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webextensions/webextension1.xml" ContentType="application/vnd.ms-office.webextension+xml"/>
  <Override PartName="/ppt/webextensions/webextension2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284" r:id="rId2"/>
    <p:sldId id="256" r:id="rId3"/>
    <p:sldId id="258" r:id="rId4"/>
    <p:sldId id="259" r:id="rId5"/>
    <p:sldId id="257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76" r:id="rId24"/>
    <p:sldId id="277" r:id="rId25"/>
    <p:sldId id="278" r:id="rId26"/>
    <p:sldId id="280" r:id="rId27"/>
    <p:sldId id="281" r:id="rId28"/>
    <p:sldId id="285" r:id="rId29"/>
    <p:sldId id="282" r:id="rId30"/>
    <p:sldId id="283" r:id="rId31"/>
    <p:sldId id="286" r:id="rId32"/>
    <p:sldId id="290" r:id="rId33"/>
    <p:sldId id="291" r:id="rId34"/>
    <p:sldId id="292" r:id="rId35"/>
    <p:sldId id="293" r:id="rId36"/>
    <p:sldId id="287" r:id="rId37"/>
    <p:sldId id="288" r:id="rId38"/>
    <p:sldId id="289" r:id="rId39"/>
    <p:sldId id="308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9" r:id="rId55"/>
    <p:sldId id="310" r:id="rId56"/>
    <p:sldId id="311" r:id="rId57"/>
    <p:sldId id="312" r:id="rId58"/>
    <p:sldId id="313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65" autoAdjust="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03969-3B04-490F-92E0-245C5AAE1977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E28FE-74DE-4337-A74F-1D3771EF7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4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797411-04D3-F146-B381-A1A9FBD7203A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7163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551" y="2438401"/>
            <a:ext cx="1041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PPT-White-Cover-Graphic-No-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-9525"/>
            <a:ext cx="8153401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type="body" idx="17"/>
          </p:nvPr>
        </p:nvSpPr>
        <p:spPr>
          <a:xfrm>
            <a:off x="8058913" y="5998464"/>
            <a:ext cx="3854751" cy="697394"/>
          </a:xfr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8801" y="2835276"/>
            <a:ext cx="7556804" cy="1310218"/>
          </a:xfrm>
        </p:spPr>
        <p:txBody>
          <a:bodyPr/>
          <a:lstStyle>
            <a:lvl1pPr algn="r">
              <a:lnSpc>
                <a:spcPct val="80000"/>
              </a:lnSpc>
              <a:tabLst>
                <a:tab pos="508000" algn="l"/>
              </a:tabLst>
              <a:defRPr sz="4500" b="0" cap="all" baseline="0">
                <a:solidFill>
                  <a:srgbClr val="009D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8801" y="4154504"/>
            <a:ext cx="7556804" cy="569896"/>
          </a:xfrm>
        </p:spPr>
        <p:txBody>
          <a:bodyPr tIns="0" bIns="0"/>
          <a:lstStyle>
            <a:lvl1pPr marL="0" indent="0" algn="r">
              <a:lnSpc>
                <a:spcPct val="100000"/>
              </a:lnSpc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15CB417-4E4D-4D3D-B077-7B377E252A90}" type="datetimeFigureOut">
              <a:rPr lang="es-MX" smtClean="0"/>
              <a:t>24/10/2016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7E72F69-9CB0-4F46-8E83-DDCC7C40A70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975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92606-8D77-40DA-9D55-61B451FC9DD2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957B7-69F0-414C-A698-6160D07B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92481" y="676656"/>
            <a:ext cx="10887287" cy="571500"/>
          </a:xfrm>
        </p:spPr>
        <p:txBody>
          <a:bodyPr/>
          <a:lstStyle>
            <a:lvl1pPr>
              <a:defRPr baseline="0">
                <a:solidFill>
                  <a:srgbClr val="009D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792481" y="1280160"/>
            <a:ext cx="10887287" cy="3151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792481" y="2020825"/>
            <a:ext cx="10887287" cy="4079875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rgbClr val="5F5F5F"/>
                </a:solidFill>
              </a:defRPr>
            </a:lvl1pPr>
            <a:lvl2pPr>
              <a:defRPr>
                <a:solidFill>
                  <a:srgbClr val="5F5F5F"/>
                </a:solidFill>
              </a:defRPr>
            </a:lvl2pPr>
            <a:lvl3pPr>
              <a:defRPr>
                <a:solidFill>
                  <a:srgbClr val="5F5F5F"/>
                </a:solidFill>
              </a:defRPr>
            </a:lvl3pPr>
            <a:lvl4pPr>
              <a:defRPr>
                <a:solidFill>
                  <a:srgbClr val="5F5F5F"/>
                </a:solidFill>
              </a:defRPr>
            </a:lvl4pPr>
            <a:lvl5pPr>
              <a:defRPr>
                <a:solidFill>
                  <a:srgbClr val="5F5F5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5"/>
          </p:nvPr>
        </p:nvSpPr>
        <p:spPr>
          <a:xfrm>
            <a:off x="792481" y="6373368"/>
            <a:ext cx="10887287" cy="365760"/>
          </a:xfrm>
        </p:spPr>
        <p:txBody>
          <a:bodyPr tIns="0" bIns="0" anchor="b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66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gray">
          <a:xfrm rot="16200000">
            <a:off x="-1042676" y="5582980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F9B04956-E3F3-8F42-8FB7-9AB9BF7122A3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  <p:pic>
        <p:nvPicPr>
          <p:cNvPr id="11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1" y="0"/>
            <a:ext cx="338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92480" y="676656"/>
            <a:ext cx="10888896" cy="571500"/>
          </a:xfrm>
        </p:spPr>
        <p:txBody>
          <a:bodyPr/>
          <a:lstStyle>
            <a:lvl1pPr>
              <a:defRPr baseline="0">
                <a:solidFill>
                  <a:srgbClr val="009D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792480" y="1280160"/>
            <a:ext cx="10880429" cy="3151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792481" y="6373368"/>
            <a:ext cx="10887287" cy="365760"/>
          </a:xfrm>
        </p:spPr>
        <p:txBody>
          <a:bodyPr tIns="0" bIns="0" anchor="b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19709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rt with Call 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1" y="0"/>
            <a:ext cx="338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3" y="0"/>
            <a:ext cx="23368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2"/>
          <p:cNvSpPr>
            <a:spLocks noChangeArrowheads="1"/>
          </p:cNvSpPr>
          <p:nvPr/>
        </p:nvSpPr>
        <p:spPr bwMode="gray">
          <a:xfrm rot="16200000">
            <a:off x="-1042676" y="5582980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B68186D-873A-CD4A-A484-4BF91CF0B26B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4"/>
          </p:nvPr>
        </p:nvSpPr>
        <p:spPr>
          <a:xfrm>
            <a:off x="792480" y="1801368"/>
            <a:ext cx="10501968" cy="2516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rgbClr val="009DD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/>
          </p:nvPr>
        </p:nvSpPr>
        <p:spPr>
          <a:xfrm>
            <a:off x="914400" y="5769864"/>
            <a:ext cx="10375392" cy="399086"/>
          </a:xfrm>
          <a:solidFill>
            <a:srgbClr val="009DD9"/>
          </a:solidFill>
          <a:ln>
            <a:noFill/>
          </a:ln>
        </p:spPr>
        <p:txBody>
          <a:bodyPr tIns="0" bIns="0" anchor="ctr"/>
          <a:lstStyle>
            <a:lvl1pPr marL="0" indent="0" algn="ctr">
              <a:spcBef>
                <a:spcPts val="0"/>
              </a:spcBef>
              <a:buNone/>
              <a:defRPr sz="1800" b="0" baseline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6"/>
          </p:nvPr>
        </p:nvSpPr>
        <p:spPr>
          <a:xfrm>
            <a:off x="1011936" y="2177748"/>
            <a:ext cx="10282512" cy="3238754"/>
          </a:xfrm>
        </p:spPr>
        <p:txBody>
          <a:bodyPr wrap="none" rtlCol="0">
            <a:noAutofit/>
          </a:bodyPr>
          <a:lstStyle>
            <a:lvl1pPr>
              <a:buFontTx/>
              <a:buNone/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792480" y="1280160"/>
            <a:ext cx="10880429" cy="3151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792481" y="6373368"/>
            <a:ext cx="10887287" cy="365760"/>
          </a:xfrm>
        </p:spPr>
        <p:txBody>
          <a:bodyPr tIns="0" bIns="0" anchor="b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422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1" y="0"/>
            <a:ext cx="338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3" y="0"/>
            <a:ext cx="23368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2"/>
          <p:cNvSpPr>
            <a:spLocks noChangeArrowheads="1"/>
          </p:cNvSpPr>
          <p:nvPr/>
        </p:nvSpPr>
        <p:spPr bwMode="gray">
          <a:xfrm rot="16200000">
            <a:off x="-1042676" y="5582980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B63AF25B-784C-8C40-A1DD-90B897178C71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4"/>
          </p:nvPr>
        </p:nvSpPr>
        <p:spPr>
          <a:xfrm>
            <a:off x="792480" y="1801368"/>
            <a:ext cx="5449571" cy="177006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rgbClr val="009DD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6"/>
          </p:nvPr>
        </p:nvSpPr>
        <p:spPr>
          <a:xfrm>
            <a:off x="948267" y="2238121"/>
            <a:ext cx="5293784" cy="3238754"/>
          </a:xfrm>
        </p:spPr>
        <p:txBody>
          <a:bodyPr wrap="none" rtlCol="0">
            <a:noAutofit/>
          </a:bodyPr>
          <a:lstStyle>
            <a:lvl1pPr>
              <a:buFontTx/>
              <a:buNone/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792480" y="1280160"/>
            <a:ext cx="10880429" cy="3151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6483349" y="2238121"/>
            <a:ext cx="5293784" cy="3238754"/>
          </a:xfrm>
        </p:spPr>
        <p:txBody>
          <a:bodyPr wrap="none" rtlCol="0">
            <a:noAutofit/>
          </a:bodyPr>
          <a:lstStyle>
            <a:lvl1pPr>
              <a:buFontTx/>
              <a:buNone/>
              <a:defRPr/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6414723" y="1801368"/>
            <a:ext cx="5449571" cy="177006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rgbClr val="009DD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5"/>
          </p:nvPr>
        </p:nvSpPr>
        <p:spPr>
          <a:xfrm>
            <a:off x="792481" y="6373368"/>
            <a:ext cx="10887287" cy="365760"/>
          </a:xfrm>
        </p:spPr>
        <p:txBody>
          <a:bodyPr tIns="0" bIns="0" anchor="b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043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gray">
          <a:xfrm rot="16200000">
            <a:off x="-1042676" y="5582980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A17F75FD-10E7-254F-BA50-6ECBE0512567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1" y="0"/>
            <a:ext cx="338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3" y="0"/>
            <a:ext cx="2336801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1035543" y="1947672"/>
            <a:ext cx="10153157" cy="3462338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5"/>
          </p:nvPr>
        </p:nvSpPr>
        <p:spPr>
          <a:xfrm>
            <a:off x="792480" y="1280160"/>
            <a:ext cx="10880429" cy="315118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6"/>
          </p:nvPr>
        </p:nvSpPr>
        <p:spPr>
          <a:xfrm>
            <a:off x="792481" y="6373368"/>
            <a:ext cx="10887287" cy="365760"/>
          </a:xfrm>
        </p:spPr>
        <p:txBody>
          <a:bodyPr tIns="0" bIns="0" anchor="b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33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Pictur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gray">
          <a:xfrm rot="16200000">
            <a:off x="-1042676" y="5582980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90A09993-35C3-0F4E-A33E-4AACE2D5157B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7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4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0"/>
            <a:ext cx="36406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34" y="0"/>
            <a:ext cx="367453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9271" y="3181946"/>
            <a:ext cx="9305080" cy="585216"/>
          </a:xfrm>
        </p:spPr>
        <p:txBody>
          <a:bodyPr anchor="t">
            <a:normAutofit/>
          </a:bodyPr>
          <a:lstStyle>
            <a:lvl1pPr algn="ctr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96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00"/>
            <a:ext cx="8111067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551" y="1019175"/>
            <a:ext cx="25400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808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98451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27" name="Picture 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" y="2878138"/>
            <a:ext cx="914400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0"/>
          <p:cNvSpPr>
            <a:spLocks noChangeArrowheads="1"/>
          </p:cNvSpPr>
          <p:nvPr/>
        </p:nvSpPr>
        <p:spPr bwMode="gray">
          <a:xfrm rot="-5400000">
            <a:off x="-1042676" y="1091943"/>
            <a:ext cx="23647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600" dirty="0">
                <a:solidFill>
                  <a:srgbClr val="5F5F5F"/>
                </a:solidFill>
                <a:ea typeface="ＭＳ Ｐゴシック" charset="0"/>
                <a:cs typeface="Calibri" charset="0"/>
              </a:rPr>
              <a:t>Copyright ©2016 The Nielsen Company. Confidential and proprietary.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1634" y="676275"/>
            <a:ext cx="10888133" cy="571500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1634" y="2020889"/>
            <a:ext cx="1088813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1" name="Text Box 17"/>
          <p:cNvSpPr txBox="1">
            <a:spLocks noChangeArrowheads="1"/>
          </p:cNvSpPr>
          <p:nvPr/>
        </p:nvSpPr>
        <p:spPr bwMode="auto">
          <a:xfrm>
            <a:off x="11863266" y="6600633"/>
            <a:ext cx="1346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1EBD0418-3FF8-304D-BD43-DC0E0AC83D4C}" type="slidenum">
              <a:rPr lang="en-US" sz="900" smtClean="0">
                <a:solidFill>
                  <a:srgbClr val="009DD9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>
              <a:solidFill>
                <a:srgbClr val="009DD9"/>
              </a:solidFill>
            </a:endParaRPr>
          </a:p>
        </p:txBody>
      </p:sp>
      <p:pic>
        <p:nvPicPr>
          <p:cNvPr id="1032" name="Picture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1" y="0"/>
            <a:ext cx="33866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05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kern="1200" cap="all">
          <a:solidFill>
            <a:srgbClr val="009DD9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rgbClr val="009DD9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457200" indent="-457200" algn="l" defTabSz="457200" rtl="0" eaLnBrk="1" fontAlgn="base" hangingPunct="1">
        <a:spcBef>
          <a:spcPts val="800"/>
        </a:spcBef>
        <a:spcAft>
          <a:spcPct val="0"/>
        </a:spcAft>
        <a:buClr>
          <a:srgbClr val="5F5F5F"/>
        </a:buClr>
        <a:buFont typeface="Arial" charset="0"/>
        <a:buChar char="•"/>
        <a:defRPr kern="1200">
          <a:solidFill>
            <a:srgbClr val="5F5F5F"/>
          </a:solidFill>
          <a:latin typeface="+mn-lt"/>
          <a:ea typeface="ＭＳ Ｐゴシック" charset="0"/>
          <a:cs typeface="ＭＳ Ｐゴシック" charset="0"/>
        </a:defRPr>
      </a:lvl1pPr>
      <a:lvl2pPr marL="908050" indent="-457200" algn="l" defTabSz="457200" rtl="0" eaLnBrk="1" fontAlgn="base" hangingPunct="1">
        <a:spcBef>
          <a:spcPts val="800"/>
        </a:spcBef>
        <a:spcAft>
          <a:spcPct val="0"/>
        </a:spcAft>
        <a:buClr>
          <a:srgbClr val="5F5F5F"/>
        </a:buClr>
        <a:buFont typeface="Arial" charset="0"/>
        <a:buChar char="•"/>
        <a:defRPr sz="1600" kern="1200">
          <a:solidFill>
            <a:srgbClr val="5F5F5F"/>
          </a:solidFill>
          <a:latin typeface="+mn-lt"/>
          <a:ea typeface="ＭＳ Ｐゴシック" charset="0"/>
          <a:cs typeface="+mn-cs"/>
        </a:defRPr>
      </a:lvl2pPr>
      <a:lvl3pPr marL="1371600" indent="-457200" algn="l" defTabSz="457200" rtl="0" eaLnBrk="1" fontAlgn="base" hangingPunct="1">
        <a:spcBef>
          <a:spcPts val="700"/>
        </a:spcBef>
        <a:spcAft>
          <a:spcPct val="0"/>
        </a:spcAft>
        <a:buClr>
          <a:srgbClr val="5F5F5F"/>
        </a:buClr>
        <a:buFont typeface="Arial" charset="0"/>
        <a:buChar char="•"/>
        <a:defRPr sz="1400" kern="1200">
          <a:solidFill>
            <a:srgbClr val="5F5F5F"/>
          </a:solidFill>
          <a:latin typeface="+mn-lt"/>
          <a:ea typeface="ＭＳ Ｐゴシック" charset="0"/>
          <a:cs typeface="+mn-cs"/>
        </a:defRPr>
      </a:lvl3pPr>
      <a:lvl4pPr marL="1825625" indent="-454025" algn="l" defTabSz="457200" rtl="0" eaLnBrk="1" fontAlgn="base" hangingPunct="1">
        <a:spcBef>
          <a:spcPts val="700"/>
        </a:spcBef>
        <a:spcAft>
          <a:spcPct val="0"/>
        </a:spcAft>
        <a:buClr>
          <a:srgbClr val="5F5F5F"/>
        </a:buClr>
        <a:buFont typeface="Arial" charset="0"/>
        <a:buChar char="•"/>
        <a:defRPr sz="1200" kern="1200">
          <a:solidFill>
            <a:srgbClr val="5F5F5F"/>
          </a:solidFill>
          <a:latin typeface="+mn-lt"/>
          <a:ea typeface="ＭＳ Ｐゴシック" charset="0"/>
          <a:cs typeface="+mn-cs"/>
        </a:defRPr>
      </a:lvl4pPr>
      <a:lvl5pPr marL="2286000" indent="-457200" algn="l" defTabSz="457200" rtl="0" eaLnBrk="1" fontAlgn="base" hangingPunct="1">
        <a:spcBef>
          <a:spcPts val="700"/>
        </a:spcBef>
        <a:spcAft>
          <a:spcPct val="0"/>
        </a:spcAft>
        <a:buClr>
          <a:srgbClr val="5F5F5F"/>
        </a:buClr>
        <a:buFont typeface="Arial" charset="0"/>
        <a:buChar char="•"/>
        <a:defRPr sz="1200" kern="1200">
          <a:solidFill>
            <a:srgbClr val="5F5F5F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git-scm.com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microsoft.com/office/2011/relationships/webextension" Target="../webextensions/webextension2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Placeholder 10"/>
          <p:cNvSpPr>
            <a:spLocks noGrp="1"/>
          </p:cNvSpPr>
          <p:nvPr>
            <p:ph type="body" idx="17"/>
          </p:nvPr>
        </p:nvSpPr>
        <p:spPr>
          <a:xfrm>
            <a:off x="7567614" y="5999163"/>
            <a:ext cx="2892425" cy="6969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 charset="0"/>
              </a:rPr>
              <a:t>Octubre</a:t>
            </a:r>
            <a:r>
              <a:rPr lang="en-US" dirty="0">
                <a:latin typeface="Calibri" charset="0"/>
              </a:rPr>
              <a:t> 2016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1" y="2835275"/>
            <a:ext cx="5667375" cy="1309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>
                <a:ea typeface="+mj-ea"/>
                <a:cs typeface="+mj-cs"/>
              </a:rPr>
              <a:t>Curso</a:t>
            </a:r>
            <a:r>
              <a:rPr lang="en-US" dirty="0">
                <a:ea typeface="+mj-ea"/>
                <a:cs typeface="+mj-cs"/>
              </a:rPr>
              <a:t> </a:t>
            </a:r>
            <a:r>
              <a:rPr lang="en-US" dirty="0" err="1">
                <a:ea typeface="+mj-ea"/>
                <a:cs typeface="+mj-cs"/>
              </a:rPr>
              <a:t>git</a:t>
            </a:r>
            <a:r>
              <a:rPr lang="en-US" dirty="0">
                <a:ea typeface="+mj-ea"/>
                <a:cs typeface="+mj-cs"/>
              </a:rPr>
              <a:t> y </a:t>
            </a:r>
            <a:r>
              <a:rPr lang="en-US" dirty="0" err="1">
                <a:ea typeface="+mj-ea"/>
                <a:cs typeface="+mj-cs"/>
              </a:rPr>
              <a:t>bitbucket</a:t>
            </a:r>
            <a:endParaRPr lang="en-US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4667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i0.wp.com/blog.digitaltutors.com/wp-content/uploads/2014/07/history-panel.jpg?resize=800%2C4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11" y="1052576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69311" y="4070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Photoshop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563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dn.papercheck.com/wp-content/uploads/2015/10/06162349/001_Papercheck-track-changes-locate-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719" y="1226248"/>
            <a:ext cx="4429125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73613" y="579917"/>
            <a:ext cx="3069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Incluso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Microsoft Word 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684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.imgur.com/WqafrZ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" y="1532572"/>
            <a:ext cx="11052174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30170" y="574286"/>
            <a:ext cx="450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Los amamos. En videojuegos los usamos.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307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¿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Cómo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aplica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proyectos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pic>
        <p:nvPicPr>
          <p:cNvPr id="11266" name="Picture 2" descr="http://i.imgur.com/RqrDShV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44"/>
          <a:stretch/>
        </p:blipFill>
        <p:spPr bwMode="auto">
          <a:xfrm>
            <a:off x="621411" y="2021459"/>
            <a:ext cx="10839450" cy="203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24" y="3760712"/>
            <a:ext cx="3846576" cy="27046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19" y="3704584"/>
            <a:ext cx="4194373" cy="28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25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8145" y="839462"/>
            <a:ext cx="6298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1.2 </a:t>
            </a:r>
            <a:r>
              <a:rPr lang="en-US" sz="2400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SISTEMAS DE CONTROL DE VERSIONES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399" y="22097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base">
              <a:buAutoNum type="arabicPeriod"/>
            </a:pPr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Registro de </a:t>
            </a:r>
            <a:r>
              <a:rPr lang="es-ES" b="0" i="0" dirty="0">
                <a:solidFill>
                  <a:srgbClr val="333333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todo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el proyecto.</a:t>
            </a:r>
          </a:p>
          <a:p>
            <a:pPr marL="342900" indent="-342900" algn="ctr" fontAlgn="base">
              <a:buAutoNum type="arabicPeriod"/>
            </a:pPr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Acceso a </a:t>
            </a:r>
            <a:r>
              <a:rPr lang="es-ES" dirty="0">
                <a:solidFill>
                  <a:srgbClr val="33333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ese</a:t>
            </a:r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registro.</a:t>
            </a:r>
          </a:p>
          <a:p>
            <a:pPr marL="342900" indent="-342900" algn="ctr" fontAlgn="base">
              <a:buAutoNum type="arabicPeriod"/>
            </a:pPr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Situarte en </a:t>
            </a:r>
            <a:r>
              <a:rPr lang="es-ES" b="0" i="0" dirty="0">
                <a:solidFill>
                  <a:srgbClr val="333333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versiones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del proyecto</a:t>
            </a:r>
          </a:p>
        </p:txBody>
      </p:sp>
    </p:spTree>
    <p:extLst>
      <p:ext uri="{BB962C8B-B14F-4D97-AF65-F5344CB8AC3E}">
        <p14:creationId xmlns:p14="http://schemas.microsoft.com/office/powerpoint/2010/main" val="2684635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821" y="839462"/>
            <a:ext cx="25891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1.3 </a:t>
            </a:r>
            <a:r>
              <a:rPr lang="en-US" sz="2400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¿Que es git?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314" name="Picture 2" descr="http://l4c.me/fullsize/git-github-14143736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6" y="1880298"/>
            <a:ext cx="7848600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www.brandeps.com/logo-download/B/Bitbucket-0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91" y="2133408"/>
            <a:ext cx="2231009" cy="223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665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i.imgur.com/A0WVXu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919" y="1948624"/>
            <a:ext cx="74295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35936" y="5990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GIT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 2016</a:t>
            </a:r>
          </a:p>
        </p:txBody>
      </p:sp>
    </p:spTree>
    <p:extLst>
      <p:ext uri="{BB962C8B-B14F-4D97-AF65-F5344CB8AC3E}">
        <p14:creationId xmlns:p14="http://schemas.microsoft.com/office/powerpoint/2010/main" val="2136353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¿Que es GIT?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399" y="2209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base">
              <a:buAutoNum type="arabicPeriod"/>
            </a:pPr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 un sistema de control de versiones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342900" indent="-342900" algn="ctr" fontAlgn="base">
              <a:buAutoNum type="arabicPeriod"/>
            </a:pPr>
            <a:r>
              <a:rPr lang="es-ES" dirty="0">
                <a:solidFill>
                  <a:srgbClr val="33333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Es distribuido</a:t>
            </a:r>
            <a:endParaRPr lang="es-ES" b="0" i="0" dirty="0">
              <a:solidFill>
                <a:srgbClr val="333333"/>
              </a:solidFill>
              <a:effectLst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978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l4c.me/fullsize/cambios1-1414373635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219" y="1112393"/>
            <a:ext cx="747269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426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i.imgur.com/zSZYOfL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7842" y="2020888"/>
            <a:ext cx="10195717" cy="40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Distribuido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18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ROADMAP</a:t>
            </a:r>
          </a:p>
        </p:txBody>
      </p:sp>
      <p:pic>
        <p:nvPicPr>
          <p:cNvPr id="4102" name="Picture 6" descr="http://i.imgur.com/H7RtRK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955" y="1655860"/>
            <a:ext cx="8744077" cy="430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77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.imgur.com/63kxvBv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0825" y="2083594"/>
            <a:ext cx="942975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Distribuido</a:t>
            </a:r>
            <a:r>
              <a:rPr lang="en-US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= </a:t>
            </a:r>
            <a:r>
              <a:rPr lang="en-US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Independiente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60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39076" y="839462"/>
            <a:ext cx="4456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1.4 </a:t>
            </a:r>
            <a:r>
              <a:rPr lang="en-US" sz="2400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arquitectura de arbol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Estructura para armar la historia de un </a:t>
            </a:r>
            <a:r>
              <a:rPr lang="es-ES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poryecto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787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.imgur.com/qpZIhO7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40" y="1258697"/>
            <a:ext cx="57258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141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.imgur.com/U6Ijmq6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621" y="1350137"/>
            <a:ext cx="562470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71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i.imgur.com/EAvmYZ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79" y="984377"/>
            <a:ext cx="6174105" cy="45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855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l4c.me/fullsize/workingarea-1414895970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4750" y="2431256"/>
            <a:ext cx="75819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38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l4c.me/fullsize/stagingarea-1414895989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1176" y="2020888"/>
            <a:ext cx="4489049" cy="40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127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l4c.me/fullsize/repositorio-1414897510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0130" y="2020888"/>
            <a:ext cx="5631141" cy="40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0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73496" y="839462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1.5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configurando</a:t>
            </a:r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git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14" y="1474279"/>
            <a:ext cx="55626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79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.imgur.com/GtWs7xv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6561" y="2020888"/>
            <a:ext cx="2738278" cy="40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85942" y="839462"/>
            <a:ext cx="3962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1.6 git workflow - base</a:t>
            </a:r>
          </a:p>
        </p:txBody>
      </p:sp>
    </p:spTree>
    <p:extLst>
      <p:ext uri="{BB962C8B-B14F-4D97-AF65-F5344CB8AC3E}">
        <p14:creationId xmlns:p14="http://schemas.microsoft.com/office/powerpoint/2010/main" val="2065740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60928" y="903470"/>
            <a:ext cx="16129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OBJETIVO</a:t>
            </a:r>
          </a:p>
        </p:txBody>
      </p:sp>
      <p:sp>
        <p:nvSpPr>
          <p:cNvPr id="5" name="Rectangle 4"/>
          <p:cNvSpPr/>
          <p:nvPr/>
        </p:nvSpPr>
        <p:spPr>
          <a:xfrm>
            <a:off x="2819398" y="169765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-Generes un proyecto, vayas salvando sus cambios y puedas viajar en el tiempo con él.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-Aprender a colaborar</a:t>
            </a:r>
          </a:p>
        </p:txBody>
      </p:sp>
      <p:pic>
        <p:nvPicPr>
          <p:cNvPr id="3074" name="Picture 2" descr="https://octodex.github.com/images/femalecodertoca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398" y="3090799"/>
            <a:ext cx="3310001" cy="331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843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30513" y="2783681"/>
            <a:ext cx="6810375" cy="2552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Iteración</a:t>
            </a:r>
            <a:r>
              <a:rPr lang="en-US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básica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59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66417" y="839462"/>
            <a:ext cx="2601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1.7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Navegacion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5" name="Add-in 4" title="Code Presenter Pro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4504884"/>
                  </p:ext>
                </p:extLst>
              </p:nvPr>
            </p:nvGraphicFramePr>
            <p:xfrm>
              <a:off x="1333500" y="1481329"/>
              <a:ext cx="9525000" cy="480517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Add-in 4" title="Code Presenter Pro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3500" y="1481329"/>
                <a:ext cx="9525000" cy="48051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7661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419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Analizando un </a:t>
            </a:r>
            <a:r>
              <a:rPr lang="es-419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050" name="Picture 2" descr="http://i.imgur.com/vR4pTe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381" y="1320974"/>
            <a:ext cx="6554532" cy="516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035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419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Analizando un </a:t>
            </a:r>
            <a:r>
              <a:rPr lang="es-419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124" name="Picture 4" descr="http://i.imgur.com/EXbbF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43" y="1973580"/>
            <a:ext cx="85344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250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419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Analizando un </a:t>
            </a:r>
            <a:r>
              <a:rPr lang="es-419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146" name="Picture 2" descr="http://i.imgur.com/UEaeJH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399" y="1914779"/>
            <a:ext cx="81153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160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5936" y="5990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419" sz="32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Analizando un </a:t>
            </a:r>
            <a:r>
              <a:rPr lang="es-419" sz="32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endParaRPr lang="en-US" sz="32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170" name="Picture 2" descr="http://i.imgur.com/lxsgl2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59" y="2216848"/>
            <a:ext cx="8982075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89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4531" y="839462"/>
            <a:ext cx="1625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1.8 reset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Hard: Working Directory = Staging Area = Repository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815" y="3237166"/>
            <a:ext cx="34766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551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4531" y="839462"/>
            <a:ext cx="1625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1.8 reset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9399" y="2209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Mixed: Staging Area = Repository. Nada con Working Directory.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Iteración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básica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162" y="3095625"/>
            <a:ext cx="34956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81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4531" y="839462"/>
            <a:ext cx="1625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1.8 reset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Soft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: Cambios sólo en el "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Repository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".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Staging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 =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Working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262" y="3095625"/>
            <a:ext cx="34194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966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399" y="22097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2.0 Ramas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2.1 Fusiones</a:t>
            </a:r>
          </a:p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2.2 Proyecto Marca Personal</a:t>
            </a:r>
            <a:endParaRPr lang="es-ES" b="0" i="0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77334" y="1232654"/>
            <a:ext cx="118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TEMARIO</a:t>
            </a:r>
            <a:endParaRPr lang="en-US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2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50712" y="921758"/>
            <a:ext cx="4833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Empecemos con el contexto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399" y="220972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1.1 Instalación y conceptos básicos.</a:t>
            </a:r>
          </a:p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1.2 Sistemas de control de versiones.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1.3 ¿Qué es git</a:t>
            </a:r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?.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1.4 Arquitectura de Árbol.</a:t>
            </a:r>
          </a:p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1.5 Configurando GIT.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1.6 “Git Workflow” – Base</a:t>
            </a:r>
          </a:p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1.7 Navegación</a:t>
            </a: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1.8 </a:t>
            </a:r>
            <a:r>
              <a:rPr lang="es-ES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Reset</a:t>
            </a:r>
            <a:endParaRPr lang="es-ES" b="0" i="0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2635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0410" y="839462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2.0</a:t>
            </a:r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ramas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19399" y="2209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Una rama es una línea alterna del tiempo, en la historia de nuestro repositorio.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290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0411" y="839462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2.0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ramas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Ideas - Features - Bug Fixes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34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Iniciamos con un commit. El primer commit.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26" name="Picture 2" descr="http://i.imgur.com/whcRm2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1" y="3250120"/>
            <a:ext cx="7000875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8949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22097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Realizamos un segundo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. Nota la flecha.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050" name="Picture 2" descr="http://i.imgur.com/TCyZp7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4" y="2844419"/>
            <a:ext cx="760095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338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Tercer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. La flecha se llama HEAD. </a:t>
            </a:r>
            <a:b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Un puntero que localiza el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 en el que estamos ubicados.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074" name="Picture 2" descr="http://i.imgur.com/MX4D1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4" y="2867279"/>
            <a:ext cx="817245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554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Notemos también la rama. Por defecto, 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SIEMPRE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 será master.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098" name="Picture 2" descr="http://i.imgur.com/uEVE4Y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4" y="3177540"/>
            <a:ext cx="90106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0546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En este momento, crearemos una rama. Y la flecha se mantendrá en el mismo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122" name="Picture 2" descr="http://i.imgur.com/sLihMx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83" y="2553652"/>
            <a:ext cx="10186415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6237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Esto sucede porque, aunque 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estamos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 situados en la nueva rama, 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no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 hemos creado ningún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146" name="Picture 2" descr="http://i.imgur.com/kjYiMQ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6" y="2684399"/>
            <a:ext cx="10258425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273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Vamos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a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crearlo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... 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170" name="Picture 2" descr="http://i.imgur.com/3kII6r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91" y="2431732"/>
            <a:ext cx="10020300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552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Acaba de separarse la nueva rama y con él, 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el primer </a:t>
            </a:r>
            <a:r>
              <a:rPr lang="es-ES" b="1" dirty="0" err="1">
                <a:latin typeface="Roboto" panose="02000000000000000000" pitchFamily="2" charset="0"/>
                <a:ea typeface="Roboto" panose="02000000000000000000" pitchFamily="2" charset="0"/>
              </a:rPr>
              <a:t>commit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194" name="Picture 2" descr="http://i.imgur.com/RMJZ8p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619438"/>
            <a:ext cx="11534775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82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44761" y="839462"/>
            <a:ext cx="2645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1.1 INSTALACIÓN</a:t>
            </a:r>
          </a:p>
        </p:txBody>
      </p:sp>
      <p:sp>
        <p:nvSpPr>
          <p:cNvPr id="5" name="Rectangle 4"/>
          <p:cNvSpPr/>
          <p:nvPr/>
        </p:nvSpPr>
        <p:spPr>
          <a:xfrm>
            <a:off x="2819399" y="188053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a) Entren a </a:t>
            </a:r>
            <a:r>
              <a:rPr lang="es-ES" b="0" i="0" u="none" strike="noStrike" dirty="0">
                <a:solidFill>
                  <a:srgbClr val="3B759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hlinkClick r:id="rId2"/>
              </a:rPr>
              <a:t>http://git-scm.com</a:t>
            </a:r>
            <a:endParaRPr lang="es-ES" b="0" i="0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fontAlgn="base"/>
            <a:r>
              <a:rPr lang="es-E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b) Escoja dependiendo de Windows, Mac, Linux</a:t>
            </a:r>
          </a:p>
        </p:txBody>
      </p:sp>
      <p:pic>
        <p:nvPicPr>
          <p:cNvPr id="1026" name="Picture 2" descr="https://octodex.github.com/images/plumb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71" y="3446779"/>
            <a:ext cx="2679257" cy="26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7462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Y podemos avanzar, con la rama experimental, con cambios separados. 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218" name="Picture 2" descr="http://i.imgur.com/N795LS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" y="2720340"/>
            <a:ext cx="1037012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474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Si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necesitamos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regresar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a la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rama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principal,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utilizamos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: 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244" name="Picture 4" descr="http://i.imgur.com/Je7fth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" y="2311908"/>
            <a:ext cx="1108837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2353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Y avanzamos. Sin problema, continuamos con el proyecto formal. 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266" name="Picture 2" descr="http://i.imgur.com/v09jJR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47" y="2271077"/>
            <a:ext cx="107442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4426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399" y="15513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Al final, si queremos </a:t>
            </a: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</a:rPr>
              <a:t>absorber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 los cambios, utilizamos: </a:t>
            </a:r>
            <a:b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290" name="Picture 2" descr="http://i.imgur.com/7s8ccj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2197686"/>
            <a:ext cx="10939272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8350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Add-in 3" title="Code Presenter Pro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0097842"/>
                  </p:ext>
                </p:extLst>
              </p:nvPr>
            </p:nvGraphicFramePr>
            <p:xfrm>
              <a:off x="1333500" y="1481329"/>
              <a:ext cx="9525000" cy="480517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Add-in 3" title="Code Presenter Pro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3500" y="1481329"/>
                <a:ext cx="9525000" cy="480517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Rectangle 4"/>
          <p:cNvSpPr/>
          <p:nvPr/>
        </p:nvSpPr>
        <p:spPr>
          <a:xfrm>
            <a:off x="4990411" y="839462"/>
            <a:ext cx="1754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2.0 </a:t>
            </a:r>
            <a:r>
              <a:rPr lang="en-US" sz="2400" b="0" i="0" cap="all" dirty="0" err="1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ramas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25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88435" y="839462"/>
            <a:ext cx="2157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2.1 fusiones</a:t>
            </a:r>
          </a:p>
        </p:txBody>
      </p:sp>
      <p:pic>
        <p:nvPicPr>
          <p:cNvPr id="13314" name="Picture 2" descr="http://l4c.me/fullsize/fusion4-14167633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3" y="1726430"/>
            <a:ext cx="10424286" cy="398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572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399" y="15513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git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checkout [branch]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4338" name="Picture 2" descr="http://l4c.me/fullsize/branch-fusion0-14167672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1" y="2410891"/>
            <a:ext cx="9109076" cy="302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9112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399" y="15513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git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checkout [branch]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362" name="Picture 2" descr="http://l4c.me/fullsize/branch-fusion1-14167664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1" y="2379409"/>
            <a:ext cx="8423275" cy="345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4808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01111" y="14324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git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checkout [branch]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388" name="Picture 4" descr="http://l4c.me/fullsize/branch-fusion2-14167664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94" y="1902399"/>
            <a:ext cx="9810634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0526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l4c.me/fullsize/branch-fusion3-1416766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16" y="1406080"/>
            <a:ext cx="9464040" cy="400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42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398" y="284065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¿Cómo se colabora y se gestionan proyectos HOY?</a:t>
            </a:r>
            <a:endParaRPr lang="es-ES" b="0" i="0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178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l4c.me/fullsize/branch-fusion4-1416766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00" y="1441386"/>
            <a:ext cx="9288933" cy="401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6511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l4c.me/fullsize/branch-fusion4-1416766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04" y="1834578"/>
            <a:ext cx="9288933" cy="401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04770" y="11882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La fusión tiene la mezcla de los cambios de ambas ramas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223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l4c.me/fullsize/branch-fusion4-1416766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04" y="1834578"/>
            <a:ext cx="9288933" cy="401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04770" y="11882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Lo mejor de ambas, establecidas por los integrantes proyecto</a:t>
            </a:r>
            <a:endParaRPr lang="es-ES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3521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399" y="2209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a) Fast-Forward</a:t>
            </a:r>
          </a:p>
          <a:p>
            <a:pPr algn="ctr"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b) Manual Merge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5908" y="1269230"/>
            <a:ext cx="2494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Solución de conflictos</a:t>
            </a:r>
          </a:p>
        </p:txBody>
      </p:sp>
    </p:spTree>
    <p:extLst>
      <p:ext uri="{BB962C8B-B14F-4D97-AF65-F5344CB8AC3E}">
        <p14:creationId xmlns:p14="http://schemas.microsoft.com/office/powerpoint/2010/main" val="7724675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399" y="2209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Fast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-Forward</a:t>
            </a:r>
          </a:p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Los gestores trabajaron archivos diferentes al repositorio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5908" y="1269230"/>
            <a:ext cx="2494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Solución de conflictos</a:t>
            </a:r>
          </a:p>
        </p:txBody>
      </p:sp>
    </p:spTree>
    <p:extLst>
      <p:ext uri="{BB962C8B-B14F-4D97-AF65-F5344CB8AC3E}">
        <p14:creationId xmlns:p14="http://schemas.microsoft.com/office/powerpoint/2010/main" val="16764168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399" y="22097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Manual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</a:rPr>
              <a:t>Merge</a:t>
            </a:r>
            <a:endParaRPr lang="es-E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fontAlgn="base"/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</a:rPr>
              <a:t>¿Qué pasa cuando 2 desarrolladores trabajan el mismo archivo en la fusión?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5908" y="1269230"/>
            <a:ext cx="2494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Solución de conflictos</a:t>
            </a:r>
          </a:p>
        </p:txBody>
      </p:sp>
    </p:spTree>
    <p:extLst>
      <p:ext uri="{BB962C8B-B14F-4D97-AF65-F5344CB8AC3E}">
        <p14:creationId xmlns:p14="http://schemas.microsoft.com/office/powerpoint/2010/main" val="18508131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5908" y="126923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Rebase</a:t>
            </a:r>
          </a:p>
        </p:txBody>
      </p:sp>
      <p:pic>
        <p:nvPicPr>
          <p:cNvPr id="22530" name="Picture 2" descr="http://i.imgur.com/5oHmQ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62" y="1936115"/>
            <a:ext cx="755332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0104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5908" y="126923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Rebase</a:t>
            </a:r>
          </a:p>
        </p:txBody>
      </p:sp>
      <p:pic>
        <p:nvPicPr>
          <p:cNvPr id="24578" name="Picture 2" descr="http://i.imgur.com/a3jdL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75" y="2324362"/>
            <a:ext cx="84201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3783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5908" y="126923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Rebase</a:t>
            </a:r>
          </a:p>
        </p:txBody>
      </p:sp>
      <p:pic>
        <p:nvPicPr>
          <p:cNvPr id="25602" name="Picture 2" descr="http://i.imgur.com/NeqppP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311" y="2045843"/>
            <a:ext cx="86487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3159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5908" y="126923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Rebase</a:t>
            </a:r>
          </a:p>
        </p:txBody>
      </p:sp>
      <p:pic>
        <p:nvPicPr>
          <p:cNvPr id="26626" name="Picture 2" descr="http://i.imgur.com/JdwZNP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95" y="1839150"/>
            <a:ext cx="866775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749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8145" y="839462"/>
            <a:ext cx="6298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b="0" i="0" cap="all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1.2 </a:t>
            </a:r>
            <a:r>
              <a:rPr lang="en-US" sz="2400" cap="all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SISTEMAS DE CONTROL DE VERSIONES</a:t>
            </a:r>
            <a:endParaRPr lang="en-US" sz="2400" b="0" i="0" cap="all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146" name="Picture 2" descr="http://i.imgur.com/0BYW9H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7" y="1934591"/>
            <a:ext cx="71151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4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07134" y="2759702"/>
            <a:ext cx="29722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Presupuesto_1.xls</a:t>
            </a:r>
          </a:p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Presupuesto_2.xls</a:t>
            </a:r>
          </a:p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Presupuesto_final.xls</a:t>
            </a:r>
          </a:p>
          <a:p>
            <a:pPr fontAlgn="base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Presupuesto_final_final.xls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691154" y="1653278"/>
            <a:ext cx="3804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Todos</a:t>
            </a:r>
            <a:r>
              <a:rPr lang="en-US" sz="24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 </a:t>
            </a:r>
            <a:r>
              <a:rPr lang="en-US" sz="24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hemos</a:t>
            </a:r>
            <a:r>
              <a:rPr lang="en-US" sz="24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hecho</a:t>
            </a:r>
            <a:r>
              <a:rPr lang="en-US" sz="24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SCV. 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3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.imgur.com/sY4gsp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887" y="1921192"/>
            <a:ext cx="60007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943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2007-2010 Standard Template Lite">
  <a:themeElements>
    <a:clrScheme name="Multicolor">
      <a:dk1>
        <a:srgbClr val="5F5F5F"/>
      </a:dk1>
      <a:lt1>
        <a:srgbClr val="FFFFFF"/>
      </a:lt1>
      <a:dk2>
        <a:srgbClr val="000000"/>
      </a:dk2>
      <a:lt2>
        <a:srgbClr val="707276"/>
      </a:lt2>
      <a:accent1>
        <a:srgbClr val="009DD9"/>
      </a:accent1>
      <a:accent2>
        <a:srgbClr val="FF8300"/>
      </a:accent2>
      <a:accent3>
        <a:srgbClr val="B21DAC"/>
      </a:accent3>
      <a:accent4>
        <a:srgbClr val="D70036"/>
      </a:accent4>
      <a:accent5>
        <a:srgbClr val="707276"/>
      </a:accent5>
      <a:accent6>
        <a:srgbClr val="000000"/>
      </a:accent6>
      <a:hlink>
        <a:srgbClr val="B21DAC"/>
      </a:hlink>
      <a:folHlink>
        <a:srgbClr val="D700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Yellow">
      <a:srgbClr val="FFCD00"/>
    </a:custClr>
    <a:custClr name="Dark Red">
      <a:srgbClr val="9B0C10"/>
    </a:custClr>
    <a:custClr name="Light Red">
      <a:srgbClr val="F69493"/>
    </a:custClr>
    <a:custClr name="Pale Red">
      <a:srgbClr val="FACAC7"/>
    </a:custClr>
    <a:custClr name="Dark Purple">
      <a:srgbClr val="80076B"/>
    </a:custClr>
    <a:custClr name="Light Purple">
      <a:srgbClr val="DE98D5"/>
    </a:custClr>
    <a:custClr name="Pale Purple">
      <a:srgbClr val="F0CCEB"/>
    </a:custClr>
    <a:custClr name="Dark Orange">
      <a:srgbClr val="F15722"/>
    </a:custClr>
    <a:custClr name="Light Orange">
      <a:srgbClr val="FCBC85"/>
    </a:custClr>
    <a:custClr name="Pale Orange">
      <a:srgbClr val="FEDBBD"/>
    </a:custClr>
    <a:custClr name="Dark Cyan">
      <a:srgbClr val="007FC7"/>
    </a:custClr>
    <a:custClr name="Light Cyan">
      <a:srgbClr val="6ECFF6"/>
    </a:custClr>
    <a:custClr name="Pale Cyan">
      <a:srgbClr val="B9E5FB"/>
    </a:custClr>
    <a:custClr name="Dark Green">
      <a:srgbClr val="218535"/>
    </a:custClr>
    <a:custClr name="Green">
      <a:srgbClr val="8DC63F"/>
    </a:custClr>
    <a:custClr name="Light Green">
      <a:srgbClr val="C4DF9B"/>
    </a:custClr>
    <a:custClr name="Pale Green">
      <a:srgbClr val="E0EED0"/>
    </a:custClr>
    <a:custClr name="Light Gray">
      <a:srgbClr val="B6B6B9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0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1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2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3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4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5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6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7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8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19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2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20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21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3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4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5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6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7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8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theme/themeOverride9.xml><?xml version="1.0" encoding="utf-8"?>
<a:themeOverride xmlns:a="http://schemas.openxmlformats.org/drawingml/2006/main">
  <a:clrScheme name="Multicolor">
    <a:dk1>
      <a:srgbClr val="5F5F5F"/>
    </a:dk1>
    <a:lt1>
      <a:srgbClr val="FFFFFF"/>
    </a:lt1>
    <a:dk2>
      <a:srgbClr val="000000"/>
    </a:dk2>
    <a:lt2>
      <a:srgbClr val="707276"/>
    </a:lt2>
    <a:accent1>
      <a:srgbClr val="009DD9"/>
    </a:accent1>
    <a:accent2>
      <a:srgbClr val="FF8300"/>
    </a:accent2>
    <a:accent3>
      <a:srgbClr val="B21DAC"/>
    </a:accent3>
    <a:accent4>
      <a:srgbClr val="D70036"/>
    </a:accent4>
    <a:accent5>
      <a:srgbClr val="707276"/>
    </a:accent5>
    <a:accent6>
      <a:srgbClr val="000000"/>
    </a:accent6>
    <a:hlink>
      <a:srgbClr val="B21DAC"/>
    </a:hlink>
    <a:folHlink>
      <a:srgbClr val="D70036"/>
    </a:folHlink>
  </a:clrScheme>
</a:themeOverrid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webextensions/webextension1.xml><?xml version="1.0" encoding="utf-8"?>
<we:webextension xmlns:we="http://schemas.microsoft.com/office/webextensions/webextension/2010/11" id="{70BBC16F-81FD-40DE-ADFC-9FD622FD1904}">
  <we:reference id="wa104379263" version="1.0.0.1" store="en-US" storeType="OMEX"/>
  <we:alternateReferences>
    <we:reference id="WA104379263" version="1.0.0.1" store="WA104379263" storeType="OMEX"/>
  </we:alternateReferences>
  <we:properties>
    <we:property name="config" value="{&quot;display_lang&quot;:&quot;en&quot;,&quot;display_font&quot;:&quot;Consolas&quot;,&quot;syntax_color&quot;:{&quot;Reserved words&quot;:&quot;#0000ff&quot;,&quot;Modules,Classes,Exceptions&quot;:&quot;#FF0000&quot;,&quot;Methods&quot;:&quot;#008080&quot;,&quot;Attributes&quot;:&quot;#808000&quot;,&quot;Line comment&quot;:&quot;#008000&quot;,&quot;Block comment&quot;:&quot;#008000&quot;,&quot;Block comment 2&quot;:&quot;#008000&quot;,&quot;Quotation&quot;:&quot;#FF00FF&quot;,&quot;Quotation 2&quot;:&quot;#FF00FF&quot;,&quot;Number&quot;:&quot;#800080&quot;},&quot;old_syntax_color&quot;:{&quot;Reserved words&quot;:&quot;#0000FF&quot;,&quot;Modules,Classes,Exceptions&quot;:&quot;#FF0000&quot;,&quot;Methods&quot;:&quot;#008080&quot;,&quot;Attributes&quot;:&quot;#808000&quot;,&quot;Line comment&quot;:&quot;#008000&quot;,&quot;Block comment&quot;:&quot;#008000&quot;,&quot;Block comment 2&quot;:&quot;#008000&quot;,&quot;Quotation&quot;:&quot;#FF00FF&quot;,&quot;Quotation 2&quot;:&quot;#FF00FF&quot;,&quot;Number&quot;:&quot;#800080&quot;},&quot;show_line_number&quot;:true,&quot;code_lang&quot;:&quot;py&quot;,&quot;code&quot;:&quot;$ git log\n\n$ git config --global alias.[su palabra] \&quot;[comando]\&quot;        \n\n$ git config --global alias.superlog \&quot;log --graph --abbrev-commit --decorate --date=relative --format=format:'%C(bold blue)%h%C(reset) - %C(bold green)(%ar)%C(reset) %C(white)%s%C(reset) %C(dim white)- %an%C(reset)%C(bold yellow)%d%C(reset)' --all\&quot;                &quot;,&quot;ctags&quot;:{}}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5E470596-47B3-46F6-9F34-360836A3030B}">
  <we:reference id="wa104379263" version="1.0.0.1" store="en-US" storeType="OMEX"/>
  <we:alternateReferences>
    <we:reference id="WA104379263" version="1.0.0.1" store="WA104379263" storeType="OMEX"/>
  </we:alternateReferences>
  <we:properties>
    <we:property name="config" value="{&quot;display_lang&quot;:&quot;en&quot;,&quot;display_font&quot;:&quot;Consolas&quot;,&quot;syntax_color&quot;:{&quot;Reserved words&quot;:&quot;#0000ff&quot;,&quot;Modules,Classes,Exceptions&quot;:&quot;#FF0000&quot;,&quot;Methods&quot;:&quot;#008080&quot;,&quot;Attributes&quot;:&quot;#808000&quot;,&quot;Line comment&quot;:&quot;#008000&quot;,&quot;Block comment&quot;:&quot;#008000&quot;,&quot;Block comment 2&quot;:&quot;#008000&quot;,&quot;Quotation&quot;:&quot;#FF00FF&quot;,&quot;Quotation 2&quot;:&quot;#FF00FF&quot;,&quot;Number&quot;:&quot;#800080&quot;},&quot;old_syntax_color&quot;:{&quot;Reserved words&quot;:&quot;#0000FF&quot;,&quot;Modules,Classes,Exceptions&quot;:&quot;#FF0000&quot;,&quot;Methods&quot;:&quot;#008080&quot;,&quot;Attributes&quot;:&quot;#808000&quot;,&quot;Line comment&quot;:&quot;#008000&quot;,&quot;Block comment&quot;:&quot;#008000&quot;,&quot;Block comment 2&quot;:&quot;#008000&quot;,&quot;Quotation&quot;:&quot;#FF00FF&quot;,&quot;Quotation 2&quot;:&quot;#FF00FF&quot;,&quot;Number&quot;:&quot;#800080&quot;},&quot;show_line_number&quot;:true,&quot;code_lang&quot;:&quot;py&quot;,&quot;code&quot;:&quot;$ git config --global alias.[su palabra] \&quot;[comando]\&quot;        \n\n$ git config --global alias.superlog \&quot;log --graph --abbrev-commit --decorate --date=relative --format=format:'%C(bold blue)%h%C(reset) - %C(bold green)(%ar)%C(reset) %C(white)%s%C(reset) %C(dim white)- %an%C(reset)%C(bold yellow)%d%C(reset)' --all\&quot;                &quot;,&quot;ctags&quot;:{}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</TotalTime>
  <Words>480</Words>
  <Application>Microsoft Office PowerPoint</Application>
  <PresentationFormat>Widescreen</PresentationFormat>
  <Paragraphs>98</Paragraphs>
  <Slides>69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ＭＳ Ｐゴシック</vt:lpstr>
      <vt:lpstr>Arial</vt:lpstr>
      <vt:lpstr>Calibri</vt:lpstr>
      <vt:lpstr>Roboto</vt:lpstr>
      <vt:lpstr>Roboto Black</vt:lpstr>
      <vt:lpstr>2007-2010 Standard Template Lite</vt:lpstr>
      <vt:lpstr>Curso git y bitbucket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Lopez, Enrique Alexis</dc:creator>
  <cp:lastModifiedBy>Lopez, Enrique Alexis</cp:lastModifiedBy>
  <cp:revision>40</cp:revision>
  <dcterms:created xsi:type="dcterms:W3CDTF">2016-10-09T22:30:47Z</dcterms:created>
  <dcterms:modified xsi:type="dcterms:W3CDTF">2016-10-24T15:24:46Z</dcterms:modified>
</cp:coreProperties>
</file>