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1"/>
    <p:sldMasterId id="2147483695" r:id="rId2"/>
  </p:sldMasterIdLst>
  <p:notesMasterIdLst>
    <p:notesMasterId r:id="rId35"/>
  </p:notesMasterIdLst>
  <p:sldIdLst>
    <p:sldId id="508" r:id="rId3"/>
    <p:sldId id="341" r:id="rId4"/>
    <p:sldId id="591" r:id="rId5"/>
    <p:sldId id="592" r:id="rId6"/>
    <p:sldId id="477" r:id="rId7"/>
    <p:sldId id="361" r:id="rId8"/>
    <p:sldId id="490" r:id="rId9"/>
    <p:sldId id="566" r:id="rId10"/>
    <p:sldId id="568" r:id="rId11"/>
    <p:sldId id="492" r:id="rId12"/>
    <p:sldId id="493" r:id="rId13"/>
    <p:sldId id="560" r:id="rId14"/>
    <p:sldId id="496" r:id="rId15"/>
    <p:sldId id="561" r:id="rId16"/>
    <p:sldId id="589" r:id="rId17"/>
    <p:sldId id="577" r:id="rId18"/>
    <p:sldId id="578" r:id="rId19"/>
    <p:sldId id="574" r:id="rId20"/>
    <p:sldId id="385" r:id="rId21"/>
    <p:sldId id="516" r:id="rId22"/>
    <p:sldId id="535" r:id="rId23"/>
    <p:sldId id="388" r:id="rId24"/>
    <p:sldId id="564" r:id="rId25"/>
    <p:sldId id="563" r:id="rId26"/>
    <p:sldId id="330" r:id="rId27"/>
    <p:sldId id="478" r:id="rId28"/>
    <p:sldId id="586" r:id="rId29"/>
    <p:sldId id="544" r:id="rId30"/>
    <p:sldId id="587" r:id="rId31"/>
    <p:sldId id="588" r:id="rId32"/>
    <p:sldId id="532" r:id="rId33"/>
    <p:sldId id="58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0027"/>
    <a:srgbClr val="83330C"/>
    <a:srgbClr val="84330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143" autoAdjust="0"/>
  </p:normalViewPr>
  <p:slideViewPr>
    <p:cSldViewPr>
      <p:cViewPr varScale="1">
        <p:scale>
          <a:sx n="63" d="100"/>
          <a:sy n="63" d="100"/>
        </p:scale>
        <p:origin x="308" y="60"/>
      </p:cViewPr>
      <p:guideLst>
        <p:guide orient="horz" pos="2160"/>
        <p:guide pos="3840"/>
      </p:guideLst>
    </p:cSldViewPr>
  </p:slideViewPr>
  <p:outlineViewPr>
    <p:cViewPr>
      <p:scale>
        <a:sx n="33" d="100"/>
        <a:sy n="33" d="100"/>
      </p:scale>
      <p:origin x="0" y="13716"/>
    </p:cViewPr>
  </p:outlineViewPr>
  <p:notesTextViewPr>
    <p:cViewPr>
      <p:scale>
        <a:sx n="3" d="2"/>
        <a:sy n="3" d="2"/>
      </p:scale>
      <p:origin x="0" y="0"/>
    </p:cViewPr>
  </p:notesTextViewPr>
  <p:sorterViewPr>
    <p:cViewPr>
      <p:scale>
        <a:sx n="66" d="100"/>
        <a:sy n="66" d="100"/>
      </p:scale>
      <p:origin x="0" y="33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DB73F0-0220-458F-B5F9-2E4D6DDDA2EE}" type="datetimeFigureOut">
              <a:rPr lang="en-US" smtClean="0"/>
              <a:pPr/>
              <a:t>4/16/2019</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80760F-1E5E-49C1-91CE-F6D88F54FE50}" type="slidenum">
              <a:rPr lang="en-US" smtClean="0"/>
              <a:pPr/>
              <a:t>‹#›</a:t>
            </a:fld>
            <a:endParaRPr lang="en-US" dirty="0"/>
          </a:p>
        </p:txBody>
      </p:sp>
    </p:spTree>
    <p:extLst>
      <p:ext uri="{BB962C8B-B14F-4D97-AF65-F5344CB8AC3E}">
        <p14:creationId xmlns:p14="http://schemas.microsoft.com/office/powerpoint/2010/main" val="32756737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Pre- dealing with MD, PT, drug issues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You’re likely only used to drugs, surgery, or PT as a solution.  Some have even tried alternatives like massage, acupuncture, or standard chiropractic.  What we’re discussing here are techniques, dietary protocols, and technologies being used in medicine and all over the world successfully every day and with research in the leading medical journals.  You may not be aware, but it’s nothing we’ve created on our own or new – so make sure to pay careful attention to the details – it will get you to that 60-100% better.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a:t>
            </a:fld>
            <a:endParaRPr lang="en-US" dirty="0"/>
          </a:p>
        </p:txBody>
      </p:sp>
    </p:spTree>
    <p:extLst>
      <p:ext uri="{BB962C8B-B14F-4D97-AF65-F5344CB8AC3E}">
        <p14:creationId xmlns:p14="http://schemas.microsoft.com/office/powerpoint/2010/main" val="843747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dural</a:t>
            </a:r>
            <a:r>
              <a:rPr lang="en-US" dirty="0"/>
              <a:t> puncture (wet tap) may cause a post-</a:t>
            </a:r>
            <a:r>
              <a:rPr lang="en-US" dirty="0" err="1"/>
              <a:t>dural</a:t>
            </a:r>
            <a:r>
              <a:rPr lang="en-US" dirty="0"/>
              <a:t> puncture headache (also called a spinal headache) that usually improves within a few days. Although infrequent, a blood patch may be necessary to alleviate the headache. A blood patch is a simple, quick procedure that involves obtaining a small amount of blood from a patient from an arm vein and immediately injecting it into the epidural space to allow it to clot around the spinal sac and stop the leak.</a:t>
            </a:r>
          </a:p>
        </p:txBody>
      </p:sp>
      <p:sp>
        <p:nvSpPr>
          <p:cNvPr id="4" name="Slide Number Placeholder 3"/>
          <p:cNvSpPr>
            <a:spLocks noGrp="1"/>
          </p:cNvSpPr>
          <p:nvPr>
            <p:ph type="sldNum" sz="quarter" idx="5"/>
          </p:nvPr>
        </p:nvSpPr>
        <p:spPr/>
        <p:txBody>
          <a:bodyPr/>
          <a:lstStyle/>
          <a:p>
            <a:fld id="{4880760F-1E5E-49C1-91CE-F6D88F54FE50}" type="slidenum">
              <a:rPr lang="en-US" smtClean="0"/>
              <a:pPr/>
              <a:t>17</a:t>
            </a:fld>
            <a:endParaRPr lang="en-US" dirty="0"/>
          </a:p>
        </p:txBody>
      </p:sp>
    </p:spTree>
    <p:extLst>
      <p:ext uri="{BB962C8B-B14F-4D97-AF65-F5344CB8AC3E}">
        <p14:creationId xmlns:p14="http://schemas.microsoft.com/office/powerpoint/2010/main" val="320821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real picture.  A good ending to avoid wherever possible.</a:t>
            </a:r>
          </a:p>
        </p:txBody>
      </p:sp>
      <p:sp>
        <p:nvSpPr>
          <p:cNvPr id="4" name="Slide Number Placeholder 3"/>
          <p:cNvSpPr>
            <a:spLocks noGrp="1"/>
          </p:cNvSpPr>
          <p:nvPr>
            <p:ph type="sldNum" sz="quarter" idx="5"/>
          </p:nvPr>
        </p:nvSpPr>
        <p:spPr/>
        <p:txBody>
          <a:bodyPr/>
          <a:lstStyle/>
          <a:p>
            <a:fld id="{4880760F-1E5E-49C1-91CE-F6D88F54FE50}" type="slidenum">
              <a:rPr lang="en-US" smtClean="0"/>
              <a:pPr/>
              <a:t>18</a:t>
            </a:fld>
            <a:endParaRPr lang="en-US" dirty="0"/>
          </a:p>
        </p:txBody>
      </p:sp>
    </p:spTree>
    <p:extLst>
      <p:ext uri="{BB962C8B-B14F-4D97-AF65-F5344CB8AC3E}">
        <p14:creationId xmlns:p14="http://schemas.microsoft.com/office/powerpoint/2010/main" val="2553597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Take it to the mechanic or cover it up with a piece of duct tape and keep going?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you did keep driving, what eventually happens to the car?</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Breakdown or – worse; engine or some vital part blows out completely, needs to be replaced, or the car becomes permanently damaged.</a:t>
            </a:r>
          </a:p>
        </p:txBody>
      </p:sp>
      <p:sp>
        <p:nvSpPr>
          <p:cNvPr id="4" name="Slide Number Placeholder 3"/>
          <p:cNvSpPr>
            <a:spLocks noGrp="1"/>
          </p:cNvSpPr>
          <p:nvPr>
            <p:ph type="sldNum" sz="quarter" idx="10"/>
          </p:nvPr>
        </p:nvSpPr>
        <p:spPr/>
        <p:txBody>
          <a:bodyPr/>
          <a:lstStyle/>
          <a:p>
            <a:fld id="{4880760F-1E5E-49C1-91CE-F6D88F54FE50}" type="slidenum">
              <a:rPr lang="en-US" smtClean="0"/>
              <a:pPr/>
              <a:t>19</a:t>
            </a:fld>
            <a:endParaRPr lang="en-US" dirty="0"/>
          </a:p>
        </p:txBody>
      </p:sp>
    </p:spTree>
    <p:extLst>
      <p:ext uri="{BB962C8B-B14F-4D97-AF65-F5344CB8AC3E}">
        <p14:creationId xmlns:p14="http://schemas.microsoft.com/office/powerpoint/2010/main" val="3162398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10"/>
          </p:nvPr>
        </p:nvSpPr>
        <p:spPr/>
        <p:txBody>
          <a:bodyPr/>
          <a:lstStyle/>
          <a:p>
            <a:fld id="{11E32404-7E91-4BCD-8E18-067F15BC0D56}" type="slidenum">
              <a:rPr lang="en-US" smtClean="0">
                <a:solidFill>
                  <a:prstClr val="black"/>
                </a:solidFill>
                <a:latin typeface="Calibri"/>
              </a:rPr>
              <a:pPr/>
              <a:t>20</a:t>
            </a:fld>
            <a:endParaRPr lang="en-US">
              <a:solidFill>
                <a:prstClr val="black"/>
              </a:solidFill>
              <a:latin typeface="Calibri"/>
            </a:endParaRPr>
          </a:p>
        </p:txBody>
      </p:sp>
    </p:spTree>
    <p:extLst>
      <p:ext uri="{BB962C8B-B14F-4D97-AF65-F5344CB8AC3E}">
        <p14:creationId xmlns:p14="http://schemas.microsoft.com/office/powerpoint/2010/main" val="38836479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lvl="0"/>
            <a:r>
              <a:rPr lang="en-US" sz="1200" kern="1200" dirty="0">
                <a:solidFill>
                  <a:schemeClr val="tx1"/>
                </a:solidFill>
                <a:effectLst/>
                <a:latin typeface="+mn-lt"/>
                <a:ea typeface="+mn-ea"/>
                <a:cs typeface="+mn-cs"/>
              </a:rPr>
              <a:t>Diabetes is the number one cause of neuropathy, but it’s not the only cause, a lot of things can damage your nerves and cause neuropathy damage, this is a top 10 list. </a:t>
            </a:r>
          </a:p>
          <a:p>
            <a:r>
              <a:rPr lang="en-US" sz="1200" kern="1200" dirty="0">
                <a:solidFill>
                  <a:schemeClr val="tx1"/>
                </a:solidFill>
                <a:effectLst/>
                <a:latin typeface="+mn-lt"/>
                <a:ea typeface="+mn-ea"/>
                <a:cs typeface="+mn-cs"/>
              </a:rPr>
              <a:t>You can be a pre-diabetic and still develop neuropathy.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Number two on the list is poor circulation, you are not getting enough blood supply to your peripheral nerves. Number three chemotherapy drugs, about 40 to 50% of all chemo patients end up with neuropathy because their medication has damaged their nerves.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Neck and back problem like spinal stenosis, disc problems, surgeries, hip replacements, knee replacements and back surgeries often times neuropathy, autoimmune diseases like lupus, infections like staph infections, and alcohol and cigarette smoking damages nerves.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What's the last one, does anybody see that one down there, several medications, there is a lot of medications on the market that can actually cause damage to your nerves. </a:t>
            </a: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21</a:t>
            </a:fld>
            <a:endParaRPr lang="en-US" dirty="0"/>
          </a:p>
        </p:txBody>
      </p:sp>
    </p:spTree>
    <p:extLst>
      <p:ext uri="{BB962C8B-B14F-4D97-AF65-F5344CB8AC3E}">
        <p14:creationId xmlns:p14="http://schemas.microsoft.com/office/powerpoint/2010/main" val="3350963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EARLY … PROGRESSIVE</a:t>
            </a:r>
          </a:p>
          <a:p>
            <a:r>
              <a:rPr lang="en-US" sz="1200" kern="1200" dirty="0">
                <a:solidFill>
                  <a:schemeClr val="tx1"/>
                </a:solidFill>
                <a:effectLst/>
                <a:latin typeface="+mn-lt"/>
                <a:ea typeface="+mn-ea"/>
                <a:cs typeface="+mn-cs"/>
              </a:rPr>
              <a:t>The insulation or rubber coating on the nerve is the myelin sheath.  As nerve conditions progress, they continue actively eroding the sheath, exposing, and damaging the nerves until you do something to stop the progression of the disease and heal the nerves and damaged tissues.</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22</a:t>
            </a:fld>
            <a:endParaRPr lang="en-US" dirty="0"/>
          </a:p>
        </p:txBody>
      </p:sp>
    </p:spTree>
    <p:extLst>
      <p:ext uri="{BB962C8B-B14F-4D97-AF65-F5344CB8AC3E}">
        <p14:creationId xmlns:p14="http://schemas.microsoft.com/office/powerpoint/2010/main" val="20280722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of the same causes of Neuropathy plus..</a:t>
            </a:r>
          </a:p>
        </p:txBody>
      </p:sp>
      <p:sp>
        <p:nvSpPr>
          <p:cNvPr id="4" name="Slide Number Placeholder 3"/>
          <p:cNvSpPr>
            <a:spLocks noGrp="1"/>
          </p:cNvSpPr>
          <p:nvPr>
            <p:ph type="sldNum" sz="quarter" idx="5"/>
          </p:nvPr>
        </p:nvSpPr>
        <p:spPr/>
        <p:txBody>
          <a:bodyPr/>
          <a:lstStyle/>
          <a:p>
            <a:fld id="{4880760F-1E5E-49C1-91CE-F6D88F54FE50}" type="slidenum">
              <a:rPr lang="en-US" smtClean="0"/>
              <a:pPr/>
              <a:t>23</a:t>
            </a:fld>
            <a:endParaRPr lang="en-US" dirty="0"/>
          </a:p>
        </p:txBody>
      </p:sp>
    </p:spTree>
    <p:extLst>
      <p:ext uri="{BB962C8B-B14F-4D97-AF65-F5344CB8AC3E}">
        <p14:creationId xmlns:p14="http://schemas.microsoft.com/office/powerpoint/2010/main" val="31213265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Engagement question? “Who here has been to a neurologist?”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When you go to neurologist they will run some nerve tests,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confirm that you have neuropathy,  then likely  prescribe medication. </a:t>
            </a:r>
          </a:p>
          <a:p>
            <a:r>
              <a:rPr lang="en-US" sz="1200" b="1" kern="1200" dirty="0">
                <a:solidFill>
                  <a:schemeClr val="tx1"/>
                </a:solidFill>
                <a:effectLst/>
                <a:latin typeface="+mn-lt"/>
                <a:ea typeface="+mn-ea"/>
                <a:cs typeface="+mn-cs"/>
              </a:rPr>
              <a:t>What medication do they prescribe?</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That’s correct the same medications.</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25</a:t>
            </a:fld>
            <a:endParaRPr lang="en-US" dirty="0"/>
          </a:p>
        </p:txBody>
      </p:sp>
    </p:spTree>
    <p:extLst>
      <p:ext uri="{BB962C8B-B14F-4D97-AF65-F5344CB8AC3E}">
        <p14:creationId xmlns:p14="http://schemas.microsoft.com/office/powerpoint/2010/main" val="23316354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The National Institute of Health says “</a:t>
            </a:r>
            <a:r>
              <a:rPr lang="en-US" sz="1200" b="1" dirty="0"/>
              <a:t>“</a:t>
            </a:r>
            <a:r>
              <a:rPr lang="en-US" sz="1200" b="0" dirty="0"/>
              <a:t>Peripheral nerves have the ability to regenerate as long as the underlying nerve cell has NOT been killed.”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dirty="0"/>
              <a:t>What</a:t>
            </a:r>
            <a:r>
              <a:rPr lang="en-US" sz="1200" b="0" baseline="0" dirty="0"/>
              <a:t> does that mean? Not been killed… It means that if you wait too late to where the nerve is dead, it can not be helped.</a:t>
            </a:r>
            <a:endParaRPr lang="en-US" sz="1200" b="0" dirty="0"/>
          </a:p>
          <a:p>
            <a:endParaRPr lang="en-US" b="0"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26</a:t>
            </a:fld>
            <a:endParaRPr lang="en-US" dirty="0"/>
          </a:p>
        </p:txBody>
      </p:sp>
    </p:spTree>
    <p:extLst>
      <p:ext uri="{BB962C8B-B14F-4D97-AF65-F5344CB8AC3E}">
        <p14:creationId xmlns:p14="http://schemas.microsoft.com/office/powerpoint/2010/main" val="171179553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top is a healthy nerve: it is whole and with full blood supply</a:t>
            </a:r>
          </a:p>
          <a:p>
            <a:r>
              <a:rPr lang="en-US" dirty="0"/>
              <a:t>As the disease progresses, the nerve deteriorates, you can see the rat bites taken out of it, and the blood supply diminishes.  At this point, you’re having problems, but people will often ignore the problems here or just take medication.  If you ignore or cover with drugs – what happens?</a:t>
            </a:r>
          </a:p>
          <a:p>
            <a:r>
              <a:rPr lang="en-US" dirty="0"/>
              <a:t>Level 3 – late stages of the disease, but as the NIH said, there’s still a “live” or viable nerve left so we can still turn this around.</a:t>
            </a:r>
          </a:p>
          <a:p>
            <a:r>
              <a:rPr lang="en-US" dirty="0"/>
              <a:t>At level IV, the nerve is dead and there’s nothing that can be done.</a:t>
            </a:r>
          </a:p>
          <a:p>
            <a:r>
              <a:rPr lang="en-US" baseline="0" dirty="0"/>
              <a:t>What’s the best timing to catch this </a:t>
            </a:r>
            <a:r>
              <a:rPr lang="en-US" baseline="0" dirty="0" err="1"/>
              <a:t>diease</a:t>
            </a:r>
            <a:r>
              <a:rPr lang="en-US" baseline="0" dirty="0"/>
              <a:t>?</a:t>
            </a:r>
          </a:p>
          <a:p>
            <a:r>
              <a:rPr lang="en-US" baseline="0" dirty="0"/>
              <a:t> </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27</a:t>
            </a:fld>
            <a:endParaRPr lang="en-US" dirty="0"/>
          </a:p>
        </p:txBody>
      </p:sp>
    </p:spTree>
    <p:extLst>
      <p:ext uri="{BB962C8B-B14F-4D97-AF65-F5344CB8AC3E}">
        <p14:creationId xmlns:p14="http://schemas.microsoft.com/office/powerpoint/2010/main" val="2365624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US" sz="1800" kern="1200" dirty="0">
                <a:solidFill>
                  <a:schemeClr val="tx1"/>
                </a:solidFill>
                <a:effectLst/>
                <a:latin typeface="+mn-lt"/>
                <a:ea typeface="+mn-ea"/>
                <a:cs typeface="+mn-cs"/>
              </a:rPr>
              <a:t> Don’t over-promise </a:t>
            </a:r>
            <a:endParaRPr lang="en-US" sz="1800"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2</a:t>
            </a:fld>
            <a:endParaRPr lang="en-US" dirty="0"/>
          </a:p>
        </p:txBody>
      </p:sp>
    </p:spTree>
    <p:extLst>
      <p:ext uri="{BB962C8B-B14F-4D97-AF65-F5344CB8AC3E}">
        <p14:creationId xmlns:p14="http://schemas.microsoft.com/office/powerpoint/2010/main" val="41481167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When should you start?</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28</a:t>
            </a:fld>
            <a:endParaRPr lang="en-US" dirty="0"/>
          </a:p>
        </p:txBody>
      </p:sp>
    </p:spTree>
    <p:extLst>
      <p:ext uri="{BB962C8B-B14F-4D97-AF65-F5344CB8AC3E}">
        <p14:creationId xmlns:p14="http://schemas.microsoft.com/office/powerpoint/2010/main" val="2149874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Medical therapy – already proven</a:t>
            </a:r>
          </a:p>
        </p:txBody>
      </p:sp>
      <p:sp>
        <p:nvSpPr>
          <p:cNvPr id="4" name="Slide Number Placeholder 3"/>
          <p:cNvSpPr>
            <a:spLocks noGrp="1"/>
          </p:cNvSpPr>
          <p:nvPr>
            <p:ph type="sldNum" sz="quarter" idx="5"/>
          </p:nvPr>
        </p:nvSpPr>
        <p:spPr/>
        <p:txBody>
          <a:bodyPr/>
          <a:lstStyle/>
          <a:p>
            <a:fld id="{4880760F-1E5E-49C1-91CE-F6D88F54FE50}" type="slidenum">
              <a:rPr lang="en-US" smtClean="0"/>
              <a:pPr/>
              <a:t>31</a:t>
            </a:fld>
            <a:endParaRPr lang="en-US" dirty="0"/>
          </a:p>
        </p:txBody>
      </p:sp>
    </p:spTree>
    <p:extLst>
      <p:ext uri="{BB962C8B-B14F-4D97-AF65-F5344CB8AC3E}">
        <p14:creationId xmlns:p14="http://schemas.microsoft.com/office/powerpoint/2010/main" val="13764856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Well</a:t>
            </a:r>
            <a:r>
              <a:rPr lang="en-US" sz="1200" kern="1200" baseline="0" dirty="0">
                <a:solidFill>
                  <a:schemeClr val="tx1"/>
                </a:solidFill>
                <a:effectLst/>
                <a:latin typeface="+mn-lt"/>
                <a:ea typeface="+mn-ea"/>
                <a:cs typeface="+mn-cs"/>
              </a:rPr>
              <a:t>, here’s </a:t>
            </a:r>
            <a:r>
              <a:rPr lang="en-US" sz="1200" kern="1200" dirty="0">
                <a:solidFill>
                  <a:schemeClr val="tx1"/>
                </a:solidFill>
                <a:effectLst/>
                <a:latin typeface="+mn-lt"/>
                <a:ea typeface="+mn-ea"/>
                <a:cs typeface="+mn-cs"/>
              </a:rPr>
              <a:t>what happens when you just live with it. </a:t>
            </a:r>
            <a:r>
              <a:rPr lang="en-US" sz="1200" b="1" kern="1200" dirty="0">
                <a:solidFill>
                  <a:schemeClr val="tx1"/>
                </a:solidFill>
                <a:effectLst/>
                <a:latin typeface="+mn-lt"/>
                <a:ea typeface="+mn-ea"/>
                <a:cs typeface="+mn-cs"/>
              </a:rPr>
              <a:t>INVOLEVMENT QUESTIONS</a:t>
            </a:r>
            <a:r>
              <a:rPr lang="en-US" sz="1200" kern="1200" dirty="0">
                <a:solidFill>
                  <a:schemeClr val="tx1"/>
                </a:solidFill>
                <a:effectLst/>
                <a:latin typeface="+mn-lt"/>
                <a:ea typeface="+mn-ea"/>
                <a:cs typeface="+mn-cs"/>
              </a:rPr>
              <a:t> “</a:t>
            </a:r>
            <a:r>
              <a:rPr lang="en-US" sz="1200" b="1" kern="1200" dirty="0">
                <a:solidFill>
                  <a:schemeClr val="tx1"/>
                </a:solidFill>
                <a:effectLst/>
                <a:latin typeface="+mn-lt"/>
                <a:ea typeface="+mn-ea"/>
                <a:cs typeface="+mn-cs"/>
              </a:rPr>
              <a:t>tell me what is happening to that toe at the left hand corner?</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This is most likely infected right, most likely a gain green infection. </a:t>
            </a:r>
          </a:p>
          <a:p>
            <a:r>
              <a:rPr lang="en-US" sz="1200" kern="1200" dirty="0">
                <a:solidFill>
                  <a:schemeClr val="tx1"/>
                </a:solidFill>
                <a:effectLst/>
                <a:latin typeface="+mn-lt"/>
                <a:ea typeface="+mn-ea"/>
                <a:cs typeface="+mn-cs"/>
              </a:rPr>
              <a:t>W</a:t>
            </a:r>
            <a:r>
              <a:rPr lang="en-US" sz="1200" b="1" kern="1200" dirty="0">
                <a:solidFill>
                  <a:schemeClr val="tx1"/>
                </a:solidFill>
                <a:effectLst/>
                <a:latin typeface="+mn-lt"/>
                <a:ea typeface="+mn-ea"/>
                <a:cs typeface="+mn-cs"/>
              </a:rPr>
              <a:t>hat do you think is going to happen to that toe?</a:t>
            </a:r>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As neuropathy gets worse, sufferers  start sitting a lot more, they start coming very sedentary, they stop doing the activities that they love to do, and don’t get any exercise to keep their heart healthy. They are staying at home and start getting depressed because they want to be doing things but they can't. (raise</a:t>
            </a:r>
            <a:r>
              <a:rPr lang="en-US" sz="1200" kern="1200" baseline="0" dirty="0">
                <a:solidFill>
                  <a:schemeClr val="tx1"/>
                </a:solidFill>
                <a:effectLst/>
                <a:latin typeface="+mn-lt"/>
                <a:ea typeface="+mn-ea"/>
                <a:cs typeface="+mn-cs"/>
              </a:rPr>
              <a:t> your hand)  </a:t>
            </a:r>
            <a:r>
              <a:rPr lang="en-US" sz="1200" kern="1200" dirty="0">
                <a:solidFill>
                  <a:schemeClr val="tx1"/>
                </a:solidFill>
                <a:effectLst/>
                <a:latin typeface="+mn-lt"/>
                <a:ea typeface="+mn-ea"/>
                <a:cs typeface="+mn-cs"/>
              </a:rPr>
              <a:t>who can relate to this?</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 I talk to patients like this every single day, they are very depressed because they can see their quality of life diminishing. </a:t>
            </a: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5</a:t>
            </a:fld>
            <a:endParaRPr lang="en-US" dirty="0"/>
          </a:p>
        </p:txBody>
      </p:sp>
    </p:spTree>
    <p:extLst>
      <p:ext uri="{BB962C8B-B14F-4D97-AF65-F5344CB8AC3E}">
        <p14:creationId xmlns:p14="http://schemas.microsoft.com/office/powerpoint/2010/main" val="26683472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imagine for a moment…. </a:t>
            </a:r>
          </a:p>
          <a:p>
            <a:endParaRPr lang="en-US" dirty="0"/>
          </a:p>
          <a:p>
            <a:r>
              <a:rPr lang="en-US" sz="1400" dirty="0">
                <a:latin typeface="Arial Black" pitchFamily="34" charset="0"/>
              </a:rPr>
              <a:t> </a:t>
            </a:r>
            <a:r>
              <a:rPr lang="en-US" sz="1200" dirty="0">
                <a:latin typeface="Arial"/>
                <a:cs typeface="Arial"/>
              </a:rPr>
              <a:t>Sleeping through the night peacefully </a:t>
            </a:r>
            <a:endParaRPr lang="en-US" sz="800" dirty="0">
              <a:latin typeface="Arial"/>
              <a:cs typeface="Arial"/>
            </a:endParaRPr>
          </a:p>
          <a:p>
            <a:r>
              <a:rPr lang="en-US" sz="1200" dirty="0">
                <a:latin typeface="Arial"/>
                <a:cs typeface="Arial"/>
              </a:rPr>
              <a:t> Walking with confidence and feeling steady again </a:t>
            </a:r>
          </a:p>
          <a:p>
            <a:r>
              <a:rPr lang="en-US" sz="1200" dirty="0">
                <a:latin typeface="Arial"/>
                <a:cs typeface="Arial"/>
              </a:rPr>
              <a:t> Taking trips and enjoying family outings again</a:t>
            </a:r>
          </a:p>
          <a:p>
            <a:r>
              <a:rPr lang="en-US" sz="1200" dirty="0">
                <a:latin typeface="Arial"/>
                <a:cs typeface="Arial"/>
              </a:rPr>
              <a:t> Feeling like you’re 10 years younger</a:t>
            </a:r>
          </a:p>
          <a:p>
            <a:endParaRPr lang="en-US" sz="1200" dirty="0">
              <a:latin typeface="Arial Black" pitchFamily="34" charset="0"/>
            </a:endParaRPr>
          </a:p>
          <a:p>
            <a:r>
              <a:rPr lang="en-US" dirty="0"/>
              <a:t>Who here would like</a:t>
            </a:r>
            <a:r>
              <a:rPr lang="en-US" baseline="0" dirty="0"/>
              <a:t> to feel these feelings again?</a:t>
            </a:r>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6</a:t>
            </a:fld>
            <a:endParaRPr lang="en-US" dirty="0"/>
          </a:p>
        </p:txBody>
      </p:sp>
    </p:spTree>
    <p:extLst>
      <p:ext uri="{BB962C8B-B14F-4D97-AF65-F5344CB8AC3E}">
        <p14:creationId xmlns:p14="http://schemas.microsoft.com/office/powerpoint/2010/main" val="6369177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Severe foot pain, like your stepping on a tac, stepping on </a:t>
            </a:r>
            <a:r>
              <a:rPr lang="en-US" dirty="0" err="1"/>
              <a:t>marbles?Common</a:t>
            </a:r>
            <a:r>
              <a:rPr lang="en-US" dirty="0"/>
              <a:t> symptoms of neuropathy, </a:t>
            </a:r>
            <a:r>
              <a:rPr lang="en-US" dirty="0" err="1"/>
              <a:t>fibromyaglia</a:t>
            </a:r>
            <a:r>
              <a:rPr lang="en-US" dirty="0"/>
              <a:t>, plantar fasciitis and other nerve or soft tissue conditions.</a:t>
            </a:r>
          </a:p>
        </p:txBody>
      </p:sp>
      <p:sp>
        <p:nvSpPr>
          <p:cNvPr id="4" name="Slide Number Placeholder 3"/>
          <p:cNvSpPr>
            <a:spLocks noGrp="1"/>
          </p:cNvSpPr>
          <p:nvPr>
            <p:ph type="sldNum" sz="quarter" idx="10"/>
          </p:nvPr>
        </p:nvSpPr>
        <p:spPr/>
        <p:txBody>
          <a:bodyPr/>
          <a:lstStyle/>
          <a:p>
            <a:fld id="{4880760F-1E5E-49C1-91CE-F6D88F54FE50}" type="slidenum">
              <a:rPr lang="en-US" smtClean="0"/>
              <a:pPr/>
              <a:t>7</a:t>
            </a:fld>
            <a:endParaRPr lang="en-US" dirty="0"/>
          </a:p>
        </p:txBody>
      </p:sp>
    </p:spTree>
    <p:extLst>
      <p:ext uri="{BB962C8B-B14F-4D97-AF65-F5344CB8AC3E}">
        <p14:creationId xmlns:p14="http://schemas.microsoft.com/office/powerpoint/2010/main" val="3197873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10</a:t>
            </a:fld>
            <a:endParaRPr lang="en-US" dirty="0"/>
          </a:p>
        </p:txBody>
      </p:sp>
    </p:spTree>
    <p:extLst>
      <p:ext uri="{BB962C8B-B14F-4D97-AF65-F5344CB8AC3E}">
        <p14:creationId xmlns:p14="http://schemas.microsoft.com/office/powerpoint/2010/main" val="20677862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11</a:t>
            </a:fld>
            <a:endParaRPr lang="en-US" dirty="0"/>
          </a:p>
        </p:txBody>
      </p:sp>
    </p:spTree>
    <p:extLst>
      <p:ext uri="{BB962C8B-B14F-4D97-AF65-F5344CB8AC3E}">
        <p14:creationId xmlns:p14="http://schemas.microsoft.com/office/powerpoint/2010/main" val="34725338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880760F-1E5E-49C1-91CE-F6D88F54FE50}" type="slidenum">
              <a:rPr lang="en-US" smtClean="0"/>
              <a:pPr/>
              <a:t>12</a:t>
            </a:fld>
            <a:endParaRPr lang="en-US" dirty="0"/>
          </a:p>
        </p:txBody>
      </p:sp>
    </p:spTree>
    <p:extLst>
      <p:ext uri="{BB962C8B-B14F-4D97-AF65-F5344CB8AC3E}">
        <p14:creationId xmlns:p14="http://schemas.microsoft.com/office/powerpoint/2010/main" val="34996799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this question to keep involvement- </a:t>
            </a:r>
            <a:r>
              <a:rPr lang="en-US" sz="1200" b="0" kern="1200" dirty="0">
                <a:solidFill>
                  <a:schemeClr val="tx1"/>
                </a:solidFill>
                <a:effectLst/>
                <a:latin typeface="+mn-lt"/>
                <a:ea typeface="+mn-ea"/>
                <a:cs typeface="+mn-cs"/>
              </a:rPr>
              <a:t>W</a:t>
            </a:r>
            <a:r>
              <a:rPr lang="en-US" sz="1200" kern="1200" dirty="0">
                <a:solidFill>
                  <a:schemeClr val="tx1"/>
                </a:solidFill>
                <a:effectLst/>
                <a:latin typeface="+mn-lt"/>
                <a:ea typeface="+mn-ea"/>
                <a:cs typeface="+mn-cs"/>
              </a:rPr>
              <a:t>ho here has heard of Neurontin aka gabapentin, raise your hand?” This is the number one medication that doctors prescribed for neuropathy pain and it’s made by Pfizer.</a:t>
            </a:r>
            <a:r>
              <a:rPr lang="en-US" sz="1200" kern="1200" baseline="0" dirty="0">
                <a:solidFill>
                  <a:schemeClr val="tx1"/>
                </a:solidFill>
                <a:effectLst/>
                <a:latin typeface="+mn-lt"/>
                <a:ea typeface="+mn-ea"/>
                <a:cs typeface="+mn-cs"/>
              </a:rPr>
              <a:t> How many of you think Neurontin was made to treat Neuropathy?</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 It's actually an anti-seizure medication,  it's for seizures,  -- so what do you think a seizure medication is going to do for neuropathy, how do you think it works? </a:t>
            </a:r>
          </a:p>
          <a:p>
            <a:r>
              <a:rPr lang="en-US" sz="1200" kern="1200" dirty="0">
                <a:solidFill>
                  <a:schemeClr val="tx1"/>
                </a:solidFill>
                <a:effectLst/>
                <a:latin typeface="+mn-lt"/>
                <a:ea typeface="+mn-ea"/>
                <a:cs typeface="+mn-cs"/>
              </a:rPr>
              <a:t> </a:t>
            </a:r>
          </a:p>
          <a:p>
            <a:r>
              <a:rPr lang="en-US" sz="1200" b="1" kern="1200" dirty="0">
                <a:solidFill>
                  <a:schemeClr val="tx1"/>
                </a:solidFill>
                <a:effectLst/>
                <a:latin typeface="+mn-lt"/>
                <a:ea typeface="+mn-ea"/>
                <a:cs typeface="+mn-cs"/>
              </a:rPr>
              <a:t>WAIT AND LISTEN FOR AUDIENCE TO GIVE YOU ANSWERS</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It’s a pain management medication, so what it literally does is slow your brain down so you stop feeling the pain signals from your feet. It doesn’t </a:t>
            </a:r>
            <a:r>
              <a:rPr lang="en-US" sz="1200" b="1" kern="1200" dirty="0">
                <a:solidFill>
                  <a:schemeClr val="tx1"/>
                </a:solidFill>
                <a:effectLst/>
                <a:latin typeface="+mn-lt"/>
                <a:ea typeface="+mn-ea"/>
                <a:cs typeface="+mn-cs"/>
              </a:rPr>
              <a:t>heal</a:t>
            </a:r>
            <a:r>
              <a:rPr lang="en-US" sz="1200" kern="1200" dirty="0">
                <a:solidFill>
                  <a:schemeClr val="tx1"/>
                </a:solidFill>
                <a:effectLst/>
                <a:latin typeface="+mn-lt"/>
                <a:ea typeface="+mn-ea"/>
                <a:cs typeface="+mn-cs"/>
              </a:rPr>
              <a:t> your nerves, it’s not healing neuropathy, it’s not keeping it from getting worse.  What is it actually</a:t>
            </a:r>
            <a:r>
              <a:rPr lang="en-US" sz="1200" kern="1200" baseline="0" dirty="0">
                <a:solidFill>
                  <a:schemeClr val="tx1"/>
                </a:solidFill>
                <a:effectLst/>
                <a:latin typeface="+mn-lt"/>
                <a:ea typeface="+mn-ea"/>
                <a:cs typeface="+mn-cs"/>
              </a:rPr>
              <a:t> doing, then? (let audience answer).. That’s right – masking the pain</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880760F-1E5E-49C1-91CE-F6D88F54FE50}" type="slidenum">
              <a:rPr lang="en-US" smtClean="0"/>
              <a:pPr/>
              <a:t>13</a:t>
            </a:fld>
            <a:endParaRPr lang="en-US" dirty="0"/>
          </a:p>
        </p:txBody>
      </p:sp>
    </p:spTree>
    <p:extLst>
      <p:ext uri="{BB962C8B-B14F-4D97-AF65-F5344CB8AC3E}">
        <p14:creationId xmlns:p14="http://schemas.microsoft.com/office/powerpoint/2010/main" val="31185476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EKG line" title="Slide Design Pictur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5188689" y="-1"/>
            <a:ext cx="7000137" cy="6858001"/>
          </a:xfrm>
          <a:prstGeom prst="rect">
            <a:avLst/>
          </a:prstGeom>
        </p:spPr>
      </p:pic>
      <p:sp>
        <p:nvSpPr>
          <p:cNvPr id="2" name="Title 1"/>
          <p:cNvSpPr>
            <a:spLocks noGrp="1"/>
          </p:cNvSpPr>
          <p:nvPr>
            <p:ph type="ctrTitle"/>
          </p:nvPr>
        </p:nvSpPr>
        <p:spPr>
          <a:xfrm>
            <a:off x="626226" y="1828800"/>
            <a:ext cx="4098175" cy="3177380"/>
          </a:xfrm>
        </p:spPr>
        <p:txBody>
          <a:bodyPr anchor="b">
            <a:normAutofit/>
          </a:bodyPr>
          <a:lstStyle>
            <a:lvl1pPr algn="l">
              <a:lnSpc>
                <a:spcPct val="80000"/>
              </a:lnSpc>
              <a:defRPr sz="4050">
                <a:solidFill>
                  <a:schemeClr val="accent1"/>
                </a:solidFill>
              </a:defRPr>
            </a:lvl1pPr>
          </a:lstStyle>
          <a:p>
            <a:r>
              <a:rPr lang="en-US"/>
              <a:t>Click to edit Master title style</a:t>
            </a:r>
            <a:endParaRPr/>
          </a:p>
        </p:txBody>
      </p:sp>
      <p:sp>
        <p:nvSpPr>
          <p:cNvPr id="3" name="Subtitle 2"/>
          <p:cNvSpPr>
            <a:spLocks noGrp="1"/>
          </p:cNvSpPr>
          <p:nvPr>
            <p:ph type="subTitle" idx="1"/>
          </p:nvPr>
        </p:nvSpPr>
        <p:spPr>
          <a:xfrm>
            <a:off x="626226" y="5181600"/>
            <a:ext cx="4098175" cy="685800"/>
          </a:xfrm>
        </p:spPr>
        <p:txBody>
          <a:bodyPr>
            <a:normAutofit/>
          </a:bodyPr>
          <a:lstStyle>
            <a:lvl1pPr marL="0" indent="0" algn="l">
              <a:buNone/>
              <a:defRPr sz="1500" cap="all" baseline="0">
                <a:solidFill>
                  <a:schemeClr val="tx1">
                    <a:lumMod val="50000"/>
                    <a:lumOff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a:p>
        </p:txBody>
      </p:sp>
      <p:pic>
        <p:nvPicPr>
          <p:cNvPr id="6" name="Picture 5"/>
          <p:cNvPicPr>
            <a:picLocks noChangeAspect="1"/>
          </p:cNvPicPr>
          <p:nvPr userDrawn="1"/>
        </p:nvPicPr>
        <p:blipFill>
          <a:blip r:embed="rId3"/>
          <a:stretch>
            <a:fillRect/>
          </a:stretch>
        </p:blipFill>
        <p:spPr>
          <a:xfrm>
            <a:off x="9220200" y="6096000"/>
            <a:ext cx="2869184" cy="609600"/>
          </a:xfrm>
          <a:prstGeom prst="rect">
            <a:avLst/>
          </a:prstGeom>
        </p:spPr>
      </p:pic>
    </p:spTree>
    <p:extLst>
      <p:ext uri="{BB962C8B-B14F-4D97-AF65-F5344CB8AC3E}">
        <p14:creationId xmlns:p14="http://schemas.microsoft.com/office/powerpoint/2010/main" val="138208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2015-2016 Optimal Health Straw Chiropractic </a:t>
            </a:r>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3350788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982200" y="0"/>
            <a:ext cx="2209800" cy="6858000"/>
          </a:xfrm>
          <a:prstGeom prst="rect">
            <a:avLst/>
          </a:prstGeom>
          <a:solidFill>
            <a:srgbClr val="833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Vertical Title 1"/>
          <p:cNvSpPr>
            <a:spLocks noGrp="1"/>
          </p:cNvSpPr>
          <p:nvPr>
            <p:ph type="title" orient="vert"/>
          </p:nvPr>
        </p:nvSpPr>
        <p:spPr>
          <a:xfrm>
            <a:off x="10058401" y="457201"/>
            <a:ext cx="2057401" cy="59436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609600" y="457202"/>
            <a:ext cx="9067800" cy="5943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2015-2016 Optimal Health Straw Chiropractic </a:t>
            </a:r>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57637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FCDAD9-1A1F-4D39-816A-063F8D99BCD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AA0EADE-686C-47F8-A3B0-A7FA2E4D11E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B69B78C-A142-48BD-A5F3-CC92D01B1452}"/>
              </a:ext>
            </a:extLst>
          </p:cNvPr>
          <p:cNvSpPr>
            <a:spLocks noGrp="1"/>
          </p:cNvSpPr>
          <p:nvPr>
            <p:ph type="dt" sz="half" idx="10"/>
          </p:nvPr>
        </p:nvSpPr>
        <p:spPr/>
        <p:txBody>
          <a:bodyPr/>
          <a:lstStyle/>
          <a:p>
            <a:fld id="{9B6BFB55-1630-472C-80A8-C15D4038E641}" type="datetimeFigureOut">
              <a:rPr lang="en-US" smtClean="0"/>
              <a:t>4/16/2019</a:t>
            </a:fld>
            <a:endParaRPr lang="en-US"/>
          </a:p>
        </p:txBody>
      </p:sp>
      <p:sp>
        <p:nvSpPr>
          <p:cNvPr id="5" name="Footer Placeholder 4">
            <a:extLst>
              <a:ext uri="{FF2B5EF4-FFF2-40B4-BE49-F238E27FC236}">
                <a16:creationId xmlns:a16="http://schemas.microsoft.com/office/drawing/2014/main" id="{B9D4BFC8-73D1-4DD4-A9C5-627B9CD8B5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7D178-98D5-4722-994B-0C66DC3B7F5E}"/>
              </a:ext>
            </a:extLst>
          </p:cNvPr>
          <p:cNvSpPr>
            <a:spLocks noGrp="1"/>
          </p:cNvSpPr>
          <p:nvPr>
            <p:ph type="sldNum" sz="quarter" idx="12"/>
          </p:nvPr>
        </p:nvSpPr>
        <p:spPr/>
        <p:txBody>
          <a:bodyPr/>
          <a:lstStyle/>
          <a:p>
            <a:fld id="{BF6EA119-DDD8-4562-987C-BF588017C439}" type="slidenum">
              <a:rPr lang="en-US" smtClean="0"/>
              <a:t>‹#›</a:t>
            </a:fld>
            <a:endParaRPr lang="en-US"/>
          </a:p>
        </p:txBody>
      </p:sp>
      <p:pic>
        <p:nvPicPr>
          <p:cNvPr id="7" name="Picture 6">
            <a:extLst>
              <a:ext uri="{FF2B5EF4-FFF2-40B4-BE49-F238E27FC236}">
                <a16:creationId xmlns:a16="http://schemas.microsoft.com/office/drawing/2014/main" id="{EE75551A-D050-4FB6-9A4F-D33BEE8175B9}"/>
              </a:ext>
            </a:extLst>
          </p:cNvPr>
          <p:cNvPicPr>
            <a:picLocks noChangeAspect="1"/>
          </p:cNvPicPr>
          <p:nvPr userDrawn="1"/>
        </p:nvPicPr>
        <p:blipFill>
          <a:blip r:embed="rId2"/>
          <a:stretch>
            <a:fillRect/>
          </a:stretch>
        </p:blipFill>
        <p:spPr>
          <a:xfrm>
            <a:off x="9220200" y="6096000"/>
            <a:ext cx="2869184" cy="609600"/>
          </a:xfrm>
          <a:prstGeom prst="rect">
            <a:avLst/>
          </a:prstGeom>
        </p:spPr>
      </p:pic>
    </p:spTree>
    <p:extLst>
      <p:ext uri="{BB962C8B-B14F-4D97-AF65-F5344CB8AC3E}">
        <p14:creationId xmlns:p14="http://schemas.microsoft.com/office/powerpoint/2010/main" val="4087652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0C85DF-27FD-440F-8CDE-55A6BE2141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4F9F015-5E34-4D18-A2D0-2314E13BE8B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E8F8A-C3ED-4E26-8559-0D1876FB4BF3}"/>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BA1348E5-D228-4F4A-9034-1A261765B988}"/>
              </a:ext>
            </a:extLst>
          </p:cNvPr>
          <p:cNvSpPr>
            <a:spLocks noGrp="1"/>
          </p:cNvSpPr>
          <p:nvPr>
            <p:ph type="ftr" sz="quarter" idx="11"/>
          </p:nvPr>
        </p:nvSpPr>
        <p:spPr/>
        <p:txBody>
          <a:bodyPr/>
          <a:lstStyle/>
          <a:p>
            <a:r>
              <a:rPr lang="en-US"/>
              <a:t>© 2015-2016 Optimal Health Straw Chiropractic </a:t>
            </a:r>
          </a:p>
        </p:txBody>
      </p:sp>
      <p:sp>
        <p:nvSpPr>
          <p:cNvPr id="6" name="Slide Number Placeholder 5">
            <a:extLst>
              <a:ext uri="{FF2B5EF4-FFF2-40B4-BE49-F238E27FC236}">
                <a16:creationId xmlns:a16="http://schemas.microsoft.com/office/drawing/2014/main" id="{7A35A10B-7CF6-431C-9DF1-982B1C44AC68}"/>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2192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8725C1-6521-499B-ACC2-2C6EC02BD09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A2546A8-B85A-4297-93B3-41150014C3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164BF83-6409-4693-8FA5-CDC4C25517D0}"/>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176FD157-6754-401D-927C-B5016FA31669}"/>
              </a:ext>
            </a:extLst>
          </p:cNvPr>
          <p:cNvSpPr>
            <a:spLocks noGrp="1"/>
          </p:cNvSpPr>
          <p:nvPr>
            <p:ph type="ftr" sz="quarter" idx="11"/>
          </p:nvPr>
        </p:nvSpPr>
        <p:spPr/>
        <p:txBody>
          <a:bodyPr/>
          <a:lstStyle/>
          <a:p>
            <a:r>
              <a:rPr lang="en-US"/>
              <a:t>© 2015-2016 Optimal Health Straw Chiropractic </a:t>
            </a:r>
          </a:p>
        </p:txBody>
      </p:sp>
      <p:sp>
        <p:nvSpPr>
          <p:cNvPr id="6" name="Slide Number Placeholder 5">
            <a:extLst>
              <a:ext uri="{FF2B5EF4-FFF2-40B4-BE49-F238E27FC236}">
                <a16:creationId xmlns:a16="http://schemas.microsoft.com/office/drawing/2014/main" id="{C5664FB6-3BEC-4C8A-A775-54C715F8B70C}"/>
              </a:ext>
            </a:extLst>
          </p:cNvPr>
          <p:cNvSpPr>
            <a:spLocks noGrp="1"/>
          </p:cNvSpPr>
          <p:nvPr>
            <p:ph type="sldNum" sz="quarter" idx="12"/>
          </p:nvPr>
        </p:nvSpPr>
        <p:spPr/>
        <p:txBody>
          <a:bodyPr/>
          <a:lstStyle/>
          <a:p>
            <a:fld id="{E31375A4-56A4-47D6-9801-1991572033F7}" type="slidenum">
              <a:rPr lang="en-US" smtClean="0"/>
              <a:pPr/>
              <a:t>‹#›</a:t>
            </a:fld>
            <a:endParaRPr lang="en-US"/>
          </a:p>
        </p:txBody>
      </p:sp>
    </p:spTree>
    <p:extLst>
      <p:ext uri="{BB962C8B-B14F-4D97-AF65-F5344CB8AC3E}">
        <p14:creationId xmlns:p14="http://schemas.microsoft.com/office/powerpoint/2010/main" val="4164628322"/>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24BAD1-98D2-4AD9-930B-288063F323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0354E6A-78E1-436D-895E-0565DBBF11C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FCB7FC5-AC9C-4C2A-91BC-D335386918EA}"/>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779726-A100-4C9A-BF0D-EF5CCA8A3AB5}"/>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54CD87A5-4827-43FD-9049-58C30D748002}"/>
              </a:ext>
            </a:extLst>
          </p:cNvPr>
          <p:cNvSpPr>
            <a:spLocks noGrp="1"/>
          </p:cNvSpPr>
          <p:nvPr>
            <p:ph type="ftr" sz="quarter" idx="11"/>
          </p:nvPr>
        </p:nvSpPr>
        <p:spPr/>
        <p:txBody>
          <a:bodyPr/>
          <a:lstStyle/>
          <a:p>
            <a:r>
              <a:rPr lang="en-US"/>
              <a:t>© 2015-2016 Optimal Health Straw Chiropractic </a:t>
            </a:r>
          </a:p>
        </p:txBody>
      </p:sp>
      <p:sp>
        <p:nvSpPr>
          <p:cNvPr id="7" name="Slide Number Placeholder 6">
            <a:extLst>
              <a:ext uri="{FF2B5EF4-FFF2-40B4-BE49-F238E27FC236}">
                <a16:creationId xmlns:a16="http://schemas.microsoft.com/office/drawing/2014/main" id="{86FFF107-4329-4713-A89A-E95F2E5F7CD3}"/>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840802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647FE-60C7-4719-A4AC-B0C133C8043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4AE5093-0055-4F37-9809-3B933BC15C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332091C-6A4B-4969-B057-C84E5FFFCA5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A874317-AE9C-40C9-BBBB-4E61CA3768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CF61761-6D4C-4772-B1F1-512270E56F7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68B02F1-5B1E-4267-8DB6-50445CDB41D3}"/>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1C6BF1E1-E420-4DF8-AC32-086EA3B6953F}"/>
              </a:ext>
            </a:extLst>
          </p:cNvPr>
          <p:cNvSpPr>
            <a:spLocks noGrp="1"/>
          </p:cNvSpPr>
          <p:nvPr>
            <p:ph type="ftr" sz="quarter" idx="11"/>
          </p:nvPr>
        </p:nvSpPr>
        <p:spPr/>
        <p:txBody>
          <a:bodyPr/>
          <a:lstStyle/>
          <a:p>
            <a:r>
              <a:rPr lang="en-US"/>
              <a:t>© 2015-2016 Optimal Health Straw Chiropractic </a:t>
            </a:r>
          </a:p>
        </p:txBody>
      </p:sp>
      <p:sp>
        <p:nvSpPr>
          <p:cNvPr id="9" name="Slide Number Placeholder 8">
            <a:extLst>
              <a:ext uri="{FF2B5EF4-FFF2-40B4-BE49-F238E27FC236}">
                <a16:creationId xmlns:a16="http://schemas.microsoft.com/office/drawing/2014/main" id="{51B37BBD-8A86-4E6D-BC9E-B267EF1B383E}"/>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136468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167C2-ABB5-48C3-A2DB-5B39E1B5760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7EE653-9C28-411C-9E21-92C742C8583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B18A0E14-28D8-434B-B333-E1EC6ACCB185}"/>
              </a:ext>
            </a:extLst>
          </p:cNvPr>
          <p:cNvSpPr>
            <a:spLocks noGrp="1"/>
          </p:cNvSpPr>
          <p:nvPr>
            <p:ph type="ftr" sz="quarter" idx="11"/>
          </p:nvPr>
        </p:nvSpPr>
        <p:spPr/>
        <p:txBody>
          <a:bodyPr/>
          <a:lstStyle/>
          <a:p>
            <a:r>
              <a:rPr lang="en-US"/>
              <a:t>© 2015-2016 Optimal Health Straw Chiropractic </a:t>
            </a:r>
          </a:p>
        </p:txBody>
      </p:sp>
      <p:sp>
        <p:nvSpPr>
          <p:cNvPr id="5" name="Slide Number Placeholder 4">
            <a:extLst>
              <a:ext uri="{FF2B5EF4-FFF2-40B4-BE49-F238E27FC236}">
                <a16:creationId xmlns:a16="http://schemas.microsoft.com/office/drawing/2014/main" id="{BD162E33-14F3-4B24-8AF7-408564660F41}"/>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71337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9071A90-A17D-4D5C-B25D-9C8D75BB7BE4}"/>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C775AC04-7B8F-4045-9530-CC73B04D128E}"/>
              </a:ext>
            </a:extLst>
          </p:cNvPr>
          <p:cNvSpPr>
            <a:spLocks noGrp="1"/>
          </p:cNvSpPr>
          <p:nvPr>
            <p:ph type="ftr" sz="quarter" idx="11"/>
          </p:nvPr>
        </p:nvSpPr>
        <p:spPr/>
        <p:txBody>
          <a:bodyPr/>
          <a:lstStyle/>
          <a:p>
            <a:r>
              <a:rPr lang="en-US"/>
              <a:t>© 2015-2016 Optimal Health Straw Chiropractic </a:t>
            </a:r>
          </a:p>
        </p:txBody>
      </p:sp>
      <p:sp>
        <p:nvSpPr>
          <p:cNvPr id="4" name="Slide Number Placeholder 3">
            <a:extLst>
              <a:ext uri="{FF2B5EF4-FFF2-40B4-BE49-F238E27FC236}">
                <a16:creationId xmlns:a16="http://schemas.microsoft.com/office/drawing/2014/main" id="{2E19E371-E000-4E3A-9B1D-6AC75315A273}"/>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72474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806C3-1EEB-4DAA-ACEC-FB3E92F549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8E4802D-5ECA-4B92-99E3-3754E026AD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0848FE3-1047-4122-B69C-D95B9D2655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FBCA7BE-4F88-439C-B453-058D48B43E2B}"/>
              </a:ext>
            </a:extLst>
          </p:cNvPr>
          <p:cNvSpPr>
            <a:spLocks noGrp="1"/>
          </p:cNvSpPr>
          <p:nvPr>
            <p:ph type="dt" sz="half" idx="10"/>
          </p:nvPr>
        </p:nvSpPr>
        <p:spPr/>
        <p:txBody>
          <a:bodyPr/>
          <a:lstStyle/>
          <a:p>
            <a:fld id="{9B6BFB55-1630-472C-80A8-C15D4038E641}" type="datetimeFigureOut">
              <a:rPr lang="en-US" smtClean="0"/>
              <a:t>4/16/2019</a:t>
            </a:fld>
            <a:endParaRPr lang="en-US"/>
          </a:p>
        </p:txBody>
      </p:sp>
      <p:sp>
        <p:nvSpPr>
          <p:cNvPr id="6" name="Footer Placeholder 5">
            <a:extLst>
              <a:ext uri="{FF2B5EF4-FFF2-40B4-BE49-F238E27FC236}">
                <a16:creationId xmlns:a16="http://schemas.microsoft.com/office/drawing/2014/main" id="{E0A15DFF-3649-4CAE-BCD3-52C2A9155D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97B8DF-606E-4EA2-B6D7-462660724B6F}"/>
              </a:ext>
            </a:extLst>
          </p:cNvPr>
          <p:cNvSpPr>
            <a:spLocks noGrp="1"/>
          </p:cNvSpPr>
          <p:nvPr>
            <p:ph type="sldNum" sz="quarter" idx="12"/>
          </p:nvPr>
        </p:nvSpPr>
        <p:spPr/>
        <p:txBody>
          <a:bodyPr/>
          <a:lstStyle/>
          <a:p>
            <a:fld id="{BF6EA119-DDD8-4562-987C-BF588017C439}" type="slidenum">
              <a:rPr lang="en-US" smtClean="0"/>
              <a:t>‹#›</a:t>
            </a:fld>
            <a:endParaRPr lang="en-US"/>
          </a:p>
        </p:txBody>
      </p:sp>
    </p:spTree>
    <p:extLst>
      <p:ext uri="{BB962C8B-B14F-4D97-AF65-F5344CB8AC3E}">
        <p14:creationId xmlns:p14="http://schemas.microsoft.com/office/powerpoint/2010/main" val="133760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a:t>© 2015-2016 Optimal Health Straw Chiropractic </a:t>
            </a:r>
            <a:endParaRPr/>
          </a:p>
        </p:txBody>
      </p:sp>
      <p:sp>
        <p:nvSpPr>
          <p:cNvPr id="6" name="Slide Number Placeholder 5"/>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1589707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412B-5EF1-4E92-B855-984021A503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35A702A-00DA-43C1-9316-367C29CD5EA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75A3AC1-4E72-40FF-9E17-E0EAD5F0E5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AC42E2-EB09-49F3-809F-28B0BADB82A3}"/>
              </a:ext>
            </a:extLst>
          </p:cNvPr>
          <p:cNvSpPr>
            <a:spLocks noGrp="1"/>
          </p:cNvSpPr>
          <p:nvPr>
            <p:ph type="dt" sz="half" idx="10"/>
          </p:nvPr>
        </p:nvSpPr>
        <p:spPr/>
        <p:txBody>
          <a:bodyPr/>
          <a:lstStyle/>
          <a:p>
            <a:fld id="{9B6BFB55-1630-472C-80A8-C15D4038E641}" type="datetimeFigureOut">
              <a:rPr lang="en-US" smtClean="0"/>
              <a:t>4/16/2019</a:t>
            </a:fld>
            <a:endParaRPr lang="en-US"/>
          </a:p>
        </p:txBody>
      </p:sp>
      <p:sp>
        <p:nvSpPr>
          <p:cNvPr id="6" name="Footer Placeholder 5">
            <a:extLst>
              <a:ext uri="{FF2B5EF4-FFF2-40B4-BE49-F238E27FC236}">
                <a16:creationId xmlns:a16="http://schemas.microsoft.com/office/drawing/2014/main" id="{6C337305-B195-4E8F-B531-3E6274C07B7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DE0C05-9F50-4BE9-879E-9403510A7399}"/>
              </a:ext>
            </a:extLst>
          </p:cNvPr>
          <p:cNvSpPr>
            <a:spLocks noGrp="1"/>
          </p:cNvSpPr>
          <p:nvPr>
            <p:ph type="sldNum" sz="quarter" idx="12"/>
          </p:nvPr>
        </p:nvSpPr>
        <p:spPr/>
        <p:txBody>
          <a:bodyPr/>
          <a:lstStyle/>
          <a:p>
            <a:fld id="{BF6EA119-DDD8-4562-987C-BF588017C439}" type="slidenum">
              <a:rPr lang="en-US" smtClean="0"/>
              <a:t>‹#›</a:t>
            </a:fld>
            <a:endParaRPr lang="en-US"/>
          </a:p>
        </p:txBody>
      </p:sp>
    </p:spTree>
    <p:extLst>
      <p:ext uri="{BB962C8B-B14F-4D97-AF65-F5344CB8AC3E}">
        <p14:creationId xmlns:p14="http://schemas.microsoft.com/office/powerpoint/2010/main" val="1477179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5FE53-E950-4D43-B2CF-179C049012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934409-B5BE-4C09-AAF4-D17BA26C90D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BAD7CE-0FD5-466E-B23D-F2BA6E740AD9}"/>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502852FF-1FFF-4AC1-A060-BD245D8A7887}"/>
              </a:ext>
            </a:extLst>
          </p:cNvPr>
          <p:cNvSpPr>
            <a:spLocks noGrp="1"/>
          </p:cNvSpPr>
          <p:nvPr>
            <p:ph type="ftr" sz="quarter" idx="11"/>
          </p:nvPr>
        </p:nvSpPr>
        <p:spPr/>
        <p:txBody>
          <a:bodyPr/>
          <a:lstStyle/>
          <a:p>
            <a:r>
              <a:rPr lang="en-US"/>
              <a:t>© 2015-2016 Optimal Health Straw Chiropractic </a:t>
            </a:r>
          </a:p>
        </p:txBody>
      </p:sp>
      <p:sp>
        <p:nvSpPr>
          <p:cNvPr id="6" name="Slide Number Placeholder 5">
            <a:extLst>
              <a:ext uri="{FF2B5EF4-FFF2-40B4-BE49-F238E27FC236}">
                <a16:creationId xmlns:a16="http://schemas.microsoft.com/office/drawing/2014/main" id="{89B542F4-15F7-4222-BF49-9F80212499E9}"/>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041728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32A886-575E-4DB8-8960-77D51406B4D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4F61C5E-E3B9-48C1-98A6-04D6BD8133D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F733D2-CABE-4206-A0B8-8344382CCA52}"/>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AEDBD39A-E46F-4E7A-B5B5-5C131D22864E}"/>
              </a:ext>
            </a:extLst>
          </p:cNvPr>
          <p:cNvSpPr>
            <a:spLocks noGrp="1"/>
          </p:cNvSpPr>
          <p:nvPr>
            <p:ph type="ftr" sz="quarter" idx="11"/>
          </p:nvPr>
        </p:nvSpPr>
        <p:spPr/>
        <p:txBody>
          <a:bodyPr/>
          <a:lstStyle/>
          <a:p>
            <a:r>
              <a:rPr lang="en-US"/>
              <a:t>© 2015-2016 Optimal Health Straw Chiropractic </a:t>
            </a:r>
          </a:p>
        </p:txBody>
      </p:sp>
      <p:sp>
        <p:nvSpPr>
          <p:cNvPr id="6" name="Slide Number Placeholder 5">
            <a:extLst>
              <a:ext uri="{FF2B5EF4-FFF2-40B4-BE49-F238E27FC236}">
                <a16:creationId xmlns:a16="http://schemas.microsoft.com/office/drawing/2014/main" id="{09B5C3DF-B428-4D08-B172-FA9590649FAA}"/>
              </a:ext>
            </a:extLst>
          </p:cNvPr>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76633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5" name="Picture 4" descr="Power-Point.jpg"/>
          <p:cNvPicPr>
            <a:picLocks noChangeAspect="1"/>
          </p:cNvPicPr>
          <p:nvPr userDrawn="1"/>
        </p:nvPicPr>
        <p:blipFill rotWithShape="1">
          <a:blip r:embed="rId2">
            <a:extLst>
              <a:ext uri="{28A0092B-C50C-407E-A947-70E740481C1C}">
                <a14:useLocalDpi xmlns:a14="http://schemas.microsoft.com/office/drawing/2010/main" val="0"/>
              </a:ext>
            </a:extLst>
          </a:blip>
          <a:srcRect l="57567"/>
          <a:stretch/>
        </p:blipFill>
        <p:spPr>
          <a:xfrm rot="5400000">
            <a:off x="2663133" y="-2637545"/>
            <a:ext cx="6865736" cy="12192001"/>
          </a:xfrm>
          <a:prstGeom prst="rect">
            <a:avLst/>
          </a:prstGeom>
        </p:spPr>
      </p:pic>
    </p:spTree>
    <p:extLst>
      <p:ext uri="{BB962C8B-B14F-4D97-AF65-F5344CB8AC3E}">
        <p14:creationId xmlns:p14="http://schemas.microsoft.com/office/powerpoint/2010/main" val="3570885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066800" y="1825626"/>
            <a:ext cx="480060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324600" y="1825626"/>
            <a:ext cx="4800600" cy="4575175"/>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a:t>© 2015-2016 Optimal Health Straw Chiropractic </a:t>
            </a:r>
            <a:endParaRPr/>
          </a:p>
        </p:txBody>
      </p:sp>
      <p:sp>
        <p:nvSpPr>
          <p:cNvPr id="7" name="Slide Number Placeholder 6"/>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223046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Text Placeholder 2"/>
          <p:cNvSpPr>
            <a:spLocks noGrp="1"/>
          </p:cNvSpPr>
          <p:nvPr>
            <p:ph type="body" idx="1"/>
          </p:nvPr>
        </p:nvSpPr>
        <p:spPr>
          <a:xfrm>
            <a:off x="1066800" y="1828799"/>
            <a:ext cx="480060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66800" y="2590801"/>
            <a:ext cx="480060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324600" y="1828799"/>
            <a:ext cx="4800600" cy="762000"/>
          </a:xfrm>
        </p:spPr>
        <p:txBody>
          <a:bodyPr anchor="ctr">
            <a:noAutofit/>
          </a:bodyPr>
          <a:lstStyle>
            <a:lvl1pPr marL="0" indent="0">
              <a:buNone/>
              <a:defRPr sz="1800" b="0" cap="none" baseline="0">
                <a:solidFill>
                  <a:schemeClr val="tx1">
                    <a:lumMod val="75000"/>
                    <a:lumOff val="2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6324600" y="2590801"/>
            <a:ext cx="4800600" cy="3810033"/>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a:t>© 2015-2016 Optimal Health Straw Chiropractic </a:t>
            </a:r>
            <a:endParaRPr/>
          </a:p>
        </p:txBody>
      </p:sp>
      <p:sp>
        <p:nvSpPr>
          <p:cNvPr id="9" name="Slide Number Placeholder 8"/>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2790092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a:t>© 2015-2016 Optimal Health Straw Chiropractic </a:t>
            </a:r>
            <a:endParaRPr/>
          </a:p>
        </p:txBody>
      </p:sp>
      <p:sp>
        <p:nvSpPr>
          <p:cNvPr id="5" name="Slide Number Placeholder 4"/>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775922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a:t>© 2015-2016 Optimal Health Straw Chiropractic </a:t>
            </a:r>
            <a:endParaRPr/>
          </a:p>
        </p:txBody>
      </p:sp>
      <p:sp>
        <p:nvSpPr>
          <p:cNvPr id="4" name="Slide Number Placeholder 3"/>
          <p:cNvSpPr>
            <a:spLocks noGrp="1"/>
          </p:cNvSpPr>
          <p:nvPr>
            <p:ph type="sldNum" sz="quarter" idx="12"/>
          </p:nvPr>
        </p:nvSpPr>
        <p:spPr/>
        <p:txBody>
          <a:bodyPr/>
          <a:lstStyle/>
          <a:p>
            <a:fld id="{E31375A4-56A4-47D6-9801-1991572033F7}" type="slidenum">
              <a:rPr/>
              <a:t>‹#›</a:t>
            </a:fld>
            <a:endParaRPr/>
          </a:p>
        </p:txBody>
      </p:sp>
    </p:spTree>
    <p:extLst>
      <p:ext uri="{BB962C8B-B14F-4D97-AF65-F5344CB8AC3E}">
        <p14:creationId xmlns:p14="http://schemas.microsoft.com/office/powerpoint/2010/main" val="3176332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solidFill>
            <a:srgbClr val="833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Rectangle 8"/>
          <p:cNvSpPr/>
          <p:nvPr/>
        </p:nvSpPr>
        <p:spPr>
          <a:xfrm>
            <a:off x="7255669"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7632700" y="3200400"/>
            <a:ext cx="3932237" cy="1752600"/>
          </a:xfrm>
        </p:spPr>
        <p:txBody>
          <a:bodyPr anchor="b">
            <a:normAutofit/>
          </a:bodyPr>
          <a:lstStyle>
            <a:lvl1pPr>
              <a:defRPr sz="2700"/>
            </a:lvl1pPr>
          </a:lstStyle>
          <a:p>
            <a:r>
              <a:rPr lang="en-US"/>
              <a:t>Click to edit Master title style</a:t>
            </a:r>
            <a:endParaRPr/>
          </a:p>
        </p:txBody>
      </p:sp>
      <p:sp>
        <p:nvSpPr>
          <p:cNvPr id="3" name="Content Placeholder 2"/>
          <p:cNvSpPr>
            <a:spLocks noGrp="1"/>
          </p:cNvSpPr>
          <p:nvPr>
            <p:ph idx="1"/>
          </p:nvPr>
        </p:nvSpPr>
        <p:spPr>
          <a:xfrm>
            <a:off x="609600" y="457201"/>
            <a:ext cx="5943600" cy="59436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7632700" y="5029200"/>
            <a:ext cx="3932237" cy="1371600"/>
          </a:xfrm>
        </p:spPr>
        <p:txBody>
          <a:bodyPr>
            <a:normAutofit/>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2624302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008812" y="0"/>
            <a:ext cx="5180013" cy="6858000"/>
          </a:xfrm>
          <a:prstGeom prst="rect">
            <a:avLst/>
          </a:prstGeom>
          <a:solidFill>
            <a:srgbClr val="8333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9" name="Rectangle 8"/>
          <p:cNvSpPr/>
          <p:nvPr/>
        </p:nvSpPr>
        <p:spPr>
          <a:xfrm>
            <a:off x="7255669" y="228600"/>
            <a:ext cx="4686300" cy="6400800"/>
          </a:xfrm>
          <a:prstGeom prst="rect">
            <a:avLst/>
          </a:prstGeom>
          <a:noFill/>
          <a:ln w="15875">
            <a:gradFill flip="none" rotWithShape="1">
              <a:gsLst>
                <a:gs pos="0">
                  <a:schemeClr val="bg1">
                    <a:lumMod val="75000"/>
                  </a:schemeClr>
                </a:gs>
                <a:gs pos="100000">
                  <a:schemeClr val="bg1">
                    <a:lumMod val="95000"/>
                  </a:schemeClr>
                </a:gs>
              </a:gsLst>
              <a:lin ang="27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1"/>
          <p:cNvSpPr>
            <a:spLocks noGrp="1"/>
          </p:cNvSpPr>
          <p:nvPr>
            <p:ph type="title"/>
          </p:nvPr>
        </p:nvSpPr>
        <p:spPr>
          <a:xfrm>
            <a:off x="7635240" y="3200400"/>
            <a:ext cx="3932237" cy="1752600"/>
          </a:xfrm>
        </p:spPr>
        <p:txBody>
          <a:bodyPr anchor="b">
            <a:normAutofit/>
          </a:bodyPr>
          <a:lstStyle>
            <a:lvl1pPr>
              <a:defRPr sz="2700"/>
            </a:lvl1pPr>
          </a:lstStyle>
          <a:p>
            <a:r>
              <a:rPr lang="en-US"/>
              <a:t>Click to edit Master title style</a:t>
            </a:r>
            <a:endParaRPr/>
          </a:p>
        </p:txBody>
      </p:sp>
      <p:sp>
        <p:nvSpPr>
          <p:cNvPr id="3" name="Picture Placeholder 2"/>
          <p:cNvSpPr>
            <a:spLocks noGrp="1"/>
          </p:cNvSpPr>
          <p:nvPr>
            <p:ph type="pic" idx="1"/>
          </p:nvPr>
        </p:nvSpPr>
        <p:spPr>
          <a:xfrm>
            <a:off x="1" y="2"/>
            <a:ext cx="7008811" cy="6857999"/>
          </a:xfrm>
        </p:spPr>
        <p:txBody>
          <a:bodyPr tIns="457200">
            <a:normAutofit/>
          </a:bodyPr>
          <a:lstStyle>
            <a:lvl1pPr marL="0" indent="0" algn="ctr">
              <a:buNone/>
              <a:defRPr sz="18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a:p>
        </p:txBody>
      </p:sp>
      <p:sp>
        <p:nvSpPr>
          <p:cNvPr id="4" name="Text Placeholder 3"/>
          <p:cNvSpPr>
            <a:spLocks noGrp="1"/>
          </p:cNvSpPr>
          <p:nvPr>
            <p:ph type="body" sz="half" idx="2"/>
          </p:nvPr>
        </p:nvSpPr>
        <p:spPr>
          <a:xfrm>
            <a:off x="7635240" y="5029200"/>
            <a:ext cx="3932237" cy="1374648"/>
          </a:xfrm>
        </p:spPr>
        <p:txBody>
          <a:bodyPr/>
          <a:lstStyle>
            <a:lvl1pPr marL="0" indent="0">
              <a:buNone/>
              <a:defRPr sz="1200">
                <a:solidFill>
                  <a:schemeClr val="bg1"/>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Tree>
    <p:extLst>
      <p:ext uri="{BB962C8B-B14F-4D97-AF65-F5344CB8AC3E}">
        <p14:creationId xmlns:p14="http://schemas.microsoft.com/office/powerpoint/2010/main" val="3454742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d bar"/>
          <p:cNvSpPr/>
          <p:nvPr/>
        </p:nvSpPr>
        <p:spPr>
          <a:xfrm>
            <a:off x="0" y="1"/>
            <a:ext cx="12191999" cy="1524000"/>
          </a:xfrm>
          <a:prstGeom prst="rect">
            <a:avLst/>
          </a:prstGeom>
          <a:solidFill>
            <a:srgbClr val="84330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350"/>
          </a:p>
        </p:txBody>
      </p:sp>
      <p:sp>
        <p:nvSpPr>
          <p:cNvPr id="2" name="Title Placeholder 1"/>
          <p:cNvSpPr>
            <a:spLocks noGrp="1"/>
          </p:cNvSpPr>
          <p:nvPr>
            <p:ph type="title"/>
          </p:nvPr>
        </p:nvSpPr>
        <p:spPr>
          <a:xfrm>
            <a:off x="0" y="99222"/>
            <a:ext cx="9753600" cy="1325563"/>
          </a:xfrm>
          <a:prstGeom prst="rect">
            <a:avLst/>
          </a:prstGeom>
        </p:spPr>
        <p:txBody>
          <a:bodyPr vert="horz" lIns="91440" tIns="45720" rIns="91440" bIns="45720" rtlCol="0" anchor="ctr">
            <a:normAutofit/>
          </a:bodyPr>
          <a:lstStyle/>
          <a:p>
            <a:r>
              <a:rPr lang="en-US" dirty="0"/>
              <a:t>Click to edit Master title style</a:t>
            </a:r>
            <a:endParaRPr dirty="0"/>
          </a:p>
        </p:txBody>
      </p:sp>
      <p:sp>
        <p:nvSpPr>
          <p:cNvPr id="3" name="Text Placeholder 2"/>
          <p:cNvSpPr>
            <a:spLocks noGrp="1"/>
          </p:cNvSpPr>
          <p:nvPr>
            <p:ph type="body" idx="1"/>
          </p:nvPr>
        </p:nvSpPr>
        <p:spPr>
          <a:xfrm>
            <a:off x="1524000" y="1828801"/>
            <a:ext cx="9144000" cy="45720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9067800" y="6481762"/>
            <a:ext cx="1066800" cy="239715"/>
          </a:xfrm>
          <a:prstGeom prst="rect">
            <a:avLst/>
          </a:prstGeom>
        </p:spPr>
        <p:txBody>
          <a:bodyPr vert="horz" lIns="91440" tIns="45720" rIns="91440" bIns="45720" rtlCol="0" anchor="ctr"/>
          <a:lstStyle>
            <a:lvl1pPr algn="r">
              <a:defRPr sz="675">
                <a:solidFill>
                  <a:schemeClr val="tx1"/>
                </a:solidFill>
              </a:defRPr>
            </a:lvl1pPr>
          </a:lstStyle>
          <a:p>
            <a:endParaRPr/>
          </a:p>
        </p:txBody>
      </p:sp>
      <p:sp>
        <p:nvSpPr>
          <p:cNvPr id="5" name="Footer Placeholder 4"/>
          <p:cNvSpPr>
            <a:spLocks noGrp="1"/>
          </p:cNvSpPr>
          <p:nvPr>
            <p:ph type="ftr" sz="quarter" idx="3"/>
          </p:nvPr>
        </p:nvSpPr>
        <p:spPr>
          <a:xfrm>
            <a:off x="1066800" y="6481762"/>
            <a:ext cx="7848600" cy="239715"/>
          </a:xfrm>
          <a:prstGeom prst="rect">
            <a:avLst/>
          </a:prstGeom>
        </p:spPr>
        <p:txBody>
          <a:bodyPr vert="horz" lIns="91440" tIns="45720" rIns="91440" bIns="45720" rtlCol="0" anchor="ctr"/>
          <a:lstStyle>
            <a:lvl1pPr algn="l">
              <a:defRPr sz="675">
                <a:solidFill>
                  <a:schemeClr val="tx1"/>
                </a:solidFill>
              </a:defRPr>
            </a:lvl1pPr>
          </a:lstStyle>
          <a:p>
            <a:r>
              <a:rPr lang="en-US"/>
              <a:t>© 2015-2016 Optimal Health Straw Chiropractic </a:t>
            </a:r>
            <a:endParaRPr/>
          </a:p>
        </p:txBody>
      </p:sp>
      <p:sp>
        <p:nvSpPr>
          <p:cNvPr id="6" name="Slide Number Placeholder 5"/>
          <p:cNvSpPr>
            <a:spLocks noGrp="1"/>
          </p:cNvSpPr>
          <p:nvPr>
            <p:ph type="sldNum" sz="quarter" idx="4"/>
          </p:nvPr>
        </p:nvSpPr>
        <p:spPr>
          <a:xfrm>
            <a:off x="10287000" y="6481762"/>
            <a:ext cx="838200" cy="239715"/>
          </a:xfrm>
          <a:prstGeom prst="rect">
            <a:avLst/>
          </a:prstGeom>
        </p:spPr>
        <p:txBody>
          <a:bodyPr vert="horz" lIns="91440" tIns="45720" rIns="91440" bIns="45720" rtlCol="0" anchor="ctr"/>
          <a:lstStyle>
            <a:lvl1pPr algn="r">
              <a:defRPr sz="675">
                <a:solidFill>
                  <a:schemeClr val="tx1"/>
                </a:solidFill>
              </a:defRPr>
            </a:lvl1pPr>
          </a:lstStyle>
          <a:p>
            <a:fld id="{E31375A4-56A4-47D6-9801-1991572033F7}" type="slidenum">
              <a:rPr/>
              <a:pPr/>
              <a:t>‹#›</a:t>
            </a:fld>
            <a:endParaRPr/>
          </a:p>
        </p:txBody>
      </p:sp>
      <p:pic>
        <p:nvPicPr>
          <p:cNvPr id="10" name="Picture 9" descr="Nerve-And-Laser-Institute-Logo-White.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88286" y="0"/>
            <a:ext cx="2503714" cy="762000"/>
          </a:xfrm>
          <a:prstGeom prst="rect">
            <a:avLst/>
          </a:prstGeom>
        </p:spPr>
      </p:pic>
    </p:spTree>
    <p:extLst>
      <p:ext uri="{BB962C8B-B14F-4D97-AF65-F5344CB8AC3E}">
        <p14:creationId xmlns:p14="http://schemas.microsoft.com/office/powerpoint/2010/main" val="3707607265"/>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90000"/>
        </a:lnSpc>
        <a:spcBef>
          <a:spcPct val="0"/>
        </a:spcBef>
        <a:buNone/>
        <a:defRPr sz="4000"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1350"/>
        </a:spcBef>
        <a:buSzPct val="100000"/>
        <a:buFont typeface="Arial" pitchFamily="34" charset="0"/>
        <a:buChar char="▪"/>
        <a:defRPr sz="1800" kern="1200">
          <a:solidFill>
            <a:schemeClr val="tx1">
              <a:lumMod val="75000"/>
              <a:lumOff val="25000"/>
            </a:schemeClr>
          </a:solidFill>
          <a:latin typeface="+mn-lt"/>
          <a:ea typeface="+mn-ea"/>
          <a:cs typeface="+mn-cs"/>
        </a:defRPr>
      </a:lvl1pPr>
      <a:lvl2pPr marL="342900" indent="-171450" algn="l" defTabSz="685800" rtl="0" eaLnBrk="1" latinLnBrk="0" hangingPunct="1">
        <a:lnSpc>
          <a:spcPct val="90000"/>
        </a:lnSpc>
        <a:spcBef>
          <a:spcPts val="450"/>
        </a:spcBef>
        <a:buSzPct val="100000"/>
        <a:buFont typeface="Arial" pitchFamily="34" charset="0"/>
        <a:buChar char="▪"/>
        <a:defRPr sz="1650" kern="1200">
          <a:solidFill>
            <a:schemeClr val="tx1">
              <a:lumMod val="75000"/>
              <a:lumOff val="25000"/>
            </a:schemeClr>
          </a:solidFill>
          <a:latin typeface="+mn-lt"/>
          <a:ea typeface="+mn-ea"/>
          <a:cs typeface="+mn-cs"/>
        </a:defRPr>
      </a:lvl2pPr>
      <a:lvl3pPr marL="514350" indent="-137160" algn="l" defTabSz="685800" rtl="0" eaLnBrk="1" latinLnBrk="0" hangingPunct="1">
        <a:lnSpc>
          <a:spcPct val="90000"/>
        </a:lnSpc>
        <a:spcBef>
          <a:spcPts val="450"/>
        </a:spcBef>
        <a:buSzPct val="100000"/>
        <a:buFont typeface="Arial" pitchFamily="34" charset="0"/>
        <a:buChar char="▪"/>
        <a:defRPr sz="1500" kern="1200">
          <a:solidFill>
            <a:schemeClr val="tx1">
              <a:lumMod val="75000"/>
              <a:lumOff val="25000"/>
            </a:schemeClr>
          </a:solidFill>
          <a:latin typeface="+mn-lt"/>
          <a:ea typeface="+mn-ea"/>
          <a:cs typeface="+mn-cs"/>
        </a:defRPr>
      </a:lvl3pPr>
      <a:lvl4pPr marL="651510" indent="-136922" algn="l" defTabSz="685800" rtl="0" eaLnBrk="1" latinLnBrk="0" hangingPunct="1">
        <a:lnSpc>
          <a:spcPct val="90000"/>
        </a:lnSpc>
        <a:spcBef>
          <a:spcPts val="450"/>
        </a:spcBef>
        <a:buSzPct val="100000"/>
        <a:buFont typeface="Arial" pitchFamily="34" charset="0"/>
        <a:buChar char="▪"/>
        <a:defRPr sz="1350" kern="1200">
          <a:solidFill>
            <a:schemeClr val="tx1">
              <a:lumMod val="75000"/>
              <a:lumOff val="25000"/>
            </a:schemeClr>
          </a:solidFill>
          <a:latin typeface="+mn-lt"/>
          <a:ea typeface="+mn-ea"/>
          <a:cs typeface="+mn-cs"/>
        </a:defRPr>
      </a:lvl4pPr>
      <a:lvl5pPr marL="788670" indent="-137160" algn="l" defTabSz="685800" rtl="0" eaLnBrk="1" latinLnBrk="0" hangingPunct="1">
        <a:lnSpc>
          <a:spcPct val="90000"/>
        </a:lnSpc>
        <a:spcBef>
          <a:spcPts val="450"/>
        </a:spcBef>
        <a:buSzPct val="100000"/>
        <a:buFont typeface="Arial" pitchFamily="34" charset="0"/>
        <a:buChar char="▪"/>
        <a:defRPr sz="1200" kern="1200">
          <a:solidFill>
            <a:schemeClr val="tx1">
              <a:lumMod val="75000"/>
              <a:lumOff val="25000"/>
            </a:schemeClr>
          </a:solidFill>
          <a:latin typeface="+mn-lt"/>
          <a:ea typeface="+mn-ea"/>
          <a:cs typeface="+mn-cs"/>
        </a:defRPr>
      </a:lvl5pPr>
      <a:lvl6pPr marL="92583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6pPr>
      <a:lvl7pPr marL="106299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7pPr>
      <a:lvl8pPr marL="120015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8pPr>
      <a:lvl9pPr marL="1337310" indent="-137160" algn="l" defTabSz="685800" rtl="0" eaLnBrk="1" latinLnBrk="0" hangingPunct="1">
        <a:lnSpc>
          <a:spcPct val="90000"/>
        </a:lnSpc>
        <a:spcBef>
          <a:spcPts val="300"/>
        </a:spcBef>
        <a:buSzPct val="100000"/>
        <a:buFont typeface="Arial" pitchFamily="34" charset="0"/>
        <a:buChar char="▪"/>
        <a:defRPr sz="1200" kern="1200">
          <a:solidFill>
            <a:schemeClr val="tx1">
              <a:lumMod val="75000"/>
              <a:lumOff val="25000"/>
            </a:schemeClr>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512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1659DD-05F4-4265-B9C6-4C19EF761D4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D725E62-233E-4759-90A0-8A0F8DC903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3E396E-01B5-4982-A7A4-7A08C26A44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C0F38F67-78C9-452F-95B1-25444C81FB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 2015-2016 Optimal Health Straw Chiropractic </a:t>
            </a:r>
          </a:p>
        </p:txBody>
      </p:sp>
      <p:sp>
        <p:nvSpPr>
          <p:cNvPr id="6" name="Slide Number Placeholder 5">
            <a:extLst>
              <a:ext uri="{FF2B5EF4-FFF2-40B4-BE49-F238E27FC236}">
                <a16:creationId xmlns:a16="http://schemas.microsoft.com/office/drawing/2014/main" id="{FEDBBA91-9836-4509-9C2D-CF25E4090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375A4-56A4-47D6-9801-1991572033F7}" type="slidenum">
              <a:rPr lang="en-US" smtClean="0"/>
              <a:pPr/>
              <a:t>‹#›</a:t>
            </a:fld>
            <a:endParaRPr lang="en-US"/>
          </a:p>
        </p:txBody>
      </p:sp>
      <p:pic>
        <p:nvPicPr>
          <p:cNvPr id="7" name="Picture 6" descr="Nerve-And-Laser-Institute-Logo-White.png">
            <a:extLst>
              <a:ext uri="{FF2B5EF4-FFF2-40B4-BE49-F238E27FC236}">
                <a16:creationId xmlns:a16="http://schemas.microsoft.com/office/drawing/2014/main" id="{436A4DE3-8BF3-42AC-8BAE-40795BCD9B06}"/>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688286" y="0"/>
            <a:ext cx="2503714" cy="762000"/>
          </a:xfrm>
          <a:prstGeom prst="rect">
            <a:avLst/>
          </a:prstGeom>
        </p:spPr>
      </p:pic>
    </p:spTree>
    <p:extLst>
      <p:ext uri="{BB962C8B-B14F-4D97-AF65-F5344CB8AC3E}">
        <p14:creationId xmlns:p14="http://schemas.microsoft.com/office/powerpoint/2010/main" val="297878261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512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6.xml"/><Relationship Id="rId1" Type="http://schemas.openxmlformats.org/officeDocument/2006/relationships/slideLayout" Target="../slideLayouts/slideLayout17.xml"/><Relationship Id="rId5" Type="http://schemas.openxmlformats.org/officeDocument/2006/relationships/image" Target="../media/image19.jpg"/><Relationship Id="rId4" Type="http://schemas.openxmlformats.org/officeDocument/2006/relationships/image" Target="../media/image18.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17.xml"/><Relationship Id="rId4"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13.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5.xml"/><Relationship Id="rId1" Type="http://schemas.openxmlformats.org/officeDocument/2006/relationships/slideLayout" Target="../slideLayouts/slideLayout17.xml"/><Relationship Id="rId4" Type="http://schemas.openxmlformats.org/officeDocument/2006/relationships/image" Target="../media/image30.jp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0.xml"/><Relationship Id="rId1" Type="http://schemas.openxmlformats.org/officeDocument/2006/relationships/slideLayout" Target="../slideLayouts/slideLayout17.xml"/><Relationship Id="rId4" Type="http://schemas.openxmlformats.org/officeDocument/2006/relationships/image" Target="../media/image30.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12.jpg"/><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2B3A81-00FB-4AD4-ADFB-DF4DC5C5E8C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extLst>
      <p:ext uri="{BB962C8B-B14F-4D97-AF65-F5344CB8AC3E}">
        <p14:creationId xmlns:p14="http://schemas.microsoft.com/office/powerpoint/2010/main" val="57696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200" b="1" dirty="0">
                <a:latin typeface="Arial"/>
                <a:cs typeface="Arial"/>
              </a:rPr>
              <a:t>Upper Extremity Pain?</a:t>
            </a:r>
          </a:p>
        </p:txBody>
      </p:sp>
      <p:pic>
        <p:nvPicPr>
          <p:cNvPr id="4" name="Content Placeholder 3"/>
          <p:cNvPicPr>
            <a:picLocks noGrp="1" noChangeAspect="1"/>
          </p:cNvPicPr>
          <p:nvPr>
            <p:ph sz="quarter" idx="4294967295"/>
          </p:nvPr>
        </p:nvPicPr>
        <p:blipFill rotWithShape="1">
          <a:blip r:embed="rId3">
            <a:extLst>
              <a:ext uri="{28A0092B-C50C-407E-A947-70E740481C1C}">
                <a14:useLocalDpi xmlns:a14="http://schemas.microsoft.com/office/drawing/2010/main" val="0"/>
              </a:ext>
            </a:extLst>
          </a:blip>
          <a:srcRect b="6299"/>
          <a:stretch/>
        </p:blipFill>
        <p:spPr>
          <a:xfrm>
            <a:off x="7837488" y="1990725"/>
            <a:ext cx="4354512" cy="4806950"/>
          </a:xfrm>
        </p:spPr>
      </p:pic>
      <p:pic>
        <p:nvPicPr>
          <p:cNvPr id="5" name="Picture 4">
            <a:extLst>
              <a:ext uri="{FF2B5EF4-FFF2-40B4-BE49-F238E27FC236}">
                <a16:creationId xmlns:a16="http://schemas.microsoft.com/office/drawing/2014/main" id="{092D0FC4-BD05-4962-BEF8-006CF153E2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26840" y="3581400"/>
            <a:ext cx="4378960" cy="3177377"/>
          </a:xfrm>
          <a:prstGeom prst="rect">
            <a:avLst/>
          </a:prstGeom>
        </p:spPr>
      </p:pic>
      <p:pic>
        <p:nvPicPr>
          <p:cNvPr id="7" name="Picture 6">
            <a:extLst>
              <a:ext uri="{FF2B5EF4-FFF2-40B4-BE49-F238E27FC236}">
                <a16:creationId xmlns:a16="http://schemas.microsoft.com/office/drawing/2014/main" id="{128EC3E8-52A9-435E-8B71-9144F2365A7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60" y="1306908"/>
            <a:ext cx="4968240" cy="2927107"/>
          </a:xfrm>
          <a:prstGeom prst="rect">
            <a:avLst/>
          </a:prstGeom>
        </p:spPr>
      </p:pic>
    </p:spTree>
    <p:extLst>
      <p:ext uri="{BB962C8B-B14F-4D97-AF65-F5344CB8AC3E}">
        <p14:creationId xmlns:p14="http://schemas.microsoft.com/office/powerpoint/2010/main" val="3378728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sz="4200" b="1" dirty="0">
                <a:latin typeface="Arial"/>
                <a:cs typeface="Arial"/>
              </a:rPr>
              <a:t> BACK and NECK PAIN?</a:t>
            </a:r>
          </a:p>
        </p:txBody>
      </p:sp>
      <p:pic>
        <p:nvPicPr>
          <p:cNvPr id="4" name="Content Placeholder 3"/>
          <p:cNvPicPr>
            <a:picLocks noGrp="1" noChangeAspect="1"/>
          </p:cNvPicPr>
          <p:nvPr>
            <p:ph sz="quarter" idx="4294967295"/>
          </p:nvPr>
        </p:nvPicPr>
        <p:blipFill>
          <a:blip r:embed="rId3">
            <a:extLst>
              <a:ext uri="{28A0092B-C50C-407E-A947-70E740481C1C}">
                <a14:useLocalDpi xmlns:a14="http://schemas.microsoft.com/office/drawing/2010/main" val="0"/>
              </a:ext>
            </a:extLst>
          </a:blip>
          <a:stretch>
            <a:fillRect/>
          </a:stretch>
        </p:blipFill>
        <p:spPr>
          <a:xfrm>
            <a:off x="0" y="1512888"/>
            <a:ext cx="5791200" cy="5354637"/>
          </a:xfrm>
        </p:spPr>
      </p:pic>
      <p:pic>
        <p:nvPicPr>
          <p:cNvPr id="5" name="Picture 4">
            <a:extLst>
              <a:ext uri="{FF2B5EF4-FFF2-40B4-BE49-F238E27FC236}">
                <a16:creationId xmlns:a16="http://schemas.microsoft.com/office/drawing/2014/main" id="{1A24D751-3F01-434E-B36E-5BFBB2DC04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9000" y="1676400"/>
            <a:ext cx="4648200" cy="4724400"/>
          </a:xfrm>
          <a:prstGeom prst="rect">
            <a:avLst/>
          </a:prstGeom>
        </p:spPr>
      </p:pic>
    </p:spTree>
    <p:extLst>
      <p:ext uri="{BB962C8B-B14F-4D97-AF65-F5344CB8AC3E}">
        <p14:creationId xmlns:p14="http://schemas.microsoft.com/office/powerpoint/2010/main" val="284961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62C83E-4C66-4EC9-84F6-645754D1428B}"/>
              </a:ext>
            </a:extLst>
          </p:cNvPr>
          <p:cNvSpPr>
            <a:spLocks noGrp="1"/>
          </p:cNvSpPr>
          <p:nvPr>
            <p:ph type="title"/>
          </p:nvPr>
        </p:nvSpPr>
        <p:spPr/>
        <p:txBody>
          <a:bodyPr/>
          <a:lstStyle/>
          <a:p>
            <a:pPr algn="ctr"/>
            <a:r>
              <a:rPr lang="en-US" b="1" dirty="0"/>
              <a:t>Universal Joint and Body Pain?</a:t>
            </a:r>
          </a:p>
        </p:txBody>
      </p:sp>
      <p:sp>
        <p:nvSpPr>
          <p:cNvPr id="3" name="Footer Placeholder 2">
            <a:extLst>
              <a:ext uri="{FF2B5EF4-FFF2-40B4-BE49-F238E27FC236}">
                <a16:creationId xmlns:a16="http://schemas.microsoft.com/office/drawing/2014/main" id="{607A17DB-B61B-4D10-9E85-9516336B0B09}"/>
              </a:ext>
            </a:extLst>
          </p:cNvPr>
          <p:cNvSpPr>
            <a:spLocks noGrp="1"/>
          </p:cNvSpPr>
          <p:nvPr>
            <p:ph type="ftr" sz="quarter" idx="11"/>
          </p:nvPr>
        </p:nvSpPr>
        <p:spPr/>
        <p:txBody>
          <a:bodyPr/>
          <a:lstStyle/>
          <a:p>
            <a:r>
              <a:rPr lang="en-US"/>
              <a:t>© 2015-2016 Optimal Health Straw Chiropractic </a:t>
            </a:r>
          </a:p>
        </p:txBody>
      </p:sp>
      <p:pic>
        <p:nvPicPr>
          <p:cNvPr id="5" name="Picture 4">
            <a:extLst>
              <a:ext uri="{FF2B5EF4-FFF2-40B4-BE49-F238E27FC236}">
                <a16:creationId xmlns:a16="http://schemas.microsoft.com/office/drawing/2014/main" id="{92554CE0-3152-456B-BC33-9AB7921942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1800" y="1371599"/>
            <a:ext cx="6248399" cy="5349875"/>
          </a:xfrm>
          <a:prstGeom prst="rect">
            <a:avLst/>
          </a:prstGeom>
        </p:spPr>
      </p:pic>
    </p:spTree>
    <p:extLst>
      <p:ext uri="{BB962C8B-B14F-4D97-AF65-F5344CB8AC3E}">
        <p14:creationId xmlns:p14="http://schemas.microsoft.com/office/powerpoint/2010/main" val="760058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222"/>
            <a:ext cx="9448800" cy="1325563"/>
          </a:xfrm>
        </p:spPr>
        <p:txBody>
          <a:bodyPr>
            <a:normAutofit fontScale="90000"/>
          </a:bodyPr>
          <a:lstStyle/>
          <a:p>
            <a:r>
              <a:rPr lang="en-US" sz="6000" b="1" dirty="0">
                <a:latin typeface="Arial"/>
                <a:cs typeface="Arial"/>
              </a:rPr>
              <a:t>Neurontin(Gabapentin) &amp;</a:t>
            </a:r>
            <a:br>
              <a:rPr lang="en-US" sz="6000" b="1" dirty="0">
                <a:latin typeface="Arial"/>
                <a:cs typeface="Arial"/>
              </a:rPr>
            </a:br>
            <a:r>
              <a:rPr lang="en-US" sz="6000" b="1" dirty="0">
                <a:latin typeface="Arial"/>
                <a:cs typeface="Arial"/>
              </a:rPr>
              <a:t>Lyrica</a:t>
            </a:r>
            <a:r>
              <a:rPr lang="en-US" sz="6000" dirty="0">
                <a:latin typeface="Arial"/>
                <a:cs typeface="Arial"/>
              </a:rPr>
              <a:t> </a:t>
            </a:r>
          </a:p>
        </p:txBody>
      </p:sp>
      <p:sp>
        <p:nvSpPr>
          <p:cNvPr id="3" name="TextBox 2"/>
          <p:cNvSpPr txBox="1"/>
          <p:nvPr/>
        </p:nvSpPr>
        <p:spPr>
          <a:xfrm>
            <a:off x="457200" y="1600200"/>
            <a:ext cx="6705600" cy="4955203"/>
          </a:xfrm>
          <a:prstGeom prst="rect">
            <a:avLst/>
          </a:prstGeom>
          <a:noFill/>
        </p:spPr>
        <p:txBody>
          <a:bodyPr wrap="square" rtlCol="0">
            <a:spAutoFit/>
          </a:bodyPr>
          <a:lstStyle/>
          <a:p>
            <a:pPr marL="285750" indent="-285750">
              <a:buFont typeface="Arial"/>
              <a:buChar char="•"/>
            </a:pPr>
            <a:r>
              <a:rPr lang="en-US" sz="4000" dirty="0">
                <a:latin typeface="Arial"/>
                <a:cs typeface="Arial"/>
              </a:rPr>
              <a:t>Anti Seizure Medications</a:t>
            </a:r>
          </a:p>
          <a:p>
            <a:endParaRPr lang="en-US" sz="4000" dirty="0">
              <a:latin typeface="Arial"/>
              <a:cs typeface="Arial"/>
            </a:endParaRPr>
          </a:p>
          <a:p>
            <a:pPr marL="285750" indent="-285750">
              <a:buFont typeface="Arial"/>
              <a:buChar char="•"/>
            </a:pPr>
            <a:r>
              <a:rPr lang="en-US" sz="4000" dirty="0">
                <a:latin typeface="Arial"/>
                <a:cs typeface="Arial"/>
              </a:rPr>
              <a:t>Attempt to block your brain from feeling pain </a:t>
            </a:r>
          </a:p>
          <a:p>
            <a:endParaRPr lang="en-US" sz="4000" dirty="0">
              <a:latin typeface="Arial"/>
              <a:cs typeface="Arial"/>
            </a:endParaRPr>
          </a:p>
          <a:p>
            <a:pPr marL="285750" indent="-285750">
              <a:buFont typeface="Arial"/>
              <a:buChar char="•"/>
            </a:pPr>
            <a:r>
              <a:rPr lang="en-US" sz="4000" dirty="0">
                <a:latin typeface="Arial"/>
                <a:cs typeface="Arial"/>
              </a:rPr>
              <a:t>Do not treat or stop the progression of the disease</a:t>
            </a:r>
          </a:p>
          <a:p>
            <a:pPr marL="285750" indent="-285750">
              <a:buFont typeface="Arial"/>
              <a:buChar char="•"/>
            </a:pPr>
            <a:endParaRPr lang="en-US" dirty="0">
              <a:latin typeface="Arial"/>
              <a:cs typeface="Arial"/>
            </a:endParaRPr>
          </a:p>
          <a:p>
            <a:pPr marL="285750" indent="-285750">
              <a:buFont typeface="Arial"/>
              <a:buChar char="•"/>
            </a:pPr>
            <a:endParaRPr lang="en-US" dirty="0">
              <a:latin typeface="Arial"/>
              <a:cs typeface="Arial"/>
            </a:endParaRPr>
          </a:p>
        </p:txBody>
      </p:sp>
      <p:pic>
        <p:nvPicPr>
          <p:cNvPr id="6" name="Picture 5">
            <a:extLst>
              <a:ext uri="{FF2B5EF4-FFF2-40B4-BE49-F238E27FC236}">
                <a16:creationId xmlns:a16="http://schemas.microsoft.com/office/drawing/2014/main" id="{83601FDA-FECB-423D-8EC2-7A39F63BA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10400" y="1424784"/>
            <a:ext cx="5257800" cy="4722015"/>
          </a:xfrm>
          <a:prstGeom prst="rect">
            <a:avLst/>
          </a:prstGeom>
        </p:spPr>
      </p:pic>
    </p:spTree>
    <p:extLst>
      <p:ext uri="{BB962C8B-B14F-4D97-AF65-F5344CB8AC3E}">
        <p14:creationId xmlns:p14="http://schemas.microsoft.com/office/powerpoint/2010/main" val="1543396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DC1EB-6414-4551-90AF-C87B0C6A9B55}"/>
              </a:ext>
            </a:extLst>
          </p:cNvPr>
          <p:cNvSpPr>
            <a:spLocks noGrp="1"/>
          </p:cNvSpPr>
          <p:nvPr>
            <p:ph type="title"/>
          </p:nvPr>
        </p:nvSpPr>
        <p:spPr/>
        <p:txBody>
          <a:bodyPr>
            <a:normAutofit/>
          </a:bodyPr>
          <a:lstStyle/>
          <a:p>
            <a:pPr algn="ctr"/>
            <a:r>
              <a:rPr lang="en-US" sz="4400" b="1" dirty="0"/>
              <a:t>Gabapentin, Lyrica, and Opioids</a:t>
            </a:r>
          </a:p>
        </p:txBody>
      </p:sp>
      <p:sp>
        <p:nvSpPr>
          <p:cNvPr id="4" name="Content Placeholder 3">
            <a:extLst>
              <a:ext uri="{FF2B5EF4-FFF2-40B4-BE49-F238E27FC236}">
                <a16:creationId xmlns:a16="http://schemas.microsoft.com/office/drawing/2014/main" id="{114EE4B1-F9C3-420F-BD10-4B77212DB5AE}"/>
              </a:ext>
            </a:extLst>
          </p:cNvPr>
          <p:cNvSpPr>
            <a:spLocks noGrp="1"/>
          </p:cNvSpPr>
          <p:nvPr>
            <p:ph idx="1"/>
          </p:nvPr>
        </p:nvSpPr>
        <p:spPr/>
        <p:txBody>
          <a:bodyPr>
            <a:normAutofit/>
          </a:bodyPr>
          <a:lstStyle/>
          <a:p>
            <a:r>
              <a:rPr lang="en-US" sz="3200" dirty="0"/>
              <a:t>Disrupts the formation of new synapses, hindering the neuroplastic health and development of the brain.</a:t>
            </a:r>
          </a:p>
          <a:p>
            <a:r>
              <a:rPr lang="en-US" sz="3200" dirty="0"/>
              <a:t>New synapse formation is our brains fight to stay young and  prevent dementia</a:t>
            </a:r>
          </a:p>
          <a:p>
            <a:r>
              <a:rPr lang="en-US" sz="3200" dirty="0" err="1"/>
              <a:t>Gapapentin</a:t>
            </a:r>
            <a:r>
              <a:rPr lang="en-US" sz="3200" dirty="0"/>
              <a:t>/Lyrica are part of the </a:t>
            </a:r>
            <a:r>
              <a:rPr lang="en-US" sz="3200" dirty="0" err="1"/>
              <a:t>opiod</a:t>
            </a:r>
            <a:r>
              <a:rPr lang="en-US" sz="3200" dirty="0"/>
              <a:t> concern as addiction and overdose are common and deadly</a:t>
            </a:r>
          </a:p>
        </p:txBody>
      </p:sp>
    </p:spTree>
    <p:extLst>
      <p:ext uri="{BB962C8B-B14F-4D97-AF65-F5344CB8AC3E}">
        <p14:creationId xmlns:p14="http://schemas.microsoft.com/office/powerpoint/2010/main" val="266937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95596-016E-46AF-8F5A-D3E998ED2096}"/>
              </a:ext>
            </a:extLst>
          </p:cNvPr>
          <p:cNvSpPr>
            <a:spLocks noGrp="1"/>
          </p:cNvSpPr>
          <p:nvPr>
            <p:ph type="title"/>
          </p:nvPr>
        </p:nvSpPr>
        <p:spPr/>
        <p:txBody>
          <a:bodyPr/>
          <a:lstStyle/>
          <a:p>
            <a:pPr algn="ctr"/>
            <a:r>
              <a:rPr lang="en-US" b="1" dirty="0"/>
              <a:t>Death By Walgreens &amp; CVS</a:t>
            </a:r>
          </a:p>
        </p:txBody>
      </p:sp>
      <p:pic>
        <p:nvPicPr>
          <p:cNvPr id="5" name="Content Placeholder 4">
            <a:extLst>
              <a:ext uri="{FF2B5EF4-FFF2-40B4-BE49-F238E27FC236}">
                <a16:creationId xmlns:a16="http://schemas.microsoft.com/office/drawing/2014/main" id="{40785860-0BB3-4349-BCF3-24E27782B987}"/>
              </a:ext>
            </a:extLst>
          </p:cNvPr>
          <p:cNvPicPr>
            <a:picLocks noGrp="1" noChangeAspect="1"/>
          </p:cNvPicPr>
          <p:nvPr>
            <p:ph idx="1"/>
          </p:nvPr>
        </p:nvPicPr>
        <p:blipFill>
          <a:blip r:embed="rId2"/>
          <a:stretch>
            <a:fillRect/>
          </a:stretch>
        </p:blipFill>
        <p:spPr>
          <a:xfrm>
            <a:off x="2590800" y="1905000"/>
            <a:ext cx="6934200" cy="4190999"/>
          </a:xfrm>
          <a:prstGeom prst="rect">
            <a:avLst/>
          </a:prstGeom>
        </p:spPr>
      </p:pic>
    </p:spTree>
    <p:extLst>
      <p:ext uri="{BB962C8B-B14F-4D97-AF65-F5344CB8AC3E}">
        <p14:creationId xmlns:p14="http://schemas.microsoft.com/office/powerpoint/2010/main" val="12710708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D3D9-AE9C-4820-B8CA-9971DE6E3B6C}"/>
              </a:ext>
            </a:extLst>
          </p:cNvPr>
          <p:cNvSpPr>
            <a:spLocks noGrp="1"/>
          </p:cNvSpPr>
          <p:nvPr>
            <p:ph type="title"/>
          </p:nvPr>
        </p:nvSpPr>
        <p:spPr/>
        <p:txBody>
          <a:bodyPr/>
          <a:lstStyle/>
          <a:p>
            <a:pPr algn="ctr"/>
            <a:r>
              <a:rPr lang="en-US" dirty="0">
                <a:latin typeface="Book Antiqua" pitchFamily="18" charset="0"/>
              </a:rPr>
              <a:t> </a:t>
            </a:r>
            <a:r>
              <a:rPr lang="en-US" b="1" dirty="0">
                <a:latin typeface="Book Antiqua" pitchFamily="18" charset="0"/>
              </a:rPr>
              <a:t>Other Solutions: Injections</a:t>
            </a:r>
            <a:br>
              <a:rPr lang="en-US" dirty="0">
                <a:latin typeface="Book Antiqua" pitchFamily="18" charset="0"/>
              </a:rPr>
            </a:br>
            <a:endParaRPr lang="en-US" dirty="0"/>
          </a:p>
        </p:txBody>
      </p:sp>
      <p:pic>
        <p:nvPicPr>
          <p:cNvPr id="5" name="Content Placeholder 4">
            <a:extLst>
              <a:ext uri="{FF2B5EF4-FFF2-40B4-BE49-F238E27FC236}">
                <a16:creationId xmlns:a16="http://schemas.microsoft.com/office/drawing/2014/main" id="{D89674DA-18AD-446B-A018-838D032E5B9C}"/>
              </a:ext>
            </a:extLst>
          </p:cNvPr>
          <p:cNvPicPr>
            <a:picLocks noGrp="1" noChangeAspect="1"/>
          </p:cNvPicPr>
          <p:nvPr>
            <p:ph idx="1"/>
          </p:nvPr>
        </p:nvPicPr>
        <p:blipFill>
          <a:blip r:embed="rId2"/>
          <a:stretch>
            <a:fillRect/>
          </a:stretch>
        </p:blipFill>
        <p:spPr>
          <a:xfrm>
            <a:off x="3195108" y="1825625"/>
            <a:ext cx="5801784" cy="4351338"/>
          </a:xfrm>
          <a:prstGeom prst="rect">
            <a:avLst/>
          </a:prstGeom>
        </p:spPr>
      </p:pic>
    </p:spTree>
    <p:extLst>
      <p:ext uri="{BB962C8B-B14F-4D97-AF65-F5344CB8AC3E}">
        <p14:creationId xmlns:p14="http://schemas.microsoft.com/office/powerpoint/2010/main" val="1863945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6A810-84CB-4129-89F8-BDC6E39F0025}"/>
              </a:ext>
            </a:extLst>
          </p:cNvPr>
          <p:cNvSpPr>
            <a:spLocks noGrp="1"/>
          </p:cNvSpPr>
          <p:nvPr>
            <p:ph type="title"/>
          </p:nvPr>
        </p:nvSpPr>
        <p:spPr>
          <a:xfrm>
            <a:off x="609600" y="99223"/>
            <a:ext cx="10363200" cy="891378"/>
          </a:xfrm>
        </p:spPr>
        <p:txBody>
          <a:bodyPr>
            <a:normAutofit/>
          </a:bodyPr>
          <a:lstStyle/>
          <a:p>
            <a:pPr algn="ctr"/>
            <a:r>
              <a:rPr lang="en-US" sz="4400" b="1" dirty="0" err="1"/>
              <a:t>Cortizone</a:t>
            </a:r>
            <a:r>
              <a:rPr lang="en-US" sz="4400" b="1" dirty="0"/>
              <a:t> Injection Side-Effects</a:t>
            </a:r>
          </a:p>
        </p:txBody>
      </p:sp>
      <p:sp>
        <p:nvSpPr>
          <p:cNvPr id="3" name="Content Placeholder 2">
            <a:extLst>
              <a:ext uri="{FF2B5EF4-FFF2-40B4-BE49-F238E27FC236}">
                <a16:creationId xmlns:a16="http://schemas.microsoft.com/office/drawing/2014/main" id="{45F486C4-64FF-4A44-A3BB-F9CE73693381}"/>
              </a:ext>
            </a:extLst>
          </p:cNvPr>
          <p:cNvSpPr>
            <a:spLocks noGrp="1"/>
          </p:cNvSpPr>
          <p:nvPr>
            <p:ph idx="1"/>
          </p:nvPr>
        </p:nvSpPr>
        <p:spPr/>
        <p:txBody>
          <a:bodyPr>
            <a:normAutofit fontScale="85000" lnSpcReduction="10000"/>
          </a:bodyPr>
          <a:lstStyle/>
          <a:p>
            <a:pPr marL="0" indent="0">
              <a:buNone/>
            </a:pPr>
            <a:r>
              <a:rPr lang="en-US" dirty="0"/>
              <a:t>Dural puncture ("wet tap").                                                    Bleeding.  </a:t>
            </a:r>
          </a:p>
          <a:p>
            <a:pPr marL="0" indent="0">
              <a:buNone/>
            </a:pPr>
            <a:r>
              <a:rPr lang="en-US" dirty="0"/>
              <a:t>Nerve damage.                                                                        Damage the joint and ligaments</a:t>
            </a:r>
          </a:p>
          <a:p>
            <a:pPr marL="0" indent="0">
              <a:buNone/>
            </a:pPr>
            <a:r>
              <a:rPr lang="en-US" dirty="0"/>
              <a:t>Localized increase in pain                                                      Non-positional headaches </a:t>
            </a:r>
          </a:p>
          <a:p>
            <a:pPr marL="0" indent="0">
              <a:buNone/>
            </a:pPr>
            <a:r>
              <a:rPr lang="en-US" dirty="0"/>
              <a:t>Facial flushing                                                                          Anxiety</a:t>
            </a:r>
          </a:p>
          <a:p>
            <a:pPr marL="0" indent="0">
              <a:buNone/>
            </a:pPr>
            <a:r>
              <a:rPr lang="en-US" dirty="0"/>
              <a:t>Sleeplessness                                                                          Fever the night of injection</a:t>
            </a:r>
          </a:p>
          <a:p>
            <a:pPr marL="0" indent="0">
              <a:buNone/>
            </a:pPr>
            <a:r>
              <a:rPr lang="en-US" dirty="0"/>
              <a:t>High blood sugar                                                                      Decreased Immunity </a:t>
            </a:r>
          </a:p>
          <a:p>
            <a:pPr marL="0" indent="0">
              <a:buNone/>
            </a:pPr>
            <a:r>
              <a:rPr lang="en-US" dirty="0"/>
              <a:t>Stomach ulcers                                                                        Severe arthritis of the hips                                       </a:t>
            </a:r>
          </a:p>
          <a:p>
            <a:pPr marL="0" indent="0">
              <a:buNone/>
            </a:pPr>
            <a:r>
              <a:rPr lang="en-US" dirty="0"/>
              <a:t>Cataracts                                                                                        (avascular necrosis)</a:t>
            </a:r>
          </a:p>
          <a:p>
            <a:pPr marL="0" indent="0">
              <a:buNone/>
            </a:pPr>
            <a:r>
              <a:rPr lang="en-US" dirty="0"/>
              <a:t> </a:t>
            </a:r>
          </a:p>
          <a:p>
            <a:endParaRPr lang="en-US" dirty="0"/>
          </a:p>
        </p:txBody>
      </p:sp>
    </p:spTree>
    <p:extLst>
      <p:ext uri="{BB962C8B-B14F-4D97-AF65-F5344CB8AC3E}">
        <p14:creationId xmlns:p14="http://schemas.microsoft.com/office/powerpoint/2010/main" val="3544552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B61F5-9074-42ED-8F39-8E27E58ABBC6}"/>
              </a:ext>
            </a:extLst>
          </p:cNvPr>
          <p:cNvSpPr>
            <a:spLocks noGrp="1"/>
          </p:cNvSpPr>
          <p:nvPr>
            <p:ph type="title"/>
          </p:nvPr>
        </p:nvSpPr>
        <p:spPr/>
        <p:txBody>
          <a:bodyPr/>
          <a:lstStyle/>
          <a:p>
            <a:pPr algn="ctr"/>
            <a:r>
              <a:rPr lang="en-US" b="1" dirty="0">
                <a:latin typeface="Book Antiqua" pitchFamily="18" charset="0"/>
              </a:rPr>
              <a:t>Joint Replacement Surgery</a:t>
            </a:r>
            <a:br>
              <a:rPr lang="en-US" dirty="0">
                <a:latin typeface="Book Antiqua" pitchFamily="18" charset="0"/>
              </a:rPr>
            </a:br>
            <a:endParaRPr lang="en-US" dirty="0"/>
          </a:p>
        </p:txBody>
      </p:sp>
      <p:pic>
        <p:nvPicPr>
          <p:cNvPr id="5" name="Picture 2" descr="http://genufix.com/images/TKR7.JPG">
            <a:extLst>
              <a:ext uri="{FF2B5EF4-FFF2-40B4-BE49-F238E27FC236}">
                <a16:creationId xmlns:a16="http://schemas.microsoft.com/office/drawing/2014/main" id="{00528700-21B6-46C4-8A5F-69D936B13ADF}"/>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238500" y="2096294"/>
            <a:ext cx="5715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5738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9222"/>
            <a:ext cx="11887200" cy="1325563"/>
          </a:xfrm>
        </p:spPr>
        <p:txBody>
          <a:bodyPr>
            <a:noAutofit/>
          </a:bodyPr>
          <a:lstStyle/>
          <a:p>
            <a:r>
              <a:rPr lang="en-US" sz="4800" dirty="0">
                <a:latin typeface="Arial"/>
                <a:cs typeface="Arial"/>
              </a:rPr>
              <a:t>What Do You Do When The Light Flashes?</a:t>
            </a:r>
          </a:p>
        </p:txBody>
      </p:sp>
      <p:pic>
        <p:nvPicPr>
          <p:cNvPr id="4" name="Picture 3">
            <a:extLst>
              <a:ext uri="{FF2B5EF4-FFF2-40B4-BE49-F238E27FC236}">
                <a16:creationId xmlns:a16="http://schemas.microsoft.com/office/drawing/2014/main" id="{99B73A95-EEAF-4134-8960-6F07FB2A50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828800"/>
            <a:ext cx="7620000" cy="4929978"/>
          </a:xfrm>
          <a:prstGeom prst="rect">
            <a:avLst/>
          </a:prstGeom>
        </p:spPr>
      </p:pic>
    </p:spTree>
    <p:extLst>
      <p:ext uri="{BB962C8B-B14F-4D97-AF65-F5344CB8AC3E}">
        <p14:creationId xmlns:p14="http://schemas.microsoft.com/office/powerpoint/2010/main" val="1139082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latin typeface="Arial"/>
                <a:cs typeface="Arial"/>
              </a:rPr>
              <a:t>The Fact Is You Can Experience:</a:t>
            </a:r>
            <a:endParaRPr lang="en-US" sz="28700" b="1" dirty="0">
              <a:latin typeface="Arial"/>
              <a:cs typeface="Arial"/>
            </a:endParaRPr>
          </a:p>
        </p:txBody>
      </p:sp>
      <p:sp>
        <p:nvSpPr>
          <p:cNvPr id="3" name="Content Placeholder 2"/>
          <p:cNvSpPr>
            <a:spLocks noGrp="1"/>
          </p:cNvSpPr>
          <p:nvPr>
            <p:ph idx="1"/>
          </p:nvPr>
        </p:nvSpPr>
        <p:spPr/>
        <p:txBody>
          <a:bodyPr/>
          <a:lstStyle/>
          <a:p>
            <a:endParaRPr lang="en-US" dirty="0"/>
          </a:p>
          <a:p>
            <a:pPr marL="0" indent="0" algn="ctr">
              <a:buNone/>
            </a:pPr>
            <a:r>
              <a:rPr lang="en-US" sz="7200" dirty="0">
                <a:latin typeface="Arial Black" pitchFamily="34" charset="0"/>
              </a:rPr>
              <a:t>60%-100%</a:t>
            </a:r>
            <a:r>
              <a:rPr lang="en-US" sz="4000" dirty="0">
                <a:latin typeface="Arial Black" pitchFamily="34" charset="0"/>
              </a:rPr>
              <a:t>       </a:t>
            </a:r>
          </a:p>
          <a:p>
            <a:pPr marL="0" indent="0" algn="ctr">
              <a:buNone/>
            </a:pPr>
            <a:r>
              <a:rPr lang="en-US" sz="5400" dirty="0">
                <a:latin typeface="Arial Black" pitchFamily="34" charset="0"/>
              </a:rPr>
              <a:t>Improvement?</a:t>
            </a:r>
            <a:endParaRPr lang="en-US" sz="4000" dirty="0">
              <a:latin typeface="Arial Black" pitchFamily="34" charset="0"/>
            </a:endParaRPr>
          </a:p>
        </p:txBody>
      </p:sp>
    </p:spTree>
    <p:extLst>
      <p:ext uri="{BB962C8B-B14F-4D97-AF65-F5344CB8AC3E}">
        <p14:creationId xmlns:p14="http://schemas.microsoft.com/office/powerpoint/2010/main" val="428653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99222"/>
            <a:ext cx="8458200" cy="1325563"/>
          </a:xfrm>
        </p:spPr>
        <p:txBody>
          <a:bodyPr>
            <a:normAutofit/>
          </a:bodyPr>
          <a:lstStyle/>
          <a:p>
            <a:pPr lvl="0"/>
            <a:r>
              <a:rPr lang="en-US" sz="3200" dirty="0">
                <a:latin typeface="Arial"/>
                <a:cs typeface="Arial"/>
              </a:rPr>
              <a:t>7 Common Warning Signs that you have Neuropathy: </a:t>
            </a:r>
          </a:p>
        </p:txBody>
      </p:sp>
      <p:sp>
        <p:nvSpPr>
          <p:cNvPr id="2" name="Text Placeholder 1"/>
          <p:cNvSpPr>
            <a:spLocks noGrp="1"/>
          </p:cNvSpPr>
          <p:nvPr>
            <p:ph type="body" sz="quarter" idx="4294967295"/>
          </p:nvPr>
        </p:nvSpPr>
        <p:spPr>
          <a:xfrm>
            <a:off x="0" y="6376988"/>
            <a:ext cx="8890000" cy="404812"/>
          </a:xfrm>
        </p:spPr>
        <p:txBody>
          <a:bodyPr>
            <a:normAutofit/>
          </a:bodyPr>
          <a:lstStyle/>
          <a:p>
            <a:r>
              <a:rPr lang="en-US" sz="1400" dirty="0">
                <a:solidFill>
                  <a:srgbClr val="141313"/>
                </a:solidFill>
              </a:rPr>
              <a:t>The Neuropathy Association, 2013.</a:t>
            </a:r>
          </a:p>
        </p:txBody>
      </p:sp>
      <p:sp>
        <p:nvSpPr>
          <p:cNvPr id="7" name="TextBox 6"/>
          <p:cNvSpPr txBox="1"/>
          <p:nvPr/>
        </p:nvSpPr>
        <p:spPr>
          <a:xfrm>
            <a:off x="685800" y="2209800"/>
            <a:ext cx="7924800" cy="4247317"/>
          </a:xfrm>
          <a:prstGeom prst="rect">
            <a:avLst/>
          </a:prstGeom>
          <a:noFill/>
        </p:spPr>
        <p:txBody>
          <a:bodyPr wrap="square" rtlCol="0">
            <a:spAutoFit/>
          </a:bodyPr>
          <a:lstStyle/>
          <a:p>
            <a:pPr marL="342900" indent="-342900">
              <a:buFont typeface="+mj-lt"/>
              <a:buAutoNum type="arabicPeriod"/>
            </a:pPr>
            <a:r>
              <a:rPr lang="en-US" sz="3600" dirty="0"/>
              <a:t> Numbness</a:t>
            </a:r>
          </a:p>
          <a:p>
            <a:pPr marL="342900" indent="-342900">
              <a:buFont typeface="+mj-lt"/>
              <a:buAutoNum type="arabicPeriod"/>
            </a:pPr>
            <a:r>
              <a:rPr lang="en-US" sz="3600" dirty="0"/>
              <a:t> Burning Pain</a:t>
            </a:r>
          </a:p>
          <a:p>
            <a:pPr marL="342900" indent="-342900">
              <a:buFont typeface="+mj-lt"/>
              <a:buAutoNum type="arabicPeriod"/>
            </a:pPr>
            <a:r>
              <a:rPr lang="en-US" sz="3600" dirty="0"/>
              <a:t> Cramping</a:t>
            </a:r>
          </a:p>
          <a:p>
            <a:pPr marL="342900" indent="-342900">
              <a:buFont typeface="+mj-lt"/>
              <a:buAutoNum type="arabicPeriod"/>
            </a:pPr>
            <a:r>
              <a:rPr lang="en-US" sz="3600" dirty="0"/>
              <a:t> Sharp Electrical Pain</a:t>
            </a:r>
          </a:p>
          <a:p>
            <a:pPr marL="342900" indent="-342900">
              <a:buFont typeface="+mj-lt"/>
              <a:buAutoNum type="arabicPeriod"/>
            </a:pPr>
            <a:r>
              <a:rPr lang="en-US" sz="3600" dirty="0"/>
              <a:t> Prickling/ Tingling</a:t>
            </a:r>
          </a:p>
          <a:p>
            <a:pPr marL="342900" indent="-342900">
              <a:buFont typeface="+mj-lt"/>
              <a:buAutoNum type="arabicPeriod"/>
            </a:pPr>
            <a:r>
              <a:rPr lang="en-US" sz="3600" dirty="0"/>
              <a:t> Balance Problems and Falls</a:t>
            </a:r>
          </a:p>
          <a:p>
            <a:pPr marL="342900" indent="-342900">
              <a:buFont typeface="+mj-lt"/>
              <a:buAutoNum type="arabicPeriod"/>
            </a:pPr>
            <a:r>
              <a:rPr lang="en-US" sz="3600" dirty="0"/>
              <a:t> Can’t Sleep From Foot Pain</a:t>
            </a:r>
          </a:p>
          <a:p>
            <a:endParaRPr lang="en-US" dirty="0"/>
          </a:p>
        </p:txBody>
      </p:sp>
      <p:pic>
        <p:nvPicPr>
          <p:cNvPr id="5" name="Picture 4">
            <a:extLst>
              <a:ext uri="{FF2B5EF4-FFF2-40B4-BE49-F238E27FC236}">
                <a16:creationId xmlns:a16="http://schemas.microsoft.com/office/drawing/2014/main" id="{B0F749C4-85C5-4ABF-B0D3-CC364737A3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4600" y="1600200"/>
            <a:ext cx="5867400" cy="4776788"/>
          </a:xfrm>
          <a:prstGeom prst="rect">
            <a:avLst/>
          </a:prstGeom>
        </p:spPr>
      </p:pic>
    </p:spTree>
    <p:extLst>
      <p:ext uri="{BB962C8B-B14F-4D97-AF65-F5344CB8AC3E}">
        <p14:creationId xmlns:p14="http://schemas.microsoft.com/office/powerpoint/2010/main" val="216160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222"/>
            <a:ext cx="9753600" cy="1325563"/>
          </a:xfrm>
        </p:spPr>
        <p:txBody>
          <a:bodyPr>
            <a:noAutofit/>
          </a:bodyPr>
          <a:lstStyle/>
          <a:p>
            <a:br>
              <a:rPr lang="en-US" sz="4200" dirty="0"/>
            </a:br>
            <a:r>
              <a:rPr lang="en-US" sz="4200" dirty="0"/>
              <a:t>Addressing The Causes of Peripheral Neuropathy</a:t>
            </a:r>
            <a:br>
              <a:rPr lang="en-US" sz="4200" dirty="0"/>
            </a:br>
            <a:endParaRPr lang="en-US" sz="4200" dirty="0"/>
          </a:p>
        </p:txBody>
      </p:sp>
      <p:sp>
        <p:nvSpPr>
          <p:cNvPr id="3" name="Content Placeholder 2"/>
          <p:cNvSpPr>
            <a:spLocks noGrp="1"/>
          </p:cNvSpPr>
          <p:nvPr>
            <p:ph idx="1"/>
          </p:nvPr>
        </p:nvSpPr>
        <p:spPr>
          <a:xfrm>
            <a:off x="152400" y="1600200"/>
            <a:ext cx="6858000" cy="5029199"/>
          </a:xfrm>
        </p:spPr>
        <p:txBody>
          <a:bodyPr>
            <a:normAutofit/>
          </a:bodyPr>
          <a:lstStyle/>
          <a:p>
            <a:r>
              <a:rPr lang="en-US" sz="2400" dirty="0"/>
              <a:t>Diabetes/ Pre-diabetic</a:t>
            </a:r>
          </a:p>
          <a:p>
            <a:r>
              <a:rPr lang="en-US" sz="2400" dirty="0"/>
              <a:t>Poor circulation (micro-circulation)</a:t>
            </a:r>
          </a:p>
          <a:p>
            <a:r>
              <a:rPr lang="en-US" sz="2400" dirty="0"/>
              <a:t>Chemotherapy and medications</a:t>
            </a:r>
          </a:p>
          <a:p>
            <a:r>
              <a:rPr lang="en-US" sz="2400" dirty="0"/>
              <a:t>Spinal issues: subluxation, herniated discs, </a:t>
            </a:r>
          </a:p>
          <a:p>
            <a:r>
              <a:rPr lang="en-US" sz="2400" dirty="0"/>
              <a:t>spinal stenosis</a:t>
            </a:r>
          </a:p>
          <a:p>
            <a:r>
              <a:rPr lang="en-US" sz="2400" dirty="0"/>
              <a:t>Post-surgical </a:t>
            </a:r>
          </a:p>
          <a:p>
            <a:r>
              <a:rPr lang="en-US" sz="2400" dirty="0"/>
              <a:t>Autoimmune diseases</a:t>
            </a:r>
          </a:p>
          <a:p>
            <a:r>
              <a:rPr lang="en-US" sz="2400" dirty="0"/>
              <a:t>Infections (viral or bacterial)</a:t>
            </a:r>
          </a:p>
          <a:p>
            <a:r>
              <a:rPr lang="en-US" sz="2400" dirty="0"/>
              <a:t>Toxins, metals, and alcohol </a:t>
            </a:r>
          </a:p>
          <a:p>
            <a:r>
              <a:rPr lang="en-US" sz="2400" dirty="0"/>
              <a:t>Liver disease, kidney disease, Thyroid conditions</a:t>
            </a:r>
          </a:p>
          <a:p>
            <a:pPr marL="0" indent="0">
              <a:buNone/>
            </a:pPr>
            <a:endParaRPr lang="en-US" sz="2400" dirty="0"/>
          </a:p>
          <a:p>
            <a:endParaRPr lang="en-US" sz="2400" dirty="0"/>
          </a:p>
        </p:txBody>
      </p:sp>
    </p:spTree>
    <p:extLst>
      <p:ext uri="{BB962C8B-B14F-4D97-AF65-F5344CB8AC3E}">
        <p14:creationId xmlns:p14="http://schemas.microsoft.com/office/powerpoint/2010/main" val="1762876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222"/>
            <a:ext cx="11811000" cy="1325563"/>
          </a:xfrm>
        </p:spPr>
        <p:txBody>
          <a:bodyPr>
            <a:normAutofit/>
          </a:bodyPr>
          <a:lstStyle/>
          <a:p>
            <a:pPr algn="ctr"/>
            <a:r>
              <a:rPr lang="en-US" sz="6000" dirty="0">
                <a:latin typeface="Arial"/>
                <a:cs typeface="Arial"/>
              </a:rPr>
              <a:t>What Is Nerve Damage?</a:t>
            </a:r>
          </a:p>
        </p:txBody>
      </p:sp>
      <p:pic>
        <p:nvPicPr>
          <p:cNvPr id="5" name="Picture 4">
            <a:extLst>
              <a:ext uri="{FF2B5EF4-FFF2-40B4-BE49-F238E27FC236}">
                <a16:creationId xmlns:a16="http://schemas.microsoft.com/office/drawing/2014/main" id="{BFF3B697-23AC-4296-B390-6EC7AECA0C5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100" y="1752600"/>
            <a:ext cx="5499100" cy="4876800"/>
          </a:xfrm>
          <a:prstGeom prst="rect">
            <a:avLst/>
          </a:prstGeom>
        </p:spPr>
      </p:pic>
      <p:pic>
        <p:nvPicPr>
          <p:cNvPr id="7" name="Picture 6">
            <a:extLst>
              <a:ext uri="{FF2B5EF4-FFF2-40B4-BE49-F238E27FC236}">
                <a16:creationId xmlns:a16="http://schemas.microsoft.com/office/drawing/2014/main" id="{CC6378C6-E4B5-4F7B-8495-F021F27DFBF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00800" y="1752600"/>
            <a:ext cx="5867400" cy="4876800"/>
          </a:xfrm>
          <a:prstGeom prst="rect">
            <a:avLst/>
          </a:prstGeom>
        </p:spPr>
      </p:pic>
    </p:spTree>
    <p:extLst>
      <p:ext uri="{BB962C8B-B14F-4D97-AF65-F5344CB8AC3E}">
        <p14:creationId xmlns:p14="http://schemas.microsoft.com/office/powerpoint/2010/main" val="4226995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A445C-7A9A-4B85-9F73-C2C8C8E494CB}"/>
              </a:ext>
            </a:extLst>
          </p:cNvPr>
          <p:cNvSpPr>
            <a:spLocks noGrp="1"/>
          </p:cNvSpPr>
          <p:nvPr>
            <p:ph type="title"/>
          </p:nvPr>
        </p:nvSpPr>
        <p:spPr/>
        <p:txBody>
          <a:bodyPr/>
          <a:lstStyle/>
          <a:p>
            <a:r>
              <a:rPr lang="en-US" b="1" dirty="0"/>
              <a:t>PAIN CONDITIONS AND CAUSES</a:t>
            </a:r>
          </a:p>
        </p:txBody>
      </p:sp>
      <p:sp>
        <p:nvSpPr>
          <p:cNvPr id="3" name="Content Placeholder 2">
            <a:extLst>
              <a:ext uri="{FF2B5EF4-FFF2-40B4-BE49-F238E27FC236}">
                <a16:creationId xmlns:a16="http://schemas.microsoft.com/office/drawing/2014/main" id="{109230E7-605C-4657-962E-EA5EB4EDB627}"/>
              </a:ext>
            </a:extLst>
          </p:cNvPr>
          <p:cNvSpPr>
            <a:spLocks noGrp="1"/>
          </p:cNvSpPr>
          <p:nvPr>
            <p:ph idx="1"/>
          </p:nvPr>
        </p:nvSpPr>
        <p:spPr/>
        <p:txBody>
          <a:bodyPr>
            <a:normAutofit lnSpcReduction="10000"/>
          </a:bodyPr>
          <a:lstStyle/>
          <a:p>
            <a:pPr marL="0" indent="0">
              <a:buNone/>
            </a:pPr>
            <a:r>
              <a:rPr lang="en-US" b="1" dirty="0"/>
              <a:t>PLANTAR FASCITIS, FACIAL PAIN, CHRONIC PAIN</a:t>
            </a:r>
          </a:p>
          <a:p>
            <a:r>
              <a:rPr lang="en-US" dirty="0"/>
              <a:t>Inflammation in the muscles, joints, ligaments, and tendons</a:t>
            </a:r>
          </a:p>
          <a:p>
            <a:r>
              <a:rPr lang="en-US" dirty="0"/>
              <a:t>Systemic inflammation &amp; oxidation</a:t>
            </a:r>
          </a:p>
          <a:p>
            <a:r>
              <a:rPr lang="en-US" dirty="0"/>
              <a:t>Toxic exposure </a:t>
            </a:r>
          </a:p>
          <a:p>
            <a:r>
              <a:rPr lang="en-US" dirty="0"/>
              <a:t>Back/neck – herniated disk, spinal stenosis</a:t>
            </a:r>
          </a:p>
          <a:p>
            <a:r>
              <a:rPr lang="en-US" dirty="0"/>
              <a:t>Post-surgical</a:t>
            </a:r>
          </a:p>
          <a:p>
            <a:r>
              <a:rPr lang="en-US" dirty="0"/>
              <a:t>Old accidents and injuries</a:t>
            </a:r>
          </a:p>
          <a:p>
            <a:r>
              <a:rPr lang="en-US" dirty="0"/>
              <a:t>Sports injuries</a:t>
            </a:r>
          </a:p>
          <a:p>
            <a:r>
              <a:rPr lang="en-US" dirty="0"/>
              <a:t>Posture, Repetitive Motion Injury, Sleep positions </a:t>
            </a:r>
          </a:p>
          <a:p>
            <a:endParaRPr lang="en-US" dirty="0"/>
          </a:p>
        </p:txBody>
      </p:sp>
    </p:spTree>
    <p:extLst>
      <p:ext uri="{BB962C8B-B14F-4D97-AF65-F5344CB8AC3E}">
        <p14:creationId xmlns:p14="http://schemas.microsoft.com/office/powerpoint/2010/main" val="4081979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A8073-E050-41D1-B34F-75AA31060F9F}"/>
              </a:ext>
            </a:extLst>
          </p:cNvPr>
          <p:cNvSpPr>
            <a:spLocks noGrp="1"/>
          </p:cNvSpPr>
          <p:nvPr>
            <p:ph type="title"/>
          </p:nvPr>
        </p:nvSpPr>
        <p:spPr/>
        <p:txBody>
          <a:bodyPr/>
          <a:lstStyle/>
          <a:p>
            <a:pPr algn="ctr"/>
            <a:r>
              <a:rPr lang="en-US" b="1" dirty="0"/>
              <a:t>Causes of Fibromyalgia</a:t>
            </a:r>
          </a:p>
        </p:txBody>
      </p:sp>
      <p:sp>
        <p:nvSpPr>
          <p:cNvPr id="3" name="Content Placeholder 2">
            <a:extLst>
              <a:ext uri="{FF2B5EF4-FFF2-40B4-BE49-F238E27FC236}">
                <a16:creationId xmlns:a16="http://schemas.microsoft.com/office/drawing/2014/main" id="{EE4B32A1-C83C-43F0-8F80-6013F1E31596}"/>
              </a:ext>
            </a:extLst>
          </p:cNvPr>
          <p:cNvSpPr>
            <a:spLocks noGrp="1"/>
          </p:cNvSpPr>
          <p:nvPr>
            <p:ph idx="1"/>
          </p:nvPr>
        </p:nvSpPr>
        <p:spPr/>
        <p:txBody>
          <a:bodyPr>
            <a:normAutofit fontScale="92500" lnSpcReduction="20000"/>
          </a:bodyPr>
          <a:lstStyle/>
          <a:p>
            <a:pPr marL="0" indent="0">
              <a:buNone/>
            </a:pPr>
            <a:r>
              <a:rPr lang="en-US" b="1" dirty="0"/>
              <a:t>Full-scale inflammation caused by</a:t>
            </a:r>
          </a:p>
          <a:p>
            <a:r>
              <a:rPr lang="en-US" dirty="0"/>
              <a:t>Spinal cord and nerve stress</a:t>
            </a:r>
          </a:p>
          <a:p>
            <a:r>
              <a:rPr lang="en-US" dirty="0"/>
              <a:t>Glutathione deficiency and subsequent extreme oxidation</a:t>
            </a:r>
          </a:p>
          <a:p>
            <a:r>
              <a:rPr lang="en-US" dirty="0"/>
              <a:t>Food intolerances</a:t>
            </a:r>
          </a:p>
          <a:p>
            <a:r>
              <a:rPr lang="en-US" dirty="0"/>
              <a:t>Auto-immune conditions</a:t>
            </a:r>
          </a:p>
          <a:p>
            <a:r>
              <a:rPr lang="en-US" dirty="0"/>
              <a:t>Toxicities</a:t>
            </a:r>
          </a:p>
          <a:p>
            <a:r>
              <a:rPr lang="en-US" dirty="0"/>
              <a:t>Thyroid problems</a:t>
            </a:r>
          </a:p>
          <a:p>
            <a:r>
              <a:rPr lang="en-US" dirty="0"/>
              <a:t>Leaky gut syndrome</a:t>
            </a:r>
          </a:p>
          <a:p>
            <a:r>
              <a:rPr lang="en-US" dirty="0"/>
              <a:t>Adrenal burnout</a:t>
            </a:r>
          </a:p>
          <a:p>
            <a:r>
              <a:rPr lang="en-US" dirty="0"/>
              <a:t>Gene mutations</a:t>
            </a:r>
          </a:p>
        </p:txBody>
      </p:sp>
    </p:spTree>
    <p:extLst>
      <p:ext uri="{BB962C8B-B14F-4D97-AF65-F5344CB8AC3E}">
        <p14:creationId xmlns:p14="http://schemas.microsoft.com/office/powerpoint/2010/main" val="42464202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222"/>
            <a:ext cx="11430000" cy="1325563"/>
          </a:xfrm>
        </p:spPr>
        <p:txBody>
          <a:bodyPr>
            <a:normAutofit/>
          </a:bodyPr>
          <a:lstStyle/>
          <a:p>
            <a:pPr algn="ctr"/>
            <a:r>
              <a:rPr lang="en-US" sz="6000" dirty="0">
                <a:latin typeface="Arial"/>
                <a:cs typeface="Arial"/>
              </a:rPr>
              <a:t>Medical</a:t>
            </a:r>
          </a:p>
        </p:txBody>
      </p:sp>
      <p:sp>
        <p:nvSpPr>
          <p:cNvPr id="3" name="Content Placeholder 2"/>
          <p:cNvSpPr>
            <a:spLocks noGrp="1"/>
          </p:cNvSpPr>
          <p:nvPr>
            <p:ph idx="1"/>
          </p:nvPr>
        </p:nvSpPr>
        <p:spPr>
          <a:xfrm>
            <a:off x="990600" y="1905000"/>
            <a:ext cx="8229600" cy="3505200"/>
          </a:xfrm>
        </p:spPr>
        <p:txBody>
          <a:bodyPr>
            <a:normAutofit/>
          </a:bodyPr>
          <a:lstStyle/>
          <a:p>
            <a:pPr marL="0" indent="0">
              <a:buNone/>
            </a:pPr>
            <a:r>
              <a:rPr lang="en-US" sz="5400" b="1" dirty="0"/>
              <a:t>1. Medications</a:t>
            </a:r>
          </a:p>
          <a:p>
            <a:pPr marL="0" indent="0">
              <a:buNone/>
            </a:pPr>
            <a:r>
              <a:rPr lang="en-US" sz="5400" b="1" dirty="0"/>
              <a:t>2. Testing</a:t>
            </a:r>
          </a:p>
          <a:p>
            <a:pPr marL="0" indent="0">
              <a:buNone/>
            </a:pPr>
            <a:r>
              <a:rPr lang="en-US" sz="5400" b="1" dirty="0"/>
              <a:t>3. More Medications</a:t>
            </a:r>
          </a:p>
          <a:p>
            <a:pPr marL="0" indent="0">
              <a:buNone/>
            </a:pPr>
            <a:r>
              <a:rPr lang="en-US" sz="4800" b="1" dirty="0"/>
              <a:t>4. Surgery and medications</a:t>
            </a:r>
          </a:p>
        </p:txBody>
      </p:sp>
    </p:spTree>
    <p:extLst>
      <p:ext uri="{BB962C8B-B14F-4D97-AF65-F5344CB8AC3E}">
        <p14:creationId xmlns:p14="http://schemas.microsoft.com/office/powerpoint/2010/main" val="3892792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222"/>
            <a:ext cx="11277600" cy="1325563"/>
          </a:xfrm>
        </p:spPr>
        <p:txBody>
          <a:bodyPr>
            <a:normAutofit fontScale="90000"/>
          </a:bodyPr>
          <a:lstStyle/>
          <a:p>
            <a:r>
              <a:rPr lang="en-US" sz="5400" b="1" dirty="0"/>
              <a:t>Have you been told you’d have to live with it or nothing could be done?</a:t>
            </a:r>
          </a:p>
        </p:txBody>
      </p:sp>
      <p:sp>
        <p:nvSpPr>
          <p:cNvPr id="6" name="Rectangle 5"/>
          <p:cNvSpPr/>
          <p:nvPr/>
        </p:nvSpPr>
        <p:spPr>
          <a:xfrm>
            <a:off x="152400" y="3200400"/>
            <a:ext cx="7086600" cy="2554545"/>
          </a:xfrm>
          <a:prstGeom prst="rect">
            <a:avLst/>
          </a:prstGeom>
        </p:spPr>
        <p:txBody>
          <a:bodyPr wrap="square">
            <a:spAutoFit/>
          </a:bodyPr>
          <a:lstStyle/>
          <a:p>
            <a:pPr algn="ctr">
              <a:buNone/>
            </a:pPr>
            <a:r>
              <a:rPr lang="en-US" sz="4000" b="1" i="1" dirty="0"/>
              <a:t>“Peripheral nerves have the ability to regenerate as long as the underlying nerve cell has NOT been killed.”</a:t>
            </a:r>
          </a:p>
        </p:txBody>
      </p:sp>
      <p:sp>
        <p:nvSpPr>
          <p:cNvPr id="7" name="Title 1"/>
          <p:cNvSpPr txBox="1">
            <a:spLocks/>
          </p:cNvSpPr>
          <p:nvPr/>
        </p:nvSpPr>
        <p:spPr>
          <a:xfrm>
            <a:off x="30018" y="1905000"/>
            <a:ext cx="8199582" cy="1325563"/>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2700" kern="1200">
                <a:solidFill>
                  <a:schemeClr val="bg1"/>
                </a:solidFill>
                <a:latin typeface="+mj-lt"/>
                <a:ea typeface="+mj-ea"/>
                <a:cs typeface="+mj-cs"/>
              </a:defRPr>
            </a:lvl1pPr>
          </a:lstStyle>
          <a:p>
            <a:pPr algn="ctr"/>
            <a:r>
              <a:rPr lang="en-US" sz="4400" dirty="0">
                <a:solidFill>
                  <a:schemeClr val="tx1"/>
                </a:solidFill>
              </a:rPr>
              <a:t>National Institute of Health says:</a:t>
            </a:r>
          </a:p>
        </p:txBody>
      </p:sp>
      <p:pic>
        <p:nvPicPr>
          <p:cNvPr id="4" name="Picture 3">
            <a:extLst>
              <a:ext uri="{FF2B5EF4-FFF2-40B4-BE49-F238E27FC236}">
                <a16:creationId xmlns:a16="http://schemas.microsoft.com/office/drawing/2014/main" id="{F9500938-D81A-42B7-AD10-AE640FF58A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200" y="2362200"/>
            <a:ext cx="3962400" cy="35052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000" dirty="0">
                <a:latin typeface="Arial"/>
                <a:cs typeface="Arial"/>
              </a:rPr>
              <a:t>Best Type and Timing for Care</a:t>
            </a:r>
            <a:endParaRPr lang="en-US" sz="6000" dirty="0"/>
          </a:p>
        </p:txBody>
      </p:sp>
      <p:pic>
        <p:nvPicPr>
          <p:cNvPr id="7" name="Picture 6" descr="Screen Shot 2017-10-29 at 3.31.24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9800" y="1626632"/>
            <a:ext cx="7467600" cy="5231367"/>
          </a:xfrm>
          <a:prstGeom prst="rect">
            <a:avLst/>
          </a:prstGeom>
        </p:spPr>
      </p:pic>
    </p:spTree>
    <p:extLst>
      <p:ext uri="{BB962C8B-B14F-4D97-AF65-F5344CB8AC3E}">
        <p14:creationId xmlns:p14="http://schemas.microsoft.com/office/powerpoint/2010/main" val="240387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99222"/>
            <a:ext cx="11811000" cy="1325563"/>
          </a:xfrm>
        </p:spPr>
        <p:txBody>
          <a:bodyPr>
            <a:normAutofit/>
          </a:bodyPr>
          <a:lstStyle/>
          <a:p>
            <a:pPr algn="ctr"/>
            <a:r>
              <a:rPr lang="en-US" sz="4800" dirty="0">
                <a:latin typeface="Arial"/>
                <a:cs typeface="Arial"/>
              </a:rPr>
              <a:t>Neuropathy is a Progressive Disease</a:t>
            </a:r>
          </a:p>
        </p:txBody>
      </p:sp>
      <p:pic>
        <p:nvPicPr>
          <p:cNvPr id="5" name="Picture 4">
            <a:extLst>
              <a:ext uri="{FF2B5EF4-FFF2-40B4-BE49-F238E27FC236}">
                <a16:creationId xmlns:a16="http://schemas.microsoft.com/office/drawing/2014/main" id="{18F3B8F8-585B-4530-B76A-907A856B2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9440" y="3352800"/>
            <a:ext cx="5877560" cy="2971800"/>
          </a:xfrm>
          <a:prstGeom prst="rect">
            <a:avLst/>
          </a:prstGeom>
        </p:spPr>
      </p:pic>
      <p:pic>
        <p:nvPicPr>
          <p:cNvPr id="7" name="Picture 6">
            <a:extLst>
              <a:ext uri="{FF2B5EF4-FFF2-40B4-BE49-F238E27FC236}">
                <a16:creationId xmlns:a16="http://schemas.microsoft.com/office/drawing/2014/main" id="{520A36EA-5F01-4FEA-B318-23C036826E7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31562" y="3352800"/>
            <a:ext cx="6136638" cy="3070224"/>
          </a:xfrm>
          <a:prstGeom prst="rect">
            <a:avLst/>
          </a:prstGeom>
        </p:spPr>
      </p:pic>
    </p:spTree>
    <p:extLst>
      <p:ext uri="{BB962C8B-B14F-4D97-AF65-F5344CB8AC3E}">
        <p14:creationId xmlns:p14="http://schemas.microsoft.com/office/powerpoint/2010/main" val="3412389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A7D9579-98E8-4548-A21E-E7D049A2A3D2}"/>
              </a:ext>
            </a:extLst>
          </p:cNvPr>
          <p:cNvSpPr>
            <a:spLocks noGrp="1"/>
          </p:cNvSpPr>
          <p:nvPr>
            <p:ph type="title"/>
          </p:nvPr>
        </p:nvSpPr>
        <p:spPr/>
        <p:txBody>
          <a:bodyPr/>
          <a:lstStyle/>
          <a:p>
            <a:pPr algn="ctr"/>
            <a:r>
              <a:rPr lang="en-US" b="1" dirty="0"/>
              <a:t>5 STEPS TO RECOVERY</a:t>
            </a:r>
          </a:p>
        </p:txBody>
      </p:sp>
      <p:sp>
        <p:nvSpPr>
          <p:cNvPr id="5" name="Content Placeholder 4">
            <a:extLst>
              <a:ext uri="{FF2B5EF4-FFF2-40B4-BE49-F238E27FC236}">
                <a16:creationId xmlns:a16="http://schemas.microsoft.com/office/drawing/2014/main" id="{59A1E603-2479-4AE7-A264-9BD4772808B8}"/>
              </a:ext>
            </a:extLst>
          </p:cNvPr>
          <p:cNvSpPr>
            <a:spLocks noGrp="1"/>
          </p:cNvSpPr>
          <p:nvPr>
            <p:ph idx="1"/>
          </p:nvPr>
        </p:nvSpPr>
        <p:spPr/>
        <p:txBody>
          <a:bodyPr/>
          <a:lstStyle/>
          <a:p>
            <a:pPr marL="0" indent="0">
              <a:buNone/>
            </a:pPr>
            <a:r>
              <a:rPr lang="en-US" dirty="0">
                <a:latin typeface="Arial"/>
                <a:cs typeface="Arial"/>
              </a:rPr>
              <a:t>1. Correct the spine and nervous system</a:t>
            </a:r>
          </a:p>
          <a:p>
            <a:pPr marL="0" indent="0">
              <a:buNone/>
            </a:pPr>
            <a:r>
              <a:rPr lang="en-US" dirty="0">
                <a:latin typeface="Arial"/>
                <a:cs typeface="Arial"/>
              </a:rPr>
              <a:t>2. Light therapy to </a:t>
            </a:r>
            <a:r>
              <a:rPr lang="en-US" b="1" dirty="0">
                <a:latin typeface="Arial"/>
                <a:cs typeface="Arial"/>
              </a:rPr>
              <a:t>increase circulation </a:t>
            </a:r>
            <a:r>
              <a:rPr lang="en-US" dirty="0">
                <a:latin typeface="Arial"/>
                <a:cs typeface="Arial"/>
              </a:rPr>
              <a:t>and boost the body’s ability to heal nerves and damaged tissue</a:t>
            </a:r>
          </a:p>
          <a:p>
            <a:pPr marL="0" indent="0">
              <a:buNone/>
            </a:pPr>
            <a:r>
              <a:rPr lang="en-US" dirty="0">
                <a:latin typeface="Arial"/>
                <a:cs typeface="Arial"/>
              </a:rPr>
              <a:t>3. Address inflammation with diet</a:t>
            </a:r>
          </a:p>
          <a:p>
            <a:pPr marL="0" indent="0">
              <a:buNone/>
            </a:pPr>
            <a:r>
              <a:rPr lang="en-US" dirty="0">
                <a:latin typeface="Arial"/>
                <a:cs typeface="Arial"/>
              </a:rPr>
              <a:t>4. Anti-inflammatory supplementation</a:t>
            </a:r>
          </a:p>
          <a:p>
            <a:pPr marL="0" indent="0">
              <a:buNone/>
            </a:pPr>
            <a:r>
              <a:rPr lang="en-US" dirty="0">
                <a:latin typeface="Arial"/>
                <a:cs typeface="Arial"/>
              </a:rPr>
              <a:t>5. Assess any inherent, poor genetic coding</a:t>
            </a:r>
          </a:p>
          <a:p>
            <a:endParaRPr lang="en-US" dirty="0"/>
          </a:p>
        </p:txBody>
      </p:sp>
    </p:spTree>
    <p:extLst>
      <p:ext uri="{BB962C8B-B14F-4D97-AF65-F5344CB8AC3E}">
        <p14:creationId xmlns:p14="http://schemas.microsoft.com/office/powerpoint/2010/main" val="216436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954941-D3B9-4AD1-9959-EF2A570C828B}"/>
              </a:ext>
            </a:extLst>
          </p:cNvPr>
          <p:cNvSpPr>
            <a:spLocks noGrp="1"/>
          </p:cNvSpPr>
          <p:nvPr>
            <p:ph type="title"/>
          </p:nvPr>
        </p:nvSpPr>
        <p:spPr/>
        <p:txBody>
          <a:bodyPr/>
          <a:lstStyle/>
          <a:p>
            <a:pPr algn="ctr"/>
            <a:r>
              <a:rPr lang="en-US" b="1" dirty="0"/>
              <a:t>Consider the Cost</a:t>
            </a:r>
          </a:p>
        </p:txBody>
      </p:sp>
      <p:pic>
        <p:nvPicPr>
          <p:cNvPr id="7" name="Content Placeholder 6">
            <a:extLst>
              <a:ext uri="{FF2B5EF4-FFF2-40B4-BE49-F238E27FC236}">
                <a16:creationId xmlns:a16="http://schemas.microsoft.com/office/drawing/2014/main" id="{018399F6-A121-4192-956C-6D95781213F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95600" y="1981200"/>
            <a:ext cx="6400800" cy="4038600"/>
          </a:xfrm>
        </p:spPr>
      </p:pic>
    </p:spTree>
    <p:extLst>
      <p:ext uri="{BB962C8B-B14F-4D97-AF65-F5344CB8AC3E}">
        <p14:creationId xmlns:p14="http://schemas.microsoft.com/office/powerpoint/2010/main" val="1296994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C7B11-2E59-411C-943F-1A43DB837D55}"/>
              </a:ext>
            </a:extLst>
          </p:cNvPr>
          <p:cNvSpPr>
            <a:spLocks noGrp="1"/>
          </p:cNvSpPr>
          <p:nvPr>
            <p:ph type="title"/>
          </p:nvPr>
        </p:nvSpPr>
        <p:spPr/>
        <p:txBody>
          <a:bodyPr/>
          <a:lstStyle/>
          <a:p>
            <a:pPr algn="ctr"/>
            <a:r>
              <a:rPr lang="en-US" b="1" dirty="0"/>
              <a:t>Stabilize Subluxation Degeneration</a:t>
            </a:r>
          </a:p>
        </p:txBody>
      </p:sp>
      <p:sp>
        <p:nvSpPr>
          <p:cNvPr id="4" name="Footer Placeholder 3">
            <a:extLst>
              <a:ext uri="{FF2B5EF4-FFF2-40B4-BE49-F238E27FC236}">
                <a16:creationId xmlns:a16="http://schemas.microsoft.com/office/drawing/2014/main" id="{4A5BDBF8-8A85-40EF-95AE-67E6E2E4D61C}"/>
              </a:ext>
            </a:extLst>
          </p:cNvPr>
          <p:cNvSpPr>
            <a:spLocks noGrp="1"/>
          </p:cNvSpPr>
          <p:nvPr>
            <p:ph type="ftr" sz="quarter" idx="11"/>
          </p:nvPr>
        </p:nvSpPr>
        <p:spPr/>
        <p:txBody>
          <a:bodyPr/>
          <a:lstStyle/>
          <a:p>
            <a:r>
              <a:rPr lang="en-US"/>
              <a:t>© 2015-2016 Optimal Health Straw Chiropractic </a:t>
            </a:r>
          </a:p>
        </p:txBody>
      </p:sp>
      <p:pic>
        <p:nvPicPr>
          <p:cNvPr id="5" name="Content Placeholder 4" descr="auto0">
            <a:extLst>
              <a:ext uri="{FF2B5EF4-FFF2-40B4-BE49-F238E27FC236}">
                <a16:creationId xmlns:a16="http://schemas.microsoft.com/office/drawing/2014/main" id="{93FDFBEF-31D9-4EC7-8187-823D75E8D333}"/>
              </a:ext>
            </a:extLst>
          </p:cNvPr>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447800" y="1906268"/>
            <a:ext cx="4114800" cy="4815205"/>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5" descr="auto0">
            <a:extLst>
              <a:ext uri="{FF2B5EF4-FFF2-40B4-BE49-F238E27FC236}">
                <a16:creationId xmlns:a16="http://schemas.microsoft.com/office/drawing/2014/main" id="{7AC91169-42D5-4682-80DE-99EA7A6B3FB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6324600" y="1906268"/>
            <a:ext cx="4419600" cy="4815205"/>
          </a:xfrm>
          <a:prstGeom prst="rect">
            <a:avLst/>
          </a:prstGeom>
          <a:ln>
            <a:noFill/>
          </a:ln>
          <a:effectLst>
            <a:outerShdw blurRad="190500" algn="tl" rotWithShape="0">
              <a:srgbClr val="000000">
                <a:alpha val="70000"/>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2340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DB0160-DCF7-483B-AC5E-47A7D8F48761}"/>
              </a:ext>
            </a:extLst>
          </p:cNvPr>
          <p:cNvSpPr>
            <a:spLocks noGrp="1"/>
          </p:cNvSpPr>
          <p:nvPr>
            <p:ph type="title"/>
          </p:nvPr>
        </p:nvSpPr>
        <p:spPr/>
        <p:txBody>
          <a:bodyPr/>
          <a:lstStyle/>
          <a:p>
            <a:pPr algn="ctr"/>
            <a:r>
              <a:rPr lang="en-US" b="1" dirty="0"/>
              <a:t>HOW LASERS WORK</a:t>
            </a:r>
          </a:p>
        </p:txBody>
      </p:sp>
      <p:pic>
        <p:nvPicPr>
          <p:cNvPr id="4" name="Content Placeholder 3">
            <a:extLst>
              <a:ext uri="{FF2B5EF4-FFF2-40B4-BE49-F238E27FC236}">
                <a16:creationId xmlns:a16="http://schemas.microsoft.com/office/drawing/2014/main" id="{8E1AA17D-BA56-4FCD-A485-2DB4EFA07EFF}"/>
              </a:ext>
            </a:extLst>
          </p:cNvPr>
          <p:cNvPicPr>
            <a:picLocks noGrp="1" noChangeAspect="1"/>
          </p:cNvPicPr>
          <p:nvPr>
            <p:ph idx="1"/>
          </p:nvPr>
        </p:nvPicPr>
        <p:blipFill>
          <a:blip r:embed="rId3"/>
          <a:stretch>
            <a:fillRect/>
          </a:stretch>
        </p:blipFill>
        <p:spPr>
          <a:xfrm>
            <a:off x="2262867" y="1825625"/>
            <a:ext cx="7666266" cy="4351338"/>
          </a:xfrm>
          <a:prstGeom prst="rect">
            <a:avLst/>
          </a:prstGeom>
        </p:spPr>
      </p:pic>
    </p:spTree>
    <p:extLst>
      <p:ext uri="{BB962C8B-B14F-4D97-AF65-F5344CB8AC3E}">
        <p14:creationId xmlns:p14="http://schemas.microsoft.com/office/powerpoint/2010/main" val="4199571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3241AA-609D-436D-9BA8-4F9004755CEC}"/>
              </a:ext>
            </a:extLst>
          </p:cNvPr>
          <p:cNvSpPr>
            <a:spLocks noGrp="1"/>
          </p:cNvSpPr>
          <p:nvPr>
            <p:ph type="title"/>
          </p:nvPr>
        </p:nvSpPr>
        <p:spPr/>
        <p:txBody>
          <a:bodyPr/>
          <a:lstStyle/>
          <a:p>
            <a:r>
              <a:rPr lang="en-US" dirty="0"/>
              <a:t>WHO SHOULD COME SEE US IMMEDIATELY?</a:t>
            </a:r>
          </a:p>
        </p:txBody>
      </p:sp>
      <p:sp>
        <p:nvSpPr>
          <p:cNvPr id="4" name="Content Placeholder 3">
            <a:extLst>
              <a:ext uri="{FF2B5EF4-FFF2-40B4-BE49-F238E27FC236}">
                <a16:creationId xmlns:a16="http://schemas.microsoft.com/office/drawing/2014/main" id="{82236528-35D8-4B03-875F-CD83B4666B14}"/>
              </a:ext>
            </a:extLst>
          </p:cNvPr>
          <p:cNvSpPr>
            <a:spLocks noGrp="1"/>
          </p:cNvSpPr>
          <p:nvPr>
            <p:ph idx="1"/>
          </p:nvPr>
        </p:nvSpPr>
        <p:spPr/>
        <p:txBody>
          <a:bodyPr>
            <a:normAutofit fontScale="85000" lnSpcReduction="20000"/>
          </a:bodyPr>
          <a:lstStyle/>
          <a:p>
            <a:pPr marL="0" indent="0">
              <a:buNone/>
            </a:pPr>
            <a:r>
              <a:rPr lang="en-US" b="1" dirty="0"/>
              <a:t>If you have ever been diagnosed with:</a:t>
            </a:r>
          </a:p>
          <a:p>
            <a:r>
              <a:rPr lang="en-US" dirty="0"/>
              <a:t>Fibromyalgia</a:t>
            </a:r>
          </a:p>
          <a:p>
            <a:r>
              <a:rPr lang="en-US" dirty="0"/>
              <a:t>Plantar Fasciitis</a:t>
            </a:r>
          </a:p>
          <a:p>
            <a:r>
              <a:rPr lang="en-US" dirty="0"/>
              <a:t>Chronic Fatigue</a:t>
            </a:r>
          </a:p>
          <a:p>
            <a:r>
              <a:rPr lang="en-US" dirty="0"/>
              <a:t>Arthritis</a:t>
            </a:r>
          </a:p>
          <a:p>
            <a:r>
              <a:rPr lang="en-US" dirty="0"/>
              <a:t>Facial neuralgia</a:t>
            </a:r>
          </a:p>
          <a:p>
            <a:pPr marL="0" indent="0">
              <a:buNone/>
            </a:pPr>
            <a:r>
              <a:rPr lang="en-US" b="1" dirty="0"/>
              <a:t>Or suffer with:</a:t>
            </a:r>
          </a:p>
          <a:p>
            <a:r>
              <a:rPr lang="en-US" dirty="0"/>
              <a:t>Chronic pain from an accident or injury</a:t>
            </a:r>
          </a:p>
          <a:p>
            <a:r>
              <a:rPr lang="en-US" dirty="0"/>
              <a:t>Pain from past surgery </a:t>
            </a:r>
          </a:p>
          <a:p>
            <a:r>
              <a:rPr lang="en-US" dirty="0"/>
              <a:t>Pain in the joints, neck, back, or extremities</a:t>
            </a:r>
          </a:p>
          <a:p>
            <a:r>
              <a:rPr lang="en-US" dirty="0"/>
              <a:t>Bulging or ruptured disc in the neck, mid, or low back</a:t>
            </a:r>
          </a:p>
        </p:txBody>
      </p:sp>
    </p:spTree>
    <p:extLst>
      <p:ext uri="{BB962C8B-B14F-4D97-AF65-F5344CB8AC3E}">
        <p14:creationId xmlns:p14="http://schemas.microsoft.com/office/powerpoint/2010/main" val="3171248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6C653F-E3FE-4767-9657-257F465BFEE0}"/>
              </a:ext>
            </a:extLst>
          </p:cNvPr>
          <p:cNvSpPr>
            <a:spLocks noGrp="1"/>
          </p:cNvSpPr>
          <p:nvPr>
            <p:ph type="title"/>
          </p:nvPr>
        </p:nvSpPr>
        <p:spPr/>
        <p:txBody>
          <a:bodyPr/>
          <a:lstStyle/>
          <a:p>
            <a:pPr algn="ctr"/>
            <a:r>
              <a:rPr lang="en-US" b="1" dirty="0"/>
              <a:t>Planning for the Future</a:t>
            </a:r>
          </a:p>
        </p:txBody>
      </p:sp>
      <p:pic>
        <p:nvPicPr>
          <p:cNvPr id="10" name="Content Placeholder 9">
            <a:extLst>
              <a:ext uri="{FF2B5EF4-FFF2-40B4-BE49-F238E27FC236}">
                <a16:creationId xmlns:a16="http://schemas.microsoft.com/office/drawing/2014/main" id="{AEC93D42-72E2-41A4-8375-A3410DE2985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8400" y="2286794"/>
            <a:ext cx="7010400" cy="4342606"/>
          </a:xfrm>
        </p:spPr>
      </p:pic>
    </p:spTree>
    <p:extLst>
      <p:ext uri="{BB962C8B-B14F-4D97-AF65-F5344CB8AC3E}">
        <p14:creationId xmlns:p14="http://schemas.microsoft.com/office/powerpoint/2010/main" val="855344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222"/>
            <a:ext cx="11353800" cy="1325563"/>
          </a:xfrm>
        </p:spPr>
        <p:txBody>
          <a:bodyPr>
            <a:normAutofit/>
          </a:bodyPr>
          <a:lstStyle/>
          <a:p>
            <a:pPr algn="ctr"/>
            <a:r>
              <a:rPr lang="en-US" sz="4000" dirty="0">
                <a:latin typeface="Arial"/>
                <a:cs typeface="Arial"/>
              </a:rPr>
              <a:t>Just “Living With It” Can Lead To…</a:t>
            </a:r>
          </a:p>
        </p:txBody>
      </p:sp>
      <p:pic>
        <p:nvPicPr>
          <p:cNvPr id="11265" name="Picture 1" descr="C:\Users\Sherry\Desktop\STAGES.jpg"/>
          <p:cNvPicPr>
            <a:picLocks noChangeAspect="1" noChangeArrowheads="1"/>
          </p:cNvPicPr>
          <p:nvPr/>
        </p:nvPicPr>
        <p:blipFill>
          <a:blip r:embed="rId3" cstate="print"/>
          <a:srcRect/>
          <a:stretch>
            <a:fillRect/>
          </a:stretch>
        </p:blipFill>
        <p:spPr bwMode="auto">
          <a:xfrm>
            <a:off x="111224" y="1524000"/>
            <a:ext cx="12087225" cy="5334000"/>
          </a:xfrm>
          <a:prstGeom prst="rect">
            <a:avLst/>
          </a:prstGeom>
          <a:noFill/>
        </p:spPr>
      </p:pic>
    </p:spTree>
    <p:extLst>
      <p:ext uri="{BB962C8B-B14F-4D97-AF65-F5344CB8AC3E}">
        <p14:creationId xmlns:p14="http://schemas.microsoft.com/office/powerpoint/2010/main" val="404565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99222"/>
            <a:ext cx="11658600" cy="1325563"/>
          </a:xfrm>
        </p:spPr>
        <p:txBody>
          <a:bodyPr>
            <a:normAutofit/>
          </a:bodyPr>
          <a:lstStyle/>
          <a:p>
            <a:pPr algn="ctr"/>
            <a:r>
              <a:rPr lang="en-US" sz="6000" dirty="0"/>
              <a:t>Imagine for a moment…</a:t>
            </a:r>
          </a:p>
        </p:txBody>
      </p:sp>
      <p:sp>
        <p:nvSpPr>
          <p:cNvPr id="3" name="Content Placeholder 2"/>
          <p:cNvSpPr>
            <a:spLocks noGrp="1"/>
          </p:cNvSpPr>
          <p:nvPr>
            <p:ph sz="quarter" idx="4294967295"/>
          </p:nvPr>
        </p:nvSpPr>
        <p:spPr>
          <a:xfrm>
            <a:off x="152401" y="1676400"/>
            <a:ext cx="8305799" cy="4648200"/>
          </a:xfrm>
        </p:spPr>
        <p:txBody>
          <a:bodyPr>
            <a:noAutofit/>
          </a:bodyPr>
          <a:lstStyle/>
          <a:p>
            <a:r>
              <a:rPr lang="en-US" sz="3600" dirty="0">
                <a:latin typeface="Arial" panose="020B0604020202020204" pitchFamily="34" charset="0"/>
                <a:cs typeface="Arial" panose="020B0604020202020204" pitchFamily="34" charset="0"/>
              </a:rPr>
              <a:t>Back to enjoying your hobbies </a:t>
            </a:r>
          </a:p>
          <a:p>
            <a:r>
              <a:rPr lang="en-US" sz="3600" dirty="0">
                <a:latin typeface="Arial"/>
                <a:cs typeface="Arial"/>
              </a:rPr>
              <a:t>Sleeping through the night peacefully </a:t>
            </a:r>
          </a:p>
          <a:p>
            <a:r>
              <a:rPr lang="en-US" sz="3600" dirty="0">
                <a:latin typeface="Arial"/>
                <a:cs typeface="Arial"/>
              </a:rPr>
              <a:t> Walking with confidence and steadiness</a:t>
            </a:r>
          </a:p>
          <a:p>
            <a:r>
              <a:rPr lang="en-US" sz="3600" dirty="0">
                <a:latin typeface="Arial"/>
                <a:cs typeface="Arial"/>
              </a:rPr>
              <a:t> Taking trips and enjoying family outings again</a:t>
            </a:r>
          </a:p>
          <a:p>
            <a:r>
              <a:rPr lang="en-US" sz="3600" dirty="0">
                <a:latin typeface="Arial"/>
                <a:cs typeface="Arial"/>
              </a:rPr>
              <a:t> Feeling like you’re 10 years younger</a:t>
            </a:r>
          </a:p>
          <a:p>
            <a:r>
              <a:rPr lang="en-US" sz="3600" dirty="0">
                <a:latin typeface="Arial"/>
                <a:cs typeface="Arial"/>
              </a:rPr>
              <a:t>Starting something new!</a:t>
            </a:r>
          </a:p>
          <a:p>
            <a:endParaRPr lang="en-US" sz="4000" dirty="0">
              <a:latin typeface="Arial Black" pitchFamily="34" charset="0"/>
            </a:endParaRPr>
          </a:p>
        </p:txBody>
      </p:sp>
      <p:pic>
        <p:nvPicPr>
          <p:cNvPr id="5" name="Picture 4"/>
          <p:cNvPicPr>
            <a:picLocks noChangeAspect="1"/>
          </p:cNvPicPr>
          <p:nvPr/>
        </p:nvPicPr>
        <p:blipFill rotWithShape="1">
          <a:blip r:embed="rId3"/>
          <a:srcRect b="12273"/>
          <a:stretch/>
        </p:blipFill>
        <p:spPr>
          <a:xfrm>
            <a:off x="8449931" y="1524000"/>
            <a:ext cx="3513469" cy="4614201"/>
          </a:xfrm>
          <a:prstGeom prst="rect">
            <a:avLst/>
          </a:prstGeom>
        </p:spPr>
      </p:pic>
    </p:spTree>
    <p:extLst>
      <p:ext uri="{BB962C8B-B14F-4D97-AF65-F5344CB8AC3E}">
        <p14:creationId xmlns:p14="http://schemas.microsoft.com/office/powerpoint/2010/main" val="1434574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1)">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heel(1)">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heel(1)">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heel(1)">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heel(1)">
                                      <p:cBhvr>
                                        <p:cTn id="27" dur="20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heel(1)">
                                      <p:cBhvr>
                                        <p:cTn id="32" dur="2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US" b="1" dirty="0">
                <a:latin typeface="Arial"/>
                <a:cs typeface="Arial"/>
              </a:rPr>
              <a:t>WHAT ARE SOME OF YOUR SYMPTOMS?</a:t>
            </a:r>
            <a:r>
              <a:rPr lang="en-US" sz="4000" b="1" dirty="0">
                <a:latin typeface="Arial"/>
                <a:cs typeface="Arial"/>
              </a:rPr>
              <a:t> </a:t>
            </a:r>
          </a:p>
        </p:txBody>
      </p:sp>
      <p:pic>
        <p:nvPicPr>
          <p:cNvPr id="7" name="Picture 6">
            <a:extLst>
              <a:ext uri="{FF2B5EF4-FFF2-40B4-BE49-F238E27FC236}">
                <a16:creationId xmlns:a16="http://schemas.microsoft.com/office/drawing/2014/main" id="{6247653F-CADC-48C6-93A1-EE284448E9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1" y="3733800"/>
            <a:ext cx="6553200" cy="3028950"/>
          </a:xfrm>
          <a:prstGeom prst="rect">
            <a:avLst/>
          </a:prstGeom>
        </p:spPr>
      </p:pic>
      <p:pic>
        <p:nvPicPr>
          <p:cNvPr id="6" name="Picture 5">
            <a:extLst>
              <a:ext uri="{FF2B5EF4-FFF2-40B4-BE49-F238E27FC236}">
                <a16:creationId xmlns:a16="http://schemas.microsoft.com/office/drawing/2014/main" id="{1283F999-92D2-4121-ADAF-03B42E507C2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524000"/>
            <a:ext cx="4351310" cy="2590800"/>
          </a:xfrm>
          <a:prstGeom prst="rect">
            <a:avLst/>
          </a:prstGeom>
        </p:spPr>
      </p:pic>
      <p:pic>
        <p:nvPicPr>
          <p:cNvPr id="9" name="Picture 8">
            <a:extLst>
              <a:ext uri="{FF2B5EF4-FFF2-40B4-BE49-F238E27FC236}">
                <a16:creationId xmlns:a16="http://schemas.microsoft.com/office/drawing/2014/main" id="{14270C80-DA57-43B8-99BA-0FDA192D23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9000" y="1544320"/>
            <a:ext cx="4257675" cy="2800350"/>
          </a:xfrm>
          <a:prstGeom prst="rect">
            <a:avLst/>
          </a:prstGeom>
        </p:spPr>
      </p:pic>
    </p:spTree>
    <p:extLst>
      <p:ext uri="{BB962C8B-B14F-4D97-AF65-F5344CB8AC3E}">
        <p14:creationId xmlns:p14="http://schemas.microsoft.com/office/powerpoint/2010/main" val="2988625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EC3E4-09EB-4252-A962-89192368CEEB}"/>
              </a:ext>
            </a:extLst>
          </p:cNvPr>
          <p:cNvSpPr>
            <a:spLocks noGrp="1"/>
          </p:cNvSpPr>
          <p:nvPr>
            <p:ph type="title"/>
          </p:nvPr>
        </p:nvSpPr>
        <p:spPr/>
        <p:txBody>
          <a:bodyPr/>
          <a:lstStyle/>
          <a:p>
            <a:pPr algn="ctr"/>
            <a:r>
              <a:rPr lang="en-US" b="1" dirty="0"/>
              <a:t>Numbness, Burning, or Cold Feet?</a:t>
            </a:r>
          </a:p>
        </p:txBody>
      </p:sp>
      <p:pic>
        <p:nvPicPr>
          <p:cNvPr id="5" name="Picture 4">
            <a:extLst>
              <a:ext uri="{FF2B5EF4-FFF2-40B4-BE49-F238E27FC236}">
                <a16:creationId xmlns:a16="http://schemas.microsoft.com/office/drawing/2014/main" id="{4F792A02-F8BF-4509-B336-A18149084F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42560" y="1795462"/>
            <a:ext cx="4892040" cy="4529138"/>
          </a:xfrm>
          <a:prstGeom prst="rect">
            <a:avLst/>
          </a:prstGeom>
        </p:spPr>
      </p:pic>
      <p:pic>
        <p:nvPicPr>
          <p:cNvPr id="9" name="Picture 8">
            <a:extLst>
              <a:ext uri="{FF2B5EF4-FFF2-40B4-BE49-F238E27FC236}">
                <a16:creationId xmlns:a16="http://schemas.microsoft.com/office/drawing/2014/main" id="{24E99BC9-2A1B-4100-835A-B281B12D3A5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600200"/>
            <a:ext cx="3962400" cy="4386262"/>
          </a:xfrm>
          <a:prstGeom prst="rect">
            <a:avLst/>
          </a:prstGeom>
        </p:spPr>
      </p:pic>
    </p:spTree>
    <p:extLst>
      <p:ext uri="{BB962C8B-B14F-4D97-AF65-F5344CB8AC3E}">
        <p14:creationId xmlns:p14="http://schemas.microsoft.com/office/powerpoint/2010/main" val="377529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757146-88CD-4F0B-9862-B6D37AA158A4}"/>
              </a:ext>
            </a:extLst>
          </p:cNvPr>
          <p:cNvSpPr>
            <a:spLocks noGrp="1"/>
          </p:cNvSpPr>
          <p:nvPr>
            <p:ph type="title"/>
          </p:nvPr>
        </p:nvSpPr>
        <p:spPr/>
        <p:txBody>
          <a:bodyPr/>
          <a:lstStyle/>
          <a:p>
            <a:pPr algn="ctr"/>
            <a:r>
              <a:rPr lang="en-US" dirty="0"/>
              <a:t>  </a:t>
            </a:r>
            <a:r>
              <a:rPr lang="en-US" b="1" dirty="0"/>
              <a:t>Pain Radiating Into The Hips, Legs, and Feet</a:t>
            </a:r>
          </a:p>
        </p:txBody>
      </p:sp>
      <p:pic>
        <p:nvPicPr>
          <p:cNvPr id="5" name="Picture 4">
            <a:extLst>
              <a:ext uri="{FF2B5EF4-FFF2-40B4-BE49-F238E27FC236}">
                <a16:creationId xmlns:a16="http://schemas.microsoft.com/office/drawing/2014/main" id="{94F7288D-4B79-46CA-AC10-08CA309080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936354"/>
            <a:ext cx="4495800" cy="4545408"/>
          </a:xfrm>
          <a:prstGeom prst="rect">
            <a:avLst/>
          </a:prstGeom>
        </p:spPr>
      </p:pic>
      <p:pic>
        <p:nvPicPr>
          <p:cNvPr id="7" name="Picture 6">
            <a:extLst>
              <a:ext uri="{FF2B5EF4-FFF2-40B4-BE49-F238E27FC236}">
                <a16:creationId xmlns:a16="http://schemas.microsoft.com/office/drawing/2014/main" id="{F8B0CF2E-13B7-4F37-90C2-F357BC9820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1680569"/>
            <a:ext cx="4648201" cy="4545408"/>
          </a:xfrm>
          <a:prstGeom prst="rect">
            <a:avLst/>
          </a:prstGeom>
        </p:spPr>
      </p:pic>
    </p:spTree>
    <p:extLst>
      <p:ext uri="{BB962C8B-B14F-4D97-AF65-F5344CB8AC3E}">
        <p14:creationId xmlns:p14="http://schemas.microsoft.com/office/powerpoint/2010/main" val="3226415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Medical Health 16x9">
  <a:themeElements>
    <a:clrScheme name="MedicalHealth">
      <a:dk1>
        <a:sysClr val="windowText" lastClr="000000"/>
      </a:dk1>
      <a:lt1>
        <a:sysClr val="window" lastClr="FFFFFF"/>
      </a:lt1>
      <a:dk2>
        <a:srgbClr val="656367"/>
      </a:dk2>
      <a:lt2>
        <a:srgbClr val="F2F2F2"/>
      </a:lt2>
      <a:accent1>
        <a:srgbClr val="B82D2F"/>
      </a:accent1>
      <a:accent2>
        <a:srgbClr val="333333"/>
      </a:accent2>
      <a:accent3>
        <a:srgbClr val="2B4A63"/>
      </a:accent3>
      <a:accent4>
        <a:srgbClr val="445E45"/>
      </a:accent4>
      <a:accent5>
        <a:srgbClr val="5A3A64"/>
      </a:accent5>
      <a:accent6>
        <a:srgbClr val="DB8526"/>
      </a:accent6>
      <a:hlink>
        <a:srgbClr val="164E6E"/>
      </a:hlink>
      <a:folHlink>
        <a:srgbClr val="667F6D"/>
      </a:folHlink>
    </a:clrScheme>
    <a:fontScheme name="Franklin Gothic Medium">
      <a:maj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Medium"/>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15_4109default" id="{E728D685-11FC-4812-BA85-57AC6F9C9F40}" vid="{BC4E008B-95FF-4815-904E-143A8EDFC1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51190</TotalTime>
  <Words>1507</Words>
  <Application>Microsoft Office PowerPoint</Application>
  <PresentationFormat>Widescreen</PresentationFormat>
  <Paragraphs>202</Paragraphs>
  <Slides>32</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32</vt:i4>
      </vt:variant>
    </vt:vector>
  </HeadingPairs>
  <TitlesOfParts>
    <vt:vector size="40" baseType="lpstr">
      <vt:lpstr>Arial</vt:lpstr>
      <vt:lpstr>Arial Black</vt:lpstr>
      <vt:lpstr>Book Antiqua</vt:lpstr>
      <vt:lpstr>Calibri</vt:lpstr>
      <vt:lpstr>Calibri Light</vt:lpstr>
      <vt:lpstr>Franklin Gothic Medium</vt:lpstr>
      <vt:lpstr>Medical Health 16x9</vt:lpstr>
      <vt:lpstr>Office Theme</vt:lpstr>
      <vt:lpstr>PowerPoint Presentation</vt:lpstr>
      <vt:lpstr>The Fact Is You Can Experience:</vt:lpstr>
      <vt:lpstr>Consider the Cost</vt:lpstr>
      <vt:lpstr>Planning for the Future</vt:lpstr>
      <vt:lpstr>Just “Living With It” Can Lead To…</vt:lpstr>
      <vt:lpstr>Imagine for a moment…</vt:lpstr>
      <vt:lpstr>WHAT ARE SOME OF YOUR SYMPTOMS? </vt:lpstr>
      <vt:lpstr>Numbness, Burning, or Cold Feet?</vt:lpstr>
      <vt:lpstr>  Pain Radiating Into The Hips, Legs, and Feet</vt:lpstr>
      <vt:lpstr>Upper Extremity Pain?</vt:lpstr>
      <vt:lpstr> BACK and NECK PAIN?</vt:lpstr>
      <vt:lpstr>Universal Joint and Body Pain?</vt:lpstr>
      <vt:lpstr>Neurontin(Gabapentin) &amp; Lyrica </vt:lpstr>
      <vt:lpstr>Gabapentin, Lyrica, and Opioids</vt:lpstr>
      <vt:lpstr>Death By Walgreens &amp; CVS</vt:lpstr>
      <vt:lpstr> Other Solutions: Injections </vt:lpstr>
      <vt:lpstr>Cortizone Injection Side-Effects</vt:lpstr>
      <vt:lpstr>Joint Replacement Surgery </vt:lpstr>
      <vt:lpstr>What Do You Do When The Light Flashes?</vt:lpstr>
      <vt:lpstr>7 Common Warning Signs that you have Neuropathy: </vt:lpstr>
      <vt:lpstr> Addressing The Causes of Peripheral Neuropathy </vt:lpstr>
      <vt:lpstr>What Is Nerve Damage?</vt:lpstr>
      <vt:lpstr>PAIN CONDITIONS AND CAUSES</vt:lpstr>
      <vt:lpstr>Causes of Fibromyalgia</vt:lpstr>
      <vt:lpstr>Medical</vt:lpstr>
      <vt:lpstr>Have you been told you’d have to live with it or nothing could be done?</vt:lpstr>
      <vt:lpstr>Best Type and Timing for Care</vt:lpstr>
      <vt:lpstr>Neuropathy is a Progressive Disease</vt:lpstr>
      <vt:lpstr>5 STEPS TO RECOVERY</vt:lpstr>
      <vt:lpstr>Stabilize Subluxation Degeneration</vt:lpstr>
      <vt:lpstr>HOW LASERS WORK</vt:lpstr>
      <vt:lpstr>WHO SHOULD COME SEE US IMMEDIATELY?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Peripheral Neuropathy ??????????</dc:title>
  <dc:creator>DrJoe</dc:creator>
  <cp:lastModifiedBy>Ben Lerner</cp:lastModifiedBy>
  <cp:revision>424</cp:revision>
  <dcterms:created xsi:type="dcterms:W3CDTF">2006-08-16T00:00:00Z</dcterms:created>
  <dcterms:modified xsi:type="dcterms:W3CDTF">2019-04-16T16:18:08Z</dcterms:modified>
</cp:coreProperties>
</file>