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256" r:id="rId2"/>
    <p:sldId id="944" r:id="rId3"/>
    <p:sldId id="945" r:id="rId4"/>
    <p:sldId id="936" r:id="rId5"/>
    <p:sldId id="937" r:id="rId6"/>
    <p:sldId id="930" r:id="rId7"/>
    <p:sldId id="931" r:id="rId8"/>
    <p:sldId id="903" r:id="rId9"/>
    <p:sldId id="759" r:id="rId10"/>
    <p:sldId id="927" r:id="rId11"/>
    <p:sldId id="932" r:id="rId12"/>
    <p:sldId id="933" r:id="rId13"/>
    <p:sldId id="934" r:id="rId14"/>
    <p:sldId id="926" r:id="rId15"/>
    <p:sldId id="935" r:id="rId16"/>
    <p:sldId id="929" r:id="rId17"/>
    <p:sldId id="884" r:id="rId18"/>
    <p:sldId id="766" r:id="rId19"/>
    <p:sldId id="938" r:id="rId20"/>
    <p:sldId id="885" r:id="rId21"/>
    <p:sldId id="610" r:id="rId22"/>
    <p:sldId id="940" r:id="rId23"/>
    <p:sldId id="941" r:id="rId24"/>
    <p:sldId id="925" r:id="rId25"/>
    <p:sldId id="928" r:id="rId26"/>
    <p:sldId id="912" r:id="rId27"/>
    <p:sldId id="943" r:id="rId28"/>
    <p:sldId id="942" r:id="rId29"/>
    <p:sldId id="764" r:id="rId30"/>
    <p:sldId id="763"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3"/>
  </p:normalViewPr>
  <p:slideViewPr>
    <p:cSldViewPr snapToGrid="0" snapToObjects="1">
      <p:cViewPr varScale="1">
        <p:scale>
          <a:sx n="121" d="100"/>
          <a:sy n="121" d="100"/>
        </p:scale>
        <p:origin x="208" y="2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039771-6DCE-6049-9B43-37CD1E443461}" type="datetimeFigureOut">
              <a:rPr lang="en-US" smtClean="0"/>
              <a:t>1/21/19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D39E3A-1813-2344-892D-DEDE9DA5F2AA}" type="slidenum">
              <a:rPr lang="en-US" smtClean="0"/>
              <a:t>‹#›</a:t>
            </a:fld>
            <a:endParaRPr lang="en-US"/>
          </a:p>
        </p:txBody>
      </p:sp>
    </p:spTree>
    <p:extLst>
      <p:ext uri="{BB962C8B-B14F-4D97-AF65-F5344CB8AC3E}">
        <p14:creationId xmlns:p14="http://schemas.microsoft.com/office/powerpoint/2010/main" val="7717874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hsph.harvard.edu/michelle-holmes/"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9DC3F8-0821-4A69-B195-018F6EEC92EC}" type="slidenum">
              <a:rPr lang="en-CA" smtClean="0"/>
              <a:t>8</a:t>
            </a:fld>
            <a:endParaRPr lang="en-CA"/>
          </a:p>
        </p:txBody>
      </p:sp>
    </p:spTree>
    <p:extLst>
      <p:ext uri="{BB962C8B-B14F-4D97-AF65-F5344CB8AC3E}">
        <p14:creationId xmlns:p14="http://schemas.microsoft.com/office/powerpoint/2010/main" val="10506418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self-replicating machine co-opts the cell’s physiology, resulting in a shape-shifting illness that despite billions spent annually for half of a century, still defies our ability to treat or cure it. </a:t>
            </a:r>
          </a:p>
          <a:p>
            <a:endParaRPr lang="en-US" dirty="0"/>
          </a:p>
        </p:txBody>
      </p:sp>
      <p:sp>
        <p:nvSpPr>
          <p:cNvPr id="4" name="Slide Number Placeholder 3"/>
          <p:cNvSpPr>
            <a:spLocks noGrp="1"/>
          </p:cNvSpPr>
          <p:nvPr>
            <p:ph type="sldNum" sz="quarter" idx="5"/>
          </p:nvPr>
        </p:nvSpPr>
        <p:spPr/>
        <p:txBody>
          <a:bodyPr/>
          <a:lstStyle/>
          <a:p>
            <a:fld id="{3EF8C6B5-6022-454E-B9C1-41EEC248CC4B}" type="slidenum">
              <a:rPr lang="en-US" smtClean="0"/>
              <a:t>25</a:t>
            </a:fld>
            <a:endParaRPr lang="en-US"/>
          </a:p>
        </p:txBody>
      </p:sp>
    </p:spTree>
    <p:extLst>
      <p:ext uri="{BB962C8B-B14F-4D97-AF65-F5344CB8AC3E}">
        <p14:creationId xmlns:p14="http://schemas.microsoft.com/office/powerpoint/2010/main" val="31687273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https://www.cnn.com/2018/12/10/health/breast-cancer-genetic-testing-study/index.html</a:t>
            </a:r>
          </a:p>
          <a:p>
            <a:endParaRPr lang="en-US" dirty="0"/>
          </a:p>
          <a:p>
            <a:r>
              <a:rPr lang="en-US" dirty="0"/>
              <a:t>Approximately 330,000 patients are diagnosed with breast cancer every year in the United States and of these cases, an estimated 10%</a:t>
            </a:r>
          </a:p>
          <a:p>
            <a:r>
              <a:rPr lang="en-US" dirty="0"/>
              <a:t>http://ascopubs.org/doi/10.1200/JCO.18.01631</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9DC3F8-0821-4A69-B195-018F6EEC92EC}" type="slidenum">
              <a:rPr lang="en-CA" smtClean="0"/>
              <a:t>9</a:t>
            </a:fld>
            <a:endParaRPr lang="en-CA"/>
          </a:p>
        </p:txBody>
      </p:sp>
    </p:spTree>
    <p:extLst>
      <p:ext uri="{BB962C8B-B14F-4D97-AF65-F5344CB8AC3E}">
        <p14:creationId xmlns:p14="http://schemas.microsoft.com/office/powerpoint/2010/main" val="32489698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Monogenic diseases, or diseases that result from errors in the nucleotide sequence of a single gene, are exceedingly rare and not responsible for the number of problems the gene myth would have someone believe. </a:t>
            </a:r>
          </a:p>
          <a:p>
            <a:endParaRPr lang="en-US" dirty="0"/>
          </a:p>
          <a:p>
            <a:r>
              <a:rPr lang="en-US" dirty="0"/>
              <a:t>Human Genome Project – goal was to map and sequence the entire human genome, figure out normal gene behavior, and therefore help to cure disease.</a:t>
            </a:r>
          </a:p>
          <a:p>
            <a:r>
              <a:rPr lang="en-US" sz="1200" b="0" i="0" u="none" strike="noStrike" kern="1200" dirty="0">
                <a:solidFill>
                  <a:schemeClr val="tx1"/>
                </a:solidFill>
                <a:effectLst/>
                <a:latin typeface="+mn-lt"/>
                <a:ea typeface="+mn-ea"/>
                <a:cs typeface="+mn-cs"/>
              </a:rPr>
              <a:t>Among all the genetic findings for common illnesses, such as heart disease, cancer and mental illnesses, only a handful are of genuine significance for human health. Faulty genes rarely cause, or even mildly predispose us, to disease, and as a consequence no cures have come from their study.</a:t>
            </a:r>
            <a:endParaRPr lang="en-US" dirty="0"/>
          </a:p>
          <a:p>
            <a:endParaRPr lang="en-US" dirty="0"/>
          </a:p>
        </p:txBody>
      </p:sp>
      <p:sp>
        <p:nvSpPr>
          <p:cNvPr id="4" name="Slide Number Placeholder 3"/>
          <p:cNvSpPr>
            <a:spLocks noGrp="1"/>
          </p:cNvSpPr>
          <p:nvPr>
            <p:ph type="sldNum" sz="quarter" idx="5"/>
          </p:nvPr>
        </p:nvSpPr>
        <p:spPr/>
        <p:txBody>
          <a:bodyPr/>
          <a:lstStyle/>
          <a:p>
            <a:fld id="{3EF8C6B5-6022-454E-B9C1-41EEC248CC4B}" type="slidenum">
              <a:rPr lang="en-US" smtClean="0"/>
              <a:t>10</a:t>
            </a:fld>
            <a:endParaRPr lang="en-US"/>
          </a:p>
        </p:txBody>
      </p:sp>
    </p:spTree>
    <p:extLst>
      <p:ext uri="{BB962C8B-B14F-4D97-AF65-F5344CB8AC3E}">
        <p14:creationId xmlns:p14="http://schemas.microsoft.com/office/powerpoint/2010/main" val="18505722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ja-JP" sz="1200" dirty="0"/>
              <a:t> </a:t>
            </a:r>
            <a:endParaRPr lang="en-US" dirty="0"/>
          </a:p>
        </p:txBody>
      </p:sp>
      <p:sp>
        <p:nvSpPr>
          <p:cNvPr id="4" name="Slide Number Placeholder 3"/>
          <p:cNvSpPr>
            <a:spLocks noGrp="1"/>
          </p:cNvSpPr>
          <p:nvPr>
            <p:ph type="sldNum" sz="quarter" idx="5"/>
          </p:nvPr>
        </p:nvSpPr>
        <p:spPr/>
        <p:txBody>
          <a:bodyPr/>
          <a:lstStyle/>
          <a:p>
            <a:fld id="{3EF8C6B5-6022-454E-B9C1-41EEC248CC4B}" type="slidenum">
              <a:rPr lang="en-US" smtClean="0"/>
              <a:t>11</a:t>
            </a:fld>
            <a:endParaRPr lang="en-US"/>
          </a:p>
        </p:txBody>
      </p:sp>
    </p:spTree>
    <p:extLst>
      <p:ext uri="{BB962C8B-B14F-4D97-AF65-F5344CB8AC3E}">
        <p14:creationId xmlns:p14="http://schemas.microsoft.com/office/powerpoint/2010/main" val="4804548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Meanwhile, genetic testing "radically changed. It went from a difficult-to-do , and expensive, test to a quite inexpensive test. The cost dropped from, say, $5,000 for two genes to now we're doing 100s of genes for about $2-300."</a:t>
            </a:r>
          </a:p>
          <a:p>
            <a:endParaRPr lang="en-US" dirty="0"/>
          </a:p>
        </p:txBody>
      </p:sp>
      <p:sp>
        <p:nvSpPr>
          <p:cNvPr id="4" name="Slide Number Placeholder 3"/>
          <p:cNvSpPr>
            <a:spLocks noGrp="1"/>
          </p:cNvSpPr>
          <p:nvPr>
            <p:ph type="sldNum" sz="quarter" idx="5"/>
          </p:nvPr>
        </p:nvSpPr>
        <p:spPr/>
        <p:txBody>
          <a:bodyPr/>
          <a:lstStyle/>
          <a:p>
            <a:fld id="{3EF8C6B5-6022-454E-B9C1-41EEC248CC4B}" type="slidenum">
              <a:rPr lang="en-US" smtClean="0"/>
              <a:t>14</a:t>
            </a:fld>
            <a:endParaRPr lang="en-US"/>
          </a:p>
        </p:txBody>
      </p:sp>
    </p:spTree>
    <p:extLst>
      <p:ext uri="{BB962C8B-B14F-4D97-AF65-F5344CB8AC3E}">
        <p14:creationId xmlns:p14="http://schemas.microsoft.com/office/powerpoint/2010/main" val="41893255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eaLnBrk="1" hangingPunct="1"/>
            <a:fld id="{8549F297-E383-414D-9B67-9AB297F8C63A}" type="slidenum">
              <a:rPr lang="en-US" altLang="en-US" sz="1200"/>
              <a:pPr eaLnBrk="1" hangingPunct="1"/>
              <a:t>18</a:t>
            </a:fld>
            <a:endParaRPr lang="en-US" altLang="en-US" sz="1200"/>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29586093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hlinkClick r:id="rId3"/>
              </a:rPr>
              <a:t>Michelle Holmes | Harvard T.H. Chan School of Public Health</a:t>
            </a:r>
          </a:p>
          <a:p>
            <a:r>
              <a:rPr lang="en-US" dirty="0"/>
              <a:t>What can be achieved with screening has been achieved. We can’t do much more,” Carlo La </a:t>
            </a:r>
            <a:r>
              <a:rPr lang="en-US" dirty="0" err="1"/>
              <a:t>Vecchia</a:t>
            </a:r>
            <a:r>
              <a:rPr lang="en-US" dirty="0"/>
              <a:t>, chairman of the Epidemiology Department  at the University of Milan, said in an interview. “It’s time to move on to other things.”</a:t>
            </a:r>
          </a:p>
          <a:p>
            <a:r>
              <a:rPr lang="en-US" dirty="0"/>
              <a:t>La </a:t>
            </a:r>
            <a:r>
              <a:rPr lang="en-US" dirty="0" err="1"/>
              <a:t>Vecchia</a:t>
            </a:r>
            <a:r>
              <a:rPr lang="en-US" dirty="0"/>
              <a:t> spoke Thursday at a European breast cancer conference in Barcelona. He noted information  from the International Agency for Research on Cancer, which estimates that 25 to 30 per cent of breast cancer cases could be avoided if women were thinner and exercised more. The agency is part of the World Health Organization</a:t>
            </a:r>
          </a:p>
          <a:p>
            <a:endParaRPr lang="en-US" sz="1200" b="0" i="0" u="none" strike="noStrike" kern="1200" dirty="0">
              <a:solidFill>
                <a:schemeClr val="tx1"/>
              </a:solidFill>
              <a:effectLst/>
              <a:latin typeface="+mn-lt"/>
              <a:ea typeface="+mn-ea"/>
              <a:cs typeface="+mn-cs"/>
              <a:hlinkClick r:id="rId3"/>
            </a:endParaRPr>
          </a:p>
          <a:p>
            <a:br>
              <a:rPr lang="en-US" sz="1200" b="0" i="0" u="none" strike="noStrike" kern="1200" dirty="0">
                <a:solidFill>
                  <a:schemeClr val="tx1"/>
                </a:solidFill>
                <a:effectLst/>
                <a:latin typeface="+mn-lt"/>
                <a:ea typeface="+mn-ea"/>
                <a:cs typeface="+mn-cs"/>
                <a:hlinkClick r:id="rId3"/>
              </a:rPr>
            </a:br>
            <a:r>
              <a:rPr lang="en-US" sz="1200" b="0" i="0" u="none" strike="noStrike" kern="1200" dirty="0">
                <a:solidFill>
                  <a:schemeClr val="tx1"/>
                </a:solidFill>
                <a:effectLst/>
                <a:latin typeface="+mn-lt"/>
                <a:ea typeface="+mn-ea"/>
                <a:cs typeface="+mn-cs"/>
                <a:hlinkClick r:id="rId3"/>
              </a:rPr>
              <a:t>https://www.hsph.harvard.edu/michelle-holmes/</a:t>
            </a:r>
          </a:p>
          <a:p>
            <a:br>
              <a:rPr lang="en-US" sz="1200" b="0" i="0" kern="1200" dirty="0">
                <a:solidFill>
                  <a:schemeClr val="tx1"/>
                </a:solidFill>
                <a:effectLst/>
                <a:latin typeface="+mn-lt"/>
                <a:ea typeface="+mn-ea"/>
                <a:cs typeface="+mn-cs"/>
              </a:rPr>
            </a:br>
            <a:endParaRPr lang="en-US" dirty="0"/>
          </a:p>
          <a:p>
            <a:r>
              <a:rPr lang="en-US" dirty="0"/>
              <a:t>Harvard T.H. Chan School of Public Health</a:t>
            </a:r>
          </a:p>
          <a:p>
            <a:r>
              <a:rPr lang="en-US" dirty="0"/>
              <a:t>Associate Professor in the Department of Epidemiology</a:t>
            </a:r>
          </a:p>
        </p:txBody>
      </p:sp>
      <p:sp>
        <p:nvSpPr>
          <p:cNvPr id="4" name="Slide Number Placeholder 3"/>
          <p:cNvSpPr>
            <a:spLocks noGrp="1"/>
          </p:cNvSpPr>
          <p:nvPr>
            <p:ph type="sldNum" sz="quarter" idx="5"/>
          </p:nvPr>
        </p:nvSpPr>
        <p:spPr/>
        <p:txBody>
          <a:bodyPr/>
          <a:lstStyle/>
          <a:p>
            <a:fld id="{E29DC3F8-0821-4A69-B195-018F6EEC92EC}" type="slidenum">
              <a:rPr lang="en-CA" smtClean="0"/>
              <a:t>20</a:t>
            </a:fld>
            <a:endParaRPr lang="en-CA"/>
          </a:p>
        </p:txBody>
      </p:sp>
    </p:spTree>
    <p:extLst>
      <p:ext uri="{BB962C8B-B14F-4D97-AF65-F5344CB8AC3E}">
        <p14:creationId xmlns:p14="http://schemas.microsoft.com/office/powerpoint/2010/main" val="5322903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10"/>
          </p:nvPr>
        </p:nvSpPr>
        <p:spPr/>
        <p:txBody>
          <a:bodyPr/>
          <a:lstStyle/>
          <a:p>
            <a:fld id="{A799DF16-4513-8A48-930B-347C7DB0403B}" type="slidenum">
              <a:rPr lang="en-US" smtClean="0"/>
              <a:t>21</a:t>
            </a:fld>
            <a:endParaRPr lang="en-US"/>
          </a:p>
        </p:txBody>
      </p:sp>
    </p:spTree>
    <p:extLst>
      <p:ext uri="{BB962C8B-B14F-4D97-AF65-F5344CB8AC3E}">
        <p14:creationId xmlns:p14="http://schemas.microsoft.com/office/powerpoint/2010/main" val="18538117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Two large-scale clinical studies from Northwestern Medicine actually confirmed that the most important facets of healthcare such as two very large studies from Northwestern Medicine confirmed again that </a:t>
            </a:r>
            <a:r>
              <a:rPr lang="en-US" sz="1200" u="sng" kern="1200" dirty="0">
                <a:solidFill>
                  <a:schemeClr val="tx1"/>
                </a:solidFill>
                <a:effectLst/>
                <a:latin typeface="+mn-lt"/>
                <a:ea typeface="+mn-ea"/>
                <a:cs typeface="+mn-cs"/>
              </a:rPr>
              <a:t>t</a:t>
            </a:r>
            <a:r>
              <a:rPr lang="en-US" sz="1200" kern="1200" dirty="0">
                <a:solidFill>
                  <a:schemeClr val="tx1"/>
                </a:solidFill>
                <a:effectLst/>
                <a:latin typeface="+mn-lt"/>
                <a:ea typeface="+mn-ea"/>
                <a:cs typeface="+mn-cs"/>
              </a:rPr>
              <a:t>he number one killer, cardiovascular disease has far more to do with lifestyle than genetics. (14, 15)</a:t>
            </a:r>
          </a:p>
          <a:p>
            <a:r>
              <a:rPr lang="en-US" sz="1200" kern="1200" dirty="0">
                <a:solidFill>
                  <a:schemeClr val="tx1"/>
                </a:solidFill>
                <a:effectLst/>
                <a:latin typeface="+mn-lt"/>
                <a:ea typeface="+mn-ea"/>
                <a:cs typeface="+mn-cs"/>
              </a:rPr>
              <a:t>Health behaviors can trump a lot of your genetics,” said Donald Lloyd-Jones, M.D., chair and professor of preventive medicine at Northwestern University Feinberg School of Medicine and a staff cardiologist at Northwestern Memorial Hospital.</a:t>
            </a:r>
          </a:p>
          <a:p>
            <a:r>
              <a:rPr lang="en-US" sz="1200" kern="1200" dirty="0">
                <a:solidFill>
                  <a:schemeClr val="tx1"/>
                </a:solidFill>
                <a:effectLst/>
                <a:latin typeface="+mn-lt"/>
                <a:ea typeface="+mn-ea"/>
                <a:cs typeface="+mn-cs"/>
              </a:rPr>
              <a:t>13. 	Paul M. Is Heart Disease Genetic Destiny or Lifestyle?: Northwestern University News. https://www.northwestern.edu/newscenter/stories/2010/11/heart-disease.html. Published 2010. Accessed June 8, 2018.</a:t>
            </a:r>
          </a:p>
          <a:p>
            <a:r>
              <a:rPr lang="en-US" sz="1200" kern="1200" dirty="0">
                <a:solidFill>
                  <a:schemeClr val="tx1"/>
                </a:solidFill>
                <a:effectLst/>
                <a:latin typeface="+mn-lt"/>
                <a:ea typeface="+mn-ea"/>
                <a:cs typeface="+mn-cs"/>
              </a:rPr>
              <a:t>14. 	Levine DA, Lewis CE, Williams OD, et al. Geographic and demographic variability in 20-year hypertension incidence: the CARDIA study. </a:t>
            </a:r>
            <a:r>
              <a:rPr lang="en-US" sz="1200" i="1" kern="1200" dirty="0" err="1">
                <a:solidFill>
                  <a:schemeClr val="tx1"/>
                </a:solidFill>
                <a:effectLst/>
                <a:latin typeface="+mn-lt"/>
                <a:ea typeface="+mn-ea"/>
                <a:cs typeface="+mn-cs"/>
              </a:rPr>
              <a:t>Hypertens</a:t>
            </a:r>
            <a:r>
              <a:rPr lang="en-US" sz="1200" i="1" kern="1200" dirty="0">
                <a:solidFill>
                  <a:schemeClr val="tx1"/>
                </a:solidFill>
                <a:effectLst/>
                <a:latin typeface="+mn-lt"/>
                <a:ea typeface="+mn-ea"/>
                <a:cs typeface="+mn-cs"/>
              </a:rPr>
              <a:t> (Dallas, </a:t>
            </a:r>
            <a:r>
              <a:rPr lang="en-US" sz="1200" i="1" kern="1200" dirty="0" err="1">
                <a:solidFill>
                  <a:schemeClr val="tx1"/>
                </a:solidFill>
                <a:effectLst/>
                <a:latin typeface="+mn-lt"/>
                <a:ea typeface="+mn-ea"/>
                <a:cs typeface="+mn-cs"/>
              </a:rPr>
              <a:t>Tex</a:t>
            </a:r>
            <a:r>
              <a:rPr lang="en-US" sz="1200" i="1" kern="1200" dirty="0">
                <a:solidFill>
                  <a:schemeClr val="tx1"/>
                </a:solidFill>
                <a:effectLst/>
                <a:latin typeface="+mn-lt"/>
                <a:ea typeface="+mn-ea"/>
                <a:cs typeface="+mn-cs"/>
              </a:rPr>
              <a:t>  1979)</a:t>
            </a:r>
            <a:r>
              <a:rPr lang="en-US" sz="1200" kern="1200" dirty="0">
                <a:solidFill>
                  <a:schemeClr val="tx1"/>
                </a:solidFill>
                <a:effectLst/>
                <a:latin typeface="+mn-lt"/>
                <a:ea typeface="+mn-ea"/>
                <a:cs typeface="+mn-cs"/>
              </a:rPr>
              <a:t>. 2011;57(1):39-47. doi:10.1161/HYPERTENSIONAHA.110.160341.</a:t>
            </a:r>
          </a:p>
          <a:p>
            <a:r>
              <a:rPr lang="en-US" sz="1200" kern="1200" dirty="0">
                <a:solidFill>
                  <a:schemeClr val="tx1"/>
                </a:solidFill>
                <a:effectLst/>
                <a:latin typeface="+mn-lt"/>
                <a:ea typeface="+mn-ea"/>
                <a:cs typeface="+mn-cs"/>
              </a:rPr>
              <a:t>15. 	Seeman TE. Social ties and health: the benefits of social integration. </a:t>
            </a:r>
            <a:r>
              <a:rPr lang="en-US" sz="1200" i="1" kern="1200" dirty="0">
                <a:solidFill>
                  <a:schemeClr val="tx1"/>
                </a:solidFill>
                <a:effectLst/>
                <a:latin typeface="+mn-lt"/>
                <a:ea typeface="+mn-ea"/>
                <a:cs typeface="+mn-cs"/>
              </a:rPr>
              <a:t>Ann Epidemiol</a:t>
            </a:r>
            <a:r>
              <a:rPr lang="en-US" sz="1200" kern="1200" dirty="0">
                <a:solidFill>
                  <a:schemeClr val="tx1"/>
                </a:solidFill>
                <a:effectLst/>
                <a:latin typeface="+mn-lt"/>
                <a:ea typeface="+mn-ea"/>
                <a:cs typeface="+mn-cs"/>
              </a:rPr>
              <a:t>. 1996;6(5):442-451. http://www.ncbi.nlm.nih.gov/pubmed/8915476. Accessed June 8, 2018.</a:t>
            </a:r>
          </a:p>
          <a:p>
            <a:endParaRPr lang="en-US" dirty="0"/>
          </a:p>
        </p:txBody>
      </p:sp>
      <p:sp>
        <p:nvSpPr>
          <p:cNvPr id="4" name="Slide Number Placeholder 3"/>
          <p:cNvSpPr>
            <a:spLocks noGrp="1"/>
          </p:cNvSpPr>
          <p:nvPr>
            <p:ph type="sldNum" sz="quarter" idx="5"/>
          </p:nvPr>
        </p:nvSpPr>
        <p:spPr/>
        <p:txBody>
          <a:bodyPr/>
          <a:lstStyle/>
          <a:p>
            <a:fld id="{3EF8C6B5-6022-454E-B9C1-41EEC248CC4B}" type="slidenum">
              <a:rPr lang="en-US" smtClean="0"/>
              <a:t>23</a:t>
            </a:fld>
            <a:endParaRPr lang="en-US"/>
          </a:p>
        </p:txBody>
      </p:sp>
    </p:spTree>
    <p:extLst>
      <p:ext uri="{BB962C8B-B14F-4D97-AF65-F5344CB8AC3E}">
        <p14:creationId xmlns:p14="http://schemas.microsoft.com/office/powerpoint/2010/main" val="3729777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BBF08-67CE-2842-BC15-78401412CBE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73497E5-313D-7C43-9620-E4B95B991D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50AC6E4-3115-D44A-9138-EBF144673BDF}"/>
              </a:ext>
            </a:extLst>
          </p:cNvPr>
          <p:cNvSpPr>
            <a:spLocks noGrp="1"/>
          </p:cNvSpPr>
          <p:nvPr>
            <p:ph type="dt" sz="half" idx="10"/>
          </p:nvPr>
        </p:nvSpPr>
        <p:spPr/>
        <p:txBody>
          <a:bodyPr/>
          <a:lstStyle/>
          <a:p>
            <a:fld id="{EA61A8E1-4E24-0242-BEB4-FAEAABED0374}" type="datetimeFigureOut">
              <a:rPr lang="en-US" smtClean="0"/>
              <a:t>1/21/19</a:t>
            </a:fld>
            <a:endParaRPr lang="en-US"/>
          </a:p>
        </p:txBody>
      </p:sp>
      <p:sp>
        <p:nvSpPr>
          <p:cNvPr id="5" name="Footer Placeholder 4">
            <a:extLst>
              <a:ext uri="{FF2B5EF4-FFF2-40B4-BE49-F238E27FC236}">
                <a16:creationId xmlns:a16="http://schemas.microsoft.com/office/drawing/2014/main" id="{0A40D726-6128-9B48-B6AC-A6AA119457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7C549E-950D-C547-9B8F-8BC05355D801}"/>
              </a:ext>
            </a:extLst>
          </p:cNvPr>
          <p:cNvSpPr>
            <a:spLocks noGrp="1"/>
          </p:cNvSpPr>
          <p:nvPr>
            <p:ph type="sldNum" sz="quarter" idx="12"/>
          </p:nvPr>
        </p:nvSpPr>
        <p:spPr/>
        <p:txBody>
          <a:bodyPr/>
          <a:lstStyle/>
          <a:p>
            <a:fld id="{BCECAF63-F4C4-7946-80B0-705E96D9DF31}" type="slidenum">
              <a:rPr lang="en-US" smtClean="0"/>
              <a:t>‹#›</a:t>
            </a:fld>
            <a:endParaRPr lang="en-US"/>
          </a:p>
        </p:txBody>
      </p:sp>
    </p:spTree>
    <p:extLst>
      <p:ext uri="{BB962C8B-B14F-4D97-AF65-F5344CB8AC3E}">
        <p14:creationId xmlns:p14="http://schemas.microsoft.com/office/powerpoint/2010/main" val="1815131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1D402-ABAD-794B-BDD0-80873D8C0D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A781484-E91D-BE4E-A3E5-E9536B3DDFC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B0DBF9-8A06-B244-9FD3-C172E1967CB7}"/>
              </a:ext>
            </a:extLst>
          </p:cNvPr>
          <p:cNvSpPr>
            <a:spLocks noGrp="1"/>
          </p:cNvSpPr>
          <p:nvPr>
            <p:ph type="dt" sz="half" idx="10"/>
          </p:nvPr>
        </p:nvSpPr>
        <p:spPr/>
        <p:txBody>
          <a:bodyPr/>
          <a:lstStyle/>
          <a:p>
            <a:fld id="{EA61A8E1-4E24-0242-BEB4-FAEAABED0374}" type="datetimeFigureOut">
              <a:rPr lang="en-US" smtClean="0"/>
              <a:t>1/21/19</a:t>
            </a:fld>
            <a:endParaRPr lang="en-US"/>
          </a:p>
        </p:txBody>
      </p:sp>
      <p:sp>
        <p:nvSpPr>
          <p:cNvPr id="5" name="Footer Placeholder 4">
            <a:extLst>
              <a:ext uri="{FF2B5EF4-FFF2-40B4-BE49-F238E27FC236}">
                <a16:creationId xmlns:a16="http://schemas.microsoft.com/office/drawing/2014/main" id="{EB9B9DF9-1768-DF42-8645-54838C77A3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4FA17F-DE7A-B047-8058-C98AA026E8F4}"/>
              </a:ext>
            </a:extLst>
          </p:cNvPr>
          <p:cNvSpPr>
            <a:spLocks noGrp="1"/>
          </p:cNvSpPr>
          <p:nvPr>
            <p:ph type="sldNum" sz="quarter" idx="12"/>
          </p:nvPr>
        </p:nvSpPr>
        <p:spPr/>
        <p:txBody>
          <a:bodyPr/>
          <a:lstStyle/>
          <a:p>
            <a:fld id="{BCECAF63-F4C4-7946-80B0-705E96D9DF31}" type="slidenum">
              <a:rPr lang="en-US" smtClean="0"/>
              <a:t>‹#›</a:t>
            </a:fld>
            <a:endParaRPr lang="en-US"/>
          </a:p>
        </p:txBody>
      </p:sp>
    </p:spTree>
    <p:extLst>
      <p:ext uri="{BB962C8B-B14F-4D97-AF65-F5344CB8AC3E}">
        <p14:creationId xmlns:p14="http://schemas.microsoft.com/office/powerpoint/2010/main" val="1368302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C2EAEC3-A204-B941-BF07-F6545934E41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2E3F88E-AC69-D54C-A08F-AA385C43C6B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726298-73A6-8049-96AD-0D8521C3AB11}"/>
              </a:ext>
            </a:extLst>
          </p:cNvPr>
          <p:cNvSpPr>
            <a:spLocks noGrp="1"/>
          </p:cNvSpPr>
          <p:nvPr>
            <p:ph type="dt" sz="half" idx="10"/>
          </p:nvPr>
        </p:nvSpPr>
        <p:spPr/>
        <p:txBody>
          <a:bodyPr/>
          <a:lstStyle/>
          <a:p>
            <a:fld id="{EA61A8E1-4E24-0242-BEB4-FAEAABED0374}" type="datetimeFigureOut">
              <a:rPr lang="en-US" smtClean="0"/>
              <a:t>1/21/19</a:t>
            </a:fld>
            <a:endParaRPr lang="en-US"/>
          </a:p>
        </p:txBody>
      </p:sp>
      <p:sp>
        <p:nvSpPr>
          <p:cNvPr id="5" name="Footer Placeholder 4">
            <a:extLst>
              <a:ext uri="{FF2B5EF4-FFF2-40B4-BE49-F238E27FC236}">
                <a16:creationId xmlns:a16="http://schemas.microsoft.com/office/drawing/2014/main" id="{3C4A6FEF-7165-4849-A0A9-0F8A2D1B6A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258A06-29D3-2E40-900F-D0B6B73BAD81}"/>
              </a:ext>
            </a:extLst>
          </p:cNvPr>
          <p:cNvSpPr>
            <a:spLocks noGrp="1"/>
          </p:cNvSpPr>
          <p:nvPr>
            <p:ph type="sldNum" sz="quarter" idx="12"/>
          </p:nvPr>
        </p:nvSpPr>
        <p:spPr/>
        <p:txBody>
          <a:bodyPr/>
          <a:lstStyle/>
          <a:p>
            <a:fld id="{BCECAF63-F4C4-7946-80B0-705E96D9DF31}" type="slidenum">
              <a:rPr lang="en-US" smtClean="0"/>
              <a:t>‹#›</a:t>
            </a:fld>
            <a:endParaRPr lang="en-US"/>
          </a:p>
        </p:txBody>
      </p:sp>
    </p:spTree>
    <p:extLst>
      <p:ext uri="{BB962C8B-B14F-4D97-AF65-F5344CB8AC3E}">
        <p14:creationId xmlns:p14="http://schemas.microsoft.com/office/powerpoint/2010/main" val="16466272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5" name="Title 1"/>
          <p:cNvSpPr>
            <a:spLocks noGrp="1"/>
          </p:cNvSpPr>
          <p:nvPr>
            <p:ph type="title"/>
          </p:nvPr>
        </p:nvSpPr>
        <p:spPr>
          <a:xfrm>
            <a:off x="609600" y="838200"/>
            <a:ext cx="10972800" cy="1143000"/>
          </a:xfrm>
          <a:prstGeom prst="rect">
            <a:avLst/>
          </a:prstGeom>
        </p:spPr>
        <p:txBody>
          <a:bodyPr/>
          <a:lstStyle/>
          <a:p>
            <a:r>
              <a:rPr lang="en-US" dirty="0"/>
              <a:t>Click to edit Master title style</a:t>
            </a:r>
          </a:p>
        </p:txBody>
      </p:sp>
      <p:sp>
        <p:nvSpPr>
          <p:cNvPr id="6" name="Content Placeholder 2"/>
          <p:cNvSpPr>
            <a:spLocks noGrp="1"/>
          </p:cNvSpPr>
          <p:nvPr>
            <p:ph idx="1"/>
          </p:nvPr>
        </p:nvSpPr>
        <p:spPr>
          <a:xfrm>
            <a:off x="609600" y="2057404"/>
            <a:ext cx="10972800" cy="406876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3"/>
          <p:cNvSpPr>
            <a:spLocks noGrp="1"/>
          </p:cNvSpPr>
          <p:nvPr>
            <p:ph type="dt" sz="half" idx="10"/>
          </p:nvPr>
        </p:nvSpPr>
        <p:spPr>
          <a:xfrm>
            <a:off x="609600" y="6356353"/>
            <a:ext cx="2844800" cy="365125"/>
          </a:xfrm>
          <a:prstGeom prst="rect">
            <a:avLst/>
          </a:prstGeom>
        </p:spPr>
        <p:txBody>
          <a:bodyPr/>
          <a:lstStyle/>
          <a:p>
            <a:fld id="{CA930D44-AEF7-4D89-99D4-86FA00C16D42}" type="datetime1">
              <a:rPr lang="en-US" smtClean="0">
                <a:solidFill>
                  <a:prstClr val="black"/>
                </a:solidFill>
              </a:rPr>
              <a:pPr/>
              <a:t>1/21/19</a:t>
            </a:fld>
            <a:endParaRPr lang="en-US">
              <a:solidFill>
                <a:prstClr val="black"/>
              </a:solidFill>
            </a:endParaRPr>
          </a:p>
        </p:txBody>
      </p:sp>
      <p:sp>
        <p:nvSpPr>
          <p:cNvPr id="9" name="Footer Placeholder 4"/>
          <p:cNvSpPr>
            <a:spLocks noGrp="1"/>
          </p:cNvSpPr>
          <p:nvPr>
            <p:ph type="ftr" sz="quarter" idx="11"/>
          </p:nvPr>
        </p:nvSpPr>
        <p:spPr>
          <a:xfrm>
            <a:off x="4165600" y="6356353"/>
            <a:ext cx="3860800" cy="365125"/>
          </a:xfrm>
          <a:prstGeom prst="rect">
            <a:avLst/>
          </a:prstGeom>
        </p:spPr>
        <p:txBody>
          <a:bodyPr/>
          <a:lstStyle/>
          <a:p>
            <a:endParaRPr lang="en-US">
              <a:solidFill>
                <a:prstClr val="black"/>
              </a:solidFill>
            </a:endParaRPr>
          </a:p>
        </p:txBody>
      </p:sp>
      <p:sp>
        <p:nvSpPr>
          <p:cNvPr id="10" name="Slide Number Placeholder 5"/>
          <p:cNvSpPr>
            <a:spLocks noGrp="1"/>
          </p:cNvSpPr>
          <p:nvPr>
            <p:ph type="sldNum" sz="quarter" idx="12"/>
          </p:nvPr>
        </p:nvSpPr>
        <p:spPr>
          <a:xfrm>
            <a:off x="8737600" y="6356353"/>
            <a:ext cx="2844800" cy="365125"/>
          </a:xfrm>
          <a:prstGeom prst="rect">
            <a:avLst/>
          </a:prstGeom>
        </p:spPr>
        <p:txBody>
          <a:bodyPr/>
          <a:lstStyle/>
          <a:p>
            <a:fld id="{511378D4-C900-44B2-B1C0-8FFA33FDBD4E}"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325007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9E479-D1CB-5C41-96D4-6C1280965A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05A155-DFF3-CC4E-87EC-4C357B7A60A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E6CDE-5ACB-3240-81E1-FF04BDA8FD2A}"/>
              </a:ext>
            </a:extLst>
          </p:cNvPr>
          <p:cNvSpPr>
            <a:spLocks noGrp="1"/>
          </p:cNvSpPr>
          <p:nvPr>
            <p:ph type="dt" sz="half" idx="10"/>
          </p:nvPr>
        </p:nvSpPr>
        <p:spPr/>
        <p:txBody>
          <a:bodyPr/>
          <a:lstStyle/>
          <a:p>
            <a:fld id="{EA61A8E1-4E24-0242-BEB4-FAEAABED0374}" type="datetimeFigureOut">
              <a:rPr lang="en-US" smtClean="0"/>
              <a:t>1/21/19</a:t>
            </a:fld>
            <a:endParaRPr lang="en-US"/>
          </a:p>
        </p:txBody>
      </p:sp>
      <p:sp>
        <p:nvSpPr>
          <p:cNvPr id="5" name="Footer Placeholder 4">
            <a:extLst>
              <a:ext uri="{FF2B5EF4-FFF2-40B4-BE49-F238E27FC236}">
                <a16:creationId xmlns:a16="http://schemas.microsoft.com/office/drawing/2014/main" id="{A90F690E-4EE0-D441-ABB0-1B63B8230C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A905E1-E320-7144-B1D4-5D26152A6ADC}"/>
              </a:ext>
            </a:extLst>
          </p:cNvPr>
          <p:cNvSpPr>
            <a:spLocks noGrp="1"/>
          </p:cNvSpPr>
          <p:nvPr>
            <p:ph type="sldNum" sz="quarter" idx="12"/>
          </p:nvPr>
        </p:nvSpPr>
        <p:spPr/>
        <p:txBody>
          <a:bodyPr/>
          <a:lstStyle/>
          <a:p>
            <a:fld id="{BCECAF63-F4C4-7946-80B0-705E96D9DF31}" type="slidenum">
              <a:rPr lang="en-US" smtClean="0"/>
              <a:t>‹#›</a:t>
            </a:fld>
            <a:endParaRPr lang="en-US"/>
          </a:p>
        </p:txBody>
      </p:sp>
    </p:spTree>
    <p:extLst>
      <p:ext uri="{BB962C8B-B14F-4D97-AF65-F5344CB8AC3E}">
        <p14:creationId xmlns:p14="http://schemas.microsoft.com/office/powerpoint/2010/main" val="2902610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36EF2-DA1E-0D4E-B66F-CBD5C1C595E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AEDEA4B-92C7-BC4B-B04C-01E2B3E18B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134C3FE-09BA-A244-873F-A0869E8A754A}"/>
              </a:ext>
            </a:extLst>
          </p:cNvPr>
          <p:cNvSpPr>
            <a:spLocks noGrp="1"/>
          </p:cNvSpPr>
          <p:nvPr>
            <p:ph type="dt" sz="half" idx="10"/>
          </p:nvPr>
        </p:nvSpPr>
        <p:spPr/>
        <p:txBody>
          <a:bodyPr/>
          <a:lstStyle/>
          <a:p>
            <a:fld id="{EA61A8E1-4E24-0242-BEB4-FAEAABED0374}" type="datetimeFigureOut">
              <a:rPr lang="en-US" smtClean="0"/>
              <a:t>1/21/19</a:t>
            </a:fld>
            <a:endParaRPr lang="en-US"/>
          </a:p>
        </p:txBody>
      </p:sp>
      <p:sp>
        <p:nvSpPr>
          <p:cNvPr id="5" name="Footer Placeholder 4">
            <a:extLst>
              <a:ext uri="{FF2B5EF4-FFF2-40B4-BE49-F238E27FC236}">
                <a16:creationId xmlns:a16="http://schemas.microsoft.com/office/drawing/2014/main" id="{BD6667AB-E0ED-5C45-9B92-9DB375E1AC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DFBDE7-B214-7F43-A5C9-35BC863D0DF7}"/>
              </a:ext>
            </a:extLst>
          </p:cNvPr>
          <p:cNvSpPr>
            <a:spLocks noGrp="1"/>
          </p:cNvSpPr>
          <p:nvPr>
            <p:ph type="sldNum" sz="quarter" idx="12"/>
          </p:nvPr>
        </p:nvSpPr>
        <p:spPr/>
        <p:txBody>
          <a:bodyPr/>
          <a:lstStyle/>
          <a:p>
            <a:fld id="{BCECAF63-F4C4-7946-80B0-705E96D9DF31}" type="slidenum">
              <a:rPr lang="en-US" smtClean="0"/>
              <a:t>‹#›</a:t>
            </a:fld>
            <a:endParaRPr lang="en-US"/>
          </a:p>
        </p:txBody>
      </p:sp>
    </p:spTree>
    <p:extLst>
      <p:ext uri="{BB962C8B-B14F-4D97-AF65-F5344CB8AC3E}">
        <p14:creationId xmlns:p14="http://schemas.microsoft.com/office/powerpoint/2010/main" val="2550165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5781A-7917-E74B-A9A1-C004CA509A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FFAE3C-F572-2E47-8E2C-9917E977D77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C1F5B67-91A6-2949-AF4D-0B789AE1335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CCF745F-54B0-8746-9B06-2D321C498BBD}"/>
              </a:ext>
            </a:extLst>
          </p:cNvPr>
          <p:cNvSpPr>
            <a:spLocks noGrp="1"/>
          </p:cNvSpPr>
          <p:nvPr>
            <p:ph type="dt" sz="half" idx="10"/>
          </p:nvPr>
        </p:nvSpPr>
        <p:spPr/>
        <p:txBody>
          <a:bodyPr/>
          <a:lstStyle/>
          <a:p>
            <a:fld id="{EA61A8E1-4E24-0242-BEB4-FAEAABED0374}" type="datetimeFigureOut">
              <a:rPr lang="en-US" smtClean="0"/>
              <a:t>1/21/19</a:t>
            </a:fld>
            <a:endParaRPr lang="en-US"/>
          </a:p>
        </p:txBody>
      </p:sp>
      <p:sp>
        <p:nvSpPr>
          <p:cNvPr id="6" name="Footer Placeholder 5">
            <a:extLst>
              <a:ext uri="{FF2B5EF4-FFF2-40B4-BE49-F238E27FC236}">
                <a16:creationId xmlns:a16="http://schemas.microsoft.com/office/drawing/2014/main" id="{51669E63-5B7A-194E-AADD-A47DA0DF7F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360ED1-E6F4-8F44-AD72-BEAE2D641AE2}"/>
              </a:ext>
            </a:extLst>
          </p:cNvPr>
          <p:cNvSpPr>
            <a:spLocks noGrp="1"/>
          </p:cNvSpPr>
          <p:nvPr>
            <p:ph type="sldNum" sz="quarter" idx="12"/>
          </p:nvPr>
        </p:nvSpPr>
        <p:spPr/>
        <p:txBody>
          <a:bodyPr/>
          <a:lstStyle/>
          <a:p>
            <a:fld id="{BCECAF63-F4C4-7946-80B0-705E96D9DF31}" type="slidenum">
              <a:rPr lang="en-US" smtClean="0"/>
              <a:t>‹#›</a:t>
            </a:fld>
            <a:endParaRPr lang="en-US"/>
          </a:p>
        </p:txBody>
      </p:sp>
    </p:spTree>
    <p:extLst>
      <p:ext uri="{BB962C8B-B14F-4D97-AF65-F5344CB8AC3E}">
        <p14:creationId xmlns:p14="http://schemas.microsoft.com/office/powerpoint/2010/main" val="1032128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F019D-9A06-534D-91BD-27FC18232A8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D13D3D6-3423-A84D-ACE4-6B67655972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874E525-A46C-CC4A-A1DF-5ABC6586CB5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351E9C2-BE07-FF4E-989B-7610426161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E16A0A8-7F01-DA4A-805B-C684FA416B8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B1B18B8-4349-DD41-A624-BB66289CFD42}"/>
              </a:ext>
            </a:extLst>
          </p:cNvPr>
          <p:cNvSpPr>
            <a:spLocks noGrp="1"/>
          </p:cNvSpPr>
          <p:nvPr>
            <p:ph type="dt" sz="half" idx="10"/>
          </p:nvPr>
        </p:nvSpPr>
        <p:spPr/>
        <p:txBody>
          <a:bodyPr/>
          <a:lstStyle/>
          <a:p>
            <a:fld id="{EA61A8E1-4E24-0242-BEB4-FAEAABED0374}" type="datetimeFigureOut">
              <a:rPr lang="en-US" smtClean="0"/>
              <a:t>1/21/19</a:t>
            </a:fld>
            <a:endParaRPr lang="en-US"/>
          </a:p>
        </p:txBody>
      </p:sp>
      <p:sp>
        <p:nvSpPr>
          <p:cNvPr id="8" name="Footer Placeholder 7">
            <a:extLst>
              <a:ext uri="{FF2B5EF4-FFF2-40B4-BE49-F238E27FC236}">
                <a16:creationId xmlns:a16="http://schemas.microsoft.com/office/drawing/2014/main" id="{62CF7CE6-6844-F044-BB24-201CEBD43BA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C4EE141-717F-D44B-9E7C-E14449EE178F}"/>
              </a:ext>
            </a:extLst>
          </p:cNvPr>
          <p:cNvSpPr>
            <a:spLocks noGrp="1"/>
          </p:cNvSpPr>
          <p:nvPr>
            <p:ph type="sldNum" sz="quarter" idx="12"/>
          </p:nvPr>
        </p:nvSpPr>
        <p:spPr/>
        <p:txBody>
          <a:bodyPr/>
          <a:lstStyle/>
          <a:p>
            <a:fld id="{BCECAF63-F4C4-7946-80B0-705E96D9DF31}" type="slidenum">
              <a:rPr lang="en-US" smtClean="0"/>
              <a:t>‹#›</a:t>
            </a:fld>
            <a:endParaRPr lang="en-US"/>
          </a:p>
        </p:txBody>
      </p:sp>
    </p:spTree>
    <p:extLst>
      <p:ext uri="{BB962C8B-B14F-4D97-AF65-F5344CB8AC3E}">
        <p14:creationId xmlns:p14="http://schemas.microsoft.com/office/powerpoint/2010/main" val="1195872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07CE4-DA74-5A47-B61E-58D3D331B97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D66C933-C189-CD4C-B32F-9974DB75DD9C}"/>
              </a:ext>
            </a:extLst>
          </p:cNvPr>
          <p:cNvSpPr>
            <a:spLocks noGrp="1"/>
          </p:cNvSpPr>
          <p:nvPr>
            <p:ph type="dt" sz="half" idx="10"/>
          </p:nvPr>
        </p:nvSpPr>
        <p:spPr/>
        <p:txBody>
          <a:bodyPr/>
          <a:lstStyle/>
          <a:p>
            <a:fld id="{EA61A8E1-4E24-0242-BEB4-FAEAABED0374}" type="datetimeFigureOut">
              <a:rPr lang="en-US" smtClean="0"/>
              <a:t>1/21/19</a:t>
            </a:fld>
            <a:endParaRPr lang="en-US"/>
          </a:p>
        </p:txBody>
      </p:sp>
      <p:sp>
        <p:nvSpPr>
          <p:cNvPr id="4" name="Footer Placeholder 3">
            <a:extLst>
              <a:ext uri="{FF2B5EF4-FFF2-40B4-BE49-F238E27FC236}">
                <a16:creationId xmlns:a16="http://schemas.microsoft.com/office/drawing/2014/main" id="{4F527A2F-8694-104D-99CD-4EAD2E29554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84B6C57-424B-EA4B-A4FF-8BFF1592E304}"/>
              </a:ext>
            </a:extLst>
          </p:cNvPr>
          <p:cNvSpPr>
            <a:spLocks noGrp="1"/>
          </p:cNvSpPr>
          <p:nvPr>
            <p:ph type="sldNum" sz="quarter" idx="12"/>
          </p:nvPr>
        </p:nvSpPr>
        <p:spPr/>
        <p:txBody>
          <a:bodyPr/>
          <a:lstStyle/>
          <a:p>
            <a:fld id="{BCECAF63-F4C4-7946-80B0-705E96D9DF31}" type="slidenum">
              <a:rPr lang="en-US" smtClean="0"/>
              <a:t>‹#›</a:t>
            </a:fld>
            <a:endParaRPr lang="en-US"/>
          </a:p>
        </p:txBody>
      </p:sp>
    </p:spTree>
    <p:extLst>
      <p:ext uri="{BB962C8B-B14F-4D97-AF65-F5344CB8AC3E}">
        <p14:creationId xmlns:p14="http://schemas.microsoft.com/office/powerpoint/2010/main" val="4252058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084A63-E0EC-AD41-9832-5FAECBC1379A}"/>
              </a:ext>
            </a:extLst>
          </p:cNvPr>
          <p:cNvSpPr>
            <a:spLocks noGrp="1"/>
          </p:cNvSpPr>
          <p:nvPr>
            <p:ph type="dt" sz="half" idx="10"/>
          </p:nvPr>
        </p:nvSpPr>
        <p:spPr/>
        <p:txBody>
          <a:bodyPr/>
          <a:lstStyle/>
          <a:p>
            <a:fld id="{EA61A8E1-4E24-0242-BEB4-FAEAABED0374}" type="datetimeFigureOut">
              <a:rPr lang="en-US" smtClean="0"/>
              <a:t>1/21/19</a:t>
            </a:fld>
            <a:endParaRPr lang="en-US"/>
          </a:p>
        </p:txBody>
      </p:sp>
      <p:sp>
        <p:nvSpPr>
          <p:cNvPr id="3" name="Footer Placeholder 2">
            <a:extLst>
              <a:ext uri="{FF2B5EF4-FFF2-40B4-BE49-F238E27FC236}">
                <a16:creationId xmlns:a16="http://schemas.microsoft.com/office/drawing/2014/main" id="{D23F80E8-4E02-C741-9109-FDED05456C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780F915-98C7-B040-9A1A-06706807890A}"/>
              </a:ext>
            </a:extLst>
          </p:cNvPr>
          <p:cNvSpPr>
            <a:spLocks noGrp="1"/>
          </p:cNvSpPr>
          <p:nvPr>
            <p:ph type="sldNum" sz="quarter" idx="12"/>
          </p:nvPr>
        </p:nvSpPr>
        <p:spPr/>
        <p:txBody>
          <a:bodyPr/>
          <a:lstStyle/>
          <a:p>
            <a:fld id="{BCECAF63-F4C4-7946-80B0-705E96D9DF31}" type="slidenum">
              <a:rPr lang="en-US" smtClean="0"/>
              <a:t>‹#›</a:t>
            </a:fld>
            <a:endParaRPr lang="en-US"/>
          </a:p>
        </p:txBody>
      </p:sp>
    </p:spTree>
    <p:extLst>
      <p:ext uri="{BB962C8B-B14F-4D97-AF65-F5344CB8AC3E}">
        <p14:creationId xmlns:p14="http://schemas.microsoft.com/office/powerpoint/2010/main" val="1921467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2B9DB-F768-F247-A842-E8A635E2FA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966F3EE-A8AB-9E4F-A724-F346A68C507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D2E8E11-2D91-4E49-96A3-AD9D701DFA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2AA64A6-0F36-E245-A4ED-D7AE35B6219E}"/>
              </a:ext>
            </a:extLst>
          </p:cNvPr>
          <p:cNvSpPr>
            <a:spLocks noGrp="1"/>
          </p:cNvSpPr>
          <p:nvPr>
            <p:ph type="dt" sz="half" idx="10"/>
          </p:nvPr>
        </p:nvSpPr>
        <p:spPr/>
        <p:txBody>
          <a:bodyPr/>
          <a:lstStyle/>
          <a:p>
            <a:fld id="{EA61A8E1-4E24-0242-BEB4-FAEAABED0374}" type="datetimeFigureOut">
              <a:rPr lang="en-US" smtClean="0"/>
              <a:t>1/21/19</a:t>
            </a:fld>
            <a:endParaRPr lang="en-US"/>
          </a:p>
        </p:txBody>
      </p:sp>
      <p:sp>
        <p:nvSpPr>
          <p:cNvPr id="6" name="Footer Placeholder 5">
            <a:extLst>
              <a:ext uri="{FF2B5EF4-FFF2-40B4-BE49-F238E27FC236}">
                <a16:creationId xmlns:a16="http://schemas.microsoft.com/office/drawing/2014/main" id="{DB7D5F0D-C8A6-EE4C-B786-67F8E2C827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41BF19-4831-1947-941E-971561F4F098}"/>
              </a:ext>
            </a:extLst>
          </p:cNvPr>
          <p:cNvSpPr>
            <a:spLocks noGrp="1"/>
          </p:cNvSpPr>
          <p:nvPr>
            <p:ph type="sldNum" sz="quarter" idx="12"/>
          </p:nvPr>
        </p:nvSpPr>
        <p:spPr/>
        <p:txBody>
          <a:bodyPr/>
          <a:lstStyle/>
          <a:p>
            <a:fld id="{BCECAF63-F4C4-7946-80B0-705E96D9DF31}" type="slidenum">
              <a:rPr lang="en-US" smtClean="0"/>
              <a:t>‹#›</a:t>
            </a:fld>
            <a:endParaRPr lang="en-US"/>
          </a:p>
        </p:txBody>
      </p:sp>
    </p:spTree>
    <p:extLst>
      <p:ext uri="{BB962C8B-B14F-4D97-AF65-F5344CB8AC3E}">
        <p14:creationId xmlns:p14="http://schemas.microsoft.com/office/powerpoint/2010/main" val="1416019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646BF-345F-8744-A3BF-A2E3588EAD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D6087DA-A1D0-C549-A343-8D5FC05800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7E6B5B79-8F68-7449-8A47-D3565AC64E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290CF04-D63B-2648-BCFD-30CA4DD22F64}"/>
              </a:ext>
            </a:extLst>
          </p:cNvPr>
          <p:cNvSpPr>
            <a:spLocks noGrp="1"/>
          </p:cNvSpPr>
          <p:nvPr>
            <p:ph type="dt" sz="half" idx="10"/>
          </p:nvPr>
        </p:nvSpPr>
        <p:spPr/>
        <p:txBody>
          <a:bodyPr/>
          <a:lstStyle/>
          <a:p>
            <a:fld id="{EA61A8E1-4E24-0242-BEB4-FAEAABED0374}" type="datetimeFigureOut">
              <a:rPr lang="en-US" smtClean="0"/>
              <a:t>1/21/19</a:t>
            </a:fld>
            <a:endParaRPr lang="en-US"/>
          </a:p>
        </p:txBody>
      </p:sp>
      <p:sp>
        <p:nvSpPr>
          <p:cNvPr id="6" name="Footer Placeholder 5">
            <a:extLst>
              <a:ext uri="{FF2B5EF4-FFF2-40B4-BE49-F238E27FC236}">
                <a16:creationId xmlns:a16="http://schemas.microsoft.com/office/drawing/2014/main" id="{5C2929C4-DB78-4642-8D67-A66387487B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39EA5F-D583-EC45-919D-82BBF380A206}"/>
              </a:ext>
            </a:extLst>
          </p:cNvPr>
          <p:cNvSpPr>
            <a:spLocks noGrp="1"/>
          </p:cNvSpPr>
          <p:nvPr>
            <p:ph type="sldNum" sz="quarter" idx="12"/>
          </p:nvPr>
        </p:nvSpPr>
        <p:spPr/>
        <p:txBody>
          <a:bodyPr/>
          <a:lstStyle/>
          <a:p>
            <a:fld id="{BCECAF63-F4C4-7946-80B0-705E96D9DF31}" type="slidenum">
              <a:rPr lang="en-US" smtClean="0"/>
              <a:t>‹#›</a:t>
            </a:fld>
            <a:endParaRPr lang="en-US"/>
          </a:p>
        </p:txBody>
      </p:sp>
    </p:spTree>
    <p:extLst>
      <p:ext uri="{BB962C8B-B14F-4D97-AF65-F5344CB8AC3E}">
        <p14:creationId xmlns:p14="http://schemas.microsoft.com/office/powerpoint/2010/main" val="3262850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alpha val="53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32B9CF8-9964-8F4F-97DB-5A2C957B3C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81BDD64-2BFA-E84F-8C4B-78BD942F13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C1E339-9528-724B-8DBC-5730C30DC3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61A8E1-4E24-0242-BEB4-FAEAABED0374}" type="datetimeFigureOut">
              <a:rPr lang="en-US" smtClean="0"/>
              <a:t>1/21/19</a:t>
            </a:fld>
            <a:endParaRPr lang="en-US"/>
          </a:p>
        </p:txBody>
      </p:sp>
      <p:sp>
        <p:nvSpPr>
          <p:cNvPr id="5" name="Footer Placeholder 4">
            <a:extLst>
              <a:ext uri="{FF2B5EF4-FFF2-40B4-BE49-F238E27FC236}">
                <a16:creationId xmlns:a16="http://schemas.microsoft.com/office/drawing/2014/main" id="{F8A8C408-ECD5-264C-98DD-B8A6948C46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56C39BC-B99B-7A48-95C3-21641E6851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ECAF63-F4C4-7946-80B0-705E96D9DF31}" type="slidenum">
              <a:rPr lang="en-US" smtClean="0"/>
              <a:t>‹#›</a:t>
            </a:fld>
            <a:endParaRPr lang="en-US"/>
          </a:p>
        </p:txBody>
      </p:sp>
      <p:pic>
        <p:nvPicPr>
          <p:cNvPr id="7" name="Picture 6">
            <a:extLst>
              <a:ext uri="{FF2B5EF4-FFF2-40B4-BE49-F238E27FC236}">
                <a16:creationId xmlns:a16="http://schemas.microsoft.com/office/drawing/2014/main" id="{ED215FC0-401A-154E-89AB-29E5B48588B7}"/>
              </a:ext>
            </a:extLst>
          </p:cNvPr>
          <p:cNvPicPr>
            <a:picLocks noChangeAspect="1"/>
          </p:cNvPicPr>
          <p:nvPr userDrawn="1"/>
        </p:nvPicPr>
        <p:blipFill>
          <a:blip r:embed="rId14"/>
          <a:stretch>
            <a:fillRect/>
          </a:stretch>
        </p:blipFill>
        <p:spPr>
          <a:xfrm>
            <a:off x="484187" y="394379"/>
            <a:ext cx="2077160" cy="1177245"/>
          </a:xfrm>
          <a:prstGeom prst="rect">
            <a:avLst/>
          </a:prstGeom>
        </p:spPr>
      </p:pic>
      <p:pic>
        <p:nvPicPr>
          <p:cNvPr id="8" name="Picture 7" descr="A person posing for the camera&#13;&#10;&#13;&#10;Description automatically generated">
            <a:extLst>
              <a:ext uri="{FF2B5EF4-FFF2-40B4-BE49-F238E27FC236}">
                <a16:creationId xmlns:a16="http://schemas.microsoft.com/office/drawing/2014/main" id="{FC2F65B3-55D9-9F40-BEDF-46C343DEB787}"/>
              </a:ext>
            </a:extLst>
          </p:cNvPr>
          <p:cNvPicPr>
            <a:picLocks noChangeAspect="1"/>
          </p:cNvPicPr>
          <p:nvPr userDrawn="1"/>
        </p:nvPicPr>
        <p:blipFill>
          <a:blip r:embed="rId15"/>
          <a:stretch>
            <a:fillRect/>
          </a:stretch>
        </p:blipFill>
        <p:spPr>
          <a:xfrm>
            <a:off x="11123613" y="4549775"/>
            <a:ext cx="863600" cy="2073856"/>
          </a:xfrm>
          <a:prstGeom prst="rect">
            <a:avLst/>
          </a:prstGeom>
        </p:spPr>
      </p:pic>
      <p:pic>
        <p:nvPicPr>
          <p:cNvPr id="9" name="Picture 8">
            <a:extLst>
              <a:ext uri="{FF2B5EF4-FFF2-40B4-BE49-F238E27FC236}">
                <a16:creationId xmlns:a16="http://schemas.microsoft.com/office/drawing/2014/main" id="{1FB6CE98-A069-6B43-85E3-41B0E13AF0DD}"/>
              </a:ext>
            </a:extLst>
          </p:cNvPr>
          <p:cNvPicPr>
            <a:picLocks noChangeAspect="1"/>
          </p:cNvPicPr>
          <p:nvPr userDrawn="1"/>
        </p:nvPicPr>
        <p:blipFill>
          <a:blip r:embed="rId16"/>
          <a:stretch>
            <a:fillRect/>
          </a:stretch>
        </p:blipFill>
        <p:spPr>
          <a:xfrm>
            <a:off x="-613243" y="4549775"/>
            <a:ext cx="4599455" cy="3554124"/>
          </a:xfrm>
          <a:prstGeom prst="rect">
            <a:avLst/>
          </a:prstGeom>
        </p:spPr>
      </p:pic>
    </p:spTree>
    <p:extLst>
      <p:ext uri="{BB962C8B-B14F-4D97-AF65-F5344CB8AC3E}">
        <p14:creationId xmlns:p14="http://schemas.microsoft.com/office/powerpoint/2010/main" val="28205760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hyperlink" Target="http://www.time.com/time/magazine/0,9263,7601100118,00.html" TargetMode="External"/><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4.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alpha val="53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A0EA688-78B8-BF4B-B132-D531ED3C5E8D}"/>
              </a:ext>
            </a:extLst>
          </p:cNvPr>
          <p:cNvSpPr txBox="1"/>
          <p:nvPr/>
        </p:nvSpPr>
        <p:spPr>
          <a:xfrm>
            <a:off x="3105566" y="2999978"/>
            <a:ext cx="5980868" cy="707886"/>
          </a:xfrm>
          <a:prstGeom prst="rect">
            <a:avLst/>
          </a:prstGeom>
          <a:noFill/>
        </p:spPr>
        <p:txBody>
          <a:bodyPr wrap="none" rtlCol="0">
            <a:spAutoFit/>
          </a:bodyPr>
          <a:lstStyle/>
          <a:p>
            <a:r>
              <a:rPr lang="en-US" sz="4000" b="1" dirty="0">
                <a:latin typeface="Cambria" panose="02040503050406030204" pitchFamily="18" charset="0"/>
              </a:rPr>
              <a:t>Well Aligned Epigenetics</a:t>
            </a:r>
          </a:p>
        </p:txBody>
      </p:sp>
    </p:spTree>
    <p:extLst>
      <p:ext uri="{BB962C8B-B14F-4D97-AF65-F5344CB8AC3E}">
        <p14:creationId xmlns:p14="http://schemas.microsoft.com/office/powerpoint/2010/main" val="1805263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FBBAF-6C98-485E-B566-80A02FBCAE51}"/>
              </a:ext>
            </a:extLst>
          </p:cNvPr>
          <p:cNvSpPr>
            <a:spLocks noGrp="1"/>
          </p:cNvSpPr>
          <p:nvPr>
            <p:ph type="title"/>
          </p:nvPr>
        </p:nvSpPr>
        <p:spPr>
          <a:xfrm>
            <a:off x="838200" y="1174422"/>
            <a:ext cx="10515600" cy="1325563"/>
          </a:xfrm>
        </p:spPr>
        <p:txBody>
          <a:bodyPr>
            <a:normAutofit/>
          </a:bodyPr>
          <a:lstStyle/>
          <a:p>
            <a:pPr algn="ctr"/>
            <a:r>
              <a:rPr lang="en-US" sz="4000" b="1" dirty="0">
                <a:latin typeface="Cambria" panose="02040503050406030204" pitchFamily="18" charset="0"/>
              </a:rPr>
              <a:t>The Truth About Genes</a:t>
            </a:r>
          </a:p>
        </p:txBody>
      </p:sp>
      <p:sp>
        <p:nvSpPr>
          <p:cNvPr id="3" name="Content Placeholder 2">
            <a:extLst>
              <a:ext uri="{FF2B5EF4-FFF2-40B4-BE49-F238E27FC236}">
                <a16:creationId xmlns:a16="http://schemas.microsoft.com/office/drawing/2014/main" id="{87363A78-634E-43AD-80C1-C5F0C3FEEF27}"/>
              </a:ext>
            </a:extLst>
          </p:cNvPr>
          <p:cNvSpPr>
            <a:spLocks noGrp="1"/>
          </p:cNvSpPr>
          <p:nvPr>
            <p:ph idx="1"/>
          </p:nvPr>
        </p:nvSpPr>
        <p:spPr>
          <a:xfrm>
            <a:off x="838200" y="2634922"/>
            <a:ext cx="10515600" cy="4351338"/>
          </a:xfrm>
        </p:spPr>
        <p:txBody>
          <a:bodyPr>
            <a:normAutofit/>
          </a:bodyPr>
          <a:lstStyle/>
          <a:p>
            <a:pPr marL="0" indent="0" algn="ctr">
              <a:buNone/>
            </a:pPr>
            <a:r>
              <a:rPr lang="en-US" b="1" dirty="0">
                <a:latin typeface="Cambria" panose="02040503050406030204" pitchFamily="18" charset="0"/>
              </a:rPr>
              <a:t>RANDOM MUTATIONS DON’T EXPLAIN DISEASE</a:t>
            </a:r>
          </a:p>
          <a:p>
            <a:pPr marL="0" indent="0" algn="ctr">
              <a:buNone/>
            </a:pPr>
            <a:endParaRPr lang="en-US" dirty="0">
              <a:latin typeface="Cambria" panose="02040503050406030204" pitchFamily="18" charset="0"/>
            </a:endParaRPr>
          </a:p>
          <a:p>
            <a:pPr algn="ctr"/>
            <a:r>
              <a:rPr lang="en-US" dirty="0">
                <a:latin typeface="Cambria" panose="02040503050406030204" pitchFamily="18" charset="0"/>
              </a:rPr>
              <a:t>Less than 2-5% of all diseases fall in this gene-caused category.</a:t>
            </a:r>
          </a:p>
          <a:p>
            <a:pPr algn="ctr"/>
            <a:endParaRPr lang="en-US" dirty="0">
              <a:latin typeface="Cambria" panose="02040503050406030204" pitchFamily="18" charset="0"/>
            </a:endParaRPr>
          </a:p>
          <a:p>
            <a:pPr algn="ctr"/>
            <a:r>
              <a:rPr lang="en-US" b="1" dirty="0">
                <a:solidFill>
                  <a:srgbClr val="C00000"/>
                </a:solidFill>
                <a:latin typeface="Cambria" panose="02040503050406030204" pitchFamily="18" charset="0"/>
              </a:rPr>
              <a:t>It’s knowing your genes and what you do with them that matter!</a:t>
            </a:r>
          </a:p>
          <a:p>
            <a:pPr marL="0" indent="0">
              <a:buNone/>
            </a:pPr>
            <a:endParaRPr lang="en-US" sz="2400" dirty="0"/>
          </a:p>
          <a:p>
            <a:pPr>
              <a:buFont typeface="Wingdings" pitchFamily="2" charset="2"/>
              <a:buNone/>
            </a:pPr>
            <a:endParaRPr lang="en-US" altLang="en-US" sz="1400" dirty="0"/>
          </a:p>
          <a:p>
            <a:endParaRPr lang="en-US" dirty="0"/>
          </a:p>
        </p:txBody>
      </p:sp>
    </p:spTree>
    <p:extLst>
      <p:ext uri="{BB962C8B-B14F-4D97-AF65-F5344CB8AC3E}">
        <p14:creationId xmlns:p14="http://schemas.microsoft.com/office/powerpoint/2010/main" val="937898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87ADF-DA98-4F48-B40B-E423FFB9A887}"/>
              </a:ext>
            </a:extLst>
          </p:cNvPr>
          <p:cNvSpPr>
            <a:spLocks noGrp="1"/>
          </p:cNvSpPr>
          <p:nvPr>
            <p:ph type="title"/>
          </p:nvPr>
        </p:nvSpPr>
        <p:spPr>
          <a:xfrm>
            <a:off x="838200" y="1181099"/>
            <a:ext cx="10515600" cy="1325563"/>
          </a:xfrm>
        </p:spPr>
        <p:txBody>
          <a:bodyPr>
            <a:normAutofit/>
          </a:bodyPr>
          <a:lstStyle/>
          <a:p>
            <a:pPr algn="ctr"/>
            <a:r>
              <a:rPr lang="en-US" sz="4000" b="1" dirty="0">
                <a:latin typeface="Cambria" panose="02040503050406030204" pitchFamily="18" charset="0"/>
              </a:rPr>
              <a:t>CHANGING FOCUS</a:t>
            </a:r>
          </a:p>
        </p:txBody>
      </p:sp>
      <p:sp>
        <p:nvSpPr>
          <p:cNvPr id="3" name="Content Placeholder 2">
            <a:extLst>
              <a:ext uri="{FF2B5EF4-FFF2-40B4-BE49-F238E27FC236}">
                <a16:creationId xmlns:a16="http://schemas.microsoft.com/office/drawing/2014/main" id="{D2909B50-B5CE-4A0A-AD3A-8510829EFCA3}"/>
              </a:ext>
            </a:extLst>
          </p:cNvPr>
          <p:cNvSpPr>
            <a:spLocks noGrp="1"/>
          </p:cNvSpPr>
          <p:nvPr>
            <p:ph idx="1"/>
          </p:nvPr>
        </p:nvSpPr>
        <p:spPr>
          <a:xfrm>
            <a:off x="838200" y="2506662"/>
            <a:ext cx="10515600" cy="4351338"/>
          </a:xfrm>
        </p:spPr>
        <p:txBody>
          <a:bodyPr/>
          <a:lstStyle/>
          <a:p>
            <a:pPr marL="0" indent="0" algn="ctr">
              <a:buNone/>
            </a:pPr>
            <a:r>
              <a:rPr lang="en-US" sz="3200" dirty="0">
                <a:latin typeface="Cambria" panose="02040503050406030204" pitchFamily="18" charset="0"/>
              </a:rPr>
              <a:t>“The risk of focusing on gene mutations is missing opportunities to develop truly effective prevention strategies . . . based on a broad understanding of causative factors </a:t>
            </a:r>
            <a:r>
              <a:rPr lang="ja-JP" altLang="en-US" sz="3200" dirty="0">
                <a:latin typeface="Cambria" panose="02040503050406030204" pitchFamily="18" charset="0"/>
              </a:rPr>
              <a:t>“</a:t>
            </a:r>
            <a:endParaRPr lang="en-US" altLang="ja-JP" sz="3200" b="1" dirty="0">
              <a:latin typeface="Cambria" panose="02040503050406030204" pitchFamily="18" charset="0"/>
            </a:endParaRPr>
          </a:p>
          <a:p>
            <a:endParaRPr lang="en-US" dirty="0">
              <a:latin typeface="Cambria" panose="02040503050406030204" pitchFamily="18" charset="0"/>
            </a:endParaRPr>
          </a:p>
          <a:p>
            <a:pPr marL="0" indent="0">
              <a:buNone/>
            </a:pPr>
            <a:r>
              <a:rPr lang="en-US" sz="2400" dirty="0">
                <a:latin typeface="Cambria" panose="02040503050406030204" pitchFamily="18" charset="0"/>
              </a:rPr>
              <a:t>-The </a:t>
            </a:r>
            <a:r>
              <a:rPr lang="en-US" sz="2400" i="1" dirty="0">
                <a:latin typeface="Cambria" panose="02040503050406030204" pitchFamily="18" charset="0"/>
              </a:rPr>
              <a:t>Journal of the National Cancer Institute</a:t>
            </a:r>
            <a:r>
              <a:rPr lang="en-US" sz="2400" dirty="0">
                <a:latin typeface="Cambria" panose="02040503050406030204" pitchFamily="18" charset="0"/>
              </a:rPr>
              <a:t> </a:t>
            </a:r>
            <a:endParaRPr lang="en-US" dirty="0">
              <a:latin typeface="Cambria" panose="02040503050406030204" pitchFamily="18" charset="0"/>
            </a:endParaRPr>
          </a:p>
        </p:txBody>
      </p:sp>
    </p:spTree>
    <p:extLst>
      <p:ext uri="{BB962C8B-B14F-4D97-AF65-F5344CB8AC3E}">
        <p14:creationId xmlns:p14="http://schemas.microsoft.com/office/powerpoint/2010/main" val="23850586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B354A-75F2-45A8-B57F-319C0A67F981}"/>
              </a:ext>
            </a:extLst>
          </p:cNvPr>
          <p:cNvSpPr>
            <a:spLocks noGrp="1"/>
          </p:cNvSpPr>
          <p:nvPr>
            <p:ph type="title"/>
          </p:nvPr>
        </p:nvSpPr>
        <p:spPr>
          <a:xfrm>
            <a:off x="838200" y="1542284"/>
            <a:ext cx="10515600" cy="1325563"/>
          </a:xfrm>
        </p:spPr>
        <p:txBody>
          <a:bodyPr>
            <a:normAutofit/>
          </a:bodyPr>
          <a:lstStyle/>
          <a:p>
            <a:pPr algn="ctr"/>
            <a:r>
              <a:rPr lang="en-US" sz="4000" b="1" dirty="0">
                <a:latin typeface="Cambria" panose="02040503050406030204" pitchFamily="18" charset="0"/>
              </a:rPr>
              <a:t>EXPRESSED VS. INHERETED </a:t>
            </a:r>
          </a:p>
        </p:txBody>
      </p:sp>
      <p:sp>
        <p:nvSpPr>
          <p:cNvPr id="3" name="Content Placeholder 2">
            <a:extLst>
              <a:ext uri="{FF2B5EF4-FFF2-40B4-BE49-F238E27FC236}">
                <a16:creationId xmlns:a16="http://schemas.microsoft.com/office/drawing/2014/main" id="{79F23F5F-4D28-40DF-8451-505911162209}"/>
              </a:ext>
            </a:extLst>
          </p:cNvPr>
          <p:cNvSpPr>
            <a:spLocks noGrp="1"/>
          </p:cNvSpPr>
          <p:nvPr>
            <p:ph idx="1"/>
          </p:nvPr>
        </p:nvSpPr>
        <p:spPr>
          <a:xfrm>
            <a:off x="838200" y="3065845"/>
            <a:ext cx="10515600" cy="4351338"/>
          </a:xfrm>
        </p:spPr>
        <p:txBody>
          <a:bodyPr/>
          <a:lstStyle/>
          <a:p>
            <a:pPr algn="ctr"/>
            <a:r>
              <a:rPr lang="en-US" sz="3200" b="1" dirty="0">
                <a:solidFill>
                  <a:schemeClr val="accent1"/>
                </a:solidFill>
                <a:latin typeface="Cambria" panose="02040503050406030204" pitchFamily="18" charset="0"/>
              </a:rPr>
              <a:t>YOU ARE NOT THE GENES WITH WHICH YOU WERE BORN </a:t>
            </a:r>
          </a:p>
          <a:p>
            <a:pPr algn="ctr"/>
            <a:endParaRPr lang="en-US" sz="3200" b="1" dirty="0">
              <a:latin typeface="Cambria" panose="02040503050406030204" pitchFamily="18" charset="0"/>
            </a:endParaRPr>
          </a:p>
          <a:p>
            <a:pPr algn="ctr"/>
            <a:r>
              <a:rPr lang="en-US" sz="3200" b="1" dirty="0">
                <a:solidFill>
                  <a:schemeClr val="accent6"/>
                </a:solidFill>
                <a:latin typeface="Cambria" panose="02040503050406030204" pitchFamily="18" charset="0"/>
              </a:rPr>
              <a:t>IT’S THE GENES YOU EXPRESS THAT MATTER!</a:t>
            </a:r>
          </a:p>
          <a:p>
            <a:endParaRPr lang="en-US" sz="3200" dirty="0">
              <a:latin typeface="Cambria" panose="02040503050406030204" pitchFamily="18" charset="0"/>
            </a:endParaRPr>
          </a:p>
          <a:p>
            <a:endParaRPr lang="en-US" dirty="0"/>
          </a:p>
        </p:txBody>
      </p:sp>
    </p:spTree>
    <p:extLst>
      <p:ext uri="{BB962C8B-B14F-4D97-AF65-F5344CB8AC3E}">
        <p14:creationId xmlns:p14="http://schemas.microsoft.com/office/powerpoint/2010/main" val="32105305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004F0-EDF1-4D68-A1E1-1D2B2C3A7703}"/>
              </a:ext>
            </a:extLst>
          </p:cNvPr>
          <p:cNvSpPr>
            <a:spLocks noGrp="1"/>
          </p:cNvSpPr>
          <p:nvPr>
            <p:ph type="title"/>
          </p:nvPr>
        </p:nvSpPr>
        <p:spPr>
          <a:xfrm>
            <a:off x="838200" y="1509055"/>
            <a:ext cx="10515600" cy="1325563"/>
          </a:xfrm>
        </p:spPr>
        <p:txBody>
          <a:bodyPr/>
          <a:lstStyle/>
          <a:p>
            <a:pPr algn="ctr"/>
            <a:r>
              <a:rPr lang="en-US" sz="3600" b="1" dirty="0">
                <a:latin typeface="Cambria" panose="02040503050406030204" pitchFamily="18" charset="0"/>
              </a:rPr>
              <a:t>GENES CAN BE TURNED ON OR OFF </a:t>
            </a:r>
            <a:br>
              <a:rPr lang="en-US" dirty="0"/>
            </a:br>
            <a:endParaRPr lang="en-US" dirty="0"/>
          </a:p>
        </p:txBody>
      </p:sp>
      <p:sp>
        <p:nvSpPr>
          <p:cNvPr id="3" name="Content Placeholder 2">
            <a:extLst>
              <a:ext uri="{FF2B5EF4-FFF2-40B4-BE49-F238E27FC236}">
                <a16:creationId xmlns:a16="http://schemas.microsoft.com/office/drawing/2014/main" id="{5529BCD2-7600-4BAB-B618-536D9CC77C42}"/>
              </a:ext>
            </a:extLst>
          </p:cNvPr>
          <p:cNvSpPr>
            <a:spLocks noGrp="1"/>
          </p:cNvSpPr>
          <p:nvPr>
            <p:ph idx="1"/>
          </p:nvPr>
        </p:nvSpPr>
        <p:spPr>
          <a:xfrm>
            <a:off x="838200" y="2603391"/>
            <a:ext cx="10515600" cy="4351338"/>
          </a:xfrm>
        </p:spPr>
        <p:txBody>
          <a:bodyPr>
            <a:normAutofit/>
          </a:bodyPr>
          <a:lstStyle/>
          <a:p>
            <a:pPr marL="0" indent="0" algn="ctr">
              <a:buNone/>
            </a:pPr>
            <a:r>
              <a:rPr lang="en-US" b="1" dirty="0">
                <a:latin typeface="Cambria" panose="02040503050406030204" pitchFamily="18" charset="0"/>
              </a:rPr>
              <a:t>Based on Environment</a:t>
            </a:r>
          </a:p>
          <a:p>
            <a:pPr algn="ctr"/>
            <a:r>
              <a:rPr lang="en-US" dirty="0">
                <a:latin typeface="Cambria" panose="02040503050406030204" pitchFamily="18" charset="0"/>
              </a:rPr>
              <a:t>1. Pro-cancer genes can be turned on</a:t>
            </a:r>
          </a:p>
          <a:p>
            <a:pPr algn="ctr"/>
            <a:r>
              <a:rPr lang="en-US" dirty="0">
                <a:latin typeface="Cambria" panose="02040503050406030204" pitchFamily="18" charset="0"/>
              </a:rPr>
              <a:t>2. Pro-cancer genes can be turned off*</a:t>
            </a:r>
          </a:p>
          <a:p>
            <a:pPr algn="ctr"/>
            <a:r>
              <a:rPr lang="en-US" dirty="0">
                <a:latin typeface="Cambria" panose="02040503050406030204" pitchFamily="18" charset="0"/>
              </a:rPr>
              <a:t>3. Genes that fight cancer can be turned on*</a:t>
            </a:r>
          </a:p>
          <a:p>
            <a:pPr algn="ctr"/>
            <a:r>
              <a:rPr lang="en-US" dirty="0">
                <a:latin typeface="Cambria" panose="02040503050406030204" pitchFamily="18" charset="0"/>
              </a:rPr>
              <a:t>4. Genes that fight cancer can be turned off</a:t>
            </a:r>
          </a:p>
          <a:p>
            <a:pPr algn="ctr"/>
            <a:endParaRPr lang="en-US" dirty="0">
              <a:latin typeface="Cambria" panose="02040503050406030204" pitchFamily="18" charset="0"/>
            </a:endParaRPr>
          </a:p>
          <a:p>
            <a:pPr marL="0" indent="0" algn="ctr">
              <a:buNone/>
            </a:pPr>
            <a:r>
              <a:rPr lang="en-US" dirty="0">
                <a:latin typeface="Cambria" panose="02040503050406030204" pitchFamily="18" charset="0"/>
              </a:rPr>
              <a:t>*NOTE: Do 2 and 3</a:t>
            </a:r>
          </a:p>
        </p:txBody>
      </p:sp>
    </p:spTree>
    <p:extLst>
      <p:ext uri="{BB962C8B-B14F-4D97-AF65-F5344CB8AC3E}">
        <p14:creationId xmlns:p14="http://schemas.microsoft.com/office/powerpoint/2010/main" val="7452327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A9D2B-8FA9-4173-BB4D-6F603170B992}"/>
              </a:ext>
            </a:extLst>
          </p:cNvPr>
          <p:cNvSpPr>
            <a:spLocks noGrp="1"/>
          </p:cNvSpPr>
          <p:nvPr>
            <p:ph type="title"/>
          </p:nvPr>
        </p:nvSpPr>
        <p:spPr>
          <a:xfrm>
            <a:off x="838200" y="1163912"/>
            <a:ext cx="10515600" cy="1325563"/>
          </a:xfrm>
        </p:spPr>
        <p:txBody>
          <a:bodyPr>
            <a:normAutofit/>
          </a:bodyPr>
          <a:lstStyle/>
          <a:p>
            <a:pPr algn="ctr"/>
            <a:r>
              <a:rPr lang="en-US" sz="3600" b="1" dirty="0">
                <a:latin typeface="Cambria" panose="02040503050406030204" pitchFamily="18" charset="0"/>
              </a:rPr>
              <a:t>EPIGENETICS: Beyond Genetics</a:t>
            </a:r>
          </a:p>
        </p:txBody>
      </p:sp>
      <p:sp>
        <p:nvSpPr>
          <p:cNvPr id="3" name="Content Placeholder 2">
            <a:extLst>
              <a:ext uri="{FF2B5EF4-FFF2-40B4-BE49-F238E27FC236}">
                <a16:creationId xmlns:a16="http://schemas.microsoft.com/office/drawing/2014/main" id="{2C327D78-C8F2-4DE5-AB28-0BA7E3C1D734}"/>
              </a:ext>
            </a:extLst>
          </p:cNvPr>
          <p:cNvSpPr>
            <a:spLocks noGrp="1"/>
          </p:cNvSpPr>
          <p:nvPr>
            <p:ph idx="1"/>
          </p:nvPr>
        </p:nvSpPr>
        <p:spPr>
          <a:xfrm>
            <a:off x="838200" y="2141537"/>
            <a:ext cx="10515600" cy="4351338"/>
          </a:xfrm>
        </p:spPr>
        <p:txBody>
          <a:bodyPr/>
          <a:lstStyle/>
          <a:p>
            <a:pPr marL="0" indent="0" algn="ctr">
              <a:buNone/>
            </a:pPr>
            <a:r>
              <a:rPr lang="en-US" sz="2400" b="1" u="sng" dirty="0">
                <a:latin typeface="Cambria" panose="02040503050406030204" pitchFamily="18" charset="0"/>
              </a:rPr>
              <a:t>EPI (“ABOVE”) GENETICS</a:t>
            </a:r>
          </a:p>
          <a:p>
            <a:pPr marL="0" indent="0" algn="ctr">
              <a:buNone/>
            </a:pPr>
            <a:endParaRPr lang="en-US" sz="2400" u="sng" dirty="0">
              <a:latin typeface="Cambria" panose="02040503050406030204" pitchFamily="18" charset="0"/>
            </a:endParaRPr>
          </a:p>
          <a:p>
            <a:r>
              <a:rPr lang="en-US" sz="2400" dirty="0">
                <a:latin typeface="Cambria" panose="02040503050406030204" pitchFamily="18" charset="0"/>
              </a:rPr>
              <a:t>Refers to the fact that lifestyle choices can make changes in gene expression  that are superior to the power of the DNA you inherited from your grandparents</a:t>
            </a:r>
          </a:p>
          <a:p>
            <a:pPr marL="0" indent="0">
              <a:buNone/>
            </a:pPr>
            <a:endParaRPr lang="en-US" sz="2400" u="sng" dirty="0">
              <a:latin typeface="Cambria" panose="02040503050406030204" pitchFamily="18" charset="0"/>
            </a:endParaRPr>
          </a:p>
          <a:p>
            <a:r>
              <a:rPr lang="en-US" sz="2400" dirty="0">
                <a:latin typeface="Cambria" panose="02040503050406030204" pitchFamily="18" charset="0"/>
              </a:rPr>
              <a:t>What you do, how you think, the way you behave, and the </a:t>
            </a:r>
            <a:r>
              <a:rPr lang="en-US" sz="2400" b="1" dirty="0">
                <a:latin typeface="Cambria" panose="02040503050406030204" pitchFamily="18" charset="0"/>
              </a:rPr>
              <a:t>environment </a:t>
            </a:r>
            <a:r>
              <a:rPr lang="en-US" sz="2400" dirty="0">
                <a:latin typeface="Cambria" panose="02040503050406030204" pitchFamily="18" charset="0"/>
              </a:rPr>
              <a:t>you live in are more powerful than your DNA and can turn off bad genes and turn on good ones – or visa versa.  </a:t>
            </a:r>
            <a:r>
              <a:rPr lang="en-US" sz="2400" u="sng" dirty="0">
                <a:latin typeface="Cambria" panose="02040503050406030204" pitchFamily="18" charset="0"/>
              </a:rPr>
              <a:t> </a:t>
            </a:r>
            <a:endParaRPr lang="en-US" sz="2400" dirty="0">
              <a:latin typeface="Cambria" panose="02040503050406030204" pitchFamily="18" charset="0"/>
            </a:endParaRPr>
          </a:p>
          <a:p>
            <a:endParaRPr lang="en-US" dirty="0"/>
          </a:p>
        </p:txBody>
      </p:sp>
    </p:spTree>
    <p:extLst>
      <p:ext uri="{BB962C8B-B14F-4D97-AF65-F5344CB8AC3E}">
        <p14:creationId xmlns:p14="http://schemas.microsoft.com/office/powerpoint/2010/main" val="41722951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9953B-B1F0-4A10-9E88-03E701F481B5}"/>
              </a:ext>
            </a:extLst>
          </p:cNvPr>
          <p:cNvSpPr>
            <a:spLocks noGrp="1"/>
          </p:cNvSpPr>
          <p:nvPr>
            <p:ph type="title"/>
          </p:nvPr>
        </p:nvSpPr>
        <p:spPr>
          <a:xfrm>
            <a:off x="838200" y="1752491"/>
            <a:ext cx="10515600" cy="1325563"/>
          </a:xfrm>
        </p:spPr>
        <p:txBody>
          <a:bodyPr>
            <a:normAutofit/>
          </a:bodyPr>
          <a:lstStyle/>
          <a:p>
            <a:pPr algn="ctr"/>
            <a:r>
              <a:rPr lang="en-US" sz="4000" b="1" dirty="0">
                <a:latin typeface="Cambria" panose="02040503050406030204" pitchFamily="18" charset="0"/>
              </a:rPr>
              <a:t>DNA IS NOT DESTINY</a:t>
            </a:r>
          </a:p>
        </p:txBody>
      </p:sp>
      <p:sp>
        <p:nvSpPr>
          <p:cNvPr id="3" name="Content Placeholder 2">
            <a:extLst>
              <a:ext uri="{FF2B5EF4-FFF2-40B4-BE49-F238E27FC236}">
                <a16:creationId xmlns:a16="http://schemas.microsoft.com/office/drawing/2014/main" id="{AD3B12DE-F2B8-4730-9523-B0C56A8AB842}"/>
              </a:ext>
            </a:extLst>
          </p:cNvPr>
          <p:cNvSpPr>
            <a:spLocks noGrp="1"/>
          </p:cNvSpPr>
          <p:nvPr>
            <p:ph idx="1"/>
          </p:nvPr>
        </p:nvSpPr>
        <p:spPr>
          <a:xfrm>
            <a:off x="838200" y="3349625"/>
            <a:ext cx="10515600" cy="4351338"/>
          </a:xfrm>
        </p:spPr>
        <p:txBody>
          <a:bodyPr>
            <a:normAutofit/>
          </a:bodyPr>
          <a:lstStyle/>
          <a:p>
            <a:pPr marL="0" indent="0" algn="ctr">
              <a:buNone/>
            </a:pPr>
            <a:r>
              <a:rPr lang="en-US" altLang="en-US" sz="5400" dirty="0">
                <a:solidFill>
                  <a:schemeClr val="accent6"/>
                </a:solidFill>
                <a:latin typeface="Arial" panose="020B0604020202020204" pitchFamily="34" charset="0"/>
                <a:ea typeface="Calibri" panose="020F0502020204030204" pitchFamily="34" charset="0"/>
                <a:cs typeface="Times New Roman" panose="02020603050405020304" pitchFamily="18" charset="0"/>
              </a:rPr>
              <a:t>Genes load the gun, but environment pulls the trigger</a:t>
            </a:r>
            <a:r>
              <a:rPr lang="en-US" altLang="en-US" sz="5400" dirty="0">
                <a:solidFill>
                  <a:srgbClr val="00B050"/>
                </a:solidFill>
                <a:latin typeface="Arial" panose="020B0604020202020204" pitchFamily="34" charset="0"/>
                <a:ea typeface="Calibri" panose="020F0502020204030204" pitchFamily="34" charset="0"/>
                <a:cs typeface="Times New Roman" panose="02020603050405020304" pitchFamily="18" charset="0"/>
              </a:rPr>
              <a:t>.</a:t>
            </a:r>
            <a:endParaRPr lang="en-US" sz="5400" dirty="0">
              <a:solidFill>
                <a:srgbClr val="00B050"/>
              </a:solidFill>
            </a:endParaRPr>
          </a:p>
        </p:txBody>
      </p:sp>
    </p:spTree>
    <p:extLst>
      <p:ext uri="{BB962C8B-B14F-4D97-AF65-F5344CB8AC3E}">
        <p14:creationId xmlns:p14="http://schemas.microsoft.com/office/powerpoint/2010/main" val="8703469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070C4-187C-44B4-90B2-CE8C794957FE}"/>
              </a:ext>
            </a:extLst>
          </p:cNvPr>
          <p:cNvSpPr>
            <a:spLocks noGrp="1"/>
          </p:cNvSpPr>
          <p:nvPr>
            <p:ph type="title"/>
          </p:nvPr>
        </p:nvSpPr>
        <p:spPr>
          <a:xfrm>
            <a:off x="609600" y="1426780"/>
            <a:ext cx="10972800" cy="1143000"/>
          </a:xfrm>
        </p:spPr>
        <p:txBody>
          <a:bodyPr>
            <a:normAutofit fontScale="90000"/>
          </a:bodyPr>
          <a:lstStyle/>
          <a:p>
            <a:pPr algn="ctr"/>
            <a:r>
              <a:rPr lang="en-US" sz="3600" b="1" dirty="0">
                <a:latin typeface="Cambria" panose="02040503050406030204" pitchFamily="18" charset="0"/>
              </a:rPr>
              <a:t>Whole is greater than the sum of the parts</a:t>
            </a:r>
            <a:br>
              <a:rPr lang="en-US" dirty="0"/>
            </a:br>
            <a:endParaRPr lang="en-US" dirty="0"/>
          </a:p>
        </p:txBody>
      </p:sp>
      <p:sp>
        <p:nvSpPr>
          <p:cNvPr id="3" name="Content Placeholder 2">
            <a:extLst>
              <a:ext uri="{FF2B5EF4-FFF2-40B4-BE49-F238E27FC236}">
                <a16:creationId xmlns:a16="http://schemas.microsoft.com/office/drawing/2014/main" id="{875DFD8F-ED07-4B39-B9F0-C2E732F5C5AA}"/>
              </a:ext>
            </a:extLst>
          </p:cNvPr>
          <p:cNvSpPr>
            <a:spLocks noGrp="1"/>
          </p:cNvSpPr>
          <p:nvPr>
            <p:ph idx="1"/>
          </p:nvPr>
        </p:nvSpPr>
        <p:spPr>
          <a:xfrm>
            <a:off x="609600" y="1998280"/>
            <a:ext cx="10972800" cy="4068763"/>
          </a:xfrm>
        </p:spPr>
        <p:txBody>
          <a:bodyPr>
            <a:normAutofit/>
          </a:bodyPr>
          <a:lstStyle/>
          <a:p>
            <a:pPr marL="0" indent="0" algn="ctr">
              <a:buNone/>
            </a:pPr>
            <a:r>
              <a:rPr lang="en-US" sz="2200" dirty="0">
                <a:latin typeface="Cambria" panose="02040503050406030204" pitchFamily="18" charset="0"/>
              </a:rPr>
              <a:t>Genes may make up a pattern, but are influenced by everything they encounter in the </a:t>
            </a:r>
            <a:r>
              <a:rPr lang="en-US" sz="2200" b="1" u="sng" dirty="0">
                <a:latin typeface="Cambria" panose="02040503050406030204" pitchFamily="18" charset="0"/>
              </a:rPr>
              <a:t>ENIRONMENT</a:t>
            </a:r>
            <a:r>
              <a:rPr lang="en-US" sz="2200" b="1" dirty="0">
                <a:latin typeface="Cambria" panose="02040503050406030204" pitchFamily="18" charset="0"/>
              </a:rPr>
              <a:t>:</a:t>
            </a:r>
          </a:p>
          <a:p>
            <a:r>
              <a:rPr lang="en-US" sz="2200" dirty="0">
                <a:latin typeface="Cambria" panose="02040503050406030204" pitchFamily="18" charset="0"/>
              </a:rPr>
              <a:t>Nervous system function</a:t>
            </a:r>
          </a:p>
          <a:p>
            <a:r>
              <a:rPr lang="en-US" sz="2200" dirty="0">
                <a:latin typeface="Cambria" panose="02040503050406030204" pitchFamily="18" charset="0"/>
              </a:rPr>
              <a:t>Mental state</a:t>
            </a:r>
          </a:p>
          <a:p>
            <a:r>
              <a:rPr lang="en-US" sz="2200" dirty="0">
                <a:latin typeface="Cambria" panose="02040503050406030204" pitchFamily="18" charset="0"/>
              </a:rPr>
              <a:t>Sleep</a:t>
            </a:r>
          </a:p>
          <a:p>
            <a:r>
              <a:rPr lang="en-US" sz="2200" dirty="0">
                <a:latin typeface="Cambria" panose="02040503050406030204" pitchFamily="18" charset="0"/>
              </a:rPr>
              <a:t>Diet: quality of nutrient, quantity of macronutrients, fatty acid, &amp; nutrient levels</a:t>
            </a:r>
          </a:p>
          <a:p>
            <a:r>
              <a:rPr lang="en-US" sz="2200" dirty="0">
                <a:latin typeface="Cambria" panose="02040503050406030204" pitchFamily="18" charset="0"/>
              </a:rPr>
              <a:t>Activity level</a:t>
            </a:r>
          </a:p>
          <a:p>
            <a:r>
              <a:rPr lang="en-US" sz="2200" dirty="0">
                <a:latin typeface="Cambria" panose="02040503050406030204" pitchFamily="18" charset="0"/>
              </a:rPr>
              <a:t>Toxins</a:t>
            </a:r>
          </a:p>
          <a:p>
            <a:r>
              <a:rPr lang="en-US" sz="2200" dirty="0">
                <a:latin typeface="Cambria" panose="02040503050406030204" pitchFamily="18" charset="0"/>
              </a:rPr>
              <a:t>Culture</a:t>
            </a:r>
          </a:p>
          <a:p>
            <a:endParaRPr lang="en-US" dirty="0"/>
          </a:p>
        </p:txBody>
      </p:sp>
    </p:spTree>
    <p:extLst>
      <p:ext uri="{BB962C8B-B14F-4D97-AF65-F5344CB8AC3E}">
        <p14:creationId xmlns:p14="http://schemas.microsoft.com/office/powerpoint/2010/main" val="18586708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237593"/>
            <a:ext cx="10972800" cy="1143000"/>
          </a:xfrm>
        </p:spPr>
        <p:txBody>
          <a:bodyPr>
            <a:normAutofit/>
          </a:bodyPr>
          <a:lstStyle/>
          <a:p>
            <a:pPr algn="ctr"/>
            <a:r>
              <a:rPr lang="en-US" sz="4000" b="1" dirty="0">
                <a:latin typeface="Cambria" panose="02040503050406030204" pitchFamily="18" charset="0"/>
                <a:cs typeface="Arial"/>
              </a:rPr>
              <a:t>Epigenetics: Test - Correct</a:t>
            </a:r>
          </a:p>
        </p:txBody>
      </p:sp>
      <p:sp>
        <p:nvSpPr>
          <p:cNvPr id="3" name="Content Placeholder 2"/>
          <p:cNvSpPr>
            <a:spLocks noGrp="1"/>
          </p:cNvSpPr>
          <p:nvPr>
            <p:ph idx="1"/>
          </p:nvPr>
        </p:nvSpPr>
        <p:spPr>
          <a:xfrm>
            <a:off x="609600" y="2456797"/>
            <a:ext cx="10972800" cy="4068763"/>
          </a:xfrm>
        </p:spPr>
        <p:txBody>
          <a:bodyPr>
            <a:normAutofit fontScale="77500" lnSpcReduction="20000"/>
          </a:bodyPr>
          <a:lstStyle/>
          <a:p>
            <a:pPr marL="0" indent="0" algn="ctr">
              <a:buNone/>
            </a:pPr>
            <a:r>
              <a:rPr lang="en-US" sz="3400" b="1" dirty="0">
                <a:latin typeface="Cambria" panose="02040503050406030204" pitchFamily="18" charset="0"/>
              </a:rPr>
              <a:t>30 men with prostate cancer who decided against traditional medicine: </a:t>
            </a:r>
          </a:p>
          <a:p>
            <a:pPr marL="0" indent="0" algn="ctr">
              <a:buNone/>
            </a:pPr>
            <a:endParaRPr lang="en-US" sz="3400" dirty="0">
              <a:latin typeface="Cambria" panose="02040503050406030204" pitchFamily="18" charset="0"/>
            </a:endParaRPr>
          </a:p>
          <a:p>
            <a:pPr marL="0" indent="0" algn="ctr">
              <a:buNone/>
            </a:pPr>
            <a:r>
              <a:rPr lang="en-US" sz="3400" dirty="0">
                <a:latin typeface="Cambria" panose="02040503050406030204" pitchFamily="18" charset="0"/>
              </a:rPr>
              <a:t>1. Changed the activity of 500 genes</a:t>
            </a:r>
          </a:p>
          <a:p>
            <a:pPr marL="0" indent="0" algn="ctr">
              <a:buNone/>
            </a:pPr>
            <a:r>
              <a:rPr lang="en-US" sz="3400" dirty="0">
                <a:latin typeface="Cambria" panose="02040503050406030204" pitchFamily="18" charset="0"/>
              </a:rPr>
              <a:t>2. Increased the activity in 48 disease-preventing genes</a:t>
            </a:r>
          </a:p>
          <a:p>
            <a:pPr marL="0" indent="0" algn="ctr">
              <a:buNone/>
            </a:pPr>
            <a:r>
              <a:rPr lang="en-US" sz="3400" dirty="0">
                <a:latin typeface="Cambria" panose="02040503050406030204" pitchFamily="18" charset="0"/>
              </a:rPr>
              <a:t>3. Turned off the activity of 453 disease-promoting genes involved in prostate and breast cancers</a:t>
            </a:r>
          </a:p>
          <a:p>
            <a:pPr marL="0" indent="0">
              <a:buNone/>
            </a:pPr>
            <a:endParaRPr lang="en-US" dirty="0"/>
          </a:p>
          <a:p>
            <a:pPr marL="0" indent="0">
              <a:lnSpc>
                <a:spcPct val="120000"/>
              </a:lnSpc>
              <a:buNone/>
            </a:pPr>
            <a:r>
              <a:rPr lang="en-US" sz="1400" dirty="0" err="1"/>
              <a:t>Ornish</a:t>
            </a:r>
            <a:r>
              <a:rPr lang="en-US" sz="1400" dirty="0"/>
              <a:t>, Dean, and Mark Jesus M. </a:t>
            </a:r>
            <a:r>
              <a:rPr lang="en-US" sz="1400" dirty="0" err="1"/>
              <a:t>Magbanua</a:t>
            </a:r>
            <a:r>
              <a:rPr lang="en-US" sz="1400" dirty="0"/>
              <a:t>, </a:t>
            </a:r>
            <a:r>
              <a:rPr lang="en-US" sz="1400" dirty="0" err="1"/>
              <a:t>Gerdi</a:t>
            </a:r>
            <a:r>
              <a:rPr lang="en-US" sz="1400" dirty="0"/>
              <a:t> Weidner, Vivian Weinberg, Colleen Kemp, Christopher Green, Michael D. Mattie, Ruth Marlin, Jeff </a:t>
            </a:r>
            <a:r>
              <a:rPr lang="en-US" sz="1400" dirty="0" err="1"/>
              <a:t>Simko</a:t>
            </a:r>
            <a:r>
              <a:rPr lang="en-US" sz="1400" dirty="0"/>
              <a:t>, </a:t>
            </a:r>
            <a:r>
              <a:rPr lang="en-US" sz="1400" dirty="0" err="1"/>
              <a:t>Katsuto</a:t>
            </a:r>
            <a:r>
              <a:rPr lang="en-US" sz="1400" dirty="0"/>
              <a:t> Shinohara, Christopher M. </a:t>
            </a:r>
            <a:r>
              <a:rPr lang="en-US" sz="1400" dirty="0" err="1"/>
              <a:t>Hagg</a:t>
            </a:r>
            <a:r>
              <a:rPr lang="en-US" sz="1400" dirty="0"/>
              <a:t>, Peter R. Carroll, “Changes in Prostate Gene Expression in Men Undergoing an Intensive Nutrition and Lifestyle </a:t>
            </a:r>
            <a:r>
              <a:rPr lang="en-US" sz="1400" dirty="0" err="1"/>
              <a:t>Invervention</a:t>
            </a:r>
            <a:r>
              <a:rPr lang="en-US" sz="1400" dirty="0"/>
              <a:t>,” Proceedings of the National Academy of Sciences, June 17, 2008, Vol. 105, No. 24, 8369-8374, www.pnas.org_cgi_ doi_10.1073_pnas.0803080105.</a:t>
            </a:r>
          </a:p>
          <a:p>
            <a:pPr marL="0" indent="0">
              <a:buNone/>
            </a:pPr>
            <a:r>
              <a:rPr lang="en-US" dirty="0"/>
              <a:t> </a:t>
            </a:r>
          </a:p>
        </p:txBody>
      </p:sp>
    </p:spTree>
    <p:extLst>
      <p:ext uri="{BB962C8B-B14F-4D97-AF65-F5344CB8AC3E}">
        <p14:creationId xmlns:p14="http://schemas.microsoft.com/office/powerpoint/2010/main" val="1685647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6673" name="Picture 5" descr="1101100118_400">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80821" y="1952090"/>
            <a:ext cx="3252723" cy="3510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6214241" y="2461410"/>
            <a:ext cx="4191000" cy="3000910"/>
          </a:xfrm>
        </p:spPr>
        <p:txBody>
          <a:bodyPr>
            <a:normAutofit/>
          </a:bodyPr>
          <a:lstStyle/>
          <a:p>
            <a:pPr>
              <a:buFont typeface="Wingdings" pitchFamily="2" charset="2"/>
              <a:buNone/>
            </a:pPr>
            <a:r>
              <a:rPr lang="en-US" altLang="ja-JP" sz="2400" dirty="0"/>
              <a:t>“</a:t>
            </a:r>
            <a:r>
              <a:rPr lang="en-US" altLang="ja-JP" sz="2400" b="1" dirty="0"/>
              <a:t>The epigenetic code, not the genetic code controls your DNA is turning. </a:t>
            </a:r>
          </a:p>
          <a:p>
            <a:pPr>
              <a:buFont typeface="Wingdings" pitchFamily="2" charset="2"/>
              <a:buNone/>
            </a:pPr>
            <a:r>
              <a:rPr lang="en-US" altLang="ja-JP" sz="2400" b="1" dirty="0"/>
              <a:t>Epigenetics tells us that little things in life can  have an effect of great magnitude.” </a:t>
            </a:r>
          </a:p>
          <a:p>
            <a:pPr>
              <a:buFont typeface="Wingdings" pitchFamily="2" charset="2"/>
              <a:buNone/>
            </a:pPr>
            <a:endParaRPr lang="en-US" altLang="en-US" sz="1400" dirty="0"/>
          </a:p>
          <a:p>
            <a:pPr lvl="1"/>
            <a:endParaRPr lang="en-US" dirty="0"/>
          </a:p>
        </p:txBody>
      </p:sp>
    </p:spTree>
    <p:extLst>
      <p:ext uri="{BB962C8B-B14F-4D97-AF65-F5344CB8AC3E}">
        <p14:creationId xmlns:p14="http://schemas.microsoft.com/office/powerpoint/2010/main" val="4167750153"/>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ED529-FE92-4AB9-BAC0-0AB852045BC9}"/>
              </a:ext>
            </a:extLst>
          </p:cNvPr>
          <p:cNvSpPr>
            <a:spLocks noGrp="1"/>
          </p:cNvSpPr>
          <p:nvPr>
            <p:ph type="title"/>
          </p:nvPr>
        </p:nvSpPr>
        <p:spPr>
          <a:xfrm>
            <a:off x="838200" y="911663"/>
            <a:ext cx="10515600" cy="1325563"/>
          </a:xfrm>
        </p:spPr>
        <p:txBody>
          <a:bodyPr>
            <a:normAutofit/>
          </a:bodyPr>
          <a:lstStyle/>
          <a:p>
            <a:pPr algn="ctr"/>
            <a:r>
              <a:rPr lang="en-US" sz="3600" b="1" dirty="0"/>
              <a:t> </a:t>
            </a:r>
            <a:r>
              <a:rPr lang="en-US" sz="3600" b="1" dirty="0">
                <a:latin typeface="Cambria" panose="02040503050406030204" pitchFamily="18" charset="0"/>
              </a:rPr>
              <a:t>You Pass On Your Genes </a:t>
            </a:r>
            <a:br>
              <a:rPr lang="en-US" sz="3600" b="1" dirty="0">
                <a:latin typeface="Cambria" panose="02040503050406030204" pitchFamily="18" charset="0"/>
              </a:rPr>
            </a:br>
            <a:r>
              <a:rPr lang="en-US" sz="3600" b="1" dirty="0">
                <a:latin typeface="Cambria" panose="02040503050406030204" pitchFamily="18" charset="0"/>
              </a:rPr>
              <a:t>and Your Epi-genes!</a:t>
            </a:r>
          </a:p>
        </p:txBody>
      </p:sp>
      <p:sp>
        <p:nvSpPr>
          <p:cNvPr id="3" name="Content Placeholder 2">
            <a:extLst>
              <a:ext uri="{FF2B5EF4-FFF2-40B4-BE49-F238E27FC236}">
                <a16:creationId xmlns:a16="http://schemas.microsoft.com/office/drawing/2014/main" id="{BB3C93E1-663C-4B54-9063-69A6E7E161EA}"/>
              </a:ext>
            </a:extLst>
          </p:cNvPr>
          <p:cNvSpPr>
            <a:spLocks noGrp="1"/>
          </p:cNvSpPr>
          <p:nvPr>
            <p:ph idx="1"/>
          </p:nvPr>
        </p:nvSpPr>
        <p:spPr>
          <a:xfrm>
            <a:off x="838200" y="2330121"/>
            <a:ext cx="10515600" cy="4351338"/>
          </a:xfrm>
        </p:spPr>
        <p:txBody>
          <a:bodyPr/>
          <a:lstStyle/>
          <a:p>
            <a:endParaRPr lang="en-US" dirty="0"/>
          </a:p>
          <a:p>
            <a:pPr marL="0" indent="0" algn="ctr">
              <a:buNone/>
            </a:pPr>
            <a:r>
              <a:rPr lang="en-US" dirty="0">
                <a:latin typeface="Cambria" panose="02040503050406030204" pitchFamily="18" charset="0"/>
              </a:rPr>
              <a:t>Determines what life you will experience now AND</a:t>
            </a:r>
          </a:p>
          <a:p>
            <a:pPr marL="0" indent="0" algn="ctr">
              <a:buNone/>
            </a:pPr>
            <a:r>
              <a:rPr lang="en-US" dirty="0">
                <a:latin typeface="Cambria" panose="02040503050406030204" pitchFamily="18" charset="0"/>
              </a:rPr>
              <a:t>What you will transfer on to the next generation.</a:t>
            </a:r>
          </a:p>
          <a:p>
            <a:pPr marL="0" indent="0">
              <a:buNone/>
            </a:pPr>
            <a:endParaRPr lang="en-US" sz="2000" dirty="0">
              <a:latin typeface="Cambria" panose="02040503050406030204" pitchFamily="18" charset="0"/>
            </a:endParaRPr>
          </a:p>
          <a:p>
            <a:pPr marL="0" indent="0" algn="ctr">
              <a:buNone/>
            </a:pPr>
            <a:r>
              <a:rPr lang="en-US" sz="3200" dirty="0">
                <a:solidFill>
                  <a:srgbClr val="C00000"/>
                </a:solidFill>
                <a:latin typeface="Cambria" panose="02040503050406030204" pitchFamily="18" charset="0"/>
              </a:rPr>
              <a:t>Epigenetics will pass down pro-cancer or anti-cancer genes for 4 generations.</a:t>
            </a:r>
          </a:p>
          <a:p>
            <a:endParaRPr lang="en-US" dirty="0"/>
          </a:p>
        </p:txBody>
      </p:sp>
    </p:spTree>
    <p:extLst>
      <p:ext uri="{BB962C8B-B14F-4D97-AF65-F5344CB8AC3E}">
        <p14:creationId xmlns:p14="http://schemas.microsoft.com/office/powerpoint/2010/main" val="3518971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6B1D6-3DC8-4212-B83C-3FC3550AA41F}"/>
              </a:ext>
            </a:extLst>
          </p:cNvPr>
          <p:cNvSpPr>
            <a:spLocks noGrp="1"/>
          </p:cNvSpPr>
          <p:nvPr>
            <p:ph type="title"/>
          </p:nvPr>
        </p:nvSpPr>
        <p:spPr>
          <a:xfrm>
            <a:off x="838200" y="1468712"/>
            <a:ext cx="10515600" cy="1325563"/>
          </a:xfrm>
        </p:spPr>
        <p:txBody>
          <a:bodyPr>
            <a:normAutofit/>
          </a:bodyPr>
          <a:lstStyle/>
          <a:p>
            <a:pPr algn="ctr"/>
            <a:r>
              <a:rPr lang="en-US" sz="4000" dirty="0">
                <a:latin typeface="Cambria" panose="02040503050406030204" pitchFamily="18" charset="0"/>
              </a:rPr>
              <a:t>Change Your Genetics</a:t>
            </a:r>
          </a:p>
        </p:txBody>
      </p:sp>
      <p:sp>
        <p:nvSpPr>
          <p:cNvPr id="3" name="Content Placeholder 2">
            <a:extLst>
              <a:ext uri="{FF2B5EF4-FFF2-40B4-BE49-F238E27FC236}">
                <a16:creationId xmlns:a16="http://schemas.microsoft.com/office/drawing/2014/main" id="{EAC581ED-7144-4028-9472-91E3250F9A3D}"/>
              </a:ext>
            </a:extLst>
          </p:cNvPr>
          <p:cNvSpPr>
            <a:spLocks noGrp="1"/>
          </p:cNvSpPr>
          <p:nvPr>
            <p:ph idx="1"/>
          </p:nvPr>
        </p:nvSpPr>
        <p:spPr>
          <a:xfrm>
            <a:off x="838200" y="3002783"/>
            <a:ext cx="10515600" cy="4351338"/>
          </a:xfrm>
        </p:spPr>
        <p:txBody>
          <a:bodyPr>
            <a:normAutofit/>
          </a:bodyPr>
          <a:lstStyle/>
          <a:p>
            <a:pPr algn="ctr"/>
            <a:r>
              <a:rPr lang="en-US" sz="4000" dirty="0">
                <a:latin typeface="Cambria" panose="02040503050406030204" pitchFamily="18" charset="0"/>
              </a:rPr>
              <a:t>Discover how to Upgrade Your Genes, Decrease Your Risks, and Improve Your Entire Life</a:t>
            </a:r>
          </a:p>
        </p:txBody>
      </p:sp>
    </p:spTree>
    <p:extLst>
      <p:ext uri="{BB962C8B-B14F-4D97-AF65-F5344CB8AC3E}">
        <p14:creationId xmlns:p14="http://schemas.microsoft.com/office/powerpoint/2010/main" val="26081595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7F483-83F9-4522-9315-1303920595AC}"/>
              </a:ext>
            </a:extLst>
          </p:cNvPr>
          <p:cNvSpPr>
            <a:spLocks noGrp="1"/>
          </p:cNvSpPr>
          <p:nvPr>
            <p:ph type="title"/>
          </p:nvPr>
        </p:nvSpPr>
        <p:spPr>
          <a:xfrm>
            <a:off x="609600" y="1332186"/>
            <a:ext cx="10972800" cy="1143000"/>
          </a:xfrm>
        </p:spPr>
        <p:txBody>
          <a:bodyPr>
            <a:normAutofit fontScale="90000"/>
          </a:bodyPr>
          <a:lstStyle/>
          <a:p>
            <a:pPr algn="ctr"/>
            <a:r>
              <a:rPr lang="en-US" b="1" dirty="0">
                <a:latin typeface="Cambria" panose="02040503050406030204" pitchFamily="18" charset="0"/>
              </a:rPr>
              <a:t>TEST: Know Your Genes</a:t>
            </a:r>
            <a:br>
              <a:rPr lang="en-US" b="1" dirty="0">
                <a:latin typeface="Cambria" panose="02040503050406030204" pitchFamily="18" charset="0"/>
              </a:rPr>
            </a:br>
            <a:r>
              <a:rPr lang="en-US" b="1" dirty="0">
                <a:latin typeface="Cambria" panose="02040503050406030204" pitchFamily="18" charset="0"/>
              </a:rPr>
              <a:t>CORRECT – The Environment That Effects Them</a:t>
            </a:r>
          </a:p>
        </p:txBody>
      </p:sp>
      <p:sp>
        <p:nvSpPr>
          <p:cNvPr id="3" name="Content Placeholder 2">
            <a:extLst>
              <a:ext uri="{FF2B5EF4-FFF2-40B4-BE49-F238E27FC236}">
                <a16:creationId xmlns:a16="http://schemas.microsoft.com/office/drawing/2014/main" id="{C9063C9A-C619-4DF7-9A6A-663B5D4FC565}"/>
              </a:ext>
            </a:extLst>
          </p:cNvPr>
          <p:cNvSpPr>
            <a:spLocks noGrp="1"/>
          </p:cNvSpPr>
          <p:nvPr>
            <p:ph idx="1"/>
          </p:nvPr>
        </p:nvSpPr>
        <p:spPr>
          <a:xfrm>
            <a:off x="609600" y="2842419"/>
            <a:ext cx="10972800" cy="4068763"/>
          </a:xfrm>
        </p:spPr>
        <p:txBody>
          <a:bodyPr/>
          <a:lstStyle/>
          <a:p>
            <a:pPr marL="0" indent="0" algn="ctr">
              <a:buNone/>
            </a:pPr>
            <a:r>
              <a:rPr lang="en-US" sz="3200" dirty="0">
                <a:latin typeface="Cambria" panose="02040503050406030204" pitchFamily="18" charset="0"/>
              </a:rPr>
              <a:t>“The genes have been there for thousands of years, but if cancer rates are changing in a lifetime, that doesn't have much to do with genes. The best way to handle breast cancer (gene) risks is through lifestyle.”</a:t>
            </a:r>
          </a:p>
          <a:p>
            <a:pPr marL="0" indent="0" algn="ctr">
              <a:buNone/>
            </a:pPr>
            <a:endParaRPr lang="en-US" sz="3200" dirty="0">
              <a:latin typeface="Cambria" panose="02040503050406030204" pitchFamily="18" charset="0"/>
            </a:endParaRPr>
          </a:p>
          <a:p>
            <a:pPr marL="0" indent="0" algn="ctr">
              <a:buNone/>
            </a:pPr>
            <a:r>
              <a:rPr lang="en-US" sz="2000" dirty="0">
                <a:latin typeface="Cambria" panose="02040503050406030204" pitchFamily="18" charset="0"/>
              </a:rPr>
              <a:t>- Michelle Holmes,  Harvard University T.H. Chan School of Public Health</a:t>
            </a:r>
          </a:p>
          <a:p>
            <a:endParaRPr lang="en-US" dirty="0"/>
          </a:p>
          <a:p>
            <a:endParaRPr lang="en-US" dirty="0"/>
          </a:p>
        </p:txBody>
      </p:sp>
    </p:spTree>
    <p:extLst>
      <p:ext uri="{BB962C8B-B14F-4D97-AF65-F5344CB8AC3E}">
        <p14:creationId xmlns:p14="http://schemas.microsoft.com/office/powerpoint/2010/main" val="20265808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485900"/>
            <a:ext cx="8229600" cy="1562100"/>
          </a:xfrm>
        </p:spPr>
        <p:txBody>
          <a:bodyPr>
            <a:normAutofit/>
          </a:bodyPr>
          <a:lstStyle/>
          <a:p>
            <a:pPr algn="l"/>
            <a:r>
              <a:rPr lang="en-US" sz="4000" b="1" dirty="0">
                <a:latin typeface="Cambria" panose="02040503050406030204" pitchFamily="18" charset="0"/>
                <a:cs typeface="Arial"/>
              </a:rPr>
              <a:t>Genes &amp; </a:t>
            </a:r>
            <a:br>
              <a:rPr lang="en-US" sz="4000" b="1" dirty="0">
                <a:latin typeface="Cambria" panose="02040503050406030204" pitchFamily="18" charset="0"/>
                <a:cs typeface="Arial"/>
              </a:rPr>
            </a:br>
            <a:r>
              <a:rPr lang="en-US" sz="4000" b="1" dirty="0">
                <a:latin typeface="Cambria" panose="02040503050406030204" pitchFamily="18" charset="0"/>
                <a:cs typeface="Arial"/>
              </a:rPr>
              <a:t>Nervous System</a:t>
            </a:r>
          </a:p>
        </p:txBody>
      </p:sp>
      <p:sp>
        <p:nvSpPr>
          <p:cNvPr id="3" name="Content Placeholder 2"/>
          <p:cNvSpPr>
            <a:spLocks noGrp="1"/>
          </p:cNvSpPr>
          <p:nvPr>
            <p:ph idx="1"/>
          </p:nvPr>
        </p:nvSpPr>
        <p:spPr>
          <a:xfrm>
            <a:off x="1981200" y="2514600"/>
            <a:ext cx="8229600" cy="3051572"/>
          </a:xfrm>
        </p:spPr>
        <p:txBody>
          <a:bodyPr>
            <a:normAutofit fontScale="77500" lnSpcReduction="20000"/>
          </a:bodyPr>
          <a:lstStyle/>
          <a:p>
            <a:pPr marL="0" indent="0">
              <a:spcBef>
                <a:spcPts val="0"/>
              </a:spcBef>
              <a:spcAft>
                <a:spcPts val="1200"/>
              </a:spcAft>
              <a:buNone/>
            </a:pPr>
            <a:endParaRPr lang="en-US" sz="2000" dirty="0"/>
          </a:p>
          <a:p>
            <a:pPr marL="0" indent="0">
              <a:spcBef>
                <a:spcPts val="0"/>
              </a:spcBef>
              <a:spcAft>
                <a:spcPts val="1200"/>
              </a:spcAft>
              <a:buNone/>
            </a:pPr>
            <a:r>
              <a:rPr lang="en-US" sz="2000" dirty="0"/>
              <a:t> </a:t>
            </a:r>
          </a:p>
          <a:p>
            <a:pPr>
              <a:spcBef>
                <a:spcPts val="0"/>
              </a:spcBef>
              <a:spcAft>
                <a:spcPts val="1200"/>
              </a:spcAft>
            </a:pPr>
            <a:r>
              <a:rPr lang="en-US" sz="2600" dirty="0">
                <a:latin typeface="Cambria" panose="02040503050406030204" pitchFamily="18" charset="0"/>
              </a:rPr>
              <a:t>Brain is the interface between the environment and </a:t>
            </a:r>
            <a:br>
              <a:rPr lang="en-US" sz="2600" dirty="0">
                <a:latin typeface="Cambria" panose="02040503050406030204" pitchFamily="18" charset="0"/>
              </a:rPr>
            </a:br>
            <a:r>
              <a:rPr lang="en-US" sz="2600" dirty="0">
                <a:latin typeface="Cambria" panose="02040503050406030204" pitchFamily="18" charset="0"/>
              </a:rPr>
              <a:t>the genes of our cells. </a:t>
            </a:r>
          </a:p>
          <a:p>
            <a:pPr>
              <a:spcBef>
                <a:spcPts val="0"/>
              </a:spcBef>
              <a:spcAft>
                <a:spcPts val="1200"/>
              </a:spcAft>
            </a:pPr>
            <a:r>
              <a:rPr lang="en-US" sz="2600" dirty="0">
                <a:latin typeface="Cambria" panose="02040503050406030204" pitchFamily="18" charset="0"/>
              </a:rPr>
              <a:t>In response to environmental stimuli, the brain adjusts the composition of the body’s tissue fluids, the equivalent of “growth medium” or nutrition for our body’s cells. </a:t>
            </a:r>
          </a:p>
          <a:p>
            <a:pPr>
              <a:spcBef>
                <a:spcPts val="0"/>
              </a:spcBef>
              <a:spcAft>
                <a:spcPts val="1200"/>
              </a:spcAft>
            </a:pPr>
            <a:r>
              <a:rPr lang="en-US" sz="2600" dirty="0">
                <a:latin typeface="Cambria" panose="02040503050406030204" pitchFamily="18" charset="0"/>
              </a:rPr>
              <a:t>Electrical signals travel from the CNS through the peripheral nervous system carry out the physiological responses “requested” by the brain. </a:t>
            </a:r>
            <a:endParaRPr lang="en-US" sz="2600" b="1" dirty="0">
              <a:latin typeface="Cambria" panose="02040503050406030204" pitchFamily="18" charset="0"/>
            </a:endParaRPr>
          </a:p>
          <a:p>
            <a:pPr marL="0" indent="0">
              <a:buNone/>
            </a:pPr>
            <a:r>
              <a:rPr lang="en-US" sz="1200" dirty="0">
                <a:solidFill>
                  <a:srgbClr val="000000"/>
                </a:solidFill>
              </a:rPr>
              <a:t>http://</a:t>
            </a:r>
            <a:r>
              <a:rPr lang="en-US" sz="1200" dirty="0" err="1">
                <a:solidFill>
                  <a:srgbClr val="000000"/>
                </a:solidFill>
              </a:rPr>
              <a:t>www.biology.duke.edu</a:t>
            </a:r>
            <a:r>
              <a:rPr lang="en-US" sz="1200" dirty="0">
                <a:solidFill>
                  <a:srgbClr val="000000"/>
                </a:solidFill>
              </a:rPr>
              <a:t>/</a:t>
            </a:r>
            <a:r>
              <a:rPr lang="en-US" sz="1200" dirty="0" err="1">
                <a:solidFill>
                  <a:srgbClr val="000000"/>
                </a:solidFill>
              </a:rPr>
              <a:t>nijhout</a:t>
            </a:r>
            <a:r>
              <a:rPr lang="en-US" sz="1200" dirty="0">
                <a:solidFill>
                  <a:srgbClr val="000000"/>
                </a:solidFill>
              </a:rPr>
              <a:t>/</a:t>
            </a:r>
            <a:r>
              <a:rPr lang="en-US" sz="1200" dirty="0" err="1">
                <a:solidFill>
                  <a:srgbClr val="000000"/>
                </a:solidFill>
              </a:rPr>
              <a:t>polyphenism.htm</a:t>
            </a:r>
            <a:endParaRPr lang="en-US" sz="1200" dirty="0">
              <a:solidFill>
                <a:srgbClr val="000000"/>
              </a:solidFill>
            </a:endParaRPr>
          </a:p>
        </p:txBody>
      </p:sp>
      <p:pic>
        <p:nvPicPr>
          <p:cNvPr id="4" name="Picture 3"/>
          <p:cNvPicPr>
            <a:picLocks noChangeAspect="1"/>
          </p:cNvPicPr>
          <p:nvPr/>
        </p:nvPicPr>
        <p:blipFill>
          <a:blip r:embed="rId3"/>
          <a:stretch>
            <a:fillRect/>
          </a:stretch>
        </p:blipFill>
        <p:spPr>
          <a:xfrm>
            <a:off x="7922269" y="1291828"/>
            <a:ext cx="2136133" cy="2365772"/>
          </a:xfrm>
          <a:prstGeom prst="rect">
            <a:avLst/>
          </a:prstGeom>
        </p:spPr>
      </p:pic>
    </p:spTree>
    <p:extLst>
      <p:ext uri="{BB962C8B-B14F-4D97-AF65-F5344CB8AC3E}">
        <p14:creationId xmlns:p14="http://schemas.microsoft.com/office/powerpoint/2010/main" val="17014972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D9975-AB7E-4F70-B354-4687A48E2CDD}"/>
              </a:ext>
            </a:extLst>
          </p:cNvPr>
          <p:cNvSpPr>
            <a:spLocks noGrp="1"/>
          </p:cNvSpPr>
          <p:nvPr>
            <p:ph type="title"/>
          </p:nvPr>
        </p:nvSpPr>
        <p:spPr>
          <a:xfrm>
            <a:off x="609600" y="1794642"/>
            <a:ext cx="10972800" cy="1143000"/>
          </a:xfrm>
        </p:spPr>
        <p:txBody>
          <a:bodyPr>
            <a:normAutofit fontScale="90000"/>
          </a:bodyPr>
          <a:lstStyle/>
          <a:p>
            <a:pPr algn="ctr"/>
            <a:r>
              <a:rPr lang="en-US" b="1" dirty="0">
                <a:latin typeface="Cambria" panose="02040503050406030204" pitchFamily="18" charset="0"/>
              </a:rPr>
              <a:t>#1 Killer</a:t>
            </a:r>
            <a:br>
              <a:rPr lang="en-US" b="1" dirty="0">
                <a:latin typeface="Cambria" panose="02040503050406030204" pitchFamily="18" charset="0"/>
              </a:rPr>
            </a:br>
            <a:r>
              <a:rPr lang="en-US" b="1" dirty="0">
                <a:latin typeface="Cambria" panose="02040503050406030204" pitchFamily="18" charset="0"/>
              </a:rPr>
              <a:t>#1 Most Preventable Disease</a:t>
            </a:r>
          </a:p>
        </p:txBody>
      </p:sp>
      <p:sp>
        <p:nvSpPr>
          <p:cNvPr id="3" name="Content Placeholder 2">
            <a:extLst>
              <a:ext uri="{FF2B5EF4-FFF2-40B4-BE49-F238E27FC236}">
                <a16:creationId xmlns:a16="http://schemas.microsoft.com/office/drawing/2014/main" id="{20D71717-BCD6-4480-AFA2-0DE5F5D75CAC}"/>
              </a:ext>
            </a:extLst>
          </p:cNvPr>
          <p:cNvSpPr>
            <a:spLocks noGrp="1"/>
          </p:cNvSpPr>
          <p:nvPr>
            <p:ph idx="1"/>
          </p:nvPr>
        </p:nvSpPr>
        <p:spPr>
          <a:xfrm>
            <a:off x="609600" y="3381703"/>
            <a:ext cx="10972800" cy="4068763"/>
          </a:xfrm>
        </p:spPr>
        <p:txBody>
          <a:bodyPr/>
          <a:lstStyle/>
          <a:p>
            <a:pPr marL="0" indent="0" algn="ctr">
              <a:buNone/>
            </a:pPr>
            <a:r>
              <a:rPr lang="en-US" sz="3200" dirty="0">
                <a:solidFill>
                  <a:schemeClr val="accent6"/>
                </a:solidFill>
                <a:latin typeface="Cambria" panose="02040503050406030204" pitchFamily="18" charset="0"/>
              </a:rPr>
              <a:t>It’s been estimated that approximately 200,000 lives could be saved if certain heart risk environmental factors were addressed, even modestly. </a:t>
            </a:r>
          </a:p>
          <a:p>
            <a:endParaRPr lang="en-US" dirty="0"/>
          </a:p>
        </p:txBody>
      </p:sp>
    </p:spTree>
    <p:extLst>
      <p:ext uri="{BB962C8B-B14F-4D97-AF65-F5344CB8AC3E}">
        <p14:creationId xmlns:p14="http://schemas.microsoft.com/office/powerpoint/2010/main" val="37729145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2553C-E29A-42D2-B2D2-131C6A797D20}"/>
              </a:ext>
            </a:extLst>
          </p:cNvPr>
          <p:cNvSpPr>
            <a:spLocks noGrp="1"/>
          </p:cNvSpPr>
          <p:nvPr>
            <p:ph type="title"/>
          </p:nvPr>
        </p:nvSpPr>
        <p:spPr>
          <a:xfrm>
            <a:off x="609600" y="1479331"/>
            <a:ext cx="10972800" cy="1143000"/>
          </a:xfrm>
        </p:spPr>
        <p:txBody>
          <a:bodyPr>
            <a:normAutofit/>
          </a:bodyPr>
          <a:lstStyle/>
          <a:p>
            <a:pPr algn="ctr"/>
            <a:r>
              <a:rPr lang="en-US" sz="3600" b="1" dirty="0">
                <a:latin typeface="Cambria" panose="02040503050406030204" pitchFamily="18" charset="0"/>
              </a:rPr>
              <a:t>THE WHOLE ENVIRONMENT IS IMPORTANT</a:t>
            </a:r>
          </a:p>
        </p:txBody>
      </p:sp>
      <p:sp>
        <p:nvSpPr>
          <p:cNvPr id="3" name="Content Placeholder 2">
            <a:extLst>
              <a:ext uri="{FF2B5EF4-FFF2-40B4-BE49-F238E27FC236}">
                <a16:creationId xmlns:a16="http://schemas.microsoft.com/office/drawing/2014/main" id="{F7C76DB4-1DC0-408A-A485-6D08076AE21E}"/>
              </a:ext>
            </a:extLst>
          </p:cNvPr>
          <p:cNvSpPr>
            <a:spLocks noGrp="1"/>
          </p:cNvSpPr>
          <p:nvPr>
            <p:ph idx="1"/>
          </p:nvPr>
        </p:nvSpPr>
        <p:spPr>
          <a:xfrm>
            <a:off x="609600" y="2789237"/>
            <a:ext cx="10972800" cy="4068763"/>
          </a:xfrm>
        </p:spPr>
        <p:txBody>
          <a:bodyPr>
            <a:normAutofit/>
          </a:bodyPr>
          <a:lstStyle/>
          <a:p>
            <a:pPr marL="0" indent="0" algn="ctr" eaLnBrk="0" fontAlgn="base" hangingPunct="0">
              <a:lnSpc>
                <a:spcPct val="100000"/>
              </a:lnSpc>
              <a:spcBef>
                <a:spcPct val="0"/>
              </a:spcBef>
              <a:spcAft>
                <a:spcPct val="0"/>
              </a:spcAft>
              <a:buNone/>
            </a:pPr>
            <a:r>
              <a:rPr lang="en-US" altLang="en-US" b="1" dirty="0">
                <a:latin typeface="Cambria" panose="02040503050406030204" pitchFamily="18" charset="0"/>
                <a:ea typeface="Calibri" panose="020F0502020204030204" pitchFamily="34" charset="0"/>
                <a:cs typeface="Times New Roman" panose="02020603050405020304" pitchFamily="18" charset="0"/>
              </a:rPr>
              <a:t>2,000 people were recruited for smoking, alcohol, diet, exercise, managing stress dramatically lowered heart dx risk.    </a:t>
            </a:r>
          </a:p>
          <a:p>
            <a:pPr marL="0" indent="0" algn="just" eaLnBrk="0" fontAlgn="base" hangingPunct="0">
              <a:lnSpc>
                <a:spcPct val="100000"/>
              </a:lnSpc>
              <a:spcBef>
                <a:spcPct val="0"/>
              </a:spcBef>
              <a:spcAft>
                <a:spcPct val="0"/>
              </a:spcAft>
              <a:buNone/>
            </a:pPr>
            <a:r>
              <a:rPr lang="en-US" altLang="en-US" sz="2400" dirty="0">
                <a:latin typeface="Cambria" panose="02040503050406030204" pitchFamily="18" charset="0"/>
                <a:ea typeface="Calibri" panose="020F0502020204030204" pitchFamily="34" charset="0"/>
                <a:cs typeface="Times New Roman" panose="02020603050405020304" pitchFamily="18" charset="0"/>
              </a:rPr>
              <a:t> </a:t>
            </a:r>
          </a:p>
          <a:p>
            <a:pPr marL="0" indent="0" algn="ctr" eaLnBrk="0" fontAlgn="base" hangingPunct="0">
              <a:lnSpc>
                <a:spcPct val="100000"/>
              </a:lnSpc>
              <a:spcBef>
                <a:spcPct val="0"/>
              </a:spcBef>
              <a:spcAft>
                <a:spcPct val="0"/>
              </a:spcAft>
              <a:buNone/>
            </a:pPr>
            <a:r>
              <a:rPr lang="en-US" altLang="en-US" sz="2400" b="1" dirty="0">
                <a:solidFill>
                  <a:srgbClr val="FF0000"/>
                </a:solidFill>
                <a:latin typeface="Cambria" panose="02040503050406030204" pitchFamily="18" charset="0"/>
                <a:ea typeface="Calibri" panose="020F0502020204030204" pitchFamily="34" charset="0"/>
                <a:cs typeface="Times New Roman" panose="02020603050405020304" pitchFamily="18" charset="0"/>
              </a:rPr>
              <a:t>The more of these lifestyle essentials you addressed, the lower the chance of disease.  </a:t>
            </a:r>
          </a:p>
          <a:p>
            <a:pPr algn="ctr" eaLnBrk="0" fontAlgn="base" hangingPunct="0">
              <a:lnSpc>
                <a:spcPct val="100000"/>
              </a:lnSpc>
              <a:spcBef>
                <a:spcPct val="0"/>
              </a:spcBef>
              <a:spcAft>
                <a:spcPct val="0"/>
              </a:spcAft>
            </a:pPr>
            <a:r>
              <a:rPr lang="en-US" altLang="en-US" sz="2400" dirty="0">
                <a:solidFill>
                  <a:srgbClr val="FF0000"/>
                </a:solidFill>
                <a:latin typeface="Cambria" panose="02040503050406030204" pitchFamily="18" charset="0"/>
                <a:ea typeface="Calibri" panose="020F0502020204030204" pitchFamily="34" charset="0"/>
                <a:cs typeface="Times New Roman" panose="02020603050405020304" pitchFamily="18" charset="0"/>
              </a:rPr>
              <a:t>1 Lifestyle Factor: 6% Lower Risk</a:t>
            </a:r>
          </a:p>
          <a:p>
            <a:pPr algn="ctr" eaLnBrk="0" fontAlgn="base" hangingPunct="0">
              <a:lnSpc>
                <a:spcPct val="100000"/>
              </a:lnSpc>
              <a:spcBef>
                <a:spcPct val="0"/>
              </a:spcBef>
              <a:spcAft>
                <a:spcPct val="0"/>
              </a:spcAft>
            </a:pPr>
            <a:r>
              <a:rPr lang="en-US" altLang="en-US" sz="2400" dirty="0">
                <a:solidFill>
                  <a:srgbClr val="FF0000"/>
                </a:solidFill>
                <a:latin typeface="Cambria" panose="02040503050406030204" pitchFamily="18" charset="0"/>
                <a:ea typeface="Calibri" panose="020F0502020204030204" pitchFamily="34" charset="0"/>
                <a:cs typeface="Times New Roman" panose="02020603050405020304" pitchFamily="18" charset="0"/>
              </a:rPr>
              <a:t>All 5 Lifestyle Factors: 60% (10X) Lower Risk</a:t>
            </a:r>
          </a:p>
          <a:p>
            <a:pPr marL="0" indent="0" algn="ctr" eaLnBrk="0" fontAlgn="base" hangingPunct="0">
              <a:lnSpc>
                <a:spcPct val="100000"/>
              </a:lnSpc>
              <a:spcBef>
                <a:spcPct val="0"/>
              </a:spcBef>
              <a:spcAft>
                <a:spcPct val="0"/>
              </a:spcAft>
              <a:buNone/>
            </a:pPr>
            <a:r>
              <a:rPr lang="en-US" altLang="en-US" sz="2400" dirty="0">
                <a:latin typeface="Calibri" panose="020F0502020204030204" pitchFamily="34" charset="0"/>
                <a:ea typeface="Calibri" panose="020F0502020204030204" pitchFamily="34" charset="0"/>
                <a:cs typeface="Times New Roman" panose="02020603050405020304" pitchFamily="18" charset="0"/>
              </a:rPr>
              <a:t> </a:t>
            </a:r>
            <a:endParaRPr lang="en-US" altLang="en-US" sz="3600" dirty="0">
              <a:latin typeface="Arial" panose="020B0604020202020204" pitchFamily="34" charset="0"/>
            </a:endParaRPr>
          </a:p>
          <a:p>
            <a:endParaRPr lang="en-US" dirty="0"/>
          </a:p>
        </p:txBody>
      </p:sp>
    </p:spTree>
    <p:extLst>
      <p:ext uri="{BB962C8B-B14F-4D97-AF65-F5344CB8AC3E}">
        <p14:creationId xmlns:p14="http://schemas.microsoft.com/office/powerpoint/2010/main" val="7466633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F1EB5-9628-47ED-B500-994B63FDD344}"/>
              </a:ext>
            </a:extLst>
          </p:cNvPr>
          <p:cNvSpPr>
            <a:spLocks noGrp="1"/>
          </p:cNvSpPr>
          <p:nvPr>
            <p:ph type="title"/>
          </p:nvPr>
        </p:nvSpPr>
        <p:spPr>
          <a:xfrm>
            <a:off x="609600" y="1143001"/>
            <a:ext cx="10972800" cy="1143000"/>
          </a:xfrm>
        </p:spPr>
        <p:txBody>
          <a:bodyPr>
            <a:normAutofit/>
          </a:bodyPr>
          <a:lstStyle/>
          <a:p>
            <a:pPr algn="ctr"/>
            <a:r>
              <a:rPr lang="en-US" sz="4000" b="1" dirty="0">
                <a:latin typeface="Cambria" panose="02040503050406030204" pitchFamily="18" charset="0"/>
              </a:rPr>
              <a:t>TEST – CORRECT </a:t>
            </a:r>
          </a:p>
        </p:txBody>
      </p:sp>
      <p:sp>
        <p:nvSpPr>
          <p:cNvPr id="3" name="Content Placeholder 2">
            <a:extLst>
              <a:ext uri="{FF2B5EF4-FFF2-40B4-BE49-F238E27FC236}">
                <a16:creationId xmlns:a16="http://schemas.microsoft.com/office/drawing/2014/main" id="{42C93D47-3270-44BA-9059-E8AF75016E43}"/>
              </a:ext>
            </a:extLst>
          </p:cNvPr>
          <p:cNvSpPr>
            <a:spLocks noGrp="1"/>
          </p:cNvSpPr>
          <p:nvPr>
            <p:ph idx="1"/>
          </p:nvPr>
        </p:nvSpPr>
        <p:spPr>
          <a:xfrm>
            <a:off x="1981200" y="2537618"/>
            <a:ext cx="8229600" cy="4068763"/>
          </a:xfrm>
        </p:spPr>
        <p:txBody>
          <a:bodyPr/>
          <a:lstStyle/>
          <a:p>
            <a:pPr marL="0" indent="0" algn="ctr">
              <a:buNone/>
            </a:pPr>
            <a:r>
              <a:rPr lang="en-US" b="1" dirty="0">
                <a:latin typeface="Cambria" panose="02040503050406030204" pitchFamily="18" charset="0"/>
              </a:rPr>
              <a:t>Breast cancer is the leading cancer among women.</a:t>
            </a:r>
          </a:p>
          <a:p>
            <a:pPr marL="0" indent="0" algn="ctr">
              <a:buNone/>
            </a:pPr>
            <a:r>
              <a:rPr lang="en-US" dirty="0">
                <a:latin typeface="Cambria" panose="02040503050406030204" pitchFamily="18" charset="0"/>
              </a:rPr>
              <a:t> </a:t>
            </a:r>
          </a:p>
          <a:p>
            <a:pPr algn="ctr"/>
            <a:r>
              <a:rPr lang="en-US" sz="3200" dirty="0">
                <a:latin typeface="Cambria" panose="02040503050406030204" pitchFamily="18" charset="0"/>
              </a:rPr>
              <a:t>A 2006 study conducted in the UK found that obese women have a 60 percent increased risk of developing breast cancer, compared to women with normal weight.</a:t>
            </a:r>
          </a:p>
          <a:p>
            <a:endParaRPr lang="en-US" dirty="0"/>
          </a:p>
        </p:txBody>
      </p:sp>
    </p:spTree>
    <p:extLst>
      <p:ext uri="{BB962C8B-B14F-4D97-AF65-F5344CB8AC3E}">
        <p14:creationId xmlns:p14="http://schemas.microsoft.com/office/powerpoint/2010/main" val="21446494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02735-227D-46B8-955E-5ED3531D9F82}"/>
              </a:ext>
            </a:extLst>
          </p:cNvPr>
          <p:cNvSpPr>
            <a:spLocks noGrp="1"/>
          </p:cNvSpPr>
          <p:nvPr>
            <p:ph type="title"/>
          </p:nvPr>
        </p:nvSpPr>
        <p:spPr>
          <a:xfrm>
            <a:off x="609600" y="1542393"/>
            <a:ext cx="10972800" cy="1143000"/>
          </a:xfrm>
        </p:spPr>
        <p:txBody>
          <a:bodyPr>
            <a:normAutofit/>
          </a:bodyPr>
          <a:lstStyle/>
          <a:p>
            <a:pPr algn="ctr"/>
            <a:r>
              <a:rPr lang="en-US" sz="4000" b="1" dirty="0">
                <a:latin typeface="Cambria" panose="02040503050406030204" pitchFamily="18" charset="0"/>
              </a:rPr>
              <a:t>Testing Genes and Cancer</a:t>
            </a:r>
          </a:p>
        </p:txBody>
      </p:sp>
      <p:sp>
        <p:nvSpPr>
          <p:cNvPr id="3" name="Content Placeholder 2">
            <a:extLst>
              <a:ext uri="{FF2B5EF4-FFF2-40B4-BE49-F238E27FC236}">
                <a16:creationId xmlns:a16="http://schemas.microsoft.com/office/drawing/2014/main" id="{E53F0336-E15C-42A4-86FD-53FEA3E4FA8D}"/>
              </a:ext>
            </a:extLst>
          </p:cNvPr>
          <p:cNvSpPr>
            <a:spLocks noGrp="1"/>
          </p:cNvSpPr>
          <p:nvPr>
            <p:ph idx="1"/>
          </p:nvPr>
        </p:nvSpPr>
        <p:spPr>
          <a:xfrm>
            <a:off x="609600" y="2842419"/>
            <a:ext cx="10972800" cy="4068763"/>
          </a:xfrm>
        </p:spPr>
        <p:txBody>
          <a:bodyPr/>
          <a:lstStyle/>
          <a:p>
            <a:pPr algn="ctr"/>
            <a:r>
              <a:rPr lang="en-US" dirty="0">
                <a:latin typeface="Cambria" panose="02040503050406030204" pitchFamily="18" charset="0"/>
              </a:rPr>
              <a:t>Cancer is a perversion of genetics – a genome that becomes pathologically obsessed with replicating itself.  </a:t>
            </a:r>
          </a:p>
          <a:p>
            <a:pPr marL="0" indent="0" algn="ctr">
              <a:buNone/>
            </a:pPr>
            <a:endParaRPr lang="en-US" dirty="0">
              <a:latin typeface="Cambria" panose="02040503050406030204" pitchFamily="18" charset="0"/>
            </a:endParaRPr>
          </a:p>
          <a:p>
            <a:pPr marL="0" indent="0" algn="ctr">
              <a:buNone/>
            </a:pPr>
            <a:r>
              <a:rPr lang="en-US" dirty="0">
                <a:latin typeface="Cambria" panose="02040503050406030204" pitchFamily="18" charset="0"/>
              </a:rPr>
              <a:t>Identify the genes and overcome them by changing the environment</a:t>
            </a:r>
          </a:p>
          <a:p>
            <a:endParaRPr lang="en-US" dirty="0"/>
          </a:p>
        </p:txBody>
      </p:sp>
    </p:spTree>
    <p:extLst>
      <p:ext uri="{BB962C8B-B14F-4D97-AF65-F5344CB8AC3E}">
        <p14:creationId xmlns:p14="http://schemas.microsoft.com/office/powerpoint/2010/main" val="33316566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1904C-55C8-4426-8590-3093F33A6587}"/>
              </a:ext>
            </a:extLst>
          </p:cNvPr>
          <p:cNvSpPr>
            <a:spLocks noGrp="1"/>
          </p:cNvSpPr>
          <p:nvPr>
            <p:ph type="title"/>
          </p:nvPr>
        </p:nvSpPr>
        <p:spPr>
          <a:xfrm>
            <a:off x="609600" y="1450432"/>
            <a:ext cx="10972800" cy="1143000"/>
          </a:xfrm>
        </p:spPr>
        <p:txBody>
          <a:bodyPr>
            <a:normAutofit/>
          </a:bodyPr>
          <a:lstStyle/>
          <a:p>
            <a:pPr algn="ctr"/>
            <a:r>
              <a:rPr lang="en-US" sz="4000" b="1" dirty="0">
                <a:latin typeface="Cambria" panose="02040503050406030204" pitchFamily="18" charset="0"/>
              </a:rPr>
              <a:t>After The Test: Upgrade Gene Examples</a:t>
            </a:r>
          </a:p>
        </p:txBody>
      </p:sp>
      <p:sp>
        <p:nvSpPr>
          <p:cNvPr id="3" name="Content Placeholder 2">
            <a:extLst>
              <a:ext uri="{FF2B5EF4-FFF2-40B4-BE49-F238E27FC236}">
                <a16:creationId xmlns:a16="http://schemas.microsoft.com/office/drawing/2014/main" id="{E983D19C-6EAD-4713-A644-749A1D977C6A}"/>
              </a:ext>
            </a:extLst>
          </p:cNvPr>
          <p:cNvSpPr>
            <a:spLocks noGrp="1"/>
          </p:cNvSpPr>
          <p:nvPr>
            <p:ph idx="1"/>
          </p:nvPr>
        </p:nvSpPr>
        <p:spPr>
          <a:xfrm>
            <a:off x="609600" y="2593432"/>
            <a:ext cx="10972800" cy="4068763"/>
          </a:xfrm>
        </p:spPr>
        <p:txBody>
          <a:bodyPr>
            <a:normAutofit fontScale="70000" lnSpcReduction="20000"/>
          </a:bodyPr>
          <a:lstStyle/>
          <a:p>
            <a:pPr marL="0" indent="0" algn="ctr">
              <a:buNone/>
            </a:pPr>
            <a:r>
              <a:rPr lang="en-US" sz="3400" b="1" dirty="0">
                <a:latin typeface="Cambria" panose="02040503050406030204" pitchFamily="18" charset="0"/>
              </a:rPr>
              <a:t>Example of a Diet that Damages Genes</a:t>
            </a:r>
            <a:br>
              <a:rPr lang="en-US" dirty="0">
                <a:latin typeface="Cambria" panose="02040503050406030204" pitchFamily="18" charset="0"/>
              </a:rPr>
            </a:br>
            <a:endParaRPr lang="en-US" dirty="0">
              <a:latin typeface="Cambria" panose="02040503050406030204" pitchFamily="18" charset="0"/>
            </a:endParaRPr>
          </a:p>
          <a:p>
            <a:pPr algn="ctr"/>
            <a:r>
              <a:rPr lang="en-US" sz="3500" dirty="0">
                <a:latin typeface="Cambria" panose="02040503050406030204" pitchFamily="18" charset="0"/>
              </a:rPr>
              <a:t>Too many carbs</a:t>
            </a:r>
          </a:p>
          <a:p>
            <a:pPr algn="ctr"/>
            <a:r>
              <a:rPr lang="en-US" sz="3500" dirty="0">
                <a:latin typeface="Cambria" panose="02040503050406030204" pitchFamily="18" charset="0"/>
              </a:rPr>
              <a:t>Too much sugar</a:t>
            </a:r>
          </a:p>
          <a:p>
            <a:pPr algn="ctr"/>
            <a:r>
              <a:rPr lang="en-US" sz="3500" dirty="0">
                <a:latin typeface="Cambria" panose="02040503050406030204" pitchFamily="18" charset="0"/>
              </a:rPr>
              <a:t>Commercial protein, not enough protein</a:t>
            </a:r>
          </a:p>
          <a:p>
            <a:pPr algn="ctr"/>
            <a:r>
              <a:rPr lang="en-US" sz="3500" dirty="0">
                <a:latin typeface="Cambria" panose="02040503050406030204" pitchFamily="18" charset="0"/>
              </a:rPr>
              <a:t>Bad fats, not enough healthy fat</a:t>
            </a:r>
          </a:p>
          <a:p>
            <a:pPr algn="ctr"/>
            <a:r>
              <a:rPr lang="en-US" sz="3500" dirty="0">
                <a:latin typeface="Cambria" panose="02040503050406030204" pitchFamily="18" charset="0"/>
              </a:rPr>
              <a:t>A shortage of nutrients that your genes need to work properly, such as B vitamins, vitamin C, and zinc</a:t>
            </a:r>
          </a:p>
          <a:p>
            <a:pPr marL="0" indent="0">
              <a:buNone/>
            </a:pPr>
            <a:br>
              <a:rPr lang="en-US" dirty="0"/>
            </a:br>
            <a:endParaRPr lang="en-US" dirty="0"/>
          </a:p>
          <a:p>
            <a:pPr marL="0" indent="0">
              <a:buNone/>
            </a:pPr>
            <a:br>
              <a:rPr lang="en-US" dirty="0"/>
            </a:br>
            <a:endParaRPr lang="en-US" dirty="0"/>
          </a:p>
          <a:p>
            <a:endParaRPr lang="en-US" dirty="0"/>
          </a:p>
        </p:txBody>
      </p:sp>
    </p:spTree>
    <p:extLst>
      <p:ext uri="{BB962C8B-B14F-4D97-AF65-F5344CB8AC3E}">
        <p14:creationId xmlns:p14="http://schemas.microsoft.com/office/powerpoint/2010/main" val="19984419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8DCA2-DF3E-49AC-AF16-5CC3FA251DD0}"/>
              </a:ext>
            </a:extLst>
          </p:cNvPr>
          <p:cNvSpPr>
            <a:spLocks noGrp="1"/>
          </p:cNvSpPr>
          <p:nvPr>
            <p:ph type="title"/>
          </p:nvPr>
        </p:nvSpPr>
        <p:spPr>
          <a:xfrm>
            <a:off x="609600" y="1510862"/>
            <a:ext cx="10972800" cy="1143000"/>
          </a:xfrm>
        </p:spPr>
        <p:txBody>
          <a:bodyPr>
            <a:normAutofit fontScale="90000"/>
          </a:bodyPr>
          <a:lstStyle/>
          <a:p>
            <a:pPr algn="ctr"/>
            <a:r>
              <a:rPr lang="en-US" b="1" dirty="0">
                <a:latin typeface="Cambria" panose="02040503050406030204" pitchFamily="18" charset="0"/>
              </a:rPr>
              <a:t>Upgrade Your Genes Examples</a:t>
            </a:r>
            <a:br>
              <a:rPr lang="en-US" dirty="0"/>
            </a:br>
            <a:endParaRPr lang="en-US" dirty="0"/>
          </a:p>
        </p:txBody>
      </p:sp>
      <p:sp>
        <p:nvSpPr>
          <p:cNvPr id="3" name="Content Placeholder 2">
            <a:extLst>
              <a:ext uri="{FF2B5EF4-FFF2-40B4-BE49-F238E27FC236}">
                <a16:creationId xmlns:a16="http://schemas.microsoft.com/office/drawing/2014/main" id="{B8DF932E-603F-407D-8923-B5FE60B6C783}"/>
              </a:ext>
            </a:extLst>
          </p:cNvPr>
          <p:cNvSpPr>
            <a:spLocks noGrp="1"/>
          </p:cNvSpPr>
          <p:nvPr>
            <p:ph idx="1"/>
          </p:nvPr>
        </p:nvSpPr>
        <p:spPr>
          <a:xfrm>
            <a:off x="609600" y="2393735"/>
            <a:ext cx="10972800" cy="4068763"/>
          </a:xfrm>
        </p:spPr>
        <p:txBody>
          <a:bodyPr>
            <a:normAutofit fontScale="62500" lnSpcReduction="20000"/>
          </a:bodyPr>
          <a:lstStyle/>
          <a:p>
            <a:pPr marL="0" indent="0" algn="ctr">
              <a:buNone/>
            </a:pPr>
            <a:r>
              <a:rPr lang="en-US" sz="3400" b="1" u="sng" dirty="0">
                <a:latin typeface="Cambria" panose="02040503050406030204" pitchFamily="18" charset="0"/>
              </a:rPr>
              <a:t>Toxins</a:t>
            </a:r>
          </a:p>
          <a:p>
            <a:pPr algn="ctr"/>
            <a:r>
              <a:rPr lang="en-US" sz="3200" dirty="0">
                <a:latin typeface="Cambria" panose="02040503050406030204" pitchFamily="18" charset="0"/>
              </a:rPr>
              <a:t>Medications</a:t>
            </a:r>
          </a:p>
          <a:p>
            <a:pPr algn="ctr"/>
            <a:r>
              <a:rPr lang="en-US" sz="3200" dirty="0">
                <a:latin typeface="Cambria" panose="02040503050406030204" pitchFamily="18" charset="0"/>
              </a:rPr>
              <a:t>Heavy metals</a:t>
            </a:r>
          </a:p>
          <a:p>
            <a:pPr algn="ctr"/>
            <a:r>
              <a:rPr lang="en-US" sz="3200" dirty="0">
                <a:latin typeface="Cambria" panose="02040503050406030204" pitchFamily="18" charset="0"/>
              </a:rPr>
              <a:t>Processed food</a:t>
            </a:r>
          </a:p>
          <a:p>
            <a:pPr algn="ctr"/>
            <a:r>
              <a:rPr lang="en-US" sz="3200" dirty="0">
                <a:latin typeface="Cambria" panose="02040503050406030204" pitchFamily="18" charset="0"/>
              </a:rPr>
              <a:t>Electro-magnetic-frequencies (EMFs)</a:t>
            </a:r>
          </a:p>
          <a:p>
            <a:pPr algn="ctr"/>
            <a:r>
              <a:rPr lang="en-US" sz="3200" dirty="0">
                <a:latin typeface="Cambria" panose="02040503050406030204" pitchFamily="18" charset="0"/>
              </a:rPr>
              <a:t>Tap water, plastic bottles</a:t>
            </a:r>
          </a:p>
          <a:p>
            <a:pPr algn="ctr"/>
            <a:r>
              <a:rPr lang="en-US" sz="3200" dirty="0">
                <a:latin typeface="Cambria" panose="02040503050406030204" pitchFamily="18" charset="0"/>
              </a:rPr>
              <a:t>Indoor and outdoor air pollution</a:t>
            </a:r>
          </a:p>
          <a:p>
            <a:pPr algn="ctr"/>
            <a:r>
              <a:rPr lang="en-US" sz="3200" dirty="0">
                <a:latin typeface="Cambria" panose="02040503050406030204" pitchFamily="18" charset="0"/>
              </a:rPr>
              <a:t>Pesticides and herbicides</a:t>
            </a:r>
          </a:p>
          <a:p>
            <a:pPr algn="ctr"/>
            <a:r>
              <a:rPr lang="en-US" sz="3200" dirty="0">
                <a:latin typeface="Cambria" panose="02040503050406030204" pitchFamily="18" charset="0"/>
              </a:rPr>
              <a:t>Household products: sprays, cleaners</a:t>
            </a:r>
          </a:p>
          <a:p>
            <a:pPr algn="ctr"/>
            <a:r>
              <a:rPr lang="en-US" sz="3200" dirty="0">
                <a:latin typeface="Cambria" panose="02040503050406030204" pitchFamily="18" charset="0"/>
              </a:rPr>
              <a:t>Personal care products: soaps, shampoos, sunscreen, cosmetics</a:t>
            </a:r>
          </a:p>
          <a:p>
            <a:pPr algn="ctr"/>
            <a:r>
              <a:rPr lang="en-US" sz="3200" dirty="0">
                <a:latin typeface="Cambria" panose="02040503050406030204" pitchFamily="18" charset="0"/>
              </a:rPr>
              <a:t>Smoking, alcohol</a:t>
            </a:r>
          </a:p>
          <a:p>
            <a:pPr marL="0" indent="0">
              <a:buNone/>
            </a:pPr>
            <a:r>
              <a:rPr lang="en-US" dirty="0"/>
              <a:t> </a:t>
            </a:r>
          </a:p>
          <a:p>
            <a:endParaRPr lang="en-US" dirty="0"/>
          </a:p>
        </p:txBody>
      </p:sp>
    </p:spTree>
    <p:extLst>
      <p:ext uri="{BB962C8B-B14F-4D97-AF65-F5344CB8AC3E}">
        <p14:creationId xmlns:p14="http://schemas.microsoft.com/office/powerpoint/2010/main" val="8230313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5C9F7-B254-48B2-BA8A-CE8EFD45FEC1}"/>
              </a:ext>
            </a:extLst>
          </p:cNvPr>
          <p:cNvSpPr>
            <a:spLocks noGrp="1"/>
          </p:cNvSpPr>
          <p:nvPr>
            <p:ph type="title"/>
          </p:nvPr>
        </p:nvSpPr>
        <p:spPr>
          <a:xfrm>
            <a:off x="609600" y="1384738"/>
            <a:ext cx="10972800" cy="1143000"/>
          </a:xfrm>
        </p:spPr>
        <p:txBody>
          <a:bodyPr>
            <a:normAutofit/>
          </a:bodyPr>
          <a:lstStyle/>
          <a:p>
            <a:pPr algn="ctr"/>
            <a:r>
              <a:rPr lang="en-US" sz="4000" b="1" dirty="0">
                <a:latin typeface="Cambria" panose="02040503050406030204" pitchFamily="18" charset="0"/>
              </a:rPr>
              <a:t>More Gene Upgrades: </a:t>
            </a:r>
          </a:p>
        </p:txBody>
      </p:sp>
      <p:sp>
        <p:nvSpPr>
          <p:cNvPr id="3" name="Content Placeholder 2">
            <a:extLst>
              <a:ext uri="{FF2B5EF4-FFF2-40B4-BE49-F238E27FC236}">
                <a16:creationId xmlns:a16="http://schemas.microsoft.com/office/drawing/2014/main" id="{F2F1D853-EEA3-42D3-8754-027748B7875D}"/>
              </a:ext>
            </a:extLst>
          </p:cNvPr>
          <p:cNvSpPr>
            <a:spLocks noGrp="1"/>
          </p:cNvSpPr>
          <p:nvPr>
            <p:ph idx="1"/>
          </p:nvPr>
        </p:nvSpPr>
        <p:spPr>
          <a:xfrm>
            <a:off x="609600" y="2752451"/>
            <a:ext cx="10972800" cy="4068763"/>
          </a:xfrm>
        </p:spPr>
        <p:txBody>
          <a:bodyPr/>
          <a:lstStyle/>
          <a:p>
            <a:pPr algn="ctr"/>
            <a:r>
              <a:rPr lang="en-US" sz="3200" dirty="0">
                <a:latin typeface="Cambria" panose="02040503050406030204" pitchFamily="18" charset="0"/>
              </a:rPr>
              <a:t>Correct Subluxation</a:t>
            </a:r>
          </a:p>
          <a:p>
            <a:pPr algn="ctr"/>
            <a:r>
              <a:rPr lang="en-US" sz="3200" dirty="0">
                <a:latin typeface="Cambria" panose="02040503050406030204" pitchFamily="18" charset="0"/>
              </a:rPr>
              <a:t>Manage Inflammation and Oxidation</a:t>
            </a:r>
          </a:p>
          <a:p>
            <a:pPr algn="ctr"/>
            <a:r>
              <a:rPr lang="en-US" sz="3200" dirty="0">
                <a:latin typeface="Cambria" panose="02040503050406030204" pitchFamily="18" charset="0"/>
              </a:rPr>
              <a:t>Physical Activity (Sedentary lifestyle, Overtraining, Dehydration)</a:t>
            </a:r>
          </a:p>
          <a:p>
            <a:pPr algn="ctr"/>
            <a:r>
              <a:rPr lang="en-US" sz="3200" dirty="0">
                <a:latin typeface="Cambria" panose="02040503050406030204" pitchFamily="18" charset="0"/>
              </a:rPr>
              <a:t>Lack of Sleep, Stress, and Anxiety</a:t>
            </a:r>
          </a:p>
          <a:p>
            <a:endParaRPr lang="en-US" dirty="0"/>
          </a:p>
        </p:txBody>
      </p:sp>
    </p:spTree>
    <p:extLst>
      <p:ext uri="{BB962C8B-B14F-4D97-AF65-F5344CB8AC3E}">
        <p14:creationId xmlns:p14="http://schemas.microsoft.com/office/powerpoint/2010/main" val="16599975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3371A-9AC3-4B39-A120-1B649EF54A7B}"/>
              </a:ext>
            </a:extLst>
          </p:cNvPr>
          <p:cNvSpPr>
            <a:spLocks noGrp="1"/>
          </p:cNvSpPr>
          <p:nvPr>
            <p:ph type="title"/>
          </p:nvPr>
        </p:nvSpPr>
        <p:spPr>
          <a:xfrm>
            <a:off x="838200" y="1111359"/>
            <a:ext cx="10515600" cy="1325563"/>
          </a:xfrm>
        </p:spPr>
        <p:txBody>
          <a:bodyPr>
            <a:normAutofit/>
          </a:bodyPr>
          <a:lstStyle/>
          <a:p>
            <a:pPr algn="ctr"/>
            <a:r>
              <a:rPr lang="en-US" sz="4000" b="1" dirty="0">
                <a:latin typeface="Cambria" panose="02040503050406030204" pitchFamily="18" charset="0"/>
              </a:rPr>
              <a:t>RESULTS</a:t>
            </a:r>
          </a:p>
        </p:txBody>
      </p:sp>
      <p:sp>
        <p:nvSpPr>
          <p:cNvPr id="3" name="Content Placeholder 2">
            <a:extLst>
              <a:ext uri="{FF2B5EF4-FFF2-40B4-BE49-F238E27FC236}">
                <a16:creationId xmlns:a16="http://schemas.microsoft.com/office/drawing/2014/main" id="{C392415A-1D99-48CF-B595-E3B2AA95EB56}"/>
              </a:ext>
            </a:extLst>
          </p:cNvPr>
          <p:cNvSpPr>
            <a:spLocks noGrp="1"/>
          </p:cNvSpPr>
          <p:nvPr>
            <p:ph idx="1"/>
          </p:nvPr>
        </p:nvSpPr>
        <p:spPr>
          <a:xfrm>
            <a:off x="838200" y="2582370"/>
            <a:ext cx="10515600" cy="4351338"/>
          </a:xfrm>
        </p:spPr>
        <p:txBody>
          <a:bodyPr/>
          <a:lstStyle/>
          <a:p>
            <a:r>
              <a:rPr lang="en-US" sz="2400" dirty="0">
                <a:latin typeface="Cambria" panose="02040503050406030204" pitchFamily="18" charset="0"/>
              </a:rPr>
              <a:t>Our CLIA-certified lab extracts DNA from cells in your saliva sample. Then the lab processes the DNA on a genotyping chip that reads hundreds of thousands of variants in your genome.</a:t>
            </a:r>
          </a:p>
          <a:p>
            <a:r>
              <a:rPr lang="en-US" sz="2400" dirty="0">
                <a:latin typeface="Cambria" panose="02040503050406030204" pitchFamily="18" charset="0"/>
              </a:rPr>
              <a:t>Your genetic data is analyzed, and we generate your personalized reports based on well-established scientific and medical research.</a:t>
            </a:r>
          </a:p>
          <a:p>
            <a:r>
              <a:rPr lang="en-US" sz="2400" dirty="0">
                <a:latin typeface="Cambria" panose="02040503050406030204" pitchFamily="18" charset="0"/>
              </a:rPr>
              <a:t>Finally – what you can do to Epigenetically improve your health and decrease your genetic disease-risk profile</a:t>
            </a:r>
          </a:p>
          <a:p>
            <a:endParaRPr lang="en-US" dirty="0"/>
          </a:p>
        </p:txBody>
      </p:sp>
    </p:spTree>
    <p:extLst>
      <p:ext uri="{BB962C8B-B14F-4D97-AF65-F5344CB8AC3E}">
        <p14:creationId xmlns:p14="http://schemas.microsoft.com/office/powerpoint/2010/main" val="1381640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CC8B4-C891-40C4-8657-1673CEBDED30}"/>
              </a:ext>
            </a:extLst>
          </p:cNvPr>
          <p:cNvSpPr>
            <a:spLocks noGrp="1"/>
          </p:cNvSpPr>
          <p:nvPr>
            <p:ph type="title"/>
          </p:nvPr>
        </p:nvSpPr>
        <p:spPr>
          <a:xfrm>
            <a:off x="838200" y="354615"/>
            <a:ext cx="10515600" cy="1325563"/>
          </a:xfrm>
        </p:spPr>
        <p:txBody>
          <a:bodyPr>
            <a:normAutofit/>
          </a:bodyPr>
          <a:lstStyle/>
          <a:p>
            <a:pPr algn="ctr"/>
            <a:r>
              <a:rPr lang="en-US" sz="4000" b="1" dirty="0">
                <a:latin typeface="Cambria" panose="02040503050406030204" pitchFamily="18" charset="0"/>
              </a:rPr>
              <a:t>What Is Your Genetic Risk?</a:t>
            </a:r>
          </a:p>
        </p:txBody>
      </p:sp>
      <p:sp>
        <p:nvSpPr>
          <p:cNvPr id="3" name="Content Placeholder 2">
            <a:extLst>
              <a:ext uri="{FF2B5EF4-FFF2-40B4-BE49-F238E27FC236}">
                <a16:creationId xmlns:a16="http://schemas.microsoft.com/office/drawing/2014/main" id="{FB6183A3-3CC1-4F80-8A63-9914CD42EBA9}"/>
              </a:ext>
            </a:extLst>
          </p:cNvPr>
          <p:cNvSpPr>
            <a:spLocks noGrp="1"/>
          </p:cNvSpPr>
          <p:nvPr>
            <p:ph idx="1"/>
          </p:nvPr>
        </p:nvSpPr>
        <p:spPr/>
        <p:txBody>
          <a:bodyPr>
            <a:normAutofit lnSpcReduction="10000"/>
          </a:bodyPr>
          <a:lstStyle/>
          <a:p>
            <a:pPr marL="0" indent="0" algn="ctr" eaLnBrk="0" fontAlgn="base" hangingPunct="0">
              <a:lnSpc>
                <a:spcPct val="100000"/>
              </a:lnSpc>
              <a:spcBef>
                <a:spcPct val="0"/>
              </a:spcBef>
              <a:spcAft>
                <a:spcPct val="0"/>
              </a:spcAft>
              <a:buFontTx/>
              <a:buChar char="•"/>
            </a:pPr>
            <a:r>
              <a:rPr lang="en-US" altLang="en-US" sz="2400" dirty="0">
                <a:solidFill>
                  <a:srgbClr val="333435"/>
                </a:solidFill>
                <a:latin typeface="Cambria" panose="02040503050406030204" pitchFamily="18" charset="0"/>
              </a:rPr>
              <a:t>Celiac Disease, Lactose, and Gluten-intolerance</a:t>
            </a:r>
          </a:p>
          <a:p>
            <a:pPr marL="0" indent="0" algn="ctr" eaLnBrk="0" fontAlgn="base" hangingPunct="0">
              <a:lnSpc>
                <a:spcPct val="100000"/>
              </a:lnSpc>
              <a:spcBef>
                <a:spcPct val="0"/>
              </a:spcBef>
              <a:spcAft>
                <a:spcPct val="0"/>
              </a:spcAft>
              <a:buFontTx/>
              <a:buChar char="•"/>
            </a:pPr>
            <a:r>
              <a:rPr lang="en-US" altLang="en-US" sz="2400" dirty="0">
                <a:solidFill>
                  <a:srgbClr val="333435"/>
                </a:solidFill>
                <a:latin typeface="Cambria" panose="02040503050406030204" pitchFamily="18" charset="0"/>
              </a:rPr>
              <a:t>Dementia and Alzheimer's Disease</a:t>
            </a:r>
          </a:p>
          <a:p>
            <a:pPr marL="0" indent="0" algn="ctr" eaLnBrk="0" fontAlgn="base" hangingPunct="0">
              <a:lnSpc>
                <a:spcPct val="100000"/>
              </a:lnSpc>
              <a:spcBef>
                <a:spcPct val="0"/>
              </a:spcBef>
              <a:spcAft>
                <a:spcPct val="0"/>
              </a:spcAft>
              <a:buFontTx/>
              <a:buChar char="•"/>
            </a:pPr>
            <a:r>
              <a:rPr lang="en-US" altLang="en-US" sz="2400" dirty="0">
                <a:solidFill>
                  <a:srgbClr val="333435"/>
                </a:solidFill>
                <a:latin typeface="Cambria" panose="02040503050406030204" pitchFamily="18" charset="0"/>
              </a:rPr>
              <a:t>Parkinson's Disease</a:t>
            </a:r>
          </a:p>
          <a:p>
            <a:pPr marL="0" indent="0" algn="ctr" eaLnBrk="0" fontAlgn="base" hangingPunct="0">
              <a:lnSpc>
                <a:spcPct val="100000"/>
              </a:lnSpc>
              <a:spcBef>
                <a:spcPct val="0"/>
              </a:spcBef>
              <a:spcAft>
                <a:spcPct val="0"/>
              </a:spcAft>
              <a:buFontTx/>
              <a:buChar char="•"/>
            </a:pPr>
            <a:r>
              <a:rPr lang="en-US" altLang="en-US" sz="2400" dirty="0">
                <a:solidFill>
                  <a:srgbClr val="333435"/>
                </a:solidFill>
                <a:latin typeface="Cambria" panose="02040503050406030204" pitchFamily="18" charset="0"/>
              </a:rPr>
              <a:t>Cancer</a:t>
            </a:r>
          </a:p>
          <a:p>
            <a:pPr marL="0" indent="0" algn="ctr" eaLnBrk="0" fontAlgn="base" hangingPunct="0">
              <a:lnSpc>
                <a:spcPct val="100000"/>
              </a:lnSpc>
              <a:spcBef>
                <a:spcPct val="0"/>
              </a:spcBef>
              <a:spcAft>
                <a:spcPct val="0"/>
              </a:spcAft>
              <a:buFontTx/>
              <a:buChar char="•"/>
            </a:pPr>
            <a:r>
              <a:rPr lang="en-US" altLang="en-US" sz="2400" dirty="0">
                <a:solidFill>
                  <a:srgbClr val="333435"/>
                </a:solidFill>
                <a:latin typeface="Cambria" panose="02040503050406030204" pitchFamily="18" charset="0"/>
              </a:rPr>
              <a:t>Heart Disease</a:t>
            </a:r>
          </a:p>
          <a:p>
            <a:pPr marL="0" indent="0" algn="ctr" eaLnBrk="0" fontAlgn="base" hangingPunct="0">
              <a:lnSpc>
                <a:spcPct val="100000"/>
              </a:lnSpc>
              <a:spcBef>
                <a:spcPct val="0"/>
              </a:spcBef>
              <a:spcAft>
                <a:spcPct val="0"/>
              </a:spcAft>
              <a:buFontTx/>
              <a:buChar char="•"/>
            </a:pPr>
            <a:r>
              <a:rPr lang="en-US" altLang="en-US" sz="2400" dirty="0">
                <a:solidFill>
                  <a:srgbClr val="333435"/>
                </a:solidFill>
                <a:latin typeface="Cambria" panose="02040503050406030204" pitchFamily="18" charset="0"/>
              </a:rPr>
              <a:t>Fibromyalgia, joint, and muscle pain</a:t>
            </a:r>
          </a:p>
          <a:p>
            <a:pPr marL="0" indent="0" algn="ctr" eaLnBrk="0" fontAlgn="base" hangingPunct="0">
              <a:lnSpc>
                <a:spcPct val="100000"/>
              </a:lnSpc>
              <a:spcBef>
                <a:spcPct val="0"/>
              </a:spcBef>
              <a:spcAft>
                <a:spcPct val="0"/>
              </a:spcAft>
              <a:buFontTx/>
              <a:buChar char="•"/>
            </a:pPr>
            <a:r>
              <a:rPr lang="en-US" altLang="en-US" sz="2400" dirty="0">
                <a:solidFill>
                  <a:srgbClr val="333435"/>
                </a:solidFill>
                <a:latin typeface="Cambria" panose="02040503050406030204" pitchFamily="18" charset="0"/>
              </a:rPr>
              <a:t>Depression and Anxiety</a:t>
            </a:r>
          </a:p>
          <a:p>
            <a:pPr marL="0" indent="0" algn="ctr" eaLnBrk="0" fontAlgn="base" hangingPunct="0">
              <a:lnSpc>
                <a:spcPct val="100000"/>
              </a:lnSpc>
              <a:spcBef>
                <a:spcPct val="0"/>
              </a:spcBef>
              <a:spcAft>
                <a:spcPct val="0"/>
              </a:spcAft>
              <a:buFontTx/>
              <a:buChar char="•"/>
            </a:pPr>
            <a:r>
              <a:rPr lang="en-US" altLang="en-US" sz="2400" dirty="0">
                <a:solidFill>
                  <a:srgbClr val="333435"/>
                </a:solidFill>
                <a:latin typeface="Cambria" panose="02040503050406030204" pitchFamily="18" charset="0"/>
              </a:rPr>
              <a:t>Obesity</a:t>
            </a:r>
          </a:p>
          <a:p>
            <a:pPr marL="0" indent="0" algn="ctr" eaLnBrk="0" fontAlgn="base" hangingPunct="0">
              <a:lnSpc>
                <a:spcPct val="100000"/>
              </a:lnSpc>
              <a:spcBef>
                <a:spcPct val="0"/>
              </a:spcBef>
              <a:spcAft>
                <a:spcPct val="0"/>
              </a:spcAft>
              <a:buFontTx/>
              <a:buChar char="•"/>
            </a:pPr>
            <a:r>
              <a:rPr lang="en-US" altLang="en-US" sz="2400" dirty="0">
                <a:solidFill>
                  <a:srgbClr val="333435"/>
                </a:solidFill>
                <a:latin typeface="Cambria" panose="02040503050406030204" pitchFamily="18" charset="0"/>
              </a:rPr>
              <a:t>Diabetes</a:t>
            </a:r>
          </a:p>
          <a:p>
            <a:pPr marL="0" indent="0" algn="ctr" eaLnBrk="0" fontAlgn="base" hangingPunct="0">
              <a:lnSpc>
                <a:spcPct val="100000"/>
              </a:lnSpc>
              <a:spcBef>
                <a:spcPct val="0"/>
              </a:spcBef>
              <a:spcAft>
                <a:spcPct val="0"/>
              </a:spcAft>
              <a:buFontTx/>
              <a:buChar char="•"/>
            </a:pPr>
            <a:r>
              <a:rPr lang="en-US" altLang="en-US" sz="2400" dirty="0">
                <a:solidFill>
                  <a:srgbClr val="333435"/>
                </a:solidFill>
                <a:latin typeface="Cambria" panose="02040503050406030204" pitchFamily="18" charset="0"/>
              </a:rPr>
              <a:t>Auto-immune Disease</a:t>
            </a:r>
          </a:p>
          <a:p>
            <a:pPr marL="0" indent="0" algn="ctr" eaLnBrk="0" fontAlgn="base" hangingPunct="0">
              <a:lnSpc>
                <a:spcPct val="100000"/>
              </a:lnSpc>
              <a:spcBef>
                <a:spcPct val="0"/>
              </a:spcBef>
              <a:spcAft>
                <a:spcPct val="0"/>
              </a:spcAft>
              <a:buFontTx/>
              <a:buChar char="•"/>
            </a:pPr>
            <a:r>
              <a:rPr lang="en-US" altLang="en-US" sz="2400" dirty="0">
                <a:solidFill>
                  <a:srgbClr val="333435"/>
                </a:solidFill>
                <a:latin typeface="Cambria" panose="02040503050406030204" pitchFamily="18" charset="0"/>
              </a:rPr>
              <a:t>Sleep disorders</a:t>
            </a:r>
          </a:p>
          <a:p>
            <a:pPr marL="0" indent="0" algn="ctr" eaLnBrk="0" fontAlgn="base" hangingPunct="0">
              <a:lnSpc>
                <a:spcPct val="100000"/>
              </a:lnSpc>
              <a:spcBef>
                <a:spcPct val="0"/>
              </a:spcBef>
              <a:spcAft>
                <a:spcPct val="0"/>
              </a:spcAft>
              <a:buFontTx/>
              <a:buChar char="•"/>
            </a:pPr>
            <a:r>
              <a:rPr lang="en-US" altLang="en-US" sz="2400" dirty="0">
                <a:solidFill>
                  <a:srgbClr val="333435"/>
                </a:solidFill>
                <a:latin typeface="Cambria" panose="02040503050406030204" pitchFamily="18" charset="0"/>
              </a:rPr>
              <a:t>Skin problems</a:t>
            </a:r>
          </a:p>
          <a:p>
            <a:endParaRPr lang="en-US" dirty="0"/>
          </a:p>
        </p:txBody>
      </p:sp>
    </p:spTree>
    <p:extLst>
      <p:ext uri="{BB962C8B-B14F-4D97-AF65-F5344CB8AC3E}">
        <p14:creationId xmlns:p14="http://schemas.microsoft.com/office/powerpoint/2010/main" val="38517255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CFFEC-38CC-4F59-8047-197C89527020}"/>
              </a:ext>
            </a:extLst>
          </p:cNvPr>
          <p:cNvSpPr>
            <a:spLocks noGrp="1"/>
          </p:cNvSpPr>
          <p:nvPr>
            <p:ph type="title"/>
          </p:nvPr>
        </p:nvSpPr>
        <p:spPr>
          <a:xfrm>
            <a:off x="838200" y="813237"/>
            <a:ext cx="10515600" cy="1325563"/>
          </a:xfrm>
        </p:spPr>
        <p:txBody>
          <a:bodyPr>
            <a:normAutofit/>
          </a:bodyPr>
          <a:lstStyle/>
          <a:p>
            <a:pPr algn="ctr"/>
            <a:r>
              <a:rPr lang="en-US" sz="4000" b="1" dirty="0">
                <a:latin typeface="Cambria" panose="02040503050406030204" pitchFamily="18" charset="0"/>
              </a:rPr>
              <a:t>DNA TESTING</a:t>
            </a:r>
          </a:p>
        </p:txBody>
      </p:sp>
      <p:sp>
        <p:nvSpPr>
          <p:cNvPr id="3" name="Content Placeholder 2">
            <a:extLst>
              <a:ext uri="{FF2B5EF4-FFF2-40B4-BE49-F238E27FC236}">
                <a16:creationId xmlns:a16="http://schemas.microsoft.com/office/drawing/2014/main" id="{8B02FE1F-864E-4530-8AB9-6AF03E47826F}"/>
              </a:ext>
            </a:extLst>
          </p:cNvPr>
          <p:cNvSpPr>
            <a:spLocks noGrp="1"/>
          </p:cNvSpPr>
          <p:nvPr>
            <p:ph idx="1"/>
          </p:nvPr>
        </p:nvSpPr>
        <p:spPr>
          <a:xfrm>
            <a:off x="2152650" y="2141537"/>
            <a:ext cx="7886700" cy="4351338"/>
          </a:xfrm>
        </p:spPr>
        <p:txBody>
          <a:bodyPr>
            <a:normAutofit/>
          </a:bodyPr>
          <a:lstStyle/>
          <a:p>
            <a:pPr marL="0" indent="0" algn="ctr">
              <a:buNone/>
            </a:pPr>
            <a:r>
              <a:rPr lang="en-US" sz="2600" b="1" dirty="0">
                <a:latin typeface="Cambria" panose="02040503050406030204" pitchFamily="18" charset="0"/>
              </a:rPr>
              <a:t>THE FULL RANGE OF GENES</a:t>
            </a:r>
          </a:p>
          <a:p>
            <a:pPr marL="0" indent="0" algn="ctr">
              <a:buNone/>
            </a:pPr>
            <a:endParaRPr lang="en-US" b="1" dirty="0"/>
          </a:p>
          <a:p>
            <a:r>
              <a:rPr lang="en-US" sz="2200" dirty="0">
                <a:latin typeface="Cambria" panose="02040503050406030204" pitchFamily="18" charset="0"/>
              </a:rPr>
              <a:t>Your saliva contains DNA from cells in your mouth. We give you a saliva collection tube vs. swab as we are assessing 100s of genes and not jus a few dozen.</a:t>
            </a:r>
          </a:p>
          <a:p>
            <a:r>
              <a:rPr lang="en-US" sz="2200" dirty="0">
                <a:latin typeface="Cambria" panose="02040503050406030204" pitchFamily="18" charset="0"/>
              </a:rPr>
              <a:t>Our group of top genetic scientists, medical, and healthcare experts use an intensive process to create your genome report</a:t>
            </a:r>
          </a:p>
          <a:p>
            <a:r>
              <a:rPr lang="en-US" sz="2200" dirty="0">
                <a:latin typeface="Cambria" panose="02040503050406030204" pitchFamily="18" charset="0"/>
              </a:rPr>
              <a:t>Your report is totally personalized with the information corresponding to only well-established scientific health research</a:t>
            </a:r>
          </a:p>
          <a:p>
            <a:endParaRPr lang="en-US" dirty="0"/>
          </a:p>
        </p:txBody>
      </p:sp>
    </p:spTree>
    <p:extLst>
      <p:ext uri="{BB962C8B-B14F-4D97-AF65-F5344CB8AC3E}">
        <p14:creationId xmlns:p14="http://schemas.microsoft.com/office/powerpoint/2010/main" val="3181808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3CF38-F0F5-471F-808D-AB7AF812F3F1}"/>
              </a:ext>
            </a:extLst>
          </p:cNvPr>
          <p:cNvSpPr>
            <a:spLocks noGrp="1"/>
          </p:cNvSpPr>
          <p:nvPr>
            <p:ph type="title"/>
          </p:nvPr>
        </p:nvSpPr>
        <p:spPr>
          <a:xfrm>
            <a:off x="838200" y="1090339"/>
            <a:ext cx="10515600" cy="1325563"/>
          </a:xfrm>
        </p:spPr>
        <p:txBody>
          <a:bodyPr>
            <a:normAutofit/>
          </a:bodyPr>
          <a:lstStyle/>
          <a:p>
            <a:pPr algn="ctr"/>
            <a:r>
              <a:rPr lang="en-US" sz="4000" b="1" dirty="0">
                <a:latin typeface="Cambria" panose="02040503050406030204" pitchFamily="18" charset="0"/>
              </a:rPr>
              <a:t>YOUR GENOME</a:t>
            </a:r>
          </a:p>
        </p:txBody>
      </p:sp>
      <p:sp>
        <p:nvSpPr>
          <p:cNvPr id="3" name="Content Placeholder 2">
            <a:extLst>
              <a:ext uri="{FF2B5EF4-FFF2-40B4-BE49-F238E27FC236}">
                <a16:creationId xmlns:a16="http://schemas.microsoft.com/office/drawing/2014/main" id="{C6323084-44EC-4E68-B62E-C58AE22760B0}"/>
              </a:ext>
            </a:extLst>
          </p:cNvPr>
          <p:cNvSpPr>
            <a:spLocks noGrp="1"/>
          </p:cNvSpPr>
          <p:nvPr>
            <p:ph idx="1"/>
          </p:nvPr>
        </p:nvSpPr>
        <p:spPr>
          <a:xfrm>
            <a:off x="838200" y="2592880"/>
            <a:ext cx="10515600" cy="4351338"/>
          </a:xfrm>
        </p:spPr>
        <p:txBody>
          <a:bodyPr/>
          <a:lstStyle/>
          <a:p>
            <a:r>
              <a:rPr lang="en-US" sz="2400" dirty="0">
                <a:latin typeface="Cambria" panose="02040503050406030204" pitchFamily="18" charset="0"/>
              </a:rPr>
              <a:t>People have 46 chromosomes – 23 from each parent.  The entire set of genetic instructions each of us carries is called your “Genome.”  </a:t>
            </a:r>
          </a:p>
          <a:p>
            <a:endParaRPr lang="en-US" sz="2400" dirty="0">
              <a:latin typeface="Cambria" panose="02040503050406030204" pitchFamily="18" charset="0"/>
            </a:endParaRPr>
          </a:p>
          <a:p>
            <a:r>
              <a:rPr lang="en-US" sz="2400" dirty="0">
                <a:latin typeface="Cambria" panose="02040503050406030204" pitchFamily="18" charset="0"/>
              </a:rPr>
              <a:t>Determines not only what life you will live now, but also what you will transfer on to future generations</a:t>
            </a:r>
            <a:r>
              <a:rPr lang="en-US" sz="3200" dirty="0"/>
              <a:t>.</a:t>
            </a:r>
          </a:p>
          <a:p>
            <a:endParaRPr lang="en-US" dirty="0"/>
          </a:p>
          <a:p>
            <a:pPr marL="0" indent="0">
              <a:buNone/>
            </a:pPr>
            <a:endParaRPr lang="en-US" dirty="0"/>
          </a:p>
          <a:p>
            <a:endParaRPr lang="en-US" dirty="0"/>
          </a:p>
        </p:txBody>
      </p:sp>
    </p:spTree>
    <p:extLst>
      <p:ext uri="{BB962C8B-B14F-4D97-AF65-F5344CB8AC3E}">
        <p14:creationId xmlns:p14="http://schemas.microsoft.com/office/powerpoint/2010/main" val="2458112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86A6B-75A5-42EB-9D7A-DCEC4F5B964B}"/>
              </a:ext>
            </a:extLst>
          </p:cNvPr>
          <p:cNvSpPr>
            <a:spLocks noGrp="1"/>
          </p:cNvSpPr>
          <p:nvPr>
            <p:ph type="title"/>
          </p:nvPr>
        </p:nvSpPr>
        <p:spPr>
          <a:xfrm>
            <a:off x="838200" y="1058808"/>
            <a:ext cx="10515600" cy="1325563"/>
          </a:xfrm>
        </p:spPr>
        <p:txBody>
          <a:bodyPr>
            <a:normAutofit/>
          </a:bodyPr>
          <a:lstStyle/>
          <a:p>
            <a:pPr algn="ctr"/>
            <a:r>
              <a:rPr lang="en-US" sz="4000" b="1" dirty="0">
                <a:latin typeface="Cambria" panose="02040503050406030204" pitchFamily="18" charset="0"/>
              </a:rPr>
              <a:t>GENES BY THE NUMBERS</a:t>
            </a:r>
          </a:p>
        </p:txBody>
      </p:sp>
      <p:sp>
        <p:nvSpPr>
          <p:cNvPr id="3" name="Content Placeholder 2">
            <a:extLst>
              <a:ext uri="{FF2B5EF4-FFF2-40B4-BE49-F238E27FC236}">
                <a16:creationId xmlns:a16="http://schemas.microsoft.com/office/drawing/2014/main" id="{49E28CE1-E46D-4D82-8F1F-CD56A9581575}"/>
              </a:ext>
            </a:extLst>
          </p:cNvPr>
          <p:cNvSpPr>
            <a:spLocks noGrp="1"/>
          </p:cNvSpPr>
          <p:nvPr>
            <p:ph idx="1"/>
          </p:nvPr>
        </p:nvSpPr>
        <p:spPr>
          <a:xfrm>
            <a:off x="838200" y="2506662"/>
            <a:ext cx="10515600" cy="4351338"/>
          </a:xfrm>
        </p:spPr>
        <p:txBody>
          <a:bodyPr/>
          <a:lstStyle/>
          <a:p>
            <a:r>
              <a:rPr lang="en-US" sz="2400" dirty="0">
                <a:latin typeface="Cambria" panose="02040503050406030204" pitchFamily="18" charset="0"/>
              </a:rPr>
              <a:t>The human genome contains only 21-23,000 genes, which is about the same as other animals and insects and less than many plants</a:t>
            </a:r>
          </a:p>
          <a:p>
            <a:pPr marL="0" indent="0">
              <a:buNone/>
            </a:pPr>
            <a:endParaRPr lang="en-US" sz="2400" dirty="0">
              <a:latin typeface="Cambria" panose="02040503050406030204" pitchFamily="18" charset="0"/>
            </a:endParaRPr>
          </a:p>
          <a:p>
            <a:r>
              <a:rPr lang="en-US" sz="2400" dirty="0">
                <a:latin typeface="Cambria" panose="02040503050406030204" pitchFamily="18" charset="0"/>
              </a:rPr>
              <a:t>However, there are 3 billion genetic building blocks, or base pairs, that make us who we are; providing the master instructions to build, repair, and maintain all body functions and behaviors.</a:t>
            </a:r>
          </a:p>
          <a:p>
            <a:endParaRPr lang="en-US" dirty="0"/>
          </a:p>
        </p:txBody>
      </p:sp>
    </p:spTree>
    <p:extLst>
      <p:ext uri="{BB962C8B-B14F-4D97-AF65-F5344CB8AC3E}">
        <p14:creationId xmlns:p14="http://schemas.microsoft.com/office/powerpoint/2010/main" val="2021418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1D15F-7003-4288-84A0-477816CE36B2}"/>
              </a:ext>
            </a:extLst>
          </p:cNvPr>
          <p:cNvSpPr>
            <a:spLocks noGrp="1"/>
          </p:cNvSpPr>
          <p:nvPr>
            <p:ph type="title"/>
          </p:nvPr>
        </p:nvSpPr>
        <p:spPr>
          <a:xfrm>
            <a:off x="838200" y="1372421"/>
            <a:ext cx="10515600" cy="1325563"/>
          </a:xfrm>
        </p:spPr>
        <p:txBody>
          <a:bodyPr>
            <a:normAutofit/>
          </a:bodyPr>
          <a:lstStyle/>
          <a:p>
            <a:pPr algn="ctr"/>
            <a:r>
              <a:rPr lang="en-US" sz="4000" b="1" dirty="0">
                <a:latin typeface="Cambria" panose="02040503050406030204" pitchFamily="18" charset="0"/>
              </a:rPr>
              <a:t>What the Genes Mean</a:t>
            </a:r>
          </a:p>
        </p:txBody>
      </p:sp>
      <p:sp>
        <p:nvSpPr>
          <p:cNvPr id="3" name="Content Placeholder 2">
            <a:extLst>
              <a:ext uri="{FF2B5EF4-FFF2-40B4-BE49-F238E27FC236}">
                <a16:creationId xmlns:a16="http://schemas.microsoft.com/office/drawing/2014/main" id="{A25344B8-2BDE-4312-AB4E-82B53CF77CDC}"/>
              </a:ext>
            </a:extLst>
          </p:cNvPr>
          <p:cNvSpPr>
            <a:spLocks noGrp="1"/>
          </p:cNvSpPr>
          <p:nvPr>
            <p:ph idx="1"/>
          </p:nvPr>
        </p:nvSpPr>
        <p:spPr>
          <a:xfrm>
            <a:off x="838200" y="2697984"/>
            <a:ext cx="10515600" cy="4351338"/>
          </a:xfrm>
        </p:spPr>
        <p:txBody>
          <a:bodyPr>
            <a:normAutofit/>
          </a:bodyPr>
          <a:lstStyle/>
          <a:p>
            <a:pPr marL="0" indent="0">
              <a:buNone/>
            </a:pPr>
            <a:endParaRPr lang="en-US" sz="3200" dirty="0"/>
          </a:p>
          <a:p>
            <a:r>
              <a:rPr lang="en-US" dirty="0">
                <a:latin typeface="Cambria" panose="02040503050406030204" pitchFamily="18" charset="0"/>
              </a:rPr>
              <a:t>It is all of the hereditary material possessed that gives your body instructions for building, operating, and maintaining all life functions</a:t>
            </a:r>
          </a:p>
        </p:txBody>
      </p:sp>
    </p:spTree>
    <p:extLst>
      <p:ext uri="{BB962C8B-B14F-4D97-AF65-F5344CB8AC3E}">
        <p14:creationId xmlns:p14="http://schemas.microsoft.com/office/powerpoint/2010/main" val="1779252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4D671-04B7-41C7-98D4-1065D53695FB}"/>
              </a:ext>
            </a:extLst>
          </p:cNvPr>
          <p:cNvSpPr>
            <a:spLocks noGrp="1"/>
          </p:cNvSpPr>
          <p:nvPr>
            <p:ph type="title"/>
          </p:nvPr>
        </p:nvSpPr>
        <p:spPr>
          <a:xfrm>
            <a:off x="838200" y="1100850"/>
            <a:ext cx="10515600" cy="1325563"/>
          </a:xfrm>
        </p:spPr>
        <p:txBody>
          <a:bodyPr>
            <a:normAutofit/>
          </a:bodyPr>
          <a:lstStyle/>
          <a:p>
            <a:pPr algn="ctr"/>
            <a:r>
              <a:rPr lang="en-US" sz="4000" b="1" dirty="0">
                <a:latin typeface="Cambria" panose="02040503050406030204" pitchFamily="18" charset="0"/>
              </a:rPr>
              <a:t>Your Genetic Code</a:t>
            </a:r>
          </a:p>
        </p:txBody>
      </p:sp>
      <p:sp>
        <p:nvSpPr>
          <p:cNvPr id="3" name="Content Placeholder 2">
            <a:extLst>
              <a:ext uri="{FF2B5EF4-FFF2-40B4-BE49-F238E27FC236}">
                <a16:creationId xmlns:a16="http://schemas.microsoft.com/office/drawing/2014/main" id="{AC00CC86-60B8-4383-B3AE-14AAF21F09E9}"/>
              </a:ext>
            </a:extLst>
          </p:cNvPr>
          <p:cNvSpPr>
            <a:spLocks noGrp="1"/>
          </p:cNvSpPr>
          <p:nvPr>
            <p:ph idx="1"/>
          </p:nvPr>
        </p:nvSpPr>
        <p:spPr>
          <a:xfrm>
            <a:off x="838200" y="2624412"/>
            <a:ext cx="10515600" cy="4351338"/>
          </a:xfrm>
        </p:spPr>
        <p:txBody>
          <a:bodyPr/>
          <a:lstStyle/>
          <a:p>
            <a:pPr marL="0" indent="0">
              <a:buNone/>
            </a:pPr>
            <a:r>
              <a:rPr lang="en-US" sz="3200" b="1" dirty="0">
                <a:latin typeface="Cambria" panose="02040503050406030204" pitchFamily="18" charset="0"/>
              </a:rPr>
              <a:t>The genes expressed and their code determines future:</a:t>
            </a:r>
          </a:p>
          <a:p>
            <a:pPr marL="0" indent="0">
              <a:buNone/>
            </a:pPr>
            <a:endParaRPr lang="en-US" sz="3200" dirty="0">
              <a:latin typeface="Cambria" panose="02040503050406030204" pitchFamily="18" charset="0"/>
            </a:endParaRPr>
          </a:p>
          <a:p>
            <a:pPr algn="ctr"/>
            <a:r>
              <a:rPr lang="en-US" sz="3200" dirty="0">
                <a:latin typeface="Cambria" panose="02040503050406030204" pitchFamily="18" charset="0"/>
              </a:rPr>
              <a:t>Health tendencies</a:t>
            </a:r>
          </a:p>
          <a:p>
            <a:pPr algn="ctr"/>
            <a:r>
              <a:rPr lang="en-US" sz="3200" dirty="0">
                <a:latin typeface="Cambria" panose="02040503050406030204" pitchFamily="18" charset="0"/>
              </a:rPr>
              <a:t>Disease susceptibility</a:t>
            </a:r>
          </a:p>
          <a:p>
            <a:pPr algn="ctr"/>
            <a:r>
              <a:rPr lang="en-US" sz="3200" dirty="0">
                <a:latin typeface="Cambria" panose="02040503050406030204" pitchFamily="18" charset="0"/>
              </a:rPr>
              <a:t>Vibrancy or Struggle</a:t>
            </a:r>
          </a:p>
          <a:p>
            <a:pPr marL="0" indent="0">
              <a:buNone/>
            </a:pPr>
            <a:endParaRPr lang="en-US" dirty="0"/>
          </a:p>
        </p:txBody>
      </p:sp>
    </p:spTree>
    <p:extLst>
      <p:ext uri="{BB962C8B-B14F-4D97-AF65-F5344CB8AC3E}">
        <p14:creationId xmlns:p14="http://schemas.microsoft.com/office/powerpoint/2010/main" val="4027628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F7B9B-ACB6-4D13-8BB7-3282E952CD21}"/>
              </a:ext>
            </a:extLst>
          </p:cNvPr>
          <p:cNvSpPr>
            <a:spLocks noGrp="1"/>
          </p:cNvSpPr>
          <p:nvPr>
            <p:ph type="title"/>
          </p:nvPr>
        </p:nvSpPr>
        <p:spPr>
          <a:xfrm>
            <a:off x="609600" y="1460943"/>
            <a:ext cx="10972800" cy="1143000"/>
          </a:xfrm>
        </p:spPr>
        <p:txBody>
          <a:bodyPr>
            <a:normAutofit/>
          </a:bodyPr>
          <a:lstStyle/>
          <a:p>
            <a:pPr algn="ctr"/>
            <a:r>
              <a:rPr lang="en-US" sz="4000" b="1" dirty="0">
                <a:latin typeface="Cambria" panose="02040503050406030204" pitchFamily="18" charset="0"/>
              </a:rPr>
              <a:t>Gene Defects: The Gene-Disease Connection</a:t>
            </a:r>
          </a:p>
        </p:txBody>
      </p:sp>
      <p:sp>
        <p:nvSpPr>
          <p:cNvPr id="3" name="Content Placeholder 2">
            <a:extLst>
              <a:ext uri="{FF2B5EF4-FFF2-40B4-BE49-F238E27FC236}">
                <a16:creationId xmlns:a16="http://schemas.microsoft.com/office/drawing/2014/main" id="{C4D7FFA8-F9B2-487C-9A67-49719B9F1F3E}"/>
              </a:ext>
            </a:extLst>
          </p:cNvPr>
          <p:cNvSpPr>
            <a:spLocks noGrp="1"/>
          </p:cNvSpPr>
          <p:nvPr>
            <p:ph idx="1"/>
          </p:nvPr>
        </p:nvSpPr>
        <p:spPr>
          <a:xfrm>
            <a:off x="609600" y="2789237"/>
            <a:ext cx="10972800" cy="4068763"/>
          </a:xfrm>
        </p:spPr>
        <p:txBody>
          <a:bodyPr>
            <a:normAutofit/>
          </a:bodyPr>
          <a:lstStyle/>
          <a:p>
            <a:r>
              <a:rPr lang="en-US" sz="2400" dirty="0">
                <a:latin typeface="Cambria" panose="02040503050406030204" pitchFamily="18" charset="0"/>
              </a:rPr>
              <a:t>BRCA 1 and BRCA 2 are tumor suppressor genes found in all people </a:t>
            </a:r>
          </a:p>
          <a:p>
            <a:r>
              <a:rPr lang="en-US" sz="2400" dirty="0">
                <a:latin typeface="Cambria" panose="02040503050406030204" pitchFamily="18" charset="0"/>
              </a:rPr>
              <a:t>A defect or mutation in one or both of these genes increases the likelihood of breast cancer</a:t>
            </a:r>
          </a:p>
          <a:p>
            <a:r>
              <a:rPr lang="en-US" sz="2400" dirty="0">
                <a:latin typeface="Cambria" panose="02040503050406030204" pitchFamily="18" charset="0"/>
              </a:rPr>
              <a:t>Since then, it has become known that 11 "major" gene mutations, including BRCA 1 and BRCA 2, can cause breast cancer, while 25 or 30 other genetic variants are also linked to the disease </a:t>
            </a:r>
          </a:p>
        </p:txBody>
      </p:sp>
    </p:spTree>
    <p:extLst>
      <p:ext uri="{BB962C8B-B14F-4D97-AF65-F5344CB8AC3E}">
        <p14:creationId xmlns:p14="http://schemas.microsoft.com/office/powerpoint/2010/main" val="3304576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0AD35-DF97-40FD-8DA6-209F142E618A}"/>
              </a:ext>
            </a:extLst>
          </p:cNvPr>
          <p:cNvSpPr>
            <a:spLocks noGrp="1"/>
          </p:cNvSpPr>
          <p:nvPr>
            <p:ph type="title"/>
          </p:nvPr>
        </p:nvSpPr>
        <p:spPr>
          <a:xfrm>
            <a:off x="838200" y="1236388"/>
            <a:ext cx="10515600" cy="1325563"/>
          </a:xfrm>
        </p:spPr>
        <p:txBody>
          <a:bodyPr>
            <a:normAutofit/>
          </a:bodyPr>
          <a:lstStyle/>
          <a:p>
            <a:pPr algn="ctr"/>
            <a:r>
              <a:rPr lang="en-US" sz="4000" b="1" dirty="0">
                <a:latin typeface="Cambria" panose="02040503050406030204" pitchFamily="18" charset="0"/>
              </a:rPr>
              <a:t>Challenges to Genes as Disease</a:t>
            </a:r>
          </a:p>
        </p:txBody>
      </p:sp>
      <p:sp>
        <p:nvSpPr>
          <p:cNvPr id="3" name="Content Placeholder 2">
            <a:extLst>
              <a:ext uri="{FF2B5EF4-FFF2-40B4-BE49-F238E27FC236}">
                <a16:creationId xmlns:a16="http://schemas.microsoft.com/office/drawing/2014/main" id="{E9EA0F28-8347-4D2F-A57D-DEFD8E5E903C}"/>
              </a:ext>
            </a:extLst>
          </p:cNvPr>
          <p:cNvSpPr>
            <a:spLocks noGrp="1"/>
          </p:cNvSpPr>
          <p:nvPr>
            <p:ph idx="1"/>
          </p:nvPr>
        </p:nvSpPr>
        <p:spPr>
          <a:xfrm>
            <a:off x="838200" y="2384371"/>
            <a:ext cx="10515600" cy="4351338"/>
          </a:xfrm>
        </p:spPr>
        <p:txBody>
          <a:bodyPr>
            <a:normAutofit/>
          </a:bodyPr>
          <a:lstStyle/>
          <a:p>
            <a:r>
              <a:rPr lang="en-US" sz="1800" dirty="0">
                <a:latin typeface="Cambria" panose="02040503050406030204" pitchFamily="18" charset="0"/>
              </a:rPr>
              <a:t>CHALLENGE 1: It is now known that there are at least 11 "major" gene mutations, including BRCA 1 and BRCA 2, that can be involved in breast cancer, while 25 or 30 other genetic variants are also linked to the disease.</a:t>
            </a:r>
          </a:p>
          <a:p>
            <a:pPr marL="0" indent="0">
              <a:buNone/>
            </a:pPr>
            <a:endParaRPr lang="en-US" sz="1800" dirty="0">
              <a:latin typeface="Cambria" panose="02040503050406030204" pitchFamily="18" charset="0"/>
            </a:endParaRPr>
          </a:p>
          <a:p>
            <a:r>
              <a:rPr lang="en-US" sz="1800" dirty="0">
                <a:latin typeface="Cambria" panose="02040503050406030204" pitchFamily="18" charset="0"/>
              </a:rPr>
              <a:t>CHALLENGE 2: Only a fraction of the people with these genes ends up with a disease</a:t>
            </a:r>
          </a:p>
          <a:p>
            <a:endParaRPr lang="en-US" sz="1800" dirty="0">
              <a:latin typeface="Cambria" panose="02040503050406030204" pitchFamily="18" charset="0"/>
            </a:endParaRPr>
          </a:p>
          <a:p>
            <a:r>
              <a:rPr lang="en-US" sz="1800" dirty="0">
                <a:latin typeface="Cambria" panose="02040503050406030204" pitchFamily="18" charset="0"/>
              </a:rPr>
              <a:t>CHALLENGE 3: Only a small fraction of the total people with the condition have the gene mutation.</a:t>
            </a:r>
          </a:p>
          <a:p>
            <a:endParaRPr lang="en-US" sz="1800" dirty="0">
              <a:latin typeface="Cambria" panose="02040503050406030204" pitchFamily="18" charset="0"/>
            </a:endParaRPr>
          </a:p>
          <a:p>
            <a:pPr marL="0" indent="0">
              <a:buNone/>
            </a:pPr>
            <a:r>
              <a:rPr lang="en-US" sz="1800" dirty="0">
                <a:latin typeface="Cambria" panose="02040503050406030204" pitchFamily="18" charset="0"/>
              </a:rPr>
              <a:t>* REMEMBER: There are 3 billion genetic building blocks, or base pairs creating intense complexity that would make it very difficult for life to simply be determined by 1 or a handful of genes.</a:t>
            </a:r>
          </a:p>
        </p:txBody>
      </p:sp>
    </p:spTree>
    <p:extLst>
      <p:ext uri="{BB962C8B-B14F-4D97-AF65-F5344CB8AC3E}">
        <p14:creationId xmlns:p14="http://schemas.microsoft.com/office/powerpoint/2010/main" val="11163358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956C41C-F12C-7C4D-95DB-32D2AF9A26C6}" vid="{CFC27F07-CA24-CC42-AE9E-58A8C719ABA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1525</TotalTime>
  <Words>1812</Words>
  <Application>Microsoft Macintosh PowerPoint</Application>
  <PresentationFormat>Widescreen</PresentationFormat>
  <Paragraphs>233</Paragraphs>
  <Slides>30</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Arial</vt:lpstr>
      <vt:lpstr>Calibri</vt:lpstr>
      <vt:lpstr>Calibri Light</vt:lpstr>
      <vt:lpstr>Cambria</vt:lpstr>
      <vt:lpstr>Times New Roman</vt:lpstr>
      <vt:lpstr>Wingdings</vt:lpstr>
      <vt:lpstr>Office Theme</vt:lpstr>
      <vt:lpstr>PowerPoint Presentation</vt:lpstr>
      <vt:lpstr>Change Your Genetics</vt:lpstr>
      <vt:lpstr>What Is Your Genetic Risk?</vt:lpstr>
      <vt:lpstr>YOUR GENOME</vt:lpstr>
      <vt:lpstr>GENES BY THE NUMBERS</vt:lpstr>
      <vt:lpstr>What the Genes Mean</vt:lpstr>
      <vt:lpstr>Your Genetic Code</vt:lpstr>
      <vt:lpstr>Gene Defects: The Gene-Disease Connection</vt:lpstr>
      <vt:lpstr>Challenges to Genes as Disease</vt:lpstr>
      <vt:lpstr>The Truth About Genes</vt:lpstr>
      <vt:lpstr>CHANGING FOCUS</vt:lpstr>
      <vt:lpstr>EXPRESSED VS. INHERETED </vt:lpstr>
      <vt:lpstr>GENES CAN BE TURNED ON OR OFF  </vt:lpstr>
      <vt:lpstr>EPIGENETICS: Beyond Genetics</vt:lpstr>
      <vt:lpstr>DNA IS NOT DESTINY</vt:lpstr>
      <vt:lpstr>Whole is greater than the sum of the parts </vt:lpstr>
      <vt:lpstr>Epigenetics: Test - Correct</vt:lpstr>
      <vt:lpstr>PowerPoint Presentation</vt:lpstr>
      <vt:lpstr> You Pass On Your Genes  and Your Epi-genes!</vt:lpstr>
      <vt:lpstr>TEST: Know Your Genes CORRECT – The Environment That Effects Them</vt:lpstr>
      <vt:lpstr>Genes &amp;  Nervous System</vt:lpstr>
      <vt:lpstr>#1 Killer #1 Most Preventable Disease</vt:lpstr>
      <vt:lpstr>THE WHOLE ENVIRONMENT IS IMPORTANT</vt:lpstr>
      <vt:lpstr>TEST – CORRECT </vt:lpstr>
      <vt:lpstr>Testing Genes and Cancer</vt:lpstr>
      <vt:lpstr>After The Test: Upgrade Gene Examples</vt:lpstr>
      <vt:lpstr>Upgrade Your Genes Examples </vt:lpstr>
      <vt:lpstr>More Gene Upgrades: </vt:lpstr>
      <vt:lpstr>RESULTS</vt:lpstr>
      <vt:lpstr>DNA TESTING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McGuire</dc:creator>
  <cp:lastModifiedBy>John McGuire</cp:lastModifiedBy>
  <cp:revision>12</cp:revision>
  <dcterms:created xsi:type="dcterms:W3CDTF">2019-01-20T01:39:00Z</dcterms:created>
  <dcterms:modified xsi:type="dcterms:W3CDTF">2019-01-21T16:52:12Z</dcterms:modified>
</cp:coreProperties>
</file>