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sldIdLst>
    <p:sldId id="256" r:id="rId2"/>
    <p:sldId id="551" r:id="rId3"/>
    <p:sldId id="541" r:id="rId4"/>
    <p:sldId id="538" r:id="rId5"/>
    <p:sldId id="539" r:id="rId6"/>
    <p:sldId id="562" r:id="rId7"/>
    <p:sldId id="563" r:id="rId8"/>
    <p:sldId id="564" r:id="rId9"/>
    <p:sldId id="565" r:id="rId10"/>
    <p:sldId id="567" r:id="rId11"/>
    <p:sldId id="568" r:id="rId12"/>
    <p:sldId id="570" r:id="rId13"/>
    <p:sldId id="569" r:id="rId14"/>
    <p:sldId id="572" r:id="rId15"/>
    <p:sldId id="571" r:id="rId16"/>
    <p:sldId id="573" r:id="rId17"/>
    <p:sldId id="574" r:id="rId18"/>
    <p:sldId id="575" r:id="rId19"/>
    <p:sldId id="576" r:id="rId20"/>
    <p:sldId id="550" r:id="rId21"/>
    <p:sldId id="557" r:id="rId22"/>
    <p:sldId id="554" r:id="rId23"/>
    <p:sldId id="552" r:id="rId24"/>
    <p:sldId id="479" r:id="rId25"/>
    <p:sldId id="546" r:id="rId26"/>
    <p:sldId id="553" r:id="rId27"/>
    <p:sldId id="555" r:id="rId28"/>
    <p:sldId id="577"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0"/>
    <p:restoredTop sz="94663"/>
  </p:normalViewPr>
  <p:slideViewPr>
    <p:cSldViewPr snapToGrid="0" snapToObjects="1">
      <p:cViewPr varScale="1">
        <p:scale>
          <a:sx n="155" d="100"/>
          <a:sy n="155" d="100"/>
        </p:scale>
        <p:origin x="224" y="2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039771-6DCE-6049-9B43-37CD1E443461}" type="datetimeFigureOut">
              <a:rPr lang="en-US" smtClean="0"/>
              <a:t>4/24/19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D39E3A-1813-2344-892D-DEDE9DA5F2AA}" type="slidenum">
              <a:rPr lang="en-US" smtClean="0"/>
              <a:t>‹#›</a:t>
            </a:fld>
            <a:endParaRPr lang="en-US"/>
          </a:p>
        </p:txBody>
      </p:sp>
    </p:spTree>
    <p:extLst>
      <p:ext uri="{BB962C8B-B14F-4D97-AF65-F5344CB8AC3E}">
        <p14:creationId xmlns:p14="http://schemas.microsoft.com/office/powerpoint/2010/main" val="7717874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8" Type="http://schemas.openxmlformats.org/officeDocument/2006/relationships/hyperlink" Target="https://www.nature.com/articles/npjamd201612" TargetMode="External"/><Relationship Id="rId13" Type="http://schemas.openxmlformats.org/officeDocument/2006/relationships/hyperlink" Target="https://www.ncbi.nlm.nih.gov/pubmed/22585736" TargetMode="External"/><Relationship Id="rId3" Type="http://schemas.openxmlformats.org/officeDocument/2006/relationships/hyperlink" Target="https://www.ncbi.nlm.nih.gov/pubmed/15313881" TargetMode="External"/><Relationship Id="rId7" Type="http://schemas.openxmlformats.org/officeDocument/2006/relationships/hyperlink" Target="https://www.ncbi.nlm.nih.gov/pubmed/27435265" TargetMode="External"/><Relationship Id="rId12" Type="http://schemas.openxmlformats.org/officeDocument/2006/relationships/hyperlink" Target="https://www.ncbi.nlm.nih.gov/pubmed/22265864" TargetMode="External"/><Relationship Id="rId17" Type="http://schemas.openxmlformats.org/officeDocument/2006/relationships/hyperlink" Target="https://www.ncbi.nlm.nih.gov/pubmed/17384130" TargetMode="External"/><Relationship Id="rId2" Type="http://schemas.openxmlformats.org/officeDocument/2006/relationships/slide" Target="../slides/slide23.xml"/><Relationship Id="rId16" Type="http://schemas.openxmlformats.org/officeDocument/2006/relationships/hyperlink" Target="https://www.ncbi.nlm.nih.gov/pubmed/22163051" TargetMode="External"/><Relationship Id="rId1" Type="http://schemas.openxmlformats.org/officeDocument/2006/relationships/notesMaster" Target="../notesMasters/notesMaster1.xml"/><Relationship Id="rId6" Type="http://schemas.openxmlformats.org/officeDocument/2006/relationships/hyperlink" Target="https://www.ncbi.nlm.nih.gov/pubmed/27498155" TargetMode="External"/><Relationship Id="rId11" Type="http://schemas.openxmlformats.org/officeDocument/2006/relationships/hyperlink" Target="https://www.ncbi.nlm.nih.gov/pubmed/28867485" TargetMode="External"/><Relationship Id="rId5" Type="http://schemas.openxmlformats.org/officeDocument/2006/relationships/hyperlink" Target="https://www.ncbi.nlm.nih.gov/pubmed/11152013" TargetMode="External"/><Relationship Id="rId15" Type="http://schemas.openxmlformats.org/officeDocument/2006/relationships/hyperlink" Target="https://www.ncbi.nlm.nih.gov/pubmed/21537423" TargetMode="External"/><Relationship Id="rId10" Type="http://schemas.openxmlformats.org/officeDocument/2006/relationships/hyperlink" Target="https://www.ncbi.nlm.nih.gov/pubmed/27430346" TargetMode="External"/><Relationship Id="rId4" Type="http://schemas.openxmlformats.org/officeDocument/2006/relationships/hyperlink" Target="https://www.ncbi.nlm.nih.gov/pubmed/19074681" TargetMode="External"/><Relationship Id="rId9" Type="http://schemas.openxmlformats.org/officeDocument/2006/relationships/hyperlink" Target="https://www.ncbi.nlm.nih.gov/pubmed/28115138" TargetMode="External"/><Relationship Id="rId14" Type="http://schemas.openxmlformats.org/officeDocument/2006/relationships/hyperlink" Target="https://www.ncbi.nlm.nih.gov/pubmed/22163000"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ncbi.nlm.nih.gov/pubmed/20236533" TargetMode="External"/><Relationship Id="rId2" Type="http://schemas.openxmlformats.org/officeDocument/2006/relationships/slide" Target="../slides/slide26.xml"/><Relationship Id="rId1" Type="http://schemas.openxmlformats.org/officeDocument/2006/relationships/notesMaster" Target="../notesMasters/notesMaster1.xml"/><Relationship Id="rId5" Type="http://schemas.openxmlformats.org/officeDocument/2006/relationships/hyperlink" Target="https://www.ncbi.nlm.nih.gov/pubmed/10920191" TargetMode="External"/><Relationship Id="rId4" Type="http://schemas.openxmlformats.org/officeDocument/2006/relationships/hyperlink" Target="https://www.ncbi.nlm.nih.gov/pubmed/20679217"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ncbi.nlm.nih.gov/pubmed/20829306" TargetMode="External"/><Relationship Id="rId2" Type="http://schemas.openxmlformats.org/officeDocument/2006/relationships/slide" Target="../slides/slide20.xml"/><Relationship Id="rId1" Type="http://schemas.openxmlformats.org/officeDocument/2006/relationships/notesMaster" Target="../notesMasters/notesMaster1.xml"/><Relationship Id="rId6" Type="http://schemas.openxmlformats.org/officeDocument/2006/relationships/hyperlink" Target="https://www.healthline.com/health/anxiety-symptoms" TargetMode="External"/><Relationship Id="rId5" Type="http://schemas.openxmlformats.org/officeDocument/2006/relationships/hyperlink" Target="https://www.drugabuse.gov/about-nida/legislative-activities/testimony-to-congress/2016/biology-potential-therapeutic-effects-cannabidiol" TargetMode="External"/><Relationship Id="rId4" Type="http://schemas.openxmlformats.org/officeDocument/2006/relationships/hyperlink" Target="https://www.healthline.com/health/anxiety/generalized-anxiety-disorder" TargetMode="External"/></Relationships>
</file>

<file path=ppt/notesSlides/_rels/notesSlide8.xml.rels><?xml version="1.0" encoding="UTF-8" standalone="yes"?>
<Relationships xmlns="http://schemas.openxmlformats.org/package/2006/relationships"><Relationship Id="rId8" Type="http://schemas.openxmlformats.org/officeDocument/2006/relationships/hyperlink" Target="https://www.ncbi.nlm.nih.gov/pubmed/?term=Duran%20FL%5bAuthor%5d&amp;cauthor=true&amp;cauthor_uid=20829306" TargetMode="External"/><Relationship Id="rId13" Type="http://schemas.openxmlformats.org/officeDocument/2006/relationships/hyperlink" Target="https://www.ncbi.nlm.nih.gov/pubmed/?term=Atakan%20Z%5bAuthor%5d&amp;cauthor=true&amp;cauthor_uid=20829306" TargetMode="External"/><Relationship Id="rId18" Type="http://schemas.openxmlformats.org/officeDocument/2006/relationships/hyperlink" Target="https://www.ncbi.nlm.nih.gov/pubmed/?term=Busatto%20GF%5bAuthor%5d&amp;cauthor=true&amp;cauthor_uid=20829306" TargetMode="External"/><Relationship Id="rId3" Type="http://schemas.openxmlformats.org/officeDocument/2006/relationships/hyperlink" Target="https://www.ncbi.nlm.nih.gov/pubmed/20829306/" TargetMode="External"/><Relationship Id="rId7" Type="http://schemas.openxmlformats.org/officeDocument/2006/relationships/hyperlink" Target="https://www.ncbi.nlm.nih.gov/pubmed/?term=Wichert-Ana%20L%5bAuthor%5d&amp;cauthor=true&amp;cauthor_uid=20829306" TargetMode="External"/><Relationship Id="rId12" Type="http://schemas.openxmlformats.org/officeDocument/2006/relationships/hyperlink" Target="https://www.ncbi.nlm.nih.gov/pubmed/?term=Fusar-Poli%20P%5bAuthor%5d&amp;cauthor=true&amp;cauthor_uid=20829306" TargetMode="External"/><Relationship Id="rId17" Type="http://schemas.openxmlformats.org/officeDocument/2006/relationships/hyperlink" Target="https://www.ncbi.nlm.nih.gov/pubmed/?term=Zuardi%20AW%5bAuthor%5d&amp;cauthor=true&amp;cauthor_uid=20829306" TargetMode="External"/><Relationship Id="rId2" Type="http://schemas.openxmlformats.org/officeDocument/2006/relationships/slide" Target="../slides/slide21.xml"/><Relationship Id="rId16" Type="http://schemas.openxmlformats.org/officeDocument/2006/relationships/hyperlink" Target="https://www.ncbi.nlm.nih.gov/pubmed/?term=McGuire%20PK%5bAuthor%5d&amp;cauthor=true&amp;cauthor_uid=20829306" TargetMode="External"/><Relationship Id="rId1" Type="http://schemas.openxmlformats.org/officeDocument/2006/relationships/notesMaster" Target="../notesMasters/notesMaster1.xml"/><Relationship Id="rId6" Type="http://schemas.openxmlformats.org/officeDocument/2006/relationships/hyperlink" Target="https://www.ncbi.nlm.nih.gov/pubmed/?term=Ferrari%20TB%5bAuthor%5d&amp;cauthor=true&amp;cauthor_uid=20829306" TargetMode="External"/><Relationship Id="rId11" Type="http://schemas.openxmlformats.org/officeDocument/2006/relationships/hyperlink" Target="https://www.ncbi.nlm.nih.gov/pubmed/?term=Bhattacharyya%20S%5bAuthor%5d&amp;cauthor=true&amp;cauthor_uid=20829306" TargetMode="External"/><Relationship Id="rId5" Type="http://schemas.openxmlformats.org/officeDocument/2006/relationships/hyperlink" Target="https://www.ncbi.nlm.nih.gov/pubmed/?term=Derenusson%20GN%5bAuthor%5d&amp;cauthor=true&amp;cauthor_uid=20829306" TargetMode="External"/><Relationship Id="rId15" Type="http://schemas.openxmlformats.org/officeDocument/2006/relationships/hyperlink" Target="https://www.ncbi.nlm.nih.gov/pubmed/?term=Freitas-Ferrari%20MC%5bAuthor%5d&amp;cauthor=true&amp;cauthor_uid=20829306" TargetMode="External"/><Relationship Id="rId10" Type="http://schemas.openxmlformats.org/officeDocument/2006/relationships/hyperlink" Target="https://www.ncbi.nlm.nih.gov/pubmed/?term=Sim%C3%B5es%20MV%5bAuthor%5d&amp;cauthor=true&amp;cauthor_uid=20829306" TargetMode="External"/><Relationship Id="rId19" Type="http://schemas.openxmlformats.org/officeDocument/2006/relationships/hyperlink" Target="https://www.ncbi.nlm.nih.gov/pubmed/?term=Hallak%20JE%5bAuthor%5d&amp;cauthor=true&amp;cauthor_uid=20829306" TargetMode="External"/><Relationship Id="rId4" Type="http://schemas.openxmlformats.org/officeDocument/2006/relationships/hyperlink" Target="https://www.ncbi.nlm.nih.gov/pubmed/?term=Crippa%20JA%5bAuthor%5d&amp;cauthor=true&amp;cauthor_uid=20829306" TargetMode="External"/><Relationship Id="rId9" Type="http://schemas.openxmlformats.org/officeDocument/2006/relationships/hyperlink" Target="https://www.ncbi.nlm.nih.gov/pubmed/?term=Martin-Santos%20R%5bAuthor%5d&amp;cauthor=true&amp;cauthor_uid=20829306" TargetMode="External"/><Relationship Id="rId14" Type="http://schemas.openxmlformats.org/officeDocument/2006/relationships/hyperlink" Target="https://www.ncbi.nlm.nih.gov/pubmed/?term=Santos%20Filho%20A%5bAuthor%5d&amp;cauthor=true&amp;cauthor_uid=20829306"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ncbi.nlm.nih.gov/pubmed/20600462" TargetMode="External"/><Relationship Id="rId2" Type="http://schemas.openxmlformats.org/officeDocument/2006/relationships/slide" Target="../slides/slide22.xml"/><Relationship Id="rId1" Type="http://schemas.openxmlformats.org/officeDocument/2006/relationships/notesMaster" Target="../notesMasters/notesMaster1.xml"/><Relationship Id="rId5" Type="http://schemas.openxmlformats.org/officeDocument/2006/relationships/hyperlink" Target="https://www.ncbi.nlm.nih.gov/pubmed/20002102" TargetMode="External"/><Relationship Id="rId4" Type="http://schemas.openxmlformats.org/officeDocument/2006/relationships/hyperlink" Target="https://www.ncbi.nlm.nih.gov/pubmed/20332000"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3744B00E-DD09-48AD-932A-C357E64DFD9E}" type="slidenum">
              <a:rPr lang="en-US" smtClean="0"/>
              <a:pPr/>
              <a:t>2</a:t>
            </a:fld>
            <a:endParaRPr lang="en-US"/>
          </a:p>
        </p:txBody>
      </p:sp>
    </p:spTree>
    <p:extLst>
      <p:ext uri="{BB962C8B-B14F-4D97-AF65-F5344CB8AC3E}">
        <p14:creationId xmlns:p14="http://schemas.microsoft.com/office/powerpoint/2010/main" val="24760110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a:hlinkClick r:id="rId3"/>
              </a:rPr>
              <a:t>Vanilloid TRPV1 receptor mediates the </a:t>
            </a:r>
            <a:r>
              <a:rPr lang="en-US" dirty="0" err="1">
                <a:hlinkClick r:id="rId3"/>
              </a:rPr>
              <a:t>antihyperalgesic</a:t>
            </a:r>
            <a:r>
              <a:rPr lang="en-US" dirty="0">
                <a:hlinkClick r:id="rId3"/>
              </a:rPr>
              <a:t> effect of the </a:t>
            </a:r>
            <a:r>
              <a:rPr lang="en-US" dirty="0" err="1">
                <a:hlinkClick r:id="rId3"/>
              </a:rPr>
              <a:t>nonpsychoactive</a:t>
            </a:r>
            <a:r>
              <a:rPr lang="en-US" dirty="0">
                <a:hlinkClick r:id="rId3"/>
              </a:rPr>
              <a:t> cannabinoid, cannabidiol, in a rat model of acute inflammation</a:t>
            </a:r>
            <a:endParaRPr lang="en-US" dirty="0"/>
          </a:p>
          <a:p>
            <a:r>
              <a:rPr lang="en-US" dirty="0">
                <a:hlinkClick r:id="rId4"/>
              </a:rPr>
              <a:t>Cannabidiol attenuates cisplatin-induced nephrotoxicity by decreasing oxidative/</a:t>
            </a:r>
            <a:r>
              <a:rPr lang="en-US" dirty="0" err="1">
                <a:hlinkClick r:id="rId4"/>
              </a:rPr>
              <a:t>nitrosative</a:t>
            </a:r>
            <a:r>
              <a:rPr lang="en-US" dirty="0">
                <a:hlinkClick r:id="rId4"/>
              </a:rPr>
              <a:t> stress, inflammation, and cell death</a:t>
            </a:r>
            <a:endParaRPr lang="en-US" dirty="0"/>
          </a:p>
          <a:p>
            <a:r>
              <a:rPr lang="en-US" dirty="0">
                <a:hlinkClick r:id="rId5"/>
              </a:rPr>
              <a:t>Cannabinoids in clinical practice</a:t>
            </a:r>
            <a:endParaRPr lang="en-US" dirty="0"/>
          </a:p>
          <a:p>
            <a:r>
              <a:rPr lang="en-US" dirty="0">
                <a:hlinkClick r:id="rId6"/>
              </a:rPr>
              <a:t>Pure THC-V inhibits nitrite production in murine peritoneal macrophages</a:t>
            </a:r>
            <a:endParaRPr lang="en-US" dirty="0"/>
          </a:p>
          <a:p>
            <a:r>
              <a:rPr lang="en-US" dirty="0">
                <a:hlinkClick r:id="rId7"/>
              </a:rPr>
              <a:t>Cannabinoids, inflammation, and fibrosis</a:t>
            </a:r>
            <a:endParaRPr lang="en-US" dirty="0"/>
          </a:p>
          <a:p>
            <a:r>
              <a:rPr lang="en-US" dirty="0">
                <a:hlinkClick r:id="rId8"/>
              </a:rPr>
              <a:t>Amyloid proteotoxicity initiates an inflammatory response blocked by cannabinoids</a:t>
            </a:r>
            <a:endParaRPr lang="en-US" dirty="0"/>
          </a:p>
          <a:p>
            <a:r>
              <a:rPr lang="en-US" dirty="0">
                <a:hlinkClick r:id="rId9"/>
              </a:rPr>
              <a:t>Endocannabinoid 2-arachidonoylglycerol protects inflammatory insults from sulfur dioxide inhalation via cannabinoid receptors in the brain</a:t>
            </a:r>
            <a:endParaRPr lang="en-US" dirty="0"/>
          </a:p>
          <a:p>
            <a:r>
              <a:rPr lang="en-US" dirty="0">
                <a:hlinkClick r:id="rId10"/>
              </a:rPr>
              <a:t>Protective effect of CBD on hydrogen peroxide‑induced apoptosis, inflammation and oxidative stress in nucleus pulposus cells</a:t>
            </a:r>
            <a:endParaRPr lang="en-US" dirty="0"/>
          </a:p>
          <a:p>
            <a:r>
              <a:rPr lang="en-US" dirty="0">
                <a:hlinkClick r:id="rId11"/>
              </a:rPr>
              <a:t>Mechanisms of action of CBD in adoptively transferred experimental autoimmune encephalomyelitis</a:t>
            </a:r>
            <a:endParaRPr lang="en-US" dirty="0"/>
          </a:p>
          <a:p>
            <a:endParaRPr lang="en-US" dirty="0">
              <a:hlinkClick r:id="rId12"/>
            </a:endParaRPr>
          </a:p>
          <a:p>
            <a:r>
              <a:rPr lang="en-US" dirty="0">
                <a:hlinkClick r:id="rId12"/>
              </a:rPr>
              <a:t>Cannabidiol, a non-psychotropic plant-derived cannabinoid, decreases inflammation in a murine model of acute lung injury: role for the adenosine A(2A) receptor</a:t>
            </a:r>
            <a:endParaRPr lang="en-US" dirty="0"/>
          </a:p>
          <a:p>
            <a:r>
              <a:rPr lang="en-US" dirty="0">
                <a:hlinkClick r:id="rId13"/>
              </a:rPr>
              <a:t>Cannabinoids suppress inflammatory and neuropathic pain by targeting </a:t>
            </a:r>
            <a:r>
              <a:rPr lang="el-GR" dirty="0">
                <a:hlinkClick r:id="rId13"/>
              </a:rPr>
              <a:t>α3 </a:t>
            </a:r>
            <a:r>
              <a:rPr lang="en-US" dirty="0">
                <a:hlinkClick r:id="rId13"/>
              </a:rPr>
              <a:t>glycine receptors</a:t>
            </a:r>
            <a:endParaRPr lang="en-US" dirty="0"/>
          </a:p>
          <a:p>
            <a:r>
              <a:rPr lang="en-US" dirty="0">
                <a:hlinkClick r:id="rId14"/>
              </a:rPr>
              <a:t>Cannabidiol reduces intestinal inflammation through the control of neuroimmune axis</a:t>
            </a:r>
            <a:endParaRPr lang="en-US" dirty="0"/>
          </a:p>
          <a:p>
            <a:r>
              <a:rPr lang="en-US" dirty="0">
                <a:hlinkClick r:id="rId15"/>
              </a:rPr>
              <a:t>Diabetic retinopathy: Role of inflammation and potential therapies for anti-inflammation</a:t>
            </a:r>
            <a:endParaRPr lang="en-US" dirty="0"/>
          </a:p>
          <a:p>
            <a:r>
              <a:rPr lang="en-US" dirty="0">
                <a:hlinkClick r:id="rId16"/>
              </a:rPr>
              <a:t>Cannabidiol reduces A</a:t>
            </a:r>
            <a:r>
              <a:rPr lang="el-GR" dirty="0">
                <a:hlinkClick r:id="rId16"/>
              </a:rPr>
              <a:t>β-</a:t>
            </a:r>
            <a:r>
              <a:rPr lang="en-US" dirty="0">
                <a:hlinkClick r:id="rId16"/>
              </a:rPr>
              <a:t>induced neuroinflammation and promotes hippocampal neurogenesis through PPAR</a:t>
            </a:r>
            <a:r>
              <a:rPr lang="el-GR" dirty="0">
                <a:hlinkClick r:id="rId16"/>
              </a:rPr>
              <a:t>γ </a:t>
            </a:r>
            <a:r>
              <a:rPr lang="en-US" dirty="0">
                <a:hlinkClick r:id="rId16"/>
              </a:rPr>
              <a:t>involvement</a:t>
            </a:r>
            <a:endParaRPr lang="en-US" dirty="0"/>
          </a:p>
          <a:p>
            <a:r>
              <a:rPr lang="en-US" dirty="0">
                <a:hlinkClick r:id="rId17"/>
              </a:rPr>
              <a:t>Cannabidiol attenuates high glucose-induced endothelial cell inflammatory response and barrier disruption</a:t>
            </a:r>
            <a:endParaRPr lang="en-US" dirty="0"/>
          </a:p>
          <a:p>
            <a:endParaRPr lang="en-US" dirty="0"/>
          </a:p>
        </p:txBody>
      </p:sp>
      <p:sp>
        <p:nvSpPr>
          <p:cNvPr id="4" name="Slide Number Placeholder 3"/>
          <p:cNvSpPr>
            <a:spLocks noGrp="1"/>
          </p:cNvSpPr>
          <p:nvPr>
            <p:ph type="sldNum" sz="quarter" idx="5"/>
          </p:nvPr>
        </p:nvSpPr>
        <p:spPr/>
        <p:txBody>
          <a:bodyPr/>
          <a:lstStyle/>
          <a:p>
            <a:fld id="{3744B00E-DD09-48AD-932A-C357E64DFD9E}" type="slidenum">
              <a:rPr lang="en-US" smtClean="0"/>
              <a:pPr/>
              <a:t>23</a:t>
            </a:fld>
            <a:endParaRPr lang="en-US"/>
          </a:p>
        </p:txBody>
      </p:sp>
    </p:spTree>
    <p:extLst>
      <p:ext uri="{BB962C8B-B14F-4D97-AF65-F5344CB8AC3E}">
        <p14:creationId xmlns:p14="http://schemas.microsoft.com/office/powerpoint/2010/main" val="7555272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p:txBody>
          <a:bodyPr/>
          <a:lstStyle/>
          <a:p>
            <a:pPr>
              <a:defRPr/>
            </a:pPr>
            <a:fld id="{1820399A-8B5A-421A-95C0-F7EB32FF5DA2}" type="slidenum">
              <a:rPr lang="en-US" smtClean="0"/>
              <a:pPr>
                <a:defRPr/>
              </a:pPr>
              <a:t>24</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9027083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https://www.ncbi.nlm.nih.gov/pmc/articles/PMC3371734/</a:t>
            </a:r>
          </a:p>
        </p:txBody>
      </p:sp>
      <p:sp>
        <p:nvSpPr>
          <p:cNvPr id="4" name="Slide Number Placeholder 3"/>
          <p:cNvSpPr>
            <a:spLocks noGrp="1"/>
          </p:cNvSpPr>
          <p:nvPr>
            <p:ph type="sldNum" sz="quarter" idx="5"/>
          </p:nvPr>
        </p:nvSpPr>
        <p:spPr/>
        <p:txBody>
          <a:bodyPr/>
          <a:lstStyle/>
          <a:p>
            <a:fld id="{3744B00E-DD09-48AD-932A-C357E64DFD9E}" type="slidenum">
              <a:rPr lang="en-US" smtClean="0"/>
              <a:pPr/>
              <a:t>25</a:t>
            </a:fld>
            <a:endParaRPr lang="en-US"/>
          </a:p>
        </p:txBody>
      </p:sp>
    </p:spTree>
    <p:extLst>
      <p:ext uri="{BB962C8B-B14F-4D97-AF65-F5344CB8AC3E}">
        <p14:creationId xmlns:p14="http://schemas.microsoft.com/office/powerpoint/2010/main" val="36215512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dirty="0">
                <a:solidFill>
                  <a:schemeClr val="tx1"/>
                </a:solidFill>
                <a:effectLst/>
                <a:latin typeface="+mn-lt"/>
                <a:ea typeface="+mn-ea"/>
                <a:cs typeface="+mn-cs"/>
              </a:rPr>
              <a:t>8.</a:t>
            </a:r>
          </a:p>
          <a:p>
            <a:r>
              <a:rPr lang="en-US" sz="1200" b="0" i="0" u="none" strike="noStrike" kern="1200" dirty="0">
                <a:solidFill>
                  <a:schemeClr val="tx1"/>
                </a:solidFill>
                <a:effectLst/>
                <a:latin typeface="+mn-lt"/>
                <a:ea typeface="+mn-ea"/>
                <a:cs typeface="+mn-cs"/>
              </a:rPr>
              <a:t>Toth C, </a:t>
            </a:r>
            <a:r>
              <a:rPr lang="en-US" sz="1200" b="0" i="0" u="none" strike="noStrike" kern="1200" dirty="0" err="1">
                <a:solidFill>
                  <a:schemeClr val="tx1"/>
                </a:solidFill>
                <a:effectLst/>
                <a:latin typeface="+mn-lt"/>
                <a:ea typeface="+mn-ea"/>
                <a:cs typeface="+mn-cs"/>
              </a:rPr>
              <a:t>Jedrzejewski</a:t>
            </a:r>
            <a:r>
              <a:rPr lang="en-US" sz="1200" b="0" i="0" u="none" strike="noStrike" kern="1200" dirty="0">
                <a:solidFill>
                  <a:schemeClr val="tx1"/>
                </a:solidFill>
                <a:effectLst/>
                <a:latin typeface="+mn-lt"/>
                <a:ea typeface="+mn-ea"/>
                <a:cs typeface="+mn-cs"/>
              </a:rPr>
              <a:t> N, Ellis C, Frey W. Cannabinoid-mediated modulation of neuropathic pain and microglial accumulation in a model of murine type I diabetic peripheral neuropathic pain. </a:t>
            </a:r>
            <a:r>
              <a:rPr lang="en-US" sz="1200" b="0" i="1" u="none" strike="noStrike" kern="1200" dirty="0">
                <a:solidFill>
                  <a:schemeClr val="tx1"/>
                </a:solidFill>
                <a:effectLst/>
                <a:latin typeface="+mn-lt"/>
                <a:ea typeface="+mn-ea"/>
                <a:cs typeface="+mn-cs"/>
              </a:rPr>
              <a:t>Mol Pain</a:t>
            </a:r>
            <a:r>
              <a:rPr lang="en-US" sz="1200" b="0" i="0" u="none" strike="noStrike" kern="1200" dirty="0">
                <a:solidFill>
                  <a:schemeClr val="tx1"/>
                </a:solidFill>
                <a:effectLst/>
                <a:latin typeface="+mn-lt"/>
                <a:ea typeface="+mn-ea"/>
                <a:cs typeface="+mn-cs"/>
              </a:rPr>
              <a:t>. 2010;6:16. [</a:t>
            </a:r>
            <a:r>
              <a:rPr lang="en-US" sz="1200" b="0" i="0" u="none" strike="noStrike" kern="1200" dirty="0">
                <a:solidFill>
                  <a:schemeClr val="tx1"/>
                </a:solidFill>
                <a:effectLst/>
                <a:latin typeface="+mn-lt"/>
                <a:ea typeface="+mn-ea"/>
                <a:cs typeface="+mn-cs"/>
                <a:hlinkClick r:id="rId3"/>
              </a:rPr>
              <a:t>PubMed</a:t>
            </a:r>
            <a:r>
              <a:rPr lang="en-US" sz="1200" b="0" i="0" u="none" strike="noStrike" kern="1200" dirty="0">
                <a:solidFill>
                  <a:schemeClr val="tx1"/>
                </a:solidFill>
                <a:effectLst/>
                <a:latin typeface="+mn-lt"/>
                <a:ea typeface="+mn-ea"/>
                <a:cs typeface="+mn-cs"/>
              </a:rPr>
              <a:t>]</a:t>
            </a:r>
          </a:p>
          <a:p>
            <a:r>
              <a:rPr lang="en-US" sz="1200" b="1" i="0" u="none" strike="noStrike" kern="1200" dirty="0">
                <a:solidFill>
                  <a:schemeClr val="tx1"/>
                </a:solidFill>
                <a:effectLst/>
                <a:latin typeface="+mn-lt"/>
                <a:ea typeface="+mn-ea"/>
                <a:cs typeface="+mn-cs"/>
              </a:rPr>
              <a:t>9.</a:t>
            </a:r>
          </a:p>
          <a:p>
            <a:r>
              <a:rPr lang="en-US" sz="1200" b="0" i="0" u="none" strike="noStrike" kern="1200" dirty="0">
                <a:solidFill>
                  <a:schemeClr val="tx1"/>
                </a:solidFill>
                <a:effectLst/>
                <a:latin typeface="+mn-lt"/>
                <a:ea typeface="+mn-ea"/>
                <a:cs typeface="+mn-cs"/>
              </a:rPr>
              <a:t>Kim D, You B, Jo E, Han S, Simon M, Lee S. NADPH oxidase 2-derived reactive oxygen species in spinal cord microglia contribute to peripheral nerve injury-induced neuropathic pain. </a:t>
            </a:r>
            <a:r>
              <a:rPr lang="en-US" sz="1200" b="0" i="1" u="none" strike="noStrike" kern="1200" dirty="0">
                <a:solidFill>
                  <a:schemeClr val="tx1"/>
                </a:solidFill>
                <a:effectLst/>
                <a:latin typeface="+mn-lt"/>
                <a:ea typeface="+mn-ea"/>
                <a:cs typeface="+mn-cs"/>
              </a:rPr>
              <a:t>Proc Natl </a:t>
            </a:r>
            <a:r>
              <a:rPr lang="en-US" sz="1200" b="0" i="1" u="none" strike="noStrike" kern="1200" dirty="0" err="1">
                <a:solidFill>
                  <a:schemeClr val="tx1"/>
                </a:solidFill>
                <a:effectLst/>
                <a:latin typeface="+mn-lt"/>
                <a:ea typeface="+mn-ea"/>
                <a:cs typeface="+mn-cs"/>
              </a:rPr>
              <a:t>Acad</a:t>
            </a:r>
            <a:r>
              <a:rPr lang="en-US" sz="1200" b="0" i="1" u="none" strike="noStrike" kern="1200" dirty="0">
                <a:solidFill>
                  <a:schemeClr val="tx1"/>
                </a:solidFill>
                <a:effectLst/>
                <a:latin typeface="+mn-lt"/>
                <a:ea typeface="+mn-ea"/>
                <a:cs typeface="+mn-cs"/>
              </a:rPr>
              <a:t> Sci U S A</a:t>
            </a:r>
            <a:r>
              <a:rPr lang="en-US" sz="1200" b="0" i="0" u="none" strike="noStrike" kern="1200" dirty="0">
                <a:solidFill>
                  <a:schemeClr val="tx1"/>
                </a:solidFill>
                <a:effectLst/>
                <a:latin typeface="+mn-lt"/>
                <a:ea typeface="+mn-ea"/>
                <a:cs typeface="+mn-cs"/>
              </a:rPr>
              <a:t>. 2010;107(33):14851-14856. [</a:t>
            </a:r>
            <a:r>
              <a:rPr lang="en-US" sz="1200" b="0" i="0" u="none" strike="noStrike" kern="1200" dirty="0">
                <a:solidFill>
                  <a:schemeClr val="tx1"/>
                </a:solidFill>
                <a:effectLst/>
                <a:latin typeface="+mn-lt"/>
                <a:ea typeface="+mn-ea"/>
                <a:cs typeface="+mn-cs"/>
                <a:hlinkClick r:id="rId4"/>
              </a:rPr>
              <a:t>PubMed</a:t>
            </a:r>
            <a:r>
              <a:rPr lang="en-US" sz="1200" b="0" i="0" u="none" strike="noStrike" kern="1200" dirty="0">
                <a:solidFill>
                  <a:schemeClr val="tx1"/>
                </a:solidFill>
                <a:effectLst/>
                <a:latin typeface="+mn-lt"/>
                <a:ea typeface="+mn-ea"/>
                <a:cs typeface="+mn-cs"/>
              </a:rPr>
              <a:t>]</a:t>
            </a:r>
          </a:p>
          <a:p>
            <a:r>
              <a:rPr lang="en-US" sz="1200" b="1" i="0" u="none" strike="noStrike" kern="1200" dirty="0">
                <a:solidFill>
                  <a:schemeClr val="tx1"/>
                </a:solidFill>
                <a:effectLst/>
                <a:latin typeface="+mn-lt"/>
                <a:ea typeface="+mn-ea"/>
                <a:cs typeface="+mn-cs"/>
              </a:rPr>
              <a:t>10.</a:t>
            </a:r>
          </a:p>
          <a:p>
            <a:r>
              <a:rPr lang="en-US" sz="1200" b="0" i="0" u="none" strike="noStrike" kern="1200" dirty="0" err="1">
                <a:solidFill>
                  <a:schemeClr val="tx1"/>
                </a:solidFill>
                <a:effectLst/>
                <a:latin typeface="+mn-lt"/>
                <a:ea typeface="+mn-ea"/>
                <a:cs typeface="+mn-cs"/>
              </a:rPr>
              <a:t>Malfait</a:t>
            </a:r>
            <a:r>
              <a:rPr lang="en-US" sz="1200" b="0" i="0" u="none" strike="noStrike" kern="1200" dirty="0">
                <a:solidFill>
                  <a:schemeClr val="tx1"/>
                </a:solidFill>
                <a:effectLst/>
                <a:latin typeface="+mn-lt"/>
                <a:ea typeface="+mn-ea"/>
                <a:cs typeface="+mn-cs"/>
              </a:rPr>
              <a:t> A, </a:t>
            </a:r>
            <a:r>
              <a:rPr lang="en-US" sz="1200" b="0" i="0" u="none" strike="noStrike" kern="1200" dirty="0" err="1">
                <a:solidFill>
                  <a:schemeClr val="tx1"/>
                </a:solidFill>
                <a:effectLst/>
                <a:latin typeface="+mn-lt"/>
                <a:ea typeface="+mn-ea"/>
                <a:cs typeface="+mn-cs"/>
              </a:rPr>
              <a:t>Gallily</a:t>
            </a:r>
            <a:r>
              <a:rPr lang="en-US" sz="1200" b="0" i="0" u="none" strike="noStrike" kern="1200" dirty="0">
                <a:solidFill>
                  <a:schemeClr val="tx1"/>
                </a:solidFill>
                <a:effectLst/>
                <a:latin typeface="+mn-lt"/>
                <a:ea typeface="+mn-ea"/>
                <a:cs typeface="+mn-cs"/>
              </a:rPr>
              <a:t> R, </a:t>
            </a:r>
            <a:r>
              <a:rPr lang="en-US" sz="1200" b="0" i="0" u="none" strike="noStrike" kern="1200" dirty="0" err="1">
                <a:solidFill>
                  <a:schemeClr val="tx1"/>
                </a:solidFill>
                <a:effectLst/>
                <a:latin typeface="+mn-lt"/>
                <a:ea typeface="+mn-ea"/>
                <a:cs typeface="+mn-cs"/>
              </a:rPr>
              <a:t>Sumariwalla</a:t>
            </a:r>
            <a:r>
              <a:rPr lang="en-US" sz="1200" b="0" i="0" u="none" strike="noStrike" kern="1200" dirty="0">
                <a:solidFill>
                  <a:schemeClr val="tx1"/>
                </a:solidFill>
                <a:effectLst/>
                <a:latin typeface="+mn-lt"/>
                <a:ea typeface="+mn-ea"/>
                <a:cs typeface="+mn-cs"/>
              </a:rPr>
              <a:t> P, et al. The </a:t>
            </a:r>
            <a:r>
              <a:rPr lang="en-US" sz="1200" b="0" i="0" u="none" strike="noStrike" kern="1200" dirty="0" err="1">
                <a:solidFill>
                  <a:schemeClr val="tx1"/>
                </a:solidFill>
                <a:effectLst/>
                <a:latin typeface="+mn-lt"/>
                <a:ea typeface="+mn-ea"/>
                <a:cs typeface="+mn-cs"/>
              </a:rPr>
              <a:t>nonpsychoactive</a:t>
            </a:r>
            <a:r>
              <a:rPr lang="en-US" sz="1200" b="0" i="0" u="none" strike="noStrike" kern="1200" dirty="0">
                <a:solidFill>
                  <a:schemeClr val="tx1"/>
                </a:solidFill>
                <a:effectLst/>
                <a:latin typeface="+mn-lt"/>
                <a:ea typeface="+mn-ea"/>
                <a:cs typeface="+mn-cs"/>
              </a:rPr>
              <a:t> cannabis constituent cannabidiol is an oral anti-arthritic therapeutic in murine collagen-induced arthritis. </a:t>
            </a:r>
            <a:r>
              <a:rPr lang="en-US" sz="1200" b="0" i="1" u="none" strike="noStrike" kern="1200" dirty="0">
                <a:solidFill>
                  <a:schemeClr val="tx1"/>
                </a:solidFill>
                <a:effectLst/>
                <a:latin typeface="+mn-lt"/>
                <a:ea typeface="+mn-ea"/>
                <a:cs typeface="+mn-cs"/>
              </a:rPr>
              <a:t>Proc Natl </a:t>
            </a:r>
            <a:r>
              <a:rPr lang="en-US" sz="1200" b="0" i="1" u="none" strike="noStrike" kern="1200" dirty="0" err="1">
                <a:solidFill>
                  <a:schemeClr val="tx1"/>
                </a:solidFill>
                <a:effectLst/>
                <a:latin typeface="+mn-lt"/>
                <a:ea typeface="+mn-ea"/>
                <a:cs typeface="+mn-cs"/>
              </a:rPr>
              <a:t>Acad</a:t>
            </a:r>
            <a:r>
              <a:rPr lang="en-US" sz="1200" b="0" i="1" u="none" strike="noStrike" kern="1200" dirty="0">
                <a:solidFill>
                  <a:schemeClr val="tx1"/>
                </a:solidFill>
                <a:effectLst/>
                <a:latin typeface="+mn-lt"/>
                <a:ea typeface="+mn-ea"/>
                <a:cs typeface="+mn-cs"/>
              </a:rPr>
              <a:t> Sci U S A</a:t>
            </a:r>
            <a:r>
              <a:rPr lang="en-US" sz="1200" b="0" i="0" u="none" strike="noStrike" kern="1200" dirty="0">
                <a:solidFill>
                  <a:schemeClr val="tx1"/>
                </a:solidFill>
                <a:effectLst/>
                <a:latin typeface="+mn-lt"/>
                <a:ea typeface="+mn-ea"/>
                <a:cs typeface="+mn-cs"/>
              </a:rPr>
              <a:t>. 2000;97(17):9561-9566. [</a:t>
            </a:r>
            <a:r>
              <a:rPr lang="en-US" sz="1200" b="0" i="0" u="none" strike="noStrike" kern="1200" dirty="0">
                <a:solidFill>
                  <a:schemeClr val="tx1"/>
                </a:solidFill>
                <a:effectLst/>
                <a:latin typeface="+mn-lt"/>
                <a:ea typeface="+mn-ea"/>
                <a:cs typeface="+mn-cs"/>
                <a:hlinkClick r:id="rId5"/>
              </a:rPr>
              <a:t>PubMed</a:t>
            </a:r>
            <a:r>
              <a:rPr lang="en-US" sz="1200" b="0" i="0" u="none" strike="noStrike" kern="1200" dirty="0">
                <a:solidFill>
                  <a:schemeClr val="tx1"/>
                </a:solidFill>
                <a:effectLst/>
                <a:latin typeface="+mn-lt"/>
                <a:ea typeface="+mn-ea"/>
                <a:cs typeface="+mn-cs"/>
              </a:rPr>
              <a:t>]</a:t>
            </a:r>
          </a:p>
          <a:p>
            <a:endParaRPr lang="en-US" dirty="0"/>
          </a:p>
          <a:p>
            <a:r>
              <a:rPr lang="en-US" sz="1200" b="0" i="0" u="none" strike="noStrike" kern="1200" dirty="0" err="1">
                <a:solidFill>
                  <a:schemeClr val="tx1"/>
                </a:solidFill>
                <a:effectLst/>
                <a:latin typeface="+mn-lt"/>
                <a:ea typeface="+mn-ea"/>
                <a:cs typeface="+mn-cs"/>
              </a:rPr>
              <a:t>Malfait</a:t>
            </a:r>
            <a:r>
              <a:rPr lang="en-US" sz="1200" b="0" i="0" u="none" strike="noStrike" kern="1200" dirty="0">
                <a:solidFill>
                  <a:schemeClr val="tx1"/>
                </a:solidFill>
                <a:effectLst/>
                <a:latin typeface="+mn-lt"/>
                <a:ea typeface="+mn-ea"/>
                <a:cs typeface="+mn-cs"/>
              </a:rPr>
              <a:t> A, </a:t>
            </a:r>
            <a:r>
              <a:rPr lang="en-US" sz="1200" b="0" i="0" u="none" strike="noStrike" kern="1200" dirty="0" err="1">
                <a:solidFill>
                  <a:schemeClr val="tx1"/>
                </a:solidFill>
                <a:effectLst/>
                <a:latin typeface="+mn-lt"/>
                <a:ea typeface="+mn-ea"/>
                <a:cs typeface="+mn-cs"/>
              </a:rPr>
              <a:t>Gallily</a:t>
            </a:r>
            <a:r>
              <a:rPr lang="en-US" sz="1200" b="0" i="0" u="none" strike="noStrike" kern="1200" dirty="0">
                <a:solidFill>
                  <a:schemeClr val="tx1"/>
                </a:solidFill>
                <a:effectLst/>
                <a:latin typeface="+mn-lt"/>
                <a:ea typeface="+mn-ea"/>
                <a:cs typeface="+mn-cs"/>
              </a:rPr>
              <a:t> R, </a:t>
            </a:r>
            <a:r>
              <a:rPr lang="en-US" sz="1200" b="0" i="0" u="none" strike="noStrike" kern="1200" dirty="0" err="1">
                <a:solidFill>
                  <a:schemeClr val="tx1"/>
                </a:solidFill>
                <a:effectLst/>
                <a:latin typeface="+mn-lt"/>
                <a:ea typeface="+mn-ea"/>
                <a:cs typeface="+mn-cs"/>
              </a:rPr>
              <a:t>Sumariwalla</a:t>
            </a:r>
            <a:r>
              <a:rPr lang="en-US" sz="1200" b="0" i="0" u="none" strike="noStrike" kern="1200" dirty="0">
                <a:solidFill>
                  <a:schemeClr val="tx1"/>
                </a:solidFill>
                <a:effectLst/>
                <a:latin typeface="+mn-lt"/>
                <a:ea typeface="+mn-ea"/>
                <a:cs typeface="+mn-cs"/>
              </a:rPr>
              <a:t> P, et al. The </a:t>
            </a:r>
            <a:r>
              <a:rPr lang="en-US" sz="1200" b="0" i="0" u="none" strike="noStrike" kern="1200" dirty="0" err="1">
                <a:solidFill>
                  <a:schemeClr val="tx1"/>
                </a:solidFill>
                <a:effectLst/>
                <a:latin typeface="+mn-lt"/>
                <a:ea typeface="+mn-ea"/>
                <a:cs typeface="+mn-cs"/>
              </a:rPr>
              <a:t>nonpsychoactive</a:t>
            </a:r>
            <a:r>
              <a:rPr lang="en-US" sz="1200" b="0" i="0" u="none" strike="noStrike" kern="1200" dirty="0">
                <a:solidFill>
                  <a:schemeClr val="tx1"/>
                </a:solidFill>
                <a:effectLst/>
                <a:latin typeface="+mn-lt"/>
                <a:ea typeface="+mn-ea"/>
                <a:cs typeface="+mn-cs"/>
              </a:rPr>
              <a:t> cannabis constituent cannabidiol is an oral anti-arthritic therapeutic in murine collagen-induced arthritis. </a:t>
            </a:r>
            <a:r>
              <a:rPr lang="en-US" sz="1200" b="0" i="1" u="none" strike="noStrike" kern="1200" dirty="0">
                <a:solidFill>
                  <a:schemeClr val="tx1"/>
                </a:solidFill>
                <a:effectLst/>
                <a:latin typeface="+mn-lt"/>
                <a:ea typeface="+mn-ea"/>
                <a:cs typeface="+mn-cs"/>
              </a:rPr>
              <a:t>Proc Natl </a:t>
            </a:r>
            <a:r>
              <a:rPr lang="en-US" sz="1200" b="0" i="1" u="none" strike="noStrike" kern="1200" dirty="0" err="1">
                <a:solidFill>
                  <a:schemeClr val="tx1"/>
                </a:solidFill>
                <a:effectLst/>
                <a:latin typeface="+mn-lt"/>
                <a:ea typeface="+mn-ea"/>
                <a:cs typeface="+mn-cs"/>
              </a:rPr>
              <a:t>Acad</a:t>
            </a:r>
            <a:r>
              <a:rPr lang="en-US" sz="1200" b="0" i="1" u="none" strike="noStrike" kern="1200" dirty="0">
                <a:solidFill>
                  <a:schemeClr val="tx1"/>
                </a:solidFill>
                <a:effectLst/>
                <a:latin typeface="+mn-lt"/>
                <a:ea typeface="+mn-ea"/>
                <a:cs typeface="+mn-cs"/>
              </a:rPr>
              <a:t> Sci U S A</a:t>
            </a:r>
            <a:r>
              <a:rPr lang="en-US" sz="1200" b="0" i="0" u="none" strike="noStrike" kern="1200" dirty="0">
                <a:solidFill>
                  <a:schemeClr val="tx1"/>
                </a:solidFill>
                <a:effectLst/>
                <a:latin typeface="+mn-lt"/>
                <a:ea typeface="+mn-ea"/>
                <a:cs typeface="+mn-cs"/>
              </a:rPr>
              <a:t>. 2000;97(17):9561-9566. [</a:t>
            </a:r>
            <a:r>
              <a:rPr lang="en-US" sz="1200" b="0" i="0" u="none" strike="noStrike" kern="1200" dirty="0">
                <a:solidFill>
                  <a:schemeClr val="tx1"/>
                </a:solidFill>
                <a:effectLst/>
                <a:latin typeface="+mn-lt"/>
                <a:ea typeface="+mn-ea"/>
                <a:cs typeface="+mn-cs"/>
                <a:hlinkClick r:id="rId5"/>
              </a:rPr>
              <a:t>PubMed</a:t>
            </a:r>
            <a:r>
              <a:rPr lang="en-US" sz="1200" b="0" i="0" u="none" strike="noStrike"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5"/>
          </p:nvPr>
        </p:nvSpPr>
        <p:spPr/>
        <p:txBody>
          <a:bodyPr/>
          <a:lstStyle/>
          <a:p>
            <a:fld id="{3744B00E-DD09-48AD-932A-C357E64DFD9E}" type="slidenum">
              <a:rPr lang="en-US" smtClean="0"/>
              <a:pPr/>
              <a:t>26</a:t>
            </a:fld>
            <a:endParaRPr lang="en-US"/>
          </a:p>
        </p:txBody>
      </p:sp>
    </p:spTree>
    <p:extLst>
      <p:ext uri="{BB962C8B-B14F-4D97-AF65-F5344CB8AC3E}">
        <p14:creationId xmlns:p14="http://schemas.microsoft.com/office/powerpoint/2010/main" val="3823925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chronic inflammation behind an elevated CRP level may also be influenced by genetics, a sedentary lifestyle, too much stress, and exposure to environmental toxins such as secondhand tobacco smoke. Diet has a huge impact, particularly one that contains a lot of refined, processed and manufactured foods.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Gene issues, bad habits like poor diet, micronutrient deficiencies, excess stress, and constant exposure to endocrine disrupting chemicals like those found in plastics, smog in the air, and even many foods, are constantly bombarding our bodies every single day, and unless you are aware of them, you’re essentially just reinforcing their attack on your body.</a:t>
            </a:r>
          </a:p>
          <a:p>
            <a:endParaRPr lang="en-US" dirty="0"/>
          </a:p>
        </p:txBody>
      </p:sp>
      <p:sp>
        <p:nvSpPr>
          <p:cNvPr id="4" name="Slide Number Placeholder 3"/>
          <p:cNvSpPr>
            <a:spLocks noGrp="1"/>
          </p:cNvSpPr>
          <p:nvPr>
            <p:ph type="sldNum" sz="quarter" idx="5"/>
          </p:nvPr>
        </p:nvSpPr>
        <p:spPr/>
        <p:txBody>
          <a:bodyPr/>
          <a:lstStyle/>
          <a:p>
            <a:fld id="{3744B00E-DD09-48AD-932A-C357E64DFD9E}" type="slidenum">
              <a:rPr lang="en-US" smtClean="0"/>
              <a:pPr/>
              <a:t>4</a:t>
            </a:fld>
            <a:endParaRPr lang="en-US"/>
          </a:p>
        </p:txBody>
      </p:sp>
    </p:spTree>
    <p:extLst>
      <p:ext uri="{BB962C8B-B14F-4D97-AF65-F5344CB8AC3E}">
        <p14:creationId xmlns:p14="http://schemas.microsoft.com/office/powerpoint/2010/main" val="1839091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get rid of waste, the brain uses the so called glymphatic system. This area of the brain was discovered in 2015 by </a:t>
            </a:r>
            <a:r>
              <a:rPr lang="en-US" dirty="0" err="1"/>
              <a:t>Aleksanteri</a:t>
            </a:r>
            <a:r>
              <a:rPr lang="en-US" dirty="0"/>
              <a:t> </a:t>
            </a:r>
            <a:r>
              <a:rPr lang="en-US" dirty="0" err="1"/>
              <a:t>Aspelund</a:t>
            </a:r>
            <a:r>
              <a:rPr lang="en-US" dirty="0"/>
              <a:t> and Antoine </a:t>
            </a:r>
            <a:r>
              <a:rPr lang="en-US" dirty="0" err="1"/>
              <a:t>Louveau</a:t>
            </a:r>
            <a:r>
              <a:rPr lang="en-US" dirty="0"/>
              <a:t>, two researchers who were working independently of each other.</a:t>
            </a:r>
          </a:p>
          <a:p>
            <a:r>
              <a:rPr lang="en-US" dirty="0"/>
              <a:t>The glymphatic system removes toxins including amyloid beta, a protein found to accumulate in the brains of patients with Alzheimer’s disease.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system is 60 percent more productive when you’re sleeping, which is why it’s important not to skip sleep, as your brain will miss the chance to rid itself of waste products.  </a:t>
            </a:r>
          </a:p>
          <a:p>
            <a:r>
              <a:rPr lang="en-US" dirty="0"/>
              <a:t>Works best when laying on your side.</a:t>
            </a:r>
          </a:p>
          <a:p>
            <a:endParaRPr lang="en-US" dirty="0"/>
          </a:p>
        </p:txBody>
      </p:sp>
      <p:sp>
        <p:nvSpPr>
          <p:cNvPr id="4" name="Slide Number Placeholder 3"/>
          <p:cNvSpPr>
            <a:spLocks noGrp="1"/>
          </p:cNvSpPr>
          <p:nvPr>
            <p:ph type="sldNum" sz="quarter" idx="5"/>
          </p:nvPr>
        </p:nvSpPr>
        <p:spPr/>
        <p:txBody>
          <a:bodyPr/>
          <a:lstStyle/>
          <a:p>
            <a:fld id="{3744B00E-DD09-48AD-932A-C357E64DFD9E}" type="slidenum">
              <a:rPr lang="en-US" smtClean="0"/>
              <a:pPr/>
              <a:t>6</a:t>
            </a:fld>
            <a:endParaRPr lang="en-US"/>
          </a:p>
        </p:txBody>
      </p:sp>
    </p:spTree>
    <p:extLst>
      <p:ext uri="{BB962C8B-B14F-4D97-AF65-F5344CB8AC3E}">
        <p14:creationId xmlns:p14="http://schemas.microsoft.com/office/powerpoint/2010/main" val="4355815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Grehlin</a:t>
            </a:r>
            <a:r>
              <a:rPr lang="en-US" dirty="0"/>
              <a:t> makes you hunger, leads to obesity</a:t>
            </a:r>
          </a:p>
        </p:txBody>
      </p:sp>
      <p:sp>
        <p:nvSpPr>
          <p:cNvPr id="4" name="Slide Number Placeholder 3"/>
          <p:cNvSpPr>
            <a:spLocks noGrp="1"/>
          </p:cNvSpPr>
          <p:nvPr>
            <p:ph type="sldNum" sz="quarter" idx="5"/>
          </p:nvPr>
        </p:nvSpPr>
        <p:spPr/>
        <p:txBody>
          <a:bodyPr/>
          <a:lstStyle/>
          <a:p>
            <a:fld id="{3744B00E-DD09-48AD-932A-C357E64DFD9E}" type="slidenum">
              <a:rPr lang="en-US" smtClean="0"/>
              <a:pPr/>
              <a:t>7</a:t>
            </a:fld>
            <a:endParaRPr lang="en-US"/>
          </a:p>
        </p:txBody>
      </p:sp>
    </p:spTree>
    <p:extLst>
      <p:ext uri="{BB962C8B-B14F-4D97-AF65-F5344CB8AC3E}">
        <p14:creationId xmlns:p14="http://schemas.microsoft.com/office/powerpoint/2010/main" val="5946564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you spend a mere five percent of a night’s sleep in the N1 state, you will spend around 50 percent of it in the N2 state. These two stages of sleep can be distinguished by looking at variations in brain patterns.</a:t>
            </a:r>
          </a:p>
          <a:p>
            <a:r>
              <a:rPr lang="en-US" dirty="0"/>
              <a:t>The next is deep sleep, or N3 sleep. This is a restorative period that causes you to feel rested when you wake up in the morning. Most deep sleep occurs during the first half of your night’s sleep. Adults tend to spend 25 percent of each night in deep sleep, but this number declines with age.</a:t>
            </a:r>
          </a:p>
          <a:p>
            <a:r>
              <a:rPr lang="en-US" dirty="0"/>
              <a:t>During this period, the most growth hormones are produced. Therefore, it’s needed to boost your immune system, help you recover from injuries and strengthen your bones and muscles.</a:t>
            </a:r>
          </a:p>
          <a:p>
            <a:r>
              <a:rPr lang="en-US" dirty="0"/>
              <a:t>The author dubs the third stage dream sleep, but its scientific name is REM sleep</a:t>
            </a:r>
          </a:p>
          <a:p>
            <a:endParaRPr lang="en-US" dirty="0"/>
          </a:p>
        </p:txBody>
      </p:sp>
      <p:sp>
        <p:nvSpPr>
          <p:cNvPr id="4" name="Slide Number Placeholder 3"/>
          <p:cNvSpPr>
            <a:spLocks noGrp="1"/>
          </p:cNvSpPr>
          <p:nvPr>
            <p:ph type="sldNum" sz="quarter" idx="5"/>
          </p:nvPr>
        </p:nvSpPr>
        <p:spPr/>
        <p:txBody>
          <a:bodyPr/>
          <a:lstStyle/>
          <a:p>
            <a:fld id="{3744B00E-DD09-48AD-932A-C357E64DFD9E}" type="slidenum">
              <a:rPr lang="en-US" smtClean="0"/>
              <a:pPr/>
              <a:t>10</a:t>
            </a:fld>
            <a:endParaRPr lang="en-US"/>
          </a:p>
        </p:txBody>
      </p:sp>
    </p:spTree>
    <p:extLst>
      <p:ext uri="{BB962C8B-B14F-4D97-AF65-F5344CB8AC3E}">
        <p14:creationId xmlns:p14="http://schemas.microsoft.com/office/powerpoint/2010/main" val="39920783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Others are; Exercise, sleep and meals at specific times are further examples. The more zeitgebers you’re exposed to, the more synchronized your circadian rhythms will be.</a:t>
            </a:r>
          </a:p>
          <a:p>
            <a:endParaRPr lang="en-US" dirty="0"/>
          </a:p>
        </p:txBody>
      </p:sp>
      <p:sp>
        <p:nvSpPr>
          <p:cNvPr id="4" name="Slide Number Placeholder 3"/>
          <p:cNvSpPr>
            <a:spLocks noGrp="1"/>
          </p:cNvSpPr>
          <p:nvPr>
            <p:ph type="sldNum" sz="quarter" idx="5"/>
          </p:nvPr>
        </p:nvSpPr>
        <p:spPr/>
        <p:txBody>
          <a:bodyPr/>
          <a:lstStyle/>
          <a:p>
            <a:fld id="{3744B00E-DD09-48AD-932A-C357E64DFD9E}" type="slidenum">
              <a:rPr lang="en-US" smtClean="0"/>
              <a:pPr/>
              <a:t>11</a:t>
            </a:fld>
            <a:endParaRPr lang="en-US"/>
          </a:p>
        </p:txBody>
      </p:sp>
    </p:spTree>
    <p:extLst>
      <p:ext uri="{BB962C8B-B14F-4D97-AF65-F5344CB8AC3E}">
        <p14:creationId xmlns:p14="http://schemas.microsoft.com/office/powerpoint/2010/main" val="31923835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2011, a human study on CBD and its effects on SAD was published in the </a:t>
            </a:r>
            <a:r>
              <a:rPr lang="en-US" dirty="0">
                <a:hlinkClick r:id="rId3"/>
              </a:rPr>
              <a:t>Journal of Psychopharmacology</a:t>
            </a:r>
            <a:r>
              <a:rPr lang="en-US" dirty="0"/>
              <a:t>. Participants were given either an oral dose of 400 milligrams of CBD or a placebo. The results showed that those who took the CBD dose experienced overall reduced anxiety levels.</a:t>
            </a:r>
          </a:p>
          <a:p>
            <a:endParaRPr lang="en-US" dirty="0"/>
          </a:p>
          <a:p>
            <a:r>
              <a:rPr lang="en-US" dirty="0"/>
              <a:t>For </a:t>
            </a:r>
            <a:r>
              <a:rPr lang="en-US" dirty="0">
                <a:hlinkClick r:id="rId4"/>
              </a:rPr>
              <a:t>generalized anxiety</a:t>
            </a:r>
            <a:r>
              <a:rPr lang="en-US" dirty="0"/>
              <a:t>, the </a:t>
            </a:r>
            <a:r>
              <a:rPr lang="en-US" dirty="0">
                <a:hlinkClick r:id="rId5"/>
              </a:rPr>
              <a:t>National Institute on Drug Abuse</a:t>
            </a:r>
            <a:r>
              <a:rPr lang="en-US" dirty="0"/>
              <a:t> says that CBD has been shown to reduce stress in animal studies. Study subjects were observed as having lower behavioral signs of anxiety. Their physiological </a:t>
            </a:r>
            <a:r>
              <a:rPr lang="en-US" dirty="0">
                <a:hlinkClick r:id="rId6"/>
              </a:rPr>
              <a:t>symptoms of anxiety</a:t>
            </a:r>
            <a:r>
              <a:rPr lang="en-US" dirty="0"/>
              <a:t>, like increased heart rate, also improved. https://www.healthline.com/health/cbd-for-anxiety#what-the-research-says</a:t>
            </a:r>
          </a:p>
        </p:txBody>
      </p:sp>
      <p:sp>
        <p:nvSpPr>
          <p:cNvPr id="4" name="Slide Number Placeholder 3"/>
          <p:cNvSpPr>
            <a:spLocks noGrp="1"/>
          </p:cNvSpPr>
          <p:nvPr>
            <p:ph type="sldNum" sz="quarter" idx="5"/>
          </p:nvPr>
        </p:nvSpPr>
        <p:spPr/>
        <p:txBody>
          <a:bodyPr/>
          <a:lstStyle/>
          <a:p>
            <a:fld id="{3744B00E-DD09-48AD-932A-C357E64DFD9E}" type="slidenum">
              <a:rPr lang="en-US" smtClean="0"/>
              <a:pPr/>
              <a:t>20</a:t>
            </a:fld>
            <a:endParaRPr lang="en-US"/>
          </a:p>
        </p:txBody>
      </p:sp>
    </p:spTree>
    <p:extLst>
      <p:ext uri="{BB962C8B-B14F-4D97-AF65-F5344CB8AC3E}">
        <p14:creationId xmlns:p14="http://schemas.microsoft.com/office/powerpoint/2010/main" val="34715492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https://www.ncbi.nlm.nih.gov/pubmed/20829306/</a:t>
            </a:r>
          </a:p>
          <a:p>
            <a:endParaRPr lang="en-US" dirty="0"/>
          </a:p>
          <a:p>
            <a:r>
              <a:rPr lang="en-US" sz="1200" b="0" i="0" u="sng" strike="noStrike" kern="1200" dirty="0">
                <a:solidFill>
                  <a:schemeClr val="tx1"/>
                </a:solidFill>
                <a:effectLst/>
                <a:latin typeface="+mn-lt"/>
                <a:ea typeface="+mn-ea"/>
                <a:cs typeface="+mn-cs"/>
                <a:hlinkClick r:id="rId3" tooltip="Journal of psychopharmacology (Oxford, England)."/>
              </a:rPr>
              <a:t>J </a:t>
            </a:r>
            <a:r>
              <a:rPr lang="en-US" sz="1200" b="0" i="0" u="sng" strike="noStrike" kern="1200" dirty="0" err="1">
                <a:solidFill>
                  <a:schemeClr val="tx1"/>
                </a:solidFill>
                <a:effectLst/>
                <a:latin typeface="+mn-lt"/>
                <a:ea typeface="+mn-ea"/>
                <a:cs typeface="+mn-cs"/>
                <a:hlinkClick r:id="rId3" tooltip="Journal of psychopharmacology (Oxford, England)."/>
              </a:rPr>
              <a:t>Psychopharmacol</a:t>
            </a:r>
            <a:r>
              <a:rPr lang="en-US" sz="1200" b="0" i="0" u="sng" strike="noStrike" kern="1200" dirty="0">
                <a:solidFill>
                  <a:schemeClr val="tx1"/>
                </a:solidFill>
                <a:effectLst/>
                <a:latin typeface="+mn-lt"/>
                <a:ea typeface="+mn-ea"/>
                <a:cs typeface="+mn-cs"/>
                <a:hlinkClick r:id="rId3" tooltip="Journal of psychopharmacology (Oxford, England)."/>
              </a:rPr>
              <a:t>.</a:t>
            </a:r>
            <a:r>
              <a:rPr lang="en-US" sz="1200" b="0" i="0" u="none" strike="noStrike" kern="1200" dirty="0">
                <a:solidFill>
                  <a:schemeClr val="tx1"/>
                </a:solidFill>
                <a:effectLst/>
                <a:latin typeface="+mn-lt"/>
                <a:ea typeface="+mn-ea"/>
                <a:cs typeface="+mn-cs"/>
              </a:rPr>
              <a:t> 2011 Jan;25(1):121-30. </a:t>
            </a:r>
            <a:r>
              <a:rPr lang="en-US" sz="1200" b="0" i="0" u="none" strike="noStrike" kern="1200" dirty="0" err="1">
                <a:solidFill>
                  <a:schemeClr val="tx1"/>
                </a:solidFill>
                <a:effectLst/>
                <a:latin typeface="+mn-lt"/>
                <a:ea typeface="+mn-ea"/>
                <a:cs typeface="+mn-cs"/>
              </a:rPr>
              <a:t>doi</a:t>
            </a:r>
            <a:r>
              <a:rPr lang="en-US" sz="1200" b="0" i="0" u="none" strike="noStrike" kern="1200" dirty="0">
                <a:solidFill>
                  <a:schemeClr val="tx1"/>
                </a:solidFill>
                <a:effectLst/>
                <a:latin typeface="+mn-lt"/>
                <a:ea typeface="+mn-ea"/>
                <a:cs typeface="+mn-cs"/>
              </a:rPr>
              <a:t>: 10.1177/0269881110379283. </a:t>
            </a:r>
            <a:r>
              <a:rPr lang="en-US" sz="1200" b="0" i="0" u="none" strike="noStrike" kern="1200" dirty="0" err="1">
                <a:solidFill>
                  <a:schemeClr val="tx1"/>
                </a:solidFill>
                <a:effectLst/>
                <a:latin typeface="+mn-lt"/>
                <a:ea typeface="+mn-ea"/>
                <a:cs typeface="+mn-cs"/>
              </a:rPr>
              <a:t>Epub</a:t>
            </a:r>
            <a:r>
              <a:rPr lang="en-US" sz="1200" b="0" i="0" u="none" strike="noStrike" kern="1200" dirty="0">
                <a:solidFill>
                  <a:schemeClr val="tx1"/>
                </a:solidFill>
                <a:effectLst/>
                <a:latin typeface="+mn-lt"/>
                <a:ea typeface="+mn-ea"/>
                <a:cs typeface="+mn-cs"/>
              </a:rPr>
              <a:t> 2010 Sep 9.</a:t>
            </a:r>
          </a:p>
          <a:p>
            <a:r>
              <a:rPr lang="en-US" sz="1200" b="1" i="0" u="none" strike="noStrike" kern="1200" dirty="0">
                <a:solidFill>
                  <a:schemeClr val="tx1"/>
                </a:solidFill>
                <a:effectLst/>
                <a:latin typeface="+mn-lt"/>
                <a:ea typeface="+mn-ea"/>
                <a:cs typeface="+mn-cs"/>
              </a:rPr>
              <a:t>Neural basis of anxiolytic effects of cannabidiol (CBD) in generalized social anxiety disorder: a preliminary report.</a:t>
            </a:r>
          </a:p>
          <a:p>
            <a:r>
              <a:rPr lang="en-US" sz="1200" b="0" i="0" u="sng" strike="noStrike" kern="1200" dirty="0" err="1">
                <a:solidFill>
                  <a:schemeClr val="tx1"/>
                </a:solidFill>
                <a:effectLst/>
                <a:latin typeface="+mn-lt"/>
                <a:ea typeface="+mn-ea"/>
                <a:cs typeface="+mn-cs"/>
                <a:hlinkClick r:id="rId4"/>
              </a:rPr>
              <a:t>Crippa</a:t>
            </a:r>
            <a:r>
              <a:rPr lang="en-US" sz="1200" b="0" i="0" u="sng" strike="noStrike" kern="1200" dirty="0">
                <a:solidFill>
                  <a:schemeClr val="tx1"/>
                </a:solidFill>
                <a:effectLst/>
                <a:latin typeface="+mn-lt"/>
                <a:ea typeface="+mn-ea"/>
                <a:cs typeface="+mn-cs"/>
                <a:hlinkClick r:id="rId4"/>
              </a:rPr>
              <a:t> JA</a:t>
            </a:r>
            <a:r>
              <a:rPr lang="en-US" sz="1200" b="0" i="0" u="none" strike="noStrike" kern="1200" baseline="30000" dirty="0">
                <a:solidFill>
                  <a:schemeClr val="tx1"/>
                </a:solidFill>
                <a:effectLst/>
                <a:latin typeface="+mn-lt"/>
                <a:ea typeface="+mn-ea"/>
                <a:cs typeface="+mn-cs"/>
              </a:rPr>
              <a:t>1</a:t>
            </a:r>
            <a:r>
              <a:rPr lang="en-US" sz="1200" b="0" i="0" u="none" strike="noStrike" kern="1200" dirty="0">
                <a:solidFill>
                  <a:schemeClr val="tx1"/>
                </a:solidFill>
                <a:effectLst/>
                <a:latin typeface="+mn-lt"/>
                <a:ea typeface="+mn-ea"/>
                <a:cs typeface="+mn-cs"/>
              </a:rPr>
              <a:t>, </a:t>
            </a:r>
            <a:r>
              <a:rPr lang="en-US" sz="1200" b="0" i="0" u="sng" strike="noStrike" kern="1200" dirty="0" err="1">
                <a:solidFill>
                  <a:schemeClr val="tx1"/>
                </a:solidFill>
                <a:effectLst/>
                <a:latin typeface="+mn-lt"/>
                <a:ea typeface="+mn-ea"/>
                <a:cs typeface="+mn-cs"/>
                <a:hlinkClick r:id="rId5"/>
              </a:rPr>
              <a:t>Derenusson</a:t>
            </a:r>
            <a:r>
              <a:rPr lang="en-US" sz="1200" b="0" i="0" u="sng" strike="noStrike" kern="1200" dirty="0">
                <a:solidFill>
                  <a:schemeClr val="tx1"/>
                </a:solidFill>
                <a:effectLst/>
                <a:latin typeface="+mn-lt"/>
                <a:ea typeface="+mn-ea"/>
                <a:cs typeface="+mn-cs"/>
                <a:hlinkClick r:id="rId5"/>
              </a:rPr>
              <a:t> GN</a:t>
            </a:r>
            <a:r>
              <a:rPr lang="en-US" sz="1200" b="0" i="0" u="none" strike="noStrike" kern="1200" dirty="0">
                <a:solidFill>
                  <a:schemeClr val="tx1"/>
                </a:solidFill>
                <a:effectLst/>
                <a:latin typeface="+mn-lt"/>
                <a:ea typeface="+mn-ea"/>
                <a:cs typeface="+mn-cs"/>
              </a:rPr>
              <a:t>, </a:t>
            </a:r>
            <a:r>
              <a:rPr lang="en-US" sz="1200" b="0" i="0" u="sng" strike="noStrike" kern="1200" dirty="0">
                <a:solidFill>
                  <a:schemeClr val="tx1"/>
                </a:solidFill>
                <a:effectLst/>
                <a:latin typeface="+mn-lt"/>
                <a:ea typeface="+mn-ea"/>
                <a:cs typeface="+mn-cs"/>
                <a:hlinkClick r:id="rId6"/>
              </a:rPr>
              <a:t>Ferrari TB</a:t>
            </a:r>
            <a:r>
              <a:rPr lang="en-US" sz="1200" b="0" i="0" u="none" strike="noStrike" kern="1200" dirty="0">
                <a:solidFill>
                  <a:schemeClr val="tx1"/>
                </a:solidFill>
                <a:effectLst/>
                <a:latin typeface="+mn-lt"/>
                <a:ea typeface="+mn-ea"/>
                <a:cs typeface="+mn-cs"/>
              </a:rPr>
              <a:t>, </a:t>
            </a:r>
            <a:r>
              <a:rPr lang="en-US" sz="1200" b="0" i="0" u="sng" strike="noStrike" kern="1200" dirty="0" err="1">
                <a:solidFill>
                  <a:schemeClr val="tx1"/>
                </a:solidFill>
                <a:effectLst/>
                <a:latin typeface="+mn-lt"/>
                <a:ea typeface="+mn-ea"/>
                <a:cs typeface="+mn-cs"/>
                <a:hlinkClick r:id="rId7"/>
              </a:rPr>
              <a:t>Wichert</a:t>
            </a:r>
            <a:r>
              <a:rPr lang="en-US" sz="1200" b="0" i="0" u="sng" strike="noStrike" kern="1200" dirty="0">
                <a:solidFill>
                  <a:schemeClr val="tx1"/>
                </a:solidFill>
                <a:effectLst/>
                <a:latin typeface="+mn-lt"/>
                <a:ea typeface="+mn-ea"/>
                <a:cs typeface="+mn-cs"/>
                <a:hlinkClick r:id="rId7"/>
              </a:rPr>
              <a:t>-Ana L</a:t>
            </a:r>
            <a:r>
              <a:rPr lang="en-US" sz="1200" b="0" i="0" u="none" strike="noStrike" kern="1200" dirty="0">
                <a:solidFill>
                  <a:schemeClr val="tx1"/>
                </a:solidFill>
                <a:effectLst/>
                <a:latin typeface="+mn-lt"/>
                <a:ea typeface="+mn-ea"/>
                <a:cs typeface="+mn-cs"/>
              </a:rPr>
              <a:t>, </a:t>
            </a:r>
            <a:r>
              <a:rPr lang="en-US" sz="1200" b="0" i="0" u="sng" strike="noStrike" kern="1200" dirty="0">
                <a:solidFill>
                  <a:schemeClr val="tx1"/>
                </a:solidFill>
                <a:effectLst/>
                <a:latin typeface="+mn-lt"/>
                <a:ea typeface="+mn-ea"/>
                <a:cs typeface="+mn-cs"/>
                <a:hlinkClick r:id="rId8"/>
              </a:rPr>
              <a:t>Duran FL</a:t>
            </a:r>
            <a:r>
              <a:rPr lang="en-US" sz="1200" b="0" i="0" u="none" strike="noStrike" kern="1200" dirty="0">
                <a:solidFill>
                  <a:schemeClr val="tx1"/>
                </a:solidFill>
                <a:effectLst/>
                <a:latin typeface="+mn-lt"/>
                <a:ea typeface="+mn-ea"/>
                <a:cs typeface="+mn-cs"/>
              </a:rPr>
              <a:t>, </a:t>
            </a:r>
            <a:r>
              <a:rPr lang="en-US" sz="1200" b="0" i="0" u="sng" strike="noStrike" kern="1200" dirty="0">
                <a:solidFill>
                  <a:schemeClr val="tx1"/>
                </a:solidFill>
                <a:effectLst/>
                <a:latin typeface="+mn-lt"/>
                <a:ea typeface="+mn-ea"/>
                <a:cs typeface="+mn-cs"/>
                <a:hlinkClick r:id="rId9"/>
              </a:rPr>
              <a:t>Martin-Santos R</a:t>
            </a:r>
            <a:r>
              <a:rPr lang="en-US" sz="1200" b="0" i="0" u="none" strike="noStrike" kern="1200" dirty="0">
                <a:solidFill>
                  <a:schemeClr val="tx1"/>
                </a:solidFill>
                <a:effectLst/>
                <a:latin typeface="+mn-lt"/>
                <a:ea typeface="+mn-ea"/>
                <a:cs typeface="+mn-cs"/>
              </a:rPr>
              <a:t>, </a:t>
            </a:r>
            <a:r>
              <a:rPr lang="en-US" sz="1200" b="0" i="0" u="sng" strike="noStrike" kern="1200" dirty="0" err="1">
                <a:solidFill>
                  <a:schemeClr val="tx1"/>
                </a:solidFill>
                <a:effectLst/>
                <a:latin typeface="+mn-lt"/>
                <a:ea typeface="+mn-ea"/>
                <a:cs typeface="+mn-cs"/>
                <a:hlinkClick r:id="rId10"/>
              </a:rPr>
              <a:t>Simões</a:t>
            </a:r>
            <a:r>
              <a:rPr lang="en-US" sz="1200" b="0" i="0" u="sng" strike="noStrike" kern="1200" dirty="0">
                <a:solidFill>
                  <a:schemeClr val="tx1"/>
                </a:solidFill>
                <a:effectLst/>
                <a:latin typeface="+mn-lt"/>
                <a:ea typeface="+mn-ea"/>
                <a:cs typeface="+mn-cs"/>
                <a:hlinkClick r:id="rId10"/>
              </a:rPr>
              <a:t> MV</a:t>
            </a:r>
            <a:r>
              <a:rPr lang="en-US" sz="1200" b="0" i="0" u="none" strike="noStrike" kern="1200" dirty="0">
                <a:solidFill>
                  <a:schemeClr val="tx1"/>
                </a:solidFill>
                <a:effectLst/>
                <a:latin typeface="+mn-lt"/>
                <a:ea typeface="+mn-ea"/>
                <a:cs typeface="+mn-cs"/>
              </a:rPr>
              <a:t>, </a:t>
            </a:r>
            <a:r>
              <a:rPr lang="en-US" sz="1200" b="0" i="0" u="sng" strike="noStrike" kern="1200" dirty="0">
                <a:solidFill>
                  <a:schemeClr val="tx1"/>
                </a:solidFill>
                <a:effectLst/>
                <a:latin typeface="+mn-lt"/>
                <a:ea typeface="+mn-ea"/>
                <a:cs typeface="+mn-cs"/>
                <a:hlinkClick r:id="rId11"/>
              </a:rPr>
              <a:t>Bhattacharyya S</a:t>
            </a:r>
            <a:r>
              <a:rPr lang="en-US" sz="1200" b="0" i="0" u="none" strike="noStrike" kern="1200" dirty="0">
                <a:solidFill>
                  <a:schemeClr val="tx1"/>
                </a:solidFill>
                <a:effectLst/>
                <a:latin typeface="+mn-lt"/>
                <a:ea typeface="+mn-ea"/>
                <a:cs typeface="+mn-cs"/>
              </a:rPr>
              <a:t>, </a:t>
            </a:r>
            <a:r>
              <a:rPr lang="en-US" sz="1200" b="0" i="0" u="sng" strike="noStrike" kern="1200" dirty="0" err="1">
                <a:solidFill>
                  <a:schemeClr val="tx1"/>
                </a:solidFill>
                <a:effectLst/>
                <a:latin typeface="+mn-lt"/>
                <a:ea typeface="+mn-ea"/>
                <a:cs typeface="+mn-cs"/>
                <a:hlinkClick r:id="rId12"/>
              </a:rPr>
              <a:t>Fusar-Poli</a:t>
            </a:r>
            <a:r>
              <a:rPr lang="en-US" sz="1200" b="0" i="0" u="sng" strike="noStrike" kern="1200" dirty="0">
                <a:solidFill>
                  <a:schemeClr val="tx1"/>
                </a:solidFill>
                <a:effectLst/>
                <a:latin typeface="+mn-lt"/>
                <a:ea typeface="+mn-ea"/>
                <a:cs typeface="+mn-cs"/>
                <a:hlinkClick r:id="rId12"/>
              </a:rPr>
              <a:t> P</a:t>
            </a:r>
            <a:r>
              <a:rPr lang="en-US" sz="1200" b="0" i="0" u="none" strike="noStrike" kern="1200" dirty="0">
                <a:solidFill>
                  <a:schemeClr val="tx1"/>
                </a:solidFill>
                <a:effectLst/>
                <a:latin typeface="+mn-lt"/>
                <a:ea typeface="+mn-ea"/>
                <a:cs typeface="+mn-cs"/>
              </a:rPr>
              <a:t>, </a:t>
            </a:r>
            <a:r>
              <a:rPr lang="en-US" sz="1200" b="0" i="0" u="sng" strike="noStrike" kern="1200" dirty="0" err="1">
                <a:solidFill>
                  <a:schemeClr val="tx1"/>
                </a:solidFill>
                <a:effectLst/>
                <a:latin typeface="+mn-lt"/>
                <a:ea typeface="+mn-ea"/>
                <a:cs typeface="+mn-cs"/>
                <a:hlinkClick r:id="rId13"/>
              </a:rPr>
              <a:t>Atakan</a:t>
            </a:r>
            <a:r>
              <a:rPr lang="en-US" sz="1200" b="0" i="0" u="sng" strike="noStrike" kern="1200" dirty="0">
                <a:solidFill>
                  <a:schemeClr val="tx1"/>
                </a:solidFill>
                <a:effectLst/>
                <a:latin typeface="+mn-lt"/>
                <a:ea typeface="+mn-ea"/>
                <a:cs typeface="+mn-cs"/>
                <a:hlinkClick r:id="rId13"/>
              </a:rPr>
              <a:t> Z</a:t>
            </a:r>
            <a:r>
              <a:rPr lang="en-US" sz="1200" b="0" i="0" u="none" strike="noStrike" kern="1200" dirty="0">
                <a:solidFill>
                  <a:schemeClr val="tx1"/>
                </a:solidFill>
                <a:effectLst/>
                <a:latin typeface="+mn-lt"/>
                <a:ea typeface="+mn-ea"/>
                <a:cs typeface="+mn-cs"/>
              </a:rPr>
              <a:t>, </a:t>
            </a:r>
            <a:r>
              <a:rPr lang="en-US" sz="1200" b="0" i="0" u="sng" strike="noStrike" kern="1200" dirty="0">
                <a:solidFill>
                  <a:schemeClr val="tx1"/>
                </a:solidFill>
                <a:effectLst/>
                <a:latin typeface="+mn-lt"/>
                <a:ea typeface="+mn-ea"/>
                <a:cs typeface="+mn-cs"/>
                <a:hlinkClick r:id="rId14"/>
              </a:rPr>
              <a:t>Santos Filho A</a:t>
            </a:r>
            <a:r>
              <a:rPr lang="en-US" sz="1200" b="0" i="0" u="none" strike="noStrike" kern="1200" dirty="0">
                <a:solidFill>
                  <a:schemeClr val="tx1"/>
                </a:solidFill>
                <a:effectLst/>
                <a:latin typeface="+mn-lt"/>
                <a:ea typeface="+mn-ea"/>
                <a:cs typeface="+mn-cs"/>
              </a:rPr>
              <a:t>, </a:t>
            </a:r>
            <a:r>
              <a:rPr lang="en-US" sz="1200" b="0" i="0" u="sng" strike="noStrike" kern="1200" dirty="0">
                <a:solidFill>
                  <a:schemeClr val="tx1"/>
                </a:solidFill>
                <a:effectLst/>
                <a:latin typeface="+mn-lt"/>
                <a:ea typeface="+mn-ea"/>
                <a:cs typeface="+mn-cs"/>
                <a:hlinkClick r:id="rId15"/>
              </a:rPr>
              <a:t>Freitas-Ferrari MC</a:t>
            </a:r>
            <a:r>
              <a:rPr lang="en-US" sz="1200" b="0" i="0" u="none" strike="noStrike" kern="1200" dirty="0">
                <a:solidFill>
                  <a:schemeClr val="tx1"/>
                </a:solidFill>
                <a:effectLst/>
                <a:latin typeface="+mn-lt"/>
                <a:ea typeface="+mn-ea"/>
                <a:cs typeface="+mn-cs"/>
              </a:rPr>
              <a:t>, </a:t>
            </a:r>
            <a:r>
              <a:rPr lang="en-US" sz="1200" b="0" i="0" u="sng" strike="noStrike" kern="1200" dirty="0">
                <a:solidFill>
                  <a:schemeClr val="tx1"/>
                </a:solidFill>
                <a:effectLst/>
                <a:latin typeface="+mn-lt"/>
                <a:ea typeface="+mn-ea"/>
                <a:cs typeface="+mn-cs"/>
                <a:hlinkClick r:id="rId16"/>
              </a:rPr>
              <a:t>McGuire PK</a:t>
            </a:r>
            <a:r>
              <a:rPr lang="en-US" sz="1200" b="0" i="0" u="none" strike="noStrike" kern="1200" dirty="0">
                <a:solidFill>
                  <a:schemeClr val="tx1"/>
                </a:solidFill>
                <a:effectLst/>
                <a:latin typeface="+mn-lt"/>
                <a:ea typeface="+mn-ea"/>
                <a:cs typeface="+mn-cs"/>
              </a:rPr>
              <a:t>, </a:t>
            </a:r>
            <a:r>
              <a:rPr lang="en-US" sz="1200" b="0" i="0" u="sng" strike="noStrike" kern="1200" dirty="0" err="1">
                <a:solidFill>
                  <a:schemeClr val="tx1"/>
                </a:solidFill>
                <a:effectLst/>
                <a:latin typeface="+mn-lt"/>
                <a:ea typeface="+mn-ea"/>
                <a:cs typeface="+mn-cs"/>
                <a:hlinkClick r:id="rId17"/>
              </a:rPr>
              <a:t>Zuardi</a:t>
            </a:r>
            <a:r>
              <a:rPr lang="en-US" sz="1200" b="0" i="0" u="sng" strike="noStrike" kern="1200" dirty="0">
                <a:solidFill>
                  <a:schemeClr val="tx1"/>
                </a:solidFill>
                <a:effectLst/>
                <a:latin typeface="+mn-lt"/>
                <a:ea typeface="+mn-ea"/>
                <a:cs typeface="+mn-cs"/>
                <a:hlinkClick r:id="rId17"/>
              </a:rPr>
              <a:t> AW</a:t>
            </a:r>
            <a:r>
              <a:rPr lang="en-US" sz="1200" b="0" i="0" u="none" strike="noStrike" kern="1200" dirty="0">
                <a:solidFill>
                  <a:schemeClr val="tx1"/>
                </a:solidFill>
                <a:effectLst/>
                <a:latin typeface="+mn-lt"/>
                <a:ea typeface="+mn-ea"/>
                <a:cs typeface="+mn-cs"/>
              </a:rPr>
              <a:t>, </a:t>
            </a:r>
            <a:r>
              <a:rPr lang="en-US" sz="1200" b="0" i="0" u="sng" strike="noStrike" kern="1200" dirty="0" err="1">
                <a:solidFill>
                  <a:schemeClr val="tx1"/>
                </a:solidFill>
                <a:effectLst/>
                <a:latin typeface="+mn-lt"/>
                <a:ea typeface="+mn-ea"/>
                <a:cs typeface="+mn-cs"/>
                <a:hlinkClick r:id="rId18"/>
              </a:rPr>
              <a:t>Busatto</a:t>
            </a:r>
            <a:r>
              <a:rPr lang="en-US" sz="1200" b="0" i="0" u="sng" strike="noStrike" kern="1200" dirty="0">
                <a:solidFill>
                  <a:schemeClr val="tx1"/>
                </a:solidFill>
                <a:effectLst/>
                <a:latin typeface="+mn-lt"/>
                <a:ea typeface="+mn-ea"/>
                <a:cs typeface="+mn-cs"/>
                <a:hlinkClick r:id="rId18"/>
              </a:rPr>
              <a:t> GF</a:t>
            </a:r>
            <a:r>
              <a:rPr lang="en-US" sz="1200" b="0" i="0" u="none" strike="noStrike" kern="1200" dirty="0">
                <a:solidFill>
                  <a:schemeClr val="tx1"/>
                </a:solidFill>
                <a:effectLst/>
                <a:latin typeface="+mn-lt"/>
                <a:ea typeface="+mn-ea"/>
                <a:cs typeface="+mn-cs"/>
              </a:rPr>
              <a:t>, </a:t>
            </a:r>
            <a:r>
              <a:rPr lang="en-US" sz="1200" b="0" i="0" u="sng" strike="noStrike" kern="1200" dirty="0" err="1">
                <a:solidFill>
                  <a:schemeClr val="tx1"/>
                </a:solidFill>
                <a:effectLst/>
                <a:latin typeface="+mn-lt"/>
                <a:ea typeface="+mn-ea"/>
                <a:cs typeface="+mn-cs"/>
                <a:hlinkClick r:id="rId19"/>
              </a:rPr>
              <a:t>Hallak</a:t>
            </a:r>
            <a:r>
              <a:rPr lang="en-US" sz="1200" b="0" i="0" u="sng" strike="noStrike" kern="1200" dirty="0">
                <a:solidFill>
                  <a:schemeClr val="tx1"/>
                </a:solidFill>
                <a:effectLst/>
                <a:latin typeface="+mn-lt"/>
                <a:ea typeface="+mn-ea"/>
                <a:cs typeface="+mn-cs"/>
                <a:hlinkClick r:id="rId19"/>
              </a:rPr>
              <a:t> JE</a:t>
            </a:r>
            <a:r>
              <a:rPr lang="en-US" sz="1200" b="0" i="0" u="none" strike="noStrike"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3744B00E-DD09-48AD-932A-C357E64DFD9E}" type="slidenum">
              <a:rPr lang="en-US" smtClean="0"/>
              <a:pPr/>
              <a:t>21</a:t>
            </a:fld>
            <a:endParaRPr lang="en-US"/>
          </a:p>
        </p:txBody>
      </p:sp>
    </p:spTree>
    <p:extLst>
      <p:ext uri="{BB962C8B-B14F-4D97-AF65-F5344CB8AC3E}">
        <p14:creationId xmlns:p14="http://schemas.microsoft.com/office/powerpoint/2010/main" val="16649354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dirty="0">
                <a:solidFill>
                  <a:schemeClr val="tx1"/>
                </a:solidFill>
                <a:effectLst/>
                <a:latin typeface="+mn-lt"/>
                <a:ea typeface="+mn-ea"/>
                <a:cs typeface="+mn-cs"/>
              </a:rPr>
              <a:t>16.</a:t>
            </a:r>
          </a:p>
          <a:p>
            <a:r>
              <a:rPr lang="en-US" sz="1200" b="0" i="0" u="none" strike="noStrike" kern="1200" dirty="0">
                <a:solidFill>
                  <a:schemeClr val="tx1"/>
                </a:solidFill>
                <a:effectLst/>
                <a:latin typeface="+mn-lt"/>
                <a:ea typeface="+mn-ea"/>
                <a:cs typeface="+mn-cs"/>
              </a:rPr>
              <a:t>Song C, Wang H. Cytokines mediated inflammation and decreased neurogenesis in animal models of depression. </a:t>
            </a:r>
            <a:r>
              <a:rPr lang="en-US" sz="1200" b="0" i="1" u="none" strike="noStrike" kern="1200" dirty="0">
                <a:solidFill>
                  <a:schemeClr val="tx1"/>
                </a:solidFill>
                <a:effectLst/>
                <a:latin typeface="+mn-lt"/>
                <a:ea typeface="+mn-ea"/>
                <a:cs typeface="+mn-cs"/>
              </a:rPr>
              <a:t>Prog </a:t>
            </a:r>
            <a:r>
              <a:rPr lang="en-US" sz="1200" b="0" i="1" u="none" strike="noStrike" kern="1200" dirty="0" err="1">
                <a:solidFill>
                  <a:schemeClr val="tx1"/>
                </a:solidFill>
                <a:effectLst/>
                <a:latin typeface="+mn-lt"/>
                <a:ea typeface="+mn-ea"/>
                <a:cs typeface="+mn-cs"/>
              </a:rPr>
              <a:t>Neuropsychopharmacol</a:t>
            </a:r>
            <a:r>
              <a:rPr lang="en-US" sz="1200" b="0" i="1" u="none" strike="noStrike" kern="1200" dirty="0">
                <a:solidFill>
                  <a:schemeClr val="tx1"/>
                </a:solidFill>
                <a:effectLst/>
                <a:latin typeface="+mn-lt"/>
                <a:ea typeface="+mn-ea"/>
                <a:cs typeface="+mn-cs"/>
              </a:rPr>
              <a:t> Biol Psychiatry</a:t>
            </a:r>
            <a:r>
              <a:rPr lang="en-US" sz="1200" b="0" i="0" u="none" strike="noStrike" kern="1200" dirty="0">
                <a:solidFill>
                  <a:schemeClr val="tx1"/>
                </a:solidFill>
                <a:effectLst/>
                <a:latin typeface="+mn-lt"/>
                <a:ea typeface="+mn-ea"/>
                <a:cs typeface="+mn-cs"/>
              </a:rPr>
              <a:t>. 2011;35(3):760-768. [</a:t>
            </a:r>
            <a:r>
              <a:rPr lang="en-US" sz="1200" b="0" i="0" u="none" strike="noStrike" kern="1200" dirty="0">
                <a:solidFill>
                  <a:schemeClr val="tx1"/>
                </a:solidFill>
                <a:effectLst/>
                <a:latin typeface="+mn-lt"/>
                <a:ea typeface="+mn-ea"/>
                <a:cs typeface="+mn-cs"/>
                <a:hlinkClick r:id="rId3"/>
              </a:rPr>
              <a:t>PubMed</a:t>
            </a:r>
            <a:r>
              <a:rPr lang="en-US" sz="1200" b="0" i="0" u="none" strike="noStrike" kern="1200" dirty="0">
                <a:solidFill>
                  <a:schemeClr val="tx1"/>
                </a:solidFill>
                <a:effectLst/>
                <a:latin typeface="+mn-lt"/>
                <a:ea typeface="+mn-ea"/>
                <a:cs typeface="+mn-cs"/>
              </a:rPr>
              <a:t>]</a:t>
            </a:r>
          </a:p>
          <a:p>
            <a:r>
              <a:rPr lang="en-US" sz="1200" b="1" i="0" u="none" strike="noStrike" kern="1200" dirty="0">
                <a:solidFill>
                  <a:schemeClr val="tx1"/>
                </a:solidFill>
                <a:effectLst/>
                <a:latin typeface="+mn-lt"/>
                <a:ea typeface="+mn-ea"/>
                <a:cs typeface="+mn-cs"/>
              </a:rPr>
              <a:t>17.</a:t>
            </a:r>
          </a:p>
          <a:p>
            <a:r>
              <a:rPr lang="en-US" sz="1200" b="0" i="0" u="none" strike="noStrike" kern="1200" dirty="0">
                <a:solidFill>
                  <a:schemeClr val="tx1"/>
                </a:solidFill>
                <a:effectLst/>
                <a:latin typeface="+mn-lt"/>
                <a:ea typeface="+mn-ea"/>
                <a:cs typeface="+mn-cs"/>
              </a:rPr>
              <a:t>El-</a:t>
            </a:r>
            <a:r>
              <a:rPr lang="en-US" sz="1200" b="0" i="0" u="none" strike="noStrike" kern="1200" dirty="0" err="1">
                <a:solidFill>
                  <a:schemeClr val="tx1"/>
                </a:solidFill>
                <a:effectLst/>
                <a:latin typeface="+mn-lt"/>
                <a:ea typeface="+mn-ea"/>
                <a:cs typeface="+mn-cs"/>
              </a:rPr>
              <a:t>Alfy</a:t>
            </a:r>
            <a:r>
              <a:rPr lang="en-US" sz="1200" b="0" i="0" u="none" strike="noStrike" kern="1200" dirty="0">
                <a:solidFill>
                  <a:schemeClr val="tx1"/>
                </a:solidFill>
                <a:effectLst/>
                <a:latin typeface="+mn-lt"/>
                <a:ea typeface="+mn-ea"/>
                <a:cs typeface="+mn-cs"/>
              </a:rPr>
              <a:t> A, Ivey K, Robinson K, et al. Antidepressant-like effect of delta9-tetrahydrocannabinol and other cannabinoids isolated from Cannabis sativa L. </a:t>
            </a:r>
            <a:r>
              <a:rPr lang="en-US" sz="1200" b="0" i="1" u="none" strike="noStrike" kern="1200" dirty="0" err="1">
                <a:solidFill>
                  <a:schemeClr val="tx1"/>
                </a:solidFill>
                <a:effectLst/>
                <a:latin typeface="+mn-lt"/>
                <a:ea typeface="+mn-ea"/>
                <a:cs typeface="+mn-cs"/>
              </a:rPr>
              <a:t>Pharmacol</a:t>
            </a:r>
            <a:r>
              <a:rPr lang="en-US" sz="1200" b="0" i="1" u="none" strike="noStrike" kern="1200" dirty="0">
                <a:solidFill>
                  <a:schemeClr val="tx1"/>
                </a:solidFill>
                <a:effectLst/>
                <a:latin typeface="+mn-lt"/>
                <a:ea typeface="+mn-ea"/>
                <a:cs typeface="+mn-cs"/>
              </a:rPr>
              <a:t> </a:t>
            </a:r>
            <a:r>
              <a:rPr lang="en-US" sz="1200" b="0" i="1" u="none" strike="noStrike" kern="1200" dirty="0" err="1">
                <a:solidFill>
                  <a:schemeClr val="tx1"/>
                </a:solidFill>
                <a:effectLst/>
                <a:latin typeface="+mn-lt"/>
                <a:ea typeface="+mn-ea"/>
                <a:cs typeface="+mn-cs"/>
              </a:rPr>
              <a:t>Biochem</a:t>
            </a:r>
            <a:r>
              <a:rPr lang="en-US" sz="1200" b="0" i="1" u="none" strike="noStrike" kern="1200" dirty="0">
                <a:solidFill>
                  <a:schemeClr val="tx1"/>
                </a:solidFill>
                <a:effectLst/>
                <a:latin typeface="+mn-lt"/>
                <a:ea typeface="+mn-ea"/>
                <a:cs typeface="+mn-cs"/>
              </a:rPr>
              <a:t> </a:t>
            </a:r>
            <a:r>
              <a:rPr lang="en-US" sz="1200" b="0" i="1" u="none" strike="noStrike" kern="1200" dirty="0" err="1">
                <a:solidFill>
                  <a:schemeClr val="tx1"/>
                </a:solidFill>
                <a:effectLst/>
                <a:latin typeface="+mn-lt"/>
                <a:ea typeface="+mn-ea"/>
                <a:cs typeface="+mn-cs"/>
              </a:rPr>
              <a:t>Behav</a:t>
            </a:r>
            <a:r>
              <a:rPr lang="en-US" sz="1200" b="0" i="0" u="none" strike="noStrike" kern="1200" dirty="0">
                <a:solidFill>
                  <a:schemeClr val="tx1"/>
                </a:solidFill>
                <a:effectLst/>
                <a:latin typeface="+mn-lt"/>
                <a:ea typeface="+mn-ea"/>
                <a:cs typeface="+mn-cs"/>
              </a:rPr>
              <a:t>. 2010;95(4):434-442. [</a:t>
            </a:r>
            <a:r>
              <a:rPr lang="en-US" sz="1200" b="0" i="0" u="none" strike="noStrike" kern="1200" dirty="0">
                <a:solidFill>
                  <a:schemeClr val="tx1"/>
                </a:solidFill>
                <a:effectLst/>
                <a:latin typeface="+mn-lt"/>
                <a:ea typeface="+mn-ea"/>
                <a:cs typeface="+mn-cs"/>
                <a:hlinkClick r:id="rId4"/>
              </a:rPr>
              <a:t>PubMed</a:t>
            </a:r>
            <a:r>
              <a:rPr lang="en-US" sz="1200" b="0" i="0" u="none" strike="noStrike" kern="1200" dirty="0">
                <a:solidFill>
                  <a:schemeClr val="tx1"/>
                </a:solidFill>
                <a:effectLst/>
                <a:latin typeface="+mn-lt"/>
                <a:ea typeface="+mn-ea"/>
                <a:cs typeface="+mn-cs"/>
              </a:rPr>
              <a:t>]</a:t>
            </a:r>
          </a:p>
          <a:p>
            <a:r>
              <a:rPr lang="en-US" sz="1200" b="1" i="0" u="none" strike="noStrike" kern="1200" dirty="0">
                <a:solidFill>
                  <a:schemeClr val="tx1"/>
                </a:solidFill>
                <a:effectLst/>
                <a:latin typeface="+mn-lt"/>
                <a:ea typeface="+mn-ea"/>
                <a:cs typeface="+mn-cs"/>
              </a:rPr>
              <a:t>18.</a:t>
            </a:r>
          </a:p>
          <a:p>
            <a:r>
              <a:rPr lang="en-US" sz="1200" b="0" i="0" u="none" strike="noStrike" kern="1200" dirty="0" err="1">
                <a:solidFill>
                  <a:schemeClr val="tx1"/>
                </a:solidFill>
                <a:effectLst/>
                <a:latin typeface="+mn-lt"/>
                <a:ea typeface="+mn-ea"/>
                <a:cs typeface="+mn-cs"/>
              </a:rPr>
              <a:t>Zanelati</a:t>
            </a:r>
            <a:r>
              <a:rPr lang="en-US" sz="1200" b="0" i="0" u="none" strike="noStrike" kern="1200" dirty="0">
                <a:solidFill>
                  <a:schemeClr val="tx1"/>
                </a:solidFill>
                <a:effectLst/>
                <a:latin typeface="+mn-lt"/>
                <a:ea typeface="+mn-ea"/>
                <a:cs typeface="+mn-cs"/>
              </a:rPr>
              <a:t> T, </a:t>
            </a:r>
            <a:r>
              <a:rPr lang="en-US" sz="1200" b="0" i="0" u="none" strike="noStrike" kern="1200" dirty="0" err="1">
                <a:solidFill>
                  <a:schemeClr val="tx1"/>
                </a:solidFill>
                <a:effectLst/>
                <a:latin typeface="+mn-lt"/>
                <a:ea typeface="+mn-ea"/>
                <a:cs typeface="+mn-cs"/>
              </a:rPr>
              <a:t>Biojone</a:t>
            </a:r>
            <a:r>
              <a:rPr lang="en-US" sz="1200" b="0" i="0" u="none" strike="noStrike" kern="1200" dirty="0">
                <a:solidFill>
                  <a:schemeClr val="tx1"/>
                </a:solidFill>
                <a:effectLst/>
                <a:latin typeface="+mn-lt"/>
                <a:ea typeface="+mn-ea"/>
                <a:cs typeface="+mn-cs"/>
              </a:rPr>
              <a:t> C, Moreira F, </a:t>
            </a:r>
            <a:r>
              <a:rPr lang="en-US" sz="1200" b="0" i="0" u="none" strike="noStrike" kern="1200" dirty="0" err="1">
                <a:solidFill>
                  <a:schemeClr val="tx1"/>
                </a:solidFill>
                <a:effectLst/>
                <a:latin typeface="+mn-lt"/>
                <a:ea typeface="+mn-ea"/>
                <a:cs typeface="+mn-cs"/>
              </a:rPr>
              <a:t>Guimarães</a:t>
            </a:r>
            <a:r>
              <a:rPr lang="en-US" sz="1200" b="0" i="0" u="none" strike="noStrike" kern="1200" dirty="0">
                <a:solidFill>
                  <a:schemeClr val="tx1"/>
                </a:solidFill>
                <a:effectLst/>
                <a:latin typeface="+mn-lt"/>
                <a:ea typeface="+mn-ea"/>
                <a:cs typeface="+mn-cs"/>
              </a:rPr>
              <a:t> F, </a:t>
            </a:r>
            <a:r>
              <a:rPr lang="en-US" sz="1200" b="0" i="0" u="none" strike="noStrike" kern="1200" dirty="0" err="1">
                <a:solidFill>
                  <a:schemeClr val="tx1"/>
                </a:solidFill>
                <a:effectLst/>
                <a:latin typeface="+mn-lt"/>
                <a:ea typeface="+mn-ea"/>
                <a:cs typeface="+mn-cs"/>
              </a:rPr>
              <a:t>Joca</a:t>
            </a:r>
            <a:r>
              <a:rPr lang="en-US" sz="1200" b="0" i="0" u="none" strike="noStrike" kern="1200" dirty="0">
                <a:solidFill>
                  <a:schemeClr val="tx1"/>
                </a:solidFill>
                <a:effectLst/>
                <a:latin typeface="+mn-lt"/>
                <a:ea typeface="+mn-ea"/>
                <a:cs typeface="+mn-cs"/>
              </a:rPr>
              <a:t> S. Antidepressant-like effects of cannabidiol in mice: possible involvement of 5-HT1A receptors. </a:t>
            </a:r>
            <a:r>
              <a:rPr lang="en-US" sz="1200" b="0" i="1" u="none" strike="noStrike" kern="1200" dirty="0">
                <a:solidFill>
                  <a:schemeClr val="tx1"/>
                </a:solidFill>
                <a:effectLst/>
                <a:latin typeface="+mn-lt"/>
                <a:ea typeface="+mn-ea"/>
                <a:cs typeface="+mn-cs"/>
              </a:rPr>
              <a:t>Br J </a:t>
            </a:r>
            <a:r>
              <a:rPr lang="en-US" sz="1200" b="0" i="1" u="none" strike="noStrike" kern="1200" dirty="0" err="1">
                <a:solidFill>
                  <a:schemeClr val="tx1"/>
                </a:solidFill>
                <a:effectLst/>
                <a:latin typeface="+mn-lt"/>
                <a:ea typeface="+mn-ea"/>
                <a:cs typeface="+mn-cs"/>
              </a:rPr>
              <a:t>Pharmacol</a:t>
            </a:r>
            <a:r>
              <a:rPr lang="en-US" sz="1200" b="0" i="0" u="none" strike="noStrike" kern="1200" dirty="0">
                <a:solidFill>
                  <a:schemeClr val="tx1"/>
                </a:solidFill>
                <a:effectLst/>
                <a:latin typeface="+mn-lt"/>
                <a:ea typeface="+mn-ea"/>
                <a:cs typeface="+mn-cs"/>
              </a:rPr>
              <a:t>. 2010;159(1):122-128. [</a:t>
            </a:r>
            <a:r>
              <a:rPr lang="en-US" sz="1200" b="0" i="0" u="none" strike="noStrike" kern="1200" dirty="0">
                <a:solidFill>
                  <a:schemeClr val="tx1"/>
                </a:solidFill>
                <a:effectLst/>
                <a:latin typeface="+mn-lt"/>
                <a:ea typeface="+mn-ea"/>
                <a:cs typeface="+mn-cs"/>
                <a:hlinkClick r:id="rId5"/>
              </a:rPr>
              <a:t>PubMed</a:t>
            </a:r>
            <a:r>
              <a:rPr lang="en-US" sz="1200" b="0" i="0" u="none" strike="noStrike"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3744B00E-DD09-48AD-932A-C357E64DFD9E}" type="slidenum">
              <a:rPr lang="en-US" smtClean="0"/>
              <a:pPr/>
              <a:t>22</a:t>
            </a:fld>
            <a:endParaRPr lang="en-US"/>
          </a:p>
        </p:txBody>
      </p:sp>
    </p:spTree>
    <p:extLst>
      <p:ext uri="{BB962C8B-B14F-4D97-AF65-F5344CB8AC3E}">
        <p14:creationId xmlns:p14="http://schemas.microsoft.com/office/powerpoint/2010/main" val="2158705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BBF08-67CE-2842-BC15-78401412CB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73497E5-313D-7C43-9620-E4B95B991D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0AC6E4-3115-D44A-9138-EBF144673BDF}"/>
              </a:ext>
            </a:extLst>
          </p:cNvPr>
          <p:cNvSpPr>
            <a:spLocks noGrp="1"/>
          </p:cNvSpPr>
          <p:nvPr>
            <p:ph type="dt" sz="half" idx="10"/>
          </p:nvPr>
        </p:nvSpPr>
        <p:spPr/>
        <p:txBody>
          <a:bodyPr/>
          <a:lstStyle/>
          <a:p>
            <a:fld id="{EA61A8E1-4E24-0242-BEB4-FAEAABED0374}" type="datetimeFigureOut">
              <a:rPr lang="en-US" smtClean="0"/>
              <a:t>4/24/19</a:t>
            </a:fld>
            <a:endParaRPr lang="en-US"/>
          </a:p>
        </p:txBody>
      </p:sp>
      <p:sp>
        <p:nvSpPr>
          <p:cNvPr id="5" name="Footer Placeholder 4">
            <a:extLst>
              <a:ext uri="{FF2B5EF4-FFF2-40B4-BE49-F238E27FC236}">
                <a16:creationId xmlns:a16="http://schemas.microsoft.com/office/drawing/2014/main" id="{0A40D726-6128-9B48-B6AC-A6AA119457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7C549E-950D-C547-9B8F-8BC05355D801}"/>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1815131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1D402-ABAD-794B-BDD0-80873D8C0D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A781484-E91D-BE4E-A3E5-E9536B3DDFC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B0DBF9-8A06-B244-9FD3-C172E1967CB7}"/>
              </a:ext>
            </a:extLst>
          </p:cNvPr>
          <p:cNvSpPr>
            <a:spLocks noGrp="1"/>
          </p:cNvSpPr>
          <p:nvPr>
            <p:ph type="dt" sz="half" idx="10"/>
          </p:nvPr>
        </p:nvSpPr>
        <p:spPr/>
        <p:txBody>
          <a:bodyPr/>
          <a:lstStyle/>
          <a:p>
            <a:fld id="{EA61A8E1-4E24-0242-BEB4-FAEAABED0374}" type="datetimeFigureOut">
              <a:rPr lang="en-US" smtClean="0"/>
              <a:t>4/24/19</a:t>
            </a:fld>
            <a:endParaRPr lang="en-US"/>
          </a:p>
        </p:txBody>
      </p:sp>
      <p:sp>
        <p:nvSpPr>
          <p:cNvPr id="5" name="Footer Placeholder 4">
            <a:extLst>
              <a:ext uri="{FF2B5EF4-FFF2-40B4-BE49-F238E27FC236}">
                <a16:creationId xmlns:a16="http://schemas.microsoft.com/office/drawing/2014/main" id="{EB9B9DF9-1768-DF42-8645-54838C77A3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4FA17F-DE7A-B047-8058-C98AA026E8F4}"/>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1368302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2EAEC3-A204-B941-BF07-F6545934E41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E3F88E-AC69-D54C-A08F-AA385C43C6B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726298-73A6-8049-96AD-0D8521C3AB11}"/>
              </a:ext>
            </a:extLst>
          </p:cNvPr>
          <p:cNvSpPr>
            <a:spLocks noGrp="1"/>
          </p:cNvSpPr>
          <p:nvPr>
            <p:ph type="dt" sz="half" idx="10"/>
          </p:nvPr>
        </p:nvSpPr>
        <p:spPr/>
        <p:txBody>
          <a:bodyPr/>
          <a:lstStyle/>
          <a:p>
            <a:fld id="{EA61A8E1-4E24-0242-BEB4-FAEAABED0374}" type="datetimeFigureOut">
              <a:rPr lang="en-US" smtClean="0"/>
              <a:t>4/24/19</a:t>
            </a:fld>
            <a:endParaRPr lang="en-US"/>
          </a:p>
        </p:txBody>
      </p:sp>
      <p:sp>
        <p:nvSpPr>
          <p:cNvPr id="5" name="Footer Placeholder 4">
            <a:extLst>
              <a:ext uri="{FF2B5EF4-FFF2-40B4-BE49-F238E27FC236}">
                <a16:creationId xmlns:a16="http://schemas.microsoft.com/office/drawing/2014/main" id="{3C4A6FEF-7165-4849-A0A9-0F8A2D1B6A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258A06-29D3-2E40-900F-D0B6B73BAD81}"/>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1646627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9E479-D1CB-5C41-96D4-6C1280965A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05A155-DFF3-CC4E-87EC-4C357B7A60A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E6CDE-5ACB-3240-81E1-FF04BDA8FD2A}"/>
              </a:ext>
            </a:extLst>
          </p:cNvPr>
          <p:cNvSpPr>
            <a:spLocks noGrp="1"/>
          </p:cNvSpPr>
          <p:nvPr>
            <p:ph type="dt" sz="half" idx="10"/>
          </p:nvPr>
        </p:nvSpPr>
        <p:spPr/>
        <p:txBody>
          <a:bodyPr/>
          <a:lstStyle/>
          <a:p>
            <a:fld id="{EA61A8E1-4E24-0242-BEB4-FAEAABED0374}" type="datetimeFigureOut">
              <a:rPr lang="en-US" smtClean="0"/>
              <a:t>4/24/19</a:t>
            </a:fld>
            <a:endParaRPr lang="en-US"/>
          </a:p>
        </p:txBody>
      </p:sp>
      <p:sp>
        <p:nvSpPr>
          <p:cNvPr id="5" name="Footer Placeholder 4">
            <a:extLst>
              <a:ext uri="{FF2B5EF4-FFF2-40B4-BE49-F238E27FC236}">
                <a16:creationId xmlns:a16="http://schemas.microsoft.com/office/drawing/2014/main" id="{A90F690E-4EE0-D441-ABB0-1B63B8230C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A905E1-E320-7144-B1D4-5D26152A6ADC}"/>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2902610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36EF2-DA1E-0D4E-B66F-CBD5C1C595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EDEA4B-92C7-BC4B-B04C-01E2B3E18B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134C3FE-09BA-A244-873F-A0869E8A754A}"/>
              </a:ext>
            </a:extLst>
          </p:cNvPr>
          <p:cNvSpPr>
            <a:spLocks noGrp="1"/>
          </p:cNvSpPr>
          <p:nvPr>
            <p:ph type="dt" sz="half" idx="10"/>
          </p:nvPr>
        </p:nvSpPr>
        <p:spPr/>
        <p:txBody>
          <a:bodyPr/>
          <a:lstStyle/>
          <a:p>
            <a:fld id="{EA61A8E1-4E24-0242-BEB4-FAEAABED0374}" type="datetimeFigureOut">
              <a:rPr lang="en-US" smtClean="0"/>
              <a:t>4/24/19</a:t>
            </a:fld>
            <a:endParaRPr lang="en-US"/>
          </a:p>
        </p:txBody>
      </p:sp>
      <p:sp>
        <p:nvSpPr>
          <p:cNvPr id="5" name="Footer Placeholder 4">
            <a:extLst>
              <a:ext uri="{FF2B5EF4-FFF2-40B4-BE49-F238E27FC236}">
                <a16:creationId xmlns:a16="http://schemas.microsoft.com/office/drawing/2014/main" id="{BD6667AB-E0ED-5C45-9B92-9DB375E1AC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DFBDE7-B214-7F43-A5C9-35BC863D0DF7}"/>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2550165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5781A-7917-E74B-A9A1-C004CA509A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FFAE3C-F572-2E47-8E2C-9917E977D77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1F5B67-91A6-2949-AF4D-0B789AE1335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CCF745F-54B0-8746-9B06-2D321C498BBD}"/>
              </a:ext>
            </a:extLst>
          </p:cNvPr>
          <p:cNvSpPr>
            <a:spLocks noGrp="1"/>
          </p:cNvSpPr>
          <p:nvPr>
            <p:ph type="dt" sz="half" idx="10"/>
          </p:nvPr>
        </p:nvSpPr>
        <p:spPr/>
        <p:txBody>
          <a:bodyPr/>
          <a:lstStyle/>
          <a:p>
            <a:fld id="{EA61A8E1-4E24-0242-BEB4-FAEAABED0374}" type="datetimeFigureOut">
              <a:rPr lang="en-US" smtClean="0"/>
              <a:t>4/24/19</a:t>
            </a:fld>
            <a:endParaRPr lang="en-US"/>
          </a:p>
        </p:txBody>
      </p:sp>
      <p:sp>
        <p:nvSpPr>
          <p:cNvPr id="6" name="Footer Placeholder 5">
            <a:extLst>
              <a:ext uri="{FF2B5EF4-FFF2-40B4-BE49-F238E27FC236}">
                <a16:creationId xmlns:a16="http://schemas.microsoft.com/office/drawing/2014/main" id="{51669E63-5B7A-194E-AADD-A47DA0DF7F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360ED1-E6F4-8F44-AD72-BEAE2D641AE2}"/>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1032128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F019D-9A06-534D-91BD-27FC18232A8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D13D3D6-3423-A84D-ACE4-6B67655972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874E525-A46C-CC4A-A1DF-5ABC6586CB5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351E9C2-BE07-FF4E-989B-7610426161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E16A0A8-7F01-DA4A-805B-C684FA416B8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1B18B8-4349-DD41-A624-BB66289CFD42}"/>
              </a:ext>
            </a:extLst>
          </p:cNvPr>
          <p:cNvSpPr>
            <a:spLocks noGrp="1"/>
          </p:cNvSpPr>
          <p:nvPr>
            <p:ph type="dt" sz="half" idx="10"/>
          </p:nvPr>
        </p:nvSpPr>
        <p:spPr/>
        <p:txBody>
          <a:bodyPr/>
          <a:lstStyle/>
          <a:p>
            <a:fld id="{EA61A8E1-4E24-0242-BEB4-FAEAABED0374}" type="datetimeFigureOut">
              <a:rPr lang="en-US" smtClean="0"/>
              <a:t>4/24/19</a:t>
            </a:fld>
            <a:endParaRPr lang="en-US"/>
          </a:p>
        </p:txBody>
      </p:sp>
      <p:sp>
        <p:nvSpPr>
          <p:cNvPr id="8" name="Footer Placeholder 7">
            <a:extLst>
              <a:ext uri="{FF2B5EF4-FFF2-40B4-BE49-F238E27FC236}">
                <a16:creationId xmlns:a16="http://schemas.microsoft.com/office/drawing/2014/main" id="{62CF7CE6-6844-F044-BB24-201CEBD43BA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4EE141-717F-D44B-9E7C-E14449EE178F}"/>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119587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07CE4-DA74-5A47-B61E-58D3D331B97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D66C933-C189-CD4C-B32F-9974DB75DD9C}"/>
              </a:ext>
            </a:extLst>
          </p:cNvPr>
          <p:cNvSpPr>
            <a:spLocks noGrp="1"/>
          </p:cNvSpPr>
          <p:nvPr>
            <p:ph type="dt" sz="half" idx="10"/>
          </p:nvPr>
        </p:nvSpPr>
        <p:spPr/>
        <p:txBody>
          <a:bodyPr/>
          <a:lstStyle/>
          <a:p>
            <a:fld id="{EA61A8E1-4E24-0242-BEB4-FAEAABED0374}" type="datetimeFigureOut">
              <a:rPr lang="en-US" smtClean="0"/>
              <a:t>4/24/19</a:t>
            </a:fld>
            <a:endParaRPr lang="en-US"/>
          </a:p>
        </p:txBody>
      </p:sp>
      <p:sp>
        <p:nvSpPr>
          <p:cNvPr id="4" name="Footer Placeholder 3">
            <a:extLst>
              <a:ext uri="{FF2B5EF4-FFF2-40B4-BE49-F238E27FC236}">
                <a16:creationId xmlns:a16="http://schemas.microsoft.com/office/drawing/2014/main" id="{4F527A2F-8694-104D-99CD-4EAD2E29554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84B6C57-424B-EA4B-A4FF-8BFF1592E304}"/>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4252058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084A63-E0EC-AD41-9832-5FAECBC1379A}"/>
              </a:ext>
            </a:extLst>
          </p:cNvPr>
          <p:cNvSpPr>
            <a:spLocks noGrp="1"/>
          </p:cNvSpPr>
          <p:nvPr>
            <p:ph type="dt" sz="half" idx="10"/>
          </p:nvPr>
        </p:nvSpPr>
        <p:spPr/>
        <p:txBody>
          <a:bodyPr/>
          <a:lstStyle/>
          <a:p>
            <a:fld id="{EA61A8E1-4E24-0242-BEB4-FAEAABED0374}" type="datetimeFigureOut">
              <a:rPr lang="en-US" smtClean="0"/>
              <a:t>4/24/19</a:t>
            </a:fld>
            <a:endParaRPr lang="en-US"/>
          </a:p>
        </p:txBody>
      </p:sp>
      <p:sp>
        <p:nvSpPr>
          <p:cNvPr id="3" name="Footer Placeholder 2">
            <a:extLst>
              <a:ext uri="{FF2B5EF4-FFF2-40B4-BE49-F238E27FC236}">
                <a16:creationId xmlns:a16="http://schemas.microsoft.com/office/drawing/2014/main" id="{D23F80E8-4E02-C741-9109-FDED05456C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780F915-98C7-B040-9A1A-06706807890A}"/>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1921467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2B9DB-F768-F247-A842-E8A635E2FA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966F3EE-A8AB-9E4F-A724-F346A68C50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D2E8E11-2D91-4E49-96A3-AD9D701DFA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2AA64A6-0F36-E245-A4ED-D7AE35B6219E}"/>
              </a:ext>
            </a:extLst>
          </p:cNvPr>
          <p:cNvSpPr>
            <a:spLocks noGrp="1"/>
          </p:cNvSpPr>
          <p:nvPr>
            <p:ph type="dt" sz="half" idx="10"/>
          </p:nvPr>
        </p:nvSpPr>
        <p:spPr/>
        <p:txBody>
          <a:bodyPr/>
          <a:lstStyle/>
          <a:p>
            <a:fld id="{EA61A8E1-4E24-0242-BEB4-FAEAABED0374}" type="datetimeFigureOut">
              <a:rPr lang="en-US" smtClean="0"/>
              <a:t>4/24/19</a:t>
            </a:fld>
            <a:endParaRPr lang="en-US"/>
          </a:p>
        </p:txBody>
      </p:sp>
      <p:sp>
        <p:nvSpPr>
          <p:cNvPr id="6" name="Footer Placeholder 5">
            <a:extLst>
              <a:ext uri="{FF2B5EF4-FFF2-40B4-BE49-F238E27FC236}">
                <a16:creationId xmlns:a16="http://schemas.microsoft.com/office/drawing/2014/main" id="{DB7D5F0D-C8A6-EE4C-B786-67F8E2C827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41BF19-4831-1947-941E-971561F4F098}"/>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1416019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646BF-345F-8744-A3BF-A2E3588EAD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D6087DA-A1D0-C549-A343-8D5FC05800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E6B5B79-8F68-7449-8A47-D3565AC64E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290CF04-D63B-2648-BCFD-30CA4DD22F64}"/>
              </a:ext>
            </a:extLst>
          </p:cNvPr>
          <p:cNvSpPr>
            <a:spLocks noGrp="1"/>
          </p:cNvSpPr>
          <p:nvPr>
            <p:ph type="dt" sz="half" idx="10"/>
          </p:nvPr>
        </p:nvSpPr>
        <p:spPr/>
        <p:txBody>
          <a:bodyPr/>
          <a:lstStyle/>
          <a:p>
            <a:fld id="{EA61A8E1-4E24-0242-BEB4-FAEAABED0374}" type="datetimeFigureOut">
              <a:rPr lang="en-US" smtClean="0"/>
              <a:t>4/24/19</a:t>
            </a:fld>
            <a:endParaRPr lang="en-US"/>
          </a:p>
        </p:txBody>
      </p:sp>
      <p:sp>
        <p:nvSpPr>
          <p:cNvPr id="6" name="Footer Placeholder 5">
            <a:extLst>
              <a:ext uri="{FF2B5EF4-FFF2-40B4-BE49-F238E27FC236}">
                <a16:creationId xmlns:a16="http://schemas.microsoft.com/office/drawing/2014/main" id="{5C2929C4-DB78-4642-8D67-A66387487B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39EA5F-D583-EC45-919D-82BBF380A206}"/>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3262850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alpha val="53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2B9CF8-9964-8F4F-97DB-5A2C957B3C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81BDD64-2BFA-E84F-8C4B-78BD942F13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C1E339-9528-724B-8DBC-5730C30DC3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61A8E1-4E24-0242-BEB4-FAEAABED0374}" type="datetimeFigureOut">
              <a:rPr lang="en-US" smtClean="0"/>
              <a:t>4/24/19</a:t>
            </a:fld>
            <a:endParaRPr lang="en-US"/>
          </a:p>
        </p:txBody>
      </p:sp>
      <p:sp>
        <p:nvSpPr>
          <p:cNvPr id="5" name="Footer Placeholder 4">
            <a:extLst>
              <a:ext uri="{FF2B5EF4-FFF2-40B4-BE49-F238E27FC236}">
                <a16:creationId xmlns:a16="http://schemas.microsoft.com/office/drawing/2014/main" id="{F8A8C408-ECD5-264C-98DD-B8A6948C46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56C39BC-B99B-7A48-95C3-21641E6851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ECAF63-F4C4-7946-80B0-705E96D9DF31}" type="slidenum">
              <a:rPr lang="en-US" smtClean="0"/>
              <a:t>‹#›</a:t>
            </a:fld>
            <a:endParaRPr lang="en-US"/>
          </a:p>
        </p:txBody>
      </p:sp>
      <p:pic>
        <p:nvPicPr>
          <p:cNvPr id="11" name="Picture 10">
            <a:extLst>
              <a:ext uri="{FF2B5EF4-FFF2-40B4-BE49-F238E27FC236}">
                <a16:creationId xmlns:a16="http://schemas.microsoft.com/office/drawing/2014/main" id="{928C6A2C-46A4-7D42-8637-7AFC8BB3A89B}"/>
              </a:ext>
            </a:extLst>
          </p:cNvPr>
          <p:cNvPicPr>
            <a:picLocks noChangeAspect="1"/>
          </p:cNvPicPr>
          <p:nvPr userDrawn="1"/>
        </p:nvPicPr>
        <p:blipFill>
          <a:blip r:embed="rId13"/>
          <a:stretch>
            <a:fillRect/>
          </a:stretch>
        </p:blipFill>
        <p:spPr>
          <a:xfrm>
            <a:off x="515449" y="365125"/>
            <a:ext cx="2144752" cy="1215360"/>
          </a:xfrm>
          <a:prstGeom prst="rect">
            <a:avLst/>
          </a:prstGeom>
        </p:spPr>
      </p:pic>
      <p:pic>
        <p:nvPicPr>
          <p:cNvPr id="13" name="Picture 12">
            <a:extLst>
              <a:ext uri="{FF2B5EF4-FFF2-40B4-BE49-F238E27FC236}">
                <a16:creationId xmlns:a16="http://schemas.microsoft.com/office/drawing/2014/main" id="{2AF70892-E07E-2D46-977C-D4B4E44BF07C}"/>
              </a:ext>
            </a:extLst>
          </p:cNvPr>
          <p:cNvPicPr>
            <a:picLocks noChangeAspect="1"/>
          </p:cNvPicPr>
          <p:nvPr userDrawn="1"/>
        </p:nvPicPr>
        <p:blipFill>
          <a:blip r:embed="rId14"/>
          <a:stretch>
            <a:fillRect/>
          </a:stretch>
        </p:blipFill>
        <p:spPr>
          <a:xfrm>
            <a:off x="-698175" y="4546600"/>
            <a:ext cx="4572000" cy="3530600"/>
          </a:xfrm>
          <a:prstGeom prst="rect">
            <a:avLst/>
          </a:prstGeom>
        </p:spPr>
      </p:pic>
      <p:pic>
        <p:nvPicPr>
          <p:cNvPr id="15" name="Picture 14">
            <a:extLst>
              <a:ext uri="{FF2B5EF4-FFF2-40B4-BE49-F238E27FC236}">
                <a16:creationId xmlns:a16="http://schemas.microsoft.com/office/drawing/2014/main" id="{9390F179-EF0B-D748-B0F9-0E0E386290DA}"/>
              </a:ext>
            </a:extLst>
          </p:cNvPr>
          <p:cNvPicPr>
            <a:picLocks noChangeAspect="1"/>
          </p:cNvPicPr>
          <p:nvPr userDrawn="1"/>
        </p:nvPicPr>
        <p:blipFill>
          <a:blip r:embed="rId15"/>
          <a:stretch>
            <a:fillRect/>
          </a:stretch>
        </p:blipFill>
        <p:spPr>
          <a:xfrm>
            <a:off x="10969761" y="4542138"/>
            <a:ext cx="1225279" cy="2179337"/>
          </a:xfrm>
          <a:prstGeom prst="rect">
            <a:avLst/>
          </a:prstGeom>
        </p:spPr>
      </p:pic>
    </p:spTree>
    <p:extLst>
      <p:ext uri="{BB962C8B-B14F-4D97-AF65-F5344CB8AC3E}">
        <p14:creationId xmlns:p14="http://schemas.microsoft.com/office/powerpoint/2010/main" val="2820576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ncbi.nlm.nih.gov/pubmed/?term=B%26%23x000c1%3BTKAI%20S%5BAuthor%5D&amp;cauthor=true&amp;cauthor_uid=16968947" TargetMode="External"/><Relationship Id="rId2" Type="http://schemas.openxmlformats.org/officeDocument/2006/relationships/hyperlink" Target="https://www.ncbi.nlm.nih.gov/pubmed/?term=PACHER%20P%5BAuthor%5D&amp;cauthor=true&amp;cauthor_uid=16968947" TargetMode="External"/><Relationship Id="rId1" Type="http://schemas.openxmlformats.org/officeDocument/2006/relationships/slideLayout" Target="../slideLayouts/slideLayout2.xml"/><Relationship Id="rId5" Type="http://schemas.openxmlformats.org/officeDocument/2006/relationships/hyperlink" Target="https://www.ncbi.nlm.nih.gov/entrez/eutils/elink.fcgi?dbfrom=pubmed&amp;retmode=ref&amp;cmd=prlinks&amp;id=16968947" TargetMode="External"/><Relationship Id="rId4" Type="http://schemas.openxmlformats.org/officeDocument/2006/relationships/hyperlink" Target="https://www.ncbi.nlm.nih.gov/pubmed/?term=KUNOS%20G%5BAuthor%5D&amp;cauthor=true&amp;cauthor_uid=1696894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ncbi.nlm.nih.gov/pubmed/?term=Blessing%20EM%5bAuthor%5d&amp;cauthor=true&amp;cauthor_uid=26341731" TargetMode="External"/><Relationship Id="rId7" Type="http://schemas.openxmlformats.org/officeDocument/2006/relationships/hyperlink" Target="https://www.ncbi.nlm.nih.gov/pmc/articles/PMC4604171/"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ncbi.nlm.nih.gov/pubmed/?term=Marmar%20CR%5bAuthor%5d&amp;cauthor=true&amp;cauthor_uid=26341731" TargetMode="External"/><Relationship Id="rId5" Type="http://schemas.openxmlformats.org/officeDocument/2006/relationships/hyperlink" Target="https://www.ncbi.nlm.nih.gov/pubmed/?term=Manzanares%20J%5bAuthor%5d&amp;cauthor=true&amp;cauthor_uid=26341731" TargetMode="External"/><Relationship Id="rId4" Type="http://schemas.openxmlformats.org/officeDocument/2006/relationships/hyperlink" Target="https://www.ncbi.nlm.nih.gov/pubmed/?term=Steenkamp%20MM%5bAuthor%5d&amp;cauthor=true&amp;cauthor_uid=26341731"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ncbi.nlm.nih.gov/pubmed/20829306/"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www.ncbi.nlm.nih.gov/pubmed/19074681" TargetMode="External"/><Relationship Id="rId13" Type="http://schemas.openxmlformats.org/officeDocument/2006/relationships/hyperlink" Target="https://www.ncbi.nlm.nih.gov/pubmed/28115138" TargetMode="External"/><Relationship Id="rId18" Type="http://schemas.openxmlformats.org/officeDocument/2006/relationships/hyperlink" Target="https://www.ncbi.nlm.nih.gov/pubmed/22163000" TargetMode="External"/><Relationship Id="rId3" Type="http://schemas.openxmlformats.org/officeDocument/2006/relationships/hyperlink" Target="https://www.ncbi.nlm.nih.gov/pubmed/21238581" TargetMode="External"/><Relationship Id="rId21" Type="http://schemas.openxmlformats.org/officeDocument/2006/relationships/hyperlink" Target="https://www.ncbi.nlm.nih.gov/pubmed/17384130" TargetMode="External"/><Relationship Id="rId7" Type="http://schemas.openxmlformats.org/officeDocument/2006/relationships/hyperlink" Target="https://www.ncbi.nlm.nih.gov/pubmed/15313881" TargetMode="External"/><Relationship Id="rId12" Type="http://schemas.openxmlformats.org/officeDocument/2006/relationships/hyperlink" Target="https://www.nature.com/articles/npjamd201612" TargetMode="External"/><Relationship Id="rId17" Type="http://schemas.openxmlformats.org/officeDocument/2006/relationships/hyperlink" Target="https://www.ncbi.nlm.nih.gov/pubmed/22585736" TargetMode="External"/><Relationship Id="rId2" Type="http://schemas.openxmlformats.org/officeDocument/2006/relationships/notesSlide" Target="../notesSlides/notesSlide10.xml"/><Relationship Id="rId16" Type="http://schemas.openxmlformats.org/officeDocument/2006/relationships/hyperlink" Target="https://www.ncbi.nlm.nih.gov/pubmed/22265864" TargetMode="External"/><Relationship Id="rId20" Type="http://schemas.openxmlformats.org/officeDocument/2006/relationships/hyperlink" Target="https://www.ncbi.nlm.nih.gov/pubmed/22163051" TargetMode="External"/><Relationship Id="rId1" Type="http://schemas.openxmlformats.org/officeDocument/2006/relationships/slideLayout" Target="../slideLayouts/slideLayout2.xml"/><Relationship Id="rId6" Type="http://schemas.openxmlformats.org/officeDocument/2006/relationships/hyperlink" Target="https://www.ncbi.nlm.nih.gov/pubmed/19199042" TargetMode="External"/><Relationship Id="rId11" Type="http://schemas.openxmlformats.org/officeDocument/2006/relationships/hyperlink" Target="https://www.ncbi.nlm.nih.gov/pubmed/27435265" TargetMode="External"/><Relationship Id="rId5" Type="http://schemas.openxmlformats.org/officeDocument/2006/relationships/hyperlink" Target="https://www.ncbi.nlm.nih.gov/pubmed/22850623" TargetMode="External"/><Relationship Id="rId15" Type="http://schemas.openxmlformats.org/officeDocument/2006/relationships/hyperlink" Target="https://www.ncbi.nlm.nih.gov/pubmed/28867485" TargetMode="External"/><Relationship Id="rId10" Type="http://schemas.openxmlformats.org/officeDocument/2006/relationships/hyperlink" Target="https://www.ncbi.nlm.nih.gov/pubmed/27498155" TargetMode="External"/><Relationship Id="rId19" Type="http://schemas.openxmlformats.org/officeDocument/2006/relationships/hyperlink" Target="https://www.ncbi.nlm.nih.gov/pubmed/21537423" TargetMode="External"/><Relationship Id="rId4" Type="http://schemas.openxmlformats.org/officeDocument/2006/relationships/hyperlink" Target="https://www.ncbi.nlm.nih.gov/pubmed/?term=The+endocannabinoid+system:+an+emerging+key+player+in+inflammation" TargetMode="External"/><Relationship Id="rId9" Type="http://schemas.openxmlformats.org/officeDocument/2006/relationships/hyperlink" Target="https://www.ncbi.nlm.nih.gov/pubmed/11152013" TargetMode="External"/><Relationship Id="rId14" Type="http://schemas.openxmlformats.org/officeDocument/2006/relationships/hyperlink" Target="https://www.ncbi.nlm.nih.gov/pubmed/27430346"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en.wikipedia.org/wiki/Microglia"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alpha val="53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A0EA688-78B8-BF4B-B132-D531ED3C5E8D}"/>
              </a:ext>
            </a:extLst>
          </p:cNvPr>
          <p:cNvSpPr txBox="1"/>
          <p:nvPr/>
        </p:nvSpPr>
        <p:spPr>
          <a:xfrm>
            <a:off x="2622773" y="2721114"/>
            <a:ext cx="6946453" cy="707886"/>
          </a:xfrm>
          <a:prstGeom prst="rect">
            <a:avLst/>
          </a:prstGeom>
          <a:noFill/>
        </p:spPr>
        <p:txBody>
          <a:bodyPr wrap="none" rtlCol="0">
            <a:spAutoFit/>
          </a:bodyPr>
          <a:lstStyle/>
          <a:p>
            <a:r>
              <a:rPr lang="en-US" sz="4000" b="1" dirty="0">
                <a:latin typeface="Cambria" panose="02040503050406030204" pitchFamily="18" charset="0"/>
              </a:rPr>
              <a:t>INFLAMMATION/SLEEP/CBD</a:t>
            </a:r>
          </a:p>
        </p:txBody>
      </p:sp>
    </p:spTree>
    <p:extLst>
      <p:ext uri="{BB962C8B-B14F-4D97-AF65-F5344CB8AC3E}">
        <p14:creationId xmlns:p14="http://schemas.microsoft.com/office/powerpoint/2010/main" val="180526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7DCD7-4752-49A2-96DA-C54D9B39227A}"/>
              </a:ext>
            </a:extLst>
          </p:cNvPr>
          <p:cNvSpPr>
            <a:spLocks noGrp="1"/>
          </p:cNvSpPr>
          <p:nvPr>
            <p:ph type="title"/>
          </p:nvPr>
        </p:nvSpPr>
        <p:spPr/>
        <p:txBody>
          <a:bodyPr>
            <a:normAutofit/>
          </a:bodyPr>
          <a:lstStyle/>
          <a:p>
            <a:pPr algn="ctr"/>
            <a:r>
              <a:rPr lang="en-US" sz="3600" dirty="0">
                <a:latin typeface="Cambria" panose="02040503050406030204" pitchFamily="18" charset="0"/>
              </a:rPr>
              <a:t>E</a:t>
            </a:r>
            <a:r>
              <a:rPr lang="en-US" sz="3600" b="1" dirty="0">
                <a:latin typeface="Cambria" panose="02040503050406030204" pitchFamily="18" charset="0"/>
              </a:rPr>
              <a:t>xplaining Good Sleep</a:t>
            </a:r>
          </a:p>
        </p:txBody>
      </p:sp>
      <p:sp>
        <p:nvSpPr>
          <p:cNvPr id="3" name="Content Placeholder 2">
            <a:extLst>
              <a:ext uri="{FF2B5EF4-FFF2-40B4-BE49-F238E27FC236}">
                <a16:creationId xmlns:a16="http://schemas.microsoft.com/office/drawing/2014/main" id="{93222ED6-F90B-49AE-B00D-98A4832C46A0}"/>
              </a:ext>
            </a:extLst>
          </p:cNvPr>
          <p:cNvSpPr>
            <a:spLocks noGrp="1"/>
          </p:cNvSpPr>
          <p:nvPr>
            <p:ph idx="1"/>
          </p:nvPr>
        </p:nvSpPr>
        <p:spPr>
          <a:xfrm>
            <a:off x="1937845" y="1690688"/>
            <a:ext cx="8316310" cy="4321229"/>
          </a:xfrm>
        </p:spPr>
        <p:txBody>
          <a:bodyPr>
            <a:normAutofit fontScale="85000" lnSpcReduction="20000"/>
          </a:bodyPr>
          <a:lstStyle/>
          <a:p>
            <a:pPr marL="0" indent="0">
              <a:buNone/>
            </a:pPr>
            <a:r>
              <a:rPr lang="en-US" b="1" dirty="0">
                <a:latin typeface="Cambria" panose="02040503050406030204" pitchFamily="18" charset="0"/>
              </a:rPr>
              <a:t>Light sleep </a:t>
            </a:r>
          </a:p>
          <a:p>
            <a:r>
              <a:rPr lang="en-US" dirty="0">
                <a:latin typeface="Cambria" panose="02040503050406030204" pitchFamily="18" charset="0"/>
              </a:rPr>
              <a:t>N1 sleep (5%)</a:t>
            </a:r>
          </a:p>
          <a:p>
            <a:r>
              <a:rPr lang="en-US" dirty="0">
                <a:latin typeface="Cambria" panose="02040503050406030204" pitchFamily="18" charset="0"/>
              </a:rPr>
              <a:t>N2 sleep (50%)</a:t>
            </a:r>
          </a:p>
          <a:p>
            <a:endParaRPr lang="en-US" dirty="0">
              <a:latin typeface="Cambria" panose="02040503050406030204" pitchFamily="18" charset="0"/>
            </a:endParaRPr>
          </a:p>
          <a:p>
            <a:pPr marL="0" indent="0">
              <a:buNone/>
            </a:pPr>
            <a:r>
              <a:rPr lang="en-US" b="1" dirty="0">
                <a:latin typeface="Cambria" panose="02040503050406030204" pitchFamily="18" charset="0"/>
              </a:rPr>
              <a:t>Deep sleep </a:t>
            </a:r>
          </a:p>
          <a:p>
            <a:r>
              <a:rPr lang="en-US" dirty="0">
                <a:latin typeface="Cambria" panose="02040503050406030204" pitchFamily="18" charset="0"/>
              </a:rPr>
              <a:t>N3 (REM Sleep -25%)</a:t>
            </a:r>
          </a:p>
          <a:p>
            <a:r>
              <a:rPr lang="en-US" dirty="0">
                <a:latin typeface="Cambria" panose="02040503050406030204" pitchFamily="18" charset="0"/>
              </a:rPr>
              <a:t>Restoration sleep during the first half of sleep</a:t>
            </a:r>
          </a:p>
          <a:p>
            <a:r>
              <a:rPr lang="en-US" dirty="0">
                <a:latin typeface="Cambria" panose="02040503050406030204" pitchFamily="18" charset="0"/>
              </a:rPr>
              <a:t>Most growth hormones are produced. </a:t>
            </a:r>
          </a:p>
          <a:p>
            <a:r>
              <a:rPr lang="en-US" dirty="0">
                <a:latin typeface="Cambria" panose="02040503050406030204" pitchFamily="18" charset="0"/>
              </a:rPr>
              <a:t>Immunity is boosted</a:t>
            </a:r>
          </a:p>
          <a:p>
            <a:r>
              <a:rPr lang="en-US" dirty="0">
                <a:latin typeface="Cambria" panose="02040503050406030204" pitchFamily="18" charset="0"/>
              </a:rPr>
              <a:t>Injury recovery </a:t>
            </a:r>
          </a:p>
          <a:p>
            <a:r>
              <a:rPr lang="en-US" dirty="0">
                <a:latin typeface="Cambria" panose="02040503050406030204" pitchFamily="18" charset="0"/>
              </a:rPr>
              <a:t>Strengthening of bones and muscles</a:t>
            </a:r>
          </a:p>
          <a:p>
            <a:endParaRPr lang="en-US" dirty="0"/>
          </a:p>
        </p:txBody>
      </p:sp>
    </p:spTree>
    <p:extLst>
      <p:ext uri="{BB962C8B-B14F-4D97-AF65-F5344CB8AC3E}">
        <p14:creationId xmlns:p14="http://schemas.microsoft.com/office/powerpoint/2010/main" val="2601626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4A6E9-0388-4C0B-9A10-A7A73087D5AF}"/>
              </a:ext>
            </a:extLst>
          </p:cNvPr>
          <p:cNvSpPr>
            <a:spLocks noGrp="1"/>
          </p:cNvSpPr>
          <p:nvPr>
            <p:ph type="title"/>
          </p:nvPr>
        </p:nvSpPr>
        <p:spPr>
          <a:xfrm>
            <a:off x="838200" y="1279525"/>
            <a:ext cx="10515600" cy="1325563"/>
          </a:xfrm>
        </p:spPr>
        <p:txBody>
          <a:bodyPr>
            <a:normAutofit/>
          </a:bodyPr>
          <a:lstStyle/>
          <a:p>
            <a:pPr algn="ctr"/>
            <a:r>
              <a:rPr lang="en-US" sz="4000" b="1" dirty="0">
                <a:latin typeface="Cambria" panose="02040503050406030204" pitchFamily="18" charset="0"/>
              </a:rPr>
              <a:t>Circadian Rhythms</a:t>
            </a:r>
          </a:p>
        </p:txBody>
      </p:sp>
      <p:sp>
        <p:nvSpPr>
          <p:cNvPr id="3" name="Content Placeholder 2">
            <a:extLst>
              <a:ext uri="{FF2B5EF4-FFF2-40B4-BE49-F238E27FC236}">
                <a16:creationId xmlns:a16="http://schemas.microsoft.com/office/drawing/2014/main" id="{29845F95-2104-4B97-9718-4705E3316A17}"/>
              </a:ext>
            </a:extLst>
          </p:cNvPr>
          <p:cNvSpPr>
            <a:spLocks noGrp="1"/>
          </p:cNvSpPr>
          <p:nvPr>
            <p:ph idx="1"/>
          </p:nvPr>
        </p:nvSpPr>
        <p:spPr>
          <a:xfrm>
            <a:off x="838200" y="2981763"/>
            <a:ext cx="10515600" cy="4351338"/>
          </a:xfrm>
        </p:spPr>
        <p:txBody>
          <a:bodyPr>
            <a:normAutofit/>
          </a:bodyPr>
          <a:lstStyle/>
          <a:p>
            <a:r>
              <a:rPr lang="en-US" sz="3600" dirty="0">
                <a:latin typeface="Cambria" panose="02040503050406030204" pitchFamily="18" charset="0"/>
              </a:rPr>
              <a:t>Processes that operate on a 24-hour cycle, and determine when you feel tired or alert</a:t>
            </a:r>
          </a:p>
          <a:p>
            <a:r>
              <a:rPr lang="en-US" sz="3600" dirty="0">
                <a:latin typeface="Cambria" panose="02040503050406030204" pitchFamily="18" charset="0"/>
              </a:rPr>
              <a:t>Need zeitgebers; the cues that help set your internal body clock like the sun.</a:t>
            </a:r>
          </a:p>
          <a:p>
            <a:endParaRPr lang="en-US" dirty="0"/>
          </a:p>
          <a:p>
            <a:pPr marL="0" indent="0">
              <a:buNone/>
            </a:pPr>
            <a:br>
              <a:rPr lang="en-US" dirty="0"/>
            </a:br>
            <a:endParaRPr lang="en-US" dirty="0"/>
          </a:p>
          <a:p>
            <a:endParaRPr lang="en-US" dirty="0"/>
          </a:p>
        </p:txBody>
      </p:sp>
    </p:spTree>
    <p:extLst>
      <p:ext uri="{BB962C8B-B14F-4D97-AF65-F5344CB8AC3E}">
        <p14:creationId xmlns:p14="http://schemas.microsoft.com/office/powerpoint/2010/main" val="3947436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485CA-9CE2-4E84-80BE-5C2B78B17152}"/>
              </a:ext>
            </a:extLst>
          </p:cNvPr>
          <p:cNvSpPr>
            <a:spLocks noGrp="1"/>
          </p:cNvSpPr>
          <p:nvPr>
            <p:ph type="title"/>
          </p:nvPr>
        </p:nvSpPr>
        <p:spPr>
          <a:xfrm>
            <a:off x="838200" y="1479222"/>
            <a:ext cx="10515600" cy="1325563"/>
          </a:xfrm>
        </p:spPr>
        <p:txBody>
          <a:bodyPr>
            <a:normAutofit/>
          </a:bodyPr>
          <a:lstStyle/>
          <a:p>
            <a:pPr algn="ctr"/>
            <a:r>
              <a:rPr lang="en-US" sz="4000" b="1" dirty="0">
                <a:latin typeface="Cambria" panose="02040503050406030204" pitchFamily="18" charset="0"/>
              </a:rPr>
              <a:t>CAUSES AND SOLUTIONS FOR INSOMNIA</a:t>
            </a:r>
          </a:p>
        </p:txBody>
      </p:sp>
      <p:sp>
        <p:nvSpPr>
          <p:cNvPr id="3" name="Content Placeholder 2">
            <a:extLst>
              <a:ext uri="{FF2B5EF4-FFF2-40B4-BE49-F238E27FC236}">
                <a16:creationId xmlns:a16="http://schemas.microsoft.com/office/drawing/2014/main" id="{83210073-A233-493E-8EFA-854310723636}"/>
              </a:ext>
            </a:extLst>
          </p:cNvPr>
          <p:cNvSpPr>
            <a:spLocks noGrp="1"/>
          </p:cNvSpPr>
          <p:nvPr>
            <p:ph idx="1"/>
          </p:nvPr>
        </p:nvSpPr>
        <p:spPr>
          <a:xfrm>
            <a:off x="838200" y="3191970"/>
            <a:ext cx="10515600" cy="4351338"/>
          </a:xfrm>
        </p:spPr>
        <p:txBody>
          <a:bodyPr>
            <a:normAutofit/>
          </a:bodyPr>
          <a:lstStyle/>
          <a:p>
            <a:r>
              <a:rPr lang="en-US" sz="3600" dirty="0">
                <a:latin typeface="Cambria" panose="02040503050406030204" pitchFamily="18" charset="0"/>
              </a:rPr>
              <a:t>The condition is often caused by anxiety, stress, and/or inflammation</a:t>
            </a:r>
          </a:p>
        </p:txBody>
      </p:sp>
    </p:spTree>
    <p:extLst>
      <p:ext uri="{BB962C8B-B14F-4D97-AF65-F5344CB8AC3E}">
        <p14:creationId xmlns:p14="http://schemas.microsoft.com/office/powerpoint/2010/main" val="1345043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D1DA1-B1E7-4E85-900F-E9DC4BE6C04E}"/>
              </a:ext>
            </a:extLst>
          </p:cNvPr>
          <p:cNvSpPr>
            <a:spLocks noGrp="1"/>
          </p:cNvSpPr>
          <p:nvPr>
            <p:ph type="title"/>
          </p:nvPr>
        </p:nvSpPr>
        <p:spPr>
          <a:xfrm>
            <a:off x="838200" y="1153401"/>
            <a:ext cx="10515600" cy="1325563"/>
          </a:xfrm>
        </p:spPr>
        <p:txBody>
          <a:bodyPr>
            <a:normAutofit/>
          </a:bodyPr>
          <a:lstStyle/>
          <a:p>
            <a:pPr algn="ctr"/>
            <a:r>
              <a:rPr lang="en-US" sz="4000" b="1" dirty="0">
                <a:latin typeface="Cambria" panose="02040503050406030204" pitchFamily="18" charset="0"/>
              </a:rPr>
              <a:t>GOOD SOLUTION: SLEEP HYGIENE</a:t>
            </a:r>
          </a:p>
        </p:txBody>
      </p:sp>
      <p:sp>
        <p:nvSpPr>
          <p:cNvPr id="3" name="Content Placeholder 2">
            <a:extLst>
              <a:ext uri="{FF2B5EF4-FFF2-40B4-BE49-F238E27FC236}">
                <a16:creationId xmlns:a16="http://schemas.microsoft.com/office/drawing/2014/main" id="{51D75EFC-312A-4F5B-B4E8-1DFD6E4246D2}"/>
              </a:ext>
            </a:extLst>
          </p:cNvPr>
          <p:cNvSpPr>
            <a:spLocks noGrp="1"/>
          </p:cNvSpPr>
          <p:nvPr>
            <p:ph idx="1"/>
          </p:nvPr>
        </p:nvSpPr>
        <p:spPr>
          <a:xfrm>
            <a:off x="838200" y="2141537"/>
            <a:ext cx="10515600" cy="4351338"/>
          </a:xfrm>
        </p:spPr>
        <p:txBody>
          <a:bodyPr>
            <a:noAutofit/>
          </a:bodyPr>
          <a:lstStyle/>
          <a:p>
            <a:pPr algn="ctr"/>
            <a:r>
              <a:rPr lang="en-US" dirty="0">
                <a:latin typeface="Cambria" panose="02040503050406030204" pitchFamily="18" charset="0"/>
              </a:rPr>
              <a:t>No light in the room</a:t>
            </a:r>
          </a:p>
          <a:p>
            <a:pPr algn="ctr"/>
            <a:r>
              <a:rPr lang="en-US" dirty="0">
                <a:latin typeface="Cambria" panose="02040503050406030204" pitchFamily="18" charset="0"/>
              </a:rPr>
              <a:t>No or ambient noise</a:t>
            </a:r>
          </a:p>
          <a:p>
            <a:pPr algn="ctr"/>
            <a:r>
              <a:rPr lang="en-US" dirty="0">
                <a:latin typeface="Cambria" panose="02040503050406030204" pitchFamily="18" charset="0"/>
              </a:rPr>
              <a:t>Temperature</a:t>
            </a:r>
          </a:p>
          <a:p>
            <a:pPr algn="ctr"/>
            <a:r>
              <a:rPr lang="en-US" dirty="0">
                <a:latin typeface="Cambria" panose="02040503050406030204" pitchFamily="18" charset="0"/>
              </a:rPr>
              <a:t>Comfort </a:t>
            </a:r>
          </a:p>
          <a:p>
            <a:pPr algn="ctr"/>
            <a:r>
              <a:rPr lang="en-US" dirty="0">
                <a:latin typeface="Cambria" panose="02040503050406030204" pitchFamily="18" charset="0"/>
              </a:rPr>
              <a:t>Routine: Like book reading </a:t>
            </a:r>
          </a:p>
          <a:p>
            <a:pPr algn="ctr"/>
            <a:r>
              <a:rPr lang="en-US" dirty="0">
                <a:latin typeface="Cambria" panose="02040503050406030204" pitchFamily="18" charset="0"/>
              </a:rPr>
              <a:t>Keep emotional activities like work out or intense TV out </a:t>
            </a:r>
          </a:p>
          <a:p>
            <a:pPr algn="ctr"/>
            <a:r>
              <a:rPr lang="en-US" dirty="0">
                <a:latin typeface="Cambria" panose="02040503050406030204" pitchFamily="18" charset="0"/>
              </a:rPr>
              <a:t>Consistent: Time when go to sleep and wake up</a:t>
            </a:r>
          </a:p>
          <a:p>
            <a:pPr algn="ctr"/>
            <a:r>
              <a:rPr lang="en-US" dirty="0">
                <a:latin typeface="Cambria" panose="02040503050406030204" pitchFamily="18" charset="0"/>
              </a:rPr>
              <a:t>Manage stress and inflammation</a:t>
            </a:r>
          </a:p>
        </p:txBody>
      </p:sp>
    </p:spTree>
    <p:extLst>
      <p:ext uri="{BB962C8B-B14F-4D97-AF65-F5344CB8AC3E}">
        <p14:creationId xmlns:p14="http://schemas.microsoft.com/office/powerpoint/2010/main" val="3775526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47482-0062-44E2-987C-C1D6B48969FF}"/>
              </a:ext>
            </a:extLst>
          </p:cNvPr>
          <p:cNvSpPr>
            <a:spLocks noGrp="1"/>
          </p:cNvSpPr>
          <p:nvPr>
            <p:ph type="title"/>
          </p:nvPr>
        </p:nvSpPr>
        <p:spPr>
          <a:xfrm>
            <a:off x="838200" y="407167"/>
            <a:ext cx="10515600" cy="1325563"/>
          </a:xfrm>
        </p:spPr>
        <p:txBody>
          <a:bodyPr>
            <a:normAutofit/>
          </a:bodyPr>
          <a:lstStyle/>
          <a:p>
            <a:pPr algn="ctr"/>
            <a:r>
              <a:rPr lang="en-US" sz="4000" b="1" dirty="0">
                <a:latin typeface="Cambria" panose="02040503050406030204" pitchFamily="18" charset="0"/>
              </a:rPr>
              <a:t>BAD SOLUTION!</a:t>
            </a:r>
          </a:p>
        </p:txBody>
      </p:sp>
      <p:sp>
        <p:nvSpPr>
          <p:cNvPr id="3" name="Content Placeholder 2">
            <a:extLst>
              <a:ext uri="{FF2B5EF4-FFF2-40B4-BE49-F238E27FC236}">
                <a16:creationId xmlns:a16="http://schemas.microsoft.com/office/drawing/2014/main" id="{EE7DB3FF-5E16-4568-9089-858287870F3C}"/>
              </a:ext>
            </a:extLst>
          </p:cNvPr>
          <p:cNvSpPr>
            <a:spLocks noGrp="1"/>
          </p:cNvSpPr>
          <p:nvPr>
            <p:ph idx="1"/>
          </p:nvPr>
        </p:nvSpPr>
        <p:spPr/>
        <p:txBody>
          <a:bodyPr/>
          <a:lstStyle/>
          <a:p>
            <a:pPr marL="0" indent="0" algn="ctr">
              <a:buNone/>
            </a:pPr>
            <a:r>
              <a:rPr lang="en-US" b="1" dirty="0">
                <a:latin typeface="Cambria" panose="02040503050406030204" pitchFamily="18" charset="0"/>
              </a:rPr>
              <a:t>SLEPPING PILLS</a:t>
            </a:r>
          </a:p>
          <a:p>
            <a:r>
              <a:rPr lang="en-US" dirty="0">
                <a:latin typeface="Cambria" panose="02040503050406030204" pitchFamily="18" charset="0"/>
              </a:rPr>
              <a:t>Only minimally decrease time to fall asleep </a:t>
            </a:r>
          </a:p>
          <a:p>
            <a:r>
              <a:rPr lang="en-US" dirty="0">
                <a:latin typeface="Cambria" panose="02040503050406030204" pitchFamily="18" charset="0"/>
              </a:rPr>
              <a:t>Only slightly increases length of sleep</a:t>
            </a:r>
          </a:p>
          <a:p>
            <a:r>
              <a:rPr lang="en-US" dirty="0">
                <a:latin typeface="Cambria" panose="02040503050406030204" pitchFamily="18" charset="0"/>
              </a:rPr>
              <a:t>But reduce deep sleep (The same with alcohol and other drugs)</a:t>
            </a:r>
          </a:p>
          <a:p>
            <a:pPr marL="0" indent="0">
              <a:buNone/>
            </a:pPr>
            <a:r>
              <a:rPr lang="en-US" dirty="0">
                <a:latin typeface="Cambria" panose="02040503050406030204" pitchFamily="18" charset="0"/>
              </a:rPr>
              <a:t>   </a:t>
            </a:r>
          </a:p>
          <a:p>
            <a:pPr marL="0" indent="0" algn="ctr">
              <a:buNone/>
            </a:pPr>
            <a:r>
              <a:rPr lang="en-US" b="1" dirty="0">
                <a:latin typeface="Cambria" panose="02040503050406030204" pitchFamily="18" charset="0"/>
              </a:rPr>
              <a:t>THEREFORE DO NOT HEAL, RECOVER, OR FEEL FULLY RESTED</a:t>
            </a:r>
          </a:p>
          <a:p>
            <a:pPr marL="0" indent="0" algn="ctr">
              <a:buNone/>
            </a:pPr>
            <a:r>
              <a:rPr lang="en-US" b="1" dirty="0">
                <a:latin typeface="Cambria" panose="02040503050406030204" pitchFamily="18" charset="0"/>
              </a:rPr>
              <a:t>AND </a:t>
            </a:r>
          </a:p>
          <a:p>
            <a:pPr marL="0" indent="0" algn="ctr">
              <a:buNone/>
            </a:pPr>
            <a:r>
              <a:rPr lang="en-US" b="1" dirty="0">
                <a:latin typeface="Cambria" panose="02040503050406030204" pitchFamily="18" charset="0"/>
              </a:rPr>
              <a:t>MANY BAD SIDE-EFFECTS</a:t>
            </a:r>
          </a:p>
          <a:p>
            <a:pPr marL="0" indent="0">
              <a:buNone/>
            </a:pPr>
            <a:endParaRPr lang="en-US" dirty="0"/>
          </a:p>
        </p:txBody>
      </p:sp>
    </p:spTree>
    <p:extLst>
      <p:ext uri="{BB962C8B-B14F-4D97-AF65-F5344CB8AC3E}">
        <p14:creationId xmlns:p14="http://schemas.microsoft.com/office/powerpoint/2010/main" val="3154538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2A9F9-0A36-4DE7-B59B-A83C88D61FFE}"/>
              </a:ext>
            </a:extLst>
          </p:cNvPr>
          <p:cNvSpPr>
            <a:spLocks noGrp="1"/>
          </p:cNvSpPr>
          <p:nvPr>
            <p:ph type="title"/>
          </p:nvPr>
        </p:nvSpPr>
        <p:spPr>
          <a:xfrm>
            <a:off x="838200" y="720780"/>
            <a:ext cx="10515600" cy="1325563"/>
          </a:xfrm>
        </p:spPr>
        <p:txBody>
          <a:bodyPr>
            <a:normAutofit/>
          </a:bodyPr>
          <a:lstStyle/>
          <a:p>
            <a:pPr algn="ctr"/>
            <a:r>
              <a:rPr lang="en-US" sz="3600" b="1" dirty="0">
                <a:latin typeface="Cambria" panose="02040503050406030204" pitchFamily="18" charset="0"/>
              </a:rPr>
              <a:t>SLEEPING PILL SIDE-EFFECTS </a:t>
            </a:r>
          </a:p>
        </p:txBody>
      </p:sp>
      <p:sp>
        <p:nvSpPr>
          <p:cNvPr id="3" name="Content Placeholder 2">
            <a:extLst>
              <a:ext uri="{FF2B5EF4-FFF2-40B4-BE49-F238E27FC236}">
                <a16:creationId xmlns:a16="http://schemas.microsoft.com/office/drawing/2014/main" id="{70CADAB1-8F29-47AD-A3DD-9450C32B811C}"/>
              </a:ext>
            </a:extLst>
          </p:cNvPr>
          <p:cNvSpPr>
            <a:spLocks noGrp="1"/>
          </p:cNvSpPr>
          <p:nvPr>
            <p:ph idx="1"/>
          </p:nvPr>
        </p:nvSpPr>
        <p:spPr>
          <a:xfrm>
            <a:off x="838200" y="1878178"/>
            <a:ext cx="10515600" cy="4351338"/>
          </a:xfrm>
        </p:spPr>
        <p:txBody>
          <a:bodyPr>
            <a:normAutofit fontScale="92500" lnSpcReduction="10000"/>
          </a:bodyPr>
          <a:lstStyle/>
          <a:p>
            <a:pPr algn="ctr"/>
            <a:r>
              <a:rPr lang="en-US" sz="2600" b="1" dirty="0">
                <a:latin typeface="Cambria" panose="02040503050406030204" pitchFamily="18" charset="0"/>
              </a:rPr>
              <a:t>Call your doctor right away if:   </a:t>
            </a:r>
          </a:p>
          <a:p>
            <a:pPr algn="ctr"/>
            <a:r>
              <a:rPr lang="en-US" sz="2600" dirty="0">
                <a:latin typeface="Cambria" panose="02040503050406030204" pitchFamily="18" charset="0"/>
              </a:rPr>
              <a:t>Dizziness</a:t>
            </a:r>
          </a:p>
          <a:p>
            <a:pPr algn="ctr"/>
            <a:r>
              <a:rPr lang="en-US" sz="2600" dirty="0">
                <a:latin typeface="Cambria" panose="02040503050406030204" pitchFamily="18" charset="0"/>
              </a:rPr>
              <a:t>Drowsiness the day after you take this medicine</a:t>
            </a:r>
          </a:p>
          <a:p>
            <a:pPr algn="ctr"/>
            <a:r>
              <a:rPr lang="en-US" sz="2600" dirty="0">
                <a:latin typeface="Cambria" panose="02040503050406030204" pitchFamily="18" charset="0"/>
              </a:rPr>
              <a:t>Headache</a:t>
            </a:r>
          </a:p>
          <a:p>
            <a:pPr algn="ctr"/>
            <a:r>
              <a:rPr lang="en-US" sz="2600" dirty="0">
                <a:latin typeface="Cambria" panose="02040503050406030204" pitchFamily="18" charset="0"/>
              </a:rPr>
              <a:t>Allergic reactions like skin rash, itching or hives, swelling of the face, lips, or tongue</a:t>
            </a:r>
          </a:p>
          <a:p>
            <a:pPr algn="ctr"/>
            <a:r>
              <a:rPr lang="en-US" sz="2600" dirty="0">
                <a:latin typeface="Cambria" panose="02040503050406030204" pitchFamily="18" charset="0"/>
              </a:rPr>
              <a:t>Breathing problems</a:t>
            </a:r>
          </a:p>
          <a:p>
            <a:pPr algn="ctr"/>
            <a:r>
              <a:rPr lang="en-US" sz="2600" dirty="0">
                <a:latin typeface="Cambria" panose="02040503050406030204" pitchFamily="18" charset="0"/>
              </a:rPr>
              <a:t>Changes in vision</a:t>
            </a:r>
          </a:p>
          <a:p>
            <a:pPr algn="ctr"/>
            <a:r>
              <a:rPr lang="en-US" sz="2600" dirty="0">
                <a:latin typeface="Cambria" panose="02040503050406030204" pitchFamily="18" charset="0"/>
              </a:rPr>
              <a:t>Confusion</a:t>
            </a:r>
          </a:p>
          <a:p>
            <a:pPr algn="ctr"/>
            <a:r>
              <a:rPr lang="en-US" sz="2600" dirty="0">
                <a:latin typeface="Cambria" panose="02040503050406030204" pitchFamily="18" charset="0"/>
              </a:rPr>
              <a:t>Depressed mood or other changes in moods or emotions</a:t>
            </a:r>
          </a:p>
          <a:p>
            <a:endParaRPr lang="en-US" dirty="0"/>
          </a:p>
        </p:txBody>
      </p:sp>
    </p:spTree>
    <p:extLst>
      <p:ext uri="{BB962C8B-B14F-4D97-AF65-F5344CB8AC3E}">
        <p14:creationId xmlns:p14="http://schemas.microsoft.com/office/powerpoint/2010/main" val="934242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F64FB-04A6-42FE-B274-DCA723C945DA}"/>
              </a:ext>
            </a:extLst>
          </p:cNvPr>
          <p:cNvSpPr>
            <a:spLocks noGrp="1"/>
          </p:cNvSpPr>
          <p:nvPr>
            <p:ph type="title"/>
          </p:nvPr>
        </p:nvSpPr>
        <p:spPr>
          <a:xfrm>
            <a:off x="838200" y="1563305"/>
            <a:ext cx="10515600" cy="1325563"/>
          </a:xfrm>
        </p:spPr>
        <p:txBody>
          <a:bodyPr>
            <a:normAutofit/>
          </a:bodyPr>
          <a:lstStyle/>
          <a:p>
            <a:pPr algn="ctr"/>
            <a:r>
              <a:rPr lang="en-US" sz="4000" b="1" dirty="0">
                <a:latin typeface="Cambria" panose="02040503050406030204" pitchFamily="18" charset="0"/>
              </a:rPr>
              <a:t>GOOD SOLUTIONS</a:t>
            </a:r>
          </a:p>
        </p:txBody>
      </p:sp>
      <p:sp>
        <p:nvSpPr>
          <p:cNvPr id="3" name="Content Placeholder 2">
            <a:extLst>
              <a:ext uri="{FF2B5EF4-FFF2-40B4-BE49-F238E27FC236}">
                <a16:creationId xmlns:a16="http://schemas.microsoft.com/office/drawing/2014/main" id="{83CA6ABE-2A15-4E54-9016-F1EDC45EA7B5}"/>
              </a:ext>
            </a:extLst>
          </p:cNvPr>
          <p:cNvSpPr>
            <a:spLocks noGrp="1"/>
          </p:cNvSpPr>
          <p:nvPr>
            <p:ph idx="1"/>
          </p:nvPr>
        </p:nvSpPr>
        <p:spPr>
          <a:xfrm>
            <a:off x="838200" y="3139418"/>
            <a:ext cx="10515600" cy="4351338"/>
          </a:xfrm>
        </p:spPr>
        <p:txBody>
          <a:bodyPr/>
          <a:lstStyle/>
          <a:p>
            <a:pPr algn="ctr"/>
            <a:r>
              <a:rPr lang="en-US" sz="3600" dirty="0">
                <a:latin typeface="Cambria" panose="02040503050406030204" pitchFamily="18" charset="0"/>
              </a:rPr>
              <a:t>Reduce inflammation, anxiety, and support the nervous system</a:t>
            </a:r>
          </a:p>
          <a:p>
            <a:pPr marL="0" indent="0" algn="ctr">
              <a:buNone/>
            </a:pPr>
            <a:br>
              <a:rPr lang="en-US" sz="4000" dirty="0"/>
            </a:br>
            <a:endParaRPr lang="en-US" sz="4000" dirty="0"/>
          </a:p>
          <a:p>
            <a:endParaRPr lang="en-US" dirty="0"/>
          </a:p>
        </p:txBody>
      </p:sp>
    </p:spTree>
    <p:extLst>
      <p:ext uri="{BB962C8B-B14F-4D97-AF65-F5344CB8AC3E}">
        <p14:creationId xmlns:p14="http://schemas.microsoft.com/office/powerpoint/2010/main" val="928700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EE969-7873-47C2-B623-477C3CF28C0B}"/>
              </a:ext>
            </a:extLst>
          </p:cNvPr>
          <p:cNvSpPr>
            <a:spLocks noGrp="1"/>
          </p:cNvSpPr>
          <p:nvPr>
            <p:ph type="title"/>
          </p:nvPr>
        </p:nvSpPr>
        <p:spPr>
          <a:xfrm>
            <a:off x="838200" y="1668408"/>
            <a:ext cx="10515600" cy="1325563"/>
          </a:xfrm>
        </p:spPr>
        <p:txBody>
          <a:bodyPr>
            <a:normAutofit/>
          </a:bodyPr>
          <a:lstStyle/>
          <a:p>
            <a:pPr algn="ctr"/>
            <a:r>
              <a:rPr lang="en-US" sz="4000" b="1" dirty="0">
                <a:latin typeface="Cambria" panose="02040503050406030204" pitchFamily="18" charset="0"/>
              </a:rPr>
              <a:t>Beneficial Vitamins</a:t>
            </a:r>
          </a:p>
        </p:txBody>
      </p:sp>
      <p:sp>
        <p:nvSpPr>
          <p:cNvPr id="3" name="Content Placeholder 2">
            <a:extLst>
              <a:ext uri="{FF2B5EF4-FFF2-40B4-BE49-F238E27FC236}">
                <a16:creationId xmlns:a16="http://schemas.microsoft.com/office/drawing/2014/main" id="{0E3F2358-CD53-4F62-9A05-29BC5004B000}"/>
              </a:ext>
            </a:extLst>
          </p:cNvPr>
          <p:cNvSpPr>
            <a:spLocks noGrp="1"/>
          </p:cNvSpPr>
          <p:nvPr>
            <p:ph idx="1"/>
          </p:nvPr>
        </p:nvSpPr>
        <p:spPr>
          <a:xfrm>
            <a:off x="838200" y="3307583"/>
            <a:ext cx="10515600" cy="4351338"/>
          </a:xfrm>
        </p:spPr>
        <p:txBody>
          <a:bodyPr/>
          <a:lstStyle/>
          <a:p>
            <a:r>
              <a:rPr lang="en-US" sz="4000" dirty="0"/>
              <a:t> </a:t>
            </a:r>
            <a:r>
              <a:rPr lang="en-US" sz="3200" dirty="0">
                <a:latin typeface="Cambria" panose="02040503050406030204" pitchFamily="18" charset="0"/>
              </a:rPr>
              <a:t>B Vitamins are the neurological vitamins required for sleep</a:t>
            </a:r>
          </a:p>
          <a:p>
            <a:pPr marL="0" indent="0">
              <a:buNone/>
            </a:pPr>
            <a:br>
              <a:rPr lang="en-US" dirty="0"/>
            </a:br>
            <a:endParaRPr lang="en-US" dirty="0"/>
          </a:p>
          <a:p>
            <a:endParaRPr lang="en-US" dirty="0"/>
          </a:p>
        </p:txBody>
      </p:sp>
    </p:spTree>
    <p:extLst>
      <p:ext uri="{BB962C8B-B14F-4D97-AF65-F5344CB8AC3E}">
        <p14:creationId xmlns:p14="http://schemas.microsoft.com/office/powerpoint/2010/main" val="10719535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B8E67-2842-4EBA-A2A1-EB8EBAB97F4A}"/>
              </a:ext>
            </a:extLst>
          </p:cNvPr>
          <p:cNvSpPr>
            <a:spLocks noGrp="1"/>
          </p:cNvSpPr>
          <p:nvPr>
            <p:ph type="title"/>
          </p:nvPr>
        </p:nvSpPr>
        <p:spPr>
          <a:xfrm>
            <a:off x="838200" y="1265872"/>
            <a:ext cx="10515600" cy="1325563"/>
          </a:xfrm>
        </p:spPr>
        <p:txBody>
          <a:bodyPr>
            <a:normAutofit/>
          </a:bodyPr>
          <a:lstStyle/>
          <a:p>
            <a:pPr algn="ctr"/>
            <a:r>
              <a:rPr lang="en-US" sz="4000" b="1" dirty="0">
                <a:latin typeface="Cambria" panose="02040503050406030204" pitchFamily="18" charset="0"/>
              </a:rPr>
              <a:t>CBD</a:t>
            </a:r>
          </a:p>
        </p:txBody>
      </p:sp>
      <p:sp>
        <p:nvSpPr>
          <p:cNvPr id="3" name="Content Placeholder 2">
            <a:extLst>
              <a:ext uri="{FF2B5EF4-FFF2-40B4-BE49-F238E27FC236}">
                <a16:creationId xmlns:a16="http://schemas.microsoft.com/office/drawing/2014/main" id="{5B50BBC2-0C27-4DB5-979F-D4705CA235DA}"/>
              </a:ext>
            </a:extLst>
          </p:cNvPr>
          <p:cNvSpPr>
            <a:spLocks noGrp="1"/>
          </p:cNvSpPr>
          <p:nvPr>
            <p:ph idx="1"/>
          </p:nvPr>
        </p:nvSpPr>
        <p:spPr>
          <a:xfrm>
            <a:off x="838200" y="2591435"/>
            <a:ext cx="10515600" cy="4351338"/>
          </a:xfrm>
        </p:spPr>
        <p:txBody>
          <a:bodyPr>
            <a:normAutofit/>
          </a:bodyPr>
          <a:lstStyle/>
          <a:p>
            <a:pPr marL="0" indent="0" algn="ctr">
              <a:buNone/>
            </a:pPr>
            <a:r>
              <a:rPr lang="en-US" sz="3200" b="1" dirty="0">
                <a:latin typeface="Cambria" panose="02040503050406030204" pitchFamily="18" charset="0"/>
              </a:rPr>
              <a:t>ADDRESSES THE CAUSES OF POOR SLEEP:</a:t>
            </a:r>
          </a:p>
          <a:p>
            <a:pPr algn="ctr"/>
            <a:r>
              <a:rPr lang="en-US" sz="3200" dirty="0">
                <a:latin typeface="Cambria" panose="02040503050406030204" pitchFamily="18" charset="0"/>
              </a:rPr>
              <a:t>Inflammation</a:t>
            </a:r>
          </a:p>
          <a:p>
            <a:pPr algn="ctr"/>
            <a:r>
              <a:rPr lang="en-US" sz="3200" dirty="0">
                <a:latin typeface="Cambria" panose="02040503050406030204" pitchFamily="18" charset="0"/>
              </a:rPr>
              <a:t>Anxiety</a:t>
            </a:r>
          </a:p>
          <a:p>
            <a:pPr algn="ctr"/>
            <a:r>
              <a:rPr lang="en-US" sz="3200" dirty="0">
                <a:latin typeface="Cambria" panose="02040503050406030204" pitchFamily="18" charset="0"/>
              </a:rPr>
              <a:t>Sleep</a:t>
            </a:r>
          </a:p>
        </p:txBody>
      </p:sp>
    </p:spTree>
    <p:extLst>
      <p:ext uri="{BB962C8B-B14F-4D97-AF65-F5344CB8AC3E}">
        <p14:creationId xmlns:p14="http://schemas.microsoft.com/office/powerpoint/2010/main" val="34599501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E431B-E294-47D7-9354-2A95005DFE49}"/>
              </a:ext>
            </a:extLst>
          </p:cNvPr>
          <p:cNvSpPr>
            <a:spLocks noGrp="1"/>
          </p:cNvSpPr>
          <p:nvPr>
            <p:ph type="title"/>
          </p:nvPr>
        </p:nvSpPr>
        <p:spPr>
          <a:xfrm>
            <a:off x="838200" y="1496695"/>
            <a:ext cx="10515600" cy="1325563"/>
          </a:xfrm>
        </p:spPr>
        <p:txBody>
          <a:bodyPr>
            <a:normAutofit/>
          </a:bodyPr>
          <a:lstStyle/>
          <a:p>
            <a:pPr algn="ctr"/>
            <a:r>
              <a:rPr lang="en-US" sz="3600" b="1" dirty="0">
                <a:latin typeface="Cambria" panose="02040503050406030204" pitchFamily="18" charset="0"/>
              </a:rPr>
              <a:t>Your body contains an Endocannabinoid System</a:t>
            </a:r>
            <a:br>
              <a:rPr lang="en-US" dirty="0"/>
            </a:br>
            <a:endParaRPr lang="en-US" dirty="0"/>
          </a:p>
        </p:txBody>
      </p:sp>
      <p:sp>
        <p:nvSpPr>
          <p:cNvPr id="3" name="Content Placeholder 2">
            <a:extLst>
              <a:ext uri="{FF2B5EF4-FFF2-40B4-BE49-F238E27FC236}">
                <a16:creationId xmlns:a16="http://schemas.microsoft.com/office/drawing/2014/main" id="{DE04DA0D-C119-4F04-BD26-43CCE31C783F}"/>
              </a:ext>
            </a:extLst>
          </p:cNvPr>
          <p:cNvSpPr>
            <a:spLocks noGrp="1"/>
          </p:cNvSpPr>
          <p:nvPr>
            <p:ph idx="1"/>
          </p:nvPr>
        </p:nvSpPr>
        <p:spPr>
          <a:xfrm>
            <a:off x="838200" y="2328545"/>
            <a:ext cx="10515600" cy="4351338"/>
          </a:xfrm>
        </p:spPr>
        <p:txBody>
          <a:bodyPr>
            <a:normAutofit fontScale="85000" lnSpcReduction="20000"/>
          </a:bodyPr>
          <a:lstStyle/>
          <a:p>
            <a:pPr marL="0" indent="0">
              <a:buNone/>
            </a:pPr>
            <a:r>
              <a:rPr lang="en-US" b="1" dirty="0">
                <a:latin typeface="Cambria" panose="02040503050406030204" pitchFamily="18" charset="0"/>
              </a:rPr>
              <a:t>Cannabinoid receptors that are part of many physiological functions </a:t>
            </a:r>
          </a:p>
          <a:p>
            <a:pPr marL="0" indent="0">
              <a:buNone/>
            </a:pPr>
            <a:r>
              <a:rPr lang="en-US" dirty="0">
                <a:latin typeface="Cambria" panose="02040503050406030204" pitchFamily="18" charset="0"/>
              </a:rPr>
              <a:t>“Central and peripheral nervous systems and peripheral organs effecting a wide range of diseases and pathological conditions”:</a:t>
            </a:r>
          </a:p>
          <a:p>
            <a:pPr algn="ctr"/>
            <a:r>
              <a:rPr lang="en-US" dirty="0">
                <a:latin typeface="Cambria" panose="02040503050406030204" pitchFamily="18" charset="0"/>
              </a:rPr>
              <a:t>          Mood and anxiety disorders</a:t>
            </a:r>
          </a:p>
          <a:p>
            <a:pPr algn="ctr"/>
            <a:r>
              <a:rPr lang="en-US" dirty="0">
                <a:latin typeface="Cambria" panose="02040503050406030204" pitchFamily="18" charset="0"/>
              </a:rPr>
              <a:t>   Parkinson’s </a:t>
            </a:r>
          </a:p>
          <a:p>
            <a:pPr algn="ctr"/>
            <a:r>
              <a:rPr lang="en-US" dirty="0">
                <a:latin typeface="Cambria" panose="02040503050406030204" pitchFamily="18" charset="0"/>
              </a:rPr>
              <a:t>   Neuropathic pain</a:t>
            </a:r>
          </a:p>
          <a:p>
            <a:pPr algn="ctr"/>
            <a:r>
              <a:rPr lang="en-US" dirty="0">
                <a:latin typeface="Cambria" panose="02040503050406030204" pitchFamily="18" charset="0"/>
              </a:rPr>
              <a:t>   Multiple sclerosis </a:t>
            </a:r>
          </a:p>
          <a:p>
            <a:pPr algn="ctr"/>
            <a:r>
              <a:rPr lang="en-US" dirty="0">
                <a:latin typeface="Cambria" panose="02040503050406030204" pitchFamily="18" charset="0"/>
              </a:rPr>
              <a:t>   Cancer</a:t>
            </a:r>
          </a:p>
          <a:p>
            <a:pPr algn="ctr"/>
            <a:r>
              <a:rPr lang="en-US" dirty="0">
                <a:latin typeface="Cambria" panose="02040503050406030204" pitchFamily="18" charset="0"/>
              </a:rPr>
              <a:t>   Atherosclerosis, myocardial infarction, stroke, &amp; hypertension   </a:t>
            </a:r>
          </a:p>
          <a:p>
            <a:pPr algn="ctr"/>
            <a:r>
              <a:rPr lang="en-US" dirty="0">
                <a:latin typeface="Cambria" panose="02040503050406030204" pitchFamily="18" charset="0"/>
              </a:rPr>
              <a:t>   Obesity/metabolic syndrome</a:t>
            </a:r>
          </a:p>
          <a:p>
            <a:pPr algn="ctr"/>
            <a:r>
              <a:rPr lang="en-US" dirty="0">
                <a:latin typeface="Cambria" panose="02040503050406030204" pitchFamily="18" charset="0"/>
              </a:rPr>
              <a:t>   Osteoporosis (“Just to name a few”)</a:t>
            </a:r>
          </a:p>
          <a:p>
            <a:pPr marL="0" indent="0">
              <a:buNone/>
            </a:pPr>
            <a:r>
              <a:rPr lang="en-US" sz="1200" b="1" dirty="0"/>
              <a:t>The Endocannabinoid System as an Emerging Target of Pharmacotherapy, </a:t>
            </a:r>
            <a:r>
              <a:rPr lang="en-US" sz="1200" dirty="0">
                <a:hlinkClick r:id="rId2">
                  <a:extLst>
                    <a:ext uri="{A12FA001-AC4F-418D-AE19-62706E023703}">
                      <ahyp:hlinkClr xmlns:ahyp="http://schemas.microsoft.com/office/drawing/2018/hyperlinkcolor" val="tx"/>
                    </a:ext>
                  </a:extLst>
                </a:hlinkClick>
              </a:rPr>
              <a:t>PÁL PACHER</a:t>
            </a:r>
            <a:r>
              <a:rPr lang="en-US" sz="1200" dirty="0"/>
              <a:t>, </a:t>
            </a:r>
            <a:r>
              <a:rPr lang="en-US" sz="1200" dirty="0">
                <a:hlinkClick r:id="rId3">
                  <a:extLst>
                    <a:ext uri="{A12FA001-AC4F-418D-AE19-62706E023703}">
                      <ahyp:hlinkClr xmlns:ahyp="http://schemas.microsoft.com/office/drawing/2018/hyperlinkcolor" val="tx"/>
                    </a:ext>
                  </a:extLst>
                </a:hlinkClick>
              </a:rPr>
              <a:t>SÁNDOR BÁTKAI</a:t>
            </a:r>
            <a:r>
              <a:rPr lang="en-US" sz="1200" dirty="0"/>
              <a:t>, and </a:t>
            </a:r>
            <a:r>
              <a:rPr lang="en-US" sz="1200" dirty="0">
                <a:hlinkClick r:id="rId4">
                  <a:extLst>
                    <a:ext uri="{A12FA001-AC4F-418D-AE19-62706E023703}">
                      <ahyp:hlinkClr xmlns:ahyp="http://schemas.microsoft.com/office/drawing/2018/hyperlinkcolor" val="tx"/>
                    </a:ext>
                  </a:extLst>
                </a:hlinkClick>
              </a:rPr>
              <a:t>GEORGE KUNOS</a:t>
            </a:r>
            <a:r>
              <a:rPr lang="en-US" sz="1200" dirty="0"/>
              <a:t>.  </a:t>
            </a:r>
            <a:r>
              <a:rPr lang="en-US" sz="1200" dirty="0" err="1">
                <a:hlinkClick r:id="rId5">
                  <a:extLst>
                    <a:ext uri="{A12FA001-AC4F-418D-AE19-62706E023703}">
                      <ahyp:hlinkClr xmlns:ahyp="http://schemas.microsoft.com/office/drawing/2018/hyperlinkcolor" val="tx"/>
                    </a:ext>
                  </a:extLst>
                </a:hlinkClick>
              </a:rPr>
              <a:t>Pharmacol</a:t>
            </a:r>
            <a:r>
              <a:rPr lang="en-US" sz="1200" dirty="0">
                <a:hlinkClick r:id="rId5">
                  <a:extLst>
                    <a:ext uri="{A12FA001-AC4F-418D-AE19-62706E023703}">
                      <ahyp:hlinkClr xmlns:ahyp="http://schemas.microsoft.com/office/drawing/2018/hyperlinkcolor" val="tx"/>
                    </a:ext>
                  </a:extLst>
                </a:hlinkClick>
              </a:rPr>
              <a:t> Rev. 2006 Sep; 58(3): 389–462.</a:t>
            </a:r>
            <a:endParaRPr lang="en-US" sz="1200" dirty="0"/>
          </a:p>
          <a:p>
            <a:pPr algn="ctr"/>
            <a:endParaRPr lang="en-US" dirty="0"/>
          </a:p>
        </p:txBody>
      </p:sp>
    </p:spTree>
    <p:extLst>
      <p:ext uri="{BB962C8B-B14F-4D97-AF65-F5344CB8AC3E}">
        <p14:creationId xmlns:p14="http://schemas.microsoft.com/office/powerpoint/2010/main" val="1645959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604E4-3AD3-46C7-B1E7-53333BF6388E}"/>
              </a:ext>
            </a:extLst>
          </p:cNvPr>
          <p:cNvSpPr>
            <a:spLocks noGrp="1"/>
          </p:cNvSpPr>
          <p:nvPr>
            <p:ph type="title"/>
          </p:nvPr>
        </p:nvSpPr>
        <p:spPr>
          <a:xfrm>
            <a:off x="838200" y="901153"/>
            <a:ext cx="10515600" cy="1325563"/>
          </a:xfrm>
        </p:spPr>
        <p:txBody>
          <a:bodyPr>
            <a:normAutofit/>
          </a:bodyPr>
          <a:lstStyle/>
          <a:p>
            <a:pPr algn="ctr"/>
            <a:r>
              <a:rPr lang="en-US" sz="4000" b="1" dirty="0">
                <a:latin typeface="Cambria" panose="02040503050406030204" pitchFamily="18" charset="0"/>
              </a:rPr>
              <a:t>Inflammation</a:t>
            </a:r>
          </a:p>
        </p:txBody>
      </p:sp>
      <p:sp>
        <p:nvSpPr>
          <p:cNvPr id="3" name="Content Placeholder 2">
            <a:extLst>
              <a:ext uri="{FF2B5EF4-FFF2-40B4-BE49-F238E27FC236}">
                <a16:creationId xmlns:a16="http://schemas.microsoft.com/office/drawing/2014/main" id="{4F72DAAC-37E1-46D7-8F29-8A4A9D8D5691}"/>
              </a:ext>
            </a:extLst>
          </p:cNvPr>
          <p:cNvSpPr>
            <a:spLocks noGrp="1"/>
          </p:cNvSpPr>
          <p:nvPr>
            <p:ph idx="1"/>
          </p:nvPr>
        </p:nvSpPr>
        <p:spPr>
          <a:xfrm>
            <a:off x="838200" y="2506662"/>
            <a:ext cx="10515600" cy="4351338"/>
          </a:xfrm>
        </p:spPr>
        <p:txBody>
          <a:bodyPr>
            <a:normAutofit/>
          </a:bodyPr>
          <a:lstStyle/>
          <a:p>
            <a:pPr algn="ctr"/>
            <a:r>
              <a:rPr lang="en-US" b="1" dirty="0">
                <a:latin typeface="Cambria" panose="02040503050406030204" pitchFamily="18" charset="0"/>
              </a:rPr>
              <a:t>Inflammation is a bodily response to harmful stimuli.</a:t>
            </a:r>
            <a:endParaRPr lang="en-US" dirty="0">
              <a:latin typeface="Cambria" panose="02040503050406030204" pitchFamily="18" charset="0"/>
            </a:endParaRPr>
          </a:p>
          <a:p>
            <a:pPr marL="0" indent="0" algn="ctr">
              <a:buNone/>
            </a:pPr>
            <a:endParaRPr lang="en-US" dirty="0">
              <a:latin typeface="Cambria" panose="02040503050406030204" pitchFamily="18" charset="0"/>
            </a:endParaRPr>
          </a:p>
          <a:p>
            <a:pPr marL="0" indent="0" algn="ctr">
              <a:buNone/>
            </a:pPr>
            <a:r>
              <a:rPr lang="en-US" dirty="0">
                <a:latin typeface="Cambria" panose="02040503050406030204" pitchFamily="18" charset="0"/>
              </a:rPr>
              <a:t>Short term signs are obvious: </a:t>
            </a:r>
            <a:r>
              <a:rPr lang="en-US" i="1" dirty="0">
                <a:latin typeface="Cambria" panose="02040503050406030204" pitchFamily="18" charset="0"/>
              </a:rPr>
              <a:t>pain, swelling, soreness, fatigue, itchy skin, redness, heat, and even gut issues like Ulcerative Colitis, IBS, and diarrhea.</a:t>
            </a:r>
            <a:endParaRPr lang="en-US" dirty="0">
              <a:latin typeface="Cambria" panose="02040503050406030204" pitchFamily="18" charset="0"/>
            </a:endParaRPr>
          </a:p>
          <a:p>
            <a:pPr marL="0" indent="0">
              <a:buNone/>
            </a:pPr>
            <a:endParaRPr lang="en-US" dirty="0"/>
          </a:p>
          <a:p>
            <a:endParaRPr lang="en-US" dirty="0"/>
          </a:p>
        </p:txBody>
      </p:sp>
    </p:spTree>
    <p:extLst>
      <p:ext uri="{BB962C8B-B14F-4D97-AF65-F5344CB8AC3E}">
        <p14:creationId xmlns:p14="http://schemas.microsoft.com/office/powerpoint/2010/main" val="38723268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777F2-6714-499D-A2A1-5DA79F05CEEC}"/>
              </a:ext>
            </a:extLst>
          </p:cNvPr>
          <p:cNvSpPr>
            <a:spLocks noGrp="1"/>
          </p:cNvSpPr>
          <p:nvPr>
            <p:ph type="title"/>
          </p:nvPr>
        </p:nvSpPr>
        <p:spPr/>
        <p:txBody>
          <a:bodyPr>
            <a:normAutofit/>
          </a:bodyPr>
          <a:lstStyle/>
          <a:p>
            <a:pPr algn="ctr"/>
            <a:r>
              <a:rPr lang="en-US" sz="4000" b="1" dirty="0">
                <a:latin typeface="Cambria" panose="02040503050406030204" pitchFamily="18" charset="0"/>
              </a:rPr>
              <a:t>Anxiety, Insomnia and CBD</a:t>
            </a:r>
          </a:p>
        </p:txBody>
      </p:sp>
      <p:sp>
        <p:nvSpPr>
          <p:cNvPr id="3" name="Content Placeholder 2">
            <a:extLst>
              <a:ext uri="{FF2B5EF4-FFF2-40B4-BE49-F238E27FC236}">
                <a16:creationId xmlns:a16="http://schemas.microsoft.com/office/drawing/2014/main" id="{AB95058D-E488-493C-BE91-773189A05618}"/>
              </a:ext>
            </a:extLst>
          </p:cNvPr>
          <p:cNvSpPr>
            <a:spLocks noGrp="1"/>
          </p:cNvSpPr>
          <p:nvPr>
            <p:ph idx="1"/>
          </p:nvPr>
        </p:nvSpPr>
        <p:spPr>
          <a:xfrm>
            <a:off x="838200" y="1690688"/>
            <a:ext cx="10515600" cy="4351338"/>
          </a:xfrm>
        </p:spPr>
        <p:txBody>
          <a:bodyPr>
            <a:normAutofit fontScale="85000" lnSpcReduction="20000"/>
          </a:bodyPr>
          <a:lstStyle/>
          <a:p>
            <a:pPr marL="0" indent="0">
              <a:buNone/>
            </a:pPr>
            <a:r>
              <a:rPr lang="en-US" sz="3300" b="1" dirty="0">
                <a:latin typeface="Cambria" panose="02040503050406030204" pitchFamily="18" charset="0"/>
              </a:rPr>
              <a:t>Several studies point to the potential benefits of CBD for: </a:t>
            </a:r>
          </a:p>
          <a:p>
            <a:r>
              <a:rPr lang="en-US" sz="3300" dirty="0">
                <a:latin typeface="Cambria" panose="02040503050406030204" pitchFamily="18" charset="0"/>
              </a:rPr>
              <a:t>General Anxiety Disorder (GAD)</a:t>
            </a:r>
          </a:p>
          <a:p>
            <a:r>
              <a:rPr lang="en-US" sz="3300" dirty="0">
                <a:latin typeface="Cambria" panose="02040503050406030204" pitchFamily="18" charset="0"/>
              </a:rPr>
              <a:t>Social Anxiety Disorder (SAD)</a:t>
            </a:r>
          </a:p>
          <a:p>
            <a:r>
              <a:rPr lang="en-US" sz="3300" dirty="0">
                <a:latin typeface="Cambria" panose="02040503050406030204" pitchFamily="18" charset="0"/>
              </a:rPr>
              <a:t>Post-traumatic stress disorder (PTSD)</a:t>
            </a:r>
          </a:p>
          <a:p>
            <a:r>
              <a:rPr lang="en-US" sz="3300" dirty="0">
                <a:latin typeface="Cambria" panose="02040503050406030204" pitchFamily="18" charset="0"/>
              </a:rPr>
              <a:t>Insomnia</a:t>
            </a:r>
          </a:p>
          <a:p>
            <a:pPr marL="0" indent="0">
              <a:buNone/>
            </a:pPr>
            <a:endParaRPr lang="en-US" dirty="0"/>
          </a:p>
          <a:p>
            <a:pPr marL="0" indent="0">
              <a:buNone/>
            </a:pPr>
            <a:r>
              <a:rPr lang="en-US" dirty="0">
                <a:latin typeface="Cambria" panose="02040503050406030204" pitchFamily="18" charset="0"/>
              </a:rPr>
              <a:t>Cannabidiol as a Potential Treatment for Anxiety Disorders. </a:t>
            </a:r>
            <a:r>
              <a:rPr lang="en-US" dirty="0">
                <a:latin typeface="Cambria" panose="02040503050406030204" pitchFamily="18" charset="0"/>
                <a:hlinkClick r:id="rId3"/>
              </a:rPr>
              <a:t>Esther M. Blessing</a:t>
            </a:r>
            <a:r>
              <a:rPr lang="en-US" dirty="0">
                <a:latin typeface="Cambria" panose="02040503050406030204" pitchFamily="18" charset="0"/>
              </a:rPr>
              <a:t>,</a:t>
            </a:r>
            <a:r>
              <a:rPr lang="en-US" baseline="30000" dirty="0">
                <a:latin typeface="Cambria" panose="02040503050406030204" pitchFamily="18" charset="0"/>
              </a:rPr>
              <a:t>        1</a:t>
            </a:r>
            <a:r>
              <a:rPr lang="en-US" dirty="0">
                <a:latin typeface="Cambria" panose="02040503050406030204" pitchFamily="18" charset="0"/>
              </a:rPr>
              <a:t> </a:t>
            </a:r>
            <a:r>
              <a:rPr lang="en-US" dirty="0">
                <a:latin typeface="Cambria" panose="02040503050406030204" pitchFamily="18" charset="0"/>
                <a:hlinkClick r:id="rId4"/>
              </a:rPr>
              <a:t>Maria M. Steenkamp</a:t>
            </a:r>
            <a:r>
              <a:rPr lang="en-US" dirty="0">
                <a:latin typeface="Cambria" panose="02040503050406030204" pitchFamily="18" charset="0"/>
              </a:rPr>
              <a:t>,</a:t>
            </a:r>
            <a:r>
              <a:rPr lang="en-US" baseline="30000" dirty="0">
                <a:latin typeface="Cambria" panose="02040503050406030204" pitchFamily="18" charset="0"/>
              </a:rPr>
              <a:t>1</a:t>
            </a:r>
            <a:r>
              <a:rPr lang="en-US" dirty="0">
                <a:latin typeface="Cambria" panose="02040503050406030204" pitchFamily="18" charset="0"/>
              </a:rPr>
              <a:t> </a:t>
            </a:r>
            <a:r>
              <a:rPr lang="en-US" dirty="0">
                <a:latin typeface="Cambria" panose="02040503050406030204" pitchFamily="18" charset="0"/>
                <a:hlinkClick r:id="rId5"/>
              </a:rPr>
              <a:t>Jorge Manzanares</a:t>
            </a:r>
            <a:r>
              <a:rPr lang="en-US" dirty="0">
                <a:latin typeface="Cambria" panose="02040503050406030204" pitchFamily="18" charset="0"/>
              </a:rPr>
              <a:t>,</a:t>
            </a:r>
            <a:r>
              <a:rPr lang="en-US" baseline="30000" dirty="0">
                <a:latin typeface="Cambria" panose="02040503050406030204" pitchFamily="18" charset="0"/>
              </a:rPr>
              <a:t>1,2</a:t>
            </a:r>
            <a:r>
              <a:rPr lang="en-US" dirty="0">
                <a:latin typeface="Cambria" panose="02040503050406030204" pitchFamily="18" charset="0"/>
              </a:rPr>
              <a:t> and </a:t>
            </a:r>
            <a:r>
              <a:rPr lang="en-US" dirty="0">
                <a:latin typeface="Cambria" panose="02040503050406030204" pitchFamily="18" charset="0"/>
                <a:hlinkClick r:id="rId6"/>
              </a:rPr>
              <a:t>Charles R. Marmar</a:t>
            </a:r>
            <a:r>
              <a:rPr lang="en-US" baseline="30000" dirty="0">
                <a:latin typeface="Cambria" panose="02040503050406030204" pitchFamily="18" charset="0"/>
              </a:rPr>
              <a:t>1 </a:t>
            </a:r>
            <a:r>
              <a:rPr lang="en-US" dirty="0">
                <a:latin typeface="Cambria" panose="02040503050406030204" pitchFamily="18" charset="0"/>
                <a:hlinkClick r:id="rId7"/>
              </a:rPr>
              <a:t>Neurotherapeutics</a:t>
            </a:r>
            <a:r>
              <a:rPr lang="en-US" dirty="0">
                <a:latin typeface="Cambria" panose="02040503050406030204" pitchFamily="18" charset="0"/>
              </a:rPr>
              <a:t>. 2015 Oct; 12(4): 825–836. </a:t>
            </a:r>
          </a:p>
          <a:p>
            <a:pPr marL="0" indent="0">
              <a:buNone/>
            </a:pPr>
            <a:endParaRPr lang="en-US" dirty="0">
              <a:latin typeface="Cambria" panose="02040503050406030204" pitchFamily="18" charset="0"/>
            </a:endParaRPr>
          </a:p>
          <a:p>
            <a:pPr marL="0" indent="0">
              <a:buNone/>
            </a:pPr>
            <a:r>
              <a:rPr lang="en-US" dirty="0">
                <a:latin typeface="Cambria" panose="02040503050406030204" pitchFamily="18" charset="0"/>
              </a:rPr>
              <a:t>https://www.projectcbd.org/sleep-disorders</a:t>
            </a:r>
          </a:p>
          <a:p>
            <a:pPr marL="0" indent="0">
              <a:buNone/>
            </a:pPr>
            <a:endParaRPr lang="en-US" b="1" dirty="0"/>
          </a:p>
          <a:p>
            <a:endParaRPr lang="en-US" dirty="0"/>
          </a:p>
        </p:txBody>
      </p:sp>
    </p:spTree>
    <p:extLst>
      <p:ext uri="{BB962C8B-B14F-4D97-AF65-F5344CB8AC3E}">
        <p14:creationId xmlns:p14="http://schemas.microsoft.com/office/powerpoint/2010/main" val="3279194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FEFA1-6330-4BA2-A10A-B5823633C820}"/>
              </a:ext>
            </a:extLst>
          </p:cNvPr>
          <p:cNvSpPr>
            <a:spLocks noGrp="1"/>
          </p:cNvSpPr>
          <p:nvPr>
            <p:ph type="title"/>
          </p:nvPr>
        </p:nvSpPr>
        <p:spPr>
          <a:xfrm>
            <a:off x="838200" y="815974"/>
            <a:ext cx="10515600" cy="1325563"/>
          </a:xfrm>
        </p:spPr>
        <p:txBody>
          <a:bodyPr>
            <a:normAutofit/>
          </a:bodyPr>
          <a:lstStyle/>
          <a:p>
            <a:pPr algn="ctr"/>
            <a:r>
              <a:rPr lang="en-US" sz="4000" b="1" dirty="0">
                <a:latin typeface="Cambria" panose="02040503050406030204" pitchFamily="18" charset="0"/>
              </a:rPr>
              <a:t>Mental Health</a:t>
            </a:r>
          </a:p>
        </p:txBody>
      </p:sp>
      <p:sp>
        <p:nvSpPr>
          <p:cNvPr id="3" name="Content Placeholder 2">
            <a:extLst>
              <a:ext uri="{FF2B5EF4-FFF2-40B4-BE49-F238E27FC236}">
                <a16:creationId xmlns:a16="http://schemas.microsoft.com/office/drawing/2014/main" id="{8ED437B8-9672-4142-85D1-D068B12527A5}"/>
              </a:ext>
            </a:extLst>
          </p:cNvPr>
          <p:cNvSpPr>
            <a:spLocks noGrp="1"/>
          </p:cNvSpPr>
          <p:nvPr>
            <p:ph idx="1"/>
          </p:nvPr>
        </p:nvSpPr>
        <p:spPr>
          <a:xfrm>
            <a:off x="838200" y="2141537"/>
            <a:ext cx="10515600" cy="4351338"/>
          </a:xfrm>
        </p:spPr>
        <p:txBody>
          <a:bodyPr/>
          <a:lstStyle/>
          <a:p>
            <a:r>
              <a:rPr lang="en-US" dirty="0">
                <a:latin typeface="Cambria" panose="02040503050406030204" pitchFamily="18" charset="0"/>
              </a:rPr>
              <a:t>CBD can also be used in the therapy of a range of mental health conditions, including anxiety. </a:t>
            </a:r>
          </a:p>
          <a:p>
            <a:r>
              <a:rPr lang="en-US" dirty="0">
                <a:latin typeface="Cambria" panose="02040503050406030204" pitchFamily="18" charset="0"/>
              </a:rPr>
              <a:t>A study by the </a:t>
            </a:r>
            <a:r>
              <a:rPr lang="en-US" dirty="0">
                <a:latin typeface="Cambria" panose="02040503050406030204" pitchFamily="18" charset="0"/>
                <a:hlinkClick r:id="rId3"/>
              </a:rPr>
              <a:t>University of São Paulo</a:t>
            </a:r>
            <a:r>
              <a:rPr lang="en-US" dirty="0">
                <a:latin typeface="Cambria" panose="02040503050406030204" pitchFamily="18" charset="0"/>
              </a:rPr>
              <a:t> found that </a:t>
            </a:r>
            <a:r>
              <a:rPr lang="en-US" sz="2400" b="1" dirty="0">
                <a:latin typeface="Cambria" panose="02040503050406030204" pitchFamily="18" charset="0"/>
              </a:rPr>
              <a:t>CBD significantly reduces subjective anxiety.</a:t>
            </a:r>
          </a:p>
          <a:p>
            <a:endParaRPr lang="en-US" sz="2400" b="1" dirty="0">
              <a:latin typeface="Cambria" panose="02040503050406030204" pitchFamily="18" charset="0"/>
            </a:endParaRPr>
          </a:p>
          <a:p>
            <a:pPr marL="0" indent="0" algn="ctr">
              <a:buNone/>
            </a:pPr>
            <a:r>
              <a:rPr lang="en-US" dirty="0">
                <a:latin typeface="Cambria" panose="02040503050406030204" pitchFamily="18" charset="0"/>
              </a:rPr>
              <a:t> “These results suggest that CBD reduces anxiety in [social anxiety disorder] and that this is related to its effects on activity in limbic and paralimbic brain areas.”</a:t>
            </a:r>
          </a:p>
        </p:txBody>
      </p:sp>
    </p:spTree>
    <p:extLst>
      <p:ext uri="{BB962C8B-B14F-4D97-AF65-F5344CB8AC3E}">
        <p14:creationId xmlns:p14="http://schemas.microsoft.com/office/powerpoint/2010/main" val="12975814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41532-2B41-4305-817D-12429EEE6FDB}"/>
              </a:ext>
            </a:extLst>
          </p:cNvPr>
          <p:cNvSpPr>
            <a:spLocks noGrp="1"/>
          </p:cNvSpPr>
          <p:nvPr>
            <p:ph type="title"/>
          </p:nvPr>
        </p:nvSpPr>
        <p:spPr/>
        <p:txBody>
          <a:bodyPr>
            <a:normAutofit/>
          </a:bodyPr>
          <a:lstStyle/>
          <a:p>
            <a:pPr algn="ctr"/>
            <a:r>
              <a:rPr lang="en-US" sz="4000" b="1" dirty="0">
                <a:latin typeface="Cambria" panose="02040503050406030204" pitchFamily="18" charset="0"/>
              </a:rPr>
              <a:t>Depression and Anxiety</a:t>
            </a:r>
          </a:p>
        </p:txBody>
      </p:sp>
      <p:sp>
        <p:nvSpPr>
          <p:cNvPr id="3" name="Content Placeholder 2">
            <a:extLst>
              <a:ext uri="{FF2B5EF4-FFF2-40B4-BE49-F238E27FC236}">
                <a16:creationId xmlns:a16="http://schemas.microsoft.com/office/drawing/2014/main" id="{2282B41D-4509-4703-BCB9-032CD2062384}"/>
              </a:ext>
            </a:extLst>
          </p:cNvPr>
          <p:cNvSpPr>
            <a:spLocks noGrp="1"/>
          </p:cNvSpPr>
          <p:nvPr>
            <p:ph idx="1"/>
          </p:nvPr>
        </p:nvSpPr>
        <p:spPr>
          <a:xfrm>
            <a:off x="838200" y="1894205"/>
            <a:ext cx="10515600" cy="4351338"/>
          </a:xfrm>
        </p:spPr>
        <p:txBody>
          <a:bodyPr>
            <a:normAutofit fontScale="85000" lnSpcReduction="10000"/>
          </a:bodyPr>
          <a:lstStyle/>
          <a:p>
            <a:r>
              <a:rPr lang="en-US" b="1" dirty="0">
                <a:latin typeface="Cambria" panose="02040503050406030204" pitchFamily="18" charset="0"/>
              </a:rPr>
              <a:t>CBD To Help Depression and Anxiety</a:t>
            </a:r>
          </a:p>
          <a:p>
            <a:r>
              <a:rPr lang="en-US" dirty="0">
                <a:latin typeface="Cambria" panose="02040503050406030204" pitchFamily="18" charset="0"/>
              </a:rPr>
              <a:t>A large body of evidence in recent years has implicated this similar cytokine inflammatory response</a:t>
            </a:r>
            <a:r>
              <a:rPr lang="en-US" baseline="30000" dirty="0">
                <a:latin typeface="Cambria" panose="02040503050406030204" pitchFamily="18" charset="0"/>
              </a:rPr>
              <a:t>15</a:t>
            </a:r>
            <a:r>
              <a:rPr lang="en-US" dirty="0">
                <a:latin typeface="Cambria" panose="02040503050406030204" pitchFamily="18" charset="0"/>
              </a:rPr>
              <a:t> with depression in humans.</a:t>
            </a:r>
            <a:r>
              <a:rPr lang="en-US" baseline="30000" dirty="0">
                <a:latin typeface="Cambria" panose="02040503050406030204" pitchFamily="18" charset="0"/>
              </a:rPr>
              <a:t>16</a:t>
            </a:r>
            <a:r>
              <a:rPr lang="en-US" dirty="0">
                <a:latin typeface="Cambria" panose="02040503050406030204" pitchFamily="18" charset="0"/>
              </a:rPr>
              <a:t> The most convincing explanation is that </a:t>
            </a:r>
            <a:r>
              <a:rPr lang="en-US" b="1" dirty="0">
                <a:latin typeface="Cambria" panose="02040503050406030204" pitchFamily="18" charset="0"/>
              </a:rPr>
              <a:t>the presence of excessive free radicals and oxidant species triggers the microglial cells to signal the release of the pro-inflammatory cytokines, which leads to depressive symptoms.</a:t>
            </a:r>
          </a:p>
          <a:p>
            <a:r>
              <a:rPr lang="en-US" u="sng" dirty="0">
                <a:latin typeface="Cambria" panose="02040503050406030204" pitchFamily="18" charset="0"/>
              </a:rPr>
              <a:t>CBD has been reported to aid in calming this response in medical research.</a:t>
            </a:r>
            <a:r>
              <a:rPr lang="en-US" baseline="30000" dirty="0">
                <a:latin typeface="Cambria" panose="02040503050406030204" pitchFamily="18" charset="0"/>
              </a:rPr>
              <a:t>7</a:t>
            </a:r>
            <a:endParaRPr lang="en-US" dirty="0">
              <a:latin typeface="Cambria" panose="02040503050406030204" pitchFamily="18" charset="0"/>
            </a:endParaRPr>
          </a:p>
          <a:p>
            <a:r>
              <a:rPr lang="en-US" dirty="0">
                <a:latin typeface="Cambria" panose="02040503050406030204" pitchFamily="18" charset="0"/>
              </a:rPr>
              <a:t>This study specifically assessed the anti-depressant and mood-elevating activity of CBD oil finding that its effect appeared to be dose dependent.</a:t>
            </a:r>
            <a:r>
              <a:rPr lang="en-US" baseline="30000" dirty="0">
                <a:latin typeface="Cambria" panose="02040503050406030204" pitchFamily="18" charset="0"/>
              </a:rPr>
              <a:t>17</a:t>
            </a:r>
            <a:endParaRPr lang="en-US" dirty="0">
              <a:latin typeface="Cambria" panose="02040503050406030204" pitchFamily="18" charset="0"/>
            </a:endParaRPr>
          </a:p>
          <a:p>
            <a:r>
              <a:rPr lang="en-US" dirty="0">
                <a:latin typeface="Cambria" panose="02040503050406030204" pitchFamily="18" charset="0"/>
              </a:rPr>
              <a:t>This study posits that this anti-depressant effect of CBD oil is likely due to </a:t>
            </a:r>
            <a:r>
              <a:rPr lang="en-US" b="1" dirty="0">
                <a:latin typeface="Cambria" panose="02040503050406030204" pitchFamily="18" charset="0"/>
              </a:rPr>
              <a:t>activation of 5-HT1A receptors </a:t>
            </a:r>
            <a:r>
              <a:rPr lang="en-US" dirty="0">
                <a:latin typeface="Cambria" panose="02040503050406030204" pitchFamily="18" charset="0"/>
              </a:rPr>
              <a:t>in the brain</a:t>
            </a:r>
          </a:p>
          <a:p>
            <a:endParaRPr lang="en-US" dirty="0"/>
          </a:p>
        </p:txBody>
      </p:sp>
    </p:spTree>
    <p:extLst>
      <p:ext uri="{BB962C8B-B14F-4D97-AF65-F5344CB8AC3E}">
        <p14:creationId xmlns:p14="http://schemas.microsoft.com/office/powerpoint/2010/main" val="21785257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1211D-8AD2-43D0-BD28-080FE4573247}"/>
              </a:ext>
            </a:extLst>
          </p:cNvPr>
          <p:cNvSpPr>
            <a:spLocks noGrp="1"/>
          </p:cNvSpPr>
          <p:nvPr>
            <p:ph type="title"/>
          </p:nvPr>
        </p:nvSpPr>
        <p:spPr>
          <a:xfrm>
            <a:off x="2586990" y="500062"/>
            <a:ext cx="7711440" cy="1325563"/>
          </a:xfrm>
        </p:spPr>
        <p:txBody>
          <a:bodyPr>
            <a:normAutofit/>
          </a:bodyPr>
          <a:lstStyle/>
          <a:p>
            <a:r>
              <a:rPr lang="en-US" sz="3600" b="1" dirty="0">
                <a:latin typeface="Cambria" panose="02040503050406030204" pitchFamily="18" charset="0"/>
              </a:rPr>
              <a:t>CANNABINOIDS ON INFLAMMATION</a:t>
            </a:r>
          </a:p>
        </p:txBody>
      </p:sp>
      <p:sp>
        <p:nvSpPr>
          <p:cNvPr id="3" name="Content Placeholder 2">
            <a:extLst>
              <a:ext uri="{FF2B5EF4-FFF2-40B4-BE49-F238E27FC236}">
                <a16:creationId xmlns:a16="http://schemas.microsoft.com/office/drawing/2014/main" id="{A0275041-8B6A-4610-B7E7-45DD82BD41F7}"/>
              </a:ext>
            </a:extLst>
          </p:cNvPr>
          <p:cNvSpPr>
            <a:spLocks noGrp="1"/>
          </p:cNvSpPr>
          <p:nvPr>
            <p:ph idx="1"/>
          </p:nvPr>
        </p:nvSpPr>
        <p:spPr>
          <a:xfrm>
            <a:off x="1184910" y="1642745"/>
            <a:ext cx="10515600" cy="4351338"/>
          </a:xfrm>
        </p:spPr>
        <p:txBody>
          <a:bodyPr>
            <a:normAutofit fontScale="25000" lnSpcReduction="20000"/>
          </a:bodyPr>
          <a:lstStyle/>
          <a:p>
            <a:pPr marL="0" indent="0">
              <a:buNone/>
            </a:pPr>
            <a:r>
              <a:rPr lang="en-US" dirty="0">
                <a:hlinkClick r:id="rId3"/>
              </a:rPr>
              <a:t> </a:t>
            </a:r>
          </a:p>
          <a:p>
            <a:r>
              <a:rPr lang="en-US" sz="3200" dirty="0">
                <a:latin typeface="Cambria" panose="02040503050406030204" pitchFamily="18" charset="0"/>
                <a:hlinkClick r:id="rId3"/>
              </a:rPr>
              <a:t>Cannabidiol as an emergent therapeutic strategy for lessening the impact of inflammation on oxidative stress</a:t>
            </a:r>
            <a:endParaRPr lang="en-US" sz="3200" dirty="0">
              <a:latin typeface="Cambria" panose="02040503050406030204" pitchFamily="18" charset="0"/>
            </a:endParaRPr>
          </a:p>
          <a:p>
            <a:r>
              <a:rPr lang="en-US" sz="3200" dirty="0">
                <a:latin typeface="Cambria" panose="02040503050406030204" pitchFamily="18" charset="0"/>
                <a:hlinkClick r:id="rId4"/>
              </a:rPr>
              <a:t>The endocannabinoid system: an emerging key player in inflammation</a:t>
            </a:r>
            <a:endParaRPr lang="en-US" sz="3200" dirty="0">
              <a:latin typeface="Cambria" panose="02040503050406030204" pitchFamily="18" charset="0"/>
            </a:endParaRPr>
          </a:p>
          <a:p>
            <a:r>
              <a:rPr lang="en-US" sz="3200" dirty="0">
                <a:latin typeface="Cambria" panose="02040503050406030204" pitchFamily="18" charset="0"/>
                <a:hlinkClick r:id="rId5"/>
              </a:rPr>
              <a:t>Anti-inflammatory role of cannabidiol and O-1602 in </a:t>
            </a:r>
            <a:r>
              <a:rPr lang="en-US" sz="3200" dirty="0" err="1">
                <a:latin typeface="Cambria" panose="02040503050406030204" pitchFamily="18" charset="0"/>
                <a:hlinkClick r:id="rId5"/>
              </a:rPr>
              <a:t>cerulein</a:t>
            </a:r>
            <a:r>
              <a:rPr lang="en-US" sz="3200" dirty="0">
                <a:latin typeface="Cambria" panose="02040503050406030204" pitchFamily="18" charset="0"/>
                <a:hlinkClick r:id="rId5"/>
              </a:rPr>
              <a:t>-induced acute pancreatitis in mice</a:t>
            </a:r>
            <a:endParaRPr lang="en-US" sz="3200" dirty="0">
              <a:latin typeface="Cambria" panose="02040503050406030204" pitchFamily="18" charset="0"/>
            </a:endParaRPr>
          </a:p>
          <a:p>
            <a:r>
              <a:rPr lang="en-US" sz="3200" dirty="0">
                <a:latin typeface="Cambria" panose="02040503050406030204" pitchFamily="18" charset="0"/>
                <a:hlinkClick r:id="rId6"/>
              </a:rPr>
              <a:t>Cannabinoids, endocannabinoids, and related analogs in inflammation</a:t>
            </a:r>
            <a:endParaRPr lang="en-US" sz="3200" dirty="0">
              <a:latin typeface="Cambria" panose="02040503050406030204" pitchFamily="18" charset="0"/>
            </a:endParaRPr>
          </a:p>
          <a:p>
            <a:r>
              <a:rPr lang="en-US" sz="3200" dirty="0">
                <a:latin typeface="Cambria" panose="02040503050406030204" pitchFamily="18" charset="0"/>
                <a:hlinkClick r:id="rId7"/>
              </a:rPr>
              <a:t>Vanilloid TRPV1 receptor mediates the </a:t>
            </a:r>
            <a:r>
              <a:rPr lang="en-US" sz="3200" dirty="0" err="1">
                <a:latin typeface="Cambria" panose="02040503050406030204" pitchFamily="18" charset="0"/>
                <a:hlinkClick r:id="rId7"/>
              </a:rPr>
              <a:t>antihyperalgesic</a:t>
            </a:r>
            <a:r>
              <a:rPr lang="en-US" sz="3200" dirty="0">
                <a:latin typeface="Cambria" panose="02040503050406030204" pitchFamily="18" charset="0"/>
                <a:hlinkClick r:id="rId7"/>
              </a:rPr>
              <a:t> effect of the </a:t>
            </a:r>
            <a:r>
              <a:rPr lang="en-US" sz="3200" dirty="0" err="1">
                <a:latin typeface="Cambria" panose="02040503050406030204" pitchFamily="18" charset="0"/>
                <a:hlinkClick r:id="rId7"/>
              </a:rPr>
              <a:t>nonpsychoactive</a:t>
            </a:r>
            <a:r>
              <a:rPr lang="en-US" sz="3200" dirty="0">
                <a:latin typeface="Cambria" panose="02040503050406030204" pitchFamily="18" charset="0"/>
                <a:hlinkClick r:id="rId7"/>
              </a:rPr>
              <a:t> cannabinoid, cannabidiol, in a rat model of acute inflammation</a:t>
            </a:r>
            <a:endParaRPr lang="en-US" sz="3200" dirty="0">
              <a:latin typeface="Cambria" panose="02040503050406030204" pitchFamily="18" charset="0"/>
            </a:endParaRPr>
          </a:p>
          <a:p>
            <a:r>
              <a:rPr lang="en-US" sz="3200" dirty="0">
                <a:latin typeface="Cambria" panose="02040503050406030204" pitchFamily="18" charset="0"/>
                <a:hlinkClick r:id="rId8"/>
              </a:rPr>
              <a:t>Cannabidiol attenuates cisplatin-induced nephrotoxicity by decreasing oxidative/</a:t>
            </a:r>
            <a:r>
              <a:rPr lang="en-US" sz="3200" dirty="0" err="1">
                <a:latin typeface="Cambria" panose="02040503050406030204" pitchFamily="18" charset="0"/>
                <a:hlinkClick r:id="rId8"/>
              </a:rPr>
              <a:t>nitrosative</a:t>
            </a:r>
            <a:r>
              <a:rPr lang="en-US" sz="3200" dirty="0">
                <a:latin typeface="Cambria" panose="02040503050406030204" pitchFamily="18" charset="0"/>
                <a:hlinkClick r:id="rId8"/>
              </a:rPr>
              <a:t> stress, inflammation, and cell death</a:t>
            </a:r>
            <a:endParaRPr lang="en-US" sz="3200" dirty="0">
              <a:latin typeface="Cambria" panose="02040503050406030204" pitchFamily="18" charset="0"/>
            </a:endParaRPr>
          </a:p>
          <a:p>
            <a:r>
              <a:rPr lang="en-US" sz="3200" dirty="0">
                <a:latin typeface="Cambria" panose="02040503050406030204" pitchFamily="18" charset="0"/>
                <a:hlinkClick r:id="rId9"/>
              </a:rPr>
              <a:t>Cannabinoids in clinical practice</a:t>
            </a:r>
            <a:endParaRPr lang="en-US" sz="3200" dirty="0">
              <a:latin typeface="Cambria" panose="02040503050406030204" pitchFamily="18" charset="0"/>
            </a:endParaRPr>
          </a:p>
          <a:p>
            <a:r>
              <a:rPr lang="en-US" sz="3200" dirty="0">
                <a:latin typeface="Cambria" panose="02040503050406030204" pitchFamily="18" charset="0"/>
                <a:hlinkClick r:id="rId10"/>
              </a:rPr>
              <a:t>Pure THC-V inhibits nitrite production in murine peritoneal macrophages</a:t>
            </a:r>
            <a:endParaRPr lang="en-US" sz="3200" dirty="0">
              <a:latin typeface="Cambria" panose="02040503050406030204" pitchFamily="18" charset="0"/>
            </a:endParaRPr>
          </a:p>
          <a:p>
            <a:r>
              <a:rPr lang="en-US" sz="3200" dirty="0">
                <a:latin typeface="Cambria" panose="02040503050406030204" pitchFamily="18" charset="0"/>
                <a:hlinkClick r:id="rId11"/>
              </a:rPr>
              <a:t>Cannabinoids, inflammation, and fibrosis</a:t>
            </a:r>
            <a:endParaRPr lang="en-US" sz="3200" dirty="0">
              <a:latin typeface="Cambria" panose="02040503050406030204" pitchFamily="18" charset="0"/>
            </a:endParaRPr>
          </a:p>
          <a:p>
            <a:r>
              <a:rPr lang="en-US" sz="3200" dirty="0">
                <a:latin typeface="Cambria" panose="02040503050406030204" pitchFamily="18" charset="0"/>
                <a:hlinkClick r:id="rId12"/>
              </a:rPr>
              <a:t>Amyloid proteotoxicity initiates an inflammatory response blocked by cannabinoids</a:t>
            </a:r>
            <a:endParaRPr lang="en-US" sz="3200" dirty="0">
              <a:latin typeface="Cambria" panose="02040503050406030204" pitchFamily="18" charset="0"/>
            </a:endParaRPr>
          </a:p>
          <a:p>
            <a:r>
              <a:rPr lang="en-US" sz="3200" dirty="0">
                <a:latin typeface="Cambria" panose="02040503050406030204" pitchFamily="18" charset="0"/>
                <a:hlinkClick r:id="rId13"/>
              </a:rPr>
              <a:t>Endocannabinoid 2-arachidonoylglycerol protects inflammatory insults from sulfur dioxide inhalation via cannabinoid receptors in the brain</a:t>
            </a:r>
            <a:endParaRPr lang="en-US" sz="3200" dirty="0">
              <a:latin typeface="Cambria" panose="02040503050406030204" pitchFamily="18" charset="0"/>
            </a:endParaRPr>
          </a:p>
          <a:p>
            <a:r>
              <a:rPr lang="en-US" sz="3200" dirty="0">
                <a:latin typeface="Cambria" panose="02040503050406030204" pitchFamily="18" charset="0"/>
                <a:hlinkClick r:id="rId14"/>
              </a:rPr>
              <a:t>Protective effect of CBD on hydrogen peroxide‑induced apoptosis, inflammation and oxidative stress in nucleus pulposus cells</a:t>
            </a:r>
            <a:endParaRPr lang="en-US" sz="3200" dirty="0">
              <a:latin typeface="Cambria" panose="02040503050406030204" pitchFamily="18" charset="0"/>
            </a:endParaRPr>
          </a:p>
          <a:p>
            <a:r>
              <a:rPr lang="en-US" sz="3200" dirty="0">
                <a:latin typeface="Cambria" panose="02040503050406030204" pitchFamily="18" charset="0"/>
                <a:hlinkClick r:id="rId15"/>
              </a:rPr>
              <a:t>Mechanisms of action of CBD in adoptively transferred experimental autoimmune encephalomyelitis</a:t>
            </a:r>
            <a:endParaRPr lang="en-US" sz="3200" dirty="0">
              <a:latin typeface="Cambria" panose="02040503050406030204" pitchFamily="18" charset="0"/>
            </a:endParaRPr>
          </a:p>
          <a:p>
            <a:r>
              <a:rPr lang="en-US" sz="3200" dirty="0">
                <a:latin typeface="Cambria" panose="02040503050406030204" pitchFamily="18" charset="0"/>
                <a:hlinkClick r:id="rId16"/>
              </a:rPr>
              <a:t>Cannabidiol, a non-psychotropic plant-derived cannabinoid, decreases inflammation in a murine model of acute lung injury: role for the adenosine A(2A) receptor</a:t>
            </a:r>
            <a:endParaRPr lang="en-US" sz="3200" dirty="0">
              <a:latin typeface="Cambria" panose="02040503050406030204" pitchFamily="18" charset="0"/>
            </a:endParaRPr>
          </a:p>
          <a:p>
            <a:r>
              <a:rPr lang="en-US" sz="3200" dirty="0">
                <a:latin typeface="Cambria" panose="02040503050406030204" pitchFamily="18" charset="0"/>
                <a:hlinkClick r:id="rId17"/>
              </a:rPr>
              <a:t>Cannabinoids suppress inflammatory and neuropathic pain by targeting </a:t>
            </a:r>
            <a:r>
              <a:rPr lang="el-GR" sz="3200" dirty="0">
                <a:latin typeface="Cambria" panose="02040503050406030204" pitchFamily="18" charset="0"/>
                <a:hlinkClick r:id="rId17"/>
              </a:rPr>
              <a:t>α3 </a:t>
            </a:r>
            <a:r>
              <a:rPr lang="en-US" sz="3200" dirty="0">
                <a:latin typeface="Cambria" panose="02040503050406030204" pitchFamily="18" charset="0"/>
                <a:hlinkClick r:id="rId17"/>
              </a:rPr>
              <a:t>glycine receptors</a:t>
            </a:r>
            <a:endParaRPr lang="en-US" sz="3200" dirty="0">
              <a:latin typeface="Cambria" panose="02040503050406030204" pitchFamily="18" charset="0"/>
            </a:endParaRPr>
          </a:p>
          <a:p>
            <a:r>
              <a:rPr lang="en-US" sz="3200" dirty="0">
                <a:latin typeface="Cambria" panose="02040503050406030204" pitchFamily="18" charset="0"/>
                <a:hlinkClick r:id="rId18"/>
              </a:rPr>
              <a:t>Cannabidiol reduces intestinal inflammation through the control of neuroimmune axis</a:t>
            </a:r>
            <a:endParaRPr lang="en-US" sz="3200" dirty="0">
              <a:latin typeface="Cambria" panose="02040503050406030204" pitchFamily="18" charset="0"/>
            </a:endParaRPr>
          </a:p>
          <a:p>
            <a:r>
              <a:rPr lang="en-US" sz="3200" dirty="0">
                <a:latin typeface="Cambria" panose="02040503050406030204" pitchFamily="18" charset="0"/>
                <a:hlinkClick r:id="rId19"/>
              </a:rPr>
              <a:t>Diabetic retinopathy: Role of inflammation and potential therapies for anti-inflammation</a:t>
            </a:r>
            <a:endParaRPr lang="en-US" sz="3200" dirty="0">
              <a:latin typeface="Cambria" panose="02040503050406030204" pitchFamily="18" charset="0"/>
            </a:endParaRPr>
          </a:p>
          <a:p>
            <a:r>
              <a:rPr lang="en-US" sz="3200" dirty="0">
                <a:latin typeface="Cambria" panose="02040503050406030204" pitchFamily="18" charset="0"/>
                <a:hlinkClick r:id="rId20"/>
              </a:rPr>
              <a:t>Cannabidiol reduces A</a:t>
            </a:r>
            <a:r>
              <a:rPr lang="el-GR" sz="3200" dirty="0">
                <a:latin typeface="Cambria" panose="02040503050406030204" pitchFamily="18" charset="0"/>
                <a:hlinkClick r:id="rId20"/>
              </a:rPr>
              <a:t>β-</a:t>
            </a:r>
            <a:r>
              <a:rPr lang="en-US" sz="3200" dirty="0">
                <a:latin typeface="Cambria" panose="02040503050406030204" pitchFamily="18" charset="0"/>
                <a:hlinkClick r:id="rId20"/>
              </a:rPr>
              <a:t>induced neuroinflammation and promotes hippocampal neurogenesis through PPAR</a:t>
            </a:r>
            <a:r>
              <a:rPr lang="el-GR" sz="3200" dirty="0">
                <a:latin typeface="Cambria" panose="02040503050406030204" pitchFamily="18" charset="0"/>
                <a:hlinkClick r:id="rId20"/>
              </a:rPr>
              <a:t>γ </a:t>
            </a:r>
            <a:r>
              <a:rPr lang="en-US" sz="3200" dirty="0">
                <a:latin typeface="Cambria" panose="02040503050406030204" pitchFamily="18" charset="0"/>
                <a:hlinkClick r:id="rId20"/>
              </a:rPr>
              <a:t>involvement</a:t>
            </a:r>
            <a:endParaRPr lang="en-US" sz="3200" dirty="0">
              <a:latin typeface="Cambria" panose="02040503050406030204" pitchFamily="18" charset="0"/>
            </a:endParaRPr>
          </a:p>
          <a:p>
            <a:r>
              <a:rPr lang="en-US" sz="3200" dirty="0">
                <a:latin typeface="Cambria" panose="02040503050406030204" pitchFamily="18" charset="0"/>
                <a:hlinkClick r:id="rId21"/>
              </a:rPr>
              <a:t>Cannabidiol attenuates high glucose-induced endothelial cell inflammatory response and barrier disruption</a:t>
            </a:r>
            <a:endParaRPr lang="en-US" sz="3200" dirty="0">
              <a:latin typeface="Cambria" panose="02040503050406030204" pitchFamily="18" charset="0"/>
            </a:endParaRPr>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42205369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5"/>
          <p:cNvSpPr txBox="1">
            <a:spLocks noChangeArrowheads="1"/>
          </p:cNvSpPr>
          <p:nvPr/>
        </p:nvSpPr>
        <p:spPr bwMode="auto">
          <a:xfrm>
            <a:off x="2209799" y="712471"/>
            <a:ext cx="7848600" cy="707886"/>
          </a:xfrm>
          <a:prstGeom prst="rect">
            <a:avLst/>
          </a:prstGeom>
          <a:noFill/>
          <a:ln w="9525">
            <a:noFill/>
            <a:miter lim="800000"/>
            <a:headEnd/>
            <a:tailEnd/>
          </a:ln>
        </p:spPr>
        <p:txBody>
          <a:bodyPr>
            <a:spAutoFit/>
          </a:bodyPr>
          <a:lstStyle/>
          <a:p>
            <a:pPr algn="ctr"/>
            <a:r>
              <a:rPr lang="en-US" sz="4000" b="1" dirty="0">
                <a:latin typeface="Cambria" panose="02040503050406030204" pitchFamily="18" charset="0"/>
              </a:rPr>
              <a:t>Medications</a:t>
            </a:r>
          </a:p>
        </p:txBody>
      </p:sp>
      <p:pic>
        <p:nvPicPr>
          <p:cNvPr id="25602" name="Picture 2" descr="http://www.pomerenehospital.org/medication-safet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4234" y="1878330"/>
            <a:ext cx="7179731" cy="4038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3267961"/>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1325F-2FD6-44D0-BE88-4B81D02E757B}"/>
              </a:ext>
            </a:extLst>
          </p:cNvPr>
          <p:cNvSpPr>
            <a:spLocks noGrp="1"/>
          </p:cNvSpPr>
          <p:nvPr>
            <p:ph type="title"/>
          </p:nvPr>
        </p:nvSpPr>
        <p:spPr>
          <a:xfrm>
            <a:off x="838200" y="1062355"/>
            <a:ext cx="10515600" cy="1325563"/>
          </a:xfrm>
        </p:spPr>
        <p:txBody>
          <a:bodyPr>
            <a:normAutofit/>
          </a:bodyPr>
          <a:lstStyle/>
          <a:p>
            <a:pPr algn="ctr"/>
            <a:r>
              <a:rPr lang="en-US" sz="4000" b="1" dirty="0">
                <a:latin typeface="Cambria" panose="02040503050406030204" pitchFamily="18" charset="0"/>
              </a:rPr>
              <a:t>AN ALTERNATIVE TO OPIOIDS</a:t>
            </a:r>
          </a:p>
        </p:txBody>
      </p:sp>
      <p:sp>
        <p:nvSpPr>
          <p:cNvPr id="3" name="Content Placeholder 2">
            <a:extLst>
              <a:ext uri="{FF2B5EF4-FFF2-40B4-BE49-F238E27FC236}">
                <a16:creationId xmlns:a16="http://schemas.microsoft.com/office/drawing/2014/main" id="{10DF9566-D7F9-45F2-BADA-2B08A354C832}"/>
              </a:ext>
            </a:extLst>
          </p:cNvPr>
          <p:cNvSpPr>
            <a:spLocks noGrp="1"/>
          </p:cNvSpPr>
          <p:nvPr>
            <p:ph idx="1"/>
          </p:nvPr>
        </p:nvSpPr>
        <p:spPr>
          <a:xfrm>
            <a:off x="838200" y="2506662"/>
            <a:ext cx="10515600" cy="4351338"/>
          </a:xfrm>
        </p:spPr>
        <p:txBody>
          <a:bodyPr>
            <a:normAutofit/>
          </a:bodyPr>
          <a:lstStyle/>
          <a:p>
            <a:pPr marL="0" indent="0" algn="ctr">
              <a:buNone/>
            </a:pPr>
            <a:r>
              <a:rPr lang="en-US" i="1" dirty="0">
                <a:latin typeface="Cambria" panose="02040503050406030204" pitchFamily="18" charset="0"/>
              </a:rPr>
              <a:t>Journal of Experimental Medicine</a:t>
            </a:r>
            <a:r>
              <a:rPr lang="en-US" dirty="0">
                <a:latin typeface="Cambria" panose="02040503050406030204" pitchFamily="18" charset="0"/>
              </a:rPr>
              <a:t> supports these results. This research suggests that using CBD can reduce pain and inflammation.</a:t>
            </a:r>
          </a:p>
          <a:p>
            <a:pPr marL="0" indent="0" algn="ctr">
              <a:buNone/>
            </a:pPr>
            <a:endParaRPr lang="en-US" dirty="0">
              <a:latin typeface="Cambria" panose="02040503050406030204" pitchFamily="18" charset="0"/>
            </a:endParaRPr>
          </a:p>
          <a:p>
            <a:pPr marL="0" indent="0" algn="ctr">
              <a:buNone/>
            </a:pPr>
            <a:r>
              <a:rPr lang="en-US" dirty="0">
                <a:latin typeface="Cambria" panose="02040503050406030204" pitchFamily="18" charset="0"/>
              </a:rPr>
              <a:t>They noted that cannabinoids, such as CBD, could offer helpful new treatments for people with chronic pain without building up a tolerance and needing to increase the dose as with opioids.</a:t>
            </a:r>
          </a:p>
          <a:p>
            <a:endParaRPr lang="en-US" dirty="0"/>
          </a:p>
        </p:txBody>
      </p:sp>
    </p:spTree>
    <p:extLst>
      <p:ext uri="{BB962C8B-B14F-4D97-AF65-F5344CB8AC3E}">
        <p14:creationId xmlns:p14="http://schemas.microsoft.com/office/powerpoint/2010/main" val="33680826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17D8E-1FBD-4110-8C5D-D7ED471CF8F9}"/>
              </a:ext>
            </a:extLst>
          </p:cNvPr>
          <p:cNvSpPr>
            <a:spLocks noGrp="1"/>
          </p:cNvSpPr>
          <p:nvPr>
            <p:ph type="title"/>
          </p:nvPr>
        </p:nvSpPr>
        <p:spPr>
          <a:xfrm>
            <a:off x="838200" y="580072"/>
            <a:ext cx="10515600" cy="1325563"/>
          </a:xfrm>
        </p:spPr>
        <p:txBody>
          <a:bodyPr>
            <a:normAutofit/>
          </a:bodyPr>
          <a:lstStyle/>
          <a:p>
            <a:pPr algn="ctr"/>
            <a:r>
              <a:rPr lang="en-US" sz="4000" b="1" dirty="0">
                <a:latin typeface="Cambria" panose="02040503050406030204" pitchFamily="18" charset="0"/>
              </a:rPr>
              <a:t>Neuropathy</a:t>
            </a:r>
          </a:p>
        </p:txBody>
      </p:sp>
      <p:sp>
        <p:nvSpPr>
          <p:cNvPr id="3" name="Content Placeholder 2">
            <a:extLst>
              <a:ext uri="{FF2B5EF4-FFF2-40B4-BE49-F238E27FC236}">
                <a16:creationId xmlns:a16="http://schemas.microsoft.com/office/drawing/2014/main" id="{8D6DDDF2-8242-444C-97CB-CF0FAD1EEDEF}"/>
              </a:ext>
            </a:extLst>
          </p:cNvPr>
          <p:cNvSpPr>
            <a:spLocks noGrp="1"/>
          </p:cNvSpPr>
          <p:nvPr>
            <p:ph idx="1"/>
          </p:nvPr>
        </p:nvSpPr>
        <p:spPr>
          <a:xfrm>
            <a:off x="838200" y="1905635"/>
            <a:ext cx="10515600" cy="4351338"/>
          </a:xfrm>
        </p:spPr>
        <p:txBody>
          <a:bodyPr>
            <a:normAutofit fontScale="77500" lnSpcReduction="20000"/>
          </a:bodyPr>
          <a:lstStyle/>
          <a:p>
            <a:r>
              <a:rPr lang="en-US" b="1" dirty="0">
                <a:latin typeface="Cambria" panose="02040503050406030204" pitchFamily="18" charset="0"/>
              </a:rPr>
              <a:t>Hemp Extract, CBD and Pain:</a:t>
            </a:r>
          </a:p>
          <a:p>
            <a:r>
              <a:rPr lang="en-US" dirty="0">
                <a:latin typeface="Cambria" panose="02040503050406030204" pitchFamily="18" charset="0"/>
              </a:rPr>
              <a:t>Neuropathy is caused by </a:t>
            </a:r>
            <a:r>
              <a:rPr lang="en-US" dirty="0">
                <a:latin typeface="Cambria" panose="02040503050406030204" pitchFamily="18" charset="0"/>
                <a:hlinkClick r:id="rId3"/>
              </a:rPr>
              <a:t>microglia</a:t>
            </a:r>
            <a:r>
              <a:rPr lang="en-US" dirty="0">
                <a:latin typeface="Cambria" panose="02040503050406030204" pitchFamily="18" charset="0"/>
              </a:rPr>
              <a:t> (the most common form of cellular immune defense) activation in the brain and spinal cord, which triggers the release of the cytokines interleukin-6 (IL-6), interleukin-1β (IL-1β), and tumor necrosis factor-α (TNFα), which put into simple terms, </a:t>
            </a:r>
            <a:r>
              <a:rPr lang="en-US" b="1" i="1" dirty="0">
                <a:latin typeface="Cambria" panose="02040503050406030204" pitchFamily="18" charset="0"/>
              </a:rPr>
              <a:t>are pro-inflammatory molecules</a:t>
            </a:r>
            <a:r>
              <a:rPr lang="en-US" dirty="0">
                <a:latin typeface="Cambria" panose="02040503050406030204" pitchFamily="18" charset="0"/>
              </a:rPr>
              <a:t>.</a:t>
            </a:r>
          </a:p>
          <a:p>
            <a:r>
              <a:rPr lang="en-US" dirty="0">
                <a:latin typeface="Cambria" panose="02040503050406030204" pitchFamily="18" charset="0"/>
              </a:rPr>
              <a:t>The causes of neuropathic pain itself are poorly understood outside of this basic biological reaction. However, neuropathy pain is present in nearly all common forms of disease such as diabetes, cancer, autoimmune diseases, and MS.</a:t>
            </a:r>
            <a:r>
              <a:rPr lang="en-US" baseline="30000" dirty="0">
                <a:latin typeface="Cambria" panose="02040503050406030204" pitchFamily="18" charset="0"/>
              </a:rPr>
              <a:t>9</a:t>
            </a:r>
            <a:endParaRPr lang="en-US" dirty="0">
              <a:latin typeface="Cambria" panose="02040503050406030204" pitchFamily="18" charset="0"/>
            </a:endParaRPr>
          </a:p>
          <a:p>
            <a:r>
              <a:rPr lang="en-US" dirty="0">
                <a:latin typeface="Cambria" panose="02040503050406030204" pitchFamily="18" charset="0"/>
              </a:rPr>
              <a:t>CBD was demonstrated to alleviate heat sensitivity and allodynia (neuropathy pain) significantly.</a:t>
            </a:r>
            <a:r>
              <a:rPr lang="en-US" baseline="30000" dirty="0">
                <a:latin typeface="Cambria" panose="02040503050406030204" pitchFamily="18" charset="0"/>
              </a:rPr>
              <a:t>8</a:t>
            </a:r>
            <a:endParaRPr lang="en-US" dirty="0">
              <a:latin typeface="Cambria" panose="02040503050406030204" pitchFamily="18" charset="0"/>
            </a:endParaRPr>
          </a:p>
          <a:p>
            <a:r>
              <a:rPr lang="en-US" dirty="0">
                <a:latin typeface="Cambria" panose="02040503050406030204" pitchFamily="18" charset="0"/>
              </a:rPr>
              <a:t>Two other studies demonstrated a very impressive calming of the immune system microglia/cytokine response along with promising anti-inflammatory improvements in patients with rheumatoid arthritis.</a:t>
            </a:r>
            <a:r>
              <a:rPr lang="en-US" baseline="30000" dirty="0">
                <a:latin typeface="Cambria" panose="02040503050406030204" pitchFamily="18" charset="0"/>
              </a:rPr>
              <a:t>9</a:t>
            </a:r>
            <a:endParaRPr lang="en-US" dirty="0">
              <a:latin typeface="Cambria" panose="02040503050406030204" pitchFamily="18" charset="0"/>
            </a:endParaRPr>
          </a:p>
          <a:p>
            <a:endParaRPr lang="en-US" dirty="0"/>
          </a:p>
        </p:txBody>
      </p:sp>
    </p:spTree>
    <p:extLst>
      <p:ext uri="{BB962C8B-B14F-4D97-AF65-F5344CB8AC3E}">
        <p14:creationId xmlns:p14="http://schemas.microsoft.com/office/powerpoint/2010/main" val="2117660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EA156-A396-4EE5-A59D-AB4993505486}"/>
              </a:ext>
            </a:extLst>
          </p:cNvPr>
          <p:cNvSpPr>
            <a:spLocks noGrp="1"/>
          </p:cNvSpPr>
          <p:nvPr>
            <p:ph type="title"/>
          </p:nvPr>
        </p:nvSpPr>
        <p:spPr/>
        <p:txBody>
          <a:bodyPr>
            <a:normAutofit/>
          </a:bodyPr>
          <a:lstStyle/>
          <a:p>
            <a:pPr algn="ctr"/>
            <a:r>
              <a:rPr lang="en-US" sz="4000" b="1" dirty="0">
                <a:latin typeface="Cambria" panose="02040503050406030204" pitchFamily="18" charset="0"/>
              </a:rPr>
              <a:t>Anti-Pain</a:t>
            </a:r>
          </a:p>
        </p:txBody>
      </p:sp>
      <p:sp>
        <p:nvSpPr>
          <p:cNvPr id="3" name="Content Placeholder 2">
            <a:extLst>
              <a:ext uri="{FF2B5EF4-FFF2-40B4-BE49-F238E27FC236}">
                <a16:creationId xmlns:a16="http://schemas.microsoft.com/office/drawing/2014/main" id="{341BC91C-BBE1-462C-88E8-410881A259F1}"/>
              </a:ext>
            </a:extLst>
          </p:cNvPr>
          <p:cNvSpPr>
            <a:spLocks noGrp="1"/>
          </p:cNvSpPr>
          <p:nvPr>
            <p:ph idx="1"/>
          </p:nvPr>
        </p:nvSpPr>
        <p:spPr>
          <a:xfrm>
            <a:off x="838200" y="1690688"/>
            <a:ext cx="10515600" cy="4351338"/>
          </a:xfrm>
        </p:spPr>
        <p:txBody>
          <a:bodyPr>
            <a:normAutofit fontScale="85000" lnSpcReduction="20000"/>
          </a:bodyPr>
          <a:lstStyle/>
          <a:p>
            <a:r>
              <a:rPr lang="en-US" b="1" dirty="0">
                <a:latin typeface="Cambria" panose="02040503050406030204" pitchFamily="18" charset="0"/>
              </a:rPr>
              <a:t>Cannabidiol and Anti-Pain Anti-Inflammation Applications</a:t>
            </a:r>
          </a:p>
          <a:p>
            <a:r>
              <a:rPr lang="en-US" dirty="0">
                <a:latin typeface="Cambria" panose="02040503050406030204" pitchFamily="18" charset="0"/>
              </a:rPr>
              <a:t>Research in this area of CBD and inflammation is quickly evolving, and many of these papers I’ve cited here have put forward some very interesting theories surrounding promising therapies for people with diseases characterized by inflammation response due to microglial cell activation and the resulting pro-inflammatory cytokine increase.</a:t>
            </a:r>
          </a:p>
          <a:p>
            <a:r>
              <a:rPr lang="en-US" dirty="0">
                <a:latin typeface="Cambria" panose="02040503050406030204" pitchFamily="18" charset="0"/>
              </a:rPr>
              <a:t>I think it’s very important to also identify the actual causes of this inflammatory trigger, however countless people across the world are now in this state of poor health due to their own poor decisions (both known and unknown). It may not be their fault, but now it becomes our responsibility to do something positive to help ourselves by first calming down our inflammation response using effective natural therapies, then next we need to identify the causes of our personal inflammation and get rid of those bad habits, whether they’re stress-related, nutrition-relation, or due to exposure to environmental toxins.</a:t>
            </a:r>
          </a:p>
          <a:p>
            <a:endParaRPr lang="en-US" dirty="0"/>
          </a:p>
        </p:txBody>
      </p:sp>
    </p:spTree>
    <p:extLst>
      <p:ext uri="{BB962C8B-B14F-4D97-AF65-F5344CB8AC3E}">
        <p14:creationId xmlns:p14="http://schemas.microsoft.com/office/powerpoint/2010/main" val="9306567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E2C03-7008-4BCB-9EBC-C405156E5840}"/>
              </a:ext>
            </a:extLst>
          </p:cNvPr>
          <p:cNvSpPr>
            <a:spLocks noGrp="1"/>
          </p:cNvSpPr>
          <p:nvPr>
            <p:ph type="title"/>
          </p:nvPr>
        </p:nvSpPr>
        <p:spPr/>
        <p:txBody>
          <a:bodyPr>
            <a:normAutofit/>
          </a:bodyPr>
          <a:lstStyle/>
          <a:p>
            <a:pPr algn="ctr"/>
            <a:r>
              <a:rPr lang="en-US" sz="3600" b="1" dirty="0">
                <a:latin typeface="Cambria" panose="02040503050406030204" pitchFamily="18" charset="0"/>
              </a:rPr>
              <a:t>OPIOID AND AMBIEN OUT</a:t>
            </a:r>
            <a:br>
              <a:rPr lang="en-US" sz="3600" b="1" dirty="0">
                <a:latin typeface="Cambria" panose="02040503050406030204" pitchFamily="18" charset="0"/>
              </a:rPr>
            </a:br>
            <a:r>
              <a:rPr lang="en-US" sz="3600" b="1" dirty="0">
                <a:latin typeface="Cambria" panose="02040503050406030204" pitchFamily="18" charset="0"/>
              </a:rPr>
              <a:t>OUR PRODUCTS IN</a:t>
            </a:r>
          </a:p>
        </p:txBody>
      </p:sp>
      <p:sp>
        <p:nvSpPr>
          <p:cNvPr id="3" name="Content Placeholder 2">
            <a:extLst>
              <a:ext uri="{FF2B5EF4-FFF2-40B4-BE49-F238E27FC236}">
                <a16:creationId xmlns:a16="http://schemas.microsoft.com/office/drawing/2014/main" id="{1D091228-B2CA-48FA-84D2-DAAA41BE0838}"/>
              </a:ext>
            </a:extLst>
          </p:cNvPr>
          <p:cNvSpPr>
            <a:spLocks noGrp="1"/>
          </p:cNvSpPr>
          <p:nvPr>
            <p:ph idx="1"/>
          </p:nvPr>
        </p:nvSpPr>
        <p:spPr>
          <a:xfrm>
            <a:off x="838200" y="1827848"/>
            <a:ext cx="10515600" cy="4351338"/>
          </a:xfrm>
        </p:spPr>
        <p:txBody>
          <a:bodyPr>
            <a:normAutofit/>
          </a:bodyPr>
          <a:lstStyle/>
          <a:p>
            <a:pPr marL="0" indent="0">
              <a:buNone/>
            </a:pPr>
            <a:r>
              <a:rPr lang="en-US" sz="2400" b="1" dirty="0">
                <a:latin typeface="Cambria" panose="02040503050406030204" pitchFamily="18" charset="0"/>
              </a:rPr>
              <a:t>INFLAMMATION, SLEEP, AND ANXIETY</a:t>
            </a:r>
            <a:endParaRPr lang="en-US" sz="2400" dirty="0">
              <a:latin typeface="Cambria" panose="02040503050406030204" pitchFamily="18" charset="0"/>
            </a:endParaRPr>
          </a:p>
          <a:p>
            <a:r>
              <a:rPr lang="en-US" sz="2400" dirty="0">
                <a:latin typeface="Cambria" panose="02040503050406030204" pitchFamily="18" charset="0"/>
              </a:rPr>
              <a:t>1500mg of CBD with supportive essential oils and amino acids known to be helpful with stress, inflammation, and sleep (</a:t>
            </a:r>
            <a:r>
              <a:rPr lang="en-US" sz="2400" dirty="0" err="1">
                <a:latin typeface="Cambria" panose="02040503050406030204" pitchFamily="18" charset="0"/>
              </a:rPr>
              <a:t>Lavendar</a:t>
            </a:r>
            <a:r>
              <a:rPr lang="en-US" sz="2400" dirty="0">
                <a:latin typeface="Cambria" panose="02040503050406030204" pitchFamily="18" charset="0"/>
              </a:rPr>
              <a:t>, </a:t>
            </a:r>
            <a:r>
              <a:rPr lang="en-US" sz="2400" b="1" dirty="0">
                <a:latin typeface="Cambria" panose="02040503050406030204" pitchFamily="18" charset="0"/>
              </a:rPr>
              <a:t>Valerian, Peppermint, </a:t>
            </a:r>
            <a:r>
              <a:rPr lang="en-US" sz="2400" dirty="0" err="1">
                <a:latin typeface="Cambria" panose="02040503050406030204" pitchFamily="18" charset="0"/>
              </a:rPr>
              <a:t>Frankinsence</a:t>
            </a:r>
            <a:r>
              <a:rPr lang="en-US" sz="2400" dirty="0">
                <a:latin typeface="Cambria" panose="02040503050406030204" pitchFamily="18" charset="0"/>
              </a:rPr>
              <a:t>, L-threonine)</a:t>
            </a:r>
          </a:p>
          <a:p>
            <a:pPr marL="0" indent="0">
              <a:buNone/>
            </a:pPr>
            <a:endParaRPr lang="en-US" sz="2400" b="1" dirty="0">
              <a:latin typeface="Cambria" panose="02040503050406030204" pitchFamily="18" charset="0"/>
            </a:endParaRPr>
          </a:p>
          <a:p>
            <a:pPr marL="0" indent="0">
              <a:buNone/>
            </a:pPr>
            <a:r>
              <a:rPr lang="en-US" sz="2400" b="1" dirty="0">
                <a:latin typeface="Cambria" panose="02040503050406030204" pitchFamily="18" charset="0"/>
              </a:rPr>
              <a:t>NEURO-FIBRO ANALGESIC CREAM</a:t>
            </a:r>
            <a:endParaRPr lang="en-US" sz="2400" dirty="0">
              <a:latin typeface="Cambria" panose="02040503050406030204" pitchFamily="18" charset="0"/>
            </a:endParaRPr>
          </a:p>
          <a:p>
            <a:r>
              <a:rPr lang="en-US" sz="2400" dirty="0">
                <a:latin typeface="Cambria" panose="02040503050406030204" pitchFamily="18" charset="0"/>
              </a:rPr>
              <a:t>500 mg broad spectrum Cannabinoids with other ingredients helpful in delivering into the  tissues and reducing stress, tension, inflammation, and pain (Arnica, Boswellia (Indian Frankincense), Peppermint, Eucalyptus, DMSO, Menthol, Tea Tree, </a:t>
            </a:r>
            <a:r>
              <a:rPr lang="en-US" sz="2400" dirty="0" err="1">
                <a:latin typeface="Cambria" panose="02040503050406030204" pitchFamily="18" charset="0"/>
              </a:rPr>
              <a:t>Lavendar</a:t>
            </a:r>
            <a:r>
              <a:rPr lang="en-US" sz="2400" dirty="0">
                <a:latin typeface="Cambria" panose="02040503050406030204" pitchFamily="18" charset="0"/>
              </a:rPr>
              <a:t>, &amp; Bergamot Oil)</a:t>
            </a:r>
          </a:p>
          <a:p>
            <a:endParaRPr lang="en-US" dirty="0"/>
          </a:p>
        </p:txBody>
      </p:sp>
    </p:spTree>
    <p:extLst>
      <p:ext uri="{BB962C8B-B14F-4D97-AF65-F5344CB8AC3E}">
        <p14:creationId xmlns:p14="http://schemas.microsoft.com/office/powerpoint/2010/main" val="3509555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02CA8-9367-4781-AD9A-C2445D07AF3C}"/>
              </a:ext>
            </a:extLst>
          </p:cNvPr>
          <p:cNvSpPr>
            <a:spLocks noGrp="1"/>
          </p:cNvSpPr>
          <p:nvPr>
            <p:ph type="title"/>
          </p:nvPr>
        </p:nvSpPr>
        <p:spPr>
          <a:xfrm>
            <a:off x="838200" y="1668408"/>
            <a:ext cx="10515600" cy="1325563"/>
          </a:xfrm>
        </p:spPr>
        <p:txBody>
          <a:bodyPr>
            <a:noAutofit/>
          </a:bodyPr>
          <a:lstStyle/>
          <a:p>
            <a:pPr algn="ctr"/>
            <a:r>
              <a:rPr lang="en-US" sz="3200" b="1" dirty="0">
                <a:latin typeface="Cambria" panose="02040503050406030204" pitchFamily="18" charset="0"/>
              </a:rPr>
              <a:t>Elevated CRP levels have no outward, noticeable symptoms, but lead to:</a:t>
            </a:r>
            <a:br>
              <a:rPr lang="en-US" sz="3200" dirty="0">
                <a:latin typeface="Cambria" panose="02040503050406030204" pitchFamily="18" charset="0"/>
              </a:rPr>
            </a:br>
            <a:endParaRPr lang="en-US" sz="3200" dirty="0">
              <a:latin typeface="Cambria" panose="02040503050406030204" pitchFamily="18" charset="0"/>
            </a:endParaRPr>
          </a:p>
        </p:txBody>
      </p:sp>
      <p:sp>
        <p:nvSpPr>
          <p:cNvPr id="3" name="Content Placeholder 2">
            <a:extLst>
              <a:ext uri="{FF2B5EF4-FFF2-40B4-BE49-F238E27FC236}">
                <a16:creationId xmlns:a16="http://schemas.microsoft.com/office/drawing/2014/main" id="{800995F3-96AF-4740-9C70-9567FA6FC497}"/>
              </a:ext>
            </a:extLst>
          </p:cNvPr>
          <p:cNvSpPr>
            <a:spLocks noGrp="1"/>
          </p:cNvSpPr>
          <p:nvPr>
            <p:ph idx="1"/>
          </p:nvPr>
        </p:nvSpPr>
        <p:spPr>
          <a:xfrm>
            <a:off x="838200" y="2506662"/>
            <a:ext cx="10515600" cy="4351338"/>
          </a:xfrm>
        </p:spPr>
        <p:txBody>
          <a:bodyPr>
            <a:noAutofit/>
          </a:bodyPr>
          <a:lstStyle/>
          <a:p>
            <a:pPr lvl="3"/>
            <a:r>
              <a:rPr lang="en-US" sz="2000" dirty="0">
                <a:latin typeface="Cambria" panose="02040503050406030204" pitchFamily="18" charset="0"/>
              </a:rPr>
              <a:t>Cancer</a:t>
            </a:r>
          </a:p>
          <a:p>
            <a:pPr lvl="3"/>
            <a:r>
              <a:rPr lang="en-US" sz="2000" dirty="0">
                <a:latin typeface="Cambria" panose="02040503050406030204" pitchFamily="18" charset="0"/>
              </a:rPr>
              <a:t>Cardiovascular disease</a:t>
            </a:r>
          </a:p>
          <a:p>
            <a:pPr lvl="3"/>
            <a:r>
              <a:rPr lang="en-US" sz="2000" dirty="0">
                <a:latin typeface="Cambria" panose="02040503050406030204" pitchFamily="18" charset="0"/>
              </a:rPr>
              <a:t>Stroke</a:t>
            </a:r>
          </a:p>
          <a:p>
            <a:pPr lvl="3"/>
            <a:r>
              <a:rPr lang="en-US" sz="2000" dirty="0">
                <a:latin typeface="Cambria" panose="02040503050406030204" pitchFamily="18" charset="0"/>
              </a:rPr>
              <a:t>Infection</a:t>
            </a:r>
          </a:p>
          <a:p>
            <a:pPr lvl="3"/>
            <a:r>
              <a:rPr lang="en-US" sz="2000" dirty="0">
                <a:latin typeface="Cambria" panose="02040503050406030204" pitchFamily="18" charset="0"/>
              </a:rPr>
              <a:t>Autoimmune (</a:t>
            </a:r>
            <a:r>
              <a:rPr lang="en-US" sz="2000" dirty="0" err="1">
                <a:latin typeface="Cambria" panose="02040503050406030204" pitchFamily="18" charset="0"/>
              </a:rPr>
              <a:t>Eg</a:t>
            </a:r>
            <a:r>
              <a:rPr lang="en-US" sz="2000" dirty="0">
                <a:latin typeface="Cambria" panose="02040503050406030204" pitchFamily="18" charset="0"/>
              </a:rPr>
              <a:t>: Rheumatoid Arthritis, lupus, and inflammatory bowel disease). </a:t>
            </a:r>
          </a:p>
          <a:p>
            <a:pPr lvl="3"/>
            <a:r>
              <a:rPr lang="en-US" sz="2000" dirty="0">
                <a:latin typeface="Cambria" panose="02040503050406030204" pitchFamily="18" charset="0"/>
              </a:rPr>
              <a:t>Depression</a:t>
            </a:r>
          </a:p>
          <a:p>
            <a:pPr lvl="3"/>
            <a:r>
              <a:rPr lang="en-US" sz="2000" dirty="0">
                <a:latin typeface="Cambria" panose="02040503050406030204" pitchFamily="18" charset="0"/>
              </a:rPr>
              <a:t>Sleeplessness </a:t>
            </a:r>
          </a:p>
          <a:p>
            <a:pPr lvl="3"/>
            <a:r>
              <a:rPr lang="en-US" sz="2000" dirty="0">
                <a:latin typeface="Cambria" panose="02040503050406030204" pitchFamily="18" charset="0"/>
              </a:rPr>
              <a:t>Skin conditions</a:t>
            </a:r>
          </a:p>
          <a:p>
            <a:pPr lvl="3"/>
            <a:r>
              <a:rPr lang="en-US" sz="2000" dirty="0">
                <a:latin typeface="Cambria" panose="02040503050406030204" pitchFamily="18" charset="0"/>
              </a:rPr>
              <a:t>Advanced aging</a:t>
            </a:r>
          </a:p>
        </p:txBody>
      </p:sp>
    </p:spTree>
    <p:extLst>
      <p:ext uri="{BB962C8B-B14F-4D97-AF65-F5344CB8AC3E}">
        <p14:creationId xmlns:p14="http://schemas.microsoft.com/office/powerpoint/2010/main" val="3894247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5EA86-8AAB-4138-9E52-B29A29101989}"/>
              </a:ext>
            </a:extLst>
          </p:cNvPr>
          <p:cNvSpPr>
            <a:spLocks noGrp="1"/>
          </p:cNvSpPr>
          <p:nvPr>
            <p:ph type="title"/>
          </p:nvPr>
        </p:nvSpPr>
        <p:spPr>
          <a:xfrm>
            <a:off x="838200" y="964215"/>
            <a:ext cx="10515600" cy="1325563"/>
          </a:xfrm>
        </p:spPr>
        <p:txBody>
          <a:bodyPr>
            <a:normAutofit/>
          </a:bodyPr>
          <a:lstStyle/>
          <a:p>
            <a:pPr algn="ctr"/>
            <a:r>
              <a:rPr lang="en-US" sz="4000" b="1" dirty="0">
                <a:latin typeface="Cambria" panose="02040503050406030204" pitchFamily="18" charset="0"/>
              </a:rPr>
              <a:t>Causes of Inflammation &amp; CRP</a:t>
            </a:r>
          </a:p>
        </p:txBody>
      </p:sp>
      <p:sp>
        <p:nvSpPr>
          <p:cNvPr id="3" name="Content Placeholder 2">
            <a:extLst>
              <a:ext uri="{FF2B5EF4-FFF2-40B4-BE49-F238E27FC236}">
                <a16:creationId xmlns:a16="http://schemas.microsoft.com/office/drawing/2014/main" id="{7D1C39A7-D91C-44FC-A3FC-B7C57B1B6270}"/>
              </a:ext>
            </a:extLst>
          </p:cNvPr>
          <p:cNvSpPr>
            <a:spLocks noGrp="1"/>
          </p:cNvSpPr>
          <p:nvPr>
            <p:ph idx="1"/>
          </p:nvPr>
        </p:nvSpPr>
        <p:spPr>
          <a:xfrm>
            <a:off x="838200" y="2289778"/>
            <a:ext cx="10515600" cy="4351338"/>
          </a:xfrm>
        </p:spPr>
        <p:txBody>
          <a:bodyPr>
            <a:normAutofit/>
          </a:bodyPr>
          <a:lstStyle/>
          <a:p>
            <a:pPr algn="ctr"/>
            <a:r>
              <a:rPr lang="en-US" dirty="0">
                <a:latin typeface="Cambria" panose="02040503050406030204" pitchFamily="18" charset="0"/>
              </a:rPr>
              <a:t> Subluxations</a:t>
            </a:r>
          </a:p>
          <a:p>
            <a:pPr algn="ctr"/>
            <a:r>
              <a:rPr lang="en-US" dirty="0">
                <a:latin typeface="Cambria" panose="02040503050406030204" pitchFamily="18" charset="0"/>
              </a:rPr>
              <a:t> Genetics</a:t>
            </a:r>
          </a:p>
          <a:p>
            <a:pPr algn="ctr"/>
            <a:r>
              <a:rPr lang="en-US" dirty="0">
                <a:latin typeface="Cambria" panose="02040503050406030204" pitchFamily="18" charset="0"/>
              </a:rPr>
              <a:t> Sedentary lifestyle,</a:t>
            </a:r>
          </a:p>
          <a:p>
            <a:pPr algn="ctr"/>
            <a:r>
              <a:rPr lang="en-US" dirty="0">
                <a:latin typeface="Cambria" panose="02040503050406030204" pitchFamily="18" charset="0"/>
              </a:rPr>
              <a:t> Stress</a:t>
            </a:r>
          </a:p>
          <a:p>
            <a:pPr algn="ctr"/>
            <a:r>
              <a:rPr lang="en-US" dirty="0">
                <a:latin typeface="Cambria" panose="02040503050406030204" pitchFamily="18" charset="0"/>
              </a:rPr>
              <a:t> Exposure to environmental toxins</a:t>
            </a:r>
          </a:p>
          <a:p>
            <a:pPr algn="ctr"/>
            <a:r>
              <a:rPr lang="en-US" dirty="0">
                <a:latin typeface="Cambria" panose="02040503050406030204" pitchFamily="18" charset="0"/>
              </a:rPr>
              <a:t> Diet </a:t>
            </a:r>
          </a:p>
          <a:p>
            <a:pPr algn="ctr"/>
            <a:r>
              <a:rPr lang="en-US" dirty="0">
                <a:latin typeface="Cambria" panose="02040503050406030204" pitchFamily="18" charset="0"/>
              </a:rPr>
              <a:t> Nutrient deficiency</a:t>
            </a:r>
          </a:p>
        </p:txBody>
      </p:sp>
    </p:spTree>
    <p:extLst>
      <p:ext uri="{BB962C8B-B14F-4D97-AF65-F5344CB8AC3E}">
        <p14:creationId xmlns:p14="http://schemas.microsoft.com/office/powerpoint/2010/main" val="2478486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44CE2-FCE1-46C0-908A-5DF48C9BD3E4}"/>
              </a:ext>
            </a:extLst>
          </p:cNvPr>
          <p:cNvSpPr>
            <a:spLocks noGrp="1"/>
          </p:cNvSpPr>
          <p:nvPr>
            <p:ph type="title"/>
          </p:nvPr>
        </p:nvSpPr>
        <p:spPr>
          <a:xfrm>
            <a:off x="838200" y="1132380"/>
            <a:ext cx="10515600" cy="1325563"/>
          </a:xfrm>
        </p:spPr>
        <p:txBody>
          <a:bodyPr>
            <a:normAutofit/>
          </a:bodyPr>
          <a:lstStyle/>
          <a:p>
            <a:pPr algn="ctr"/>
            <a:r>
              <a:rPr lang="en-US" sz="4000" b="1" dirty="0">
                <a:latin typeface="Cambria" panose="02040503050406030204" pitchFamily="18" charset="0"/>
              </a:rPr>
              <a:t>CRP PRODUCED BY THE LIVER</a:t>
            </a:r>
          </a:p>
        </p:txBody>
      </p:sp>
      <p:sp>
        <p:nvSpPr>
          <p:cNvPr id="3" name="Content Placeholder 2">
            <a:extLst>
              <a:ext uri="{FF2B5EF4-FFF2-40B4-BE49-F238E27FC236}">
                <a16:creationId xmlns:a16="http://schemas.microsoft.com/office/drawing/2014/main" id="{1FA6B3D1-F5CF-4CFC-8D7B-05605AFEDB27}"/>
              </a:ext>
            </a:extLst>
          </p:cNvPr>
          <p:cNvSpPr>
            <a:spLocks noGrp="1"/>
          </p:cNvSpPr>
          <p:nvPr>
            <p:ph idx="1"/>
          </p:nvPr>
        </p:nvSpPr>
        <p:spPr>
          <a:xfrm>
            <a:off x="838200" y="2603391"/>
            <a:ext cx="10515600" cy="4351338"/>
          </a:xfrm>
        </p:spPr>
        <p:txBody>
          <a:bodyPr>
            <a:normAutofit/>
          </a:bodyPr>
          <a:lstStyle/>
          <a:p>
            <a:r>
              <a:rPr lang="en-US" sz="3200" dirty="0">
                <a:latin typeface="Cambria" panose="02040503050406030204" pitchFamily="18" charset="0"/>
              </a:rPr>
              <a:t>Auto-immune and degenerative conditions:</a:t>
            </a:r>
          </a:p>
          <a:p>
            <a:r>
              <a:rPr lang="en-US" sz="3200" dirty="0">
                <a:latin typeface="Cambria" panose="02040503050406030204" pitchFamily="18" charset="0"/>
              </a:rPr>
              <a:t>Rheumatoid</a:t>
            </a:r>
          </a:p>
          <a:p>
            <a:r>
              <a:rPr lang="en-US" sz="3200" dirty="0">
                <a:latin typeface="Cambria" panose="02040503050406030204" pitchFamily="18" charset="0"/>
              </a:rPr>
              <a:t>Arthritis</a:t>
            </a:r>
          </a:p>
          <a:p>
            <a:r>
              <a:rPr lang="en-US" sz="3200" dirty="0">
                <a:latin typeface="Cambria" panose="02040503050406030204" pitchFamily="18" charset="0"/>
              </a:rPr>
              <a:t>Lupus</a:t>
            </a:r>
          </a:p>
          <a:p>
            <a:r>
              <a:rPr lang="en-US" sz="3200" dirty="0">
                <a:latin typeface="Cambria" panose="02040503050406030204" pitchFamily="18" charset="0"/>
              </a:rPr>
              <a:t>Neurodegenerative disease: Alzheimer’s &amp; Parkinson’s</a:t>
            </a:r>
          </a:p>
        </p:txBody>
      </p:sp>
    </p:spTree>
    <p:extLst>
      <p:ext uri="{BB962C8B-B14F-4D97-AF65-F5344CB8AC3E}">
        <p14:creationId xmlns:p14="http://schemas.microsoft.com/office/powerpoint/2010/main" val="119115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E8EC6-53DE-4102-8594-772E0728C04E}"/>
              </a:ext>
            </a:extLst>
          </p:cNvPr>
          <p:cNvSpPr>
            <a:spLocks noGrp="1"/>
          </p:cNvSpPr>
          <p:nvPr>
            <p:ph type="title"/>
          </p:nvPr>
        </p:nvSpPr>
        <p:spPr>
          <a:xfrm>
            <a:off x="838200" y="1374119"/>
            <a:ext cx="10515600" cy="1325563"/>
          </a:xfrm>
        </p:spPr>
        <p:txBody>
          <a:bodyPr>
            <a:normAutofit/>
          </a:bodyPr>
          <a:lstStyle/>
          <a:p>
            <a:pPr algn="ctr"/>
            <a:r>
              <a:rPr lang="en-US" sz="4000" b="1" dirty="0">
                <a:latin typeface="Cambria" panose="02040503050406030204" pitchFamily="18" charset="0"/>
              </a:rPr>
              <a:t>Why Sleep?</a:t>
            </a:r>
          </a:p>
        </p:txBody>
      </p:sp>
      <p:sp>
        <p:nvSpPr>
          <p:cNvPr id="3" name="Content Placeholder 2">
            <a:extLst>
              <a:ext uri="{FF2B5EF4-FFF2-40B4-BE49-F238E27FC236}">
                <a16:creationId xmlns:a16="http://schemas.microsoft.com/office/drawing/2014/main" id="{D77E1A9A-2CF0-40F2-A62F-827469356BB3}"/>
              </a:ext>
            </a:extLst>
          </p:cNvPr>
          <p:cNvSpPr>
            <a:spLocks noGrp="1"/>
          </p:cNvSpPr>
          <p:nvPr>
            <p:ph idx="1"/>
          </p:nvPr>
        </p:nvSpPr>
        <p:spPr>
          <a:xfrm>
            <a:off x="838200" y="3086867"/>
            <a:ext cx="10515600" cy="4351338"/>
          </a:xfrm>
        </p:spPr>
        <p:txBody>
          <a:bodyPr/>
          <a:lstStyle/>
          <a:p>
            <a:r>
              <a:rPr lang="en-US" sz="3600" dirty="0">
                <a:latin typeface="Cambria" panose="02040503050406030204" pitchFamily="18" charset="0"/>
              </a:rPr>
              <a:t>How the brain gets rid of waste (glymphatic system)</a:t>
            </a:r>
          </a:p>
          <a:p>
            <a:pPr marL="0" indent="0" algn="ctr">
              <a:buNone/>
            </a:pPr>
            <a:r>
              <a:rPr lang="en-US" sz="3600" dirty="0">
                <a:latin typeface="Cambria" panose="02040503050406030204" pitchFamily="18" charset="0"/>
              </a:rPr>
              <a:t>-Including amyloid beta(Alzheimer’s disease)</a:t>
            </a:r>
          </a:p>
          <a:p>
            <a:endParaRPr lang="en-US" dirty="0"/>
          </a:p>
        </p:txBody>
      </p:sp>
    </p:spTree>
    <p:extLst>
      <p:ext uri="{BB962C8B-B14F-4D97-AF65-F5344CB8AC3E}">
        <p14:creationId xmlns:p14="http://schemas.microsoft.com/office/powerpoint/2010/main" val="42430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91881-E0D3-41B2-AE9E-16ABA20E92BD}"/>
              </a:ext>
            </a:extLst>
          </p:cNvPr>
          <p:cNvSpPr>
            <a:spLocks noGrp="1"/>
          </p:cNvSpPr>
          <p:nvPr>
            <p:ph type="title"/>
          </p:nvPr>
        </p:nvSpPr>
        <p:spPr>
          <a:xfrm>
            <a:off x="838200" y="1079828"/>
            <a:ext cx="10515600" cy="1325563"/>
          </a:xfrm>
        </p:spPr>
        <p:txBody>
          <a:bodyPr>
            <a:normAutofit/>
          </a:bodyPr>
          <a:lstStyle/>
          <a:p>
            <a:pPr algn="ctr"/>
            <a:r>
              <a:rPr lang="en-US" sz="4000" b="1" dirty="0">
                <a:latin typeface="Cambria" panose="02040503050406030204" pitchFamily="18" charset="0"/>
              </a:rPr>
              <a:t>Sleep &amp; Obesity</a:t>
            </a:r>
          </a:p>
        </p:txBody>
      </p:sp>
      <p:sp>
        <p:nvSpPr>
          <p:cNvPr id="3" name="Content Placeholder 2">
            <a:extLst>
              <a:ext uri="{FF2B5EF4-FFF2-40B4-BE49-F238E27FC236}">
                <a16:creationId xmlns:a16="http://schemas.microsoft.com/office/drawing/2014/main" id="{6D283A4F-9347-4201-8B4D-AA202E527F5D}"/>
              </a:ext>
            </a:extLst>
          </p:cNvPr>
          <p:cNvSpPr>
            <a:spLocks noGrp="1"/>
          </p:cNvSpPr>
          <p:nvPr>
            <p:ph idx="1"/>
          </p:nvPr>
        </p:nvSpPr>
        <p:spPr>
          <a:xfrm>
            <a:off x="838200" y="2866149"/>
            <a:ext cx="10515600" cy="4351338"/>
          </a:xfrm>
        </p:spPr>
        <p:txBody>
          <a:bodyPr>
            <a:normAutofit/>
          </a:bodyPr>
          <a:lstStyle/>
          <a:p>
            <a:pPr algn="ctr"/>
            <a:r>
              <a:rPr lang="en-US" sz="3200" dirty="0">
                <a:latin typeface="Cambria" panose="02040503050406030204" pitchFamily="18" charset="0"/>
              </a:rPr>
              <a:t>&lt; 6 hours = obesity</a:t>
            </a:r>
          </a:p>
          <a:p>
            <a:pPr algn="ctr"/>
            <a:endParaRPr lang="en-US" sz="3200" dirty="0">
              <a:latin typeface="Cambria" panose="02040503050406030204" pitchFamily="18" charset="0"/>
            </a:endParaRPr>
          </a:p>
          <a:p>
            <a:pPr algn="ctr"/>
            <a:r>
              <a:rPr lang="en-US" sz="3200" dirty="0">
                <a:latin typeface="Cambria" panose="02040503050406030204" pitchFamily="18" charset="0"/>
              </a:rPr>
              <a:t>A 2015 study showed that as sleep decreased, the hunger hormone </a:t>
            </a:r>
            <a:r>
              <a:rPr lang="en-US" sz="3200" dirty="0" err="1">
                <a:latin typeface="Cambria" panose="02040503050406030204" pitchFamily="18" charset="0"/>
              </a:rPr>
              <a:t>grehlin</a:t>
            </a:r>
            <a:r>
              <a:rPr lang="en-US" sz="3200" dirty="0">
                <a:latin typeface="Cambria" panose="02040503050406030204" pitchFamily="18" charset="0"/>
              </a:rPr>
              <a:t> increased </a:t>
            </a:r>
          </a:p>
        </p:txBody>
      </p:sp>
    </p:spTree>
    <p:extLst>
      <p:ext uri="{BB962C8B-B14F-4D97-AF65-F5344CB8AC3E}">
        <p14:creationId xmlns:p14="http://schemas.microsoft.com/office/powerpoint/2010/main" val="568099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BD84B-D678-4B5A-934B-F5829157BB59}"/>
              </a:ext>
            </a:extLst>
          </p:cNvPr>
          <p:cNvSpPr>
            <a:spLocks noGrp="1"/>
          </p:cNvSpPr>
          <p:nvPr>
            <p:ph type="title"/>
          </p:nvPr>
        </p:nvSpPr>
        <p:spPr>
          <a:xfrm>
            <a:off x="838200" y="815974"/>
            <a:ext cx="10515600" cy="1325563"/>
          </a:xfrm>
        </p:spPr>
        <p:txBody>
          <a:bodyPr>
            <a:normAutofit/>
          </a:bodyPr>
          <a:lstStyle/>
          <a:p>
            <a:pPr algn="ctr"/>
            <a:r>
              <a:rPr lang="en-US" sz="4000" b="1" dirty="0">
                <a:latin typeface="Cambria" panose="02040503050406030204" pitchFamily="18" charset="0"/>
              </a:rPr>
              <a:t>Heart and Immune Function</a:t>
            </a:r>
          </a:p>
        </p:txBody>
      </p:sp>
      <p:sp>
        <p:nvSpPr>
          <p:cNvPr id="3" name="Content Placeholder 2">
            <a:extLst>
              <a:ext uri="{FF2B5EF4-FFF2-40B4-BE49-F238E27FC236}">
                <a16:creationId xmlns:a16="http://schemas.microsoft.com/office/drawing/2014/main" id="{CA93498D-9A03-4A7D-ACCD-73D811BFE8BC}"/>
              </a:ext>
            </a:extLst>
          </p:cNvPr>
          <p:cNvSpPr>
            <a:spLocks noGrp="1"/>
          </p:cNvSpPr>
          <p:nvPr>
            <p:ph idx="1"/>
          </p:nvPr>
        </p:nvSpPr>
        <p:spPr>
          <a:xfrm>
            <a:off x="838200" y="2141537"/>
            <a:ext cx="10515600" cy="4351338"/>
          </a:xfrm>
        </p:spPr>
        <p:txBody>
          <a:bodyPr/>
          <a:lstStyle/>
          <a:p>
            <a:pPr marL="0" indent="0" algn="ctr">
              <a:buNone/>
            </a:pPr>
            <a:r>
              <a:rPr lang="en-US" sz="2400" b="1" dirty="0">
                <a:latin typeface="Cambria" panose="02040503050406030204" pitchFamily="18" charset="0"/>
              </a:rPr>
              <a:t>POOR SLEEP INCREASES THE RISK OF:</a:t>
            </a:r>
          </a:p>
          <a:p>
            <a:pPr marL="0" indent="0" algn="ctr">
              <a:buNone/>
            </a:pPr>
            <a:endParaRPr lang="en-US" sz="2400" b="1" dirty="0">
              <a:latin typeface="Cambria" panose="02040503050406030204" pitchFamily="18" charset="0"/>
            </a:endParaRPr>
          </a:p>
          <a:p>
            <a:pPr algn="ctr"/>
            <a:r>
              <a:rPr lang="en-US" sz="2400" dirty="0">
                <a:latin typeface="Cambria" panose="02040503050406030204" pitchFamily="18" charset="0"/>
              </a:rPr>
              <a:t>High Blood Pressure</a:t>
            </a:r>
          </a:p>
          <a:p>
            <a:pPr algn="ctr"/>
            <a:r>
              <a:rPr lang="en-US" sz="2400" dirty="0">
                <a:latin typeface="Cambria" panose="02040503050406030204" pitchFamily="18" charset="0"/>
              </a:rPr>
              <a:t>Heart Attacks</a:t>
            </a:r>
          </a:p>
          <a:p>
            <a:pPr algn="ctr"/>
            <a:r>
              <a:rPr lang="en-US" sz="2400" dirty="0">
                <a:latin typeface="Cambria" panose="02040503050406030204" pitchFamily="18" charset="0"/>
              </a:rPr>
              <a:t>Strokes </a:t>
            </a:r>
          </a:p>
          <a:p>
            <a:pPr algn="ctr"/>
            <a:r>
              <a:rPr lang="en-US" sz="2400" dirty="0">
                <a:latin typeface="Cambria" panose="02040503050406030204" pitchFamily="18" charset="0"/>
              </a:rPr>
              <a:t>Heart Failure</a:t>
            </a:r>
          </a:p>
          <a:p>
            <a:pPr algn="ctr"/>
            <a:r>
              <a:rPr lang="en-US" sz="2400" dirty="0">
                <a:latin typeface="Cambria" panose="02040503050406030204" pitchFamily="18" charset="0"/>
              </a:rPr>
              <a:t>Arrythmias</a:t>
            </a:r>
          </a:p>
          <a:p>
            <a:pPr algn="ctr"/>
            <a:r>
              <a:rPr lang="en-US" sz="2400" dirty="0">
                <a:latin typeface="Cambria" panose="02040503050406030204" pitchFamily="18" charset="0"/>
              </a:rPr>
              <a:t>Blood Clots</a:t>
            </a:r>
          </a:p>
          <a:p>
            <a:pPr algn="ctr"/>
            <a:r>
              <a:rPr lang="en-US" sz="2400" dirty="0">
                <a:latin typeface="Cambria" panose="02040503050406030204" pitchFamily="18" charset="0"/>
              </a:rPr>
              <a:t>Cold, Infection, and Flus</a:t>
            </a:r>
          </a:p>
          <a:p>
            <a:endParaRPr lang="en-US" dirty="0"/>
          </a:p>
          <a:p>
            <a:endParaRPr lang="en-US" dirty="0"/>
          </a:p>
        </p:txBody>
      </p:sp>
    </p:spTree>
    <p:extLst>
      <p:ext uri="{BB962C8B-B14F-4D97-AF65-F5344CB8AC3E}">
        <p14:creationId xmlns:p14="http://schemas.microsoft.com/office/powerpoint/2010/main" val="1533320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24767-173C-4713-8E4D-E69264F59E3E}"/>
              </a:ext>
            </a:extLst>
          </p:cNvPr>
          <p:cNvSpPr>
            <a:spLocks noGrp="1"/>
          </p:cNvSpPr>
          <p:nvPr>
            <p:ph type="title"/>
          </p:nvPr>
        </p:nvSpPr>
        <p:spPr>
          <a:xfrm>
            <a:off x="838200" y="1447691"/>
            <a:ext cx="10515600" cy="1325563"/>
          </a:xfrm>
        </p:spPr>
        <p:txBody>
          <a:bodyPr>
            <a:normAutofit/>
          </a:bodyPr>
          <a:lstStyle/>
          <a:p>
            <a:pPr algn="ctr"/>
            <a:r>
              <a:rPr lang="en-US" sz="4000" b="1" dirty="0">
                <a:latin typeface="Cambria" panose="02040503050406030204" pitchFamily="18" charset="0"/>
              </a:rPr>
              <a:t>Colds and Infections</a:t>
            </a:r>
          </a:p>
        </p:txBody>
      </p:sp>
      <p:sp>
        <p:nvSpPr>
          <p:cNvPr id="3" name="Content Placeholder 2">
            <a:extLst>
              <a:ext uri="{FF2B5EF4-FFF2-40B4-BE49-F238E27FC236}">
                <a16:creationId xmlns:a16="http://schemas.microsoft.com/office/drawing/2014/main" id="{695FB725-993A-4C92-BA91-564E9542EDD6}"/>
              </a:ext>
            </a:extLst>
          </p:cNvPr>
          <p:cNvSpPr>
            <a:spLocks noGrp="1"/>
          </p:cNvSpPr>
          <p:nvPr>
            <p:ph idx="1"/>
          </p:nvPr>
        </p:nvSpPr>
        <p:spPr>
          <a:xfrm>
            <a:off x="838200" y="3055336"/>
            <a:ext cx="10515600" cy="4351338"/>
          </a:xfrm>
        </p:spPr>
        <p:txBody>
          <a:bodyPr/>
          <a:lstStyle/>
          <a:p>
            <a:pPr marL="0" indent="0" algn="ctr">
              <a:buNone/>
            </a:pPr>
            <a:r>
              <a:rPr lang="en-US" sz="3200" dirty="0">
                <a:latin typeface="Cambria" panose="02040503050406030204" pitchFamily="18" charset="0"/>
              </a:rPr>
              <a:t>A University of California study discovered that those who slept for only 6 hours or less were more likely to get ill than those who slept 7 hours or more when exposed to viruses</a:t>
            </a:r>
          </a:p>
          <a:p>
            <a:pPr marL="0" indent="0">
              <a:buNone/>
            </a:pPr>
            <a:endParaRPr lang="en-US" dirty="0"/>
          </a:p>
        </p:txBody>
      </p:sp>
    </p:spTree>
    <p:extLst>
      <p:ext uri="{BB962C8B-B14F-4D97-AF65-F5344CB8AC3E}">
        <p14:creationId xmlns:p14="http://schemas.microsoft.com/office/powerpoint/2010/main" val="24737063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956C41C-F12C-7C4D-95DB-32D2AF9A26C6}" vid="{CFC27F07-CA24-CC42-AE9E-58A8C719ABA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1562</TotalTime>
  <Words>2239</Words>
  <Application>Microsoft Macintosh PowerPoint</Application>
  <PresentationFormat>Widescreen</PresentationFormat>
  <Paragraphs>248</Paragraphs>
  <Slides>28</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Calibri Light</vt:lpstr>
      <vt:lpstr>Cambria</vt:lpstr>
      <vt:lpstr>Office Theme</vt:lpstr>
      <vt:lpstr>PowerPoint Presentation</vt:lpstr>
      <vt:lpstr>Inflammation</vt:lpstr>
      <vt:lpstr>Elevated CRP levels have no outward, noticeable symptoms, but lead to: </vt:lpstr>
      <vt:lpstr>Causes of Inflammation &amp; CRP</vt:lpstr>
      <vt:lpstr>CRP PRODUCED BY THE LIVER</vt:lpstr>
      <vt:lpstr>Why Sleep?</vt:lpstr>
      <vt:lpstr>Sleep &amp; Obesity</vt:lpstr>
      <vt:lpstr>Heart and Immune Function</vt:lpstr>
      <vt:lpstr>Colds and Infections</vt:lpstr>
      <vt:lpstr>Explaining Good Sleep</vt:lpstr>
      <vt:lpstr>Circadian Rhythms</vt:lpstr>
      <vt:lpstr>CAUSES AND SOLUTIONS FOR INSOMNIA</vt:lpstr>
      <vt:lpstr>GOOD SOLUTION: SLEEP HYGIENE</vt:lpstr>
      <vt:lpstr>BAD SOLUTION!</vt:lpstr>
      <vt:lpstr>SLEEPING PILL SIDE-EFFECTS </vt:lpstr>
      <vt:lpstr>GOOD SOLUTIONS</vt:lpstr>
      <vt:lpstr>Beneficial Vitamins</vt:lpstr>
      <vt:lpstr>CBD</vt:lpstr>
      <vt:lpstr>Your body contains an Endocannabinoid System </vt:lpstr>
      <vt:lpstr>Anxiety, Insomnia and CBD</vt:lpstr>
      <vt:lpstr>Mental Health</vt:lpstr>
      <vt:lpstr>Depression and Anxiety</vt:lpstr>
      <vt:lpstr>CANNABINOIDS ON INFLAMMATION</vt:lpstr>
      <vt:lpstr>PowerPoint Presentation</vt:lpstr>
      <vt:lpstr>AN ALTERNATIVE TO OPIOIDS</vt:lpstr>
      <vt:lpstr>Neuropathy</vt:lpstr>
      <vt:lpstr>Anti-Pain</vt:lpstr>
      <vt:lpstr>OPIOID AND AMBIEN OUT OUR PRODUCTS IN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McGuire</dc:creator>
  <cp:lastModifiedBy>Joel Slack</cp:lastModifiedBy>
  <cp:revision>22</cp:revision>
  <dcterms:created xsi:type="dcterms:W3CDTF">2019-01-20T01:39:00Z</dcterms:created>
  <dcterms:modified xsi:type="dcterms:W3CDTF">2019-04-24T18:36:52Z</dcterms:modified>
</cp:coreProperties>
</file>