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49"/>
  </p:notesMasterIdLst>
  <p:sldIdLst>
    <p:sldId id="416" r:id="rId2"/>
    <p:sldId id="414" r:id="rId3"/>
    <p:sldId id="415" r:id="rId4"/>
    <p:sldId id="419" r:id="rId5"/>
    <p:sldId id="966" r:id="rId6"/>
    <p:sldId id="421" r:id="rId7"/>
    <p:sldId id="976" r:id="rId8"/>
    <p:sldId id="324" r:id="rId9"/>
    <p:sldId id="353" r:id="rId10"/>
    <p:sldId id="981" r:id="rId11"/>
    <p:sldId id="420" r:id="rId12"/>
    <p:sldId id="1064" r:id="rId13"/>
    <p:sldId id="423" r:id="rId14"/>
    <p:sldId id="978" r:id="rId15"/>
    <p:sldId id="422" r:id="rId16"/>
    <p:sldId id="979" r:id="rId17"/>
    <p:sldId id="276" r:id="rId18"/>
    <p:sldId id="343" r:id="rId19"/>
    <p:sldId id="1000" r:id="rId20"/>
    <p:sldId id="986" r:id="rId21"/>
    <p:sldId id="1001" r:id="rId22"/>
    <p:sldId id="972" r:id="rId23"/>
    <p:sldId id="424" r:id="rId24"/>
    <p:sldId id="980" r:id="rId25"/>
    <p:sldId id="982" r:id="rId26"/>
    <p:sldId id="1007" r:id="rId27"/>
    <p:sldId id="983" r:id="rId28"/>
    <p:sldId id="1008" r:id="rId29"/>
    <p:sldId id="985" r:id="rId30"/>
    <p:sldId id="1009" r:id="rId31"/>
    <p:sldId id="1010" r:id="rId32"/>
    <p:sldId id="987" r:id="rId33"/>
    <p:sldId id="1011" r:id="rId34"/>
    <p:sldId id="1012" r:id="rId35"/>
    <p:sldId id="1013" r:id="rId36"/>
    <p:sldId id="1014" r:id="rId37"/>
    <p:sldId id="1015" r:id="rId38"/>
    <p:sldId id="1016" r:id="rId39"/>
    <p:sldId id="1017" r:id="rId40"/>
    <p:sldId id="1018" r:id="rId41"/>
    <p:sldId id="1019" r:id="rId42"/>
    <p:sldId id="1020" r:id="rId43"/>
    <p:sldId id="957" r:id="rId44"/>
    <p:sldId id="958" r:id="rId45"/>
    <p:sldId id="960" r:id="rId46"/>
    <p:sldId id="961" r:id="rId47"/>
    <p:sldId id="963" r:id="rId48"/>
    <p:sldId id="965" r:id="rId49"/>
    <p:sldId id="968" r:id="rId50"/>
    <p:sldId id="969" r:id="rId51"/>
    <p:sldId id="970" r:id="rId52"/>
    <p:sldId id="1022" r:id="rId53"/>
    <p:sldId id="971" r:id="rId54"/>
    <p:sldId id="973" r:id="rId55"/>
    <p:sldId id="974" r:id="rId56"/>
    <p:sldId id="1025" r:id="rId57"/>
    <p:sldId id="1027" r:id="rId58"/>
    <p:sldId id="1029" r:id="rId59"/>
    <p:sldId id="1037" r:id="rId60"/>
    <p:sldId id="1030" r:id="rId61"/>
    <p:sldId id="1038" r:id="rId62"/>
    <p:sldId id="1041" r:id="rId63"/>
    <p:sldId id="1042" r:id="rId64"/>
    <p:sldId id="1035" r:id="rId65"/>
    <p:sldId id="1031" r:id="rId66"/>
    <p:sldId id="1032" r:id="rId67"/>
    <p:sldId id="334" r:id="rId68"/>
    <p:sldId id="1033" r:id="rId69"/>
    <p:sldId id="1039" r:id="rId70"/>
    <p:sldId id="1040" r:id="rId71"/>
    <p:sldId id="1036" r:id="rId72"/>
    <p:sldId id="1102" r:id="rId73"/>
    <p:sldId id="1044" r:id="rId74"/>
    <p:sldId id="1057" r:id="rId75"/>
    <p:sldId id="1045" r:id="rId76"/>
    <p:sldId id="1058" r:id="rId77"/>
    <p:sldId id="1050" r:id="rId78"/>
    <p:sldId id="1059" r:id="rId79"/>
    <p:sldId id="1060" r:id="rId80"/>
    <p:sldId id="1046" r:id="rId81"/>
    <p:sldId id="1047" r:id="rId82"/>
    <p:sldId id="1061" r:id="rId83"/>
    <p:sldId id="1048" r:id="rId84"/>
    <p:sldId id="1063" r:id="rId85"/>
    <p:sldId id="1103" r:id="rId86"/>
    <p:sldId id="1049" r:id="rId87"/>
    <p:sldId id="579" r:id="rId88"/>
    <p:sldId id="587" r:id="rId89"/>
    <p:sldId id="1052" r:id="rId90"/>
    <p:sldId id="589" r:id="rId91"/>
    <p:sldId id="1055" r:id="rId92"/>
    <p:sldId id="1056" r:id="rId93"/>
    <p:sldId id="591" r:id="rId94"/>
    <p:sldId id="592" r:id="rId95"/>
    <p:sldId id="258" r:id="rId96"/>
    <p:sldId id="352" r:id="rId97"/>
    <p:sldId id="323" r:id="rId98"/>
    <p:sldId id="994" r:id="rId99"/>
    <p:sldId id="1066" r:id="rId100"/>
    <p:sldId id="1071" r:id="rId101"/>
    <p:sldId id="1073" r:id="rId102"/>
    <p:sldId id="1075" r:id="rId103"/>
    <p:sldId id="1077" r:id="rId104"/>
    <p:sldId id="1069" r:id="rId105"/>
    <p:sldId id="1078" r:id="rId106"/>
    <p:sldId id="964" r:id="rId107"/>
    <p:sldId id="1079" r:id="rId108"/>
    <p:sldId id="418" r:id="rId109"/>
    <p:sldId id="368" r:id="rId110"/>
    <p:sldId id="402" r:id="rId111"/>
    <p:sldId id="373" r:id="rId112"/>
    <p:sldId id="369" r:id="rId113"/>
    <p:sldId id="403" r:id="rId114"/>
    <p:sldId id="375" r:id="rId115"/>
    <p:sldId id="367" r:id="rId116"/>
    <p:sldId id="400" r:id="rId117"/>
    <p:sldId id="366" r:id="rId118"/>
    <p:sldId id="399" r:id="rId119"/>
    <p:sldId id="967" r:id="rId120"/>
    <p:sldId id="1083" r:id="rId121"/>
    <p:sldId id="1085" r:id="rId122"/>
    <p:sldId id="1117" r:id="rId123"/>
    <p:sldId id="1095" r:id="rId124"/>
    <p:sldId id="1096" r:id="rId125"/>
    <p:sldId id="1116" r:id="rId126"/>
    <p:sldId id="1099" r:id="rId127"/>
    <p:sldId id="1106" r:id="rId128"/>
    <p:sldId id="1107" r:id="rId129"/>
    <p:sldId id="359" r:id="rId130"/>
    <p:sldId id="1097" r:id="rId131"/>
    <p:sldId id="1104" r:id="rId132"/>
    <p:sldId id="1108" r:id="rId133"/>
    <p:sldId id="1109" r:id="rId134"/>
    <p:sldId id="329" r:id="rId135"/>
    <p:sldId id="1092" r:id="rId136"/>
    <p:sldId id="594" r:id="rId137"/>
    <p:sldId id="1112" r:id="rId138"/>
    <p:sldId id="357" r:id="rId139"/>
    <p:sldId id="1113" r:id="rId140"/>
    <p:sldId id="358" r:id="rId141"/>
    <p:sldId id="362" r:id="rId142"/>
    <p:sldId id="596" r:id="rId143"/>
    <p:sldId id="1115" r:id="rId144"/>
    <p:sldId id="597" r:id="rId145"/>
    <p:sldId id="598" r:id="rId146"/>
    <p:sldId id="376" r:id="rId147"/>
    <p:sldId id="377"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8"/>
  </p:normalViewPr>
  <p:slideViewPr>
    <p:cSldViewPr snapToGrid="0" snapToObjects="1">
      <p:cViewPr varScale="1">
        <p:scale>
          <a:sx n="113" d="100"/>
          <a:sy n="113"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5F618-0D3E-634E-B8B7-C8D80409BD4D}"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32161-D2BA-3746-AB27-7CE6BE5D4D9A}" type="slidenum">
              <a:rPr lang="en-US" smtClean="0"/>
              <a:t>‹#›</a:t>
            </a:fld>
            <a:endParaRPr lang="en-US"/>
          </a:p>
        </p:txBody>
      </p:sp>
    </p:spTree>
    <p:extLst>
      <p:ext uri="{BB962C8B-B14F-4D97-AF65-F5344CB8AC3E}">
        <p14:creationId xmlns:p14="http://schemas.microsoft.com/office/powerpoint/2010/main" val="12268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ubmed/?term=Hu%20FB%5BAuthor%5D&amp;cauthor=true&amp;cauthor_uid=20089734" TargetMode="External"/><Relationship Id="rId3" Type="http://schemas.openxmlformats.org/officeDocument/2006/relationships/hyperlink" Target="https://www.ncbi.nlm.nih.gov/pmc/articles/PMC2824150/" TargetMode="External"/><Relationship Id="rId7" Type="http://schemas.openxmlformats.org/officeDocument/2006/relationships/hyperlink" Target="https://www.ncbi.nlm.nih.gov/pubmed/?term=Sun%20Q%5BAuthor%5D&amp;cauthor=true&amp;cauthor_uid=2008973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cbi.nlm.nih.gov/pubmed/?term=Siri-Tarino%20PW%5BAuthor%5D&amp;cauthor=true&amp;cauthor_uid=20089734" TargetMode="External"/><Relationship Id="rId5" Type="http://schemas.openxmlformats.org/officeDocument/2006/relationships/hyperlink" Target="https://www.ncbi.nlm.nih.gov/pubmed/20089734" TargetMode="External"/><Relationship Id="rId4" Type="http://schemas.openxmlformats.org/officeDocument/2006/relationships/hyperlink" Target="https://dx.doi.org/10.3945%2Fajcn.2008.26285" TargetMode="External"/><Relationship Id="rId9" Type="http://schemas.openxmlformats.org/officeDocument/2006/relationships/hyperlink" Target="https://www.ncbi.nlm.nih.gov/pubmed/?term=Krauss%20RM%5BAuthor%5D&amp;cauthor=true&amp;cauthor_uid=2008973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greenmedinfo.com/article/garlic-reduces-multitude-risk-factors-associated-arteriosclerosis-and-significantly-reduces" TargetMode="External"/><Relationship Id="rId13" Type="http://schemas.openxmlformats.org/officeDocument/2006/relationships/hyperlink" Target="http://www.greenmedinfo.com/article/sesame-seed-oil-may-inhibit-atherosclerosis-lesion-formation" TargetMode="External"/><Relationship Id="rId3" Type="http://schemas.openxmlformats.org/officeDocument/2006/relationships/hyperlink" Target="http://www.greenmedinfo.com/article/b-vitamin-formula-decreases-carotid-artery-thickness-patients-risk-cerebral-ischemia" TargetMode="External"/><Relationship Id="rId7" Type="http://schemas.openxmlformats.org/officeDocument/2006/relationships/hyperlink" Target="http://www.greenmedinfo.com/article/folate-supplementation-inhibits-carotid-artery-thickening-induced-high-homocysteine-diet-rat" TargetMode="External"/><Relationship Id="rId12" Type="http://schemas.openxmlformats.org/officeDocument/2006/relationships/hyperlink" Target="http://www.greenmedinfo.com/article/curcumin-significantly-attenuates-carotid-artery-neointima-form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greenmedinfo.com/article/folic-acid-supplementation-results-significant-intima-media-thickness-reduction-after-18" TargetMode="External"/><Relationship Id="rId11" Type="http://schemas.openxmlformats.org/officeDocument/2006/relationships/hyperlink" Target="http://www.greenmedinfo.com/article/l-arginine-prevents-endothelial-dysfunction-hypercholesterolemic-rabbit-model-0" TargetMode="External"/><Relationship Id="rId5" Type="http://schemas.openxmlformats.org/officeDocument/2006/relationships/hyperlink" Target="http://www.greenmedinfo.com/article/niacin-regresses-carotid-intimal-medial-thickness-reduces-vascular-inflammation-and-improves" TargetMode="External"/><Relationship Id="rId10" Type="http://schemas.openxmlformats.org/officeDocument/2006/relationships/hyperlink" Target="http://www.greenmedinfo.com/article/arginine-reduces-atheroma-plaque-formation-rabbit-vein-grafts" TargetMode="External"/><Relationship Id="rId4" Type="http://schemas.openxmlformats.org/officeDocument/2006/relationships/hyperlink" Target="http://www.greenmedinfo.com/article/extended-release-niacin-significantly-increases-hdl-c-and-induces-atherosclerosis-regression" TargetMode="External"/><Relationship Id="rId9" Type="http://schemas.openxmlformats.org/officeDocument/2006/relationships/hyperlink" Target="http://www.greenmedinfo.com/article/compound-kimchi-fermented-cabbage-superior-simvastatin-inhibiting-atherosclerosis-rabbit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immunehealthscience.com/benefits-of-magnesium.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selenium.html"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www.immunehealthscience.com/vitamin-b12-deficiency.html" TargetMode="External"/><Relationship Id="rId5" Type="http://schemas.openxmlformats.org/officeDocument/2006/relationships/hyperlink" Target="http://www.immunehealthscience.com/B-vitamins.html" TargetMode="External"/><Relationship Id="rId10" Type="http://schemas.openxmlformats.org/officeDocument/2006/relationships/hyperlink" Target="http://www.immunehealthscience.com/alpha-lipoic-acid-benefit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benefits-of-zinc.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rticles.mercola.com/sites/articles/archive/2015/01/19/magnesium-deficiency.aspx"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allele that encodes the phenotype most common in a particular natural population is known as the </a:t>
            </a:r>
            <a:r>
              <a:rPr lang="en-US" sz="1200" b="1" i="0" kern="1200" dirty="0">
                <a:solidFill>
                  <a:schemeClr val="tx1"/>
                </a:solidFill>
                <a:effectLst/>
                <a:latin typeface="+mn-lt"/>
                <a:ea typeface="+mn-ea"/>
                <a:cs typeface="+mn-cs"/>
              </a:rPr>
              <a:t>wild type</a:t>
            </a:r>
            <a:r>
              <a:rPr lang="en-US" sz="1200" b="0" i="0" kern="1200" dirty="0">
                <a:solidFill>
                  <a:schemeClr val="tx1"/>
                </a:solidFill>
                <a:effectLst/>
                <a:latin typeface="+mn-lt"/>
                <a:ea typeface="+mn-ea"/>
                <a:cs typeface="+mn-cs"/>
              </a:rPr>
              <a:t> allele. It is often designated, in </a:t>
            </a:r>
            <a:r>
              <a:rPr lang="en-US" sz="1200" b="1" i="0" kern="1200" dirty="0">
                <a:solidFill>
                  <a:schemeClr val="tx1"/>
                </a:solidFill>
                <a:effectLst/>
                <a:latin typeface="+mn-lt"/>
                <a:ea typeface="+mn-ea"/>
                <a:cs typeface="+mn-cs"/>
              </a:rPr>
              <a:t>genetic</a:t>
            </a:r>
            <a:r>
              <a:rPr lang="en-US" sz="1200" b="0" i="0" kern="1200" dirty="0">
                <a:solidFill>
                  <a:schemeClr val="tx1"/>
                </a:solidFill>
                <a:effectLst/>
                <a:latin typeface="+mn-lt"/>
                <a:ea typeface="+mn-ea"/>
                <a:cs typeface="+mn-cs"/>
              </a:rPr>
              <a:t> shorthand, as "+". Any form of that allele other than the </a:t>
            </a:r>
            <a:r>
              <a:rPr lang="en-US" sz="1200" b="1" i="0" kern="1200" dirty="0">
                <a:solidFill>
                  <a:schemeClr val="tx1"/>
                </a:solidFill>
                <a:effectLst/>
                <a:latin typeface="+mn-lt"/>
                <a:ea typeface="+mn-ea"/>
                <a:cs typeface="+mn-cs"/>
              </a:rPr>
              <a:t>wild </a:t>
            </a:r>
            <a:r>
              <a:rPr lang="en-US" sz="1200" b="1" i="0" kern="1200" dirty="0" err="1">
                <a:solidFill>
                  <a:schemeClr val="tx1"/>
                </a:solidFill>
                <a:effectLst/>
                <a:latin typeface="+mn-lt"/>
                <a:ea typeface="+mn-ea"/>
                <a:cs typeface="+mn-cs"/>
              </a:rPr>
              <a:t>type</a:t>
            </a:r>
            <a:r>
              <a:rPr lang="en-US" sz="1200" b="0" i="0" kern="1200" dirty="0" err="1">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known as a mutant form of that allele</a:t>
            </a:r>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5</a:t>
            </a:fld>
            <a:endParaRPr lang="en-US"/>
          </a:p>
        </p:txBody>
      </p:sp>
    </p:spTree>
    <p:extLst>
      <p:ext uri="{BB962C8B-B14F-4D97-AF65-F5344CB8AC3E}">
        <p14:creationId xmlns:p14="http://schemas.microsoft.com/office/powerpoint/2010/main" val="18045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BPA – Bisphenol A, chemical found in plastic.</a:t>
            </a:r>
          </a:p>
          <a:p>
            <a:pPr fontAlgn="base"/>
            <a:r>
              <a:rPr lang="en-US" sz="1200" b="0" i="0" kern="1200" dirty="0">
                <a:solidFill>
                  <a:schemeClr val="tx1"/>
                </a:solidFill>
                <a:effectLst/>
                <a:latin typeface="+mn-lt"/>
                <a:ea typeface="+mn-ea"/>
                <a:cs typeface="+mn-cs"/>
              </a:rPr>
              <a:t>Xenoestrogens are found in a variety of everyday items. Many of us don’t think twice about the makeup we wear each day or the plastic container we use to pack our lunch. We know organic food is supposed to be better for us, but sometimes we just don’t want to pay the extra money. Unfortunately, all of the above may be altering the way our body naturally functions because they all contain endocrine disruptors called, xenoestrogens.</a:t>
            </a:r>
          </a:p>
          <a:p>
            <a:pPr fontAlgn="base"/>
            <a:endParaRPr lang="en-US" sz="1200" b="0" i="0" kern="1200" dirty="0">
              <a:solidFill>
                <a:schemeClr val="tx1"/>
              </a:solidFill>
              <a:effectLst/>
              <a:latin typeface="+mn-lt"/>
              <a:ea typeface="+mn-ea"/>
              <a:cs typeface="+mn-cs"/>
            </a:endParaRPr>
          </a:p>
          <a:p>
            <a:r>
              <a:rPr lang="en-US" dirty="0"/>
              <a:t>Caffeine lowers MG and antacids </a:t>
            </a:r>
          </a:p>
          <a:p>
            <a:r>
              <a:rPr lang="en-US" dirty="0"/>
              <a:t>Edison Pack!</a:t>
            </a:r>
          </a:p>
          <a:p>
            <a:r>
              <a:rPr lang="en-US" dirty="0"/>
              <a:t>Magnesium: dark leafy greens, nuts, seeds, fish, beans, avocados, whole grains (Mediterranean)</a:t>
            </a:r>
          </a:p>
          <a:p>
            <a:r>
              <a:rPr lang="en-US" dirty="0"/>
              <a:t>Plastics (</a:t>
            </a:r>
            <a:r>
              <a:rPr lang="en-US" dirty="0" err="1"/>
              <a:t>Eg</a:t>
            </a:r>
            <a:r>
              <a:rPr lang="en-US" dirty="0"/>
              <a:t>: BPA is Xenoestrogens), </a:t>
            </a:r>
          </a:p>
          <a:p>
            <a:r>
              <a:rPr lang="en-US" dirty="0"/>
              <a:t>ROUND UP, industrial chemicals</a:t>
            </a:r>
          </a:p>
          <a:p>
            <a:r>
              <a:rPr lang="en-US" dirty="0"/>
              <a:t>xenoestrogens mimic estrogens and COMT already struggles to optimize estrogen</a:t>
            </a:r>
          </a:p>
          <a:p>
            <a:r>
              <a:rPr lang="en-US" dirty="0"/>
              <a:t>Sleep</a:t>
            </a:r>
          </a:p>
          <a:p>
            <a:r>
              <a:rPr lang="en-US" dirty="0"/>
              <a:t>Estrogen foods: beets, carrots, onions, artichokes, cruciferous vegetables, dandelion, radishes.</a:t>
            </a:r>
          </a:p>
          <a:p>
            <a:r>
              <a:rPr lang="en-US" dirty="0"/>
              <a:t>Avoid toxic top 10.</a:t>
            </a:r>
          </a:p>
          <a:p>
            <a:r>
              <a:rPr lang="en-US" dirty="0"/>
              <a:t>Stress, sugar</a:t>
            </a:r>
          </a:p>
          <a:p>
            <a:pPr fontAlgn="base"/>
            <a:r>
              <a:rPr lang="en-US" sz="1200" b="0" i="0" kern="1200" dirty="0">
                <a:solidFill>
                  <a:schemeClr val="tx1"/>
                </a:solidFill>
                <a:effectLst/>
                <a:latin typeface="+mn-lt"/>
                <a:ea typeface="+mn-ea"/>
                <a:cs typeface="+mn-cs"/>
              </a:rPr>
              <a:t>Endocrine disruptors are a category of chemicals that alter the normal function of hormones.  Normally, our endocrine system releases hormones that signal different tissues telling them what to do. When chemicals from the outside get into our bodies, they have the ability to mimic our natural hormones; blocking or binding hormone receptors. This is particularly detrimental to hormone sensitive organs like the uterus and the breast, the immune and neurological systems, as well as human development.</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129</a:t>
            </a:fld>
            <a:endParaRPr lang="en-US"/>
          </a:p>
        </p:txBody>
      </p:sp>
    </p:spTree>
    <p:extLst>
      <p:ext uri="{BB962C8B-B14F-4D97-AF65-F5344CB8AC3E}">
        <p14:creationId xmlns:p14="http://schemas.microsoft.com/office/powerpoint/2010/main" val="89693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solidFill>
                  <a:srgbClr val="FF0000"/>
                </a:solidFill>
                <a:latin typeface="Trebuchet MS" panose="020B0703020202090204" pitchFamily="34" charset="0"/>
                <a:cs typeface="Arial" panose="020B0604020202020204" pitchFamily="34" charset="0"/>
              </a:rPr>
              <a:t>High levels accompanied by common MTHFR issues and the need for B vitamins, particularly Folate.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solidFill>
                  <a:srgbClr val="FF0000"/>
                </a:solidFill>
                <a:latin typeface="Trebuchet MS" panose="020B0703020202090204" pitchFamily="34" charset="0"/>
                <a:cs typeface="Arial" panose="020B0604020202020204" pitchFamily="34" charset="0"/>
              </a:rPr>
              <a:t>A MAJOR AREA TO MANAGE FOR APOE GENES – PARTICULARLY APOE4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solidFill>
                  <a:srgbClr val="FF0000"/>
                </a:solidFill>
                <a:latin typeface="Trebuchet MS" panose="020B0703020202090204" pitchFamily="34" charset="0"/>
                <a:cs typeface="Arial" panose="020B0604020202020204" pitchFamily="34" charset="0"/>
              </a:rPr>
              <a:t>Homocysteine: </a:t>
            </a:r>
            <a:r>
              <a:rPr lang="en-US" sz="1200" u="none" dirty="0">
                <a:solidFill>
                  <a:srgbClr val="FF0000"/>
                </a:solidFill>
              </a:rPr>
              <a:t>Homocysteine is an amino acid that plays a role in destroying the lining of your artery walls, promoting the formation of blood clots, and also accelerates the buildup of scar tissue. High levels may increase the chance of heart disease and stroke, especially if you have other risk factors such as diabetes, high blood pressure, obesity, smoking, or family history. </a:t>
            </a:r>
            <a:r>
              <a:rPr lang="en-US" altLang="en-US" sz="1200" u="none" dirty="0">
                <a:solidFill>
                  <a:srgbClr val="FF0000"/>
                </a:solidFill>
                <a:latin typeface="Trebuchet MS" panose="020B0703020202090204" pitchFamily="34" charset="0"/>
                <a:cs typeface="Arial" panose="020B0604020202020204" pitchFamily="34" charset="0"/>
              </a:rPr>
              <a:t>High levels of homocysteine is a sign of plaque building up in the arteries!</a:t>
            </a:r>
          </a:p>
          <a:p>
            <a:r>
              <a:rPr lang="en-US" u="none" dirty="0"/>
              <a:t>Long name but common test in the holistic doctor’s office. This molecule is necessary in the production of anti-oxidants, brain communication and cell replication. But too much of a good thing here is a risk factor for heart attacks and strokes.</a:t>
            </a:r>
          </a:p>
          <a:p>
            <a:r>
              <a:rPr lang="en-US" u="none" dirty="0"/>
              <a:t>The good news is that elevated levels are pretty easy to treat. Vitamins B6, B12 and folate are the perfect trio to help get your homocysteine in check. Ideally, a homocysteine level of 7 to 9 is where you want to be.</a:t>
            </a:r>
          </a:p>
          <a:p>
            <a:r>
              <a:rPr lang="en-US" u="none" dirty="0"/>
              <a:t>Don’t go for just any B vitamin.  </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134</a:t>
            </a:fld>
            <a:endParaRPr lang="en-US"/>
          </a:p>
        </p:txBody>
      </p:sp>
    </p:spTree>
    <p:extLst>
      <p:ext uri="{BB962C8B-B14F-4D97-AF65-F5344CB8AC3E}">
        <p14:creationId xmlns:p14="http://schemas.microsoft.com/office/powerpoint/2010/main" val="216613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*Arginine makes NOS, but after heart attack, arginine causes a worse outcome.   </a:t>
            </a:r>
            <a:br>
              <a:rPr lang="en-US" dirty="0"/>
            </a:br>
            <a:r>
              <a:rPr lang="en-US" dirty="0"/>
              <a:t>ADMA levels high and arginine low - then arginine.  Never do arginine after heart attack.  Arginine lowers lysine which hurts herpes.  Even just eating the foods.</a:t>
            </a:r>
            <a:br>
              <a:rPr lang="en-US" dirty="0"/>
            </a:br>
            <a:r>
              <a:rPr lang="en-US" dirty="0"/>
              <a:t>Theory that Alzheimer’s causes by herpes in brain.  </a:t>
            </a:r>
            <a:r>
              <a:rPr lang="en-US" dirty="0" err="1"/>
              <a:t>Arg</a:t>
            </a:r>
            <a:r>
              <a:rPr lang="en-US" dirty="0"/>
              <a:t> could make worse.</a:t>
            </a:r>
          </a:p>
        </p:txBody>
      </p:sp>
      <p:sp>
        <p:nvSpPr>
          <p:cNvPr id="4" name="Slide Number Placeholder 3"/>
          <p:cNvSpPr>
            <a:spLocks noGrp="1"/>
          </p:cNvSpPr>
          <p:nvPr>
            <p:ph type="sldNum" sz="quarter" idx="5"/>
          </p:nvPr>
        </p:nvSpPr>
        <p:spPr/>
        <p:txBody>
          <a:bodyPr/>
          <a:lstStyle/>
          <a:p>
            <a:fld id="{35532161-D2BA-3746-AB27-7CE6BE5D4D9A}" type="slidenum">
              <a:rPr lang="en-US" smtClean="0"/>
              <a:t>140</a:t>
            </a:fld>
            <a:endParaRPr lang="en-US"/>
          </a:p>
        </p:txBody>
      </p:sp>
    </p:spTree>
    <p:extLst>
      <p:ext uri="{BB962C8B-B14F-4D97-AF65-F5344CB8AC3E}">
        <p14:creationId xmlns:p14="http://schemas.microsoft.com/office/powerpoint/2010/main" val="390589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foods: dark leafy greens, </a:t>
            </a:r>
            <a:r>
              <a:rPr lang="en-US" dirty="0" err="1"/>
              <a:t>bok</a:t>
            </a:r>
            <a:r>
              <a:rPr lang="en-US" dirty="0"/>
              <a:t> choy, okra, broccoli, and green beans (Goat or sheep’s milk)</a:t>
            </a:r>
          </a:p>
          <a:p>
            <a:r>
              <a:rPr lang="en-US" dirty="0"/>
              <a:t>Iron: seeds from squash and pumpkin; chicken liver; oysters, mussels, and clams; cashews, pine nuts, hazelnuts, and almonds; beef and lamb; white beans and lentils; dark leafy greens</a:t>
            </a:r>
          </a:p>
          <a:p>
            <a:r>
              <a:rPr lang="en-US" dirty="0"/>
              <a:t>Riboflavin/vitamin B2: liver, lamb, mushrooms, spinach, almonds, wild salmon, eggs</a:t>
            </a:r>
          </a:p>
          <a:p>
            <a:r>
              <a:rPr lang="en-US" dirty="0"/>
              <a:t>Finally, your NOS3 needs plenty of oxygen—which you get from exercising and deep breathing</a:t>
            </a:r>
            <a:br>
              <a:rPr lang="en-US" dirty="0"/>
            </a:br>
            <a:endParaRPr lang="en-US" dirty="0"/>
          </a:p>
          <a:p>
            <a:r>
              <a:rPr lang="en-US" dirty="0"/>
              <a:t>Foods that contain natural nitrates: for example, arugula, beets, celery, and spinach</a:t>
            </a: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141</a:t>
            </a:fld>
            <a:endParaRPr lang="en-US"/>
          </a:p>
        </p:txBody>
      </p:sp>
    </p:spTree>
    <p:extLst>
      <p:ext uri="{BB962C8B-B14F-4D97-AF65-F5344CB8AC3E}">
        <p14:creationId xmlns:p14="http://schemas.microsoft.com/office/powerpoint/2010/main" val="132714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 low-glycemic, anti-inflammatory die</a:t>
            </a:r>
          </a:p>
        </p:txBody>
      </p:sp>
      <p:sp>
        <p:nvSpPr>
          <p:cNvPr id="4" name="Slide Number Placeholder 3"/>
          <p:cNvSpPr>
            <a:spLocks noGrp="1"/>
          </p:cNvSpPr>
          <p:nvPr>
            <p:ph type="sldNum" sz="quarter" idx="5"/>
          </p:nvPr>
        </p:nvSpPr>
        <p:spPr/>
        <p:txBody>
          <a:bodyPr/>
          <a:lstStyle/>
          <a:p>
            <a:fld id="{35532161-D2BA-3746-AB27-7CE6BE5D4D9A}" type="slidenum">
              <a:rPr lang="en-US" smtClean="0"/>
              <a:t>8</a:t>
            </a:fld>
            <a:endParaRPr lang="en-US"/>
          </a:p>
        </p:txBody>
      </p:sp>
    </p:spTree>
    <p:extLst>
      <p:ext uri="{BB962C8B-B14F-4D97-AF65-F5344CB8AC3E}">
        <p14:creationId xmlns:p14="http://schemas.microsoft.com/office/powerpoint/2010/main" val="153927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A comprehensive review of the research on carbohydrate intake and cardiovascular disease has concluded that a diet high in refined carbohydrate aggravates atherogenic dyslipidemia and is associated with increased triglycerides and small LDL particles, decreased HDL, insulin resistance, and obesity. (</a:t>
            </a:r>
            <a:r>
              <a:rPr lang="en-US" b="1" u="sng" dirty="0"/>
              <a:t>1</a:t>
            </a:r>
            <a:r>
              <a:rPr lang="en-US" dirty="0"/>
              <a:t>) When the amount of triglycerides and LDL particles rises in the blood, this increases the chance that these particles will become oxidized and damage the walls of blood vessels, ultimately leading to plaque formation and heart disease.</a:t>
            </a:r>
          </a:p>
          <a:p>
            <a:pPr fontAlgn="t"/>
            <a:endParaRPr lang="en-US" dirty="0"/>
          </a:p>
          <a:p>
            <a:pPr fontAlgn="t"/>
            <a:r>
              <a:rPr lang="en-US" dirty="0"/>
              <a:t>1. </a:t>
            </a:r>
            <a:r>
              <a:rPr lang="en-US" sz="1200" b="0" i="0" u="none" strike="noStrike" kern="1200" dirty="0">
                <a:solidFill>
                  <a:schemeClr val="tx1"/>
                </a:solidFill>
                <a:effectLst/>
                <a:latin typeface="+mn-lt"/>
                <a:ea typeface="+mn-ea"/>
                <a:cs typeface="+mn-cs"/>
                <a:hlinkClick r:id="rId3"/>
              </a:rPr>
              <a:t>Am J Clin </a:t>
            </a:r>
            <a:r>
              <a:rPr lang="en-US" sz="1200" b="0" i="0" u="none" strike="noStrike" kern="1200" dirty="0" err="1">
                <a:solidFill>
                  <a:schemeClr val="tx1"/>
                </a:solidFill>
                <a:effectLst/>
                <a:latin typeface="+mn-lt"/>
                <a:ea typeface="+mn-ea"/>
                <a:cs typeface="+mn-cs"/>
                <a:hlinkClick r:id="rId3"/>
              </a:rPr>
              <a:t>Nutr</a:t>
            </a:r>
            <a:r>
              <a:rPr lang="en-US" sz="1200" b="0" i="0" u="none" strike="noStrike" kern="1200" dirty="0">
                <a:solidFill>
                  <a:schemeClr val="tx1"/>
                </a:solidFill>
                <a:effectLst/>
                <a:latin typeface="+mn-lt"/>
                <a:ea typeface="+mn-ea"/>
                <a:cs typeface="+mn-cs"/>
              </a:rPr>
              <a:t>. 2010 Mar; 91(3): 502–509. Published online 2010 Jan 20.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10.3945/ajcn.2008.26285</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PMCID: PMC2824150 PMID: </a:t>
            </a:r>
            <a:r>
              <a:rPr lang="en-US" sz="1200" b="0" i="0" u="none" strike="noStrike" kern="1200" dirty="0">
                <a:solidFill>
                  <a:schemeClr val="tx1"/>
                </a:solidFill>
                <a:effectLst/>
                <a:latin typeface="+mn-lt"/>
                <a:ea typeface="+mn-ea"/>
                <a:cs typeface="+mn-cs"/>
                <a:hlinkClick r:id="rId5"/>
              </a:rPr>
              <a:t>20089734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Saturated fat, carbohydrate, and cardiovascular disease</a:t>
            </a:r>
            <a:r>
              <a:rPr lang="en-US" sz="1200" b="0" i="0" u="none" strike="noStrike" kern="1200" baseline="30000" dirty="0">
                <a:solidFill>
                  <a:schemeClr val="tx1"/>
                </a:solidFill>
                <a:effectLst/>
                <a:latin typeface="+mn-lt"/>
                <a:ea typeface="+mn-ea"/>
                <a:cs typeface="+mn-cs"/>
              </a:rPr>
              <a:t>1,2,3,4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Patty W Siri-</a:t>
            </a:r>
            <a:r>
              <a:rPr lang="en-US" sz="1200" b="0" i="0" u="none" strike="noStrike" kern="1200" dirty="0" err="1">
                <a:solidFill>
                  <a:schemeClr val="tx1"/>
                </a:solidFill>
                <a:effectLst/>
                <a:latin typeface="+mn-lt"/>
                <a:ea typeface="+mn-ea"/>
                <a:cs typeface="+mn-cs"/>
                <a:hlinkClick r:id="rId6"/>
              </a:rPr>
              <a:t>Tarino</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Qi Sun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Frank B Hu</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a:rPr>
              <a:t>Ronald M Krauss</a:t>
            </a:r>
            <a:endParaRPr lang="en-US" sz="1200" b="0" i="0" u="none" strike="noStrike" kern="1200" dirty="0">
              <a:solidFill>
                <a:schemeClr val="tx1"/>
              </a:solidFill>
              <a:effectLst/>
              <a:latin typeface="+mn-lt"/>
              <a:ea typeface="+mn-ea"/>
              <a:cs typeface="+mn-cs"/>
            </a:endParaRPr>
          </a:p>
          <a:p>
            <a:r>
              <a:rPr lang="en-US" dirty="0"/>
              <a:t>https://www.ncbi.nlm.nih.gov/pmc/articles/PMC2824150/</a:t>
            </a:r>
          </a:p>
        </p:txBody>
      </p:sp>
      <p:sp>
        <p:nvSpPr>
          <p:cNvPr id="4" name="Slide Number Placeholder 3"/>
          <p:cNvSpPr>
            <a:spLocks noGrp="1"/>
          </p:cNvSpPr>
          <p:nvPr>
            <p:ph type="sldNum" sz="quarter" idx="5"/>
          </p:nvPr>
        </p:nvSpPr>
        <p:spPr/>
        <p:txBody>
          <a:bodyPr/>
          <a:lstStyle/>
          <a:p>
            <a:fld id="{35532161-D2BA-3746-AB27-7CE6BE5D4D9A}" type="slidenum">
              <a:rPr lang="en-US" smtClean="0"/>
              <a:t>9</a:t>
            </a:fld>
            <a:endParaRPr lang="en-US"/>
          </a:p>
        </p:txBody>
      </p:sp>
    </p:spTree>
    <p:extLst>
      <p:ext uri="{BB962C8B-B14F-4D97-AF65-F5344CB8AC3E}">
        <p14:creationId xmlns:p14="http://schemas.microsoft.com/office/powerpoint/2010/main" val="194925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meat, saturated fat is a problem for certain genes when eaten regularly</a:t>
            </a:r>
          </a:p>
        </p:txBody>
      </p:sp>
      <p:sp>
        <p:nvSpPr>
          <p:cNvPr id="4" name="Slide Number Placeholder 3"/>
          <p:cNvSpPr>
            <a:spLocks noGrp="1"/>
          </p:cNvSpPr>
          <p:nvPr>
            <p:ph type="sldNum" sz="quarter" idx="5"/>
          </p:nvPr>
        </p:nvSpPr>
        <p:spPr/>
        <p:txBody>
          <a:bodyPr/>
          <a:lstStyle/>
          <a:p>
            <a:fld id="{35532161-D2BA-3746-AB27-7CE6BE5D4D9A}" type="slidenum">
              <a:rPr lang="en-US" smtClean="0"/>
              <a:t>17</a:t>
            </a:fld>
            <a:endParaRPr lang="en-US"/>
          </a:p>
        </p:txBody>
      </p:sp>
    </p:spTree>
    <p:extLst>
      <p:ext uri="{BB962C8B-B14F-4D97-AF65-F5344CB8AC3E}">
        <p14:creationId xmlns:p14="http://schemas.microsoft.com/office/powerpoint/2010/main" val="134280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Uwe Till, Peter </a:t>
            </a:r>
            <a:r>
              <a:rPr lang="en-US" sz="1200" kern="1200" dirty="0" err="1">
                <a:solidFill>
                  <a:schemeClr val="tx1"/>
                </a:solidFill>
                <a:effectLst/>
                <a:latin typeface="+mn-lt"/>
                <a:ea typeface="+mn-ea"/>
                <a:cs typeface="+mn-cs"/>
              </a:rPr>
              <a:t>Röhl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Almut</a:t>
            </a:r>
            <a:r>
              <a:rPr lang="en-US" sz="1200" kern="1200" dirty="0">
                <a:solidFill>
                  <a:schemeClr val="tx1"/>
                </a:solidFill>
                <a:effectLst/>
                <a:latin typeface="+mn-lt"/>
                <a:ea typeface="+mn-ea"/>
                <a:cs typeface="+mn-cs"/>
              </a:rPr>
              <a:t> Jentsch, Heiko Till, Andreas Müller, Klaus </a:t>
            </a:r>
            <a:r>
              <a:rPr lang="en-US" sz="1200" kern="1200" dirty="0" err="1">
                <a:solidFill>
                  <a:schemeClr val="tx1"/>
                </a:solidFill>
                <a:effectLst/>
                <a:latin typeface="+mn-lt"/>
                <a:ea typeface="+mn-ea"/>
                <a:cs typeface="+mn-cs"/>
              </a:rPr>
              <a:t>Bellstedt</a:t>
            </a:r>
            <a:r>
              <a:rPr lang="en-US" sz="1200" kern="1200" dirty="0">
                <a:solidFill>
                  <a:schemeClr val="tx1"/>
                </a:solidFill>
                <a:effectLst/>
                <a:latin typeface="+mn-lt"/>
                <a:ea typeface="+mn-ea"/>
                <a:cs typeface="+mn-cs"/>
              </a:rPr>
              <a:t>, Dietmar </a:t>
            </a:r>
            <a:r>
              <a:rPr lang="en-US" sz="1200" kern="1200" dirty="0" err="1">
                <a:solidFill>
                  <a:schemeClr val="tx1"/>
                </a:solidFill>
                <a:effectLst/>
                <a:latin typeface="+mn-lt"/>
                <a:ea typeface="+mn-ea"/>
                <a:cs typeface="+mn-cs"/>
              </a:rPr>
              <a:t>Plonné</a:t>
            </a:r>
            <a:r>
              <a:rPr lang="en-US" sz="1200" kern="1200" dirty="0">
                <a:solidFill>
                  <a:schemeClr val="tx1"/>
                </a:solidFill>
                <a:effectLst/>
                <a:latin typeface="+mn-lt"/>
                <a:ea typeface="+mn-ea"/>
                <a:cs typeface="+mn-cs"/>
              </a:rPr>
              <a:t>, Horst S Fink, </a:t>
            </a:r>
            <a:r>
              <a:rPr lang="en-US" sz="1200" kern="1200" dirty="0" err="1">
                <a:solidFill>
                  <a:schemeClr val="tx1"/>
                </a:solidFill>
                <a:effectLst/>
                <a:latin typeface="+mn-lt"/>
                <a:ea typeface="+mn-ea"/>
                <a:cs typeface="+mn-cs"/>
              </a:rPr>
              <a:t>Rüdiger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Vollandt</a:t>
            </a:r>
            <a:r>
              <a:rPr lang="en-US" sz="1200" kern="1200" dirty="0">
                <a:solidFill>
                  <a:schemeClr val="tx1"/>
                </a:solidFill>
                <a:effectLst/>
                <a:latin typeface="+mn-lt"/>
                <a:ea typeface="+mn-ea"/>
                <a:cs typeface="+mn-cs"/>
              </a:rPr>
              <a:t>, Ulrich </a:t>
            </a:r>
            <a:r>
              <a:rPr lang="en-US" sz="1200" kern="1200" dirty="0" err="1">
                <a:solidFill>
                  <a:schemeClr val="tx1"/>
                </a:solidFill>
                <a:effectLst/>
                <a:latin typeface="+mn-lt"/>
                <a:ea typeface="+mn-ea"/>
                <a:cs typeface="+mn-cs"/>
              </a:rPr>
              <a:t>Sliwka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Falko</a:t>
            </a:r>
            <a:r>
              <a:rPr lang="en-US" sz="1200" kern="1200" dirty="0">
                <a:solidFill>
                  <a:schemeClr val="tx1"/>
                </a:solidFill>
                <a:effectLst/>
                <a:latin typeface="+mn-lt"/>
                <a:ea typeface="+mn-ea"/>
                <a:cs typeface="+mn-cs"/>
              </a:rPr>
              <a:t> H Herrmann, Henning </a:t>
            </a:r>
            <a:r>
              <a:rPr lang="en-US" sz="1200" kern="1200" dirty="0" err="1">
                <a:solidFill>
                  <a:schemeClr val="tx1"/>
                </a:solidFill>
                <a:effectLst/>
                <a:latin typeface="+mn-lt"/>
                <a:ea typeface="+mn-ea"/>
                <a:cs typeface="+mn-cs"/>
              </a:rPr>
              <a:t>Petermann</a:t>
            </a:r>
            <a:r>
              <a:rPr lang="en-US" sz="1200" kern="1200" dirty="0">
                <a:solidFill>
                  <a:schemeClr val="tx1"/>
                </a:solidFill>
                <a:effectLst/>
                <a:latin typeface="+mn-lt"/>
                <a:ea typeface="+mn-ea"/>
                <a:cs typeface="+mn-cs"/>
              </a:rPr>
              <a:t>, Reiner </a:t>
            </a:r>
            <a:r>
              <a:rPr lang="en-US" sz="1200" kern="1200" dirty="0" err="1">
                <a:solidFill>
                  <a:schemeClr val="tx1"/>
                </a:solidFill>
                <a:effectLst/>
                <a:latin typeface="+mn-lt"/>
                <a:ea typeface="+mn-ea"/>
                <a:cs typeface="+mn-cs"/>
              </a:rPr>
              <a:t>Riezler</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3"/>
              </a:rPr>
              <a:t>Decrease of carotid intima-media thickness in patients at risk to cerebral ischemia after supplementation with folic acid, Vitamins B6 and B12.</a:t>
            </a:r>
            <a:r>
              <a:rPr lang="en-US" sz="1200" kern="1200" dirty="0">
                <a:solidFill>
                  <a:schemeClr val="tx1"/>
                </a:solidFill>
                <a:effectLst/>
                <a:latin typeface="+mn-lt"/>
                <a:ea typeface="+mn-ea"/>
                <a:cs typeface="+mn-cs"/>
              </a:rPr>
              <a:t> Atherosclerosis. 2005 Jul;181(1):131-5.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2005 Feb 16. PMID: </a:t>
            </a:r>
            <a:r>
              <a:rPr lang="en-US" sz="1200" u="sng" kern="1200" dirty="0">
                <a:solidFill>
                  <a:schemeClr val="tx1"/>
                </a:solidFill>
                <a:effectLst/>
                <a:latin typeface="+mn-lt"/>
                <a:ea typeface="+mn-ea"/>
                <a:cs typeface="+mn-cs"/>
                <a:hlinkClick r:id="rId3"/>
              </a:rPr>
              <a:t>15939064</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Allen J Taylor, Hyun J Lee, Lance E Sullenberger. </a:t>
            </a:r>
            <a:r>
              <a:rPr lang="en-US" sz="1200" b="1" u="sng" kern="1200" dirty="0">
                <a:solidFill>
                  <a:schemeClr val="tx1"/>
                </a:solidFill>
                <a:effectLst/>
                <a:latin typeface="+mn-lt"/>
                <a:ea typeface="+mn-ea"/>
                <a:cs typeface="+mn-cs"/>
                <a:hlinkClick r:id="rId4"/>
              </a:rPr>
              <a:t>The effect of 24 months of combination statin and extended-release niacin on carotid intima-media thickness: ARBITER 3.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Med Res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2006 Nov;22(11):2243-50 PMID: </a:t>
            </a:r>
            <a:r>
              <a:rPr lang="en-US" sz="1200" u="sng" kern="1200" dirty="0">
                <a:solidFill>
                  <a:schemeClr val="tx1"/>
                </a:solidFill>
                <a:effectLst/>
                <a:latin typeface="+mn-lt"/>
                <a:ea typeface="+mn-ea"/>
                <a:cs typeface="+mn-cs"/>
                <a:hlinkClick r:id="rId4"/>
              </a:rPr>
              <a:t>17076985</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 </a:t>
            </a:r>
            <a:r>
              <a:rPr lang="en-US" sz="1200" kern="1200" dirty="0" err="1">
                <a:solidFill>
                  <a:schemeClr val="tx1"/>
                </a:solidFill>
                <a:effectLst/>
                <a:latin typeface="+mn-lt"/>
                <a:ea typeface="+mn-ea"/>
                <a:cs typeface="+mn-cs"/>
              </a:rPr>
              <a:t>Thoenes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Oguchi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Nagamia</a:t>
            </a:r>
            <a:r>
              <a:rPr lang="en-US" sz="1200" kern="1200" dirty="0">
                <a:solidFill>
                  <a:schemeClr val="tx1"/>
                </a:solidFill>
                <a:effectLst/>
                <a:latin typeface="+mn-lt"/>
                <a:ea typeface="+mn-ea"/>
                <a:cs typeface="+mn-cs"/>
              </a:rPr>
              <a:t>, C S </a:t>
            </a:r>
            <a:r>
              <a:rPr lang="en-US" sz="1200" kern="1200" dirty="0" err="1">
                <a:solidFill>
                  <a:schemeClr val="tx1"/>
                </a:solidFill>
                <a:effectLst/>
                <a:latin typeface="+mn-lt"/>
                <a:ea typeface="+mn-ea"/>
                <a:cs typeface="+mn-cs"/>
              </a:rPr>
              <a:t>Vaccari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Hammoud</a:t>
            </a:r>
            <a:r>
              <a:rPr lang="en-US" sz="1200" kern="1200" dirty="0">
                <a:solidFill>
                  <a:schemeClr val="tx1"/>
                </a:solidFill>
                <a:effectLst/>
                <a:latin typeface="+mn-lt"/>
                <a:ea typeface="+mn-ea"/>
                <a:cs typeface="+mn-cs"/>
              </a:rPr>
              <a:t>, G E </a:t>
            </a:r>
            <a:r>
              <a:rPr lang="en-US" sz="1200" kern="1200" dirty="0" err="1">
                <a:solidFill>
                  <a:schemeClr val="tx1"/>
                </a:solidFill>
                <a:effectLst/>
                <a:latin typeface="+mn-lt"/>
                <a:ea typeface="+mn-ea"/>
                <a:cs typeface="+mn-cs"/>
              </a:rPr>
              <a:t>Umpierrez</a:t>
            </a:r>
            <a:r>
              <a:rPr lang="en-US" sz="1200" kern="1200" dirty="0">
                <a:solidFill>
                  <a:schemeClr val="tx1"/>
                </a:solidFill>
                <a:effectLst/>
                <a:latin typeface="+mn-lt"/>
                <a:ea typeface="+mn-ea"/>
                <a:cs typeface="+mn-cs"/>
              </a:rPr>
              <a:t>, B V Khan. </a:t>
            </a:r>
            <a:r>
              <a:rPr lang="en-US" sz="1200" b="1" u="sng" kern="1200" dirty="0">
                <a:solidFill>
                  <a:schemeClr val="tx1"/>
                </a:solidFill>
                <a:effectLst/>
                <a:latin typeface="+mn-lt"/>
                <a:ea typeface="+mn-ea"/>
                <a:cs typeface="+mn-cs"/>
                <a:hlinkClick r:id="rId5"/>
              </a:rPr>
              <a:t>The effects of extended-release niacin on carotid intimal media thickness, endothelial function and inflammatory markers in patients with the metabolic syndrome.</a:t>
            </a:r>
            <a:r>
              <a:rPr lang="en-US" sz="1200" kern="1200" dirty="0">
                <a:solidFill>
                  <a:schemeClr val="tx1"/>
                </a:solidFill>
                <a:effectLst/>
                <a:latin typeface="+mn-lt"/>
                <a:ea typeface="+mn-ea"/>
                <a:cs typeface="+mn-cs"/>
              </a:rPr>
              <a:t> Int J Clin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2007 Nov;61(11):1942-8. PMID: </a:t>
            </a:r>
            <a:r>
              <a:rPr lang="en-US" sz="1200" u="sng" kern="1200" dirty="0">
                <a:solidFill>
                  <a:schemeClr val="tx1"/>
                </a:solidFill>
                <a:effectLst/>
                <a:latin typeface="+mn-lt"/>
                <a:ea typeface="+mn-ea"/>
                <a:cs typeface="+mn-cs"/>
                <a:hlinkClick r:id="rId5"/>
              </a:rPr>
              <a:t>17935553</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George </a:t>
            </a:r>
            <a:r>
              <a:rPr lang="en-US" sz="1200" kern="1200" dirty="0" err="1">
                <a:solidFill>
                  <a:schemeClr val="tx1"/>
                </a:solidFill>
                <a:effectLst/>
                <a:latin typeface="+mn-lt"/>
                <a:ea typeface="+mn-ea"/>
                <a:cs typeface="+mn-cs"/>
              </a:rPr>
              <a:t>Ntaios</a:t>
            </a:r>
            <a:r>
              <a:rPr lang="en-US" sz="1200" kern="1200" dirty="0">
                <a:solidFill>
                  <a:schemeClr val="tx1"/>
                </a:solidFill>
                <a:effectLst/>
                <a:latin typeface="+mn-lt"/>
                <a:ea typeface="+mn-ea"/>
                <a:cs typeface="+mn-cs"/>
              </a:rPr>
              <a:t>, Christos Savopoulos, </a:t>
            </a:r>
            <a:r>
              <a:rPr lang="en-US" sz="1200" kern="1200" dirty="0" err="1">
                <a:solidFill>
                  <a:schemeClr val="tx1"/>
                </a:solidFill>
                <a:effectLst/>
                <a:latin typeface="+mn-lt"/>
                <a:ea typeface="+mn-ea"/>
                <a:cs typeface="+mn-cs"/>
              </a:rPr>
              <a:t>Dimitrios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Karamitsos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Ippoliti</a:t>
            </a:r>
            <a:r>
              <a:rPr lang="en-US" sz="1200" kern="1200" dirty="0">
                <a:solidFill>
                  <a:schemeClr val="tx1"/>
                </a:solidFill>
                <a:effectLst/>
                <a:latin typeface="+mn-lt"/>
                <a:ea typeface="+mn-ea"/>
                <a:cs typeface="+mn-cs"/>
              </a:rPr>
              <a:t> Economou, </a:t>
            </a:r>
            <a:r>
              <a:rPr lang="en-US" sz="1200" kern="1200" dirty="0" err="1">
                <a:solidFill>
                  <a:schemeClr val="tx1"/>
                </a:solidFill>
                <a:effectLst/>
                <a:latin typeface="+mn-lt"/>
                <a:ea typeface="+mn-ea"/>
                <a:cs typeface="+mn-cs"/>
              </a:rPr>
              <a:t>Evangelos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Destanis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Ioannis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Chryssogonidis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Ifigenia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Pidonia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Pantelis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Zebekakis</a:t>
            </a:r>
            <a:r>
              <a:rPr lang="en-US" sz="1200" kern="1200" dirty="0">
                <a:solidFill>
                  <a:schemeClr val="tx1"/>
                </a:solidFill>
                <a:effectLst/>
                <a:latin typeface="+mn-lt"/>
                <a:ea typeface="+mn-ea"/>
                <a:cs typeface="+mn-cs"/>
              </a:rPr>
              <a:t>, Christos </a:t>
            </a:r>
            <a:r>
              <a:rPr lang="en-US" sz="1200" kern="1200" dirty="0" err="1">
                <a:solidFill>
                  <a:schemeClr val="tx1"/>
                </a:solidFill>
                <a:effectLst/>
                <a:latin typeface="+mn-lt"/>
                <a:ea typeface="+mn-ea"/>
                <a:cs typeface="+mn-cs"/>
              </a:rPr>
              <a:t>Polatides</a:t>
            </a:r>
            <a:r>
              <a:rPr lang="en-US" sz="1200" kern="1200" dirty="0">
                <a:solidFill>
                  <a:schemeClr val="tx1"/>
                </a:solidFill>
                <a:effectLst/>
                <a:latin typeface="+mn-lt"/>
                <a:ea typeface="+mn-ea"/>
                <a:cs typeface="+mn-cs"/>
              </a:rPr>
              <a:t>, Michael Sion, </a:t>
            </a:r>
            <a:r>
              <a:rPr lang="en-US" sz="1200" kern="1200" dirty="0" err="1">
                <a:solidFill>
                  <a:schemeClr val="tx1"/>
                </a:solidFill>
                <a:effectLst/>
                <a:latin typeface="+mn-lt"/>
                <a:ea typeface="+mn-ea"/>
                <a:cs typeface="+mn-cs"/>
              </a:rPr>
              <a:t>Dimitrios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Grekas</a:t>
            </a:r>
            <a:r>
              <a:rPr lang="en-US" sz="1200" kern="1200" dirty="0">
                <a:solidFill>
                  <a:schemeClr val="tx1"/>
                </a:solidFill>
                <a:effectLst/>
                <a:latin typeface="+mn-lt"/>
                <a:ea typeface="+mn-ea"/>
                <a:cs typeface="+mn-cs"/>
              </a:rPr>
              <a:t>, Apostolos </a:t>
            </a:r>
            <a:r>
              <a:rPr lang="en-US" sz="1200" kern="1200" dirty="0" err="1">
                <a:solidFill>
                  <a:schemeClr val="tx1"/>
                </a:solidFill>
                <a:effectLst/>
                <a:latin typeface="+mn-lt"/>
                <a:ea typeface="+mn-ea"/>
                <a:cs typeface="+mn-cs"/>
              </a:rPr>
              <a:t>Hatzitolios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6"/>
              </a:rPr>
              <a:t>The effect of folic acid supplementation on carotid intima-media thickness in patients with cardiovascular risk: a randomized, placebo-controlled trial.</a:t>
            </a:r>
            <a:r>
              <a:rPr lang="en-US" sz="1200" kern="1200" dirty="0">
                <a:solidFill>
                  <a:schemeClr val="tx1"/>
                </a:solidFill>
                <a:effectLst/>
                <a:latin typeface="+mn-lt"/>
                <a:ea typeface="+mn-ea"/>
                <a:cs typeface="+mn-cs"/>
              </a:rPr>
              <a:t> Int J </a:t>
            </a:r>
            <a:r>
              <a:rPr lang="en-US" sz="1200" kern="1200" dirty="0" err="1">
                <a:solidFill>
                  <a:schemeClr val="tx1"/>
                </a:solidFill>
                <a:effectLst/>
                <a:latin typeface="+mn-lt"/>
                <a:ea typeface="+mn-ea"/>
                <a:cs typeface="+mn-cs"/>
              </a:rPr>
              <a:t>Cardiol</a:t>
            </a:r>
            <a:r>
              <a:rPr lang="en-US" sz="1200" kern="1200" dirty="0">
                <a:solidFill>
                  <a:schemeClr val="tx1"/>
                </a:solidFill>
                <a:effectLst/>
                <a:latin typeface="+mn-lt"/>
                <a:ea typeface="+mn-ea"/>
                <a:cs typeface="+mn-cs"/>
              </a:rPr>
              <a:t>. 2009 Feb 6. PMID: </a:t>
            </a:r>
            <a:r>
              <a:rPr lang="en-US" sz="1200" u="sng" kern="1200" dirty="0">
                <a:solidFill>
                  <a:schemeClr val="tx1"/>
                </a:solidFill>
                <a:effectLst/>
                <a:latin typeface="+mn-lt"/>
                <a:ea typeface="+mn-ea"/>
                <a:cs typeface="+mn-cs"/>
                <a:hlinkClick r:id="rId6"/>
              </a:rPr>
              <a:t>19201496</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 P Smith, C P Cruz, A T Brown, J F </a:t>
            </a:r>
            <a:r>
              <a:rPr lang="en-US" sz="1200" kern="1200" dirty="0" err="1">
                <a:solidFill>
                  <a:schemeClr val="tx1"/>
                </a:solidFill>
                <a:effectLst/>
                <a:latin typeface="+mn-lt"/>
                <a:ea typeface="+mn-ea"/>
                <a:cs typeface="+mn-cs"/>
              </a:rPr>
              <a:t>Eidt</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Moursi</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7"/>
              </a:rPr>
              <a:t>Folate supplementation inhibits intimal hyperplasia induced by a high-homocysteine diet in a rat carotid endarterectomy model.</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Vasc</a:t>
            </a:r>
            <a:r>
              <a:rPr lang="en-US" sz="1200" kern="1200" dirty="0">
                <a:solidFill>
                  <a:schemeClr val="tx1"/>
                </a:solidFill>
                <a:effectLst/>
                <a:latin typeface="+mn-lt"/>
                <a:ea typeface="+mn-ea"/>
                <a:cs typeface="+mn-cs"/>
              </a:rPr>
              <a:t> Surg. 2001 Sep;34(3):474-81. PMID: </a:t>
            </a:r>
            <a:r>
              <a:rPr lang="en-US" sz="1200" u="sng" kern="1200" dirty="0">
                <a:solidFill>
                  <a:schemeClr val="tx1"/>
                </a:solidFill>
                <a:effectLst/>
                <a:latin typeface="+mn-lt"/>
                <a:ea typeface="+mn-ea"/>
                <a:cs typeface="+mn-cs"/>
                <a:hlinkClick r:id="rId7"/>
              </a:rPr>
              <a:t>11533600</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 Siegel, A Walter, S Engel, A </a:t>
            </a:r>
            <a:r>
              <a:rPr lang="en-US" sz="1200" kern="1200" dirty="0" err="1">
                <a:solidFill>
                  <a:schemeClr val="tx1"/>
                </a:solidFill>
                <a:effectLst/>
                <a:latin typeface="+mn-lt"/>
                <a:ea typeface="+mn-ea"/>
                <a:cs typeface="+mn-cs"/>
              </a:rPr>
              <a:t>Walper</a:t>
            </a:r>
            <a:r>
              <a:rPr lang="en-US" sz="1200" kern="1200" dirty="0">
                <a:solidFill>
                  <a:schemeClr val="tx1"/>
                </a:solidFill>
                <a:effectLst/>
                <a:latin typeface="+mn-lt"/>
                <a:ea typeface="+mn-ea"/>
                <a:cs typeface="+mn-cs"/>
              </a:rPr>
              <a:t>, F Michel. </a:t>
            </a:r>
            <a:r>
              <a:rPr lang="en-US" sz="1200" b="1" u="sng" kern="1200" dirty="0">
                <a:solidFill>
                  <a:schemeClr val="tx1"/>
                </a:solidFill>
                <a:effectLst/>
                <a:latin typeface="+mn-lt"/>
                <a:ea typeface="+mn-ea"/>
                <a:cs typeface="+mn-cs"/>
                <a:hlinkClick r:id="rId8"/>
              </a:rPr>
              <a:t>[Pleiotropic effects of garlic].</a:t>
            </a:r>
            <a:r>
              <a:rPr lang="en-US" sz="1200" kern="1200" dirty="0">
                <a:solidFill>
                  <a:schemeClr val="tx1"/>
                </a:solidFill>
                <a:effectLst/>
                <a:latin typeface="+mn-lt"/>
                <a:ea typeface="+mn-ea"/>
                <a:cs typeface="+mn-cs"/>
              </a:rPr>
              <a:t>Wien Med </a:t>
            </a:r>
            <a:r>
              <a:rPr lang="en-US" sz="1200" kern="1200" dirty="0" err="1">
                <a:solidFill>
                  <a:schemeClr val="tx1"/>
                </a:solidFill>
                <a:effectLst/>
                <a:latin typeface="+mn-lt"/>
                <a:ea typeface="+mn-ea"/>
                <a:cs typeface="+mn-cs"/>
              </a:rPr>
              <a:t>Wochenschr</a:t>
            </a:r>
            <a:r>
              <a:rPr lang="en-US" sz="1200" kern="1200" dirty="0">
                <a:solidFill>
                  <a:schemeClr val="tx1"/>
                </a:solidFill>
                <a:effectLst/>
                <a:latin typeface="+mn-lt"/>
                <a:ea typeface="+mn-ea"/>
                <a:cs typeface="+mn-cs"/>
              </a:rPr>
              <a:t>. 1999;149(8-10):217-24. PMID: </a:t>
            </a:r>
            <a:r>
              <a:rPr lang="en-US" sz="1200" u="sng" kern="1200" dirty="0">
                <a:solidFill>
                  <a:schemeClr val="tx1"/>
                </a:solidFill>
                <a:effectLst/>
                <a:latin typeface="+mn-lt"/>
                <a:ea typeface="+mn-ea"/>
                <a:cs typeface="+mn-cs"/>
                <a:hlinkClick r:id="rId8"/>
              </a:rPr>
              <a:t>10483684</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Hyun Ju Kim,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Lee, </a:t>
            </a:r>
            <a:r>
              <a:rPr lang="en-US" sz="1200" kern="1200" dirty="0" err="1">
                <a:solidFill>
                  <a:schemeClr val="tx1"/>
                </a:solidFill>
                <a:effectLst/>
                <a:latin typeface="+mn-lt"/>
                <a:ea typeface="+mn-ea"/>
                <a:cs typeface="+mn-cs"/>
              </a:rPr>
              <a:t>Hae</a:t>
            </a:r>
            <a:r>
              <a:rPr lang="en-US" sz="1200" kern="1200" dirty="0">
                <a:solidFill>
                  <a:schemeClr val="tx1"/>
                </a:solidFill>
                <a:effectLst/>
                <a:latin typeface="+mn-lt"/>
                <a:ea typeface="+mn-ea"/>
                <a:cs typeface="+mn-cs"/>
              </a:rPr>
              <a:t> Young Chung,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Hee</a:t>
            </a:r>
            <a:r>
              <a:rPr lang="en-US" sz="1200" kern="1200" dirty="0">
                <a:solidFill>
                  <a:schemeClr val="tx1"/>
                </a:solidFill>
                <a:effectLst/>
                <a:latin typeface="+mn-lt"/>
                <a:ea typeface="+mn-ea"/>
                <a:cs typeface="+mn-cs"/>
              </a:rPr>
              <a:t> Song, </a:t>
            </a:r>
            <a:r>
              <a:rPr lang="en-US" sz="1200" kern="1200" dirty="0" err="1">
                <a:solidFill>
                  <a:schemeClr val="tx1"/>
                </a:solidFill>
                <a:effectLst/>
                <a:latin typeface="+mn-lt"/>
                <a:ea typeface="+mn-ea"/>
                <a:cs typeface="+mn-cs"/>
              </a:rPr>
              <a:t>Hongsuk</a:t>
            </a:r>
            <a:r>
              <a:rPr lang="en-US" sz="1200" kern="1200" dirty="0">
                <a:solidFill>
                  <a:schemeClr val="tx1"/>
                </a:solidFill>
                <a:effectLst/>
                <a:latin typeface="+mn-lt"/>
                <a:ea typeface="+mn-ea"/>
                <a:cs typeface="+mn-cs"/>
              </a:rPr>
              <a:t> Suh, Jung Sook Noh, Yeong Ok Song. </a:t>
            </a:r>
            <a:r>
              <a:rPr lang="en-US" sz="1200" b="1" u="sng" kern="1200" dirty="0">
                <a:solidFill>
                  <a:schemeClr val="tx1"/>
                </a:solidFill>
                <a:effectLst/>
                <a:latin typeface="+mn-lt"/>
                <a:ea typeface="+mn-ea"/>
                <a:cs typeface="+mn-cs"/>
                <a:hlinkClick r:id="rId9"/>
              </a:rPr>
              <a:t>3-(4'-hydroxyl-3',5'-dimethoxyphenyl)propionic acid, an active principle of kimchi, inhibits development of atherosclerosis in rabbits.</a:t>
            </a:r>
            <a:r>
              <a:rPr lang="en-US" sz="1200" kern="1200" dirty="0">
                <a:solidFill>
                  <a:schemeClr val="tx1"/>
                </a:solidFill>
                <a:effectLst/>
                <a:latin typeface="+mn-lt"/>
                <a:ea typeface="+mn-ea"/>
                <a:cs typeface="+mn-cs"/>
              </a:rPr>
              <a:t> J Agric Food Chem. 2007 Dec 12;55(25):10486-92.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2007 Nov 16. PMID: </a:t>
            </a:r>
            <a:r>
              <a:rPr lang="en-US" sz="1200" u="sng" kern="1200" dirty="0">
                <a:solidFill>
                  <a:schemeClr val="tx1"/>
                </a:solidFill>
                <a:effectLst/>
                <a:latin typeface="+mn-lt"/>
                <a:ea typeface="+mn-ea"/>
                <a:cs typeface="+mn-cs"/>
                <a:hlinkClick r:id="rId9"/>
              </a:rPr>
              <a:t>18004805</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 G Davies, H Dalen, J H Kim, L Barber, E Svendsen, P O Hagen. </a:t>
            </a:r>
            <a:r>
              <a:rPr lang="en-US" sz="1200" b="1" u="sng" kern="1200" dirty="0">
                <a:solidFill>
                  <a:schemeClr val="tx1"/>
                </a:solidFill>
                <a:effectLst/>
                <a:latin typeface="+mn-lt"/>
                <a:ea typeface="+mn-ea"/>
                <a:cs typeface="+mn-cs"/>
                <a:hlinkClick r:id="rId10"/>
              </a:rPr>
              <a:t>Control of accelerated vein graft atheroma with the nitric oxide precursor: L-arginine.</a:t>
            </a:r>
            <a:r>
              <a:rPr lang="en-US" sz="1200" kern="1200" dirty="0">
                <a:solidFill>
                  <a:schemeClr val="tx1"/>
                </a:solidFill>
                <a:effectLst/>
                <a:latin typeface="+mn-lt"/>
                <a:ea typeface="+mn-ea"/>
                <a:cs typeface="+mn-cs"/>
              </a:rPr>
              <a:t> J Surg Res. 1995 Jul;59(1):35-42. PMID: </a:t>
            </a:r>
            <a:r>
              <a:rPr lang="en-US" sz="1200" u="sng" kern="1200" dirty="0">
                <a:solidFill>
                  <a:schemeClr val="tx1"/>
                </a:solidFill>
                <a:effectLst/>
                <a:latin typeface="+mn-lt"/>
                <a:ea typeface="+mn-ea"/>
                <a:cs typeface="+mn-cs"/>
                <a:hlinkClick r:id="rId10"/>
              </a:rPr>
              <a:t>7630134</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Mehdi </a:t>
            </a:r>
            <a:r>
              <a:rPr lang="en-US" sz="1200" kern="1200" dirty="0" err="1">
                <a:solidFill>
                  <a:schemeClr val="tx1"/>
                </a:solidFill>
                <a:effectLst/>
                <a:latin typeface="+mn-lt"/>
                <a:ea typeface="+mn-ea"/>
                <a:cs typeface="+mn-cs"/>
              </a:rPr>
              <a:t>Nematbakhsh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Shaghayegh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Haghjooyjavanmard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Farzaneh</a:t>
            </a:r>
            <a:r>
              <a:rPr lang="en-US" sz="1200" kern="1200" dirty="0">
                <a:solidFill>
                  <a:schemeClr val="tx1"/>
                </a:solidFill>
                <a:effectLst/>
                <a:latin typeface="+mn-lt"/>
                <a:ea typeface="+mn-ea"/>
                <a:cs typeface="+mn-cs"/>
              </a:rPr>
              <a:t> Mahmoodi, Ali Reza </a:t>
            </a:r>
            <a:r>
              <a:rPr lang="en-US" sz="1200" kern="1200" dirty="0" err="1">
                <a:solidFill>
                  <a:schemeClr val="tx1"/>
                </a:solidFill>
                <a:effectLst/>
                <a:latin typeface="+mn-lt"/>
                <a:ea typeface="+mn-ea"/>
                <a:cs typeface="+mn-cs"/>
              </a:rPr>
              <a:t>Monajemi</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11"/>
              </a:rPr>
              <a:t>The prevention of endothelial dysfunction through endothelial cell apoptosis inhibition in a hypercholesterolemic rabbit model: the effect of L-arginine supplementation.</a:t>
            </a:r>
            <a:r>
              <a:rPr lang="en-US" sz="1200" kern="1200" dirty="0">
                <a:solidFill>
                  <a:schemeClr val="tx1"/>
                </a:solidFill>
                <a:effectLst/>
                <a:latin typeface="+mn-lt"/>
                <a:ea typeface="+mn-ea"/>
                <a:cs typeface="+mn-cs"/>
              </a:rPr>
              <a:t> Lipids Health Dis. 2008;7:27.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2008 Aug 2. PMID: </a:t>
            </a:r>
            <a:r>
              <a:rPr lang="en-US" sz="1200" u="sng" kern="1200" dirty="0">
                <a:solidFill>
                  <a:schemeClr val="tx1"/>
                </a:solidFill>
                <a:effectLst/>
                <a:latin typeface="+mn-lt"/>
                <a:ea typeface="+mn-ea"/>
                <a:cs typeface="+mn-cs"/>
                <a:hlinkClick r:id="rId11"/>
              </a:rPr>
              <a:t>18673573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Xiaoping Yang, D Paul Thomas, </a:t>
            </a:r>
            <a:r>
              <a:rPr lang="en-US" sz="1200" kern="1200" dirty="0" err="1">
                <a:solidFill>
                  <a:schemeClr val="tx1"/>
                </a:solidFill>
                <a:effectLst/>
                <a:latin typeface="+mn-lt"/>
                <a:ea typeface="+mn-ea"/>
                <a:cs typeface="+mn-cs"/>
              </a:rPr>
              <a:t>Xiaochun</a:t>
            </a:r>
            <a:r>
              <a:rPr lang="en-US" sz="1200" kern="1200" dirty="0">
                <a:solidFill>
                  <a:schemeClr val="tx1"/>
                </a:solidFill>
                <a:effectLst/>
                <a:latin typeface="+mn-lt"/>
                <a:ea typeface="+mn-ea"/>
                <a:cs typeface="+mn-cs"/>
              </a:rPr>
              <a:t> Zhang, Bruce W Culver, Brenda M Alexander, William J Murdoch, Mysore N A Rao, David A </a:t>
            </a:r>
            <a:r>
              <a:rPr lang="en-US" sz="1200" kern="1200" dirty="0" err="1">
                <a:solidFill>
                  <a:schemeClr val="tx1"/>
                </a:solidFill>
                <a:effectLst/>
                <a:latin typeface="+mn-lt"/>
                <a:ea typeface="+mn-ea"/>
                <a:cs typeface="+mn-cs"/>
              </a:rPr>
              <a:t>Tulis</a:t>
            </a:r>
            <a:r>
              <a:rPr lang="en-US" sz="1200" kern="1200" dirty="0">
                <a:solidFill>
                  <a:schemeClr val="tx1"/>
                </a:solidFill>
                <a:effectLst/>
                <a:latin typeface="+mn-lt"/>
                <a:ea typeface="+mn-ea"/>
                <a:cs typeface="+mn-cs"/>
              </a:rPr>
              <a:t>, Jun Ren, Nair </a:t>
            </a:r>
            <a:r>
              <a:rPr lang="en-US" sz="1200" kern="1200" dirty="0" err="1">
                <a:solidFill>
                  <a:schemeClr val="tx1"/>
                </a:solidFill>
                <a:effectLst/>
                <a:latin typeface="+mn-lt"/>
                <a:ea typeface="+mn-ea"/>
                <a:cs typeface="+mn-cs"/>
              </a:rPr>
              <a:t>Sreejayan</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12"/>
              </a:rPr>
              <a:t>Curcumin inhibits platelet-derived growth factor-stimulated vascular smooth muscle cell function and injury-induced neointima formation.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Arterioscler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Thromb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Vasc</a:t>
            </a:r>
            <a:r>
              <a:rPr lang="en-US" sz="1200" kern="1200" dirty="0">
                <a:solidFill>
                  <a:schemeClr val="tx1"/>
                </a:solidFill>
                <a:effectLst/>
                <a:latin typeface="+mn-lt"/>
                <a:ea typeface="+mn-ea"/>
                <a:cs typeface="+mn-cs"/>
              </a:rPr>
              <a:t> Biol. 2006 Jan;26(1):85-90.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2005 Oct 20. PMID: </a:t>
            </a:r>
            <a:r>
              <a:rPr lang="en-US" sz="1200" u="sng" kern="1200" dirty="0">
                <a:solidFill>
                  <a:schemeClr val="tx1"/>
                </a:solidFill>
                <a:effectLst/>
                <a:latin typeface="+mn-lt"/>
                <a:ea typeface="+mn-ea"/>
                <a:cs typeface="+mn-cs"/>
                <a:hlinkClick r:id="rId12"/>
              </a:rPr>
              <a:t>16239599</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Shylesh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Bhaskaran</a:t>
            </a:r>
            <a:r>
              <a:rPr lang="en-US" sz="1200" kern="1200" dirty="0">
                <a:solidFill>
                  <a:schemeClr val="tx1"/>
                </a:solidFill>
                <a:effectLst/>
                <a:latin typeface="+mn-lt"/>
                <a:ea typeface="+mn-ea"/>
                <a:cs typeface="+mn-cs"/>
              </a:rPr>
              <a:t>, Nalini </a:t>
            </a:r>
            <a:r>
              <a:rPr lang="en-US" sz="1200" kern="1200" dirty="0" err="1">
                <a:solidFill>
                  <a:schemeClr val="tx1"/>
                </a:solidFill>
                <a:effectLst/>
                <a:latin typeface="+mn-lt"/>
                <a:ea typeface="+mn-ea"/>
                <a:cs typeface="+mn-cs"/>
              </a:rPr>
              <a:t>Santanam</a:t>
            </a:r>
            <a:r>
              <a:rPr lang="en-US" sz="1200" kern="1200" dirty="0">
                <a:solidFill>
                  <a:schemeClr val="tx1"/>
                </a:solidFill>
                <a:effectLst/>
                <a:latin typeface="+mn-lt"/>
                <a:ea typeface="+mn-ea"/>
                <a:cs typeface="+mn-cs"/>
              </a:rPr>
              <a:t>, Meera </a:t>
            </a:r>
            <a:r>
              <a:rPr lang="en-US" sz="1200" kern="1200" dirty="0" err="1">
                <a:solidFill>
                  <a:schemeClr val="tx1"/>
                </a:solidFill>
                <a:effectLst/>
                <a:latin typeface="+mn-lt"/>
                <a:ea typeface="+mn-ea"/>
                <a:cs typeface="+mn-cs"/>
              </a:rPr>
              <a:t>Penumetcha</a:t>
            </a:r>
            <a:r>
              <a:rPr lang="en-US" sz="1200" kern="1200" dirty="0">
                <a:solidFill>
                  <a:schemeClr val="tx1"/>
                </a:solidFill>
                <a:effectLst/>
                <a:latin typeface="+mn-lt"/>
                <a:ea typeface="+mn-ea"/>
                <a:cs typeface="+mn-cs"/>
              </a:rPr>
              <a:t>, Sampath Parthasarathy. </a:t>
            </a:r>
            <a:r>
              <a:rPr lang="en-US" sz="1200" b="1" u="sng" kern="1200" dirty="0">
                <a:solidFill>
                  <a:schemeClr val="tx1"/>
                </a:solidFill>
                <a:effectLst/>
                <a:latin typeface="+mn-lt"/>
                <a:ea typeface="+mn-ea"/>
                <a:cs typeface="+mn-cs"/>
                <a:hlinkClick r:id="rId13"/>
              </a:rPr>
              <a:t>Inhibition of atherosclerosis in low-density lipoprotein receptor-negative mice by sesame oil.</a:t>
            </a:r>
            <a:r>
              <a:rPr lang="en-US" sz="1200" kern="1200" dirty="0">
                <a:solidFill>
                  <a:schemeClr val="tx1"/>
                </a:solidFill>
                <a:effectLst/>
                <a:latin typeface="+mn-lt"/>
                <a:ea typeface="+mn-ea"/>
                <a:cs typeface="+mn-cs"/>
              </a:rPr>
              <a:t> J Med Food. 2006 Winter;9(4) PMID: </a:t>
            </a:r>
            <a:r>
              <a:rPr lang="en-US" sz="1200" u="sng" kern="1200" dirty="0">
                <a:solidFill>
                  <a:schemeClr val="tx1"/>
                </a:solidFill>
                <a:effectLst/>
                <a:latin typeface="+mn-lt"/>
                <a:ea typeface="+mn-ea"/>
                <a:cs typeface="+mn-cs"/>
                <a:hlinkClick r:id="rId13"/>
              </a:rPr>
              <a:t>17201634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18</a:t>
            </a:fld>
            <a:endParaRPr lang="en-US"/>
          </a:p>
        </p:txBody>
      </p:sp>
    </p:spTree>
    <p:extLst>
      <p:ext uri="{BB962C8B-B14F-4D97-AF65-F5344CB8AC3E}">
        <p14:creationId xmlns:p14="http://schemas.microsoft.com/office/powerpoint/2010/main" val="10765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Nrf2 is referred to as the "master regulator" of the antioxidant response, modulating the expression of hundreds of genes, including not only the familiar antioxidant enzymes, but large numbers of genes that control seemingly disparate processes such as immune and inflammatory responses, tissue remodeling and fibrosis, carcinogenesis and metastasis, and even cognitive dysfunction and addictive behavior. Thus, the dysregulation of Nrf2-regulated genes provides a logical explanation for the connections, both direct and indirect, between observable oxidative stress and perhaps 200 human diseases involving these various physiological processes, each reflecting a network involving many gene products.</a:t>
            </a:r>
          </a:p>
          <a:p>
            <a:endParaRPr lang="en-US" sz="1200" b="0" i="0" kern="1200" dirty="0">
              <a:solidFill>
                <a:schemeClr val="tx1"/>
              </a:solidFill>
              <a:effectLst/>
              <a:latin typeface="+mn-lt"/>
              <a:ea typeface="+mn-ea"/>
              <a:cs typeface="+mn-cs"/>
            </a:endParaRPr>
          </a:p>
          <a:p>
            <a:r>
              <a:rPr lang="en-US" sz="1200" b="0" i="0" u="none" strike="noStrike" kern="1200" baseline="0" dirty="0" err="1">
                <a:solidFill>
                  <a:schemeClr val="tx1"/>
                </a:solidFill>
                <a:latin typeface="+mn-lt"/>
                <a:ea typeface="+mn-ea"/>
                <a:cs typeface="+mn-cs"/>
              </a:rPr>
              <a:t>HybertsonB.M</a:t>
            </a:r>
            <a:r>
              <a:rPr lang="en-US" sz="1200" b="0" i="0" u="none" strike="noStrike" kern="1200" baseline="0" dirty="0">
                <a:solidFill>
                  <a:schemeClr val="tx1"/>
                </a:solidFill>
                <a:latin typeface="+mn-lt"/>
                <a:ea typeface="+mn-ea"/>
                <a:cs typeface="+mn-cs"/>
              </a:rPr>
              <a:t>. et al., (2011) </a:t>
            </a:r>
            <a:r>
              <a:rPr lang="en-US" sz="1200" b="0" i="1" u="none" strike="noStrike" kern="1200" baseline="0" dirty="0">
                <a:solidFill>
                  <a:schemeClr val="tx1"/>
                </a:solidFill>
                <a:latin typeface="+mn-lt"/>
                <a:ea typeface="+mn-ea"/>
                <a:cs typeface="+mn-cs"/>
              </a:rPr>
              <a:t>Molecular Aspects of Medicine</a:t>
            </a:r>
            <a:endParaRPr lang="en-US" dirty="0"/>
          </a:p>
        </p:txBody>
      </p:sp>
      <p:sp>
        <p:nvSpPr>
          <p:cNvPr id="4" name="Slide Number Placeholder 3"/>
          <p:cNvSpPr>
            <a:spLocks noGrp="1"/>
          </p:cNvSpPr>
          <p:nvPr>
            <p:ph type="sldNum" sz="quarter" idx="5"/>
          </p:nvPr>
        </p:nvSpPr>
        <p:spPr/>
        <p:txBody>
          <a:bodyPr/>
          <a:lstStyle/>
          <a:p>
            <a:fld id="{E9683C7A-E92C-49AA-BEF5-E20D8DC046D9}" type="slidenum">
              <a:rPr lang="en-US" smtClean="0"/>
              <a:t>64</a:t>
            </a:fld>
            <a:endParaRPr lang="en-US"/>
          </a:p>
        </p:txBody>
      </p:sp>
    </p:spTree>
    <p:extLst>
      <p:ext uri="{BB962C8B-B14F-4D97-AF65-F5344CB8AC3E}">
        <p14:creationId xmlns:p14="http://schemas.microsoft.com/office/powerpoint/2010/main" val="82684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 Thistle, Broccoli, and Garlic all  boost glutathione production.</a:t>
            </a:r>
          </a:p>
          <a:p>
            <a:r>
              <a:rPr lang="en-US" dirty="0"/>
              <a:t> </a:t>
            </a:r>
            <a:r>
              <a:rPr lang="en-US" b="1" dirty="0"/>
              <a:t>N-Acetyl-L-Cysteine (NAC)*</a:t>
            </a:r>
            <a:r>
              <a:rPr lang="en-US" b="0" dirty="0"/>
              <a:t>, </a:t>
            </a:r>
            <a:r>
              <a:rPr lang="en-US" b="1" dirty="0"/>
              <a:t>L-Glutamine*</a:t>
            </a:r>
            <a:r>
              <a:rPr lang="en-US" b="0" dirty="0"/>
              <a:t>, </a:t>
            </a:r>
            <a:r>
              <a:rPr lang="en-US" b="1" dirty="0"/>
              <a:t>L-Glycine*, Broccoli Seed Extract Powder 13%*, Garlic Powder*, L-Glutathione*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cruciferous vegetables in Part 2, Capture and Release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67</a:t>
            </a:fld>
            <a:endParaRPr lang="en-US"/>
          </a:p>
        </p:txBody>
      </p:sp>
    </p:spTree>
    <p:extLst>
      <p:ext uri="{BB962C8B-B14F-4D97-AF65-F5344CB8AC3E}">
        <p14:creationId xmlns:p14="http://schemas.microsoft.com/office/powerpoint/2010/main" val="27687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Edison pack contains all of these key co-factors critical as Selenium, Vitamin C, B-Vitamins, Vitamin E, Alpha Lipoic Acid (ALA), and Zinc are important co-factors for producing and maintaining adequate levels glutathione and helping glutathione work to fight free radicals and cleanse the body.</a:t>
            </a:r>
          </a:p>
          <a:p>
            <a:endParaRPr lang="en-US" dirty="0"/>
          </a:p>
          <a:p>
            <a:r>
              <a:rPr lang="en-US" b="1" dirty="0">
                <a:hlinkClick r:id="rId3"/>
              </a:rPr>
              <a:t>Vitamin C</a:t>
            </a:r>
            <a:r>
              <a:rPr lang="en-US" dirty="0"/>
              <a:t> – as an antioxidant it assists glutathione in this function and has been shown scientifically to raise glutathione levels short term; it is recycled by glutathione from its oxidized state back to its active state, thus strengthening antioxidant defenses; vitamin C also recycles vitamin E and alpha lipoic acid.</a:t>
            </a:r>
          </a:p>
          <a:p>
            <a:r>
              <a:rPr lang="en-US" b="1" dirty="0">
                <a:hlinkClick r:id="rId4"/>
              </a:rPr>
              <a:t>Vitamin E</a:t>
            </a:r>
            <a:r>
              <a:rPr lang="en-US" dirty="0">
                <a:hlinkClick r:id="rId4"/>
              </a:rPr>
              <a:t> </a:t>
            </a:r>
            <a:r>
              <a:rPr lang="en-US" dirty="0"/>
              <a:t>– as an antioxidant it also assists glutathione in eliminating free radicals much like vitamin C; it is also required for the proper functioning of glutathione enzymes; it recycles vitamin C and alpha lipoic acid.</a:t>
            </a:r>
          </a:p>
          <a:p>
            <a:r>
              <a:rPr lang="en-US" b="1" dirty="0">
                <a:hlinkClick r:id="rId5"/>
              </a:rPr>
              <a:t>B vitamins</a:t>
            </a:r>
            <a:r>
              <a:rPr lang="en-US" dirty="0">
                <a:hlinkClick r:id="rId5"/>
              </a:rPr>
              <a:t> </a:t>
            </a:r>
            <a:r>
              <a:rPr lang="en-US" dirty="0"/>
              <a:t>– vitamins B1 and B2 maintain glutathione and its enzymes in their active forms; vitamin B2 participates in the formation of a glutathione molecule; vitamin B6 influences glutathione synthesis indirectly as it is important for the proper functioning of amino acids including GSH precursors; vitamin B6 increases the amount of magnesium (a vital cofactor) that can enter cells; folate (B9) pushes cysteine towards glutathione production rather than homocysteine production; folate and vitamin B12 work together in amino acid metabolism and protein synthesis. You can read more about </a:t>
            </a:r>
            <a:r>
              <a:rPr lang="en-US" b="1" dirty="0">
                <a:hlinkClick r:id="rId6"/>
              </a:rPr>
              <a:t>vitamin B12 deficiency and its effect on immune health.</a:t>
            </a:r>
            <a:endParaRPr lang="en-US" dirty="0"/>
          </a:p>
          <a:p>
            <a:r>
              <a:rPr lang="en-US" b="1" dirty="0">
                <a:hlinkClick r:id="rId7"/>
              </a:rPr>
              <a:t>Selenium</a:t>
            </a:r>
            <a:r>
              <a:rPr lang="en-US" dirty="0"/>
              <a:t> - part of the enzyme glutathione peroxidase (</a:t>
            </a:r>
            <a:r>
              <a:rPr lang="en-US" dirty="0" err="1"/>
              <a:t>GPx</a:t>
            </a:r>
            <a:r>
              <a:rPr lang="en-US" dirty="0"/>
              <a:t>). Glutathione peroxidases, also known as </a:t>
            </a:r>
            <a:r>
              <a:rPr lang="en-US" dirty="0" err="1"/>
              <a:t>selenoproteins</a:t>
            </a:r>
            <a:r>
              <a:rPr lang="en-US" dirty="0"/>
              <a:t>, are a family of antioxidant enzymes that speed up the reaction between glutathione and free radicals.</a:t>
            </a:r>
          </a:p>
          <a:p>
            <a:r>
              <a:rPr lang="en-US" b="1" dirty="0">
                <a:hlinkClick r:id="rId8"/>
              </a:rPr>
              <a:t>Magnesium</a:t>
            </a:r>
            <a:r>
              <a:rPr lang="en-US" dirty="0"/>
              <a:t> - required for the proper functioning of the enzyme gamma glutamyl transpeptidase (GGT) involved in the synthesis of glutathione.</a:t>
            </a:r>
          </a:p>
          <a:p>
            <a:r>
              <a:rPr lang="en-US" b="1" dirty="0">
                <a:hlinkClick r:id="rId9"/>
              </a:rPr>
              <a:t>Zinc</a:t>
            </a:r>
            <a:r>
              <a:rPr lang="en-US" dirty="0"/>
              <a:t> – zinc deficiency reduces glutathione levels, especially in red blood cells. However, zinc levels above normal have pro-oxidant properties and reduce glutathione too.</a:t>
            </a:r>
          </a:p>
          <a:p>
            <a:r>
              <a:rPr lang="en-US" b="1" dirty="0">
                <a:hlinkClick r:id="rId10"/>
              </a:rPr>
              <a:t>Alpha lipoic acid</a:t>
            </a:r>
            <a:r>
              <a:rPr lang="en-US" dirty="0">
                <a:hlinkClick r:id="rId10"/>
              </a:rPr>
              <a:t> </a:t>
            </a:r>
            <a:r>
              <a:rPr lang="en-US" dirty="0"/>
              <a:t>– an antioxidant produced by the body; it has been scientifically proven to enhance and maintain glutathione levels by stimulating enzymes involved in the synthesis of glutathione; it also helps increase the cellular uptake of cysteine, the crucial building block of glutathione; in addition, alpha lipoic acid recycles vitamins C and E.</a:t>
            </a:r>
          </a:p>
          <a:p>
            <a:br>
              <a:rPr lang="en-US" dirty="0"/>
            </a:br>
            <a:r>
              <a:rPr lang="en-US" dirty="0"/>
              <a:t>It is very important to keep the intake of glutathione cofactors above the recommended daily amounts which were designed more than half a century ago and only to prevent deficiencies. </a:t>
            </a:r>
          </a:p>
          <a:p>
            <a:endParaRPr lang="en-US" dirty="0"/>
          </a:p>
        </p:txBody>
      </p:sp>
      <p:sp>
        <p:nvSpPr>
          <p:cNvPr id="4" name="Slide Number Placeholder 3"/>
          <p:cNvSpPr>
            <a:spLocks noGrp="1"/>
          </p:cNvSpPr>
          <p:nvPr>
            <p:ph type="sldNum" sz="quarter" idx="10"/>
          </p:nvPr>
        </p:nvSpPr>
        <p:spPr/>
        <p:txBody>
          <a:bodyPr/>
          <a:lstStyle/>
          <a:p>
            <a:fld id="{E9683C7A-E92C-49AA-BEF5-E20D8DC046D9}" type="slidenum">
              <a:rPr lang="en-US" smtClean="0"/>
              <a:t>68</a:t>
            </a:fld>
            <a:endParaRPr lang="en-US"/>
          </a:p>
        </p:txBody>
      </p:sp>
    </p:spTree>
    <p:extLst>
      <p:ext uri="{BB962C8B-B14F-4D97-AF65-F5344CB8AC3E}">
        <p14:creationId xmlns:p14="http://schemas.microsoft.com/office/powerpoint/2010/main" val="306365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Low levels of magnesium</a:t>
            </a:r>
            <a:r>
              <a:rPr lang="en-US" dirty="0"/>
              <a:t> are a culprit in the development of inflammation and may play a role in hardening of your arteries as they inhibit the deposit of lipids on your arterials walls and plaque formation.</a:t>
            </a:r>
            <a:r>
              <a:rPr lang="en-US" baseline="30000" dirty="0"/>
              <a:t> </a:t>
            </a:r>
            <a:endParaRPr lang="en-US" dirty="0"/>
          </a:p>
          <a:p>
            <a:endParaRPr lang="en-US" dirty="0"/>
          </a:p>
        </p:txBody>
      </p:sp>
      <p:sp>
        <p:nvSpPr>
          <p:cNvPr id="4" name="Slide Number Placeholder 3"/>
          <p:cNvSpPr>
            <a:spLocks noGrp="1"/>
          </p:cNvSpPr>
          <p:nvPr>
            <p:ph type="sldNum" sz="quarter" idx="5"/>
          </p:nvPr>
        </p:nvSpPr>
        <p:spPr/>
        <p:txBody>
          <a:bodyPr/>
          <a:lstStyle/>
          <a:p>
            <a:fld id="{35532161-D2BA-3746-AB27-7CE6BE5D4D9A}" type="slidenum">
              <a:rPr lang="en-US" smtClean="0"/>
              <a:t>97</a:t>
            </a:fld>
            <a:endParaRPr lang="en-US"/>
          </a:p>
        </p:txBody>
      </p:sp>
    </p:spTree>
    <p:extLst>
      <p:ext uri="{BB962C8B-B14F-4D97-AF65-F5344CB8AC3E}">
        <p14:creationId xmlns:p14="http://schemas.microsoft.com/office/powerpoint/2010/main" val="232601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C49B-597D-48EB-A7C4-F40E86163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5A595-86EB-4B72-83C9-0AF167A94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B4C226-1EA5-45B1-8998-331361CB8BA4}"/>
              </a:ext>
            </a:extLst>
          </p:cNvPr>
          <p:cNvSpPr>
            <a:spLocks noGrp="1"/>
          </p:cNvSpPr>
          <p:nvPr>
            <p:ph type="dt" sz="half" idx="10"/>
          </p:nvPr>
        </p:nvSpPr>
        <p:spPr/>
        <p:txBody>
          <a:bodyPr/>
          <a:lstStyle/>
          <a:p>
            <a:fld id="{9AB3A824-1A51-4B26-AD58-A6D8E14F6C04}" type="datetimeFigureOut">
              <a:rPr lang="en-US" smtClean="0"/>
              <a:t>6/24/2019</a:t>
            </a:fld>
            <a:endParaRPr lang="en-US" dirty="0"/>
          </a:p>
        </p:txBody>
      </p:sp>
      <p:sp>
        <p:nvSpPr>
          <p:cNvPr id="5" name="Footer Placeholder 4">
            <a:extLst>
              <a:ext uri="{FF2B5EF4-FFF2-40B4-BE49-F238E27FC236}">
                <a16:creationId xmlns:a16="http://schemas.microsoft.com/office/drawing/2014/main" id="{4F1D36AC-580F-471D-9D97-89049DE73E9B}"/>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CE73C9F1-EA23-46B9-95BC-0FB007EFD42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67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0780-6307-497C-B967-A3C0968363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3BF406-B4B0-46F7-95A1-3317738DE3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EE9C4-A372-48A6-8545-4F7CB6C27EC1}"/>
              </a:ext>
            </a:extLst>
          </p:cNvPr>
          <p:cNvSpPr>
            <a:spLocks noGrp="1"/>
          </p:cNvSpPr>
          <p:nvPr>
            <p:ph type="dt" sz="half" idx="10"/>
          </p:nvPr>
        </p:nvSpPr>
        <p:spPr/>
        <p:txBody>
          <a:bodyPr/>
          <a:lstStyle/>
          <a:p>
            <a:fld id="{D857E33E-8B18-4087-B112-809917729534}" type="datetimeFigureOut">
              <a:rPr lang="en-US" smtClean="0"/>
              <a:t>6/24/2019</a:t>
            </a:fld>
            <a:endParaRPr lang="en-US" dirty="0"/>
          </a:p>
        </p:txBody>
      </p:sp>
      <p:sp>
        <p:nvSpPr>
          <p:cNvPr id="5" name="Footer Placeholder 4">
            <a:extLst>
              <a:ext uri="{FF2B5EF4-FFF2-40B4-BE49-F238E27FC236}">
                <a16:creationId xmlns:a16="http://schemas.microsoft.com/office/drawing/2014/main" id="{E8E2E1D4-6B7D-421B-8DD7-F3AA5A50FB90}"/>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90557872-E29D-4AFF-8A5E-56AE7BB2AC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76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43BB6-EF2C-45FD-B9AB-B25D878E7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B9CC4F-2998-45D9-A6FC-F599F10956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83E53-3851-49C1-80C6-4C24B1F07E47}"/>
              </a:ext>
            </a:extLst>
          </p:cNvPr>
          <p:cNvSpPr>
            <a:spLocks noGrp="1"/>
          </p:cNvSpPr>
          <p:nvPr>
            <p:ph type="dt" sz="half" idx="10"/>
          </p:nvPr>
        </p:nvSpPr>
        <p:spPr/>
        <p:txBody>
          <a:bodyPr/>
          <a:lstStyle/>
          <a:p>
            <a:fld id="{D3FFE419-2371-464F-8239-3959401C3561}" type="datetimeFigureOut">
              <a:rPr lang="en-US" smtClean="0"/>
              <a:t>6/24/2019</a:t>
            </a:fld>
            <a:endParaRPr lang="en-US" dirty="0"/>
          </a:p>
        </p:txBody>
      </p:sp>
      <p:sp>
        <p:nvSpPr>
          <p:cNvPr id="5" name="Footer Placeholder 4">
            <a:extLst>
              <a:ext uri="{FF2B5EF4-FFF2-40B4-BE49-F238E27FC236}">
                <a16:creationId xmlns:a16="http://schemas.microsoft.com/office/drawing/2014/main" id="{1956A7E1-05CF-4E95-BE62-86A2A3AF93D0}"/>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4BE6D304-FCA4-4FC9-BE6D-32229D68761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208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1B16-0C72-4002-9130-2263D3AC6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5012F-7CC6-45CA-84B2-37A35D864C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B72C3-634C-4540-8311-BC2DBE918EFD}"/>
              </a:ext>
            </a:extLst>
          </p:cNvPr>
          <p:cNvSpPr>
            <a:spLocks noGrp="1"/>
          </p:cNvSpPr>
          <p:nvPr>
            <p:ph type="dt" sz="half" idx="10"/>
          </p:nvPr>
        </p:nvSpPr>
        <p:spPr/>
        <p:txBody>
          <a:bodyPr/>
          <a:lstStyle/>
          <a:p>
            <a:fld id="{97D162C4-EDD9-4389-A98B-B87ECEA2A816}" type="datetimeFigureOut">
              <a:rPr lang="en-US" smtClean="0"/>
              <a:t>6/24/2019</a:t>
            </a:fld>
            <a:endParaRPr lang="en-US" dirty="0"/>
          </a:p>
        </p:txBody>
      </p:sp>
      <p:sp>
        <p:nvSpPr>
          <p:cNvPr id="5" name="Footer Placeholder 4">
            <a:extLst>
              <a:ext uri="{FF2B5EF4-FFF2-40B4-BE49-F238E27FC236}">
                <a16:creationId xmlns:a16="http://schemas.microsoft.com/office/drawing/2014/main" id="{6503CAFA-6424-4E93-8A67-23EEBDF611B1}"/>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B77E3094-62A0-4EE3-B8CF-34F2A89AEA2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71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1852-2C42-4AC1-89D7-4CBA2C8557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9BFB5B-4DBA-4B4E-8D0C-C65782900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97457D-28D1-4711-85BC-06DA2E58C204}"/>
              </a:ext>
            </a:extLst>
          </p:cNvPr>
          <p:cNvSpPr>
            <a:spLocks noGrp="1"/>
          </p:cNvSpPr>
          <p:nvPr>
            <p:ph type="dt" sz="half" idx="10"/>
          </p:nvPr>
        </p:nvSpPr>
        <p:spPr/>
        <p:txBody>
          <a:bodyPr/>
          <a:lstStyle/>
          <a:p>
            <a:fld id="{3E5059C3-6A89-4494-99FF-5A4D6FFD50EB}" type="datetimeFigureOut">
              <a:rPr lang="en-US" smtClean="0"/>
              <a:t>6/24/2019</a:t>
            </a:fld>
            <a:endParaRPr lang="en-US" dirty="0"/>
          </a:p>
        </p:txBody>
      </p:sp>
      <p:sp>
        <p:nvSpPr>
          <p:cNvPr id="5" name="Footer Placeholder 4">
            <a:extLst>
              <a:ext uri="{FF2B5EF4-FFF2-40B4-BE49-F238E27FC236}">
                <a16:creationId xmlns:a16="http://schemas.microsoft.com/office/drawing/2014/main" id="{EC879D9B-D5F3-43DD-8D2A-881E3B54A496}"/>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3EE69FF7-9C4E-472C-91C7-7AEB3A0EDDE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63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724A-447B-49C4-A973-A6749D1FA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4F47A7-B733-4843-BEF1-3B1996438A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37FB6-4D72-41C4-92A3-D7927444EB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F4AE7-2E6E-4052-A9BE-4273CB8D686B}"/>
              </a:ext>
            </a:extLst>
          </p:cNvPr>
          <p:cNvSpPr>
            <a:spLocks noGrp="1"/>
          </p:cNvSpPr>
          <p:nvPr>
            <p:ph type="dt" sz="half" idx="10"/>
          </p:nvPr>
        </p:nvSpPr>
        <p:spPr/>
        <p:txBody>
          <a:bodyPr/>
          <a:lstStyle/>
          <a:p>
            <a:fld id="{CA954B2F-12DE-47F5-8894-472B206D2E1E}" type="datetimeFigureOut">
              <a:rPr lang="en-US" smtClean="0"/>
              <a:t>6/24/2019</a:t>
            </a:fld>
            <a:endParaRPr lang="en-US" dirty="0"/>
          </a:p>
        </p:txBody>
      </p:sp>
      <p:sp>
        <p:nvSpPr>
          <p:cNvPr id="6" name="Footer Placeholder 5">
            <a:extLst>
              <a:ext uri="{FF2B5EF4-FFF2-40B4-BE49-F238E27FC236}">
                <a16:creationId xmlns:a16="http://schemas.microsoft.com/office/drawing/2014/main" id="{AEA2A22F-D892-40C4-8D6F-92CA56A18985}"/>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3F8F66AE-DE34-47F0-9209-A5E6D37228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642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1EED-A24E-40D3-BA23-846EC37CC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D56228-3949-492A-A37A-1D06381B9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A19A51-0380-42E2-A6E7-15E4C49BA6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DDAB17-5257-4BB9-8F76-CE0CCAEE8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46AE7E-777B-4804-9BED-5294680527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B49934-2CCC-4C0D-94A4-C4801FCF391C}"/>
              </a:ext>
            </a:extLst>
          </p:cNvPr>
          <p:cNvSpPr>
            <a:spLocks noGrp="1"/>
          </p:cNvSpPr>
          <p:nvPr>
            <p:ph type="dt" sz="half" idx="10"/>
          </p:nvPr>
        </p:nvSpPr>
        <p:spPr/>
        <p:txBody>
          <a:bodyPr/>
          <a:lstStyle/>
          <a:p>
            <a:fld id="{3F30E46F-7819-4ACF-B48B-48222C2ACC88}" type="datetimeFigureOut">
              <a:rPr lang="en-US" smtClean="0"/>
              <a:t>6/24/2019</a:t>
            </a:fld>
            <a:endParaRPr lang="en-US" dirty="0"/>
          </a:p>
        </p:txBody>
      </p:sp>
      <p:sp>
        <p:nvSpPr>
          <p:cNvPr id="8" name="Footer Placeholder 7">
            <a:extLst>
              <a:ext uri="{FF2B5EF4-FFF2-40B4-BE49-F238E27FC236}">
                <a16:creationId xmlns:a16="http://schemas.microsoft.com/office/drawing/2014/main" id="{9479AB2F-0097-4143-9178-6AF9C3E37C6F}"/>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D4D23FD5-A74B-427F-9C4E-27537619FCF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9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CA35-1726-4C48-98ED-39B6D952F3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24DA30-F07C-4F15-AEA9-A9930EFDF1C1}"/>
              </a:ext>
            </a:extLst>
          </p:cNvPr>
          <p:cNvSpPr>
            <a:spLocks noGrp="1"/>
          </p:cNvSpPr>
          <p:nvPr>
            <p:ph type="dt" sz="half" idx="10"/>
          </p:nvPr>
        </p:nvSpPr>
        <p:spPr/>
        <p:txBody>
          <a:bodyPr/>
          <a:lstStyle/>
          <a:p>
            <a:fld id="{1FAF3416-4057-4DAA-829D-4CA07428D088}" type="datetimeFigureOut">
              <a:rPr lang="en-US" smtClean="0"/>
              <a:t>6/24/2019</a:t>
            </a:fld>
            <a:endParaRPr lang="en-US" dirty="0"/>
          </a:p>
        </p:txBody>
      </p:sp>
      <p:sp>
        <p:nvSpPr>
          <p:cNvPr id="4" name="Footer Placeholder 3">
            <a:extLst>
              <a:ext uri="{FF2B5EF4-FFF2-40B4-BE49-F238E27FC236}">
                <a16:creationId xmlns:a16="http://schemas.microsoft.com/office/drawing/2014/main" id="{B81270B7-D68C-45E6-A73D-3E4668F53D7D}"/>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77571991-4B01-46D7-B657-C2168412021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673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A1610-8A2D-45D5-8C40-3EB3AEB26162}"/>
              </a:ext>
            </a:extLst>
          </p:cNvPr>
          <p:cNvSpPr>
            <a:spLocks noGrp="1"/>
          </p:cNvSpPr>
          <p:nvPr>
            <p:ph type="dt" sz="half" idx="10"/>
          </p:nvPr>
        </p:nvSpPr>
        <p:spPr/>
        <p:txBody>
          <a:bodyPr/>
          <a:lstStyle/>
          <a:p>
            <a:fld id="{921D9284-D300-4297-87F7-E791DCC15DB1}" type="datetimeFigureOut">
              <a:rPr lang="en-US" smtClean="0"/>
              <a:t>6/24/2019</a:t>
            </a:fld>
            <a:endParaRPr lang="en-US" dirty="0"/>
          </a:p>
        </p:txBody>
      </p:sp>
      <p:sp>
        <p:nvSpPr>
          <p:cNvPr id="3" name="Footer Placeholder 2">
            <a:extLst>
              <a:ext uri="{FF2B5EF4-FFF2-40B4-BE49-F238E27FC236}">
                <a16:creationId xmlns:a16="http://schemas.microsoft.com/office/drawing/2014/main" id="{31B1CDE9-B3F0-4452-B147-BA1D33B99C3C}"/>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AAE5417C-2C51-44AA-89E4-287B1CBA259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256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2B35-0819-42C3-9A44-08108EB3D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A5E22E-CDE7-44BA-B4FD-8CE2822E8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09D493-3E86-47E2-9BA0-97E0AD973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174E39-7076-443D-8205-96A29B92F721}"/>
              </a:ext>
            </a:extLst>
          </p:cNvPr>
          <p:cNvSpPr>
            <a:spLocks noGrp="1"/>
          </p:cNvSpPr>
          <p:nvPr>
            <p:ph type="dt" sz="half" idx="10"/>
          </p:nvPr>
        </p:nvSpPr>
        <p:spPr/>
        <p:txBody>
          <a:bodyPr/>
          <a:lstStyle/>
          <a:p>
            <a:fld id="{37D525BB-DA17-4BA0-B3C8-3AC3ABC827E6}" type="datetimeFigureOut">
              <a:rPr lang="en-US" smtClean="0"/>
              <a:t>6/24/2019</a:t>
            </a:fld>
            <a:endParaRPr lang="en-US" dirty="0"/>
          </a:p>
        </p:txBody>
      </p:sp>
      <p:sp>
        <p:nvSpPr>
          <p:cNvPr id="6" name="Footer Placeholder 5">
            <a:extLst>
              <a:ext uri="{FF2B5EF4-FFF2-40B4-BE49-F238E27FC236}">
                <a16:creationId xmlns:a16="http://schemas.microsoft.com/office/drawing/2014/main" id="{B07F2089-3789-4ABC-A4C4-83FA016B1A1C}"/>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7D8BCE38-95E8-4ADC-A8E7-0393A0D6DA1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67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C5E1-F14A-4A68-9A2C-52FDFBA4D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A1C2BC-D11C-4C93-9498-9D2FCACD4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0DB52-6230-47C2-B947-527451732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B1D1D4-0674-45DF-B952-3D3A4072B415}"/>
              </a:ext>
            </a:extLst>
          </p:cNvPr>
          <p:cNvSpPr>
            <a:spLocks noGrp="1"/>
          </p:cNvSpPr>
          <p:nvPr>
            <p:ph type="dt" sz="half" idx="10"/>
          </p:nvPr>
        </p:nvSpPr>
        <p:spPr/>
        <p:txBody>
          <a:bodyPr/>
          <a:lstStyle/>
          <a:p>
            <a:fld id="{B16C4C9A-3960-41CF-A4E9-2A8FB932454B}" type="datetimeFigureOut">
              <a:rPr lang="en-US" smtClean="0"/>
              <a:t>6/24/2019</a:t>
            </a:fld>
            <a:endParaRPr lang="en-US" dirty="0"/>
          </a:p>
        </p:txBody>
      </p:sp>
      <p:sp>
        <p:nvSpPr>
          <p:cNvPr id="6" name="Footer Placeholder 5">
            <a:extLst>
              <a:ext uri="{FF2B5EF4-FFF2-40B4-BE49-F238E27FC236}">
                <a16:creationId xmlns:a16="http://schemas.microsoft.com/office/drawing/2014/main" id="{566E3BF5-4D64-4B3D-BF3E-762195C12061}"/>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EF435C27-AEEE-4C57-B79F-578BBB92B9E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3437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2DB89-112C-4889-8151-A6B3CC8F5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AB3C64-F043-4633-8F06-375593C3D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F6172-C4C3-4D60-BDCC-3F5E6D533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6/24/2019</a:t>
            </a:fld>
            <a:endParaRPr lang="en-US" dirty="0"/>
          </a:p>
        </p:txBody>
      </p:sp>
      <p:sp>
        <p:nvSpPr>
          <p:cNvPr id="5" name="Footer Placeholder 4">
            <a:extLst>
              <a:ext uri="{FF2B5EF4-FFF2-40B4-BE49-F238E27FC236}">
                <a16:creationId xmlns:a16="http://schemas.microsoft.com/office/drawing/2014/main" id="{AEA36312-E027-45E9-97A6-6C1141C8D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07CB4E1C-5C26-434A-A6B7-A73762CA6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0398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immunehealthscience.com/benefits-of-zinc.html" TargetMode="External"/><Relationship Id="rId3" Type="http://schemas.openxmlformats.org/officeDocument/2006/relationships/hyperlink" Target="http://www.immunehealthscience.com/vitamin-C.html" TargetMode="External"/><Relationship Id="rId7" Type="http://schemas.openxmlformats.org/officeDocument/2006/relationships/hyperlink" Target="http://www.immunehealthscience.com/benefits-of-magnesiu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immunehealthscience.com/benefits-of-selenium.html" TargetMode="External"/><Relationship Id="rId5" Type="http://schemas.openxmlformats.org/officeDocument/2006/relationships/hyperlink" Target="http://www.immunehealthscience.com/B-vitamins.html" TargetMode="External"/><Relationship Id="rId4" Type="http://schemas.openxmlformats.org/officeDocument/2006/relationships/hyperlink" Target="http://www.immunehealthscience.com/vitamin-E.html" TargetMode="External"/><Relationship Id="rId9" Type="http://schemas.openxmlformats.org/officeDocument/2006/relationships/hyperlink" Target="http://www.immunehealthscience.com/alpha-lipoic-acid-benefits.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ncbi.nlm.nih.gov/pmc/articles/PMC3860432/#b39-arh-30-1-5-13" TargetMode="External"/><Relationship Id="rId2" Type="http://schemas.openxmlformats.org/officeDocument/2006/relationships/hyperlink" Target="https://www.ncbi.nlm.nih.gov/pmc/articles/PMC3860432/#b3-arh-30-1-5-13"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22C0-AAD8-4EC7-B1A1-A0F9424FDD3F}"/>
              </a:ext>
            </a:extLst>
          </p:cNvPr>
          <p:cNvSpPr>
            <a:spLocks noGrp="1"/>
          </p:cNvSpPr>
          <p:nvPr>
            <p:ph type="title"/>
          </p:nvPr>
        </p:nvSpPr>
        <p:spPr/>
        <p:txBody>
          <a:bodyPr/>
          <a:lstStyle/>
          <a:p>
            <a:pPr algn="ctr"/>
            <a:r>
              <a:rPr lang="en-US" b="1" dirty="0"/>
              <a:t>CARBOHYDRATE METABOLISM</a:t>
            </a:r>
          </a:p>
        </p:txBody>
      </p:sp>
    </p:spTree>
    <p:extLst>
      <p:ext uri="{BB962C8B-B14F-4D97-AF65-F5344CB8AC3E}">
        <p14:creationId xmlns:p14="http://schemas.microsoft.com/office/powerpoint/2010/main" val="366880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092D-711E-4064-B1AA-4737938A500F}"/>
              </a:ext>
            </a:extLst>
          </p:cNvPr>
          <p:cNvSpPr>
            <a:spLocks noGrp="1"/>
          </p:cNvSpPr>
          <p:nvPr>
            <p:ph type="title"/>
          </p:nvPr>
        </p:nvSpPr>
        <p:spPr/>
        <p:txBody>
          <a:bodyPr/>
          <a:lstStyle/>
          <a:p>
            <a:pPr algn="ctr"/>
            <a:r>
              <a:rPr lang="en-US" b="1" dirty="0"/>
              <a:t>Fatty Acid Metabolism</a:t>
            </a:r>
          </a:p>
        </p:txBody>
      </p:sp>
      <p:sp>
        <p:nvSpPr>
          <p:cNvPr id="3" name="Content Placeholder 2">
            <a:extLst>
              <a:ext uri="{FF2B5EF4-FFF2-40B4-BE49-F238E27FC236}">
                <a16:creationId xmlns:a16="http://schemas.microsoft.com/office/drawing/2014/main" id="{19D3CABF-E66C-49F8-A031-2941E66F94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4402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6A20-3957-473D-B8DE-0CC1225E05C5}"/>
              </a:ext>
            </a:extLst>
          </p:cNvPr>
          <p:cNvSpPr>
            <a:spLocks noGrp="1"/>
          </p:cNvSpPr>
          <p:nvPr>
            <p:ph type="title"/>
          </p:nvPr>
        </p:nvSpPr>
        <p:spPr/>
        <p:txBody>
          <a:bodyPr/>
          <a:lstStyle/>
          <a:p>
            <a:pPr algn="ctr"/>
            <a:r>
              <a:rPr lang="en-US" b="1" dirty="0"/>
              <a:t>FTO</a:t>
            </a:r>
            <a:r>
              <a:rPr lang="en-US" dirty="0"/>
              <a:t> </a:t>
            </a:r>
          </a:p>
        </p:txBody>
      </p:sp>
      <p:sp>
        <p:nvSpPr>
          <p:cNvPr id="3" name="Content Placeholder 2">
            <a:extLst>
              <a:ext uri="{FF2B5EF4-FFF2-40B4-BE49-F238E27FC236}">
                <a16:creationId xmlns:a16="http://schemas.microsoft.com/office/drawing/2014/main" id="{CE7A843B-CC88-431B-8CAB-45FADBE9D016}"/>
              </a:ext>
            </a:extLst>
          </p:cNvPr>
          <p:cNvSpPr>
            <a:spLocks noGrp="1"/>
          </p:cNvSpPr>
          <p:nvPr>
            <p:ph idx="1"/>
          </p:nvPr>
        </p:nvSpPr>
        <p:spPr/>
        <p:txBody>
          <a:bodyPr>
            <a:normAutofit fontScale="92500" lnSpcReduction="20000"/>
          </a:bodyPr>
          <a:lstStyle/>
          <a:p>
            <a:r>
              <a:rPr lang="en-US" dirty="0"/>
              <a:t>Fat-mass-and-obesity-associated (FTO) gene is present at high levels in several metabolically active tissues, including, heart, kidney, and adipose tissue, and is most highly expressed in the brain, particularly in the hypothalamus which is concerned with the regulation of arousal, appetite, temperature, autonomic function, and endocrine systems. </a:t>
            </a:r>
          </a:p>
          <a:p>
            <a:r>
              <a:rPr lang="en-US" dirty="0"/>
              <a:t>It has been suggested that the FTO gene plays a role in appetite regulation and that it is associated with energy expenditure, energy intake, and diminished satiety. </a:t>
            </a:r>
          </a:p>
          <a:p>
            <a:r>
              <a:rPr lang="en-US" dirty="0"/>
              <a:t>The A allele has been associated with higher body mass index (BMI), body fat percentage and waist circumference, especially in individuals with a sedentary lifestyle. </a:t>
            </a:r>
          </a:p>
          <a:p>
            <a:r>
              <a:rPr lang="en-US" dirty="0"/>
              <a:t>Overweight individuals with the A allele are at increased risk for insulin resistance and diabetes, especially when there is a high fat intake.</a:t>
            </a:r>
          </a:p>
        </p:txBody>
      </p:sp>
    </p:spTree>
    <p:extLst>
      <p:ext uri="{BB962C8B-B14F-4D97-AF65-F5344CB8AC3E}">
        <p14:creationId xmlns:p14="http://schemas.microsoft.com/office/powerpoint/2010/main" val="11312909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79E1-7BE2-4503-990B-32AF20CE9799}"/>
              </a:ext>
            </a:extLst>
          </p:cNvPr>
          <p:cNvSpPr>
            <a:spLocks noGrp="1"/>
          </p:cNvSpPr>
          <p:nvPr>
            <p:ph type="title"/>
          </p:nvPr>
        </p:nvSpPr>
        <p:spPr/>
        <p:txBody>
          <a:bodyPr/>
          <a:lstStyle/>
          <a:p>
            <a:pPr algn="ctr"/>
            <a:r>
              <a:rPr lang="en-US" b="1" dirty="0"/>
              <a:t>FTO ACTION</a:t>
            </a:r>
          </a:p>
        </p:txBody>
      </p:sp>
      <p:sp>
        <p:nvSpPr>
          <p:cNvPr id="3" name="Content Placeholder 2">
            <a:extLst>
              <a:ext uri="{FF2B5EF4-FFF2-40B4-BE49-F238E27FC236}">
                <a16:creationId xmlns:a16="http://schemas.microsoft.com/office/drawing/2014/main" id="{F2615AEB-EACC-4638-BC88-0F04DEFEE090}"/>
              </a:ext>
            </a:extLst>
          </p:cNvPr>
          <p:cNvSpPr>
            <a:spLocks noGrp="1"/>
          </p:cNvSpPr>
          <p:nvPr>
            <p:ph idx="1"/>
          </p:nvPr>
        </p:nvSpPr>
        <p:spPr/>
        <p:txBody>
          <a:bodyPr/>
          <a:lstStyle/>
          <a:p>
            <a:r>
              <a:rPr lang="en-US" dirty="0"/>
              <a:t>Wild type: TT no impact</a:t>
            </a:r>
          </a:p>
          <a:p>
            <a:r>
              <a:rPr lang="en-US" dirty="0"/>
              <a:t>Hetero: TA moderate impact</a:t>
            </a:r>
          </a:p>
          <a:p>
            <a:r>
              <a:rPr lang="en-US" dirty="0"/>
              <a:t>Homozygote: AA high impact</a:t>
            </a:r>
          </a:p>
          <a:p>
            <a:r>
              <a:rPr lang="en-US" dirty="0"/>
              <a:t>Modified Mediterranean: Diet to include a moderate amount of carbohydrate, increase monounsaturated fatty acids, decrease saturated fats; but moderate overall fat intake.</a:t>
            </a:r>
          </a:p>
          <a:p>
            <a:r>
              <a:rPr lang="en-US" dirty="0"/>
              <a:t>Regular physical activity is required</a:t>
            </a:r>
          </a:p>
        </p:txBody>
      </p:sp>
    </p:spTree>
    <p:extLst>
      <p:ext uri="{BB962C8B-B14F-4D97-AF65-F5344CB8AC3E}">
        <p14:creationId xmlns:p14="http://schemas.microsoft.com/office/powerpoint/2010/main" val="36077907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3BBE-C871-45FC-BF26-85E5AFA88284}"/>
              </a:ext>
            </a:extLst>
          </p:cNvPr>
          <p:cNvSpPr>
            <a:spLocks noGrp="1"/>
          </p:cNvSpPr>
          <p:nvPr>
            <p:ph type="title"/>
          </p:nvPr>
        </p:nvSpPr>
        <p:spPr/>
        <p:txBody>
          <a:bodyPr/>
          <a:lstStyle/>
          <a:p>
            <a:pPr algn="ctr"/>
            <a:r>
              <a:rPr lang="en-US" b="1" dirty="0"/>
              <a:t>PPARG |  Pro12Ala</a:t>
            </a:r>
          </a:p>
        </p:txBody>
      </p:sp>
      <p:sp>
        <p:nvSpPr>
          <p:cNvPr id="3" name="Content Placeholder 2">
            <a:extLst>
              <a:ext uri="{FF2B5EF4-FFF2-40B4-BE49-F238E27FC236}">
                <a16:creationId xmlns:a16="http://schemas.microsoft.com/office/drawing/2014/main" id="{D14D5974-5875-4E5D-92F9-CDF9EB2B6EFF}"/>
              </a:ext>
            </a:extLst>
          </p:cNvPr>
          <p:cNvSpPr>
            <a:spLocks noGrp="1"/>
          </p:cNvSpPr>
          <p:nvPr>
            <p:ph idx="1"/>
          </p:nvPr>
        </p:nvSpPr>
        <p:spPr/>
        <p:txBody>
          <a:bodyPr/>
          <a:lstStyle/>
          <a:p>
            <a:r>
              <a:rPr lang="en-US" dirty="0"/>
              <a:t>The Ala12 (G) allele is associated with impaired transcriptional activity in adipose tissue and with increased obesity risk in the presence of an obesogenic environment. </a:t>
            </a:r>
          </a:p>
          <a:p>
            <a:r>
              <a:rPr lang="en-US" dirty="0"/>
              <a:t>Peroxisome proliferator-activated receptor gamma (PPARG) is believed to be involved in adipocyte differentiation. </a:t>
            </a:r>
          </a:p>
          <a:p>
            <a:r>
              <a:rPr lang="en-US" dirty="0"/>
              <a:t>It is a transcription factor activated by fatty acids, which has a major role in adipogenesis and expression of adipocyte specific genes. </a:t>
            </a:r>
          </a:p>
          <a:p>
            <a:r>
              <a:rPr lang="en-US" dirty="0"/>
              <a:t>It is also involved in the regulation of glucose and lipid metabolism. This receptor is the target for the thiazolidinedione antidiabetic drugs.</a:t>
            </a:r>
          </a:p>
          <a:p>
            <a:endParaRPr lang="en-US" dirty="0"/>
          </a:p>
        </p:txBody>
      </p:sp>
    </p:spTree>
    <p:extLst>
      <p:ext uri="{BB962C8B-B14F-4D97-AF65-F5344CB8AC3E}">
        <p14:creationId xmlns:p14="http://schemas.microsoft.com/office/powerpoint/2010/main" val="10146016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0ED6-D315-4718-820E-B965E386755C}"/>
              </a:ext>
            </a:extLst>
          </p:cNvPr>
          <p:cNvSpPr>
            <a:spLocks noGrp="1"/>
          </p:cNvSpPr>
          <p:nvPr>
            <p:ph type="title"/>
          </p:nvPr>
        </p:nvSpPr>
        <p:spPr/>
        <p:txBody>
          <a:bodyPr/>
          <a:lstStyle/>
          <a:p>
            <a:pPr algn="ctr"/>
            <a:r>
              <a:rPr lang="en-US" b="1" dirty="0"/>
              <a:t>PPARG ACTION</a:t>
            </a:r>
          </a:p>
        </p:txBody>
      </p:sp>
      <p:sp>
        <p:nvSpPr>
          <p:cNvPr id="3" name="Content Placeholder 2">
            <a:extLst>
              <a:ext uri="{FF2B5EF4-FFF2-40B4-BE49-F238E27FC236}">
                <a16:creationId xmlns:a16="http://schemas.microsoft.com/office/drawing/2014/main" id="{8BDD4D6E-7D98-4FD9-9F40-A4A6AF385D7D}"/>
              </a:ext>
            </a:extLst>
          </p:cNvPr>
          <p:cNvSpPr>
            <a:spLocks noGrp="1"/>
          </p:cNvSpPr>
          <p:nvPr>
            <p:ph idx="1"/>
          </p:nvPr>
        </p:nvSpPr>
        <p:spPr/>
        <p:txBody>
          <a:bodyPr>
            <a:normAutofit fontScale="77500" lnSpcReduction="20000"/>
          </a:bodyPr>
          <a:lstStyle/>
          <a:p>
            <a:r>
              <a:rPr lang="en-US" dirty="0"/>
              <a:t>Wild type: CC high impact CG –mild impact</a:t>
            </a:r>
          </a:p>
          <a:p>
            <a:r>
              <a:rPr lang="en-US" dirty="0"/>
              <a:t>Heterozygote: CG</a:t>
            </a:r>
          </a:p>
          <a:p>
            <a:r>
              <a:rPr lang="en-US" dirty="0"/>
              <a:t>Homozygote: GG no impact</a:t>
            </a:r>
          </a:p>
          <a:p>
            <a:r>
              <a:rPr lang="en-US" dirty="0"/>
              <a:t>C-Keep a caloric deficit</a:t>
            </a:r>
          </a:p>
          <a:p>
            <a:r>
              <a:rPr lang="en-US" dirty="0"/>
              <a:t>C is likely to gain weight easily and high risk of Diabetes and Obesity</a:t>
            </a:r>
          </a:p>
          <a:p>
            <a:r>
              <a:rPr lang="en-US" dirty="0"/>
              <a:t>Focusing on a calorie-restricted diet and increasing physical activity levels in G allele carriers has been associated with improved weight management outcomes.</a:t>
            </a:r>
          </a:p>
          <a:p>
            <a:r>
              <a:rPr lang="en-US" dirty="0"/>
              <a:t>The CC genotype is highly sensitive to the type and amount of fat in the diet, with regards to susceptibility to obesity and diabetes. </a:t>
            </a:r>
          </a:p>
          <a:p>
            <a:r>
              <a:rPr lang="en-US" dirty="0"/>
              <a:t>Increase monounsaturated fatty acids and decreasing saturated fatty acids in the diet. All diet and lifestyle variables that impact insulin sensitivity should be addressed.</a:t>
            </a:r>
          </a:p>
          <a:p>
            <a:pPr marL="0" indent="0">
              <a:buNone/>
            </a:pPr>
            <a:r>
              <a:rPr lang="en-US" dirty="0"/>
              <a:t>FOLLOW A MODIFIED MEDITERRANEAN DIET</a:t>
            </a:r>
          </a:p>
        </p:txBody>
      </p:sp>
    </p:spTree>
    <p:extLst>
      <p:ext uri="{BB962C8B-B14F-4D97-AF65-F5344CB8AC3E}">
        <p14:creationId xmlns:p14="http://schemas.microsoft.com/office/powerpoint/2010/main" val="42399710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7D73-301F-4F82-812B-4B81443D396B}"/>
              </a:ext>
            </a:extLst>
          </p:cNvPr>
          <p:cNvSpPr>
            <a:spLocks noGrp="1"/>
          </p:cNvSpPr>
          <p:nvPr>
            <p:ph type="title"/>
          </p:nvPr>
        </p:nvSpPr>
        <p:spPr/>
        <p:txBody>
          <a:bodyPr>
            <a:normAutofit fontScale="90000"/>
          </a:bodyPr>
          <a:lstStyle/>
          <a:p>
            <a:pPr algn="ctr"/>
            <a:br>
              <a:rPr lang="en-US" dirty="0"/>
            </a:br>
            <a:r>
              <a:rPr lang="en-US" b="1" dirty="0"/>
              <a:t>SLC2A2 -GLUT2 </a:t>
            </a:r>
            <a:br>
              <a:rPr lang="en-US" b="0" dirty="0"/>
            </a:br>
            <a:endParaRPr lang="en-US" dirty="0"/>
          </a:p>
        </p:txBody>
      </p:sp>
      <p:sp>
        <p:nvSpPr>
          <p:cNvPr id="3" name="Content Placeholder 2">
            <a:extLst>
              <a:ext uri="{FF2B5EF4-FFF2-40B4-BE49-F238E27FC236}">
                <a16:creationId xmlns:a16="http://schemas.microsoft.com/office/drawing/2014/main" id="{6E24F437-B563-46BD-BB70-505A6BAEC189}"/>
              </a:ext>
            </a:extLst>
          </p:cNvPr>
          <p:cNvSpPr>
            <a:spLocks noGrp="1"/>
          </p:cNvSpPr>
          <p:nvPr>
            <p:ph idx="1"/>
          </p:nvPr>
        </p:nvSpPr>
        <p:spPr/>
        <p:txBody>
          <a:bodyPr>
            <a:normAutofit fontScale="85000" lnSpcReduction="20000"/>
          </a:bodyPr>
          <a:lstStyle/>
          <a:p>
            <a:r>
              <a:rPr lang="en-US" dirty="0"/>
              <a:t>Wild type: CC low impact </a:t>
            </a:r>
          </a:p>
          <a:p>
            <a:r>
              <a:rPr lang="en-US" dirty="0"/>
              <a:t>CT Hetero: low impact </a:t>
            </a:r>
          </a:p>
          <a:p>
            <a:r>
              <a:rPr lang="en-US" dirty="0"/>
              <a:t>TT: Homozygote moderate impact</a:t>
            </a:r>
          </a:p>
          <a:p>
            <a:r>
              <a:rPr lang="en-US" dirty="0"/>
              <a:t>Facilitates the first step in glucose induced insulin secretion</a:t>
            </a:r>
          </a:p>
          <a:p>
            <a:r>
              <a:rPr lang="en-US" dirty="0"/>
              <a:t>Aids entry of glucose into the beta cell</a:t>
            </a:r>
          </a:p>
          <a:p>
            <a:r>
              <a:rPr lang="en-US" dirty="0"/>
              <a:t>GLUT2, coded by the SLC2A2 gene, is a member of the facilitative glucose transport protein (GLUT) family and is expressed in the pancreas, liver, small intestine, kidney, and brain. </a:t>
            </a:r>
          </a:p>
          <a:p>
            <a:r>
              <a:rPr lang="en-US" dirty="0"/>
              <a:t>GLUT2 facilitates the first step in glucose induced insulin secretion, with the entry of glucose into the pancreatic </a:t>
            </a:r>
            <a:r>
              <a:rPr lang="en-US" dirty="0" err="1"/>
              <a:t>ßcell</a:t>
            </a:r>
            <a:r>
              <a:rPr lang="en-US" dirty="0"/>
              <a:t>. Due to its low affinity for glucose, it has been suggested as a glucose sensor and is considered to be important in the postprandial state. </a:t>
            </a:r>
          </a:p>
          <a:p>
            <a:r>
              <a:rPr lang="en-US" dirty="0"/>
              <a:t>It is also involved in food intake and regulation.</a:t>
            </a:r>
          </a:p>
          <a:p>
            <a:endParaRPr lang="en-US" dirty="0"/>
          </a:p>
        </p:txBody>
      </p:sp>
    </p:spTree>
    <p:extLst>
      <p:ext uri="{BB962C8B-B14F-4D97-AF65-F5344CB8AC3E}">
        <p14:creationId xmlns:p14="http://schemas.microsoft.com/office/powerpoint/2010/main" val="24973551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C0D3-8618-4B87-96E5-8E35DBC57E83}"/>
              </a:ext>
            </a:extLst>
          </p:cNvPr>
          <p:cNvSpPr>
            <a:spLocks noGrp="1"/>
          </p:cNvSpPr>
          <p:nvPr>
            <p:ph type="title"/>
          </p:nvPr>
        </p:nvSpPr>
        <p:spPr/>
        <p:txBody>
          <a:bodyPr/>
          <a:lstStyle/>
          <a:p>
            <a:pPr algn="ctr"/>
            <a:r>
              <a:rPr lang="en-US" b="1" dirty="0"/>
              <a:t>SLC2A2 |  Thr110Ile ACTION</a:t>
            </a:r>
          </a:p>
        </p:txBody>
      </p:sp>
      <p:sp>
        <p:nvSpPr>
          <p:cNvPr id="3" name="Content Placeholder 2">
            <a:extLst>
              <a:ext uri="{FF2B5EF4-FFF2-40B4-BE49-F238E27FC236}">
                <a16:creationId xmlns:a16="http://schemas.microsoft.com/office/drawing/2014/main" id="{E39EAC40-AA23-43E2-9E0E-9FD254E6BFB0}"/>
              </a:ext>
            </a:extLst>
          </p:cNvPr>
          <p:cNvSpPr>
            <a:spLocks noGrp="1"/>
          </p:cNvSpPr>
          <p:nvPr>
            <p:ph idx="1"/>
          </p:nvPr>
        </p:nvSpPr>
        <p:spPr/>
        <p:txBody>
          <a:bodyPr/>
          <a:lstStyle/>
          <a:p>
            <a:r>
              <a:rPr lang="en-US" dirty="0"/>
              <a:t>The Thr110Ile variant may be associated with risk of Type 2 diabetes. Individuals with the GLUT2 Thr110Ile variant have higher daily intake of sugars from sweets, such as baked goods and chocolate, and sweetened beverages, rather than fruit, suggesting an underlying glucose sensing mechanism that regulates food intake.</a:t>
            </a:r>
          </a:p>
          <a:p>
            <a:r>
              <a:rPr lang="en-US" dirty="0"/>
              <a:t>Low carb is best: Anti-inflammatory or Modified Mediterranean with strong focus on restriction of grains and sugars. </a:t>
            </a:r>
          </a:p>
        </p:txBody>
      </p:sp>
    </p:spTree>
    <p:extLst>
      <p:ext uri="{BB962C8B-B14F-4D97-AF65-F5344CB8AC3E}">
        <p14:creationId xmlns:p14="http://schemas.microsoft.com/office/powerpoint/2010/main" val="991023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91DD-F8D9-4B2A-9681-0FDC939398C6}"/>
              </a:ext>
            </a:extLst>
          </p:cNvPr>
          <p:cNvSpPr>
            <a:spLocks noGrp="1"/>
          </p:cNvSpPr>
          <p:nvPr>
            <p:ph type="title"/>
          </p:nvPr>
        </p:nvSpPr>
        <p:spPr/>
        <p:txBody>
          <a:bodyPr>
            <a:normAutofit/>
          </a:bodyPr>
          <a:lstStyle/>
          <a:p>
            <a:pPr algn="ctr"/>
            <a:r>
              <a:rPr lang="en-US" b="1" dirty="0"/>
              <a:t>TCF7L2</a:t>
            </a:r>
            <a:br>
              <a:rPr lang="en-US" b="0" dirty="0"/>
            </a:br>
            <a:endParaRPr lang="en-US" dirty="0"/>
          </a:p>
        </p:txBody>
      </p:sp>
      <p:sp>
        <p:nvSpPr>
          <p:cNvPr id="3" name="Content Placeholder 2">
            <a:extLst>
              <a:ext uri="{FF2B5EF4-FFF2-40B4-BE49-F238E27FC236}">
                <a16:creationId xmlns:a16="http://schemas.microsoft.com/office/drawing/2014/main" id="{21A7A84B-CE21-41A9-8AF5-3CBED31805BC}"/>
              </a:ext>
            </a:extLst>
          </p:cNvPr>
          <p:cNvSpPr>
            <a:spLocks noGrp="1"/>
          </p:cNvSpPr>
          <p:nvPr>
            <p:ph idx="1"/>
          </p:nvPr>
        </p:nvSpPr>
        <p:spPr/>
        <p:txBody>
          <a:bodyPr/>
          <a:lstStyle/>
          <a:p>
            <a:r>
              <a:rPr lang="en-US" dirty="0"/>
              <a:t>Wild type CC: no impact </a:t>
            </a:r>
          </a:p>
          <a:p>
            <a:r>
              <a:rPr lang="en-US" dirty="0"/>
              <a:t>Hetero  CT: mild impact </a:t>
            </a:r>
          </a:p>
          <a:p>
            <a:r>
              <a:rPr lang="en-US" dirty="0"/>
              <a:t>Homo TT: moderate </a:t>
            </a:r>
          </a:p>
          <a:p>
            <a:r>
              <a:rPr lang="en-US" dirty="0"/>
              <a:t>Operates through an impaired glucagon like peptide (GLP-1) </a:t>
            </a:r>
          </a:p>
          <a:p>
            <a:r>
              <a:rPr lang="en-US" dirty="0"/>
              <a:t>GLP-1</a:t>
            </a:r>
          </a:p>
          <a:p>
            <a:r>
              <a:rPr lang="en-US" dirty="0"/>
              <a:t>Transcription factor 7-like 2 (TCF7L2) gene encodes a transcription factor that regulates blood glucose homeostasis. This SNP influences both insulin secretion and resistance and has been associated with an increased risk of insulin resistance and type 2 diabetes mellitus.</a:t>
            </a:r>
          </a:p>
          <a:p>
            <a:endParaRPr lang="en-US" dirty="0"/>
          </a:p>
        </p:txBody>
      </p:sp>
    </p:spTree>
    <p:extLst>
      <p:ext uri="{BB962C8B-B14F-4D97-AF65-F5344CB8AC3E}">
        <p14:creationId xmlns:p14="http://schemas.microsoft.com/office/powerpoint/2010/main" val="23406295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065C-9A70-4794-9023-F8DD1C12FA27}"/>
              </a:ext>
            </a:extLst>
          </p:cNvPr>
          <p:cNvSpPr>
            <a:spLocks noGrp="1"/>
          </p:cNvSpPr>
          <p:nvPr>
            <p:ph type="title"/>
          </p:nvPr>
        </p:nvSpPr>
        <p:spPr/>
        <p:txBody>
          <a:bodyPr/>
          <a:lstStyle/>
          <a:p>
            <a:pPr algn="ctr"/>
            <a:r>
              <a:rPr lang="en-US" b="1" dirty="0"/>
              <a:t>TCF7L2 ACTION</a:t>
            </a:r>
          </a:p>
        </p:txBody>
      </p:sp>
      <p:sp>
        <p:nvSpPr>
          <p:cNvPr id="3" name="Content Placeholder 2">
            <a:extLst>
              <a:ext uri="{FF2B5EF4-FFF2-40B4-BE49-F238E27FC236}">
                <a16:creationId xmlns:a16="http://schemas.microsoft.com/office/drawing/2014/main" id="{B1922919-D8EB-406D-93C5-7CD948EDF35B}"/>
              </a:ext>
            </a:extLst>
          </p:cNvPr>
          <p:cNvSpPr>
            <a:spLocks noGrp="1"/>
          </p:cNvSpPr>
          <p:nvPr>
            <p:ph idx="1"/>
          </p:nvPr>
        </p:nvSpPr>
        <p:spPr/>
        <p:txBody>
          <a:bodyPr/>
          <a:lstStyle/>
          <a:p>
            <a:r>
              <a:rPr lang="en-US" dirty="0"/>
              <a:t>Individuals with the T allele have an increased risk for insulin resistance and type 2 diabetes, especially in obese individuals and those with low HDL-C. </a:t>
            </a:r>
          </a:p>
          <a:p>
            <a:r>
              <a:rPr lang="en-US" dirty="0"/>
              <a:t>The T allele has also been associated with less weight loss in response to diet and lifestyle intervention, especially when fat intake is high. Individuals with the CT genotype require diet and lifestyle changes that impact insulin sensitivity.</a:t>
            </a:r>
          </a:p>
          <a:p>
            <a:r>
              <a:rPr lang="en-US" dirty="0"/>
              <a:t>Modified Mediterranean with strong focus on restriction of grains and sugars. </a:t>
            </a:r>
          </a:p>
        </p:txBody>
      </p:sp>
    </p:spTree>
    <p:extLst>
      <p:ext uri="{BB962C8B-B14F-4D97-AF65-F5344CB8AC3E}">
        <p14:creationId xmlns:p14="http://schemas.microsoft.com/office/powerpoint/2010/main" val="11359809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4261-1DE2-4B01-A79B-9A2AAB2465DF}"/>
              </a:ext>
            </a:extLst>
          </p:cNvPr>
          <p:cNvSpPr>
            <a:spLocks noGrp="1"/>
          </p:cNvSpPr>
          <p:nvPr>
            <p:ph type="title"/>
          </p:nvPr>
        </p:nvSpPr>
        <p:spPr/>
        <p:txBody>
          <a:bodyPr/>
          <a:lstStyle/>
          <a:p>
            <a:pPr algn="ctr"/>
            <a:r>
              <a:rPr lang="en-US" b="1" dirty="0"/>
              <a:t>LIPID METABOLISM</a:t>
            </a:r>
          </a:p>
        </p:txBody>
      </p:sp>
      <p:sp>
        <p:nvSpPr>
          <p:cNvPr id="3" name="Content Placeholder 2">
            <a:extLst>
              <a:ext uri="{FF2B5EF4-FFF2-40B4-BE49-F238E27FC236}">
                <a16:creationId xmlns:a16="http://schemas.microsoft.com/office/drawing/2014/main" id="{CF0EA4B0-D9CE-40F2-822A-CA5E5B1C43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16733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DBD1-071D-4A94-95D7-53E64DA9247D}"/>
              </a:ext>
            </a:extLst>
          </p:cNvPr>
          <p:cNvSpPr>
            <a:spLocks noGrp="1"/>
          </p:cNvSpPr>
          <p:nvPr>
            <p:ph type="title"/>
          </p:nvPr>
        </p:nvSpPr>
        <p:spPr/>
        <p:txBody>
          <a:bodyPr/>
          <a:lstStyle/>
          <a:p>
            <a:pPr algn="ctr"/>
            <a:r>
              <a:rPr lang="en-US" b="1" dirty="0"/>
              <a:t>Apolipoprotein C-III (APOC3)</a:t>
            </a:r>
          </a:p>
        </p:txBody>
      </p:sp>
      <p:sp>
        <p:nvSpPr>
          <p:cNvPr id="3" name="Content Placeholder 2">
            <a:extLst>
              <a:ext uri="{FF2B5EF4-FFF2-40B4-BE49-F238E27FC236}">
                <a16:creationId xmlns:a16="http://schemas.microsoft.com/office/drawing/2014/main" id="{A57A3C08-FD77-4EF8-9C37-77212E07A1EE}"/>
              </a:ext>
            </a:extLst>
          </p:cNvPr>
          <p:cNvSpPr>
            <a:spLocks noGrp="1"/>
          </p:cNvSpPr>
          <p:nvPr>
            <p:ph idx="1"/>
          </p:nvPr>
        </p:nvSpPr>
        <p:spPr/>
        <p:txBody>
          <a:bodyPr/>
          <a:lstStyle/>
          <a:p>
            <a:pPr marL="0" indent="0">
              <a:buNone/>
            </a:pPr>
            <a:r>
              <a:rPr lang="en-US" dirty="0"/>
              <a:t>APOC3 3175 C&gt;G (</a:t>
            </a:r>
          </a:p>
          <a:p>
            <a:r>
              <a:rPr lang="en-US" dirty="0"/>
              <a:t>APOC3 inhibits LPL and HL, and is responsible for fat catabolism. Positive correlation between elevated TGs and raised APOC3 levels.</a:t>
            </a:r>
          </a:p>
          <a:p>
            <a:r>
              <a:rPr lang="en-US" dirty="0"/>
              <a:t>G allele carriers have higher circulating APOC3 and raised TG levels, and have approx. </a:t>
            </a:r>
            <a:r>
              <a:rPr lang="en-US" b="1" dirty="0"/>
              <a:t>4-fold increased risk of hypertriglyceridemia. But they also show greatest response to dietary fat modification</a:t>
            </a:r>
            <a:r>
              <a:rPr lang="en-US" dirty="0"/>
              <a:t>.</a:t>
            </a:r>
          </a:p>
        </p:txBody>
      </p:sp>
    </p:spTree>
    <p:extLst>
      <p:ext uri="{BB962C8B-B14F-4D97-AF65-F5344CB8AC3E}">
        <p14:creationId xmlns:p14="http://schemas.microsoft.com/office/powerpoint/2010/main" val="216795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29AF-19A1-4807-9FC4-75887327DFB4}"/>
              </a:ext>
            </a:extLst>
          </p:cNvPr>
          <p:cNvSpPr>
            <a:spLocks noGrp="1"/>
          </p:cNvSpPr>
          <p:nvPr>
            <p:ph type="title"/>
          </p:nvPr>
        </p:nvSpPr>
        <p:spPr/>
        <p:txBody>
          <a:bodyPr/>
          <a:lstStyle/>
          <a:p>
            <a:pPr algn="ctr"/>
            <a:r>
              <a:rPr lang="en-US" b="1" dirty="0"/>
              <a:t>TNF |  -308G&gt;A</a:t>
            </a:r>
          </a:p>
        </p:txBody>
      </p:sp>
      <p:sp>
        <p:nvSpPr>
          <p:cNvPr id="3" name="Content Placeholder 2">
            <a:extLst>
              <a:ext uri="{FF2B5EF4-FFF2-40B4-BE49-F238E27FC236}">
                <a16:creationId xmlns:a16="http://schemas.microsoft.com/office/drawing/2014/main" id="{DDB05872-9D3B-468E-BA73-F791468923E9}"/>
              </a:ext>
            </a:extLst>
          </p:cNvPr>
          <p:cNvSpPr>
            <a:spLocks noGrp="1"/>
          </p:cNvSpPr>
          <p:nvPr>
            <p:ph idx="1"/>
          </p:nvPr>
        </p:nvSpPr>
        <p:spPr/>
        <p:txBody>
          <a:bodyPr/>
          <a:lstStyle/>
          <a:p>
            <a:r>
              <a:rPr lang="en-US" dirty="0"/>
              <a:t>Tumor necrosis factor-a (TNFA), a proinflammatory cytokine secreted by immune cells and fat cells, has been implicated in the development of obesity and insulin resistance. </a:t>
            </a:r>
          </a:p>
          <a:p>
            <a:r>
              <a:rPr lang="en-US" dirty="0"/>
              <a:t>The A allele increases TNFA production and is associated with increased obesity risk, especially when dietary saturated fat and omega-6 fatty acids intake is high. </a:t>
            </a:r>
          </a:p>
        </p:txBody>
      </p:sp>
    </p:spTree>
    <p:extLst>
      <p:ext uri="{BB962C8B-B14F-4D97-AF65-F5344CB8AC3E}">
        <p14:creationId xmlns:p14="http://schemas.microsoft.com/office/powerpoint/2010/main" val="15663005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97C7-1F0E-44E6-9BBB-09BE52138EA6}"/>
              </a:ext>
            </a:extLst>
          </p:cNvPr>
          <p:cNvSpPr>
            <a:spLocks noGrp="1"/>
          </p:cNvSpPr>
          <p:nvPr>
            <p:ph type="title"/>
          </p:nvPr>
        </p:nvSpPr>
        <p:spPr/>
        <p:txBody>
          <a:bodyPr/>
          <a:lstStyle/>
          <a:p>
            <a:pPr algn="ctr"/>
            <a:r>
              <a:rPr lang="en-US" b="1" dirty="0"/>
              <a:t>Apolipoprotein C-III (APOC3) ACTION</a:t>
            </a:r>
            <a:endParaRPr lang="en-US" dirty="0"/>
          </a:p>
        </p:txBody>
      </p:sp>
      <p:sp>
        <p:nvSpPr>
          <p:cNvPr id="3" name="Content Placeholder 2">
            <a:extLst>
              <a:ext uri="{FF2B5EF4-FFF2-40B4-BE49-F238E27FC236}">
                <a16:creationId xmlns:a16="http://schemas.microsoft.com/office/drawing/2014/main" id="{5C192ECE-1D48-45DF-8CD3-D3FE675A64C8}"/>
              </a:ext>
            </a:extLst>
          </p:cNvPr>
          <p:cNvSpPr>
            <a:spLocks noGrp="1"/>
          </p:cNvSpPr>
          <p:nvPr>
            <p:ph idx="1"/>
          </p:nvPr>
        </p:nvSpPr>
        <p:spPr/>
        <p:txBody>
          <a:bodyPr/>
          <a:lstStyle/>
          <a:p>
            <a:r>
              <a:rPr lang="en-US" dirty="0"/>
              <a:t>Decrease saturated fat and increase MUFA. If triglycerides are raised, modify carbohydrates intake. Follow the Modified Mediterranean Diet.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648223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8941-5354-4C10-9774-500AC009894C}"/>
              </a:ext>
            </a:extLst>
          </p:cNvPr>
          <p:cNvSpPr>
            <a:spLocks noGrp="1"/>
          </p:cNvSpPr>
          <p:nvPr>
            <p:ph type="title"/>
          </p:nvPr>
        </p:nvSpPr>
        <p:spPr/>
        <p:txBody>
          <a:bodyPr/>
          <a:lstStyle/>
          <a:p>
            <a:pPr algn="ctr"/>
            <a:r>
              <a:rPr lang="en-US" b="1" dirty="0"/>
              <a:t>Apolipoprotein E (APOE)</a:t>
            </a:r>
          </a:p>
        </p:txBody>
      </p:sp>
      <p:sp>
        <p:nvSpPr>
          <p:cNvPr id="3" name="Content Placeholder 2">
            <a:extLst>
              <a:ext uri="{FF2B5EF4-FFF2-40B4-BE49-F238E27FC236}">
                <a16:creationId xmlns:a16="http://schemas.microsoft.com/office/drawing/2014/main" id="{91FD6139-0E53-4CDE-8C6A-49463E312743}"/>
              </a:ext>
            </a:extLst>
          </p:cNvPr>
          <p:cNvSpPr>
            <a:spLocks noGrp="1"/>
          </p:cNvSpPr>
          <p:nvPr>
            <p:ph idx="1"/>
          </p:nvPr>
        </p:nvSpPr>
        <p:spPr/>
        <p:txBody>
          <a:bodyPr>
            <a:normAutofit/>
          </a:bodyPr>
          <a:lstStyle/>
          <a:p>
            <a:pPr marL="0" indent="0">
              <a:buNone/>
            </a:pPr>
            <a:r>
              <a:rPr lang="en-US" b="1" dirty="0"/>
              <a:t>Disease associations?</a:t>
            </a:r>
            <a:endParaRPr lang="en-US" dirty="0"/>
          </a:p>
          <a:p>
            <a:r>
              <a:rPr lang="en-US" dirty="0"/>
              <a:t>E4 carriers have increased risk for CVD and neurodegenerative disorders</a:t>
            </a:r>
          </a:p>
          <a:p>
            <a:r>
              <a:rPr lang="en-US" dirty="0"/>
              <a:t>E2 homozygote carriers have increased risk for hypertriglyceridemia</a:t>
            </a:r>
          </a:p>
          <a:p>
            <a:r>
              <a:rPr lang="en-US" dirty="0"/>
              <a:t>E3 At risk for the above</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6543090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BBE6-B70C-4733-875B-3095450A54B3}"/>
              </a:ext>
            </a:extLst>
          </p:cNvPr>
          <p:cNvSpPr>
            <a:spLocks noGrp="1"/>
          </p:cNvSpPr>
          <p:nvPr>
            <p:ph type="title"/>
          </p:nvPr>
        </p:nvSpPr>
        <p:spPr/>
        <p:txBody>
          <a:bodyPr/>
          <a:lstStyle/>
          <a:p>
            <a:pPr algn="ctr"/>
            <a:r>
              <a:rPr lang="en-US" b="1" dirty="0"/>
              <a:t>Apolipoprotein E (APOE)</a:t>
            </a:r>
          </a:p>
        </p:txBody>
      </p:sp>
      <p:sp>
        <p:nvSpPr>
          <p:cNvPr id="3" name="Content Placeholder 2">
            <a:extLst>
              <a:ext uri="{FF2B5EF4-FFF2-40B4-BE49-F238E27FC236}">
                <a16:creationId xmlns:a16="http://schemas.microsoft.com/office/drawing/2014/main" id="{EF065A31-9079-4B0A-91EE-5C1074D487EB}"/>
              </a:ext>
            </a:extLst>
          </p:cNvPr>
          <p:cNvSpPr>
            <a:spLocks noGrp="1"/>
          </p:cNvSpPr>
          <p:nvPr>
            <p:ph idx="1"/>
          </p:nvPr>
        </p:nvSpPr>
        <p:spPr/>
        <p:txBody>
          <a:bodyPr>
            <a:normAutofit/>
          </a:bodyPr>
          <a:lstStyle/>
          <a:p>
            <a:r>
              <a:rPr lang="en-US" b="1" dirty="0"/>
              <a:t>Apo E2, E3, &amp; E4</a:t>
            </a:r>
            <a:endParaRPr lang="en-US" dirty="0"/>
          </a:p>
          <a:p>
            <a:r>
              <a:rPr lang="en-US" dirty="0"/>
              <a:t>Apo E plays a key role in the transport and metabolism of cholesterol, TG and other lipids within many organs including the brain.</a:t>
            </a:r>
          </a:p>
          <a:p>
            <a:r>
              <a:rPr lang="en-US" dirty="0"/>
              <a:t>Apo E is also the main ligand for LDL receptors in the periphery, while in the </a:t>
            </a:r>
            <a:r>
              <a:rPr lang="en-US" b="1" u="sng" dirty="0"/>
              <a:t>central nervous system </a:t>
            </a:r>
            <a:r>
              <a:rPr lang="en-US" dirty="0"/>
              <a:t>it is the main ligand for the LDL receptor-related protein</a:t>
            </a:r>
          </a:p>
          <a:p>
            <a:r>
              <a:rPr lang="en-US" dirty="0"/>
              <a:t>Affects lipids, Alzheimer's disease, cognitive function, immunoregulation, and possibly infectious diseases.</a:t>
            </a:r>
          </a:p>
          <a:p>
            <a:endParaRPr lang="en-US" dirty="0"/>
          </a:p>
        </p:txBody>
      </p:sp>
    </p:spTree>
    <p:extLst>
      <p:ext uri="{BB962C8B-B14F-4D97-AF65-F5344CB8AC3E}">
        <p14:creationId xmlns:p14="http://schemas.microsoft.com/office/powerpoint/2010/main" val="19711717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F3C8-9A2E-46EA-AC45-5310C7A22643}"/>
              </a:ext>
            </a:extLst>
          </p:cNvPr>
          <p:cNvSpPr>
            <a:spLocks noGrp="1"/>
          </p:cNvSpPr>
          <p:nvPr>
            <p:ph type="title"/>
          </p:nvPr>
        </p:nvSpPr>
        <p:spPr/>
        <p:txBody>
          <a:bodyPr/>
          <a:lstStyle/>
          <a:p>
            <a:pPr algn="ctr"/>
            <a:r>
              <a:rPr lang="en-US" b="1" dirty="0"/>
              <a:t>APO E2</a:t>
            </a:r>
          </a:p>
        </p:txBody>
      </p:sp>
      <p:sp>
        <p:nvSpPr>
          <p:cNvPr id="3" name="Content Placeholder 2">
            <a:extLst>
              <a:ext uri="{FF2B5EF4-FFF2-40B4-BE49-F238E27FC236}">
                <a16:creationId xmlns:a16="http://schemas.microsoft.com/office/drawing/2014/main" id="{33DED385-0BBC-4306-A224-7E109DDAE392}"/>
              </a:ext>
            </a:extLst>
          </p:cNvPr>
          <p:cNvSpPr>
            <a:spLocks noGrp="1"/>
          </p:cNvSpPr>
          <p:nvPr>
            <p:ph idx="1"/>
          </p:nvPr>
        </p:nvSpPr>
        <p:spPr/>
        <p:txBody>
          <a:bodyPr>
            <a:normAutofit/>
          </a:bodyPr>
          <a:lstStyle/>
          <a:p>
            <a:pPr marL="0" indent="0">
              <a:buNone/>
            </a:pPr>
            <a:r>
              <a:rPr lang="en-US" i="1" dirty="0"/>
              <a:t>E2 carriers: </a:t>
            </a:r>
          </a:p>
          <a:p>
            <a:r>
              <a:rPr lang="en-US" dirty="0"/>
              <a:t>To manage high TG risk, moderate total CHO intake</a:t>
            </a:r>
          </a:p>
          <a:p>
            <a:r>
              <a:rPr lang="en-US" dirty="0"/>
              <a:t>Add Omega-3 FA (2000-4000mg EPA/DHA when high TG)</a:t>
            </a:r>
          </a:p>
          <a:p>
            <a:r>
              <a:rPr lang="en-US" dirty="0"/>
              <a:t>Modified Mediterranean Diet (Carbs increase TG)</a:t>
            </a:r>
          </a:p>
          <a:p>
            <a:r>
              <a:rPr lang="en-US" dirty="0"/>
              <a:t>Regular activity – Standard resistance and aerobic exercise </a:t>
            </a:r>
          </a:p>
          <a:p>
            <a:endParaRPr lang="en-US" dirty="0"/>
          </a:p>
          <a:p>
            <a:endParaRPr lang="en-US" dirty="0"/>
          </a:p>
        </p:txBody>
      </p:sp>
    </p:spTree>
    <p:extLst>
      <p:ext uri="{BB962C8B-B14F-4D97-AF65-F5344CB8AC3E}">
        <p14:creationId xmlns:p14="http://schemas.microsoft.com/office/powerpoint/2010/main" val="30869403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8AB5-4E40-41BD-ABB1-7132F39AE7BC}"/>
              </a:ext>
            </a:extLst>
          </p:cNvPr>
          <p:cNvSpPr>
            <a:spLocks noGrp="1"/>
          </p:cNvSpPr>
          <p:nvPr>
            <p:ph type="title"/>
          </p:nvPr>
        </p:nvSpPr>
        <p:spPr/>
        <p:txBody>
          <a:bodyPr/>
          <a:lstStyle/>
          <a:p>
            <a:pPr algn="ctr"/>
            <a:r>
              <a:rPr lang="en-US" b="1" dirty="0"/>
              <a:t>Apolipoprotein E4 (APOE)</a:t>
            </a:r>
          </a:p>
        </p:txBody>
      </p:sp>
      <p:sp>
        <p:nvSpPr>
          <p:cNvPr id="3" name="Content Placeholder 2">
            <a:extLst>
              <a:ext uri="{FF2B5EF4-FFF2-40B4-BE49-F238E27FC236}">
                <a16:creationId xmlns:a16="http://schemas.microsoft.com/office/drawing/2014/main" id="{86CA1558-8D3A-4972-A55E-EE76ADA01405}"/>
              </a:ext>
            </a:extLst>
          </p:cNvPr>
          <p:cNvSpPr>
            <a:spLocks noGrp="1"/>
          </p:cNvSpPr>
          <p:nvPr>
            <p:ph idx="1"/>
          </p:nvPr>
        </p:nvSpPr>
        <p:spPr/>
        <p:txBody>
          <a:bodyPr>
            <a:normAutofit fontScale="85000" lnSpcReduction="20000"/>
          </a:bodyPr>
          <a:lstStyle/>
          <a:p>
            <a:r>
              <a:rPr lang="en-US" dirty="0"/>
              <a:t>Genotype differences in oxidative status, in particular within the microenvironment of the arterial intima, are partly responsible for the higher CVD risk in E4 carriers along with high neurodegenerative risk (</a:t>
            </a:r>
            <a:r>
              <a:rPr lang="en-US" dirty="0" err="1"/>
              <a:t>ie</a:t>
            </a:r>
            <a:r>
              <a:rPr lang="en-US" dirty="0"/>
              <a:t>: Alzheimer’s)</a:t>
            </a:r>
          </a:p>
          <a:p>
            <a:pPr marL="0" indent="0">
              <a:buNone/>
            </a:pPr>
            <a:r>
              <a:rPr lang="en-US" b="1" i="1" dirty="0"/>
              <a:t>Action for E4 carriers:</a:t>
            </a:r>
            <a:endParaRPr lang="en-US" b="1" dirty="0"/>
          </a:p>
          <a:p>
            <a:r>
              <a:rPr lang="en-US" dirty="0"/>
              <a:t>Reduce oxidative status and its metabolic consequences and manage saturated fat</a:t>
            </a:r>
          </a:p>
          <a:p>
            <a:r>
              <a:rPr lang="en-US" dirty="0"/>
              <a:t>Decrease saturated and trans fats </a:t>
            </a:r>
          </a:p>
          <a:p>
            <a:r>
              <a:rPr lang="en-US" dirty="0"/>
              <a:t>NO smoking, NO alcohol</a:t>
            </a:r>
          </a:p>
          <a:p>
            <a:r>
              <a:rPr lang="en-US" dirty="0"/>
              <a:t>Increased requirements for anti-oxidant rich foods and supplements</a:t>
            </a:r>
          </a:p>
          <a:p>
            <a:r>
              <a:rPr lang="en-US" dirty="0"/>
              <a:t>Weight management, &amp; moderate exercise is essential</a:t>
            </a:r>
          </a:p>
          <a:p>
            <a:r>
              <a:rPr lang="en-US" dirty="0"/>
              <a:t>Increase levels of DHA</a:t>
            </a:r>
          </a:p>
          <a:p>
            <a:r>
              <a:rPr lang="en-US" dirty="0"/>
              <a:t>Mediterranean Diet (Carbs increase TG)</a:t>
            </a:r>
          </a:p>
          <a:p>
            <a:endParaRPr lang="en-US" dirty="0"/>
          </a:p>
          <a:p>
            <a:endParaRPr lang="en-US" dirty="0"/>
          </a:p>
          <a:p>
            <a:endParaRPr lang="en-US" dirty="0"/>
          </a:p>
        </p:txBody>
      </p:sp>
    </p:spTree>
    <p:extLst>
      <p:ext uri="{BB962C8B-B14F-4D97-AF65-F5344CB8AC3E}">
        <p14:creationId xmlns:p14="http://schemas.microsoft.com/office/powerpoint/2010/main" val="20945357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C300-E640-47D6-9815-C582EFD9676E}"/>
              </a:ext>
            </a:extLst>
          </p:cNvPr>
          <p:cNvSpPr>
            <a:spLocks noGrp="1"/>
          </p:cNvSpPr>
          <p:nvPr>
            <p:ph type="title"/>
          </p:nvPr>
        </p:nvSpPr>
        <p:spPr/>
        <p:txBody>
          <a:bodyPr/>
          <a:lstStyle/>
          <a:p>
            <a:r>
              <a:rPr lang="en-US" dirty="0"/>
              <a:t>Cholesterol Esther Transfer Protein (CETP)</a:t>
            </a:r>
          </a:p>
        </p:txBody>
      </p:sp>
      <p:sp>
        <p:nvSpPr>
          <p:cNvPr id="3" name="Content Placeholder 2">
            <a:extLst>
              <a:ext uri="{FF2B5EF4-FFF2-40B4-BE49-F238E27FC236}">
                <a16:creationId xmlns:a16="http://schemas.microsoft.com/office/drawing/2014/main" id="{9BDBD14C-98B2-407C-BE67-2DA8A58262C7}"/>
              </a:ext>
            </a:extLst>
          </p:cNvPr>
          <p:cNvSpPr>
            <a:spLocks noGrp="1"/>
          </p:cNvSpPr>
          <p:nvPr>
            <p:ph idx="1"/>
          </p:nvPr>
        </p:nvSpPr>
        <p:spPr/>
        <p:txBody>
          <a:bodyPr>
            <a:normAutofit fontScale="85000" lnSpcReduction="10000"/>
          </a:bodyPr>
          <a:lstStyle/>
          <a:p>
            <a:r>
              <a:rPr lang="en-US" dirty="0"/>
              <a:t>CETP mediates the exchange of lipids between lipoproteins, resulting in eventual uptake of cholesterol by hepatocytes. High plasma CETP is associated with reduced HDL-C level and is a strong independent risk factor for CAD.</a:t>
            </a:r>
          </a:p>
          <a:p>
            <a:r>
              <a:rPr lang="en-US" dirty="0"/>
              <a:t>A allele associated with reduced CETP, increased HDL-C and reduced CVD risk. G allele associated with increased CETP, lower HDL-C and increased CVD risk. GG individuals respond better to statin therapy in contrast to  AA individuals.</a:t>
            </a:r>
          </a:p>
          <a:p>
            <a:r>
              <a:rPr lang="en-US" dirty="0"/>
              <a:t>Cholesterol ester transfer protein plays a key role in the metabolism of HDL and mediates the exchange of lipids between lipoproteins, resulting in the eventual uptake of cholesterol by hepatocytes (reverse cholesterol transport). </a:t>
            </a:r>
          </a:p>
          <a:p>
            <a:r>
              <a:rPr lang="en-US" b="1" dirty="0"/>
              <a:t>High plasma CETP concentration is associated with reduced HDL-C concentrations. CETP is a strong and independent risk factor for CAD.</a:t>
            </a:r>
          </a:p>
          <a:p>
            <a:endParaRPr lang="en-US" dirty="0"/>
          </a:p>
        </p:txBody>
      </p:sp>
    </p:spTree>
    <p:extLst>
      <p:ext uri="{BB962C8B-B14F-4D97-AF65-F5344CB8AC3E}">
        <p14:creationId xmlns:p14="http://schemas.microsoft.com/office/powerpoint/2010/main" val="3447588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5EA5-7523-4AD6-AB31-94CA053AF175}"/>
              </a:ext>
            </a:extLst>
          </p:cNvPr>
          <p:cNvSpPr>
            <a:spLocks noGrp="1"/>
          </p:cNvSpPr>
          <p:nvPr>
            <p:ph type="title"/>
          </p:nvPr>
        </p:nvSpPr>
        <p:spPr/>
        <p:txBody>
          <a:bodyPr/>
          <a:lstStyle/>
          <a:p>
            <a:pPr algn="ctr"/>
            <a:r>
              <a:rPr lang="en-US" b="1" dirty="0"/>
              <a:t>CETP Action Items</a:t>
            </a:r>
          </a:p>
        </p:txBody>
      </p:sp>
      <p:sp>
        <p:nvSpPr>
          <p:cNvPr id="3" name="Content Placeholder 2">
            <a:extLst>
              <a:ext uri="{FF2B5EF4-FFF2-40B4-BE49-F238E27FC236}">
                <a16:creationId xmlns:a16="http://schemas.microsoft.com/office/drawing/2014/main" id="{A3CB607E-A8DE-4DA7-BCFB-526A186E6B76}"/>
              </a:ext>
            </a:extLst>
          </p:cNvPr>
          <p:cNvSpPr>
            <a:spLocks noGrp="1"/>
          </p:cNvSpPr>
          <p:nvPr>
            <p:ph idx="1"/>
          </p:nvPr>
        </p:nvSpPr>
        <p:spPr/>
        <p:txBody>
          <a:bodyPr/>
          <a:lstStyle/>
          <a:p>
            <a:r>
              <a:rPr lang="en-US" dirty="0"/>
              <a:t>The A allele is associated with reduced plasma CETP levels, increased HDL-C levels and reduced risk of cardiovascular disease. </a:t>
            </a:r>
          </a:p>
          <a:p>
            <a:r>
              <a:rPr lang="en-US" dirty="0"/>
              <a:t>The AA Allele is associated with increased CETP levels, decreased HDL-C levels, and increased risk of CVD.</a:t>
            </a:r>
          </a:p>
          <a:p>
            <a:pPr marL="0" indent="0">
              <a:buNone/>
            </a:pPr>
            <a:r>
              <a:rPr lang="en-US" b="1" dirty="0"/>
              <a:t>AA ACTION: </a:t>
            </a:r>
            <a:r>
              <a:rPr lang="en-US" dirty="0"/>
              <a:t>Increase alpha-linoleic acid (ALA) and EPA/DHA and low carb Anti-inflammatory or Modified Mediterranean Diet is effective in decreasing VLDL-C and LDL-C levels in GA and AA individuals.</a:t>
            </a:r>
          </a:p>
        </p:txBody>
      </p:sp>
    </p:spTree>
    <p:extLst>
      <p:ext uri="{BB962C8B-B14F-4D97-AF65-F5344CB8AC3E}">
        <p14:creationId xmlns:p14="http://schemas.microsoft.com/office/powerpoint/2010/main" val="13269113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E183-A0B2-456E-8E81-6E8CEE451E5E}"/>
              </a:ext>
            </a:extLst>
          </p:cNvPr>
          <p:cNvSpPr>
            <a:spLocks noGrp="1"/>
          </p:cNvSpPr>
          <p:nvPr>
            <p:ph type="title"/>
          </p:nvPr>
        </p:nvSpPr>
        <p:spPr/>
        <p:txBody>
          <a:bodyPr/>
          <a:lstStyle/>
          <a:p>
            <a:pPr algn="ctr"/>
            <a:r>
              <a:rPr lang="en-US" b="1" dirty="0"/>
              <a:t>Lipoprotein Lipase (LPL)</a:t>
            </a:r>
          </a:p>
        </p:txBody>
      </p:sp>
      <p:sp>
        <p:nvSpPr>
          <p:cNvPr id="3" name="Content Placeholder 2">
            <a:extLst>
              <a:ext uri="{FF2B5EF4-FFF2-40B4-BE49-F238E27FC236}">
                <a16:creationId xmlns:a16="http://schemas.microsoft.com/office/drawing/2014/main" id="{28A200BF-E53F-40B6-B710-92B139750E87}"/>
              </a:ext>
            </a:extLst>
          </p:cNvPr>
          <p:cNvSpPr>
            <a:spLocks noGrp="1"/>
          </p:cNvSpPr>
          <p:nvPr>
            <p:ph idx="1"/>
          </p:nvPr>
        </p:nvSpPr>
        <p:spPr/>
        <p:txBody>
          <a:bodyPr/>
          <a:lstStyle/>
          <a:p>
            <a:r>
              <a:rPr lang="en-US" dirty="0"/>
              <a:t>LPL removes lipids from circulation by </a:t>
            </a:r>
            <a:r>
              <a:rPr lang="en-US" dirty="0" err="1"/>
              <a:t>hydrolysing</a:t>
            </a:r>
            <a:r>
              <a:rPr lang="en-US" dirty="0"/>
              <a:t> triglycerides present in VLDL into FFAs.</a:t>
            </a:r>
          </a:p>
          <a:p>
            <a:r>
              <a:rPr lang="en-US" dirty="0"/>
              <a:t>The G variant results in shorter form of protein due to insertion of premature stop codon. It is positively associated with body fat, fat distribution, plasma lipids, insulin concentrations and lower BP. </a:t>
            </a:r>
          </a:p>
          <a:p>
            <a:r>
              <a:rPr lang="en-US" dirty="0"/>
              <a:t>In CG and GG individuals VLDL-C and TG lower, and HDL higher, compared to CC carriers (</a:t>
            </a:r>
            <a:r>
              <a:rPr lang="en-US" dirty="0" err="1"/>
              <a:t>Ukkolaet</a:t>
            </a:r>
            <a:r>
              <a:rPr lang="en-US" dirty="0"/>
              <a:t> al. 2001).</a:t>
            </a:r>
          </a:p>
          <a:p>
            <a:endParaRPr lang="en-US" dirty="0"/>
          </a:p>
        </p:txBody>
      </p:sp>
    </p:spTree>
    <p:extLst>
      <p:ext uri="{BB962C8B-B14F-4D97-AF65-F5344CB8AC3E}">
        <p14:creationId xmlns:p14="http://schemas.microsoft.com/office/powerpoint/2010/main" val="38045982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282D-433E-4197-BBB7-A62DECC13A03}"/>
              </a:ext>
            </a:extLst>
          </p:cNvPr>
          <p:cNvSpPr>
            <a:spLocks noGrp="1"/>
          </p:cNvSpPr>
          <p:nvPr>
            <p:ph type="title"/>
          </p:nvPr>
        </p:nvSpPr>
        <p:spPr/>
        <p:txBody>
          <a:bodyPr/>
          <a:lstStyle/>
          <a:p>
            <a:pPr algn="ctr"/>
            <a:r>
              <a:rPr lang="en-US" b="1" dirty="0"/>
              <a:t>LPL A – Action</a:t>
            </a:r>
          </a:p>
        </p:txBody>
      </p:sp>
      <p:sp>
        <p:nvSpPr>
          <p:cNvPr id="3" name="Content Placeholder 2">
            <a:extLst>
              <a:ext uri="{FF2B5EF4-FFF2-40B4-BE49-F238E27FC236}">
                <a16:creationId xmlns:a16="http://schemas.microsoft.com/office/drawing/2014/main" id="{E32C8A2C-32F0-49B9-BED1-536CC2892F18}"/>
              </a:ext>
            </a:extLst>
          </p:cNvPr>
          <p:cNvSpPr>
            <a:spLocks noGrp="1"/>
          </p:cNvSpPr>
          <p:nvPr>
            <p:ph idx="1"/>
          </p:nvPr>
        </p:nvSpPr>
        <p:spPr/>
        <p:txBody>
          <a:bodyPr>
            <a:normAutofit fontScale="92500" lnSpcReduction="20000"/>
          </a:bodyPr>
          <a:lstStyle/>
          <a:p>
            <a:r>
              <a:rPr lang="en-US" dirty="0"/>
              <a:t>Lipoprotein lipase is anchored to the vascular endothelium and removes lipids from the circulation by hydrolyzing triglycerides present in VLDL into free fatty acids. </a:t>
            </a:r>
          </a:p>
          <a:p>
            <a:r>
              <a:rPr lang="en-US" dirty="0"/>
              <a:t>The 1595 C&gt;G variant is a strong indicator of body fat, fat distribution, plasma lipids and insulin concentrations.</a:t>
            </a:r>
          </a:p>
          <a:p>
            <a:r>
              <a:rPr lang="en-US" dirty="0"/>
              <a:t>In individuals who carry the G allele, plasma VLDL-C and triglyceride levels are lower and HDL-C levels higher, compared to individuals carrying the C allele. </a:t>
            </a:r>
          </a:p>
          <a:p>
            <a:r>
              <a:rPr lang="en-US" dirty="0"/>
              <a:t>In individuals who carry the G allele, plasma VLDL-C and triglyceride levels are lower and HDL-C levels higher, compared to individuals carrying the C allele. These individuals also tend to have lower blood pressure.</a:t>
            </a:r>
          </a:p>
          <a:p>
            <a:r>
              <a:rPr lang="en-US" dirty="0"/>
              <a:t>These individuals also tend to have lower blood pressure. (</a:t>
            </a:r>
            <a:r>
              <a:rPr lang="en-US" b="1" dirty="0"/>
              <a:t>C allele need to manage saturated fat intake</a:t>
            </a:r>
            <a:r>
              <a:rPr lang="en-US" dirty="0"/>
              <a:t>)</a:t>
            </a:r>
          </a:p>
        </p:txBody>
      </p:sp>
    </p:spTree>
    <p:extLst>
      <p:ext uri="{BB962C8B-B14F-4D97-AF65-F5344CB8AC3E}">
        <p14:creationId xmlns:p14="http://schemas.microsoft.com/office/powerpoint/2010/main" val="9206771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4BE6-8E06-4C0C-92DD-30CE66FF81D3}"/>
              </a:ext>
            </a:extLst>
          </p:cNvPr>
          <p:cNvSpPr>
            <a:spLocks noGrp="1"/>
          </p:cNvSpPr>
          <p:nvPr>
            <p:ph type="title"/>
          </p:nvPr>
        </p:nvSpPr>
        <p:spPr/>
        <p:txBody>
          <a:bodyPr/>
          <a:lstStyle/>
          <a:p>
            <a:pPr algn="ctr"/>
            <a:r>
              <a:rPr lang="en-US" b="1" dirty="0"/>
              <a:t>METHYLATION</a:t>
            </a:r>
          </a:p>
        </p:txBody>
      </p:sp>
      <p:pic>
        <p:nvPicPr>
          <p:cNvPr id="4" name="Content Placeholder 3">
            <a:extLst>
              <a:ext uri="{FF2B5EF4-FFF2-40B4-BE49-F238E27FC236}">
                <a16:creationId xmlns:a16="http://schemas.microsoft.com/office/drawing/2014/main" id="{03C08BE9-71DD-4311-9A87-B672A7B3A55D}"/>
              </a:ext>
            </a:extLst>
          </p:cNvPr>
          <p:cNvPicPr>
            <a:picLocks noGrp="1" noChangeAspect="1"/>
          </p:cNvPicPr>
          <p:nvPr>
            <p:ph idx="1"/>
          </p:nvPr>
        </p:nvPicPr>
        <p:blipFill>
          <a:blip r:embed="rId2"/>
          <a:stretch>
            <a:fillRect/>
          </a:stretch>
        </p:blipFill>
        <p:spPr>
          <a:xfrm>
            <a:off x="609600" y="2722007"/>
            <a:ext cx="10972800" cy="3547585"/>
          </a:xfrm>
          <a:prstGeom prst="rect">
            <a:avLst/>
          </a:prstGeom>
        </p:spPr>
      </p:pic>
    </p:spTree>
    <p:extLst>
      <p:ext uri="{BB962C8B-B14F-4D97-AF65-F5344CB8AC3E}">
        <p14:creationId xmlns:p14="http://schemas.microsoft.com/office/powerpoint/2010/main" val="326590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14FC-A8FF-45FE-9AD5-F659EEEC7263}"/>
              </a:ext>
            </a:extLst>
          </p:cNvPr>
          <p:cNvSpPr>
            <a:spLocks noGrp="1"/>
          </p:cNvSpPr>
          <p:nvPr>
            <p:ph type="title"/>
          </p:nvPr>
        </p:nvSpPr>
        <p:spPr/>
        <p:txBody>
          <a:bodyPr/>
          <a:lstStyle/>
          <a:p>
            <a:pPr algn="ctr"/>
            <a:r>
              <a:rPr lang="en-US" b="1" dirty="0"/>
              <a:t>TNF Action</a:t>
            </a:r>
            <a:endParaRPr lang="en-US" dirty="0"/>
          </a:p>
        </p:txBody>
      </p:sp>
      <p:sp>
        <p:nvSpPr>
          <p:cNvPr id="3" name="Content Placeholder 2">
            <a:extLst>
              <a:ext uri="{FF2B5EF4-FFF2-40B4-BE49-F238E27FC236}">
                <a16:creationId xmlns:a16="http://schemas.microsoft.com/office/drawing/2014/main" id="{A5448AB8-B8FF-4751-B9AD-C111FC14DA92}"/>
              </a:ext>
            </a:extLst>
          </p:cNvPr>
          <p:cNvSpPr>
            <a:spLocks noGrp="1"/>
          </p:cNvSpPr>
          <p:nvPr>
            <p:ph idx="1"/>
          </p:nvPr>
        </p:nvSpPr>
        <p:spPr/>
        <p:txBody>
          <a:bodyPr/>
          <a:lstStyle/>
          <a:p>
            <a:r>
              <a:rPr lang="en-US" dirty="0"/>
              <a:t>Modified Mediterranean Diet</a:t>
            </a:r>
          </a:p>
          <a:p>
            <a:r>
              <a:rPr lang="en-US" dirty="0"/>
              <a:t>Eat red &amp; purple berries and vegetables (rich in antioxidants, </a:t>
            </a:r>
            <a:r>
              <a:rPr lang="en-US" dirty="0" err="1"/>
              <a:t>dehydroascorbate</a:t>
            </a:r>
            <a:r>
              <a:rPr lang="en-US" dirty="0"/>
              <a:t>, anthocyanins, and all </a:t>
            </a:r>
            <a:r>
              <a:rPr lang="en-US" dirty="0" err="1"/>
              <a:t>transresveratrol</a:t>
            </a:r>
            <a:r>
              <a:rPr lang="en-US" dirty="0"/>
              <a:t>)</a:t>
            </a:r>
          </a:p>
          <a:p>
            <a:r>
              <a:rPr lang="en-US" dirty="0"/>
              <a:t>Focus dietary intake on omega 3 fatty acids while reducing intake of omega 6 fatty acids.</a:t>
            </a:r>
          </a:p>
          <a:p>
            <a:r>
              <a:rPr lang="en-US" dirty="0"/>
              <a:t>Meet clinical needs with supplement with up to 2000mg/day of EPA/DHA and E-</a:t>
            </a:r>
            <a:r>
              <a:rPr lang="en-US" dirty="0" err="1"/>
              <a:t>FlamX</a:t>
            </a:r>
            <a:endParaRPr lang="en-US" dirty="0"/>
          </a:p>
        </p:txBody>
      </p:sp>
    </p:spTree>
    <p:extLst>
      <p:ext uri="{BB962C8B-B14F-4D97-AF65-F5344CB8AC3E}">
        <p14:creationId xmlns:p14="http://schemas.microsoft.com/office/powerpoint/2010/main" val="33362572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5775-9354-47AF-BDD5-52CF786CEB47}"/>
              </a:ext>
            </a:extLst>
          </p:cNvPr>
          <p:cNvSpPr>
            <a:spLocks noGrp="1"/>
          </p:cNvSpPr>
          <p:nvPr>
            <p:ph type="title"/>
          </p:nvPr>
        </p:nvSpPr>
        <p:spPr/>
        <p:txBody>
          <a:bodyPr/>
          <a:lstStyle/>
          <a:p>
            <a:pPr algn="ctr"/>
            <a:r>
              <a:rPr lang="en-US" b="1" dirty="0"/>
              <a:t>METHYLATION B VITAMIN METABOLISM</a:t>
            </a:r>
          </a:p>
        </p:txBody>
      </p:sp>
      <p:sp>
        <p:nvSpPr>
          <p:cNvPr id="3" name="Content Placeholder 2">
            <a:extLst>
              <a:ext uri="{FF2B5EF4-FFF2-40B4-BE49-F238E27FC236}">
                <a16:creationId xmlns:a16="http://schemas.microsoft.com/office/drawing/2014/main" id="{5C4C3502-D6F8-426C-9C22-4052E3E68A79}"/>
              </a:ext>
            </a:extLst>
          </p:cNvPr>
          <p:cNvSpPr>
            <a:spLocks noGrp="1"/>
          </p:cNvSpPr>
          <p:nvPr>
            <p:ph idx="1"/>
          </p:nvPr>
        </p:nvSpPr>
        <p:spPr/>
        <p:txBody>
          <a:bodyPr>
            <a:normAutofit fontScale="92500" lnSpcReduction="20000"/>
          </a:bodyPr>
          <a:lstStyle/>
          <a:p>
            <a:pPr marL="0" indent="0">
              <a:buNone/>
            </a:pPr>
            <a:r>
              <a:rPr lang="en-US" dirty="0"/>
              <a:t>Methylation uses the process of donating ‘Methyl Groups’ to a substrate</a:t>
            </a:r>
          </a:p>
          <a:p>
            <a:r>
              <a:rPr lang="en-US" dirty="0"/>
              <a:t>A Methyl Group = 1 Carbon bound to 3 Hydrogens (CH3)</a:t>
            </a:r>
          </a:p>
          <a:p>
            <a:r>
              <a:rPr lang="en-US" dirty="0"/>
              <a:t>Folate-mediated &amp; Folate independent (B9)</a:t>
            </a:r>
          </a:p>
          <a:p>
            <a:endParaRPr lang="en-US" dirty="0"/>
          </a:p>
          <a:p>
            <a:r>
              <a:rPr lang="en-US" dirty="0"/>
              <a:t>Methyl groups substrates are commonly, but not limited to:</a:t>
            </a:r>
          </a:p>
          <a:p>
            <a:r>
              <a:rPr lang="en-US" dirty="0"/>
              <a:t>DNA and RNA</a:t>
            </a:r>
          </a:p>
          <a:p>
            <a:r>
              <a:rPr lang="en-US" dirty="0"/>
              <a:t>Chemicals</a:t>
            </a:r>
          </a:p>
          <a:p>
            <a:r>
              <a:rPr lang="en-US" dirty="0"/>
              <a:t>Neurotransmitters and hormones</a:t>
            </a:r>
          </a:p>
          <a:p>
            <a:r>
              <a:rPr lang="en-US" dirty="0"/>
              <a:t>Immune cells</a:t>
            </a:r>
          </a:p>
          <a:p>
            <a:r>
              <a:rPr lang="en-US" dirty="0"/>
              <a:t>Nerves</a:t>
            </a:r>
          </a:p>
          <a:p>
            <a:endParaRPr lang="en-US" dirty="0"/>
          </a:p>
        </p:txBody>
      </p:sp>
    </p:spTree>
    <p:extLst>
      <p:ext uri="{BB962C8B-B14F-4D97-AF65-F5344CB8AC3E}">
        <p14:creationId xmlns:p14="http://schemas.microsoft.com/office/powerpoint/2010/main" val="40008189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8F14-5963-4659-A525-77C3F8C3A404}"/>
              </a:ext>
            </a:extLst>
          </p:cNvPr>
          <p:cNvSpPr>
            <a:spLocks noGrp="1"/>
          </p:cNvSpPr>
          <p:nvPr>
            <p:ph type="title"/>
          </p:nvPr>
        </p:nvSpPr>
        <p:spPr/>
        <p:txBody>
          <a:bodyPr>
            <a:normAutofit fontScale="90000"/>
          </a:bodyPr>
          <a:lstStyle/>
          <a:p>
            <a:pPr algn="ctr"/>
            <a:br>
              <a:rPr lang="en-US" b="0" dirty="0"/>
            </a:br>
            <a:r>
              <a:rPr lang="en-US" b="1" dirty="0"/>
              <a:t>Methylenetetrahydrofolate Reductase (MTHFR)</a:t>
            </a:r>
            <a:br>
              <a:rPr lang="en-US" b="1" dirty="0"/>
            </a:br>
            <a:endParaRPr lang="en-US" b="1" dirty="0"/>
          </a:p>
        </p:txBody>
      </p:sp>
      <p:sp>
        <p:nvSpPr>
          <p:cNvPr id="3" name="Content Placeholder 2">
            <a:extLst>
              <a:ext uri="{FF2B5EF4-FFF2-40B4-BE49-F238E27FC236}">
                <a16:creationId xmlns:a16="http://schemas.microsoft.com/office/drawing/2014/main" id="{C4238D8E-B309-441C-94B9-AC2A82B07028}"/>
              </a:ext>
            </a:extLst>
          </p:cNvPr>
          <p:cNvSpPr>
            <a:spLocks noGrp="1"/>
          </p:cNvSpPr>
          <p:nvPr>
            <p:ph idx="1"/>
          </p:nvPr>
        </p:nvSpPr>
        <p:spPr/>
        <p:txBody>
          <a:bodyPr>
            <a:normAutofit fontScale="92500" lnSpcReduction="20000"/>
          </a:bodyPr>
          <a:lstStyle/>
          <a:p>
            <a:r>
              <a:rPr lang="en-US" dirty="0"/>
              <a:t>Methylenetetrahydrofolate Reductase is a key enzyme in the folate metabolism pathway, directing folate from the diet either to DNA synthesis or homocysteine </a:t>
            </a:r>
            <a:r>
              <a:rPr lang="en-US" dirty="0" err="1"/>
              <a:t>remethylation</a:t>
            </a:r>
            <a:endParaRPr lang="en-US" dirty="0"/>
          </a:p>
          <a:p>
            <a:endParaRPr lang="en-US" dirty="0"/>
          </a:p>
          <a:p>
            <a:r>
              <a:rPr lang="en-US" dirty="0"/>
              <a:t>MTHFR supports methylation, a crucial process that enables more than two hundred of your body’s vital functions, including genetic expression.</a:t>
            </a:r>
            <a:br>
              <a:rPr lang="en-US" dirty="0"/>
            </a:br>
            <a:endParaRPr lang="en-US" dirty="0"/>
          </a:p>
          <a:p>
            <a:r>
              <a:rPr lang="en-US" dirty="0"/>
              <a:t>Decreased MTHFR enzyme activity = increased homocysteine levels a decrease in DNA Methylation, and an increase in DNA adducts* </a:t>
            </a:r>
          </a:p>
          <a:p>
            <a:pPr marL="0" indent="0">
              <a:buNone/>
            </a:pPr>
            <a:endParaRPr lang="en-US" dirty="0"/>
          </a:p>
          <a:p>
            <a:pPr marL="0" indent="0">
              <a:buNone/>
            </a:pPr>
            <a:r>
              <a:rPr lang="en-US" sz="2600" dirty="0"/>
              <a:t>*A </a:t>
            </a:r>
            <a:r>
              <a:rPr lang="en-US" sz="2600" b="1" dirty="0"/>
              <a:t>DNA adduct</a:t>
            </a:r>
            <a:r>
              <a:rPr lang="en-US" sz="2600" dirty="0"/>
              <a:t> is a segment of </a:t>
            </a:r>
            <a:r>
              <a:rPr lang="en-US" sz="2600" b="1" dirty="0"/>
              <a:t>DNA </a:t>
            </a:r>
            <a:r>
              <a:rPr lang="en-US" sz="2600" dirty="0"/>
              <a:t>bound to a cancer-causing chemical. This process could be the start of a cancerous cell, or carcinogenesis.</a:t>
            </a:r>
          </a:p>
        </p:txBody>
      </p:sp>
    </p:spTree>
    <p:extLst>
      <p:ext uri="{BB962C8B-B14F-4D97-AF65-F5344CB8AC3E}">
        <p14:creationId xmlns:p14="http://schemas.microsoft.com/office/powerpoint/2010/main" val="30817691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B23E-83FA-43D5-8879-7AEDB9E3D340}"/>
              </a:ext>
            </a:extLst>
          </p:cNvPr>
          <p:cNvSpPr>
            <a:spLocks noGrp="1"/>
          </p:cNvSpPr>
          <p:nvPr>
            <p:ph type="title"/>
          </p:nvPr>
        </p:nvSpPr>
        <p:spPr/>
        <p:txBody>
          <a:bodyPr/>
          <a:lstStyle/>
          <a:p>
            <a:pPr algn="ctr"/>
            <a:r>
              <a:rPr lang="en-US" b="1" dirty="0"/>
              <a:t>(MTHFR) ACTION</a:t>
            </a:r>
            <a:endParaRPr lang="en-US" dirty="0"/>
          </a:p>
        </p:txBody>
      </p:sp>
      <p:sp>
        <p:nvSpPr>
          <p:cNvPr id="3" name="Content Placeholder 2">
            <a:extLst>
              <a:ext uri="{FF2B5EF4-FFF2-40B4-BE49-F238E27FC236}">
                <a16:creationId xmlns:a16="http://schemas.microsoft.com/office/drawing/2014/main" id="{265629C5-BAE7-4D3E-9628-47CBA52D9202}"/>
              </a:ext>
            </a:extLst>
          </p:cNvPr>
          <p:cNvSpPr>
            <a:spLocks noGrp="1"/>
          </p:cNvSpPr>
          <p:nvPr>
            <p:ph idx="1"/>
          </p:nvPr>
        </p:nvSpPr>
        <p:spPr/>
        <p:txBody>
          <a:bodyPr/>
          <a:lstStyle/>
          <a:p>
            <a:r>
              <a:rPr lang="en-US" dirty="0"/>
              <a:t>The T allele lowers activity of the MTHFR enzyme, which results in an increase in homocysteine levels, a decrease in DNA methylation, and thus an increase in DNA adducts. </a:t>
            </a:r>
          </a:p>
          <a:p>
            <a:r>
              <a:rPr lang="en-US" dirty="0"/>
              <a:t>T allele carriers have increased folate, vitamin B2, B6 and B12 requirements. </a:t>
            </a:r>
          </a:p>
          <a:p>
            <a:r>
              <a:rPr lang="en-US" dirty="0"/>
              <a:t>Eat folate-rich foods: asparagus, green leafy vegetables, eggs, Brussels Sprouts, Citrus fruits, Broccoli, Nuts and Seeds, Papaya, and Avocado. </a:t>
            </a:r>
          </a:p>
          <a:p>
            <a:r>
              <a:rPr lang="en-US" dirty="0"/>
              <a:t>Take B-vitamin supplement  (Requires B2 and B9)</a:t>
            </a:r>
          </a:p>
        </p:txBody>
      </p:sp>
    </p:spTree>
    <p:extLst>
      <p:ext uri="{BB962C8B-B14F-4D97-AF65-F5344CB8AC3E}">
        <p14:creationId xmlns:p14="http://schemas.microsoft.com/office/powerpoint/2010/main" val="27706986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28D0-4512-4919-B1CB-CF925A7F1C6E}"/>
              </a:ext>
            </a:extLst>
          </p:cNvPr>
          <p:cNvSpPr>
            <a:spLocks noGrp="1"/>
          </p:cNvSpPr>
          <p:nvPr>
            <p:ph type="title"/>
          </p:nvPr>
        </p:nvSpPr>
        <p:spPr/>
        <p:txBody>
          <a:bodyPr/>
          <a:lstStyle/>
          <a:p>
            <a:pPr algn="ctr"/>
            <a:r>
              <a:rPr lang="en-US" b="1" dirty="0"/>
              <a:t>Methionine Synthase (MTR) </a:t>
            </a:r>
          </a:p>
        </p:txBody>
      </p:sp>
      <p:sp>
        <p:nvSpPr>
          <p:cNvPr id="3" name="Content Placeholder 2">
            <a:extLst>
              <a:ext uri="{FF2B5EF4-FFF2-40B4-BE49-F238E27FC236}">
                <a16:creationId xmlns:a16="http://schemas.microsoft.com/office/drawing/2014/main" id="{BCB963D9-74E8-4F32-9B10-6DBD70935D0B}"/>
              </a:ext>
            </a:extLst>
          </p:cNvPr>
          <p:cNvSpPr>
            <a:spLocks noGrp="1"/>
          </p:cNvSpPr>
          <p:nvPr>
            <p:ph idx="1"/>
          </p:nvPr>
        </p:nvSpPr>
        <p:spPr/>
        <p:txBody>
          <a:bodyPr/>
          <a:lstStyle/>
          <a:p>
            <a:r>
              <a:rPr lang="en-US" dirty="0"/>
              <a:t>This enzyme remethylates methionine</a:t>
            </a:r>
          </a:p>
          <a:p>
            <a:r>
              <a:rPr lang="en-US" dirty="0" err="1"/>
              <a:t>Homocystienebecomes</a:t>
            </a:r>
            <a:r>
              <a:rPr lang="en-US" dirty="0"/>
              <a:t> methylated to methionine</a:t>
            </a:r>
          </a:p>
          <a:p>
            <a:r>
              <a:rPr lang="en-US" dirty="0"/>
              <a:t>This reaction is B12 dependent</a:t>
            </a:r>
          </a:p>
          <a:p>
            <a:r>
              <a:rPr lang="en-US" dirty="0"/>
              <a:t>Ensure sufficient glutathione in these individuals</a:t>
            </a:r>
          </a:p>
          <a:p>
            <a:r>
              <a:rPr lang="en-US" dirty="0"/>
              <a:t>MTR gene encodes the Methionine Synthase, an enzyme that catalyzes the </a:t>
            </a:r>
            <a:r>
              <a:rPr lang="en-US" dirty="0" err="1"/>
              <a:t>remethylation</a:t>
            </a:r>
            <a:r>
              <a:rPr lang="en-US" dirty="0"/>
              <a:t> of homocysteine to methionine.</a:t>
            </a:r>
          </a:p>
        </p:txBody>
      </p:sp>
    </p:spTree>
    <p:extLst>
      <p:ext uri="{BB962C8B-B14F-4D97-AF65-F5344CB8AC3E}">
        <p14:creationId xmlns:p14="http://schemas.microsoft.com/office/powerpoint/2010/main" val="8446848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28D0-4512-4919-B1CB-CF925A7F1C6E}"/>
              </a:ext>
            </a:extLst>
          </p:cNvPr>
          <p:cNvSpPr>
            <a:spLocks noGrp="1"/>
          </p:cNvSpPr>
          <p:nvPr>
            <p:ph type="title"/>
          </p:nvPr>
        </p:nvSpPr>
        <p:spPr/>
        <p:txBody>
          <a:bodyPr/>
          <a:lstStyle/>
          <a:p>
            <a:pPr algn="ctr"/>
            <a:r>
              <a:rPr lang="en-US" b="1" dirty="0"/>
              <a:t>Methionine Synthase (MTR) ACTION</a:t>
            </a:r>
          </a:p>
        </p:txBody>
      </p:sp>
      <p:sp>
        <p:nvSpPr>
          <p:cNvPr id="3" name="Content Placeholder 2">
            <a:extLst>
              <a:ext uri="{FF2B5EF4-FFF2-40B4-BE49-F238E27FC236}">
                <a16:creationId xmlns:a16="http://schemas.microsoft.com/office/drawing/2014/main" id="{BCB963D9-74E8-4F32-9B10-6DBD70935D0B}"/>
              </a:ext>
            </a:extLst>
          </p:cNvPr>
          <p:cNvSpPr>
            <a:spLocks noGrp="1"/>
          </p:cNvSpPr>
          <p:nvPr>
            <p:ph idx="1"/>
          </p:nvPr>
        </p:nvSpPr>
        <p:spPr/>
        <p:txBody>
          <a:bodyPr/>
          <a:lstStyle/>
          <a:p>
            <a:r>
              <a:rPr lang="en-US" dirty="0"/>
              <a:t>This enzyme remethylates methionine</a:t>
            </a:r>
          </a:p>
          <a:p>
            <a:r>
              <a:rPr lang="en-US" dirty="0" err="1"/>
              <a:t>Homocystiene</a:t>
            </a:r>
            <a:r>
              <a:rPr lang="en-US" dirty="0"/>
              <a:t> becomes methylated to methionine</a:t>
            </a:r>
          </a:p>
          <a:p>
            <a:r>
              <a:rPr lang="en-US" dirty="0"/>
              <a:t>This reaction is B12 dependent.  Eat B12 foods: Fish, chicken, yogurt, and eggs.</a:t>
            </a:r>
          </a:p>
          <a:p>
            <a:r>
              <a:rPr lang="en-US" dirty="0"/>
              <a:t>Ensure sufficient glutathione in these individuals through cruciferous and allium vegetables and Daily Detox</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3468396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7FD0-101B-4596-AB59-2C6D06909E58}"/>
              </a:ext>
            </a:extLst>
          </p:cNvPr>
          <p:cNvSpPr>
            <a:spLocks noGrp="1"/>
          </p:cNvSpPr>
          <p:nvPr>
            <p:ph type="title"/>
          </p:nvPr>
        </p:nvSpPr>
        <p:spPr/>
        <p:txBody>
          <a:bodyPr/>
          <a:lstStyle/>
          <a:p>
            <a:pPr algn="ctr"/>
            <a:r>
              <a:rPr lang="en-US" b="1" dirty="0"/>
              <a:t>COMT</a:t>
            </a:r>
          </a:p>
        </p:txBody>
      </p:sp>
      <p:sp>
        <p:nvSpPr>
          <p:cNvPr id="3" name="Content Placeholder 2">
            <a:extLst>
              <a:ext uri="{FF2B5EF4-FFF2-40B4-BE49-F238E27FC236}">
                <a16:creationId xmlns:a16="http://schemas.microsoft.com/office/drawing/2014/main" id="{DB74CB67-9EA0-458A-B352-42817EF64A9A}"/>
              </a:ext>
            </a:extLst>
          </p:cNvPr>
          <p:cNvSpPr>
            <a:spLocks noGrp="1"/>
          </p:cNvSpPr>
          <p:nvPr>
            <p:ph idx="1"/>
          </p:nvPr>
        </p:nvSpPr>
        <p:spPr/>
        <p:txBody>
          <a:bodyPr/>
          <a:lstStyle/>
          <a:p>
            <a:r>
              <a:rPr lang="en-US" dirty="0"/>
              <a:t>COMT affects metabolism of dopamine, norepinephrine, and epinephrine, affecting your mood, energy level, ability to calm down, ability to sleep, and ability to focus; it also affects estrogen metabolism, which governs your body’s estrogen levels and hormonal balance, affecting your experience of the menstrual cycle and menopause, and increasing your vulnerability to female cancers.</a:t>
            </a:r>
            <a:br>
              <a:rPr lang="en-US" dirty="0"/>
            </a:br>
            <a:endParaRPr lang="en-US" dirty="0"/>
          </a:p>
        </p:txBody>
      </p:sp>
    </p:spTree>
    <p:extLst>
      <p:ext uri="{BB962C8B-B14F-4D97-AF65-F5344CB8AC3E}">
        <p14:creationId xmlns:p14="http://schemas.microsoft.com/office/powerpoint/2010/main" val="42299784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58C6-AC8E-4285-A32E-AE88DAC5FA36}"/>
              </a:ext>
            </a:extLst>
          </p:cNvPr>
          <p:cNvSpPr>
            <a:spLocks noGrp="1"/>
          </p:cNvSpPr>
          <p:nvPr>
            <p:ph type="title"/>
          </p:nvPr>
        </p:nvSpPr>
        <p:spPr/>
        <p:txBody>
          <a:bodyPr/>
          <a:lstStyle/>
          <a:p>
            <a:pPr algn="ctr"/>
            <a:r>
              <a:rPr lang="en-US" b="1" dirty="0"/>
              <a:t>Phase II Detoxification: COMT</a:t>
            </a:r>
          </a:p>
        </p:txBody>
      </p:sp>
      <p:sp>
        <p:nvSpPr>
          <p:cNvPr id="3" name="Content Placeholder 2">
            <a:extLst>
              <a:ext uri="{FF2B5EF4-FFF2-40B4-BE49-F238E27FC236}">
                <a16:creationId xmlns:a16="http://schemas.microsoft.com/office/drawing/2014/main" id="{7032823B-038D-4B7C-A238-0791F2CF08DC}"/>
              </a:ext>
            </a:extLst>
          </p:cNvPr>
          <p:cNvSpPr>
            <a:spLocks noGrp="1"/>
          </p:cNvSpPr>
          <p:nvPr>
            <p:ph idx="1"/>
          </p:nvPr>
        </p:nvSpPr>
        <p:spPr/>
        <p:txBody>
          <a:bodyPr>
            <a:normAutofit lnSpcReduction="10000"/>
          </a:bodyPr>
          <a:lstStyle/>
          <a:p>
            <a:r>
              <a:rPr lang="en-US" dirty="0"/>
              <a:t>Certain estrogen metabolites can directly or indirectly cause oxidative DNA damage.</a:t>
            </a:r>
          </a:p>
          <a:p>
            <a:r>
              <a:rPr lang="en-US" dirty="0"/>
              <a:t>COMT is one of the enzymes that is capable of neutralizing the toxic effects of these compounds.</a:t>
            </a:r>
          </a:p>
          <a:p>
            <a:r>
              <a:rPr lang="en-US" dirty="0"/>
              <a:t>COMT is present in most tissues and converts catechol estrogens(2-OH and 4-OH metabolites) into their corresponding methyl ester metabolites, which are more water soluble.</a:t>
            </a:r>
          </a:p>
          <a:p>
            <a:r>
              <a:rPr lang="en-US" dirty="0"/>
              <a:t>Prolonged exposure to estrogen due to genetic variation in this gene is associated with increased cancer risk.</a:t>
            </a:r>
          </a:p>
          <a:p>
            <a:r>
              <a:rPr lang="en-US" b="1" dirty="0"/>
              <a:t>Magnesium Dependent</a:t>
            </a:r>
          </a:p>
          <a:p>
            <a:endParaRPr lang="en-US" dirty="0"/>
          </a:p>
          <a:p>
            <a:endParaRPr lang="en-US" dirty="0"/>
          </a:p>
        </p:txBody>
      </p:sp>
    </p:spTree>
    <p:extLst>
      <p:ext uri="{BB962C8B-B14F-4D97-AF65-F5344CB8AC3E}">
        <p14:creationId xmlns:p14="http://schemas.microsoft.com/office/powerpoint/2010/main" val="38176853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B2BD-BC54-4CE8-A04D-C02B5AEF7255}"/>
              </a:ext>
            </a:extLst>
          </p:cNvPr>
          <p:cNvSpPr>
            <a:spLocks noGrp="1"/>
          </p:cNvSpPr>
          <p:nvPr>
            <p:ph type="title"/>
          </p:nvPr>
        </p:nvSpPr>
        <p:spPr/>
        <p:txBody>
          <a:bodyPr/>
          <a:lstStyle/>
          <a:p>
            <a:pPr algn="ctr"/>
            <a:r>
              <a:rPr lang="en-US" b="1" dirty="0"/>
              <a:t>COMT</a:t>
            </a:r>
          </a:p>
        </p:txBody>
      </p:sp>
      <p:sp>
        <p:nvSpPr>
          <p:cNvPr id="3" name="Content Placeholder 2">
            <a:extLst>
              <a:ext uri="{FF2B5EF4-FFF2-40B4-BE49-F238E27FC236}">
                <a16:creationId xmlns:a16="http://schemas.microsoft.com/office/drawing/2014/main" id="{80728001-3456-4E66-866D-F20651CA7176}"/>
              </a:ext>
            </a:extLst>
          </p:cNvPr>
          <p:cNvSpPr>
            <a:spLocks noGrp="1"/>
          </p:cNvSpPr>
          <p:nvPr>
            <p:ph idx="1"/>
          </p:nvPr>
        </p:nvSpPr>
        <p:spPr/>
        <p:txBody>
          <a:bodyPr>
            <a:normAutofit lnSpcReduction="10000"/>
          </a:bodyPr>
          <a:lstStyle/>
          <a:p>
            <a:r>
              <a:rPr lang="en-US" dirty="0"/>
              <a:t>Soluble catechol-O-methyltransferase (S-COMT) helps control the levels of certain hormones and is involved in the inactivation of the catecholamine neurotransmitters (dopamine, epinephrine, and norepinephrine). </a:t>
            </a:r>
          </a:p>
          <a:p>
            <a:r>
              <a:rPr lang="en-US" dirty="0"/>
              <a:t>The enzyme introduces a methyl group to the catecholamine, which is donated by S-adenosyl methionine (SAM). </a:t>
            </a:r>
          </a:p>
          <a:p>
            <a:r>
              <a:rPr lang="en-US" dirty="0"/>
              <a:t>Any compound having a catechol structure, like catechol estrogens and catechol-containing flavonoids, are substrates of COMT.</a:t>
            </a:r>
          </a:p>
          <a:p>
            <a:r>
              <a:rPr lang="en-US" dirty="0"/>
              <a:t>The A allele is associated with a 3-4 fold reduction in the methylation activity of the COMT enzyme and is associated with increased risk for breast cancer. </a:t>
            </a:r>
          </a:p>
          <a:p>
            <a:endParaRPr lang="en-US" dirty="0"/>
          </a:p>
        </p:txBody>
      </p:sp>
    </p:spTree>
    <p:extLst>
      <p:ext uri="{BB962C8B-B14F-4D97-AF65-F5344CB8AC3E}">
        <p14:creationId xmlns:p14="http://schemas.microsoft.com/office/powerpoint/2010/main" val="28977988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F60D-10B8-460E-BFC1-0B9E1BD0B31F}"/>
              </a:ext>
            </a:extLst>
          </p:cNvPr>
          <p:cNvSpPr>
            <a:spLocks noGrp="1"/>
          </p:cNvSpPr>
          <p:nvPr>
            <p:ph type="title"/>
          </p:nvPr>
        </p:nvSpPr>
        <p:spPr/>
        <p:txBody>
          <a:bodyPr/>
          <a:lstStyle/>
          <a:p>
            <a:pPr algn="ctr"/>
            <a:r>
              <a:rPr lang="en-US" b="1" dirty="0"/>
              <a:t>COMT ACTION</a:t>
            </a:r>
          </a:p>
        </p:txBody>
      </p:sp>
      <p:sp>
        <p:nvSpPr>
          <p:cNvPr id="3" name="Content Placeholder 2">
            <a:extLst>
              <a:ext uri="{FF2B5EF4-FFF2-40B4-BE49-F238E27FC236}">
                <a16:creationId xmlns:a16="http://schemas.microsoft.com/office/drawing/2014/main" id="{D8C76FAB-5849-4150-A77F-168C6A222D7A}"/>
              </a:ext>
            </a:extLst>
          </p:cNvPr>
          <p:cNvSpPr>
            <a:spLocks noGrp="1"/>
          </p:cNvSpPr>
          <p:nvPr>
            <p:ph idx="1"/>
          </p:nvPr>
        </p:nvSpPr>
        <p:spPr/>
        <p:txBody>
          <a:bodyPr/>
          <a:lstStyle/>
          <a:p>
            <a:r>
              <a:rPr lang="en-US" dirty="0"/>
              <a:t>Key interventions for beneficial modulation of estrogen metabolism can be accomplished by increasing insoluble fiber, managing the quality of dietary fat intake, losing weight, and increasing exercise.</a:t>
            </a:r>
          </a:p>
          <a:p>
            <a:pPr marL="0" indent="0" algn="ctr">
              <a:buNone/>
            </a:pPr>
            <a:r>
              <a:rPr lang="en-US" dirty="0"/>
              <a:t>-Anti-inflammatory Diet, resistance exercise, and classic aerobics or HIIT</a:t>
            </a:r>
          </a:p>
          <a:p>
            <a:r>
              <a:rPr lang="en-US" dirty="0"/>
              <a:t>In addition, ensure sufficient antioxidant and magnesium supplementation. </a:t>
            </a:r>
          </a:p>
          <a:p>
            <a:r>
              <a:rPr lang="en-US" dirty="0"/>
              <a:t>Dietary Components that inhibit COMT activity include green tea catechins</a:t>
            </a:r>
          </a:p>
        </p:txBody>
      </p:sp>
    </p:spTree>
    <p:extLst>
      <p:ext uri="{BB962C8B-B14F-4D97-AF65-F5344CB8AC3E}">
        <p14:creationId xmlns:p14="http://schemas.microsoft.com/office/powerpoint/2010/main" val="40411672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3C9-F26F-4822-9D1B-36FE679A984F}"/>
              </a:ext>
            </a:extLst>
          </p:cNvPr>
          <p:cNvSpPr>
            <a:spLocks noGrp="1"/>
          </p:cNvSpPr>
          <p:nvPr>
            <p:ph type="title"/>
          </p:nvPr>
        </p:nvSpPr>
        <p:spPr/>
        <p:txBody>
          <a:bodyPr/>
          <a:lstStyle/>
          <a:p>
            <a:pPr algn="ctr"/>
            <a:r>
              <a:rPr lang="en-US" b="1" dirty="0"/>
              <a:t>CLEAN COMT GENE</a:t>
            </a:r>
          </a:p>
        </p:txBody>
      </p:sp>
      <p:sp>
        <p:nvSpPr>
          <p:cNvPr id="3" name="Content Placeholder 2">
            <a:extLst>
              <a:ext uri="{FF2B5EF4-FFF2-40B4-BE49-F238E27FC236}">
                <a16:creationId xmlns:a16="http://schemas.microsoft.com/office/drawing/2014/main" id="{F4F53449-DEB3-4778-8220-4D941D15D19D}"/>
              </a:ext>
            </a:extLst>
          </p:cNvPr>
          <p:cNvSpPr>
            <a:spLocks noGrp="1"/>
          </p:cNvSpPr>
          <p:nvPr>
            <p:ph idx="1"/>
          </p:nvPr>
        </p:nvSpPr>
        <p:spPr/>
        <p:txBody>
          <a:bodyPr>
            <a:normAutofit lnSpcReduction="10000"/>
          </a:bodyPr>
          <a:lstStyle/>
          <a:p>
            <a:r>
              <a:rPr lang="en-US" dirty="0"/>
              <a:t>REQUIRED NUTRIENTS: B2, B9, B12, and MG</a:t>
            </a:r>
          </a:p>
          <a:p>
            <a:r>
              <a:rPr lang="en-US" dirty="0"/>
              <a:t>Minimize exposure to chemicals – plastics (BPA – xenoestrogen) and Round Up (Go organic and avoid the Dirty Dozen)</a:t>
            </a:r>
          </a:p>
          <a:p>
            <a:r>
              <a:rPr lang="en-US" dirty="0"/>
              <a:t>Detox and Build </a:t>
            </a:r>
            <a:r>
              <a:rPr lang="en-US" dirty="0" err="1"/>
              <a:t>Glutathion</a:t>
            </a:r>
            <a:r>
              <a:rPr lang="en-US" dirty="0"/>
              <a:t> (Daily Detox)</a:t>
            </a:r>
          </a:p>
          <a:p>
            <a:r>
              <a:rPr lang="en-US" dirty="0"/>
              <a:t>Minimize caffeine and sugar</a:t>
            </a:r>
          </a:p>
          <a:p>
            <a:r>
              <a:rPr lang="en-US" dirty="0"/>
              <a:t>Sleep and de-stress (Be Calm)</a:t>
            </a:r>
          </a:p>
          <a:p>
            <a:r>
              <a:rPr lang="en-US" dirty="0"/>
              <a:t>Lose weight through carb reduction and exercise</a:t>
            </a:r>
          </a:p>
          <a:p>
            <a:r>
              <a:rPr lang="en-US" dirty="0"/>
              <a:t>Hugs!! (Increases dopamine levels)</a:t>
            </a:r>
          </a:p>
          <a:p>
            <a:r>
              <a:rPr lang="en-US" dirty="0"/>
              <a:t>Balanced, smaller meals</a:t>
            </a:r>
          </a:p>
          <a:p>
            <a:endParaRPr lang="en-US" dirty="0"/>
          </a:p>
        </p:txBody>
      </p:sp>
    </p:spTree>
    <p:extLst>
      <p:ext uri="{BB962C8B-B14F-4D97-AF65-F5344CB8AC3E}">
        <p14:creationId xmlns:p14="http://schemas.microsoft.com/office/powerpoint/2010/main" val="19905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8354-96B2-45BF-95BB-F305560704DC}"/>
              </a:ext>
            </a:extLst>
          </p:cNvPr>
          <p:cNvSpPr>
            <a:spLocks noGrp="1"/>
          </p:cNvSpPr>
          <p:nvPr>
            <p:ph type="title"/>
          </p:nvPr>
        </p:nvSpPr>
        <p:spPr/>
        <p:txBody>
          <a:bodyPr/>
          <a:lstStyle/>
          <a:p>
            <a:pPr algn="ctr"/>
            <a:r>
              <a:rPr lang="en-US" b="1" dirty="0"/>
              <a:t>ADRB2 |  46A&gt;G (Arg16Gly</a:t>
            </a:r>
          </a:p>
        </p:txBody>
      </p:sp>
      <p:sp>
        <p:nvSpPr>
          <p:cNvPr id="3" name="Content Placeholder 2">
            <a:extLst>
              <a:ext uri="{FF2B5EF4-FFF2-40B4-BE49-F238E27FC236}">
                <a16:creationId xmlns:a16="http://schemas.microsoft.com/office/drawing/2014/main" id="{1E21752D-080A-4C2A-B091-14A6EF53A241}"/>
              </a:ext>
            </a:extLst>
          </p:cNvPr>
          <p:cNvSpPr>
            <a:spLocks noGrp="1"/>
          </p:cNvSpPr>
          <p:nvPr>
            <p:ph idx="1"/>
          </p:nvPr>
        </p:nvSpPr>
        <p:spPr/>
        <p:txBody>
          <a:bodyPr/>
          <a:lstStyle/>
          <a:p>
            <a:r>
              <a:rPr lang="en-US" dirty="0"/>
              <a:t>This ADRB2 receptor protein is involved in the mobilization of fat from fat cells for energy in response to catecholamines and modulates lipolysis during exercise. </a:t>
            </a:r>
          </a:p>
          <a:p>
            <a:r>
              <a:rPr lang="en-US" dirty="0"/>
              <a:t>The G allele has been associated with obesity, and G allele carriers are more likely to gain and regain weight as well as lose weight more slowly. </a:t>
            </a:r>
          </a:p>
        </p:txBody>
      </p:sp>
    </p:spTree>
    <p:extLst>
      <p:ext uri="{BB962C8B-B14F-4D97-AF65-F5344CB8AC3E}">
        <p14:creationId xmlns:p14="http://schemas.microsoft.com/office/powerpoint/2010/main" val="41972431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C095-1912-4429-B4ED-759B52BED043}"/>
              </a:ext>
            </a:extLst>
          </p:cNvPr>
          <p:cNvSpPr>
            <a:spLocks noGrp="1"/>
          </p:cNvSpPr>
          <p:nvPr>
            <p:ph type="title"/>
          </p:nvPr>
        </p:nvSpPr>
        <p:spPr/>
        <p:txBody>
          <a:bodyPr>
            <a:normAutofit fontScale="90000"/>
          </a:bodyPr>
          <a:lstStyle/>
          <a:p>
            <a:pPr algn="ctr"/>
            <a:br>
              <a:rPr lang="en-US" b="0" dirty="0"/>
            </a:br>
            <a:r>
              <a:rPr lang="en-US" b="1" dirty="0"/>
              <a:t>Methionine Synthase Reductase (MTRR) </a:t>
            </a:r>
            <a:br>
              <a:rPr lang="en-US" b="1" dirty="0"/>
            </a:br>
            <a:endParaRPr lang="en-US" b="1" dirty="0"/>
          </a:p>
        </p:txBody>
      </p:sp>
      <p:sp>
        <p:nvSpPr>
          <p:cNvPr id="3" name="Content Placeholder 2">
            <a:extLst>
              <a:ext uri="{FF2B5EF4-FFF2-40B4-BE49-F238E27FC236}">
                <a16:creationId xmlns:a16="http://schemas.microsoft.com/office/drawing/2014/main" id="{DB4B45EB-D39F-4CF4-BA9C-BB9D85C4B259}"/>
              </a:ext>
            </a:extLst>
          </p:cNvPr>
          <p:cNvSpPr>
            <a:spLocks noGrp="1"/>
          </p:cNvSpPr>
          <p:nvPr>
            <p:ph idx="1"/>
          </p:nvPr>
        </p:nvSpPr>
        <p:spPr/>
        <p:txBody>
          <a:bodyPr/>
          <a:lstStyle/>
          <a:p>
            <a:r>
              <a:rPr lang="en-US" dirty="0"/>
              <a:t>Involved in the reductive regeneration of cobalamin </a:t>
            </a:r>
          </a:p>
          <a:p>
            <a:r>
              <a:rPr lang="en-US" dirty="0"/>
              <a:t>G allele is associated with increased risk for premature CAD and neural tube defects</a:t>
            </a:r>
          </a:p>
          <a:p>
            <a:r>
              <a:rPr lang="en-US" dirty="0"/>
              <a:t>Ensure adequate active B9, B12, and B6</a:t>
            </a:r>
          </a:p>
          <a:p>
            <a:endParaRPr lang="en-US" dirty="0"/>
          </a:p>
        </p:txBody>
      </p:sp>
    </p:spTree>
    <p:extLst>
      <p:ext uri="{BB962C8B-B14F-4D97-AF65-F5344CB8AC3E}">
        <p14:creationId xmlns:p14="http://schemas.microsoft.com/office/powerpoint/2010/main" val="27498237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FC65-BCEC-4D85-937C-3C25497D9D5D}"/>
              </a:ext>
            </a:extLst>
          </p:cNvPr>
          <p:cNvSpPr>
            <a:spLocks noGrp="1"/>
          </p:cNvSpPr>
          <p:nvPr>
            <p:ph type="title"/>
          </p:nvPr>
        </p:nvSpPr>
        <p:spPr/>
        <p:txBody>
          <a:bodyPr/>
          <a:lstStyle/>
          <a:p>
            <a:pPr algn="ctr"/>
            <a:r>
              <a:rPr lang="en-US" b="1" dirty="0"/>
              <a:t>Cystathionine Beta Synthase (CBS) </a:t>
            </a:r>
            <a:endParaRPr lang="en-US" dirty="0"/>
          </a:p>
        </p:txBody>
      </p:sp>
      <p:sp>
        <p:nvSpPr>
          <p:cNvPr id="3" name="Content Placeholder 2">
            <a:extLst>
              <a:ext uri="{FF2B5EF4-FFF2-40B4-BE49-F238E27FC236}">
                <a16:creationId xmlns:a16="http://schemas.microsoft.com/office/drawing/2014/main" id="{B5145602-C35F-454F-820B-147EF2D6C69E}"/>
              </a:ext>
            </a:extLst>
          </p:cNvPr>
          <p:cNvSpPr>
            <a:spLocks noGrp="1"/>
          </p:cNvSpPr>
          <p:nvPr>
            <p:ph idx="1"/>
          </p:nvPr>
        </p:nvSpPr>
        <p:spPr/>
        <p:txBody>
          <a:bodyPr/>
          <a:lstStyle/>
          <a:p>
            <a:r>
              <a:rPr lang="en-US" dirty="0"/>
              <a:t>Cystathionine beta synthase catalyzes the conversion of homocysteine to </a:t>
            </a:r>
            <a:r>
              <a:rPr lang="en-US" dirty="0" err="1"/>
              <a:t>cystathione</a:t>
            </a:r>
            <a:r>
              <a:rPr lang="en-US" dirty="0"/>
              <a:t> and is directly involved in the removal of homocysteine from the methionine cycle. Any alterations in its activity could affect homocysteine levels.</a:t>
            </a:r>
          </a:p>
          <a:p>
            <a:r>
              <a:rPr lang="en-US" dirty="0"/>
              <a:t>Compared to individuals carrying the T (A) allele, individuals with the CC (GG) genotype tend to have higher homocysteine levels.</a:t>
            </a:r>
          </a:p>
          <a:p>
            <a:pPr marL="0" indent="0">
              <a:buNone/>
            </a:pPr>
            <a:r>
              <a:rPr lang="en-US" b="1" dirty="0"/>
              <a:t>ACTION</a:t>
            </a:r>
            <a:r>
              <a:rPr lang="en-US" dirty="0"/>
              <a:t>: Maintain B Vitamin Levels and follow nutritional support for optimum methylation.  Requires B6</a:t>
            </a:r>
          </a:p>
        </p:txBody>
      </p:sp>
    </p:spTree>
    <p:extLst>
      <p:ext uri="{BB962C8B-B14F-4D97-AF65-F5344CB8AC3E}">
        <p14:creationId xmlns:p14="http://schemas.microsoft.com/office/powerpoint/2010/main" val="2482478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397F-C815-497F-924C-7405A56E686D}"/>
              </a:ext>
            </a:extLst>
          </p:cNvPr>
          <p:cNvSpPr>
            <a:spLocks noGrp="1"/>
          </p:cNvSpPr>
          <p:nvPr>
            <p:ph type="title"/>
          </p:nvPr>
        </p:nvSpPr>
        <p:spPr/>
        <p:txBody>
          <a:bodyPr/>
          <a:lstStyle/>
          <a:p>
            <a:pPr algn="ctr"/>
            <a:r>
              <a:rPr lang="en-US" b="1" dirty="0"/>
              <a:t>MTRR |  66A&gt;G</a:t>
            </a:r>
          </a:p>
        </p:txBody>
      </p:sp>
      <p:sp>
        <p:nvSpPr>
          <p:cNvPr id="3" name="Content Placeholder 2">
            <a:extLst>
              <a:ext uri="{FF2B5EF4-FFF2-40B4-BE49-F238E27FC236}">
                <a16:creationId xmlns:a16="http://schemas.microsoft.com/office/drawing/2014/main" id="{5D2D3687-C0E8-41CC-94AB-070BA5DC9EBB}"/>
              </a:ext>
            </a:extLst>
          </p:cNvPr>
          <p:cNvSpPr>
            <a:spLocks noGrp="1"/>
          </p:cNvSpPr>
          <p:nvPr>
            <p:ph idx="1"/>
          </p:nvPr>
        </p:nvSpPr>
        <p:spPr/>
        <p:txBody>
          <a:bodyPr/>
          <a:lstStyle/>
          <a:p>
            <a:r>
              <a:rPr lang="en-US" dirty="0"/>
              <a:t>Methionine Synthase Reductase (MTRR) catalyzes </a:t>
            </a:r>
            <a:r>
              <a:rPr lang="en-US" dirty="0" err="1"/>
              <a:t>methylcobalamin</a:t>
            </a:r>
            <a:r>
              <a:rPr lang="en-US" dirty="0"/>
              <a:t>, an essential cofactor of methionine synthase (MTR), which is necessary for maintaining adequate intracellular pools of methionine and maintaining homocysteine concentrations at non-toxic levels. </a:t>
            </a:r>
          </a:p>
        </p:txBody>
      </p:sp>
    </p:spTree>
    <p:extLst>
      <p:ext uri="{BB962C8B-B14F-4D97-AF65-F5344CB8AC3E}">
        <p14:creationId xmlns:p14="http://schemas.microsoft.com/office/powerpoint/2010/main" val="15738277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FEB9-02EF-47E1-B7E3-8B2A6B21BBF2}"/>
              </a:ext>
            </a:extLst>
          </p:cNvPr>
          <p:cNvSpPr>
            <a:spLocks noGrp="1"/>
          </p:cNvSpPr>
          <p:nvPr>
            <p:ph type="title"/>
          </p:nvPr>
        </p:nvSpPr>
        <p:spPr/>
        <p:txBody>
          <a:bodyPr/>
          <a:lstStyle/>
          <a:p>
            <a:pPr algn="ctr"/>
            <a:r>
              <a:rPr lang="en-US" b="1" dirty="0"/>
              <a:t>MTRR |  66A&gt;G ACTION</a:t>
            </a:r>
          </a:p>
        </p:txBody>
      </p:sp>
      <p:sp>
        <p:nvSpPr>
          <p:cNvPr id="3" name="Content Placeholder 2">
            <a:extLst>
              <a:ext uri="{FF2B5EF4-FFF2-40B4-BE49-F238E27FC236}">
                <a16:creationId xmlns:a16="http://schemas.microsoft.com/office/drawing/2014/main" id="{217057CB-42E6-4435-A712-B3795B494AA4}"/>
              </a:ext>
            </a:extLst>
          </p:cNvPr>
          <p:cNvSpPr>
            <a:spLocks noGrp="1"/>
          </p:cNvSpPr>
          <p:nvPr>
            <p:ph idx="1"/>
          </p:nvPr>
        </p:nvSpPr>
        <p:spPr/>
        <p:txBody>
          <a:bodyPr/>
          <a:lstStyle/>
          <a:p>
            <a:r>
              <a:rPr lang="en-US" dirty="0"/>
              <a:t>The G allele is associated with increased risk for premature CAD when cobalamin (vitamin B12) status is low. </a:t>
            </a:r>
          </a:p>
          <a:p>
            <a:r>
              <a:rPr lang="en-US" dirty="0"/>
              <a:t>Ensure adequate intake of folate, vitamin B12 and vitamin B6.</a:t>
            </a:r>
          </a:p>
        </p:txBody>
      </p:sp>
    </p:spTree>
    <p:extLst>
      <p:ext uri="{BB962C8B-B14F-4D97-AF65-F5344CB8AC3E}">
        <p14:creationId xmlns:p14="http://schemas.microsoft.com/office/powerpoint/2010/main" val="14524550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6EF2-A6AC-4211-A617-5FCD9A7B0331}"/>
              </a:ext>
            </a:extLst>
          </p:cNvPr>
          <p:cNvSpPr>
            <a:spLocks noGrp="1"/>
          </p:cNvSpPr>
          <p:nvPr>
            <p:ph type="title"/>
          </p:nvPr>
        </p:nvSpPr>
        <p:spPr>
          <a:xfrm>
            <a:off x="839788" y="802640"/>
            <a:ext cx="3932237" cy="1254760"/>
          </a:xfrm>
        </p:spPr>
        <p:txBody>
          <a:bodyPr>
            <a:normAutofit/>
          </a:bodyPr>
          <a:lstStyle/>
          <a:p>
            <a:pPr algn="ctr"/>
            <a:r>
              <a:rPr lang="en-US" sz="4000" b="1" dirty="0">
                <a:solidFill>
                  <a:srgbClr val="FF0000"/>
                </a:solidFill>
              </a:rPr>
              <a:t>TEST &amp; HANDLE HOMOCYSTEINE</a:t>
            </a:r>
          </a:p>
        </p:txBody>
      </p:sp>
      <p:pic>
        <p:nvPicPr>
          <p:cNvPr id="6" name="Picture Placeholder 5">
            <a:extLst>
              <a:ext uri="{FF2B5EF4-FFF2-40B4-BE49-F238E27FC236}">
                <a16:creationId xmlns:a16="http://schemas.microsoft.com/office/drawing/2014/main" id="{EC06971B-60F4-4307-9C0B-EC4269C9C06D}"/>
              </a:ext>
            </a:extLst>
          </p:cNvPr>
          <p:cNvPicPr>
            <a:picLocks noGrp="1" noChangeAspect="1"/>
          </p:cNvPicPr>
          <p:nvPr>
            <p:ph type="pic" idx="1"/>
          </p:nvPr>
        </p:nvPicPr>
        <p:blipFill>
          <a:blip r:embed="rId3"/>
          <a:srcRect t="8052" b="8052"/>
          <a:stretch>
            <a:fillRect/>
          </a:stretch>
        </p:blipFill>
        <p:spPr/>
      </p:pic>
      <p:sp>
        <p:nvSpPr>
          <p:cNvPr id="3" name="Content Placeholder 2">
            <a:extLst>
              <a:ext uri="{FF2B5EF4-FFF2-40B4-BE49-F238E27FC236}">
                <a16:creationId xmlns:a16="http://schemas.microsoft.com/office/drawing/2014/main" id="{8016F52B-1F1E-424C-B988-75ECC534585A}"/>
              </a:ext>
            </a:extLst>
          </p:cNvPr>
          <p:cNvSpPr>
            <a:spLocks noGrp="1"/>
          </p:cNvSpPr>
          <p:nvPr>
            <p:ph type="body" sz="half" idx="2"/>
          </p:nvPr>
        </p:nvSpPr>
        <p:spPr/>
        <p:txBody>
          <a:bodyPr>
            <a:normAutofit/>
          </a:bodyPr>
          <a:lstStyle/>
          <a:p>
            <a:pPr marL="0" indent="0" algn="ctr">
              <a:buNone/>
            </a:pPr>
            <a:r>
              <a:rPr lang="en-US" sz="4000" b="1" cap="all" dirty="0"/>
              <a:t> </a:t>
            </a:r>
            <a:endParaRPr lang="en-US" sz="5400" dirty="0"/>
          </a:p>
          <a:p>
            <a:pPr marL="0" indent="0" algn="ctr">
              <a:buNone/>
            </a:pPr>
            <a:r>
              <a:rPr lang="en-US" sz="5400" dirty="0"/>
              <a:t>Get Your B’s</a:t>
            </a:r>
          </a:p>
          <a:p>
            <a:endParaRPr lang="en-US" cap="all" dirty="0"/>
          </a:p>
          <a:p>
            <a:endParaRPr lang="en-US" dirty="0"/>
          </a:p>
        </p:txBody>
      </p:sp>
    </p:spTree>
    <p:extLst>
      <p:ext uri="{BB962C8B-B14F-4D97-AF65-F5344CB8AC3E}">
        <p14:creationId xmlns:p14="http://schemas.microsoft.com/office/powerpoint/2010/main" val="27486475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53ED-7824-4F7F-B61A-31D060C8DC4F}"/>
              </a:ext>
            </a:extLst>
          </p:cNvPr>
          <p:cNvSpPr>
            <a:spLocks noGrp="1"/>
          </p:cNvSpPr>
          <p:nvPr>
            <p:ph type="title"/>
          </p:nvPr>
        </p:nvSpPr>
        <p:spPr/>
        <p:txBody>
          <a:bodyPr/>
          <a:lstStyle/>
          <a:p>
            <a:pPr algn="ctr"/>
            <a:r>
              <a:rPr lang="en-US" b="1" dirty="0"/>
              <a:t>OXIDATION</a:t>
            </a:r>
          </a:p>
        </p:txBody>
      </p:sp>
    </p:spTree>
    <p:extLst>
      <p:ext uri="{BB962C8B-B14F-4D97-AF65-F5344CB8AC3E}">
        <p14:creationId xmlns:p14="http://schemas.microsoft.com/office/powerpoint/2010/main" val="36260450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E4FC-F228-402D-BF52-8EAD65D63D20}"/>
              </a:ext>
            </a:extLst>
          </p:cNvPr>
          <p:cNvSpPr>
            <a:spLocks noGrp="1"/>
          </p:cNvSpPr>
          <p:nvPr>
            <p:ph type="title"/>
          </p:nvPr>
        </p:nvSpPr>
        <p:spPr/>
        <p:txBody>
          <a:bodyPr/>
          <a:lstStyle/>
          <a:p>
            <a:pPr algn="ctr"/>
            <a:r>
              <a:rPr lang="en-US" b="1" dirty="0"/>
              <a:t>OXIDATIVE STRESS</a:t>
            </a:r>
          </a:p>
        </p:txBody>
      </p:sp>
      <p:pic>
        <p:nvPicPr>
          <p:cNvPr id="4" name="Content Placeholder 3">
            <a:extLst>
              <a:ext uri="{FF2B5EF4-FFF2-40B4-BE49-F238E27FC236}">
                <a16:creationId xmlns:a16="http://schemas.microsoft.com/office/drawing/2014/main" id="{C0904108-AEB1-4684-B01C-1B3CB0DF8BE8}"/>
              </a:ext>
            </a:extLst>
          </p:cNvPr>
          <p:cNvPicPr>
            <a:picLocks noGrp="1" noChangeAspect="1"/>
          </p:cNvPicPr>
          <p:nvPr>
            <p:ph idx="1"/>
          </p:nvPr>
        </p:nvPicPr>
        <p:blipFill>
          <a:blip r:embed="rId2"/>
          <a:stretch>
            <a:fillRect/>
          </a:stretch>
        </p:blipFill>
        <p:spPr>
          <a:xfrm>
            <a:off x="2152650" y="2378478"/>
            <a:ext cx="7886700" cy="3245633"/>
          </a:xfrm>
          <a:prstGeom prst="rect">
            <a:avLst/>
          </a:prstGeom>
        </p:spPr>
      </p:pic>
    </p:spTree>
    <p:extLst>
      <p:ext uri="{BB962C8B-B14F-4D97-AF65-F5344CB8AC3E}">
        <p14:creationId xmlns:p14="http://schemas.microsoft.com/office/powerpoint/2010/main" val="40993827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5CC2-1A4D-4BCF-BE4E-A0B6A1A50FF2}"/>
              </a:ext>
            </a:extLst>
          </p:cNvPr>
          <p:cNvSpPr>
            <a:spLocks noGrp="1"/>
          </p:cNvSpPr>
          <p:nvPr>
            <p:ph type="title"/>
          </p:nvPr>
        </p:nvSpPr>
        <p:spPr/>
        <p:txBody>
          <a:bodyPr/>
          <a:lstStyle/>
          <a:p>
            <a:pPr algn="ctr"/>
            <a:r>
              <a:rPr lang="en-US" b="1" dirty="0"/>
              <a:t>FREE RADICALS</a:t>
            </a:r>
          </a:p>
        </p:txBody>
      </p:sp>
      <p:sp>
        <p:nvSpPr>
          <p:cNvPr id="3" name="Content Placeholder 2">
            <a:extLst>
              <a:ext uri="{FF2B5EF4-FFF2-40B4-BE49-F238E27FC236}">
                <a16:creationId xmlns:a16="http://schemas.microsoft.com/office/drawing/2014/main" id="{3CFA4E2A-ABBE-413F-9B63-6C02CC1BF7D8}"/>
              </a:ext>
            </a:extLst>
          </p:cNvPr>
          <p:cNvSpPr>
            <a:spLocks noGrp="1"/>
          </p:cNvSpPr>
          <p:nvPr>
            <p:ph idx="1"/>
          </p:nvPr>
        </p:nvSpPr>
        <p:spPr/>
        <p:txBody>
          <a:bodyPr>
            <a:normAutofit fontScale="92500" lnSpcReduction="20000"/>
          </a:bodyPr>
          <a:lstStyle/>
          <a:p>
            <a:r>
              <a:rPr lang="en-US" dirty="0"/>
              <a:t>Free radicals are a normal by-product of the body’s energy-generating biochemical processes.  Free radicals also come from toxic environmental exposure.</a:t>
            </a:r>
          </a:p>
          <a:p>
            <a:r>
              <a:rPr lang="en-US" dirty="0"/>
              <a:t>They are highly reactive with other molecules, and can damage DNA, proteins and cellular membranes. </a:t>
            </a:r>
          </a:p>
          <a:p>
            <a:r>
              <a:rPr lang="en-US" dirty="0"/>
              <a:t>The balance between oxidation and antioxidation is believed to be critical in maintaining healthy biological systems. Dietary antioxidants such as vitamin C, vitamin E, carotenoids and polyphenols are free radical scavengers that interact with the free radical to ensure it is no longer a reactive molecule, and play an essential role in many antioxidant mechanisms in living organisms. </a:t>
            </a:r>
          </a:p>
          <a:p>
            <a:r>
              <a:rPr lang="en-US" dirty="0"/>
              <a:t>However, the major role in antioxidant defense is fulfilled by the body’s own antioxidant enzymes.</a:t>
            </a:r>
          </a:p>
        </p:txBody>
      </p:sp>
    </p:spTree>
    <p:extLst>
      <p:ext uri="{BB962C8B-B14F-4D97-AF65-F5344CB8AC3E}">
        <p14:creationId xmlns:p14="http://schemas.microsoft.com/office/powerpoint/2010/main" val="29010706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FE6093-31A4-4199-8975-833288D1AD89}"/>
              </a:ext>
            </a:extLst>
          </p:cNvPr>
          <p:cNvSpPr>
            <a:spLocks noGrp="1"/>
          </p:cNvSpPr>
          <p:nvPr>
            <p:ph type="title"/>
          </p:nvPr>
        </p:nvSpPr>
        <p:spPr/>
        <p:txBody>
          <a:bodyPr/>
          <a:lstStyle/>
          <a:p>
            <a:pPr algn="ctr"/>
            <a:r>
              <a:rPr lang="en-US" b="1" dirty="0"/>
              <a:t>NOS3</a:t>
            </a:r>
            <a:r>
              <a:rPr lang="en-US" dirty="0"/>
              <a:t> </a:t>
            </a:r>
            <a:r>
              <a:rPr lang="en-US" b="1" dirty="0"/>
              <a:t>GENE</a:t>
            </a:r>
          </a:p>
        </p:txBody>
      </p:sp>
      <p:sp>
        <p:nvSpPr>
          <p:cNvPr id="6" name="Content Placeholder 5">
            <a:extLst>
              <a:ext uri="{FF2B5EF4-FFF2-40B4-BE49-F238E27FC236}">
                <a16:creationId xmlns:a16="http://schemas.microsoft.com/office/drawing/2014/main" id="{5F299F7A-B7E2-4782-9F43-0E5AD4E4130A}"/>
              </a:ext>
            </a:extLst>
          </p:cNvPr>
          <p:cNvSpPr>
            <a:spLocks noGrp="1"/>
          </p:cNvSpPr>
          <p:nvPr>
            <p:ph idx="1"/>
          </p:nvPr>
        </p:nvSpPr>
        <p:spPr/>
        <p:txBody>
          <a:bodyPr>
            <a:normAutofit/>
          </a:bodyPr>
          <a:lstStyle/>
          <a:p>
            <a:pPr marL="0" indent="0">
              <a:buNone/>
            </a:pPr>
            <a:endParaRPr lang="en-US" dirty="0"/>
          </a:p>
          <a:p>
            <a:pPr marL="0" indent="0" algn="ctr">
              <a:buNone/>
            </a:pPr>
            <a:r>
              <a:rPr lang="en-US" b="1" dirty="0"/>
              <a:t>Makes nitric oxide to help blood vessels open and close.  </a:t>
            </a:r>
          </a:p>
          <a:p>
            <a:pPr marL="0" indent="0" algn="ctr">
              <a:buNone/>
            </a:pPr>
            <a:r>
              <a:rPr lang="en-US" b="1" dirty="0"/>
              <a:t>Poor NOS3 gene increases risk of clogging, atherosclerosis, and CVD</a:t>
            </a:r>
            <a:br>
              <a:rPr lang="en-US" dirty="0"/>
            </a:br>
            <a:br>
              <a:rPr lang="en-US" dirty="0"/>
            </a:br>
            <a:endParaRPr lang="en-US" dirty="0"/>
          </a:p>
        </p:txBody>
      </p:sp>
    </p:spTree>
    <p:extLst>
      <p:ext uri="{BB962C8B-B14F-4D97-AF65-F5344CB8AC3E}">
        <p14:creationId xmlns:p14="http://schemas.microsoft.com/office/powerpoint/2010/main" val="17023317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59C0-50FC-4B95-96E0-BF60E21EB940}"/>
              </a:ext>
            </a:extLst>
          </p:cNvPr>
          <p:cNvSpPr>
            <a:spLocks noGrp="1"/>
          </p:cNvSpPr>
          <p:nvPr>
            <p:ph type="title"/>
          </p:nvPr>
        </p:nvSpPr>
        <p:spPr/>
        <p:txBody>
          <a:bodyPr/>
          <a:lstStyle/>
          <a:p>
            <a:pPr algn="ctr"/>
            <a:r>
              <a:rPr lang="en-US" b="1" dirty="0"/>
              <a:t>NOS3</a:t>
            </a:r>
          </a:p>
        </p:txBody>
      </p:sp>
      <p:sp>
        <p:nvSpPr>
          <p:cNvPr id="3" name="Content Placeholder 2">
            <a:extLst>
              <a:ext uri="{FF2B5EF4-FFF2-40B4-BE49-F238E27FC236}">
                <a16:creationId xmlns:a16="http://schemas.microsoft.com/office/drawing/2014/main" id="{BF6A2961-5937-44D2-8B9A-0610890D714C}"/>
              </a:ext>
            </a:extLst>
          </p:cNvPr>
          <p:cNvSpPr>
            <a:spLocks noGrp="1"/>
          </p:cNvSpPr>
          <p:nvPr>
            <p:ph idx="1"/>
          </p:nvPr>
        </p:nvSpPr>
        <p:spPr/>
        <p:txBody>
          <a:bodyPr/>
          <a:lstStyle/>
          <a:p>
            <a:r>
              <a:rPr lang="en-US" dirty="0"/>
              <a:t>NOS3 gene encodes the endothelial nitric oxide synthase 3 (</a:t>
            </a:r>
            <a:r>
              <a:rPr lang="en-US" dirty="0" err="1"/>
              <a:t>eNOS</a:t>
            </a:r>
            <a:r>
              <a:rPr lang="en-US" dirty="0"/>
              <a:t>), an essential enzyme for a healthy cardiovascular system. </a:t>
            </a:r>
          </a:p>
          <a:p>
            <a:r>
              <a:rPr lang="en-US" dirty="0"/>
              <a:t>NOS3 produces nitric oxide (NO), a small gaseous molecule involved in several biological processes. </a:t>
            </a:r>
          </a:p>
          <a:p>
            <a:r>
              <a:rPr lang="en-US" dirty="0"/>
              <a:t>In the vascular endothelium NO plays crucial roles in the regulation of vascular tone and peripheral resistance. </a:t>
            </a:r>
          </a:p>
          <a:p>
            <a:r>
              <a:rPr lang="en-US" dirty="0"/>
              <a:t>It has </a:t>
            </a:r>
            <a:r>
              <a:rPr lang="en-US" dirty="0" err="1"/>
              <a:t>vasoprotective</a:t>
            </a:r>
            <a:r>
              <a:rPr lang="en-US" dirty="0"/>
              <a:t> effects by suppressing platelet aggregation, leukocyte adhesion and smooth muscle cell proliferation</a:t>
            </a:r>
          </a:p>
        </p:txBody>
      </p:sp>
    </p:spTree>
    <p:extLst>
      <p:ext uri="{BB962C8B-B14F-4D97-AF65-F5344CB8AC3E}">
        <p14:creationId xmlns:p14="http://schemas.microsoft.com/office/powerpoint/2010/main" val="342741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638F-53A0-43A4-BCA4-2D918C825CCE}"/>
              </a:ext>
            </a:extLst>
          </p:cNvPr>
          <p:cNvSpPr>
            <a:spLocks noGrp="1"/>
          </p:cNvSpPr>
          <p:nvPr>
            <p:ph type="title"/>
          </p:nvPr>
        </p:nvSpPr>
        <p:spPr/>
        <p:txBody>
          <a:bodyPr/>
          <a:lstStyle/>
          <a:p>
            <a:pPr algn="ctr"/>
            <a:r>
              <a:rPr lang="en-US" b="1" dirty="0"/>
              <a:t>ADRB2 |  46A&gt;G (Arg16Gly) Action</a:t>
            </a:r>
            <a:endParaRPr lang="en-US" dirty="0"/>
          </a:p>
        </p:txBody>
      </p:sp>
      <p:sp>
        <p:nvSpPr>
          <p:cNvPr id="3" name="Content Placeholder 2">
            <a:extLst>
              <a:ext uri="{FF2B5EF4-FFF2-40B4-BE49-F238E27FC236}">
                <a16:creationId xmlns:a16="http://schemas.microsoft.com/office/drawing/2014/main" id="{2958BBAD-A162-4BD4-B921-206671FC86D5}"/>
              </a:ext>
            </a:extLst>
          </p:cNvPr>
          <p:cNvSpPr>
            <a:spLocks noGrp="1"/>
          </p:cNvSpPr>
          <p:nvPr>
            <p:ph idx="1"/>
          </p:nvPr>
        </p:nvSpPr>
        <p:spPr/>
        <p:txBody>
          <a:bodyPr/>
          <a:lstStyle/>
          <a:p>
            <a:r>
              <a:rPr lang="en-US" dirty="0"/>
              <a:t>These carriers are less able to mobilize fat stores in response to exercise. </a:t>
            </a:r>
            <a:r>
              <a:rPr lang="en-US" b="1" dirty="0"/>
              <a:t>Follow HIIT exercise plan.</a:t>
            </a:r>
          </a:p>
          <a:p>
            <a:r>
              <a:rPr lang="en-US" dirty="0"/>
              <a:t>For these individuals, it is important to emphasize the use of diet for weight management.  Follow Inflammatory Diet or Modified Mediterranean depending on gene results.</a:t>
            </a:r>
          </a:p>
        </p:txBody>
      </p:sp>
    </p:spTree>
    <p:extLst>
      <p:ext uri="{BB962C8B-B14F-4D97-AF65-F5344CB8AC3E}">
        <p14:creationId xmlns:p14="http://schemas.microsoft.com/office/powerpoint/2010/main" val="42286404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DD48-DB9E-4D05-B84E-4FBE2A0FB7CE}"/>
              </a:ext>
            </a:extLst>
          </p:cNvPr>
          <p:cNvSpPr>
            <a:spLocks noGrp="1"/>
          </p:cNvSpPr>
          <p:nvPr>
            <p:ph type="title"/>
          </p:nvPr>
        </p:nvSpPr>
        <p:spPr/>
        <p:txBody>
          <a:bodyPr/>
          <a:lstStyle/>
          <a:p>
            <a:pPr algn="ctr"/>
            <a:r>
              <a:rPr lang="en-US" b="1" dirty="0"/>
              <a:t>NOS3 ACTION</a:t>
            </a:r>
          </a:p>
        </p:txBody>
      </p:sp>
      <p:sp>
        <p:nvSpPr>
          <p:cNvPr id="3" name="Content Placeholder 2">
            <a:extLst>
              <a:ext uri="{FF2B5EF4-FFF2-40B4-BE49-F238E27FC236}">
                <a16:creationId xmlns:a16="http://schemas.microsoft.com/office/drawing/2014/main" id="{C545B656-CEB0-44C2-8C78-B70726A9E228}"/>
              </a:ext>
            </a:extLst>
          </p:cNvPr>
          <p:cNvSpPr>
            <a:spLocks noGrp="1"/>
          </p:cNvSpPr>
          <p:nvPr>
            <p:ph idx="1"/>
          </p:nvPr>
        </p:nvSpPr>
        <p:spPr/>
        <p:txBody>
          <a:bodyPr>
            <a:normAutofit fontScale="85000" lnSpcReduction="20000"/>
          </a:bodyPr>
          <a:lstStyle/>
          <a:p>
            <a:r>
              <a:rPr lang="en-US" dirty="0"/>
              <a:t>Wild type: GG no impact Hetero: GT moderate impact </a:t>
            </a:r>
          </a:p>
          <a:p>
            <a:r>
              <a:rPr lang="en-US" dirty="0"/>
              <a:t>Homo: TT high impact </a:t>
            </a:r>
          </a:p>
          <a:p>
            <a:r>
              <a:rPr lang="en-US" dirty="0"/>
              <a:t>T allele is with impact in a negative direction towards CVD</a:t>
            </a:r>
          </a:p>
          <a:p>
            <a:pPr marL="0" indent="0" algn="ctr">
              <a:buNone/>
            </a:pPr>
            <a:endParaRPr lang="en-US" b="1" dirty="0"/>
          </a:p>
          <a:p>
            <a:pPr algn="ctr"/>
            <a:r>
              <a:rPr lang="en-US" sz="3600" b="1" dirty="0"/>
              <a:t>Take L-</a:t>
            </a:r>
            <a:r>
              <a:rPr lang="en-US" sz="3600" b="1" dirty="0" err="1"/>
              <a:t>theonine</a:t>
            </a:r>
            <a:r>
              <a:rPr lang="en-US" sz="3600" b="1" dirty="0"/>
              <a:t> and CBD for calming effect (Be Calm) </a:t>
            </a:r>
          </a:p>
          <a:p>
            <a:pPr algn="ctr"/>
            <a:endParaRPr lang="en-US" sz="3600" b="1" dirty="0"/>
          </a:p>
          <a:p>
            <a:pPr algn="ctr"/>
            <a:r>
              <a:rPr lang="en-US" sz="3600" b="1" dirty="0"/>
              <a:t>Eat arginine foods (Turkey, chick peas, lentils, pumpkin seeds, almonds, and spirulina)*</a:t>
            </a:r>
          </a:p>
          <a:p>
            <a:pPr marL="0" indent="0">
              <a:buNone/>
            </a:pPr>
            <a:br>
              <a:rPr lang="en-US" dirty="0"/>
            </a:br>
            <a:br>
              <a:rPr lang="en-US" dirty="0"/>
            </a:br>
            <a:endParaRPr lang="en-US" dirty="0"/>
          </a:p>
        </p:txBody>
      </p:sp>
    </p:spTree>
    <p:extLst>
      <p:ext uri="{BB962C8B-B14F-4D97-AF65-F5344CB8AC3E}">
        <p14:creationId xmlns:p14="http://schemas.microsoft.com/office/powerpoint/2010/main" val="4979236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48A5-C0C6-482B-9304-05FA4E771C63}"/>
              </a:ext>
            </a:extLst>
          </p:cNvPr>
          <p:cNvSpPr>
            <a:spLocks noGrp="1"/>
          </p:cNvSpPr>
          <p:nvPr>
            <p:ph type="title"/>
          </p:nvPr>
        </p:nvSpPr>
        <p:spPr/>
        <p:txBody>
          <a:bodyPr/>
          <a:lstStyle/>
          <a:p>
            <a:pPr algn="ctr"/>
            <a:r>
              <a:rPr lang="en-US" b="1" dirty="0"/>
              <a:t>OTHER ACTION FOODS FOR NOS3</a:t>
            </a:r>
          </a:p>
        </p:txBody>
      </p:sp>
      <p:sp>
        <p:nvSpPr>
          <p:cNvPr id="3" name="Content Placeholder 2">
            <a:extLst>
              <a:ext uri="{FF2B5EF4-FFF2-40B4-BE49-F238E27FC236}">
                <a16:creationId xmlns:a16="http://schemas.microsoft.com/office/drawing/2014/main" id="{2B3670EE-F912-4F68-94B2-51A429C1E2DB}"/>
              </a:ext>
            </a:extLst>
          </p:cNvPr>
          <p:cNvSpPr>
            <a:spLocks noGrp="1"/>
          </p:cNvSpPr>
          <p:nvPr>
            <p:ph idx="1"/>
          </p:nvPr>
        </p:nvSpPr>
        <p:spPr/>
        <p:txBody>
          <a:bodyPr>
            <a:normAutofit/>
          </a:bodyPr>
          <a:lstStyle/>
          <a:p>
            <a:r>
              <a:rPr lang="en-US" dirty="0"/>
              <a:t>Calcium foods </a:t>
            </a:r>
          </a:p>
          <a:p>
            <a:r>
              <a:rPr lang="en-US" dirty="0"/>
              <a:t>Iron foods</a:t>
            </a:r>
          </a:p>
          <a:p>
            <a:r>
              <a:rPr lang="en-US" dirty="0"/>
              <a:t>Riboflavin/vitamin B2 foods</a:t>
            </a:r>
          </a:p>
          <a:p>
            <a:r>
              <a:rPr lang="en-US" dirty="0"/>
              <a:t>Foods that contain natural nitrates: for example, arugula, beets, celery, and spinach</a:t>
            </a:r>
          </a:p>
          <a:p>
            <a:r>
              <a:rPr lang="en-US" dirty="0"/>
              <a:t>NOS3 needs plenty of the nutrient oxygen: exercise and deep breathing</a:t>
            </a:r>
          </a:p>
          <a:p>
            <a:pPr marL="0" indent="0">
              <a:buNone/>
            </a:pPr>
            <a:br>
              <a:rPr lang="en-US" dirty="0"/>
            </a:br>
            <a:endParaRPr lang="en-US" dirty="0"/>
          </a:p>
        </p:txBody>
      </p:sp>
    </p:spTree>
    <p:extLst>
      <p:ext uri="{BB962C8B-B14F-4D97-AF65-F5344CB8AC3E}">
        <p14:creationId xmlns:p14="http://schemas.microsoft.com/office/powerpoint/2010/main" val="42499259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7E58-7497-41D6-8A47-AB9CB8AC4441}"/>
              </a:ext>
            </a:extLst>
          </p:cNvPr>
          <p:cNvSpPr>
            <a:spLocks noGrp="1"/>
          </p:cNvSpPr>
          <p:nvPr>
            <p:ph type="title"/>
          </p:nvPr>
        </p:nvSpPr>
        <p:spPr/>
        <p:txBody>
          <a:bodyPr>
            <a:normAutofit fontScale="90000"/>
          </a:bodyPr>
          <a:lstStyle/>
          <a:p>
            <a:pPr algn="ctr"/>
            <a:br>
              <a:rPr lang="en-US" dirty="0"/>
            </a:br>
            <a:br>
              <a:rPr lang="en-US" dirty="0"/>
            </a:br>
            <a:r>
              <a:rPr lang="en-US" b="1" dirty="0"/>
              <a:t>Manganese Superoxide Dismutase </a:t>
            </a:r>
            <a:br>
              <a:rPr lang="en-US" b="1" dirty="0"/>
            </a:br>
            <a:r>
              <a:rPr lang="en-US" b="1" dirty="0"/>
              <a:t>(</a:t>
            </a:r>
            <a:r>
              <a:rPr lang="en-US" b="1" dirty="0" err="1"/>
              <a:t>MnSODor</a:t>
            </a:r>
            <a:r>
              <a:rPr lang="en-US" b="1" dirty="0"/>
              <a:t> SOD2)</a:t>
            </a:r>
            <a:br>
              <a:rPr lang="en-US" dirty="0"/>
            </a:br>
            <a:r>
              <a:rPr lang="en-US" dirty="0"/>
              <a:t>•</a:t>
            </a:r>
            <a:br>
              <a:rPr lang="en-US" dirty="0"/>
            </a:br>
            <a:endParaRPr lang="en-US" dirty="0"/>
          </a:p>
        </p:txBody>
      </p:sp>
      <p:sp>
        <p:nvSpPr>
          <p:cNvPr id="3" name="Content Placeholder 2">
            <a:extLst>
              <a:ext uri="{FF2B5EF4-FFF2-40B4-BE49-F238E27FC236}">
                <a16:creationId xmlns:a16="http://schemas.microsoft.com/office/drawing/2014/main" id="{AAD34348-2FEC-43B8-918A-E62CCC4F4D75}"/>
              </a:ext>
            </a:extLst>
          </p:cNvPr>
          <p:cNvSpPr>
            <a:spLocks noGrp="1"/>
          </p:cNvSpPr>
          <p:nvPr>
            <p:ph idx="1"/>
          </p:nvPr>
        </p:nvSpPr>
        <p:spPr/>
        <p:txBody>
          <a:bodyPr/>
          <a:lstStyle/>
          <a:p>
            <a:r>
              <a:rPr lang="en-US" dirty="0"/>
              <a:t>Wild type CC: High </a:t>
            </a:r>
          </a:p>
          <a:p>
            <a:r>
              <a:rPr lang="en-US" dirty="0"/>
              <a:t>Hetero CT: Moderate</a:t>
            </a:r>
          </a:p>
          <a:p>
            <a:r>
              <a:rPr lang="en-US" dirty="0"/>
              <a:t>Homo: TT No impact </a:t>
            </a:r>
          </a:p>
          <a:p>
            <a:r>
              <a:rPr lang="en-US" dirty="0"/>
              <a:t>Important antioxidant activity within the cell</a:t>
            </a:r>
          </a:p>
          <a:p>
            <a:r>
              <a:rPr lang="en-US" dirty="0"/>
              <a:t>Special needs in  the mitochondria </a:t>
            </a:r>
          </a:p>
          <a:p>
            <a:r>
              <a:rPr lang="en-US" dirty="0"/>
              <a:t>Individuals with the TT genotype are expected to have normal activity of this antioxidant enzyme.</a:t>
            </a:r>
          </a:p>
          <a:p>
            <a:endParaRPr lang="en-US" dirty="0"/>
          </a:p>
        </p:txBody>
      </p:sp>
    </p:spTree>
    <p:extLst>
      <p:ext uri="{BB962C8B-B14F-4D97-AF65-F5344CB8AC3E}">
        <p14:creationId xmlns:p14="http://schemas.microsoft.com/office/powerpoint/2010/main" val="41192226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D9A4-D538-4D3C-940A-A4DF2D78F25A}"/>
              </a:ext>
            </a:extLst>
          </p:cNvPr>
          <p:cNvSpPr>
            <a:spLocks noGrp="1"/>
          </p:cNvSpPr>
          <p:nvPr>
            <p:ph type="title"/>
          </p:nvPr>
        </p:nvSpPr>
        <p:spPr/>
        <p:txBody>
          <a:bodyPr/>
          <a:lstStyle/>
          <a:p>
            <a:pPr algn="ctr"/>
            <a:r>
              <a:rPr lang="en-US" b="1" dirty="0"/>
              <a:t>SOD, Manganese, &amp; Trace Minerals FOODS</a:t>
            </a:r>
          </a:p>
        </p:txBody>
      </p:sp>
      <p:sp>
        <p:nvSpPr>
          <p:cNvPr id="3" name="Content Placeholder 2">
            <a:extLst>
              <a:ext uri="{FF2B5EF4-FFF2-40B4-BE49-F238E27FC236}">
                <a16:creationId xmlns:a16="http://schemas.microsoft.com/office/drawing/2014/main" id="{B3E53F6C-CDC7-49F4-BF96-65E13C97973F}"/>
              </a:ext>
            </a:extLst>
          </p:cNvPr>
          <p:cNvSpPr>
            <a:spLocks noGrp="1"/>
          </p:cNvSpPr>
          <p:nvPr>
            <p:ph idx="1"/>
          </p:nvPr>
        </p:nvSpPr>
        <p:spPr/>
        <p:txBody>
          <a:bodyPr/>
          <a:lstStyle/>
          <a:p>
            <a:pPr marL="0" indent="0">
              <a:buNone/>
            </a:pPr>
            <a:r>
              <a:rPr lang="en-US" dirty="0"/>
              <a:t>SOD</a:t>
            </a:r>
          </a:p>
          <a:p>
            <a:r>
              <a:rPr lang="en-US" dirty="0"/>
              <a:t>Cruciferous vegetables</a:t>
            </a:r>
          </a:p>
          <a:p>
            <a:r>
              <a:rPr lang="en-US" dirty="0"/>
              <a:t>Honeydew and cantaloupe</a:t>
            </a:r>
          </a:p>
          <a:p>
            <a:pPr marL="0" indent="0">
              <a:buNone/>
            </a:pPr>
            <a:br>
              <a:rPr lang="en-US" dirty="0"/>
            </a:br>
            <a:r>
              <a:rPr lang="en-US" dirty="0"/>
              <a:t>Manganese, Copper, and Zinc</a:t>
            </a:r>
          </a:p>
          <a:p>
            <a:r>
              <a:rPr lang="en-US" dirty="0"/>
              <a:t>Manganese: Hazelnuts, pumpkin seeds, and spinach</a:t>
            </a:r>
          </a:p>
          <a:p>
            <a:r>
              <a:rPr lang="en-US" dirty="0"/>
              <a:t>Zinc: Chicken, chick peas, cashews, peas</a:t>
            </a:r>
          </a:p>
          <a:p>
            <a:r>
              <a:rPr lang="en-US" dirty="0"/>
              <a:t>Copper: Beans, nuts, and whole grains</a:t>
            </a:r>
          </a:p>
        </p:txBody>
      </p:sp>
    </p:spTree>
    <p:extLst>
      <p:ext uri="{BB962C8B-B14F-4D97-AF65-F5344CB8AC3E}">
        <p14:creationId xmlns:p14="http://schemas.microsoft.com/office/powerpoint/2010/main" val="16192634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9A8C-5E0F-43F3-8593-478B3C6D8B17}"/>
              </a:ext>
            </a:extLst>
          </p:cNvPr>
          <p:cNvSpPr>
            <a:spLocks noGrp="1"/>
          </p:cNvSpPr>
          <p:nvPr>
            <p:ph type="title"/>
          </p:nvPr>
        </p:nvSpPr>
        <p:spPr/>
        <p:txBody>
          <a:bodyPr/>
          <a:lstStyle/>
          <a:p>
            <a:pPr algn="ctr"/>
            <a:r>
              <a:rPr lang="en-US" b="1" dirty="0"/>
              <a:t>Glutathione Peroxidase 1</a:t>
            </a:r>
          </a:p>
        </p:txBody>
      </p:sp>
      <p:sp>
        <p:nvSpPr>
          <p:cNvPr id="3" name="Content Placeholder 2">
            <a:extLst>
              <a:ext uri="{FF2B5EF4-FFF2-40B4-BE49-F238E27FC236}">
                <a16:creationId xmlns:a16="http://schemas.microsoft.com/office/drawing/2014/main" id="{7E3C4AAD-9F33-4E76-AAE5-F7436336636C}"/>
              </a:ext>
            </a:extLst>
          </p:cNvPr>
          <p:cNvSpPr>
            <a:spLocks noGrp="1"/>
          </p:cNvSpPr>
          <p:nvPr>
            <p:ph idx="1"/>
          </p:nvPr>
        </p:nvSpPr>
        <p:spPr/>
        <p:txBody>
          <a:bodyPr/>
          <a:lstStyle/>
          <a:p>
            <a:r>
              <a:rPr lang="en-US" dirty="0"/>
              <a:t>Wild type CC: no impact </a:t>
            </a:r>
          </a:p>
          <a:p>
            <a:r>
              <a:rPr lang="en-US" dirty="0"/>
              <a:t>Hetero CT: Moderate impact </a:t>
            </a:r>
          </a:p>
          <a:p>
            <a:r>
              <a:rPr lang="en-US" dirty="0"/>
              <a:t>Homo TT: high impact </a:t>
            </a:r>
          </a:p>
          <a:p>
            <a:r>
              <a:rPr lang="en-US" dirty="0"/>
              <a:t>Most abundant of the </a:t>
            </a:r>
            <a:r>
              <a:rPr lang="en-US" dirty="0" err="1"/>
              <a:t>selenoperoxidases</a:t>
            </a:r>
            <a:endParaRPr lang="en-US" dirty="0"/>
          </a:p>
          <a:p>
            <a:r>
              <a:rPr lang="en-US" dirty="0"/>
              <a:t>One of the most important selenium dependent anti oxidant enzymes</a:t>
            </a:r>
          </a:p>
          <a:p>
            <a:pPr marL="0" indent="0">
              <a:buNone/>
            </a:pPr>
            <a:r>
              <a:rPr lang="en-US" b="1" dirty="0"/>
              <a:t>ACTION: Eat Brazil nuts, mushrooms, beans, sunflower seeds, &amp; chicken.  Supplement selenium and antioxidants</a:t>
            </a:r>
          </a:p>
          <a:p>
            <a:endParaRPr lang="en-US" dirty="0"/>
          </a:p>
        </p:txBody>
      </p:sp>
    </p:spTree>
    <p:extLst>
      <p:ext uri="{BB962C8B-B14F-4D97-AF65-F5344CB8AC3E}">
        <p14:creationId xmlns:p14="http://schemas.microsoft.com/office/powerpoint/2010/main" val="25584589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F60E-1B8B-4B5B-8B9F-8DD7F2FDDBF1}"/>
              </a:ext>
            </a:extLst>
          </p:cNvPr>
          <p:cNvSpPr>
            <a:spLocks noGrp="1"/>
          </p:cNvSpPr>
          <p:nvPr>
            <p:ph type="title"/>
          </p:nvPr>
        </p:nvSpPr>
        <p:spPr/>
        <p:txBody>
          <a:bodyPr>
            <a:normAutofit fontScale="90000"/>
          </a:bodyPr>
          <a:lstStyle/>
          <a:p>
            <a:pPr algn="ctr"/>
            <a:br>
              <a:rPr lang="en-US" b="1" dirty="0"/>
            </a:br>
            <a:r>
              <a:rPr lang="en-US" b="1" dirty="0"/>
              <a:t>CAT</a:t>
            </a:r>
            <a:br>
              <a:rPr lang="en-US" dirty="0"/>
            </a:br>
            <a:endParaRPr lang="en-US" dirty="0"/>
          </a:p>
        </p:txBody>
      </p:sp>
      <p:sp>
        <p:nvSpPr>
          <p:cNvPr id="3" name="Content Placeholder 2">
            <a:extLst>
              <a:ext uri="{FF2B5EF4-FFF2-40B4-BE49-F238E27FC236}">
                <a16:creationId xmlns:a16="http://schemas.microsoft.com/office/drawing/2014/main" id="{C68DF642-F4AF-4F3B-88A8-F1AB18DFDCEE}"/>
              </a:ext>
            </a:extLst>
          </p:cNvPr>
          <p:cNvSpPr>
            <a:spLocks noGrp="1"/>
          </p:cNvSpPr>
          <p:nvPr>
            <p:ph idx="1"/>
          </p:nvPr>
        </p:nvSpPr>
        <p:spPr/>
        <p:txBody>
          <a:bodyPr/>
          <a:lstStyle/>
          <a:p>
            <a:r>
              <a:rPr lang="en-US" dirty="0"/>
              <a:t>Catalase gene encodes the antioxidant enzyme catalase</a:t>
            </a:r>
          </a:p>
          <a:p>
            <a:r>
              <a:rPr lang="en-US" dirty="0"/>
              <a:t>Responsible for the rapid conversion of hydrogen peroxide to water and oxygen.</a:t>
            </a:r>
          </a:p>
          <a:p>
            <a:r>
              <a:rPr lang="en-US" dirty="0"/>
              <a:t>Decreased CAT activity is associated with diseases related to oxidative stress, DM, CAD and neuro</a:t>
            </a:r>
          </a:p>
          <a:p>
            <a:r>
              <a:rPr lang="en-US" b="1" dirty="0"/>
              <a:t>ACTION: Antioxidant foods, enhance glutathione through cruciferous and allium vegetables and Daily Detox, and regular physical activity.</a:t>
            </a:r>
          </a:p>
          <a:p>
            <a:endParaRPr lang="en-US" dirty="0"/>
          </a:p>
        </p:txBody>
      </p:sp>
    </p:spTree>
    <p:extLst>
      <p:ext uri="{BB962C8B-B14F-4D97-AF65-F5344CB8AC3E}">
        <p14:creationId xmlns:p14="http://schemas.microsoft.com/office/powerpoint/2010/main" val="18413063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E861-56D8-4475-B6DB-15929994B261}"/>
              </a:ext>
            </a:extLst>
          </p:cNvPr>
          <p:cNvSpPr>
            <a:spLocks noGrp="1"/>
          </p:cNvSpPr>
          <p:nvPr>
            <p:ph type="title"/>
          </p:nvPr>
        </p:nvSpPr>
        <p:spPr/>
        <p:txBody>
          <a:bodyPr/>
          <a:lstStyle/>
          <a:p>
            <a:pPr algn="ctr"/>
            <a:r>
              <a:rPr lang="en-US" b="1" dirty="0"/>
              <a:t>PARAOXONASE 1: PON1 Gln192Arg</a:t>
            </a:r>
          </a:p>
        </p:txBody>
      </p:sp>
      <p:sp>
        <p:nvSpPr>
          <p:cNvPr id="3" name="Content Placeholder 2">
            <a:extLst>
              <a:ext uri="{FF2B5EF4-FFF2-40B4-BE49-F238E27FC236}">
                <a16:creationId xmlns:a16="http://schemas.microsoft.com/office/drawing/2014/main" id="{9BC939E7-17E1-4A06-8C84-513F3422AC43}"/>
              </a:ext>
            </a:extLst>
          </p:cNvPr>
          <p:cNvSpPr>
            <a:spLocks noGrp="1"/>
          </p:cNvSpPr>
          <p:nvPr>
            <p:ph idx="1"/>
          </p:nvPr>
        </p:nvSpPr>
        <p:spPr/>
        <p:txBody>
          <a:bodyPr/>
          <a:lstStyle/>
          <a:p>
            <a:r>
              <a:rPr lang="en-US" dirty="0"/>
              <a:t>PON1 encodes the glycoprotein enzyme </a:t>
            </a:r>
            <a:r>
              <a:rPr lang="en-US" dirty="0" err="1"/>
              <a:t>paraoxonase</a:t>
            </a:r>
            <a:r>
              <a:rPr lang="en-US" dirty="0"/>
              <a:t>, which has broad substrate specificity and is able to </a:t>
            </a:r>
            <a:r>
              <a:rPr lang="en-US" dirty="0" err="1"/>
              <a:t>catalyse</a:t>
            </a:r>
            <a:r>
              <a:rPr lang="en-US" dirty="0"/>
              <a:t> the hydrolysis of lipid peroxides, lactones, and organophosphate pesticides.</a:t>
            </a:r>
          </a:p>
          <a:p>
            <a:r>
              <a:rPr lang="en-US" dirty="0" err="1"/>
              <a:t>Paraoxonaseis</a:t>
            </a:r>
            <a:r>
              <a:rPr lang="en-US" dirty="0"/>
              <a:t> partly responsible for the inhibitory and cardioprotective effect of HDL cholesterol on lipid peroxidation by attaching to HDL particles in serum, and inhibiting LDL oxidation, thus protecting against atherogenesis</a:t>
            </a:r>
          </a:p>
          <a:p>
            <a:endParaRPr lang="en-US" dirty="0"/>
          </a:p>
        </p:txBody>
      </p:sp>
    </p:spTree>
    <p:extLst>
      <p:ext uri="{BB962C8B-B14F-4D97-AF65-F5344CB8AC3E}">
        <p14:creationId xmlns:p14="http://schemas.microsoft.com/office/powerpoint/2010/main" val="20729125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53D8-30F6-48A6-9391-9033EE70E656}"/>
              </a:ext>
            </a:extLst>
          </p:cNvPr>
          <p:cNvSpPr>
            <a:spLocks noGrp="1"/>
          </p:cNvSpPr>
          <p:nvPr>
            <p:ph type="title"/>
          </p:nvPr>
        </p:nvSpPr>
        <p:spPr/>
        <p:txBody>
          <a:bodyPr/>
          <a:lstStyle/>
          <a:p>
            <a:pPr algn="ctr"/>
            <a:r>
              <a:rPr lang="en-US" b="1" dirty="0"/>
              <a:t>PON1 Action</a:t>
            </a:r>
          </a:p>
        </p:txBody>
      </p:sp>
      <p:sp>
        <p:nvSpPr>
          <p:cNvPr id="3" name="Content Placeholder 2">
            <a:extLst>
              <a:ext uri="{FF2B5EF4-FFF2-40B4-BE49-F238E27FC236}">
                <a16:creationId xmlns:a16="http://schemas.microsoft.com/office/drawing/2014/main" id="{1429CEC9-E764-4FCC-904A-0F1535E63BBF}"/>
              </a:ext>
            </a:extLst>
          </p:cNvPr>
          <p:cNvSpPr>
            <a:spLocks noGrp="1"/>
          </p:cNvSpPr>
          <p:nvPr>
            <p:ph idx="1"/>
          </p:nvPr>
        </p:nvSpPr>
        <p:spPr/>
        <p:txBody>
          <a:bodyPr/>
          <a:lstStyle/>
          <a:p>
            <a:pPr marL="0" indent="0">
              <a:buNone/>
            </a:pPr>
            <a:r>
              <a:rPr lang="en-US" dirty="0"/>
              <a:t>Intervention for G allele carriers:</a:t>
            </a:r>
          </a:p>
          <a:p>
            <a:r>
              <a:rPr lang="en-US" dirty="0"/>
              <a:t>Cessation of smoking</a:t>
            </a:r>
          </a:p>
          <a:p>
            <a:r>
              <a:rPr lang="en-US" dirty="0"/>
              <a:t>Adherence to the Modified Mediterranean diet (Decrease saturated fat intake and increase dietary intake of MUFAs)</a:t>
            </a:r>
          </a:p>
          <a:p>
            <a:r>
              <a:rPr lang="en-US" dirty="0"/>
              <a:t>Intake of a variety of vegetables and fruit.</a:t>
            </a:r>
          </a:p>
          <a:p>
            <a:r>
              <a:rPr lang="en-US" dirty="0"/>
              <a:t>Regular physical activity to improve HDL levels, especially in G allele carriers</a:t>
            </a:r>
          </a:p>
          <a:p>
            <a:endParaRPr lang="en-US" dirty="0"/>
          </a:p>
        </p:txBody>
      </p:sp>
    </p:spTree>
    <p:extLst>
      <p:ext uri="{BB962C8B-B14F-4D97-AF65-F5344CB8AC3E}">
        <p14:creationId xmlns:p14="http://schemas.microsoft.com/office/powerpoint/2010/main" val="412462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6BDF-5D65-45E0-B30E-A10B33173299}"/>
              </a:ext>
            </a:extLst>
          </p:cNvPr>
          <p:cNvSpPr>
            <a:spLocks noGrp="1"/>
          </p:cNvSpPr>
          <p:nvPr>
            <p:ph type="title"/>
          </p:nvPr>
        </p:nvSpPr>
        <p:spPr/>
        <p:txBody>
          <a:bodyPr/>
          <a:lstStyle/>
          <a:p>
            <a:pPr algn="ctr"/>
            <a:r>
              <a:rPr lang="en-US" b="1" dirty="0"/>
              <a:t>APOA5 |  -1131T&gt;C</a:t>
            </a:r>
          </a:p>
        </p:txBody>
      </p:sp>
      <p:sp>
        <p:nvSpPr>
          <p:cNvPr id="3" name="Content Placeholder 2">
            <a:extLst>
              <a:ext uri="{FF2B5EF4-FFF2-40B4-BE49-F238E27FC236}">
                <a16:creationId xmlns:a16="http://schemas.microsoft.com/office/drawing/2014/main" id="{311C0486-42C7-427C-8D9F-01FE0D2105FE}"/>
              </a:ext>
            </a:extLst>
          </p:cNvPr>
          <p:cNvSpPr>
            <a:spLocks noGrp="1"/>
          </p:cNvSpPr>
          <p:nvPr>
            <p:ph idx="1"/>
          </p:nvPr>
        </p:nvSpPr>
        <p:spPr/>
        <p:txBody>
          <a:bodyPr/>
          <a:lstStyle/>
          <a:p>
            <a:r>
              <a:rPr lang="en-US" dirty="0"/>
              <a:t>Apolipoprotein A5 encodes a protein that plays an important role in regulating plasma triglyceride levels. </a:t>
            </a:r>
          </a:p>
          <a:p>
            <a:r>
              <a:rPr lang="en-US" dirty="0"/>
              <a:t>The T (A) allele has been associated with greater weight and less weight loss, especially when on a high fat, high saturated fat diet. </a:t>
            </a:r>
          </a:p>
        </p:txBody>
      </p:sp>
    </p:spTree>
    <p:extLst>
      <p:ext uri="{BB962C8B-B14F-4D97-AF65-F5344CB8AC3E}">
        <p14:creationId xmlns:p14="http://schemas.microsoft.com/office/powerpoint/2010/main" val="395914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213B-FB20-4626-9592-AA4F2D3429FF}"/>
              </a:ext>
            </a:extLst>
          </p:cNvPr>
          <p:cNvSpPr>
            <a:spLocks noGrp="1"/>
          </p:cNvSpPr>
          <p:nvPr>
            <p:ph type="title"/>
          </p:nvPr>
        </p:nvSpPr>
        <p:spPr/>
        <p:txBody>
          <a:bodyPr/>
          <a:lstStyle/>
          <a:p>
            <a:pPr algn="ctr"/>
            <a:r>
              <a:rPr lang="en-US" b="1" dirty="0"/>
              <a:t>APOA5 Action</a:t>
            </a:r>
          </a:p>
        </p:txBody>
      </p:sp>
      <p:sp>
        <p:nvSpPr>
          <p:cNvPr id="3" name="Content Placeholder 2">
            <a:extLst>
              <a:ext uri="{FF2B5EF4-FFF2-40B4-BE49-F238E27FC236}">
                <a16:creationId xmlns:a16="http://schemas.microsoft.com/office/drawing/2014/main" id="{E5FA3D73-4DE8-4B83-BDD9-4CC82A473DE0}"/>
              </a:ext>
            </a:extLst>
          </p:cNvPr>
          <p:cNvSpPr>
            <a:spLocks noGrp="1"/>
          </p:cNvSpPr>
          <p:nvPr>
            <p:ph idx="1"/>
          </p:nvPr>
        </p:nvSpPr>
        <p:spPr/>
        <p:txBody>
          <a:bodyPr/>
          <a:lstStyle/>
          <a:p>
            <a:r>
              <a:rPr lang="en-US" dirty="0"/>
              <a:t>For these individuals, it is important to monitor saturated fat intake.  Switch to Modified Mediterranean Whole Food Diet</a:t>
            </a:r>
          </a:p>
        </p:txBody>
      </p:sp>
    </p:spTree>
    <p:extLst>
      <p:ext uri="{BB962C8B-B14F-4D97-AF65-F5344CB8AC3E}">
        <p14:creationId xmlns:p14="http://schemas.microsoft.com/office/powerpoint/2010/main" val="169554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129F132-659E-D647-AC18-6F070AD58274}"/>
              </a:ext>
            </a:extLst>
          </p:cNvPr>
          <p:cNvSpPr>
            <a:spLocks noGrp="1"/>
          </p:cNvSpPr>
          <p:nvPr>
            <p:ph type="title"/>
          </p:nvPr>
        </p:nvSpPr>
        <p:spPr>
          <a:xfrm>
            <a:off x="1981200" y="731838"/>
            <a:ext cx="8229600" cy="1143000"/>
          </a:xfrm>
        </p:spPr>
        <p:txBody>
          <a:bodyPr/>
          <a:lstStyle/>
          <a:p>
            <a:pPr algn="ctr" eaLnBrk="1" hangingPunct="1"/>
            <a:r>
              <a:rPr lang="en-US" altLang="en-US" b="1" dirty="0">
                <a:ea typeface="ＭＳ Ｐゴシック" panose="020B0600070205080204" pitchFamily="34" charset="-128"/>
              </a:rPr>
              <a:t>Healthy Fats vs. Damaged Fats</a:t>
            </a:r>
          </a:p>
        </p:txBody>
      </p:sp>
      <p:sp>
        <p:nvSpPr>
          <p:cNvPr id="24579" name="Content Placeholder 2">
            <a:extLst>
              <a:ext uri="{FF2B5EF4-FFF2-40B4-BE49-F238E27FC236}">
                <a16:creationId xmlns:a16="http://schemas.microsoft.com/office/drawing/2014/main" id="{74B8C02A-C88F-E84E-BDD0-582EFFBCA327}"/>
              </a:ext>
            </a:extLst>
          </p:cNvPr>
          <p:cNvSpPr txBox="1">
            <a:spLocks/>
          </p:cNvSpPr>
          <p:nvPr/>
        </p:nvSpPr>
        <p:spPr bwMode="auto">
          <a:xfrm>
            <a:off x="2209800" y="18288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Healthy Fats</a:t>
            </a:r>
          </a:p>
          <a:p>
            <a:pPr eaLnBrk="1" hangingPunct="1">
              <a:buFont typeface="Arial" panose="020B0604020202020204" pitchFamily="34" charset="0"/>
              <a:buNone/>
            </a:pPr>
            <a:endParaRPr lang="en-US" altLang="en-US" sz="800" b="1"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Olive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Fish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Coconut Products</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Raw Nuts                     </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4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Organic, grass-fed meats* and free-range chicken.</a:t>
            </a:r>
          </a:p>
          <a:p>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Avocado</a:t>
            </a:r>
          </a:p>
          <a:p>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Flax &amp; Chia Seeds</a:t>
            </a:r>
          </a:p>
        </p:txBody>
      </p:sp>
      <p:sp>
        <p:nvSpPr>
          <p:cNvPr id="24580" name="Content Placeholder 2">
            <a:extLst>
              <a:ext uri="{FF2B5EF4-FFF2-40B4-BE49-F238E27FC236}">
                <a16:creationId xmlns:a16="http://schemas.microsoft.com/office/drawing/2014/main" id="{09C594DA-E214-D94F-9462-68A1316D74C0}"/>
              </a:ext>
            </a:extLst>
          </p:cNvPr>
          <p:cNvSpPr txBox="1">
            <a:spLocks/>
          </p:cNvSpPr>
          <p:nvPr/>
        </p:nvSpPr>
        <p:spPr bwMode="auto">
          <a:xfrm>
            <a:off x="6492240" y="1865312"/>
            <a:ext cx="3947160" cy="44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Damaged Fats</a:t>
            </a:r>
          </a:p>
          <a:p>
            <a:pPr eaLnBrk="1" hangingPunct="1">
              <a:buFont typeface="Arial" panose="020B0604020202020204" pitchFamily="34" charset="0"/>
              <a:buNone/>
            </a:pPr>
            <a:endParaRPr lang="en-US" altLang="en-US" sz="800" b="1"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Trans Fats</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Canola/Vegetable Oil</a:t>
            </a:r>
          </a:p>
          <a:p>
            <a:pPr eaLnBrk="1" hangingPunct="1">
              <a:buFont typeface="Arial" panose="020B0604020202020204" pitchFamily="34" charset="0"/>
              <a:buNone/>
            </a:pPr>
            <a:endParaRPr lang="en-US" altLang="en-US" sz="800" dirty="0">
              <a:latin typeface="Tahoma" panose="020B0604030504040204" pitchFamily="34" charset="0"/>
              <a:cs typeface="Arial" panose="020B0604020202020204" pitchFamily="34" charset="0"/>
            </a:endParaRPr>
          </a:p>
          <a:p>
            <a:pPr eaLnBrk="1" hangingPunct="1">
              <a:buFont typeface="Arial" panose="020B0604020202020204" pitchFamily="34" charset="0"/>
              <a:buNone/>
            </a:pPr>
            <a:r>
              <a:rPr lang="en-US" altLang="en-US" sz="2800" b="1" dirty="0">
                <a:latin typeface="Tahoma" panose="020B0604030504040204" pitchFamily="34" charset="0"/>
                <a:cs typeface="Arial" panose="020B0604020202020204" pitchFamily="34" charset="0"/>
              </a:rPr>
              <a:t>▪ </a:t>
            </a:r>
            <a:r>
              <a:rPr lang="en-US" altLang="en-US" sz="2800" dirty="0">
                <a:latin typeface="Tahoma" panose="020B0604030504040204" pitchFamily="34" charset="0"/>
                <a:cs typeface="Arial" panose="020B0604020202020204" pitchFamily="34" charset="0"/>
              </a:rPr>
              <a:t>Commercial Meat &amp; Dairy  </a:t>
            </a:r>
          </a:p>
        </p:txBody>
      </p:sp>
    </p:spTree>
    <p:extLst>
      <p:ext uri="{BB962C8B-B14F-4D97-AF65-F5344CB8AC3E}">
        <p14:creationId xmlns:p14="http://schemas.microsoft.com/office/powerpoint/2010/main" val="369044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6130-5A10-43D3-984A-645E02D1CE39}"/>
              </a:ext>
            </a:extLst>
          </p:cNvPr>
          <p:cNvSpPr>
            <a:spLocks noGrp="1"/>
          </p:cNvSpPr>
          <p:nvPr>
            <p:ph type="title"/>
          </p:nvPr>
        </p:nvSpPr>
        <p:spPr/>
        <p:txBody>
          <a:bodyPr>
            <a:normAutofit/>
          </a:bodyPr>
          <a:lstStyle/>
          <a:p>
            <a:r>
              <a:rPr lang="en-US" sz="3600" b="1" dirty="0"/>
              <a:t>6 HIGHLY RESEARCHED WAYS TO CLEAN YOUR ARTERIES</a:t>
            </a:r>
          </a:p>
        </p:txBody>
      </p:sp>
      <p:sp>
        <p:nvSpPr>
          <p:cNvPr id="3" name="Content Placeholder 2">
            <a:extLst>
              <a:ext uri="{FF2B5EF4-FFF2-40B4-BE49-F238E27FC236}">
                <a16:creationId xmlns:a16="http://schemas.microsoft.com/office/drawing/2014/main" id="{8CE9390F-AC11-4822-9A12-37C5C9AF259E}"/>
              </a:ext>
            </a:extLst>
          </p:cNvPr>
          <p:cNvSpPr>
            <a:spLocks noGrp="1"/>
          </p:cNvSpPr>
          <p:nvPr>
            <p:ph idx="1"/>
          </p:nvPr>
        </p:nvSpPr>
        <p:spPr/>
        <p:txBody>
          <a:bodyPr/>
          <a:lstStyle/>
          <a:p>
            <a:pPr lvl="0"/>
            <a:r>
              <a:rPr lang="en-US" b="1" dirty="0"/>
              <a:t>B Vitamins</a:t>
            </a:r>
            <a:r>
              <a:rPr lang="en-US" dirty="0"/>
              <a:t> – Journal of Atherosclerosis showed that taking Folate/B6/B12 for 1 year significantly reduced arterial thickness </a:t>
            </a:r>
          </a:p>
          <a:p>
            <a:pPr lvl="0"/>
            <a:r>
              <a:rPr lang="en-US" dirty="0"/>
              <a:t>Garlic</a:t>
            </a:r>
          </a:p>
          <a:p>
            <a:pPr lvl="0"/>
            <a:r>
              <a:rPr lang="en-US" dirty="0"/>
              <a:t>L-Arginine foods</a:t>
            </a:r>
          </a:p>
          <a:p>
            <a:pPr lvl="0"/>
            <a:r>
              <a:rPr lang="en-US" dirty="0"/>
              <a:t>Turmeric</a:t>
            </a:r>
          </a:p>
          <a:p>
            <a:pPr lvl="0"/>
            <a:r>
              <a:rPr lang="en-US" dirty="0"/>
              <a:t>Fermented foods</a:t>
            </a:r>
          </a:p>
          <a:p>
            <a:pPr lvl="0"/>
            <a:r>
              <a:rPr lang="en-US" dirty="0"/>
              <a:t>Sesame seeds</a:t>
            </a:r>
          </a:p>
          <a:p>
            <a:endParaRPr lang="en-US" dirty="0"/>
          </a:p>
        </p:txBody>
      </p:sp>
    </p:spTree>
    <p:extLst>
      <p:ext uri="{BB962C8B-B14F-4D97-AF65-F5344CB8AC3E}">
        <p14:creationId xmlns:p14="http://schemas.microsoft.com/office/powerpoint/2010/main" val="138136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F265D-FE4D-4DDB-9536-201A8F600B5C}"/>
              </a:ext>
            </a:extLst>
          </p:cNvPr>
          <p:cNvSpPr>
            <a:spLocks noGrp="1"/>
          </p:cNvSpPr>
          <p:nvPr>
            <p:ph type="title"/>
          </p:nvPr>
        </p:nvSpPr>
        <p:spPr/>
        <p:txBody>
          <a:bodyPr/>
          <a:lstStyle/>
          <a:p>
            <a:pPr algn="ctr"/>
            <a:r>
              <a:rPr lang="en-US" b="1" dirty="0"/>
              <a:t>ABSORPTION &amp; METABOLISM</a:t>
            </a:r>
          </a:p>
        </p:txBody>
      </p:sp>
    </p:spTree>
    <p:extLst>
      <p:ext uri="{BB962C8B-B14F-4D97-AF65-F5344CB8AC3E}">
        <p14:creationId xmlns:p14="http://schemas.microsoft.com/office/powerpoint/2010/main" val="266094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3EFB-D1FE-4622-9D32-84CE04776D73}"/>
              </a:ext>
            </a:extLst>
          </p:cNvPr>
          <p:cNvSpPr>
            <a:spLocks noGrp="1"/>
          </p:cNvSpPr>
          <p:nvPr>
            <p:ph type="title"/>
          </p:nvPr>
        </p:nvSpPr>
        <p:spPr/>
        <p:txBody>
          <a:bodyPr/>
          <a:lstStyle/>
          <a:p>
            <a:pPr algn="ctr"/>
            <a:r>
              <a:rPr lang="en-US" b="1" dirty="0"/>
              <a:t>ANKK1 |  Taq1A A1/A2</a:t>
            </a:r>
          </a:p>
        </p:txBody>
      </p:sp>
      <p:sp>
        <p:nvSpPr>
          <p:cNvPr id="3" name="Content Placeholder 2">
            <a:extLst>
              <a:ext uri="{FF2B5EF4-FFF2-40B4-BE49-F238E27FC236}">
                <a16:creationId xmlns:a16="http://schemas.microsoft.com/office/drawing/2014/main" id="{35762712-E8DD-43FE-80EE-48E53E613D12}"/>
              </a:ext>
            </a:extLst>
          </p:cNvPr>
          <p:cNvSpPr>
            <a:spLocks noGrp="1"/>
          </p:cNvSpPr>
          <p:nvPr>
            <p:ph idx="1"/>
          </p:nvPr>
        </p:nvSpPr>
        <p:spPr/>
        <p:txBody>
          <a:bodyPr>
            <a:normAutofit lnSpcReduction="10000"/>
          </a:bodyPr>
          <a:lstStyle/>
          <a:p>
            <a:r>
              <a:rPr lang="en-US" dirty="0"/>
              <a:t>Midbrain dopamine circuits, particularly dopaminergic signaling via dopamine receptor 2 (DRD2) may play an important role in both addiction and normal eating behavior as they are involved in reward processing. </a:t>
            </a:r>
          </a:p>
          <a:p>
            <a:r>
              <a:rPr lang="en-US" dirty="0"/>
              <a:t>Low DRD2 density is associated with the T (A) allele, putatively making individuals less sensitive to the activation of dopamine-based reward circuitry and rendering them more likely to overeat, especially on energy dense foods. </a:t>
            </a:r>
          </a:p>
          <a:p>
            <a:pPr marL="0" indent="0">
              <a:buNone/>
            </a:pPr>
            <a:r>
              <a:rPr lang="en-US" b="1" dirty="0"/>
              <a:t>ACTION: </a:t>
            </a:r>
            <a:r>
              <a:rPr lang="en-US" dirty="0"/>
              <a:t>T (A) allele carriers should avoid all high-sugar foods and reduce total carbohydrate intake. Use the Anti-inflammatory or Modified Mediterranean Diet based on the outcome of other genes.</a:t>
            </a:r>
          </a:p>
        </p:txBody>
      </p:sp>
    </p:spTree>
    <p:extLst>
      <p:ext uri="{BB962C8B-B14F-4D97-AF65-F5344CB8AC3E}">
        <p14:creationId xmlns:p14="http://schemas.microsoft.com/office/powerpoint/2010/main" val="414036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03B6-A9FA-4C37-8067-5CA6DD371ABC}"/>
              </a:ext>
            </a:extLst>
          </p:cNvPr>
          <p:cNvSpPr>
            <a:spLocks noGrp="1"/>
          </p:cNvSpPr>
          <p:nvPr>
            <p:ph type="title"/>
          </p:nvPr>
        </p:nvSpPr>
        <p:spPr/>
        <p:txBody>
          <a:bodyPr/>
          <a:lstStyle/>
          <a:p>
            <a:pPr algn="ctr"/>
            <a:r>
              <a:rPr lang="en-US" b="1" dirty="0"/>
              <a:t>FABP2 |  Ala54Thr</a:t>
            </a:r>
          </a:p>
        </p:txBody>
      </p:sp>
      <p:sp>
        <p:nvSpPr>
          <p:cNvPr id="3" name="Content Placeholder 2">
            <a:extLst>
              <a:ext uri="{FF2B5EF4-FFF2-40B4-BE49-F238E27FC236}">
                <a16:creationId xmlns:a16="http://schemas.microsoft.com/office/drawing/2014/main" id="{EF6CCA02-B54D-4AC4-9727-D8196580EA65}"/>
              </a:ext>
            </a:extLst>
          </p:cNvPr>
          <p:cNvSpPr>
            <a:spLocks noGrp="1"/>
          </p:cNvSpPr>
          <p:nvPr>
            <p:ph idx="1"/>
          </p:nvPr>
        </p:nvSpPr>
        <p:spPr/>
        <p:txBody>
          <a:bodyPr/>
          <a:lstStyle/>
          <a:p>
            <a:r>
              <a:rPr lang="en-US" dirty="0"/>
              <a:t>Fatty acid binding protein 2 (FABP2) protein is found in the small intestine epithelial cells where it strongly influences fat absorption and metabolism. </a:t>
            </a:r>
          </a:p>
          <a:p>
            <a:r>
              <a:rPr lang="en-US" dirty="0"/>
              <a:t>The A (T) allele is associated with obesity, elevated BMI, increased abdominal fat, insulin resistance, higher insulin levels, and hypertriglyceridemia. </a:t>
            </a:r>
          </a:p>
          <a:p>
            <a:r>
              <a:rPr lang="en-US" dirty="0"/>
              <a:t>A (T) allele carriers have greater fat absorption and tend to have a slower metabolism, leading to a tendency for weight gain, slower weight loss and difficulty in losing abdominal fat.</a:t>
            </a:r>
          </a:p>
        </p:txBody>
      </p:sp>
    </p:spTree>
    <p:extLst>
      <p:ext uri="{BB962C8B-B14F-4D97-AF65-F5344CB8AC3E}">
        <p14:creationId xmlns:p14="http://schemas.microsoft.com/office/powerpoint/2010/main" val="394799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E20B-B821-4EB9-8FDF-5505ABC671E3}"/>
              </a:ext>
            </a:extLst>
          </p:cNvPr>
          <p:cNvSpPr>
            <a:spLocks noGrp="1"/>
          </p:cNvSpPr>
          <p:nvPr>
            <p:ph type="title"/>
          </p:nvPr>
        </p:nvSpPr>
        <p:spPr/>
        <p:txBody>
          <a:bodyPr>
            <a:normAutofit fontScale="90000"/>
          </a:bodyPr>
          <a:lstStyle/>
          <a:p>
            <a:pPr algn="ctr"/>
            <a:br>
              <a:rPr lang="en-US" b="0" dirty="0"/>
            </a:br>
            <a:br>
              <a:rPr lang="en-US" b="0" dirty="0"/>
            </a:br>
            <a:r>
              <a:rPr lang="en-US" b="1" dirty="0"/>
              <a:t>FABP2</a:t>
            </a:r>
            <a:br>
              <a:rPr lang="en-US" b="0" dirty="0"/>
            </a:br>
            <a:br>
              <a:rPr lang="en-US" b="0" dirty="0"/>
            </a:br>
            <a:endParaRPr lang="en-US" dirty="0"/>
          </a:p>
        </p:txBody>
      </p:sp>
      <p:sp>
        <p:nvSpPr>
          <p:cNvPr id="3" name="Content Placeholder 2">
            <a:extLst>
              <a:ext uri="{FF2B5EF4-FFF2-40B4-BE49-F238E27FC236}">
                <a16:creationId xmlns:a16="http://schemas.microsoft.com/office/drawing/2014/main" id="{4B669986-2334-49C3-98E9-1B216A4C5DBC}"/>
              </a:ext>
            </a:extLst>
          </p:cNvPr>
          <p:cNvSpPr>
            <a:spLocks noGrp="1"/>
          </p:cNvSpPr>
          <p:nvPr>
            <p:ph idx="1"/>
          </p:nvPr>
        </p:nvSpPr>
        <p:spPr/>
        <p:txBody>
          <a:bodyPr>
            <a:normAutofit lnSpcReduction="10000"/>
          </a:bodyPr>
          <a:lstStyle/>
          <a:p>
            <a:r>
              <a:rPr lang="en-US" dirty="0"/>
              <a:t>Wild type: GG no impact</a:t>
            </a:r>
          </a:p>
          <a:p>
            <a:r>
              <a:rPr lang="en-US" dirty="0"/>
              <a:t>Hetero: GA moderate impact</a:t>
            </a:r>
          </a:p>
          <a:p>
            <a:r>
              <a:rPr lang="en-US" dirty="0"/>
              <a:t>Homozygote: AA Moderate </a:t>
            </a:r>
          </a:p>
          <a:p>
            <a:r>
              <a:rPr lang="en-US" dirty="0"/>
              <a:t>Influences fat absorption and fat metabolism </a:t>
            </a:r>
          </a:p>
          <a:p>
            <a:pPr marL="0" indent="0">
              <a:buNone/>
            </a:pPr>
            <a:r>
              <a:rPr lang="en-US" dirty="0"/>
              <a:t>FOLLOW HIIT EXERCISE PLAN</a:t>
            </a:r>
          </a:p>
          <a:p>
            <a:r>
              <a:rPr lang="en-US" dirty="0"/>
              <a:t>Increased Serum FABP2 can be seen in leaky gut syndrome </a:t>
            </a:r>
          </a:p>
          <a:p>
            <a:pPr marL="0" indent="0">
              <a:buNone/>
            </a:pPr>
            <a:r>
              <a:rPr lang="en-US" dirty="0"/>
              <a:t>FOLLOW GUT PROTOCOL</a:t>
            </a:r>
          </a:p>
          <a:p>
            <a:r>
              <a:rPr lang="en-US" dirty="0"/>
              <a:t>Reduce Saturated Fatty Acids</a:t>
            </a:r>
          </a:p>
          <a:p>
            <a:pPr marL="0" indent="0">
              <a:buNone/>
            </a:pPr>
            <a:r>
              <a:rPr lang="en-US" dirty="0"/>
              <a:t>FOLLOW MEDITERRANEAN DIET PROTOCL</a:t>
            </a:r>
          </a:p>
          <a:p>
            <a:endParaRPr lang="en-US" dirty="0"/>
          </a:p>
          <a:p>
            <a:endParaRPr lang="en-US" dirty="0"/>
          </a:p>
        </p:txBody>
      </p:sp>
    </p:spTree>
    <p:extLst>
      <p:ext uri="{BB962C8B-B14F-4D97-AF65-F5344CB8AC3E}">
        <p14:creationId xmlns:p14="http://schemas.microsoft.com/office/powerpoint/2010/main" val="2360476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8177-5430-4DFC-A626-CC608C8B2B78}"/>
              </a:ext>
            </a:extLst>
          </p:cNvPr>
          <p:cNvSpPr>
            <a:spLocks noGrp="1"/>
          </p:cNvSpPr>
          <p:nvPr>
            <p:ph type="title"/>
          </p:nvPr>
        </p:nvSpPr>
        <p:spPr/>
        <p:txBody>
          <a:bodyPr/>
          <a:lstStyle/>
          <a:p>
            <a:pPr algn="ctr"/>
            <a:r>
              <a:rPr lang="en-US" b="1" dirty="0"/>
              <a:t>FABP – Ala54Thr allele</a:t>
            </a:r>
          </a:p>
        </p:txBody>
      </p:sp>
      <p:pic>
        <p:nvPicPr>
          <p:cNvPr id="4" name="Content Placeholder 3">
            <a:extLst>
              <a:ext uri="{FF2B5EF4-FFF2-40B4-BE49-F238E27FC236}">
                <a16:creationId xmlns:a16="http://schemas.microsoft.com/office/drawing/2014/main" id="{88E0F8DA-BB61-4722-A02B-21254F155838}"/>
              </a:ext>
            </a:extLst>
          </p:cNvPr>
          <p:cNvPicPr>
            <a:picLocks noGrp="1" noChangeAspect="1"/>
          </p:cNvPicPr>
          <p:nvPr>
            <p:ph idx="1"/>
          </p:nvPr>
        </p:nvPicPr>
        <p:blipFill>
          <a:blip r:embed="rId2"/>
          <a:stretch>
            <a:fillRect/>
          </a:stretch>
        </p:blipFill>
        <p:spPr>
          <a:xfrm>
            <a:off x="914400" y="2133600"/>
            <a:ext cx="10002677" cy="1879600"/>
          </a:xfrm>
          <a:prstGeom prst="rect">
            <a:avLst/>
          </a:prstGeom>
        </p:spPr>
      </p:pic>
      <p:pic>
        <p:nvPicPr>
          <p:cNvPr id="5" name="Picture 4">
            <a:extLst>
              <a:ext uri="{FF2B5EF4-FFF2-40B4-BE49-F238E27FC236}">
                <a16:creationId xmlns:a16="http://schemas.microsoft.com/office/drawing/2014/main" id="{83E35E61-30D2-4FE2-BDFD-DAA62F522386}"/>
              </a:ext>
            </a:extLst>
          </p:cNvPr>
          <p:cNvPicPr>
            <a:picLocks noChangeAspect="1"/>
          </p:cNvPicPr>
          <p:nvPr/>
        </p:nvPicPr>
        <p:blipFill>
          <a:blip r:embed="rId3"/>
          <a:stretch>
            <a:fillRect/>
          </a:stretch>
        </p:blipFill>
        <p:spPr>
          <a:xfrm>
            <a:off x="381000" y="3886200"/>
            <a:ext cx="4772851" cy="3568700"/>
          </a:xfrm>
          <a:prstGeom prst="rect">
            <a:avLst/>
          </a:prstGeom>
        </p:spPr>
      </p:pic>
      <p:sp>
        <p:nvSpPr>
          <p:cNvPr id="7" name="Rectangle 6">
            <a:extLst>
              <a:ext uri="{FF2B5EF4-FFF2-40B4-BE49-F238E27FC236}">
                <a16:creationId xmlns:a16="http://schemas.microsoft.com/office/drawing/2014/main" id="{9C0A6FB6-442C-45CC-885C-2A8E0D47204D}"/>
              </a:ext>
            </a:extLst>
          </p:cNvPr>
          <p:cNvSpPr/>
          <p:nvPr/>
        </p:nvSpPr>
        <p:spPr>
          <a:xfrm>
            <a:off x="5867400" y="4114800"/>
            <a:ext cx="3352800" cy="1200329"/>
          </a:xfrm>
          <a:prstGeom prst="rect">
            <a:avLst/>
          </a:prstGeom>
        </p:spPr>
        <p:txBody>
          <a:bodyPr wrap="square">
            <a:spAutoFit/>
          </a:bodyPr>
          <a:lstStyle/>
          <a:p>
            <a:r>
              <a:rPr lang="en-US" i="1" dirty="0">
                <a:solidFill>
                  <a:srgbClr val="000000"/>
                </a:solidFill>
                <a:latin typeface="Century Gothic" panose="020B0502020202020204" pitchFamily="34" charset="0"/>
              </a:rPr>
              <a:t>The Thr54 allele </a:t>
            </a:r>
            <a:r>
              <a:rPr lang="en-US" dirty="0">
                <a:solidFill>
                  <a:srgbClr val="000000"/>
                </a:solidFill>
                <a:latin typeface="Century Gothic" panose="020B0502020202020204" pitchFamily="34" charset="0"/>
              </a:rPr>
              <a:t>impairs peripheral insulin sensitivity when carriers consume a SFA diet</a:t>
            </a:r>
            <a:endParaRPr lang="en-US" dirty="0"/>
          </a:p>
        </p:txBody>
      </p:sp>
    </p:spTree>
    <p:extLst>
      <p:ext uri="{BB962C8B-B14F-4D97-AF65-F5344CB8AC3E}">
        <p14:creationId xmlns:p14="http://schemas.microsoft.com/office/powerpoint/2010/main" val="282746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3BBE-C871-45FC-BF26-85E5AFA88284}"/>
              </a:ext>
            </a:extLst>
          </p:cNvPr>
          <p:cNvSpPr>
            <a:spLocks noGrp="1"/>
          </p:cNvSpPr>
          <p:nvPr>
            <p:ph type="title"/>
          </p:nvPr>
        </p:nvSpPr>
        <p:spPr/>
        <p:txBody>
          <a:bodyPr/>
          <a:lstStyle/>
          <a:p>
            <a:pPr algn="ctr"/>
            <a:r>
              <a:rPr lang="en-US" b="1" dirty="0"/>
              <a:t>PPARG |  Pro12Ala</a:t>
            </a:r>
          </a:p>
        </p:txBody>
      </p:sp>
      <p:sp>
        <p:nvSpPr>
          <p:cNvPr id="3" name="Content Placeholder 2">
            <a:extLst>
              <a:ext uri="{FF2B5EF4-FFF2-40B4-BE49-F238E27FC236}">
                <a16:creationId xmlns:a16="http://schemas.microsoft.com/office/drawing/2014/main" id="{D14D5974-5875-4E5D-92F9-CDF9EB2B6EFF}"/>
              </a:ext>
            </a:extLst>
          </p:cNvPr>
          <p:cNvSpPr>
            <a:spLocks noGrp="1"/>
          </p:cNvSpPr>
          <p:nvPr>
            <p:ph idx="1"/>
          </p:nvPr>
        </p:nvSpPr>
        <p:spPr/>
        <p:txBody>
          <a:bodyPr/>
          <a:lstStyle/>
          <a:p>
            <a:r>
              <a:rPr lang="en-US" dirty="0"/>
              <a:t>The Ala12 (G) allele is associated with impaired transcriptional activity in adipose tissue and with increased obesity risk in the presence of an obesogenic environment. </a:t>
            </a:r>
          </a:p>
          <a:p>
            <a:endParaRPr lang="en-US" dirty="0"/>
          </a:p>
        </p:txBody>
      </p:sp>
    </p:spTree>
    <p:extLst>
      <p:ext uri="{BB962C8B-B14F-4D97-AF65-F5344CB8AC3E}">
        <p14:creationId xmlns:p14="http://schemas.microsoft.com/office/powerpoint/2010/main" val="200157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0ED6-D315-4718-820E-B965E386755C}"/>
              </a:ext>
            </a:extLst>
          </p:cNvPr>
          <p:cNvSpPr>
            <a:spLocks noGrp="1"/>
          </p:cNvSpPr>
          <p:nvPr>
            <p:ph type="title"/>
          </p:nvPr>
        </p:nvSpPr>
        <p:spPr/>
        <p:txBody>
          <a:bodyPr/>
          <a:lstStyle/>
          <a:p>
            <a:pPr algn="ctr"/>
            <a:r>
              <a:rPr lang="en-US" b="1" dirty="0"/>
              <a:t>PPARG ACTION</a:t>
            </a:r>
          </a:p>
        </p:txBody>
      </p:sp>
      <p:sp>
        <p:nvSpPr>
          <p:cNvPr id="3" name="Content Placeholder 2">
            <a:extLst>
              <a:ext uri="{FF2B5EF4-FFF2-40B4-BE49-F238E27FC236}">
                <a16:creationId xmlns:a16="http://schemas.microsoft.com/office/drawing/2014/main" id="{8BDD4D6E-7D98-4FD9-9F40-A4A6AF385D7D}"/>
              </a:ext>
            </a:extLst>
          </p:cNvPr>
          <p:cNvSpPr>
            <a:spLocks noGrp="1"/>
          </p:cNvSpPr>
          <p:nvPr>
            <p:ph idx="1"/>
          </p:nvPr>
        </p:nvSpPr>
        <p:spPr/>
        <p:txBody>
          <a:bodyPr>
            <a:normAutofit/>
          </a:bodyPr>
          <a:lstStyle/>
          <a:p>
            <a:r>
              <a:rPr lang="en-US" dirty="0"/>
              <a:t>Wild type: CC high impact CG –mild impact</a:t>
            </a:r>
          </a:p>
          <a:p>
            <a:r>
              <a:rPr lang="en-US" dirty="0"/>
              <a:t>Heterozygote: CG</a:t>
            </a:r>
          </a:p>
          <a:p>
            <a:r>
              <a:rPr lang="en-US" dirty="0"/>
              <a:t>Homozygote: GG no impact</a:t>
            </a:r>
          </a:p>
          <a:p>
            <a:r>
              <a:rPr lang="en-US" dirty="0"/>
              <a:t>C-Keep a caloric deficit</a:t>
            </a:r>
          </a:p>
          <a:p>
            <a:r>
              <a:rPr lang="en-US" dirty="0"/>
              <a:t>C is likely to gain weight easily and high risk of Diabetes and Obesity</a:t>
            </a:r>
          </a:p>
          <a:p>
            <a:r>
              <a:rPr lang="en-US" dirty="0"/>
              <a:t>Focusing on a calorie-restricted diet and increasing physical activity levels in G allele carriers has been associated with improved weight management outcomes.</a:t>
            </a:r>
          </a:p>
          <a:p>
            <a:r>
              <a:rPr lang="en-US" b="1" dirty="0"/>
              <a:t>Intermittent fasting and Anti-inflammatory “Keto” Diet is effective</a:t>
            </a:r>
          </a:p>
        </p:txBody>
      </p:sp>
    </p:spTree>
    <p:extLst>
      <p:ext uri="{BB962C8B-B14F-4D97-AF65-F5344CB8AC3E}">
        <p14:creationId xmlns:p14="http://schemas.microsoft.com/office/powerpoint/2010/main" val="375497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8964-394C-4B58-9E49-DD99C6ACA21B}"/>
              </a:ext>
            </a:extLst>
          </p:cNvPr>
          <p:cNvSpPr>
            <a:spLocks noGrp="1"/>
          </p:cNvSpPr>
          <p:nvPr>
            <p:ph type="title"/>
          </p:nvPr>
        </p:nvSpPr>
        <p:spPr/>
        <p:txBody>
          <a:bodyPr/>
          <a:lstStyle/>
          <a:p>
            <a:pPr algn="ctr"/>
            <a:r>
              <a:rPr lang="en-US" b="1" dirty="0"/>
              <a:t>ADRB3 |  Trp64Arg</a:t>
            </a:r>
          </a:p>
        </p:txBody>
      </p:sp>
      <p:sp>
        <p:nvSpPr>
          <p:cNvPr id="3" name="Content Placeholder 2">
            <a:extLst>
              <a:ext uri="{FF2B5EF4-FFF2-40B4-BE49-F238E27FC236}">
                <a16:creationId xmlns:a16="http://schemas.microsoft.com/office/drawing/2014/main" id="{19082D08-00E0-4A83-A6A8-F4960256BD52}"/>
              </a:ext>
            </a:extLst>
          </p:cNvPr>
          <p:cNvSpPr>
            <a:spLocks noGrp="1"/>
          </p:cNvSpPr>
          <p:nvPr>
            <p:ph idx="1"/>
          </p:nvPr>
        </p:nvSpPr>
        <p:spPr/>
        <p:txBody>
          <a:bodyPr/>
          <a:lstStyle/>
          <a:p>
            <a:r>
              <a:rPr lang="en-US" dirty="0"/>
              <a:t>The beta-3 adrenergic receptor (ADRB3) protein is expressed primarily in visceral adipose tissue. </a:t>
            </a:r>
          </a:p>
          <a:p>
            <a:r>
              <a:rPr lang="en-US" dirty="0"/>
              <a:t>The C allele is associated with increased BMI and weight loss resistance. </a:t>
            </a:r>
          </a:p>
          <a:p>
            <a:r>
              <a:rPr lang="en-US" dirty="0"/>
              <a:t>These individuals break down abdominal fat less easily in response to exercise. As a result, they may have a slower energy metabolism and are less responsive to the beneficial effects of exercise for weight management. </a:t>
            </a:r>
          </a:p>
        </p:txBody>
      </p:sp>
    </p:spTree>
    <p:extLst>
      <p:ext uri="{BB962C8B-B14F-4D97-AF65-F5344CB8AC3E}">
        <p14:creationId xmlns:p14="http://schemas.microsoft.com/office/powerpoint/2010/main" val="169192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CA08-34FE-4CB3-8FBE-4B61BBA184DE}"/>
              </a:ext>
            </a:extLst>
          </p:cNvPr>
          <p:cNvSpPr>
            <a:spLocks noGrp="1"/>
          </p:cNvSpPr>
          <p:nvPr>
            <p:ph type="title"/>
          </p:nvPr>
        </p:nvSpPr>
        <p:spPr/>
        <p:txBody>
          <a:bodyPr>
            <a:normAutofit fontScale="90000"/>
          </a:bodyPr>
          <a:lstStyle/>
          <a:p>
            <a:pPr algn="ctr"/>
            <a:br>
              <a:rPr lang="en-US" b="0" dirty="0"/>
            </a:br>
            <a:br>
              <a:rPr lang="en-US" b="0" dirty="0"/>
            </a:br>
            <a:br>
              <a:rPr lang="en-US" b="0" dirty="0"/>
            </a:br>
            <a:r>
              <a:rPr lang="en-US" b="1" dirty="0"/>
              <a:t>ADRB3 ACTION</a:t>
            </a:r>
            <a:br>
              <a:rPr lang="en-US" b="1" dirty="0"/>
            </a:br>
            <a:br>
              <a:rPr lang="en-US" b="1" dirty="0"/>
            </a:br>
            <a:br>
              <a:rPr lang="en-US" b="1" dirty="0"/>
            </a:br>
            <a:endParaRPr lang="en-US" b="1" dirty="0"/>
          </a:p>
        </p:txBody>
      </p:sp>
      <p:sp>
        <p:nvSpPr>
          <p:cNvPr id="3" name="Content Placeholder 2">
            <a:extLst>
              <a:ext uri="{FF2B5EF4-FFF2-40B4-BE49-F238E27FC236}">
                <a16:creationId xmlns:a16="http://schemas.microsoft.com/office/drawing/2014/main" id="{1D7F63C3-074D-4196-96DE-CE71695268B5}"/>
              </a:ext>
            </a:extLst>
          </p:cNvPr>
          <p:cNvSpPr>
            <a:spLocks noGrp="1"/>
          </p:cNvSpPr>
          <p:nvPr>
            <p:ph idx="1"/>
          </p:nvPr>
        </p:nvSpPr>
        <p:spPr/>
        <p:txBody>
          <a:bodyPr/>
          <a:lstStyle/>
          <a:p>
            <a:r>
              <a:rPr lang="en-US" dirty="0"/>
              <a:t>Wild type: TT no impact</a:t>
            </a:r>
          </a:p>
          <a:p>
            <a:r>
              <a:rPr lang="en-US" dirty="0"/>
              <a:t>Hetero: TC moderate impact</a:t>
            </a:r>
          </a:p>
          <a:p>
            <a:r>
              <a:rPr lang="en-US" dirty="0"/>
              <a:t>Homozygote: CC  high impact</a:t>
            </a:r>
          </a:p>
          <a:p>
            <a:r>
              <a:rPr lang="en-US" dirty="0"/>
              <a:t>The C allele would benefit from intermittent fasting, low-carb, and HIIT - </a:t>
            </a:r>
            <a:r>
              <a:rPr lang="en-US" b="1" u="sng" dirty="0"/>
              <a:t>high intensity exercise regimen </a:t>
            </a:r>
            <a:r>
              <a:rPr lang="en-US" dirty="0"/>
              <a:t>to lose weight</a:t>
            </a:r>
          </a:p>
          <a:p>
            <a:endParaRPr lang="en-US" dirty="0"/>
          </a:p>
        </p:txBody>
      </p:sp>
    </p:spTree>
    <p:extLst>
      <p:ext uri="{BB962C8B-B14F-4D97-AF65-F5344CB8AC3E}">
        <p14:creationId xmlns:p14="http://schemas.microsoft.com/office/powerpoint/2010/main" val="273609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97F6-855F-4D98-B935-DDBED903E581}"/>
              </a:ext>
            </a:extLst>
          </p:cNvPr>
          <p:cNvSpPr>
            <a:spLocks noGrp="1"/>
          </p:cNvSpPr>
          <p:nvPr>
            <p:ph type="title"/>
          </p:nvPr>
        </p:nvSpPr>
        <p:spPr/>
        <p:txBody>
          <a:bodyPr/>
          <a:lstStyle/>
          <a:p>
            <a:pPr algn="ctr"/>
            <a:r>
              <a:rPr lang="en-US" b="1" dirty="0"/>
              <a:t>APOA2 |  -265T&gt;C</a:t>
            </a:r>
          </a:p>
        </p:txBody>
      </p:sp>
      <p:sp>
        <p:nvSpPr>
          <p:cNvPr id="3" name="Content Placeholder 2">
            <a:extLst>
              <a:ext uri="{FF2B5EF4-FFF2-40B4-BE49-F238E27FC236}">
                <a16:creationId xmlns:a16="http://schemas.microsoft.com/office/drawing/2014/main" id="{EA6804EF-7F95-454A-8FF9-E1EAE9D91232}"/>
              </a:ext>
            </a:extLst>
          </p:cNvPr>
          <p:cNvSpPr>
            <a:spLocks noGrp="1"/>
          </p:cNvSpPr>
          <p:nvPr>
            <p:ph idx="1"/>
          </p:nvPr>
        </p:nvSpPr>
        <p:spPr/>
        <p:txBody>
          <a:bodyPr/>
          <a:lstStyle/>
          <a:p>
            <a:r>
              <a:rPr lang="en-US" dirty="0"/>
              <a:t>Apolipoprotein A2 (APOA2), the second most abundant apolipoprotein in HDL, plays a complex and relatively </a:t>
            </a:r>
            <a:r>
              <a:rPr lang="en-US" dirty="0" err="1"/>
              <a:t>undeĔned</a:t>
            </a:r>
            <a:r>
              <a:rPr lang="en-US" dirty="0"/>
              <a:t> role in lipoprotein metabolism, insulin resistance, obesity and atherosclerosis susceptibility. </a:t>
            </a:r>
          </a:p>
          <a:p>
            <a:r>
              <a:rPr lang="en-US" dirty="0"/>
              <a:t>The CC (GG) genotype is associated with obesity and increased food consumption, especially total fat and saturated fat intake. This diet-gene interaction may also play a role in insulin resistance (IR).</a:t>
            </a:r>
          </a:p>
        </p:txBody>
      </p:sp>
    </p:spTree>
    <p:extLst>
      <p:ext uri="{BB962C8B-B14F-4D97-AF65-F5344CB8AC3E}">
        <p14:creationId xmlns:p14="http://schemas.microsoft.com/office/powerpoint/2010/main" val="116268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5CDF-E85D-4B03-9D7B-B70E5FD39EEB}"/>
              </a:ext>
            </a:extLst>
          </p:cNvPr>
          <p:cNvSpPr>
            <a:spLocks noGrp="1"/>
          </p:cNvSpPr>
          <p:nvPr>
            <p:ph type="title"/>
          </p:nvPr>
        </p:nvSpPr>
        <p:spPr/>
        <p:txBody>
          <a:bodyPr>
            <a:normAutofit fontScale="90000"/>
          </a:bodyPr>
          <a:lstStyle/>
          <a:p>
            <a:pPr algn="ctr"/>
            <a:br>
              <a:rPr lang="en-US" b="0" dirty="0"/>
            </a:br>
            <a:br>
              <a:rPr lang="en-US" b="0" dirty="0"/>
            </a:br>
            <a:r>
              <a:rPr lang="en-US" b="1" dirty="0"/>
              <a:t>APOA2 ACTION</a:t>
            </a:r>
            <a:br>
              <a:rPr lang="en-US" b="0" dirty="0"/>
            </a:br>
            <a:br>
              <a:rPr lang="en-US" b="0" dirty="0"/>
            </a:br>
            <a:endParaRPr lang="en-US" dirty="0"/>
          </a:p>
        </p:txBody>
      </p:sp>
      <p:sp>
        <p:nvSpPr>
          <p:cNvPr id="3" name="Content Placeholder 2">
            <a:extLst>
              <a:ext uri="{FF2B5EF4-FFF2-40B4-BE49-F238E27FC236}">
                <a16:creationId xmlns:a16="http://schemas.microsoft.com/office/drawing/2014/main" id="{8E382D89-B75D-47B6-ABE6-11A35899E8DD}"/>
              </a:ext>
            </a:extLst>
          </p:cNvPr>
          <p:cNvSpPr>
            <a:spLocks noGrp="1"/>
          </p:cNvSpPr>
          <p:nvPr>
            <p:ph idx="1"/>
          </p:nvPr>
        </p:nvSpPr>
        <p:spPr/>
        <p:txBody>
          <a:bodyPr/>
          <a:lstStyle/>
          <a:p>
            <a:r>
              <a:rPr lang="en-US" dirty="0"/>
              <a:t>Wild type: TT no impact</a:t>
            </a:r>
          </a:p>
          <a:p>
            <a:r>
              <a:rPr lang="en-US" dirty="0"/>
              <a:t>Hetero: TC mild impact –fewer APOA2</a:t>
            </a:r>
          </a:p>
          <a:p>
            <a:r>
              <a:rPr lang="en-US" dirty="0"/>
              <a:t>Homozygote: CC –moderate impact-even fewer APOA2</a:t>
            </a:r>
          </a:p>
          <a:p>
            <a:r>
              <a:rPr lang="en-US" dirty="0"/>
              <a:t>C allele carriers must watch the amount of fat they get, too much fat will lend inflammation</a:t>
            </a:r>
          </a:p>
          <a:p>
            <a:r>
              <a:rPr lang="en-US" dirty="0"/>
              <a:t>When saturated fat intake is high, the CC (GG) genotype is strongly associated with increased BMI and obesity.</a:t>
            </a:r>
          </a:p>
          <a:p>
            <a:r>
              <a:rPr lang="en-US" dirty="0"/>
              <a:t>Follow modest fat, Mediterranean Diet</a:t>
            </a:r>
          </a:p>
          <a:p>
            <a:endParaRPr lang="en-US" dirty="0"/>
          </a:p>
        </p:txBody>
      </p:sp>
    </p:spTree>
    <p:extLst>
      <p:ext uri="{BB962C8B-B14F-4D97-AF65-F5344CB8AC3E}">
        <p14:creationId xmlns:p14="http://schemas.microsoft.com/office/powerpoint/2010/main" val="135443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BDA3-B6CD-492A-B484-C24DE172EDB2}"/>
              </a:ext>
            </a:extLst>
          </p:cNvPr>
          <p:cNvSpPr>
            <a:spLocks noGrp="1"/>
          </p:cNvSpPr>
          <p:nvPr>
            <p:ph type="title"/>
          </p:nvPr>
        </p:nvSpPr>
        <p:spPr/>
        <p:txBody>
          <a:bodyPr/>
          <a:lstStyle/>
          <a:p>
            <a:pPr algn="ctr"/>
            <a:r>
              <a:rPr lang="en-US" b="1" dirty="0"/>
              <a:t>CLOCK</a:t>
            </a:r>
          </a:p>
        </p:txBody>
      </p:sp>
      <p:sp>
        <p:nvSpPr>
          <p:cNvPr id="3" name="Content Placeholder 2">
            <a:extLst>
              <a:ext uri="{FF2B5EF4-FFF2-40B4-BE49-F238E27FC236}">
                <a16:creationId xmlns:a16="http://schemas.microsoft.com/office/drawing/2014/main" id="{17760ADE-F1C3-476F-95F3-219143AD344E}"/>
              </a:ext>
            </a:extLst>
          </p:cNvPr>
          <p:cNvSpPr>
            <a:spLocks noGrp="1"/>
          </p:cNvSpPr>
          <p:nvPr>
            <p:ph idx="1"/>
          </p:nvPr>
        </p:nvSpPr>
        <p:spPr/>
        <p:txBody>
          <a:bodyPr/>
          <a:lstStyle/>
          <a:p>
            <a:r>
              <a:rPr lang="en-US" dirty="0"/>
              <a:t>Circadian Locomotor Output Cycles Kaput (CLOCK), an essential element of the human biological clock, is involved in metabolic regulation. </a:t>
            </a:r>
          </a:p>
          <a:p>
            <a:r>
              <a:rPr lang="en-US" dirty="0"/>
              <a:t>Carriers of the C (G) allele are less successful at losing weight compared to the TT (AA) genotype. </a:t>
            </a:r>
          </a:p>
          <a:p>
            <a:r>
              <a:rPr lang="en-US" dirty="0"/>
              <a:t>In addition, those with the C (G) allele have reduced sleep, report morning fatigue and show an evening preference for activities. They also have higher ghrelin levels which regulates appetite, potentially altering eating behavior and weight loss.</a:t>
            </a:r>
          </a:p>
        </p:txBody>
      </p:sp>
    </p:spTree>
    <p:extLst>
      <p:ext uri="{BB962C8B-B14F-4D97-AF65-F5344CB8AC3E}">
        <p14:creationId xmlns:p14="http://schemas.microsoft.com/office/powerpoint/2010/main" val="227051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176E-CBEC-490F-9616-C8CABDCB0850}"/>
              </a:ext>
            </a:extLst>
          </p:cNvPr>
          <p:cNvSpPr>
            <a:spLocks noGrp="1"/>
          </p:cNvSpPr>
          <p:nvPr>
            <p:ph type="title"/>
          </p:nvPr>
        </p:nvSpPr>
        <p:spPr/>
        <p:txBody>
          <a:bodyPr/>
          <a:lstStyle/>
          <a:p>
            <a:pPr algn="ctr"/>
            <a:r>
              <a:rPr lang="en-US" b="1" dirty="0"/>
              <a:t>ADRB2 |  79C&gt;G (Gln27Glu)</a:t>
            </a:r>
          </a:p>
        </p:txBody>
      </p:sp>
      <p:sp>
        <p:nvSpPr>
          <p:cNvPr id="3" name="Content Placeholder 2">
            <a:extLst>
              <a:ext uri="{FF2B5EF4-FFF2-40B4-BE49-F238E27FC236}">
                <a16:creationId xmlns:a16="http://schemas.microsoft.com/office/drawing/2014/main" id="{3CAE40B1-9B3A-4F61-95B3-8FF75B8C4EDC}"/>
              </a:ext>
            </a:extLst>
          </p:cNvPr>
          <p:cNvSpPr>
            <a:spLocks noGrp="1"/>
          </p:cNvSpPr>
          <p:nvPr>
            <p:ph idx="1"/>
          </p:nvPr>
        </p:nvSpPr>
        <p:spPr/>
        <p:txBody>
          <a:bodyPr>
            <a:normAutofit fontScale="92500"/>
          </a:bodyPr>
          <a:lstStyle/>
          <a:p>
            <a:r>
              <a:rPr lang="en-US" dirty="0"/>
              <a:t>This ADRB2 receptor protein is involved in energy expenditure regulation through stimulating thermogenesis and lipid metabolism in adipose tissue. </a:t>
            </a:r>
          </a:p>
          <a:p>
            <a:r>
              <a:rPr lang="en-US" dirty="0"/>
              <a:t>The G allele has been associated with increased BMI and fat mass. </a:t>
            </a:r>
          </a:p>
          <a:p>
            <a:r>
              <a:rPr lang="en-US" dirty="0"/>
              <a:t>Subjects with the CG and GG genotypes are less able to mobilize fat stores for energy and have been shown to have a greater risk of obesity and elevated insulin levels (insulin resistance) when carbohydrate (CHO) intake is greater than 49%. </a:t>
            </a:r>
          </a:p>
          <a:p>
            <a:pPr marL="0" indent="0">
              <a:buNone/>
            </a:pPr>
            <a:r>
              <a:rPr lang="en-US" b="1" dirty="0"/>
              <a:t>ACTION: </a:t>
            </a:r>
            <a:r>
              <a:rPr lang="en-US" dirty="0"/>
              <a:t>Decrease intake of CHO has been shown to reduce insulin levels and is beneficial in weight management. Use the Anti-inflammatory or Modified Mediterranean Diet based on the outcome of other genes.</a:t>
            </a:r>
          </a:p>
        </p:txBody>
      </p:sp>
    </p:spTree>
    <p:extLst>
      <p:ext uri="{BB962C8B-B14F-4D97-AF65-F5344CB8AC3E}">
        <p14:creationId xmlns:p14="http://schemas.microsoft.com/office/powerpoint/2010/main" val="90423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EE96-2CCC-42C2-A561-020114CFF73B}"/>
              </a:ext>
            </a:extLst>
          </p:cNvPr>
          <p:cNvSpPr>
            <a:spLocks noGrp="1"/>
          </p:cNvSpPr>
          <p:nvPr>
            <p:ph type="title"/>
          </p:nvPr>
        </p:nvSpPr>
        <p:spPr/>
        <p:txBody>
          <a:bodyPr/>
          <a:lstStyle/>
          <a:p>
            <a:pPr algn="ctr"/>
            <a:r>
              <a:rPr lang="en-US" b="1" dirty="0"/>
              <a:t>CLOCK ACTION</a:t>
            </a:r>
          </a:p>
        </p:txBody>
      </p:sp>
      <p:sp>
        <p:nvSpPr>
          <p:cNvPr id="3" name="Content Placeholder 2">
            <a:extLst>
              <a:ext uri="{FF2B5EF4-FFF2-40B4-BE49-F238E27FC236}">
                <a16:creationId xmlns:a16="http://schemas.microsoft.com/office/drawing/2014/main" id="{5C420EDD-90A1-4F03-8BA1-EEDA761B57BF}"/>
              </a:ext>
            </a:extLst>
          </p:cNvPr>
          <p:cNvSpPr>
            <a:spLocks noGrp="1"/>
          </p:cNvSpPr>
          <p:nvPr>
            <p:ph idx="1"/>
          </p:nvPr>
        </p:nvSpPr>
        <p:spPr/>
        <p:txBody>
          <a:bodyPr/>
          <a:lstStyle/>
          <a:p>
            <a:r>
              <a:rPr lang="en-US" dirty="0"/>
              <a:t>Follow Sleep Protocols</a:t>
            </a:r>
          </a:p>
          <a:p>
            <a:r>
              <a:rPr lang="en-US" dirty="0"/>
              <a:t>Take Be Calm</a:t>
            </a:r>
          </a:p>
        </p:txBody>
      </p:sp>
    </p:spTree>
    <p:extLst>
      <p:ext uri="{BB962C8B-B14F-4D97-AF65-F5344CB8AC3E}">
        <p14:creationId xmlns:p14="http://schemas.microsoft.com/office/powerpoint/2010/main" val="211552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6A20-3957-473D-B8DE-0CC1225E05C5}"/>
              </a:ext>
            </a:extLst>
          </p:cNvPr>
          <p:cNvSpPr>
            <a:spLocks noGrp="1"/>
          </p:cNvSpPr>
          <p:nvPr>
            <p:ph type="title"/>
          </p:nvPr>
        </p:nvSpPr>
        <p:spPr/>
        <p:txBody>
          <a:bodyPr/>
          <a:lstStyle/>
          <a:p>
            <a:pPr algn="ctr"/>
            <a:r>
              <a:rPr lang="en-US" b="1" dirty="0"/>
              <a:t>FTO</a:t>
            </a:r>
            <a:r>
              <a:rPr lang="en-US" dirty="0"/>
              <a:t> </a:t>
            </a:r>
          </a:p>
        </p:txBody>
      </p:sp>
      <p:sp>
        <p:nvSpPr>
          <p:cNvPr id="3" name="Content Placeholder 2">
            <a:extLst>
              <a:ext uri="{FF2B5EF4-FFF2-40B4-BE49-F238E27FC236}">
                <a16:creationId xmlns:a16="http://schemas.microsoft.com/office/drawing/2014/main" id="{CE7A843B-CC88-431B-8CAB-45FADBE9D016}"/>
              </a:ext>
            </a:extLst>
          </p:cNvPr>
          <p:cNvSpPr>
            <a:spLocks noGrp="1"/>
          </p:cNvSpPr>
          <p:nvPr>
            <p:ph idx="1"/>
          </p:nvPr>
        </p:nvSpPr>
        <p:spPr/>
        <p:txBody>
          <a:bodyPr>
            <a:normAutofit fontScale="92500" lnSpcReduction="20000"/>
          </a:bodyPr>
          <a:lstStyle/>
          <a:p>
            <a:r>
              <a:rPr lang="en-US" dirty="0"/>
              <a:t>Fat-mass-and-obesity-associated (FTO) gene is present at high levels in several metabolically active tissues, including, heart, kidney, and adipose tissue, and is most highly expressed in the brain, particularly in the hypothalamus which is concerned with the regulation of arousal, appetite, temperature, autonomic function, and endocrine systems. </a:t>
            </a:r>
          </a:p>
          <a:p>
            <a:r>
              <a:rPr lang="en-US" dirty="0"/>
              <a:t>It has been suggested that the FTO gene plays a role in appetite regulation and that it is associated with energy expenditure, energy intake, and diminished satiety. </a:t>
            </a:r>
          </a:p>
          <a:p>
            <a:r>
              <a:rPr lang="en-US" dirty="0"/>
              <a:t>The A allele has been associated with higher body mass index (BMI), body fat percentage and waist circumference, especially in individuals with a sedentary lifestyle. </a:t>
            </a:r>
          </a:p>
          <a:p>
            <a:r>
              <a:rPr lang="en-US" dirty="0"/>
              <a:t>Overweight individuals with the A allele are at increased risk for insulin resistance and diabetes, especially when there is a high fat intake.</a:t>
            </a:r>
          </a:p>
        </p:txBody>
      </p:sp>
    </p:spTree>
    <p:extLst>
      <p:ext uri="{BB962C8B-B14F-4D97-AF65-F5344CB8AC3E}">
        <p14:creationId xmlns:p14="http://schemas.microsoft.com/office/powerpoint/2010/main" val="2908593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79E1-7BE2-4503-990B-32AF20CE9799}"/>
              </a:ext>
            </a:extLst>
          </p:cNvPr>
          <p:cNvSpPr>
            <a:spLocks noGrp="1"/>
          </p:cNvSpPr>
          <p:nvPr>
            <p:ph type="title"/>
          </p:nvPr>
        </p:nvSpPr>
        <p:spPr/>
        <p:txBody>
          <a:bodyPr/>
          <a:lstStyle/>
          <a:p>
            <a:pPr algn="ctr"/>
            <a:r>
              <a:rPr lang="en-US" b="1" dirty="0"/>
              <a:t>FTO ACTION</a:t>
            </a:r>
          </a:p>
        </p:txBody>
      </p:sp>
      <p:sp>
        <p:nvSpPr>
          <p:cNvPr id="3" name="Content Placeholder 2">
            <a:extLst>
              <a:ext uri="{FF2B5EF4-FFF2-40B4-BE49-F238E27FC236}">
                <a16:creationId xmlns:a16="http://schemas.microsoft.com/office/drawing/2014/main" id="{F2615AEB-EACC-4638-BC88-0F04DEFEE090}"/>
              </a:ext>
            </a:extLst>
          </p:cNvPr>
          <p:cNvSpPr>
            <a:spLocks noGrp="1"/>
          </p:cNvSpPr>
          <p:nvPr>
            <p:ph idx="1"/>
          </p:nvPr>
        </p:nvSpPr>
        <p:spPr/>
        <p:txBody>
          <a:bodyPr/>
          <a:lstStyle/>
          <a:p>
            <a:r>
              <a:rPr lang="en-US" dirty="0"/>
              <a:t>Wild type: TT no impact</a:t>
            </a:r>
          </a:p>
          <a:p>
            <a:r>
              <a:rPr lang="en-US" dirty="0"/>
              <a:t>Hetero: TA moderate impact</a:t>
            </a:r>
          </a:p>
          <a:p>
            <a:r>
              <a:rPr lang="en-US" dirty="0"/>
              <a:t>Homozygote: AA high impact</a:t>
            </a:r>
          </a:p>
          <a:p>
            <a:r>
              <a:rPr lang="en-US" dirty="0"/>
              <a:t>Modified Mediterranean: Diet to include a moderate amount of carbohydrate, increase monounsaturated fatty acids, decrease saturated fats; but moderate overall fat intake.</a:t>
            </a:r>
          </a:p>
          <a:p>
            <a:r>
              <a:rPr lang="en-US" dirty="0"/>
              <a:t> Regular physical activity is required</a:t>
            </a:r>
          </a:p>
        </p:txBody>
      </p:sp>
    </p:spTree>
    <p:extLst>
      <p:ext uri="{BB962C8B-B14F-4D97-AF65-F5344CB8AC3E}">
        <p14:creationId xmlns:p14="http://schemas.microsoft.com/office/powerpoint/2010/main" val="3097538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B213-0A28-40DE-89EA-A6411C2C5A7E}"/>
              </a:ext>
            </a:extLst>
          </p:cNvPr>
          <p:cNvSpPr>
            <a:spLocks noGrp="1"/>
          </p:cNvSpPr>
          <p:nvPr>
            <p:ph type="title"/>
          </p:nvPr>
        </p:nvSpPr>
        <p:spPr/>
        <p:txBody>
          <a:bodyPr/>
          <a:lstStyle/>
          <a:p>
            <a:pPr algn="ctr"/>
            <a:r>
              <a:rPr lang="en-US" b="1" dirty="0"/>
              <a:t>TCF7L2 |  C&gt;T</a:t>
            </a:r>
          </a:p>
        </p:txBody>
      </p:sp>
      <p:sp>
        <p:nvSpPr>
          <p:cNvPr id="3" name="Content Placeholder 2">
            <a:extLst>
              <a:ext uri="{FF2B5EF4-FFF2-40B4-BE49-F238E27FC236}">
                <a16:creationId xmlns:a16="http://schemas.microsoft.com/office/drawing/2014/main" id="{9B8BD67B-21A8-4255-8FC4-09256F90B539}"/>
              </a:ext>
            </a:extLst>
          </p:cNvPr>
          <p:cNvSpPr>
            <a:spLocks noGrp="1"/>
          </p:cNvSpPr>
          <p:nvPr>
            <p:ph idx="1"/>
          </p:nvPr>
        </p:nvSpPr>
        <p:spPr/>
        <p:txBody>
          <a:bodyPr>
            <a:normAutofit/>
          </a:bodyPr>
          <a:lstStyle/>
          <a:p>
            <a:r>
              <a:rPr lang="en-US" dirty="0"/>
              <a:t>Transcription factor 7-like 2 encodes a transcription factor that regulates blood glucose homeostasis and may operate via impaired glucagon-like peptide 1 secretion, which is stimulated more by fat than by carbohydrate ingestion. </a:t>
            </a:r>
          </a:p>
          <a:p>
            <a:r>
              <a:rPr lang="en-US" dirty="0"/>
              <a:t>Individuals with the T allele, and more so the TT genotype, experience less weight loss than CC genotype. </a:t>
            </a:r>
          </a:p>
        </p:txBody>
      </p:sp>
    </p:spTree>
    <p:extLst>
      <p:ext uri="{BB962C8B-B14F-4D97-AF65-F5344CB8AC3E}">
        <p14:creationId xmlns:p14="http://schemas.microsoft.com/office/powerpoint/2010/main" val="235588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1083-2B44-488C-AC0F-937C467CEDF9}"/>
              </a:ext>
            </a:extLst>
          </p:cNvPr>
          <p:cNvSpPr>
            <a:spLocks noGrp="1"/>
          </p:cNvSpPr>
          <p:nvPr>
            <p:ph type="title"/>
          </p:nvPr>
        </p:nvSpPr>
        <p:spPr/>
        <p:txBody>
          <a:bodyPr/>
          <a:lstStyle/>
          <a:p>
            <a:pPr algn="ctr"/>
            <a:r>
              <a:rPr lang="en-US" b="1" dirty="0"/>
              <a:t>TCF7L2 |  C&gt;T</a:t>
            </a:r>
            <a:endParaRPr lang="en-US" dirty="0"/>
          </a:p>
        </p:txBody>
      </p:sp>
      <p:sp>
        <p:nvSpPr>
          <p:cNvPr id="3" name="Content Placeholder 2">
            <a:extLst>
              <a:ext uri="{FF2B5EF4-FFF2-40B4-BE49-F238E27FC236}">
                <a16:creationId xmlns:a16="http://schemas.microsoft.com/office/drawing/2014/main" id="{AECA2319-E413-48FE-BDC4-F33EA0C556A8}"/>
              </a:ext>
            </a:extLst>
          </p:cNvPr>
          <p:cNvSpPr>
            <a:spLocks noGrp="1"/>
          </p:cNvSpPr>
          <p:nvPr>
            <p:ph idx="1"/>
          </p:nvPr>
        </p:nvSpPr>
        <p:spPr/>
        <p:txBody>
          <a:bodyPr/>
          <a:lstStyle/>
          <a:p>
            <a:r>
              <a:rPr lang="en-US" dirty="0"/>
              <a:t>Diet and exercise intervention is very important for T allele carriers to prevent weight regain and development of Insulin resistance and diabetes. </a:t>
            </a:r>
          </a:p>
          <a:p>
            <a:r>
              <a:rPr lang="en-US" dirty="0"/>
              <a:t>Modified Mediterranean: T allele carriers lose more weight on a low fat hypo-energetic diet than on a high fat diet. </a:t>
            </a:r>
          </a:p>
          <a:p>
            <a:r>
              <a:rPr lang="en-US" dirty="0"/>
              <a:t>Focus on the Glycemic Index: A low glycemic load diet to manage insulin is also recommended – found in the Modified Mediterranean plan.</a:t>
            </a:r>
          </a:p>
          <a:p>
            <a:endParaRPr lang="en-US" dirty="0"/>
          </a:p>
        </p:txBody>
      </p:sp>
    </p:spTree>
    <p:extLst>
      <p:ext uri="{BB962C8B-B14F-4D97-AF65-F5344CB8AC3E}">
        <p14:creationId xmlns:p14="http://schemas.microsoft.com/office/powerpoint/2010/main" val="730362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462E-9A8E-47C3-88D6-4C467BE9AD2B}"/>
              </a:ext>
            </a:extLst>
          </p:cNvPr>
          <p:cNvSpPr>
            <a:spLocks noGrp="1"/>
          </p:cNvSpPr>
          <p:nvPr>
            <p:ph type="title"/>
          </p:nvPr>
        </p:nvSpPr>
        <p:spPr/>
        <p:txBody>
          <a:bodyPr/>
          <a:lstStyle/>
          <a:p>
            <a:pPr algn="ctr"/>
            <a:r>
              <a:rPr lang="en-US" b="1" dirty="0"/>
              <a:t>MC4R |  V103I</a:t>
            </a:r>
          </a:p>
        </p:txBody>
      </p:sp>
      <p:sp>
        <p:nvSpPr>
          <p:cNvPr id="3" name="Content Placeholder 2">
            <a:extLst>
              <a:ext uri="{FF2B5EF4-FFF2-40B4-BE49-F238E27FC236}">
                <a16:creationId xmlns:a16="http://schemas.microsoft.com/office/drawing/2014/main" id="{413F76E8-2B47-4DBF-8870-C3320040ABC1}"/>
              </a:ext>
            </a:extLst>
          </p:cNvPr>
          <p:cNvSpPr>
            <a:spLocks noGrp="1"/>
          </p:cNvSpPr>
          <p:nvPr>
            <p:ph idx="1"/>
          </p:nvPr>
        </p:nvSpPr>
        <p:spPr/>
        <p:txBody>
          <a:bodyPr/>
          <a:lstStyle/>
          <a:p>
            <a:r>
              <a:rPr lang="en-US" dirty="0"/>
              <a:t>Melanocortin 4 Receptor (MC4R) is a strong obesity candidate gene, significantly associated with energy intake and expenditure. </a:t>
            </a:r>
          </a:p>
          <a:p>
            <a:r>
              <a:rPr lang="en-US" dirty="0"/>
              <a:t>The C allele is associated with higher intakes of total energy and dietary fat, as well as increased snacking in children and adults, increased hunger and a higher prevalence of eating large amounts of food. </a:t>
            </a:r>
          </a:p>
          <a:p>
            <a:r>
              <a:rPr lang="en-US" dirty="0"/>
              <a:t>Provide a personalized, calorie-restricted eating plan that includes mindful eating strategies and methods to promote satiety.</a:t>
            </a:r>
          </a:p>
        </p:txBody>
      </p:sp>
    </p:spTree>
    <p:extLst>
      <p:ext uri="{BB962C8B-B14F-4D97-AF65-F5344CB8AC3E}">
        <p14:creationId xmlns:p14="http://schemas.microsoft.com/office/powerpoint/2010/main" val="2600580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F7AA-13FA-4DC5-859C-00772BD7E499}"/>
              </a:ext>
            </a:extLst>
          </p:cNvPr>
          <p:cNvSpPr>
            <a:spLocks noGrp="1"/>
          </p:cNvSpPr>
          <p:nvPr>
            <p:ph type="title"/>
          </p:nvPr>
        </p:nvSpPr>
        <p:spPr/>
        <p:txBody>
          <a:bodyPr/>
          <a:lstStyle/>
          <a:p>
            <a:pPr algn="ctr"/>
            <a:r>
              <a:rPr lang="en-US" b="1" dirty="0"/>
              <a:t>MC4R |  V103I ACTION</a:t>
            </a:r>
            <a:endParaRPr lang="en-US" dirty="0"/>
          </a:p>
        </p:txBody>
      </p:sp>
      <p:sp>
        <p:nvSpPr>
          <p:cNvPr id="3" name="Content Placeholder 2">
            <a:extLst>
              <a:ext uri="{FF2B5EF4-FFF2-40B4-BE49-F238E27FC236}">
                <a16:creationId xmlns:a16="http://schemas.microsoft.com/office/drawing/2014/main" id="{43D21FEA-F534-4000-8371-7B691CF17391}"/>
              </a:ext>
            </a:extLst>
          </p:cNvPr>
          <p:cNvSpPr>
            <a:spLocks noGrp="1"/>
          </p:cNvSpPr>
          <p:nvPr>
            <p:ph idx="1"/>
          </p:nvPr>
        </p:nvSpPr>
        <p:spPr/>
        <p:txBody>
          <a:bodyPr/>
          <a:lstStyle/>
          <a:p>
            <a:r>
              <a:rPr lang="en-US" dirty="0"/>
              <a:t>Good candidate for intermittent fasting, avoid snacking between meals, and mindfulness related to eating</a:t>
            </a:r>
          </a:p>
        </p:txBody>
      </p:sp>
    </p:spTree>
    <p:extLst>
      <p:ext uri="{BB962C8B-B14F-4D97-AF65-F5344CB8AC3E}">
        <p14:creationId xmlns:p14="http://schemas.microsoft.com/office/powerpoint/2010/main" val="3658381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032F-6836-4B19-BDB2-EB573F2D662A}"/>
              </a:ext>
            </a:extLst>
          </p:cNvPr>
          <p:cNvSpPr>
            <a:spLocks noGrp="1"/>
          </p:cNvSpPr>
          <p:nvPr>
            <p:ph type="title"/>
          </p:nvPr>
        </p:nvSpPr>
        <p:spPr/>
        <p:txBody>
          <a:bodyPr/>
          <a:lstStyle/>
          <a:p>
            <a:pPr algn="ctr"/>
            <a:r>
              <a:rPr lang="en-US" b="1" dirty="0"/>
              <a:t>PLIN1 |  11482G&gt;A</a:t>
            </a:r>
          </a:p>
        </p:txBody>
      </p:sp>
      <p:sp>
        <p:nvSpPr>
          <p:cNvPr id="3" name="Content Placeholder 2">
            <a:extLst>
              <a:ext uri="{FF2B5EF4-FFF2-40B4-BE49-F238E27FC236}">
                <a16:creationId xmlns:a16="http://schemas.microsoft.com/office/drawing/2014/main" id="{0854E741-A22C-431B-AE21-EA0B7E305B73}"/>
              </a:ext>
            </a:extLst>
          </p:cNvPr>
          <p:cNvSpPr>
            <a:spLocks noGrp="1"/>
          </p:cNvSpPr>
          <p:nvPr>
            <p:ph idx="1"/>
          </p:nvPr>
        </p:nvSpPr>
        <p:spPr/>
        <p:txBody>
          <a:bodyPr/>
          <a:lstStyle/>
          <a:p>
            <a:r>
              <a:rPr lang="en-US" dirty="0"/>
              <a:t>PLIN1 gene encodes a protein called perilipin-1. </a:t>
            </a:r>
          </a:p>
          <a:p>
            <a:r>
              <a:rPr lang="en-US" dirty="0"/>
              <a:t>This protein coats lipid storage droplets in adipocytes, thereby protecting them until they can be broken down by hormone-sensitive lipase. </a:t>
            </a:r>
          </a:p>
          <a:p>
            <a:r>
              <a:rPr lang="en-US" dirty="0"/>
              <a:t>The A allele is associated with greater obesity risk. </a:t>
            </a:r>
          </a:p>
          <a:p>
            <a:r>
              <a:rPr lang="en-US" dirty="0"/>
              <a:t>A allele carriers are more weight loss resistant and show greater decrease in lipid oxidation rate compared to the GG genotype. </a:t>
            </a:r>
          </a:p>
        </p:txBody>
      </p:sp>
    </p:spTree>
    <p:extLst>
      <p:ext uri="{BB962C8B-B14F-4D97-AF65-F5344CB8AC3E}">
        <p14:creationId xmlns:p14="http://schemas.microsoft.com/office/powerpoint/2010/main" val="3261371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2517-2773-4358-BF76-DCC3FCCEA30D}"/>
              </a:ext>
            </a:extLst>
          </p:cNvPr>
          <p:cNvSpPr>
            <a:spLocks noGrp="1"/>
          </p:cNvSpPr>
          <p:nvPr>
            <p:ph type="title"/>
          </p:nvPr>
        </p:nvSpPr>
        <p:spPr/>
        <p:txBody>
          <a:bodyPr/>
          <a:lstStyle/>
          <a:p>
            <a:pPr algn="ctr"/>
            <a:r>
              <a:rPr lang="en-US" b="1" dirty="0"/>
              <a:t>PLIN1 |  11482G&gt;A ACTION</a:t>
            </a:r>
          </a:p>
        </p:txBody>
      </p:sp>
      <p:sp>
        <p:nvSpPr>
          <p:cNvPr id="3" name="Content Placeholder 2">
            <a:extLst>
              <a:ext uri="{FF2B5EF4-FFF2-40B4-BE49-F238E27FC236}">
                <a16:creationId xmlns:a16="http://schemas.microsoft.com/office/drawing/2014/main" id="{F2E8D06D-36C2-403F-858A-4FA7E626B464}"/>
              </a:ext>
            </a:extLst>
          </p:cNvPr>
          <p:cNvSpPr>
            <a:spLocks noGrp="1"/>
          </p:cNvSpPr>
          <p:nvPr>
            <p:ph idx="1"/>
          </p:nvPr>
        </p:nvSpPr>
        <p:spPr/>
        <p:txBody>
          <a:bodyPr/>
          <a:lstStyle/>
          <a:p>
            <a:r>
              <a:rPr lang="en-US" dirty="0"/>
              <a:t>Modified Mediterranean Diet</a:t>
            </a:r>
          </a:p>
          <a:p>
            <a:r>
              <a:rPr lang="en-US" dirty="0"/>
              <a:t>When there is a higher intake of complex carbohydrates, and lower saturated fat intake, the allele is protective against obesity. </a:t>
            </a:r>
          </a:p>
          <a:p>
            <a:r>
              <a:rPr lang="en-US" dirty="0"/>
              <a:t>Avoid all refined carbohydrates.</a:t>
            </a:r>
          </a:p>
          <a:p>
            <a:r>
              <a:rPr lang="en-US" dirty="0"/>
              <a:t>Address other areas of weight-loss resistance: toxicity, sleep, and HIIT exercise.</a:t>
            </a:r>
          </a:p>
          <a:p>
            <a:endParaRPr lang="en-US" dirty="0"/>
          </a:p>
        </p:txBody>
      </p:sp>
    </p:spTree>
    <p:extLst>
      <p:ext uri="{BB962C8B-B14F-4D97-AF65-F5344CB8AC3E}">
        <p14:creationId xmlns:p14="http://schemas.microsoft.com/office/powerpoint/2010/main" val="427995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399C-826B-4ADC-A2AC-B62A3EEDA04F}"/>
              </a:ext>
            </a:extLst>
          </p:cNvPr>
          <p:cNvSpPr>
            <a:spLocks noGrp="1"/>
          </p:cNvSpPr>
          <p:nvPr>
            <p:ph type="title"/>
          </p:nvPr>
        </p:nvSpPr>
        <p:spPr/>
        <p:txBody>
          <a:bodyPr/>
          <a:lstStyle/>
          <a:p>
            <a:pPr algn="ctr"/>
            <a:r>
              <a:rPr lang="en-US" b="1" dirty="0"/>
              <a:t>BONE HEALTH</a:t>
            </a:r>
          </a:p>
        </p:txBody>
      </p:sp>
    </p:spTree>
    <p:extLst>
      <p:ext uri="{BB962C8B-B14F-4D97-AF65-F5344CB8AC3E}">
        <p14:creationId xmlns:p14="http://schemas.microsoft.com/office/powerpoint/2010/main" val="90840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672A-AAB7-45B3-B832-086711415B37}"/>
              </a:ext>
            </a:extLst>
          </p:cNvPr>
          <p:cNvSpPr>
            <a:spLocks noGrp="1"/>
          </p:cNvSpPr>
          <p:nvPr>
            <p:ph type="title"/>
          </p:nvPr>
        </p:nvSpPr>
        <p:spPr/>
        <p:txBody>
          <a:bodyPr/>
          <a:lstStyle/>
          <a:p>
            <a:pPr algn="ctr"/>
            <a:r>
              <a:rPr lang="en-US" b="1" dirty="0"/>
              <a:t>SLC2A2 |  Thr110Ile</a:t>
            </a:r>
          </a:p>
        </p:txBody>
      </p:sp>
      <p:sp>
        <p:nvSpPr>
          <p:cNvPr id="3" name="Content Placeholder 2">
            <a:extLst>
              <a:ext uri="{FF2B5EF4-FFF2-40B4-BE49-F238E27FC236}">
                <a16:creationId xmlns:a16="http://schemas.microsoft.com/office/drawing/2014/main" id="{96A1228E-B96A-444B-A481-A78461D3A86A}"/>
              </a:ext>
            </a:extLst>
          </p:cNvPr>
          <p:cNvSpPr>
            <a:spLocks noGrp="1"/>
          </p:cNvSpPr>
          <p:nvPr>
            <p:ph idx="1"/>
          </p:nvPr>
        </p:nvSpPr>
        <p:spPr/>
        <p:txBody>
          <a:bodyPr/>
          <a:lstStyle/>
          <a:p>
            <a:r>
              <a:rPr lang="en-US" dirty="0"/>
              <a:t>GLUT2, coded by the SLC2A2 gene, facilitates the first step in glucose induced insulin secretion, with the entry of glucose into the pancreatic </a:t>
            </a:r>
            <a:r>
              <a:rPr lang="en-US" dirty="0" err="1"/>
              <a:t>ßcell</a:t>
            </a:r>
            <a:r>
              <a:rPr lang="en-US" dirty="0"/>
              <a:t>. </a:t>
            </a:r>
          </a:p>
          <a:p>
            <a:r>
              <a:rPr lang="en-US" dirty="0"/>
              <a:t>Due to its low affinity for glucose, it has been suggested as a glucose sensor, is considered to be important in the postprandial state, and is involved in food intake and regulation. </a:t>
            </a:r>
          </a:p>
          <a:p>
            <a:r>
              <a:rPr lang="en-US" dirty="0"/>
              <a:t>Individuals with the TT genotype have a higher daily intake of sugars, more so from sweets, such as baked goods, chocolate and sweetened beverages</a:t>
            </a:r>
          </a:p>
        </p:txBody>
      </p:sp>
    </p:spTree>
    <p:extLst>
      <p:ext uri="{BB962C8B-B14F-4D97-AF65-F5344CB8AC3E}">
        <p14:creationId xmlns:p14="http://schemas.microsoft.com/office/powerpoint/2010/main" val="3305644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37D6-C382-48F0-8B21-BCDF57E2BB17}"/>
              </a:ext>
            </a:extLst>
          </p:cNvPr>
          <p:cNvSpPr>
            <a:spLocks noGrp="1"/>
          </p:cNvSpPr>
          <p:nvPr>
            <p:ph type="title"/>
          </p:nvPr>
        </p:nvSpPr>
        <p:spPr/>
        <p:txBody>
          <a:bodyPr/>
          <a:lstStyle/>
          <a:p>
            <a:pPr algn="ctr"/>
            <a:r>
              <a:rPr lang="en-US" b="1" dirty="0"/>
              <a:t>COL1A1 |  1546G&gt;T</a:t>
            </a:r>
          </a:p>
        </p:txBody>
      </p:sp>
      <p:sp>
        <p:nvSpPr>
          <p:cNvPr id="3" name="Content Placeholder 2">
            <a:extLst>
              <a:ext uri="{FF2B5EF4-FFF2-40B4-BE49-F238E27FC236}">
                <a16:creationId xmlns:a16="http://schemas.microsoft.com/office/drawing/2014/main" id="{873303D6-06E3-4BEE-890E-C43F7259F81B}"/>
              </a:ext>
            </a:extLst>
          </p:cNvPr>
          <p:cNvSpPr>
            <a:spLocks noGrp="1"/>
          </p:cNvSpPr>
          <p:nvPr>
            <p:ph idx="1"/>
          </p:nvPr>
        </p:nvSpPr>
        <p:spPr/>
        <p:txBody>
          <a:bodyPr/>
          <a:lstStyle/>
          <a:p>
            <a:r>
              <a:rPr lang="en-US" dirty="0"/>
              <a:t>Type 1 Collagen is the major protein of bone and is formed from two collagen alpha 1- and one collagen alpha 2 chains.</a:t>
            </a:r>
          </a:p>
          <a:p>
            <a:r>
              <a:rPr lang="en-US" b="1" dirty="0"/>
              <a:t>ACTION</a:t>
            </a:r>
            <a:r>
              <a:rPr lang="en-US" dirty="0"/>
              <a:t>: Take collagen powder supplement or bone broth</a:t>
            </a:r>
          </a:p>
        </p:txBody>
      </p:sp>
    </p:spTree>
    <p:extLst>
      <p:ext uri="{BB962C8B-B14F-4D97-AF65-F5344CB8AC3E}">
        <p14:creationId xmlns:p14="http://schemas.microsoft.com/office/powerpoint/2010/main" val="4247933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1CAF-C1AE-4CCB-9E4D-2EDCC0E14E45}"/>
              </a:ext>
            </a:extLst>
          </p:cNvPr>
          <p:cNvSpPr>
            <a:spLocks noGrp="1"/>
          </p:cNvSpPr>
          <p:nvPr>
            <p:ph type="title"/>
          </p:nvPr>
        </p:nvSpPr>
        <p:spPr/>
        <p:txBody>
          <a:bodyPr/>
          <a:lstStyle/>
          <a:p>
            <a:pPr algn="ctr"/>
            <a:r>
              <a:rPr lang="en-US" b="1" dirty="0"/>
              <a:t>All VDR GENES</a:t>
            </a:r>
          </a:p>
        </p:txBody>
      </p:sp>
      <p:sp>
        <p:nvSpPr>
          <p:cNvPr id="3" name="Content Placeholder 2">
            <a:extLst>
              <a:ext uri="{FF2B5EF4-FFF2-40B4-BE49-F238E27FC236}">
                <a16:creationId xmlns:a16="http://schemas.microsoft.com/office/drawing/2014/main" id="{59957996-E41C-4466-ACE7-7271A4F10547}"/>
              </a:ext>
            </a:extLst>
          </p:cNvPr>
          <p:cNvSpPr>
            <a:spLocks noGrp="1"/>
          </p:cNvSpPr>
          <p:nvPr>
            <p:ph idx="1"/>
          </p:nvPr>
        </p:nvSpPr>
        <p:spPr/>
        <p:txBody>
          <a:bodyPr>
            <a:normAutofit/>
          </a:bodyPr>
          <a:lstStyle/>
          <a:p>
            <a:r>
              <a:rPr lang="en-US" dirty="0"/>
              <a:t>Peak bone mass is to a great extent genetically determined. </a:t>
            </a:r>
          </a:p>
          <a:p>
            <a:r>
              <a:rPr lang="en-US" dirty="0"/>
              <a:t>The vitamin D receptor (VDR) gene accounts for around 70% of the entire genetic influence on bone density, playing an important role in calcium homeostasis, bone cell growth and differentiation, and intestinal calcium absorption</a:t>
            </a:r>
          </a:p>
          <a:p>
            <a:r>
              <a:rPr lang="en-US" dirty="0"/>
              <a:t>The T (A) allele has poorer calcium absorption compared to the C (G) allele. </a:t>
            </a:r>
          </a:p>
          <a:p>
            <a:r>
              <a:rPr lang="en-US" b="1" dirty="0"/>
              <a:t>ACTION: </a:t>
            </a:r>
            <a:r>
              <a:rPr lang="en-US" dirty="0"/>
              <a:t>Maintain healthy Vitamin D levels, eat green leafy vegetables for calcium and alkalinity while minimizing grains and sugars.</a:t>
            </a:r>
          </a:p>
        </p:txBody>
      </p:sp>
    </p:spTree>
    <p:extLst>
      <p:ext uri="{BB962C8B-B14F-4D97-AF65-F5344CB8AC3E}">
        <p14:creationId xmlns:p14="http://schemas.microsoft.com/office/powerpoint/2010/main" val="264618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7491-65B2-4ACD-82FC-EDA515C4D617}"/>
              </a:ext>
            </a:extLst>
          </p:cNvPr>
          <p:cNvSpPr>
            <a:spLocks noGrp="1"/>
          </p:cNvSpPr>
          <p:nvPr>
            <p:ph type="title"/>
          </p:nvPr>
        </p:nvSpPr>
        <p:spPr/>
        <p:txBody>
          <a:bodyPr/>
          <a:lstStyle/>
          <a:p>
            <a:pPr algn="ctr"/>
            <a:r>
              <a:rPr lang="en-US" b="1" dirty="0"/>
              <a:t>DETOXIFICATION</a:t>
            </a:r>
          </a:p>
        </p:txBody>
      </p:sp>
      <p:sp>
        <p:nvSpPr>
          <p:cNvPr id="3" name="Content Placeholder 2">
            <a:extLst>
              <a:ext uri="{FF2B5EF4-FFF2-40B4-BE49-F238E27FC236}">
                <a16:creationId xmlns:a16="http://schemas.microsoft.com/office/drawing/2014/main" id="{43F61148-21E6-4ACE-8250-DB9FB1A79889}"/>
              </a:ext>
            </a:extLst>
          </p:cNvPr>
          <p:cNvSpPr>
            <a:spLocks noGrp="1"/>
          </p:cNvSpPr>
          <p:nvPr>
            <p:ph idx="1"/>
          </p:nvPr>
        </p:nvSpPr>
        <p:spPr/>
        <p:txBody>
          <a:bodyPr/>
          <a:lstStyle/>
          <a:p>
            <a:r>
              <a:rPr lang="en-US" dirty="0"/>
              <a:t>The detoxification process in the body is governed primarily by the GST family of enzymes. </a:t>
            </a:r>
          </a:p>
          <a:p>
            <a:r>
              <a:rPr lang="en-US" dirty="0"/>
              <a:t>Glutathione S-</a:t>
            </a:r>
            <a:r>
              <a:rPr lang="en-US" dirty="0" err="1"/>
              <a:t>tranferases</a:t>
            </a:r>
            <a:r>
              <a:rPr lang="en-US" dirty="0"/>
              <a:t> are responsible for catalyzing reactions in which the products of Phase I metabolism are conjugated with glutathione, thus making them more water soluble and more easily excreted from the body through sweat and urine. </a:t>
            </a:r>
          </a:p>
          <a:p>
            <a:r>
              <a:rPr lang="en-US" dirty="0"/>
              <a:t>Cruciferous and allium vegetables help increase the activity of your detoxification system, which aids the removal of harmful substances from your body.</a:t>
            </a:r>
          </a:p>
        </p:txBody>
      </p:sp>
    </p:spTree>
    <p:extLst>
      <p:ext uri="{BB962C8B-B14F-4D97-AF65-F5344CB8AC3E}">
        <p14:creationId xmlns:p14="http://schemas.microsoft.com/office/powerpoint/2010/main" val="255618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C138-CCAE-471E-B0DA-9797E932AA16}"/>
              </a:ext>
            </a:extLst>
          </p:cNvPr>
          <p:cNvSpPr>
            <a:spLocks noGrp="1"/>
          </p:cNvSpPr>
          <p:nvPr>
            <p:ph type="title"/>
          </p:nvPr>
        </p:nvSpPr>
        <p:spPr/>
        <p:txBody>
          <a:bodyPr/>
          <a:lstStyle/>
          <a:p>
            <a:pPr algn="ctr"/>
            <a:r>
              <a:rPr lang="en-US" b="1" dirty="0"/>
              <a:t>Detoxification</a:t>
            </a:r>
          </a:p>
        </p:txBody>
      </p:sp>
      <p:pic>
        <p:nvPicPr>
          <p:cNvPr id="4" name="Content Placeholder 3">
            <a:extLst>
              <a:ext uri="{FF2B5EF4-FFF2-40B4-BE49-F238E27FC236}">
                <a16:creationId xmlns:a16="http://schemas.microsoft.com/office/drawing/2014/main" id="{A5BEAAC6-45D5-4556-A4A7-5353C7C0E509}"/>
              </a:ext>
            </a:extLst>
          </p:cNvPr>
          <p:cNvPicPr>
            <a:picLocks noGrp="1" noChangeAspect="1"/>
          </p:cNvPicPr>
          <p:nvPr>
            <p:ph idx="1"/>
          </p:nvPr>
        </p:nvPicPr>
        <p:blipFill>
          <a:blip r:embed="rId2"/>
          <a:stretch>
            <a:fillRect/>
          </a:stretch>
        </p:blipFill>
        <p:spPr>
          <a:xfrm>
            <a:off x="609600" y="2780456"/>
            <a:ext cx="10972800" cy="3430687"/>
          </a:xfrm>
          <a:prstGeom prst="rect">
            <a:avLst/>
          </a:prstGeom>
        </p:spPr>
      </p:pic>
    </p:spTree>
    <p:extLst>
      <p:ext uri="{BB962C8B-B14F-4D97-AF65-F5344CB8AC3E}">
        <p14:creationId xmlns:p14="http://schemas.microsoft.com/office/powerpoint/2010/main" val="1448133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77B-4110-4CE9-95B4-BD4F465837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3C0B3-60D1-4CF4-BE03-0D2D6B81EAE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819E1BA-5D24-467F-81E8-29A2EDA90B92}"/>
              </a:ext>
            </a:extLst>
          </p:cNvPr>
          <p:cNvPicPr>
            <a:picLocks noChangeAspect="1"/>
          </p:cNvPicPr>
          <p:nvPr/>
        </p:nvPicPr>
        <p:blipFill>
          <a:blip r:embed="rId2"/>
          <a:stretch>
            <a:fillRect/>
          </a:stretch>
        </p:blipFill>
        <p:spPr>
          <a:xfrm>
            <a:off x="0" y="942746"/>
            <a:ext cx="12192000" cy="4972507"/>
          </a:xfrm>
          <a:prstGeom prst="rect">
            <a:avLst/>
          </a:prstGeom>
        </p:spPr>
      </p:pic>
    </p:spTree>
    <p:extLst>
      <p:ext uri="{BB962C8B-B14F-4D97-AF65-F5344CB8AC3E}">
        <p14:creationId xmlns:p14="http://schemas.microsoft.com/office/powerpoint/2010/main" val="66963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C7E9-7EA9-45BE-AB54-598F814A99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999873-3B0A-4818-902D-EBB6E09C15E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8AA7496-8590-4C60-A24B-E47FB5D256C9}"/>
              </a:ext>
            </a:extLst>
          </p:cNvPr>
          <p:cNvPicPr>
            <a:picLocks noChangeAspect="1"/>
          </p:cNvPicPr>
          <p:nvPr/>
        </p:nvPicPr>
        <p:blipFill>
          <a:blip r:embed="rId2"/>
          <a:stretch>
            <a:fillRect/>
          </a:stretch>
        </p:blipFill>
        <p:spPr>
          <a:xfrm>
            <a:off x="0" y="685626"/>
            <a:ext cx="12192000" cy="5486747"/>
          </a:xfrm>
          <a:prstGeom prst="rect">
            <a:avLst/>
          </a:prstGeom>
        </p:spPr>
      </p:pic>
    </p:spTree>
    <p:extLst>
      <p:ext uri="{BB962C8B-B14F-4D97-AF65-F5344CB8AC3E}">
        <p14:creationId xmlns:p14="http://schemas.microsoft.com/office/powerpoint/2010/main" val="2044110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4127-7A9F-4AF8-8CE8-AC5D7B5F896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932788-323A-4CA6-8F79-AE03F99FF18D}"/>
              </a:ext>
            </a:extLst>
          </p:cNvPr>
          <p:cNvPicPr>
            <a:picLocks noGrp="1" noChangeAspect="1"/>
          </p:cNvPicPr>
          <p:nvPr>
            <p:ph idx="1"/>
          </p:nvPr>
        </p:nvPicPr>
        <p:blipFill>
          <a:blip r:embed="rId2"/>
          <a:stretch>
            <a:fillRect/>
          </a:stretch>
        </p:blipFill>
        <p:spPr>
          <a:xfrm>
            <a:off x="1922482" y="2286000"/>
            <a:ext cx="8347036" cy="4419600"/>
          </a:xfrm>
          <a:prstGeom prst="rect">
            <a:avLst/>
          </a:prstGeom>
        </p:spPr>
      </p:pic>
    </p:spTree>
    <p:extLst>
      <p:ext uri="{BB962C8B-B14F-4D97-AF65-F5344CB8AC3E}">
        <p14:creationId xmlns:p14="http://schemas.microsoft.com/office/powerpoint/2010/main" val="1737812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2165-32DC-4E85-B41E-C07909B122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228CA62-CBB0-4E41-A697-F772735F4777}"/>
              </a:ext>
            </a:extLst>
          </p:cNvPr>
          <p:cNvPicPr>
            <a:picLocks noGrp="1" noChangeAspect="1"/>
          </p:cNvPicPr>
          <p:nvPr>
            <p:ph idx="1"/>
          </p:nvPr>
        </p:nvPicPr>
        <p:blipFill>
          <a:blip r:embed="rId2"/>
          <a:stretch>
            <a:fillRect/>
          </a:stretch>
        </p:blipFill>
        <p:spPr>
          <a:xfrm>
            <a:off x="2033791" y="2286000"/>
            <a:ext cx="8124418" cy="4419600"/>
          </a:xfrm>
          <a:prstGeom prst="rect">
            <a:avLst/>
          </a:prstGeom>
        </p:spPr>
      </p:pic>
    </p:spTree>
    <p:extLst>
      <p:ext uri="{BB962C8B-B14F-4D97-AF65-F5344CB8AC3E}">
        <p14:creationId xmlns:p14="http://schemas.microsoft.com/office/powerpoint/2010/main" val="2350289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B52A-C687-4827-B5A5-C097DEDBCDF6}"/>
              </a:ext>
            </a:extLst>
          </p:cNvPr>
          <p:cNvSpPr>
            <a:spLocks noGrp="1"/>
          </p:cNvSpPr>
          <p:nvPr>
            <p:ph type="title"/>
          </p:nvPr>
        </p:nvSpPr>
        <p:spPr/>
        <p:txBody>
          <a:bodyPr/>
          <a:lstStyle/>
          <a:p>
            <a:pPr algn="ctr"/>
            <a:r>
              <a:rPr lang="en-US" b="1" dirty="0"/>
              <a:t>BPA – Only In America?</a:t>
            </a:r>
          </a:p>
        </p:txBody>
      </p:sp>
      <p:pic>
        <p:nvPicPr>
          <p:cNvPr id="4" name="Content Placeholder 3">
            <a:extLst>
              <a:ext uri="{FF2B5EF4-FFF2-40B4-BE49-F238E27FC236}">
                <a16:creationId xmlns:a16="http://schemas.microsoft.com/office/drawing/2014/main" id="{E000F169-B111-43D3-BB21-35FDC4FEA976}"/>
              </a:ext>
            </a:extLst>
          </p:cNvPr>
          <p:cNvPicPr>
            <a:picLocks noGrp="1" noChangeAspect="1"/>
          </p:cNvPicPr>
          <p:nvPr>
            <p:ph idx="1"/>
          </p:nvPr>
        </p:nvPicPr>
        <p:blipFill>
          <a:blip r:embed="rId2"/>
          <a:stretch>
            <a:fillRect/>
          </a:stretch>
        </p:blipFill>
        <p:spPr>
          <a:xfrm>
            <a:off x="1816620" y="2286000"/>
            <a:ext cx="8558760" cy="4419600"/>
          </a:xfrm>
          <a:prstGeom prst="rect">
            <a:avLst/>
          </a:prstGeom>
        </p:spPr>
      </p:pic>
    </p:spTree>
    <p:extLst>
      <p:ext uri="{BB962C8B-B14F-4D97-AF65-F5344CB8AC3E}">
        <p14:creationId xmlns:p14="http://schemas.microsoft.com/office/powerpoint/2010/main" val="433270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5D79-5E64-42EE-A36C-D1BB1C6DC1E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CB8D7AC-BA38-4E93-989A-FF8952B3CAB5}"/>
              </a:ext>
            </a:extLst>
          </p:cNvPr>
          <p:cNvPicPr>
            <a:picLocks noGrp="1" noChangeAspect="1"/>
          </p:cNvPicPr>
          <p:nvPr>
            <p:ph idx="1"/>
          </p:nvPr>
        </p:nvPicPr>
        <p:blipFill>
          <a:blip r:embed="rId2"/>
          <a:stretch>
            <a:fillRect/>
          </a:stretch>
        </p:blipFill>
        <p:spPr>
          <a:xfrm>
            <a:off x="2382802" y="2286000"/>
            <a:ext cx="7426395" cy="4419600"/>
          </a:xfrm>
          <a:prstGeom prst="rect">
            <a:avLst/>
          </a:prstGeom>
        </p:spPr>
      </p:pic>
    </p:spTree>
    <p:extLst>
      <p:ext uri="{BB962C8B-B14F-4D97-AF65-F5344CB8AC3E}">
        <p14:creationId xmlns:p14="http://schemas.microsoft.com/office/powerpoint/2010/main" val="84164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7D73-301F-4F82-812B-4B81443D396B}"/>
              </a:ext>
            </a:extLst>
          </p:cNvPr>
          <p:cNvSpPr>
            <a:spLocks noGrp="1"/>
          </p:cNvSpPr>
          <p:nvPr>
            <p:ph type="title"/>
          </p:nvPr>
        </p:nvSpPr>
        <p:spPr/>
        <p:txBody>
          <a:bodyPr>
            <a:normAutofit fontScale="90000"/>
          </a:bodyPr>
          <a:lstStyle/>
          <a:p>
            <a:pPr algn="ctr"/>
            <a:br>
              <a:rPr lang="en-US" b="0" dirty="0"/>
            </a:br>
            <a:r>
              <a:rPr lang="en-US" b="1" dirty="0"/>
              <a:t>SLC2A2 GLUT2 ACTION </a:t>
            </a:r>
            <a:br>
              <a:rPr lang="en-US" b="0" dirty="0"/>
            </a:br>
            <a:endParaRPr lang="en-US" dirty="0"/>
          </a:p>
        </p:txBody>
      </p:sp>
      <p:sp>
        <p:nvSpPr>
          <p:cNvPr id="3" name="Content Placeholder 2">
            <a:extLst>
              <a:ext uri="{FF2B5EF4-FFF2-40B4-BE49-F238E27FC236}">
                <a16:creationId xmlns:a16="http://schemas.microsoft.com/office/drawing/2014/main" id="{6E24F437-B563-46BD-BB70-505A6BAEC189}"/>
              </a:ext>
            </a:extLst>
          </p:cNvPr>
          <p:cNvSpPr>
            <a:spLocks noGrp="1"/>
          </p:cNvSpPr>
          <p:nvPr>
            <p:ph idx="1"/>
          </p:nvPr>
        </p:nvSpPr>
        <p:spPr/>
        <p:txBody>
          <a:bodyPr>
            <a:normAutofit lnSpcReduction="10000"/>
          </a:bodyPr>
          <a:lstStyle/>
          <a:p>
            <a:r>
              <a:rPr lang="en-US" dirty="0"/>
              <a:t>Wild type: CC low impact </a:t>
            </a:r>
          </a:p>
          <a:p>
            <a:r>
              <a:rPr lang="en-US" dirty="0"/>
              <a:t>CT Hetero: low impact </a:t>
            </a:r>
          </a:p>
          <a:p>
            <a:r>
              <a:rPr lang="en-US" dirty="0"/>
              <a:t>TT: Homozygote moderate impact</a:t>
            </a:r>
          </a:p>
          <a:p>
            <a:r>
              <a:rPr lang="en-US" dirty="0"/>
              <a:t>Facilitates the first step in glucose induced insulin secretion</a:t>
            </a:r>
          </a:p>
          <a:p>
            <a:r>
              <a:rPr lang="en-US" dirty="0"/>
              <a:t>Aids entry of glucose into the beta cell</a:t>
            </a:r>
          </a:p>
          <a:p>
            <a:r>
              <a:rPr lang="en-US" dirty="0"/>
              <a:t>In T allele carriers, it is important to avoid all high-sugar foods in the diet, especially foods that contain refined sugars.</a:t>
            </a:r>
          </a:p>
          <a:p>
            <a:pPr marL="0" indent="0">
              <a:buNone/>
            </a:pPr>
            <a:r>
              <a:rPr lang="en-US" b="1" dirty="0"/>
              <a:t>ACTION: </a:t>
            </a:r>
            <a:r>
              <a:rPr lang="en-US" dirty="0"/>
              <a:t>T allele carriers should avoid all high-sugar foods and reduce total carbohydrate intake. Use the Anti-inflammatory or Modified Mediterranean Diet based on the outcome of other genes.</a:t>
            </a:r>
          </a:p>
          <a:p>
            <a:pPr marL="0" indent="0">
              <a:buNone/>
            </a:pPr>
            <a:endParaRPr lang="en-US" dirty="0"/>
          </a:p>
        </p:txBody>
      </p:sp>
    </p:spTree>
    <p:extLst>
      <p:ext uri="{BB962C8B-B14F-4D97-AF65-F5344CB8AC3E}">
        <p14:creationId xmlns:p14="http://schemas.microsoft.com/office/powerpoint/2010/main" val="2964831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8850-3ECB-4C53-A7CF-1C37A72CAF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7138B87-5F54-475B-87EC-BC399E2D3D31}"/>
              </a:ext>
            </a:extLst>
          </p:cNvPr>
          <p:cNvPicPr>
            <a:picLocks noGrp="1" noChangeAspect="1"/>
          </p:cNvPicPr>
          <p:nvPr>
            <p:ph idx="1"/>
          </p:nvPr>
        </p:nvPicPr>
        <p:blipFill>
          <a:blip r:embed="rId2"/>
          <a:stretch>
            <a:fillRect/>
          </a:stretch>
        </p:blipFill>
        <p:spPr>
          <a:xfrm>
            <a:off x="2422466" y="2286000"/>
            <a:ext cx="7347068" cy="4419600"/>
          </a:xfrm>
          <a:prstGeom prst="rect">
            <a:avLst/>
          </a:prstGeom>
        </p:spPr>
      </p:pic>
    </p:spTree>
    <p:extLst>
      <p:ext uri="{BB962C8B-B14F-4D97-AF65-F5344CB8AC3E}">
        <p14:creationId xmlns:p14="http://schemas.microsoft.com/office/powerpoint/2010/main" val="3604049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738A-4380-4222-945E-27AE980CF8FE}"/>
              </a:ext>
            </a:extLst>
          </p:cNvPr>
          <p:cNvSpPr>
            <a:spLocks noGrp="1"/>
          </p:cNvSpPr>
          <p:nvPr>
            <p:ph type="title"/>
          </p:nvPr>
        </p:nvSpPr>
        <p:spPr/>
        <p:txBody>
          <a:bodyPr/>
          <a:lstStyle/>
          <a:p>
            <a:pPr algn="ctr"/>
            <a:r>
              <a:rPr lang="en-US" b="1" dirty="0"/>
              <a:t>Exposome –sum of lifetime exposures</a:t>
            </a:r>
          </a:p>
        </p:txBody>
      </p:sp>
      <p:pic>
        <p:nvPicPr>
          <p:cNvPr id="4" name="Content Placeholder 3">
            <a:extLst>
              <a:ext uri="{FF2B5EF4-FFF2-40B4-BE49-F238E27FC236}">
                <a16:creationId xmlns:a16="http://schemas.microsoft.com/office/drawing/2014/main" id="{129165B4-4262-4DCF-A372-B45BDF6A8031}"/>
              </a:ext>
            </a:extLst>
          </p:cNvPr>
          <p:cNvPicPr>
            <a:picLocks noGrp="1" noChangeAspect="1"/>
          </p:cNvPicPr>
          <p:nvPr>
            <p:ph idx="1"/>
          </p:nvPr>
        </p:nvPicPr>
        <p:blipFill>
          <a:blip r:embed="rId2"/>
          <a:stretch>
            <a:fillRect/>
          </a:stretch>
        </p:blipFill>
        <p:spPr>
          <a:xfrm>
            <a:off x="2223936" y="2286000"/>
            <a:ext cx="7744127" cy="4419600"/>
          </a:xfrm>
          <a:prstGeom prst="rect">
            <a:avLst/>
          </a:prstGeom>
        </p:spPr>
      </p:pic>
    </p:spTree>
    <p:extLst>
      <p:ext uri="{BB962C8B-B14F-4D97-AF65-F5344CB8AC3E}">
        <p14:creationId xmlns:p14="http://schemas.microsoft.com/office/powerpoint/2010/main" val="80372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02BD-46EC-45F0-B433-C99D0F40C9B1}"/>
              </a:ext>
            </a:extLst>
          </p:cNvPr>
          <p:cNvSpPr>
            <a:spLocks noGrp="1"/>
          </p:cNvSpPr>
          <p:nvPr>
            <p:ph type="title"/>
          </p:nvPr>
        </p:nvSpPr>
        <p:spPr/>
        <p:txBody>
          <a:bodyPr/>
          <a:lstStyle/>
          <a:p>
            <a:pPr algn="ctr"/>
            <a:r>
              <a:rPr lang="en-US" b="1" dirty="0"/>
              <a:t>Inability to Metabolize</a:t>
            </a:r>
          </a:p>
        </p:txBody>
      </p:sp>
      <p:sp>
        <p:nvSpPr>
          <p:cNvPr id="3" name="Content Placeholder 2">
            <a:extLst>
              <a:ext uri="{FF2B5EF4-FFF2-40B4-BE49-F238E27FC236}">
                <a16:creationId xmlns:a16="http://schemas.microsoft.com/office/drawing/2014/main" id="{551D6948-9B4C-43E5-A639-A6050CD9490F}"/>
              </a:ext>
            </a:extLst>
          </p:cNvPr>
          <p:cNvSpPr>
            <a:spLocks noGrp="1"/>
          </p:cNvSpPr>
          <p:nvPr>
            <p:ph idx="1"/>
          </p:nvPr>
        </p:nvSpPr>
        <p:spPr/>
        <p:txBody>
          <a:bodyPr/>
          <a:lstStyle/>
          <a:p>
            <a:pPr algn="ctr"/>
            <a:r>
              <a:rPr lang="en-US" dirty="0"/>
              <a:t>Our level of biological health is directly related to what we:</a:t>
            </a:r>
          </a:p>
          <a:p>
            <a:pPr algn="ctr"/>
            <a:endParaRPr lang="en-US" dirty="0"/>
          </a:p>
          <a:p>
            <a:pPr marL="0" indent="0" algn="ctr">
              <a:buNone/>
            </a:pPr>
            <a:r>
              <a:rPr lang="en-US" dirty="0"/>
              <a:t>EAT, DRINK, BREATH, TOUCH, INJECT</a:t>
            </a:r>
          </a:p>
          <a:p>
            <a:pPr algn="ctr"/>
            <a:endParaRPr lang="en-US" dirty="0"/>
          </a:p>
          <a:p>
            <a:pPr algn="ctr"/>
            <a:r>
              <a:rPr lang="en-US" dirty="0"/>
              <a:t>And can’t assimilate or eliminate</a:t>
            </a:r>
          </a:p>
        </p:txBody>
      </p:sp>
    </p:spTree>
    <p:extLst>
      <p:ext uri="{BB962C8B-B14F-4D97-AF65-F5344CB8AC3E}">
        <p14:creationId xmlns:p14="http://schemas.microsoft.com/office/powerpoint/2010/main" val="1407642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BB35-D492-4E5B-89FA-6245560DF2FB}"/>
              </a:ext>
            </a:extLst>
          </p:cNvPr>
          <p:cNvSpPr>
            <a:spLocks noGrp="1"/>
          </p:cNvSpPr>
          <p:nvPr>
            <p:ph type="title"/>
          </p:nvPr>
        </p:nvSpPr>
        <p:spPr/>
        <p:txBody>
          <a:bodyPr/>
          <a:lstStyle/>
          <a:p>
            <a:pPr algn="ctr"/>
            <a:r>
              <a:rPr lang="en-US" b="1" dirty="0"/>
              <a:t>Bombardment of Toxins</a:t>
            </a:r>
          </a:p>
        </p:txBody>
      </p:sp>
      <p:sp>
        <p:nvSpPr>
          <p:cNvPr id="3" name="Content Placeholder 2">
            <a:extLst>
              <a:ext uri="{FF2B5EF4-FFF2-40B4-BE49-F238E27FC236}">
                <a16:creationId xmlns:a16="http://schemas.microsoft.com/office/drawing/2014/main" id="{C5BC8DCF-02B4-478F-A86B-332AA5139ACF}"/>
              </a:ext>
            </a:extLst>
          </p:cNvPr>
          <p:cNvSpPr>
            <a:spLocks noGrp="1"/>
          </p:cNvSpPr>
          <p:nvPr>
            <p:ph idx="1"/>
          </p:nvPr>
        </p:nvSpPr>
        <p:spPr/>
        <p:txBody>
          <a:bodyPr>
            <a:normAutofit/>
          </a:bodyPr>
          <a:lstStyle/>
          <a:p>
            <a:pPr marL="0" indent="0" algn="ctr">
              <a:buNone/>
            </a:pPr>
            <a:r>
              <a:rPr lang="en-US" dirty="0"/>
              <a:t>Toxic Exposures: </a:t>
            </a:r>
          </a:p>
          <a:p>
            <a:pPr marL="0" indent="0" algn="ctr">
              <a:buNone/>
            </a:pPr>
            <a:r>
              <a:rPr lang="en-US" dirty="0"/>
              <a:t>Radiation from EMFs, Stress, Lifestyle, Infection, Diet, Medications, Diet, Outside Chemicals </a:t>
            </a:r>
          </a:p>
          <a:p>
            <a:pPr marL="0" indent="0" algn="ctr">
              <a:buNone/>
            </a:pPr>
            <a:r>
              <a:rPr lang="en-US" dirty="0"/>
              <a:t>=</a:t>
            </a:r>
          </a:p>
          <a:p>
            <a:pPr marL="0" indent="0" algn="ctr">
              <a:buNone/>
            </a:pPr>
            <a:r>
              <a:rPr lang="en-US" dirty="0"/>
              <a:t>Toxic Burden of:</a:t>
            </a:r>
          </a:p>
          <a:p>
            <a:pPr marL="0" indent="0" algn="ctr">
              <a:buNone/>
            </a:pPr>
            <a:r>
              <a:rPr lang="en-US" dirty="0"/>
              <a:t>Internal Chemical Environment: Xenobiotics, Inflammation, Lipid Peroxidation, Oxidative Stress, Leaky Gut</a:t>
            </a:r>
          </a:p>
        </p:txBody>
      </p:sp>
    </p:spTree>
    <p:extLst>
      <p:ext uri="{BB962C8B-B14F-4D97-AF65-F5344CB8AC3E}">
        <p14:creationId xmlns:p14="http://schemas.microsoft.com/office/powerpoint/2010/main" val="2023302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6B8B-E0A3-4D83-A54C-39E4C6799A27}"/>
              </a:ext>
            </a:extLst>
          </p:cNvPr>
          <p:cNvSpPr>
            <a:spLocks noGrp="1"/>
          </p:cNvSpPr>
          <p:nvPr>
            <p:ph type="title"/>
          </p:nvPr>
        </p:nvSpPr>
        <p:spPr/>
        <p:txBody>
          <a:bodyPr/>
          <a:lstStyle/>
          <a:p>
            <a:pPr algn="ctr"/>
            <a:r>
              <a:rPr lang="en-US" b="1" dirty="0"/>
              <a:t>To “Detox”</a:t>
            </a:r>
          </a:p>
        </p:txBody>
      </p:sp>
      <p:pic>
        <p:nvPicPr>
          <p:cNvPr id="4" name="Content Placeholder 3">
            <a:extLst>
              <a:ext uri="{FF2B5EF4-FFF2-40B4-BE49-F238E27FC236}">
                <a16:creationId xmlns:a16="http://schemas.microsoft.com/office/drawing/2014/main" id="{8B9FB7D6-B344-4BCB-A498-5199F8108503}"/>
              </a:ext>
            </a:extLst>
          </p:cNvPr>
          <p:cNvPicPr>
            <a:picLocks noGrp="1" noChangeAspect="1"/>
          </p:cNvPicPr>
          <p:nvPr>
            <p:ph idx="1"/>
          </p:nvPr>
        </p:nvPicPr>
        <p:blipFill>
          <a:blip r:embed="rId2"/>
          <a:stretch>
            <a:fillRect/>
          </a:stretch>
        </p:blipFill>
        <p:spPr>
          <a:xfrm>
            <a:off x="964525" y="2286000"/>
            <a:ext cx="10262950" cy="4419600"/>
          </a:xfrm>
          <a:prstGeom prst="rect">
            <a:avLst/>
          </a:prstGeom>
        </p:spPr>
      </p:pic>
    </p:spTree>
    <p:extLst>
      <p:ext uri="{BB962C8B-B14F-4D97-AF65-F5344CB8AC3E}">
        <p14:creationId xmlns:p14="http://schemas.microsoft.com/office/powerpoint/2010/main" val="2984259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FAC6-C4B2-4935-B6E0-4C00C4C3E518}"/>
              </a:ext>
            </a:extLst>
          </p:cNvPr>
          <p:cNvSpPr>
            <a:spLocks noGrp="1"/>
          </p:cNvSpPr>
          <p:nvPr>
            <p:ph type="title"/>
          </p:nvPr>
        </p:nvSpPr>
        <p:spPr/>
        <p:txBody>
          <a:bodyPr/>
          <a:lstStyle/>
          <a:p>
            <a:pPr algn="ctr"/>
            <a:r>
              <a:rPr lang="en-US" b="1" dirty="0"/>
              <a:t>3 Phases of Detox</a:t>
            </a:r>
          </a:p>
        </p:txBody>
      </p:sp>
      <p:pic>
        <p:nvPicPr>
          <p:cNvPr id="4" name="Content Placeholder 3">
            <a:extLst>
              <a:ext uri="{FF2B5EF4-FFF2-40B4-BE49-F238E27FC236}">
                <a16:creationId xmlns:a16="http://schemas.microsoft.com/office/drawing/2014/main" id="{DAAD6FDC-E677-463F-9CB2-A8471CC0052E}"/>
              </a:ext>
            </a:extLst>
          </p:cNvPr>
          <p:cNvPicPr>
            <a:picLocks noGrp="1" noChangeAspect="1"/>
          </p:cNvPicPr>
          <p:nvPr>
            <p:ph idx="1"/>
          </p:nvPr>
        </p:nvPicPr>
        <p:blipFill>
          <a:blip r:embed="rId2"/>
          <a:stretch>
            <a:fillRect/>
          </a:stretch>
        </p:blipFill>
        <p:spPr>
          <a:xfrm>
            <a:off x="2629160" y="2286000"/>
            <a:ext cx="6933679" cy="4419600"/>
          </a:xfrm>
          <a:prstGeom prst="rect">
            <a:avLst/>
          </a:prstGeom>
        </p:spPr>
      </p:pic>
    </p:spTree>
    <p:extLst>
      <p:ext uri="{BB962C8B-B14F-4D97-AF65-F5344CB8AC3E}">
        <p14:creationId xmlns:p14="http://schemas.microsoft.com/office/powerpoint/2010/main" val="2096285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CE943E-F8DC-4CDB-B1B9-067610497271}"/>
              </a:ext>
            </a:extLst>
          </p:cNvPr>
          <p:cNvPicPr>
            <a:picLocks noGrp="1" noChangeAspect="1"/>
          </p:cNvPicPr>
          <p:nvPr>
            <p:ph idx="4294967295"/>
          </p:nvPr>
        </p:nvPicPr>
        <p:blipFill>
          <a:blip r:embed="rId2"/>
          <a:stretch>
            <a:fillRect/>
          </a:stretch>
        </p:blipFill>
        <p:spPr>
          <a:xfrm>
            <a:off x="1976582" y="1593273"/>
            <a:ext cx="7673975" cy="4419600"/>
          </a:xfrm>
          <a:prstGeom prst="rect">
            <a:avLst/>
          </a:prstGeom>
        </p:spPr>
      </p:pic>
    </p:spTree>
    <p:extLst>
      <p:ext uri="{BB962C8B-B14F-4D97-AF65-F5344CB8AC3E}">
        <p14:creationId xmlns:p14="http://schemas.microsoft.com/office/powerpoint/2010/main" val="614210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BFD0-3EB3-4DC6-906E-25EBFDE4A162}"/>
              </a:ext>
            </a:extLst>
          </p:cNvPr>
          <p:cNvSpPr>
            <a:spLocks noGrp="1"/>
          </p:cNvSpPr>
          <p:nvPr>
            <p:ph type="title"/>
          </p:nvPr>
        </p:nvSpPr>
        <p:spPr/>
        <p:txBody>
          <a:bodyPr/>
          <a:lstStyle/>
          <a:p>
            <a:pPr algn="ctr"/>
            <a:r>
              <a:rPr lang="en-US" b="1" dirty="0"/>
              <a:t>DETOX GENES</a:t>
            </a:r>
          </a:p>
        </p:txBody>
      </p:sp>
      <p:pic>
        <p:nvPicPr>
          <p:cNvPr id="4" name="Content Placeholder 3">
            <a:extLst>
              <a:ext uri="{FF2B5EF4-FFF2-40B4-BE49-F238E27FC236}">
                <a16:creationId xmlns:a16="http://schemas.microsoft.com/office/drawing/2014/main" id="{A8EA90FC-931A-41B3-B88B-EBC3A2F8E472}"/>
              </a:ext>
            </a:extLst>
          </p:cNvPr>
          <p:cNvPicPr>
            <a:picLocks noGrp="1" noChangeAspect="1"/>
          </p:cNvPicPr>
          <p:nvPr>
            <p:ph idx="1"/>
          </p:nvPr>
        </p:nvPicPr>
        <p:blipFill>
          <a:blip r:embed="rId2"/>
          <a:stretch>
            <a:fillRect/>
          </a:stretch>
        </p:blipFill>
        <p:spPr>
          <a:xfrm>
            <a:off x="609600" y="2780456"/>
            <a:ext cx="10972800" cy="3430687"/>
          </a:xfrm>
          <a:prstGeom prst="rect">
            <a:avLst/>
          </a:prstGeom>
        </p:spPr>
      </p:pic>
    </p:spTree>
    <p:extLst>
      <p:ext uri="{BB962C8B-B14F-4D97-AF65-F5344CB8AC3E}">
        <p14:creationId xmlns:p14="http://schemas.microsoft.com/office/powerpoint/2010/main" val="834775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DD8C-68E4-4340-8161-18E3B2F99C9F}"/>
              </a:ext>
            </a:extLst>
          </p:cNvPr>
          <p:cNvSpPr>
            <a:spLocks noGrp="1"/>
          </p:cNvSpPr>
          <p:nvPr>
            <p:ph type="title"/>
          </p:nvPr>
        </p:nvSpPr>
        <p:spPr/>
        <p:txBody>
          <a:bodyPr/>
          <a:lstStyle/>
          <a:p>
            <a:pPr algn="ctr"/>
            <a:r>
              <a:rPr lang="en-US" b="1" dirty="0"/>
              <a:t>DETOX GENES FOR PHASE I-II-II</a:t>
            </a:r>
          </a:p>
        </p:txBody>
      </p:sp>
      <p:sp>
        <p:nvSpPr>
          <p:cNvPr id="3" name="Content Placeholder 2">
            <a:extLst>
              <a:ext uri="{FF2B5EF4-FFF2-40B4-BE49-F238E27FC236}">
                <a16:creationId xmlns:a16="http://schemas.microsoft.com/office/drawing/2014/main" id="{14E46789-4908-47AF-8741-D150A765B9E3}"/>
              </a:ext>
            </a:extLst>
          </p:cNvPr>
          <p:cNvSpPr>
            <a:spLocks noGrp="1"/>
          </p:cNvSpPr>
          <p:nvPr>
            <p:ph idx="1"/>
          </p:nvPr>
        </p:nvSpPr>
        <p:spPr/>
        <p:txBody>
          <a:bodyPr>
            <a:normAutofit lnSpcReduction="10000"/>
          </a:bodyPr>
          <a:lstStyle/>
          <a:p>
            <a:pPr algn="ctr"/>
            <a:r>
              <a:rPr lang="en-US" dirty="0"/>
              <a:t>Phase I  </a:t>
            </a:r>
          </a:p>
          <a:p>
            <a:pPr marL="0" indent="0">
              <a:buNone/>
            </a:pPr>
            <a:r>
              <a:rPr lang="en-US" dirty="0"/>
              <a:t>Activator enzymes encoded by </a:t>
            </a:r>
            <a:r>
              <a:rPr lang="en-US" dirty="0">
                <a:solidFill>
                  <a:schemeClr val="accent1"/>
                </a:solidFill>
              </a:rPr>
              <a:t>CYPA1</a:t>
            </a:r>
            <a:r>
              <a:rPr lang="en-US" dirty="0"/>
              <a:t> to activate toxins</a:t>
            </a:r>
          </a:p>
          <a:p>
            <a:pPr algn="ctr"/>
            <a:r>
              <a:rPr lang="en-US" dirty="0"/>
              <a:t>Phase II </a:t>
            </a:r>
          </a:p>
          <a:p>
            <a:pPr marL="0" indent="0" algn="ctr">
              <a:buNone/>
            </a:pPr>
            <a:r>
              <a:rPr lang="en-US" dirty="0" err="1"/>
              <a:t>Excretor</a:t>
            </a:r>
            <a:r>
              <a:rPr lang="en-US" dirty="0"/>
              <a:t> enzymes encoded by </a:t>
            </a:r>
            <a:r>
              <a:rPr lang="en-US" dirty="0">
                <a:solidFill>
                  <a:schemeClr val="accent1"/>
                </a:solidFill>
              </a:rPr>
              <a:t>GSTM1, GSTT1, GSTP1 </a:t>
            </a:r>
            <a:r>
              <a:rPr lang="en-US" dirty="0"/>
              <a:t>to make activated toxins water-soluble </a:t>
            </a:r>
          </a:p>
          <a:p>
            <a:pPr algn="ctr"/>
            <a:r>
              <a:rPr lang="en-US" dirty="0"/>
              <a:t>Phase III</a:t>
            </a:r>
          </a:p>
          <a:p>
            <a:pPr marL="0" indent="0">
              <a:buNone/>
            </a:pPr>
            <a:r>
              <a:rPr lang="en-US" dirty="0"/>
              <a:t>Activated water-soluble toxins excreted from the body</a:t>
            </a:r>
          </a:p>
          <a:p>
            <a:pPr marL="0" indent="0">
              <a:buNone/>
            </a:pPr>
            <a:endParaRPr lang="en-US" dirty="0"/>
          </a:p>
          <a:p>
            <a:pPr marL="0" indent="0" algn="ctr">
              <a:buNone/>
            </a:pPr>
            <a:r>
              <a:rPr lang="en-US" dirty="0">
                <a:solidFill>
                  <a:schemeClr val="accent1"/>
                </a:solidFill>
              </a:rPr>
              <a:t>Variants inhibit biotransformation creating tissue damage</a:t>
            </a:r>
          </a:p>
          <a:p>
            <a:pPr marL="0" indent="0">
              <a:buNone/>
            </a:pPr>
            <a:endParaRPr lang="en-US" dirty="0"/>
          </a:p>
        </p:txBody>
      </p:sp>
    </p:spTree>
    <p:extLst>
      <p:ext uri="{BB962C8B-B14F-4D97-AF65-F5344CB8AC3E}">
        <p14:creationId xmlns:p14="http://schemas.microsoft.com/office/powerpoint/2010/main" val="3538028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76D2-47CF-4F2F-834B-8B98BAFF1672}"/>
              </a:ext>
            </a:extLst>
          </p:cNvPr>
          <p:cNvSpPr>
            <a:spLocks noGrp="1"/>
          </p:cNvSpPr>
          <p:nvPr>
            <p:ph type="title"/>
          </p:nvPr>
        </p:nvSpPr>
        <p:spPr/>
        <p:txBody>
          <a:bodyPr/>
          <a:lstStyle/>
          <a:p>
            <a:pPr algn="ctr"/>
            <a:r>
              <a:rPr lang="en-US" b="1" dirty="0"/>
              <a:t>CYP1A1 |  Msp1 T&gt;C &amp; </a:t>
            </a:r>
            <a:br>
              <a:rPr lang="en-US" b="1" dirty="0"/>
            </a:br>
            <a:r>
              <a:rPr lang="en-US" b="1" dirty="0"/>
              <a:t>CYP1A1 |  2454A&gt;G (Ile462Val)</a:t>
            </a:r>
          </a:p>
        </p:txBody>
      </p:sp>
      <p:sp>
        <p:nvSpPr>
          <p:cNvPr id="3" name="Content Placeholder 2">
            <a:extLst>
              <a:ext uri="{FF2B5EF4-FFF2-40B4-BE49-F238E27FC236}">
                <a16:creationId xmlns:a16="http://schemas.microsoft.com/office/drawing/2014/main" id="{FF271A73-6E28-4028-A0D2-1D388E8AC32F}"/>
              </a:ext>
            </a:extLst>
          </p:cNvPr>
          <p:cNvSpPr>
            <a:spLocks noGrp="1"/>
          </p:cNvSpPr>
          <p:nvPr>
            <p:ph idx="1"/>
          </p:nvPr>
        </p:nvSpPr>
        <p:spPr/>
        <p:txBody>
          <a:bodyPr>
            <a:normAutofit/>
          </a:bodyPr>
          <a:lstStyle/>
          <a:p>
            <a:pPr marL="0" indent="0">
              <a:buNone/>
            </a:pPr>
            <a:r>
              <a:rPr lang="en-US" b="1" dirty="0"/>
              <a:t>PHASE 1 DETOX</a:t>
            </a:r>
          </a:p>
          <a:p>
            <a:r>
              <a:rPr lang="en-US" dirty="0"/>
              <a:t>The CYP1A1 gene encodes a phase I cytochrome P450 enzyme that converts environmental procarcinogens such as polycyclic aromatic hydrocarbons (PAHs) and aromatic amines to reactive intermediates having carcinogenic effects. </a:t>
            </a:r>
          </a:p>
          <a:p>
            <a:r>
              <a:rPr lang="en-US" dirty="0"/>
              <a:t>The variant allele C is associated with increased enzyme activity resulting in elevated levels of activated metabolites and subsequent DNA damage. </a:t>
            </a:r>
          </a:p>
          <a:p>
            <a:r>
              <a:rPr lang="en-US" b="1" dirty="0"/>
              <a:t>It is involved in the oxidative metabolism of estrogens, which may play a critical role in the etiology of breast and prostate cancers.</a:t>
            </a:r>
          </a:p>
        </p:txBody>
      </p:sp>
    </p:spTree>
    <p:extLst>
      <p:ext uri="{BB962C8B-B14F-4D97-AF65-F5344CB8AC3E}">
        <p14:creationId xmlns:p14="http://schemas.microsoft.com/office/powerpoint/2010/main" val="26118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B5F6-93E0-4EA9-9096-E1ED6B22DAD7}"/>
              </a:ext>
            </a:extLst>
          </p:cNvPr>
          <p:cNvSpPr>
            <a:spLocks noGrp="1"/>
          </p:cNvSpPr>
          <p:nvPr>
            <p:ph type="title"/>
          </p:nvPr>
        </p:nvSpPr>
        <p:spPr/>
        <p:txBody>
          <a:bodyPr/>
          <a:lstStyle/>
          <a:p>
            <a:pPr algn="ctr"/>
            <a:r>
              <a:rPr lang="en-US" b="1" dirty="0"/>
              <a:t>TAS1R2 |  Ile191Val</a:t>
            </a:r>
          </a:p>
        </p:txBody>
      </p:sp>
      <p:sp>
        <p:nvSpPr>
          <p:cNvPr id="3" name="Content Placeholder 2">
            <a:extLst>
              <a:ext uri="{FF2B5EF4-FFF2-40B4-BE49-F238E27FC236}">
                <a16:creationId xmlns:a16="http://schemas.microsoft.com/office/drawing/2014/main" id="{268307E6-AB8C-4EB0-BDC8-0C72794204CB}"/>
              </a:ext>
            </a:extLst>
          </p:cNvPr>
          <p:cNvSpPr>
            <a:spLocks noGrp="1"/>
          </p:cNvSpPr>
          <p:nvPr>
            <p:ph idx="1"/>
          </p:nvPr>
        </p:nvSpPr>
        <p:spPr/>
        <p:txBody>
          <a:bodyPr/>
          <a:lstStyle/>
          <a:p>
            <a:r>
              <a:rPr lang="en-US" dirty="0"/>
              <a:t>TAS1R2 encodes the taste receptor type 1 member 2, a key protein involved in the sweet taste recognition. </a:t>
            </a:r>
          </a:p>
          <a:p>
            <a:r>
              <a:rPr lang="en-US" dirty="0"/>
              <a:t>The diverse tissue distribution of TAS1R2 gene affects food intake beyond the detection of sweet taste on the tongue and palate. </a:t>
            </a:r>
          </a:p>
          <a:p>
            <a:r>
              <a:rPr lang="en-US" dirty="0"/>
              <a:t>These tissues include the gastrointestinal tract, pancreas, and hypothalamus -- tissues known for regulating metabolic and energy homeostasis. </a:t>
            </a:r>
          </a:p>
        </p:txBody>
      </p:sp>
    </p:spTree>
    <p:extLst>
      <p:ext uri="{BB962C8B-B14F-4D97-AF65-F5344CB8AC3E}">
        <p14:creationId xmlns:p14="http://schemas.microsoft.com/office/powerpoint/2010/main" val="654224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1965-F127-40C9-B9F3-C39C40CF578A}"/>
              </a:ext>
            </a:extLst>
          </p:cNvPr>
          <p:cNvSpPr>
            <a:spLocks noGrp="1"/>
          </p:cNvSpPr>
          <p:nvPr>
            <p:ph type="title"/>
          </p:nvPr>
        </p:nvSpPr>
        <p:spPr/>
        <p:txBody>
          <a:bodyPr/>
          <a:lstStyle/>
          <a:p>
            <a:pPr algn="ctr"/>
            <a:r>
              <a:rPr lang="en-US" b="1" dirty="0"/>
              <a:t>CYP1A1 AND CANCER</a:t>
            </a:r>
          </a:p>
        </p:txBody>
      </p:sp>
      <p:pic>
        <p:nvPicPr>
          <p:cNvPr id="4" name="Content Placeholder 3">
            <a:extLst>
              <a:ext uri="{FF2B5EF4-FFF2-40B4-BE49-F238E27FC236}">
                <a16:creationId xmlns:a16="http://schemas.microsoft.com/office/drawing/2014/main" id="{D266CBE0-E6CB-499C-951F-84B0731F652C}"/>
              </a:ext>
            </a:extLst>
          </p:cNvPr>
          <p:cNvPicPr>
            <a:picLocks noGrp="1" noChangeAspect="1"/>
          </p:cNvPicPr>
          <p:nvPr>
            <p:ph idx="1"/>
          </p:nvPr>
        </p:nvPicPr>
        <p:blipFill>
          <a:blip r:embed="rId2"/>
          <a:stretch>
            <a:fillRect/>
          </a:stretch>
        </p:blipFill>
        <p:spPr>
          <a:xfrm>
            <a:off x="1295400" y="3657600"/>
            <a:ext cx="9139502" cy="1244600"/>
          </a:xfrm>
          <a:prstGeom prst="rect">
            <a:avLst/>
          </a:prstGeom>
        </p:spPr>
      </p:pic>
      <p:pic>
        <p:nvPicPr>
          <p:cNvPr id="5" name="Picture 4">
            <a:extLst>
              <a:ext uri="{FF2B5EF4-FFF2-40B4-BE49-F238E27FC236}">
                <a16:creationId xmlns:a16="http://schemas.microsoft.com/office/drawing/2014/main" id="{2867B33B-F7BF-44DA-9E28-87BEF30678AC}"/>
              </a:ext>
            </a:extLst>
          </p:cNvPr>
          <p:cNvPicPr>
            <a:picLocks noChangeAspect="1"/>
          </p:cNvPicPr>
          <p:nvPr/>
        </p:nvPicPr>
        <p:blipFill>
          <a:blip r:embed="rId3"/>
          <a:stretch>
            <a:fillRect/>
          </a:stretch>
        </p:blipFill>
        <p:spPr>
          <a:xfrm>
            <a:off x="1297761" y="2286000"/>
            <a:ext cx="9596477" cy="1244600"/>
          </a:xfrm>
          <a:prstGeom prst="rect">
            <a:avLst/>
          </a:prstGeom>
        </p:spPr>
      </p:pic>
      <p:pic>
        <p:nvPicPr>
          <p:cNvPr id="6" name="Picture 5">
            <a:extLst>
              <a:ext uri="{FF2B5EF4-FFF2-40B4-BE49-F238E27FC236}">
                <a16:creationId xmlns:a16="http://schemas.microsoft.com/office/drawing/2014/main" id="{A9A8B91B-96A2-40A5-A624-DEAD3A21D667}"/>
              </a:ext>
            </a:extLst>
          </p:cNvPr>
          <p:cNvPicPr>
            <a:picLocks noChangeAspect="1"/>
          </p:cNvPicPr>
          <p:nvPr/>
        </p:nvPicPr>
        <p:blipFill>
          <a:blip r:embed="rId4"/>
          <a:stretch>
            <a:fillRect/>
          </a:stretch>
        </p:blipFill>
        <p:spPr>
          <a:xfrm>
            <a:off x="1295400" y="4977442"/>
            <a:ext cx="9596477" cy="863600"/>
          </a:xfrm>
          <a:prstGeom prst="rect">
            <a:avLst/>
          </a:prstGeom>
        </p:spPr>
      </p:pic>
    </p:spTree>
    <p:extLst>
      <p:ext uri="{BB962C8B-B14F-4D97-AF65-F5344CB8AC3E}">
        <p14:creationId xmlns:p14="http://schemas.microsoft.com/office/powerpoint/2010/main" val="4174094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0586-6C71-4238-86C0-E1041EABDAC8}"/>
              </a:ext>
            </a:extLst>
          </p:cNvPr>
          <p:cNvSpPr>
            <a:spLocks noGrp="1"/>
          </p:cNvSpPr>
          <p:nvPr>
            <p:ph type="title"/>
          </p:nvPr>
        </p:nvSpPr>
        <p:spPr/>
        <p:txBody>
          <a:bodyPr/>
          <a:lstStyle/>
          <a:p>
            <a:pPr algn="ctr"/>
            <a:r>
              <a:rPr lang="en-US" b="1" dirty="0"/>
              <a:t>CYP1A1 ACTION</a:t>
            </a:r>
          </a:p>
        </p:txBody>
      </p:sp>
      <p:sp>
        <p:nvSpPr>
          <p:cNvPr id="3" name="Content Placeholder 2">
            <a:extLst>
              <a:ext uri="{FF2B5EF4-FFF2-40B4-BE49-F238E27FC236}">
                <a16:creationId xmlns:a16="http://schemas.microsoft.com/office/drawing/2014/main" id="{2CA1E389-DA46-4F07-A473-5A5BB3B70EAC}"/>
              </a:ext>
            </a:extLst>
          </p:cNvPr>
          <p:cNvSpPr>
            <a:spLocks noGrp="1"/>
          </p:cNvSpPr>
          <p:nvPr>
            <p:ph idx="1"/>
          </p:nvPr>
        </p:nvSpPr>
        <p:spPr/>
        <p:txBody>
          <a:bodyPr/>
          <a:lstStyle/>
          <a:p>
            <a:r>
              <a:rPr lang="en-US" dirty="0"/>
              <a:t>YOUR RESULT:  T/C </a:t>
            </a:r>
          </a:p>
          <a:p>
            <a:r>
              <a:rPr lang="en-US" dirty="0"/>
              <a:t>This SNP increases the development of several types of cancers, especially amongst smokers. </a:t>
            </a:r>
          </a:p>
          <a:p>
            <a:r>
              <a:rPr lang="en-US" dirty="0"/>
              <a:t>Reduce exposure to all diet and environmental procarcinogens such as Polycyclic aromatic hydrocarbons (PAHs) – from burning coal, oil, gas, wood, and tobacco, and smoking of any kind, and other Volatile Organic Compounds (VOCs) from chemicals used in manufacturing. </a:t>
            </a:r>
          </a:p>
          <a:p>
            <a:r>
              <a:rPr lang="en-US" dirty="0"/>
              <a:t>SPECIAL attention should be paid to optimizing phase 2 detoxification.</a:t>
            </a:r>
          </a:p>
        </p:txBody>
      </p:sp>
    </p:spTree>
    <p:extLst>
      <p:ext uri="{BB962C8B-B14F-4D97-AF65-F5344CB8AC3E}">
        <p14:creationId xmlns:p14="http://schemas.microsoft.com/office/powerpoint/2010/main" val="1957936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07B0-9F8C-4863-B961-EE07B09AF5D3}"/>
              </a:ext>
            </a:extLst>
          </p:cNvPr>
          <p:cNvSpPr>
            <a:spLocks noGrp="1"/>
          </p:cNvSpPr>
          <p:nvPr>
            <p:ph type="title"/>
          </p:nvPr>
        </p:nvSpPr>
        <p:spPr/>
        <p:txBody>
          <a:bodyPr/>
          <a:lstStyle/>
          <a:p>
            <a:pPr algn="ctr"/>
            <a:r>
              <a:rPr lang="en-US" b="1" dirty="0"/>
              <a:t>NQO1 |  609C&gt;T</a:t>
            </a:r>
          </a:p>
        </p:txBody>
      </p:sp>
      <p:sp>
        <p:nvSpPr>
          <p:cNvPr id="3" name="Content Placeholder 2">
            <a:extLst>
              <a:ext uri="{FF2B5EF4-FFF2-40B4-BE49-F238E27FC236}">
                <a16:creationId xmlns:a16="http://schemas.microsoft.com/office/drawing/2014/main" id="{0C553E66-7C7F-4BAC-8248-DB3AF4E31E66}"/>
              </a:ext>
            </a:extLst>
          </p:cNvPr>
          <p:cNvSpPr>
            <a:spLocks noGrp="1"/>
          </p:cNvSpPr>
          <p:nvPr>
            <p:ph idx="1"/>
          </p:nvPr>
        </p:nvSpPr>
        <p:spPr/>
        <p:txBody>
          <a:bodyPr/>
          <a:lstStyle/>
          <a:p>
            <a:r>
              <a:rPr lang="en-US" dirty="0"/>
              <a:t>NADP(H:) quinone oxidoreductase 1 (NQO1) often referred to as Quinone Reductase is primarily involved in the detoxification of potentially mutagenic and carcinogenic quinones derived from tobacco smoke, diet and estrogen metabolism. </a:t>
            </a:r>
          </a:p>
          <a:p>
            <a:r>
              <a:rPr lang="en-US" dirty="0"/>
              <a:t>NQO1 also protects cells from oxidative stress by maintaining the antioxidant forms of ubiquinone and vitamin E.</a:t>
            </a:r>
          </a:p>
        </p:txBody>
      </p:sp>
    </p:spTree>
    <p:extLst>
      <p:ext uri="{BB962C8B-B14F-4D97-AF65-F5344CB8AC3E}">
        <p14:creationId xmlns:p14="http://schemas.microsoft.com/office/powerpoint/2010/main" val="2764865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7798-5C77-4CDD-B460-E6FA35A8275A}"/>
              </a:ext>
            </a:extLst>
          </p:cNvPr>
          <p:cNvSpPr>
            <a:spLocks noGrp="1"/>
          </p:cNvSpPr>
          <p:nvPr>
            <p:ph type="title"/>
          </p:nvPr>
        </p:nvSpPr>
        <p:spPr/>
        <p:txBody>
          <a:bodyPr>
            <a:normAutofit/>
          </a:bodyPr>
          <a:lstStyle/>
          <a:p>
            <a:pPr algn="ctr"/>
            <a:r>
              <a:rPr lang="en-US" b="1" dirty="0"/>
              <a:t>NQO1 |  609C&gt;T ACTION</a:t>
            </a:r>
            <a:endParaRPr lang="en-US" dirty="0"/>
          </a:p>
        </p:txBody>
      </p:sp>
      <p:sp>
        <p:nvSpPr>
          <p:cNvPr id="3" name="Content Placeholder 2">
            <a:extLst>
              <a:ext uri="{FF2B5EF4-FFF2-40B4-BE49-F238E27FC236}">
                <a16:creationId xmlns:a16="http://schemas.microsoft.com/office/drawing/2014/main" id="{DEB6E7C2-40A8-4567-B66A-E496836EE3E5}"/>
              </a:ext>
            </a:extLst>
          </p:cNvPr>
          <p:cNvSpPr>
            <a:spLocks noGrp="1"/>
          </p:cNvSpPr>
          <p:nvPr>
            <p:ph idx="1"/>
          </p:nvPr>
        </p:nvSpPr>
        <p:spPr/>
        <p:txBody>
          <a:bodyPr/>
          <a:lstStyle/>
          <a:p>
            <a:r>
              <a:rPr lang="en-US" dirty="0"/>
              <a:t>The variant is a C-to-T transition resulting in a proline to serine amino acid substitution at codon 187 in the protein. The T allele results in reduced enzymatic activity. Compared with the wild type CC genotype, the heterozygote genotype CT confers a three-fold decrease in enzyme activity. </a:t>
            </a:r>
          </a:p>
          <a:p>
            <a:r>
              <a:rPr lang="en-US" dirty="0"/>
              <a:t>Individuals with the CT genotype may be more susceptible to the deleterious effects of mutagenic and carcinogenic quinones especially those resulting from exposure to cigarette smoke. </a:t>
            </a:r>
          </a:p>
          <a:p>
            <a:r>
              <a:rPr lang="en-US" dirty="0"/>
              <a:t>This genetic variant has also been linked to the susceptibility to benzene </a:t>
            </a:r>
            <a:r>
              <a:rPr lang="en-US" dirty="0" err="1"/>
              <a:t>hematotoxicity</a:t>
            </a:r>
            <a:r>
              <a:rPr lang="en-US" dirty="0"/>
              <a:t>.  Benzene is a known cause of cancer. </a:t>
            </a:r>
          </a:p>
        </p:txBody>
      </p:sp>
    </p:spTree>
    <p:extLst>
      <p:ext uri="{BB962C8B-B14F-4D97-AF65-F5344CB8AC3E}">
        <p14:creationId xmlns:p14="http://schemas.microsoft.com/office/powerpoint/2010/main" val="573637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A330-450C-4100-AB29-0EB9D3BE7172}"/>
              </a:ext>
            </a:extLst>
          </p:cNvPr>
          <p:cNvSpPr>
            <a:spLocks noGrp="1"/>
          </p:cNvSpPr>
          <p:nvPr>
            <p:ph type="title"/>
          </p:nvPr>
        </p:nvSpPr>
        <p:spPr/>
        <p:txBody>
          <a:bodyPr/>
          <a:lstStyle/>
          <a:p>
            <a:pPr algn="ctr"/>
            <a:r>
              <a:rPr lang="en-US" b="1" dirty="0"/>
              <a:t>Phase 1: NQ01</a:t>
            </a:r>
            <a:r>
              <a:rPr lang="en-US" dirty="0"/>
              <a:t> </a:t>
            </a:r>
          </a:p>
        </p:txBody>
      </p:sp>
      <p:sp>
        <p:nvSpPr>
          <p:cNvPr id="3" name="Content Placeholder 2">
            <a:extLst>
              <a:ext uri="{FF2B5EF4-FFF2-40B4-BE49-F238E27FC236}">
                <a16:creationId xmlns:a16="http://schemas.microsoft.com/office/drawing/2014/main" id="{D8B77B6B-C176-4D03-A422-D0128B64500F}"/>
              </a:ext>
            </a:extLst>
          </p:cNvPr>
          <p:cNvSpPr>
            <a:spLocks noGrp="1"/>
          </p:cNvSpPr>
          <p:nvPr>
            <p:ph idx="1"/>
          </p:nvPr>
        </p:nvSpPr>
        <p:spPr/>
        <p:txBody>
          <a:bodyPr/>
          <a:lstStyle/>
          <a:p>
            <a:r>
              <a:rPr lang="en-US" dirty="0"/>
              <a:t>Improve Nrf2 with nutrients such as: Milk Thistle &amp; Green Tea Extracts, Sulforaphane from cruciferous vegetables (Broccoli, Bok Choy, Cabbage, Kale, Brussels, and Cauliflower), and antioxidants like Vitamin E from supplements.</a:t>
            </a:r>
          </a:p>
        </p:txBody>
      </p:sp>
    </p:spTree>
    <p:extLst>
      <p:ext uri="{BB962C8B-B14F-4D97-AF65-F5344CB8AC3E}">
        <p14:creationId xmlns:p14="http://schemas.microsoft.com/office/powerpoint/2010/main" val="3990384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2C19-2BF1-48BC-B341-111B88CD15D3}"/>
              </a:ext>
            </a:extLst>
          </p:cNvPr>
          <p:cNvSpPr>
            <a:spLocks noGrp="1"/>
          </p:cNvSpPr>
          <p:nvPr>
            <p:ph type="title"/>
          </p:nvPr>
        </p:nvSpPr>
        <p:spPr/>
        <p:txBody>
          <a:bodyPr/>
          <a:lstStyle/>
          <a:p>
            <a:pPr algn="ctr"/>
            <a:r>
              <a:rPr lang="en-US" b="1" dirty="0"/>
              <a:t>Phase 2 Detoxification</a:t>
            </a:r>
            <a:br>
              <a:rPr lang="en-US" b="1" dirty="0"/>
            </a:br>
            <a:r>
              <a:rPr lang="en-US" b="1" dirty="0"/>
              <a:t>GSTP1 ACTION</a:t>
            </a:r>
          </a:p>
        </p:txBody>
      </p:sp>
      <p:sp>
        <p:nvSpPr>
          <p:cNvPr id="3" name="Content Placeholder 2">
            <a:extLst>
              <a:ext uri="{FF2B5EF4-FFF2-40B4-BE49-F238E27FC236}">
                <a16:creationId xmlns:a16="http://schemas.microsoft.com/office/drawing/2014/main" id="{1FD825D3-2F95-4C15-BF5A-1178B2B3A7A5}"/>
              </a:ext>
            </a:extLst>
          </p:cNvPr>
          <p:cNvSpPr>
            <a:spLocks noGrp="1"/>
          </p:cNvSpPr>
          <p:nvPr>
            <p:ph idx="1"/>
          </p:nvPr>
        </p:nvSpPr>
        <p:spPr/>
        <p:txBody>
          <a:bodyPr/>
          <a:lstStyle/>
          <a:p>
            <a:pPr algn="ctr"/>
            <a:r>
              <a:rPr lang="en-US" dirty="0"/>
              <a:t>GST enzyme activity is induced by the breakdown products of:</a:t>
            </a:r>
          </a:p>
          <a:p>
            <a:pPr marL="0" indent="0">
              <a:buNone/>
            </a:pPr>
            <a:r>
              <a:rPr lang="en-US" dirty="0"/>
              <a:t>1. Cruciferous vegetables, such as broccoli and cabbage contain diindolylmethane  (DIM) </a:t>
            </a:r>
          </a:p>
          <a:p>
            <a:pPr marL="0" indent="0">
              <a:buNone/>
            </a:pPr>
            <a:r>
              <a:rPr lang="en-US" dirty="0"/>
              <a:t>2. Allium vegetables like garlic and onions </a:t>
            </a:r>
          </a:p>
          <a:p>
            <a:pPr marL="0" indent="0">
              <a:buNone/>
            </a:pPr>
            <a:endParaRPr lang="en-US" sz="1800" dirty="0"/>
          </a:p>
          <a:p>
            <a:pPr marL="0" indent="0">
              <a:buNone/>
            </a:pPr>
            <a:r>
              <a:rPr lang="en-US" sz="1800" dirty="0"/>
              <a:t>Wang, et al. December 2004, Volume 15, Issue 10, pp 977-985</a:t>
            </a:r>
          </a:p>
        </p:txBody>
      </p:sp>
    </p:spTree>
    <p:extLst>
      <p:ext uri="{BB962C8B-B14F-4D97-AF65-F5344CB8AC3E}">
        <p14:creationId xmlns:p14="http://schemas.microsoft.com/office/powerpoint/2010/main" val="1054029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8296-7D64-4493-82E6-6F663F9A5076}"/>
              </a:ext>
            </a:extLst>
          </p:cNvPr>
          <p:cNvSpPr>
            <a:spLocks noGrp="1"/>
          </p:cNvSpPr>
          <p:nvPr>
            <p:ph type="title"/>
          </p:nvPr>
        </p:nvSpPr>
        <p:spPr/>
        <p:txBody>
          <a:bodyPr>
            <a:normAutofit fontScale="90000"/>
          </a:bodyPr>
          <a:lstStyle/>
          <a:p>
            <a:pPr algn="ctr"/>
            <a:br>
              <a:rPr lang="en-US" b="1" dirty="0"/>
            </a:br>
            <a:r>
              <a:rPr lang="en-US" b="1" dirty="0"/>
              <a:t>Phase 2 Detoxification</a:t>
            </a:r>
            <a:br>
              <a:rPr lang="en-US" b="1" dirty="0"/>
            </a:br>
            <a:r>
              <a:rPr lang="en-US" b="1" dirty="0"/>
              <a:t>Glutathione Activation: </a:t>
            </a:r>
            <a:r>
              <a:rPr lang="en-US" dirty="0"/>
              <a:t>GSTM1 &amp; GSTT1 Genes</a:t>
            </a:r>
            <a:br>
              <a:rPr lang="en-US" dirty="0"/>
            </a:br>
            <a:endParaRPr lang="en-US" b="1" dirty="0"/>
          </a:p>
        </p:txBody>
      </p:sp>
      <p:sp>
        <p:nvSpPr>
          <p:cNvPr id="3" name="Content Placeholder 2">
            <a:extLst>
              <a:ext uri="{FF2B5EF4-FFF2-40B4-BE49-F238E27FC236}">
                <a16:creationId xmlns:a16="http://schemas.microsoft.com/office/drawing/2014/main" id="{5B2FD142-29E3-43BB-810B-108E5059FBDC}"/>
              </a:ext>
            </a:extLst>
          </p:cNvPr>
          <p:cNvSpPr>
            <a:spLocks noGrp="1"/>
          </p:cNvSpPr>
          <p:nvPr>
            <p:ph idx="1"/>
          </p:nvPr>
        </p:nvSpPr>
        <p:spPr/>
        <p:txBody>
          <a:bodyPr/>
          <a:lstStyle/>
          <a:p>
            <a:pPr algn="ctr"/>
            <a:r>
              <a:rPr lang="en-US" dirty="0"/>
              <a:t>GSTM1 &amp; GSTT1</a:t>
            </a:r>
          </a:p>
          <a:p>
            <a:pPr marL="0" indent="0" algn="ctr">
              <a:buNone/>
            </a:pPr>
            <a:r>
              <a:rPr lang="en-US" dirty="0"/>
              <a:t>Glutathione is made up of the amino acids </a:t>
            </a:r>
            <a:r>
              <a:rPr lang="en-US" b="1" dirty="0"/>
              <a:t>cysteine, glycine and glutamic acid</a:t>
            </a:r>
            <a:r>
              <a:rPr lang="en-US" dirty="0"/>
              <a:t>.  </a:t>
            </a:r>
          </a:p>
          <a:p>
            <a:pPr marL="0" indent="0" algn="ctr">
              <a:buNone/>
            </a:pPr>
            <a:r>
              <a:rPr lang="en-US" b="1" dirty="0"/>
              <a:t>ACTION: </a:t>
            </a:r>
          </a:p>
          <a:p>
            <a:pPr algn="ctr"/>
            <a:r>
              <a:rPr lang="en-US" dirty="0"/>
              <a:t>Take these 3 pre-cursers in the Master Detoxifier and additional Key Co-factors for Glutathione in the Edison Pack</a:t>
            </a:r>
          </a:p>
          <a:p>
            <a:pPr algn="ctr"/>
            <a:r>
              <a:rPr lang="en-US" dirty="0"/>
              <a:t>Eat cruciferous and allium vegetables, antioxidant foods, and antioxidant supplementation </a:t>
            </a:r>
          </a:p>
        </p:txBody>
      </p:sp>
    </p:spTree>
    <p:extLst>
      <p:ext uri="{BB962C8B-B14F-4D97-AF65-F5344CB8AC3E}">
        <p14:creationId xmlns:p14="http://schemas.microsoft.com/office/powerpoint/2010/main" val="539232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8995-5E13-4511-A76C-34B45AFCE87B}"/>
              </a:ext>
            </a:extLst>
          </p:cNvPr>
          <p:cNvSpPr>
            <a:spLocks noGrp="1"/>
          </p:cNvSpPr>
          <p:nvPr>
            <p:ph type="title"/>
          </p:nvPr>
        </p:nvSpPr>
        <p:spPr/>
        <p:txBody>
          <a:bodyPr/>
          <a:lstStyle/>
          <a:p>
            <a:pPr algn="ctr"/>
            <a:r>
              <a:rPr lang="en-US" b="1" dirty="0"/>
              <a:t>Master Detoxifier</a:t>
            </a:r>
          </a:p>
        </p:txBody>
      </p:sp>
      <p:sp>
        <p:nvSpPr>
          <p:cNvPr id="3" name="Content Placeholder 2">
            <a:extLst>
              <a:ext uri="{FF2B5EF4-FFF2-40B4-BE49-F238E27FC236}">
                <a16:creationId xmlns:a16="http://schemas.microsoft.com/office/drawing/2014/main" id="{CC6625BE-8F28-4A7A-A5BB-6524B5AA2BEB}"/>
              </a:ext>
            </a:extLst>
          </p:cNvPr>
          <p:cNvSpPr>
            <a:spLocks noGrp="1"/>
          </p:cNvSpPr>
          <p:nvPr>
            <p:ph idx="1"/>
          </p:nvPr>
        </p:nvSpPr>
        <p:spPr/>
        <p:txBody>
          <a:bodyPr>
            <a:normAutofit fontScale="92500" lnSpcReduction="20000"/>
          </a:bodyPr>
          <a:lstStyle/>
          <a:p>
            <a:r>
              <a:rPr lang="en-US" sz="4200" dirty="0"/>
              <a:t>N-Acetyl-L-Cysteine (NAC)*</a:t>
            </a:r>
          </a:p>
          <a:p>
            <a:r>
              <a:rPr lang="en-US" sz="4200" dirty="0"/>
              <a:t>L-Glutamine*</a:t>
            </a:r>
          </a:p>
          <a:p>
            <a:r>
              <a:rPr lang="en-US" sz="4200" dirty="0"/>
              <a:t>L-Glycine*</a:t>
            </a:r>
          </a:p>
          <a:p>
            <a:r>
              <a:rPr lang="en-US" sz="4200" dirty="0"/>
              <a:t>Milk Thistle Seed Extract*</a:t>
            </a:r>
          </a:p>
          <a:p>
            <a:r>
              <a:rPr lang="en-US" sz="4200" dirty="0"/>
              <a:t>Broccoli Seed Extract Powder*</a:t>
            </a:r>
          </a:p>
          <a:p>
            <a:r>
              <a:rPr lang="en-US" sz="4200" dirty="0"/>
              <a:t>Garlic Powder*</a:t>
            </a:r>
          </a:p>
          <a:p>
            <a:r>
              <a:rPr lang="en-US" sz="4200" dirty="0"/>
              <a:t>L-Glutathione*</a:t>
            </a:r>
          </a:p>
          <a:p>
            <a:pPr marL="0" indent="0">
              <a:buNone/>
            </a:pPr>
            <a:r>
              <a:rPr lang="en-US" dirty="0"/>
              <a:t>*Increase and enhance GSTP1 &amp; Glutathione </a:t>
            </a:r>
          </a:p>
          <a:p>
            <a:endParaRPr lang="en-US" dirty="0"/>
          </a:p>
          <a:p>
            <a:endParaRPr lang="en-US" dirty="0"/>
          </a:p>
        </p:txBody>
      </p:sp>
    </p:spTree>
    <p:extLst>
      <p:ext uri="{BB962C8B-B14F-4D97-AF65-F5344CB8AC3E}">
        <p14:creationId xmlns:p14="http://schemas.microsoft.com/office/powerpoint/2010/main" val="597626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919-190C-4002-A255-F6D9A90C13DC}"/>
              </a:ext>
            </a:extLst>
          </p:cNvPr>
          <p:cNvSpPr>
            <a:spLocks noGrp="1"/>
          </p:cNvSpPr>
          <p:nvPr>
            <p:ph type="title"/>
          </p:nvPr>
        </p:nvSpPr>
        <p:spPr/>
        <p:txBody>
          <a:bodyPr/>
          <a:lstStyle/>
          <a:p>
            <a:pPr algn="ctr"/>
            <a:r>
              <a:rPr lang="en-US" b="1" dirty="0"/>
              <a:t>Key Glutathione Co-Factors</a:t>
            </a:r>
          </a:p>
        </p:txBody>
      </p:sp>
      <p:sp>
        <p:nvSpPr>
          <p:cNvPr id="3" name="Content Placeholder 2">
            <a:extLst>
              <a:ext uri="{FF2B5EF4-FFF2-40B4-BE49-F238E27FC236}">
                <a16:creationId xmlns:a16="http://schemas.microsoft.com/office/drawing/2014/main" id="{159BE695-D026-4365-8881-F5418226171A}"/>
              </a:ext>
            </a:extLst>
          </p:cNvPr>
          <p:cNvSpPr>
            <a:spLocks noGrp="1"/>
          </p:cNvSpPr>
          <p:nvPr>
            <p:ph idx="1"/>
          </p:nvPr>
        </p:nvSpPr>
        <p:spPr/>
        <p:txBody>
          <a:bodyPr>
            <a:normAutofit lnSpcReduction="10000"/>
          </a:bodyPr>
          <a:lstStyle/>
          <a:p>
            <a:r>
              <a:rPr lang="en-US" dirty="0">
                <a:solidFill>
                  <a:schemeClr val="tx1"/>
                </a:solidFill>
                <a:hlinkClick r:id="rId3">
                  <a:extLst>
                    <a:ext uri="{A12FA001-AC4F-418D-AE19-62706E023703}">
                      <ahyp:hlinkClr xmlns:ahyp="http://schemas.microsoft.com/office/drawing/2018/hyperlinkcolor" val="tx"/>
                    </a:ext>
                  </a:extLst>
                </a:hlinkClick>
              </a:rPr>
              <a:t>Milk Thistle </a:t>
            </a:r>
          </a:p>
          <a:p>
            <a:r>
              <a:rPr lang="en-US" dirty="0">
                <a:solidFill>
                  <a:schemeClr val="tx1"/>
                </a:solidFill>
                <a:hlinkClick r:id="rId3">
                  <a:extLst>
                    <a:ext uri="{A12FA001-AC4F-418D-AE19-62706E023703}">
                      <ahyp:hlinkClr xmlns:ahyp="http://schemas.microsoft.com/office/drawing/2018/hyperlinkcolor" val="tx"/>
                    </a:ext>
                  </a:extLst>
                </a:hlinkClick>
              </a:rPr>
              <a:t>Vitamin C</a:t>
            </a:r>
            <a:r>
              <a:rPr lang="en-US" dirty="0">
                <a:solidFill>
                  <a:schemeClr val="tx1"/>
                </a:solidFill>
              </a:rPr>
              <a:t>  </a:t>
            </a:r>
          </a:p>
          <a:p>
            <a:r>
              <a:rPr lang="en-US" dirty="0">
                <a:solidFill>
                  <a:schemeClr val="tx1"/>
                </a:solidFill>
                <a:hlinkClick r:id="rId4">
                  <a:extLst>
                    <a:ext uri="{A12FA001-AC4F-418D-AE19-62706E023703}">
                      <ahyp:hlinkClr xmlns:ahyp="http://schemas.microsoft.com/office/drawing/2018/hyperlinkcolor" val="tx"/>
                    </a:ext>
                  </a:extLst>
                </a:hlinkClick>
              </a:rPr>
              <a:t>Vitamin E </a:t>
            </a:r>
            <a:r>
              <a:rPr lang="en-US" dirty="0">
                <a:solidFill>
                  <a:schemeClr val="tx1"/>
                </a:solidFill>
              </a:rPr>
              <a:t>  </a:t>
            </a:r>
          </a:p>
          <a:p>
            <a:r>
              <a:rPr lang="en-US" dirty="0">
                <a:solidFill>
                  <a:schemeClr val="tx1"/>
                </a:solidFill>
                <a:hlinkClick r:id="rId5">
                  <a:extLst>
                    <a:ext uri="{A12FA001-AC4F-418D-AE19-62706E023703}">
                      <ahyp:hlinkClr xmlns:ahyp="http://schemas.microsoft.com/office/drawing/2018/hyperlinkcolor" val="tx"/>
                    </a:ext>
                  </a:extLst>
                </a:hlinkClick>
              </a:rPr>
              <a:t>B vitamins</a:t>
            </a:r>
            <a:r>
              <a:rPr lang="en-US" dirty="0">
                <a:solidFill>
                  <a:schemeClr val="tx1"/>
                </a:solidFill>
              </a:rPr>
              <a:t>  </a:t>
            </a:r>
          </a:p>
          <a:p>
            <a:r>
              <a:rPr lang="en-US" dirty="0">
                <a:solidFill>
                  <a:schemeClr val="tx1"/>
                </a:solidFill>
                <a:hlinkClick r:id="rId6">
                  <a:extLst>
                    <a:ext uri="{A12FA001-AC4F-418D-AE19-62706E023703}">
                      <ahyp:hlinkClr xmlns:ahyp="http://schemas.microsoft.com/office/drawing/2018/hyperlinkcolor" val="tx"/>
                    </a:ext>
                  </a:extLst>
                </a:hlinkClick>
              </a:rPr>
              <a:t>Selenium</a:t>
            </a:r>
            <a:r>
              <a:rPr lang="en-US" dirty="0">
                <a:solidFill>
                  <a:schemeClr val="tx1"/>
                </a:solidFill>
              </a:rPr>
              <a:t>  </a:t>
            </a:r>
          </a:p>
          <a:p>
            <a:r>
              <a:rPr lang="en-US" dirty="0">
                <a:solidFill>
                  <a:schemeClr val="tx1"/>
                </a:solidFill>
                <a:hlinkClick r:id="rId7">
                  <a:extLst>
                    <a:ext uri="{A12FA001-AC4F-418D-AE19-62706E023703}">
                      <ahyp:hlinkClr xmlns:ahyp="http://schemas.microsoft.com/office/drawing/2018/hyperlinkcolor" val="tx"/>
                    </a:ext>
                  </a:extLst>
                </a:hlinkClick>
              </a:rPr>
              <a:t>Magnesium</a:t>
            </a:r>
            <a:r>
              <a:rPr lang="en-US" dirty="0">
                <a:solidFill>
                  <a:schemeClr val="tx1"/>
                </a:solidFill>
              </a:rPr>
              <a:t>   </a:t>
            </a:r>
          </a:p>
          <a:p>
            <a:r>
              <a:rPr lang="en-US" dirty="0">
                <a:solidFill>
                  <a:schemeClr val="tx1"/>
                </a:solidFill>
                <a:hlinkClick r:id="rId8">
                  <a:extLst>
                    <a:ext uri="{A12FA001-AC4F-418D-AE19-62706E023703}">
                      <ahyp:hlinkClr xmlns:ahyp="http://schemas.microsoft.com/office/drawing/2018/hyperlinkcolor" val="tx"/>
                    </a:ext>
                  </a:extLst>
                </a:hlinkClick>
              </a:rPr>
              <a:t>Zinc</a:t>
            </a:r>
            <a:r>
              <a:rPr lang="en-US" dirty="0">
                <a:solidFill>
                  <a:schemeClr val="tx1"/>
                </a:solidFill>
              </a:rPr>
              <a:t>  </a:t>
            </a:r>
          </a:p>
          <a:p>
            <a:r>
              <a:rPr lang="en-US" dirty="0">
                <a:solidFill>
                  <a:schemeClr val="tx1"/>
                </a:solidFill>
                <a:hlinkClick r:id="rId9">
                  <a:extLst>
                    <a:ext uri="{A12FA001-AC4F-418D-AE19-62706E023703}">
                      <ahyp:hlinkClr xmlns:ahyp="http://schemas.microsoft.com/office/drawing/2018/hyperlinkcolor" val="tx"/>
                    </a:ext>
                  </a:extLst>
                </a:hlinkClick>
              </a:rPr>
              <a:t>Alpha lipoic acid</a:t>
            </a:r>
            <a:endParaRPr lang="en-US" dirty="0">
              <a:solidFill>
                <a:schemeClr val="tx1"/>
              </a:solidFill>
            </a:endParaRPr>
          </a:p>
          <a:p>
            <a:r>
              <a:rPr lang="en-US" u="sng" dirty="0">
                <a:solidFill>
                  <a:schemeClr val="tx1"/>
                </a:solidFill>
              </a:rPr>
              <a:t>Vitamin D</a:t>
            </a:r>
          </a:p>
          <a:p>
            <a:endParaRPr lang="en-US" dirty="0"/>
          </a:p>
        </p:txBody>
      </p:sp>
    </p:spTree>
    <p:extLst>
      <p:ext uri="{BB962C8B-B14F-4D97-AF65-F5344CB8AC3E}">
        <p14:creationId xmlns:p14="http://schemas.microsoft.com/office/powerpoint/2010/main" val="568068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86BA-04C6-45DC-9F68-116BD21F6A11}"/>
              </a:ext>
            </a:extLst>
          </p:cNvPr>
          <p:cNvSpPr>
            <a:spLocks noGrp="1"/>
          </p:cNvSpPr>
          <p:nvPr>
            <p:ph type="title"/>
          </p:nvPr>
        </p:nvSpPr>
        <p:spPr/>
        <p:txBody>
          <a:bodyPr/>
          <a:lstStyle/>
          <a:p>
            <a:pPr algn="ctr"/>
            <a:r>
              <a:rPr lang="en-US" b="1" dirty="0"/>
              <a:t>Phase III: Capture and Release</a:t>
            </a:r>
          </a:p>
        </p:txBody>
      </p:sp>
      <p:sp>
        <p:nvSpPr>
          <p:cNvPr id="3" name="Content Placeholder 2">
            <a:extLst>
              <a:ext uri="{FF2B5EF4-FFF2-40B4-BE49-F238E27FC236}">
                <a16:creationId xmlns:a16="http://schemas.microsoft.com/office/drawing/2014/main" id="{B1711F14-9F6E-433E-962A-A2AC230715E0}"/>
              </a:ext>
            </a:extLst>
          </p:cNvPr>
          <p:cNvSpPr>
            <a:spLocks noGrp="1"/>
          </p:cNvSpPr>
          <p:nvPr>
            <p:ph idx="1"/>
          </p:nvPr>
        </p:nvSpPr>
        <p:spPr/>
        <p:txBody>
          <a:bodyPr/>
          <a:lstStyle/>
          <a:p>
            <a:pPr algn="ctr"/>
            <a:r>
              <a:rPr lang="en-US" dirty="0"/>
              <a:t>Phase III: Activated water-soluble toxins excreted from the body</a:t>
            </a:r>
          </a:p>
          <a:p>
            <a:endParaRPr lang="en-US" dirty="0"/>
          </a:p>
        </p:txBody>
      </p:sp>
    </p:spTree>
    <p:extLst>
      <p:ext uri="{BB962C8B-B14F-4D97-AF65-F5344CB8AC3E}">
        <p14:creationId xmlns:p14="http://schemas.microsoft.com/office/powerpoint/2010/main" val="352235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2F8E-B842-4632-ABA6-F80AFAFD9211}"/>
              </a:ext>
            </a:extLst>
          </p:cNvPr>
          <p:cNvSpPr>
            <a:spLocks noGrp="1"/>
          </p:cNvSpPr>
          <p:nvPr>
            <p:ph type="title"/>
          </p:nvPr>
        </p:nvSpPr>
        <p:spPr/>
        <p:txBody>
          <a:bodyPr/>
          <a:lstStyle/>
          <a:p>
            <a:pPr algn="ctr"/>
            <a:r>
              <a:rPr lang="en-US" b="1" dirty="0"/>
              <a:t>TAS1R2 Action </a:t>
            </a:r>
            <a:endParaRPr lang="en-US" dirty="0"/>
          </a:p>
        </p:txBody>
      </p:sp>
      <p:sp>
        <p:nvSpPr>
          <p:cNvPr id="3" name="Content Placeholder 2">
            <a:extLst>
              <a:ext uri="{FF2B5EF4-FFF2-40B4-BE49-F238E27FC236}">
                <a16:creationId xmlns:a16="http://schemas.microsoft.com/office/drawing/2014/main" id="{255D7EE3-0332-4B61-B08B-3306EDB396C2}"/>
              </a:ext>
            </a:extLst>
          </p:cNvPr>
          <p:cNvSpPr>
            <a:spLocks noGrp="1"/>
          </p:cNvSpPr>
          <p:nvPr>
            <p:ph idx="1"/>
          </p:nvPr>
        </p:nvSpPr>
        <p:spPr/>
        <p:txBody>
          <a:bodyPr/>
          <a:lstStyle/>
          <a:p>
            <a:r>
              <a:rPr lang="en-US" dirty="0"/>
              <a:t>It is important to decrease intake of high carbohydrate containing foods, especially high sugar foods</a:t>
            </a:r>
          </a:p>
        </p:txBody>
      </p:sp>
    </p:spTree>
    <p:extLst>
      <p:ext uri="{BB962C8B-B14F-4D97-AF65-F5344CB8AC3E}">
        <p14:creationId xmlns:p14="http://schemas.microsoft.com/office/powerpoint/2010/main" val="2568994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28DF-78B5-4789-9BD6-A0669A778C6A}"/>
              </a:ext>
            </a:extLst>
          </p:cNvPr>
          <p:cNvSpPr>
            <a:spLocks noGrp="1"/>
          </p:cNvSpPr>
          <p:nvPr>
            <p:ph type="title"/>
          </p:nvPr>
        </p:nvSpPr>
        <p:spPr/>
        <p:txBody>
          <a:bodyPr/>
          <a:lstStyle/>
          <a:p>
            <a:pPr algn="ctr"/>
            <a:r>
              <a:rPr lang="en-US" b="1" dirty="0"/>
              <a:t>Capture &amp; Release </a:t>
            </a:r>
          </a:p>
        </p:txBody>
      </p:sp>
      <p:sp>
        <p:nvSpPr>
          <p:cNvPr id="3" name="Content Placeholder 2">
            <a:extLst>
              <a:ext uri="{FF2B5EF4-FFF2-40B4-BE49-F238E27FC236}">
                <a16:creationId xmlns:a16="http://schemas.microsoft.com/office/drawing/2014/main" id="{E6928E07-4DC6-4B0D-8350-31F094DB354E}"/>
              </a:ext>
            </a:extLst>
          </p:cNvPr>
          <p:cNvSpPr>
            <a:spLocks noGrp="1"/>
          </p:cNvSpPr>
          <p:nvPr>
            <p:ph idx="1"/>
          </p:nvPr>
        </p:nvSpPr>
        <p:spPr/>
        <p:txBody>
          <a:bodyPr>
            <a:normAutofit fontScale="77500" lnSpcReduction="20000"/>
          </a:bodyPr>
          <a:lstStyle/>
          <a:p>
            <a:r>
              <a:rPr lang="en-US" dirty="0"/>
              <a:t>Magnesium (as Magnesium Citrate 16%)</a:t>
            </a:r>
          </a:p>
          <a:p>
            <a:r>
              <a:rPr lang="en-US" dirty="0"/>
              <a:t>Psyllium Husk</a:t>
            </a:r>
          </a:p>
          <a:p>
            <a:r>
              <a:rPr lang="en-US" dirty="0"/>
              <a:t>Activated Carbon (Charcoal)</a:t>
            </a:r>
          </a:p>
          <a:p>
            <a:r>
              <a:rPr lang="en-US" dirty="0"/>
              <a:t>Flaxseed</a:t>
            </a:r>
          </a:p>
          <a:p>
            <a:r>
              <a:rPr lang="en-US" dirty="0"/>
              <a:t>Glucomannan (Konjac Root)</a:t>
            </a:r>
          </a:p>
          <a:p>
            <a:r>
              <a:rPr lang="en-US" dirty="0"/>
              <a:t>Acai Berry Powder</a:t>
            </a:r>
          </a:p>
          <a:p>
            <a:r>
              <a:rPr lang="en-US" dirty="0"/>
              <a:t>Alfalfa (Whole Plant)</a:t>
            </a:r>
          </a:p>
          <a:p>
            <a:r>
              <a:rPr lang="en-US" dirty="0"/>
              <a:t>Blueberry (Vaccinium </a:t>
            </a:r>
            <a:r>
              <a:rPr lang="en-US" dirty="0" err="1"/>
              <a:t>corymbosum</a:t>
            </a:r>
            <a:r>
              <a:rPr lang="en-US" dirty="0"/>
              <a:t>; fruit powder)</a:t>
            </a:r>
          </a:p>
          <a:p>
            <a:r>
              <a:rPr lang="en-US" dirty="0"/>
              <a:t>Brussels Sprout (Whole Plant)</a:t>
            </a:r>
          </a:p>
          <a:p>
            <a:r>
              <a:rPr lang="en-US" dirty="0"/>
              <a:t>Kale (Organic)</a:t>
            </a:r>
          </a:p>
          <a:p>
            <a:pPr marL="0" indent="0">
              <a:buNone/>
            </a:pPr>
            <a:r>
              <a:rPr lang="en-US" dirty="0"/>
              <a:t>*Contains: ANTIOXIDANTS, ALA, FIBER, AND CRUCIFEROUS/ Sulforaphane VEGETABLES</a:t>
            </a:r>
          </a:p>
        </p:txBody>
      </p:sp>
    </p:spTree>
    <p:extLst>
      <p:ext uri="{BB962C8B-B14F-4D97-AF65-F5344CB8AC3E}">
        <p14:creationId xmlns:p14="http://schemas.microsoft.com/office/powerpoint/2010/main" val="4276286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F5E4-D256-4046-AE96-94E169E9D281}"/>
              </a:ext>
            </a:extLst>
          </p:cNvPr>
          <p:cNvSpPr>
            <a:spLocks noGrp="1"/>
          </p:cNvSpPr>
          <p:nvPr>
            <p:ph type="title"/>
          </p:nvPr>
        </p:nvSpPr>
        <p:spPr/>
        <p:txBody>
          <a:bodyPr>
            <a:normAutofit/>
          </a:bodyPr>
          <a:lstStyle/>
          <a:p>
            <a:pPr algn="ctr"/>
            <a:r>
              <a:rPr lang="en-US" b="1" dirty="0"/>
              <a:t>Summary of Steps to Biotransformation (Detox)</a:t>
            </a:r>
          </a:p>
        </p:txBody>
      </p:sp>
      <p:sp>
        <p:nvSpPr>
          <p:cNvPr id="3" name="Content Placeholder 2">
            <a:extLst>
              <a:ext uri="{FF2B5EF4-FFF2-40B4-BE49-F238E27FC236}">
                <a16:creationId xmlns:a16="http://schemas.microsoft.com/office/drawing/2014/main" id="{5C55C83F-B0CB-41BC-B4C2-34C395029434}"/>
              </a:ext>
            </a:extLst>
          </p:cNvPr>
          <p:cNvSpPr>
            <a:spLocks noGrp="1"/>
          </p:cNvSpPr>
          <p:nvPr>
            <p:ph idx="1"/>
          </p:nvPr>
        </p:nvSpPr>
        <p:spPr/>
        <p:txBody>
          <a:bodyPr>
            <a:normAutofit/>
          </a:bodyPr>
          <a:lstStyle/>
          <a:p>
            <a:r>
              <a:rPr lang="en-US" dirty="0"/>
              <a:t>Reduce exposure</a:t>
            </a:r>
          </a:p>
          <a:p>
            <a:r>
              <a:rPr lang="en-US" dirty="0"/>
              <a:t>Hydration </a:t>
            </a:r>
          </a:p>
          <a:p>
            <a:r>
              <a:rPr lang="en-US" dirty="0"/>
              <a:t>Optimize bowel health and excretion</a:t>
            </a:r>
          </a:p>
          <a:p>
            <a:r>
              <a:rPr lang="en-US" dirty="0"/>
              <a:t>Antioxidants </a:t>
            </a:r>
          </a:p>
          <a:p>
            <a:r>
              <a:rPr lang="en-US" dirty="0"/>
              <a:t>Reduce inflammation with essential fatty acids</a:t>
            </a:r>
          </a:p>
          <a:p>
            <a:r>
              <a:rPr lang="en-US" dirty="0"/>
              <a:t>Targeted nutrition</a:t>
            </a:r>
          </a:p>
          <a:p>
            <a:r>
              <a:rPr lang="en-US" dirty="0"/>
              <a:t>Sweating</a:t>
            </a:r>
          </a:p>
          <a:p>
            <a:r>
              <a:rPr lang="en-US" dirty="0"/>
              <a:t>Fitness</a:t>
            </a:r>
          </a:p>
          <a:p>
            <a:endParaRPr lang="en-US" dirty="0"/>
          </a:p>
        </p:txBody>
      </p:sp>
    </p:spTree>
    <p:extLst>
      <p:ext uri="{BB962C8B-B14F-4D97-AF65-F5344CB8AC3E}">
        <p14:creationId xmlns:p14="http://schemas.microsoft.com/office/powerpoint/2010/main" val="1105936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8B67B-6BFE-414E-A540-E10E32762374}"/>
              </a:ext>
            </a:extLst>
          </p:cNvPr>
          <p:cNvSpPr>
            <a:spLocks noGrp="1"/>
          </p:cNvSpPr>
          <p:nvPr>
            <p:ph type="title"/>
          </p:nvPr>
        </p:nvSpPr>
        <p:spPr/>
        <p:txBody>
          <a:bodyPr/>
          <a:lstStyle/>
          <a:p>
            <a:pPr algn="ctr"/>
            <a:r>
              <a:rPr lang="en-US" b="1" dirty="0"/>
              <a:t>Food Responsiveness </a:t>
            </a:r>
            <a:endParaRPr lang="en-US" dirty="0"/>
          </a:p>
        </p:txBody>
      </p:sp>
      <p:pic>
        <p:nvPicPr>
          <p:cNvPr id="5" name="Content Placeholder 3">
            <a:extLst>
              <a:ext uri="{FF2B5EF4-FFF2-40B4-BE49-F238E27FC236}">
                <a16:creationId xmlns:a16="http://schemas.microsoft.com/office/drawing/2014/main" id="{B1929112-3D28-48DA-ABDB-CC4F873C277D}"/>
              </a:ext>
            </a:extLst>
          </p:cNvPr>
          <p:cNvPicPr>
            <a:picLocks noGrp="1" noChangeAspect="1"/>
          </p:cNvPicPr>
          <p:nvPr>
            <p:ph idx="1"/>
          </p:nvPr>
        </p:nvPicPr>
        <p:blipFill>
          <a:blip r:embed="rId2"/>
          <a:stretch>
            <a:fillRect/>
          </a:stretch>
        </p:blipFill>
        <p:spPr>
          <a:xfrm>
            <a:off x="1542935" y="1825625"/>
            <a:ext cx="9106130" cy="4351338"/>
          </a:xfrm>
          <a:prstGeom prst="rect">
            <a:avLst/>
          </a:prstGeom>
        </p:spPr>
      </p:pic>
    </p:spTree>
    <p:extLst>
      <p:ext uri="{BB962C8B-B14F-4D97-AF65-F5344CB8AC3E}">
        <p14:creationId xmlns:p14="http://schemas.microsoft.com/office/powerpoint/2010/main" val="1355945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353E-D393-4B52-8E04-2E88088FF811}"/>
              </a:ext>
            </a:extLst>
          </p:cNvPr>
          <p:cNvSpPr>
            <a:spLocks noGrp="1"/>
          </p:cNvSpPr>
          <p:nvPr>
            <p:ph type="title"/>
          </p:nvPr>
        </p:nvSpPr>
        <p:spPr/>
        <p:txBody>
          <a:bodyPr/>
          <a:lstStyle/>
          <a:p>
            <a:pPr algn="ctr"/>
            <a:r>
              <a:rPr lang="en-US" b="1" dirty="0"/>
              <a:t>Iron overload</a:t>
            </a:r>
            <a:br>
              <a:rPr lang="en-US" b="1" dirty="0"/>
            </a:br>
            <a:r>
              <a:rPr lang="en-US" b="1" dirty="0"/>
              <a:t>HFE |  H63D; C282Y</a:t>
            </a:r>
          </a:p>
        </p:txBody>
      </p:sp>
      <p:sp>
        <p:nvSpPr>
          <p:cNvPr id="3" name="Content Placeholder 2">
            <a:extLst>
              <a:ext uri="{FF2B5EF4-FFF2-40B4-BE49-F238E27FC236}">
                <a16:creationId xmlns:a16="http://schemas.microsoft.com/office/drawing/2014/main" id="{F9B6497B-1897-4162-B2AD-3088B4C6B345}"/>
              </a:ext>
            </a:extLst>
          </p:cNvPr>
          <p:cNvSpPr>
            <a:spLocks noGrp="1"/>
          </p:cNvSpPr>
          <p:nvPr>
            <p:ph idx="1"/>
          </p:nvPr>
        </p:nvSpPr>
        <p:spPr/>
        <p:txBody>
          <a:bodyPr>
            <a:normAutofit lnSpcReduction="10000"/>
          </a:bodyPr>
          <a:lstStyle/>
          <a:p>
            <a:r>
              <a:rPr lang="en-US" dirty="0"/>
              <a:t>Hereditary hemochromatosis is a genetic disorder in which there is excessive accumulation of iron in the body, leading to iron overload. For individuals with this disorder, the daily absorption of iron from the intestines is greater than the amount needed to replace losses. </a:t>
            </a:r>
          </a:p>
          <a:p>
            <a:r>
              <a:rPr lang="en-US" dirty="0"/>
              <a:t>Since the normal body cannot increase iron excretion, the absorbed iron accumulates in the body. Individuals who carry the genes for hereditary hemochromatosis may have no symptoms or signs and the disease is treatable, if detected early. </a:t>
            </a:r>
          </a:p>
          <a:p>
            <a:r>
              <a:rPr lang="en-US" dirty="0"/>
              <a:t>Severe symptoms and signs of iron overload include sexual dysfunction, heart failure, joint pains, liver cirrhosis, diabetes mellitus, fatigue, and </a:t>
            </a:r>
            <a:r>
              <a:rPr lang="en-US" dirty="0" err="1"/>
              <a:t>hypermelanotic</a:t>
            </a:r>
            <a:r>
              <a:rPr lang="en-US" dirty="0"/>
              <a:t> pigmentation.</a:t>
            </a:r>
          </a:p>
        </p:txBody>
      </p:sp>
    </p:spTree>
    <p:extLst>
      <p:ext uri="{BB962C8B-B14F-4D97-AF65-F5344CB8AC3E}">
        <p14:creationId xmlns:p14="http://schemas.microsoft.com/office/powerpoint/2010/main" val="3720656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E00F-49C1-4D45-B575-D16393FA82ED}"/>
              </a:ext>
            </a:extLst>
          </p:cNvPr>
          <p:cNvSpPr>
            <a:spLocks noGrp="1"/>
          </p:cNvSpPr>
          <p:nvPr>
            <p:ph type="title"/>
          </p:nvPr>
        </p:nvSpPr>
        <p:spPr/>
        <p:txBody>
          <a:bodyPr/>
          <a:lstStyle/>
          <a:p>
            <a:pPr algn="ctr"/>
            <a:r>
              <a:rPr lang="en-US" b="1" dirty="0"/>
              <a:t>Iron overload</a:t>
            </a:r>
            <a:br>
              <a:rPr lang="en-US" b="1" dirty="0"/>
            </a:br>
            <a:r>
              <a:rPr lang="en-US" b="1" dirty="0"/>
              <a:t>HFE |  H63D; C282Y</a:t>
            </a:r>
            <a:endParaRPr lang="en-US" dirty="0"/>
          </a:p>
        </p:txBody>
      </p:sp>
      <p:sp>
        <p:nvSpPr>
          <p:cNvPr id="3" name="Content Placeholder 2">
            <a:extLst>
              <a:ext uri="{FF2B5EF4-FFF2-40B4-BE49-F238E27FC236}">
                <a16:creationId xmlns:a16="http://schemas.microsoft.com/office/drawing/2014/main" id="{19206B14-1013-4799-84F8-58701712CA0B}"/>
              </a:ext>
            </a:extLst>
          </p:cNvPr>
          <p:cNvSpPr>
            <a:spLocks noGrp="1"/>
          </p:cNvSpPr>
          <p:nvPr>
            <p:ph idx="1"/>
          </p:nvPr>
        </p:nvSpPr>
        <p:spPr/>
        <p:txBody>
          <a:bodyPr>
            <a:normAutofit fontScale="92500"/>
          </a:bodyPr>
          <a:lstStyle/>
          <a:p>
            <a:r>
              <a:rPr lang="en-US" dirty="0"/>
              <a:t>The homozygous mutation resulting in amino acid 282 </a:t>
            </a:r>
            <a:r>
              <a:rPr lang="en-US" dirty="0" err="1"/>
              <a:t>Cys</a:t>
            </a:r>
            <a:r>
              <a:rPr lang="en-US" dirty="0"/>
              <a:t> changed to Tyr accounts for around 90% of hemochromatosis patients. Depending on genotype and other factors, an individual’s iron processing deficiency may not reach the level of formally being diagnosed as Hemochromatosis. Hemochromatosis is easily diagnosed through an iron panel of blood tests. </a:t>
            </a:r>
          </a:p>
          <a:p>
            <a:r>
              <a:rPr lang="en-US" dirty="0"/>
              <a:t>If Hemochromatosis is diagnosed, it can be easily treated by phlebotomy or regular donation of blood to reduce blood iron levels. </a:t>
            </a:r>
          </a:p>
          <a:p>
            <a:r>
              <a:rPr lang="en-US" dirty="0"/>
              <a:t>A low-iron diet can also help control accumulation of iron. Those affected should avoid vitamin supplements containing iron and also heavy vitamin C and alcohol consumption which can interfere with iron processing</a:t>
            </a:r>
          </a:p>
        </p:txBody>
      </p:sp>
    </p:spTree>
    <p:extLst>
      <p:ext uri="{BB962C8B-B14F-4D97-AF65-F5344CB8AC3E}">
        <p14:creationId xmlns:p14="http://schemas.microsoft.com/office/powerpoint/2010/main" val="38679087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4CB8-B2BB-4651-82DE-652F0A31DDC0}"/>
              </a:ext>
            </a:extLst>
          </p:cNvPr>
          <p:cNvSpPr>
            <a:spLocks noGrp="1"/>
          </p:cNvSpPr>
          <p:nvPr>
            <p:ph type="title"/>
          </p:nvPr>
        </p:nvSpPr>
        <p:spPr/>
        <p:txBody>
          <a:bodyPr/>
          <a:lstStyle/>
          <a:p>
            <a:pPr algn="ctr"/>
            <a:r>
              <a:rPr lang="en-US" b="1" dirty="0"/>
              <a:t>Caffeine sensitivity</a:t>
            </a:r>
            <a:br>
              <a:rPr lang="en-US" b="1" dirty="0"/>
            </a:br>
            <a:r>
              <a:rPr lang="en-US" b="1" dirty="0"/>
              <a:t>CYP1A2 |  -163C&gt;A</a:t>
            </a:r>
          </a:p>
        </p:txBody>
      </p:sp>
      <p:sp>
        <p:nvSpPr>
          <p:cNvPr id="3" name="Content Placeholder 2">
            <a:extLst>
              <a:ext uri="{FF2B5EF4-FFF2-40B4-BE49-F238E27FC236}">
                <a16:creationId xmlns:a16="http://schemas.microsoft.com/office/drawing/2014/main" id="{F7238D73-E794-44AC-A7CC-68B8319ABD75}"/>
              </a:ext>
            </a:extLst>
          </p:cNvPr>
          <p:cNvSpPr>
            <a:spLocks noGrp="1"/>
          </p:cNvSpPr>
          <p:nvPr>
            <p:ph idx="1"/>
          </p:nvPr>
        </p:nvSpPr>
        <p:spPr/>
        <p:txBody>
          <a:bodyPr/>
          <a:lstStyle/>
          <a:p>
            <a:r>
              <a:rPr lang="en-US" dirty="0"/>
              <a:t>Coffee and tea is a major source of caffeine, which is metabolized by the cytochrome P450 1A2 enzyme (CYP1A2) .</a:t>
            </a:r>
          </a:p>
        </p:txBody>
      </p:sp>
    </p:spTree>
    <p:extLst>
      <p:ext uri="{BB962C8B-B14F-4D97-AF65-F5344CB8AC3E}">
        <p14:creationId xmlns:p14="http://schemas.microsoft.com/office/powerpoint/2010/main" val="1448549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708B-0C1C-4A76-88E6-74A6372DF002}"/>
              </a:ext>
            </a:extLst>
          </p:cNvPr>
          <p:cNvSpPr>
            <a:spLocks noGrp="1"/>
          </p:cNvSpPr>
          <p:nvPr>
            <p:ph type="title"/>
          </p:nvPr>
        </p:nvSpPr>
        <p:spPr/>
        <p:txBody>
          <a:bodyPr/>
          <a:lstStyle/>
          <a:p>
            <a:pPr algn="ctr"/>
            <a:r>
              <a:rPr lang="en-US" b="1" dirty="0"/>
              <a:t>CYP1A2 - ACTION</a:t>
            </a:r>
            <a:endParaRPr lang="en-US" dirty="0"/>
          </a:p>
        </p:txBody>
      </p:sp>
      <p:sp>
        <p:nvSpPr>
          <p:cNvPr id="3" name="Content Placeholder 2">
            <a:extLst>
              <a:ext uri="{FF2B5EF4-FFF2-40B4-BE49-F238E27FC236}">
                <a16:creationId xmlns:a16="http://schemas.microsoft.com/office/drawing/2014/main" id="{8BE0BA7D-98A1-4CC2-9CA3-9FD1D90CA931}"/>
              </a:ext>
            </a:extLst>
          </p:cNvPr>
          <p:cNvSpPr>
            <a:spLocks noGrp="1"/>
          </p:cNvSpPr>
          <p:nvPr>
            <p:ph idx="1"/>
          </p:nvPr>
        </p:nvSpPr>
        <p:spPr/>
        <p:txBody>
          <a:bodyPr/>
          <a:lstStyle/>
          <a:p>
            <a:r>
              <a:rPr lang="en-US" dirty="0"/>
              <a:t>Carriers of the C allele have a reduced ability to metabolize caffeine. </a:t>
            </a:r>
          </a:p>
          <a:p>
            <a:r>
              <a:rPr lang="en-US" dirty="0"/>
              <a:t>A moderate to high intake of caffeinated beverages, such as coffee, is associated with </a:t>
            </a:r>
            <a:r>
              <a:rPr lang="en-US" b="1" dirty="0"/>
              <a:t>increased risk of heart disease</a:t>
            </a:r>
            <a:r>
              <a:rPr lang="en-US" dirty="0"/>
              <a:t>. </a:t>
            </a:r>
          </a:p>
          <a:p>
            <a:r>
              <a:rPr lang="en-US" dirty="0"/>
              <a:t>It is recommended that these individuals opt for decaffeinated options.  </a:t>
            </a:r>
            <a:r>
              <a:rPr lang="en-US" b="1" dirty="0"/>
              <a:t>CAUTION: De-</a:t>
            </a:r>
            <a:r>
              <a:rPr lang="en-US" b="1" dirty="0" err="1"/>
              <a:t>caf</a:t>
            </a:r>
            <a:r>
              <a:rPr lang="en-US" b="1" dirty="0"/>
              <a:t> has caffeine and in some brands it is very high.</a:t>
            </a:r>
          </a:p>
        </p:txBody>
      </p:sp>
    </p:spTree>
    <p:extLst>
      <p:ext uri="{BB962C8B-B14F-4D97-AF65-F5344CB8AC3E}">
        <p14:creationId xmlns:p14="http://schemas.microsoft.com/office/powerpoint/2010/main" val="2389113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B64C-B839-484A-B678-B2FAF9C8AF8C}"/>
              </a:ext>
            </a:extLst>
          </p:cNvPr>
          <p:cNvSpPr>
            <a:spLocks noGrp="1"/>
          </p:cNvSpPr>
          <p:nvPr>
            <p:ph type="title"/>
          </p:nvPr>
        </p:nvSpPr>
        <p:spPr/>
        <p:txBody>
          <a:bodyPr/>
          <a:lstStyle/>
          <a:p>
            <a:pPr algn="ctr"/>
            <a:r>
              <a:rPr lang="en-US" b="1" dirty="0"/>
              <a:t>Salt Sensitivity</a:t>
            </a:r>
            <a:br>
              <a:rPr lang="en-US" dirty="0"/>
            </a:br>
            <a:r>
              <a:rPr lang="en-US" b="1" dirty="0"/>
              <a:t>ACE |  I/D</a:t>
            </a:r>
          </a:p>
        </p:txBody>
      </p:sp>
      <p:sp>
        <p:nvSpPr>
          <p:cNvPr id="3" name="Content Placeholder 2">
            <a:extLst>
              <a:ext uri="{FF2B5EF4-FFF2-40B4-BE49-F238E27FC236}">
                <a16:creationId xmlns:a16="http://schemas.microsoft.com/office/drawing/2014/main" id="{E30CD0FD-0834-490C-A53B-05188E73CB6E}"/>
              </a:ext>
            </a:extLst>
          </p:cNvPr>
          <p:cNvSpPr>
            <a:spLocks noGrp="1"/>
          </p:cNvSpPr>
          <p:nvPr>
            <p:ph idx="1"/>
          </p:nvPr>
        </p:nvSpPr>
        <p:spPr/>
        <p:txBody>
          <a:bodyPr/>
          <a:lstStyle/>
          <a:p>
            <a:r>
              <a:rPr lang="en-US" dirty="0"/>
              <a:t>ACE codes for the angiotensin-converting enzyme and is part of the renin-angiotensin system, which controls blood pressure by regulating the volume of fluids in the body.</a:t>
            </a:r>
          </a:p>
        </p:txBody>
      </p:sp>
    </p:spTree>
    <p:extLst>
      <p:ext uri="{BB962C8B-B14F-4D97-AF65-F5344CB8AC3E}">
        <p14:creationId xmlns:p14="http://schemas.microsoft.com/office/powerpoint/2010/main" val="2905110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12DC-8694-441C-8044-3A26AD49C528}"/>
              </a:ext>
            </a:extLst>
          </p:cNvPr>
          <p:cNvSpPr>
            <a:spLocks noGrp="1"/>
          </p:cNvSpPr>
          <p:nvPr>
            <p:ph type="title"/>
          </p:nvPr>
        </p:nvSpPr>
        <p:spPr/>
        <p:txBody>
          <a:bodyPr/>
          <a:lstStyle/>
          <a:p>
            <a:pPr algn="ctr"/>
            <a:r>
              <a:rPr lang="en-US" b="1" dirty="0"/>
              <a:t>ACE |  I/D Salt Sensitivity</a:t>
            </a:r>
          </a:p>
        </p:txBody>
      </p:sp>
      <p:sp>
        <p:nvSpPr>
          <p:cNvPr id="3" name="Content Placeholder 2">
            <a:extLst>
              <a:ext uri="{FF2B5EF4-FFF2-40B4-BE49-F238E27FC236}">
                <a16:creationId xmlns:a16="http://schemas.microsoft.com/office/drawing/2014/main" id="{F0653FA7-1064-4EFC-A6CD-43AEC7D9951D}"/>
              </a:ext>
            </a:extLst>
          </p:cNvPr>
          <p:cNvSpPr>
            <a:spLocks noGrp="1"/>
          </p:cNvSpPr>
          <p:nvPr>
            <p:ph idx="1"/>
          </p:nvPr>
        </p:nvSpPr>
        <p:spPr/>
        <p:txBody>
          <a:bodyPr/>
          <a:lstStyle/>
          <a:p>
            <a:r>
              <a:rPr lang="en-US" dirty="0"/>
              <a:t>ACE codes for the angiotensin-converting enzyme and is part of the renin-angiotensin system, which controls blood pressure by regulating the volume of fluids in the body.</a:t>
            </a:r>
          </a:p>
        </p:txBody>
      </p:sp>
    </p:spTree>
    <p:extLst>
      <p:ext uri="{BB962C8B-B14F-4D97-AF65-F5344CB8AC3E}">
        <p14:creationId xmlns:p14="http://schemas.microsoft.com/office/powerpoint/2010/main" val="3430546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17CC-B579-4508-A2B7-9D24CAB4B891}"/>
              </a:ext>
            </a:extLst>
          </p:cNvPr>
          <p:cNvSpPr>
            <a:spLocks noGrp="1"/>
          </p:cNvSpPr>
          <p:nvPr>
            <p:ph type="title"/>
          </p:nvPr>
        </p:nvSpPr>
        <p:spPr/>
        <p:txBody>
          <a:bodyPr/>
          <a:lstStyle/>
          <a:p>
            <a:pPr algn="ctr"/>
            <a:r>
              <a:rPr lang="en-US" b="1" dirty="0"/>
              <a:t>ACE ACTION</a:t>
            </a:r>
          </a:p>
        </p:txBody>
      </p:sp>
      <p:sp>
        <p:nvSpPr>
          <p:cNvPr id="3" name="Content Placeholder 2">
            <a:extLst>
              <a:ext uri="{FF2B5EF4-FFF2-40B4-BE49-F238E27FC236}">
                <a16:creationId xmlns:a16="http://schemas.microsoft.com/office/drawing/2014/main" id="{D3FD7FB6-8DC2-45B3-BBC6-B1B94AD2A753}"/>
              </a:ext>
            </a:extLst>
          </p:cNvPr>
          <p:cNvSpPr>
            <a:spLocks noGrp="1"/>
          </p:cNvSpPr>
          <p:nvPr>
            <p:ph idx="1"/>
          </p:nvPr>
        </p:nvSpPr>
        <p:spPr/>
        <p:txBody>
          <a:bodyPr/>
          <a:lstStyle/>
          <a:p>
            <a:r>
              <a:rPr lang="en-US" dirty="0"/>
              <a:t>ACE gene can cause significantly higher blood pressure increase with high salt intake compared to DD (GG) individuals.</a:t>
            </a:r>
          </a:p>
          <a:p>
            <a:r>
              <a:rPr lang="en-US" dirty="0"/>
              <a:t>Eliminate/reduce added salt and look for salt as an ingredient in food products.</a:t>
            </a:r>
          </a:p>
        </p:txBody>
      </p:sp>
    </p:spTree>
    <p:extLst>
      <p:ext uri="{BB962C8B-B14F-4D97-AF65-F5344CB8AC3E}">
        <p14:creationId xmlns:p14="http://schemas.microsoft.com/office/powerpoint/2010/main" val="337643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A83B-B618-4DB2-9874-8F38ECC6B084}"/>
              </a:ext>
            </a:extLst>
          </p:cNvPr>
          <p:cNvSpPr>
            <a:spLocks noGrp="1"/>
          </p:cNvSpPr>
          <p:nvPr>
            <p:ph type="title"/>
          </p:nvPr>
        </p:nvSpPr>
        <p:spPr/>
        <p:txBody>
          <a:bodyPr/>
          <a:lstStyle/>
          <a:p>
            <a:pPr algn="ctr"/>
            <a:r>
              <a:rPr lang="en-US" b="1" dirty="0"/>
              <a:t>ACTION ITEMS FOR CARB RELATED GENES</a:t>
            </a:r>
          </a:p>
        </p:txBody>
      </p:sp>
      <p:sp>
        <p:nvSpPr>
          <p:cNvPr id="3" name="Content Placeholder 2">
            <a:extLst>
              <a:ext uri="{FF2B5EF4-FFF2-40B4-BE49-F238E27FC236}">
                <a16:creationId xmlns:a16="http://schemas.microsoft.com/office/drawing/2014/main" id="{1E3A001E-C81F-47EB-A962-2A455E3D1BF0}"/>
              </a:ext>
            </a:extLst>
          </p:cNvPr>
          <p:cNvSpPr>
            <a:spLocks noGrp="1"/>
          </p:cNvSpPr>
          <p:nvPr>
            <p:ph idx="1"/>
          </p:nvPr>
        </p:nvSpPr>
        <p:spPr/>
        <p:txBody>
          <a:bodyPr>
            <a:normAutofit/>
          </a:bodyPr>
          <a:lstStyle/>
          <a:p>
            <a:pPr marL="0" indent="0" algn="ctr">
              <a:buNone/>
            </a:pPr>
            <a:r>
              <a:rPr lang="en-US" b="1" dirty="0"/>
              <a:t>SUGAR AND CARBS</a:t>
            </a:r>
          </a:p>
          <a:p>
            <a:r>
              <a:rPr lang="en-US" dirty="0"/>
              <a:t>Increase inflammation. </a:t>
            </a:r>
          </a:p>
          <a:p>
            <a:r>
              <a:rPr lang="en-US" dirty="0"/>
              <a:t>Trigger chemicals that release of insulin</a:t>
            </a:r>
          </a:p>
          <a:p>
            <a:r>
              <a:rPr lang="en-US" dirty="0"/>
              <a:t>Insulin promotes the accumulation of fat,  the creation of triglycerides, and causes inflammation</a:t>
            </a:r>
          </a:p>
          <a:p>
            <a:r>
              <a:rPr lang="en-US" dirty="0"/>
              <a:t>Excess fat around your midsection is a major contributors to heart disease.</a:t>
            </a:r>
            <a:r>
              <a:rPr lang="en-US" baseline="30000" dirty="0"/>
              <a:t>25</a:t>
            </a:r>
            <a:endParaRPr lang="en-US" dirty="0"/>
          </a:p>
          <a:p>
            <a:endParaRPr lang="en-US" dirty="0"/>
          </a:p>
        </p:txBody>
      </p:sp>
    </p:spTree>
    <p:extLst>
      <p:ext uri="{BB962C8B-B14F-4D97-AF65-F5344CB8AC3E}">
        <p14:creationId xmlns:p14="http://schemas.microsoft.com/office/powerpoint/2010/main" val="3738191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62C5-9C47-4148-9614-06C271DD141E}"/>
              </a:ext>
            </a:extLst>
          </p:cNvPr>
          <p:cNvSpPr>
            <a:spLocks noGrp="1"/>
          </p:cNvSpPr>
          <p:nvPr>
            <p:ph type="title"/>
          </p:nvPr>
        </p:nvSpPr>
        <p:spPr/>
        <p:txBody>
          <a:bodyPr/>
          <a:lstStyle/>
          <a:p>
            <a:pPr algn="ctr"/>
            <a:br>
              <a:rPr lang="en-US" b="1" dirty="0"/>
            </a:br>
            <a:r>
              <a:rPr lang="en-US" b="1" dirty="0"/>
              <a:t>AGT |  Met235Thr and ACTION</a:t>
            </a:r>
          </a:p>
        </p:txBody>
      </p:sp>
      <p:sp>
        <p:nvSpPr>
          <p:cNvPr id="3" name="Content Placeholder 2">
            <a:extLst>
              <a:ext uri="{FF2B5EF4-FFF2-40B4-BE49-F238E27FC236}">
                <a16:creationId xmlns:a16="http://schemas.microsoft.com/office/drawing/2014/main" id="{4AB83E17-1D55-4500-8A24-962FA43A657D}"/>
              </a:ext>
            </a:extLst>
          </p:cNvPr>
          <p:cNvSpPr>
            <a:spLocks noGrp="1"/>
          </p:cNvSpPr>
          <p:nvPr>
            <p:ph idx="1"/>
          </p:nvPr>
        </p:nvSpPr>
        <p:spPr/>
        <p:txBody>
          <a:bodyPr/>
          <a:lstStyle/>
          <a:p>
            <a:r>
              <a:rPr lang="en-US" dirty="0"/>
              <a:t>Angiotensinogen is expressed in tissues involved in blood pressure regulation such as the kidneys, adrenals and brain. Increased angiotensinogen levels correlate with increased blood pressure. The gene also influences salt sensitivity of blood pressure.</a:t>
            </a:r>
          </a:p>
          <a:p>
            <a:r>
              <a:rPr lang="en-US" dirty="0"/>
              <a:t>ACTION: Eliminate/reduce added salt and beware food-containing salt</a:t>
            </a:r>
          </a:p>
        </p:txBody>
      </p:sp>
    </p:spTree>
    <p:extLst>
      <p:ext uri="{BB962C8B-B14F-4D97-AF65-F5344CB8AC3E}">
        <p14:creationId xmlns:p14="http://schemas.microsoft.com/office/powerpoint/2010/main" val="667782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0AFD-4098-4FA1-937F-216A2FD4A47C}"/>
              </a:ext>
            </a:extLst>
          </p:cNvPr>
          <p:cNvSpPr>
            <a:spLocks noGrp="1"/>
          </p:cNvSpPr>
          <p:nvPr>
            <p:ph type="title"/>
          </p:nvPr>
        </p:nvSpPr>
        <p:spPr/>
        <p:txBody>
          <a:bodyPr/>
          <a:lstStyle/>
          <a:p>
            <a:pPr algn="ctr"/>
            <a:r>
              <a:rPr lang="en-US" b="1" dirty="0"/>
              <a:t>Lactose intolerance</a:t>
            </a:r>
            <a:br>
              <a:rPr lang="en-US" b="1" dirty="0"/>
            </a:br>
            <a:r>
              <a:rPr lang="en-US" b="1" dirty="0"/>
              <a:t>MCM6 |  -13910C&gt;T</a:t>
            </a:r>
          </a:p>
        </p:txBody>
      </p:sp>
      <p:sp>
        <p:nvSpPr>
          <p:cNvPr id="3" name="Content Placeholder 2">
            <a:extLst>
              <a:ext uri="{FF2B5EF4-FFF2-40B4-BE49-F238E27FC236}">
                <a16:creationId xmlns:a16="http://schemas.microsoft.com/office/drawing/2014/main" id="{789C0474-0982-4118-B98B-F5F3D0C2A2A3}"/>
              </a:ext>
            </a:extLst>
          </p:cNvPr>
          <p:cNvSpPr>
            <a:spLocks noGrp="1"/>
          </p:cNvSpPr>
          <p:nvPr>
            <p:ph idx="1"/>
          </p:nvPr>
        </p:nvSpPr>
        <p:spPr/>
        <p:txBody>
          <a:bodyPr/>
          <a:lstStyle/>
          <a:p>
            <a:r>
              <a:rPr lang="en-US" dirty="0"/>
              <a:t>A specific DNA sequence within the MCM6 gene called a regulatory element helps control the activity of a nearby gene called LCT gene which encodes an enzyme called lactase. </a:t>
            </a:r>
          </a:p>
          <a:p>
            <a:r>
              <a:rPr lang="en-US" dirty="0"/>
              <a:t>This enzyme helps to digest lactose, a sugar found in milk and other dairy products. </a:t>
            </a:r>
          </a:p>
          <a:p>
            <a:r>
              <a:rPr lang="en-US" b="1" dirty="0"/>
              <a:t>In most individuals, the expression of LCT gene decreases after infancy leading to lactase deficiency</a:t>
            </a:r>
            <a:r>
              <a:rPr lang="en-US" dirty="0"/>
              <a:t>. After ingestion of milk or other dairy products, these individuals may experience abdominal cramps, bloating, distension, flatulence and diarrhea.</a:t>
            </a:r>
          </a:p>
        </p:txBody>
      </p:sp>
    </p:spTree>
    <p:extLst>
      <p:ext uri="{BB962C8B-B14F-4D97-AF65-F5344CB8AC3E}">
        <p14:creationId xmlns:p14="http://schemas.microsoft.com/office/powerpoint/2010/main" val="2284308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5B72-D48C-4256-80EC-9484AABAD831}"/>
              </a:ext>
            </a:extLst>
          </p:cNvPr>
          <p:cNvSpPr>
            <a:spLocks noGrp="1"/>
          </p:cNvSpPr>
          <p:nvPr>
            <p:ph type="title"/>
          </p:nvPr>
        </p:nvSpPr>
        <p:spPr/>
        <p:txBody>
          <a:bodyPr/>
          <a:lstStyle/>
          <a:p>
            <a:pPr algn="ctr"/>
            <a:r>
              <a:rPr lang="en-US" b="1" dirty="0"/>
              <a:t>Lactose intolerance Action</a:t>
            </a:r>
            <a:br>
              <a:rPr lang="en-US" b="1" dirty="0"/>
            </a:br>
            <a:r>
              <a:rPr lang="en-US" b="1" dirty="0"/>
              <a:t>MCM6 |  -13910C&gt;T</a:t>
            </a:r>
            <a:endParaRPr lang="en-US" dirty="0"/>
          </a:p>
        </p:txBody>
      </p:sp>
      <p:sp>
        <p:nvSpPr>
          <p:cNvPr id="3" name="Content Placeholder 2">
            <a:extLst>
              <a:ext uri="{FF2B5EF4-FFF2-40B4-BE49-F238E27FC236}">
                <a16:creationId xmlns:a16="http://schemas.microsoft.com/office/drawing/2014/main" id="{3641C8A2-EA17-4005-B88D-21A5F1500AC3}"/>
              </a:ext>
            </a:extLst>
          </p:cNvPr>
          <p:cNvSpPr>
            <a:spLocks noGrp="1"/>
          </p:cNvSpPr>
          <p:nvPr>
            <p:ph idx="1"/>
          </p:nvPr>
        </p:nvSpPr>
        <p:spPr/>
        <p:txBody>
          <a:bodyPr/>
          <a:lstStyle/>
          <a:p>
            <a:r>
              <a:rPr lang="en-US" dirty="0"/>
              <a:t>The TT genotype is associated with lactase persistence in the Caucasian population</a:t>
            </a:r>
          </a:p>
          <a:p>
            <a:r>
              <a:rPr lang="en-US" dirty="0"/>
              <a:t>Avoid cow’s milk or any dairy products.  Can attempt to utilize goat and sheep’s milk products.</a:t>
            </a:r>
          </a:p>
        </p:txBody>
      </p:sp>
    </p:spTree>
    <p:extLst>
      <p:ext uri="{BB962C8B-B14F-4D97-AF65-F5344CB8AC3E}">
        <p14:creationId xmlns:p14="http://schemas.microsoft.com/office/powerpoint/2010/main" val="3867590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D19E-D341-4FBE-9FF0-9631EBB28C72}"/>
              </a:ext>
            </a:extLst>
          </p:cNvPr>
          <p:cNvSpPr>
            <a:spLocks noGrp="1"/>
          </p:cNvSpPr>
          <p:nvPr>
            <p:ph type="title"/>
          </p:nvPr>
        </p:nvSpPr>
        <p:spPr/>
        <p:txBody>
          <a:bodyPr>
            <a:normAutofit/>
          </a:bodyPr>
          <a:lstStyle/>
          <a:p>
            <a:pPr algn="ctr"/>
            <a:r>
              <a:rPr lang="en-US" b="1" dirty="0"/>
              <a:t>Polyunsaturated fatty acids (PUFA) metabolism</a:t>
            </a:r>
            <a:br>
              <a:rPr lang="en-US" b="1" dirty="0"/>
            </a:br>
            <a:r>
              <a:rPr lang="en-US" b="1" dirty="0"/>
              <a:t>MYRF/FADS1 |  -592G&gt;T</a:t>
            </a:r>
          </a:p>
        </p:txBody>
      </p:sp>
      <p:sp>
        <p:nvSpPr>
          <p:cNvPr id="3" name="Content Placeholder 2">
            <a:extLst>
              <a:ext uri="{FF2B5EF4-FFF2-40B4-BE49-F238E27FC236}">
                <a16:creationId xmlns:a16="http://schemas.microsoft.com/office/drawing/2014/main" id="{B85D6C17-FA87-4953-ABE0-7075CD502378}"/>
              </a:ext>
            </a:extLst>
          </p:cNvPr>
          <p:cNvSpPr>
            <a:spLocks noGrp="1"/>
          </p:cNvSpPr>
          <p:nvPr>
            <p:ph idx="1"/>
          </p:nvPr>
        </p:nvSpPr>
        <p:spPr/>
        <p:txBody>
          <a:bodyPr>
            <a:normAutofit/>
          </a:bodyPr>
          <a:lstStyle/>
          <a:p>
            <a:r>
              <a:rPr lang="en-US" dirty="0"/>
              <a:t>The delta 5 and delta 6 desaturases, encoded by FADS1 and FADS2 genes, are key enzymes in polyunsaturated fatty acid (PUFA) metabolism that catalyze the conversion of linoleic acid (LA) into arachidonic acid (AA)  </a:t>
            </a:r>
          </a:p>
          <a:p>
            <a:r>
              <a:rPr lang="en-US" dirty="0"/>
              <a:t>Converting alpha linolenic acid (ALA) into </a:t>
            </a:r>
            <a:r>
              <a:rPr lang="en-US" dirty="0" err="1"/>
              <a:t>eicosapentaenoic</a:t>
            </a:r>
            <a:r>
              <a:rPr lang="en-US" dirty="0"/>
              <a:t> acid (EPA). (Can’t convert flax, chia, and walnut into EPA.</a:t>
            </a:r>
          </a:p>
          <a:p>
            <a:r>
              <a:rPr lang="en-US" dirty="0"/>
              <a:t>The G allele is associated with enhanced conversion of DGLA to AA due to increased enzymatic efficiency, and thus appears to be associated with higher levels of AA, systemic inflammation and inflammatory disorders.  </a:t>
            </a:r>
          </a:p>
          <a:p>
            <a:endParaRPr lang="en-US" dirty="0"/>
          </a:p>
        </p:txBody>
      </p:sp>
    </p:spTree>
    <p:extLst>
      <p:ext uri="{BB962C8B-B14F-4D97-AF65-F5344CB8AC3E}">
        <p14:creationId xmlns:p14="http://schemas.microsoft.com/office/powerpoint/2010/main" val="15079672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7A46E-1DDB-45EB-B938-6D99F60ACE8B}"/>
              </a:ext>
            </a:extLst>
          </p:cNvPr>
          <p:cNvSpPr>
            <a:spLocks noGrp="1"/>
          </p:cNvSpPr>
          <p:nvPr>
            <p:ph type="title"/>
          </p:nvPr>
        </p:nvSpPr>
        <p:spPr/>
        <p:txBody>
          <a:bodyPr>
            <a:normAutofit fontScale="90000"/>
          </a:bodyPr>
          <a:lstStyle/>
          <a:p>
            <a:pPr algn="ctr"/>
            <a:br>
              <a:rPr lang="en-US" b="1" dirty="0"/>
            </a:br>
            <a:r>
              <a:rPr lang="en-US" b="1" dirty="0"/>
              <a:t>MYRF/FADS1 |  -592G&gt;T - ACTION</a:t>
            </a:r>
            <a:br>
              <a:rPr lang="en-US" b="1" dirty="0"/>
            </a:br>
            <a:endParaRPr lang="en-US" dirty="0"/>
          </a:p>
        </p:txBody>
      </p:sp>
      <p:sp>
        <p:nvSpPr>
          <p:cNvPr id="3" name="Content Placeholder 2">
            <a:extLst>
              <a:ext uri="{FF2B5EF4-FFF2-40B4-BE49-F238E27FC236}">
                <a16:creationId xmlns:a16="http://schemas.microsoft.com/office/drawing/2014/main" id="{3760872E-912E-4261-9D25-467D16B8E7AA}"/>
              </a:ext>
            </a:extLst>
          </p:cNvPr>
          <p:cNvSpPr>
            <a:spLocks noGrp="1"/>
          </p:cNvSpPr>
          <p:nvPr>
            <p:ph idx="1"/>
          </p:nvPr>
        </p:nvSpPr>
        <p:spPr/>
        <p:txBody>
          <a:bodyPr>
            <a:normAutofit/>
          </a:bodyPr>
          <a:lstStyle/>
          <a:p>
            <a:r>
              <a:rPr lang="en-US" dirty="0"/>
              <a:t>Clinical action of 1000-2000mg of EPA/DHA a day.  </a:t>
            </a:r>
          </a:p>
          <a:p>
            <a:r>
              <a:rPr lang="en-US" dirty="0"/>
              <a:t>Health adults take a minimum of 500mg of EPA/DHA a day.</a:t>
            </a:r>
          </a:p>
          <a:p>
            <a:r>
              <a:rPr lang="en-US" dirty="0"/>
              <a:t>ALA and AA compete for these enzymes.  Therefore, focus on omega3 foods such as fish, chia, and flax, eliminate vegetable/nut/seed oils, minimize eating nuts &amp; seeds, and eat little commercial animal products.</a:t>
            </a:r>
          </a:p>
        </p:txBody>
      </p:sp>
    </p:spTree>
    <p:extLst>
      <p:ext uri="{BB962C8B-B14F-4D97-AF65-F5344CB8AC3E}">
        <p14:creationId xmlns:p14="http://schemas.microsoft.com/office/powerpoint/2010/main" val="38634511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58A3-9B0F-4ACE-B8B0-7B80B5B0E151}"/>
              </a:ext>
            </a:extLst>
          </p:cNvPr>
          <p:cNvSpPr>
            <a:spLocks noGrp="1"/>
          </p:cNvSpPr>
          <p:nvPr>
            <p:ph type="title"/>
          </p:nvPr>
        </p:nvSpPr>
        <p:spPr/>
        <p:txBody>
          <a:bodyPr/>
          <a:lstStyle/>
          <a:p>
            <a:pPr algn="ctr"/>
            <a:r>
              <a:rPr lang="en-US" b="1" dirty="0"/>
              <a:t>ALDH2 Rs671 G&gt;A</a:t>
            </a:r>
          </a:p>
        </p:txBody>
      </p:sp>
      <p:sp>
        <p:nvSpPr>
          <p:cNvPr id="3" name="Content Placeholder 2">
            <a:extLst>
              <a:ext uri="{FF2B5EF4-FFF2-40B4-BE49-F238E27FC236}">
                <a16:creationId xmlns:a16="http://schemas.microsoft.com/office/drawing/2014/main" id="{035813C5-BD5F-4222-A323-B9BCFC83AEF5}"/>
              </a:ext>
            </a:extLst>
          </p:cNvPr>
          <p:cNvSpPr>
            <a:spLocks noGrp="1"/>
          </p:cNvSpPr>
          <p:nvPr>
            <p:ph idx="1"/>
          </p:nvPr>
        </p:nvSpPr>
        <p:spPr/>
        <p:txBody>
          <a:bodyPr>
            <a:normAutofit/>
          </a:bodyPr>
          <a:lstStyle/>
          <a:p>
            <a:r>
              <a:rPr lang="en-US" dirty="0"/>
              <a:t>Wild type GG: no impact </a:t>
            </a:r>
          </a:p>
          <a:p>
            <a:r>
              <a:rPr lang="en-US" dirty="0"/>
              <a:t>Hetero GA moderate impact </a:t>
            </a:r>
          </a:p>
          <a:p>
            <a:r>
              <a:rPr lang="en-US" dirty="0"/>
              <a:t>Homo AA: High impact </a:t>
            </a:r>
          </a:p>
          <a:p>
            <a:r>
              <a:rPr lang="en-US" dirty="0"/>
              <a:t>More slowly detoxifies toxic, carcinogenic aldehydes to acetate with variants</a:t>
            </a:r>
          </a:p>
          <a:p>
            <a:r>
              <a:rPr lang="en-US" dirty="0"/>
              <a:t>In ALDH alleles a person carries influence his or her alcohol metabolism, level of alcohol consumption, toxicity levels, and risk of alcoholism. </a:t>
            </a:r>
          </a:p>
          <a:p>
            <a:pPr marL="0" indent="0">
              <a:buNone/>
            </a:pPr>
            <a:r>
              <a:rPr lang="en-US" dirty="0">
                <a:hlinkClick r:id="rId2"/>
              </a:rPr>
              <a:t>Chen et al. 1999</a:t>
            </a:r>
            <a:r>
              <a:rPr lang="en-US" i="1" dirty="0">
                <a:hlinkClick r:id="rId2"/>
              </a:rPr>
              <a:t>b</a:t>
            </a:r>
            <a:r>
              <a:rPr lang="en-US" dirty="0"/>
              <a:t>; </a:t>
            </a:r>
            <a:r>
              <a:rPr lang="en-US" dirty="0">
                <a:hlinkClick r:id="rId3"/>
              </a:rPr>
              <a:t>Thomasson et al. 1991</a:t>
            </a:r>
            <a:endParaRPr lang="en-US" dirty="0"/>
          </a:p>
        </p:txBody>
      </p:sp>
    </p:spTree>
    <p:extLst>
      <p:ext uri="{BB962C8B-B14F-4D97-AF65-F5344CB8AC3E}">
        <p14:creationId xmlns:p14="http://schemas.microsoft.com/office/powerpoint/2010/main" val="17138058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672A-845C-4C95-AA25-FD82B0240D97}"/>
              </a:ext>
            </a:extLst>
          </p:cNvPr>
          <p:cNvSpPr>
            <a:spLocks noGrp="1"/>
          </p:cNvSpPr>
          <p:nvPr>
            <p:ph type="title"/>
          </p:nvPr>
        </p:nvSpPr>
        <p:spPr/>
        <p:txBody>
          <a:bodyPr/>
          <a:lstStyle/>
          <a:p>
            <a:pPr algn="ctr"/>
            <a:r>
              <a:rPr lang="en-US" b="1" dirty="0"/>
              <a:t>INFLAMMATION</a:t>
            </a:r>
          </a:p>
        </p:txBody>
      </p:sp>
    </p:spTree>
    <p:extLst>
      <p:ext uri="{BB962C8B-B14F-4D97-AF65-F5344CB8AC3E}">
        <p14:creationId xmlns:p14="http://schemas.microsoft.com/office/powerpoint/2010/main" val="187413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60CC-991D-4790-8231-189D04D3197A}"/>
              </a:ext>
            </a:extLst>
          </p:cNvPr>
          <p:cNvSpPr>
            <a:spLocks noGrp="1"/>
          </p:cNvSpPr>
          <p:nvPr>
            <p:ph type="title"/>
          </p:nvPr>
        </p:nvSpPr>
        <p:spPr/>
        <p:txBody>
          <a:bodyPr/>
          <a:lstStyle/>
          <a:p>
            <a:pPr algn="ctr"/>
            <a:r>
              <a:rPr lang="en-US" b="1" dirty="0"/>
              <a:t>INFLAMMATION: CAUSE &amp; EFFECT</a:t>
            </a:r>
          </a:p>
        </p:txBody>
      </p:sp>
      <p:sp>
        <p:nvSpPr>
          <p:cNvPr id="3" name="Content Placeholder 2">
            <a:extLst>
              <a:ext uri="{FF2B5EF4-FFF2-40B4-BE49-F238E27FC236}">
                <a16:creationId xmlns:a16="http://schemas.microsoft.com/office/drawing/2014/main" id="{28FEC19C-4C6F-48B9-8276-39DD86D702FF}"/>
              </a:ext>
            </a:extLst>
          </p:cNvPr>
          <p:cNvSpPr>
            <a:spLocks noGrp="1"/>
          </p:cNvSpPr>
          <p:nvPr>
            <p:ph idx="1"/>
          </p:nvPr>
        </p:nvSpPr>
        <p:spPr/>
        <p:txBody>
          <a:bodyPr>
            <a:normAutofit fontScale="62500" lnSpcReduction="20000"/>
          </a:bodyPr>
          <a:lstStyle/>
          <a:p>
            <a:pPr marL="0" indent="0" algn="ctr">
              <a:buNone/>
            </a:pPr>
            <a:r>
              <a:rPr lang="en-US" sz="3400" dirty="0"/>
              <a:t>Obesity, Stress, T-cell dysfunction, Genetic Variation, Diet, Nutritional Deficiency, Oxidation, Toxicity, Intestinal Dysbiosis  </a:t>
            </a:r>
          </a:p>
          <a:p>
            <a:endParaRPr lang="en-US" dirty="0"/>
          </a:p>
          <a:p>
            <a:pPr marL="0" indent="0" algn="ctr">
              <a:buNone/>
            </a:pPr>
            <a:r>
              <a:rPr lang="en-US" sz="3900" b="1" dirty="0"/>
              <a:t>LEAD TO-</a:t>
            </a:r>
          </a:p>
          <a:p>
            <a:endParaRPr lang="en-US" dirty="0"/>
          </a:p>
          <a:p>
            <a:pPr algn="ctr"/>
            <a:r>
              <a:rPr lang="en-US" dirty="0"/>
              <a:t>OBESITY</a:t>
            </a:r>
          </a:p>
          <a:p>
            <a:pPr algn="ctr"/>
            <a:r>
              <a:rPr lang="en-US" dirty="0"/>
              <a:t>INSULIN RESISTANCE/DM</a:t>
            </a:r>
          </a:p>
          <a:p>
            <a:pPr algn="ctr"/>
            <a:r>
              <a:rPr lang="en-US" dirty="0"/>
              <a:t>CVD</a:t>
            </a:r>
          </a:p>
          <a:p>
            <a:pPr algn="ctr"/>
            <a:r>
              <a:rPr lang="en-US" dirty="0"/>
              <a:t>CANCER</a:t>
            </a:r>
          </a:p>
          <a:p>
            <a:pPr algn="ctr"/>
            <a:r>
              <a:rPr lang="en-US" dirty="0"/>
              <a:t>AUTO-IMMUNE</a:t>
            </a:r>
          </a:p>
          <a:p>
            <a:pPr algn="ctr"/>
            <a:r>
              <a:rPr lang="en-US" dirty="0"/>
              <a:t>PAIN</a:t>
            </a:r>
          </a:p>
          <a:p>
            <a:pPr algn="ctr"/>
            <a:r>
              <a:rPr lang="en-US" dirty="0"/>
              <a:t>DEPRESSION</a:t>
            </a:r>
          </a:p>
          <a:p>
            <a:pPr algn="ctr"/>
            <a:r>
              <a:rPr lang="en-US" dirty="0"/>
              <a:t>NEURODEGENERATION</a:t>
            </a:r>
          </a:p>
          <a:p>
            <a:pPr marL="0" indent="0">
              <a:buNone/>
            </a:pPr>
            <a:endParaRPr lang="en-US" dirty="0"/>
          </a:p>
        </p:txBody>
      </p:sp>
    </p:spTree>
    <p:extLst>
      <p:ext uri="{BB962C8B-B14F-4D97-AF65-F5344CB8AC3E}">
        <p14:creationId xmlns:p14="http://schemas.microsoft.com/office/powerpoint/2010/main" val="2789559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8EB8-6250-492A-B136-5119658513CC}"/>
              </a:ext>
            </a:extLst>
          </p:cNvPr>
          <p:cNvSpPr>
            <a:spLocks noGrp="1"/>
          </p:cNvSpPr>
          <p:nvPr>
            <p:ph type="title"/>
          </p:nvPr>
        </p:nvSpPr>
        <p:spPr/>
        <p:txBody>
          <a:bodyPr/>
          <a:lstStyle/>
          <a:p>
            <a:pPr algn="ctr"/>
            <a:r>
              <a:rPr lang="en-US" b="1" dirty="0"/>
              <a:t>INFLAMMATION SNPS</a:t>
            </a:r>
          </a:p>
        </p:txBody>
      </p:sp>
      <p:pic>
        <p:nvPicPr>
          <p:cNvPr id="4" name="Content Placeholder 3">
            <a:extLst>
              <a:ext uri="{FF2B5EF4-FFF2-40B4-BE49-F238E27FC236}">
                <a16:creationId xmlns:a16="http://schemas.microsoft.com/office/drawing/2014/main" id="{E4167EE9-AE00-4EE3-A6AD-7A0975DA87DB}"/>
              </a:ext>
            </a:extLst>
          </p:cNvPr>
          <p:cNvPicPr>
            <a:picLocks noGrp="1" noChangeAspect="1"/>
          </p:cNvPicPr>
          <p:nvPr>
            <p:ph idx="1"/>
          </p:nvPr>
        </p:nvPicPr>
        <p:blipFill>
          <a:blip r:embed="rId2"/>
          <a:stretch>
            <a:fillRect/>
          </a:stretch>
        </p:blipFill>
        <p:spPr>
          <a:xfrm>
            <a:off x="2152650" y="2626273"/>
            <a:ext cx="7886700" cy="2750042"/>
          </a:xfrm>
          <a:prstGeom prst="rect">
            <a:avLst/>
          </a:prstGeom>
        </p:spPr>
      </p:pic>
    </p:spTree>
    <p:extLst>
      <p:ext uri="{BB962C8B-B14F-4D97-AF65-F5344CB8AC3E}">
        <p14:creationId xmlns:p14="http://schemas.microsoft.com/office/powerpoint/2010/main" val="1026476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CB7D-354D-4CCD-84EB-9558291CE042}"/>
              </a:ext>
            </a:extLst>
          </p:cNvPr>
          <p:cNvSpPr>
            <a:spLocks noGrp="1"/>
          </p:cNvSpPr>
          <p:nvPr>
            <p:ph type="title"/>
          </p:nvPr>
        </p:nvSpPr>
        <p:spPr/>
        <p:txBody>
          <a:bodyPr/>
          <a:lstStyle/>
          <a:p>
            <a:pPr algn="ctr"/>
            <a:r>
              <a:rPr lang="en-US" b="1" dirty="0"/>
              <a:t>IL6</a:t>
            </a:r>
          </a:p>
        </p:txBody>
      </p:sp>
      <p:sp>
        <p:nvSpPr>
          <p:cNvPr id="3" name="Content Placeholder 2">
            <a:extLst>
              <a:ext uri="{FF2B5EF4-FFF2-40B4-BE49-F238E27FC236}">
                <a16:creationId xmlns:a16="http://schemas.microsoft.com/office/drawing/2014/main" id="{60A09E5F-CFCB-4753-B532-9002FA55E2CC}"/>
              </a:ext>
            </a:extLst>
          </p:cNvPr>
          <p:cNvSpPr>
            <a:spLocks noGrp="1"/>
          </p:cNvSpPr>
          <p:nvPr>
            <p:ph idx="1"/>
          </p:nvPr>
        </p:nvSpPr>
        <p:spPr/>
        <p:txBody>
          <a:bodyPr>
            <a:normAutofit/>
          </a:bodyPr>
          <a:lstStyle/>
          <a:p>
            <a:r>
              <a:rPr lang="en-US" dirty="0"/>
              <a:t>Interleukin 6 is a pro-inflammatory cytokine that plays a crucial role in inflammation and regulates expression of C-reactive protein (CRP). </a:t>
            </a:r>
          </a:p>
          <a:p>
            <a:r>
              <a:rPr lang="en-US" dirty="0"/>
              <a:t>The C allele of this functional SNP has been associated with raised IL-6 and CRP concentrations and has been associated with inflammation, obesity, insulin resistance, </a:t>
            </a:r>
            <a:r>
              <a:rPr lang="en-US" dirty="0" err="1"/>
              <a:t>dyslipidaemia</a:t>
            </a:r>
            <a:r>
              <a:rPr lang="en-US" dirty="0"/>
              <a:t> and raised systolic blood pressure. </a:t>
            </a:r>
          </a:p>
        </p:txBody>
      </p:sp>
    </p:spTree>
    <p:extLst>
      <p:ext uri="{BB962C8B-B14F-4D97-AF65-F5344CB8AC3E}">
        <p14:creationId xmlns:p14="http://schemas.microsoft.com/office/powerpoint/2010/main" val="54427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CB55-A290-4D1E-A5E9-D5A06FF8206F}"/>
              </a:ext>
            </a:extLst>
          </p:cNvPr>
          <p:cNvSpPr>
            <a:spLocks noGrp="1"/>
          </p:cNvSpPr>
          <p:nvPr>
            <p:ph type="title"/>
          </p:nvPr>
        </p:nvSpPr>
        <p:spPr/>
        <p:txBody>
          <a:bodyPr/>
          <a:lstStyle/>
          <a:p>
            <a:r>
              <a:rPr lang="en-US" b="1" dirty="0"/>
              <a:t>Research on carbohydrate intake and cardiovascular disease</a:t>
            </a:r>
          </a:p>
        </p:txBody>
      </p:sp>
      <p:sp>
        <p:nvSpPr>
          <p:cNvPr id="3" name="Content Placeholder 2">
            <a:extLst>
              <a:ext uri="{FF2B5EF4-FFF2-40B4-BE49-F238E27FC236}">
                <a16:creationId xmlns:a16="http://schemas.microsoft.com/office/drawing/2014/main" id="{290D674C-6304-4D18-8ABC-389F86D823C3}"/>
              </a:ext>
            </a:extLst>
          </p:cNvPr>
          <p:cNvSpPr>
            <a:spLocks noGrp="1"/>
          </p:cNvSpPr>
          <p:nvPr>
            <p:ph idx="1"/>
          </p:nvPr>
        </p:nvSpPr>
        <p:spPr/>
        <p:txBody>
          <a:bodyPr>
            <a:normAutofit/>
          </a:bodyPr>
          <a:lstStyle/>
          <a:p>
            <a:r>
              <a:rPr lang="en-US" sz="3200" dirty="0"/>
              <a:t>Cause atherogenic dyslipidemia (Atherosclerosis) </a:t>
            </a:r>
          </a:p>
          <a:p>
            <a:r>
              <a:rPr lang="en-US" sz="3200" dirty="0"/>
              <a:t>Increased triglycerides a</a:t>
            </a:r>
          </a:p>
          <a:p>
            <a:r>
              <a:rPr lang="en-US" sz="3200" dirty="0"/>
              <a:t>Increase small LDL particles</a:t>
            </a:r>
          </a:p>
          <a:p>
            <a:r>
              <a:rPr lang="en-US" sz="3200" dirty="0"/>
              <a:t>Decreased HDL,</a:t>
            </a:r>
          </a:p>
          <a:p>
            <a:r>
              <a:rPr lang="en-US" sz="3200" dirty="0"/>
              <a:t>Decrease insulin resistance</a:t>
            </a:r>
          </a:p>
          <a:p>
            <a:r>
              <a:rPr lang="en-US" sz="3200" dirty="0"/>
              <a:t>Increase obesity  </a:t>
            </a:r>
          </a:p>
        </p:txBody>
      </p:sp>
    </p:spTree>
    <p:extLst>
      <p:ext uri="{BB962C8B-B14F-4D97-AF65-F5344CB8AC3E}">
        <p14:creationId xmlns:p14="http://schemas.microsoft.com/office/powerpoint/2010/main" val="4021949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2FB6-96BB-46F6-A8CB-F74014C7EAC5}"/>
              </a:ext>
            </a:extLst>
          </p:cNvPr>
          <p:cNvSpPr>
            <a:spLocks noGrp="1"/>
          </p:cNvSpPr>
          <p:nvPr>
            <p:ph type="title"/>
          </p:nvPr>
        </p:nvSpPr>
        <p:spPr/>
        <p:txBody>
          <a:bodyPr>
            <a:normAutofit fontScale="90000"/>
          </a:bodyPr>
          <a:lstStyle/>
          <a:p>
            <a:pPr algn="ctr"/>
            <a:br>
              <a:rPr lang="en-US" dirty="0"/>
            </a:br>
            <a:br>
              <a:rPr lang="en-US" dirty="0"/>
            </a:br>
            <a:r>
              <a:rPr lang="en-US" b="1" dirty="0"/>
              <a:t>Interleukin-6 (IL-6)  - Action </a:t>
            </a:r>
            <a:br>
              <a:rPr lang="en-US" dirty="0"/>
            </a:br>
            <a:br>
              <a:rPr lang="en-US" dirty="0"/>
            </a:br>
            <a:endParaRPr lang="en-US" dirty="0"/>
          </a:p>
        </p:txBody>
      </p:sp>
      <p:sp>
        <p:nvSpPr>
          <p:cNvPr id="3" name="Content Placeholder 2">
            <a:extLst>
              <a:ext uri="{FF2B5EF4-FFF2-40B4-BE49-F238E27FC236}">
                <a16:creationId xmlns:a16="http://schemas.microsoft.com/office/drawing/2014/main" id="{9A8B28CF-DCFE-40D2-92D2-8A11E5C8CDCB}"/>
              </a:ext>
            </a:extLst>
          </p:cNvPr>
          <p:cNvSpPr>
            <a:spLocks noGrp="1"/>
          </p:cNvSpPr>
          <p:nvPr>
            <p:ph idx="1"/>
          </p:nvPr>
        </p:nvSpPr>
        <p:spPr/>
        <p:txBody>
          <a:bodyPr>
            <a:normAutofit fontScale="92500" lnSpcReduction="20000"/>
          </a:bodyPr>
          <a:lstStyle/>
          <a:p>
            <a:r>
              <a:rPr lang="en-US" dirty="0"/>
              <a:t>Wild type: GG No impact </a:t>
            </a:r>
          </a:p>
          <a:p>
            <a:r>
              <a:rPr lang="en-US" dirty="0"/>
              <a:t>Hetero GC moderate Homo: CC high </a:t>
            </a:r>
          </a:p>
          <a:p>
            <a:r>
              <a:rPr lang="en-US" dirty="0"/>
              <a:t>Pronounced in smokers. </a:t>
            </a:r>
          </a:p>
          <a:p>
            <a:r>
              <a:rPr lang="en-US" dirty="0"/>
              <a:t>Individuals with the C allele should follow anti-inflammatory diet or Modified Mediterranean</a:t>
            </a:r>
          </a:p>
          <a:p>
            <a:r>
              <a:rPr lang="en-US" dirty="0"/>
              <a:t>Eat red &amp; purple berries and vegetables (rich in antioxidants, </a:t>
            </a:r>
            <a:r>
              <a:rPr lang="en-US" dirty="0" err="1"/>
              <a:t>dehydroascorbate</a:t>
            </a:r>
            <a:r>
              <a:rPr lang="en-US" dirty="0"/>
              <a:t>, anthocyanins, and all </a:t>
            </a:r>
            <a:r>
              <a:rPr lang="en-US" dirty="0" err="1"/>
              <a:t>transresveratrol</a:t>
            </a:r>
            <a:r>
              <a:rPr lang="en-US" dirty="0"/>
              <a:t>)</a:t>
            </a:r>
          </a:p>
          <a:p>
            <a:r>
              <a:rPr lang="en-US" dirty="0"/>
              <a:t>Increasing n-3 fatty acids, decreasing saturated fatty acids and increasing antioxidants. </a:t>
            </a:r>
          </a:p>
          <a:p>
            <a:r>
              <a:rPr lang="en-US" dirty="0"/>
              <a:t>A healthy weight and avoidance of all smoking is </a:t>
            </a:r>
            <a:r>
              <a:rPr lang="en-US" dirty="0" err="1"/>
              <a:t>imperitive</a:t>
            </a:r>
            <a:endParaRPr lang="en-US" dirty="0"/>
          </a:p>
          <a:p>
            <a:r>
              <a:rPr lang="en-US" dirty="0"/>
              <a:t>Take an anti-inflammatory nutrition product (E-</a:t>
            </a:r>
            <a:r>
              <a:rPr lang="en-US" dirty="0" err="1"/>
              <a:t>Flamx</a:t>
            </a:r>
            <a:r>
              <a:rPr lang="en-US" dirty="0"/>
              <a:t>)</a:t>
            </a:r>
          </a:p>
          <a:p>
            <a:endParaRPr lang="en-US" dirty="0"/>
          </a:p>
        </p:txBody>
      </p:sp>
    </p:spTree>
    <p:extLst>
      <p:ext uri="{BB962C8B-B14F-4D97-AF65-F5344CB8AC3E}">
        <p14:creationId xmlns:p14="http://schemas.microsoft.com/office/powerpoint/2010/main" val="1658401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29AF-19A1-4807-9FC4-75887327DFB4}"/>
              </a:ext>
            </a:extLst>
          </p:cNvPr>
          <p:cNvSpPr>
            <a:spLocks noGrp="1"/>
          </p:cNvSpPr>
          <p:nvPr>
            <p:ph type="title"/>
          </p:nvPr>
        </p:nvSpPr>
        <p:spPr/>
        <p:txBody>
          <a:bodyPr/>
          <a:lstStyle/>
          <a:p>
            <a:pPr algn="ctr"/>
            <a:r>
              <a:rPr lang="en-US" b="1" dirty="0"/>
              <a:t>TNF |  -308G&gt;A</a:t>
            </a:r>
          </a:p>
        </p:txBody>
      </p:sp>
      <p:sp>
        <p:nvSpPr>
          <p:cNvPr id="3" name="Content Placeholder 2">
            <a:extLst>
              <a:ext uri="{FF2B5EF4-FFF2-40B4-BE49-F238E27FC236}">
                <a16:creationId xmlns:a16="http://schemas.microsoft.com/office/drawing/2014/main" id="{DDB05872-9D3B-468E-BA73-F791468923E9}"/>
              </a:ext>
            </a:extLst>
          </p:cNvPr>
          <p:cNvSpPr>
            <a:spLocks noGrp="1"/>
          </p:cNvSpPr>
          <p:nvPr>
            <p:ph idx="1"/>
          </p:nvPr>
        </p:nvSpPr>
        <p:spPr/>
        <p:txBody>
          <a:bodyPr/>
          <a:lstStyle/>
          <a:p>
            <a:r>
              <a:rPr lang="en-US" dirty="0"/>
              <a:t>Tumor necrosis factor-a (TNFA), a proinflammatory cytokine secreted by immune cells and fat cells, has been implicated in the development of obesity and insulin resistance. </a:t>
            </a:r>
          </a:p>
          <a:p>
            <a:r>
              <a:rPr lang="en-US" dirty="0"/>
              <a:t>The A allele increases TNFA production and is associated with increased obesity risk, especially when dietary saturated fat and omega-6 fatty acids intake is high. </a:t>
            </a:r>
          </a:p>
        </p:txBody>
      </p:sp>
    </p:spTree>
    <p:extLst>
      <p:ext uri="{BB962C8B-B14F-4D97-AF65-F5344CB8AC3E}">
        <p14:creationId xmlns:p14="http://schemas.microsoft.com/office/powerpoint/2010/main" val="3902374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14FC-A8FF-45FE-9AD5-F659EEEC7263}"/>
              </a:ext>
            </a:extLst>
          </p:cNvPr>
          <p:cNvSpPr>
            <a:spLocks noGrp="1"/>
          </p:cNvSpPr>
          <p:nvPr>
            <p:ph type="title"/>
          </p:nvPr>
        </p:nvSpPr>
        <p:spPr/>
        <p:txBody>
          <a:bodyPr/>
          <a:lstStyle/>
          <a:p>
            <a:pPr algn="ctr"/>
            <a:r>
              <a:rPr lang="en-US" b="1" dirty="0"/>
              <a:t>TNF Action</a:t>
            </a:r>
            <a:endParaRPr lang="en-US" dirty="0"/>
          </a:p>
        </p:txBody>
      </p:sp>
      <p:sp>
        <p:nvSpPr>
          <p:cNvPr id="3" name="Content Placeholder 2">
            <a:extLst>
              <a:ext uri="{FF2B5EF4-FFF2-40B4-BE49-F238E27FC236}">
                <a16:creationId xmlns:a16="http://schemas.microsoft.com/office/drawing/2014/main" id="{A5448AB8-B8FF-4751-B9AD-C111FC14DA92}"/>
              </a:ext>
            </a:extLst>
          </p:cNvPr>
          <p:cNvSpPr>
            <a:spLocks noGrp="1"/>
          </p:cNvSpPr>
          <p:nvPr>
            <p:ph idx="1"/>
          </p:nvPr>
        </p:nvSpPr>
        <p:spPr/>
        <p:txBody>
          <a:bodyPr/>
          <a:lstStyle/>
          <a:p>
            <a:r>
              <a:rPr lang="en-US" dirty="0"/>
              <a:t>Modified Mediterranean Diet</a:t>
            </a:r>
          </a:p>
          <a:p>
            <a:r>
              <a:rPr lang="en-US" dirty="0"/>
              <a:t>Eat red &amp; purple berries and vegetables (rich in antioxidants, </a:t>
            </a:r>
            <a:r>
              <a:rPr lang="en-US" dirty="0" err="1"/>
              <a:t>dehydroascorbate</a:t>
            </a:r>
            <a:r>
              <a:rPr lang="en-US" dirty="0"/>
              <a:t>, anthocyanins, and all </a:t>
            </a:r>
            <a:r>
              <a:rPr lang="en-US" dirty="0" err="1"/>
              <a:t>transresveratrol</a:t>
            </a:r>
            <a:r>
              <a:rPr lang="en-US" dirty="0"/>
              <a:t>)</a:t>
            </a:r>
          </a:p>
          <a:p>
            <a:r>
              <a:rPr lang="en-US" dirty="0"/>
              <a:t>Focus dietary intake on omega 3 fatty acids while reducing intake of omega 6 fatty acids.</a:t>
            </a:r>
          </a:p>
          <a:p>
            <a:r>
              <a:rPr lang="en-US" dirty="0"/>
              <a:t>Meet clinical needs with supplement with up to 2000mg/day of EPA/DHA and E-</a:t>
            </a:r>
            <a:r>
              <a:rPr lang="en-US" dirty="0" err="1"/>
              <a:t>FlamX</a:t>
            </a:r>
            <a:endParaRPr lang="en-US" dirty="0"/>
          </a:p>
        </p:txBody>
      </p:sp>
    </p:spTree>
    <p:extLst>
      <p:ext uri="{BB962C8B-B14F-4D97-AF65-F5344CB8AC3E}">
        <p14:creationId xmlns:p14="http://schemas.microsoft.com/office/powerpoint/2010/main" val="3404856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EBD0-D072-4356-B5EA-B6444371A261}"/>
              </a:ext>
            </a:extLst>
          </p:cNvPr>
          <p:cNvSpPr>
            <a:spLocks noGrp="1"/>
          </p:cNvSpPr>
          <p:nvPr>
            <p:ph type="title"/>
          </p:nvPr>
        </p:nvSpPr>
        <p:spPr/>
        <p:txBody>
          <a:bodyPr/>
          <a:lstStyle/>
          <a:p>
            <a:pPr algn="ctr"/>
            <a:r>
              <a:rPr lang="en-US" b="1" dirty="0"/>
              <a:t>IL-1</a:t>
            </a:r>
          </a:p>
        </p:txBody>
      </p:sp>
      <p:sp>
        <p:nvSpPr>
          <p:cNvPr id="3" name="Content Placeholder 2">
            <a:extLst>
              <a:ext uri="{FF2B5EF4-FFF2-40B4-BE49-F238E27FC236}">
                <a16:creationId xmlns:a16="http://schemas.microsoft.com/office/drawing/2014/main" id="{C7EDB3B3-0938-4BB2-9B85-869CFA2DC35F}"/>
              </a:ext>
            </a:extLst>
          </p:cNvPr>
          <p:cNvSpPr>
            <a:spLocks noGrp="1"/>
          </p:cNvSpPr>
          <p:nvPr>
            <p:ph idx="1"/>
          </p:nvPr>
        </p:nvSpPr>
        <p:spPr/>
        <p:txBody>
          <a:bodyPr/>
          <a:lstStyle/>
          <a:p>
            <a:r>
              <a:rPr lang="en-US" dirty="0"/>
              <a:t>IL-1 family has 11 members</a:t>
            </a:r>
          </a:p>
          <a:p>
            <a:r>
              <a:rPr lang="en-US" dirty="0"/>
              <a:t>Active IL-1β a secreted cytokine serves as an alarmin</a:t>
            </a:r>
          </a:p>
          <a:p>
            <a:r>
              <a:rPr lang="en-US" dirty="0"/>
              <a:t>IL-1α and IL-1β act as potent proinflammatory cytokines at the local level</a:t>
            </a:r>
          </a:p>
          <a:p>
            <a:r>
              <a:rPr lang="en-US" dirty="0"/>
              <a:t>Causing tissue damage and tissue stress </a:t>
            </a:r>
          </a:p>
          <a:p>
            <a:endParaRPr lang="en-US" dirty="0"/>
          </a:p>
        </p:txBody>
      </p:sp>
    </p:spTree>
    <p:extLst>
      <p:ext uri="{BB962C8B-B14F-4D97-AF65-F5344CB8AC3E}">
        <p14:creationId xmlns:p14="http://schemas.microsoft.com/office/powerpoint/2010/main" val="12608063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CEB5-9789-4AFC-8207-F15F8E08B82A}"/>
              </a:ext>
            </a:extLst>
          </p:cNvPr>
          <p:cNvSpPr>
            <a:spLocks noGrp="1"/>
          </p:cNvSpPr>
          <p:nvPr>
            <p:ph type="title"/>
          </p:nvPr>
        </p:nvSpPr>
        <p:spPr/>
        <p:txBody>
          <a:bodyPr/>
          <a:lstStyle/>
          <a:p>
            <a:pPr algn="ctr"/>
            <a:r>
              <a:rPr lang="en-US" b="1" dirty="0"/>
              <a:t>IL-1 SNPs ACTION</a:t>
            </a:r>
          </a:p>
        </p:txBody>
      </p:sp>
      <p:sp>
        <p:nvSpPr>
          <p:cNvPr id="3" name="Content Placeholder 2">
            <a:extLst>
              <a:ext uri="{FF2B5EF4-FFF2-40B4-BE49-F238E27FC236}">
                <a16:creationId xmlns:a16="http://schemas.microsoft.com/office/drawing/2014/main" id="{975F9EFC-6E05-4201-A3DA-0E615515BCC1}"/>
              </a:ext>
            </a:extLst>
          </p:cNvPr>
          <p:cNvSpPr>
            <a:spLocks noGrp="1"/>
          </p:cNvSpPr>
          <p:nvPr>
            <p:ph idx="1"/>
          </p:nvPr>
        </p:nvSpPr>
        <p:spPr/>
        <p:txBody>
          <a:bodyPr>
            <a:normAutofit/>
          </a:bodyPr>
          <a:lstStyle/>
          <a:p>
            <a:r>
              <a:rPr lang="en-US" dirty="0"/>
              <a:t>Anti-inflammatory or Modified Mediterranean Diet</a:t>
            </a:r>
          </a:p>
          <a:p>
            <a:r>
              <a:rPr lang="en-US" dirty="0"/>
              <a:t>Eat red &amp; purple berries and vegetables (rich in antioxidants, </a:t>
            </a:r>
            <a:r>
              <a:rPr lang="en-US" dirty="0" err="1"/>
              <a:t>dehydroascorbate</a:t>
            </a:r>
            <a:r>
              <a:rPr lang="en-US" dirty="0"/>
              <a:t>, anthocyanins, and all </a:t>
            </a:r>
            <a:r>
              <a:rPr lang="en-US" dirty="0" err="1"/>
              <a:t>transresveratrol</a:t>
            </a:r>
            <a:r>
              <a:rPr lang="en-US" dirty="0"/>
              <a:t>)</a:t>
            </a:r>
          </a:p>
          <a:p>
            <a:r>
              <a:rPr lang="en-US" dirty="0"/>
              <a:t>Omega3 &amp; E-</a:t>
            </a:r>
            <a:r>
              <a:rPr lang="en-US" dirty="0" err="1"/>
              <a:t>FlamX</a:t>
            </a:r>
            <a:endParaRPr lang="en-US" dirty="0"/>
          </a:p>
          <a:p>
            <a:r>
              <a:rPr lang="en-US" dirty="0"/>
              <a:t>Weight and lifestyle management</a:t>
            </a:r>
          </a:p>
          <a:p>
            <a:endParaRPr lang="en-US" dirty="0"/>
          </a:p>
        </p:txBody>
      </p:sp>
    </p:spTree>
    <p:extLst>
      <p:ext uri="{BB962C8B-B14F-4D97-AF65-F5344CB8AC3E}">
        <p14:creationId xmlns:p14="http://schemas.microsoft.com/office/powerpoint/2010/main" val="29682892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2CA4-CD75-0F4B-A72E-E562D2A64F8F}"/>
              </a:ext>
            </a:extLst>
          </p:cNvPr>
          <p:cNvSpPr>
            <a:spLocks noGrp="1"/>
          </p:cNvSpPr>
          <p:nvPr>
            <p:ph type="title"/>
          </p:nvPr>
        </p:nvSpPr>
        <p:spPr>
          <a:xfrm>
            <a:off x="2611808" y="797896"/>
            <a:ext cx="7958331" cy="720493"/>
          </a:xfrm>
        </p:spPr>
        <p:txBody>
          <a:bodyPr/>
          <a:lstStyle/>
          <a:p>
            <a:pPr algn="l"/>
            <a:r>
              <a:rPr lang="en-US" b="1" dirty="0"/>
              <a:t>Top Inflammatory Foods</a:t>
            </a:r>
          </a:p>
        </p:txBody>
      </p:sp>
      <p:sp>
        <p:nvSpPr>
          <p:cNvPr id="3" name="Content Placeholder 2">
            <a:extLst>
              <a:ext uri="{FF2B5EF4-FFF2-40B4-BE49-F238E27FC236}">
                <a16:creationId xmlns:a16="http://schemas.microsoft.com/office/drawing/2014/main" id="{8B667C9F-F0BB-B24C-A760-E8F90CE89A58}"/>
              </a:ext>
            </a:extLst>
          </p:cNvPr>
          <p:cNvSpPr>
            <a:spLocks noGrp="1"/>
          </p:cNvSpPr>
          <p:nvPr>
            <p:ph idx="1"/>
          </p:nvPr>
        </p:nvSpPr>
        <p:spPr>
          <a:xfrm>
            <a:off x="2773599" y="1433014"/>
            <a:ext cx="7796540" cy="4616929"/>
          </a:xfrm>
        </p:spPr>
        <p:txBody>
          <a:bodyPr>
            <a:normAutofit/>
          </a:bodyPr>
          <a:lstStyle/>
          <a:p>
            <a:r>
              <a:rPr lang="en-US" dirty="0"/>
              <a:t>Sugar (Sodas and fruit juices).</a:t>
            </a:r>
          </a:p>
          <a:p>
            <a:r>
              <a:rPr lang="en-US" dirty="0"/>
              <a:t>Vegetable-Oil.</a:t>
            </a:r>
          </a:p>
          <a:p>
            <a:r>
              <a:rPr lang="en-US" dirty="0"/>
              <a:t>Fried Foods.</a:t>
            </a:r>
          </a:p>
          <a:p>
            <a:r>
              <a:rPr lang="en-US" dirty="0"/>
              <a:t>Refined Flour.</a:t>
            </a:r>
          </a:p>
          <a:p>
            <a:r>
              <a:rPr lang="en-US" dirty="0"/>
              <a:t>Grain-Fed Meat</a:t>
            </a:r>
          </a:p>
          <a:p>
            <a:r>
              <a:rPr lang="en-US" dirty="0"/>
              <a:t>Artificial Sweeteners.</a:t>
            </a:r>
          </a:p>
          <a:p>
            <a:r>
              <a:rPr lang="en-US" dirty="0"/>
              <a:t>Artificial Additives.</a:t>
            </a:r>
          </a:p>
          <a:p>
            <a:r>
              <a:rPr lang="en-US" dirty="0"/>
              <a:t>Processed Meats (Cold Cuts)</a:t>
            </a:r>
          </a:p>
          <a:p>
            <a:r>
              <a:rPr lang="en-US" dirty="0"/>
              <a:t>Gluten</a:t>
            </a:r>
          </a:p>
          <a:p>
            <a:endParaRPr lang="en-US" dirty="0"/>
          </a:p>
        </p:txBody>
      </p:sp>
    </p:spTree>
    <p:extLst>
      <p:ext uri="{BB962C8B-B14F-4D97-AF65-F5344CB8AC3E}">
        <p14:creationId xmlns:p14="http://schemas.microsoft.com/office/powerpoint/2010/main" val="20042714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2F94-DB55-4E58-9B78-D02FF0A93A5D}"/>
              </a:ext>
            </a:extLst>
          </p:cNvPr>
          <p:cNvSpPr>
            <a:spLocks noGrp="1"/>
          </p:cNvSpPr>
          <p:nvPr>
            <p:ph type="title"/>
          </p:nvPr>
        </p:nvSpPr>
        <p:spPr/>
        <p:txBody>
          <a:bodyPr/>
          <a:lstStyle/>
          <a:p>
            <a:pPr algn="ctr"/>
            <a:r>
              <a:rPr lang="en-US" b="1" dirty="0"/>
              <a:t>*Foods that combat inflammation</a:t>
            </a:r>
            <a:br>
              <a:rPr lang="en-US" b="1" dirty="0"/>
            </a:br>
            <a:endParaRPr lang="en-US" dirty="0"/>
          </a:p>
        </p:txBody>
      </p:sp>
      <p:sp>
        <p:nvSpPr>
          <p:cNvPr id="3" name="Content Placeholder 2">
            <a:extLst>
              <a:ext uri="{FF2B5EF4-FFF2-40B4-BE49-F238E27FC236}">
                <a16:creationId xmlns:a16="http://schemas.microsoft.com/office/drawing/2014/main" id="{AEF14383-DDDF-4A78-9060-02F4610290D9}"/>
              </a:ext>
            </a:extLst>
          </p:cNvPr>
          <p:cNvSpPr>
            <a:spLocks noGrp="1"/>
          </p:cNvSpPr>
          <p:nvPr>
            <p:ph idx="1"/>
          </p:nvPr>
        </p:nvSpPr>
        <p:spPr/>
        <p:txBody>
          <a:bodyPr/>
          <a:lstStyle/>
          <a:p>
            <a:pPr marL="0" indent="0">
              <a:buNone/>
            </a:pPr>
            <a:r>
              <a:rPr lang="en-US" dirty="0"/>
              <a:t>Include plenty of these anti-inflammatory foods in your diet:</a:t>
            </a:r>
          </a:p>
          <a:p>
            <a:r>
              <a:rPr lang="en-US" b="1" dirty="0"/>
              <a:t>Fish, Coconut, Olive, and Avocado Oil</a:t>
            </a:r>
            <a:endParaRPr lang="en-US" dirty="0"/>
          </a:p>
          <a:p>
            <a:r>
              <a:rPr lang="en-US" b="1" dirty="0"/>
              <a:t>Green leafy vegetables</a:t>
            </a:r>
            <a:r>
              <a:rPr lang="en-US" dirty="0"/>
              <a:t>, such as spinach, kale, and collards</a:t>
            </a:r>
          </a:p>
          <a:p>
            <a:r>
              <a:rPr lang="en-US" b="1" dirty="0"/>
              <a:t>Raw nuts and seeds</a:t>
            </a:r>
            <a:r>
              <a:rPr lang="en-US" dirty="0"/>
              <a:t> like chia, flax, almonds and Macadamias</a:t>
            </a:r>
          </a:p>
          <a:p>
            <a:r>
              <a:rPr lang="en-US" b="1" dirty="0"/>
              <a:t>Low Glycemic Fruits: </a:t>
            </a:r>
            <a:r>
              <a:rPr lang="en-US" dirty="0"/>
              <a:t>strawberries, blueberries, cherries, and raspberries</a:t>
            </a:r>
          </a:p>
          <a:p>
            <a:pPr marL="0" indent="0">
              <a:buNone/>
            </a:pPr>
            <a:endParaRPr lang="en-US" dirty="0"/>
          </a:p>
          <a:p>
            <a:pPr marL="0" indent="0">
              <a:buNone/>
            </a:pPr>
            <a:r>
              <a:rPr lang="en-US" dirty="0"/>
              <a:t>*Assuming there are no Food Sensitivities to the above</a:t>
            </a:r>
          </a:p>
          <a:p>
            <a:endParaRPr lang="en-US" dirty="0"/>
          </a:p>
          <a:p>
            <a:endParaRPr lang="en-US" dirty="0"/>
          </a:p>
        </p:txBody>
      </p:sp>
    </p:spTree>
    <p:extLst>
      <p:ext uri="{BB962C8B-B14F-4D97-AF65-F5344CB8AC3E}">
        <p14:creationId xmlns:p14="http://schemas.microsoft.com/office/powerpoint/2010/main" val="9521399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1244-11D0-4474-8743-C09D77FD2D0F}"/>
              </a:ext>
            </a:extLst>
          </p:cNvPr>
          <p:cNvSpPr>
            <a:spLocks noGrp="1"/>
          </p:cNvSpPr>
          <p:nvPr>
            <p:ph type="title"/>
          </p:nvPr>
        </p:nvSpPr>
        <p:spPr/>
        <p:txBody>
          <a:bodyPr/>
          <a:lstStyle/>
          <a:p>
            <a:pPr algn="ctr"/>
            <a:r>
              <a:rPr lang="en-US" b="1" dirty="0"/>
              <a:t>Maximize Magnesium</a:t>
            </a:r>
          </a:p>
        </p:txBody>
      </p:sp>
      <p:sp>
        <p:nvSpPr>
          <p:cNvPr id="3" name="Content Placeholder 2">
            <a:extLst>
              <a:ext uri="{FF2B5EF4-FFF2-40B4-BE49-F238E27FC236}">
                <a16:creationId xmlns:a16="http://schemas.microsoft.com/office/drawing/2014/main" id="{85792BBC-2426-40C5-AEE2-EAB2BADB74A5}"/>
              </a:ext>
            </a:extLst>
          </p:cNvPr>
          <p:cNvSpPr>
            <a:spLocks noGrp="1"/>
          </p:cNvSpPr>
          <p:nvPr>
            <p:ph idx="1"/>
          </p:nvPr>
        </p:nvSpPr>
        <p:spPr/>
        <p:txBody>
          <a:bodyPr>
            <a:normAutofit/>
          </a:bodyPr>
          <a:lstStyle/>
          <a:p>
            <a:r>
              <a:rPr lang="en-US" sz="3600" b="1" dirty="0"/>
              <a:t>Magnesium Plays Substantial Role in Reducing Inflammation</a:t>
            </a:r>
          </a:p>
          <a:p>
            <a:r>
              <a:rPr lang="en-US" sz="3600" dirty="0"/>
              <a:t>More than 3,750 magnesium-binding sites and more than 500 enzymes in your body rely on magnesium  </a:t>
            </a:r>
          </a:p>
          <a:p>
            <a:r>
              <a:rPr lang="en-US" sz="3600" dirty="0"/>
              <a:t>Low levels of magnesium are associated with cardiovascular disease and death from all causes.</a:t>
            </a:r>
          </a:p>
          <a:p>
            <a:endParaRPr lang="en-US" dirty="0"/>
          </a:p>
        </p:txBody>
      </p:sp>
    </p:spTree>
    <p:extLst>
      <p:ext uri="{BB962C8B-B14F-4D97-AF65-F5344CB8AC3E}">
        <p14:creationId xmlns:p14="http://schemas.microsoft.com/office/powerpoint/2010/main" val="42855240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3C0C-A512-4D83-BF6B-542906657D27}"/>
              </a:ext>
            </a:extLst>
          </p:cNvPr>
          <p:cNvSpPr>
            <a:spLocks noGrp="1"/>
          </p:cNvSpPr>
          <p:nvPr>
            <p:ph type="title"/>
          </p:nvPr>
        </p:nvSpPr>
        <p:spPr/>
        <p:txBody>
          <a:bodyPr/>
          <a:lstStyle/>
          <a:p>
            <a:pPr algn="ctr"/>
            <a:r>
              <a:rPr lang="en-US" b="1" dirty="0"/>
              <a:t>INSULIN</a:t>
            </a:r>
          </a:p>
        </p:txBody>
      </p:sp>
      <p:pic>
        <p:nvPicPr>
          <p:cNvPr id="4" name="Content Placeholder 3">
            <a:extLst>
              <a:ext uri="{FF2B5EF4-FFF2-40B4-BE49-F238E27FC236}">
                <a16:creationId xmlns:a16="http://schemas.microsoft.com/office/drawing/2014/main" id="{8C30CC41-7154-4E7E-AB2F-B930A14BDFBE}"/>
              </a:ext>
            </a:extLst>
          </p:cNvPr>
          <p:cNvPicPr>
            <a:picLocks noGrp="1" noChangeAspect="1"/>
          </p:cNvPicPr>
          <p:nvPr>
            <p:ph idx="1"/>
          </p:nvPr>
        </p:nvPicPr>
        <p:blipFill>
          <a:blip r:embed="rId2"/>
          <a:stretch>
            <a:fillRect/>
          </a:stretch>
        </p:blipFill>
        <p:spPr>
          <a:xfrm>
            <a:off x="967724" y="2706832"/>
            <a:ext cx="10256552" cy="2247900"/>
          </a:xfrm>
          <a:prstGeom prst="rect">
            <a:avLst/>
          </a:prstGeom>
        </p:spPr>
      </p:pic>
    </p:spTree>
    <p:extLst>
      <p:ext uri="{BB962C8B-B14F-4D97-AF65-F5344CB8AC3E}">
        <p14:creationId xmlns:p14="http://schemas.microsoft.com/office/powerpoint/2010/main" val="605954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7861-2684-4BC6-B772-EECBBBA1932F}"/>
              </a:ext>
            </a:extLst>
          </p:cNvPr>
          <p:cNvSpPr>
            <a:spLocks noGrp="1"/>
          </p:cNvSpPr>
          <p:nvPr>
            <p:ph type="title"/>
          </p:nvPr>
        </p:nvSpPr>
        <p:spPr/>
        <p:txBody>
          <a:bodyPr/>
          <a:lstStyle/>
          <a:p>
            <a:pPr algn="ctr"/>
            <a:r>
              <a:rPr lang="en-US" b="1" dirty="0"/>
              <a:t>Insulin Sensitivity </a:t>
            </a:r>
          </a:p>
        </p:txBody>
      </p:sp>
      <p:sp>
        <p:nvSpPr>
          <p:cNvPr id="3" name="Content Placeholder 2">
            <a:extLst>
              <a:ext uri="{FF2B5EF4-FFF2-40B4-BE49-F238E27FC236}">
                <a16:creationId xmlns:a16="http://schemas.microsoft.com/office/drawing/2014/main" id="{0B46FBD4-CCAC-4F0F-BDDB-6078B2CA2BC9}"/>
              </a:ext>
            </a:extLst>
          </p:cNvPr>
          <p:cNvSpPr>
            <a:spLocks noGrp="1"/>
          </p:cNvSpPr>
          <p:nvPr>
            <p:ph idx="1"/>
          </p:nvPr>
        </p:nvSpPr>
        <p:spPr/>
        <p:txBody>
          <a:bodyPr/>
          <a:lstStyle/>
          <a:p>
            <a:r>
              <a:rPr lang="en-US" dirty="0"/>
              <a:t>Body uses insulin to metabolize sugars</a:t>
            </a:r>
          </a:p>
          <a:p>
            <a:r>
              <a:rPr lang="en-US" dirty="0"/>
              <a:t>Abnormal issues with insulin lead to metabolic diseases such as obesity, metabolic syndrome and diabetes </a:t>
            </a:r>
          </a:p>
          <a:p>
            <a:r>
              <a:rPr lang="en-US" dirty="0"/>
              <a:t>Type II DM in certain families points to a strong lifestyle background for the disease</a:t>
            </a:r>
          </a:p>
          <a:p>
            <a:endParaRPr lang="en-US" dirty="0"/>
          </a:p>
        </p:txBody>
      </p:sp>
    </p:spTree>
    <p:extLst>
      <p:ext uri="{BB962C8B-B14F-4D97-AF65-F5344CB8AC3E}">
        <p14:creationId xmlns:p14="http://schemas.microsoft.com/office/powerpoint/2010/main" val="1485067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39392</TotalTime>
  <Words>8330</Words>
  <Application>Microsoft Office PowerPoint</Application>
  <PresentationFormat>Widescreen</PresentationFormat>
  <Paragraphs>752</Paragraphs>
  <Slides>147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147</vt:i4>
      </vt:variant>
    </vt:vector>
  </HeadingPairs>
  <TitlesOfParts>
    <vt:vector size="154" baseType="lpstr">
      <vt:lpstr>Arial</vt:lpstr>
      <vt:lpstr>Calibri</vt:lpstr>
      <vt:lpstr>Calibri Light</vt:lpstr>
      <vt:lpstr>Century Gothic</vt:lpstr>
      <vt:lpstr>Tahoma</vt:lpstr>
      <vt:lpstr>Trebuchet MS</vt:lpstr>
      <vt:lpstr>Office Theme</vt:lpstr>
      <vt:lpstr>CARBOHYDRATE METABOLISM</vt:lpstr>
      <vt:lpstr>ANKK1 |  Taq1A A1/A2</vt:lpstr>
      <vt:lpstr>ADRB2 |  79C&gt;G (Gln27Glu)</vt:lpstr>
      <vt:lpstr>SLC2A2 |  Thr110Ile</vt:lpstr>
      <vt:lpstr> SLC2A2 GLUT2 ACTION  </vt:lpstr>
      <vt:lpstr>TAS1R2 |  Ile191Val</vt:lpstr>
      <vt:lpstr>TAS1R2 Action </vt:lpstr>
      <vt:lpstr>ACTION ITEMS FOR CARB RELATED GENES</vt:lpstr>
      <vt:lpstr>Research on carbohydrate intake and cardiovascular disease</vt:lpstr>
      <vt:lpstr>Fatty Acid Metabolism</vt:lpstr>
      <vt:lpstr>TNF |  -308G&gt;A</vt:lpstr>
      <vt:lpstr>TNF Action</vt:lpstr>
      <vt:lpstr>ADRB2 |  46A&gt;G (Arg16Gly</vt:lpstr>
      <vt:lpstr>ADRB2 |  46A&gt;G (Arg16Gly) Action</vt:lpstr>
      <vt:lpstr>APOA5 |  -1131T&gt;C</vt:lpstr>
      <vt:lpstr>APOA5 Action</vt:lpstr>
      <vt:lpstr>Healthy Fats vs. Damaged Fats</vt:lpstr>
      <vt:lpstr>6 HIGHLY RESEARCHED WAYS TO CLEAN YOUR ARTERIES</vt:lpstr>
      <vt:lpstr>ABSORPTION &amp; METABOLISM</vt:lpstr>
      <vt:lpstr>FABP2 |  Ala54Thr</vt:lpstr>
      <vt:lpstr>  FABP2  </vt:lpstr>
      <vt:lpstr>FABP – Ala54Thr allele</vt:lpstr>
      <vt:lpstr>PPARG |  Pro12Ala</vt:lpstr>
      <vt:lpstr>PPARG ACTION</vt:lpstr>
      <vt:lpstr>ADRB3 |  Trp64Arg</vt:lpstr>
      <vt:lpstr>   ADRB3 ACTION   </vt:lpstr>
      <vt:lpstr>APOA2 |  -265T&gt;C</vt:lpstr>
      <vt:lpstr>  APOA2 ACTION  </vt:lpstr>
      <vt:lpstr>CLOCK</vt:lpstr>
      <vt:lpstr>CLOCK ACTION</vt:lpstr>
      <vt:lpstr>FTO </vt:lpstr>
      <vt:lpstr>FTO ACTION</vt:lpstr>
      <vt:lpstr>TCF7L2 |  C&gt;T</vt:lpstr>
      <vt:lpstr>TCF7L2 |  C&gt;T</vt:lpstr>
      <vt:lpstr>MC4R |  V103I</vt:lpstr>
      <vt:lpstr>MC4R |  V103I ACTION</vt:lpstr>
      <vt:lpstr>PLIN1 |  11482G&gt;A</vt:lpstr>
      <vt:lpstr>PLIN1 |  11482G&gt;A ACTION</vt:lpstr>
      <vt:lpstr>BONE HEALTH</vt:lpstr>
      <vt:lpstr>COL1A1 |  1546G&gt;T</vt:lpstr>
      <vt:lpstr>All VDR GENES</vt:lpstr>
      <vt:lpstr>DETOXIFICATION</vt:lpstr>
      <vt:lpstr>Detoxification</vt:lpstr>
      <vt:lpstr>PowerPoint Presentation</vt:lpstr>
      <vt:lpstr>PowerPoint Presentation</vt:lpstr>
      <vt:lpstr>PowerPoint Presentation</vt:lpstr>
      <vt:lpstr>PowerPoint Presentation</vt:lpstr>
      <vt:lpstr>BPA – Only In America?</vt:lpstr>
      <vt:lpstr>PowerPoint Presentation</vt:lpstr>
      <vt:lpstr>PowerPoint Presentation</vt:lpstr>
      <vt:lpstr>Exposome –sum of lifetime exposures</vt:lpstr>
      <vt:lpstr>Inability to Metabolize</vt:lpstr>
      <vt:lpstr>Bombardment of Toxins</vt:lpstr>
      <vt:lpstr>To “Detox”</vt:lpstr>
      <vt:lpstr>3 Phases of Detox</vt:lpstr>
      <vt:lpstr>PowerPoint Presentation</vt:lpstr>
      <vt:lpstr>DETOX GENES</vt:lpstr>
      <vt:lpstr>DETOX GENES FOR PHASE I-II-II</vt:lpstr>
      <vt:lpstr>CYP1A1 |  Msp1 T&gt;C &amp;  CYP1A1 |  2454A&gt;G (Ile462Val)</vt:lpstr>
      <vt:lpstr>CYP1A1 AND CANCER</vt:lpstr>
      <vt:lpstr>CYP1A1 ACTION</vt:lpstr>
      <vt:lpstr>NQO1 |  609C&gt;T</vt:lpstr>
      <vt:lpstr>NQO1 |  609C&gt;T ACTION</vt:lpstr>
      <vt:lpstr>Phase 1: NQ01 </vt:lpstr>
      <vt:lpstr>Phase 2 Detoxification GSTP1 ACTION</vt:lpstr>
      <vt:lpstr> Phase 2 Detoxification Glutathione Activation: GSTM1 &amp; GSTT1 Genes </vt:lpstr>
      <vt:lpstr>Master Detoxifier</vt:lpstr>
      <vt:lpstr>Key Glutathione Co-Factors</vt:lpstr>
      <vt:lpstr>Phase III: Capture and Release</vt:lpstr>
      <vt:lpstr>Capture &amp; Release </vt:lpstr>
      <vt:lpstr>Summary of Steps to Biotransformation (Detox)</vt:lpstr>
      <vt:lpstr>Food Responsiveness </vt:lpstr>
      <vt:lpstr>Iron overload HFE |  H63D; C282Y</vt:lpstr>
      <vt:lpstr>Iron overload HFE |  H63D; C282Y</vt:lpstr>
      <vt:lpstr>Caffeine sensitivity CYP1A2 |  -163C&gt;A</vt:lpstr>
      <vt:lpstr>CYP1A2 - ACTION</vt:lpstr>
      <vt:lpstr>Salt Sensitivity ACE |  I/D</vt:lpstr>
      <vt:lpstr>ACE |  I/D Salt Sensitivity</vt:lpstr>
      <vt:lpstr>ACE ACTION</vt:lpstr>
      <vt:lpstr> AGT |  Met235Thr and ACTION</vt:lpstr>
      <vt:lpstr>Lactose intolerance MCM6 |  -13910C&gt;T</vt:lpstr>
      <vt:lpstr>Lactose intolerance Action MCM6 |  -13910C&gt;T</vt:lpstr>
      <vt:lpstr>Polyunsaturated fatty acids (PUFA) metabolism MYRF/FADS1 |  -592G&gt;T</vt:lpstr>
      <vt:lpstr> MYRF/FADS1 |  -592G&gt;T - ACTION </vt:lpstr>
      <vt:lpstr>ALDH2 Rs671 G&gt;A</vt:lpstr>
      <vt:lpstr>INFLAMMATION</vt:lpstr>
      <vt:lpstr>INFLAMMATION: CAUSE &amp; EFFECT</vt:lpstr>
      <vt:lpstr>INFLAMMATION SNPS</vt:lpstr>
      <vt:lpstr>IL6</vt:lpstr>
      <vt:lpstr>  Interleukin-6 (IL-6)  - Action   </vt:lpstr>
      <vt:lpstr>TNF |  -308G&gt;A</vt:lpstr>
      <vt:lpstr>TNF Action</vt:lpstr>
      <vt:lpstr>IL-1</vt:lpstr>
      <vt:lpstr>IL-1 SNPs ACTION</vt:lpstr>
      <vt:lpstr>Top Inflammatory Foods</vt:lpstr>
      <vt:lpstr>*Foods that combat inflammation </vt:lpstr>
      <vt:lpstr>Maximize Magnesium</vt:lpstr>
      <vt:lpstr>INSULIN</vt:lpstr>
      <vt:lpstr>Insulin Sensitivity </vt:lpstr>
      <vt:lpstr>FTO </vt:lpstr>
      <vt:lpstr>FTO ACTION</vt:lpstr>
      <vt:lpstr>PPARG |  Pro12Ala</vt:lpstr>
      <vt:lpstr>PPARG ACTION</vt:lpstr>
      <vt:lpstr> SLC2A2 -GLUT2  </vt:lpstr>
      <vt:lpstr>SLC2A2 |  Thr110Ile ACTION</vt:lpstr>
      <vt:lpstr>TCF7L2 </vt:lpstr>
      <vt:lpstr>TCF7L2 ACTION</vt:lpstr>
      <vt:lpstr>LIPID METABOLISM</vt:lpstr>
      <vt:lpstr>Apolipoprotein C-III (APOC3)</vt:lpstr>
      <vt:lpstr>Apolipoprotein C-III (APOC3) ACTION</vt:lpstr>
      <vt:lpstr>Apolipoprotein E (APOE)</vt:lpstr>
      <vt:lpstr>Apolipoprotein E (APOE)</vt:lpstr>
      <vt:lpstr>APO E2</vt:lpstr>
      <vt:lpstr>Apolipoprotein E4 (APOE)</vt:lpstr>
      <vt:lpstr>Cholesterol Esther Transfer Protein (CETP)</vt:lpstr>
      <vt:lpstr>CETP Action Items</vt:lpstr>
      <vt:lpstr>Lipoprotein Lipase (LPL)</vt:lpstr>
      <vt:lpstr>LPL A – Action</vt:lpstr>
      <vt:lpstr>METHYLATION</vt:lpstr>
      <vt:lpstr>METHYLATION B VITAMIN METABOLISM</vt:lpstr>
      <vt:lpstr> Methylenetetrahydrofolate Reductase (MTHFR) </vt:lpstr>
      <vt:lpstr>(MTHFR) ACTION</vt:lpstr>
      <vt:lpstr>Methionine Synthase (MTR) </vt:lpstr>
      <vt:lpstr>Methionine Synthase (MTR) ACTION</vt:lpstr>
      <vt:lpstr>COMT</vt:lpstr>
      <vt:lpstr>Phase II Detoxification: COMT</vt:lpstr>
      <vt:lpstr>COMT</vt:lpstr>
      <vt:lpstr>COMT ACTION</vt:lpstr>
      <vt:lpstr>CLEAN COMT GENE</vt:lpstr>
      <vt:lpstr> Methionine Synthase Reductase (MTRR)  </vt:lpstr>
      <vt:lpstr>Cystathionine Beta Synthase (CBS) </vt:lpstr>
      <vt:lpstr>MTRR |  66A&gt;G</vt:lpstr>
      <vt:lpstr>MTRR |  66A&gt;G ACTION</vt:lpstr>
      <vt:lpstr>TEST &amp; HANDLE HOMOCYSTEINE</vt:lpstr>
      <vt:lpstr>OXIDATION</vt:lpstr>
      <vt:lpstr>OXIDATIVE STRESS</vt:lpstr>
      <vt:lpstr>FREE RADICALS</vt:lpstr>
      <vt:lpstr>NOS3 GENE</vt:lpstr>
      <vt:lpstr>NOS3</vt:lpstr>
      <vt:lpstr>NOS3 ACTION</vt:lpstr>
      <vt:lpstr>OTHER ACTION FOODS FOR NOS3</vt:lpstr>
      <vt:lpstr>  Manganese Superoxide Dismutase  (MnSODor SOD2) • </vt:lpstr>
      <vt:lpstr>SOD, Manganese, &amp; Trace Minerals FOODS</vt:lpstr>
      <vt:lpstr>Glutathione Peroxidase 1</vt:lpstr>
      <vt:lpstr> CAT </vt:lpstr>
      <vt:lpstr>PARAOXONASE 1: PON1 Gln192Arg</vt:lpstr>
      <vt:lpstr>PON1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HEALTH</dc:title>
  <dc:creator>Erik Lerner</dc:creator>
  <cp:lastModifiedBy>Ben Lerner</cp:lastModifiedBy>
  <cp:revision>254</cp:revision>
  <dcterms:created xsi:type="dcterms:W3CDTF">2018-04-24T13:02:03Z</dcterms:created>
  <dcterms:modified xsi:type="dcterms:W3CDTF">2019-06-24T16:57:27Z</dcterms:modified>
</cp:coreProperties>
</file>