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gif"/>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338" r:id="rId3"/>
    <p:sldId id="259" r:id="rId4"/>
    <p:sldId id="348" r:id="rId5"/>
    <p:sldId id="339" r:id="rId6"/>
    <p:sldId id="261" r:id="rId7"/>
    <p:sldId id="290" r:id="rId8"/>
    <p:sldId id="291" r:id="rId9"/>
    <p:sldId id="313" r:id="rId10"/>
    <p:sldId id="354" r:id="rId11"/>
    <p:sldId id="361" r:id="rId12"/>
    <p:sldId id="342" r:id="rId13"/>
    <p:sldId id="280" r:id="rId14"/>
    <p:sldId id="289" r:id="rId15"/>
    <p:sldId id="284" r:id="rId16"/>
    <p:sldId id="285" r:id="rId17"/>
    <p:sldId id="346" r:id="rId18"/>
    <p:sldId id="328" r:id="rId19"/>
    <p:sldId id="360" r:id="rId20"/>
    <p:sldId id="336" r:id="rId21"/>
    <p:sldId id="331" r:id="rId22"/>
    <p:sldId id="330" r:id="rId23"/>
    <p:sldId id="357" r:id="rId24"/>
    <p:sldId id="358" r:id="rId25"/>
    <p:sldId id="362" r:id="rId26"/>
    <p:sldId id="359" r:id="rId27"/>
    <p:sldId id="329" r:id="rId28"/>
    <p:sldId id="337" r:id="rId29"/>
    <p:sldId id="349" r:id="rId30"/>
    <p:sldId id="323" r:id="rId31"/>
    <p:sldId id="318" r:id="rId32"/>
    <p:sldId id="319" r:id="rId33"/>
    <p:sldId id="267" r:id="rId34"/>
    <p:sldId id="355" r:id="rId35"/>
    <p:sldId id="351" r:id="rId36"/>
    <p:sldId id="340" r:id="rId37"/>
    <p:sldId id="325" r:id="rId38"/>
    <p:sldId id="353" r:id="rId39"/>
    <p:sldId id="324" r:id="rId40"/>
    <p:sldId id="258" r:id="rId41"/>
    <p:sldId id="352" r:id="rId42"/>
    <p:sldId id="276" r:id="rId43"/>
    <p:sldId id="343" r:id="rId44"/>
    <p:sldId id="315" r:id="rId45"/>
    <p:sldId id="35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p:restoredTop sz="94663"/>
  </p:normalViewPr>
  <p:slideViewPr>
    <p:cSldViewPr snapToGrid="0" snapToObjects="1">
      <p:cViewPr varScale="1">
        <p:scale>
          <a:sx n="155" d="100"/>
          <a:sy n="155" d="100"/>
        </p:scale>
        <p:origin x="22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A28AD-8A20-8140-8D53-D1DAC10282EE}" type="datetimeFigureOut">
              <a:rPr lang="en-US" smtClean="0"/>
              <a:t>6/5/19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54664-8149-7049-B94C-EB40D1621367}" type="slidenum">
              <a:rPr lang="en-US" smtClean="0"/>
              <a:t>‹#›</a:t>
            </a:fld>
            <a:endParaRPr lang="en-US"/>
          </a:p>
        </p:txBody>
      </p:sp>
    </p:spTree>
    <p:extLst>
      <p:ext uri="{BB962C8B-B14F-4D97-AF65-F5344CB8AC3E}">
        <p14:creationId xmlns:p14="http://schemas.microsoft.com/office/powerpoint/2010/main" val="158749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andfonline.com/doi/abs/10.1080/17512433.2018.151939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cademic.oup.com/eurheartj/article/38/32/2459/374510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rticles.mercola.com/sites/articles/archive/2015/01/19/magnesium-deficiency.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rticles.mercola.com/sites/articles/archive/2016/12/18/heart-disease-treatment-options.aspx"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www.ncbi.nlm.nih.gov/pubmed/?term=Hu%20FB%5BAuthor%5D&amp;cauthor=true&amp;cauthor_uid=20089734" TargetMode="External"/><Relationship Id="rId3" Type="http://schemas.openxmlformats.org/officeDocument/2006/relationships/hyperlink" Target="https://www.ncbi.nlm.nih.gov/pmc/articles/PMC2824150/" TargetMode="External"/><Relationship Id="rId7" Type="http://schemas.openxmlformats.org/officeDocument/2006/relationships/hyperlink" Target="https://www.ncbi.nlm.nih.gov/pubmed/?term=Sun%20Q%5BAuthor%5D&amp;cauthor=true&amp;cauthor_uid=20089734"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ncbi.nlm.nih.gov/pubmed/?term=Siri-Tarino%20PW%5BAuthor%5D&amp;cauthor=true&amp;cauthor_uid=20089734" TargetMode="External"/><Relationship Id="rId5" Type="http://schemas.openxmlformats.org/officeDocument/2006/relationships/hyperlink" Target="https://www.ncbi.nlm.nih.gov/pubmed/20089734" TargetMode="External"/><Relationship Id="rId4" Type="http://schemas.openxmlformats.org/officeDocument/2006/relationships/hyperlink" Target="https://dx.doi.org/10.3945%2Fajcn.2008.26285" TargetMode="External"/><Relationship Id="rId9" Type="http://schemas.openxmlformats.org/officeDocument/2006/relationships/hyperlink" Target="https://www.ncbi.nlm.nih.gov/pubmed/?term=Krauss%20RM%5BAuthor%5D&amp;cauthor=true&amp;cauthor_uid=20089734"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www.greenmedinfo.com/article/garlic-reduces-multitude-risk-factors-associated-arteriosclerosis-and-significantly-reduces" TargetMode="External"/><Relationship Id="rId13" Type="http://schemas.openxmlformats.org/officeDocument/2006/relationships/hyperlink" Target="http://www.greenmedinfo.com/article/sesame-seed-oil-may-inhibit-atherosclerosis-lesion-formation" TargetMode="External"/><Relationship Id="rId3" Type="http://schemas.openxmlformats.org/officeDocument/2006/relationships/hyperlink" Target="http://www.greenmedinfo.com/article/b-vitamin-formula-decreases-carotid-artery-thickness-patients-risk-cerebral-ischemia" TargetMode="External"/><Relationship Id="rId7" Type="http://schemas.openxmlformats.org/officeDocument/2006/relationships/hyperlink" Target="http://www.greenmedinfo.com/article/folate-supplementation-inhibits-carotid-artery-thickening-induced-high-homocysteine-diet-rat" TargetMode="External"/><Relationship Id="rId12" Type="http://schemas.openxmlformats.org/officeDocument/2006/relationships/hyperlink" Target="http://www.greenmedinfo.com/article/curcumin-significantly-attenuates-carotid-artery-neointima-formation"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greenmedinfo.com/article/folic-acid-supplementation-results-significant-intima-media-thickness-reduction-after-18" TargetMode="External"/><Relationship Id="rId11" Type="http://schemas.openxmlformats.org/officeDocument/2006/relationships/hyperlink" Target="http://www.greenmedinfo.com/article/l-arginine-prevents-endothelial-dysfunction-hypercholesterolemic-rabbit-model-0" TargetMode="External"/><Relationship Id="rId5" Type="http://schemas.openxmlformats.org/officeDocument/2006/relationships/hyperlink" Target="http://www.greenmedinfo.com/article/niacin-regresses-carotid-intimal-medial-thickness-reduces-vascular-inflammation-and-improves" TargetMode="External"/><Relationship Id="rId10" Type="http://schemas.openxmlformats.org/officeDocument/2006/relationships/hyperlink" Target="http://www.greenmedinfo.com/article/arginine-reduces-atheroma-plaque-formation-rabbit-vein-grafts" TargetMode="External"/><Relationship Id="rId4" Type="http://schemas.openxmlformats.org/officeDocument/2006/relationships/hyperlink" Target="http://www.greenmedinfo.com/article/extended-release-niacin-significantly-increases-hdl-c-and-induces-atherosclerosis-regression" TargetMode="External"/><Relationship Id="rId9" Type="http://schemas.openxmlformats.org/officeDocument/2006/relationships/hyperlink" Target="http://www.greenmedinfo.com/article/compound-kimchi-fermented-cabbage-superior-simvastatin-inhibiting-atherosclerosis-rabbit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ubmed/2198183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far and away the #1 killer – killing almost 2x the number of people each year that die from cancer.</a:t>
            </a:r>
          </a:p>
        </p:txBody>
      </p:sp>
      <p:sp>
        <p:nvSpPr>
          <p:cNvPr id="4" name="Slide Number Placeholder 3"/>
          <p:cNvSpPr>
            <a:spLocks noGrp="1"/>
          </p:cNvSpPr>
          <p:nvPr>
            <p:ph type="sldNum" sz="quarter" idx="5"/>
          </p:nvPr>
        </p:nvSpPr>
        <p:spPr/>
        <p:txBody>
          <a:bodyPr/>
          <a:lstStyle/>
          <a:p>
            <a:fld id="{35532161-D2BA-3746-AB27-7CE6BE5D4D9A}" type="slidenum">
              <a:rPr lang="en-US" smtClean="0"/>
              <a:t>2</a:t>
            </a:fld>
            <a:endParaRPr lang="en-US"/>
          </a:p>
        </p:txBody>
      </p:sp>
    </p:spTree>
    <p:extLst>
      <p:ext uri="{BB962C8B-B14F-4D97-AF65-F5344CB8AC3E}">
        <p14:creationId xmlns:p14="http://schemas.microsoft.com/office/powerpoint/2010/main" val="331881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HDL (Good) Cholesterol carries fat out of arteries and away from the heart.  </a:t>
            </a:r>
          </a:p>
          <a:p>
            <a:r>
              <a:rPr lang="en-US" dirty="0"/>
              <a:t>Your HDL/cholesterol ratio and triglyceride/HDL ratio is a strong indicator of your CVD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dirty="0">
                <a:hlinkClick r:id="rId3"/>
              </a:rPr>
              <a:t>new study</a:t>
            </a:r>
            <a:r>
              <a:rPr lang="en-US" dirty="0"/>
              <a:t> published in </a:t>
            </a:r>
            <a:r>
              <a:rPr lang="en-US" i="1" dirty="0"/>
              <a:t>Expert Review of Clinical Pharmacology</a:t>
            </a:r>
            <a:r>
              <a:rPr lang="en-US" dirty="0"/>
              <a:t> reviewed data from over 1 million individuals and concluded that LDL does not cause heart disease. This is in direct contradiction to recent publication </a:t>
            </a:r>
            <a:r>
              <a:rPr lang="en-US" dirty="0">
                <a:hlinkClick r:id="rId4"/>
              </a:rPr>
              <a:t>European Society of Cardiology</a:t>
            </a:r>
            <a:r>
              <a:rPr lang="en-US" dirty="0"/>
              <a:t> stating that LDL does directly cause heart disease.</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12</a:t>
            </a:fld>
            <a:endParaRPr lang="en-US"/>
          </a:p>
        </p:txBody>
      </p:sp>
    </p:spTree>
    <p:extLst>
      <p:ext uri="{BB962C8B-B14F-4D97-AF65-F5344CB8AC3E}">
        <p14:creationId xmlns:p14="http://schemas.microsoft.com/office/powerpoint/2010/main" val="162684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Inflammation oxidizes or ignites the triglycerides and LDLs – damaging vessel walls.  </a:t>
            </a:r>
          </a:p>
          <a:p>
            <a:r>
              <a:rPr lang="en-US" dirty="0"/>
              <a:t>The MD’s know that inflammation is bad. But they don’t ask WHY, just preferring to pull out the prescription pad and write for their favorite statin drug.</a:t>
            </a:r>
          </a:p>
          <a:p>
            <a:r>
              <a:rPr lang="en-US" dirty="0"/>
              <a:t>Unfortunately for these patients, statins don’t work very well. They lower numbers but do very little for preventing heart attacks or saving lives.</a:t>
            </a:r>
          </a:p>
          <a:p>
            <a:r>
              <a:rPr lang="en-US" dirty="0"/>
              <a:t>Get your </a:t>
            </a:r>
            <a:r>
              <a:rPr lang="en-US" dirty="0" err="1"/>
              <a:t>hs</a:t>
            </a:r>
            <a:r>
              <a:rPr lang="en-US" dirty="0"/>
              <a:t>-CRP and other markers of inflammation checked. If elevated, we need to figure out WHY. Hs-CRP is a marker of inflammation. It is a sign that your body is on fire. This is not good. If your </a:t>
            </a:r>
            <a:r>
              <a:rPr lang="en-US" dirty="0" err="1"/>
              <a:t>hs</a:t>
            </a:r>
            <a:r>
              <a:rPr lang="en-US" dirty="0"/>
              <a:t>-CRP is high, you need to find out WHY. The MD’s know that inflammation is bad. But they don’t ask WHY, just preferring to pull out the prescription pad and write for their favorite statin drug.</a:t>
            </a:r>
          </a:p>
          <a:p>
            <a:r>
              <a:rPr lang="en-US" dirty="0"/>
              <a:t>Unfortunately for these patients, statins don’t work very well. They lower numbers but do very little for preventing heart attacks or saving lives.</a:t>
            </a:r>
          </a:p>
          <a:p>
            <a:r>
              <a:rPr lang="en-US" dirty="0"/>
              <a:t>Get your inflammation checked. If elevated, we need to figure out WHY. </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13</a:t>
            </a:fld>
            <a:endParaRPr lang="en-US"/>
          </a:p>
        </p:txBody>
      </p:sp>
    </p:spTree>
    <p:extLst>
      <p:ext uri="{BB962C8B-B14F-4D97-AF65-F5344CB8AC3E}">
        <p14:creationId xmlns:p14="http://schemas.microsoft.com/office/powerpoint/2010/main" val="127000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a:solidFill>
                  <a:srgbClr val="000000"/>
                </a:solidFill>
                <a:ea typeface="ＭＳ Ｐゴシック" pitchFamily="34" charset="-128"/>
                <a:cs typeface="Arial" pitchFamily="34" charset="0"/>
              </a:rPr>
              <a:t>FRAMINGHAM HEART STUDY</a:t>
            </a:r>
          </a:p>
          <a:p>
            <a:pPr lvl="1" eaLnBrk="1" hangingPunct="1">
              <a:defRPr/>
            </a:pPr>
            <a:r>
              <a:rPr lang="en-US" dirty="0">
                <a:solidFill>
                  <a:srgbClr val="000000"/>
                </a:solidFill>
                <a:ea typeface="Arial" pitchFamily="34" charset="0"/>
                <a:cs typeface="Arial" pitchFamily="34" charset="0"/>
              </a:rPr>
              <a:t>-INCREASED DEATH RATES WITH LOWER CHOLESTEROL LEVELS IN ELDERLY</a:t>
            </a:r>
          </a:p>
          <a:p>
            <a:pPr lvl="1" eaLnBrk="1" hangingPunct="1">
              <a:defRPr/>
            </a:pPr>
            <a:endParaRPr lang="en-US" sz="2200" dirty="0">
              <a:solidFill>
                <a:srgbClr val="000000"/>
              </a:solidFill>
              <a:ea typeface="Arial" pitchFamily="34" charset="0"/>
              <a:cs typeface="Arial" pitchFamily="34" charset="0"/>
            </a:endParaRPr>
          </a:p>
          <a:p>
            <a:pPr lvl="1" eaLnBrk="1" hangingPunct="1">
              <a:defRPr/>
            </a:pPr>
            <a:r>
              <a:rPr lang="en-US" sz="2200" dirty="0">
                <a:solidFill>
                  <a:srgbClr val="000000"/>
                </a:solidFill>
                <a:ea typeface="Arial" pitchFamily="34" charset="0"/>
                <a:cs typeface="Arial" pitchFamily="34" charset="0"/>
              </a:rPr>
              <a:t>HONOLULU HEART PROGRAM</a:t>
            </a:r>
          </a:p>
          <a:p>
            <a:pPr lvl="1" eaLnBrk="1" hangingPunct="1">
              <a:buFontTx/>
              <a:buChar char="-"/>
              <a:defRPr/>
            </a:pPr>
            <a:r>
              <a:rPr lang="en-US" sz="2200" dirty="0">
                <a:solidFill>
                  <a:srgbClr val="000000"/>
                </a:solidFill>
                <a:ea typeface="Arial" pitchFamily="34" charset="0"/>
                <a:cs typeface="Arial" pitchFamily="34" charset="0"/>
              </a:rPr>
              <a:t>LONG TERM PERSISTANCE OF LOW CHOLESTEROL INCREASES RISK OF DEATH.</a:t>
            </a:r>
          </a:p>
          <a:p>
            <a:pPr lvl="1" eaLnBrk="1" hangingPunct="1">
              <a:buFontTx/>
              <a:buChar char="-"/>
              <a:defRPr/>
            </a:pPr>
            <a:endParaRPr lang="en-US" sz="2200" dirty="0">
              <a:solidFill>
                <a:srgbClr val="000000"/>
              </a:solidFill>
              <a:ea typeface="Arial" pitchFamily="34" charset="0"/>
              <a:cs typeface="Arial" pitchFamily="34" charset="0"/>
            </a:endParaRPr>
          </a:p>
          <a:p>
            <a:pPr lvl="1" eaLnBrk="1" hangingPunct="1">
              <a:buFontTx/>
              <a:buNone/>
              <a:defRPr/>
            </a:pPr>
            <a:r>
              <a:rPr lang="en-US" sz="2200" dirty="0">
                <a:solidFill>
                  <a:srgbClr val="000000"/>
                </a:solidFill>
                <a:ea typeface="Arial" pitchFamily="34" charset="0"/>
                <a:cs typeface="Arial" pitchFamily="34" charset="0"/>
              </a:rPr>
              <a:t>JAPANESE LIPID INTERVENTION TRIAL</a:t>
            </a:r>
          </a:p>
          <a:p>
            <a:pPr lvl="1" eaLnBrk="1" hangingPunct="1">
              <a:buFontTx/>
              <a:buChar char="-"/>
              <a:defRPr/>
            </a:pPr>
            <a:r>
              <a:rPr lang="en-US" sz="2200" dirty="0">
                <a:solidFill>
                  <a:srgbClr val="000000"/>
                </a:solidFill>
                <a:ea typeface="Arial" pitchFamily="34" charset="0"/>
                <a:cs typeface="Arial" pitchFamily="34" charset="0"/>
              </a:rPr>
              <a:t>HIGHEST DEATH RATE WAS AMONG THOSE WITH THE LOWEST CHOLESEROL</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14</a:t>
            </a:fld>
            <a:endParaRPr lang="en-US"/>
          </a:p>
        </p:txBody>
      </p:sp>
    </p:spTree>
    <p:extLst>
      <p:ext uri="{BB962C8B-B14F-4D97-AF65-F5344CB8AC3E}">
        <p14:creationId xmlns:p14="http://schemas.microsoft.com/office/powerpoint/2010/main" val="4200812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 typeface="Arial" panose="020B0604020202020204" pitchFamily="34" charset="0"/>
              <a:buNone/>
            </a:pPr>
            <a:r>
              <a:rPr lang="en-US" altLang="en-US" sz="1200" b="1" dirty="0">
                <a:latin typeface="Tahoma" panose="020B0604030504040204" pitchFamily="34" charset="0"/>
                <a:cs typeface="Arial" panose="020B0604020202020204" pitchFamily="34" charset="0"/>
              </a:rPr>
              <a:t>PROBLEM 1</a:t>
            </a:r>
            <a:r>
              <a:rPr lang="en-US" altLang="en-US" sz="1200" dirty="0">
                <a:latin typeface="Tahoma" panose="020B0604030504040204" pitchFamily="34" charset="0"/>
                <a:cs typeface="Arial" panose="020B0604020202020204" pitchFamily="34" charset="0"/>
              </a:rPr>
              <a:t>: </a:t>
            </a:r>
            <a:r>
              <a:rPr lang="en-US" altLang="en-US" sz="1200" b="1" dirty="0">
                <a:latin typeface="Tahoma" panose="020B0604030504040204" pitchFamily="34" charset="0"/>
                <a:cs typeface="Arial" panose="020B0604020202020204" pitchFamily="34" charset="0"/>
              </a:rPr>
              <a:t>Your brain and nerve tissue is made of 60% cholesterol! </a:t>
            </a:r>
          </a:p>
          <a:p>
            <a:pPr eaLnBrk="1" hangingPunct="1">
              <a:spcBef>
                <a:spcPct val="50000"/>
              </a:spcBef>
              <a:buFont typeface="Arial" panose="020B0604020202020204" pitchFamily="34" charset="0"/>
              <a:buNone/>
            </a:pPr>
            <a:r>
              <a:rPr lang="en-US" altLang="en-US" sz="1200" dirty="0">
                <a:latin typeface="Tahoma" panose="020B0604030504040204" pitchFamily="34" charset="0"/>
                <a:cs typeface="Arial" panose="020B0604020202020204" pitchFamily="34" charset="0"/>
              </a:rPr>
              <a:t>If you lower cholesterol with drugs, the brain and nerve tissue begin to deteriorate. You block serotonin uptake sites, which decreases serotonin and causes </a:t>
            </a:r>
            <a:r>
              <a:rPr lang="en-US" altLang="en-US" sz="1200" b="1" dirty="0">
                <a:latin typeface="Tahoma" panose="020B0604030504040204" pitchFamily="34" charset="0"/>
                <a:cs typeface="Arial" panose="020B0604020202020204" pitchFamily="34" charset="0"/>
              </a:rPr>
              <a:t>depression!</a:t>
            </a:r>
          </a:p>
          <a:p>
            <a:pPr eaLnBrk="1" hangingPunct="1">
              <a:spcBef>
                <a:spcPct val="50000"/>
              </a:spcBef>
              <a:buFont typeface="Arial" panose="020B0604020202020204" pitchFamily="34" charset="0"/>
              <a:buNone/>
            </a:pPr>
            <a:endParaRPr lang="en-US" altLang="en-US" sz="1200" b="1" dirty="0">
              <a:latin typeface="Tahoma" panose="020B0604030504040204" pitchFamily="34" charset="0"/>
              <a:cs typeface="Arial" panose="020B0604020202020204" pitchFamily="34" charset="0"/>
            </a:endParaRPr>
          </a:p>
          <a:p>
            <a:pPr eaLnBrk="1" hangingPunct="1">
              <a:spcBef>
                <a:spcPct val="50000"/>
              </a:spcBef>
              <a:buFont typeface="Arial" panose="020B0604020202020204" pitchFamily="34" charset="0"/>
              <a:buNone/>
            </a:pPr>
            <a:r>
              <a:rPr lang="en-US" altLang="en-US" sz="1200" b="1" dirty="0">
                <a:latin typeface="Tahoma" panose="020B0604030504040204" pitchFamily="34" charset="0"/>
                <a:cs typeface="Arial" panose="020B0604020202020204" pitchFamily="34" charset="0"/>
              </a:rPr>
              <a:t>PROBLEM 2: CoQ10, </a:t>
            </a:r>
            <a:r>
              <a:rPr lang="en-US" altLang="en-US" sz="1200" dirty="0">
                <a:latin typeface="Tahoma" panose="020B0604030504040204" pitchFamily="34" charset="0"/>
                <a:cs typeface="Arial" panose="020B0604020202020204" pitchFamily="34" charset="0"/>
              </a:rPr>
              <a:t>an antioxidant needed to transfer energy from food to our cells, is inhibited when taking statin drugs. CoQ10 helps reduce inflammation and protects you from cancer and aging. Deficiency can lead to heart attack and stroke – the problems you thought you were avoiding in taking the drugs. </a:t>
            </a:r>
          </a:p>
          <a:p>
            <a:pPr eaLnBrk="1" hangingPunct="1">
              <a:spcBef>
                <a:spcPct val="50000"/>
              </a:spcBef>
              <a:buFont typeface="Arial" panose="020B0604020202020204" pitchFamily="34" charset="0"/>
              <a:buNone/>
            </a:pPr>
            <a:r>
              <a:rPr lang="en-US" altLang="en-US" sz="1200" dirty="0">
                <a:latin typeface="Tahoma" panose="020B0604030504040204" pitchFamily="34" charset="0"/>
                <a:cs typeface="Arial" panose="020B0604020202020204" pitchFamily="34" charset="0"/>
              </a:rPr>
              <a:t>It is also the primary building block for the cells of your brain and nervous system. </a:t>
            </a:r>
          </a:p>
          <a:p>
            <a:pPr eaLnBrk="1" hangingPunct="1">
              <a:spcBef>
                <a:spcPct val="50000"/>
              </a:spcBef>
              <a:buFont typeface="Arial" panose="020B0604020202020204" pitchFamily="34" charset="0"/>
              <a:buNone/>
            </a:pPr>
            <a:endParaRPr lang="en-US" altLang="en-US" sz="1200" b="1" dirty="0">
              <a:latin typeface="Tahoma" panose="020B060403050404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16</a:t>
            </a:fld>
            <a:endParaRPr lang="en-US"/>
          </a:p>
        </p:txBody>
      </p:sp>
    </p:spTree>
    <p:extLst>
      <p:ext uri="{BB962C8B-B14F-4D97-AF65-F5344CB8AC3E}">
        <p14:creationId xmlns:p14="http://schemas.microsoft.com/office/powerpoint/2010/main" val="264509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Hs-CRP. High sensitivity C Reactive Protein is one of the best overall measures of inflammation. Since we now understand that it’s inflammation and not cholesterol that’s the problem.  CRP is a marker of inflammation. It is a sign that your body is on fire. This is not good. If your </a:t>
            </a:r>
            <a:r>
              <a:rPr lang="en-US" dirty="0" err="1"/>
              <a:t>hs</a:t>
            </a:r>
            <a:r>
              <a:rPr lang="en-US" dirty="0"/>
              <a:t>-CRP is high, you need to find out WHY. </a:t>
            </a:r>
          </a:p>
          <a:p>
            <a:pPr eaLnBrk="1" hangingPunct="1"/>
            <a:r>
              <a:rPr lang="en-US" altLang="en-US" sz="1200" dirty="0">
                <a:solidFill>
                  <a:srgbClr val="FF0000"/>
                </a:solidFill>
                <a:latin typeface="Trebuchet MS" panose="020B0703020202090204" pitchFamily="34" charset="0"/>
                <a:cs typeface="Arial" panose="020B0604020202020204" pitchFamily="34" charset="0"/>
              </a:rPr>
              <a:t>Often not ordered because there is not a conventional drug/treatment for this!</a:t>
            </a:r>
          </a:p>
          <a:p>
            <a:pPr eaLnBrk="1" hangingPunct="1"/>
            <a:endParaRPr lang="en-US" altLang="en-US" sz="1200" dirty="0">
              <a:solidFill>
                <a:srgbClr val="FF0000"/>
              </a:solidFill>
              <a:latin typeface="Trebuchet MS" panose="020B0703020202090204" pitchFamily="34" charset="0"/>
              <a:cs typeface="Arial" panose="020B0604020202020204" pitchFamily="34" charset="0"/>
            </a:endParaRPr>
          </a:p>
          <a:p>
            <a:pPr eaLnBrk="1" hangingPunct="1"/>
            <a:r>
              <a:rPr lang="en-US" altLang="en-US" sz="1200" dirty="0">
                <a:solidFill>
                  <a:srgbClr val="FF0000"/>
                </a:solidFill>
                <a:latin typeface="Trebuchet MS" panose="020B0703020202090204" pitchFamily="34" charset="0"/>
                <a:cs typeface="Arial" panose="020B0604020202020204" pitchFamily="34" charset="0"/>
              </a:rPr>
              <a:t>  Harvard Researchers have found that a high level of CRP increases risk of heart attack 4.4 times!</a:t>
            </a:r>
          </a:p>
          <a:p>
            <a:pPr eaLnBrk="1" hangingPunct="1"/>
            <a:endParaRPr lang="en-US" altLang="en-US" sz="1200" dirty="0">
              <a:solidFill>
                <a:srgbClr val="FF0000"/>
              </a:solidFill>
              <a:latin typeface="Trebuchet MS" panose="020B0703020202090204" pitchFamily="34" charset="0"/>
              <a:cs typeface="Arial" panose="020B0604020202020204" pitchFamily="34" charset="0"/>
            </a:endParaRPr>
          </a:p>
          <a:p>
            <a:pPr eaLnBrk="1" hangingPunct="1"/>
            <a:r>
              <a:rPr lang="en-US" altLang="en-US" sz="1200" dirty="0">
                <a:solidFill>
                  <a:srgbClr val="FF0000"/>
                </a:solidFill>
                <a:latin typeface="Trebuchet MS" panose="020B0703020202090204" pitchFamily="34" charset="0"/>
                <a:cs typeface="Arial" panose="020B0604020202020204" pitchFamily="34" charset="0"/>
              </a:rPr>
              <a:t> </a:t>
            </a:r>
            <a:r>
              <a:rPr lang="ja-JP" altLang="en-US" sz="1200" dirty="0">
                <a:solidFill>
                  <a:srgbClr val="FF0000"/>
                </a:solidFill>
                <a:latin typeface="Trebuchet MS" panose="020B0703020202090204" pitchFamily="34" charset="0"/>
                <a:cs typeface="Arial" panose="020B0604020202020204" pitchFamily="34" charset="0"/>
              </a:rPr>
              <a:t>“</a:t>
            </a:r>
            <a:r>
              <a:rPr lang="en-US" altLang="ja-JP" sz="1200" dirty="0">
                <a:solidFill>
                  <a:srgbClr val="FF0000"/>
                </a:solidFill>
                <a:latin typeface="Trebuchet MS" panose="020B0703020202090204" pitchFamily="34" charset="0"/>
                <a:cs typeface="Arial" panose="020B0604020202020204" pitchFamily="34" charset="0"/>
              </a:rPr>
              <a:t>Research </a:t>
            </a:r>
            <a:r>
              <a:rPr lang="en-US" altLang="ja-JP" sz="1200" dirty="0" err="1">
                <a:solidFill>
                  <a:srgbClr val="FF0000"/>
                </a:solidFill>
                <a:latin typeface="Trebuchet MS" panose="020B0703020202090204" pitchFamily="34" charset="0"/>
                <a:cs typeface="Arial" panose="020B0604020202020204" pitchFamily="34" charset="0"/>
              </a:rPr>
              <a:t>showst</a:t>
            </a:r>
            <a:r>
              <a:rPr lang="en-US" altLang="ja-JP" sz="1200" dirty="0">
                <a:solidFill>
                  <a:srgbClr val="FF0000"/>
                </a:solidFill>
                <a:latin typeface="Trebuchet MS" panose="020B0703020202090204" pitchFamily="34" charset="0"/>
                <a:cs typeface="Arial" panose="020B0604020202020204" pitchFamily="34" charset="0"/>
              </a:rPr>
              <a:t> that the C-reactive protein level is a stronger predictor of cardiovascular events than the </a:t>
            </a:r>
            <a:r>
              <a:rPr lang="en-US" altLang="ja-JP" sz="1200" b="1" dirty="0">
                <a:solidFill>
                  <a:srgbClr val="FF0000"/>
                </a:solidFill>
                <a:latin typeface="Trebuchet MS" panose="020B0703020202090204" pitchFamily="34" charset="0"/>
                <a:cs typeface="Arial" panose="020B0604020202020204" pitchFamily="34" charset="0"/>
              </a:rPr>
              <a:t>LDL</a:t>
            </a:r>
            <a:r>
              <a:rPr lang="en-US" altLang="ja-JP" sz="1200" dirty="0">
                <a:solidFill>
                  <a:srgbClr val="FF0000"/>
                </a:solidFill>
                <a:latin typeface="Trebuchet MS" panose="020B0703020202090204" pitchFamily="34" charset="0"/>
                <a:cs typeface="Arial" panose="020B0604020202020204" pitchFamily="34" charset="0"/>
              </a:rPr>
              <a:t> </a:t>
            </a:r>
            <a:r>
              <a:rPr lang="en-US" altLang="ja-JP" sz="1200" b="1" dirty="0">
                <a:solidFill>
                  <a:srgbClr val="FF0000"/>
                </a:solidFill>
                <a:latin typeface="Trebuchet MS" panose="020B0703020202090204" pitchFamily="34" charset="0"/>
                <a:cs typeface="Arial" panose="020B0604020202020204" pitchFamily="34" charset="0"/>
              </a:rPr>
              <a:t>cholesterol</a:t>
            </a:r>
            <a:r>
              <a:rPr lang="en-US" altLang="ja-JP" sz="1200" dirty="0">
                <a:solidFill>
                  <a:srgbClr val="FF0000"/>
                </a:solidFill>
                <a:latin typeface="Trebuchet MS" panose="020B0703020202090204" pitchFamily="34" charset="0"/>
                <a:cs typeface="Arial" panose="020B0604020202020204" pitchFamily="34" charset="0"/>
              </a:rPr>
              <a:t> level…</a:t>
            </a:r>
            <a:r>
              <a:rPr lang="ja-JP" altLang="en-US" sz="1200" dirty="0">
                <a:solidFill>
                  <a:srgbClr val="FF0000"/>
                </a:solidFill>
                <a:latin typeface="Trebuchet MS" panose="020B0703020202090204" pitchFamily="34" charset="0"/>
                <a:cs typeface="Arial" panose="020B0604020202020204" pitchFamily="34" charset="0"/>
              </a:rPr>
              <a:t>”</a:t>
            </a:r>
            <a:endParaRPr lang="en-US" altLang="ja-JP" sz="1200" dirty="0">
              <a:solidFill>
                <a:srgbClr val="FF0000"/>
              </a:solidFill>
              <a:latin typeface="Trebuchet MS" panose="020B0703020202090204" pitchFamily="34" charset="0"/>
              <a:cs typeface="Arial" panose="020B0604020202020204" pitchFamily="34" charset="0"/>
            </a:endParaRPr>
          </a:p>
          <a:p>
            <a:pPr eaLnBrk="1" hangingPunct="1"/>
            <a:r>
              <a:rPr lang="en-US" altLang="en-US" sz="1200" i="1" dirty="0">
                <a:solidFill>
                  <a:srgbClr val="FF0000"/>
                </a:solidFill>
                <a:latin typeface="Trebuchet MS" panose="020B0703020202090204" pitchFamily="34" charset="0"/>
                <a:cs typeface="Arial" panose="020B0604020202020204" pitchFamily="34" charset="0"/>
              </a:rPr>
              <a:t>Paul M. </a:t>
            </a:r>
            <a:r>
              <a:rPr lang="en-US" altLang="en-US" sz="1200" i="1" dirty="0" err="1">
                <a:solidFill>
                  <a:srgbClr val="FF0000"/>
                </a:solidFill>
                <a:latin typeface="Trebuchet MS" panose="020B0703020202090204" pitchFamily="34" charset="0"/>
                <a:cs typeface="Arial" panose="020B0604020202020204" pitchFamily="34" charset="0"/>
              </a:rPr>
              <a:t>Ridker</a:t>
            </a:r>
            <a:r>
              <a:rPr lang="en-US" altLang="en-US" sz="1200" i="1" dirty="0">
                <a:solidFill>
                  <a:srgbClr val="FF0000"/>
                </a:solidFill>
                <a:latin typeface="Trebuchet MS" panose="020B0703020202090204" pitchFamily="34" charset="0"/>
                <a:cs typeface="Arial" panose="020B0604020202020204" pitchFamily="34" charset="0"/>
              </a:rPr>
              <a:t>, M.D., Nader Rifai, Ph.D., Lynda Rose, M.S., Julie E. </a:t>
            </a:r>
            <a:r>
              <a:rPr lang="en-US" altLang="en-US" sz="1200" i="1" dirty="0" err="1">
                <a:solidFill>
                  <a:srgbClr val="FF0000"/>
                </a:solidFill>
                <a:latin typeface="Trebuchet MS" panose="020B0703020202090204" pitchFamily="34" charset="0"/>
                <a:cs typeface="Arial" panose="020B0604020202020204" pitchFamily="34" charset="0"/>
              </a:rPr>
              <a:t>Buring</a:t>
            </a:r>
            <a:r>
              <a:rPr lang="en-US" altLang="en-US" sz="1200" i="1" dirty="0">
                <a:solidFill>
                  <a:srgbClr val="FF0000"/>
                </a:solidFill>
                <a:latin typeface="Trebuchet MS" panose="020B0703020202090204" pitchFamily="34" charset="0"/>
                <a:cs typeface="Arial" panose="020B0604020202020204" pitchFamily="34" charset="0"/>
              </a:rPr>
              <a:t>, Sc.D., and Nancy R. Cook, Sc.D. </a:t>
            </a:r>
          </a:p>
          <a:p>
            <a:pPr eaLnBrk="1" hangingPunct="1"/>
            <a:r>
              <a:rPr lang="en-US" altLang="en-US" i="1" dirty="0">
                <a:solidFill>
                  <a:srgbClr val="FF0000"/>
                </a:solidFill>
                <a:latin typeface="Trebuchet MS" panose="020B0703020202090204" pitchFamily="34" charset="0"/>
                <a:cs typeface="Arial" panose="020B0604020202020204" pitchFamily="34" charset="0"/>
              </a:rPr>
              <a:t>					    The New England Journal of Medicine</a:t>
            </a:r>
          </a:p>
          <a:p>
            <a:pPr algn="r" eaLnBrk="1" hangingPunct="1"/>
            <a:r>
              <a:rPr lang="en-US" altLang="en-US" sz="800" i="1" dirty="0">
                <a:solidFill>
                  <a:srgbClr val="FF0000"/>
                </a:solidFill>
                <a:latin typeface="Trebuchet MS" panose="020B0703020202090204" pitchFamily="34" charset="0"/>
                <a:cs typeface="Arial" panose="020B0604020202020204" pitchFamily="34" charset="0"/>
              </a:rPr>
              <a:t>			       Volume 347:1557-1565 November 14, 2002 Number 20</a:t>
            </a:r>
          </a:p>
          <a:p>
            <a:endParaRPr lang="en-US" dirty="0"/>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18</a:t>
            </a:fld>
            <a:endParaRPr lang="en-US"/>
          </a:p>
        </p:txBody>
      </p:sp>
    </p:spTree>
    <p:extLst>
      <p:ext uri="{BB962C8B-B14F-4D97-AF65-F5344CB8AC3E}">
        <p14:creationId xmlns:p14="http://schemas.microsoft.com/office/powerpoint/2010/main" val="13742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sun is the best way to get in Vit D as its not found in high levels in foods.  As most people do not spend even remotely enough time in the sun and without sunscreen, Vit D supplementation is generally a standard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if you listen to the government's recommendations about how much vitamin D you need to stay healthy you'll likely come up far too short to receive these amazing benefits to your heart. Based on the latest research, many experts now agree you need about </a:t>
            </a:r>
            <a:r>
              <a:rPr lang="en-US" b="1" u="sng" dirty="0"/>
              <a:t>5,000 IU per day for adults and 2500 IU per day for children over the age of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Vitamin D is involved with the function of virtually all genes, and low D increases inflammation and the risk of autoimmune disease, cancer, depression, and diabetes.</a:t>
            </a:r>
            <a:endParaRPr lang="en-US" dirty="0"/>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20</a:t>
            </a:fld>
            <a:endParaRPr lang="en-US"/>
          </a:p>
        </p:txBody>
      </p:sp>
    </p:spTree>
    <p:extLst>
      <p:ext uri="{BB962C8B-B14F-4D97-AF65-F5344CB8AC3E}">
        <p14:creationId xmlns:p14="http://schemas.microsoft.com/office/powerpoint/2010/main" val="365879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here are the key areas to focus on.  However, it’s not 1 or 5 genes, but 1000s working with each other to create health.  These genes are actionable, meaning there are lifestyle changes you can make to optimize their function, turn on good genes, and turn off bad ones.</a:t>
            </a:r>
          </a:p>
          <a:p>
            <a:endParaRPr lang="en-US" dirty="0"/>
          </a:p>
          <a:p>
            <a:r>
              <a:rPr lang="en-US" dirty="0"/>
              <a:t>MTHFR gene (</a:t>
            </a:r>
            <a:r>
              <a:rPr lang="en-US" sz="1200" dirty="0"/>
              <a:t>MTHFR: 2 main variants C677T &amp; A1298C)</a:t>
            </a:r>
            <a:r>
              <a:rPr lang="en-US" dirty="0"/>
              <a:t> not breaking down </a:t>
            </a:r>
            <a:r>
              <a:rPr lang="en-US" dirty="0" err="1"/>
              <a:t>Methylfolate</a:t>
            </a:r>
            <a:r>
              <a:rPr lang="en-US" dirty="0"/>
              <a:t> and leads to high homocysteine.  Give folate, B6, and B12 to manage both issues. </a:t>
            </a:r>
          </a:p>
          <a:p>
            <a:r>
              <a:rPr lang="en-US" dirty="0"/>
              <a:t>NOS -3, PEMT, COMT ARE OTHER IMPORTANT GENES.  WE IMPROVE THESE WITH OUR GENE PROTOCOLS AND ARTERY CLEANING FOOD RECOMMENDATIONS.</a:t>
            </a:r>
          </a:p>
        </p:txBody>
      </p:sp>
      <p:sp>
        <p:nvSpPr>
          <p:cNvPr id="4" name="Slide Number Placeholder 3"/>
          <p:cNvSpPr>
            <a:spLocks noGrp="1"/>
          </p:cNvSpPr>
          <p:nvPr>
            <p:ph type="sldNum" sz="quarter" idx="5"/>
          </p:nvPr>
        </p:nvSpPr>
        <p:spPr/>
        <p:txBody>
          <a:bodyPr/>
          <a:lstStyle/>
          <a:p>
            <a:fld id="{35532161-D2BA-3746-AB27-7CE6BE5D4D9A}" type="slidenum">
              <a:rPr lang="en-US" smtClean="0"/>
              <a:t>21</a:t>
            </a:fld>
            <a:endParaRPr lang="en-US"/>
          </a:p>
        </p:txBody>
      </p:sp>
    </p:spTree>
    <p:extLst>
      <p:ext uri="{BB962C8B-B14F-4D97-AF65-F5344CB8AC3E}">
        <p14:creationId xmlns:p14="http://schemas.microsoft.com/office/powerpoint/2010/main" val="85958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managing the presence of APO genes is either a Mediterranean or modified Mediterranean based on the other genes.</a:t>
            </a:r>
          </a:p>
        </p:txBody>
      </p:sp>
      <p:sp>
        <p:nvSpPr>
          <p:cNvPr id="4" name="Slide Number Placeholder 3"/>
          <p:cNvSpPr>
            <a:spLocks noGrp="1"/>
          </p:cNvSpPr>
          <p:nvPr>
            <p:ph type="sldNum" sz="quarter" idx="5"/>
          </p:nvPr>
        </p:nvSpPr>
        <p:spPr/>
        <p:txBody>
          <a:bodyPr/>
          <a:lstStyle/>
          <a:p>
            <a:fld id="{35532161-D2BA-3746-AB27-7CE6BE5D4D9A}" type="slidenum">
              <a:rPr lang="en-US" smtClean="0"/>
              <a:t>22</a:t>
            </a:fld>
            <a:endParaRPr lang="en-US"/>
          </a:p>
        </p:txBody>
      </p:sp>
    </p:spTree>
    <p:extLst>
      <p:ext uri="{BB962C8B-B14F-4D97-AF65-F5344CB8AC3E}">
        <p14:creationId xmlns:p14="http://schemas.microsoft.com/office/powerpoint/2010/main" val="325906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*Arginine makes NOS, but after heart attack, arginine causes a worse outcome.   </a:t>
            </a:r>
            <a:br>
              <a:rPr lang="en-US" dirty="0"/>
            </a:br>
            <a:r>
              <a:rPr lang="en-US" dirty="0"/>
              <a:t>ADMA levels high and arginine low - then arginine.  Never do arginine after heart attack.  Arginine lowers lysine which hurts herpes.  Even just eating the foods.</a:t>
            </a:r>
            <a:br>
              <a:rPr lang="en-US" dirty="0"/>
            </a:br>
            <a:r>
              <a:rPr lang="en-US" dirty="0"/>
              <a:t>Theory that Alzheimer’s causes by herpes in brain.  </a:t>
            </a:r>
            <a:r>
              <a:rPr lang="en-US" dirty="0" err="1"/>
              <a:t>Arg</a:t>
            </a:r>
            <a:r>
              <a:rPr lang="en-US" dirty="0"/>
              <a:t> could make worse.</a:t>
            </a:r>
          </a:p>
        </p:txBody>
      </p:sp>
      <p:sp>
        <p:nvSpPr>
          <p:cNvPr id="4" name="Slide Number Placeholder 3"/>
          <p:cNvSpPr>
            <a:spLocks noGrp="1"/>
          </p:cNvSpPr>
          <p:nvPr>
            <p:ph type="sldNum" sz="quarter" idx="5"/>
          </p:nvPr>
        </p:nvSpPr>
        <p:spPr/>
        <p:txBody>
          <a:bodyPr/>
          <a:lstStyle/>
          <a:p>
            <a:fld id="{35532161-D2BA-3746-AB27-7CE6BE5D4D9A}" type="slidenum">
              <a:rPr lang="en-US" smtClean="0"/>
              <a:t>24</a:t>
            </a:fld>
            <a:endParaRPr lang="en-US"/>
          </a:p>
        </p:txBody>
      </p:sp>
    </p:spTree>
    <p:extLst>
      <p:ext uri="{BB962C8B-B14F-4D97-AF65-F5344CB8AC3E}">
        <p14:creationId xmlns:p14="http://schemas.microsoft.com/office/powerpoint/2010/main" val="105509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Calcium foods: dark leafy greens, </a:t>
            </a:r>
            <a:r>
              <a:rPr lang="en-US" dirty="0" err="1"/>
              <a:t>bok</a:t>
            </a:r>
            <a:r>
              <a:rPr lang="en-US" dirty="0"/>
              <a:t> choy, okra, broccoli, and green beans (Goat or sheep’s milk)</a:t>
            </a:r>
          </a:p>
          <a:p>
            <a:r>
              <a:rPr lang="en-US" dirty="0"/>
              <a:t>Iron: seeds from squash and pumpkin; chicken liver; oysters, mussels, and clams; cashews, pine nuts, hazelnuts, and almonds; beef and lamb; white beans and lentils; dark leafy greens</a:t>
            </a:r>
          </a:p>
          <a:p>
            <a:r>
              <a:rPr lang="en-US" dirty="0"/>
              <a:t>Riboflavin/vitamin B2: liver, lamb, mushrooms, spinach, almonds, wild salmon, eggs</a:t>
            </a:r>
          </a:p>
          <a:p>
            <a:r>
              <a:rPr lang="en-US" dirty="0"/>
              <a:t>Finally, your NOS3 needs plenty of oxygen—which you get from exercising and deep breathing</a:t>
            </a:r>
            <a:br>
              <a:rPr lang="en-US" dirty="0"/>
            </a:br>
            <a:endParaRPr lang="en-US" dirty="0"/>
          </a:p>
          <a:p>
            <a:r>
              <a:rPr lang="en-US" dirty="0"/>
              <a:t>Foods that contain natural nitrates: for example, arugula, beets, celery, and spinach</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25</a:t>
            </a:fld>
            <a:endParaRPr lang="en-US"/>
          </a:p>
        </p:txBody>
      </p:sp>
    </p:spTree>
    <p:extLst>
      <p:ext uri="{BB962C8B-B14F-4D97-AF65-F5344CB8AC3E}">
        <p14:creationId xmlns:p14="http://schemas.microsoft.com/office/powerpoint/2010/main" val="340127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72CFA8C-C1EF-6344-B7FB-EB9E7E677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435738C-E301-1949-BBB8-BEA0A8E7C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Tendency is to think that Heart Disease is a disease that adults/older people need to watch out for.</a:t>
            </a:r>
          </a:p>
        </p:txBody>
      </p:sp>
      <p:sp>
        <p:nvSpPr>
          <p:cNvPr id="34820" name="Slide Number Placeholder 3">
            <a:extLst>
              <a:ext uri="{FF2B5EF4-FFF2-40B4-BE49-F238E27FC236}">
                <a16:creationId xmlns:a16="http://schemas.microsoft.com/office/drawing/2014/main" id="{7B7EE036-C730-E34E-991B-0B119E8CFD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2928436-791A-8D42-9967-BDE16F7FAC0C}" type="slidenum">
              <a:rPr lang="en-US" altLang="en-US"/>
              <a:pPr/>
              <a:t>3</a:t>
            </a:fld>
            <a:endParaRPr lang="en-US" altLang="en-US"/>
          </a:p>
        </p:txBody>
      </p:sp>
    </p:spTree>
    <p:extLst>
      <p:ext uri="{BB962C8B-B14F-4D97-AF65-F5344CB8AC3E}">
        <p14:creationId xmlns:p14="http://schemas.microsoft.com/office/powerpoint/2010/main" val="3052837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BPA – Bisphenol A, chemical found in plastic.</a:t>
            </a:r>
          </a:p>
          <a:p>
            <a:pPr fontAlgn="base"/>
            <a:r>
              <a:rPr lang="en-US" sz="1200" b="0" i="0" kern="1200" dirty="0">
                <a:solidFill>
                  <a:schemeClr val="tx1"/>
                </a:solidFill>
                <a:effectLst/>
                <a:latin typeface="+mn-lt"/>
                <a:ea typeface="+mn-ea"/>
                <a:cs typeface="+mn-cs"/>
              </a:rPr>
              <a:t>Xenoestrogens are found in a variety of everyday items. Many of us don’t think twice about the makeup we wear each day or the plastic container we use to pack our lunch. We know organic food is supposed to be better for us, but sometimes we just don’t want to pay the extra money. Unfortunately, all of the above may be altering the way our body naturally functions because they all contain endocrine disruptors called, xenoestrogens.</a:t>
            </a:r>
          </a:p>
          <a:p>
            <a:pPr fontAlgn="base"/>
            <a:endParaRPr lang="en-US" sz="1200" b="0" i="0" kern="1200" dirty="0">
              <a:solidFill>
                <a:schemeClr val="tx1"/>
              </a:solidFill>
              <a:effectLst/>
              <a:latin typeface="+mn-lt"/>
              <a:ea typeface="+mn-ea"/>
              <a:cs typeface="+mn-cs"/>
            </a:endParaRPr>
          </a:p>
          <a:p>
            <a:r>
              <a:rPr lang="en-US" dirty="0"/>
              <a:t>Caffeine lowers MG and antacids </a:t>
            </a:r>
          </a:p>
          <a:p>
            <a:r>
              <a:rPr lang="en-US" dirty="0"/>
              <a:t>Edison Pack!</a:t>
            </a:r>
          </a:p>
          <a:p>
            <a:r>
              <a:rPr lang="en-US" dirty="0"/>
              <a:t>Magnesium: dark leafy greens, nuts, seeds, fish, beans, avocados, whole grains (Mediterranean)</a:t>
            </a:r>
          </a:p>
          <a:p>
            <a:r>
              <a:rPr lang="en-US" dirty="0"/>
              <a:t>Plastics (</a:t>
            </a:r>
            <a:r>
              <a:rPr lang="en-US" dirty="0" err="1"/>
              <a:t>Eg</a:t>
            </a:r>
            <a:r>
              <a:rPr lang="en-US" dirty="0"/>
              <a:t>: BPA is Xenoestrogens), </a:t>
            </a:r>
          </a:p>
          <a:p>
            <a:r>
              <a:rPr lang="en-US" dirty="0"/>
              <a:t>ROUND UP, industrial chemicals</a:t>
            </a:r>
          </a:p>
          <a:p>
            <a:r>
              <a:rPr lang="en-US" dirty="0"/>
              <a:t>xenoestrogens mimic estrogens and COMT already struggles to optimize estrogen</a:t>
            </a:r>
          </a:p>
          <a:p>
            <a:r>
              <a:rPr lang="en-US" dirty="0"/>
              <a:t>Sleep</a:t>
            </a:r>
          </a:p>
          <a:p>
            <a:r>
              <a:rPr lang="en-US" dirty="0"/>
              <a:t>Estrogen foods: beets, carrots, onions, artichokes, cruciferous vegetables, dandelion, radishes.</a:t>
            </a:r>
          </a:p>
          <a:p>
            <a:r>
              <a:rPr lang="en-US" dirty="0"/>
              <a:t>Avoid toxic top 10.</a:t>
            </a:r>
          </a:p>
          <a:p>
            <a:r>
              <a:rPr lang="en-US" dirty="0"/>
              <a:t>Stress, sugar</a:t>
            </a:r>
          </a:p>
          <a:p>
            <a:pPr fontAlgn="base"/>
            <a:r>
              <a:rPr lang="en-US" sz="1200" b="0" i="0" kern="1200" dirty="0">
                <a:solidFill>
                  <a:schemeClr val="tx1"/>
                </a:solidFill>
                <a:effectLst/>
                <a:latin typeface="+mn-lt"/>
                <a:ea typeface="+mn-ea"/>
                <a:cs typeface="+mn-cs"/>
              </a:rPr>
              <a:t>Endocrine disruptors are a category of chemicals that alter the normal function of hormones.  Normally, our endocrine system releases hormones that signal different tissues telling them what to do. When chemicals from the outside get into our bodies, they have the ability to mimic our natural hormones; blocking or binding hormone receptors. This is particularly detrimental to hormone sensitive organs like the uterus and the breast, the immune and neurological systems, as well as human development.</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26</a:t>
            </a:fld>
            <a:endParaRPr lang="en-US"/>
          </a:p>
        </p:txBody>
      </p:sp>
    </p:spTree>
    <p:extLst>
      <p:ext uri="{BB962C8B-B14F-4D97-AF65-F5344CB8AC3E}">
        <p14:creationId xmlns:p14="http://schemas.microsoft.com/office/powerpoint/2010/main" val="27695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sng" dirty="0">
                <a:solidFill>
                  <a:srgbClr val="FF0000"/>
                </a:solidFill>
                <a:latin typeface="Trebuchet MS" panose="020B0703020202090204" pitchFamily="34" charset="0"/>
                <a:cs typeface="Arial" panose="020B0604020202020204" pitchFamily="34" charset="0"/>
              </a:rPr>
              <a:t>High levels accompanied by common MTHFR issues and the need for B vitamins, particularly Folate.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sng" dirty="0">
                <a:solidFill>
                  <a:srgbClr val="FF0000"/>
                </a:solidFill>
                <a:latin typeface="Trebuchet MS" panose="020B0703020202090204" pitchFamily="34" charset="0"/>
                <a:cs typeface="Arial" panose="020B0604020202020204" pitchFamily="34" charset="0"/>
              </a:rPr>
              <a:t>Homocysteine</a:t>
            </a:r>
            <a:r>
              <a:rPr lang="en-US" altLang="en-US" sz="1200" dirty="0">
                <a:solidFill>
                  <a:srgbClr val="FF0000"/>
                </a:solidFill>
                <a:latin typeface="Trebuchet MS" panose="020B0703020202090204" pitchFamily="34" charset="0"/>
                <a:cs typeface="Arial" panose="020B0604020202020204" pitchFamily="34" charset="0"/>
              </a:rPr>
              <a:t>: </a:t>
            </a:r>
            <a:r>
              <a:rPr lang="en-US" sz="1200" dirty="0">
                <a:solidFill>
                  <a:srgbClr val="FF0000"/>
                </a:solidFill>
              </a:rPr>
              <a:t>Homocysteine is an amino acid that plays a role in destroying the lining of your artery walls, promoting the formation of blood clots, and also accelerates the buildup of scar tissue. High levels may increase the chance of heart disease and stroke, especially if you have other risk factors such as diabetes, high blood pressure, obesity, smoking, or family history. </a:t>
            </a:r>
            <a:r>
              <a:rPr lang="en-US" altLang="en-US" sz="1200" dirty="0">
                <a:solidFill>
                  <a:srgbClr val="FF0000"/>
                </a:solidFill>
                <a:latin typeface="Trebuchet MS" panose="020B0703020202090204" pitchFamily="34" charset="0"/>
                <a:cs typeface="Arial" panose="020B0604020202020204" pitchFamily="34" charset="0"/>
              </a:rPr>
              <a:t>High levels of homocysteine is a sign of plaque building up in the arteries!</a:t>
            </a:r>
          </a:p>
          <a:p>
            <a:r>
              <a:rPr lang="en-US" dirty="0"/>
              <a:t>Long name but common test in the holistic doctor’s office. This molecule is necessary in the production of anti-oxidants, brain communication and cell replication. But too much of a good thing here is a risk factor for heart attacks and strokes.</a:t>
            </a:r>
          </a:p>
          <a:p>
            <a:r>
              <a:rPr lang="en-US" dirty="0"/>
              <a:t>The good news is that elevated levels are pretty easy to treat. Vitamins B6, B12 and folate are the perfect trio to help get your homocysteine in check. Ideally, a homocysteine level of 7 to 9 is where you want to be.</a:t>
            </a:r>
          </a:p>
          <a:p>
            <a:r>
              <a:rPr lang="en-US" dirty="0"/>
              <a:t>Don’t go for just any B vitamin.  </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27</a:t>
            </a:fld>
            <a:endParaRPr lang="en-US"/>
          </a:p>
        </p:txBody>
      </p:sp>
    </p:spTree>
    <p:extLst>
      <p:ext uri="{BB962C8B-B14F-4D97-AF65-F5344CB8AC3E}">
        <p14:creationId xmlns:p14="http://schemas.microsoft.com/office/powerpoint/2010/main" val="3138317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dirty="0"/>
              <a:t>3) OMEGA 6:3 INDEX</a:t>
            </a:r>
          </a:p>
          <a:p>
            <a:r>
              <a:rPr lang="en-US" cap="all" dirty="0"/>
              <a:t>6s are inflammatory, 3’s are </a:t>
            </a:r>
            <a:r>
              <a:rPr lang="en-US" cap="all" dirty="0" err="1"/>
              <a:t>antiinflamattory</a:t>
            </a:r>
            <a:r>
              <a:rPr lang="en-US" cap="all" dirty="0"/>
              <a:t>. The index should be between 2:1 – 4:1.  Yet, our modern diets can be 30:1+  </a:t>
            </a:r>
          </a:p>
          <a:p>
            <a:r>
              <a:rPr lang="en-US" dirty="0"/>
              <a:t>Omega 3 from the sea is linked to a lower risk of atrial fibrillation, heart attack, stroke and death. Omega 3 sits in the brain and in the cell membrane (like a fence) that keeps things inside the cell that belong inside and keeps things outside the cell that don’t. Cells speak with other cells and hormones with the help of Omega 3 DHA and EPA.</a:t>
            </a:r>
          </a:p>
          <a:p>
            <a:r>
              <a:rPr lang="en-US" dirty="0"/>
              <a:t> </a:t>
            </a:r>
          </a:p>
          <a:p>
            <a:r>
              <a:rPr lang="en-US" dirty="0"/>
              <a:t>Best sources are wild salmon, sardines, and anchovies. Don’t forget about shellfish too. Skip the tuna, halibut, and other large fish due to the mercury and other possible contaminants.  Again, most people do not eat enough fish or have good enough access to clean sources and require supplementation to meet their daily requirements. </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28</a:t>
            </a:fld>
            <a:endParaRPr lang="en-US"/>
          </a:p>
        </p:txBody>
      </p:sp>
    </p:spTree>
    <p:extLst>
      <p:ext uri="{BB962C8B-B14F-4D97-AF65-F5344CB8AC3E}">
        <p14:creationId xmlns:p14="http://schemas.microsoft.com/office/powerpoint/2010/main" val="2392669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Low levels of magnesium</a:t>
            </a:r>
            <a:r>
              <a:rPr lang="en-US" dirty="0"/>
              <a:t> are a culprit in the development of inflammation and may play a role in hardening of your arteries as they inhibit the deposit of lipids on your arterials walls and plaque formation.</a:t>
            </a:r>
            <a:r>
              <a:rPr lang="en-US" baseline="30000" dirty="0"/>
              <a:t> </a:t>
            </a:r>
            <a:endParaRPr lang="en-US" dirty="0"/>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30</a:t>
            </a:fld>
            <a:endParaRPr lang="en-US"/>
          </a:p>
        </p:txBody>
      </p:sp>
    </p:spTree>
    <p:extLst>
      <p:ext uri="{BB962C8B-B14F-4D97-AF65-F5344CB8AC3E}">
        <p14:creationId xmlns:p14="http://schemas.microsoft.com/office/powerpoint/2010/main" val="3458668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healthy HRV is created by a balanced nerve system – there is a proper balance between the SNS and the PNS. </a:t>
            </a:r>
          </a:p>
          <a:p>
            <a:endParaRPr lang="en-US" dirty="0"/>
          </a:p>
          <a:p>
            <a:r>
              <a:rPr lang="en-US" dirty="0"/>
              <a:t>Dr. J. Zhang, MD, PhD. measured the effect of chiropractic care on the autonomic nervous systems measured by way of Heart Rate Variability (HRV).  After one year of chiropractic care he found that there was improved neurological balance through an increase in parasympathetic stimulation; which is associated with a slower heart rate and less anxiety and worry.  This reduced heart rate can potentially reduce heart attack and other cardiovascular diseases by increasing cardiac reserve and nutrient supply to cardiac muscles.</a:t>
            </a:r>
          </a:p>
          <a:p>
            <a:r>
              <a:rPr lang="en-US" dirty="0"/>
              <a:t> </a:t>
            </a:r>
          </a:p>
          <a:p>
            <a:r>
              <a:rPr lang="en-US" dirty="0"/>
              <a:t>Zhang J, Dean D, </a:t>
            </a:r>
            <a:r>
              <a:rPr lang="en-US" dirty="0" err="1"/>
              <a:t>Nosco</a:t>
            </a:r>
            <a:r>
              <a:rPr lang="en-US" dirty="0"/>
              <a:t> D: Effect of Chiropractic Care on Heart Rate Variability and Pain in a Multisite Clinical Study.  Journal of Chiropractic Education, Vol. 19, No. 1, 2005.</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31</a:t>
            </a:fld>
            <a:endParaRPr lang="en-US"/>
          </a:p>
        </p:txBody>
      </p:sp>
    </p:spTree>
    <p:extLst>
      <p:ext uri="{BB962C8B-B14F-4D97-AF65-F5344CB8AC3E}">
        <p14:creationId xmlns:p14="http://schemas.microsoft.com/office/powerpoint/2010/main" val="3310767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Curves, angles, and heart function</a:t>
            </a:r>
          </a:p>
          <a:p>
            <a:r>
              <a:rPr lang="en-US" dirty="0"/>
              <a:t>Brain stem and heart function</a:t>
            </a:r>
          </a:p>
        </p:txBody>
      </p:sp>
      <p:sp>
        <p:nvSpPr>
          <p:cNvPr id="4" name="Slide Number Placeholder 3"/>
          <p:cNvSpPr>
            <a:spLocks noGrp="1"/>
          </p:cNvSpPr>
          <p:nvPr>
            <p:ph type="sldNum" sz="quarter" idx="5"/>
          </p:nvPr>
        </p:nvSpPr>
        <p:spPr/>
        <p:txBody>
          <a:bodyPr/>
          <a:lstStyle/>
          <a:p>
            <a:fld id="{35532161-D2BA-3746-AB27-7CE6BE5D4D9A}" type="slidenum">
              <a:rPr lang="en-US" smtClean="0"/>
              <a:t>34</a:t>
            </a:fld>
            <a:endParaRPr lang="en-US"/>
          </a:p>
        </p:txBody>
      </p:sp>
    </p:spTree>
    <p:extLst>
      <p:ext uri="{BB962C8B-B14F-4D97-AF65-F5344CB8AC3E}">
        <p14:creationId xmlns:p14="http://schemas.microsoft.com/office/powerpoint/2010/main" val="2851580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lft-etica"/>
              </a:rPr>
              <a:t>Avoid vegetable oils!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lft-etica"/>
              </a:rPr>
              <a:t>This is a common medical theory disproven decades ago, but still circulates around as standard medical science.  Commonly recommended by providers receiving old rhetoric rather than any actual nutritional training.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lft-etica"/>
              </a:rPr>
              <a:t>The Minnesota Coronary Experiment was a study performed between 1968 and 1973 that examined the relationship between diet and heart health.</a:t>
            </a:r>
            <a:r>
              <a:rPr kumimoji="0" lang="en-US" altLang="en-US" sz="600" b="0" i="0" u="none" strike="noStrike" cap="none" normalizeH="0" baseline="30000" dirty="0">
                <a:ln>
                  <a:noFill/>
                </a:ln>
                <a:solidFill>
                  <a:srgbClr val="0869BD"/>
                </a:solidFill>
                <a:effectLst/>
                <a:latin typeface="lft-etica"/>
              </a:rPr>
              <a:t>21</a:t>
            </a:r>
            <a:r>
              <a:rPr kumimoji="0" lang="en-US" altLang="en-US" sz="1200" b="0" i="0" u="none" strike="noStrike" cap="none" normalizeH="0" baseline="0" dirty="0">
                <a:ln>
                  <a:noFill/>
                </a:ln>
                <a:solidFill>
                  <a:srgbClr val="000000"/>
                </a:solidFill>
                <a:effectLst/>
                <a:latin typeface="lft-etica"/>
              </a:rPr>
              <a:t> The researchers used a double-blind randomized trial to evaluate the effect of vegetable oil versus saturated fats in coronary heart disease and death.</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lft-etica"/>
              </a:rPr>
              <a:t>The results were left unpublished until 2016, when they appeared in the BMJ. An analysis of the collected data revealed lowering your cholesterol levels through dietary intervention did not reduce your risk of death from coronary heart disease. The researchers concluded:</a:t>
            </a:r>
            <a:r>
              <a:rPr kumimoji="0" lang="en-US" altLang="en-US" sz="600" b="0" i="0" u="none" strike="noStrike" cap="none" normalizeH="0" baseline="30000" dirty="0">
                <a:ln>
                  <a:noFill/>
                </a:ln>
                <a:solidFill>
                  <a:srgbClr val="0869BD"/>
                </a:solidFill>
                <a:effectLst/>
                <a:latin typeface="lft-etica"/>
              </a:rPr>
              <a:t>22</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Arial" panose="020B0604020202020204" pitchFamily="34" charset="0"/>
              </a:rPr>
              <a:t>"Available evidence from randomized controlled trials shows that replacement of saturated fat in the diet with linoleic acid effectively lowers serum cholesterol but does not support the hypothesis that this translates to a lower risk of death from coronary heart disease or all causes.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Arial" panose="020B0604020202020204" pitchFamily="34" charset="0"/>
              </a:rPr>
              <a:t>Findings from the Minnesota Coronary Experiment add to growing evidence that incomplete publication has contributed to overestimation of the benefits of replacing saturated fat with vegetable oils rich in linoleic acid."</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lft-etica"/>
              </a:rPr>
              <a:t>The researchers found that for every 30-point drop in total cholesterol, there was a 22 percent increase in the risk of death from </a:t>
            </a:r>
            <a:r>
              <a:rPr kumimoji="0" lang="en-US" altLang="en-US" sz="1200" b="1" i="0" u="none" strike="noStrike" cap="none" normalizeH="0" baseline="0" dirty="0">
                <a:ln>
                  <a:noFill/>
                </a:ln>
                <a:solidFill>
                  <a:srgbClr val="0869BD"/>
                </a:solidFill>
                <a:effectLst/>
                <a:latin typeface="lft-etica"/>
                <a:hlinkClick r:id="rId3"/>
              </a:rPr>
              <a:t>cardiac disease</a:t>
            </a:r>
            <a:r>
              <a:rPr kumimoji="0" lang="en-US" altLang="en-US" sz="1200" b="0" i="0" u="none" strike="noStrike" cap="none" normalizeH="0" baseline="0" dirty="0">
                <a:ln>
                  <a:noFill/>
                </a:ln>
                <a:solidFill>
                  <a:srgbClr val="000000"/>
                </a:solidFill>
                <a:effectLst/>
                <a:latin typeface="lft-etica"/>
              </a:rPr>
              <a:t>. On autopsy, the group eating vegetable oil and the group eating saturated fat had the same amount of atherosclerotic plaques in their arteries, but the group eating saturated fat experienced nearly half the number of heart attacks as the group eating vegetable oil.</a:t>
            </a:r>
            <a:endParaRPr kumimoji="0" lang="en-US" altLang="en-US" sz="1600" b="0" i="0" u="none" strike="noStrike" cap="none" normalizeH="0" baseline="0" dirty="0">
              <a:ln>
                <a:noFill/>
              </a:ln>
              <a:solidFill>
                <a:schemeClr val="tx1"/>
              </a:solidFill>
              <a:effectLst/>
              <a:latin typeface="Arial" panose="020B0604020202020204" pitchFamily="34" charset="0"/>
            </a:endParaRPr>
          </a:p>
          <a:p>
            <a:r>
              <a:rPr lang="en-US" sz="1200" b="0" i="0" u="none" strike="noStrike" kern="1200" dirty="0">
                <a:solidFill>
                  <a:schemeClr val="tx1"/>
                </a:solidFill>
                <a:effectLst/>
                <a:latin typeface="+mn-lt"/>
                <a:ea typeface="+mn-ea"/>
                <a:cs typeface="+mn-cs"/>
              </a:rPr>
              <a:t>In 2004, Sylvan Lee Weinberg, the former president of the American College of Cardiology, stated that:</a:t>
            </a:r>
          </a:p>
          <a:p>
            <a:r>
              <a:rPr lang="en-US" sz="1200" i="1" kern="1200" dirty="0">
                <a:solidFill>
                  <a:schemeClr val="tx1"/>
                </a:solidFill>
                <a:effectLst/>
                <a:latin typeface="+mn-lt"/>
                <a:ea typeface="+mn-ea"/>
                <a:cs typeface="+mn-cs"/>
              </a:rPr>
              <a:t>The low-fat, high-carbohydrate diet … may well have played an unintended role in the current epidemics of obesity, lipid abnormalities, type 2 diabetes, and metabolic syndromes. This diet can no longer be defended by appeal to the authority of prestigious medical organizations. </a:t>
            </a:r>
            <a:r>
              <a:rPr lang="en-US" sz="1200" kern="1200" dirty="0">
                <a:solidFill>
                  <a:schemeClr val="tx1"/>
                </a:solidFill>
                <a:effectLst/>
                <a:latin typeface="+mn-lt"/>
                <a:ea typeface="+mn-ea"/>
                <a:cs typeface="+mn-cs"/>
              </a:rPr>
              <a:t>(</a:t>
            </a:r>
            <a:r>
              <a:rPr lang="en-US" sz="1200" b="1" u="sng"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https://www.ncbi.nlm.nih.gov/pubmed/14998608</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37</a:t>
            </a:fld>
            <a:endParaRPr lang="en-US"/>
          </a:p>
        </p:txBody>
      </p:sp>
    </p:spTree>
    <p:extLst>
      <p:ext uri="{BB962C8B-B14F-4D97-AF65-F5344CB8AC3E}">
        <p14:creationId xmlns:p14="http://schemas.microsoft.com/office/powerpoint/2010/main" val="3768911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A comprehensive review of the research on carbohydrate intake and cardiovascular disease has concluded that a diet high in refined carbohydrate aggravates atherogenic dyslipidemia and is associated with increased triglycerides and small LDL particles, decreased HDL, insulin resistance, and obesity. (</a:t>
            </a:r>
            <a:r>
              <a:rPr lang="en-US" b="1" u="sng" dirty="0"/>
              <a:t>1</a:t>
            </a:r>
            <a:r>
              <a:rPr lang="en-US" dirty="0"/>
              <a:t>) When the amount of triglycerides and LDL particles rises in the blood, this increases the chance that these particles will become oxidized and damage the walls of blood vessels, ultimately leading to plaque formation and heart disease.</a:t>
            </a:r>
          </a:p>
          <a:p>
            <a:pPr fontAlgn="t"/>
            <a:endParaRPr lang="en-US" dirty="0"/>
          </a:p>
          <a:p>
            <a:pPr fontAlgn="t"/>
            <a:r>
              <a:rPr lang="en-US" dirty="0"/>
              <a:t>1. </a:t>
            </a:r>
            <a:r>
              <a:rPr lang="en-US" sz="1200" b="0" i="0" u="none" strike="noStrike" kern="1200" dirty="0">
                <a:solidFill>
                  <a:schemeClr val="tx1"/>
                </a:solidFill>
                <a:effectLst/>
                <a:latin typeface="+mn-lt"/>
                <a:ea typeface="+mn-ea"/>
                <a:cs typeface="+mn-cs"/>
                <a:hlinkClick r:id="rId3"/>
              </a:rPr>
              <a:t>Am J Clin </a:t>
            </a:r>
            <a:r>
              <a:rPr lang="en-US" sz="1200" b="0" i="0" u="none" strike="noStrike" kern="1200" dirty="0" err="1">
                <a:solidFill>
                  <a:schemeClr val="tx1"/>
                </a:solidFill>
                <a:effectLst/>
                <a:latin typeface="+mn-lt"/>
                <a:ea typeface="+mn-ea"/>
                <a:cs typeface="+mn-cs"/>
                <a:hlinkClick r:id="rId3"/>
              </a:rPr>
              <a:t>Nutr</a:t>
            </a:r>
            <a:r>
              <a:rPr lang="en-US" sz="1200" b="0" i="0" u="none" strike="noStrike" kern="1200" dirty="0">
                <a:solidFill>
                  <a:schemeClr val="tx1"/>
                </a:solidFill>
                <a:effectLst/>
                <a:latin typeface="+mn-lt"/>
                <a:ea typeface="+mn-ea"/>
                <a:cs typeface="+mn-cs"/>
              </a:rPr>
              <a:t>. 2010 Mar; 91(3): 502–509. Published online 2010 Jan 20.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10.3945/ajcn.2008.26285</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PMCID: PMC2824150 PMID: </a:t>
            </a:r>
            <a:r>
              <a:rPr lang="en-US" sz="1200" b="0" i="0" u="none" strike="noStrike" kern="1200" dirty="0">
                <a:solidFill>
                  <a:schemeClr val="tx1"/>
                </a:solidFill>
                <a:effectLst/>
                <a:latin typeface="+mn-lt"/>
                <a:ea typeface="+mn-ea"/>
                <a:cs typeface="+mn-cs"/>
                <a:hlinkClick r:id="rId5"/>
              </a:rPr>
              <a:t>20089734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Saturated fat, carbohydrate, and cardiovascular disease</a:t>
            </a:r>
            <a:r>
              <a:rPr lang="en-US" sz="1200" b="0" i="0" u="none" strike="noStrike" kern="1200" baseline="30000" dirty="0">
                <a:solidFill>
                  <a:schemeClr val="tx1"/>
                </a:solidFill>
                <a:effectLst/>
                <a:latin typeface="+mn-lt"/>
                <a:ea typeface="+mn-ea"/>
                <a:cs typeface="+mn-cs"/>
              </a:rPr>
              <a:t>1,2,3,4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Patty W Siri-</a:t>
            </a:r>
            <a:r>
              <a:rPr lang="en-US" sz="1200" b="0" i="0" u="none" strike="noStrike" kern="1200" dirty="0" err="1">
                <a:solidFill>
                  <a:schemeClr val="tx1"/>
                </a:solidFill>
                <a:effectLst/>
                <a:latin typeface="+mn-lt"/>
                <a:ea typeface="+mn-ea"/>
                <a:cs typeface="+mn-cs"/>
                <a:hlinkClick r:id="rId6"/>
              </a:rPr>
              <a:t>Tarino</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Qi Sun</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Frank B Hu</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9"/>
              </a:rPr>
              <a:t>Ronald M Krauss</a:t>
            </a:r>
            <a:endParaRPr lang="en-US" sz="1200" b="0" i="0" u="none" strike="noStrike" kern="1200" dirty="0">
              <a:solidFill>
                <a:schemeClr val="tx1"/>
              </a:solidFill>
              <a:effectLst/>
              <a:latin typeface="+mn-lt"/>
              <a:ea typeface="+mn-ea"/>
              <a:cs typeface="+mn-cs"/>
            </a:endParaRPr>
          </a:p>
          <a:p>
            <a:r>
              <a:rPr lang="en-US" dirty="0"/>
              <a:t>https://www.ncbi.nlm.nih.gov/pmc/articles/PMC2824150/</a:t>
            </a:r>
          </a:p>
        </p:txBody>
      </p:sp>
      <p:sp>
        <p:nvSpPr>
          <p:cNvPr id="4" name="Slide Number Placeholder 3"/>
          <p:cNvSpPr>
            <a:spLocks noGrp="1"/>
          </p:cNvSpPr>
          <p:nvPr>
            <p:ph type="sldNum" sz="quarter" idx="5"/>
          </p:nvPr>
        </p:nvSpPr>
        <p:spPr/>
        <p:txBody>
          <a:bodyPr/>
          <a:lstStyle/>
          <a:p>
            <a:fld id="{35532161-D2BA-3746-AB27-7CE6BE5D4D9A}" type="slidenum">
              <a:rPr lang="en-US" smtClean="0"/>
              <a:t>38</a:t>
            </a:fld>
            <a:endParaRPr lang="en-US"/>
          </a:p>
        </p:txBody>
      </p:sp>
    </p:spTree>
    <p:extLst>
      <p:ext uri="{BB962C8B-B14F-4D97-AF65-F5344CB8AC3E}">
        <p14:creationId xmlns:p14="http://schemas.microsoft.com/office/powerpoint/2010/main" val="984851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 low-glycemic, anti-inflammatory die</a:t>
            </a:r>
          </a:p>
        </p:txBody>
      </p:sp>
      <p:sp>
        <p:nvSpPr>
          <p:cNvPr id="4" name="Slide Number Placeholder 3"/>
          <p:cNvSpPr>
            <a:spLocks noGrp="1"/>
          </p:cNvSpPr>
          <p:nvPr>
            <p:ph type="sldNum" sz="quarter" idx="5"/>
          </p:nvPr>
        </p:nvSpPr>
        <p:spPr/>
        <p:txBody>
          <a:bodyPr/>
          <a:lstStyle/>
          <a:p>
            <a:fld id="{35532161-D2BA-3746-AB27-7CE6BE5D4D9A}" type="slidenum">
              <a:rPr lang="en-US" smtClean="0"/>
              <a:t>39</a:t>
            </a:fld>
            <a:endParaRPr lang="en-US"/>
          </a:p>
        </p:txBody>
      </p:sp>
    </p:spTree>
    <p:extLst>
      <p:ext uri="{BB962C8B-B14F-4D97-AF65-F5344CB8AC3E}">
        <p14:creationId xmlns:p14="http://schemas.microsoft.com/office/powerpoint/2010/main" val="17339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meat, saturated fat is a problem for certain genes when eaten regularly</a:t>
            </a:r>
          </a:p>
        </p:txBody>
      </p:sp>
      <p:sp>
        <p:nvSpPr>
          <p:cNvPr id="4" name="Slide Number Placeholder 3"/>
          <p:cNvSpPr>
            <a:spLocks noGrp="1"/>
          </p:cNvSpPr>
          <p:nvPr>
            <p:ph type="sldNum" sz="quarter" idx="5"/>
          </p:nvPr>
        </p:nvSpPr>
        <p:spPr/>
        <p:txBody>
          <a:bodyPr/>
          <a:lstStyle/>
          <a:p>
            <a:fld id="{35532161-D2BA-3746-AB27-7CE6BE5D4D9A}" type="slidenum">
              <a:rPr lang="en-US" smtClean="0"/>
              <a:t>42</a:t>
            </a:fld>
            <a:endParaRPr lang="en-US"/>
          </a:p>
        </p:txBody>
      </p:sp>
    </p:spTree>
    <p:extLst>
      <p:ext uri="{BB962C8B-B14F-4D97-AF65-F5344CB8AC3E}">
        <p14:creationId xmlns:p14="http://schemas.microsoft.com/office/powerpoint/2010/main" val="318630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study evaluated five lifestyle factors: smoking, weight, exercise, diet, and alcohol consumption. More than 2,000 people were recruited for this study. The results showed that healthy lifestyle choices such as not smoking, exercising regularly, and not consuming alcohol excessively dramatically lowered the risk of developing heart disease. </a:t>
            </a:r>
          </a:p>
          <a:p>
            <a:r>
              <a:rPr lang="en-US" dirty="0"/>
              <a:t> </a:t>
            </a:r>
          </a:p>
          <a:p>
            <a:r>
              <a:rPr lang="en-US" dirty="0"/>
              <a:t>A really important aspect to understand was the more of these lifestyle essentials you addressed, the lower the chance of disease. The risk only decreased by 6 percent for participants who changed just one lifestyle factor such as nutrition, but it decreased by 60 percent (10 times more) for those who made changes to all five lifestyle factors!</a:t>
            </a:r>
            <a:r>
              <a:rPr lang="en-US" baseline="30000" dirty="0"/>
              <a:t> </a:t>
            </a:r>
            <a:endParaRPr lang="en-US" dirty="0"/>
          </a:p>
          <a:p>
            <a:r>
              <a:rPr lang="en-US" dirty="0"/>
              <a:t> </a:t>
            </a:r>
          </a:p>
          <a:p>
            <a:r>
              <a:rPr lang="en-US" dirty="0"/>
              <a:t>“Health behaviors can trump a lot of your genetics,” said Donald Lloyd-Jones, M.D., chair and professor of preventive medicine at Northwestern University Feinberg School of Medicine and a staff cardiologist at Northwestern Memorial Hospital.“ This research shows people have control over their heart health. The earlier they start making healthy choices, the more likely they are to maintain a low-risk profile for heart disease.”</a:t>
            </a:r>
          </a:p>
          <a:p>
            <a:r>
              <a:rPr lang="en-US" dirty="0"/>
              <a:t>Do not miss our heart disease workshop on….  We will cover the lifestyle factors that are most deadly to your heart and the steps to better living that enjoyably give you a 10x greater chance at long life and good health.</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4</a:t>
            </a:fld>
            <a:endParaRPr lang="en-US"/>
          </a:p>
        </p:txBody>
      </p:sp>
    </p:spTree>
    <p:extLst>
      <p:ext uri="{BB962C8B-B14F-4D97-AF65-F5344CB8AC3E}">
        <p14:creationId xmlns:p14="http://schemas.microsoft.com/office/powerpoint/2010/main" val="996597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Uwe Till, Peter </a:t>
            </a:r>
            <a:r>
              <a:rPr lang="en-US" sz="1200" kern="1200" dirty="0" err="1">
                <a:solidFill>
                  <a:schemeClr val="tx1"/>
                </a:solidFill>
                <a:effectLst/>
                <a:latin typeface="+mn-lt"/>
                <a:ea typeface="+mn-ea"/>
                <a:cs typeface="+mn-cs"/>
              </a:rPr>
              <a:t>Röhl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Almut</a:t>
            </a:r>
            <a:r>
              <a:rPr lang="en-US" sz="1200" kern="1200" dirty="0">
                <a:solidFill>
                  <a:schemeClr val="tx1"/>
                </a:solidFill>
                <a:effectLst/>
                <a:latin typeface="+mn-lt"/>
                <a:ea typeface="+mn-ea"/>
                <a:cs typeface="+mn-cs"/>
              </a:rPr>
              <a:t> Jentsch, Heiko Till, Andreas Müller, Klaus </a:t>
            </a:r>
            <a:r>
              <a:rPr lang="en-US" sz="1200" kern="1200" dirty="0" err="1">
                <a:solidFill>
                  <a:schemeClr val="tx1"/>
                </a:solidFill>
                <a:effectLst/>
                <a:latin typeface="+mn-lt"/>
                <a:ea typeface="+mn-ea"/>
                <a:cs typeface="+mn-cs"/>
              </a:rPr>
              <a:t>Bellstedt</a:t>
            </a:r>
            <a:r>
              <a:rPr lang="en-US" sz="1200" kern="1200" dirty="0">
                <a:solidFill>
                  <a:schemeClr val="tx1"/>
                </a:solidFill>
                <a:effectLst/>
                <a:latin typeface="+mn-lt"/>
                <a:ea typeface="+mn-ea"/>
                <a:cs typeface="+mn-cs"/>
              </a:rPr>
              <a:t>, Dietmar </a:t>
            </a:r>
            <a:r>
              <a:rPr lang="en-US" sz="1200" kern="1200" dirty="0" err="1">
                <a:solidFill>
                  <a:schemeClr val="tx1"/>
                </a:solidFill>
                <a:effectLst/>
                <a:latin typeface="+mn-lt"/>
                <a:ea typeface="+mn-ea"/>
                <a:cs typeface="+mn-cs"/>
              </a:rPr>
              <a:t>Plonné</a:t>
            </a:r>
            <a:r>
              <a:rPr lang="en-US" sz="1200" kern="1200" dirty="0">
                <a:solidFill>
                  <a:schemeClr val="tx1"/>
                </a:solidFill>
                <a:effectLst/>
                <a:latin typeface="+mn-lt"/>
                <a:ea typeface="+mn-ea"/>
                <a:cs typeface="+mn-cs"/>
              </a:rPr>
              <a:t>, Horst S Fink, </a:t>
            </a:r>
            <a:r>
              <a:rPr lang="en-US" sz="1200" kern="1200" dirty="0" err="1">
                <a:solidFill>
                  <a:schemeClr val="tx1"/>
                </a:solidFill>
                <a:effectLst/>
                <a:latin typeface="+mn-lt"/>
                <a:ea typeface="+mn-ea"/>
                <a:cs typeface="+mn-cs"/>
              </a:rPr>
              <a:t>Rüdiger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Vollandt</a:t>
            </a:r>
            <a:r>
              <a:rPr lang="en-US" sz="1200" kern="1200" dirty="0">
                <a:solidFill>
                  <a:schemeClr val="tx1"/>
                </a:solidFill>
                <a:effectLst/>
                <a:latin typeface="+mn-lt"/>
                <a:ea typeface="+mn-ea"/>
                <a:cs typeface="+mn-cs"/>
              </a:rPr>
              <a:t>, Ulrich </a:t>
            </a:r>
            <a:r>
              <a:rPr lang="en-US" sz="1200" kern="1200" dirty="0" err="1">
                <a:solidFill>
                  <a:schemeClr val="tx1"/>
                </a:solidFill>
                <a:effectLst/>
                <a:latin typeface="+mn-lt"/>
                <a:ea typeface="+mn-ea"/>
                <a:cs typeface="+mn-cs"/>
              </a:rPr>
              <a:t>Sliwka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Falko</a:t>
            </a:r>
            <a:r>
              <a:rPr lang="en-US" sz="1200" kern="1200" dirty="0">
                <a:solidFill>
                  <a:schemeClr val="tx1"/>
                </a:solidFill>
                <a:effectLst/>
                <a:latin typeface="+mn-lt"/>
                <a:ea typeface="+mn-ea"/>
                <a:cs typeface="+mn-cs"/>
              </a:rPr>
              <a:t> H Herrmann, Henning </a:t>
            </a:r>
            <a:r>
              <a:rPr lang="en-US" sz="1200" kern="1200" dirty="0" err="1">
                <a:solidFill>
                  <a:schemeClr val="tx1"/>
                </a:solidFill>
                <a:effectLst/>
                <a:latin typeface="+mn-lt"/>
                <a:ea typeface="+mn-ea"/>
                <a:cs typeface="+mn-cs"/>
              </a:rPr>
              <a:t>Petermann</a:t>
            </a:r>
            <a:r>
              <a:rPr lang="en-US" sz="1200" kern="1200" dirty="0">
                <a:solidFill>
                  <a:schemeClr val="tx1"/>
                </a:solidFill>
                <a:effectLst/>
                <a:latin typeface="+mn-lt"/>
                <a:ea typeface="+mn-ea"/>
                <a:cs typeface="+mn-cs"/>
              </a:rPr>
              <a:t>, Reiner </a:t>
            </a:r>
            <a:r>
              <a:rPr lang="en-US" sz="1200" kern="1200" dirty="0" err="1">
                <a:solidFill>
                  <a:schemeClr val="tx1"/>
                </a:solidFill>
                <a:effectLst/>
                <a:latin typeface="+mn-lt"/>
                <a:ea typeface="+mn-ea"/>
                <a:cs typeface="+mn-cs"/>
              </a:rPr>
              <a:t>Riezler</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3"/>
              </a:rPr>
              <a:t>Decrease of carotid intima-media thickness in patients at risk to cerebral ischemia after supplementation with folic acid, Vitamins B6 and B12.</a:t>
            </a:r>
            <a:r>
              <a:rPr lang="en-US" sz="1200" kern="1200" dirty="0">
                <a:solidFill>
                  <a:schemeClr val="tx1"/>
                </a:solidFill>
                <a:effectLst/>
                <a:latin typeface="+mn-lt"/>
                <a:ea typeface="+mn-ea"/>
                <a:cs typeface="+mn-cs"/>
              </a:rPr>
              <a:t> Atherosclerosis. 2005 Jul;181(1):131-5.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2005 Feb 16. PMID: </a:t>
            </a:r>
            <a:r>
              <a:rPr lang="en-US" sz="1200" u="sng" kern="1200" dirty="0">
                <a:solidFill>
                  <a:schemeClr val="tx1"/>
                </a:solidFill>
                <a:effectLst/>
                <a:latin typeface="+mn-lt"/>
                <a:ea typeface="+mn-ea"/>
                <a:cs typeface="+mn-cs"/>
                <a:hlinkClick r:id="rId3"/>
              </a:rPr>
              <a:t>15939064</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Allen J Taylor, Hyun J Lee, Lance E Sullenberger. </a:t>
            </a:r>
            <a:r>
              <a:rPr lang="en-US" sz="1200" b="1" u="sng" kern="1200" dirty="0">
                <a:solidFill>
                  <a:schemeClr val="tx1"/>
                </a:solidFill>
                <a:effectLst/>
                <a:latin typeface="+mn-lt"/>
                <a:ea typeface="+mn-ea"/>
                <a:cs typeface="+mn-cs"/>
                <a:hlinkClick r:id="rId4"/>
              </a:rPr>
              <a:t>The effect of 24 months of combination statin and extended-release niacin on carotid intima-media thickness: ARBITER 3.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Med Res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2006 Nov;22(11):2243-50 PMID: </a:t>
            </a:r>
            <a:r>
              <a:rPr lang="en-US" sz="1200" u="sng" kern="1200" dirty="0">
                <a:solidFill>
                  <a:schemeClr val="tx1"/>
                </a:solidFill>
                <a:effectLst/>
                <a:latin typeface="+mn-lt"/>
                <a:ea typeface="+mn-ea"/>
                <a:cs typeface="+mn-cs"/>
                <a:hlinkClick r:id="rId4"/>
              </a:rPr>
              <a:t>17076985</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 </a:t>
            </a:r>
            <a:r>
              <a:rPr lang="en-US" sz="1200" kern="1200" dirty="0" err="1">
                <a:solidFill>
                  <a:schemeClr val="tx1"/>
                </a:solidFill>
                <a:effectLst/>
                <a:latin typeface="+mn-lt"/>
                <a:ea typeface="+mn-ea"/>
                <a:cs typeface="+mn-cs"/>
              </a:rPr>
              <a:t>Thoenes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Oguchi</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Nagamia</a:t>
            </a:r>
            <a:r>
              <a:rPr lang="en-US" sz="1200" kern="1200" dirty="0">
                <a:solidFill>
                  <a:schemeClr val="tx1"/>
                </a:solidFill>
                <a:effectLst/>
                <a:latin typeface="+mn-lt"/>
                <a:ea typeface="+mn-ea"/>
                <a:cs typeface="+mn-cs"/>
              </a:rPr>
              <a:t>, C S </a:t>
            </a:r>
            <a:r>
              <a:rPr lang="en-US" sz="1200" kern="1200" dirty="0" err="1">
                <a:solidFill>
                  <a:schemeClr val="tx1"/>
                </a:solidFill>
                <a:effectLst/>
                <a:latin typeface="+mn-lt"/>
                <a:ea typeface="+mn-ea"/>
                <a:cs typeface="+mn-cs"/>
              </a:rPr>
              <a:t>Vaccari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Hammoud</a:t>
            </a:r>
            <a:r>
              <a:rPr lang="en-US" sz="1200" kern="1200" dirty="0">
                <a:solidFill>
                  <a:schemeClr val="tx1"/>
                </a:solidFill>
                <a:effectLst/>
                <a:latin typeface="+mn-lt"/>
                <a:ea typeface="+mn-ea"/>
                <a:cs typeface="+mn-cs"/>
              </a:rPr>
              <a:t>, G E </a:t>
            </a:r>
            <a:r>
              <a:rPr lang="en-US" sz="1200" kern="1200" dirty="0" err="1">
                <a:solidFill>
                  <a:schemeClr val="tx1"/>
                </a:solidFill>
                <a:effectLst/>
                <a:latin typeface="+mn-lt"/>
                <a:ea typeface="+mn-ea"/>
                <a:cs typeface="+mn-cs"/>
              </a:rPr>
              <a:t>Umpierrez</a:t>
            </a:r>
            <a:r>
              <a:rPr lang="en-US" sz="1200" kern="1200" dirty="0">
                <a:solidFill>
                  <a:schemeClr val="tx1"/>
                </a:solidFill>
                <a:effectLst/>
                <a:latin typeface="+mn-lt"/>
                <a:ea typeface="+mn-ea"/>
                <a:cs typeface="+mn-cs"/>
              </a:rPr>
              <a:t>, B V Khan. </a:t>
            </a:r>
            <a:r>
              <a:rPr lang="en-US" sz="1200" b="1" u="sng" kern="1200" dirty="0">
                <a:solidFill>
                  <a:schemeClr val="tx1"/>
                </a:solidFill>
                <a:effectLst/>
                <a:latin typeface="+mn-lt"/>
                <a:ea typeface="+mn-ea"/>
                <a:cs typeface="+mn-cs"/>
                <a:hlinkClick r:id="rId5"/>
              </a:rPr>
              <a:t>The effects of extended-release niacin on carotid intimal media thickness, endothelial function and inflammatory markers in patients with the metabolic syndrome.</a:t>
            </a:r>
            <a:r>
              <a:rPr lang="en-US" sz="1200" kern="1200" dirty="0">
                <a:solidFill>
                  <a:schemeClr val="tx1"/>
                </a:solidFill>
                <a:effectLst/>
                <a:latin typeface="+mn-lt"/>
                <a:ea typeface="+mn-ea"/>
                <a:cs typeface="+mn-cs"/>
              </a:rPr>
              <a:t> Int J Clin </a:t>
            </a:r>
            <a:r>
              <a:rPr lang="en-US" sz="1200" kern="1200" dirty="0" err="1">
                <a:solidFill>
                  <a:schemeClr val="tx1"/>
                </a:solidFill>
                <a:effectLst/>
                <a:latin typeface="+mn-lt"/>
                <a:ea typeface="+mn-ea"/>
                <a:cs typeface="+mn-cs"/>
              </a:rPr>
              <a:t>Pract</a:t>
            </a:r>
            <a:r>
              <a:rPr lang="en-US" sz="1200" kern="1200" dirty="0">
                <a:solidFill>
                  <a:schemeClr val="tx1"/>
                </a:solidFill>
                <a:effectLst/>
                <a:latin typeface="+mn-lt"/>
                <a:ea typeface="+mn-ea"/>
                <a:cs typeface="+mn-cs"/>
              </a:rPr>
              <a:t>. 2007 Nov;61(11):1942-8. PMID: </a:t>
            </a:r>
            <a:r>
              <a:rPr lang="en-US" sz="1200" u="sng" kern="1200" dirty="0">
                <a:solidFill>
                  <a:schemeClr val="tx1"/>
                </a:solidFill>
                <a:effectLst/>
                <a:latin typeface="+mn-lt"/>
                <a:ea typeface="+mn-ea"/>
                <a:cs typeface="+mn-cs"/>
                <a:hlinkClick r:id="rId5"/>
              </a:rPr>
              <a:t>17935553</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George </a:t>
            </a:r>
            <a:r>
              <a:rPr lang="en-US" sz="1200" kern="1200" dirty="0" err="1">
                <a:solidFill>
                  <a:schemeClr val="tx1"/>
                </a:solidFill>
                <a:effectLst/>
                <a:latin typeface="+mn-lt"/>
                <a:ea typeface="+mn-ea"/>
                <a:cs typeface="+mn-cs"/>
              </a:rPr>
              <a:t>Ntaios</a:t>
            </a:r>
            <a:r>
              <a:rPr lang="en-US" sz="1200" kern="1200" dirty="0">
                <a:solidFill>
                  <a:schemeClr val="tx1"/>
                </a:solidFill>
                <a:effectLst/>
                <a:latin typeface="+mn-lt"/>
                <a:ea typeface="+mn-ea"/>
                <a:cs typeface="+mn-cs"/>
              </a:rPr>
              <a:t>, Christos Savopoulos, </a:t>
            </a:r>
            <a:r>
              <a:rPr lang="en-US" sz="1200" kern="1200" dirty="0" err="1">
                <a:solidFill>
                  <a:schemeClr val="tx1"/>
                </a:solidFill>
                <a:effectLst/>
                <a:latin typeface="+mn-lt"/>
                <a:ea typeface="+mn-ea"/>
                <a:cs typeface="+mn-cs"/>
              </a:rPr>
              <a:t>Dimitrios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Karamitsos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Ippoliti</a:t>
            </a:r>
            <a:r>
              <a:rPr lang="en-US" sz="1200" kern="1200" dirty="0">
                <a:solidFill>
                  <a:schemeClr val="tx1"/>
                </a:solidFill>
                <a:effectLst/>
                <a:latin typeface="+mn-lt"/>
                <a:ea typeface="+mn-ea"/>
                <a:cs typeface="+mn-cs"/>
              </a:rPr>
              <a:t> Economou, </a:t>
            </a:r>
            <a:r>
              <a:rPr lang="en-US" sz="1200" kern="1200" dirty="0" err="1">
                <a:solidFill>
                  <a:schemeClr val="tx1"/>
                </a:solidFill>
                <a:effectLst/>
                <a:latin typeface="+mn-lt"/>
                <a:ea typeface="+mn-ea"/>
                <a:cs typeface="+mn-cs"/>
              </a:rPr>
              <a:t>Evangelos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Destanis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Ioannis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Chryssogonidis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Ifigenia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Pidonia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Pantelis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Zebekakis</a:t>
            </a:r>
            <a:r>
              <a:rPr lang="en-US" sz="1200" kern="1200" dirty="0">
                <a:solidFill>
                  <a:schemeClr val="tx1"/>
                </a:solidFill>
                <a:effectLst/>
                <a:latin typeface="+mn-lt"/>
                <a:ea typeface="+mn-ea"/>
                <a:cs typeface="+mn-cs"/>
              </a:rPr>
              <a:t>, Christos </a:t>
            </a:r>
            <a:r>
              <a:rPr lang="en-US" sz="1200" kern="1200" dirty="0" err="1">
                <a:solidFill>
                  <a:schemeClr val="tx1"/>
                </a:solidFill>
                <a:effectLst/>
                <a:latin typeface="+mn-lt"/>
                <a:ea typeface="+mn-ea"/>
                <a:cs typeface="+mn-cs"/>
              </a:rPr>
              <a:t>Polatides</a:t>
            </a:r>
            <a:r>
              <a:rPr lang="en-US" sz="1200" kern="1200" dirty="0">
                <a:solidFill>
                  <a:schemeClr val="tx1"/>
                </a:solidFill>
                <a:effectLst/>
                <a:latin typeface="+mn-lt"/>
                <a:ea typeface="+mn-ea"/>
                <a:cs typeface="+mn-cs"/>
              </a:rPr>
              <a:t>, Michael Sion, </a:t>
            </a:r>
            <a:r>
              <a:rPr lang="en-US" sz="1200" kern="1200" dirty="0" err="1">
                <a:solidFill>
                  <a:schemeClr val="tx1"/>
                </a:solidFill>
                <a:effectLst/>
                <a:latin typeface="+mn-lt"/>
                <a:ea typeface="+mn-ea"/>
                <a:cs typeface="+mn-cs"/>
              </a:rPr>
              <a:t>Dimitrios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Grekas</a:t>
            </a:r>
            <a:r>
              <a:rPr lang="en-US" sz="1200" kern="1200" dirty="0">
                <a:solidFill>
                  <a:schemeClr val="tx1"/>
                </a:solidFill>
                <a:effectLst/>
                <a:latin typeface="+mn-lt"/>
                <a:ea typeface="+mn-ea"/>
                <a:cs typeface="+mn-cs"/>
              </a:rPr>
              <a:t>, Apostolos </a:t>
            </a:r>
            <a:r>
              <a:rPr lang="en-US" sz="1200" kern="1200" dirty="0" err="1">
                <a:solidFill>
                  <a:schemeClr val="tx1"/>
                </a:solidFill>
                <a:effectLst/>
                <a:latin typeface="+mn-lt"/>
                <a:ea typeface="+mn-ea"/>
                <a:cs typeface="+mn-cs"/>
              </a:rPr>
              <a:t>Hatzitolios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6"/>
              </a:rPr>
              <a:t>The effect of folic acid supplementation on carotid intima-media thickness in patients with cardiovascular risk: a randomized, placebo-controlled trial.</a:t>
            </a:r>
            <a:r>
              <a:rPr lang="en-US" sz="1200" kern="1200" dirty="0">
                <a:solidFill>
                  <a:schemeClr val="tx1"/>
                </a:solidFill>
                <a:effectLst/>
                <a:latin typeface="+mn-lt"/>
                <a:ea typeface="+mn-ea"/>
                <a:cs typeface="+mn-cs"/>
              </a:rPr>
              <a:t> Int J </a:t>
            </a:r>
            <a:r>
              <a:rPr lang="en-US" sz="1200" kern="1200" dirty="0" err="1">
                <a:solidFill>
                  <a:schemeClr val="tx1"/>
                </a:solidFill>
                <a:effectLst/>
                <a:latin typeface="+mn-lt"/>
                <a:ea typeface="+mn-ea"/>
                <a:cs typeface="+mn-cs"/>
              </a:rPr>
              <a:t>Cardiol</a:t>
            </a:r>
            <a:r>
              <a:rPr lang="en-US" sz="1200" kern="1200" dirty="0">
                <a:solidFill>
                  <a:schemeClr val="tx1"/>
                </a:solidFill>
                <a:effectLst/>
                <a:latin typeface="+mn-lt"/>
                <a:ea typeface="+mn-ea"/>
                <a:cs typeface="+mn-cs"/>
              </a:rPr>
              <a:t>. 2009 Feb 6. PMID: </a:t>
            </a:r>
            <a:r>
              <a:rPr lang="en-US" sz="1200" u="sng" kern="1200" dirty="0">
                <a:solidFill>
                  <a:schemeClr val="tx1"/>
                </a:solidFill>
                <a:effectLst/>
                <a:latin typeface="+mn-lt"/>
                <a:ea typeface="+mn-ea"/>
                <a:cs typeface="+mn-cs"/>
                <a:hlinkClick r:id="rId6"/>
              </a:rPr>
              <a:t>19201496</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 P Smith, C P Cruz, A T Brown, J F </a:t>
            </a:r>
            <a:r>
              <a:rPr lang="en-US" sz="1200" kern="1200" dirty="0" err="1">
                <a:solidFill>
                  <a:schemeClr val="tx1"/>
                </a:solidFill>
                <a:effectLst/>
                <a:latin typeface="+mn-lt"/>
                <a:ea typeface="+mn-ea"/>
                <a:cs typeface="+mn-cs"/>
              </a:rPr>
              <a:t>Eidt</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Moursi</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7"/>
              </a:rPr>
              <a:t>Folate supplementation inhibits intimal hyperplasia induced by a high-homocysteine diet in a rat carotid endarterectomy model.</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Vasc</a:t>
            </a:r>
            <a:r>
              <a:rPr lang="en-US" sz="1200" kern="1200" dirty="0">
                <a:solidFill>
                  <a:schemeClr val="tx1"/>
                </a:solidFill>
                <a:effectLst/>
                <a:latin typeface="+mn-lt"/>
                <a:ea typeface="+mn-ea"/>
                <a:cs typeface="+mn-cs"/>
              </a:rPr>
              <a:t> Surg. 2001 Sep;34(3):474-81. PMID: </a:t>
            </a:r>
            <a:r>
              <a:rPr lang="en-US" sz="1200" u="sng" kern="1200" dirty="0">
                <a:solidFill>
                  <a:schemeClr val="tx1"/>
                </a:solidFill>
                <a:effectLst/>
                <a:latin typeface="+mn-lt"/>
                <a:ea typeface="+mn-ea"/>
                <a:cs typeface="+mn-cs"/>
                <a:hlinkClick r:id="rId7"/>
              </a:rPr>
              <a:t>11533600</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 Siegel, A Walter, S Engel, A </a:t>
            </a:r>
            <a:r>
              <a:rPr lang="en-US" sz="1200" kern="1200" dirty="0" err="1">
                <a:solidFill>
                  <a:schemeClr val="tx1"/>
                </a:solidFill>
                <a:effectLst/>
                <a:latin typeface="+mn-lt"/>
                <a:ea typeface="+mn-ea"/>
                <a:cs typeface="+mn-cs"/>
              </a:rPr>
              <a:t>Walper</a:t>
            </a:r>
            <a:r>
              <a:rPr lang="en-US" sz="1200" kern="1200" dirty="0">
                <a:solidFill>
                  <a:schemeClr val="tx1"/>
                </a:solidFill>
                <a:effectLst/>
                <a:latin typeface="+mn-lt"/>
                <a:ea typeface="+mn-ea"/>
                <a:cs typeface="+mn-cs"/>
              </a:rPr>
              <a:t>, F Michel. </a:t>
            </a:r>
            <a:r>
              <a:rPr lang="en-US" sz="1200" b="1" u="sng" kern="1200" dirty="0">
                <a:solidFill>
                  <a:schemeClr val="tx1"/>
                </a:solidFill>
                <a:effectLst/>
                <a:latin typeface="+mn-lt"/>
                <a:ea typeface="+mn-ea"/>
                <a:cs typeface="+mn-cs"/>
                <a:hlinkClick r:id="rId8"/>
              </a:rPr>
              <a:t>[Pleiotropic effects of garlic].</a:t>
            </a:r>
            <a:r>
              <a:rPr lang="en-US" sz="1200" kern="1200" dirty="0">
                <a:solidFill>
                  <a:schemeClr val="tx1"/>
                </a:solidFill>
                <a:effectLst/>
                <a:latin typeface="+mn-lt"/>
                <a:ea typeface="+mn-ea"/>
                <a:cs typeface="+mn-cs"/>
              </a:rPr>
              <a:t>Wien Med </a:t>
            </a:r>
            <a:r>
              <a:rPr lang="en-US" sz="1200" kern="1200" dirty="0" err="1">
                <a:solidFill>
                  <a:schemeClr val="tx1"/>
                </a:solidFill>
                <a:effectLst/>
                <a:latin typeface="+mn-lt"/>
                <a:ea typeface="+mn-ea"/>
                <a:cs typeface="+mn-cs"/>
              </a:rPr>
              <a:t>Wochenschr</a:t>
            </a:r>
            <a:r>
              <a:rPr lang="en-US" sz="1200" kern="1200" dirty="0">
                <a:solidFill>
                  <a:schemeClr val="tx1"/>
                </a:solidFill>
                <a:effectLst/>
                <a:latin typeface="+mn-lt"/>
                <a:ea typeface="+mn-ea"/>
                <a:cs typeface="+mn-cs"/>
              </a:rPr>
              <a:t>. 1999;149(8-10):217-24. PMID: </a:t>
            </a:r>
            <a:r>
              <a:rPr lang="en-US" sz="1200" u="sng" kern="1200" dirty="0">
                <a:solidFill>
                  <a:schemeClr val="tx1"/>
                </a:solidFill>
                <a:effectLst/>
                <a:latin typeface="+mn-lt"/>
                <a:ea typeface="+mn-ea"/>
                <a:cs typeface="+mn-cs"/>
                <a:hlinkClick r:id="rId8"/>
              </a:rPr>
              <a:t>10483684</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Hyun Ju Kim, </a:t>
            </a:r>
            <a:r>
              <a:rPr lang="en-US" sz="1200" kern="1200" dirty="0" err="1">
                <a:solidFill>
                  <a:schemeClr val="tx1"/>
                </a:solidFill>
                <a:effectLst/>
                <a:latin typeface="+mn-lt"/>
                <a:ea typeface="+mn-ea"/>
                <a:cs typeface="+mn-cs"/>
              </a:rPr>
              <a:t>Jin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Lee, </a:t>
            </a:r>
            <a:r>
              <a:rPr lang="en-US" sz="1200" kern="1200" dirty="0" err="1">
                <a:solidFill>
                  <a:schemeClr val="tx1"/>
                </a:solidFill>
                <a:effectLst/>
                <a:latin typeface="+mn-lt"/>
                <a:ea typeface="+mn-ea"/>
                <a:cs typeface="+mn-cs"/>
              </a:rPr>
              <a:t>Hae</a:t>
            </a:r>
            <a:r>
              <a:rPr lang="en-US" sz="1200" kern="1200" dirty="0">
                <a:solidFill>
                  <a:schemeClr val="tx1"/>
                </a:solidFill>
                <a:effectLst/>
                <a:latin typeface="+mn-lt"/>
                <a:ea typeface="+mn-ea"/>
                <a:cs typeface="+mn-cs"/>
              </a:rPr>
              <a:t> Young Chung,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Hee</a:t>
            </a:r>
            <a:r>
              <a:rPr lang="en-US" sz="1200" kern="1200" dirty="0">
                <a:solidFill>
                  <a:schemeClr val="tx1"/>
                </a:solidFill>
                <a:effectLst/>
                <a:latin typeface="+mn-lt"/>
                <a:ea typeface="+mn-ea"/>
                <a:cs typeface="+mn-cs"/>
              </a:rPr>
              <a:t> Song, </a:t>
            </a:r>
            <a:r>
              <a:rPr lang="en-US" sz="1200" kern="1200" dirty="0" err="1">
                <a:solidFill>
                  <a:schemeClr val="tx1"/>
                </a:solidFill>
                <a:effectLst/>
                <a:latin typeface="+mn-lt"/>
                <a:ea typeface="+mn-ea"/>
                <a:cs typeface="+mn-cs"/>
              </a:rPr>
              <a:t>Hongsuk</a:t>
            </a:r>
            <a:r>
              <a:rPr lang="en-US" sz="1200" kern="1200" dirty="0">
                <a:solidFill>
                  <a:schemeClr val="tx1"/>
                </a:solidFill>
                <a:effectLst/>
                <a:latin typeface="+mn-lt"/>
                <a:ea typeface="+mn-ea"/>
                <a:cs typeface="+mn-cs"/>
              </a:rPr>
              <a:t> Suh, Jung Sook Noh, Yeong Ok Song. </a:t>
            </a:r>
            <a:r>
              <a:rPr lang="en-US" sz="1200" b="1" u="sng" kern="1200" dirty="0">
                <a:solidFill>
                  <a:schemeClr val="tx1"/>
                </a:solidFill>
                <a:effectLst/>
                <a:latin typeface="+mn-lt"/>
                <a:ea typeface="+mn-ea"/>
                <a:cs typeface="+mn-cs"/>
                <a:hlinkClick r:id="rId9"/>
              </a:rPr>
              <a:t>3-(4'-hydroxyl-3',5'-dimethoxyphenyl)propionic acid, an active principle of kimchi, inhibits development of atherosclerosis in rabbits.</a:t>
            </a:r>
            <a:r>
              <a:rPr lang="en-US" sz="1200" kern="1200" dirty="0">
                <a:solidFill>
                  <a:schemeClr val="tx1"/>
                </a:solidFill>
                <a:effectLst/>
                <a:latin typeface="+mn-lt"/>
                <a:ea typeface="+mn-ea"/>
                <a:cs typeface="+mn-cs"/>
              </a:rPr>
              <a:t> J Agric Food Chem. 2007 Dec 12;55(25):10486-92.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2007 Nov 16. PMID: </a:t>
            </a:r>
            <a:r>
              <a:rPr lang="en-US" sz="1200" u="sng" kern="1200" dirty="0">
                <a:solidFill>
                  <a:schemeClr val="tx1"/>
                </a:solidFill>
                <a:effectLst/>
                <a:latin typeface="+mn-lt"/>
                <a:ea typeface="+mn-ea"/>
                <a:cs typeface="+mn-cs"/>
                <a:hlinkClick r:id="rId9"/>
              </a:rPr>
              <a:t>18004805</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 G Davies, H Dalen, J H Kim, L Barber, E Svendsen, P O Hagen. </a:t>
            </a:r>
            <a:r>
              <a:rPr lang="en-US" sz="1200" b="1" u="sng" kern="1200" dirty="0">
                <a:solidFill>
                  <a:schemeClr val="tx1"/>
                </a:solidFill>
                <a:effectLst/>
                <a:latin typeface="+mn-lt"/>
                <a:ea typeface="+mn-ea"/>
                <a:cs typeface="+mn-cs"/>
                <a:hlinkClick r:id="rId10"/>
              </a:rPr>
              <a:t>Control of accelerated vein graft atheroma with the nitric oxide precursor: L-arginine.</a:t>
            </a:r>
            <a:r>
              <a:rPr lang="en-US" sz="1200" kern="1200" dirty="0">
                <a:solidFill>
                  <a:schemeClr val="tx1"/>
                </a:solidFill>
                <a:effectLst/>
                <a:latin typeface="+mn-lt"/>
                <a:ea typeface="+mn-ea"/>
                <a:cs typeface="+mn-cs"/>
              </a:rPr>
              <a:t> J Surg Res. 1995 Jul;59(1):35-42. PMID: </a:t>
            </a:r>
            <a:r>
              <a:rPr lang="en-US" sz="1200" u="sng" kern="1200" dirty="0">
                <a:solidFill>
                  <a:schemeClr val="tx1"/>
                </a:solidFill>
                <a:effectLst/>
                <a:latin typeface="+mn-lt"/>
                <a:ea typeface="+mn-ea"/>
                <a:cs typeface="+mn-cs"/>
                <a:hlinkClick r:id="rId10"/>
              </a:rPr>
              <a:t>7630134</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Mehdi </a:t>
            </a:r>
            <a:r>
              <a:rPr lang="en-US" sz="1200" kern="1200" dirty="0" err="1">
                <a:solidFill>
                  <a:schemeClr val="tx1"/>
                </a:solidFill>
                <a:effectLst/>
                <a:latin typeface="+mn-lt"/>
                <a:ea typeface="+mn-ea"/>
                <a:cs typeface="+mn-cs"/>
              </a:rPr>
              <a:t>Nematbakhsh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Shaghayegh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Haghjooyjavanmard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Farzaneh</a:t>
            </a:r>
            <a:r>
              <a:rPr lang="en-US" sz="1200" kern="1200" dirty="0">
                <a:solidFill>
                  <a:schemeClr val="tx1"/>
                </a:solidFill>
                <a:effectLst/>
                <a:latin typeface="+mn-lt"/>
                <a:ea typeface="+mn-ea"/>
                <a:cs typeface="+mn-cs"/>
              </a:rPr>
              <a:t> Mahmoodi, Ali Reza </a:t>
            </a:r>
            <a:r>
              <a:rPr lang="en-US" sz="1200" kern="1200" dirty="0" err="1">
                <a:solidFill>
                  <a:schemeClr val="tx1"/>
                </a:solidFill>
                <a:effectLst/>
                <a:latin typeface="+mn-lt"/>
                <a:ea typeface="+mn-ea"/>
                <a:cs typeface="+mn-cs"/>
              </a:rPr>
              <a:t>Monajemi</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11"/>
              </a:rPr>
              <a:t>The prevention of endothelial dysfunction through endothelial cell apoptosis inhibition in a hypercholesterolemic rabbit model: the effect of L-arginine supplementation.</a:t>
            </a:r>
            <a:r>
              <a:rPr lang="en-US" sz="1200" kern="1200" dirty="0">
                <a:solidFill>
                  <a:schemeClr val="tx1"/>
                </a:solidFill>
                <a:effectLst/>
                <a:latin typeface="+mn-lt"/>
                <a:ea typeface="+mn-ea"/>
                <a:cs typeface="+mn-cs"/>
              </a:rPr>
              <a:t> Lipids Health Dis. 2008;7:27.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2008 Aug 2. PMID: </a:t>
            </a:r>
            <a:r>
              <a:rPr lang="en-US" sz="1200" u="sng" kern="1200" dirty="0">
                <a:solidFill>
                  <a:schemeClr val="tx1"/>
                </a:solidFill>
                <a:effectLst/>
                <a:latin typeface="+mn-lt"/>
                <a:ea typeface="+mn-ea"/>
                <a:cs typeface="+mn-cs"/>
                <a:hlinkClick r:id="rId11"/>
              </a:rPr>
              <a:t>18673573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Xiaoping Yang, D Paul Thomas, </a:t>
            </a:r>
            <a:r>
              <a:rPr lang="en-US" sz="1200" kern="1200" dirty="0" err="1">
                <a:solidFill>
                  <a:schemeClr val="tx1"/>
                </a:solidFill>
                <a:effectLst/>
                <a:latin typeface="+mn-lt"/>
                <a:ea typeface="+mn-ea"/>
                <a:cs typeface="+mn-cs"/>
              </a:rPr>
              <a:t>Xiaochun</a:t>
            </a:r>
            <a:r>
              <a:rPr lang="en-US" sz="1200" kern="1200" dirty="0">
                <a:solidFill>
                  <a:schemeClr val="tx1"/>
                </a:solidFill>
                <a:effectLst/>
                <a:latin typeface="+mn-lt"/>
                <a:ea typeface="+mn-ea"/>
                <a:cs typeface="+mn-cs"/>
              </a:rPr>
              <a:t> Zhang, Bruce W Culver, Brenda M Alexander, William J Murdoch, Mysore N A Rao, David A </a:t>
            </a:r>
            <a:r>
              <a:rPr lang="en-US" sz="1200" kern="1200" dirty="0" err="1">
                <a:solidFill>
                  <a:schemeClr val="tx1"/>
                </a:solidFill>
                <a:effectLst/>
                <a:latin typeface="+mn-lt"/>
                <a:ea typeface="+mn-ea"/>
                <a:cs typeface="+mn-cs"/>
              </a:rPr>
              <a:t>Tulis</a:t>
            </a:r>
            <a:r>
              <a:rPr lang="en-US" sz="1200" kern="1200" dirty="0">
                <a:solidFill>
                  <a:schemeClr val="tx1"/>
                </a:solidFill>
                <a:effectLst/>
                <a:latin typeface="+mn-lt"/>
                <a:ea typeface="+mn-ea"/>
                <a:cs typeface="+mn-cs"/>
              </a:rPr>
              <a:t>, Jun Ren, Nair </a:t>
            </a:r>
            <a:r>
              <a:rPr lang="en-US" sz="1200" kern="1200" dirty="0" err="1">
                <a:solidFill>
                  <a:schemeClr val="tx1"/>
                </a:solidFill>
                <a:effectLst/>
                <a:latin typeface="+mn-lt"/>
                <a:ea typeface="+mn-ea"/>
                <a:cs typeface="+mn-cs"/>
              </a:rPr>
              <a:t>Sreejayan</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12"/>
              </a:rPr>
              <a:t>Curcumin inhibits platelet-derived growth factor-stimulated vascular smooth muscle cell function and injury-induced neointima formation.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Arterioscler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Thromb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Vasc</a:t>
            </a:r>
            <a:r>
              <a:rPr lang="en-US" sz="1200" kern="1200" dirty="0">
                <a:solidFill>
                  <a:schemeClr val="tx1"/>
                </a:solidFill>
                <a:effectLst/>
                <a:latin typeface="+mn-lt"/>
                <a:ea typeface="+mn-ea"/>
                <a:cs typeface="+mn-cs"/>
              </a:rPr>
              <a:t> Biol. 2006 Jan;26(1):85-90.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2005 Oct 20. PMID: </a:t>
            </a:r>
            <a:r>
              <a:rPr lang="en-US" sz="1200" u="sng" kern="1200" dirty="0">
                <a:solidFill>
                  <a:schemeClr val="tx1"/>
                </a:solidFill>
                <a:effectLst/>
                <a:latin typeface="+mn-lt"/>
                <a:ea typeface="+mn-ea"/>
                <a:cs typeface="+mn-cs"/>
                <a:hlinkClick r:id="rId12"/>
              </a:rPr>
              <a:t>16239599</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Shylesh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Bhaskaran</a:t>
            </a:r>
            <a:r>
              <a:rPr lang="en-US" sz="1200" kern="1200" dirty="0">
                <a:solidFill>
                  <a:schemeClr val="tx1"/>
                </a:solidFill>
                <a:effectLst/>
                <a:latin typeface="+mn-lt"/>
                <a:ea typeface="+mn-ea"/>
                <a:cs typeface="+mn-cs"/>
              </a:rPr>
              <a:t>, Nalini </a:t>
            </a:r>
            <a:r>
              <a:rPr lang="en-US" sz="1200" kern="1200" dirty="0" err="1">
                <a:solidFill>
                  <a:schemeClr val="tx1"/>
                </a:solidFill>
                <a:effectLst/>
                <a:latin typeface="+mn-lt"/>
                <a:ea typeface="+mn-ea"/>
                <a:cs typeface="+mn-cs"/>
              </a:rPr>
              <a:t>Santanam</a:t>
            </a:r>
            <a:r>
              <a:rPr lang="en-US" sz="1200" kern="1200" dirty="0">
                <a:solidFill>
                  <a:schemeClr val="tx1"/>
                </a:solidFill>
                <a:effectLst/>
                <a:latin typeface="+mn-lt"/>
                <a:ea typeface="+mn-ea"/>
                <a:cs typeface="+mn-cs"/>
              </a:rPr>
              <a:t>, Meera </a:t>
            </a:r>
            <a:r>
              <a:rPr lang="en-US" sz="1200" kern="1200" dirty="0" err="1">
                <a:solidFill>
                  <a:schemeClr val="tx1"/>
                </a:solidFill>
                <a:effectLst/>
                <a:latin typeface="+mn-lt"/>
                <a:ea typeface="+mn-ea"/>
                <a:cs typeface="+mn-cs"/>
              </a:rPr>
              <a:t>Penumetcha</a:t>
            </a:r>
            <a:r>
              <a:rPr lang="en-US" sz="1200" kern="1200" dirty="0">
                <a:solidFill>
                  <a:schemeClr val="tx1"/>
                </a:solidFill>
                <a:effectLst/>
                <a:latin typeface="+mn-lt"/>
                <a:ea typeface="+mn-ea"/>
                <a:cs typeface="+mn-cs"/>
              </a:rPr>
              <a:t>, Sampath Parthasarathy. </a:t>
            </a:r>
            <a:r>
              <a:rPr lang="en-US" sz="1200" b="1" u="sng" kern="1200" dirty="0">
                <a:solidFill>
                  <a:schemeClr val="tx1"/>
                </a:solidFill>
                <a:effectLst/>
                <a:latin typeface="+mn-lt"/>
                <a:ea typeface="+mn-ea"/>
                <a:cs typeface="+mn-cs"/>
                <a:hlinkClick r:id="rId13"/>
              </a:rPr>
              <a:t>Inhibition of atherosclerosis in low-density lipoprotein receptor-negative mice by sesame oil.</a:t>
            </a:r>
            <a:r>
              <a:rPr lang="en-US" sz="1200" kern="1200" dirty="0">
                <a:solidFill>
                  <a:schemeClr val="tx1"/>
                </a:solidFill>
                <a:effectLst/>
                <a:latin typeface="+mn-lt"/>
                <a:ea typeface="+mn-ea"/>
                <a:cs typeface="+mn-cs"/>
              </a:rPr>
              <a:t> J Med Food. 2006 Winter;9(4) PMID: </a:t>
            </a:r>
            <a:r>
              <a:rPr lang="en-US" sz="1200" u="sng" kern="1200" dirty="0">
                <a:solidFill>
                  <a:schemeClr val="tx1"/>
                </a:solidFill>
                <a:effectLst/>
                <a:latin typeface="+mn-lt"/>
                <a:ea typeface="+mn-ea"/>
                <a:cs typeface="+mn-cs"/>
                <a:hlinkClick r:id="rId13"/>
              </a:rPr>
              <a:t>17201634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43</a:t>
            </a:fld>
            <a:endParaRPr lang="en-US"/>
          </a:p>
        </p:txBody>
      </p:sp>
    </p:spTree>
    <p:extLst>
      <p:ext uri="{BB962C8B-B14F-4D97-AF65-F5344CB8AC3E}">
        <p14:creationId xmlns:p14="http://schemas.microsoft.com/office/powerpoint/2010/main" val="3131698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cause inflammation, disturb cell function, and can </a:t>
            </a:r>
            <a:r>
              <a:rPr lang="en-US"/>
              <a:t>create negative gene </a:t>
            </a:r>
            <a:r>
              <a:rPr lang="en-US" dirty="0"/>
              <a:t>mutations</a:t>
            </a:r>
            <a:br>
              <a:rPr lang="en-US" dirty="0"/>
            </a:br>
            <a:r>
              <a:rPr lang="en-US" dirty="0"/>
              <a:t>“If it were just one, or two, or even twenty exposures daily, your body would have a much easier time shaking the toxicity off. But we’re talking hundreds of daily exposures—maybe even thousands—that your body was never designed to withstand. </a:t>
            </a:r>
          </a:p>
          <a:p>
            <a:r>
              <a:rPr lang="en-US" dirty="0"/>
              <a:t>There than 120 million industrial chemicals are registered, and many of them end up in our air. With every breath you take, you’re effectively bathing your body in a toxic soup. No wonder your genes are struggling!”</a:t>
            </a:r>
          </a:p>
          <a:p>
            <a:br>
              <a:rPr lang="en-US" dirty="0"/>
            </a:br>
            <a:r>
              <a:rPr lang="en-US" dirty="0"/>
              <a:t>■“Dirty” food</a:t>
            </a:r>
            <a:br>
              <a:rPr lang="en-US" dirty="0"/>
            </a:br>
            <a:r>
              <a:rPr lang="en-US" dirty="0"/>
              <a:t>■“Dirty” water</a:t>
            </a:r>
            <a:br>
              <a:rPr lang="en-US" dirty="0"/>
            </a:br>
            <a:r>
              <a:rPr lang="en-US" dirty="0"/>
              <a:t>■“Dirty” air—including indoor air</a:t>
            </a:r>
            <a:br>
              <a:rPr lang="en-US" dirty="0"/>
            </a:br>
            <a:r>
              <a:rPr lang="en-US" dirty="0"/>
              <a:t>■“Dirty” products: sprays, cleaners, cosmetics, paints, pesticides, herbicides</a:t>
            </a:r>
          </a:p>
        </p:txBody>
      </p:sp>
      <p:sp>
        <p:nvSpPr>
          <p:cNvPr id="4" name="Slide Number Placeholder 3"/>
          <p:cNvSpPr>
            <a:spLocks noGrp="1"/>
          </p:cNvSpPr>
          <p:nvPr>
            <p:ph type="sldNum" sz="quarter" idx="5"/>
          </p:nvPr>
        </p:nvSpPr>
        <p:spPr/>
        <p:txBody>
          <a:bodyPr/>
          <a:lstStyle/>
          <a:p>
            <a:fld id="{35532161-D2BA-3746-AB27-7CE6BE5D4D9A}" type="slidenum">
              <a:rPr lang="en-US" smtClean="0"/>
              <a:t>44</a:t>
            </a:fld>
            <a:endParaRPr lang="en-US"/>
          </a:p>
        </p:txBody>
      </p:sp>
    </p:spTree>
    <p:extLst>
      <p:ext uri="{BB962C8B-B14F-4D97-AF65-F5344CB8AC3E}">
        <p14:creationId xmlns:p14="http://schemas.microsoft.com/office/powerpoint/2010/main" val="354425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ahoma" panose="020B0604030504040204" pitchFamily="34" charset="0"/>
                <a:cs typeface="Arial" panose="020B0604020202020204" pitchFamily="34" charset="0"/>
              </a:rPr>
              <a:t>The public has been radically misled, told that because total cholesterol or LDL cholesterol was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ahoma" panose="020B0604030504040204" pitchFamily="34" charset="0"/>
                <a:cs typeface="Arial" panose="020B0604020202020204" pitchFamily="34" charset="0"/>
              </a:rPr>
              <a:t>“high” they are sick and need medication.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ahoma" panose="020B0604030504040204" pitchFamily="34" charset="0"/>
                <a:cs typeface="Arial" panose="020B0604020202020204" pitchFamily="34" charset="0"/>
              </a:rPr>
              <a:t>1. By continuously lowering what is considered high, without evidence to back it up, millions became drug customers.  Out of fear, who wouldn’t take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ahoma" panose="020B0604030504040204" pitchFamily="34" charset="0"/>
                <a:cs typeface="Arial" panose="020B0604020202020204" pitchFamily="34" charset="0"/>
              </a:rPr>
              <a:t>2. Total cholesterol isn’t a useful number as HDL is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ahoma" panose="020B0604030504040204" pitchFamily="34" charset="0"/>
                <a:cs typeface="Arial" panose="020B0604020202020204" pitchFamily="34" charset="0"/>
              </a:rPr>
              <a:t>3. LDL numbers are also incredibly misleading as there are several other factors that must be present for this to be considered any type of health problem – additionally, there are many natural, healthy actions to take rather then a drug when there are concerns.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Tahoma" panose="020B0604030504040204" pitchFamily="34" charset="0"/>
                <a:cs typeface="Arial" panose="020B0604020202020204" pitchFamily="34" charset="0"/>
              </a:rPr>
              <a:t>Cholesterol</a:t>
            </a:r>
            <a:r>
              <a:rPr lang="en-US" altLang="en-US" sz="1200" dirty="0">
                <a:latin typeface="Tahoma" panose="020B0604030504040204" pitchFamily="34" charset="0"/>
                <a:cs typeface="Arial" panose="020B0604020202020204" pitchFamily="34" charset="0"/>
              </a:rPr>
              <a:t> is a soft, waxy substance that is made by the liver (80%). It  travels in the blood as two compounds: Low-density lipoproteins (LDL) and high-density lipoproteins (HDL). </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6</a:t>
            </a:fld>
            <a:endParaRPr lang="en-US"/>
          </a:p>
        </p:txBody>
      </p:sp>
    </p:spTree>
    <p:extLst>
      <p:ext uri="{BB962C8B-B14F-4D97-AF65-F5344CB8AC3E}">
        <p14:creationId xmlns:p14="http://schemas.microsoft.com/office/powerpoint/2010/main" val="124310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cholesterol goes up for all of the right reasons mentioned here.  It is needed to protect, restore health, rebuild tissue, or make critical hormones and nutrients.</a:t>
            </a:r>
          </a:p>
        </p:txBody>
      </p:sp>
      <p:sp>
        <p:nvSpPr>
          <p:cNvPr id="4" name="Slide Number Placeholder 3"/>
          <p:cNvSpPr>
            <a:spLocks noGrp="1"/>
          </p:cNvSpPr>
          <p:nvPr>
            <p:ph type="sldNum" sz="quarter" idx="5"/>
          </p:nvPr>
        </p:nvSpPr>
        <p:spPr/>
        <p:txBody>
          <a:bodyPr/>
          <a:lstStyle/>
          <a:p>
            <a:fld id="{35532161-D2BA-3746-AB27-7CE6BE5D4D9A}" type="slidenum">
              <a:rPr lang="en-US" smtClean="0"/>
              <a:t>7</a:t>
            </a:fld>
            <a:endParaRPr lang="en-US"/>
          </a:p>
        </p:txBody>
      </p:sp>
    </p:spTree>
    <p:extLst>
      <p:ext uri="{BB962C8B-B14F-4D97-AF65-F5344CB8AC3E}">
        <p14:creationId xmlns:p14="http://schemas.microsoft.com/office/powerpoint/2010/main" val="1877228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liver regulates cholesterol production.  High dietary intake, then low liver production – it all balances out in a healthy body.  However, the side-effect of high sugar, carb intake is making bad cholesterol.</a:t>
            </a:r>
          </a:p>
        </p:txBody>
      </p:sp>
      <p:sp>
        <p:nvSpPr>
          <p:cNvPr id="4" name="Slide Number Placeholder 3"/>
          <p:cNvSpPr>
            <a:spLocks noGrp="1"/>
          </p:cNvSpPr>
          <p:nvPr>
            <p:ph type="sldNum" sz="quarter" idx="5"/>
          </p:nvPr>
        </p:nvSpPr>
        <p:spPr/>
        <p:txBody>
          <a:bodyPr/>
          <a:lstStyle/>
          <a:p>
            <a:fld id="{35532161-D2BA-3746-AB27-7CE6BE5D4D9A}" type="slidenum">
              <a:rPr lang="en-US" smtClean="0"/>
              <a:t>8</a:t>
            </a:fld>
            <a:endParaRPr lang="en-US"/>
          </a:p>
        </p:txBody>
      </p:sp>
    </p:spTree>
    <p:extLst>
      <p:ext uri="{BB962C8B-B14F-4D97-AF65-F5344CB8AC3E}">
        <p14:creationId xmlns:p14="http://schemas.microsoft.com/office/powerpoint/2010/main" val="64690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numbers: Triglycerides, LDL particle number and size (you don’t want high, small particles), and Apolipoprotein B (APOLIPOB).  </a:t>
            </a:r>
          </a:p>
          <a:p>
            <a:endParaRPr lang="en-US" dirty="0"/>
          </a:p>
          <a:p>
            <a:r>
              <a:rPr lang="en-US" dirty="0"/>
              <a:t>Triglycerides, the fat in the blood stream, along with high LDL particle count, small LDL size, and inflammation is where there’s danger.  Not simply the presence of a general high LDL or total cholesterol count.</a:t>
            </a:r>
          </a:p>
          <a:p>
            <a:endParaRPr lang="en-US" dirty="0"/>
          </a:p>
          <a:p>
            <a:r>
              <a:rPr lang="en-US" sz="1200" b="0" i="0" kern="1200" dirty="0">
                <a:solidFill>
                  <a:schemeClr val="tx1"/>
                </a:solidFill>
                <a:effectLst/>
                <a:latin typeface="+mn-lt"/>
                <a:ea typeface="+mn-ea"/>
                <a:cs typeface="+mn-cs"/>
              </a:rPr>
              <a:t>LDL cholesterol levels and LDL particle number are often concordant (i.e. when one is high, the other is high, and vice versa), and this is probably why there is an association between LDL cholesterol and heart disease in observational studies. The elevated LDL cholesterol was more of a proxy marker for elevated LDL particle number in these cases. But here’s the kicker: they can also be discordant. In layperson’s terms, it’s possible to have </a:t>
            </a:r>
            <a:r>
              <a:rPr lang="en-US" sz="1200" b="0" i="1" kern="1200" dirty="0">
                <a:solidFill>
                  <a:schemeClr val="tx1"/>
                </a:solidFill>
                <a:effectLst/>
                <a:latin typeface="+mn-lt"/>
                <a:ea typeface="+mn-ea"/>
                <a:cs typeface="+mn-cs"/>
              </a:rPr>
              <a:t>normal or even low</a:t>
            </a:r>
            <a:r>
              <a:rPr lang="en-US" sz="1200" b="0" i="0" kern="1200" dirty="0">
                <a:solidFill>
                  <a:schemeClr val="tx1"/>
                </a:solidFill>
                <a:effectLst/>
                <a:latin typeface="+mn-lt"/>
                <a:ea typeface="+mn-ea"/>
                <a:cs typeface="+mn-cs"/>
              </a:rPr>
              <a:t> cholesterol, but a high number of LDL particles. (</a:t>
            </a:r>
            <a:r>
              <a:rPr lang="en-US" sz="1200" b="1" i="0" u="sng"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If this person only has their cholesterol measured, and not their particle number, they will be falsely led to believe they’re at low risk for heart disease. Even worse, the patients that are the most likely to present with this pattern are among the highest risk patients: those with metabolic syndrome or full-fledged type 2 diabetes.</a:t>
            </a:r>
            <a:endParaRPr lang="en-US" dirty="0"/>
          </a:p>
          <a:p>
            <a:endParaRPr lang="en-US" dirty="0"/>
          </a:p>
          <a:p>
            <a:r>
              <a:rPr lang="en-US" sz="1200" b="1" i="0" kern="1200" dirty="0">
                <a:solidFill>
                  <a:schemeClr val="tx1"/>
                </a:solidFill>
                <a:effectLst/>
                <a:latin typeface="+mn-lt"/>
                <a:ea typeface="+mn-ea"/>
                <a:cs typeface="+mn-cs"/>
              </a:rPr>
              <a:t>Apolipoprotein</a:t>
            </a:r>
            <a:r>
              <a:rPr lang="en-US" sz="1200" b="0" i="0" kern="1200" dirty="0">
                <a:solidFill>
                  <a:schemeClr val="tx1"/>
                </a:solidFill>
                <a:effectLst/>
                <a:latin typeface="+mn-lt"/>
                <a:ea typeface="+mn-ea"/>
                <a:cs typeface="+mn-cs"/>
              </a:rPr>
              <a:t> B100 (apoB100) is bad and the primary protein in low-density lipoprotein (LDL) cholesterol. The apoB100 test measures the amount of this type of cholesterol in the blood. LDL is often referred to as “bad” cholesterol because </a:t>
            </a:r>
            <a:r>
              <a:rPr lang="en-US" sz="1200" b="1" i="0" kern="1200" dirty="0">
                <a:solidFill>
                  <a:schemeClr val="tx1"/>
                </a:solidFill>
                <a:effectLst/>
                <a:latin typeface="+mn-lt"/>
                <a:ea typeface="+mn-ea"/>
                <a:cs typeface="+mn-cs"/>
              </a:rPr>
              <a:t>high </a:t>
            </a:r>
            <a:r>
              <a:rPr lang="en-US" sz="1200" b="0" i="0" kern="1200" dirty="0">
                <a:solidFill>
                  <a:schemeClr val="tx1"/>
                </a:solidFill>
                <a:effectLst/>
                <a:latin typeface="+mn-lt"/>
                <a:ea typeface="+mn-ea"/>
                <a:cs typeface="+mn-cs"/>
              </a:rPr>
              <a:t>levels of it can damage the heart and blood vessels.</a:t>
            </a:r>
            <a:endParaRPr lang="en-US" dirty="0"/>
          </a:p>
          <a:p>
            <a:r>
              <a:rPr lang="en-US" dirty="0"/>
              <a:t>Controlled through anti-inflammatory diet and </a:t>
            </a:r>
            <a:r>
              <a:rPr lang="en-US" dirty="0" err="1"/>
              <a:t>lifestsyle</a:t>
            </a:r>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9</a:t>
            </a:fld>
            <a:endParaRPr lang="en-US"/>
          </a:p>
        </p:txBody>
      </p:sp>
    </p:spTree>
    <p:extLst>
      <p:ext uri="{BB962C8B-B14F-4D97-AF65-F5344CB8AC3E}">
        <p14:creationId xmlns:p14="http://schemas.microsoft.com/office/powerpoint/2010/main" val="261545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LDL, biggest concern is particle count and particle size (small is bad, large is good)</a:t>
            </a:r>
          </a:p>
        </p:txBody>
      </p:sp>
      <p:sp>
        <p:nvSpPr>
          <p:cNvPr id="4" name="Slide Number Placeholder 3"/>
          <p:cNvSpPr>
            <a:spLocks noGrp="1"/>
          </p:cNvSpPr>
          <p:nvPr>
            <p:ph type="sldNum" sz="quarter" idx="5"/>
          </p:nvPr>
        </p:nvSpPr>
        <p:spPr/>
        <p:txBody>
          <a:bodyPr/>
          <a:lstStyle/>
          <a:p>
            <a:fld id="{35532161-D2BA-3746-AB27-7CE6BE5D4D9A}" type="slidenum">
              <a:rPr lang="en-US" smtClean="0"/>
              <a:t>10</a:t>
            </a:fld>
            <a:endParaRPr lang="en-US"/>
          </a:p>
        </p:txBody>
      </p:sp>
    </p:spTree>
    <p:extLst>
      <p:ext uri="{BB962C8B-B14F-4D97-AF65-F5344CB8AC3E}">
        <p14:creationId xmlns:p14="http://schemas.microsoft.com/office/powerpoint/2010/main" val="324490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LDL – crusted arteries and pre-diabetes is a concern</a:t>
            </a:r>
          </a:p>
        </p:txBody>
      </p:sp>
      <p:sp>
        <p:nvSpPr>
          <p:cNvPr id="4" name="Slide Number Placeholder 3"/>
          <p:cNvSpPr>
            <a:spLocks noGrp="1"/>
          </p:cNvSpPr>
          <p:nvPr>
            <p:ph type="sldNum" sz="quarter" idx="5"/>
          </p:nvPr>
        </p:nvSpPr>
        <p:spPr/>
        <p:txBody>
          <a:bodyPr/>
          <a:lstStyle/>
          <a:p>
            <a:fld id="{35532161-D2BA-3746-AB27-7CE6BE5D4D9A}" type="slidenum">
              <a:rPr lang="en-US" smtClean="0"/>
              <a:t>11</a:t>
            </a:fld>
            <a:endParaRPr lang="en-US"/>
          </a:p>
        </p:txBody>
      </p:sp>
    </p:spTree>
    <p:extLst>
      <p:ext uri="{BB962C8B-B14F-4D97-AF65-F5344CB8AC3E}">
        <p14:creationId xmlns:p14="http://schemas.microsoft.com/office/powerpoint/2010/main" val="315815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BF08-67CE-2842-BC15-78401412C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3497E5-313D-7C43-9620-E4B95B991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AC6E4-3115-D44A-9138-EBF144673BDF}"/>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5" name="Footer Placeholder 4">
            <a:extLst>
              <a:ext uri="{FF2B5EF4-FFF2-40B4-BE49-F238E27FC236}">
                <a16:creationId xmlns:a16="http://schemas.microsoft.com/office/drawing/2014/main" id="{0A40D726-6128-9B48-B6AC-A6AA11945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C549E-950D-C547-9B8F-8BC05355D801}"/>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81513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D402-ABAD-794B-BDD0-80873D8C0D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781484-E91D-BE4E-A3E5-E9536B3DDF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0DBF9-8A06-B244-9FD3-C172E1967CB7}"/>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5" name="Footer Placeholder 4">
            <a:extLst>
              <a:ext uri="{FF2B5EF4-FFF2-40B4-BE49-F238E27FC236}">
                <a16:creationId xmlns:a16="http://schemas.microsoft.com/office/drawing/2014/main" id="{EB9B9DF9-1768-DF42-8645-54838C77A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FA17F-DE7A-B047-8058-C98AA026E8F4}"/>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36830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EAEC3-A204-B941-BF07-F6545934E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E3F88E-AC69-D54C-A08F-AA385C43C6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26298-73A6-8049-96AD-0D8521C3AB11}"/>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5" name="Footer Placeholder 4">
            <a:extLst>
              <a:ext uri="{FF2B5EF4-FFF2-40B4-BE49-F238E27FC236}">
                <a16:creationId xmlns:a16="http://schemas.microsoft.com/office/drawing/2014/main" id="{3C4A6FEF-7165-4849-A0A9-0F8A2D1B6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58A06-29D3-2E40-900F-D0B6B73BAD81}"/>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64662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E479-D1CB-5C41-96D4-6C1280965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5A155-DFF3-CC4E-87EC-4C357B7A6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E6CDE-5ACB-3240-81E1-FF04BDA8FD2A}"/>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5" name="Footer Placeholder 4">
            <a:extLst>
              <a:ext uri="{FF2B5EF4-FFF2-40B4-BE49-F238E27FC236}">
                <a16:creationId xmlns:a16="http://schemas.microsoft.com/office/drawing/2014/main" id="{A90F690E-4EE0-D441-ABB0-1B63B8230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905E1-E320-7144-B1D4-5D26152A6ADC}"/>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290261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6EF2-DA1E-0D4E-B66F-CBD5C1C595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EDEA4B-92C7-BC4B-B04C-01E2B3E18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34C3FE-09BA-A244-873F-A0869E8A754A}"/>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5" name="Footer Placeholder 4">
            <a:extLst>
              <a:ext uri="{FF2B5EF4-FFF2-40B4-BE49-F238E27FC236}">
                <a16:creationId xmlns:a16="http://schemas.microsoft.com/office/drawing/2014/main" id="{BD6667AB-E0ED-5C45-9B92-9DB375E1A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FBDE7-B214-7F43-A5C9-35BC863D0DF7}"/>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255016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781A-7917-E74B-A9A1-C004CA509A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FFAE3C-F572-2E47-8E2C-9917E977D7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F5B67-91A6-2949-AF4D-0B789AE133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CF745F-54B0-8746-9B06-2D321C498BBD}"/>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6" name="Footer Placeholder 5">
            <a:extLst>
              <a:ext uri="{FF2B5EF4-FFF2-40B4-BE49-F238E27FC236}">
                <a16:creationId xmlns:a16="http://schemas.microsoft.com/office/drawing/2014/main" id="{51669E63-5B7A-194E-AADD-A47DA0DF7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60ED1-E6F4-8F44-AD72-BEAE2D641AE2}"/>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03212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019D-9A06-534D-91BD-27FC18232A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3D3D6-3423-A84D-ACE4-6B6765597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74E525-A46C-CC4A-A1DF-5ABC6586CB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1E9C2-BE07-FF4E-989B-761042616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16A0A8-7F01-DA4A-805B-C684FA416B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1B18B8-4349-DD41-A624-BB66289CFD42}"/>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8" name="Footer Placeholder 7">
            <a:extLst>
              <a:ext uri="{FF2B5EF4-FFF2-40B4-BE49-F238E27FC236}">
                <a16:creationId xmlns:a16="http://schemas.microsoft.com/office/drawing/2014/main" id="{62CF7CE6-6844-F044-BB24-201CEBD43B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4EE141-717F-D44B-9E7C-E14449EE178F}"/>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19587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7CE4-DA74-5A47-B61E-58D3D331B9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6C933-C189-CD4C-B32F-9974DB75DD9C}"/>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4" name="Footer Placeholder 3">
            <a:extLst>
              <a:ext uri="{FF2B5EF4-FFF2-40B4-BE49-F238E27FC236}">
                <a16:creationId xmlns:a16="http://schemas.microsoft.com/office/drawing/2014/main" id="{4F527A2F-8694-104D-99CD-4EAD2E2955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B6C57-424B-EA4B-A4FF-8BFF1592E304}"/>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425205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84A63-E0EC-AD41-9832-5FAECBC1379A}"/>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3" name="Footer Placeholder 2">
            <a:extLst>
              <a:ext uri="{FF2B5EF4-FFF2-40B4-BE49-F238E27FC236}">
                <a16:creationId xmlns:a16="http://schemas.microsoft.com/office/drawing/2014/main" id="{D23F80E8-4E02-C741-9109-FDED05456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80F915-98C7-B040-9A1A-06706807890A}"/>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92146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B9DB-F768-F247-A842-E8A635E2F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66F3EE-A8AB-9E4F-A724-F346A68C5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2E8E11-2D91-4E49-96A3-AD9D701D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AA64A6-0F36-E245-A4ED-D7AE35B6219E}"/>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6" name="Footer Placeholder 5">
            <a:extLst>
              <a:ext uri="{FF2B5EF4-FFF2-40B4-BE49-F238E27FC236}">
                <a16:creationId xmlns:a16="http://schemas.microsoft.com/office/drawing/2014/main" id="{DB7D5F0D-C8A6-EE4C-B786-67F8E2C82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1BF19-4831-1947-941E-971561F4F098}"/>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141601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46BF-345F-8744-A3BF-A2E3588EA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6087DA-A1D0-C549-A343-8D5FC0580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6B5B79-8F68-7449-8A47-D3565AC64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90CF04-D63B-2648-BCFD-30CA4DD22F64}"/>
              </a:ext>
            </a:extLst>
          </p:cNvPr>
          <p:cNvSpPr>
            <a:spLocks noGrp="1"/>
          </p:cNvSpPr>
          <p:nvPr>
            <p:ph type="dt" sz="half" idx="10"/>
          </p:nvPr>
        </p:nvSpPr>
        <p:spPr/>
        <p:txBody>
          <a:bodyPr/>
          <a:lstStyle/>
          <a:p>
            <a:fld id="{EA61A8E1-4E24-0242-BEB4-FAEAABED0374}" type="datetimeFigureOut">
              <a:rPr lang="en-US" smtClean="0"/>
              <a:t>6/5/19</a:t>
            </a:fld>
            <a:endParaRPr lang="en-US"/>
          </a:p>
        </p:txBody>
      </p:sp>
      <p:sp>
        <p:nvSpPr>
          <p:cNvPr id="6" name="Footer Placeholder 5">
            <a:extLst>
              <a:ext uri="{FF2B5EF4-FFF2-40B4-BE49-F238E27FC236}">
                <a16:creationId xmlns:a16="http://schemas.microsoft.com/office/drawing/2014/main" id="{5C2929C4-DB78-4642-8D67-A66387487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39EA5F-D583-EC45-919D-82BBF380A206}"/>
              </a:ext>
            </a:extLst>
          </p:cNvPr>
          <p:cNvSpPr>
            <a:spLocks noGrp="1"/>
          </p:cNvSpPr>
          <p:nvPr>
            <p:ph type="sldNum" sz="quarter" idx="12"/>
          </p:nvPr>
        </p:nvSpPr>
        <p:spPr/>
        <p:txBody>
          <a:bodyPr/>
          <a:lstStyle/>
          <a:p>
            <a:fld id="{BCECAF63-F4C4-7946-80B0-705E96D9DF31}" type="slidenum">
              <a:rPr lang="en-US" smtClean="0"/>
              <a:t>‹#›</a:t>
            </a:fld>
            <a:endParaRPr lang="en-US"/>
          </a:p>
        </p:txBody>
      </p:sp>
    </p:spTree>
    <p:extLst>
      <p:ext uri="{BB962C8B-B14F-4D97-AF65-F5344CB8AC3E}">
        <p14:creationId xmlns:p14="http://schemas.microsoft.com/office/powerpoint/2010/main" val="32628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B9CF8-9964-8F4F-97DB-5A2C957B3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BDD64-2BFA-E84F-8C4B-78BD942F1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1E339-9528-724B-8DBC-5730C30DC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1A8E1-4E24-0242-BEB4-FAEAABED0374}" type="datetimeFigureOut">
              <a:rPr lang="en-US" smtClean="0"/>
              <a:t>6/5/19</a:t>
            </a:fld>
            <a:endParaRPr lang="en-US"/>
          </a:p>
        </p:txBody>
      </p:sp>
      <p:sp>
        <p:nvSpPr>
          <p:cNvPr id="5" name="Footer Placeholder 4">
            <a:extLst>
              <a:ext uri="{FF2B5EF4-FFF2-40B4-BE49-F238E27FC236}">
                <a16:creationId xmlns:a16="http://schemas.microsoft.com/office/drawing/2014/main" id="{F8A8C408-ECD5-264C-98DD-B8A6948C4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6C39BC-B99B-7A48-95C3-21641E685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CAF63-F4C4-7946-80B0-705E96D9DF31}" type="slidenum">
              <a:rPr lang="en-US" smtClean="0"/>
              <a:t>‹#›</a:t>
            </a:fld>
            <a:endParaRPr lang="en-US"/>
          </a:p>
        </p:txBody>
      </p:sp>
      <p:pic>
        <p:nvPicPr>
          <p:cNvPr id="11" name="Picture 10">
            <a:extLst>
              <a:ext uri="{FF2B5EF4-FFF2-40B4-BE49-F238E27FC236}">
                <a16:creationId xmlns:a16="http://schemas.microsoft.com/office/drawing/2014/main" id="{810797D4-F580-9C4A-A621-8514C6999DA7}"/>
              </a:ext>
            </a:extLst>
          </p:cNvPr>
          <p:cNvPicPr>
            <a:picLocks noChangeAspect="1"/>
          </p:cNvPicPr>
          <p:nvPr userDrawn="1"/>
        </p:nvPicPr>
        <p:blipFill>
          <a:blip r:embed="rId13"/>
          <a:stretch>
            <a:fillRect/>
          </a:stretch>
        </p:blipFill>
        <p:spPr>
          <a:xfrm>
            <a:off x="500663" y="365125"/>
            <a:ext cx="2058252" cy="1166343"/>
          </a:xfrm>
          <a:prstGeom prst="rect">
            <a:avLst/>
          </a:prstGeom>
        </p:spPr>
      </p:pic>
      <p:pic>
        <p:nvPicPr>
          <p:cNvPr id="13" name="Picture 12">
            <a:extLst>
              <a:ext uri="{FF2B5EF4-FFF2-40B4-BE49-F238E27FC236}">
                <a16:creationId xmlns:a16="http://schemas.microsoft.com/office/drawing/2014/main" id="{76601FDB-7CDD-AC40-BBDA-07B018EE5287}"/>
              </a:ext>
            </a:extLst>
          </p:cNvPr>
          <p:cNvPicPr>
            <a:picLocks noChangeAspect="1"/>
          </p:cNvPicPr>
          <p:nvPr userDrawn="1"/>
        </p:nvPicPr>
        <p:blipFill>
          <a:blip r:embed="rId14"/>
          <a:stretch>
            <a:fillRect/>
          </a:stretch>
        </p:blipFill>
        <p:spPr>
          <a:xfrm>
            <a:off x="-613716" y="4546600"/>
            <a:ext cx="4572000" cy="3530600"/>
          </a:xfrm>
          <a:prstGeom prst="rect">
            <a:avLst/>
          </a:prstGeom>
        </p:spPr>
      </p:pic>
      <p:pic>
        <p:nvPicPr>
          <p:cNvPr id="15" name="Picture 14">
            <a:extLst>
              <a:ext uri="{FF2B5EF4-FFF2-40B4-BE49-F238E27FC236}">
                <a16:creationId xmlns:a16="http://schemas.microsoft.com/office/drawing/2014/main" id="{B353D778-B185-364F-8A8A-70EC80C7A8EA}"/>
              </a:ext>
            </a:extLst>
          </p:cNvPr>
          <p:cNvPicPr>
            <a:picLocks noChangeAspect="1"/>
          </p:cNvPicPr>
          <p:nvPr userDrawn="1"/>
        </p:nvPicPr>
        <p:blipFill>
          <a:blip r:embed="rId15"/>
          <a:stretch>
            <a:fillRect/>
          </a:stretch>
        </p:blipFill>
        <p:spPr>
          <a:xfrm>
            <a:off x="10958362" y="4546600"/>
            <a:ext cx="1167760" cy="2077031"/>
          </a:xfrm>
          <a:prstGeom prst="rect">
            <a:avLst/>
          </a:prstGeom>
        </p:spPr>
      </p:pic>
    </p:spTree>
    <p:extLst>
      <p:ext uri="{BB962C8B-B14F-4D97-AF65-F5344CB8AC3E}">
        <p14:creationId xmlns:p14="http://schemas.microsoft.com/office/powerpoint/2010/main" val="282057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395179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CAF1-5349-B844-AF2C-A805E3FEF4D5}"/>
              </a:ext>
            </a:extLst>
          </p:cNvPr>
          <p:cNvSpPr>
            <a:spLocks noGrp="1"/>
          </p:cNvSpPr>
          <p:nvPr>
            <p:ph type="title"/>
          </p:nvPr>
        </p:nvSpPr>
        <p:spPr/>
        <p:txBody>
          <a:bodyPr>
            <a:normAutofit/>
          </a:bodyPr>
          <a:lstStyle/>
          <a:p>
            <a:pPr algn="ctr"/>
            <a:r>
              <a:rPr lang="en-US" b="1" dirty="0">
                <a:latin typeface="Cambria" panose="02040503050406030204" pitchFamily="18" charset="0"/>
              </a:rPr>
              <a:t>HEART HEALTH</a:t>
            </a:r>
          </a:p>
        </p:txBody>
      </p:sp>
      <p:pic>
        <p:nvPicPr>
          <p:cNvPr id="7" name="Content Placeholder 6">
            <a:extLst>
              <a:ext uri="{FF2B5EF4-FFF2-40B4-BE49-F238E27FC236}">
                <a16:creationId xmlns:a16="http://schemas.microsoft.com/office/drawing/2014/main" id="{9C2E2A36-02A6-4CB7-96D0-589CF217063E}"/>
              </a:ext>
            </a:extLst>
          </p:cNvPr>
          <p:cNvPicPr>
            <a:picLocks noGrp="1" noChangeAspect="1"/>
          </p:cNvPicPr>
          <p:nvPr>
            <p:ph idx="1"/>
          </p:nvPr>
        </p:nvPicPr>
        <p:blipFill>
          <a:blip r:embed="rId2"/>
          <a:stretch>
            <a:fillRect/>
          </a:stretch>
        </p:blipFill>
        <p:spPr>
          <a:xfrm>
            <a:off x="2857500" y="2062480"/>
            <a:ext cx="6477000" cy="3901440"/>
          </a:xfrm>
        </p:spPr>
      </p:pic>
    </p:spTree>
    <p:extLst>
      <p:ext uri="{BB962C8B-B14F-4D97-AF65-F5344CB8AC3E}">
        <p14:creationId xmlns:p14="http://schemas.microsoft.com/office/powerpoint/2010/main" val="320367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D4734-FA81-4149-9D87-ABD75F714F81}"/>
              </a:ext>
            </a:extLst>
          </p:cNvPr>
          <p:cNvSpPr>
            <a:spLocks noGrp="1"/>
          </p:cNvSpPr>
          <p:nvPr>
            <p:ph type="title"/>
          </p:nvPr>
        </p:nvSpPr>
        <p:spPr>
          <a:xfrm>
            <a:off x="839787" y="2002221"/>
            <a:ext cx="3932237" cy="629920"/>
          </a:xfrm>
        </p:spPr>
        <p:txBody>
          <a:bodyPr>
            <a:normAutofit/>
          </a:bodyPr>
          <a:lstStyle/>
          <a:p>
            <a:r>
              <a:rPr lang="en-US" sz="2800" b="1" dirty="0">
                <a:latin typeface="Cambria" panose="02040503050406030204" pitchFamily="18" charset="0"/>
              </a:rPr>
              <a:t>IMPORTANT NUMBERS</a:t>
            </a:r>
          </a:p>
        </p:txBody>
      </p:sp>
      <p:pic>
        <p:nvPicPr>
          <p:cNvPr id="7" name="Picture Placeholder 6">
            <a:extLst>
              <a:ext uri="{FF2B5EF4-FFF2-40B4-BE49-F238E27FC236}">
                <a16:creationId xmlns:a16="http://schemas.microsoft.com/office/drawing/2014/main" id="{D79B2E97-1550-4688-9445-B247F6D644A6}"/>
              </a:ext>
            </a:extLst>
          </p:cNvPr>
          <p:cNvPicPr>
            <a:picLocks noGrp="1" noChangeAspect="1"/>
          </p:cNvPicPr>
          <p:nvPr>
            <p:ph type="pic" idx="1"/>
          </p:nvPr>
        </p:nvPicPr>
        <p:blipFill>
          <a:blip r:embed="rId3"/>
          <a:srcRect l="2528" r="2528"/>
          <a:stretch>
            <a:fillRect/>
          </a:stretch>
        </p:blipFill>
        <p:spPr>
          <a:xfrm>
            <a:off x="5797415" y="1373001"/>
            <a:ext cx="5221641" cy="4123055"/>
          </a:xfrm>
        </p:spPr>
      </p:pic>
      <p:sp>
        <p:nvSpPr>
          <p:cNvPr id="3" name="Content Placeholder 2">
            <a:extLst>
              <a:ext uri="{FF2B5EF4-FFF2-40B4-BE49-F238E27FC236}">
                <a16:creationId xmlns:a16="http://schemas.microsoft.com/office/drawing/2014/main" id="{406E0F32-DF8F-41DD-A5CD-0CB176C75503}"/>
              </a:ext>
            </a:extLst>
          </p:cNvPr>
          <p:cNvSpPr>
            <a:spLocks noGrp="1"/>
          </p:cNvSpPr>
          <p:nvPr>
            <p:ph type="body" sz="half" idx="2"/>
          </p:nvPr>
        </p:nvSpPr>
        <p:spPr>
          <a:xfrm>
            <a:off x="558800" y="3257549"/>
            <a:ext cx="4494212" cy="2238507"/>
          </a:xfrm>
        </p:spPr>
        <p:txBody>
          <a:bodyPr>
            <a:noAutofit/>
          </a:bodyPr>
          <a:lstStyle/>
          <a:p>
            <a:r>
              <a:rPr lang="en-US" sz="2000" dirty="0">
                <a:latin typeface="Cambria" panose="02040503050406030204" pitchFamily="18" charset="0"/>
              </a:rPr>
              <a:t>When the amount of triglycerides and LDL particles rises in the blood, this increases the chance that these particles will become oxidized and damage the walls of blood vessels, ultimately leading to plaque formation and heart disease.</a:t>
            </a:r>
          </a:p>
          <a:p>
            <a:endParaRPr lang="en-US" sz="2800" dirty="0"/>
          </a:p>
        </p:txBody>
      </p:sp>
    </p:spTree>
    <p:extLst>
      <p:ext uri="{BB962C8B-B14F-4D97-AF65-F5344CB8AC3E}">
        <p14:creationId xmlns:p14="http://schemas.microsoft.com/office/powerpoint/2010/main" val="389431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4FCF43-BB32-4078-BF5A-D57B50EF2AD0}"/>
              </a:ext>
            </a:extLst>
          </p:cNvPr>
          <p:cNvSpPr>
            <a:spLocks noGrp="1"/>
          </p:cNvSpPr>
          <p:nvPr>
            <p:ph type="title"/>
          </p:nvPr>
        </p:nvSpPr>
        <p:spPr>
          <a:xfrm>
            <a:off x="838200" y="617374"/>
            <a:ext cx="10515600" cy="1325563"/>
          </a:xfrm>
        </p:spPr>
        <p:txBody>
          <a:bodyPr/>
          <a:lstStyle/>
          <a:p>
            <a:pPr algn="ctr"/>
            <a:r>
              <a:rPr lang="en-US" b="1" dirty="0">
                <a:latin typeface="Cambria" panose="02040503050406030204" pitchFamily="18" charset="0"/>
              </a:rPr>
              <a:t>BEST NUMBERS</a:t>
            </a:r>
          </a:p>
        </p:txBody>
      </p:sp>
      <p:sp>
        <p:nvSpPr>
          <p:cNvPr id="6" name="Content Placeholder 5">
            <a:extLst>
              <a:ext uri="{FF2B5EF4-FFF2-40B4-BE49-F238E27FC236}">
                <a16:creationId xmlns:a16="http://schemas.microsoft.com/office/drawing/2014/main" id="{869F1CC0-8984-4E7B-AA4A-4B89DDBAAE0D}"/>
              </a:ext>
            </a:extLst>
          </p:cNvPr>
          <p:cNvSpPr>
            <a:spLocks noGrp="1"/>
          </p:cNvSpPr>
          <p:nvPr>
            <p:ph idx="1"/>
          </p:nvPr>
        </p:nvSpPr>
        <p:spPr>
          <a:xfrm>
            <a:off x="838200" y="2445736"/>
            <a:ext cx="10515600" cy="3229851"/>
          </a:xfrm>
        </p:spPr>
        <p:txBody>
          <a:bodyPr>
            <a:normAutofit/>
          </a:bodyPr>
          <a:lstStyle/>
          <a:p>
            <a:pPr algn="ctr"/>
            <a:r>
              <a:rPr lang="en-US" sz="3600" b="1" dirty="0">
                <a:latin typeface="Cambria" panose="02040503050406030204" pitchFamily="18" charset="0"/>
              </a:rPr>
              <a:t>MEN &gt; 45</a:t>
            </a:r>
          </a:p>
          <a:p>
            <a:pPr algn="ctr"/>
            <a:r>
              <a:rPr lang="en-US" sz="3600" b="1" dirty="0">
                <a:latin typeface="Cambria" panose="02040503050406030204" pitchFamily="18" charset="0"/>
              </a:rPr>
              <a:t>WOMEN &gt; 50</a:t>
            </a:r>
          </a:p>
          <a:p>
            <a:pPr algn="ctr"/>
            <a:r>
              <a:rPr lang="en-US" sz="3600" b="1" dirty="0">
                <a:latin typeface="Cambria" panose="02040503050406030204" pitchFamily="18" charset="0"/>
              </a:rPr>
              <a:t>LDL &lt; 3X HDL</a:t>
            </a:r>
          </a:p>
          <a:p>
            <a:pPr algn="ctr"/>
            <a:r>
              <a:rPr lang="en-US" sz="3600" b="1" dirty="0">
                <a:latin typeface="Cambria" panose="02040503050406030204" pitchFamily="18" charset="0"/>
              </a:rPr>
              <a:t>TRIGLYCERIDES &lt; 150</a:t>
            </a:r>
          </a:p>
        </p:txBody>
      </p:sp>
    </p:spTree>
    <p:extLst>
      <p:ext uri="{BB962C8B-B14F-4D97-AF65-F5344CB8AC3E}">
        <p14:creationId xmlns:p14="http://schemas.microsoft.com/office/powerpoint/2010/main" val="224993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9296-FB01-48B4-811F-12EB2D03F06B}"/>
              </a:ext>
            </a:extLst>
          </p:cNvPr>
          <p:cNvSpPr>
            <a:spLocks noGrp="1"/>
          </p:cNvSpPr>
          <p:nvPr>
            <p:ph type="title"/>
          </p:nvPr>
        </p:nvSpPr>
        <p:spPr/>
        <p:txBody>
          <a:bodyPr>
            <a:normAutofit/>
          </a:bodyPr>
          <a:lstStyle/>
          <a:p>
            <a:pPr algn="ctr"/>
            <a:r>
              <a:rPr lang="en-US" sz="4000" b="1" dirty="0">
                <a:latin typeface="Cambria" panose="02040503050406030204" pitchFamily="18" charset="0"/>
              </a:rPr>
              <a:t>Healthy Cholesterol Ratios:</a:t>
            </a:r>
            <a:endParaRPr lang="en-US" sz="4000" dirty="0">
              <a:latin typeface="Cambria" panose="02040503050406030204" pitchFamily="18" charset="0"/>
            </a:endParaRPr>
          </a:p>
        </p:txBody>
      </p:sp>
      <p:sp>
        <p:nvSpPr>
          <p:cNvPr id="3" name="Content Placeholder 2">
            <a:extLst>
              <a:ext uri="{FF2B5EF4-FFF2-40B4-BE49-F238E27FC236}">
                <a16:creationId xmlns:a16="http://schemas.microsoft.com/office/drawing/2014/main" id="{FE7F629F-4279-4253-8B0B-A1ED81DAC652}"/>
              </a:ext>
            </a:extLst>
          </p:cNvPr>
          <p:cNvSpPr>
            <a:spLocks noGrp="1"/>
          </p:cNvSpPr>
          <p:nvPr>
            <p:ph idx="1"/>
          </p:nvPr>
        </p:nvSpPr>
        <p:spPr/>
        <p:txBody>
          <a:bodyPr/>
          <a:lstStyle/>
          <a:p>
            <a:pPr algn="ctr"/>
            <a:r>
              <a:rPr lang="en-US" b="1" dirty="0">
                <a:latin typeface="Cambria" panose="02040503050406030204" pitchFamily="18" charset="0"/>
              </a:rPr>
              <a:t>LDL</a:t>
            </a:r>
          </a:p>
          <a:p>
            <a:pPr algn="ctr"/>
            <a:r>
              <a:rPr lang="en-US" b="1" dirty="0">
                <a:latin typeface="Cambria" panose="02040503050406030204" pitchFamily="18" charset="0"/>
              </a:rPr>
              <a:t>HDL/cholesterol ratio (High is good)</a:t>
            </a:r>
          </a:p>
          <a:p>
            <a:pPr algn="ctr"/>
            <a:r>
              <a:rPr lang="en-US" dirty="0">
                <a:latin typeface="Cambria" panose="02040503050406030204" pitchFamily="18" charset="0"/>
              </a:rPr>
              <a:t>Divide your HDL by your total cholesterol and multiply by 100. </a:t>
            </a:r>
          </a:p>
          <a:p>
            <a:pPr marL="0" indent="0" algn="ctr">
              <a:buNone/>
            </a:pPr>
            <a:r>
              <a:rPr lang="en-US" dirty="0">
                <a:latin typeface="Cambria" panose="02040503050406030204" pitchFamily="18" charset="0"/>
              </a:rPr>
              <a:t>HEALTHY RANGE: Greater than 24% </a:t>
            </a:r>
          </a:p>
          <a:p>
            <a:pPr algn="ctr"/>
            <a:endParaRPr lang="en-US" dirty="0">
              <a:latin typeface="Cambria" panose="02040503050406030204" pitchFamily="18" charset="0"/>
            </a:endParaRPr>
          </a:p>
          <a:p>
            <a:pPr marL="0" indent="0" algn="ctr">
              <a:buNone/>
            </a:pPr>
            <a:r>
              <a:rPr lang="en-US" b="1" dirty="0">
                <a:latin typeface="Cambria" panose="02040503050406030204" pitchFamily="18" charset="0"/>
              </a:rPr>
              <a:t>Triglyceride/HDL ration (High is bad)</a:t>
            </a:r>
          </a:p>
          <a:p>
            <a:pPr algn="ctr"/>
            <a:r>
              <a:rPr lang="en-US" dirty="0">
                <a:latin typeface="Cambria" panose="02040503050406030204" pitchFamily="18" charset="0"/>
              </a:rPr>
              <a:t>Divide your triglyceride total by your HDL. </a:t>
            </a:r>
          </a:p>
          <a:p>
            <a:pPr marL="0" indent="0" algn="ctr">
              <a:buNone/>
            </a:pPr>
            <a:r>
              <a:rPr lang="en-US" dirty="0">
                <a:latin typeface="Cambria" panose="02040503050406030204" pitchFamily="18" charset="0"/>
              </a:rPr>
              <a:t>HEALTHY RANGE: Below 2%</a:t>
            </a:r>
          </a:p>
          <a:p>
            <a:endParaRPr lang="en-US" dirty="0"/>
          </a:p>
        </p:txBody>
      </p:sp>
    </p:spTree>
    <p:extLst>
      <p:ext uri="{BB962C8B-B14F-4D97-AF65-F5344CB8AC3E}">
        <p14:creationId xmlns:p14="http://schemas.microsoft.com/office/powerpoint/2010/main" val="354743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24BC028-24CE-4242-9281-3A2E81FDCB10}"/>
              </a:ext>
            </a:extLst>
          </p:cNvPr>
          <p:cNvSpPr>
            <a:spLocks noGrp="1"/>
          </p:cNvSpPr>
          <p:nvPr>
            <p:ph type="title"/>
          </p:nvPr>
        </p:nvSpPr>
        <p:spPr>
          <a:xfrm>
            <a:off x="1981200" y="896828"/>
            <a:ext cx="8229600" cy="1143000"/>
          </a:xfrm>
        </p:spPr>
        <p:txBody>
          <a:bodyPr/>
          <a:lstStyle/>
          <a:p>
            <a:pPr algn="ctr" eaLnBrk="1" hangingPunct="1"/>
            <a:r>
              <a:rPr lang="en-US" altLang="en-US" dirty="0">
                <a:ea typeface="ＭＳ Ｐゴシック" panose="020B0600070205080204" pitchFamily="34" charset="-128"/>
              </a:rPr>
              <a:t> </a:t>
            </a:r>
            <a:r>
              <a:rPr lang="en-US" altLang="en-US" sz="4000" dirty="0">
                <a:latin typeface="Cambria" panose="02040503050406030204" pitchFamily="18" charset="0"/>
                <a:ea typeface="ＭＳ Ｐゴシック" panose="020B0600070205080204" pitchFamily="34" charset="-128"/>
              </a:rPr>
              <a:t>Inflammation is THE Problem</a:t>
            </a:r>
          </a:p>
        </p:txBody>
      </p:sp>
      <p:sp>
        <p:nvSpPr>
          <p:cNvPr id="20483" name="Content Placeholder 2">
            <a:extLst>
              <a:ext uri="{FF2B5EF4-FFF2-40B4-BE49-F238E27FC236}">
                <a16:creationId xmlns:a16="http://schemas.microsoft.com/office/drawing/2014/main" id="{FE861E0C-896D-2B4A-B96B-4A39B29D38AE}"/>
              </a:ext>
            </a:extLst>
          </p:cNvPr>
          <p:cNvSpPr txBox="1">
            <a:spLocks/>
          </p:cNvSpPr>
          <p:nvPr/>
        </p:nvSpPr>
        <p:spPr bwMode="auto">
          <a:xfrm>
            <a:off x="2286000" y="1879600"/>
            <a:ext cx="414813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indent="0" eaLnBrk="1" hangingPunct="1">
              <a:spcBef>
                <a:spcPct val="50000"/>
              </a:spcBef>
            </a:pPr>
            <a:r>
              <a:rPr lang="en-US" altLang="en-US" sz="3200" dirty="0">
                <a:solidFill>
                  <a:srgbClr val="404040"/>
                </a:solidFill>
                <a:latin typeface="Tahoma" panose="020B0604030504040204" pitchFamily="34" charset="0"/>
                <a:cs typeface="Tahoma" panose="020B0604030504040204" pitchFamily="34" charset="0"/>
              </a:rPr>
              <a:t> </a:t>
            </a:r>
          </a:p>
        </p:txBody>
      </p:sp>
      <p:pic>
        <p:nvPicPr>
          <p:cNvPr id="20484" name="Picture 2">
            <a:extLst>
              <a:ext uri="{FF2B5EF4-FFF2-40B4-BE49-F238E27FC236}">
                <a16:creationId xmlns:a16="http://schemas.microsoft.com/office/drawing/2014/main" id="{3EBF8EBA-6E59-6847-B84C-09D857EFB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2316272"/>
            <a:ext cx="31178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48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E60996D-DD32-8B40-A4C9-72E9A25E3CE5}"/>
              </a:ext>
            </a:extLst>
          </p:cNvPr>
          <p:cNvSpPr>
            <a:spLocks noGrp="1"/>
          </p:cNvSpPr>
          <p:nvPr>
            <p:ph type="title"/>
          </p:nvPr>
        </p:nvSpPr>
        <p:spPr>
          <a:xfrm>
            <a:off x="1981200" y="731838"/>
            <a:ext cx="8229600" cy="1143000"/>
          </a:xfrm>
        </p:spPr>
        <p:txBody>
          <a:bodyPr/>
          <a:lstStyle/>
          <a:p>
            <a:pPr algn="ctr" eaLnBrk="1" hangingPunct="1"/>
            <a:r>
              <a:rPr lang="en-US" altLang="en-US" b="1" dirty="0">
                <a:latin typeface="Cambria" panose="02040503050406030204" pitchFamily="18" charset="0"/>
                <a:ea typeface="ＭＳ Ｐゴシック" panose="020B0600070205080204" pitchFamily="34" charset="-128"/>
              </a:rPr>
              <a:t>MYTH #2</a:t>
            </a:r>
          </a:p>
        </p:txBody>
      </p:sp>
      <p:sp>
        <p:nvSpPr>
          <p:cNvPr id="11267" name="Content Placeholder 2">
            <a:extLst>
              <a:ext uri="{FF2B5EF4-FFF2-40B4-BE49-F238E27FC236}">
                <a16:creationId xmlns:a16="http://schemas.microsoft.com/office/drawing/2014/main" id="{0CE20AD7-ACFB-C14C-8F76-FEA51B5AF077}"/>
              </a:ext>
            </a:extLst>
          </p:cNvPr>
          <p:cNvSpPr>
            <a:spLocks noGrp="1"/>
          </p:cNvSpPr>
          <p:nvPr>
            <p:ph idx="1"/>
          </p:nvPr>
        </p:nvSpPr>
        <p:spPr>
          <a:xfrm>
            <a:off x="546538" y="1825625"/>
            <a:ext cx="10807262" cy="4351338"/>
          </a:xfrm>
        </p:spPr>
        <p:txBody>
          <a:bodyPr>
            <a:normAutofit/>
          </a:bodyPr>
          <a:lstStyle/>
          <a:p>
            <a:pPr eaLnBrk="1" hangingPunct="1"/>
            <a:endParaRPr lang="en-US" altLang="en-US" dirty="0">
              <a:ea typeface="ＭＳ Ｐゴシック" panose="020B0600070205080204" pitchFamily="34" charset="-128"/>
            </a:endParaRPr>
          </a:p>
          <a:p>
            <a:pPr marL="0" indent="0" algn="ctr">
              <a:buNone/>
            </a:pPr>
            <a:r>
              <a:rPr lang="en-US" altLang="en-US" sz="3600" dirty="0">
                <a:latin typeface="Cambria" panose="02040503050406030204" pitchFamily="18" charset="0"/>
                <a:ea typeface="ＭＳ Ｐゴシック" panose="020B0600070205080204" pitchFamily="34" charset="-128"/>
              </a:rPr>
              <a:t>“HIGH CHOLESTEROL = MORE HEART ATTACKS”</a:t>
            </a:r>
          </a:p>
          <a:p>
            <a:pPr algn="ctr" eaLnBrk="1" hangingPunct="1"/>
            <a:endParaRPr lang="en-US" altLang="en-US" sz="3600" dirty="0">
              <a:latin typeface="Cambria" panose="02040503050406030204" pitchFamily="18" charset="0"/>
              <a:ea typeface="ＭＳ Ｐゴシック" panose="020B0600070205080204" pitchFamily="34" charset="-128"/>
            </a:endParaRPr>
          </a:p>
          <a:p>
            <a:pPr algn="ctr"/>
            <a:r>
              <a:rPr lang="en-US" sz="3600" dirty="0">
                <a:latin typeface="Cambria" panose="02040503050406030204" pitchFamily="18" charset="0"/>
              </a:rPr>
              <a:t>Lowering cholesterol does not lower mortality rates</a:t>
            </a:r>
          </a:p>
          <a:p>
            <a:pPr algn="ctr"/>
            <a:r>
              <a:rPr lang="en-US" sz="3600" dirty="0">
                <a:latin typeface="Cambria" panose="02040503050406030204" pitchFamily="18" charset="0"/>
              </a:rPr>
              <a:t>FACT: High Inflammation (CRP) and Homocysteine are 4X more likely to cause a heart attack</a:t>
            </a:r>
          </a:p>
          <a:p>
            <a:pPr marL="0" indent="0">
              <a:buNone/>
            </a:pPr>
            <a:r>
              <a:rPr lang="en-US" dirty="0"/>
              <a:t> </a:t>
            </a: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245853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F45259-EB70-1244-923F-A196C0BD9947}"/>
              </a:ext>
            </a:extLst>
          </p:cNvPr>
          <p:cNvSpPr/>
          <p:nvPr/>
        </p:nvSpPr>
        <p:spPr>
          <a:xfrm flipV="1">
            <a:off x="1905000" y="5897881"/>
            <a:ext cx="8763000" cy="45719"/>
          </a:xfrm>
          <a:prstGeom prst="rect">
            <a:avLst/>
          </a:prstGeom>
          <a:solidFill>
            <a:srgbClr val="E82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12291" name="Content Placeholder 2">
            <a:extLst>
              <a:ext uri="{FF2B5EF4-FFF2-40B4-BE49-F238E27FC236}">
                <a16:creationId xmlns:a16="http://schemas.microsoft.com/office/drawing/2014/main" id="{91E84B64-5F37-4242-A3E2-04342F003E69}"/>
              </a:ext>
            </a:extLst>
          </p:cNvPr>
          <p:cNvSpPr txBox="1">
            <a:spLocks/>
          </p:cNvSpPr>
          <p:nvPr/>
        </p:nvSpPr>
        <p:spPr bwMode="auto">
          <a:xfrm>
            <a:off x="1905000" y="2479199"/>
            <a:ext cx="3810000" cy="28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Liver Damage</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Neuropathy</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Severe joint pain and ligament                  rupture</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Muscle wasting/atrophy</a:t>
            </a:r>
          </a:p>
        </p:txBody>
      </p:sp>
      <p:sp>
        <p:nvSpPr>
          <p:cNvPr id="6" name="Title 1">
            <a:extLst>
              <a:ext uri="{FF2B5EF4-FFF2-40B4-BE49-F238E27FC236}">
                <a16:creationId xmlns:a16="http://schemas.microsoft.com/office/drawing/2014/main" id="{65CE92CF-0D2B-BA46-8471-39B8A94A1B50}"/>
              </a:ext>
            </a:extLst>
          </p:cNvPr>
          <p:cNvSpPr>
            <a:spLocks noGrp="1"/>
          </p:cNvSpPr>
          <p:nvPr>
            <p:ph type="title"/>
          </p:nvPr>
        </p:nvSpPr>
        <p:spPr>
          <a:xfrm>
            <a:off x="1905000" y="1162762"/>
            <a:ext cx="8451850" cy="1143000"/>
          </a:xfrm>
        </p:spPr>
        <p:txBody>
          <a:bodyPr rtlCol="0">
            <a:normAutofit/>
          </a:bodyPr>
          <a:lstStyle/>
          <a:p>
            <a:pPr>
              <a:defRPr/>
            </a:pPr>
            <a:r>
              <a:rPr lang="en-US" sz="4000" b="1" dirty="0">
                <a:latin typeface="Cambria" panose="02040503050406030204" pitchFamily="18" charset="0"/>
              </a:rPr>
              <a:t>Dangers of Cholesterol Medication</a:t>
            </a:r>
          </a:p>
        </p:txBody>
      </p:sp>
      <p:sp>
        <p:nvSpPr>
          <p:cNvPr id="12293" name="Content Placeholder 2">
            <a:extLst>
              <a:ext uri="{FF2B5EF4-FFF2-40B4-BE49-F238E27FC236}">
                <a16:creationId xmlns:a16="http://schemas.microsoft.com/office/drawing/2014/main" id="{798D10F4-F799-6643-824D-ACCE2B08053C}"/>
              </a:ext>
            </a:extLst>
          </p:cNvPr>
          <p:cNvSpPr txBox="1">
            <a:spLocks/>
          </p:cNvSpPr>
          <p:nvPr/>
        </p:nvSpPr>
        <p:spPr bwMode="auto">
          <a:xfrm>
            <a:off x="6286500" y="1897538"/>
            <a:ext cx="3962400" cy="400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buFont typeface="Arial" panose="020B0604020202020204" pitchFamily="34" charset="0"/>
              <a:buNone/>
            </a:pPr>
            <a:r>
              <a:rPr lang="en-US" altLang="en-US" sz="2400" b="1" dirty="0">
                <a:solidFill>
                  <a:srgbClr val="E82C24"/>
                </a:solidFill>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Heart failure (heart is a muscle)</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Limits protection from           cholesterol against cancer</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Depression</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Memory Loss</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PLUS: LEAVES THE CAUSE UNCORRECTED!</a:t>
            </a:r>
          </a:p>
          <a:p>
            <a:pPr eaLnBrk="1" hangingPunct="1">
              <a:lnSpc>
                <a:spcPct val="90000"/>
              </a:lnSpc>
              <a:buFont typeface="Arial" panose="020B0604020202020204" pitchFamily="34" charset="0"/>
              <a:buNone/>
            </a:pPr>
            <a:endParaRPr lang="en-US" altLang="en-US" sz="2000" dirty="0">
              <a:solidFill>
                <a:srgbClr val="40404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3529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Content Placeholder 2">
            <a:extLst>
              <a:ext uri="{FF2B5EF4-FFF2-40B4-BE49-F238E27FC236}">
                <a16:creationId xmlns:a16="http://schemas.microsoft.com/office/drawing/2014/main" id="{66C13490-2D5A-1F42-92B0-922233EBBA24}"/>
              </a:ext>
            </a:extLst>
          </p:cNvPr>
          <p:cNvSpPr txBox="1">
            <a:spLocks/>
          </p:cNvSpPr>
          <p:nvPr/>
        </p:nvSpPr>
        <p:spPr bwMode="auto">
          <a:xfrm>
            <a:off x="1911350" y="1992969"/>
            <a:ext cx="8451850" cy="413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Statin </a:t>
            </a:r>
            <a:r>
              <a:rPr lang="en-US" altLang="en-US" sz="2400" dirty="0">
                <a:latin typeface="Cambria" panose="02040503050406030204" pitchFamily="18" charset="0"/>
                <a:cs typeface="Arial" panose="020B0604020202020204" pitchFamily="34" charset="0"/>
              </a:rPr>
              <a:t>work by </a:t>
            </a:r>
            <a:r>
              <a:rPr lang="en-US" altLang="en-US" sz="2400" i="1" dirty="0">
                <a:latin typeface="Cambria" panose="02040503050406030204" pitchFamily="18" charset="0"/>
                <a:cs typeface="Arial" panose="020B0604020202020204" pitchFamily="34" charset="0"/>
              </a:rPr>
              <a:t>inhibiting</a:t>
            </a:r>
            <a:r>
              <a:rPr lang="en-US" altLang="en-US" sz="2400" dirty="0">
                <a:latin typeface="Cambria" panose="02040503050406030204" pitchFamily="18" charset="0"/>
                <a:cs typeface="Arial" panose="020B0604020202020204" pitchFamily="34" charset="0"/>
              </a:rPr>
              <a:t> a vital enzyme that manufactures cholesterol in the liver. </a:t>
            </a:r>
          </a:p>
          <a:p>
            <a:pPr eaLnBrk="1" hangingPunct="1">
              <a:spcBef>
                <a:spcPct val="50000"/>
              </a:spcBef>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PROBLEM 1</a:t>
            </a:r>
            <a:r>
              <a:rPr lang="en-US" altLang="en-US" sz="2400" dirty="0">
                <a:latin typeface="Cambria" panose="02040503050406030204" pitchFamily="18" charset="0"/>
                <a:cs typeface="Arial" panose="020B0604020202020204" pitchFamily="34" charset="0"/>
              </a:rPr>
              <a:t>: </a:t>
            </a:r>
            <a:r>
              <a:rPr lang="en-US" altLang="en-US" sz="2400" b="1" dirty="0">
                <a:latin typeface="Cambria" panose="02040503050406030204" pitchFamily="18" charset="0"/>
                <a:cs typeface="Arial" panose="020B0604020202020204" pitchFamily="34" charset="0"/>
              </a:rPr>
              <a:t>Your brain and nerve tissue is made of 60% cholesterol! </a:t>
            </a:r>
          </a:p>
          <a:p>
            <a:pPr eaLnBrk="1" hangingPunct="1">
              <a:spcBef>
                <a:spcPct val="50000"/>
              </a:spcBef>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PROBLEM 2: CoQ10, </a:t>
            </a:r>
            <a:r>
              <a:rPr lang="en-US" altLang="en-US" sz="2400" dirty="0">
                <a:latin typeface="Cambria" panose="02040503050406030204" pitchFamily="18" charset="0"/>
                <a:cs typeface="Arial" panose="020B0604020202020204" pitchFamily="34" charset="0"/>
              </a:rPr>
              <a:t>an antioxidant needed to transfer energy from food to our cells, is inhibited when taking statin drugs.  DEFICIENCY CAN CAUSE HEART ATTACK OR STROKE.</a:t>
            </a:r>
          </a:p>
          <a:p>
            <a:pPr algn="ctr">
              <a:spcBef>
                <a:spcPct val="50000"/>
              </a:spcBef>
            </a:pPr>
            <a:r>
              <a:rPr lang="en-US" altLang="en-US" sz="2400" b="1" dirty="0">
                <a:solidFill>
                  <a:srgbClr val="FF0000"/>
                </a:solidFill>
                <a:latin typeface="Cambria" panose="02040503050406030204" pitchFamily="18" charset="0"/>
                <a:ea typeface="Tahoma" panose="020B0604030504040204" pitchFamily="34" charset="0"/>
                <a:cs typeface="Tahoma" panose="020B0604030504040204" pitchFamily="34" charset="0"/>
              </a:rPr>
              <a:t>TAKING A STATIN?</a:t>
            </a:r>
          </a:p>
          <a:p>
            <a:pPr algn="ctr">
              <a:spcBef>
                <a:spcPct val="50000"/>
              </a:spcBef>
            </a:pPr>
            <a:r>
              <a:rPr lang="en-US" altLang="en-US" sz="2400" b="1" dirty="0">
                <a:latin typeface="Cambria" panose="02040503050406030204" pitchFamily="18" charset="0"/>
                <a:ea typeface="Tahoma" panose="020B0604030504040204" pitchFamily="34" charset="0"/>
                <a:cs typeface="Tahoma" panose="020B0604030504040204" pitchFamily="34" charset="0"/>
              </a:rPr>
              <a:t> </a:t>
            </a:r>
            <a:r>
              <a:rPr lang="en-US" altLang="en-US" sz="2400" b="1" dirty="0">
                <a:solidFill>
                  <a:srgbClr val="E82C24"/>
                </a:solidFill>
                <a:latin typeface="Cambria" panose="02040503050406030204" pitchFamily="18" charset="0"/>
                <a:ea typeface="Tahoma" panose="020B0604030504040204" pitchFamily="34" charset="0"/>
                <a:cs typeface="Tahoma" panose="020B0604030504040204" pitchFamily="34" charset="0"/>
              </a:rPr>
              <a:t>(Lipitor, etc.) Make Sure To Supplement CoQ10!</a:t>
            </a:r>
          </a:p>
          <a:p>
            <a:pPr eaLnBrk="1" hangingPunct="1">
              <a:spcBef>
                <a:spcPct val="50000"/>
              </a:spcBef>
              <a:buFont typeface="Arial" panose="020B0604020202020204" pitchFamily="34" charset="0"/>
              <a:buNone/>
            </a:pPr>
            <a:endParaRPr lang="en-US" altLang="en-US" sz="2400" dirty="0">
              <a:latin typeface="Tahoma" panose="020B0604030504040204" pitchFamily="34" charset="0"/>
              <a:cs typeface="Arial" panose="020B0604020202020204" pitchFamily="34" charset="0"/>
            </a:endParaRPr>
          </a:p>
          <a:p>
            <a:pPr eaLnBrk="1" hangingPunct="1">
              <a:spcBef>
                <a:spcPct val="50000"/>
              </a:spcBef>
              <a:buFont typeface="Arial" panose="020B0604020202020204" pitchFamily="34" charset="0"/>
              <a:buNone/>
            </a:pPr>
            <a:endParaRPr lang="en-US" altLang="en-US" sz="2400" b="1" dirty="0">
              <a:solidFill>
                <a:srgbClr val="595959"/>
              </a:solidFill>
              <a:latin typeface="Tahoma" panose="020B0604030504040204" pitchFamily="34" charset="0"/>
              <a:ea typeface="Tahoma" panose="020B0604030504040204" pitchFamily="34" charset="0"/>
              <a:cs typeface="Tahoma" panose="020B0604030504040204" pitchFamily="34" charset="0"/>
            </a:endParaRPr>
          </a:p>
          <a:p>
            <a:pPr eaLnBrk="1" hangingPunct="1">
              <a:buFont typeface="Arial" panose="020B0604020202020204" pitchFamily="34" charset="0"/>
              <a:buNone/>
            </a:pPr>
            <a:endParaRPr lang="en-US" altLang="en-US" sz="2400" b="1" dirty="0">
              <a:solidFill>
                <a:srgbClr val="404040"/>
              </a:solidFill>
              <a:latin typeface="Tahoma" panose="020B0604030504040204" pitchFamily="34" charset="0"/>
              <a:cs typeface="Arial" panose="020B0604020202020204" pitchFamily="34" charset="0"/>
            </a:endParaRPr>
          </a:p>
        </p:txBody>
      </p:sp>
      <p:sp>
        <p:nvSpPr>
          <p:cNvPr id="2" name="Title 1">
            <a:extLst>
              <a:ext uri="{FF2B5EF4-FFF2-40B4-BE49-F238E27FC236}">
                <a16:creationId xmlns:a16="http://schemas.microsoft.com/office/drawing/2014/main" id="{21690621-0145-0E41-B170-62DB688E110B}"/>
              </a:ext>
            </a:extLst>
          </p:cNvPr>
          <p:cNvSpPr>
            <a:spLocks noGrp="1"/>
          </p:cNvSpPr>
          <p:nvPr>
            <p:ph type="title"/>
          </p:nvPr>
        </p:nvSpPr>
        <p:spPr>
          <a:xfrm>
            <a:off x="1911350" y="856593"/>
            <a:ext cx="8451850" cy="1143000"/>
          </a:xfrm>
        </p:spPr>
        <p:txBody>
          <a:bodyPr rtlCol="0">
            <a:normAutofit/>
          </a:bodyPr>
          <a:lstStyle/>
          <a:p>
            <a:pPr algn="ctr">
              <a:defRPr/>
            </a:pPr>
            <a:r>
              <a:rPr lang="en-US" sz="3600" b="1" dirty="0">
                <a:latin typeface="Cambria" panose="02040503050406030204" pitchFamily="18" charset="0"/>
              </a:rPr>
              <a:t>MORE PROBLEMS WITH STATINS</a:t>
            </a:r>
          </a:p>
        </p:txBody>
      </p:sp>
    </p:spTree>
    <p:extLst>
      <p:ext uri="{BB962C8B-B14F-4D97-AF65-F5344CB8AC3E}">
        <p14:creationId xmlns:p14="http://schemas.microsoft.com/office/powerpoint/2010/main" val="303022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9C69-4F2D-4C69-B6D4-E3DDE66367D0}"/>
              </a:ext>
            </a:extLst>
          </p:cNvPr>
          <p:cNvSpPr>
            <a:spLocks noGrp="1"/>
          </p:cNvSpPr>
          <p:nvPr>
            <p:ph type="title"/>
          </p:nvPr>
        </p:nvSpPr>
        <p:spPr>
          <a:xfrm>
            <a:off x="838200" y="1048639"/>
            <a:ext cx="10515600" cy="1325563"/>
          </a:xfrm>
        </p:spPr>
        <p:txBody>
          <a:bodyPr>
            <a:normAutofit/>
          </a:bodyPr>
          <a:lstStyle/>
          <a:p>
            <a:pPr algn="ctr"/>
            <a:r>
              <a:rPr lang="en-US" sz="3600" b="1" dirty="0">
                <a:solidFill>
                  <a:srgbClr val="FF0000"/>
                </a:solidFill>
                <a:latin typeface="Cambria" panose="02040503050406030204" pitchFamily="18" charset="0"/>
              </a:rPr>
              <a:t>HEART SAFETY: START WITH TESTING</a:t>
            </a:r>
          </a:p>
        </p:txBody>
      </p:sp>
      <p:pic>
        <p:nvPicPr>
          <p:cNvPr id="5" name="Content Placeholder 4">
            <a:extLst>
              <a:ext uri="{FF2B5EF4-FFF2-40B4-BE49-F238E27FC236}">
                <a16:creationId xmlns:a16="http://schemas.microsoft.com/office/drawing/2014/main" id="{E15CF290-2A9A-41AE-9840-84D838F65B48}"/>
              </a:ext>
            </a:extLst>
          </p:cNvPr>
          <p:cNvPicPr>
            <a:picLocks noGrp="1" noChangeAspect="1"/>
          </p:cNvPicPr>
          <p:nvPr>
            <p:ph idx="1"/>
          </p:nvPr>
        </p:nvPicPr>
        <p:blipFill>
          <a:blip r:embed="rId2"/>
          <a:stretch>
            <a:fillRect/>
          </a:stretch>
        </p:blipFill>
        <p:spPr>
          <a:xfrm>
            <a:off x="2764196" y="2374202"/>
            <a:ext cx="6663608" cy="3748280"/>
          </a:xfrm>
        </p:spPr>
      </p:pic>
    </p:spTree>
    <p:extLst>
      <p:ext uri="{BB962C8B-B14F-4D97-AF65-F5344CB8AC3E}">
        <p14:creationId xmlns:p14="http://schemas.microsoft.com/office/powerpoint/2010/main" val="407532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F778-A352-4A1F-8A70-1E67B1F618A0}"/>
              </a:ext>
            </a:extLst>
          </p:cNvPr>
          <p:cNvSpPr>
            <a:spLocks noGrp="1"/>
          </p:cNvSpPr>
          <p:nvPr>
            <p:ph type="title"/>
          </p:nvPr>
        </p:nvSpPr>
        <p:spPr/>
        <p:txBody>
          <a:bodyPr/>
          <a:lstStyle/>
          <a:p>
            <a:pPr algn="ctr"/>
            <a:r>
              <a:rPr lang="en-US" b="1" dirty="0">
                <a:solidFill>
                  <a:srgbClr val="FF0000"/>
                </a:solidFill>
                <a:latin typeface="Cambria" panose="02040503050406030204" pitchFamily="18" charset="0"/>
              </a:rPr>
              <a:t> INFLAMMATION</a:t>
            </a:r>
          </a:p>
        </p:txBody>
      </p:sp>
      <p:sp>
        <p:nvSpPr>
          <p:cNvPr id="3" name="Content Placeholder 2">
            <a:extLst>
              <a:ext uri="{FF2B5EF4-FFF2-40B4-BE49-F238E27FC236}">
                <a16:creationId xmlns:a16="http://schemas.microsoft.com/office/drawing/2014/main" id="{652CAFA8-4898-4078-9981-0C1407BD5011}"/>
              </a:ext>
            </a:extLst>
          </p:cNvPr>
          <p:cNvSpPr>
            <a:spLocks noGrp="1"/>
          </p:cNvSpPr>
          <p:nvPr>
            <p:ph type="body" sz="half" idx="2"/>
          </p:nvPr>
        </p:nvSpPr>
        <p:spPr/>
        <p:txBody>
          <a:bodyPr>
            <a:normAutofit/>
          </a:bodyPr>
          <a:lstStyle/>
          <a:p>
            <a:pPr marL="0" indent="0" algn="ctr">
              <a:buNone/>
            </a:pPr>
            <a:r>
              <a:rPr lang="en-US" sz="3000" cap="all" dirty="0">
                <a:latin typeface="Cambria" panose="02040503050406030204" pitchFamily="18" charset="0"/>
              </a:rPr>
              <a:t> </a:t>
            </a:r>
            <a:r>
              <a:rPr lang="en-US" sz="3000" b="1" dirty="0">
                <a:latin typeface="Cambria" panose="02040503050406030204" pitchFamily="18" charset="0"/>
              </a:rPr>
              <a:t>HS-CRP</a:t>
            </a:r>
          </a:p>
          <a:p>
            <a:pPr algn="ctr"/>
            <a:r>
              <a:rPr lang="en-US" sz="3000" dirty="0">
                <a:latin typeface="Cambria" panose="02040503050406030204" pitchFamily="18" charset="0"/>
              </a:rPr>
              <a:t>The marker for inflammation</a:t>
            </a:r>
          </a:p>
          <a:p>
            <a:pPr algn="ctr"/>
            <a:r>
              <a:rPr lang="en-US" sz="3000" dirty="0">
                <a:latin typeface="Cambria" panose="02040503050406030204" pitchFamily="18" charset="0"/>
              </a:rPr>
              <a:t> </a:t>
            </a:r>
          </a:p>
          <a:p>
            <a:pPr algn="ctr"/>
            <a:r>
              <a:rPr lang="en-US" sz="3000" cap="all" dirty="0">
                <a:latin typeface="Cambria" panose="02040503050406030204" pitchFamily="18" charset="0"/>
              </a:rPr>
              <a:t>HIGH CRP CAN GIVE YOU GREATER THAN 4X RISK OF HEART ATTACK AND STROKE!</a:t>
            </a:r>
          </a:p>
          <a:p>
            <a:endParaRPr lang="en-US" dirty="0"/>
          </a:p>
        </p:txBody>
      </p:sp>
      <p:pic>
        <p:nvPicPr>
          <p:cNvPr id="18" name="Picture Placeholder 17">
            <a:extLst>
              <a:ext uri="{FF2B5EF4-FFF2-40B4-BE49-F238E27FC236}">
                <a16:creationId xmlns:a16="http://schemas.microsoft.com/office/drawing/2014/main" id="{681460DB-96C9-4957-8035-8862B620EF7E}"/>
              </a:ext>
            </a:extLst>
          </p:cNvPr>
          <p:cNvPicPr>
            <a:picLocks noGrp="1" noChangeAspect="1"/>
          </p:cNvPicPr>
          <p:nvPr>
            <p:ph type="pic" idx="1"/>
          </p:nvPr>
        </p:nvPicPr>
        <p:blipFill>
          <a:blip r:embed="rId3"/>
          <a:srcRect l="9764" r="9764"/>
          <a:stretch>
            <a:fillRect/>
          </a:stretch>
        </p:blipFill>
        <p:spPr>
          <a:xfrm>
            <a:off x="5183188" y="987425"/>
            <a:ext cx="6172200" cy="5189855"/>
          </a:xfrm>
        </p:spPr>
      </p:pic>
    </p:spTree>
    <p:extLst>
      <p:ext uri="{BB962C8B-B14F-4D97-AF65-F5344CB8AC3E}">
        <p14:creationId xmlns:p14="http://schemas.microsoft.com/office/powerpoint/2010/main" val="232698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072C-991F-450F-A0A7-74AD3403BF62}"/>
              </a:ext>
            </a:extLst>
          </p:cNvPr>
          <p:cNvSpPr>
            <a:spLocks noGrp="1"/>
          </p:cNvSpPr>
          <p:nvPr>
            <p:ph type="title"/>
          </p:nvPr>
        </p:nvSpPr>
        <p:spPr>
          <a:xfrm>
            <a:off x="838200" y="848601"/>
            <a:ext cx="10515600" cy="1325563"/>
          </a:xfrm>
        </p:spPr>
        <p:txBody>
          <a:bodyPr/>
          <a:lstStyle/>
          <a:p>
            <a:pPr algn="ctr"/>
            <a:r>
              <a:rPr lang="en-US" b="1" dirty="0">
                <a:latin typeface="Cambria" panose="02040503050406030204" pitchFamily="18" charset="0"/>
              </a:rPr>
              <a:t>TESTS</a:t>
            </a:r>
          </a:p>
        </p:txBody>
      </p:sp>
      <p:sp>
        <p:nvSpPr>
          <p:cNvPr id="3" name="Content Placeholder 2">
            <a:extLst>
              <a:ext uri="{FF2B5EF4-FFF2-40B4-BE49-F238E27FC236}">
                <a16:creationId xmlns:a16="http://schemas.microsoft.com/office/drawing/2014/main" id="{C1059DF4-76D6-46CC-8CC6-EFDBCE5CD697}"/>
              </a:ext>
            </a:extLst>
          </p:cNvPr>
          <p:cNvSpPr>
            <a:spLocks noGrp="1"/>
          </p:cNvSpPr>
          <p:nvPr>
            <p:ph idx="1"/>
          </p:nvPr>
        </p:nvSpPr>
        <p:spPr>
          <a:xfrm>
            <a:off x="838200" y="2487776"/>
            <a:ext cx="10515600" cy="2578209"/>
          </a:xfrm>
        </p:spPr>
        <p:txBody>
          <a:bodyPr/>
          <a:lstStyle/>
          <a:p>
            <a:pPr marL="514350" indent="-514350">
              <a:buAutoNum type="arabicPeriod"/>
            </a:pPr>
            <a:r>
              <a:rPr lang="en-US" dirty="0">
                <a:latin typeface="Cambria" panose="02040503050406030204" pitchFamily="18" charset="0"/>
              </a:rPr>
              <a:t>Biomarkers - CRP, omega 3 levels, Vitamin D, &amp; homocysteine, </a:t>
            </a:r>
          </a:p>
          <a:p>
            <a:pPr marL="514350" indent="-514350">
              <a:buAutoNum type="arabicPeriod"/>
            </a:pPr>
            <a:r>
              <a:rPr lang="en-US" dirty="0">
                <a:latin typeface="Cambria" panose="02040503050406030204" pitchFamily="18" charset="0"/>
              </a:rPr>
              <a:t>Cholesterol; triglyceride, HDL, LDL numbers and ratios</a:t>
            </a:r>
          </a:p>
          <a:p>
            <a:pPr marL="514350" indent="-514350">
              <a:buAutoNum type="arabicPeriod"/>
            </a:pPr>
            <a:r>
              <a:rPr lang="en-US" dirty="0">
                <a:latin typeface="Cambria" panose="02040503050406030204" pitchFamily="18" charset="0"/>
              </a:rPr>
              <a:t>DNA </a:t>
            </a:r>
          </a:p>
          <a:p>
            <a:pPr marL="514350" indent="-514350">
              <a:buAutoNum type="arabicPeriod"/>
            </a:pPr>
            <a:r>
              <a:rPr lang="en-US" dirty="0">
                <a:latin typeface="Cambria" panose="02040503050406030204" pitchFamily="18" charset="0"/>
              </a:rPr>
              <a:t>Food allergies: to evaluate gut and causes of inflammation  </a:t>
            </a:r>
            <a:br>
              <a:rPr lang="en-US" dirty="0"/>
            </a:br>
            <a:endParaRPr lang="en-US" dirty="0"/>
          </a:p>
          <a:p>
            <a:pPr marL="514350" indent="-514350">
              <a:buAutoNum type="arabicPeriod"/>
            </a:pPr>
            <a:endParaRPr lang="en-US" dirty="0"/>
          </a:p>
        </p:txBody>
      </p:sp>
    </p:spTree>
    <p:extLst>
      <p:ext uri="{BB962C8B-B14F-4D97-AF65-F5344CB8AC3E}">
        <p14:creationId xmlns:p14="http://schemas.microsoft.com/office/powerpoint/2010/main" val="348743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C9EB-C6F3-48A2-821C-ABD2757B23DE}"/>
              </a:ext>
            </a:extLst>
          </p:cNvPr>
          <p:cNvSpPr>
            <a:spLocks noGrp="1"/>
          </p:cNvSpPr>
          <p:nvPr>
            <p:ph type="title"/>
          </p:nvPr>
        </p:nvSpPr>
        <p:spPr>
          <a:xfrm>
            <a:off x="838199" y="1269014"/>
            <a:ext cx="10515600" cy="1483995"/>
          </a:xfrm>
        </p:spPr>
        <p:txBody>
          <a:bodyPr>
            <a:normAutofit fontScale="90000"/>
          </a:bodyPr>
          <a:lstStyle/>
          <a:p>
            <a:pPr marL="285750" indent="-285750" algn="ctr"/>
            <a:br>
              <a:rPr lang="en-US" dirty="0">
                <a:solidFill>
                  <a:srgbClr val="222222"/>
                </a:solidFill>
                <a:latin typeface="Roboto" panose="02000000000000000000" pitchFamily="2" charset="0"/>
              </a:rPr>
            </a:br>
            <a:r>
              <a:rPr lang="en-US" sz="3100" b="1" u="sng" dirty="0">
                <a:solidFill>
                  <a:srgbClr val="222222"/>
                </a:solidFill>
                <a:latin typeface="Cambria" panose="02040503050406030204" pitchFamily="18" charset="0"/>
              </a:rPr>
              <a:t>#1Killer</a:t>
            </a:r>
            <a:r>
              <a:rPr lang="en-US" sz="3100" dirty="0">
                <a:solidFill>
                  <a:srgbClr val="222222"/>
                </a:solidFill>
                <a:latin typeface="Cambria" panose="02040503050406030204" pitchFamily="18" charset="0"/>
              </a:rPr>
              <a:t>:</a:t>
            </a:r>
            <a:r>
              <a:rPr lang="en-US" sz="3100" b="1" dirty="0">
                <a:solidFill>
                  <a:srgbClr val="222222"/>
                </a:solidFill>
                <a:latin typeface="Cambria" panose="02040503050406030204" pitchFamily="18" charset="0"/>
              </a:rPr>
              <a:t>8-900,000 Deaths In The US Each Year</a:t>
            </a:r>
            <a:br>
              <a:rPr lang="en-US" sz="3100" b="1" dirty="0">
                <a:solidFill>
                  <a:srgbClr val="222222"/>
                </a:solidFill>
                <a:latin typeface="Cambria" panose="02040503050406030204" pitchFamily="18" charset="0"/>
              </a:rPr>
            </a:br>
            <a:r>
              <a:rPr lang="en-US" sz="3100" b="1" dirty="0">
                <a:solidFill>
                  <a:srgbClr val="222222"/>
                </a:solidFill>
                <a:latin typeface="Cambria" panose="02040503050406030204" pitchFamily="18" charset="0"/>
              </a:rPr>
              <a:t>One person dies from CVD every 40 seconds </a:t>
            </a:r>
            <a:br>
              <a:rPr lang="en-US" dirty="0">
                <a:solidFill>
                  <a:srgbClr val="222222"/>
                </a:solidFill>
                <a:latin typeface="Roboto" panose="02000000000000000000" pitchFamily="2" charset="0"/>
              </a:rPr>
            </a:br>
            <a:endParaRPr lang="en-US" dirty="0"/>
          </a:p>
        </p:txBody>
      </p:sp>
      <p:pic>
        <p:nvPicPr>
          <p:cNvPr id="5" name="Content Placeholder 4">
            <a:extLst>
              <a:ext uri="{FF2B5EF4-FFF2-40B4-BE49-F238E27FC236}">
                <a16:creationId xmlns:a16="http://schemas.microsoft.com/office/drawing/2014/main" id="{FB455379-4A69-45AA-88E2-68FFC35B34EB}"/>
              </a:ext>
            </a:extLst>
          </p:cNvPr>
          <p:cNvPicPr>
            <a:picLocks noGrp="1" noChangeAspect="1"/>
          </p:cNvPicPr>
          <p:nvPr>
            <p:ph idx="1"/>
          </p:nvPr>
        </p:nvPicPr>
        <p:blipFill>
          <a:blip r:embed="rId3"/>
          <a:stretch>
            <a:fillRect/>
          </a:stretch>
        </p:blipFill>
        <p:spPr>
          <a:xfrm>
            <a:off x="3156997" y="2753009"/>
            <a:ext cx="5878003" cy="3610688"/>
          </a:xfrm>
        </p:spPr>
      </p:pic>
    </p:spTree>
    <p:extLst>
      <p:ext uri="{BB962C8B-B14F-4D97-AF65-F5344CB8AC3E}">
        <p14:creationId xmlns:p14="http://schemas.microsoft.com/office/powerpoint/2010/main" val="376039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ADF6-EE90-48B8-90BF-6C04AD49F7D1}"/>
              </a:ext>
            </a:extLst>
          </p:cNvPr>
          <p:cNvSpPr>
            <a:spLocks noGrp="1"/>
          </p:cNvSpPr>
          <p:nvPr>
            <p:ph type="title"/>
          </p:nvPr>
        </p:nvSpPr>
        <p:spPr>
          <a:xfrm>
            <a:off x="836611" y="2205452"/>
            <a:ext cx="3932237" cy="608691"/>
          </a:xfrm>
        </p:spPr>
        <p:txBody>
          <a:bodyPr>
            <a:normAutofit fontScale="90000"/>
          </a:bodyPr>
          <a:lstStyle/>
          <a:p>
            <a:pPr algn="ctr"/>
            <a:r>
              <a:rPr lang="en-US" sz="4000" b="1" dirty="0">
                <a:solidFill>
                  <a:srgbClr val="FF0000"/>
                </a:solidFill>
                <a:latin typeface="Cambria" panose="02040503050406030204" pitchFamily="18" charset="0"/>
              </a:rPr>
              <a:t>Test Vitamin D</a:t>
            </a:r>
          </a:p>
        </p:txBody>
      </p:sp>
      <p:pic>
        <p:nvPicPr>
          <p:cNvPr id="8" name="Picture Placeholder 7">
            <a:extLst>
              <a:ext uri="{FF2B5EF4-FFF2-40B4-BE49-F238E27FC236}">
                <a16:creationId xmlns:a16="http://schemas.microsoft.com/office/drawing/2014/main" id="{62B82716-F780-439A-AACB-FEE3802BFEBD}"/>
              </a:ext>
            </a:extLst>
          </p:cNvPr>
          <p:cNvPicPr>
            <a:picLocks noGrp="1" noChangeAspect="1"/>
          </p:cNvPicPr>
          <p:nvPr>
            <p:ph type="pic" idx="1"/>
          </p:nvPr>
        </p:nvPicPr>
        <p:blipFill>
          <a:blip r:embed="rId3"/>
          <a:srcRect l="14325" r="14325"/>
          <a:stretch>
            <a:fillRect/>
          </a:stretch>
        </p:blipFill>
        <p:spPr>
          <a:xfrm>
            <a:off x="5360274" y="1283482"/>
            <a:ext cx="5522147" cy="4360337"/>
          </a:xfrm>
        </p:spPr>
      </p:pic>
      <p:sp>
        <p:nvSpPr>
          <p:cNvPr id="3" name="Content Placeholder 2">
            <a:extLst>
              <a:ext uri="{FF2B5EF4-FFF2-40B4-BE49-F238E27FC236}">
                <a16:creationId xmlns:a16="http://schemas.microsoft.com/office/drawing/2014/main" id="{522D2655-BA8A-485E-9041-021AD4DE12C4}"/>
              </a:ext>
            </a:extLst>
          </p:cNvPr>
          <p:cNvSpPr>
            <a:spLocks noGrp="1"/>
          </p:cNvSpPr>
          <p:nvPr>
            <p:ph type="body" sz="half" idx="2"/>
          </p:nvPr>
        </p:nvSpPr>
        <p:spPr>
          <a:xfrm>
            <a:off x="836612" y="3463651"/>
            <a:ext cx="3932237" cy="1945640"/>
          </a:xfrm>
        </p:spPr>
        <p:txBody>
          <a:bodyPr>
            <a:normAutofit/>
          </a:bodyPr>
          <a:lstStyle/>
          <a:p>
            <a:r>
              <a:rPr lang="en-US" cap="all" dirty="0"/>
              <a:t> </a:t>
            </a:r>
            <a:r>
              <a:rPr lang="en-US" sz="3200" dirty="0">
                <a:latin typeface="Cambria" panose="02040503050406030204" pitchFamily="18" charset="0"/>
              </a:rPr>
              <a:t>When vitamin D levels are the highest, your risk of disease is the lowest.</a:t>
            </a:r>
          </a:p>
          <a:p>
            <a:pPr marL="0" indent="0">
              <a:buNone/>
            </a:pPr>
            <a:endParaRPr lang="en-US" dirty="0"/>
          </a:p>
          <a:p>
            <a:endParaRPr lang="en-US" dirty="0"/>
          </a:p>
        </p:txBody>
      </p:sp>
    </p:spTree>
    <p:extLst>
      <p:ext uri="{BB962C8B-B14F-4D97-AF65-F5344CB8AC3E}">
        <p14:creationId xmlns:p14="http://schemas.microsoft.com/office/powerpoint/2010/main" val="47926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6C59-567C-4E48-B877-CAA6D9A0BEB5}"/>
              </a:ext>
            </a:extLst>
          </p:cNvPr>
          <p:cNvSpPr>
            <a:spLocks noGrp="1"/>
          </p:cNvSpPr>
          <p:nvPr>
            <p:ph type="title"/>
          </p:nvPr>
        </p:nvSpPr>
        <p:spPr>
          <a:xfrm>
            <a:off x="838200" y="554311"/>
            <a:ext cx="10515600" cy="1325563"/>
          </a:xfrm>
        </p:spPr>
        <p:txBody>
          <a:bodyPr>
            <a:normAutofit/>
          </a:bodyPr>
          <a:lstStyle/>
          <a:p>
            <a:pPr algn="ctr"/>
            <a:r>
              <a:rPr lang="en-US" sz="3600" b="1" dirty="0">
                <a:solidFill>
                  <a:srgbClr val="FF0000"/>
                </a:solidFill>
                <a:latin typeface="Cambria" panose="02040503050406030204" pitchFamily="18" charset="0"/>
              </a:rPr>
              <a:t>DNA TESTING</a:t>
            </a:r>
          </a:p>
        </p:txBody>
      </p:sp>
      <p:sp>
        <p:nvSpPr>
          <p:cNvPr id="3" name="Content Placeholder 2">
            <a:extLst>
              <a:ext uri="{FF2B5EF4-FFF2-40B4-BE49-F238E27FC236}">
                <a16:creationId xmlns:a16="http://schemas.microsoft.com/office/drawing/2014/main" id="{5CA0982B-BB60-4762-B752-4700B903BF6E}"/>
              </a:ext>
            </a:extLst>
          </p:cNvPr>
          <p:cNvSpPr>
            <a:spLocks noGrp="1"/>
          </p:cNvSpPr>
          <p:nvPr>
            <p:ph idx="1"/>
          </p:nvPr>
        </p:nvSpPr>
        <p:spPr>
          <a:xfrm>
            <a:off x="838200" y="2141537"/>
            <a:ext cx="10515600" cy="4351338"/>
          </a:xfrm>
        </p:spPr>
        <p:txBody>
          <a:bodyPr>
            <a:normAutofit/>
          </a:bodyPr>
          <a:lstStyle/>
          <a:p>
            <a:pPr marL="514350" indent="-514350">
              <a:buAutoNum type="arabicPeriod"/>
            </a:pPr>
            <a:r>
              <a:rPr lang="en-US" sz="3000" dirty="0">
                <a:latin typeface="Cambria" panose="02040503050406030204" pitchFamily="18" charset="0"/>
              </a:rPr>
              <a:t>APO Genes (Cholesterol gene)</a:t>
            </a:r>
          </a:p>
          <a:p>
            <a:pPr marL="514350" indent="-514350">
              <a:buAutoNum type="arabicPeriod"/>
            </a:pPr>
            <a:r>
              <a:rPr lang="en-US" sz="3000" dirty="0">
                <a:latin typeface="Cambria" panose="02040503050406030204" pitchFamily="18" charset="0"/>
              </a:rPr>
              <a:t>MTHFR (Homocysteine gene)</a:t>
            </a:r>
          </a:p>
          <a:p>
            <a:pPr marL="514350" indent="-514350">
              <a:buAutoNum type="arabicPeriod"/>
            </a:pPr>
            <a:r>
              <a:rPr lang="en-US" sz="3000" dirty="0">
                <a:latin typeface="Cambria" panose="02040503050406030204" pitchFamily="18" charset="0"/>
              </a:rPr>
              <a:t>IL6 (Inflammatory gene)</a:t>
            </a:r>
          </a:p>
          <a:p>
            <a:pPr marL="514350" indent="-514350">
              <a:buAutoNum type="arabicPeriod"/>
            </a:pPr>
            <a:r>
              <a:rPr lang="en-US" sz="3000" dirty="0">
                <a:latin typeface="Cambria" panose="02040503050406030204" pitchFamily="18" charset="0"/>
              </a:rPr>
              <a:t>CETP (Cholesterol ratio gene)</a:t>
            </a:r>
          </a:p>
          <a:p>
            <a:pPr marL="514350" indent="-514350">
              <a:buAutoNum type="arabicPeriod"/>
            </a:pPr>
            <a:r>
              <a:rPr lang="en-US" sz="3000" dirty="0">
                <a:latin typeface="Cambria" panose="02040503050406030204" pitchFamily="18" charset="0"/>
              </a:rPr>
              <a:t>LPL (Triglyceride gene)</a:t>
            </a:r>
          </a:p>
          <a:p>
            <a:pPr marL="514350" indent="-514350">
              <a:buAutoNum type="arabicPeriod"/>
            </a:pPr>
            <a:r>
              <a:rPr lang="en-US" sz="3000" dirty="0">
                <a:latin typeface="Cambria" panose="02040503050406030204" pitchFamily="18" charset="0"/>
              </a:rPr>
              <a:t>Dozens of others related to metabolism of sugar and fats</a:t>
            </a:r>
            <a:br>
              <a:rPr lang="en-US" sz="3600" dirty="0"/>
            </a:br>
            <a:br>
              <a:rPr lang="en-US" dirty="0"/>
            </a:br>
            <a:endParaRPr lang="en-US" dirty="0"/>
          </a:p>
        </p:txBody>
      </p:sp>
    </p:spTree>
    <p:extLst>
      <p:ext uri="{BB962C8B-B14F-4D97-AF65-F5344CB8AC3E}">
        <p14:creationId xmlns:p14="http://schemas.microsoft.com/office/powerpoint/2010/main" val="308971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CDF-3998-4A02-B92D-A4AA70FFFC0E}"/>
              </a:ext>
            </a:extLst>
          </p:cNvPr>
          <p:cNvSpPr>
            <a:spLocks noGrp="1"/>
          </p:cNvSpPr>
          <p:nvPr>
            <p:ph type="title"/>
          </p:nvPr>
        </p:nvSpPr>
        <p:spPr>
          <a:xfrm>
            <a:off x="771634" y="1760483"/>
            <a:ext cx="4068543" cy="640080"/>
          </a:xfrm>
        </p:spPr>
        <p:txBody>
          <a:bodyPr>
            <a:normAutofit fontScale="90000"/>
          </a:bodyPr>
          <a:lstStyle/>
          <a:p>
            <a:r>
              <a:rPr lang="en-US" sz="3600" b="1" dirty="0">
                <a:solidFill>
                  <a:srgbClr val="FF0000"/>
                </a:solidFill>
                <a:latin typeface="Cambria" panose="02040503050406030204" pitchFamily="18" charset="0"/>
              </a:rPr>
              <a:t>Test Your APO Genes</a:t>
            </a:r>
          </a:p>
        </p:txBody>
      </p:sp>
      <p:sp>
        <p:nvSpPr>
          <p:cNvPr id="3" name="Content Placeholder 2">
            <a:extLst>
              <a:ext uri="{FF2B5EF4-FFF2-40B4-BE49-F238E27FC236}">
                <a16:creationId xmlns:a16="http://schemas.microsoft.com/office/drawing/2014/main" id="{81D04BFE-534B-40A8-A9BA-507371779D07}"/>
              </a:ext>
            </a:extLst>
          </p:cNvPr>
          <p:cNvSpPr>
            <a:spLocks noGrp="1"/>
          </p:cNvSpPr>
          <p:nvPr>
            <p:ph type="body" sz="half" idx="2"/>
          </p:nvPr>
        </p:nvSpPr>
        <p:spPr>
          <a:xfrm>
            <a:off x="839788" y="2795776"/>
            <a:ext cx="3932237" cy="2819400"/>
          </a:xfrm>
        </p:spPr>
        <p:txBody>
          <a:bodyPr>
            <a:normAutofit lnSpcReduction="10000"/>
          </a:bodyPr>
          <a:lstStyle/>
          <a:p>
            <a:r>
              <a:rPr lang="en-US" sz="3200" cap="all" dirty="0">
                <a:latin typeface="Cambria" panose="02040503050406030204" pitchFamily="18" charset="0"/>
              </a:rPr>
              <a:t>THESE GENES REGULATE:</a:t>
            </a:r>
          </a:p>
          <a:p>
            <a:r>
              <a:rPr lang="en-US" sz="3200" cap="all" dirty="0">
                <a:latin typeface="Cambria" panose="02040503050406030204" pitchFamily="18" charset="0"/>
              </a:rPr>
              <a:t>CHOLESTEROL, TRIGLYCERIDE, AND FATTY ACID METABOLISM </a:t>
            </a:r>
            <a:endParaRPr lang="en-US" sz="3200" dirty="0">
              <a:latin typeface="Cambria" panose="02040503050406030204" pitchFamily="18" charset="0"/>
            </a:endParaRPr>
          </a:p>
          <a:p>
            <a:endParaRPr lang="en-US" dirty="0"/>
          </a:p>
        </p:txBody>
      </p:sp>
      <p:pic>
        <p:nvPicPr>
          <p:cNvPr id="10" name="Picture Placeholder 9">
            <a:extLst>
              <a:ext uri="{FF2B5EF4-FFF2-40B4-BE49-F238E27FC236}">
                <a16:creationId xmlns:a16="http://schemas.microsoft.com/office/drawing/2014/main" id="{B66CA209-3F7B-408C-AEF0-017FEE0E6F80}"/>
              </a:ext>
            </a:extLst>
          </p:cNvPr>
          <p:cNvPicPr>
            <a:picLocks noGrp="1" noChangeAspect="1"/>
          </p:cNvPicPr>
          <p:nvPr>
            <p:ph type="pic" idx="1"/>
          </p:nvPr>
        </p:nvPicPr>
        <p:blipFill>
          <a:blip r:embed="rId3"/>
          <a:srcRect l="7194" r="7194"/>
          <a:stretch>
            <a:fillRect/>
          </a:stretch>
        </p:blipFill>
        <p:spPr>
          <a:xfrm>
            <a:off x="5382884" y="1242823"/>
            <a:ext cx="5537364" cy="4372353"/>
          </a:xfrm>
        </p:spPr>
      </p:pic>
    </p:spTree>
    <p:extLst>
      <p:ext uri="{BB962C8B-B14F-4D97-AF65-F5344CB8AC3E}">
        <p14:creationId xmlns:p14="http://schemas.microsoft.com/office/powerpoint/2010/main" val="420673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FE6093-31A4-4199-8975-833288D1AD89}"/>
              </a:ext>
            </a:extLst>
          </p:cNvPr>
          <p:cNvSpPr>
            <a:spLocks noGrp="1"/>
          </p:cNvSpPr>
          <p:nvPr>
            <p:ph type="title"/>
          </p:nvPr>
        </p:nvSpPr>
        <p:spPr>
          <a:xfrm>
            <a:off x="838200" y="1108622"/>
            <a:ext cx="10515600" cy="1325563"/>
          </a:xfrm>
        </p:spPr>
        <p:txBody>
          <a:bodyPr/>
          <a:lstStyle/>
          <a:p>
            <a:pPr algn="ctr"/>
            <a:r>
              <a:rPr lang="en-US" dirty="0">
                <a:latin typeface="Cambria" panose="02040503050406030204" pitchFamily="18" charset="0"/>
              </a:rPr>
              <a:t>NOS3 GENE</a:t>
            </a:r>
          </a:p>
        </p:txBody>
      </p:sp>
      <p:sp>
        <p:nvSpPr>
          <p:cNvPr id="6" name="Content Placeholder 5">
            <a:extLst>
              <a:ext uri="{FF2B5EF4-FFF2-40B4-BE49-F238E27FC236}">
                <a16:creationId xmlns:a16="http://schemas.microsoft.com/office/drawing/2014/main" id="{5F299F7A-B7E2-4782-9F43-0E5AD4E4130A}"/>
              </a:ext>
            </a:extLst>
          </p:cNvPr>
          <p:cNvSpPr>
            <a:spLocks noGrp="1"/>
          </p:cNvSpPr>
          <p:nvPr>
            <p:ph idx="1"/>
          </p:nvPr>
        </p:nvSpPr>
        <p:spPr>
          <a:xfrm>
            <a:off x="838200" y="2434185"/>
            <a:ext cx="10515600" cy="1989630"/>
          </a:xfrm>
        </p:spPr>
        <p:txBody>
          <a:bodyPr>
            <a:normAutofit fontScale="92500" lnSpcReduction="10000"/>
          </a:bodyPr>
          <a:lstStyle/>
          <a:p>
            <a:pPr marL="0" indent="0">
              <a:buNone/>
            </a:pPr>
            <a:endParaRPr lang="en-US" dirty="0"/>
          </a:p>
          <a:p>
            <a:pPr marL="0" indent="0" algn="ctr">
              <a:buNone/>
            </a:pPr>
            <a:r>
              <a:rPr lang="en-US" b="1" dirty="0">
                <a:latin typeface="Cambria" panose="02040503050406030204" pitchFamily="18" charset="0"/>
              </a:rPr>
              <a:t>Makes nitric oxide to help blood vessels open and close.  </a:t>
            </a:r>
          </a:p>
          <a:p>
            <a:pPr marL="0" indent="0" algn="ctr">
              <a:buNone/>
            </a:pPr>
            <a:r>
              <a:rPr lang="en-US" b="1" dirty="0">
                <a:latin typeface="Cambria" panose="02040503050406030204" pitchFamily="18" charset="0"/>
              </a:rPr>
              <a:t>Poor NOS3 gene increases risk of clogging</a:t>
            </a:r>
            <a:br>
              <a:rPr lang="en-US" dirty="0">
                <a:latin typeface="Cambria" panose="02040503050406030204" pitchFamily="18" charset="0"/>
              </a:rPr>
            </a:br>
            <a:br>
              <a:rPr lang="en-US" dirty="0">
                <a:latin typeface="Cambria" panose="02040503050406030204" pitchFamily="18" charset="0"/>
              </a:rPr>
            </a:br>
            <a:endParaRPr lang="en-US" dirty="0">
              <a:latin typeface="Cambria" panose="02040503050406030204" pitchFamily="18" charset="0"/>
            </a:endParaRPr>
          </a:p>
        </p:txBody>
      </p:sp>
    </p:spTree>
    <p:extLst>
      <p:ext uri="{BB962C8B-B14F-4D97-AF65-F5344CB8AC3E}">
        <p14:creationId xmlns:p14="http://schemas.microsoft.com/office/powerpoint/2010/main" val="165528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DD48-DB9E-4D05-B84E-4FBE2A0FB7CE}"/>
              </a:ext>
            </a:extLst>
          </p:cNvPr>
          <p:cNvSpPr>
            <a:spLocks noGrp="1"/>
          </p:cNvSpPr>
          <p:nvPr>
            <p:ph type="title"/>
          </p:nvPr>
        </p:nvSpPr>
        <p:spPr/>
        <p:txBody>
          <a:bodyPr/>
          <a:lstStyle/>
          <a:p>
            <a:pPr algn="ctr"/>
            <a:r>
              <a:rPr lang="en-US" b="1" dirty="0">
                <a:latin typeface="Cambria" panose="02040503050406030204" pitchFamily="18" charset="0"/>
              </a:rPr>
              <a:t>HELPING NOS3</a:t>
            </a:r>
          </a:p>
        </p:txBody>
      </p:sp>
      <p:sp>
        <p:nvSpPr>
          <p:cNvPr id="3" name="Content Placeholder 2">
            <a:extLst>
              <a:ext uri="{FF2B5EF4-FFF2-40B4-BE49-F238E27FC236}">
                <a16:creationId xmlns:a16="http://schemas.microsoft.com/office/drawing/2014/main" id="{C545B656-CEB0-44C2-8C78-B70726A9E228}"/>
              </a:ext>
            </a:extLst>
          </p:cNvPr>
          <p:cNvSpPr>
            <a:spLocks noGrp="1"/>
          </p:cNvSpPr>
          <p:nvPr>
            <p:ph idx="1"/>
          </p:nvPr>
        </p:nvSpPr>
        <p:spPr/>
        <p:txBody>
          <a:bodyPr>
            <a:normAutofit/>
          </a:bodyPr>
          <a:lstStyle/>
          <a:p>
            <a:pPr algn="ctr"/>
            <a:endParaRPr lang="en-US" b="1" dirty="0"/>
          </a:p>
          <a:p>
            <a:pPr algn="ctr"/>
            <a:r>
              <a:rPr lang="en-US" sz="3600" b="1" dirty="0">
                <a:latin typeface="Cambria" panose="02040503050406030204" pitchFamily="18" charset="0"/>
              </a:rPr>
              <a:t>L-</a:t>
            </a:r>
            <a:r>
              <a:rPr lang="en-US" sz="3600" b="1" dirty="0" err="1">
                <a:latin typeface="Cambria" panose="02040503050406030204" pitchFamily="18" charset="0"/>
              </a:rPr>
              <a:t>theonine</a:t>
            </a:r>
            <a:r>
              <a:rPr lang="en-US" sz="3600" b="1" dirty="0">
                <a:latin typeface="Cambria" panose="02040503050406030204" pitchFamily="18" charset="0"/>
              </a:rPr>
              <a:t> and CBD for calming effect (Be Calm) </a:t>
            </a:r>
          </a:p>
          <a:p>
            <a:pPr algn="ctr"/>
            <a:endParaRPr lang="en-US" sz="3600" b="1" dirty="0">
              <a:latin typeface="Cambria" panose="02040503050406030204" pitchFamily="18" charset="0"/>
            </a:endParaRPr>
          </a:p>
          <a:p>
            <a:pPr algn="ctr"/>
            <a:r>
              <a:rPr lang="en-US" sz="3600" b="1" dirty="0">
                <a:latin typeface="Cambria" panose="02040503050406030204" pitchFamily="18" charset="0"/>
              </a:rPr>
              <a:t>Eat arginine foods (Turkey, chick peas, lentils, pumpkin seeds, almonds, and spirulina)*</a:t>
            </a:r>
          </a:p>
          <a:p>
            <a:pPr marL="0" indent="0">
              <a:buNone/>
            </a:pPr>
            <a:br>
              <a:rPr lang="en-US" dirty="0"/>
            </a:br>
            <a:br>
              <a:rPr lang="en-US" dirty="0"/>
            </a:br>
            <a:endParaRPr lang="en-US" dirty="0"/>
          </a:p>
        </p:txBody>
      </p:sp>
    </p:spTree>
    <p:extLst>
      <p:ext uri="{BB962C8B-B14F-4D97-AF65-F5344CB8AC3E}">
        <p14:creationId xmlns:p14="http://schemas.microsoft.com/office/powerpoint/2010/main" val="25898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48A5-C0C6-482B-9304-05FA4E771C63}"/>
              </a:ext>
            </a:extLst>
          </p:cNvPr>
          <p:cNvSpPr>
            <a:spLocks noGrp="1"/>
          </p:cNvSpPr>
          <p:nvPr>
            <p:ph type="title"/>
          </p:nvPr>
        </p:nvSpPr>
        <p:spPr>
          <a:xfrm>
            <a:off x="838200" y="502361"/>
            <a:ext cx="10515600" cy="1325563"/>
          </a:xfrm>
        </p:spPr>
        <p:txBody>
          <a:bodyPr/>
          <a:lstStyle/>
          <a:p>
            <a:pPr algn="ctr"/>
            <a:r>
              <a:rPr lang="en-US" b="1" dirty="0">
                <a:latin typeface="Cambria" panose="02040503050406030204" pitchFamily="18" charset="0"/>
              </a:rPr>
              <a:t>OTHER FOODS FOR NOS3</a:t>
            </a:r>
          </a:p>
        </p:txBody>
      </p:sp>
      <p:sp>
        <p:nvSpPr>
          <p:cNvPr id="3" name="Content Placeholder 2">
            <a:extLst>
              <a:ext uri="{FF2B5EF4-FFF2-40B4-BE49-F238E27FC236}">
                <a16:creationId xmlns:a16="http://schemas.microsoft.com/office/drawing/2014/main" id="{2B3670EE-F912-4F68-94B2-51A429C1E2DB}"/>
              </a:ext>
            </a:extLst>
          </p:cNvPr>
          <p:cNvSpPr>
            <a:spLocks noGrp="1"/>
          </p:cNvSpPr>
          <p:nvPr>
            <p:ph idx="1"/>
          </p:nvPr>
        </p:nvSpPr>
        <p:spPr>
          <a:xfrm>
            <a:off x="838200" y="2004301"/>
            <a:ext cx="10515600" cy="4351338"/>
          </a:xfrm>
        </p:spPr>
        <p:txBody>
          <a:bodyPr>
            <a:normAutofit/>
          </a:bodyPr>
          <a:lstStyle/>
          <a:p>
            <a:r>
              <a:rPr lang="en-US" dirty="0">
                <a:latin typeface="Cambria" panose="02040503050406030204" pitchFamily="18" charset="0"/>
              </a:rPr>
              <a:t>Calcium foods </a:t>
            </a:r>
          </a:p>
          <a:p>
            <a:r>
              <a:rPr lang="en-US" dirty="0">
                <a:latin typeface="Cambria" panose="02040503050406030204" pitchFamily="18" charset="0"/>
              </a:rPr>
              <a:t>Iron foods</a:t>
            </a:r>
          </a:p>
          <a:p>
            <a:r>
              <a:rPr lang="en-US" dirty="0">
                <a:latin typeface="Cambria" panose="02040503050406030204" pitchFamily="18" charset="0"/>
              </a:rPr>
              <a:t>Riboflavin/vitamin B2 foods</a:t>
            </a:r>
          </a:p>
          <a:p>
            <a:r>
              <a:rPr lang="en-US" dirty="0">
                <a:latin typeface="Cambria" panose="02040503050406030204" pitchFamily="18" charset="0"/>
              </a:rPr>
              <a:t>Foods that contain natural nitrates: for example, arugula, beets, celery, and spinach</a:t>
            </a:r>
          </a:p>
          <a:p>
            <a:r>
              <a:rPr lang="en-US" dirty="0">
                <a:latin typeface="Cambria" panose="02040503050406030204" pitchFamily="18" charset="0"/>
              </a:rPr>
              <a:t>NOS3 needs plenty of the nutrient oxygen: exercise and deep breathing</a:t>
            </a:r>
          </a:p>
          <a:p>
            <a:pPr marL="0" indent="0">
              <a:buNone/>
            </a:pPr>
            <a:br>
              <a:rPr lang="en-US" dirty="0"/>
            </a:br>
            <a:endParaRPr lang="en-US" dirty="0"/>
          </a:p>
        </p:txBody>
      </p:sp>
    </p:spTree>
    <p:extLst>
      <p:ext uri="{BB962C8B-B14F-4D97-AF65-F5344CB8AC3E}">
        <p14:creationId xmlns:p14="http://schemas.microsoft.com/office/powerpoint/2010/main" val="3400749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F3C9-F26F-4822-9D1B-36FE679A984F}"/>
              </a:ext>
            </a:extLst>
          </p:cNvPr>
          <p:cNvSpPr>
            <a:spLocks noGrp="1"/>
          </p:cNvSpPr>
          <p:nvPr>
            <p:ph type="title"/>
          </p:nvPr>
        </p:nvSpPr>
        <p:spPr/>
        <p:txBody>
          <a:bodyPr>
            <a:normAutofit/>
          </a:bodyPr>
          <a:lstStyle/>
          <a:p>
            <a:pPr algn="ctr"/>
            <a:r>
              <a:rPr lang="en-US" sz="4000" b="1" dirty="0">
                <a:latin typeface="Cambria" panose="02040503050406030204" pitchFamily="18" charset="0"/>
              </a:rPr>
              <a:t>CLEAN COMT GENE</a:t>
            </a:r>
          </a:p>
        </p:txBody>
      </p:sp>
      <p:sp>
        <p:nvSpPr>
          <p:cNvPr id="3" name="Content Placeholder 2">
            <a:extLst>
              <a:ext uri="{FF2B5EF4-FFF2-40B4-BE49-F238E27FC236}">
                <a16:creationId xmlns:a16="http://schemas.microsoft.com/office/drawing/2014/main" id="{F4F53449-DEB3-4778-8220-4D941D15D19D}"/>
              </a:ext>
            </a:extLst>
          </p:cNvPr>
          <p:cNvSpPr>
            <a:spLocks noGrp="1"/>
          </p:cNvSpPr>
          <p:nvPr>
            <p:ph idx="1"/>
          </p:nvPr>
        </p:nvSpPr>
        <p:spPr>
          <a:xfrm>
            <a:off x="838200" y="1846646"/>
            <a:ext cx="10515600" cy="3702816"/>
          </a:xfrm>
        </p:spPr>
        <p:txBody>
          <a:bodyPr>
            <a:normAutofit/>
          </a:bodyPr>
          <a:lstStyle/>
          <a:p>
            <a:r>
              <a:rPr lang="en-US" sz="2400" dirty="0">
                <a:latin typeface="Cambria" panose="02040503050406030204" pitchFamily="18" charset="0"/>
              </a:rPr>
              <a:t>REQUIRED NUTRIENTS: B2, B9, B12, and MG</a:t>
            </a:r>
          </a:p>
          <a:p>
            <a:r>
              <a:rPr lang="en-US" sz="2400" dirty="0">
                <a:latin typeface="Cambria" panose="02040503050406030204" pitchFamily="18" charset="0"/>
              </a:rPr>
              <a:t>Minimize exposure to chemicals – plastics (BPA – xenoestrogen) and Round Up (Go organic and avoid the Dirty Dozen)</a:t>
            </a:r>
          </a:p>
          <a:p>
            <a:r>
              <a:rPr lang="en-US" sz="2400" dirty="0">
                <a:latin typeface="Cambria" panose="02040503050406030204" pitchFamily="18" charset="0"/>
              </a:rPr>
              <a:t>Detox and Build </a:t>
            </a:r>
            <a:r>
              <a:rPr lang="en-US" sz="2400" dirty="0" err="1">
                <a:latin typeface="Cambria" panose="02040503050406030204" pitchFamily="18" charset="0"/>
              </a:rPr>
              <a:t>Glutathion</a:t>
            </a:r>
            <a:r>
              <a:rPr lang="en-US" sz="2400" dirty="0">
                <a:latin typeface="Cambria" panose="02040503050406030204" pitchFamily="18" charset="0"/>
              </a:rPr>
              <a:t> (Daily Detox)</a:t>
            </a:r>
          </a:p>
          <a:p>
            <a:r>
              <a:rPr lang="en-US" sz="2400" dirty="0">
                <a:latin typeface="Cambria" panose="02040503050406030204" pitchFamily="18" charset="0"/>
              </a:rPr>
              <a:t>Minimize caffeine and sugar</a:t>
            </a:r>
          </a:p>
          <a:p>
            <a:r>
              <a:rPr lang="en-US" sz="2400" dirty="0">
                <a:latin typeface="Cambria" panose="02040503050406030204" pitchFamily="18" charset="0"/>
              </a:rPr>
              <a:t>Sleep and de-stress (Be Calm)</a:t>
            </a:r>
          </a:p>
          <a:p>
            <a:r>
              <a:rPr lang="en-US" sz="2400" dirty="0">
                <a:latin typeface="Cambria" panose="02040503050406030204" pitchFamily="18" charset="0"/>
              </a:rPr>
              <a:t>Hugs!! (Increases dopamine levels)</a:t>
            </a:r>
          </a:p>
          <a:p>
            <a:r>
              <a:rPr lang="en-US" sz="2400" dirty="0">
                <a:latin typeface="Cambria" panose="02040503050406030204" pitchFamily="18" charset="0"/>
              </a:rPr>
              <a:t>Balanced, smaller meals</a:t>
            </a:r>
          </a:p>
          <a:p>
            <a:endParaRPr lang="en-US" dirty="0"/>
          </a:p>
        </p:txBody>
      </p:sp>
    </p:spTree>
    <p:extLst>
      <p:ext uri="{BB962C8B-B14F-4D97-AF65-F5344CB8AC3E}">
        <p14:creationId xmlns:p14="http://schemas.microsoft.com/office/powerpoint/2010/main" val="334684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6EF2-A6AC-4211-A617-5FCD9A7B0331}"/>
              </a:ext>
            </a:extLst>
          </p:cNvPr>
          <p:cNvSpPr>
            <a:spLocks noGrp="1"/>
          </p:cNvSpPr>
          <p:nvPr>
            <p:ph type="title"/>
          </p:nvPr>
        </p:nvSpPr>
        <p:spPr>
          <a:xfrm>
            <a:off x="682133" y="2174239"/>
            <a:ext cx="3932237" cy="1254760"/>
          </a:xfrm>
        </p:spPr>
        <p:txBody>
          <a:bodyPr>
            <a:normAutofit fontScale="90000"/>
          </a:bodyPr>
          <a:lstStyle/>
          <a:p>
            <a:pPr algn="ctr"/>
            <a:r>
              <a:rPr lang="en-US" sz="4000" b="1" dirty="0">
                <a:solidFill>
                  <a:srgbClr val="FF0000"/>
                </a:solidFill>
                <a:latin typeface="Cambria" panose="02040503050406030204" pitchFamily="18" charset="0"/>
              </a:rPr>
              <a:t>TEST &amp; HANDLE HOMOCYSTEINE</a:t>
            </a:r>
          </a:p>
        </p:txBody>
      </p:sp>
      <p:pic>
        <p:nvPicPr>
          <p:cNvPr id="6" name="Picture Placeholder 5">
            <a:extLst>
              <a:ext uri="{FF2B5EF4-FFF2-40B4-BE49-F238E27FC236}">
                <a16:creationId xmlns:a16="http://schemas.microsoft.com/office/drawing/2014/main" id="{EC06971B-60F4-4307-9C0B-EC4269C9C06D}"/>
              </a:ext>
            </a:extLst>
          </p:cNvPr>
          <p:cNvPicPr>
            <a:picLocks noGrp="1" noChangeAspect="1"/>
          </p:cNvPicPr>
          <p:nvPr>
            <p:ph type="pic" idx="1"/>
          </p:nvPr>
        </p:nvPicPr>
        <p:blipFill>
          <a:blip r:embed="rId3"/>
          <a:srcRect t="8052" b="8052"/>
          <a:stretch>
            <a:fillRect/>
          </a:stretch>
        </p:blipFill>
        <p:spPr>
          <a:xfrm>
            <a:off x="5307724" y="1165840"/>
            <a:ext cx="5732354" cy="4526319"/>
          </a:xfrm>
        </p:spPr>
      </p:pic>
      <p:sp>
        <p:nvSpPr>
          <p:cNvPr id="3" name="Content Placeholder 2">
            <a:extLst>
              <a:ext uri="{FF2B5EF4-FFF2-40B4-BE49-F238E27FC236}">
                <a16:creationId xmlns:a16="http://schemas.microsoft.com/office/drawing/2014/main" id="{8016F52B-1F1E-424C-B988-75ECC534585A}"/>
              </a:ext>
            </a:extLst>
          </p:cNvPr>
          <p:cNvSpPr>
            <a:spLocks noGrp="1"/>
          </p:cNvSpPr>
          <p:nvPr>
            <p:ph type="body" sz="half" idx="2"/>
          </p:nvPr>
        </p:nvSpPr>
        <p:spPr>
          <a:xfrm>
            <a:off x="682133" y="3428999"/>
            <a:ext cx="3932237" cy="1652752"/>
          </a:xfrm>
        </p:spPr>
        <p:txBody>
          <a:bodyPr>
            <a:normAutofit/>
          </a:bodyPr>
          <a:lstStyle/>
          <a:p>
            <a:pPr marL="0" indent="0" algn="ctr">
              <a:buNone/>
            </a:pPr>
            <a:r>
              <a:rPr lang="en-US" sz="4000" b="1" cap="all" dirty="0"/>
              <a:t> </a:t>
            </a:r>
            <a:endParaRPr lang="en-US" sz="5400" dirty="0"/>
          </a:p>
          <a:p>
            <a:pPr marL="0" indent="0" algn="ctr">
              <a:buNone/>
            </a:pPr>
            <a:r>
              <a:rPr lang="en-US" sz="5400" dirty="0">
                <a:latin typeface="Cambria" panose="02040503050406030204" pitchFamily="18" charset="0"/>
              </a:rPr>
              <a:t>Get Your B’s</a:t>
            </a:r>
          </a:p>
          <a:p>
            <a:endParaRPr lang="en-US" cap="all" dirty="0"/>
          </a:p>
          <a:p>
            <a:endParaRPr lang="en-US" dirty="0"/>
          </a:p>
        </p:txBody>
      </p:sp>
    </p:spTree>
    <p:extLst>
      <p:ext uri="{BB962C8B-B14F-4D97-AF65-F5344CB8AC3E}">
        <p14:creationId xmlns:p14="http://schemas.microsoft.com/office/powerpoint/2010/main" val="142308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1736-2F43-40CF-9D5F-9AD88E4E3B5F}"/>
              </a:ext>
            </a:extLst>
          </p:cNvPr>
          <p:cNvSpPr>
            <a:spLocks noGrp="1"/>
          </p:cNvSpPr>
          <p:nvPr>
            <p:ph type="title"/>
          </p:nvPr>
        </p:nvSpPr>
        <p:spPr>
          <a:xfrm>
            <a:off x="838200" y="1053832"/>
            <a:ext cx="10515600" cy="1325563"/>
          </a:xfrm>
        </p:spPr>
        <p:txBody>
          <a:bodyPr>
            <a:normAutofit fontScale="90000"/>
          </a:bodyPr>
          <a:lstStyle/>
          <a:p>
            <a:pPr algn="ctr"/>
            <a:br>
              <a:rPr lang="en-US" b="1" cap="all" dirty="0">
                <a:solidFill>
                  <a:srgbClr val="FF0000"/>
                </a:solidFill>
              </a:rPr>
            </a:br>
            <a:r>
              <a:rPr lang="en-US" sz="4000" b="1" cap="all" dirty="0">
                <a:solidFill>
                  <a:srgbClr val="FF0000"/>
                </a:solidFill>
                <a:latin typeface="Cambria" panose="02040503050406030204" pitchFamily="18" charset="0"/>
              </a:rPr>
              <a:t>MANAGE YOUR OMEGA 6:3 INDEX </a:t>
            </a:r>
            <a:br>
              <a:rPr lang="en-US" cap="all" dirty="0"/>
            </a:br>
            <a:endParaRPr lang="en-US" dirty="0"/>
          </a:p>
        </p:txBody>
      </p:sp>
      <p:sp>
        <p:nvSpPr>
          <p:cNvPr id="3" name="Content Placeholder 2">
            <a:extLst>
              <a:ext uri="{FF2B5EF4-FFF2-40B4-BE49-F238E27FC236}">
                <a16:creationId xmlns:a16="http://schemas.microsoft.com/office/drawing/2014/main" id="{9ED77BBA-E721-4F53-9599-4819AA8D6C05}"/>
              </a:ext>
            </a:extLst>
          </p:cNvPr>
          <p:cNvSpPr>
            <a:spLocks noGrp="1"/>
          </p:cNvSpPr>
          <p:nvPr>
            <p:ph idx="1"/>
          </p:nvPr>
        </p:nvSpPr>
        <p:spPr/>
        <p:txBody>
          <a:bodyPr>
            <a:normAutofit/>
          </a:bodyPr>
          <a:lstStyle/>
          <a:p>
            <a:pPr marL="0" indent="0">
              <a:buNone/>
            </a:pPr>
            <a:r>
              <a:rPr lang="en-US" cap="all" dirty="0"/>
              <a:t> </a:t>
            </a:r>
            <a:endParaRPr lang="en-US" dirty="0"/>
          </a:p>
          <a:p>
            <a:endParaRPr lang="en-US" dirty="0"/>
          </a:p>
        </p:txBody>
      </p:sp>
      <p:pic>
        <p:nvPicPr>
          <p:cNvPr id="5" name="Picture 4">
            <a:extLst>
              <a:ext uri="{FF2B5EF4-FFF2-40B4-BE49-F238E27FC236}">
                <a16:creationId xmlns:a16="http://schemas.microsoft.com/office/drawing/2014/main" id="{198ADFF9-1832-43CE-B0F5-9FEDA192BE5C}"/>
              </a:ext>
            </a:extLst>
          </p:cNvPr>
          <p:cNvPicPr>
            <a:picLocks noChangeAspect="1"/>
          </p:cNvPicPr>
          <p:nvPr/>
        </p:nvPicPr>
        <p:blipFill>
          <a:blip r:embed="rId3"/>
          <a:stretch>
            <a:fillRect/>
          </a:stretch>
        </p:blipFill>
        <p:spPr>
          <a:xfrm>
            <a:off x="2529874" y="2198419"/>
            <a:ext cx="7132251" cy="3605749"/>
          </a:xfrm>
          <a:prstGeom prst="rect">
            <a:avLst/>
          </a:prstGeom>
        </p:spPr>
      </p:pic>
    </p:spTree>
    <p:extLst>
      <p:ext uri="{BB962C8B-B14F-4D97-AF65-F5344CB8AC3E}">
        <p14:creationId xmlns:p14="http://schemas.microsoft.com/office/powerpoint/2010/main" val="1620132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C8BF-FB91-47EA-8EED-46D5E7FD09E0}"/>
              </a:ext>
            </a:extLst>
          </p:cNvPr>
          <p:cNvSpPr>
            <a:spLocks noGrp="1"/>
          </p:cNvSpPr>
          <p:nvPr>
            <p:ph type="title"/>
          </p:nvPr>
        </p:nvSpPr>
        <p:spPr>
          <a:xfrm>
            <a:off x="838200" y="952007"/>
            <a:ext cx="10515600" cy="1325563"/>
          </a:xfrm>
        </p:spPr>
        <p:txBody>
          <a:bodyPr/>
          <a:lstStyle/>
          <a:p>
            <a:pPr algn="ctr"/>
            <a:r>
              <a:rPr lang="en-US" sz="4000" b="1" dirty="0">
                <a:solidFill>
                  <a:srgbClr val="FF0000"/>
                </a:solidFill>
                <a:latin typeface="Cambria" panose="02040503050406030204" pitchFamily="18" charset="0"/>
              </a:rPr>
              <a:t>FOOD ALLERGY TESTI</a:t>
            </a:r>
            <a:r>
              <a:rPr lang="en-US" b="1" dirty="0">
                <a:solidFill>
                  <a:srgbClr val="FF0000"/>
                </a:solidFill>
              </a:rPr>
              <a:t>NG</a:t>
            </a:r>
          </a:p>
        </p:txBody>
      </p:sp>
      <p:sp>
        <p:nvSpPr>
          <p:cNvPr id="3" name="Content Placeholder 2">
            <a:extLst>
              <a:ext uri="{FF2B5EF4-FFF2-40B4-BE49-F238E27FC236}">
                <a16:creationId xmlns:a16="http://schemas.microsoft.com/office/drawing/2014/main" id="{0A821F26-C46D-4DDA-9926-DF97EF947E75}"/>
              </a:ext>
            </a:extLst>
          </p:cNvPr>
          <p:cNvSpPr>
            <a:spLocks noGrp="1"/>
          </p:cNvSpPr>
          <p:nvPr>
            <p:ph idx="1"/>
          </p:nvPr>
        </p:nvSpPr>
        <p:spPr>
          <a:xfrm>
            <a:off x="838200" y="2277570"/>
            <a:ext cx="10515600" cy="4351338"/>
          </a:xfrm>
        </p:spPr>
        <p:txBody>
          <a:bodyPr/>
          <a:lstStyle/>
          <a:p>
            <a:pPr marL="0" indent="0" algn="ctr">
              <a:buNone/>
            </a:pPr>
            <a:r>
              <a:rPr lang="en-US" dirty="0">
                <a:latin typeface="Cambria" panose="02040503050406030204" pitchFamily="18" charset="0"/>
              </a:rPr>
              <a:t>WHEN IS AN ALMOND OR AN AVOCADO BAD?</a:t>
            </a:r>
          </a:p>
          <a:p>
            <a:pPr marL="0" indent="0" algn="ctr">
              <a:buNone/>
            </a:pPr>
            <a:r>
              <a:rPr lang="en-US" dirty="0">
                <a:latin typeface="Cambria" panose="02040503050406030204" pitchFamily="18" charset="0"/>
              </a:rPr>
              <a:t>   When you are allergic to it!</a:t>
            </a:r>
          </a:p>
          <a:p>
            <a:pPr marL="0" indent="0" algn="ctr">
              <a:buNone/>
            </a:pPr>
            <a:endParaRPr lang="en-US" dirty="0">
              <a:latin typeface="Cambria" panose="02040503050406030204" pitchFamily="18" charset="0"/>
            </a:endParaRPr>
          </a:p>
          <a:p>
            <a:pPr marL="0" indent="0" algn="ctr">
              <a:buNone/>
            </a:pPr>
            <a:r>
              <a:rPr lang="en-US" dirty="0">
                <a:latin typeface="Cambria" panose="02040503050406030204" pitchFamily="18" charset="0"/>
              </a:rPr>
              <a:t>Foods that your body has developed an immune response to will create chronic inflammation in your body and many health issues if eaten regularly – or in some cases at all.</a:t>
            </a:r>
          </a:p>
        </p:txBody>
      </p:sp>
    </p:spTree>
    <p:extLst>
      <p:ext uri="{BB962C8B-B14F-4D97-AF65-F5344CB8AC3E}">
        <p14:creationId xmlns:p14="http://schemas.microsoft.com/office/powerpoint/2010/main" val="9004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8F7D685-0306-F542-97A7-B017F7484424}"/>
              </a:ext>
            </a:extLst>
          </p:cNvPr>
          <p:cNvSpPr>
            <a:spLocks noGrp="1"/>
          </p:cNvSpPr>
          <p:nvPr>
            <p:ph type="title"/>
          </p:nvPr>
        </p:nvSpPr>
        <p:spPr>
          <a:xfrm>
            <a:off x="1981200" y="731838"/>
            <a:ext cx="8229600" cy="1143000"/>
          </a:xfrm>
        </p:spPr>
        <p:txBody>
          <a:bodyPr/>
          <a:lstStyle/>
          <a:p>
            <a:pPr algn="ctr" eaLnBrk="1" hangingPunct="1"/>
            <a:r>
              <a:rPr lang="en-US" altLang="en-US" b="1" dirty="0">
                <a:latin typeface="Cambria" panose="02040503050406030204" pitchFamily="18" charset="0"/>
                <a:ea typeface="ＭＳ Ｐゴシック" panose="020B0600070205080204" pitchFamily="34" charset="-128"/>
              </a:rPr>
              <a:t>STARTING YOUNG</a:t>
            </a:r>
          </a:p>
        </p:txBody>
      </p:sp>
      <p:sp>
        <p:nvSpPr>
          <p:cNvPr id="6147" name="Content Placeholder 2">
            <a:extLst>
              <a:ext uri="{FF2B5EF4-FFF2-40B4-BE49-F238E27FC236}">
                <a16:creationId xmlns:a16="http://schemas.microsoft.com/office/drawing/2014/main" id="{0FDA97D5-6359-A04E-B67A-9ED75D82C68F}"/>
              </a:ext>
            </a:extLst>
          </p:cNvPr>
          <p:cNvSpPr>
            <a:spLocks noGrp="1"/>
          </p:cNvSpPr>
          <p:nvPr>
            <p:ph idx="1"/>
          </p:nvPr>
        </p:nvSpPr>
        <p:spPr>
          <a:xfrm>
            <a:off x="1531938" y="1786759"/>
            <a:ext cx="9136062" cy="3352800"/>
          </a:xfrm>
        </p:spPr>
        <p:txBody>
          <a:bodyPr>
            <a:normAutofit/>
          </a:bodyPr>
          <a:lstStyle/>
          <a:p>
            <a:pPr marL="0" indent="0" algn="ctr">
              <a:lnSpc>
                <a:spcPct val="90000"/>
              </a:lnSpc>
              <a:buNone/>
            </a:pPr>
            <a:r>
              <a:rPr lang="en-US" altLang="en-US" sz="3000" dirty="0">
                <a:latin typeface="Cambria" panose="02040503050406030204" pitchFamily="18" charset="0"/>
                <a:ea typeface="ＭＳ Ｐゴシック" panose="020B0600070205080204" pitchFamily="34" charset="-128"/>
              </a:rPr>
              <a:t> </a:t>
            </a:r>
            <a:r>
              <a:rPr lang="en-US" altLang="en-US" b="1" dirty="0">
                <a:latin typeface="Cambria" panose="02040503050406030204" pitchFamily="18" charset="0"/>
                <a:ea typeface="ＭＳ Ｐゴシック" panose="020B0600070205080204" pitchFamily="34" charset="-128"/>
              </a:rPr>
              <a:t> </a:t>
            </a:r>
            <a:r>
              <a:rPr lang="en-US" altLang="en-US" sz="2400" b="1" dirty="0">
                <a:latin typeface="Cambria" panose="02040503050406030204" pitchFamily="18" charset="0"/>
                <a:ea typeface="ＭＳ Ｐゴシック" panose="020B0600070205080204" pitchFamily="34" charset="-128"/>
              </a:rPr>
              <a:t>1 OUT OF 3 DEATHS IS FROM CVD</a:t>
            </a:r>
          </a:p>
          <a:p>
            <a:pPr marL="0" indent="0" algn="ctr">
              <a:lnSpc>
                <a:spcPct val="90000"/>
              </a:lnSpc>
              <a:buNone/>
            </a:pPr>
            <a:endParaRPr lang="en-US" altLang="en-US" sz="2400" b="1" dirty="0">
              <a:latin typeface="Cambria" panose="02040503050406030204" pitchFamily="18" charset="0"/>
              <a:ea typeface="ＭＳ Ｐゴシック" panose="020B0600070205080204" pitchFamily="34" charset="-128"/>
            </a:endParaRPr>
          </a:p>
          <a:p>
            <a:pPr marL="400050" lvl="1" indent="0">
              <a:lnSpc>
                <a:spcPct val="90000"/>
              </a:lnSpc>
              <a:spcBef>
                <a:spcPct val="0"/>
              </a:spcBef>
              <a:buNone/>
            </a:pPr>
            <a:r>
              <a:rPr lang="en-US" altLang="en-US" b="1" dirty="0">
                <a:latin typeface="Cambria" panose="02040503050406030204" pitchFamily="18" charset="0"/>
                <a:ea typeface="Arial" panose="020B0604020202020204" pitchFamily="34" charset="0"/>
              </a:rPr>
              <a:t>*25% of children </a:t>
            </a:r>
            <a:r>
              <a:rPr lang="en-US" altLang="en-US" dirty="0">
                <a:latin typeface="Cambria" panose="02040503050406030204" pitchFamily="18" charset="0"/>
                <a:ea typeface="Arial" panose="020B0604020202020204" pitchFamily="34" charset="0"/>
              </a:rPr>
              <a:t>5 and older already have plaque building up in the arteries! (US News and World Report)</a:t>
            </a:r>
          </a:p>
          <a:p>
            <a:pPr marL="400050" lvl="1" indent="0">
              <a:lnSpc>
                <a:spcPct val="90000"/>
              </a:lnSpc>
              <a:spcBef>
                <a:spcPct val="0"/>
              </a:spcBef>
              <a:buNone/>
            </a:pPr>
            <a:endParaRPr lang="en-US" altLang="en-US" dirty="0">
              <a:latin typeface="Cambria" panose="02040503050406030204" pitchFamily="18" charset="0"/>
              <a:ea typeface="Arial" panose="020B0604020202020204" pitchFamily="34" charset="0"/>
            </a:endParaRPr>
          </a:p>
          <a:p>
            <a:pPr marL="400050" lvl="1" indent="0">
              <a:lnSpc>
                <a:spcPct val="90000"/>
              </a:lnSpc>
              <a:spcBef>
                <a:spcPct val="0"/>
              </a:spcBef>
              <a:buNone/>
            </a:pPr>
            <a:r>
              <a:rPr lang="en-US" altLang="en-US" b="1" dirty="0">
                <a:latin typeface="Cambria" panose="02040503050406030204" pitchFamily="18" charset="0"/>
                <a:ea typeface="Arial" panose="020B0604020202020204" pitchFamily="34" charset="0"/>
              </a:rPr>
              <a:t>*60% of 15-19 year </a:t>
            </a:r>
            <a:r>
              <a:rPr lang="en-US" altLang="en-US" b="1" dirty="0" err="1">
                <a:latin typeface="Cambria" panose="02040503050406030204" pitchFamily="18" charset="0"/>
                <a:ea typeface="Arial" panose="020B0604020202020204" pitchFamily="34" charset="0"/>
              </a:rPr>
              <a:t>olds</a:t>
            </a:r>
            <a:r>
              <a:rPr lang="en-US" altLang="en-US" b="1" dirty="0">
                <a:latin typeface="Cambria" panose="02040503050406030204" pitchFamily="18" charset="0"/>
                <a:ea typeface="Arial" panose="020B0604020202020204" pitchFamily="34" charset="0"/>
              </a:rPr>
              <a:t> </a:t>
            </a:r>
            <a:r>
              <a:rPr lang="en-US" altLang="en-US" dirty="0">
                <a:latin typeface="Cambria" panose="02040503050406030204" pitchFamily="18" charset="0"/>
                <a:ea typeface="Arial" panose="020B0604020202020204" pitchFamily="34" charset="0"/>
              </a:rPr>
              <a:t>have plaque building up in their coronary artery which supplies the heart!</a:t>
            </a:r>
          </a:p>
          <a:p>
            <a:pPr marL="400050" lvl="1" indent="0">
              <a:spcBef>
                <a:spcPct val="0"/>
              </a:spcBef>
              <a:buNone/>
            </a:pPr>
            <a:r>
              <a:rPr lang="en-US" dirty="0">
                <a:latin typeface="Cambria" panose="02040503050406030204" pitchFamily="18" charset="0"/>
                <a:hlinkClick r:id="rId3"/>
              </a:rPr>
              <a:t>https://www.ncbi.nlm.nih.gov/pmc/articles/PMC3951799/</a:t>
            </a:r>
            <a:endParaRPr lang="en-US" altLang="en-US" dirty="0">
              <a:latin typeface="Cambria" panose="02040503050406030204" pitchFamily="18" charset="0"/>
              <a:ea typeface="Arial" panose="020B0604020202020204" pitchFamily="34" charset="0"/>
            </a:endParaRPr>
          </a:p>
          <a:p>
            <a:pPr marL="400050" lvl="1" indent="0">
              <a:lnSpc>
                <a:spcPct val="90000"/>
              </a:lnSpc>
              <a:spcBef>
                <a:spcPct val="0"/>
              </a:spcBef>
              <a:buNone/>
            </a:pPr>
            <a:endParaRPr lang="en-US" altLang="en-US" sz="1500" b="1" dirty="0">
              <a:latin typeface="Tahoma" panose="020B0604030504040204" pitchFamily="34" charset="0"/>
              <a:ea typeface="Arial" panose="020B0604020202020204" pitchFamily="34" charset="0"/>
            </a:endParaRPr>
          </a:p>
          <a:p>
            <a:pPr marL="400050" lvl="1" indent="0">
              <a:lnSpc>
                <a:spcPct val="90000"/>
              </a:lnSpc>
              <a:spcBef>
                <a:spcPct val="0"/>
              </a:spcBef>
              <a:buNone/>
            </a:pPr>
            <a:r>
              <a:rPr lang="en-US" altLang="en-US" sz="1500" b="1" dirty="0">
                <a:latin typeface="Tahoma" panose="020B0604030504040204" pitchFamily="34" charset="0"/>
                <a:ea typeface="Arial" panose="020B0604020202020204" pitchFamily="34" charset="0"/>
              </a:rPr>
              <a:t> </a:t>
            </a:r>
            <a:endParaRPr lang="en-US" altLang="en-US" sz="1500" dirty="0">
              <a:latin typeface="Tahoma" panose="020B0604030504040204" pitchFamily="34" charset="0"/>
              <a:ea typeface="Arial" panose="020B0604020202020204" pitchFamily="34" charset="0"/>
            </a:endParaRPr>
          </a:p>
          <a:p>
            <a:pPr marL="400050" lvl="1" indent="0">
              <a:lnSpc>
                <a:spcPct val="90000"/>
              </a:lnSpc>
              <a:spcBef>
                <a:spcPct val="0"/>
              </a:spcBef>
              <a:buNone/>
            </a:pPr>
            <a:endParaRPr lang="en-US" altLang="en-US" sz="1500" dirty="0">
              <a:latin typeface="Tahoma" panose="020B0604030504040204" pitchFamily="34" charset="0"/>
              <a:ea typeface="Arial" panose="020B0604020202020204" pitchFamily="34" charset="0"/>
            </a:endParaRPr>
          </a:p>
          <a:p>
            <a:pPr marL="0" indent="0">
              <a:lnSpc>
                <a:spcPct val="90000"/>
              </a:lnSpc>
              <a:buNone/>
            </a:pPr>
            <a:endParaRPr lang="en-US" altLang="en-US" sz="3000" dirty="0">
              <a:latin typeface="Tahoma" panose="020B0604030504040204" pitchFamily="34" charset="0"/>
              <a:ea typeface="ＭＳ Ｐゴシック" panose="020B0600070205080204" pitchFamily="34" charset="-128"/>
            </a:endParaRPr>
          </a:p>
        </p:txBody>
      </p:sp>
      <p:sp>
        <p:nvSpPr>
          <p:cNvPr id="4" name="Rectangle 3">
            <a:extLst>
              <a:ext uri="{FF2B5EF4-FFF2-40B4-BE49-F238E27FC236}">
                <a16:creationId xmlns:a16="http://schemas.microsoft.com/office/drawing/2014/main" id="{400E8C37-D849-A14C-9F66-6FE293FCD5A9}"/>
              </a:ext>
            </a:extLst>
          </p:cNvPr>
          <p:cNvSpPr/>
          <p:nvPr/>
        </p:nvSpPr>
        <p:spPr>
          <a:xfrm>
            <a:off x="1905000" y="4983163"/>
            <a:ext cx="8763000" cy="317310"/>
          </a:xfrm>
          <a:prstGeom prst="rect">
            <a:avLst/>
          </a:prstGeom>
          <a:solidFill>
            <a:srgbClr val="E82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Tree>
    <p:extLst>
      <p:ext uri="{BB962C8B-B14F-4D97-AF65-F5344CB8AC3E}">
        <p14:creationId xmlns:p14="http://schemas.microsoft.com/office/powerpoint/2010/main" val="781714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1244-11D0-4474-8743-C09D77FD2D0F}"/>
              </a:ext>
            </a:extLst>
          </p:cNvPr>
          <p:cNvSpPr>
            <a:spLocks noGrp="1"/>
          </p:cNvSpPr>
          <p:nvPr>
            <p:ph type="title"/>
          </p:nvPr>
        </p:nvSpPr>
        <p:spPr>
          <a:xfrm>
            <a:off x="838200" y="827580"/>
            <a:ext cx="10515600" cy="1325563"/>
          </a:xfrm>
        </p:spPr>
        <p:txBody>
          <a:bodyPr>
            <a:normAutofit/>
          </a:bodyPr>
          <a:lstStyle/>
          <a:p>
            <a:pPr algn="ctr"/>
            <a:r>
              <a:rPr lang="en-US" sz="4000" b="1" dirty="0">
                <a:latin typeface="Cambria" panose="02040503050406030204" pitchFamily="18" charset="0"/>
              </a:rPr>
              <a:t>Maximize Magnesium</a:t>
            </a:r>
          </a:p>
        </p:txBody>
      </p:sp>
      <p:sp>
        <p:nvSpPr>
          <p:cNvPr id="3" name="Content Placeholder 2">
            <a:extLst>
              <a:ext uri="{FF2B5EF4-FFF2-40B4-BE49-F238E27FC236}">
                <a16:creationId xmlns:a16="http://schemas.microsoft.com/office/drawing/2014/main" id="{85792BBC-2426-40C5-AEE2-EAB2BADB74A5}"/>
              </a:ext>
            </a:extLst>
          </p:cNvPr>
          <p:cNvSpPr>
            <a:spLocks noGrp="1"/>
          </p:cNvSpPr>
          <p:nvPr>
            <p:ph idx="1"/>
          </p:nvPr>
        </p:nvSpPr>
        <p:spPr>
          <a:xfrm>
            <a:off x="838200" y="2506662"/>
            <a:ext cx="10515600" cy="4351338"/>
          </a:xfrm>
        </p:spPr>
        <p:txBody>
          <a:bodyPr>
            <a:normAutofit/>
          </a:bodyPr>
          <a:lstStyle/>
          <a:p>
            <a:r>
              <a:rPr lang="en-US" b="1" dirty="0">
                <a:latin typeface="Cambria" panose="02040503050406030204" pitchFamily="18" charset="0"/>
              </a:rPr>
              <a:t>Magnesium Plays Substantial Role in Reducing Inflammation</a:t>
            </a:r>
          </a:p>
          <a:p>
            <a:r>
              <a:rPr lang="en-US" dirty="0">
                <a:latin typeface="Cambria" panose="02040503050406030204" pitchFamily="18" charset="0"/>
              </a:rPr>
              <a:t>More than 3,750 magnesium-binding sites and more than 500 enzymes in your body rely on magnesium  </a:t>
            </a:r>
          </a:p>
          <a:p>
            <a:r>
              <a:rPr lang="en-US" dirty="0">
                <a:latin typeface="Cambria" panose="02040503050406030204" pitchFamily="18" charset="0"/>
              </a:rPr>
              <a:t>Low levels of magnesium are associated with cardiovascular disease and death from all causes.</a:t>
            </a:r>
          </a:p>
          <a:p>
            <a:endParaRPr lang="en-US" dirty="0"/>
          </a:p>
        </p:txBody>
      </p:sp>
    </p:spTree>
    <p:extLst>
      <p:ext uri="{BB962C8B-B14F-4D97-AF65-F5344CB8AC3E}">
        <p14:creationId xmlns:p14="http://schemas.microsoft.com/office/powerpoint/2010/main" val="226511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6D30-CC66-4FF4-BFE9-4D733A5BD883}"/>
              </a:ext>
            </a:extLst>
          </p:cNvPr>
          <p:cNvSpPr>
            <a:spLocks noGrp="1"/>
          </p:cNvSpPr>
          <p:nvPr>
            <p:ph type="title"/>
          </p:nvPr>
        </p:nvSpPr>
        <p:spPr>
          <a:xfrm>
            <a:off x="838200" y="1237484"/>
            <a:ext cx="10515600" cy="1642351"/>
          </a:xfrm>
        </p:spPr>
        <p:txBody>
          <a:bodyPr/>
          <a:lstStyle/>
          <a:p>
            <a:pPr algn="ctr"/>
            <a:r>
              <a:rPr lang="en-US" sz="3200" b="1" dirty="0">
                <a:latin typeface="Cambria" panose="02040503050406030204" pitchFamily="18" charset="0"/>
              </a:rPr>
              <a:t>CHIROPRACTIC AND THE #1 KILLER</a:t>
            </a:r>
            <a:br>
              <a:rPr lang="en-US" dirty="0"/>
            </a:br>
            <a:endParaRPr lang="en-US" dirty="0"/>
          </a:p>
        </p:txBody>
      </p:sp>
      <p:sp>
        <p:nvSpPr>
          <p:cNvPr id="3" name="Content Placeholder 2">
            <a:extLst>
              <a:ext uri="{FF2B5EF4-FFF2-40B4-BE49-F238E27FC236}">
                <a16:creationId xmlns:a16="http://schemas.microsoft.com/office/drawing/2014/main" id="{DB78434F-27C7-4770-8AEE-A27D8B4B88A6}"/>
              </a:ext>
            </a:extLst>
          </p:cNvPr>
          <p:cNvSpPr>
            <a:spLocks noGrp="1"/>
          </p:cNvSpPr>
          <p:nvPr>
            <p:ph idx="1"/>
          </p:nvPr>
        </p:nvSpPr>
        <p:spPr>
          <a:xfrm>
            <a:off x="838200" y="2506662"/>
            <a:ext cx="10515600" cy="4351338"/>
          </a:xfrm>
        </p:spPr>
        <p:txBody>
          <a:bodyPr>
            <a:normAutofit/>
          </a:bodyPr>
          <a:lstStyle/>
          <a:p>
            <a:r>
              <a:rPr lang="en-US" sz="2400" dirty="0">
                <a:latin typeface="Cambria" panose="02040503050406030204" pitchFamily="18" charset="0"/>
              </a:rPr>
              <a:t>Heart rate variability (HRV) is a vital health indicator like blood pressure, cholesterol, or heart Rate.  </a:t>
            </a:r>
          </a:p>
          <a:p>
            <a:r>
              <a:rPr lang="en-US" sz="2400" dirty="0">
                <a:latin typeface="Cambria" panose="02040503050406030204" pitchFamily="18" charset="0"/>
              </a:rPr>
              <a:t>HRV: Measures how well the heart </a:t>
            </a:r>
            <a:r>
              <a:rPr lang="en-US" sz="2400" i="1" u="sng" dirty="0">
                <a:latin typeface="Cambria" panose="02040503050406030204" pitchFamily="18" charset="0"/>
              </a:rPr>
              <a:t>adapts</a:t>
            </a:r>
            <a:r>
              <a:rPr lang="en-US" sz="2400" dirty="0">
                <a:latin typeface="Cambria" panose="02040503050406030204" pitchFamily="18" charset="0"/>
              </a:rPr>
              <a:t> to changes and challenges.  </a:t>
            </a:r>
          </a:p>
          <a:p>
            <a:r>
              <a:rPr lang="en-US" sz="2400" dirty="0">
                <a:latin typeface="Cambria" panose="02040503050406030204" pitchFamily="18" charset="0"/>
              </a:rPr>
              <a:t>This adaptive response is managed through the nervous system.  </a:t>
            </a:r>
          </a:p>
          <a:p>
            <a:r>
              <a:rPr lang="en-US" sz="2400" dirty="0">
                <a:latin typeface="Cambria" panose="02040503050406030204" pitchFamily="18" charset="0"/>
              </a:rPr>
              <a:t>Research by Zhang, MD, PhD proves chiropractic significantly improved HRV after only 1 year of care</a:t>
            </a:r>
          </a:p>
          <a:p>
            <a:endParaRPr lang="en-US" dirty="0"/>
          </a:p>
        </p:txBody>
      </p:sp>
    </p:spTree>
    <p:extLst>
      <p:ext uri="{BB962C8B-B14F-4D97-AF65-F5344CB8AC3E}">
        <p14:creationId xmlns:p14="http://schemas.microsoft.com/office/powerpoint/2010/main" val="739733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4E30-AFA1-40F6-BC96-60FC87F23E34}"/>
              </a:ext>
            </a:extLst>
          </p:cNvPr>
          <p:cNvSpPr>
            <a:spLocks noGrp="1"/>
          </p:cNvSpPr>
          <p:nvPr>
            <p:ph type="title"/>
          </p:nvPr>
        </p:nvSpPr>
        <p:spPr>
          <a:xfrm>
            <a:off x="838200" y="1374118"/>
            <a:ext cx="10515600" cy="1325563"/>
          </a:xfrm>
        </p:spPr>
        <p:txBody>
          <a:bodyPr/>
          <a:lstStyle/>
          <a:p>
            <a:pPr algn="ctr"/>
            <a:r>
              <a:rPr lang="en-US" sz="3600" b="1" dirty="0">
                <a:latin typeface="Cambria" panose="02040503050406030204" pitchFamily="18" charset="0"/>
              </a:rPr>
              <a:t>Organ Function and Subluxation</a:t>
            </a:r>
            <a:br>
              <a:rPr lang="en-US" dirty="0"/>
            </a:br>
            <a:endParaRPr lang="en-US" dirty="0"/>
          </a:p>
        </p:txBody>
      </p:sp>
      <p:sp>
        <p:nvSpPr>
          <p:cNvPr id="3" name="Content Placeholder 2">
            <a:extLst>
              <a:ext uri="{FF2B5EF4-FFF2-40B4-BE49-F238E27FC236}">
                <a16:creationId xmlns:a16="http://schemas.microsoft.com/office/drawing/2014/main" id="{4AB2C883-38AF-4895-ADFD-4A62E72C1EB5}"/>
              </a:ext>
            </a:extLst>
          </p:cNvPr>
          <p:cNvSpPr>
            <a:spLocks noGrp="1"/>
          </p:cNvSpPr>
          <p:nvPr>
            <p:ph idx="1"/>
          </p:nvPr>
        </p:nvSpPr>
        <p:spPr>
          <a:xfrm>
            <a:off x="838200" y="2372163"/>
            <a:ext cx="10515600" cy="4351338"/>
          </a:xfrm>
        </p:spPr>
        <p:txBody>
          <a:bodyPr>
            <a:normAutofit/>
          </a:bodyPr>
          <a:lstStyle/>
          <a:p>
            <a:pPr marL="0" indent="0">
              <a:buNone/>
            </a:pPr>
            <a:r>
              <a:rPr lang="en-US" sz="2400" b="1" dirty="0">
                <a:latin typeface="Cambria" panose="02040503050406030204" pitchFamily="18" charset="0"/>
              </a:rPr>
              <a:t>“</a:t>
            </a:r>
            <a:r>
              <a:rPr lang="en-US" sz="2400" dirty="0">
                <a:latin typeface="Cambria" panose="02040503050406030204" pitchFamily="18" charset="0"/>
              </a:rPr>
              <a:t>Records of numerous cases including myocardial ischemia showed </a:t>
            </a:r>
            <a:r>
              <a:rPr lang="en-US" sz="2400" u="sng" dirty="0">
                <a:latin typeface="Cambria" panose="02040503050406030204" pitchFamily="18" charset="0"/>
              </a:rPr>
              <a:t>lesions of the spinal column </a:t>
            </a:r>
            <a:r>
              <a:rPr lang="en-US" sz="2400" dirty="0">
                <a:latin typeface="Cambria" panose="02040503050406030204" pitchFamily="18" charset="0"/>
              </a:rPr>
              <a:t>are perfectly capable of stimulating accentuating, or making a major contribution to (organic ) disorders. There can, in fact, be no doubt that the state of the spinal column does have a bearing on the functional status of the internal organs”</a:t>
            </a:r>
          </a:p>
          <a:p>
            <a:pPr marL="0" indent="0">
              <a:buNone/>
            </a:pPr>
            <a:endParaRPr lang="en-US" sz="2400" dirty="0">
              <a:latin typeface="Cambria" panose="02040503050406030204" pitchFamily="18" charset="0"/>
            </a:endParaRPr>
          </a:p>
          <a:p>
            <a:pPr marL="0" indent="0">
              <a:buNone/>
            </a:pPr>
            <a:r>
              <a:rPr lang="en-US" sz="2400" dirty="0">
                <a:latin typeface="Cambria" panose="02040503050406030204" pitchFamily="18" charset="0"/>
              </a:rPr>
              <a:t>W. </a:t>
            </a:r>
            <a:r>
              <a:rPr lang="en-US" sz="2400" dirty="0" err="1">
                <a:latin typeface="Cambria" panose="02040503050406030204" pitchFamily="18" charset="0"/>
              </a:rPr>
              <a:t>Kunert</a:t>
            </a:r>
            <a:r>
              <a:rPr lang="en-US" sz="2400" dirty="0">
                <a:latin typeface="Cambria" panose="02040503050406030204" pitchFamily="18" charset="0"/>
              </a:rPr>
              <a:t> MD (1965) Functional Disorders of Internal Organs Due to Vertebral </a:t>
            </a:r>
            <a:r>
              <a:rPr lang="en-US" sz="2400" dirty="0" err="1">
                <a:latin typeface="Cambria" panose="02040503050406030204" pitchFamily="18" charset="0"/>
              </a:rPr>
              <a:t>Lesions,CIBA</a:t>
            </a:r>
            <a:r>
              <a:rPr lang="en-US" sz="2400" dirty="0">
                <a:latin typeface="Cambria" panose="02040503050406030204" pitchFamily="18" charset="0"/>
              </a:rPr>
              <a:t> Symposium 13 (3) :85-96</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574139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a:extLst>
              <a:ext uri="{FF2B5EF4-FFF2-40B4-BE49-F238E27FC236}">
                <a16:creationId xmlns:a16="http://schemas.microsoft.com/office/drawing/2014/main" id="{07C1A79C-B35F-4C64-B34B-FC85AF3CEB04}"/>
              </a:ext>
            </a:extLst>
          </p:cNvPr>
          <p:cNvGraphicFramePr>
            <a:graphicFrameLocks noChangeAspect="1"/>
          </p:cNvGraphicFramePr>
          <p:nvPr>
            <p:extLst>
              <p:ext uri="{D42A27DB-BD31-4B8C-83A1-F6EECF244321}">
                <p14:modId xmlns:p14="http://schemas.microsoft.com/office/powerpoint/2010/main" val="4158445768"/>
              </p:ext>
            </p:extLst>
          </p:nvPr>
        </p:nvGraphicFramePr>
        <p:xfrm>
          <a:off x="2902483" y="1206062"/>
          <a:ext cx="6387033" cy="4445876"/>
        </p:xfrm>
        <a:graphic>
          <a:graphicData uri="http://schemas.openxmlformats.org/presentationml/2006/ole">
            <mc:AlternateContent xmlns:mc="http://schemas.openxmlformats.org/markup-compatibility/2006">
              <mc:Choice xmlns:v="urn:schemas-microsoft-com:vml" Requires="v">
                <p:oleObj spid="_x0000_s5141" name="Slide" r:id="rId3" imgW="4572000" imgH="3429000" progId="PowerPoint.Slide.8">
                  <p:embed/>
                </p:oleObj>
              </mc:Choice>
              <mc:Fallback>
                <p:oleObj name="Slide" r:id="rId3" imgW="4572000" imgH="3429000" progId="PowerPoint.Slide.8">
                  <p:embed/>
                  <p:pic>
                    <p:nvPicPr>
                      <p:cNvPr id="17410" name="Object 2">
                        <a:extLst>
                          <a:ext uri="{FF2B5EF4-FFF2-40B4-BE49-F238E27FC236}">
                            <a16:creationId xmlns:a16="http://schemas.microsoft.com/office/drawing/2014/main" id="{07C1A79C-B35F-4C64-B34B-FC85AF3CE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483" y="1206062"/>
                        <a:ext cx="6387033" cy="444587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20383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66A521-4B16-4457-B4B2-0E4690273F62}"/>
              </a:ext>
            </a:extLst>
          </p:cNvPr>
          <p:cNvPicPr>
            <a:picLocks noGrp="1" noChangeAspect="1"/>
          </p:cNvPicPr>
          <p:nvPr>
            <p:ph idx="4294967295"/>
          </p:nvPr>
        </p:nvPicPr>
        <p:blipFill>
          <a:blip r:embed="rId3"/>
          <a:stretch>
            <a:fillRect/>
          </a:stretch>
        </p:blipFill>
        <p:spPr>
          <a:xfrm>
            <a:off x="3291841" y="142240"/>
            <a:ext cx="5720080" cy="6603999"/>
          </a:xfrm>
        </p:spPr>
      </p:pic>
    </p:spTree>
    <p:extLst>
      <p:ext uri="{BB962C8B-B14F-4D97-AF65-F5344CB8AC3E}">
        <p14:creationId xmlns:p14="http://schemas.microsoft.com/office/powerpoint/2010/main" val="619743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AAB177-6CC4-8A4C-98AD-6B60C9238787}"/>
              </a:ext>
            </a:extLst>
          </p:cNvPr>
          <p:cNvSpPr/>
          <p:nvPr/>
        </p:nvSpPr>
        <p:spPr>
          <a:xfrm>
            <a:off x="2127250" y="4503738"/>
            <a:ext cx="8534400" cy="1371600"/>
          </a:xfrm>
          <a:prstGeom prst="rect">
            <a:avLst/>
          </a:prstGeom>
          <a:solidFill>
            <a:srgbClr val="E82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2" name="Title 1">
            <a:extLst>
              <a:ext uri="{FF2B5EF4-FFF2-40B4-BE49-F238E27FC236}">
                <a16:creationId xmlns:a16="http://schemas.microsoft.com/office/drawing/2014/main" id="{A952A335-3344-9149-8DF9-43C5F0944377}"/>
              </a:ext>
            </a:extLst>
          </p:cNvPr>
          <p:cNvSpPr>
            <a:spLocks noGrp="1"/>
          </p:cNvSpPr>
          <p:nvPr>
            <p:ph type="title"/>
          </p:nvPr>
        </p:nvSpPr>
        <p:spPr>
          <a:xfrm>
            <a:off x="1981200" y="561045"/>
            <a:ext cx="8229600" cy="1143000"/>
          </a:xfrm>
        </p:spPr>
        <p:txBody>
          <a:bodyPr rtlCol="0">
            <a:normAutofit/>
          </a:bodyPr>
          <a:lstStyle/>
          <a:p>
            <a:pPr algn="ctr">
              <a:defRPr/>
            </a:pPr>
            <a:r>
              <a:rPr lang="en-US" sz="3600" b="1" dirty="0">
                <a:latin typeface="Cambria" panose="02040503050406030204" pitchFamily="18" charset="0"/>
              </a:rPr>
              <a:t>THE CERVICAL SPINE</a:t>
            </a:r>
          </a:p>
        </p:txBody>
      </p:sp>
      <p:sp>
        <p:nvSpPr>
          <p:cNvPr id="28676" name="Content Placeholder 2">
            <a:extLst>
              <a:ext uri="{FF2B5EF4-FFF2-40B4-BE49-F238E27FC236}">
                <a16:creationId xmlns:a16="http://schemas.microsoft.com/office/drawing/2014/main" id="{0AB4A538-BAAE-164E-AFF5-4B311E36F6CE}"/>
              </a:ext>
            </a:extLst>
          </p:cNvPr>
          <p:cNvSpPr txBox="1">
            <a:spLocks/>
          </p:cNvSpPr>
          <p:nvPr/>
        </p:nvSpPr>
        <p:spPr bwMode="auto">
          <a:xfrm>
            <a:off x="2209800" y="1554162"/>
            <a:ext cx="84518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ts val="800"/>
              </a:spcBef>
              <a:buFont typeface="Arial" panose="020B0604020202020204" pitchFamily="34" charset="0"/>
              <a:buChar char="•"/>
            </a:pPr>
            <a:r>
              <a:rPr lang="en-US" altLang="en-US" sz="2000" b="1" dirty="0">
                <a:latin typeface="Cambria" panose="02040503050406030204" pitchFamily="18" charset="0"/>
                <a:cs typeface="Arial" panose="020B0604020202020204" pitchFamily="34" charset="0"/>
              </a:rPr>
              <a:t>THE UPPER CERVICAL SPINE PROTECTS AND INFLUENCES THE BRAIN STEM WHILE</a:t>
            </a:r>
          </a:p>
          <a:p>
            <a:pPr algn="ctr">
              <a:spcBef>
                <a:spcPts val="800"/>
              </a:spcBef>
              <a:buFont typeface="Arial" panose="020B0604020202020204" pitchFamily="34" charset="0"/>
              <a:buChar char="•"/>
            </a:pPr>
            <a:endParaRPr lang="en-US" altLang="en-US" sz="2000" b="1" dirty="0">
              <a:latin typeface="Cambria" panose="02040503050406030204" pitchFamily="18" charset="0"/>
              <a:cs typeface="Arial" panose="020B0604020202020204" pitchFamily="34" charset="0"/>
            </a:endParaRPr>
          </a:p>
          <a:p>
            <a:pPr algn="ctr">
              <a:spcBef>
                <a:spcPts val="800"/>
              </a:spcBef>
              <a:buFont typeface="Arial" panose="020B0604020202020204" pitchFamily="34" charset="0"/>
              <a:buChar char="•"/>
            </a:pPr>
            <a:r>
              <a:rPr lang="en-US" altLang="en-US" sz="2000" b="1" dirty="0">
                <a:latin typeface="Cambria" panose="02040503050406030204" pitchFamily="18" charset="0"/>
                <a:cs typeface="Arial" panose="020B0604020202020204" pitchFamily="34" charset="0"/>
              </a:rPr>
              <a:t>PROJECTIONS FROM C2 GO UP INTO THE MEDULLA</a:t>
            </a:r>
          </a:p>
          <a:p>
            <a:pPr algn="ctr">
              <a:spcBef>
                <a:spcPts val="800"/>
              </a:spcBef>
              <a:buFont typeface="Arial" panose="020B0604020202020204" pitchFamily="34" charset="0"/>
              <a:buChar char="•"/>
            </a:pPr>
            <a:endParaRPr lang="en-US" altLang="en-US" sz="2000" b="1" dirty="0">
              <a:latin typeface="Cambria" panose="02040503050406030204" pitchFamily="18" charset="0"/>
              <a:cs typeface="Arial" panose="020B0604020202020204" pitchFamily="34" charset="0"/>
            </a:endParaRPr>
          </a:p>
          <a:p>
            <a:pPr algn="ctr">
              <a:spcBef>
                <a:spcPts val="800"/>
              </a:spcBef>
              <a:buFont typeface="Arial" panose="020B0604020202020204" pitchFamily="34" charset="0"/>
              <a:buChar char="•"/>
            </a:pPr>
            <a:r>
              <a:rPr lang="en-US" altLang="en-US" sz="2000" b="1" dirty="0">
                <a:latin typeface="Cambria" panose="02040503050406030204" pitchFamily="18" charset="0"/>
                <a:cs typeface="Arial" panose="020B0604020202020204" pitchFamily="34" charset="0"/>
              </a:rPr>
              <a:t>INFLUENCING CRANIAL NERVES DIRECTLY RELATED TO CARDIOVASCULAR FUNCTION </a:t>
            </a:r>
          </a:p>
        </p:txBody>
      </p:sp>
      <p:sp>
        <p:nvSpPr>
          <p:cNvPr id="28677" name="Content Placeholder 2">
            <a:extLst>
              <a:ext uri="{FF2B5EF4-FFF2-40B4-BE49-F238E27FC236}">
                <a16:creationId xmlns:a16="http://schemas.microsoft.com/office/drawing/2014/main" id="{96A393A7-2D87-7641-B821-9D4B1142EC27}"/>
              </a:ext>
            </a:extLst>
          </p:cNvPr>
          <p:cNvSpPr txBox="1">
            <a:spLocks/>
          </p:cNvSpPr>
          <p:nvPr/>
        </p:nvSpPr>
        <p:spPr bwMode="auto">
          <a:xfrm>
            <a:off x="2292350" y="4732338"/>
            <a:ext cx="8451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80000"/>
              </a:lnSpc>
              <a:spcBef>
                <a:spcPts val="800"/>
              </a:spcBef>
            </a:pPr>
            <a:r>
              <a:rPr lang="en-US" altLang="en-US" sz="1500" b="1" dirty="0">
                <a:solidFill>
                  <a:schemeClr val="bg1"/>
                </a:solidFill>
                <a:latin typeface="Tahoma" panose="020B0604030504040204" pitchFamily="34" charset="0"/>
                <a:cs typeface="Arial" panose="020B0604020202020204" pitchFamily="34" charset="0"/>
              </a:rPr>
              <a:t>Chiropractic cuts Blood Pressure</a:t>
            </a:r>
          </a:p>
          <a:p>
            <a:pPr>
              <a:lnSpc>
                <a:spcPct val="80000"/>
              </a:lnSpc>
              <a:spcBef>
                <a:spcPts val="800"/>
              </a:spcBef>
            </a:pPr>
            <a:r>
              <a:rPr lang="en-US" altLang="en-US" sz="1500" dirty="0">
                <a:solidFill>
                  <a:schemeClr val="bg1"/>
                </a:solidFill>
                <a:latin typeface="Tahoma" panose="020B0604030504040204" pitchFamily="34" charset="0"/>
                <a:cs typeface="Arial" panose="020B0604020202020204" pitchFamily="34" charset="0"/>
              </a:rPr>
              <a:t>U. Of Chicago did a study that showed Chiropractic cervical adjustments reduced Systolic Blood Pressure by 14 points and Diastolic by 8 points in 8 weeks.</a:t>
            </a:r>
          </a:p>
          <a:p>
            <a:pPr algn="ctr" eaLnBrk="1" hangingPunct="1">
              <a:lnSpc>
                <a:spcPct val="80000"/>
              </a:lnSpc>
              <a:spcBef>
                <a:spcPct val="50000"/>
              </a:spcBef>
              <a:buFont typeface="Arial" panose="020B0604020202020204" pitchFamily="34" charset="0"/>
              <a:buNone/>
            </a:pPr>
            <a:r>
              <a:rPr lang="en-US" altLang="en-US" sz="1500" dirty="0">
                <a:solidFill>
                  <a:schemeClr val="bg1"/>
                </a:solidFill>
                <a:latin typeface="Tahoma" panose="020B0604030504040204" pitchFamily="34" charset="0"/>
                <a:cs typeface="Arial" panose="020B0604020202020204" pitchFamily="34" charset="0"/>
              </a:rPr>
              <a:t>                                       </a:t>
            </a:r>
            <a:r>
              <a:rPr lang="en-US" altLang="en-US" sz="1500" i="1" dirty="0">
                <a:solidFill>
                  <a:schemeClr val="bg1"/>
                </a:solidFill>
                <a:latin typeface="Tahoma" panose="020B0604030504040204" pitchFamily="34" charset="0"/>
                <a:cs typeface="Arial" panose="020B0604020202020204" pitchFamily="34" charset="0"/>
              </a:rPr>
              <a:t>Journal of Human Hypertension</a:t>
            </a:r>
            <a:endParaRPr lang="en-US" altLang="en-US" sz="1500" dirty="0">
              <a:solidFill>
                <a:schemeClr val="bg1"/>
              </a:solidFill>
              <a:latin typeface="Tahoma" panose="020B0604030504040204" pitchFamily="34" charset="0"/>
              <a:cs typeface="Arial" panose="020B0604020202020204" pitchFamily="34" charset="0"/>
            </a:endParaRPr>
          </a:p>
          <a:p>
            <a:pPr>
              <a:lnSpc>
                <a:spcPct val="80000"/>
              </a:lnSpc>
              <a:spcBef>
                <a:spcPts val="800"/>
              </a:spcBef>
            </a:pPr>
            <a:endParaRPr lang="en-US" altLang="en-US" sz="1500" dirty="0">
              <a:solidFill>
                <a:srgbClr val="404040"/>
              </a:solidFill>
              <a:latin typeface="Trebuchet MS" panose="020B0703020202090204" pitchFamily="34" charset="0"/>
              <a:cs typeface="Arial" panose="020B0604020202020204" pitchFamily="34" charset="0"/>
            </a:endParaRPr>
          </a:p>
        </p:txBody>
      </p:sp>
    </p:spTree>
    <p:extLst>
      <p:ext uri="{BB962C8B-B14F-4D97-AF65-F5344CB8AC3E}">
        <p14:creationId xmlns:p14="http://schemas.microsoft.com/office/powerpoint/2010/main" val="3608266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7EFF-54B5-4C15-885D-5442185D06A6}"/>
              </a:ext>
            </a:extLst>
          </p:cNvPr>
          <p:cNvSpPr>
            <a:spLocks noGrp="1"/>
          </p:cNvSpPr>
          <p:nvPr>
            <p:ph type="title"/>
          </p:nvPr>
        </p:nvSpPr>
        <p:spPr>
          <a:xfrm>
            <a:off x="838200" y="1058808"/>
            <a:ext cx="10515600" cy="1325563"/>
          </a:xfrm>
        </p:spPr>
        <p:txBody>
          <a:bodyPr>
            <a:normAutofit/>
          </a:bodyPr>
          <a:lstStyle/>
          <a:p>
            <a:pPr algn="ctr"/>
            <a:r>
              <a:rPr lang="en-US" sz="3200" dirty="0">
                <a:latin typeface="Cambria" panose="02040503050406030204" pitchFamily="18" charset="0"/>
              </a:rPr>
              <a:t>STEPS TO A LONG, HEART HEALTHY LIFE</a:t>
            </a:r>
          </a:p>
        </p:txBody>
      </p:sp>
      <p:pic>
        <p:nvPicPr>
          <p:cNvPr id="5" name="Content Placeholder 4">
            <a:extLst>
              <a:ext uri="{FF2B5EF4-FFF2-40B4-BE49-F238E27FC236}">
                <a16:creationId xmlns:a16="http://schemas.microsoft.com/office/drawing/2014/main" id="{BF7AF3D9-FAC5-47BB-8649-B0C931A49593}"/>
              </a:ext>
            </a:extLst>
          </p:cNvPr>
          <p:cNvPicPr>
            <a:picLocks noGrp="1" noChangeAspect="1"/>
          </p:cNvPicPr>
          <p:nvPr>
            <p:ph idx="1"/>
          </p:nvPr>
        </p:nvPicPr>
        <p:blipFill>
          <a:blip r:embed="rId2"/>
          <a:stretch>
            <a:fillRect/>
          </a:stretch>
        </p:blipFill>
        <p:spPr>
          <a:xfrm>
            <a:off x="3751724" y="2235529"/>
            <a:ext cx="4688552" cy="3923534"/>
          </a:xfrm>
        </p:spPr>
      </p:pic>
    </p:spTree>
    <p:extLst>
      <p:ext uri="{BB962C8B-B14F-4D97-AF65-F5344CB8AC3E}">
        <p14:creationId xmlns:p14="http://schemas.microsoft.com/office/powerpoint/2010/main" val="70525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FA52-E1F6-4D3E-BC13-4C8659C348D0}"/>
              </a:ext>
            </a:extLst>
          </p:cNvPr>
          <p:cNvSpPr>
            <a:spLocks noGrp="1"/>
          </p:cNvSpPr>
          <p:nvPr>
            <p:ph type="title"/>
          </p:nvPr>
        </p:nvSpPr>
        <p:spPr>
          <a:xfrm>
            <a:off x="838200" y="957293"/>
            <a:ext cx="10515600" cy="1325563"/>
          </a:xfrm>
        </p:spPr>
        <p:txBody>
          <a:bodyPr>
            <a:normAutofit/>
          </a:bodyPr>
          <a:lstStyle/>
          <a:p>
            <a:pPr algn="ctr"/>
            <a:r>
              <a:rPr lang="en-US" sz="3200" b="1" dirty="0">
                <a:latin typeface="Cambria" panose="02040503050406030204" pitchFamily="18" charset="0"/>
              </a:rPr>
              <a:t>Eating Vegetable Oil Instead of Meat Fallacy  </a:t>
            </a:r>
          </a:p>
        </p:txBody>
      </p:sp>
      <p:pic>
        <p:nvPicPr>
          <p:cNvPr id="8" name="Content Placeholder 7">
            <a:extLst>
              <a:ext uri="{FF2B5EF4-FFF2-40B4-BE49-F238E27FC236}">
                <a16:creationId xmlns:a16="http://schemas.microsoft.com/office/drawing/2014/main" id="{60857FA7-6677-46A1-A667-D9B1D5B8B2B5}"/>
              </a:ext>
            </a:extLst>
          </p:cNvPr>
          <p:cNvPicPr>
            <a:picLocks noGrp="1" noChangeAspect="1"/>
          </p:cNvPicPr>
          <p:nvPr>
            <p:ph idx="1"/>
          </p:nvPr>
        </p:nvPicPr>
        <p:blipFill>
          <a:blip r:embed="rId3"/>
          <a:stretch>
            <a:fillRect/>
          </a:stretch>
        </p:blipFill>
        <p:spPr>
          <a:xfrm>
            <a:off x="7682947" y="2282856"/>
            <a:ext cx="4256220" cy="3490912"/>
          </a:xfrm>
        </p:spPr>
      </p:pic>
      <p:pic>
        <p:nvPicPr>
          <p:cNvPr id="10" name="Picture 9">
            <a:extLst>
              <a:ext uri="{FF2B5EF4-FFF2-40B4-BE49-F238E27FC236}">
                <a16:creationId xmlns:a16="http://schemas.microsoft.com/office/drawing/2014/main" id="{A1F9028D-8A6D-4DA8-B485-2714CF1C029F}"/>
              </a:ext>
            </a:extLst>
          </p:cNvPr>
          <p:cNvPicPr>
            <a:picLocks noChangeAspect="1"/>
          </p:cNvPicPr>
          <p:nvPr/>
        </p:nvPicPr>
        <p:blipFill>
          <a:blip r:embed="rId4"/>
          <a:stretch>
            <a:fillRect/>
          </a:stretch>
        </p:blipFill>
        <p:spPr>
          <a:xfrm>
            <a:off x="4710964" y="1943587"/>
            <a:ext cx="2152650" cy="2124075"/>
          </a:xfrm>
          <a:prstGeom prst="rect">
            <a:avLst/>
          </a:prstGeom>
        </p:spPr>
      </p:pic>
      <p:pic>
        <p:nvPicPr>
          <p:cNvPr id="12" name="Picture 11">
            <a:extLst>
              <a:ext uri="{FF2B5EF4-FFF2-40B4-BE49-F238E27FC236}">
                <a16:creationId xmlns:a16="http://schemas.microsoft.com/office/drawing/2014/main" id="{B7DC4461-6B59-4097-A5FA-C9B3E929188F}"/>
              </a:ext>
            </a:extLst>
          </p:cNvPr>
          <p:cNvPicPr>
            <a:picLocks noChangeAspect="1"/>
          </p:cNvPicPr>
          <p:nvPr/>
        </p:nvPicPr>
        <p:blipFill>
          <a:blip r:embed="rId5"/>
          <a:stretch>
            <a:fillRect/>
          </a:stretch>
        </p:blipFill>
        <p:spPr>
          <a:xfrm>
            <a:off x="504004" y="2282856"/>
            <a:ext cx="3242618" cy="3242618"/>
          </a:xfrm>
          <a:prstGeom prst="rect">
            <a:avLst/>
          </a:prstGeom>
        </p:spPr>
      </p:pic>
      <p:pic>
        <p:nvPicPr>
          <p:cNvPr id="14" name="Picture 13">
            <a:extLst>
              <a:ext uri="{FF2B5EF4-FFF2-40B4-BE49-F238E27FC236}">
                <a16:creationId xmlns:a16="http://schemas.microsoft.com/office/drawing/2014/main" id="{0DFE85EB-5875-489D-91D2-E754DDA0D2EF}"/>
              </a:ext>
            </a:extLst>
          </p:cNvPr>
          <p:cNvPicPr>
            <a:picLocks noChangeAspect="1"/>
          </p:cNvPicPr>
          <p:nvPr/>
        </p:nvPicPr>
        <p:blipFill>
          <a:blip r:embed="rId6"/>
          <a:stretch>
            <a:fillRect/>
          </a:stretch>
        </p:blipFill>
        <p:spPr>
          <a:xfrm>
            <a:off x="4263289" y="4320561"/>
            <a:ext cx="3048000" cy="2409825"/>
          </a:xfrm>
          <a:prstGeom prst="rect">
            <a:avLst/>
          </a:prstGeom>
        </p:spPr>
      </p:pic>
    </p:spTree>
    <p:extLst>
      <p:ext uri="{BB962C8B-B14F-4D97-AF65-F5344CB8AC3E}">
        <p14:creationId xmlns:p14="http://schemas.microsoft.com/office/powerpoint/2010/main" val="3794922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CB55-A290-4D1E-A5E9-D5A06FF8206F}"/>
              </a:ext>
            </a:extLst>
          </p:cNvPr>
          <p:cNvSpPr>
            <a:spLocks noGrp="1"/>
          </p:cNvSpPr>
          <p:nvPr>
            <p:ph type="title"/>
          </p:nvPr>
        </p:nvSpPr>
        <p:spPr>
          <a:xfrm>
            <a:off x="189186" y="1181099"/>
            <a:ext cx="11813628" cy="1325563"/>
          </a:xfrm>
        </p:spPr>
        <p:txBody>
          <a:bodyPr>
            <a:normAutofit/>
          </a:bodyPr>
          <a:lstStyle/>
          <a:p>
            <a:pPr algn="ctr"/>
            <a:r>
              <a:rPr lang="en-US" sz="3200" b="1" dirty="0">
                <a:latin typeface="Cambria" panose="02040503050406030204" pitchFamily="18" charset="0"/>
              </a:rPr>
              <a:t>Research on carbohydrate intake and cardiovascular disease</a:t>
            </a:r>
          </a:p>
        </p:txBody>
      </p:sp>
      <p:sp>
        <p:nvSpPr>
          <p:cNvPr id="3" name="Content Placeholder 2">
            <a:extLst>
              <a:ext uri="{FF2B5EF4-FFF2-40B4-BE49-F238E27FC236}">
                <a16:creationId xmlns:a16="http://schemas.microsoft.com/office/drawing/2014/main" id="{290D674C-6304-4D18-8ABC-389F86D823C3}"/>
              </a:ext>
            </a:extLst>
          </p:cNvPr>
          <p:cNvSpPr>
            <a:spLocks noGrp="1"/>
          </p:cNvSpPr>
          <p:nvPr>
            <p:ph idx="1"/>
          </p:nvPr>
        </p:nvSpPr>
        <p:spPr>
          <a:xfrm>
            <a:off x="838200" y="2506662"/>
            <a:ext cx="10515600" cy="4351338"/>
          </a:xfrm>
        </p:spPr>
        <p:txBody>
          <a:bodyPr>
            <a:normAutofit/>
          </a:bodyPr>
          <a:lstStyle/>
          <a:p>
            <a:r>
              <a:rPr lang="en-US" sz="2400" dirty="0">
                <a:latin typeface="Cambria" panose="02040503050406030204" pitchFamily="18" charset="0"/>
              </a:rPr>
              <a:t>Cause atherogenic dyslipidemia (Atherosclerosis) </a:t>
            </a:r>
          </a:p>
          <a:p>
            <a:r>
              <a:rPr lang="en-US" sz="2400" dirty="0">
                <a:latin typeface="Cambria" panose="02040503050406030204" pitchFamily="18" charset="0"/>
              </a:rPr>
              <a:t>Increased triglycerides a</a:t>
            </a:r>
          </a:p>
          <a:p>
            <a:r>
              <a:rPr lang="en-US" sz="2400" dirty="0">
                <a:latin typeface="Cambria" panose="02040503050406030204" pitchFamily="18" charset="0"/>
              </a:rPr>
              <a:t>Increase small LDL particles</a:t>
            </a:r>
          </a:p>
          <a:p>
            <a:r>
              <a:rPr lang="en-US" sz="2400" dirty="0">
                <a:latin typeface="Cambria" panose="02040503050406030204" pitchFamily="18" charset="0"/>
              </a:rPr>
              <a:t>Decreased HDL,</a:t>
            </a:r>
          </a:p>
          <a:p>
            <a:r>
              <a:rPr lang="en-US" sz="2400" dirty="0">
                <a:latin typeface="Cambria" panose="02040503050406030204" pitchFamily="18" charset="0"/>
              </a:rPr>
              <a:t>Decrease insulin resistance</a:t>
            </a:r>
          </a:p>
          <a:p>
            <a:r>
              <a:rPr lang="en-US" sz="2400" dirty="0">
                <a:latin typeface="Cambria" panose="02040503050406030204" pitchFamily="18" charset="0"/>
              </a:rPr>
              <a:t>Increase obesity  </a:t>
            </a:r>
          </a:p>
        </p:txBody>
      </p:sp>
    </p:spTree>
    <p:extLst>
      <p:ext uri="{BB962C8B-B14F-4D97-AF65-F5344CB8AC3E}">
        <p14:creationId xmlns:p14="http://schemas.microsoft.com/office/powerpoint/2010/main" val="2799481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A83B-B618-4DB2-9874-8F38ECC6B084}"/>
              </a:ext>
            </a:extLst>
          </p:cNvPr>
          <p:cNvSpPr>
            <a:spLocks noGrp="1"/>
          </p:cNvSpPr>
          <p:nvPr>
            <p:ph type="title"/>
          </p:nvPr>
        </p:nvSpPr>
        <p:spPr/>
        <p:txBody>
          <a:bodyPr>
            <a:normAutofit/>
          </a:bodyPr>
          <a:lstStyle/>
          <a:p>
            <a:pPr algn="ctr"/>
            <a:r>
              <a:rPr lang="en-US" sz="4000" b="1" dirty="0">
                <a:latin typeface="Cambria" panose="02040503050406030204" pitchFamily="18" charset="0"/>
              </a:rPr>
              <a:t>GO LOW</a:t>
            </a:r>
          </a:p>
        </p:txBody>
      </p:sp>
      <p:sp>
        <p:nvSpPr>
          <p:cNvPr id="3" name="Content Placeholder 2">
            <a:extLst>
              <a:ext uri="{FF2B5EF4-FFF2-40B4-BE49-F238E27FC236}">
                <a16:creationId xmlns:a16="http://schemas.microsoft.com/office/drawing/2014/main" id="{1E3A001E-C81F-47EB-A962-2A455E3D1BF0}"/>
              </a:ext>
            </a:extLst>
          </p:cNvPr>
          <p:cNvSpPr>
            <a:spLocks noGrp="1"/>
          </p:cNvSpPr>
          <p:nvPr>
            <p:ph idx="1"/>
          </p:nvPr>
        </p:nvSpPr>
        <p:spPr>
          <a:xfrm>
            <a:off x="838200" y="2141537"/>
            <a:ext cx="10515600" cy="4351338"/>
          </a:xfrm>
        </p:spPr>
        <p:txBody>
          <a:bodyPr>
            <a:normAutofit/>
          </a:bodyPr>
          <a:lstStyle/>
          <a:p>
            <a:pPr marL="0" indent="0" algn="ctr">
              <a:buNone/>
            </a:pPr>
            <a:r>
              <a:rPr lang="en-US" sz="2400" b="1" dirty="0">
                <a:latin typeface="Cambria" panose="02040503050406030204" pitchFamily="18" charset="0"/>
              </a:rPr>
              <a:t>SUGAR AND CARBS</a:t>
            </a:r>
          </a:p>
          <a:p>
            <a:r>
              <a:rPr lang="en-US" sz="2400" dirty="0">
                <a:latin typeface="Cambria" panose="02040503050406030204" pitchFamily="18" charset="0"/>
              </a:rPr>
              <a:t>Increase inflammation. </a:t>
            </a:r>
          </a:p>
          <a:p>
            <a:r>
              <a:rPr lang="en-US" sz="2400" dirty="0">
                <a:latin typeface="Cambria" panose="02040503050406030204" pitchFamily="18" charset="0"/>
              </a:rPr>
              <a:t>Trigger chemicals that release of insulin</a:t>
            </a:r>
          </a:p>
          <a:p>
            <a:r>
              <a:rPr lang="en-US" sz="2400" dirty="0">
                <a:latin typeface="Cambria" panose="02040503050406030204" pitchFamily="18" charset="0"/>
              </a:rPr>
              <a:t>Insulin promotes the accumulation of fat,  the creation of triglycerides, and causes inflammation</a:t>
            </a:r>
          </a:p>
          <a:p>
            <a:r>
              <a:rPr lang="en-US" sz="2400" dirty="0">
                <a:latin typeface="Cambria" panose="02040503050406030204" pitchFamily="18" charset="0"/>
              </a:rPr>
              <a:t>Excess fat around your midsection is a major contributors to heart disease.</a:t>
            </a:r>
            <a:r>
              <a:rPr lang="en-US" sz="2400" baseline="30000" dirty="0">
                <a:latin typeface="Cambria" panose="02040503050406030204" pitchFamily="18" charset="0"/>
              </a:rPr>
              <a:t>25</a:t>
            </a:r>
            <a:endParaRPr lang="en-US" sz="2400" dirty="0">
              <a:latin typeface="Cambria" panose="02040503050406030204" pitchFamily="18" charset="0"/>
            </a:endParaRPr>
          </a:p>
          <a:p>
            <a:endParaRPr lang="en-US" dirty="0"/>
          </a:p>
        </p:txBody>
      </p:sp>
    </p:spTree>
    <p:extLst>
      <p:ext uri="{BB962C8B-B14F-4D97-AF65-F5344CB8AC3E}">
        <p14:creationId xmlns:p14="http://schemas.microsoft.com/office/powerpoint/2010/main" val="42801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F464-B87C-4332-8030-67A251DA0109}"/>
              </a:ext>
            </a:extLst>
          </p:cNvPr>
          <p:cNvSpPr>
            <a:spLocks noGrp="1"/>
          </p:cNvSpPr>
          <p:nvPr>
            <p:ph type="title"/>
          </p:nvPr>
        </p:nvSpPr>
        <p:spPr>
          <a:xfrm>
            <a:off x="838200" y="962517"/>
            <a:ext cx="10515600" cy="1325563"/>
          </a:xfrm>
        </p:spPr>
        <p:txBody>
          <a:bodyPr>
            <a:normAutofit/>
          </a:bodyPr>
          <a:lstStyle/>
          <a:p>
            <a:pPr algn="ctr"/>
            <a:r>
              <a:rPr lang="en-US" sz="4000" b="1" dirty="0">
                <a:latin typeface="Cambria" panose="02040503050406030204" pitchFamily="18" charset="0"/>
              </a:rPr>
              <a:t>YOU CAN 10X YOUR CHANCES</a:t>
            </a:r>
            <a:endParaRPr lang="en-US" sz="4000" dirty="0">
              <a:latin typeface="Cambria" panose="02040503050406030204" pitchFamily="18" charset="0"/>
            </a:endParaRPr>
          </a:p>
        </p:txBody>
      </p:sp>
      <p:sp>
        <p:nvSpPr>
          <p:cNvPr id="3" name="Content Placeholder 2">
            <a:extLst>
              <a:ext uri="{FF2B5EF4-FFF2-40B4-BE49-F238E27FC236}">
                <a16:creationId xmlns:a16="http://schemas.microsoft.com/office/drawing/2014/main" id="{53DF7A49-2067-484D-91E0-4D19019F3913}"/>
              </a:ext>
            </a:extLst>
          </p:cNvPr>
          <p:cNvSpPr>
            <a:spLocks noGrp="1"/>
          </p:cNvSpPr>
          <p:nvPr>
            <p:ph idx="1"/>
          </p:nvPr>
        </p:nvSpPr>
        <p:spPr>
          <a:xfrm>
            <a:off x="838200" y="2288080"/>
            <a:ext cx="10515600" cy="4351338"/>
          </a:xfrm>
        </p:spPr>
        <p:txBody>
          <a:bodyPr>
            <a:normAutofit/>
          </a:bodyPr>
          <a:lstStyle/>
          <a:p>
            <a:pPr marL="0" indent="0" algn="ctr">
              <a:buNone/>
            </a:pPr>
            <a:r>
              <a:rPr lang="en-US" sz="2400" b="1" dirty="0">
                <a:latin typeface="Cambria" panose="02040503050406030204" pitchFamily="18" charset="0"/>
              </a:rPr>
              <a:t>Northwestern Medical Study on 2000 people: The impact of smoking, weight, exercise, diet, and alcohol on heart disease. </a:t>
            </a:r>
          </a:p>
          <a:p>
            <a:r>
              <a:rPr lang="en-US" sz="2400" dirty="0">
                <a:latin typeface="Cambria" panose="02040503050406030204" pitchFamily="18" charset="0"/>
              </a:rPr>
              <a:t>The more of these lifestyle areas you addressed, the lower the chance of disease. </a:t>
            </a:r>
          </a:p>
          <a:p>
            <a:r>
              <a:rPr lang="en-US" sz="2400" dirty="0">
                <a:latin typeface="Cambria" panose="02040503050406030204" pitchFamily="18" charset="0"/>
              </a:rPr>
              <a:t>The risk only decreased by 6 percent for participants who changed just one lifestyle factor such as nutrition</a:t>
            </a:r>
          </a:p>
          <a:p>
            <a:r>
              <a:rPr lang="en-US" sz="2400" dirty="0">
                <a:latin typeface="Cambria" panose="02040503050406030204" pitchFamily="18" charset="0"/>
              </a:rPr>
              <a:t>The decreased by 60 percent (10 times more) for those who made changes to all five lifestyle factors!</a:t>
            </a:r>
            <a:r>
              <a:rPr lang="en-US" sz="2400" baseline="30000" dirty="0">
                <a:latin typeface="Cambria" panose="02040503050406030204" pitchFamily="18" charset="0"/>
              </a:rPr>
              <a:t> </a:t>
            </a:r>
            <a:endParaRPr lang="en-US" sz="2400" dirty="0">
              <a:latin typeface="Cambria" panose="020405030504060302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3972977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2CA4-CD75-0F4B-A72E-E562D2A64F8F}"/>
              </a:ext>
            </a:extLst>
          </p:cNvPr>
          <p:cNvSpPr>
            <a:spLocks noGrp="1"/>
          </p:cNvSpPr>
          <p:nvPr>
            <p:ph type="title"/>
          </p:nvPr>
        </p:nvSpPr>
        <p:spPr>
          <a:xfrm>
            <a:off x="2611808" y="797896"/>
            <a:ext cx="7958331" cy="720493"/>
          </a:xfrm>
        </p:spPr>
        <p:txBody>
          <a:bodyPr>
            <a:normAutofit/>
          </a:bodyPr>
          <a:lstStyle/>
          <a:p>
            <a:pPr algn="ctr"/>
            <a:r>
              <a:rPr lang="en-US" sz="4000" b="1" dirty="0">
                <a:latin typeface="Cambria" panose="02040503050406030204" pitchFamily="18" charset="0"/>
              </a:rPr>
              <a:t>Top Inflammatory Foods</a:t>
            </a:r>
          </a:p>
        </p:txBody>
      </p:sp>
      <p:sp>
        <p:nvSpPr>
          <p:cNvPr id="3" name="Content Placeholder 2">
            <a:extLst>
              <a:ext uri="{FF2B5EF4-FFF2-40B4-BE49-F238E27FC236}">
                <a16:creationId xmlns:a16="http://schemas.microsoft.com/office/drawing/2014/main" id="{8B667C9F-F0BB-B24C-A760-E8F90CE89A58}"/>
              </a:ext>
            </a:extLst>
          </p:cNvPr>
          <p:cNvSpPr>
            <a:spLocks noGrp="1"/>
          </p:cNvSpPr>
          <p:nvPr>
            <p:ph idx="1"/>
          </p:nvPr>
        </p:nvSpPr>
        <p:spPr>
          <a:xfrm>
            <a:off x="2692703" y="1821897"/>
            <a:ext cx="7796540" cy="4616929"/>
          </a:xfrm>
        </p:spPr>
        <p:txBody>
          <a:bodyPr>
            <a:normAutofit/>
          </a:bodyPr>
          <a:lstStyle/>
          <a:p>
            <a:r>
              <a:rPr lang="en-US" sz="2400" dirty="0">
                <a:latin typeface="Cambria" panose="02040503050406030204" pitchFamily="18" charset="0"/>
              </a:rPr>
              <a:t>Sugar (Sodas and fruit juices).</a:t>
            </a:r>
          </a:p>
          <a:p>
            <a:r>
              <a:rPr lang="en-US" sz="2400" dirty="0">
                <a:latin typeface="Cambria" panose="02040503050406030204" pitchFamily="18" charset="0"/>
              </a:rPr>
              <a:t>Vegetable-Oil.</a:t>
            </a:r>
          </a:p>
          <a:p>
            <a:r>
              <a:rPr lang="en-US" sz="2400" dirty="0">
                <a:latin typeface="Cambria" panose="02040503050406030204" pitchFamily="18" charset="0"/>
              </a:rPr>
              <a:t>Fried Foods.</a:t>
            </a:r>
          </a:p>
          <a:p>
            <a:r>
              <a:rPr lang="en-US" sz="2400" dirty="0">
                <a:latin typeface="Cambria" panose="02040503050406030204" pitchFamily="18" charset="0"/>
              </a:rPr>
              <a:t>Refined Flour.</a:t>
            </a:r>
          </a:p>
          <a:p>
            <a:r>
              <a:rPr lang="en-US" sz="2400" dirty="0">
                <a:latin typeface="Cambria" panose="02040503050406030204" pitchFamily="18" charset="0"/>
              </a:rPr>
              <a:t>Grain-Fed Meat</a:t>
            </a:r>
          </a:p>
          <a:p>
            <a:r>
              <a:rPr lang="en-US" sz="2400" dirty="0">
                <a:latin typeface="Cambria" panose="02040503050406030204" pitchFamily="18" charset="0"/>
              </a:rPr>
              <a:t>Artificial Sweeteners.</a:t>
            </a:r>
          </a:p>
          <a:p>
            <a:r>
              <a:rPr lang="en-US" sz="2400" dirty="0">
                <a:latin typeface="Cambria" panose="02040503050406030204" pitchFamily="18" charset="0"/>
              </a:rPr>
              <a:t>Artificial Additives.</a:t>
            </a:r>
          </a:p>
          <a:p>
            <a:r>
              <a:rPr lang="en-US" sz="2400" dirty="0">
                <a:latin typeface="Cambria" panose="02040503050406030204" pitchFamily="18" charset="0"/>
              </a:rPr>
              <a:t>Processed Meats (Cold Cuts)</a:t>
            </a:r>
          </a:p>
          <a:p>
            <a:r>
              <a:rPr lang="en-US" sz="2400" dirty="0">
                <a:latin typeface="Cambria" panose="02040503050406030204" pitchFamily="18" charset="0"/>
              </a:rPr>
              <a:t>Gluten</a:t>
            </a:r>
          </a:p>
          <a:p>
            <a:endParaRPr lang="en-US" dirty="0"/>
          </a:p>
        </p:txBody>
      </p:sp>
    </p:spTree>
    <p:extLst>
      <p:ext uri="{BB962C8B-B14F-4D97-AF65-F5344CB8AC3E}">
        <p14:creationId xmlns:p14="http://schemas.microsoft.com/office/powerpoint/2010/main" val="1218894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2F94-DB55-4E58-9B78-D02FF0A93A5D}"/>
              </a:ext>
            </a:extLst>
          </p:cNvPr>
          <p:cNvSpPr>
            <a:spLocks noGrp="1"/>
          </p:cNvSpPr>
          <p:nvPr>
            <p:ph type="title"/>
          </p:nvPr>
        </p:nvSpPr>
        <p:spPr>
          <a:xfrm>
            <a:off x="838200" y="1447691"/>
            <a:ext cx="10515600" cy="1325563"/>
          </a:xfrm>
        </p:spPr>
        <p:txBody>
          <a:bodyPr/>
          <a:lstStyle/>
          <a:p>
            <a:pPr algn="ctr"/>
            <a:r>
              <a:rPr lang="en-US" sz="3600" b="1" dirty="0">
                <a:latin typeface="Cambria" panose="02040503050406030204" pitchFamily="18" charset="0"/>
              </a:rPr>
              <a:t>*Foods that combat inflammation</a:t>
            </a:r>
            <a:br>
              <a:rPr lang="en-US" b="1" dirty="0"/>
            </a:br>
            <a:endParaRPr lang="en-US" dirty="0"/>
          </a:p>
        </p:txBody>
      </p:sp>
      <p:sp>
        <p:nvSpPr>
          <p:cNvPr id="3" name="Content Placeholder 2">
            <a:extLst>
              <a:ext uri="{FF2B5EF4-FFF2-40B4-BE49-F238E27FC236}">
                <a16:creationId xmlns:a16="http://schemas.microsoft.com/office/drawing/2014/main" id="{AEF14383-DDDF-4A78-9060-02F4610290D9}"/>
              </a:ext>
            </a:extLst>
          </p:cNvPr>
          <p:cNvSpPr>
            <a:spLocks noGrp="1"/>
          </p:cNvSpPr>
          <p:nvPr>
            <p:ph idx="1"/>
          </p:nvPr>
        </p:nvSpPr>
        <p:spPr>
          <a:xfrm>
            <a:off x="838200" y="2351142"/>
            <a:ext cx="10515600" cy="4351338"/>
          </a:xfrm>
        </p:spPr>
        <p:txBody>
          <a:bodyPr/>
          <a:lstStyle/>
          <a:p>
            <a:pPr marL="0" indent="0">
              <a:buNone/>
            </a:pPr>
            <a:r>
              <a:rPr lang="en-US" sz="2400" dirty="0">
                <a:latin typeface="Cambria" panose="02040503050406030204" pitchFamily="18" charset="0"/>
              </a:rPr>
              <a:t>Include plenty of these anti-inflammatory foods in your diet:</a:t>
            </a:r>
          </a:p>
          <a:p>
            <a:r>
              <a:rPr lang="en-US" sz="2400" b="1" dirty="0">
                <a:latin typeface="Cambria" panose="02040503050406030204" pitchFamily="18" charset="0"/>
              </a:rPr>
              <a:t>Fish, Coconut, Olive, and Avocado Oil</a:t>
            </a:r>
            <a:endParaRPr lang="en-US" sz="2400" dirty="0">
              <a:latin typeface="Cambria" panose="02040503050406030204" pitchFamily="18" charset="0"/>
            </a:endParaRPr>
          </a:p>
          <a:p>
            <a:r>
              <a:rPr lang="en-US" sz="2400" b="1" dirty="0">
                <a:latin typeface="Cambria" panose="02040503050406030204" pitchFamily="18" charset="0"/>
              </a:rPr>
              <a:t>Green leafy vegetables</a:t>
            </a:r>
            <a:r>
              <a:rPr lang="en-US" sz="2400" dirty="0">
                <a:latin typeface="Cambria" panose="02040503050406030204" pitchFamily="18" charset="0"/>
              </a:rPr>
              <a:t>, such as spinach, kale, and collards</a:t>
            </a:r>
          </a:p>
          <a:p>
            <a:r>
              <a:rPr lang="en-US" sz="2400" b="1" dirty="0">
                <a:latin typeface="Cambria" panose="02040503050406030204" pitchFamily="18" charset="0"/>
              </a:rPr>
              <a:t>Raw nuts and seeds</a:t>
            </a:r>
            <a:r>
              <a:rPr lang="en-US" sz="2400" dirty="0">
                <a:latin typeface="Cambria" panose="02040503050406030204" pitchFamily="18" charset="0"/>
              </a:rPr>
              <a:t> like chia, flax, almonds and Macadamias</a:t>
            </a:r>
          </a:p>
          <a:p>
            <a:r>
              <a:rPr lang="en-US" sz="2400" b="1" dirty="0">
                <a:latin typeface="Cambria" panose="02040503050406030204" pitchFamily="18" charset="0"/>
              </a:rPr>
              <a:t>Low Glycemic Fruits: </a:t>
            </a:r>
            <a:r>
              <a:rPr lang="en-US" sz="2400" dirty="0">
                <a:latin typeface="Cambria" panose="02040503050406030204" pitchFamily="18" charset="0"/>
              </a:rPr>
              <a:t>strawberries, blueberries, cherries, and raspberries</a:t>
            </a:r>
          </a:p>
          <a:p>
            <a:pPr marL="0" indent="0">
              <a:buNone/>
            </a:pPr>
            <a:endParaRPr lang="en-US" sz="2400" dirty="0">
              <a:latin typeface="Cambria" panose="02040503050406030204" pitchFamily="18" charset="0"/>
            </a:endParaRPr>
          </a:p>
          <a:p>
            <a:pPr marL="0" indent="0">
              <a:buNone/>
            </a:pPr>
            <a:r>
              <a:rPr lang="en-US" sz="2400" dirty="0">
                <a:latin typeface="Cambria" panose="02040503050406030204" pitchFamily="18" charset="0"/>
              </a:rPr>
              <a:t>*Assuming there are no Food Sensitivities to the above</a:t>
            </a:r>
          </a:p>
          <a:p>
            <a:endParaRPr lang="en-US" dirty="0"/>
          </a:p>
          <a:p>
            <a:endParaRPr lang="en-US" dirty="0"/>
          </a:p>
        </p:txBody>
      </p:sp>
    </p:spTree>
    <p:extLst>
      <p:ext uri="{BB962C8B-B14F-4D97-AF65-F5344CB8AC3E}">
        <p14:creationId xmlns:p14="http://schemas.microsoft.com/office/powerpoint/2010/main" val="13374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129F132-659E-D647-AC18-6F070AD58274}"/>
              </a:ext>
            </a:extLst>
          </p:cNvPr>
          <p:cNvSpPr>
            <a:spLocks noGrp="1"/>
          </p:cNvSpPr>
          <p:nvPr>
            <p:ph type="title"/>
          </p:nvPr>
        </p:nvSpPr>
        <p:spPr>
          <a:xfrm>
            <a:off x="1981200" y="731838"/>
            <a:ext cx="8229600" cy="1143000"/>
          </a:xfrm>
        </p:spPr>
        <p:txBody>
          <a:bodyPr>
            <a:normAutofit/>
          </a:bodyPr>
          <a:lstStyle/>
          <a:p>
            <a:pPr algn="ctr" eaLnBrk="1" hangingPunct="1"/>
            <a:r>
              <a:rPr lang="en-US" altLang="en-US" sz="4000" b="1" dirty="0">
                <a:latin typeface="Cambria" panose="02040503050406030204" pitchFamily="18" charset="0"/>
                <a:ea typeface="ＭＳ Ｐゴシック" panose="020B0600070205080204" pitchFamily="34" charset="-128"/>
              </a:rPr>
              <a:t>Healthy Fats vs. Damaged Fats</a:t>
            </a:r>
          </a:p>
        </p:txBody>
      </p:sp>
      <p:sp>
        <p:nvSpPr>
          <p:cNvPr id="24579" name="Content Placeholder 2">
            <a:extLst>
              <a:ext uri="{FF2B5EF4-FFF2-40B4-BE49-F238E27FC236}">
                <a16:creationId xmlns:a16="http://schemas.microsoft.com/office/drawing/2014/main" id="{74B8C02A-C88F-E84E-BDD0-582EFFBCA327}"/>
              </a:ext>
            </a:extLst>
          </p:cNvPr>
          <p:cNvSpPr txBox="1">
            <a:spLocks/>
          </p:cNvSpPr>
          <p:nvPr/>
        </p:nvSpPr>
        <p:spPr bwMode="auto">
          <a:xfrm>
            <a:off x="2209800" y="1828800"/>
            <a:ext cx="449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2800" b="1" dirty="0">
                <a:latin typeface="Cambria" panose="02040503050406030204" pitchFamily="18" charset="0"/>
                <a:cs typeface="Arial" panose="020B0604020202020204" pitchFamily="34" charset="0"/>
              </a:rPr>
              <a:t>Healthy Fats</a:t>
            </a:r>
          </a:p>
          <a:p>
            <a:pPr eaLnBrk="1" hangingPunct="1">
              <a:buFont typeface="Arial" panose="020B0604020202020204" pitchFamily="34" charset="0"/>
              <a:buNone/>
            </a:pPr>
            <a:endParaRPr lang="en-US" altLang="en-US" sz="800" b="1" dirty="0">
              <a:latin typeface="Cambria" panose="02040503050406030204" pitchFamily="18" charset="0"/>
              <a:cs typeface="Arial" panose="020B0604020202020204" pitchFamily="34" charset="0"/>
            </a:endParaRPr>
          </a:p>
          <a:p>
            <a:pPr eaLnBrk="1" hangingPunct="1">
              <a:buFont typeface="Arial" panose="020B0604020202020204" pitchFamily="34" charset="0"/>
              <a:buNone/>
            </a:pPr>
            <a:r>
              <a:rPr lang="en-US" altLang="en-US" sz="2800" b="1" dirty="0">
                <a:latin typeface="Cambria" panose="02040503050406030204" pitchFamily="18" charset="0"/>
                <a:cs typeface="Arial" panose="020B0604020202020204" pitchFamily="34" charset="0"/>
              </a:rPr>
              <a:t>▪ </a:t>
            </a:r>
            <a:r>
              <a:rPr lang="en-US" altLang="en-US" sz="2800" dirty="0">
                <a:latin typeface="Cambria" panose="02040503050406030204" pitchFamily="18" charset="0"/>
                <a:cs typeface="Arial" panose="020B0604020202020204" pitchFamily="34" charset="0"/>
              </a:rPr>
              <a:t>Olive Oil</a:t>
            </a:r>
          </a:p>
          <a:p>
            <a:pPr eaLnBrk="1" hangingPunct="1">
              <a:buFont typeface="Arial" panose="020B0604020202020204" pitchFamily="34" charset="0"/>
              <a:buNone/>
            </a:pPr>
            <a:endParaRPr lang="en-US" altLang="en-US" sz="800" dirty="0">
              <a:latin typeface="Cambria" panose="02040503050406030204" pitchFamily="18" charset="0"/>
              <a:cs typeface="Arial" panose="020B0604020202020204" pitchFamily="34" charset="0"/>
            </a:endParaRPr>
          </a:p>
          <a:p>
            <a:pPr eaLnBrk="1" hangingPunct="1">
              <a:buFont typeface="Arial" panose="020B0604020202020204" pitchFamily="34" charset="0"/>
              <a:buNone/>
            </a:pPr>
            <a:r>
              <a:rPr lang="en-US" altLang="en-US" sz="2800" b="1" dirty="0">
                <a:latin typeface="Cambria" panose="02040503050406030204" pitchFamily="18" charset="0"/>
                <a:cs typeface="Arial" panose="020B0604020202020204" pitchFamily="34" charset="0"/>
              </a:rPr>
              <a:t>▪ </a:t>
            </a:r>
            <a:r>
              <a:rPr lang="en-US" altLang="en-US" sz="2800" dirty="0">
                <a:latin typeface="Cambria" panose="02040503050406030204" pitchFamily="18" charset="0"/>
                <a:cs typeface="Arial" panose="020B0604020202020204" pitchFamily="34" charset="0"/>
              </a:rPr>
              <a:t>Fish Oil</a:t>
            </a:r>
          </a:p>
          <a:p>
            <a:pPr eaLnBrk="1" hangingPunct="1">
              <a:buFont typeface="Arial" panose="020B0604020202020204" pitchFamily="34" charset="0"/>
              <a:buNone/>
            </a:pPr>
            <a:endParaRPr lang="en-US" altLang="en-US" sz="800" dirty="0">
              <a:latin typeface="Cambria" panose="02040503050406030204" pitchFamily="18" charset="0"/>
              <a:cs typeface="Arial" panose="020B0604020202020204" pitchFamily="34" charset="0"/>
            </a:endParaRPr>
          </a:p>
          <a:p>
            <a:pPr eaLnBrk="1" hangingPunct="1">
              <a:buFont typeface="Arial" panose="020B0604020202020204" pitchFamily="34" charset="0"/>
              <a:buNone/>
            </a:pPr>
            <a:r>
              <a:rPr lang="en-US" altLang="en-US" sz="2800" b="1" dirty="0">
                <a:latin typeface="Cambria" panose="02040503050406030204" pitchFamily="18" charset="0"/>
                <a:cs typeface="Arial" panose="020B0604020202020204" pitchFamily="34" charset="0"/>
              </a:rPr>
              <a:t>▪ </a:t>
            </a:r>
            <a:r>
              <a:rPr lang="en-US" altLang="en-US" sz="2800" dirty="0">
                <a:latin typeface="Cambria" panose="02040503050406030204" pitchFamily="18" charset="0"/>
                <a:cs typeface="Arial" panose="020B0604020202020204" pitchFamily="34" charset="0"/>
              </a:rPr>
              <a:t>Coconut Products</a:t>
            </a:r>
          </a:p>
          <a:p>
            <a:pPr eaLnBrk="1" hangingPunct="1">
              <a:buFont typeface="Arial" panose="020B0604020202020204" pitchFamily="34" charset="0"/>
              <a:buNone/>
            </a:pPr>
            <a:endParaRPr lang="en-US" altLang="en-US" sz="800" dirty="0">
              <a:latin typeface="Cambria" panose="02040503050406030204" pitchFamily="18" charset="0"/>
              <a:cs typeface="Arial" panose="020B0604020202020204" pitchFamily="34" charset="0"/>
            </a:endParaRPr>
          </a:p>
          <a:p>
            <a:pPr eaLnBrk="1" hangingPunct="1">
              <a:buFont typeface="Arial" panose="020B0604020202020204" pitchFamily="34" charset="0"/>
              <a:buNone/>
            </a:pPr>
            <a:r>
              <a:rPr lang="en-US" altLang="en-US" sz="2800" b="1" dirty="0">
                <a:latin typeface="Cambria" panose="02040503050406030204" pitchFamily="18" charset="0"/>
                <a:cs typeface="Arial" panose="020B0604020202020204" pitchFamily="34" charset="0"/>
              </a:rPr>
              <a:t>▪ </a:t>
            </a:r>
            <a:r>
              <a:rPr lang="en-US" altLang="en-US" sz="2800" dirty="0">
                <a:latin typeface="Cambria" panose="02040503050406030204" pitchFamily="18" charset="0"/>
                <a:cs typeface="Arial" panose="020B0604020202020204" pitchFamily="34" charset="0"/>
              </a:rPr>
              <a:t>Raw Nuts                     </a:t>
            </a:r>
          </a:p>
          <a:p>
            <a:pPr eaLnBrk="1" hangingPunct="1">
              <a:buFont typeface="Arial" panose="020B0604020202020204" pitchFamily="34" charset="0"/>
              <a:buNone/>
            </a:pPr>
            <a:endParaRPr lang="en-US" altLang="en-US" sz="800" dirty="0">
              <a:latin typeface="Cambria" panose="02040503050406030204" pitchFamily="18" charset="0"/>
              <a:cs typeface="Arial" panose="020B0604020202020204" pitchFamily="34" charset="0"/>
            </a:endParaRPr>
          </a:p>
          <a:p>
            <a:pPr eaLnBrk="1" hangingPunct="1">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800" dirty="0">
                <a:latin typeface="Cambria" panose="02040503050406030204" pitchFamily="18" charset="0"/>
                <a:cs typeface="Arial" panose="020B0604020202020204" pitchFamily="34" charset="0"/>
              </a:rPr>
              <a:t>Organic, grass-fed meats* and free-range chicken.</a:t>
            </a:r>
          </a:p>
          <a:p>
            <a:r>
              <a:rPr lang="en-US" altLang="en-US" sz="2800" b="1" dirty="0">
                <a:latin typeface="Cambria" panose="02040503050406030204" pitchFamily="18" charset="0"/>
                <a:cs typeface="Arial" panose="020B0604020202020204" pitchFamily="34" charset="0"/>
              </a:rPr>
              <a:t>▪ </a:t>
            </a:r>
            <a:r>
              <a:rPr lang="en-US" altLang="en-US" sz="2800" dirty="0">
                <a:latin typeface="Cambria" panose="02040503050406030204" pitchFamily="18" charset="0"/>
                <a:cs typeface="Arial" panose="020B0604020202020204" pitchFamily="34" charset="0"/>
              </a:rPr>
              <a:t>Avocado</a:t>
            </a:r>
          </a:p>
          <a:p>
            <a:r>
              <a:rPr lang="en-US" altLang="en-US" sz="2800" b="1" dirty="0">
                <a:latin typeface="Cambria" panose="02040503050406030204" pitchFamily="18" charset="0"/>
                <a:cs typeface="Arial" panose="020B0604020202020204" pitchFamily="34" charset="0"/>
              </a:rPr>
              <a:t>▪ </a:t>
            </a:r>
            <a:r>
              <a:rPr lang="en-US" altLang="en-US" sz="2800" dirty="0">
                <a:latin typeface="Cambria" panose="02040503050406030204" pitchFamily="18" charset="0"/>
                <a:cs typeface="Arial" panose="020B0604020202020204" pitchFamily="34" charset="0"/>
              </a:rPr>
              <a:t>Flax &amp; Chia Seeds</a:t>
            </a:r>
          </a:p>
        </p:txBody>
      </p:sp>
      <p:sp>
        <p:nvSpPr>
          <p:cNvPr id="24580" name="Content Placeholder 2">
            <a:extLst>
              <a:ext uri="{FF2B5EF4-FFF2-40B4-BE49-F238E27FC236}">
                <a16:creationId xmlns:a16="http://schemas.microsoft.com/office/drawing/2014/main" id="{09C594DA-E214-D94F-9462-68A1316D74C0}"/>
              </a:ext>
            </a:extLst>
          </p:cNvPr>
          <p:cNvSpPr txBox="1">
            <a:spLocks/>
          </p:cNvSpPr>
          <p:nvPr/>
        </p:nvSpPr>
        <p:spPr bwMode="auto">
          <a:xfrm>
            <a:off x="6492240" y="1865312"/>
            <a:ext cx="3947160" cy="44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Damaged Fats</a:t>
            </a:r>
          </a:p>
          <a:p>
            <a:pPr eaLnBrk="1" hangingPunct="1">
              <a:buFont typeface="Arial" panose="020B0604020202020204" pitchFamily="34" charset="0"/>
              <a:buNone/>
            </a:pPr>
            <a:endParaRPr lang="en-US" altLang="en-US" sz="800" b="1"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Trans Fats</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Canola/Vegetable Oil</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Commercial Meat &amp; Dairy  </a:t>
            </a:r>
          </a:p>
        </p:txBody>
      </p:sp>
    </p:spTree>
    <p:extLst>
      <p:ext uri="{BB962C8B-B14F-4D97-AF65-F5344CB8AC3E}">
        <p14:creationId xmlns:p14="http://schemas.microsoft.com/office/powerpoint/2010/main" val="3334765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6130-5A10-43D3-984A-645E02D1CE39}"/>
              </a:ext>
            </a:extLst>
          </p:cNvPr>
          <p:cNvSpPr>
            <a:spLocks noGrp="1"/>
          </p:cNvSpPr>
          <p:nvPr>
            <p:ph type="title"/>
          </p:nvPr>
        </p:nvSpPr>
        <p:spPr>
          <a:xfrm>
            <a:off x="880241" y="1216463"/>
            <a:ext cx="11101552" cy="1325563"/>
          </a:xfrm>
        </p:spPr>
        <p:txBody>
          <a:bodyPr>
            <a:normAutofit/>
          </a:bodyPr>
          <a:lstStyle/>
          <a:p>
            <a:r>
              <a:rPr lang="en-US" sz="3200" b="1" dirty="0">
                <a:latin typeface="Cambria" panose="02040503050406030204" pitchFamily="18" charset="0"/>
              </a:rPr>
              <a:t>6 HIGHLY RESEARCHED WAYS TO CLEAN YOUR ARTERIES</a:t>
            </a:r>
          </a:p>
        </p:txBody>
      </p:sp>
      <p:sp>
        <p:nvSpPr>
          <p:cNvPr id="3" name="Content Placeholder 2">
            <a:extLst>
              <a:ext uri="{FF2B5EF4-FFF2-40B4-BE49-F238E27FC236}">
                <a16:creationId xmlns:a16="http://schemas.microsoft.com/office/drawing/2014/main" id="{8CE9390F-AC11-4822-9A12-37C5C9AF259E}"/>
              </a:ext>
            </a:extLst>
          </p:cNvPr>
          <p:cNvSpPr>
            <a:spLocks noGrp="1"/>
          </p:cNvSpPr>
          <p:nvPr>
            <p:ph idx="1"/>
          </p:nvPr>
        </p:nvSpPr>
        <p:spPr>
          <a:xfrm>
            <a:off x="838200" y="2298591"/>
            <a:ext cx="10515600" cy="4351338"/>
          </a:xfrm>
        </p:spPr>
        <p:txBody>
          <a:bodyPr/>
          <a:lstStyle/>
          <a:p>
            <a:pPr lvl="0"/>
            <a:r>
              <a:rPr lang="en-US" sz="2400" b="1" dirty="0">
                <a:latin typeface="Cambria" panose="02040503050406030204" pitchFamily="18" charset="0"/>
              </a:rPr>
              <a:t>B Vitamins</a:t>
            </a:r>
            <a:r>
              <a:rPr lang="en-US" sz="2400" dirty="0">
                <a:latin typeface="Cambria" panose="02040503050406030204" pitchFamily="18" charset="0"/>
              </a:rPr>
              <a:t> – Journal of Atherosclerosis showed that taking Folate/B6/B12 for 1 year significantly reduced arterial thickness </a:t>
            </a:r>
          </a:p>
          <a:p>
            <a:pPr lvl="0"/>
            <a:r>
              <a:rPr lang="en-US" sz="2400" dirty="0">
                <a:latin typeface="Cambria" panose="02040503050406030204" pitchFamily="18" charset="0"/>
              </a:rPr>
              <a:t>Garlic</a:t>
            </a:r>
          </a:p>
          <a:p>
            <a:pPr lvl="0"/>
            <a:r>
              <a:rPr lang="en-US" sz="2400" dirty="0">
                <a:latin typeface="Cambria" panose="02040503050406030204" pitchFamily="18" charset="0"/>
              </a:rPr>
              <a:t>L-Arginine foods</a:t>
            </a:r>
          </a:p>
          <a:p>
            <a:pPr lvl="0"/>
            <a:r>
              <a:rPr lang="en-US" sz="2400" dirty="0">
                <a:latin typeface="Cambria" panose="02040503050406030204" pitchFamily="18" charset="0"/>
              </a:rPr>
              <a:t>Turmeric</a:t>
            </a:r>
          </a:p>
          <a:p>
            <a:pPr lvl="0"/>
            <a:r>
              <a:rPr lang="en-US" sz="2400" dirty="0">
                <a:latin typeface="Cambria" panose="02040503050406030204" pitchFamily="18" charset="0"/>
              </a:rPr>
              <a:t>Fermented foods</a:t>
            </a:r>
          </a:p>
          <a:p>
            <a:pPr lvl="0"/>
            <a:r>
              <a:rPr lang="en-US" sz="2400" dirty="0">
                <a:latin typeface="Cambria" panose="02040503050406030204" pitchFamily="18" charset="0"/>
              </a:rPr>
              <a:t>Sesame seeds</a:t>
            </a:r>
          </a:p>
          <a:p>
            <a:endParaRPr lang="en-US" dirty="0"/>
          </a:p>
        </p:txBody>
      </p:sp>
    </p:spTree>
    <p:extLst>
      <p:ext uri="{BB962C8B-B14F-4D97-AF65-F5344CB8AC3E}">
        <p14:creationId xmlns:p14="http://schemas.microsoft.com/office/powerpoint/2010/main" val="2575650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C32C7-1160-984B-A006-78691AC6DB01}"/>
              </a:ext>
            </a:extLst>
          </p:cNvPr>
          <p:cNvSpPr>
            <a:spLocks noGrp="1"/>
          </p:cNvSpPr>
          <p:nvPr>
            <p:ph type="title"/>
          </p:nvPr>
        </p:nvSpPr>
        <p:spPr/>
        <p:txBody>
          <a:bodyPr>
            <a:normAutofit/>
          </a:bodyPr>
          <a:lstStyle/>
          <a:p>
            <a:pPr algn="ctr"/>
            <a:r>
              <a:rPr lang="en-US" sz="4000" b="1" dirty="0">
                <a:latin typeface="Cambria" panose="02040503050406030204" pitchFamily="18" charset="0"/>
              </a:rPr>
              <a:t>TOXINS AND INFLAMMATION</a:t>
            </a:r>
          </a:p>
        </p:txBody>
      </p:sp>
      <p:sp>
        <p:nvSpPr>
          <p:cNvPr id="3" name="Content Placeholder 2">
            <a:extLst>
              <a:ext uri="{FF2B5EF4-FFF2-40B4-BE49-F238E27FC236}">
                <a16:creationId xmlns:a16="http://schemas.microsoft.com/office/drawing/2014/main" id="{14A6E57F-4CF8-4E47-8136-76ABFEB34BDF}"/>
              </a:ext>
            </a:extLst>
          </p:cNvPr>
          <p:cNvSpPr>
            <a:spLocks noGrp="1"/>
          </p:cNvSpPr>
          <p:nvPr>
            <p:ph idx="1"/>
          </p:nvPr>
        </p:nvSpPr>
        <p:spPr>
          <a:xfrm>
            <a:off x="1016876" y="1552356"/>
            <a:ext cx="10515600" cy="4351338"/>
          </a:xfrm>
        </p:spPr>
        <p:txBody>
          <a:bodyPr>
            <a:normAutofit/>
          </a:bodyPr>
          <a:lstStyle/>
          <a:p>
            <a:pPr marL="0" indent="0" algn="ctr">
              <a:buNone/>
            </a:pPr>
            <a:r>
              <a:rPr lang="en-US" sz="2400" b="1" dirty="0">
                <a:latin typeface="Cambria" panose="02040503050406030204" pitchFamily="18" charset="0"/>
              </a:rPr>
              <a:t>Environmental Toxins</a:t>
            </a:r>
            <a:r>
              <a:rPr lang="en-US" sz="2400" dirty="0">
                <a:latin typeface="Cambria" panose="02040503050406030204" pitchFamily="18" charset="0"/>
              </a:rPr>
              <a:t> </a:t>
            </a:r>
          </a:p>
          <a:p>
            <a:r>
              <a:rPr lang="en-US" sz="2400" dirty="0">
                <a:latin typeface="Cambria" panose="02040503050406030204" pitchFamily="18" charset="0"/>
              </a:rPr>
              <a:t>Everything you breathe</a:t>
            </a:r>
          </a:p>
          <a:p>
            <a:r>
              <a:rPr lang="en-US" sz="2400" dirty="0">
                <a:latin typeface="Cambria" panose="02040503050406030204" pitchFamily="18" charset="0"/>
              </a:rPr>
              <a:t>Touch</a:t>
            </a:r>
          </a:p>
          <a:p>
            <a:r>
              <a:rPr lang="en-US" sz="2400" dirty="0">
                <a:latin typeface="Cambria" panose="02040503050406030204" pitchFamily="18" charset="0"/>
              </a:rPr>
              <a:t>Drink </a:t>
            </a:r>
          </a:p>
          <a:p>
            <a:r>
              <a:rPr lang="en-US" sz="2400" dirty="0">
                <a:latin typeface="Cambria" panose="02040503050406030204" pitchFamily="18" charset="0"/>
              </a:rPr>
              <a:t>Eat </a:t>
            </a:r>
          </a:p>
          <a:p>
            <a:r>
              <a:rPr lang="en-US" sz="2400" dirty="0">
                <a:latin typeface="Cambria" panose="02040503050406030204" pitchFamily="18" charset="0"/>
              </a:rPr>
              <a:t>Cook in</a:t>
            </a:r>
          </a:p>
          <a:p>
            <a:r>
              <a:rPr lang="en-US" sz="2400" dirty="0">
                <a:latin typeface="Cambria" panose="02040503050406030204" pitchFamily="18" charset="0"/>
              </a:rPr>
              <a:t>Wash and clean with </a:t>
            </a:r>
          </a:p>
          <a:p>
            <a:r>
              <a:rPr lang="en-US" sz="2400" dirty="0">
                <a:latin typeface="Cambria" panose="02040503050406030204" pitchFamily="18" charset="0"/>
              </a:rPr>
              <a:t>Plus: pesticides, herbicides, towels/covers/sheets, household &amp; building chemicals, flame-retardants in carpets and furniture, and perfumes &amp; colognes. </a:t>
            </a:r>
          </a:p>
        </p:txBody>
      </p:sp>
    </p:spTree>
    <p:extLst>
      <p:ext uri="{BB962C8B-B14F-4D97-AF65-F5344CB8AC3E}">
        <p14:creationId xmlns:p14="http://schemas.microsoft.com/office/powerpoint/2010/main" val="4106075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1211-A181-4635-BD31-E210D8ADE3F8}"/>
              </a:ext>
            </a:extLst>
          </p:cNvPr>
          <p:cNvSpPr>
            <a:spLocks noGrp="1"/>
          </p:cNvSpPr>
          <p:nvPr>
            <p:ph type="title"/>
          </p:nvPr>
        </p:nvSpPr>
        <p:spPr>
          <a:xfrm>
            <a:off x="838200" y="1498544"/>
            <a:ext cx="10515600" cy="1325563"/>
          </a:xfrm>
        </p:spPr>
        <p:txBody>
          <a:bodyPr>
            <a:normAutofit/>
          </a:bodyPr>
          <a:lstStyle/>
          <a:p>
            <a:pPr algn="ctr"/>
            <a:r>
              <a:rPr lang="en-US" sz="3600" b="1" dirty="0">
                <a:latin typeface="Cambria" panose="02040503050406030204" pitchFamily="18" charset="0"/>
              </a:rPr>
              <a:t>DON’T BE A STATISTIC!  NEXT STEPS</a:t>
            </a:r>
          </a:p>
        </p:txBody>
      </p:sp>
      <p:sp>
        <p:nvSpPr>
          <p:cNvPr id="3" name="Content Placeholder 2">
            <a:extLst>
              <a:ext uri="{FF2B5EF4-FFF2-40B4-BE49-F238E27FC236}">
                <a16:creationId xmlns:a16="http://schemas.microsoft.com/office/drawing/2014/main" id="{43B12573-E57A-4D71-B0B6-67578F8505AB}"/>
              </a:ext>
            </a:extLst>
          </p:cNvPr>
          <p:cNvSpPr>
            <a:spLocks noGrp="1"/>
          </p:cNvSpPr>
          <p:nvPr>
            <p:ph idx="1"/>
          </p:nvPr>
        </p:nvSpPr>
        <p:spPr>
          <a:xfrm>
            <a:off x="838200" y="2824107"/>
            <a:ext cx="10515600" cy="4351338"/>
          </a:xfrm>
        </p:spPr>
        <p:txBody>
          <a:bodyPr/>
          <a:lstStyle/>
          <a:p>
            <a:pPr algn="ctr"/>
            <a:r>
              <a:rPr lang="en-US" sz="4000" dirty="0">
                <a:latin typeface="Cambria" panose="02040503050406030204" pitchFamily="18" charset="0"/>
              </a:rPr>
              <a:t>GET TESTED!</a:t>
            </a:r>
          </a:p>
          <a:p>
            <a:pPr algn="ctr"/>
            <a:r>
              <a:rPr lang="en-US" dirty="0">
                <a:latin typeface="Cambria" panose="02040503050406030204" pitchFamily="18" charset="0"/>
              </a:rPr>
              <a:t>Sign up for your test – at cost to people at this event</a:t>
            </a:r>
          </a:p>
          <a:p>
            <a:pPr algn="ctr"/>
            <a:r>
              <a:rPr lang="en-US" dirty="0">
                <a:latin typeface="Cambria" panose="02040503050406030204" pitchFamily="18" charset="0"/>
              </a:rPr>
              <a:t>Schedule your free follow up consultation</a:t>
            </a:r>
          </a:p>
        </p:txBody>
      </p:sp>
    </p:spTree>
    <p:extLst>
      <p:ext uri="{BB962C8B-B14F-4D97-AF65-F5344CB8AC3E}">
        <p14:creationId xmlns:p14="http://schemas.microsoft.com/office/powerpoint/2010/main" val="383561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55F1-9A07-440D-BF51-489A03A95703}"/>
              </a:ext>
            </a:extLst>
          </p:cNvPr>
          <p:cNvSpPr>
            <a:spLocks noGrp="1"/>
          </p:cNvSpPr>
          <p:nvPr>
            <p:ph type="title"/>
          </p:nvPr>
        </p:nvSpPr>
        <p:spPr/>
        <p:txBody>
          <a:bodyPr>
            <a:normAutofit/>
          </a:bodyPr>
          <a:lstStyle/>
          <a:p>
            <a:pPr algn="ctr"/>
            <a:r>
              <a:rPr lang="en-US" sz="4000" b="1" dirty="0">
                <a:latin typeface="Cambria" panose="02040503050406030204" pitchFamily="18" charset="0"/>
              </a:rPr>
              <a:t>IS IT CHOLESTEROL?</a:t>
            </a:r>
          </a:p>
        </p:txBody>
      </p:sp>
      <p:pic>
        <p:nvPicPr>
          <p:cNvPr id="5" name="Content Placeholder 4">
            <a:extLst>
              <a:ext uri="{FF2B5EF4-FFF2-40B4-BE49-F238E27FC236}">
                <a16:creationId xmlns:a16="http://schemas.microsoft.com/office/drawing/2014/main" id="{8039BEBE-25A8-4572-BF43-C401C747C6E5}"/>
              </a:ext>
            </a:extLst>
          </p:cNvPr>
          <p:cNvPicPr>
            <a:picLocks noGrp="1" noChangeAspect="1"/>
          </p:cNvPicPr>
          <p:nvPr>
            <p:ph idx="1"/>
          </p:nvPr>
        </p:nvPicPr>
        <p:blipFill>
          <a:blip r:embed="rId2"/>
          <a:stretch>
            <a:fillRect/>
          </a:stretch>
        </p:blipFill>
        <p:spPr>
          <a:xfrm>
            <a:off x="2255520" y="1690688"/>
            <a:ext cx="7487920" cy="4263072"/>
          </a:xfrm>
        </p:spPr>
      </p:pic>
    </p:spTree>
    <p:extLst>
      <p:ext uri="{BB962C8B-B14F-4D97-AF65-F5344CB8AC3E}">
        <p14:creationId xmlns:p14="http://schemas.microsoft.com/office/powerpoint/2010/main" val="82865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DAD09BC-DCBF-1F4E-878B-D162EF945B46}"/>
              </a:ext>
            </a:extLst>
          </p:cNvPr>
          <p:cNvSpPr>
            <a:spLocks noGrp="1"/>
          </p:cNvSpPr>
          <p:nvPr>
            <p:ph type="title"/>
          </p:nvPr>
        </p:nvSpPr>
        <p:spPr>
          <a:xfrm>
            <a:off x="1981200" y="1093076"/>
            <a:ext cx="8229600" cy="1143000"/>
          </a:xfrm>
        </p:spPr>
        <p:txBody>
          <a:bodyPr>
            <a:normAutofit/>
          </a:bodyPr>
          <a:lstStyle/>
          <a:p>
            <a:pPr algn="ctr" eaLnBrk="1" hangingPunct="1"/>
            <a:r>
              <a:rPr lang="en-US" altLang="en-US" sz="4000" b="1" dirty="0">
                <a:latin typeface="Cambria" panose="02040503050406030204" pitchFamily="18" charset="0"/>
                <a:ea typeface="ＭＳ Ｐゴシック" panose="020B0600070205080204" pitchFamily="34" charset="-128"/>
              </a:rPr>
              <a:t>What is Cholesterol?</a:t>
            </a:r>
          </a:p>
        </p:txBody>
      </p:sp>
      <p:sp>
        <p:nvSpPr>
          <p:cNvPr id="7171" name="Content Placeholder 2">
            <a:extLst>
              <a:ext uri="{FF2B5EF4-FFF2-40B4-BE49-F238E27FC236}">
                <a16:creationId xmlns:a16="http://schemas.microsoft.com/office/drawing/2014/main" id="{57FC484F-8246-2E46-8029-459E5A19E3D7}"/>
              </a:ext>
            </a:extLst>
          </p:cNvPr>
          <p:cNvSpPr txBox="1">
            <a:spLocks/>
          </p:cNvSpPr>
          <p:nvPr/>
        </p:nvSpPr>
        <p:spPr bwMode="auto">
          <a:xfrm>
            <a:off x="1981200" y="1752600"/>
            <a:ext cx="84518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endParaRPr lang="en-US" altLang="en-US" sz="2000" dirty="0">
              <a:latin typeface="Tahoma" panose="020B060403050404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699BE-5715-0447-9662-4B117C510A95}"/>
              </a:ext>
            </a:extLst>
          </p:cNvPr>
          <p:cNvSpPr/>
          <p:nvPr/>
        </p:nvSpPr>
        <p:spPr>
          <a:xfrm>
            <a:off x="1714500" y="2719552"/>
            <a:ext cx="8763000" cy="2209799"/>
          </a:xfrm>
          <a:prstGeom prst="rect">
            <a:avLst/>
          </a:prstGeom>
          <a:solidFill>
            <a:srgbClr val="E82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7173" name="Content Placeholder 2">
            <a:extLst>
              <a:ext uri="{FF2B5EF4-FFF2-40B4-BE49-F238E27FC236}">
                <a16:creationId xmlns:a16="http://schemas.microsoft.com/office/drawing/2014/main" id="{56D862B8-3D0E-E54D-81DD-206B6E2B7673}"/>
              </a:ext>
            </a:extLst>
          </p:cNvPr>
          <p:cNvSpPr txBox="1">
            <a:spLocks/>
          </p:cNvSpPr>
          <p:nvPr/>
        </p:nvSpPr>
        <p:spPr bwMode="auto">
          <a:xfrm>
            <a:off x="1981200" y="2719552"/>
            <a:ext cx="8534400" cy="250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2000" b="1" dirty="0">
                <a:solidFill>
                  <a:schemeClr val="bg1"/>
                </a:solidFill>
                <a:latin typeface="Tahoma" panose="020B0604030504040204" pitchFamily="34" charset="0"/>
                <a:cs typeface="Arial" panose="020B0604020202020204" pitchFamily="34" charset="0"/>
              </a:rPr>
              <a:t>HDL: </a:t>
            </a:r>
            <a:r>
              <a:rPr lang="en-US" altLang="en-US" sz="2000" dirty="0">
                <a:solidFill>
                  <a:schemeClr val="bg1"/>
                </a:solidFill>
                <a:latin typeface="Tahoma" panose="020B0604030504040204" pitchFamily="34" charset="0"/>
                <a:cs typeface="Arial" panose="020B0604020202020204" pitchFamily="34" charset="0"/>
              </a:rPr>
              <a:t>is known as good cholesterol, because it carries cholesterol to the liver</a:t>
            </a:r>
          </a:p>
          <a:p>
            <a:pPr eaLnBrk="1" hangingPunct="1">
              <a:buFont typeface="Arial" panose="020B0604020202020204" pitchFamily="34" charset="0"/>
              <a:buNone/>
            </a:pPr>
            <a:endParaRPr lang="en-US" altLang="en-US" sz="1200" b="1" dirty="0">
              <a:solidFill>
                <a:schemeClr val="bg1"/>
              </a:solidFill>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000" b="1" dirty="0">
                <a:solidFill>
                  <a:schemeClr val="bg1"/>
                </a:solidFill>
                <a:latin typeface="Tahoma" panose="020B0604030504040204" pitchFamily="34" charset="0"/>
                <a:cs typeface="Arial" panose="020B0604020202020204" pitchFamily="34" charset="0"/>
              </a:rPr>
              <a:t>LDL: </a:t>
            </a:r>
            <a:r>
              <a:rPr lang="en-US" altLang="en-US" sz="2000" dirty="0">
                <a:solidFill>
                  <a:schemeClr val="bg1"/>
                </a:solidFill>
                <a:latin typeface="Tahoma" panose="020B0604030504040204" pitchFamily="34" charset="0"/>
                <a:cs typeface="Arial" panose="020B0604020202020204" pitchFamily="34" charset="0"/>
              </a:rPr>
              <a:t>is known as bad cholesterol, because</a:t>
            </a:r>
            <a:r>
              <a:rPr lang="en-US" altLang="en-US" sz="2000" dirty="0">
                <a:cs typeface="Arial" panose="020B0604020202020204" pitchFamily="34" charset="0"/>
              </a:rPr>
              <a:t> </a:t>
            </a:r>
            <a:r>
              <a:rPr lang="en-US" altLang="en-US" sz="2000" dirty="0">
                <a:solidFill>
                  <a:schemeClr val="bg1"/>
                </a:solidFill>
                <a:latin typeface="Tahoma" panose="020B0604030504040204" pitchFamily="34" charset="0"/>
                <a:cs typeface="Arial" panose="020B0604020202020204" pitchFamily="34" charset="0"/>
              </a:rPr>
              <a:t>it carries cholesterol to the body.</a:t>
            </a:r>
          </a:p>
          <a:p>
            <a:endParaRPr lang="en-US" altLang="en-US" sz="2000" b="1" dirty="0">
              <a:solidFill>
                <a:schemeClr val="bg1"/>
              </a:solidFill>
              <a:latin typeface="Tahoma" panose="020B0604030504040204" pitchFamily="34" charset="0"/>
              <a:cs typeface="Arial" panose="020B0604020202020204" pitchFamily="34" charset="0"/>
            </a:endParaRPr>
          </a:p>
          <a:p>
            <a:r>
              <a:rPr lang="en-US" altLang="en-US" sz="2000" b="1" dirty="0">
                <a:solidFill>
                  <a:schemeClr val="bg1"/>
                </a:solidFill>
                <a:latin typeface="Tahoma" panose="020B0604030504040204" pitchFamily="34" charset="0"/>
                <a:cs typeface="Arial" panose="020B0604020202020204" pitchFamily="34" charset="0"/>
              </a:rPr>
              <a:t>TRIGLYCERIDES: </a:t>
            </a:r>
            <a:r>
              <a:rPr lang="en-US" altLang="en-US" sz="2000" dirty="0">
                <a:solidFill>
                  <a:schemeClr val="bg1"/>
                </a:solidFill>
                <a:latin typeface="Tahoma" panose="020B0604030504040204" pitchFamily="34" charset="0"/>
                <a:cs typeface="Arial" panose="020B0604020202020204" pitchFamily="34" charset="0"/>
              </a:rPr>
              <a:t>form fat moves through your bloodstream</a:t>
            </a:r>
          </a:p>
          <a:p>
            <a:r>
              <a:rPr lang="en-US" altLang="en-US" sz="2000" b="1" dirty="0">
                <a:solidFill>
                  <a:schemeClr val="bg1"/>
                </a:solidFill>
                <a:latin typeface="Tahoma" panose="020B0604030504040204" pitchFamily="34" charset="0"/>
                <a:cs typeface="Arial" panose="020B0604020202020204" pitchFamily="34" charset="0"/>
              </a:rPr>
              <a:t> </a:t>
            </a:r>
            <a:r>
              <a:rPr lang="en-US" dirty="0"/>
              <a:t> </a:t>
            </a:r>
            <a:endParaRPr lang="en-US" altLang="en-US" sz="2000" dirty="0">
              <a:solidFill>
                <a:schemeClr val="bg1"/>
              </a:solidFill>
              <a:latin typeface="Tahoma" panose="020B0604030504040204" pitchFamily="34" charset="0"/>
              <a:cs typeface="Arial" panose="020B0604020202020204" pitchFamily="34" charset="0"/>
            </a:endParaRPr>
          </a:p>
          <a:p>
            <a:pPr eaLnBrk="1" hangingPunct="1">
              <a:buFont typeface="Arial" panose="020B0604020202020204" pitchFamily="34" charset="0"/>
              <a:buNone/>
            </a:pPr>
            <a:endParaRPr lang="en-US" altLang="en-US" sz="2000" dirty="0">
              <a:solidFill>
                <a:schemeClr val="bg1"/>
              </a:solidFill>
              <a:latin typeface="Tahoma" panose="020B0604030504040204" pitchFamily="34" charset="0"/>
              <a:cs typeface="Arial" panose="020B0604020202020204" pitchFamily="34" charset="0"/>
            </a:endParaRPr>
          </a:p>
          <a:p>
            <a:pPr eaLnBrk="1" hangingPunct="1">
              <a:buFont typeface="Arial" panose="020B0604020202020204" pitchFamily="34" charset="0"/>
              <a:buNone/>
            </a:pPr>
            <a:endParaRPr lang="en-US" altLang="en-US" sz="1600" dirty="0">
              <a:solidFill>
                <a:schemeClr val="bg1"/>
              </a:solidFill>
              <a:latin typeface="Tahoma" panose="020B0604030504040204" pitchFamily="34" charset="0"/>
              <a:cs typeface="Arial" panose="020B0604020202020204" pitchFamily="34" charset="0"/>
            </a:endParaRPr>
          </a:p>
          <a:p>
            <a:pPr eaLnBrk="1" hangingPunct="1">
              <a:spcBef>
                <a:spcPct val="20000"/>
              </a:spcBef>
              <a:buFont typeface="Arial" panose="020B0604020202020204" pitchFamily="34" charset="0"/>
              <a:buNone/>
            </a:pPr>
            <a:endParaRPr lang="en-US" altLang="en-US" sz="3200" dirty="0">
              <a:solidFill>
                <a:srgbClr val="40404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80081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FA4A461-D8AD-544A-BB40-125DB1BCEB5A}"/>
              </a:ext>
            </a:extLst>
          </p:cNvPr>
          <p:cNvSpPr>
            <a:spLocks noGrp="1"/>
          </p:cNvSpPr>
          <p:nvPr>
            <p:ph type="title"/>
          </p:nvPr>
        </p:nvSpPr>
        <p:spPr>
          <a:xfrm>
            <a:off x="1981199" y="994596"/>
            <a:ext cx="8229600" cy="1143000"/>
          </a:xfrm>
        </p:spPr>
        <p:txBody>
          <a:bodyPr>
            <a:normAutofit/>
          </a:bodyPr>
          <a:lstStyle/>
          <a:p>
            <a:pPr algn="ctr" eaLnBrk="1" hangingPunct="1"/>
            <a:r>
              <a:rPr lang="en-US" altLang="en-US" sz="4000" b="1" dirty="0">
                <a:latin typeface="Cambria" panose="02040503050406030204" pitchFamily="18" charset="0"/>
                <a:ea typeface="ＭＳ Ｐゴシック" panose="020B0600070205080204" pitchFamily="34" charset="-128"/>
              </a:rPr>
              <a:t>WHY CHOLESTEROL?</a:t>
            </a:r>
          </a:p>
        </p:txBody>
      </p:sp>
      <p:sp>
        <p:nvSpPr>
          <p:cNvPr id="8195" name="Content Placeholder 2">
            <a:extLst>
              <a:ext uri="{FF2B5EF4-FFF2-40B4-BE49-F238E27FC236}">
                <a16:creationId xmlns:a16="http://schemas.microsoft.com/office/drawing/2014/main" id="{19BC71BD-9B02-E54C-BB32-6B767FDA998F}"/>
              </a:ext>
            </a:extLst>
          </p:cNvPr>
          <p:cNvSpPr>
            <a:spLocks noGrp="1"/>
          </p:cNvSpPr>
          <p:nvPr>
            <p:ph idx="1"/>
          </p:nvPr>
        </p:nvSpPr>
        <p:spPr>
          <a:xfrm>
            <a:off x="1496730" y="1874838"/>
            <a:ext cx="9198539" cy="3789685"/>
          </a:xfrm>
        </p:spPr>
        <p:txBody>
          <a:bodyPr>
            <a:normAutofit/>
          </a:bodyPr>
          <a:lstStyle/>
          <a:p>
            <a:pPr marL="0" indent="0" eaLnBrk="1" hangingPunct="1">
              <a:buNone/>
            </a:pPr>
            <a:endParaRPr lang="en-US" altLang="en-US" dirty="0">
              <a:ea typeface="ＭＳ Ｐゴシック" panose="020B0600070205080204" pitchFamily="34" charset="-128"/>
            </a:endParaRPr>
          </a:p>
          <a:p>
            <a:pPr eaLnBrk="1" hangingPunct="1"/>
            <a:r>
              <a:rPr lang="en-US" altLang="en-US" sz="2400" dirty="0">
                <a:latin typeface="Cambria" panose="02040503050406030204" pitchFamily="18" charset="0"/>
                <a:ea typeface="ＭＳ Ｐゴシック" panose="020B0600070205080204" pitchFamily="34" charset="-128"/>
              </a:rPr>
              <a:t>NECESSARY FOR HEALTHY BRAIN TISSUE, MOOD, &amp; MEMORY</a:t>
            </a:r>
          </a:p>
          <a:p>
            <a:pPr eaLnBrk="1" hangingPunct="1"/>
            <a:r>
              <a:rPr lang="en-US" altLang="en-US" sz="2400" dirty="0">
                <a:latin typeface="Cambria" panose="02040503050406030204" pitchFamily="18" charset="0"/>
                <a:ea typeface="ＭＳ Ｐゴシック" panose="020B0600070205080204" pitchFamily="34" charset="-128"/>
              </a:rPr>
              <a:t>PART OF OUR IMMUNE SYSTEM, WHERE THEY BIND AND NEUTRALIZE BACTERIA  AND VIRUSES</a:t>
            </a:r>
          </a:p>
          <a:p>
            <a:pPr eaLnBrk="1" hangingPunct="1"/>
            <a:r>
              <a:rPr lang="en-US" altLang="en-US" sz="2400" dirty="0">
                <a:latin typeface="Cambria" panose="02040503050406030204" pitchFamily="18" charset="0"/>
                <a:ea typeface="ＭＳ Ｐゴシック" panose="020B0600070205080204" pitchFamily="34" charset="-128"/>
              </a:rPr>
              <a:t>VITAL TO HEALING DAMAGED TISSUE</a:t>
            </a:r>
          </a:p>
          <a:p>
            <a:pPr algn="ctr" eaLnBrk="1" hangingPunct="1"/>
            <a:r>
              <a:rPr lang="en-US" altLang="en-US" sz="2400" dirty="0">
                <a:latin typeface="Cambria" panose="02040503050406030204" pitchFamily="18" charset="0"/>
                <a:cs typeface="Arial" panose="020B0604020202020204" pitchFamily="34" charset="0"/>
              </a:rPr>
              <a:t>Cholesterol is needed to manufacture Vitamin D.  </a:t>
            </a:r>
          </a:p>
          <a:p>
            <a:pPr algn="ctr" eaLnBrk="1" hangingPunct="1"/>
            <a:r>
              <a:rPr lang="en-US" altLang="en-US" sz="2400" dirty="0">
                <a:latin typeface="Cambria" panose="02040503050406030204" pitchFamily="18" charset="0"/>
                <a:cs typeface="Arial" panose="020B0604020202020204" pitchFamily="34" charset="0"/>
              </a:rPr>
              <a:t>To make hormones like; estrogen, testosterone, cortisone, and a host of others</a:t>
            </a:r>
            <a:endParaRPr lang="en-US" altLang="en-US" sz="2400" dirty="0">
              <a:solidFill>
                <a:srgbClr val="404040"/>
              </a:solidFill>
              <a:latin typeface="Cambria" panose="02040503050406030204" pitchFamily="18" charset="0"/>
              <a:cs typeface="Arial" panose="020B0604020202020204" pitchFamily="34" charset="0"/>
            </a:endParaRPr>
          </a:p>
          <a:p>
            <a:pPr lvl="2">
              <a:spcBef>
                <a:spcPct val="20000"/>
              </a:spcBef>
            </a:pPr>
            <a:endParaRPr lang="en-US" altLang="en-US" sz="2800" dirty="0">
              <a:solidFill>
                <a:srgbClr val="404040"/>
              </a:solidFill>
              <a:latin typeface="Tahoma" panose="020B0604030504040204" pitchFamily="34" charset="0"/>
              <a:cs typeface="Arial" panose="020B0604020202020204" pitchFamily="34" charset="0"/>
            </a:endParaRPr>
          </a:p>
          <a:p>
            <a:pPr eaLnBrk="1" hangingPunct="1"/>
            <a:endParaRPr lang="en-US" altLang="en-US" sz="3000" dirty="0">
              <a:ea typeface="ＭＳ Ｐゴシック" panose="020B0600070205080204" pitchFamily="34" charset="-128"/>
            </a:endParaRPr>
          </a:p>
        </p:txBody>
      </p:sp>
    </p:spTree>
    <p:extLst>
      <p:ext uri="{BB962C8B-B14F-4D97-AF65-F5344CB8AC3E}">
        <p14:creationId xmlns:p14="http://schemas.microsoft.com/office/powerpoint/2010/main" val="260828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B94B34-8D48-EB40-8848-9437A9F9DA28}"/>
              </a:ext>
            </a:extLst>
          </p:cNvPr>
          <p:cNvSpPr>
            <a:spLocks noGrp="1"/>
          </p:cNvSpPr>
          <p:nvPr>
            <p:ph type="title"/>
          </p:nvPr>
        </p:nvSpPr>
        <p:spPr>
          <a:xfrm>
            <a:off x="692642" y="1969103"/>
            <a:ext cx="3932237" cy="1148080"/>
          </a:xfrm>
        </p:spPr>
        <p:txBody>
          <a:bodyPr>
            <a:normAutofit/>
          </a:bodyPr>
          <a:lstStyle/>
          <a:p>
            <a:pPr algn="ctr" eaLnBrk="1" hangingPunct="1"/>
            <a:r>
              <a:rPr lang="en-US" altLang="en-US" sz="2800" b="1" dirty="0">
                <a:latin typeface="Cambria" panose="02040503050406030204" pitchFamily="18" charset="0"/>
                <a:ea typeface="ＭＳ Ｐゴシック" panose="020B0600070205080204" pitchFamily="34" charset="-128"/>
              </a:rPr>
              <a:t>MYTH #1 (Disproven decades ago)	</a:t>
            </a:r>
          </a:p>
        </p:txBody>
      </p:sp>
      <p:pic>
        <p:nvPicPr>
          <p:cNvPr id="4" name="Picture Placeholder 3">
            <a:extLst>
              <a:ext uri="{FF2B5EF4-FFF2-40B4-BE49-F238E27FC236}">
                <a16:creationId xmlns:a16="http://schemas.microsoft.com/office/drawing/2014/main" id="{FB9FC856-6C2D-42B7-8E73-0847031D48E4}"/>
              </a:ext>
            </a:extLst>
          </p:cNvPr>
          <p:cNvPicPr>
            <a:picLocks noGrp="1" noChangeAspect="1"/>
          </p:cNvPicPr>
          <p:nvPr>
            <p:ph type="pic" idx="1"/>
          </p:nvPr>
        </p:nvPicPr>
        <p:blipFill>
          <a:blip r:embed="rId3"/>
          <a:srcRect t="10520" b="10520"/>
          <a:stretch>
            <a:fillRect/>
          </a:stretch>
        </p:blipFill>
        <p:spPr>
          <a:xfrm>
            <a:off x="5911883" y="1969103"/>
            <a:ext cx="4939007" cy="3899885"/>
          </a:xfrm>
        </p:spPr>
      </p:pic>
      <p:sp>
        <p:nvSpPr>
          <p:cNvPr id="9219" name="Content Placeholder 2">
            <a:extLst>
              <a:ext uri="{FF2B5EF4-FFF2-40B4-BE49-F238E27FC236}">
                <a16:creationId xmlns:a16="http://schemas.microsoft.com/office/drawing/2014/main" id="{17ABB61E-E66A-0049-AB3B-249C00781E7A}"/>
              </a:ext>
            </a:extLst>
          </p:cNvPr>
          <p:cNvSpPr>
            <a:spLocks noGrp="1"/>
          </p:cNvSpPr>
          <p:nvPr>
            <p:ph type="body" sz="half" idx="2"/>
          </p:nvPr>
        </p:nvSpPr>
        <p:spPr>
          <a:xfrm>
            <a:off x="692643" y="2999664"/>
            <a:ext cx="3932237" cy="2869324"/>
          </a:xfrm>
        </p:spPr>
        <p:txBody>
          <a:bodyPr>
            <a:normAutofit lnSpcReduction="10000"/>
          </a:bodyPr>
          <a:lstStyle/>
          <a:p>
            <a:pPr eaLnBrk="1" hangingPunct="1"/>
            <a:endParaRPr lang="en-US" altLang="en-US" sz="3000" dirty="0">
              <a:ea typeface="ＭＳ Ｐゴシック" panose="020B0600070205080204" pitchFamily="34" charset="-128"/>
            </a:endParaRPr>
          </a:p>
          <a:p>
            <a:pPr eaLnBrk="1" hangingPunct="1"/>
            <a:r>
              <a:rPr lang="en-US" altLang="en-US" sz="2800" dirty="0">
                <a:latin typeface="Cambria" panose="02040503050406030204" pitchFamily="18" charset="0"/>
                <a:ea typeface="ＭＳ Ｐゴシック" panose="020B0600070205080204" pitchFamily="34" charset="-128"/>
              </a:rPr>
              <a:t>“THE MORE CHOLESTEROL IN YOUR DIET, THE HIGHER YOUR BLOOD CHOLESTEROL WILL BE”</a:t>
            </a:r>
          </a:p>
        </p:txBody>
      </p:sp>
    </p:spTree>
    <p:extLst>
      <p:ext uri="{BB962C8B-B14F-4D97-AF65-F5344CB8AC3E}">
        <p14:creationId xmlns:p14="http://schemas.microsoft.com/office/powerpoint/2010/main" val="425750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A4DD-49D7-0D4A-B969-386ED805130D}"/>
              </a:ext>
            </a:extLst>
          </p:cNvPr>
          <p:cNvSpPr>
            <a:spLocks noGrp="1"/>
          </p:cNvSpPr>
          <p:nvPr>
            <p:ph type="title"/>
          </p:nvPr>
        </p:nvSpPr>
        <p:spPr>
          <a:xfrm>
            <a:off x="838199" y="523466"/>
            <a:ext cx="10515600" cy="1325563"/>
          </a:xfrm>
        </p:spPr>
        <p:txBody>
          <a:bodyPr>
            <a:normAutofit/>
          </a:bodyPr>
          <a:lstStyle/>
          <a:p>
            <a:pPr algn="ctr"/>
            <a:r>
              <a:rPr lang="en-US" sz="3200" b="1" dirty="0">
                <a:latin typeface="Cambria" panose="02040503050406030204" pitchFamily="18" charset="0"/>
              </a:rPr>
              <a:t>KNOW THE RIGHT NUMBERS</a:t>
            </a:r>
          </a:p>
        </p:txBody>
      </p:sp>
      <p:pic>
        <p:nvPicPr>
          <p:cNvPr id="5" name="Content Placeholder 4">
            <a:extLst>
              <a:ext uri="{FF2B5EF4-FFF2-40B4-BE49-F238E27FC236}">
                <a16:creationId xmlns:a16="http://schemas.microsoft.com/office/drawing/2014/main" id="{0DA09877-4489-154D-BA9A-41A086AA1B2C}"/>
              </a:ext>
            </a:extLst>
          </p:cNvPr>
          <p:cNvPicPr>
            <a:picLocks noGrp="1" noChangeAspect="1"/>
          </p:cNvPicPr>
          <p:nvPr>
            <p:ph idx="1"/>
          </p:nvPr>
        </p:nvPicPr>
        <p:blipFill>
          <a:blip r:embed="rId3"/>
          <a:stretch>
            <a:fillRect/>
          </a:stretch>
        </p:blipFill>
        <p:spPr>
          <a:xfrm>
            <a:off x="2636847" y="1849029"/>
            <a:ext cx="6918305" cy="4236461"/>
          </a:xfrm>
        </p:spPr>
      </p:pic>
    </p:spTree>
    <p:extLst>
      <p:ext uri="{BB962C8B-B14F-4D97-AF65-F5344CB8AC3E}">
        <p14:creationId xmlns:p14="http://schemas.microsoft.com/office/powerpoint/2010/main" val="2420345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56C41C-F12C-7C4D-95DB-32D2AF9A26C6}" vid="{CFC27F07-CA24-CC42-AE9E-58A8C719AB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2786</TotalTime>
  <Words>3898</Words>
  <Application>Microsoft Macintosh PowerPoint</Application>
  <PresentationFormat>Widescreen</PresentationFormat>
  <Paragraphs>418</Paragraphs>
  <Slides>45</Slides>
  <Notes>31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ＭＳ Ｐゴシック</vt:lpstr>
      <vt:lpstr>游ゴシック</vt:lpstr>
      <vt:lpstr>Arial</vt:lpstr>
      <vt:lpstr>Calibri</vt:lpstr>
      <vt:lpstr>Calibri Light</vt:lpstr>
      <vt:lpstr>Cambria</vt:lpstr>
      <vt:lpstr>lft-etica</vt:lpstr>
      <vt:lpstr>Roboto</vt:lpstr>
      <vt:lpstr>Tahoma</vt:lpstr>
      <vt:lpstr>Trebuchet MS</vt:lpstr>
      <vt:lpstr>Office Theme</vt:lpstr>
      <vt:lpstr>Slide</vt:lpstr>
      <vt:lpstr>HEART HEALTH</vt:lpstr>
      <vt:lpstr> #1Killer:8-900,000 Deaths In The US Each Year One person dies from CVD every 40 seconds  </vt:lpstr>
      <vt:lpstr>STARTING YOUNG</vt:lpstr>
      <vt:lpstr>YOU CAN 10X YOUR CHANCES</vt:lpstr>
      <vt:lpstr>IS IT CHOLESTEROL?</vt:lpstr>
      <vt:lpstr>What is Cholesterol?</vt:lpstr>
      <vt:lpstr>WHY CHOLESTEROL?</vt:lpstr>
      <vt:lpstr>MYTH #1 (Disproven decades ago) </vt:lpstr>
      <vt:lpstr>KNOW THE RIGHT NUMBERS</vt:lpstr>
      <vt:lpstr>IMPORTANT NUMBERS</vt:lpstr>
      <vt:lpstr>BEST NUMBERS</vt:lpstr>
      <vt:lpstr>Healthy Cholesterol Ratios:</vt:lpstr>
      <vt:lpstr> Inflammation is THE Problem</vt:lpstr>
      <vt:lpstr>MYTH #2</vt:lpstr>
      <vt:lpstr>Dangers of Cholesterol Medication</vt:lpstr>
      <vt:lpstr>MORE PROBLEMS WITH STATINS</vt:lpstr>
      <vt:lpstr>HEART SAFETY: START WITH TESTING</vt:lpstr>
      <vt:lpstr> INFLAMMATION</vt:lpstr>
      <vt:lpstr>TESTS</vt:lpstr>
      <vt:lpstr>Test Vitamin D</vt:lpstr>
      <vt:lpstr>DNA TESTING</vt:lpstr>
      <vt:lpstr>Test Your APO Genes</vt:lpstr>
      <vt:lpstr>NOS3 GENE</vt:lpstr>
      <vt:lpstr>HELPING NOS3</vt:lpstr>
      <vt:lpstr>OTHER FOODS FOR NOS3</vt:lpstr>
      <vt:lpstr>CLEAN COMT GENE</vt:lpstr>
      <vt:lpstr>TEST &amp; HANDLE HOMOCYSTEINE</vt:lpstr>
      <vt:lpstr> MANAGE YOUR OMEGA 6:3 INDEX  </vt:lpstr>
      <vt:lpstr>FOOD ALLERGY TESTING</vt:lpstr>
      <vt:lpstr>Maximize Magnesium</vt:lpstr>
      <vt:lpstr>CHIROPRACTIC AND THE #1 KILLER </vt:lpstr>
      <vt:lpstr>Organ Function and Subluxation </vt:lpstr>
      <vt:lpstr>PowerPoint Presentation</vt:lpstr>
      <vt:lpstr>PowerPoint Presentation</vt:lpstr>
      <vt:lpstr>THE CERVICAL SPINE</vt:lpstr>
      <vt:lpstr>STEPS TO A LONG, HEART HEALTHY LIFE</vt:lpstr>
      <vt:lpstr>Eating Vegetable Oil Instead of Meat Fallacy  </vt:lpstr>
      <vt:lpstr>Research on carbohydrate intake and cardiovascular disease</vt:lpstr>
      <vt:lpstr>GO LOW</vt:lpstr>
      <vt:lpstr>Top Inflammatory Foods</vt:lpstr>
      <vt:lpstr>*Foods that combat inflammation </vt:lpstr>
      <vt:lpstr>Healthy Fats vs. Damaged Fats</vt:lpstr>
      <vt:lpstr>6 HIGHLY RESEARCHED WAYS TO CLEAN YOUR ARTERIES</vt:lpstr>
      <vt:lpstr>TOXINS AND INFLAMMATION</vt:lpstr>
      <vt:lpstr>DON’T BE A STATISTIC!  NEXT STEPS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McGuire</dc:creator>
  <cp:lastModifiedBy>Joel Slack</cp:lastModifiedBy>
  <cp:revision>22</cp:revision>
  <dcterms:created xsi:type="dcterms:W3CDTF">2019-01-20T01:39:00Z</dcterms:created>
  <dcterms:modified xsi:type="dcterms:W3CDTF">2019-06-05T15:21:09Z</dcterms:modified>
</cp:coreProperties>
</file>