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693" r:id="rId3"/>
    <p:sldId id="705" r:id="rId4"/>
    <p:sldId id="703" r:id="rId5"/>
    <p:sldId id="730" r:id="rId6"/>
    <p:sldId id="904" r:id="rId7"/>
    <p:sldId id="459" r:id="rId8"/>
    <p:sldId id="460" r:id="rId9"/>
    <p:sldId id="461" r:id="rId10"/>
    <p:sldId id="463" r:id="rId11"/>
    <p:sldId id="922" r:id="rId12"/>
    <p:sldId id="462" r:id="rId13"/>
    <p:sldId id="656" r:id="rId14"/>
    <p:sldId id="918" r:id="rId15"/>
    <p:sldId id="923" r:id="rId16"/>
    <p:sldId id="924" r:id="rId17"/>
    <p:sldId id="913" r:id="rId18"/>
    <p:sldId id="678" r:id="rId19"/>
    <p:sldId id="910" r:id="rId20"/>
    <p:sldId id="660" r:id="rId21"/>
    <p:sldId id="894" r:id="rId22"/>
    <p:sldId id="649" r:id="rId23"/>
    <p:sldId id="920" r:id="rId24"/>
    <p:sldId id="657" r:id="rId25"/>
    <p:sldId id="679" r:id="rId26"/>
    <p:sldId id="684" r:id="rId27"/>
    <p:sldId id="891" r:id="rId28"/>
    <p:sldId id="658" r:id="rId29"/>
    <p:sldId id="458" r:id="rId30"/>
    <p:sldId id="680" r:id="rId31"/>
    <p:sldId id="281" r:id="rId32"/>
    <p:sldId id="917" r:id="rId33"/>
    <p:sldId id="901" r:id="rId34"/>
    <p:sldId id="947" r:id="rId35"/>
    <p:sldId id="907" r:id="rId36"/>
    <p:sldId id="948" r:id="rId37"/>
    <p:sldId id="949" r:id="rId38"/>
    <p:sldId id="268" r:id="rId39"/>
    <p:sldId id="266" r:id="rId40"/>
    <p:sldId id="951" r:id="rId41"/>
    <p:sldId id="378" r:id="rId42"/>
    <p:sldId id="303" r:id="rId43"/>
    <p:sldId id="953" r:id="rId44"/>
    <p:sldId id="954" r:id="rId45"/>
    <p:sldId id="394" r:id="rId46"/>
    <p:sldId id="288" r:id="rId47"/>
    <p:sldId id="289" r:id="rId48"/>
    <p:sldId id="540" r:id="rId49"/>
    <p:sldId id="956" r:id="rId50"/>
    <p:sldId id="334" r:id="rId51"/>
    <p:sldId id="347" r:id="rId52"/>
    <p:sldId id="368" r:id="rId53"/>
    <p:sldId id="338" r:id="rId54"/>
    <p:sldId id="444" r:id="rId55"/>
    <p:sldId id="446" r:id="rId56"/>
    <p:sldId id="447" r:id="rId57"/>
    <p:sldId id="448" r:id="rId58"/>
    <p:sldId id="450" r:id="rId59"/>
    <p:sldId id="451" r:id="rId60"/>
    <p:sldId id="455" r:id="rId61"/>
    <p:sldId id="456" r:id="rId62"/>
    <p:sldId id="457" r:id="rId63"/>
    <p:sldId id="957" r:id="rId64"/>
    <p:sldId id="939" r:id="rId65"/>
    <p:sldId id="95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4663"/>
  </p:normalViewPr>
  <p:slideViewPr>
    <p:cSldViewPr snapToGrid="0" snapToObjects="1">
      <p:cViewPr varScale="1">
        <p:scale>
          <a:sx n="155" d="100"/>
          <a:sy n="155"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39771-6DCE-6049-9B43-37CD1E443461}" type="datetimeFigureOut">
              <a:rPr lang="en-US" smtClean="0"/>
              <a:t>2/15/19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39E3A-1813-2344-892D-DEDE9DA5F2AA}" type="slidenum">
              <a:rPr lang="en-US" smtClean="0"/>
              <a:t>‹#›</a:t>
            </a:fld>
            <a:endParaRPr lang="en-US"/>
          </a:p>
        </p:txBody>
      </p:sp>
    </p:spTree>
    <p:extLst>
      <p:ext uri="{BB962C8B-B14F-4D97-AF65-F5344CB8AC3E}">
        <p14:creationId xmlns:p14="http://schemas.microsoft.com/office/powerpoint/2010/main" val="77178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ebmd.com/women/ss/slideshow-what-is-inflamm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webmd.com/stroke/ss/slideshow-stroke-overview" TargetMode="External"/><Relationship Id="rId5" Type="http://schemas.openxmlformats.org/officeDocument/2006/relationships/hyperlink" Target="https://www.webmd.com/women/video/heart-attack-women-different" TargetMode="External"/><Relationship Id="rId4" Type="http://schemas.openxmlformats.org/officeDocument/2006/relationships/hyperlink" Target="https://www.webmd.com/women/default.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ncbi.nlm.nih.gov/pubmed/?term=Fang%20HC%5bAuthor%5d&amp;cauthor=true&amp;cauthor_uid=17605895" TargetMode="External"/><Relationship Id="rId13" Type="http://schemas.openxmlformats.org/officeDocument/2006/relationships/hyperlink" Target="https://www.ncbi.nlm.nih.gov/pubmed/?term=Lu%20KC%5bAuthor%5d&amp;cauthor=true&amp;cauthor_uid=17605895" TargetMode="External"/><Relationship Id="rId3" Type="http://schemas.openxmlformats.org/officeDocument/2006/relationships/hyperlink" Target="https://www.ncbi.nlm.nih.gov/pubmed/17605895" TargetMode="External"/><Relationship Id="rId7" Type="http://schemas.openxmlformats.org/officeDocument/2006/relationships/hyperlink" Target="https://www.ncbi.nlm.nih.gov/pubmed/?term=Chung%20HM%5bAuthor%5d&amp;cauthor=true&amp;cauthor_uid=17605895" TargetMode="External"/><Relationship Id="rId12" Type="http://schemas.openxmlformats.org/officeDocument/2006/relationships/hyperlink" Target="https://www.ncbi.nlm.nih.gov/pubmed/?term=Lind%20CC%5bAuthor%5d&amp;cauthor=true&amp;cauthor_uid=17605895"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ncbi.nlm.nih.gov/pubmed/?term=Tseng%20CF%5bAuthor%5d&amp;cauthor=true&amp;cauthor_uid=17605895" TargetMode="External"/><Relationship Id="rId11" Type="http://schemas.openxmlformats.org/officeDocument/2006/relationships/hyperlink" Target="https://www.ncbi.nlm.nih.gov/pubmed/?term=Tzeng%20HM%5bAuthor%5d&amp;cauthor=true&amp;cauthor_uid=17605895" TargetMode="External"/><Relationship Id="rId5" Type="http://schemas.openxmlformats.org/officeDocument/2006/relationships/hyperlink" Target="https://www.ncbi.nlm.nih.gov/pubmed/?term=Chou%20KJ%5bAuthor%5d&amp;cauthor=true&amp;cauthor_uid=17605895" TargetMode="External"/><Relationship Id="rId10" Type="http://schemas.openxmlformats.org/officeDocument/2006/relationships/hyperlink" Target="https://www.ncbi.nlm.nih.gov/pubmed/?term=Wu%20MJ%5bAuthor%5d&amp;cauthor=true&amp;cauthor_uid=17605895" TargetMode="External"/><Relationship Id="rId4" Type="http://schemas.openxmlformats.org/officeDocument/2006/relationships/hyperlink" Target="https://www.ncbi.nlm.nih.gov/pubmed/?term=Chang%20TY%5bAuthor%5d&amp;cauthor=true&amp;cauthor_uid=17605895" TargetMode="External"/><Relationship Id="rId9" Type="http://schemas.openxmlformats.org/officeDocument/2006/relationships/hyperlink" Target="https://www.ncbi.nlm.nih.gov/pubmed/?term=Hung%20YM%5bAuthor%5d&amp;cauthor=true&amp;cauthor_uid=17605895"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ncbi.nlm.nih.gov/pubmed/17133738" TargetMode="External"/><Relationship Id="rId3" Type="http://schemas.openxmlformats.org/officeDocument/2006/relationships/hyperlink" Target="https://www.ncbi.nlm.nih.gov/pubmed/20564545" TargetMode="External"/><Relationship Id="rId7" Type="http://schemas.openxmlformats.org/officeDocument/2006/relationships/hyperlink" Target="https://www.ncbi.nlm.nih.gov/pubmed/?term=Capasso%20F%5bAuthor%5d&amp;cauthor=true&amp;cauthor_uid=20564545" TargetMode="External"/><Relationship Id="rId12" Type="http://schemas.openxmlformats.org/officeDocument/2006/relationships/hyperlink" Target="https://www.ncbi.nlm.nih.gov/pubmed/?term=Surai%20PF%5bAuthor%5d&amp;cauthor=true&amp;cauthor_uid=26785346"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ncbi.nlm.nih.gov/pubmed/?term=Milic%20N%5bAuthor%5d&amp;cauthor=true&amp;cauthor_uid=20564545" TargetMode="External"/><Relationship Id="rId11" Type="http://schemas.openxmlformats.org/officeDocument/2006/relationships/hyperlink" Target="https://www.ncbi.nlm.nih.gov/pmc/articles/PMC4665566/" TargetMode="External"/><Relationship Id="rId5" Type="http://schemas.openxmlformats.org/officeDocument/2006/relationships/hyperlink" Target="https://www.ncbi.nlm.nih.gov/pubmed/?term=Capasso%20R%5bAuthor%5d&amp;cauthor=true&amp;cauthor_uid=20564545" TargetMode="External"/><Relationship Id="rId10" Type="http://schemas.openxmlformats.org/officeDocument/2006/relationships/hyperlink" Target="https://www.ncbi.nlm.nih.gov/pubmed/?term=Vasudevan%20DM%5bAuthor%5d&amp;cauthor=true&amp;cauthor_uid=17133738" TargetMode="External"/><Relationship Id="rId4" Type="http://schemas.openxmlformats.org/officeDocument/2006/relationships/hyperlink" Target="https://www.ncbi.nlm.nih.gov/pubmed/?term=Abenavoli%20L%5bAuthor%5d&amp;cauthor=true&amp;cauthor_uid=20564545" TargetMode="External"/><Relationship Id="rId9" Type="http://schemas.openxmlformats.org/officeDocument/2006/relationships/hyperlink" Target="https://www.ncbi.nlm.nih.gov/pubmed/?term=Das%20SK%5bAuthor%5d&amp;cauthor=true&amp;cauthor_uid=17133738"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immunehealthscience.com/benefits-of-magnesium.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selenium.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immunehealthscience.com/vitamin-b12-deficiency.html" TargetMode="External"/><Relationship Id="rId5" Type="http://schemas.openxmlformats.org/officeDocument/2006/relationships/hyperlink" Target="http://www.immunehealthscience.com/B-vitamins.html" TargetMode="External"/><Relationship Id="rId10" Type="http://schemas.openxmlformats.org/officeDocument/2006/relationships/hyperlink" Target="http://www.immunehealthscience.com/alpha-lipoic-acid-benefit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benefits-of-zinc.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3</a:t>
            </a:fld>
            <a:endParaRPr lang="en-CA"/>
          </a:p>
        </p:txBody>
      </p:sp>
    </p:spTree>
    <p:extLst>
      <p:ext uri="{BB962C8B-B14F-4D97-AF65-F5344CB8AC3E}">
        <p14:creationId xmlns:p14="http://schemas.microsoft.com/office/powerpoint/2010/main" val="250761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shown that those with the highest level of IGF were seven times more likely to develop breast cancer than those with the lowest.</a:t>
            </a:r>
          </a:p>
          <a:p>
            <a:r>
              <a:rPr lang="en-US" sz="1200" kern="1200" dirty="0">
                <a:solidFill>
                  <a:schemeClr val="tx1"/>
                </a:solidFill>
                <a:effectLst/>
                <a:latin typeface="+mn-lt"/>
                <a:ea typeface="+mn-ea"/>
                <a:cs typeface="+mn-cs"/>
              </a:rPr>
              <a:t>Additional research from Harvard and the University of California at San Francisco in the United States and McGill in Canada, demonstrated the same phenomenon for prostate cancer&gt;  For men, the risk was as much as nine times greater for those with the highest levels of IGF. Additional studies have shown that a high glycemic index is likewise associated with cancer of the pancreas, colon, and ovaries.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study, published in the Journal of the National Cancer Institute, concludes that it is not obesity per se that is a risk factor for breast cancer, but rather high insulin levels that tend to be associated with excessive body weight. The women with the higher insulin levels (and who were not diabetic or taking hormone replacement therapy) had almost twice the risk of developing breast cancer during the follow-up period compared to those whose insulin levels were the lowest.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Peek, R. M., Jr., S. </a:t>
            </a:r>
            <a:r>
              <a:rPr lang="en-US" sz="1200" kern="1200" dirty="0" err="1">
                <a:solidFill>
                  <a:schemeClr val="tx1"/>
                </a:solidFill>
                <a:effectLst/>
                <a:latin typeface="+mn-lt"/>
                <a:ea typeface="+mn-ea"/>
                <a:cs typeface="+mn-cs"/>
              </a:rPr>
              <a:t>Mohla</a:t>
            </a:r>
            <a:r>
              <a:rPr lang="en-US" sz="1200" kern="1200" dirty="0">
                <a:solidFill>
                  <a:schemeClr val="tx1"/>
                </a:solidFill>
                <a:effectLst/>
                <a:latin typeface="+mn-lt"/>
                <a:ea typeface="+mn-ea"/>
                <a:cs typeface="+mn-cs"/>
              </a:rPr>
              <a:t>, and R. N. DuBois, “Inflammation in the Genesis and Perpetuation of Cancer: Summary and Recommendations from a National Cancer Institute-Sponsored Meeting,” Cancer Research 65, no. 19 (2005): 8583-86.”</a:t>
            </a:r>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14</a:t>
            </a:fld>
            <a:endParaRPr lang="en-CA"/>
          </a:p>
        </p:txBody>
      </p:sp>
    </p:spTree>
    <p:extLst>
      <p:ext uri="{BB962C8B-B14F-4D97-AF65-F5344CB8AC3E}">
        <p14:creationId xmlns:p14="http://schemas.microsoft.com/office/powerpoint/2010/main" val="40236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deliver high glycemic nutrients into the blood, glucose levels rise quickly.  </a:t>
            </a:r>
          </a:p>
          <a:p>
            <a:r>
              <a:rPr lang="en-US" dirty="0"/>
              <a:t>The result is the release of insulin necessary to allow glucose to enter the cell.  When insulin is released, </a:t>
            </a:r>
            <a:r>
              <a:rPr lang="en-US" dirty="0" err="1"/>
              <a:t>anoter</a:t>
            </a:r>
            <a:r>
              <a:rPr lang="en-US" dirty="0"/>
              <a:t> molecule called IGF (insulin </a:t>
            </a:r>
            <a:r>
              <a:rPr lang="en-US" dirty="0" err="1"/>
              <a:t>ike</a:t>
            </a:r>
            <a:r>
              <a:rPr lang="en-US" dirty="0"/>
              <a:t> growth factor)is released as well.  IGF stimulates cell growth allowing sugar to provide for tissue nourishment and faster growth. A major negative to this duo of molecules is that they cause inflammation and are linked to several health issues including cancer. </a:t>
            </a:r>
          </a:p>
          <a:p>
            <a:r>
              <a:rPr lang="en-US" dirty="0"/>
              <a:t>The cell growth caused by IGF stimulates cancer cell growth.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connects to diabetes.  With high blood sugar levels, people with diabetes are known to be at above-average risk for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15</a:t>
            </a:fld>
            <a:endParaRPr lang="en-US"/>
          </a:p>
        </p:txBody>
      </p:sp>
    </p:spTree>
    <p:extLst>
      <p:ext uri="{BB962C8B-B14F-4D97-AF65-F5344CB8AC3E}">
        <p14:creationId xmlns:p14="http://schemas.microsoft.com/office/powerpoint/2010/main" val="151296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Omega Balance, Disease, and Inflammation</a:t>
            </a:r>
            <a:endParaRPr lang="en-US" dirty="0"/>
          </a:p>
          <a:p>
            <a:r>
              <a:rPr lang="en-US" dirty="0"/>
              <a:t>Omega-6 fats lead to the formation of “eicosanoids.” </a:t>
            </a:r>
          </a:p>
          <a:p>
            <a:r>
              <a:rPr lang="en-US" dirty="0"/>
              <a:t>These are inflammatory hormones. In fact, the action that allows many painkillers like aspirin to work is by inhibiting the enzymes that convert Omega-6 to inflammatory agents that are called prostaglandins.</a:t>
            </a:r>
          </a:p>
          <a:p>
            <a:r>
              <a:rPr lang="en-US" dirty="0"/>
              <a:t>Over time, it’s been estimated that the overabundance of Omega-6’s and the resulting deficiency of Omega-3’s is involved in the causes of heart disease, vascular disease, homicide, depression, bronchial disease, and many other brain, joint, and organ disorders.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16</a:t>
            </a:fld>
            <a:endParaRPr lang="en-US"/>
          </a:p>
        </p:txBody>
      </p:sp>
    </p:spTree>
    <p:extLst>
      <p:ext uri="{BB962C8B-B14F-4D97-AF65-F5344CB8AC3E}">
        <p14:creationId xmlns:p14="http://schemas.microsoft.com/office/powerpoint/2010/main" val="232873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body produces more inflammatory mediators, such as CRP, this in turn sparks chronic systemic inflammation. </a:t>
            </a:r>
          </a:p>
          <a:p>
            <a:r>
              <a:rPr lang="en-US" dirty="0"/>
              <a:t>Essentially the more fat you have (particularly belly fat) or other issues you are managing, the more inflammation you suffer.</a:t>
            </a:r>
          </a:p>
          <a:p>
            <a:r>
              <a:rPr lang="en-US" dirty="0"/>
              <a:t>Several studies show the inflammation and fat connection. A particular study showed inflammation increased more than 50 percent in obese women whose fat was in their hips.*</a:t>
            </a:r>
          </a:p>
          <a:p>
            <a:br>
              <a:rPr lang="en-US" dirty="0"/>
            </a:br>
            <a:r>
              <a:rPr lang="en-US" dirty="0"/>
              <a:t>* G. </a:t>
            </a:r>
            <a:r>
              <a:rPr lang="en-US" dirty="0" err="1"/>
              <a:t>Davi</a:t>
            </a:r>
            <a:r>
              <a:rPr lang="en-US" dirty="0"/>
              <a:t>, M. T. </a:t>
            </a:r>
            <a:r>
              <a:rPr lang="en-US" dirty="0" err="1"/>
              <a:t>Guagnano</a:t>
            </a:r>
            <a:r>
              <a:rPr lang="en-US" dirty="0"/>
              <a:t>, G. </a:t>
            </a:r>
            <a:r>
              <a:rPr lang="en-US" dirty="0" err="1"/>
              <a:t>Ciabattoni</a:t>
            </a:r>
            <a:r>
              <a:rPr lang="en-US" dirty="0"/>
              <a:t>, et al., “Platelet Activation in Obese Women: Role of Inflammation and Oxidant Stress,” Journal of the American Medical Association 288, no. 16 (2002): 2008–2014.”</a:t>
            </a:r>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17</a:t>
            </a:fld>
            <a:endParaRPr lang="en-US"/>
          </a:p>
        </p:txBody>
      </p:sp>
    </p:spTree>
    <p:extLst>
      <p:ext uri="{BB962C8B-B14F-4D97-AF65-F5344CB8AC3E}">
        <p14:creationId xmlns:p14="http://schemas.microsoft.com/office/powerpoint/2010/main" val="158986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concerns</a:t>
            </a:r>
            <a:r>
              <a:rPr lang="en-US" baseline="0" dirty="0"/>
              <a:t> associated with chronic inflammation are things like cancer, heart attack, stroke</a:t>
            </a:r>
          </a:p>
          <a:p>
            <a:r>
              <a:rPr lang="en-US" baseline="0" dirty="0"/>
              <a:t>This is especially scary because we can address chronic inflammation but addressing nutritional deficiencies, modifying our diet and lifestyle. </a:t>
            </a:r>
          </a:p>
          <a:p>
            <a:endParaRPr lang="en-US" baseline="0" dirty="0"/>
          </a:p>
          <a:p>
            <a:r>
              <a:rPr lang="en-US" baseline="0" dirty="0"/>
              <a:t>CRP is the blood marker you test to measure inflammation levels in your body</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18</a:t>
            </a:fld>
            <a:endParaRPr lang="en-CA"/>
          </a:p>
        </p:txBody>
      </p:sp>
    </p:spTree>
    <p:extLst>
      <p:ext uri="{BB962C8B-B14F-4D97-AF65-F5344CB8AC3E}">
        <p14:creationId xmlns:p14="http://schemas.microsoft.com/office/powerpoint/2010/main" val="248312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Harvard Women's Health Study, CRP test results were more accurate. Twelve different indicators of </a:t>
            </a:r>
            <a:r>
              <a:rPr lang="en-US" dirty="0">
                <a:hlinkClick r:id="rId3"/>
              </a:rPr>
              <a:t>inflammation</a:t>
            </a:r>
            <a:r>
              <a:rPr lang="en-US" dirty="0"/>
              <a:t> were looked at in </a:t>
            </a:r>
            <a:r>
              <a:rPr lang="en-US" dirty="0">
                <a:hlinkClick r:id="rId4"/>
              </a:rPr>
              <a:t>healthy women</a:t>
            </a:r>
            <a:r>
              <a:rPr lang="en-US" dirty="0"/>
              <a:t> who had already had menopause. Three years later, those with the highest CRP levels were more than four times as likely to have died from coronary disease, or had a </a:t>
            </a:r>
            <a:r>
              <a:rPr lang="en-US" dirty="0">
                <a:hlinkClick r:id="rId5"/>
              </a:rPr>
              <a:t>heart attack</a:t>
            </a:r>
            <a:r>
              <a:rPr lang="en-US" dirty="0"/>
              <a:t> that wasn’t fatal, or </a:t>
            </a:r>
            <a:r>
              <a:rPr lang="en-US" dirty="0">
                <a:hlinkClick r:id="rId6"/>
              </a:rPr>
              <a:t>stroke</a:t>
            </a:r>
            <a:r>
              <a:rPr lang="en-US" dirty="0"/>
              <a:t>, compared with those with the lowest </a:t>
            </a:r>
            <a:r>
              <a:rPr lang="en-US" dirty="0" err="1"/>
              <a:t>levelsRP</a:t>
            </a:r>
            <a:r>
              <a:rPr lang="en-US" dirty="0"/>
              <a:t> is one of, if not the most important marker to check to maximize both current and future health.</a:t>
            </a:r>
          </a:p>
          <a:p>
            <a:endParaRPr lang="en-US" dirty="0"/>
          </a:p>
          <a:p>
            <a:r>
              <a:rPr lang="en-US" dirty="0"/>
              <a:t>CRP is one of the most, if not the most important marker of health to get tested –  other inflammatory markers like homocysteine or Lp-PLA2 are inflammation markers as well.</a:t>
            </a:r>
          </a:p>
        </p:txBody>
      </p:sp>
      <p:sp>
        <p:nvSpPr>
          <p:cNvPr id="4" name="Slide Number Placeholder 3"/>
          <p:cNvSpPr>
            <a:spLocks noGrp="1"/>
          </p:cNvSpPr>
          <p:nvPr>
            <p:ph type="sldNum" sz="quarter" idx="5"/>
          </p:nvPr>
        </p:nvSpPr>
        <p:spPr/>
        <p:txBody>
          <a:bodyPr/>
          <a:lstStyle/>
          <a:p>
            <a:fld id="{E9683C7A-E92C-49AA-BEF5-E20D8DC046D9}" type="slidenum">
              <a:rPr lang="en-US" smtClean="0"/>
              <a:t>19</a:t>
            </a:fld>
            <a:endParaRPr lang="en-US"/>
          </a:p>
        </p:txBody>
      </p:sp>
    </p:spTree>
    <p:extLst>
      <p:ext uri="{BB962C8B-B14F-4D97-AF65-F5344CB8AC3E}">
        <p14:creationId xmlns:p14="http://schemas.microsoft.com/office/powerpoint/2010/main" val="98023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Oxidation causes inflammation.</a:t>
            </a:r>
          </a:p>
          <a:p>
            <a:r>
              <a:rPr lang="en-US" dirty="0"/>
              <a:t>Many of the same causes and conditions are related to both..</a:t>
            </a:r>
          </a:p>
        </p:txBody>
      </p:sp>
      <p:sp>
        <p:nvSpPr>
          <p:cNvPr id="4" name="Slide Number Placeholder 3"/>
          <p:cNvSpPr>
            <a:spLocks noGrp="1"/>
          </p:cNvSpPr>
          <p:nvPr>
            <p:ph type="sldNum" sz="quarter" idx="5"/>
          </p:nvPr>
        </p:nvSpPr>
        <p:spPr/>
        <p:txBody>
          <a:bodyPr/>
          <a:lstStyle/>
          <a:p>
            <a:fld id="{E9683C7A-E92C-49AA-BEF5-E20D8DC046D9}" type="slidenum">
              <a:rPr lang="en-US" smtClean="0"/>
              <a:t>20</a:t>
            </a:fld>
            <a:endParaRPr lang="en-US"/>
          </a:p>
        </p:txBody>
      </p:sp>
    </p:spTree>
    <p:extLst>
      <p:ext uri="{BB962C8B-B14F-4D97-AF65-F5344CB8AC3E}">
        <p14:creationId xmlns:p14="http://schemas.microsoft.com/office/powerpoint/2010/main" val="92916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oxidative stress?</a:t>
            </a:r>
          </a:p>
          <a:p>
            <a:r>
              <a:rPr lang="en-US" baseline="0" dirty="0"/>
              <a:t>This term refers to a burden of free radicals in our body. (Reactive oxygen species)</a:t>
            </a:r>
          </a:p>
          <a:p>
            <a:r>
              <a:rPr lang="en-US" baseline="0" dirty="0"/>
              <a:t>Free radicals are unstable molecules in our body that can damage other cells and lead to the progression of cancer, cardiovascular disease and age related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prevent free radical damage, we use antioxidants:</a:t>
            </a:r>
            <a:endParaRPr lang="en-US" baseline="0" dirty="0"/>
          </a:p>
          <a:p>
            <a:r>
              <a:rPr lang="en-US" baseline="0" dirty="0"/>
              <a:t>Antioxidants provide us with a defense mechanism against free radical damage by stabilizing these unstable molecules, but can’t keep up under heavy exposure.  We end up running low on antioxidants and the free-radicals overcome our health.</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22</a:t>
            </a:fld>
            <a:endParaRPr lang="en-CA"/>
          </a:p>
        </p:txBody>
      </p:sp>
    </p:spTree>
    <p:extLst>
      <p:ext uri="{BB962C8B-B14F-4D97-AF65-F5344CB8AC3E}">
        <p14:creationId xmlns:p14="http://schemas.microsoft.com/office/powerpoint/2010/main" val="182582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23</a:t>
            </a:fld>
            <a:endParaRPr lang="en-US"/>
          </a:p>
        </p:txBody>
      </p:sp>
    </p:spTree>
    <p:extLst>
      <p:ext uri="{BB962C8B-B14F-4D97-AF65-F5344CB8AC3E}">
        <p14:creationId xmlns:p14="http://schemas.microsoft.com/office/powerpoint/2010/main" val="1891638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exposed to free radicals and oxidative stress in the environmental and internally by our own metabolic processes – the food and drinks we consume can help contribute to our oxidative stress</a:t>
            </a:r>
          </a:p>
          <a:p>
            <a:r>
              <a:rPr lang="en-US" dirty="0"/>
              <a:t>oxidative stress.</a:t>
            </a:r>
          </a:p>
          <a:p>
            <a:r>
              <a:rPr lang="en-US" dirty="0"/>
              <a:t>Toxins, emotional stress, radiation, physical stress like intense exercise, sugar, weight gain, insulin issues, inflammation, and can increase oxidation and make it even more difficult for your antioxidant defenses to keep up. So you can see where inflammation and oxidation are closely tied together in terms of cause and impact.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24</a:t>
            </a:fld>
            <a:endParaRPr lang="en-CA"/>
          </a:p>
        </p:txBody>
      </p:sp>
    </p:spTree>
    <p:extLst>
      <p:ext uri="{BB962C8B-B14F-4D97-AF65-F5344CB8AC3E}">
        <p14:creationId xmlns:p14="http://schemas.microsoft.com/office/powerpoint/2010/main" val="124315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That lead to the vast majority of age-related , longevity-impairing conditions (1-3)</a:t>
            </a:r>
          </a:p>
          <a:p>
            <a:r>
              <a:rPr lang="en-CA" dirty="0">
                <a:latin typeface="Arial" panose="020B0604020202020204" pitchFamily="34" charset="0"/>
                <a:cs typeface="Arial" panose="020B0604020202020204" pitchFamily="34" charset="0"/>
              </a:rPr>
              <a:t>(1) Lemon JA, </a:t>
            </a:r>
            <a:r>
              <a:rPr lang="en-CA" dirty="0" err="1">
                <a:latin typeface="Arial" panose="020B0604020202020204" pitchFamily="34" charset="0"/>
                <a:cs typeface="Arial" panose="020B0604020202020204" pitchFamily="34" charset="0"/>
              </a:rPr>
              <a:t>Boreham</a:t>
            </a:r>
            <a:r>
              <a:rPr lang="en-CA" dirty="0">
                <a:latin typeface="Arial" panose="020B0604020202020204" pitchFamily="34" charset="0"/>
                <a:cs typeface="Arial" panose="020B0604020202020204" pitchFamily="34" charset="0"/>
              </a:rPr>
              <a:t> DR, Rollo CD. A complex dietary supplement extends longevity of mice. </a:t>
            </a:r>
            <a:r>
              <a:rPr lang="en-CA" i="1" dirty="0">
                <a:latin typeface="Arial" panose="020B0604020202020204" pitchFamily="34" charset="0"/>
                <a:cs typeface="Arial" panose="020B0604020202020204" pitchFamily="34" charset="0"/>
              </a:rPr>
              <a:t>J </a:t>
            </a:r>
            <a:r>
              <a:rPr lang="en-CA" i="1" dirty="0" err="1">
                <a:latin typeface="Arial" panose="020B0604020202020204" pitchFamily="34" charset="0"/>
                <a:cs typeface="Arial" panose="020B0604020202020204" pitchFamily="34" charset="0"/>
              </a:rPr>
              <a:t>Gerontol</a:t>
            </a:r>
            <a:r>
              <a:rPr lang="en-CA" i="1" dirty="0">
                <a:latin typeface="Arial" panose="020B0604020202020204" pitchFamily="34" charset="0"/>
                <a:cs typeface="Arial" panose="020B0604020202020204" pitchFamily="34" charset="0"/>
              </a:rPr>
              <a:t> A </a:t>
            </a:r>
            <a:r>
              <a:rPr lang="en-CA" i="1" dirty="0" err="1">
                <a:latin typeface="Arial" panose="020B0604020202020204" pitchFamily="34" charset="0"/>
                <a:cs typeface="Arial" panose="020B0604020202020204" pitchFamily="34" charset="0"/>
              </a:rPr>
              <a:t>Biol</a:t>
            </a:r>
            <a:r>
              <a:rPr lang="en-CA" i="1" dirty="0">
                <a:latin typeface="Arial" panose="020B0604020202020204" pitchFamily="34" charset="0"/>
                <a:cs typeface="Arial" panose="020B0604020202020204" pitchFamily="34" charset="0"/>
              </a:rPr>
              <a:t> </a:t>
            </a:r>
            <a:r>
              <a:rPr lang="en-CA" i="1" dirty="0" err="1">
                <a:latin typeface="Arial" panose="020B0604020202020204" pitchFamily="34" charset="0"/>
                <a:cs typeface="Arial" panose="020B0604020202020204" pitchFamily="34" charset="0"/>
              </a:rPr>
              <a:t>Sci</a:t>
            </a:r>
            <a:r>
              <a:rPr lang="en-CA" i="1" dirty="0">
                <a:latin typeface="Arial" panose="020B0604020202020204" pitchFamily="34" charset="0"/>
                <a:cs typeface="Arial" panose="020B0604020202020204" pitchFamily="34" charset="0"/>
              </a:rPr>
              <a:t> Med Sci. </a:t>
            </a:r>
            <a:r>
              <a:rPr lang="en-CA" dirty="0">
                <a:latin typeface="Arial" panose="020B0604020202020204" pitchFamily="34" charset="0"/>
                <a:cs typeface="Arial" panose="020B0604020202020204" pitchFamily="34" charset="0"/>
              </a:rPr>
              <a:t>2005 Mar;60(3):275-9.</a:t>
            </a:r>
          </a:p>
          <a:p>
            <a:r>
              <a:rPr lang="en-CA" dirty="0">
                <a:latin typeface="Arial" panose="020B0604020202020204" pitchFamily="34" charset="0"/>
                <a:cs typeface="Arial" panose="020B0604020202020204" pitchFamily="34" charset="0"/>
              </a:rPr>
              <a:t>(2)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Liu J, et al. A complex dietary supplement augments spatial learning, brain mass, and mitochondrial electron transport chain activity in aging mice. </a:t>
            </a:r>
            <a:r>
              <a:rPr lang="en-CA" i="1" dirty="0">
                <a:latin typeface="Arial" panose="020B0604020202020204" pitchFamily="34" charset="0"/>
                <a:cs typeface="Arial" panose="020B0604020202020204" pitchFamily="34" charset="0"/>
              </a:rPr>
              <a:t>Age (</a:t>
            </a:r>
            <a:r>
              <a:rPr lang="en-CA" i="1" dirty="0" err="1">
                <a:latin typeface="Arial" panose="020B0604020202020204" pitchFamily="34" charset="0"/>
                <a:cs typeface="Arial" panose="020B0604020202020204" pitchFamily="34" charset="0"/>
              </a:rPr>
              <a:t>Dordr</a:t>
            </a:r>
            <a:r>
              <a:rPr lang="en-CA" i="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2011 Nov 27.</a:t>
            </a:r>
          </a:p>
          <a:p>
            <a:r>
              <a:rPr lang="en-CA" dirty="0">
                <a:latin typeface="Arial" panose="020B0604020202020204" pitchFamily="34" charset="0"/>
                <a:cs typeface="Arial" panose="020B0604020202020204" pitchFamily="34" charset="0"/>
              </a:rPr>
              <a:t>(3) </a:t>
            </a:r>
            <a:r>
              <a:rPr lang="en-CA" dirty="0" err="1">
                <a:latin typeface="Arial" panose="020B0604020202020204" pitchFamily="34" charset="0"/>
                <a:cs typeface="Arial" panose="020B0604020202020204" pitchFamily="34" charset="0"/>
              </a:rPr>
              <a:t>Aksenov</a:t>
            </a:r>
            <a:r>
              <a:rPr lang="en-CA" dirty="0">
                <a:latin typeface="Arial" panose="020B0604020202020204" pitchFamily="34" charset="0"/>
                <a:cs typeface="Arial" panose="020B0604020202020204" pitchFamily="34" charset="0"/>
              </a:rPr>
              <a:t> V, Long J, </a:t>
            </a:r>
            <a:r>
              <a:rPr lang="en-CA" dirty="0" err="1">
                <a:latin typeface="Arial" panose="020B0604020202020204" pitchFamily="34" charset="0"/>
                <a:cs typeface="Arial" panose="020B0604020202020204" pitchFamily="34" charset="0"/>
              </a:rPr>
              <a:t>Lokuge</a:t>
            </a:r>
            <a:r>
              <a:rPr lang="en-CA" dirty="0">
                <a:latin typeface="Arial" panose="020B0604020202020204" pitchFamily="34" charset="0"/>
                <a:cs typeface="Arial" panose="020B0604020202020204" pitchFamily="34" charset="0"/>
              </a:rPr>
              <a:t> S, Foster JA, Liu J, Rollo CD. Dietary amelioration of </a:t>
            </a:r>
            <a:r>
              <a:rPr lang="en-CA" dirty="0" err="1">
                <a:latin typeface="Arial" panose="020B0604020202020204" pitchFamily="34" charset="0"/>
                <a:cs typeface="Arial" panose="020B0604020202020204" pitchFamily="34" charset="0"/>
              </a:rPr>
              <a:t>locomotor</a:t>
            </a:r>
            <a:r>
              <a:rPr lang="en-CA" dirty="0">
                <a:latin typeface="Arial" panose="020B0604020202020204" pitchFamily="34" charset="0"/>
                <a:cs typeface="Arial" panose="020B0604020202020204" pitchFamily="34" charset="0"/>
              </a:rPr>
              <a:t>, neurotransmitter and mitochondrial aging. </a:t>
            </a:r>
            <a:r>
              <a:rPr lang="en-CA" i="1" dirty="0" err="1">
                <a:latin typeface="Arial" panose="020B0604020202020204" pitchFamily="34" charset="0"/>
                <a:cs typeface="Arial" panose="020B0604020202020204" pitchFamily="34" charset="0"/>
              </a:rPr>
              <a:t>Exp</a:t>
            </a:r>
            <a:r>
              <a:rPr lang="en-CA" i="1" dirty="0">
                <a:latin typeface="Arial" panose="020B0604020202020204" pitchFamily="34" charset="0"/>
                <a:cs typeface="Arial" panose="020B0604020202020204" pitchFamily="34" charset="0"/>
              </a:rPr>
              <a:t> </a:t>
            </a:r>
            <a:r>
              <a:rPr lang="en-CA" i="1" dirty="0" err="1">
                <a:latin typeface="Arial" panose="020B0604020202020204" pitchFamily="34" charset="0"/>
                <a:cs typeface="Arial" panose="020B0604020202020204" pitchFamily="34" charset="0"/>
              </a:rPr>
              <a:t>Biol</a:t>
            </a:r>
            <a:r>
              <a:rPr lang="en-CA" i="1" dirty="0">
                <a:latin typeface="Arial" panose="020B0604020202020204" pitchFamily="34" charset="0"/>
                <a:cs typeface="Arial" panose="020B0604020202020204" pitchFamily="34" charset="0"/>
              </a:rPr>
              <a:t> Med (Maywood). </a:t>
            </a:r>
            <a:r>
              <a:rPr lang="en-CA" dirty="0">
                <a:latin typeface="Arial" panose="020B0604020202020204" pitchFamily="34" charset="0"/>
                <a:cs typeface="Arial" panose="020B0604020202020204" pitchFamily="34" charset="0"/>
              </a:rPr>
              <a:t>2010 Jan;235(1):66-76.</a:t>
            </a:r>
          </a:p>
          <a:p>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E29DC3F8-0821-4A69-B195-018F6EEC92EC}" type="slidenum">
              <a:rPr lang="en-CA" smtClean="0"/>
              <a:t>4</a:t>
            </a:fld>
            <a:endParaRPr lang="en-CA"/>
          </a:p>
        </p:txBody>
      </p:sp>
    </p:spTree>
    <p:extLst>
      <p:ext uri="{BB962C8B-B14F-4D97-AF65-F5344CB8AC3E}">
        <p14:creationId xmlns:p14="http://schemas.microsoft.com/office/powerpoint/2010/main" val="266744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a:t>
            </a:r>
            <a:r>
              <a:rPr lang="en-US" baseline="0" dirty="0"/>
              <a:t> of long term oxidative stress can affect many different body systems and create chronic and deadly conditions</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25</a:t>
            </a:fld>
            <a:endParaRPr lang="en-CA"/>
          </a:p>
        </p:txBody>
      </p:sp>
    </p:spTree>
    <p:extLst>
      <p:ext uri="{BB962C8B-B14F-4D97-AF65-F5344CB8AC3E}">
        <p14:creationId xmlns:p14="http://schemas.microsoft.com/office/powerpoint/2010/main" val="314515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examples of how oxidative</a:t>
            </a:r>
            <a:r>
              <a:rPr lang="en-US" baseline="0" dirty="0"/>
              <a:t> stress can affect different body systems.   Its systems specific and there are both general anti-oxidants as well as specific ones that help unique areas of the body.</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26</a:t>
            </a:fld>
            <a:endParaRPr lang="en-CA"/>
          </a:p>
        </p:txBody>
      </p:sp>
    </p:spTree>
    <p:extLst>
      <p:ext uri="{BB962C8B-B14F-4D97-AF65-F5344CB8AC3E}">
        <p14:creationId xmlns:p14="http://schemas.microsoft.com/office/powerpoint/2010/main" val="567808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bodies are constantly exposed to toxins in the environment, through our diets and through lifestyle choices</a:t>
            </a:r>
          </a:p>
          <a:p>
            <a:r>
              <a:rPr lang="en-US" baseline="0" dirty="0"/>
              <a:t> </a:t>
            </a:r>
          </a:p>
          <a:p>
            <a:r>
              <a:rPr lang="en-US" baseline="0" dirty="0"/>
              <a:t>Our liver provides protection against toxins by filtering them out of our system</a:t>
            </a:r>
          </a:p>
          <a:p>
            <a:r>
              <a:rPr lang="en-US" baseline="0" dirty="0"/>
              <a:t>When we are chronically exposed toxins, the liver becomes overburdened and works less efficiently</a:t>
            </a:r>
          </a:p>
          <a:p>
            <a:endParaRPr lang="en-US" baseline="0" dirty="0"/>
          </a:p>
          <a:p>
            <a:r>
              <a:rPr lang="en-US" baseline="0" dirty="0"/>
              <a:t>We can overburden our liver with all of these things: [listed on slide]</a:t>
            </a:r>
          </a:p>
        </p:txBody>
      </p:sp>
      <p:sp>
        <p:nvSpPr>
          <p:cNvPr id="4" name="Slide Number Placeholder 3"/>
          <p:cNvSpPr>
            <a:spLocks noGrp="1"/>
          </p:cNvSpPr>
          <p:nvPr>
            <p:ph type="sldNum" sz="quarter" idx="10"/>
          </p:nvPr>
        </p:nvSpPr>
        <p:spPr/>
        <p:txBody>
          <a:bodyPr/>
          <a:lstStyle/>
          <a:p>
            <a:fld id="{E29DC3F8-0821-4A69-B195-018F6EEC92EC}" type="slidenum">
              <a:rPr lang="en-CA" smtClean="0"/>
              <a:t>28</a:t>
            </a:fld>
            <a:endParaRPr lang="en-CA"/>
          </a:p>
        </p:txBody>
      </p:sp>
    </p:spTree>
    <p:extLst>
      <p:ext uri="{BB962C8B-B14F-4D97-AF65-F5344CB8AC3E}">
        <p14:creationId xmlns:p14="http://schemas.microsoft.com/office/powerpoint/2010/main" val="239985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Toxicity</a:t>
            </a:r>
            <a:r>
              <a:rPr lang="en-US" baseline="0" dirty="0"/>
              <a:t> affects many pathways, and  can lead to deadly cancer, depression, pain, hormonal imbalances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30</a:t>
            </a:fld>
            <a:endParaRPr lang="en-CA"/>
          </a:p>
        </p:txBody>
      </p:sp>
    </p:spTree>
    <p:extLst>
      <p:ext uri="{BB962C8B-B14F-4D97-AF65-F5344CB8AC3E}">
        <p14:creationId xmlns:p14="http://schemas.microsoft.com/office/powerpoint/2010/main" val="151915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100,000 people study showed that people with higher than average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E had a 43% lower risk of any heart or vascular metabolic disease.  High </a:t>
            </a:r>
            <a:r>
              <a:rPr lang="en-CA" sz="1200" kern="1200" dirty="0" err="1">
                <a:solidFill>
                  <a:schemeClr val="tx1"/>
                </a:solidFill>
                <a:effectLst/>
                <a:latin typeface="+mn-lt"/>
                <a:ea typeface="+mn-ea"/>
                <a:cs typeface="+mn-cs"/>
              </a:rPr>
              <a:t>Vit</a:t>
            </a:r>
            <a:r>
              <a:rPr lang="en-CA" sz="1200" kern="1200" dirty="0">
                <a:solidFill>
                  <a:schemeClr val="tx1"/>
                </a:solidFill>
                <a:effectLst/>
                <a:latin typeface="+mn-lt"/>
                <a:ea typeface="+mn-ea"/>
                <a:cs typeface="+mn-cs"/>
              </a:rPr>
              <a:t> D had 33% less CV disease, 55%, less Type II Diabetes, and 51% less metabolic syndrome (Diabetes precursor with weight loss resistance, high plod pressure, and high triglycerides).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Optimal level is over 60 ng/mL – average person has less than half and labs have considered that “normal”</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Depression, osteoporosis, heart disease, auto immune disease, infection, hypertension, and cancer (50% drop in intestinal cancers).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31</a:t>
            </a:fld>
            <a:endParaRPr lang="en-US"/>
          </a:p>
        </p:txBody>
      </p:sp>
    </p:spTree>
    <p:extLst>
      <p:ext uri="{BB962C8B-B14F-4D97-AF65-F5344CB8AC3E}">
        <p14:creationId xmlns:p14="http://schemas.microsoft.com/office/powerpoint/2010/main" val="3448288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research has confirmed the importance of vitamin D3 in preventing cancer, particularly in countries where the lack of sunshine means that the skin cannot synthesize enough of this vitamin during the winter. I’ve therefore given more attention to this topic, and made new and more specific recommendations.”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“has recently been shown that a significant supply of vitamin D reduces considerably the risk of several cancers (by more than 75 percent with a daily intake of 1,000 international units [IUs] of the 25-hydroxyvitamin D form), in a Creighton University study published in 2007.121 In a Canadian pilot study of fifteen patients with prostate cancer, researchers reported on the effects of taking just 2,000 IUs of vitamin D3 daily over a median of eight months (up to sixty-five months for one of the patients). Fourteen of them saw a slowing of progression of their PSA levels (the most common marker of prostate cancer, used to follow its growth over time). And these levels actually dropped significantly in nine of the patients compared to their levels at the start of treatment.122</a:t>
            </a:r>
          </a:p>
          <a:p>
            <a:r>
              <a:rPr lang="en-US" sz="1200" kern="1200" dirty="0">
                <a:solidFill>
                  <a:schemeClr val="tx1"/>
                </a:solidFill>
                <a:effectLst/>
                <a:latin typeface="+mn-lt"/>
                <a:ea typeface="+mn-ea"/>
                <a:cs typeface="+mn-cs"/>
              </a:rPr>
              <a:t>Other studies published recently have shown positive effects of vitamin D3 on breast cancer, non-small-cell lung cancer, colon cancer, and prostate cancer. Many researchers now believe that vitamin D3 contributes to slowing down all forms of cancer, at least in the early stages. Moreover, we now know that vitamin D3 very likely protects us from colds and flu and contributes to maintaining 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“Foods that contain the most vitamin D are cod liver oil (1,460 IUs in a tablespoon), salmon (360 IUs in 100 grams), mackerel (345 IUs in 100 grams), sardines (270 IUs in 100 grams), and eel (200 IUs in 100 grams). Milk enriched with vitamin D contains only 98 IUs per glass, an egg 25 IUs, and calf liver 20 IUs per 100 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“Long-chain omega-3s found in fatty fish (or in high-quality purified fish oil supplements) reduce inflammation. In cell cultures, they reduce cancer cell growth in a large number of tumors (lung, breast, colon, prostate, kidney, etc.). They also act to reduce the spread of tumors in the form of metastases. Several human studies show that the risk of several cancers is significantly lower in people who eat fish at least twice a week.125,126,127,128,129,130,131,132ai”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9DC3F8-0821-4A69-B195-018F6EEC92EC}" type="slidenum">
              <a:rPr lang="en-CA" smtClean="0"/>
              <a:t>32</a:t>
            </a:fld>
            <a:endParaRPr lang="en-CA"/>
          </a:p>
        </p:txBody>
      </p:sp>
    </p:spTree>
    <p:extLst>
      <p:ext uri="{BB962C8B-B14F-4D97-AF65-F5344CB8AC3E}">
        <p14:creationId xmlns:p14="http://schemas.microsoft.com/office/powerpoint/2010/main" val="45465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Omega-3’s in your body can compete for, slow down, and even </a:t>
            </a:r>
            <a:r>
              <a:rPr lang="en-US" i="1" dirty="0"/>
              <a:t>stop</a:t>
            </a:r>
            <a:r>
              <a:rPr lang="en-US" dirty="0"/>
              <a:t> the formation of these inflammatory Omega-6 hormones. This fact led to the discovery that increasing Omega-3 HUFAs as a percent of your body’s lipids could prevent diseases caused by Omega-6 inflammation.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36</a:t>
            </a:fld>
            <a:endParaRPr lang="en-US"/>
          </a:p>
        </p:txBody>
      </p:sp>
    </p:spTree>
    <p:extLst>
      <p:ext uri="{BB962C8B-B14F-4D97-AF65-F5344CB8AC3E}">
        <p14:creationId xmlns:p14="http://schemas.microsoft.com/office/powerpoint/2010/main" val="245813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nSpc>
                <a:spcPct val="80000"/>
              </a:lnSpc>
              <a:buFont typeface="Arial"/>
              <a:buChar char="•"/>
            </a:pPr>
            <a:r>
              <a:rPr lang="en-US" sz="1200" dirty="0"/>
              <a:t>Glutathione</a:t>
            </a:r>
            <a:r>
              <a:rPr lang="en-US" sz="1200" baseline="0" dirty="0"/>
              <a:t> is the primary antioxidant of the body.  It is unique because it actually recycles itself and will continuously seek out and destroy toxins!  Glutathione is made up of the amino acids cysteine, glycine and glutamic acid.  Sulfur specifically attracts and binds toxins which will allow glutathione to destroy it.</a:t>
            </a:r>
          </a:p>
          <a:p>
            <a:pPr marL="171450" indent="-171450">
              <a:lnSpc>
                <a:spcPct val="80000"/>
              </a:lnSpc>
              <a:buFont typeface="Arial"/>
              <a:buChar char="•"/>
            </a:pPr>
            <a:r>
              <a:rPr lang="en-US" sz="1200" baseline="0" dirty="0"/>
              <a:t> </a:t>
            </a:r>
          </a:p>
          <a:p>
            <a:pPr marL="171450" indent="-171450">
              <a:lnSpc>
                <a:spcPct val="80000"/>
              </a:lnSpc>
              <a:buFont typeface="Arial"/>
              <a:buChar char="•"/>
            </a:pPr>
            <a:r>
              <a:rPr lang="en-US" b="1" dirty="0"/>
              <a:t>Sulfur Rich Compounds </a:t>
            </a:r>
            <a:r>
              <a:rPr lang="en-US" dirty="0"/>
              <a:t>like glutathione bind toxins for removal</a:t>
            </a:r>
          </a:p>
          <a:p>
            <a:pPr marL="1085850" lvl="2" indent="-171450">
              <a:lnSpc>
                <a:spcPct val="120000"/>
              </a:lnSpc>
              <a:buFont typeface="Arial"/>
              <a:buChar char="•"/>
            </a:pPr>
            <a:r>
              <a:rPr lang="en-US" dirty="0"/>
              <a:t> Glutathione</a:t>
            </a:r>
          </a:p>
          <a:p>
            <a:pPr marL="1085850" lvl="2" indent="-171450">
              <a:lnSpc>
                <a:spcPct val="120000"/>
              </a:lnSpc>
              <a:buFont typeface="Arial"/>
              <a:buChar char="•"/>
            </a:pPr>
            <a:r>
              <a:rPr lang="en-US" dirty="0"/>
              <a:t> Vitamin U</a:t>
            </a:r>
          </a:p>
          <a:p>
            <a:pPr marL="1085850" lvl="2" indent="-171450">
              <a:lnSpc>
                <a:spcPct val="120000"/>
              </a:lnSpc>
              <a:buFont typeface="Arial"/>
              <a:buChar char="•"/>
            </a:pPr>
            <a:r>
              <a:rPr lang="en-US" dirty="0"/>
              <a:t>Cultured Dairy Proteins</a:t>
            </a:r>
          </a:p>
          <a:p>
            <a:pPr marL="1085850" lvl="2" indent="-171450">
              <a:lnSpc>
                <a:spcPct val="120000"/>
              </a:lnSpc>
              <a:buFont typeface="Arial"/>
              <a:buChar char="•"/>
            </a:pPr>
            <a:r>
              <a:rPr lang="en-US" dirty="0"/>
              <a:t> Whey Proteins (</a:t>
            </a:r>
            <a:r>
              <a:rPr lang="en-US" dirty="0" err="1"/>
              <a:t>lactalbumin</a:t>
            </a:r>
            <a:r>
              <a:rPr lang="en-US" dirty="0"/>
              <a:t>)</a:t>
            </a:r>
          </a:p>
          <a:p>
            <a:pPr marL="0" indent="0">
              <a:lnSpc>
                <a:spcPct val="80000"/>
              </a:lnSpc>
              <a:buFont typeface="Arial"/>
              <a:buNone/>
            </a:pPr>
            <a:r>
              <a:rPr lang="en-US" sz="1200" dirty="0"/>
              <a:t>Glutathione has multiple functions:</a:t>
            </a:r>
          </a:p>
          <a:p>
            <a:pPr>
              <a:lnSpc>
                <a:spcPct val="80000"/>
              </a:lnSpc>
              <a:buFontTx/>
              <a:buChar char="•"/>
            </a:pPr>
            <a:r>
              <a:rPr lang="en-US" sz="1200" dirty="0"/>
              <a:t>It is the major endogenous antioxidant produced by the cells, participating directly in the neutralization of free radicals and reactive oxygen compounds, as well as maintaining exogenous antioxidants such as vitamins C and E in their reduced (active) forms.</a:t>
            </a:r>
          </a:p>
          <a:p>
            <a:pPr>
              <a:lnSpc>
                <a:spcPct val="80000"/>
              </a:lnSpc>
              <a:buFontTx/>
              <a:buChar char="•"/>
            </a:pPr>
            <a:r>
              <a:rPr lang="en-US" sz="1200" dirty="0"/>
              <a:t>Regulation of the nitric oxide cycle, which is critical for life but can be problematic if unregulated.</a:t>
            </a:r>
          </a:p>
          <a:p>
            <a:pPr>
              <a:lnSpc>
                <a:spcPct val="80000"/>
              </a:lnSpc>
              <a:buFontTx/>
              <a:buChar char="•"/>
            </a:pPr>
            <a:r>
              <a:rPr lang="en-US" sz="1200" dirty="0"/>
              <a:t>It is used in metabolic and biochemical reactions such as DNA synthesis and repair, protein synthesis, prostaglandin synthesis, amino acid transport, and enzyme activation. Thus, every system in the body can be affected by the state of the glutathione system, especially the immune system, the nervous system, the gastrointestinal system and the lungs.</a:t>
            </a:r>
          </a:p>
        </p:txBody>
      </p:sp>
      <p:sp>
        <p:nvSpPr>
          <p:cNvPr id="4" name="Slide Number Placeholder 3"/>
          <p:cNvSpPr>
            <a:spLocks noGrp="1"/>
          </p:cNvSpPr>
          <p:nvPr>
            <p:ph type="sldNum" sz="quarter" idx="10"/>
          </p:nvPr>
        </p:nvSpPr>
        <p:spPr/>
        <p:txBody>
          <a:bodyPr/>
          <a:lstStyle/>
          <a:p>
            <a:fld id="{E9683C7A-E92C-49AA-BEF5-E20D8DC046D9}" type="slidenum">
              <a:rPr lang="en-US" smtClean="0"/>
              <a:t>38</a:t>
            </a:fld>
            <a:endParaRPr lang="en-US"/>
          </a:p>
        </p:txBody>
      </p:sp>
    </p:spTree>
    <p:extLst>
      <p:ext uri="{BB962C8B-B14F-4D97-AF65-F5344CB8AC3E}">
        <p14:creationId xmlns:p14="http://schemas.microsoft.com/office/powerpoint/2010/main" val="2502130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toxic burden also causes a burden on the liver, which is your body’s detox super organ.</a:t>
            </a:r>
          </a:p>
          <a:p>
            <a:endParaRPr lang="en-US" dirty="0"/>
          </a:p>
          <a:p>
            <a:endParaRPr lang="en-US" dirty="0"/>
          </a:p>
          <a:p>
            <a:r>
              <a:rPr lang="en-US" dirty="0"/>
              <a:t>To maximize</a:t>
            </a:r>
            <a:r>
              <a:rPr lang="en-US" baseline="0" dirty="0"/>
              <a:t> detox we need to look at all the detoxification channels.  They include the skin, lungs, colon, kidneys, liver, lymphatic system and fat cells.  Detoxification happens both inside cells and outside of them.</a:t>
            </a:r>
          </a:p>
          <a:p>
            <a:endParaRPr lang="en-US" dirty="0"/>
          </a:p>
          <a:p>
            <a:r>
              <a:rPr lang="en-US" dirty="0"/>
              <a:t>Skin</a:t>
            </a:r>
          </a:p>
          <a:p>
            <a:r>
              <a:rPr lang="en-US" dirty="0"/>
              <a:t>Lungs</a:t>
            </a:r>
          </a:p>
          <a:p>
            <a:r>
              <a:rPr lang="en-US" dirty="0"/>
              <a:t>Liver</a:t>
            </a:r>
          </a:p>
          <a:p>
            <a:r>
              <a:rPr lang="en-US" dirty="0"/>
              <a:t>Lymphatic System</a:t>
            </a:r>
          </a:p>
          <a:p>
            <a:r>
              <a:rPr lang="en-US" dirty="0"/>
              <a:t>Fat cells – researchers are leaning towards classifying body fat more like an organ rather than simply fat that is hanging around…Refer to visceral fat and its link to major health issues…fat as repository for toxins, carcinogens, and endocrine disruptors</a:t>
            </a:r>
          </a:p>
          <a:p>
            <a:endParaRPr lang="en-US" dirty="0"/>
          </a:p>
          <a:p>
            <a:r>
              <a:rPr lang="en-US" dirty="0"/>
              <a:t>Here is an interesting recent article on increased incidence of major diseases in obese Indian women, linking it to toxins stored in fat as major contributing factor: </a:t>
            </a:r>
          </a:p>
          <a:p>
            <a:r>
              <a:rPr lang="en-US" dirty="0"/>
              <a:t>http://dailypioneer.com/nation/42244-risk-of-breast-cancer-high-in-obese-indian-women-study.html </a:t>
            </a:r>
          </a:p>
          <a:p>
            <a:endParaRPr lang="en-US" dirty="0"/>
          </a:p>
          <a:p>
            <a:r>
              <a:rPr lang="en-US" dirty="0"/>
              <a:t>Perhaps a quick overview of what each organ/system is responsible for in the elimination spectrum.</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39</a:t>
            </a:fld>
            <a:endParaRPr lang="en-US"/>
          </a:p>
        </p:txBody>
      </p:sp>
    </p:spTree>
    <p:extLst>
      <p:ext uri="{BB962C8B-B14F-4D97-AF65-F5344CB8AC3E}">
        <p14:creationId xmlns:p14="http://schemas.microsoft.com/office/powerpoint/2010/main" val="2767392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a:t>
            </a:r>
            <a:r>
              <a:rPr lang="en-CA" baseline="0" dirty="0"/>
              <a:t> illustrates how many nutrients are required for adequate elimination of toxins from our body through the liver</a:t>
            </a:r>
          </a:p>
          <a:p>
            <a:r>
              <a:rPr lang="en-CA" baseline="0" dirty="0"/>
              <a:t>As you can see, this is a multistep process and any type of nutritional deficiency could affect the efficacy of our detox pathways leading to a greater risk in development of disease. </a:t>
            </a:r>
          </a:p>
          <a:p>
            <a:endParaRPr lang="en-CA" baseline="0" dirty="0"/>
          </a:p>
          <a:p>
            <a:r>
              <a:rPr lang="en-CA" baseline="0" dirty="0"/>
              <a:t>Toxins can lead to a decrease in nutrients and glutathione wasting</a:t>
            </a:r>
          </a:p>
          <a:p>
            <a:r>
              <a:rPr lang="en-CA" baseline="0" dirty="0"/>
              <a:t>The loss of glutathione is a bad things - Glutathione is our body’s natural detoxifier, without it, we have a more difficult time removing toxins</a:t>
            </a:r>
          </a:p>
          <a:p>
            <a:r>
              <a:rPr lang="en-CA" baseline="0" dirty="0"/>
              <a:t>When we have an over abundance of toxins, our detoxification pathways shut down, making our toxin burden much higher</a:t>
            </a:r>
          </a:p>
          <a:p>
            <a:r>
              <a:rPr lang="en-CA" baseline="0" dirty="0"/>
              <a:t>A higher toxin burden increases our risk of deadly disease</a:t>
            </a:r>
            <a:endParaRPr lang="en-CA" dirty="0"/>
          </a:p>
        </p:txBody>
      </p:sp>
      <p:sp>
        <p:nvSpPr>
          <p:cNvPr id="4" name="Slide Number Placeholder 3"/>
          <p:cNvSpPr>
            <a:spLocks noGrp="1"/>
          </p:cNvSpPr>
          <p:nvPr>
            <p:ph type="sldNum" sz="quarter" idx="10"/>
          </p:nvPr>
        </p:nvSpPr>
        <p:spPr/>
        <p:txBody>
          <a:bodyPr/>
          <a:lstStyle/>
          <a:p>
            <a:fld id="{E29DC3F8-0821-4A69-B195-018F6EEC92EC}" type="slidenum">
              <a:rPr lang="en-CA" smtClean="0"/>
              <a:t>40</a:t>
            </a:fld>
            <a:endParaRPr lang="en-CA"/>
          </a:p>
        </p:txBody>
      </p:sp>
    </p:spTree>
    <p:extLst>
      <p:ext uri="{BB962C8B-B14F-4D97-AF65-F5344CB8AC3E}">
        <p14:creationId xmlns:p14="http://schemas.microsoft.com/office/powerpoint/2010/main" val="23938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inflammation that can save your life in the short term can also kill you if inflammation becomes chronic. </a:t>
            </a:r>
            <a:br>
              <a:rPr lang="en-US" dirty="0"/>
            </a:br>
            <a:endParaRPr lang="en-US" dirty="0"/>
          </a:p>
          <a:p>
            <a:r>
              <a:rPr lang="en-US" dirty="0"/>
              <a:t>When our bodies are in such an emergency, there is a complicated process through which more pro-inflammatory prostaglandins are created than anti-inflammatory ones, and the immune system is in a steady state of responsiveness</a:t>
            </a:r>
          </a:p>
          <a:p>
            <a:br>
              <a:rPr lang="en-US" dirty="0"/>
            </a:br>
            <a:endParaRPr lang="en-US" dirty="0"/>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7</a:t>
            </a:fld>
            <a:endParaRPr lang="en-US"/>
          </a:p>
        </p:txBody>
      </p:sp>
    </p:spTree>
    <p:extLst>
      <p:ext uri="{BB962C8B-B14F-4D97-AF65-F5344CB8AC3E}">
        <p14:creationId xmlns:p14="http://schemas.microsoft.com/office/powerpoint/2010/main" val="360840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0" i="0" u="none" strike="noStrike" kern="1200" dirty="0">
              <a:solidFill>
                <a:schemeClr val="tx1"/>
              </a:solidFill>
              <a:effectLst/>
              <a:latin typeface="+mn-lt"/>
              <a:ea typeface="+mn-ea"/>
              <a:cs typeface="+mn-cs"/>
            </a:endParaRPr>
          </a:p>
          <a:p>
            <a:r>
              <a:rPr lang="en-US" sz="1200" b="0" i="0" u="sng" strike="noStrike" kern="1200" dirty="0" err="1">
                <a:solidFill>
                  <a:schemeClr val="tx1"/>
                </a:solidFill>
                <a:effectLst/>
                <a:latin typeface="+mn-lt"/>
                <a:ea typeface="+mn-ea"/>
                <a:cs typeface="+mn-cs"/>
                <a:hlinkClick r:id="rId3" tooltip="Current medical research and opinion."/>
              </a:rPr>
              <a:t>Curr</a:t>
            </a:r>
            <a:r>
              <a:rPr lang="en-US" sz="1200" b="0" i="0" u="sng" strike="noStrike" kern="1200" dirty="0">
                <a:solidFill>
                  <a:schemeClr val="tx1"/>
                </a:solidFill>
                <a:effectLst/>
                <a:latin typeface="+mn-lt"/>
                <a:ea typeface="+mn-ea"/>
                <a:cs typeface="+mn-cs"/>
                <a:hlinkClick r:id="rId3" tooltip="Current medical research and opinion."/>
              </a:rPr>
              <a:t> Med Res </a:t>
            </a:r>
            <a:r>
              <a:rPr lang="en-US" sz="1200" b="0" i="0" u="sng" strike="noStrike" kern="1200" dirty="0" err="1">
                <a:solidFill>
                  <a:schemeClr val="tx1"/>
                </a:solidFill>
                <a:effectLst/>
                <a:latin typeface="+mn-lt"/>
                <a:ea typeface="+mn-ea"/>
                <a:cs typeface="+mn-cs"/>
                <a:hlinkClick r:id="rId3" tooltip="Current medical research and opinion."/>
              </a:rPr>
              <a:t>Opin</a:t>
            </a:r>
            <a:r>
              <a:rPr lang="en-US" sz="1200" b="0" i="0" u="sng" strike="noStrike" kern="1200" dirty="0">
                <a:solidFill>
                  <a:schemeClr val="tx1"/>
                </a:solidFill>
                <a:effectLst/>
                <a:latin typeface="+mn-lt"/>
                <a:ea typeface="+mn-ea"/>
                <a:cs typeface="+mn-cs"/>
                <a:hlinkClick r:id="rId3" tooltip="Current medical research and opinion."/>
              </a:rPr>
              <a:t>.</a:t>
            </a:r>
            <a:r>
              <a:rPr lang="en-US" sz="1200" b="0" i="0" u="none" strike="noStrike" kern="1200" dirty="0">
                <a:solidFill>
                  <a:schemeClr val="tx1"/>
                </a:solidFill>
                <a:effectLst/>
                <a:latin typeface="+mn-lt"/>
                <a:ea typeface="+mn-ea"/>
                <a:cs typeface="+mn-cs"/>
              </a:rPr>
              <a:t> 2007 Aug;23(8):1879-86.</a:t>
            </a:r>
          </a:p>
          <a:p>
            <a:r>
              <a:rPr lang="en-US" sz="1200" b="1" i="0" u="none" strike="noStrike" kern="1200" dirty="0">
                <a:solidFill>
                  <a:schemeClr val="tx1"/>
                </a:solidFill>
                <a:effectLst/>
                <a:latin typeface="+mn-lt"/>
                <a:ea typeface="+mn-ea"/>
                <a:cs typeface="+mn-cs"/>
              </a:rPr>
              <a:t>Effects of folic acid and vitamin B complex on serum C-reactive protein and albumin levels in stable hemodialysis patients.</a:t>
            </a:r>
          </a:p>
          <a:p>
            <a:r>
              <a:rPr lang="en-US" sz="1200" b="0" i="0" u="sng" strike="noStrike" kern="1200" dirty="0">
                <a:solidFill>
                  <a:schemeClr val="tx1"/>
                </a:solidFill>
                <a:effectLst/>
                <a:latin typeface="+mn-lt"/>
                <a:ea typeface="+mn-ea"/>
                <a:cs typeface="+mn-cs"/>
                <a:hlinkClick r:id="rId4"/>
              </a:rPr>
              <a:t>Chang TY</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5"/>
              </a:rPr>
              <a:t>Chou KJ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6"/>
              </a:rPr>
              <a:t>Tseng CF</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7"/>
              </a:rPr>
              <a:t>Chung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8"/>
              </a:rPr>
              <a:t>Fang HC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Hung YM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Wu MJ</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1"/>
              </a:rPr>
              <a:t>Tzeng HM</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2"/>
              </a:rPr>
              <a:t>Lind CC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3"/>
              </a:rPr>
              <a:t>Lu KC</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After 3 months, levels of plasma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and serum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Cr, and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significantly decreased while levels of serum albumin, vitamin B(12), folate, and BW were significantly increased. The dialytic dose (KT/V) and dietary intake remained unchanged. However, correlations between the magnitude of reduction of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-CRP, </a:t>
            </a:r>
            <a:r>
              <a:rPr lang="en-US" sz="1200" b="0" i="0" u="none" strike="noStrike" kern="1200" dirty="0" err="1">
                <a:solidFill>
                  <a:schemeClr val="tx1"/>
                </a:solidFill>
                <a:effectLst/>
                <a:latin typeface="+mn-lt"/>
                <a:ea typeface="+mn-ea"/>
                <a:cs typeface="+mn-cs"/>
              </a:rPr>
              <a:t>tHcy</a:t>
            </a:r>
            <a:r>
              <a:rPr lang="en-US" sz="1200" b="0" i="0" u="none" strike="noStrike" kern="1200" dirty="0">
                <a:solidFill>
                  <a:schemeClr val="tx1"/>
                </a:solidFill>
                <a:effectLst/>
                <a:latin typeface="+mn-lt"/>
                <a:ea typeface="+mn-ea"/>
                <a:cs typeface="+mn-cs"/>
              </a:rPr>
              <a:t> &amp; Cr, and Cr &amp; </a:t>
            </a:r>
            <a:r>
              <a:rPr lang="en-US" sz="1200" b="0" i="0" u="none" strike="noStrike" kern="1200" dirty="0" err="1">
                <a:solidFill>
                  <a:schemeClr val="tx1"/>
                </a:solidFill>
                <a:effectLst/>
                <a:latin typeface="+mn-lt"/>
                <a:ea typeface="+mn-ea"/>
                <a:cs typeface="+mn-cs"/>
              </a:rPr>
              <a:t>nPCR</a:t>
            </a:r>
            <a:r>
              <a:rPr lang="en-US" sz="1200" b="0" i="0" u="none" strike="noStrike" kern="1200" dirty="0">
                <a:solidFill>
                  <a:schemeClr val="tx1"/>
                </a:solidFill>
                <a:effectLst/>
                <a:latin typeface="+mn-lt"/>
                <a:ea typeface="+mn-ea"/>
                <a:cs typeface="+mn-cs"/>
              </a:rPr>
              <a:t> were statistically significant.</a:t>
            </a:r>
            <a:endParaRPr lang="en-US" dirty="0"/>
          </a:p>
          <a:p>
            <a:endParaRPr lang="en-US" dirty="0"/>
          </a:p>
          <a:p>
            <a:endParaRPr lang="en-US" dirty="0"/>
          </a:p>
          <a:p>
            <a:r>
              <a:rPr lang="en-US" dirty="0"/>
              <a:t>Another important thing that happens when we over</a:t>
            </a:r>
            <a:r>
              <a:rPr lang="en-US" baseline="0" dirty="0"/>
              <a:t> utilize our B Vitamins because of stress: we create elevated levels of an amino acid known as homocysteine</a:t>
            </a:r>
          </a:p>
          <a:p>
            <a:endParaRPr lang="en-US" baseline="0" dirty="0"/>
          </a:p>
          <a:p>
            <a:r>
              <a:rPr lang="en-US" baseline="0" dirty="0" err="1"/>
              <a:t>Homocysteine</a:t>
            </a:r>
            <a:r>
              <a:rPr lang="en-US" baseline="0" dirty="0"/>
              <a:t> leaves us more susceptible to damage in our cardiovascular system.</a:t>
            </a:r>
          </a:p>
          <a:p>
            <a:r>
              <a:rPr lang="en-US" baseline="0" dirty="0"/>
              <a:t>This means we have an increased risk of blood clots, heart attacks and strokes, simply because we don’t have enough B Vitamins</a:t>
            </a:r>
          </a:p>
          <a:p>
            <a:endParaRPr lang="en-US" baseline="0" dirty="0"/>
          </a:p>
          <a:p>
            <a:r>
              <a:rPr lang="en-US" baseline="0" dirty="0"/>
              <a:t>Serum total </a:t>
            </a:r>
            <a:r>
              <a:rPr lang="en-US" baseline="0" dirty="0" err="1"/>
              <a:t>homocysteine</a:t>
            </a:r>
            <a:r>
              <a:rPr lang="en-US" baseline="0" dirty="0"/>
              <a:t> level is an independent risk factor for coronary heart disease.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Int. J. </a:t>
            </a:r>
            <a:r>
              <a:rPr lang="fr-FR" sz="1200" b="0" i="0" kern="1200" dirty="0" err="1">
                <a:solidFill>
                  <a:schemeClr val="tx1"/>
                </a:solidFill>
                <a:effectLst/>
                <a:latin typeface="+mn-lt"/>
                <a:ea typeface="+mn-ea"/>
                <a:cs typeface="+mn-cs"/>
              </a:rPr>
              <a:t>Epidemiol</a:t>
            </a:r>
            <a:r>
              <a:rPr lang="fr-FR" sz="1200" b="0" i="0" kern="1200" dirty="0">
                <a:solidFill>
                  <a:schemeClr val="tx1"/>
                </a:solidFill>
                <a:effectLst/>
                <a:latin typeface="+mn-lt"/>
                <a:ea typeface="+mn-ea"/>
                <a:cs typeface="+mn-cs"/>
              </a:rPr>
              <a:t>. (1995) 24 (4):704-709. </a:t>
            </a:r>
            <a:r>
              <a:rPr lang="fr-FR" sz="1200" b="0" i="0" kern="1200" dirty="0" err="1">
                <a:solidFill>
                  <a:schemeClr val="tx1"/>
                </a:solidFill>
                <a:effectLst/>
                <a:latin typeface="+mn-lt"/>
                <a:ea typeface="+mn-ea"/>
                <a:cs typeface="+mn-cs"/>
              </a:rPr>
              <a:t>doi</a:t>
            </a:r>
            <a:r>
              <a:rPr lang="fr-FR" sz="1200" b="0" i="0" kern="1200" dirty="0">
                <a:solidFill>
                  <a:schemeClr val="tx1"/>
                </a:solidFill>
                <a:effectLst/>
                <a:latin typeface="+mn-lt"/>
                <a:ea typeface="+mn-ea"/>
                <a:cs typeface="+mn-cs"/>
              </a:rPr>
              <a:t>: 10.1093/</a:t>
            </a:r>
            <a:r>
              <a:rPr lang="fr-FR" sz="1200" b="0" i="0" kern="1200" dirty="0" err="1">
                <a:solidFill>
                  <a:schemeClr val="tx1"/>
                </a:solidFill>
                <a:effectLst/>
                <a:latin typeface="+mn-lt"/>
                <a:ea typeface="+mn-ea"/>
                <a:cs typeface="+mn-cs"/>
              </a:rPr>
              <a:t>ije</a:t>
            </a:r>
            <a:r>
              <a:rPr lang="fr-FR" sz="1200" b="0" i="0" kern="1200" dirty="0">
                <a:solidFill>
                  <a:schemeClr val="tx1"/>
                </a:solidFill>
                <a:effectLst/>
                <a:latin typeface="+mn-lt"/>
                <a:ea typeface="+mn-ea"/>
                <a:cs typeface="+mn-cs"/>
              </a:rPr>
              <a:t>/24.4.704</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a:solidFill>
                  <a:schemeClr val="tx1"/>
                </a:solidFill>
                <a:effectLst/>
                <a:latin typeface="+mn-lt"/>
                <a:ea typeface="+mn-ea"/>
                <a:cs typeface="+mn-cs"/>
              </a:rPr>
              <a:t>Serum</a:t>
            </a:r>
            <a:r>
              <a:rPr lang="fr-FR" sz="1200" b="0" i="0" kern="1200" dirty="0">
                <a:solidFill>
                  <a:schemeClr val="tx1"/>
                </a:solidFill>
                <a:effectLst/>
                <a:latin typeface="+mn-lt"/>
                <a:ea typeface="+mn-ea"/>
                <a:cs typeface="+mn-cs"/>
              </a:rPr>
              <a:t> Total </a:t>
            </a:r>
            <a:r>
              <a:rPr lang="fr-FR" sz="1200" b="0" i="0" kern="1200" dirty="0" err="1">
                <a:solidFill>
                  <a:schemeClr val="tx1"/>
                </a:solidFill>
                <a:effectLst/>
                <a:latin typeface="+mn-lt"/>
                <a:ea typeface="+mn-ea"/>
                <a:cs typeface="+mn-cs"/>
              </a:rPr>
              <a:t>Homocysteine</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Coronary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Heart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Disease</a:t>
            </a: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EGIL ARNESEN*, HELGA REFSUM**, KAARE H BØNAA*, PER MAGNE UELAND**, OLAV H FØRDE* and JAN E NORDREHAUG†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Background</a:t>
            </a:r>
            <a:r>
              <a:rPr lang="en-US" sz="1200" b="0" i="0" kern="1200" dirty="0">
                <a:solidFill>
                  <a:schemeClr val="tx1"/>
                </a:solidFill>
                <a:effectLst/>
                <a:latin typeface="+mn-lt"/>
                <a:ea typeface="+mn-ea"/>
                <a:cs typeface="+mn-cs"/>
              </a:rPr>
              <a:t> Several studies have observed high plasma levels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among patients with coronary heart disease (CHD). The only prospective study was based on US physicians, and concluded that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associated with subsequent myocardial infarction (Ml). However, the association was limited to those above a threshold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We conducted a nested case-control study among the 21 826 subjects, aged 12–61 years, who were surveyed in the municipality of </a:t>
            </a:r>
            <a:r>
              <a:rPr lang="en-US" sz="1200" b="0" i="0" kern="1200" dirty="0" err="1">
                <a:solidFill>
                  <a:schemeClr val="tx1"/>
                </a:solidFill>
                <a:effectLst/>
                <a:latin typeface="+mn-lt"/>
                <a:ea typeface="+mn-ea"/>
                <a:cs typeface="+mn-cs"/>
              </a:rPr>
              <a:t>Tromsø</a:t>
            </a:r>
            <a:r>
              <a:rPr lang="en-US" sz="1200" b="0" i="0" kern="1200" dirty="0">
                <a:solidFill>
                  <a:schemeClr val="tx1"/>
                </a:solidFill>
                <a:effectLst/>
                <a:latin typeface="+mn-lt"/>
                <a:ea typeface="+mn-ea"/>
                <a:cs typeface="+mn-cs"/>
              </a:rPr>
              <a:t>, Norway. Among those free from Ml at the screening, 123 later developed CHD. Four controls were selected for each case.</a:t>
            </a:r>
          </a:p>
          <a:p>
            <a:pPr fontAlgn="base"/>
            <a:r>
              <a:rPr lang="en-US" sz="1200" b="1" i="0"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Level of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higher in cases than in controls (12.7 ± 4.7 versus 11.3 ± 3.7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(mean ± SD);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0.002). The relative risk for a 4 µ</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/l increase in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was 1.41 (95% confidence interval (Cl): 1.16–1.71). Adjusting for possible confounders reduced the relative risk to 1.32 (95% Cl: 1.05–1.65). There was no threshold level above which serum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associated with CHD events.</a:t>
            </a:r>
          </a:p>
          <a:p>
            <a:pPr fontAlgn="base"/>
            <a:r>
              <a:rPr lang="en-US" sz="1200" b="1" i="0"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In the general population serum total </a:t>
            </a:r>
            <a:r>
              <a:rPr lang="en-US" sz="1200" b="0" i="0" kern="1200" dirty="0" err="1">
                <a:solidFill>
                  <a:schemeClr val="tx1"/>
                </a:solidFill>
                <a:effectLst/>
                <a:latin typeface="+mn-lt"/>
                <a:ea typeface="+mn-ea"/>
                <a:cs typeface="+mn-cs"/>
              </a:rPr>
              <a:t>homocysteine</a:t>
            </a:r>
            <a:r>
              <a:rPr lang="en-US" sz="1200" b="0" i="0" kern="1200" dirty="0">
                <a:solidFill>
                  <a:schemeClr val="tx1"/>
                </a:solidFill>
                <a:effectLst/>
                <a:latin typeface="+mn-lt"/>
                <a:ea typeface="+mn-ea"/>
                <a:cs typeface="+mn-cs"/>
              </a:rPr>
              <a:t> is an independent risk factor for CHD with no threshold level.</a:t>
            </a:r>
          </a:p>
          <a:p>
            <a:endParaRPr lang="en-US" baseline="0" dirty="0"/>
          </a:p>
        </p:txBody>
      </p:sp>
      <p:sp>
        <p:nvSpPr>
          <p:cNvPr id="4" name="Slide Number Placeholder 3"/>
          <p:cNvSpPr>
            <a:spLocks noGrp="1"/>
          </p:cNvSpPr>
          <p:nvPr>
            <p:ph type="sldNum" sz="quarter" idx="10"/>
          </p:nvPr>
        </p:nvSpPr>
        <p:spPr/>
        <p:txBody>
          <a:bodyPr/>
          <a:lstStyle/>
          <a:p>
            <a:fld id="{E29DC3F8-0821-4A69-B195-018F6EEC92EC}" type="slidenum">
              <a:rPr lang="en-CA" smtClean="0"/>
              <a:t>41</a:t>
            </a:fld>
            <a:endParaRPr lang="en-CA"/>
          </a:p>
        </p:txBody>
      </p:sp>
    </p:spTree>
    <p:extLst>
      <p:ext uri="{BB962C8B-B14F-4D97-AF65-F5344CB8AC3E}">
        <p14:creationId xmlns:p14="http://schemas.microsoft.com/office/powerpoint/2010/main" val="2599696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42</a:t>
            </a:fld>
            <a:endParaRPr lang="en-US"/>
          </a:p>
        </p:txBody>
      </p:sp>
    </p:spTree>
    <p:extLst>
      <p:ext uri="{BB962C8B-B14F-4D97-AF65-F5344CB8AC3E}">
        <p14:creationId xmlns:p14="http://schemas.microsoft.com/office/powerpoint/2010/main" val="342794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Chemicals and stress raise free radicals and use up our antioxidants like Selenium and critical Vitamins A, C, and E as well as the vital mineral Zinc</a:t>
            </a:r>
          </a:p>
          <a:p>
            <a:r>
              <a:rPr lang="en-US" dirty="0"/>
              <a:t>Fight the good fight against damage to your heart through replacing these antioxidants and taking nutrients that fight free radicals that attack the heart and support the cardio vascular system’s ability to heal and repair. </a:t>
            </a:r>
          </a:p>
        </p:txBody>
      </p:sp>
      <p:sp>
        <p:nvSpPr>
          <p:cNvPr id="4" name="Slide Number Placeholder 3"/>
          <p:cNvSpPr>
            <a:spLocks noGrp="1"/>
          </p:cNvSpPr>
          <p:nvPr>
            <p:ph type="sldNum" sz="quarter" idx="10"/>
          </p:nvPr>
        </p:nvSpPr>
        <p:spPr/>
        <p:txBody>
          <a:bodyPr/>
          <a:lstStyle/>
          <a:p>
            <a:fld id="{0263983F-8C88-1D42-8513-80A045678B41}" type="slidenum">
              <a:rPr lang="en-US" smtClean="0"/>
              <a:t>45</a:t>
            </a:fld>
            <a:endParaRPr lang="en-US"/>
          </a:p>
        </p:txBody>
      </p:sp>
    </p:spTree>
    <p:extLst>
      <p:ext uri="{BB962C8B-B14F-4D97-AF65-F5344CB8AC3E}">
        <p14:creationId xmlns:p14="http://schemas.microsoft.com/office/powerpoint/2010/main" val="160573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3983F-8C88-1D42-8513-80A045678B41}" type="slidenum">
              <a:rPr lang="en-US" smtClean="0"/>
              <a:t>46</a:t>
            </a:fld>
            <a:endParaRPr lang="en-US"/>
          </a:p>
        </p:txBody>
      </p:sp>
    </p:spTree>
    <p:extLst>
      <p:ext uri="{BB962C8B-B14F-4D97-AF65-F5344CB8AC3E}">
        <p14:creationId xmlns:p14="http://schemas.microsoft.com/office/powerpoint/2010/main" val="152122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CoQ10: </a:t>
            </a:r>
          </a:p>
          <a:p>
            <a:r>
              <a:rPr lang="en-US" dirty="0"/>
              <a:t>CoQ10 is an important component of energy production.</a:t>
            </a:r>
          </a:p>
          <a:p>
            <a:r>
              <a:rPr lang="en-US" dirty="0"/>
              <a:t>Remember:</a:t>
            </a:r>
            <a:r>
              <a:rPr lang="en-US" baseline="0" dirty="0"/>
              <a:t> energy comes from the foods we eat, and just like B Vitamins are necessary to move those processes along, so is CoQ10.</a:t>
            </a:r>
          </a:p>
          <a:p>
            <a:endParaRPr lang="en-US" baseline="0" dirty="0"/>
          </a:p>
          <a:p>
            <a:r>
              <a:rPr lang="en-US" dirty="0"/>
              <a:t>In addition</a:t>
            </a:r>
            <a:r>
              <a:rPr lang="en-US" baseline="0" dirty="0"/>
              <a:t> to helping produce energy, CoQ10 is an antioxidant and can protect your heart against oxidative stress</a:t>
            </a:r>
          </a:p>
          <a:p>
            <a:endParaRPr lang="en-US" baseline="0" dirty="0"/>
          </a:p>
          <a:p>
            <a:r>
              <a:rPr lang="en-US" baseline="0" dirty="0"/>
              <a:t>CoQ10 can be depleted by the use of statin drugs, which lower cholesterol. Cholesterol is another consequence of inflammation and oxidative stress.</a:t>
            </a:r>
          </a:p>
          <a:p>
            <a:endParaRPr lang="en-US" baseline="0" dirty="0"/>
          </a:p>
          <a:p>
            <a:r>
              <a:rPr lang="en-US" baseline="0" dirty="0"/>
              <a:t>More importantly, there are consequences to having low levels of CoQ10. These include heart failure, high blood pressure, blood sugar imbalance, and stomach ulcers.</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48</a:t>
            </a:fld>
            <a:endParaRPr lang="en-CA"/>
          </a:p>
        </p:txBody>
      </p:sp>
    </p:spTree>
    <p:extLst>
      <p:ext uri="{BB962C8B-B14F-4D97-AF65-F5344CB8AC3E}">
        <p14:creationId xmlns:p14="http://schemas.microsoft.com/office/powerpoint/2010/main" val="177781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a:t>
            </a:r>
            <a:r>
              <a:rPr lang="en-US" baseline="0" dirty="0"/>
              <a:t> We have added a lot of information to this presentation.  Please use what you need, and what you have time for, and delete slides that you don’t need.  We thought it better to provide you with a robust presentation and allow you to modify to suit your needs. You will need to practice the presentation for timing.  </a:t>
            </a:r>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49</a:t>
            </a:fld>
            <a:endParaRPr lang="en-US"/>
          </a:p>
        </p:txBody>
      </p:sp>
    </p:spTree>
    <p:extLst>
      <p:ext uri="{BB962C8B-B14F-4D97-AF65-F5344CB8AC3E}">
        <p14:creationId xmlns:p14="http://schemas.microsoft.com/office/powerpoint/2010/main" val="213798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Thistle, Broccoli, and Garlic all  boost glutathione production.</a:t>
            </a:r>
          </a:p>
          <a:p>
            <a:r>
              <a:rPr lang="en-US" dirty="0"/>
              <a:t> </a:t>
            </a:r>
            <a:r>
              <a:rPr lang="en-US" b="1" dirty="0"/>
              <a:t>N-Acetyl-L-Cysteine (NAC)*</a:t>
            </a:r>
            <a:r>
              <a:rPr lang="en-US" b="0" dirty="0"/>
              <a:t>, </a:t>
            </a:r>
            <a:r>
              <a:rPr lang="en-US" b="1" dirty="0"/>
              <a:t>L-Glutamine*</a:t>
            </a:r>
            <a:r>
              <a:rPr lang="en-US" b="0" dirty="0"/>
              <a:t>, </a:t>
            </a:r>
            <a:r>
              <a:rPr lang="en-US" b="1" dirty="0"/>
              <a:t>L-Glycine*, Broccoli Seed Extract Powder 13%*, Garlic Powder*, L-Glutathione*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cruciferous vegetables in Part 2, Capture and Release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50</a:t>
            </a:fld>
            <a:endParaRPr lang="en-US"/>
          </a:p>
        </p:txBody>
      </p:sp>
    </p:spTree>
    <p:extLst>
      <p:ext uri="{BB962C8B-B14F-4D97-AF65-F5344CB8AC3E}">
        <p14:creationId xmlns:p14="http://schemas.microsoft.com/office/powerpoint/2010/main" val="191291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Also, milk thistle inhibits certain enzymes that promote free radical production, along with maintaining the electron-transport chain of cell mitochondria during stressful conditions.</a:t>
            </a:r>
          </a:p>
          <a:p>
            <a:endParaRPr lang="en-US" sz="1200" b="0" i="0" u="sng" strike="noStrike" kern="1200" dirty="0">
              <a:solidFill>
                <a:schemeClr val="tx1"/>
              </a:solidFill>
              <a:effectLst/>
              <a:latin typeface="+mn-lt"/>
              <a:ea typeface="+mn-ea"/>
              <a:cs typeface="+mn-cs"/>
            </a:endParaRPr>
          </a:p>
          <a:p>
            <a:r>
              <a:rPr lang="en-US" sz="1200" b="0" i="0" u="sng" strike="noStrike" kern="1200" dirty="0">
                <a:solidFill>
                  <a:schemeClr val="tx1"/>
                </a:solidFill>
                <a:effectLst/>
                <a:latin typeface="+mn-lt"/>
                <a:ea typeface="+mn-ea"/>
                <a:cs typeface="+mn-cs"/>
              </a:rPr>
              <a:t>2. </a:t>
            </a:r>
            <a:r>
              <a:rPr lang="en-US" sz="1200" b="0" i="0" u="sng" strike="noStrike" kern="1200" dirty="0" err="1">
                <a:solidFill>
                  <a:schemeClr val="tx1"/>
                </a:solidFill>
                <a:effectLst/>
                <a:latin typeface="+mn-lt"/>
                <a:ea typeface="+mn-ea"/>
                <a:cs typeface="+mn-cs"/>
                <a:hlinkClick r:id="rId3" tooltip="Phytotherapy research : PTR."/>
              </a:rPr>
              <a:t>Phytother</a:t>
            </a:r>
            <a:r>
              <a:rPr lang="en-US" sz="1200" b="0" i="0" u="sng" strike="noStrike" kern="1200" dirty="0">
                <a:solidFill>
                  <a:schemeClr val="tx1"/>
                </a:solidFill>
                <a:effectLst/>
                <a:latin typeface="+mn-lt"/>
                <a:ea typeface="+mn-ea"/>
                <a:cs typeface="+mn-cs"/>
                <a:hlinkClick r:id="rId3" tooltip="Phytotherapy research : PTR."/>
              </a:rPr>
              <a:t> Res.</a:t>
            </a:r>
            <a:r>
              <a:rPr lang="en-US" sz="1200" b="0" i="0" u="none" strike="noStrike" kern="1200" dirty="0">
                <a:solidFill>
                  <a:schemeClr val="tx1"/>
                </a:solidFill>
                <a:effectLst/>
                <a:latin typeface="+mn-lt"/>
                <a:ea typeface="+mn-ea"/>
                <a:cs typeface="+mn-cs"/>
              </a:rPr>
              <a:t> 2010 Oct;24(10):1423-32.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10.1002/ptr.3207. </a:t>
            </a:r>
            <a:r>
              <a:rPr lang="en-US" sz="1200" b="1" i="0" u="none" strike="noStrike" kern="1200" dirty="0">
                <a:solidFill>
                  <a:schemeClr val="tx1"/>
                </a:solidFill>
                <a:effectLst/>
                <a:latin typeface="+mn-lt"/>
                <a:ea typeface="+mn-ea"/>
                <a:cs typeface="+mn-cs"/>
              </a:rPr>
              <a:t>Milk thistle in liver diseases: past, present, future. </a:t>
            </a:r>
            <a:r>
              <a:rPr lang="en-US" sz="1200" b="0" i="0" u="sng" strike="noStrike" kern="1200" dirty="0" err="1">
                <a:solidFill>
                  <a:schemeClr val="tx1"/>
                </a:solidFill>
                <a:effectLst/>
                <a:latin typeface="+mn-lt"/>
                <a:ea typeface="+mn-ea"/>
                <a:cs typeface="+mn-cs"/>
                <a:hlinkClick r:id="rId4"/>
              </a:rPr>
              <a:t>Abenavoli</a:t>
            </a:r>
            <a:r>
              <a:rPr lang="en-US" sz="1200" b="0" i="0" u="sng" strike="noStrike" kern="1200" dirty="0">
                <a:solidFill>
                  <a:schemeClr val="tx1"/>
                </a:solidFill>
                <a:effectLst/>
                <a:latin typeface="+mn-lt"/>
                <a:ea typeface="+mn-ea"/>
                <a:cs typeface="+mn-cs"/>
                <a:hlinkClick r:id="rId4"/>
              </a:rPr>
              <a:t> L</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5"/>
              </a:rPr>
              <a:t>Capasso</a:t>
            </a:r>
            <a:r>
              <a:rPr lang="en-US" sz="1200" b="0" i="0" u="sng" strike="noStrike" kern="1200" dirty="0">
                <a:solidFill>
                  <a:schemeClr val="tx1"/>
                </a:solidFill>
                <a:effectLst/>
                <a:latin typeface="+mn-lt"/>
                <a:ea typeface="+mn-ea"/>
                <a:cs typeface="+mn-cs"/>
                <a:hlinkClick r:id="rId5"/>
              </a:rPr>
              <a:t> R</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6"/>
              </a:rPr>
              <a:t>Milic</a:t>
            </a:r>
            <a:r>
              <a:rPr lang="en-US" sz="1200" b="0" i="0" u="sng" strike="noStrike" kern="1200" dirty="0">
                <a:solidFill>
                  <a:schemeClr val="tx1"/>
                </a:solidFill>
                <a:effectLst/>
                <a:latin typeface="+mn-lt"/>
                <a:ea typeface="+mn-ea"/>
                <a:cs typeface="+mn-cs"/>
                <a:hlinkClick r:id="rId6"/>
              </a:rPr>
              <a:t> N</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7"/>
              </a:rPr>
              <a:t>Capasso</a:t>
            </a:r>
            <a:r>
              <a:rPr lang="en-US" sz="1200" b="0" i="0" u="sng" strike="noStrike" kern="1200" dirty="0">
                <a:solidFill>
                  <a:schemeClr val="tx1"/>
                </a:solidFill>
                <a:effectLst/>
                <a:latin typeface="+mn-lt"/>
                <a:ea typeface="+mn-ea"/>
                <a:cs typeface="+mn-cs"/>
                <a:hlinkClick r:id="rId7"/>
              </a:rPr>
              <a:t> F</a:t>
            </a:r>
            <a:r>
              <a:rPr lang="en-US" sz="1200" b="0" i="0" u="none" strike="noStrike" kern="1200" dirty="0">
                <a:solidFill>
                  <a:schemeClr val="tx1"/>
                </a:solidFill>
                <a:effectLst/>
                <a:latin typeface="+mn-lt"/>
                <a:ea typeface="+mn-ea"/>
                <a:cs typeface="+mn-cs"/>
              </a:rPr>
              <a:t>.</a:t>
            </a:r>
          </a:p>
          <a:p>
            <a:endParaRPr lang="en-US" sz="1200" b="0" i="0" u="sng" strike="noStrike" kern="1200" dirty="0">
              <a:solidFill>
                <a:schemeClr val="tx1"/>
              </a:solidFill>
              <a:effectLst/>
              <a:latin typeface="+mn-lt"/>
              <a:ea typeface="+mn-ea"/>
              <a:cs typeface="+mn-cs"/>
              <a:hlinkClick r:id="" action="ppaction://noaction"/>
            </a:endParaRPr>
          </a:p>
          <a:p>
            <a:r>
              <a:rPr lang="en-US" sz="1200" b="0" i="0" u="sng" strike="noStrike" kern="1200" dirty="0">
                <a:solidFill>
                  <a:schemeClr val="tx1"/>
                </a:solidFill>
                <a:effectLst/>
                <a:latin typeface="+mn-lt"/>
                <a:ea typeface="+mn-ea"/>
                <a:cs typeface="+mn-cs"/>
                <a:hlinkClick r:id="" action="ppaction://noaction"/>
              </a:rPr>
              <a:t>3, Indian J </a:t>
            </a:r>
            <a:r>
              <a:rPr lang="en-US" sz="1200" b="0" i="0" u="sng" strike="noStrike" kern="1200" dirty="0" err="1">
                <a:solidFill>
                  <a:schemeClr val="tx1"/>
                </a:solidFill>
                <a:effectLst/>
                <a:latin typeface="+mn-lt"/>
                <a:ea typeface="+mn-ea"/>
                <a:cs typeface="+mn-cs"/>
                <a:hlinkClick r:id="rId8" tooltip="Indian journal of biochemistry &amp; biophysics."/>
              </a:rPr>
              <a:t>Biochem</a:t>
            </a:r>
            <a:r>
              <a:rPr lang="en-US" sz="1200" b="0" i="0" u="sng" strike="noStrike" kern="1200" dirty="0">
                <a:solidFill>
                  <a:schemeClr val="tx1"/>
                </a:solidFill>
                <a:effectLst/>
                <a:latin typeface="+mn-lt"/>
                <a:ea typeface="+mn-ea"/>
                <a:cs typeface="+mn-cs"/>
                <a:hlinkClick r:id="rId8" tooltip="Indian journal of biochemistry &amp; biophysics."/>
              </a:rPr>
              <a:t> </a:t>
            </a:r>
            <a:r>
              <a:rPr lang="en-US" sz="1200" b="0" i="0" u="sng" strike="noStrike" kern="1200" dirty="0" err="1">
                <a:solidFill>
                  <a:schemeClr val="tx1"/>
                </a:solidFill>
                <a:effectLst/>
                <a:latin typeface="+mn-lt"/>
                <a:ea typeface="+mn-ea"/>
                <a:cs typeface="+mn-cs"/>
                <a:hlinkClick r:id="rId8" tooltip="Indian journal of biochemistry &amp; biophysics."/>
              </a:rPr>
              <a:t>Biophys</a:t>
            </a:r>
            <a:r>
              <a:rPr lang="en-US" sz="1200" b="0" i="0" u="sng" strike="noStrike" kern="1200" dirty="0">
                <a:solidFill>
                  <a:schemeClr val="tx1"/>
                </a:solidFill>
                <a:effectLst/>
                <a:latin typeface="+mn-lt"/>
                <a:ea typeface="+mn-ea"/>
                <a:cs typeface="+mn-cs"/>
                <a:hlinkClick r:id="rId8" tooltip="Indian journal of biochemistry &amp; biophysics."/>
              </a:rPr>
              <a:t>.</a:t>
            </a:r>
            <a:r>
              <a:rPr lang="en-US" sz="1200" b="0" i="0" u="none" strike="noStrike" kern="1200" dirty="0">
                <a:solidFill>
                  <a:schemeClr val="tx1"/>
                </a:solidFill>
                <a:effectLst/>
                <a:latin typeface="+mn-lt"/>
                <a:ea typeface="+mn-ea"/>
                <a:cs typeface="+mn-cs"/>
              </a:rPr>
              <a:t> 2006 Oct;43(5):306-11. </a:t>
            </a:r>
            <a:r>
              <a:rPr lang="en-US" sz="1200" b="1" i="0" u="none" strike="noStrike" kern="1200" dirty="0">
                <a:solidFill>
                  <a:schemeClr val="tx1"/>
                </a:solidFill>
                <a:effectLst/>
                <a:latin typeface="+mn-lt"/>
                <a:ea typeface="+mn-ea"/>
                <a:cs typeface="+mn-cs"/>
              </a:rPr>
              <a:t>Protective effects of silymarin, a milk thistle (</a:t>
            </a:r>
            <a:r>
              <a:rPr lang="en-US" sz="1200" b="1" i="0" u="none" strike="noStrike" kern="1200" dirty="0" err="1">
                <a:solidFill>
                  <a:schemeClr val="tx1"/>
                </a:solidFill>
                <a:effectLst/>
                <a:latin typeface="+mn-lt"/>
                <a:ea typeface="+mn-ea"/>
                <a:cs typeface="+mn-cs"/>
              </a:rPr>
              <a:t>Silybium</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marianum</a:t>
            </a:r>
            <a:r>
              <a:rPr lang="en-US" sz="1200" b="1" i="0" u="none" strike="noStrike" kern="1200" dirty="0">
                <a:solidFill>
                  <a:schemeClr val="tx1"/>
                </a:solidFill>
                <a:effectLst/>
                <a:latin typeface="+mn-lt"/>
                <a:ea typeface="+mn-ea"/>
                <a:cs typeface="+mn-cs"/>
              </a:rPr>
              <a:t>) derivative on ethanol-induced oxidative stress in liver.</a:t>
            </a:r>
          </a:p>
          <a:p>
            <a:r>
              <a:rPr lang="en-US" sz="1200" b="0" i="0" u="sng" strike="noStrike" kern="1200" dirty="0">
                <a:solidFill>
                  <a:schemeClr val="tx1"/>
                </a:solidFill>
                <a:effectLst/>
                <a:latin typeface="+mn-lt"/>
                <a:ea typeface="+mn-ea"/>
                <a:cs typeface="+mn-cs"/>
                <a:hlinkClick r:id="rId9"/>
              </a:rPr>
              <a:t>Das SK</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10"/>
              </a:rPr>
              <a:t>Vasudevan DM</a:t>
            </a:r>
            <a:r>
              <a:rPr lang="en-US" sz="1200" b="0" i="0" u="none" strike="noStrike" kern="1200" dirty="0">
                <a:solidFill>
                  <a:schemeClr val="tx1"/>
                </a:solidFill>
                <a:effectLst/>
                <a:latin typeface="+mn-lt"/>
                <a:ea typeface="+mn-ea"/>
                <a:cs typeface="+mn-cs"/>
              </a:rPr>
              <a:t>.</a:t>
            </a:r>
          </a:p>
          <a:p>
            <a:endParaRPr lang="en-US" dirty="0"/>
          </a:p>
          <a:p>
            <a:pPr fontAlgn="t"/>
            <a:r>
              <a:rPr lang="en-US" dirty="0"/>
              <a:t>4 </a:t>
            </a:r>
            <a:r>
              <a:rPr lang="en-US" sz="1200" b="0" i="0" u="none" strike="noStrike" kern="1200" dirty="0">
                <a:solidFill>
                  <a:schemeClr val="tx1"/>
                </a:solidFill>
                <a:effectLst/>
                <a:latin typeface="+mn-lt"/>
                <a:ea typeface="+mn-ea"/>
                <a:cs typeface="+mn-cs"/>
                <a:hlinkClick r:id="rId11"/>
              </a:rPr>
              <a:t>Antioxidants (Basel)</a:t>
            </a:r>
            <a:r>
              <a:rPr lang="en-US" sz="1200" b="0" i="0" u="none" strike="noStrike" kern="1200" dirty="0">
                <a:solidFill>
                  <a:schemeClr val="tx1"/>
                </a:solidFill>
                <a:effectLst/>
                <a:latin typeface="+mn-lt"/>
                <a:ea typeface="+mn-ea"/>
                <a:cs typeface="+mn-cs"/>
              </a:rPr>
              <a:t>. 2015 Mar; 4(1): 204–247. Silymarin as a Natural Antioxidant: An Overview of the Current Evidence and Perspectives</a:t>
            </a:r>
          </a:p>
          <a:p>
            <a:r>
              <a:rPr lang="en-US" sz="1200" b="0" i="0" u="none" strike="noStrike" kern="1200" dirty="0">
                <a:solidFill>
                  <a:schemeClr val="tx1"/>
                </a:solidFill>
                <a:effectLst/>
                <a:latin typeface="+mn-lt"/>
                <a:ea typeface="+mn-ea"/>
                <a:cs typeface="+mn-cs"/>
                <a:hlinkClick r:id="rId12"/>
              </a:rPr>
              <a:t>Peter F. </a:t>
            </a:r>
            <a:r>
              <a:rPr lang="en-US" sz="1200" b="0" i="0" u="none" strike="noStrike" kern="1200" dirty="0" err="1">
                <a:solidFill>
                  <a:schemeClr val="tx1"/>
                </a:solidFill>
                <a:effectLst/>
                <a:latin typeface="+mn-lt"/>
                <a:ea typeface="+mn-ea"/>
                <a:cs typeface="+mn-cs"/>
                <a:hlinkClick r:id="rId12"/>
              </a:rPr>
              <a:t>Sura</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51</a:t>
            </a:fld>
            <a:endParaRPr lang="en-US"/>
          </a:p>
        </p:txBody>
      </p:sp>
    </p:spTree>
    <p:extLst>
      <p:ext uri="{BB962C8B-B14F-4D97-AF65-F5344CB8AC3E}">
        <p14:creationId xmlns:p14="http://schemas.microsoft.com/office/powerpoint/2010/main" val="145620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Edison pack contains all of these key co-factors critical as Selenium, Vitamin C, B-Vitamins, Vitamin E, Alpha Lipoic Acid (ALA), and Zinc are important co-factors for producing and maintaining adequate levels glutathione and helping glutathione work to fight free radicals and cleanse the body.</a:t>
            </a:r>
          </a:p>
          <a:p>
            <a:endParaRPr lang="en-US" dirty="0"/>
          </a:p>
          <a:p>
            <a:r>
              <a:rPr lang="en-US" b="1" dirty="0">
                <a:hlinkClick r:id="rId3"/>
              </a:rPr>
              <a:t>Vitamin C</a:t>
            </a:r>
            <a:r>
              <a:rPr lang="en-US" dirty="0"/>
              <a:t> – as an antioxidant it assists glutathione in this function and has been shown scientifically to raise glutathione levels short term; it is recycled by glutathione from its oxidized state back to its active state, thus strengthening antioxidant defenses; vitamin C also recycles vitamin E and alpha lipoic acid.</a:t>
            </a:r>
          </a:p>
          <a:p>
            <a:r>
              <a:rPr lang="en-US" b="1" dirty="0">
                <a:hlinkClick r:id="rId4"/>
              </a:rPr>
              <a:t>Vitamin E</a:t>
            </a:r>
            <a:r>
              <a:rPr lang="en-US" dirty="0">
                <a:hlinkClick r:id="rId4"/>
              </a:rPr>
              <a:t> </a:t>
            </a:r>
            <a:r>
              <a:rPr lang="en-US" dirty="0"/>
              <a:t>– as an antioxidant it also assists glutathione in eliminating free radicals much like vitamin C; it is also required for the proper functioning of glutathione enzymes; it recycles vitamin C and alpha lipoic acid.</a:t>
            </a:r>
          </a:p>
          <a:p>
            <a:r>
              <a:rPr lang="en-US" b="1" dirty="0">
                <a:hlinkClick r:id="rId5"/>
              </a:rPr>
              <a:t>B vitamins</a:t>
            </a:r>
            <a:r>
              <a:rPr lang="en-US" dirty="0">
                <a:hlinkClick r:id="rId5"/>
              </a:rPr>
              <a:t> </a:t>
            </a:r>
            <a:r>
              <a:rPr lang="en-US" dirty="0"/>
              <a:t>– vitamins B1 and B2 maintain glutathione and its enzymes in their active forms; vitamin B2 participates in the formation of a glutathione molecule; vitamin B6 influences glutathione synthesis indirectly as it is important for the proper functioning of amino acids including GSH precursors; vitamin B6 increases the amount of magnesium (a vital cofactor) that can enter cells; folate (B9) pushes cysteine towards glutathione production rather than homocysteine production; folate and vitamin B12 work together in amino acid metabolism and protein synthesis. You can read more about </a:t>
            </a:r>
            <a:r>
              <a:rPr lang="en-US" b="1" dirty="0">
                <a:hlinkClick r:id="rId6"/>
              </a:rPr>
              <a:t>vitamin B12 deficiency and its effect on immune health.</a:t>
            </a:r>
            <a:endParaRPr lang="en-US" dirty="0"/>
          </a:p>
          <a:p>
            <a:r>
              <a:rPr lang="en-US" b="1" dirty="0">
                <a:hlinkClick r:id="rId7"/>
              </a:rPr>
              <a:t>Selenium</a:t>
            </a:r>
            <a:r>
              <a:rPr lang="en-US" dirty="0"/>
              <a:t> - part of the enzyme glutathione peroxidase (</a:t>
            </a:r>
            <a:r>
              <a:rPr lang="en-US" dirty="0" err="1"/>
              <a:t>GPx</a:t>
            </a:r>
            <a:r>
              <a:rPr lang="en-US" dirty="0"/>
              <a:t>). Glutathione peroxidases, also known as </a:t>
            </a:r>
            <a:r>
              <a:rPr lang="en-US" dirty="0" err="1"/>
              <a:t>selenoproteins</a:t>
            </a:r>
            <a:r>
              <a:rPr lang="en-US" dirty="0"/>
              <a:t>, are a family of antioxidant enzymes that speed up the reaction between glutathione and free radicals.</a:t>
            </a:r>
          </a:p>
          <a:p>
            <a:r>
              <a:rPr lang="en-US" b="1" dirty="0">
                <a:hlinkClick r:id="rId8"/>
              </a:rPr>
              <a:t>Magnesium</a:t>
            </a:r>
            <a:r>
              <a:rPr lang="en-US" dirty="0"/>
              <a:t> - required for the proper functioning of the enzyme gamma glutamyl transpeptidase (GGT) involved in the synthesis of glutathione.</a:t>
            </a:r>
          </a:p>
          <a:p>
            <a:r>
              <a:rPr lang="en-US" b="1" dirty="0">
                <a:hlinkClick r:id="rId9"/>
              </a:rPr>
              <a:t>Zinc</a:t>
            </a:r>
            <a:r>
              <a:rPr lang="en-US" dirty="0"/>
              <a:t> – zinc deficiency reduces glutathione levels, especially in red blood cells. However, zinc levels above normal have pro-oxidant properties and reduce glutathione too.</a:t>
            </a:r>
          </a:p>
          <a:p>
            <a:r>
              <a:rPr lang="en-US" b="1" dirty="0">
                <a:hlinkClick r:id="rId10"/>
              </a:rPr>
              <a:t>Alpha lipoic acid</a:t>
            </a:r>
            <a:r>
              <a:rPr lang="en-US" dirty="0">
                <a:hlinkClick r:id="rId10"/>
              </a:rPr>
              <a:t> </a:t>
            </a:r>
            <a:r>
              <a:rPr lang="en-US" dirty="0"/>
              <a:t>– an antioxidant produced by the body; it has been scientifically proven to enhance and maintain glutathione levels by stimulating enzymes involved in the synthesis of glutathione; it also helps increase the cellular uptake of cysteine, the crucial building block of glutathione; in addition, alpha lipoic acid recycles vitamins C and E.</a:t>
            </a:r>
          </a:p>
          <a:p>
            <a:br>
              <a:rPr lang="en-US" dirty="0"/>
            </a:br>
            <a:r>
              <a:rPr lang="en-US" dirty="0"/>
              <a:t>It is very important to keep the intake of glutathione cofactors above the recommended daily amounts which were designed more than half a century ago and only to prevent deficiencies.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52</a:t>
            </a:fld>
            <a:endParaRPr lang="en-US"/>
          </a:p>
        </p:txBody>
      </p:sp>
    </p:spTree>
    <p:extLst>
      <p:ext uri="{BB962C8B-B14F-4D97-AF65-F5344CB8AC3E}">
        <p14:creationId xmlns:p14="http://schemas.microsoft.com/office/powerpoint/2010/main" val="3455211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54</a:t>
            </a:fld>
            <a:endParaRPr lang="en-US"/>
          </a:p>
        </p:txBody>
      </p:sp>
    </p:spTree>
    <p:extLst>
      <p:ext uri="{BB962C8B-B14F-4D97-AF65-F5344CB8AC3E}">
        <p14:creationId xmlns:p14="http://schemas.microsoft.com/office/powerpoint/2010/main" val="390870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8</a:t>
            </a:fld>
            <a:endParaRPr lang="en-US"/>
          </a:p>
        </p:txBody>
      </p:sp>
    </p:spTree>
    <p:extLst>
      <p:ext uri="{BB962C8B-B14F-4D97-AF65-F5344CB8AC3E}">
        <p14:creationId xmlns:p14="http://schemas.microsoft.com/office/powerpoint/2010/main" val="824259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55</a:t>
            </a:fld>
            <a:endParaRPr lang="en-US"/>
          </a:p>
        </p:txBody>
      </p:sp>
    </p:spTree>
    <p:extLst>
      <p:ext uri="{BB962C8B-B14F-4D97-AF65-F5344CB8AC3E}">
        <p14:creationId xmlns:p14="http://schemas.microsoft.com/office/powerpoint/2010/main" val="1262293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56</a:t>
            </a:fld>
            <a:endParaRPr lang="en-US"/>
          </a:p>
        </p:txBody>
      </p:sp>
    </p:spTree>
    <p:extLst>
      <p:ext uri="{BB962C8B-B14F-4D97-AF65-F5344CB8AC3E}">
        <p14:creationId xmlns:p14="http://schemas.microsoft.com/office/powerpoint/2010/main" val="48075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57</a:t>
            </a:fld>
            <a:endParaRPr lang="en-US"/>
          </a:p>
        </p:txBody>
      </p:sp>
    </p:spTree>
    <p:extLst>
      <p:ext uri="{BB962C8B-B14F-4D97-AF65-F5344CB8AC3E}">
        <p14:creationId xmlns:p14="http://schemas.microsoft.com/office/powerpoint/2010/main" val="3476048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58</a:t>
            </a:fld>
            <a:endParaRPr lang="en-US"/>
          </a:p>
        </p:txBody>
      </p:sp>
    </p:spTree>
    <p:extLst>
      <p:ext uri="{BB962C8B-B14F-4D97-AF65-F5344CB8AC3E}">
        <p14:creationId xmlns:p14="http://schemas.microsoft.com/office/powerpoint/2010/main" val="2283165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59</a:t>
            </a:fld>
            <a:endParaRPr lang="en-US"/>
          </a:p>
        </p:txBody>
      </p:sp>
    </p:spTree>
    <p:extLst>
      <p:ext uri="{BB962C8B-B14F-4D97-AF65-F5344CB8AC3E}">
        <p14:creationId xmlns:p14="http://schemas.microsoft.com/office/powerpoint/2010/main" val="328792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60</a:t>
            </a:fld>
            <a:endParaRPr lang="en-US"/>
          </a:p>
        </p:txBody>
      </p:sp>
    </p:spTree>
    <p:extLst>
      <p:ext uri="{BB962C8B-B14F-4D97-AF65-F5344CB8AC3E}">
        <p14:creationId xmlns:p14="http://schemas.microsoft.com/office/powerpoint/2010/main" val="3976394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61</a:t>
            </a:fld>
            <a:endParaRPr lang="en-US"/>
          </a:p>
        </p:txBody>
      </p:sp>
    </p:spTree>
    <p:extLst>
      <p:ext uri="{BB962C8B-B14F-4D97-AF65-F5344CB8AC3E}">
        <p14:creationId xmlns:p14="http://schemas.microsoft.com/office/powerpoint/2010/main" val="2792800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a:t>
            </a:r>
            <a:r>
              <a:rPr lang="en-US" sz="1200" kern="1200">
                <a:solidFill>
                  <a:schemeClr val="tx1"/>
                </a:solidFill>
                <a:effectLst/>
                <a:latin typeface="+mn-lt"/>
                <a:ea typeface="+mn-ea"/>
                <a:cs typeface="+mn-cs"/>
              </a:rPr>
              <a:t>on Sept 19</a:t>
            </a:r>
            <a:r>
              <a:rPr lang="en-US" sz="1200" kern="1200" baseline="3000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62</a:t>
            </a:fld>
            <a:endParaRPr lang="en-US"/>
          </a:p>
        </p:txBody>
      </p:sp>
    </p:spTree>
    <p:extLst>
      <p:ext uri="{BB962C8B-B14F-4D97-AF65-F5344CB8AC3E}">
        <p14:creationId xmlns:p14="http://schemas.microsoft.com/office/powerpoint/2010/main" val="109807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people age and gain weight,  chronic systemic inflammation increases and leads to our most common disease.</a:t>
            </a:r>
          </a:p>
          <a:p>
            <a:r>
              <a:rPr lang="en-US" dirty="0"/>
              <a:t>Blood sugar imbalance</a:t>
            </a:r>
            <a:r>
              <a:rPr lang="en-US" baseline="0" dirty="0"/>
              <a:t> is one of many ways we can cause inflammation in our bodies. </a:t>
            </a:r>
          </a:p>
          <a:p>
            <a:r>
              <a:rPr lang="en-US" baseline="0" dirty="0"/>
              <a:t>Inflammation can be silent – meaning we don’t necessary “experience” any major signs or symptoms.</a:t>
            </a:r>
          </a:p>
          <a:p>
            <a:endParaRPr lang="en-US" baseline="0" dirty="0"/>
          </a:p>
          <a:p>
            <a:r>
              <a:rPr lang="en-US" baseline="0" dirty="0"/>
              <a:t>With acute inflammation, we experience pain, redness, heat at the site of injury. This is our body’s way of repairing damage – so short term inflammation can be very beneficial</a:t>
            </a:r>
          </a:p>
          <a:p>
            <a:r>
              <a:rPr lang="en-US" baseline="0" dirty="0"/>
              <a:t>Long term inflammation is a concern because it can shift our biochemistry, which leads to many concerns </a:t>
            </a:r>
            <a:endParaRPr lang="en-US" dirty="0"/>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9</a:t>
            </a:fld>
            <a:endParaRPr lang="en-US"/>
          </a:p>
        </p:txBody>
      </p:sp>
    </p:spTree>
    <p:extLst>
      <p:ext uri="{BB962C8B-B14F-4D97-AF65-F5344CB8AC3E}">
        <p14:creationId xmlns:p14="http://schemas.microsoft.com/office/powerpoint/2010/main" val="352651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10</a:t>
            </a:fld>
            <a:endParaRPr lang="en-US"/>
          </a:p>
        </p:txBody>
      </p:sp>
    </p:spTree>
    <p:extLst>
      <p:ext uri="{BB962C8B-B14F-4D97-AF65-F5344CB8AC3E}">
        <p14:creationId xmlns:p14="http://schemas.microsoft.com/office/powerpoint/2010/main" val="315463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layer, called the intima or endothelium gets damaged over time by issues like: high blood pressure, oxidation of LDL cholesterol, cigarette smoke, free radicals, elevated homocysteine levels, elevated C-reactive protein (CRP) levels, elevated blood sugar and insulin levels, bad fats, poor diet, toxic chemicals and metals.</a:t>
            </a:r>
          </a:p>
          <a:p>
            <a:endParaRPr lang="en-US" dirty="0"/>
          </a:p>
          <a:p>
            <a:r>
              <a:rPr lang="en-US" dirty="0"/>
              <a:t>Inflammation most commonly leads to atherosclerosis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Atherosclerosis is the hardening of these arteries most commonly due to excessive amounts of plaque. This plaque contains cholesterol, calcium, white blood cells, collagen, elastin, platelets, and other materials driven there through chronic inflammation.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saddest and perhaps most frustrating part to cardiovascular disease is that it is the #1 killer of men and women – causing more than 1 in 3 deaths in the U.S. each year, it is one of the most treatable and preventable of all health problems. </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11</a:t>
            </a:fld>
            <a:endParaRPr lang="en-US"/>
          </a:p>
        </p:txBody>
      </p:sp>
    </p:spTree>
    <p:extLst>
      <p:ext uri="{BB962C8B-B14F-4D97-AF65-F5344CB8AC3E}">
        <p14:creationId xmlns:p14="http://schemas.microsoft.com/office/powerpoint/2010/main" val="177773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Constant inflammation creates inflammatory cytokines, which are destructive, cell-signaling chemicals that lead to the most common forms of degenerative diseases:  atherosclerosis, heart disease, cancer, arthritis, Diabetes, Alzheimer’s, immune conditions like allergies and asthma, autoimmune like colitis, Crohn’s, diabetes, and celiac disease, and liver conditions like hepatitis.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Inflammation causes cancer and cancer causes inflammation – a double edged sword and a vicious cycle in 1.  Thankfully, inflammation can be addressed and gotten under control. </a:t>
            </a:r>
          </a:p>
          <a:p>
            <a:endParaRPr lang="en-US" dirty="0"/>
          </a:p>
          <a:p>
            <a:r>
              <a:rPr lang="en-US" dirty="0"/>
              <a:t>Research from Sweden showed that the higher the number of elevated inflammatory proteins, the greater the chances of weight gain. </a:t>
            </a:r>
          </a:p>
          <a:p>
            <a:r>
              <a:rPr lang="en-US" dirty="0"/>
              <a:t>Prior to these reports experts assumed that obese people had higher levels of inflammatory proteins because of the cytokines their fatty tissues secreted. In other words, doctors thought that obese individuals continued to deal with greater inflammation because they were obese.  When you decrease your body’s inflammatory response, you will also lower your weight and your waist size.</a:t>
            </a:r>
          </a:p>
          <a:p>
            <a:endParaRPr lang="en-US" dirty="0"/>
          </a:p>
          <a:p>
            <a:r>
              <a:rPr lang="en-US" dirty="0"/>
              <a:t>The National Cancer Institute brought out a report highlighting inflammation research is too often ignored by oncologists.*</a:t>
            </a:r>
          </a:p>
          <a:p>
            <a:r>
              <a:rPr lang="en-US" dirty="0"/>
              <a:t>The report describes in great detail the processes by which cancer cells manage to lead the body’s healing mechanisms astray. Just like immune cells gearing up to repair lesions, cancer cells need to produce inflammation to sustain their growth.  Through the inflammation process, they begin an abundant production of the same highly inflammatory substances—cytokines, prostaglandins, and leukotrienes—seen in the natural reparation of wounds, but now working against the future of the same body these process were designed to protect.</a:t>
            </a:r>
          </a:p>
          <a:p>
            <a:br>
              <a:rPr lang="en-US" dirty="0"/>
            </a:br>
            <a:r>
              <a:rPr lang="en-US" dirty="0"/>
              <a:t>*Peek, R. M., Jr., S. </a:t>
            </a:r>
            <a:r>
              <a:rPr lang="en-US" dirty="0" err="1"/>
              <a:t>Mohla</a:t>
            </a:r>
            <a:r>
              <a:rPr lang="en-US" dirty="0"/>
              <a:t>, and R. N. DuBois, “Inflammation in the Genesis and Perpetuation of Cancer: Summary and Recommendations from a National Cancer Institute-Sponsored Meeting,” Cancer Research 65, no. 19 (2005): 8583-86.”</a:t>
            </a:r>
          </a:p>
          <a:p>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12</a:t>
            </a:fld>
            <a:endParaRPr lang="en-US"/>
          </a:p>
        </p:txBody>
      </p:sp>
    </p:spTree>
    <p:extLst>
      <p:ext uri="{BB962C8B-B14F-4D97-AF65-F5344CB8AC3E}">
        <p14:creationId xmlns:p14="http://schemas.microsoft.com/office/powerpoint/2010/main" val="415788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radicals: These are defective molecule that sends out molecular shrapnel, damaging the coronary arteries and other cells in our bodies. They lead to advanced aging and changing of our DNA, therefore involved with cancer. </a:t>
            </a:r>
          </a:p>
          <a:p>
            <a:r>
              <a:rPr lang="en-US" dirty="0"/>
              <a:t>Occur from several causes to be named later, but include normal daily living such as when you metabolize food into energy, oxygen oxidizes (or burns) the food in order to produce energy which create by-products known as free radicals.</a:t>
            </a:r>
          </a:p>
          <a:p>
            <a:r>
              <a:rPr lang="en-US" dirty="0"/>
              <a:t>Also called “oxidation” – your body normally contains anti-oxidants that keep this under control.  However, with modern over-exposure to free radicals, we use up our anti-oxidants.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13</a:t>
            </a:fld>
            <a:endParaRPr lang="en-CA"/>
          </a:p>
        </p:txBody>
      </p:sp>
    </p:spTree>
    <p:extLst>
      <p:ext uri="{BB962C8B-B14F-4D97-AF65-F5344CB8AC3E}">
        <p14:creationId xmlns:p14="http://schemas.microsoft.com/office/powerpoint/2010/main" val="66942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BF08-67CE-2842-BC15-78401412C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497E5-313D-7C43-9620-E4B95B991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C6E4-3115-D44A-9138-EBF144673BDF}"/>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0A40D726-6128-9B48-B6AC-A6AA11945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549E-950D-C547-9B8F-8BC05355D80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81513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D402-ABAD-794B-BDD0-80873D8C0D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81484-E91D-BE4E-A3E5-E9536B3DDF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0DBF9-8A06-B244-9FD3-C172E1967CB7}"/>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EB9B9DF9-1768-DF42-8645-54838C77A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A17F-DE7A-B047-8058-C98AA026E8F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36830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EAEC3-A204-B941-BF07-F6545934E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3F88E-AC69-D54C-A08F-AA385C43C6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26298-73A6-8049-96AD-0D8521C3AB11}"/>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3C4A6FEF-7165-4849-A0A9-0F8A2D1B6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8A06-29D3-2E40-900F-D0B6B73BAD8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64662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479-D1CB-5C41-96D4-6C1280965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5A155-DFF3-CC4E-87EC-4C357B7A6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E6CDE-5ACB-3240-81E1-FF04BDA8FD2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A90F690E-4EE0-D441-ABB0-1B63B8230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905E1-E320-7144-B1D4-5D26152A6ADC}"/>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9026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6EF2-DA1E-0D4E-B66F-CBD5C1C59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DEA4B-92C7-BC4B-B04C-01E2B3E18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34C3FE-09BA-A244-873F-A0869E8A754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BD6667AB-E0ED-5C45-9B92-9DB375E1A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FBDE7-B214-7F43-A5C9-35BC863D0DF7}"/>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5501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81A-7917-E74B-A9A1-C004CA509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FAE3C-F572-2E47-8E2C-9917E977D7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F5B67-91A6-2949-AF4D-0B789AE133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F745F-54B0-8746-9B06-2D321C498BBD}"/>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51669E63-5B7A-194E-AADD-A47DA0DF7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60ED1-E6F4-8F44-AD72-BEAE2D641AE2}"/>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03212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019D-9A06-534D-91BD-27FC18232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3D3D6-3423-A84D-ACE4-6B6765597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74E525-A46C-CC4A-A1DF-5ABC6586CB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1E9C2-BE07-FF4E-989B-761042616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16A0A8-7F01-DA4A-805B-C684FA416B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B18B8-4349-DD41-A624-BB66289CFD42}"/>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8" name="Footer Placeholder 7">
            <a:extLst>
              <a:ext uri="{FF2B5EF4-FFF2-40B4-BE49-F238E27FC236}">
                <a16:creationId xmlns:a16="http://schemas.microsoft.com/office/drawing/2014/main" id="{62CF7CE6-6844-F044-BB24-201CEBD43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EE141-717F-D44B-9E7C-E14449EE178F}"/>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19587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7CE4-DA74-5A47-B61E-58D3D331B9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6C933-C189-CD4C-B32F-9974DB75DD9C}"/>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4" name="Footer Placeholder 3">
            <a:extLst>
              <a:ext uri="{FF2B5EF4-FFF2-40B4-BE49-F238E27FC236}">
                <a16:creationId xmlns:a16="http://schemas.microsoft.com/office/drawing/2014/main" id="{4F527A2F-8694-104D-99CD-4EAD2E295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B6C57-424B-EA4B-A4FF-8BFF1592E30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425205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84A63-E0EC-AD41-9832-5FAECBC1379A}"/>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3" name="Footer Placeholder 2">
            <a:extLst>
              <a:ext uri="{FF2B5EF4-FFF2-40B4-BE49-F238E27FC236}">
                <a16:creationId xmlns:a16="http://schemas.microsoft.com/office/drawing/2014/main" id="{D23F80E8-4E02-C741-9109-FDED05456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F915-98C7-B040-9A1A-06706807890A}"/>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92146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9DB-F768-F247-A842-E8A635E2F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66F3EE-A8AB-9E4F-A724-F346A68C5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2E8E11-2D91-4E49-96A3-AD9D701D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AA64A6-0F36-E245-A4ED-D7AE35B6219E}"/>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DB7D5F0D-C8A6-EE4C-B786-67F8E2C82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1BF19-4831-1947-941E-971561F4F098}"/>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41601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46BF-345F-8744-A3BF-A2E3588EA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087DA-A1D0-C549-A343-8D5FC0580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6B5B79-8F68-7449-8A47-D3565AC64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90CF04-D63B-2648-BCFD-30CA4DD22F64}"/>
              </a:ext>
            </a:extLst>
          </p:cNvPr>
          <p:cNvSpPr>
            <a:spLocks noGrp="1"/>
          </p:cNvSpPr>
          <p:nvPr>
            <p:ph type="dt" sz="half" idx="10"/>
          </p:nvPr>
        </p:nvSpPr>
        <p:spPr/>
        <p:txBody>
          <a:bodyPr/>
          <a:lstStyle/>
          <a:p>
            <a:fld id="{EA61A8E1-4E24-0242-BEB4-FAEAABED0374}" type="datetimeFigureOut">
              <a:rPr lang="en-US" smtClean="0"/>
              <a:t>2/15/19</a:t>
            </a:fld>
            <a:endParaRPr lang="en-US"/>
          </a:p>
        </p:txBody>
      </p:sp>
      <p:sp>
        <p:nvSpPr>
          <p:cNvPr id="6" name="Footer Placeholder 5">
            <a:extLst>
              <a:ext uri="{FF2B5EF4-FFF2-40B4-BE49-F238E27FC236}">
                <a16:creationId xmlns:a16="http://schemas.microsoft.com/office/drawing/2014/main" id="{5C2929C4-DB78-4642-8D67-A66387487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9EA5F-D583-EC45-919D-82BBF380A206}"/>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32628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B9CF8-9964-8F4F-97DB-5A2C957B3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BDD64-2BFA-E84F-8C4B-78BD942F1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1E339-9528-724B-8DBC-5730C30DC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1A8E1-4E24-0242-BEB4-FAEAABED0374}" type="datetimeFigureOut">
              <a:rPr lang="en-US" smtClean="0"/>
              <a:t>2/15/19</a:t>
            </a:fld>
            <a:endParaRPr lang="en-US"/>
          </a:p>
        </p:txBody>
      </p:sp>
      <p:sp>
        <p:nvSpPr>
          <p:cNvPr id="5" name="Footer Placeholder 4">
            <a:extLst>
              <a:ext uri="{FF2B5EF4-FFF2-40B4-BE49-F238E27FC236}">
                <a16:creationId xmlns:a16="http://schemas.microsoft.com/office/drawing/2014/main" id="{F8A8C408-ECD5-264C-98DD-B8A6948C4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6C39BC-B99B-7A48-95C3-21641E685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CAF63-F4C4-7946-80B0-705E96D9DF31}" type="slidenum">
              <a:rPr lang="en-US" smtClean="0"/>
              <a:t>‹#›</a:t>
            </a:fld>
            <a:endParaRPr lang="en-US"/>
          </a:p>
        </p:txBody>
      </p:sp>
      <p:pic>
        <p:nvPicPr>
          <p:cNvPr id="8" name="Picture 7" descr="A person posing for the camera&#13;&#10;&#13;&#10;Description automatically generated">
            <a:extLst>
              <a:ext uri="{FF2B5EF4-FFF2-40B4-BE49-F238E27FC236}">
                <a16:creationId xmlns:a16="http://schemas.microsoft.com/office/drawing/2014/main" id="{FC2F65B3-55D9-9F40-BEDF-46C343DEB787}"/>
              </a:ext>
            </a:extLst>
          </p:cNvPr>
          <p:cNvPicPr>
            <a:picLocks noChangeAspect="1"/>
          </p:cNvPicPr>
          <p:nvPr userDrawn="1"/>
        </p:nvPicPr>
        <p:blipFill>
          <a:blip r:embed="rId13"/>
          <a:stretch>
            <a:fillRect/>
          </a:stretch>
        </p:blipFill>
        <p:spPr>
          <a:xfrm>
            <a:off x="11123613" y="4549775"/>
            <a:ext cx="863600" cy="2073856"/>
          </a:xfrm>
          <a:prstGeom prst="rect">
            <a:avLst/>
          </a:prstGeom>
        </p:spPr>
      </p:pic>
      <p:pic>
        <p:nvPicPr>
          <p:cNvPr id="10" name="Picture 9">
            <a:extLst>
              <a:ext uri="{FF2B5EF4-FFF2-40B4-BE49-F238E27FC236}">
                <a16:creationId xmlns:a16="http://schemas.microsoft.com/office/drawing/2014/main" id="{2FA52BCD-6001-3F42-9A06-285E5FFE1EEC}"/>
              </a:ext>
            </a:extLst>
          </p:cNvPr>
          <p:cNvPicPr>
            <a:picLocks noChangeAspect="1"/>
          </p:cNvPicPr>
          <p:nvPr userDrawn="1"/>
        </p:nvPicPr>
        <p:blipFill>
          <a:blip r:embed="rId14"/>
          <a:stretch>
            <a:fillRect/>
          </a:stretch>
        </p:blipFill>
        <p:spPr>
          <a:xfrm>
            <a:off x="645272" y="389649"/>
            <a:ext cx="2082424" cy="1180040"/>
          </a:xfrm>
          <a:prstGeom prst="rect">
            <a:avLst/>
          </a:prstGeom>
        </p:spPr>
      </p:pic>
      <p:pic>
        <p:nvPicPr>
          <p:cNvPr id="11" name="Picture 10">
            <a:extLst>
              <a:ext uri="{FF2B5EF4-FFF2-40B4-BE49-F238E27FC236}">
                <a16:creationId xmlns:a16="http://schemas.microsoft.com/office/drawing/2014/main" id="{10F18B5F-A718-EE46-8F6C-AF2A7A7554E1}"/>
              </a:ext>
            </a:extLst>
          </p:cNvPr>
          <p:cNvPicPr>
            <a:picLocks noChangeAspect="1"/>
          </p:cNvPicPr>
          <p:nvPr userDrawn="1"/>
        </p:nvPicPr>
        <p:blipFill rotWithShape="1">
          <a:blip r:embed="rId15"/>
          <a:srcRect l="31442" t="34309" r="25135" b="45392"/>
          <a:stretch/>
        </p:blipFill>
        <p:spPr>
          <a:xfrm>
            <a:off x="796774" y="6141307"/>
            <a:ext cx="1985320" cy="716693"/>
          </a:xfrm>
          <a:prstGeom prst="rect">
            <a:avLst/>
          </a:prstGeom>
        </p:spPr>
      </p:pic>
    </p:spTree>
    <p:extLst>
      <p:ext uri="{BB962C8B-B14F-4D97-AF65-F5344CB8AC3E}">
        <p14:creationId xmlns:p14="http://schemas.microsoft.com/office/powerpoint/2010/main" val="282057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immunehealthscience.com/benefits-of-zinc.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magnesium.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immunehealthscience.com/benefits-of-selenium.html" TargetMode="External"/><Relationship Id="rId5" Type="http://schemas.openxmlformats.org/officeDocument/2006/relationships/hyperlink" Target="http://www.immunehealthscience.com/B-vitamin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alpha-lipoic-acid-benefit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EA688-78B8-BF4B-B132-D531ED3C5E8D}"/>
              </a:ext>
            </a:extLst>
          </p:cNvPr>
          <p:cNvSpPr txBox="1"/>
          <p:nvPr/>
        </p:nvSpPr>
        <p:spPr>
          <a:xfrm>
            <a:off x="3778025" y="3044279"/>
            <a:ext cx="4635949" cy="769441"/>
          </a:xfrm>
          <a:prstGeom prst="rect">
            <a:avLst/>
          </a:prstGeom>
          <a:noFill/>
        </p:spPr>
        <p:txBody>
          <a:bodyPr wrap="none" rtlCol="0">
            <a:spAutoFit/>
          </a:bodyPr>
          <a:lstStyle/>
          <a:p>
            <a:r>
              <a:rPr lang="en-US" sz="4400" b="1" dirty="0">
                <a:latin typeface="Cambria" panose="02040503050406030204" pitchFamily="18" charset="0"/>
              </a:rPr>
              <a:t>Get Well Aligned!</a:t>
            </a:r>
          </a:p>
        </p:txBody>
      </p:sp>
    </p:spTree>
    <p:extLst>
      <p:ext uri="{BB962C8B-B14F-4D97-AF65-F5344CB8AC3E}">
        <p14:creationId xmlns:p14="http://schemas.microsoft.com/office/powerpoint/2010/main" val="18052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0CCA-52F6-4667-896A-7F682A96B298}"/>
              </a:ext>
            </a:extLst>
          </p:cNvPr>
          <p:cNvSpPr>
            <a:spLocks noGrp="1"/>
          </p:cNvSpPr>
          <p:nvPr>
            <p:ph type="title"/>
          </p:nvPr>
        </p:nvSpPr>
        <p:spPr>
          <a:xfrm>
            <a:off x="838200" y="1046600"/>
            <a:ext cx="10515600" cy="1325563"/>
          </a:xfrm>
        </p:spPr>
        <p:txBody>
          <a:bodyPr>
            <a:normAutofit/>
          </a:bodyPr>
          <a:lstStyle/>
          <a:p>
            <a:pPr algn="ctr"/>
            <a:r>
              <a:rPr lang="en-US" sz="4000" b="1" dirty="0">
                <a:latin typeface="Cambria" panose="02040503050406030204" pitchFamily="18" charset="0"/>
              </a:rPr>
              <a:t>The #1 Killer of Men &amp; Women</a:t>
            </a:r>
          </a:p>
        </p:txBody>
      </p:sp>
      <p:sp>
        <p:nvSpPr>
          <p:cNvPr id="3" name="Content Placeholder 2">
            <a:extLst>
              <a:ext uri="{FF2B5EF4-FFF2-40B4-BE49-F238E27FC236}">
                <a16:creationId xmlns:a16="http://schemas.microsoft.com/office/drawing/2014/main" id="{A75932E7-FE07-44C2-8711-17A19553DF84}"/>
              </a:ext>
            </a:extLst>
          </p:cNvPr>
          <p:cNvSpPr>
            <a:spLocks noGrp="1"/>
          </p:cNvSpPr>
          <p:nvPr>
            <p:ph idx="1"/>
          </p:nvPr>
        </p:nvSpPr>
        <p:spPr>
          <a:xfrm>
            <a:off x="838200" y="2372163"/>
            <a:ext cx="10515600" cy="4351338"/>
          </a:xfrm>
        </p:spPr>
        <p:txBody>
          <a:bodyPr>
            <a:normAutofit/>
          </a:bodyPr>
          <a:lstStyle/>
          <a:p>
            <a:r>
              <a:rPr lang="en-US" dirty="0">
                <a:latin typeface="Cambria" panose="02040503050406030204" pitchFamily="18" charset="0"/>
              </a:rPr>
              <a:t>Beats about 100,000 times/day</a:t>
            </a:r>
          </a:p>
          <a:p>
            <a:r>
              <a:rPr lang="en-US" dirty="0">
                <a:latin typeface="Cambria" panose="02040503050406030204" pitchFamily="18" charset="0"/>
              </a:rPr>
              <a:t>Moves approx. 2,000 gal of blood through 60,000 mi of blood vessels/day</a:t>
            </a:r>
          </a:p>
          <a:p>
            <a:r>
              <a:rPr lang="en-US" dirty="0">
                <a:latin typeface="Cambria" panose="02040503050406030204" pitchFamily="18" charset="0"/>
              </a:rPr>
              <a:t>Blood circulates through the entire system o a minute.</a:t>
            </a:r>
          </a:p>
          <a:p>
            <a:r>
              <a:rPr lang="en-US" dirty="0">
                <a:latin typeface="Cambria" panose="02040503050406030204" pitchFamily="18" charset="0"/>
              </a:rPr>
              <a:t>The heart beats 2.5 billion X+ in your lifetime ---</a:t>
            </a:r>
          </a:p>
          <a:p>
            <a:r>
              <a:rPr lang="en-US" dirty="0">
                <a:latin typeface="Cambria" panose="02040503050406030204" pitchFamily="18" charset="0"/>
              </a:rPr>
              <a:t>Pumping more than 1 million barrels of blood</a:t>
            </a:r>
          </a:p>
          <a:p>
            <a:pPr marL="0" indent="0" algn="ctr">
              <a:buNone/>
            </a:pPr>
            <a:r>
              <a:rPr lang="en-US" dirty="0">
                <a:solidFill>
                  <a:srgbClr val="FF0000"/>
                </a:solidFill>
                <a:latin typeface="Cambria" panose="02040503050406030204" pitchFamily="18" charset="0"/>
              </a:rPr>
              <a:t> </a:t>
            </a:r>
          </a:p>
          <a:p>
            <a:pPr marL="0" indent="0">
              <a:buNone/>
            </a:pPr>
            <a:endParaRPr lang="en-US" dirty="0"/>
          </a:p>
        </p:txBody>
      </p:sp>
    </p:spTree>
    <p:extLst>
      <p:ext uri="{BB962C8B-B14F-4D97-AF65-F5344CB8AC3E}">
        <p14:creationId xmlns:p14="http://schemas.microsoft.com/office/powerpoint/2010/main" val="131514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9BFD-9D48-4967-9164-82F2C8548ECF}"/>
              </a:ext>
            </a:extLst>
          </p:cNvPr>
          <p:cNvSpPr>
            <a:spLocks noGrp="1"/>
          </p:cNvSpPr>
          <p:nvPr>
            <p:ph type="title"/>
          </p:nvPr>
        </p:nvSpPr>
        <p:spPr>
          <a:xfrm>
            <a:off x="838200" y="1458201"/>
            <a:ext cx="10515600" cy="1325563"/>
          </a:xfrm>
        </p:spPr>
        <p:txBody>
          <a:bodyPr>
            <a:normAutofit/>
          </a:bodyPr>
          <a:lstStyle/>
          <a:p>
            <a:pPr algn="ctr"/>
            <a:r>
              <a:rPr lang="en-US" sz="4000" b="1" dirty="0">
                <a:latin typeface="Cambria" panose="02040503050406030204" pitchFamily="18" charset="0"/>
              </a:rPr>
              <a:t>Atherosclerosis: Inflammation and Your Arteries</a:t>
            </a:r>
          </a:p>
        </p:txBody>
      </p:sp>
      <p:sp>
        <p:nvSpPr>
          <p:cNvPr id="3" name="Content Placeholder 2">
            <a:extLst>
              <a:ext uri="{FF2B5EF4-FFF2-40B4-BE49-F238E27FC236}">
                <a16:creationId xmlns:a16="http://schemas.microsoft.com/office/drawing/2014/main" id="{72529917-BDF6-47CC-A54D-6D422FC6E460}"/>
              </a:ext>
            </a:extLst>
          </p:cNvPr>
          <p:cNvSpPr>
            <a:spLocks noGrp="1"/>
          </p:cNvSpPr>
          <p:nvPr>
            <p:ph idx="1"/>
          </p:nvPr>
        </p:nvSpPr>
        <p:spPr>
          <a:xfrm>
            <a:off x="838200" y="2783764"/>
            <a:ext cx="10515600" cy="4351338"/>
          </a:xfrm>
        </p:spPr>
        <p:txBody>
          <a:bodyPr>
            <a:normAutofit/>
          </a:bodyPr>
          <a:lstStyle/>
          <a:p>
            <a:r>
              <a:rPr lang="en-US" dirty="0">
                <a:latin typeface="Cambria" panose="02040503050406030204" pitchFamily="18" charset="0"/>
              </a:rPr>
              <a:t>Inflammation from C-reactive protein (CRP) and elevated homocysteine</a:t>
            </a:r>
          </a:p>
          <a:p>
            <a:r>
              <a:rPr lang="en-US" dirty="0">
                <a:latin typeface="Cambria" panose="02040503050406030204" pitchFamily="18" charset="0"/>
              </a:rPr>
              <a:t>Also: Oxidation of LDL cholesterol by free radicals, elevated insulin, blood sugar, bad fats, poor diet, toxins, chemicals, and heavy metals.</a:t>
            </a:r>
          </a:p>
          <a:p>
            <a:pPr marL="0" indent="0">
              <a:buNone/>
            </a:pPr>
            <a:r>
              <a:rPr lang="en-US" dirty="0">
                <a:solidFill>
                  <a:srgbClr val="FF0000"/>
                </a:solidFill>
                <a:latin typeface="Cambria" panose="02040503050406030204" pitchFamily="18" charset="0"/>
              </a:rPr>
              <a:t>CAUSE ATHEROSCLEROSIS</a:t>
            </a:r>
          </a:p>
        </p:txBody>
      </p:sp>
    </p:spTree>
    <p:extLst>
      <p:ext uri="{BB962C8B-B14F-4D97-AF65-F5344CB8AC3E}">
        <p14:creationId xmlns:p14="http://schemas.microsoft.com/office/powerpoint/2010/main" val="10495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75EF-A65F-4603-98EA-99CB299E6498}"/>
              </a:ext>
            </a:extLst>
          </p:cNvPr>
          <p:cNvSpPr>
            <a:spLocks noGrp="1"/>
          </p:cNvSpPr>
          <p:nvPr>
            <p:ph type="title"/>
          </p:nvPr>
        </p:nvSpPr>
        <p:spPr>
          <a:xfrm>
            <a:off x="838200" y="1256806"/>
            <a:ext cx="10515600" cy="1325563"/>
          </a:xfrm>
        </p:spPr>
        <p:txBody>
          <a:bodyPr>
            <a:normAutofit/>
          </a:bodyPr>
          <a:lstStyle/>
          <a:p>
            <a:pPr algn="ctr"/>
            <a:r>
              <a:rPr lang="en-US" sz="4000" b="1" dirty="0">
                <a:latin typeface="Cambria" panose="02040503050406030204" pitchFamily="18" charset="0"/>
              </a:rPr>
              <a:t>Causes and Provokes ALL Disease</a:t>
            </a:r>
          </a:p>
        </p:txBody>
      </p:sp>
      <p:sp>
        <p:nvSpPr>
          <p:cNvPr id="3" name="Content Placeholder 2">
            <a:extLst>
              <a:ext uri="{FF2B5EF4-FFF2-40B4-BE49-F238E27FC236}">
                <a16:creationId xmlns:a16="http://schemas.microsoft.com/office/drawing/2014/main" id="{18FAE4F7-4B6A-418A-93F0-6CAA2AC25D75}"/>
              </a:ext>
            </a:extLst>
          </p:cNvPr>
          <p:cNvSpPr>
            <a:spLocks noGrp="1"/>
          </p:cNvSpPr>
          <p:nvPr>
            <p:ph idx="1"/>
          </p:nvPr>
        </p:nvSpPr>
        <p:spPr>
          <a:xfrm>
            <a:off x="838200" y="2582369"/>
            <a:ext cx="10515600" cy="4351338"/>
          </a:xfrm>
        </p:spPr>
        <p:txBody>
          <a:bodyPr>
            <a:normAutofit/>
          </a:bodyPr>
          <a:lstStyle/>
          <a:p>
            <a:r>
              <a:rPr lang="en-US" dirty="0">
                <a:latin typeface="Cambria" panose="02040503050406030204" pitchFamily="18" charset="0"/>
              </a:rPr>
              <a:t>Chronic inflammation is a symptom of virtually every disease and also aggravates all disease. </a:t>
            </a:r>
          </a:p>
          <a:p>
            <a:endParaRPr lang="en-US" dirty="0">
              <a:latin typeface="Cambria" panose="02040503050406030204" pitchFamily="18" charset="0"/>
            </a:endParaRPr>
          </a:p>
          <a:p>
            <a:r>
              <a:rPr lang="en-US" dirty="0">
                <a:latin typeface="Cambria" panose="02040503050406030204" pitchFamily="18" charset="0"/>
              </a:rPr>
              <a:t>FOR EXAMPLE: Being overweight creates inflammation and inflammation provokes weight gain.</a:t>
            </a:r>
          </a:p>
        </p:txBody>
      </p:sp>
    </p:spTree>
    <p:extLst>
      <p:ext uri="{BB962C8B-B14F-4D97-AF65-F5344CB8AC3E}">
        <p14:creationId xmlns:p14="http://schemas.microsoft.com/office/powerpoint/2010/main" val="170950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What causes Inflammation?</a:t>
            </a:r>
          </a:p>
        </p:txBody>
      </p:sp>
      <p:sp>
        <p:nvSpPr>
          <p:cNvPr id="3" name="Content Placeholder 2"/>
          <p:cNvSpPr>
            <a:spLocks noGrp="1"/>
          </p:cNvSpPr>
          <p:nvPr>
            <p:ph idx="1"/>
          </p:nvPr>
        </p:nvSpPr>
        <p:spPr>
          <a:xfrm>
            <a:off x="838200" y="1690688"/>
            <a:ext cx="10515600" cy="4351338"/>
          </a:xfrm>
        </p:spPr>
        <p:txBody>
          <a:bodyPr numCol="2">
            <a:normAutofit/>
          </a:bodyPr>
          <a:lstStyle/>
          <a:p>
            <a:r>
              <a:rPr lang="en-US" sz="2400" dirty="0">
                <a:latin typeface="Cambria" panose="02040503050406030204" pitchFamily="18" charset="0"/>
              </a:rPr>
              <a:t>Free Radicals</a:t>
            </a:r>
          </a:p>
          <a:p>
            <a:r>
              <a:rPr lang="en-US" sz="2400" dirty="0">
                <a:latin typeface="Cambria" panose="02040503050406030204" pitchFamily="18" charset="0"/>
              </a:rPr>
              <a:t>Blood sugar imbalance</a:t>
            </a:r>
          </a:p>
          <a:p>
            <a:r>
              <a:rPr lang="en-US" sz="2400" dirty="0">
                <a:latin typeface="Cambria" panose="02040503050406030204" pitchFamily="18" charset="0"/>
              </a:rPr>
              <a:t>Stress and poor rest</a:t>
            </a:r>
          </a:p>
          <a:p>
            <a:r>
              <a:rPr lang="en-US" sz="2400" dirty="0">
                <a:latin typeface="Cambria" panose="02040503050406030204" pitchFamily="18" charset="0"/>
              </a:rPr>
              <a:t>Sugar and processed foods </a:t>
            </a:r>
          </a:p>
          <a:p>
            <a:r>
              <a:rPr lang="en-US" sz="2400" dirty="0">
                <a:latin typeface="Cambria" panose="02040503050406030204" pitchFamily="18" charset="0"/>
              </a:rPr>
              <a:t>Toxins</a:t>
            </a:r>
          </a:p>
          <a:p>
            <a:r>
              <a:rPr lang="en-US" sz="2400" dirty="0">
                <a:latin typeface="Cambria" panose="02040503050406030204" pitchFamily="18" charset="0"/>
              </a:rPr>
              <a:t>Consumption of artificial sweeteners</a:t>
            </a:r>
          </a:p>
          <a:p>
            <a:r>
              <a:rPr lang="en-US" sz="2400" dirty="0">
                <a:latin typeface="Cambria" panose="02040503050406030204" pitchFamily="18" charset="0"/>
              </a:rPr>
              <a:t>SUBLUXATION!</a:t>
            </a:r>
          </a:p>
          <a:p>
            <a:r>
              <a:rPr lang="en-US" sz="2400" dirty="0">
                <a:latin typeface="Cambria" panose="02040503050406030204" pitchFamily="18" charset="0"/>
              </a:rPr>
              <a:t>Chronic health conditions</a:t>
            </a:r>
          </a:p>
          <a:p>
            <a:r>
              <a:rPr lang="en-US" sz="2400" dirty="0">
                <a:latin typeface="Cambria" panose="02040503050406030204" pitchFamily="18" charset="0"/>
              </a:rPr>
              <a:t>Being Overweight</a:t>
            </a:r>
          </a:p>
          <a:p>
            <a:r>
              <a:rPr lang="en-US" sz="2400" dirty="0">
                <a:latin typeface="Cambria" panose="02040503050406030204" pitchFamily="18" charset="0"/>
              </a:rPr>
              <a:t>Sedentary lifestyle</a:t>
            </a:r>
          </a:p>
          <a:p>
            <a:r>
              <a:rPr lang="en-US" sz="2400" dirty="0">
                <a:latin typeface="Cambria" panose="02040503050406030204" pitchFamily="18" charset="0"/>
              </a:rPr>
              <a:t>Smoking</a:t>
            </a:r>
          </a:p>
          <a:p>
            <a:r>
              <a:rPr lang="en-US" sz="2400" dirty="0">
                <a:latin typeface="Cambria" panose="02040503050406030204" pitchFamily="18" charset="0"/>
              </a:rPr>
              <a:t>Chronic overconsumption of carbs</a:t>
            </a:r>
          </a:p>
        </p:txBody>
      </p:sp>
    </p:spTree>
    <p:extLst>
      <p:ext uri="{BB962C8B-B14F-4D97-AF65-F5344CB8AC3E}">
        <p14:creationId xmlns:p14="http://schemas.microsoft.com/office/powerpoint/2010/main" val="276554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AF45-D2FE-4F81-9CC7-1C7999FABAC2}"/>
              </a:ext>
            </a:extLst>
          </p:cNvPr>
          <p:cNvSpPr>
            <a:spLocks noGrp="1"/>
          </p:cNvSpPr>
          <p:nvPr>
            <p:ph type="title"/>
          </p:nvPr>
        </p:nvSpPr>
        <p:spPr>
          <a:xfrm>
            <a:off x="838200" y="648904"/>
            <a:ext cx="10515600" cy="1325563"/>
          </a:xfrm>
        </p:spPr>
        <p:txBody>
          <a:bodyPr>
            <a:normAutofit/>
          </a:bodyPr>
          <a:lstStyle/>
          <a:p>
            <a:pPr algn="ctr"/>
            <a:r>
              <a:rPr lang="en-US" sz="4000" b="1" dirty="0">
                <a:latin typeface="Cambria" panose="02040503050406030204" pitchFamily="18" charset="0"/>
              </a:rPr>
              <a:t>Sugar and Inflammation</a:t>
            </a:r>
          </a:p>
        </p:txBody>
      </p:sp>
      <p:sp>
        <p:nvSpPr>
          <p:cNvPr id="3" name="Content Placeholder 2">
            <a:extLst>
              <a:ext uri="{FF2B5EF4-FFF2-40B4-BE49-F238E27FC236}">
                <a16:creationId xmlns:a16="http://schemas.microsoft.com/office/drawing/2014/main" id="{BB429589-9408-4290-9FED-06FA80E69D6A}"/>
              </a:ext>
            </a:extLst>
          </p:cNvPr>
          <p:cNvSpPr>
            <a:spLocks noGrp="1"/>
          </p:cNvSpPr>
          <p:nvPr>
            <p:ph idx="1"/>
          </p:nvPr>
        </p:nvSpPr>
        <p:spPr>
          <a:xfrm>
            <a:off x="838200" y="2141537"/>
            <a:ext cx="10515600" cy="4351338"/>
          </a:xfrm>
        </p:spPr>
        <p:txBody>
          <a:bodyPr>
            <a:normAutofit/>
          </a:bodyPr>
          <a:lstStyle/>
          <a:p>
            <a:pPr marL="0" indent="0" algn="ctr">
              <a:buNone/>
            </a:pPr>
            <a:r>
              <a:rPr lang="en-US" b="1" dirty="0">
                <a:latin typeface="Cambria" panose="02040503050406030204" pitchFamily="18" charset="0"/>
              </a:rPr>
              <a:t>OUT OF CONTROL (“Modern”) SUGAR CONSUMPTION</a:t>
            </a:r>
            <a:endParaRPr lang="en-US" dirty="0">
              <a:latin typeface="Cambria" panose="02040503050406030204" pitchFamily="18" charset="0"/>
            </a:endParaRPr>
          </a:p>
          <a:p>
            <a:pPr marL="0" indent="0" algn="ctr">
              <a:buNone/>
            </a:pPr>
            <a:endParaRPr lang="en-US" b="1" dirty="0">
              <a:latin typeface="Cambria" panose="02040503050406030204" pitchFamily="18" charset="0"/>
            </a:endParaRPr>
          </a:p>
          <a:p>
            <a:pPr marL="0" indent="0" algn="ctr">
              <a:buNone/>
            </a:pPr>
            <a:r>
              <a:rPr lang="en-US" b="1" dirty="0">
                <a:latin typeface="Cambria" panose="02040503050406030204" pitchFamily="18" charset="0"/>
              </a:rPr>
              <a:t>Ancestors: </a:t>
            </a:r>
            <a:r>
              <a:rPr lang="en-US" dirty="0">
                <a:latin typeface="Cambria" panose="02040503050406030204" pitchFamily="18" charset="0"/>
              </a:rPr>
              <a:t>2 kilograms (4 pounds) a year per person.  </a:t>
            </a:r>
          </a:p>
          <a:p>
            <a:pPr marL="0" indent="0" algn="ctr">
              <a:buNone/>
            </a:pPr>
            <a:r>
              <a:rPr lang="en-US" dirty="0">
                <a:latin typeface="Cambria" panose="02040503050406030204" pitchFamily="18" charset="0"/>
              </a:rPr>
              <a:t>(This would be where our original genetic makeup was created.) </a:t>
            </a:r>
          </a:p>
          <a:p>
            <a:pPr marL="0" indent="0" algn="ctr">
              <a:buNone/>
            </a:pPr>
            <a:r>
              <a:rPr lang="en-US" b="1" dirty="0">
                <a:latin typeface="Cambria" panose="02040503050406030204" pitchFamily="18" charset="0"/>
              </a:rPr>
              <a:t>1830</a:t>
            </a:r>
            <a:r>
              <a:rPr lang="en-US" dirty="0">
                <a:latin typeface="Cambria" panose="02040503050406030204" pitchFamily="18" charset="0"/>
              </a:rPr>
              <a:t>: 5 – 8 kilograms (11-18 pounds) a year </a:t>
            </a:r>
          </a:p>
          <a:p>
            <a:pPr marL="0" indent="0" algn="ctr">
              <a:buNone/>
            </a:pPr>
            <a:r>
              <a:rPr lang="en-US" b="1" dirty="0">
                <a:latin typeface="Cambria" panose="02040503050406030204" pitchFamily="18" charset="0"/>
              </a:rPr>
              <a:t>TODAY: </a:t>
            </a:r>
            <a:r>
              <a:rPr lang="en-US" dirty="0">
                <a:latin typeface="Cambria" panose="02040503050406030204" pitchFamily="18" charset="0"/>
              </a:rPr>
              <a:t>68 - 77 kilograms (150 - 170 pounds) a year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65940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0BA-FA2D-47E6-B0F1-0F10DFF99B7D}"/>
              </a:ext>
            </a:extLst>
          </p:cNvPr>
          <p:cNvSpPr>
            <a:spLocks noGrp="1"/>
          </p:cNvSpPr>
          <p:nvPr>
            <p:ph type="title"/>
          </p:nvPr>
        </p:nvSpPr>
        <p:spPr>
          <a:xfrm>
            <a:off x="838200" y="722477"/>
            <a:ext cx="10515600" cy="1325563"/>
          </a:xfrm>
        </p:spPr>
        <p:txBody>
          <a:bodyPr>
            <a:normAutofit/>
          </a:bodyPr>
          <a:lstStyle/>
          <a:p>
            <a:pPr algn="ctr"/>
            <a:r>
              <a:rPr lang="en-US" sz="4000" b="1" dirty="0">
                <a:latin typeface="Cambria" panose="02040503050406030204" pitchFamily="18" charset="0"/>
              </a:rPr>
              <a:t>The Sugar = Disease Effect</a:t>
            </a:r>
          </a:p>
        </p:txBody>
      </p:sp>
      <p:sp>
        <p:nvSpPr>
          <p:cNvPr id="3" name="Content Placeholder 2">
            <a:extLst>
              <a:ext uri="{FF2B5EF4-FFF2-40B4-BE49-F238E27FC236}">
                <a16:creationId xmlns:a16="http://schemas.microsoft.com/office/drawing/2014/main" id="{104E9203-69D5-4282-A1A3-AEE72E515442}"/>
              </a:ext>
            </a:extLst>
          </p:cNvPr>
          <p:cNvSpPr>
            <a:spLocks noGrp="1"/>
          </p:cNvSpPr>
          <p:nvPr>
            <p:ph idx="1"/>
          </p:nvPr>
        </p:nvSpPr>
        <p:spPr>
          <a:xfrm>
            <a:off x="838200" y="2506662"/>
            <a:ext cx="10515600" cy="4351338"/>
          </a:xfrm>
        </p:spPr>
        <p:txBody>
          <a:bodyPr>
            <a:normAutofit/>
          </a:bodyPr>
          <a:lstStyle/>
          <a:p>
            <a:r>
              <a:rPr lang="en-US" dirty="0">
                <a:latin typeface="Cambria" panose="02040503050406030204" pitchFamily="18" charset="0"/>
              </a:rPr>
              <a:t>Insulin production causes IGF (Insulin-like Growth Factor) to be released and creates INFLAMMATION. </a:t>
            </a:r>
          </a:p>
          <a:p>
            <a:endParaRPr lang="en-US" dirty="0">
              <a:latin typeface="Cambria" panose="02040503050406030204" pitchFamily="18" charset="0"/>
            </a:endParaRPr>
          </a:p>
          <a:p>
            <a:r>
              <a:rPr lang="en-US" dirty="0">
                <a:latin typeface="Cambria" panose="02040503050406030204" pitchFamily="18" charset="0"/>
              </a:rPr>
              <a:t>IGF stimulates faster cell growth and along with inflammation- is linked to disease; especially cancer. </a:t>
            </a:r>
          </a:p>
          <a:p>
            <a:pPr marL="0" indent="0">
              <a:buNone/>
            </a:pPr>
            <a:endParaRPr lang="en-US" dirty="0"/>
          </a:p>
        </p:txBody>
      </p:sp>
    </p:spTree>
    <p:extLst>
      <p:ext uri="{BB962C8B-B14F-4D97-AF65-F5344CB8AC3E}">
        <p14:creationId xmlns:p14="http://schemas.microsoft.com/office/powerpoint/2010/main" val="227407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4BEE-5C98-49A0-8096-61BB648BC2C8}"/>
              </a:ext>
            </a:extLst>
          </p:cNvPr>
          <p:cNvSpPr>
            <a:spLocks noGrp="1"/>
          </p:cNvSpPr>
          <p:nvPr>
            <p:ph type="title"/>
          </p:nvPr>
        </p:nvSpPr>
        <p:spPr>
          <a:xfrm>
            <a:off x="838200" y="1447691"/>
            <a:ext cx="10515600" cy="1325563"/>
          </a:xfrm>
        </p:spPr>
        <p:txBody>
          <a:bodyPr>
            <a:normAutofit/>
          </a:bodyPr>
          <a:lstStyle/>
          <a:p>
            <a:pPr algn="ctr"/>
            <a:r>
              <a:rPr lang="en-US" sz="4000" b="1" dirty="0">
                <a:latin typeface="Cambria" panose="02040503050406030204" pitchFamily="18" charset="0"/>
              </a:rPr>
              <a:t>Bad Fats!</a:t>
            </a:r>
          </a:p>
        </p:txBody>
      </p:sp>
      <p:sp>
        <p:nvSpPr>
          <p:cNvPr id="3" name="Content Placeholder 2">
            <a:extLst>
              <a:ext uri="{FF2B5EF4-FFF2-40B4-BE49-F238E27FC236}">
                <a16:creationId xmlns:a16="http://schemas.microsoft.com/office/drawing/2014/main" id="{B8283E6D-1FD0-44EC-A489-0008C3ED1E54}"/>
              </a:ext>
            </a:extLst>
          </p:cNvPr>
          <p:cNvSpPr>
            <a:spLocks noGrp="1"/>
          </p:cNvSpPr>
          <p:nvPr>
            <p:ph idx="1"/>
          </p:nvPr>
        </p:nvSpPr>
        <p:spPr>
          <a:xfrm>
            <a:off x="838200" y="3234012"/>
            <a:ext cx="10515600" cy="4351338"/>
          </a:xfrm>
        </p:spPr>
        <p:txBody>
          <a:bodyPr>
            <a:normAutofit/>
          </a:bodyPr>
          <a:lstStyle/>
          <a:p>
            <a:pPr algn="ctr"/>
            <a:r>
              <a:rPr lang="en-US" sz="3600" b="1" dirty="0">
                <a:latin typeface="Cambria" panose="02040503050406030204" pitchFamily="18" charset="0"/>
              </a:rPr>
              <a:t>Too many Omega-6’s </a:t>
            </a:r>
            <a:r>
              <a:rPr lang="en-US" sz="3600" dirty="0">
                <a:latin typeface="Cambria" panose="02040503050406030204" pitchFamily="18" charset="0"/>
              </a:rPr>
              <a:t>and not enough Omega-3’s</a:t>
            </a:r>
            <a:r>
              <a:rPr lang="en-US" sz="3600" b="1" dirty="0">
                <a:latin typeface="Cambria" panose="02040503050406030204" pitchFamily="18" charset="0"/>
              </a:rPr>
              <a:t> </a:t>
            </a:r>
            <a:r>
              <a:rPr lang="en-US" sz="3600" dirty="0">
                <a:latin typeface="Cambria" panose="02040503050406030204" pitchFamily="18" charset="0"/>
              </a:rPr>
              <a:t>creates</a:t>
            </a:r>
            <a:r>
              <a:rPr lang="en-US" sz="3600" b="1" dirty="0">
                <a:latin typeface="Cambria" panose="02040503050406030204" pitchFamily="18" charset="0"/>
              </a:rPr>
              <a:t> </a:t>
            </a:r>
            <a:r>
              <a:rPr lang="en-US" sz="3600" dirty="0">
                <a:latin typeface="Cambria" panose="02040503050406030204" pitchFamily="18" charset="0"/>
              </a:rPr>
              <a:t>potent inflammatory agents</a:t>
            </a:r>
          </a:p>
          <a:p>
            <a:pPr marL="0" indent="0">
              <a:buNone/>
            </a:pPr>
            <a:endParaRPr lang="en-US" dirty="0"/>
          </a:p>
        </p:txBody>
      </p:sp>
    </p:spTree>
    <p:extLst>
      <p:ext uri="{BB962C8B-B14F-4D97-AF65-F5344CB8AC3E}">
        <p14:creationId xmlns:p14="http://schemas.microsoft.com/office/powerpoint/2010/main" val="157193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D586-1D9F-4BF5-8A0E-1B22D00E2E50}"/>
              </a:ext>
            </a:extLst>
          </p:cNvPr>
          <p:cNvSpPr>
            <a:spLocks noGrp="1"/>
          </p:cNvSpPr>
          <p:nvPr>
            <p:ph type="title"/>
          </p:nvPr>
        </p:nvSpPr>
        <p:spPr>
          <a:xfrm>
            <a:off x="838200" y="1184932"/>
            <a:ext cx="10515600" cy="1325563"/>
          </a:xfrm>
        </p:spPr>
        <p:txBody>
          <a:bodyPr>
            <a:normAutofit/>
          </a:bodyPr>
          <a:lstStyle/>
          <a:p>
            <a:pPr algn="ctr"/>
            <a:r>
              <a:rPr lang="en-US" sz="4000" b="1" dirty="0">
                <a:latin typeface="Cambria" panose="02040503050406030204" pitchFamily="18" charset="0"/>
              </a:rPr>
              <a:t>CRP: The Marker of Inflammation</a:t>
            </a:r>
          </a:p>
        </p:txBody>
      </p:sp>
      <p:sp>
        <p:nvSpPr>
          <p:cNvPr id="3" name="Content Placeholder 2">
            <a:extLst>
              <a:ext uri="{FF2B5EF4-FFF2-40B4-BE49-F238E27FC236}">
                <a16:creationId xmlns:a16="http://schemas.microsoft.com/office/drawing/2014/main" id="{95D742B6-0073-4883-9490-B6885C2FCA02}"/>
              </a:ext>
            </a:extLst>
          </p:cNvPr>
          <p:cNvSpPr>
            <a:spLocks noGrp="1"/>
          </p:cNvSpPr>
          <p:nvPr>
            <p:ph idx="1"/>
          </p:nvPr>
        </p:nvSpPr>
        <p:spPr>
          <a:xfrm>
            <a:off x="838200" y="2256549"/>
            <a:ext cx="10515600" cy="4351338"/>
          </a:xfrm>
        </p:spPr>
        <p:txBody>
          <a:bodyPr>
            <a:normAutofit/>
          </a:bodyPr>
          <a:lstStyle/>
          <a:p>
            <a:r>
              <a:rPr lang="en-US" sz="2400" dirty="0">
                <a:latin typeface="Cambria" panose="02040503050406030204" pitchFamily="18" charset="0"/>
              </a:rPr>
              <a:t>Fat cells, infections, blood sugar, insulin resistance, free-radicals, and toxins produce the inflammatory cytokine C-Reactive Protein (CRP)</a:t>
            </a:r>
          </a:p>
          <a:p>
            <a:endParaRPr lang="en-US" sz="2400" dirty="0">
              <a:latin typeface="Cambria" panose="02040503050406030204" pitchFamily="18" charset="0"/>
            </a:endParaRPr>
          </a:p>
          <a:p>
            <a:r>
              <a:rPr lang="en-US" sz="2400" dirty="0">
                <a:latin typeface="Cambria" panose="02040503050406030204" pitchFamily="18" charset="0"/>
              </a:rPr>
              <a:t>Elevated CRP sparks full systemic, chronic inflammation and radically increases risk of both heart attack and stroke.</a:t>
            </a:r>
          </a:p>
          <a:p>
            <a:endParaRPr lang="en-US" sz="2400" dirty="0">
              <a:latin typeface="Cambria" panose="02040503050406030204" pitchFamily="18" charset="0"/>
            </a:endParaRPr>
          </a:p>
          <a:p>
            <a:r>
              <a:rPr lang="en-US" sz="2400" dirty="0">
                <a:latin typeface="Cambria" panose="02040503050406030204" pitchFamily="18" charset="0"/>
              </a:rPr>
              <a:t>The more fat cells, health, and physiologic issues you have; the more inflammatory markers like CRP you will create.</a:t>
            </a:r>
          </a:p>
          <a:p>
            <a:endParaRPr lang="en-US" dirty="0"/>
          </a:p>
          <a:p>
            <a:pPr marL="0" indent="0">
              <a:buNone/>
            </a:pPr>
            <a:endParaRPr lang="en-US" dirty="0"/>
          </a:p>
        </p:txBody>
      </p:sp>
    </p:spTree>
    <p:extLst>
      <p:ext uri="{BB962C8B-B14F-4D97-AF65-F5344CB8AC3E}">
        <p14:creationId xmlns:p14="http://schemas.microsoft.com/office/powerpoint/2010/main" val="122912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Cambria" panose="02040503050406030204" pitchFamily="18" charset="0"/>
              </a:rPr>
              <a:t>Consequences </a:t>
            </a:r>
            <a:br>
              <a:rPr lang="en-US" sz="3600" b="1" dirty="0">
                <a:latin typeface="Cambria" panose="02040503050406030204" pitchFamily="18" charset="0"/>
              </a:rPr>
            </a:br>
            <a:r>
              <a:rPr lang="en-US" sz="3600" b="1" dirty="0">
                <a:latin typeface="Cambria" panose="02040503050406030204" pitchFamily="18" charset="0"/>
              </a:rPr>
              <a:t>of Inflammation (High CRP)</a:t>
            </a:r>
          </a:p>
        </p:txBody>
      </p:sp>
      <p:sp>
        <p:nvSpPr>
          <p:cNvPr id="3" name="Content Placeholder 2"/>
          <p:cNvSpPr>
            <a:spLocks noGrp="1"/>
          </p:cNvSpPr>
          <p:nvPr>
            <p:ph idx="1"/>
          </p:nvPr>
        </p:nvSpPr>
        <p:spPr>
          <a:xfrm>
            <a:off x="1981200" y="1962807"/>
            <a:ext cx="8229600" cy="4419600"/>
          </a:xfrm>
        </p:spPr>
        <p:txBody>
          <a:bodyPr numCol="2">
            <a:normAutofit/>
          </a:bodyPr>
          <a:lstStyle/>
          <a:p>
            <a:r>
              <a:rPr lang="en-US" sz="2400" dirty="0">
                <a:latin typeface="Cambria" panose="02040503050406030204" pitchFamily="18" charset="0"/>
              </a:rPr>
              <a:t>Cancer</a:t>
            </a:r>
          </a:p>
          <a:p>
            <a:r>
              <a:rPr lang="en-US" sz="2400" dirty="0">
                <a:latin typeface="Cambria" panose="02040503050406030204" pitchFamily="18" charset="0"/>
              </a:rPr>
              <a:t>Heart attack</a:t>
            </a:r>
          </a:p>
          <a:p>
            <a:r>
              <a:rPr lang="en-US" sz="2400" dirty="0">
                <a:latin typeface="Cambria" panose="02040503050406030204" pitchFamily="18" charset="0"/>
              </a:rPr>
              <a:t>Stroke</a:t>
            </a:r>
          </a:p>
          <a:p>
            <a:r>
              <a:rPr lang="en-US" sz="2400" dirty="0">
                <a:latin typeface="Cambria" panose="02040503050406030204" pitchFamily="18" charset="0"/>
              </a:rPr>
              <a:t>Migraines or headaches</a:t>
            </a:r>
          </a:p>
          <a:p>
            <a:r>
              <a:rPr lang="en-US" sz="2400" dirty="0">
                <a:latin typeface="Cambria" panose="02040503050406030204" pitchFamily="18" charset="0"/>
              </a:rPr>
              <a:t>Poor memory</a:t>
            </a:r>
          </a:p>
          <a:p>
            <a:r>
              <a:rPr lang="en-US" sz="2400" dirty="0">
                <a:latin typeface="Cambria" panose="02040503050406030204" pitchFamily="18" charset="0"/>
              </a:rPr>
              <a:t>Intestinal dx</a:t>
            </a:r>
          </a:p>
          <a:p>
            <a:r>
              <a:rPr lang="en-US" sz="2400" dirty="0">
                <a:latin typeface="Cambria" panose="02040503050406030204" pitchFamily="18" charset="0"/>
              </a:rPr>
              <a:t>Diabetes or pre-diabetes</a:t>
            </a:r>
          </a:p>
          <a:p>
            <a:r>
              <a:rPr lang="en-US" sz="2400" dirty="0">
                <a:latin typeface="Cambria" panose="02040503050406030204" pitchFamily="18" charset="0"/>
              </a:rPr>
              <a:t>Arthritis, Joint Pain</a:t>
            </a:r>
          </a:p>
          <a:p>
            <a:r>
              <a:rPr lang="en-US" sz="2400" dirty="0">
                <a:latin typeface="Cambria" panose="02040503050406030204" pitchFamily="18" charset="0"/>
              </a:rPr>
              <a:t>Weight gain</a:t>
            </a:r>
          </a:p>
          <a:p>
            <a:r>
              <a:rPr lang="en-US" sz="2400" dirty="0">
                <a:latin typeface="Cambria" panose="02040503050406030204" pitchFamily="18" charset="0"/>
              </a:rPr>
              <a:t>Injury</a:t>
            </a:r>
          </a:p>
          <a:p>
            <a:r>
              <a:rPr lang="en-US" sz="2400" dirty="0">
                <a:latin typeface="Cambria" panose="02040503050406030204" pitchFamily="18" charset="0"/>
              </a:rPr>
              <a:t>Depression</a:t>
            </a:r>
          </a:p>
          <a:p>
            <a:r>
              <a:rPr lang="en-US" sz="2400" dirty="0">
                <a:latin typeface="Cambria" panose="02040503050406030204" pitchFamily="18" charset="0"/>
              </a:rPr>
              <a:t>Auto-immune d</a:t>
            </a:r>
            <a:r>
              <a:rPr lang="en-US" dirty="0"/>
              <a:t>x</a:t>
            </a:r>
          </a:p>
        </p:txBody>
      </p:sp>
    </p:spTree>
    <p:extLst>
      <p:ext uri="{BB962C8B-B14F-4D97-AF65-F5344CB8AC3E}">
        <p14:creationId xmlns:p14="http://schemas.microsoft.com/office/powerpoint/2010/main" val="36152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458-01D2-4D19-BB8C-EFD059775A85}"/>
              </a:ext>
            </a:extLst>
          </p:cNvPr>
          <p:cNvSpPr>
            <a:spLocks noGrp="1"/>
          </p:cNvSpPr>
          <p:nvPr>
            <p:ph type="title"/>
          </p:nvPr>
        </p:nvSpPr>
        <p:spPr>
          <a:xfrm>
            <a:off x="2333998" y="681037"/>
            <a:ext cx="7524003" cy="970450"/>
          </a:xfrm>
        </p:spPr>
        <p:txBody>
          <a:bodyPr>
            <a:normAutofit fontScale="90000"/>
          </a:bodyPr>
          <a:lstStyle/>
          <a:p>
            <a:pPr algn="ctr"/>
            <a:br>
              <a:rPr lang="en-US" dirty="0"/>
            </a:br>
            <a:r>
              <a:rPr lang="en-US" sz="3600" b="1" dirty="0">
                <a:latin typeface="Cambria" panose="02040503050406030204" pitchFamily="18" charset="0"/>
              </a:rPr>
              <a:t>THE RANGES AND EFFECT OF CRP</a:t>
            </a:r>
            <a:br>
              <a:rPr lang="en-US" sz="3100" dirty="0"/>
            </a:br>
            <a:endParaRPr lang="en-US" sz="3100" dirty="0"/>
          </a:p>
        </p:txBody>
      </p:sp>
      <p:sp>
        <p:nvSpPr>
          <p:cNvPr id="3" name="Content Placeholder 2">
            <a:extLst>
              <a:ext uri="{FF2B5EF4-FFF2-40B4-BE49-F238E27FC236}">
                <a16:creationId xmlns:a16="http://schemas.microsoft.com/office/drawing/2014/main" id="{19BB7995-01E2-4CA7-9A6F-6AF482CF18B8}"/>
              </a:ext>
            </a:extLst>
          </p:cNvPr>
          <p:cNvSpPr>
            <a:spLocks noGrp="1"/>
          </p:cNvSpPr>
          <p:nvPr>
            <p:ph idx="1"/>
          </p:nvPr>
        </p:nvSpPr>
        <p:spPr>
          <a:xfrm>
            <a:off x="838199" y="1651487"/>
            <a:ext cx="10515600" cy="4351338"/>
          </a:xfrm>
        </p:spPr>
        <p:txBody>
          <a:bodyPr>
            <a:normAutofit fontScale="77500" lnSpcReduction="20000"/>
          </a:bodyPr>
          <a:lstStyle/>
          <a:p>
            <a:pPr marL="0" indent="0">
              <a:buNone/>
            </a:pPr>
            <a:r>
              <a:rPr lang="en-US" sz="2600" b="1" dirty="0">
                <a:latin typeface="Cambria" panose="02040503050406030204" pitchFamily="18" charset="0"/>
              </a:rPr>
              <a:t>	MEN (Goal: &lt;1)</a:t>
            </a:r>
          </a:p>
          <a:p>
            <a:pPr marL="0" indent="0">
              <a:buNone/>
            </a:pPr>
            <a:r>
              <a:rPr lang="en-US" sz="2600" b="1" dirty="0">
                <a:latin typeface="Cambria" panose="02040503050406030204" pitchFamily="18" charset="0"/>
              </a:rPr>
              <a:t>	CRP (mg/L)                         HEART ATTACK                         STROKE</a:t>
            </a:r>
          </a:p>
          <a:p>
            <a:pPr marL="0" indent="0">
              <a:buNone/>
            </a:pPr>
            <a:r>
              <a:rPr lang="en-US" sz="2600" dirty="0">
                <a:latin typeface="Cambria" panose="02040503050406030204" pitchFamily="18" charset="0"/>
              </a:rPr>
              <a:t>	&gt;2.11                                              3X                                           2X</a:t>
            </a:r>
          </a:p>
          <a:p>
            <a:pPr marL="0" indent="0">
              <a:buNone/>
            </a:pPr>
            <a:r>
              <a:rPr lang="en-US" sz="2600" dirty="0">
                <a:latin typeface="Cambria" panose="02040503050406030204" pitchFamily="18" charset="0"/>
              </a:rPr>
              <a:t>	1.15 - 2.10                                      2.6X                                        2X</a:t>
            </a:r>
          </a:p>
          <a:p>
            <a:pPr marL="0" indent="0">
              <a:buNone/>
            </a:pPr>
            <a:r>
              <a:rPr lang="en-US" sz="2600" dirty="0">
                <a:latin typeface="Cambria" panose="02040503050406030204" pitchFamily="18" charset="0"/>
              </a:rPr>
              <a:t>	.56 -1.14 1                                      2X                                           2X </a:t>
            </a:r>
          </a:p>
          <a:p>
            <a:pPr marL="0" indent="0">
              <a:buNone/>
            </a:pPr>
            <a:r>
              <a:rPr lang="en-US" sz="2600" dirty="0">
                <a:latin typeface="Cambria" panose="02040503050406030204" pitchFamily="18" charset="0"/>
              </a:rPr>
              <a:t>	&lt;0.55                                              1X                                           1X</a:t>
            </a:r>
          </a:p>
          <a:p>
            <a:pPr marL="0" indent="0">
              <a:buNone/>
            </a:pPr>
            <a:br>
              <a:rPr lang="en-US" sz="2600" dirty="0">
                <a:latin typeface="Cambria" panose="02040503050406030204" pitchFamily="18" charset="0"/>
              </a:rPr>
            </a:br>
            <a:r>
              <a:rPr lang="en-US" sz="2600" dirty="0">
                <a:latin typeface="Cambria" panose="02040503050406030204" pitchFamily="18" charset="0"/>
              </a:rPr>
              <a:t>	</a:t>
            </a:r>
            <a:r>
              <a:rPr lang="en-US" sz="2600" b="1" dirty="0">
                <a:latin typeface="Cambria" panose="02040503050406030204" pitchFamily="18" charset="0"/>
              </a:rPr>
              <a:t>WOMEN (Goal: &lt;1.5)</a:t>
            </a:r>
          </a:p>
          <a:p>
            <a:pPr marL="0" indent="0">
              <a:buNone/>
            </a:pPr>
            <a:r>
              <a:rPr lang="en-US" sz="2600" b="1" dirty="0">
                <a:latin typeface="Cambria" panose="02040503050406030204" pitchFamily="18" charset="0"/>
              </a:rPr>
              <a:t>	CRP (mg/L)                            HEART ATTACK  OR STROKE     </a:t>
            </a:r>
          </a:p>
          <a:p>
            <a:pPr marL="0" indent="0">
              <a:buNone/>
            </a:pPr>
            <a:r>
              <a:rPr lang="en-US" sz="2600" dirty="0">
                <a:latin typeface="Cambria" panose="02040503050406030204" pitchFamily="18" charset="0"/>
              </a:rPr>
              <a:t>	&gt;7.3                                                   5.5X</a:t>
            </a:r>
          </a:p>
          <a:p>
            <a:pPr marL="0" indent="0">
              <a:buNone/>
            </a:pPr>
            <a:r>
              <a:rPr lang="en-US" sz="2600" dirty="0">
                <a:latin typeface="Cambria" panose="02040503050406030204" pitchFamily="18" charset="0"/>
              </a:rPr>
              <a:t>	3.8-7.3                                               3.5X </a:t>
            </a:r>
          </a:p>
          <a:p>
            <a:pPr marL="0" indent="0">
              <a:buNone/>
            </a:pPr>
            <a:r>
              <a:rPr lang="en-US" sz="2600" dirty="0">
                <a:latin typeface="Cambria" panose="02040503050406030204" pitchFamily="18" charset="0"/>
              </a:rPr>
              <a:t>	1.5-3.7                                               3X</a:t>
            </a:r>
          </a:p>
          <a:p>
            <a:pPr marL="0" indent="0">
              <a:buNone/>
            </a:pPr>
            <a:r>
              <a:rPr lang="en-US" sz="2600" dirty="0">
                <a:latin typeface="Cambria" panose="02040503050406030204" pitchFamily="18" charset="0"/>
              </a:rPr>
              <a:t>	&lt;1.5                                                   1X</a:t>
            </a:r>
          </a:p>
          <a:p>
            <a:endParaRPr lang="en-US" dirty="0"/>
          </a:p>
        </p:txBody>
      </p:sp>
    </p:spTree>
    <p:extLst>
      <p:ext uri="{BB962C8B-B14F-4D97-AF65-F5344CB8AC3E}">
        <p14:creationId xmlns:p14="http://schemas.microsoft.com/office/powerpoint/2010/main" val="395748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Cambria" panose="02040503050406030204" pitchFamily="18" charset="0"/>
              </a:rPr>
              <a:t>Well-Aligned Goals</a:t>
            </a:r>
          </a:p>
        </p:txBody>
      </p:sp>
      <p:sp>
        <p:nvSpPr>
          <p:cNvPr id="3" name="Content Placeholder 2"/>
          <p:cNvSpPr>
            <a:spLocks noGrp="1"/>
          </p:cNvSpPr>
          <p:nvPr>
            <p:ph idx="1"/>
          </p:nvPr>
        </p:nvSpPr>
        <p:spPr>
          <a:xfrm>
            <a:off x="838200" y="1846645"/>
            <a:ext cx="10515600" cy="4351338"/>
          </a:xfrm>
        </p:spPr>
        <p:txBody>
          <a:bodyPr>
            <a:normAutofit/>
          </a:bodyPr>
          <a:lstStyle/>
          <a:p>
            <a:r>
              <a:rPr lang="en-US" dirty="0">
                <a:latin typeface="Cambria" panose="02040503050406030204" pitchFamily="18" charset="0"/>
              </a:rPr>
              <a:t>Reverse inflammation </a:t>
            </a:r>
          </a:p>
          <a:p>
            <a:r>
              <a:rPr lang="en-US" dirty="0">
                <a:latin typeface="Cambria" panose="02040503050406030204" pitchFamily="18" charset="0"/>
              </a:rPr>
              <a:t>Prevent acute and chronic diseases</a:t>
            </a:r>
          </a:p>
          <a:p>
            <a:r>
              <a:rPr lang="en-US" dirty="0">
                <a:latin typeface="Cambria" panose="02040503050406030204" pitchFamily="18" charset="0"/>
              </a:rPr>
              <a:t>Defy aging</a:t>
            </a:r>
          </a:p>
          <a:p>
            <a:r>
              <a:rPr lang="en-US" dirty="0">
                <a:latin typeface="Cambria" panose="02040503050406030204" pitchFamily="18" charset="0"/>
              </a:rPr>
              <a:t>Optimize nutrient levels in your body</a:t>
            </a:r>
          </a:p>
          <a:p>
            <a:r>
              <a:rPr lang="en-US" dirty="0">
                <a:latin typeface="Cambria" panose="02040503050406030204" pitchFamily="18" charset="0"/>
              </a:rPr>
              <a:t>Optimize performance</a:t>
            </a:r>
          </a:p>
          <a:p>
            <a:r>
              <a:rPr lang="en-US" dirty="0">
                <a:latin typeface="Cambria" panose="02040503050406030204" pitchFamily="18" charset="0"/>
              </a:rPr>
              <a:t>Minimize Injury</a:t>
            </a:r>
          </a:p>
          <a:p>
            <a:r>
              <a:rPr lang="en-US" dirty="0">
                <a:latin typeface="Cambria" panose="02040503050406030204" pitchFamily="18" charset="0"/>
              </a:rPr>
              <a:t>Become the healthiest you’ve ever been</a:t>
            </a:r>
          </a:p>
        </p:txBody>
      </p:sp>
    </p:spTree>
    <p:extLst>
      <p:ext uri="{BB962C8B-B14F-4D97-AF65-F5344CB8AC3E}">
        <p14:creationId xmlns:p14="http://schemas.microsoft.com/office/powerpoint/2010/main" val="35098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5487"/>
            <a:ext cx="10515600" cy="1325563"/>
          </a:xfrm>
        </p:spPr>
        <p:txBody>
          <a:bodyPr>
            <a:normAutofit/>
          </a:bodyPr>
          <a:lstStyle/>
          <a:p>
            <a:pPr algn="ctr"/>
            <a:r>
              <a:rPr lang="en-US" sz="4000" b="1" dirty="0">
                <a:latin typeface="Cambria" panose="02040503050406030204" pitchFamily="18" charset="0"/>
              </a:rPr>
              <a:t>Oxidative Stress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50" y="2612231"/>
            <a:ext cx="2857500" cy="2857500"/>
          </a:xfrm>
        </p:spPr>
      </p:pic>
    </p:spTree>
    <p:extLst>
      <p:ext uri="{BB962C8B-B14F-4D97-AF65-F5344CB8AC3E}">
        <p14:creationId xmlns:p14="http://schemas.microsoft.com/office/powerpoint/2010/main" val="388569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5038-D15A-4FE9-B9B7-DD64BE671D1D}"/>
              </a:ext>
            </a:extLst>
          </p:cNvPr>
          <p:cNvSpPr>
            <a:spLocks noGrp="1"/>
          </p:cNvSpPr>
          <p:nvPr>
            <p:ph type="title"/>
          </p:nvPr>
        </p:nvSpPr>
        <p:spPr>
          <a:xfrm>
            <a:off x="838200" y="806559"/>
            <a:ext cx="10515600" cy="1325563"/>
          </a:xfrm>
        </p:spPr>
        <p:txBody>
          <a:bodyPr>
            <a:normAutofit/>
          </a:bodyPr>
          <a:lstStyle/>
          <a:p>
            <a:pPr algn="ctr"/>
            <a:r>
              <a:rPr lang="en-US" sz="4000" b="1" dirty="0">
                <a:latin typeface="Cambria" panose="02040503050406030204" pitchFamily="18" charset="0"/>
              </a:rPr>
              <a:t>ANTI-AGING</a:t>
            </a:r>
          </a:p>
        </p:txBody>
      </p:sp>
      <p:sp>
        <p:nvSpPr>
          <p:cNvPr id="3" name="Content Placeholder 2">
            <a:extLst>
              <a:ext uri="{FF2B5EF4-FFF2-40B4-BE49-F238E27FC236}">
                <a16:creationId xmlns:a16="http://schemas.microsoft.com/office/drawing/2014/main" id="{1DD74BEB-F645-4586-BB61-AA4E3C95A5E5}"/>
              </a:ext>
            </a:extLst>
          </p:cNvPr>
          <p:cNvSpPr>
            <a:spLocks noGrp="1"/>
          </p:cNvSpPr>
          <p:nvPr>
            <p:ph idx="1"/>
          </p:nvPr>
        </p:nvSpPr>
        <p:spPr>
          <a:xfrm>
            <a:off x="838200" y="2506662"/>
            <a:ext cx="10515600" cy="4351338"/>
          </a:xfrm>
        </p:spPr>
        <p:txBody>
          <a:bodyPr/>
          <a:lstStyle/>
          <a:p>
            <a:r>
              <a:rPr lang="en-US" dirty="0">
                <a:latin typeface="Cambria" panose="02040503050406030204" pitchFamily="18" charset="0"/>
              </a:rPr>
              <a:t>“Premature” aging is caused by chronic inflammation, oxidation, and the other biomarkers for bodily stress </a:t>
            </a:r>
          </a:p>
          <a:p>
            <a:pPr marL="0" indent="0">
              <a:buNone/>
            </a:pPr>
            <a:endParaRPr lang="en-US" dirty="0">
              <a:latin typeface="Cambria" panose="02040503050406030204" pitchFamily="18" charset="0"/>
            </a:endParaRPr>
          </a:p>
          <a:p>
            <a:r>
              <a:rPr lang="en-US" dirty="0">
                <a:latin typeface="Cambria" panose="02040503050406030204" pitchFamily="18" charset="0"/>
              </a:rPr>
              <a:t>Life-extension is achieved through managing these issues through addressing their causes</a:t>
            </a:r>
          </a:p>
        </p:txBody>
      </p:sp>
    </p:spTree>
    <p:extLst>
      <p:ext uri="{BB962C8B-B14F-4D97-AF65-F5344CB8AC3E}">
        <p14:creationId xmlns:p14="http://schemas.microsoft.com/office/powerpoint/2010/main" val="379051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973"/>
            <a:ext cx="10515600" cy="1325563"/>
          </a:xfrm>
        </p:spPr>
        <p:txBody>
          <a:bodyPr>
            <a:normAutofit/>
          </a:bodyPr>
          <a:lstStyle/>
          <a:p>
            <a:pPr algn="ctr"/>
            <a:r>
              <a:rPr lang="en-US" sz="4000" b="1" dirty="0">
                <a:latin typeface="Cambria" panose="02040503050406030204" pitchFamily="18" charset="0"/>
              </a:rPr>
              <a:t>Oxidative Stress</a:t>
            </a:r>
          </a:p>
        </p:txBody>
      </p:sp>
      <p:sp>
        <p:nvSpPr>
          <p:cNvPr id="3" name="Content Placeholder 2"/>
          <p:cNvSpPr>
            <a:spLocks noGrp="1"/>
          </p:cNvSpPr>
          <p:nvPr>
            <p:ph idx="1"/>
          </p:nvPr>
        </p:nvSpPr>
        <p:spPr>
          <a:xfrm>
            <a:off x="838200" y="2824108"/>
            <a:ext cx="10515600" cy="4351338"/>
          </a:xfrm>
        </p:spPr>
        <p:txBody>
          <a:bodyPr>
            <a:noAutofit/>
          </a:bodyPr>
          <a:lstStyle/>
          <a:p>
            <a:r>
              <a:rPr lang="en-US" sz="3200" dirty="0">
                <a:latin typeface="Cambria" panose="02040503050406030204" pitchFamily="18" charset="0"/>
              </a:rPr>
              <a:t>Oxidative Stress refers to the burden of </a:t>
            </a:r>
            <a:r>
              <a:rPr lang="en-US" sz="3200" i="1" dirty="0">
                <a:latin typeface="Cambria" panose="02040503050406030204" pitchFamily="18" charset="0"/>
              </a:rPr>
              <a:t>free radicals </a:t>
            </a:r>
            <a:r>
              <a:rPr lang="en-US" sz="3200" dirty="0">
                <a:latin typeface="Cambria" panose="02040503050406030204" pitchFamily="18" charset="0"/>
              </a:rPr>
              <a:t>that damage the cells all the way down to the DNA and cause inflammation.</a:t>
            </a:r>
          </a:p>
          <a:p>
            <a:pPr marL="0" indent="0">
              <a:buNone/>
            </a:pPr>
            <a:r>
              <a:rPr lang="en-US" sz="3600" dirty="0"/>
              <a:t> </a:t>
            </a:r>
          </a:p>
        </p:txBody>
      </p:sp>
    </p:spTree>
    <p:extLst>
      <p:ext uri="{BB962C8B-B14F-4D97-AF65-F5344CB8AC3E}">
        <p14:creationId xmlns:p14="http://schemas.microsoft.com/office/powerpoint/2010/main" val="21126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BDE9-3EE6-4681-891A-37E30DBC9688}"/>
              </a:ext>
            </a:extLst>
          </p:cNvPr>
          <p:cNvSpPr>
            <a:spLocks noGrp="1"/>
          </p:cNvSpPr>
          <p:nvPr>
            <p:ph type="title"/>
          </p:nvPr>
        </p:nvSpPr>
        <p:spPr>
          <a:xfrm>
            <a:off x="838200" y="1542284"/>
            <a:ext cx="10515600" cy="1325563"/>
          </a:xfrm>
        </p:spPr>
        <p:txBody>
          <a:bodyPr>
            <a:normAutofit/>
          </a:bodyPr>
          <a:lstStyle/>
          <a:p>
            <a:pPr algn="ctr"/>
            <a:r>
              <a:rPr lang="en-US" sz="3600" b="1" dirty="0">
                <a:latin typeface="Cambria" panose="02040503050406030204" pitchFamily="18" charset="0"/>
              </a:rPr>
              <a:t>IT’S NOT THE CHOLESTEROL, IT’S THE INFLAMMATION</a:t>
            </a:r>
          </a:p>
        </p:txBody>
      </p:sp>
      <p:sp>
        <p:nvSpPr>
          <p:cNvPr id="3" name="Content Placeholder 2">
            <a:extLst>
              <a:ext uri="{FF2B5EF4-FFF2-40B4-BE49-F238E27FC236}">
                <a16:creationId xmlns:a16="http://schemas.microsoft.com/office/drawing/2014/main" id="{B8F25051-E2BB-4691-B898-789C7A96D88E}"/>
              </a:ext>
            </a:extLst>
          </p:cNvPr>
          <p:cNvSpPr>
            <a:spLocks noGrp="1"/>
          </p:cNvSpPr>
          <p:nvPr>
            <p:ph idx="1"/>
          </p:nvPr>
        </p:nvSpPr>
        <p:spPr>
          <a:xfrm>
            <a:off x="932793" y="2506662"/>
            <a:ext cx="10515600" cy="4351338"/>
          </a:xfrm>
        </p:spPr>
        <p:txBody>
          <a:bodyPr>
            <a:normAutofit/>
          </a:bodyPr>
          <a:lstStyle/>
          <a:p>
            <a:pPr marL="0" indent="0">
              <a:buNone/>
            </a:pPr>
            <a:endParaRPr lang="en-US" sz="4000" dirty="0"/>
          </a:p>
          <a:p>
            <a:r>
              <a:rPr lang="en-US" sz="3600" dirty="0">
                <a:latin typeface="Cambria" panose="02040503050406030204" pitchFamily="18" charset="0"/>
              </a:rPr>
              <a:t>When LDL cholesterol is oxidized, it is especially damaging to the arterial lining and causes plaque </a:t>
            </a:r>
          </a:p>
          <a:p>
            <a:endParaRPr lang="en-US" dirty="0"/>
          </a:p>
        </p:txBody>
      </p:sp>
    </p:spTree>
    <p:extLst>
      <p:ext uri="{BB962C8B-B14F-4D97-AF65-F5344CB8AC3E}">
        <p14:creationId xmlns:p14="http://schemas.microsoft.com/office/powerpoint/2010/main" val="237821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132"/>
            <a:ext cx="10515600" cy="1325563"/>
          </a:xfrm>
        </p:spPr>
        <p:txBody>
          <a:bodyPr>
            <a:normAutofit/>
          </a:bodyPr>
          <a:lstStyle/>
          <a:p>
            <a:pPr algn="ctr"/>
            <a:r>
              <a:rPr lang="en-US" sz="4000" b="1" dirty="0">
                <a:latin typeface="Cambria" panose="02040503050406030204" pitchFamily="18" charset="0"/>
              </a:rPr>
              <a:t>What causes Oxidative Stress?</a:t>
            </a:r>
          </a:p>
        </p:txBody>
      </p:sp>
      <p:sp>
        <p:nvSpPr>
          <p:cNvPr id="3" name="Content Placeholder 2"/>
          <p:cNvSpPr>
            <a:spLocks noGrp="1"/>
          </p:cNvSpPr>
          <p:nvPr>
            <p:ph idx="1"/>
          </p:nvPr>
        </p:nvSpPr>
        <p:spPr>
          <a:xfrm>
            <a:off x="1931276" y="1930728"/>
            <a:ext cx="10515600" cy="4351338"/>
          </a:xfrm>
        </p:spPr>
        <p:txBody>
          <a:bodyPr numCol="2">
            <a:normAutofit/>
          </a:bodyPr>
          <a:lstStyle/>
          <a:p>
            <a:r>
              <a:rPr lang="en-US" sz="2400" dirty="0">
                <a:latin typeface="Cambria" panose="02040503050406030204" pitchFamily="18" charset="0"/>
              </a:rPr>
              <a:t>Exposure to toxins	</a:t>
            </a:r>
          </a:p>
          <a:p>
            <a:r>
              <a:rPr lang="en-US" sz="2400" dirty="0">
                <a:latin typeface="Cambria" panose="02040503050406030204" pitchFamily="18" charset="0"/>
              </a:rPr>
              <a:t>Cigarette smoke</a:t>
            </a:r>
          </a:p>
          <a:p>
            <a:r>
              <a:rPr lang="en-US" sz="2400" dirty="0">
                <a:latin typeface="Cambria" panose="02040503050406030204" pitchFamily="18" charset="0"/>
              </a:rPr>
              <a:t>Pollution  </a:t>
            </a:r>
          </a:p>
          <a:p>
            <a:r>
              <a:rPr lang="en-US" sz="2400" dirty="0">
                <a:latin typeface="Cambria" panose="02040503050406030204" pitchFamily="18" charset="0"/>
              </a:rPr>
              <a:t>Dehydration</a:t>
            </a:r>
          </a:p>
          <a:p>
            <a:r>
              <a:rPr lang="en-US" sz="2400" dirty="0">
                <a:latin typeface="Cambria" panose="02040503050406030204" pitchFamily="18" charset="0"/>
              </a:rPr>
              <a:t>Excess sugar</a:t>
            </a:r>
          </a:p>
          <a:p>
            <a:r>
              <a:rPr lang="en-US" sz="2400" dirty="0">
                <a:latin typeface="Cambria" panose="02040503050406030204" pitchFamily="18" charset="0"/>
              </a:rPr>
              <a:t>Processed foods</a:t>
            </a:r>
          </a:p>
          <a:p>
            <a:r>
              <a:rPr lang="en-US" sz="2400" dirty="0">
                <a:latin typeface="Cambria" panose="02040503050406030204" pitchFamily="18" charset="0"/>
              </a:rPr>
              <a:t>SUBLUXATION</a:t>
            </a:r>
          </a:p>
          <a:p>
            <a:r>
              <a:rPr lang="en-US" sz="2400" dirty="0">
                <a:latin typeface="Cambria" panose="02040503050406030204" pitchFamily="18" charset="0"/>
              </a:rPr>
              <a:t>Medication</a:t>
            </a:r>
          </a:p>
          <a:p>
            <a:r>
              <a:rPr lang="en-US" sz="2400" dirty="0">
                <a:latin typeface="Cambria" panose="02040503050406030204" pitchFamily="18" charset="0"/>
              </a:rPr>
              <a:t>Preservatives in foods</a:t>
            </a:r>
          </a:p>
          <a:p>
            <a:r>
              <a:rPr lang="en-US" sz="2400" dirty="0">
                <a:latin typeface="Cambria" panose="02040503050406030204" pitchFamily="18" charset="0"/>
              </a:rPr>
              <a:t>Alcohol consumption</a:t>
            </a:r>
          </a:p>
          <a:p>
            <a:r>
              <a:rPr lang="en-US" sz="2400" dirty="0">
                <a:latin typeface="Cambria" panose="02040503050406030204" pitchFamily="18" charset="0"/>
              </a:rPr>
              <a:t>Stress</a:t>
            </a:r>
          </a:p>
        </p:txBody>
      </p:sp>
    </p:spTree>
    <p:extLst>
      <p:ext uri="{BB962C8B-B14F-4D97-AF65-F5344CB8AC3E}">
        <p14:creationId xmlns:p14="http://schemas.microsoft.com/office/powerpoint/2010/main" val="263533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9208"/>
            <a:ext cx="10515600" cy="1325563"/>
          </a:xfrm>
        </p:spPr>
        <p:txBody>
          <a:bodyPr>
            <a:normAutofit/>
          </a:bodyPr>
          <a:lstStyle/>
          <a:p>
            <a:pPr algn="ctr"/>
            <a:r>
              <a:rPr lang="en-US" sz="3200" b="1" dirty="0">
                <a:latin typeface="Cambria" panose="02040503050406030204" pitchFamily="18" charset="0"/>
              </a:rPr>
              <a:t>Consequences of Oxidative Stress</a:t>
            </a:r>
          </a:p>
        </p:txBody>
      </p:sp>
      <p:sp>
        <p:nvSpPr>
          <p:cNvPr id="3" name="Content Placeholder 2"/>
          <p:cNvSpPr>
            <a:spLocks noGrp="1"/>
          </p:cNvSpPr>
          <p:nvPr>
            <p:ph idx="1"/>
          </p:nvPr>
        </p:nvSpPr>
        <p:spPr>
          <a:xfrm>
            <a:off x="4558862" y="1654941"/>
            <a:ext cx="5625662" cy="4753851"/>
          </a:xfrm>
        </p:spPr>
        <p:txBody>
          <a:bodyPr numCol="2">
            <a:normAutofit/>
          </a:bodyPr>
          <a:lstStyle/>
          <a:p>
            <a:pPr algn="ctr"/>
            <a:r>
              <a:rPr lang="en-US" sz="2000" b="1" dirty="0">
                <a:latin typeface="Cambria" panose="02040503050406030204" pitchFamily="18" charset="0"/>
              </a:rPr>
              <a:t>Inflammation</a:t>
            </a:r>
          </a:p>
          <a:p>
            <a:pPr algn="ctr"/>
            <a:r>
              <a:rPr lang="en-US" sz="2000" dirty="0">
                <a:latin typeface="Cambria" panose="02040503050406030204" pitchFamily="18" charset="0"/>
              </a:rPr>
              <a:t>Cancer</a:t>
            </a:r>
          </a:p>
          <a:p>
            <a:pPr algn="ctr"/>
            <a:r>
              <a:rPr lang="en-US" sz="2000" dirty="0">
                <a:latin typeface="Cambria" panose="02040503050406030204" pitchFamily="18" charset="0"/>
              </a:rPr>
              <a:t>COPD</a:t>
            </a:r>
          </a:p>
          <a:p>
            <a:pPr algn="ctr"/>
            <a:r>
              <a:rPr lang="en-US" sz="2000" dirty="0">
                <a:latin typeface="Cambria" panose="02040503050406030204" pitchFamily="18" charset="0"/>
              </a:rPr>
              <a:t>Asthma</a:t>
            </a:r>
          </a:p>
          <a:p>
            <a:pPr algn="ctr"/>
            <a:r>
              <a:rPr lang="en-US" sz="2000" dirty="0">
                <a:latin typeface="Cambria" panose="02040503050406030204" pitchFamily="18" charset="0"/>
              </a:rPr>
              <a:t>Alzheimer’s Disease</a:t>
            </a:r>
          </a:p>
          <a:p>
            <a:pPr algn="ctr"/>
            <a:r>
              <a:rPr lang="en-US" sz="2000" dirty="0">
                <a:latin typeface="Cambria" panose="02040503050406030204" pitchFamily="18" charset="0"/>
              </a:rPr>
              <a:t>Depression, anxiety</a:t>
            </a:r>
          </a:p>
          <a:p>
            <a:pPr algn="ctr"/>
            <a:r>
              <a:rPr lang="en-US" sz="2000" dirty="0">
                <a:latin typeface="Cambria" panose="02040503050406030204" pitchFamily="18" charset="0"/>
              </a:rPr>
              <a:t>Lack of energy and stamina</a:t>
            </a:r>
          </a:p>
          <a:p>
            <a:pPr algn="ctr"/>
            <a:r>
              <a:rPr lang="en-US" sz="2000" dirty="0">
                <a:latin typeface="Cambria" panose="02040503050406030204" pitchFamily="18" charset="0"/>
              </a:rPr>
              <a:t>Joint or muscle pain</a:t>
            </a:r>
          </a:p>
          <a:p>
            <a:pPr algn="ctr"/>
            <a:r>
              <a:rPr lang="en-US" sz="2000" dirty="0">
                <a:latin typeface="Cambria" panose="02040503050406030204" pitchFamily="18" charset="0"/>
              </a:rPr>
              <a:t>Premature aging</a:t>
            </a:r>
          </a:p>
          <a:p>
            <a:pPr algn="ctr"/>
            <a:r>
              <a:rPr lang="en-US" sz="2000" dirty="0">
                <a:latin typeface="Cambria" panose="02040503050406030204" pitchFamily="18" charset="0"/>
              </a:rPr>
              <a:t>Heart disease</a:t>
            </a:r>
          </a:p>
          <a:p>
            <a:pPr algn="ctr"/>
            <a:r>
              <a:rPr lang="en-US" sz="2000" dirty="0">
                <a:latin typeface="Cambria" panose="02040503050406030204" pitchFamily="18" charset="0"/>
              </a:rPr>
              <a:t>Diabetes</a:t>
            </a:r>
          </a:p>
          <a:p>
            <a:pPr algn="ctr"/>
            <a:endParaRPr lang="en-US" sz="2000" dirty="0">
              <a:latin typeface="Cambria" panose="02040503050406030204" pitchFamily="18" charset="0"/>
            </a:endParaRPr>
          </a:p>
        </p:txBody>
      </p:sp>
    </p:spTree>
    <p:extLst>
      <p:ext uri="{BB962C8B-B14F-4D97-AF65-F5344CB8AC3E}">
        <p14:creationId xmlns:p14="http://schemas.microsoft.com/office/powerpoint/2010/main" val="414351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1" y="914400"/>
            <a:ext cx="6386513" cy="5715000"/>
          </a:xfrm>
        </p:spPr>
      </p:pic>
    </p:spTree>
    <p:extLst>
      <p:ext uri="{BB962C8B-B14F-4D97-AF65-F5344CB8AC3E}">
        <p14:creationId xmlns:p14="http://schemas.microsoft.com/office/powerpoint/2010/main" val="22243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7B2FA8-7F64-4F3A-9967-02E0DFF5804D}"/>
              </a:ext>
            </a:extLst>
          </p:cNvPr>
          <p:cNvSpPr>
            <a:spLocks noGrp="1"/>
          </p:cNvSpPr>
          <p:nvPr>
            <p:ph type="title"/>
          </p:nvPr>
        </p:nvSpPr>
        <p:spPr/>
        <p:txBody>
          <a:bodyPr>
            <a:normAutofit/>
          </a:bodyPr>
          <a:lstStyle/>
          <a:p>
            <a:pPr algn="ctr"/>
            <a:r>
              <a:rPr lang="en-US" sz="4000" b="1" dirty="0">
                <a:latin typeface="Cambria" panose="02040503050406030204" pitchFamily="18" charset="0"/>
              </a:rPr>
              <a:t>Your Toxic Burden</a:t>
            </a:r>
          </a:p>
        </p:txBody>
      </p:sp>
      <p:sp>
        <p:nvSpPr>
          <p:cNvPr id="8" name="Content Placeholder 7">
            <a:extLst>
              <a:ext uri="{FF2B5EF4-FFF2-40B4-BE49-F238E27FC236}">
                <a16:creationId xmlns:a16="http://schemas.microsoft.com/office/drawing/2014/main" id="{3601139B-C9D7-463F-8116-52C676792D34}"/>
              </a:ext>
            </a:extLst>
          </p:cNvPr>
          <p:cNvSpPr>
            <a:spLocks noGrp="1"/>
          </p:cNvSpPr>
          <p:nvPr>
            <p:ph idx="1"/>
          </p:nvPr>
        </p:nvSpPr>
        <p:spPr>
          <a:xfrm>
            <a:off x="838200" y="1690688"/>
            <a:ext cx="10515600" cy="4351338"/>
          </a:xfrm>
        </p:spPr>
        <p:txBody>
          <a:bodyPr>
            <a:normAutofit fontScale="92500" lnSpcReduction="10000"/>
          </a:bodyPr>
          <a:lstStyle/>
          <a:p>
            <a:r>
              <a:rPr lang="en-US" sz="2600" b="1" dirty="0">
                <a:latin typeface="Cambria" panose="02040503050406030204" pitchFamily="18" charset="0"/>
              </a:rPr>
              <a:t>Overwhelm bodily functions</a:t>
            </a:r>
          </a:p>
          <a:p>
            <a:r>
              <a:rPr lang="en-US" sz="2600" b="1" dirty="0">
                <a:latin typeface="Cambria" panose="02040503050406030204" pitchFamily="18" charset="0"/>
              </a:rPr>
              <a:t>Cross the blood-brain barrier and poison the nervous system</a:t>
            </a:r>
          </a:p>
          <a:p>
            <a:r>
              <a:rPr lang="en-US" sz="2600" b="1" dirty="0">
                <a:latin typeface="Cambria" panose="02040503050406030204" pitchFamily="18" charset="0"/>
              </a:rPr>
              <a:t>Damage your cells</a:t>
            </a:r>
          </a:p>
          <a:p>
            <a:r>
              <a:rPr lang="en-US" sz="2600" b="1" dirty="0">
                <a:latin typeface="Cambria" panose="02040503050406030204" pitchFamily="18" charset="0"/>
              </a:rPr>
              <a:t>Lead to chronic inflammation and oxidation</a:t>
            </a:r>
          </a:p>
          <a:p>
            <a:pPr lvl="0"/>
            <a:r>
              <a:rPr lang="en-US" sz="2600" b="1" dirty="0">
                <a:latin typeface="Cambria" panose="02040503050406030204" pitchFamily="18" charset="0"/>
              </a:rPr>
              <a:t>Slow your metabolic rate</a:t>
            </a:r>
            <a:r>
              <a:rPr lang="en-US" sz="2600" dirty="0">
                <a:latin typeface="Cambria" panose="02040503050406030204" pitchFamily="18" charset="0"/>
              </a:rPr>
              <a:t>.</a:t>
            </a:r>
          </a:p>
          <a:p>
            <a:pPr lvl="0"/>
            <a:r>
              <a:rPr lang="en-US" sz="2600" b="1" dirty="0">
                <a:latin typeface="Cambria" panose="02040503050406030204" pitchFamily="18" charset="0"/>
              </a:rPr>
              <a:t>Disrupt absorption of critical</a:t>
            </a:r>
            <a:endParaRPr lang="en-US" sz="2600" dirty="0">
              <a:latin typeface="Cambria" panose="02040503050406030204" pitchFamily="18" charset="0"/>
            </a:endParaRPr>
          </a:p>
          <a:p>
            <a:pPr lvl="0"/>
            <a:r>
              <a:rPr lang="en-US" sz="2600" b="1" dirty="0">
                <a:latin typeface="Cambria" panose="02040503050406030204" pitchFamily="18" charset="0"/>
              </a:rPr>
              <a:t>Disrupt hormonal activity due to changes in receptor sites.</a:t>
            </a:r>
            <a:endParaRPr lang="en-US" sz="2600" dirty="0">
              <a:latin typeface="Cambria" panose="02040503050406030204" pitchFamily="18" charset="0"/>
            </a:endParaRPr>
          </a:p>
          <a:p>
            <a:pPr lvl="0"/>
            <a:r>
              <a:rPr lang="en-US" sz="2600" b="1" dirty="0">
                <a:latin typeface="Cambria" panose="02040503050406030204" pitchFamily="18" charset="0"/>
              </a:rPr>
              <a:t>Lower thyroid function.</a:t>
            </a:r>
            <a:endParaRPr lang="en-US" sz="2600" dirty="0">
              <a:latin typeface="Cambria" panose="02040503050406030204" pitchFamily="18" charset="0"/>
            </a:endParaRPr>
          </a:p>
          <a:p>
            <a:pPr lvl="0"/>
            <a:r>
              <a:rPr lang="en-US" sz="2600" b="1" dirty="0">
                <a:latin typeface="Cambria" panose="02040503050406030204" pitchFamily="18" charset="0"/>
              </a:rPr>
              <a:t>Bind to fats making them tough to lose.</a:t>
            </a:r>
            <a:endParaRPr lang="en-US" sz="2600" dirty="0">
              <a:latin typeface="Cambria" panose="02040503050406030204" pitchFamily="18" charset="0"/>
            </a:endParaRPr>
          </a:p>
          <a:p>
            <a:pPr marL="0" indent="0">
              <a:buNone/>
            </a:pPr>
            <a:r>
              <a:rPr lang="en-US" dirty="0"/>
              <a:t> </a:t>
            </a:r>
          </a:p>
          <a:p>
            <a:endParaRPr lang="en-US" dirty="0"/>
          </a:p>
        </p:txBody>
      </p:sp>
    </p:spTree>
    <p:extLst>
      <p:ext uri="{BB962C8B-B14F-4D97-AF65-F5344CB8AC3E}">
        <p14:creationId xmlns:p14="http://schemas.microsoft.com/office/powerpoint/2010/main" val="284459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What causes Toxicity?</a:t>
            </a:r>
          </a:p>
        </p:txBody>
      </p:sp>
      <p:sp>
        <p:nvSpPr>
          <p:cNvPr id="3" name="Content Placeholder 2"/>
          <p:cNvSpPr>
            <a:spLocks noGrp="1"/>
          </p:cNvSpPr>
          <p:nvPr>
            <p:ph idx="1"/>
          </p:nvPr>
        </p:nvSpPr>
        <p:spPr>
          <a:xfrm>
            <a:off x="1321676" y="1615418"/>
            <a:ext cx="10515600" cy="4351338"/>
          </a:xfrm>
        </p:spPr>
        <p:txBody>
          <a:bodyPr numCol="2">
            <a:noAutofit/>
          </a:bodyPr>
          <a:lstStyle/>
          <a:p>
            <a:r>
              <a:rPr lang="en-US" sz="2000" dirty="0">
                <a:latin typeface="Cambria" panose="02040503050406030204" pitchFamily="18" charset="0"/>
              </a:rPr>
              <a:t>Exposure to mold, pesticides, and other environmental toxins</a:t>
            </a:r>
          </a:p>
          <a:p>
            <a:r>
              <a:rPr lang="en-US" sz="2000" dirty="0">
                <a:latin typeface="Cambria" panose="02040503050406030204" pitchFamily="18" charset="0"/>
              </a:rPr>
              <a:t>Use of plastic water bottles</a:t>
            </a:r>
          </a:p>
          <a:p>
            <a:r>
              <a:rPr lang="en-US" sz="2000" dirty="0">
                <a:latin typeface="Cambria" panose="02040503050406030204" pitchFamily="18" charset="0"/>
              </a:rPr>
              <a:t>Unfiltered water which contains chlorine, fluorine, heavy metals and toxins</a:t>
            </a:r>
          </a:p>
          <a:p>
            <a:r>
              <a:rPr lang="en-US" sz="2000" dirty="0">
                <a:latin typeface="Cambria" panose="02040503050406030204" pitchFamily="18" charset="0"/>
              </a:rPr>
              <a:t>Benzene, xylene, toluene exposure through fabrics, detergents, dyes, gasoline</a:t>
            </a:r>
          </a:p>
          <a:p>
            <a:r>
              <a:rPr lang="en-US" sz="2000" dirty="0">
                <a:latin typeface="Cambria" panose="02040503050406030204" pitchFamily="18" charset="0"/>
              </a:rPr>
              <a:t>Medications, vaccinations</a:t>
            </a:r>
          </a:p>
          <a:p>
            <a:r>
              <a:rPr lang="en-US" sz="2000" dirty="0">
                <a:latin typeface="Cambria" panose="02040503050406030204" pitchFamily="18" charset="0"/>
              </a:rPr>
              <a:t>Glyphosates</a:t>
            </a:r>
          </a:p>
          <a:p>
            <a:r>
              <a:rPr lang="en-US" sz="2000" dirty="0">
                <a:latin typeface="Cambria" panose="02040503050406030204" pitchFamily="18" charset="0"/>
              </a:rPr>
              <a:t>Cigarettes, alcohol</a:t>
            </a:r>
          </a:p>
          <a:p>
            <a:r>
              <a:rPr lang="en-US" sz="2000" dirty="0">
                <a:latin typeface="Cambria" panose="02040503050406030204" pitchFamily="18" charset="0"/>
              </a:rPr>
              <a:t>Commercial foods</a:t>
            </a:r>
          </a:p>
          <a:p>
            <a:r>
              <a:rPr lang="en-US" sz="2000" dirty="0">
                <a:latin typeface="Cambria" panose="02040503050406030204" pitchFamily="18" charset="0"/>
              </a:rPr>
              <a:t>Use of artificial sweeteners</a:t>
            </a:r>
          </a:p>
          <a:p>
            <a:r>
              <a:rPr lang="en-US" sz="2000" dirty="0">
                <a:latin typeface="Cambria" panose="02040503050406030204" pitchFamily="18" charset="0"/>
              </a:rPr>
              <a:t>Personal care products like shampoo, soap, and toothpaste</a:t>
            </a:r>
          </a:p>
          <a:p>
            <a:r>
              <a:rPr lang="en-US" sz="2000" dirty="0">
                <a:latin typeface="Cambria" panose="02040503050406030204" pitchFamily="18" charset="0"/>
              </a:rPr>
              <a:t>Pesticides, herbicides, fungicides and fertilizers</a:t>
            </a:r>
          </a:p>
          <a:p>
            <a:r>
              <a:rPr lang="en-US" sz="2000" dirty="0">
                <a:latin typeface="Cambria" panose="02040503050406030204" pitchFamily="18" charset="0"/>
              </a:rPr>
              <a:t>Household cleaners</a:t>
            </a:r>
          </a:p>
          <a:p>
            <a:r>
              <a:rPr lang="en-US" sz="2000" dirty="0">
                <a:latin typeface="Cambria" panose="02040503050406030204" pitchFamily="18" charset="0"/>
              </a:rPr>
              <a:t>Dental work</a:t>
            </a:r>
          </a:p>
        </p:txBody>
      </p:sp>
    </p:spTree>
    <p:extLst>
      <p:ext uri="{BB962C8B-B14F-4D97-AF65-F5344CB8AC3E}">
        <p14:creationId xmlns:p14="http://schemas.microsoft.com/office/powerpoint/2010/main" val="85959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AC7-D233-418E-A768-8123EEE6BF3C}"/>
              </a:ext>
            </a:extLst>
          </p:cNvPr>
          <p:cNvSpPr>
            <a:spLocks noGrp="1"/>
          </p:cNvSpPr>
          <p:nvPr>
            <p:ph type="title"/>
          </p:nvPr>
        </p:nvSpPr>
        <p:spPr/>
        <p:txBody>
          <a:bodyPr>
            <a:normAutofit/>
          </a:bodyPr>
          <a:lstStyle/>
          <a:p>
            <a:pPr algn="ctr"/>
            <a:r>
              <a:rPr lang="en-US" sz="4000" b="1" dirty="0">
                <a:latin typeface="Cambria" panose="02040503050406030204" pitchFamily="18" charset="0"/>
              </a:rPr>
              <a:t>Toxic Exposure</a:t>
            </a:r>
          </a:p>
        </p:txBody>
      </p:sp>
      <p:sp>
        <p:nvSpPr>
          <p:cNvPr id="3" name="Content Placeholder 2">
            <a:extLst>
              <a:ext uri="{FF2B5EF4-FFF2-40B4-BE49-F238E27FC236}">
                <a16:creationId xmlns:a16="http://schemas.microsoft.com/office/drawing/2014/main" id="{9A614CF1-0B2E-49B1-8869-D37BB3BAE9E7}"/>
              </a:ext>
            </a:extLst>
          </p:cNvPr>
          <p:cNvSpPr>
            <a:spLocks noGrp="1"/>
          </p:cNvSpPr>
          <p:nvPr>
            <p:ph idx="1"/>
          </p:nvPr>
        </p:nvSpPr>
        <p:spPr/>
        <p:txBody>
          <a:bodyPr>
            <a:normAutofit/>
          </a:bodyPr>
          <a:lstStyle/>
          <a:p>
            <a:pPr marL="0" indent="0" algn="ctr">
              <a:buNone/>
            </a:pPr>
            <a:r>
              <a:rPr lang="en-US" dirty="0"/>
              <a:t>Glyphosates                                Packaging</a:t>
            </a:r>
          </a:p>
          <a:p>
            <a:pPr marL="0" indent="0" algn="ctr">
              <a:buNone/>
            </a:pPr>
            <a:r>
              <a:rPr lang="en-US" dirty="0"/>
              <a:t>Car                                              Bottling</a:t>
            </a:r>
          </a:p>
          <a:p>
            <a:pPr marL="0" indent="0" algn="ctr">
              <a:buNone/>
            </a:pPr>
            <a:r>
              <a:rPr lang="en-US" dirty="0"/>
              <a:t>        Home                                         Beer &amp; Wine   </a:t>
            </a:r>
          </a:p>
          <a:p>
            <a:pPr marL="0" indent="0" algn="ctr">
              <a:buNone/>
            </a:pPr>
            <a:r>
              <a:rPr lang="en-US" dirty="0"/>
              <a:t>Work                                            Fabrics </a:t>
            </a:r>
          </a:p>
          <a:p>
            <a:pPr marL="0" indent="0" algn="ctr">
              <a:buNone/>
            </a:pPr>
            <a:r>
              <a:rPr lang="en-US" dirty="0"/>
              <a:t>Outside environment        Clothing</a:t>
            </a:r>
          </a:p>
          <a:p>
            <a:pPr marL="0" indent="0" algn="ctr">
              <a:buNone/>
            </a:pPr>
            <a:r>
              <a:rPr lang="en-US" dirty="0"/>
              <a:t>Food                                            Drugs </a:t>
            </a:r>
          </a:p>
          <a:p>
            <a:pPr marL="0" indent="0" algn="ctr">
              <a:buNone/>
            </a:pPr>
            <a:r>
              <a:rPr lang="en-US" dirty="0"/>
              <a:t>                 Drinks                            Personal care products</a:t>
            </a:r>
          </a:p>
        </p:txBody>
      </p:sp>
    </p:spTree>
    <p:extLst>
      <p:ext uri="{BB962C8B-B14F-4D97-AF65-F5344CB8AC3E}">
        <p14:creationId xmlns:p14="http://schemas.microsoft.com/office/powerpoint/2010/main" val="92266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ultiply 9"/>
          <p:cNvSpPr/>
          <p:nvPr/>
        </p:nvSpPr>
        <p:spPr>
          <a:xfrm>
            <a:off x="1905000" y="1219200"/>
            <a:ext cx="3048000" cy="7010400"/>
          </a:xfrm>
          <a:prstGeom prst="mathMultiply">
            <a:avLst>
              <a:gd name="adj1" fmla="val 82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2793" y="450055"/>
            <a:ext cx="10515600" cy="1325563"/>
          </a:xfrm>
        </p:spPr>
        <p:txBody>
          <a:bodyPr>
            <a:noAutofit/>
          </a:bodyPr>
          <a:lstStyle/>
          <a:p>
            <a:pPr algn="ctr"/>
            <a:r>
              <a:rPr lang="en-CA" sz="2800" b="1" dirty="0">
                <a:latin typeface="Cambria" panose="02040503050406030204" pitchFamily="18" charset="0"/>
                <a:cs typeface="Arial" panose="020B0604020202020204" pitchFamily="34" charset="0"/>
              </a:rPr>
              <a:t>Underlying Factors to Disease: </a:t>
            </a:r>
            <a:br>
              <a:rPr lang="en-CA" sz="2800" b="1" dirty="0">
                <a:latin typeface="Cambria" panose="02040503050406030204" pitchFamily="18" charset="0"/>
                <a:cs typeface="Arial" panose="020B0604020202020204" pitchFamily="34" charset="0"/>
              </a:rPr>
            </a:br>
            <a:r>
              <a:rPr lang="en-CA" sz="2800" b="1" dirty="0">
                <a:latin typeface="Cambria" panose="02040503050406030204" pitchFamily="18" charset="0"/>
                <a:cs typeface="Arial" panose="020B0604020202020204" pitchFamily="34" charset="0"/>
              </a:rPr>
              <a:t>The </a:t>
            </a:r>
            <a:r>
              <a:rPr lang="en-CA" sz="2800" b="1" i="1" dirty="0">
                <a:latin typeface="Cambria" panose="02040503050406030204" pitchFamily="18" charset="0"/>
                <a:cs typeface="Arial" panose="020B0604020202020204" pitchFamily="34" charset="0"/>
              </a:rPr>
              <a:t>Cause</a:t>
            </a:r>
            <a:r>
              <a:rPr lang="en-CA" sz="2800" b="1" dirty="0">
                <a:latin typeface="Cambria" panose="02040503050406030204" pitchFamily="18" charset="0"/>
                <a:cs typeface="Arial" panose="020B0604020202020204" pitchFamily="34" charset="0"/>
              </a:rPr>
              <a:t> is the Cure</a:t>
            </a:r>
          </a:p>
        </p:txBody>
      </p:sp>
      <p:sp>
        <p:nvSpPr>
          <p:cNvPr id="5" name="Rectangle 4"/>
          <p:cNvSpPr/>
          <p:nvPr/>
        </p:nvSpPr>
        <p:spPr>
          <a:xfrm>
            <a:off x="1752600" y="1775618"/>
            <a:ext cx="3124200" cy="4343400"/>
          </a:xfrm>
          <a:prstGeom prst="rect">
            <a:avLst/>
          </a:prstGeom>
        </p:spPr>
        <p:txBody>
          <a:bodyPr wrap="square" numCol="1">
            <a:spAutoFit/>
          </a:bodyPr>
          <a:lstStyle/>
          <a:p>
            <a:pPr>
              <a:buClr>
                <a:srgbClr val="F42E2C"/>
              </a:buClr>
            </a:pPr>
            <a:r>
              <a:rPr lang="en-CA" sz="2000" b="1" dirty="0">
                <a:latin typeface="Cambria" panose="02040503050406030204" pitchFamily="18" charset="0"/>
                <a:ea typeface="Tahoma" panose="020B0604030504040204" pitchFamily="34" charset="0"/>
                <a:cs typeface="Tahoma" panose="020B0604030504040204" pitchFamily="34" charset="0"/>
              </a:rPr>
              <a:t>SYMPTOMS:</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Early aging</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Fatigue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Anxiety</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Sleep abnormalities</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Pain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Headaches </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Inflammation</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Blood sugar imbalances</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Weight gain</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Nausea</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Bloating</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Gas</a:t>
            </a:r>
          </a:p>
          <a:p>
            <a:pPr marL="342900" lvl="1"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Athletic performance</a:t>
            </a:r>
          </a:p>
        </p:txBody>
      </p:sp>
      <p:sp>
        <p:nvSpPr>
          <p:cNvPr id="3" name="TextBox 2"/>
          <p:cNvSpPr txBox="1"/>
          <p:nvPr/>
        </p:nvSpPr>
        <p:spPr>
          <a:xfrm>
            <a:off x="4724400" y="2667001"/>
            <a:ext cx="2514600" cy="1261884"/>
          </a:xfrm>
          <a:prstGeom prst="rect">
            <a:avLst/>
          </a:prstGeom>
          <a:noFill/>
        </p:spPr>
        <p:txBody>
          <a:bodyPr wrap="square" rtlCol="0">
            <a:spAutoFit/>
          </a:bodyPr>
          <a:lstStyle/>
          <a:p>
            <a:r>
              <a:rPr lang="en-US" sz="2000" b="1" dirty="0">
                <a:solidFill>
                  <a:srgbClr val="76589F"/>
                </a:solidFill>
                <a:latin typeface="Cambria" panose="02040503050406030204" pitchFamily="18" charset="0"/>
                <a:ea typeface="Tahoma" panose="020B0604030504040204" pitchFamily="34" charset="0"/>
                <a:cs typeface="Tahoma" panose="020B0604030504040204" pitchFamily="34" charset="0"/>
              </a:rPr>
              <a:t>TEST UNDERLYING FACTORS:</a:t>
            </a:r>
          </a:p>
          <a:p>
            <a:r>
              <a:rPr lang="en-US" dirty="0">
                <a:latin typeface="Cambria" panose="02040503050406030204" pitchFamily="18" charset="0"/>
                <a:ea typeface="Tahoma" panose="020B0604030504040204" pitchFamily="34" charset="0"/>
                <a:cs typeface="Tahoma" panose="020B0604030504040204" pitchFamily="34" charset="0"/>
              </a:rPr>
              <a:t>CRP, D, IRON, FOOD ALLERGY, &amp; Genes</a:t>
            </a:r>
          </a:p>
        </p:txBody>
      </p:sp>
      <p:sp>
        <p:nvSpPr>
          <p:cNvPr id="6" name="Rectangle 5"/>
          <p:cNvSpPr/>
          <p:nvPr/>
        </p:nvSpPr>
        <p:spPr>
          <a:xfrm>
            <a:off x="8671034" y="2524041"/>
            <a:ext cx="2438400" cy="2585323"/>
          </a:xfrm>
          <a:prstGeom prst="rect">
            <a:avLst/>
          </a:prstGeom>
        </p:spPr>
        <p:txBody>
          <a:bodyPr wrap="square" numCol="1">
            <a:spAutoFit/>
          </a:bodyPr>
          <a:lstStyle/>
          <a:p>
            <a:pPr>
              <a:buClr>
                <a:srgbClr val="F42E2C"/>
              </a:buClr>
            </a:pPr>
            <a:r>
              <a:rPr lang="en-CA" b="1" dirty="0">
                <a:latin typeface="Cambria" panose="02040503050406030204" pitchFamily="18" charset="0"/>
                <a:ea typeface="Tahoma" panose="020B0604030504040204" pitchFamily="34" charset="0"/>
                <a:cs typeface="Tahoma" panose="020B0604030504040204" pitchFamily="34" charset="0"/>
              </a:rPr>
              <a:t>Address the Causes to prevent or defeat:</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Obesity</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Heart disease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Cancer</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Auto-immune</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Depression</a:t>
            </a:r>
          </a:p>
          <a:p>
            <a:pPr marL="342900" indent="-342900">
              <a:buClr>
                <a:srgbClr val="76589F"/>
              </a:buClr>
              <a:buFont typeface="Arial" panose="020B0604020202020204" pitchFamily="34" charset="0"/>
              <a:buChar char="•"/>
            </a:pPr>
            <a:r>
              <a:rPr lang="en-CA" dirty="0">
                <a:latin typeface="Cambria" panose="02040503050406030204" pitchFamily="18" charset="0"/>
                <a:ea typeface="Tahoma" panose="020B0604030504040204" pitchFamily="34" charset="0"/>
                <a:cs typeface="Tahoma" panose="020B0604030504040204" pitchFamily="34" charset="0"/>
              </a:rPr>
              <a:t>Pain disorders</a:t>
            </a:r>
          </a:p>
          <a:p>
            <a:pPr marL="342900" indent="-342900">
              <a:buClr>
                <a:srgbClr val="76589F"/>
              </a:buClr>
              <a:buFont typeface="Arial" panose="020B0604020202020204" pitchFamily="34" charset="0"/>
              <a:buChar char="•"/>
            </a:pP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a:off x="7057696" y="2078861"/>
            <a:ext cx="1066800" cy="4038600"/>
          </a:xfrm>
          <a:prstGeom prst="rightArrow">
            <a:avLst>
              <a:gd name="adj1" fmla="val 22949"/>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13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Consequences of Toxicity</a:t>
            </a:r>
          </a:p>
        </p:txBody>
      </p:sp>
      <p:sp>
        <p:nvSpPr>
          <p:cNvPr id="3" name="Content Placeholder 2"/>
          <p:cNvSpPr>
            <a:spLocks noGrp="1"/>
          </p:cNvSpPr>
          <p:nvPr>
            <p:ph idx="1"/>
          </p:nvPr>
        </p:nvSpPr>
        <p:spPr>
          <a:xfrm>
            <a:off x="1531883" y="1804604"/>
            <a:ext cx="10515600" cy="4351338"/>
          </a:xfrm>
        </p:spPr>
        <p:txBody>
          <a:bodyPr numCol="2">
            <a:normAutofit/>
          </a:bodyPr>
          <a:lstStyle/>
          <a:p>
            <a:r>
              <a:rPr lang="en-US" sz="2400" dirty="0">
                <a:latin typeface="Cambria" panose="02040503050406030204" pitchFamily="18" charset="0"/>
              </a:rPr>
              <a:t>Cancer</a:t>
            </a:r>
          </a:p>
          <a:p>
            <a:r>
              <a:rPr lang="en-US" sz="2400" dirty="0">
                <a:latin typeface="Cambria" panose="02040503050406030204" pitchFamily="18" charset="0"/>
              </a:rPr>
              <a:t>Depression</a:t>
            </a:r>
          </a:p>
          <a:p>
            <a:r>
              <a:rPr lang="en-US" sz="2400" dirty="0">
                <a:latin typeface="Cambria" panose="02040503050406030204" pitchFamily="18" charset="0"/>
              </a:rPr>
              <a:t>Decreased vitamin levels</a:t>
            </a:r>
          </a:p>
          <a:p>
            <a:r>
              <a:rPr lang="en-US" sz="2400" dirty="0">
                <a:latin typeface="Cambria" panose="02040503050406030204" pitchFamily="18" charset="0"/>
              </a:rPr>
              <a:t>Antioxidant wasting</a:t>
            </a:r>
          </a:p>
          <a:p>
            <a:r>
              <a:rPr lang="en-US" sz="2400" dirty="0">
                <a:latin typeface="Cambria" panose="02040503050406030204" pitchFamily="18" charset="0"/>
              </a:rPr>
              <a:t>Breakdown of energy pathways</a:t>
            </a:r>
          </a:p>
          <a:p>
            <a:r>
              <a:rPr lang="en-US" sz="2400" dirty="0">
                <a:latin typeface="Cambria" panose="02040503050406030204" pitchFamily="18" charset="0"/>
              </a:rPr>
              <a:t>Chronic pain</a:t>
            </a:r>
          </a:p>
          <a:p>
            <a:r>
              <a:rPr lang="en-US" sz="2400" dirty="0">
                <a:latin typeface="Cambria" panose="02040503050406030204" pitchFamily="18" charset="0"/>
              </a:rPr>
              <a:t>Weight loss resistance</a:t>
            </a:r>
          </a:p>
          <a:p>
            <a:r>
              <a:rPr lang="en-US" sz="2400" dirty="0">
                <a:latin typeface="Cambria" panose="02040503050406030204" pitchFamily="18" charset="0"/>
              </a:rPr>
              <a:t>Inflammation/oxidation</a:t>
            </a:r>
          </a:p>
          <a:p>
            <a:r>
              <a:rPr lang="en-US" sz="2400" dirty="0">
                <a:latin typeface="Cambria" panose="02040503050406030204" pitchFamily="18" charset="0"/>
              </a:rPr>
              <a:t>Hormonal imbalances</a:t>
            </a:r>
          </a:p>
          <a:p>
            <a:r>
              <a:rPr lang="en-US" sz="2400" dirty="0">
                <a:latin typeface="Cambria" panose="02040503050406030204" pitchFamily="18" charset="0"/>
              </a:rPr>
              <a:t>Body odor, belching and gas</a:t>
            </a:r>
          </a:p>
          <a:p>
            <a:r>
              <a:rPr lang="en-US" sz="2400" dirty="0">
                <a:latin typeface="Cambria" panose="02040503050406030204" pitchFamily="18" charset="0"/>
              </a:rPr>
              <a:t>Bad breath</a:t>
            </a:r>
          </a:p>
          <a:p>
            <a:r>
              <a:rPr lang="en-US" sz="2400" dirty="0">
                <a:latin typeface="Cambria" panose="02040503050406030204" pitchFamily="18" charset="0"/>
              </a:rPr>
              <a:t>Skin problems</a:t>
            </a:r>
          </a:p>
          <a:p>
            <a:endParaRPr lang="en-US" dirty="0"/>
          </a:p>
          <a:p>
            <a:endParaRPr lang="en-US" dirty="0"/>
          </a:p>
        </p:txBody>
      </p:sp>
    </p:spTree>
    <p:extLst>
      <p:ext uri="{BB962C8B-B14F-4D97-AF65-F5344CB8AC3E}">
        <p14:creationId xmlns:p14="http://schemas.microsoft.com/office/powerpoint/2010/main" val="144343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b="1" dirty="0">
                <a:latin typeface="Cambria" panose="02040503050406030204" pitchFamily="18" charset="0"/>
              </a:rPr>
              <a:t>Other roles:</a:t>
            </a:r>
          </a:p>
          <a:p>
            <a:pPr algn="ctr"/>
            <a:r>
              <a:rPr lang="en-US" dirty="0">
                <a:latin typeface="Cambria" panose="02040503050406030204" pitchFamily="18" charset="0"/>
              </a:rPr>
              <a:t>Normal immune function</a:t>
            </a:r>
          </a:p>
          <a:p>
            <a:pPr algn="ctr"/>
            <a:r>
              <a:rPr lang="en-US" dirty="0">
                <a:latin typeface="Cambria" panose="02040503050406030204" pitchFamily="18" charset="0"/>
              </a:rPr>
              <a:t>Fighting infection</a:t>
            </a:r>
          </a:p>
          <a:p>
            <a:pPr algn="ctr"/>
            <a:r>
              <a:rPr lang="en-US" dirty="0">
                <a:latin typeface="Cambria" panose="02040503050406030204" pitchFamily="18" charset="0"/>
              </a:rPr>
              <a:t>Muscle function</a:t>
            </a:r>
          </a:p>
          <a:p>
            <a:pPr algn="ctr"/>
            <a:r>
              <a:rPr lang="en-US" dirty="0">
                <a:latin typeface="Cambria" panose="02040503050406030204" pitchFamily="18" charset="0"/>
              </a:rPr>
              <a:t>Cardiovascular regulation</a:t>
            </a:r>
          </a:p>
          <a:p>
            <a:pPr algn="ctr"/>
            <a:r>
              <a:rPr lang="en-US" dirty="0">
                <a:latin typeface="Cambria" panose="02040503050406030204" pitchFamily="18" charset="0"/>
              </a:rPr>
              <a:t>Respiratory system support</a:t>
            </a:r>
          </a:p>
          <a:p>
            <a:pPr algn="ctr"/>
            <a:r>
              <a:rPr lang="en-US" dirty="0">
                <a:latin typeface="Cambria" panose="02040503050406030204" pitchFamily="18" charset="0"/>
              </a:rPr>
              <a:t>Brain development</a:t>
            </a:r>
          </a:p>
          <a:p>
            <a:endParaRPr lang="en-US" dirty="0"/>
          </a:p>
        </p:txBody>
      </p:sp>
      <p:sp>
        <p:nvSpPr>
          <p:cNvPr id="5" name="Title 2"/>
          <p:cNvSpPr>
            <a:spLocks noGrp="1"/>
          </p:cNvSpPr>
          <p:nvPr>
            <p:ph type="title"/>
          </p:nvPr>
        </p:nvSpPr>
        <p:spPr/>
        <p:txBody>
          <a:bodyPr>
            <a:normAutofit/>
          </a:bodyPr>
          <a:lstStyle/>
          <a:p>
            <a:pPr algn="ctr"/>
            <a:r>
              <a:rPr lang="en-US" sz="4000" b="1" dirty="0">
                <a:latin typeface="Cambria" panose="02040503050406030204" pitchFamily="18" charset="0"/>
              </a:rPr>
              <a:t>VITAMIN D</a:t>
            </a:r>
          </a:p>
        </p:txBody>
      </p:sp>
    </p:spTree>
    <p:extLst>
      <p:ext uri="{BB962C8B-B14F-4D97-AF65-F5344CB8AC3E}">
        <p14:creationId xmlns:p14="http://schemas.microsoft.com/office/powerpoint/2010/main" val="370178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E02E-6C9B-4A8F-8E37-9C5549F03B51}"/>
              </a:ext>
            </a:extLst>
          </p:cNvPr>
          <p:cNvSpPr>
            <a:spLocks noGrp="1"/>
          </p:cNvSpPr>
          <p:nvPr>
            <p:ph type="ctrTitle"/>
          </p:nvPr>
        </p:nvSpPr>
        <p:spPr>
          <a:xfrm>
            <a:off x="1524000" y="0"/>
            <a:ext cx="9144000" cy="2387600"/>
          </a:xfrm>
        </p:spPr>
        <p:txBody>
          <a:bodyPr>
            <a:normAutofit/>
          </a:bodyPr>
          <a:lstStyle/>
          <a:p>
            <a:r>
              <a:rPr lang="en-US" sz="4000" b="1" dirty="0">
                <a:latin typeface="Cambria" panose="02040503050406030204" pitchFamily="18" charset="0"/>
              </a:rPr>
              <a:t>The Consequence of Low Vitamin D</a:t>
            </a:r>
          </a:p>
        </p:txBody>
      </p:sp>
      <p:sp>
        <p:nvSpPr>
          <p:cNvPr id="3" name="Subtitle 2">
            <a:extLst>
              <a:ext uri="{FF2B5EF4-FFF2-40B4-BE49-F238E27FC236}">
                <a16:creationId xmlns:a16="http://schemas.microsoft.com/office/drawing/2014/main" id="{A74D5D07-2625-4E1C-8D24-E6E87588A8E4}"/>
              </a:ext>
            </a:extLst>
          </p:cNvPr>
          <p:cNvSpPr>
            <a:spLocks noGrp="1"/>
          </p:cNvSpPr>
          <p:nvPr>
            <p:ph type="subTitle" idx="1"/>
          </p:nvPr>
        </p:nvSpPr>
        <p:spPr>
          <a:xfrm>
            <a:off x="1828800" y="2609193"/>
            <a:ext cx="8534400" cy="2819400"/>
          </a:xfrm>
        </p:spPr>
        <p:txBody>
          <a:bodyPr>
            <a:normAutofit/>
          </a:bodyPr>
          <a:lstStyle/>
          <a:p>
            <a:r>
              <a:rPr lang="en-CA" dirty="0">
                <a:solidFill>
                  <a:schemeClr val="tx1"/>
                </a:solidFill>
              </a:rPr>
              <a:t> </a:t>
            </a:r>
          </a:p>
          <a:p>
            <a:r>
              <a:rPr lang="en-CA" dirty="0">
                <a:solidFill>
                  <a:schemeClr val="tx1"/>
                </a:solidFill>
                <a:latin typeface="Cambria" panose="02040503050406030204" pitchFamily="18" charset="0"/>
              </a:rPr>
              <a:t>Depression, osteoporosis, heart disease, auto immune disease, infection, hypertension, and cancer  </a:t>
            </a:r>
            <a:endParaRPr lang="en-US" dirty="0">
              <a:solidFill>
                <a:schemeClr val="tx1"/>
              </a:solidFill>
              <a:latin typeface="Cambria" panose="02040503050406030204" pitchFamily="18" charset="0"/>
            </a:endParaRPr>
          </a:p>
          <a:p>
            <a:endParaRPr lang="en-US" dirty="0">
              <a:latin typeface="Cambria" panose="02040503050406030204" pitchFamily="18" charset="0"/>
            </a:endParaRPr>
          </a:p>
          <a:p>
            <a:r>
              <a:rPr lang="en-US" b="1" u="sng" dirty="0">
                <a:latin typeface="Cambria" panose="02040503050406030204" pitchFamily="18" charset="0"/>
              </a:rPr>
              <a:t>AND YOU CANNOT GET ENOUGH FROM YOUR DIET</a:t>
            </a:r>
          </a:p>
          <a:p>
            <a:endParaRPr lang="en-US" dirty="0"/>
          </a:p>
        </p:txBody>
      </p:sp>
    </p:spTree>
    <p:extLst>
      <p:ext uri="{BB962C8B-B14F-4D97-AF65-F5344CB8AC3E}">
        <p14:creationId xmlns:p14="http://schemas.microsoft.com/office/powerpoint/2010/main" val="187516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166-69E8-4B08-BDCE-0C27C2261A90}"/>
              </a:ext>
            </a:extLst>
          </p:cNvPr>
          <p:cNvSpPr>
            <a:spLocks noGrp="1"/>
          </p:cNvSpPr>
          <p:nvPr>
            <p:ph type="title"/>
          </p:nvPr>
        </p:nvSpPr>
        <p:spPr/>
        <p:txBody>
          <a:bodyPr>
            <a:normAutofit/>
          </a:bodyPr>
          <a:lstStyle/>
          <a:p>
            <a:pPr algn="ctr"/>
            <a:r>
              <a:rPr lang="en-US" sz="4000" b="1" dirty="0">
                <a:latin typeface="Cambria" panose="02040503050406030204" pitchFamily="18" charset="0"/>
              </a:rPr>
              <a:t>Test and Take Vitamin D</a:t>
            </a:r>
          </a:p>
        </p:txBody>
      </p:sp>
      <p:sp>
        <p:nvSpPr>
          <p:cNvPr id="3" name="Content Placeholder 2">
            <a:extLst>
              <a:ext uri="{FF2B5EF4-FFF2-40B4-BE49-F238E27FC236}">
                <a16:creationId xmlns:a16="http://schemas.microsoft.com/office/drawing/2014/main" id="{EA836B3A-38E6-4D9E-BE09-6EA9EA419BA6}"/>
              </a:ext>
            </a:extLst>
          </p:cNvPr>
          <p:cNvSpPr>
            <a:spLocks noGrp="1"/>
          </p:cNvSpPr>
          <p:nvPr>
            <p:ph idx="1"/>
          </p:nvPr>
        </p:nvSpPr>
        <p:spPr>
          <a:xfrm>
            <a:off x="838200" y="1690688"/>
            <a:ext cx="10515600" cy="4351338"/>
          </a:xfrm>
        </p:spPr>
        <p:txBody>
          <a:bodyPr>
            <a:normAutofit fontScale="47500" lnSpcReduction="20000"/>
          </a:bodyPr>
          <a:lstStyle/>
          <a:p>
            <a:r>
              <a:rPr lang="en-US" sz="2900" dirty="0">
                <a:latin typeface="Cambria" panose="02040503050406030204" pitchFamily="18" charset="0"/>
              </a:rPr>
              <a:t>Vitamin D3</a:t>
            </a:r>
          </a:p>
          <a:p>
            <a:pPr lvl="0"/>
            <a:r>
              <a:rPr lang="en-US" sz="2900" dirty="0">
                <a:latin typeface="Cambria" panose="02040503050406030204" pitchFamily="18" charset="0"/>
              </a:rPr>
              <a:t>High-quality vitamin D3 supports health in countless ways. From boosting heart and bone health to and lessening inflammation and the risks of certain diseases, vitamin D is vital to ongoing health.</a:t>
            </a:r>
            <a:r>
              <a:rPr lang="en-US" sz="2900" baseline="30000" dirty="0">
                <a:latin typeface="Cambria" panose="02040503050406030204" pitchFamily="18" charset="0"/>
              </a:rPr>
              <a:t>1 </a:t>
            </a:r>
            <a:r>
              <a:rPr lang="en-US" sz="2900" dirty="0">
                <a:latin typeface="Cambria" panose="02040503050406030204" pitchFamily="18" charset="0"/>
              </a:rPr>
              <a:t>Vitamin D-deficiency, on the other hand, increases risk of stroke and heart failure.</a:t>
            </a:r>
            <a:r>
              <a:rPr lang="en-US" sz="2900" baseline="30000" dirty="0">
                <a:latin typeface="Cambria" panose="02040503050406030204" pitchFamily="18" charset="0"/>
              </a:rPr>
              <a:t>2, 3</a:t>
            </a:r>
            <a:r>
              <a:rPr lang="en-US" sz="2900" dirty="0">
                <a:latin typeface="Cambria" panose="02040503050406030204" pitchFamily="18" charset="0"/>
              </a:rPr>
              <a:t> While the human body produces vitamin D naturally when exposed to moderate sunlight, indoor jobs and cold weather climates have left nearly half of all Americans vitamin D-deficient.</a:t>
            </a:r>
            <a:r>
              <a:rPr lang="en-US" sz="2900" baseline="30000" dirty="0">
                <a:latin typeface="Cambria" panose="02040503050406030204" pitchFamily="18" charset="0"/>
              </a:rPr>
              <a:t>4</a:t>
            </a:r>
            <a:endParaRPr lang="en-US" sz="2900" dirty="0">
              <a:latin typeface="Cambria" panose="02040503050406030204" pitchFamily="18" charset="0"/>
            </a:endParaRPr>
          </a:p>
          <a:p>
            <a:pPr lvl="0"/>
            <a:r>
              <a:rPr lang="en-US" sz="2900" dirty="0">
                <a:latin typeface="Cambria" panose="02040503050406030204" pitchFamily="18" charset="0"/>
              </a:rPr>
              <a:t>Senior author Bess Dawson-Hughes, M.D., director of the Bone Metabolism Laboratory at the Jean Mayer USDA Human Nutrition and Research Center on Aging at Tufts University, says, “We may need to reconsider the current recommended daily values of vitamin D for older adults.” Dawson-Hughes believes that “vitamin D may also improve muscle strength, thereby reducing fracture risk through fall prevention.” </a:t>
            </a:r>
            <a:r>
              <a:rPr lang="en-US" sz="2900" baseline="30000" dirty="0">
                <a:latin typeface="Cambria" panose="02040503050406030204" pitchFamily="18" charset="0"/>
              </a:rPr>
              <a:t>5</a:t>
            </a:r>
            <a:endParaRPr lang="en-US" sz="2900" dirty="0">
              <a:latin typeface="Cambria" panose="02040503050406030204" pitchFamily="18" charset="0"/>
            </a:endParaRPr>
          </a:p>
          <a:p>
            <a:pPr lvl="0"/>
            <a:r>
              <a:rPr lang="en-US" sz="2900" dirty="0">
                <a:latin typeface="Cambria" panose="02040503050406030204" pitchFamily="18" charset="0"/>
              </a:rPr>
              <a:t>Emerging science suggests that vitamin D receptors are found throughout the body. Over 900 genes and several areas of the body have vitamin D receptors, or proteins that bind to vitamin D.</a:t>
            </a:r>
            <a:r>
              <a:rPr lang="en-US" sz="2900" baseline="30000" dirty="0">
                <a:latin typeface="Cambria" panose="02040503050406030204" pitchFamily="18" charset="0"/>
              </a:rPr>
              <a:t>6</a:t>
            </a:r>
            <a:r>
              <a:rPr lang="en-US" sz="2900" dirty="0">
                <a:latin typeface="Cambria" panose="02040503050406030204" pitchFamily="18" charset="0"/>
              </a:rPr>
              <a:t> According to University of California Riverside’s Biochemistry Presidential Chair, this means that, “Vitamin D supports immune system, pancreas, heart, blood, cellular, muscle, bone and bone marrow, breast, colon, intestine, kidney, lung, prostate, retina, skin, stomach, uterine and brain health—and can [positively] impact 36 bodily organs.” Even improved memory and concentration have been linked to vitamin D intake!</a:t>
            </a:r>
            <a:r>
              <a:rPr lang="en-US" sz="2900" baseline="30000" dirty="0">
                <a:latin typeface="Cambria" panose="02040503050406030204" pitchFamily="18" charset="0"/>
              </a:rPr>
              <a:t>7</a:t>
            </a:r>
            <a:endParaRPr lang="en-US" sz="2900" dirty="0">
              <a:latin typeface="Cambria" panose="02040503050406030204" pitchFamily="18" charset="0"/>
            </a:endParaRPr>
          </a:p>
          <a:p>
            <a:pPr lvl="0"/>
            <a:r>
              <a:rPr lang="en-US" sz="2900" dirty="0">
                <a:latin typeface="Cambria" panose="02040503050406030204" pitchFamily="18" charset="0"/>
              </a:rPr>
              <a:t>Vitamin D can also inhibit unwanted and unhealthy cell proliferation, while stimulating healthy cell differentiation.</a:t>
            </a:r>
            <a:r>
              <a:rPr lang="en-US" sz="2900" baseline="30000" dirty="0">
                <a:latin typeface="Cambria" panose="02040503050406030204" pitchFamily="18" charset="0"/>
              </a:rPr>
              <a:t>8</a:t>
            </a:r>
            <a:r>
              <a:rPr lang="en-US" sz="2900" dirty="0">
                <a:latin typeface="Cambria" panose="02040503050406030204" pitchFamily="18" charset="0"/>
              </a:rPr>
              <a:t> When some cells divide rapidly, or proliferate, the impact on your health can be devastating. Cell differentiation, however, can decrease unwanted cellular proliferation. Lung, skin, colon, bone and breast sites have been studied for vitamin D’s positive effects on cell proliferation and differentiation. Vitamin D causes cells to act as normal, mature cells by stimulating healthy cell differentiation. Dr. Cedric Garland, a 20-year veteran vitamin D researcher, believes vitamin D can prevent unwanted cell proliferation by 75 percent with optimal vitamin D blood levels.</a:t>
            </a:r>
            <a:r>
              <a:rPr lang="en-US" sz="2900" baseline="30000" dirty="0">
                <a:latin typeface="Cambria" panose="02040503050406030204" pitchFamily="18" charset="0"/>
              </a:rPr>
              <a:t>9</a:t>
            </a:r>
            <a:endParaRPr lang="en-US" sz="2900" dirty="0">
              <a:latin typeface="Cambria" panose="02040503050406030204" pitchFamily="18" charset="0"/>
            </a:endParaRPr>
          </a:p>
          <a:p>
            <a:pPr lvl="0"/>
            <a:r>
              <a:rPr lang="en-US" sz="2900" dirty="0">
                <a:latin typeface="Cambria" panose="02040503050406030204" pitchFamily="18" charset="0"/>
              </a:rPr>
              <a:t>Many vitamin D supplement options are available, but nearly all contain synthetic versions derived from irradiated animal fat.</a:t>
            </a:r>
            <a:r>
              <a:rPr lang="en-US" sz="2900" baseline="30000" dirty="0">
                <a:latin typeface="Cambria" panose="02040503050406030204" pitchFamily="18" charset="0"/>
              </a:rPr>
              <a:t>10</a:t>
            </a:r>
            <a:r>
              <a:rPr lang="en-US" sz="2900" dirty="0">
                <a:latin typeface="Cambria" panose="02040503050406030204" pitchFamily="18" charset="0"/>
              </a:rPr>
              <a:t> A whole-foods option would provide the needed amount of vitamin D3 without a risk of excess sun exposure.</a:t>
            </a:r>
          </a:p>
          <a:p>
            <a:endParaRPr lang="en-US" dirty="0"/>
          </a:p>
        </p:txBody>
      </p:sp>
    </p:spTree>
    <p:extLst>
      <p:ext uri="{BB962C8B-B14F-4D97-AF65-F5344CB8AC3E}">
        <p14:creationId xmlns:p14="http://schemas.microsoft.com/office/powerpoint/2010/main" val="2130977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D32A-D3C0-43DB-984D-3309E18C47F4}"/>
              </a:ext>
            </a:extLst>
          </p:cNvPr>
          <p:cNvSpPr>
            <a:spLocks noGrp="1"/>
          </p:cNvSpPr>
          <p:nvPr>
            <p:ph type="title"/>
          </p:nvPr>
        </p:nvSpPr>
        <p:spPr>
          <a:xfrm>
            <a:off x="838200" y="1111360"/>
            <a:ext cx="10515600" cy="1325563"/>
          </a:xfrm>
        </p:spPr>
        <p:txBody>
          <a:bodyPr>
            <a:normAutofit/>
          </a:bodyPr>
          <a:lstStyle/>
          <a:p>
            <a:pPr algn="ctr"/>
            <a:r>
              <a:rPr lang="en-US" sz="3200" b="1" dirty="0">
                <a:latin typeface="Cambria" panose="02040503050406030204" pitchFamily="18" charset="0"/>
              </a:rPr>
              <a:t>The Most Proven Vitamin: Proper Levels of D</a:t>
            </a:r>
          </a:p>
        </p:txBody>
      </p:sp>
      <p:sp>
        <p:nvSpPr>
          <p:cNvPr id="3" name="Content Placeholder 2">
            <a:extLst>
              <a:ext uri="{FF2B5EF4-FFF2-40B4-BE49-F238E27FC236}">
                <a16:creationId xmlns:a16="http://schemas.microsoft.com/office/drawing/2014/main" id="{F7AB96B1-0BC3-4F1B-B3A2-95BAD547C2B4}"/>
              </a:ext>
            </a:extLst>
          </p:cNvPr>
          <p:cNvSpPr>
            <a:spLocks noGrp="1"/>
          </p:cNvSpPr>
          <p:nvPr>
            <p:ph idx="1"/>
          </p:nvPr>
        </p:nvSpPr>
        <p:spPr>
          <a:xfrm>
            <a:off x="838200" y="2436923"/>
            <a:ext cx="10515600" cy="4351338"/>
          </a:xfrm>
        </p:spPr>
        <p:txBody>
          <a:bodyPr>
            <a:normAutofit/>
          </a:bodyPr>
          <a:lstStyle/>
          <a:p>
            <a:pPr algn="ctr"/>
            <a:r>
              <a:rPr lang="en-CA" dirty="0">
                <a:solidFill>
                  <a:schemeClr val="tx1"/>
                </a:solidFill>
                <a:latin typeface="Cambria" panose="02040503050406030204" pitchFamily="18" charset="0"/>
              </a:rPr>
              <a:t>33% less heart disease</a:t>
            </a:r>
          </a:p>
          <a:p>
            <a:pPr algn="ctr"/>
            <a:r>
              <a:rPr lang="en-CA" dirty="0">
                <a:solidFill>
                  <a:schemeClr val="tx1"/>
                </a:solidFill>
                <a:latin typeface="Cambria" panose="02040503050406030204" pitchFamily="18" charset="0"/>
              </a:rPr>
              <a:t>55%, less Type II Diabetes</a:t>
            </a:r>
          </a:p>
          <a:p>
            <a:pPr algn="ctr"/>
            <a:r>
              <a:rPr lang="en-CA" dirty="0">
                <a:solidFill>
                  <a:schemeClr val="tx1"/>
                </a:solidFill>
                <a:latin typeface="Cambria" panose="02040503050406030204" pitchFamily="18" charset="0"/>
              </a:rPr>
              <a:t>51% less weight loss resistance, high blood pressure, and high triglycerides)</a:t>
            </a:r>
            <a:endParaRPr lang="en-US" dirty="0">
              <a:solidFill>
                <a:schemeClr val="tx1"/>
              </a:solidFill>
              <a:latin typeface="Cambria" panose="02040503050406030204" pitchFamily="18" charset="0"/>
            </a:endParaRPr>
          </a:p>
          <a:p>
            <a:endParaRPr lang="en-US" dirty="0">
              <a:solidFill>
                <a:schemeClr val="tx1"/>
              </a:solidFill>
            </a:endParaRPr>
          </a:p>
          <a:p>
            <a:pPr marL="0" indent="0" algn="ctr">
              <a:buNone/>
            </a:pPr>
            <a:r>
              <a:rPr lang="en-CA" dirty="0">
                <a:solidFill>
                  <a:srgbClr val="FF0000"/>
                </a:solidFill>
                <a:latin typeface="Cambria" panose="02040503050406030204" pitchFamily="18" charset="0"/>
              </a:rPr>
              <a:t>Optimal level is over 60 ng/mL – average person has less than half and labs have considered that “normal”</a:t>
            </a:r>
            <a:endParaRPr lang="en-US" dirty="0">
              <a:solidFill>
                <a:srgbClr val="FF0000"/>
              </a:solidFill>
              <a:latin typeface="Cambria" panose="02040503050406030204" pitchFamily="18" charset="0"/>
            </a:endParaRPr>
          </a:p>
          <a:p>
            <a:endParaRPr lang="en-US" dirty="0"/>
          </a:p>
        </p:txBody>
      </p:sp>
    </p:spTree>
    <p:extLst>
      <p:ext uri="{BB962C8B-B14F-4D97-AF65-F5344CB8AC3E}">
        <p14:creationId xmlns:p14="http://schemas.microsoft.com/office/powerpoint/2010/main" val="1246977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5D38-3CA1-4453-BF43-51EA957C31E8}"/>
              </a:ext>
            </a:extLst>
          </p:cNvPr>
          <p:cNvSpPr>
            <a:spLocks noGrp="1"/>
          </p:cNvSpPr>
          <p:nvPr>
            <p:ph type="title"/>
          </p:nvPr>
        </p:nvSpPr>
        <p:spPr>
          <a:xfrm>
            <a:off x="932794" y="1143492"/>
            <a:ext cx="10515600" cy="1325563"/>
          </a:xfrm>
        </p:spPr>
        <p:txBody>
          <a:bodyPr>
            <a:normAutofit/>
          </a:bodyPr>
          <a:lstStyle/>
          <a:p>
            <a:pPr algn="ctr"/>
            <a:r>
              <a:rPr lang="en-US" sz="3200" b="1" dirty="0">
                <a:latin typeface="Cambria" panose="02040503050406030204" pitchFamily="18" charset="0"/>
              </a:rPr>
              <a:t>Addressing Inflammation, Aging, and Disease</a:t>
            </a:r>
          </a:p>
        </p:txBody>
      </p:sp>
      <p:sp>
        <p:nvSpPr>
          <p:cNvPr id="3" name="Content Placeholder 2">
            <a:extLst>
              <a:ext uri="{FF2B5EF4-FFF2-40B4-BE49-F238E27FC236}">
                <a16:creationId xmlns:a16="http://schemas.microsoft.com/office/drawing/2014/main" id="{BFA59B46-DD58-4FCC-BF49-20B42CACFA9E}"/>
              </a:ext>
            </a:extLst>
          </p:cNvPr>
          <p:cNvSpPr>
            <a:spLocks noGrp="1"/>
          </p:cNvSpPr>
          <p:nvPr>
            <p:ph idx="1"/>
          </p:nvPr>
        </p:nvSpPr>
        <p:spPr>
          <a:xfrm>
            <a:off x="838200" y="2372163"/>
            <a:ext cx="10515600" cy="4351338"/>
          </a:xfrm>
        </p:spPr>
        <p:txBody>
          <a:bodyPr>
            <a:normAutofit/>
          </a:bodyPr>
          <a:lstStyle/>
          <a:p>
            <a:pPr algn="ctr"/>
            <a:r>
              <a:rPr lang="en-US" sz="2000" dirty="0">
                <a:latin typeface="Cambria" panose="02040503050406030204" pitchFamily="18" charset="0"/>
              </a:rPr>
              <a:t>Test CRP, Food allergies                                 </a:t>
            </a:r>
          </a:p>
          <a:p>
            <a:pPr algn="ctr"/>
            <a:r>
              <a:rPr lang="en-US" sz="2000" dirty="0">
                <a:latin typeface="Cambria" panose="02040503050406030204" pitchFamily="18" charset="0"/>
              </a:rPr>
              <a:t>Test Vitamin D</a:t>
            </a:r>
          </a:p>
          <a:p>
            <a:pPr algn="ctr"/>
            <a:r>
              <a:rPr lang="en-US" sz="2000" dirty="0">
                <a:latin typeface="Cambria" panose="02040503050406030204" pitchFamily="18" charset="0"/>
              </a:rPr>
              <a:t>Address daily exposure to toxins and detox</a:t>
            </a:r>
          </a:p>
          <a:p>
            <a:pPr algn="ctr"/>
            <a:r>
              <a:rPr lang="en-US" sz="2000" dirty="0">
                <a:latin typeface="Cambria" panose="02040503050406030204" pitchFamily="18" charset="0"/>
              </a:rPr>
              <a:t>Sugar</a:t>
            </a:r>
          </a:p>
          <a:p>
            <a:pPr algn="ctr"/>
            <a:r>
              <a:rPr lang="en-US" sz="2000" dirty="0">
                <a:latin typeface="Cambria" panose="02040503050406030204" pitchFamily="18" charset="0"/>
              </a:rPr>
              <a:t>Omega Fats</a:t>
            </a:r>
          </a:p>
          <a:p>
            <a:pPr algn="ctr"/>
            <a:r>
              <a:rPr lang="en-US" sz="2000" dirty="0">
                <a:latin typeface="Cambria" panose="02040503050406030204" pitchFamily="18" charset="0"/>
              </a:rPr>
              <a:t>Fight Free Radicals with Anti-oxidants</a:t>
            </a:r>
          </a:p>
          <a:p>
            <a:pPr algn="ctr"/>
            <a:r>
              <a:rPr lang="en-US" sz="2000" dirty="0">
                <a:latin typeface="Cambria" panose="02040503050406030204" pitchFamily="18" charset="0"/>
              </a:rPr>
              <a:t>Optimize Nutrient levels</a:t>
            </a:r>
          </a:p>
          <a:p>
            <a:pPr algn="ctr"/>
            <a:r>
              <a:rPr lang="en-US" sz="2000" dirty="0">
                <a:latin typeface="Cambria" panose="02040503050406030204" pitchFamily="18" charset="0"/>
              </a:rPr>
              <a:t>Stress, Rest</a:t>
            </a:r>
          </a:p>
          <a:p>
            <a:pPr algn="ctr"/>
            <a:r>
              <a:rPr lang="en-US" sz="2000" dirty="0">
                <a:latin typeface="Cambria" panose="02040503050406030204" pitchFamily="18" charset="0"/>
              </a:rPr>
              <a:t>Whole-food, Low glycemic diet</a:t>
            </a:r>
          </a:p>
          <a:p>
            <a:endParaRPr lang="en-US" dirty="0"/>
          </a:p>
        </p:txBody>
      </p:sp>
    </p:spTree>
    <p:extLst>
      <p:ext uri="{BB962C8B-B14F-4D97-AF65-F5344CB8AC3E}">
        <p14:creationId xmlns:p14="http://schemas.microsoft.com/office/powerpoint/2010/main" val="3611413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A2D1-80D3-4CFA-B999-E1BCA93ECA90}"/>
              </a:ext>
            </a:extLst>
          </p:cNvPr>
          <p:cNvSpPr>
            <a:spLocks noGrp="1"/>
          </p:cNvSpPr>
          <p:nvPr>
            <p:ph type="title"/>
          </p:nvPr>
        </p:nvSpPr>
        <p:spPr>
          <a:xfrm>
            <a:off x="838200" y="1678918"/>
            <a:ext cx="10515600" cy="1325563"/>
          </a:xfrm>
        </p:spPr>
        <p:txBody>
          <a:bodyPr>
            <a:normAutofit/>
          </a:bodyPr>
          <a:lstStyle/>
          <a:p>
            <a:pPr algn="ctr"/>
            <a:r>
              <a:rPr lang="en-US" sz="4000" b="1" dirty="0">
                <a:latin typeface="Cambria" panose="02040503050406030204" pitchFamily="18" charset="0"/>
              </a:rPr>
              <a:t>Up Omega-3s/Down Omega-6s</a:t>
            </a:r>
          </a:p>
        </p:txBody>
      </p:sp>
      <p:sp>
        <p:nvSpPr>
          <p:cNvPr id="3" name="Content Placeholder 2">
            <a:extLst>
              <a:ext uri="{FF2B5EF4-FFF2-40B4-BE49-F238E27FC236}">
                <a16:creationId xmlns:a16="http://schemas.microsoft.com/office/drawing/2014/main" id="{213BDF4E-9DD7-485E-B490-14FF1AD492AA}"/>
              </a:ext>
            </a:extLst>
          </p:cNvPr>
          <p:cNvSpPr>
            <a:spLocks noGrp="1"/>
          </p:cNvSpPr>
          <p:nvPr>
            <p:ph idx="1"/>
          </p:nvPr>
        </p:nvSpPr>
        <p:spPr>
          <a:xfrm>
            <a:off x="838200" y="3429000"/>
            <a:ext cx="10515600" cy="4351338"/>
          </a:xfrm>
        </p:spPr>
        <p:txBody>
          <a:bodyPr/>
          <a:lstStyle/>
          <a:p>
            <a:pPr algn="ctr"/>
            <a:r>
              <a:rPr lang="en-US" dirty="0">
                <a:latin typeface="Cambria" panose="02040503050406030204" pitchFamily="18" charset="0"/>
              </a:rPr>
              <a:t>Add Omega-3’s and lowering the 6s is a major step in solving inflammation and its related conditions.</a:t>
            </a:r>
          </a:p>
          <a:p>
            <a:endParaRPr lang="en-US" dirty="0"/>
          </a:p>
        </p:txBody>
      </p:sp>
    </p:spTree>
    <p:extLst>
      <p:ext uri="{BB962C8B-B14F-4D97-AF65-F5344CB8AC3E}">
        <p14:creationId xmlns:p14="http://schemas.microsoft.com/office/powerpoint/2010/main" val="353509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C988-6757-41B7-846A-7658831E84F9}"/>
              </a:ext>
            </a:extLst>
          </p:cNvPr>
          <p:cNvSpPr>
            <a:spLocks noGrp="1"/>
          </p:cNvSpPr>
          <p:nvPr>
            <p:ph type="title"/>
          </p:nvPr>
        </p:nvSpPr>
        <p:spPr>
          <a:xfrm>
            <a:off x="838200" y="911663"/>
            <a:ext cx="10515600" cy="1325563"/>
          </a:xfrm>
        </p:spPr>
        <p:txBody>
          <a:bodyPr>
            <a:normAutofit/>
          </a:bodyPr>
          <a:lstStyle/>
          <a:p>
            <a:pPr algn="ctr"/>
            <a:r>
              <a:rPr lang="en-US" sz="4000" b="1" dirty="0">
                <a:latin typeface="Cambria" panose="02040503050406030204" pitchFamily="18" charset="0"/>
              </a:rPr>
              <a:t>Manage Sugar</a:t>
            </a:r>
          </a:p>
        </p:txBody>
      </p:sp>
      <p:sp>
        <p:nvSpPr>
          <p:cNvPr id="3" name="Content Placeholder 2">
            <a:extLst>
              <a:ext uri="{FF2B5EF4-FFF2-40B4-BE49-F238E27FC236}">
                <a16:creationId xmlns:a16="http://schemas.microsoft.com/office/drawing/2014/main" id="{A69F4DBA-774E-4CA4-A8FB-E994610AE104}"/>
              </a:ext>
            </a:extLst>
          </p:cNvPr>
          <p:cNvSpPr>
            <a:spLocks noGrp="1"/>
          </p:cNvSpPr>
          <p:nvPr>
            <p:ph idx="1"/>
          </p:nvPr>
        </p:nvSpPr>
        <p:spPr>
          <a:xfrm>
            <a:off x="838200" y="2403694"/>
            <a:ext cx="10515600" cy="4351338"/>
          </a:xfrm>
        </p:spPr>
        <p:txBody>
          <a:bodyPr/>
          <a:lstStyle/>
          <a:p>
            <a:pPr algn="ctr"/>
            <a:r>
              <a:rPr lang="en-US" dirty="0">
                <a:latin typeface="Cambria" panose="02040503050406030204" pitchFamily="18" charset="0"/>
              </a:rPr>
              <a:t>Low-glycemic eating </a:t>
            </a:r>
          </a:p>
          <a:p>
            <a:pPr algn="ctr"/>
            <a:r>
              <a:rPr lang="en-US" dirty="0">
                <a:latin typeface="Cambria" panose="02040503050406030204" pitchFamily="18" charset="0"/>
              </a:rPr>
              <a:t>Less carbs</a:t>
            </a:r>
          </a:p>
          <a:p>
            <a:pPr algn="ctr"/>
            <a:r>
              <a:rPr lang="en-US" dirty="0">
                <a:latin typeface="Cambria" panose="02040503050406030204" pitchFamily="18" charset="0"/>
              </a:rPr>
              <a:t>Raise good fats</a:t>
            </a:r>
          </a:p>
          <a:p>
            <a:pPr algn="ctr"/>
            <a:r>
              <a:rPr lang="en-US" dirty="0">
                <a:latin typeface="Cambria" panose="02040503050406030204" pitchFamily="18" charset="0"/>
              </a:rPr>
              <a:t>Avoid processed foods</a:t>
            </a:r>
          </a:p>
          <a:p>
            <a:pPr algn="ctr"/>
            <a:r>
              <a:rPr lang="en-US" dirty="0">
                <a:latin typeface="Cambria" panose="02040503050406030204" pitchFamily="18" charset="0"/>
              </a:rPr>
              <a:t>Eliminate artificial sweeteners, additives, colorings, and preservatives</a:t>
            </a:r>
          </a:p>
        </p:txBody>
      </p:sp>
    </p:spTree>
    <p:extLst>
      <p:ext uri="{BB962C8B-B14F-4D97-AF65-F5344CB8AC3E}">
        <p14:creationId xmlns:p14="http://schemas.microsoft.com/office/powerpoint/2010/main" val="557630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900" y="2535768"/>
            <a:ext cx="8305800" cy="4953000"/>
          </a:xfrm>
        </p:spPr>
        <p:txBody>
          <a:bodyPr>
            <a:normAutofit/>
          </a:bodyPr>
          <a:lstStyle/>
          <a:p>
            <a:pPr lvl="1">
              <a:lnSpc>
                <a:spcPct val="120000"/>
              </a:lnSpc>
            </a:pPr>
            <a:r>
              <a:rPr lang="en-US" dirty="0">
                <a:latin typeface="Cambria" panose="02040503050406030204" pitchFamily="18" charset="0"/>
              </a:rPr>
              <a:t>Glutathione is the main antioxidant of the body and your Master Detoxifier</a:t>
            </a:r>
          </a:p>
          <a:p>
            <a:pPr lvl="1">
              <a:lnSpc>
                <a:spcPct val="120000"/>
              </a:lnSpc>
            </a:pPr>
            <a:r>
              <a:rPr lang="en-US" dirty="0">
                <a:latin typeface="Cambria" panose="02040503050406030204" pitchFamily="18" charset="0"/>
              </a:rPr>
              <a:t>Our bodies naturally produce glutathione, but toxins, stress, trauma, and sickness cause deficiency. </a:t>
            </a:r>
          </a:p>
          <a:p>
            <a:pPr lvl="1">
              <a:lnSpc>
                <a:spcPct val="120000"/>
              </a:lnSpc>
            </a:pPr>
            <a:r>
              <a:rPr lang="en-US" dirty="0">
                <a:latin typeface="Cambria" panose="02040503050406030204" pitchFamily="18" charset="0"/>
              </a:rPr>
              <a:t>Toxins must be absorbed and removed from the body through channels</a:t>
            </a:r>
          </a:p>
          <a:p>
            <a:pPr lvl="1">
              <a:lnSpc>
                <a:spcPct val="120000"/>
              </a:lnSpc>
            </a:pPr>
            <a:endParaRPr lang="en-US" sz="3200" dirty="0"/>
          </a:p>
        </p:txBody>
      </p:sp>
      <p:sp>
        <p:nvSpPr>
          <p:cNvPr id="7" name="Title 1"/>
          <p:cNvSpPr>
            <a:spLocks noGrp="1"/>
          </p:cNvSpPr>
          <p:nvPr>
            <p:ph type="title"/>
          </p:nvPr>
        </p:nvSpPr>
        <p:spPr>
          <a:xfrm>
            <a:off x="1676400" y="983885"/>
            <a:ext cx="8686800" cy="1219200"/>
          </a:xfrm>
        </p:spPr>
        <p:txBody>
          <a:bodyPr rtlCol="0">
            <a:normAutofit/>
          </a:bodyPr>
          <a:lstStyle/>
          <a:p>
            <a:pPr algn="ctr">
              <a:defRPr/>
            </a:pPr>
            <a:r>
              <a:rPr lang="en-US" sz="3200" b="1" dirty="0">
                <a:latin typeface="Cambria" panose="02040503050406030204" pitchFamily="18" charset="0"/>
                <a:ea typeface="ＭＳ Ｐゴシック" pitchFamily="34" charset="-128"/>
              </a:rPr>
              <a:t>SOLUTION TO TOXICITY </a:t>
            </a:r>
            <a:br>
              <a:rPr lang="en-US" sz="3200" b="1" dirty="0">
                <a:latin typeface="Cambria" panose="02040503050406030204" pitchFamily="18" charset="0"/>
                <a:ea typeface="ＭＳ Ｐゴシック" pitchFamily="34" charset="-128"/>
              </a:rPr>
            </a:br>
            <a:r>
              <a:rPr lang="en-US" sz="3200" b="1" dirty="0">
                <a:latin typeface="Cambria" panose="02040503050406030204" pitchFamily="18" charset="0"/>
                <a:ea typeface="ＭＳ Ｐゴシック" pitchFamily="34" charset="-128"/>
              </a:rPr>
              <a:t>(And Free Radical Oxidation)</a:t>
            </a:r>
          </a:p>
        </p:txBody>
      </p:sp>
    </p:spTree>
    <p:extLst>
      <p:ext uri="{BB962C8B-B14F-4D97-AF65-F5344CB8AC3E}">
        <p14:creationId xmlns:p14="http://schemas.microsoft.com/office/powerpoint/2010/main" val="3160304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dy and Orga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6873" y="1513763"/>
            <a:ext cx="2142967" cy="4293339"/>
          </a:xfrm>
          <a:prstGeom prst="rect">
            <a:avLst/>
          </a:prstGeom>
        </p:spPr>
      </p:pic>
      <p:sp>
        <p:nvSpPr>
          <p:cNvPr id="3" name="Content Placeholder 2"/>
          <p:cNvSpPr>
            <a:spLocks noGrp="1"/>
          </p:cNvSpPr>
          <p:nvPr>
            <p:ph idx="1"/>
          </p:nvPr>
        </p:nvSpPr>
        <p:spPr>
          <a:xfrm>
            <a:off x="6019800" y="1755432"/>
            <a:ext cx="4953000" cy="3810000"/>
          </a:xfrm>
        </p:spPr>
        <p:txBody>
          <a:bodyPr numCol="1">
            <a:noAutofit/>
          </a:bodyPr>
          <a:lstStyle/>
          <a:p>
            <a:pPr>
              <a:lnSpc>
                <a:spcPct val="90000"/>
              </a:lnSpc>
            </a:pPr>
            <a:r>
              <a:rPr lang="en-US" sz="2400" dirty="0">
                <a:latin typeface="Cambria" panose="02040503050406030204" pitchFamily="18" charset="0"/>
              </a:rPr>
              <a:t>Skin</a:t>
            </a:r>
          </a:p>
          <a:p>
            <a:pPr>
              <a:lnSpc>
                <a:spcPct val="90000"/>
              </a:lnSpc>
            </a:pPr>
            <a:r>
              <a:rPr lang="en-US" sz="2400" dirty="0">
                <a:latin typeface="Cambria" panose="02040503050406030204" pitchFamily="18" charset="0"/>
              </a:rPr>
              <a:t>Lungs</a:t>
            </a:r>
          </a:p>
          <a:p>
            <a:pPr>
              <a:lnSpc>
                <a:spcPct val="90000"/>
              </a:lnSpc>
            </a:pPr>
            <a:r>
              <a:rPr lang="en-US" sz="2400" b="1" u="sng" dirty="0">
                <a:latin typeface="Cambria" panose="02040503050406030204" pitchFamily="18" charset="0"/>
              </a:rPr>
              <a:t>Colon*</a:t>
            </a:r>
          </a:p>
          <a:p>
            <a:pPr>
              <a:lnSpc>
                <a:spcPct val="90000"/>
              </a:lnSpc>
            </a:pPr>
            <a:r>
              <a:rPr lang="en-US" sz="2400" dirty="0">
                <a:latin typeface="Cambria" panose="02040503050406030204" pitchFamily="18" charset="0"/>
              </a:rPr>
              <a:t>Kidneys</a:t>
            </a:r>
          </a:p>
          <a:p>
            <a:pPr>
              <a:lnSpc>
                <a:spcPct val="90000"/>
              </a:lnSpc>
            </a:pPr>
            <a:r>
              <a:rPr lang="en-US" sz="2400" b="1" u="sng" dirty="0">
                <a:latin typeface="Cambria" panose="02040503050406030204" pitchFamily="18" charset="0"/>
              </a:rPr>
              <a:t>Liver*</a:t>
            </a:r>
          </a:p>
          <a:p>
            <a:pPr>
              <a:lnSpc>
                <a:spcPct val="90000"/>
              </a:lnSpc>
            </a:pPr>
            <a:r>
              <a:rPr lang="en-US" sz="2400" dirty="0">
                <a:latin typeface="Cambria" panose="02040503050406030204" pitchFamily="18" charset="0"/>
              </a:rPr>
              <a:t>Lymphatic system</a:t>
            </a:r>
          </a:p>
          <a:p>
            <a:pPr>
              <a:lnSpc>
                <a:spcPct val="90000"/>
              </a:lnSpc>
            </a:pPr>
            <a:r>
              <a:rPr lang="en-US" sz="2400" dirty="0">
                <a:latin typeface="Cambria" panose="02040503050406030204" pitchFamily="18" charset="0"/>
              </a:rPr>
              <a:t>Fat cells</a:t>
            </a:r>
          </a:p>
          <a:p>
            <a:pPr marL="0" indent="0">
              <a:lnSpc>
                <a:spcPct val="90000"/>
              </a:lnSpc>
              <a:buNone/>
            </a:pPr>
            <a:r>
              <a:rPr lang="en-US" sz="2400" dirty="0">
                <a:latin typeface="Cambria" panose="02040503050406030204" pitchFamily="18" charset="0"/>
              </a:rPr>
              <a:t>*Centers for processing and removal</a:t>
            </a:r>
          </a:p>
        </p:txBody>
      </p:sp>
      <p:sp>
        <p:nvSpPr>
          <p:cNvPr id="12" name="Title 1"/>
          <p:cNvSpPr>
            <a:spLocks noGrp="1"/>
          </p:cNvSpPr>
          <p:nvPr>
            <p:ph type="title"/>
          </p:nvPr>
        </p:nvSpPr>
        <p:spPr>
          <a:xfrm>
            <a:off x="1676400" y="533400"/>
            <a:ext cx="8686800" cy="838200"/>
          </a:xfrm>
        </p:spPr>
        <p:txBody>
          <a:bodyPr rtlCol="0">
            <a:normAutofit/>
          </a:bodyPr>
          <a:lstStyle/>
          <a:p>
            <a:pPr algn="ctr">
              <a:defRPr/>
            </a:pPr>
            <a:r>
              <a:rPr lang="en-US" sz="3600" b="1" dirty="0">
                <a:latin typeface="Cambria" panose="02040503050406030204" pitchFamily="18" charset="0"/>
                <a:ea typeface="ＭＳ Ｐゴシック" pitchFamily="34" charset="-128"/>
              </a:rPr>
              <a:t>Your Body’s Detox Channels</a:t>
            </a:r>
          </a:p>
        </p:txBody>
      </p:sp>
    </p:spTree>
    <p:extLst>
      <p:ext uri="{BB962C8B-B14F-4D97-AF65-F5344CB8AC3E}">
        <p14:creationId xmlns:p14="http://schemas.microsoft.com/office/powerpoint/2010/main" val="19989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4000" b="1" dirty="0">
                <a:latin typeface="Cambria" panose="02040503050406030204" pitchFamily="18" charset="0"/>
              </a:rPr>
              <a:t>What Causes Us to Age? </a:t>
            </a:r>
          </a:p>
        </p:txBody>
      </p:sp>
      <p:sp>
        <p:nvSpPr>
          <p:cNvPr id="3" name="Content Placeholder 2"/>
          <p:cNvSpPr>
            <a:spLocks noGrp="1"/>
          </p:cNvSpPr>
          <p:nvPr>
            <p:ph idx="1"/>
          </p:nvPr>
        </p:nvSpPr>
        <p:spPr>
          <a:xfrm>
            <a:off x="1705303" y="3768805"/>
            <a:ext cx="4776952" cy="2620963"/>
          </a:xfrm>
        </p:spPr>
        <p:txBody>
          <a:bodyPr>
            <a:normAutofit/>
          </a:bodyPr>
          <a:lstStyle/>
          <a:p>
            <a:pPr marL="457200" indent="-457200">
              <a:buFont typeface="+mj-lt"/>
              <a:buAutoNum type="arabicPeriod"/>
            </a:pPr>
            <a:r>
              <a:rPr lang="en-CA" sz="2000" dirty="0">
                <a:solidFill>
                  <a:schemeClr val="tx1"/>
                </a:solidFill>
                <a:latin typeface="Cambria" panose="02040503050406030204" pitchFamily="18" charset="0"/>
              </a:rPr>
              <a:t>Inflammation</a:t>
            </a:r>
          </a:p>
          <a:p>
            <a:pPr marL="457200" indent="-457200">
              <a:buFont typeface="+mj-lt"/>
              <a:buAutoNum type="arabicPeriod"/>
            </a:pPr>
            <a:r>
              <a:rPr lang="en-CA" sz="2000" dirty="0">
                <a:solidFill>
                  <a:schemeClr val="tx1"/>
                </a:solidFill>
                <a:latin typeface="Cambria" panose="02040503050406030204" pitchFamily="18" charset="0"/>
              </a:rPr>
              <a:t>Oxidative stress</a:t>
            </a:r>
          </a:p>
          <a:p>
            <a:pPr marL="457200" indent="-457200">
              <a:buFont typeface="+mj-lt"/>
              <a:buAutoNum type="arabicPeriod"/>
            </a:pPr>
            <a:r>
              <a:rPr lang="en-CA" sz="2000" dirty="0">
                <a:solidFill>
                  <a:schemeClr val="tx1"/>
                </a:solidFill>
                <a:latin typeface="Cambria" panose="02040503050406030204" pitchFamily="18" charset="0"/>
              </a:rPr>
              <a:t>Insulin resistance</a:t>
            </a:r>
          </a:p>
          <a:p>
            <a:pPr marL="457200" indent="-457200">
              <a:buFont typeface="+mj-lt"/>
              <a:buAutoNum type="arabicPeriod"/>
            </a:pPr>
            <a:r>
              <a:rPr lang="en-CA" sz="2000" dirty="0">
                <a:solidFill>
                  <a:schemeClr val="tx1"/>
                </a:solidFill>
                <a:latin typeface="Cambria" panose="02040503050406030204" pitchFamily="18" charset="0"/>
              </a:rPr>
              <a:t>Nutrient depletion</a:t>
            </a:r>
          </a:p>
          <a:p>
            <a:pPr marL="457200" indent="-457200">
              <a:buFont typeface="+mj-lt"/>
              <a:buAutoNum type="arabicPeriod"/>
            </a:pPr>
            <a:r>
              <a:rPr lang="en-CA" sz="2000" dirty="0">
                <a:solidFill>
                  <a:schemeClr val="tx1"/>
                </a:solidFill>
                <a:latin typeface="Cambria" panose="02040503050406030204" pitchFamily="18" charset="0"/>
              </a:rPr>
              <a:t>Integrity of the cell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2025690"/>
            <a:ext cx="3028950" cy="1514475"/>
          </a:xfrm>
          <a:prstGeom prst="rect">
            <a:avLst/>
          </a:prstGeom>
          <a:ln>
            <a:solidFill>
              <a:schemeClr val="tx1">
                <a:lumMod val="75000"/>
                <a:lumOff val="25000"/>
              </a:schemeClr>
            </a:solidFill>
          </a:ln>
        </p:spPr>
      </p:pic>
      <p:sp>
        <p:nvSpPr>
          <p:cNvPr id="5" name="Right Arrow 4"/>
          <p:cNvSpPr/>
          <p:nvPr/>
        </p:nvSpPr>
        <p:spPr>
          <a:xfrm>
            <a:off x="5105400" y="3835400"/>
            <a:ext cx="1981200" cy="2514600"/>
          </a:xfrm>
          <a:prstGeom prst="rightArrow">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8077200" y="3557668"/>
            <a:ext cx="2948152" cy="314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42E2C"/>
              </a:buClr>
              <a:buFont typeface="Arial" pitchFamily="34" charset="0"/>
              <a:buChar char="•"/>
              <a:defRPr sz="3200" kern="1200">
                <a:solidFill>
                  <a:schemeClr val="tx1">
                    <a:lumMod val="75000"/>
                    <a:lumOff val="2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42E2C"/>
              </a:buClr>
              <a:buFont typeface="Arial" pitchFamily="34" charset="0"/>
              <a:buChar char="•"/>
              <a:defRPr sz="2800" kern="1200">
                <a:solidFill>
                  <a:schemeClr val="tx1">
                    <a:lumMod val="75000"/>
                    <a:lumOff val="2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42E2C"/>
              </a:buClr>
              <a:buFont typeface="Arial" pitchFamily="34" charset="0"/>
              <a:buChar char="•"/>
              <a:defRPr sz="2400" kern="1200">
                <a:solidFill>
                  <a:schemeClr val="tx1">
                    <a:lumMod val="75000"/>
                    <a:lumOff val="2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42E2C"/>
              </a:buClr>
              <a:buFont typeface="Arial" pitchFamily="34" charset="0"/>
              <a:buChar char="•"/>
              <a:defRPr sz="2000" kern="1200">
                <a:solidFill>
                  <a:schemeClr val="tx1">
                    <a:lumMod val="75000"/>
                    <a:lumOff val="2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42E2C"/>
              </a:buClr>
              <a:buFont typeface="Arial" pitchFamily="34" charset="0"/>
              <a:buChar char="•"/>
              <a:defRPr sz="2000" kern="1200">
                <a:solidFill>
                  <a:schemeClr val="tx1">
                    <a:lumMod val="75000"/>
                    <a:lumOff val="2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6589F"/>
              </a:buClr>
            </a:pPr>
            <a:r>
              <a:rPr lang="en-CA" sz="2000" dirty="0">
                <a:solidFill>
                  <a:schemeClr val="tx1"/>
                </a:solidFill>
                <a:latin typeface="Cambria" panose="02040503050406030204" pitchFamily="18" charset="0"/>
              </a:rPr>
              <a:t>Weight gain</a:t>
            </a:r>
          </a:p>
          <a:p>
            <a:pPr>
              <a:buClr>
                <a:srgbClr val="76589F"/>
              </a:buClr>
            </a:pPr>
            <a:r>
              <a:rPr lang="en-CA" sz="2000" dirty="0">
                <a:solidFill>
                  <a:schemeClr val="tx1"/>
                </a:solidFill>
                <a:latin typeface="Cambria" panose="02040503050406030204" pitchFamily="18" charset="0"/>
              </a:rPr>
              <a:t>Cancer</a:t>
            </a:r>
          </a:p>
          <a:p>
            <a:pPr>
              <a:buClr>
                <a:srgbClr val="76589F"/>
              </a:buClr>
            </a:pPr>
            <a:r>
              <a:rPr lang="en-CA" sz="2000" dirty="0">
                <a:solidFill>
                  <a:schemeClr val="tx1"/>
                </a:solidFill>
                <a:latin typeface="Cambria" panose="02040503050406030204" pitchFamily="18" charset="0"/>
              </a:rPr>
              <a:t>Heart Disease</a:t>
            </a:r>
          </a:p>
          <a:p>
            <a:pPr>
              <a:buClr>
                <a:srgbClr val="76589F"/>
              </a:buClr>
            </a:pPr>
            <a:r>
              <a:rPr lang="en-CA" sz="2000" dirty="0">
                <a:solidFill>
                  <a:schemeClr val="tx1"/>
                </a:solidFill>
                <a:latin typeface="Cambria" panose="02040503050406030204" pitchFamily="18" charset="0"/>
              </a:rPr>
              <a:t>Diabetes</a:t>
            </a:r>
          </a:p>
          <a:p>
            <a:pPr>
              <a:buClr>
                <a:srgbClr val="76589F"/>
              </a:buClr>
            </a:pPr>
            <a:r>
              <a:rPr lang="en-CA" sz="2000" dirty="0">
                <a:solidFill>
                  <a:schemeClr val="tx1"/>
                </a:solidFill>
                <a:latin typeface="Cambria" panose="02040503050406030204" pitchFamily="18" charset="0"/>
              </a:rPr>
              <a:t>Auto-immune</a:t>
            </a:r>
          </a:p>
          <a:p>
            <a:pPr>
              <a:buClr>
                <a:srgbClr val="76589F"/>
              </a:buClr>
            </a:pPr>
            <a:r>
              <a:rPr lang="en-CA" sz="2000" dirty="0">
                <a:solidFill>
                  <a:schemeClr val="tx1"/>
                </a:solidFill>
                <a:latin typeface="Cambria" panose="02040503050406030204" pitchFamily="18" charset="0"/>
              </a:rPr>
              <a:t>Depression, etc.</a:t>
            </a:r>
          </a:p>
        </p:txBody>
      </p:sp>
      <p:sp>
        <p:nvSpPr>
          <p:cNvPr id="7" name="TextBox 6"/>
          <p:cNvSpPr txBox="1"/>
          <p:nvPr/>
        </p:nvSpPr>
        <p:spPr>
          <a:xfrm>
            <a:off x="6172200" y="4609248"/>
            <a:ext cx="1828800" cy="523220"/>
          </a:xfrm>
          <a:prstGeom prst="rect">
            <a:avLst/>
          </a:prstGeom>
          <a:noFill/>
        </p:spPr>
        <p:txBody>
          <a:bodyPr wrap="square" rtlCol="0">
            <a:spAutoFit/>
          </a:bodyPr>
          <a:lstStyle/>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CAUSE</a:t>
            </a:r>
          </a:p>
        </p:txBody>
      </p:sp>
    </p:spTree>
    <p:extLst>
      <p:ext uri="{BB962C8B-B14F-4D97-AF65-F5344CB8AC3E}">
        <p14:creationId xmlns:p14="http://schemas.microsoft.com/office/powerpoint/2010/main" val="2003386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339" y="915385"/>
            <a:ext cx="6702972" cy="5027229"/>
          </a:xfrm>
          <a:prstGeom prst="rect">
            <a:avLst/>
          </a:prstGeom>
        </p:spPr>
      </p:pic>
    </p:spTree>
    <p:extLst>
      <p:ext uri="{BB962C8B-B14F-4D97-AF65-F5344CB8AC3E}">
        <p14:creationId xmlns:p14="http://schemas.microsoft.com/office/powerpoint/2010/main" val="617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974"/>
            <a:ext cx="10515600" cy="1325563"/>
          </a:xfrm>
        </p:spPr>
        <p:txBody>
          <a:bodyPr>
            <a:normAutofit/>
          </a:bodyPr>
          <a:lstStyle/>
          <a:p>
            <a:pPr algn="ctr"/>
            <a:r>
              <a:rPr lang="en-US" sz="4000" b="1" dirty="0">
                <a:latin typeface="Cambria" panose="02040503050406030204" pitchFamily="18" charset="0"/>
              </a:rPr>
              <a:t>B Vitamins and Your Heart</a:t>
            </a:r>
          </a:p>
        </p:txBody>
      </p:sp>
      <p:sp>
        <p:nvSpPr>
          <p:cNvPr id="3" name="Content Placeholder 2"/>
          <p:cNvSpPr>
            <a:spLocks noGrp="1"/>
          </p:cNvSpPr>
          <p:nvPr>
            <p:ph idx="1"/>
          </p:nvPr>
        </p:nvSpPr>
        <p:spPr>
          <a:xfrm>
            <a:off x="838200" y="2141537"/>
            <a:ext cx="10515600" cy="4351338"/>
          </a:xfrm>
        </p:spPr>
        <p:txBody>
          <a:bodyPr numCol="1">
            <a:normAutofit/>
          </a:bodyPr>
          <a:lstStyle/>
          <a:p>
            <a:pPr marL="0" indent="0">
              <a:buNone/>
            </a:pPr>
            <a:r>
              <a:rPr lang="en-US" dirty="0">
                <a:latin typeface="Cambria" panose="02040503050406030204" pitchFamily="18" charset="0"/>
              </a:rPr>
              <a:t>Decreased B Vitamins leads to elevated CRP and homocysteine</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Elevated CRP or homocysteine leads to increased risk of damage to your blood vessels and cardiovascular system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You are 4 times more likely to have heart attack from elevated </a:t>
            </a:r>
            <a:r>
              <a:rPr lang="en-US" dirty="0" err="1">
                <a:latin typeface="Cambria" panose="02040503050406030204" pitchFamily="18" charset="0"/>
              </a:rPr>
              <a:t>homocysteine</a:t>
            </a:r>
            <a:r>
              <a:rPr lang="en-US" dirty="0">
                <a:latin typeface="Cambria" panose="02040503050406030204" pitchFamily="18" charset="0"/>
              </a:rPr>
              <a:t> then elevated cholesterol</a:t>
            </a:r>
          </a:p>
          <a:p>
            <a:endParaRPr lang="en-US" dirty="0"/>
          </a:p>
          <a:p>
            <a:endParaRPr lang="en-US" dirty="0"/>
          </a:p>
        </p:txBody>
      </p:sp>
    </p:spTree>
    <p:extLst>
      <p:ext uri="{BB962C8B-B14F-4D97-AF65-F5344CB8AC3E}">
        <p14:creationId xmlns:p14="http://schemas.microsoft.com/office/powerpoint/2010/main" val="3009433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2393" y="2506662"/>
            <a:ext cx="10515600" cy="4351338"/>
          </a:xfrm>
        </p:spPr>
        <p:txBody>
          <a:bodyPr>
            <a:normAutofit/>
          </a:bodyPr>
          <a:lstStyle/>
          <a:p>
            <a:pPr marL="0" indent="0">
              <a:buNone/>
            </a:pPr>
            <a:r>
              <a:rPr lang="en-CA" b="1" dirty="0">
                <a:latin typeface="Cambria" panose="02040503050406030204" pitchFamily="18" charset="0"/>
              </a:rPr>
              <a:t>TURMERIC: </a:t>
            </a:r>
            <a:r>
              <a:rPr lang="en-US" dirty="0">
                <a:latin typeface="Cambria" panose="02040503050406030204" pitchFamily="18" charset="0"/>
              </a:rPr>
              <a:t>It’s the </a:t>
            </a:r>
            <a:r>
              <a:rPr lang="en-US" dirty="0" err="1">
                <a:latin typeface="Cambria" panose="02040503050406030204" pitchFamily="18" charset="0"/>
              </a:rPr>
              <a:t>curcuminoids</a:t>
            </a:r>
            <a:endParaRPr lang="en-US" dirty="0">
              <a:latin typeface="Cambria" panose="02040503050406030204" pitchFamily="18" charset="0"/>
            </a:endParaRPr>
          </a:p>
          <a:p>
            <a:pPr marL="0" indent="0">
              <a:buNone/>
            </a:pPr>
            <a:r>
              <a:rPr lang="en-US" dirty="0">
                <a:latin typeface="Cambria" panose="02040503050406030204" pitchFamily="18" charset="0"/>
              </a:rPr>
              <a:t>The source, amount, and concentration that gives it the anti-inflammatory and other disease-fighting benefits</a:t>
            </a:r>
            <a:r>
              <a:rPr lang="en-US" b="1" dirty="0">
                <a:latin typeface="Cambria" panose="02040503050406030204" pitchFamily="18" charset="0"/>
              </a:rPr>
              <a:t>. </a:t>
            </a:r>
          </a:p>
          <a:p>
            <a:pPr marL="0" indent="0">
              <a:buNone/>
            </a:pPr>
            <a:r>
              <a:rPr lang="en-US" b="1" dirty="0">
                <a:latin typeface="Cambria" panose="02040503050406030204" pitchFamily="18" charset="0"/>
              </a:rPr>
              <a:t>Boswellia</a:t>
            </a:r>
          </a:p>
          <a:p>
            <a:pPr marL="0" indent="0">
              <a:buNone/>
            </a:pPr>
            <a:r>
              <a:rPr lang="en-US" b="1" dirty="0">
                <a:latin typeface="Cambria" panose="02040503050406030204" pitchFamily="18" charset="0"/>
              </a:rPr>
              <a:t>White Willow Bark  </a:t>
            </a:r>
            <a:endParaRPr lang="en-US" dirty="0">
              <a:latin typeface="Cambria" panose="02040503050406030204" pitchFamily="18" charset="0"/>
            </a:endParaRPr>
          </a:p>
          <a:p>
            <a:pPr marL="0" indent="0">
              <a:buNone/>
            </a:pPr>
            <a:endParaRPr lang="en-US" sz="1400" dirty="0"/>
          </a:p>
          <a:p>
            <a:pPr marL="0" indent="0">
              <a:buNone/>
            </a:pPr>
            <a:r>
              <a:rPr lang="en-US" b="1" dirty="0"/>
              <a:t> </a:t>
            </a:r>
            <a:endParaRPr lang="en-US" dirty="0"/>
          </a:p>
          <a:p>
            <a:endParaRPr lang="en-US" dirty="0"/>
          </a:p>
        </p:txBody>
      </p:sp>
      <p:sp>
        <p:nvSpPr>
          <p:cNvPr id="3" name="Title 2"/>
          <p:cNvSpPr>
            <a:spLocks noGrp="1"/>
          </p:cNvSpPr>
          <p:nvPr>
            <p:ph type="title"/>
          </p:nvPr>
        </p:nvSpPr>
        <p:spPr>
          <a:xfrm>
            <a:off x="838200" y="985235"/>
            <a:ext cx="10515600" cy="1325563"/>
          </a:xfrm>
        </p:spPr>
        <p:txBody>
          <a:bodyPr>
            <a:normAutofit/>
          </a:bodyPr>
          <a:lstStyle/>
          <a:p>
            <a:pPr algn="ctr"/>
            <a:r>
              <a:rPr lang="en-US" sz="4000" b="1" dirty="0">
                <a:latin typeface="Cambria" panose="02040503050406030204" pitchFamily="18" charset="0"/>
              </a:rPr>
              <a:t>Anti-inflammatory Nutrients</a:t>
            </a:r>
          </a:p>
        </p:txBody>
      </p:sp>
    </p:spTree>
    <p:extLst>
      <p:ext uri="{BB962C8B-B14F-4D97-AF65-F5344CB8AC3E}">
        <p14:creationId xmlns:p14="http://schemas.microsoft.com/office/powerpoint/2010/main" val="1315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A441-9B65-4C46-ABCD-9F9B5A614A15}"/>
              </a:ext>
            </a:extLst>
          </p:cNvPr>
          <p:cNvSpPr>
            <a:spLocks noGrp="1"/>
          </p:cNvSpPr>
          <p:nvPr>
            <p:ph type="title"/>
          </p:nvPr>
        </p:nvSpPr>
        <p:spPr>
          <a:xfrm>
            <a:off x="838200" y="848601"/>
            <a:ext cx="10515600" cy="1325563"/>
          </a:xfrm>
        </p:spPr>
        <p:txBody>
          <a:bodyPr>
            <a:normAutofit/>
          </a:bodyPr>
          <a:lstStyle/>
          <a:p>
            <a:pPr algn="ctr"/>
            <a:r>
              <a:rPr lang="en-US" sz="4000" b="1" dirty="0">
                <a:latin typeface="Cambria" panose="02040503050406030204" pitchFamily="18" charset="0"/>
              </a:rPr>
              <a:t>Anti-oxidants</a:t>
            </a:r>
          </a:p>
        </p:txBody>
      </p:sp>
      <p:sp>
        <p:nvSpPr>
          <p:cNvPr id="3" name="Content Placeholder 2">
            <a:extLst>
              <a:ext uri="{FF2B5EF4-FFF2-40B4-BE49-F238E27FC236}">
                <a16:creationId xmlns:a16="http://schemas.microsoft.com/office/drawing/2014/main" id="{0C89342B-8CD5-4DC6-B5A3-9239A5B82CC8}"/>
              </a:ext>
            </a:extLst>
          </p:cNvPr>
          <p:cNvSpPr>
            <a:spLocks noGrp="1"/>
          </p:cNvSpPr>
          <p:nvPr>
            <p:ph idx="1"/>
          </p:nvPr>
        </p:nvSpPr>
        <p:spPr>
          <a:xfrm>
            <a:off x="838200" y="2424715"/>
            <a:ext cx="10515600" cy="4351338"/>
          </a:xfrm>
        </p:spPr>
        <p:txBody>
          <a:bodyPr>
            <a:normAutofit/>
          </a:bodyPr>
          <a:lstStyle/>
          <a:p>
            <a:r>
              <a:rPr lang="en-US" dirty="0">
                <a:latin typeface="Cambria" panose="02040503050406030204" pitchFamily="18" charset="0"/>
              </a:rPr>
              <a:t>Antioxidant vitamins help to prevent or repair the lining of the blood vessels that are damaged and to halt or diminish the destructive inflammatory response. Without adequate antioxidants, more plaque is formed. If this continues over decades, the fatty plaque builds up in your blood vessels, creating atherosclerosis”</a:t>
            </a:r>
          </a:p>
          <a:p>
            <a:endParaRPr lang="en-US" dirty="0"/>
          </a:p>
        </p:txBody>
      </p:sp>
    </p:spTree>
    <p:extLst>
      <p:ext uri="{BB962C8B-B14F-4D97-AF65-F5344CB8AC3E}">
        <p14:creationId xmlns:p14="http://schemas.microsoft.com/office/powerpoint/2010/main" val="26345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33D5-F4C4-41CB-9517-908426F8DE09}"/>
              </a:ext>
            </a:extLst>
          </p:cNvPr>
          <p:cNvSpPr>
            <a:spLocks noGrp="1"/>
          </p:cNvSpPr>
          <p:nvPr>
            <p:ph type="title"/>
          </p:nvPr>
        </p:nvSpPr>
        <p:spPr>
          <a:xfrm>
            <a:off x="838200" y="817070"/>
            <a:ext cx="10515600" cy="1325563"/>
          </a:xfrm>
        </p:spPr>
        <p:txBody>
          <a:bodyPr>
            <a:normAutofit/>
          </a:bodyPr>
          <a:lstStyle/>
          <a:p>
            <a:pPr algn="ctr"/>
            <a:r>
              <a:rPr lang="en-US" sz="4000" b="1" dirty="0">
                <a:latin typeface="Cambria" panose="02040503050406030204" pitchFamily="18" charset="0"/>
              </a:rPr>
              <a:t>Vitamin E: Potent Antioxidant</a:t>
            </a:r>
          </a:p>
        </p:txBody>
      </p:sp>
      <p:sp>
        <p:nvSpPr>
          <p:cNvPr id="3" name="Content Placeholder 2">
            <a:extLst>
              <a:ext uri="{FF2B5EF4-FFF2-40B4-BE49-F238E27FC236}">
                <a16:creationId xmlns:a16="http://schemas.microsoft.com/office/drawing/2014/main" id="{E861287B-EF75-4581-AA41-AF6C36CEA2DF}"/>
              </a:ext>
            </a:extLst>
          </p:cNvPr>
          <p:cNvSpPr>
            <a:spLocks noGrp="1"/>
          </p:cNvSpPr>
          <p:nvPr>
            <p:ph idx="1"/>
          </p:nvPr>
        </p:nvSpPr>
        <p:spPr>
          <a:xfrm>
            <a:off x="838200" y="1993790"/>
            <a:ext cx="10515600" cy="4351338"/>
          </a:xfrm>
        </p:spPr>
        <p:txBody>
          <a:bodyPr>
            <a:normAutofit/>
          </a:bodyPr>
          <a:lstStyle/>
          <a:p>
            <a:r>
              <a:rPr lang="en-US" dirty="0">
                <a:latin typeface="Cambria" panose="02040503050406030204" pitchFamily="18" charset="0"/>
              </a:rPr>
              <a:t>Body's most potent fat-soluble antioxidant</a:t>
            </a:r>
          </a:p>
          <a:p>
            <a:r>
              <a:rPr lang="en-US" dirty="0">
                <a:latin typeface="Cambria" panose="02040503050406030204" pitchFamily="18" charset="0"/>
              </a:rPr>
              <a:t>Crucial for protecting against free radical damage</a:t>
            </a:r>
          </a:p>
          <a:p>
            <a:r>
              <a:rPr lang="en-US" dirty="0">
                <a:latin typeface="Cambria" panose="02040503050406030204" pitchFamily="18" charset="0"/>
              </a:rPr>
              <a:t>Strengthens and regulates heartbeat (very important in preventing and treating heart disease and cardiac conditions)</a:t>
            </a:r>
          </a:p>
          <a:p>
            <a:r>
              <a:rPr lang="en-US" dirty="0">
                <a:latin typeface="Cambria" panose="02040503050406030204" pitchFamily="18" charset="0"/>
              </a:rPr>
              <a:t>Increases body's production of CD4 (natural killer cells) and certain antibodies</a:t>
            </a:r>
          </a:p>
          <a:p>
            <a:r>
              <a:rPr lang="en-US" dirty="0">
                <a:latin typeface="Cambria" panose="02040503050406030204" pitchFamily="18" charset="0"/>
              </a:rPr>
              <a:t>Slows down the mental decline associated with some neurological disorders</a:t>
            </a:r>
          </a:p>
          <a:p>
            <a:endParaRPr lang="en-US" dirty="0"/>
          </a:p>
        </p:txBody>
      </p:sp>
    </p:spTree>
    <p:extLst>
      <p:ext uri="{BB962C8B-B14F-4D97-AF65-F5344CB8AC3E}">
        <p14:creationId xmlns:p14="http://schemas.microsoft.com/office/powerpoint/2010/main" val="892570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lgn="ctr">
              <a:buNone/>
            </a:pPr>
            <a:r>
              <a:rPr lang="en-CA" b="1" dirty="0">
                <a:latin typeface="Cambria" panose="02040503050406030204" pitchFamily="18" charset="0"/>
              </a:rPr>
              <a:t>EDISON PACK HEART BLEND – FIGHT THE DAILY FIGHT!</a:t>
            </a:r>
          </a:p>
          <a:p>
            <a:pPr marL="0" indent="0" algn="ctr">
              <a:buNone/>
            </a:pPr>
            <a:endParaRPr lang="en-CA" b="1" dirty="0">
              <a:latin typeface="Cambria" panose="02040503050406030204" pitchFamily="18" charset="0"/>
            </a:endParaRPr>
          </a:p>
          <a:p>
            <a:pPr algn="ctr"/>
            <a:r>
              <a:rPr lang="en-CA" dirty="0">
                <a:latin typeface="Cambria" panose="02040503050406030204" pitchFamily="18" charset="0"/>
              </a:rPr>
              <a:t>D-ribose: repairs and prevents heart damage and improves recovery</a:t>
            </a:r>
          </a:p>
          <a:p>
            <a:pPr marL="0" indent="0">
              <a:buNone/>
            </a:pPr>
            <a:endParaRPr lang="en-CA" dirty="0">
              <a:latin typeface="Cambria" panose="02040503050406030204" pitchFamily="18" charset="0"/>
            </a:endParaRPr>
          </a:p>
          <a:p>
            <a:pPr marL="0" indent="0" algn="ctr">
              <a:buNone/>
            </a:pPr>
            <a:r>
              <a:rPr lang="en-CA" dirty="0">
                <a:latin typeface="Cambria" panose="02040503050406030204" pitchFamily="18" charset="0"/>
              </a:rPr>
              <a:t>Anti-oxidants specific to the heart</a:t>
            </a:r>
          </a:p>
          <a:p>
            <a:pPr algn="ctr"/>
            <a:r>
              <a:rPr lang="en-CA" dirty="0">
                <a:latin typeface="Cambria" panose="02040503050406030204" pitchFamily="18" charset="0"/>
              </a:rPr>
              <a:t>Resveratrol</a:t>
            </a:r>
          </a:p>
          <a:p>
            <a:pPr algn="ctr"/>
            <a:r>
              <a:rPr lang="en-CA" dirty="0">
                <a:latin typeface="Cambria" panose="02040503050406030204" pitchFamily="18" charset="0"/>
              </a:rPr>
              <a:t>CoQ10</a:t>
            </a:r>
          </a:p>
          <a:p>
            <a:pPr algn="ctr"/>
            <a:r>
              <a:rPr lang="en-CA" dirty="0">
                <a:latin typeface="Cambria" panose="02040503050406030204" pitchFamily="18" charset="0"/>
              </a:rPr>
              <a:t>Lycopene (Along with Saw Palmetto in the Men’s – also helps to prevent conditions of the prostate)</a:t>
            </a:r>
            <a:endParaRPr lang="en-US" dirty="0">
              <a:latin typeface="Cambria" panose="02040503050406030204" pitchFamily="18" charset="0"/>
            </a:endParaRPr>
          </a:p>
        </p:txBody>
      </p:sp>
      <p:sp>
        <p:nvSpPr>
          <p:cNvPr id="3" name="Title 2"/>
          <p:cNvSpPr>
            <a:spLocks noGrp="1"/>
          </p:cNvSpPr>
          <p:nvPr>
            <p:ph type="title"/>
          </p:nvPr>
        </p:nvSpPr>
        <p:spPr/>
        <p:txBody>
          <a:bodyPr>
            <a:normAutofit/>
          </a:bodyPr>
          <a:lstStyle/>
          <a:p>
            <a:pPr algn="ctr"/>
            <a:r>
              <a:rPr lang="en-US" sz="4000" b="1" dirty="0">
                <a:latin typeface="Cambria" panose="02040503050406030204" pitchFamily="18" charset="0"/>
              </a:rPr>
              <a:t>FIGHTING THE #1 KILLER  </a:t>
            </a:r>
          </a:p>
        </p:txBody>
      </p:sp>
    </p:spTree>
    <p:extLst>
      <p:ext uri="{BB962C8B-B14F-4D97-AF65-F5344CB8AC3E}">
        <p14:creationId xmlns:p14="http://schemas.microsoft.com/office/powerpoint/2010/main" val="1757238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21973"/>
            <a:ext cx="10515600" cy="4351338"/>
          </a:xfrm>
        </p:spPr>
        <p:txBody>
          <a:bodyPr>
            <a:normAutofit/>
          </a:bodyPr>
          <a:lstStyle/>
          <a:p>
            <a:pPr marL="0" indent="0" algn="ctr">
              <a:buNone/>
            </a:pPr>
            <a:r>
              <a:rPr lang="en-US" b="1" dirty="0">
                <a:latin typeface="Cambria" panose="02040503050406030204" pitchFamily="18" charset="0"/>
              </a:rPr>
              <a:t>MEN’S: Saw Palmetto </a:t>
            </a:r>
          </a:p>
          <a:p>
            <a:pPr algn="ctr"/>
            <a:r>
              <a:rPr lang="en-US" dirty="0">
                <a:latin typeface="Cambria" panose="02040503050406030204" pitchFamily="18" charset="0"/>
              </a:rPr>
              <a:t>Supports the urological system</a:t>
            </a:r>
          </a:p>
          <a:p>
            <a:pPr algn="ctr"/>
            <a:r>
              <a:rPr lang="en-US" dirty="0">
                <a:latin typeface="Cambria" panose="02040503050406030204" pitchFamily="18" charset="0"/>
              </a:rPr>
              <a:t>Supports prostate health  </a:t>
            </a:r>
          </a:p>
          <a:p>
            <a:pPr algn="ctr"/>
            <a:r>
              <a:rPr lang="en-US" dirty="0">
                <a:latin typeface="Cambria" panose="02040503050406030204" pitchFamily="18" charset="0"/>
              </a:rPr>
              <a:t>Helps mitigate issues leading to hair loss</a:t>
            </a:r>
          </a:p>
          <a:p>
            <a:pPr algn="ctr"/>
            <a:r>
              <a:rPr lang="en-US" dirty="0">
                <a:latin typeface="Cambria" panose="02040503050406030204" pitchFamily="18" charset="0"/>
              </a:rPr>
              <a:t>Assists in retaining testosterone levels</a:t>
            </a:r>
          </a:p>
          <a:p>
            <a:endParaRPr lang="en-US" dirty="0"/>
          </a:p>
        </p:txBody>
      </p:sp>
      <p:sp>
        <p:nvSpPr>
          <p:cNvPr id="3" name="Title 2"/>
          <p:cNvSpPr>
            <a:spLocks noGrp="1"/>
          </p:cNvSpPr>
          <p:nvPr>
            <p:ph type="title"/>
          </p:nvPr>
        </p:nvSpPr>
        <p:spPr>
          <a:xfrm>
            <a:off x="1632093" y="1672541"/>
            <a:ext cx="8927814" cy="756560"/>
          </a:xfrm>
        </p:spPr>
        <p:txBody>
          <a:bodyPr>
            <a:noAutofit/>
          </a:bodyPr>
          <a:lstStyle/>
          <a:p>
            <a:pPr algn="ctr"/>
            <a:r>
              <a:rPr lang="en-US" sz="3600" b="1" dirty="0">
                <a:latin typeface="Cambria" panose="02040503050406030204" pitchFamily="18" charset="0"/>
              </a:rPr>
              <a:t>MEN’S WHOLE FOOD ANTIOXIDANT BLEND</a:t>
            </a:r>
          </a:p>
        </p:txBody>
      </p:sp>
    </p:spTree>
    <p:extLst>
      <p:ext uri="{BB962C8B-B14F-4D97-AF65-F5344CB8AC3E}">
        <p14:creationId xmlns:p14="http://schemas.microsoft.com/office/powerpoint/2010/main" val="4239620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769421"/>
            <a:ext cx="10515600" cy="4351338"/>
          </a:xfrm>
        </p:spPr>
        <p:txBody>
          <a:bodyPr>
            <a:noAutofit/>
          </a:bodyPr>
          <a:lstStyle/>
          <a:p>
            <a:pPr marL="0" indent="0" algn="ctr">
              <a:buNone/>
            </a:pPr>
            <a:r>
              <a:rPr lang="en-US" b="1" dirty="0">
                <a:latin typeface="Cambria" panose="02040503050406030204" pitchFamily="18" charset="0"/>
              </a:rPr>
              <a:t>WOMEN’S: L-Threonine (amino acid)</a:t>
            </a:r>
          </a:p>
          <a:p>
            <a:pPr algn="ctr"/>
            <a:r>
              <a:rPr lang="en-US" dirty="0">
                <a:latin typeface="Cambria" panose="02040503050406030204" pitchFamily="18" charset="0"/>
              </a:rPr>
              <a:t>Protects the cells against oxidative stress and improves mood, anxiety, depression, and sleep.</a:t>
            </a:r>
          </a:p>
          <a:p>
            <a:pPr marL="0" indent="0" algn="ctr">
              <a:buNone/>
            </a:pPr>
            <a:endParaRPr lang="en-US" dirty="0">
              <a:latin typeface="Cambria" panose="02040503050406030204" pitchFamily="18" charset="0"/>
            </a:endParaRPr>
          </a:p>
          <a:p>
            <a:pPr algn="ctr"/>
            <a:r>
              <a:rPr lang="en-US" dirty="0">
                <a:latin typeface="Cambria" panose="02040503050406030204" pitchFamily="18" charset="0"/>
              </a:rPr>
              <a:t>PLUS, many other great benefits!</a:t>
            </a:r>
          </a:p>
        </p:txBody>
      </p:sp>
      <p:sp>
        <p:nvSpPr>
          <p:cNvPr id="4" name="Title 3"/>
          <p:cNvSpPr>
            <a:spLocks noGrp="1"/>
          </p:cNvSpPr>
          <p:nvPr>
            <p:ph type="title"/>
          </p:nvPr>
        </p:nvSpPr>
        <p:spPr>
          <a:xfrm>
            <a:off x="1632093" y="1577947"/>
            <a:ext cx="8927814" cy="756560"/>
          </a:xfrm>
        </p:spPr>
        <p:txBody>
          <a:bodyPr>
            <a:noAutofit/>
          </a:bodyPr>
          <a:lstStyle/>
          <a:p>
            <a:pPr algn="ctr"/>
            <a:r>
              <a:rPr lang="en-US" sz="3000" b="1" dirty="0">
                <a:latin typeface="Cambria" panose="02040503050406030204" pitchFamily="18" charset="0"/>
              </a:rPr>
              <a:t>WOMEN’S WHOLE FOOD ANTI-OXIDANT BLEND </a:t>
            </a:r>
          </a:p>
        </p:txBody>
      </p:sp>
    </p:spTree>
    <p:extLst>
      <p:ext uri="{BB962C8B-B14F-4D97-AF65-F5344CB8AC3E}">
        <p14:creationId xmlns:p14="http://schemas.microsoft.com/office/powerpoint/2010/main" val="2938328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27386"/>
            <a:ext cx="9144000" cy="1143000"/>
          </a:xfrm>
        </p:spPr>
        <p:txBody>
          <a:bodyPr>
            <a:normAutofit/>
          </a:bodyPr>
          <a:lstStyle/>
          <a:p>
            <a:pPr algn="ctr"/>
            <a:r>
              <a:rPr lang="en-CA" sz="4000" b="1" dirty="0">
                <a:latin typeface="Cambria" panose="02040503050406030204" pitchFamily="18" charset="0"/>
                <a:cs typeface="Arial" panose="020B0604020202020204" pitchFamily="34" charset="0"/>
              </a:rPr>
              <a:t>CoQ10</a:t>
            </a:r>
            <a:r>
              <a:rPr lang="en-CA" sz="4000" b="1" dirty="0">
                <a:solidFill>
                  <a:schemeClr val="tx1">
                    <a:lumMod val="75000"/>
                    <a:lumOff val="25000"/>
                  </a:schemeClr>
                </a:solidFill>
                <a:latin typeface="Cambria" panose="02040503050406030204" pitchFamily="18" charset="0"/>
                <a:cs typeface="Arial" panose="020B0604020202020204" pitchFamily="34" charset="0"/>
              </a:rPr>
              <a:t>:</a:t>
            </a:r>
            <a:r>
              <a:rPr lang="en-CA" sz="4000" b="1" dirty="0">
                <a:latin typeface="Cambria" panose="02040503050406030204" pitchFamily="18" charset="0"/>
                <a:cs typeface="Arial" panose="020B0604020202020204" pitchFamily="34" charset="0"/>
              </a:rPr>
              <a:t>  </a:t>
            </a:r>
            <a:r>
              <a:rPr lang="en-CA" sz="4000" b="1" dirty="0">
                <a:solidFill>
                  <a:schemeClr val="tx1">
                    <a:lumMod val="75000"/>
                    <a:lumOff val="25000"/>
                  </a:schemeClr>
                </a:solidFill>
                <a:latin typeface="Cambria" panose="02040503050406030204" pitchFamily="18" charset="0"/>
                <a:cs typeface="Arial" panose="020B0604020202020204" pitchFamily="34" charset="0"/>
              </a:rPr>
              <a:t>Aging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8514" y="2410127"/>
            <a:ext cx="3654972" cy="3045810"/>
          </a:xfrm>
          <a:ln>
            <a:solidFill>
              <a:schemeClr val="tx1">
                <a:lumMod val="85000"/>
                <a:lumOff val="15000"/>
              </a:schemeClr>
            </a:solidFill>
          </a:ln>
        </p:spPr>
      </p:pic>
    </p:spTree>
    <p:extLst>
      <p:ext uri="{BB962C8B-B14F-4D97-AF65-F5344CB8AC3E}">
        <p14:creationId xmlns:p14="http://schemas.microsoft.com/office/powerpoint/2010/main" val="86346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30157-534B-A342-9CBA-039071244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300" y="1714500"/>
            <a:ext cx="5359400" cy="3429000"/>
          </a:xfrm>
          <a:prstGeom prst="rect">
            <a:avLst/>
          </a:prstGeom>
        </p:spPr>
      </p:pic>
    </p:spTree>
    <p:extLst>
      <p:ext uri="{BB962C8B-B14F-4D97-AF65-F5344CB8AC3E}">
        <p14:creationId xmlns:p14="http://schemas.microsoft.com/office/powerpoint/2010/main" val="424784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54500"/>
            <a:ext cx="9144000" cy="2387600"/>
          </a:xfrm>
        </p:spPr>
        <p:txBody>
          <a:bodyPr>
            <a:normAutofit/>
          </a:bodyPr>
          <a:lstStyle/>
          <a:p>
            <a:r>
              <a:rPr lang="en-US" b="1" dirty="0"/>
              <a:t> </a:t>
            </a:r>
            <a:r>
              <a:rPr lang="en-US" sz="4800" dirty="0">
                <a:latin typeface="Cambria" panose="02040503050406030204" pitchFamily="18" charset="0"/>
              </a:rPr>
              <a:t>DEADLY </a:t>
            </a:r>
            <a:r>
              <a:rPr lang="en-US" sz="4800" b="1" dirty="0">
                <a:latin typeface="Cambria" panose="02040503050406030204" pitchFamily="18" charset="0"/>
              </a:rPr>
              <a:t>INFLAMMATION </a:t>
            </a:r>
          </a:p>
        </p:txBody>
      </p:sp>
      <p:sp>
        <p:nvSpPr>
          <p:cNvPr id="3" name="Content Placeholder 2"/>
          <p:cNvSpPr>
            <a:spLocks noGrp="1"/>
          </p:cNvSpPr>
          <p:nvPr>
            <p:ph type="subTitle" idx="1"/>
          </p:nvPr>
        </p:nvSpPr>
        <p:spPr>
          <a:xfrm>
            <a:off x="1524000" y="3429000"/>
            <a:ext cx="9144000" cy="1655762"/>
          </a:xfrm>
        </p:spPr>
        <p:txBody>
          <a:bodyPr>
            <a:normAutofit/>
          </a:bodyPr>
          <a:lstStyle/>
          <a:p>
            <a:r>
              <a:rPr lang="en-US" sz="2800" b="1" i="1" dirty="0">
                <a:latin typeface="Cambria" panose="02040503050406030204" pitchFamily="18" charset="0"/>
              </a:rPr>
              <a:t>The Major Physiologic Cause of </a:t>
            </a:r>
          </a:p>
          <a:p>
            <a:r>
              <a:rPr lang="en-US" sz="2800" b="1" i="1" dirty="0">
                <a:latin typeface="Cambria" panose="02040503050406030204" pitchFamily="18" charset="0"/>
              </a:rPr>
              <a:t>ALL Pain &amp; Disease</a:t>
            </a:r>
          </a:p>
          <a:p>
            <a:endParaRPr lang="en-US" dirty="0"/>
          </a:p>
        </p:txBody>
      </p:sp>
    </p:spTree>
    <p:extLst>
      <p:ext uri="{BB962C8B-B14F-4D97-AF65-F5344CB8AC3E}">
        <p14:creationId xmlns:p14="http://schemas.microsoft.com/office/powerpoint/2010/main" val="720121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8995-5E13-4511-A76C-34B45AFCE87B}"/>
              </a:ext>
            </a:extLst>
          </p:cNvPr>
          <p:cNvSpPr>
            <a:spLocks noGrp="1"/>
          </p:cNvSpPr>
          <p:nvPr>
            <p:ph type="title"/>
          </p:nvPr>
        </p:nvSpPr>
        <p:spPr/>
        <p:txBody>
          <a:bodyPr>
            <a:normAutofit/>
          </a:bodyPr>
          <a:lstStyle/>
          <a:p>
            <a:pPr algn="ctr"/>
            <a:r>
              <a:rPr lang="en-US" sz="4000" b="1" dirty="0">
                <a:latin typeface="Cambria" panose="02040503050406030204" pitchFamily="18" charset="0"/>
              </a:rPr>
              <a:t>Master Detoxifier</a:t>
            </a:r>
          </a:p>
        </p:txBody>
      </p:sp>
      <p:sp>
        <p:nvSpPr>
          <p:cNvPr id="3" name="Content Placeholder 2">
            <a:extLst>
              <a:ext uri="{FF2B5EF4-FFF2-40B4-BE49-F238E27FC236}">
                <a16:creationId xmlns:a16="http://schemas.microsoft.com/office/drawing/2014/main" id="{CC6625BE-8F28-4A7A-A5BB-6524B5AA2BEB}"/>
              </a:ext>
            </a:extLst>
          </p:cNvPr>
          <p:cNvSpPr>
            <a:spLocks noGrp="1"/>
          </p:cNvSpPr>
          <p:nvPr>
            <p:ph idx="1"/>
          </p:nvPr>
        </p:nvSpPr>
        <p:spPr>
          <a:xfrm>
            <a:off x="4432738" y="1690688"/>
            <a:ext cx="10515600" cy="4351338"/>
          </a:xfrm>
        </p:spPr>
        <p:txBody>
          <a:bodyPr>
            <a:normAutofit fontScale="32500" lnSpcReduction="20000"/>
          </a:bodyPr>
          <a:lstStyle/>
          <a:p>
            <a:r>
              <a:rPr lang="en-US" sz="5000" dirty="0">
                <a:latin typeface="Cambria" panose="02040503050406030204" pitchFamily="18" charset="0"/>
              </a:rPr>
              <a:t>N-Acetyl-L-Cysteine (NAC)*</a:t>
            </a:r>
          </a:p>
          <a:p>
            <a:r>
              <a:rPr lang="en-US" sz="5000" dirty="0">
                <a:latin typeface="Cambria" panose="02040503050406030204" pitchFamily="18" charset="0"/>
              </a:rPr>
              <a:t>L-Glutamine*</a:t>
            </a:r>
          </a:p>
          <a:p>
            <a:r>
              <a:rPr lang="en-US" sz="5000" dirty="0">
                <a:latin typeface="Cambria" panose="02040503050406030204" pitchFamily="18" charset="0"/>
              </a:rPr>
              <a:t>L-Glycine*</a:t>
            </a:r>
          </a:p>
          <a:p>
            <a:r>
              <a:rPr lang="en-US" sz="5000" dirty="0">
                <a:latin typeface="Cambria" panose="02040503050406030204" pitchFamily="18" charset="0"/>
              </a:rPr>
              <a:t>Milk Thistle Seed Extract*</a:t>
            </a:r>
          </a:p>
          <a:p>
            <a:r>
              <a:rPr lang="en-US" sz="5000" dirty="0">
                <a:latin typeface="Cambria" panose="02040503050406030204" pitchFamily="18" charset="0"/>
              </a:rPr>
              <a:t>Apple Cider Vinegar (Powder)</a:t>
            </a:r>
          </a:p>
          <a:p>
            <a:r>
              <a:rPr lang="en-US" sz="5000" dirty="0">
                <a:latin typeface="Cambria" panose="02040503050406030204" pitchFamily="18" charset="0"/>
              </a:rPr>
              <a:t>Aloe Vera Leaf Powder</a:t>
            </a:r>
          </a:p>
          <a:p>
            <a:r>
              <a:rPr lang="en-US" sz="5000" dirty="0">
                <a:latin typeface="Cambria" panose="02040503050406030204" pitchFamily="18" charset="0"/>
              </a:rPr>
              <a:t>Broccoli Seed Extract Powder*</a:t>
            </a:r>
          </a:p>
          <a:p>
            <a:r>
              <a:rPr lang="en-US" sz="5000" dirty="0">
                <a:latin typeface="Cambria" panose="02040503050406030204" pitchFamily="18" charset="0"/>
              </a:rPr>
              <a:t>Chlorella</a:t>
            </a:r>
          </a:p>
          <a:p>
            <a:r>
              <a:rPr lang="en-US" sz="5000" dirty="0">
                <a:latin typeface="Cambria" panose="02040503050406030204" pitchFamily="18" charset="0"/>
              </a:rPr>
              <a:t>Cinnamon Extract</a:t>
            </a:r>
          </a:p>
          <a:p>
            <a:r>
              <a:rPr lang="en-US" sz="5000" dirty="0">
                <a:latin typeface="Cambria" panose="02040503050406030204" pitchFamily="18" charset="0"/>
              </a:rPr>
              <a:t>Dandelion Greens</a:t>
            </a:r>
          </a:p>
          <a:p>
            <a:r>
              <a:rPr lang="en-US" sz="5000" dirty="0">
                <a:latin typeface="Cambria" panose="02040503050406030204" pitchFamily="18" charset="0"/>
              </a:rPr>
              <a:t>Garlic Powder*</a:t>
            </a:r>
          </a:p>
          <a:p>
            <a:r>
              <a:rPr lang="en-US" sz="5000" dirty="0">
                <a:latin typeface="Cambria" panose="02040503050406030204" pitchFamily="18" charset="0"/>
              </a:rPr>
              <a:t>Green Tea Extract (Polyphenols, Catechins, and EGCG)</a:t>
            </a:r>
          </a:p>
          <a:p>
            <a:r>
              <a:rPr lang="en-US" sz="5000" dirty="0">
                <a:latin typeface="Cambria" panose="02040503050406030204" pitchFamily="18" charset="0"/>
              </a:rPr>
              <a:t>L-Glutathione*</a:t>
            </a:r>
          </a:p>
          <a:p>
            <a:pPr marL="0" indent="0">
              <a:buNone/>
            </a:pPr>
            <a:r>
              <a:rPr lang="en-US" dirty="0"/>
              <a:t>*Increase and enhance Glutathione in the blood</a:t>
            </a:r>
          </a:p>
          <a:p>
            <a:endParaRPr lang="en-US" dirty="0"/>
          </a:p>
          <a:p>
            <a:endParaRPr lang="en-US" dirty="0"/>
          </a:p>
        </p:txBody>
      </p:sp>
    </p:spTree>
    <p:extLst>
      <p:ext uri="{BB962C8B-B14F-4D97-AF65-F5344CB8AC3E}">
        <p14:creationId xmlns:p14="http://schemas.microsoft.com/office/powerpoint/2010/main" val="338616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7872-136F-4F17-8D91-499F0AAB066A}"/>
              </a:ext>
            </a:extLst>
          </p:cNvPr>
          <p:cNvSpPr>
            <a:spLocks noGrp="1"/>
          </p:cNvSpPr>
          <p:nvPr>
            <p:ph type="title"/>
          </p:nvPr>
        </p:nvSpPr>
        <p:spPr>
          <a:xfrm>
            <a:off x="838200" y="775029"/>
            <a:ext cx="10515600" cy="1325563"/>
          </a:xfrm>
        </p:spPr>
        <p:txBody>
          <a:bodyPr>
            <a:normAutofit/>
          </a:bodyPr>
          <a:lstStyle/>
          <a:p>
            <a:pPr algn="ctr"/>
            <a:r>
              <a:rPr lang="en-US" sz="4000" b="1" dirty="0">
                <a:latin typeface="Cambria" panose="02040503050406030204" pitchFamily="18" charset="0"/>
              </a:rPr>
              <a:t>Milk Thistle</a:t>
            </a:r>
          </a:p>
        </p:txBody>
      </p:sp>
      <p:sp>
        <p:nvSpPr>
          <p:cNvPr id="3" name="Content Placeholder 2">
            <a:extLst>
              <a:ext uri="{FF2B5EF4-FFF2-40B4-BE49-F238E27FC236}">
                <a16:creationId xmlns:a16="http://schemas.microsoft.com/office/drawing/2014/main" id="{596BF59A-E961-4B88-A4A7-2E4019F67999}"/>
              </a:ext>
            </a:extLst>
          </p:cNvPr>
          <p:cNvSpPr>
            <a:spLocks noGrp="1"/>
          </p:cNvSpPr>
          <p:nvPr>
            <p:ph idx="1"/>
          </p:nvPr>
        </p:nvSpPr>
        <p:spPr>
          <a:xfrm>
            <a:off x="838200" y="2340632"/>
            <a:ext cx="10515600" cy="4351338"/>
          </a:xfrm>
        </p:spPr>
        <p:txBody>
          <a:bodyPr>
            <a:normAutofit/>
          </a:bodyPr>
          <a:lstStyle/>
          <a:p>
            <a:r>
              <a:rPr lang="en-US" dirty="0">
                <a:latin typeface="Cambria" panose="02040503050406030204" pitchFamily="18" charset="0"/>
              </a:rPr>
              <a:t>Powerful glutathione regenerator </a:t>
            </a:r>
          </a:p>
          <a:p>
            <a:r>
              <a:rPr lang="en-US" dirty="0">
                <a:latin typeface="Cambria" panose="02040503050406030204" pitchFamily="18" charset="0"/>
              </a:rPr>
              <a:t>Reduces and reverses liver damage caused by medications, radiation and alcohol  </a:t>
            </a:r>
          </a:p>
          <a:p>
            <a:r>
              <a:rPr lang="en-US" dirty="0">
                <a:latin typeface="Cambria" panose="02040503050406030204" pitchFamily="18" charset="0"/>
              </a:rPr>
              <a:t>Used to treat alcoholic cirrhosis and alcoholic hepatitis</a:t>
            </a:r>
          </a:p>
          <a:p>
            <a:r>
              <a:rPr lang="en-US" dirty="0">
                <a:latin typeface="Cambria" panose="02040503050406030204" pitchFamily="18" charset="0"/>
              </a:rPr>
              <a:t>A</a:t>
            </a:r>
            <a:r>
              <a:rPr lang="en-US" b="1" dirty="0">
                <a:latin typeface="Cambria" panose="02040503050406030204" pitchFamily="18" charset="0"/>
              </a:rPr>
              <a:t> </a:t>
            </a:r>
            <a:r>
              <a:rPr lang="en-US" dirty="0">
                <a:latin typeface="Cambria" panose="02040503050406030204" pitchFamily="18" charset="0"/>
              </a:rPr>
              <a:t>potent antioxidant for the liver</a:t>
            </a:r>
          </a:p>
          <a:p>
            <a:pPr lvl="0"/>
            <a:r>
              <a:rPr lang="en-US" dirty="0">
                <a:latin typeface="Cambria" panose="02040503050406030204" pitchFamily="18" charset="0"/>
              </a:rPr>
              <a:t>Chemoprotective (2-4)</a:t>
            </a:r>
          </a:p>
          <a:p>
            <a:endParaRPr lang="en-US" dirty="0"/>
          </a:p>
        </p:txBody>
      </p:sp>
    </p:spTree>
    <p:extLst>
      <p:ext uri="{BB962C8B-B14F-4D97-AF65-F5344CB8AC3E}">
        <p14:creationId xmlns:p14="http://schemas.microsoft.com/office/powerpoint/2010/main" val="2098392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919-190C-4002-A255-F6D9A90C13DC}"/>
              </a:ext>
            </a:extLst>
          </p:cNvPr>
          <p:cNvSpPr>
            <a:spLocks noGrp="1"/>
          </p:cNvSpPr>
          <p:nvPr>
            <p:ph type="title"/>
          </p:nvPr>
        </p:nvSpPr>
        <p:spPr>
          <a:xfrm>
            <a:off x="838200" y="732987"/>
            <a:ext cx="10515600" cy="1325563"/>
          </a:xfrm>
        </p:spPr>
        <p:txBody>
          <a:bodyPr>
            <a:normAutofit/>
          </a:bodyPr>
          <a:lstStyle/>
          <a:p>
            <a:pPr algn="ctr"/>
            <a:r>
              <a:rPr lang="en-US" sz="4000" b="1" dirty="0">
                <a:latin typeface="Cambria" panose="02040503050406030204" pitchFamily="18" charset="0"/>
              </a:rPr>
              <a:t>Key Co-Factors (Edison Pack)</a:t>
            </a:r>
          </a:p>
        </p:txBody>
      </p:sp>
      <p:sp>
        <p:nvSpPr>
          <p:cNvPr id="3" name="Content Placeholder 2">
            <a:extLst>
              <a:ext uri="{FF2B5EF4-FFF2-40B4-BE49-F238E27FC236}">
                <a16:creationId xmlns:a16="http://schemas.microsoft.com/office/drawing/2014/main" id="{159BE695-D026-4365-8881-F5418226171A}"/>
              </a:ext>
            </a:extLst>
          </p:cNvPr>
          <p:cNvSpPr>
            <a:spLocks noGrp="1"/>
          </p:cNvSpPr>
          <p:nvPr>
            <p:ph idx="1"/>
          </p:nvPr>
        </p:nvSpPr>
        <p:spPr>
          <a:xfrm>
            <a:off x="4674476" y="2141537"/>
            <a:ext cx="10515600" cy="4351338"/>
          </a:xfrm>
        </p:spPr>
        <p:txBody>
          <a:bodyPr>
            <a:normAutofit/>
          </a:bodyPr>
          <a:lstStyle/>
          <a:p>
            <a:r>
              <a:rPr lang="en-US" b="1" dirty="0">
                <a:solidFill>
                  <a:schemeClr val="tx1"/>
                </a:solidFill>
                <a:latin typeface="Cambria" panose="02040503050406030204" pitchFamily="18" charset="0"/>
                <a:hlinkClick r:id="rId3">
                  <a:extLst>
                    <a:ext uri="{A12FA001-AC4F-418D-AE19-62706E023703}">
                      <ahyp:hlinkClr xmlns:ahyp="http://schemas.microsoft.com/office/drawing/2018/hyperlinkcolor" val="tx"/>
                    </a:ext>
                  </a:extLst>
                </a:hlinkClick>
              </a:rPr>
              <a:t>Vitamin C</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Vitamin E</a:t>
            </a:r>
            <a:r>
              <a:rPr lang="en-US" dirty="0">
                <a:solidFill>
                  <a:schemeClr val="tx1"/>
                </a:solidFill>
                <a:latin typeface="Cambria" panose="02040503050406030204" pitchFamily="18" charset="0"/>
                <a:hlinkClick r:id="rId4">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  </a:t>
            </a:r>
          </a:p>
          <a:p>
            <a:r>
              <a:rPr lang="en-US" b="1"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B vitamins</a:t>
            </a:r>
            <a:r>
              <a:rPr lang="en-US" dirty="0">
                <a:solidFill>
                  <a:schemeClr val="tx1"/>
                </a:solidFill>
                <a:latin typeface="Cambria" panose="02040503050406030204" pitchFamily="18" charset="0"/>
                <a:hlinkClick r:id="rId5">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  </a:t>
            </a:r>
          </a:p>
          <a:p>
            <a:r>
              <a:rPr lang="en-US" b="1" dirty="0">
                <a:solidFill>
                  <a:schemeClr val="tx1"/>
                </a:solidFill>
                <a:latin typeface="Cambria" panose="02040503050406030204" pitchFamily="18" charset="0"/>
                <a:hlinkClick r:id="rId6">
                  <a:extLst>
                    <a:ext uri="{A12FA001-AC4F-418D-AE19-62706E023703}">
                      <ahyp:hlinkClr xmlns:ahyp="http://schemas.microsoft.com/office/drawing/2018/hyperlinkcolor" val="tx"/>
                    </a:ext>
                  </a:extLst>
                </a:hlinkClick>
              </a:rPr>
              <a:t>Selenium</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7">
                  <a:extLst>
                    <a:ext uri="{A12FA001-AC4F-418D-AE19-62706E023703}">
                      <ahyp:hlinkClr xmlns:ahyp="http://schemas.microsoft.com/office/drawing/2018/hyperlinkcolor" val="tx"/>
                    </a:ext>
                  </a:extLst>
                </a:hlinkClick>
              </a:rPr>
              <a:t>Magnesium</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8">
                  <a:extLst>
                    <a:ext uri="{A12FA001-AC4F-418D-AE19-62706E023703}">
                      <ahyp:hlinkClr xmlns:ahyp="http://schemas.microsoft.com/office/drawing/2018/hyperlinkcolor" val="tx"/>
                    </a:ext>
                  </a:extLst>
                </a:hlinkClick>
              </a:rPr>
              <a:t>Zinc</a:t>
            </a:r>
            <a:r>
              <a:rPr lang="en-US" dirty="0">
                <a:solidFill>
                  <a:schemeClr val="tx1"/>
                </a:solidFill>
                <a:latin typeface="Cambria" panose="02040503050406030204" pitchFamily="18" charset="0"/>
              </a:rPr>
              <a:t> –  </a:t>
            </a:r>
          </a:p>
          <a:p>
            <a:r>
              <a:rPr lang="en-US" b="1"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Alpha lipoic acid</a:t>
            </a:r>
            <a:r>
              <a:rPr lang="en-US" dirty="0">
                <a:solidFill>
                  <a:schemeClr val="tx1"/>
                </a:solidFill>
                <a:latin typeface="Cambria" panose="02040503050406030204" pitchFamily="18" charset="0"/>
                <a:hlinkClick r:id="rId9">
                  <a:extLst>
                    <a:ext uri="{A12FA001-AC4F-418D-AE19-62706E023703}">
                      <ahyp:hlinkClr xmlns:ahyp="http://schemas.microsoft.com/office/drawing/2018/hyperlinkcolor" val="tx"/>
                    </a:ext>
                  </a:extLst>
                </a:hlinkClick>
              </a:rPr>
              <a:t> </a:t>
            </a:r>
            <a:r>
              <a:rPr lang="en-US" dirty="0">
                <a:solidFill>
                  <a:schemeClr val="tx1"/>
                </a:solidFill>
                <a:latin typeface="Cambria" panose="02040503050406030204" pitchFamily="18" charset="0"/>
              </a:rPr>
              <a:t>–</a:t>
            </a:r>
          </a:p>
          <a:p>
            <a:r>
              <a:rPr lang="en-US" b="1" u="sng" dirty="0">
                <a:solidFill>
                  <a:schemeClr val="tx1"/>
                </a:solidFill>
                <a:latin typeface="Cambria" panose="02040503050406030204" pitchFamily="18" charset="0"/>
              </a:rPr>
              <a:t>Vitamin D</a:t>
            </a:r>
          </a:p>
          <a:p>
            <a:endParaRPr lang="en-US" dirty="0"/>
          </a:p>
        </p:txBody>
      </p:sp>
    </p:spTree>
    <p:extLst>
      <p:ext uri="{BB962C8B-B14F-4D97-AF65-F5344CB8AC3E}">
        <p14:creationId xmlns:p14="http://schemas.microsoft.com/office/powerpoint/2010/main" val="297239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8DF-78B5-4789-9BD6-A0669A778C6A}"/>
              </a:ext>
            </a:extLst>
          </p:cNvPr>
          <p:cNvSpPr>
            <a:spLocks noGrp="1"/>
          </p:cNvSpPr>
          <p:nvPr>
            <p:ph type="title"/>
          </p:nvPr>
        </p:nvSpPr>
        <p:spPr/>
        <p:txBody>
          <a:bodyPr>
            <a:normAutofit/>
          </a:bodyPr>
          <a:lstStyle/>
          <a:p>
            <a:pPr algn="ctr"/>
            <a:r>
              <a:rPr lang="en-US" sz="4000" b="1" dirty="0">
                <a:latin typeface="Cambria" panose="02040503050406030204" pitchFamily="18" charset="0"/>
              </a:rPr>
              <a:t>Capture &amp; Release </a:t>
            </a:r>
          </a:p>
        </p:txBody>
      </p:sp>
      <p:sp>
        <p:nvSpPr>
          <p:cNvPr id="3" name="Content Placeholder 2">
            <a:extLst>
              <a:ext uri="{FF2B5EF4-FFF2-40B4-BE49-F238E27FC236}">
                <a16:creationId xmlns:a16="http://schemas.microsoft.com/office/drawing/2014/main" id="{E6928E07-4DC6-4B0D-8350-31F094DB354E}"/>
              </a:ext>
            </a:extLst>
          </p:cNvPr>
          <p:cNvSpPr>
            <a:spLocks noGrp="1"/>
          </p:cNvSpPr>
          <p:nvPr>
            <p:ph idx="1"/>
          </p:nvPr>
        </p:nvSpPr>
        <p:spPr>
          <a:xfrm>
            <a:off x="2088931" y="1804604"/>
            <a:ext cx="10515600" cy="4351338"/>
          </a:xfrm>
        </p:spPr>
        <p:txBody>
          <a:bodyPr>
            <a:normAutofit fontScale="92500" lnSpcReduction="20000"/>
          </a:bodyPr>
          <a:lstStyle/>
          <a:p>
            <a:r>
              <a:rPr lang="en-US" dirty="0">
                <a:latin typeface="Cambria" panose="02040503050406030204" pitchFamily="18" charset="0"/>
              </a:rPr>
              <a:t>Magnesium (as Magnesium Citrate 16%)</a:t>
            </a:r>
          </a:p>
          <a:p>
            <a:r>
              <a:rPr lang="en-US" dirty="0">
                <a:latin typeface="Cambria" panose="02040503050406030204" pitchFamily="18" charset="0"/>
              </a:rPr>
              <a:t>Psyllium Husk</a:t>
            </a:r>
          </a:p>
          <a:p>
            <a:r>
              <a:rPr lang="en-US" dirty="0">
                <a:latin typeface="Cambria" panose="02040503050406030204" pitchFamily="18" charset="0"/>
              </a:rPr>
              <a:t>Activated Carbon (Charcoal)</a:t>
            </a:r>
          </a:p>
          <a:p>
            <a:r>
              <a:rPr lang="en-US" dirty="0">
                <a:latin typeface="Cambria" panose="02040503050406030204" pitchFamily="18" charset="0"/>
              </a:rPr>
              <a:t>Flaxseed</a:t>
            </a:r>
          </a:p>
          <a:p>
            <a:r>
              <a:rPr lang="en-US" dirty="0">
                <a:latin typeface="Cambria" panose="02040503050406030204" pitchFamily="18" charset="0"/>
              </a:rPr>
              <a:t>Glucomannan (Konjac Root)</a:t>
            </a:r>
          </a:p>
          <a:p>
            <a:r>
              <a:rPr lang="en-US" dirty="0">
                <a:latin typeface="Cambria" panose="02040503050406030204" pitchFamily="18" charset="0"/>
              </a:rPr>
              <a:t>Acai Berry Powder</a:t>
            </a:r>
          </a:p>
          <a:p>
            <a:r>
              <a:rPr lang="en-US" dirty="0">
                <a:latin typeface="Cambria" panose="02040503050406030204" pitchFamily="18" charset="0"/>
              </a:rPr>
              <a:t>Alfalfa (Whole Plant)</a:t>
            </a:r>
          </a:p>
          <a:p>
            <a:r>
              <a:rPr lang="en-US" dirty="0">
                <a:latin typeface="Cambria" panose="02040503050406030204" pitchFamily="18" charset="0"/>
              </a:rPr>
              <a:t>Blueberry (Vaccinium </a:t>
            </a:r>
            <a:r>
              <a:rPr lang="en-US" dirty="0" err="1">
                <a:latin typeface="Cambria" panose="02040503050406030204" pitchFamily="18" charset="0"/>
              </a:rPr>
              <a:t>corymbosum</a:t>
            </a:r>
            <a:r>
              <a:rPr lang="en-US" dirty="0">
                <a:latin typeface="Cambria" panose="02040503050406030204" pitchFamily="18" charset="0"/>
              </a:rPr>
              <a:t>; fruit powder)</a:t>
            </a:r>
          </a:p>
          <a:p>
            <a:r>
              <a:rPr lang="en-US" dirty="0">
                <a:latin typeface="Cambria" panose="02040503050406030204" pitchFamily="18" charset="0"/>
              </a:rPr>
              <a:t>Brussels Sprout (Whole Plant)</a:t>
            </a:r>
          </a:p>
          <a:p>
            <a:r>
              <a:rPr lang="en-US" dirty="0">
                <a:latin typeface="Cambria" panose="02040503050406030204" pitchFamily="18" charset="0"/>
              </a:rPr>
              <a:t>Kale (Organic)</a:t>
            </a:r>
          </a:p>
          <a:p>
            <a:endParaRPr lang="en-US" dirty="0"/>
          </a:p>
        </p:txBody>
      </p:sp>
    </p:spTree>
    <p:extLst>
      <p:ext uri="{BB962C8B-B14F-4D97-AF65-F5344CB8AC3E}">
        <p14:creationId xmlns:p14="http://schemas.microsoft.com/office/powerpoint/2010/main" val="628252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567419"/>
            <a:ext cx="9144000" cy="1143000"/>
          </a:xfrm>
        </p:spPr>
        <p:txBody>
          <a:bodyPr>
            <a:noAutofit/>
          </a:bodyPr>
          <a:lstStyle/>
          <a:p>
            <a:pPr algn="ctr" eaLnBrk="1" hangingPunct="1">
              <a:defRPr/>
            </a:pPr>
            <a:r>
              <a:rPr lang="en-US" sz="4000" b="1" dirty="0">
                <a:latin typeface="Cambria" panose="02040503050406030204" pitchFamily="18" charset="0"/>
              </a:rPr>
              <a:t>E3 Omega</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pic>
        <p:nvPicPr>
          <p:cNvPr id="2" name="Picture 1">
            <a:extLst>
              <a:ext uri="{FF2B5EF4-FFF2-40B4-BE49-F238E27FC236}">
                <a16:creationId xmlns:a16="http://schemas.microsoft.com/office/drawing/2014/main" id="{CBA06346-7B21-944D-97F0-00B4BB30F16D}"/>
              </a:ext>
            </a:extLst>
          </p:cNvPr>
          <p:cNvPicPr>
            <a:picLocks noChangeAspect="1"/>
          </p:cNvPicPr>
          <p:nvPr/>
        </p:nvPicPr>
        <p:blipFill>
          <a:blip r:embed="rId3"/>
          <a:stretch>
            <a:fillRect/>
          </a:stretch>
        </p:blipFill>
        <p:spPr>
          <a:xfrm>
            <a:off x="1695222" y="1888358"/>
            <a:ext cx="2792695" cy="3609427"/>
          </a:xfrm>
          <a:prstGeom prst="rect">
            <a:avLst/>
          </a:prstGeom>
        </p:spPr>
      </p:pic>
      <p:pic>
        <p:nvPicPr>
          <p:cNvPr id="4" name="Picture 3">
            <a:extLst>
              <a:ext uri="{FF2B5EF4-FFF2-40B4-BE49-F238E27FC236}">
                <a16:creationId xmlns:a16="http://schemas.microsoft.com/office/drawing/2014/main" id="{65D79336-AD0D-E845-B64F-0541EEF886F6}"/>
              </a:ext>
            </a:extLst>
          </p:cNvPr>
          <p:cNvPicPr>
            <a:picLocks noChangeAspect="1"/>
          </p:cNvPicPr>
          <p:nvPr/>
        </p:nvPicPr>
        <p:blipFill>
          <a:blip r:embed="rId4"/>
          <a:stretch>
            <a:fillRect/>
          </a:stretch>
        </p:blipFill>
        <p:spPr>
          <a:xfrm>
            <a:off x="5003800" y="1916385"/>
            <a:ext cx="5664200" cy="3581400"/>
          </a:xfrm>
          <a:prstGeom prst="rect">
            <a:avLst/>
          </a:prstGeom>
        </p:spPr>
      </p:pic>
    </p:spTree>
    <p:extLst>
      <p:ext uri="{BB962C8B-B14F-4D97-AF65-F5344CB8AC3E}">
        <p14:creationId xmlns:p14="http://schemas.microsoft.com/office/powerpoint/2010/main" val="4172276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037897"/>
            <a:ext cx="9144000" cy="1143000"/>
          </a:xfrm>
        </p:spPr>
        <p:txBody>
          <a:bodyPr>
            <a:noAutofit/>
          </a:bodyPr>
          <a:lstStyle/>
          <a:p>
            <a:pPr algn="ctr" eaLnBrk="1" hangingPunct="1">
              <a:defRPr/>
            </a:pPr>
            <a:r>
              <a:rPr lang="en-US" sz="4000" b="1" dirty="0">
                <a:latin typeface="Cambria" panose="02040503050406030204" pitchFamily="18" charset="0"/>
              </a:rPr>
              <a:t>Omega Competition</a:t>
            </a:r>
          </a:p>
        </p:txBody>
      </p:sp>
      <p:sp>
        <p:nvSpPr>
          <p:cNvPr id="3" name="TextBox 2">
            <a:extLst>
              <a:ext uri="{FF2B5EF4-FFF2-40B4-BE49-F238E27FC236}">
                <a16:creationId xmlns:a16="http://schemas.microsoft.com/office/drawing/2014/main" id="{0D67C563-02B0-E14F-95FF-5FA98A1259D8}"/>
              </a:ext>
            </a:extLst>
          </p:cNvPr>
          <p:cNvSpPr txBox="1"/>
          <p:nvPr/>
        </p:nvSpPr>
        <p:spPr>
          <a:xfrm>
            <a:off x="2879341" y="2548758"/>
            <a:ext cx="6433318" cy="3860031"/>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2800" dirty="0">
                <a:solidFill>
                  <a:prstClr val="black"/>
                </a:solidFill>
                <a:latin typeface="Cambria" panose="02040503050406030204" pitchFamily="18" charset="0"/>
              </a:rPr>
              <a:t>Omega-6  lowers the presence of omega-3 and omega-9 in plasma and cells.</a:t>
            </a:r>
          </a:p>
          <a:p>
            <a:pPr marL="171450" lvl="0" indent="-171450" defTabSz="685800">
              <a:lnSpc>
                <a:spcPct val="90000"/>
              </a:lnSpc>
              <a:spcBef>
                <a:spcPts val="750"/>
              </a:spcBef>
              <a:buFont typeface="Arial" panose="020B0604020202020204" pitchFamily="34" charset="0"/>
              <a:buChar char="•"/>
            </a:pPr>
            <a:r>
              <a:rPr lang="en-GB" sz="2800" dirty="0">
                <a:solidFill>
                  <a:prstClr val="black"/>
                </a:solidFill>
                <a:latin typeface="Cambria" panose="02040503050406030204" pitchFamily="18" charset="0"/>
              </a:rPr>
              <a:t>This increases the risk of diseases including CVD, cancer, lung illness, and auto-immune.</a:t>
            </a:r>
          </a:p>
          <a:p>
            <a:pPr marL="171450" lvl="0" indent="-171450" defTabSz="685800">
              <a:lnSpc>
                <a:spcPct val="90000"/>
              </a:lnSpc>
              <a:spcBef>
                <a:spcPts val="750"/>
              </a:spcBef>
              <a:buFont typeface="Arial" panose="020B0604020202020204" pitchFamily="34" charset="0"/>
              <a:buChar char="•"/>
            </a:pPr>
            <a:endParaRPr lang="en-GB" sz="1100" dirty="0">
              <a:solidFill>
                <a:prstClr val="black"/>
              </a:solidFill>
            </a:endParaRPr>
          </a:p>
          <a:p>
            <a:pPr marL="171450" lvl="0" indent="-171450" defTabSz="685800">
              <a:lnSpc>
                <a:spcPct val="90000"/>
              </a:lnSpc>
              <a:spcBef>
                <a:spcPts val="750"/>
              </a:spcBef>
              <a:buFont typeface="Arial" panose="020B0604020202020204" pitchFamily="34" charset="0"/>
              <a:buChar char="•"/>
            </a:pPr>
            <a:endParaRPr lang="en-US" sz="2100" dirty="0">
              <a:solidFill>
                <a:prstClr val="black"/>
              </a:solidFill>
            </a:endParaRPr>
          </a:p>
          <a:p>
            <a:pPr lvl="0" defTabSz="685800">
              <a:lnSpc>
                <a:spcPct val="90000"/>
              </a:lnSpc>
              <a:spcBef>
                <a:spcPts val="750"/>
              </a:spcBef>
            </a:pPr>
            <a:r>
              <a:rPr lang="en-US" sz="1400" dirty="0">
                <a:solidFill>
                  <a:prstClr val="black"/>
                </a:solidFill>
              </a:rPr>
              <a:t> </a:t>
            </a:r>
          </a:p>
          <a:p>
            <a:pPr marL="171450" lvl="0" indent="-171450" defTabSz="685800">
              <a:lnSpc>
                <a:spcPct val="90000"/>
              </a:lnSpc>
              <a:spcBef>
                <a:spcPts val="750"/>
              </a:spcBef>
              <a:buFont typeface="Arial" panose="020B0604020202020204" pitchFamily="34" charset="0"/>
              <a:buChar char="•"/>
            </a:pPr>
            <a:endParaRPr lang="en-US" sz="2100" dirty="0">
              <a:solidFill>
                <a:prstClr val="black"/>
              </a:solidFill>
            </a:endParaRPr>
          </a:p>
        </p:txBody>
      </p:sp>
    </p:spTree>
    <p:extLst>
      <p:ext uri="{BB962C8B-B14F-4D97-AF65-F5344CB8AC3E}">
        <p14:creationId xmlns:p14="http://schemas.microsoft.com/office/powerpoint/2010/main" val="173463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120666"/>
            <a:ext cx="9144000" cy="1143000"/>
          </a:xfrm>
        </p:spPr>
        <p:txBody>
          <a:bodyPr>
            <a:noAutofit/>
          </a:bodyPr>
          <a:lstStyle/>
          <a:p>
            <a:pPr algn="ctr" eaLnBrk="1" hangingPunct="1">
              <a:defRPr/>
            </a:pPr>
            <a:r>
              <a:rPr lang="en-US" sz="4000" b="1" dirty="0">
                <a:latin typeface="Cambria" panose="02040503050406030204" pitchFamily="18" charset="0"/>
              </a:rPr>
              <a:t>Life or Death Omega Race</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2879341" y="2507686"/>
            <a:ext cx="6433318" cy="3131114"/>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US" sz="3200" dirty="0">
                <a:solidFill>
                  <a:prstClr val="black"/>
                </a:solidFill>
                <a:latin typeface="Cambria" panose="02040503050406030204" pitchFamily="18" charset="0"/>
              </a:rPr>
              <a:t>The famous MRFIT study and studies of many different cultures show that people with the lowest percentage of Omega-6’s had the lowest death rate. </a:t>
            </a:r>
          </a:p>
          <a:p>
            <a:pPr lvl="0" defTabSz="685800">
              <a:lnSpc>
                <a:spcPct val="90000"/>
              </a:lnSpc>
              <a:spcBef>
                <a:spcPts val="750"/>
              </a:spcBef>
            </a:pPr>
            <a:endParaRPr lang="en-US" sz="3200" dirty="0">
              <a:solidFill>
                <a:prstClr val="black"/>
              </a:solidFill>
            </a:endParaRPr>
          </a:p>
          <a:p>
            <a:endParaRPr lang="en-US" dirty="0"/>
          </a:p>
        </p:txBody>
      </p:sp>
    </p:spTree>
    <p:extLst>
      <p:ext uri="{BB962C8B-B14F-4D97-AF65-F5344CB8AC3E}">
        <p14:creationId xmlns:p14="http://schemas.microsoft.com/office/powerpoint/2010/main" val="2377169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4000" b="1" dirty="0">
                <a:latin typeface="Cambria" panose="02040503050406030204" pitchFamily="18" charset="0"/>
              </a:rPr>
              <a:t>EFA: Omega-6 Pathways</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3048000" y="2008577"/>
            <a:ext cx="6096000" cy="3793346"/>
          </a:xfrm>
          <a:prstGeom prst="rect">
            <a:avLst/>
          </a:prstGeom>
        </p:spPr>
        <p:txBody>
          <a:bodyPr>
            <a:spAutoFit/>
          </a:bodyPr>
          <a:lstStyle/>
          <a:p>
            <a:pPr marL="171450" lvl="0" indent="-171450" algn="ctr" defTabSz="685800">
              <a:lnSpc>
                <a:spcPct val="90000"/>
              </a:lnSpc>
              <a:spcBef>
                <a:spcPts val="750"/>
              </a:spcBef>
              <a:buFont typeface="Arial" panose="020B0604020202020204" pitchFamily="34" charset="0"/>
              <a:buChar char="•"/>
            </a:pPr>
            <a:r>
              <a:rPr lang="en-GB" sz="3200" dirty="0">
                <a:solidFill>
                  <a:prstClr val="black"/>
                </a:solidFill>
                <a:latin typeface="Cambria" panose="02040503050406030204" pitchFamily="18" charset="0"/>
              </a:rPr>
              <a:t>Linoleic acid (w-6) is found in nuts, seeds, vegetable oils and animal products</a:t>
            </a:r>
          </a:p>
          <a:p>
            <a:pPr marL="171450" lvl="0" indent="-171450" algn="ctr" defTabSz="685800">
              <a:lnSpc>
                <a:spcPct val="90000"/>
              </a:lnSpc>
              <a:spcBef>
                <a:spcPts val="750"/>
              </a:spcBef>
              <a:buFont typeface="Arial" panose="020B0604020202020204" pitchFamily="34" charset="0"/>
              <a:buChar char="•"/>
            </a:pPr>
            <a:endParaRPr lang="en-GB" sz="3200" dirty="0">
              <a:solidFill>
                <a:prstClr val="black"/>
              </a:solidFill>
              <a:latin typeface="Cambria" panose="02040503050406030204" pitchFamily="18" charset="0"/>
            </a:endParaRPr>
          </a:p>
          <a:p>
            <a:pPr marL="171450" lvl="0" indent="-171450" algn="ctr" defTabSz="685800">
              <a:lnSpc>
                <a:spcPct val="90000"/>
              </a:lnSpc>
              <a:spcBef>
                <a:spcPts val="750"/>
              </a:spcBef>
              <a:buFont typeface="Arial" panose="020B0604020202020204" pitchFamily="34" charset="0"/>
              <a:buChar char="•"/>
            </a:pPr>
            <a:r>
              <a:rPr lang="en-GB" sz="3200" dirty="0">
                <a:solidFill>
                  <a:prstClr val="black"/>
                </a:solidFill>
                <a:latin typeface="Cambria" panose="02040503050406030204" pitchFamily="18" charset="0"/>
              </a:rPr>
              <a:t>It is converted to arachidonic acid (AA) downstream which is an inflammatory pathway.</a:t>
            </a:r>
          </a:p>
          <a:p>
            <a:pPr lvl="0" defTabSz="685800">
              <a:lnSpc>
                <a:spcPct val="90000"/>
              </a:lnSpc>
              <a:spcBef>
                <a:spcPts val="750"/>
              </a:spcBef>
            </a:pPr>
            <a:endParaRPr lang="en-US" sz="2100" dirty="0">
              <a:solidFill>
                <a:prstClr val="black"/>
              </a:solidFill>
            </a:endParaRPr>
          </a:p>
        </p:txBody>
      </p:sp>
    </p:spTree>
    <p:extLst>
      <p:ext uri="{BB962C8B-B14F-4D97-AF65-F5344CB8AC3E}">
        <p14:creationId xmlns:p14="http://schemas.microsoft.com/office/powerpoint/2010/main" val="642658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008222"/>
            <a:ext cx="9144000" cy="1143000"/>
          </a:xfrm>
        </p:spPr>
        <p:txBody>
          <a:bodyPr>
            <a:noAutofit/>
          </a:bodyPr>
          <a:lstStyle/>
          <a:p>
            <a:pPr algn="ctr">
              <a:defRPr/>
            </a:pPr>
            <a:r>
              <a:rPr lang="en-US" sz="3600" b="1" dirty="0">
                <a:latin typeface="Cambria" panose="02040503050406030204" pitchFamily="18" charset="0"/>
              </a:rPr>
              <a:t>Essential Omega-6, Inflammation</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3048000" y="1940243"/>
            <a:ext cx="6096000" cy="4917757"/>
          </a:xfrm>
          <a:prstGeom prst="rect">
            <a:avLst/>
          </a:prstGeom>
        </p:spPr>
        <p:txBody>
          <a:bodyPr>
            <a:spAutoFit/>
          </a:bodyPr>
          <a:lstStyle/>
          <a:p>
            <a:pPr algn="ctr"/>
            <a:r>
              <a:rPr lang="en-US" sz="2400" u="sng" dirty="0">
                <a:latin typeface="Cambria" panose="02040503050406030204" pitchFamily="18" charset="0"/>
              </a:rPr>
              <a:t>INCREASED</a:t>
            </a:r>
          </a:p>
          <a:p>
            <a:pPr algn="ctr"/>
            <a:endParaRPr lang="en-US" sz="2400" u="sng" dirty="0">
              <a:latin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rPr>
              <a:t>Heart Disease</a:t>
            </a:r>
          </a:p>
          <a:p>
            <a:pPr marL="342900" indent="-342900">
              <a:buFont typeface="Arial" panose="020B0604020202020204" pitchFamily="34" charset="0"/>
              <a:buChar char="•"/>
            </a:pPr>
            <a:r>
              <a:rPr lang="en-US" sz="2400" dirty="0">
                <a:latin typeface="Cambria" panose="02040503050406030204" pitchFamily="18" charset="0"/>
              </a:rPr>
              <a:t>Cancer Risks</a:t>
            </a:r>
          </a:p>
          <a:p>
            <a:pPr marL="342900" indent="-342900">
              <a:buFont typeface="Arial" panose="020B0604020202020204" pitchFamily="34" charset="0"/>
              <a:buChar char="•"/>
            </a:pPr>
            <a:r>
              <a:rPr lang="en-US" sz="2400" dirty="0">
                <a:latin typeface="Cambria" panose="02040503050406030204" pitchFamily="18" charset="0"/>
              </a:rPr>
              <a:t>Joint and muscle pain</a:t>
            </a:r>
          </a:p>
          <a:p>
            <a:pPr marL="342900" indent="-342900">
              <a:buFont typeface="Arial" panose="020B0604020202020204" pitchFamily="34" charset="0"/>
              <a:buChar char="•"/>
            </a:pPr>
            <a:r>
              <a:rPr lang="en-US" sz="2400" dirty="0">
                <a:latin typeface="Cambria" panose="02040503050406030204" pitchFamily="18" charset="0"/>
              </a:rPr>
              <a:t>Arthritis and osteoporosis</a:t>
            </a:r>
          </a:p>
          <a:p>
            <a:pPr marL="342900" indent="-342900">
              <a:buFont typeface="Arial" panose="020B0604020202020204" pitchFamily="34" charset="0"/>
              <a:buChar char="•"/>
            </a:pPr>
            <a:r>
              <a:rPr lang="en-US" sz="2400" dirty="0">
                <a:latin typeface="Cambria" panose="02040503050406030204" pitchFamily="18" charset="0"/>
              </a:rPr>
              <a:t>Auto-immune disease</a:t>
            </a:r>
          </a:p>
          <a:p>
            <a:pPr marL="342900" indent="-342900">
              <a:buFont typeface="Arial" panose="020B0604020202020204" pitchFamily="34" charset="0"/>
              <a:buChar char="•"/>
            </a:pPr>
            <a:r>
              <a:rPr lang="en-US" sz="2400" dirty="0">
                <a:latin typeface="Cambria" panose="02040503050406030204" pitchFamily="18" charset="0"/>
              </a:rPr>
              <a:t>Digestive Disorders</a:t>
            </a:r>
          </a:p>
          <a:p>
            <a:pPr marL="342900" indent="-342900">
              <a:buFont typeface="Arial" panose="020B0604020202020204" pitchFamily="34" charset="0"/>
              <a:buChar char="•"/>
            </a:pPr>
            <a:r>
              <a:rPr lang="en-US" sz="2400" dirty="0">
                <a:latin typeface="Cambria" panose="02040503050406030204" pitchFamily="18" charset="0"/>
              </a:rPr>
              <a:t>Depression</a:t>
            </a:r>
          </a:p>
          <a:p>
            <a:pPr marL="342900" indent="-342900">
              <a:buFont typeface="Arial" panose="020B0604020202020204" pitchFamily="34" charset="0"/>
              <a:buChar char="•"/>
            </a:pPr>
            <a:r>
              <a:rPr lang="en-US" sz="2400" dirty="0">
                <a:latin typeface="Cambria" panose="02040503050406030204" pitchFamily="18" charset="0"/>
              </a:rPr>
              <a:t>Sleep Disorders</a:t>
            </a:r>
          </a:p>
          <a:p>
            <a:pPr marL="342900" indent="-342900">
              <a:buFont typeface="Arial" panose="020B0604020202020204" pitchFamily="34" charset="0"/>
              <a:buChar char="•"/>
            </a:pPr>
            <a:r>
              <a:rPr lang="en-US" sz="2400" dirty="0">
                <a:latin typeface="Cambria" panose="02040503050406030204" pitchFamily="18" charset="0"/>
              </a:rPr>
              <a:t>Aging</a:t>
            </a:r>
          </a:p>
          <a:p>
            <a:pPr marL="342900" indent="-342900">
              <a:buFont typeface="Arial" panose="020B0604020202020204" pitchFamily="34" charset="0"/>
              <a:buChar char="•"/>
            </a:pPr>
            <a:r>
              <a:rPr lang="en-US" sz="2400" dirty="0">
                <a:latin typeface="Cambria" panose="02040503050406030204" pitchFamily="18" charset="0"/>
              </a:rPr>
              <a:t>Skin disorders</a:t>
            </a:r>
          </a:p>
          <a:p>
            <a:pPr lvl="0" defTabSz="685800">
              <a:lnSpc>
                <a:spcPct val="90000"/>
              </a:lnSpc>
              <a:spcBef>
                <a:spcPts val="750"/>
              </a:spcBef>
            </a:pPr>
            <a:endParaRPr lang="en-US" sz="2100" dirty="0">
              <a:solidFill>
                <a:prstClr val="black"/>
              </a:solidFill>
            </a:endParaRPr>
          </a:p>
        </p:txBody>
      </p:sp>
    </p:spTree>
    <p:extLst>
      <p:ext uri="{BB962C8B-B14F-4D97-AF65-F5344CB8AC3E}">
        <p14:creationId xmlns:p14="http://schemas.microsoft.com/office/powerpoint/2010/main" val="656294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597441"/>
            <a:ext cx="9144000" cy="1143000"/>
          </a:xfrm>
        </p:spPr>
        <p:txBody>
          <a:bodyPr>
            <a:noAutofit/>
          </a:bodyPr>
          <a:lstStyle/>
          <a:p>
            <a:pPr algn="ctr">
              <a:defRPr/>
            </a:pPr>
            <a:r>
              <a:rPr lang="en-US" sz="3200" b="1" dirty="0">
                <a:latin typeface="Cambria" panose="02040503050406030204" pitchFamily="18" charset="0"/>
              </a:rPr>
              <a:t>ESSENTIAL NUTRIENTS: Omega-3s</a:t>
            </a:r>
            <a:br>
              <a:rPr lang="en-US" sz="3200" b="1" dirty="0">
                <a:latin typeface="Cambria" panose="02040503050406030204" pitchFamily="18" charset="0"/>
              </a:rPr>
            </a:br>
            <a:r>
              <a:rPr lang="en-US" sz="3200" b="1" i="1" dirty="0">
                <a:latin typeface="Cambria" panose="02040503050406030204" pitchFamily="18" charset="0"/>
              </a:rPr>
              <a:t>Essential = Must Eat</a:t>
            </a:r>
            <a:endParaRPr lang="en-US" sz="3200" b="1" dirty="0">
              <a:latin typeface="Cambria" panose="02040503050406030204" pitchFamily="18" charset="0"/>
            </a:endParaRP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819400" y="1929627"/>
            <a:ext cx="7391400" cy="4524315"/>
          </a:xfrm>
          <a:prstGeom prst="rect">
            <a:avLst/>
          </a:prstGeom>
        </p:spPr>
        <p:txBody>
          <a:bodyPr wrap="square">
            <a:spAutoFit/>
          </a:bodyPr>
          <a:lstStyle/>
          <a:p>
            <a:pPr algn="ctr"/>
            <a:r>
              <a:rPr lang="en-US" sz="2400" dirty="0">
                <a:latin typeface="Cambria" panose="02040503050406030204" pitchFamily="18" charset="0"/>
              </a:rPr>
              <a:t>INCREASED</a:t>
            </a:r>
          </a:p>
          <a:p>
            <a:pPr marL="342900" indent="-342900">
              <a:buFont typeface="Arial" panose="020B0604020202020204" pitchFamily="34" charset="0"/>
              <a:buChar char="•"/>
            </a:pPr>
            <a:r>
              <a:rPr lang="en-US" sz="2200" dirty="0">
                <a:latin typeface="Cambria" panose="02040503050406030204" pitchFamily="18" charset="0"/>
              </a:rPr>
              <a:t>Brain health</a:t>
            </a:r>
          </a:p>
          <a:p>
            <a:pPr marL="342900" indent="-342900">
              <a:buFont typeface="Arial" panose="020B0604020202020204" pitchFamily="34" charset="0"/>
              <a:buChar char="•"/>
            </a:pPr>
            <a:r>
              <a:rPr lang="en-US" sz="2200" dirty="0">
                <a:latin typeface="Cambria" panose="02040503050406030204" pitchFamily="18" charset="0"/>
              </a:rPr>
              <a:t>Neurological function and development</a:t>
            </a:r>
          </a:p>
          <a:p>
            <a:pPr marL="342900" indent="-342900">
              <a:buFont typeface="Arial" panose="020B0604020202020204" pitchFamily="34" charset="0"/>
              <a:buChar char="•"/>
            </a:pPr>
            <a:r>
              <a:rPr lang="en-US" sz="2200" dirty="0">
                <a:latin typeface="Cambria" panose="02040503050406030204" pitchFamily="18" charset="0"/>
              </a:rPr>
              <a:t>Heart wellbeing</a:t>
            </a:r>
          </a:p>
          <a:p>
            <a:pPr marL="342900" indent="-342900">
              <a:buFont typeface="Arial" panose="020B0604020202020204" pitchFamily="34" charset="0"/>
              <a:buChar char="•"/>
            </a:pPr>
            <a:r>
              <a:rPr lang="en-US" sz="2200" dirty="0">
                <a:latin typeface="Cambria" panose="02040503050406030204" pitchFamily="18" charset="0"/>
              </a:rPr>
              <a:t>Lowering triglycerides</a:t>
            </a:r>
          </a:p>
          <a:p>
            <a:pPr marL="342900" indent="-342900">
              <a:buFont typeface="Arial" panose="020B0604020202020204" pitchFamily="34" charset="0"/>
              <a:buChar char="•"/>
            </a:pPr>
            <a:r>
              <a:rPr lang="en-US" sz="2200" dirty="0">
                <a:latin typeface="Cambria" panose="02040503050406030204" pitchFamily="18" charset="0"/>
              </a:rPr>
              <a:t>Reducing high blood pressure</a:t>
            </a:r>
          </a:p>
          <a:p>
            <a:pPr marL="342900" indent="-342900">
              <a:buFont typeface="Arial" panose="020B0604020202020204" pitchFamily="34" charset="0"/>
              <a:buChar char="•"/>
            </a:pPr>
            <a:r>
              <a:rPr lang="en-US" sz="2200" dirty="0">
                <a:latin typeface="Cambria" panose="02040503050406030204" pitchFamily="18" charset="0"/>
              </a:rPr>
              <a:t>Protecting against stroke</a:t>
            </a:r>
          </a:p>
          <a:p>
            <a:pPr marL="342900" indent="-342900">
              <a:buFont typeface="Arial" panose="020B0604020202020204" pitchFamily="34" charset="0"/>
              <a:buChar char="•"/>
            </a:pPr>
            <a:r>
              <a:rPr lang="en-US" sz="2200" dirty="0">
                <a:latin typeface="Cambria" panose="02040503050406030204" pitchFamily="18" charset="0"/>
              </a:rPr>
              <a:t>Immunity and helping in the fight against cancer</a:t>
            </a:r>
          </a:p>
          <a:p>
            <a:pPr marL="342900" indent="-342900">
              <a:buFont typeface="Arial" panose="020B0604020202020204" pitchFamily="34" charset="0"/>
              <a:buChar char="•"/>
            </a:pPr>
            <a:r>
              <a:rPr lang="en-US" sz="2200" dirty="0">
                <a:latin typeface="Cambria" panose="02040503050406030204" pitchFamily="18" charset="0"/>
              </a:rPr>
              <a:t>Weight loss</a:t>
            </a:r>
          </a:p>
          <a:p>
            <a:pPr marL="342900" indent="-342900">
              <a:buFont typeface="Arial" panose="020B0604020202020204" pitchFamily="34" charset="0"/>
              <a:buChar char="•"/>
            </a:pPr>
            <a:r>
              <a:rPr lang="en-US" sz="2200" dirty="0">
                <a:latin typeface="Cambria" panose="02040503050406030204" pitchFamily="18" charset="0"/>
              </a:rPr>
              <a:t>Increasing lean muscle mass</a:t>
            </a:r>
          </a:p>
          <a:p>
            <a:pPr marL="342900" indent="-342900">
              <a:buFont typeface="Arial" panose="020B0604020202020204" pitchFamily="34" charset="0"/>
              <a:buChar char="•"/>
            </a:pPr>
            <a:r>
              <a:rPr lang="en-US" sz="2200" dirty="0">
                <a:latin typeface="Cambria" panose="02040503050406030204" pitchFamily="18" charset="0"/>
              </a:rPr>
              <a:t>Joint function &amp; Preventing and reducing arthritis</a:t>
            </a:r>
          </a:p>
          <a:p>
            <a:pPr marL="342900" indent="-342900">
              <a:buFont typeface="Arial" panose="020B0604020202020204" pitchFamily="34" charset="0"/>
              <a:buChar char="•"/>
            </a:pPr>
            <a:r>
              <a:rPr lang="en-US" sz="2200" dirty="0">
                <a:latin typeface="Cambria" panose="02040503050406030204" pitchFamily="18" charset="0"/>
              </a:rPr>
              <a:t>Wellbeing of eyes</a:t>
            </a:r>
          </a:p>
          <a:p>
            <a:pPr marL="342900" indent="-342900">
              <a:buFont typeface="Arial" panose="020B0604020202020204" pitchFamily="34" charset="0"/>
              <a:buChar char="•"/>
            </a:pPr>
            <a:r>
              <a:rPr lang="en-US" sz="2200" dirty="0">
                <a:latin typeface="Cambria" panose="02040503050406030204" pitchFamily="18" charset="0"/>
              </a:rPr>
              <a:t>Diminishing depression</a:t>
            </a:r>
            <a:endParaRPr lang="en-US" sz="22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31895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5CEF-D405-4099-A17E-7BBBC5BE627D}"/>
              </a:ext>
            </a:extLst>
          </p:cNvPr>
          <p:cNvSpPr>
            <a:spLocks noGrp="1"/>
          </p:cNvSpPr>
          <p:nvPr>
            <p:ph type="title"/>
          </p:nvPr>
        </p:nvSpPr>
        <p:spPr>
          <a:xfrm>
            <a:off x="838200" y="1279525"/>
            <a:ext cx="10515600" cy="1325563"/>
          </a:xfrm>
        </p:spPr>
        <p:txBody>
          <a:bodyPr>
            <a:normAutofit/>
          </a:bodyPr>
          <a:lstStyle/>
          <a:p>
            <a:pPr algn="ctr"/>
            <a:r>
              <a:rPr lang="en-US" sz="4000" b="1" dirty="0">
                <a:latin typeface="Cambria" panose="02040503050406030204" pitchFamily="18" charset="0"/>
              </a:rPr>
              <a:t>What Is Inflammation?</a:t>
            </a:r>
          </a:p>
        </p:txBody>
      </p:sp>
      <p:sp>
        <p:nvSpPr>
          <p:cNvPr id="3" name="Content Placeholder 2">
            <a:extLst>
              <a:ext uri="{FF2B5EF4-FFF2-40B4-BE49-F238E27FC236}">
                <a16:creationId xmlns:a16="http://schemas.microsoft.com/office/drawing/2014/main" id="{F597FE7A-AF35-486D-8707-0152280ACC20}"/>
              </a:ext>
            </a:extLst>
          </p:cNvPr>
          <p:cNvSpPr>
            <a:spLocks noGrp="1"/>
          </p:cNvSpPr>
          <p:nvPr>
            <p:ph idx="1"/>
          </p:nvPr>
        </p:nvSpPr>
        <p:spPr>
          <a:xfrm>
            <a:off x="838200" y="3097377"/>
            <a:ext cx="10515600" cy="4351338"/>
          </a:xfrm>
        </p:spPr>
        <p:txBody>
          <a:bodyPr>
            <a:normAutofit/>
          </a:bodyPr>
          <a:lstStyle/>
          <a:p>
            <a:r>
              <a:rPr lang="en-US" dirty="0">
                <a:latin typeface="Cambria" panose="02040503050406030204" pitchFamily="18" charset="0"/>
              </a:rPr>
              <a:t>White blood cells receive instructions to flow to and defend any area that is injured or under attack and spray chemical weapons to neutralize injury or infection.</a:t>
            </a:r>
          </a:p>
          <a:p>
            <a:endParaRPr lang="en-US" dirty="0"/>
          </a:p>
          <a:p>
            <a:endParaRPr lang="en-US" dirty="0"/>
          </a:p>
        </p:txBody>
      </p:sp>
    </p:spTree>
    <p:extLst>
      <p:ext uri="{BB962C8B-B14F-4D97-AF65-F5344CB8AC3E}">
        <p14:creationId xmlns:p14="http://schemas.microsoft.com/office/powerpoint/2010/main" val="783450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4000" b="1" dirty="0">
                <a:latin typeface="Cambria" panose="02040503050406030204" pitchFamily="18" charset="0"/>
              </a:rPr>
              <a:t>Fish &amp; Algal Oil</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038350" y="1777216"/>
            <a:ext cx="8115300" cy="3970318"/>
          </a:xfrm>
          <a:prstGeom prst="rect">
            <a:avLst/>
          </a:prstGeom>
        </p:spPr>
        <p:txBody>
          <a:bodyPr wrap="square">
            <a:spAutoFit/>
          </a:bodyPr>
          <a:lstStyle/>
          <a:p>
            <a:pPr algn="ctr"/>
            <a:endParaRPr lang="en-US" sz="2800" dirty="0"/>
          </a:p>
          <a:p>
            <a:pPr algn="ctr"/>
            <a:r>
              <a:rPr lang="en-US" sz="2800" dirty="0">
                <a:latin typeface="Cambria" panose="02040503050406030204" pitchFamily="18" charset="0"/>
              </a:rPr>
              <a:t>Get your DHA and EPA from Fish and Algal Oil</a:t>
            </a:r>
          </a:p>
          <a:p>
            <a:pPr algn="ctr"/>
            <a:endParaRPr lang="en-US" sz="2800" dirty="0">
              <a:latin typeface="Cambria" panose="02040503050406030204" pitchFamily="18" charset="0"/>
            </a:endParaRPr>
          </a:p>
          <a:p>
            <a:pPr algn="ctr"/>
            <a:r>
              <a:rPr lang="en-US" sz="2800" dirty="0">
                <a:latin typeface="Cambria" panose="02040503050406030204" pitchFamily="18" charset="0"/>
              </a:rPr>
              <a:t>With concerns over quality sources of fish oils, it is critical that these oils go through a purification process.  </a:t>
            </a:r>
          </a:p>
          <a:p>
            <a:pPr algn="ctr"/>
            <a:endParaRPr lang="en-US" sz="2800" dirty="0">
              <a:latin typeface="Cambria" panose="02040503050406030204" pitchFamily="18" charset="0"/>
            </a:endParaRPr>
          </a:p>
          <a:p>
            <a:pPr algn="ctr"/>
            <a:r>
              <a:rPr lang="en-US" sz="2800" dirty="0">
                <a:latin typeface="Cambria" panose="02040503050406030204" pitchFamily="18" charset="0"/>
              </a:rPr>
              <a:t>Algal is a powerful, vegetarian source of DHA</a:t>
            </a:r>
          </a:p>
          <a:p>
            <a:endParaRPr lang="en-US" sz="2800" dirty="0"/>
          </a:p>
        </p:txBody>
      </p:sp>
    </p:spTree>
    <p:extLst>
      <p:ext uri="{BB962C8B-B14F-4D97-AF65-F5344CB8AC3E}">
        <p14:creationId xmlns:p14="http://schemas.microsoft.com/office/powerpoint/2010/main" val="1948065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647700"/>
            <a:ext cx="9144000" cy="1143000"/>
          </a:xfrm>
        </p:spPr>
        <p:txBody>
          <a:bodyPr>
            <a:noAutofit/>
          </a:bodyPr>
          <a:lstStyle/>
          <a:p>
            <a:pPr algn="ctr">
              <a:defRPr/>
            </a:pPr>
            <a:r>
              <a:rPr lang="en-US" sz="3600" b="1" dirty="0">
                <a:latin typeface="Cambria" panose="02040503050406030204" pitchFamily="18" charset="0"/>
              </a:rPr>
              <a:t>THE OTHER POWER FAT: MCTs</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552700" y="1790700"/>
            <a:ext cx="8115300" cy="4555093"/>
          </a:xfrm>
          <a:prstGeom prst="rect">
            <a:avLst/>
          </a:prstGeom>
        </p:spPr>
        <p:txBody>
          <a:bodyPr wrap="square">
            <a:spAutoFit/>
          </a:bodyPr>
          <a:lstStyle/>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Burned quickly for energy</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Lower in calories than long-chain fatty acids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Lauric acid is anti-microbial</a:t>
            </a:r>
            <a:r>
              <a:rPr lang="en-US" altLang="en-US" sz="2400" u="sng" dirty="0">
                <a:solidFill>
                  <a:srgbClr val="008080"/>
                </a:solidFill>
                <a:latin typeface="Cambria" panose="02040503050406030204" pitchFamily="18" charset="0"/>
                <a:ea typeface="Calibri" panose="020F0502020204030204" pitchFamily="34" charset="0"/>
                <a:cs typeface="Times New Roman" panose="02020603050405020304" pitchFamily="18" charset="0"/>
              </a:rPr>
              <a:t> </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Contain potential anti-aging properties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Fat burning fat</a:t>
            </a: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Retaining lean mass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Appetite control </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Treating neurological disease</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Inhibits inflammation</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Includes polyphenols, a group of natural antioxidants</a:t>
            </a:r>
            <a:endParaRPr lang="en-US" altLang="en-US" sz="2400" dirty="0">
              <a:latin typeface="Cambria" panose="02040503050406030204" pitchFamily="18" charset="0"/>
            </a:endParaRPr>
          </a:p>
          <a:p>
            <a:pPr lvl="0" eaLnBrk="0" fontAlgn="base" hangingPunct="0">
              <a:spcBef>
                <a:spcPct val="0"/>
              </a:spcBef>
              <a:spcAft>
                <a:spcPct val="0"/>
              </a:spcAft>
              <a:buFontTx/>
              <a:buChar char="•"/>
            </a:pPr>
            <a:r>
              <a:rPr lang="en-US" altLang="en-US" sz="2400" dirty="0">
                <a:latin typeface="Cambria" panose="02040503050406030204" pitchFamily="18" charset="0"/>
                <a:ea typeface="Calibri" panose="020F0502020204030204" pitchFamily="34" charset="0"/>
                <a:cs typeface="Times New Roman" panose="02020603050405020304" pitchFamily="18" charset="0"/>
              </a:rPr>
              <a:t>Improve health markers diabetes and CVD risk</a:t>
            </a:r>
            <a:endParaRPr lang="en-US" altLang="en-US" sz="2400" dirty="0">
              <a:latin typeface="Cambria" panose="02040503050406030204" pitchFamily="18" charset="0"/>
            </a:endParaRPr>
          </a:p>
          <a:p>
            <a:endParaRPr lang="en-US" sz="2600" dirty="0"/>
          </a:p>
        </p:txBody>
      </p:sp>
    </p:spTree>
    <p:extLst>
      <p:ext uri="{BB962C8B-B14F-4D97-AF65-F5344CB8AC3E}">
        <p14:creationId xmlns:p14="http://schemas.microsoft.com/office/powerpoint/2010/main" val="3447804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838200"/>
            <a:ext cx="9144000" cy="1143000"/>
          </a:xfrm>
        </p:spPr>
        <p:txBody>
          <a:bodyPr>
            <a:noAutofit/>
          </a:bodyPr>
          <a:lstStyle/>
          <a:p>
            <a:pPr algn="ctr">
              <a:defRPr/>
            </a:pPr>
            <a:r>
              <a:rPr lang="en-US" sz="4000" dirty="0">
                <a:latin typeface="Cambria" panose="02040503050406030204" pitchFamily="18" charset="0"/>
              </a:rPr>
              <a:t>The E3 Difference!</a:t>
            </a:r>
            <a:endParaRPr lang="en-US" sz="4000" b="0" dirty="0">
              <a:latin typeface="Cambria" panose="02040503050406030204" pitchFamily="18" charset="0"/>
            </a:endParaRP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latin typeface="+mn-lt"/>
              </a:rPr>
              <a:t> </a:t>
            </a:r>
            <a:endParaRPr lang="en-US" sz="2800" dirty="0">
              <a:latin typeface="+mn-lt"/>
            </a:endParaRPr>
          </a:p>
        </p:txBody>
      </p:sp>
      <p:sp>
        <p:nvSpPr>
          <p:cNvPr id="3" name="TextBox 2">
            <a:extLst>
              <a:ext uri="{FF2B5EF4-FFF2-40B4-BE49-F238E27FC236}">
                <a16:creationId xmlns:a16="http://schemas.microsoft.com/office/drawing/2014/main" id="{0D67C563-02B0-E14F-95FF-5FA98A1259D8}"/>
              </a:ext>
            </a:extLst>
          </p:cNvPr>
          <p:cNvSpPr txBox="1"/>
          <p:nvPr/>
        </p:nvSpPr>
        <p:spPr>
          <a:xfrm>
            <a:off x="4234682" y="2806677"/>
            <a:ext cx="6433318" cy="369332"/>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C910F7FD-D85C-453E-B4D2-43C182AF5FB5}"/>
              </a:ext>
            </a:extLst>
          </p:cNvPr>
          <p:cNvSpPr/>
          <p:nvPr/>
        </p:nvSpPr>
        <p:spPr>
          <a:xfrm>
            <a:off x="2038350" y="2521059"/>
            <a:ext cx="8115300" cy="2062103"/>
          </a:xfrm>
          <a:prstGeom prst="rect">
            <a:avLst/>
          </a:prstGeom>
        </p:spPr>
        <p:txBody>
          <a:bodyPr wrap="square">
            <a:spAutoFit/>
          </a:bodyPr>
          <a:lstStyle/>
          <a:p>
            <a:pPr algn="ctr"/>
            <a:r>
              <a:rPr lang="en-US" sz="3200" dirty="0">
                <a:latin typeface="Cambria" panose="02040503050406030204" pitchFamily="18" charset="0"/>
              </a:rPr>
              <a:t>Clean, Purified Fish Oil</a:t>
            </a:r>
          </a:p>
          <a:p>
            <a:pPr algn="ctr"/>
            <a:r>
              <a:rPr lang="en-US" sz="3200" dirty="0">
                <a:latin typeface="Cambria" panose="02040503050406030204" pitchFamily="18" charset="0"/>
              </a:rPr>
              <a:t>Algal Oil</a:t>
            </a:r>
          </a:p>
          <a:p>
            <a:pPr algn="ctr"/>
            <a:r>
              <a:rPr lang="en-US" sz="3200" dirty="0">
                <a:latin typeface="Cambria" panose="02040503050406030204" pitchFamily="18" charset="0"/>
              </a:rPr>
              <a:t>MCT Oil</a:t>
            </a:r>
          </a:p>
          <a:p>
            <a:pPr algn="ctr"/>
            <a:r>
              <a:rPr lang="en-US" sz="3200" dirty="0">
                <a:latin typeface="Cambria" panose="02040503050406030204" pitchFamily="18" charset="0"/>
              </a:rPr>
              <a:t>PLUS: 3000 IU of Essential Vitamin D3</a:t>
            </a:r>
          </a:p>
        </p:txBody>
      </p:sp>
    </p:spTree>
    <p:extLst>
      <p:ext uri="{BB962C8B-B14F-4D97-AF65-F5344CB8AC3E}">
        <p14:creationId xmlns:p14="http://schemas.microsoft.com/office/powerpoint/2010/main" val="3359758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DBB3-5C2B-4143-86AC-A5D6BE54D3C1}"/>
              </a:ext>
            </a:extLst>
          </p:cNvPr>
          <p:cNvSpPr>
            <a:spLocks noGrp="1"/>
          </p:cNvSpPr>
          <p:nvPr>
            <p:ph type="title"/>
          </p:nvPr>
        </p:nvSpPr>
        <p:spPr>
          <a:xfrm>
            <a:off x="838200" y="1436112"/>
            <a:ext cx="10515600" cy="1325563"/>
          </a:xfrm>
        </p:spPr>
        <p:txBody>
          <a:bodyPr>
            <a:normAutofit/>
          </a:bodyPr>
          <a:lstStyle/>
          <a:p>
            <a:pPr algn="ctr"/>
            <a:r>
              <a:rPr lang="en-US" sz="3600" b="1" dirty="0">
                <a:latin typeface="Cambria" panose="02040503050406030204" pitchFamily="18" charset="0"/>
              </a:rPr>
              <a:t>Food Allergies: Inflamed by what you eat!</a:t>
            </a:r>
          </a:p>
        </p:txBody>
      </p:sp>
      <p:sp>
        <p:nvSpPr>
          <p:cNvPr id="3" name="Content Placeholder 2">
            <a:extLst>
              <a:ext uri="{FF2B5EF4-FFF2-40B4-BE49-F238E27FC236}">
                <a16:creationId xmlns:a16="http://schemas.microsoft.com/office/drawing/2014/main" id="{9549085E-F79F-4F5E-8D1E-6CF7513D3652}"/>
              </a:ext>
            </a:extLst>
          </p:cNvPr>
          <p:cNvSpPr>
            <a:spLocks noGrp="1"/>
          </p:cNvSpPr>
          <p:nvPr>
            <p:ph idx="1"/>
          </p:nvPr>
        </p:nvSpPr>
        <p:spPr>
          <a:xfrm>
            <a:off x="838200" y="2866149"/>
            <a:ext cx="10515600" cy="4351338"/>
          </a:xfrm>
        </p:spPr>
        <p:txBody>
          <a:bodyPr/>
          <a:lstStyle/>
          <a:p>
            <a:r>
              <a:rPr lang="en-US" b="1" dirty="0">
                <a:latin typeface="Cambria" panose="02040503050406030204" pitchFamily="18" charset="0"/>
              </a:rPr>
              <a:t>Learn How Your Body Responds to Different Foods</a:t>
            </a:r>
          </a:p>
          <a:p>
            <a:r>
              <a:rPr lang="en-US" dirty="0">
                <a:latin typeface="Cambria" panose="02040503050406030204" pitchFamily="18" charset="0"/>
              </a:rPr>
              <a:t>This at-home test measures your body’s immune response to  foods to help provide guidance on what foods may be the best to choose for an elimination diet.</a:t>
            </a:r>
          </a:p>
          <a:p>
            <a:endParaRPr lang="en-US" dirty="0"/>
          </a:p>
        </p:txBody>
      </p:sp>
    </p:spTree>
    <p:extLst>
      <p:ext uri="{BB962C8B-B14F-4D97-AF65-F5344CB8AC3E}">
        <p14:creationId xmlns:p14="http://schemas.microsoft.com/office/powerpoint/2010/main" val="4236851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F660-973D-4A25-B9BB-06EBD1395BA5}"/>
              </a:ext>
            </a:extLst>
          </p:cNvPr>
          <p:cNvSpPr>
            <a:spLocks noGrp="1"/>
          </p:cNvSpPr>
          <p:nvPr>
            <p:ph type="title"/>
          </p:nvPr>
        </p:nvSpPr>
        <p:spPr>
          <a:xfrm>
            <a:off x="838200" y="1321566"/>
            <a:ext cx="10515600" cy="1325563"/>
          </a:xfrm>
        </p:spPr>
        <p:txBody>
          <a:bodyPr>
            <a:normAutofit/>
          </a:bodyPr>
          <a:lstStyle/>
          <a:p>
            <a:pPr algn="ctr"/>
            <a:r>
              <a:rPr lang="en-US" sz="4000" b="1" dirty="0">
                <a:latin typeface="Cambria" panose="02040503050406030204" pitchFamily="18" charset="0"/>
              </a:rPr>
              <a:t>Food Allergies and Health </a:t>
            </a:r>
          </a:p>
        </p:txBody>
      </p:sp>
      <p:sp>
        <p:nvSpPr>
          <p:cNvPr id="3" name="Content Placeholder 2">
            <a:extLst>
              <a:ext uri="{FF2B5EF4-FFF2-40B4-BE49-F238E27FC236}">
                <a16:creationId xmlns:a16="http://schemas.microsoft.com/office/drawing/2014/main" id="{2C8AD5B4-F485-465F-80C3-FAE60E5A43CF}"/>
              </a:ext>
            </a:extLst>
          </p:cNvPr>
          <p:cNvSpPr>
            <a:spLocks noGrp="1"/>
          </p:cNvSpPr>
          <p:nvPr>
            <p:ph idx="1"/>
          </p:nvPr>
        </p:nvSpPr>
        <p:spPr>
          <a:xfrm>
            <a:off x="838200" y="2866149"/>
            <a:ext cx="10515600" cy="4351338"/>
          </a:xfrm>
        </p:spPr>
        <p:txBody>
          <a:bodyPr/>
          <a:lstStyle/>
          <a:p>
            <a:r>
              <a:rPr lang="en-US" dirty="0">
                <a:latin typeface="Cambria" panose="02040503050406030204" pitchFamily="18" charset="0"/>
              </a:rPr>
              <a:t>This simple, affordable blood test can help identify food intolerances or hidden food allergies that may be the cause of chronic conditions such as arthritis, attention deficit (and hyperactivity) disorders, autism, chronic fatigue, diabetes, irritable bowel syndrome, migraine headaches, otitis media and more.</a:t>
            </a:r>
          </a:p>
        </p:txBody>
      </p:sp>
    </p:spTree>
    <p:extLst>
      <p:ext uri="{BB962C8B-B14F-4D97-AF65-F5344CB8AC3E}">
        <p14:creationId xmlns:p14="http://schemas.microsoft.com/office/powerpoint/2010/main" val="2839272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1B39-A066-4A65-9FFF-559A7D58242D}"/>
              </a:ext>
            </a:extLst>
          </p:cNvPr>
          <p:cNvSpPr>
            <a:spLocks noGrp="1"/>
          </p:cNvSpPr>
          <p:nvPr>
            <p:ph type="title"/>
          </p:nvPr>
        </p:nvSpPr>
        <p:spPr>
          <a:xfrm>
            <a:off x="838200" y="1805043"/>
            <a:ext cx="10515600" cy="1325563"/>
          </a:xfrm>
        </p:spPr>
        <p:txBody>
          <a:bodyPr>
            <a:normAutofit/>
          </a:bodyPr>
          <a:lstStyle/>
          <a:p>
            <a:pPr algn="ctr"/>
            <a:r>
              <a:rPr lang="en-US" sz="4000" b="1" dirty="0">
                <a:latin typeface="Cambria" panose="02040503050406030204" pitchFamily="18" charset="0"/>
              </a:rPr>
              <a:t>Inflammation, Stress, and Sleep</a:t>
            </a:r>
          </a:p>
        </p:txBody>
      </p:sp>
      <p:sp>
        <p:nvSpPr>
          <p:cNvPr id="3" name="Content Placeholder 2">
            <a:extLst>
              <a:ext uri="{FF2B5EF4-FFF2-40B4-BE49-F238E27FC236}">
                <a16:creationId xmlns:a16="http://schemas.microsoft.com/office/drawing/2014/main" id="{38927E49-82A1-4480-9BE9-95F3C50B593F}"/>
              </a:ext>
            </a:extLst>
          </p:cNvPr>
          <p:cNvSpPr>
            <a:spLocks noGrp="1"/>
          </p:cNvSpPr>
          <p:nvPr>
            <p:ph idx="1"/>
          </p:nvPr>
        </p:nvSpPr>
        <p:spPr>
          <a:xfrm>
            <a:off x="838200" y="3339115"/>
            <a:ext cx="10515600" cy="4351338"/>
          </a:xfrm>
        </p:spPr>
        <p:txBody>
          <a:bodyPr>
            <a:normAutofit/>
          </a:bodyPr>
          <a:lstStyle/>
          <a:p>
            <a:pPr algn="ctr"/>
            <a:r>
              <a:rPr lang="en-US" sz="3600" dirty="0">
                <a:solidFill>
                  <a:srgbClr val="FF0000"/>
                </a:solidFill>
                <a:latin typeface="Cambria" panose="02040503050406030204" pitchFamily="18" charset="0"/>
              </a:rPr>
              <a:t>THE CBD DIFFERENCE</a:t>
            </a:r>
          </a:p>
        </p:txBody>
      </p:sp>
    </p:spTree>
    <p:extLst>
      <p:ext uri="{BB962C8B-B14F-4D97-AF65-F5344CB8AC3E}">
        <p14:creationId xmlns:p14="http://schemas.microsoft.com/office/powerpoint/2010/main" val="236004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E657-AE97-414F-BAE4-39743A77043B}"/>
              </a:ext>
            </a:extLst>
          </p:cNvPr>
          <p:cNvSpPr>
            <a:spLocks noGrp="1"/>
          </p:cNvSpPr>
          <p:nvPr>
            <p:ph type="title"/>
          </p:nvPr>
        </p:nvSpPr>
        <p:spPr>
          <a:xfrm>
            <a:off x="838200" y="943194"/>
            <a:ext cx="10515600" cy="1325563"/>
          </a:xfrm>
        </p:spPr>
        <p:txBody>
          <a:bodyPr/>
          <a:lstStyle/>
          <a:p>
            <a:pPr algn="ctr"/>
            <a:r>
              <a:rPr lang="en-US" dirty="0"/>
              <a:t> </a:t>
            </a:r>
            <a:r>
              <a:rPr lang="en-US" sz="4000" b="1" dirty="0">
                <a:latin typeface="Cambria" panose="02040503050406030204" pitchFamily="18" charset="0"/>
              </a:rPr>
              <a:t>The Light Side and Dark Side</a:t>
            </a:r>
          </a:p>
        </p:txBody>
      </p:sp>
      <p:sp>
        <p:nvSpPr>
          <p:cNvPr id="3" name="Content Placeholder 2">
            <a:extLst>
              <a:ext uri="{FF2B5EF4-FFF2-40B4-BE49-F238E27FC236}">
                <a16:creationId xmlns:a16="http://schemas.microsoft.com/office/drawing/2014/main" id="{B75F9BA7-4226-497D-BA8E-40F3E1DA2511}"/>
              </a:ext>
            </a:extLst>
          </p:cNvPr>
          <p:cNvSpPr>
            <a:spLocks noGrp="1"/>
          </p:cNvSpPr>
          <p:nvPr>
            <p:ph idx="1"/>
          </p:nvPr>
        </p:nvSpPr>
        <p:spPr>
          <a:xfrm>
            <a:off x="838200" y="2382674"/>
            <a:ext cx="10515600" cy="4351338"/>
          </a:xfrm>
        </p:spPr>
        <p:txBody>
          <a:bodyPr>
            <a:normAutofit/>
          </a:bodyPr>
          <a:lstStyle/>
          <a:p>
            <a:pPr marL="0" indent="0">
              <a:buNone/>
            </a:pPr>
            <a:r>
              <a:rPr lang="en-US" dirty="0">
                <a:latin typeface="Cambria" panose="02040503050406030204" pitchFamily="18" charset="0"/>
              </a:rPr>
              <a:t>LIGHT SIDE</a:t>
            </a:r>
          </a:p>
          <a:p>
            <a:r>
              <a:rPr lang="en-US" dirty="0">
                <a:latin typeface="Cambria" panose="02040503050406030204" pitchFamily="18" charset="0"/>
              </a:rPr>
              <a:t>A critical, powerful solution designed to be short-term</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DARK SIDE </a:t>
            </a:r>
          </a:p>
          <a:p>
            <a:r>
              <a:rPr lang="en-US" dirty="0">
                <a:latin typeface="Cambria" panose="02040503050406030204" pitchFamily="18" charset="0"/>
              </a:rPr>
              <a:t>When inflammation becomes systemic and goes unchecked for months or years, the same chemicals used for healing can cause suffering, weight gain, aging, and disease</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36148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1A30-AED3-41EC-B9AD-B11CB6B93DB8}"/>
              </a:ext>
            </a:extLst>
          </p:cNvPr>
          <p:cNvSpPr>
            <a:spLocks noGrp="1"/>
          </p:cNvSpPr>
          <p:nvPr>
            <p:ph type="title"/>
          </p:nvPr>
        </p:nvSpPr>
        <p:spPr>
          <a:xfrm>
            <a:off x="838200" y="1256807"/>
            <a:ext cx="10515600" cy="1325563"/>
          </a:xfrm>
        </p:spPr>
        <p:txBody>
          <a:bodyPr>
            <a:normAutofit/>
          </a:bodyPr>
          <a:lstStyle/>
          <a:p>
            <a:pPr algn="ctr"/>
            <a:r>
              <a:rPr lang="en-US" sz="4000" b="1" dirty="0">
                <a:latin typeface="Cambria" panose="02040503050406030204" pitchFamily="18" charset="0"/>
              </a:rPr>
              <a:t>BAD IDEA FOR INFLAMMATION</a:t>
            </a:r>
          </a:p>
        </p:txBody>
      </p:sp>
      <p:sp>
        <p:nvSpPr>
          <p:cNvPr id="3" name="Content Placeholder 2">
            <a:extLst>
              <a:ext uri="{FF2B5EF4-FFF2-40B4-BE49-F238E27FC236}">
                <a16:creationId xmlns:a16="http://schemas.microsoft.com/office/drawing/2014/main" id="{58234E26-3340-436C-8EB7-5517BDE792ED}"/>
              </a:ext>
            </a:extLst>
          </p:cNvPr>
          <p:cNvSpPr>
            <a:spLocks noGrp="1"/>
          </p:cNvSpPr>
          <p:nvPr>
            <p:ph idx="1"/>
          </p:nvPr>
        </p:nvSpPr>
        <p:spPr>
          <a:xfrm>
            <a:off x="838200" y="2582370"/>
            <a:ext cx="10515600" cy="4351338"/>
          </a:xfrm>
        </p:spPr>
        <p:txBody>
          <a:bodyPr/>
          <a:lstStyle/>
          <a:p>
            <a:pPr marL="0" indent="0" algn="ctr">
              <a:buNone/>
            </a:pPr>
            <a:r>
              <a:rPr lang="en-US" b="1" dirty="0">
                <a:latin typeface="Cambria" panose="02040503050406030204" pitchFamily="18" charset="0"/>
              </a:rPr>
              <a:t>Over the counter NSAIDs, prescription pain killers and steroids seem like quick, easy, sensible solutions to lower inflammation.  </a:t>
            </a:r>
          </a:p>
          <a:p>
            <a:pPr marL="0" indent="0" algn="ctr">
              <a:buNone/>
            </a:pPr>
            <a:endParaRPr lang="en-US" dirty="0">
              <a:latin typeface="Cambria" panose="02040503050406030204" pitchFamily="18" charset="0"/>
            </a:endParaRPr>
          </a:p>
          <a:p>
            <a:pPr algn="ctr"/>
            <a:r>
              <a:rPr lang="en-US" dirty="0">
                <a:solidFill>
                  <a:srgbClr val="FF0000"/>
                </a:solidFill>
                <a:latin typeface="Cambria" panose="02040503050406030204" pitchFamily="18" charset="0"/>
              </a:rPr>
              <a:t>All come at potentially great cost with greater likelihood of </a:t>
            </a:r>
          </a:p>
          <a:p>
            <a:pPr marL="0" indent="0" algn="ctr">
              <a:buNone/>
            </a:pPr>
            <a:r>
              <a:rPr lang="en-US" dirty="0">
                <a:solidFill>
                  <a:srgbClr val="FF0000"/>
                </a:solidFill>
                <a:latin typeface="Cambria" panose="02040503050406030204" pitchFamily="18" charset="0"/>
              </a:rPr>
              <a:t>Heart attack, stroke, and serious intestinal conditions.</a:t>
            </a:r>
          </a:p>
          <a:p>
            <a:endParaRPr lang="en-US" dirty="0"/>
          </a:p>
        </p:txBody>
      </p:sp>
    </p:spTree>
    <p:extLst>
      <p:ext uri="{BB962C8B-B14F-4D97-AF65-F5344CB8AC3E}">
        <p14:creationId xmlns:p14="http://schemas.microsoft.com/office/powerpoint/2010/main" val="219915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4928-E9BE-43A9-9CF7-D44AC6DFC9EE}"/>
              </a:ext>
            </a:extLst>
          </p:cNvPr>
          <p:cNvSpPr>
            <a:spLocks noGrp="1"/>
          </p:cNvSpPr>
          <p:nvPr>
            <p:ph type="title"/>
          </p:nvPr>
        </p:nvSpPr>
        <p:spPr>
          <a:xfrm>
            <a:off x="838200" y="806559"/>
            <a:ext cx="10515600" cy="1325563"/>
          </a:xfrm>
        </p:spPr>
        <p:txBody>
          <a:bodyPr>
            <a:normAutofit/>
          </a:bodyPr>
          <a:lstStyle/>
          <a:p>
            <a:pPr algn="ctr"/>
            <a:r>
              <a:rPr lang="en-US" sz="4000" b="1" dirty="0">
                <a:latin typeface="Cambria" panose="02040503050406030204" pitchFamily="18" charset="0"/>
              </a:rPr>
              <a:t>A Silent Killer</a:t>
            </a:r>
          </a:p>
        </p:txBody>
      </p:sp>
      <p:sp>
        <p:nvSpPr>
          <p:cNvPr id="3" name="Content Placeholder 2">
            <a:extLst>
              <a:ext uri="{FF2B5EF4-FFF2-40B4-BE49-F238E27FC236}">
                <a16:creationId xmlns:a16="http://schemas.microsoft.com/office/drawing/2014/main" id="{8A3EAE68-3966-4694-B83B-89686E8132A7}"/>
              </a:ext>
            </a:extLst>
          </p:cNvPr>
          <p:cNvSpPr>
            <a:spLocks noGrp="1"/>
          </p:cNvSpPr>
          <p:nvPr>
            <p:ph idx="1"/>
          </p:nvPr>
        </p:nvSpPr>
        <p:spPr>
          <a:xfrm>
            <a:off x="838200" y="2506662"/>
            <a:ext cx="10515600" cy="4351338"/>
          </a:xfrm>
        </p:spPr>
        <p:txBody>
          <a:bodyPr>
            <a:normAutofit/>
          </a:bodyPr>
          <a:lstStyle/>
          <a:p>
            <a:r>
              <a:rPr lang="en-US" dirty="0">
                <a:latin typeface="Cambria" panose="02040503050406030204" pitchFamily="18" charset="0"/>
              </a:rPr>
              <a:t>Systemic inflammation does not create pain like a sprained ankle.  </a:t>
            </a:r>
          </a:p>
          <a:p>
            <a:pPr marL="0" indent="0">
              <a:buNone/>
            </a:pPr>
            <a:endParaRPr lang="en-US" dirty="0">
              <a:latin typeface="Cambria" panose="02040503050406030204" pitchFamily="18" charset="0"/>
            </a:endParaRPr>
          </a:p>
          <a:p>
            <a:r>
              <a:rPr lang="en-US" dirty="0">
                <a:latin typeface="Cambria" panose="02040503050406030204" pitchFamily="18" charset="0"/>
              </a:rPr>
              <a:t>It is therefore generally dismissed as signs of “normal” aging, immune related conditions, or obesity and being out of shape from poor lifestyle.</a:t>
            </a:r>
            <a:br>
              <a:rPr lang="en-US" dirty="0">
                <a:latin typeface="Cambria" panose="02040503050406030204" pitchFamily="18" charset="0"/>
              </a:rPr>
            </a:br>
            <a:endParaRPr lang="en-US" dirty="0">
              <a:latin typeface="Cambria" panose="02040503050406030204" pitchFamily="18" charset="0"/>
            </a:endParaRPr>
          </a:p>
          <a:p>
            <a:endParaRPr lang="en-US" dirty="0"/>
          </a:p>
          <a:p>
            <a:endParaRPr lang="en-US" dirty="0"/>
          </a:p>
        </p:txBody>
      </p:sp>
    </p:spTree>
    <p:extLst>
      <p:ext uri="{BB962C8B-B14F-4D97-AF65-F5344CB8AC3E}">
        <p14:creationId xmlns:p14="http://schemas.microsoft.com/office/powerpoint/2010/main" val="2786324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56C41C-F12C-7C4D-95DB-32D2AF9A26C6}" vid="{CFC27F07-CA24-CC42-AE9E-58A8C719AB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1598</TotalTime>
  <Words>6722</Words>
  <Application>Microsoft Macintosh PowerPoint</Application>
  <PresentationFormat>Widescreen</PresentationFormat>
  <Paragraphs>727</Paragraphs>
  <Slides>65</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ＭＳ Ｐゴシック</vt:lpstr>
      <vt:lpstr>Arial</vt:lpstr>
      <vt:lpstr>Calibri</vt:lpstr>
      <vt:lpstr>Calibri Light</vt:lpstr>
      <vt:lpstr>Cambria</vt:lpstr>
      <vt:lpstr>Tahoma</vt:lpstr>
      <vt:lpstr>Times New Roman</vt:lpstr>
      <vt:lpstr>Office Theme</vt:lpstr>
      <vt:lpstr>PowerPoint Presentation</vt:lpstr>
      <vt:lpstr>Well-Aligned Goals</vt:lpstr>
      <vt:lpstr>Underlying Factors to Disease:  The Cause is the Cure</vt:lpstr>
      <vt:lpstr>What Causes Us to Age? </vt:lpstr>
      <vt:lpstr> DEADLY INFLAMMATION </vt:lpstr>
      <vt:lpstr>What Is Inflammation?</vt:lpstr>
      <vt:lpstr> The Light Side and Dark Side</vt:lpstr>
      <vt:lpstr>BAD IDEA FOR INFLAMMATION</vt:lpstr>
      <vt:lpstr>A Silent Killer</vt:lpstr>
      <vt:lpstr>The #1 Killer of Men &amp; Women</vt:lpstr>
      <vt:lpstr>Atherosclerosis: Inflammation and Your Arteries</vt:lpstr>
      <vt:lpstr>Causes and Provokes ALL Disease</vt:lpstr>
      <vt:lpstr>What causes Inflammation?</vt:lpstr>
      <vt:lpstr>Sugar and Inflammation</vt:lpstr>
      <vt:lpstr>The Sugar = Disease Effect</vt:lpstr>
      <vt:lpstr>Bad Fats!</vt:lpstr>
      <vt:lpstr>CRP: The Marker of Inflammation</vt:lpstr>
      <vt:lpstr>Consequences  of Inflammation (High CRP)</vt:lpstr>
      <vt:lpstr> THE RANGES AND EFFECT OF CRP </vt:lpstr>
      <vt:lpstr>Oxidative Stress</vt:lpstr>
      <vt:lpstr>ANTI-AGING</vt:lpstr>
      <vt:lpstr>Oxidative Stress</vt:lpstr>
      <vt:lpstr>IT’S NOT THE CHOLESTEROL, IT’S THE INFLAMMATION</vt:lpstr>
      <vt:lpstr>What causes Oxidative Stress?</vt:lpstr>
      <vt:lpstr>Consequences of Oxidative Stress</vt:lpstr>
      <vt:lpstr>PowerPoint Presentation</vt:lpstr>
      <vt:lpstr>Your Toxic Burden</vt:lpstr>
      <vt:lpstr>What causes Toxicity?</vt:lpstr>
      <vt:lpstr>Toxic Exposure</vt:lpstr>
      <vt:lpstr>Consequences of Toxicity</vt:lpstr>
      <vt:lpstr>VITAMIN D</vt:lpstr>
      <vt:lpstr>The Consequence of Low Vitamin D</vt:lpstr>
      <vt:lpstr>Test and Take Vitamin D</vt:lpstr>
      <vt:lpstr>The Most Proven Vitamin: Proper Levels of D</vt:lpstr>
      <vt:lpstr>Addressing Inflammation, Aging, and Disease</vt:lpstr>
      <vt:lpstr>Up Omega-3s/Down Omega-6s</vt:lpstr>
      <vt:lpstr>Manage Sugar</vt:lpstr>
      <vt:lpstr>SOLUTION TO TOXICITY  (And Free Radical Oxidation)</vt:lpstr>
      <vt:lpstr>Your Body’s Detox Channels</vt:lpstr>
      <vt:lpstr>PowerPoint Presentation</vt:lpstr>
      <vt:lpstr>B Vitamins and Your Heart</vt:lpstr>
      <vt:lpstr>Anti-inflammatory Nutrients</vt:lpstr>
      <vt:lpstr>Anti-oxidants</vt:lpstr>
      <vt:lpstr>Vitamin E: Potent Antioxidant</vt:lpstr>
      <vt:lpstr>FIGHTING THE #1 KILLER  </vt:lpstr>
      <vt:lpstr>MEN’S WHOLE FOOD ANTIOXIDANT BLEND</vt:lpstr>
      <vt:lpstr>WOMEN’S WHOLE FOOD ANTI-OXIDANT BLEND </vt:lpstr>
      <vt:lpstr>CoQ10:  Aging Process</vt:lpstr>
      <vt:lpstr>PowerPoint Presentation</vt:lpstr>
      <vt:lpstr>Master Detoxifier</vt:lpstr>
      <vt:lpstr>Milk Thistle</vt:lpstr>
      <vt:lpstr>Key Co-Factors (Edison Pack)</vt:lpstr>
      <vt:lpstr>Capture &amp; Release </vt:lpstr>
      <vt:lpstr>E3 Omega</vt:lpstr>
      <vt:lpstr>Omega Competition</vt:lpstr>
      <vt:lpstr>Life or Death Omega Race</vt:lpstr>
      <vt:lpstr>EFA: Omega-6 Pathways</vt:lpstr>
      <vt:lpstr>Essential Omega-6, Inflammation</vt:lpstr>
      <vt:lpstr>ESSENTIAL NUTRIENTS: Omega-3s Essential = Must Eat</vt:lpstr>
      <vt:lpstr>Fish &amp; Algal Oil</vt:lpstr>
      <vt:lpstr>THE OTHER POWER FAT: MCTs</vt:lpstr>
      <vt:lpstr>The E3 Difference!</vt:lpstr>
      <vt:lpstr>Food Allergies: Inflamed by what you eat!</vt:lpstr>
      <vt:lpstr>Food Allergies and Health </vt:lpstr>
      <vt:lpstr>Inflammation, Stress, and Sleep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McGuire</dc:creator>
  <cp:lastModifiedBy>Joel Slack</cp:lastModifiedBy>
  <cp:revision>32</cp:revision>
  <dcterms:created xsi:type="dcterms:W3CDTF">2019-01-20T01:39:00Z</dcterms:created>
  <dcterms:modified xsi:type="dcterms:W3CDTF">2019-02-15T14:59:31Z</dcterms:modified>
</cp:coreProperties>
</file>