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5"/>
  </p:notesMasterIdLst>
  <p:sldIdLst>
    <p:sldId id="258" r:id="rId3"/>
    <p:sldId id="286" r:id="rId4"/>
    <p:sldId id="289" r:id="rId5"/>
    <p:sldId id="841" r:id="rId6"/>
    <p:sldId id="836" r:id="rId7"/>
    <p:sldId id="838" r:id="rId8"/>
    <p:sldId id="296" r:id="rId9"/>
    <p:sldId id="280" r:id="rId10"/>
    <p:sldId id="953" r:id="rId11"/>
    <p:sldId id="302" r:id="rId12"/>
    <p:sldId id="298" r:id="rId13"/>
    <p:sldId id="300" r:id="rId14"/>
    <p:sldId id="299" r:id="rId15"/>
    <p:sldId id="295" r:id="rId16"/>
    <p:sldId id="292" r:id="rId17"/>
    <p:sldId id="839" r:id="rId18"/>
    <p:sldId id="843" r:id="rId19"/>
    <p:sldId id="844" r:id="rId20"/>
    <p:sldId id="444" r:id="rId21"/>
    <p:sldId id="840" r:id="rId22"/>
    <p:sldId id="303" r:id="rId23"/>
    <p:sldId id="84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7636" autoAdjust="0"/>
  </p:normalViewPr>
  <p:slideViewPr>
    <p:cSldViewPr snapToGrid="0">
      <p:cViewPr varScale="1">
        <p:scale>
          <a:sx n="77" d="100"/>
          <a:sy n="77" d="100"/>
        </p:scale>
        <p:origin x="1854" y="90"/>
      </p:cViewPr>
      <p:guideLst>
        <p:guide orient="horz" pos="2160"/>
        <p:guide pos="3840"/>
      </p:guideLst>
    </p:cSldViewPr>
  </p:slideViewPr>
  <p:notesTextViewPr>
    <p:cViewPr>
      <p:scale>
        <a:sx n="1" d="1"/>
        <a:sy n="1" d="1"/>
      </p:scale>
      <p:origin x="0" y="0"/>
    </p:cViewPr>
  </p:notesText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CC156E-32A5-45B5-875E-A0FF8FE38C84}" type="datetimeFigureOut">
              <a:rPr lang="en-US" smtClean="0"/>
              <a:t>3/1/2019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0B4139-C262-4483-9414-E861E2E09B7D}" type="slidenum">
              <a:rPr lang="en-US" smtClean="0"/>
              <a:t>‹#›</a:t>
            </a:fld>
            <a:endParaRPr lang="en-US" dirty="0"/>
          </a:p>
        </p:txBody>
      </p:sp>
    </p:spTree>
    <p:extLst>
      <p:ext uri="{BB962C8B-B14F-4D97-AF65-F5344CB8AC3E}">
        <p14:creationId xmlns:p14="http://schemas.microsoft.com/office/powerpoint/2010/main" val="628226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everyone in the audience, then do some </a:t>
            </a:r>
            <a:r>
              <a:rPr lang="en-US" dirty="0" err="1"/>
              <a:t>preframing</a:t>
            </a:r>
            <a:r>
              <a:rPr lang="en-US" dirty="0"/>
              <a:t> and set the stage for the culture in your office:</a:t>
            </a:r>
          </a:p>
          <a:p>
            <a:endParaRPr lang="en-US" dirty="0"/>
          </a:p>
          <a:p>
            <a:r>
              <a:rPr lang="en-US" dirty="0"/>
              <a:t>Raise your hand if this is your first workshop?  Round of applause.  Raise your hand if you’ve been to at least 5, 10, 15?  Whoever has their hand up last, give them a prize and ask them why they still come.  Then cast your vision of LIFELONG LEARNING and lifetime family wellness care for everyone in the community.  </a:t>
            </a:r>
          </a:p>
          <a:p>
            <a:endParaRPr lang="en-US" dirty="0"/>
          </a:p>
          <a:p>
            <a:r>
              <a:rPr lang="en-US" dirty="0"/>
              <a:t>That’s what tonight is all about because if the people OUT THERE knew what you’re going to learn tonight, we would empty out the hospitals.  So I’m going to be asking you to do 2 things tonight:</a:t>
            </a:r>
          </a:p>
          <a:p>
            <a:endParaRPr lang="en-US" dirty="0"/>
          </a:p>
          <a:p>
            <a:pPr marL="228600" indent="-228600">
              <a:buAutoNum type="arabicPeriod"/>
            </a:pPr>
            <a:r>
              <a:rPr lang="en-US" dirty="0"/>
              <a:t>Take what you learn and DO IT.  Information doesn’t change lives, action does.</a:t>
            </a:r>
          </a:p>
          <a:p>
            <a:pPr marL="228600" indent="-228600">
              <a:buAutoNum type="arabicPeriod"/>
            </a:pPr>
            <a:endParaRPr lang="en-US" dirty="0"/>
          </a:p>
          <a:p>
            <a:pPr marL="228600" indent="-228600">
              <a:buAutoNum type="arabicPeriod"/>
            </a:pPr>
            <a:r>
              <a:rPr lang="en-US" dirty="0"/>
              <a:t>Get the people OUT THERE, IN HERE.  Tell others what you know.  We will show you how to do that later and if you’re a guest, how to get IN HERE as well.</a:t>
            </a:r>
          </a:p>
          <a:p>
            <a:endParaRPr lang="en-US" dirty="0"/>
          </a:p>
          <a:p>
            <a:endParaRPr lang="en-US" dirty="0"/>
          </a:p>
          <a:p>
            <a:r>
              <a:rPr lang="en-US" dirty="0"/>
              <a:t>Raise your hand if you suffer with or know someone who suffers with acid reflux, depression, anxiety, sleep problems, digestive problems or allergies.</a:t>
            </a:r>
          </a:p>
          <a:p>
            <a:endParaRPr lang="en-US" dirty="0"/>
          </a:p>
          <a:p>
            <a:r>
              <a:rPr lang="en-US" dirty="0"/>
              <a:t>These things are epidemic and have everything to do with your Gut brain connection!</a:t>
            </a:r>
          </a:p>
        </p:txBody>
      </p:sp>
      <p:sp>
        <p:nvSpPr>
          <p:cNvPr id="4" name="Slide Number Placeholder 3"/>
          <p:cNvSpPr>
            <a:spLocks noGrp="1"/>
          </p:cNvSpPr>
          <p:nvPr>
            <p:ph type="sldNum" sz="quarter" idx="10"/>
          </p:nvPr>
        </p:nvSpPr>
        <p:spPr/>
        <p:txBody>
          <a:bodyPr/>
          <a:lstStyle/>
          <a:p>
            <a:fld id="{100B4139-C262-4483-9414-E861E2E09B7D}" type="slidenum">
              <a:rPr lang="en-US" smtClean="0"/>
              <a:t>1</a:t>
            </a:fld>
            <a:endParaRPr lang="en-US" dirty="0"/>
          </a:p>
        </p:txBody>
      </p:sp>
    </p:spTree>
    <p:extLst>
      <p:ext uri="{BB962C8B-B14F-4D97-AF65-F5344CB8AC3E}">
        <p14:creationId xmlns:p14="http://schemas.microsoft.com/office/powerpoint/2010/main" val="3194727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don’t test, you guess.  At the very least – look at the most common, damaging foods.  Testing, however, shows if what are normally considered health foods are bad for you.  The biomarkers of CRP and D let you know where you are at and if the changes you </a:t>
            </a:r>
            <a:r>
              <a:rPr lang="en-US"/>
              <a:t>make have worked. </a:t>
            </a:r>
          </a:p>
          <a:p>
            <a:endParaRPr lang="en-US"/>
          </a:p>
          <a:p>
            <a:r>
              <a:rPr lang="en-US" dirty="0"/>
              <a:t>3 steps to repairing leaky gut:</a:t>
            </a:r>
          </a:p>
          <a:p>
            <a:endParaRPr lang="en-US" dirty="0"/>
          </a:p>
          <a:p>
            <a:pPr marL="228600" indent="-228600">
              <a:buAutoNum type="arabicPeriod"/>
            </a:pPr>
            <a:r>
              <a:rPr lang="en-US" dirty="0"/>
              <a:t>Remove bad foods…your body needs no help to heal, just no interference.  REMOVE the bad stuff</a:t>
            </a:r>
          </a:p>
          <a:p>
            <a:pPr marL="228600" indent="-228600">
              <a:buAutoNum type="arabicPeriod"/>
            </a:pPr>
            <a:r>
              <a:rPr lang="en-US" dirty="0"/>
              <a:t>Replace with good anti-inflammatory foods</a:t>
            </a:r>
          </a:p>
          <a:p>
            <a:pPr marL="228600" indent="-228600">
              <a:buAutoNum type="arabicPeriod"/>
            </a:pPr>
            <a:r>
              <a:rPr lang="en-US" dirty="0"/>
              <a:t>Rebalance with good bacteria.</a:t>
            </a:r>
          </a:p>
        </p:txBody>
      </p:sp>
      <p:sp>
        <p:nvSpPr>
          <p:cNvPr id="4" name="Slide Number Placeholder 3"/>
          <p:cNvSpPr>
            <a:spLocks noGrp="1"/>
          </p:cNvSpPr>
          <p:nvPr>
            <p:ph type="sldNum" sz="quarter" idx="10"/>
          </p:nvPr>
        </p:nvSpPr>
        <p:spPr/>
        <p:txBody>
          <a:bodyPr/>
          <a:lstStyle/>
          <a:p>
            <a:fld id="{100B4139-C262-4483-9414-E861E2E09B7D}" type="slidenum">
              <a:rPr lang="en-US" smtClean="0"/>
              <a:t>15</a:t>
            </a:fld>
            <a:endParaRPr lang="en-US" dirty="0"/>
          </a:p>
        </p:txBody>
      </p:sp>
    </p:spTree>
    <p:extLst>
      <p:ext uri="{BB962C8B-B14F-4D97-AF65-F5344CB8AC3E}">
        <p14:creationId xmlns:p14="http://schemas.microsoft.com/office/powerpoint/2010/main" val="4008093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Contains all of the nutrients you need and Turmeric along with other anti-inflammatory factors.</a:t>
            </a:r>
          </a:p>
          <a:p>
            <a:r>
              <a:rPr lang="en-US" dirty="0"/>
              <a:t>Can also check out E-</a:t>
            </a:r>
            <a:r>
              <a:rPr lang="en-US" dirty="0" err="1"/>
              <a:t>FlamX</a:t>
            </a:r>
            <a:r>
              <a:rPr lang="en-US" dirty="0"/>
              <a:t> for more severe cases of inflammation.</a:t>
            </a:r>
          </a:p>
        </p:txBody>
      </p:sp>
      <p:sp>
        <p:nvSpPr>
          <p:cNvPr id="4" name="Slide Number Placeholder 3"/>
          <p:cNvSpPr>
            <a:spLocks noGrp="1"/>
          </p:cNvSpPr>
          <p:nvPr>
            <p:ph type="sldNum" sz="quarter" idx="5"/>
          </p:nvPr>
        </p:nvSpPr>
        <p:spPr/>
        <p:txBody>
          <a:bodyPr/>
          <a:lstStyle/>
          <a:p>
            <a:fld id="{100B4139-C262-4483-9414-E861E2E09B7D}" type="slidenum">
              <a:rPr lang="en-US" smtClean="0"/>
              <a:t>17</a:t>
            </a:fld>
            <a:endParaRPr lang="en-US" dirty="0"/>
          </a:p>
        </p:txBody>
      </p:sp>
    </p:spTree>
    <p:extLst>
      <p:ext uri="{BB962C8B-B14F-4D97-AF65-F5344CB8AC3E}">
        <p14:creationId xmlns:p14="http://schemas.microsoft.com/office/powerpoint/2010/main" val="1090594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Omega 6 is inflammatory, 3 is anti-inflammatory.  Yet, the diets tend to be 20-30x Omega 6 vs. 3 rather than 2 or 3:1.  All experts agree, the only way to restore balance is through a great Omega 3 supplement.  </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THE E-3 DIFFERENNCE</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This one has both fish and vegetarian algal oil along with another great anti-inflammatory, anti-viral, fat-burning fat MCT.</a:t>
            </a:r>
          </a:p>
          <a:p>
            <a:pPr marL="171450" lvl="0" indent="-171450" defTabSz="685800">
              <a:lnSpc>
                <a:spcPct val="90000"/>
              </a:lnSpc>
              <a:spcBef>
                <a:spcPts val="750"/>
              </a:spcBef>
              <a:buFont typeface="Arial" panose="020B0604020202020204" pitchFamily="34" charset="0"/>
              <a:buChar char="•"/>
            </a:pPr>
            <a:r>
              <a:rPr lang="en-GB" sz="1200" dirty="0">
                <a:solidFill>
                  <a:prstClr val="black"/>
                </a:solidFill>
              </a:rPr>
              <a:t>Omega-6  lowers the presence of omega-3 and omega-9 in plasma and cells.</a:t>
            </a:r>
          </a:p>
          <a:p>
            <a:pPr marL="0" lvl="0" indent="0" defTabSz="685800">
              <a:lnSpc>
                <a:spcPct val="90000"/>
              </a:lnSpc>
              <a:spcBef>
                <a:spcPts val="750"/>
              </a:spcBef>
              <a:buFont typeface="Arial" panose="020B0604020202020204" pitchFamily="34" charset="0"/>
              <a:buNone/>
            </a:pPr>
            <a:endParaRPr lang="en-GB" sz="1200" dirty="0">
              <a:solidFill>
                <a:prstClr val="black"/>
              </a:solidFill>
            </a:endParaRPr>
          </a:p>
          <a:p>
            <a:pPr marL="0" lvl="0" indent="0" defTabSz="685800">
              <a:lnSpc>
                <a:spcPct val="90000"/>
              </a:lnSpc>
              <a:spcBef>
                <a:spcPts val="750"/>
              </a:spcBef>
              <a:buFont typeface="Arial" panose="020B0604020202020204" pitchFamily="34" charset="0"/>
              <a:buNone/>
            </a:pPr>
            <a:r>
              <a:rPr lang="en-GB" sz="1200" dirty="0">
                <a:solidFill>
                  <a:prstClr val="black"/>
                </a:solidFill>
              </a:rPr>
              <a:t>The omega 3 deficiency increases the risk of diseases including CVD, cancer, lung illness, and auto-immune.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rPr>
              <a:t>The famous MRFIT study and studies of many different cultures show that people with the lowest percentage of Omega-6’s had the lowest death rate. </a:t>
            </a:r>
          </a:p>
          <a:p>
            <a:endParaRPr lang="en-US" dirty="0"/>
          </a:p>
          <a:p>
            <a:pPr marL="171450" lvl="0" indent="-171450" algn="ctr" defTabSz="685800">
              <a:lnSpc>
                <a:spcPct val="90000"/>
              </a:lnSpc>
              <a:spcBef>
                <a:spcPts val="750"/>
              </a:spcBef>
              <a:buFont typeface="Arial" panose="020B0604020202020204" pitchFamily="34" charset="0"/>
              <a:buChar char="•"/>
            </a:pPr>
            <a:r>
              <a:rPr lang="en-GB" sz="1200" dirty="0">
                <a:solidFill>
                  <a:prstClr val="black"/>
                </a:solidFill>
              </a:rPr>
              <a:t>Linoleic acid (Omega 6 - w-6) is found in nuts, seeds, vegetable oils and animal products</a:t>
            </a:r>
          </a:p>
          <a:p>
            <a:pPr marL="171450" lvl="0" indent="-171450" algn="ctr" defTabSz="685800">
              <a:lnSpc>
                <a:spcPct val="90000"/>
              </a:lnSpc>
              <a:spcBef>
                <a:spcPts val="750"/>
              </a:spcBef>
              <a:buFont typeface="Arial" panose="020B0604020202020204" pitchFamily="34" charset="0"/>
              <a:buChar char="•"/>
            </a:pPr>
            <a:endParaRPr lang="en-GB" sz="1200" dirty="0">
              <a:solidFill>
                <a:prstClr val="black"/>
              </a:solidFill>
            </a:endParaRPr>
          </a:p>
          <a:p>
            <a:pPr marL="171450" lvl="0" indent="-171450" algn="ctr" defTabSz="685800">
              <a:lnSpc>
                <a:spcPct val="90000"/>
              </a:lnSpc>
              <a:spcBef>
                <a:spcPts val="750"/>
              </a:spcBef>
              <a:buFont typeface="Arial" panose="020B0604020202020204" pitchFamily="34" charset="0"/>
              <a:buChar char="•"/>
            </a:pPr>
            <a:r>
              <a:rPr lang="en-GB" sz="1200" dirty="0">
                <a:solidFill>
                  <a:prstClr val="black"/>
                </a:solidFill>
              </a:rPr>
              <a:t>It is converted to arachidonic acid (AA) downstream which is an inflammatory pathway.</a:t>
            </a:r>
          </a:p>
          <a:p>
            <a:endParaRPr lang="en-US" dirty="0"/>
          </a:p>
        </p:txBody>
      </p:sp>
      <p:sp>
        <p:nvSpPr>
          <p:cNvPr id="4" name="Slide Number Placeholder 3"/>
          <p:cNvSpPr>
            <a:spLocks noGrp="1"/>
          </p:cNvSpPr>
          <p:nvPr>
            <p:ph type="sldNum" sz="quarter" idx="10"/>
          </p:nvPr>
        </p:nvSpPr>
        <p:spPr/>
        <p:txBody>
          <a:bodyPr/>
          <a:lstStyle/>
          <a:p>
            <a:fld id="{E9683C7A-E92C-49AA-BEF5-E20D8DC046D9}" type="slidenum">
              <a:rPr lang="en-US" smtClean="0"/>
              <a:t>19</a:t>
            </a:fld>
            <a:endParaRPr lang="en-US"/>
          </a:p>
        </p:txBody>
      </p:sp>
    </p:spTree>
    <p:extLst>
      <p:ext uri="{BB962C8B-B14F-4D97-AF65-F5344CB8AC3E}">
        <p14:creationId xmlns:p14="http://schemas.microsoft.com/office/powerpoint/2010/main" val="22343650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Don’t Miss Upcoming Events - </a:t>
            </a:r>
            <a:r>
              <a:rPr lang="en-US" sz="1200" kern="1200" dirty="0">
                <a:solidFill>
                  <a:schemeClr val="tx1"/>
                </a:solidFill>
                <a:effectLst/>
                <a:latin typeface="+mn-lt"/>
                <a:ea typeface="+mn-ea"/>
                <a:cs typeface="+mn-cs"/>
              </a:rPr>
              <a:t>I want you to do is take out the card that says, “Help my friends and family” do you guys see that card? Hold it up for me. On the back it says “Sign me up.” On the side that says “help my friends and family” I want you to write down the name of the friends and family that you want to invite to the Recipe night that we have coming up on Sept 19</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We’re not telemarketers so I want to make sure that you call them and let them know that we will be reaching out to them ahead of time. I want you to write your name and number at the top and their names and numbers below. Make sure that you call them ahead of time and let them know that we will be calling; if they don’t want us to call, please let us know, but otherwise we will be calling within the next couple of days to get them to one of our events to see if we can get them the help they need. People are praying for answers, and we have the answer. If you write down four names and turn it in today, we’ll provide you with recipes for homemade non-toxic household cleaning items that will help you live healthy and save money all while reducing your exposure to toxicity – the less toxic you are, the faster you’ll lose weight and keep it off.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 the back of that page it says sign me up. Write your name, number, and email. If you want to receive weekly newsletters with recipes and information regarding future events, let us know. If you want to get registered for the Max Life Call</a:t>
            </a:r>
            <a:r>
              <a:rPr lang="en-US" sz="1200" kern="1200" baseline="0" dirty="0">
                <a:solidFill>
                  <a:schemeClr val="tx1"/>
                </a:solidFill>
                <a:effectLst/>
                <a:latin typeface="+mn-lt"/>
                <a:ea typeface="+mn-ea"/>
                <a:cs typeface="+mn-cs"/>
              </a:rPr>
              <a:t> – Fast Intense Results on June 12</a:t>
            </a:r>
            <a:r>
              <a:rPr lang="en-US" sz="1200" kern="1200" baseline="30000" dirty="0">
                <a:solidFill>
                  <a:schemeClr val="tx1"/>
                </a:solidFill>
                <a:effectLst/>
                <a:latin typeface="+mn-lt"/>
                <a:ea typeface="+mn-ea"/>
                <a:cs typeface="+mn-cs"/>
              </a:rPr>
              <a:t>th</a:t>
            </a:r>
            <a:r>
              <a:rPr lang="en-US" sz="1200" kern="1200" baseline="0" dirty="0">
                <a:solidFill>
                  <a:schemeClr val="tx1"/>
                </a:solidFill>
                <a:effectLst/>
                <a:latin typeface="+mn-lt"/>
                <a:ea typeface="+mn-ea"/>
                <a:cs typeface="+mn-cs"/>
              </a:rPr>
              <a:t>, or our Recipe Night on June 16</a:t>
            </a:r>
            <a:r>
              <a:rPr lang="en-US" sz="1200" kern="1200" baseline="30000" dirty="0">
                <a:solidFill>
                  <a:schemeClr val="tx1"/>
                </a:solidFill>
                <a:effectLst/>
                <a:latin typeface="+mn-lt"/>
                <a:ea typeface="+mn-ea"/>
                <a:cs typeface="+mn-cs"/>
              </a:rPr>
              <a:t>th,</a:t>
            </a:r>
            <a:r>
              <a:rPr lang="en-US" sz="1200" kern="1200" baseline="0" dirty="0">
                <a:solidFill>
                  <a:schemeClr val="tx1"/>
                </a:solidFill>
                <a:effectLst/>
                <a:latin typeface="+mn-lt"/>
                <a:ea typeface="+mn-ea"/>
                <a:cs typeface="+mn-cs"/>
              </a:rPr>
              <a:t> or our PAD on June 30</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check the box on this card. You can drop these cards off with __________. __________ raise your hand. We have plenty of time so take your time filling this out, and once it’s complete drop it off in the back with __________. Don’t forget your products and resources are 15% off today only. You can go to the back to pick up the resources that you need, turn in your “Sign me up” card, and guests if you didn’t hand in your Exam form earlier, you can do that now. Thanks.</a:t>
            </a:r>
          </a:p>
          <a:p>
            <a:endParaRPr lang="en-US" dirty="0"/>
          </a:p>
        </p:txBody>
      </p:sp>
      <p:sp>
        <p:nvSpPr>
          <p:cNvPr id="4" name="Slide Number Placeholder 3"/>
          <p:cNvSpPr>
            <a:spLocks noGrp="1"/>
          </p:cNvSpPr>
          <p:nvPr>
            <p:ph type="sldNum" sz="quarter" idx="5"/>
          </p:nvPr>
        </p:nvSpPr>
        <p:spPr/>
        <p:txBody>
          <a:bodyPr/>
          <a:lstStyle/>
          <a:p>
            <a:fld id="{100B4139-C262-4483-9414-E861E2E09B7D}" type="slidenum">
              <a:rPr lang="en-US" smtClean="0"/>
              <a:t>22</a:t>
            </a:fld>
            <a:endParaRPr lang="en-US" dirty="0"/>
          </a:p>
        </p:txBody>
      </p:sp>
    </p:spTree>
    <p:extLst>
      <p:ext uri="{BB962C8B-B14F-4D97-AF65-F5344CB8AC3E}">
        <p14:creationId xmlns:p14="http://schemas.microsoft.com/office/powerpoint/2010/main" val="3260630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how the gut is our second brain.</a:t>
            </a:r>
          </a:p>
          <a:p>
            <a:endParaRPr lang="en-US" dirty="0"/>
          </a:p>
          <a:p>
            <a:r>
              <a:rPr lang="en-US" dirty="0"/>
              <a:t>Raise your hand if you’ve heard of serotonin?  What does it do for you?  Happy and sleep.  90% of the serotonin in your body is made in the GUT!</a:t>
            </a:r>
          </a:p>
          <a:p>
            <a:endParaRPr lang="en-US" dirty="0"/>
          </a:p>
          <a:p>
            <a:r>
              <a:rPr lang="en-US" dirty="0"/>
              <a:t>Our gut microbiota play a vital role in our physical and psychological health via its own neural network: the enteric nervous system (ENS), a complex system of about 100 million nerves found in the lining of the gut.</a:t>
            </a:r>
          </a:p>
          <a:p>
            <a:r>
              <a:rPr lang="en-US" dirty="0"/>
              <a:t>The ENS is sometimes called the “second brain,” and it actually arises from the same tissues as our central nervous system (CNS) during fetal development. Therefore, it has many structural and chemical parallels to the brain.</a:t>
            </a:r>
          </a:p>
          <a:p>
            <a:r>
              <a:rPr lang="en-US" dirty="0"/>
              <a:t>Our ENS doesn’t wax philosophical or make executive decisions like the gray shiny mound in our skulls. Yet, in a miraculously orchestrated symphony of hormones, neurotransmitters, and electrical impulses through a pathway of nerves, both “brains” communicate back and forth. These pathways include and involve endocrine, immune, and neural pathways.</a:t>
            </a:r>
          </a:p>
          <a:p>
            <a:endParaRPr lang="en-US" dirty="0"/>
          </a:p>
        </p:txBody>
      </p:sp>
      <p:sp>
        <p:nvSpPr>
          <p:cNvPr id="4" name="Slide Number Placeholder 3"/>
          <p:cNvSpPr>
            <a:spLocks noGrp="1"/>
          </p:cNvSpPr>
          <p:nvPr>
            <p:ph type="sldNum" sz="quarter" idx="10"/>
          </p:nvPr>
        </p:nvSpPr>
        <p:spPr/>
        <p:txBody>
          <a:bodyPr/>
          <a:lstStyle/>
          <a:p>
            <a:fld id="{100B4139-C262-4483-9414-E861E2E09B7D}" type="slidenum">
              <a:rPr lang="en-US" smtClean="0"/>
              <a:t>2</a:t>
            </a:fld>
            <a:endParaRPr lang="en-US" dirty="0"/>
          </a:p>
        </p:txBody>
      </p:sp>
    </p:spTree>
    <p:extLst>
      <p:ext uri="{BB962C8B-B14F-4D97-AF65-F5344CB8AC3E}">
        <p14:creationId xmlns:p14="http://schemas.microsoft.com/office/powerpoint/2010/main" val="850328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Further, there is now research that is dubbing depression as an inflammatory disorder mediated by poor gut health. In fact, multiple animal studies have shown that manipulating the gut microbiota in some way can produce behaviors related to anxiety and depression. (</a:t>
            </a:r>
            <a:r>
              <a:rPr lang="en-US" sz="1200" dirty="0" err="1"/>
              <a:t>Maes</a:t>
            </a:r>
            <a:r>
              <a:rPr lang="en-US" sz="1200" dirty="0"/>
              <a:t>, </a:t>
            </a:r>
            <a:r>
              <a:rPr lang="en-US" sz="1200" dirty="0" err="1"/>
              <a:t>Kubera</a:t>
            </a:r>
            <a:r>
              <a:rPr lang="en-US" sz="1200" dirty="0"/>
              <a:t>, Leunis, Berk, J. Affective Disorders, 2012 and Berk, Williams, </a:t>
            </a:r>
            <a:r>
              <a:rPr lang="en-US" sz="1200" dirty="0" err="1"/>
              <a:t>Jacka</a:t>
            </a:r>
            <a:r>
              <a:rPr lang="en-US" sz="1200" dirty="0"/>
              <a:t>, BMC Med, 2013).</a:t>
            </a:r>
          </a:p>
          <a:p>
            <a:endParaRPr lang="en-US" dirty="0"/>
          </a:p>
          <a:p>
            <a:r>
              <a:rPr lang="en-US" dirty="0"/>
              <a:t>Show how the gut affects the brain, causing things like anxiety and depression.</a:t>
            </a:r>
          </a:p>
        </p:txBody>
      </p:sp>
      <p:sp>
        <p:nvSpPr>
          <p:cNvPr id="4" name="Slide Number Placeholder 3"/>
          <p:cNvSpPr>
            <a:spLocks noGrp="1"/>
          </p:cNvSpPr>
          <p:nvPr>
            <p:ph type="sldNum" sz="quarter" idx="10"/>
          </p:nvPr>
        </p:nvSpPr>
        <p:spPr/>
        <p:txBody>
          <a:bodyPr/>
          <a:lstStyle/>
          <a:p>
            <a:fld id="{100B4139-C262-4483-9414-E861E2E09B7D}" type="slidenum">
              <a:rPr lang="en-US" smtClean="0"/>
              <a:t>3</a:t>
            </a:fld>
            <a:endParaRPr lang="en-US" dirty="0"/>
          </a:p>
        </p:txBody>
      </p:sp>
    </p:spTree>
    <p:extLst>
      <p:ext uri="{BB962C8B-B14F-4D97-AF65-F5344CB8AC3E}">
        <p14:creationId xmlns:p14="http://schemas.microsoft.com/office/powerpoint/2010/main" val="3957254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These authors investigated “whether upper cervical sensory afferents, particularly those arising from muscle spindle afferents [mechanoreceptors/proprioceptors], do indeed influence cardiorespiratory activity.” </a:t>
            </a:r>
          </a:p>
          <a:p>
            <a:endParaRPr lang="en-US" dirty="0"/>
          </a:p>
        </p:txBody>
      </p:sp>
      <p:sp>
        <p:nvSpPr>
          <p:cNvPr id="4" name="Slide Number Placeholder 3"/>
          <p:cNvSpPr>
            <a:spLocks noGrp="1"/>
          </p:cNvSpPr>
          <p:nvPr>
            <p:ph type="sldNum" sz="quarter" idx="10"/>
          </p:nvPr>
        </p:nvSpPr>
        <p:spPr/>
        <p:txBody>
          <a:bodyPr/>
          <a:lstStyle/>
          <a:p>
            <a:fld id="{41F767FC-510F-410D-BBD0-799C6DF7E167}" type="slidenum">
              <a:rPr lang="en-US" smtClean="0"/>
              <a:t>5</a:t>
            </a:fld>
            <a:endParaRPr lang="en-US"/>
          </a:p>
        </p:txBody>
      </p:sp>
    </p:spTree>
    <p:extLst>
      <p:ext uri="{BB962C8B-B14F-4D97-AF65-F5344CB8AC3E}">
        <p14:creationId xmlns:p14="http://schemas.microsoft.com/office/powerpoint/2010/main" val="130600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these things can come from leaky gut.  However, by the time you have actual symptoms or a diagnosis; you are very far down the road.  The issues of leaky gut and the severely negative effect they have on the immune system amass over a long, long time before it’s bad enough for someone to finally do something about it.  </a:t>
            </a:r>
          </a:p>
          <a:p>
            <a:endParaRPr lang="en-US" dirty="0"/>
          </a:p>
          <a:p>
            <a:r>
              <a:rPr lang="en-US" dirty="0"/>
              <a:t>Explain what leaky gut is and why it is such an epidemic right now…</a:t>
            </a:r>
          </a:p>
          <a:p>
            <a:endParaRPr lang="en-US" dirty="0"/>
          </a:p>
          <a:p>
            <a:r>
              <a:rPr lang="en-US" dirty="0"/>
              <a:t>“Leaky gut syndrome (also called increased intestinal permeability), is the result of damage to the intestinal lining, making it less able to protect the internal environment as well as to filter needed nutrients and other biological substances. As a consequence, some bacteria and their toxins, incompletely digested proteins and fats, and waste not normally absorbed may "leak" out of the intestines into the blood stream. This triggers an autoimmune reaction, which can lead to gastrointestinal problems such as abdominal bloating, excessive gas and cramps, fatigue, food sensitivities, joint pain, skin rashes, and autoimmunity. The cause of this syndrome may be chronic inflammation, food sensitivity, damage from taking large amounts of nonsteroidal anti-inflammatory drugs (NSAIDS), cytotoxic drugs and radiation or certain antibiotics, excessive alcohol consumption, or compromised immunity.”</a:t>
            </a:r>
          </a:p>
        </p:txBody>
      </p:sp>
      <p:sp>
        <p:nvSpPr>
          <p:cNvPr id="4" name="Slide Number Placeholder 3"/>
          <p:cNvSpPr>
            <a:spLocks noGrp="1"/>
          </p:cNvSpPr>
          <p:nvPr>
            <p:ph type="sldNum" sz="quarter" idx="10"/>
          </p:nvPr>
        </p:nvSpPr>
        <p:spPr/>
        <p:txBody>
          <a:bodyPr/>
          <a:lstStyle/>
          <a:p>
            <a:fld id="{100B4139-C262-4483-9414-E861E2E09B7D}" type="slidenum">
              <a:rPr lang="en-US" smtClean="0"/>
              <a:t>7</a:t>
            </a:fld>
            <a:endParaRPr lang="en-US" dirty="0"/>
          </a:p>
        </p:txBody>
      </p:sp>
    </p:spTree>
    <p:extLst>
      <p:ext uri="{BB962C8B-B14F-4D97-AF65-F5344CB8AC3E}">
        <p14:creationId xmlns:p14="http://schemas.microsoft.com/office/powerpoint/2010/main" val="2225582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Inflammation is just like it sounds, it irritates the gut lining, causes it to open up, and let’s unhealth elements permeate the gut lining and make their way into the blood stream, cross the blood brain barrier, and enter into areas of the system they don’t belong.  This triggers an unhealthy immune response leading to auto-immune and other serious immunologically based problems</a:t>
            </a:r>
          </a:p>
        </p:txBody>
      </p:sp>
      <p:sp>
        <p:nvSpPr>
          <p:cNvPr id="4" name="Slide Number Placeholder 3"/>
          <p:cNvSpPr>
            <a:spLocks noGrp="1"/>
          </p:cNvSpPr>
          <p:nvPr>
            <p:ph type="sldNum" sz="quarter" idx="5"/>
          </p:nvPr>
        </p:nvSpPr>
        <p:spPr/>
        <p:txBody>
          <a:bodyPr/>
          <a:lstStyle/>
          <a:p>
            <a:fld id="{100B4139-C262-4483-9414-E861E2E09B7D}" type="slidenum">
              <a:rPr lang="en-US" smtClean="0"/>
              <a:t>8</a:t>
            </a:fld>
            <a:endParaRPr lang="en-US" dirty="0"/>
          </a:p>
        </p:txBody>
      </p:sp>
    </p:spTree>
    <p:extLst>
      <p:ext uri="{BB962C8B-B14F-4D97-AF65-F5344CB8AC3E}">
        <p14:creationId xmlns:p14="http://schemas.microsoft.com/office/powerpoint/2010/main" val="3813227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Free radicals: These are defective molecule that sends out molecular shrapnel, damaging the coronary arteries and other cells in our bodies. They lead to advanced aging and changing of our DNA, therefore involved with cancer. </a:t>
            </a:r>
          </a:p>
          <a:p>
            <a:r>
              <a:rPr lang="en-US" dirty="0"/>
              <a:t>Occur from several causes to be named later, but include normal daily living such as when you metabolize food into energy, oxygen oxidizes (or burns) the food in order to produce energy which create by-products known as free radicals.</a:t>
            </a:r>
          </a:p>
          <a:p>
            <a:r>
              <a:rPr lang="en-US" dirty="0"/>
              <a:t>Also called “oxidation” – your body normally contains anti-oxidants that keep this under control.  However, with modern over-exposure to free radicals, we use up our anti-oxidants. </a:t>
            </a:r>
          </a:p>
          <a:p>
            <a:endParaRPr lang="en-US" dirty="0"/>
          </a:p>
        </p:txBody>
      </p:sp>
      <p:sp>
        <p:nvSpPr>
          <p:cNvPr id="4" name="Slide Number Placeholder 3"/>
          <p:cNvSpPr>
            <a:spLocks noGrp="1"/>
          </p:cNvSpPr>
          <p:nvPr>
            <p:ph type="sldNum" sz="quarter" idx="10"/>
          </p:nvPr>
        </p:nvSpPr>
        <p:spPr/>
        <p:txBody>
          <a:bodyPr/>
          <a:lstStyle/>
          <a:p>
            <a:fld id="{E29DC3F8-0821-4A69-B195-018F6EEC92EC}" type="slidenum">
              <a:rPr lang="en-CA" smtClean="0"/>
              <a:t>9</a:t>
            </a:fld>
            <a:endParaRPr lang="en-CA"/>
          </a:p>
        </p:txBody>
      </p:sp>
    </p:spTree>
    <p:extLst>
      <p:ext uri="{BB962C8B-B14F-4D97-AF65-F5344CB8AC3E}">
        <p14:creationId xmlns:p14="http://schemas.microsoft.com/office/powerpoint/2010/main" val="669584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Magnesium</a:t>
            </a:r>
            <a:r>
              <a:rPr lang="en-US" sz="1200" b="0" i="0" kern="1200" dirty="0">
                <a:solidFill>
                  <a:schemeClr val="tx1"/>
                </a:solidFill>
                <a:effectLst/>
                <a:latin typeface="+mn-lt"/>
                <a:ea typeface="+mn-ea"/>
                <a:cs typeface="+mn-cs"/>
              </a:rPr>
              <a:t> is needed for more than 300 biochemical reactions in the body. It helps to maintain normal nerve and muscle function, supports a healthy immune system, keeps the heart beat steady, and helps bones remain strong. It also helps regulate blood glucose levels and aid in the production of energy and </a:t>
            </a:r>
            <a:r>
              <a:rPr lang="en-US" sz="1200" b="0" i="0" kern="1200" dirty="0" err="1">
                <a:solidFill>
                  <a:schemeClr val="tx1"/>
                </a:solidFill>
                <a:effectLst/>
                <a:latin typeface="+mn-lt"/>
                <a:ea typeface="+mn-ea"/>
                <a:cs typeface="+mn-cs"/>
              </a:rPr>
              <a:t>protein.Jan</a:t>
            </a:r>
            <a:r>
              <a:rPr lang="en-US" sz="1200" b="0" i="0" kern="1200" dirty="0">
                <a:solidFill>
                  <a:schemeClr val="tx1"/>
                </a:solidFill>
                <a:effectLst/>
                <a:latin typeface="+mn-lt"/>
                <a:ea typeface="+mn-ea"/>
                <a:cs typeface="+mn-cs"/>
              </a:rPr>
              <a:t> 7, 2017</a:t>
            </a:r>
            <a:endParaRPr lang="en-US" dirty="0"/>
          </a:p>
        </p:txBody>
      </p:sp>
      <p:sp>
        <p:nvSpPr>
          <p:cNvPr id="4" name="Slide Number Placeholder 3"/>
          <p:cNvSpPr>
            <a:spLocks noGrp="1"/>
          </p:cNvSpPr>
          <p:nvPr>
            <p:ph type="sldNum" sz="quarter" idx="5"/>
          </p:nvPr>
        </p:nvSpPr>
        <p:spPr/>
        <p:txBody>
          <a:bodyPr/>
          <a:lstStyle/>
          <a:p>
            <a:fld id="{100B4139-C262-4483-9414-E861E2E09B7D}" type="slidenum">
              <a:rPr lang="en-US" smtClean="0"/>
              <a:t>12</a:t>
            </a:fld>
            <a:endParaRPr lang="en-US" dirty="0"/>
          </a:p>
        </p:txBody>
      </p:sp>
    </p:spTree>
    <p:extLst>
      <p:ext uri="{BB962C8B-B14F-4D97-AF65-F5344CB8AC3E}">
        <p14:creationId xmlns:p14="http://schemas.microsoft.com/office/powerpoint/2010/main" val="1250457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is not new…When stress hormones are released long term, all of these systems (reproductive, immune and GI systems) shut down. What’s the relevance to chiropractic? We know that the subluxation also causes these stress hormones to be released. It triggers the stress response to occur. (By adjusting and removing subluxations) We’re literally restructuring and rewiring the brain so that we stop these stress hormones from being released and we release other good hormones like oxytocin, dopamine and serotonin. Those are all not only our feel-good hormones, but they shut off the stress response and allow health and healing to take place.”</a:t>
            </a:r>
          </a:p>
          <a:p>
            <a:r>
              <a:rPr lang="en-US" dirty="0"/>
              <a:t>ne of the BEST WAYS to balance your brain chemistry is getting adjusted.  Remove the interference that is CAUSING the interference!</a:t>
            </a:r>
          </a:p>
        </p:txBody>
      </p:sp>
      <p:sp>
        <p:nvSpPr>
          <p:cNvPr id="4" name="Slide Number Placeholder 3"/>
          <p:cNvSpPr>
            <a:spLocks noGrp="1"/>
          </p:cNvSpPr>
          <p:nvPr>
            <p:ph type="sldNum" sz="quarter" idx="10"/>
          </p:nvPr>
        </p:nvSpPr>
        <p:spPr/>
        <p:txBody>
          <a:bodyPr/>
          <a:lstStyle/>
          <a:p>
            <a:fld id="{100B4139-C262-4483-9414-E861E2E09B7D}" type="slidenum">
              <a:rPr lang="en-US" smtClean="0"/>
              <a:t>14</a:t>
            </a:fld>
            <a:endParaRPr lang="en-US" dirty="0"/>
          </a:p>
        </p:txBody>
      </p:sp>
    </p:spTree>
    <p:extLst>
      <p:ext uri="{BB962C8B-B14F-4D97-AF65-F5344CB8AC3E}">
        <p14:creationId xmlns:p14="http://schemas.microsoft.com/office/powerpoint/2010/main" val="809429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11200" y="2130426"/>
            <a:ext cx="10769600" cy="1470025"/>
          </a:xfrm>
        </p:spPr>
        <p:txBody>
          <a:bodyPr/>
          <a:lstStyle>
            <a:lvl1pPr>
              <a:defRPr b="1">
                <a:latin typeface="Trebuchet MS"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Trebuchet M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535583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777875"/>
            <a:ext cx="10972800" cy="1143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09600" y="2103437"/>
            <a:ext cx="10972800" cy="3992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9082297-29AD-4E96-9DD9-F8ECF698233D}" type="datetimeFigureOut">
              <a:rPr lang="en-US">
                <a:solidFill>
                  <a:prstClr val="black">
                    <a:tint val="75000"/>
                  </a:prstClr>
                </a:solidFill>
              </a:rPr>
              <a:pPr>
                <a:defRPr/>
              </a:pPr>
              <a:t>3/1/2019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5553FD7-4188-4ED6-912A-B9AC1A587E2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30054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762000"/>
            <a:ext cx="27432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762000"/>
            <a:ext cx="80264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1A34F65-67F5-4D73-9DC9-C168E465DD8B}" type="datetimeFigureOut">
              <a:rPr lang="en-US">
                <a:solidFill>
                  <a:prstClr val="black">
                    <a:tint val="75000"/>
                  </a:prstClr>
                </a:solidFill>
              </a:rPr>
              <a:pPr>
                <a:defRPr/>
              </a:pPr>
              <a:t>3/1/2019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0185C8D-D414-43EA-A755-AEC8EAF34DA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60186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1753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48C60DF-C89A-42A5-A352-BFCA50227045}" type="datetimeFigureOut">
              <a:rPr lang="en-US" smtClean="0">
                <a:solidFill>
                  <a:prstClr val="black">
                    <a:tint val="75000"/>
                  </a:prstClr>
                </a:solidFill>
              </a:rPr>
              <a:pPr>
                <a:defRPr/>
              </a:pPr>
              <a:t>3/1/2019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ED110A1-BE7C-4EAD-BC97-F11D8DC3A322}"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29643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25588626-BE79-4907-8708-DD61FFAFA543}" type="datetimeFigureOut">
              <a:rPr lang="en-US" smtClean="0">
                <a:solidFill>
                  <a:prstClr val="black">
                    <a:tint val="75000"/>
                  </a:prstClr>
                </a:solidFill>
              </a:rPr>
              <a:pPr>
                <a:defRPr/>
              </a:pPr>
              <a:t>3/1/2019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09645BA-7E89-41B1-B653-FD32743E12EA}" type="slidenum">
              <a:rPr lang="en-US" smtClean="0">
                <a:solidFill>
                  <a:prstClr val="black">
                    <a:tint val="75000"/>
                  </a:prstClr>
                </a:solidFill>
              </a:rPr>
              <a:pPr>
                <a:defRPr/>
              </a:pPr>
              <a:t>‹#›</a:t>
            </a:fld>
            <a:endParaRPr lang="en-US" dirty="0">
              <a:solidFill>
                <a:prstClr val="black">
                  <a:tint val="75000"/>
                </a:prstClr>
              </a:solidFill>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41320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4A2BB4EE-305A-41F4-8983-DBE21972C341}" type="datetimeFigureOut">
              <a:rPr lang="en-US" smtClean="0">
                <a:solidFill>
                  <a:prstClr val="black">
                    <a:tint val="75000"/>
                  </a:prstClr>
                </a:solidFill>
              </a:rPr>
              <a:pPr>
                <a:defRPr/>
              </a:pPr>
              <a:t>3/1/2019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83FE4D5-40CA-485A-93F7-771E886E16DF}"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84748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2BA18FDC-676B-494E-B7BD-9CB4A2693EF9}" type="datetimeFigureOut">
              <a:rPr lang="en-US" smtClean="0">
                <a:solidFill>
                  <a:prstClr val="black">
                    <a:tint val="75000"/>
                  </a:prstClr>
                </a:solidFill>
              </a:rPr>
              <a:pPr>
                <a:defRPr/>
              </a:pPr>
              <a:t>3/1/2019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54815DCE-DE35-49C9-AAFB-0CD5F4E38974}"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73650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0BCACD8F-8CB7-4EBC-AA46-ECE536743B0A}" type="datetimeFigureOut">
              <a:rPr lang="en-US" smtClean="0">
                <a:solidFill>
                  <a:prstClr val="black">
                    <a:tint val="75000"/>
                  </a:prstClr>
                </a:solidFill>
              </a:rPr>
              <a:pPr>
                <a:defRPr/>
              </a:pPr>
              <a:t>3/1/2019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EA31D98-F356-4B88-8E35-DE9EF57F3842}"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448297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fld id="{49E7A8B5-AD25-4A11-BE42-3553550257AE}" type="datetimeFigureOut">
              <a:rPr lang="en-US" smtClean="0">
                <a:solidFill>
                  <a:prstClr val="black">
                    <a:tint val="75000"/>
                  </a:prstClr>
                </a:solidFill>
              </a:rPr>
              <a:pPr>
                <a:defRPr/>
              </a:pPr>
              <a:t>3/1/2019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077B6A9B-E399-479B-90E4-C8921AA90273}"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735483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pPr>
              <a:defRPr/>
            </a:pPr>
            <a:fld id="{90EDA015-367B-4A85-811E-8613D0C158FD}" type="datetimeFigureOut">
              <a:rPr lang="en-US" smtClean="0">
                <a:solidFill>
                  <a:prstClr val="black">
                    <a:tint val="75000"/>
                  </a:prstClr>
                </a:solidFill>
              </a:rPr>
              <a:pPr>
                <a:defRPr/>
              </a:pPr>
              <a:t>3/1/2019</a:t>
            </a:fld>
            <a:endParaRPr lang="en-US" dirty="0">
              <a:solidFill>
                <a:prstClr val="black">
                  <a:tint val="75000"/>
                </a:prstClr>
              </a:solidFill>
            </a:endParaRP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F8DD6BA3-2984-4371-8540-C9E41AC369F3}"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13435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31837"/>
            <a:ext cx="10972800" cy="1143000"/>
          </a:xfrm>
        </p:spPr>
        <p:txBody>
          <a:bodyPr/>
          <a:lstStyle/>
          <a:p>
            <a:r>
              <a:rPr lang="en-US"/>
              <a:t>Click to edit Master title style</a:t>
            </a:r>
          </a:p>
        </p:txBody>
      </p:sp>
      <p:sp>
        <p:nvSpPr>
          <p:cNvPr id="3" name="Content Placeholder 2"/>
          <p:cNvSpPr>
            <a:spLocks noGrp="1"/>
          </p:cNvSpPr>
          <p:nvPr>
            <p:ph idx="1"/>
          </p:nvPr>
        </p:nvSpPr>
        <p:spPr>
          <a:xfrm>
            <a:off x="609600" y="2057400"/>
            <a:ext cx="10972800" cy="381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48C60DF-C89A-42A5-A352-BFCA50227045}" type="datetimeFigureOut">
              <a:rPr lang="en-US">
                <a:solidFill>
                  <a:prstClr val="black">
                    <a:tint val="75000"/>
                  </a:prstClr>
                </a:solidFill>
              </a:rPr>
              <a:pPr>
                <a:defRPr/>
              </a:pPr>
              <a:t>3/1/2019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ED110A1-BE7C-4EAD-BC97-F11D8DC3A32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628460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43F7747E-C8BD-4440-85FF-92E9E8448307}" type="datetimeFigureOut">
              <a:rPr lang="en-US" smtClean="0">
                <a:solidFill>
                  <a:prstClr val="black">
                    <a:tint val="75000"/>
                  </a:prstClr>
                </a:solidFill>
              </a:rPr>
              <a:pPr>
                <a:defRPr/>
              </a:pPr>
              <a:t>3/1/2019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E9A5D1EE-8CEC-40E8-BFFB-313FC69A9E0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528293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09082297-29AD-4E96-9DD9-F8ECF698233D}" type="datetimeFigureOut">
              <a:rPr lang="en-US" smtClean="0">
                <a:solidFill>
                  <a:prstClr val="black">
                    <a:tint val="75000"/>
                  </a:prstClr>
                </a:solidFill>
              </a:rPr>
              <a:pPr>
                <a:defRPr/>
              </a:pPr>
              <a:t>3/1/2019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5553FD7-4188-4ED6-912A-B9AC1A587E26}"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885348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D1A34F65-67F5-4D73-9DC9-C168E465DD8B}" type="datetimeFigureOut">
              <a:rPr lang="en-US" smtClean="0">
                <a:solidFill>
                  <a:prstClr val="black">
                    <a:tint val="75000"/>
                  </a:prstClr>
                </a:solidFill>
              </a:rPr>
              <a:pPr>
                <a:defRPr/>
              </a:pPr>
              <a:t>3/1/2019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0185C8D-D414-43EA-A755-AEC8EAF34DAF}"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892414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5" name="Title 1"/>
          <p:cNvSpPr>
            <a:spLocks noGrp="1"/>
          </p:cNvSpPr>
          <p:nvPr>
            <p:ph type="title"/>
          </p:nvPr>
        </p:nvSpPr>
        <p:spPr>
          <a:xfrm>
            <a:off x="609600" y="838200"/>
            <a:ext cx="10972800" cy="1143000"/>
          </a:xfrm>
          <a:prstGeom prst="rect">
            <a:avLst/>
          </a:prstGeom>
        </p:spPr>
        <p:txBody>
          <a:bodyPr/>
          <a:lstStyle/>
          <a:p>
            <a:r>
              <a:rPr lang="en-US" dirty="0"/>
              <a:t>Click to edit Master title style</a:t>
            </a:r>
          </a:p>
        </p:txBody>
      </p:sp>
      <p:sp>
        <p:nvSpPr>
          <p:cNvPr id="6" name="Content Placeholder 2"/>
          <p:cNvSpPr>
            <a:spLocks noGrp="1"/>
          </p:cNvSpPr>
          <p:nvPr>
            <p:ph idx="1"/>
          </p:nvPr>
        </p:nvSpPr>
        <p:spPr>
          <a:xfrm>
            <a:off x="609600" y="2057403"/>
            <a:ext cx="10972800" cy="40687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10"/>
          </p:nvPr>
        </p:nvSpPr>
        <p:spPr>
          <a:xfrm>
            <a:off x="609600" y="6356352"/>
            <a:ext cx="2844800" cy="365125"/>
          </a:xfrm>
          <a:prstGeom prst="rect">
            <a:avLst/>
          </a:prstGeom>
        </p:spPr>
        <p:txBody>
          <a:bodyPr/>
          <a:lstStyle/>
          <a:p>
            <a:fld id="{CA930D44-AEF7-4D89-99D4-86FA00C16D42}" type="datetime1">
              <a:rPr lang="en-US" smtClean="0">
                <a:solidFill>
                  <a:prstClr val="black"/>
                </a:solidFill>
              </a:rPr>
              <a:pPr/>
              <a:t>3/1/2019</a:t>
            </a:fld>
            <a:endParaRPr lang="en-US">
              <a:solidFill>
                <a:prstClr val="black"/>
              </a:solidFill>
            </a:endParaRPr>
          </a:p>
        </p:txBody>
      </p:sp>
      <p:sp>
        <p:nvSpPr>
          <p:cNvPr id="9" name="Footer Placeholder 4"/>
          <p:cNvSpPr>
            <a:spLocks noGrp="1"/>
          </p:cNvSpPr>
          <p:nvPr>
            <p:ph type="ftr" sz="quarter" idx="11"/>
          </p:nvPr>
        </p:nvSpPr>
        <p:spPr>
          <a:xfrm>
            <a:off x="4165600" y="6356352"/>
            <a:ext cx="3860800" cy="365125"/>
          </a:xfrm>
          <a:prstGeom prst="rect">
            <a:avLst/>
          </a:prstGeom>
        </p:spPr>
        <p:txBody>
          <a:bodyPr/>
          <a:lstStyle/>
          <a:p>
            <a:endParaRPr lang="en-US">
              <a:solidFill>
                <a:prstClr val="black"/>
              </a:solidFill>
            </a:endParaRPr>
          </a:p>
        </p:txBody>
      </p:sp>
      <p:sp>
        <p:nvSpPr>
          <p:cNvPr id="10" name="Slide Number Placeholder 5"/>
          <p:cNvSpPr>
            <a:spLocks noGrp="1"/>
          </p:cNvSpPr>
          <p:nvPr>
            <p:ph type="sldNum" sz="quarter" idx="12"/>
          </p:nvPr>
        </p:nvSpPr>
        <p:spPr>
          <a:xfrm>
            <a:off x="8737600" y="6356352"/>
            <a:ext cx="2844800" cy="365125"/>
          </a:xfrm>
          <a:prstGeom prst="rect">
            <a:avLst/>
          </a:prstGeom>
        </p:spPr>
        <p:txBody>
          <a:bodyPr/>
          <a:lstStyle/>
          <a:p>
            <a:fld id="{511378D4-C900-44B2-B1C0-8FFA33FDBD4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51539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5588626-BE79-4907-8708-DD61FFAFA543}" type="datetimeFigureOut">
              <a:rPr lang="en-US">
                <a:solidFill>
                  <a:prstClr val="black">
                    <a:tint val="75000"/>
                  </a:prstClr>
                </a:solidFill>
              </a:rPr>
              <a:pPr>
                <a:defRPr/>
              </a:pPr>
              <a:t>3/1/2019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09645BA-7E89-41B1-B653-FD32743E12E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11781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10972800" cy="11430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01136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01136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A2BB4EE-305A-41F4-8983-DBE21972C341}" type="datetimeFigureOut">
              <a:rPr lang="en-US">
                <a:solidFill>
                  <a:prstClr val="black">
                    <a:tint val="75000"/>
                  </a:prstClr>
                </a:solidFill>
              </a:rPr>
              <a:pPr>
                <a:defRPr/>
              </a:pPr>
              <a:t>3/1/2019</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83FE4D5-40CA-485A-93F7-771E886E16D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83137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1675"/>
            <a:ext cx="109728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96215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6019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96215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6019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2BA18FDC-676B-494E-B7BD-9CB4A2693EF9}" type="datetimeFigureOut">
              <a:rPr lang="en-US">
                <a:solidFill>
                  <a:prstClr val="black">
                    <a:tint val="75000"/>
                  </a:prstClr>
                </a:solidFill>
              </a:rPr>
              <a:pPr>
                <a:defRPr/>
              </a:pPr>
              <a:t>3/1/2019</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4815DCE-DE35-49C9-AAFB-0CD5F4E3897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05004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10972800" cy="1143000"/>
          </a:xfrm>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0BCACD8F-8CB7-4EBC-AA46-ECE536743B0A}" type="datetimeFigureOut">
              <a:rPr lang="en-US">
                <a:solidFill>
                  <a:prstClr val="black">
                    <a:tint val="75000"/>
                  </a:prstClr>
                </a:solidFill>
              </a:rPr>
              <a:pPr>
                <a:defRPr/>
              </a:pPr>
              <a:t>3/1/2019</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6EA31D98-F356-4B88-8E35-DE9EF57F384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53361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9E7A8B5-AD25-4A11-BE42-3553550257AE}" type="datetimeFigureOut">
              <a:rPr lang="en-US">
                <a:solidFill>
                  <a:prstClr val="black">
                    <a:tint val="75000"/>
                  </a:prstClr>
                </a:solidFill>
              </a:rPr>
              <a:pPr>
                <a:defRPr/>
              </a:pPr>
              <a:t>3/1/2019</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077B6A9B-E399-479B-90E4-C8921AA9027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74340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685800"/>
            <a:ext cx="4011084"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3" y="68580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84785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0EDA015-367B-4A85-811E-8613D0C158FD}" type="datetimeFigureOut">
              <a:rPr lang="en-US">
                <a:solidFill>
                  <a:prstClr val="black">
                    <a:tint val="75000"/>
                  </a:prstClr>
                </a:solidFill>
              </a:rPr>
              <a:pPr>
                <a:defRPr/>
              </a:pPr>
              <a:t>3/1/2019</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8DD6BA3-2984-4371-8540-C9E41AC369F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75875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949825"/>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762000"/>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516563"/>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3F7747E-C8BD-4440-85FF-92E9E8448307}" type="datetimeFigureOut">
              <a:rPr lang="en-US">
                <a:solidFill>
                  <a:prstClr val="black">
                    <a:tint val="75000"/>
                  </a:prstClr>
                </a:solidFill>
              </a:rPr>
              <a:pPr>
                <a:defRPr/>
              </a:pPr>
              <a:t>3/1/2019</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9A5D1EE-8CEC-40E8-BFFB-313FC69A9E0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68794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BD05D79-98E5-42D4-A7E4-74565F0EC093}" type="datetimeFigureOut">
              <a:rPr lang="en-US">
                <a:solidFill>
                  <a:prstClr val="black">
                    <a:tint val="75000"/>
                  </a:prstClr>
                </a:solidFill>
              </a:rPr>
              <a:pPr>
                <a:defRPr/>
              </a:pPr>
              <a:t>3/1/2019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C196EC2-F0D7-4E86-97BD-AEC6000D092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52502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b="1" kern="1200">
          <a:solidFill>
            <a:schemeClr val="tx1"/>
          </a:solidFill>
          <a:latin typeface="Trebuchet MS" pitchFamily="34" charset="0"/>
          <a:ea typeface="+mj-ea"/>
          <a:cs typeface="+mj-cs"/>
        </a:defRPr>
      </a:lvl1pPr>
      <a:lvl2pPr algn="ctr" rtl="0" eaLnBrk="0" fontAlgn="base" hangingPunct="0">
        <a:spcBef>
          <a:spcPct val="0"/>
        </a:spcBef>
        <a:spcAft>
          <a:spcPct val="0"/>
        </a:spcAft>
        <a:defRPr sz="4400" b="1">
          <a:solidFill>
            <a:schemeClr val="tx1"/>
          </a:solidFill>
          <a:latin typeface="Trebuchet MS" pitchFamily="34" charset="0"/>
        </a:defRPr>
      </a:lvl2pPr>
      <a:lvl3pPr algn="ctr" rtl="0" eaLnBrk="0" fontAlgn="base" hangingPunct="0">
        <a:spcBef>
          <a:spcPct val="0"/>
        </a:spcBef>
        <a:spcAft>
          <a:spcPct val="0"/>
        </a:spcAft>
        <a:defRPr sz="4400" b="1">
          <a:solidFill>
            <a:schemeClr val="tx1"/>
          </a:solidFill>
          <a:latin typeface="Trebuchet MS" pitchFamily="34" charset="0"/>
        </a:defRPr>
      </a:lvl3pPr>
      <a:lvl4pPr algn="ctr" rtl="0" eaLnBrk="0" fontAlgn="base" hangingPunct="0">
        <a:spcBef>
          <a:spcPct val="0"/>
        </a:spcBef>
        <a:spcAft>
          <a:spcPct val="0"/>
        </a:spcAft>
        <a:defRPr sz="4400" b="1">
          <a:solidFill>
            <a:schemeClr val="tx1"/>
          </a:solidFill>
          <a:latin typeface="Trebuchet MS" pitchFamily="34" charset="0"/>
        </a:defRPr>
      </a:lvl4pPr>
      <a:lvl5pPr algn="ctr" rtl="0" eaLnBrk="0" fontAlgn="base" hangingPunct="0">
        <a:spcBef>
          <a:spcPct val="0"/>
        </a:spcBef>
        <a:spcAft>
          <a:spcPct val="0"/>
        </a:spcAft>
        <a:defRPr sz="4400" b="1">
          <a:solidFill>
            <a:schemeClr val="tx1"/>
          </a:solidFill>
          <a:latin typeface="Trebuchet MS" pitchFamily="34" charset="0"/>
        </a:defRPr>
      </a:lvl5pPr>
      <a:lvl6pPr marL="457200" algn="ctr" rtl="0" fontAlgn="base">
        <a:spcBef>
          <a:spcPct val="0"/>
        </a:spcBef>
        <a:spcAft>
          <a:spcPct val="0"/>
        </a:spcAft>
        <a:defRPr sz="4400" b="1">
          <a:solidFill>
            <a:schemeClr val="tx1"/>
          </a:solidFill>
          <a:latin typeface="Trebuchet MS" pitchFamily="34" charset="0"/>
        </a:defRPr>
      </a:lvl6pPr>
      <a:lvl7pPr marL="914400" algn="ctr" rtl="0" fontAlgn="base">
        <a:spcBef>
          <a:spcPct val="0"/>
        </a:spcBef>
        <a:spcAft>
          <a:spcPct val="0"/>
        </a:spcAft>
        <a:defRPr sz="4400" b="1">
          <a:solidFill>
            <a:schemeClr val="tx1"/>
          </a:solidFill>
          <a:latin typeface="Trebuchet MS" pitchFamily="34" charset="0"/>
        </a:defRPr>
      </a:lvl7pPr>
      <a:lvl8pPr marL="1371600" algn="ctr" rtl="0" fontAlgn="base">
        <a:spcBef>
          <a:spcPct val="0"/>
        </a:spcBef>
        <a:spcAft>
          <a:spcPct val="0"/>
        </a:spcAft>
        <a:defRPr sz="4400" b="1">
          <a:solidFill>
            <a:schemeClr val="tx1"/>
          </a:solidFill>
          <a:latin typeface="Trebuchet MS" pitchFamily="34" charset="0"/>
        </a:defRPr>
      </a:lvl8pPr>
      <a:lvl9pPr marL="1828800" algn="ctr" rtl="0" fontAlgn="base">
        <a:spcBef>
          <a:spcPct val="0"/>
        </a:spcBef>
        <a:spcAft>
          <a:spcPct val="0"/>
        </a:spcAft>
        <a:defRPr sz="4400" b="1">
          <a:solidFill>
            <a:schemeClr val="tx1"/>
          </a:solidFill>
          <a:latin typeface="Trebuchet MS"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404040"/>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rgbClr val="404040"/>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rgbClr val="404040"/>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rgbClr val="404040"/>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rgbClr val="40404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a:defRPr/>
            </a:pPr>
            <a:fld id="{DBD05D79-98E5-42D4-A7E4-74565F0EC093}" type="datetimeFigureOut">
              <a:rPr lang="en-US" smtClean="0">
                <a:solidFill>
                  <a:prstClr val="black">
                    <a:tint val="75000"/>
                  </a:prstClr>
                </a:solidFill>
              </a:rPr>
              <a:pPr>
                <a:defRPr/>
              </a:pPr>
              <a:t>3/1/2019</a:t>
            </a:fld>
            <a:endParaRPr lang="en-US" dirty="0">
              <a:solidFill>
                <a:prstClr val="black">
                  <a:tint val="75000"/>
                </a:prstClr>
              </a:solidFill>
            </a:endParaRP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a:defRPr/>
            </a:pPr>
            <a:fld id="{5C196EC2-F0D7-4E86-97BD-AEC6000D0926}" type="slidenum">
              <a:rPr lang="en-US" smtClean="0">
                <a:solidFill>
                  <a:prstClr val="black">
                    <a:tint val="75000"/>
                  </a:prstClr>
                </a:solidFill>
              </a:rPr>
              <a:pPr>
                <a:defRPr/>
              </a:pPr>
              <a:t>‹#›</a:t>
            </a:fld>
            <a:endParaRPr lang="en-US" dirty="0">
              <a:solidFill>
                <a:prstClr val="black">
                  <a:tint val="75000"/>
                </a:prstClr>
              </a:solidFill>
            </a:endParaRP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25926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hyperlink" Target="http://www.ncbi.nlm.nih.gov/pubmed/22392290"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Nutrition As A Cause of Disease</a:t>
            </a:r>
          </a:p>
        </p:txBody>
      </p:sp>
      <p:sp>
        <p:nvSpPr>
          <p:cNvPr id="4" name="Content Placeholder 3">
            <a:extLst>
              <a:ext uri="{FF2B5EF4-FFF2-40B4-BE49-F238E27FC236}">
                <a16:creationId xmlns:a16="http://schemas.microsoft.com/office/drawing/2014/main" id="{36DD0C09-78A1-40F8-8CBF-02EC36CAD858}"/>
              </a:ext>
            </a:extLst>
          </p:cNvPr>
          <p:cNvSpPr>
            <a:spLocks noGrp="1"/>
          </p:cNvSpPr>
          <p:nvPr>
            <p:ph idx="1"/>
          </p:nvPr>
        </p:nvSpPr>
        <p:spPr/>
        <p:txBody>
          <a:bodyPr>
            <a:normAutofit/>
          </a:bodyPr>
          <a:lstStyle/>
          <a:p>
            <a:pPr algn="ctr"/>
            <a:r>
              <a:rPr lang="en-US" sz="4000" b="1" dirty="0"/>
              <a:t>How to </a:t>
            </a:r>
            <a:r>
              <a:rPr lang="en-US" sz="4000" b="1"/>
              <a:t>remove causes</a:t>
            </a:r>
            <a:endParaRPr lang="en-US" sz="4000" b="1" dirty="0"/>
          </a:p>
        </p:txBody>
      </p:sp>
    </p:spTree>
    <p:extLst>
      <p:ext uri="{BB962C8B-B14F-4D97-AF65-F5344CB8AC3E}">
        <p14:creationId xmlns:p14="http://schemas.microsoft.com/office/powerpoint/2010/main" val="364131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B7B16-1D75-4A56-91B2-6295DD0DD9B9}"/>
              </a:ext>
            </a:extLst>
          </p:cNvPr>
          <p:cNvSpPr>
            <a:spLocks noGrp="1"/>
          </p:cNvSpPr>
          <p:nvPr>
            <p:ph type="title"/>
          </p:nvPr>
        </p:nvSpPr>
        <p:spPr/>
        <p:txBody>
          <a:bodyPr/>
          <a:lstStyle/>
          <a:p>
            <a:pPr algn="ctr"/>
            <a:r>
              <a:rPr lang="en-US" b="1" dirty="0"/>
              <a:t>Artificial Sweeteners: NOT A SOLUTION</a:t>
            </a:r>
          </a:p>
        </p:txBody>
      </p:sp>
      <p:sp>
        <p:nvSpPr>
          <p:cNvPr id="3" name="Content Placeholder 2">
            <a:extLst>
              <a:ext uri="{FF2B5EF4-FFF2-40B4-BE49-F238E27FC236}">
                <a16:creationId xmlns:a16="http://schemas.microsoft.com/office/drawing/2014/main" id="{57748D17-52BD-4DA3-A5D8-48F87716AC93}"/>
              </a:ext>
            </a:extLst>
          </p:cNvPr>
          <p:cNvSpPr>
            <a:spLocks noGrp="1"/>
          </p:cNvSpPr>
          <p:nvPr>
            <p:ph idx="1"/>
          </p:nvPr>
        </p:nvSpPr>
        <p:spPr/>
        <p:txBody>
          <a:bodyPr/>
          <a:lstStyle/>
          <a:p>
            <a:r>
              <a:rPr lang="en-US" sz="3600" b="1" dirty="0"/>
              <a:t>Artificial sweeteners toxic to digestive gut bacteria. </a:t>
            </a:r>
          </a:p>
          <a:p>
            <a:pPr>
              <a:buFont typeface="Wingdings" panose="05000000000000000000" pitchFamily="2" charset="2"/>
              <a:buChar char="§"/>
            </a:pPr>
            <a:r>
              <a:rPr lang="en-US" sz="3600" dirty="0"/>
              <a:t>Research shows that when exposed to only 1 milligram per milliliter of the artificial sweeteners, the bacteria found in the digestive system became toxic.</a:t>
            </a:r>
          </a:p>
          <a:p>
            <a:endParaRPr lang="en-US" sz="3600" b="1" dirty="0"/>
          </a:p>
          <a:p>
            <a:endParaRPr lang="en-US" dirty="0"/>
          </a:p>
          <a:p>
            <a:endParaRPr lang="en-US" dirty="0"/>
          </a:p>
        </p:txBody>
      </p:sp>
    </p:spTree>
    <p:extLst>
      <p:ext uri="{BB962C8B-B14F-4D97-AF65-F5344CB8AC3E}">
        <p14:creationId xmlns:p14="http://schemas.microsoft.com/office/powerpoint/2010/main" val="2472022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3A511-486C-4922-84AA-78736074B005}"/>
              </a:ext>
            </a:extLst>
          </p:cNvPr>
          <p:cNvSpPr>
            <a:spLocks noGrp="1"/>
          </p:cNvSpPr>
          <p:nvPr>
            <p:ph type="title"/>
          </p:nvPr>
        </p:nvSpPr>
        <p:spPr/>
        <p:txBody>
          <a:bodyPr/>
          <a:lstStyle/>
          <a:p>
            <a:pPr algn="ctr"/>
            <a:r>
              <a:rPr lang="en-US" dirty="0"/>
              <a:t>Nutrients and the Gut</a:t>
            </a:r>
          </a:p>
        </p:txBody>
      </p:sp>
      <p:sp>
        <p:nvSpPr>
          <p:cNvPr id="3" name="Content Placeholder 2">
            <a:extLst>
              <a:ext uri="{FF2B5EF4-FFF2-40B4-BE49-F238E27FC236}">
                <a16:creationId xmlns:a16="http://schemas.microsoft.com/office/drawing/2014/main" id="{A1A666F8-2BD8-44D6-B8FB-7A343550BC25}"/>
              </a:ext>
            </a:extLst>
          </p:cNvPr>
          <p:cNvSpPr>
            <a:spLocks noGrp="1"/>
          </p:cNvSpPr>
          <p:nvPr>
            <p:ph idx="1"/>
          </p:nvPr>
        </p:nvSpPr>
        <p:spPr/>
        <p:txBody>
          <a:bodyPr/>
          <a:lstStyle/>
          <a:p>
            <a:r>
              <a:rPr lang="en-US" sz="3200" dirty="0"/>
              <a:t>Vitamin D helps your body absorb calcium and plays a key role in how your nerves, muscles, and immune system function, according to the NIH. What's more, healthy levels of Vitamin D are associated with a reduced risk for colon cancer.* </a:t>
            </a:r>
          </a:p>
          <a:p>
            <a:endParaRPr lang="en-US" b="1" dirty="0"/>
          </a:p>
          <a:p>
            <a:r>
              <a:rPr lang="en-US" b="1" dirty="0"/>
              <a:t>*</a:t>
            </a:r>
            <a:r>
              <a:rPr lang="en-US" dirty="0" err="1"/>
              <a:t>Gut.Jun</a:t>
            </a:r>
            <a:r>
              <a:rPr lang="en-US" dirty="0"/>
              <a:t> 25, 2015</a:t>
            </a:r>
          </a:p>
        </p:txBody>
      </p:sp>
    </p:spTree>
    <p:extLst>
      <p:ext uri="{BB962C8B-B14F-4D97-AF65-F5344CB8AC3E}">
        <p14:creationId xmlns:p14="http://schemas.microsoft.com/office/powerpoint/2010/main" val="2386999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1AC49-396D-4E16-B9FE-34140DAE190C}"/>
              </a:ext>
            </a:extLst>
          </p:cNvPr>
          <p:cNvSpPr>
            <a:spLocks noGrp="1"/>
          </p:cNvSpPr>
          <p:nvPr>
            <p:ph type="title"/>
          </p:nvPr>
        </p:nvSpPr>
        <p:spPr/>
        <p:txBody>
          <a:bodyPr/>
          <a:lstStyle/>
          <a:p>
            <a:r>
              <a:rPr lang="en-US" b="1" dirty="0"/>
              <a:t>Magnesium Deficiency</a:t>
            </a:r>
          </a:p>
        </p:txBody>
      </p:sp>
      <p:sp>
        <p:nvSpPr>
          <p:cNvPr id="3" name="Content Placeholder 2">
            <a:extLst>
              <a:ext uri="{FF2B5EF4-FFF2-40B4-BE49-F238E27FC236}">
                <a16:creationId xmlns:a16="http://schemas.microsoft.com/office/drawing/2014/main" id="{0A31E8E7-4A0A-4C6F-9DAC-2D60A936B342}"/>
              </a:ext>
            </a:extLst>
          </p:cNvPr>
          <p:cNvSpPr>
            <a:spLocks noGrp="1"/>
          </p:cNvSpPr>
          <p:nvPr>
            <p:ph idx="1"/>
          </p:nvPr>
        </p:nvSpPr>
        <p:spPr/>
        <p:txBody>
          <a:bodyPr>
            <a:normAutofit lnSpcReduction="10000"/>
          </a:bodyPr>
          <a:lstStyle/>
          <a:p>
            <a:r>
              <a:rPr lang="en-US" sz="3600" b="1" dirty="0"/>
              <a:t>The</a:t>
            </a:r>
            <a:r>
              <a:rPr lang="en-US" sz="3600" dirty="0"/>
              <a:t> </a:t>
            </a:r>
            <a:r>
              <a:rPr lang="en-US" sz="3600" b="1" dirty="0"/>
              <a:t>bacteria in your gut pulls magnesium from other cells, leaving those cells deficient in magnesium – thus aggravating the existing deficiency.</a:t>
            </a:r>
            <a:endParaRPr lang="en-US" sz="3600" dirty="0"/>
          </a:p>
          <a:p>
            <a:endParaRPr lang="en-US" sz="3600" dirty="0"/>
          </a:p>
          <a:p>
            <a:endParaRPr lang="en-US" sz="3600" dirty="0"/>
          </a:p>
          <a:p>
            <a:r>
              <a:rPr lang="en-US" sz="3600" dirty="0"/>
              <a:t> </a:t>
            </a:r>
          </a:p>
        </p:txBody>
      </p:sp>
    </p:spTree>
    <p:extLst>
      <p:ext uri="{BB962C8B-B14F-4D97-AF65-F5344CB8AC3E}">
        <p14:creationId xmlns:p14="http://schemas.microsoft.com/office/powerpoint/2010/main" val="3902828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34A4A-8371-4515-A47E-7C7D8CCFE351}"/>
              </a:ext>
            </a:extLst>
          </p:cNvPr>
          <p:cNvSpPr>
            <a:spLocks noGrp="1"/>
          </p:cNvSpPr>
          <p:nvPr>
            <p:ph type="title"/>
          </p:nvPr>
        </p:nvSpPr>
        <p:spPr/>
        <p:txBody>
          <a:bodyPr/>
          <a:lstStyle/>
          <a:p>
            <a:pPr algn="ctr"/>
            <a:r>
              <a:rPr lang="en-US" b="1" dirty="0"/>
              <a:t>Nutrients required for Gut Health</a:t>
            </a:r>
            <a:br>
              <a:rPr lang="en-US" dirty="0"/>
            </a:br>
            <a:endParaRPr lang="en-US" dirty="0"/>
          </a:p>
        </p:txBody>
      </p:sp>
      <p:sp>
        <p:nvSpPr>
          <p:cNvPr id="3" name="Content Placeholder 2">
            <a:extLst>
              <a:ext uri="{FF2B5EF4-FFF2-40B4-BE49-F238E27FC236}">
                <a16:creationId xmlns:a16="http://schemas.microsoft.com/office/drawing/2014/main" id="{E61CD2D5-EF4F-490A-8C17-56212B17EDB9}"/>
              </a:ext>
            </a:extLst>
          </p:cNvPr>
          <p:cNvSpPr>
            <a:spLocks noGrp="1"/>
          </p:cNvSpPr>
          <p:nvPr>
            <p:ph idx="1"/>
          </p:nvPr>
        </p:nvSpPr>
        <p:spPr/>
        <p:txBody>
          <a:bodyPr>
            <a:normAutofit/>
          </a:bodyPr>
          <a:lstStyle/>
          <a:p>
            <a:pPr algn="ctr"/>
            <a:r>
              <a:rPr lang="en-US" sz="3200" dirty="0"/>
              <a:t>B Vitamins</a:t>
            </a:r>
          </a:p>
          <a:p>
            <a:pPr algn="ctr"/>
            <a:r>
              <a:rPr lang="en-US" sz="3200" dirty="0"/>
              <a:t>Vitamin C</a:t>
            </a:r>
          </a:p>
          <a:p>
            <a:pPr algn="ctr"/>
            <a:r>
              <a:rPr lang="en-US" sz="3200" dirty="0"/>
              <a:t>Selenium</a:t>
            </a:r>
          </a:p>
          <a:p>
            <a:pPr algn="ctr"/>
            <a:r>
              <a:rPr lang="en-US" sz="3200" dirty="0"/>
              <a:t>Vitamin D</a:t>
            </a:r>
          </a:p>
          <a:p>
            <a:pPr algn="ctr"/>
            <a:r>
              <a:rPr lang="en-US" sz="3200" dirty="0"/>
              <a:t>Zinc</a:t>
            </a:r>
          </a:p>
          <a:p>
            <a:pPr algn="ctr"/>
            <a:r>
              <a:rPr lang="en-US" sz="3200" dirty="0"/>
              <a:t>Magnesium</a:t>
            </a:r>
          </a:p>
          <a:p>
            <a:endParaRPr lang="en-US" dirty="0"/>
          </a:p>
        </p:txBody>
      </p:sp>
    </p:spTree>
    <p:extLst>
      <p:ext uri="{BB962C8B-B14F-4D97-AF65-F5344CB8AC3E}">
        <p14:creationId xmlns:p14="http://schemas.microsoft.com/office/powerpoint/2010/main" val="4228245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STEP 1: Get Adjusted!</a:t>
            </a:r>
          </a:p>
        </p:txBody>
      </p:sp>
      <p:pic>
        <p:nvPicPr>
          <p:cNvPr id="4" name="Picture 3"/>
          <p:cNvPicPr>
            <a:picLocks noChangeAspect="1"/>
          </p:cNvPicPr>
          <p:nvPr/>
        </p:nvPicPr>
        <p:blipFill>
          <a:blip r:embed="rId3"/>
          <a:stretch>
            <a:fillRect/>
          </a:stretch>
        </p:blipFill>
        <p:spPr>
          <a:xfrm>
            <a:off x="1951316" y="1845733"/>
            <a:ext cx="8350328" cy="4154233"/>
          </a:xfrm>
          <a:prstGeom prst="rect">
            <a:avLst/>
          </a:prstGeom>
        </p:spPr>
      </p:pic>
    </p:spTree>
    <p:extLst>
      <p:ext uri="{BB962C8B-B14F-4D97-AF65-F5344CB8AC3E}">
        <p14:creationId xmlns:p14="http://schemas.microsoft.com/office/powerpoint/2010/main" val="2504366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Step 2: Address Inflammatory Foods and Test</a:t>
            </a:r>
          </a:p>
        </p:txBody>
      </p:sp>
      <p:sp>
        <p:nvSpPr>
          <p:cNvPr id="3" name="Content Placeholder 2"/>
          <p:cNvSpPr>
            <a:spLocks noGrp="1"/>
          </p:cNvSpPr>
          <p:nvPr>
            <p:ph idx="1"/>
          </p:nvPr>
        </p:nvSpPr>
        <p:spPr>
          <a:xfrm>
            <a:off x="1097280" y="1909234"/>
            <a:ext cx="10058400" cy="4023360"/>
          </a:xfrm>
        </p:spPr>
        <p:txBody>
          <a:bodyPr>
            <a:normAutofit lnSpcReduction="10000"/>
          </a:bodyPr>
          <a:lstStyle/>
          <a:p>
            <a:pPr>
              <a:buFont typeface="Wingdings" panose="05000000000000000000" pitchFamily="2" charset="2"/>
              <a:buChar char="§"/>
            </a:pPr>
            <a:r>
              <a:rPr lang="en-US" sz="4400" dirty="0"/>
              <a:t>Best: Get a food allergy, </a:t>
            </a:r>
            <a:r>
              <a:rPr lang="en-US" sz="4400" dirty="0" err="1"/>
              <a:t>hsCRP</a:t>
            </a:r>
            <a:r>
              <a:rPr lang="en-US" sz="4400" dirty="0"/>
              <a:t>, and Vitamin D test</a:t>
            </a:r>
          </a:p>
          <a:p>
            <a:pPr>
              <a:buFont typeface="Wingdings" panose="05000000000000000000" pitchFamily="2" charset="2"/>
              <a:buChar char="§"/>
            </a:pPr>
            <a:r>
              <a:rPr lang="en-US" sz="4400" dirty="0"/>
              <a:t>At a minimum: Eliminate wheat, dairy, sugar, fried foods, processed foods, and rancid fats.  </a:t>
            </a:r>
          </a:p>
          <a:p>
            <a:pPr>
              <a:buFont typeface="Wingdings" panose="05000000000000000000" pitchFamily="2" charset="2"/>
              <a:buChar char="§"/>
            </a:pPr>
            <a:r>
              <a:rPr lang="en-US" sz="4400" dirty="0"/>
              <a:t>Switch to Anti-Inflammatory style diet</a:t>
            </a:r>
          </a:p>
        </p:txBody>
      </p:sp>
    </p:spTree>
    <p:extLst>
      <p:ext uri="{BB962C8B-B14F-4D97-AF65-F5344CB8AC3E}">
        <p14:creationId xmlns:p14="http://schemas.microsoft.com/office/powerpoint/2010/main" val="959628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D4E1D-C2DE-48F4-BE3C-06BC11EF88AB}"/>
              </a:ext>
            </a:extLst>
          </p:cNvPr>
          <p:cNvSpPr>
            <a:spLocks noGrp="1"/>
          </p:cNvSpPr>
          <p:nvPr>
            <p:ph type="title"/>
          </p:nvPr>
        </p:nvSpPr>
        <p:spPr>
          <a:xfrm>
            <a:off x="1097280" y="688932"/>
            <a:ext cx="10058400" cy="1048428"/>
          </a:xfrm>
        </p:spPr>
        <p:txBody>
          <a:bodyPr/>
          <a:lstStyle/>
          <a:p>
            <a:r>
              <a:rPr lang="en-US" b="1" dirty="0"/>
              <a:t>Step 3:  Necessary Supplementation</a:t>
            </a:r>
          </a:p>
        </p:txBody>
      </p:sp>
      <p:sp>
        <p:nvSpPr>
          <p:cNvPr id="3" name="Content Placeholder 2">
            <a:extLst>
              <a:ext uri="{FF2B5EF4-FFF2-40B4-BE49-F238E27FC236}">
                <a16:creationId xmlns:a16="http://schemas.microsoft.com/office/drawing/2014/main" id="{94812FAA-CEA8-4B00-9EE9-2FD56CF95427}"/>
              </a:ext>
            </a:extLst>
          </p:cNvPr>
          <p:cNvSpPr>
            <a:spLocks noGrp="1"/>
          </p:cNvSpPr>
          <p:nvPr>
            <p:ph idx="1"/>
          </p:nvPr>
        </p:nvSpPr>
        <p:spPr/>
        <p:txBody>
          <a:bodyPr>
            <a:normAutofit/>
          </a:bodyPr>
          <a:lstStyle/>
          <a:p>
            <a:pPr algn="ctr"/>
            <a:r>
              <a:rPr lang="en-US" sz="3600" dirty="0"/>
              <a:t>D, Mg, B, Se, Zn, &amp; C needed for intestinal health</a:t>
            </a:r>
          </a:p>
          <a:p>
            <a:pPr algn="ctr"/>
            <a:r>
              <a:rPr lang="en-US" sz="3600" dirty="0"/>
              <a:t>Pre-biotics for healthy flora</a:t>
            </a:r>
          </a:p>
          <a:p>
            <a:pPr algn="ctr"/>
            <a:r>
              <a:rPr lang="en-US" sz="3600" dirty="0"/>
              <a:t>Fiber to support the body’s ability to move out toxins and “Frankenfood”</a:t>
            </a:r>
          </a:p>
          <a:p>
            <a:pPr algn="ctr"/>
            <a:r>
              <a:rPr lang="en-US" sz="3600" dirty="0"/>
              <a:t>Detoxification to deal with the daily bombardment and the toxic burden on the brain and gut</a:t>
            </a:r>
          </a:p>
        </p:txBody>
      </p:sp>
    </p:spTree>
    <p:extLst>
      <p:ext uri="{BB962C8B-B14F-4D97-AF65-F5344CB8AC3E}">
        <p14:creationId xmlns:p14="http://schemas.microsoft.com/office/powerpoint/2010/main" val="103568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a:t>The</a:t>
            </a:r>
            <a:r>
              <a:rPr lang="en-US" b="1" dirty="0"/>
              <a:t> Edison Pack </a:t>
            </a:r>
            <a:r>
              <a:rPr lang="en-US" dirty="0"/>
              <a:t>is the cornerstone of the Edison System: </a:t>
            </a:r>
          </a:p>
        </p:txBody>
      </p:sp>
      <p:sp>
        <p:nvSpPr>
          <p:cNvPr id="3" name="Title 2"/>
          <p:cNvSpPr>
            <a:spLocks noGrp="1"/>
          </p:cNvSpPr>
          <p:nvPr>
            <p:ph type="title"/>
          </p:nvPr>
        </p:nvSpPr>
        <p:spPr/>
        <p:txBody>
          <a:bodyPr>
            <a:normAutofit/>
          </a:bodyPr>
          <a:lstStyle/>
          <a:p>
            <a:r>
              <a:rPr lang="en-US" dirty="0"/>
              <a:t>THE EDISON PACK</a:t>
            </a:r>
          </a:p>
        </p:txBody>
      </p:sp>
      <p:sp>
        <p:nvSpPr>
          <p:cNvPr id="4" name="Content Placeholder 1"/>
          <p:cNvSpPr txBox="1">
            <a:spLocks/>
          </p:cNvSpPr>
          <p:nvPr/>
        </p:nvSpPr>
        <p:spPr>
          <a:xfrm>
            <a:off x="6633881" y="2838824"/>
            <a:ext cx="4078943" cy="159898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16385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16385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16385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16385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16385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NERVE, BONE AND SOFT TISSUE SUPPORT</a:t>
            </a:r>
          </a:p>
        </p:txBody>
      </p:sp>
      <p:sp>
        <p:nvSpPr>
          <p:cNvPr id="5" name="Oval 4"/>
          <p:cNvSpPr/>
          <p:nvPr/>
        </p:nvSpPr>
        <p:spPr>
          <a:xfrm>
            <a:off x="5878892" y="3003178"/>
            <a:ext cx="754989" cy="754989"/>
          </a:xfrm>
          <a:prstGeom prst="ellipse">
            <a:avLst/>
          </a:prstGeom>
          <a:solidFill>
            <a:srgbClr val="82BD4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5878892" y="4437810"/>
            <a:ext cx="754989" cy="754989"/>
          </a:xfrm>
          <a:prstGeom prst="ellipse">
            <a:avLst/>
          </a:prstGeom>
          <a:solidFill>
            <a:srgbClr val="2055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1"/>
          <p:cNvSpPr txBox="1">
            <a:spLocks/>
          </p:cNvSpPr>
          <p:nvPr/>
        </p:nvSpPr>
        <p:spPr>
          <a:xfrm>
            <a:off x="6633880" y="4266446"/>
            <a:ext cx="4452472" cy="138952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16385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16385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16385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16385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16385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MEN’S AND </a:t>
            </a:r>
            <a:r>
              <a:rPr lang="en-US" dirty="0">
                <a:solidFill>
                  <a:srgbClr val="205595"/>
                </a:solidFill>
              </a:rPr>
              <a:t>WOMEN’S</a:t>
            </a:r>
            <a:r>
              <a:rPr lang="en-US" dirty="0"/>
              <a:t> MULTIVITAMIN</a:t>
            </a:r>
          </a:p>
        </p:txBody>
      </p:sp>
      <p:sp>
        <p:nvSpPr>
          <p:cNvPr id="8" name="TextBox 7"/>
          <p:cNvSpPr txBox="1"/>
          <p:nvPr/>
        </p:nvSpPr>
        <p:spPr>
          <a:xfrm>
            <a:off x="5863950" y="4251506"/>
            <a:ext cx="791882" cy="1015663"/>
          </a:xfrm>
          <a:prstGeom prst="rect">
            <a:avLst/>
          </a:prstGeom>
          <a:noFill/>
        </p:spPr>
        <p:txBody>
          <a:bodyPr wrap="square" rtlCol="0">
            <a:spAutoFit/>
          </a:bodyPr>
          <a:lstStyle/>
          <a:p>
            <a:pPr algn="ctr"/>
            <a:r>
              <a:rPr lang="en-US" sz="6000" b="1" dirty="0">
                <a:solidFill>
                  <a:schemeClr val="bg1"/>
                </a:solidFill>
              </a:rPr>
              <a:t>2</a:t>
            </a:r>
          </a:p>
        </p:txBody>
      </p:sp>
      <p:sp>
        <p:nvSpPr>
          <p:cNvPr id="9" name="TextBox 8"/>
          <p:cNvSpPr txBox="1"/>
          <p:nvPr/>
        </p:nvSpPr>
        <p:spPr>
          <a:xfrm>
            <a:off x="5856018" y="2823883"/>
            <a:ext cx="791882" cy="1015663"/>
          </a:xfrm>
          <a:prstGeom prst="rect">
            <a:avLst/>
          </a:prstGeom>
          <a:noFill/>
        </p:spPr>
        <p:txBody>
          <a:bodyPr wrap="square" rtlCol="0">
            <a:spAutoFit/>
          </a:bodyPr>
          <a:lstStyle/>
          <a:p>
            <a:pPr algn="ctr"/>
            <a:r>
              <a:rPr lang="en-US" sz="6000" b="1" dirty="0">
                <a:solidFill>
                  <a:schemeClr val="bg1"/>
                </a:solidFill>
              </a:rPr>
              <a:t>1</a:t>
            </a:r>
          </a:p>
        </p:txBody>
      </p:sp>
      <p:pic>
        <p:nvPicPr>
          <p:cNvPr id="12" name="Picture 11" descr="Screen Shot 2017-12-06 at 9.12.37 AM.png"/>
          <p:cNvPicPr>
            <a:picLocks noChangeAspect="1"/>
          </p:cNvPicPr>
          <p:nvPr/>
        </p:nvPicPr>
        <p:blipFill rotWithShape="1">
          <a:blip r:embed="rId3" cstate="print">
            <a:extLst>
              <a:ext uri="{28A0092B-C50C-407E-A947-70E740481C1C}">
                <a14:useLocalDpi xmlns:a14="http://schemas.microsoft.com/office/drawing/2010/main" val="0"/>
              </a:ext>
            </a:extLst>
          </a:blip>
          <a:srcRect l="1612" t="1791" r="1570" b="1633"/>
          <a:stretch/>
        </p:blipFill>
        <p:spPr>
          <a:xfrm>
            <a:off x="1798975" y="2296861"/>
            <a:ext cx="2527679" cy="2264277"/>
          </a:xfrm>
          <a:prstGeom prst="rect">
            <a:avLst/>
          </a:prstGeom>
          <a:ln>
            <a:solidFill>
              <a:schemeClr val="bg1">
                <a:lumMod val="95000"/>
              </a:schemeClr>
            </a:solidFill>
          </a:ln>
        </p:spPr>
      </p:pic>
      <p:pic>
        <p:nvPicPr>
          <p:cNvPr id="11" name="Picture 10" descr="Screen Shot 2017-12-06 at 9.10.38 AM.png"/>
          <p:cNvPicPr>
            <a:picLocks noChangeAspect="1"/>
          </p:cNvPicPr>
          <p:nvPr/>
        </p:nvPicPr>
        <p:blipFill rotWithShape="1">
          <a:blip r:embed="rId4" cstate="print">
            <a:extLst>
              <a:ext uri="{28A0092B-C50C-407E-A947-70E740481C1C}">
                <a14:useLocalDpi xmlns:a14="http://schemas.microsoft.com/office/drawing/2010/main" val="0"/>
              </a:ext>
            </a:extLst>
          </a:blip>
          <a:srcRect l="1780" b="1759"/>
          <a:stretch/>
        </p:blipFill>
        <p:spPr>
          <a:xfrm>
            <a:off x="2908357" y="3891667"/>
            <a:ext cx="2527679" cy="2285148"/>
          </a:xfrm>
          <a:prstGeom prst="rect">
            <a:avLst/>
          </a:prstGeom>
          <a:ln>
            <a:solidFill>
              <a:schemeClr val="bg1">
                <a:lumMod val="95000"/>
              </a:schemeClr>
            </a:solidFill>
          </a:ln>
        </p:spPr>
      </p:pic>
    </p:spTree>
    <p:extLst>
      <p:ext uri="{BB962C8B-B14F-4D97-AF65-F5344CB8AC3E}">
        <p14:creationId xmlns:p14="http://schemas.microsoft.com/office/powerpoint/2010/main" val="3855604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E34EE-D900-48A8-BAC6-03A879326A42}"/>
              </a:ext>
            </a:extLst>
          </p:cNvPr>
          <p:cNvSpPr>
            <a:spLocks noGrp="1"/>
          </p:cNvSpPr>
          <p:nvPr>
            <p:ph type="title"/>
          </p:nvPr>
        </p:nvSpPr>
        <p:spPr/>
        <p:txBody>
          <a:bodyPr>
            <a:normAutofit/>
          </a:bodyPr>
          <a:lstStyle/>
          <a:p>
            <a:pPr algn="ctr"/>
            <a:r>
              <a:rPr lang="en-US" sz="4000" b="1" dirty="0"/>
              <a:t>Nutrients For Reducing Inflammation in the Gut</a:t>
            </a:r>
          </a:p>
        </p:txBody>
      </p:sp>
      <p:sp>
        <p:nvSpPr>
          <p:cNvPr id="3" name="Content Placeholder 2">
            <a:extLst>
              <a:ext uri="{FF2B5EF4-FFF2-40B4-BE49-F238E27FC236}">
                <a16:creationId xmlns:a16="http://schemas.microsoft.com/office/drawing/2014/main" id="{EF97D4B4-DBA5-4A27-9B8A-7B5245936801}"/>
              </a:ext>
            </a:extLst>
          </p:cNvPr>
          <p:cNvSpPr>
            <a:spLocks noGrp="1"/>
          </p:cNvSpPr>
          <p:nvPr>
            <p:ph idx="1"/>
          </p:nvPr>
        </p:nvSpPr>
        <p:spPr/>
        <p:txBody>
          <a:bodyPr>
            <a:normAutofit/>
          </a:bodyPr>
          <a:lstStyle/>
          <a:p>
            <a:r>
              <a:rPr lang="en-US" sz="3600" b="1" dirty="0"/>
              <a:t>Turmeric</a:t>
            </a:r>
            <a:r>
              <a:rPr lang="en-US" sz="3600" dirty="0"/>
              <a:t> is made up of anti-inflammatory and antioxidant compounds. </a:t>
            </a:r>
          </a:p>
          <a:p>
            <a:r>
              <a:rPr lang="en-US" sz="3600" b="1" dirty="0"/>
              <a:t>Turmeric</a:t>
            </a:r>
            <a:r>
              <a:rPr lang="en-US" sz="3600" dirty="0"/>
              <a:t> has been recognized as beneficial for digestive help with heartburn, inflammation, and stomach ulcers.</a:t>
            </a:r>
          </a:p>
        </p:txBody>
      </p:sp>
    </p:spTree>
    <p:extLst>
      <p:ext uri="{BB962C8B-B14F-4D97-AF65-F5344CB8AC3E}">
        <p14:creationId xmlns:p14="http://schemas.microsoft.com/office/powerpoint/2010/main" val="1230157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524000" y="152400"/>
            <a:ext cx="9144000" cy="1143000"/>
          </a:xfrm>
        </p:spPr>
        <p:txBody>
          <a:bodyPr>
            <a:noAutofit/>
          </a:bodyPr>
          <a:lstStyle/>
          <a:p>
            <a:pPr algn="ctr" eaLnBrk="1" hangingPunct="1">
              <a:defRPr/>
            </a:pPr>
            <a:r>
              <a:rPr lang="en-US" sz="4400" b="1" dirty="0"/>
              <a:t>Fix Your Fatty Acids: Add OMEGA-3s</a:t>
            </a:r>
          </a:p>
        </p:txBody>
      </p:sp>
      <p:sp>
        <p:nvSpPr>
          <p:cNvPr id="13" name="Content Placeholder 2"/>
          <p:cNvSpPr>
            <a:spLocks noGrp="1"/>
          </p:cNvSpPr>
          <p:nvPr>
            <p:ph idx="1"/>
          </p:nvPr>
        </p:nvSpPr>
        <p:spPr>
          <a:xfrm>
            <a:off x="1981200" y="1219200"/>
            <a:ext cx="7086600" cy="4800600"/>
          </a:xfrm>
        </p:spPr>
        <p:txBody>
          <a:bodyPr>
            <a:normAutofit/>
          </a:bodyPr>
          <a:lstStyle/>
          <a:p>
            <a:pPr marL="0" indent="0">
              <a:lnSpc>
                <a:spcPct val="120000"/>
              </a:lnSpc>
              <a:buNone/>
              <a:defRPr/>
            </a:pPr>
            <a:r>
              <a:rPr lang="en-US" sz="2400" b="1" dirty="0"/>
              <a:t> </a:t>
            </a:r>
            <a:endParaRPr lang="en-US" sz="2800" dirty="0"/>
          </a:p>
        </p:txBody>
      </p:sp>
      <p:pic>
        <p:nvPicPr>
          <p:cNvPr id="2" name="Picture 1">
            <a:extLst>
              <a:ext uri="{FF2B5EF4-FFF2-40B4-BE49-F238E27FC236}">
                <a16:creationId xmlns:a16="http://schemas.microsoft.com/office/drawing/2014/main" id="{CBA06346-7B21-944D-97F0-00B4BB30F16D}"/>
              </a:ext>
            </a:extLst>
          </p:cNvPr>
          <p:cNvPicPr>
            <a:picLocks noChangeAspect="1"/>
          </p:cNvPicPr>
          <p:nvPr/>
        </p:nvPicPr>
        <p:blipFill>
          <a:blip r:embed="rId3"/>
          <a:stretch>
            <a:fillRect/>
          </a:stretch>
        </p:blipFill>
        <p:spPr>
          <a:xfrm>
            <a:off x="1524000" y="1519918"/>
            <a:ext cx="3248988" cy="4199164"/>
          </a:xfrm>
          <a:prstGeom prst="rect">
            <a:avLst/>
          </a:prstGeom>
        </p:spPr>
      </p:pic>
      <p:pic>
        <p:nvPicPr>
          <p:cNvPr id="4" name="Picture 3">
            <a:extLst>
              <a:ext uri="{FF2B5EF4-FFF2-40B4-BE49-F238E27FC236}">
                <a16:creationId xmlns:a16="http://schemas.microsoft.com/office/drawing/2014/main" id="{65D79336-AD0D-E845-B64F-0541EEF886F6}"/>
              </a:ext>
            </a:extLst>
          </p:cNvPr>
          <p:cNvPicPr>
            <a:picLocks noChangeAspect="1"/>
          </p:cNvPicPr>
          <p:nvPr/>
        </p:nvPicPr>
        <p:blipFill>
          <a:blip r:embed="rId4"/>
          <a:stretch>
            <a:fillRect/>
          </a:stretch>
        </p:blipFill>
        <p:spPr>
          <a:xfrm>
            <a:off x="5003800" y="1866900"/>
            <a:ext cx="5664200" cy="3581400"/>
          </a:xfrm>
          <a:prstGeom prst="rect">
            <a:avLst/>
          </a:prstGeom>
        </p:spPr>
      </p:pic>
    </p:spTree>
    <p:extLst>
      <p:ext uri="{BB962C8B-B14F-4D97-AF65-F5344CB8AC3E}">
        <p14:creationId xmlns:p14="http://schemas.microsoft.com/office/powerpoint/2010/main" val="3705487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second brain</a:t>
            </a:r>
          </a:p>
        </p:txBody>
      </p:sp>
      <p:sp>
        <p:nvSpPr>
          <p:cNvPr id="3" name="Content Placeholder 2"/>
          <p:cNvSpPr>
            <a:spLocks noGrp="1"/>
          </p:cNvSpPr>
          <p:nvPr>
            <p:ph idx="1"/>
          </p:nvPr>
        </p:nvSpPr>
        <p:spPr>
          <a:xfrm>
            <a:off x="6667500" y="2717800"/>
            <a:ext cx="5270500" cy="3810000"/>
          </a:xfrm>
        </p:spPr>
        <p:txBody>
          <a:bodyPr/>
          <a:lstStyle/>
          <a:p>
            <a:r>
              <a:rPr lang="en-US" sz="2000" dirty="0"/>
              <a:t>Our gut microbiota play a vital role in our physical and psychological health via its own neural network: the </a:t>
            </a:r>
            <a:r>
              <a:rPr lang="en-US" sz="2000" u="sng" dirty="0">
                <a:hlinkClick r:id="rId3"/>
              </a:rPr>
              <a:t>enteric nervous system</a:t>
            </a:r>
            <a:r>
              <a:rPr lang="en-US" sz="2000" dirty="0"/>
              <a:t> (ENS), a complex system of about 100 million nerves found in the lining of the gut.</a:t>
            </a:r>
          </a:p>
          <a:p>
            <a:endParaRPr lang="en-US" dirty="0"/>
          </a:p>
        </p:txBody>
      </p:sp>
      <p:pic>
        <p:nvPicPr>
          <p:cNvPr id="4" name="Picture 3"/>
          <p:cNvPicPr>
            <a:picLocks noChangeAspect="1"/>
          </p:cNvPicPr>
          <p:nvPr/>
        </p:nvPicPr>
        <p:blipFill>
          <a:blip r:embed="rId4"/>
          <a:stretch>
            <a:fillRect/>
          </a:stretch>
        </p:blipFill>
        <p:spPr>
          <a:xfrm>
            <a:off x="269875" y="2149475"/>
            <a:ext cx="6267450" cy="4057650"/>
          </a:xfrm>
          <a:prstGeom prst="rect">
            <a:avLst/>
          </a:prstGeom>
        </p:spPr>
      </p:pic>
    </p:spTree>
    <p:extLst>
      <p:ext uri="{BB962C8B-B14F-4D97-AF65-F5344CB8AC3E}">
        <p14:creationId xmlns:p14="http://schemas.microsoft.com/office/powerpoint/2010/main" val="4132649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FA008-5876-4979-B706-EC91EB001C10}"/>
              </a:ext>
            </a:extLst>
          </p:cNvPr>
          <p:cNvSpPr>
            <a:spLocks noGrp="1"/>
          </p:cNvSpPr>
          <p:nvPr>
            <p:ph type="title"/>
          </p:nvPr>
        </p:nvSpPr>
        <p:spPr/>
        <p:txBody>
          <a:bodyPr/>
          <a:lstStyle/>
          <a:p>
            <a:pPr algn="ctr"/>
            <a:r>
              <a:rPr lang="en-US" b="1" dirty="0"/>
              <a:t>Pre-biotics, Fiber, and De-tox</a:t>
            </a:r>
          </a:p>
        </p:txBody>
      </p:sp>
      <p:pic>
        <p:nvPicPr>
          <p:cNvPr id="4" name="Content Placeholder 3">
            <a:extLst>
              <a:ext uri="{FF2B5EF4-FFF2-40B4-BE49-F238E27FC236}">
                <a16:creationId xmlns:a16="http://schemas.microsoft.com/office/drawing/2014/main" id="{624EE7AE-B8F0-48AA-9680-911AF462A26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49465" y="2143125"/>
            <a:ext cx="5353396" cy="3429000"/>
          </a:xfrm>
          <a:prstGeom prst="rect">
            <a:avLst/>
          </a:prstGeom>
        </p:spPr>
      </p:pic>
    </p:spTree>
    <p:extLst>
      <p:ext uri="{BB962C8B-B14F-4D97-AF65-F5344CB8AC3E}">
        <p14:creationId xmlns:p14="http://schemas.microsoft.com/office/powerpoint/2010/main" val="4229969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1BC2F-4E68-4FDA-AF95-A15FB92C0E9F}"/>
              </a:ext>
            </a:extLst>
          </p:cNvPr>
          <p:cNvSpPr>
            <a:spLocks noGrp="1"/>
          </p:cNvSpPr>
          <p:nvPr>
            <p:ph type="title"/>
          </p:nvPr>
        </p:nvSpPr>
        <p:spPr/>
        <p:txBody>
          <a:bodyPr/>
          <a:lstStyle/>
          <a:p>
            <a:pPr algn="ctr"/>
            <a:r>
              <a:rPr lang="en-US" b="1" dirty="0"/>
              <a:t>Pre-biotics</a:t>
            </a:r>
          </a:p>
        </p:txBody>
      </p:sp>
      <p:sp>
        <p:nvSpPr>
          <p:cNvPr id="3" name="Content Placeholder 2">
            <a:extLst>
              <a:ext uri="{FF2B5EF4-FFF2-40B4-BE49-F238E27FC236}">
                <a16:creationId xmlns:a16="http://schemas.microsoft.com/office/drawing/2014/main" id="{B4D0093B-9A3B-4FCD-B7CF-3FAFF5ADC212}"/>
              </a:ext>
            </a:extLst>
          </p:cNvPr>
          <p:cNvSpPr>
            <a:spLocks noGrp="1"/>
          </p:cNvSpPr>
          <p:nvPr>
            <p:ph idx="1"/>
          </p:nvPr>
        </p:nvSpPr>
        <p:spPr/>
        <p:txBody>
          <a:bodyPr>
            <a:normAutofit/>
          </a:bodyPr>
          <a:lstStyle/>
          <a:p>
            <a:r>
              <a:rPr lang="en-US" sz="3200" dirty="0"/>
              <a:t>Within the colon, bacteria make many different chemicals, called metabolites. </a:t>
            </a:r>
          </a:p>
          <a:p>
            <a:r>
              <a:rPr lang="en-US" sz="3200" dirty="0"/>
              <a:t>Your metabolic profile contains at least 107 of these chemicals.  Some are toxic.</a:t>
            </a:r>
          </a:p>
          <a:p>
            <a:r>
              <a:rPr lang="en-US" sz="3200" dirty="0"/>
              <a:t>Prebiotic is able to change the bacterial makeup in a favorable manner and reduce or eliminate many of these toxins.</a:t>
            </a:r>
          </a:p>
          <a:p>
            <a:r>
              <a:rPr lang="en-US" dirty="0"/>
              <a:t> </a:t>
            </a:r>
          </a:p>
          <a:p>
            <a:endParaRPr lang="en-US" dirty="0"/>
          </a:p>
        </p:txBody>
      </p:sp>
    </p:spTree>
    <p:extLst>
      <p:ext uri="{BB962C8B-B14F-4D97-AF65-F5344CB8AC3E}">
        <p14:creationId xmlns:p14="http://schemas.microsoft.com/office/powerpoint/2010/main" val="3910118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33BA1-A4CA-4001-B60C-D4DF8DA608CE}"/>
              </a:ext>
            </a:extLst>
          </p:cNvPr>
          <p:cNvSpPr>
            <a:spLocks noGrp="1"/>
          </p:cNvSpPr>
          <p:nvPr>
            <p:ph type="title"/>
          </p:nvPr>
        </p:nvSpPr>
        <p:spPr/>
        <p:txBody>
          <a:bodyPr/>
          <a:lstStyle/>
          <a:p>
            <a:pPr algn="ctr"/>
            <a:r>
              <a:rPr lang="en-US" dirty="0"/>
              <a:t>Step 4: Additional 30 Day Gut Protocol</a:t>
            </a:r>
          </a:p>
        </p:txBody>
      </p:sp>
      <p:sp>
        <p:nvSpPr>
          <p:cNvPr id="3" name="Content Placeholder 2">
            <a:extLst>
              <a:ext uri="{FF2B5EF4-FFF2-40B4-BE49-F238E27FC236}">
                <a16:creationId xmlns:a16="http://schemas.microsoft.com/office/drawing/2014/main" id="{69755471-D2AF-4027-9202-3902290E68F8}"/>
              </a:ext>
            </a:extLst>
          </p:cNvPr>
          <p:cNvSpPr>
            <a:spLocks noGrp="1"/>
          </p:cNvSpPr>
          <p:nvPr>
            <p:ph idx="1"/>
          </p:nvPr>
        </p:nvSpPr>
        <p:spPr/>
        <p:txBody>
          <a:bodyPr>
            <a:normAutofit/>
          </a:bodyPr>
          <a:lstStyle/>
          <a:p>
            <a:pPr algn="ctr"/>
            <a:r>
              <a:rPr lang="en-US" sz="2800" b="1" dirty="0"/>
              <a:t>1. Restore (Microbiome product)</a:t>
            </a:r>
          </a:p>
          <a:p>
            <a:pPr algn="ctr"/>
            <a:r>
              <a:rPr lang="en-US" sz="2800" b="1" dirty="0"/>
              <a:t>2. Allicin &amp; Oregano</a:t>
            </a:r>
          </a:p>
          <a:p>
            <a:pPr algn="ctr"/>
            <a:r>
              <a:rPr lang="en-US" sz="2800" b="1" dirty="0"/>
              <a:t>3. Glutamine</a:t>
            </a:r>
          </a:p>
        </p:txBody>
      </p:sp>
    </p:spTree>
    <p:extLst>
      <p:ext uri="{BB962C8B-B14F-4D97-AF65-F5344CB8AC3E}">
        <p14:creationId xmlns:p14="http://schemas.microsoft.com/office/powerpoint/2010/main" val="829073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your gut affects your brain</a:t>
            </a:r>
          </a:p>
        </p:txBody>
      </p:sp>
      <p:sp>
        <p:nvSpPr>
          <p:cNvPr id="3" name="Content Placeholder 2"/>
          <p:cNvSpPr>
            <a:spLocks noGrp="1"/>
          </p:cNvSpPr>
          <p:nvPr>
            <p:ph idx="1"/>
          </p:nvPr>
        </p:nvSpPr>
        <p:spPr/>
        <p:txBody>
          <a:bodyPr>
            <a:normAutofit/>
          </a:bodyPr>
          <a:lstStyle/>
          <a:p>
            <a:r>
              <a:rPr lang="en-US" sz="2400" dirty="0"/>
              <a:t>Disturbances in gut health have been linked to multiple sclerosis, autistic spectrum disorders, Alzheimer’s, and Parkinson’s disease. This is potentially related to pro-inflammatory states elicited by gut dysbiosis-microbial imbalance on or inside the body.  .</a:t>
            </a:r>
          </a:p>
          <a:p>
            <a:endParaRPr lang="en-US" sz="2400" dirty="0"/>
          </a:p>
        </p:txBody>
      </p:sp>
    </p:spTree>
    <p:extLst>
      <p:ext uri="{BB962C8B-B14F-4D97-AF65-F5344CB8AC3E}">
        <p14:creationId xmlns:p14="http://schemas.microsoft.com/office/powerpoint/2010/main" val="971651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96B45-1796-4007-B2A8-A57679743874}"/>
              </a:ext>
            </a:extLst>
          </p:cNvPr>
          <p:cNvSpPr>
            <a:spLocks noGrp="1"/>
          </p:cNvSpPr>
          <p:nvPr>
            <p:ph type="title"/>
          </p:nvPr>
        </p:nvSpPr>
        <p:spPr/>
        <p:txBody>
          <a:bodyPr/>
          <a:lstStyle/>
          <a:p>
            <a:pPr algn="ctr"/>
            <a:r>
              <a:rPr lang="en-US" b="1" dirty="0"/>
              <a:t>YOUR BRAIN ON TOXINS</a:t>
            </a:r>
          </a:p>
        </p:txBody>
      </p:sp>
      <p:sp>
        <p:nvSpPr>
          <p:cNvPr id="3" name="Content Placeholder 2">
            <a:extLst>
              <a:ext uri="{FF2B5EF4-FFF2-40B4-BE49-F238E27FC236}">
                <a16:creationId xmlns:a16="http://schemas.microsoft.com/office/drawing/2014/main" id="{257A3623-4ED6-4D60-BC36-D1CD67012944}"/>
              </a:ext>
            </a:extLst>
          </p:cNvPr>
          <p:cNvSpPr>
            <a:spLocks noGrp="1"/>
          </p:cNvSpPr>
          <p:nvPr>
            <p:ph idx="1"/>
          </p:nvPr>
        </p:nvSpPr>
        <p:spPr/>
        <p:txBody>
          <a:bodyPr>
            <a:normAutofit/>
          </a:bodyPr>
          <a:lstStyle/>
          <a:p>
            <a:pPr algn="ctr"/>
            <a:r>
              <a:rPr lang="en-US" sz="4000" dirty="0"/>
              <a:t>TODAYS CHEMICALS CANNOT BE METABOLIZED BY YOUR BODY AND CAN CROSS THE BLOOD-BRAIN BARRIER</a:t>
            </a:r>
          </a:p>
        </p:txBody>
      </p:sp>
    </p:spTree>
    <p:extLst>
      <p:ext uri="{BB962C8B-B14F-4D97-AF65-F5344CB8AC3E}">
        <p14:creationId xmlns:p14="http://schemas.microsoft.com/office/powerpoint/2010/main" val="2781119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Arial"/>
                <a:ea typeface="Tahoma" panose="020B0604030504040204" pitchFamily="34" charset="0"/>
                <a:cs typeface="Arial"/>
              </a:rPr>
              <a:t>Spine-Brain Connection</a:t>
            </a:r>
          </a:p>
        </p:txBody>
      </p:sp>
      <p:sp>
        <p:nvSpPr>
          <p:cNvPr id="3" name="Content Placeholder 2"/>
          <p:cNvSpPr>
            <a:spLocks noGrp="1"/>
          </p:cNvSpPr>
          <p:nvPr>
            <p:ph idx="1"/>
          </p:nvPr>
        </p:nvSpPr>
        <p:spPr/>
        <p:txBody>
          <a:bodyPr>
            <a:normAutofit lnSpcReduction="10000"/>
          </a:bodyPr>
          <a:lstStyle/>
          <a:p>
            <a:r>
              <a:rPr lang="en-US" sz="2400" dirty="0"/>
              <a:t>The intermedius nucleus of the medulla (</a:t>
            </a:r>
            <a:r>
              <a:rPr lang="en-US" sz="2400" dirty="0" err="1"/>
              <a:t>InM</a:t>
            </a:r>
            <a:r>
              <a:rPr lang="en-US" sz="2400" dirty="0"/>
              <a:t>) is in the caudal medulla, just above the atlas.)</a:t>
            </a:r>
          </a:p>
          <a:p>
            <a:endParaRPr lang="en-US" sz="2400" dirty="0"/>
          </a:p>
          <a:p>
            <a:r>
              <a:rPr lang="en-US" sz="2400" dirty="0" err="1"/>
              <a:t>InM</a:t>
            </a:r>
            <a:r>
              <a:rPr lang="en-US" sz="2400" dirty="0"/>
              <a:t> project to brain regions involved in respiratory, cardiovascular, postural and </a:t>
            </a:r>
            <a:r>
              <a:rPr lang="en-US" sz="2400" dirty="0" err="1"/>
              <a:t>oro</a:t>
            </a:r>
            <a:r>
              <a:rPr lang="en-US" sz="2400" dirty="0"/>
              <a:t>-facial behaviors—the neighboring hypoglossal nucleus, facial and motor trigeminal nuclei, parabrachial nuclei, rostral and caudal ventrolateral medulla and nucleus ambiguous </a:t>
            </a:r>
          </a:p>
          <a:p>
            <a:endParaRPr lang="en-US" sz="2400" dirty="0"/>
          </a:p>
          <a:p>
            <a:r>
              <a:rPr lang="en-US" sz="2400" dirty="0"/>
              <a:t>Direct stimulation of the </a:t>
            </a:r>
            <a:r>
              <a:rPr lang="en-US" sz="2400" dirty="0" err="1"/>
              <a:t>InM</a:t>
            </a:r>
            <a:r>
              <a:rPr lang="en-US" sz="2400" dirty="0"/>
              <a:t> mimicked the response of second cervical nerve stimulation.</a:t>
            </a:r>
          </a:p>
          <a:p>
            <a:pPr marL="685783" indent="-685783">
              <a:buAutoNum type="arabicParenR"/>
            </a:pPr>
            <a:endParaRPr lang="en-US" sz="2400"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786592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84200"/>
            <a:ext cx="10972800" cy="1143000"/>
          </a:xfrm>
        </p:spPr>
        <p:txBody>
          <a:bodyPr/>
          <a:lstStyle/>
          <a:p>
            <a:pPr algn="ctr"/>
            <a:r>
              <a:rPr lang="en-US" b="1" dirty="0">
                <a:latin typeface="Arial"/>
                <a:ea typeface="Tahoma" panose="020B0604030504040204" pitchFamily="34" charset="0"/>
                <a:cs typeface="Arial"/>
              </a:rPr>
              <a:t>Spine-Brain-Body</a:t>
            </a:r>
          </a:p>
        </p:txBody>
      </p:sp>
      <p:sp>
        <p:nvSpPr>
          <p:cNvPr id="3" name="Content Placeholder 2"/>
          <p:cNvSpPr>
            <a:spLocks noGrp="1"/>
          </p:cNvSpPr>
          <p:nvPr>
            <p:ph idx="1"/>
          </p:nvPr>
        </p:nvSpPr>
        <p:spPr/>
        <p:txBody>
          <a:bodyPr>
            <a:normAutofit fontScale="25000" lnSpcReduction="20000"/>
          </a:bodyPr>
          <a:lstStyle/>
          <a:p>
            <a:r>
              <a:rPr lang="en-US" sz="9600" dirty="0"/>
              <a:t>C2 sensory afferents show projections to the </a:t>
            </a:r>
            <a:r>
              <a:rPr lang="en-US" sz="9600" dirty="0" err="1"/>
              <a:t>intermedius</a:t>
            </a:r>
            <a:r>
              <a:rPr lang="en-US" sz="9600" dirty="0"/>
              <a:t> nucleus of the medulla (</a:t>
            </a:r>
            <a:r>
              <a:rPr lang="en-US" sz="9600" dirty="0" err="1"/>
              <a:t>InM</a:t>
            </a:r>
            <a:r>
              <a:rPr lang="en-US" sz="9600" dirty="0"/>
              <a:t>), and the evidence indicates that they are proprioceptive.</a:t>
            </a:r>
          </a:p>
          <a:p>
            <a:endParaRPr lang="en-US" sz="9600" dirty="0"/>
          </a:p>
          <a:p>
            <a:r>
              <a:rPr lang="en-US" sz="9600" dirty="0"/>
              <a:t>The nucleus </a:t>
            </a:r>
            <a:r>
              <a:rPr lang="en-US" sz="9600" dirty="0" err="1"/>
              <a:t>intermedius</a:t>
            </a:r>
            <a:r>
              <a:rPr lang="en-US" sz="9600" dirty="0"/>
              <a:t> (</a:t>
            </a:r>
            <a:r>
              <a:rPr lang="en-US" sz="9600" dirty="0" err="1"/>
              <a:t>InM</a:t>
            </a:r>
            <a:r>
              <a:rPr lang="en-US" sz="9600" dirty="0"/>
              <a:t>) in turn influences the function of the lower 7 cranial nerves, including their parasympathetic functions, as well as medullary sympathetic relays. </a:t>
            </a:r>
          </a:p>
          <a:p>
            <a:pPr marL="0" indent="0">
              <a:buNone/>
            </a:pPr>
            <a:endParaRPr lang="en-US" sz="9600" dirty="0"/>
          </a:p>
          <a:p>
            <a:r>
              <a:rPr lang="en-US" sz="9600" dirty="0"/>
              <a:t>The upper cervical spine </a:t>
            </a:r>
            <a:r>
              <a:rPr lang="en-US" sz="9600" dirty="0" err="1"/>
              <a:t>mechanosensitive</a:t>
            </a:r>
            <a:r>
              <a:rPr lang="en-US" sz="9600" dirty="0"/>
              <a:t> afferents have a major influence in the balance between the parasympathetic and sympathetic nervous systems, influencing homeostasis/</a:t>
            </a:r>
            <a:r>
              <a:rPr lang="en-US" sz="9600" dirty="0" err="1"/>
              <a:t>allostasis</a:t>
            </a:r>
            <a:r>
              <a:rPr lang="en-US" sz="9600" dirty="0"/>
              <a:t> and healthy organ function. </a:t>
            </a:r>
          </a:p>
          <a:p>
            <a:pPr marL="0" indent="0">
              <a:buNone/>
            </a:pPr>
            <a:endParaRPr lang="en-US" sz="2533" dirty="0"/>
          </a:p>
          <a:p>
            <a:pPr marL="0" indent="0">
              <a:buNone/>
            </a:pPr>
            <a:endParaRPr lang="en-US" sz="2533" dirty="0"/>
          </a:p>
          <a:p>
            <a:pPr marL="0" indent="0">
              <a:buNone/>
            </a:pPr>
            <a:r>
              <a:rPr lang="en-US" sz="4000" dirty="0"/>
              <a:t>Brain Structure &amp; Function March 2014 IJ Edwards, VK </a:t>
            </a:r>
            <a:r>
              <a:rPr lang="en-US" sz="4000" dirty="0" err="1"/>
              <a:t>Lall</a:t>
            </a:r>
            <a:r>
              <a:rPr lang="en-US" sz="4000" dirty="0"/>
              <a:t>, JF Paton, Y </a:t>
            </a:r>
            <a:r>
              <a:rPr lang="en-US" sz="4000" dirty="0" err="1"/>
              <a:t>Yanagawa</a:t>
            </a:r>
            <a:r>
              <a:rPr lang="en-US" sz="4000" dirty="0"/>
              <a:t>, G Szabo, SA </a:t>
            </a:r>
            <a:r>
              <a:rPr lang="en-US" sz="4000" dirty="0" err="1"/>
              <a:t>Deuchars</a:t>
            </a:r>
            <a:r>
              <a:rPr lang="en-US" sz="4000" dirty="0"/>
              <a:t>, J </a:t>
            </a:r>
            <a:r>
              <a:rPr lang="en-US" sz="4000" dirty="0" err="1"/>
              <a:t>Deuchars</a:t>
            </a:r>
            <a:r>
              <a:rPr lang="en-US" sz="4000" dirty="0"/>
              <a:t> From the School of Biomedical Sciences, University of Leeds, UK</a:t>
            </a:r>
          </a:p>
          <a:p>
            <a:pPr marL="0" indent="0">
              <a:buNone/>
            </a:pPr>
            <a:r>
              <a:rPr lang="en-US" sz="2800" dirty="0"/>
              <a:t> </a:t>
            </a:r>
          </a:p>
        </p:txBody>
      </p:sp>
    </p:spTree>
    <p:extLst>
      <p:ext uri="{BB962C8B-B14F-4D97-AF65-F5344CB8AC3E}">
        <p14:creationId xmlns:p14="http://schemas.microsoft.com/office/powerpoint/2010/main" val="464053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Leaky Gut</a:t>
            </a:r>
          </a:p>
        </p:txBody>
      </p:sp>
      <p:sp>
        <p:nvSpPr>
          <p:cNvPr id="3" name="Content Placeholder 2"/>
          <p:cNvSpPr>
            <a:spLocks noGrp="1"/>
          </p:cNvSpPr>
          <p:nvPr>
            <p:ph idx="1"/>
          </p:nvPr>
        </p:nvSpPr>
        <p:spPr>
          <a:xfrm>
            <a:off x="609599" y="2057400"/>
            <a:ext cx="6418217" cy="3810000"/>
          </a:xfrm>
        </p:spPr>
        <p:txBody>
          <a:bodyPr>
            <a:normAutofit fontScale="92500" lnSpcReduction="20000"/>
          </a:bodyPr>
          <a:lstStyle/>
          <a:p>
            <a:pPr marL="0" indent="0">
              <a:buNone/>
            </a:pPr>
            <a:r>
              <a:rPr lang="en-US" sz="2000" dirty="0"/>
              <a:t>Conditions that Can Signal Leaky Gut Syndrome</a:t>
            </a:r>
          </a:p>
          <a:p>
            <a:pPr marL="0" indent="0">
              <a:buNone/>
            </a:pPr>
            <a:endParaRPr lang="en-US" sz="2000" dirty="0"/>
          </a:p>
          <a:p>
            <a:r>
              <a:rPr lang="en-US" sz="2000" dirty="0"/>
              <a:t>Do you experience:</a:t>
            </a:r>
          </a:p>
          <a:p>
            <a:r>
              <a:rPr lang="en-US" sz="2000" dirty="0"/>
              <a:t>arthritis</a:t>
            </a:r>
          </a:p>
          <a:p>
            <a:r>
              <a:rPr lang="en-US" sz="2000" dirty="0"/>
              <a:t>allergies</a:t>
            </a:r>
          </a:p>
          <a:p>
            <a:r>
              <a:rPr lang="en-US" sz="2000" dirty="0"/>
              <a:t>depression</a:t>
            </a:r>
          </a:p>
          <a:p>
            <a:r>
              <a:rPr lang="en-US" sz="2000" dirty="0"/>
              <a:t>eczema</a:t>
            </a:r>
          </a:p>
          <a:p>
            <a:r>
              <a:rPr lang="en-US" sz="2000" dirty="0"/>
              <a:t>hives</a:t>
            </a:r>
          </a:p>
          <a:p>
            <a:r>
              <a:rPr lang="en-US" sz="2000" dirty="0"/>
              <a:t>psoriasis</a:t>
            </a:r>
          </a:p>
          <a:p>
            <a:r>
              <a:rPr lang="en-US" sz="2000" dirty="0"/>
              <a:t>chronic fatigue syndrome or fibromyalgia?</a:t>
            </a:r>
          </a:p>
        </p:txBody>
      </p:sp>
      <p:pic>
        <p:nvPicPr>
          <p:cNvPr id="4" name="Picture 3"/>
          <p:cNvPicPr>
            <a:picLocks noChangeAspect="1"/>
          </p:cNvPicPr>
          <p:nvPr/>
        </p:nvPicPr>
        <p:blipFill>
          <a:blip r:embed="rId3"/>
          <a:stretch>
            <a:fillRect/>
          </a:stretch>
        </p:blipFill>
        <p:spPr>
          <a:xfrm>
            <a:off x="7794171" y="2138223"/>
            <a:ext cx="2930096" cy="3853006"/>
          </a:xfrm>
          <a:prstGeom prst="rect">
            <a:avLst/>
          </a:prstGeom>
        </p:spPr>
      </p:pic>
    </p:spTree>
    <p:extLst>
      <p:ext uri="{BB962C8B-B14F-4D97-AF65-F5344CB8AC3E}">
        <p14:creationId xmlns:p14="http://schemas.microsoft.com/office/powerpoint/2010/main" val="480363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624BC028-24CE-4242-9281-3A2E81FDCB10}"/>
              </a:ext>
            </a:extLst>
          </p:cNvPr>
          <p:cNvSpPr>
            <a:spLocks noGrp="1"/>
          </p:cNvSpPr>
          <p:nvPr>
            <p:ph type="title"/>
          </p:nvPr>
        </p:nvSpPr>
        <p:spPr/>
        <p:txBody>
          <a:bodyPr/>
          <a:lstStyle/>
          <a:p>
            <a:pPr algn="ctr" eaLnBrk="1" hangingPunct="1"/>
            <a:r>
              <a:rPr lang="en-US" altLang="en-US" b="1" dirty="0">
                <a:ea typeface="ＭＳ Ｐゴシック" panose="020B0600070205080204" pitchFamily="34" charset="-128"/>
              </a:rPr>
              <a:t>INFLAMMATION: The Gut Killer</a:t>
            </a:r>
          </a:p>
        </p:txBody>
      </p:sp>
      <p:sp>
        <p:nvSpPr>
          <p:cNvPr id="20483" name="Content Placeholder 2">
            <a:extLst>
              <a:ext uri="{FF2B5EF4-FFF2-40B4-BE49-F238E27FC236}">
                <a16:creationId xmlns:a16="http://schemas.microsoft.com/office/drawing/2014/main" id="{FE861E0C-896D-2B4A-B96B-4A39B29D38AE}"/>
              </a:ext>
            </a:extLst>
          </p:cNvPr>
          <p:cNvSpPr txBox="1">
            <a:spLocks/>
          </p:cNvSpPr>
          <p:nvPr/>
        </p:nvSpPr>
        <p:spPr bwMode="auto">
          <a:xfrm>
            <a:off x="2286000" y="1879600"/>
            <a:ext cx="4148138"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indent="0" eaLnBrk="1" hangingPunct="1">
              <a:spcBef>
                <a:spcPct val="50000"/>
              </a:spcBef>
            </a:pPr>
            <a:r>
              <a:rPr lang="en-US" altLang="en-US" sz="3200" dirty="0">
                <a:solidFill>
                  <a:srgbClr val="404040"/>
                </a:solidFill>
                <a:latin typeface="Tahoma" panose="020B0604030504040204" pitchFamily="34" charset="0"/>
                <a:cs typeface="Tahoma" panose="020B0604030504040204" pitchFamily="34" charset="0"/>
              </a:rPr>
              <a:t> </a:t>
            </a:r>
          </a:p>
        </p:txBody>
      </p:sp>
      <p:pic>
        <p:nvPicPr>
          <p:cNvPr id="20484" name="Picture 2">
            <a:extLst>
              <a:ext uri="{FF2B5EF4-FFF2-40B4-BE49-F238E27FC236}">
                <a16:creationId xmlns:a16="http://schemas.microsoft.com/office/drawing/2014/main" id="{3EBF8EBA-6E59-6847-B84C-09D857EFBF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0236" y="1879600"/>
            <a:ext cx="3511528" cy="4307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4871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causes Inflammation?</a:t>
            </a:r>
          </a:p>
        </p:txBody>
      </p:sp>
      <p:sp>
        <p:nvSpPr>
          <p:cNvPr id="3" name="Content Placeholder 2"/>
          <p:cNvSpPr>
            <a:spLocks noGrp="1"/>
          </p:cNvSpPr>
          <p:nvPr>
            <p:ph idx="1"/>
          </p:nvPr>
        </p:nvSpPr>
        <p:spPr/>
        <p:txBody>
          <a:bodyPr numCol="2">
            <a:normAutofit/>
          </a:bodyPr>
          <a:lstStyle/>
          <a:p>
            <a:r>
              <a:rPr lang="en-US" dirty="0"/>
              <a:t>Free Radicals</a:t>
            </a:r>
          </a:p>
          <a:p>
            <a:r>
              <a:rPr lang="en-US" dirty="0"/>
              <a:t>Food allergies</a:t>
            </a:r>
          </a:p>
          <a:p>
            <a:r>
              <a:rPr lang="en-US" dirty="0"/>
              <a:t>Stress and poor rest</a:t>
            </a:r>
          </a:p>
          <a:p>
            <a:r>
              <a:rPr lang="en-US" dirty="0"/>
              <a:t>Sugar and processed foods </a:t>
            </a:r>
          </a:p>
          <a:p>
            <a:r>
              <a:rPr lang="en-US" dirty="0"/>
              <a:t>Toxins</a:t>
            </a:r>
          </a:p>
          <a:p>
            <a:r>
              <a:rPr lang="en-US" dirty="0"/>
              <a:t>Consumption of artificial sweeteners</a:t>
            </a:r>
          </a:p>
          <a:p>
            <a:r>
              <a:rPr lang="en-US" dirty="0"/>
              <a:t>SUBLUXATION</a:t>
            </a:r>
          </a:p>
          <a:p>
            <a:r>
              <a:rPr lang="en-US" dirty="0"/>
              <a:t>Vitamin Deficiency</a:t>
            </a:r>
          </a:p>
          <a:p>
            <a:r>
              <a:rPr lang="en-US" dirty="0"/>
              <a:t>High Omega-6:3 Ratio</a:t>
            </a:r>
          </a:p>
          <a:p>
            <a:r>
              <a:rPr lang="en-US" dirty="0"/>
              <a:t>Chronic health conditions</a:t>
            </a:r>
          </a:p>
          <a:p>
            <a:r>
              <a:rPr lang="en-US" dirty="0"/>
              <a:t>Being Overweight</a:t>
            </a:r>
          </a:p>
          <a:p>
            <a:r>
              <a:rPr lang="en-US" dirty="0"/>
              <a:t>Sedentary lifestyle</a:t>
            </a:r>
          </a:p>
          <a:p>
            <a:r>
              <a:rPr lang="en-US" dirty="0"/>
              <a:t>Smoking</a:t>
            </a:r>
          </a:p>
          <a:p>
            <a:pPr marL="0" indent="0">
              <a:buNone/>
            </a:pPr>
            <a:r>
              <a:rPr lang="en-US" dirty="0"/>
              <a:t> </a:t>
            </a:r>
          </a:p>
        </p:txBody>
      </p:sp>
    </p:spTree>
    <p:extLst>
      <p:ext uri="{BB962C8B-B14F-4D97-AF65-F5344CB8AC3E}">
        <p14:creationId xmlns:p14="http://schemas.microsoft.com/office/powerpoint/2010/main" val="3704593681"/>
      </p:ext>
    </p:extLst>
  </p:cSld>
  <p:clrMapOvr>
    <a:masterClrMapping/>
  </p:clrMapOvr>
</p:sld>
</file>

<file path=ppt/theme/theme1.xml><?xml version="1.0" encoding="utf-8"?>
<a:theme xmlns:a="http://schemas.openxmlformats.org/drawingml/2006/main" name="7_Toolki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24795</TotalTime>
  <Words>1960</Words>
  <Application>Microsoft Office PowerPoint</Application>
  <PresentationFormat>Widescreen</PresentationFormat>
  <Paragraphs>183</Paragraphs>
  <Slides>22</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Arial</vt:lpstr>
      <vt:lpstr>Calibri</vt:lpstr>
      <vt:lpstr>Calibri Light</vt:lpstr>
      <vt:lpstr>Tahoma</vt:lpstr>
      <vt:lpstr>Trebuchet MS</vt:lpstr>
      <vt:lpstr>Wingdings</vt:lpstr>
      <vt:lpstr>7_Toolkit_Template</vt:lpstr>
      <vt:lpstr>Retrospect</vt:lpstr>
      <vt:lpstr>Nutrition As A Cause of Disease</vt:lpstr>
      <vt:lpstr>Your second brain</vt:lpstr>
      <vt:lpstr>How your gut affects your brain</vt:lpstr>
      <vt:lpstr>YOUR BRAIN ON TOXINS</vt:lpstr>
      <vt:lpstr>Spine-Brain Connection</vt:lpstr>
      <vt:lpstr>Spine-Brain-Body</vt:lpstr>
      <vt:lpstr>Leaky Gut</vt:lpstr>
      <vt:lpstr>INFLAMMATION: The Gut Killer</vt:lpstr>
      <vt:lpstr>What causes Inflammation?</vt:lpstr>
      <vt:lpstr>Artificial Sweeteners: NOT A SOLUTION</vt:lpstr>
      <vt:lpstr>Nutrients and the Gut</vt:lpstr>
      <vt:lpstr>Magnesium Deficiency</vt:lpstr>
      <vt:lpstr>Nutrients required for Gut Health </vt:lpstr>
      <vt:lpstr>STEP 1: Get Adjusted!</vt:lpstr>
      <vt:lpstr>Step 2: Address Inflammatory Foods and Test</vt:lpstr>
      <vt:lpstr>Step 3:  Necessary Supplementation</vt:lpstr>
      <vt:lpstr>THE EDISON PACK</vt:lpstr>
      <vt:lpstr>Nutrients For Reducing Inflammation in the Gut</vt:lpstr>
      <vt:lpstr>Fix Your Fatty Acids: Add OMEGA-3s</vt:lpstr>
      <vt:lpstr>Pre-biotics, Fiber, and De-tox</vt:lpstr>
      <vt:lpstr>Pre-biotics</vt:lpstr>
      <vt:lpstr>Step 4: Additional 30 Day Gut Protocol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Stress Making You Sick?</dc:title>
  <dc:creator>eric shuemake</dc:creator>
  <cp:lastModifiedBy>Ben Lerner</cp:lastModifiedBy>
  <cp:revision>61</cp:revision>
  <dcterms:created xsi:type="dcterms:W3CDTF">2015-06-01T23:46:03Z</dcterms:created>
  <dcterms:modified xsi:type="dcterms:W3CDTF">2019-03-01T13:57:37Z</dcterms:modified>
</cp:coreProperties>
</file>