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2"/>
  </p:notesMasterIdLst>
  <p:sldIdLst>
    <p:sldId id="256" r:id="rId2"/>
    <p:sldId id="693" r:id="rId3"/>
    <p:sldId id="705" r:id="rId4"/>
    <p:sldId id="703" r:id="rId5"/>
    <p:sldId id="730" r:id="rId6"/>
    <p:sldId id="904" r:id="rId7"/>
    <p:sldId id="459" r:id="rId8"/>
    <p:sldId id="460" r:id="rId9"/>
    <p:sldId id="461" r:id="rId10"/>
    <p:sldId id="463" r:id="rId11"/>
    <p:sldId id="922" r:id="rId12"/>
    <p:sldId id="462" r:id="rId13"/>
    <p:sldId id="656" r:id="rId14"/>
    <p:sldId id="918" r:id="rId15"/>
    <p:sldId id="923" r:id="rId16"/>
    <p:sldId id="924" r:id="rId17"/>
    <p:sldId id="913" r:id="rId18"/>
    <p:sldId id="678" r:id="rId19"/>
    <p:sldId id="910" r:id="rId20"/>
    <p:sldId id="660" r:id="rId21"/>
    <p:sldId id="894" r:id="rId22"/>
    <p:sldId id="649" r:id="rId23"/>
    <p:sldId id="920" r:id="rId24"/>
    <p:sldId id="657" r:id="rId25"/>
    <p:sldId id="679" r:id="rId26"/>
    <p:sldId id="684" r:id="rId27"/>
    <p:sldId id="891" r:id="rId28"/>
    <p:sldId id="658" r:id="rId29"/>
    <p:sldId id="458" r:id="rId30"/>
    <p:sldId id="680" r:id="rId31"/>
    <p:sldId id="281" r:id="rId32"/>
    <p:sldId id="917" r:id="rId33"/>
    <p:sldId id="901" r:id="rId34"/>
    <p:sldId id="947" r:id="rId35"/>
    <p:sldId id="907" r:id="rId36"/>
    <p:sldId id="948" r:id="rId37"/>
    <p:sldId id="949" r:id="rId38"/>
    <p:sldId id="268" r:id="rId39"/>
    <p:sldId id="266" r:id="rId40"/>
    <p:sldId id="951" r:id="rId41"/>
    <p:sldId id="378" r:id="rId42"/>
    <p:sldId id="303" r:id="rId43"/>
    <p:sldId id="953" r:id="rId44"/>
    <p:sldId id="954" r:id="rId45"/>
    <p:sldId id="394" r:id="rId46"/>
    <p:sldId id="288" r:id="rId47"/>
    <p:sldId id="289" r:id="rId48"/>
    <p:sldId id="540" r:id="rId49"/>
    <p:sldId id="956" r:id="rId50"/>
    <p:sldId id="334" r:id="rId51"/>
    <p:sldId id="347" r:id="rId52"/>
    <p:sldId id="368" r:id="rId53"/>
    <p:sldId id="338" r:id="rId54"/>
    <p:sldId id="444" r:id="rId55"/>
    <p:sldId id="446" r:id="rId56"/>
    <p:sldId id="447" r:id="rId57"/>
    <p:sldId id="448" r:id="rId58"/>
    <p:sldId id="450" r:id="rId59"/>
    <p:sldId id="451" r:id="rId60"/>
    <p:sldId id="455" r:id="rId61"/>
    <p:sldId id="456" r:id="rId62"/>
    <p:sldId id="457" r:id="rId63"/>
    <p:sldId id="957" r:id="rId64"/>
    <p:sldId id="939" r:id="rId65"/>
    <p:sldId id="958" r:id="rId66"/>
    <p:sldId id="959" r:id="rId67"/>
    <p:sldId id="582" r:id="rId68"/>
    <p:sldId id="508" r:id="rId69"/>
    <p:sldId id="341" r:id="rId70"/>
    <p:sldId id="490" r:id="rId71"/>
    <p:sldId id="566" r:id="rId72"/>
    <p:sldId id="568" r:id="rId73"/>
    <p:sldId id="492" r:id="rId74"/>
    <p:sldId id="493" r:id="rId75"/>
    <p:sldId id="560" r:id="rId76"/>
    <p:sldId id="495" r:id="rId77"/>
    <p:sldId id="569" r:id="rId78"/>
    <p:sldId id="352" r:id="rId79"/>
    <p:sldId id="583" r:id="rId80"/>
    <p:sldId id="573" r:id="rId81"/>
    <p:sldId id="570" r:id="rId82"/>
    <p:sldId id="571" r:id="rId83"/>
    <p:sldId id="469" r:id="rId84"/>
    <p:sldId id="468" r:id="rId85"/>
    <p:sldId id="496" r:id="rId86"/>
    <p:sldId id="561" r:id="rId87"/>
    <p:sldId id="524" r:id="rId88"/>
    <p:sldId id="577" r:id="rId89"/>
    <p:sldId id="578" r:id="rId90"/>
    <p:sldId id="576" r:id="rId91"/>
    <p:sldId id="574" r:id="rId92"/>
    <p:sldId id="584" r:id="rId93"/>
    <p:sldId id="575" r:id="rId94"/>
    <p:sldId id="385" r:id="rId95"/>
    <p:sldId id="516" r:id="rId96"/>
    <p:sldId id="535" r:id="rId97"/>
    <p:sldId id="388" r:id="rId98"/>
    <p:sldId id="564" r:id="rId99"/>
    <p:sldId id="563" r:id="rId100"/>
    <p:sldId id="474" r:id="rId101"/>
    <p:sldId id="475" r:id="rId102"/>
    <p:sldId id="330" r:id="rId103"/>
    <p:sldId id="478" r:id="rId104"/>
    <p:sldId id="586" r:id="rId105"/>
    <p:sldId id="544" r:id="rId106"/>
    <p:sldId id="530" r:id="rId107"/>
    <p:sldId id="587" r:id="rId108"/>
    <p:sldId id="588" r:id="rId109"/>
    <p:sldId id="579" r:id="rId110"/>
    <p:sldId id="532" r:id="rId111"/>
    <p:sldId id="562" r:id="rId112"/>
    <p:sldId id="440" r:id="rId113"/>
    <p:sldId id="580" r:id="rId114"/>
    <p:sldId id="581" r:id="rId115"/>
    <p:sldId id="431" r:id="rId116"/>
    <p:sldId id="320" r:id="rId117"/>
    <p:sldId id="432" r:id="rId118"/>
    <p:sldId id="365" r:id="rId119"/>
    <p:sldId id="371" r:id="rId120"/>
    <p:sldId id="960" r:id="rId121"/>
    <p:sldId id="944" r:id="rId122"/>
    <p:sldId id="945" r:id="rId123"/>
    <p:sldId id="936" r:id="rId124"/>
    <p:sldId id="937" r:id="rId125"/>
    <p:sldId id="930" r:id="rId126"/>
    <p:sldId id="931" r:id="rId127"/>
    <p:sldId id="903" r:id="rId128"/>
    <p:sldId id="759" r:id="rId129"/>
    <p:sldId id="927" r:id="rId130"/>
    <p:sldId id="932" r:id="rId131"/>
    <p:sldId id="933" r:id="rId132"/>
    <p:sldId id="934" r:id="rId133"/>
    <p:sldId id="926" r:id="rId134"/>
    <p:sldId id="935" r:id="rId135"/>
    <p:sldId id="929" r:id="rId136"/>
    <p:sldId id="884" r:id="rId137"/>
    <p:sldId id="766" r:id="rId138"/>
    <p:sldId id="938" r:id="rId139"/>
    <p:sldId id="885" r:id="rId140"/>
    <p:sldId id="610" r:id="rId141"/>
    <p:sldId id="940" r:id="rId142"/>
    <p:sldId id="941" r:id="rId143"/>
    <p:sldId id="925" r:id="rId144"/>
    <p:sldId id="928" r:id="rId145"/>
    <p:sldId id="912" r:id="rId146"/>
    <p:sldId id="943" r:id="rId147"/>
    <p:sldId id="942" r:id="rId148"/>
    <p:sldId id="764" r:id="rId149"/>
    <p:sldId id="763" r:id="rId150"/>
    <p:sldId id="961" r:id="rId151"/>
    <p:sldId id="551" r:id="rId152"/>
    <p:sldId id="541" r:id="rId153"/>
    <p:sldId id="538" r:id="rId154"/>
    <p:sldId id="539" r:id="rId155"/>
    <p:sldId id="962" r:id="rId156"/>
    <p:sldId id="963" r:id="rId157"/>
    <p:sldId id="964" r:id="rId158"/>
    <p:sldId id="565" r:id="rId159"/>
    <p:sldId id="567" r:id="rId160"/>
    <p:sldId id="965" r:id="rId161"/>
    <p:sldId id="966" r:id="rId162"/>
    <p:sldId id="967" r:id="rId163"/>
    <p:sldId id="572" r:id="rId164"/>
    <p:sldId id="968" r:id="rId165"/>
    <p:sldId id="969" r:id="rId166"/>
    <p:sldId id="970" r:id="rId167"/>
    <p:sldId id="971" r:id="rId168"/>
    <p:sldId id="972" r:id="rId169"/>
    <p:sldId id="550" r:id="rId170"/>
    <p:sldId id="557" r:id="rId171"/>
    <p:sldId id="554" r:id="rId172"/>
    <p:sldId id="552" r:id="rId173"/>
    <p:sldId id="479" r:id="rId174"/>
    <p:sldId id="546" r:id="rId175"/>
    <p:sldId id="553" r:id="rId176"/>
    <p:sldId id="555" r:id="rId177"/>
    <p:sldId id="973" r:id="rId178"/>
    <p:sldId id="974" r:id="rId179"/>
    <p:sldId id="975" r:id="rId180"/>
    <p:sldId id="955" r:id="rId181"/>
    <p:sldId id="976" r:id="rId182"/>
    <p:sldId id="977" r:id="rId183"/>
    <p:sldId id="978" r:id="rId184"/>
    <p:sldId id="979" r:id="rId185"/>
    <p:sldId id="980" r:id="rId186"/>
    <p:sldId id="981" r:id="rId187"/>
    <p:sldId id="982" r:id="rId188"/>
    <p:sldId id="983" r:id="rId189"/>
    <p:sldId id="984" r:id="rId190"/>
    <p:sldId id="985" r:id="rId191"/>
    <p:sldId id="986" r:id="rId192"/>
    <p:sldId id="987" r:id="rId193"/>
    <p:sldId id="988" r:id="rId194"/>
    <p:sldId id="989" r:id="rId195"/>
    <p:sldId id="990" r:id="rId196"/>
    <p:sldId id="991" r:id="rId197"/>
    <p:sldId id="992" r:id="rId198"/>
    <p:sldId id="993" r:id="rId199"/>
    <p:sldId id="994" r:id="rId200"/>
    <p:sldId id="995" r:id="rId201"/>
    <p:sldId id="996" r:id="rId202"/>
    <p:sldId id="997" r:id="rId203"/>
    <p:sldId id="998" r:id="rId204"/>
    <p:sldId id="999" r:id="rId205"/>
    <p:sldId id="952" r:id="rId206"/>
    <p:sldId id="1000" r:id="rId207"/>
    <p:sldId id="1001" r:id="rId208"/>
    <p:sldId id="1002" r:id="rId209"/>
    <p:sldId id="1003" r:id="rId210"/>
    <p:sldId id="1004" r:id="rId211"/>
    <p:sldId id="1005" r:id="rId212"/>
    <p:sldId id="1006" r:id="rId213"/>
    <p:sldId id="1007" r:id="rId214"/>
    <p:sldId id="1008" r:id="rId215"/>
    <p:sldId id="1009" r:id="rId216"/>
    <p:sldId id="1010" r:id="rId217"/>
    <p:sldId id="1011" r:id="rId218"/>
    <p:sldId id="1012" r:id="rId219"/>
    <p:sldId id="258" r:id="rId220"/>
    <p:sldId id="264" r:id="rId221"/>
    <p:sldId id="265" r:id="rId222"/>
    <p:sldId id="1013" r:id="rId223"/>
    <p:sldId id="1014" r:id="rId224"/>
    <p:sldId id="1015" r:id="rId225"/>
    <p:sldId id="1016" r:id="rId226"/>
    <p:sldId id="1017" r:id="rId227"/>
    <p:sldId id="1018" r:id="rId228"/>
    <p:sldId id="1019" r:id="rId229"/>
    <p:sldId id="1020" r:id="rId230"/>
    <p:sldId id="1021" r:id="rId2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0"/>
    <p:restoredTop sz="94663"/>
  </p:normalViewPr>
  <p:slideViewPr>
    <p:cSldViewPr snapToGrid="0" snapToObjects="1">
      <p:cViewPr varScale="1">
        <p:scale>
          <a:sx n="155" d="100"/>
          <a:sy n="155" d="100"/>
        </p:scale>
        <p:origin x="224"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presProps" Target="pres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theme" Target="theme/theme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39771-6DCE-6049-9B43-37CD1E443461}" type="datetimeFigureOut">
              <a:rPr lang="en-US" smtClean="0"/>
              <a:t>2/15/19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39E3A-1813-2344-892D-DEDE9DA5F2AA}" type="slidenum">
              <a:rPr lang="en-US" smtClean="0"/>
              <a:t>‹#›</a:t>
            </a:fld>
            <a:endParaRPr lang="en-US"/>
          </a:p>
        </p:txBody>
      </p:sp>
    </p:spTree>
    <p:extLst>
      <p:ext uri="{BB962C8B-B14F-4D97-AF65-F5344CB8AC3E}">
        <p14:creationId xmlns:p14="http://schemas.microsoft.com/office/powerpoint/2010/main" val="77178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https://www.ncbi.nlm.nih.gov/pubmed/20829306" TargetMode="External"/><Relationship Id="rId2" Type="http://schemas.openxmlformats.org/officeDocument/2006/relationships/slide" Target="../slides/slide169.xml"/><Relationship Id="rId1" Type="http://schemas.openxmlformats.org/officeDocument/2006/relationships/notesMaster" Target="../notesMasters/notesMaster1.xml"/><Relationship Id="rId6" Type="http://schemas.openxmlformats.org/officeDocument/2006/relationships/hyperlink" Target="https://www.healthline.com/health/anxiety-symptoms" TargetMode="External"/><Relationship Id="rId5" Type="http://schemas.openxmlformats.org/officeDocument/2006/relationships/hyperlink" Target="https://www.drugabuse.gov/about-nida/legislative-activities/testimony-to-congress/2016/biology-potential-therapeutic-effects-cannabidiol" TargetMode="External"/><Relationship Id="rId4" Type="http://schemas.openxmlformats.org/officeDocument/2006/relationships/hyperlink" Target="https://www.healthline.com/health/anxiety/generalized-anxiety-disorder" TargetMode="External"/></Relationships>
</file>

<file path=ppt/notesSlides/_rels/notesSlide103.xml.rels><?xml version="1.0" encoding="UTF-8" standalone="yes"?>
<Relationships xmlns="http://schemas.openxmlformats.org/package/2006/relationships"><Relationship Id="rId8" Type="http://schemas.openxmlformats.org/officeDocument/2006/relationships/hyperlink" Target="https://www.ncbi.nlm.nih.gov/pubmed/?term=Duran%20FL%5bAuthor%5d&amp;cauthor=true&amp;cauthor_uid=20829306" TargetMode="External"/><Relationship Id="rId13" Type="http://schemas.openxmlformats.org/officeDocument/2006/relationships/hyperlink" Target="https://www.ncbi.nlm.nih.gov/pubmed/?term=Atakan%20Z%5bAuthor%5d&amp;cauthor=true&amp;cauthor_uid=20829306" TargetMode="External"/><Relationship Id="rId18" Type="http://schemas.openxmlformats.org/officeDocument/2006/relationships/hyperlink" Target="https://www.ncbi.nlm.nih.gov/pubmed/?term=Busatto%20GF%5bAuthor%5d&amp;cauthor=true&amp;cauthor_uid=20829306" TargetMode="External"/><Relationship Id="rId3" Type="http://schemas.openxmlformats.org/officeDocument/2006/relationships/hyperlink" Target="https://www.ncbi.nlm.nih.gov/pubmed/20829306/" TargetMode="External"/><Relationship Id="rId7" Type="http://schemas.openxmlformats.org/officeDocument/2006/relationships/hyperlink" Target="https://www.ncbi.nlm.nih.gov/pubmed/?term=Wichert-Ana%20L%5bAuthor%5d&amp;cauthor=true&amp;cauthor_uid=20829306" TargetMode="External"/><Relationship Id="rId12" Type="http://schemas.openxmlformats.org/officeDocument/2006/relationships/hyperlink" Target="https://www.ncbi.nlm.nih.gov/pubmed/?term=Fusar-Poli%20P%5bAuthor%5d&amp;cauthor=true&amp;cauthor_uid=20829306" TargetMode="External"/><Relationship Id="rId17" Type="http://schemas.openxmlformats.org/officeDocument/2006/relationships/hyperlink" Target="https://www.ncbi.nlm.nih.gov/pubmed/?term=Zuardi%20AW%5bAuthor%5d&amp;cauthor=true&amp;cauthor_uid=20829306" TargetMode="External"/><Relationship Id="rId2" Type="http://schemas.openxmlformats.org/officeDocument/2006/relationships/slide" Target="../slides/slide170.xml"/><Relationship Id="rId16" Type="http://schemas.openxmlformats.org/officeDocument/2006/relationships/hyperlink" Target="https://www.ncbi.nlm.nih.gov/pubmed/?term=McGuire%20PK%5bAuthor%5d&amp;cauthor=true&amp;cauthor_uid=20829306" TargetMode="External"/><Relationship Id="rId1" Type="http://schemas.openxmlformats.org/officeDocument/2006/relationships/notesMaster" Target="../notesMasters/notesMaster1.xml"/><Relationship Id="rId6" Type="http://schemas.openxmlformats.org/officeDocument/2006/relationships/hyperlink" Target="https://www.ncbi.nlm.nih.gov/pubmed/?term=Ferrari%20TB%5bAuthor%5d&amp;cauthor=true&amp;cauthor_uid=20829306" TargetMode="External"/><Relationship Id="rId11" Type="http://schemas.openxmlformats.org/officeDocument/2006/relationships/hyperlink" Target="https://www.ncbi.nlm.nih.gov/pubmed/?term=Bhattacharyya%20S%5bAuthor%5d&amp;cauthor=true&amp;cauthor_uid=20829306" TargetMode="External"/><Relationship Id="rId5" Type="http://schemas.openxmlformats.org/officeDocument/2006/relationships/hyperlink" Target="https://www.ncbi.nlm.nih.gov/pubmed/?term=Derenusson%20GN%5bAuthor%5d&amp;cauthor=true&amp;cauthor_uid=20829306" TargetMode="External"/><Relationship Id="rId15" Type="http://schemas.openxmlformats.org/officeDocument/2006/relationships/hyperlink" Target="https://www.ncbi.nlm.nih.gov/pubmed/?term=Freitas-Ferrari%20MC%5bAuthor%5d&amp;cauthor=true&amp;cauthor_uid=20829306" TargetMode="External"/><Relationship Id="rId10" Type="http://schemas.openxmlformats.org/officeDocument/2006/relationships/hyperlink" Target="https://www.ncbi.nlm.nih.gov/pubmed/?term=Sim%C3%B5es%20MV%5bAuthor%5d&amp;cauthor=true&amp;cauthor_uid=20829306" TargetMode="External"/><Relationship Id="rId19" Type="http://schemas.openxmlformats.org/officeDocument/2006/relationships/hyperlink" Target="https://www.ncbi.nlm.nih.gov/pubmed/?term=Hallak%20JE%5bAuthor%5d&amp;cauthor=true&amp;cauthor_uid=20829306" TargetMode="External"/><Relationship Id="rId4" Type="http://schemas.openxmlformats.org/officeDocument/2006/relationships/hyperlink" Target="https://www.ncbi.nlm.nih.gov/pubmed/?term=Crippa%20JA%5bAuthor%5d&amp;cauthor=true&amp;cauthor_uid=20829306" TargetMode="External"/><Relationship Id="rId9" Type="http://schemas.openxmlformats.org/officeDocument/2006/relationships/hyperlink" Target="https://www.ncbi.nlm.nih.gov/pubmed/?term=Martin-Santos%20R%5bAuthor%5d&amp;cauthor=true&amp;cauthor_uid=20829306" TargetMode="External"/><Relationship Id="rId14" Type="http://schemas.openxmlformats.org/officeDocument/2006/relationships/hyperlink" Target="https://www.ncbi.nlm.nih.gov/pubmed/?term=Santos%20Filho%20A%5bAuthor%5d&amp;cauthor=true&amp;cauthor_uid=20829306" TargetMode="External"/></Relationships>
</file>

<file path=ppt/notesSlides/_rels/notesSlide104.xml.rels><?xml version="1.0" encoding="UTF-8" standalone="yes"?>
<Relationships xmlns="http://schemas.openxmlformats.org/package/2006/relationships"><Relationship Id="rId3" Type="http://schemas.openxmlformats.org/officeDocument/2006/relationships/hyperlink" Target="https://www.ncbi.nlm.nih.gov/pubmed/20600462" TargetMode="External"/><Relationship Id="rId2" Type="http://schemas.openxmlformats.org/officeDocument/2006/relationships/slide" Target="../slides/slide171.xml"/><Relationship Id="rId1" Type="http://schemas.openxmlformats.org/officeDocument/2006/relationships/notesMaster" Target="../notesMasters/notesMaster1.xml"/><Relationship Id="rId5" Type="http://schemas.openxmlformats.org/officeDocument/2006/relationships/hyperlink" Target="https://www.ncbi.nlm.nih.gov/pubmed/20002102" TargetMode="External"/><Relationship Id="rId4" Type="http://schemas.openxmlformats.org/officeDocument/2006/relationships/hyperlink" Target="https://www.ncbi.nlm.nih.gov/pubmed/20332000" TargetMode="External"/></Relationships>
</file>

<file path=ppt/notesSlides/_rels/notesSlide105.xml.rels><?xml version="1.0" encoding="UTF-8" standalone="yes"?>
<Relationships xmlns="http://schemas.openxmlformats.org/package/2006/relationships"><Relationship Id="rId8" Type="http://schemas.openxmlformats.org/officeDocument/2006/relationships/hyperlink" Target="https://www.nature.com/articles/npjamd201612" TargetMode="External"/><Relationship Id="rId13" Type="http://schemas.openxmlformats.org/officeDocument/2006/relationships/hyperlink" Target="https://www.ncbi.nlm.nih.gov/pubmed/22163000" TargetMode="External"/><Relationship Id="rId3" Type="http://schemas.openxmlformats.org/officeDocument/2006/relationships/hyperlink" Target="https://www.ncbi.nlm.nih.gov/pubmed/15313881" TargetMode="External"/><Relationship Id="rId7" Type="http://schemas.openxmlformats.org/officeDocument/2006/relationships/hyperlink" Target="https://www.ncbi.nlm.nih.gov/pubmed/27435265" TargetMode="External"/><Relationship Id="rId12" Type="http://schemas.openxmlformats.org/officeDocument/2006/relationships/hyperlink" Target="https://www.ncbi.nlm.nih.gov/pubmed/22585736" TargetMode="External"/><Relationship Id="rId2" Type="http://schemas.openxmlformats.org/officeDocument/2006/relationships/slide" Target="../slides/slide172.xml"/><Relationship Id="rId16" Type="http://schemas.openxmlformats.org/officeDocument/2006/relationships/hyperlink" Target="https://www.ncbi.nlm.nih.gov/pubmed/17384130" TargetMode="External"/><Relationship Id="rId1" Type="http://schemas.openxmlformats.org/officeDocument/2006/relationships/notesMaster" Target="../notesMasters/notesMaster1.xml"/><Relationship Id="rId6" Type="http://schemas.openxmlformats.org/officeDocument/2006/relationships/hyperlink" Target="https://www.ncbi.nlm.nih.gov/pubmed/27498155" TargetMode="External"/><Relationship Id="rId11" Type="http://schemas.openxmlformats.org/officeDocument/2006/relationships/hyperlink" Target="https://www.ncbi.nlm.nih.gov/pubmed/28867485" TargetMode="External"/><Relationship Id="rId5" Type="http://schemas.openxmlformats.org/officeDocument/2006/relationships/hyperlink" Target="https://www.ncbi.nlm.nih.gov/pubmed/11152013" TargetMode="External"/><Relationship Id="rId15" Type="http://schemas.openxmlformats.org/officeDocument/2006/relationships/hyperlink" Target="https://www.ncbi.nlm.nih.gov/pubmed/22163051" TargetMode="External"/><Relationship Id="rId10" Type="http://schemas.openxmlformats.org/officeDocument/2006/relationships/hyperlink" Target="https://www.ncbi.nlm.nih.gov/pubmed/27430346" TargetMode="External"/><Relationship Id="rId4" Type="http://schemas.openxmlformats.org/officeDocument/2006/relationships/hyperlink" Target="https://www.ncbi.nlm.nih.gov/pubmed/19074681" TargetMode="External"/><Relationship Id="rId9" Type="http://schemas.openxmlformats.org/officeDocument/2006/relationships/hyperlink" Target="https://www.ncbi.nlm.nih.gov/pubmed/28115138" TargetMode="External"/><Relationship Id="rId14" Type="http://schemas.openxmlformats.org/officeDocument/2006/relationships/hyperlink" Target="https://www.ncbi.nlm.nih.gov/pubmed/21537423" TargetMode="Externa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3" Type="http://schemas.openxmlformats.org/officeDocument/2006/relationships/hyperlink" Target="https://www.ncbi.nlm.nih.gov/pubmed/20236533" TargetMode="External"/><Relationship Id="rId2" Type="http://schemas.openxmlformats.org/officeDocument/2006/relationships/slide" Target="../slides/slide175.xml"/><Relationship Id="rId1" Type="http://schemas.openxmlformats.org/officeDocument/2006/relationships/notesMaster" Target="../notesMasters/notesMaster1.xml"/><Relationship Id="rId5" Type="http://schemas.openxmlformats.org/officeDocument/2006/relationships/hyperlink" Target="https://www.ncbi.nlm.nih.gov/pubmed/10920191" TargetMode="External"/><Relationship Id="rId4" Type="http://schemas.openxmlformats.org/officeDocument/2006/relationships/hyperlink" Target="https://www.ncbi.nlm.nih.gov/pubmed/20679217" TargetMode="Externa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3" Type="http://schemas.openxmlformats.org/officeDocument/2006/relationships/hyperlink" Target="https://www.webmd.com/women/ss/slideshow-what-is-inflammation" TargetMode="External"/><Relationship Id="rId2" Type="http://schemas.openxmlformats.org/officeDocument/2006/relationships/slide" Target="../slides/slide187.xml"/><Relationship Id="rId1" Type="http://schemas.openxmlformats.org/officeDocument/2006/relationships/notesMaster" Target="../notesMasters/notesMaster1.xml"/><Relationship Id="rId6" Type="http://schemas.openxmlformats.org/officeDocument/2006/relationships/hyperlink" Target="https://www.webmd.com/stroke/ss/slideshow-stroke-overview" TargetMode="External"/><Relationship Id="rId5" Type="http://schemas.openxmlformats.org/officeDocument/2006/relationships/hyperlink" Target="https://www.webmd.com/women/video/heart-attack-women-different" TargetMode="External"/><Relationship Id="rId4" Type="http://schemas.openxmlformats.org/officeDocument/2006/relationships/hyperlink" Target="https://www.webmd.com/women/default.htm" TargetMode="Externa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8" Type="http://schemas.openxmlformats.org/officeDocument/2006/relationships/hyperlink" Target="https://www.ncbi.nlm.nih.gov/pubmed/17133738" TargetMode="External"/><Relationship Id="rId3" Type="http://schemas.openxmlformats.org/officeDocument/2006/relationships/hyperlink" Target="https://www.ncbi.nlm.nih.gov/pubmed/20564545" TargetMode="External"/><Relationship Id="rId7" Type="http://schemas.openxmlformats.org/officeDocument/2006/relationships/hyperlink" Target="https://www.ncbi.nlm.nih.gov/pubmed/?term=Capasso%20F%5bAuthor%5d&amp;cauthor=true&amp;cauthor_uid=20564545" TargetMode="External"/><Relationship Id="rId12" Type="http://schemas.openxmlformats.org/officeDocument/2006/relationships/hyperlink" Target="https://www.ncbi.nlm.nih.gov/pubmed/?term=Surai%20PF%5bAuthor%5d&amp;cauthor=true&amp;cauthor_uid=26785346" TargetMode="External"/><Relationship Id="rId2" Type="http://schemas.openxmlformats.org/officeDocument/2006/relationships/slide" Target="../slides/slide215.xml"/><Relationship Id="rId1" Type="http://schemas.openxmlformats.org/officeDocument/2006/relationships/notesMaster" Target="../notesMasters/notesMaster1.xml"/><Relationship Id="rId6" Type="http://schemas.openxmlformats.org/officeDocument/2006/relationships/hyperlink" Target="https://www.ncbi.nlm.nih.gov/pubmed/?term=Milic%20N%5bAuthor%5d&amp;cauthor=true&amp;cauthor_uid=20564545" TargetMode="External"/><Relationship Id="rId11" Type="http://schemas.openxmlformats.org/officeDocument/2006/relationships/hyperlink" Target="https://www.ncbi.nlm.nih.gov/pmc/articles/PMC4665566/" TargetMode="External"/><Relationship Id="rId5" Type="http://schemas.openxmlformats.org/officeDocument/2006/relationships/hyperlink" Target="https://www.ncbi.nlm.nih.gov/pubmed/?term=Capasso%20R%5bAuthor%5d&amp;cauthor=true&amp;cauthor_uid=20564545" TargetMode="External"/><Relationship Id="rId10" Type="http://schemas.openxmlformats.org/officeDocument/2006/relationships/hyperlink" Target="https://www.ncbi.nlm.nih.gov/pubmed/?term=Vasudevan%20DM%5bAuthor%5d&amp;cauthor=true&amp;cauthor_uid=17133738" TargetMode="External"/><Relationship Id="rId4" Type="http://schemas.openxmlformats.org/officeDocument/2006/relationships/hyperlink" Target="https://www.ncbi.nlm.nih.gov/pubmed/?term=Abenavoli%20L%5bAuthor%5d&amp;cauthor=true&amp;cauthor_uid=20564545" TargetMode="External"/><Relationship Id="rId9" Type="http://schemas.openxmlformats.org/officeDocument/2006/relationships/hyperlink" Target="https://www.ncbi.nlm.nih.gov/pubmed/?term=Das%20SK%5bAuthor%5d&amp;cauthor=true&amp;cauthor_uid=17133738" TargetMode="Externa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8" Type="http://schemas.openxmlformats.org/officeDocument/2006/relationships/hyperlink" Target="http://www.immunehealthscience.com/benefits-of-magnesium.html" TargetMode="External"/><Relationship Id="rId3" Type="http://schemas.openxmlformats.org/officeDocument/2006/relationships/hyperlink" Target="http://www.immunehealthscience.com/vitamin-C.html" TargetMode="External"/><Relationship Id="rId7" Type="http://schemas.openxmlformats.org/officeDocument/2006/relationships/hyperlink" Target="http://www.immunehealthscience.com/benefits-of-selenium.html" TargetMode="External"/><Relationship Id="rId2" Type="http://schemas.openxmlformats.org/officeDocument/2006/relationships/slide" Target="../slides/slide218.xml"/><Relationship Id="rId1" Type="http://schemas.openxmlformats.org/officeDocument/2006/relationships/notesMaster" Target="../notesMasters/notesMaster1.xml"/><Relationship Id="rId6" Type="http://schemas.openxmlformats.org/officeDocument/2006/relationships/hyperlink" Target="http://www.immunehealthscience.com/vitamin-b12-deficiency.html" TargetMode="External"/><Relationship Id="rId5" Type="http://schemas.openxmlformats.org/officeDocument/2006/relationships/hyperlink" Target="http://www.immunehealthscience.com/B-vitamins.html" TargetMode="External"/><Relationship Id="rId10" Type="http://schemas.openxmlformats.org/officeDocument/2006/relationships/hyperlink" Target="http://www.immunehealthscience.com/alpha-lipoic-acid-benefits.html" TargetMode="External"/><Relationship Id="rId4" Type="http://schemas.openxmlformats.org/officeDocument/2006/relationships/hyperlink" Target="http://www.immunehealthscience.com/vitamin-E.html" TargetMode="External"/><Relationship Id="rId9" Type="http://schemas.openxmlformats.org/officeDocument/2006/relationships/hyperlink" Target="http://www.immunehealthscience.com/benefits-of-zinc.html" TargetMode="External"/></Relationships>
</file>

<file path=ppt/notesSlides/_rels/notesSlide139.xml.rels><?xml version="1.0" encoding="UTF-8" standalone="yes"?>
<Relationships xmlns="http://schemas.openxmlformats.org/package/2006/relationships"><Relationship Id="rId8" Type="http://schemas.openxmlformats.org/officeDocument/2006/relationships/hyperlink" Target="https://www.ncbi.nlm.nih.gov/pubmed/?term=Fang%20HC%5bAuthor%5d&amp;cauthor=true&amp;cauthor_uid=17605895" TargetMode="External"/><Relationship Id="rId13" Type="http://schemas.openxmlformats.org/officeDocument/2006/relationships/hyperlink" Target="https://www.ncbi.nlm.nih.gov/pubmed/?term=Lu%20KC%5bAuthor%5d&amp;cauthor=true&amp;cauthor_uid=17605895" TargetMode="External"/><Relationship Id="rId3" Type="http://schemas.openxmlformats.org/officeDocument/2006/relationships/hyperlink" Target="https://www.ncbi.nlm.nih.gov/pubmed/17605895" TargetMode="External"/><Relationship Id="rId7" Type="http://schemas.openxmlformats.org/officeDocument/2006/relationships/hyperlink" Target="https://www.ncbi.nlm.nih.gov/pubmed/?term=Chung%20HM%5bAuthor%5d&amp;cauthor=true&amp;cauthor_uid=17605895" TargetMode="External"/><Relationship Id="rId12" Type="http://schemas.openxmlformats.org/officeDocument/2006/relationships/hyperlink" Target="https://www.ncbi.nlm.nih.gov/pubmed/?term=Lind%20CC%5bAuthor%5d&amp;cauthor=true&amp;cauthor_uid=17605895" TargetMode="External"/><Relationship Id="rId2" Type="http://schemas.openxmlformats.org/officeDocument/2006/relationships/slide" Target="../slides/slide222.xml"/><Relationship Id="rId1" Type="http://schemas.openxmlformats.org/officeDocument/2006/relationships/notesMaster" Target="../notesMasters/notesMaster1.xml"/><Relationship Id="rId6" Type="http://schemas.openxmlformats.org/officeDocument/2006/relationships/hyperlink" Target="https://www.ncbi.nlm.nih.gov/pubmed/?term=Tseng%20CF%5bAuthor%5d&amp;cauthor=true&amp;cauthor_uid=17605895" TargetMode="External"/><Relationship Id="rId11" Type="http://schemas.openxmlformats.org/officeDocument/2006/relationships/hyperlink" Target="https://www.ncbi.nlm.nih.gov/pubmed/?term=Tzeng%20HM%5bAuthor%5d&amp;cauthor=true&amp;cauthor_uid=17605895" TargetMode="External"/><Relationship Id="rId5" Type="http://schemas.openxmlformats.org/officeDocument/2006/relationships/hyperlink" Target="https://www.ncbi.nlm.nih.gov/pubmed/?term=Chou%20KJ%5bAuthor%5d&amp;cauthor=true&amp;cauthor_uid=17605895" TargetMode="External"/><Relationship Id="rId10" Type="http://schemas.openxmlformats.org/officeDocument/2006/relationships/hyperlink" Target="https://www.ncbi.nlm.nih.gov/pubmed/?term=Wu%20MJ%5bAuthor%5d&amp;cauthor=true&amp;cauthor_uid=17605895" TargetMode="External"/><Relationship Id="rId4" Type="http://schemas.openxmlformats.org/officeDocument/2006/relationships/hyperlink" Target="https://www.ncbi.nlm.nih.gov/pubmed/?term=Chang%20TY%5bAuthor%5d&amp;cauthor=true&amp;cauthor_uid=17605895" TargetMode="External"/><Relationship Id="rId9" Type="http://schemas.openxmlformats.org/officeDocument/2006/relationships/hyperlink" Target="https://www.ncbi.nlm.nih.gov/pubmed/?term=Hung%20YM%5bAuthor%5d&amp;cauthor=true&amp;cauthor_uid=17605895"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ebmd.com/women/ss/slideshow-what-is-inflammation"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webmd.com/stroke/ss/slideshow-stroke-overview" TargetMode="External"/><Relationship Id="rId5" Type="http://schemas.openxmlformats.org/officeDocument/2006/relationships/hyperlink" Target="https://www.webmd.com/women/video/heart-attack-women-different" TargetMode="External"/><Relationship Id="rId4" Type="http://schemas.openxmlformats.org/officeDocument/2006/relationships/hyperlink" Target="https://www.webmd.com/women/default.ht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ncbi.nlm.nih.gov/pubmed/?term=Fang%20HC%5bAuthor%5d&amp;cauthor=true&amp;cauthor_uid=17605895" TargetMode="External"/><Relationship Id="rId13" Type="http://schemas.openxmlformats.org/officeDocument/2006/relationships/hyperlink" Target="https://www.ncbi.nlm.nih.gov/pubmed/?term=Lu%20KC%5bAuthor%5d&amp;cauthor=true&amp;cauthor_uid=17605895" TargetMode="External"/><Relationship Id="rId3" Type="http://schemas.openxmlformats.org/officeDocument/2006/relationships/hyperlink" Target="https://www.ncbi.nlm.nih.gov/pubmed/17605895" TargetMode="External"/><Relationship Id="rId7" Type="http://schemas.openxmlformats.org/officeDocument/2006/relationships/hyperlink" Target="https://www.ncbi.nlm.nih.gov/pubmed/?term=Chung%20HM%5bAuthor%5d&amp;cauthor=true&amp;cauthor_uid=17605895" TargetMode="External"/><Relationship Id="rId12" Type="http://schemas.openxmlformats.org/officeDocument/2006/relationships/hyperlink" Target="https://www.ncbi.nlm.nih.gov/pubmed/?term=Lind%20CC%5bAuthor%5d&amp;cauthor=true&amp;cauthor_uid=17605895"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www.ncbi.nlm.nih.gov/pubmed/?term=Tseng%20CF%5bAuthor%5d&amp;cauthor=true&amp;cauthor_uid=17605895" TargetMode="External"/><Relationship Id="rId11" Type="http://schemas.openxmlformats.org/officeDocument/2006/relationships/hyperlink" Target="https://www.ncbi.nlm.nih.gov/pubmed/?term=Tzeng%20HM%5bAuthor%5d&amp;cauthor=true&amp;cauthor_uid=17605895" TargetMode="External"/><Relationship Id="rId5" Type="http://schemas.openxmlformats.org/officeDocument/2006/relationships/hyperlink" Target="https://www.ncbi.nlm.nih.gov/pubmed/?term=Chou%20KJ%5bAuthor%5d&amp;cauthor=true&amp;cauthor_uid=17605895" TargetMode="External"/><Relationship Id="rId10" Type="http://schemas.openxmlformats.org/officeDocument/2006/relationships/hyperlink" Target="https://www.ncbi.nlm.nih.gov/pubmed/?term=Wu%20MJ%5bAuthor%5d&amp;cauthor=true&amp;cauthor_uid=17605895" TargetMode="External"/><Relationship Id="rId4" Type="http://schemas.openxmlformats.org/officeDocument/2006/relationships/hyperlink" Target="https://www.ncbi.nlm.nih.gov/pubmed/?term=Chang%20TY%5bAuthor%5d&amp;cauthor=true&amp;cauthor_uid=17605895" TargetMode="External"/><Relationship Id="rId9" Type="http://schemas.openxmlformats.org/officeDocument/2006/relationships/hyperlink" Target="https://www.ncbi.nlm.nih.gov/pubmed/?term=Hung%20YM%5bAuthor%5d&amp;cauthor=true&amp;cauthor_uid=17605895"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www.ncbi.nlm.nih.gov/pubmed/17133738" TargetMode="External"/><Relationship Id="rId3" Type="http://schemas.openxmlformats.org/officeDocument/2006/relationships/hyperlink" Target="https://www.ncbi.nlm.nih.gov/pubmed/20564545" TargetMode="External"/><Relationship Id="rId7" Type="http://schemas.openxmlformats.org/officeDocument/2006/relationships/hyperlink" Target="https://www.ncbi.nlm.nih.gov/pubmed/?term=Capasso%20F%5bAuthor%5d&amp;cauthor=true&amp;cauthor_uid=20564545" TargetMode="External"/><Relationship Id="rId12" Type="http://schemas.openxmlformats.org/officeDocument/2006/relationships/hyperlink" Target="https://www.ncbi.nlm.nih.gov/pubmed/?term=Surai%20PF%5bAuthor%5d&amp;cauthor=true&amp;cauthor_uid=26785346"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www.ncbi.nlm.nih.gov/pubmed/?term=Milic%20N%5bAuthor%5d&amp;cauthor=true&amp;cauthor_uid=20564545" TargetMode="External"/><Relationship Id="rId11" Type="http://schemas.openxmlformats.org/officeDocument/2006/relationships/hyperlink" Target="https://www.ncbi.nlm.nih.gov/pmc/articles/PMC4665566/" TargetMode="External"/><Relationship Id="rId5" Type="http://schemas.openxmlformats.org/officeDocument/2006/relationships/hyperlink" Target="https://www.ncbi.nlm.nih.gov/pubmed/?term=Capasso%20R%5bAuthor%5d&amp;cauthor=true&amp;cauthor_uid=20564545" TargetMode="External"/><Relationship Id="rId10" Type="http://schemas.openxmlformats.org/officeDocument/2006/relationships/hyperlink" Target="https://www.ncbi.nlm.nih.gov/pubmed/?term=Vasudevan%20DM%5bAuthor%5d&amp;cauthor=true&amp;cauthor_uid=17133738" TargetMode="External"/><Relationship Id="rId4" Type="http://schemas.openxmlformats.org/officeDocument/2006/relationships/hyperlink" Target="https://www.ncbi.nlm.nih.gov/pubmed/?term=Abenavoli%20L%5bAuthor%5d&amp;cauthor=true&amp;cauthor_uid=20564545" TargetMode="External"/><Relationship Id="rId9" Type="http://schemas.openxmlformats.org/officeDocument/2006/relationships/hyperlink" Target="https://www.ncbi.nlm.nih.gov/pubmed/?term=Das%20SK%5bAuthor%5d&amp;cauthor=true&amp;cauthor_uid=17133738" TargetMode="Externa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www.immunehealthscience.com/benefits-of-magnesium.html" TargetMode="External"/><Relationship Id="rId3" Type="http://schemas.openxmlformats.org/officeDocument/2006/relationships/hyperlink" Target="http://www.immunehealthscience.com/vitamin-C.html" TargetMode="External"/><Relationship Id="rId7" Type="http://schemas.openxmlformats.org/officeDocument/2006/relationships/hyperlink" Target="http://www.immunehealthscience.com/benefits-of-selenium.html"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www.immunehealthscience.com/vitamin-b12-deficiency.html" TargetMode="External"/><Relationship Id="rId5" Type="http://schemas.openxmlformats.org/officeDocument/2006/relationships/hyperlink" Target="http://www.immunehealthscience.com/B-vitamins.html" TargetMode="External"/><Relationship Id="rId10" Type="http://schemas.openxmlformats.org/officeDocument/2006/relationships/hyperlink" Target="http://www.immunehealthscience.com/alpha-lipoic-acid-benefits.html" TargetMode="External"/><Relationship Id="rId4" Type="http://schemas.openxmlformats.org/officeDocument/2006/relationships/hyperlink" Target="http://www.immunehealthscience.com/vitamin-E.html" TargetMode="External"/><Relationship Id="rId9" Type="http://schemas.openxmlformats.org/officeDocument/2006/relationships/hyperlink" Target="http://www.immunehealthscience.com/benefits-of-zinc.html"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cdc.gov/features/1918-flu-pandemic/index.html"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www.hsph.harvard.edu/michelle-holmes/" TargetMode="External"/><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p>
          <a:p>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3</a:t>
            </a:fld>
            <a:endParaRPr lang="en-CA"/>
          </a:p>
        </p:txBody>
      </p:sp>
    </p:spTree>
    <p:extLst>
      <p:ext uri="{BB962C8B-B14F-4D97-AF65-F5344CB8AC3E}">
        <p14:creationId xmlns:p14="http://schemas.microsoft.com/office/powerpoint/2010/main" val="2507615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Research has shown that those with the highest level of IGF were seven times more likely to develop breast cancer than those with the lowest.</a:t>
            </a:r>
          </a:p>
          <a:p>
            <a:r>
              <a:rPr lang="en-US" sz="1200" kern="1200" dirty="0">
                <a:solidFill>
                  <a:schemeClr val="tx1"/>
                </a:solidFill>
                <a:effectLst/>
                <a:latin typeface="+mn-lt"/>
                <a:ea typeface="+mn-ea"/>
                <a:cs typeface="+mn-cs"/>
              </a:rPr>
              <a:t>Additional research from Harvard and the University of California at San Francisco in the United States and McGill in Canada, demonstrated the same phenomenon for prostate cancer&gt;  For men, the risk was as much as nine times greater for those with the highest levels of IGF. Additional studies have shown that a high glycemic index is likewise associated with cancer of the pancreas, colon, and ovaries.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study, published in the Journal of the National Cancer Institute, concludes that it is not obesity per se that is a risk factor for breast cancer, but rather high insulin levels that tend to be associated with excessive body weight. The women with the higher insulin levels (and who were not diabetic or taking hormone replacement therapy) had almost twice the risk of developing breast cancer during the follow-up period compared to those whose insulin levels were the lowest.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Peek, R. M., Jr., S. </a:t>
            </a:r>
            <a:r>
              <a:rPr lang="en-US" sz="1200" kern="1200" dirty="0" err="1">
                <a:solidFill>
                  <a:schemeClr val="tx1"/>
                </a:solidFill>
                <a:effectLst/>
                <a:latin typeface="+mn-lt"/>
                <a:ea typeface="+mn-ea"/>
                <a:cs typeface="+mn-cs"/>
              </a:rPr>
              <a:t>Mohla</a:t>
            </a:r>
            <a:r>
              <a:rPr lang="en-US" sz="1200" kern="1200" dirty="0">
                <a:solidFill>
                  <a:schemeClr val="tx1"/>
                </a:solidFill>
                <a:effectLst/>
                <a:latin typeface="+mn-lt"/>
                <a:ea typeface="+mn-ea"/>
                <a:cs typeface="+mn-cs"/>
              </a:rPr>
              <a:t>, and R. N. DuBois, “Inflammation in the Genesis and Perpetuation of Cancer: Summary and Recommendations from a National Cancer Institute-Sponsored Meeting,” Cancer Research 65, no. 19 (2005): 8583-86.”</a:t>
            </a:r>
          </a:p>
          <a:p>
            <a:endParaRPr lang="en-US" dirty="0"/>
          </a:p>
        </p:txBody>
      </p:sp>
      <p:sp>
        <p:nvSpPr>
          <p:cNvPr id="4" name="Slide Number Placeholder 3"/>
          <p:cNvSpPr>
            <a:spLocks noGrp="1"/>
          </p:cNvSpPr>
          <p:nvPr>
            <p:ph type="sldNum" sz="quarter" idx="5"/>
          </p:nvPr>
        </p:nvSpPr>
        <p:spPr/>
        <p:txBody>
          <a:bodyPr/>
          <a:lstStyle/>
          <a:p>
            <a:fld id="{E29DC3F8-0821-4A69-B195-018F6EEC92EC}" type="slidenum">
              <a:rPr lang="en-CA" smtClean="0"/>
              <a:t>14</a:t>
            </a:fld>
            <a:endParaRPr lang="en-CA"/>
          </a:p>
        </p:txBody>
      </p:sp>
    </p:spTree>
    <p:extLst>
      <p:ext uri="{BB962C8B-B14F-4D97-AF65-F5344CB8AC3E}">
        <p14:creationId xmlns:p14="http://schemas.microsoft.com/office/powerpoint/2010/main" val="40236668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you spend a mere five percent of a night’s sleep in the N1 state, you will spend around 50 percent of it in the N2 state. These two stages of sleep can be distinguished by looking at variations in brain patterns.</a:t>
            </a:r>
          </a:p>
          <a:p>
            <a:r>
              <a:rPr lang="en-US" dirty="0"/>
              <a:t>The next is deep sleep, or N3 sleep. This is a restorative period that causes you to feel rested when you wake up in the morning. Most deep sleep occurs during the first half of your night’s sleep. Adults tend to spend 25 percent of each night in deep sleep, but this number declines with age.</a:t>
            </a:r>
          </a:p>
          <a:p>
            <a:r>
              <a:rPr lang="en-US" dirty="0"/>
              <a:t>During this period, the most growth hormones are produced. Therefore, it’s needed to boost your immune system, help you recover from injuries and strengthen your bones and muscles.</a:t>
            </a:r>
          </a:p>
          <a:p>
            <a:r>
              <a:rPr lang="en-US" dirty="0"/>
              <a:t>The author dubs the third stage dream sleep, but its scientific name is REM sleep</a:t>
            </a:r>
          </a:p>
          <a:p>
            <a:endParaRPr lang="en-US" dirty="0"/>
          </a:p>
        </p:txBody>
      </p:sp>
      <p:sp>
        <p:nvSpPr>
          <p:cNvPr id="4" name="Slide Number Placeholder 3"/>
          <p:cNvSpPr>
            <a:spLocks noGrp="1"/>
          </p:cNvSpPr>
          <p:nvPr>
            <p:ph type="sldNum" sz="quarter" idx="5"/>
          </p:nvPr>
        </p:nvSpPr>
        <p:spPr/>
        <p:txBody>
          <a:bodyPr/>
          <a:lstStyle/>
          <a:p>
            <a:fld id="{3744B00E-DD09-48AD-932A-C357E64DFD9E}" type="slidenum">
              <a:rPr lang="en-US" smtClean="0"/>
              <a:pPr/>
              <a:t>159</a:t>
            </a:fld>
            <a:endParaRPr lang="en-US"/>
          </a:p>
        </p:txBody>
      </p:sp>
    </p:spTree>
    <p:extLst>
      <p:ext uri="{BB962C8B-B14F-4D97-AF65-F5344CB8AC3E}">
        <p14:creationId xmlns:p14="http://schemas.microsoft.com/office/powerpoint/2010/main" val="311265798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Others are; Exercise, sleep and meals at specific times are further examples. The more zeitgebers you’re exposed to, the more synchronized your circadian rhythms will be.</a:t>
            </a:r>
          </a:p>
          <a:p>
            <a:endParaRPr lang="en-US" dirty="0"/>
          </a:p>
        </p:txBody>
      </p:sp>
      <p:sp>
        <p:nvSpPr>
          <p:cNvPr id="4" name="Slide Number Placeholder 3"/>
          <p:cNvSpPr>
            <a:spLocks noGrp="1"/>
          </p:cNvSpPr>
          <p:nvPr>
            <p:ph type="sldNum" sz="quarter" idx="5"/>
          </p:nvPr>
        </p:nvSpPr>
        <p:spPr/>
        <p:txBody>
          <a:bodyPr/>
          <a:lstStyle/>
          <a:p>
            <a:fld id="{3744B00E-DD09-48AD-932A-C357E64DFD9E}" type="slidenum">
              <a:rPr lang="en-US" smtClean="0"/>
              <a:pPr/>
              <a:t>160</a:t>
            </a:fld>
            <a:endParaRPr lang="en-US"/>
          </a:p>
        </p:txBody>
      </p:sp>
    </p:spTree>
    <p:extLst>
      <p:ext uri="{BB962C8B-B14F-4D97-AF65-F5344CB8AC3E}">
        <p14:creationId xmlns:p14="http://schemas.microsoft.com/office/powerpoint/2010/main" val="392089702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2011, a human study on CBD and its effects on SAD was published in the </a:t>
            </a:r>
            <a:r>
              <a:rPr lang="en-US" dirty="0">
                <a:hlinkClick r:id="rId3"/>
              </a:rPr>
              <a:t>Journal of Psychopharmacology</a:t>
            </a:r>
            <a:r>
              <a:rPr lang="en-US" dirty="0"/>
              <a:t>. Participants were given either an oral dose of 400 milligrams of CBD or a placebo. The results showed that those who took the CBD dose experienced overall reduced anxiety levels.</a:t>
            </a:r>
          </a:p>
          <a:p>
            <a:endParaRPr lang="en-US" dirty="0"/>
          </a:p>
          <a:p>
            <a:r>
              <a:rPr lang="en-US" dirty="0"/>
              <a:t>For </a:t>
            </a:r>
            <a:r>
              <a:rPr lang="en-US" dirty="0">
                <a:hlinkClick r:id="rId4"/>
              </a:rPr>
              <a:t>generalized anxiety</a:t>
            </a:r>
            <a:r>
              <a:rPr lang="en-US" dirty="0"/>
              <a:t>, the </a:t>
            </a:r>
            <a:r>
              <a:rPr lang="en-US" dirty="0">
                <a:hlinkClick r:id="rId5"/>
              </a:rPr>
              <a:t>National Institute on Drug Abuse</a:t>
            </a:r>
            <a:r>
              <a:rPr lang="en-US" dirty="0"/>
              <a:t> says that CBD has been shown to reduce stress in animal studies. Study subjects were observed as having lower behavioral signs of anxiety. Their physiological </a:t>
            </a:r>
            <a:r>
              <a:rPr lang="en-US" dirty="0">
                <a:hlinkClick r:id="rId6"/>
              </a:rPr>
              <a:t>symptoms of anxiety</a:t>
            </a:r>
            <a:r>
              <a:rPr lang="en-US" dirty="0"/>
              <a:t>, like increased heart rate, also improved. https://www.healthline.com/health/cbd-for-anxiety#what-the-research-says</a:t>
            </a:r>
          </a:p>
        </p:txBody>
      </p:sp>
      <p:sp>
        <p:nvSpPr>
          <p:cNvPr id="4" name="Slide Number Placeholder 3"/>
          <p:cNvSpPr>
            <a:spLocks noGrp="1"/>
          </p:cNvSpPr>
          <p:nvPr>
            <p:ph type="sldNum" sz="quarter" idx="5"/>
          </p:nvPr>
        </p:nvSpPr>
        <p:spPr/>
        <p:txBody>
          <a:bodyPr/>
          <a:lstStyle/>
          <a:p>
            <a:fld id="{3744B00E-DD09-48AD-932A-C357E64DFD9E}" type="slidenum">
              <a:rPr lang="en-US" smtClean="0"/>
              <a:pPr/>
              <a:t>169</a:t>
            </a:fld>
            <a:endParaRPr lang="en-US"/>
          </a:p>
        </p:txBody>
      </p:sp>
    </p:spTree>
    <p:extLst>
      <p:ext uri="{BB962C8B-B14F-4D97-AF65-F5344CB8AC3E}">
        <p14:creationId xmlns:p14="http://schemas.microsoft.com/office/powerpoint/2010/main" val="117699419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https://www.ncbi.nlm.nih.gov/pubmed/20829306/</a:t>
            </a:r>
          </a:p>
          <a:p>
            <a:endParaRPr lang="en-US" dirty="0"/>
          </a:p>
          <a:p>
            <a:r>
              <a:rPr lang="en-US" sz="1200" b="0" i="0" u="sng" strike="noStrike" kern="1200" dirty="0">
                <a:solidFill>
                  <a:schemeClr val="tx1"/>
                </a:solidFill>
                <a:effectLst/>
                <a:latin typeface="+mn-lt"/>
                <a:ea typeface="+mn-ea"/>
                <a:cs typeface="+mn-cs"/>
                <a:hlinkClick r:id="rId3" tooltip="Journal of psychopharmacology (Oxford, England)."/>
              </a:rPr>
              <a:t>J </a:t>
            </a:r>
            <a:r>
              <a:rPr lang="en-US" sz="1200" b="0" i="0" u="sng" strike="noStrike" kern="1200" dirty="0" err="1">
                <a:solidFill>
                  <a:schemeClr val="tx1"/>
                </a:solidFill>
                <a:effectLst/>
                <a:latin typeface="+mn-lt"/>
                <a:ea typeface="+mn-ea"/>
                <a:cs typeface="+mn-cs"/>
                <a:hlinkClick r:id="rId3" tooltip="Journal of psychopharmacology (Oxford, England)."/>
              </a:rPr>
              <a:t>Psychopharmacol</a:t>
            </a:r>
            <a:r>
              <a:rPr lang="en-US" sz="1200" b="0" i="0" u="sng" strike="noStrike" kern="1200" dirty="0">
                <a:solidFill>
                  <a:schemeClr val="tx1"/>
                </a:solidFill>
                <a:effectLst/>
                <a:latin typeface="+mn-lt"/>
                <a:ea typeface="+mn-ea"/>
                <a:cs typeface="+mn-cs"/>
                <a:hlinkClick r:id="rId3" tooltip="Journal of psychopharmacology (Oxford, England)."/>
              </a:rPr>
              <a:t>.</a:t>
            </a:r>
            <a:r>
              <a:rPr lang="en-US" sz="1200" b="0" i="0" u="none" strike="noStrike" kern="1200" dirty="0">
                <a:solidFill>
                  <a:schemeClr val="tx1"/>
                </a:solidFill>
                <a:effectLst/>
                <a:latin typeface="+mn-lt"/>
                <a:ea typeface="+mn-ea"/>
                <a:cs typeface="+mn-cs"/>
              </a:rPr>
              <a:t> 2011 Jan;25(1):121-30. </a:t>
            </a:r>
            <a:r>
              <a:rPr lang="en-US" sz="1200" b="0" i="0" u="none" strike="noStrike" kern="1200" dirty="0" err="1">
                <a:solidFill>
                  <a:schemeClr val="tx1"/>
                </a:solidFill>
                <a:effectLst/>
                <a:latin typeface="+mn-lt"/>
                <a:ea typeface="+mn-ea"/>
                <a:cs typeface="+mn-cs"/>
              </a:rPr>
              <a:t>doi</a:t>
            </a:r>
            <a:r>
              <a:rPr lang="en-US" sz="1200" b="0" i="0" u="none" strike="noStrike" kern="1200" dirty="0">
                <a:solidFill>
                  <a:schemeClr val="tx1"/>
                </a:solidFill>
                <a:effectLst/>
                <a:latin typeface="+mn-lt"/>
                <a:ea typeface="+mn-ea"/>
                <a:cs typeface="+mn-cs"/>
              </a:rPr>
              <a:t>: 10.1177/0269881110379283. </a:t>
            </a:r>
            <a:r>
              <a:rPr lang="en-US" sz="1200" b="0" i="0" u="none" strike="noStrike" kern="1200" dirty="0" err="1">
                <a:solidFill>
                  <a:schemeClr val="tx1"/>
                </a:solidFill>
                <a:effectLst/>
                <a:latin typeface="+mn-lt"/>
                <a:ea typeface="+mn-ea"/>
                <a:cs typeface="+mn-cs"/>
              </a:rPr>
              <a:t>Epub</a:t>
            </a:r>
            <a:r>
              <a:rPr lang="en-US" sz="1200" b="0" i="0" u="none" strike="noStrike" kern="1200" dirty="0">
                <a:solidFill>
                  <a:schemeClr val="tx1"/>
                </a:solidFill>
                <a:effectLst/>
                <a:latin typeface="+mn-lt"/>
                <a:ea typeface="+mn-ea"/>
                <a:cs typeface="+mn-cs"/>
              </a:rPr>
              <a:t> 2010 Sep 9.</a:t>
            </a:r>
          </a:p>
          <a:p>
            <a:r>
              <a:rPr lang="en-US" sz="1200" b="1" i="0" u="none" strike="noStrike" kern="1200" dirty="0">
                <a:solidFill>
                  <a:schemeClr val="tx1"/>
                </a:solidFill>
                <a:effectLst/>
                <a:latin typeface="+mn-lt"/>
                <a:ea typeface="+mn-ea"/>
                <a:cs typeface="+mn-cs"/>
              </a:rPr>
              <a:t>Neural basis of anxiolytic effects of cannabidiol (CBD) in generalized social anxiety disorder: a preliminary report.</a:t>
            </a:r>
          </a:p>
          <a:p>
            <a:r>
              <a:rPr lang="en-US" sz="1200" b="0" i="0" u="sng" strike="noStrike" kern="1200" dirty="0" err="1">
                <a:solidFill>
                  <a:schemeClr val="tx1"/>
                </a:solidFill>
                <a:effectLst/>
                <a:latin typeface="+mn-lt"/>
                <a:ea typeface="+mn-ea"/>
                <a:cs typeface="+mn-cs"/>
                <a:hlinkClick r:id="rId4"/>
              </a:rPr>
              <a:t>Crippa</a:t>
            </a:r>
            <a:r>
              <a:rPr lang="en-US" sz="1200" b="0" i="0" u="sng" strike="noStrike" kern="1200" dirty="0">
                <a:solidFill>
                  <a:schemeClr val="tx1"/>
                </a:solidFill>
                <a:effectLst/>
                <a:latin typeface="+mn-lt"/>
                <a:ea typeface="+mn-ea"/>
                <a:cs typeface="+mn-cs"/>
                <a:hlinkClick r:id="rId4"/>
              </a:rPr>
              <a:t> JA</a:t>
            </a:r>
            <a:r>
              <a:rPr lang="en-US" sz="1200" b="0" i="0" u="none" strike="noStrike" kern="1200" baseline="300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5"/>
              </a:rPr>
              <a:t>Derenusson</a:t>
            </a:r>
            <a:r>
              <a:rPr lang="en-US" sz="1200" b="0" i="0" u="sng" strike="noStrike" kern="1200" dirty="0">
                <a:solidFill>
                  <a:schemeClr val="tx1"/>
                </a:solidFill>
                <a:effectLst/>
                <a:latin typeface="+mn-lt"/>
                <a:ea typeface="+mn-ea"/>
                <a:cs typeface="+mn-cs"/>
                <a:hlinkClick r:id="rId5"/>
              </a:rPr>
              <a:t> GN</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6"/>
              </a:rPr>
              <a:t>Ferrari TB</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7"/>
              </a:rPr>
              <a:t>Wichert</a:t>
            </a:r>
            <a:r>
              <a:rPr lang="en-US" sz="1200" b="0" i="0" u="sng" strike="noStrike" kern="1200" dirty="0">
                <a:solidFill>
                  <a:schemeClr val="tx1"/>
                </a:solidFill>
                <a:effectLst/>
                <a:latin typeface="+mn-lt"/>
                <a:ea typeface="+mn-ea"/>
                <a:cs typeface="+mn-cs"/>
                <a:hlinkClick r:id="rId7"/>
              </a:rPr>
              <a:t>-Ana L</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8"/>
              </a:rPr>
              <a:t>Duran FL</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9"/>
              </a:rPr>
              <a:t>Martin-Santos R</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10"/>
              </a:rPr>
              <a:t>Simões</a:t>
            </a:r>
            <a:r>
              <a:rPr lang="en-US" sz="1200" b="0" i="0" u="sng" strike="noStrike" kern="1200" dirty="0">
                <a:solidFill>
                  <a:schemeClr val="tx1"/>
                </a:solidFill>
                <a:effectLst/>
                <a:latin typeface="+mn-lt"/>
                <a:ea typeface="+mn-ea"/>
                <a:cs typeface="+mn-cs"/>
                <a:hlinkClick r:id="rId10"/>
              </a:rPr>
              <a:t> MV</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1"/>
              </a:rPr>
              <a:t>Bhattacharyya S</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12"/>
              </a:rPr>
              <a:t>Fusar-Poli</a:t>
            </a:r>
            <a:r>
              <a:rPr lang="en-US" sz="1200" b="0" i="0" u="sng" strike="noStrike" kern="1200" dirty="0">
                <a:solidFill>
                  <a:schemeClr val="tx1"/>
                </a:solidFill>
                <a:effectLst/>
                <a:latin typeface="+mn-lt"/>
                <a:ea typeface="+mn-ea"/>
                <a:cs typeface="+mn-cs"/>
                <a:hlinkClick r:id="rId12"/>
              </a:rPr>
              <a:t> P</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13"/>
              </a:rPr>
              <a:t>Atakan</a:t>
            </a:r>
            <a:r>
              <a:rPr lang="en-US" sz="1200" b="0" i="0" u="sng" strike="noStrike" kern="1200" dirty="0">
                <a:solidFill>
                  <a:schemeClr val="tx1"/>
                </a:solidFill>
                <a:effectLst/>
                <a:latin typeface="+mn-lt"/>
                <a:ea typeface="+mn-ea"/>
                <a:cs typeface="+mn-cs"/>
                <a:hlinkClick r:id="rId13"/>
              </a:rPr>
              <a:t> Z</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4"/>
              </a:rPr>
              <a:t>Santos Filho A</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5"/>
              </a:rPr>
              <a:t>Freitas-Ferrari MC</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6"/>
              </a:rPr>
              <a:t>McGuire PK</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17"/>
              </a:rPr>
              <a:t>Zuardi</a:t>
            </a:r>
            <a:r>
              <a:rPr lang="en-US" sz="1200" b="0" i="0" u="sng" strike="noStrike" kern="1200" dirty="0">
                <a:solidFill>
                  <a:schemeClr val="tx1"/>
                </a:solidFill>
                <a:effectLst/>
                <a:latin typeface="+mn-lt"/>
                <a:ea typeface="+mn-ea"/>
                <a:cs typeface="+mn-cs"/>
                <a:hlinkClick r:id="rId17"/>
              </a:rPr>
              <a:t> AW</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18"/>
              </a:rPr>
              <a:t>Busatto</a:t>
            </a:r>
            <a:r>
              <a:rPr lang="en-US" sz="1200" b="0" i="0" u="sng" strike="noStrike" kern="1200" dirty="0">
                <a:solidFill>
                  <a:schemeClr val="tx1"/>
                </a:solidFill>
                <a:effectLst/>
                <a:latin typeface="+mn-lt"/>
                <a:ea typeface="+mn-ea"/>
                <a:cs typeface="+mn-cs"/>
                <a:hlinkClick r:id="rId18"/>
              </a:rPr>
              <a:t> GF</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19"/>
              </a:rPr>
              <a:t>Hallak</a:t>
            </a:r>
            <a:r>
              <a:rPr lang="en-US" sz="1200" b="0" i="0" u="sng" strike="noStrike" kern="1200" dirty="0">
                <a:solidFill>
                  <a:schemeClr val="tx1"/>
                </a:solidFill>
                <a:effectLst/>
                <a:latin typeface="+mn-lt"/>
                <a:ea typeface="+mn-ea"/>
                <a:cs typeface="+mn-cs"/>
                <a:hlinkClick r:id="rId19"/>
              </a:rPr>
              <a:t> JE</a:t>
            </a:r>
            <a:r>
              <a:rPr lang="en-US" sz="1200" b="0" i="0" u="none" strike="noStrike"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3744B00E-DD09-48AD-932A-C357E64DFD9E}" type="slidenum">
              <a:rPr lang="en-US" smtClean="0"/>
              <a:pPr/>
              <a:t>170</a:t>
            </a:fld>
            <a:endParaRPr lang="en-US"/>
          </a:p>
        </p:txBody>
      </p:sp>
    </p:spTree>
    <p:extLst>
      <p:ext uri="{BB962C8B-B14F-4D97-AF65-F5344CB8AC3E}">
        <p14:creationId xmlns:p14="http://schemas.microsoft.com/office/powerpoint/2010/main" val="426397217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16.</a:t>
            </a:r>
          </a:p>
          <a:p>
            <a:r>
              <a:rPr lang="en-US" sz="1200" b="0" i="0" u="none" strike="noStrike" kern="1200" dirty="0">
                <a:solidFill>
                  <a:schemeClr val="tx1"/>
                </a:solidFill>
                <a:effectLst/>
                <a:latin typeface="+mn-lt"/>
                <a:ea typeface="+mn-ea"/>
                <a:cs typeface="+mn-cs"/>
              </a:rPr>
              <a:t>Song C, Wang H. Cytokines mediated inflammation and decreased neurogenesis in animal models of depression. </a:t>
            </a:r>
            <a:r>
              <a:rPr lang="en-US" sz="1200" b="0" i="1" u="none" strike="noStrike" kern="1200" dirty="0">
                <a:solidFill>
                  <a:schemeClr val="tx1"/>
                </a:solidFill>
                <a:effectLst/>
                <a:latin typeface="+mn-lt"/>
                <a:ea typeface="+mn-ea"/>
                <a:cs typeface="+mn-cs"/>
              </a:rPr>
              <a:t>Prog </a:t>
            </a:r>
            <a:r>
              <a:rPr lang="en-US" sz="1200" b="0" i="1" u="none" strike="noStrike" kern="1200" dirty="0" err="1">
                <a:solidFill>
                  <a:schemeClr val="tx1"/>
                </a:solidFill>
                <a:effectLst/>
                <a:latin typeface="+mn-lt"/>
                <a:ea typeface="+mn-ea"/>
                <a:cs typeface="+mn-cs"/>
              </a:rPr>
              <a:t>Neuropsychopharmacol</a:t>
            </a:r>
            <a:r>
              <a:rPr lang="en-US" sz="1200" b="0" i="1" u="none" strike="noStrike" kern="1200" dirty="0">
                <a:solidFill>
                  <a:schemeClr val="tx1"/>
                </a:solidFill>
                <a:effectLst/>
                <a:latin typeface="+mn-lt"/>
                <a:ea typeface="+mn-ea"/>
                <a:cs typeface="+mn-cs"/>
              </a:rPr>
              <a:t> Biol Psychiatry</a:t>
            </a:r>
            <a:r>
              <a:rPr lang="en-US" sz="1200" b="0" i="0" u="none" strike="noStrike" kern="1200" dirty="0">
                <a:solidFill>
                  <a:schemeClr val="tx1"/>
                </a:solidFill>
                <a:effectLst/>
                <a:latin typeface="+mn-lt"/>
                <a:ea typeface="+mn-ea"/>
                <a:cs typeface="+mn-cs"/>
              </a:rPr>
              <a:t>. 2011;35(3):760-768. [</a:t>
            </a:r>
            <a:r>
              <a:rPr lang="en-US" sz="1200" b="0" i="0" u="none" strike="noStrike" kern="1200" dirty="0">
                <a:solidFill>
                  <a:schemeClr val="tx1"/>
                </a:solidFill>
                <a:effectLst/>
                <a:latin typeface="+mn-lt"/>
                <a:ea typeface="+mn-ea"/>
                <a:cs typeface="+mn-cs"/>
                <a:hlinkClick r:id="rId3"/>
              </a:rPr>
              <a:t>PubMed</a:t>
            </a:r>
            <a:r>
              <a:rPr lang="en-US" sz="1200" b="0" i="0" u="none" strike="noStrike"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rPr>
              <a:t>17.</a:t>
            </a:r>
          </a:p>
          <a:p>
            <a:r>
              <a:rPr lang="en-US" sz="1200" b="0" i="0" u="none" strike="noStrike" kern="1200" dirty="0">
                <a:solidFill>
                  <a:schemeClr val="tx1"/>
                </a:solidFill>
                <a:effectLst/>
                <a:latin typeface="+mn-lt"/>
                <a:ea typeface="+mn-ea"/>
                <a:cs typeface="+mn-cs"/>
              </a:rPr>
              <a:t>El-</a:t>
            </a:r>
            <a:r>
              <a:rPr lang="en-US" sz="1200" b="0" i="0" u="none" strike="noStrike" kern="1200" dirty="0" err="1">
                <a:solidFill>
                  <a:schemeClr val="tx1"/>
                </a:solidFill>
                <a:effectLst/>
                <a:latin typeface="+mn-lt"/>
                <a:ea typeface="+mn-ea"/>
                <a:cs typeface="+mn-cs"/>
              </a:rPr>
              <a:t>Alfy</a:t>
            </a:r>
            <a:r>
              <a:rPr lang="en-US" sz="1200" b="0" i="0" u="none" strike="noStrike" kern="1200" dirty="0">
                <a:solidFill>
                  <a:schemeClr val="tx1"/>
                </a:solidFill>
                <a:effectLst/>
                <a:latin typeface="+mn-lt"/>
                <a:ea typeface="+mn-ea"/>
                <a:cs typeface="+mn-cs"/>
              </a:rPr>
              <a:t> A, Ivey K, Robinson K, et al. Antidepressant-like effect of delta9-tetrahydrocannabinol and other cannabinoids isolated from Cannabis sativa L. </a:t>
            </a:r>
            <a:r>
              <a:rPr lang="en-US" sz="1200" b="0" i="1" u="none" strike="noStrike" kern="1200" dirty="0" err="1">
                <a:solidFill>
                  <a:schemeClr val="tx1"/>
                </a:solidFill>
                <a:effectLst/>
                <a:latin typeface="+mn-lt"/>
                <a:ea typeface="+mn-ea"/>
                <a:cs typeface="+mn-cs"/>
              </a:rPr>
              <a:t>Pharmacol</a:t>
            </a:r>
            <a:r>
              <a:rPr lang="en-US" sz="1200" b="0" i="1" u="none" strike="noStrike" kern="1200" dirty="0">
                <a:solidFill>
                  <a:schemeClr val="tx1"/>
                </a:solidFill>
                <a:effectLst/>
                <a:latin typeface="+mn-lt"/>
                <a:ea typeface="+mn-ea"/>
                <a:cs typeface="+mn-cs"/>
              </a:rPr>
              <a:t> </a:t>
            </a:r>
            <a:r>
              <a:rPr lang="en-US" sz="1200" b="0" i="1" u="none" strike="noStrike" kern="1200" dirty="0" err="1">
                <a:solidFill>
                  <a:schemeClr val="tx1"/>
                </a:solidFill>
                <a:effectLst/>
                <a:latin typeface="+mn-lt"/>
                <a:ea typeface="+mn-ea"/>
                <a:cs typeface="+mn-cs"/>
              </a:rPr>
              <a:t>Biochem</a:t>
            </a:r>
            <a:r>
              <a:rPr lang="en-US" sz="1200" b="0" i="1" u="none" strike="noStrike" kern="1200" dirty="0">
                <a:solidFill>
                  <a:schemeClr val="tx1"/>
                </a:solidFill>
                <a:effectLst/>
                <a:latin typeface="+mn-lt"/>
                <a:ea typeface="+mn-ea"/>
                <a:cs typeface="+mn-cs"/>
              </a:rPr>
              <a:t> </a:t>
            </a:r>
            <a:r>
              <a:rPr lang="en-US" sz="1200" b="0" i="1" u="none" strike="noStrike" kern="1200" dirty="0" err="1">
                <a:solidFill>
                  <a:schemeClr val="tx1"/>
                </a:solidFill>
                <a:effectLst/>
                <a:latin typeface="+mn-lt"/>
                <a:ea typeface="+mn-ea"/>
                <a:cs typeface="+mn-cs"/>
              </a:rPr>
              <a:t>Behav</a:t>
            </a:r>
            <a:r>
              <a:rPr lang="en-US" sz="1200" b="0" i="0" u="none" strike="noStrike" kern="1200" dirty="0">
                <a:solidFill>
                  <a:schemeClr val="tx1"/>
                </a:solidFill>
                <a:effectLst/>
                <a:latin typeface="+mn-lt"/>
                <a:ea typeface="+mn-ea"/>
                <a:cs typeface="+mn-cs"/>
              </a:rPr>
              <a:t>. 2010;95(4):434-442. [</a:t>
            </a:r>
            <a:r>
              <a:rPr lang="en-US" sz="1200" b="0" i="0" u="none" strike="noStrike" kern="1200" dirty="0">
                <a:solidFill>
                  <a:schemeClr val="tx1"/>
                </a:solidFill>
                <a:effectLst/>
                <a:latin typeface="+mn-lt"/>
                <a:ea typeface="+mn-ea"/>
                <a:cs typeface="+mn-cs"/>
                <a:hlinkClick r:id="rId4"/>
              </a:rPr>
              <a:t>PubMed</a:t>
            </a:r>
            <a:r>
              <a:rPr lang="en-US" sz="1200" b="0" i="0" u="none" strike="noStrike"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rPr>
              <a:t>18.</a:t>
            </a:r>
          </a:p>
          <a:p>
            <a:r>
              <a:rPr lang="en-US" sz="1200" b="0" i="0" u="none" strike="noStrike" kern="1200" dirty="0" err="1">
                <a:solidFill>
                  <a:schemeClr val="tx1"/>
                </a:solidFill>
                <a:effectLst/>
                <a:latin typeface="+mn-lt"/>
                <a:ea typeface="+mn-ea"/>
                <a:cs typeface="+mn-cs"/>
              </a:rPr>
              <a:t>Zanelati</a:t>
            </a:r>
            <a:r>
              <a:rPr lang="en-US" sz="1200" b="0" i="0" u="none" strike="noStrike" kern="1200" dirty="0">
                <a:solidFill>
                  <a:schemeClr val="tx1"/>
                </a:solidFill>
                <a:effectLst/>
                <a:latin typeface="+mn-lt"/>
                <a:ea typeface="+mn-ea"/>
                <a:cs typeface="+mn-cs"/>
              </a:rPr>
              <a:t> T, </a:t>
            </a:r>
            <a:r>
              <a:rPr lang="en-US" sz="1200" b="0" i="0" u="none" strike="noStrike" kern="1200" dirty="0" err="1">
                <a:solidFill>
                  <a:schemeClr val="tx1"/>
                </a:solidFill>
                <a:effectLst/>
                <a:latin typeface="+mn-lt"/>
                <a:ea typeface="+mn-ea"/>
                <a:cs typeface="+mn-cs"/>
              </a:rPr>
              <a:t>Biojone</a:t>
            </a:r>
            <a:r>
              <a:rPr lang="en-US" sz="1200" b="0" i="0" u="none" strike="noStrike" kern="1200" dirty="0">
                <a:solidFill>
                  <a:schemeClr val="tx1"/>
                </a:solidFill>
                <a:effectLst/>
                <a:latin typeface="+mn-lt"/>
                <a:ea typeface="+mn-ea"/>
                <a:cs typeface="+mn-cs"/>
              </a:rPr>
              <a:t> C, Moreira F, </a:t>
            </a:r>
            <a:r>
              <a:rPr lang="en-US" sz="1200" b="0" i="0" u="none" strike="noStrike" kern="1200" dirty="0" err="1">
                <a:solidFill>
                  <a:schemeClr val="tx1"/>
                </a:solidFill>
                <a:effectLst/>
                <a:latin typeface="+mn-lt"/>
                <a:ea typeface="+mn-ea"/>
                <a:cs typeface="+mn-cs"/>
              </a:rPr>
              <a:t>Guimarães</a:t>
            </a:r>
            <a:r>
              <a:rPr lang="en-US" sz="1200" b="0" i="0" u="none" strike="noStrike" kern="1200" dirty="0">
                <a:solidFill>
                  <a:schemeClr val="tx1"/>
                </a:solidFill>
                <a:effectLst/>
                <a:latin typeface="+mn-lt"/>
                <a:ea typeface="+mn-ea"/>
                <a:cs typeface="+mn-cs"/>
              </a:rPr>
              <a:t> F, </a:t>
            </a:r>
            <a:r>
              <a:rPr lang="en-US" sz="1200" b="0" i="0" u="none" strike="noStrike" kern="1200" dirty="0" err="1">
                <a:solidFill>
                  <a:schemeClr val="tx1"/>
                </a:solidFill>
                <a:effectLst/>
                <a:latin typeface="+mn-lt"/>
                <a:ea typeface="+mn-ea"/>
                <a:cs typeface="+mn-cs"/>
              </a:rPr>
              <a:t>Joca</a:t>
            </a:r>
            <a:r>
              <a:rPr lang="en-US" sz="1200" b="0" i="0" u="none" strike="noStrike" kern="1200" dirty="0">
                <a:solidFill>
                  <a:schemeClr val="tx1"/>
                </a:solidFill>
                <a:effectLst/>
                <a:latin typeface="+mn-lt"/>
                <a:ea typeface="+mn-ea"/>
                <a:cs typeface="+mn-cs"/>
              </a:rPr>
              <a:t> S. Antidepressant-like effects of cannabidiol in mice: possible involvement of 5-HT1A receptors. </a:t>
            </a:r>
            <a:r>
              <a:rPr lang="en-US" sz="1200" b="0" i="1" u="none" strike="noStrike" kern="1200" dirty="0">
                <a:solidFill>
                  <a:schemeClr val="tx1"/>
                </a:solidFill>
                <a:effectLst/>
                <a:latin typeface="+mn-lt"/>
                <a:ea typeface="+mn-ea"/>
                <a:cs typeface="+mn-cs"/>
              </a:rPr>
              <a:t>Br J </a:t>
            </a:r>
            <a:r>
              <a:rPr lang="en-US" sz="1200" b="0" i="1" u="none" strike="noStrike" kern="1200" dirty="0" err="1">
                <a:solidFill>
                  <a:schemeClr val="tx1"/>
                </a:solidFill>
                <a:effectLst/>
                <a:latin typeface="+mn-lt"/>
                <a:ea typeface="+mn-ea"/>
                <a:cs typeface="+mn-cs"/>
              </a:rPr>
              <a:t>Pharmacol</a:t>
            </a:r>
            <a:r>
              <a:rPr lang="en-US" sz="1200" b="0" i="0" u="none" strike="noStrike" kern="1200" dirty="0">
                <a:solidFill>
                  <a:schemeClr val="tx1"/>
                </a:solidFill>
                <a:effectLst/>
                <a:latin typeface="+mn-lt"/>
                <a:ea typeface="+mn-ea"/>
                <a:cs typeface="+mn-cs"/>
              </a:rPr>
              <a:t>. 2010;159(1):122-128. [</a:t>
            </a:r>
            <a:r>
              <a:rPr lang="en-US" sz="1200" b="0" i="0" u="none" strike="noStrike" kern="1200" dirty="0">
                <a:solidFill>
                  <a:schemeClr val="tx1"/>
                </a:solidFill>
                <a:effectLst/>
                <a:latin typeface="+mn-lt"/>
                <a:ea typeface="+mn-ea"/>
                <a:cs typeface="+mn-cs"/>
                <a:hlinkClick r:id="rId5"/>
              </a:rPr>
              <a:t>PubMed</a:t>
            </a:r>
            <a:r>
              <a:rPr lang="en-US" sz="1200" b="0" i="0" u="none" strike="noStrike"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3744B00E-DD09-48AD-932A-C357E64DFD9E}" type="slidenum">
              <a:rPr lang="en-US" smtClean="0"/>
              <a:pPr/>
              <a:t>171</a:t>
            </a:fld>
            <a:endParaRPr lang="en-US"/>
          </a:p>
        </p:txBody>
      </p:sp>
    </p:spTree>
    <p:extLst>
      <p:ext uri="{BB962C8B-B14F-4D97-AF65-F5344CB8AC3E}">
        <p14:creationId xmlns:p14="http://schemas.microsoft.com/office/powerpoint/2010/main" val="408511631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hlinkClick r:id="rId3"/>
              </a:rPr>
              <a:t>Vanilloid TRPV1 receptor mediates the </a:t>
            </a:r>
            <a:r>
              <a:rPr lang="en-US" dirty="0" err="1">
                <a:hlinkClick r:id="rId3"/>
              </a:rPr>
              <a:t>antihyperalgesic</a:t>
            </a:r>
            <a:r>
              <a:rPr lang="en-US" dirty="0">
                <a:hlinkClick r:id="rId3"/>
              </a:rPr>
              <a:t> effect of the </a:t>
            </a:r>
            <a:r>
              <a:rPr lang="en-US" dirty="0" err="1">
                <a:hlinkClick r:id="rId3"/>
              </a:rPr>
              <a:t>nonpsychoactive</a:t>
            </a:r>
            <a:r>
              <a:rPr lang="en-US" dirty="0">
                <a:hlinkClick r:id="rId3"/>
              </a:rPr>
              <a:t> cannabinoid, cannabidiol, in a rat model of acute inflammation</a:t>
            </a:r>
            <a:endParaRPr lang="en-US" dirty="0"/>
          </a:p>
          <a:p>
            <a:r>
              <a:rPr lang="en-US" dirty="0">
                <a:hlinkClick r:id="rId4"/>
              </a:rPr>
              <a:t>Cannabidiol attenuates cisplatin-induced nephrotoxicity by decreasing oxidative/</a:t>
            </a:r>
            <a:r>
              <a:rPr lang="en-US" dirty="0" err="1">
                <a:hlinkClick r:id="rId4"/>
              </a:rPr>
              <a:t>nitrosative</a:t>
            </a:r>
            <a:r>
              <a:rPr lang="en-US" dirty="0">
                <a:hlinkClick r:id="rId4"/>
              </a:rPr>
              <a:t> stress, inflammation, and cell death</a:t>
            </a:r>
            <a:endParaRPr lang="en-US" dirty="0"/>
          </a:p>
          <a:p>
            <a:r>
              <a:rPr lang="en-US" dirty="0">
                <a:hlinkClick r:id="rId5"/>
              </a:rPr>
              <a:t>Cannabinoids in clinical practice</a:t>
            </a:r>
            <a:endParaRPr lang="en-US" dirty="0"/>
          </a:p>
          <a:p>
            <a:r>
              <a:rPr lang="en-US" dirty="0">
                <a:hlinkClick r:id="rId6"/>
              </a:rPr>
              <a:t>Pure THC-V inhibits nitrite production in murine peritoneal macrophages</a:t>
            </a:r>
            <a:endParaRPr lang="en-US" dirty="0"/>
          </a:p>
          <a:p>
            <a:r>
              <a:rPr lang="en-US" dirty="0">
                <a:hlinkClick r:id="rId7"/>
              </a:rPr>
              <a:t>Cannabinoids, inflammation, and fibrosis</a:t>
            </a:r>
            <a:endParaRPr lang="en-US" dirty="0"/>
          </a:p>
          <a:p>
            <a:r>
              <a:rPr lang="en-US" dirty="0">
                <a:hlinkClick r:id="rId8"/>
              </a:rPr>
              <a:t>Amyloid proteotoxicity initiates an inflammatory response blocked by cannabinoids</a:t>
            </a:r>
            <a:endParaRPr lang="en-US" dirty="0"/>
          </a:p>
          <a:p>
            <a:r>
              <a:rPr lang="en-US" dirty="0">
                <a:hlinkClick r:id="rId9"/>
              </a:rPr>
              <a:t>Endocannabinoid 2-arachidonoylglycerol protects inflammatory insults from sulfur dioxide inhalation via cannabinoid receptors in the brain</a:t>
            </a:r>
            <a:endParaRPr lang="en-US" dirty="0"/>
          </a:p>
          <a:p>
            <a:r>
              <a:rPr lang="en-US" dirty="0">
                <a:hlinkClick r:id="rId10"/>
              </a:rPr>
              <a:t>Protective effect of CBD on hydrogen peroxide‑induced apoptosis, inflammation and oxidative stress in nucleus pulposus cells</a:t>
            </a:r>
            <a:endParaRPr lang="en-US" dirty="0"/>
          </a:p>
          <a:p>
            <a:r>
              <a:rPr lang="en-US" dirty="0">
                <a:hlinkClick r:id="rId11"/>
              </a:rPr>
              <a:t>Mechanisms of action of CBD in adoptively transferred experimental autoimmune encephalomyelitis</a:t>
            </a:r>
            <a:endParaRPr lang="en-US" dirty="0"/>
          </a:p>
          <a:p>
            <a:endParaRPr lang="en-US" dirty="0">
              <a:hlinkClick r:id="" action="ppaction://noaction"/>
            </a:endParaRPr>
          </a:p>
          <a:p>
            <a:r>
              <a:rPr lang="en-US" dirty="0">
                <a:hlinkClick r:id="" action="ppaction://noaction"/>
              </a:rPr>
              <a:t>Cannabidiol, a non-psychotropic plant-derived cannabinoid, decreases inflammation in a murine model of acute lung injury: role for the adenosine A(2A) receptor</a:t>
            </a:r>
            <a:endParaRPr lang="en-US" dirty="0"/>
          </a:p>
          <a:p>
            <a:r>
              <a:rPr lang="en-US" dirty="0">
                <a:hlinkClick r:id="rId12"/>
              </a:rPr>
              <a:t>Cannabinoids suppress inflammatory and neuropathic pain by targeting </a:t>
            </a:r>
            <a:r>
              <a:rPr lang="el-GR" dirty="0">
                <a:hlinkClick r:id="rId12"/>
              </a:rPr>
              <a:t>α3 </a:t>
            </a:r>
            <a:r>
              <a:rPr lang="en-US" dirty="0">
                <a:hlinkClick r:id="rId12"/>
              </a:rPr>
              <a:t>glycine receptors</a:t>
            </a:r>
            <a:endParaRPr lang="en-US" dirty="0"/>
          </a:p>
          <a:p>
            <a:r>
              <a:rPr lang="en-US" dirty="0">
                <a:hlinkClick r:id="rId13"/>
              </a:rPr>
              <a:t>Cannabidiol reduces intestinal inflammation through the control of neuroimmune axis</a:t>
            </a:r>
            <a:endParaRPr lang="en-US" dirty="0"/>
          </a:p>
          <a:p>
            <a:r>
              <a:rPr lang="en-US" dirty="0">
                <a:hlinkClick r:id="rId14"/>
              </a:rPr>
              <a:t>Diabetic retinopathy: Role of inflammation and potential therapies for anti-inflammation</a:t>
            </a:r>
            <a:endParaRPr lang="en-US" dirty="0"/>
          </a:p>
          <a:p>
            <a:r>
              <a:rPr lang="en-US" dirty="0">
                <a:hlinkClick r:id="rId15"/>
              </a:rPr>
              <a:t>Cannabidiol reduces A</a:t>
            </a:r>
            <a:r>
              <a:rPr lang="el-GR" dirty="0">
                <a:hlinkClick r:id="rId15"/>
              </a:rPr>
              <a:t>β-</a:t>
            </a:r>
            <a:r>
              <a:rPr lang="en-US" dirty="0">
                <a:hlinkClick r:id="rId15"/>
              </a:rPr>
              <a:t>induced neuroinflammation and promotes hippocampal neurogenesis through PPAR</a:t>
            </a:r>
            <a:r>
              <a:rPr lang="el-GR" dirty="0">
                <a:hlinkClick r:id="rId15"/>
              </a:rPr>
              <a:t>γ </a:t>
            </a:r>
            <a:r>
              <a:rPr lang="en-US" dirty="0">
                <a:hlinkClick r:id="rId15"/>
              </a:rPr>
              <a:t>involvement</a:t>
            </a:r>
            <a:endParaRPr lang="en-US" dirty="0"/>
          </a:p>
          <a:p>
            <a:r>
              <a:rPr lang="en-US" dirty="0">
                <a:hlinkClick r:id="rId16"/>
              </a:rPr>
              <a:t>Cannabidiol attenuates high glucose-induced endothelial cell inflammatory response and barrier disruption</a:t>
            </a:r>
            <a:endParaRPr lang="en-US" dirty="0"/>
          </a:p>
          <a:p>
            <a:endParaRPr lang="en-US" dirty="0"/>
          </a:p>
        </p:txBody>
      </p:sp>
      <p:sp>
        <p:nvSpPr>
          <p:cNvPr id="4" name="Slide Number Placeholder 3"/>
          <p:cNvSpPr>
            <a:spLocks noGrp="1"/>
          </p:cNvSpPr>
          <p:nvPr>
            <p:ph type="sldNum" sz="quarter" idx="5"/>
          </p:nvPr>
        </p:nvSpPr>
        <p:spPr/>
        <p:txBody>
          <a:bodyPr/>
          <a:lstStyle/>
          <a:p>
            <a:fld id="{3744B00E-DD09-48AD-932A-C357E64DFD9E}" type="slidenum">
              <a:rPr lang="en-US" smtClean="0"/>
              <a:pPr/>
              <a:t>172</a:t>
            </a:fld>
            <a:endParaRPr lang="en-US"/>
          </a:p>
        </p:txBody>
      </p:sp>
    </p:spTree>
    <p:extLst>
      <p:ext uri="{BB962C8B-B14F-4D97-AF65-F5344CB8AC3E}">
        <p14:creationId xmlns:p14="http://schemas.microsoft.com/office/powerpoint/2010/main" val="217773826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1820399A-8B5A-421A-95C0-F7EB32FF5DA2}" type="slidenum">
              <a:rPr lang="en-US" smtClean="0"/>
              <a:pPr>
                <a:defRPr/>
              </a:pPr>
              <a:t>173</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054840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https://www.ncbi.nlm.nih.gov/pmc/articles/PMC3371734/</a:t>
            </a:r>
          </a:p>
        </p:txBody>
      </p:sp>
      <p:sp>
        <p:nvSpPr>
          <p:cNvPr id="4" name="Slide Number Placeholder 3"/>
          <p:cNvSpPr>
            <a:spLocks noGrp="1"/>
          </p:cNvSpPr>
          <p:nvPr>
            <p:ph type="sldNum" sz="quarter" idx="5"/>
          </p:nvPr>
        </p:nvSpPr>
        <p:spPr/>
        <p:txBody>
          <a:bodyPr/>
          <a:lstStyle/>
          <a:p>
            <a:fld id="{3744B00E-DD09-48AD-932A-C357E64DFD9E}" type="slidenum">
              <a:rPr lang="en-US" smtClean="0"/>
              <a:pPr/>
              <a:t>174</a:t>
            </a:fld>
            <a:endParaRPr lang="en-US"/>
          </a:p>
        </p:txBody>
      </p:sp>
    </p:spTree>
    <p:extLst>
      <p:ext uri="{BB962C8B-B14F-4D97-AF65-F5344CB8AC3E}">
        <p14:creationId xmlns:p14="http://schemas.microsoft.com/office/powerpoint/2010/main" val="16365657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8.</a:t>
            </a:r>
          </a:p>
          <a:p>
            <a:r>
              <a:rPr lang="en-US" sz="1200" b="0" i="0" u="none" strike="noStrike" kern="1200" dirty="0">
                <a:solidFill>
                  <a:schemeClr val="tx1"/>
                </a:solidFill>
                <a:effectLst/>
                <a:latin typeface="+mn-lt"/>
                <a:ea typeface="+mn-ea"/>
                <a:cs typeface="+mn-cs"/>
              </a:rPr>
              <a:t>Toth C, </a:t>
            </a:r>
            <a:r>
              <a:rPr lang="en-US" sz="1200" b="0" i="0" u="none" strike="noStrike" kern="1200" dirty="0" err="1">
                <a:solidFill>
                  <a:schemeClr val="tx1"/>
                </a:solidFill>
                <a:effectLst/>
                <a:latin typeface="+mn-lt"/>
                <a:ea typeface="+mn-ea"/>
                <a:cs typeface="+mn-cs"/>
              </a:rPr>
              <a:t>Jedrzejewski</a:t>
            </a:r>
            <a:r>
              <a:rPr lang="en-US" sz="1200" b="0" i="0" u="none" strike="noStrike" kern="1200" dirty="0">
                <a:solidFill>
                  <a:schemeClr val="tx1"/>
                </a:solidFill>
                <a:effectLst/>
                <a:latin typeface="+mn-lt"/>
                <a:ea typeface="+mn-ea"/>
                <a:cs typeface="+mn-cs"/>
              </a:rPr>
              <a:t> N, Ellis C, Frey W. Cannabinoid-mediated modulation of neuropathic pain and microglial accumulation in a model of murine type I diabetic peripheral neuropathic pain. </a:t>
            </a:r>
            <a:r>
              <a:rPr lang="en-US" sz="1200" b="0" i="1" u="none" strike="noStrike" kern="1200" dirty="0">
                <a:solidFill>
                  <a:schemeClr val="tx1"/>
                </a:solidFill>
                <a:effectLst/>
                <a:latin typeface="+mn-lt"/>
                <a:ea typeface="+mn-ea"/>
                <a:cs typeface="+mn-cs"/>
              </a:rPr>
              <a:t>Mol Pain</a:t>
            </a:r>
            <a:r>
              <a:rPr lang="en-US" sz="1200" b="0" i="0" u="none" strike="noStrike" kern="1200" dirty="0">
                <a:solidFill>
                  <a:schemeClr val="tx1"/>
                </a:solidFill>
                <a:effectLst/>
                <a:latin typeface="+mn-lt"/>
                <a:ea typeface="+mn-ea"/>
                <a:cs typeface="+mn-cs"/>
              </a:rPr>
              <a:t>. 2010;6:16. [</a:t>
            </a:r>
            <a:r>
              <a:rPr lang="en-US" sz="1200" b="0" i="0" u="none" strike="noStrike" kern="1200" dirty="0">
                <a:solidFill>
                  <a:schemeClr val="tx1"/>
                </a:solidFill>
                <a:effectLst/>
                <a:latin typeface="+mn-lt"/>
                <a:ea typeface="+mn-ea"/>
                <a:cs typeface="+mn-cs"/>
                <a:hlinkClick r:id="rId3"/>
              </a:rPr>
              <a:t>PubMed</a:t>
            </a:r>
            <a:r>
              <a:rPr lang="en-US" sz="1200" b="0" i="0" u="none" strike="noStrike"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rPr>
              <a:t>9.</a:t>
            </a:r>
          </a:p>
          <a:p>
            <a:r>
              <a:rPr lang="en-US" sz="1200" b="0" i="0" u="none" strike="noStrike" kern="1200" dirty="0">
                <a:solidFill>
                  <a:schemeClr val="tx1"/>
                </a:solidFill>
                <a:effectLst/>
                <a:latin typeface="+mn-lt"/>
                <a:ea typeface="+mn-ea"/>
                <a:cs typeface="+mn-cs"/>
              </a:rPr>
              <a:t>Kim D, You B, Jo E, Han S, Simon M, Lee S. NADPH oxidase 2-derived reactive oxygen species in spinal cord microglia contribute to peripheral nerve injury-induced neuropathic pain. </a:t>
            </a:r>
            <a:r>
              <a:rPr lang="en-US" sz="1200" b="0" i="1" u="none" strike="noStrike" kern="1200" dirty="0">
                <a:solidFill>
                  <a:schemeClr val="tx1"/>
                </a:solidFill>
                <a:effectLst/>
                <a:latin typeface="+mn-lt"/>
                <a:ea typeface="+mn-ea"/>
                <a:cs typeface="+mn-cs"/>
              </a:rPr>
              <a:t>Proc Natl </a:t>
            </a:r>
            <a:r>
              <a:rPr lang="en-US" sz="1200" b="0" i="1" u="none" strike="noStrike" kern="1200" dirty="0" err="1">
                <a:solidFill>
                  <a:schemeClr val="tx1"/>
                </a:solidFill>
                <a:effectLst/>
                <a:latin typeface="+mn-lt"/>
                <a:ea typeface="+mn-ea"/>
                <a:cs typeface="+mn-cs"/>
              </a:rPr>
              <a:t>Acad</a:t>
            </a:r>
            <a:r>
              <a:rPr lang="en-US" sz="1200" b="0" i="1" u="none" strike="noStrike" kern="1200" dirty="0">
                <a:solidFill>
                  <a:schemeClr val="tx1"/>
                </a:solidFill>
                <a:effectLst/>
                <a:latin typeface="+mn-lt"/>
                <a:ea typeface="+mn-ea"/>
                <a:cs typeface="+mn-cs"/>
              </a:rPr>
              <a:t> Sci U S A</a:t>
            </a:r>
            <a:r>
              <a:rPr lang="en-US" sz="1200" b="0" i="0" u="none" strike="noStrike" kern="1200" dirty="0">
                <a:solidFill>
                  <a:schemeClr val="tx1"/>
                </a:solidFill>
                <a:effectLst/>
                <a:latin typeface="+mn-lt"/>
                <a:ea typeface="+mn-ea"/>
                <a:cs typeface="+mn-cs"/>
              </a:rPr>
              <a:t>. 2010;107(33):14851-14856. [</a:t>
            </a:r>
            <a:r>
              <a:rPr lang="en-US" sz="1200" b="0" i="0" u="none" strike="noStrike" kern="1200" dirty="0">
                <a:solidFill>
                  <a:schemeClr val="tx1"/>
                </a:solidFill>
                <a:effectLst/>
                <a:latin typeface="+mn-lt"/>
                <a:ea typeface="+mn-ea"/>
                <a:cs typeface="+mn-cs"/>
                <a:hlinkClick r:id="rId4"/>
              </a:rPr>
              <a:t>PubMed</a:t>
            </a:r>
            <a:r>
              <a:rPr lang="en-US" sz="1200" b="0" i="0" u="none" strike="noStrike"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rPr>
              <a:t>10.</a:t>
            </a:r>
          </a:p>
          <a:p>
            <a:r>
              <a:rPr lang="en-US" sz="1200" b="0" i="0" u="none" strike="noStrike" kern="1200" dirty="0" err="1">
                <a:solidFill>
                  <a:schemeClr val="tx1"/>
                </a:solidFill>
                <a:effectLst/>
                <a:latin typeface="+mn-lt"/>
                <a:ea typeface="+mn-ea"/>
                <a:cs typeface="+mn-cs"/>
              </a:rPr>
              <a:t>Malfait</a:t>
            </a:r>
            <a:r>
              <a:rPr lang="en-US" sz="1200" b="0" i="0" u="none" strike="noStrike" kern="1200" dirty="0">
                <a:solidFill>
                  <a:schemeClr val="tx1"/>
                </a:solidFill>
                <a:effectLst/>
                <a:latin typeface="+mn-lt"/>
                <a:ea typeface="+mn-ea"/>
                <a:cs typeface="+mn-cs"/>
              </a:rPr>
              <a:t> A, </a:t>
            </a:r>
            <a:r>
              <a:rPr lang="en-US" sz="1200" b="0" i="0" u="none" strike="noStrike" kern="1200" dirty="0" err="1">
                <a:solidFill>
                  <a:schemeClr val="tx1"/>
                </a:solidFill>
                <a:effectLst/>
                <a:latin typeface="+mn-lt"/>
                <a:ea typeface="+mn-ea"/>
                <a:cs typeface="+mn-cs"/>
              </a:rPr>
              <a:t>Gallily</a:t>
            </a:r>
            <a:r>
              <a:rPr lang="en-US" sz="1200" b="0" i="0" u="none" strike="noStrike" kern="1200" dirty="0">
                <a:solidFill>
                  <a:schemeClr val="tx1"/>
                </a:solidFill>
                <a:effectLst/>
                <a:latin typeface="+mn-lt"/>
                <a:ea typeface="+mn-ea"/>
                <a:cs typeface="+mn-cs"/>
              </a:rPr>
              <a:t> R, </a:t>
            </a:r>
            <a:r>
              <a:rPr lang="en-US" sz="1200" b="0" i="0" u="none" strike="noStrike" kern="1200" dirty="0" err="1">
                <a:solidFill>
                  <a:schemeClr val="tx1"/>
                </a:solidFill>
                <a:effectLst/>
                <a:latin typeface="+mn-lt"/>
                <a:ea typeface="+mn-ea"/>
                <a:cs typeface="+mn-cs"/>
              </a:rPr>
              <a:t>Sumariwalla</a:t>
            </a:r>
            <a:r>
              <a:rPr lang="en-US" sz="1200" b="0" i="0" u="none" strike="noStrike" kern="1200" dirty="0">
                <a:solidFill>
                  <a:schemeClr val="tx1"/>
                </a:solidFill>
                <a:effectLst/>
                <a:latin typeface="+mn-lt"/>
                <a:ea typeface="+mn-ea"/>
                <a:cs typeface="+mn-cs"/>
              </a:rPr>
              <a:t> P, et al. The </a:t>
            </a:r>
            <a:r>
              <a:rPr lang="en-US" sz="1200" b="0" i="0" u="none" strike="noStrike" kern="1200" dirty="0" err="1">
                <a:solidFill>
                  <a:schemeClr val="tx1"/>
                </a:solidFill>
                <a:effectLst/>
                <a:latin typeface="+mn-lt"/>
                <a:ea typeface="+mn-ea"/>
                <a:cs typeface="+mn-cs"/>
              </a:rPr>
              <a:t>nonpsychoactive</a:t>
            </a:r>
            <a:r>
              <a:rPr lang="en-US" sz="1200" b="0" i="0" u="none" strike="noStrike" kern="1200" dirty="0">
                <a:solidFill>
                  <a:schemeClr val="tx1"/>
                </a:solidFill>
                <a:effectLst/>
                <a:latin typeface="+mn-lt"/>
                <a:ea typeface="+mn-ea"/>
                <a:cs typeface="+mn-cs"/>
              </a:rPr>
              <a:t> cannabis constituent cannabidiol is an oral anti-arthritic therapeutic in murine collagen-induced arthritis. </a:t>
            </a:r>
            <a:r>
              <a:rPr lang="en-US" sz="1200" b="0" i="1" u="none" strike="noStrike" kern="1200" dirty="0">
                <a:solidFill>
                  <a:schemeClr val="tx1"/>
                </a:solidFill>
                <a:effectLst/>
                <a:latin typeface="+mn-lt"/>
                <a:ea typeface="+mn-ea"/>
                <a:cs typeface="+mn-cs"/>
              </a:rPr>
              <a:t>Proc Natl </a:t>
            </a:r>
            <a:r>
              <a:rPr lang="en-US" sz="1200" b="0" i="1" u="none" strike="noStrike" kern="1200" dirty="0" err="1">
                <a:solidFill>
                  <a:schemeClr val="tx1"/>
                </a:solidFill>
                <a:effectLst/>
                <a:latin typeface="+mn-lt"/>
                <a:ea typeface="+mn-ea"/>
                <a:cs typeface="+mn-cs"/>
              </a:rPr>
              <a:t>Acad</a:t>
            </a:r>
            <a:r>
              <a:rPr lang="en-US" sz="1200" b="0" i="1" u="none" strike="noStrike" kern="1200" dirty="0">
                <a:solidFill>
                  <a:schemeClr val="tx1"/>
                </a:solidFill>
                <a:effectLst/>
                <a:latin typeface="+mn-lt"/>
                <a:ea typeface="+mn-ea"/>
                <a:cs typeface="+mn-cs"/>
              </a:rPr>
              <a:t> Sci U S A</a:t>
            </a:r>
            <a:r>
              <a:rPr lang="en-US" sz="1200" b="0" i="0" u="none" strike="noStrike" kern="1200" dirty="0">
                <a:solidFill>
                  <a:schemeClr val="tx1"/>
                </a:solidFill>
                <a:effectLst/>
                <a:latin typeface="+mn-lt"/>
                <a:ea typeface="+mn-ea"/>
                <a:cs typeface="+mn-cs"/>
              </a:rPr>
              <a:t>. 2000;97(17):9561-9566. [</a:t>
            </a:r>
            <a:r>
              <a:rPr lang="en-US" sz="1200" b="0" i="0" u="none" strike="noStrike" kern="1200" dirty="0">
                <a:solidFill>
                  <a:schemeClr val="tx1"/>
                </a:solidFill>
                <a:effectLst/>
                <a:latin typeface="+mn-lt"/>
                <a:ea typeface="+mn-ea"/>
                <a:cs typeface="+mn-cs"/>
                <a:hlinkClick r:id="rId5"/>
              </a:rPr>
              <a:t>PubMed</a:t>
            </a:r>
            <a:r>
              <a:rPr lang="en-US" sz="1200" b="0" i="0" u="none" strike="noStrike" kern="1200" dirty="0">
                <a:solidFill>
                  <a:schemeClr val="tx1"/>
                </a:solidFill>
                <a:effectLst/>
                <a:latin typeface="+mn-lt"/>
                <a:ea typeface="+mn-ea"/>
                <a:cs typeface="+mn-cs"/>
              </a:rPr>
              <a:t>]</a:t>
            </a:r>
          </a:p>
          <a:p>
            <a:endParaRPr lang="en-US" dirty="0"/>
          </a:p>
          <a:p>
            <a:r>
              <a:rPr lang="en-US" sz="1200" b="0" i="0" u="none" strike="noStrike" kern="1200" dirty="0" err="1">
                <a:solidFill>
                  <a:schemeClr val="tx1"/>
                </a:solidFill>
                <a:effectLst/>
                <a:latin typeface="+mn-lt"/>
                <a:ea typeface="+mn-ea"/>
                <a:cs typeface="+mn-cs"/>
              </a:rPr>
              <a:t>Malfait</a:t>
            </a:r>
            <a:r>
              <a:rPr lang="en-US" sz="1200" b="0" i="0" u="none" strike="noStrike" kern="1200" dirty="0">
                <a:solidFill>
                  <a:schemeClr val="tx1"/>
                </a:solidFill>
                <a:effectLst/>
                <a:latin typeface="+mn-lt"/>
                <a:ea typeface="+mn-ea"/>
                <a:cs typeface="+mn-cs"/>
              </a:rPr>
              <a:t> A, </a:t>
            </a:r>
            <a:r>
              <a:rPr lang="en-US" sz="1200" b="0" i="0" u="none" strike="noStrike" kern="1200" dirty="0" err="1">
                <a:solidFill>
                  <a:schemeClr val="tx1"/>
                </a:solidFill>
                <a:effectLst/>
                <a:latin typeface="+mn-lt"/>
                <a:ea typeface="+mn-ea"/>
                <a:cs typeface="+mn-cs"/>
              </a:rPr>
              <a:t>Gallily</a:t>
            </a:r>
            <a:r>
              <a:rPr lang="en-US" sz="1200" b="0" i="0" u="none" strike="noStrike" kern="1200" dirty="0">
                <a:solidFill>
                  <a:schemeClr val="tx1"/>
                </a:solidFill>
                <a:effectLst/>
                <a:latin typeface="+mn-lt"/>
                <a:ea typeface="+mn-ea"/>
                <a:cs typeface="+mn-cs"/>
              </a:rPr>
              <a:t> R, </a:t>
            </a:r>
            <a:r>
              <a:rPr lang="en-US" sz="1200" b="0" i="0" u="none" strike="noStrike" kern="1200" dirty="0" err="1">
                <a:solidFill>
                  <a:schemeClr val="tx1"/>
                </a:solidFill>
                <a:effectLst/>
                <a:latin typeface="+mn-lt"/>
                <a:ea typeface="+mn-ea"/>
                <a:cs typeface="+mn-cs"/>
              </a:rPr>
              <a:t>Sumariwalla</a:t>
            </a:r>
            <a:r>
              <a:rPr lang="en-US" sz="1200" b="0" i="0" u="none" strike="noStrike" kern="1200" dirty="0">
                <a:solidFill>
                  <a:schemeClr val="tx1"/>
                </a:solidFill>
                <a:effectLst/>
                <a:latin typeface="+mn-lt"/>
                <a:ea typeface="+mn-ea"/>
                <a:cs typeface="+mn-cs"/>
              </a:rPr>
              <a:t> P, et al. The </a:t>
            </a:r>
            <a:r>
              <a:rPr lang="en-US" sz="1200" b="0" i="0" u="none" strike="noStrike" kern="1200" dirty="0" err="1">
                <a:solidFill>
                  <a:schemeClr val="tx1"/>
                </a:solidFill>
                <a:effectLst/>
                <a:latin typeface="+mn-lt"/>
                <a:ea typeface="+mn-ea"/>
                <a:cs typeface="+mn-cs"/>
              </a:rPr>
              <a:t>nonpsychoactive</a:t>
            </a:r>
            <a:r>
              <a:rPr lang="en-US" sz="1200" b="0" i="0" u="none" strike="noStrike" kern="1200" dirty="0">
                <a:solidFill>
                  <a:schemeClr val="tx1"/>
                </a:solidFill>
                <a:effectLst/>
                <a:latin typeface="+mn-lt"/>
                <a:ea typeface="+mn-ea"/>
                <a:cs typeface="+mn-cs"/>
              </a:rPr>
              <a:t> cannabis constituent cannabidiol is an oral anti-arthritic therapeutic in murine collagen-induced arthritis. </a:t>
            </a:r>
            <a:r>
              <a:rPr lang="en-US" sz="1200" b="0" i="1" u="none" strike="noStrike" kern="1200" dirty="0">
                <a:solidFill>
                  <a:schemeClr val="tx1"/>
                </a:solidFill>
                <a:effectLst/>
                <a:latin typeface="+mn-lt"/>
                <a:ea typeface="+mn-ea"/>
                <a:cs typeface="+mn-cs"/>
              </a:rPr>
              <a:t>Proc Natl </a:t>
            </a:r>
            <a:r>
              <a:rPr lang="en-US" sz="1200" b="0" i="1" u="none" strike="noStrike" kern="1200" dirty="0" err="1">
                <a:solidFill>
                  <a:schemeClr val="tx1"/>
                </a:solidFill>
                <a:effectLst/>
                <a:latin typeface="+mn-lt"/>
                <a:ea typeface="+mn-ea"/>
                <a:cs typeface="+mn-cs"/>
              </a:rPr>
              <a:t>Acad</a:t>
            </a:r>
            <a:r>
              <a:rPr lang="en-US" sz="1200" b="0" i="1" u="none" strike="noStrike" kern="1200" dirty="0">
                <a:solidFill>
                  <a:schemeClr val="tx1"/>
                </a:solidFill>
                <a:effectLst/>
                <a:latin typeface="+mn-lt"/>
                <a:ea typeface="+mn-ea"/>
                <a:cs typeface="+mn-cs"/>
              </a:rPr>
              <a:t> Sci U S A</a:t>
            </a:r>
            <a:r>
              <a:rPr lang="en-US" sz="1200" b="0" i="0" u="none" strike="noStrike" kern="1200" dirty="0">
                <a:solidFill>
                  <a:schemeClr val="tx1"/>
                </a:solidFill>
                <a:effectLst/>
                <a:latin typeface="+mn-lt"/>
                <a:ea typeface="+mn-ea"/>
                <a:cs typeface="+mn-cs"/>
              </a:rPr>
              <a:t>. 2000;97(17):9561-9566. [</a:t>
            </a:r>
            <a:r>
              <a:rPr lang="en-US" sz="1200" b="0" i="0" u="none" strike="noStrike" kern="1200" dirty="0">
                <a:solidFill>
                  <a:schemeClr val="tx1"/>
                </a:solidFill>
                <a:effectLst/>
                <a:latin typeface="+mn-lt"/>
                <a:ea typeface="+mn-ea"/>
                <a:cs typeface="+mn-cs"/>
                <a:hlinkClick r:id="rId5"/>
              </a:rPr>
              <a:t>PubMed</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744B00E-DD09-48AD-932A-C357E64DFD9E}" type="slidenum">
              <a:rPr lang="en-US" smtClean="0"/>
              <a:pPr/>
              <a:t>175</a:t>
            </a:fld>
            <a:endParaRPr lang="en-US"/>
          </a:p>
        </p:txBody>
      </p:sp>
    </p:spTree>
    <p:extLst>
      <p:ext uri="{BB962C8B-B14F-4D97-AF65-F5344CB8AC3E}">
        <p14:creationId xmlns:p14="http://schemas.microsoft.com/office/powerpoint/2010/main" val="167991231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CA" sz="1200" dirty="0">
                <a:solidFill>
                  <a:schemeClr val="tx1"/>
                </a:solidFill>
              </a:rPr>
              <a:t>5 MAIN CAUSES OF DISEASE AND AGING</a:t>
            </a:r>
          </a:p>
          <a:p>
            <a:pPr marL="457200" indent="-457200">
              <a:buFont typeface="+mj-lt"/>
              <a:buAutoNum type="arabicPeriod"/>
            </a:pPr>
            <a:r>
              <a:rPr lang="en-CA" sz="1200" dirty="0">
                <a:solidFill>
                  <a:schemeClr val="tx1"/>
                </a:solidFill>
              </a:rPr>
              <a:t>Inflammation</a:t>
            </a:r>
          </a:p>
          <a:p>
            <a:pPr marL="457200" indent="-457200">
              <a:buFont typeface="+mj-lt"/>
              <a:buAutoNum type="arabicPeriod"/>
            </a:pPr>
            <a:r>
              <a:rPr lang="en-CA" sz="1200" dirty="0">
                <a:solidFill>
                  <a:schemeClr val="tx1"/>
                </a:solidFill>
              </a:rPr>
              <a:t>Oxidative stress</a:t>
            </a:r>
          </a:p>
          <a:p>
            <a:pPr marL="457200" indent="-457200">
              <a:buFont typeface="+mj-lt"/>
              <a:buAutoNum type="arabicPeriod"/>
            </a:pPr>
            <a:r>
              <a:rPr lang="en-CA" sz="1200" dirty="0">
                <a:solidFill>
                  <a:schemeClr val="tx1"/>
                </a:solidFill>
              </a:rPr>
              <a:t>Toxicity</a:t>
            </a:r>
          </a:p>
          <a:p>
            <a:pPr marL="457200" indent="-457200">
              <a:buFont typeface="+mj-lt"/>
              <a:buAutoNum type="arabicPeriod"/>
            </a:pPr>
            <a:r>
              <a:rPr lang="en-CA" sz="1200" dirty="0">
                <a:solidFill>
                  <a:schemeClr val="tx1"/>
                </a:solidFill>
              </a:rPr>
              <a:t>Nutrient deficiency and bad diet</a:t>
            </a:r>
          </a:p>
          <a:p>
            <a:pPr marL="457200" indent="-457200">
              <a:buFont typeface="+mj-lt"/>
              <a:buAutoNum type="arabicPeriod"/>
            </a:pPr>
            <a:r>
              <a:rPr lang="en-CA" sz="1200" dirty="0">
                <a:solidFill>
                  <a:schemeClr val="tx1"/>
                </a:solidFill>
              </a:rPr>
              <a:t>DNA concerns</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That lead to the vast majority of age-related , longevity-impairing conditions (1-3)</a:t>
            </a:r>
          </a:p>
          <a:p>
            <a:r>
              <a:rPr lang="en-CA" dirty="0">
                <a:latin typeface="Arial" panose="020B0604020202020204" pitchFamily="34" charset="0"/>
                <a:cs typeface="Arial" panose="020B0604020202020204" pitchFamily="34" charset="0"/>
              </a:rPr>
              <a:t>(1) Lemon JA, Boreham DR, Rollo CD. A complex dietary supplement extends longevity of mice. </a:t>
            </a:r>
            <a:r>
              <a:rPr lang="en-CA" i="1" dirty="0">
                <a:latin typeface="Arial" panose="020B0604020202020204" pitchFamily="34" charset="0"/>
                <a:cs typeface="Arial" panose="020B0604020202020204" pitchFamily="34" charset="0"/>
              </a:rPr>
              <a:t>J </a:t>
            </a:r>
            <a:r>
              <a:rPr lang="en-CA" i="1" dirty="0" err="1">
                <a:latin typeface="Arial" panose="020B0604020202020204" pitchFamily="34" charset="0"/>
                <a:cs typeface="Arial" panose="020B0604020202020204" pitchFamily="34" charset="0"/>
              </a:rPr>
              <a:t>Gerontol</a:t>
            </a:r>
            <a:r>
              <a:rPr lang="en-CA" i="1" dirty="0">
                <a:latin typeface="Arial" panose="020B0604020202020204" pitchFamily="34" charset="0"/>
                <a:cs typeface="Arial" panose="020B0604020202020204" pitchFamily="34" charset="0"/>
              </a:rPr>
              <a:t> A Biol Sci Med Sci. </a:t>
            </a:r>
            <a:r>
              <a:rPr lang="en-CA" dirty="0">
                <a:latin typeface="Arial" panose="020B0604020202020204" pitchFamily="34" charset="0"/>
                <a:cs typeface="Arial" panose="020B0604020202020204" pitchFamily="34" charset="0"/>
              </a:rPr>
              <a:t>2005 Mar;60(3):275-9.</a:t>
            </a:r>
          </a:p>
          <a:p>
            <a:r>
              <a:rPr lang="en-CA" dirty="0">
                <a:latin typeface="Arial" panose="020B0604020202020204" pitchFamily="34" charset="0"/>
                <a:cs typeface="Arial" panose="020B0604020202020204" pitchFamily="34" charset="0"/>
              </a:rPr>
              <a:t>(2) </a:t>
            </a:r>
            <a:r>
              <a:rPr lang="en-CA" dirty="0" err="1">
                <a:latin typeface="Arial" panose="020B0604020202020204" pitchFamily="34" charset="0"/>
                <a:cs typeface="Arial" panose="020B0604020202020204" pitchFamily="34" charset="0"/>
              </a:rPr>
              <a:t>Aksenov</a:t>
            </a:r>
            <a:r>
              <a:rPr lang="en-CA" dirty="0">
                <a:latin typeface="Arial" panose="020B0604020202020204" pitchFamily="34" charset="0"/>
                <a:cs typeface="Arial" panose="020B0604020202020204" pitchFamily="34" charset="0"/>
              </a:rPr>
              <a:t> V, Long J, Liu J, et al. A complex dietary supplement augments spatial learning, brain mass, and mitochondrial electron transport chain activity in aging mice. </a:t>
            </a:r>
            <a:r>
              <a:rPr lang="en-CA" i="1" dirty="0">
                <a:latin typeface="Arial" panose="020B0604020202020204" pitchFamily="34" charset="0"/>
                <a:cs typeface="Arial" panose="020B0604020202020204" pitchFamily="34" charset="0"/>
              </a:rPr>
              <a:t>Age (</a:t>
            </a:r>
            <a:r>
              <a:rPr lang="en-CA" i="1" dirty="0" err="1">
                <a:latin typeface="Arial" panose="020B0604020202020204" pitchFamily="34" charset="0"/>
                <a:cs typeface="Arial" panose="020B0604020202020204" pitchFamily="34" charset="0"/>
              </a:rPr>
              <a:t>Dordr</a:t>
            </a:r>
            <a:r>
              <a:rPr lang="en-CA" i="1" dirty="0">
                <a:latin typeface="Arial" panose="020B0604020202020204" pitchFamily="34" charset="0"/>
                <a:cs typeface="Arial" panose="020B0604020202020204" pitchFamily="34" charset="0"/>
              </a:rPr>
              <a:t>). </a:t>
            </a:r>
            <a:r>
              <a:rPr lang="en-CA" dirty="0">
                <a:latin typeface="Arial" panose="020B0604020202020204" pitchFamily="34" charset="0"/>
                <a:cs typeface="Arial" panose="020B0604020202020204" pitchFamily="34" charset="0"/>
              </a:rPr>
              <a:t>2011 Nov 27.</a:t>
            </a:r>
          </a:p>
          <a:p>
            <a:r>
              <a:rPr lang="en-CA" dirty="0">
                <a:latin typeface="Arial" panose="020B0604020202020204" pitchFamily="34" charset="0"/>
                <a:cs typeface="Arial" panose="020B0604020202020204" pitchFamily="34" charset="0"/>
              </a:rPr>
              <a:t>(3) </a:t>
            </a:r>
            <a:r>
              <a:rPr lang="en-CA" dirty="0" err="1">
                <a:latin typeface="Arial" panose="020B0604020202020204" pitchFamily="34" charset="0"/>
                <a:cs typeface="Arial" panose="020B0604020202020204" pitchFamily="34" charset="0"/>
              </a:rPr>
              <a:t>Aksenov</a:t>
            </a:r>
            <a:r>
              <a:rPr lang="en-CA" dirty="0">
                <a:latin typeface="Arial" panose="020B0604020202020204" pitchFamily="34" charset="0"/>
                <a:cs typeface="Arial" panose="020B0604020202020204" pitchFamily="34" charset="0"/>
              </a:rPr>
              <a:t> V, Long J, </a:t>
            </a:r>
            <a:r>
              <a:rPr lang="en-CA" dirty="0" err="1">
                <a:latin typeface="Arial" panose="020B0604020202020204" pitchFamily="34" charset="0"/>
                <a:cs typeface="Arial" panose="020B0604020202020204" pitchFamily="34" charset="0"/>
              </a:rPr>
              <a:t>Lokuge</a:t>
            </a:r>
            <a:r>
              <a:rPr lang="en-CA" dirty="0">
                <a:latin typeface="Arial" panose="020B0604020202020204" pitchFamily="34" charset="0"/>
                <a:cs typeface="Arial" panose="020B0604020202020204" pitchFamily="34" charset="0"/>
              </a:rPr>
              <a:t> S, Foster JA, Liu J, Rollo CD. Dietary amelioration of locomotor, neurotransmitter and mitochondrial aging. </a:t>
            </a:r>
            <a:r>
              <a:rPr lang="en-CA" i="1" dirty="0">
                <a:latin typeface="Arial" panose="020B0604020202020204" pitchFamily="34" charset="0"/>
                <a:cs typeface="Arial" panose="020B0604020202020204" pitchFamily="34" charset="0"/>
              </a:rPr>
              <a:t>Exp Biol Med (Maywood). </a:t>
            </a:r>
            <a:r>
              <a:rPr lang="en-CA" dirty="0">
                <a:latin typeface="Arial" panose="020B0604020202020204" pitchFamily="34" charset="0"/>
                <a:cs typeface="Arial" panose="020B0604020202020204" pitchFamily="34" charset="0"/>
              </a:rPr>
              <a:t>2010 Jan;235(1):66-76.</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We’re not the sum of our parts, but the parts are made up of genes – and we must understand the genes.  Then they work together to express health or illness.</a:t>
            </a:r>
          </a:p>
          <a:p>
            <a:endParaRPr lang="en-CA" dirty="0">
              <a:latin typeface="Arial" panose="020B0604020202020204" pitchFamily="34" charset="0"/>
              <a:cs typeface="Arial" panose="020B0604020202020204" pitchFamily="34" charset="0"/>
            </a:endParaRPr>
          </a:p>
          <a:p>
            <a:r>
              <a:rPr lang="en-US" baseline="0" dirty="0"/>
              <a:t> </a:t>
            </a:r>
          </a:p>
          <a:p>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181</a:t>
            </a:fld>
            <a:endParaRPr lang="en-CA"/>
          </a:p>
        </p:txBody>
      </p:sp>
    </p:spTree>
    <p:extLst>
      <p:ext uri="{BB962C8B-B14F-4D97-AF65-F5344CB8AC3E}">
        <p14:creationId xmlns:p14="http://schemas.microsoft.com/office/powerpoint/2010/main" val="1521577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deliver high glycemic nutrients into the blood, glucose levels rise quickly.  </a:t>
            </a:r>
          </a:p>
          <a:p>
            <a:r>
              <a:rPr lang="en-US" dirty="0"/>
              <a:t>The result is the release of insulin necessary to allow glucose to enter the cell.  When insulin is released, </a:t>
            </a:r>
            <a:r>
              <a:rPr lang="en-US" dirty="0" err="1"/>
              <a:t>anoter</a:t>
            </a:r>
            <a:r>
              <a:rPr lang="en-US" dirty="0"/>
              <a:t> molecule called IGF (insulin </a:t>
            </a:r>
            <a:r>
              <a:rPr lang="en-US" dirty="0" err="1"/>
              <a:t>ike</a:t>
            </a:r>
            <a:r>
              <a:rPr lang="en-US" dirty="0"/>
              <a:t> growth factor)is released as well.  IGF stimulates cell growth allowing sugar to provide for tissue nourishment and faster growth. A major negative to this duo of molecules is that they cause inflammation and are linked to several health issues including cancer. </a:t>
            </a:r>
          </a:p>
          <a:p>
            <a:r>
              <a:rPr lang="en-US" dirty="0"/>
              <a:t>The cell growth caused by IGF stimulates cancer cell growth.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connects to diabetes.  With high blood sugar levels, people with diabetes are known to be at above-average risk for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15</a:t>
            </a:fld>
            <a:endParaRPr lang="en-US"/>
          </a:p>
        </p:txBody>
      </p:sp>
    </p:spTree>
    <p:extLst>
      <p:ext uri="{BB962C8B-B14F-4D97-AF65-F5344CB8AC3E}">
        <p14:creationId xmlns:p14="http://schemas.microsoft.com/office/powerpoint/2010/main" val="151296019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Systemic inflammation does not create pain like a sprained ankle.  </a:t>
            </a:r>
          </a:p>
          <a:p>
            <a:pPr marL="0" indent="0">
              <a:buNone/>
            </a:pPr>
            <a:endParaRPr lang="en-US" dirty="0"/>
          </a:p>
          <a:p>
            <a:r>
              <a:rPr lang="en-US" dirty="0"/>
              <a:t>It is therefore generally dismissed as signs of “normal” aging, immune related conditions, or obesity and being out of shape from poor lifestyle.</a:t>
            </a:r>
            <a:br>
              <a:rPr lang="en-US" dirty="0"/>
            </a:br>
            <a:endParaRPr lang="en-US" dirty="0"/>
          </a:p>
          <a:p>
            <a:r>
              <a:rPr lang="en-US" dirty="0"/>
              <a:t>THE SILENT KILLER:</a:t>
            </a:r>
          </a:p>
          <a:p>
            <a:r>
              <a:rPr lang="en-US" dirty="0"/>
              <a:t>As people age and gain weight,  chronic systemic inflammation increases and leads to our most common disease.</a:t>
            </a:r>
          </a:p>
          <a:p>
            <a:r>
              <a:rPr lang="en-US" dirty="0"/>
              <a:t>Blood sugar imbalance</a:t>
            </a:r>
            <a:r>
              <a:rPr lang="en-US" baseline="0" dirty="0"/>
              <a:t> is one of many ways we can cause inflammation in our bodies. </a:t>
            </a:r>
          </a:p>
          <a:p>
            <a:r>
              <a:rPr lang="en-US" baseline="0" dirty="0"/>
              <a:t>Inflammation can be silent – meaning we don’t necessary “experience” any major signs or symptoms.</a:t>
            </a:r>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182</a:t>
            </a:fld>
            <a:endParaRPr lang="en-US"/>
          </a:p>
        </p:txBody>
      </p:sp>
    </p:spTree>
    <p:extLst>
      <p:ext uri="{BB962C8B-B14F-4D97-AF65-F5344CB8AC3E}">
        <p14:creationId xmlns:p14="http://schemas.microsoft.com/office/powerpoint/2010/main" val="23003629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radicals: These are defective molecule that sends out molecular shrapnel, damaging the coronary arteries and other cells in our bodies. They lead to advanced aging and changing of our DNA, therefore involved with cancer. </a:t>
            </a:r>
          </a:p>
          <a:p>
            <a:r>
              <a:rPr lang="en-US" dirty="0"/>
              <a:t>Occur from several causes to be named later, but include normal daily living such as when you metabolize food into energy, oxygen oxidizes (or burns) the food in order to produce energy which create by-products known as free radicals.</a:t>
            </a:r>
          </a:p>
          <a:p>
            <a:r>
              <a:rPr lang="en-US" dirty="0"/>
              <a:t>Also called “oxidation” – your body normally contains anti-oxidants that keep this under control.  However, with modern over-exposure to free radicals, we use up our anti-oxidants. </a:t>
            </a:r>
          </a:p>
          <a:p>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183</a:t>
            </a:fld>
            <a:endParaRPr lang="en-CA"/>
          </a:p>
        </p:txBody>
      </p:sp>
    </p:spTree>
    <p:extLst>
      <p:ext uri="{BB962C8B-B14F-4D97-AF65-F5344CB8AC3E}">
        <p14:creationId xmlns:p14="http://schemas.microsoft.com/office/powerpoint/2010/main" val="371272099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deliver high glycemic nutrients into the blood, glucose levels rise quickly.  </a:t>
            </a:r>
          </a:p>
          <a:p>
            <a:r>
              <a:rPr lang="en-US" dirty="0"/>
              <a:t>The result is the release of insulin necessary to allow glucose to enter the cell.  When insulin is released, another molecule called IGF (insulin </a:t>
            </a:r>
            <a:r>
              <a:rPr lang="en-US" dirty="0" err="1"/>
              <a:t>ike</a:t>
            </a:r>
            <a:r>
              <a:rPr lang="en-US" dirty="0"/>
              <a:t> growth factor)is released as well.  IGF stimulates cell growth allowing sugar to provide for tissue nourishment and faster growth. A major negative to this duo of molecules is that they cause inflammation and are linked to several health issues including cancer. </a:t>
            </a:r>
          </a:p>
          <a:p>
            <a:r>
              <a:rPr lang="en-US" dirty="0"/>
              <a:t>The cell growth caused by IGF stimulates cancer cell growth.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connects to diabetes.  With high blood sugar levels, people with diabetes are known to be at above-average risk for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184</a:t>
            </a:fld>
            <a:endParaRPr lang="en-US"/>
          </a:p>
        </p:txBody>
      </p:sp>
    </p:spTree>
    <p:extLst>
      <p:ext uri="{BB962C8B-B14F-4D97-AF65-F5344CB8AC3E}">
        <p14:creationId xmlns:p14="http://schemas.microsoft.com/office/powerpoint/2010/main" val="324792678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Omega Balance, Disease, and Inflammation</a:t>
            </a:r>
            <a:endParaRPr lang="en-US" dirty="0"/>
          </a:p>
          <a:p>
            <a:r>
              <a:rPr lang="en-US" dirty="0"/>
              <a:t>Omega-6 fats lead to the formation of “eicosanoids.” </a:t>
            </a:r>
          </a:p>
          <a:p>
            <a:r>
              <a:rPr lang="en-US" dirty="0"/>
              <a:t>These are inflammatory hormones. In fact, the action that allows many painkillers like aspirin to work is by inhibiting the enzymes that convert Omega-6 to inflammatory agents that are called prostaglandins.</a:t>
            </a:r>
          </a:p>
          <a:p>
            <a:r>
              <a:rPr lang="en-US" dirty="0"/>
              <a:t>Over time, it’s been estimated that the overabundance of Omega-6’s and the resulting deficiency of Omega-3’s is involved in the causes of heart disease, vascular disease, homicide, depression, bronchial disease, and many other brain, joint, and organ disorders. </a:t>
            </a:r>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185</a:t>
            </a:fld>
            <a:endParaRPr lang="en-US"/>
          </a:p>
        </p:txBody>
      </p:sp>
    </p:spTree>
    <p:extLst>
      <p:ext uri="{BB962C8B-B14F-4D97-AF65-F5344CB8AC3E}">
        <p14:creationId xmlns:p14="http://schemas.microsoft.com/office/powerpoint/2010/main" val="57268182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concerns</a:t>
            </a:r>
            <a:r>
              <a:rPr lang="en-US" baseline="0" dirty="0"/>
              <a:t> associated with chronic inflammation are things like cancer, heart attack, stroke</a:t>
            </a:r>
          </a:p>
          <a:p>
            <a:r>
              <a:rPr lang="en-US" baseline="0" dirty="0"/>
              <a:t>This is especially scary because we can address chronic inflammation but addressing nutritional deficiencies, modifying our diet and lifestyle. </a:t>
            </a:r>
          </a:p>
          <a:p>
            <a:endParaRPr lang="en-US" baseline="0" dirty="0"/>
          </a:p>
          <a:p>
            <a:r>
              <a:rPr lang="en-US" baseline="0" dirty="0"/>
              <a:t>CRP is the blood marker you test to measure inflammation levels in your body</a:t>
            </a:r>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186</a:t>
            </a:fld>
            <a:endParaRPr lang="en-CA"/>
          </a:p>
        </p:txBody>
      </p:sp>
    </p:spTree>
    <p:extLst>
      <p:ext uri="{BB962C8B-B14F-4D97-AF65-F5344CB8AC3E}">
        <p14:creationId xmlns:p14="http://schemas.microsoft.com/office/powerpoint/2010/main" val="230281361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Harvard Women's Health Study, CRP test results were more accurate. Twelve different indicators of </a:t>
            </a:r>
            <a:r>
              <a:rPr lang="en-US" dirty="0">
                <a:hlinkClick r:id="rId3"/>
              </a:rPr>
              <a:t>inflammation</a:t>
            </a:r>
            <a:r>
              <a:rPr lang="en-US" dirty="0"/>
              <a:t> were looked at in </a:t>
            </a:r>
            <a:r>
              <a:rPr lang="en-US" dirty="0">
                <a:hlinkClick r:id="rId4"/>
              </a:rPr>
              <a:t>healthy women</a:t>
            </a:r>
            <a:r>
              <a:rPr lang="en-US" dirty="0"/>
              <a:t> who had already had menopause. Three years later, those with the highest CRP levels were more than four times as likely to have died from coronary disease, or had a </a:t>
            </a:r>
            <a:r>
              <a:rPr lang="en-US" dirty="0">
                <a:hlinkClick r:id="rId5"/>
              </a:rPr>
              <a:t>heart attack</a:t>
            </a:r>
            <a:r>
              <a:rPr lang="en-US" dirty="0"/>
              <a:t> that wasn’t fatal, or </a:t>
            </a:r>
            <a:r>
              <a:rPr lang="en-US" dirty="0">
                <a:hlinkClick r:id="rId6"/>
              </a:rPr>
              <a:t>stroke</a:t>
            </a:r>
            <a:r>
              <a:rPr lang="en-US" dirty="0"/>
              <a:t>, compared with those with the lowest </a:t>
            </a:r>
            <a:r>
              <a:rPr lang="en-US" dirty="0" err="1"/>
              <a:t>levelsRP</a:t>
            </a:r>
            <a:r>
              <a:rPr lang="en-US" dirty="0"/>
              <a:t> is one of, if not the most important marker to check to maximize both current and future health.</a:t>
            </a:r>
          </a:p>
          <a:p>
            <a:endParaRPr lang="en-US" dirty="0"/>
          </a:p>
          <a:p>
            <a:r>
              <a:rPr lang="en-US" dirty="0"/>
              <a:t>CRP is one of the most, if not the most important marker of health to get tested –  other inflammatory markers like homocysteine or Lp-PLA2 are inflammation markers as well.</a:t>
            </a:r>
          </a:p>
        </p:txBody>
      </p:sp>
      <p:sp>
        <p:nvSpPr>
          <p:cNvPr id="4" name="Slide Number Placeholder 3"/>
          <p:cNvSpPr>
            <a:spLocks noGrp="1"/>
          </p:cNvSpPr>
          <p:nvPr>
            <p:ph type="sldNum" sz="quarter" idx="5"/>
          </p:nvPr>
        </p:nvSpPr>
        <p:spPr/>
        <p:txBody>
          <a:bodyPr/>
          <a:lstStyle/>
          <a:p>
            <a:fld id="{E9683C7A-E92C-49AA-BEF5-E20D8DC046D9}" type="slidenum">
              <a:rPr lang="en-US" smtClean="0"/>
              <a:t>187</a:t>
            </a:fld>
            <a:endParaRPr lang="en-US"/>
          </a:p>
        </p:txBody>
      </p:sp>
    </p:spTree>
    <p:extLst>
      <p:ext uri="{BB962C8B-B14F-4D97-AF65-F5344CB8AC3E}">
        <p14:creationId xmlns:p14="http://schemas.microsoft.com/office/powerpoint/2010/main" val="245666928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Oxidation causes inflammation.</a:t>
            </a:r>
          </a:p>
          <a:p>
            <a:r>
              <a:rPr lang="en-US" dirty="0"/>
              <a:t>Man</a:t>
            </a:r>
          </a:p>
          <a:p>
            <a:endParaRPr lang="en-US" dirty="0"/>
          </a:p>
          <a:p>
            <a:r>
              <a:rPr lang="en-US" dirty="0"/>
              <a:t>What</a:t>
            </a:r>
            <a:r>
              <a:rPr lang="en-US" baseline="0" dirty="0"/>
              <a:t> is oxidative stress?</a:t>
            </a:r>
          </a:p>
          <a:p>
            <a:r>
              <a:rPr lang="en-US" baseline="0" dirty="0"/>
              <a:t>This term refers to a burden of free radicals in our body. (Reactive oxygen species)</a:t>
            </a:r>
          </a:p>
          <a:p>
            <a:r>
              <a:rPr lang="en-US" baseline="0" dirty="0"/>
              <a:t>Free radicals are unstable molecules in our body that can damage other cells and lead to the progression of cancer, cardiovascular disease and age related decline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prevent free radical damage, we use antioxidants:</a:t>
            </a:r>
            <a:endParaRPr lang="en-US" baseline="0" dirty="0"/>
          </a:p>
          <a:p>
            <a:r>
              <a:rPr lang="en-US" baseline="0" dirty="0"/>
              <a:t>Antioxidants provide us with a defense mechanism against free radical damage by stabilizing these unstable molecules, but can’t keep up under heavy exposure.  We end up running low on antioxidants and the free-radicals overcome our health.</a:t>
            </a:r>
            <a:endParaRPr lang="en-US" dirty="0"/>
          </a:p>
          <a:p>
            <a:r>
              <a:rPr lang="en-US" dirty="0"/>
              <a:t>y of the same causes and conditions are related to both..</a:t>
            </a:r>
          </a:p>
        </p:txBody>
      </p:sp>
      <p:sp>
        <p:nvSpPr>
          <p:cNvPr id="4" name="Slide Number Placeholder 3"/>
          <p:cNvSpPr>
            <a:spLocks noGrp="1"/>
          </p:cNvSpPr>
          <p:nvPr>
            <p:ph type="sldNum" sz="quarter" idx="5"/>
          </p:nvPr>
        </p:nvSpPr>
        <p:spPr/>
        <p:txBody>
          <a:bodyPr/>
          <a:lstStyle/>
          <a:p>
            <a:fld id="{E9683C7A-E92C-49AA-BEF5-E20D8DC046D9}" type="slidenum">
              <a:rPr lang="en-US" smtClean="0"/>
              <a:t>188</a:t>
            </a:fld>
            <a:endParaRPr lang="en-US"/>
          </a:p>
        </p:txBody>
      </p:sp>
    </p:spTree>
    <p:extLst>
      <p:ext uri="{BB962C8B-B14F-4D97-AF65-F5344CB8AC3E}">
        <p14:creationId xmlns:p14="http://schemas.microsoft.com/office/powerpoint/2010/main" val="325167107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189</a:t>
            </a:fld>
            <a:endParaRPr lang="en-US"/>
          </a:p>
        </p:txBody>
      </p:sp>
    </p:spTree>
    <p:extLst>
      <p:ext uri="{BB962C8B-B14F-4D97-AF65-F5344CB8AC3E}">
        <p14:creationId xmlns:p14="http://schemas.microsoft.com/office/powerpoint/2010/main" val="428209782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bodies are exposed to free radicals and oxidative stress in the environmental and internally by our own metabolic processes – the food and drinks we consume can help contribute to our oxidative stress</a:t>
            </a:r>
          </a:p>
          <a:p>
            <a:r>
              <a:rPr lang="en-US" dirty="0"/>
              <a:t>oxidative stress.</a:t>
            </a:r>
          </a:p>
          <a:p>
            <a:r>
              <a:rPr lang="en-US" dirty="0"/>
              <a:t>Toxins, emotional stress, radiation, physical stress like intense exercise, sugar, weight gain, insulin issues, inflammation, and can increase oxidation and make it even more difficult for your antioxidant defenses to keep up. So you can see where inflammation and oxidation are closely tied together in terms of cause and impact. </a:t>
            </a:r>
          </a:p>
          <a:p>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190</a:t>
            </a:fld>
            <a:endParaRPr lang="en-CA"/>
          </a:p>
        </p:txBody>
      </p:sp>
    </p:spTree>
    <p:extLst>
      <p:ext uri="{BB962C8B-B14F-4D97-AF65-F5344CB8AC3E}">
        <p14:creationId xmlns:p14="http://schemas.microsoft.com/office/powerpoint/2010/main" val="49069340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effects</a:t>
            </a:r>
            <a:r>
              <a:rPr lang="en-US" baseline="0" dirty="0"/>
              <a:t> of long term oxidative stress can affect many different body systems and create chronic and deadly conditions</a:t>
            </a:r>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191</a:t>
            </a:fld>
            <a:endParaRPr lang="en-CA"/>
          </a:p>
        </p:txBody>
      </p:sp>
    </p:spTree>
    <p:extLst>
      <p:ext uri="{BB962C8B-B14F-4D97-AF65-F5344CB8AC3E}">
        <p14:creationId xmlns:p14="http://schemas.microsoft.com/office/powerpoint/2010/main" val="3138210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Omega Balance, Disease, and Inflammation</a:t>
            </a:r>
            <a:endParaRPr lang="en-US" dirty="0"/>
          </a:p>
          <a:p>
            <a:r>
              <a:rPr lang="en-US" dirty="0"/>
              <a:t>Omega-6 fats lead to the formation of “eicosanoids.” </a:t>
            </a:r>
          </a:p>
          <a:p>
            <a:r>
              <a:rPr lang="en-US" dirty="0"/>
              <a:t>These are inflammatory hormones. In fact, the action that allows many painkillers like aspirin to work is by inhibiting the enzymes that convert Omega-6 to inflammatory agents that are called prostaglandins.</a:t>
            </a:r>
          </a:p>
          <a:p>
            <a:r>
              <a:rPr lang="en-US" dirty="0"/>
              <a:t>Over time, it’s been estimated that the overabundance of Omega-6’s and the resulting deficiency of Omega-3’s is involved in the causes of heart disease, vascular disease, homicide, depression, bronchial disease, and many other brain, joint, and organ disorders. </a:t>
            </a:r>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16</a:t>
            </a:fld>
            <a:endParaRPr lang="en-US"/>
          </a:p>
        </p:txBody>
      </p:sp>
    </p:spTree>
    <p:extLst>
      <p:ext uri="{BB962C8B-B14F-4D97-AF65-F5344CB8AC3E}">
        <p14:creationId xmlns:p14="http://schemas.microsoft.com/office/powerpoint/2010/main" val="232873496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bodies are constantly exposed to toxins in the environment, through our diets and through lifestyle choice</a:t>
            </a:r>
          </a:p>
          <a:p>
            <a:r>
              <a:rPr lang="en-US" baseline="0" dirty="0"/>
              <a:t>Our liver provides protection against toxins by filtering them out of our system</a:t>
            </a:r>
          </a:p>
          <a:p>
            <a:r>
              <a:rPr lang="en-US" baseline="0" dirty="0"/>
              <a:t>When we are chronically exposed toxins, the liver becomes overburdened and works less efficiently</a:t>
            </a:r>
          </a:p>
          <a:p>
            <a:r>
              <a:rPr lang="en-US" baseline="0" dirty="0"/>
              <a:t>We can overburden our liver with all of these things: [listed on slide]</a:t>
            </a:r>
            <a:endParaRPr lang="en-US" sz="1200" dirty="0"/>
          </a:p>
          <a:p>
            <a:r>
              <a:rPr lang="en-US" sz="1200" dirty="0"/>
              <a:t>Exposure to mold, pesticides, and other environmental toxins</a:t>
            </a:r>
          </a:p>
          <a:p>
            <a:r>
              <a:rPr lang="en-US" sz="1200" dirty="0"/>
              <a:t>Use of plastic water bottles</a:t>
            </a:r>
          </a:p>
          <a:p>
            <a:r>
              <a:rPr lang="en-US" sz="1200" dirty="0"/>
              <a:t>Unfiltered water which contains chlorine, fluorine, heavy metals and toxins</a:t>
            </a:r>
          </a:p>
          <a:p>
            <a:r>
              <a:rPr lang="en-US" sz="1200" dirty="0"/>
              <a:t>Benzene, xylene, toluene exposure through fabrics, detergents, dyes, gasoline</a:t>
            </a:r>
          </a:p>
          <a:p>
            <a:r>
              <a:rPr lang="en-US" sz="1200" dirty="0"/>
              <a:t>Medications, vaccinations</a:t>
            </a:r>
          </a:p>
          <a:p>
            <a:r>
              <a:rPr lang="en-US" sz="1200" dirty="0"/>
              <a:t>Glyphosates</a:t>
            </a:r>
          </a:p>
          <a:p>
            <a:r>
              <a:rPr lang="en-US" sz="1200" dirty="0"/>
              <a:t>Cigarettes, alcohol</a:t>
            </a:r>
          </a:p>
          <a:p>
            <a:r>
              <a:rPr lang="en-US" sz="1200" dirty="0"/>
              <a:t>Commercial foods</a:t>
            </a:r>
          </a:p>
          <a:p>
            <a:r>
              <a:rPr lang="en-US" sz="1200" dirty="0"/>
              <a:t>Use of artificial sweeteners</a:t>
            </a:r>
          </a:p>
          <a:p>
            <a:r>
              <a:rPr lang="en-US" sz="1200" dirty="0"/>
              <a:t>Personal care products like shampoo, soap, and toothpaste</a:t>
            </a:r>
          </a:p>
          <a:p>
            <a:r>
              <a:rPr lang="en-US" sz="1200" dirty="0"/>
              <a:t>Pesticides, herbicides, fungicides and fertilizers</a:t>
            </a:r>
          </a:p>
          <a:p>
            <a:r>
              <a:rPr lang="en-US" sz="1200" dirty="0"/>
              <a:t>Household cleaners</a:t>
            </a:r>
          </a:p>
          <a:p>
            <a:r>
              <a:rPr lang="en-US" sz="1200" dirty="0"/>
              <a:t>Dental work</a:t>
            </a:r>
          </a:p>
        </p:txBody>
      </p:sp>
      <p:sp>
        <p:nvSpPr>
          <p:cNvPr id="4" name="Slide Number Placeholder 3"/>
          <p:cNvSpPr>
            <a:spLocks noGrp="1"/>
          </p:cNvSpPr>
          <p:nvPr>
            <p:ph type="sldNum" sz="quarter" idx="5"/>
          </p:nvPr>
        </p:nvSpPr>
        <p:spPr/>
        <p:txBody>
          <a:bodyPr/>
          <a:lstStyle/>
          <a:p>
            <a:fld id="{E9683C7A-E92C-49AA-BEF5-E20D8DC046D9}" type="slidenum">
              <a:rPr lang="en-US" smtClean="0"/>
              <a:t>192</a:t>
            </a:fld>
            <a:endParaRPr lang="en-US"/>
          </a:p>
        </p:txBody>
      </p:sp>
    </p:spTree>
    <p:extLst>
      <p:ext uri="{BB962C8B-B14F-4D97-AF65-F5344CB8AC3E}">
        <p14:creationId xmlns:p14="http://schemas.microsoft.com/office/powerpoint/2010/main" val="193616810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Overwhelm bodily functions</a:t>
            </a:r>
          </a:p>
          <a:p>
            <a:r>
              <a:rPr lang="en-US" b="1" dirty="0"/>
              <a:t>Cross the blood-brain barrier and poison the nervous system</a:t>
            </a:r>
          </a:p>
          <a:p>
            <a:r>
              <a:rPr lang="en-US" b="1" dirty="0"/>
              <a:t>Damage your cells</a:t>
            </a:r>
          </a:p>
          <a:p>
            <a:r>
              <a:rPr lang="en-US" b="1" dirty="0"/>
              <a:t>Lead to chronic inflammation and oxidation</a:t>
            </a:r>
          </a:p>
          <a:p>
            <a:pPr lvl="0"/>
            <a:r>
              <a:rPr lang="en-US" b="1" dirty="0"/>
              <a:t>Slow your metabolic rate</a:t>
            </a:r>
            <a:r>
              <a:rPr lang="en-US" dirty="0"/>
              <a:t>.</a:t>
            </a:r>
          </a:p>
          <a:p>
            <a:pPr lvl="0"/>
            <a:r>
              <a:rPr lang="en-US" b="1" dirty="0"/>
              <a:t>Disrupt absorption of critical</a:t>
            </a:r>
            <a:endParaRPr lang="en-US" dirty="0"/>
          </a:p>
          <a:p>
            <a:pPr lvl="0"/>
            <a:r>
              <a:rPr lang="en-US" b="1" dirty="0"/>
              <a:t>Disrupt hormonal activity due to changes in receptor sites.</a:t>
            </a:r>
            <a:endParaRPr lang="en-US" dirty="0"/>
          </a:p>
          <a:p>
            <a:pPr lvl="0"/>
            <a:r>
              <a:rPr lang="en-US" b="1" dirty="0"/>
              <a:t>Lower thyroid function.</a:t>
            </a:r>
            <a:endParaRPr lang="en-US" dirty="0"/>
          </a:p>
          <a:p>
            <a:pPr lvl="0"/>
            <a:r>
              <a:rPr lang="en-US" b="1" dirty="0"/>
              <a:t>Bind to fats making them tough to lose.</a:t>
            </a:r>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193</a:t>
            </a:fld>
            <a:endParaRPr lang="en-CA"/>
          </a:p>
        </p:txBody>
      </p:sp>
    </p:spTree>
    <p:extLst>
      <p:ext uri="{BB962C8B-B14F-4D97-AF65-F5344CB8AC3E}">
        <p14:creationId xmlns:p14="http://schemas.microsoft.com/office/powerpoint/2010/main" val="148322430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100,000 people study showed that people with higher than average </a:t>
            </a:r>
            <a:r>
              <a:rPr lang="en-CA" sz="1200" kern="1200" dirty="0" err="1">
                <a:solidFill>
                  <a:schemeClr val="tx1"/>
                </a:solidFill>
                <a:effectLst/>
                <a:latin typeface="+mn-lt"/>
                <a:ea typeface="+mn-ea"/>
                <a:cs typeface="+mn-cs"/>
              </a:rPr>
              <a:t>Vit</a:t>
            </a:r>
            <a:r>
              <a:rPr lang="en-CA" sz="1200" kern="1200" dirty="0">
                <a:solidFill>
                  <a:schemeClr val="tx1"/>
                </a:solidFill>
                <a:effectLst/>
                <a:latin typeface="+mn-lt"/>
                <a:ea typeface="+mn-ea"/>
                <a:cs typeface="+mn-cs"/>
              </a:rPr>
              <a:t> E had a 43% lower risk of any heart or vascular metabolic disease.  High </a:t>
            </a:r>
            <a:r>
              <a:rPr lang="en-CA" sz="1200" kern="1200" dirty="0" err="1">
                <a:solidFill>
                  <a:schemeClr val="tx1"/>
                </a:solidFill>
                <a:effectLst/>
                <a:latin typeface="+mn-lt"/>
                <a:ea typeface="+mn-ea"/>
                <a:cs typeface="+mn-cs"/>
              </a:rPr>
              <a:t>Vit</a:t>
            </a:r>
            <a:r>
              <a:rPr lang="en-CA" sz="1200" kern="1200" dirty="0">
                <a:solidFill>
                  <a:schemeClr val="tx1"/>
                </a:solidFill>
                <a:effectLst/>
                <a:latin typeface="+mn-lt"/>
                <a:ea typeface="+mn-ea"/>
                <a:cs typeface="+mn-cs"/>
              </a:rPr>
              <a:t> D had 33% less CV disease, 55%, less Type II Diabetes, and 51% less metabolic syndrome (Diabetes precursor with weight loss resistance, high plod pressure, and high triglycerides).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Optimal level is over 60 ng/mL – average person has less than half and labs have considered that “normal”</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Depression, osteoporosis, heart disease, auto immune disease, infection, hypertension, and cancer (50% drop in intestinal cancers).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63983F-8C88-1D42-8513-80A045678B41}" type="slidenum">
              <a:rPr lang="en-US" smtClean="0"/>
              <a:t>194</a:t>
            </a:fld>
            <a:endParaRPr lang="en-US"/>
          </a:p>
        </p:txBody>
      </p:sp>
    </p:spTree>
    <p:extLst>
      <p:ext uri="{BB962C8B-B14F-4D97-AF65-F5344CB8AC3E}">
        <p14:creationId xmlns:p14="http://schemas.microsoft.com/office/powerpoint/2010/main" val="178258778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New research has confirmed the importance of vitamin D3 in preventing cancer, particularly in countries where the lack of sunshine means that the skin cannot synthesize enough of this vitamin during the winter. I’ve therefore given more attention to this topic, and made new and more specific recommendations.”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“has recently been shown that a significant supply of vitamin D reduces considerably the risk of several cancers (by more than 75 percent with a daily intake of 1,000 international units [IUs] of the 25-hydroxyvitamin D form), in a Creighton University study published in 2007.121 In a Canadian pilot study of fifteen patients with prostate cancer, researchers reported on the effects of taking just 2,000 IUs of vitamin D3 daily over a median of eight months (up to sixty-five months for one of the patients). Fourteen of them saw a slowing of progression of their PSA levels (the most common marker of prostate cancer, used to follow its growth over time). And these levels actually dropped significantly in nine of the patients compared to their levels at the start of treatment.122</a:t>
            </a:r>
          </a:p>
          <a:p>
            <a:r>
              <a:rPr lang="en-US" sz="1200" kern="1200" dirty="0">
                <a:solidFill>
                  <a:schemeClr val="tx1"/>
                </a:solidFill>
                <a:effectLst/>
                <a:latin typeface="+mn-lt"/>
                <a:ea typeface="+mn-ea"/>
                <a:cs typeface="+mn-cs"/>
              </a:rPr>
              <a:t>Other studies published recently have shown positive effects of vitamin D3 on breast cancer, non-small-cell lung cancer, colon cancer, and prostate cancer. Many researchers now believe that vitamin D3 contributes to slowing down all forms of cancer, at least in the early stages. Moreover, we now know that vitamin D3 very likely protects us from colds and flu and contributes to maintaining 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“Foods that contain the most vitamin D are cod liver oil (1,460 IUs in a tablespoon), salmon (360 IUs in 100 grams), mackerel (345 IUs in 100 grams), sardines (270 IUs in 100 grams), and eel (200 IUs in 100 grams). Milk enriched with vitamin D contains only 98 IUs per glass, an egg 25 IUs, and calf liver 20 IUs per 100 grams.”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“Long-chain omega-3s found in fatty fish (or in high-quality purified fish oil supplements) reduce inflammation. In cell cultures, they reduce cancer cell growth in a large number of tumors (lung, breast, colon, prostate, kidney, etc.). They also act to reduce the spread of tumors in the form of metastases. Several human studies show that the risk of several cancers is significantly lower in people who eat fish at least twice a week.125,126,127,128,129,130,131,132ai”</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29DC3F8-0821-4A69-B195-018F6EEC92EC}" type="slidenum">
              <a:rPr lang="en-CA" smtClean="0"/>
              <a:t>195</a:t>
            </a:fld>
            <a:endParaRPr lang="en-CA"/>
          </a:p>
        </p:txBody>
      </p:sp>
    </p:spTree>
    <p:extLst>
      <p:ext uri="{BB962C8B-B14F-4D97-AF65-F5344CB8AC3E}">
        <p14:creationId xmlns:p14="http://schemas.microsoft.com/office/powerpoint/2010/main" val="335485626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Vitamin D3</a:t>
            </a:r>
          </a:p>
          <a:p>
            <a:pPr lvl="0"/>
            <a:r>
              <a:rPr lang="en-US" dirty="0"/>
              <a:t>High-quality vitamin D3 supports health in countless ways. From boosting heart and bone health to and lessening inflammation and the risks of certain diseases, vitamin D is vital to ongoing health.</a:t>
            </a:r>
            <a:r>
              <a:rPr lang="en-US" baseline="30000" dirty="0"/>
              <a:t>1 </a:t>
            </a:r>
            <a:r>
              <a:rPr lang="en-US" dirty="0"/>
              <a:t>Vitamin D-deficiency, on the other hand, increases risk of stroke and heart failure.</a:t>
            </a:r>
            <a:r>
              <a:rPr lang="en-US" baseline="30000" dirty="0"/>
              <a:t>2, 3</a:t>
            </a:r>
            <a:r>
              <a:rPr lang="en-US" dirty="0"/>
              <a:t> While the human body produces vitamin D naturally when exposed to moderate sunlight, indoor jobs and cold weather climates have left nearly half of all Americans vitamin D-deficient.</a:t>
            </a:r>
            <a:r>
              <a:rPr lang="en-US" baseline="30000" dirty="0"/>
              <a:t>4</a:t>
            </a:r>
            <a:endParaRPr lang="en-US" dirty="0"/>
          </a:p>
          <a:p>
            <a:pPr lvl="0"/>
            <a:r>
              <a:rPr lang="en-US" dirty="0"/>
              <a:t>Senior author Bess Dawson-Hughes, M.D., director of the Bone Metabolism Laboratory at the Jean Mayer USDA Human Nutrition and Research Center on Aging at Tufts University, says, “We may need to reconsider the current recommended daily values of vitamin D for older adults.” Dawson-Hughes believes that “vitamin D may also improve muscle strength, thereby reducing fracture risk through fall prevention.” </a:t>
            </a:r>
            <a:r>
              <a:rPr lang="en-US" baseline="30000" dirty="0"/>
              <a:t>5</a:t>
            </a:r>
            <a:endParaRPr lang="en-US" dirty="0"/>
          </a:p>
          <a:p>
            <a:pPr lvl="0"/>
            <a:r>
              <a:rPr lang="en-US" dirty="0"/>
              <a:t>Emerging science suggests that vitamin D receptors are found throughout the body. Over 900 genes and several areas of the body have vitamin D receptors, or proteins that bind to vitamin D.</a:t>
            </a:r>
            <a:r>
              <a:rPr lang="en-US" baseline="30000" dirty="0"/>
              <a:t>6</a:t>
            </a:r>
            <a:r>
              <a:rPr lang="en-US" dirty="0"/>
              <a:t> According to University of California Riverside’s Biochemistry Presidential Chair, this means that, “Vitamin D supports immune system, pancreas, heart, blood, cellular, muscle, bone and bone marrow, breast, colon, intestine, kidney, lung, prostate, retina, skin, stomach, uterine and brain health—and can [positively] impact 36 bodily organs.” Even improved memory and concentration have been linked to vitamin D intake!</a:t>
            </a:r>
            <a:r>
              <a:rPr lang="en-US" baseline="30000" dirty="0"/>
              <a:t>7</a:t>
            </a:r>
            <a:endParaRPr lang="en-US" dirty="0"/>
          </a:p>
          <a:p>
            <a:pPr lvl="0"/>
            <a:r>
              <a:rPr lang="en-US" dirty="0"/>
              <a:t>Vitamin D can also inhibit unwanted and unhealthy cell proliferation, while stimulating healthy cell differentiation.</a:t>
            </a:r>
            <a:r>
              <a:rPr lang="en-US" baseline="30000" dirty="0"/>
              <a:t>8</a:t>
            </a:r>
            <a:r>
              <a:rPr lang="en-US" dirty="0"/>
              <a:t> When some cells divide rapidly, or proliferate, the impact on your health can be devastating. Cell differentiation, however, can decrease unwanted cellular proliferation. Lung, skin, colon, bone and breast sites have been studied for vitamin D’s positive effects on cell proliferation and differentiation. Vitamin D causes cells to act as normal, mature cells by stimulating healthy cell differentiation. Dr. Cedric Garland, a 20-year veteran vitamin D researcher, believes vitamin D can prevent unwanted cell proliferation by 75 percent with optimal vitamin D blood levels.</a:t>
            </a:r>
            <a:r>
              <a:rPr lang="en-US" baseline="30000" dirty="0"/>
              <a:t>9</a:t>
            </a:r>
            <a:endParaRPr lang="en-US" dirty="0"/>
          </a:p>
          <a:p>
            <a:pPr lvl="0"/>
            <a:r>
              <a:rPr lang="en-US" dirty="0"/>
              <a:t> </a:t>
            </a:r>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196</a:t>
            </a:fld>
            <a:endParaRPr lang="en-US"/>
          </a:p>
        </p:txBody>
      </p:sp>
    </p:spTree>
    <p:extLst>
      <p:ext uri="{BB962C8B-B14F-4D97-AF65-F5344CB8AC3E}">
        <p14:creationId xmlns:p14="http://schemas.microsoft.com/office/powerpoint/2010/main" val="135035777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have certain genetic tendencies towards disease.</a:t>
            </a:r>
          </a:p>
          <a:p>
            <a:r>
              <a:rPr lang="en-US" dirty="0"/>
              <a:t>   There are many genetic factors that predispose people to becoming more inflamed, oxidized, and toxic.</a:t>
            </a:r>
          </a:p>
        </p:txBody>
      </p:sp>
      <p:sp>
        <p:nvSpPr>
          <p:cNvPr id="4" name="Slide Number Placeholder 3"/>
          <p:cNvSpPr>
            <a:spLocks noGrp="1"/>
          </p:cNvSpPr>
          <p:nvPr>
            <p:ph type="sldNum" sz="quarter" idx="5"/>
          </p:nvPr>
        </p:nvSpPr>
        <p:spPr/>
        <p:txBody>
          <a:bodyPr/>
          <a:lstStyle/>
          <a:p>
            <a:fld id="{E9683C7A-E92C-49AA-BEF5-E20D8DC046D9}" type="slidenum">
              <a:rPr lang="en-US" smtClean="0"/>
              <a:t>199</a:t>
            </a:fld>
            <a:endParaRPr lang="en-US"/>
          </a:p>
        </p:txBody>
      </p:sp>
    </p:spTree>
    <p:extLst>
      <p:ext uri="{BB962C8B-B14F-4D97-AF65-F5344CB8AC3E}">
        <p14:creationId xmlns:p14="http://schemas.microsoft.com/office/powerpoint/2010/main" val="378543240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Cancer is a perversion of genetics – a genome that becomes pathologically obsessed with replicating itself.  These bad genes create cells that </a:t>
            </a:r>
            <a:r>
              <a:rPr lang="en-US" dirty="0"/>
              <a:t>This are self-replicating machine co-opts the cell’s physiology, resulting in a shape-shifting illness that despite billions spent annually for half of a century, still defies our ability to treat or cure it. </a:t>
            </a:r>
          </a:p>
          <a:p>
            <a:pPr algn="l"/>
            <a:r>
              <a:rPr lang="en-US" sz="1200" b="1" dirty="0"/>
              <a:t> SOLUTION: Test to identify the genes and overcome them by changing the environment.</a:t>
            </a:r>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202</a:t>
            </a:fld>
            <a:endParaRPr lang="en-US"/>
          </a:p>
        </p:txBody>
      </p:sp>
    </p:spTree>
    <p:extLst>
      <p:ext uri="{BB962C8B-B14F-4D97-AF65-F5344CB8AC3E}">
        <p14:creationId xmlns:p14="http://schemas.microsoft.com/office/powerpoint/2010/main" val="172098801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Monogenic diseases, or diseases that result from errors in the nucleotide sequence of a single gene, are exceedingly rare and not responsible for the number of problems the gene myth would have someone believe. </a:t>
            </a:r>
          </a:p>
          <a:p>
            <a:endParaRPr lang="en-US" dirty="0"/>
          </a:p>
          <a:p>
            <a:r>
              <a:rPr lang="en-US" dirty="0"/>
              <a:t> You pass on your genes and your epi-genes: </a:t>
            </a:r>
            <a:r>
              <a:rPr lang="en-US" sz="1200" dirty="0"/>
              <a:t>Determines what life you will experience now AND What you will transfer on to the next generation.  </a:t>
            </a:r>
            <a:r>
              <a:rPr lang="en-US" sz="1400" dirty="0">
                <a:solidFill>
                  <a:srgbClr val="C00000"/>
                </a:solidFill>
              </a:rPr>
              <a:t>Epigenetics will pass down pro-cancer or anti-cancer genes for 4 generations.  You determine much of whether or not your children, grand-children, and great-great grandchildren will have a tendency towards health or disease (We tend to pass down our lifestyle too!)</a:t>
            </a:r>
          </a:p>
          <a:p>
            <a:endParaRPr lang="en-US" dirty="0"/>
          </a:p>
          <a:p>
            <a:endParaRPr lang="en-US" dirty="0"/>
          </a:p>
        </p:txBody>
      </p:sp>
      <p:sp>
        <p:nvSpPr>
          <p:cNvPr id="4" name="Slide Number Placeholder 3"/>
          <p:cNvSpPr>
            <a:spLocks noGrp="1"/>
          </p:cNvSpPr>
          <p:nvPr>
            <p:ph type="sldNum" sz="quarter" idx="5"/>
          </p:nvPr>
        </p:nvSpPr>
        <p:spPr/>
        <p:txBody>
          <a:bodyPr/>
          <a:lstStyle/>
          <a:p>
            <a:fld id="{3EF8C6B5-6022-454E-B9C1-41EEC248CC4B}" type="slidenum">
              <a:rPr lang="en-US" smtClean="0"/>
              <a:t>203</a:t>
            </a:fld>
            <a:endParaRPr lang="en-US"/>
          </a:p>
        </p:txBody>
      </p:sp>
    </p:spTree>
    <p:extLst>
      <p:ext uri="{BB962C8B-B14F-4D97-AF65-F5344CB8AC3E}">
        <p14:creationId xmlns:p14="http://schemas.microsoft.com/office/powerpoint/2010/main" val="418699237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dirty="0"/>
          </a:p>
        </p:txBody>
      </p:sp>
      <p:sp>
        <p:nvSpPr>
          <p:cNvPr id="4" name="Slide Number Placeholder 3"/>
          <p:cNvSpPr>
            <a:spLocks noGrp="1"/>
          </p:cNvSpPr>
          <p:nvPr>
            <p:ph type="sldNum" sz="quarter" idx="10"/>
          </p:nvPr>
        </p:nvSpPr>
        <p:spPr/>
        <p:txBody>
          <a:bodyPr/>
          <a:lstStyle/>
          <a:p>
            <a:fld id="{0263983F-8C88-1D42-8513-80A045678B41}" type="slidenum">
              <a:rPr lang="en-US" smtClean="0"/>
              <a:t>206</a:t>
            </a:fld>
            <a:endParaRPr lang="en-US"/>
          </a:p>
        </p:txBody>
      </p:sp>
    </p:spTree>
    <p:extLst>
      <p:ext uri="{BB962C8B-B14F-4D97-AF65-F5344CB8AC3E}">
        <p14:creationId xmlns:p14="http://schemas.microsoft.com/office/powerpoint/2010/main" val="396187837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Omega-3’s in your body can compete for, slow down, and even </a:t>
            </a:r>
            <a:r>
              <a:rPr lang="en-US" i="1" dirty="0"/>
              <a:t>stop</a:t>
            </a:r>
            <a:r>
              <a:rPr lang="en-US" dirty="0"/>
              <a:t> the formation of these inflammatory Omega-6 hormones. This fact led to the discovery that increasing Omega-3 HUFAs as a percent of your body’s lipids could prevent diseases caused by Omega-6 inflammation.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The famous MRFIT study and studies of many different cultures show that people with the lowest percentage of Omega-6’s had the lowest death rate. </a:t>
            </a:r>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207</a:t>
            </a:fld>
            <a:endParaRPr lang="en-US"/>
          </a:p>
        </p:txBody>
      </p:sp>
    </p:spTree>
    <p:extLst>
      <p:ext uri="{BB962C8B-B14F-4D97-AF65-F5344CB8AC3E}">
        <p14:creationId xmlns:p14="http://schemas.microsoft.com/office/powerpoint/2010/main" val="3042732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body produces more inflammatory mediators, such as CRP, this in turn sparks chronic systemic inflammation. </a:t>
            </a:r>
          </a:p>
          <a:p>
            <a:r>
              <a:rPr lang="en-US" dirty="0"/>
              <a:t>Essentially the more fat you have (particularly belly fat) or other issues you are managing, the more inflammation you suffer.</a:t>
            </a:r>
          </a:p>
          <a:p>
            <a:r>
              <a:rPr lang="en-US" dirty="0"/>
              <a:t>Several studies show the inflammation and fat connection. A particular study showed inflammation increased more than 50 percent in obese women whose fat was in their hips.*</a:t>
            </a:r>
          </a:p>
          <a:p>
            <a:br>
              <a:rPr lang="en-US" dirty="0"/>
            </a:br>
            <a:r>
              <a:rPr lang="en-US" dirty="0"/>
              <a:t>* G. </a:t>
            </a:r>
            <a:r>
              <a:rPr lang="en-US" dirty="0" err="1"/>
              <a:t>Davi</a:t>
            </a:r>
            <a:r>
              <a:rPr lang="en-US" dirty="0"/>
              <a:t>, M. T. </a:t>
            </a:r>
            <a:r>
              <a:rPr lang="en-US" dirty="0" err="1"/>
              <a:t>Guagnano</a:t>
            </a:r>
            <a:r>
              <a:rPr lang="en-US" dirty="0"/>
              <a:t>, G. </a:t>
            </a:r>
            <a:r>
              <a:rPr lang="en-US" dirty="0" err="1"/>
              <a:t>Ciabattoni</a:t>
            </a:r>
            <a:r>
              <a:rPr lang="en-US" dirty="0"/>
              <a:t>, et al., “Platelet Activation in Obese Women: Role of Inflammation and Oxidant Stress,” Journal of the American Medical Association 288, no. 16 (2002): 2008–2014.”</a:t>
            </a:r>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17</a:t>
            </a:fld>
            <a:endParaRPr lang="en-US"/>
          </a:p>
        </p:txBody>
      </p:sp>
    </p:spTree>
    <p:extLst>
      <p:ext uri="{BB962C8B-B14F-4D97-AF65-F5344CB8AC3E}">
        <p14:creationId xmlns:p14="http://schemas.microsoft.com/office/powerpoint/2010/main" val="158986969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endParaRPr lang="en-US" sz="1200" dirty="0"/>
          </a:p>
          <a:p>
            <a:pPr algn="l"/>
            <a:r>
              <a:rPr lang="en-US" sz="1200" dirty="0"/>
              <a:t>Get your DHA and EPA from Fish and Algal Oil</a:t>
            </a:r>
          </a:p>
          <a:p>
            <a:pPr algn="l"/>
            <a:r>
              <a:rPr lang="en-US" sz="1200" dirty="0"/>
              <a:t>With concerns over quality sources of fish oils it is critical that these oils go through a purification process.  </a:t>
            </a:r>
          </a:p>
          <a:p>
            <a:pPr algn="l"/>
            <a:r>
              <a:rPr lang="en-US" sz="1200" dirty="0"/>
              <a:t>Algal is a powerful, vegetarian source of DHA while fish is necessary to get high levels of EPA.  Both are essential to neurological, cardiovascular, immune, and overall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Also with MCTs</a:t>
            </a:r>
          </a:p>
          <a:p>
            <a:pPr lvl="0" eaLnBrk="0" fontAlgn="base" hangingPunct="0">
              <a:spcBef>
                <a:spcPct val="0"/>
              </a:spcBef>
              <a:spcAft>
                <a:spcPct val="0"/>
              </a:spcAft>
              <a:buFontTx/>
              <a:buChar char="•"/>
            </a:pPr>
            <a:r>
              <a:rPr lang="en-US" altLang="en-US" sz="1200" dirty="0">
                <a:ea typeface="Calibri" panose="020F0502020204030204" pitchFamily="34" charset="0"/>
                <a:cs typeface="Times New Roman" panose="02020603050405020304" pitchFamily="18" charset="0"/>
              </a:rPr>
              <a:t>Burned quickly for energy</a:t>
            </a:r>
            <a:endParaRPr lang="en-US" altLang="en-US" sz="1200" dirty="0"/>
          </a:p>
          <a:p>
            <a:pPr lvl="0" eaLnBrk="0" fontAlgn="base" hangingPunct="0">
              <a:spcBef>
                <a:spcPct val="0"/>
              </a:spcBef>
              <a:spcAft>
                <a:spcPct val="0"/>
              </a:spcAft>
              <a:buFontTx/>
              <a:buChar char="•"/>
            </a:pPr>
            <a:r>
              <a:rPr lang="en-US" altLang="en-US" sz="1200" dirty="0">
                <a:ea typeface="Calibri" panose="020F0502020204030204" pitchFamily="34" charset="0"/>
                <a:cs typeface="Times New Roman" panose="02020603050405020304" pitchFamily="18" charset="0"/>
              </a:rPr>
              <a:t>Lower in calories than long-chain fatty acids</a:t>
            </a:r>
            <a:endParaRPr lang="en-US" altLang="en-US" sz="1200" dirty="0"/>
          </a:p>
          <a:p>
            <a:pPr lvl="0" eaLnBrk="0" fontAlgn="base" hangingPunct="0">
              <a:spcBef>
                <a:spcPct val="0"/>
              </a:spcBef>
              <a:spcAft>
                <a:spcPct val="0"/>
              </a:spcAft>
              <a:buFontTx/>
              <a:buChar char="•"/>
            </a:pPr>
            <a:r>
              <a:rPr lang="en-US" altLang="en-US" sz="1200" dirty="0">
                <a:ea typeface="Calibri" panose="020F0502020204030204" pitchFamily="34" charset="0"/>
                <a:cs typeface="Times New Roman" panose="02020603050405020304" pitchFamily="18" charset="0"/>
              </a:rPr>
              <a:t>Lauric acid is anti-microbial</a:t>
            </a:r>
            <a:r>
              <a:rPr lang="en-US" altLang="en-US" sz="1200" u="sng" dirty="0">
                <a:solidFill>
                  <a:srgbClr val="008080"/>
                </a:solidFill>
                <a:ea typeface="Calibri" panose="020F0502020204030204" pitchFamily="34" charset="0"/>
                <a:cs typeface="Times New Roman" panose="02020603050405020304" pitchFamily="18" charset="0"/>
              </a:rPr>
              <a:t> </a:t>
            </a:r>
            <a:endParaRPr lang="en-US" altLang="en-US" sz="1200" dirty="0"/>
          </a:p>
          <a:p>
            <a:pPr lvl="0" eaLnBrk="0" fontAlgn="base" hangingPunct="0">
              <a:spcBef>
                <a:spcPct val="0"/>
              </a:spcBef>
              <a:spcAft>
                <a:spcPct val="0"/>
              </a:spcAft>
              <a:buFontTx/>
              <a:buChar char="•"/>
            </a:pPr>
            <a:r>
              <a:rPr lang="en-US" altLang="en-US" sz="1200" dirty="0">
                <a:ea typeface="Calibri" panose="020F0502020204030204" pitchFamily="34" charset="0"/>
                <a:cs typeface="Times New Roman" panose="02020603050405020304" pitchFamily="18" charset="0"/>
              </a:rPr>
              <a:t>Contain potential anti-aging properties</a:t>
            </a:r>
            <a:endParaRPr lang="en-US" altLang="en-US" sz="1200" dirty="0"/>
          </a:p>
          <a:p>
            <a:pPr lvl="0" eaLnBrk="0" fontAlgn="base" hangingPunct="0">
              <a:spcBef>
                <a:spcPct val="0"/>
              </a:spcBef>
              <a:spcAft>
                <a:spcPct val="0"/>
              </a:spcAft>
              <a:buFontTx/>
              <a:buChar char="•"/>
            </a:pPr>
            <a:r>
              <a:rPr lang="en-US" altLang="en-US" sz="1200" dirty="0">
                <a:ea typeface="Calibri" panose="020F0502020204030204" pitchFamily="34" charset="0"/>
                <a:cs typeface="Times New Roman" panose="02020603050405020304" pitchFamily="18" charset="0"/>
              </a:rPr>
              <a:t>Fat burning fat</a:t>
            </a:r>
          </a:p>
          <a:p>
            <a:pPr lvl="0" eaLnBrk="0" fontAlgn="base" hangingPunct="0">
              <a:spcBef>
                <a:spcPct val="0"/>
              </a:spcBef>
              <a:spcAft>
                <a:spcPct val="0"/>
              </a:spcAft>
              <a:buFontTx/>
              <a:buChar char="•"/>
            </a:pPr>
            <a:r>
              <a:rPr lang="en-US" altLang="en-US" sz="1200" dirty="0">
                <a:ea typeface="Calibri" panose="020F0502020204030204" pitchFamily="34" charset="0"/>
                <a:cs typeface="Times New Roman" panose="02020603050405020304" pitchFamily="18" charset="0"/>
              </a:rPr>
              <a:t>Retaining lean mass</a:t>
            </a:r>
            <a:endParaRPr lang="en-US" altLang="en-US" sz="1200" dirty="0"/>
          </a:p>
          <a:p>
            <a:pPr lvl="0" eaLnBrk="0" fontAlgn="base" hangingPunct="0">
              <a:spcBef>
                <a:spcPct val="0"/>
              </a:spcBef>
              <a:spcAft>
                <a:spcPct val="0"/>
              </a:spcAft>
              <a:buFontTx/>
              <a:buChar char="•"/>
            </a:pPr>
            <a:r>
              <a:rPr lang="en-US" altLang="en-US" sz="1200" dirty="0">
                <a:ea typeface="Calibri" panose="020F0502020204030204" pitchFamily="34" charset="0"/>
                <a:cs typeface="Times New Roman" panose="02020603050405020304" pitchFamily="18" charset="0"/>
              </a:rPr>
              <a:t>Appetite control </a:t>
            </a:r>
            <a:endParaRPr lang="en-US" altLang="en-US" sz="1200" dirty="0"/>
          </a:p>
          <a:p>
            <a:pPr lvl="0" eaLnBrk="0" fontAlgn="base" hangingPunct="0">
              <a:spcBef>
                <a:spcPct val="0"/>
              </a:spcBef>
              <a:spcAft>
                <a:spcPct val="0"/>
              </a:spcAft>
              <a:buFontTx/>
              <a:buChar char="•"/>
            </a:pPr>
            <a:r>
              <a:rPr lang="en-US" altLang="en-US" sz="1200" dirty="0">
                <a:ea typeface="Calibri" panose="020F0502020204030204" pitchFamily="34" charset="0"/>
                <a:cs typeface="Times New Roman" panose="02020603050405020304" pitchFamily="18" charset="0"/>
              </a:rPr>
              <a:t>Treating neurological disease</a:t>
            </a:r>
            <a:endParaRPr lang="en-US" altLang="en-US" sz="1200" dirty="0"/>
          </a:p>
          <a:p>
            <a:pPr lvl="0" eaLnBrk="0" fontAlgn="base" hangingPunct="0">
              <a:spcBef>
                <a:spcPct val="0"/>
              </a:spcBef>
              <a:spcAft>
                <a:spcPct val="0"/>
              </a:spcAft>
              <a:buFontTx/>
              <a:buChar char="•"/>
            </a:pPr>
            <a:r>
              <a:rPr lang="en-US" altLang="en-US" sz="1200" dirty="0">
                <a:ea typeface="Calibri" panose="020F0502020204030204" pitchFamily="34" charset="0"/>
                <a:cs typeface="Times New Roman" panose="02020603050405020304" pitchFamily="18" charset="0"/>
              </a:rPr>
              <a:t>Inhibits inflammation</a:t>
            </a:r>
            <a:endParaRPr lang="en-US" altLang="en-US" sz="1200" dirty="0"/>
          </a:p>
          <a:p>
            <a:pPr lvl="0" eaLnBrk="0" fontAlgn="base" hangingPunct="0">
              <a:spcBef>
                <a:spcPct val="0"/>
              </a:spcBef>
              <a:spcAft>
                <a:spcPct val="0"/>
              </a:spcAft>
              <a:buFontTx/>
              <a:buChar char="•"/>
            </a:pPr>
            <a:r>
              <a:rPr lang="en-US" altLang="en-US" sz="1200" dirty="0">
                <a:ea typeface="Calibri" panose="020F0502020204030204" pitchFamily="34" charset="0"/>
                <a:cs typeface="Times New Roman" panose="02020603050405020304" pitchFamily="18" charset="0"/>
              </a:rPr>
              <a:t>Includes polyphenols, a group of natural antioxidants</a:t>
            </a:r>
            <a:endParaRPr lang="en-US" altLang="en-US" sz="1200" dirty="0"/>
          </a:p>
          <a:p>
            <a:pPr lvl="0" eaLnBrk="0" fontAlgn="base" hangingPunct="0">
              <a:spcBef>
                <a:spcPct val="0"/>
              </a:spcBef>
              <a:spcAft>
                <a:spcPct val="0"/>
              </a:spcAft>
              <a:buFontTx/>
              <a:buChar char="•"/>
            </a:pPr>
            <a:r>
              <a:rPr lang="en-US" altLang="en-US" sz="1200" dirty="0">
                <a:ea typeface="Calibri" panose="020F0502020204030204" pitchFamily="34" charset="0"/>
                <a:cs typeface="Times New Roman" panose="02020603050405020304" pitchFamily="18" charset="0"/>
              </a:rPr>
              <a:t>Improve health markers diabetes and CVD risk</a:t>
            </a: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208</a:t>
            </a:fld>
            <a:endParaRPr lang="en-US"/>
          </a:p>
        </p:txBody>
      </p:sp>
    </p:spTree>
    <p:extLst>
      <p:ext uri="{BB962C8B-B14F-4D97-AF65-F5344CB8AC3E}">
        <p14:creationId xmlns:p14="http://schemas.microsoft.com/office/powerpoint/2010/main" val="197102642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209</a:t>
            </a:fld>
            <a:endParaRPr lang="en-US"/>
          </a:p>
        </p:txBody>
      </p:sp>
    </p:spTree>
    <p:extLst>
      <p:ext uri="{BB962C8B-B14F-4D97-AF65-F5344CB8AC3E}">
        <p14:creationId xmlns:p14="http://schemas.microsoft.com/office/powerpoint/2010/main" val="288403076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210</a:t>
            </a:fld>
            <a:endParaRPr lang="en-US"/>
          </a:p>
        </p:txBody>
      </p:sp>
    </p:spTree>
    <p:extLst>
      <p:ext uri="{BB962C8B-B14F-4D97-AF65-F5344CB8AC3E}">
        <p14:creationId xmlns:p14="http://schemas.microsoft.com/office/powerpoint/2010/main" val="698245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Anti-inflammatory diet</a:t>
            </a:r>
          </a:p>
        </p:txBody>
      </p:sp>
      <p:sp>
        <p:nvSpPr>
          <p:cNvPr id="4" name="Slide Number Placeholder 3"/>
          <p:cNvSpPr>
            <a:spLocks noGrp="1"/>
          </p:cNvSpPr>
          <p:nvPr>
            <p:ph type="sldNum" sz="quarter" idx="5"/>
          </p:nvPr>
        </p:nvSpPr>
        <p:spPr/>
        <p:txBody>
          <a:bodyPr/>
          <a:lstStyle/>
          <a:p>
            <a:fld id="{E9683C7A-E92C-49AA-BEF5-E20D8DC046D9}" type="slidenum">
              <a:rPr lang="en-US" smtClean="0"/>
              <a:t>211</a:t>
            </a:fld>
            <a:endParaRPr lang="en-US"/>
          </a:p>
        </p:txBody>
      </p:sp>
    </p:spTree>
    <p:extLst>
      <p:ext uri="{BB962C8B-B14F-4D97-AF65-F5344CB8AC3E}">
        <p14:creationId xmlns:p14="http://schemas.microsoft.com/office/powerpoint/2010/main" val="328556942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lnSpc>
                <a:spcPct val="80000"/>
              </a:lnSpc>
              <a:buFont typeface="Arial"/>
              <a:buChar char="•"/>
            </a:pPr>
            <a:r>
              <a:rPr lang="en-US" sz="1200" dirty="0"/>
              <a:t>Glutathione</a:t>
            </a:r>
            <a:r>
              <a:rPr lang="en-US" sz="1200" baseline="0" dirty="0"/>
              <a:t> is the primary antioxidant of the body.  It is unique because it actually recycles itself and will continuously seek out and destroy toxins!  Glutathione is made up of the amino acids cysteine, glycine and glutamic acid.  Sulfur specifically attracts and binds toxins which will allow glutathione to destroy it.</a:t>
            </a:r>
          </a:p>
          <a:p>
            <a:pPr marL="0" indent="0">
              <a:lnSpc>
                <a:spcPct val="80000"/>
              </a:lnSpc>
              <a:buFont typeface="Arial"/>
              <a:buNone/>
            </a:pPr>
            <a:r>
              <a:rPr lang="en-US" b="1" dirty="0"/>
              <a:t> </a:t>
            </a:r>
            <a:endParaRPr lang="en-US" dirty="0"/>
          </a:p>
          <a:p>
            <a:pPr marL="0" indent="0">
              <a:lnSpc>
                <a:spcPct val="80000"/>
              </a:lnSpc>
              <a:buFont typeface="Arial"/>
              <a:buNone/>
            </a:pPr>
            <a:r>
              <a:rPr lang="en-US" sz="1200" dirty="0"/>
              <a:t>Glutathione has multiple functions:</a:t>
            </a:r>
          </a:p>
          <a:p>
            <a:pPr>
              <a:lnSpc>
                <a:spcPct val="80000"/>
              </a:lnSpc>
              <a:buFontTx/>
              <a:buChar char="•"/>
            </a:pPr>
            <a:r>
              <a:rPr lang="en-US" sz="1200" dirty="0"/>
              <a:t>It is the major endogenous antioxidant produced by the cells, participating directly in the neutralization of free radicals and reactive oxygen compounds, as well as maintaining exogenous antioxidants such as vitamins C and E in their reduced (active) forms.</a:t>
            </a:r>
          </a:p>
          <a:p>
            <a:pPr>
              <a:lnSpc>
                <a:spcPct val="80000"/>
              </a:lnSpc>
              <a:buFontTx/>
              <a:buChar char="•"/>
            </a:pPr>
            <a:r>
              <a:rPr lang="en-US" sz="1200" dirty="0"/>
              <a:t>Regulation of the nitric oxide cycle, which is critical for life but can be problematic if unregulated.</a:t>
            </a:r>
          </a:p>
          <a:p>
            <a:pPr>
              <a:lnSpc>
                <a:spcPct val="80000"/>
              </a:lnSpc>
              <a:buFontTx/>
              <a:buChar char="•"/>
            </a:pPr>
            <a:r>
              <a:rPr lang="en-US" sz="1200" dirty="0"/>
              <a:t>It is used in metabolic and biochemical reactions such as DNA synthesis and repair, protein synthesis, prostaglandin synthesis, amino acid transport, and enzyme activation. Thus, every system in the body can be affected by the state of the glutathione system, especially the immune system, the nervous system, the gastrointestinal system and the lungs.</a:t>
            </a:r>
          </a:p>
        </p:txBody>
      </p:sp>
      <p:sp>
        <p:nvSpPr>
          <p:cNvPr id="4" name="Slide Number Placeholder 3"/>
          <p:cNvSpPr>
            <a:spLocks noGrp="1"/>
          </p:cNvSpPr>
          <p:nvPr>
            <p:ph type="sldNum" sz="quarter" idx="10"/>
          </p:nvPr>
        </p:nvSpPr>
        <p:spPr/>
        <p:txBody>
          <a:bodyPr/>
          <a:lstStyle/>
          <a:p>
            <a:fld id="{E9683C7A-E92C-49AA-BEF5-E20D8DC046D9}" type="slidenum">
              <a:rPr lang="en-US" smtClean="0"/>
              <a:t>212</a:t>
            </a:fld>
            <a:endParaRPr lang="en-US"/>
          </a:p>
        </p:txBody>
      </p:sp>
    </p:spTree>
    <p:extLst>
      <p:ext uri="{BB962C8B-B14F-4D97-AF65-F5344CB8AC3E}">
        <p14:creationId xmlns:p14="http://schemas.microsoft.com/office/powerpoint/2010/main" val="183707111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Milk Thistle, Broccoli, and Garlic all  boost glutathione production.</a:t>
            </a:r>
          </a:p>
          <a:p>
            <a:r>
              <a:rPr lang="en-US" dirty="0"/>
              <a:t> </a:t>
            </a:r>
            <a:r>
              <a:rPr lang="en-US" b="1" dirty="0"/>
              <a:t>N-Acetyl-L-Cysteine (NAC)*</a:t>
            </a:r>
            <a:r>
              <a:rPr lang="en-US" b="0" dirty="0"/>
              <a:t>, </a:t>
            </a:r>
            <a:r>
              <a:rPr lang="en-US" b="1" dirty="0"/>
              <a:t>L-Glutamine*</a:t>
            </a:r>
            <a:r>
              <a:rPr lang="en-US" b="0" dirty="0"/>
              <a:t>, </a:t>
            </a:r>
            <a:r>
              <a:rPr lang="en-US" b="1" dirty="0"/>
              <a:t>L-Glycine*, Broccoli Seed Extract Powder 13%*, Garlic Powder*, L-Glutathione*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well as cruciferous vegetables in Part 2, Capture and Release </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214</a:t>
            </a:fld>
            <a:endParaRPr lang="en-US"/>
          </a:p>
        </p:txBody>
      </p:sp>
    </p:spTree>
    <p:extLst>
      <p:ext uri="{BB962C8B-B14F-4D97-AF65-F5344CB8AC3E}">
        <p14:creationId xmlns:p14="http://schemas.microsoft.com/office/powerpoint/2010/main" val="54887250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Also, milk thistle inhibits certain enzymes that promote free radical production, along with maintaining the electron-transport chain of cell mitochondria during stressful conditions.</a:t>
            </a:r>
          </a:p>
          <a:p>
            <a:endParaRPr lang="en-US" sz="1200" b="0" i="0" u="sng" strike="noStrike" kern="1200" dirty="0">
              <a:solidFill>
                <a:schemeClr val="tx1"/>
              </a:solidFill>
              <a:effectLst/>
              <a:latin typeface="+mn-lt"/>
              <a:ea typeface="+mn-ea"/>
              <a:cs typeface="+mn-cs"/>
            </a:endParaRPr>
          </a:p>
          <a:p>
            <a:r>
              <a:rPr lang="en-US" sz="1200" b="0" i="0" u="sng" strike="noStrike" kern="1200" dirty="0">
                <a:solidFill>
                  <a:schemeClr val="tx1"/>
                </a:solidFill>
                <a:effectLst/>
                <a:latin typeface="+mn-lt"/>
                <a:ea typeface="+mn-ea"/>
                <a:cs typeface="+mn-cs"/>
              </a:rPr>
              <a:t>2. </a:t>
            </a:r>
            <a:r>
              <a:rPr lang="en-US" sz="1200" b="0" i="0" u="sng" strike="noStrike" kern="1200" dirty="0" err="1">
                <a:solidFill>
                  <a:schemeClr val="tx1"/>
                </a:solidFill>
                <a:effectLst/>
                <a:latin typeface="+mn-lt"/>
                <a:ea typeface="+mn-ea"/>
                <a:cs typeface="+mn-cs"/>
                <a:hlinkClick r:id="rId3" tooltip="Phytotherapy research : PTR."/>
              </a:rPr>
              <a:t>Phytother</a:t>
            </a:r>
            <a:r>
              <a:rPr lang="en-US" sz="1200" b="0" i="0" u="sng" strike="noStrike" kern="1200" dirty="0">
                <a:solidFill>
                  <a:schemeClr val="tx1"/>
                </a:solidFill>
                <a:effectLst/>
                <a:latin typeface="+mn-lt"/>
                <a:ea typeface="+mn-ea"/>
                <a:cs typeface="+mn-cs"/>
                <a:hlinkClick r:id="rId3" tooltip="Phytotherapy research : PTR."/>
              </a:rPr>
              <a:t> Res.</a:t>
            </a:r>
            <a:r>
              <a:rPr lang="en-US" sz="1200" b="0" i="0" u="none" strike="noStrike" kern="1200" dirty="0">
                <a:solidFill>
                  <a:schemeClr val="tx1"/>
                </a:solidFill>
                <a:effectLst/>
                <a:latin typeface="+mn-lt"/>
                <a:ea typeface="+mn-ea"/>
                <a:cs typeface="+mn-cs"/>
              </a:rPr>
              <a:t> 2010 Oct;24(10):1423-32. </a:t>
            </a:r>
            <a:r>
              <a:rPr lang="en-US" sz="1200" b="0" i="0" u="none" strike="noStrike" kern="1200" dirty="0" err="1">
                <a:solidFill>
                  <a:schemeClr val="tx1"/>
                </a:solidFill>
                <a:effectLst/>
                <a:latin typeface="+mn-lt"/>
                <a:ea typeface="+mn-ea"/>
                <a:cs typeface="+mn-cs"/>
              </a:rPr>
              <a:t>doi</a:t>
            </a:r>
            <a:r>
              <a:rPr lang="en-US" sz="1200" b="0" i="0" u="none" strike="noStrike" kern="1200" dirty="0">
                <a:solidFill>
                  <a:schemeClr val="tx1"/>
                </a:solidFill>
                <a:effectLst/>
                <a:latin typeface="+mn-lt"/>
                <a:ea typeface="+mn-ea"/>
                <a:cs typeface="+mn-cs"/>
              </a:rPr>
              <a:t>: 10.1002/ptr.3207. </a:t>
            </a:r>
            <a:r>
              <a:rPr lang="en-US" sz="1200" b="1" i="0" u="none" strike="noStrike" kern="1200" dirty="0">
                <a:solidFill>
                  <a:schemeClr val="tx1"/>
                </a:solidFill>
                <a:effectLst/>
                <a:latin typeface="+mn-lt"/>
                <a:ea typeface="+mn-ea"/>
                <a:cs typeface="+mn-cs"/>
              </a:rPr>
              <a:t>Milk thistle in liver diseases: past, present, future. </a:t>
            </a:r>
            <a:r>
              <a:rPr lang="en-US" sz="1200" b="0" i="0" u="sng" strike="noStrike" kern="1200" dirty="0" err="1">
                <a:solidFill>
                  <a:schemeClr val="tx1"/>
                </a:solidFill>
                <a:effectLst/>
                <a:latin typeface="+mn-lt"/>
                <a:ea typeface="+mn-ea"/>
                <a:cs typeface="+mn-cs"/>
                <a:hlinkClick r:id="rId4"/>
              </a:rPr>
              <a:t>Abenavoli</a:t>
            </a:r>
            <a:r>
              <a:rPr lang="en-US" sz="1200" b="0" i="0" u="sng" strike="noStrike" kern="1200" dirty="0">
                <a:solidFill>
                  <a:schemeClr val="tx1"/>
                </a:solidFill>
                <a:effectLst/>
                <a:latin typeface="+mn-lt"/>
                <a:ea typeface="+mn-ea"/>
                <a:cs typeface="+mn-cs"/>
                <a:hlinkClick r:id="rId4"/>
              </a:rPr>
              <a:t> L</a:t>
            </a:r>
            <a:r>
              <a:rPr lang="en-US" sz="1200" b="0" i="0" u="none" strike="noStrike" kern="1200" baseline="300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5"/>
              </a:rPr>
              <a:t>Capasso</a:t>
            </a:r>
            <a:r>
              <a:rPr lang="en-US" sz="1200" b="0" i="0" u="sng" strike="noStrike" kern="1200" dirty="0">
                <a:solidFill>
                  <a:schemeClr val="tx1"/>
                </a:solidFill>
                <a:effectLst/>
                <a:latin typeface="+mn-lt"/>
                <a:ea typeface="+mn-ea"/>
                <a:cs typeface="+mn-cs"/>
                <a:hlinkClick r:id="rId5"/>
              </a:rPr>
              <a:t> R</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6"/>
              </a:rPr>
              <a:t>Milic</a:t>
            </a:r>
            <a:r>
              <a:rPr lang="en-US" sz="1200" b="0" i="0" u="sng" strike="noStrike" kern="1200" dirty="0">
                <a:solidFill>
                  <a:schemeClr val="tx1"/>
                </a:solidFill>
                <a:effectLst/>
                <a:latin typeface="+mn-lt"/>
                <a:ea typeface="+mn-ea"/>
                <a:cs typeface="+mn-cs"/>
                <a:hlinkClick r:id="rId6"/>
              </a:rPr>
              <a:t> N</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7"/>
              </a:rPr>
              <a:t>Capasso</a:t>
            </a:r>
            <a:r>
              <a:rPr lang="en-US" sz="1200" b="0" i="0" u="sng" strike="noStrike" kern="1200" dirty="0">
                <a:solidFill>
                  <a:schemeClr val="tx1"/>
                </a:solidFill>
                <a:effectLst/>
                <a:latin typeface="+mn-lt"/>
                <a:ea typeface="+mn-ea"/>
                <a:cs typeface="+mn-cs"/>
                <a:hlinkClick r:id="rId7"/>
              </a:rPr>
              <a:t> F</a:t>
            </a:r>
            <a:r>
              <a:rPr lang="en-US" sz="1200" b="0" i="0" u="none" strike="noStrike" kern="1200" dirty="0">
                <a:solidFill>
                  <a:schemeClr val="tx1"/>
                </a:solidFill>
                <a:effectLst/>
                <a:latin typeface="+mn-lt"/>
                <a:ea typeface="+mn-ea"/>
                <a:cs typeface="+mn-cs"/>
              </a:rPr>
              <a:t>.</a:t>
            </a:r>
          </a:p>
          <a:p>
            <a:endParaRPr lang="en-US" sz="1200" b="0" i="0" u="sng" strike="noStrike" kern="1200" dirty="0">
              <a:solidFill>
                <a:schemeClr val="tx1"/>
              </a:solidFill>
              <a:effectLst/>
              <a:latin typeface="+mn-lt"/>
              <a:ea typeface="+mn-ea"/>
              <a:cs typeface="+mn-cs"/>
              <a:hlinkClick r:id="" action="ppaction://noaction"/>
            </a:endParaRPr>
          </a:p>
          <a:p>
            <a:r>
              <a:rPr lang="en-US" sz="1200" b="0" i="0" u="sng" strike="noStrike" kern="1200" dirty="0">
                <a:solidFill>
                  <a:schemeClr val="tx1"/>
                </a:solidFill>
                <a:effectLst/>
                <a:latin typeface="+mn-lt"/>
                <a:ea typeface="+mn-ea"/>
                <a:cs typeface="+mn-cs"/>
                <a:hlinkClick r:id="" action="ppaction://noaction"/>
              </a:rPr>
              <a:t>3, Indian J </a:t>
            </a:r>
            <a:r>
              <a:rPr lang="en-US" sz="1200" b="0" i="0" u="sng" strike="noStrike" kern="1200" dirty="0" err="1">
                <a:solidFill>
                  <a:schemeClr val="tx1"/>
                </a:solidFill>
                <a:effectLst/>
                <a:latin typeface="+mn-lt"/>
                <a:ea typeface="+mn-ea"/>
                <a:cs typeface="+mn-cs"/>
                <a:hlinkClick r:id="rId8" tooltip="Indian journal of biochemistry &amp; biophysics."/>
              </a:rPr>
              <a:t>Biochem</a:t>
            </a:r>
            <a:r>
              <a:rPr lang="en-US" sz="1200" b="0" i="0" u="sng" strike="noStrike" kern="1200" dirty="0">
                <a:solidFill>
                  <a:schemeClr val="tx1"/>
                </a:solidFill>
                <a:effectLst/>
                <a:latin typeface="+mn-lt"/>
                <a:ea typeface="+mn-ea"/>
                <a:cs typeface="+mn-cs"/>
                <a:hlinkClick r:id="rId8" tooltip="Indian journal of biochemistry &amp; biophysics."/>
              </a:rPr>
              <a:t> </a:t>
            </a:r>
            <a:r>
              <a:rPr lang="en-US" sz="1200" b="0" i="0" u="sng" strike="noStrike" kern="1200" dirty="0" err="1">
                <a:solidFill>
                  <a:schemeClr val="tx1"/>
                </a:solidFill>
                <a:effectLst/>
                <a:latin typeface="+mn-lt"/>
                <a:ea typeface="+mn-ea"/>
                <a:cs typeface="+mn-cs"/>
                <a:hlinkClick r:id="rId8" tooltip="Indian journal of biochemistry &amp; biophysics."/>
              </a:rPr>
              <a:t>Biophys</a:t>
            </a:r>
            <a:r>
              <a:rPr lang="en-US" sz="1200" b="0" i="0" u="sng" strike="noStrike" kern="1200" dirty="0">
                <a:solidFill>
                  <a:schemeClr val="tx1"/>
                </a:solidFill>
                <a:effectLst/>
                <a:latin typeface="+mn-lt"/>
                <a:ea typeface="+mn-ea"/>
                <a:cs typeface="+mn-cs"/>
                <a:hlinkClick r:id="rId8" tooltip="Indian journal of biochemistry &amp; biophysics."/>
              </a:rPr>
              <a:t>.</a:t>
            </a:r>
            <a:r>
              <a:rPr lang="en-US" sz="1200" b="0" i="0" u="none" strike="noStrike" kern="1200" dirty="0">
                <a:solidFill>
                  <a:schemeClr val="tx1"/>
                </a:solidFill>
                <a:effectLst/>
                <a:latin typeface="+mn-lt"/>
                <a:ea typeface="+mn-ea"/>
                <a:cs typeface="+mn-cs"/>
              </a:rPr>
              <a:t> 2006 Oct;43(5):306-11. </a:t>
            </a:r>
            <a:r>
              <a:rPr lang="en-US" sz="1200" b="1" i="0" u="none" strike="noStrike" kern="1200" dirty="0">
                <a:solidFill>
                  <a:schemeClr val="tx1"/>
                </a:solidFill>
                <a:effectLst/>
                <a:latin typeface="+mn-lt"/>
                <a:ea typeface="+mn-ea"/>
                <a:cs typeface="+mn-cs"/>
              </a:rPr>
              <a:t>Protective effects of silymarin, a milk thistle (</a:t>
            </a:r>
            <a:r>
              <a:rPr lang="en-US" sz="1200" b="1" i="0" u="none" strike="noStrike" kern="1200" dirty="0" err="1">
                <a:solidFill>
                  <a:schemeClr val="tx1"/>
                </a:solidFill>
                <a:effectLst/>
                <a:latin typeface="+mn-lt"/>
                <a:ea typeface="+mn-ea"/>
                <a:cs typeface="+mn-cs"/>
              </a:rPr>
              <a:t>Silybium</a:t>
            </a:r>
            <a:r>
              <a:rPr lang="en-US" sz="1200" b="1" i="0" u="none" strike="noStrike" kern="120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rPr>
              <a:t>marianum</a:t>
            </a:r>
            <a:r>
              <a:rPr lang="en-US" sz="1200" b="1" i="0" u="none" strike="noStrike" kern="1200" dirty="0">
                <a:solidFill>
                  <a:schemeClr val="tx1"/>
                </a:solidFill>
                <a:effectLst/>
                <a:latin typeface="+mn-lt"/>
                <a:ea typeface="+mn-ea"/>
                <a:cs typeface="+mn-cs"/>
              </a:rPr>
              <a:t>) derivative on ethanol-induced oxidative stress in liver.</a:t>
            </a:r>
          </a:p>
          <a:p>
            <a:r>
              <a:rPr lang="en-US" sz="1200" b="0" i="0" u="sng" strike="noStrike" kern="1200" dirty="0">
                <a:solidFill>
                  <a:schemeClr val="tx1"/>
                </a:solidFill>
                <a:effectLst/>
                <a:latin typeface="+mn-lt"/>
                <a:ea typeface="+mn-ea"/>
                <a:cs typeface="+mn-cs"/>
                <a:hlinkClick r:id="rId9"/>
              </a:rPr>
              <a:t>Das SK</a:t>
            </a:r>
            <a:r>
              <a:rPr lang="en-US" sz="1200" b="0" i="0" u="none" strike="noStrike" kern="1200" baseline="300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0"/>
              </a:rPr>
              <a:t>Vasudevan DM</a:t>
            </a:r>
            <a:r>
              <a:rPr lang="en-US" sz="1200" b="0" i="0" u="none" strike="noStrike" kern="1200" dirty="0">
                <a:solidFill>
                  <a:schemeClr val="tx1"/>
                </a:solidFill>
                <a:effectLst/>
                <a:latin typeface="+mn-lt"/>
                <a:ea typeface="+mn-ea"/>
                <a:cs typeface="+mn-cs"/>
              </a:rPr>
              <a:t>.</a:t>
            </a:r>
          </a:p>
          <a:p>
            <a:endParaRPr lang="en-US" dirty="0"/>
          </a:p>
          <a:p>
            <a:pPr fontAlgn="t"/>
            <a:r>
              <a:rPr lang="en-US" dirty="0"/>
              <a:t>4 </a:t>
            </a:r>
            <a:r>
              <a:rPr lang="en-US" sz="1200" b="0" i="0" u="none" strike="noStrike" kern="1200" dirty="0">
                <a:solidFill>
                  <a:schemeClr val="tx1"/>
                </a:solidFill>
                <a:effectLst/>
                <a:latin typeface="+mn-lt"/>
                <a:ea typeface="+mn-ea"/>
                <a:cs typeface="+mn-cs"/>
                <a:hlinkClick r:id="rId11"/>
              </a:rPr>
              <a:t>Antioxidants (Basel)</a:t>
            </a:r>
            <a:r>
              <a:rPr lang="en-US" sz="1200" b="0" i="0" u="none" strike="noStrike" kern="1200" dirty="0">
                <a:solidFill>
                  <a:schemeClr val="tx1"/>
                </a:solidFill>
                <a:effectLst/>
                <a:latin typeface="+mn-lt"/>
                <a:ea typeface="+mn-ea"/>
                <a:cs typeface="+mn-cs"/>
              </a:rPr>
              <a:t>. 2015 Mar; 4(1): 204–247. Silymarin as a Natural Antioxidant: An Overview of the Current Evidence and Perspectives</a:t>
            </a:r>
          </a:p>
          <a:p>
            <a:r>
              <a:rPr lang="en-US" sz="1200" b="0" i="0" u="none" strike="noStrike" kern="1200" dirty="0">
                <a:solidFill>
                  <a:schemeClr val="tx1"/>
                </a:solidFill>
                <a:effectLst/>
                <a:latin typeface="+mn-lt"/>
                <a:ea typeface="+mn-ea"/>
                <a:cs typeface="+mn-cs"/>
                <a:hlinkClick r:id="rId12"/>
              </a:rPr>
              <a:t>Peter F. </a:t>
            </a:r>
            <a:r>
              <a:rPr lang="en-US" sz="1200" b="0" i="0" u="none" strike="noStrike" kern="1200" dirty="0" err="1">
                <a:solidFill>
                  <a:schemeClr val="tx1"/>
                </a:solidFill>
                <a:effectLst/>
                <a:latin typeface="+mn-lt"/>
                <a:ea typeface="+mn-ea"/>
                <a:cs typeface="+mn-cs"/>
                <a:hlinkClick r:id="rId12"/>
              </a:rPr>
              <a:t>Sura</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215</a:t>
            </a:fld>
            <a:endParaRPr lang="en-US"/>
          </a:p>
        </p:txBody>
      </p:sp>
    </p:spTree>
    <p:extLst>
      <p:ext uri="{BB962C8B-B14F-4D97-AF65-F5344CB8AC3E}">
        <p14:creationId xmlns:p14="http://schemas.microsoft.com/office/powerpoint/2010/main" val="363100645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toxic burden also causes a burden on the liver, which is your body’s detox super organ.</a:t>
            </a:r>
          </a:p>
          <a:p>
            <a:endParaRPr lang="en-US" dirty="0"/>
          </a:p>
          <a:p>
            <a:r>
              <a:rPr lang="en-US" dirty="0"/>
              <a:t>To maximize</a:t>
            </a:r>
            <a:r>
              <a:rPr lang="en-US" baseline="0" dirty="0"/>
              <a:t> detox we need to look at all the detoxification channels.  They include the skin, lungs, colon, kidneys, liver, lymphatic system and fat cells.  Detoxification happens both inside cells and outside of them.</a:t>
            </a:r>
          </a:p>
          <a:p>
            <a:endParaRPr lang="en-US" dirty="0"/>
          </a:p>
          <a:p>
            <a:r>
              <a:rPr lang="en-US" dirty="0"/>
              <a:t>Skin</a:t>
            </a:r>
          </a:p>
          <a:p>
            <a:r>
              <a:rPr lang="en-US" dirty="0"/>
              <a:t>Lungs</a:t>
            </a:r>
          </a:p>
          <a:p>
            <a:r>
              <a:rPr lang="en-US" dirty="0"/>
              <a:t>Liver</a:t>
            </a:r>
          </a:p>
          <a:p>
            <a:r>
              <a:rPr lang="en-US" dirty="0"/>
              <a:t>Lymphatic System</a:t>
            </a:r>
          </a:p>
          <a:p>
            <a:r>
              <a:rPr lang="en-US" dirty="0"/>
              <a:t>Fat cells – researchers are leaning towards classifying body fat more like an organ rather than simply fat that is hanging around…Refer to visceral fat and its link to major health issues…fat as repository for toxins, carcinogens, and endocrine disruptors</a:t>
            </a:r>
          </a:p>
          <a:p>
            <a:endParaRPr lang="en-US" dirty="0"/>
          </a:p>
          <a:p>
            <a:r>
              <a:rPr lang="en-US" dirty="0"/>
              <a:t>Here is an interesting recent article on increased incidence of major diseases in obese Indian women, linking it to toxins stored in fat as major contributing factor: </a:t>
            </a:r>
          </a:p>
          <a:p>
            <a:r>
              <a:rPr lang="en-US" dirty="0"/>
              <a:t>http://dailypioneer.com/nation/42244-risk-of-breast-cancer-high-in-obese-indian-women-study.html </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216</a:t>
            </a:fld>
            <a:endParaRPr lang="en-US"/>
          </a:p>
        </p:txBody>
      </p:sp>
    </p:spTree>
    <p:extLst>
      <p:ext uri="{BB962C8B-B14F-4D97-AF65-F5344CB8AC3E}">
        <p14:creationId xmlns:p14="http://schemas.microsoft.com/office/powerpoint/2010/main" val="268452662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Edison pack contains all of these key co-factors critical as Selenium, Vitamin C, B-Vitamins, Vitamin E, Alpha Lipoic Acid (ALA), and Zinc are important co-factors for producing and maintaining adequate levels glutathione and helping glutathione work to fight free radicals and cleanse the body.</a:t>
            </a:r>
          </a:p>
          <a:p>
            <a:endParaRPr lang="en-US" dirty="0"/>
          </a:p>
          <a:p>
            <a:r>
              <a:rPr lang="en-US" b="1" dirty="0">
                <a:hlinkClick r:id="rId3"/>
              </a:rPr>
              <a:t>Vitamin C</a:t>
            </a:r>
            <a:r>
              <a:rPr lang="en-US" dirty="0"/>
              <a:t> – as an antioxidant it assists glutathione in this function and has been shown scientifically to raise glutathione levels short term; it is recycled by glutathione from its oxidized state back to its active state, thus strengthening antioxidant defenses; vitamin C also recycles vitamin E and alpha lipoic acid.</a:t>
            </a:r>
          </a:p>
          <a:p>
            <a:r>
              <a:rPr lang="en-US" b="1" dirty="0">
                <a:hlinkClick r:id="rId4"/>
              </a:rPr>
              <a:t>Vitamin E</a:t>
            </a:r>
            <a:r>
              <a:rPr lang="en-US" dirty="0">
                <a:hlinkClick r:id="rId4"/>
              </a:rPr>
              <a:t> </a:t>
            </a:r>
            <a:r>
              <a:rPr lang="en-US" dirty="0"/>
              <a:t>– as an antioxidant it also assists glutathione in eliminating free radicals much like vitamin C; it is also required for the proper functioning of glutathione enzymes; it recycles vitamin C and alpha lipoic acid.</a:t>
            </a:r>
          </a:p>
          <a:p>
            <a:r>
              <a:rPr lang="en-US" b="1" dirty="0">
                <a:hlinkClick r:id="rId5"/>
              </a:rPr>
              <a:t>B vitamins</a:t>
            </a:r>
            <a:r>
              <a:rPr lang="en-US" dirty="0">
                <a:hlinkClick r:id="rId5"/>
              </a:rPr>
              <a:t> </a:t>
            </a:r>
            <a:r>
              <a:rPr lang="en-US" dirty="0"/>
              <a:t>– vitamins B1 and B2 maintain glutathione and its enzymes in their active forms; vitamin B2 participates in the formation of a glutathione molecule; vitamin B6 influences glutathione synthesis indirectly as it is important for the proper functioning of amino acids including GSH precursors; vitamin B6 increases the amount of magnesium (a vital cofactor) that can enter cells; folate (B9) pushes cysteine towards glutathione production rather than homocysteine production; folate and vitamin B12 work together in amino acid metabolism and protein synthesis. You can read more about </a:t>
            </a:r>
            <a:r>
              <a:rPr lang="en-US" b="1" dirty="0">
                <a:hlinkClick r:id="rId6"/>
              </a:rPr>
              <a:t>vitamin B12 deficiency and its effect on immune health.</a:t>
            </a:r>
            <a:endParaRPr lang="en-US" dirty="0"/>
          </a:p>
          <a:p>
            <a:r>
              <a:rPr lang="en-US" b="1" dirty="0">
                <a:hlinkClick r:id="rId7"/>
              </a:rPr>
              <a:t>Selenium</a:t>
            </a:r>
            <a:r>
              <a:rPr lang="en-US" dirty="0"/>
              <a:t> - part of the enzyme glutathione peroxidase (</a:t>
            </a:r>
            <a:r>
              <a:rPr lang="en-US" dirty="0" err="1"/>
              <a:t>GPx</a:t>
            </a:r>
            <a:r>
              <a:rPr lang="en-US" dirty="0"/>
              <a:t>). Glutathione peroxidases, also known as </a:t>
            </a:r>
            <a:r>
              <a:rPr lang="en-US" dirty="0" err="1"/>
              <a:t>selenoproteins</a:t>
            </a:r>
            <a:r>
              <a:rPr lang="en-US" dirty="0"/>
              <a:t>, are a family of antioxidant enzymes that speed up the reaction between glutathione and free radicals.</a:t>
            </a:r>
          </a:p>
          <a:p>
            <a:r>
              <a:rPr lang="en-US" b="1" dirty="0">
                <a:hlinkClick r:id="rId8"/>
              </a:rPr>
              <a:t>Magnesium</a:t>
            </a:r>
            <a:r>
              <a:rPr lang="en-US" dirty="0"/>
              <a:t> - required for the proper functioning of the enzyme gamma glutamyl transpeptidase (GGT) involved in the synthesis of glutathione.</a:t>
            </a:r>
          </a:p>
          <a:p>
            <a:r>
              <a:rPr lang="en-US" b="1" dirty="0">
                <a:hlinkClick r:id="rId9"/>
              </a:rPr>
              <a:t>Zinc</a:t>
            </a:r>
            <a:r>
              <a:rPr lang="en-US" dirty="0"/>
              <a:t> – zinc deficiency reduces glutathione levels, especially in red blood cells. However, zinc levels above normal have pro-oxidant properties and reduce glutathione too.</a:t>
            </a:r>
          </a:p>
          <a:p>
            <a:r>
              <a:rPr lang="en-US" b="1" dirty="0">
                <a:hlinkClick r:id="rId10"/>
              </a:rPr>
              <a:t>Alpha lipoic acid</a:t>
            </a:r>
            <a:r>
              <a:rPr lang="en-US" dirty="0">
                <a:hlinkClick r:id="rId10"/>
              </a:rPr>
              <a:t> </a:t>
            </a:r>
            <a:r>
              <a:rPr lang="en-US" dirty="0"/>
              <a:t>– an antioxidant produced by the body; it has been scientifically proven to enhance and maintain glutathione levels by stimulating enzymes involved in the synthesis of glutathione; it also helps increase the cellular uptake of cysteine, the crucial building block of glutathione; in addition, alpha lipoic acid recycles vitamins C and E.</a:t>
            </a:r>
          </a:p>
          <a:p>
            <a:br>
              <a:rPr lang="en-US" dirty="0"/>
            </a:br>
            <a:r>
              <a:rPr lang="en-US" dirty="0"/>
              <a:t>It is very important to keep the intake of glutathione cofactors above the recommended daily amounts which were designed more than half a century ago and only to prevent deficiencies. </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218</a:t>
            </a:fld>
            <a:endParaRPr lang="en-US"/>
          </a:p>
        </p:txBody>
      </p:sp>
    </p:spTree>
    <p:extLst>
      <p:ext uri="{BB962C8B-B14F-4D97-AF65-F5344CB8AC3E}">
        <p14:creationId xmlns:p14="http://schemas.microsoft.com/office/powerpoint/2010/main" val="218845700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200" b="0" i="0" u="none" strike="noStrike" kern="1200" dirty="0">
              <a:solidFill>
                <a:schemeClr val="tx1"/>
              </a:solidFill>
              <a:effectLst/>
              <a:latin typeface="+mn-lt"/>
              <a:ea typeface="+mn-ea"/>
              <a:cs typeface="+mn-cs"/>
            </a:endParaRPr>
          </a:p>
          <a:p>
            <a:r>
              <a:rPr lang="en-US" sz="1200" b="0" i="0" u="sng" strike="noStrike" kern="1200" dirty="0" err="1">
                <a:solidFill>
                  <a:schemeClr val="tx1"/>
                </a:solidFill>
                <a:effectLst/>
                <a:latin typeface="+mn-lt"/>
                <a:ea typeface="+mn-ea"/>
                <a:cs typeface="+mn-cs"/>
                <a:hlinkClick r:id="rId3" tooltip="Current medical research and opinion."/>
              </a:rPr>
              <a:t>Curr</a:t>
            </a:r>
            <a:r>
              <a:rPr lang="en-US" sz="1200" b="0" i="0" u="sng" strike="noStrike" kern="1200" dirty="0">
                <a:solidFill>
                  <a:schemeClr val="tx1"/>
                </a:solidFill>
                <a:effectLst/>
                <a:latin typeface="+mn-lt"/>
                <a:ea typeface="+mn-ea"/>
                <a:cs typeface="+mn-cs"/>
                <a:hlinkClick r:id="rId3" tooltip="Current medical research and opinion."/>
              </a:rPr>
              <a:t> Med Res </a:t>
            </a:r>
            <a:r>
              <a:rPr lang="en-US" sz="1200" b="0" i="0" u="sng" strike="noStrike" kern="1200" dirty="0" err="1">
                <a:solidFill>
                  <a:schemeClr val="tx1"/>
                </a:solidFill>
                <a:effectLst/>
                <a:latin typeface="+mn-lt"/>
                <a:ea typeface="+mn-ea"/>
                <a:cs typeface="+mn-cs"/>
                <a:hlinkClick r:id="rId3" tooltip="Current medical research and opinion."/>
              </a:rPr>
              <a:t>Opin</a:t>
            </a:r>
            <a:r>
              <a:rPr lang="en-US" sz="1200" b="0" i="0" u="sng" strike="noStrike" kern="1200" dirty="0">
                <a:solidFill>
                  <a:schemeClr val="tx1"/>
                </a:solidFill>
                <a:effectLst/>
                <a:latin typeface="+mn-lt"/>
                <a:ea typeface="+mn-ea"/>
                <a:cs typeface="+mn-cs"/>
                <a:hlinkClick r:id="rId3" tooltip="Current medical research and opinion."/>
              </a:rPr>
              <a:t>.</a:t>
            </a:r>
            <a:r>
              <a:rPr lang="en-US" sz="1200" b="0" i="0" u="none" strike="noStrike" kern="1200" dirty="0">
                <a:solidFill>
                  <a:schemeClr val="tx1"/>
                </a:solidFill>
                <a:effectLst/>
                <a:latin typeface="+mn-lt"/>
                <a:ea typeface="+mn-ea"/>
                <a:cs typeface="+mn-cs"/>
              </a:rPr>
              <a:t> 2007 Aug;23(8):1879-86.</a:t>
            </a:r>
          </a:p>
          <a:p>
            <a:r>
              <a:rPr lang="en-US" sz="1200" b="1" i="0" u="none" strike="noStrike" kern="1200" dirty="0">
                <a:solidFill>
                  <a:schemeClr val="tx1"/>
                </a:solidFill>
                <a:effectLst/>
                <a:latin typeface="+mn-lt"/>
                <a:ea typeface="+mn-ea"/>
                <a:cs typeface="+mn-cs"/>
              </a:rPr>
              <a:t>Effects of folic acid and vitamin B complex on serum C-reactive protein and albumin levels in stable hemodialysis patients.</a:t>
            </a:r>
          </a:p>
          <a:p>
            <a:r>
              <a:rPr lang="en-US" sz="1200" b="0" i="0" u="sng" strike="noStrike" kern="1200" dirty="0">
                <a:solidFill>
                  <a:schemeClr val="tx1"/>
                </a:solidFill>
                <a:effectLst/>
                <a:latin typeface="+mn-lt"/>
                <a:ea typeface="+mn-ea"/>
                <a:cs typeface="+mn-cs"/>
                <a:hlinkClick r:id="rId4"/>
              </a:rPr>
              <a:t>Chang TY</a:t>
            </a:r>
            <a:r>
              <a:rPr lang="en-US" sz="1200" b="0" i="0" u="none" strike="noStrike" kern="1200" baseline="300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5"/>
              </a:rPr>
              <a:t>Chou KJ</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6"/>
              </a:rPr>
              <a:t>Tseng CF</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7"/>
              </a:rPr>
              <a:t>Chung HM</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8"/>
              </a:rPr>
              <a:t>Fang HC</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9"/>
              </a:rPr>
              <a:t>Hung YM</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0"/>
              </a:rPr>
              <a:t>Wu MJ</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1"/>
              </a:rPr>
              <a:t>Tzeng HM</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2"/>
              </a:rPr>
              <a:t>Lind CC</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3"/>
              </a:rPr>
              <a:t>Lu KC</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After 3 months, levels of plasma </a:t>
            </a:r>
            <a:r>
              <a:rPr lang="en-US" sz="1200" b="0" i="0" u="none" strike="noStrike" kern="1200" dirty="0" err="1">
                <a:solidFill>
                  <a:schemeClr val="tx1"/>
                </a:solidFill>
                <a:effectLst/>
                <a:latin typeface="+mn-lt"/>
                <a:ea typeface="+mn-ea"/>
                <a:cs typeface="+mn-cs"/>
              </a:rPr>
              <a:t>tHcy</a:t>
            </a:r>
            <a:r>
              <a:rPr lang="en-US" sz="1200" b="0" i="0" u="none" strike="noStrike" kern="1200" dirty="0">
                <a:solidFill>
                  <a:schemeClr val="tx1"/>
                </a:solidFill>
                <a:effectLst/>
                <a:latin typeface="+mn-lt"/>
                <a:ea typeface="+mn-ea"/>
                <a:cs typeface="+mn-cs"/>
              </a:rPr>
              <a:t> and serum </a:t>
            </a:r>
            <a:r>
              <a:rPr lang="en-US" sz="1200" b="0" i="0" u="none" strike="noStrike" kern="1200" dirty="0" err="1">
                <a:solidFill>
                  <a:schemeClr val="tx1"/>
                </a:solidFill>
                <a:effectLst/>
                <a:latin typeface="+mn-lt"/>
                <a:ea typeface="+mn-ea"/>
                <a:cs typeface="+mn-cs"/>
              </a:rPr>
              <a:t>hs</a:t>
            </a:r>
            <a:r>
              <a:rPr lang="en-US" sz="1200" b="0" i="0" u="none" strike="noStrike" kern="1200" dirty="0">
                <a:solidFill>
                  <a:schemeClr val="tx1"/>
                </a:solidFill>
                <a:effectLst/>
                <a:latin typeface="+mn-lt"/>
                <a:ea typeface="+mn-ea"/>
                <a:cs typeface="+mn-cs"/>
              </a:rPr>
              <a:t>-CRP, Cr, and </a:t>
            </a:r>
            <a:r>
              <a:rPr lang="en-US" sz="1200" b="0" i="0" u="none" strike="noStrike" kern="1200" dirty="0" err="1">
                <a:solidFill>
                  <a:schemeClr val="tx1"/>
                </a:solidFill>
                <a:effectLst/>
                <a:latin typeface="+mn-lt"/>
                <a:ea typeface="+mn-ea"/>
                <a:cs typeface="+mn-cs"/>
              </a:rPr>
              <a:t>nPCR</a:t>
            </a:r>
            <a:r>
              <a:rPr lang="en-US" sz="1200" b="0" i="0" u="none" strike="noStrike" kern="1200" dirty="0">
                <a:solidFill>
                  <a:schemeClr val="tx1"/>
                </a:solidFill>
                <a:effectLst/>
                <a:latin typeface="+mn-lt"/>
                <a:ea typeface="+mn-ea"/>
                <a:cs typeface="+mn-cs"/>
              </a:rPr>
              <a:t> were significantly decreased while levels of serum albumin, vitamin B(12), folate, and BW were significantly increased. The dialytic dose (KT/V) and dietary intake remained unchanged. However, correlations between the magnitude of reduction of </a:t>
            </a:r>
            <a:r>
              <a:rPr lang="en-US" sz="1200" b="0" i="0" u="none" strike="noStrike" kern="1200" dirty="0" err="1">
                <a:solidFill>
                  <a:schemeClr val="tx1"/>
                </a:solidFill>
                <a:effectLst/>
                <a:latin typeface="+mn-lt"/>
                <a:ea typeface="+mn-ea"/>
                <a:cs typeface="+mn-cs"/>
              </a:rPr>
              <a:t>tHcy</a:t>
            </a:r>
            <a:r>
              <a:rPr lang="en-US" sz="1200" b="0" i="0" u="none" strike="noStrike" kern="1200" dirty="0">
                <a:solidFill>
                  <a:schemeClr val="tx1"/>
                </a:solidFill>
                <a:effectLst/>
                <a:latin typeface="+mn-lt"/>
                <a:ea typeface="+mn-ea"/>
                <a:cs typeface="+mn-cs"/>
              </a:rPr>
              <a:t> &amp; </a:t>
            </a:r>
            <a:r>
              <a:rPr lang="en-US" sz="1200" b="0" i="0" u="none" strike="noStrike" kern="1200" dirty="0" err="1">
                <a:solidFill>
                  <a:schemeClr val="tx1"/>
                </a:solidFill>
                <a:effectLst/>
                <a:latin typeface="+mn-lt"/>
                <a:ea typeface="+mn-ea"/>
                <a:cs typeface="+mn-cs"/>
              </a:rPr>
              <a:t>hs</a:t>
            </a:r>
            <a:r>
              <a:rPr lang="en-US" sz="1200" b="0" i="0" u="none" strike="noStrike" kern="1200" dirty="0">
                <a:solidFill>
                  <a:schemeClr val="tx1"/>
                </a:solidFill>
                <a:effectLst/>
                <a:latin typeface="+mn-lt"/>
                <a:ea typeface="+mn-ea"/>
                <a:cs typeface="+mn-cs"/>
              </a:rPr>
              <a:t>-CRP, </a:t>
            </a:r>
            <a:r>
              <a:rPr lang="en-US" sz="1200" b="0" i="0" u="none" strike="noStrike" kern="1200" dirty="0" err="1">
                <a:solidFill>
                  <a:schemeClr val="tx1"/>
                </a:solidFill>
                <a:effectLst/>
                <a:latin typeface="+mn-lt"/>
                <a:ea typeface="+mn-ea"/>
                <a:cs typeface="+mn-cs"/>
              </a:rPr>
              <a:t>tHcy</a:t>
            </a:r>
            <a:r>
              <a:rPr lang="en-US" sz="1200" b="0" i="0" u="none" strike="noStrike" kern="1200" dirty="0">
                <a:solidFill>
                  <a:schemeClr val="tx1"/>
                </a:solidFill>
                <a:effectLst/>
                <a:latin typeface="+mn-lt"/>
                <a:ea typeface="+mn-ea"/>
                <a:cs typeface="+mn-cs"/>
              </a:rPr>
              <a:t> &amp; Cr, and Cr &amp; </a:t>
            </a:r>
            <a:r>
              <a:rPr lang="en-US" sz="1200" b="0" i="0" u="none" strike="noStrike" kern="1200" dirty="0" err="1">
                <a:solidFill>
                  <a:schemeClr val="tx1"/>
                </a:solidFill>
                <a:effectLst/>
                <a:latin typeface="+mn-lt"/>
                <a:ea typeface="+mn-ea"/>
                <a:cs typeface="+mn-cs"/>
              </a:rPr>
              <a:t>nPCR</a:t>
            </a:r>
            <a:r>
              <a:rPr lang="en-US" sz="1200" b="0" i="0" u="none" strike="noStrike" kern="1200" dirty="0">
                <a:solidFill>
                  <a:schemeClr val="tx1"/>
                </a:solidFill>
                <a:effectLst/>
                <a:latin typeface="+mn-lt"/>
                <a:ea typeface="+mn-ea"/>
                <a:cs typeface="+mn-cs"/>
              </a:rPr>
              <a:t> were statistically significant.</a:t>
            </a:r>
            <a:endParaRPr lang="en-US" dirty="0"/>
          </a:p>
          <a:p>
            <a:endParaRPr lang="en-US" dirty="0"/>
          </a:p>
          <a:p>
            <a:endParaRPr lang="en-US" dirty="0"/>
          </a:p>
          <a:p>
            <a:r>
              <a:rPr lang="en-US" dirty="0"/>
              <a:t>Another important thing that happens when we over</a:t>
            </a:r>
            <a:r>
              <a:rPr lang="en-US" baseline="0" dirty="0"/>
              <a:t> utilize our B Vitamins because of stress: we create elevated levels of an amino acid known as homocysteine</a:t>
            </a:r>
          </a:p>
          <a:p>
            <a:endParaRPr lang="en-US" baseline="0" dirty="0"/>
          </a:p>
          <a:p>
            <a:r>
              <a:rPr lang="en-US" baseline="0" dirty="0" err="1"/>
              <a:t>Homocysteine</a:t>
            </a:r>
            <a:r>
              <a:rPr lang="en-US" baseline="0" dirty="0"/>
              <a:t> leaves us more susceptible to damage in our cardiovascular system.</a:t>
            </a:r>
          </a:p>
          <a:p>
            <a:r>
              <a:rPr lang="en-US" baseline="0" dirty="0"/>
              <a:t>This means we have an increased risk of blood clots, heart attacks and strokes, simply because we don’t have enough B Vitamins</a:t>
            </a:r>
          </a:p>
          <a:p>
            <a:endParaRPr lang="en-US" baseline="0" dirty="0"/>
          </a:p>
          <a:p>
            <a:r>
              <a:rPr lang="en-US" baseline="0" dirty="0"/>
              <a:t>Serum total </a:t>
            </a:r>
            <a:r>
              <a:rPr lang="en-US" baseline="0" dirty="0" err="1"/>
              <a:t>homocysteine</a:t>
            </a:r>
            <a:r>
              <a:rPr lang="en-US" baseline="0" dirty="0"/>
              <a:t> level is an independent risk factor for coronary heart disease.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Int. J. </a:t>
            </a:r>
            <a:r>
              <a:rPr lang="fr-FR" sz="1200" b="0" i="0" kern="1200" dirty="0" err="1">
                <a:solidFill>
                  <a:schemeClr val="tx1"/>
                </a:solidFill>
                <a:effectLst/>
                <a:latin typeface="+mn-lt"/>
                <a:ea typeface="+mn-ea"/>
                <a:cs typeface="+mn-cs"/>
              </a:rPr>
              <a:t>Epidemiol</a:t>
            </a:r>
            <a:r>
              <a:rPr lang="fr-FR" sz="1200" b="0" i="0" kern="1200" dirty="0">
                <a:solidFill>
                  <a:schemeClr val="tx1"/>
                </a:solidFill>
                <a:effectLst/>
                <a:latin typeface="+mn-lt"/>
                <a:ea typeface="+mn-ea"/>
                <a:cs typeface="+mn-cs"/>
              </a:rPr>
              <a:t>. (1995) 24 (4):704-709. </a:t>
            </a:r>
            <a:r>
              <a:rPr lang="fr-FR" sz="1200" b="0" i="0" kern="1200" dirty="0" err="1">
                <a:solidFill>
                  <a:schemeClr val="tx1"/>
                </a:solidFill>
                <a:effectLst/>
                <a:latin typeface="+mn-lt"/>
                <a:ea typeface="+mn-ea"/>
                <a:cs typeface="+mn-cs"/>
              </a:rPr>
              <a:t>doi</a:t>
            </a:r>
            <a:r>
              <a:rPr lang="fr-FR" sz="1200" b="0" i="0" kern="1200" dirty="0">
                <a:solidFill>
                  <a:schemeClr val="tx1"/>
                </a:solidFill>
                <a:effectLst/>
                <a:latin typeface="+mn-lt"/>
                <a:ea typeface="+mn-ea"/>
                <a:cs typeface="+mn-cs"/>
              </a:rPr>
              <a:t>: 10.1093/</a:t>
            </a:r>
            <a:r>
              <a:rPr lang="fr-FR" sz="1200" b="0" i="0" kern="1200" dirty="0" err="1">
                <a:solidFill>
                  <a:schemeClr val="tx1"/>
                </a:solidFill>
                <a:effectLst/>
                <a:latin typeface="+mn-lt"/>
                <a:ea typeface="+mn-ea"/>
                <a:cs typeface="+mn-cs"/>
              </a:rPr>
              <a:t>ije</a:t>
            </a:r>
            <a:r>
              <a:rPr lang="fr-FR" sz="1200" b="0" i="0" kern="1200" dirty="0">
                <a:solidFill>
                  <a:schemeClr val="tx1"/>
                </a:solidFill>
                <a:effectLst/>
                <a:latin typeface="+mn-lt"/>
                <a:ea typeface="+mn-ea"/>
                <a:cs typeface="+mn-cs"/>
              </a:rPr>
              <a:t>/24.4.704</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err="1">
                <a:solidFill>
                  <a:schemeClr val="tx1"/>
                </a:solidFill>
                <a:effectLst/>
                <a:latin typeface="+mn-lt"/>
                <a:ea typeface="+mn-ea"/>
                <a:cs typeface="+mn-cs"/>
              </a:rPr>
              <a:t>Serum</a:t>
            </a:r>
            <a:r>
              <a:rPr lang="fr-FR" sz="1200" b="0" i="0" kern="1200" dirty="0">
                <a:solidFill>
                  <a:schemeClr val="tx1"/>
                </a:solidFill>
                <a:effectLst/>
                <a:latin typeface="+mn-lt"/>
                <a:ea typeface="+mn-ea"/>
                <a:cs typeface="+mn-cs"/>
              </a:rPr>
              <a:t> Total </a:t>
            </a:r>
            <a:r>
              <a:rPr lang="fr-FR" sz="1200" b="0" i="0" kern="1200" dirty="0" err="1">
                <a:solidFill>
                  <a:schemeClr val="tx1"/>
                </a:solidFill>
                <a:effectLst/>
                <a:latin typeface="+mn-lt"/>
                <a:ea typeface="+mn-ea"/>
                <a:cs typeface="+mn-cs"/>
              </a:rPr>
              <a:t>Homocysteine</a:t>
            </a:r>
            <a:r>
              <a:rPr lang="fr-FR" sz="1200" b="0" i="0" kern="1200" dirty="0">
                <a:solidFill>
                  <a:schemeClr val="tx1"/>
                </a:solidFill>
                <a:effectLst/>
                <a:latin typeface="+mn-lt"/>
                <a:ea typeface="+mn-ea"/>
                <a:cs typeface="+mn-cs"/>
              </a:rPr>
              <a:t> and </a:t>
            </a:r>
            <a:r>
              <a:rPr lang="fr-FR" sz="1200" b="0" i="0" kern="1200" dirty="0" err="1">
                <a:solidFill>
                  <a:schemeClr val="tx1"/>
                </a:solidFill>
                <a:effectLst/>
                <a:latin typeface="+mn-lt"/>
                <a:ea typeface="+mn-ea"/>
                <a:cs typeface="+mn-cs"/>
              </a:rPr>
              <a:t>Coronary</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Heart</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Disease</a:t>
            </a:r>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EGIL ARNESEN*, HELGA REFSUM**, KAARE H BØNAA*, PER MAGNE UELAND**, OLAV H FØRDE* and JAN E NORDREHAUG†</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Background</a:t>
            </a:r>
            <a:r>
              <a:rPr lang="en-US" sz="1200" b="0" i="0" kern="1200" dirty="0">
                <a:solidFill>
                  <a:schemeClr val="tx1"/>
                </a:solidFill>
                <a:effectLst/>
                <a:latin typeface="+mn-lt"/>
                <a:ea typeface="+mn-ea"/>
                <a:cs typeface="+mn-cs"/>
              </a:rPr>
              <a:t> Several studies have observed high plasma levels of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 among patients with coronary heart disease (CHD). The only prospective study was based on US physicians, and concluded that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 was associated with subsequent myocardial infarction (Ml). However, the association was limited to those above a threshold level of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a:t>
            </a:r>
          </a:p>
          <a:p>
            <a:pPr fontAlgn="base"/>
            <a:r>
              <a:rPr lang="en-US" sz="1200" b="1" i="0" kern="1200" dirty="0">
                <a:solidFill>
                  <a:schemeClr val="tx1"/>
                </a:solidFill>
                <a:effectLst/>
                <a:latin typeface="+mn-lt"/>
                <a:ea typeface="+mn-ea"/>
                <a:cs typeface="+mn-cs"/>
              </a:rPr>
              <a:t>Methods</a:t>
            </a:r>
            <a:r>
              <a:rPr lang="en-US" sz="1200" b="0" i="0" kern="1200" dirty="0">
                <a:solidFill>
                  <a:schemeClr val="tx1"/>
                </a:solidFill>
                <a:effectLst/>
                <a:latin typeface="+mn-lt"/>
                <a:ea typeface="+mn-ea"/>
                <a:cs typeface="+mn-cs"/>
              </a:rPr>
              <a:t> We conducted a nested case-control study among the 21 826 subjects, aged 12–61 years, who were surveyed in the municipality of </a:t>
            </a:r>
            <a:r>
              <a:rPr lang="en-US" sz="1200" b="0" i="0" kern="1200" dirty="0" err="1">
                <a:solidFill>
                  <a:schemeClr val="tx1"/>
                </a:solidFill>
                <a:effectLst/>
                <a:latin typeface="+mn-lt"/>
                <a:ea typeface="+mn-ea"/>
                <a:cs typeface="+mn-cs"/>
              </a:rPr>
              <a:t>Tromsø</a:t>
            </a:r>
            <a:r>
              <a:rPr lang="en-US" sz="1200" b="0" i="0" kern="1200" dirty="0">
                <a:solidFill>
                  <a:schemeClr val="tx1"/>
                </a:solidFill>
                <a:effectLst/>
                <a:latin typeface="+mn-lt"/>
                <a:ea typeface="+mn-ea"/>
                <a:cs typeface="+mn-cs"/>
              </a:rPr>
              <a:t>, Norway. Among those free from Ml at the screening, 123 later developed CHD. Four controls were selected for each case.</a:t>
            </a:r>
          </a:p>
          <a:p>
            <a:pPr fontAlgn="base"/>
            <a:r>
              <a:rPr lang="en-US" sz="1200" b="1" i="0" kern="1200" dirty="0">
                <a:solidFill>
                  <a:schemeClr val="tx1"/>
                </a:solidFill>
                <a:effectLst/>
                <a:latin typeface="+mn-lt"/>
                <a:ea typeface="+mn-ea"/>
                <a:cs typeface="+mn-cs"/>
              </a:rPr>
              <a:t>Results</a:t>
            </a:r>
            <a:r>
              <a:rPr lang="en-US" sz="1200" b="0" i="0" kern="1200" dirty="0">
                <a:solidFill>
                  <a:schemeClr val="tx1"/>
                </a:solidFill>
                <a:effectLst/>
                <a:latin typeface="+mn-lt"/>
                <a:ea typeface="+mn-ea"/>
                <a:cs typeface="+mn-cs"/>
              </a:rPr>
              <a:t> Level of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 was higher in cases than in controls (12.7 ± 4.7 versus 11.3 ± 3.7 µ</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/l (mean ± SD);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0.002). The relative risk for a 4 µ</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/l increase in serum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 was 1.41 (95% confidence interval (Cl): 1.16–1.71). Adjusting for possible confounders reduced the relative risk to 1.32 (95% Cl: 1.05–1.65). There was no threshold level above which serum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 is associated with CHD events.</a:t>
            </a:r>
          </a:p>
          <a:p>
            <a:pPr fontAlgn="base"/>
            <a:r>
              <a:rPr lang="en-US" sz="1200" b="1" i="0" kern="1200" dirty="0">
                <a:solidFill>
                  <a:schemeClr val="tx1"/>
                </a:solidFill>
                <a:effectLst/>
                <a:latin typeface="+mn-lt"/>
                <a:ea typeface="+mn-ea"/>
                <a:cs typeface="+mn-cs"/>
              </a:rPr>
              <a:t>Conclusions</a:t>
            </a:r>
            <a:r>
              <a:rPr lang="en-US" sz="1200" b="0" i="0" kern="1200" dirty="0">
                <a:solidFill>
                  <a:schemeClr val="tx1"/>
                </a:solidFill>
                <a:effectLst/>
                <a:latin typeface="+mn-lt"/>
                <a:ea typeface="+mn-ea"/>
                <a:cs typeface="+mn-cs"/>
              </a:rPr>
              <a:t> In the general population serum total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 is an independent risk factor for CHD with no threshold level.</a:t>
            </a:r>
          </a:p>
          <a:p>
            <a:endParaRPr lang="en-US" baseline="0" dirty="0"/>
          </a:p>
        </p:txBody>
      </p:sp>
      <p:sp>
        <p:nvSpPr>
          <p:cNvPr id="4" name="Slide Number Placeholder 3"/>
          <p:cNvSpPr>
            <a:spLocks noGrp="1"/>
          </p:cNvSpPr>
          <p:nvPr>
            <p:ph type="sldNum" sz="quarter" idx="10"/>
          </p:nvPr>
        </p:nvSpPr>
        <p:spPr/>
        <p:txBody>
          <a:bodyPr/>
          <a:lstStyle/>
          <a:p>
            <a:fld id="{E29DC3F8-0821-4A69-B195-018F6EEC92EC}" type="slidenum">
              <a:rPr lang="en-CA" smtClean="0"/>
              <a:t>222</a:t>
            </a:fld>
            <a:endParaRPr lang="en-CA"/>
          </a:p>
        </p:txBody>
      </p:sp>
    </p:spTree>
    <p:extLst>
      <p:ext uri="{BB962C8B-B14F-4D97-AF65-F5344CB8AC3E}">
        <p14:creationId xmlns:p14="http://schemas.microsoft.com/office/powerpoint/2010/main" val="2977866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concerns</a:t>
            </a:r>
            <a:r>
              <a:rPr lang="en-US" baseline="0" dirty="0"/>
              <a:t> associated with chronic inflammation are things like cancer, heart attack, stroke</a:t>
            </a:r>
          </a:p>
          <a:p>
            <a:r>
              <a:rPr lang="en-US" baseline="0" dirty="0"/>
              <a:t>This is especially scary because we can address chronic inflammation but addressing nutritional deficiencies, modifying our diet and lifestyle. </a:t>
            </a:r>
          </a:p>
          <a:p>
            <a:endParaRPr lang="en-US" baseline="0" dirty="0"/>
          </a:p>
          <a:p>
            <a:r>
              <a:rPr lang="en-US" baseline="0" dirty="0"/>
              <a:t>CRP is the blood marker you test to measure inflammation levels in your body</a:t>
            </a:r>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18</a:t>
            </a:fld>
            <a:endParaRPr lang="en-CA"/>
          </a:p>
        </p:txBody>
      </p:sp>
    </p:spTree>
    <p:extLst>
      <p:ext uri="{BB962C8B-B14F-4D97-AF65-F5344CB8AC3E}">
        <p14:creationId xmlns:p14="http://schemas.microsoft.com/office/powerpoint/2010/main" val="248312457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dirty="0"/>
              <a:t>Chemicals and stress raise free radicals and use up our antioxidants like Selenium and critical Vitamins A, C, and E as well as the vital mineral Zinc</a:t>
            </a:r>
          </a:p>
          <a:p>
            <a:r>
              <a:rPr lang="en-US" dirty="0"/>
              <a:t>Fight the good fight against damage to your heart through replacing these antioxidants and taking nutrients that fight free radicals that attack the heart and support the cardio vascular system’s ability to heal and repair. </a:t>
            </a:r>
          </a:p>
        </p:txBody>
      </p:sp>
      <p:sp>
        <p:nvSpPr>
          <p:cNvPr id="4" name="Slide Number Placeholder 3"/>
          <p:cNvSpPr>
            <a:spLocks noGrp="1"/>
          </p:cNvSpPr>
          <p:nvPr>
            <p:ph type="sldNum" sz="quarter" idx="10"/>
          </p:nvPr>
        </p:nvSpPr>
        <p:spPr/>
        <p:txBody>
          <a:bodyPr/>
          <a:lstStyle/>
          <a:p>
            <a:fld id="{0263983F-8C88-1D42-8513-80A045678B41}" type="slidenum">
              <a:rPr lang="en-US" smtClean="0"/>
              <a:t>225</a:t>
            </a:fld>
            <a:endParaRPr lang="en-US"/>
          </a:p>
        </p:txBody>
      </p:sp>
    </p:spTree>
    <p:extLst>
      <p:ext uri="{BB962C8B-B14F-4D97-AF65-F5344CB8AC3E}">
        <p14:creationId xmlns:p14="http://schemas.microsoft.com/office/powerpoint/2010/main" val="341186064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63983F-8C88-1D42-8513-80A045678B41}" type="slidenum">
              <a:rPr lang="en-US" smtClean="0"/>
              <a:t>226</a:t>
            </a:fld>
            <a:endParaRPr lang="en-US"/>
          </a:p>
        </p:txBody>
      </p:sp>
    </p:spTree>
    <p:extLst>
      <p:ext uri="{BB962C8B-B14F-4D97-AF65-F5344CB8AC3E}">
        <p14:creationId xmlns:p14="http://schemas.microsoft.com/office/powerpoint/2010/main" val="183020525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CoQ10: </a:t>
            </a:r>
          </a:p>
          <a:p>
            <a:r>
              <a:rPr lang="en-US" dirty="0"/>
              <a:t>CoQ10 is an important component of energy production.</a:t>
            </a:r>
          </a:p>
          <a:p>
            <a:r>
              <a:rPr lang="en-US" dirty="0"/>
              <a:t>Remember:</a:t>
            </a:r>
            <a:r>
              <a:rPr lang="en-US" baseline="0" dirty="0"/>
              <a:t> energy comes from the foods we eat, and just like B Vitamins are necessary to move those processes along, so is CoQ10.</a:t>
            </a:r>
          </a:p>
          <a:p>
            <a:endParaRPr lang="en-US" baseline="0" dirty="0"/>
          </a:p>
          <a:p>
            <a:r>
              <a:rPr lang="en-US" dirty="0"/>
              <a:t>In addition</a:t>
            </a:r>
            <a:r>
              <a:rPr lang="en-US" baseline="0" dirty="0"/>
              <a:t> to helping produce energy, CoQ10 is an antioxidant and can protect your heart against oxidative stress</a:t>
            </a:r>
          </a:p>
          <a:p>
            <a:endParaRPr lang="en-US" baseline="0" dirty="0"/>
          </a:p>
          <a:p>
            <a:r>
              <a:rPr lang="en-US" baseline="0" dirty="0"/>
              <a:t>CoQ10 can be depleted by the use of statin drugs, which lower cholesterol. Cholesterol is another consequence of inflammation and oxidative stress.</a:t>
            </a:r>
          </a:p>
          <a:p>
            <a:endParaRPr lang="en-US" baseline="0" dirty="0"/>
          </a:p>
          <a:p>
            <a:r>
              <a:rPr lang="en-US" baseline="0" dirty="0"/>
              <a:t>More importantly, there are consequences to having low levels of CoQ10. These include heart failure, high blood pressure, blood sugar imbalance, and stomach ulcers.</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228</a:t>
            </a:fld>
            <a:endParaRPr lang="en-CA"/>
          </a:p>
        </p:txBody>
      </p:sp>
    </p:spTree>
    <p:extLst>
      <p:ext uri="{BB962C8B-B14F-4D97-AF65-F5344CB8AC3E}">
        <p14:creationId xmlns:p14="http://schemas.microsoft.com/office/powerpoint/2010/main" val="250145268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benefits are tied heavily to the impact on stress, anxiety, and inflammation</a:t>
            </a:r>
          </a:p>
        </p:txBody>
      </p:sp>
      <p:sp>
        <p:nvSpPr>
          <p:cNvPr id="4" name="Slide Number Placeholder 3"/>
          <p:cNvSpPr>
            <a:spLocks noGrp="1"/>
          </p:cNvSpPr>
          <p:nvPr>
            <p:ph type="sldNum" sz="quarter" idx="5"/>
          </p:nvPr>
        </p:nvSpPr>
        <p:spPr/>
        <p:txBody>
          <a:bodyPr/>
          <a:lstStyle/>
          <a:p>
            <a:fld id="{E9683C7A-E92C-49AA-BEF5-E20D8DC046D9}" type="slidenum">
              <a:rPr lang="en-US" smtClean="0"/>
              <a:t>229</a:t>
            </a:fld>
            <a:endParaRPr lang="en-US"/>
          </a:p>
        </p:txBody>
      </p:sp>
    </p:spTree>
    <p:extLst>
      <p:ext uri="{BB962C8B-B14F-4D97-AF65-F5344CB8AC3E}">
        <p14:creationId xmlns:p14="http://schemas.microsoft.com/office/powerpoint/2010/main" val="230995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Harvard Women's Health Study, CRP test results were more accurate. Twelve different indicators of </a:t>
            </a:r>
            <a:r>
              <a:rPr lang="en-US" dirty="0">
                <a:hlinkClick r:id="rId3"/>
              </a:rPr>
              <a:t>inflammation</a:t>
            </a:r>
            <a:r>
              <a:rPr lang="en-US" dirty="0"/>
              <a:t> were looked at in </a:t>
            </a:r>
            <a:r>
              <a:rPr lang="en-US" dirty="0">
                <a:hlinkClick r:id="rId4"/>
              </a:rPr>
              <a:t>healthy women</a:t>
            </a:r>
            <a:r>
              <a:rPr lang="en-US" dirty="0"/>
              <a:t> who had already had menopause. Three years later, those with the highest CRP levels were more than four times as likely to have died from coronary disease, or had a </a:t>
            </a:r>
            <a:r>
              <a:rPr lang="en-US" dirty="0">
                <a:hlinkClick r:id="rId5"/>
              </a:rPr>
              <a:t>heart attack</a:t>
            </a:r>
            <a:r>
              <a:rPr lang="en-US" dirty="0"/>
              <a:t> that wasn’t fatal, or </a:t>
            </a:r>
            <a:r>
              <a:rPr lang="en-US" dirty="0">
                <a:hlinkClick r:id="rId6"/>
              </a:rPr>
              <a:t>stroke</a:t>
            </a:r>
            <a:r>
              <a:rPr lang="en-US" dirty="0"/>
              <a:t>, compared with those with the lowest </a:t>
            </a:r>
            <a:r>
              <a:rPr lang="en-US" dirty="0" err="1"/>
              <a:t>levelsRP</a:t>
            </a:r>
            <a:r>
              <a:rPr lang="en-US" dirty="0"/>
              <a:t> is one of, if not the most important marker to check to maximize both current and future health.</a:t>
            </a:r>
          </a:p>
          <a:p>
            <a:endParaRPr lang="en-US" dirty="0"/>
          </a:p>
          <a:p>
            <a:r>
              <a:rPr lang="en-US" dirty="0"/>
              <a:t>CRP is one of the most, if not the most important marker of health to get tested –  other inflammatory markers like homocysteine or Lp-PLA2 are inflammation markers as well.</a:t>
            </a:r>
          </a:p>
        </p:txBody>
      </p:sp>
      <p:sp>
        <p:nvSpPr>
          <p:cNvPr id="4" name="Slide Number Placeholder 3"/>
          <p:cNvSpPr>
            <a:spLocks noGrp="1"/>
          </p:cNvSpPr>
          <p:nvPr>
            <p:ph type="sldNum" sz="quarter" idx="5"/>
          </p:nvPr>
        </p:nvSpPr>
        <p:spPr/>
        <p:txBody>
          <a:bodyPr/>
          <a:lstStyle/>
          <a:p>
            <a:fld id="{E9683C7A-E92C-49AA-BEF5-E20D8DC046D9}" type="slidenum">
              <a:rPr lang="en-US" smtClean="0"/>
              <a:t>19</a:t>
            </a:fld>
            <a:endParaRPr lang="en-US"/>
          </a:p>
        </p:txBody>
      </p:sp>
    </p:spTree>
    <p:extLst>
      <p:ext uri="{BB962C8B-B14F-4D97-AF65-F5344CB8AC3E}">
        <p14:creationId xmlns:p14="http://schemas.microsoft.com/office/powerpoint/2010/main" val="980233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Oxidation causes inflammation.</a:t>
            </a:r>
          </a:p>
          <a:p>
            <a:r>
              <a:rPr lang="en-US" dirty="0"/>
              <a:t>Many of the same causes and conditions are related to both..</a:t>
            </a:r>
          </a:p>
        </p:txBody>
      </p:sp>
      <p:sp>
        <p:nvSpPr>
          <p:cNvPr id="4" name="Slide Number Placeholder 3"/>
          <p:cNvSpPr>
            <a:spLocks noGrp="1"/>
          </p:cNvSpPr>
          <p:nvPr>
            <p:ph type="sldNum" sz="quarter" idx="5"/>
          </p:nvPr>
        </p:nvSpPr>
        <p:spPr/>
        <p:txBody>
          <a:bodyPr/>
          <a:lstStyle/>
          <a:p>
            <a:fld id="{E9683C7A-E92C-49AA-BEF5-E20D8DC046D9}" type="slidenum">
              <a:rPr lang="en-US" smtClean="0"/>
              <a:t>20</a:t>
            </a:fld>
            <a:endParaRPr lang="en-US"/>
          </a:p>
        </p:txBody>
      </p:sp>
    </p:spTree>
    <p:extLst>
      <p:ext uri="{BB962C8B-B14F-4D97-AF65-F5344CB8AC3E}">
        <p14:creationId xmlns:p14="http://schemas.microsoft.com/office/powerpoint/2010/main" val="929162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oxidative stress?</a:t>
            </a:r>
          </a:p>
          <a:p>
            <a:r>
              <a:rPr lang="en-US" baseline="0" dirty="0"/>
              <a:t>This term refers to a burden of free radicals in our body. (Reactive oxygen species)</a:t>
            </a:r>
          </a:p>
          <a:p>
            <a:r>
              <a:rPr lang="en-US" baseline="0" dirty="0"/>
              <a:t>Free radicals are unstable molecules in our body that can damage other cells and lead to the progression of cancer, cardiovascular disease and age related decline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prevent free radical damage, we use antioxidants:</a:t>
            </a:r>
            <a:endParaRPr lang="en-US" baseline="0" dirty="0"/>
          </a:p>
          <a:p>
            <a:r>
              <a:rPr lang="en-US" baseline="0" dirty="0"/>
              <a:t>Antioxidants provide us with a defense mechanism against free radical damage by stabilizing these unstable molecules, but can’t keep up under heavy exposure.  We end up running low on antioxidants and the free-radicals overcome our health.</a:t>
            </a:r>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22</a:t>
            </a:fld>
            <a:endParaRPr lang="en-CA"/>
          </a:p>
        </p:txBody>
      </p:sp>
    </p:spTree>
    <p:extLst>
      <p:ext uri="{BB962C8B-B14F-4D97-AF65-F5344CB8AC3E}">
        <p14:creationId xmlns:p14="http://schemas.microsoft.com/office/powerpoint/2010/main" val="1825822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23</a:t>
            </a:fld>
            <a:endParaRPr lang="en-US"/>
          </a:p>
        </p:txBody>
      </p:sp>
    </p:spTree>
    <p:extLst>
      <p:ext uri="{BB962C8B-B14F-4D97-AF65-F5344CB8AC3E}">
        <p14:creationId xmlns:p14="http://schemas.microsoft.com/office/powerpoint/2010/main" val="1891638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bodies are exposed to free radicals and oxidative stress in the environmental and internally by our own metabolic processes – the food and drinks we consume can help contribute to our oxidative stress</a:t>
            </a:r>
          </a:p>
          <a:p>
            <a:r>
              <a:rPr lang="en-US" dirty="0"/>
              <a:t>oxidative stress.</a:t>
            </a:r>
          </a:p>
          <a:p>
            <a:r>
              <a:rPr lang="en-US" dirty="0"/>
              <a:t>Toxins, emotional stress, radiation, physical stress like intense exercise, sugar, weight gain, insulin issues, inflammation, and can increase oxidation and make it even more difficult for your antioxidant defenses to keep up. So you can see where inflammation and oxidation are closely tied together in terms of cause and impact. </a:t>
            </a:r>
          </a:p>
          <a:p>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24</a:t>
            </a:fld>
            <a:endParaRPr lang="en-CA"/>
          </a:p>
        </p:txBody>
      </p:sp>
    </p:spTree>
    <p:extLst>
      <p:ext uri="{BB962C8B-B14F-4D97-AF65-F5344CB8AC3E}">
        <p14:creationId xmlns:p14="http://schemas.microsoft.com/office/powerpoint/2010/main" val="124315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CA" dirty="0">
                <a:latin typeface="Arial" panose="020B0604020202020204" pitchFamily="34" charset="0"/>
                <a:cs typeface="Arial" panose="020B0604020202020204" pitchFamily="34" charset="0"/>
              </a:rPr>
              <a:t>That lead to the vast majority of age-related , longevity-impairing conditions (1-3)</a:t>
            </a:r>
          </a:p>
          <a:p>
            <a:r>
              <a:rPr lang="en-CA" dirty="0">
                <a:latin typeface="Arial" panose="020B0604020202020204" pitchFamily="34" charset="0"/>
                <a:cs typeface="Arial" panose="020B0604020202020204" pitchFamily="34" charset="0"/>
              </a:rPr>
              <a:t>(1) Lemon JA, </a:t>
            </a:r>
            <a:r>
              <a:rPr lang="en-CA" dirty="0" err="1">
                <a:latin typeface="Arial" panose="020B0604020202020204" pitchFamily="34" charset="0"/>
                <a:cs typeface="Arial" panose="020B0604020202020204" pitchFamily="34" charset="0"/>
              </a:rPr>
              <a:t>Boreham</a:t>
            </a:r>
            <a:r>
              <a:rPr lang="en-CA" dirty="0">
                <a:latin typeface="Arial" panose="020B0604020202020204" pitchFamily="34" charset="0"/>
                <a:cs typeface="Arial" panose="020B0604020202020204" pitchFamily="34" charset="0"/>
              </a:rPr>
              <a:t> DR, Rollo CD. A complex dietary supplement extends longevity of mice. </a:t>
            </a:r>
            <a:r>
              <a:rPr lang="en-CA" i="1" dirty="0">
                <a:latin typeface="Arial" panose="020B0604020202020204" pitchFamily="34" charset="0"/>
                <a:cs typeface="Arial" panose="020B0604020202020204" pitchFamily="34" charset="0"/>
              </a:rPr>
              <a:t>J </a:t>
            </a:r>
            <a:r>
              <a:rPr lang="en-CA" i="1" dirty="0" err="1">
                <a:latin typeface="Arial" panose="020B0604020202020204" pitchFamily="34" charset="0"/>
                <a:cs typeface="Arial" panose="020B0604020202020204" pitchFamily="34" charset="0"/>
              </a:rPr>
              <a:t>Gerontol</a:t>
            </a:r>
            <a:r>
              <a:rPr lang="en-CA" i="1" dirty="0">
                <a:latin typeface="Arial" panose="020B0604020202020204" pitchFamily="34" charset="0"/>
                <a:cs typeface="Arial" panose="020B0604020202020204" pitchFamily="34" charset="0"/>
              </a:rPr>
              <a:t> A </a:t>
            </a:r>
            <a:r>
              <a:rPr lang="en-CA" i="1" dirty="0" err="1">
                <a:latin typeface="Arial" panose="020B0604020202020204" pitchFamily="34" charset="0"/>
                <a:cs typeface="Arial" panose="020B0604020202020204" pitchFamily="34" charset="0"/>
              </a:rPr>
              <a:t>Biol</a:t>
            </a:r>
            <a:r>
              <a:rPr lang="en-CA" i="1" dirty="0">
                <a:latin typeface="Arial" panose="020B0604020202020204" pitchFamily="34" charset="0"/>
                <a:cs typeface="Arial" panose="020B0604020202020204" pitchFamily="34" charset="0"/>
              </a:rPr>
              <a:t> </a:t>
            </a:r>
            <a:r>
              <a:rPr lang="en-CA" i="1" dirty="0" err="1">
                <a:latin typeface="Arial" panose="020B0604020202020204" pitchFamily="34" charset="0"/>
                <a:cs typeface="Arial" panose="020B0604020202020204" pitchFamily="34" charset="0"/>
              </a:rPr>
              <a:t>Sci</a:t>
            </a:r>
            <a:r>
              <a:rPr lang="en-CA" i="1" dirty="0">
                <a:latin typeface="Arial" panose="020B0604020202020204" pitchFamily="34" charset="0"/>
                <a:cs typeface="Arial" panose="020B0604020202020204" pitchFamily="34" charset="0"/>
              </a:rPr>
              <a:t> Med Sci. </a:t>
            </a:r>
            <a:r>
              <a:rPr lang="en-CA" dirty="0">
                <a:latin typeface="Arial" panose="020B0604020202020204" pitchFamily="34" charset="0"/>
                <a:cs typeface="Arial" panose="020B0604020202020204" pitchFamily="34" charset="0"/>
              </a:rPr>
              <a:t>2005 Mar;60(3):275-9.</a:t>
            </a:r>
          </a:p>
          <a:p>
            <a:r>
              <a:rPr lang="en-CA" dirty="0">
                <a:latin typeface="Arial" panose="020B0604020202020204" pitchFamily="34" charset="0"/>
                <a:cs typeface="Arial" panose="020B0604020202020204" pitchFamily="34" charset="0"/>
              </a:rPr>
              <a:t>(2) </a:t>
            </a:r>
            <a:r>
              <a:rPr lang="en-CA" dirty="0" err="1">
                <a:latin typeface="Arial" panose="020B0604020202020204" pitchFamily="34" charset="0"/>
                <a:cs typeface="Arial" panose="020B0604020202020204" pitchFamily="34" charset="0"/>
              </a:rPr>
              <a:t>Aksenov</a:t>
            </a:r>
            <a:r>
              <a:rPr lang="en-CA" dirty="0">
                <a:latin typeface="Arial" panose="020B0604020202020204" pitchFamily="34" charset="0"/>
                <a:cs typeface="Arial" panose="020B0604020202020204" pitchFamily="34" charset="0"/>
              </a:rPr>
              <a:t> V, Long J, Liu J, et al. A complex dietary supplement augments spatial learning, brain mass, and mitochondrial electron transport chain activity in aging mice. </a:t>
            </a:r>
            <a:r>
              <a:rPr lang="en-CA" i="1" dirty="0">
                <a:latin typeface="Arial" panose="020B0604020202020204" pitchFamily="34" charset="0"/>
                <a:cs typeface="Arial" panose="020B0604020202020204" pitchFamily="34" charset="0"/>
              </a:rPr>
              <a:t>Age (</a:t>
            </a:r>
            <a:r>
              <a:rPr lang="en-CA" i="1" dirty="0" err="1">
                <a:latin typeface="Arial" panose="020B0604020202020204" pitchFamily="34" charset="0"/>
                <a:cs typeface="Arial" panose="020B0604020202020204" pitchFamily="34" charset="0"/>
              </a:rPr>
              <a:t>Dordr</a:t>
            </a:r>
            <a:r>
              <a:rPr lang="en-CA" i="1" dirty="0">
                <a:latin typeface="Arial" panose="020B0604020202020204" pitchFamily="34" charset="0"/>
                <a:cs typeface="Arial" panose="020B0604020202020204" pitchFamily="34" charset="0"/>
              </a:rPr>
              <a:t>). </a:t>
            </a:r>
            <a:r>
              <a:rPr lang="en-CA" dirty="0">
                <a:latin typeface="Arial" panose="020B0604020202020204" pitchFamily="34" charset="0"/>
                <a:cs typeface="Arial" panose="020B0604020202020204" pitchFamily="34" charset="0"/>
              </a:rPr>
              <a:t>2011 Nov 27.</a:t>
            </a:r>
          </a:p>
          <a:p>
            <a:r>
              <a:rPr lang="en-CA" dirty="0">
                <a:latin typeface="Arial" panose="020B0604020202020204" pitchFamily="34" charset="0"/>
                <a:cs typeface="Arial" panose="020B0604020202020204" pitchFamily="34" charset="0"/>
              </a:rPr>
              <a:t>(3) </a:t>
            </a:r>
            <a:r>
              <a:rPr lang="en-CA" dirty="0" err="1">
                <a:latin typeface="Arial" panose="020B0604020202020204" pitchFamily="34" charset="0"/>
                <a:cs typeface="Arial" panose="020B0604020202020204" pitchFamily="34" charset="0"/>
              </a:rPr>
              <a:t>Aksenov</a:t>
            </a:r>
            <a:r>
              <a:rPr lang="en-CA" dirty="0">
                <a:latin typeface="Arial" panose="020B0604020202020204" pitchFamily="34" charset="0"/>
                <a:cs typeface="Arial" panose="020B0604020202020204" pitchFamily="34" charset="0"/>
              </a:rPr>
              <a:t> V, Long J, </a:t>
            </a:r>
            <a:r>
              <a:rPr lang="en-CA" dirty="0" err="1">
                <a:latin typeface="Arial" panose="020B0604020202020204" pitchFamily="34" charset="0"/>
                <a:cs typeface="Arial" panose="020B0604020202020204" pitchFamily="34" charset="0"/>
              </a:rPr>
              <a:t>Lokuge</a:t>
            </a:r>
            <a:r>
              <a:rPr lang="en-CA" dirty="0">
                <a:latin typeface="Arial" panose="020B0604020202020204" pitchFamily="34" charset="0"/>
                <a:cs typeface="Arial" panose="020B0604020202020204" pitchFamily="34" charset="0"/>
              </a:rPr>
              <a:t> S, Foster JA, Liu J, Rollo CD. Dietary amelioration of </a:t>
            </a:r>
            <a:r>
              <a:rPr lang="en-CA" dirty="0" err="1">
                <a:latin typeface="Arial" panose="020B0604020202020204" pitchFamily="34" charset="0"/>
                <a:cs typeface="Arial" panose="020B0604020202020204" pitchFamily="34" charset="0"/>
              </a:rPr>
              <a:t>locomotor</a:t>
            </a:r>
            <a:r>
              <a:rPr lang="en-CA" dirty="0">
                <a:latin typeface="Arial" panose="020B0604020202020204" pitchFamily="34" charset="0"/>
                <a:cs typeface="Arial" panose="020B0604020202020204" pitchFamily="34" charset="0"/>
              </a:rPr>
              <a:t>, neurotransmitter and mitochondrial aging. </a:t>
            </a:r>
            <a:r>
              <a:rPr lang="en-CA" i="1" dirty="0" err="1">
                <a:latin typeface="Arial" panose="020B0604020202020204" pitchFamily="34" charset="0"/>
                <a:cs typeface="Arial" panose="020B0604020202020204" pitchFamily="34" charset="0"/>
              </a:rPr>
              <a:t>Exp</a:t>
            </a:r>
            <a:r>
              <a:rPr lang="en-CA" i="1" dirty="0">
                <a:latin typeface="Arial" panose="020B0604020202020204" pitchFamily="34" charset="0"/>
                <a:cs typeface="Arial" panose="020B0604020202020204" pitchFamily="34" charset="0"/>
              </a:rPr>
              <a:t> </a:t>
            </a:r>
            <a:r>
              <a:rPr lang="en-CA" i="1" dirty="0" err="1">
                <a:latin typeface="Arial" panose="020B0604020202020204" pitchFamily="34" charset="0"/>
                <a:cs typeface="Arial" panose="020B0604020202020204" pitchFamily="34" charset="0"/>
              </a:rPr>
              <a:t>Biol</a:t>
            </a:r>
            <a:r>
              <a:rPr lang="en-CA" i="1" dirty="0">
                <a:latin typeface="Arial" panose="020B0604020202020204" pitchFamily="34" charset="0"/>
                <a:cs typeface="Arial" panose="020B0604020202020204" pitchFamily="34" charset="0"/>
              </a:rPr>
              <a:t> Med (Maywood). </a:t>
            </a:r>
            <a:r>
              <a:rPr lang="en-CA" dirty="0">
                <a:latin typeface="Arial" panose="020B0604020202020204" pitchFamily="34" charset="0"/>
                <a:cs typeface="Arial" panose="020B0604020202020204" pitchFamily="34" charset="0"/>
              </a:rPr>
              <a:t>2010 Jan;235(1):66-76.</a:t>
            </a:r>
          </a:p>
          <a:p>
            <a:endParaRPr lang="en-CA"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E29DC3F8-0821-4A69-B195-018F6EEC92EC}" type="slidenum">
              <a:rPr lang="en-CA" smtClean="0"/>
              <a:t>4</a:t>
            </a:fld>
            <a:endParaRPr lang="en-CA"/>
          </a:p>
        </p:txBody>
      </p:sp>
    </p:spTree>
    <p:extLst>
      <p:ext uri="{BB962C8B-B14F-4D97-AF65-F5344CB8AC3E}">
        <p14:creationId xmlns:p14="http://schemas.microsoft.com/office/powerpoint/2010/main" val="2667443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effects</a:t>
            </a:r>
            <a:r>
              <a:rPr lang="en-US" baseline="0" dirty="0"/>
              <a:t> of long term oxidative stress can affect many different body systems and create chronic and deadly conditions</a:t>
            </a:r>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25</a:t>
            </a:fld>
            <a:endParaRPr lang="en-CA"/>
          </a:p>
        </p:txBody>
      </p:sp>
    </p:spTree>
    <p:extLst>
      <p:ext uri="{BB962C8B-B14F-4D97-AF65-F5344CB8AC3E}">
        <p14:creationId xmlns:p14="http://schemas.microsoft.com/office/powerpoint/2010/main" val="3145152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 few examples of how oxidative</a:t>
            </a:r>
            <a:r>
              <a:rPr lang="en-US" baseline="0" dirty="0"/>
              <a:t> stress can affect different body systems.   Its systems specific and there are both general anti-oxidants as well as specific ones that help unique areas of the body.</a:t>
            </a:r>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26</a:t>
            </a:fld>
            <a:endParaRPr lang="en-CA"/>
          </a:p>
        </p:txBody>
      </p:sp>
    </p:spTree>
    <p:extLst>
      <p:ext uri="{BB962C8B-B14F-4D97-AF65-F5344CB8AC3E}">
        <p14:creationId xmlns:p14="http://schemas.microsoft.com/office/powerpoint/2010/main" val="567808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bodies are constantly exposed to toxins in the environment, through our diets and through lifestyle choices</a:t>
            </a:r>
          </a:p>
          <a:p>
            <a:r>
              <a:rPr lang="en-US" baseline="0" dirty="0"/>
              <a:t> </a:t>
            </a:r>
          </a:p>
          <a:p>
            <a:r>
              <a:rPr lang="en-US" baseline="0" dirty="0"/>
              <a:t>Our liver provides protection against toxins by filtering them out of our system</a:t>
            </a:r>
          </a:p>
          <a:p>
            <a:r>
              <a:rPr lang="en-US" baseline="0" dirty="0"/>
              <a:t>When we are chronically exposed toxins, the liver becomes overburdened and works less efficiently</a:t>
            </a:r>
          </a:p>
          <a:p>
            <a:endParaRPr lang="en-US" baseline="0" dirty="0"/>
          </a:p>
          <a:p>
            <a:r>
              <a:rPr lang="en-US" baseline="0" dirty="0"/>
              <a:t>We can overburden our liver with all of these things: [listed on slide]</a:t>
            </a:r>
          </a:p>
        </p:txBody>
      </p:sp>
      <p:sp>
        <p:nvSpPr>
          <p:cNvPr id="4" name="Slide Number Placeholder 3"/>
          <p:cNvSpPr>
            <a:spLocks noGrp="1"/>
          </p:cNvSpPr>
          <p:nvPr>
            <p:ph type="sldNum" sz="quarter" idx="10"/>
          </p:nvPr>
        </p:nvSpPr>
        <p:spPr/>
        <p:txBody>
          <a:bodyPr/>
          <a:lstStyle/>
          <a:p>
            <a:fld id="{E29DC3F8-0821-4A69-B195-018F6EEC92EC}" type="slidenum">
              <a:rPr lang="en-CA" smtClean="0"/>
              <a:t>28</a:t>
            </a:fld>
            <a:endParaRPr lang="en-CA"/>
          </a:p>
        </p:txBody>
      </p:sp>
    </p:spTree>
    <p:extLst>
      <p:ext uri="{BB962C8B-B14F-4D97-AF65-F5344CB8AC3E}">
        <p14:creationId xmlns:p14="http://schemas.microsoft.com/office/powerpoint/2010/main" val="2399856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Toxicity</a:t>
            </a:r>
            <a:r>
              <a:rPr lang="en-US" baseline="0" dirty="0"/>
              <a:t> affects many pathways, and  can lead to deadly cancer, depression, pain, hormonal imbalances </a:t>
            </a:r>
            <a:r>
              <a:rPr lang="en-US" baseline="0" dirty="0" err="1"/>
              <a:t>etc</a:t>
            </a:r>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30</a:t>
            </a:fld>
            <a:endParaRPr lang="en-CA"/>
          </a:p>
        </p:txBody>
      </p:sp>
    </p:spTree>
    <p:extLst>
      <p:ext uri="{BB962C8B-B14F-4D97-AF65-F5344CB8AC3E}">
        <p14:creationId xmlns:p14="http://schemas.microsoft.com/office/powerpoint/2010/main" val="1519154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100,000 people study showed that people with higher than average </a:t>
            </a:r>
            <a:r>
              <a:rPr lang="en-CA" sz="1200" kern="1200" dirty="0" err="1">
                <a:solidFill>
                  <a:schemeClr val="tx1"/>
                </a:solidFill>
                <a:effectLst/>
                <a:latin typeface="+mn-lt"/>
                <a:ea typeface="+mn-ea"/>
                <a:cs typeface="+mn-cs"/>
              </a:rPr>
              <a:t>Vit</a:t>
            </a:r>
            <a:r>
              <a:rPr lang="en-CA" sz="1200" kern="1200" dirty="0">
                <a:solidFill>
                  <a:schemeClr val="tx1"/>
                </a:solidFill>
                <a:effectLst/>
                <a:latin typeface="+mn-lt"/>
                <a:ea typeface="+mn-ea"/>
                <a:cs typeface="+mn-cs"/>
              </a:rPr>
              <a:t> E had a 43% lower risk of any heart or vascular metabolic disease.  High </a:t>
            </a:r>
            <a:r>
              <a:rPr lang="en-CA" sz="1200" kern="1200" dirty="0" err="1">
                <a:solidFill>
                  <a:schemeClr val="tx1"/>
                </a:solidFill>
                <a:effectLst/>
                <a:latin typeface="+mn-lt"/>
                <a:ea typeface="+mn-ea"/>
                <a:cs typeface="+mn-cs"/>
              </a:rPr>
              <a:t>Vit</a:t>
            </a:r>
            <a:r>
              <a:rPr lang="en-CA" sz="1200" kern="1200" dirty="0">
                <a:solidFill>
                  <a:schemeClr val="tx1"/>
                </a:solidFill>
                <a:effectLst/>
                <a:latin typeface="+mn-lt"/>
                <a:ea typeface="+mn-ea"/>
                <a:cs typeface="+mn-cs"/>
              </a:rPr>
              <a:t> D had 33% less CV disease, 55%, less Type II Diabetes, and 51% less metabolic syndrome (Diabetes precursor with weight loss resistance, high plod pressure, and high triglycerides).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Optimal level is over 60 ng/mL – average person has less than half and labs have considered that “normal”</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Depression, osteoporosis, heart disease, auto immune disease, infection, hypertension, and cancer (50% drop in intestinal cancers).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63983F-8C88-1D42-8513-80A045678B41}" type="slidenum">
              <a:rPr lang="en-US" smtClean="0"/>
              <a:t>31</a:t>
            </a:fld>
            <a:endParaRPr lang="en-US"/>
          </a:p>
        </p:txBody>
      </p:sp>
    </p:spTree>
    <p:extLst>
      <p:ext uri="{BB962C8B-B14F-4D97-AF65-F5344CB8AC3E}">
        <p14:creationId xmlns:p14="http://schemas.microsoft.com/office/powerpoint/2010/main" val="3448288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New research has confirmed the importance of vitamin D3 in preventing cancer, particularly in countries where the lack of sunshine means that the skin cannot synthesize enough of this vitamin during the winter. I’ve therefore given more attention to this topic, and made new and more specific recommendations.”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“has recently been shown that a significant supply of vitamin D reduces considerably the risk of several cancers (by more than 75 percent with a daily intake of 1,000 international units [IUs] of the 25-hydroxyvitamin D form), in a Creighton University study published in 2007.121 In a Canadian pilot study of fifteen patients with prostate cancer, researchers reported on the effects of taking just 2,000 IUs of vitamin D3 daily over a median of eight months (up to sixty-five months for one of the patients). Fourteen of them saw a slowing of progression of their PSA levels (the most common marker of prostate cancer, used to follow its growth over time). And these levels actually dropped significantly in nine of the patients compared to their levels at the start of treatment.122</a:t>
            </a:r>
          </a:p>
          <a:p>
            <a:r>
              <a:rPr lang="en-US" sz="1200" kern="1200" dirty="0">
                <a:solidFill>
                  <a:schemeClr val="tx1"/>
                </a:solidFill>
                <a:effectLst/>
                <a:latin typeface="+mn-lt"/>
                <a:ea typeface="+mn-ea"/>
                <a:cs typeface="+mn-cs"/>
              </a:rPr>
              <a:t>Other studies published recently have shown positive effects of vitamin D3 on breast cancer, non-small-cell lung cancer, colon cancer, and prostate cancer. Many researchers now believe that vitamin D3 contributes to slowing down all forms of cancer, at least in the early stages. Moreover, we now know that vitamin D3 very likely protects us from colds and flu and contributes to maintaining 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“Foods that contain the most vitamin D are cod liver oil (1,460 IUs in a tablespoon), salmon (360 IUs in 100 grams), mackerel (345 IUs in 100 grams), sardines (270 IUs in 100 grams), and eel (200 IUs in 100 grams). Milk enriched with vitamin D contains only 98 IUs per glass, an egg 25 IUs, and calf liver 20 IUs per 100 grams.”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“Long-chain omega-3s found in fatty fish (or in high-quality purified fish oil supplements) reduce inflammation. In cell cultures, they reduce cancer cell growth in a large number of tumors (lung, breast, colon, prostate, kidney, etc.). They also act to reduce the spread of tumors in the form of metastases. Several human studies show that the risk of several cancers is significantly lower in people who eat fish at least twice a week.125,126,127,128,129,130,131,132ai”</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29DC3F8-0821-4A69-B195-018F6EEC92EC}" type="slidenum">
              <a:rPr lang="en-CA" smtClean="0"/>
              <a:t>32</a:t>
            </a:fld>
            <a:endParaRPr lang="en-CA"/>
          </a:p>
        </p:txBody>
      </p:sp>
    </p:spTree>
    <p:extLst>
      <p:ext uri="{BB962C8B-B14F-4D97-AF65-F5344CB8AC3E}">
        <p14:creationId xmlns:p14="http://schemas.microsoft.com/office/powerpoint/2010/main" val="454652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Omega-3’s in your body can compete for, slow down, and even </a:t>
            </a:r>
            <a:r>
              <a:rPr lang="en-US" i="1" dirty="0"/>
              <a:t>stop</a:t>
            </a:r>
            <a:r>
              <a:rPr lang="en-US" dirty="0"/>
              <a:t> the formation of these inflammatory Omega-6 hormones. This fact led to the discovery that increasing Omega-3 HUFAs as a percent of your body’s lipids could prevent diseases caused by Omega-6 inflammation.  </a:t>
            </a:r>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36</a:t>
            </a:fld>
            <a:endParaRPr lang="en-US"/>
          </a:p>
        </p:txBody>
      </p:sp>
    </p:spTree>
    <p:extLst>
      <p:ext uri="{BB962C8B-B14F-4D97-AF65-F5344CB8AC3E}">
        <p14:creationId xmlns:p14="http://schemas.microsoft.com/office/powerpoint/2010/main" val="2458137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lnSpc>
                <a:spcPct val="80000"/>
              </a:lnSpc>
              <a:buFont typeface="Arial"/>
              <a:buChar char="•"/>
            </a:pPr>
            <a:r>
              <a:rPr lang="en-US" sz="1200" dirty="0"/>
              <a:t>Glutathione</a:t>
            </a:r>
            <a:r>
              <a:rPr lang="en-US" sz="1200" baseline="0" dirty="0"/>
              <a:t> is the primary antioxidant of the body.  It is unique because it actually recycles itself and will continuously seek out and destroy toxins!  Glutathione is made up of the amino acids cysteine, glycine and glutamic acid.  Sulfur specifically attracts and binds toxins which will allow glutathione to destroy it.</a:t>
            </a:r>
          </a:p>
          <a:p>
            <a:pPr marL="171450" indent="-171450">
              <a:lnSpc>
                <a:spcPct val="80000"/>
              </a:lnSpc>
              <a:buFont typeface="Arial"/>
              <a:buChar char="•"/>
            </a:pPr>
            <a:r>
              <a:rPr lang="en-US" sz="1200" baseline="0" dirty="0"/>
              <a:t> </a:t>
            </a:r>
          </a:p>
          <a:p>
            <a:pPr marL="171450" indent="-171450">
              <a:lnSpc>
                <a:spcPct val="80000"/>
              </a:lnSpc>
              <a:buFont typeface="Arial"/>
              <a:buChar char="•"/>
            </a:pPr>
            <a:r>
              <a:rPr lang="en-US" b="1" dirty="0"/>
              <a:t>Sulfur Rich Compounds </a:t>
            </a:r>
            <a:r>
              <a:rPr lang="en-US" dirty="0"/>
              <a:t>like glutathione bind toxins for removal</a:t>
            </a:r>
          </a:p>
          <a:p>
            <a:pPr marL="1085850" lvl="2" indent="-171450">
              <a:lnSpc>
                <a:spcPct val="120000"/>
              </a:lnSpc>
              <a:buFont typeface="Arial"/>
              <a:buChar char="•"/>
            </a:pPr>
            <a:r>
              <a:rPr lang="en-US" dirty="0"/>
              <a:t> Glutathione</a:t>
            </a:r>
          </a:p>
          <a:p>
            <a:pPr marL="1085850" lvl="2" indent="-171450">
              <a:lnSpc>
                <a:spcPct val="120000"/>
              </a:lnSpc>
              <a:buFont typeface="Arial"/>
              <a:buChar char="•"/>
            </a:pPr>
            <a:r>
              <a:rPr lang="en-US" dirty="0"/>
              <a:t> Vitamin U</a:t>
            </a:r>
          </a:p>
          <a:p>
            <a:pPr marL="1085850" lvl="2" indent="-171450">
              <a:lnSpc>
                <a:spcPct val="120000"/>
              </a:lnSpc>
              <a:buFont typeface="Arial"/>
              <a:buChar char="•"/>
            </a:pPr>
            <a:r>
              <a:rPr lang="en-US" dirty="0"/>
              <a:t>Cultured Dairy Proteins</a:t>
            </a:r>
          </a:p>
          <a:p>
            <a:pPr marL="1085850" lvl="2" indent="-171450">
              <a:lnSpc>
                <a:spcPct val="120000"/>
              </a:lnSpc>
              <a:buFont typeface="Arial"/>
              <a:buChar char="•"/>
            </a:pPr>
            <a:r>
              <a:rPr lang="en-US" dirty="0"/>
              <a:t> Whey Proteins (</a:t>
            </a:r>
            <a:r>
              <a:rPr lang="en-US" dirty="0" err="1"/>
              <a:t>lactalbumin</a:t>
            </a:r>
            <a:r>
              <a:rPr lang="en-US" dirty="0"/>
              <a:t>)</a:t>
            </a:r>
          </a:p>
          <a:p>
            <a:pPr marL="0" indent="0">
              <a:lnSpc>
                <a:spcPct val="80000"/>
              </a:lnSpc>
              <a:buFont typeface="Arial"/>
              <a:buNone/>
            </a:pPr>
            <a:r>
              <a:rPr lang="en-US" sz="1200" dirty="0"/>
              <a:t>Glutathione has multiple functions:</a:t>
            </a:r>
          </a:p>
          <a:p>
            <a:pPr>
              <a:lnSpc>
                <a:spcPct val="80000"/>
              </a:lnSpc>
              <a:buFontTx/>
              <a:buChar char="•"/>
            </a:pPr>
            <a:r>
              <a:rPr lang="en-US" sz="1200" dirty="0"/>
              <a:t>It is the major endogenous antioxidant produced by the cells, participating directly in the neutralization of free radicals and reactive oxygen compounds, as well as maintaining exogenous antioxidants such as vitamins C and E in their reduced (active) forms.</a:t>
            </a:r>
          </a:p>
          <a:p>
            <a:pPr>
              <a:lnSpc>
                <a:spcPct val="80000"/>
              </a:lnSpc>
              <a:buFontTx/>
              <a:buChar char="•"/>
            </a:pPr>
            <a:r>
              <a:rPr lang="en-US" sz="1200" dirty="0"/>
              <a:t>Regulation of the nitric oxide cycle, which is critical for life but can be problematic if unregulated.</a:t>
            </a:r>
          </a:p>
          <a:p>
            <a:pPr>
              <a:lnSpc>
                <a:spcPct val="80000"/>
              </a:lnSpc>
              <a:buFontTx/>
              <a:buChar char="•"/>
            </a:pPr>
            <a:r>
              <a:rPr lang="en-US" sz="1200" dirty="0"/>
              <a:t>It is used in metabolic and biochemical reactions such as DNA synthesis and repair, protein synthesis, prostaglandin synthesis, amino acid transport, and enzyme activation. Thus, every system in the body can be affected by the state of the glutathione system, especially the immune system, the nervous system, the gastrointestinal system and the lungs.</a:t>
            </a:r>
          </a:p>
        </p:txBody>
      </p:sp>
      <p:sp>
        <p:nvSpPr>
          <p:cNvPr id="4" name="Slide Number Placeholder 3"/>
          <p:cNvSpPr>
            <a:spLocks noGrp="1"/>
          </p:cNvSpPr>
          <p:nvPr>
            <p:ph type="sldNum" sz="quarter" idx="10"/>
          </p:nvPr>
        </p:nvSpPr>
        <p:spPr/>
        <p:txBody>
          <a:bodyPr/>
          <a:lstStyle/>
          <a:p>
            <a:fld id="{E9683C7A-E92C-49AA-BEF5-E20D8DC046D9}" type="slidenum">
              <a:rPr lang="en-US" smtClean="0"/>
              <a:t>38</a:t>
            </a:fld>
            <a:endParaRPr lang="en-US"/>
          </a:p>
        </p:txBody>
      </p:sp>
    </p:spTree>
    <p:extLst>
      <p:ext uri="{BB962C8B-B14F-4D97-AF65-F5344CB8AC3E}">
        <p14:creationId xmlns:p14="http://schemas.microsoft.com/office/powerpoint/2010/main" val="2502130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toxic burden also causes a burden on the liver, which is your body’s detox super organ.</a:t>
            </a:r>
          </a:p>
          <a:p>
            <a:endParaRPr lang="en-US" dirty="0"/>
          </a:p>
          <a:p>
            <a:endParaRPr lang="en-US" dirty="0"/>
          </a:p>
          <a:p>
            <a:r>
              <a:rPr lang="en-US" dirty="0"/>
              <a:t>To maximize</a:t>
            </a:r>
            <a:r>
              <a:rPr lang="en-US" baseline="0" dirty="0"/>
              <a:t> detox we need to look at all the detoxification channels.  They include the skin, lungs, colon, kidneys, liver, lymphatic system and fat cells.  Detoxification happens both inside cells and outside of them.</a:t>
            </a:r>
          </a:p>
          <a:p>
            <a:endParaRPr lang="en-US" dirty="0"/>
          </a:p>
          <a:p>
            <a:r>
              <a:rPr lang="en-US" dirty="0"/>
              <a:t>Skin</a:t>
            </a:r>
          </a:p>
          <a:p>
            <a:r>
              <a:rPr lang="en-US" dirty="0"/>
              <a:t>Lungs</a:t>
            </a:r>
          </a:p>
          <a:p>
            <a:r>
              <a:rPr lang="en-US" dirty="0"/>
              <a:t>Liver</a:t>
            </a:r>
          </a:p>
          <a:p>
            <a:r>
              <a:rPr lang="en-US" dirty="0"/>
              <a:t>Lymphatic System</a:t>
            </a:r>
          </a:p>
          <a:p>
            <a:r>
              <a:rPr lang="en-US" dirty="0"/>
              <a:t>Fat cells – researchers are leaning towards classifying body fat more like an organ rather than simply fat that is hanging around…Refer to visceral fat and its link to major health issues…fat as repository for toxins, carcinogens, and endocrine disruptors</a:t>
            </a:r>
          </a:p>
          <a:p>
            <a:endParaRPr lang="en-US" dirty="0"/>
          </a:p>
          <a:p>
            <a:r>
              <a:rPr lang="en-US" dirty="0"/>
              <a:t>Here is an interesting recent article on increased incidence of major diseases in obese Indian women, linking it to toxins stored in fat as major contributing factor: </a:t>
            </a:r>
          </a:p>
          <a:p>
            <a:r>
              <a:rPr lang="en-US" dirty="0"/>
              <a:t>http://dailypioneer.com/nation/42244-risk-of-breast-cancer-high-in-obese-indian-women-study.html </a:t>
            </a:r>
          </a:p>
          <a:p>
            <a:endParaRPr lang="en-US" dirty="0"/>
          </a:p>
          <a:p>
            <a:r>
              <a:rPr lang="en-US" dirty="0"/>
              <a:t>Perhaps a quick overview of what each organ/system is responsible for in the elimination spectrum.</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39</a:t>
            </a:fld>
            <a:endParaRPr lang="en-US"/>
          </a:p>
        </p:txBody>
      </p:sp>
    </p:spTree>
    <p:extLst>
      <p:ext uri="{BB962C8B-B14F-4D97-AF65-F5344CB8AC3E}">
        <p14:creationId xmlns:p14="http://schemas.microsoft.com/office/powerpoint/2010/main" val="2767392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a:t>
            </a:r>
            <a:r>
              <a:rPr lang="en-CA" baseline="0" dirty="0"/>
              <a:t> illustrates how many nutrients are required for adequate elimination of toxins from our body through the liver</a:t>
            </a:r>
          </a:p>
          <a:p>
            <a:r>
              <a:rPr lang="en-CA" baseline="0" dirty="0"/>
              <a:t>As you can see, this is a multistep process and any type of nutritional deficiency could affect the efficacy of our detox pathways leading to a greater risk in development of disease. </a:t>
            </a:r>
          </a:p>
          <a:p>
            <a:endParaRPr lang="en-CA" baseline="0" dirty="0"/>
          </a:p>
          <a:p>
            <a:r>
              <a:rPr lang="en-CA" baseline="0" dirty="0"/>
              <a:t>Toxins can lead to a decrease in nutrients and glutathione wasting</a:t>
            </a:r>
          </a:p>
          <a:p>
            <a:r>
              <a:rPr lang="en-CA" baseline="0" dirty="0"/>
              <a:t>The loss of glutathione is a bad things - Glutathione is our body’s natural detoxifier, without it, we have a more difficult time removing toxins</a:t>
            </a:r>
          </a:p>
          <a:p>
            <a:r>
              <a:rPr lang="en-CA" baseline="0" dirty="0"/>
              <a:t>When we have an over abundance of toxins, our detoxification pathways shut down, making our toxin burden much higher</a:t>
            </a:r>
          </a:p>
          <a:p>
            <a:r>
              <a:rPr lang="en-CA" baseline="0" dirty="0"/>
              <a:t>A higher toxin burden increases our risk of deadly disease</a:t>
            </a:r>
            <a:endParaRPr lang="en-CA" dirty="0"/>
          </a:p>
        </p:txBody>
      </p:sp>
      <p:sp>
        <p:nvSpPr>
          <p:cNvPr id="4" name="Slide Number Placeholder 3"/>
          <p:cNvSpPr>
            <a:spLocks noGrp="1"/>
          </p:cNvSpPr>
          <p:nvPr>
            <p:ph type="sldNum" sz="quarter" idx="10"/>
          </p:nvPr>
        </p:nvSpPr>
        <p:spPr/>
        <p:txBody>
          <a:bodyPr/>
          <a:lstStyle/>
          <a:p>
            <a:fld id="{E29DC3F8-0821-4A69-B195-018F6EEC92EC}" type="slidenum">
              <a:rPr lang="en-CA" smtClean="0"/>
              <a:t>40</a:t>
            </a:fld>
            <a:endParaRPr lang="en-CA"/>
          </a:p>
        </p:txBody>
      </p:sp>
    </p:spTree>
    <p:extLst>
      <p:ext uri="{BB962C8B-B14F-4D97-AF65-F5344CB8AC3E}">
        <p14:creationId xmlns:p14="http://schemas.microsoft.com/office/powerpoint/2010/main" val="239384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inflammation that can save your life in the short term can also kill you if inflammation becomes chronic. </a:t>
            </a:r>
            <a:br>
              <a:rPr lang="en-US" dirty="0"/>
            </a:br>
            <a:endParaRPr lang="en-US" dirty="0"/>
          </a:p>
          <a:p>
            <a:r>
              <a:rPr lang="en-US" dirty="0"/>
              <a:t>When our bodies are in such an emergency, there is a complicated process through which more pro-inflammatory prostaglandins are created than anti-inflammatory ones, and the immune system is in a steady state of responsiveness</a:t>
            </a:r>
          </a:p>
          <a:p>
            <a:br>
              <a:rPr lang="en-US" dirty="0"/>
            </a:br>
            <a:endParaRPr lang="en-US" dirty="0"/>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7</a:t>
            </a:fld>
            <a:endParaRPr lang="en-US"/>
          </a:p>
        </p:txBody>
      </p:sp>
    </p:spTree>
    <p:extLst>
      <p:ext uri="{BB962C8B-B14F-4D97-AF65-F5344CB8AC3E}">
        <p14:creationId xmlns:p14="http://schemas.microsoft.com/office/powerpoint/2010/main" val="3608401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200" b="0" i="0" u="none" strike="noStrike" kern="1200" dirty="0">
              <a:solidFill>
                <a:schemeClr val="tx1"/>
              </a:solidFill>
              <a:effectLst/>
              <a:latin typeface="+mn-lt"/>
              <a:ea typeface="+mn-ea"/>
              <a:cs typeface="+mn-cs"/>
            </a:endParaRPr>
          </a:p>
          <a:p>
            <a:r>
              <a:rPr lang="en-US" sz="1200" b="0" i="0" u="sng" strike="noStrike" kern="1200" dirty="0" err="1">
                <a:solidFill>
                  <a:schemeClr val="tx1"/>
                </a:solidFill>
                <a:effectLst/>
                <a:latin typeface="+mn-lt"/>
                <a:ea typeface="+mn-ea"/>
                <a:cs typeface="+mn-cs"/>
                <a:hlinkClick r:id="rId3" tooltip="Current medical research and opinion."/>
              </a:rPr>
              <a:t>Curr</a:t>
            </a:r>
            <a:r>
              <a:rPr lang="en-US" sz="1200" b="0" i="0" u="sng" strike="noStrike" kern="1200" dirty="0">
                <a:solidFill>
                  <a:schemeClr val="tx1"/>
                </a:solidFill>
                <a:effectLst/>
                <a:latin typeface="+mn-lt"/>
                <a:ea typeface="+mn-ea"/>
                <a:cs typeface="+mn-cs"/>
                <a:hlinkClick r:id="rId3" tooltip="Current medical research and opinion."/>
              </a:rPr>
              <a:t> Med Res </a:t>
            </a:r>
            <a:r>
              <a:rPr lang="en-US" sz="1200" b="0" i="0" u="sng" strike="noStrike" kern="1200" dirty="0" err="1">
                <a:solidFill>
                  <a:schemeClr val="tx1"/>
                </a:solidFill>
                <a:effectLst/>
                <a:latin typeface="+mn-lt"/>
                <a:ea typeface="+mn-ea"/>
                <a:cs typeface="+mn-cs"/>
                <a:hlinkClick r:id="rId3" tooltip="Current medical research and opinion."/>
              </a:rPr>
              <a:t>Opin</a:t>
            </a:r>
            <a:r>
              <a:rPr lang="en-US" sz="1200" b="0" i="0" u="sng" strike="noStrike" kern="1200" dirty="0">
                <a:solidFill>
                  <a:schemeClr val="tx1"/>
                </a:solidFill>
                <a:effectLst/>
                <a:latin typeface="+mn-lt"/>
                <a:ea typeface="+mn-ea"/>
                <a:cs typeface="+mn-cs"/>
                <a:hlinkClick r:id="rId3" tooltip="Current medical research and opinion."/>
              </a:rPr>
              <a:t>.</a:t>
            </a:r>
            <a:r>
              <a:rPr lang="en-US" sz="1200" b="0" i="0" u="none" strike="noStrike" kern="1200" dirty="0">
                <a:solidFill>
                  <a:schemeClr val="tx1"/>
                </a:solidFill>
                <a:effectLst/>
                <a:latin typeface="+mn-lt"/>
                <a:ea typeface="+mn-ea"/>
                <a:cs typeface="+mn-cs"/>
              </a:rPr>
              <a:t> 2007 Aug;23(8):1879-86.</a:t>
            </a:r>
          </a:p>
          <a:p>
            <a:r>
              <a:rPr lang="en-US" sz="1200" b="1" i="0" u="none" strike="noStrike" kern="1200" dirty="0">
                <a:solidFill>
                  <a:schemeClr val="tx1"/>
                </a:solidFill>
                <a:effectLst/>
                <a:latin typeface="+mn-lt"/>
                <a:ea typeface="+mn-ea"/>
                <a:cs typeface="+mn-cs"/>
              </a:rPr>
              <a:t>Effects of folic acid and vitamin B complex on serum C-reactive protein and albumin levels in stable hemodialysis patients.</a:t>
            </a:r>
          </a:p>
          <a:p>
            <a:r>
              <a:rPr lang="en-US" sz="1200" b="0" i="0" u="sng" strike="noStrike" kern="1200" dirty="0">
                <a:solidFill>
                  <a:schemeClr val="tx1"/>
                </a:solidFill>
                <a:effectLst/>
                <a:latin typeface="+mn-lt"/>
                <a:ea typeface="+mn-ea"/>
                <a:cs typeface="+mn-cs"/>
                <a:hlinkClick r:id="rId4"/>
              </a:rPr>
              <a:t>Chang TY</a:t>
            </a:r>
            <a:r>
              <a:rPr lang="en-US" sz="1200" b="0" i="0" u="none" strike="noStrike" kern="1200" baseline="300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5"/>
              </a:rPr>
              <a:t>Chou KJ</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6"/>
              </a:rPr>
              <a:t>Tseng CF</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7"/>
              </a:rPr>
              <a:t>Chung HM</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8"/>
              </a:rPr>
              <a:t>Fang HC</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9"/>
              </a:rPr>
              <a:t>Hung YM</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0"/>
              </a:rPr>
              <a:t>Wu MJ</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1"/>
              </a:rPr>
              <a:t>Tzeng HM</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2"/>
              </a:rPr>
              <a:t>Lind CC</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3"/>
              </a:rPr>
              <a:t>Lu KC</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After 3 months, levels of plasma </a:t>
            </a:r>
            <a:r>
              <a:rPr lang="en-US" sz="1200" b="0" i="0" u="none" strike="noStrike" kern="1200" dirty="0" err="1">
                <a:solidFill>
                  <a:schemeClr val="tx1"/>
                </a:solidFill>
                <a:effectLst/>
                <a:latin typeface="+mn-lt"/>
                <a:ea typeface="+mn-ea"/>
                <a:cs typeface="+mn-cs"/>
              </a:rPr>
              <a:t>tHcy</a:t>
            </a:r>
            <a:r>
              <a:rPr lang="en-US" sz="1200" b="0" i="0" u="none" strike="noStrike" kern="1200" dirty="0">
                <a:solidFill>
                  <a:schemeClr val="tx1"/>
                </a:solidFill>
                <a:effectLst/>
                <a:latin typeface="+mn-lt"/>
                <a:ea typeface="+mn-ea"/>
                <a:cs typeface="+mn-cs"/>
              </a:rPr>
              <a:t> and serum </a:t>
            </a:r>
            <a:r>
              <a:rPr lang="en-US" sz="1200" b="0" i="0" u="none" strike="noStrike" kern="1200" dirty="0" err="1">
                <a:solidFill>
                  <a:schemeClr val="tx1"/>
                </a:solidFill>
                <a:effectLst/>
                <a:latin typeface="+mn-lt"/>
                <a:ea typeface="+mn-ea"/>
                <a:cs typeface="+mn-cs"/>
              </a:rPr>
              <a:t>hs</a:t>
            </a:r>
            <a:r>
              <a:rPr lang="en-US" sz="1200" b="0" i="0" u="none" strike="noStrike" kern="1200" dirty="0">
                <a:solidFill>
                  <a:schemeClr val="tx1"/>
                </a:solidFill>
                <a:effectLst/>
                <a:latin typeface="+mn-lt"/>
                <a:ea typeface="+mn-ea"/>
                <a:cs typeface="+mn-cs"/>
              </a:rPr>
              <a:t>-CRP, Cr, and </a:t>
            </a:r>
            <a:r>
              <a:rPr lang="en-US" sz="1200" b="0" i="0" u="none" strike="noStrike" kern="1200" dirty="0" err="1">
                <a:solidFill>
                  <a:schemeClr val="tx1"/>
                </a:solidFill>
                <a:effectLst/>
                <a:latin typeface="+mn-lt"/>
                <a:ea typeface="+mn-ea"/>
                <a:cs typeface="+mn-cs"/>
              </a:rPr>
              <a:t>nPCR</a:t>
            </a:r>
            <a:r>
              <a:rPr lang="en-US" sz="1200" b="0" i="0" u="none" strike="noStrike" kern="1200" dirty="0">
                <a:solidFill>
                  <a:schemeClr val="tx1"/>
                </a:solidFill>
                <a:effectLst/>
                <a:latin typeface="+mn-lt"/>
                <a:ea typeface="+mn-ea"/>
                <a:cs typeface="+mn-cs"/>
              </a:rPr>
              <a:t> were significantly decreased while levels of serum albumin, vitamin B(12), folate, and BW were significantly increased. The dialytic dose (KT/V) and dietary intake remained unchanged. However, correlations between the magnitude of reduction of </a:t>
            </a:r>
            <a:r>
              <a:rPr lang="en-US" sz="1200" b="0" i="0" u="none" strike="noStrike" kern="1200" dirty="0" err="1">
                <a:solidFill>
                  <a:schemeClr val="tx1"/>
                </a:solidFill>
                <a:effectLst/>
                <a:latin typeface="+mn-lt"/>
                <a:ea typeface="+mn-ea"/>
                <a:cs typeface="+mn-cs"/>
              </a:rPr>
              <a:t>tHcy</a:t>
            </a:r>
            <a:r>
              <a:rPr lang="en-US" sz="1200" b="0" i="0" u="none" strike="noStrike" kern="1200" dirty="0">
                <a:solidFill>
                  <a:schemeClr val="tx1"/>
                </a:solidFill>
                <a:effectLst/>
                <a:latin typeface="+mn-lt"/>
                <a:ea typeface="+mn-ea"/>
                <a:cs typeface="+mn-cs"/>
              </a:rPr>
              <a:t> &amp; </a:t>
            </a:r>
            <a:r>
              <a:rPr lang="en-US" sz="1200" b="0" i="0" u="none" strike="noStrike" kern="1200" dirty="0" err="1">
                <a:solidFill>
                  <a:schemeClr val="tx1"/>
                </a:solidFill>
                <a:effectLst/>
                <a:latin typeface="+mn-lt"/>
                <a:ea typeface="+mn-ea"/>
                <a:cs typeface="+mn-cs"/>
              </a:rPr>
              <a:t>hs</a:t>
            </a:r>
            <a:r>
              <a:rPr lang="en-US" sz="1200" b="0" i="0" u="none" strike="noStrike" kern="1200" dirty="0">
                <a:solidFill>
                  <a:schemeClr val="tx1"/>
                </a:solidFill>
                <a:effectLst/>
                <a:latin typeface="+mn-lt"/>
                <a:ea typeface="+mn-ea"/>
                <a:cs typeface="+mn-cs"/>
              </a:rPr>
              <a:t>-CRP, </a:t>
            </a:r>
            <a:r>
              <a:rPr lang="en-US" sz="1200" b="0" i="0" u="none" strike="noStrike" kern="1200" dirty="0" err="1">
                <a:solidFill>
                  <a:schemeClr val="tx1"/>
                </a:solidFill>
                <a:effectLst/>
                <a:latin typeface="+mn-lt"/>
                <a:ea typeface="+mn-ea"/>
                <a:cs typeface="+mn-cs"/>
              </a:rPr>
              <a:t>tHcy</a:t>
            </a:r>
            <a:r>
              <a:rPr lang="en-US" sz="1200" b="0" i="0" u="none" strike="noStrike" kern="1200" dirty="0">
                <a:solidFill>
                  <a:schemeClr val="tx1"/>
                </a:solidFill>
                <a:effectLst/>
                <a:latin typeface="+mn-lt"/>
                <a:ea typeface="+mn-ea"/>
                <a:cs typeface="+mn-cs"/>
              </a:rPr>
              <a:t> &amp; Cr, and Cr &amp; </a:t>
            </a:r>
            <a:r>
              <a:rPr lang="en-US" sz="1200" b="0" i="0" u="none" strike="noStrike" kern="1200" dirty="0" err="1">
                <a:solidFill>
                  <a:schemeClr val="tx1"/>
                </a:solidFill>
                <a:effectLst/>
                <a:latin typeface="+mn-lt"/>
                <a:ea typeface="+mn-ea"/>
                <a:cs typeface="+mn-cs"/>
              </a:rPr>
              <a:t>nPCR</a:t>
            </a:r>
            <a:r>
              <a:rPr lang="en-US" sz="1200" b="0" i="0" u="none" strike="noStrike" kern="1200" dirty="0">
                <a:solidFill>
                  <a:schemeClr val="tx1"/>
                </a:solidFill>
                <a:effectLst/>
                <a:latin typeface="+mn-lt"/>
                <a:ea typeface="+mn-ea"/>
                <a:cs typeface="+mn-cs"/>
              </a:rPr>
              <a:t> were statistically significant.</a:t>
            </a:r>
            <a:endParaRPr lang="en-US" dirty="0"/>
          </a:p>
          <a:p>
            <a:endParaRPr lang="en-US" dirty="0"/>
          </a:p>
          <a:p>
            <a:endParaRPr lang="en-US" dirty="0"/>
          </a:p>
          <a:p>
            <a:r>
              <a:rPr lang="en-US" dirty="0"/>
              <a:t>Another important thing that happens when we over</a:t>
            </a:r>
            <a:r>
              <a:rPr lang="en-US" baseline="0" dirty="0"/>
              <a:t> utilize our B Vitamins because of stress: we create elevated levels of an amino acid known as homocysteine</a:t>
            </a:r>
          </a:p>
          <a:p>
            <a:endParaRPr lang="en-US" baseline="0" dirty="0"/>
          </a:p>
          <a:p>
            <a:r>
              <a:rPr lang="en-US" baseline="0" dirty="0" err="1"/>
              <a:t>Homocysteine</a:t>
            </a:r>
            <a:r>
              <a:rPr lang="en-US" baseline="0" dirty="0"/>
              <a:t> leaves us more susceptible to damage in our cardiovascular system.</a:t>
            </a:r>
          </a:p>
          <a:p>
            <a:r>
              <a:rPr lang="en-US" baseline="0" dirty="0"/>
              <a:t>This means we have an increased risk of blood clots, heart attacks and strokes, simply because we don’t have enough B Vitamins</a:t>
            </a:r>
          </a:p>
          <a:p>
            <a:endParaRPr lang="en-US" baseline="0" dirty="0"/>
          </a:p>
          <a:p>
            <a:r>
              <a:rPr lang="en-US" baseline="0" dirty="0"/>
              <a:t>Serum total </a:t>
            </a:r>
            <a:r>
              <a:rPr lang="en-US" baseline="0" dirty="0" err="1"/>
              <a:t>homocysteine</a:t>
            </a:r>
            <a:r>
              <a:rPr lang="en-US" baseline="0" dirty="0"/>
              <a:t> level is an independent risk factor for coronary heart disease.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Int. J. </a:t>
            </a:r>
            <a:r>
              <a:rPr lang="fr-FR" sz="1200" b="0" i="0" kern="1200" dirty="0" err="1">
                <a:solidFill>
                  <a:schemeClr val="tx1"/>
                </a:solidFill>
                <a:effectLst/>
                <a:latin typeface="+mn-lt"/>
                <a:ea typeface="+mn-ea"/>
                <a:cs typeface="+mn-cs"/>
              </a:rPr>
              <a:t>Epidemiol</a:t>
            </a:r>
            <a:r>
              <a:rPr lang="fr-FR" sz="1200" b="0" i="0" kern="1200" dirty="0">
                <a:solidFill>
                  <a:schemeClr val="tx1"/>
                </a:solidFill>
                <a:effectLst/>
                <a:latin typeface="+mn-lt"/>
                <a:ea typeface="+mn-ea"/>
                <a:cs typeface="+mn-cs"/>
              </a:rPr>
              <a:t>. (1995) 24 (4):704-709. </a:t>
            </a:r>
            <a:r>
              <a:rPr lang="fr-FR" sz="1200" b="0" i="0" kern="1200" dirty="0" err="1">
                <a:solidFill>
                  <a:schemeClr val="tx1"/>
                </a:solidFill>
                <a:effectLst/>
                <a:latin typeface="+mn-lt"/>
                <a:ea typeface="+mn-ea"/>
                <a:cs typeface="+mn-cs"/>
              </a:rPr>
              <a:t>doi</a:t>
            </a:r>
            <a:r>
              <a:rPr lang="fr-FR" sz="1200" b="0" i="0" kern="1200" dirty="0">
                <a:solidFill>
                  <a:schemeClr val="tx1"/>
                </a:solidFill>
                <a:effectLst/>
                <a:latin typeface="+mn-lt"/>
                <a:ea typeface="+mn-ea"/>
                <a:cs typeface="+mn-cs"/>
              </a:rPr>
              <a:t>: 10.1093/</a:t>
            </a:r>
            <a:r>
              <a:rPr lang="fr-FR" sz="1200" b="0" i="0" kern="1200" dirty="0" err="1">
                <a:solidFill>
                  <a:schemeClr val="tx1"/>
                </a:solidFill>
                <a:effectLst/>
                <a:latin typeface="+mn-lt"/>
                <a:ea typeface="+mn-ea"/>
                <a:cs typeface="+mn-cs"/>
              </a:rPr>
              <a:t>ije</a:t>
            </a:r>
            <a:r>
              <a:rPr lang="fr-FR" sz="1200" b="0" i="0" kern="1200" dirty="0">
                <a:solidFill>
                  <a:schemeClr val="tx1"/>
                </a:solidFill>
                <a:effectLst/>
                <a:latin typeface="+mn-lt"/>
                <a:ea typeface="+mn-ea"/>
                <a:cs typeface="+mn-cs"/>
              </a:rPr>
              <a:t>/24.4.704</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err="1">
                <a:solidFill>
                  <a:schemeClr val="tx1"/>
                </a:solidFill>
                <a:effectLst/>
                <a:latin typeface="+mn-lt"/>
                <a:ea typeface="+mn-ea"/>
                <a:cs typeface="+mn-cs"/>
              </a:rPr>
              <a:t>Serum</a:t>
            </a:r>
            <a:r>
              <a:rPr lang="fr-FR" sz="1200" b="0" i="0" kern="1200" dirty="0">
                <a:solidFill>
                  <a:schemeClr val="tx1"/>
                </a:solidFill>
                <a:effectLst/>
                <a:latin typeface="+mn-lt"/>
                <a:ea typeface="+mn-ea"/>
                <a:cs typeface="+mn-cs"/>
              </a:rPr>
              <a:t> Total </a:t>
            </a:r>
            <a:r>
              <a:rPr lang="fr-FR" sz="1200" b="0" i="0" kern="1200" dirty="0" err="1">
                <a:solidFill>
                  <a:schemeClr val="tx1"/>
                </a:solidFill>
                <a:effectLst/>
                <a:latin typeface="+mn-lt"/>
                <a:ea typeface="+mn-ea"/>
                <a:cs typeface="+mn-cs"/>
              </a:rPr>
              <a:t>Homocysteine</a:t>
            </a:r>
            <a:r>
              <a:rPr lang="fr-FR" sz="1200" b="0" i="0" kern="1200" dirty="0">
                <a:solidFill>
                  <a:schemeClr val="tx1"/>
                </a:solidFill>
                <a:effectLst/>
                <a:latin typeface="+mn-lt"/>
                <a:ea typeface="+mn-ea"/>
                <a:cs typeface="+mn-cs"/>
              </a:rPr>
              <a:t> and </a:t>
            </a:r>
            <a:r>
              <a:rPr lang="fr-FR" sz="1200" b="0" i="0" kern="1200" dirty="0" err="1">
                <a:solidFill>
                  <a:schemeClr val="tx1"/>
                </a:solidFill>
                <a:effectLst/>
                <a:latin typeface="+mn-lt"/>
                <a:ea typeface="+mn-ea"/>
                <a:cs typeface="+mn-cs"/>
              </a:rPr>
              <a:t>Coronary</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Heart</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Disease</a:t>
            </a:r>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EGIL ARNESEN*, HELGA REFSUM**, KAARE H BØNAA*, PER MAGNE UELAND**, OLAV H FØRDE* and JAN E NORDREHAUG†</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Background</a:t>
            </a:r>
            <a:r>
              <a:rPr lang="en-US" sz="1200" b="0" i="0" kern="1200" dirty="0">
                <a:solidFill>
                  <a:schemeClr val="tx1"/>
                </a:solidFill>
                <a:effectLst/>
                <a:latin typeface="+mn-lt"/>
                <a:ea typeface="+mn-ea"/>
                <a:cs typeface="+mn-cs"/>
              </a:rPr>
              <a:t> Several studies have observed high plasma levels of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 among patients with coronary heart disease (CHD). The only prospective study was based on US physicians, and concluded that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 was associated with subsequent myocardial infarction (Ml). However, the association was limited to those above a threshold level of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a:t>
            </a:r>
          </a:p>
          <a:p>
            <a:pPr fontAlgn="base"/>
            <a:r>
              <a:rPr lang="en-US" sz="1200" b="1" i="0" kern="1200" dirty="0">
                <a:solidFill>
                  <a:schemeClr val="tx1"/>
                </a:solidFill>
                <a:effectLst/>
                <a:latin typeface="+mn-lt"/>
                <a:ea typeface="+mn-ea"/>
                <a:cs typeface="+mn-cs"/>
              </a:rPr>
              <a:t>Methods</a:t>
            </a:r>
            <a:r>
              <a:rPr lang="en-US" sz="1200" b="0" i="0" kern="1200" dirty="0">
                <a:solidFill>
                  <a:schemeClr val="tx1"/>
                </a:solidFill>
                <a:effectLst/>
                <a:latin typeface="+mn-lt"/>
                <a:ea typeface="+mn-ea"/>
                <a:cs typeface="+mn-cs"/>
              </a:rPr>
              <a:t> We conducted a nested case-control study among the 21 826 subjects, aged 12–61 years, who were surveyed in the municipality of </a:t>
            </a:r>
            <a:r>
              <a:rPr lang="en-US" sz="1200" b="0" i="0" kern="1200" dirty="0" err="1">
                <a:solidFill>
                  <a:schemeClr val="tx1"/>
                </a:solidFill>
                <a:effectLst/>
                <a:latin typeface="+mn-lt"/>
                <a:ea typeface="+mn-ea"/>
                <a:cs typeface="+mn-cs"/>
              </a:rPr>
              <a:t>Tromsø</a:t>
            </a:r>
            <a:r>
              <a:rPr lang="en-US" sz="1200" b="0" i="0" kern="1200" dirty="0">
                <a:solidFill>
                  <a:schemeClr val="tx1"/>
                </a:solidFill>
                <a:effectLst/>
                <a:latin typeface="+mn-lt"/>
                <a:ea typeface="+mn-ea"/>
                <a:cs typeface="+mn-cs"/>
              </a:rPr>
              <a:t>, Norway. Among those free from Ml at the screening, 123 later developed CHD. Four controls were selected for each case.</a:t>
            </a:r>
          </a:p>
          <a:p>
            <a:pPr fontAlgn="base"/>
            <a:r>
              <a:rPr lang="en-US" sz="1200" b="1" i="0" kern="1200" dirty="0">
                <a:solidFill>
                  <a:schemeClr val="tx1"/>
                </a:solidFill>
                <a:effectLst/>
                <a:latin typeface="+mn-lt"/>
                <a:ea typeface="+mn-ea"/>
                <a:cs typeface="+mn-cs"/>
              </a:rPr>
              <a:t>Results</a:t>
            </a:r>
            <a:r>
              <a:rPr lang="en-US" sz="1200" b="0" i="0" kern="1200" dirty="0">
                <a:solidFill>
                  <a:schemeClr val="tx1"/>
                </a:solidFill>
                <a:effectLst/>
                <a:latin typeface="+mn-lt"/>
                <a:ea typeface="+mn-ea"/>
                <a:cs typeface="+mn-cs"/>
              </a:rPr>
              <a:t> Level of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 was higher in cases than in controls (12.7 ± 4.7 versus 11.3 ± 3.7 µ</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/l (mean ± SD);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0.002). The relative risk for a 4 µ</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/l increase in serum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 was 1.41 (95% confidence interval (Cl): 1.16–1.71). Adjusting for possible confounders reduced the relative risk to 1.32 (95% Cl: 1.05–1.65). There was no threshold level above which serum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 is associated with CHD events.</a:t>
            </a:r>
          </a:p>
          <a:p>
            <a:pPr fontAlgn="base"/>
            <a:r>
              <a:rPr lang="en-US" sz="1200" b="1" i="0" kern="1200" dirty="0">
                <a:solidFill>
                  <a:schemeClr val="tx1"/>
                </a:solidFill>
                <a:effectLst/>
                <a:latin typeface="+mn-lt"/>
                <a:ea typeface="+mn-ea"/>
                <a:cs typeface="+mn-cs"/>
              </a:rPr>
              <a:t>Conclusions</a:t>
            </a:r>
            <a:r>
              <a:rPr lang="en-US" sz="1200" b="0" i="0" kern="1200" dirty="0">
                <a:solidFill>
                  <a:schemeClr val="tx1"/>
                </a:solidFill>
                <a:effectLst/>
                <a:latin typeface="+mn-lt"/>
                <a:ea typeface="+mn-ea"/>
                <a:cs typeface="+mn-cs"/>
              </a:rPr>
              <a:t> In the general population serum total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 is an independent risk factor for CHD with no threshold level.</a:t>
            </a:r>
          </a:p>
          <a:p>
            <a:endParaRPr lang="en-US" baseline="0" dirty="0"/>
          </a:p>
        </p:txBody>
      </p:sp>
      <p:sp>
        <p:nvSpPr>
          <p:cNvPr id="4" name="Slide Number Placeholder 3"/>
          <p:cNvSpPr>
            <a:spLocks noGrp="1"/>
          </p:cNvSpPr>
          <p:nvPr>
            <p:ph type="sldNum" sz="quarter" idx="10"/>
          </p:nvPr>
        </p:nvSpPr>
        <p:spPr/>
        <p:txBody>
          <a:bodyPr/>
          <a:lstStyle/>
          <a:p>
            <a:fld id="{E29DC3F8-0821-4A69-B195-018F6EEC92EC}" type="slidenum">
              <a:rPr lang="en-CA" smtClean="0"/>
              <a:t>41</a:t>
            </a:fld>
            <a:endParaRPr lang="en-CA"/>
          </a:p>
        </p:txBody>
      </p:sp>
    </p:spTree>
    <p:extLst>
      <p:ext uri="{BB962C8B-B14F-4D97-AF65-F5344CB8AC3E}">
        <p14:creationId xmlns:p14="http://schemas.microsoft.com/office/powerpoint/2010/main" val="2599696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dirty="0"/>
          </a:p>
        </p:txBody>
      </p:sp>
      <p:sp>
        <p:nvSpPr>
          <p:cNvPr id="4" name="Slide Number Placeholder 3"/>
          <p:cNvSpPr>
            <a:spLocks noGrp="1"/>
          </p:cNvSpPr>
          <p:nvPr>
            <p:ph type="sldNum" sz="quarter" idx="10"/>
          </p:nvPr>
        </p:nvSpPr>
        <p:spPr/>
        <p:txBody>
          <a:bodyPr/>
          <a:lstStyle/>
          <a:p>
            <a:fld id="{0263983F-8C88-1D42-8513-80A045678B41}" type="slidenum">
              <a:rPr lang="en-US" smtClean="0"/>
              <a:t>42</a:t>
            </a:fld>
            <a:endParaRPr lang="en-US"/>
          </a:p>
        </p:txBody>
      </p:sp>
    </p:spTree>
    <p:extLst>
      <p:ext uri="{BB962C8B-B14F-4D97-AF65-F5344CB8AC3E}">
        <p14:creationId xmlns:p14="http://schemas.microsoft.com/office/powerpoint/2010/main" val="3427948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dirty="0"/>
              <a:t>Chemicals and stress raise free radicals and use up our antioxidants like Selenium and critical Vitamins A, C, and E as well as the vital mineral Zinc</a:t>
            </a:r>
          </a:p>
          <a:p>
            <a:r>
              <a:rPr lang="en-US" dirty="0"/>
              <a:t>Fight the good fight against damage to your heart through replacing these antioxidants and taking nutrients that fight free radicals that attack the heart and support the cardio vascular system’s ability to heal and repair. </a:t>
            </a:r>
          </a:p>
        </p:txBody>
      </p:sp>
      <p:sp>
        <p:nvSpPr>
          <p:cNvPr id="4" name="Slide Number Placeholder 3"/>
          <p:cNvSpPr>
            <a:spLocks noGrp="1"/>
          </p:cNvSpPr>
          <p:nvPr>
            <p:ph type="sldNum" sz="quarter" idx="10"/>
          </p:nvPr>
        </p:nvSpPr>
        <p:spPr/>
        <p:txBody>
          <a:bodyPr/>
          <a:lstStyle/>
          <a:p>
            <a:fld id="{0263983F-8C88-1D42-8513-80A045678B41}" type="slidenum">
              <a:rPr lang="en-US" smtClean="0"/>
              <a:t>45</a:t>
            </a:fld>
            <a:endParaRPr lang="en-US"/>
          </a:p>
        </p:txBody>
      </p:sp>
    </p:spTree>
    <p:extLst>
      <p:ext uri="{BB962C8B-B14F-4D97-AF65-F5344CB8AC3E}">
        <p14:creationId xmlns:p14="http://schemas.microsoft.com/office/powerpoint/2010/main" val="1605736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63983F-8C88-1D42-8513-80A045678B41}" type="slidenum">
              <a:rPr lang="en-US" smtClean="0"/>
              <a:t>46</a:t>
            </a:fld>
            <a:endParaRPr lang="en-US"/>
          </a:p>
        </p:txBody>
      </p:sp>
    </p:spTree>
    <p:extLst>
      <p:ext uri="{BB962C8B-B14F-4D97-AF65-F5344CB8AC3E}">
        <p14:creationId xmlns:p14="http://schemas.microsoft.com/office/powerpoint/2010/main" val="1521223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CoQ10: </a:t>
            </a:r>
          </a:p>
          <a:p>
            <a:r>
              <a:rPr lang="en-US" dirty="0"/>
              <a:t>CoQ10 is an important component of energy production.</a:t>
            </a:r>
          </a:p>
          <a:p>
            <a:r>
              <a:rPr lang="en-US" dirty="0"/>
              <a:t>Remember:</a:t>
            </a:r>
            <a:r>
              <a:rPr lang="en-US" baseline="0" dirty="0"/>
              <a:t> energy comes from the foods we eat, and just like B Vitamins are necessary to move those processes along, so is CoQ10.</a:t>
            </a:r>
          </a:p>
          <a:p>
            <a:endParaRPr lang="en-US" baseline="0" dirty="0"/>
          </a:p>
          <a:p>
            <a:r>
              <a:rPr lang="en-US" dirty="0"/>
              <a:t>In addition</a:t>
            </a:r>
            <a:r>
              <a:rPr lang="en-US" baseline="0" dirty="0"/>
              <a:t> to helping produce energy, CoQ10 is an antioxidant and can protect your heart against oxidative stress</a:t>
            </a:r>
          </a:p>
          <a:p>
            <a:endParaRPr lang="en-US" baseline="0" dirty="0"/>
          </a:p>
          <a:p>
            <a:r>
              <a:rPr lang="en-US" baseline="0" dirty="0"/>
              <a:t>CoQ10 can be depleted by the use of statin drugs, which lower cholesterol. Cholesterol is another consequence of inflammation and oxidative stress.</a:t>
            </a:r>
          </a:p>
          <a:p>
            <a:endParaRPr lang="en-US" baseline="0" dirty="0"/>
          </a:p>
          <a:p>
            <a:r>
              <a:rPr lang="en-US" baseline="0" dirty="0"/>
              <a:t>More importantly, there are consequences to having low levels of CoQ10. These include heart failure, high blood pressure, blood sugar imbalance, and stomach ulcers.</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48</a:t>
            </a:fld>
            <a:endParaRPr lang="en-CA"/>
          </a:p>
        </p:txBody>
      </p:sp>
    </p:spTree>
    <p:extLst>
      <p:ext uri="{BB962C8B-B14F-4D97-AF65-F5344CB8AC3E}">
        <p14:creationId xmlns:p14="http://schemas.microsoft.com/office/powerpoint/2010/main" val="1777819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a:t>
            </a:r>
            <a:r>
              <a:rPr lang="en-US" baseline="0" dirty="0"/>
              <a:t> We have added a lot of information to this presentation.  Please use what you need, and what you have time for, and delete slides that you don’t need.  We thought it better to provide you with a robust presentation and allow you to modify to suit your needs. You will need to practice the presentation for timing.  </a:t>
            </a:r>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49</a:t>
            </a:fld>
            <a:endParaRPr lang="en-US"/>
          </a:p>
        </p:txBody>
      </p:sp>
    </p:spTree>
    <p:extLst>
      <p:ext uri="{BB962C8B-B14F-4D97-AF65-F5344CB8AC3E}">
        <p14:creationId xmlns:p14="http://schemas.microsoft.com/office/powerpoint/2010/main" val="213798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Milk Thistle, Broccoli, and Garlic all  boost glutathione production.</a:t>
            </a:r>
          </a:p>
          <a:p>
            <a:r>
              <a:rPr lang="en-US" dirty="0"/>
              <a:t> </a:t>
            </a:r>
            <a:r>
              <a:rPr lang="en-US" b="1" dirty="0"/>
              <a:t>N-Acetyl-L-Cysteine (NAC)*</a:t>
            </a:r>
            <a:r>
              <a:rPr lang="en-US" b="0" dirty="0"/>
              <a:t>, </a:t>
            </a:r>
            <a:r>
              <a:rPr lang="en-US" b="1" dirty="0"/>
              <a:t>L-Glutamine*</a:t>
            </a:r>
            <a:r>
              <a:rPr lang="en-US" b="0" dirty="0"/>
              <a:t>, </a:t>
            </a:r>
            <a:r>
              <a:rPr lang="en-US" b="1" dirty="0"/>
              <a:t>L-Glycine*, Broccoli Seed Extract Powder 13%*, Garlic Powder*, L-Glutathione*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well as cruciferous vegetables in Part 2, Capture and Release </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50</a:t>
            </a:fld>
            <a:endParaRPr lang="en-US"/>
          </a:p>
        </p:txBody>
      </p:sp>
    </p:spTree>
    <p:extLst>
      <p:ext uri="{BB962C8B-B14F-4D97-AF65-F5344CB8AC3E}">
        <p14:creationId xmlns:p14="http://schemas.microsoft.com/office/powerpoint/2010/main" val="191291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Also, milk thistle inhibits certain enzymes that promote free radical production, along with maintaining the electron-transport chain of cell mitochondria during stressful conditions.</a:t>
            </a:r>
          </a:p>
          <a:p>
            <a:endParaRPr lang="en-US" sz="1200" b="0" i="0" u="sng" strike="noStrike" kern="1200" dirty="0">
              <a:solidFill>
                <a:schemeClr val="tx1"/>
              </a:solidFill>
              <a:effectLst/>
              <a:latin typeface="+mn-lt"/>
              <a:ea typeface="+mn-ea"/>
              <a:cs typeface="+mn-cs"/>
            </a:endParaRPr>
          </a:p>
          <a:p>
            <a:r>
              <a:rPr lang="en-US" sz="1200" b="0" i="0" u="sng" strike="noStrike" kern="1200" dirty="0">
                <a:solidFill>
                  <a:schemeClr val="tx1"/>
                </a:solidFill>
                <a:effectLst/>
                <a:latin typeface="+mn-lt"/>
                <a:ea typeface="+mn-ea"/>
                <a:cs typeface="+mn-cs"/>
              </a:rPr>
              <a:t>2. </a:t>
            </a:r>
            <a:r>
              <a:rPr lang="en-US" sz="1200" b="0" i="0" u="sng" strike="noStrike" kern="1200" dirty="0" err="1">
                <a:solidFill>
                  <a:schemeClr val="tx1"/>
                </a:solidFill>
                <a:effectLst/>
                <a:latin typeface="+mn-lt"/>
                <a:ea typeface="+mn-ea"/>
                <a:cs typeface="+mn-cs"/>
                <a:hlinkClick r:id="rId3" tooltip="Phytotherapy research : PTR."/>
              </a:rPr>
              <a:t>Phytother</a:t>
            </a:r>
            <a:r>
              <a:rPr lang="en-US" sz="1200" b="0" i="0" u="sng" strike="noStrike" kern="1200" dirty="0">
                <a:solidFill>
                  <a:schemeClr val="tx1"/>
                </a:solidFill>
                <a:effectLst/>
                <a:latin typeface="+mn-lt"/>
                <a:ea typeface="+mn-ea"/>
                <a:cs typeface="+mn-cs"/>
                <a:hlinkClick r:id="rId3" tooltip="Phytotherapy research : PTR."/>
              </a:rPr>
              <a:t> Res.</a:t>
            </a:r>
            <a:r>
              <a:rPr lang="en-US" sz="1200" b="0" i="0" u="none" strike="noStrike" kern="1200" dirty="0">
                <a:solidFill>
                  <a:schemeClr val="tx1"/>
                </a:solidFill>
                <a:effectLst/>
                <a:latin typeface="+mn-lt"/>
                <a:ea typeface="+mn-ea"/>
                <a:cs typeface="+mn-cs"/>
              </a:rPr>
              <a:t> 2010 Oct;24(10):1423-32. </a:t>
            </a:r>
            <a:r>
              <a:rPr lang="en-US" sz="1200" b="0" i="0" u="none" strike="noStrike" kern="1200" dirty="0" err="1">
                <a:solidFill>
                  <a:schemeClr val="tx1"/>
                </a:solidFill>
                <a:effectLst/>
                <a:latin typeface="+mn-lt"/>
                <a:ea typeface="+mn-ea"/>
                <a:cs typeface="+mn-cs"/>
              </a:rPr>
              <a:t>doi</a:t>
            </a:r>
            <a:r>
              <a:rPr lang="en-US" sz="1200" b="0" i="0" u="none" strike="noStrike" kern="1200" dirty="0">
                <a:solidFill>
                  <a:schemeClr val="tx1"/>
                </a:solidFill>
                <a:effectLst/>
                <a:latin typeface="+mn-lt"/>
                <a:ea typeface="+mn-ea"/>
                <a:cs typeface="+mn-cs"/>
              </a:rPr>
              <a:t>: 10.1002/ptr.3207. </a:t>
            </a:r>
            <a:r>
              <a:rPr lang="en-US" sz="1200" b="1" i="0" u="none" strike="noStrike" kern="1200" dirty="0">
                <a:solidFill>
                  <a:schemeClr val="tx1"/>
                </a:solidFill>
                <a:effectLst/>
                <a:latin typeface="+mn-lt"/>
                <a:ea typeface="+mn-ea"/>
                <a:cs typeface="+mn-cs"/>
              </a:rPr>
              <a:t>Milk thistle in liver diseases: past, present, future. </a:t>
            </a:r>
            <a:r>
              <a:rPr lang="en-US" sz="1200" b="0" i="0" u="sng" strike="noStrike" kern="1200" dirty="0" err="1">
                <a:solidFill>
                  <a:schemeClr val="tx1"/>
                </a:solidFill>
                <a:effectLst/>
                <a:latin typeface="+mn-lt"/>
                <a:ea typeface="+mn-ea"/>
                <a:cs typeface="+mn-cs"/>
                <a:hlinkClick r:id="rId4"/>
              </a:rPr>
              <a:t>Abenavoli</a:t>
            </a:r>
            <a:r>
              <a:rPr lang="en-US" sz="1200" b="0" i="0" u="sng" strike="noStrike" kern="1200" dirty="0">
                <a:solidFill>
                  <a:schemeClr val="tx1"/>
                </a:solidFill>
                <a:effectLst/>
                <a:latin typeface="+mn-lt"/>
                <a:ea typeface="+mn-ea"/>
                <a:cs typeface="+mn-cs"/>
                <a:hlinkClick r:id="rId4"/>
              </a:rPr>
              <a:t> L</a:t>
            </a:r>
            <a:r>
              <a:rPr lang="en-US" sz="1200" b="0" i="0" u="none" strike="noStrike" kern="1200" baseline="300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5"/>
              </a:rPr>
              <a:t>Capasso</a:t>
            </a:r>
            <a:r>
              <a:rPr lang="en-US" sz="1200" b="0" i="0" u="sng" strike="noStrike" kern="1200" dirty="0">
                <a:solidFill>
                  <a:schemeClr val="tx1"/>
                </a:solidFill>
                <a:effectLst/>
                <a:latin typeface="+mn-lt"/>
                <a:ea typeface="+mn-ea"/>
                <a:cs typeface="+mn-cs"/>
                <a:hlinkClick r:id="rId5"/>
              </a:rPr>
              <a:t> R</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6"/>
              </a:rPr>
              <a:t>Milic</a:t>
            </a:r>
            <a:r>
              <a:rPr lang="en-US" sz="1200" b="0" i="0" u="sng" strike="noStrike" kern="1200" dirty="0">
                <a:solidFill>
                  <a:schemeClr val="tx1"/>
                </a:solidFill>
                <a:effectLst/>
                <a:latin typeface="+mn-lt"/>
                <a:ea typeface="+mn-ea"/>
                <a:cs typeface="+mn-cs"/>
                <a:hlinkClick r:id="rId6"/>
              </a:rPr>
              <a:t> N</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7"/>
              </a:rPr>
              <a:t>Capasso</a:t>
            </a:r>
            <a:r>
              <a:rPr lang="en-US" sz="1200" b="0" i="0" u="sng" strike="noStrike" kern="1200" dirty="0">
                <a:solidFill>
                  <a:schemeClr val="tx1"/>
                </a:solidFill>
                <a:effectLst/>
                <a:latin typeface="+mn-lt"/>
                <a:ea typeface="+mn-ea"/>
                <a:cs typeface="+mn-cs"/>
                <a:hlinkClick r:id="rId7"/>
              </a:rPr>
              <a:t> F</a:t>
            </a:r>
            <a:r>
              <a:rPr lang="en-US" sz="1200" b="0" i="0" u="none" strike="noStrike" kern="1200" dirty="0">
                <a:solidFill>
                  <a:schemeClr val="tx1"/>
                </a:solidFill>
                <a:effectLst/>
                <a:latin typeface="+mn-lt"/>
                <a:ea typeface="+mn-ea"/>
                <a:cs typeface="+mn-cs"/>
              </a:rPr>
              <a:t>.</a:t>
            </a:r>
          </a:p>
          <a:p>
            <a:endParaRPr lang="en-US" sz="1200" b="0" i="0" u="sng" strike="noStrike" kern="1200" dirty="0">
              <a:solidFill>
                <a:schemeClr val="tx1"/>
              </a:solidFill>
              <a:effectLst/>
              <a:latin typeface="+mn-lt"/>
              <a:ea typeface="+mn-ea"/>
              <a:cs typeface="+mn-cs"/>
              <a:hlinkClick r:id="" action="ppaction://noaction"/>
            </a:endParaRPr>
          </a:p>
          <a:p>
            <a:r>
              <a:rPr lang="en-US" sz="1200" b="0" i="0" u="sng" strike="noStrike" kern="1200" dirty="0">
                <a:solidFill>
                  <a:schemeClr val="tx1"/>
                </a:solidFill>
                <a:effectLst/>
                <a:latin typeface="+mn-lt"/>
                <a:ea typeface="+mn-ea"/>
                <a:cs typeface="+mn-cs"/>
                <a:hlinkClick r:id="" action="ppaction://noaction"/>
              </a:rPr>
              <a:t>3, Indian J </a:t>
            </a:r>
            <a:r>
              <a:rPr lang="en-US" sz="1200" b="0" i="0" u="sng" strike="noStrike" kern="1200" dirty="0" err="1">
                <a:solidFill>
                  <a:schemeClr val="tx1"/>
                </a:solidFill>
                <a:effectLst/>
                <a:latin typeface="+mn-lt"/>
                <a:ea typeface="+mn-ea"/>
                <a:cs typeface="+mn-cs"/>
                <a:hlinkClick r:id="rId8" tooltip="Indian journal of biochemistry &amp; biophysics."/>
              </a:rPr>
              <a:t>Biochem</a:t>
            </a:r>
            <a:r>
              <a:rPr lang="en-US" sz="1200" b="0" i="0" u="sng" strike="noStrike" kern="1200" dirty="0">
                <a:solidFill>
                  <a:schemeClr val="tx1"/>
                </a:solidFill>
                <a:effectLst/>
                <a:latin typeface="+mn-lt"/>
                <a:ea typeface="+mn-ea"/>
                <a:cs typeface="+mn-cs"/>
                <a:hlinkClick r:id="rId8" tooltip="Indian journal of biochemistry &amp; biophysics."/>
              </a:rPr>
              <a:t> </a:t>
            </a:r>
            <a:r>
              <a:rPr lang="en-US" sz="1200" b="0" i="0" u="sng" strike="noStrike" kern="1200" dirty="0" err="1">
                <a:solidFill>
                  <a:schemeClr val="tx1"/>
                </a:solidFill>
                <a:effectLst/>
                <a:latin typeface="+mn-lt"/>
                <a:ea typeface="+mn-ea"/>
                <a:cs typeface="+mn-cs"/>
                <a:hlinkClick r:id="rId8" tooltip="Indian journal of biochemistry &amp; biophysics."/>
              </a:rPr>
              <a:t>Biophys</a:t>
            </a:r>
            <a:r>
              <a:rPr lang="en-US" sz="1200" b="0" i="0" u="sng" strike="noStrike" kern="1200" dirty="0">
                <a:solidFill>
                  <a:schemeClr val="tx1"/>
                </a:solidFill>
                <a:effectLst/>
                <a:latin typeface="+mn-lt"/>
                <a:ea typeface="+mn-ea"/>
                <a:cs typeface="+mn-cs"/>
                <a:hlinkClick r:id="rId8" tooltip="Indian journal of biochemistry &amp; biophysics."/>
              </a:rPr>
              <a:t>.</a:t>
            </a:r>
            <a:r>
              <a:rPr lang="en-US" sz="1200" b="0" i="0" u="none" strike="noStrike" kern="1200" dirty="0">
                <a:solidFill>
                  <a:schemeClr val="tx1"/>
                </a:solidFill>
                <a:effectLst/>
                <a:latin typeface="+mn-lt"/>
                <a:ea typeface="+mn-ea"/>
                <a:cs typeface="+mn-cs"/>
              </a:rPr>
              <a:t> 2006 Oct;43(5):306-11. </a:t>
            </a:r>
            <a:r>
              <a:rPr lang="en-US" sz="1200" b="1" i="0" u="none" strike="noStrike" kern="1200" dirty="0">
                <a:solidFill>
                  <a:schemeClr val="tx1"/>
                </a:solidFill>
                <a:effectLst/>
                <a:latin typeface="+mn-lt"/>
                <a:ea typeface="+mn-ea"/>
                <a:cs typeface="+mn-cs"/>
              </a:rPr>
              <a:t>Protective effects of silymarin, a milk thistle (</a:t>
            </a:r>
            <a:r>
              <a:rPr lang="en-US" sz="1200" b="1" i="0" u="none" strike="noStrike" kern="1200" dirty="0" err="1">
                <a:solidFill>
                  <a:schemeClr val="tx1"/>
                </a:solidFill>
                <a:effectLst/>
                <a:latin typeface="+mn-lt"/>
                <a:ea typeface="+mn-ea"/>
                <a:cs typeface="+mn-cs"/>
              </a:rPr>
              <a:t>Silybium</a:t>
            </a:r>
            <a:r>
              <a:rPr lang="en-US" sz="1200" b="1" i="0" u="none" strike="noStrike" kern="120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rPr>
              <a:t>marianum</a:t>
            </a:r>
            <a:r>
              <a:rPr lang="en-US" sz="1200" b="1" i="0" u="none" strike="noStrike" kern="1200" dirty="0">
                <a:solidFill>
                  <a:schemeClr val="tx1"/>
                </a:solidFill>
                <a:effectLst/>
                <a:latin typeface="+mn-lt"/>
                <a:ea typeface="+mn-ea"/>
                <a:cs typeface="+mn-cs"/>
              </a:rPr>
              <a:t>) derivative on ethanol-induced oxidative stress in liver.</a:t>
            </a:r>
          </a:p>
          <a:p>
            <a:r>
              <a:rPr lang="en-US" sz="1200" b="0" i="0" u="sng" strike="noStrike" kern="1200" dirty="0">
                <a:solidFill>
                  <a:schemeClr val="tx1"/>
                </a:solidFill>
                <a:effectLst/>
                <a:latin typeface="+mn-lt"/>
                <a:ea typeface="+mn-ea"/>
                <a:cs typeface="+mn-cs"/>
                <a:hlinkClick r:id="rId9"/>
              </a:rPr>
              <a:t>Das SK</a:t>
            </a:r>
            <a:r>
              <a:rPr lang="en-US" sz="1200" b="0" i="0" u="none" strike="noStrike" kern="1200" baseline="300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0"/>
              </a:rPr>
              <a:t>Vasudevan DM</a:t>
            </a:r>
            <a:r>
              <a:rPr lang="en-US" sz="1200" b="0" i="0" u="none" strike="noStrike" kern="1200" dirty="0">
                <a:solidFill>
                  <a:schemeClr val="tx1"/>
                </a:solidFill>
                <a:effectLst/>
                <a:latin typeface="+mn-lt"/>
                <a:ea typeface="+mn-ea"/>
                <a:cs typeface="+mn-cs"/>
              </a:rPr>
              <a:t>.</a:t>
            </a:r>
          </a:p>
          <a:p>
            <a:endParaRPr lang="en-US" dirty="0"/>
          </a:p>
          <a:p>
            <a:pPr fontAlgn="t"/>
            <a:r>
              <a:rPr lang="en-US" dirty="0"/>
              <a:t>4 </a:t>
            </a:r>
            <a:r>
              <a:rPr lang="en-US" sz="1200" b="0" i="0" u="none" strike="noStrike" kern="1200" dirty="0">
                <a:solidFill>
                  <a:schemeClr val="tx1"/>
                </a:solidFill>
                <a:effectLst/>
                <a:latin typeface="+mn-lt"/>
                <a:ea typeface="+mn-ea"/>
                <a:cs typeface="+mn-cs"/>
                <a:hlinkClick r:id="rId11"/>
              </a:rPr>
              <a:t>Antioxidants (Basel)</a:t>
            </a:r>
            <a:r>
              <a:rPr lang="en-US" sz="1200" b="0" i="0" u="none" strike="noStrike" kern="1200" dirty="0">
                <a:solidFill>
                  <a:schemeClr val="tx1"/>
                </a:solidFill>
                <a:effectLst/>
                <a:latin typeface="+mn-lt"/>
                <a:ea typeface="+mn-ea"/>
                <a:cs typeface="+mn-cs"/>
              </a:rPr>
              <a:t>. 2015 Mar; 4(1): 204–247. Silymarin as a Natural Antioxidant: An Overview of the Current Evidence and Perspectives</a:t>
            </a:r>
          </a:p>
          <a:p>
            <a:r>
              <a:rPr lang="en-US" sz="1200" b="0" i="0" u="none" strike="noStrike" kern="1200" dirty="0">
                <a:solidFill>
                  <a:schemeClr val="tx1"/>
                </a:solidFill>
                <a:effectLst/>
                <a:latin typeface="+mn-lt"/>
                <a:ea typeface="+mn-ea"/>
                <a:cs typeface="+mn-cs"/>
                <a:hlinkClick r:id="rId12"/>
              </a:rPr>
              <a:t>Peter F. </a:t>
            </a:r>
            <a:r>
              <a:rPr lang="en-US" sz="1200" b="0" i="0" u="none" strike="noStrike" kern="1200" dirty="0" err="1">
                <a:solidFill>
                  <a:schemeClr val="tx1"/>
                </a:solidFill>
                <a:effectLst/>
                <a:latin typeface="+mn-lt"/>
                <a:ea typeface="+mn-ea"/>
                <a:cs typeface="+mn-cs"/>
                <a:hlinkClick r:id="rId12"/>
              </a:rPr>
              <a:t>Sura</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51</a:t>
            </a:fld>
            <a:endParaRPr lang="en-US"/>
          </a:p>
        </p:txBody>
      </p:sp>
    </p:spTree>
    <p:extLst>
      <p:ext uri="{BB962C8B-B14F-4D97-AF65-F5344CB8AC3E}">
        <p14:creationId xmlns:p14="http://schemas.microsoft.com/office/powerpoint/2010/main" val="1456205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Edison pack contains all of these key co-factors critical as Selenium, Vitamin C, B-Vitamins, Vitamin E, Alpha Lipoic Acid (ALA), and Zinc are important co-factors for producing and maintaining adequate levels glutathione and helping glutathione work to fight free radicals and cleanse the body.</a:t>
            </a:r>
          </a:p>
          <a:p>
            <a:endParaRPr lang="en-US" dirty="0"/>
          </a:p>
          <a:p>
            <a:r>
              <a:rPr lang="en-US" b="1" dirty="0">
                <a:hlinkClick r:id="rId3"/>
              </a:rPr>
              <a:t>Vitamin C</a:t>
            </a:r>
            <a:r>
              <a:rPr lang="en-US" dirty="0"/>
              <a:t> – as an antioxidant it assists glutathione in this function and has been shown scientifically to raise glutathione levels short term; it is recycled by glutathione from its oxidized state back to its active state, thus strengthening antioxidant defenses; vitamin C also recycles vitamin E and alpha lipoic acid.</a:t>
            </a:r>
          </a:p>
          <a:p>
            <a:r>
              <a:rPr lang="en-US" b="1" dirty="0">
                <a:hlinkClick r:id="rId4"/>
              </a:rPr>
              <a:t>Vitamin E</a:t>
            </a:r>
            <a:r>
              <a:rPr lang="en-US" dirty="0">
                <a:hlinkClick r:id="rId4"/>
              </a:rPr>
              <a:t> </a:t>
            </a:r>
            <a:r>
              <a:rPr lang="en-US" dirty="0"/>
              <a:t>– as an antioxidant it also assists glutathione in eliminating free radicals much like vitamin C; it is also required for the proper functioning of glutathione enzymes; it recycles vitamin C and alpha lipoic acid.</a:t>
            </a:r>
          </a:p>
          <a:p>
            <a:r>
              <a:rPr lang="en-US" b="1" dirty="0">
                <a:hlinkClick r:id="rId5"/>
              </a:rPr>
              <a:t>B vitamins</a:t>
            </a:r>
            <a:r>
              <a:rPr lang="en-US" dirty="0">
                <a:hlinkClick r:id="rId5"/>
              </a:rPr>
              <a:t> </a:t>
            </a:r>
            <a:r>
              <a:rPr lang="en-US" dirty="0"/>
              <a:t>– vitamins B1 and B2 maintain glutathione and its enzymes in their active forms; vitamin B2 participates in the formation of a glutathione molecule; vitamin B6 influences glutathione synthesis indirectly as it is important for the proper functioning of amino acids including GSH precursors; vitamin B6 increases the amount of magnesium (a vital cofactor) that can enter cells; folate (B9) pushes cysteine towards glutathione production rather than homocysteine production; folate and vitamin B12 work together in amino acid metabolism and protein synthesis. You can read more about </a:t>
            </a:r>
            <a:r>
              <a:rPr lang="en-US" b="1" dirty="0">
                <a:hlinkClick r:id="rId6"/>
              </a:rPr>
              <a:t>vitamin B12 deficiency and its effect on immune health.</a:t>
            </a:r>
            <a:endParaRPr lang="en-US" dirty="0"/>
          </a:p>
          <a:p>
            <a:r>
              <a:rPr lang="en-US" b="1" dirty="0">
                <a:hlinkClick r:id="rId7"/>
              </a:rPr>
              <a:t>Selenium</a:t>
            </a:r>
            <a:r>
              <a:rPr lang="en-US" dirty="0"/>
              <a:t> - part of the enzyme glutathione peroxidase (</a:t>
            </a:r>
            <a:r>
              <a:rPr lang="en-US" dirty="0" err="1"/>
              <a:t>GPx</a:t>
            </a:r>
            <a:r>
              <a:rPr lang="en-US" dirty="0"/>
              <a:t>). Glutathione peroxidases, also known as </a:t>
            </a:r>
            <a:r>
              <a:rPr lang="en-US" dirty="0" err="1"/>
              <a:t>selenoproteins</a:t>
            </a:r>
            <a:r>
              <a:rPr lang="en-US" dirty="0"/>
              <a:t>, are a family of antioxidant enzymes that speed up the reaction between glutathione and free radicals.</a:t>
            </a:r>
          </a:p>
          <a:p>
            <a:r>
              <a:rPr lang="en-US" b="1" dirty="0">
                <a:hlinkClick r:id="rId8"/>
              </a:rPr>
              <a:t>Magnesium</a:t>
            </a:r>
            <a:r>
              <a:rPr lang="en-US" dirty="0"/>
              <a:t> - required for the proper functioning of the enzyme gamma glutamyl transpeptidase (GGT) involved in the synthesis of glutathione.</a:t>
            </a:r>
          </a:p>
          <a:p>
            <a:r>
              <a:rPr lang="en-US" b="1" dirty="0">
                <a:hlinkClick r:id="rId9"/>
              </a:rPr>
              <a:t>Zinc</a:t>
            </a:r>
            <a:r>
              <a:rPr lang="en-US" dirty="0"/>
              <a:t> – zinc deficiency reduces glutathione levels, especially in red blood cells. However, zinc levels above normal have pro-oxidant properties and reduce glutathione too.</a:t>
            </a:r>
          </a:p>
          <a:p>
            <a:r>
              <a:rPr lang="en-US" b="1" dirty="0">
                <a:hlinkClick r:id="rId10"/>
              </a:rPr>
              <a:t>Alpha lipoic acid</a:t>
            </a:r>
            <a:r>
              <a:rPr lang="en-US" dirty="0">
                <a:hlinkClick r:id="rId10"/>
              </a:rPr>
              <a:t> </a:t>
            </a:r>
            <a:r>
              <a:rPr lang="en-US" dirty="0"/>
              <a:t>– an antioxidant produced by the body; it has been scientifically proven to enhance and maintain glutathione levels by stimulating enzymes involved in the synthesis of glutathione; it also helps increase the cellular uptake of cysteine, the crucial building block of glutathione; in addition, alpha lipoic acid recycles vitamins C and E.</a:t>
            </a:r>
          </a:p>
          <a:p>
            <a:br>
              <a:rPr lang="en-US" dirty="0"/>
            </a:br>
            <a:r>
              <a:rPr lang="en-US" dirty="0"/>
              <a:t>It is very important to keep the intake of glutathione cofactors above the recommended daily amounts which were designed more than half a century ago and only to prevent deficiencies. </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52</a:t>
            </a:fld>
            <a:endParaRPr lang="en-US"/>
          </a:p>
        </p:txBody>
      </p:sp>
    </p:spTree>
    <p:extLst>
      <p:ext uri="{BB962C8B-B14F-4D97-AF65-F5344CB8AC3E}">
        <p14:creationId xmlns:p14="http://schemas.microsoft.com/office/powerpoint/2010/main" val="3455211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54</a:t>
            </a:fld>
            <a:endParaRPr lang="en-US"/>
          </a:p>
        </p:txBody>
      </p:sp>
    </p:spTree>
    <p:extLst>
      <p:ext uri="{BB962C8B-B14F-4D97-AF65-F5344CB8AC3E}">
        <p14:creationId xmlns:p14="http://schemas.microsoft.com/office/powerpoint/2010/main" val="390870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8</a:t>
            </a:fld>
            <a:endParaRPr lang="en-US"/>
          </a:p>
        </p:txBody>
      </p:sp>
    </p:spTree>
    <p:extLst>
      <p:ext uri="{BB962C8B-B14F-4D97-AF65-F5344CB8AC3E}">
        <p14:creationId xmlns:p14="http://schemas.microsoft.com/office/powerpoint/2010/main" val="824259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55</a:t>
            </a:fld>
            <a:endParaRPr lang="en-US"/>
          </a:p>
        </p:txBody>
      </p:sp>
    </p:spTree>
    <p:extLst>
      <p:ext uri="{BB962C8B-B14F-4D97-AF65-F5344CB8AC3E}">
        <p14:creationId xmlns:p14="http://schemas.microsoft.com/office/powerpoint/2010/main" val="12622939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56</a:t>
            </a:fld>
            <a:endParaRPr lang="en-US"/>
          </a:p>
        </p:txBody>
      </p:sp>
    </p:spTree>
    <p:extLst>
      <p:ext uri="{BB962C8B-B14F-4D97-AF65-F5344CB8AC3E}">
        <p14:creationId xmlns:p14="http://schemas.microsoft.com/office/powerpoint/2010/main" val="48075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57</a:t>
            </a:fld>
            <a:endParaRPr lang="en-US"/>
          </a:p>
        </p:txBody>
      </p:sp>
    </p:spTree>
    <p:extLst>
      <p:ext uri="{BB962C8B-B14F-4D97-AF65-F5344CB8AC3E}">
        <p14:creationId xmlns:p14="http://schemas.microsoft.com/office/powerpoint/2010/main" val="34760487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58</a:t>
            </a:fld>
            <a:endParaRPr lang="en-US"/>
          </a:p>
        </p:txBody>
      </p:sp>
    </p:spTree>
    <p:extLst>
      <p:ext uri="{BB962C8B-B14F-4D97-AF65-F5344CB8AC3E}">
        <p14:creationId xmlns:p14="http://schemas.microsoft.com/office/powerpoint/2010/main" val="2283165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59</a:t>
            </a:fld>
            <a:endParaRPr lang="en-US"/>
          </a:p>
        </p:txBody>
      </p:sp>
    </p:spTree>
    <p:extLst>
      <p:ext uri="{BB962C8B-B14F-4D97-AF65-F5344CB8AC3E}">
        <p14:creationId xmlns:p14="http://schemas.microsoft.com/office/powerpoint/2010/main" val="3287922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60</a:t>
            </a:fld>
            <a:endParaRPr lang="en-US"/>
          </a:p>
        </p:txBody>
      </p:sp>
    </p:spTree>
    <p:extLst>
      <p:ext uri="{BB962C8B-B14F-4D97-AF65-F5344CB8AC3E}">
        <p14:creationId xmlns:p14="http://schemas.microsoft.com/office/powerpoint/2010/main" val="39763942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61</a:t>
            </a:fld>
            <a:endParaRPr lang="en-US"/>
          </a:p>
        </p:txBody>
      </p:sp>
    </p:spTree>
    <p:extLst>
      <p:ext uri="{BB962C8B-B14F-4D97-AF65-F5344CB8AC3E}">
        <p14:creationId xmlns:p14="http://schemas.microsoft.com/office/powerpoint/2010/main" val="27928000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62</a:t>
            </a:fld>
            <a:endParaRPr lang="en-US"/>
          </a:p>
        </p:txBody>
      </p:sp>
    </p:spTree>
    <p:extLst>
      <p:ext uri="{BB962C8B-B14F-4D97-AF65-F5344CB8AC3E}">
        <p14:creationId xmlns:p14="http://schemas.microsoft.com/office/powerpoint/2010/main" val="10980793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You’re likely only used to drugs, surgery, or PT as a solution.  Some have even tried alternatives like massage, acupuncture, or standard chiropractic.  What we’re discussing here are techniques, dietary protocols, and technologies being used in medicine and all over the world successfully every day and with research in the leading medical journals.  You may not be aware, but it’s nothing we’ve created on our own or new – so make sure to pay careful attention to the details – it will get you to that 60-100% better.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68</a:t>
            </a:fld>
            <a:endParaRPr lang="en-US" dirty="0"/>
          </a:p>
        </p:txBody>
      </p:sp>
    </p:spTree>
    <p:extLst>
      <p:ext uri="{BB962C8B-B14F-4D97-AF65-F5344CB8AC3E}">
        <p14:creationId xmlns:p14="http://schemas.microsoft.com/office/powerpoint/2010/main" val="19683341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800" kern="1200" dirty="0">
                <a:solidFill>
                  <a:schemeClr val="tx1"/>
                </a:solidFill>
                <a:effectLst/>
                <a:latin typeface="+mn-lt"/>
                <a:ea typeface="+mn-ea"/>
                <a:cs typeface="+mn-cs"/>
              </a:rPr>
              <a:t>  </a:t>
            </a:r>
            <a:endParaRPr lang="en-US" sz="1800"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69</a:t>
            </a:fld>
            <a:endParaRPr lang="en-US" dirty="0"/>
          </a:p>
        </p:txBody>
      </p:sp>
    </p:spTree>
    <p:extLst>
      <p:ext uri="{BB962C8B-B14F-4D97-AF65-F5344CB8AC3E}">
        <p14:creationId xmlns:p14="http://schemas.microsoft.com/office/powerpoint/2010/main" val="2534620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people age and gain weight,  chronic systemic inflammation increases and leads to our most common disease.</a:t>
            </a:r>
          </a:p>
          <a:p>
            <a:r>
              <a:rPr lang="en-US" dirty="0"/>
              <a:t>Blood sugar imbalance</a:t>
            </a:r>
            <a:r>
              <a:rPr lang="en-US" baseline="0" dirty="0"/>
              <a:t> is one of many ways we can cause inflammation in our bodies. </a:t>
            </a:r>
          </a:p>
          <a:p>
            <a:r>
              <a:rPr lang="en-US" baseline="0" dirty="0"/>
              <a:t>Inflammation can be silent – meaning we don’t necessary “experience” any major signs or symptoms.</a:t>
            </a:r>
          </a:p>
          <a:p>
            <a:endParaRPr lang="en-US" baseline="0" dirty="0"/>
          </a:p>
          <a:p>
            <a:r>
              <a:rPr lang="en-US" baseline="0" dirty="0"/>
              <a:t>With acute inflammation, we experience pain, redness, heat at the site of injury. This is our body’s way of repairing damage – so short term inflammation can be very beneficial</a:t>
            </a:r>
          </a:p>
          <a:p>
            <a:r>
              <a:rPr lang="en-US" baseline="0" dirty="0"/>
              <a:t>Long term inflammation is a concern because it can shift our biochemistry, which leads to many concerns </a:t>
            </a:r>
            <a:endParaRPr lang="en-US" dirty="0"/>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9</a:t>
            </a:fld>
            <a:endParaRPr lang="en-US"/>
          </a:p>
        </p:txBody>
      </p:sp>
    </p:spTree>
    <p:extLst>
      <p:ext uri="{BB962C8B-B14F-4D97-AF65-F5344CB8AC3E}">
        <p14:creationId xmlns:p14="http://schemas.microsoft.com/office/powerpoint/2010/main" val="35265145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Severe foot pain, like your stepping on a tac, stepping on </a:t>
            </a:r>
            <a:r>
              <a:rPr lang="en-US" dirty="0" err="1"/>
              <a:t>marbles?Common</a:t>
            </a:r>
            <a:r>
              <a:rPr lang="en-US" dirty="0"/>
              <a:t> symptoms of neuropathy, </a:t>
            </a:r>
            <a:r>
              <a:rPr lang="en-US" dirty="0" err="1"/>
              <a:t>fibromyaglia</a:t>
            </a:r>
            <a:r>
              <a:rPr lang="en-US" dirty="0"/>
              <a:t>, plantar fasciitis and other nerve or soft tissue conditions.</a:t>
            </a:r>
          </a:p>
        </p:txBody>
      </p:sp>
      <p:sp>
        <p:nvSpPr>
          <p:cNvPr id="4" name="Slide Number Placeholder 3"/>
          <p:cNvSpPr>
            <a:spLocks noGrp="1"/>
          </p:cNvSpPr>
          <p:nvPr>
            <p:ph type="sldNum" sz="quarter" idx="10"/>
          </p:nvPr>
        </p:nvSpPr>
        <p:spPr/>
        <p:txBody>
          <a:bodyPr/>
          <a:lstStyle/>
          <a:p>
            <a:fld id="{4880760F-1E5E-49C1-91CE-F6D88F54FE50}" type="slidenum">
              <a:rPr lang="en-US" smtClean="0"/>
              <a:pPr/>
              <a:t>70</a:t>
            </a:fld>
            <a:endParaRPr lang="en-US" dirty="0"/>
          </a:p>
        </p:txBody>
      </p:sp>
    </p:spTree>
    <p:extLst>
      <p:ext uri="{BB962C8B-B14F-4D97-AF65-F5344CB8AC3E}">
        <p14:creationId xmlns:p14="http://schemas.microsoft.com/office/powerpoint/2010/main" val="20878277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73</a:t>
            </a:fld>
            <a:endParaRPr lang="en-US" dirty="0"/>
          </a:p>
        </p:txBody>
      </p:sp>
    </p:spTree>
    <p:extLst>
      <p:ext uri="{BB962C8B-B14F-4D97-AF65-F5344CB8AC3E}">
        <p14:creationId xmlns:p14="http://schemas.microsoft.com/office/powerpoint/2010/main" val="25362609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74</a:t>
            </a:fld>
            <a:endParaRPr lang="en-US" dirty="0"/>
          </a:p>
        </p:txBody>
      </p:sp>
    </p:spTree>
    <p:extLst>
      <p:ext uri="{BB962C8B-B14F-4D97-AF65-F5344CB8AC3E}">
        <p14:creationId xmlns:p14="http://schemas.microsoft.com/office/powerpoint/2010/main" val="35754196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0760F-1E5E-49C1-91CE-F6D88F54FE50}" type="slidenum">
              <a:rPr lang="en-US" smtClean="0"/>
              <a:pPr/>
              <a:t>75</a:t>
            </a:fld>
            <a:endParaRPr lang="en-US" dirty="0"/>
          </a:p>
        </p:txBody>
      </p:sp>
    </p:spTree>
    <p:extLst>
      <p:ext uri="{BB962C8B-B14F-4D97-AF65-F5344CB8AC3E}">
        <p14:creationId xmlns:p14="http://schemas.microsoft.com/office/powerpoint/2010/main" val="31559558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0760F-1E5E-49C1-91CE-F6D88F54FE50}" type="slidenum">
              <a:rPr lang="en-US" smtClean="0"/>
              <a:pPr/>
              <a:t>76</a:t>
            </a:fld>
            <a:endParaRPr lang="en-US" dirty="0"/>
          </a:p>
        </p:txBody>
      </p:sp>
    </p:spTree>
    <p:extLst>
      <p:ext uri="{BB962C8B-B14F-4D97-AF65-F5344CB8AC3E}">
        <p14:creationId xmlns:p14="http://schemas.microsoft.com/office/powerpoint/2010/main" val="23219305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Who here is tired of the standard: taking medications?</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According</a:t>
            </a:r>
            <a:r>
              <a:rPr lang="en-US" sz="1200" kern="1200" baseline="0" dirty="0">
                <a:solidFill>
                  <a:schemeClr val="tx1"/>
                </a:solidFill>
                <a:effectLst/>
                <a:latin typeface="+mn-lt"/>
                <a:ea typeface="+mn-ea"/>
                <a:cs typeface="+mn-cs"/>
              </a:rPr>
              <a:t> to a 2014 study, The </a:t>
            </a:r>
            <a:r>
              <a:rPr lang="en-US" sz="1200" b="0" i="0" kern="1200" dirty="0">
                <a:solidFill>
                  <a:schemeClr val="tx1"/>
                </a:solidFill>
                <a:effectLst/>
                <a:latin typeface="+mn-lt"/>
                <a:ea typeface="+mn-ea"/>
                <a:cs typeface="+mn-cs"/>
              </a:rPr>
              <a:t>Institute for Healthcare Informatics found that people aged 65-79 receive more than 18 prescriptions for new drugs per year.</a:t>
            </a:r>
            <a:endParaRPr lang="en-US" dirty="0"/>
          </a:p>
          <a:p>
            <a:endParaRPr lang="en-US" dirty="0"/>
          </a:p>
        </p:txBody>
      </p:sp>
      <p:sp>
        <p:nvSpPr>
          <p:cNvPr id="4" name="Slide Number Placeholder 3"/>
          <p:cNvSpPr>
            <a:spLocks noGrp="1"/>
          </p:cNvSpPr>
          <p:nvPr>
            <p:ph type="sldNum" sz="quarter" idx="5"/>
          </p:nvPr>
        </p:nvSpPr>
        <p:spPr/>
        <p:txBody>
          <a:bodyPr/>
          <a:lstStyle/>
          <a:p>
            <a:fld id="{4880760F-1E5E-49C1-91CE-F6D88F54FE50}" type="slidenum">
              <a:rPr lang="en-US" smtClean="0"/>
              <a:pPr/>
              <a:t>77</a:t>
            </a:fld>
            <a:endParaRPr lang="en-US" dirty="0"/>
          </a:p>
        </p:txBody>
      </p:sp>
    </p:spTree>
    <p:extLst>
      <p:ext uri="{BB962C8B-B14F-4D97-AF65-F5344CB8AC3E}">
        <p14:creationId xmlns:p14="http://schemas.microsoft.com/office/powerpoint/2010/main" val="18337596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consume 75% of the world’s medication even though we’re only 5% of the world’s population (</a:t>
            </a:r>
            <a:r>
              <a:rPr lang="en-US" sz="1200" kern="1200" baseline="0" dirty="0">
                <a:solidFill>
                  <a:schemeClr val="tx1"/>
                </a:solidFill>
                <a:effectLst/>
                <a:latin typeface="+mn-lt"/>
                <a:ea typeface="+mn-ea"/>
                <a:cs typeface="+mn-cs"/>
              </a:rPr>
              <a:t>National Institute of Health study in 2014)</a:t>
            </a:r>
          </a:p>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78</a:t>
            </a:fld>
            <a:endParaRPr lang="en-US" dirty="0"/>
          </a:p>
        </p:txBody>
      </p:sp>
    </p:spTree>
    <p:extLst>
      <p:ext uri="{BB962C8B-B14F-4D97-AF65-F5344CB8AC3E}">
        <p14:creationId xmlns:p14="http://schemas.microsoft.com/office/powerpoint/2010/main" val="35348966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Organization for Economic Cooperation and Development</a:t>
            </a:r>
            <a:endParaRPr lang="en-US" dirty="0"/>
          </a:p>
        </p:txBody>
      </p:sp>
      <p:sp>
        <p:nvSpPr>
          <p:cNvPr id="4" name="Slide Number Placeholder 3"/>
          <p:cNvSpPr>
            <a:spLocks noGrp="1"/>
          </p:cNvSpPr>
          <p:nvPr>
            <p:ph type="sldNum" sz="quarter" idx="5"/>
          </p:nvPr>
        </p:nvSpPr>
        <p:spPr/>
        <p:txBody>
          <a:bodyPr/>
          <a:lstStyle/>
          <a:p>
            <a:fld id="{4880760F-1E5E-49C1-91CE-F6D88F54FE50}" type="slidenum">
              <a:rPr lang="en-US" smtClean="0"/>
              <a:pPr/>
              <a:t>80</a:t>
            </a:fld>
            <a:endParaRPr lang="en-US" dirty="0"/>
          </a:p>
        </p:txBody>
      </p:sp>
    </p:spTree>
    <p:extLst>
      <p:ext uri="{BB962C8B-B14F-4D97-AF65-F5344CB8AC3E}">
        <p14:creationId xmlns:p14="http://schemas.microsoft.com/office/powerpoint/2010/main" val="19987973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of the money and resources we put towards health</a:t>
            </a:r>
          </a:p>
        </p:txBody>
      </p:sp>
      <p:sp>
        <p:nvSpPr>
          <p:cNvPr id="4" name="Slide Number Placeholder 3"/>
          <p:cNvSpPr>
            <a:spLocks noGrp="1"/>
          </p:cNvSpPr>
          <p:nvPr>
            <p:ph type="sldNum" sz="quarter" idx="5"/>
          </p:nvPr>
        </p:nvSpPr>
        <p:spPr/>
        <p:txBody>
          <a:bodyPr/>
          <a:lstStyle/>
          <a:p>
            <a:fld id="{4880760F-1E5E-49C1-91CE-F6D88F54FE50}" type="slidenum">
              <a:rPr lang="en-US" smtClean="0"/>
              <a:pPr/>
              <a:t>81</a:t>
            </a:fld>
            <a:endParaRPr lang="en-US" dirty="0"/>
          </a:p>
        </p:txBody>
      </p:sp>
    </p:spTree>
    <p:extLst>
      <p:ext uri="{BB962C8B-B14F-4D97-AF65-F5344CB8AC3E}">
        <p14:creationId xmlns:p14="http://schemas.microsoft.com/office/powerpoint/2010/main" val="3030710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Life expectancy in the United States declined again in 2017, the government said Thursday in a bleak series of reports that showed a nation still in the grip of escalating drug and suicide crises.</a:t>
            </a:r>
          </a:p>
          <a:p>
            <a:pPr fontAlgn="base"/>
            <a:r>
              <a:rPr lang="en-US" sz="1200" b="0" i="0" u="none" strike="noStrike" kern="1200" dirty="0">
                <a:solidFill>
                  <a:schemeClr val="tx1"/>
                </a:solidFill>
                <a:effectLst/>
                <a:latin typeface="+mn-lt"/>
                <a:ea typeface="+mn-ea"/>
                <a:cs typeface="+mn-cs"/>
              </a:rPr>
              <a:t>The data continued the longest sustained decline in expected life span at birth in a century, an appalling performance not seen in the United States since 1915 through 1918. That four-year period included </a:t>
            </a:r>
            <a:r>
              <a:rPr lang="en-US" sz="1200" b="0" i="0" u="none" strike="noStrike" kern="1200" dirty="0">
                <a:solidFill>
                  <a:schemeClr val="tx1"/>
                </a:solidFill>
                <a:effectLst/>
                <a:latin typeface="+mn-lt"/>
                <a:ea typeface="+mn-ea"/>
                <a:cs typeface="+mn-cs"/>
                <a:hlinkClick r:id="rId3"/>
              </a:rPr>
              <a:t>World War I and a flu pandemic that killed 675,000 people</a:t>
            </a:r>
            <a:r>
              <a:rPr lang="en-US" sz="1200" b="0" i="0" u="none" strike="noStrike" kern="1200" dirty="0">
                <a:solidFill>
                  <a:schemeClr val="tx1"/>
                </a:solidFill>
                <a:effectLst/>
                <a:latin typeface="+mn-lt"/>
                <a:ea typeface="+mn-ea"/>
                <a:cs typeface="+mn-cs"/>
              </a:rPr>
              <a:t> in the United States and perhaps 50 million worldwide.</a:t>
            </a:r>
          </a:p>
          <a:p>
            <a:r>
              <a:rPr lang="en-US" dirty="0"/>
              <a:t>https://www.washingtonpost.com/national/health-science/us-life-expectancy-declines-again-a-dismal-trend-not-seen-since-world-war-i/2018/11/28/ae58bc8c-f28c-11e8-bc79-68604ed88993_story.html?noredirect=on&amp;utm_term=.2bf8887912a3</a:t>
            </a:r>
          </a:p>
        </p:txBody>
      </p:sp>
      <p:sp>
        <p:nvSpPr>
          <p:cNvPr id="4" name="Slide Number Placeholder 3"/>
          <p:cNvSpPr>
            <a:spLocks noGrp="1"/>
          </p:cNvSpPr>
          <p:nvPr>
            <p:ph type="sldNum" sz="quarter" idx="5"/>
          </p:nvPr>
        </p:nvSpPr>
        <p:spPr/>
        <p:txBody>
          <a:bodyPr/>
          <a:lstStyle/>
          <a:p>
            <a:fld id="{4880760F-1E5E-49C1-91CE-F6D88F54FE50}" type="slidenum">
              <a:rPr lang="en-US" smtClean="0"/>
              <a:pPr/>
              <a:t>82</a:t>
            </a:fld>
            <a:endParaRPr lang="en-US" dirty="0"/>
          </a:p>
        </p:txBody>
      </p:sp>
    </p:spTree>
    <p:extLst>
      <p:ext uri="{BB962C8B-B14F-4D97-AF65-F5344CB8AC3E}">
        <p14:creationId xmlns:p14="http://schemas.microsoft.com/office/powerpoint/2010/main" val="78148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10</a:t>
            </a:fld>
            <a:endParaRPr lang="en-US"/>
          </a:p>
        </p:txBody>
      </p:sp>
    </p:spTree>
    <p:extLst>
      <p:ext uri="{BB962C8B-B14F-4D97-AF65-F5344CB8AC3E}">
        <p14:creationId xmlns:p14="http://schemas.microsoft.com/office/powerpoint/2010/main" val="31546376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83</a:t>
            </a:fld>
            <a:endParaRPr lang="en-US" dirty="0"/>
          </a:p>
        </p:txBody>
      </p:sp>
    </p:spTree>
    <p:extLst>
      <p:ext uri="{BB962C8B-B14F-4D97-AF65-F5344CB8AC3E}">
        <p14:creationId xmlns:p14="http://schemas.microsoft.com/office/powerpoint/2010/main" val="36383238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Nearly 200 people are dying from opioid addiction each day</a:t>
            </a:r>
          </a:p>
          <a:p>
            <a:pPr lvl="0"/>
            <a:r>
              <a:rPr lang="en-US" sz="1200" b="1" i="0" u="none" strike="noStrike" kern="1200" dirty="0">
                <a:solidFill>
                  <a:schemeClr val="tx1"/>
                </a:solidFill>
                <a:effectLst/>
                <a:latin typeface="+mn-lt"/>
                <a:ea typeface="+mn-ea"/>
                <a:cs typeface="+mn-cs"/>
              </a:rPr>
              <a:t>Americans more likely to die of opioid overdose than car crash, says council report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the cover of Time magazine . Can you see what this cover is saying?</a:t>
            </a:r>
          </a:p>
          <a:p>
            <a:r>
              <a:rPr lang="en-US" sz="1200" b="1"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ran a story on healthcare in America and this was the cover story for their magazine.</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hat the article says,</a:t>
            </a:r>
            <a:r>
              <a:rPr lang="en-US" sz="1200" kern="1200" baseline="0" dirty="0">
                <a:solidFill>
                  <a:schemeClr val="tx1"/>
                </a:solidFill>
                <a:effectLst/>
                <a:latin typeface="+mn-lt"/>
                <a:ea typeface="+mn-ea"/>
                <a:cs typeface="+mn-cs"/>
              </a:rPr>
              <a:t> from June of 2015 - </a:t>
            </a:r>
            <a:r>
              <a:rPr lang="en-US" sz="1200" kern="1200" dirty="0">
                <a:solidFill>
                  <a:schemeClr val="tx1"/>
                </a:solidFill>
                <a:effectLst/>
                <a:latin typeface="+mn-lt"/>
                <a:ea typeface="+mn-ea"/>
                <a:cs typeface="+mn-cs"/>
              </a:rPr>
              <a:t>is that US Citizens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feel that we were overmedicated, and that as a country we were taking far too many medications – all of these being recommended by our doctors..   More importantly, there</a:t>
            </a:r>
            <a:r>
              <a:rPr lang="en-US" sz="1200" kern="1200" baseline="0" dirty="0">
                <a:solidFill>
                  <a:schemeClr val="tx1"/>
                </a:solidFill>
                <a:effectLst/>
                <a:latin typeface="+mn-lt"/>
                <a:ea typeface="+mn-ea"/>
                <a:cs typeface="+mn-cs"/>
              </a:rPr>
              <a:t> is an epidemic of addiction attacking our society today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a:t>
            </a:r>
            <a:r>
              <a:rPr lang="en-US" sz="1200" kern="1200" baseline="0" dirty="0">
                <a:solidFill>
                  <a:schemeClr val="tx1"/>
                </a:solidFill>
                <a:effectLst/>
                <a:latin typeface="+mn-lt"/>
                <a:ea typeface="+mn-ea"/>
                <a:cs typeface="+mn-cs"/>
              </a:rPr>
              <a:t> many of you feel the same way?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84</a:t>
            </a:fld>
            <a:endParaRPr lang="en-US" dirty="0"/>
          </a:p>
        </p:txBody>
      </p:sp>
    </p:spTree>
    <p:extLst>
      <p:ext uri="{BB962C8B-B14F-4D97-AF65-F5344CB8AC3E}">
        <p14:creationId xmlns:p14="http://schemas.microsoft.com/office/powerpoint/2010/main" val="20986868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this question to keep involvement- </a:t>
            </a:r>
            <a:r>
              <a:rPr lang="en-US" sz="1200" b="0"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ho here has heard of Neurontin aka gabapentin, raise your hand?” This is the number one medication that doctors prescribed for neuropathy pain and it’s made by Pfizer.</a:t>
            </a:r>
            <a:r>
              <a:rPr lang="en-US" sz="1200" kern="1200" baseline="0" dirty="0">
                <a:solidFill>
                  <a:schemeClr val="tx1"/>
                </a:solidFill>
                <a:effectLst/>
                <a:latin typeface="+mn-lt"/>
                <a:ea typeface="+mn-ea"/>
                <a:cs typeface="+mn-cs"/>
              </a:rPr>
              <a:t> How many of you think Neurontin was made to treat Neuropathy?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It's actually an anti-seizure medication,  it's for seizures,  -- so what do you think a seizure medication is going to do for neuropathy, how do you think it works?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WAIT AND LISTEN FOR AUDIENCE TO GIVE YOU ANSWERS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a pain management medication, so what it literally does is slow your brain down so you stop feeling the pain signals from your feet. It doesn’t </a:t>
            </a:r>
            <a:r>
              <a:rPr lang="en-US" sz="1200" b="1" kern="1200" dirty="0">
                <a:solidFill>
                  <a:schemeClr val="tx1"/>
                </a:solidFill>
                <a:effectLst/>
                <a:latin typeface="+mn-lt"/>
                <a:ea typeface="+mn-ea"/>
                <a:cs typeface="+mn-cs"/>
              </a:rPr>
              <a:t>heal</a:t>
            </a:r>
            <a:r>
              <a:rPr lang="en-US" sz="1200" kern="1200" dirty="0">
                <a:solidFill>
                  <a:schemeClr val="tx1"/>
                </a:solidFill>
                <a:effectLst/>
                <a:latin typeface="+mn-lt"/>
                <a:ea typeface="+mn-ea"/>
                <a:cs typeface="+mn-cs"/>
              </a:rPr>
              <a:t> your nerves, it’s not healing neuropathy, it’s not keeping it from getting worse.  What is it actually</a:t>
            </a:r>
            <a:r>
              <a:rPr lang="en-US" sz="1200" kern="1200" baseline="0" dirty="0">
                <a:solidFill>
                  <a:schemeClr val="tx1"/>
                </a:solidFill>
                <a:effectLst/>
                <a:latin typeface="+mn-lt"/>
                <a:ea typeface="+mn-ea"/>
                <a:cs typeface="+mn-cs"/>
              </a:rPr>
              <a:t> doing, then? (let audience answer).. That’s right – masking the pain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85</a:t>
            </a:fld>
            <a:endParaRPr lang="en-US" dirty="0"/>
          </a:p>
        </p:txBody>
      </p:sp>
    </p:spTree>
    <p:extLst>
      <p:ext uri="{BB962C8B-B14F-4D97-AF65-F5344CB8AC3E}">
        <p14:creationId xmlns:p14="http://schemas.microsoft.com/office/powerpoint/2010/main" val="4063989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1820399A-8B5A-421A-95C0-F7EB32FF5DA2}" type="slidenum">
              <a:rPr lang="en-US" smtClean="0"/>
              <a:pPr>
                <a:defRPr/>
              </a:pPr>
              <a:t>87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508149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dural</a:t>
            </a:r>
            <a:r>
              <a:rPr lang="en-US" dirty="0"/>
              <a:t> puncture (wet tap) may cause a post-</a:t>
            </a:r>
            <a:r>
              <a:rPr lang="en-US" dirty="0" err="1"/>
              <a:t>dural</a:t>
            </a:r>
            <a:r>
              <a:rPr lang="en-US" dirty="0"/>
              <a:t> puncture headache (also called a spinal headache) that usually improves within a few days. Although infrequent, a blood patch may be necessary to alleviate the headache. A blood patch is a simple, quick procedure that involves obtaining a small amount of blood from a patient from an arm vein and immediately injecting it into the epidural space to allow it to clot around the spinal sac and stop the leak.</a:t>
            </a:r>
          </a:p>
        </p:txBody>
      </p:sp>
      <p:sp>
        <p:nvSpPr>
          <p:cNvPr id="4" name="Slide Number Placeholder 3"/>
          <p:cNvSpPr>
            <a:spLocks noGrp="1"/>
          </p:cNvSpPr>
          <p:nvPr>
            <p:ph type="sldNum" sz="quarter" idx="5"/>
          </p:nvPr>
        </p:nvSpPr>
        <p:spPr/>
        <p:txBody>
          <a:bodyPr/>
          <a:lstStyle/>
          <a:p>
            <a:fld id="{4880760F-1E5E-49C1-91CE-F6D88F54FE50}" type="slidenum">
              <a:rPr lang="en-US" smtClean="0"/>
              <a:pPr/>
              <a:t>89</a:t>
            </a:fld>
            <a:endParaRPr lang="en-US" dirty="0"/>
          </a:p>
        </p:txBody>
      </p:sp>
    </p:spTree>
    <p:extLst>
      <p:ext uri="{BB962C8B-B14F-4D97-AF65-F5344CB8AC3E}">
        <p14:creationId xmlns:p14="http://schemas.microsoft.com/office/powerpoint/2010/main" val="37562143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real picture.  A good ending to avoid wherever possible.</a:t>
            </a:r>
          </a:p>
        </p:txBody>
      </p:sp>
      <p:sp>
        <p:nvSpPr>
          <p:cNvPr id="4" name="Slide Number Placeholder 3"/>
          <p:cNvSpPr>
            <a:spLocks noGrp="1"/>
          </p:cNvSpPr>
          <p:nvPr>
            <p:ph type="sldNum" sz="quarter" idx="5"/>
          </p:nvPr>
        </p:nvSpPr>
        <p:spPr/>
        <p:txBody>
          <a:bodyPr/>
          <a:lstStyle/>
          <a:p>
            <a:fld id="{4880760F-1E5E-49C1-91CE-F6D88F54FE50}" type="slidenum">
              <a:rPr lang="en-US" smtClean="0"/>
              <a:pPr/>
              <a:t>91</a:t>
            </a:fld>
            <a:endParaRPr lang="en-US" dirty="0"/>
          </a:p>
        </p:txBody>
      </p:sp>
    </p:spTree>
    <p:extLst>
      <p:ext uri="{BB962C8B-B14F-4D97-AF65-F5344CB8AC3E}">
        <p14:creationId xmlns:p14="http://schemas.microsoft.com/office/powerpoint/2010/main" val="17940539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Brainwashed and It’s Free</a:t>
            </a:r>
          </a:p>
          <a:p>
            <a:r>
              <a:rPr lang="en-US" dirty="0"/>
              <a:t>Story of a man with his whole life ruined by health problems and drug side-effects.  Asked why he doesn’t look for alternatives; it’s not covered.  Hasn’t had a life in 20 years, but at least it’s covered.</a:t>
            </a:r>
          </a:p>
        </p:txBody>
      </p:sp>
      <p:sp>
        <p:nvSpPr>
          <p:cNvPr id="4" name="Slide Number Placeholder 3"/>
          <p:cNvSpPr>
            <a:spLocks noGrp="1"/>
          </p:cNvSpPr>
          <p:nvPr>
            <p:ph type="sldNum" sz="quarter" idx="5"/>
          </p:nvPr>
        </p:nvSpPr>
        <p:spPr/>
        <p:txBody>
          <a:bodyPr/>
          <a:lstStyle/>
          <a:p>
            <a:fld id="{4880760F-1E5E-49C1-91CE-F6D88F54FE50}" type="slidenum">
              <a:rPr lang="en-US" smtClean="0"/>
              <a:pPr/>
              <a:t>92</a:t>
            </a:fld>
            <a:endParaRPr lang="en-US" dirty="0"/>
          </a:p>
        </p:txBody>
      </p:sp>
    </p:spTree>
    <p:extLst>
      <p:ext uri="{BB962C8B-B14F-4D97-AF65-F5344CB8AC3E}">
        <p14:creationId xmlns:p14="http://schemas.microsoft.com/office/powerpoint/2010/main" val="31639672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Unresolved injury</a:t>
            </a:r>
          </a:p>
          <a:p>
            <a:pPr eaLnBrk="1" hangingPunct="1"/>
            <a:r>
              <a:rPr lang="en-US" dirty="0"/>
              <a:t>Subluxation</a:t>
            </a:r>
          </a:p>
          <a:p>
            <a:pPr eaLnBrk="1" hangingPunct="1"/>
            <a:r>
              <a:rPr lang="en-US" dirty="0"/>
              <a:t>Poor biomechanics</a:t>
            </a:r>
          </a:p>
          <a:p>
            <a:pPr eaLnBrk="1" hangingPunct="1"/>
            <a:r>
              <a:rPr lang="en-US" dirty="0"/>
              <a:t>Inflammation</a:t>
            </a:r>
          </a:p>
          <a:p>
            <a:pPr eaLnBrk="1" hangingPunct="1"/>
            <a:r>
              <a:rPr lang="en-US" dirty="0"/>
              <a:t>Not Corrected with a drug or surgery.  Masked or masking taped, but not healthy.</a:t>
            </a:r>
          </a:p>
          <a:p>
            <a:r>
              <a:rPr lang="en-US" dirty="0"/>
              <a:t>Not only that, the despite the drugs and surgery – the causes continue if not addressed.  Even if you believe the drugs or surgery are needed or have already participated, you have to address the cause or it will eventually catch up with you – and usually with a vengeance.  Just look at most people’s mobility after 55 or walk into the growing number of nursing homes in every community in N. America.</a:t>
            </a:r>
          </a:p>
        </p:txBody>
      </p:sp>
      <p:sp>
        <p:nvSpPr>
          <p:cNvPr id="4" name="Slide Number Placeholder 3"/>
          <p:cNvSpPr>
            <a:spLocks noGrp="1"/>
          </p:cNvSpPr>
          <p:nvPr>
            <p:ph type="sldNum" sz="quarter" idx="5"/>
          </p:nvPr>
        </p:nvSpPr>
        <p:spPr/>
        <p:txBody>
          <a:bodyPr/>
          <a:lstStyle/>
          <a:p>
            <a:fld id="{4880760F-1E5E-49C1-91CE-F6D88F54FE50}" type="slidenum">
              <a:rPr lang="en-US" smtClean="0"/>
              <a:pPr/>
              <a:t>93</a:t>
            </a:fld>
            <a:endParaRPr lang="en-US" dirty="0"/>
          </a:p>
        </p:txBody>
      </p:sp>
    </p:spTree>
    <p:extLst>
      <p:ext uri="{BB962C8B-B14F-4D97-AF65-F5344CB8AC3E}">
        <p14:creationId xmlns:p14="http://schemas.microsoft.com/office/powerpoint/2010/main" val="2758316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Take it to the mechanic or cover it up with a piece of duct tape and keep going?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did keep driving, what eventually happens to the car?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Breakdown or – worse; engine or some vital part blows out completely, needs to be replaced, or the car becomes permanently damaged.</a:t>
            </a:r>
          </a:p>
        </p:txBody>
      </p:sp>
      <p:sp>
        <p:nvSpPr>
          <p:cNvPr id="4" name="Slide Number Placeholder 3"/>
          <p:cNvSpPr>
            <a:spLocks noGrp="1"/>
          </p:cNvSpPr>
          <p:nvPr>
            <p:ph type="sldNum" sz="quarter" idx="10"/>
          </p:nvPr>
        </p:nvSpPr>
        <p:spPr/>
        <p:txBody>
          <a:bodyPr/>
          <a:lstStyle/>
          <a:p>
            <a:fld id="{4880760F-1E5E-49C1-91CE-F6D88F54FE50}" type="slidenum">
              <a:rPr lang="en-US" smtClean="0"/>
              <a:pPr/>
              <a:t>94</a:t>
            </a:fld>
            <a:endParaRPr lang="en-US" dirty="0"/>
          </a:p>
        </p:txBody>
      </p:sp>
    </p:spTree>
    <p:extLst>
      <p:ext uri="{BB962C8B-B14F-4D97-AF65-F5344CB8AC3E}">
        <p14:creationId xmlns:p14="http://schemas.microsoft.com/office/powerpoint/2010/main" val="34995249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1E32404-7E91-4BCD-8E18-067F15BC0D56}" type="slidenum">
              <a:rPr lang="en-US" smtClean="0">
                <a:solidFill>
                  <a:prstClr val="black"/>
                </a:solidFill>
                <a:latin typeface="Calibri"/>
              </a:rPr>
              <a:pPr/>
              <a:t>95</a:t>
            </a:fld>
            <a:endParaRPr lang="en-US">
              <a:solidFill>
                <a:prstClr val="black"/>
              </a:solidFill>
              <a:latin typeface="Calibri"/>
            </a:endParaRPr>
          </a:p>
        </p:txBody>
      </p:sp>
    </p:spTree>
    <p:extLst>
      <p:ext uri="{BB962C8B-B14F-4D97-AF65-F5344CB8AC3E}">
        <p14:creationId xmlns:p14="http://schemas.microsoft.com/office/powerpoint/2010/main" val="3553048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inner layer, called the intima or endothelium gets damaged over time by issues like: high blood pressure, oxidation of LDL cholesterol, cigarette smoke, free radicals, elevated homocysteine levels, elevated C-reactive protein (CRP) levels, elevated blood sugar and insulin levels, bad fats, poor diet, toxic chemicals and metals.</a:t>
            </a:r>
          </a:p>
          <a:p>
            <a:endParaRPr lang="en-US" dirty="0"/>
          </a:p>
          <a:p>
            <a:r>
              <a:rPr lang="en-US" dirty="0"/>
              <a:t>Inflammation most commonly leads to atherosclerosis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Atherosclerosis is the hardening of these arteries most commonly due to excessive amounts of plaque. This plaque contains cholesterol, calcium, white blood cells, collagen, elastin, platelets, and other materials driven there through chronic inflammation.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saddest and perhaps most frustrating part to cardiovascular disease is that it is the #1 killer of men and women – causing more than 1 in 3 deaths in the U.S. each year, it is one of the most treatable and preventable of all health problems. </a:t>
            </a:r>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11</a:t>
            </a:fld>
            <a:endParaRPr lang="en-US"/>
          </a:p>
        </p:txBody>
      </p:sp>
    </p:spTree>
    <p:extLst>
      <p:ext uri="{BB962C8B-B14F-4D97-AF65-F5344CB8AC3E}">
        <p14:creationId xmlns:p14="http://schemas.microsoft.com/office/powerpoint/2010/main" val="17777365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Diabetes is the number one cause of neuropathy, but it’s not the only cause, a lot of things can damage your nerves and cause neuropathy damage, this is a top 10 list. </a:t>
            </a:r>
          </a:p>
          <a:p>
            <a:r>
              <a:rPr lang="en-US" sz="1200" kern="1200" dirty="0">
                <a:solidFill>
                  <a:schemeClr val="tx1"/>
                </a:solidFill>
                <a:effectLst/>
                <a:latin typeface="+mn-lt"/>
                <a:ea typeface="+mn-ea"/>
                <a:cs typeface="+mn-cs"/>
              </a:rPr>
              <a:t>You can be a pre-diabetic and still develop neuropathy.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Number two on the list is poor circulation, you are not getting enough blood supply to your peripheral nerves. Number three chemotherapy drugs, about 40 to 50% of all chemo patients end up with neuropathy because their medication has damaged their nerves.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Neck and back problem like spinal stenosis, disc problems, surgeries, hip replacements, knee replacements and back surgeries often times neuropathy, autoimmune diseases like lupus, infections like staph infections, and alcohol and cigarette smoking damages nerves.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What's the last one, does anybody see that one down there, several medications, there is a lot of medications on the market that can actually cause damage to your nerves. </a:t>
            </a:r>
          </a:p>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96</a:t>
            </a:fld>
            <a:endParaRPr lang="en-US" dirty="0"/>
          </a:p>
        </p:txBody>
      </p:sp>
    </p:spTree>
    <p:extLst>
      <p:ext uri="{BB962C8B-B14F-4D97-AF65-F5344CB8AC3E}">
        <p14:creationId xmlns:p14="http://schemas.microsoft.com/office/powerpoint/2010/main" val="20688127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EARLY … PROGRESSIVE</a:t>
            </a:r>
          </a:p>
          <a:p>
            <a:r>
              <a:rPr lang="en-US" sz="1200" kern="1200" dirty="0">
                <a:solidFill>
                  <a:schemeClr val="tx1"/>
                </a:solidFill>
                <a:effectLst/>
                <a:latin typeface="+mn-lt"/>
                <a:ea typeface="+mn-ea"/>
                <a:cs typeface="+mn-cs"/>
              </a:rPr>
              <a:t>The insulation or rubber coating on the nerve is the myelin sheath.  As nerve conditions progress, they continue actively eroding the sheath, exposing, and damaging the nerves until you do something to stop the progression of the disease and heal the nerves and damaged tissues.</a:t>
            </a:r>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97</a:t>
            </a:fld>
            <a:endParaRPr lang="en-US" dirty="0"/>
          </a:p>
        </p:txBody>
      </p:sp>
    </p:spTree>
    <p:extLst>
      <p:ext uri="{BB962C8B-B14F-4D97-AF65-F5344CB8AC3E}">
        <p14:creationId xmlns:p14="http://schemas.microsoft.com/office/powerpoint/2010/main" val="37224773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 same causes of Neuropathy plus..</a:t>
            </a:r>
          </a:p>
        </p:txBody>
      </p:sp>
      <p:sp>
        <p:nvSpPr>
          <p:cNvPr id="4" name="Slide Number Placeholder 3"/>
          <p:cNvSpPr>
            <a:spLocks noGrp="1"/>
          </p:cNvSpPr>
          <p:nvPr>
            <p:ph type="sldNum" sz="quarter" idx="5"/>
          </p:nvPr>
        </p:nvSpPr>
        <p:spPr/>
        <p:txBody>
          <a:bodyPr/>
          <a:lstStyle/>
          <a:p>
            <a:fld id="{4880760F-1E5E-49C1-91CE-F6D88F54FE50}" type="slidenum">
              <a:rPr lang="en-US" smtClean="0"/>
              <a:pPr/>
              <a:t>98</a:t>
            </a:fld>
            <a:endParaRPr lang="en-US" dirty="0"/>
          </a:p>
        </p:txBody>
      </p:sp>
    </p:spTree>
    <p:extLst>
      <p:ext uri="{BB962C8B-B14F-4D97-AF65-F5344CB8AC3E}">
        <p14:creationId xmlns:p14="http://schemas.microsoft.com/office/powerpoint/2010/main" val="15008113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 86,000 diabetics every year lose an extremity.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Source: Centers for Disease Control: Falls Among Older Adults: An Overview, 2012; Hwang et al., Medication-Related Falls in the Elderly: Causative Factors and Preventive Strategies, 2012.</a:t>
            </a:r>
          </a:p>
          <a:p>
            <a:pPr lvl="0"/>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100</a:t>
            </a:fld>
            <a:endParaRPr lang="en-US"/>
          </a:p>
        </p:txBody>
      </p:sp>
    </p:spTree>
    <p:extLst>
      <p:ext uri="{BB962C8B-B14F-4D97-AF65-F5344CB8AC3E}">
        <p14:creationId xmlns:p14="http://schemas.microsoft.com/office/powerpoint/2010/main" val="6377439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are your</a:t>
            </a:r>
            <a:r>
              <a:rPr lang="en-US" sz="1200" b="1" kern="1200" baseline="0" dirty="0">
                <a:solidFill>
                  <a:schemeClr val="tx1"/>
                </a:solidFill>
                <a:effectLst/>
                <a:latin typeface="+mn-lt"/>
                <a:ea typeface="+mn-ea"/>
                <a:cs typeface="+mn-cs"/>
              </a:rPr>
              <a:t> options?</a:t>
            </a:r>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101</a:t>
            </a:fld>
            <a:endParaRPr lang="en-US" dirty="0"/>
          </a:p>
        </p:txBody>
      </p:sp>
    </p:spTree>
    <p:extLst>
      <p:ext uri="{BB962C8B-B14F-4D97-AF65-F5344CB8AC3E}">
        <p14:creationId xmlns:p14="http://schemas.microsoft.com/office/powerpoint/2010/main" val="479422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Engagement question? “Who here has been to a neurologist?”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go to neurologist they will run some nerve tests,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confirm that you have neuropathy,  then likely  prescribe medication. </a:t>
            </a:r>
          </a:p>
          <a:p>
            <a:r>
              <a:rPr lang="en-US" sz="1200" b="1" kern="1200" dirty="0">
                <a:solidFill>
                  <a:schemeClr val="tx1"/>
                </a:solidFill>
                <a:effectLst/>
                <a:latin typeface="+mn-lt"/>
                <a:ea typeface="+mn-ea"/>
                <a:cs typeface="+mn-cs"/>
              </a:rPr>
              <a:t>What medication do they prescribe?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That’s correct the same medications.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102</a:t>
            </a:fld>
            <a:endParaRPr lang="en-US" dirty="0"/>
          </a:p>
        </p:txBody>
      </p:sp>
    </p:spTree>
    <p:extLst>
      <p:ext uri="{BB962C8B-B14F-4D97-AF65-F5344CB8AC3E}">
        <p14:creationId xmlns:p14="http://schemas.microsoft.com/office/powerpoint/2010/main" val="8754343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National Institute of Health says “</a:t>
            </a:r>
            <a:r>
              <a:rPr lang="en-US" sz="1200" b="1" dirty="0"/>
              <a:t>“</a:t>
            </a:r>
            <a:r>
              <a:rPr lang="en-US" sz="1200" b="0" dirty="0"/>
              <a:t>Peripheral nerves have the ability to regenerate as long as the underlying nerve cell has NOT been killed.”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What</a:t>
            </a:r>
            <a:r>
              <a:rPr lang="en-US" sz="1200" b="0" baseline="0" dirty="0"/>
              <a:t> does that mean? Not been killed… It means that if you wait too late to where the nerve is dead, it can not be helped.</a:t>
            </a:r>
            <a:endParaRPr lang="en-US" sz="1200" b="0" dirty="0"/>
          </a:p>
          <a:p>
            <a:endParaRPr lang="en-US" b="0"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103</a:t>
            </a:fld>
            <a:endParaRPr lang="en-US" dirty="0"/>
          </a:p>
        </p:txBody>
      </p:sp>
    </p:spTree>
    <p:extLst>
      <p:ext uri="{BB962C8B-B14F-4D97-AF65-F5344CB8AC3E}">
        <p14:creationId xmlns:p14="http://schemas.microsoft.com/office/powerpoint/2010/main" val="1514895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top is a healthy nerve: it is whole and with full blood supply</a:t>
            </a:r>
          </a:p>
          <a:p>
            <a:r>
              <a:rPr lang="en-US" dirty="0"/>
              <a:t>As the disease progresses, the nerve deteriorates, you can see the rat bites taken out of it, and the blood supply diminishes.  At this point, you’re having problems, but people will often ignore the problems here or just take medication.  If you ignore or cover with drugs – what happens?</a:t>
            </a:r>
          </a:p>
          <a:p>
            <a:r>
              <a:rPr lang="en-US" dirty="0"/>
              <a:t>Level 3 – late stages of the disease, but as the NIH said, there’s still a “live” or viable nerve left so we can still turn this around.</a:t>
            </a:r>
          </a:p>
          <a:p>
            <a:r>
              <a:rPr lang="en-US" dirty="0"/>
              <a:t>At level IV, the nerve is dead and there’s nothing that can be done.</a:t>
            </a:r>
          </a:p>
          <a:p>
            <a:r>
              <a:rPr lang="en-US" baseline="0" dirty="0"/>
              <a:t>What’s the best timing to catch this </a:t>
            </a:r>
            <a:r>
              <a:rPr lang="en-US" baseline="0" dirty="0" err="1"/>
              <a:t>diease</a:t>
            </a:r>
            <a:r>
              <a:rPr lang="en-US" baseline="0" dirty="0"/>
              <a: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104</a:t>
            </a:fld>
            <a:endParaRPr lang="en-US" dirty="0"/>
          </a:p>
        </p:txBody>
      </p:sp>
    </p:spTree>
    <p:extLst>
      <p:ext uri="{BB962C8B-B14F-4D97-AF65-F5344CB8AC3E}">
        <p14:creationId xmlns:p14="http://schemas.microsoft.com/office/powerpoint/2010/main" val="38585034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When should you start?</a:t>
            </a:r>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105</a:t>
            </a:fld>
            <a:endParaRPr lang="en-US" dirty="0"/>
          </a:p>
        </p:txBody>
      </p:sp>
    </p:spTree>
    <p:extLst>
      <p:ext uri="{BB962C8B-B14F-4D97-AF65-F5344CB8AC3E}">
        <p14:creationId xmlns:p14="http://schemas.microsoft.com/office/powerpoint/2010/main" val="37871372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there are 4 keys to feeling better: </a:t>
            </a:r>
          </a:p>
          <a:p>
            <a:endParaRPr lang="en-US" dirty="0"/>
          </a:p>
          <a:p>
            <a:pPr marL="514350" indent="-514350">
              <a:buFont typeface="+mj-lt"/>
              <a:buAutoNum type="arabicPeriod"/>
            </a:pPr>
            <a:r>
              <a:rPr lang="en-US" sz="1200" dirty="0">
                <a:latin typeface="Arial"/>
                <a:cs typeface="Arial"/>
              </a:rPr>
              <a:t>Rejuvenate by increasing blood flow</a:t>
            </a:r>
          </a:p>
          <a:p>
            <a:pPr marL="514350" indent="-514350">
              <a:buFont typeface="+mj-lt"/>
              <a:buAutoNum type="arabicPeriod"/>
            </a:pPr>
            <a:r>
              <a:rPr lang="en-US" sz="1200" dirty="0">
                <a:latin typeface="Arial"/>
                <a:cs typeface="Arial"/>
              </a:rPr>
              <a:t>Stimulate the nerves</a:t>
            </a:r>
          </a:p>
          <a:p>
            <a:pPr marL="514350" indent="-514350">
              <a:buFont typeface="+mj-lt"/>
              <a:buAutoNum type="arabicPeriod"/>
            </a:pPr>
            <a:r>
              <a:rPr lang="en-US" sz="1200" dirty="0">
                <a:latin typeface="Arial"/>
                <a:cs typeface="Arial"/>
              </a:rPr>
              <a:t>Activate through therapy</a:t>
            </a:r>
          </a:p>
          <a:p>
            <a:pPr marL="514350" indent="-514350">
              <a:buFont typeface="+mj-lt"/>
              <a:buAutoNum type="arabicPeriod"/>
            </a:pPr>
            <a:r>
              <a:rPr lang="en-US" sz="1200" dirty="0">
                <a:latin typeface="Arial"/>
                <a:cs typeface="Arial"/>
              </a:rPr>
              <a:t>Empower by decreasing inflammation</a:t>
            </a:r>
          </a:p>
          <a:p>
            <a:pPr marL="514350" indent="-514350">
              <a:buFont typeface="+mj-lt"/>
              <a:buAutoNum type="arabicPeriod"/>
            </a:pPr>
            <a:endParaRPr lang="en-US" sz="1050" dirty="0"/>
          </a:p>
          <a:p>
            <a:pPr marL="514350" indent="-514350">
              <a:buFont typeface="+mj-lt"/>
              <a:buAutoNum type="arabicPeriod"/>
            </a:pPr>
            <a:endParaRPr lang="en-US" sz="1050" dirty="0"/>
          </a:p>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106</a:t>
            </a:fld>
            <a:endParaRPr lang="en-US" dirty="0"/>
          </a:p>
        </p:txBody>
      </p:sp>
    </p:spTree>
    <p:extLst>
      <p:ext uri="{BB962C8B-B14F-4D97-AF65-F5344CB8AC3E}">
        <p14:creationId xmlns:p14="http://schemas.microsoft.com/office/powerpoint/2010/main" val="1860296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Constant inflammation creates inflammatory cytokines, which are destructive, cell-signaling chemicals that lead to the most common forms of degenerative diseases:  atherosclerosis, heart disease, cancer, arthritis, Diabetes, Alzheimer’s, immune conditions like allergies and asthma, autoimmune like colitis, Crohn’s, diabetes, and celiac disease, and liver conditions like hepatitis.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Inflammation causes cancer and cancer causes inflammation – a double edged sword and a vicious cycle in 1.  Thankfully, inflammation can be addressed and gotten under control. </a:t>
            </a:r>
          </a:p>
          <a:p>
            <a:endParaRPr lang="en-US" dirty="0"/>
          </a:p>
          <a:p>
            <a:r>
              <a:rPr lang="en-US" dirty="0"/>
              <a:t>Research from Sweden showed that the higher the number of elevated inflammatory proteins, the greater the chances of weight gain. </a:t>
            </a:r>
          </a:p>
          <a:p>
            <a:r>
              <a:rPr lang="en-US" dirty="0"/>
              <a:t>Prior to these reports experts assumed that obese people had higher levels of inflammatory proteins because of the cytokines their fatty tissues secreted. In other words, doctors thought that obese individuals continued to deal with greater inflammation because they were obese.  When you decrease your body’s inflammatory response, you will also lower your weight and your waist size.</a:t>
            </a:r>
          </a:p>
          <a:p>
            <a:endParaRPr lang="en-US" dirty="0"/>
          </a:p>
          <a:p>
            <a:r>
              <a:rPr lang="en-US" dirty="0"/>
              <a:t>The National Cancer Institute brought out a report highlighting inflammation research is too often ignored by oncologists.*</a:t>
            </a:r>
          </a:p>
          <a:p>
            <a:r>
              <a:rPr lang="en-US" dirty="0"/>
              <a:t>The report describes in great detail the processes by which cancer cells manage to lead the body’s healing mechanisms astray. Just like immune cells gearing up to repair lesions, cancer cells need to produce inflammation to sustain their growth.  Through the inflammation process, they begin an abundant production of the same highly inflammatory substances—cytokines, prostaglandins, and leukotrienes—seen in the natural reparation of wounds, but now working against the future of the same body these process were designed to protect.</a:t>
            </a:r>
          </a:p>
          <a:p>
            <a:br>
              <a:rPr lang="en-US" dirty="0"/>
            </a:br>
            <a:r>
              <a:rPr lang="en-US" dirty="0"/>
              <a:t>*Peek, R. M., Jr., S. </a:t>
            </a:r>
            <a:r>
              <a:rPr lang="en-US" dirty="0" err="1"/>
              <a:t>Mohla</a:t>
            </a:r>
            <a:r>
              <a:rPr lang="en-US" dirty="0"/>
              <a:t>, and R. N. DuBois, “Inflammation in the Genesis and Perpetuation of Cancer: Summary and Recommendations from a National Cancer Institute-Sponsored Meeting,” Cancer Research 65, no. 19 (2005): 8583-86.”</a:t>
            </a:r>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12</a:t>
            </a:fld>
            <a:endParaRPr lang="en-US"/>
          </a:p>
        </p:txBody>
      </p:sp>
    </p:spTree>
    <p:extLst>
      <p:ext uri="{BB962C8B-B14F-4D97-AF65-F5344CB8AC3E}">
        <p14:creationId xmlns:p14="http://schemas.microsoft.com/office/powerpoint/2010/main" val="41578874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The device is used to heal the damaged nerves and tissues</a:t>
            </a:r>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112</a:t>
            </a:fld>
            <a:endParaRPr lang="en-US" dirty="0"/>
          </a:p>
        </p:txBody>
      </p:sp>
    </p:spTree>
    <p:extLst>
      <p:ext uri="{BB962C8B-B14F-4D97-AF65-F5344CB8AC3E}">
        <p14:creationId xmlns:p14="http://schemas.microsoft.com/office/powerpoint/2010/main" val="40102639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your</a:t>
            </a:r>
            <a:r>
              <a:rPr lang="en-US" sz="1200" kern="1200" baseline="0" dirty="0">
                <a:solidFill>
                  <a:schemeClr val="tx1"/>
                </a:solidFill>
                <a:effectLst/>
                <a:latin typeface="+mn-lt"/>
                <a:ea typeface="+mn-ea"/>
                <a:cs typeface="+mn-cs"/>
              </a:rPr>
              <a:t> simple next steps… </a:t>
            </a:r>
          </a:p>
          <a:p>
            <a:endParaRPr lang="en-US" sz="1200" kern="1200" baseline="0" dirty="0">
              <a:solidFill>
                <a:schemeClr val="tx1"/>
              </a:solidFill>
              <a:effectLst/>
              <a:latin typeface="+mn-lt"/>
              <a:ea typeface="+mn-ea"/>
              <a:cs typeface="+mn-cs"/>
            </a:endParaRPr>
          </a:p>
          <a:p>
            <a:pPr algn="ctr"/>
            <a:endParaRPr lang="en-US" dirty="0"/>
          </a:p>
          <a:p>
            <a:r>
              <a:rPr lang="en-US" sz="1200" dirty="0"/>
              <a:t> Reserve your spot</a:t>
            </a:r>
          </a:p>
          <a:p>
            <a:r>
              <a:rPr lang="en-US" sz="1200" dirty="0"/>
              <a:t> Get your Consultation</a:t>
            </a:r>
          </a:p>
          <a:p>
            <a:r>
              <a:rPr lang="en-US" sz="1200" dirty="0"/>
              <a:t> We will perform an evaluation </a:t>
            </a:r>
          </a:p>
          <a:p>
            <a:r>
              <a:rPr lang="en-US" sz="1200" dirty="0"/>
              <a:t> Recommended treatment plan</a:t>
            </a:r>
          </a:p>
          <a:p>
            <a:endParaRPr lang="en-US" dirty="0"/>
          </a:p>
          <a:p>
            <a:r>
              <a:rPr lang="en-US" dirty="0"/>
              <a:t>Don’t want to waste anyone’s time or money.  If the nerve is still viable, you will see results.  400%</a:t>
            </a:r>
            <a:r>
              <a:rPr lang="en-US" baseline="0" dirty="0"/>
              <a:t> increase in circulation and the PEMF/laser work 93% of the time.  Part of the initial evaluation is actual treatment.  Between the test and treatment, we’ll know if we can help or even save your life.</a:t>
            </a:r>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115</a:t>
            </a:fld>
            <a:endParaRPr lang="en-US" dirty="0"/>
          </a:p>
        </p:txBody>
      </p:sp>
    </p:spTree>
    <p:extLst>
      <p:ext uri="{BB962C8B-B14F-4D97-AF65-F5344CB8AC3E}">
        <p14:creationId xmlns:p14="http://schemas.microsoft.com/office/powerpoint/2010/main" val="13789800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the cost of the consultation, evaluation, and written recommendations is $249. </a:t>
            </a:r>
          </a:p>
          <a:p>
            <a:r>
              <a:rPr lang="en-US" sz="1200" kern="1200" dirty="0">
                <a:solidFill>
                  <a:schemeClr val="tx1"/>
                </a:solidFill>
                <a:effectLst/>
                <a:latin typeface="+mn-lt"/>
                <a:ea typeface="+mn-ea"/>
                <a:cs typeface="+mn-cs"/>
              </a:rPr>
              <a:t>PAUSE </a:t>
            </a:r>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116</a:t>
            </a:fld>
            <a:endParaRPr lang="en-US" dirty="0"/>
          </a:p>
        </p:txBody>
      </p:sp>
    </p:spTree>
    <p:extLst>
      <p:ext uri="{BB962C8B-B14F-4D97-AF65-F5344CB8AC3E}">
        <p14:creationId xmlns:p14="http://schemas.microsoft.com/office/powerpoint/2010/main" val="6914542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you came to the talk today and I was able to educate you in a group versus one on one we both save a lot of time so I can lower the price to only $149. </a:t>
            </a:r>
          </a:p>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117</a:t>
            </a:fld>
            <a:endParaRPr lang="en-US" dirty="0"/>
          </a:p>
        </p:txBody>
      </p:sp>
    </p:spTree>
    <p:extLst>
      <p:ext uri="{BB962C8B-B14F-4D97-AF65-F5344CB8AC3E}">
        <p14:creationId xmlns:p14="http://schemas.microsoft.com/office/powerpoint/2010/main" val="27893138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dirty="0"/>
              <a:t>OUR NUMBER 1 RULE IS THAT WE DON’T WANT TO WASTE ANYONE’S TIME OR MONEY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We will only accept you in for an appointment if it is a condition we believe we can help.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We’re also a very busy office.  So please, do not make an appointment unless you’re serious about your health and truly want to get better.</a:t>
            </a:r>
          </a:p>
        </p:txBody>
      </p:sp>
      <p:sp>
        <p:nvSpPr>
          <p:cNvPr id="4" name="Slide Number Placeholder 3"/>
          <p:cNvSpPr>
            <a:spLocks noGrp="1"/>
          </p:cNvSpPr>
          <p:nvPr>
            <p:ph type="sldNum" sz="quarter" idx="10"/>
          </p:nvPr>
        </p:nvSpPr>
        <p:spPr/>
        <p:txBody>
          <a:bodyPr/>
          <a:lstStyle/>
          <a:p>
            <a:fld id="{4880760F-1E5E-49C1-91CE-F6D88F54FE50}" type="slidenum">
              <a:rPr lang="en-US" smtClean="0"/>
              <a:pPr/>
              <a:t>118</a:t>
            </a:fld>
            <a:endParaRPr lang="en-US" dirty="0"/>
          </a:p>
        </p:txBody>
      </p:sp>
    </p:spTree>
    <p:extLst>
      <p:ext uri="{BB962C8B-B14F-4D97-AF65-F5344CB8AC3E}">
        <p14:creationId xmlns:p14="http://schemas.microsoft.com/office/powerpoint/2010/main" val="34896299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Sometimes people say they can't afford the $149. They say it is really going to stretch my budget, but that just tells me that I didn't do a very good job educating</a:t>
            </a:r>
            <a:r>
              <a:rPr lang="en-US" sz="1200" kern="1200" baseline="0" dirty="0">
                <a:solidFill>
                  <a:schemeClr val="tx1"/>
                </a:solidFill>
                <a:effectLst/>
                <a:latin typeface="+mn-lt"/>
                <a:ea typeface="+mn-ea"/>
                <a:cs typeface="+mn-cs"/>
              </a:rPr>
              <a:t> you about this</a:t>
            </a:r>
            <a:r>
              <a:rPr lang="en-US" sz="1200" kern="1200" dirty="0">
                <a:solidFill>
                  <a:schemeClr val="tx1"/>
                </a:solidFill>
                <a:effectLst/>
                <a:latin typeface="+mn-lt"/>
                <a:ea typeface="+mn-ea"/>
                <a:cs typeface="+mn-cs"/>
              </a:rPr>
              <a:t> very serious and debilitating condition. And seriously if you sit and talk to patients</a:t>
            </a:r>
            <a:r>
              <a:rPr lang="en-US" sz="1200" kern="1200" baseline="0" dirty="0">
                <a:solidFill>
                  <a:schemeClr val="tx1"/>
                </a:solidFill>
                <a:effectLst/>
                <a:latin typeface="+mn-lt"/>
                <a:ea typeface="+mn-ea"/>
                <a:cs typeface="+mn-cs"/>
              </a:rPr>
              <a:t> every day</a:t>
            </a:r>
            <a:r>
              <a:rPr lang="en-US" sz="1200" kern="1200" dirty="0">
                <a:solidFill>
                  <a:schemeClr val="tx1"/>
                </a:solidFill>
                <a:effectLst/>
                <a:latin typeface="+mn-lt"/>
                <a:ea typeface="+mn-ea"/>
                <a:cs typeface="+mn-cs"/>
              </a:rPr>
              <a:t> like I do, you will see how it has devastated their lives, they cry in front of me and tell me their story.</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being said everybody has a concern about money and I understand. In fact, the first </a:t>
            </a:r>
            <a:r>
              <a:rPr lang="en-US" sz="1200" b="1" kern="1200" dirty="0">
                <a:solidFill>
                  <a:schemeClr val="tx1"/>
                </a:solidFill>
                <a:effectLst/>
                <a:latin typeface="+mn-lt"/>
                <a:ea typeface="+mn-ea"/>
                <a:cs typeface="+mn-cs"/>
              </a:rPr>
              <a:t>two questions I get are </a:t>
            </a:r>
            <a:r>
              <a:rPr lang="en-US" sz="1200" b="1" u="sng" kern="1200" dirty="0">
                <a:solidFill>
                  <a:schemeClr val="tx1"/>
                </a:solidFill>
                <a:effectLst/>
                <a:latin typeface="+mn-lt"/>
                <a:ea typeface="+mn-ea"/>
                <a:cs typeface="+mn-cs"/>
              </a:rPr>
              <a:t>how much is your treatment and does my insurance cover it</a:t>
            </a:r>
            <a:r>
              <a:rPr lang="en-US" sz="1200" kern="1200" dirty="0">
                <a:solidFill>
                  <a:schemeClr val="tx1"/>
                </a:solidFill>
                <a:effectLst/>
                <a:latin typeface="+mn-lt"/>
                <a:ea typeface="+mn-ea"/>
                <a:cs typeface="+mn-cs"/>
              </a:rPr>
              <a:t>? So let me cover those two real quick, as far as cost, if I went around the room and talked to every single person her tonight, everybody will be completely different. Because some people might have pain shooting down from the back of their leg, some people might have diabetes, some people might have chemotherapy and so on. Everyone is in different stages and have different programs and costs.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CAR ANALOGY-</a:t>
            </a:r>
            <a:r>
              <a:rPr lang="en-US" sz="1200" b="0" kern="1200" dirty="0">
                <a:solidFill>
                  <a:schemeClr val="tx1"/>
                </a:solidFill>
                <a:effectLst/>
                <a:latin typeface="+mn-lt"/>
                <a:ea typeface="+mn-ea"/>
                <a:cs typeface="+mn-cs"/>
              </a:rPr>
              <a:t>So</a:t>
            </a:r>
            <a:r>
              <a:rPr lang="en-US" sz="1200" b="0" kern="1200" baseline="0" dirty="0">
                <a:solidFill>
                  <a:schemeClr val="tx1"/>
                </a:solidFill>
                <a:effectLst/>
                <a:latin typeface="+mn-lt"/>
                <a:ea typeface="+mn-ea"/>
                <a:cs typeface="+mn-cs"/>
              </a:rPr>
              <a:t> back to the car…i</a:t>
            </a:r>
            <a:r>
              <a:rPr lang="en-US" sz="1200" kern="1200" dirty="0">
                <a:solidFill>
                  <a:schemeClr val="tx1"/>
                </a:solidFill>
                <a:effectLst/>
                <a:latin typeface="+mn-lt"/>
                <a:ea typeface="+mn-ea"/>
                <a:cs typeface="+mn-cs"/>
              </a:rPr>
              <a:t>t would be like if you went to the mechanic today, you walk in the front door and the first thing you said is how much is it to fix my car. They are not going to be able to tell you because they haven't looked under</a:t>
            </a:r>
            <a:r>
              <a:rPr lang="en-US" sz="1200" kern="1200" baseline="0" dirty="0">
                <a:solidFill>
                  <a:schemeClr val="tx1"/>
                </a:solidFill>
                <a:effectLst/>
                <a:latin typeface="+mn-lt"/>
                <a:ea typeface="+mn-ea"/>
                <a:cs typeface="+mn-cs"/>
              </a:rPr>
              <a:t> the hood</a:t>
            </a:r>
            <a:r>
              <a:rPr lang="en-US" sz="1200" kern="1200" dirty="0">
                <a:solidFill>
                  <a:schemeClr val="tx1"/>
                </a:solidFill>
                <a:effectLst/>
                <a:latin typeface="+mn-lt"/>
                <a:ea typeface="+mn-ea"/>
                <a:cs typeface="+mn-cs"/>
              </a:rPr>
              <a:t>. They need to do whatever it is they do to diagnose the problem and that's what we need to do, we need to be able to diagnose the problem before we can tell you what we are going to do because we </a:t>
            </a:r>
            <a:r>
              <a:rPr lang="en-US" sz="1200" kern="1200" dirty="0" err="1">
                <a:solidFill>
                  <a:schemeClr val="tx1"/>
                </a:solidFill>
                <a:effectLst/>
                <a:latin typeface="+mn-lt"/>
                <a:ea typeface="+mn-ea"/>
                <a:cs typeface="+mn-cs"/>
              </a:rPr>
              <a:t>dont</a:t>
            </a:r>
            <a:r>
              <a:rPr lang="en-US" sz="1200" kern="1200" dirty="0">
                <a:solidFill>
                  <a:schemeClr val="tx1"/>
                </a:solidFill>
                <a:effectLst/>
                <a:latin typeface="+mn-lt"/>
                <a:ea typeface="+mn-ea"/>
                <a:cs typeface="+mn-cs"/>
              </a:rPr>
              <a:t> know yet, so that's why we a professional,</a:t>
            </a:r>
            <a:r>
              <a:rPr lang="en-US" sz="1200" kern="1200" baseline="0" dirty="0">
                <a:solidFill>
                  <a:schemeClr val="tx1"/>
                </a:solidFill>
                <a:effectLst/>
                <a:latin typeface="+mn-lt"/>
                <a:ea typeface="+mn-ea"/>
                <a:cs typeface="+mn-cs"/>
              </a:rPr>
              <a:t> a doctor, </a:t>
            </a:r>
            <a:r>
              <a:rPr lang="en-US" sz="1200" kern="1200" dirty="0">
                <a:solidFill>
                  <a:schemeClr val="tx1"/>
                </a:solidFill>
                <a:effectLst/>
                <a:latin typeface="+mn-lt"/>
                <a:ea typeface="+mn-ea"/>
                <a:cs typeface="+mn-cs"/>
              </a:rPr>
              <a:t>do the evaluation.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119</a:t>
            </a:fld>
            <a:endParaRPr lang="en-US" dirty="0"/>
          </a:p>
        </p:txBody>
      </p:sp>
    </p:spTree>
    <p:extLst>
      <p:ext uri="{BB962C8B-B14F-4D97-AF65-F5344CB8AC3E}">
        <p14:creationId xmlns:p14="http://schemas.microsoft.com/office/powerpoint/2010/main" val="2088707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DC3F8-0821-4A69-B195-018F6EEC92EC}" type="slidenum">
              <a:rPr lang="en-CA" smtClean="0"/>
              <a:t>127</a:t>
            </a:fld>
            <a:endParaRPr lang="en-CA"/>
          </a:p>
        </p:txBody>
      </p:sp>
    </p:spTree>
    <p:extLst>
      <p:ext uri="{BB962C8B-B14F-4D97-AF65-F5344CB8AC3E}">
        <p14:creationId xmlns:p14="http://schemas.microsoft.com/office/powerpoint/2010/main" val="35356873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https://www.cnn.com/2018/12/10/health/breast-cancer-genetic-testing-study/index.html</a:t>
            </a:r>
          </a:p>
          <a:p>
            <a:endParaRPr lang="en-US" dirty="0"/>
          </a:p>
          <a:p>
            <a:r>
              <a:rPr lang="en-US" dirty="0"/>
              <a:t>Approximately 330,000 patients are diagnosed with breast cancer every year in the United States and of these cases, an estimated 10%</a:t>
            </a:r>
          </a:p>
          <a:p>
            <a:r>
              <a:rPr lang="en-US" dirty="0"/>
              <a:t>http://ascopubs.org/doi/10.1200/JCO.18.01631</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29DC3F8-0821-4A69-B195-018F6EEC92EC}" type="slidenum">
              <a:rPr lang="en-CA" smtClean="0"/>
              <a:t>128</a:t>
            </a:fld>
            <a:endParaRPr lang="en-CA"/>
          </a:p>
        </p:txBody>
      </p:sp>
    </p:spTree>
    <p:extLst>
      <p:ext uri="{BB962C8B-B14F-4D97-AF65-F5344CB8AC3E}">
        <p14:creationId xmlns:p14="http://schemas.microsoft.com/office/powerpoint/2010/main" val="10895353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Monogenic diseases, or diseases that result from errors in the nucleotide sequence of a single gene, are exceedingly rare and not responsible for the number of problems the gene myth would have someone believe. </a:t>
            </a:r>
          </a:p>
          <a:p>
            <a:endParaRPr lang="en-US" dirty="0"/>
          </a:p>
          <a:p>
            <a:r>
              <a:rPr lang="en-US" dirty="0"/>
              <a:t>Human Genome Project – goal was to map and sequence the entire human genome, figure out normal gene behavior, and therefore help to cure disease.</a:t>
            </a:r>
          </a:p>
          <a:p>
            <a:r>
              <a:rPr lang="en-US" sz="1200" b="0" i="0" u="none" strike="noStrike" kern="1200" dirty="0">
                <a:solidFill>
                  <a:schemeClr val="tx1"/>
                </a:solidFill>
                <a:effectLst/>
                <a:latin typeface="+mn-lt"/>
                <a:ea typeface="+mn-ea"/>
                <a:cs typeface="+mn-cs"/>
              </a:rPr>
              <a:t>Among all the genetic findings for common illnesses, such as heart disease, cancer and mental illnesses, only a handful are of genuine significance for human health. Faulty genes rarely cause, or even mildly predispose us, to disease, and as a consequence no cures have come from their study.</a:t>
            </a:r>
            <a:endParaRPr lang="en-US" dirty="0"/>
          </a:p>
          <a:p>
            <a:endParaRPr lang="en-US" dirty="0"/>
          </a:p>
        </p:txBody>
      </p:sp>
      <p:sp>
        <p:nvSpPr>
          <p:cNvPr id="4" name="Slide Number Placeholder 3"/>
          <p:cNvSpPr>
            <a:spLocks noGrp="1"/>
          </p:cNvSpPr>
          <p:nvPr>
            <p:ph type="sldNum" sz="quarter" idx="5"/>
          </p:nvPr>
        </p:nvSpPr>
        <p:spPr/>
        <p:txBody>
          <a:bodyPr/>
          <a:lstStyle/>
          <a:p>
            <a:fld id="{3EF8C6B5-6022-454E-B9C1-41EEC248CC4B}" type="slidenum">
              <a:rPr lang="en-US" smtClean="0"/>
              <a:t>129</a:t>
            </a:fld>
            <a:endParaRPr lang="en-US"/>
          </a:p>
        </p:txBody>
      </p:sp>
    </p:spTree>
    <p:extLst>
      <p:ext uri="{BB962C8B-B14F-4D97-AF65-F5344CB8AC3E}">
        <p14:creationId xmlns:p14="http://schemas.microsoft.com/office/powerpoint/2010/main" val="24901822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dirty="0"/>
              <a:t> </a:t>
            </a:r>
            <a:endParaRPr lang="en-US" dirty="0"/>
          </a:p>
        </p:txBody>
      </p:sp>
      <p:sp>
        <p:nvSpPr>
          <p:cNvPr id="4" name="Slide Number Placeholder 3"/>
          <p:cNvSpPr>
            <a:spLocks noGrp="1"/>
          </p:cNvSpPr>
          <p:nvPr>
            <p:ph type="sldNum" sz="quarter" idx="5"/>
          </p:nvPr>
        </p:nvSpPr>
        <p:spPr/>
        <p:txBody>
          <a:bodyPr/>
          <a:lstStyle/>
          <a:p>
            <a:fld id="{3EF8C6B5-6022-454E-B9C1-41EEC248CC4B}" type="slidenum">
              <a:rPr lang="en-US" smtClean="0"/>
              <a:t>130</a:t>
            </a:fld>
            <a:endParaRPr lang="en-US"/>
          </a:p>
        </p:txBody>
      </p:sp>
    </p:spTree>
    <p:extLst>
      <p:ext uri="{BB962C8B-B14F-4D97-AF65-F5344CB8AC3E}">
        <p14:creationId xmlns:p14="http://schemas.microsoft.com/office/powerpoint/2010/main" val="528646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radicals: These are defective molecule that sends out molecular shrapnel, damaging the coronary arteries and other cells in our bodies. They lead to advanced aging and changing of our DNA, therefore involved with cancer. </a:t>
            </a:r>
          </a:p>
          <a:p>
            <a:r>
              <a:rPr lang="en-US" dirty="0"/>
              <a:t>Occur from several causes to be named later, but include normal daily living such as when you metabolize food into energy, oxygen oxidizes (or burns) the food in order to produce energy which create by-products known as free radicals.</a:t>
            </a:r>
          </a:p>
          <a:p>
            <a:r>
              <a:rPr lang="en-US" dirty="0"/>
              <a:t>Also called “oxidation” – your body normally contains anti-oxidants that keep this under control.  However, with modern over-exposure to free radicals, we use up our anti-oxidants. </a:t>
            </a:r>
          </a:p>
          <a:p>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13</a:t>
            </a:fld>
            <a:endParaRPr lang="en-CA"/>
          </a:p>
        </p:txBody>
      </p:sp>
    </p:spTree>
    <p:extLst>
      <p:ext uri="{BB962C8B-B14F-4D97-AF65-F5344CB8AC3E}">
        <p14:creationId xmlns:p14="http://schemas.microsoft.com/office/powerpoint/2010/main" val="6694221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Meanwhile, genetic testing "radically changed. It went from a difficult-to-do , and expensive, test to a quite inexpensive test. The cost dropped from, say, $5,000 for two genes to now we're doing 100s of genes for about $2-300."</a:t>
            </a:r>
          </a:p>
          <a:p>
            <a:endParaRPr lang="en-US" dirty="0"/>
          </a:p>
        </p:txBody>
      </p:sp>
      <p:sp>
        <p:nvSpPr>
          <p:cNvPr id="4" name="Slide Number Placeholder 3"/>
          <p:cNvSpPr>
            <a:spLocks noGrp="1"/>
          </p:cNvSpPr>
          <p:nvPr>
            <p:ph type="sldNum" sz="quarter" idx="5"/>
          </p:nvPr>
        </p:nvSpPr>
        <p:spPr/>
        <p:txBody>
          <a:bodyPr/>
          <a:lstStyle/>
          <a:p>
            <a:fld id="{3EF8C6B5-6022-454E-B9C1-41EEC248CC4B}" type="slidenum">
              <a:rPr lang="en-US" smtClean="0"/>
              <a:t>133</a:t>
            </a:fld>
            <a:endParaRPr lang="en-US"/>
          </a:p>
        </p:txBody>
      </p:sp>
    </p:spTree>
    <p:extLst>
      <p:ext uri="{BB962C8B-B14F-4D97-AF65-F5344CB8AC3E}">
        <p14:creationId xmlns:p14="http://schemas.microsoft.com/office/powerpoint/2010/main" val="408379607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549F297-E383-414D-9B67-9AB297F8C63A}" type="slidenum">
              <a:rPr lang="en-US" altLang="en-US" sz="1200"/>
              <a:pPr eaLnBrk="1" hangingPunct="1"/>
              <a:t>137</a:t>
            </a:fld>
            <a:endParaRPr lang="en-US" altLang="en-US" sz="120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478472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hlinkClick r:id="rId3"/>
              </a:rPr>
              <a:t>Michelle Holmes | Harvard T.H. Chan School of Public Health</a:t>
            </a:r>
          </a:p>
          <a:p>
            <a:r>
              <a:rPr lang="en-US" dirty="0"/>
              <a:t>What can be achieved with screening has been achieved. We can’t do much more,” Carlo La </a:t>
            </a:r>
            <a:r>
              <a:rPr lang="en-US" dirty="0" err="1"/>
              <a:t>Vecchia</a:t>
            </a:r>
            <a:r>
              <a:rPr lang="en-US" dirty="0"/>
              <a:t>, chairman of the Epidemiology Department  at the University of Milan, said in an interview. “It’s time to move on to other things.”</a:t>
            </a:r>
          </a:p>
          <a:p>
            <a:r>
              <a:rPr lang="en-US" dirty="0"/>
              <a:t>La </a:t>
            </a:r>
            <a:r>
              <a:rPr lang="en-US" dirty="0" err="1"/>
              <a:t>Vecchia</a:t>
            </a:r>
            <a:r>
              <a:rPr lang="en-US" dirty="0"/>
              <a:t> spoke Thursday at a European breast cancer conference in Barcelona. He noted information  from the International Agency for Research on Cancer, which estimates that 25 to 30 per cent of breast cancer cases could be avoided if women were thinner and exercised more. The agency is part of the World Health Organization</a:t>
            </a:r>
          </a:p>
          <a:p>
            <a:endParaRPr lang="en-US" sz="1200" b="0" i="0" u="none" strike="noStrike" kern="1200" dirty="0">
              <a:solidFill>
                <a:schemeClr val="tx1"/>
              </a:solidFill>
              <a:effectLst/>
              <a:latin typeface="+mn-lt"/>
              <a:ea typeface="+mn-ea"/>
              <a:cs typeface="+mn-cs"/>
              <a:hlinkClick r:id="" action="ppaction://noaction"/>
            </a:endParaRPr>
          </a:p>
          <a:p>
            <a:br>
              <a:rPr lang="en-US" sz="1200" b="0" i="0" u="none" strike="noStrike" kern="1200" dirty="0">
                <a:solidFill>
                  <a:schemeClr val="tx1"/>
                </a:solidFill>
                <a:effectLst/>
                <a:latin typeface="+mn-lt"/>
                <a:ea typeface="+mn-ea"/>
                <a:cs typeface="+mn-cs"/>
                <a:hlinkClick r:id="" action="ppaction://noaction"/>
              </a:rPr>
            </a:br>
            <a:r>
              <a:rPr lang="en-US" sz="1200" b="0" i="0" u="none" strike="noStrike" kern="1200" dirty="0">
                <a:solidFill>
                  <a:schemeClr val="tx1"/>
                </a:solidFill>
                <a:effectLst/>
                <a:latin typeface="+mn-lt"/>
                <a:ea typeface="+mn-ea"/>
                <a:cs typeface="+mn-cs"/>
                <a:hlinkClick r:id="" action="ppaction://noaction"/>
              </a:rPr>
              <a:t>https://www.hsph.harvard.edu/michelle-holmes/</a:t>
            </a:r>
          </a:p>
          <a:p>
            <a:br>
              <a:rPr lang="en-US" sz="1200" b="0" i="0" kern="1200" dirty="0">
                <a:solidFill>
                  <a:schemeClr val="tx1"/>
                </a:solidFill>
                <a:effectLst/>
                <a:latin typeface="+mn-lt"/>
                <a:ea typeface="+mn-ea"/>
                <a:cs typeface="+mn-cs"/>
              </a:rPr>
            </a:br>
            <a:endParaRPr lang="en-US" dirty="0"/>
          </a:p>
          <a:p>
            <a:r>
              <a:rPr lang="en-US" dirty="0"/>
              <a:t>Harvard T.H. Chan School of Public Health</a:t>
            </a:r>
          </a:p>
          <a:p>
            <a:r>
              <a:rPr lang="en-US" dirty="0"/>
              <a:t>Associate Professor in the Department of Epidemiology</a:t>
            </a:r>
          </a:p>
        </p:txBody>
      </p:sp>
      <p:sp>
        <p:nvSpPr>
          <p:cNvPr id="4" name="Slide Number Placeholder 3"/>
          <p:cNvSpPr>
            <a:spLocks noGrp="1"/>
          </p:cNvSpPr>
          <p:nvPr>
            <p:ph type="sldNum" sz="quarter" idx="5"/>
          </p:nvPr>
        </p:nvSpPr>
        <p:spPr/>
        <p:txBody>
          <a:bodyPr/>
          <a:lstStyle/>
          <a:p>
            <a:fld id="{E29DC3F8-0821-4A69-B195-018F6EEC92EC}" type="slidenum">
              <a:rPr lang="en-CA" smtClean="0"/>
              <a:t>139</a:t>
            </a:fld>
            <a:endParaRPr lang="en-CA"/>
          </a:p>
        </p:txBody>
      </p:sp>
    </p:spTree>
    <p:extLst>
      <p:ext uri="{BB962C8B-B14F-4D97-AF65-F5344CB8AC3E}">
        <p14:creationId xmlns:p14="http://schemas.microsoft.com/office/powerpoint/2010/main" val="23714759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799DF16-4513-8A48-930B-347C7DB0403B}" type="slidenum">
              <a:rPr lang="en-US" smtClean="0"/>
              <a:t>140</a:t>
            </a:fld>
            <a:endParaRPr lang="en-US"/>
          </a:p>
        </p:txBody>
      </p:sp>
    </p:spTree>
    <p:extLst>
      <p:ext uri="{BB962C8B-B14F-4D97-AF65-F5344CB8AC3E}">
        <p14:creationId xmlns:p14="http://schemas.microsoft.com/office/powerpoint/2010/main" val="24837561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Two large-scale clinical studies from Northwestern Medicine actually confirmed that the most important facets of healthcare such as two very large studies from Northwestern Medicine confirmed again that </a:t>
            </a:r>
            <a:r>
              <a:rPr lang="en-US" sz="1200" u="sng"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number one killer, cardiovascular disease has far more to do with lifestyle than genetics. (14, 15)</a:t>
            </a:r>
          </a:p>
          <a:p>
            <a:r>
              <a:rPr lang="en-US" sz="1200" kern="1200" dirty="0">
                <a:solidFill>
                  <a:schemeClr val="tx1"/>
                </a:solidFill>
                <a:effectLst/>
                <a:latin typeface="+mn-lt"/>
                <a:ea typeface="+mn-ea"/>
                <a:cs typeface="+mn-cs"/>
              </a:rPr>
              <a:t>Health behaviors can trump a lot of your genetics,” said Donald Lloyd-Jones, M.D., chair and professor of preventive medicine at Northwestern University Feinberg School of Medicine and a staff cardiologist at Northwestern Memorial Hospital.</a:t>
            </a:r>
          </a:p>
          <a:p>
            <a:r>
              <a:rPr lang="en-US" sz="1200" kern="1200" dirty="0">
                <a:solidFill>
                  <a:schemeClr val="tx1"/>
                </a:solidFill>
                <a:effectLst/>
                <a:latin typeface="+mn-lt"/>
                <a:ea typeface="+mn-ea"/>
                <a:cs typeface="+mn-cs"/>
              </a:rPr>
              <a:t>13. 	Paul M. Is Heart Disease Genetic Destiny or Lifestyle?: Northwestern University News. https://www.northwestern.edu/newscenter/stories/2010/11/heart-disease.html. Published 2010. Accessed June 8, 2018.</a:t>
            </a:r>
          </a:p>
          <a:p>
            <a:r>
              <a:rPr lang="en-US" sz="1200" kern="1200" dirty="0">
                <a:solidFill>
                  <a:schemeClr val="tx1"/>
                </a:solidFill>
                <a:effectLst/>
                <a:latin typeface="+mn-lt"/>
                <a:ea typeface="+mn-ea"/>
                <a:cs typeface="+mn-cs"/>
              </a:rPr>
              <a:t>14. 	Levine DA, Lewis CE, Williams OD, et al. Geographic and demographic variability in 20-year hypertension incidence: the CARDIA study. </a:t>
            </a:r>
            <a:r>
              <a:rPr lang="en-US" sz="1200" i="1" kern="1200" dirty="0" err="1">
                <a:solidFill>
                  <a:schemeClr val="tx1"/>
                </a:solidFill>
                <a:effectLst/>
                <a:latin typeface="+mn-lt"/>
                <a:ea typeface="+mn-ea"/>
                <a:cs typeface="+mn-cs"/>
              </a:rPr>
              <a:t>Hypertens</a:t>
            </a:r>
            <a:r>
              <a:rPr lang="en-US" sz="1200" i="1" kern="1200" dirty="0">
                <a:solidFill>
                  <a:schemeClr val="tx1"/>
                </a:solidFill>
                <a:effectLst/>
                <a:latin typeface="+mn-lt"/>
                <a:ea typeface="+mn-ea"/>
                <a:cs typeface="+mn-cs"/>
              </a:rPr>
              <a:t> (Dallas, </a:t>
            </a:r>
            <a:r>
              <a:rPr lang="en-US" sz="1200" i="1" kern="1200" dirty="0" err="1">
                <a:solidFill>
                  <a:schemeClr val="tx1"/>
                </a:solidFill>
                <a:effectLst/>
                <a:latin typeface="+mn-lt"/>
                <a:ea typeface="+mn-ea"/>
                <a:cs typeface="+mn-cs"/>
              </a:rPr>
              <a:t>Tex</a:t>
            </a:r>
            <a:r>
              <a:rPr lang="en-US" sz="1200" i="1" kern="1200" dirty="0">
                <a:solidFill>
                  <a:schemeClr val="tx1"/>
                </a:solidFill>
                <a:effectLst/>
                <a:latin typeface="+mn-lt"/>
                <a:ea typeface="+mn-ea"/>
                <a:cs typeface="+mn-cs"/>
              </a:rPr>
              <a:t>  1979)</a:t>
            </a:r>
            <a:r>
              <a:rPr lang="en-US" sz="1200" kern="1200" dirty="0">
                <a:solidFill>
                  <a:schemeClr val="tx1"/>
                </a:solidFill>
                <a:effectLst/>
                <a:latin typeface="+mn-lt"/>
                <a:ea typeface="+mn-ea"/>
                <a:cs typeface="+mn-cs"/>
              </a:rPr>
              <a:t>. 2011;57(1):39-47. doi:10.1161/HYPERTENSIONAHA.110.160341.</a:t>
            </a:r>
          </a:p>
          <a:p>
            <a:r>
              <a:rPr lang="en-US" sz="1200" kern="1200" dirty="0">
                <a:solidFill>
                  <a:schemeClr val="tx1"/>
                </a:solidFill>
                <a:effectLst/>
                <a:latin typeface="+mn-lt"/>
                <a:ea typeface="+mn-ea"/>
                <a:cs typeface="+mn-cs"/>
              </a:rPr>
              <a:t>15. 	Seeman TE. Social ties and health: the benefits of social integration. </a:t>
            </a:r>
            <a:r>
              <a:rPr lang="en-US" sz="1200" i="1" kern="1200" dirty="0">
                <a:solidFill>
                  <a:schemeClr val="tx1"/>
                </a:solidFill>
                <a:effectLst/>
                <a:latin typeface="+mn-lt"/>
                <a:ea typeface="+mn-ea"/>
                <a:cs typeface="+mn-cs"/>
              </a:rPr>
              <a:t>Ann Epidemiol</a:t>
            </a:r>
            <a:r>
              <a:rPr lang="en-US" sz="1200" kern="1200" dirty="0">
                <a:solidFill>
                  <a:schemeClr val="tx1"/>
                </a:solidFill>
                <a:effectLst/>
                <a:latin typeface="+mn-lt"/>
                <a:ea typeface="+mn-ea"/>
                <a:cs typeface="+mn-cs"/>
              </a:rPr>
              <a:t>. 1996;6(5):442-451. http://www.ncbi.nlm.nih.gov/pubmed/8915476. Accessed June 8, 2018.</a:t>
            </a:r>
          </a:p>
          <a:p>
            <a:endParaRPr lang="en-US" dirty="0"/>
          </a:p>
        </p:txBody>
      </p:sp>
      <p:sp>
        <p:nvSpPr>
          <p:cNvPr id="4" name="Slide Number Placeholder 3"/>
          <p:cNvSpPr>
            <a:spLocks noGrp="1"/>
          </p:cNvSpPr>
          <p:nvPr>
            <p:ph type="sldNum" sz="quarter" idx="5"/>
          </p:nvPr>
        </p:nvSpPr>
        <p:spPr/>
        <p:txBody>
          <a:bodyPr/>
          <a:lstStyle/>
          <a:p>
            <a:fld id="{3EF8C6B5-6022-454E-B9C1-41EEC248CC4B}" type="slidenum">
              <a:rPr lang="en-US" smtClean="0"/>
              <a:t>142</a:t>
            </a:fld>
            <a:endParaRPr lang="en-US"/>
          </a:p>
        </p:txBody>
      </p:sp>
    </p:spTree>
    <p:extLst>
      <p:ext uri="{BB962C8B-B14F-4D97-AF65-F5344CB8AC3E}">
        <p14:creationId xmlns:p14="http://schemas.microsoft.com/office/powerpoint/2010/main" val="39147555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self-replicating machine co-opts the cell’s physiology, resulting in a shape-shifting illness that despite billions spent annually for half of a century, still defies our ability to treat or cure it. </a:t>
            </a:r>
          </a:p>
          <a:p>
            <a:endParaRPr lang="en-US" dirty="0"/>
          </a:p>
        </p:txBody>
      </p:sp>
      <p:sp>
        <p:nvSpPr>
          <p:cNvPr id="4" name="Slide Number Placeholder 3"/>
          <p:cNvSpPr>
            <a:spLocks noGrp="1"/>
          </p:cNvSpPr>
          <p:nvPr>
            <p:ph type="sldNum" sz="quarter" idx="5"/>
          </p:nvPr>
        </p:nvSpPr>
        <p:spPr/>
        <p:txBody>
          <a:bodyPr/>
          <a:lstStyle/>
          <a:p>
            <a:fld id="{3EF8C6B5-6022-454E-B9C1-41EEC248CC4B}" type="slidenum">
              <a:rPr lang="en-US" smtClean="0"/>
              <a:t>144</a:t>
            </a:fld>
            <a:endParaRPr lang="en-US"/>
          </a:p>
        </p:txBody>
      </p:sp>
    </p:spTree>
    <p:extLst>
      <p:ext uri="{BB962C8B-B14F-4D97-AF65-F5344CB8AC3E}">
        <p14:creationId xmlns:p14="http://schemas.microsoft.com/office/powerpoint/2010/main" val="12883926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44B00E-DD09-48AD-932A-C357E64DFD9E}" type="slidenum">
              <a:rPr lang="en-US" smtClean="0"/>
              <a:pPr/>
              <a:t>151</a:t>
            </a:fld>
            <a:endParaRPr lang="en-US"/>
          </a:p>
        </p:txBody>
      </p:sp>
    </p:spTree>
    <p:extLst>
      <p:ext uri="{BB962C8B-B14F-4D97-AF65-F5344CB8AC3E}">
        <p14:creationId xmlns:p14="http://schemas.microsoft.com/office/powerpoint/2010/main" val="17751332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chronic inflammation behind an elevated CRP level may also be influenced by genetics, a sedentary lifestyle, too much stress, and exposure to environmental toxins such as secondhand tobacco smoke. Diet has a huge impact, particularly one that contains a lot of refined, processed and manufactured foods.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 issues, bad habits like poor diet, micronutrient deficiencies, excess stress, and constant exposure to endocrine disrupting chemicals like those found in plastics, smog in the air, and even many foods, are constantly bombarding our bodies every single day, and unless you are aware of them, you’re essentially just reinforcing their attack on your body.</a:t>
            </a:r>
          </a:p>
          <a:p>
            <a:endParaRPr lang="en-US" dirty="0"/>
          </a:p>
        </p:txBody>
      </p:sp>
      <p:sp>
        <p:nvSpPr>
          <p:cNvPr id="4" name="Slide Number Placeholder 3"/>
          <p:cNvSpPr>
            <a:spLocks noGrp="1"/>
          </p:cNvSpPr>
          <p:nvPr>
            <p:ph type="sldNum" sz="quarter" idx="5"/>
          </p:nvPr>
        </p:nvSpPr>
        <p:spPr/>
        <p:txBody>
          <a:bodyPr/>
          <a:lstStyle/>
          <a:p>
            <a:fld id="{3744B00E-DD09-48AD-932A-C357E64DFD9E}" type="slidenum">
              <a:rPr lang="en-US" smtClean="0"/>
              <a:pPr/>
              <a:t>153</a:t>
            </a:fld>
            <a:endParaRPr lang="en-US"/>
          </a:p>
        </p:txBody>
      </p:sp>
    </p:spTree>
    <p:extLst>
      <p:ext uri="{BB962C8B-B14F-4D97-AF65-F5344CB8AC3E}">
        <p14:creationId xmlns:p14="http://schemas.microsoft.com/office/powerpoint/2010/main" val="76155866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rid of waste, the brain uses the so called glymphatic system. This area of the brain was discovered in 2015 by </a:t>
            </a:r>
            <a:r>
              <a:rPr lang="en-US" dirty="0" err="1"/>
              <a:t>Aleksanteri</a:t>
            </a:r>
            <a:r>
              <a:rPr lang="en-US" dirty="0"/>
              <a:t> </a:t>
            </a:r>
            <a:r>
              <a:rPr lang="en-US" dirty="0" err="1"/>
              <a:t>Aspelund</a:t>
            </a:r>
            <a:r>
              <a:rPr lang="en-US" dirty="0"/>
              <a:t> and Antoine </a:t>
            </a:r>
            <a:r>
              <a:rPr lang="en-US" dirty="0" err="1"/>
              <a:t>Louveau</a:t>
            </a:r>
            <a:r>
              <a:rPr lang="en-US" dirty="0"/>
              <a:t>, two researchers who were working independently of each other.</a:t>
            </a:r>
          </a:p>
          <a:p>
            <a:r>
              <a:rPr lang="en-US" dirty="0"/>
              <a:t>The glymphatic system removes toxins including amyloid beta, a protein found to accumulate in the brains of patients with Alzheimer’s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system is 60 percent more productive when you’re sleeping, which is why it’s important not to skip sleep, as your brain will miss the chance to rid itself of waste products.  </a:t>
            </a:r>
          </a:p>
          <a:p>
            <a:r>
              <a:rPr lang="en-US" dirty="0"/>
              <a:t>Works best when laying on your side.</a:t>
            </a:r>
          </a:p>
          <a:p>
            <a:endParaRPr lang="en-US" dirty="0"/>
          </a:p>
        </p:txBody>
      </p:sp>
      <p:sp>
        <p:nvSpPr>
          <p:cNvPr id="4" name="Slide Number Placeholder 3"/>
          <p:cNvSpPr>
            <a:spLocks noGrp="1"/>
          </p:cNvSpPr>
          <p:nvPr>
            <p:ph type="sldNum" sz="quarter" idx="5"/>
          </p:nvPr>
        </p:nvSpPr>
        <p:spPr/>
        <p:txBody>
          <a:bodyPr/>
          <a:lstStyle/>
          <a:p>
            <a:fld id="{3744B00E-DD09-48AD-932A-C357E64DFD9E}" type="slidenum">
              <a:rPr lang="en-US" smtClean="0"/>
              <a:pPr/>
              <a:t>155</a:t>
            </a:fld>
            <a:endParaRPr lang="en-US"/>
          </a:p>
        </p:txBody>
      </p:sp>
    </p:spTree>
    <p:extLst>
      <p:ext uri="{BB962C8B-B14F-4D97-AF65-F5344CB8AC3E}">
        <p14:creationId xmlns:p14="http://schemas.microsoft.com/office/powerpoint/2010/main" val="4151044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Grehlin</a:t>
            </a:r>
            <a:r>
              <a:rPr lang="en-US" dirty="0"/>
              <a:t> makes you hunger, leads to obesity</a:t>
            </a:r>
          </a:p>
        </p:txBody>
      </p:sp>
      <p:sp>
        <p:nvSpPr>
          <p:cNvPr id="4" name="Slide Number Placeholder 3"/>
          <p:cNvSpPr>
            <a:spLocks noGrp="1"/>
          </p:cNvSpPr>
          <p:nvPr>
            <p:ph type="sldNum" sz="quarter" idx="5"/>
          </p:nvPr>
        </p:nvSpPr>
        <p:spPr/>
        <p:txBody>
          <a:bodyPr/>
          <a:lstStyle/>
          <a:p>
            <a:fld id="{3744B00E-DD09-48AD-932A-C357E64DFD9E}" type="slidenum">
              <a:rPr lang="en-US" smtClean="0"/>
              <a:pPr/>
              <a:t>156</a:t>
            </a:fld>
            <a:endParaRPr lang="en-US"/>
          </a:p>
        </p:txBody>
      </p:sp>
    </p:spTree>
    <p:extLst>
      <p:ext uri="{BB962C8B-B14F-4D97-AF65-F5344CB8AC3E}">
        <p14:creationId xmlns:p14="http://schemas.microsoft.com/office/powerpoint/2010/main" val="2544565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BF08-67CE-2842-BC15-78401412CB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3497E5-313D-7C43-9620-E4B95B991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0AC6E4-3115-D44A-9138-EBF144673BDF}"/>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5" name="Footer Placeholder 4">
            <a:extLst>
              <a:ext uri="{FF2B5EF4-FFF2-40B4-BE49-F238E27FC236}">
                <a16:creationId xmlns:a16="http://schemas.microsoft.com/office/drawing/2014/main" id="{0A40D726-6128-9B48-B6AC-A6AA11945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C549E-950D-C547-9B8F-8BC05355D801}"/>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81513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D402-ABAD-794B-BDD0-80873D8C0D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781484-E91D-BE4E-A3E5-E9536B3DDF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0DBF9-8A06-B244-9FD3-C172E1967CB7}"/>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5" name="Footer Placeholder 4">
            <a:extLst>
              <a:ext uri="{FF2B5EF4-FFF2-40B4-BE49-F238E27FC236}">
                <a16:creationId xmlns:a16="http://schemas.microsoft.com/office/drawing/2014/main" id="{EB9B9DF9-1768-DF42-8645-54838C77A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FA17F-DE7A-B047-8058-C98AA026E8F4}"/>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36830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2EAEC3-A204-B941-BF07-F6545934E4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E3F88E-AC69-D54C-A08F-AA385C43C6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26298-73A6-8049-96AD-0D8521C3AB11}"/>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5" name="Footer Placeholder 4">
            <a:extLst>
              <a:ext uri="{FF2B5EF4-FFF2-40B4-BE49-F238E27FC236}">
                <a16:creationId xmlns:a16="http://schemas.microsoft.com/office/drawing/2014/main" id="{3C4A6FEF-7165-4849-A0A9-0F8A2D1B6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58A06-29D3-2E40-900F-D0B6B73BAD81}"/>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64662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5" name="Title 1"/>
          <p:cNvSpPr>
            <a:spLocks noGrp="1"/>
          </p:cNvSpPr>
          <p:nvPr>
            <p:ph type="title"/>
          </p:nvPr>
        </p:nvSpPr>
        <p:spPr>
          <a:xfrm>
            <a:off x="609600" y="838200"/>
            <a:ext cx="10972800" cy="1143000"/>
          </a:xfrm>
          <a:prstGeom prst="rect">
            <a:avLst/>
          </a:prstGeom>
        </p:spPr>
        <p:txBody>
          <a:bodyPr/>
          <a:lstStyle/>
          <a:p>
            <a:r>
              <a:rPr lang="en-US" dirty="0"/>
              <a:t>Click to edit Master title style</a:t>
            </a:r>
          </a:p>
        </p:txBody>
      </p:sp>
      <p:sp>
        <p:nvSpPr>
          <p:cNvPr id="6" name="Content Placeholder 2"/>
          <p:cNvSpPr>
            <a:spLocks noGrp="1"/>
          </p:cNvSpPr>
          <p:nvPr>
            <p:ph idx="1"/>
          </p:nvPr>
        </p:nvSpPr>
        <p:spPr>
          <a:xfrm>
            <a:off x="609600" y="2057404"/>
            <a:ext cx="10972800" cy="40687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609600" y="6356353"/>
            <a:ext cx="2844800" cy="365125"/>
          </a:xfrm>
          <a:prstGeom prst="rect">
            <a:avLst/>
          </a:prstGeom>
        </p:spPr>
        <p:txBody>
          <a:bodyPr/>
          <a:lstStyle/>
          <a:p>
            <a:fld id="{CA930D44-AEF7-4D89-99D4-86FA00C16D42}" type="datetime1">
              <a:rPr lang="en-US" smtClean="0">
                <a:solidFill>
                  <a:prstClr val="black"/>
                </a:solidFill>
              </a:rPr>
              <a:pPr/>
              <a:t>2/15/19</a:t>
            </a:fld>
            <a:endParaRPr lang="en-US">
              <a:solidFill>
                <a:prstClr val="black"/>
              </a:solidFill>
            </a:endParaRPr>
          </a:p>
        </p:txBody>
      </p:sp>
      <p:sp>
        <p:nvSpPr>
          <p:cNvPr id="9" name="Footer Placeholder 4"/>
          <p:cNvSpPr>
            <a:spLocks noGrp="1"/>
          </p:cNvSpPr>
          <p:nvPr>
            <p:ph type="ftr" sz="quarter" idx="11"/>
          </p:nvPr>
        </p:nvSpPr>
        <p:spPr>
          <a:xfrm>
            <a:off x="4165600" y="6356353"/>
            <a:ext cx="3860800" cy="365125"/>
          </a:xfrm>
          <a:prstGeom prst="rect">
            <a:avLst/>
          </a:prstGeom>
        </p:spPr>
        <p:txBody>
          <a:bodyPr/>
          <a:lstStyle/>
          <a:p>
            <a:endParaRPr lang="en-US">
              <a:solidFill>
                <a:prstClr val="black"/>
              </a:solidFill>
            </a:endParaRPr>
          </a:p>
        </p:txBody>
      </p:sp>
      <p:sp>
        <p:nvSpPr>
          <p:cNvPr id="10" name="Slide Number Placeholder 5"/>
          <p:cNvSpPr>
            <a:spLocks noGrp="1"/>
          </p:cNvSpPr>
          <p:nvPr>
            <p:ph type="sldNum" sz="quarter" idx="12"/>
          </p:nvPr>
        </p:nvSpPr>
        <p:spPr>
          <a:xfrm>
            <a:off x="8737600" y="6356353"/>
            <a:ext cx="2844800" cy="365125"/>
          </a:xfrm>
          <a:prstGeom prst="rect">
            <a:avLst/>
          </a:prstGeom>
        </p:spPr>
        <p:txBody>
          <a:bodyPr/>
          <a:lstStyle/>
          <a:p>
            <a:fld id="{511378D4-C900-44B2-B1C0-8FFA33FDBD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59816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E479-D1CB-5C41-96D4-6C1280965A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5A155-DFF3-CC4E-87EC-4C357B7A60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E6CDE-5ACB-3240-81E1-FF04BDA8FD2A}"/>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5" name="Footer Placeholder 4">
            <a:extLst>
              <a:ext uri="{FF2B5EF4-FFF2-40B4-BE49-F238E27FC236}">
                <a16:creationId xmlns:a16="http://schemas.microsoft.com/office/drawing/2014/main" id="{A90F690E-4EE0-D441-ABB0-1B63B8230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905E1-E320-7144-B1D4-5D26152A6ADC}"/>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290261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36EF2-DA1E-0D4E-B66F-CBD5C1C595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EDEA4B-92C7-BC4B-B04C-01E2B3E18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34C3FE-09BA-A244-873F-A0869E8A754A}"/>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5" name="Footer Placeholder 4">
            <a:extLst>
              <a:ext uri="{FF2B5EF4-FFF2-40B4-BE49-F238E27FC236}">
                <a16:creationId xmlns:a16="http://schemas.microsoft.com/office/drawing/2014/main" id="{BD6667AB-E0ED-5C45-9B92-9DB375E1A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FBDE7-B214-7F43-A5C9-35BC863D0DF7}"/>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255016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781A-7917-E74B-A9A1-C004CA509A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FFAE3C-F572-2E47-8E2C-9917E977D7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F5B67-91A6-2949-AF4D-0B789AE133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CF745F-54B0-8746-9B06-2D321C498BBD}"/>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6" name="Footer Placeholder 5">
            <a:extLst>
              <a:ext uri="{FF2B5EF4-FFF2-40B4-BE49-F238E27FC236}">
                <a16:creationId xmlns:a16="http://schemas.microsoft.com/office/drawing/2014/main" id="{51669E63-5B7A-194E-AADD-A47DA0DF7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360ED1-E6F4-8F44-AD72-BEAE2D641AE2}"/>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03212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019D-9A06-534D-91BD-27FC18232A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13D3D6-3423-A84D-ACE4-6B67655972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74E525-A46C-CC4A-A1DF-5ABC6586CB5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51E9C2-BE07-FF4E-989B-7610426161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16A0A8-7F01-DA4A-805B-C684FA416B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1B18B8-4349-DD41-A624-BB66289CFD42}"/>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8" name="Footer Placeholder 7">
            <a:extLst>
              <a:ext uri="{FF2B5EF4-FFF2-40B4-BE49-F238E27FC236}">
                <a16:creationId xmlns:a16="http://schemas.microsoft.com/office/drawing/2014/main" id="{62CF7CE6-6844-F044-BB24-201CEBD43B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4EE141-717F-D44B-9E7C-E14449EE178F}"/>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19587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7CE4-DA74-5A47-B61E-58D3D331B9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66C933-C189-CD4C-B32F-9974DB75DD9C}"/>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4" name="Footer Placeholder 3">
            <a:extLst>
              <a:ext uri="{FF2B5EF4-FFF2-40B4-BE49-F238E27FC236}">
                <a16:creationId xmlns:a16="http://schemas.microsoft.com/office/drawing/2014/main" id="{4F527A2F-8694-104D-99CD-4EAD2E2955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4B6C57-424B-EA4B-A4FF-8BFF1592E304}"/>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425205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84A63-E0EC-AD41-9832-5FAECBC1379A}"/>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3" name="Footer Placeholder 2">
            <a:extLst>
              <a:ext uri="{FF2B5EF4-FFF2-40B4-BE49-F238E27FC236}">
                <a16:creationId xmlns:a16="http://schemas.microsoft.com/office/drawing/2014/main" id="{D23F80E8-4E02-C741-9109-FDED05456C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80F915-98C7-B040-9A1A-06706807890A}"/>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92146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2B9DB-F768-F247-A842-E8A635E2F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66F3EE-A8AB-9E4F-A724-F346A68C50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2E8E11-2D91-4E49-96A3-AD9D701DF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AA64A6-0F36-E245-A4ED-D7AE35B6219E}"/>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6" name="Footer Placeholder 5">
            <a:extLst>
              <a:ext uri="{FF2B5EF4-FFF2-40B4-BE49-F238E27FC236}">
                <a16:creationId xmlns:a16="http://schemas.microsoft.com/office/drawing/2014/main" id="{DB7D5F0D-C8A6-EE4C-B786-67F8E2C82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1BF19-4831-1947-941E-971561F4F098}"/>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41601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646BF-345F-8744-A3BF-A2E3588EAD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6087DA-A1D0-C549-A343-8D5FC05800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E6B5B79-8F68-7449-8A47-D3565AC64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90CF04-D63B-2648-BCFD-30CA4DD22F64}"/>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6" name="Footer Placeholder 5">
            <a:extLst>
              <a:ext uri="{FF2B5EF4-FFF2-40B4-BE49-F238E27FC236}">
                <a16:creationId xmlns:a16="http://schemas.microsoft.com/office/drawing/2014/main" id="{5C2929C4-DB78-4642-8D67-A66387487B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39EA5F-D583-EC45-919D-82BBF380A206}"/>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326285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5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B9CF8-9964-8F4F-97DB-5A2C957B3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1BDD64-2BFA-E84F-8C4B-78BD942F1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1E339-9528-724B-8DBC-5730C30DC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1A8E1-4E24-0242-BEB4-FAEAABED0374}" type="datetimeFigureOut">
              <a:rPr lang="en-US" smtClean="0"/>
              <a:t>2/15/19</a:t>
            </a:fld>
            <a:endParaRPr lang="en-US"/>
          </a:p>
        </p:txBody>
      </p:sp>
      <p:sp>
        <p:nvSpPr>
          <p:cNvPr id="5" name="Footer Placeholder 4">
            <a:extLst>
              <a:ext uri="{FF2B5EF4-FFF2-40B4-BE49-F238E27FC236}">
                <a16:creationId xmlns:a16="http://schemas.microsoft.com/office/drawing/2014/main" id="{F8A8C408-ECD5-264C-98DD-B8A6948C46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6C39BC-B99B-7A48-95C3-21641E6851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CAF63-F4C4-7946-80B0-705E96D9DF31}" type="slidenum">
              <a:rPr lang="en-US" smtClean="0"/>
              <a:t>‹#›</a:t>
            </a:fld>
            <a:endParaRPr lang="en-US"/>
          </a:p>
        </p:txBody>
      </p:sp>
      <p:pic>
        <p:nvPicPr>
          <p:cNvPr id="8" name="Picture 7" descr="A person posing for the camera&#13;&#10;&#13;&#10;Description automatically generated">
            <a:extLst>
              <a:ext uri="{FF2B5EF4-FFF2-40B4-BE49-F238E27FC236}">
                <a16:creationId xmlns:a16="http://schemas.microsoft.com/office/drawing/2014/main" id="{FC2F65B3-55D9-9F40-BEDF-46C343DEB787}"/>
              </a:ext>
            </a:extLst>
          </p:cNvPr>
          <p:cNvPicPr>
            <a:picLocks noChangeAspect="1"/>
          </p:cNvPicPr>
          <p:nvPr userDrawn="1"/>
        </p:nvPicPr>
        <p:blipFill>
          <a:blip r:embed="rId14"/>
          <a:stretch>
            <a:fillRect/>
          </a:stretch>
        </p:blipFill>
        <p:spPr>
          <a:xfrm>
            <a:off x="11123613" y="4549775"/>
            <a:ext cx="863600" cy="2073856"/>
          </a:xfrm>
          <a:prstGeom prst="rect">
            <a:avLst/>
          </a:prstGeom>
        </p:spPr>
      </p:pic>
      <p:pic>
        <p:nvPicPr>
          <p:cNvPr id="11" name="Picture 10">
            <a:extLst>
              <a:ext uri="{FF2B5EF4-FFF2-40B4-BE49-F238E27FC236}">
                <a16:creationId xmlns:a16="http://schemas.microsoft.com/office/drawing/2014/main" id="{0665B8F3-0ECC-4D47-A851-B80F6D388914}"/>
              </a:ext>
            </a:extLst>
          </p:cNvPr>
          <p:cNvPicPr>
            <a:picLocks noChangeAspect="1"/>
          </p:cNvPicPr>
          <p:nvPr userDrawn="1"/>
        </p:nvPicPr>
        <p:blipFill>
          <a:blip r:embed="rId15"/>
          <a:stretch>
            <a:fillRect/>
          </a:stretch>
        </p:blipFill>
        <p:spPr>
          <a:xfrm>
            <a:off x="645272" y="389649"/>
            <a:ext cx="2082424" cy="1180040"/>
          </a:xfrm>
          <a:prstGeom prst="rect">
            <a:avLst/>
          </a:prstGeom>
        </p:spPr>
      </p:pic>
      <p:pic>
        <p:nvPicPr>
          <p:cNvPr id="13" name="Picture 12">
            <a:extLst>
              <a:ext uri="{FF2B5EF4-FFF2-40B4-BE49-F238E27FC236}">
                <a16:creationId xmlns:a16="http://schemas.microsoft.com/office/drawing/2014/main" id="{6840F2AB-45E9-BB47-B7A2-3E1A8717562C}"/>
              </a:ext>
            </a:extLst>
          </p:cNvPr>
          <p:cNvPicPr>
            <a:picLocks noChangeAspect="1"/>
          </p:cNvPicPr>
          <p:nvPr userDrawn="1"/>
        </p:nvPicPr>
        <p:blipFill rotWithShape="1">
          <a:blip r:embed="rId16"/>
          <a:srcRect l="31442" t="34309" r="25135" b="45392"/>
          <a:stretch/>
        </p:blipFill>
        <p:spPr>
          <a:xfrm>
            <a:off x="796774" y="6141307"/>
            <a:ext cx="1985320" cy="716693"/>
          </a:xfrm>
          <a:prstGeom prst="rect">
            <a:avLst/>
          </a:prstGeom>
        </p:spPr>
      </p:pic>
    </p:spTree>
    <p:extLst>
      <p:ext uri="{BB962C8B-B14F-4D97-AF65-F5344CB8AC3E}">
        <p14:creationId xmlns:p14="http://schemas.microsoft.com/office/powerpoint/2010/main" val="2820576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43.jp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hyperlink" Target="http://www.time.com/time/magazine/0,9263,7601100118,00.html" TargetMode="External"/><Relationship Id="rId2" Type="http://schemas.openxmlformats.org/officeDocument/2006/relationships/notesSlide" Target="../notesSlides/notesSlide91.xml"/><Relationship Id="rId1" Type="http://schemas.openxmlformats.org/officeDocument/2006/relationships/slideLayout" Target="../slideLayouts/slideLayout12.xml"/><Relationship Id="rId4" Type="http://schemas.openxmlformats.org/officeDocument/2006/relationships/image" Target="../media/image51.jpe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hyperlink" Target="https://www.ncbi.nlm.nih.gov/pubmed/?term=B%26#x000c1;TKAI S[Author]&amp;cauthor=true&amp;cauthor_uid=16968947" TargetMode="External"/><Relationship Id="rId2" Type="http://schemas.openxmlformats.org/officeDocument/2006/relationships/hyperlink" Target="https://www.ncbi.nlm.nih.gov/pubmed/?term=PACHER%20P%5bAuthor%5d&amp;cauthor=true&amp;cauthor_uid=16968947" TargetMode="External"/><Relationship Id="rId1" Type="http://schemas.openxmlformats.org/officeDocument/2006/relationships/slideLayout" Target="../slideLayouts/slideLayout2.xml"/><Relationship Id="rId5" Type="http://schemas.openxmlformats.org/officeDocument/2006/relationships/hyperlink" Target="https://www.ncbi.nlm.nih.gov/entrez/eutils/elink.fcgi?dbfrom=pubmed&amp;retmode=ref&amp;cmd=prlinks&amp;id=16968947" TargetMode="External"/><Relationship Id="rId4" Type="http://schemas.openxmlformats.org/officeDocument/2006/relationships/hyperlink" Target="https://www.ncbi.nlm.nih.gov/pubmed/?term=KUNOS%20G%5bAuthor%5d&amp;cauthor=true&amp;cauthor_uid=16968947" TargetMode="External"/></Relationships>
</file>

<file path=ppt/slides/_rels/slide169.xml.rels><?xml version="1.0" encoding="UTF-8" standalone="yes"?>
<Relationships xmlns="http://schemas.openxmlformats.org/package/2006/relationships"><Relationship Id="rId3" Type="http://schemas.openxmlformats.org/officeDocument/2006/relationships/hyperlink" Target="https://www.ncbi.nlm.nih.gov/pubmed/?term=Blessing%20EM%5bAuthor%5d&amp;cauthor=true&amp;cauthor_uid=26341731" TargetMode="External"/><Relationship Id="rId7" Type="http://schemas.openxmlformats.org/officeDocument/2006/relationships/hyperlink" Target="https://www.ncbi.nlm.nih.gov/pmc/articles/PMC4604171/"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hyperlink" Target="https://www.ncbi.nlm.nih.gov/pubmed/?term=Marmar%20CR%5bAuthor%5d&amp;cauthor=true&amp;cauthor_uid=26341731" TargetMode="External"/><Relationship Id="rId5" Type="http://schemas.openxmlformats.org/officeDocument/2006/relationships/hyperlink" Target="https://www.ncbi.nlm.nih.gov/pubmed/?term=Manzanares%20J%5bAuthor%5d&amp;cauthor=true&amp;cauthor_uid=26341731" TargetMode="External"/><Relationship Id="rId4" Type="http://schemas.openxmlformats.org/officeDocument/2006/relationships/hyperlink" Target="https://www.ncbi.nlm.nih.gov/pubmed/?term=Steenkamp%20MM%5bAuthor%5d&amp;cauthor=true&amp;cauthor_uid=26341731"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hyperlink" Target="https://www.ncbi.nlm.nih.gov/pubmed/20829306/"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8" Type="http://schemas.openxmlformats.org/officeDocument/2006/relationships/hyperlink" Target="https://www.ncbi.nlm.nih.gov/pubmed/19074681" TargetMode="External"/><Relationship Id="rId13" Type="http://schemas.openxmlformats.org/officeDocument/2006/relationships/hyperlink" Target="https://www.ncbi.nlm.nih.gov/pubmed/28115138" TargetMode="External"/><Relationship Id="rId18" Type="http://schemas.openxmlformats.org/officeDocument/2006/relationships/hyperlink" Target="https://www.ncbi.nlm.nih.gov/pubmed/22163000" TargetMode="External"/><Relationship Id="rId3" Type="http://schemas.openxmlformats.org/officeDocument/2006/relationships/hyperlink" Target="https://www.ncbi.nlm.nih.gov/pubmed/21238581" TargetMode="External"/><Relationship Id="rId21" Type="http://schemas.openxmlformats.org/officeDocument/2006/relationships/hyperlink" Target="https://www.ncbi.nlm.nih.gov/pubmed/17384130" TargetMode="External"/><Relationship Id="rId7" Type="http://schemas.openxmlformats.org/officeDocument/2006/relationships/hyperlink" Target="https://www.ncbi.nlm.nih.gov/pubmed/15313881" TargetMode="External"/><Relationship Id="rId12" Type="http://schemas.openxmlformats.org/officeDocument/2006/relationships/hyperlink" Target="https://www.nature.com/articles/npjamd201612" TargetMode="External"/><Relationship Id="rId17" Type="http://schemas.openxmlformats.org/officeDocument/2006/relationships/hyperlink" Target="https://www.ncbi.nlm.nih.gov/pubmed/22585736" TargetMode="External"/><Relationship Id="rId2" Type="http://schemas.openxmlformats.org/officeDocument/2006/relationships/notesSlide" Target="../notesSlides/notesSlide105.xml"/><Relationship Id="rId16" Type="http://schemas.openxmlformats.org/officeDocument/2006/relationships/hyperlink" Target="https://www.ncbi.nlm.nih.gov/pubmed/22265864" TargetMode="External"/><Relationship Id="rId20" Type="http://schemas.openxmlformats.org/officeDocument/2006/relationships/hyperlink" Target="https://www.ncbi.nlm.nih.gov/pubmed/22163051" TargetMode="External"/><Relationship Id="rId1" Type="http://schemas.openxmlformats.org/officeDocument/2006/relationships/slideLayout" Target="../slideLayouts/slideLayout2.xml"/><Relationship Id="rId6" Type="http://schemas.openxmlformats.org/officeDocument/2006/relationships/hyperlink" Target="https://www.ncbi.nlm.nih.gov/pubmed/19199042" TargetMode="External"/><Relationship Id="rId11" Type="http://schemas.openxmlformats.org/officeDocument/2006/relationships/hyperlink" Target="https://www.ncbi.nlm.nih.gov/pubmed/27435265" TargetMode="External"/><Relationship Id="rId5" Type="http://schemas.openxmlformats.org/officeDocument/2006/relationships/hyperlink" Target="https://www.ncbi.nlm.nih.gov/pubmed/22850623" TargetMode="External"/><Relationship Id="rId15" Type="http://schemas.openxmlformats.org/officeDocument/2006/relationships/hyperlink" Target="https://www.ncbi.nlm.nih.gov/pubmed/28867485" TargetMode="External"/><Relationship Id="rId10" Type="http://schemas.openxmlformats.org/officeDocument/2006/relationships/hyperlink" Target="https://www.ncbi.nlm.nih.gov/pubmed/27498155" TargetMode="External"/><Relationship Id="rId19" Type="http://schemas.openxmlformats.org/officeDocument/2006/relationships/hyperlink" Target="https://www.ncbi.nlm.nih.gov/pubmed/21537423" TargetMode="External"/><Relationship Id="rId4" Type="http://schemas.openxmlformats.org/officeDocument/2006/relationships/hyperlink" Target="https://www.ncbi.nlm.nih.gov/pubmed/?term=The+endocannabinoid+system:+an+emerging+key+player+in+inflammation" TargetMode="External"/><Relationship Id="rId9" Type="http://schemas.openxmlformats.org/officeDocument/2006/relationships/hyperlink" Target="https://www.ncbi.nlm.nih.gov/pubmed/11152013" TargetMode="External"/><Relationship Id="rId14" Type="http://schemas.openxmlformats.org/officeDocument/2006/relationships/hyperlink" Target="https://www.ncbi.nlm.nih.gov/pubmed/27430346" TargetMode="External"/></Relationships>
</file>

<file path=ppt/slides/_rels/slide17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hyperlink" Target="https://en.wikipedia.org/wiki/Microglia"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8" Type="http://schemas.openxmlformats.org/officeDocument/2006/relationships/hyperlink" Target="http://www.immunehealthscience.com/benefits-of-zinc.html" TargetMode="External"/><Relationship Id="rId3" Type="http://schemas.openxmlformats.org/officeDocument/2006/relationships/hyperlink" Target="http://www.immunehealthscience.com/vitamin-C.html" TargetMode="External"/><Relationship Id="rId7" Type="http://schemas.openxmlformats.org/officeDocument/2006/relationships/hyperlink" Target="http://www.immunehealthscience.com/benefits-of-magnesium.html" TargetMode="External"/><Relationship Id="rId2" Type="http://schemas.openxmlformats.org/officeDocument/2006/relationships/notesSlide" Target="../notesSlides/notesSlide138.xml"/><Relationship Id="rId1" Type="http://schemas.openxmlformats.org/officeDocument/2006/relationships/slideLayout" Target="../slideLayouts/slideLayout2.xml"/><Relationship Id="rId6" Type="http://schemas.openxmlformats.org/officeDocument/2006/relationships/hyperlink" Target="http://www.immunehealthscience.com/benefits-of-selenium.html" TargetMode="External"/><Relationship Id="rId5" Type="http://schemas.openxmlformats.org/officeDocument/2006/relationships/hyperlink" Target="http://www.immunehealthscience.com/B-vitamins.html" TargetMode="External"/><Relationship Id="rId4" Type="http://schemas.openxmlformats.org/officeDocument/2006/relationships/hyperlink" Target="http://www.immunehealthscience.com/vitamin-E.html" TargetMode="External"/><Relationship Id="rId9" Type="http://schemas.openxmlformats.org/officeDocument/2006/relationships/hyperlink" Target="http://www.immunehealthscience.com/alpha-lipoic-acid-benefits.html" TargetMode="External"/></Relationships>
</file>

<file path=ppt/slides/_rels/slide2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8" Type="http://schemas.openxmlformats.org/officeDocument/2006/relationships/hyperlink" Target="https://www.ncbi.nlm.nih.gov/pubmed/24121138" TargetMode="External"/><Relationship Id="rId3" Type="http://schemas.openxmlformats.org/officeDocument/2006/relationships/hyperlink" Target="https://www.ncbi.nlm.nih.gov/pubmed/?term=Cannabis,+pain,+and+sleep:+lessons+from+therapeutic+clinical+trials+of+Sativex,+a+cannabis-based+medicine" TargetMode="External"/><Relationship Id="rId7" Type="http://schemas.openxmlformats.org/officeDocument/2006/relationships/hyperlink" Target="https://www.ncbi.nlm.nih.gov/pubmed/24520411" TargetMode="External"/><Relationship Id="rId12" Type="http://schemas.openxmlformats.org/officeDocument/2006/relationships/image" Target="../media/image58.jpg"/><Relationship Id="rId2" Type="http://schemas.openxmlformats.org/officeDocument/2006/relationships/notesSlide" Target="../notesSlides/notesSlide143.xml"/><Relationship Id="rId1" Type="http://schemas.openxmlformats.org/officeDocument/2006/relationships/slideLayout" Target="../slideLayouts/slideLayout2.xml"/><Relationship Id="rId6" Type="http://schemas.openxmlformats.org/officeDocument/2006/relationships/hyperlink" Target="https://www.ncbi.nlm.nih.gov/pubmed/16844117" TargetMode="External"/><Relationship Id="rId11" Type="http://schemas.openxmlformats.org/officeDocument/2006/relationships/hyperlink" Target="https://www.ncbi.nlm.nih.gov/pubmed/27768570" TargetMode="External"/><Relationship Id="rId5" Type="http://schemas.openxmlformats.org/officeDocument/2006/relationships/hyperlink" Target="https://www.ncbi.nlm.nih.gov/pubmed/15118485" TargetMode="External"/><Relationship Id="rId10" Type="http://schemas.openxmlformats.org/officeDocument/2006/relationships/hyperlink" Target="https://link.springer.com/article/10.1007/s11920-017-0775-9" TargetMode="External"/><Relationship Id="rId4" Type="http://schemas.openxmlformats.org/officeDocument/2006/relationships/hyperlink" Target="https://www.ncbi.nlm.nih.gov/pubmed/23343597" TargetMode="External"/><Relationship Id="rId9" Type="http://schemas.openxmlformats.org/officeDocument/2006/relationships/hyperlink" Target="https://www.ncbi.nlm.nih.gov/pubmed/27031992"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8" Type="http://schemas.openxmlformats.org/officeDocument/2006/relationships/hyperlink" Target="https://www.ncbi.nlm.nih.gov/pubmed/28115138" TargetMode="External"/><Relationship Id="rId13" Type="http://schemas.openxmlformats.org/officeDocument/2006/relationships/hyperlink" Target="https://www.ncbi.nlm.nih.gov/pubmed/22163000" TargetMode="External"/><Relationship Id="rId18" Type="http://schemas.openxmlformats.org/officeDocument/2006/relationships/hyperlink" Target="https://www.ncbi.nlm.nih.gov/pubmed/?term=The+endocannabinoid+system:+an+emerging+key+player+in+inflammation" TargetMode="External"/><Relationship Id="rId3" Type="http://schemas.openxmlformats.org/officeDocument/2006/relationships/hyperlink" Target="https://www.ncbi.nlm.nih.gov/pubmed/19074681" TargetMode="External"/><Relationship Id="rId7" Type="http://schemas.openxmlformats.org/officeDocument/2006/relationships/hyperlink" Target="https://www.nature.com/articles/npjamd201612" TargetMode="External"/><Relationship Id="rId12" Type="http://schemas.openxmlformats.org/officeDocument/2006/relationships/hyperlink" Target="https://www.ncbi.nlm.nih.gov/pubmed/22585736" TargetMode="External"/><Relationship Id="rId17" Type="http://schemas.openxmlformats.org/officeDocument/2006/relationships/hyperlink" Target="https://www.ncbi.nlm.nih.gov/pubmed/21238581" TargetMode="External"/><Relationship Id="rId2" Type="http://schemas.openxmlformats.org/officeDocument/2006/relationships/hyperlink" Target="https://www.ncbi.nlm.nih.gov/pubmed/15313881" TargetMode="External"/><Relationship Id="rId16" Type="http://schemas.openxmlformats.org/officeDocument/2006/relationships/hyperlink" Target="https://www.ncbi.nlm.nih.gov/pubmed/17384130" TargetMode="External"/><Relationship Id="rId20" Type="http://schemas.openxmlformats.org/officeDocument/2006/relationships/hyperlink" Target="https://www.ncbi.nlm.nih.gov/pubmed/19199042" TargetMode="External"/><Relationship Id="rId1" Type="http://schemas.openxmlformats.org/officeDocument/2006/relationships/slideLayout" Target="../slideLayouts/slideLayout2.xml"/><Relationship Id="rId6" Type="http://schemas.openxmlformats.org/officeDocument/2006/relationships/hyperlink" Target="https://www.ncbi.nlm.nih.gov/pubmed/27435265" TargetMode="External"/><Relationship Id="rId11" Type="http://schemas.openxmlformats.org/officeDocument/2006/relationships/hyperlink" Target="https://www.ncbi.nlm.nih.gov/pubmed/22265864" TargetMode="External"/><Relationship Id="rId5" Type="http://schemas.openxmlformats.org/officeDocument/2006/relationships/hyperlink" Target="https://www.ncbi.nlm.nih.gov/pubmed/27498155" TargetMode="External"/><Relationship Id="rId15" Type="http://schemas.openxmlformats.org/officeDocument/2006/relationships/hyperlink" Target="https://www.ncbi.nlm.nih.gov/pubmed/22163051" TargetMode="External"/><Relationship Id="rId10" Type="http://schemas.openxmlformats.org/officeDocument/2006/relationships/hyperlink" Target="https://www.ncbi.nlm.nih.gov/pubmed/28867485" TargetMode="External"/><Relationship Id="rId19" Type="http://schemas.openxmlformats.org/officeDocument/2006/relationships/hyperlink" Target="https://www.ncbi.nlm.nih.gov/pubmed/22850623" TargetMode="External"/><Relationship Id="rId4" Type="http://schemas.openxmlformats.org/officeDocument/2006/relationships/hyperlink" Target="https://www.ncbi.nlm.nih.gov/pubmed/11152013" TargetMode="External"/><Relationship Id="rId9" Type="http://schemas.openxmlformats.org/officeDocument/2006/relationships/hyperlink" Target="https://www.ncbi.nlm.nih.gov/pubmed/27430346" TargetMode="External"/><Relationship Id="rId14" Type="http://schemas.openxmlformats.org/officeDocument/2006/relationships/hyperlink" Target="https://www.ncbi.nlm.nih.gov/pubmed/21537423"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www.immunehealthscience.com/benefits-of-zinc.html" TargetMode="External"/><Relationship Id="rId3" Type="http://schemas.openxmlformats.org/officeDocument/2006/relationships/hyperlink" Target="http://www.immunehealthscience.com/vitamin-C.html" TargetMode="External"/><Relationship Id="rId7" Type="http://schemas.openxmlformats.org/officeDocument/2006/relationships/hyperlink" Target="http://www.immunehealthscience.com/benefits-of-magnesium.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immunehealthscience.com/benefits-of-selenium.html" TargetMode="External"/><Relationship Id="rId5" Type="http://schemas.openxmlformats.org/officeDocument/2006/relationships/hyperlink" Target="http://www.immunehealthscience.com/B-vitamins.html" TargetMode="External"/><Relationship Id="rId4" Type="http://schemas.openxmlformats.org/officeDocument/2006/relationships/hyperlink" Target="http://www.immunehealthscience.com/vitamin-E.html" TargetMode="External"/><Relationship Id="rId9" Type="http://schemas.openxmlformats.org/officeDocument/2006/relationships/hyperlink" Target="http://www.immunehealthscience.com/alpha-lipoic-acid-benefits.htm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15.jpeg"/></Relationships>
</file>

<file path=ppt/slides/_rels/slide7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2.jpg"/></Relationships>
</file>

<file path=ppt/slides/_rels/slide7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7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43.jp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5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0EA688-78B8-BF4B-B132-D531ED3C5E8D}"/>
              </a:ext>
            </a:extLst>
          </p:cNvPr>
          <p:cNvSpPr txBox="1"/>
          <p:nvPr/>
        </p:nvSpPr>
        <p:spPr>
          <a:xfrm>
            <a:off x="3778025" y="3044279"/>
            <a:ext cx="4635949" cy="769441"/>
          </a:xfrm>
          <a:prstGeom prst="rect">
            <a:avLst/>
          </a:prstGeom>
          <a:noFill/>
        </p:spPr>
        <p:txBody>
          <a:bodyPr wrap="none" rtlCol="0">
            <a:spAutoFit/>
          </a:bodyPr>
          <a:lstStyle/>
          <a:p>
            <a:r>
              <a:rPr lang="en-US" sz="4400" b="1" dirty="0">
                <a:latin typeface="Cambria" panose="02040503050406030204" pitchFamily="18" charset="0"/>
              </a:rPr>
              <a:t>Get Well Aligned!</a:t>
            </a:r>
          </a:p>
        </p:txBody>
      </p:sp>
    </p:spTree>
    <p:extLst>
      <p:ext uri="{BB962C8B-B14F-4D97-AF65-F5344CB8AC3E}">
        <p14:creationId xmlns:p14="http://schemas.microsoft.com/office/powerpoint/2010/main" val="18052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0CCA-52F6-4667-896A-7F682A96B298}"/>
              </a:ext>
            </a:extLst>
          </p:cNvPr>
          <p:cNvSpPr>
            <a:spLocks noGrp="1"/>
          </p:cNvSpPr>
          <p:nvPr>
            <p:ph type="title"/>
          </p:nvPr>
        </p:nvSpPr>
        <p:spPr>
          <a:xfrm>
            <a:off x="838200" y="1046600"/>
            <a:ext cx="10515600" cy="1325563"/>
          </a:xfrm>
        </p:spPr>
        <p:txBody>
          <a:bodyPr>
            <a:normAutofit/>
          </a:bodyPr>
          <a:lstStyle/>
          <a:p>
            <a:pPr algn="ctr"/>
            <a:r>
              <a:rPr lang="en-US" sz="4000" b="1" dirty="0">
                <a:latin typeface="Cambria" panose="02040503050406030204" pitchFamily="18" charset="0"/>
              </a:rPr>
              <a:t>The #1 Killer of Men &amp; Women</a:t>
            </a:r>
          </a:p>
        </p:txBody>
      </p:sp>
      <p:sp>
        <p:nvSpPr>
          <p:cNvPr id="3" name="Content Placeholder 2">
            <a:extLst>
              <a:ext uri="{FF2B5EF4-FFF2-40B4-BE49-F238E27FC236}">
                <a16:creationId xmlns:a16="http://schemas.microsoft.com/office/drawing/2014/main" id="{A75932E7-FE07-44C2-8711-17A19553DF84}"/>
              </a:ext>
            </a:extLst>
          </p:cNvPr>
          <p:cNvSpPr>
            <a:spLocks noGrp="1"/>
          </p:cNvSpPr>
          <p:nvPr>
            <p:ph idx="1"/>
          </p:nvPr>
        </p:nvSpPr>
        <p:spPr>
          <a:xfrm>
            <a:off x="838200" y="2372163"/>
            <a:ext cx="10515600" cy="4351338"/>
          </a:xfrm>
        </p:spPr>
        <p:txBody>
          <a:bodyPr>
            <a:normAutofit/>
          </a:bodyPr>
          <a:lstStyle/>
          <a:p>
            <a:r>
              <a:rPr lang="en-US" dirty="0">
                <a:latin typeface="Cambria" panose="02040503050406030204" pitchFamily="18" charset="0"/>
              </a:rPr>
              <a:t>Beats about 100,000 times/day</a:t>
            </a:r>
          </a:p>
          <a:p>
            <a:r>
              <a:rPr lang="en-US" dirty="0">
                <a:latin typeface="Cambria" panose="02040503050406030204" pitchFamily="18" charset="0"/>
              </a:rPr>
              <a:t>Moves approx. 2,000 gal of blood through 60,000 mi of blood vessels/day</a:t>
            </a:r>
          </a:p>
          <a:p>
            <a:r>
              <a:rPr lang="en-US" dirty="0">
                <a:latin typeface="Cambria" panose="02040503050406030204" pitchFamily="18" charset="0"/>
              </a:rPr>
              <a:t>Blood circulates through the entire system o a minute.</a:t>
            </a:r>
          </a:p>
          <a:p>
            <a:r>
              <a:rPr lang="en-US" dirty="0">
                <a:latin typeface="Cambria" panose="02040503050406030204" pitchFamily="18" charset="0"/>
              </a:rPr>
              <a:t>The heart beats 2.5 billion X+ in your lifetime ---</a:t>
            </a:r>
          </a:p>
          <a:p>
            <a:r>
              <a:rPr lang="en-US" dirty="0">
                <a:latin typeface="Cambria" panose="02040503050406030204" pitchFamily="18" charset="0"/>
              </a:rPr>
              <a:t>Pumping more than 1 million barrels of blood</a:t>
            </a:r>
          </a:p>
          <a:p>
            <a:pPr marL="0" indent="0" algn="ctr">
              <a:buNone/>
            </a:pPr>
            <a:r>
              <a:rPr lang="en-US" dirty="0">
                <a:solidFill>
                  <a:srgbClr val="FF0000"/>
                </a:solidFill>
                <a:latin typeface="Cambria" panose="02040503050406030204" pitchFamily="18" charset="0"/>
              </a:rPr>
              <a:t> </a:t>
            </a:r>
          </a:p>
          <a:p>
            <a:pPr marL="0" indent="0">
              <a:buNone/>
            </a:pPr>
            <a:endParaRPr lang="en-US" dirty="0"/>
          </a:p>
        </p:txBody>
      </p:sp>
    </p:spTree>
    <p:extLst>
      <p:ext uri="{BB962C8B-B14F-4D97-AF65-F5344CB8AC3E}">
        <p14:creationId xmlns:p14="http://schemas.microsoft.com/office/powerpoint/2010/main" val="13151470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349953"/>
            <a:ext cx="11506200" cy="1325563"/>
          </a:xfrm>
        </p:spPr>
        <p:txBody>
          <a:bodyPr>
            <a:noAutofit/>
          </a:bodyPr>
          <a:lstStyle/>
          <a:p>
            <a:pPr algn="ctr"/>
            <a:r>
              <a:rPr lang="en-US" sz="3600" b="1" dirty="0">
                <a:latin typeface="Cambria" panose="02040503050406030204" pitchFamily="18" charset="0"/>
                <a:cs typeface="Arial"/>
              </a:rPr>
              <a:t>Extreme Dangers of Pain and Numbness</a:t>
            </a:r>
          </a:p>
        </p:txBody>
      </p:sp>
      <p:sp>
        <p:nvSpPr>
          <p:cNvPr id="3" name="Content Placeholder 2"/>
          <p:cNvSpPr>
            <a:spLocks noGrp="1"/>
          </p:cNvSpPr>
          <p:nvPr>
            <p:ph sz="quarter" idx="4294967295"/>
          </p:nvPr>
        </p:nvSpPr>
        <p:spPr>
          <a:xfrm>
            <a:off x="647700" y="2519855"/>
            <a:ext cx="10896600" cy="3810000"/>
          </a:xfrm>
        </p:spPr>
        <p:txBody>
          <a:bodyPr>
            <a:noAutofit/>
          </a:bodyPr>
          <a:lstStyle/>
          <a:p>
            <a:r>
              <a:rPr lang="en-US" sz="3600" dirty="0"/>
              <a:t> </a:t>
            </a:r>
            <a:r>
              <a:rPr lang="en-US" sz="3200" dirty="0">
                <a:latin typeface="Cambria" panose="02040503050406030204" pitchFamily="18" charset="0"/>
                <a:cs typeface="Arial"/>
              </a:rPr>
              <a:t>Each year in the United States there are about 86,000 diabetes / neuropathy-related </a:t>
            </a:r>
            <a:r>
              <a:rPr lang="en-US" sz="3200" b="1" i="1" dirty="0">
                <a:latin typeface="Cambria" panose="02040503050406030204" pitchFamily="18" charset="0"/>
                <a:cs typeface="Arial"/>
              </a:rPr>
              <a:t>amputations</a:t>
            </a:r>
            <a:r>
              <a:rPr lang="en-US" sz="3200" dirty="0">
                <a:latin typeface="Cambria" panose="02040503050406030204" pitchFamily="18" charset="0"/>
                <a:cs typeface="Arial"/>
              </a:rPr>
              <a:t>, one of the most feared complications of the disease. </a:t>
            </a:r>
          </a:p>
          <a:p>
            <a:r>
              <a:rPr lang="en-US" sz="3200" dirty="0">
                <a:latin typeface="Cambria" panose="02040503050406030204" pitchFamily="18" charset="0"/>
                <a:cs typeface="Arial"/>
              </a:rPr>
              <a:t>1/3 adults over 65 falls, with10% of falls being </a:t>
            </a:r>
            <a:r>
              <a:rPr lang="en-US" sz="3200" b="1" i="1" dirty="0">
                <a:latin typeface="Cambria" panose="02040503050406030204" pitchFamily="18" charset="0"/>
                <a:cs typeface="Arial"/>
              </a:rPr>
              <a:t>fatal</a:t>
            </a:r>
            <a:r>
              <a:rPr lang="en-US" sz="3200" dirty="0">
                <a:latin typeface="Cambria" panose="02040503050406030204" pitchFamily="18" charset="0"/>
                <a:cs typeface="Arial"/>
              </a:rPr>
              <a:t>.  Falls are the leading cause of injury death in the elderly.</a:t>
            </a:r>
          </a:p>
          <a:p>
            <a:endParaRPr lang="en-US" sz="3600" dirty="0">
              <a:latin typeface="Arial"/>
              <a:cs typeface="Arial"/>
            </a:endParaRPr>
          </a:p>
          <a:p>
            <a:endParaRPr lang="en-US" sz="3600" dirty="0"/>
          </a:p>
        </p:txBody>
      </p:sp>
    </p:spTree>
    <p:extLst>
      <p:ext uri="{BB962C8B-B14F-4D97-AF65-F5344CB8AC3E}">
        <p14:creationId xmlns:p14="http://schemas.microsoft.com/office/powerpoint/2010/main" val="375902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4725"/>
            <a:ext cx="10515600" cy="1325563"/>
          </a:xfrm>
        </p:spPr>
        <p:txBody>
          <a:bodyPr>
            <a:normAutofit/>
          </a:bodyPr>
          <a:lstStyle/>
          <a:p>
            <a:pPr algn="ctr"/>
            <a:r>
              <a:rPr lang="en-US" sz="4000" b="1" dirty="0">
                <a:latin typeface="Cambria" panose="02040503050406030204" pitchFamily="18" charset="0"/>
                <a:cs typeface="Arial"/>
              </a:rPr>
              <a:t>Options For Care</a:t>
            </a:r>
          </a:p>
        </p:txBody>
      </p:sp>
      <p:sp>
        <p:nvSpPr>
          <p:cNvPr id="3" name="Content Placeholder 2"/>
          <p:cNvSpPr>
            <a:spLocks noGrp="1"/>
          </p:cNvSpPr>
          <p:nvPr>
            <p:ph idx="1"/>
          </p:nvPr>
        </p:nvSpPr>
        <p:spPr>
          <a:xfrm>
            <a:off x="838200" y="2506662"/>
            <a:ext cx="10515600" cy="4351338"/>
          </a:xfrm>
        </p:spPr>
        <p:txBody>
          <a:bodyPr>
            <a:normAutofit/>
          </a:bodyPr>
          <a:lstStyle/>
          <a:p>
            <a:pPr marL="0" indent="0" algn="ctr">
              <a:buNone/>
            </a:pPr>
            <a:r>
              <a:rPr lang="en-US" sz="3600" dirty="0">
                <a:latin typeface="Cambria" panose="02040503050406030204" pitchFamily="18" charset="0"/>
              </a:rPr>
              <a:t>1.   Do nothing</a:t>
            </a:r>
          </a:p>
          <a:p>
            <a:pPr marL="0" indent="0" algn="ctr">
              <a:buNone/>
            </a:pPr>
            <a:endParaRPr lang="en-US" sz="3600" dirty="0">
              <a:latin typeface="Cambria" panose="02040503050406030204" pitchFamily="18" charset="0"/>
            </a:endParaRPr>
          </a:p>
          <a:p>
            <a:pPr marL="0" indent="0" algn="ctr">
              <a:buNone/>
            </a:pPr>
            <a:r>
              <a:rPr lang="en-US" sz="3600" dirty="0">
                <a:latin typeface="Cambria" panose="02040503050406030204" pitchFamily="18" charset="0"/>
              </a:rPr>
              <a:t>2.   Drugs or Surgery</a:t>
            </a:r>
          </a:p>
          <a:p>
            <a:pPr marL="0" indent="0" algn="ctr">
              <a:buNone/>
            </a:pPr>
            <a:endParaRPr lang="en-US" sz="3600" dirty="0">
              <a:latin typeface="Cambria" panose="02040503050406030204" pitchFamily="18" charset="0"/>
            </a:endParaRPr>
          </a:p>
          <a:p>
            <a:pPr marL="0" indent="0" algn="ctr">
              <a:buNone/>
            </a:pPr>
            <a:r>
              <a:rPr lang="en-US" sz="3600" dirty="0">
                <a:latin typeface="Cambria" panose="02040503050406030204" pitchFamily="18" charset="0"/>
              </a:rPr>
              <a:t>3.   Address causes</a:t>
            </a:r>
          </a:p>
          <a:p>
            <a:pPr marL="0" indent="0" algn="ctr">
              <a:buNone/>
            </a:pPr>
            <a:endParaRPr lang="en-US" sz="5400" b="1" dirty="0"/>
          </a:p>
          <a:p>
            <a:pPr marL="0" indent="0">
              <a:buNone/>
            </a:pPr>
            <a:endParaRPr lang="en-US" dirty="0"/>
          </a:p>
        </p:txBody>
      </p:sp>
    </p:spTree>
    <p:extLst>
      <p:ext uri="{BB962C8B-B14F-4D97-AF65-F5344CB8AC3E}">
        <p14:creationId xmlns:p14="http://schemas.microsoft.com/office/powerpoint/2010/main" val="99915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59220"/>
            <a:ext cx="11430000" cy="1325563"/>
          </a:xfrm>
        </p:spPr>
        <p:txBody>
          <a:bodyPr>
            <a:normAutofit/>
          </a:bodyPr>
          <a:lstStyle/>
          <a:p>
            <a:pPr algn="ctr"/>
            <a:r>
              <a:rPr lang="en-US" sz="4000" b="1" dirty="0">
                <a:latin typeface="Cambria" panose="02040503050406030204" pitchFamily="18" charset="0"/>
                <a:cs typeface="Arial"/>
              </a:rPr>
              <a:t>Medical</a:t>
            </a:r>
          </a:p>
        </p:txBody>
      </p:sp>
      <p:sp>
        <p:nvSpPr>
          <p:cNvPr id="3" name="Content Placeholder 2"/>
          <p:cNvSpPr>
            <a:spLocks noGrp="1"/>
          </p:cNvSpPr>
          <p:nvPr>
            <p:ph idx="1"/>
          </p:nvPr>
        </p:nvSpPr>
        <p:spPr>
          <a:xfrm>
            <a:off x="1981200" y="2493580"/>
            <a:ext cx="8229600" cy="3505200"/>
          </a:xfrm>
        </p:spPr>
        <p:txBody>
          <a:bodyPr>
            <a:normAutofit/>
          </a:bodyPr>
          <a:lstStyle/>
          <a:p>
            <a:pPr marL="0" indent="0" algn="ctr">
              <a:buNone/>
            </a:pPr>
            <a:r>
              <a:rPr lang="en-US" sz="3200" b="1" dirty="0">
                <a:latin typeface="Cambria" panose="02040503050406030204" pitchFamily="18" charset="0"/>
              </a:rPr>
              <a:t>1. Medications</a:t>
            </a:r>
          </a:p>
          <a:p>
            <a:pPr marL="0" indent="0" algn="ctr">
              <a:buNone/>
            </a:pPr>
            <a:r>
              <a:rPr lang="en-US" sz="3200" b="1" dirty="0">
                <a:latin typeface="Cambria" panose="02040503050406030204" pitchFamily="18" charset="0"/>
              </a:rPr>
              <a:t>2. Testing</a:t>
            </a:r>
          </a:p>
          <a:p>
            <a:pPr marL="0" indent="0" algn="ctr">
              <a:buNone/>
            </a:pPr>
            <a:r>
              <a:rPr lang="en-US" sz="3200" b="1" dirty="0">
                <a:latin typeface="Cambria" panose="02040503050406030204" pitchFamily="18" charset="0"/>
              </a:rPr>
              <a:t>3. More Medications</a:t>
            </a:r>
          </a:p>
          <a:p>
            <a:pPr marL="0" indent="0" algn="ctr">
              <a:buNone/>
            </a:pPr>
            <a:r>
              <a:rPr lang="en-US" sz="3200" b="1" dirty="0">
                <a:latin typeface="Cambria" panose="02040503050406030204" pitchFamily="18" charset="0"/>
              </a:rPr>
              <a:t>4. Surgery and medications</a:t>
            </a:r>
          </a:p>
        </p:txBody>
      </p:sp>
    </p:spTree>
    <p:extLst>
      <p:ext uri="{BB962C8B-B14F-4D97-AF65-F5344CB8AC3E}">
        <p14:creationId xmlns:p14="http://schemas.microsoft.com/office/powerpoint/2010/main" val="15042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4024"/>
            <a:ext cx="11277600" cy="1325563"/>
          </a:xfrm>
        </p:spPr>
        <p:txBody>
          <a:bodyPr>
            <a:normAutofit/>
          </a:bodyPr>
          <a:lstStyle/>
          <a:p>
            <a:pPr algn="ctr"/>
            <a:r>
              <a:rPr lang="en-US" sz="2400" b="1" dirty="0">
                <a:latin typeface="Cambria" panose="02040503050406030204" pitchFamily="18" charset="0"/>
              </a:rPr>
              <a:t>Have you been told you’d have to live with it or nothing could be done?</a:t>
            </a:r>
          </a:p>
        </p:txBody>
      </p:sp>
      <p:sp>
        <p:nvSpPr>
          <p:cNvPr id="6" name="Rectangle 5"/>
          <p:cNvSpPr/>
          <p:nvPr/>
        </p:nvSpPr>
        <p:spPr>
          <a:xfrm>
            <a:off x="291664" y="4248807"/>
            <a:ext cx="7086600" cy="1200329"/>
          </a:xfrm>
          <a:prstGeom prst="rect">
            <a:avLst/>
          </a:prstGeom>
        </p:spPr>
        <p:txBody>
          <a:bodyPr wrap="square">
            <a:spAutoFit/>
          </a:bodyPr>
          <a:lstStyle/>
          <a:p>
            <a:pPr algn="ctr">
              <a:buNone/>
            </a:pPr>
            <a:r>
              <a:rPr lang="en-US" sz="2400" b="1" i="1" dirty="0">
                <a:latin typeface="Cambria" panose="02040503050406030204" pitchFamily="18" charset="0"/>
              </a:rPr>
              <a:t>“Peripheral nerves have the ability to regenerate as long as the underlying nerve cell has NOT been killed.”</a:t>
            </a:r>
          </a:p>
        </p:txBody>
      </p:sp>
      <p:sp>
        <p:nvSpPr>
          <p:cNvPr id="7" name="Title 1"/>
          <p:cNvSpPr txBox="1">
            <a:spLocks/>
          </p:cNvSpPr>
          <p:nvPr/>
        </p:nvSpPr>
        <p:spPr>
          <a:xfrm>
            <a:off x="-264827" y="2797436"/>
            <a:ext cx="8199582" cy="132556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700" kern="1200">
                <a:solidFill>
                  <a:schemeClr val="bg1"/>
                </a:solidFill>
                <a:latin typeface="+mj-lt"/>
                <a:ea typeface="+mj-ea"/>
                <a:cs typeface="+mj-cs"/>
              </a:defRPr>
            </a:lvl1pPr>
          </a:lstStyle>
          <a:p>
            <a:pPr algn="ctr"/>
            <a:r>
              <a:rPr lang="en-US" sz="2800" dirty="0">
                <a:solidFill>
                  <a:schemeClr val="tx1"/>
                </a:solidFill>
                <a:latin typeface="Cambria" panose="02040503050406030204" pitchFamily="18" charset="0"/>
              </a:rPr>
              <a:t>National Institute of Health says:</a:t>
            </a:r>
          </a:p>
        </p:txBody>
      </p:sp>
      <p:pic>
        <p:nvPicPr>
          <p:cNvPr id="4" name="Picture 3">
            <a:extLst>
              <a:ext uri="{FF2B5EF4-FFF2-40B4-BE49-F238E27FC236}">
                <a16:creationId xmlns:a16="http://schemas.microsoft.com/office/drawing/2014/main" id="{F9500938-D81A-42B7-AD10-AE640FF58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731" y="2797436"/>
            <a:ext cx="3055883" cy="2703282"/>
          </a:xfrm>
          <a:prstGeom prst="rect">
            <a:avLst/>
          </a:prstGeom>
        </p:spPr>
      </p:pic>
    </p:spTree>
    <p:extLst>
      <p:ext uri="{BB962C8B-B14F-4D97-AF65-F5344CB8AC3E}">
        <p14:creationId xmlns:p14="http://schemas.microsoft.com/office/powerpoint/2010/main" val="400635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Cambria" panose="02040503050406030204" pitchFamily="18" charset="0"/>
                <a:cs typeface="Arial"/>
              </a:rPr>
              <a:t>Best Type and Timing for Care</a:t>
            </a:r>
            <a:endParaRPr lang="en-US" sz="3600" b="1" dirty="0">
              <a:latin typeface="Cambria" panose="02040503050406030204" pitchFamily="18" charset="0"/>
            </a:endParaRPr>
          </a:p>
        </p:txBody>
      </p:sp>
      <p:pic>
        <p:nvPicPr>
          <p:cNvPr id="7" name="Picture 6" descr="Screen Shot 2017-10-29 at 3.31.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493" y="1690688"/>
            <a:ext cx="6745014" cy="4725165"/>
          </a:xfrm>
          <a:prstGeom prst="rect">
            <a:avLst/>
          </a:prstGeom>
        </p:spPr>
      </p:pic>
    </p:spTree>
    <p:extLst>
      <p:ext uri="{BB962C8B-B14F-4D97-AF65-F5344CB8AC3E}">
        <p14:creationId xmlns:p14="http://schemas.microsoft.com/office/powerpoint/2010/main" val="61058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62" y="1055663"/>
            <a:ext cx="11811000" cy="1325563"/>
          </a:xfrm>
        </p:spPr>
        <p:txBody>
          <a:bodyPr>
            <a:normAutofit/>
          </a:bodyPr>
          <a:lstStyle/>
          <a:p>
            <a:pPr algn="ctr"/>
            <a:r>
              <a:rPr lang="en-US" sz="3600" b="1" dirty="0">
                <a:latin typeface="Cambria" panose="02040503050406030204" pitchFamily="18" charset="0"/>
                <a:cs typeface="Arial"/>
              </a:rPr>
              <a:t>Neuropathy is a Progressive Disease</a:t>
            </a:r>
          </a:p>
        </p:txBody>
      </p:sp>
      <p:pic>
        <p:nvPicPr>
          <p:cNvPr id="5" name="Picture 4">
            <a:extLst>
              <a:ext uri="{FF2B5EF4-FFF2-40B4-BE49-F238E27FC236}">
                <a16:creationId xmlns:a16="http://schemas.microsoft.com/office/drawing/2014/main" id="{18F3B8F8-585B-4530-B76A-907A856B2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579" y="2118467"/>
            <a:ext cx="5179422" cy="2618809"/>
          </a:xfrm>
          <a:prstGeom prst="rect">
            <a:avLst/>
          </a:prstGeom>
        </p:spPr>
      </p:pic>
      <p:pic>
        <p:nvPicPr>
          <p:cNvPr id="7" name="Picture 6">
            <a:extLst>
              <a:ext uri="{FF2B5EF4-FFF2-40B4-BE49-F238E27FC236}">
                <a16:creationId xmlns:a16="http://schemas.microsoft.com/office/drawing/2014/main" id="{520A36EA-5F01-4FEA-B318-23C036826E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134" y="2118467"/>
            <a:ext cx="5198590" cy="2600909"/>
          </a:xfrm>
          <a:prstGeom prst="rect">
            <a:avLst/>
          </a:prstGeom>
        </p:spPr>
      </p:pic>
    </p:spTree>
    <p:extLst>
      <p:ext uri="{BB962C8B-B14F-4D97-AF65-F5344CB8AC3E}">
        <p14:creationId xmlns:p14="http://schemas.microsoft.com/office/powerpoint/2010/main" val="224800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65263"/>
            <a:ext cx="11734800" cy="1325563"/>
          </a:xfrm>
        </p:spPr>
        <p:txBody>
          <a:bodyPr>
            <a:noAutofit/>
          </a:bodyPr>
          <a:lstStyle/>
          <a:p>
            <a:pPr algn="ctr"/>
            <a:r>
              <a:rPr lang="en-US" sz="4000" b="1" dirty="0">
                <a:latin typeface="Cambria" panose="02040503050406030204" pitchFamily="18" charset="0"/>
                <a:cs typeface="Arial"/>
              </a:rPr>
              <a:t>Steps to recovery for Nerve, Joint, and Muscle Disease:</a:t>
            </a:r>
          </a:p>
        </p:txBody>
      </p:sp>
      <p:sp>
        <p:nvSpPr>
          <p:cNvPr id="3" name="Content Placeholder 2"/>
          <p:cNvSpPr>
            <a:spLocks noGrp="1"/>
          </p:cNvSpPr>
          <p:nvPr>
            <p:ph sz="quarter" idx="4294967295"/>
          </p:nvPr>
        </p:nvSpPr>
        <p:spPr>
          <a:xfrm>
            <a:off x="342900" y="3287737"/>
            <a:ext cx="11506200" cy="1905000"/>
          </a:xfrm>
        </p:spPr>
        <p:txBody>
          <a:bodyPr>
            <a:normAutofit/>
          </a:bodyPr>
          <a:lstStyle/>
          <a:p>
            <a:pPr marL="742950" indent="-742950">
              <a:buAutoNum type="arabicPeriod"/>
            </a:pPr>
            <a:r>
              <a:rPr lang="en-US" sz="3600" dirty="0">
                <a:latin typeface="Cambria" panose="02040503050406030204" pitchFamily="18" charset="0"/>
                <a:cs typeface="Arial"/>
              </a:rPr>
              <a:t>Testing to see what can be done </a:t>
            </a:r>
          </a:p>
          <a:p>
            <a:pPr marL="742950" indent="-742950">
              <a:buAutoNum type="arabicPeriod"/>
            </a:pPr>
            <a:r>
              <a:rPr lang="en-US" sz="3600" dirty="0">
                <a:latin typeface="Cambria" panose="02040503050406030204" pitchFamily="18" charset="0"/>
                <a:cs typeface="Arial"/>
              </a:rPr>
              <a:t>Determine if anything can be done </a:t>
            </a:r>
          </a:p>
        </p:txBody>
      </p:sp>
    </p:spTree>
    <p:extLst>
      <p:ext uri="{BB962C8B-B14F-4D97-AF65-F5344CB8AC3E}">
        <p14:creationId xmlns:p14="http://schemas.microsoft.com/office/powerpoint/2010/main" val="152324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7D9579-98E8-4548-A21E-E7D049A2A3D2}"/>
              </a:ext>
            </a:extLst>
          </p:cNvPr>
          <p:cNvSpPr>
            <a:spLocks noGrp="1"/>
          </p:cNvSpPr>
          <p:nvPr>
            <p:ph type="title"/>
          </p:nvPr>
        </p:nvSpPr>
        <p:spPr>
          <a:xfrm>
            <a:off x="838200" y="785539"/>
            <a:ext cx="10515600" cy="1325563"/>
          </a:xfrm>
        </p:spPr>
        <p:txBody>
          <a:bodyPr>
            <a:normAutofit/>
          </a:bodyPr>
          <a:lstStyle/>
          <a:p>
            <a:pPr algn="ctr"/>
            <a:r>
              <a:rPr lang="en-US" sz="4000" b="1" dirty="0">
                <a:latin typeface="Cambria" panose="02040503050406030204" pitchFamily="18" charset="0"/>
              </a:rPr>
              <a:t>5 STEPS TO RECOVERY</a:t>
            </a:r>
          </a:p>
        </p:txBody>
      </p:sp>
      <p:sp>
        <p:nvSpPr>
          <p:cNvPr id="5" name="Content Placeholder 4">
            <a:extLst>
              <a:ext uri="{FF2B5EF4-FFF2-40B4-BE49-F238E27FC236}">
                <a16:creationId xmlns:a16="http://schemas.microsoft.com/office/drawing/2014/main" id="{59A1E603-2479-4AE7-A264-9BD4772808B8}"/>
              </a:ext>
            </a:extLst>
          </p:cNvPr>
          <p:cNvSpPr>
            <a:spLocks noGrp="1"/>
          </p:cNvSpPr>
          <p:nvPr>
            <p:ph idx="1"/>
          </p:nvPr>
        </p:nvSpPr>
        <p:spPr>
          <a:xfrm>
            <a:off x="838200" y="2370137"/>
            <a:ext cx="10515600" cy="4351338"/>
          </a:xfrm>
        </p:spPr>
        <p:txBody>
          <a:bodyPr/>
          <a:lstStyle/>
          <a:p>
            <a:pPr marL="0" indent="0">
              <a:buNone/>
            </a:pPr>
            <a:r>
              <a:rPr lang="en-US" dirty="0">
                <a:latin typeface="Cambria" panose="02040503050406030204" pitchFamily="18" charset="0"/>
                <a:cs typeface="Arial"/>
              </a:rPr>
              <a:t>1. Correct the spine and nervous system</a:t>
            </a:r>
          </a:p>
          <a:p>
            <a:pPr marL="0" indent="0">
              <a:buNone/>
            </a:pPr>
            <a:r>
              <a:rPr lang="en-US" dirty="0">
                <a:latin typeface="Cambria" panose="02040503050406030204" pitchFamily="18" charset="0"/>
                <a:cs typeface="Arial"/>
              </a:rPr>
              <a:t>2. Light therapy to </a:t>
            </a:r>
            <a:r>
              <a:rPr lang="en-US" b="1" dirty="0">
                <a:latin typeface="Cambria" panose="02040503050406030204" pitchFamily="18" charset="0"/>
                <a:cs typeface="Arial"/>
              </a:rPr>
              <a:t>increase circulation </a:t>
            </a:r>
            <a:r>
              <a:rPr lang="en-US" dirty="0">
                <a:latin typeface="Cambria" panose="02040503050406030204" pitchFamily="18" charset="0"/>
                <a:cs typeface="Arial"/>
              </a:rPr>
              <a:t>and boost the body’s ability to heal nerves and damaged tissue</a:t>
            </a:r>
          </a:p>
          <a:p>
            <a:pPr marL="0" indent="0">
              <a:buNone/>
            </a:pPr>
            <a:r>
              <a:rPr lang="en-US" dirty="0">
                <a:latin typeface="Cambria" panose="02040503050406030204" pitchFamily="18" charset="0"/>
                <a:cs typeface="Arial"/>
              </a:rPr>
              <a:t>3. Address inflammation with diet</a:t>
            </a:r>
          </a:p>
          <a:p>
            <a:pPr marL="0" indent="0">
              <a:buNone/>
            </a:pPr>
            <a:r>
              <a:rPr lang="en-US" dirty="0">
                <a:latin typeface="Cambria" panose="02040503050406030204" pitchFamily="18" charset="0"/>
                <a:cs typeface="Arial"/>
              </a:rPr>
              <a:t>4. Anti-inflammatory supplementation</a:t>
            </a:r>
          </a:p>
          <a:p>
            <a:pPr marL="0" indent="0">
              <a:buNone/>
            </a:pPr>
            <a:r>
              <a:rPr lang="en-US" dirty="0">
                <a:latin typeface="Cambria" panose="02040503050406030204" pitchFamily="18" charset="0"/>
                <a:cs typeface="Arial"/>
              </a:rPr>
              <a:t>5. Assess any inherent, poor genetic coding</a:t>
            </a:r>
          </a:p>
          <a:p>
            <a:endParaRPr lang="en-US" dirty="0"/>
          </a:p>
        </p:txBody>
      </p:sp>
      <p:sp>
        <p:nvSpPr>
          <p:cNvPr id="3" name="Footer Placeholder 2">
            <a:extLst>
              <a:ext uri="{FF2B5EF4-FFF2-40B4-BE49-F238E27FC236}">
                <a16:creationId xmlns:a16="http://schemas.microsoft.com/office/drawing/2014/main" id="{31A03EFB-BEBE-49B1-861D-EF1BDB2C2CB6}"/>
              </a:ext>
            </a:extLst>
          </p:cNvPr>
          <p:cNvSpPr>
            <a:spLocks noGrp="1"/>
          </p:cNvSpPr>
          <p:nvPr>
            <p:ph type="ftr" sz="quarter" idx="11"/>
          </p:nvPr>
        </p:nvSpPr>
        <p:spPr/>
        <p:txBody>
          <a:bodyPr/>
          <a:lstStyle/>
          <a:p>
            <a:r>
              <a:rPr lang="en-US"/>
              <a:t>© 2015-2016 Optimal Health Straw Chiropractic </a:t>
            </a:r>
          </a:p>
        </p:txBody>
      </p:sp>
    </p:spTree>
    <p:extLst>
      <p:ext uri="{BB962C8B-B14F-4D97-AF65-F5344CB8AC3E}">
        <p14:creationId xmlns:p14="http://schemas.microsoft.com/office/powerpoint/2010/main" val="178756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C7B11-2E59-411C-943F-1A43DB837D55}"/>
              </a:ext>
            </a:extLst>
          </p:cNvPr>
          <p:cNvSpPr>
            <a:spLocks noGrp="1"/>
          </p:cNvSpPr>
          <p:nvPr>
            <p:ph type="title"/>
          </p:nvPr>
        </p:nvSpPr>
        <p:spPr>
          <a:xfrm>
            <a:off x="838200" y="835745"/>
            <a:ext cx="10515600" cy="1325563"/>
          </a:xfrm>
        </p:spPr>
        <p:txBody>
          <a:bodyPr>
            <a:normAutofit/>
          </a:bodyPr>
          <a:lstStyle/>
          <a:p>
            <a:pPr algn="ctr"/>
            <a:r>
              <a:rPr lang="en-US" sz="3600" b="1" dirty="0">
                <a:latin typeface="Cambria" panose="02040503050406030204" pitchFamily="18" charset="0"/>
              </a:rPr>
              <a:t>Stabilize Subluxation Degeneration</a:t>
            </a:r>
          </a:p>
        </p:txBody>
      </p:sp>
      <p:sp>
        <p:nvSpPr>
          <p:cNvPr id="4" name="Footer Placeholder 3">
            <a:extLst>
              <a:ext uri="{FF2B5EF4-FFF2-40B4-BE49-F238E27FC236}">
                <a16:creationId xmlns:a16="http://schemas.microsoft.com/office/drawing/2014/main" id="{4A5BDBF8-8A85-40EF-95AE-67E6E2E4D61C}"/>
              </a:ext>
            </a:extLst>
          </p:cNvPr>
          <p:cNvSpPr>
            <a:spLocks noGrp="1"/>
          </p:cNvSpPr>
          <p:nvPr>
            <p:ph type="ftr" sz="quarter" idx="11"/>
          </p:nvPr>
        </p:nvSpPr>
        <p:spPr/>
        <p:txBody>
          <a:bodyPr/>
          <a:lstStyle/>
          <a:p>
            <a:r>
              <a:rPr lang="en-US"/>
              <a:t>© 2015-2016 Optimal Health Straw Chiropractic </a:t>
            </a:r>
          </a:p>
        </p:txBody>
      </p:sp>
      <p:pic>
        <p:nvPicPr>
          <p:cNvPr id="5" name="Content Placeholder 4" descr="auto0">
            <a:extLst>
              <a:ext uri="{FF2B5EF4-FFF2-40B4-BE49-F238E27FC236}">
                <a16:creationId xmlns:a16="http://schemas.microsoft.com/office/drawing/2014/main" id="{93FDFBEF-31D9-4EC7-8187-823D75E8D333}"/>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202744" y="2021883"/>
            <a:ext cx="3418490" cy="40003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auto0">
            <a:extLst>
              <a:ext uri="{FF2B5EF4-FFF2-40B4-BE49-F238E27FC236}">
                <a16:creationId xmlns:a16="http://schemas.microsoft.com/office/drawing/2014/main" id="{7AC91169-42D5-4682-80DE-99EA7A6B3FB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17543" y="2021882"/>
            <a:ext cx="3671713" cy="40003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771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A984-0854-478F-BA25-EBBA9BFEAC04}"/>
              </a:ext>
            </a:extLst>
          </p:cNvPr>
          <p:cNvSpPr>
            <a:spLocks noGrp="1"/>
          </p:cNvSpPr>
          <p:nvPr>
            <p:ph type="title"/>
          </p:nvPr>
        </p:nvSpPr>
        <p:spPr/>
        <p:txBody>
          <a:bodyPr>
            <a:normAutofit/>
          </a:bodyPr>
          <a:lstStyle/>
          <a:p>
            <a:pPr algn="ctr"/>
            <a:r>
              <a:rPr lang="en-US" sz="3600" b="1" dirty="0">
                <a:latin typeface="Cambria" panose="02040503050406030204" pitchFamily="18" charset="0"/>
              </a:rPr>
              <a:t>CLASS IV LASER THERAPY</a:t>
            </a:r>
          </a:p>
        </p:txBody>
      </p:sp>
      <p:pic>
        <p:nvPicPr>
          <p:cNvPr id="5" name="Content Placeholder 4">
            <a:extLst>
              <a:ext uri="{FF2B5EF4-FFF2-40B4-BE49-F238E27FC236}">
                <a16:creationId xmlns:a16="http://schemas.microsoft.com/office/drawing/2014/main" id="{2E4D3572-137E-4AA0-8475-BA1930ED3A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1669" y="1566042"/>
            <a:ext cx="6936828" cy="4478603"/>
          </a:xfrm>
          <a:prstGeom prst="rect">
            <a:avLst/>
          </a:prstGeom>
        </p:spPr>
      </p:pic>
      <p:sp>
        <p:nvSpPr>
          <p:cNvPr id="4" name="Footer Placeholder 3">
            <a:extLst>
              <a:ext uri="{FF2B5EF4-FFF2-40B4-BE49-F238E27FC236}">
                <a16:creationId xmlns:a16="http://schemas.microsoft.com/office/drawing/2014/main" id="{03E1676E-1D32-455C-BD8D-2E5826EB5A15}"/>
              </a:ext>
            </a:extLst>
          </p:cNvPr>
          <p:cNvSpPr>
            <a:spLocks noGrp="1"/>
          </p:cNvSpPr>
          <p:nvPr>
            <p:ph type="ftr" sz="quarter" idx="11"/>
          </p:nvPr>
        </p:nvSpPr>
        <p:spPr/>
        <p:txBody>
          <a:bodyPr/>
          <a:lstStyle/>
          <a:p>
            <a:r>
              <a:rPr lang="en-US"/>
              <a:t>© 2015-2016 Optimal Health Straw Chiropractic </a:t>
            </a:r>
          </a:p>
        </p:txBody>
      </p:sp>
    </p:spTree>
    <p:extLst>
      <p:ext uri="{BB962C8B-B14F-4D97-AF65-F5344CB8AC3E}">
        <p14:creationId xmlns:p14="http://schemas.microsoft.com/office/powerpoint/2010/main" val="34089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9BFD-9D48-4967-9164-82F2C8548ECF}"/>
              </a:ext>
            </a:extLst>
          </p:cNvPr>
          <p:cNvSpPr>
            <a:spLocks noGrp="1"/>
          </p:cNvSpPr>
          <p:nvPr>
            <p:ph type="title"/>
          </p:nvPr>
        </p:nvSpPr>
        <p:spPr>
          <a:xfrm>
            <a:off x="838200" y="1458201"/>
            <a:ext cx="10515600" cy="1325563"/>
          </a:xfrm>
        </p:spPr>
        <p:txBody>
          <a:bodyPr>
            <a:normAutofit/>
          </a:bodyPr>
          <a:lstStyle/>
          <a:p>
            <a:pPr algn="ctr"/>
            <a:r>
              <a:rPr lang="en-US" sz="4000" b="1" dirty="0">
                <a:latin typeface="Cambria" panose="02040503050406030204" pitchFamily="18" charset="0"/>
              </a:rPr>
              <a:t>Atherosclerosis: Inflammation and Your Arteries</a:t>
            </a:r>
          </a:p>
        </p:txBody>
      </p:sp>
      <p:sp>
        <p:nvSpPr>
          <p:cNvPr id="3" name="Content Placeholder 2">
            <a:extLst>
              <a:ext uri="{FF2B5EF4-FFF2-40B4-BE49-F238E27FC236}">
                <a16:creationId xmlns:a16="http://schemas.microsoft.com/office/drawing/2014/main" id="{72529917-BDF6-47CC-A54D-6D422FC6E460}"/>
              </a:ext>
            </a:extLst>
          </p:cNvPr>
          <p:cNvSpPr>
            <a:spLocks noGrp="1"/>
          </p:cNvSpPr>
          <p:nvPr>
            <p:ph idx="1"/>
          </p:nvPr>
        </p:nvSpPr>
        <p:spPr>
          <a:xfrm>
            <a:off x="838200" y="2783764"/>
            <a:ext cx="10515600" cy="4351338"/>
          </a:xfrm>
        </p:spPr>
        <p:txBody>
          <a:bodyPr>
            <a:normAutofit/>
          </a:bodyPr>
          <a:lstStyle/>
          <a:p>
            <a:r>
              <a:rPr lang="en-US" dirty="0">
                <a:latin typeface="Cambria" panose="02040503050406030204" pitchFamily="18" charset="0"/>
              </a:rPr>
              <a:t>Inflammation from C-reactive protein (CRP) and elevated homocysteine</a:t>
            </a:r>
          </a:p>
          <a:p>
            <a:r>
              <a:rPr lang="en-US" dirty="0">
                <a:latin typeface="Cambria" panose="02040503050406030204" pitchFamily="18" charset="0"/>
              </a:rPr>
              <a:t>Also: Oxidation of LDL cholesterol by free radicals, elevated insulin, blood sugar, bad fats, poor diet, toxins, chemicals, and heavy metals.</a:t>
            </a:r>
          </a:p>
          <a:p>
            <a:pPr marL="0" indent="0">
              <a:buNone/>
            </a:pPr>
            <a:r>
              <a:rPr lang="en-US" dirty="0">
                <a:solidFill>
                  <a:srgbClr val="FF0000"/>
                </a:solidFill>
                <a:latin typeface="Cambria" panose="02040503050406030204" pitchFamily="18" charset="0"/>
              </a:rPr>
              <a:t>CAUSE ATHEROSCLEROSIS</a:t>
            </a:r>
          </a:p>
        </p:txBody>
      </p:sp>
    </p:spTree>
    <p:extLst>
      <p:ext uri="{BB962C8B-B14F-4D97-AF65-F5344CB8AC3E}">
        <p14:creationId xmlns:p14="http://schemas.microsoft.com/office/powerpoint/2010/main" val="10495311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0160-DCF7-483B-AC5E-47A7D8F48761}"/>
              </a:ext>
            </a:extLst>
          </p:cNvPr>
          <p:cNvSpPr>
            <a:spLocks noGrp="1"/>
          </p:cNvSpPr>
          <p:nvPr>
            <p:ph type="title"/>
          </p:nvPr>
        </p:nvSpPr>
        <p:spPr/>
        <p:txBody>
          <a:bodyPr>
            <a:normAutofit/>
          </a:bodyPr>
          <a:lstStyle/>
          <a:p>
            <a:pPr algn="ctr"/>
            <a:r>
              <a:rPr lang="en-US" sz="4000" b="1" dirty="0">
                <a:latin typeface="Cambria" panose="02040503050406030204" pitchFamily="18" charset="0"/>
              </a:rPr>
              <a:t>HOW LASERS WORK</a:t>
            </a:r>
          </a:p>
        </p:txBody>
      </p:sp>
      <p:pic>
        <p:nvPicPr>
          <p:cNvPr id="4" name="Content Placeholder 3">
            <a:extLst>
              <a:ext uri="{FF2B5EF4-FFF2-40B4-BE49-F238E27FC236}">
                <a16:creationId xmlns:a16="http://schemas.microsoft.com/office/drawing/2014/main" id="{8E1AA17D-BA56-4FCD-A485-2DB4EFA07EFF}"/>
              </a:ext>
            </a:extLst>
          </p:cNvPr>
          <p:cNvPicPr>
            <a:picLocks noGrp="1" noChangeAspect="1"/>
          </p:cNvPicPr>
          <p:nvPr>
            <p:ph idx="1"/>
          </p:nvPr>
        </p:nvPicPr>
        <p:blipFill>
          <a:blip r:embed="rId2"/>
          <a:stretch>
            <a:fillRect/>
          </a:stretch>
        </p:blipFill>
        <p:spPr>
          <a:xfrm>
            <a:off x="2413695" y="1825625"/>
            <a:ext cx="7364609" cy="4180119"/>
          </a:xfrm>
          <a:prstGeom prst="rect">
            <a:avLst/>
          </a:prstGeom>
        </p:spPr>
      </p:pic>
    </p:spTree>
    <p:extLst>
      <p:ext uri="{BB962C8B-B14F-4D97-AF65-F5344CB8AC3E}">
        <p14:creationId xmlns:p14="http://schemas.microsoft.com/office/powerpoint/2010/main" val="50487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062B7-7B60-4835-AEFE-BDCF0CFFBE91}"/>
              </a:ext>
            </a:extLst>
          </p:cNvPr>
          <p:cNvSpPr>
            <a:spLocks noGrp="1"/>
          </p:cNvSpPr>
          <p:nvPr>
            <p:ph type="title"/>
          </p:nvPr>
        </p:nvSpPr>
        <p:spPr>
          <a:xfrm>
            <a:off x="838199" y="1242526"/>
            <a:ext cx="10515600" cy="1325563"/>
          </a:xfrm>
        </p:spPr>
        <p:txBody>
          <a:bodyPr>
            <a:normAutofit/>
          </a:bodyPr>
          <a:lstStyle/>
          <a:p>
            <a:pPr algn="ctr"/>
            <a:r>
              <a:rPr lang="en-US" sz="3600" b="1" dirty="0">
                <a:latin typeface="Cambria" panose="02040503050406030204" pitchFamily="18" charset="0"/>
              </a:rPr>
              <a:t>Laser Therapy: Repairing Damaged Nerve and Muscle Tissue</a:t>
            </a:r>
          </a:p>
        </p:txBody>
      </p:sp>
      <p:pic>
        <p:nvPicPr>
          <p:cNvPr id="6" name="Content Placeholder 5">
            <a:extLst>
              <a:ext uri="{FF2B5EF4-FFF2-40B4-BE49-F238E27FC236}">
                <a16:creationId xmlns:a16="http://schemas.microsoft.com/office/drawing/2014/main" id="{A91F0E70-7E84-4DC8-974E-2AA769D06B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3855" y="2568089"/>
            <a:ext cx="6524289" cy="3719697"/>
          </a:xfrm>
        </p:spPr>
      </p:pic>
      <p:sp>
        <p:nvSpPr>
          <p:cNvPr id="3" name="Footer Placeholder 2">
            <a:extLst>
              <a:ext uri="{FF2B5EF4-FFF2-40B4-BE49-F238E27FC236}">
                <a16:creationId xmlns:a16="http://schemas.microsoft.com/office/drawing/2014/main" id="{764E0BF3-88E2-4E03-A2B9-CEDA2FC6E155}"/>
              </a:ext>
            </a:extLst>
          </p:cNvPr>
          <p:cNvSpPr>
            <a:spLocks noGrp="1"/>
          </p:cNvSpPr>
          <p:nvPr>
            <p:ph type="ftr" sz="quarter" idx="11"/>
          </p:nvPr>
        </p:nvSpPr>
        <p:spPr/>
        <p:txBody>
          <a:bodyPr/>
          <a:lstStyle/>
          <a:p>
            <a:r>
              <a:rPr lang="en-US"/>
              <a:t>© 2015-2016 Optimal Health Straw Chiropractic </a:t>
            </a:r>
          </a:p>
        </p:txBody>
      </p:sp>
    </p:spTree>
    <p:extLst>
      <p:ext uri="{BB962C8B-B14F-4D97-AF65-F5344CB8AC3E}">
        <p14:creationId xmlns:p14="http://schemas.microsoft.com/office/powerpoint/2010/main" val="33702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195496"/>
            <a:ext cx="11506200" cy="1325563"/>
          </a:xfrm>
        </p:spPr>
        <p:txBody>
          <a:bodyPr>
            <a:normAutofit/>
          </a:bodyPr>
          <a:lstStyle/>
          <a:p>
            <a:pPr algn="ctr"/>
            <a:r>
              <a:rPr lang="en-US" sz="4000" b="1" dirty="0">
                <a:latin typeface="Cambria" panose="02040503050406030204" pitchFamily="18" charset="0"/>
              </a:rPr>
              <a:t>Laser Use In Healthcare</a:t>
            </a:r>
          </a:p>
        </p:txBody>
      </p:sp>
      <p:sp>
        <p:nvSpPr>
          <p:cNvPr id="3" name="Rectangle 2"/>
          <p:cNvSpPr/>
          <p:nvPr/>
        </p:nvSpPr>
        <p:spPr>
          <a:xfrm>
            <a:off x="647700" y="2521059"/>
            <a:ext cx="10896600" cy="1815882"/>
          </a:xfrm>
          <a:prstGeom prst="rect">
            <a:avLst/>
          </a:prstGeom>
        </p:spPr>
        <p:txBody>
          <a:bodyPr wrap="square">
            <a:spAutoFit/>
          </a:bodyPr>
          <a:lstStyle/>
          <a:p>
            <a:pPr marL="685800" indent="-685800">
              <a:buFont typeface="Arial" panose="020B0604020202020204" pitchFamily="34" charset="0"/>
              <a:buChar char="•"/>
            </a:pPr>
            <a:r>
              <a:rPr lang="en-US" sz="2800" b="1" dirty="0">
                <a:latin typeface="Cambria" panose="02040503050406030204" pitchFamily="18" charset="0"/>
              </a:rPr>
              <a:t>Virtually every branch of medicine utilizes laser light therapies.  </a:t>
            </a:r>
          </a:p>
          <a:p>
            <a:pPr marL="685800" indent="-685800">
              <a:buFont typeface="Arial" panose="020B0604020202020204" pitchFamily="34" charset="0"/>
              <a:buChar char="•"/>
            </a:pPr>
            <a:r>
              <a:rPr lang="en-US" sz="2800" b="1" dirty="0">
                <a:latin typeface="Cambria" panose="02040503050406030204" pitchFamily="18" charset="0"/>
              </a:rPr>
              <a:t>There are over 2,000 references in the Index Medicus relative to promoting healing and pain relief.</a:t>
            </a:r>
            <a:endParaRPr lang="en-US" sz="2800" dirty="0">
              <a:latin typeface="Cambria" panose="02040503050406030204" pitchFamily="18" charset="0"/>
            </a:endParaRPr>
          </a:p>
        </p:txBody>
      </p:sp>
    </p:spTree>
    <p:extLst>
      <p:ext uri="{BB962C8B-B14F-4D97-AF65-F5344CB8AC3E}">
        <p14:creationId xmlns:p14="http://schemas.microsoft.com/office/powerpoint/2010/main" val="16165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D513-6008-488F-85D1-C56F063B01D2}"/>
              </a:ext>
            </a:extLst>
          </p:cNvPr>
          <p:cNvSpPr>
            <a:spLocks noGrp="1"/>
          </p:cNvSpPr>
          <p:nvPr>
            <p:ph type="title"/>
          </p:nvPr>
        </p:nvSpPr>
        <p:spPr>
          <a:xfrm>
            <a:off x="838200" y="838091"/>
            <a:ext cx="10515600" cy="1325563"/>
          </a:xfrm>
        </p:spPr>
        <p:txBody>
          <a:bodyPr>
            <a:normAutofit/>
          </a:bodyPr>
          <a:lstStyle/>
          <a:p>
            <a:pPr algn="ctr"/>
            <a:r>
              <a:rPr lang="en-US" sz="4000" b="1" dirty="0">
                <a:latin typeface="Cambria" panose="02040503050406030204" pitchFamily="18" charset="0"/>
              </a:rPr>
              <a:t>Laser in Traditional Medicine</a:t>
            </a:r>
          </a:p>
        </p:txBody>
      </p:sp>
      <p:sp>
        <p:nvSpPr>
          <p:cNvPr id="3" name="Content Placeholder 2">
            <a:extLst>
              <a:ext uri="{FF2B5EF4-FFF2-40B4-BE49-F238E27FC236}">
                <a16:creationId xmlns:a16="http://schemas.microsoft.com/office/drawing/2014/main" id="{F48288B8-79F0-49D5-BEB0-CCDBE186DB74}"/>
              </a:ext>
            </a:extLst>
          </p:cNvPr>
          <p:cNvSpPr>
            <a:spLocks noGrp="1"/>
          </p:cNvSpPr>
          <p:nvPr>
            <p:ph idx="1"/>
          </p:nvPr>
        </p:nvSpPr>
        <p:spPr>
          <a:xfrm>
            <a:off x="838200" y="2005012"/>
            <a:ext cx="10515600" cy="4351338"/>
          </a:xfrm>
        </p:spPr>
        <p:txBody>
          <a:bodyPr/>
          <a:lstStyle/>
          <a:p>
            <a:pPr marL="0" indent="0">
              <a:buNone/>
            </a:pPr>
            <a:r>
              <a:rPr lang="en-US" dirty="0">
                <a:latin typeface="Cambria" panose="02040503050406030204" pitchFamily="18" charset="0"/>
              </a:rPr>
              <a:t>“If the traditional avenues did not work, our patients were without much hope.  Adding MLS Laser Therapy to our practice has revolutionized how e can care for our patients.  What we’re finding is that over 90% of our patients are experiencing significant improvement of their symptoms in as little as two treatments.“</a:t>
            </a:r>
          </a:p>
          <a:p>
            <a:pPr marL="0" indent="0">
              <a:buNone/>
            </a:pPr>
            <a:endParaRPr lang="en-US" dirty="0">
              <a:latin typeface="Cambria" panose="02040503050406030204" pitchFamily="18" charset="0"/>
            </a:endParaRPr>
          </a:p>
          <a:p>
            <a:pPr marL="0" indent="0">
              <a:buNone/>
            </a:pPr>
            <a:r>
              <a:rPr lang="en-US" dirty="0">
                <a:latin typeface="Cambria" panose="02040503050406030204" pitchFamily="18" charset="0"/>
              </a:rPr>
              <a:t>-Ronald S. Lederman, MD</a:t>
            </a:r>
          </a:p>
          <a:p>
            <a:pPr marL="0" indent="0">
              <a:buNone/>
            </a:pPr>
            <a:r>
              <a:rPr lang="en-US" dirty="0">
                <a:latin typeface="Cambria" panose="02040503050406030204" pitchFamily="18" charset="0"/>
              </a:rPr>
              <a:t>Center for Orthopedic Surgery, Sports Medicine &amp; Physical Therapy</a:t>
            </a:r>
          </a:p>
          <a:p>
            <a:endParaRPr lang="en-US" dirty="0"/>
          </a:p>
        </p:txBody>
      </p:sp>
      <p:sp>
        <p:nvSpPr>
          <p:cNvPr id="4" name="Footer Placeholder 3">
            <a:extLst>
              <a:ext uri="{FF2B5EF4-FFF2-40B4-BE49-F238E27FC236}">
                <a16:creationId xmlns:a16="http://schemas.microsoft.com/office/drawing/2014/main" id="{882B9B87-D673-4E84-9EFD-213B3F30B2CD}"/>
              </a:ext>
            </a:extLst>
          </p:cNvPr>
          <p:cNvSpPr>
            <a:spLocks noGrp="1"/>
          </p:cNvSpPr>
          <p:nvPr>
            <p:ph type="ftr" sz="quarter" idx="11"/>
          </p:nvPr>
        </p:nvSpPr>
        <p:spPr/>
        <p:txBody>
          <a:bodyPr/>
          <a:lstStyle/>
          <a:p>
            <a:r>
              <a:rPr lang="en-US"/>
              <a:t>© 2015-2016 Optimal Health Straw Chiropractic </a:t>
            </a:r>
          </a:p>
        </p:txBody>
      </p:sp>
    </p:spTree>
    <p:extLst>
      <p:ext uri="{BB962C8B-B14F-4D97-AF65-F5344CB8AC3E}">
        <p14:creationId xmlns:p14="http://schemas.microsoft.com/office/powerpoint/2010/main" val="284220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41AA-609D-436D-9BA8-4F9004755CEC}"/>
              </a:ext>
            </a:extLst>
          </p:cNvPr>
          <p:cNvSpPr>
            <a:spLocks noGrp="1"/>
          </p:cNvSpPr>
          <p:nvPr>
            <p:ph type="title"/>
          </p:nvPr>
        </p:nvSpPr>
        <p:spPr>
          <a:xfrm>
            <a:off x="838200" y="880132"/>
            <a:ext cx="10515600" cy="1325563"/>
          </a:xfrm>
        </p:spPr>
        <p:txBody>
          <a:bodyPr>
            <a:normAutofit/>
          </a:bodyPr>
          <a:lstStyle/>
          <a:p>
            <a:pPr algn="ctr"/>
            <a:r>
              <a:rPr lang="en-US" sz="3200" b="1" dirty="0">
                <a:latin typeface="Cambria" panose="02040503050406030204" pitchFamily="18" charset="0"/>
              </a:rPr>
              <a:t>WHO SHOULD COME SEE US IMMEDIATELY?</a:t>
            </a:r>
          </a:p>
        </p:txBody>
      </p:sp>
      <p:sp>
        <p:nvSpPr>
          <p:cNvPr id="4" name="Content Placeholder 3">
            <a:extLst>
              <a:ext uri="{FF2B5EF4-FFF2-40B4-BE49-F238E27FC236}">
                <a16:creationId xmlns:a16="http://schemas.microsoft.com/office/drawing/2014/main" id="{82236528-35D8-4B03-875F-CD83B4666B14}"/>
              </a:ext>
            </a:extLst>
          </p:cNvPr>
          <p:cNvSpPr>
            <a:spLocks noGrp="1"/>
          </p:cNvSpPr>
          <p:nvPr>
            <p:ph idx="1"/>
          </p:nvPr>
        </p:nvSpPr>
        <p:spPr>
          <a:xfrm>
            <a:off x="2895600" y="2005012"/>
            <a:ext cx="10515600" cy="4351338"/>
          </a:xfrm>
        </p:spPr>
        <p:txBody>
          <a:bodyPr>
            <a:normAutofit fontScale="85000" lnSpcReduction="20000"/>
          </a:bodyPr>
          <a:lstStyle/>
          <a:p>
            <a:pPr marL="0" indent="0">
              <a:buNone/>
            </a:pPr>
            <a:r>
              <a:rPr lang="en-US" b="1" dirty="0">
                <a:latin typeface="Cambria" panose="02040503050406030204" pitchFamily="18" charset="0"/>
              </a:rPr>
              <a:t>If you have ever been diagnosed with:</a:t>
            </a:r>
          </a:p>
          <a:p>
            <a:r>
              <a:rPr lang="en-US" dirty="0">
                <a:latin typeface="Cambria" panose="02040503050406030204" pitchFamily="18" charset="0"/>
              </a:rPr>
              <a:t>Fibromyalgia</a:t>
            </a:r>
          </a:p>
          <a:p>
            <a:r>
              <a:rPr lang="en-US" dirty="0">
                <a:latin typeface="Cambria" panose="02040503050406030204" pitchFamily="18" charset="0"/>
              </a:rPr>
              <a:t>Plantar Fasciitis</a:t>
            </a:r>
          </a:p>
          <a:p>
            <a:r>
              <a:rPr lang="en-US" dirty="0">
                <a:latin typeface="Cambria" panose="02040503050406030204" pitchFamily="18" charset="0"/>
              </a:rPr>
              <a:t>Chronic Fatigue</a:t>
            </a:r>
          </a:p>
          <a:p>
            <a:r>
              <a:rPr lang="en-US" dirty="0">
                <a:latin typeface="Cambria" panose="02040503050406030204" pitchFamily="18" charset="0"/>
              </a:rPr>
              <a:t>Arthritis</a:t>
            </a:r>
          </a:p>
          <a:p>
            <a:r>
              <a:rPr lang="en-US" dirty="0">
                <a:latin typeface="Cambria" panose="02040503050406030204" pitchFamily="18" charset="0"/>
              </a:rPr>
              <a:t>Facial neuralgia</a:t>
            </a:r>
          </a:p>
          <a:p>
            <a:pPr marL="0" indent="0">
              <a:buNone/>
            </a:pPr>
            <a:r>
              <a:rPr lang="en-US" b="1" dirty="0">
                <a:latin typeface="Cambria" panose="02040503050406030204" pitchFamily="18" charset="0"/>
              </a:rPr>
              <a:t>Or suffer with:</a:t>
            </a:r>
          </a:p>
          <a:p>
            <a:r>
              <a:rPr lang="en-US" dirty="0">
                <a:latin typeface="Cambria" panose="02040503050406030204" pitchFamily="18" charset="0"/>
              </a:rPr>
              <a:t>Chronic pain from an accident or injury</a:t>
            </a:r>
          </a:p>
          <a:p>
            <a:r>
              <a:rPr lang="en-US" dirty="0">
                <a:latin typeface="Cambria" panose="02040503050406030204" pitchFamily="18" charset="0"/>
              </a:rPr>
              <a:t>Pain from past surgery </a:t>
            </a:r>
          </a:p>
          <a:p>
            <a:r>
              <a:rPr lang="en-US" dirty="0">
                <a:latin typeface="Cambria" panose="02040503050406030204" pitchFamily="18" charset="0"/>
              </a:rPr>
              <a:t>Pain in the joints, neck, back, or extremities</a:t>
            </a:r>
          </a:p>
          <a:p>
            <a:r>
              <a:rPr lang="en-US" dirty="0">
                <a:latin typeface="Cambria" panose="02040503050406030204" pitchFamily="18" charset="0"/>
              </a:rPr>
              <a:t>Bulging or ruptured disc in the neck, mid, or low back</a:t>
            </a:r>
          </a:p>
        </p:txBody>
      </p:sp>
      <p:sp>
        <p:nvSpPr>
          <p:cNvPr id="3" name="Footer Placeholder 2">
            <a:extLst>
              <a:ext uri="{FF2B5EF4-FFF2-40B4-BE49-F238E27FC236}">
                <a16:creationId xmlns:a16="http://schemas.microsoft.com/office/drawing/2014/main" id="{D0433021-5CD0-4EA5-87C7-946474D721D3}"/>
              </a:ext>
            </a:extLst>
          </p:cNvPr>
          <p:cNvSpPr>
            <a:spLocks noGrp="1"/>
          </p:cNvSpPr>
          <p:nvPr>
            <p:ph type="ftr" sz="quarter" idx="11"/>
          </p:nvPr>
        </p:nvSpPr>
        <p:spPr/>
        <p:txBody>
          <a:bodyPr/>
          <a:lstStyle/>
          <a:p>
            <a:r>
              <a:rPr lang="en-US"/>
              <a:t>© 2015-2016 Optimal Health Straw Chiropractic </a:t>
            </a:r>
          </a:p>
        </p:txBody>
      </p:sp>
    </p:spTree>
    <p:extLst>
      <p:ext uri="{BB962C8B-B14F-4D97-AF65-F5344CB8AC3E}">
        <p14:creationId xmlns:p14="http://schemas.microsoft.com/office/powerpoint/2010/main" val="28824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344064"/>
            <a:ext cx="10820400" cy="1325563"/>
          </a:xfrm>
        </p:spPr>
        <p:txBody>
          <a:bodyPr>
            <a:normAutofit/>
          </a:bodyPr>
          <a:lstStyle/>
          <a:p>
            <a:pPr algn="ctr"/>
            <a:r>
              <a:rPr lang="en-US" sz="4000" b="1" dirty="0">
                <a:latin typeface="Cambria" panose="02040503050406030204" pitchFamily="18" charset="0"/>
              </a:rPr>
              <a:t>Next Steps</a:t>
            </a:r>
          </a:p>
        </p:txBody>
      </p:sp>
      <p:sp>
        <p:nvSpPr>
          <p:cNvPr id="3" name="Content Placeholder 2"/>
          <p:cNvSpPr>
            <a:spLocks noGrp="1"/>
          </p:cNvSpPr>
          <p:nvPr>
            <p:ph sz="quarter" idx="4294967295"/>
          </p:nvPr>
        </p:nvSpPr>
        <p:spPr>
          <a:xfrm>
            <a:off x="-228600" y="2669627"/>
            <a:ext cx="11887200" cy="4648200"/>
          </a:xfrm>
        </p:spPr>
        <p:txBody>
          <a:bodyPr>
            <a:normAutofit/>
          </a:bodyPr>
          <a:lstStyle/>
          <a:p>
            <a:pPr marL="0" indent="0" algn="ctr">
              <a:buNone/>
            </a:pPr>
            <a:r>
              <a:rPr lang="en-US" sz="6000" dirty="0"/>
              <a:t> </a:t>
            </a:r>
            <a:r>
              <a:rPr lang="en-US" sz="3200" dirty="0">
                <a:latin typeface="Cambria" panose="02040503050406030204" pitchFamily="18" charset="0"/>
              </a:rPr>
              <a:t>Set up a consult</a:t>
            </a:r>
          </a:p>
          <a:p>
            <a:pPr algn="ctr"/>
            <a:r>
              <a:rPr lang="en-US" sz="3200" dirty="0">
                <a:latin typeface="Cambria" panose="02040503050406030204" pitchFamily="18" charset="0"/>
              </a:rPr>
              <a:t> If qualified: Set evaluated and tested </a:t>
            </a:r>
          </a:p>
          <a:p>
            <a:pPr algn="ctr"/>
            <a:r>
              <a:rPr lang="en-US" sz="3200" dirty="0">
                <a:latin typeface="Cambria" panose="02040503050406030204" pitchFamily="18" charset="0"/>
              </a:rPr>
              <a:t> Review treatment plan to address the causes of your problem </a:t>
            </a:r>
          </a:p>
        </p:txBody>
      </p:sp>
    </p:spTree>
    <p:extLst>
      <p:ext uri="{BB962C8B-B14F-4D97-AF65-F5344CB8AC3E}">
        <p14:creationId xmlns:p14="http://schemas.microsoft.com/office/powerpoint/2010/main" val="25512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255360"/>
            <a:ext cx="10744200" cy="1325563"/>
          </a:xfrm>
        </p:spPr>
        <p:txBody>
          <a:bodyPr>
            <a:normAutofit/>
          </a:bodyPr>
          <a:lstStyle/>
          <a:p>
            <a:pPr algn="ctr"/>
            <a:r>
              <a:rPr lang="en-US" sz="4000" b="1" dirty="0">
                <a:latin typeface="Cambria" panose="02040503050406030204" pitchFamily="18" charset="0"/>
              </a:rPr>
              <a:t>Normal Pricing</a:t>
            </a:r>
          </a:p>
        </p:txBody>
      </p:sp>
      <p:sp>
        <p:nvSpPr>
          <p:cNvPr id="4" name="Content Placeholder 3"/>
          <p:cNvSpPr>
            <a:spLocks noGrp="1"/>
          </p:cNvSpPr>
          <p:nvPr>
            <p:ph sz="quarter" idx="4294967295"/>
          </p:nvPr>
        </p:nvSpPr>
        <p:spPr>
          <a:xfrm>
            <a:off x="660400" y="2262978"/>
            <a:ext cx="10871200" cy="4495800"/>
          </a:xfrm>
        </p:spPr>
        <p:txBody>
          <a:bodyPr>
            <a:normAutofit/>
          </a:bodyPr>
          <a:lstStyle/>
          <a:p>
            <a:pPr marL="0" indent="0" algn="ctr">
              <a:buNone/>
            </a:pPr>
            <a:endParaRPr lang="en-US" sz="6000" b="1" dirty="0"/>
          </a:p>
          <a:p>
            <a:pPr marL="0" indent="0" algn="ctr">
              <a:buNone/>
            </a:pPr>
            <a:r>
              <a:rPr lang="en-US" sz="11500" b="1" dirty="0"/>
              <a:t>$000.00</a:t>
            </a:r>
          </a:p>
        </p:txBody>
      </p:sp>
    </p:spTree>
    <p:extLst>
      <p:ext uri="{BB962C8B-B14F-4D97-AF65-F5344CB8AC3E}">
        <p14:creationId xmlns:p14="http://schemas.microsoft.com/office/powerpoint/2010/main" val="136948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318422"/>
            <a:ext cx="11582400" cy="1325563"/>
          </a:xfrm>
        </p:spPr>
        <p:txBody>
          <a:bodyPr>
            <a:normAutofit/>
          </a:bodyPr>
          <a:lstStyle/>
          <a:p>
            <a:pPr algn="ctr"/>
            <a:r>
              <a:rPr lang="en-US" sz="4000" b="1" dirty="0">
                <a:latin typeface="Cambria" panose="02040503050406030204" pitchFamily="18" charset="0"/>
                <a:cs typeface="Arial"/>
              </a:rPr>
              <a:t>Because you are here today…</a:t>
            </a:r>
          </a:p>
        </p:txBody>
      </p:sp>
      <p:sp>
        <p:nvSpPr>
          <p:cNvPr id="3" name="Content Placeholder 2"/>
          <p:cNvSpPr>
            <a:spLocks noGrp="1"/>
          </p:cNvSpPr>
          <p:nvPr>
            <p:ph sz="quarter" idx="4294967295"/>
          </p:nvPr>
        </p:nvSpPr>
        <p:spPr>
          <a:xfrm>
            <a:off x="-1153511" y="1621221"/>
            <a:ext cx="11353800" cy="4495800"/>
          </a:xfrm>
        </p:spPr>
        <p:txBody>
          <a:bodyPr>
            <a:normAutofit/>
          </a:bodyPr>
          <a:lstStyle/>
          <a:p>
            <a:pPr marL="1143000" lvl="3" indent="0">
              <a:buNone/>
            </a:pPr>
            <a:r>
              <a:rPr lang="en-US" sz="8700" dirty="0"/>
              <a:t>      </a:t>
            </a:r>
          </a:p>
          <a:p>
            <a:pPr marL="1143000" lvl="3" indent="0" algn="ctr">
              <a:buNone/>
            </a:pPr>
            <a:r>
              <a:rPr lang="en-US" sz="8800" dirty="0"/>
              <a:t>     </a:t>
            </a:r>
            <a:r>
              <a:rPr lang="en-US" sz="11500" b="1" dirty="0"/>
              <a:t>$000</a:t>
            </a:r>
          </a:p>
        </p:txBody>
      </p:sp>
    </p:spTree>
    <p:extLst>
      <p:ext uri="{BB962C8B-B14F-4D97-AF65-F5344CB8AC3E}">
        <p14:creationId xmlns:p14="http://schemas.microsoft.com/office/powerpoint/2010/main" val="56179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99222"/>
            <a:ext cx="10820400" cy="1325563"/>
          </a:xfrm>
        </p:spPr>
        <p:txBody>
          <a:bodyPr>
            <a:normAutofit/>
          </a:bodyPr>
          <a:lstStyle/>
          <a:p>
            <a:r>
              <a:rPr lang="en-US" sz="6000" dirty="0">
                <a:latin typeface="Arial"/>
                <a:cs typeface="Arial"/>
              </a:rPr>
              <a:t> </a:t>
            </a:r>
          </a:p>
        </p:txBody>
      </p:sp>
      <p:sp>
        <p:nvSpPr>
          <p:cNvPr id="3" name="Content Placeholder 2"/>
          <p:cNvSpPr>
            <a:spLocks noGrp="1"/>
          </p:cNvSpPr>
          <p:nvPr>
            <p:ph sz="quarter" idx="4294967295"/>
          </p:nvPr>
        </p:nvSpPr>
        <p:spPr>
          <a:xfrm>
            <a:off x="38100" y="2758966"/>
            <a:ext cx="12115800" cy="4495800"/>
          </a:xfrm>
        </p:spPr>
        <p:txBody>
          <a:bodyPr>
            <a:normAutofit/>
          </a:bodyPr>
          <a:lstStyle/>
          <a:p>
            <a:pPr marL="0" indent="0" algn="ctr">
              <a:buNone/>
            </a:pPr>
            <a:r>
              <a:rPr lang="en-US" sz="4000" b="1" dirty="0">
                <a:latin typeface="Cambria" panose="02040503050406030204" pitchFamily="18" charset="0"/>
              </a:rPr>
              <a:t>Who Qualifies For Care?</a:t>
            </a:r>
          </a:p>
          <a:p>
            <a:pPr marL="0" indent="0" algn="ctr">
              <a:buNone/>
            </a:pPr>
            <a:endParaRPr lang="en-US" sz="4400" dirty="0">
              <a:latin typeface="Arial Black" pitchFamily="34" charset="0"/>
            </a:endParaRPr>
          </a:p>
        </p:txBody>
      </p:sp>
    </p:spTree>
    <p:extLst>
      <p:ext uri="{BB962C8B-B14F-4D97-AF65-F5344CB8AC3E}">
        <p14:creationId xmlns:p14="http://schemas.microsoft.com/office/powerpoint/2010/main" val="190396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76200" y="3247697"/>
            <a:ext cx="12039600" cy="4953000"/>
          </a:xfrm>
        </p:spPr>
        <p:txBody>
          <a:bodyPr/>
          <a:lstStyle/>
          <a:p>
            <a:pPr marL="0" indent="0" algn="ctr">
              <a:buNone/>
            </a:pPr>
            <a:r>
              <a:rPr lang="en-US" sz="4000" b="1" dirty="0">
                <a:latin typeface="Cambria" panose="02040503050406030204" pitchFamily="18" charset="0"/>
              </a:rPr>
              <a:t>If $000 is stretching your budget.</a:t>
            </a:r>
          </a:p>
          <a:p>
            <a:pPr marL="0" indent="0">
              <a:buNone/>
            </a:pPr>
            <a:endParaRPr lang="en-US" dirty="0"/>
          </a:p>
        </p:txBody>
      </p:sp>
    </p:spTree>
    <p:extLst>
      <p:ext uri="{BB962C8B-B14F-4D97-AF65-F5344CB8AC3E}">
        <p14:creationId xmlns:p14="http://schemas.microsoft.com/office/powerpoint/2010/main" val="410121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75EF-A65F-4603-98EA-99CB299E6498}"/>
              </a:ext>
            </a:extLst>
          </p:cNvPr>
          <p:cNvSpPr>
            <a:spLocks noGrp="1"/>
          </p:cNvSpPr>
          <p:nvPr>
            <p:ph type="title"/>
          </p:nvPr>
        </p:nvSpPr>
        <p:spPr>
          <a:xfrm>
            <a:off x="838200" y="1256806"/>
            <a:ext cx="10515600" cy="1325563"/>
          </a:xfrm>
        </p:spPr>
        <p:txBody>
          <a:bodyPr>
            <a:normAutofit/>
          </a:bodyPr>
          <a:lstStyle/>
          <a:p>
            <a:pPr algn="ctr"/>
            <a:r>
              <a:rPr lang="en-US" sz="4000" b="1" dirty="0">
                <a:latin typeface="Cambria" panose="02040503050406030204" pitchFamily="18" charset="0"/>
              </a:rPr>
              <a:t>Causes and Provokes ALL Disease</a:t>
            </a:r>
          </a:p>
        </p:txBody>
      </p:sp>
      <p:sp>
        <p:nvSpPr>
          <p:cNvPr id="3" name="Content Placeholder 2">
            <a:extLst>
              <a:ext uri="{FF2B5EF4-FFF2-40B4-BE49-F238E27FC236}">
                <a16:creationId xmlns:a16="http://schemas.microsoft.com/office/drawing/2014/main" id="{18FAE4F7-4B6A-418A-93F0-6CAA2AC25D75}"/>
              </a:ext>
            </a:extLst>
          </p:cNvPr>
          <p:cNvSpPr>
            <a:spLocks noGrp="1"/>
          </p:cNvSpPr>
          <p:nvPr>
            <p:ph idx="1"/>
          </p:nvPr>
        </p:nvSpPr>
        <p:spPr>
          <a:xfrm>
            <a:off x="838200" y="2582369"/>
            <a:ext cx="10515600" cy="4351338"/>
          </a:xfrm>
        </p:spPr>
        <p:txBody>
          <a:bodyPr>
            <a:normAutofit/>
          </a:bodyPr>
          <a:lstStyle/>
          <a:p>
            <a:r>
              <a:rPr lang="en-US" dirty="0">
                <a:latin typeface="Cambria" panose="02040503050406030204" pitchFamily="18" charset="0"/>
              </a:rPr>
              <a:t>Chronic inflammation is a symptom of virtually every disease and also aggravates all disease. </a:t>
            </a:r>
          </a:p>
          <a:p>
            <a:endParaRPr lang="en-US" dirty="0">
              <a:latin typeface="Cambria" panose="02040503050406030204" pitchFamily="18" charset="0"/>
            </a:endParaRPr>
          </a:p>
          <a:p>
            <a:r>
              <a:rPr lang="en-US" dirty="0">
                <a:latin typeface="Cambria" panose="02040503050406030204" pitchFamily="18" charset="0"/>
              </a:rPr>
              <a:t>FOR EXAMPLE: Being overweight creates inflammation and inflammation provokes weight gain.</a:t>
            </a:r>
          </a:p>
        </p:txBody>
      </p:sp>
    </p:spTree>
    <p:extLst>
      <p:ext uri="{BB962C8B-B14F-4D97-AF65-F5344CB8AC3E}">
        <p14:creationId xmlns:p14="http://schemas.microsoft.com/office/powerpoint/2010/main" val="17095065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0EA688-78B8-BF4B-B132-D531ED3C5E8D}"/>
              </a:ext>
            </a:extLst>
          </p:cNvPr>
          <p:cNvSpPr txBox="1"/>
          <p:nvPr/>
        </p:nvSpPr>
        <p:spPr>
          <a:xfrm>
            <a:off x="3105566" y="2999978"/>
            <a:ext cx="5980868" cy="707886"/>
          </a:xfrm>
          <a:prstGeom prst="rect">
            <a:avLst/>
          </a:prstGeom>
          <a:noFill/>
        </p:spPr>
        <p:txBody>
          <a:bodyPr wrap="none" rtlCol="0">
            <a:spAutoFit/>
          </a:bodyPr>
          <a:lstStyle/>
          <a:p>
            <a:r>
              <a:rPr lang="en-US" sz="4000" b="1" dirty="0">
                <a:latin typeface="Cambria" panose="02040503050406030204" pitchFamily="18" charset="0"/>
              </a:rPr>
              <a:t>Well Aligned Epigenetics</a:t>
            </a:r>
          </a:p>
        </p:txBody>
      </p:sp>
    </p:spTree>
    <p:extLst>
      <p:ext uri="{BB962C8B-B14F-4D97-AF65-F5344CB8AC3E}">
        <p14:creationId xmlns:p14="http://schemas.microsoft.com/office/powerpoint/2010/main" val="3378715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B1D6-3DC8-4212-B83C-3FC3550AA41F}"/>
              </a:ext>
            </a:extLst>
          </p:cNvPr>
          <p:cNvSpPr>
            <a:spLocks noGrp="1"/>
          </p:cNvSpPr>
          <p:nvPr>
            <p:ph type="title"/>
          </p:nvPr>
        </p:nvSpPr>
        <p:spPr>
          <a:xfrm>
            <a:off x="838200" y="1468712"/>
            <a:ext cx="10515600" cy="1325563"/>
          </a:xfrm>
        </p:spPr>
        <p:txBody>
          <a:bodyPr>
            <a:normAutofit/>
          </a:bodyPr>
          <a:lstStyle/>
          <a:p>
            <a:pPr algn="ctr"/>
            <a:r>
              <a:rPr lang="en-US" sz="4000" dirty="0">
                <a:latin typeface="Cambria" panose="02040503050406030204" pitchFamily="18" charset="0"/>
              </a:rPr>
              <a:t>Change Your Genetics</a:t>
            </a:r>
          </a:p>
        </p:txBody>
      </p:sp>
      <p:sp>
        <p:nvSpPr>
          <p:cNvPr id="3" name="Content Placeholder 2">
            <a:extLst>
              <a:ext uri="{FF2B5EF4-FFF2-40B4-BE49-F238E27FC236}">
                <a16:creationId xmlns:a16="http://schemas.microsoft.com/office/drawing/2014/main" id="{EAC581ED-7144-4028-9472-91E3250F9A3D}"/>
              </a:ext>
            </a:extLst>
          </p:cNvPr>
          <p:cNvSpPr>
            <a:spLocks noGrp="1"/>
          </p:cNvSpPr>
          <p:nvPr>
            <p:ph idx="1"/>
          </p:nvPr>
        </p:nvSpPr>
        <p:spPr>
          <a:xfrm>
            <a:off x="838200" y="3002783"/>
            <a:ext cx="10515600" cy="4351338"/>
          </a:xfrm>
        </p:spPr>
        <p:txBody>
          <a:bodyPr>
            <a:normAutofit/>
          </a:bodyPr>
          <a:lstStyle/>
          <a:p>
            <a:pPr algn="ctr"/>
            <a:r>
              <a:rPr lang="en-US" sz="4000" dirty="0">
                <a:latin typeface="Cambria" panose="02040503050406030204" pitchFamily="18" charset="0"/>
              </a:rPr>
              <a:t>Discover how to Upgrade Your Genes, Decrease Your Risks, and Improve Your Entire Life</a:t>
            </a:r>
          </a:p>
        </p:txBody>
      </p:sp>
    </p:spTree>
    <p:extLst>
      <p:ext uri="{BB962C8B-B14F-4D97-AF65-F5344CB8AC3E}">
        <p14:creationId xmlns:p14="http://schemas.microsoft.com/office/powerpoint/2010/main" val="3533224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CC8B4-C891-40C4-8657-1673CEBDED30}"/>
              </a:ext>
            </a:extLst>
          </p:cNvPr>
          <p:cNvSpPr>
            <a:spLocks noGrp="1"/>
          </p:cNvSpPr>
          <p:nvPr>
            <p:ph type="title"/>
          </p:nvPr>
        </p:nvSpPr>
        <p:spPr>
          <a:xfrm>
            <a:off x="838200" y="354615"/>
            <a:ext cx="10515600" cy="1325563"/>
          </a:xfrm>
        </p:spPr>
        <p:txBody>
          <a:bodyPr>
            <a:normAutofit/>
          </a:bodyPr>
          <a:lstStyle/>
          <a:p>
            <a:pPr algn="ctr"/>
            <a:r>
              <a:rPr lang="en-US" sz="4000" b="1" dirty="0">
                <a:latin typeface="Cambria" panose="02040503050406030204" pitchFamily="18" charset="0"/>
              </a:rPr>
              <a:t>What Is Your Genetic Risk?</a:t>
            </a:r>
          </a:p>
        </p:txBody>
      </p:sp>
      <p:sp>
        <p:nvSpPr>
          <p:cNvPr id="3" name="Content Placeholder 2">
            <a:extLst>
              <a:ext uri="{FF2B5EF4-FFF2-40B4-BE49-F238E27FC236}">
                <a16:creationId xmlns:a16="http://schemas.microsoft.com/office/drawing/2014/main" id="{FB6183A3-3CC1-4F80-8A63-9914CD42EBA9}"/>
              </a:ext>
            </a:extLst>
          </p:cNvPr>
          <p:cNvSpPr>
            <a:spLocks noGrp="1"/>
          </p:cNvSpPr>
          <p:nvPr>
            <p:ph idx="1"/>
          </p:nvPr>
        </p:nvSpPr>
        <p:spPr/>
        <p:txBody>
          <a:bodyPr>
            <a:normAutofit lnSpcReduction="10000"/>
          </a:bodyPr>
          <a:lstStyle/>
          <a:p>
            <a:pPr marL="0" indent="0" algn="ctr" eaLnBrk="0" fontAlgn="base" hangingPunct="0">
              <a:lnSpc>
                <a:spcPct val="100000"/>
              </a:lnSpc>
              <a:spcBef>
                <a:spcPct val="0"/>
              </a:spcBef>
              <a:spcAft>
                <a:spcPct val="0"/>
              </a:spcAft>
              <a:buFontTx/>
              <a:buChar char="•"/>
            </a:pPr>
            <a:r>
              <a:rPr lang="en-US" altLang="en-US" sz="2400" dirty="0">
                <a:solidFill>
                  <a:srgbClr val="333435"/>
                </a:solidFill>
                <a:latin typeface="Cambria" panose="02040503050406030204" pitchFamily="18" charset="0"/>
              </a:rPr>
              <a:t>Celiac Disease, Lactose, and Gluten-intolerance</a:t>
            </a:r>
          </a:p>
          <a:p>
            <a:pPr marL="0" indent="0" algn="ctr" eaLnBrk="0" fontAlgn="base" hangingPunct="0">
              <a:lnSpc>
                <a:spcPct val="100000"/>
              </a:lnSpc>
              <a:spcBef>
                <a:spcPct val="0"/>
              </a:spcBef>
              <a:spcAft>
                <a:spcPct val="0"/>
              </a:spcAft>
              <a:buFontTx/>
              <a:buChar char="•"/>
            </a:pPr>
            <a:r>
              <a:rPr lang="en-US" altLang="en-US" sz="2400" dirty="0">
                <a:solidFill>
                  <a:srgbClr val="333435"/>
                </a:solidFill>
                <a:latin typeface="Cambria" panose="02040503050406030204" pitchFamily="18" charset="0"/>
              </a:rPr>
              <a:t>Dementia and Alzheimer's Disease</a:t>
            </a:r>
          </a:p>
          <a:p>
            <a:pPr marL="0" indent="0" algn="ctr" eaLnBrk="0" fontAlgn="base" hangingPunct="0">
              <a:lnSpc>
                <a:spcPct val="100000"/>
              </a:lnSpc>
              <a:spcBef>
                <a:spcPct val="0"/>
              </a:spcBef>
              <a:spcAft>
                <a:spcPct val="0"/>
              </a:spcAft>
              <a:buFontTx/>
              <a:buChar char="•"/>
            </a:pPr>
            <a:r>
              <a:rPr lang="en-US" altLang="en-US" sz="2400" dirty="0">
                <a:solidFill>
                  <a:srgbClr val="333435"/>
                </a:solidFill>
                <a:latin typeface="Cambria" panose="02040503050406030204" pitchFamily="18" charset="0"/>
              </a:rPr>
              <a:t>Parkinson's Disease</a:t>
            </a:r>
          </a:p>
          <a:p>
            <a:pPr marL="0" indent="0" algn="ctr" eaLnBrk="0" fontAlgn="base" hangingPunct="0">
              <a:lnSpc>
                <a:spcPct val="100000"/>
              </a:lnSpc>
              <a:spcBef>
                <a:spcPct val="0"/>
              </a:spcBef>
              <a:spcAft>
                <a:spcPct val="0"/>
              </a:spcAft>
              <a:buFontTx/>
              <a:buChar char="•"/>
            </a:pPr>
            <a:r>
              <a:rPr lang="en-US" altLang="en-US" sz="2400" dirty="0">
                <a:solidFill>
                  <a:srgbClr val="333435"/>
                </a:solidFill>
                <a:latin typeface="Cambria" panose="02040503050406030204" pitchFamily="18" charset="0"/>
              </a:rPr>
              <a:t>Cancer</a:t>
            </a:r>
          </a:p>
          <a:p>
            <a:pPr marL="0" indent="0" algn="ctr" eaLnBrk="0" fontAlgn="base" hangingPunct="0">
              <a:lnSpc>
                <a:spcPct val="100000"/>
              </a:lnSpc>
              <a:spcBef>
                <a:spcPct val="0"/>
              </a:spcBef>
              <a:spcAft>
                <a:spcPct val="0"/>
              </a:spcAft>
              <a:buFontTx/>
              <a:buChar char="•"/>
            </a:pPr>
            <a:r>
              <a:rPr lang="en-US" altLang="en-US" sz="2400" dirty="0">
                <a:solidFill>
                  <a:srgbClr val="333435"/>
                </a:solidFill>
                <a:latin typeface="Cambria" panose="02040503050406030204" pitchFamily="18" charset="0"/>
              </a:rPr>
              <a:t>Heart Disease</a:t>
            </a:r>
          </a:p>
          <a:p>
            <a:pPr marL="0" indent="0" algn="ctr" eaLnBrk="0" fontAlgn="base" hangingPunct="0">
              <a:lnSpc>
                <a:spcPct val="100000"/>
              </a:lnSpc>
              <a:spcBef>
                <a:spcPct val="0"/>
              </a:spcBef>
              <a:spcAft>
                <a:spcPct val="0"/>
              </a:spcAft>
              <a:buFontTx/>
              <a:buChar char="•"/>
            </a:pPr>
            <a:r>
              <a:rPr lang="en-US" altLang="en-US" sz="2400" dirty="0">
                <a:solidFill>
                  <a:srgbClr val="333435"/>
                </a:solidFill>
                <a:latin typeface="Cambria" panose="02040503050406030204" pitchFamily="18" charset="0"/>
              </a:rPr>
              <a:t>Fibromyalgia, joint, and muscle pain</a:t>
            </a:r>
          </a:p>
          <a:p>
            <a:pPr marL="0" indent="0" algn="ctr" eaLnBrk="0" fontAlgn="base" hangingPunct="0">
              <a:lnSpc>
                <a:spcPct val="100000"/>
              </a:lnSpc>
              <a:spcBef>
                <a:spcPct val="0"/>
              </a:spcBef>
              <a:spcAft>
                <a:spcPct val="0"/>
              </a:spcAft>
              <a:buFontTx/>
              <a:buChar char="•"/>
            </a:pPr>
            <a:r>
              <a:rPr lang="en-US" altLang="en-US" sz="2400" dirty="0">
                <a:solidFill>
                  <a:srgbClr val="333435"/>
                </a:solidFill>
                <a:latin typeface="Cambria" panose="02040503050406030204" pitchFamily="18" charset="0"/>
              </a:rPr>
              <a:t>Depression and Anxiety</a:t>
            </a:r>
          </a:p>
          <a:p>
            <a:pPr marL="0" indent="0" algn="ctr" eaLnBrk="0" fontAlgn="base" hangingPunct="0">
              <a:lnSpc>
                <a:spcPct val="100000"/>
              </a:lnSpc>
              <a:spcBef>
                <a:spcPct val="0"/>
              </a:spcBef>
              <a:spcAft>
                <a:spcPct val="0"/>
              </a:spcAft>
              <a:buFontTx/>
              <a:buChar char="•"/>
            </a:pPr>
            <a:r>
              <a:rPr lang="en-US" altLang="en-US" sz="2400" dirty="0">
                <a:solidFill>
                  <a:srgbClr val="333435"/>
                </a:solidFill>
                <a:latin typeface="Cambria" panose="02040503050406030204" pitchFamily="18" charset="0"/>
              </a:rPr>
              <a:t>Obesity</a:t>
            </a:r>
          </a:p>
          <a:p>
            <a:pPr marL="0" indent="0" algn="ctr" eaLnBrk="0" fontAlgn="base" hangingPunct="0">
              <a:lnSpc>
                <a:spcPct val="100000"/>
              </a:lnSpc>
              <a:spcBef>
                <a:spcPct val="0"/>
              </a:spcBef>
              <a:spcAft>
                <a:spcPct val="0"/>
              </a:spcAft>
              <a:buFontTx/>
              <a:buChar char="•"/>
            </a:pPr>
            <a:r>
              <a:rPr lang="en-US" altLang="en-US" sz="2400" dirty="0">
                <a:solidFill>
                  <a:srgbClr val="333435"/>
                </a:solidFill>
                <a:latin typeface="Cambria" panose="02040503050406030204" pitchFamily="18" charset="0"/>
              </a:rPr>
              <a:t>Diabetes</a:t>
            </a:r>
          </a:p>
          <a:p>
            <a:pPr marL="0" indent="0" algn="ctr" eaLnBrk="0" fontAlgn="base" hangingPunct="0">
              <a:lnSpc>
                <a:spcPct val="100000"/>
              </a:lnSpc>
              <a:spcBef>
                <a:spcPct val="0"/>
              </a:spcBef>
              <a:spcAft>
                <a:spcPct val="0"/>
              </a:spcAft>
              <a:buFontTx/>
              <a:buChar char="•"/>
            </a:pPr>
            <a:r>
              <a:rPr lang="en-US" altLang="en-US" sz="2400" dirty="0">
                <a:solidFill>
                  <a:srgbClr val="333435"/>
                </a:solidFill>
                <a:latin typeface="Cambria" panose="02040503050406030204" pitchFamily="18" charset="0"/>
              </a:rPr>
              <a:t>Auto-immune Disease</a:t>
            </a:r>
          </a:p>
          <a:p>
            <a:pPr marL="0" indent="0" algn="ctr" eaLnBrk="0" fontAlgn="base" hangingPunct="0">
              <a:lnSpc>
                <a:spcPct val="100000"/>
              </a:lnSpc>
              <a:spcBef>
                <a:spcPct val="0"/>
              </a:spcBef>
              <a:spcAft>
                <a:spcPct val="0"/>
              </a:spcAft>
              <a:buFontTx/>
              <a:buChar char="•"/>
            </a:pPr>
            <a:r>
              <a:rPr lang="en-US" altLang="en-US" sz="2400" dirty="0">
                <a:solidFill>
                  <a:srgbClr val="333435"/>
                </a:solidFill>
                <a:latin typeface="Cambria" panose="02040503050406030204" pitchFamily="18" charset="0"/>
              </a:rPr>
              <a:t>Sleep disorders</a:t>
            </a:r>
          </a:p>
          <a:p>
            <a:pPr marL="0" indent="0" algn="ctr" eaLnBrk="0" fontAlgn="base" hangingPunct="0">
              <a:lnSpc>
                <a:spcPct val="100000"/>
              </a:lnSpc>
              <a:spcBef>
                <a:spcPct val="0"/>
              </a:spcBef>
              <a:spcAft>
                <a:spcPct val="0"/>
              </a:spcAft>
              <a:buFontTx/>
              <a:buChar char="•"/>
            </a:pPr>
            <a:r>
              <a:rPr lang="en-US" altLang="en-US" sz="2400" dirty="0">
                <a:solidFill>
                  <a:srgbClr val="333435"/>
                </a:solidFill>
                <a:latin typeface="Cambria" panose="02040503050406030204" pitchFamily="18" charset="0"/>
              </a:rPr>
              <a:t>Skin problems</a:t>
            </a:r>
          </a:p>
          <a:p>
            <a:endParaRPr lang="en-US" dirty="0"/>
          </a:p>
        </p:txBody>
      </p:sp>
    </p:spTree>
    <p:extLst>
      <p:ext uri="{BB962C8B-B14F-4D97-AF65-F5344CB8AC3E}">
        <p14:creationId xmlns:p14="http://schemas.microsoft.com/office/powerpoint/2010/main" val="21042410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CF38-F0F5-471F-808D-AB7AF812F3F1}"/>
              </a:ext>
            </a:extLst>
          </p:cNvPr>
          <p:cNvSpPr>
            <a:spLocks noGrp="1"/>
          </p:cNvSpPr>
          <p:nvPr>
            <p:ph type="title"/>
          </p:nvPr>
        </p:nvSpPr>
        <p:spPr>
          <a:xfrm>
            <a:off x="838200" y="1090339"/>
            <a:ext cx="10515600" cy="1325563"/>
          </a:xfrm>
        </p:spPr>
        <p:txBody>
          <a:bodyPr>
            <a:normAutofit/>
          </a:bodyPr>
          <a:lstStyle/>
          <a:p>
            <a:pPr algn="ctr"/>
            <a:r>
              <a:rPr lang="en-US" sz="4000" b="1" dirty="0">
                <a:latin typeface="Cambria" panose="02040503050406030204" pitchFamily="18" charset="0"/>
              </a:rPr>
              <a:t>YOUR GENOME</a:t>
            </a:r>
          </a:p>
        </p:txBody>
      </p:sp>
      <p:sp>
        <p:nvSpPr>
          <p:cNvPr id="3" name="Content Placeholder 2">
            <a:extLst>
              <a:ext uri="{FF2B5EF4-FFF2-40B4-BE49-F238E27FC236}">
                <a16:creationId xmlns:a16="http://schemas.microsoft.com/office/drawing/2014/main" id="{C6323084-44EC-4E68-B62E-C58AE22760B0}"/>
              </a:ext>
            </a:extLst>
          </p:cNvPr>
          <p:cNvSpPr>
            <a:spLocks noGrp="1"/>
          </p:cNvSpPr>
          <p:nvPr>
            <p:ph idx="1"/>
          </p:nvPr>
        </p:nvSpPr>
        <p:spPr>
          <a:xfrm>
            <a:off x="838200" y="2592880"/>
            <a:ext cx="10515600" cy="4351338"/>
          </a:xfrm>
        </p:spPr>
        <p:txBody>
          <a:bodyPr/>
          <a:lstStyle/>
          <a:p>
            <a:r>
              <a:rPr lang="en-US" sz="2400" dirty="0">
                <a:latin typeface="Cambria" panose="02040503050406030204" pitchFamily="18" charset="0"/>
              </a:rPr>
              <a:t>People have 46 chromosomes – 23 from each parent.  The entire set of genetic instructions each of us carries is called your “Genome.”  </a:t>
            </a:r>
          </a:p>
          <a:p>
            <a:endParaRPr lang="en-US" sz="2400" dirty="0">
              <a:latin typeface="Cambria" panose="02040503050406030204" pitchFamily="18" charset="0"/>
            </a:endParaRPr>
          </a:p>
          <a:p>
            <a:r>
              <a:rPr lang="en-US" sz="2400" dirty="0">
                <a:latin typeface="Cambria" panose="02040503050406030204" pitchFamily="18" charset="0"/>
              </a:rPr>
              <a:t>Determines not only what life you will live now, but also what you will transfer on to future generations</a:t>
            </a:r>
            <a:r>
              <a:rPr lang="en-US" sz="3200" dirty="0"/>
              <a:t>.</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0443363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86A6B-75A5-42EB-9D7A-DCEC4F5B964B}"/>
              </a:ext>
            </a:extLst>
          </p:cNvPr>
          <p:cNvSpPr>
            <a:spLocks noGrp="1"/>
          </p:cNvSpPr>
          <p:nvPr>
            <p:ph type="title"/>
          </p:nvPr>
        </p:nvSpPr>
        <p:spPr>
          <a:xfrm>
            <a:off x="838200" y="1058808"/>
            <a:ext cx="10515600" cy="1325563"/>
          </a:xfrm>
        </p:spPr>
        <p:txBody>
          <a:bodyPr>
            <a:normAutofit/>
          </a:bodyPr>
          <a:lstStyle/>
          <a:p>
            <a:pPr algn="ctr"/>
            <a:r>
              <a:rPr lang="en-US" sz="4000" b="1" dirty="0">
                <a:latin typeface="Cambria" panose="02040503050406030204" pitchFamily="18" charset="0"/>
              </a:rPr>
              <a:t>GENES BY THE NUMBERS</a:t>
            </a:r>
          </a:p>
        </p:txBody>
      </p:sp>
      <p:sp>
        <p:nvSpPr>
          <p:cNvPr id="3" name="Content Placeholder 2">
            <a:extLst>
              <a:ext uri="{FF2B5EF4-FFF2-40B4-BE49-F238E27FC236}">
                <a16:creationId xmlns:a16="http://schemas.microsoft.com/office/drawing/2014/main" id="{49E28CE1-E46D-4D82-8F1F-CD56A9581575}"/>
              </a:ext>
            </a:extLst>
          </p:cNvPr>
          <p:cNvSpPr>
            <a:spLocks noGrp="1"/>
          </p:cNvSpPr>
          <p:nvPr>
            <p:ph idx="1"/>
          </p:nvPr>
        </p:nvSpPr>
        <p:spPr>
          <a:xfrm>
            <a:off x="838200" y="2506662"/>
            <a:ext cx="10515600" cy="4351338"/>
          </a:xfrm>
        </p:spPr>
        <p:txBody>
          <a:bodyPr/>
          <a:lstStyle/>
          <a:p>
            <a:r>
              <a:rPr lang="en-US" sz="2400" dirty="0">
                <a:latin typeface="Cambria" panose="02040503050406030204" pitchFamily="18" charset="0"/>
              </a:rPr>
              <a:t>The human genome contains only 21-23,000 genes, which is about the same as other animals and insects and less than many plants</a:t>
            </a:r>
          </a:p>
          <a:p>
            <a:pPr marL="0" indent="0">
              <a:buNone/>
            </a:pPr>
            <a:endParaRPr lang="en-US" sz="2400" dirty="0">
              <a:latin typeface="Cambria" panose="02040503050406030204" pitchFamily="18" charset="0"/>
            </a:endParaRPr>
          </a:p>
          <a:p>
            <a:r>
              <a:rPr lang="en-US" sz="2400" dirty="0">
                <a:latin typeface="Cambria" panose="02040503050406030204" pitchFamily="18" charset="0"/>
              </a:rPr>
              <a:t>However, there are 3 billion genetic building blocks, or base pairs, that make us who we are; providing the master instructions to build, repair, and maintain all body functions and behaviors.</a:t>
            </a:r>
          </a:p>
          <a:p>
            <a:endParaRPr lang="en-US" dirty="0"/>
          </a:p>
        </p:txBody>
      </p:sp>
    </p:spTree>
    <p:extLst>
      <p:ext uri="{BB962C8B-B14F-4D97-AF65-F5344CB8AC3E}">
        <p14:creationId xmlns:p14="http://schemas.microsoft.com/office/powerpoint/2010/main" val="17954546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D15F-7003-4288-84A0-477816CE36B2}"/>
              </a:ext>
            </a:extLst>
          </p:cNvPr>
          <p:cNvSpPr>
            <a:spLocks noGrp="1"/>
          </p:cNvSpPr>
          <p:nvPr>
            <p:ph type="title"/>
          </p:nvPr>
        </p:nvSpPr>
        <p:spPr>
          <a:xfrm>
            <a:off x="838200" y="1372421"/>
            <a:ext cx="10515600" cy="1325563"/>
          </a:xfrm>
        </p:spPr>
        <p:txBody>
          <a:bodyPr>
            <a:normAutofit/>
          </a:bodyPr>
          <a:lstStyle/>
          <a:p>
            <a:pPr algn="ctr"/>
            <a:r>
              <a:rPr lang="en-US" sz="4000" b="1" dirty="0">
                <a:latin typeface="Cambria" panose="02040503050406030204" pitchFamily="18" charset="0"/>
              </a:rPr>
              <a:t>What the Genes Mean</a:t>
            </a:r>
          </a:p>
        </p:txBody>
      </p:sp>
      <p:sp>
        <p:nvSpPr>
          <p:cNvPr id="3" name="Content Placeholder 2">
            <a:extLst>
              <a:ext uri="{FF2B5EF4-FFF2-40B4-BE49-F238E27FC236}">
                <a16:creationId xmlns:a16="http://schemas.microsoft.com/office/drawing/2014/main" id="{A25344B8-2BDE-4312-AB4E-82B53CF77CDC}"/>
              </a:ext>
            </a:extLst>
          </p:cNvPr>
          <p:cNvSpPr>
            <a:spLocks noGrp="1"/>
          </p:cNvSpPr>
          <p:nvPr>
            <p:ph idx="1"/>
          </p:nvPr>
        </p:nvSpPr>
        <p:spPr>
          <a:xfrm>
            <a:off x="838200" y="2697984"/>
            <a:ext cx="10515600" cy="4351338"/>
          </a:xfrm>
        </p:spPr>
        <p:txBody>
          <a:bodyPr>
            <a:normAutofit/>
          </a:bodyPr>
          <a:lstStyle/>
          <a:p>
            <a:pPr marL="0" indent="0">
              <a:buNone/>
            </a:pPr>
            <a:endParaRPr lang="en-US" sz="3200" dirty="0"/>
          </a:p>
          <a:p>
            <a:r>
              <a:rPr lang="en-US" dirty="0">
                <a:latin typeface="Cambria" panose="02040503050406030204" pitchFamily="18" charset="0"/>
              </a:rPr>
              <a:t>It is all of the hereditary material possessed that gives your body instructions for building, operating, and maintaining all life functions</a:t>
            </a:r>
          </a:p>
        </p:txBody>
      </p:sp>
    </p:spTree>
    <p:extLst>
      <p:ext uri="{BB962C8B-B14F-4D97-AF65-F5344CB8AC3E}">
        <p14:creationId xmlns:p14="http://schemas.microsoft.com/office/powerpoint/2010/main" val="260656015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4D671-04B7-41C7-98D4-1065D53695FB}"/>
              </a:ext>
            </a:extLst>
          </p:cNvPr>
          <p:cNvSpPr>
            <a:spLocks noGrp="1"/>
          </p:cNvSpPr>
          <p:nvPr>
            <p:ph type="title"/>
          </p:nvPr>
        </p:nvSpPr>
        <p:spPr>
          <a:xfrm>
            <a:off x="838200" y="1100850"/>
            <a:ext cx="10515600" cy="1325563"/>
          </a:xfrm>
        </p:spPr>
        <p:txBody>
          <a:bodyPr>
            <a:normAutofit/>
          </a:bodyPr>
          <a:lstStyle/>
          <a:p>
            <a:pPr algn="ctr"/>
            <a:r>
              <a:rPr lang="en-US" sz="4000" b="1" dirty="0">
                <a:latin typeface="Cambria" panose="02040503050406030204" pitchFamily="18" charset="0"/>
              </a:rPr>
              <a:t>Your Genetic Code</a:t>
            </a:r>
          </a:p>
        </p:txBody>
      </p:sp>
      <p:sp>
        <p:nvSpPr>
          <p:cNvPr id="3" name="Content Placeholder 2">
            <a:extLst>
              <a:ext uri="{FF2B5EF4-FFF2-40B4-BE49-F238E27FC236}">
                <a16:creationId xmlns:a16="http://schemas.microsoft.com/office/drawing/2014/main" id="{AC00CC86-60B8-4383-B3AE-14AAF21F09E9}"/>
              </a:ext>
            </a:extLst>
          </p:cNvPr>
          <p:cNvSpPr>
            <a:spLocks noGrp="1"/>
          </p:cNvSpPr>
          <p:nvPr>
            <p:ph idx="1"/>
          </p:nvPr>
        </p:nvSpPr>
        <p:spPr>
          <a:xfrm>
            <a:off x="838200" y="2624412"/>
            <a:ext cx="10515600" cy="4351338"/>
          </a:xfrm>
        </p:spPr>
        <p:txBody>
          <a:bodyPr/>
          <a:lstStyle/>
          <a:p>
            <a:pPr marL="0" indent="0">
              <a:buNone/>
            </a:pPr>
            <a:r>
              <a:rPr lang="en-US" sz="3200" b="1" dirty="0">
                <a:latin typeface="Cambria" panose="02040503050406030204" pitchFamily="18" charset="0"/>
              </a:rPr>
              <a:t>The genes expressed and their code determines future:</a:t>
            </a:r>
          </a:p>
          <a:p>
            <a:pPr marL="0" indent="0">
              <a:buNone/>
            </a:pPr>
            <a:endParaRPr lang="en-US" sz="3200" dirty="0">
              <a:latin typeface="Cambria" panose="02040503050406030204" pitchFamily="18" charset="0"/>
            </a:endParaRPr>
          </a:p>
          <a:p>
            <a:pPr algn="ctr"/>
            <a:r>
              <a:rPr lang="en-US" sz="3200" dirty="0">
                <a:latin typeface="Cambria" panose="02040503050406030204" pitchFamily="18" charset="0"/>
              </a:rPr>
              <a:t>Health tendencies</a:t>
            </a:r>
          </a:p>
          <a:p>
            <a:pPr algn="ctr"/>
            <a:r>
              <a:rPr lang="en-US" sz="3200" dirty="0">
                <a:latin typeface="Cambria" panose="02040503050406030204" pitchFamily="18" charset="0"/>
              </a:rPr>
              <a:t>Disease susceptibility</a:t>
            </a:r>
          </a:p>
          <a:p>
            <a:pPr algn="ctr"/>
            <a:r>
              <a:rPr lang="en-US" sz="3200" dirty="0">
                <a:latin typeface="Cambria" panose="02040503050406030204" pitchFamily="18" charset="0"/>
              </a:rPr>
              <a:t>Vibrancy or Struggle</a:t>
            </a:r>
          </a:p>
          <a:p>
            <a:pPr marL="0" indent="0">
              <a:buNone/>
            </a:pPr>
            <a:endParaRPr lang="en-US" dirty="0"/>
          </a:p>
        </p:txBody>
      </p:sp>
    </p:spTree>
    <p:extLst>
      <p:ext uri="{BB962C8B-B14F-4D97-AF65-F5344CB8AC3E}">
        <p14:creationId xmlns:p14="http://schemas.microsoft.com/office/powerpoint/2010/main" val="249817600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7B9B-ACB6-4D13-8BB7-3282E952CD21}"/>
              </a:ext>
            </a:extLst>
          </p:cNvPr>
          <p:cNvSpPr>
            <a:spLocks noGrp="1"/>
          </p:cNvSpPr>
          <p:nvPr>
            <p:ph type="title"/>
          </p:nvPr>
        </p:nvSpPr>
        <p:spPr>
          <a:xfrm>
            <a:off x="609600" y="1460943"/>
            <a:ext cx="10972800" cy="1143000"/>
          </a:xfrm>
        </p:spPr>
        <p:txBody>
          <a:bodyPr>
            <a:normAutofit/>
          </a:bodyPr>
          <a:lstStyle/>
          <a:p>
            <a:pPr algn="ctr"/>
            <a:r>
              <a:rPr lang="en-US" sz="4000" b="1" dirty="0">
                <a:latin typeface="Cambria" panose="02040503050406030204" pitchFamily="18" charset="0"/>
              </a:rPr>
              <a:t>Gene Defects: The Gene-Disease Connection</a:t>
            </a:r>
          </a:p>
        </p:txBody>
      </p:sp>
      <p:sp>
        <p:nvSpPr>
          <p:cNvPr id="3" name="Content Placeholder 2">
            <a:extLst>
              <a:ext uri="{FF2B5EF4-FFF2-40B4-BE49-F238E27FC236}">
                <a16:creationId xmlns:a16="http://schemas.microsoft.com/office/drawing/2014/main" id="{C4D7FFA8-F9B2-487C-9A67-49719B9F1F3E}"/>
              </a:ext>
            </a:extLst>
          </p:cNvPr>
          <p:cNvSpPr>
            <a:spLocks noGrp="1"/>
          </p:cNvSpPr>
          <p:nvPr>
            <p:ph idx="1"/>
          </p:nvPr>
        </p:nvSpPr>
        <p:spPr>
          <a:xfrm>
            <a:off x="609600" y="2789237"/>
            <a:ext cx="10972800" cy="4068763"/>
          </a:xfrm>
        </p:spPr>
        <p:txBody>
          <a:bodyPr>
            <a:normAutofit/>
          </a:bodyPr>
          <a:lstStyle/>
          <a:p>
            <a:r>
              <a:rPr lang="en-US" sz="2400" dirty="0">
                <a:latin typeface="Cambria" panose="02040503050406030204" pitchFamily="18" charset="0"/>
              </a:rPr>
              <a:t>BRCA 1 and BRCA 2 are tumor suppressor genes found in all people </a:t>
            </a:r>
          </a:p>
          <a:p>
            <a:r>
              <a:rPr lang="en-US" sz="2400" dirty="0">
                <a:latin typeface="Cambria" panose="02040503050406030204" pitchFamily="18" charset="0"/>
              </a:rPr>
              <a:t>A defect or mutation in one or both of these genes increases the likelihood of breast cancer</a:t>
            </a:r>
          </a:p>
          <a:p>
            <a:r>
              <a:rPr lang="en-US" sz="2400" dirty="0">
                <a:latin typeface="Cambria" panose="02040503050406030204" pitchFamily="18" charset="0"/>
              </a:rPr>
              <a:t>Since then, it has become known that 11 "major" gene mutations, including BRCA 1 and BRCA 2, can cause breast cancer, while 25 or 30 other genetic variants are also linked to the disease </a:t>
            </a:r>
          </a:p>
        </p:txBody>
      </p:sp>
    </p:spTree>
    <p:extLst>
      <p:ext uri="{BB962C8B-B14F-4D97-AF65-F5344CB8AC3E}">
        <p14:creationId xmlns:p14="http://schemas.microsoft.com/office/powerpoint/2010/main" val="14680886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AD35-DF97-40FD-8DA6-209F142E618A}"/>
              </a:ext>
            </a:extLst>
          </p:cNvPr>
          <p:cNvSpPr>
            <a:spLocks noGrp="1"/>
          </p:cNvSpPr>
          <p:nvPr>
            <p:ph type="title"/>
          </p:nvPr>
        </p:nvSpPr>
        <p:spPr>
          <a:xfrm>
            <a:off x="838200" y="1236388"/>
            <a:ext cx="10515600" cy="1325563"/>
          </a:xfrm>
        </p:spPr>
        <p:txBody>
          <a:bodyPr>
            <a:normAutofit/>
          </a:bodyPr>
          <a:lstStyle/>
          <a:p>
            <a:pPr algn="ctr"/>
            <a:r>
              <a:rPr lang="en-US" sz="4000" b="1" dirty="0">
                <a:latin typeface="Cambria" panose="02040503050406030204" pitchFamily="18" charset="0"/>
              </a:rPr>
              <a:t>Challenges to Genes as Disease</a:t>
            </a:r>
          </a:p>
        </p:txBody>
      </p:sp>
      <p:sp>
        <p:nvSpPr>
          <p:cNvPr id="3" name="Content Placeholder 2">
            <a:extLst>
              <a:ext uri="{FF2B5EF4-FFF2-40B4-BE49-F238E27FC236}">
                <a16:creationId xmlns:a16="http://schemas.microsoft.com/office/drawing/2014/main" id="{E9EA0F28-8347-4D2F-A57D-DEFD8E5E903C}"/>
              </a:ext>
            </a:extLst>
          </p:cNvPr>
          <p:cNvSpPr>
            <a:spLocks noGrp="1"/>
          </p:cNvSpPr>
          <p:nvPr>
            <p:ph idx="1"/>
          </p:nvPr>
        </p:nvSpPr>
        <p:spPr>
          <a:xfrm>
            <a:off x="838200" y="2384371"/>
            <a:ext cx="10515600" cy="4351338"/>
          </a:xfrm>
        </p:spPr>
        <p:txBody>
          <a:bodyPr>
            <a:normAutofit/>
          </a:bodyPr>
          <a:lstStyle/>
          <a:p>
            <a:r>
              <a:rPr lang="en-US" sz="1800" dirty="0">
                <a:latin typeface="Cambria" panose="02040503050406030204" pitchFamily="18" charset="0"/>
              </a:rPr>
              <a:t>CHALLENGE 1: It is now known that there are at least 11 "major" gene mutations, including BRCA 1 and BRCA 2, that can be involved in breast cancer, while 25 or 30 other genetic variants are also linked to the disease.</a:t>
            </a:r>
          </a:p>
          <a:p>
            <a:pPr marL="0" indent="0">
              <a:buNone/>
            </a:pPr>
            <a:endParaRPr lang="en-US" sz="1800" dirty="0">
              <a:latin typeface="Cambria" panose="02040503050406030204" pitchFamily="18" charset="0"/>
            </a:endParaRPr>
          </a:p>
          <a:p>
            <a:r>
              <a:rPr lang="en-US" sz="1800" dirty="0">
                <a:latin typeface="Cambria" panose="02040503050406030204" pitchFamily="18" charset="0"/>
              </a:rPr>
              <a:t>CHALLENGE 2: Only a fraction of the people with these genes ends up with a disease</a:t>
            </a:r>
          </a:p>
          <a:p>
            <a:endParaRPr lang="en-US" sz="1800" dirty="0">
              <a:latin typeface="Cambria" panose="02040503050406030204" pitchFamily="18" charset="0"/>
            </a:endParaRPr>
          </a:p>
          <a:p>
            <a:r>
              <a:rPr lang="en-US" sz="1800" dirty="0">
                <a:latin typeface="Cambria" panose="02040503050406030204" pitchFamily="18" charset="0"/>
              </a:rPr>
              <a:t>CHALLENGE 3: Only a small fraction of the total people with the condition have the gene mutation.</a:t>
            </a:r>
          </a:p>
          <a:p>
            <a:endParaRPr lang="en-US" sz="1800" dirty="0">
              <a:latin typeface="Cambria" panose="02040503050406030204" pitchFamily="18" charset="0"/>
            </a:endParaRPr>
          </a:p>
          <a:p>
            <a:pPr marL="0" indent="0">
              <a:buNone/>
            </a:pPr>
            <a:r>
              <a:rPr lang="en-US" sz="1800" dirty="0">
                <a:latin typeface="Cambria" panose="02040503050406030204" pitchFamily="18" charset="0"/>
              </a:rPr>
              <a:t>* REMEMBER: There are 3 billion genetic building blocks, or base pairs creating intense complexity that would make it very difficult for life to simply be determined by 1 or a handful of genes.</a:t>
            </a:r>
          </a:p>
        </p:txBody>
      </p:sp>
    </p:spTree>
    <p:extLst>
      <p:ext uri="{BB962C8B-B14F-4D97-AF65-F5344CB8AC3E}">
        <p14:creationId xmlns:p14="http://schemas.microsoft.com/office/powerpoint/2010/main" val="26189202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BBAF-6C98-485E-B566-80A02FBCAE51}"/>
              </a:ext>
            </a:extLst>
          </p:cNvPr>
          <p:cNvSpPr>
            <a:spLocks noGrp="1"/>
          </p:cNvSpPr>
          <p:nvPr>
            <p:ph type="title"/>
          </p:nvPr>
        </p:nvSpPr>
        <p:spPr>
          <a:xfrm>
            <a:off x="838200" y="1174422"/>
            <a:ext cx="10515600" cy="1325563"/>
          </a:xfrm>
        </p:spPr>
        <p:txBody>
          <a:bodyPr>
            <a:normAutofit/>
          </a:bodyPr>
          <a:lstStyle/>
          <a:p>
            <a:pPr algn="ctr"/>
            <a:r>
              <a:rPr lang="en-US" sz="4000" b="1" dirty="0">
                <a:latin typeface="Cambria" panose="02040503050406030204" pitchFamily="18" charset="0"/>
              </a:rPr>
              <a:t>The Truth About Genes</a:t>
            </a:r>
          </a:p>
        </p:txBody>
      </p:sp>
      <p:sp>
        <p:nvSpPr>
          <p:cNvPr id="3" name="Content Placeholder 2">
            <a:extLst>
              <a:ext uri="{FF2B5EF4-FFF2-40B4-BE49-F238E27FC236}">
                <a16:creationId xmlns:a16="http://schemas.microsoft.com/office/drawing/2014/main" id="{87363A78-634E-43AD-80C1-C5F0C3FEEF27}"/>
              </a:ext>
            </a:extLst>
          </p:cNvPr>
          <p:cNvSpPr>
            <a:spLocks noGrp="1"/>
          </p:cNvSpPr>
          <p:nvPr>
            <p:ph idx="1"/>
          </p:nvPr>
        </p:nvSpPr>
        <p:spPr>
          <a:xfrm>
            <a:off x="838200" y="2634922"/>
            <a:ext cx="10515600" cy="4351338"/>
          </a:xfrm>
        </p:spPr>
        <p:txBody>
          <a:bodyPr>
            <a:normAutofit/>
          </a:bodyPr>
          <a:lstStyle/>
          <a:p>
            <a:pPr marL="0" indent="0" algn="ctr">
              <a:buNone/>
            </a:pPr>
            <a:r>
              <a:rPr lang="en-US" b="1" dirty="0">
                <a:latin typeface="Cambria" panose="02040503050406030204" pitchFamily="18" charset="0"/>
              </a:rPr>
              <a:t>RANDOM MUTATIONS DON’T EXPLAIN DISEASE</a:t>
            </a:r>
          </a:p>
          <a:p>
            <a:pPr marL="0" indent="0" algn="ctr">
              <a:buNone/>
            </a:pPr>
            <a:endParaRPr lang="en-US" dirty="0">
              <a:latin typeface="Cambria" panose="02040503050406030204" pitchFamily="18" charset="0"/>
            </a:endParaRPr>
          </a:p>
          <a:p>
            <a:pPr algn="ctr"/>
            <a:r>
              <a:rPr lang="en-US" dirty="0">
                <a:latin typeface="Cambria" panose="02040503050406030204" pitchFamily="18" charset="0"/>
              </a:rPr>
              <a:t>Less than 2-5% of all diseases fall in this gene-caused category.</a:t>
            </a:r>
          </a:p>
          <a:p>
            <a:pPr algn="ctr"/>
            <a:endParaRPr lang="en-US" dirty="0">
              <a:latin typeface="Cambria" panose="02040503050406030204" pitchFamily="18" charset="0"/>
            </a:endParaRPr>
          </a:p>
          <a:p>
            <a:pPr algn="ctr"/>
            <a:r>
              <a:rPr lang="en-US" b="1" dirty="0">
                <a:solidFill>
                  <a:srgbClr val="C00000"/>
                </a:solidFill>
                <a:latin typeface="Cambria" panose="02040503050406030204" pitchFamily="18" charset="0"/>
              </a:rPr>
              <a:t>It’s knowing your genes and what you do with them that matter!</a:t>
            </a:r>
          </a:p>
          <a:p>
            <a:pPr marL="0" indent="0">
              <a:buNone/>
            </a:pPr>
            <a:endParaRPr lang="en-US" sz="2400" dirty="0"/>
          </a:p>
          <a:p>
            <a:pPr>
              <a:buFont typeface="Wingdings" pitchFamily="2" charset="2"/>
              <a:buNone/>
            </a:pPr>
            <a:endParaRPr lang="en-US" altLang="en-US" sz="1400" dirty="0"/>
          </a:p>
          <a:p>
            <a:endParaRPr lang="en-US" dirty="0"/>
          </a:p>
        </p:txBody>
      </p:sp>
    </p:spTree>
    <p:extLst>
      <p:ext uri="{BB962C8B-B14F-4D97-AF65-F5344CB8AC3E}">
        <p14:creationId xmlns:p14="http://schemas.microsoft.com/office/powerpoint/2010/main" val="34863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Cambria" panose="02040503050406030204" pitchFamily="18" charset="0"/>
              </a:rPr>
              <a:t>What causes Inflammation?</a:t>
            </a:r>
          </a:p>
        </p:txBody>
      </p:sp>
      <p:sp>
        <p:nvSpPr>
          <p:cNvPr id="3" name="Content Placeholder 2"/>
          <p:cNvSpPr>
            <a:spLocks noGrp="1"/>
          </p:cNvSpPr>
          <p:nvPr>
            <p:ph idx="1"/>
          </p:nvPr>
        </p:nvSpPr>
        <p:spPr>
          <a:xfrm>
            <a:off x="838200" y="1690688"/>
            <a:ext cx="10515600" cy="4351338"/>
          </a:xfrm>
        </p:spPr>
        <p:txBody>
          <a:bodyPr numCol="2">
            <a:normAutofit/>
          </a:bodyPr>
          <a:lstStyle/>
          <a:p>
            <a:r>
              <a:rPr lang="en-US" sz="2400" dirty="0">
                <a:latin typeface="Cambria" panose="02040503050406030204" pitchFamily="18" charset="0"/>
              </a:rPr>
              <a:t>Free Radicals</a:t>
            </a:r>
          </a:p>
          <a:p>
            <a:r>
              <a:rPr lang="en-US" sz="2400" dirty="0">
                <a:latin typeface="Cambria" panose="02040503050406030204" pitchFamily="18" charset="0"/>
              </a:rPr>
              <a:t>Blood sugar imbalance</a:t>
            </a:r>
          </a:p>
          <a:p>
            <a:r>
              <a:rPr lang="en-US" sz="2400" dirty="0">
                <a:latin typeface="Cambria" panose="02040503050406030204" pitchFamily="18" charset="0"/>
              </a:rPr>
              <a:t>Stress and poor rest</a:t>
            </a:r>
          </a:p>
          <a:p>
            <a:r>
              <a:rPr lang="en-US" sz="2400" dirty="0">
                <a:latin typeface="Cambria" panose="02040503050406030204" pitchFamily="18" charset="0"/>
              </a:rPr>
              <a:t>Sugar and processed foods </a:t>
            </a:r>
          </a:p>
          <a:p>
            <a:r>
              <a:rPr lang="en-US" sz="2400" dirty="0">
                <a:latin typeface="Cambria" panose="02040503050406030204" pitchFamily="18" charset="0"/>
              </a:rPr>
              <a:t>Toxins</a:t>
            </a:r>
          </a:p>
          <a:p>
            <a:r>
              <a:rPr lang="en-US" sz="2400" dirty="0">
                <a:latin typeface="Cambria" panose="02040503050406030204" pitchFamily="18" charset="0"/>
              </a:rPr>
              <a:t>Consumption of artificial sweeteners</a:t>
            </a:r>
          </a:p>
          <a:p>
            <a:r>
              <a:rPr lang="en-US" sz="2400" dirty="0">
                <a:latin typeface="Cambria" panose="02040503050406030204" pitchFamily="18" charset="0"/>
              </a:rPr>
              <a:t>SUBLUXATION!</a:t>
            </a:r>
          </a:p>
          <a:p>
            <a:r>
              <a:rPr lang="en-US" sz="2400" dirty="0">
                <a:latin typeface="Cambria" panose="02040503050406030204" pitchFamily="18" charset="0"/>
              </a:rPr>
              <a:t>Chronic health conditions</a:t>
            </a:r>
          </a:p>
          <a:p>
            <a:r>
              <a:rPr lang="en-US" sz="2400" dirty="0">
                <a:latin typeface="Cambria" panose="02040503050406030204" pitchFamily="18" charset="0"/>
              </a:rPr>
              <a:t>Being Overweight</a:t>
            </a:r>
          </a:p>
          <a:p>
            <a:r>
              <a:rPr lang="en-US" sz="2400" dirty="0">
                <a:latin typeface="Cambria" panose="02040503050406030204" pitchFamily="18" charset="0"/>
              </a:rPr>
              <a:t>Sedentary lifestyle</a:t>
            </a:r>
          </a:p>
          <a:p>
            <a:r>
              <a:rPr lang="en-US" sz="2400" dirty="0">
                <a:latin typeface="Cambria" panose="02040503050406030204" pitchFamily="18" charset="0"/>
              </a:rPr>
              <a:t>Smoking</a:t>
            </a:r>
          </a:p>
          <a:p>
            <a:r>
              <a:rPr lang="en-US" sz="2400" dirty="0">
                <a:latin typeface="Cambria" panose="02040503050406030204" pitchFamily="18" charset="0"/>
              </a:rPr>
              <a:t>Chronic overconsumption of carbs</a:t>
            </a:r>
          </a:p>
        </p:txBody>
      </p:sp>
    </p:spTree>
    <p:extLst>
      <p:ext uri="{BB962C8B-B14F-4D97-AF65-F5344CB8AC3E}">
        <p14:creationId xmlns:p14="http://schemas.microsoft.com/office/powerpoint/2010/main" val="27655449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87ADF-DA98-4F48-B40B-E423FFB9A887}"/>
              </a:ext>
            </a:extLst>
          </p:cNvPr>
          <p:cNvSpPr>
            <a:spLocks noGrp="1"/>
          </p:cNvSpPr>
          <p:nvPr>
            <p:ph type="title"/>
          </p:nvPr>
        </p:nvSpPr>
        <p:spPr>
          <a:xfrm>
            <a:off x="838200" y="1181099"/>
            <a:ext cx="10515600" cy="1325563"/>
          </a:xfrm>
        </p:spPr>
        <p:txBody>
          <a:bodyPr>
            <a:normAutofit/>
          </a:bodyPr>
          <a:lstStyle/>
          <a:p>
            <a:pPr algn="ctr"/>
            <a:r>
              <a:rPr lang="en-US" sz="4000" b="1" dirty="0">
                <a:latin typeface="Cambria" panose="02040503050406030204" pitchFamily="18" charset="0"/>
              </a:rPr>
              <a:t>CHANGING FOCUS</a:t>
            </a:r>
          </a:p>
        </p:txBody>
      </p:sp>
      <p:sp>
        <p:nvSpPr>
          <p:cNvPr id="3" name="Content Placeholder 2">
            <a:extLst>
              <a:ext uri="{FF2B5EF4-FFF2-40B4-BE49-F238E27FC236}">
                <a16:creationId xmlns:a16="http://schemas.microsoft.com/office/drawing/2014/main" id="{D2909B50-B5CE-4A0A-AD3A-8510829EFCA3}"/>
              </a:ext>
            </a:extLst>
          </p:cNvPr>
          <p:cNvSpPr>
            <a:spLocks noGrp="1"/>
          </p:cNvSpPr>
          <p:nvPr>
            <p:ph idx="1"/>
          </p:nvPr>
        </p:nvSpPr>
        <p:spPr>
          <a:xfrm>
            <a:off x="838200" y="2506662"/>
            <a:ext cx="10515600" cy="4351338"/>
          </a:xfrm>
        </p:spPr>
        <p:txBody>
          <a:bodyPr/>
          <a:lstStyle/>
          <a:p>
            <a:pPr marL="0" indent="0" algn="ctr">
              <a:buNone/>
            </a:pPr>
            <a:r>
              <a:rPr lang="en-US" sz="3200" dirty="0">
                <a:latin typeface="Cambria" panose="02040503050406030204" pitchFamily="18" charset="0"/>
              </a:rPr>
              <a:t>“The risk of focusing on gene mutations is missing opportunities to develop truly effective prevention strategies . . . based on a broad understanding of causative factors </a:t>
            </a:r>
            <a:r>
              <a:rPr lang="ja-JP" altLang="en-US" sz="3200" dirty="0">
                <a:latin typeface="Cambria" panose="02040503050406030204" pitchFamily="18" charset="0"/>
              </a:rPr>
              <a:t>“</a:t>
            </a:r>
            <a:endParaRPr lang="en-US" altLang="ja-JP" sz="3200" b="1" dirty="0">
              <a:latin typeface="Cambria" panose="02040503050406030204" pitchFamily="18" charset="0"/>
            </a:endParaRPr>
          </a:p>
          <a:p>
            <a:endParaRPr lang="en-US" dirty="0">
              <a:latin typeface="Cambria" panose="02040503050406030204" pitchFamily="18" charset="0"/>
            </a:endParaRPr>
          </a:p>
          <a:p>
            <a:pPr marL="0" indent="0">
              <a:buNone/>
            </a:pPr>
            <a:r>
              <a:rPr lang="en-US" sz="2400" dirty="0">
                <a:latin typeface="Cambria" panose="02040503050406030204" pitchFamily="18" charset="0"/>
              </a:rPr>
              <a:t>-The </a:t>
            </a:r>
            <a:r>
              <a:rPr lang="en-US" sz="2400" i="1" dirty="0">
                <a:latin typeface="Cambria" panose="02040503050406030204" pitchFamily="18" charset="0"/>
              </a:rPr>
              <a:t>Journal of the National Cancer Institute</a:t>
            </a:r>
            <a:r>
              <a:rPr lang="en-US" sz="2400" dirty="0">
                <a:latin typeface="Cambria" panose="02040503050406030204" pitchFamily="18" charset="0"/>
              </a:rPr>
              <a:t> </a:t>
            </a:r>
            <a:endParaRPr lang="en-US" dirty="0">
              <a:latin typeface="Cambria" panose="02040503050406030204" pitchFamily="18" charset="0"/>
            </a:endParaRPr>
          </a:p>
        </p:txBody>
      </p:sp>
    </p:spTree>
    <p:extLst>
      <p:ext uri="{BB962C8B-B14F-4D97-AF65-F5344CB8AC3E}">
        <p14:creationId xmlns:p14="http://schemas.microsoft.com/office/powerpoint/2010/main" val="418708355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354A-75F2-45A8-B57F-319C0A67F981}"/>
              </a:ext>
            </a:extLst>
          </p:cNvPr>
          <p:cNvSpPr>
            <a:spLocks noGrp="1"/>
          </p:cNvSpPr>
          <p:nvPr>
            <p:ph type="title"/>
          </p:nvPr>
        </p:nvSpPr>
        <p:spPr>
          <a:xfrm>
            <a:off x="838200" y="1542284"/>
            <a:ext cx="10515600" cy="1325563"/>
          </a:xfrm>
        </p:spPr>
        <p:txBody>
          <a:bodyPr>
            <a:normAutofit/>
          </a:bodyPr>
          <a:lstStyle/>
          <a:p>
            <a:pPr algn="ctr"/>
            <a:r>
              <a:rPr lang="en-US" sz="4000" b="1" dirty="0">
                <a:latin typeface="Cambria" panose="02040503050406030204" pitchFamily="18" charset="0"/>
              </a:rPr>
              <a:t>EXPRESSED VS. INHERETED </a:t>
            </a:r>
          </a:p>
        </p:txBody>
      </p:sp>
      <p:sp>
        <p:nvSpPr>
          <p:cNvPr id="3" name="Content Placeholder 2">
            <a:extLst>
              <a:ext uri="{FF2B5EF4-FFF2-40B4-BE49-F238E27FC236}">
                <a16:creationId xmlns:a16="http://schemas.microsoft.com/office/drawing/2014/main" id="{79F23F5F-4D28-40DF-8451-505911162209}"/>
              </a:ext>
            </a:extLst>
          </p:cNvPr>
          <p:cNvSpPr>
            <a:spLocks noGrp="1"/>
          </p:cNvSpPr>
          <p:nvPr>
            <p:ph idx="1"/>
          </p:nvPr>
        </p:nvSpPr>
        <p:spPr>
          <a:xfrm>
            <a:off x="838200" y="3065845"/>
            <a:ext cx="10515600" cy="4351338"/>
          </a:xfrm>
        </p:spPr>
        <p:txBody>
          <a:bodyPr/>
          <a:lstStyle/>
          <a:p>
            <a:pPr algn="ctr"/>
            <a:r>
              <a:rPr lang="en-US" sz="3200" b="1" dirty="0">
                <a:solidFill>
                  <a:schemeClr val="accent1"/>
                </a:solidFill>
                <a:latin typeface="Cambria" panose="02040503050406030204" pitchFamily="18" charset="0"/>
              </a:rPr>
              <a:t>YOU ARE NOT THE GENES WITH WHICH YOU WERE BORN </a:t>
            </a:r>
          </a:p>
          <a:p>
            <a:pPr algn="ctr"/>
            <a:endParaRPr lang="en-US" sz="3200" b="1" dirty="0">
              <a:latin typeface="Cambria" panose="02040503050406030204" pitchFamily="18" charset="0"/>
            </a:endParaRPr>
          </a:p>
          <a:p>
            <a:pPr algn="ctr"/>
            <a:r>
              <a:rPr lang="en-US" sz="3200" b="1" dirty="0">
                <a:solidFill>
                  <a:schemeClr val="accent6"/>
                </a:solidFill>
                <a:latin typeface="Cambria" panose="02040503050406030204" pitchFamily="18" charset="0"/>
              </a:rPr>
              <a:t>IT’S THE GENES YOU EXPRESS THAT MATTER!</a:t>
            </a:r>
          </a:p>
          <a:p>
            <a:endParaRPr lang="en-US" sz="3200" dirty="0">
              <a:latin typeface="Cambria" panose="02040503050406030204" pitchFamily="18" charset="0"/>
            </a:endParaRPr>
          </a:p>
          <a:p>
            <a:endParaRPr lang="en-US" dirty="0"/>
          </a:p>
        </p:txBody>
      </p:sp>
    </p:spTree>
    <p:extLst>
      <p:ext uri="{BB962C8B-B14F-4D97-AF65-F5344CB8AC3E}">
        <p14:creationId xmlns:p14="http://schemas.microsoft.com/office/powerpoint/2010/main" val="157116262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04F0-EDF1-4D68-A1E1-1D2B2C3A7703}"/>
              </a:ext>
            </a:extLst>
          </p:cNvPr>
          <p:cNvSpPr>
            <a:spLocks noGrp="1"/>
          </p:cNvSpPr>
          <p:nvPr>
            <p:ph type="title"/>
          </p:nvPr>
        </p:nvSpPr>
        <p:spPr>
          <a:xfrm>
            <a:off x="838200" y="1509055"/>
            <a:ext cx="10515600" cy="1325563"/>
          </a:xfrm>
        </p:spPr>
        <p:txBody>
          <a:bodyPr/>
          <a:lstStyle/>
          <a:p>
            <a:pPr algn="ctr"/>
            <a:r>
              <a:rPr lang="en-US" sz="3600" b="1" dirty="0">
                <a:latin typeface="Cambria" panose="02040503050406030204" pitchFamily="18" charset="0"/>
              </a:rPr>
              <a:t>GENES CAN BE TURNED ON OR OFF </a:t>
            </a:r>
            <a:br>
              <a:rPr lang="en-US" dirty="0"/>
            </a:br>
            <a:endParaRPr lang="en-US" dirty="0"/>
          </a:p>
        </p:txBody>
      </p:sp>
      <p:sp>
        <p:nvSpPr>
          <p:cNvPr id="3" name="Content Placeholder 2">
            <a:extLst>
              <a:ext uri="{FF2B5EF4-FFF2-40B4-BE49-F238E27FC236}">
                <a16:creationId xmlns:a16="http://schemas.microsoft.com/office/drawing/2014/main" id="{5529BCD2-7600-4BAB-B618-536D9CC77C42}"/>
              </a:ext>
            </a:extLst>
          </p:cNvPr>
          <p:cNvSpPr>
            <a:spLocks noGrp="1"/>
          </p:cNvSpPr>
          <p:nvPr>
            <p:ph idx="1"/>
          </p:nvPr>
        </p:nvSpPr>
        <p:spPr>
          <a:xfrm>
            <a:off x="838200" y="2603391"/>
            <a:ext cx="10515600" cy="4351338"/>
          </a:xfrm>
        </p:spPr>
        <p:txBody>
          <a:bodyPr>
            <a:normAutofit/>
          </a:bodyPr>
          <a:lstStyle/>
          <a:p>
            <a:pPr marL="0" indent="0" algn="ctr">
              <a:buNone/>
            </a:pPr>
            <a:r>
              <a:rPr lang="en-US" b="1" dirty="0">
                <a:latin typeface="Cambria" panose="02040503050406030204" pitchFamily="18" charset="0"/>
              </a:rPr>
              <a:t>Based on Environment</a:t>
            </a:r>
          </a:p>
          <a:p>
            <a:pPr algn="ctr"/>
            <a:r>
              <a:rPr lang="en-US" dirty="0">
                <a:latin typeface="Cambria" panose="02040503050406030204" pitchFamily="18" charset="0"/>
              </a:rPr>
              <a:t>1. Pro-cancer genes can be turned on</a:t>
            </a:r>
          </a:p>
          <a:p>
            <a:pPr algn="ctr"/>
            <a:r>
              <a:rPr lang="en-US" dirty="0">
                <a:latin typeface="Cambria" panose="02040503050406030204" pitchFamily="18" charset="0"/>
              </a:rPr>
              <a:t>2. Pro-cancer genes can be turned off*</a:t>
            </a:r>
          </a:p>
          <a:p>
            <a:pPr algn="ctr"/>
            <a:r>
              <a:rPr lang="en-US" dirty="0">
                <a:latin typeface="Cambria" panose="02040503050406030204" pitchFamily="18" charset="0"/>
              </a:rPr>
              <a:t>3. Genes that fight cancer can be turned on*</a:t>
            </a:r>
          </a:p>
          <a:p>
            <a:pPr algn="ctr"/>
            <a:r>
              <a:rPr lang="en-US" dirty="0">
                <a:latin typeface="Cambria" panose="02040503050406030204" pitchFamily="18" charset="0"/>
              </a:rPr>
              <a:t>4. Genes that fight cancer can be turned off</a:t>
            </a:r>
          </a:p>
          <a:p>
            <a:pPr algn="ctr"/>
            <a:endParaRPr lang="en-US" dirty="0">
              <a:latin typeface="Cambria" panose="02040503050406030204" pitchFamily="18" charset="0"/>
            </a:endParaRPr>
          </a:p>
          <a:p>
            <a:pPr marL="0" indent="0" algn="ctr">
              <a:buNone/>
            </a:pPr>
            <a:r>
              <a:rPr lang="en-US" dirty="0">
                <a:latin typeface="Cambria" panose="02040503050406030204" pitchFamily="18" charset="0"/>
              </a:rPr>
              <a:t>*NOTE: Do 2 and 3</a:t>
            </a:r>
          </a:p>
        </p:txBody>
      </p:sp>
    </p:spTree>
    <p:extLst>
      <p:ext uri="{BB962C8B-B14F-4D97-AF65-F5344CB8AC3E}">
        <p14:creationId xmlns:p14="http://schemas.microsoft.com/office/powerpoint/2010/main" val="11548370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9D2B-8FA9-4173-BB4D-6F603170B992}"/>
              </a:ext>
            </a:extLst>
          </p:cNvPr>
          <p:cNvSpPr>
            <a:spLocks noGrp="1"/>
          </p:cNvSpPr>
          <p:nvPr>
            <p:ph type="title"/>
          </p:nvPr>
        </p:nvSpPr>
        <p:spPr>
          <a:xfrm>
            <a:off x="838200" y="1163912"/>
            <a:ext cx="10515600" cy="1325563"/>
          </a:xfrm>
        </p:spPr>
        <p:txBody>
          <a:bodyPr>
            <a:normAutofit/>
          </a:bodyPr>
          <a:lstStyle/>
          <a:p>
            <a:pPr algn="ctr"/>
            <a:r>
              <a:rPr lang="en-US" sz="3600" b="1" dirty="0">
                <a:latin typeface="Cambria" panose="02040503050406030204" pitchFamily="18" charset="0"/>
              </a:rPr>
              <a:t>EPIGENETICS: Beyond Genetics</a:t>
            </a:r>
          </a:p>
        </p:txBody>
      </p:sp>
      <p:sp>
        <p:nvSpPr>
          <p:cNvPr id="3" name="Content Placeholder 2">
            <a:extLst>
              <a:ext uri="{FF2B5EF4-FFF2-40B4-BE49-F238E27FC236}">
                <a16:creationId xmlns:a16="http://schemas.microsoft.com/office/drawing/2014/main" id="{2C327D78-C8F2-4DE5-AB28-0BA7E3C1D734}"/>
              </a:ext>
            </a:extLst>
          </p:cNvPr>
          <p:cNvSpPr>
            <a:spLocks noGrp="1"/>
          </p:cNvSpPr>
          <p:nvPr>
            <p:ph idx="1"/>
          </p:nvPr>
        </p:nvSpPr>
        <p:spPr>
          <a:xfrm>
            <a:off x="838200" y="2141537"/>
            <a:ext cx="10515600" cy="4351338"/>
          </a:xfrm>
        </p:spPr>
        <p:txBody>
          <a:bodyPr/>
          <a:lstStyle/>
          <a:p>
            <a:pPr marL="0" indent="0" algn="ctr">
              <a:buNone/>
            </a:pPr>
            <a:r>
              <a:rPr lang="en-US" sz="2400" b="1" u="sng" dirty="0">
                <a:latin typeface="Cambria" panose="02040503050406030204" pitchFamily="18" charset="0"/>
              </a:rPr>
              <a:t>EPI (“ABOVE”) GENETICS</a:t>
            </a:r>
          </a:p>
          <a:p>
            <a:pPr marL="0" indent="0" algn="ctr">
              <a:buNone/>
            </a:pPr>
            <a:endParaRPr lang="en-US" sz="2400" u="sng" dirty="0">
              <a:latin typeface="Cambria" panose="02040503050406030204" pitchFamily="18" charset="0"/>
            </a:endParaRPr>
          </a:p>
          <a:p>
            <a:r>
              <a:rPr lang="en-US" sz="2400" dirty="0">
                <a:latin typeface="Cambria" panose="02040503050406030204" pitchFamily="18" charset="0"/>
              </a:rPr>
              <a:t>Refers to the fact that lifestyle choices can make changes in gene expression  that are superior to the power of the DNA you inherited from your grandparents</a:t>
            </a:r>
          </a:p>
          <a:p>
            <a:pPr marL="0" indent="0">
              <a:buNone/>
            </a:pPr>
            <a:endParaRPr lang="en-US" sz="2400" u="sng" dirty="0">
              <a:latin typeface="Cambria" panose="02040503050406030204" pitchFamily="18" charset="0"/>
            </a:endParaRPr>
          </a:p>
          <a:p>
            <a:r>
              <a:rPr lang="en-US" sz="2400" dirty="0">
                <a:latin typeface="Cambria" panose="02040503050406030204" pitchFamily="18" charset="0"/>
              </a:rPr>
              <a:t>What you do, how you think, the way you behave, and the </a:t>
            </a:r>
            <a:r>
              <a:rPr lang="en-US" sz="2400" b="1" dirty="0">
                <a:latin typeface="Cambria" panose="02040503050406030204" pitchFamily="18" charset="0"/>
              </a:rPr>
              <a:t>environment </a:t>
            </a:r>
            <a:r>
              <a:rPr lang="en-US" sz="2400" dirty="0">
                <a:latin typeface="Cambria" panose="02040503050406030204" pitchFamily="18" charset="0"/>
              </a:rPr>
              <a:t>you live in are more powerful than your DNA and can turn off bad genes and turn on good ones – or visa versa.  </a:t>
            </a:r>
            <a:r>
              <a:rPr lang="en-US" sz="2400" u="sng" dirty="0">
                <a:latin typeface="Cambria" panose="02040503050406030204" pitchFamily="18" charset="0"/>
              </a:rPr>
              <a:t> </a:t>
            </a:r>
            <a:endParaRPr lang="en-US" sz="2400" dirty="0">
              <a:latin typeface="Cambria" panose="02040503050406030204" pitchFamily="18" charset="0"/>
            </a:endParaRPr>
          </a:p>
          <a:p>
            <a:endParaRPr lang="en-US" dirty="0"/>
          </a:p>
        </p:txBody>
      </p:sp>
    </p:spTree>
    <p:extLst>
      <p:ext uri="{BB962C8B-B14F-4D97-AF65-F5344CB8AC3E}">
        <p14:creationId xmlns:p14="http://schemas.microsoft.com/office/powerpoint/2010/main" val="30285905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9953B-B1F0-4A10-9E88-03E701F481B5}"/>
              </a:ext>
            </a:extLst>
          </p:cNvPr>
          <p:cNvSpPr>
            <a:spLocks noGrp="1"/>
          </p:cNvSpPr>
          <p:nvPr>
            <p:ph type="title"/>
          </p:nvPr>
        </p:nvSpPr>
        <p:spPr>
          <a:xfrm>
            <a:off x="838200" y="1752491"/>
            <a:ext cx="10515600" cy="1325563"/>
          </a:xfrm>
        </p:spPr>
        <p:txBody>
          <a:bodyPr>
            <a:normAutofit/>
          </a:bodyPr>
          <a:lstStyle/>
          <a:p>
            <a:pPr algn="ctr"/>
            <a:r>
              <a:rPr lang="en-US" sz="4000" b="1" dirty="0">
                <a:latin typeface="Cambria" panose="02040503050406030204" pitchFamily="18" charset="0"/>
              </a:rPr>
              <a:t>DNA IS NOT DESTINY</a:t>
            </a:r>
          </a:p>
        </p:txBody>
      </p:sp>
      <p:sp>
        <p:nvSpPr>
          <p:cNvPr id="3" name="Content Placeholder 2">
            <a:extLst>
              <a:ext uri="{FF2B5EF4-FFF2-40B4-BE49-F238E27FC236}">
                <a16:creationId xmlns:a16="http://schemas.microsoft.com/office/drawing/2014/main" id="{AD3B12DE-F2B8-4730-9523-B0C56A8AB842}"/>
              </a:ext>
            </a:extLst>
          </p:cNvPr>
          <p:cNvSpPr>
            <a:spLocks noGrp="1"/>
          </p:cNvSpPr>
          <p:nvPr>
            <p:ph idx="1"/>
          </p:nvPr>
        </p:nvSpPr>
        <p:spPr>
          <a:xfrm>
            <a:off x="838200" y="3349625"/>
            <a:ext cx="10515600" cy="4351338"/>
          </a:xfrm>
        </p:spPr>
        <p:txBody>
          <a:bodyPr>
            <a:normAutofit/>
          </a:bodyPr>
          <a:lstStyle/>
          <a:p>
            <a:pPr marL="0" indent="0" algn="ctr">
              <a:buNone/>
            </a:pPr>
            <a:r>
              <a:rPr lang="en-US" altLang="en-US" sz="5400" dirty="0">
                <a:solidFill>
                  <a:schemeClr val="accent6"/>
                </a:solidFill>
                <a:latin typeface="Arial" panose="020B0604020202020204" pitchFamily="34" charset="0"/>
                <a:ea typeface="Calibri" panose="020F0502020204030204" pitchFamily="34" charset="0"/>
                <a:cs typeface="Times New Roman" panose="02020603050405020304" pitchFamily="18" charset="0"/>
              </a:rPr>
              <a:t>Genes load the gun, but environment pulls the trigger</a:t>
            </a:r>
            <a:r>
              <a:rPr lang="en-US" altLang="en-US" sz="5400" dirty="0">
                <a:solidFill>
                  <a:srgbClr val="00B050"/>
                </a:solidFill>
                <a:latin typeface="Arial" panose="020B0604020202020204" pitchFamily="34" charset="0"/>
                <a:ea typeface="Calibri" panose="020F0502020204030204" pitchFamily="34" charset="0"/>
                <a:cs typeface="Times New Roman" panose="02020603050405020304" pitchFamily="18" charset="0"/>
              </a:rPr>
              <a:t>.</a:t>
            </a:r>
            <a:endParaRPr lang="en-US" sz="5400" dirty="0">
              <a:solidFill>
                <a:srgbClr val="00B050"/>
              </a:solidFill>
            </a:endParaRPr>
          </a:p>
        </p:txBody>
      </p:sp>
    </p:spTree>
    <p:extLst>
      <p:ext uri="{BB962C8B-B14F-4D97-AF65-F5344CB8AC3E}">
        <p14:creationId xmlns:p14="http://schemas.microsoft.com/office/powerpoint/2010/main" val="22278910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70C4-187C-44B4-90B2-CE8C794957FE}"/>
              </a:ext>
            </a:extLst>
          </p:cNvPr>
          <p:cNvSpPr>
            <a:spLocks noGrp="1"/>
          </p:cNvSpPr>
          <p:nvPr>
            <p:ph type="title"/>
          </p:nvPr>
        </p:nvSpPr>
        <p:spPr>
          <a:xfrm>
            <a:off x="609600" y="1426780"/>
            <a:ext cx="10972800" cy="1143000"/>
          </a:xfrm>
        </p:spPr>
        <p:txBody>
          <a:bodyPr>
            <a:normAutofit fontScale="90000"/>
          </a:bodyPr>
          <a:lstStyle/>
          <a:p>
            <a:pPr algn="ctr"/>
            <a:r>
              <a:rPr lang="en-US" sz="3600" b="1" dirty="0">
                <a:latin typeface="Cambria" panose="02040503050406030204" pitchFamily="18" charset="0"/>
              </a:rPr>
              <a:t>Whole is greater than the sum of the parts</a:t>
            </a:r>
            <a:br>
              <a:rPr lang="en-US" dirty="0"/>
            </a:br>
            <a:endParaRPr lang="en-US" dirty="0"/>
          </a:p>
        </p:txBody>
      </p:sp>
      <p:sp>
        <p:nvSpPr>
          <p:cNvPr id="3" name="Content Placeholder 2">
            <a:extLst>
              <a:ext uri="{FF2B5EF4-FFF2-40B4-BE49-F238E27FC236}">
                <a16:creationId xmlns:a16="http://schemas.microsoft.com/office/drawing/2014/main" id="{875DFD8F-ED07-4B39-B9F0-C2E732F5C5AA}"/>
              </a:ext>
            </a:extLst>
          </p:cNvPr>
          <p:cNvSpPr>
            <a:spLocks noGrp="1"/>
          </p:cNvSpPr>
          <p:nvPr>
            <p:ph idx="1"/>
          </p:nvPr>
        </p:nvSpPr>
        <p:spPr>
          <a:xfrm>
            <a:off x="609600" y="1998280"/>
            <a:ext cx="10972800" cy="4068763"/>
          </a:xfrm>
        </p:spPr>
        <p:txBody>
          <a:bodyPr>
            <a:normAutofit/>
          </a:bodyPr>
          <a:lstStyle/>
          <a:p>
            <a:pPr marL="0" indent="0" algn="ctr">
              <a:buNone/>
            </a:pPr>
            <a:r>
              <a:rPr lang="en-US" sz="2200" dirty="0">
                <a:latin typeface="Cambria" panose="02040503050406030204" pitchFamily="18" charset="0"/>
              </a:rPr>
              <a:t>Genes may make up a pattern, but are influenced by everything they encounter in the </a:t>
            </a:r>
            <a:r>
              <a:rPr lang="en-US" sz="2200" b="1" u="sng" dirty="0">
                <a:latin typeface="Cambria" panose="02040503050406030204" pitchFamily="18" charset="0"/>
              </a:rPr>
              <a:t>ENIRONMENT</a:t>
            </a:r>
            <a:r>
              <a:rPr lang="en-US" sz="2200" b="1" dirty="0">
                <a:latin typeface="Cambria" panose="02040503050406030204" pitchFamily="18" charset="0"/>
              </a:rPr>
              <a:t>:</a:t>
            </a:r>
          </a:p>
          <a:p>
            <a:r>
              <a:rPr lang="en-US" sz="2200" dirty="0">
                <a:latin typeface="Cambria" panose="02040503050406030204" pitchFamily="18" charset="0"/>
              </a:rPr>
              <a:t>Nervous system function</a:t>
            </a:r>
          </a:p>
          <a:p>
            <a:r>
              <a:rPr lang="en-US" sz="2200" dirty="0">
                <a:latin typeface="Cambria" panose="02040503050406030204" pitchFamily="18" charset="0"/>
              </a:rPr>
              <a:t>Mental state</a:t>
            </a:r>
          </a:p>
          <a:p>
            <a:r>
              <a:rPr lang="en-US" sz="2200" dirty="0">
                <a:latin typeface="Cambria" panose="02040503050406030204" pitchFamily="18" charset="0"/>
              </a:rPr>
              <a:t>Sleep</a:t>
            </a:r>
          </a:p>
          <a:p>
            <a:r>
              <a:rPr lang="en-US" sz="2200" dirty="0">
                <a:latin typeface="Cambria" panose="02040503050406030204" pitchFamily="18" charset="0"/>
              </a:rPr>
              <a:t>Diet: quality of nutrient, quantity of macronutrients, fatty acid, &amp; nutrient levels</a:t>
            </a:r>
          </a:p>
          <a:p>
            <a:r>
              <a:rPr lang="en-US" sz="2200" dirty="0">
                <a:latin typeface="Cambria" panose="02040503050406030204" pitchFamily="18" charset="0"/>
              </a:rPr>
              <a:t>Activity level</a:t>
            </a:r>
          </a:p>
          <a:p>
            <a:r>
              <a:rPr lang="en-US" sz="2200" dirty="0">
                <a:latin typeface="Cambria" panose="02040503050406030204" pitchFamily="18" charset="0"/>
              </a:rPr>
              <a:t>Toxins</a:t>
            </a:r>
          </a:p>
          <a:p>
            <a:r>
              <a:rPr lang="en-US" sz="2200" dirty="0">
                <a:latin typeface="Cambria" panose="02040503050406030204" pitchFamily="18" charset="0"/>
              </a:rPr>
              <a:t>Culture</a:t>
            </a:r>
          </a:p>
          <a:p>
            <a:endParaRPr lang="en-US" dirty="0"/>
          </a:p>
        </p:txBody>
      </p:sp>
    </p:spTree>
    <p:extLst>
      <p:ext uri="{BB962C8B-B14F-4D97-AF65-F5344CB8AC3E}">
        <p14:creationId xmlns:p14="http://schemas.microsoft.com/office/powerpoint/2010/main" val="31613158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37593"/>
            <a:ext cx="10972800" cy="1143000"/>
          </a:xfrm>
        </p:spPr>
        <p:txBody>
          <a:bodyPr>
            <a:normAutofit/>
          </a:bodyPr>
          <a:lstStyle/>
          <a:p>
            <a:pPr algn="ctr"/>
            <a:r>
              <a:rPr lang="en-US" sz="4000" b="1" dirty="0">
                <a:latin typeface="Cambria" panose="02040503050406030204" pitchFamily="18" charset="0"/>
                <a:cs typeface="Arial"/>
              </a:rPr>
              <a:t>Epigenetics: Test - Correct</a:t>
            </a:r>
          </a:p>
        </p:txBody>
      </p:sp>
      <p:sp>
        <p:nvSpPr>
          <p:cNvPr id="3" name="Content Placeholder 2"/>
          <p:cNvSpPr>
            <a:spLocks noGrp="1"/>
          </p:cNvSpPr>
          <p:nvPr>
            <p:ph idx="1"/>
          </p:nvPr>
        </p:nvSpPr>
        <p:spPr>
          <a:xfrm>
            <a:off x="609600" y="2456797"/>
            <a:ext cx="10972800" cy="4068763"/>
          </a:xfrm>
        </p:spPr>
        <p:txBody>
          <a:bodyPr>
            <a:normAutofit fontScale="77500" lnSpcReduction="20000"/>
          </a:bodyPr>
          <a:lstStyle/>
          <a:p>
            <a:pPr marL="0" indent="0" algn="ctr">
              <a:buNone/>
            </a:pPr>
            <a:r>
              <a:rPr lang="en-US" sz="3400" b="1" dirty="0">
                <a:latin typeface="Cambria" panose="02040503050406030204" pitchFamily="18" charset="0"/>
              </a:rPr>
              <a:t>30 men with prostate cancer who decided against traditional medicine: </a:t>
            </a:r>
          </a:p>
          <a:p>
            <a:pPr marL="0" indent="0" algn="ctr">
              <a:buNone/>
            </a:pPr>
            <a:endParaRPr lang="en-US" sz="3400" dirty="0">
              <a:latin typeface="Cambria" panose="02040503050406030204" pitchFamily="18" charset="0"/>
            </a:endParaRPr>
          </a:p>
          <a:p>
            <a:pPr marL="0" indent="0" algn="ctr">
              <a:buNone/>
            </a:pPr>
            <a:r>
              <a:rPr lang="en-US" sz="3400" dirty="0">
                <a:latin typeface="Cambria" panose="02040503050406030204" pitchFamily="18" charset="0"/>
              </a:rPr>
              <a:t>1. Changed the activity of 500 genes</a:t>
            </a:r>
          </a:p>
          <a:p>
            <a:pPr marL="0" indent="0" algn="ctr">
              <a:buNone/>
            </a:pPr>
            <a:r>
              <a:rPr lang="en-US" sz="3400" dirty="0">
                <a:latin typeface="Cambria" panose="02040503050406030204" pitchFamily="18" charset="0"/>
              </a:rPr>
              <a:t>2. Increased the activity in 48 disease-preventing genes</a:t>
            </a:r>
          </a:p>
          <a:p>
            <a:pPr marL="0" indent="0" algn="ctr">
              <a:buNone/>
            </a:pPr>
            <a:r>
              <a:rPr lang="en-US" sz="3400" dirty="0">
                <a:latin typeface="Cambria" panose="02040503050406030204" pitchFamily="18" charset="0"/>
              </a:rPr>
              <a:t>3. Turned off the activity of 453 disease-promoting genes involved in prostate and breast cancers</a:t>
            </a:r>
          </a:p>
          <a:p>
            <a:pPr marL="0" indent="0">
              <a:buNone/>
            </a:pPr>
            <a:endParaRPr lang="en-US" dirty="0"/>
          </a:p>
          <a:p>
            <a:pPr marL="0" indent="0">
              <a:lnSpc>
                <a:spcPct val="120000"/>
              </a:lnSpc>
              <a:buNone/>
            </a:pPr>
            <a:r>
              <a:rPr lang="en-US" sz="1400" dirty="0" err="1"/>
              <a:t>Ornish</a:t>
            </a:r>
            <a:r>
              <a:rPr lang="en-US" sz="1400" dirty="0"/>
              <a:t>, Dean, and Mark Jesus M. </a:t>
            </a:r>
            <a:r>
              <a:rPr lang="en-US" sz="1400" dirty="0" err="1"/>
              <a:t>Magbanua</a:t>
            </a:r>
            <a:r>
              <a:rPr lang="en-US" sz="1400" dirty="0"/>
              <a:t>, </a:t>
            </a:r>
            <a:r>
              <a:rPr lang="en-US" sz="1400" dirty="0" err="1"/>
              <a:t>Gerdi</a:t>
            </a:r>
            <a:r>
              <a:rPr lang="en-US" sz="1400" dirty="0"/>
              <a:t> Weidner, Vivian Weinberg, Colleen Kemp, Christopher Green, Michael D. Mattie, Ruth Marlin, Jeff </a:t>
            </a:r>
            <a:r>
              <a:rPr lang="en-US" sz="1400" dirty="0" err="1"/>
              <a:t>Simko</a:t>
            </a:r>
            <a:r>
              <a:rPr lang="en-US" sz="1400" dirty="0"/>
              <a:t>, </a:t>
            </a:r>
            <a:r>
              <a:rPr lang="en-US" sz="1400" dirty="0" err="1"/>
              <a:t>Katsuto</a:t>
            </a:r>
            <a:r>
              <a:rPr lang="en-US" sz="1400" dirty="0"/>
              <a:t> Shinohara, Christopher M. </a:t>
            </a:r>
            <a:r>
              <a:rPr lang="en-US" sz="1400" dirty="0" err="1"/>
              <a:t>Hagg</a:t>
            </a:r>
            <a:r>
              <a:rPr lang="en-US" sz="1400" dirty="0"/>
              <a:t>, Peter R. Carroll, “Changes in Prostate Gene Expression in Men Undergoing an Intensive Nutrition and Lifestyle </a:t>
            </a:r>
            <a:r>
              <a:rPr lang="en-US" sz="1400" dirty="0" err="1"/>
              <a:t>Invervention</a:t>
            </a:r>
            <a:r>
              <a:rPr lang="en-US" sz="1400" dirty="0"/>
              <a:t>,” Proceedings of the National Academy of Sciences, June 17, 2008, Vol. 105, No. 24, 8369-8374, www.pnas.org_cgi_ doi_10.1073_pnas.0803080105.</a:t>
            </a:r>
          </a:p>
          <a:p>
            <a:pPr marL="0" indent="0">
              <a:buNone/>
            </a:pPr>
            <a:r>
              <a:rPr lang="en-US" dirty="0"/>
              <a:t> </a:t>
            </a:r>
          </a:p>
        </p:txBody>
      </p:sp>
    </p:spTree>
    <p:extLst>
      <p:ext uri="{BB962C8B-B14F-4D97-AF65-F5344CB8AC3E}">
        <p14:creationId xmlns:p14="http://schemas.microsoft.com/office/powerpoint/2010/main" val="354433131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5" descr="1101100118_4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821" y="1952090"/>
            <a:ext cx="3252723" cy="351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214241" y="2461410"/>
            <a:ext cx="4191000" cy="3000910"/>
          </a:xfrm>
        </p:spPr>
        <p:txBody>
          <a:bodyPr>
            <a:normAutofit/>
          </a:bodyPr>
          <a:lstStyle/>
          <a:p>
            <a:pPr>
              <a:buFont typeface="Wingdings" pitchFamily="2" charset="2"/>
              <a:buNone/>
            </a:pPr>
            <a:r>
              <a:rPr lang="en-US" altLang="ja-JP" sz="2400" dirty="0"/>
              <a:t>“</a:t>
            </a:r>
            <a:r>
              <a:rPr lang="en-US" altLang="ja-JP" sz="2400" b="1" dirty="0"/>
              <a:t>The epigenetic code, not the genetic code controls your DNA is turning. </a:t>
            </a:r>
          </a:p>
          <a:p>
            <a:pPr>
              <a:buFont typeface="Wingdings" pitchFamily="2" charset="2"/>
              <a:buNone/>
            </a:pPr>
            <a:r>
              <a:rPr lang="en-US" altLang="ja-JP" sz="2400" b="1" dirty="0"/>
              <a:t>Epigenetics tells us that little things in life can  have an effect of great magnitude.” </a:t>
            </a:r>
          </a:p>
          <a:p>
            <a:pPr>
              <a:buFont typeface="Wingdings" pitchFamily="2" charset="2"/>
              <a:buNone/>
            </a:pPr>
            <a:endParaRPr lang="en-US" altLang="en-US" sz="1400" dirty="0"/>
          </a:p>
          <a:p>
            <a:pPr lvl="1"/>
            <a:endParaRPr lang="en-US" dirty="0"/>
          </a:p>
        </p:txBody>
      </p:sp>
    </p:spTree>
    <p:extLst>
      <p:ext uri="{BB962C8B-B14F-4D97-AF65-F5344CB8AC3E}">
        <p14:creationId xmlns:p14="http://schemas.microsoft.com/office/powerpoint/2010/main" val="3110974726"/>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ED529-FE92-4AB9-BAC0-0AB852045BC9}"/>
              </a:ext>
            </a:extLst>
          </p:cNvPr>
          <p:cNvSpPr>
            <a:spLocks noGrp="1"/>
          </p:cNvSpPr>
          <p:nvPr>
            <p:ph type="title"/>
          </p:nvPr>
        </p:nvSpPr>
        <p:spPr>
          <a:xfrm>
            <a:off x="838200" y="911663"/>
            <a:ext cx="10515600" cy="1325563"/>
          </a:xfrm>
        </p:spPr>
        <p:txBody>
          <a:bodyPr>
            <a:normAutofit/>
          </a:bodyPr>
          <a:lstStyle/>
          <a:p>
            <a:pPr algn="ctr"/>
            <a:r>
              <a:rPr lang="en-US" sz="3600" b="1" dirty="0"/>
              <a:t> </a:t>
            </a:r>
            <a:r>
              <a:rPr lang="en-US" sz="3600" b="1" dirty="0">
                <a:latin typeface="Cambria" panose="02040503050406030204" pitchFamily="18" charset="0"/>
              </a:rPr>
              <a:t>You Pass On Your Genes </a:t>
            </a:r>
            <a:br>
              <a:rPr lang="en-US" sz="3600" b="1" dirty="0">
                <a:latin typeface="Cambria" panose="02040503050406030204" pitchFamily="18" charset="0"/>
              </a:rPr>
            </a:br>
            <a:r>
              <a:rPr lang="en-US" sz="3600" b="1" dirty="0">
                <a:latin typeface="Cambria" panose="02040503050406030204" pitchFamily="18" charset="0"/>
              </a:rPr>
              <a:t>and Your Epi-genes!</a:t>
            </a:r>
          </a:p>
        </p:txBody>
      </p:sp>
      <p:sp>
        <p:nvSpPr>
          <p:cNvPr id="3" name="Content Placeholder 2">
            <a:extLst>
              <a:ext uri="{FF2B5EF4-FFF2-40B4-BE49-F238E27FC236}">
                <a16:creationId xmlns:a16="http://schemas.microsoft.com/office/drawing/2014/main" id="{BB3C93E1-663C-4B54-9063-69A6E7E161EA}"/>
              </a:ext>
            </a:extLst>
          </p:cNvPr>
          <p:cNvSpPr>
            <a:spLocks noGrp="1"/>
          </p:cNvSpPr>
          <p:nvPr>
            <p:ph idx="1"/>
          </p:nvPr>
        </p:nvSpPr>
        <p:spPr>
          <a:xfrm>
            <a:off x="838200" y="2330121"/>
            <a:ext cx="10515600" cy="4351338"/>
          </a:xfrm>
        </p:spPr>
        <p:txBody>
          <a:bodyPr/>
          <a:lstStyle/>
          <a:p>
            <a:endParaRPr lang="en-US" dirty="0"/>
          </a:p>
          <a:p>
            <a:pPr marL="0" indent="0" algn="ctr">
              <a:buNone/>
            </a:pPr>
            <a:r>
              <a:rPr lang="en-US" dirty="0">
                <a:latin typeface="Cambria" panose="02040503050406030204" pitchFamily="18" charset="0"/>
              </a:rPr>
              <a:t>Determines what life you will experience now AND</a:t>
            </a:r>
          </a:p>
          <a:p>
            <a:pPr marL="0" indent="0" algn="ctr">
              <a:buNone/>
            </a:pPr>
            <a:r>
              <a:rPr lang="en-US" dirty="0">
                <a:latin typeface="Cambria" panose="02040503050406030204" pitchFamily="18" charset="0"/>
              </a:rPr>
              <a:t>What you will transfer on to the next generation.</a:t>
            </a:r>
          </a:p>
          <a:p>
            <a:pPr marL="0" indent="0">
              <a:buNone/>
            </a:pPr>
            <a:endParaRPr lang="en-US" sz="2000" dirty="0">
              <a:latin typeface="Cambria" panose="02040503050406030204" pitchFamily="18" charset="0"/>
            </a:endParaRPr>
          </a:p>
          <a:p>
            <a:pPr marL="0" indent="0" algn="ctr">
              <a:buNone/>
            </a:pPr>
            <a:r>
              <a:rPr lang="en-US" sz="3200" dirty="0">
                <a:solidFill>
                  <a:srgbClr val="C00000"/>
                </a:solidFill>
                <a:latin typeface="Cambria" panose="02040503050406030204" pitchFamily="18" charset="0"/>
              </a:rPr>
              <a:t>Epigenetics will pass down pro-cancer or anti-cancer genes for 4 generations.</a:t>
            </a:r>
          </a:p>
          <a:p>
            <a:endParaRPr lang="en-US" dirty="0"/>
          </a:p>
        </p:txBody>
      </p:sp>
    </p:spTree>
    <p:extLst>
      <p:ext uri="{BB962C8B-B14F-4D97-AF65-F5344CB8AC3E}">
        <p14:creationId xmlns:p14="http://schemas.microsoft.com/office/powerpoint/2010/main" val="110242238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7F483-83F9-4522-9315-1303920595AC}"/>
              </a:ext>
            </a:extLst>
          </p:cNvPr>
          <p:cNvSpPr>
            <a:spLocks noGrp="1"/>
          </p:cNvSpPr>
          <p:nvPr>
            <p:ph type="title"/>
          </p:nvPr>
        </p:nvSpPr>
        <p:spPr>
          <a:xfrm>
            <a:off x="609600" y="1332186"/>
            <a:ext cx="10972800" cy="1143000"/>
          </a:xfrm>
        </p:spPr>
        <p:txBody>
          <a:bodyPr>
            <a:normAutofit fontScale="90000"/>
          </a:bodyPr>
          <a:lstStyle/>
          <a:p>
            <a:pPr algn="ctr"/>
            <a:r>
              <a:rPr lang="en-US" b="1" dirty="0">
                <a:latin typeface="Cambria" panose="02040503050406030204" pitchFamily="18" charset="0"/>
              </a:rPr>
              <a:t>TEST: Know Your Genes</a:t>
            </a:r>
            <a:br>
              <a:rPr lang="en-US" b="1" dirty="0">
                <a:latin typeface="Cambria" panose="02040503050406030204" pitchFamily="18" charset="0"/>
              </a:rPr>
            </a:br>
            <a:r>
              <a:rPr lang="en-US" b="1" dirty="0">
                <a:latin typeface="Cambria" panose="02040503050406030204" pitchFamily="18" charset="0"/>
              </a:rPr>
              <a:t>CORRECT – The Environment That Effects Them</a:t>
            </a:r>
          </a:p>
        </p:txBody>
      </p:sp>
      <p:sp>
        <p:nvSpPr>
          <p:cNvPr id="3" name="Content Placeholder 2">
            <a:extLst>
              <a:ext uri="{FF2B5EF4-FFF2-40B4-BE49-F238E27FC236}">
                <a16:creationId xmlns:a16="http://schemas.microsoft.com/office/drawing/2014/main" id="{C9063C9A-C619-4DF7-9A6A-663B5D4FC565}"/>
              </a:ext>
            </a:extLst>
          </p:cNvPr>
          <p:cNvSpPr>
            <a:spLocks noGrp="1"/>
          </p:cNvSpPr>
          <p:nvPr>
            <p:ph idx="1"/>
          </p:nvPr>
        </p:nvSpPr>
        <p:spPr>
          <a:xfrm>
            <a:off x="609600" y="2842419"/>
            <a:ext cx="10972800" cy="4068763"/>
          </a:xfrm>
        </p:spPr>
        <p:txBody>
          <a:bodyPr/>
          <a:lstStyle/>
          <a:p>
            <a:pPr marL="0" indent="0" algn="ctr">
              <a:buNone/>
            </a:pPr>
            <a:r>
              <a:rPr lang="en-US" sz="3200" dirty="0">
                <a:latin typeface="Cambria" panose="02040503050406030204" pitchFamily="18" charset="0"/>
              </a:rPr>
              <a:t>“The genes have been there for thousands of years, but if cancer rates are changing in a lifetime, that doesn't have much to do with genes. The best way to handle breast cancer (gene) risks is through lifestyle.”</a:t>
            </a:r>
          </a:p>
          <a:p>
            <a:pPr marL="0" indent="0" algn="ctr">
              <a:buNone/>
            </a:pPr>
            <a:endParaRPr lang="en-US" sz="3200" dirty="0">
              <a:latin typeface="Cambria" panose="02040503050406030204" pitchFamily="18" charset="0"/>
            </a:endParaRPr>
          </a:p>
          <a:p>
            <a:pPr marL="0" indent="0" algn="ctr">
              <a:buNone/>
            </a:pPr>
            <a:r>
              <a:rPr lang="en-US" sz="2000" dirty="0">
                <a:latin typeface="Cambria" panose="02040503050406030204" pitchFamily="18" charset="0"/>
              </a:rPr>
              <a:t>- Michelle Holmes,  Harvard University T.H. Chan School of Public Health</a:t>
            </a:r>
          </a:p>
          <a:p>
            <a:endParaRPr lang="en-US" dirty="0"/>
          </a:p>
          <a:p>
            <a:endParaRPr lang="en-US" dirty="0"/>
          </a:p>
        </p:txBody>
      </p:sp>
    </p:spTree>
    <p:extLst>
      <p:ext uri="{BB962C8B-B14F-4D97-AF65-F5344CB8AC3E}">
        <p14:creationId xmlns:p14="http://schemas.microsoft.com/office/powerpoint/2010/main" val="174345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FAF45-D2FE-4F81-9CC7-1C7999FABAC2}"/>
              </a:ext>
            </a:extLst>
          </p:cNvPr>
          <p:cNvSpPr>
            <a:spLocks noGrp="1"/>
          </p:cNvSpPr>
          <p:nvPr>
            <p:ph type="title"/>
          </p:nvPr>
        </p:nvSpPr>
        <p:spPr>
          <a:xfrm>
            <a:off x="838200" y="648904"/>
            <a:ext cx="10515600" cy="1325563"/>
          </a:xfrm>
        </p:spPr>
        <p:txBody>
          <a:bodyPr>
            <a:normAutofit/>
          </a:bodyPr>
          <a:lstStyle/>
          <a:p>
            <a:pPr algn="ctr"/>
            <a:r>
              <a:rPr lang="en-US" sz="4000" b="1" dirty="0">
                <a:latin typeface="Cambria" panose="02040503050406030204" pitchFamily="18" charset="0"/>
              </a:rPr>
              <a:t>Sugar and Inflammation</a:t>
            </a:r>
          </a:p>
        </p:txBody>
      </p:sp>
      <p:sp>
        <p:nvSpPr>
          <p:cNvPr id="3" name="Content Placeholder 2">
            <a:extLst>
              <a:ext uri="{FF2B5EF4-FFF2-40B4-BE49-F238E27FC236}">
                <a16:creationId xmlns:a16="http://schemas.microsoft.com/office/drawing/2014/main" id="{BB429589-9408-4290-9FED-06FA80E69D6A}"/>
              </a:ext>
            </a:extLst>
          </p:cNvPr>
          <p:cNvSpPr>
            <a:spLocks noGrp="1"/>
          </p:cNvSpPr>
          <p:nvPr>
            <p:ph idx="1"/>
          </p:nvPr>
        </p:nvSpPr>
        <p:spPr>
          <a:xfrm>
            <a:off x="838200" y="2141537"/>
            <a:ext cx="10515600" cy="4351338"/>
          </a:xfrm>
        </p:spPr>
        <p:txBody>
          <a:bodyPr>
            <a:normAutofit/>
          </a:bodyPr>
          <a:lstStyle/>
          <a:p>
            <a:pPr marL="0" indent="0" algn="ctr">
              <a:buNone/>
            </a:pPr>
            <a:r>
              <a:rPr lang="en-US" b="1" dirty="0">
                <a:latin typeface="Cambria" panose="02040503050406030204" pitchFamily="18" charset="0"/>
              </a:rPr>
              <a:t>OUT OF CONTROL (“Modern”) SUGAR CONSUMPTION</a:t>
            </a:r>
            <a:endParaRPr lang="en-US" dirty="0">
              <a:latin typeface="Cambria" panose="02040503050406030204" pitchFamily="18" charset="0"/>
            </a:endParaRPr>
          </a:p>
          <a:p>
            <a:pPr marL="0" indent="0" algn="ctr">
              <a:buNone/>
            </a:pPr>
            <a:endParaRPr lang="en-US" b="1" dirty="0">
              <a:latin typeface="Cambria" panose="02040503050406030204" pitchFamily="18" charset="0"/>
            </a:endParaRPr>
          </a:p>
          <a:p>
            <a:pPr marL="0" indent="0" algn="ctr">
              <a:buNone/>
            </a:pPr>
            <a:r>
              <a:rPr lang="en-US" b="1" dirty="0">
                <a:latin typeface="Cambria" panose="02040503050406030204" pitchFamily="18" charset="0"/>
              </a:rPr>
              <a:t>Ancestors: </a:t>
            </a:r>
            <a:r>
              <a:rPr lang="en-US" dirty="0">
                <a:latin typeface="Cambria" panose="02040503050406030204" pitchFamily="18" charset="0"/>
              </a:rPr>
              <a:t>2 kilograms (4 pounds) a year per person.  </a:t>
            </a:r>
          </a:p>
          <a:p>
            <a:pPr marL="0" indent="0" algn="ctr">
              <a:buNone/>
            </a:pPr>
            <a:r>
              <a:rPr lang="en-US" dirty="0">
                <a:latin typeface="Cambria" panose="02040503050406030204" pitchFamily="18" charset="0"/>
              </a:rPr>
              <a:t>(This would be where our original genetic makeup was created.) </a:t>
            </a:r>
          </a:p>
          <a:p>
            <a:pPr marL="0" indent="0" algn="ctr">
              <a:buNone/>
            </a:pPr>
            <a:r>
              <a:rPr lang="en-US" b="1" dirty="0">
                <a:latin typeface="Cambria" panose="02040503050406030204" pitchFamily="18" charset="0"/>
              </a:rPr>
              <a:t>1830</a:t>
            </a:r>
            <a:r>
              <a:rPr lang="en-US" dirty="0">
                <a:latin typeface="Cambria" panose="02040503050406030204" pitchFamily="18" charset="0"/>
              </a:rPr>
              <a:t>: 5 – 8 kilograms (11-18 pounds) a year </a:t>
            </a:r>
          </a:p>
          <a:p>
            <a:pPr marL="0" indent="0" algn="ctr">
              <a:buNone/>
            </a:pPr>
            <a:r>
              <a:rPr lang="en-US" b="1" dirty="0">
                <a:latin typeface="Cambria" panose="02040503050406030204" pitchFamily="18" charset="0"/>
              </a:rPr>
              <a:t>TODAY: </a:t>
            </a:r>
            <a:r>
              <a:rPr lang="en-US" dirty="0">
                <a:latin typeface="Cambria" panose="02040503050406030204" pitchFamily="18" charset="0"/>
              </a:rPr>
              <a:t>68 - 77 kilograms (150 - 170 pounds) a year </a:t>
            </a:r>
          </a:p>
          <a:p>
            <a:pPr marL="0" indent="0">
              <a:buNone/>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265940893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85900"/>
            <a:ext cx="8229600" cy="1562100"/>
          </a:xfrm>
        </p:spPr>
        <p:txBody>
          <a:bodyPr>
            <a:normAutofit/>
          </a:bodyPr>
          <a:lstStyle/>
          <a:p>
            <a:pPr algn="l"/>
            <a:r>
              <a:rPr lang="en-US" sz="4000" b="1" dirty="0">
                <a:latin typeface="Cambria" panose="02040503050406030204" pitchFamily="18" charset="0"/>
                <a:cs typeface="Arial"/>
              </a:rPr>
              <a:t>Genes &amp; </a:t>
            </a:r>
            <a:br>
              <a:rPr lang="en-US" sz="4000" b="1" dirty="0">
                <a:latin typeface="Cambria" panose="02040503050406030204" pitchFamily="18" charset="0"/>
                <a:cs typeface="Arial"/>
              </a:rPr>
            </a:br>
            <a:r>
              <a:rPr lang="en-US" sz="4000" b="1" dirty="0">
                <a:latin typeface="Cambria" panose="02040503050406030204" pitchFamily="18" charset="0"/>
                <a:cs typeface="Arial"/>
              </a:rPr>
              <a:t>Nervous System</a:t>
            </a:r>
          </a:p>
        </p:txBody>
      </p:sp>
      <p:sp>
        <p:nvSpPr>
          <p:cNvPr id="3" name="Content Placeholder 2"/>
          <p:cNvSpPr>
            <a:spLocks noGrp="1"/>
          </p:cNvSpPr>
          <p:nvPr>
            <p:ph idx="1"/>
          </p:nvPr>
        </p:nvSpPr>
        <p:spPr>
          <a:xfrm>
            <a:off x="1981200" y="2514600"/>
            <a:ext cx="8229600" cy="3051572"/>
          </a:xfrm>
        </p:spPr>
        <p:txBody>
          <a:bodyPr>
            <a:normAutofit fontScale="77500" lnSpcReduction="20000"/>
          </a:bodyPr>
          <a:lstStyle/>
          <a:p>
            <a:pPr marL="0" indent="0">
              <a:spcBef>
                <a:spcPts val="0"/>
              </a:spcBef>
              <a:spcAft>
                <a:spcPts val="1200"/>
              </a:spcAft>
              <a:buNone/>
            </a:pPr>
            <a:endParaRPr lang="en-US" sz="2000" dirty="0"/>
          </a:p>
          <a:p>
            <a:pPr marL="0" indent="0">
              <a:spcBef>
                <a:spcPts val="0"/>
              </a:spcBef>
              <a:spcAft>
                <a:spcPts val="1200"/>
              </a:spcAft>
              <a:buNone/>
            </a:pPr>
            <a:r>
              <a:rPr lang="en-US" sz="2000" dirty="0"/>
              <a:t> </a:t>
            </a:r>
          </a:p>
          <a:p>
            <a:pPr>
              <a:spcBef>
                <a:spcPts val="0"/>
              </a:spcBef>
              <a:spcAft>
                <a:spcPts val="1200"/>
              </a:spcAft>
            </a:pPr>
            <a:r>
              <a:rPr lang="en-US" sz="2600" dirty="0">
                <a:latin typeface="Cambria" panose="02040503050406030204" pitchFamily="18" charset="0"/>
              </a:rPr>
              <a:t>Brain is the interface between the environment and </a:t>
            </a:r>
            <a:br>
              <a:rPr lang="en-US" sz="2600" dirty="0">
                <a:latin typeface="Cambria" panose="02040503050406030204" pitchFamily="18" charset="0"/>
              </a:rPr>
            </a:br>
            <a:r>
              <a:rPr lang="en-US" sz="2600" dirty="0">
                <a:latin typeface="Cambria" panose="02040503050406030204" pitchFamily="18" charset="0"/>
              </a:rPr>
              <a:t>the genes of our cells. </a:t>
            </a:r>
          </a:p>
          <a:p>
            <a:pPr>
              <a:spcBef>
                <a:spcPts val="0"/>
              </a:spcBef>
              <a:spcAft>
                <a:spcPts val="1200"/>
              </a:spcAft>
            </a:pPr>
            <a:r>
              <a:rPr lang="en-US" sz="2600" dirty="0">
                <a:latin typeface="Cambria" panose="02040503050406030204" pitchFamily="18" charset="0"/>
              </a:rPr>
              <a:t>In response to environmental stimuli, the brain adjusts the composition of the body’s tissue fluids, the equivalent of “growth medium” or nutrition for our body’s cells. </a:t>
            </a:r>
          </a:p>
          <a:p>
            <a:pPr>
              <a:spcBef>
                <a:spcPts val="0"/>
              </a:spcBef>
              <a:spcAft>
                <a:spcPts val="1200"/>
              </a:spcAft>
            </a:pPr>
            <a:r>
              <a:rPr lang="en-US" sz="2600" dirty="0">
                <a:latin typeface="Cambria" panose="02040503050406030204" pitchFamily="18" charset="0"/>
              </a:rPr>
              <a:t>Electrical signals travel from the CNS through the peripheral nervous system carry out the physiological responses “requested” by the brain. </a:t>
            </a:r>
            <a:endParaRPr lang="en-US" sz="2600" b="1" dirty="0">
              <a:latin typeface="Cambria" panose="02040503050406030204" pitchFamily="18" charset="0"/>
            </a:endParaRPr>
          </a:p>
          <a:p>
            <a:pPr marL="0" indent="0">
              <a:buNone/>
            </a:pPr>
            <a:r>
              <a:rPr lang="en-US" sz="1200" dirty="0">
                <a:solidFill>
                  <a:srgbClr val="000000"/>
                </a:solidFill>
              </a:rPr>
              <a:t>http://</a:t>
            </a:r>
            <a:r>
              <a:rPr lang="en-US" sz="1200" dirty="0" err="1">
                <a:solidFill>
                  <a:srgbClr val="000000"/>
                </a:solidFill>
              </a:rPr>
              <a:t>www.biology.duke.edu</a:t>
            </a:r>
            <a:r>
              <a:rPr lang="en-US" sz="1200" dirty="0">
                <a:solidFill>
                  <a:srgbClr val="000000"/>
                </a:solidFill>
              </a:rPr>
              <a:t>/</a:t>
            </a:r>
            <a:r>
              <a:rPr lang="en-US" sz="1200" dirty="0" err="1">
                <a:solidFill>
                  <a:srgbClr val="000000"/>
                </a:solidFill>
              </a:rPr>
              <a:t>nijhout</a:t>
            </a:r>
            <a:r>
              <a:rPr lang="en-US" sz="1200" dirty="0">
                <a:solidFill>
                  <a:srgbClr val="000000"/>
                </a:solidFill>
              </a:rPr>
              <a:t>/</a:t>
            </a:r>
            <a:r>
              <a:rPr lang="en-US" sz="1200" dirty="0" err="1">
                <a:solidFill>
                  <a:srgbClr val="000000"/>
                </a:solidFill>
              </a:rPr>
              <a:t>polyphenism.htm</a:t>
            </a:r>
            <a:endParaRPr lang="en-US" sz="1200" dirty="0">
              <a:solidFill>
                <a:srgbClr val="000000"/>
              </a:solidFill>
            </a:endParaRPr>
          </a:p>
        </p:txBody>
      </p:sp>
      <p:pic>
        <p:nvPicPr>
          <p:cNvPr id="4" name="Picture 3"/>
          <p:cNvPicPr>
            <a:picLocks noChangeAspect="1"/>
          </p:cNvPicPr>
          <p:nvPr/>
        </p:nvPicPr>
        <p:blipFill>
          <a:blip r:embed="rId3"/>
          <a:stretch>
            <a:fillRect/>
          </a:stretch>
        </p:blipFill>
        <p:spPr>
          <a:xfrm>
            <a:off x="7922269" y="1291828"/>
            <a:ext cx="2136133" cy="2365772"/>
          </a:xfrm>
          <a:prstGeom prst="rect">
            <a:avLst/>
          </a:prstGeom>
        </p:spPr>
      </p:pic>
    </p:spTree>
    <p:extLst>
      <p:ext uri="{BB962C8B-B14F-4D97-AF65-F5344CB8AC3E}">
        <p14:creationId xmlns:p14="http://schemas.microsoft.com/office/powerpoint/2010/main" val="323261000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9975-AB7E-4F70-B354-4687A48E2CDD}"/>
              </a:ext>
            </a:extLst>
          </p:cNvPr>
          <p:cNvSpPr>
            <a:spLocks noGrp="1"/>
          </p:cNvSpPr>
          <p:nvPr>
            <p:ph type="title"/>
          </p:nvPr>
        </p:nvSpPr>
        <p:spPr>
          <a:xfrm>
            <a:off x="609600" y="1794642"/>
            <a:ext cx="10972800" cy="1143000"/>
          </a:xfrm>
        </p:spPr>
        <p:txBody>
          <a:bodyPr>
            <a:normAutofit fontScale="90000"/>
          </a:bodyPr>
          <a:lstStyle/>
          <a:p>
            <a:pPr algn="ctr"/>
            <a:r>
              <a:rPr lang="en-US" b="1" dirty="0">
                <a:latin typeface="Cambria" panose="02040503050406030204" pitchFamily="18" charset="0"/>
              </a:rPr>
              <a:t>#1 Killer</a:t>
            </a:r>
            <a:br>
              <a:rPr lang="en-US" b="1" dirty="0">
                <a:latin typeface="Cambria" panose="02040503050406030204" pitchFamily="18" charset="0"/>
              </a:rPr>
            </a:br>
            <a:r>
              <a:rPr lang="en-US" b="1" dirty="0">
                <a:latin typeface="Cambria" panose="02040503050406030204" pitchFamily="18" charset="0"/>
              </a:rPr>
              <a:t>#1 Most Preventable Disease</a:t>
            </a:r>
          </a:p>
        </p:txBody>
      </p:sp>
      <p:sp>
        <p:nvSpPr>
          <p:cNvPr id="3" name="Content Placeholder 2">
            <a:extLst>
              <a:ext uri="{FF2B5EF4-FFF2-40B4-BE49-F238E27FC236}">
                <a16:creationId xmlns:a16="http://schemas.microsoft.com/office/drawing/2014/main" id="{20D71717-BCD6-4480-AFA2-0DE5F5D75CAC}"/>
              </a:ext>
            </a:extLst>
          </p:cNvPr>
          <p:cNvSpPr>
            <a:spLocks noGrp="1"/>
          </p:cNvSpPr>
          <p:nvPr>
            <p:ph idx="1"/>
          </p:nvPr>
        </p:nvSpPr>
        <p:spPr>
          <a:xfrm>
            <a:off x="609600" y="3381703"/>
            <a:ext cx="10972800" cy="4068763"/>
          </a:xfrm>
        </p:spPr>
        <p:txBody>
          <a:bodyPr/>
          <a:lstStyle/>
          <a:p>
            <a:pPr marL="0" indent="0" algn="ctr">
              <a:buNone/>
            </a:pPr>
            <a:r>
              <a:rPr lang="en-US" sz="3200" dirty="0">
                <a:solidFill>
                  <a:schemeClr val="accent6"/>
                </a:solidFill>
                <a:latin typeface="Cambria" panose="02040503050406030204" pitchFamily="18" charset="0"/>
              </a:rPr>
              <a:t>It’s been estimated that approximately 200,000 lives could be saved if certain heart risk environmental factors were addressed, even modestly. </a:t>
            </a:r>
          </a:p>
          <a:p>
            <a:endParaRPr lang="en-US" dirty="0"/>
          </a:p>
        </p:txBody>
      </p:sp>
    </p:spTree>
    <p:extLst>
      <p:ext uri="{BB962C8B-B14F-4D97-AF65-F5344CB8AC3E}">
        <p14:creationId xmlns:p14="http://schemas.microsoft.com/office/powerpoint/2010/main" val="197930754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553C-E29A-42D2-B2D2-131C6A797D20}"/>
              </a:ext>
            </a:extLst>
          </p:cNvPr>
          <p:cNvSpPr>
            <a:spLocks noGrp="1"/>
          </p:cNvSpPr>
          <p:nvPr>
            <p:ph type="title"/>
          </p:nvPr>
        </p:nvSpPr>
        <p:spPr>
          <a:xfrm>
            <a:off x="609600" y="1479331"/>
            <a:ext cx="10972800" cy="1143000"/>
          </a:xfrm>
        </p:spPr>
        <p:txBody>
          <a:bodyPr>
            <a:normAutofit/>
          </a:bodyPr>
          <a:lstStyle/>
          <a:p>
            <a:pPr algn="ctr"/>
            <a:r>
              <a:rPr lang="en-US" sz="3600" b="1" dirty="0">
                <a:latin typeface="Cambria" panose="02040503050406030204" pitchFamily="18" charset="0"/>
              </a:rPr>
              <a:t>THE WHOLE ENVIRONMENT IS IMPORTANT</a:t>
            </a:r>
          </a:p>
        </p:txBody>
      </p:sp>
      <p:sp>
        <p:nvSpPr>
          <p:cNvPr id="3" name="Content Placeholder 2">
            <a:extLst>
              <a:ext uri="{FF2B5EF4-FFF2-40B4-BE49-F238E27FC236}">
                <a16:creationId xmlns:a16="http://schemas.microsoft.com/office/drawing/2014/main" id="{F7C76DB4-1DC0-408A-A485-6D08076AE21E}"/>
              </a:ext>
            </a:extLst>
          </p:cNvPr>
          <p:cNvSpPr>
            <a:spLocks noGrp="1"/>
          </p:cNvSpPr>
          <p:nvPr>
            <p:ph idx="1"/>
          </p:nvPr>
        </p:nvSpPr>
        <p:spPr>
          <a:xfrm>
            <a:off x="609600" y="2789237"/>
            <a:ext cx="10972800" cy="4068763"/>
          </a:xfrm>
        </p:spPr>
        <p:txBody>
          <a:bodyPr>
            <a:normAutofit/>
          </a:bodyPr>
          <a:lstStyle/>
          <a:p>
            <a:pPr marL="0" indent="0" algn="ctr" eaLnBrk="0" fontAlgn="base" hangingPunct="0">
              <a:lnSpc>
                <a:spcPct val="100000"/>
              </a:lnSpc>
              <a:spcBef>
                <a:spcPct val="0"/>
              </a:spcBef>
              <a:spcAft>
                <a:spcPct val="0"/>
              </a:spcAft>
              <a:buNone/>
            </a:pPr>
            <a:r>
              <a:rPr lang="en-US" altLang="en-US" b="1" dirty="0">
                <a:latin typeface="Cambria" panose="02040503050406030204" pitchFamily="18" charset="0"/>
                <a:ea typeface="Calibri" panose="020F0502020204030204" pitchFamily="34" charset="0"/>
                <a:cs typeface="Times New Roman" panose="02020603050405020304" pitchFamily="18" charset="0"/>
              </a:rPr>
              <a:t>2,000 people were recruited for smoking, alcohol, diet, exercise, managing stress dramatically lowered heart dx risk.    </a:t>
            </a:r>
          </a:p>
          <a:p>
            <a:pPr marL="0" indent="0" algn="just" eaLnBrk="0" fontAlgn="base" hangingPunct="0">
              <a:lnSpc>
                <a:spcPct val="100000"/>
              </a:lnSpc>
              <a:spcBef>
                <a:spcPct val="0"/>
              </a:spcBef>
              <a:spcAft>
                <a:spcPct val="0"/>
              </a:spcAft>
              <a:buNone/>
            </a:pPr>
            <a:r>
              <a:rPr lang="en-US" altLang="en-US" sz="2400" dirty="0">
                <a:latin typeface="Cambria" panose="02040503050406030204" pitchFamily="18" charset="0"/>
                <a:ea typeface="Calibri" panose="020F0502020204030204" pitchFamily="34" charset="0"/>
                <a:cs typeface="Times New Roman" panose="02020603050405020304" pitchFamily="18" charset="0"/>
              </a:rPr>
              <a:t> </a:t>
            </a:r>
          </a:p>
          <a:p>
            <a:pPr marL="0" indent="0" algn="ctr" eaLnBrk="0" fontAlgn="base" hangingPunct="0">
              <a:lnSpc>
                <a:spcPct val="100000"/>
              </a:lnSpc>
              <a:spcBef>
                <a:spcPct val="0"/>
              </a:spcBef>
              <a:spcAft>
                <a:spcPct val="0"/>
              </a:spcAft>
              <a:buNone/>
            </a:pPr>
            <a:r>
              <a:rPr lang="en-US" altLang="en-US"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The more of these lifestyle essentials you addressed, the lower the chance of disease.  </a:t>
            </a:r>
          </a:p>
          <a:p>
            <a:pPr algn="ctr" eaLnBrk="0" fontAlgn="base" hangingPunct="0">
              <a:lnSpc>
                <a:spcPct val="100000"/>
              </a:lnSpc>
              <a:spcBef>
                <a:spcPct val="0"/>
              </a:spcBef>
              <a:spcAft>
                <a:spcPct val="0"/>
              </a:spcAft>
            </a:pPr>
            <a:r>
              <a:rPr lang="en-US" altLang="en-US" sz="2400" dirty="0">
                <a:solidFill>
                  <a:srgbClr val="FF0000"/>
                </a:solidFill>
                <a:latin typeface="Cambria" panose="02040503050406030204" pitchFamily="18" charset="0"/>
                <a:ea typeface="Calibri" panose="020F0502020204030204" pitchFamily="34" charset="0"/>
                <a:cs typeface="Times New Roman" panose="02020603050405020304" pitchFamily="18" charset="0"/>
              </a:rPr>
              <a:t>1 Lifestyle Factor: 6% Lower Risk</a:t>
            </a:r>
          </a:p>
          <a:p>
            <a:pPr algn="ctr" eaLnBrk="0" fontAlgn="base" hangingPunct="0">
              <a:lnSpc>
                <a:spcPct val="100000"/>
              </a:lnSpc>
              <a:spcBef>
                <a:spcPct val="0"/>
              </a:spcBef>
              <a:spcAft>
                <a:spcPct val="0"/>
              </a:spcAft>
            </a:pPr>
            <a:r>
              <a:rPr lang="en-US" altLang="en-US" sz="2400" dirty="0">
                <a:solidFill>
                  <a:srgbClr val="FF0000"/>
                </a:solidFill>
                <a:latin typeface="Cambria" panose="02040503050406030204" pitchFamily="18" charset="0"/>
                <a:ea typeface="Calibri" panose="020F0502020204030204" pitchFamily="34" charset="0"/>
                <a:cs typeface="Times New Roman" panose="02020603050405020304" pitchFamily="18" charset="0"/>
              </a:rPr>
              <a:t>All 5 Lifestyle Factors: 60% (10X) Lower Risk</a:t>
            </a:r>
          </a:p>
          <a:p>
            <a:pPr marL="0" indent="0" algn="ctr" eaLnBrk="0" fontAlgn="base" hangingPunct="0">
              <a:lnSpc>
                <a:spcPct val="100000"/>
              </a:lnSpc>
              <a:spcBef>
                <a:spcPct val="0"/>
              </a:spcBef>
              <a:spcAft>
                <a:spcPct val="0"/>
              </a:spcAft>
              <a:buNone/>
            </a:pP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endParaRPr lang="en-US" altLang="en-US" sz="3600" dirty="0">
              <a:latin typeface="Arial" panose="020B0604020202020204" pitchFamily="34" charset="0"/>
            </a:endParaRPr>
          </a:p>
          <a:p>
            <a:endParaRPr lang="en-US" dirty="0"/>
          </a:p>
        </p:txBody>
      </p:sp>
    </p:spTree>
    <p:extLst>
      <p:ext uri="{BB962C8B-B14F-4D97-AF65-F5344CB8AC3E}">
        <p14:creationId xmlns:p14="http://schemas.microsoft.com/office/powerpoint/2010/main" val="4116834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1EB5-9628-47ED-B500-994B63FDD344}"/>
              </a:ext>
            </a:extLst>
          </p:cNvPr>
          <p:cNvSpPr>
            <a:spLocks noGrp="1"/>
          </p:cNvSpPr>
          <p:nvPr>
            <p:ph type="title"/>
          </p:nvPr>
        </p:nvSpPr>
        <p:spPr>
          <a:xfrm>
            <a:off x="609600" y="1143001"/>
            <a:ext cx="10972800" cy="1143000"/>
          </a:xfrm>
        </p:spPr>
        <p:txBody>
          <a:bodyPr>
            <a:normAutofit/>
          </a:bodyPr>
          <a:lstStyle/>
          <a:p>
            <a:pPr algn="ctr"/>
            <a:r>
              <a:rPr lang="en-US" sz="4000" b="1" dirty="0">
                <a:latin typeface="Cambria" panose="02040503050406030204" pitchFamily="18" charset="0"/>
              </a:rPr>
              <a:t>TEST – CORRECT </a:t>
            </a:r>
          </a:p>
        </p:txBody>
      </p:sp>
      <p:sp>
        <p:nvSpPr>
          <p:cNvPr id="3" name="Content Placeholder 2">
            <a:extLst>
              <a:ext uri="{FF2B5EF4-FFF2-40B4-BE49-F238E27FC236}">
                <a16:creationId xmlns:a16="http://schemas.microsoft.com/office/drawing/2014/main" id="{42C93D47-3270-44BA-9059-E8AF75016E43}"/>
              </a:ext>
            </a:extLst>
          </p:cNvPr>
          <p:cNvSpPr>
            <a:spLocks noGrp="1"/>
          </p:cNvSpPr>
          <p:nvPr>
            <p:ph idx="1"/>
          </p:nvPr>
        </p:nvSpPr>
        <p:spPr>
          <a:xfrm>
            <a:off x="1981200" y="2537618"/>
            <a:ext cx="8229600" cy="4068763"/>
          </a:xfrm>
        </p:spPr>
        <p:txBody>
          <a:bodyPr/>
          <a:lstStyle/>
          <a:p>
            <a:pPr marL="0" indent="0" algn="ctr">
              <a:buNone/>
            </a:pPr>
            <a:r>
              <a:rPr lang="en-US" b="1" dirty="0">
                <a:latin typeface="Cambria" panose="02040503050406030204" pitchFamily="18" charset="0"/>
              </a:rPr>
              <a:t>Breast cancer is the leading cancer among women.</a:t>
            </a:r>
          </a:p>
          <a:p>
            <a:pPr marL="0" indent="0" algn="ctr">
              <a:buNone/>
            </a:pPr>
            <a:r>
              <a:rPr lang="en-US" dirty="0">
                <a:latin typeface="Cambria" panose="02040503050406030204" pitchFamily="18" charset="0"/>
              </a:rPr>
              <a:t> </a:t>
            </a:r>
          </a:p>
          <a:p>
            <a:pPr algn="ctr"/>
            <a:r>
              <a:rPr lang="en-US" sz="3200" dirty="0">
                <a:latin typeface="Cambria" panose="02040503050406030204" pitchFamily="18" charset="0"/>
              </a:rPr>
              <a:t>A 2006 study conducted in the UK found that obese women have a 60 percent increased risk of developing breast cancer, compared to women with normal weight.</a:t>
            </a:r>
          </a:p>
          <a:p>
            <a:endParaRPr lang="en-US" dirty="0"/>
          </a:p>
        </p:txBody>
      </p:sp>
    </p:spTree>
    <p:extLst>
      <p:ext uri="{BB962C8B-B14F-4D97-AF65-F5344CB8AC3E}">
        <p14:creationId xmlns:p14="http://schemas.microsoft.com/office/powerpoint/2010/main" val="31364164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2735-227D-46B8-955E-5ED3531D9F82}"/>
              </a:ext>
            </a:extLst>
          </p:cNvPr>
          <p:cNvSpPr>
            <a:spLocks noGrp="1"/>
          </p:cNvSpPr>
          <p:nvPr>
            <p:ph type="title"/>
          </p:nvPr>
        </p:nvSpPr>
        <p:spPr>
          <a:xfrm>
            <a:off x="609600" y="1542393"/>
            <a:ext cx="10972800" cy="1143000"/>
          </a:xfrm>
        </p:spPr>
        <p:txBody>
          <a:bodyPr>
            <a:normAutofit/>
          </a:bodyPr>
          <a:lstStyle/>
          <a:p>
            <a:pPr algn="ctr"/>
            <a:r>
              <a:rPr lang="en-US" sz="4000" b="1" dirty="0">
                <a:latin typeface="Cambria" panose="02040503050406030204" pitchFamily="18" charset="0"/>
              </a:rPr>
              <a:t>Testing Genes and Cancer</a:t>
            </a:r>
          </a:p>
        </p:txBody>
      </p:sp>
      <p:sp>
        <p:nvSpPr>
          <p:cNvPr id="3" name="Content Placeholder 2">
            <a:extLst>
              <a:ext uri="{FF2B5EF4-FFF2-40B4-BE49-F238E27FC236}">
                <a16:creationId xmlns:a16="http://schemas.microsoft.com/office/drawing/2014/main" id="{E53F0336-E15C-42A4-86FD-53FEA3E4FA8D}"/>
              </a:ext>
            </a:extLst>
          </p:cNvPr>
          <p:cNvSpPr>
            <a:spLocks noGrp="1"/>
          </p:cNvSpPr>
          <p:nvPr>
            <p:ph idx="1"/>
          </p:nvPr>
        </p:nvSpPr>
        <p:spPr>
          <a:xfrm>
            <a:off x="609600" y="2842419"/>
            <a:ext cx="10972800" cy="4068763"/>
          </a:xfrm>
        </p:spPr>
        <p:txBody>
          <a:bodyPr/>
          <a:lstStyle/>
          <a:p>
            <a:pPr algn="ctr"/>
            <a:r>
              <a:rPr lang="en-US" dirty="0">
                <a:latin typeface="Cambria" panose="02040503050406030204" pitchFamily="18" charset="0"/>
              </a:rPr>
              <a:t>Cancer is a perversion of genetics – a genome that becomes pathologically obsessed with replicating itself.  </a:t>
            </a:r>
          </a:p>
          <a:p>
            <a:pPr marL="0" indent="0" algn="ctr">
              <a:buNone/>
            </a:pPr>
            <a:endParaRPr lang="en-US" dirty="0">
              <a:latin typeface="Cambria" panose="02040503050406030204" pitchFamily="18" charset="0"/>
            </a:endParaRPr>
          </a:p>
          <a:p>
            <a:pPr marL="0" indent="0" algn="ctr">
              <a:buNone/>
            </a:pPr>
            <a:r>
              <a:rPr lang="en-US" dirty="0">
                <a:latin typeface="Cambria" panose="02040503050406030204" pitchFamily="18" charset="0"/>
              </a:rPr>
              <a:t>Identify the genes and overcome them by changing the environment</a:t>
            </a:r>
          </a:p>
          <a:p>
            <a:endParaRPr lang="en-US" dirty="0"/>
          </a:p>
        </p:txBody>
      </p:sp>
    </p:spTree>
    <p:extLst>
      <p:ext uri="{BB962C8B-B14F-4D97-AF65-F5344CB8AC3E}">
        <p14:creationId xmlns:p14="http://schemas.microsoft.com/office/powerpoint/2010/main" val="14098803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1904C-55C8-4426-8590-3093F33A6587}"/>
              </a:ext>
            </a:extLst>
          </p:cNvPr>
          <p:cNvSpPr>
            <a:spLocks noGrp="1"/>
          </p:cNvSpPr>
          <p:nvPr>
            <p:ph type="title"/>
          </p:nvPr>
        </p:nvSpPr>
        <p:spPr>
          <a:xfrm>
            <a:off x="609600" y="1450432"/>
            <a:ext cx="10972800" cy="1143000"/>
          </a:xfrm>
        </p:spPr>
        <p:txBody>
          <a:bodyPr>
            <a:normAutofit/>
          </a:bodyPr>
          <a:lstStyle/>
          <a:p>
            <a:pPr algn="ctr"/>
            <a:r>
              <a:rPr lang="en-US" sz="4000" b="1" dirty="0">
                <a:latin typeface="Cambria" panose="02040503050406030204" pitchFamily="18" charset="0"/>
              </a:rPr>
              <a:t>After The Test: Upgrade Gene Examples</a:t>
            </a:r>
          </a:p>
        </p:txBody>
      </p:sp>
      <p:sp>
        <p:nvSpPr>
          <p:cNvPr id="3" name="Content Placeholder 2">
            <a:extLst>
              <a:ext uri="{FF2B5EF4-FFF2-40B4-BE49-F238E27FC236}">
                <a16:creationId xmlns:a16="http://schemas.microsoft.com/office/drawing/2014/main" id="{E983D19C-6EAD-4713-A644-749A1D977C6A}"/>
              </a:ext>
            </a:extLst>
          </p:cNvPr>
          <p:cNvSpPr>
            <a:spLocks noGrp="1"/>
          </p:cNvSpPr>
          <p:nvPr>
            <p:ph idx="1"/>
          </p:nvPr>
        </p:nvSpPr>
        <p:spPr>
          <a:xfrm>
            <a:off x="609600" y="2593432"/>
            <a:ext cx="10972800" cy="4068763"/>
          </a:xfrm>
        </p:spPr>
        <p:txBody>
          <a:bodyPr>
            <a:normAutofit fontScale="70000" lnSpcReduction="20000"/>
          </a:bodyPr>
          <a:lstStyle/>
          <a:p>
            <a:pPr marL="0" indent="0" algn="ctr">
              <a:buNone/>
            </a:pPr>
            <a:r>
              <a:rPr lang="en-US" sz="3400" b="1" dirty="0">
                <a:latin typeface="Cambria" panose="02040503050406030204" pitchFamily="18" charset="0"/>
              </a:rPr>
              <a:t>Example of a Diet that Damages Genes</a:t>
            </a:r>
            <a:br>
              <a:rPr lang="en-US" dirty="0">
                <a:latin typeface="Cambria" panose="02040503050406030204" pitchFamily="18" charset="0"/>
              </a:rPr>
            </a:br>
            <a:endParaRPr lang="en-US" dirty="0">
              <a:latin typeface="Cambria" panose="02040503050406030204" pitchFamily="18" charset="0"/>
            </a:endParaRPr>
          </a:p>
          <a:p>
            <a:pPr algn="ctr"/>
            <a:r>
              <a:rPr lang="en-US" sz="3500" dirty="0">
                <a:latin typeface="Cambria" panose="02040503050406030204" pitchFamily="18" charset="0"/>
              </a:rPr>
              <a:t>Too many carbs</a:t>
            </a:r>
          </a:p>
          <a:p>
            <a:pPr algn="ctr"/>
            <a:r>
              <a:rPr lang="en-US" sz="3500" dirty="0">
                <a:latin typeface="Cambria" panose="02040503050406030204" pitchFamily="18" charset="0"/>
              </a:rPr>
              <a:t>Too much sugar</a:t>
            </a:r>
          </a:p>
          <a:p>
            <a:pPr algn="ctr"/>
            <a:r>
              <a:rPr lang="en-US" sz="3500" dirty="0">
                <a:latin typeface="Cambria" panose="02040503050406030204" pitchFamily="18" charset="0"/>
              </a:rPr>
              <a:t>Commercial protein, not enough protein</a:t>
            </a:r>
          </a:p>
          <a:p>
            <a:pPr algn="ctr"/>
            <a:r>
              <a:rPr lang="en-US" sz="3500" dirty="0">
                <a:latin typeface="Cambria" panose="02040503050406030204" pitchFamily="18" charset="0"/>
              </a:rPr>
              <a:t>Bad fats, not enough healthy fat</a:t>
            </a:r>
          </a:p>
          <a:p>
            <a:pPr algn="ctr"/>
            <a:r>
              <a:rPr lang="en-US" sz="3500" dirty="0">
                <a:latin typeface="Cambria" panose="02040503050406030204" pitchFamily="18" charset="0"/>
              </a:rPr>
              <a:t>A shortage of nutrients that your genes need to work properly, such as B vitamins, vitamin C, and zinc</a:t>
            </a:r>
          </a:p>
          <a:p>
            <a:pPr marL="0" indent="0">
              <a:buNone/>
            </a:pPr>
            <a:br>
              <a:rPr lang="en-US" dirty="0"/>
            </a:br>
            <a:endParaRPr lang="en-US" dirty="0"/>
          </a:p>
          <a:p>
            <a:pPr marL="0" indent="0">
              <a:buNone/>
            </a:pPr>
            <a:br>
              <a:rPr lang="en-US" dirty="0"/>
            </a:br>
            <a:endParaRPr lang="en-US" dirty="0"/>
          </a:p>
          <a:p>
            <a:endParaRPr lang="en-US" dirty="0"/>
          </a:p>
        </p:txBody>
      </p:sp>
    </p:spTree>
    <p:extLst>
      <p:ext uri="{BB962C8B-B14F-4D97-AF65-F5344CB8AC3E}">
        <p14:creationId xmlns:p14="http://schemas.microsoft.com/office/powerpoint/2010/main" val="51610912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DCA2-DF3E-49AC-AF16-5CC3FA251DD0}"/>
              </a:ext>
            </a:extLst>
          </p:cNvPr>
          <p:cNvSpPr>
            <a:spLocks noGrp="1"/>
          </p:cNvSpPr>
          <p:nvPr>
            <p:ph type="title"/>
          </p:nvPr>
        </p:nvSpPr>
        <p:spPr>
          <a:xfrm>
            <a:off x="609600" y="1510862"/>
            <a:ext cx="10972800" cy="1143000"/>
          </a:xfrm>
        </p:spPr>
        <p:txBody>
          <a:bodyPr>
            <a:normAutofit fontScale="90000"/>
          </a:bodyPr>
          <a:lstStyle/>
          <a:p>
            <a:pPr algn="ctr"/>
            <a:r>
              <a:rPr lang="en-US" b="1" dirty="0">
                <a:latin typeface="Cambria" panose="02040503050406030204" pitchFamily="18" charset="0"/>
              </a:rPr>
              <a:t>Upgrade Your Genes Examples</a:t>
            </a:r>
            <a:br>
              <a:rPr lang="en-US" dirty="0"/>
            </a:br>
            <a:endParaRPr lang="en-US" dirty="0"/>
          </a:p>
        </p:txBody>
      </p:sp>
      <p:sp>
        <p:nvSpPr>
          <p:cNvPr id="3" name="Content Placeholder 2">
            <a:extLst>
              <a:ext uri="{FF2B5EF4-FFF2-40B4-BE49-F238E27FC236}">
                <a16:creationId xmlns:a16="http://schemas.microsoft.com/office/drawing/2014/main" id="{B8DF932E-603F-407D-8923-B5FE60B6C783}"/>
              </a:ext>
            </a:extLst>
          </p:cNvPr>
          <p:cNvSpPr>
            <a:spLocks noGrp="1"/>
          </p:cNvSpPr>
          <p:nvPr>
            <p:ph idx="1"/>
          </p:nvPr>
        </p:nvSpPr>
        <p:spPr>
          <a:xfrm>
            <a:off x="609600" y="2393735"/>
            <a:ext cx="10972800" cy="4068763"/>
          </a:xfrm>
        </p:spPr>
        <p:txBody>
          <a:bodyPr>
            <a:normAutofit fontScale="62500" lnSpcReduction="20000"/>
          </a:bodyPr>
          <a:lstStyle/>
          <a:p>
            <a:pPr marL="0" indent="0" algn="ctr">
              <a:buNone/>
            </a:pPr>
            <a:r>
              <a:rPr lang="en-US" sz="3400" b="1" u="sng" dirty="0">
                <a:latin typeface="Cambria" panose="02040503050406030204" pitchFamily="18" charset="0"/>
              </a:rPr>
              <a:t>Toxins</a:t>
            </a:r>
          </a:p>
          <a:p>
            <a:pPr algn="ctr"/>
            <a:r>
              <a:rPr lang="en-US" sz="3200" dirty="0">
                <a:latin typeface="Cambria" panose="02040503050406030204" pitchFamily="18" charset="0"/>
              </a:rPr>
              <a:t>Medications</a:t>
            </a:r>
          </a:p>
          <a:p>
            <a:pPr algn="ctr"/>
            <a:r>
              <a:rPr lang="en-US" sz="3200" dirty="0">
                <a:latin typeface="Cambria" panose="02040503050406030204" pitchFamily="18" charset="0"/>
              </a:rPr>
              <a:t>Heavy metals</a:t>
            </a:r>
          </a:p>
          <a:p>
            <a:pPr algn="ctr"/>
            <a:r>
              <a:rPr lang="en-US" sz="3200" dirty="0">
                <a:latin typeface="Cambria" panose="02040503050406030204" pitchFamily="18" charset="0"/>
              </a:rPr>
              <a:t>Processed food</a:t>
            </a:r>
          </a:p>
          <a:p>
            <a:pPr algn="ctr"/>
            <a:r>
              <a:rPr lang="en-US" sz="3200" dirty="0">
                <a:latin typeface="Cambria" panose="02040503050406030204" pitchFamily="18" charset="0"/>
              </a:rPr>
              <a:t>Electro-magnetic-frequencies (EMFs)</a:t>
            </a:r>
          </a:p>
          <a:p>
            <a:pPr algn="ctr"/>
            <a:r>
              <a:rPr lang="en-US" sz="3200" dirty="0">
                <a:latin typeface="Cambria" panose="02040503050406030204" pitchFamily="18" charset="0"/>
              </a:rPr>
              <a:t>Tap water, plastic bottles</a:t>
            </a:r>
          </a:p>
          <a:p>
            <a:pPr algn="ctr"/>
            <a:r>
              <a:rPr lang="en-US" sz="3200" dirty="0">
                <a:latin typeface="Cambria" panose="02040503050406030204" pitchFamily="18" charset="0"/>
              </a:rPr>
              <a:t>Indoor and outdoor air pollution</a:t>
            </a:r>
          </a:p>
          <a:p>
            <a:pPr algn="ctr"/>
            <a:r>
              <a:rPr lang="en-US" sz="3200" dirty="0">
                <a:latin typeface="Cambria" panose="02040503050406030204" pitchFamily="18" charset="0"/>
              </a:rPr>
              <a:t>Pesticides and herbicides</a:t>
            </a:r>
          </a:p>
          <a:p>
            <a:pPr algn="ctr"/>
            <a:r>
              <a:rPr lang="en-US" sz="3200" dirty="0">
                <a:latin typeface="Cambria" panose="02040503050406030204" pitchFamily="18" charset="0"/>
              </a:rPr>
              <a:t>Household products: sprays, cleaners</a:t>
            </a:r>
          </a:p>
          <a:p>
            <a:pPr algn="ctr"/>
            <a:r>
              <a:rPr lang="en-US" sz="3200" dirty="0">
                <a:latin typeface="Cambria" panose="02040503050406030204" pitchFamily="18" charset="0"/>
              </a:rPr>
              <a:t>Personal care products: soaps, shampoos, sunscreen, cosmetics</a:t>
            </a:r>
          </a:p>
          <a:p>
            <a:pPr algn="ctr"/>
            <a:r>
              <a:rPr lang="en-US" sz="3200" dirty="0">
                <a:latin typeface="Cambria" panose="02040503050406030204" pitchFamily="18" charset="0"/>
              </a:rPr>
              <a:t>Smoking, alcohol</a:t>
            </a:r>
          </a:p>
          <a:p>
            <a:pPr marL="0" indent="0">
              <a:buNone/>
            </a:pPr>
            <a:r>
              <a:rPr lang="en-US" dirty="0"/>
              <a:t> </a:t>
            </a:r>
          </a:p>
          <a:p>
            <a:endParaRPr lang="en-US" dirty="0"/>
          </a:p>
        </p:txBody>
      </p:sp>
    </p:spTree>
    <p:extLst>
      <p:ext uri="{BB962C8B-B14F-4D97-AF65-F5344CB8AC3E}">
        <p14:creationId xmlns:p14="http://schemas.microsoft.com/office/powerpoint/2010/main" val="288160940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C9F7-B254-48B2-BA8A-CE8EFD45FEC1}"/>
              </a:ext>
            </a:extLst>
          </p:cNvPr>
          <p:cNvSpPr>
            <a:spLocks noGrp="1"/>
          </p:cNvSpPr>
          <p:nvPr>
            <p:ph type="title"/>
          </p:nvPr>
        </p:nvSpPr>
        <p:spPr>
          <a:xfrm>
            <a:off x="609600" y="1384738"/>
            <a:ext cx="10972800" cy="1143000"/>
          </a:xfrm>
        </p:spPr>
        <p:txBody>
          <a:bodyPr>
            <a:normAutofit/>
          </a:bodyPr>
          <a:lstStyle/>
          <a:p>
            <a:pPr algn="ctr"/>
            <a:r>
              <a:rPr lang="en-US" sz="4000" b="1" dirty="0">
                <a:latin typeface="Cambria" panose="02040503050406030204" pitchFamily="18" charset="0"/>
              </a:rPr>
              <a:t>More Gene Upgrades: </a:t>
            </a:r>
          </a:p>
        </p:txBody>
      </p:sp>
      <p:sp>
        <p:nvSpPr>
          <p:cNvPr id="3" name="Content Placeholder 2">
            <a:extLst>
              <a:ext uri="{FF2B5EF4-FFF2-40B4-BE49-F238E27FC236}">
                <a16:creationId xmlns:a16="http://schemas.microsoft.com/office/drawing/2014/main" id="{F2F1D853-EEA3-42D3-8754-027748B7875D}"/>
              </a:ext>
            </a:extLst>
          </p:cNvPr>
          <p:cNvSpPr>
            <a:spLocks noGrp="1"/>
          </p:cNvSpPr>
          <p:nvPr>
            <p:ph idx="1"/>
          </p:nvPr>
        </p:nvSpPr>
        <p:spPr>
          <a:xfrm>
            <a:off x="609600" y="2752451"/>
            <a:ext cx="10972800" cy="4068763"/>
          </a:xfrm>
        </p:spPr>
        <p:txBody>
          <a:bodyPr/>
          <a:lstStyle/>
          <a:p>
            <a:pPr algn="ctr"/>
            <a:r>
              <a:rPr lang="en-US" sz="3200" dirty="0">
                <a:latin typeface="Cambria" panose="02040503050406030204" pitchFamily="18" charset="0"/>
              </a:rPr>
              <a:t>Correct Subluxation</a:t>
            </a:r>
          </a:p>
          <a:p>
            <a:pPr algn="ctr"/>
            <a:r>
              <a:rPr lang="en-US" sz="3200" dirty="0">
                <a:latin typeface="Cambria" panose="02040503050406030204" pitchFamily="18" charset="0"/>
              </a:rPr>
              <a:t>Manage Inflammation and Oxidation</a:t>
            </a:r>
          </a:p>
          <a:p>
            <a:pPr algn="ctr"/>
            <a:r>
              <a:rPr lang="en-US" sz="3200" dirty="0">
                <a:latin typeface="Cambria" panose="02040503050406030204" pitchFamily="18" charset="0"/>
              </a:rPr>
              <a:t>Physical Activity (Sedentary lifestyle, Overtraining, Dehydration)</a:t>
            </a:r>
          </a:p>
          <a:p>
            <a:pPr algn="ctr"/>
            <a:r>
              <a:rPr lang="en-US" sz="3200" dirty="0">
                <a:latin typeface="Cambria" panose="02040503050406030204" pitchFamily="18" charset="0"/>
              </a:rPr>
              <a:t>Lack of Sleep, Stress, and Anxiety</a:t>
            </a:r>
          </a:p>
          <a:p>
            <a:endParaRPr lang="en-US" dirty="0"/>
          </a:p>
        </p:txBody>
      </p:sp>
    </p:spTree>
    <p:extLst>
      <p:ext uri="{BB962C8B-B14F-4D97-AF65-F5344CB8AC3E}">
        <p14:creationId xmlns:p14="http://schemas.microsoft.com/office/powerpoint/2010/main" val="117304519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3371A-9AC3-4B39-A120-1B649EF54A7B}"/>
              </a:ext>
            </a:extLst>
          </p:cNvPr>
          <p:cNvSpPr>
            <a:spLocks noGrp="1"/>
          </p:cNvSpPr>
          <p:nvPr>
            <p:ph type="title"/>
          </p:nvPr>
        </p:nvSpPr>
        <p:spPr>
          <a:xfrm>
            <a:off x="838200" y="1111359"/>
            <a:ext cx="10515600" cy="1325563"/>
          </a:xfrm>
        </p:spPr>
        <p:txBody>
          <a:bodyPr>
            <a:normAutofit/>
          </a:bodyPr>
          <a:lstStyle/>
          <a:p>
            <a:pPr algn="ctr"/>
            <a:r>
              <a:rPr lang="en-US" sz="4000" b="1" dirty="0">
                <a:latin typeface="Cambria" panose="02040503050406030204" pitchFamily="18" charset="0"/>
              </a:rPr>
              <a:t>RESULTS</a:t>
            </a:r>
          </a:p>
        </p:txBody>
      </p:sp>
      <p:sp>
        <p:nvSpPr>
          <p:cNvPr id="3" name="Content Placeholder 2">
            <a:extLst>
              <a:ext uri="{FF2B5EF4-FFF2-40B4-BE49-F238E27FC236}">
                <a16:creationId xmlns:a16="http://schemas.microsoft.com/office/drawing/2014/main" id="{C392415A-1D99-48CF-B595-E3B2AA95EB56}"/>
              </a:ext>
            </a:extLst>
          </p:cNvPr>
          <p:cNvSpPr>
            <a:spLocks noGrp="1"/>
          </p:cNvSpPr>
          <p:nvPr>
            <p:ph idx="1"/>
          </p:nvPr>
        </p:nvSpPr>
        <p:spPr>
          <a:xfrm>
            <a:off x="838200" y="2582370"/>
            <a:ext cx="10515600" cy="4351338"/>
          </a:xfrm>
        </p:spPr>
        <p:txBody>
          <a:bodyPr/>
          <a:lstStyle/>
          <a:p>
            <a:r>
              <a:rPr lang="en-US" sz="2400" dirty="0">
                <a:latin typeface="Cambria" panose="02040503050406030204" pitchFamily="18" charset="0"/>
              </a:rPr>
              <a:t>Our CLIA-certified lab extracts DNA from cells in your saliva sample. Then the lab processes the DNA on a genotyping chip that reads hundreds of thousands of variants in your genome.</a:t>
            </a:r>
          </a:p>
          <a:p>
            <a:r>
              <a:rPr lang="en-US" sz="2400" dirty="0">
                <a:latin typeface="Cambria" panose="02040503050406030204" pitchFamily="18" charset="0"/>
              </a:rPr>
              <a:t>Your genetic data is analyzed, and we generate your personalized reports based on well-established scientific and medical research.</a:t>
            </a:r>
          </a:p>
          <a:p>
            <a:r>
              <a:rPr lang="en-US" sz="2400" dirty="0">
                <a:latin typeface="Cambria" panose="02040503050406030204" pitchFamily="18" charset="0"/>
              </a:rPr>
              <a:t>Finally – what you can do to Epigenetically improve your health and decrease your genetic disease-risk profile</a:t>
            </a:r>
          </a:p>
          <a:p>
            <a:endParaRPr lang="en-US" dirty="0"/>
          </a:p>
        </p:txBody>
      </p:sp>
    </p:spTree>
    <p:extLst>
      <p:ext uri="{BB962C8B-B14F-4D97-AF65-F5344CB8AC3E}">
        <p14:creationId xmlns:p14="http://schemas.microsoft.com/office/powerpoint/2010/main" val="90415451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CFFEC-38CC-4F59-8047-197C89527020}"/>
              </a:ext>
            </a:extLst>
          </p:cNvPr>
          <p:cNvSpPr>
            <a:spLocks noGrp="1"/>
          </p:cNvSpPr>
          <p:nvPr>
            <p:ph type="title"/>
          </p:nvPr>
        </p:nvSpPr>
        <p:spPr>
          <a:xfrm>
            <a:off x="838200" y="813237"/>
            <a:ext cx="10515600" cy="1325563"/>
          </a:xfrm>
        </p:spPr>
        <p:txBody>
          <a:bodyPr>
            <a:normAutofit/>
          </a:bodyPr>
          <a:lstStyle/>
          <a:p>
            <a:pPr algn="ctr"/>
            <a:r>
              <a:rPr lang="en-US" sz="4000" b="1" dirty="0">
                <a:latin typeface="Cambria" panose="02040503050406030204" pitchFamily="18" charset="0"/>
              </a:rPr>
              <a:t>DNA TESTING</a:t>
            </a:r>
          </a:p>
        </p:txBody>
      </p:sp>
      <p:sp>
        <p:nvSpPr>
          <p:cNvPr id="3" name="Content Placeholder 2">
            <a:extLst>
              <a:ext uri="{FF2B5EF4-FFF2-40B4-BE49-F238E27FC236}">
                <a16:creationId xmlns:a16="http://schemas.microsoft.com/office/drawing/2014/main" id="{8B02FE1F-864E-4530-8AB9-6AF03E47826F}"/>
              </a:ext>
            </a:extLst>
          </p:cNvPr>
          <p:cNvSpPr>
            <a:spLocks noGrp="1"/>
          </p:cNvSpPr>
          <p:nvPr>
            <p:ph idx="1"/>
          </p:nvPr>
        </p:nvSpPr>
        <p:spPr>
          <a:xfrm>
            <a:off x="2152650" y="2141537"/>
            <a:ext cx="7886700" cy="4351338"/>
          </a:xfrm>
        </p:spPr>
        <p:txBody>
          <a:bodyPr>
            <a:normAutofit/>
          </a:bodyPr>
          <a:lstStyle/>
          <a:p>
            <a:pPr marL="0" indent="0" algn="ctr">
              <a:buNone/>
            </a:pPr>
            <a:r>
              <a:rPr lang="en-US" sz="2600" b="1" dirty="0">
                <a:latin typeface="Cambria" panose="02040503050406030204" pitchFamily="18" charset="0"/>
              </a:rPr>
              <a:t>THE FULL RANGE OF GENES</a:t>
            </a:r>
          </a:p>
          <a:p>
            <a:pPr marL="0" indent="0" algn="ctr">
              <a:buNone/>
            </a:pPr>
            <a:endParaRPr lang="en-US" b="1" dirty="0"/>
          </a:p>
          <a:p>
            <a:r>
              <a:rPr lang="en-US" sz="2200" dirty="0">
                <a:latin typeface="Cambria" panose="02040503050406030204" pitchFamily="18" charset="0"/>
              </a:rPr>
              <a:t>Your saliva contains DNA from cells in your mouth. We give you a saliva collection tube vs. swab as we are assessing 100s of genes and not jus a few dozen.</a:t>
            </a:r>
          </a:p>
          <a:p>
            <a:r>
              <a:rPr lang="en-US" sz="2200" dirty="0">
                <a:latin typeface="Cambria" panose="02040503050406030204" pitchFamily="18" charset="0"/>
              </a:rPr>
              <a:t>Our group of top genetic scientists, medical, and healthcare experts use an intensive process to create your genome report</a:t>
            </a:r>
          </a:p>
          <a:p>
            <a:r>
              <a:rPr lang="en-US" sz="2200" dirty="0">
                <a:latin typeface="Cambria" panose="02040503050406030204" pitchFamily="18" charset="0"/>
              </a:rPr>
              <a:t>Your report is totally personalized with the information corresponding to only well-established scientific health research</a:t>
            </a:r>
          </a:p>
          <a:p>
            <a:endParaRPr lang="en-US" dirty="0"/>
          </a:p>
        </p:txBody>
      </p:sp>
    </p:spTree>
    <p:extLst>
      <p:ext uri="{BB962C8B-B14F-4D97-AF65-F5344CB8AC3E}">
        <p14:creationId xmlns:p14="http://schemas.microsoft.com/office/powerpoint/2010/main" val="1521577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A0BA-FA2D-47E6-B0F1-0F10DFF99B7D}"/>
              </a:ext>
            </a:extLst>
          </p:cNvPr>
          <p:cNvSpPr>
            <a:spLocks noGrp="1"/>
          </p:cNvSpPr>
          <p:nvPr>
            <p:ph type="title"/>
          </p:nvPr>
        </p:nvSpPr>
        <p:spPr>
          <a:xfrm>
            <a:off x="838200" y="722477"/>
            <a:ext cx="10515600" cy="1325563"/>
          </a:xfrm>
        </p:spPr>
        <p:txBody>
          <a:bodyPr>
            <a:normAutofit/>
          </a:bodyPr>
          <a:lstStyle/>
          <a:p>
            <a:pPr algn="ctr"/>
            <a:r>
              <a:rPr lang="en-US" sz="4000" b="1" dirty="0">
                <a:latin typeface="Cambria" panose="02040503050406030204" pitchFamily="18" charset="0"/>
              </a:rPr>
              <a:t>The Sugar = Disease Effect</a:t>
            </a:r>
          </a:p>
        </p:txBody>
      </p:sp>
      <p:sp>
        <p:nvSpPr>
          <p:cNvPr id="3" name="Content Placeholder 2">
            <a:extLst>
              <a:ext uri="{FF2B5EF4-FFF2-40B4-BE49-F238E27FC236}">
                <a16:creationId xmlns:a16="http://schemas.microsoft.com/office/drawing/2014/main" id="{104E9203-69D5-4282-A1A3-AEE72E515442}"/>
              </a:ext>
            </a:extLst>
          </p:cNvPr>
          <p:cNvSpPr>
            <a:spLocks noGrp="1"/>
          </p:cNvSpPr>
          <p:nvPr>
            <p:ph idx="1"/>
          </p:nvPr>
        </p:nvSpPr>
        <p:spPr>
          <a:xfrm>
            <a:off x="838200" y="2506662"/>
            <a:ext cx="10515600" cy="4351338"/>
          </a:xfrm>
        </p:spPr>
        <p:txBody>
          <a:bodyPr>
            <a:normAutofit/>
          </a:bodyPr>
          <a:lstStyle/>
          <a:p>
            <a:r>
              <a:rPr lang="en-US" dirty="0">
                <a:latin typeface="Cambria" panose="02040503050406030204" pitchFamily="18" charset="0"/>
              </a:rPr>
              <a:t>Insulin production causes IGF (Insulin-like Growth Factor) to be released and creates INFLAMMATION. </a:t>
            </a:r>
          </a:p>
          <a:p>
            <a:endParaRPr lang="en-US" dirty="0">
              <a:latin typeface="Cambria" panose="02040503050406030204" pitchFamily="18" charset="0"/>
            </a:endParaRPr>
          </a:p>
          <a:p>
            <a:r>
              <a:rPr lang="en-US" dirty="0">
                <a:latin typeface="Cambria" panose="02040503050406030204" pitchFamily="18" charset="0"/>
              </a:rPr>
              <a:t>IGF stimulates faster cell growth and along with inflammation- is linked to disease; especially cancer. </a:t>
            </a:r>
          </a:p>
          <a:p>
            <a:pPr marL="0" indent="0">
              <a:buNone/>
            </a:pPr>
            <a:endParaRPr lang="en-US" dirty="0"/>
          </a:p>
        </p:txBody>
      </p:sp>
    </p:spTree>
    <p:extLst>
      <p:ext uri="{BB962C8B-B14F-4D97-AF65-F5344CB8AC3E}">
        <p14:creationId xmlns:p14="http://schemas.microsoft.com/office/powerpoint/2010/main" val="227407531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0EA688-78B8-BF4B-B132-D531ED3C5E8D}"/>
              </a:ext>
            </a:extLst>
          </p:cNvPr>
          <p:cNvSpPr txBox="1"/>
          <p:nvPr/>
        </p:nvSpPr>
        <p:spPr>
          <a:xfrm>
            <a:off x="2622773" y="2721114"/>
            <a:ext cx="6946453" cy="707886"/>
          </a:xfrm>
          <a:prstGeom prst="rect">
            <a:avLst/>
          </a:prstGeom>
          <a:noFill/>
        </p:spPr>
        <p:txBody>
          <a:bodyPr wrap="none" rtlCol="0">
            <a:spAutoFit/>
          </a:bodyPr>
          <a:lstStyle/>
          <a:p>
            <a:r>
              <a:rPr lang="en-US" sz="4000" b="1" dirty="0">
                <a:latin typeface="Cambria" panose="02040503050406030204" pitchFamily="18" charset="0"/>
              </a:rPr>
              <a:t>INFLAMMATION/SLEEP/CBD</a:t>
            </a:r>
          </a:p>
        </p:txBody>
      </p:sp>
    </p:spTree>
    <p:extLst>
      <p:ext uri="{BB962C8B-B14F-4D97-AF65-F5344CB8AC3E}">
        <p14:creationId xmlns:p14="http://schemas.microsoft.com/office/powerpoint/2010/main" val="28329535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604E4-3AD3-46C7-B1E7-53333BF6388E}"/>
              </a:ext>
            </a:extLst>
          </p:cNvPr>
          <p:cNvSpPr>
            <a:spLocks noGrp="1"/>
          </p:cNvSpPr>
          <p:nvPr>
            <p:ph type="title"/>
          </p:nvPr>
        </p:nvSpPr>
        <p:spPr>
          <a:xfrm>
            <a:off x="838200" y="901153"/>
            <a:ext cx="10515600" cy="1325563"/>
          </a:xfrm>
        </p:spPr>
        <p:txBody>
          <a:bodyPr>
            <a:normAutofit/>
          </a:bodyPr>
          <a:lstStyle/>
          <a:p>
            <a:pPr algn="ctr"/>
            <a:r>
              <a:rPr lang="en-US" sz="4000" b="1" dirty="0">
                <a:latin typeface="Cambria" panose="02040503050406030204" pitchFamily="18" charset="0"/>
              </a:rPr>
              <a:t>Inflammation</a:t>
            </a:r>
          </a:p>
        </p:txBody>
      </p:sp>
      <p:sp>
        <p:nvSpPr>
          <p:cNvPr id="3" name="Content Placeholder 2">
            <a:extLst>
              <a:ext uri="{FF2B5EF4-FFF2-40B4-BE49-F238E27FC236}">
                <a16:creationId xmlns:a16="http://schemas.microsoft.com/office/drawing/2014/main" id="{4F72DAAC-37E1-46D7-8F29-8A4A9D8D5691}"/>
              </a:ext>
            </a:extLst>
          </p:cNvPr>
          <p:cNvSpPr>
            <a:spLocks noGrp="1"/>
          </p:cNvSpPr>
          <p:nvPr>
            <p:ph idx="1"/>
          </p:nvPr>
        </p:nvSpPr>
        <p:spPr>
          <a:xfrm>
            <a:off x="838200" y="2506662"/>
            <a:ext cx="10515600" cy="4351338"/>
          </a:xfrm>
        </p:spPr>
        <p:txBody>
          <a:bodyPr>
            <a:normAutofit/>
          </a:bodyPr>
          <a:lstStyle/>
          <a:p>
            <a:pPr algn="ctr"/>
            <a:r>
              <a:rPr lang="en-US" b="1" dirty="0">
                <a:latin typeface="Cambria" panose="02040503050406030204" pitchFamily="18" charset="0"/>
              </a:rPr>
              <a:t>Inflammation is a bodily response to harmful stimuli.</a:t>
            </a:r>
            <a:endParaRPr lang="en-US" dirty="0">
              <a:latin typeface="Cambria" panose="02040503050406030204" pitchFamily="18" charset="0"/>
            </a:endParaRPr>
          </a:p>
          <a:p>
            <a:pPr marL="0" indent="0" algn="ctr">
              <a:buNone/>
            </a:pPr>
            <a:endParaRPr lang="en-US" dirty="0">
              <a:latin typeface="Cambria" panose="02040503050406030204" pitchFamily="18" charset="0"/>
            </a:endParaRPr>
          </a:p>
          <a:p>
            <a:pPr marL="0" indent="0" algn="ctr">
              <a:buNone/>
            </a:pPr>
            <a:r>
              <a:rPr lang="en-US" dirty="0">
                <a:latin typeface="Cambria" panose="02040503050406030204" pitchFamily="18" charset="0"/>
              </a:rPr>
              <a:t>Short term signs are obvious: </a:t>
            </a:r>
            <a:r>
              <a:rPr lang="en-US" i="1" dirty="0">
                <a:latin typeface="Cambria" panose="02040503050406030204" pitchFamily="18" charset="0"/>
              </a:rPr>
              <a:t>pain, swelling, soreness, fatigue, itchy skin, redness, heat, and even gut issues like Ulcerative Colitis, IBS, and diarrhea.</a:t>
            </a:r>
            <a:endParaRPr lang="en-US" dirty="0">
              <a:latin typeface="Cambria" panose="02040503050406030204"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4374333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2CA8-9367-4781-AD9A-C2445D07AF3C}"/>
              </a:ext>
            </a:extLst>
          </p:cNvPr>
          <p:cNvSpPr>
            <a:spLocks noGrp="1"/>
          </p:cNvSpPr>
          <p:nvPr>
            <p:ph type="title"/>
          </p:nvPr>
        </p:nvSpPr>
        <p:spPr>
          <a:xfrm>
            <a:off x="838200" y="1668408"/>
            <a:ext cx="10515600" cy="1325563"/>
          </a:xfrm>
        </p:spPr>
        <p:txBody>
          <a:bodyPr>
            <a:noAutofit/>
          </a:bodyPr>
          <a:lstStyle/>
          <a:p>
            <a:pPr algn="ctr"/>
            <a:r>
              <a:rPr lang="en-US" sz="3200" b="1" dirty="0">
                <a:latin typeface="Cambria" panose="02040503050406030204" pitchFamily="18" charset="0"/>
              </a:rPr>
              <a:t>Elevated CRP levels have no outward, noticeable symptoms, but lead to:</a:t>
            </a:r>
            <a:br>
              <a:rPr lang="en-US" sz="3200" dirty="0">
                <a:latin typeface="Cambria" panose="02040503050406030204" pitchFamily="18" charset="0"/>
              </a:rPr>
            </a:br>
            <a:endParaRPr lang="en-US" sz="3200" dirty="0">
              <a:latin typeface="Cambria" panose="02040503050406030204" pitchFamily="18" charset="0"/>
            </a:endParaRPr>
          </a:p>
        </p:txBody>
      </p:sp>
      <p:sp>
        <p:nvSpPr>
          <p:cNvPr id="3" name="Content Placeholder 2">
            <a:extLst>
              <a:ext uri="{FF2B5EF4-FFF2-40B4-BE49-F238E27FC236}">
                <a16:creationId xmlns:a16="http://schemas.microsoft.com/office/drawing/2014/main" id="{800995F3-96AF-4740-9C70-9567FA6FC497}"/>
              </a:ext>
            </a:extLst>
          </p:cNvPr>
          <p:cNvSpPr>
            <a:spLocks noGrp="1"/>
          </p:cNvSpPr>
          <p:nvPr>
            <p:ph idx="1"/>
          </p:nvPr>
        </p:nvSpPr>
        <p:spPr>
          <a:xfrm>
            <a:off x="838200" y="2506662"/>
            <a:ext cx="10515600" cy="4351338"/>
          </a:xfrm>
        </p:spPr>
        <p:txBody>
          <a:bodyPr>
            <a:noAutofit/>
          </a:bodyPr>
          <a:lstStyle/>
          <a:p>
            <a:pPr lvl="3"/>
            <a:r>
              <a:rPr lang="en-US" sz="2000" dirty="0">
                <a:latin typeface="Cambria" panose="02040503050406030204" pitchFamily="18" charset="0"/>
              </a:rPr>
              <a:t>Cancer</a:t>
            </a:r>
          </a:p>
          <a:p>
            <a:pPr lvl="3"/>
            <a:r>
              <a:rPr lang="en-US" sz="2000" dirty="0">
                <a:latin typeface="Cambria" panose="02040503050406030204" pitchFamily="18" charset="0"/>
              </a:rPr>
              <a:t>Cardiovascular disease</a:t>
            </a:r>
          </a:p>
          <a:p>
            <a:pPr lvl="3"/>
            <a:r>
              <a:rPr lang="en-US" sz="2000" dirty="0">
                <a:latin typeface="Cambria" panose="02040503050406030204" pitchFamily="18" charset="0"/>
              </a:rPr>
              <a:t>Stroke</a:t>
            </a:r>
          </a:p>
          <a:p>
            <a:pPr lvl="3"/>
            <a:r>
              <a:rPr lang="en-US" sz="2000" dirty="0">
                <a:latin typeface="Cambria" panose="02040503050406030204" pitchFamily="18" charset="0"/>
              </a:rPr>
              <a:t>Infection</a:t>
            </a:r>
          </a:p>
          <a:p>
            <a:pPr lvl="3"/>
            <a:r>
              <a:rPr lang="en-US" sz="2000" dirty="0">
                <a:latin typeface="Cambria" panose="02040503050406030204" pitchFamily="18" charset="0"/>
              </a:rPr>
              <a:t>Autoimmune (</a:t>
            </a:r>
            <a:r>
              <a:rPr lang="en-US" sz="2000" dirty="0" err="1">
                <a:latin typeface="Cambria" panose="02040503050406030204" pitchFamily="18" charset="0"/>
              </a:rPr>
              <a:t>Eg</a:t>
            </a:r>
            <a:r>
              <a:rPr lang="en-US" sz="2000" dirty="0">
                <a:latin typeface="Cambria" panose="02040503050406030204" pitchFamily="18" charset="0"/>
              </a:rPr>
              <a:t>: Rheumatoid Arthritis, lupus, and inflammatory bowel disease). </a:t>
            </a:r>
          </a:p>
          <a:p>
            <a:pPr lvl="3"/>
            <a:r>
              <a:rPr lang="en-US" sz="2000" dirty="0">
                <a:latin typeface="Cambria" panose="02040503050406030204" pitchFamily="18" charset="0"/>
              </a:rPr>
              <a:t>Depression</a:t>
            </a:r>
          </a:p>
          <a:p>
            <a:pPr lvl="3"/>
            <a:r>
              <a:rPr lang="en-US" sz="2000" dirty="0">
                <a:latin typeface="Cambria" panose="02040503050406030204" pitchFamily="18" charset="0"/>
              </a:rPr>
              <a:t>Sleeplessness </a:t>
            </a:r>
          </a:p>
          <a:p>
            <a:pPr lvl="3"/>
            <a:r>
              <a:rPr lang="en-US" sz="2000" dirty="0">
                <a:latin typeface="Cambria" panose="02040503050406030204" pitchFamily="18" charset="0"/>
              </a:rPr>
              <a:t>Skin conditions</a:t>
            </a:r>
          </a:p>
          <a:p>
            <a:pPr lvl="3"/>
            <a:r>
              <a:rPr lang="en-US" sz="2000" dirty="0">
                <a:latin typeface="Cambria" panose="02040503050406030204" pitchFamily="18" charset="0"/>
              </a:rPr>
              <a:t>Advanced aging</a:t>
            </a:r>
          </a:p>
        </p:txBody>
      </p:sp>
    </p:spTree>
    <p:extLst>
      <p:ext uri="{BB962C8B-B14F-4D97-AF65-F5344CB8AC3E}">
        <p14:creationId xmlns:p14="http://schemas.microsoft.com/office/powerpoint/2010/main" val="275478182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5EA86-8AAB-4138-9E52-B29A29101989}"/>
              </a:ext>
            </a:extLst>
          </p:cNvPr>
          <p:cNvSpPr>
            <a:spLocks noGrp="1"/>
          </p:cNvSpPr>
          <p:nvPr>
            <p:ph type="title"/>
          </p:nvPr>
        </p:nvSpPr>
        <p:spPr>
          <a:xfrm>
            <a:off x="838200" y="964215"/>
            <a:ext cx="10515600" cy="1325563"/>
          </a:xfrm>
        </p:spPr>
        <p:txBody>
          <a:bodyPr>
            <a:normAutofit/>
          </a:bodyPr>
          <a:lstStyle/>
          <a:p>
            <a:pPr algn="ctr"/>
            <a:r>
              <a:rPr lang="en-US" sz="4000" b="1" dirty="0">
                <a:latin typeface="Cambria" panose="02040503050406030204" pitchFamily="18" charset="0"/>
              </a:rPr>
              <a:t>Causes of Inflammation &amp; CRP</a:t>
            </a:r>
          </a:p>
        </p:txBody>
      </p:sp>
      <p:sp>
        <p:nvSpPr>
          <p:cNvPr id="3" name="Content Placeholder 2">
            <a:extLst>
              <a:ext uri="{FF2B5EF4-FFF2-40B4-BE49-F238E27FC236}">
                <a16:creationId xmlns:a16="http://schemas.microsoft.com/office/drawing/2014/main" id="{7D1C39A7-D91C-44FC-A3FC-B7C57B1B6270}"/>
              </a:ext>
            </a:extLst>
          </p:cNvPr>
          <p:cNvSpPr>
            <a:spLocks noGrp="1"/>
          </p:cNvSpPr>
          <p:nvPr>
            <p:ph idx="1"/>
          </p:nvPr>
        </p:nvSpPr>
        <p:spPr>
          <a:xfrm>
            <a:off x="838200" y="2289778"/>
            <a:ext cx="10515600" cy="4351338"/>
          </a:xfrm>
        </p:spPr>
        <p:txBody>
          <a:bodyPr>
            <a:normAutofit/>
          </a:bodyPr>
          <a:lstStyle/>
          <a:p>
            <a:pPr algn="ctr"/>
            <a:r>
              <a:rPr lang="en-US" dirty="0">
                <a:latin typeface="Cambria" panose="02040503050406030204" pitchFamily="18" charset="0"/>
              </a:rPr>
              <a:t> Subluxations</a:t>
            </a:r>
          </a:p>
          <a:p>
            <a:pPr algn="ctr"/>
            <a:r>
              <a:rPr lang="en-US" dirty="0">
                <a:latin typeface="Cambria" panose="02040503050406030204" pitchFamily="18" charset="0"/>
              </a:rPr>
              <a:t> Genetics</a:t>
            </a:r>
          </a:p>
          <a:p>
            <a:pPr algn="ctr"/>
            <a:r>
              <a:rPr lang="en-US" dirty="0">
                <a:latin typeface="Cambria" panose="02040503050406030204" pitchFamily="18" charset="0"/>
              </a:rPr>
              <a:t> Sedentary lifestyle,</a:t>
            </a:r>
          </a:p>
          <a:p>
            <a:pPr algn="ctr"/>
            <a:r>
              <a:rPr lang="en-US" dirty="0">
                <a:latin typeface="Cambria" panose="02040503050406030204" pitchFamily="18" charset="0"/>
              </a:rPr>
              <a:t> Stress</a:t>
            </a:r>
          </a:p>
          <a:p>
            <a:pPr algn="ctr"/>
            <a:r>
              <a:rPr lang="en-US" dirty="0">
                <a:latin typeface="Cambria" panose="02040503050406030204" pitchFamily="18" charset="0"/>
              </a:rPr>
              <a:t> Exposure to environmental toxins</a:t>
            </a:r>
          </a:p>
          <a:p>
            <a:pPr algn="ctr"/>
            <a:r>
              <a:rPr lang="en-US" dirty="0">
                <a:latin typeface="Cambria" panose="02040503050406030204" pitchFamily="18" charset="0"/>
              </a:rPr>
              <a:t> Diet </a:t>
            </a:r>
          </a:p>
          <a:p>
            <a:pPr algn="ctr"/>
            <a:r>
              <a:rPr lang="en-US" dirty="0">
                <a:latin typeface="Cambria" panose="02040503050406030204" pitchFamily="18" charset="0"/>
              </a:rPr>
              <a:t> Nutrient deficiency</a:t>
            </a:r>
          </a:p>
        </p:txBody>
      </p:sp>
    </p:spTree>
    <p:extLst>
      <p:ext uri="{BB962C8B-B14F-4D97-AF65-F5344CB8AC3E}">
        <p14:creationId xmlns:p14="http://schemas.microsoft.com/office/powerpoint/2010/main" val="161965228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4CE2-FCE1-46C0-908A-5DF48C9BD3E4}"/>
              </a:ext>
            </a:extLst>
          </p:cNvPr>
          <p:cNvSpPr>
            <a:spLocks noGrp="1"/>
          </p:cNvSpPr>
          <p:nvPr>
            <p:ph type="title"/>
          </p:nvPr>
        </p:nvSpPr>
        <p:spPr>
          <a:xfrm>
            <a:off x="838200" y="1132380"/>
            <a:ext cx="10515600" cy="1325563"/>
          </a:xfrm>
        </p:spPr>
        <p:txBody>
          <a:bodyPr>
            <a:normAutofit/>
          </a:bodyPr>
          <a:lstStyle/>
          <a:p>
            <a:pPr algn="ctr"/>
            <a:r>
              <a:rPr lang="en-US" sz="4000" b="1" dirty="0">
                <a:latin typeface="Cambria" panose="02040503050406030204" pitchFamily="18" charset="0"/>
              </a:rPr>
              <a:t>CRP PRODUCED BY THE LIVER</a:t>
            </a:r>
          </a:p>
        </p:txBody>
      </p:sp>
      <p:sp>
        <p:nvSpPr>
          <p:cNvPr id="3" name="Content Placeholder 2">
            <a:extLst>
              <a:ext uri="{FF2B5EF4-FFF2-40B4-BE49-F238E27FC236}">
                <a16:creationId xmlns:a16="http://schemas.microsoft.com/office/drawing/2014/main" id="{1FA6B3D1-F5CF-4CFC-8D7B-05605AFEDB27}"/>
              </a:ext>
            </a:extLst>
          </p:cNvPr>
          <p:cNvSpPr>
            <a:spLocks noGrp="1"/>
          </p:cNvSpPr>
          <p:nvPr>
            <p:ph idx="1"/>
          </p:nvPr>
        </p:nvSpPr>
        <p:spPr>
          <a:xfrm>
            <a:off x="838200" y="2603391"/>
            <a:ext cx="10515600" cy="4351338"/>
          </a:xfrm>
        </p:spPr>
        <p:txBody>
          <a:bodyPr>
            <a:normAutofit/>
          </a:bodyPr>
          <a:lstStyle/>
          <a:p>
            <a:r>
              <a:rPr lang="en-US" sz="3200" dirty="0">
                <a:latin typeface="Cambria" panose="02040503050406030204" pitchFamily="18" charset="0"/>
              </a:rPr>
              <a:t>Auto-immune and degenerative conditions:</a:t>
            </a:r>
          </a:p>
          <a:p>
            <a:r>
              <a:rPr lang="en-US" sz="3200" dirty="0">
                <a:latin typeface="Cambria" panose="02040503050406030204" pitchFamily="18" charset="0"/>
              </a:rPr>
              <a:t>Rheumatoid</a:t>
            </a:r>
          </a:p>
          <a:p>
            <a:r>
              <a:rPr lang="en-US" sz="3200" dirty="0">
                <a:latin typeface="Cambria" panose="02040503050406030204" pitchFamily="18" charset="0"/>
              </a:rPr>
              <a:t>Arthritis</a:t>
            </a:r>
          </a:p>
          <a:p>
            <a:r>
              <a:rPr lang="en-US" sz="3200" dirty="0">
                <a:latin typeface="Cambria" panose="02040503050406030204" pitchFamily="18" charset="0"/>
              </a:rPr>
              <a:t>Lupus</a:t>
            </a:r>
          </a:p>
          <a:p>
            <a:r>
              <a:rPr lang="en-US" sz="3200" dirty="0">
                <a:latin typeface="Cambria" panose="02040503050406030204" pitchFamily="18" charset="0"/>
              </a:rPr>
              <a:t>Neurodegenerative disease: Alzheimer’s &amp; Parkinson’s</a:t>
            </a:r>
          </a:p>
        </p:txBody>
      </p:sp>
    </p:spTree>
    <p:extLst>
      <p:ext uri="{BB962C8B-B14F-4D97-AF65-F5344CB8AC3E}">
        <p14:creationId xmlns:p14="http://schemas.microsoft.com/office/powerpoint/2010/main" val="428843220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8EC6-53DE-4102-8594-772E0728C04E}"/>
              </a:ext>
            </a:extLst>
          </p:cNvPr>
          <p:cNvSpPr>
            <a:spLocks noGrp="1"/>
          </p:cNvSpPr>
          <p:nvPr>
            <p:ph type="title"/>
          </p:nvPr>
        </p:nvSpPr>
        <p:spPr>
          <a:xfrm>
            <a:off x="838200" y="1374119"/>
            <a:ext cx="10515600" cy="1325563"/>
          </a:xfrm>
        </p:spPr>
        <p:txBody>
          <a:bodyPr>
            <a:normAutofit/>
          </a:bodyPr>
          <a:lstStyle/>
          <a:p>
            <a:pPr algn="ctr"/>
            <a:r>
              <a:rPr lang="en-US" sz="4000" b="1" dirty="0">
                <a:latin typeface="Cambria" panose="02040503050406030204" pitchFamily="18" charset="0"/>
              </a:rPr>
              <a:t>Why Sleep?</a:t>
            </a:r>
          </a:p>
        </p:txBody>
      </p:sp>
      <p:sp>
        <p:nvSpPr>
          <p:cNvPr id="3" name="Content Placeholder 2">
            <a:extLst>
              <a:ext uri="{FF2B5EF4-FFF2-40B4-BE49-F238E27FC236}">
                <a16:creationId xmlns:a16="http://schemas.microsoft.com/office/drawing/2014/main" id="{D77E1A9A-2CF0-40F2-A62F-827469356BB3}"/>
              </a:ext>
            </a:extLst>
          </p:cNvPr>
          <p:cNvSpPr>
            <a:spLocks noGrp="1"/>
          </p:cNvSpPr>
          <p:nvPr>
            <p:ph idx="1"/>
          </p:nvPr>
        </p:nvSpPr>
        <p:spPr>
          <a:xfrm>
            <a:off x="838200" y="3086867"/>
            <a:ext cx="10515600" cy="4351338"/>
          </a:xfrm>
        </p:spPr>
        <p:txBody>
          <a:bodyPr/>
          <a:lstStyle/>
          <a:p>
            <a:r>
              <a:rPr lang="en-US" sz="3600" dirty="0">
                <a:latin typeface="Cambria" panose="02040503050406030204" pitchFamily="18" charset="0"/>
              </a:rPr>
              <a:t>How the brain gets rid of waste (glymphatic system)</a:t>
            </a:r>
          </a:p>
          <a:p>
            <a:pPr marL="0" indent="0" algn="ctr">
              <a:buNone/>
            </a:pPr>
            <a:r>
              <a:rPr lang="en-US" sz="3600" dirty="0">
                <a:latin typeface="Cambria" panose="02040503050406030204" pitchFamily="18" charset="0"/>
              </a:rPr>
              <a:t>-Including amyloid beta(Alzheimer’s disease)</a:t>
            </a:r>
          </a:p>
          <a:p>
            <a:endParaRPr lang="en-US" dirty="0"/>
          </a:p>
        </p:txBody>
      </p:sp>
    </p:spTree>
    <p:extLst>
      <p:ext uri="{BB962C8B-B14F-4D97-AF65-F5344CB8AC3E}">
        <p14:creationId xmlns:p14="http://schemas.microsoft.com/office/powerpoint/2010/main" val="9191141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91881-E0D3-41B2-AE9E-16ABA20E92BD}"/>
              </a:ext>
            </a:extLst>
          </p:cNvPr>
          <p:cNvSpPr>
            <a:spLocks noGrp="1"/>
          </p:cNvSpPr>
          <p:nvPr>
            <p:ph type="title"/>
          </p:nvPr>
        </p:nvSpPr>
        <p:spPr>
          <a:xfrm>
            <a:off x="838200" y="1079828"/>
            <a:ext cx="10515600" cy="1325563"/>
          </a:xfrm>
        </p:spPr>
        <p:txBody>
          <a:bodyPr>
            <a:normAutofit/>
          </a:bodyPr>
          <a:lstStyle/>
          <a:p>
            <a:pPr algn="ctr"/>
            <a:r>
              <a:rPr lang="en-US" sz="4000" b="1" dirty="0">
                <a:latin typeface="Cambria" panose="02040503050406030204" pitchFamily="18" charset="0"/>
              </a:rPr>
              <a:t>Sleep &amp; Obesity</a:t>
            </a:r>
          </a:p>
        </p:txBody>
      </p:sp>
      <p:sp>
        <p:nvSpPr>
          <p:cNvPr id="3" name="Content Placeholder 2">
            <a:extLst>
              <a:ext uri="{FF2B5EF4-FFF2-40B4-BE49-F238E27FC236}">
                <a16:creationId xmlns:a16="http://schemas.microsoft.com/office/drawing/2014/main" id="{6D283A4F-9347-4201-8B4D-AA202E527F5D}"/>
              </a:ext>
            </a:extLst>
          </p:cNvPr>
          <p:cNvSpPr>
            <a:spLocks noGrp="1"/>
          </p:cNvSpPr>
          <p:nvPr>
            <p:ph idx="1"/>
          </p:nvPr>
        </p:nvSpPr>
        <p:spPr>
          <a:xfrm>
            <a:off x="838200" y="2866149"/>
            <a:ext cx="10515600" cy="4351338"/>
          </a:xfrm>
        </p:spPr>
        <p:txBody>
          <a:bodyPr>
            <a:normAutofit/>
          </a:bodyPr>
          <a:lstStyle/>
          <a:p>
            <a:pPr algn="ctr"/>
            <a:r>
              <a:rPr lang="en-US" sz="3200" dirty="0">
                <a:latin typeface="Cambria" panose="02040503050406030204" pitchFamily="18" charset="0"/>
              </a:rPr>
              <a:t>&lt; 6 hours = obesity</a:t>
            </a:r>
          </a:p>
          <a:p>
            <a:pPr algn="ctr"/>
            <a:endParaRPr lang="en-US" sz="3200" dirty="0">
              <a:latin typeface="Cambria" panose="02040503050406030204" pitchFamily="18" charset="0"/>
            </a:endParaRPr>
          </a:p>
          <a:p>
            <a:pPr algn="ctr"/>
            <a:r>
              <a:rPr lang="en-US" sz="3200" dirty="0">
                <a:latin typeface="Cambria" panose="02040503050406030204" pitchFamily="18" charset="0"/>
              </a:rPr>
              <a:t>A 2015 study showed that as sleep decreased, the hunger hormone </a:t>
            </a:r>
            <a:r>
              <a:rPr lang="en-US" sz="3200" dirty="0" err="1">
                <a:latin typeface="Cambria" panose="02040503050406030204" pitchFamily="18" charset="0"/>
              </a:rPr>
              <a:t>grehlin</a:t>
            </a:r>
            <a:r>
              <a:rPr lang="en-US" sz="3200" dirty="0">
                <a:latin typeface="Cambria" panose="02040503050406030204" pitchFamily="18" charset="0"/>
              </a:rPr>
              <a:t> increased </a:t>
            </a:r>
          </a:p>
        </p:txBody>
      </p:sp>
    </p:spTree>
    <p:extLst>
      <p:ext uri="{BB962C8B-B14F-4D97-AF65-F5344CB8AC3E}">
        <p14:creationId xmlns:p14="http://schemas.microsoft.com/office/powerpoint/2010/main" val="413219170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D84B-D678-4B5A-934B-F5829157BB59}"/>
              </a:ext>
            </a:extLst>
          </p:cNvPr>
          <p:cNvSpPr>
            <a:spLocks noGrp="1"/>
          </p:cNvSpPr>
          <p:nvPr>
            <p:ph type="title"/>
          </p:nvPr>
        </p:nvSpPr>
        <p:spPr>
          <a:xfrm>
            <a:off x="838200" y="815974"/>
            <a:ext cx="10515600" cy="1325563"/>
          </a:xfrm>
        </p:spPr>
        <p:txBody>
          <a:bodyPr>
            <a:normAutofit/>
          </a:bodyPr>
          <a:lstStyle/>
          <a:p>
            <a:pPr algn="ctr"/>
            <a:r>
              <a:rPr lang="en-US" sz="4000" b="1" dirty="0">
                <a:latin typeface="Cambria" panose="02040503050406030204" pitchFamily="18" charset="0"/>
              </a:rPr>
              <a:t>Heart and Immune Function</a:t>
            </a:r>
          </a:p>
        </p:txBody>
      </p:sp>
      <p:sp>
        <p:nvSpPr>
          <p:cNvPr id="3" name="Content Placeholder 2">
            <a:extLst>
              <a:ext uri="{FF2B5EF4-FFF2-40B4-BE49-F238E27FC236}">
                <a16:creationId xmlns:a16="http://schemas.microsoft.com/office/drawing/2014/main" id="{CA93498D-9A03-4A7D-ACCD-73D811BFE8BC}"/>
              </a:ext>
            </a:extLst>
          </p:cNvPr>
          <p:cNvSpPr>
            <a:spLocks noGrp="1"/>
          </p:cNvSpPr>
          <p:nvPr>
            <p:ph idx="1"/>
          </p:nvPr>
        </p:nvSpPr>
        <p:spPr>
          <a:xfrm>
            <a:off x="838200" y="2141537"/>
            <a:ext cx="10515600" cy="4351338"/>
          </a:xfrm>
        </p:spPr>
        <p:txBody>
          <a:bodyPr/>
          <a:lstStyle/>
          <a:p>
            <a:pPr marL="0" indent="0" algn="ctr">
              <a:buNone/>
            </a:pPr>
            <a:r>
              <a:rPr lang="en-US" sz="2400" b="1" dirty="0">
                <a:latin typeface="Cambria" panose="02040503050406030204" pitchFamily="18" charset="0"/>
              </a:rPr>
              <a:t>POOR SLEEP INCREASES THE RISK OF:</a:t>
            </a:r>
          </a:p>
          <a:p>
            <a:pPr marL="0" indent="0" algn="ctr">
              <a:buNone/>
            </a:pPr>
            <a:endParaRPr lang="en-US" sz="2400" b="1" dirty="0">
              <a:latin typeface="Cambria" panose="02040503050406030204" pitchFamily="18" charset="0"/>
            </a:endParaRPr>
          </a:p>
          <a:p>
            <a:pPr algn="ctr"/>
            <a:r>
              <a:rPr lang="en-US" sz="2400" dirty="0">
                <a:latin typeface="Cambria" panose="02040503050406030204" pitchFamily="18" charset="0"/>
              </a:rPr>
              <a:t>High Blood Pressure</a:t>
            </a:r>
          </a:p>
          <a:p>
            <a:pPr algn="ctr"/>
            <a:r>
              <a:rPr lang="en-US" sz="2400" dirty="0">
                <a:latin typeface="Cambria" panose="02040503050406030204" pitchFamily="18" charset="0"/>
              </a:rPr>
              <a:t>Heart Attacks</a:t>
            </a:r>
          </a:p>
          <a:p>
            <a:pPr algn="ctr"/>
            <a:r>
              <a:rPr lang="en-US" sz="2400" dirty="0">
                <a:latin typeface="Cambria" panose="02040503050406030204" pitchFamily="18" charset="0"/>
              </a:rPr>
              <a:t>Strokes </a:t>
            </a:r>
          </a:p>
          <a:p>
            <a:pPr algn="ctr"/>
            <a:r>
              <a:rPr lang="en-US" sz="2400" dirty="0">
                <a:latin typeface="Cambria" panose="02040503050406030204" pitchFamily="18" charset="0"/>
              </a:rPr>
              <a:t>Heart Failure</a:t>
            </a:r>
          </a:p>
          <a:p>
            <a:pPr algn="ctr"/>
            <a:r>
              <a:rPr lang="en-US" sz="2400" dirty="0">
                <a:latin typeface="Cambria" panose="02040503050406030204" pitchFamily="18" charset="0"/>
              </a:rPr>
              <a:t>Arrythmias</a:t>
            </a:r>
          </a:p>
          <a:p>
            <a:pPr algn="ctr"/>
            <a:r>
              <a:rPr lang="en-US" sz="2400" dirty="0">
                <a:latin typeface="Cambria" panose="02040503050406030204" pitchFamily="18" charset="0"/>
              </a:rPr>
              <a:t>Blood Clots</a:t>
            </a:r>
          </a:p>
          <a:p>
            <a:pPr algn="ctr"/>
            <a:r>
              <a:rPr lang="en-US" sz="2400" dirty="0">
                <a:latin typeface="Cambria" panose="02040503050406030204" pitchFamily="18" charset="0"/>
              </a:rPr>
              <a:t>Cold, Infection, and Flus</a:t>
            </a:r>
          </a:p>
          <a:p>
            <a:endParaRPr lang="en-US" dirty="0"/>
          </a:p>
          <a:p>
            <a:endParaRPr lang="en-US" dirty="0"/>
          </a:p>
        </p:txBody>
      </p:sp>
    </p:spTree>
    <p:extLst>
      <p:ext uri="{BB962C8B-B14F-4D97-AF65-F5344CB8AC3E}">
        <p14:creationId xmlns:p14="http://schemas.microsoft.com/office/powerpoint/2010/main" val="174764470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4767-173C-4713-8E4D-E69264F59E3E}"/>
              </a:ext>
            </a:extLst>
          </p:cNvPr>
          <p:cNvSpPr>
            <a:spLocks noGrp="1"/>
          </p:cNvSpPr>
          <p:nvPr>
            <p:ph type="title"/>
          </p:nvPr>
        </p:nvSpPr>
        <p:spPr>
          <a:xfrm>
            <a:off x="838200" y="1447691"/>
            <a:ext cx="10515600" cy="1325563"/>
          </a:xfrm>
        </p:spPr>
        <p:txBody>
          <a:bodyPr>
            <a:normAutofit/>
          </a:bodyPr>
          <a:lstStyle/>
          <a:p>
            <a:pPr algn="ctr"/>
            <a:r>
              <a:rPr lang="en-US" sz="4000" b="1" dirty="0">
                <a:latin typeface="Cambria" panose="02040503050406030204" pitchFamily="18" charset="0"/>
              </a:rPr>
              <a:t>Colds and Infections</a:t>
            </a:r>
          </a:p>
        </p:txBody>
      </p:sp>
      <p:sp>
        <p:nvSpPr>
          <p:cNvPr id="3" name="Content Placeholder 2">
            <a:extLst>
              <a:ext uri="{FF2B5EF4-FFF2-40B4-BE49-F238E27FC236}">
                <a16:creationId xmlns:a16="http://schemas.microsoft.com/office/drawing/2014/main" id="{695FB725-993A-4C92-BA91-564E9542EDD6}"/>
              </a:ext>
            </a:extLst>
          </p:cNvPr>
          <p:cNvSpPr>
            <a:spLocks noGrp="1"/>
          </p:cNvSpPr>
          <p:nvPr>
            <p:ph idx="1"/>
          </p:nvPr>
        </p:nvSpPr>
        <p:spPr>
          <a:xfrm>
            <a:off x="838200" y="3055336"/>
            <a:ext cx="10515600" cy="4351338"/>
          </a:xfrm>
        </p:spPr>
        <p:txBody>
          <a:bodyPr/>
          <a:lstStyle/>
          <a:p>
            <a:pPr marL="0" indent="0" algn="ctr">
              <a:buNone/>
            </a:pPr>
            <a:r>
              <a:rPr lang="en-US" sz="3200" dirty="0">
                <a:latin typeface="Cambria" panose="02040503050406030204" pitchFamily="18" charset="0"/>
              </a:rPr>
              <a:t>A University of California study discovered that those who slept for only 6 hours or less were more likely to get ill than those who slept 7 hours or more when exposed to viruses</a:t>
            </a:r>
          </a:p>
          <a:p>
            <a:pPr marL="0" indent="0">
              <a:buNone/>
            </a:pPr>
            <a:endParaRPr lang="en-US" dirty="0"/>
          </a:p>
        </p:txBody>
      </p:sp>
    </p:spTree>
    <p:extLst>
      <p:ext uri="{BB962C8B-B14F-4D97-AF65-F5344CB8AC3E}">
        <p14:creationId xmlns:p14="http://schemas.microsoft.com/office/powerpoint/2010/main" val="204490892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DCD7-4752-49A2-96DA-C54D9B39227A}"/>
              </a:ext>
            </a:extLst>
          </p:cNvPr>
          <p:cNvSpPr>
            <a:spLocks noGrp="1"/>
          </p:cNvSpPr>
          <p:nvPr>
            <p:ph type="title"/>
          </p:nvPr>
        </p:nvSpPr>
        <p:spPr/>
        <p:txBody>
          <a:bodyPr>
            <a:normAutofit/>
          </a:bodyPr>
          <a:lstStyle/>
          <a:p>
            <a:pPr algn="ctr"/>
            <a:r>
              <a:rPr lang="en-US" sz="3600" dirty="0">
                <a:latin typeface="Cambria" panose="02040503050406030204" pitchFamily="18" charset="0"/>
              </a:rPr>
              <a:t>E</a:t>
            </a:r>
            <a:r>
              <a:rPr lang="en-US" sz="3600" b="1" dirty="0">
                <a:latin typeface="Cambria" panose="02040503050406030204" pitchFamily="18" charset="0"/>
              </a:rPr>
              <a:t>xplaining Good Sleep</a:t>
            </a:r>
          </a:p>
        </p:txBody>
      </p:sp>
      <p:sp>
        <p:nvSpPr>
          <p:cNvPr id="3" name="Content Placeholder 2">
            <a:extLst>
              <a:ext uri="{FF2B5EF4-FFF2-40B4-BE49-F238E27FC236}">
                <a16:creationId xmlns:a16="http://schemas.microsoft.com/office/drawing/2014/main" id="{93222ED6-F90B-49AE-B00D-98A4832C46A0}"/>
              </a:ext>
            </a:extLst>
          </p:cNvPr>
          <p:cNvSpPr>
            <a:spLocks noGrp="1"/>
          </p:cNvSpPr>
          <p:nvPr>
            <p:ph idx="1"/>
          </p:nvPr>
        </p:nvSpPr>
        <p:spPr>
          <a:xfrm>
            <a:off x="1937845" y="1690688"/>
            <a:ext cx="8316310" cy="4321229"/>
          </a:xfrm>
        </p:spPr>
        <p:txBody>
          <a:bodyPr>
            <a:normAutofit fontScale="85000" lnSpcReduction="20000"/>
          </a:bodyPr>
          <a:lstStyle/>
          <a:p>
            <a:pPr marL="0" indent="0">
              <a:buNone/>
            </a:pPr>
            <a:r>
              <a:rPr lang="en-US" b="1" dirty="0">
                <a:latin typeface="Cambria" panose="02040503050406030204" pitchFamily="18" charset="0"/>
              </a:rPr>
              <a:t>Light sleep </a:t>
            </a:r>
          </a:p>
          <a:p>
            <a:r>
              <a:rPr lang="en-US" dirty="0">
                <a:latin typeface="Cambria" panose="02040503050406030204" pitchFamily="18" charset="0"/>
              </a:rPr>
              <a:t>N1 sleep (5%)</a:t>
            </a:r>
          </a:p>
          <a:p>
            <a:r>
              <a:rPr lang="en-US" dirty="0">
                <a:latin typeface="Cambria" panose="02040503050406030204" pitchFamily="18" charset="0"/>
              </a:rPr>
              <a:t>N2 sleep (50%)</a:t>
            </a:r>
          </a:p>
          <a:p>
            <a:endParaRPr lang="en-US" dirty="0">
              <a:latin typeface="Cambria" panose="02040503050406030204" pitchFamily="18" charset="0"/>
            </a:endParaRPr>
          </a:p>
          <a:p>
            <a:pPr marL="0" indent="0">
              <a:buNone/>
            </a:pPr>
            <a:r>
              <a:rPr lang="en-US" b="1" dirty="0">
                <a:latin typeface="Cambria" panose="02040503050406030204" pitchFamily="18" charset="0"/>
              </a:rPr>
              <a:t>Deep sleep </a:t>
            </a:r>
          </a:p>
          <a:p>
            <a:r>
              <a:rPr lang="en-US" dirty="0">
                <a:latin typeface="Cambria" panose="02040503050406030204" pitchFamily="18" charset="0"/>
              </a:rPr>
              <a:t>N3 (REM Sleep -25%)</a:t>
            </a:r>
          </a:p>
          <a:p>
            <a:r>
              <a:rPr lang="en-US" dirty="0">
                <a:latin typeface="Cambria" panose="02040503050406030204" pitchFamily="18" charset="0"/>
              </a:rPr>
              <a:t>Restoration sleep during the first half of sleep</a:t>
            </a:r>
          </a:p>
          <a:p>
            <a:r>
              <a:rPr lang="en-US" dirty="0">
                <a:latin typeface="Cambria" panose="02040503050406030204" pitchFamily="18" charset="0"/>
              </a:rPr>
              <a:t>Most growth hormones are produced. </a:t>
            </a:r>
          </a:p>
          <a:p>
            <a:r>
              <a:rPr lang="en-US" dirty="0">
                <a:latin typeface="Cambria" panose="02040503050406030204" pitchFamily="18" charset="0"/>
              </a:rPr>
              <a:t>Immunity is boosted</a:t>
            </a:r>
          </a:p>
          <a:p>
            <a:r>
              <a:rPr lang="en-US" dirty="0">
                <a:latin typeface="Cambria" panose="02040503050406030204" pitchFamily="18" charset="0"/>
              </a:rPr>
              <a:t>Injury recovery </a:t>
            </a:r>
          </a:p>
          <a:p>
            <a:r>
              <a:rPr lang="en-US" dirty="0">
                <a:latin typeface="Cambria" panose="02040503050406030204" pitchFamily="18" charset="0"/>
              </a:rPr>
              <a:t>Strengthening of bones and muscles</a:t>
            </a:r>
          </a:p>
          <a:p>
            <a:endParaRPr lang="en-US" dirty="0"/>
          </a:p>
        </p:txBody>
      </p:sp>
    </p:spTree>
    <p:extLst>
      <p:ext uri="{BB962C8B-B14F-4D97-AF65-F5344CB8AC3E}">
        <p14:creationId xmlns:p14="http://schemas.microsoft.com/office/powerpoint/2010/main" val="3041461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4BEE-5C98-49A0-8096-61BB648BC2C8}"/>
              </a:ext>
            </a:extLst>
          </p:cNvPr>
          <p:cNvSpPr>
            <a:spLocks noGrp="1"/>
          </p:cNvSpPr>
          <p:nvPr>
            <p:ph type="title"/>
          </p:nvPr>
        </p:nvSpPr>
        <p:spPr>
          <a:xfrm>
            <a:off x="838200" y="1447691"/>
            <a:ext cx="10515600" cy="1325563"/>
          </a:xfrm>
        </p:spPr>
        <p:txBody>
          <a:bodyPr>
            <a:normAutofit/>
          </a:bodyPr>
          <a:lstStyle/>
          <a:p>
            <a:pPr algn="ctr"/>
            <a:r>
              <a:rPr lang="en-US" sz="4000" b="1" dirty="0">
                <a:latin typeface="Cambria" panose="02040503050406030204" pitchFamily="18" charset="0"/>
              </a:rPr>
              <a:t>Bad Fats!</a:t>
            </a:r>
          </a:p>
        </p:txBody>
      </p:sp>
      <p:sp>
        <p:nvSpPr>
          <p:cNvPr id="3" name="Content Placeholder 2">
            <a:extLst>
              <a:ext uri="{FF2B5EF4-FFF2-40B4-BE49-F238E27FC236}">
                <a16:creationId xmlns:a16="http://schemas.microsoft.com/office/drawing/2014/main" id="{B8283E6D-1FD0-44EC-A489-0008C3ED1E54}"/>
              </a:ext>
            </a:extLst>
          </p:cNvPr>
          <p:cNvSpPr>
            <a:spLocks noGrp="1"/>
          </p:cNvSpPr>
          <p:nvPr>
            <p:ph idx="1"/>
          </p:nvPr>
        </p:nvSpPr>
        <p:spPr>
          <a:xfrm>
            <a:off x="838200" y="3234012"/>
            <a:ext cx="10515600" cy="4351338"/>
          </a:xfrm>
        </p:spPr>
        <p:txBody>
          <a:bodyPr>
            <a:normAutofit/>
          </a:bodyPr>
          <a:lstStyle/>
          <a:p>
            <a:pPr algn="ctr"/>
            <a:r>
              <a:rPr lang="en-US" sz="3600" b="1" dirty="0">
                <a:latin typeface="Cambria" panose="02040503050406030204" pitchFamily="18" charset="0"/>
              </a:rPr>
              <a:t>Too many Omega-6’s </a:t>
            </a:r>
            <a:r>
              <a:rPr lang="en-US" sz="3600" dirty="0">
                <a:latin typeface="Cambria" panose="02040503050406030204" pitchFamily="18" charset="0"/>
              </a:rPr>
              <a:t>and not enough Omega-3’s</a:t>
            </a:r>
            <a:r>
              <a:rPr lang="en-US" sz="3600" b="1" dirty="0">
                <a:latin typeface="Cambria" panose="02040503050406030204" pitchFamily="18" charset="0"/>
              </a:rPr>
              <a:t> </a:t>
            </a:r>
            <a:r>
              <a:rPr lang="en-US" sz="3600" dirty="0">
                <a:latin typeface="Cambria" panose="02040503050406030204" pitchFamily="18" charset="0"/>
              </a:rPr>
              <a:t>creates</a:t>
            </a:r>
            <a:r>
              <a:rPr lang="en-US" sz="3600" b="1" dirty="0">
                <a:latin typeface="Cambria" panose="02040503050406030204" pitchFamily="18" charset="0"/>
              </a:rPr>
              <a:t> </a:t>
            </a:r>
            <a:r>
              <a:rPr lang="en-US" sz="3600" dirty="0">
                <a:latin typeface="Cambria" panose="02040503050406030204" pitchFamily="18" charset="0"/>
              </a:rPr>
              <a:t>potent inflammatory agents</a:t>
            </a:r>
          </a:p>
          <a:p>
            <a:pPr marL="0" indent="0">
              <a:buNone/>
            </a:pPr>
            <a:endParaRPr lang="en-US" dirty="0"/>
          </a:p>
        </p:txBody>
      </p:sp>
    </p:spTree>
    <p:extLst>
      <p:ext uri="{BB962C8B-B14F-4D97-AF65-F5344CB8AC3E}">
        <p14:creationId xmlns:p14="http://schemas.microsoft.com/office/powerpoint/2010/main" val="157193180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4A6E9-0388-4C0B-9A10-A7A73087D5AF}"/>
              </a:ext>
            </a:extLst>
          </p:cNvPr>
          <p:cNvSpPr>
            <a:spLocks noGrp="1"/>
          </p:cNvSpPr>
          <p:nvPr>
            <p:ph type="title"/>
          </p:nvPr>
        </p:nvSpPr>
        <p:spPr>
          <a:xfrm>
            <a:off x="838200" y="1279525"/>
            <a:ext cx="10515600" cy="1325563"/>
          </a:xfrm>
        </p:spPr>
        <p:txBody>
          <a:bodyPr>
            <a:normAutofit/>
          </a:bodyPr>
          <a:lstStyle/>
          <a:p>
            <a:pPr algn="ctr"/>
            <a:r>
              <a:rPr lang="en-US" sz="4000" b="1" dirty="0">
                <a:latin typeface="Cambria" panose="02040503050406030204" pitchFamily="18" charset="0"/>
              </a:rPr>
              <a:t>Circadian Rhythms</a:t>
            </a:r>
          </a:p>
        </p:txBody>
      </p:sp>
      <p:sp>
        <p:nvSpPr>
          <p:cNvPr id="3" name="Content Placeholder 2">
            <a:extLst>
              <a:ext uri="{FF2B5EF4-FFF2-40B4-BE49-F238E27FC236}">
                <a16:creationId xmlns:a16="http://schemas.microsoft.com/office/drawing/2014/main" id="{29845F95-2104-4B97-9718-4705E3316A17}"/>
              </a:ext>
            </a:extLst>
          </p:cNvPr>
          <p:cNvSpPr>
            <a:spLocks noGrp="1"/>
          </p:cNvSpPr>
          <p:nvPr>
            <p:ph idx="1"/>
          </p:nvPr>
        </p:nvSpPr>
        <p:spPr>
          <a:xfrm>
            <a:off x="838200" y="2981763"/>
            <a:ext cx="10515600" cy="4351338"/>
          </a:xfrm>
        </p:spPr>
        <p:txBody>
          <a:bodyPr>
            <a:normAutofit/>
          </a:bodyPr>
          <a:lstStyle/>
          <a:p>
            <a:r>
              <a:rPr lang="en-US" sz="3600" dirty="0">
                <a:latin typeface="Cambria" panose="02040503050406030204" pitchFamily="18" charset="0"/>
              </a:rPr>
              <a:t>Processes that operate on a 24-hour cycle, and determine when you feel tired or alert</a:t>
            </a:r>
          </a:p>
          <a:p>
            <a:r>
              <a:rPr lang="en-US" sz="3600" dirty="0">
                <a:latin typeface="Cambria" panose="02040503050406030204" pitchFamily="18" charset="0"/>
              </a:rPr>
              <a:t>Need zeitgebers; the cues that help set your internal body clock like the sun.</a:t>
            </a:r>
          </a:p>
          <a:p>
            <a:endParaRPr lang="en-US" dirty="0"/>
          </a:p>
          <a:p>
            <a:pPr marL="0" indent="0">
              <a:buNone/>
            </a:pPr>
            <a:br>
              <a:rPr lang="en-US" dirty="0"/>
            </a:br>
            <a:endParaRPr lang="en-US" dirty="0"/>
          </a:p>
          <a:p>
            <a:endParaRPr lang="en-US" dirty="0"/>
          </a:p>
        </p:txBody>
      </p:sp>
    </p:spTree>
    <p:extLst>
      <p:ext uri="{BB962C8B-B14F-4D97-AF65-F5344CB8AC3E}">
        <p14:creationId xmlns:p14="http://schemas.microsoft.com/office/powerpoint/2010/main" val="20950550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85CA-9CE2-4E84-80BE-5C2B78B17152}"/>
              </a:ext>
            </a:extLst>
          </p:cNvPr>
          <p:cNvSpPr>
            <a:spLocks noGrp="1"/>
          </p:cNvSpPr>
          <p:nvPr>
            <p:ph type="title"/>
          </p:nvPr>
        </p:nvSpPr>
        <p:spPr>
          <a:xfrm>
            <a:off x="838200" y="1479222"/>
            <a:ext cx="10515600" cy="1325563"/>
          </a:xfrm>
        </p:spPr>
        <p:txBody>
          <a:bodyPr>
            <a:normAutofit/>
          </a:bodyPr>
          <a:lstStyle/>
          <a:p>
            <a:pPr algn="ctr"/>
            <a:r>
              <a:rPr lang="en-US" sz="4000" b="1" dirty="0">
                <a:latin typeface="Cambria" panose="02040503050406030204" pitchFamily="18" charset="0"/>
              </a:rPr>
              <a:t>CAUSES AND SOLUTIONS FOR INSOMNIA</a:t>
            </a:r>
          </a:p>
        </p:txBody>
      </p:sp>
      <p:sp>
        <p:nvSpPr>
          <p:cNvPr id="3" name="Content Placeholder 2">
            <a:extLst>
              <a:ext uri="{FF2B5EF4-FFF2-40B4-BE49-F238E27FC236}">
                <a16:creationId xmlns:a16="http://schemas.microsoft.com/office/drawing/2014/main" id="{83210073-A233-493E-8EFA-854310723636}"/>
              </a:ext>
            </a:extLst>
          </p:cNvPr>
          <p:cNvSpPr>
            <a:spLocks noGrp="1"/>
          </p:cNvSpPr>
          <p:nvPr>
            <p:ph idx="1"/>
          </p:nvPr>
        </p:nvSpPr>
        <p:spPr>
          <a:xfrm>
            <a:off x="838200" y="3191970"/>
            <a:ext cx="10515600" cy="4351338"/>
          </a:xfrm>
        </p:spPr>
        <p:txBody>
          <a:bodyPr>
            <a:normAutofit/>
          </a:bodyPr>
          <a:lstStyle/>
          <a:p>
            <a:r>
              <a:rPr lang="en-US" sz="3600" dirty="0">
                <a:latin typeface="Cambria" panose="02040503050406030204" pitchFamily="18" charset="0"/>
              </a:rPr>
              <a:t>The condition is often caused by anxiety, stress, and/or inflammation</a:t>
            </a:r>
          </a:p>
        </p:txBody>
      </p:sp>
    </p:spTree>
    <p:extLst>
      <p:ext uri="{BB962C8B-B14F-4D97-AF65-F5344CB8AC3E}">
        <p14:creationId xmlns:p14="http://schemas.microsoft.com/office/powerpoint/2010/main" val="337483861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1DA1-B1E7-4E85-900F-E9DC4BE6C04E}"/>
              </a:ext>
            </a:extLst>
          </p:cNvPr>
          <p:cNvSpPr>
            <a:spLocks noGrp="1"/>
          </p:cNvSpPr>
          <p:nvPr>
            <p:ph type="title"/>
          </p:nvPr>
        </p:nvSpPr>
        <p:spPr>
          <a:xfrm>
            <a:off x="838200" y="1153401"/>
            <a:ext cx="10515600" cy="1325563"/>
          </a:xfrm>
        </p:spPr>
        <p:txBody>
          <a:bodyPr>
            <a:normAutofit/>
          </a:bodyPr>
          <a:lstStyle/>
          <a:p>
            <a:pPr algn="ctr"/>
            <a:r>
              <a:rPr lang="en-US" sz="4000" b="1" dirty="0">
                <a:latin typeface="Cambria" panose="02040503050406030204" pitchFamily="18" charset="0"/>
              </a:rPr>
              <a:t>GOOD SOLUTION: SLEEP HYGIENE</a:t>
            </a:r>
          </a:p>
        </p:txBody>
      </p:sp>
      <p:sp>
        <p:nvSpPr>
          <p:cNvPr id="3" name="Content Placeholder 2">
            <a:extLst>
              <a:ext uri="{FF2B5EF4-FFF2-40B4-BE49-F238E27FC236}">
                <a16:creationId xmlns:a16="http://schemas.microsoft.com/office/drawing/2014/main" id="{51D75EFC-312A-4F5B-B4E8-1DFD6E4246D2}"/>
              </a:ext>
            </a:extLst>
          </p:cNvPr>
          <p:cNvSpPr>
            <a:spLocks noGrp="1"/>
          </p:cNvSpPr>
          <p:nvPr>
            <p:ph idx="1"/>
          </p:nvPr>
        </p:nvSpPr>
        <p:spPr>
          <a:xfrm>
            <a:off x="838200" y="2141537"/>
            <a:ext cx="10515600" cy="4351338"/>
          </a:xfrm>
        </p:spPr>
        <p:txBody>
          <a:bodyPr>
            <a:noAutofit/>
          </a:bodyPr>
          <a:lstStyle/>
          <a:p>
            <a:pPr algn="ctr"/>
            <a:r>
              <a:rPr lang="en-US" dirty="0">
                <a:latin typeface="Cambria" panose="02040503050406030204" pitchFamily="18" charset="0"/>
              </a:rPr>
              <a:t>No light in the room</a:t>
            </a:r>
          </a:p>
          <a:p>
            <a:pPr algn="ctr"/>
            <a:r>
              <a:rPr lang="en-US" dirty="0">
                <a:latin typeface="Cambria" panose="02040503050406030204" pitchFamily="18" charset="0"/>
              </a:rPr>
              <a:t>No or ambient noise</a:t>
            </a:r>
          </a:p>
          <a:p>
            <a:pPr algn="ctr"/>
            <a:r>
              <a:rPr lang="en-US" dirty="0">
                <a:latin typeface="Cambria" panose="02040503050406030204" pitchFamily="18" charset="0"/>
              </a:rPr>
              <a:t>Temperature</a:t>
            </a:r>
          </a:p>
          <a:p>
            <a:pPr algn="ctr"/>
            <a:r>
              <a:rPr lang="en-US" dirty="0">
                <a:latin typeface="Cambria" panose="02040503050406030204" pitchFamily="18" charset="0"/>
              </a:rPr>
              <a:t>Comfort </a:t>
            </a:r>
          </a:p>
          <a:p>
            <a:pPr algn="ctr"/>
            <a:r>
              <a:rPr lang="en-US" dirty="0">
                <a:latin typeface="Cambria" panose="02040503050406030204" pitchFamily="18" charset="0"/>
              </a:rPr>
              <a:t>Routine: Like book reading </a:t>
            </a:r>
          </a:p>
          <a:p>
            <a:pPr algn="ctr"/>
            <a:r>
              <a:rPr lang="en-US" dirty="0">
                <a:latin typeface="Cambria" panose="02040503050406030204" pitchFamily="18" charset="0"/>
              </a:rPr>
              <a:t>Keep emotional activities like work out or intense TV out </a:t>
            </a:r>
          </a:p>
          <a:p>
            <a:pPr algn="ctr"/>
            <a:r>
              <a:rPr lang="en-US" dirty="0">
                <a:latin typeface="Cambria" panose="02040503050406030204" pitchFamily="18" charset="0"/>
              </a:rPr>
              <a:t>Consistent: Time when go to sleep and wake up</a:t>
            </a:r>
          </a:p>
          <a:p>
            <a:pPr algn="ctr"/>
            <a:r>
              <a:rPr lang="en-US" dirty="0">
                <a:latin typeface="Cambria" panose="02040503050406030204" pitchFamily="18" charset="0"/>
              </a:rPr>
              <a:t>Manage stress and inflammation</a:t>
            </a:r>
          </a:p>
        </p:txBody>
      </p:sp>
    </p:spTree>
    <p:extLst>
      <p:ext uri="{BB962C8B-B14F-4D97-AF65-F5344CB8AC3E}">
        <p14:creationId xmlns:p14="http://schemas.microsoft.com/office/powerpoint/2010/main" val="13433876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7482-0062-44E2-987C-C1D6B48969FF}"/>
              </a:ext>
            </a:extLst>
          </p:cNvPr>
          <p:cNvSpPr>
            <a:spLocks noGrp="1"/>
          </p:cNvSpPr>
          <p:nvPr>
            <p:ph type="title"/>
          </p:nvPr>
        </p:nvSpPr>
        <p:spPr>
          <a:xfrm>
            <a:off x="838200" y="407167"/>
            <a:ext cx="10515600" cy="1325563"/>
          </a:xfrm>
        </p:spPr>
        <p:txBody>
          <a:bodyPr>
            <a:normAutofit/>
          </a:bodyPr>
          <a:lstStyle/>
          <a:p>
            <a:pPr algn="ctr"/>
            <a:r>
              <a:rPr lang="en-US" sz="4000" b="1" dirty="0">
                <a:latin typeface="Cambria" panose="02040503050406030204" pitchFamily="18" charset="0"/>
              </a:rPr>
              <a:t>BAD SOLUTION!</a:t>
            </a:r>
          </a:p>
        </p:txBody>
      </p:sp>
      <p:sp>
        <p:nvSpPr>
          <p:cNvPr id="3" name="Content Placeholder 2">
            <a:extLst>
              <a:ext uri="{FF2B5EF4-FFF2-40B4-BE49-F238E27FC236}">
                <a16:creationId xmlns:a16="http://schemas.microsoft.com/office/drawing/2014/main" id="{EE7DB3FF-5E16-4568-9089-858287870F3C}"/>
              </a:ext>
            </a:extLst>
          </p:cNvPr>
          <p:cNvSpPr>
            <a:spLocks noGrp="1"/>
          </p:cNvSpPr>
          <p:nvPr>
            <p:ph idx="1"/>
          </p:nvPr>
        </p:nvSpPr>
        <p:spPr/>
        <p:txBody>
          <a:bodyPr/>
          <a:lstStyle/>
          <a:p>
            <a:pPr marL="0" indent="0" algn="ctr">
              <a:buNone/>
            </a:pPr>
            <a:r>
              <a:rPr lang="en-US" b="1" dirty="0">
                <a:latin typeface="Cambria" panose="02040503050406030204" pitchFamily="18" charset="0"/>
              </a:rPr>
              <a:t>SLEPPING PILLS</a:t>
            </a:r>
          </a:p>
          <a:p>
            <a:r>
              <a:rPr lang="en-US" dirty="0">
                <a:latin typeface="Cambria" panose="02040503050406030204" pitchFamily="18" charset="0"/>
              </a:rPr>
              <a:t>Only minimally decrease time to fall asleep </a:t>
            </a:r>
          </a:p>
          <a:p>
            <a:r>
              <a:rPr lang="en-US" dirty="0">
                <a:latin typeface="Cambria" panose="02040503050406030204" pitchFamily="18" charset="0"/>
              </a:rPr>
              <a:t>Only slightly increases length of sleep</a:t>
            </a:r>
          </a:p>
          <a:p>
            <a:r>
              <a:rPr lang="en-US" dirty="0">
                <a:latin typeface="Cambria" panose="02040503050406030204" pitchFamily="18" charset="0"/>
              </a:rPr>
              <a:t>But reduce deep sleep (The same with alcohol and other drugs)</a:t>
            </a:r>
          </a:p>
          <a:p>
            <a:pPr marL="0" indent="0">
              <a:buNone/>
            </a:pPr>
            <a:r>
              <a:rPr lang="en-US" dirty="0">
                <a:latin typeface="Cambria" panose="02040503050406030204" pitchFamily="18" charset="0"/>
              </a:rPr>
              <a:t>   </a:t>
            </a:r>
          </a:p>
          <a:p>
            <a:pPr marL="0" indent="0" algn="ctr">
              <a:buNone/>
            </a:pPr>
            <a:r>
              <a:rPr lang="en-US" b="1" dirty="0">
                <a:latin typeface="Cambria" panose="02040503050406030204" pitchFamily="18" charset="0"/>
              </a:rPr>
              <a:t>THEREFORE DO NOT HEAL, RECOVER, OR FEEL FULLY RESTED</a:t>
            </a:r>
          </a:p>
          <a:p>
            <a:pPr marL="0" indent="0" algn="ctr">
              <a:buNone/>
            </a:pPr>
            <a:r>
              <a:rPr lang="en-US" b="1" dirty="0">
                <a:latin typeface="Cambria" panose="02040503050406030204" pitchFamily="18" charset="0"/>
              </a:rPr>
              <a:t>AND </a:t>
            </a:r>
          </a:p>
          <a:p>
            <a:pPr marL="0" indent="0" algn="ctr">
              <a:buNone/>
            </a:pPr>
            <a:r>
              <a:rPr lang="en-US" b="1" dirty="0">
                <a:latin typeface="Cambria" panose="02040503050406030204" pitchFamily="18" charset="0"/>
              </a:rPr>
              <a:t>MANY BAD SIDE-EFFECTS</a:t>
            </a:r>
          </a:p>
          <a:p>
            <a:pPr marL="0" indent="0">
              <a:buNone/>
            </a:pPr>
            <a:endParaRPr lang="en-US" dirty="0"/>
          </a:p>
        </p:txBody>
      </p:sp>
    </p:spTree>
    <p:extLst>
      <p:ext uri="{BB962C8B-B14F-4D97-AF65-F5344CB8AC3E}">
        <p14:creationId xmlns:p14="http://schemas.microsoft.com/office/powerpoint/2010/main" val="378898015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A9F9-0A36-4DE7-B59B-A83C88D61FFE}"/>
              </a:ext>
            </a:extLst>
          </p:cNvPr>
          <p:cNvSpPr>
            <a:spLocks noGrp="1"/>
          </p:cNvSpPr>
          <p:nvPr>
            <p:ph type="title"/>
          </p:nvPr>
        </p:nvSpPr>
        <p:spPr>
          <a:xfrm>
            <a:off x="838200" y="720780"/>
            <a:ext cx="10515600" cy="1325563"/>
          </a:xfrm>
        </p:spPr>
        <p:txBody>
          <a:bodyPr>
            <a:normAutofit/>
          </a:bodyPr>
          <a:lstStyle/>
          <a:p>
            <a:pPr algn="ctr"/>
            <a:r>
              <a:rPr lang="en-US" sz="3600" b="1" dirty="0">
                <a:latin typeface="Cambria" panose="02040503050406030204" pitchFamily="18" charset="0"/>
              </a:rPr>
              <a:t>SLEEPING PILL SIDE-EFFECTS </a:t>
            </a:r>
          </a:p>
        </p:txBody>
      </p:sp>
      <p:sp>
        <p:nvSpPr>
          <p:cNvPr id="3" name="Content Placeholder 2">
            <a:extLst>
              <a:ext uri="{FF2B5EF4-FFF2-40B4-BE49-F238E27FC236}">
                <a16:creationId xmlns:a16="http://schemas.microsoft.com/office/drawing/2014/main" id="{70CADAB1-8F29-47AD-A3DD-9450C32B811C}"/>
              </a:ext>
            </a:extLst>
          </p:cNvPr>
          <p:cNvSpPr>
            <a:spLocks noGrp="1"/>
          </p:cNvSpPr>
          <p:nvPr>
            <p:ph idx="1"/>
          </p:nvPr>
        </p:nvSpPr>
        <p:spPr>
          <a:xfrm>
            <a:off x="838200" y="1878178"/>
            <a:ext cx="10515600" cy="4351338"/>
          </a:xfrm>
        </p:spPr>
        <p:txBody>
          <a:bodyPr>
            <a:normAutofit fontScale="92500" lnSpcReduction="10000"/>
          </a:bodyPr>
          <a:lstStyle/>
          <a:p>
            <a:pPr algn="ctr"/>
            <a:r>
              <a:rPr lang="en-US" sz="2600" b="1" dirty="0">
                <a:latin typeface="Cambria" panose="02040503050406030204" pitchFamily="18" charset="0"/>
              </a:rPr>
              <a:t>Call your doctor right away if:   </a:t>
            </a:r>
          </a:p>
          <a:p>
            <a:pPr algn="ctr"/>
            <a:r>
              <a:rPr lang="en-US" sz="2600" dirty="0">
                <a:latin typeface="Cambria" panose="02040503050406030204" pitchFamily="18" charset="0"/>
              </a:rPr>
              <a:t>Dizziness</a:t>
            </a:r>
          </a:p>
          <a:p>
            <a:pPr algn="ctr"/>
            <a:r>
              <a:rPr lang="en-US" sz="2600" dirty="0">
                <a:latin typeface="Cambria" panose="02040503050406030204" pitchFamily="18" charset="0"/>
              </a:rPr>
              <a:t>Drowsiness the day after you take this medicine</a:t>
            </a:r>
          </a:p>
          <a:p>
            <a:pPr algn="ctr"/>
            <a:r>
              <a:rPr lang="en-US" sz="2600" dirty="0">
                <a:latin typeface="Cambria" panose="02040503050406030204" pitchFamily="18" charset="0"/>
              </a:rPr>
              <a:t>Headache</a:t>
            </a:r>
          </a:p>
          <a:p>
            <a:pPr algn="ctr"/>
            <a:r>
              <a:rPr lang="en-US" sz="2600" dirty="0">
                <a:latin typeface="Cambria" panose="02040503050406030204" pitchFamily="18" charset="0"/>
              </a:rPr>
              <a:t>Allergic reactions like skin rash, itching or hives, swelling of the face, lips, or tongue</a:t>
            </a:r>
          </a:p>
          <a:p>
            <a:pPr algn="ctr"/>
            <a:r>
              <a:rPr lang="en-US" sz="2600" dirty="0">
                <a:latin typeface="Cambria" panose="02040503050406030204" pitchFamily="18" charset="0"/>
              </a:rPr>
              <a:t>Breathing problems</a:t>
            </a:r>
          </a:p>
          <a:p>
            <a:pPr algn="ctr"/>
            <a:r>
              <a:rPr lang="en-US" sz="2600" dirty="0">
                <a:latin typeface="Cambria" panose="02040503050406030204" pitchFamily="18" charset="0"/>
              </a:rPr>
              <a:t>Changes in vision</a:t>
            </a:r>
          </a:p>
          <a:p>
            <a:pPr algn="ctr"/>
            <a:r>
              <a:rPr lang="en-US" sz="2600" dirty="0">
                <a:latin typeface="Cambria" panose="02040503050406030204" pitchFamily="18" charset="0"/>
              </a:rPr>
              <a:t>Confusion</a:t>
            </a:r>
          </a:p>
          <a:p>
            <a:pPr algn="ctr"/>
            <a:r>
              <a:rPr lang="en-US" sz="2600" dirty="0">
                <a:latin typeface="Cambria" panose="02040503050406030204" pitchFamily="18" charset="0"/>
              </a:rPr>
              <a:t>Depressed mood or other changes in moods or emotions</a:t>
            </a:r>
          </a:p>
          <a:p>
            <a:endParaRPr lang="en-US" dirty="0"/>
          </a:p>
        </p:txBody>
      </p:sp>
    </p:spTree>
    <p:extLst>
      <p:ext uri="{BB962C8B-B14F-4D97-AF65-F5344CB8AC3E}">
        <p14:creationId xmlns:p14="http://schemas.microsoft.com/office/powerpoint/2010/main" val="214754447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64FB-04A6-42FE-B274-DCA723C945DA}"/>
              </a:ext>
            </a:extLst>
          </p:cNvPr>
          <p:cNvSpPr>
            <a:spLocks noGrp="1"/>
          </p:cNvSpPr>
          <p:nvPr>
            <p:ph type="title"/>
          </p:nvPr>
        </p:nvSpPr>
        <p:spPr>
          <a:xfrm>
            <a:off x="838200" y="1563305"/>
            <a:ext cx="10515600" cy="1325563"/>
          </a:xfrm>
        </p:spPr>
        <p:txBody>
          <a:bodyPr>
            <a:normAutofit/>
          </a:bodyPr>
          <a:lstStyle/>
          <a:p>
            <a:pPr algn="ctr"/>
            <a:r>
              <a:rPr lang="en-US" sz="4000" b="1" dirty="0">
                <a:latin typeface="Cambria" panose="02040503050406030204" pitchFamily="18" charset="0"/>
              </a:rPr>
              <a:t>GOOD SOLUTIONS</a:t>
            </a:r>
          </a:p>
        </p:txBody>
      </p:sp>
      <p:sp>
        <p:nvSpPr>
          <p:cNvPr id="3" name="Content Placeholder 2">
            <a:extLst>
              <a:ext uri="{FF2B5EF4-FFF2-40B4-BE49-F238E27FC236}">
                <a16:creationId xmlns:a16="http://schemas.microsoft.com/office/drawing/2014/main" id="{83CA6ABE-2A15-4E54-9016-F1EDC45EA7B5}"/>
              </a:ext>
            </a:extLst>
          </p:cNvPr>
          <p:cNvSpPr>
            <a:spLocks noGrp="1"/>
          </p:cNvSpPr>
          <p:nvPr>
            <p:ph idx="1"/>
          </p:nvPr>
        </p:nvSpPr>
        <p:spPr>
          <a:xfrm>
            <a:off x="838200" y="3139418"/>
            <a:ext cx="10515600" cy="4351338"/>
          </a:xfrm>
        </p:spPr>
        <p:txBody>
          <a:bodyPr/>
          <a:lstStyle/>
          <a:p>
            <a:pPr algn="ctr"/>
            <a:r>
              <a:rPr lang="en-US" sz="3600" dirty="0">
                <a:latin typeface="Cambria" panose="02040503050406030204" pitchFamily="18" charset="0"/>
              </a:rPr>
              <a:t>Reduce inflammation, anxiety, and support the nervous system</a:t>
            </a:r>
          </a:p>
          <a:p>
            <a:pPr marL="0" indent="0" algn="ctr">
              <a:buNone/>
            </a:pPr>
            <a:br>
              <a:rPr lang="en-US" sz="4000" dirty="0"/>
            </a:br>
            <a:endParaRPr lang="en-US" sz="4000" dirty="0"/>
          </a:p>
          <a:p>
            <a:endParaRPr lang="en-US" dirty="0"/>
          </a:p>
        </p:txBody>
      </p:sp>
    </p:spTree>
    <p:extLst>
      <p:ext uri="{BB962C8B-B14F-4D97-AF65-F5344CB8AC3E}">
        <p14:creationId xmlns:p14="http://schemas.microsoft.com/office/powerpoint/2010/main" val="328258570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E969-7873-47C2-B623-477C3CF28C0B}"/>
              </a:ext>
            </a:extLst>
          </p:cNvPr>
          <p:cNvSpPr>
            <a:spLocks noGrp="1"/>
          </p:cNvSpPr>
          <p:nvPr>
            <p:ph type="title"/>
          </p:nvPr>
        </p:nvSpPr>
        <p:spPr>
          <a:xfrm>
            <a:off x="838200" y="1668408"/>
            <a:ext cx="10515600" cy="1325563"/>
          </a:xfrm>
        </p:spPr>
        <p:txBody>
          <a:bodyPr>
            <a:normAutofit/>
          </a:bodyPr>
          <a:lstStyle/>
          <a:p>
            <a:pPr algn="ctr"/>
            <a:r>
              <a:rPr lang="en-US" sz="4000" b="1" dirty="0">
                <a:latin typeface="Cambria" panose="02040503050406030204" pitchFamily="18" charset="0"/>
              </a:rPr>
              <a:t>Beneficial Vitamins</a:t>
            </a:r>
          </a:p>
        </p:txBody>
      </p:sp>
      <p:sp>
        <p:nvSpPr>
          <p:cNvPr id="3" name="Content Placeholder 2">
            <a:extLst>
              <a:ext uri="{FF2B5EF4-FFF2-40B4-BE49-F238E27FC236}">
                <a16:creationId xmlns:a16="http://schemas.microsoft.com/office/drawing/2014/main" id="{0E3F2358-CD53-4F62-9A05-29BC5004B000}"/>
              </a:ext>
            </a:extLst>
          </p:cNvPr>
          <p:cNvSpPr>
            <a:spLocks noGrp="1"/>
          </p:cNvSpPr>
          <p:nvPr>
            <p:ph idx="1"/>
          </p:nvPr>
        </p:nvSpPr>
        <p:spPr>
          <a:xfrm>
            <a:off x="838200" y="3307583"/>
            <a:ext cx="10515600" cy="4351338"/>
          </a:xfrm>
        </p:spPr>
        <p:txBody>
          <a:bodyPr/>
          <a:lstStyle/>
          <a:p>
            <a:r>
              <a:rPr lang="en-US" sz="4000" dirty="0"/>
              <a:t> </a:t>
            </a:r>
            <a:r>
              <a:rPr lang="en-US" sz="3200" dirty="0">
                <a:latin typeface="Cambria" panose="02040503050406030204" pitchFamily="18" charset="0"/>
              </a:rPr>
              <a:t>B Vitamins are the neurological vitamins required for sleep</a:t>
            </a:r>
          </a:p>
          <a:p>
            <a:pPr marL="0" indent="0">
              <a:buNone/>
            </a:pPr>
            <a:br>
              <a:rPr lang="en-US" dirty="0"/>
            </a:br>
            <a:endParaRPr lang="en-US" dirty="0"/>
          </a:p>
          <a:p>
            <a:endParaRPr lang="en-US" dirty="0"/>
          </a:p>
        </p:txBody>
      </p:sp>
    </p:spTree>
    <p:extLst>
      <p:ext uri="{BB962C8B-B14F-4D97-AF65-F5344CB8AC3E}">
        <p14:creationId xmlns:p14="http://schemas.microsoft.com/office/powerpoint/2010/main" val="205180867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B8E67-2842-4EBA-A2A1-EB8EBAB97F4A}"/>
              </a:ext>
            </a:extLst>
          </p:cNvPr>
          <p:cNvSpPr>
            <a:spLocks noGrp="1"/>
          </p:cNvSpPr>
          <p:nvPr>
            <p:ph type="title"/>
          </p:nvPr>
        </p:nvSpPr>
        <p:spPr>
          <a:xfrm>
            <a:off x="838200" y="1265872"/>
            <a:ext cx="10515600" cy="1325563"/>
          </a:xfrm>
        </p:spPr>
        <p:txBody>
          <a:bodyPr>
            <a:normAutofit/>
          </a:bodyPr>
          <a:lstStyle/>
          <a:p>
            <a:pPr algn="ctr"/>
            <a:r>
              <a:rPr lang="en-US" sz="4000" b="1" dirty="0">
                <a:latin typeface="Cambria" panose="02040503050406030204" pitchFamily="18" charset="0"/>
              </a:rPr>
              <a:t>CBD</a:t>
            </a:r>
          </a:p>
        </p:txBody>
      </p:sp>
      <p:sp>
        <p:nvSpPr>
          <p:cNvPr id="3" name="Content Placeholder 2">
            <a:extLst>
              <a:ext uri="{FF2B5EF4-FFF2-40B4-BE49-F238E27FC236}">
                <a16:creationId xmlns:a16="http://schemas.microsoft.com/office/drawing/2014/main" id="{5B50BBC2-0C27-4DB5-979F-D4705CA235DA}"/>
              </a:ext>
            </a:extLst>
          </p:cNvPr>
          <p:cNvSpPr>
            <a:spLocks noGrp="1"/>
          </p:cNvSpPr>
          <p:nvPr>
            <p:ph idx="1"/>
          </p:nvPr>
        </p:nvSpPr>
        <p:spPr>
          <a:xfrm>
            <a:off x="838200" y="2591435"/>
            <a:ext cx="10515600" cy="4351338"/>
          </a:xfrm>
        </p:spPr>
        <p:txBody>
          <a:bodyPr>
            <a:normAutofit/>
          </a:bodyPr>
          <a:lstStyle/>
          <a:p>
            <a:pPr marL="0" indent="0" algn="ctr">
              <a:buNone/>
            </a:pPr>
            <a:r>
              <a:rPr lang="en-US" sz="3200" b="1" dirty="0">
                <a:latin typeface="Cambria" panose="02040503050406030204" pitchFamily="18" charset="0"/>
              </a:rPr>
              <a:t>ADDRESSES THE CAUSES OF POOR SLEEP:</a:t>
            </a:r>
          </a:p>
          <a:p>
            <a:pPr algn="ctr"/>
            <a:r>
              <a:rPr lang="en-US" sz="3200" dirty="0">
                <a:latin typeface="Cambria" panose="02040503050406030204" pitchFamily="18" charset="0"/>
              </a:rPr>
              <a:t>Inflammation</a:t>
            </a:r>
          </a:p>
          <a:p>
            <a:pPr algn="ctr"/>
            <a:r>
              <a:rPr lang="en-US" sz="3200" dirty="0">
                <a:latin typeface="Cambria" panose="02040503050406030204" pitchFamily="18" charset="0"/>
              </a:rPr>
              <a:t>Anxiety</a:t>
            </a:r>
          </a:p>
          <a:p>
            <a:pPr algn="ctr"/>
            <a:r>
              <a:rPr lang="en-US" sz="3200" dirty="0">
                <a:latin typeface="Cambria" panose="02040503050406030204" pitchFamily="18" charset="0"/>
              </a:rPr>
              <a:t>Sleep</a:t>
            </a:r>
          </a:p>
        </p:txBody>
      </p:sp>
    </p:spTree>
    <p:extLst>
      <p:ext uri="{BB962C8B-B14F-4D97-AF65-F5344CB8AC3E}">
        <p14:creationId xmlns:p14="http://schemas.microsoft.com/office/powerpoint/2010/main" val="101053671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431B-E294-47D7-9354-2A95005DFE49}"/>
              </a:ext>
            </a:extLst>
          </p:cNvPr>
          <p:cNvSpPr>
            <a:spLocks noGrp="1"/>
          </p:cNvSpPr>
          <p:nvPr>
            <p:ph type="title"/>
          </p:nvPr>
        </p:nvSpPr>
        <p:spPr>
          <a:xfrm>
            <a:off x="838200" y="1496695"/>
            <a:ext cx="10515600" cy="1325563"/>
          </a:xfrm>
        </p:spPr>
        <p:txBody>
          <a:bodyPr>
            <a:normAutofit/>
          </a:bodyPr>
          <a:lstStyle/>
          <a:p>
            <a:pPr algn="ctr"/>
            <a:r>
              <a:rPr lang="en-US" sz="3600" b="1" dirty="0">
                <a:latin typeface="Cambria" panose="02040503050406030204" pitchFamily="18" charset="0"/>
              </a:rPr>
              <a:t>Your body contains an Endocannabinoid System</a:t>
            </a:r>
            <a:br>
              <a:rPr lang="en-US" dirty="0"/>
            </a:br>
            <a:endParaRPr lang="en-US" dirty="0"/>
          </a:p>
        </p:txBody>
      </p:sp>
      <p:sp>
        <p:nvSpPr>
          <p:cNvPr id="3" name="Content Placeholder 2">
            <a:extLst>
              <a:ext uri="{FF2B5EF4-FFF2-40B4-BE49-F238E27FC236}">
                <a16:creationId xmlns:a16="http://schemas.microsoft.com/office/drawing/2014/main" id="{DE04DA0D-C119-4F04-BD26-43CCE31C783F}"/>
              </a:ext>
            </a:extLst>
          </p:cNvPr>
          <p:cNvSpPr>
            <a:spLocks noGrp="1"/>
          </p:cNvSpPr>
          <p:nvPr>
            <p:ph idx="1"/>
          </p:nvPr>
        </p:nvSpPr>
        <p:spPr>
          <a:xfrm>
            <a:off x="838200" y="2328545"/>
            <a:ext cx="10515600" cy="4351338"/>
          </a:xfrm>
        </p:spPr>
        <p:txBody>
          <a:bodyPr>
            <a:normAutofit fontScale="85000" lnSpcReduction="20000"/>
          </a:bodyPr>
          <a:lstStyle/>
          <a:p>
            <a:pPr marL="0" indent="0">
              <a:buNone/>
            </a:pPr>
            <a:r>
              <a:rPr lang="en-US" b="1" dirty="0">
                <a:latin typeface="Cambria" panose="02040503050406030204" pitchFamily="18" charset="0"/>
              </a:rPr>
              <a:t>Cannabinoid receptors that are part of many physiological functions </a:t>
            </a:r>
          </a:p>
          <a:p>
            <a:pPr marL="0" indent="0">
              <a:buNone/>
            </a:pPr>
            <a:r>
              <a:rPr lang="en-US" dirty="0">
                <a:latin typeface="Cambria" panose="02040503050406030204" pitchFamily="18" charset="0"/>
              </a:rPr>
              <a:t>“Central and peripheral nervous systems and peripheral organs effecting a wide range of diseases and pathological conditions”:</a:t>
            </a:r>
          </a:p>
          <a:p>
            <a:pPr algn="ctr"/>
            <a:r>
              <a:rPr lang="en-US" dirty="0">
                <a:latin typeface="Cambria" panose="02040503050406030204" pitchFamily="18" charset="0"/>
              </a:rPr>
              <a:t>          Mood and anxiety disorders</a:t>
            </a:r>
          </a:p>
          <a:p>
            <a:pPr algn="ctr"/>
            <a:r>
              <a:rPr lang="en-US" dirty="0">
                <a:latin typeface="Cambria" panose="02040503050406030204" pitchFamily="18" charset="0"/>
              </a:rPr>
              <a:t>   Parkinson’s </a:t>
            </a:r>
          </a:p>
          <a:p>
            <a:pPr algn="ctr"/>
            <a:r>
              <a:rPr lang="en-US" dirty="0">
                <a:latin typeface="Cambria" panose="02040503050406030204" pitchFamily="18" charset="0"/>
              </a:rPr>
              <a:t>   Neuropathic pain</a:t>
            </a:r>
          </a:p>
          <a:p>
            <a:pPr algn="ctr"/>
            <a:r>
              <a:rPr lang="en-US" dirty="0">
                <a:latin typeface="Cambria" panose="02040503050406030204" pitchFamily="18" charset="0"/>
              </a:rPr>
              <a:t>   Multiple sclerosis </a:t>
            </a:r>
          </a:p>
          <a:p>
            <a:pPr algn="ctr"/>
            <a:r>
              <a:rPr lang="en-US" dirty="0">
                <a:latin typeface="Cambria" panose="02040503050406030204" pitchFamily="18" charset="0"/>
              </a:rPr>
              <a:t>   Cancer</a:t>
            </a:r>
          </a:p>
          <a:p>
            <a:pPr algn="ctr"/>
            <a:r>
              <a:rPr lang="en-US" dirty="0">
                <a:latin typeface="Cambria" panose="02040503050406030204" pitchFamily="18" charset="0"/>
              </a:rPr>
              <a:t>   Atherosclerosis, myocardial infarction, stroke, &amp; hypertension   </a:t>
            </a:r>
          </a:p>
          <a:p>
            <a:pPr algn="ctr"/>
            <a:r>
              <a:rPr lang="en-US" dirty="0">
                <a:latin typeface="Cambria" panose="02040503050406030204" pitchFamily="18" charset="0"/>
              </a:rPr>
              <a:t>   Obesity/metabolic syndrome</a:t>
            </a:r>
          </a:p>
          <a:p>
            <a:pPr algn="ctr"/>
            <a:r>
              <a:rPr lang="en-US" dirty="0">
                <a:latin typeface="Cambria" panose="02040503050406030204" pitchFamily="18" charset="0"/>
              </a:rPr>
              <a:t>   Osteoporosis (“Just to name a few”)</a:t>
            </a:r>
          </a:p>
          <a:p>
            <a:pPr marL="0" indent="0">
              <a:buNone/>
            </a:pPr>
            <a:r>
              <a:rPr lang="en-US" sz="1200" b="1" dirty="0"/>
              <a:t>The Endocannabinoid System as an Emerging Target of Pharmacotherapy, </a:t>
            </a:r>
            <a:r>
              <a:rPr lang="en-US" sz="1200" dirty="0">
                <a:hlinkClick r:id="rId2">
                  <a:extLst>
                    <a:ext uri="{A12FA001-AC4F-418D-AE19-62706E023703}">
                      <ahyp:hlinkClr xmlns:ahyp="http://schemas.microsoft.com/office/drawing/2018/hyperlinkcolor" val="tx"/>
                    </a:ext>
                  </a:extLst>
                </a:hlinkClick>
              </a:rPr>
              <a:t>PÁL PACHER</a:t>
            </a:r>
            <a:r>
              <a:rPr lang="en-US" sz="1200" dirty="0"/>
              <a:t>, </a:t>
            </a:r>
            <a:r>
              <a:rPr lang="en-US" sz="1200" dirty="0">
                <a:hlinkClick r:id="rId3">
                  <a:extLst>
                    <a:ext uri="{A12FA001-AC4F-418D-AE19-62706E023703}">
                      <ahyp:hlinkClr xmlns:ahyp="http://schemas.microsoft.com/office/drawing/2018/hyperlinkcolor" val="tx"/>
                    </a:ext>
                  </a:extLst>
                </a:hlinkClick>
              </a:rPr>
              <a:t>SÁNDOR BÁTKAI</a:t>
            </a:r>
            <a:r>
              <a:rPr lang="en-US" sz="1200" dirty="0"/>
              <a:t>, and </a:t>
            </a:r>
            <a:r>
              <a:rPr lang="en-US" sz="1200" dirty="0">
                <a:hlinkClick r:id="rId4">
                  <a:extLst>
                    <a:ext uri="{A12FA001-AC4F-418D-AE19-62706E023703}">
                      <ahyp:hlinkClr xmlns:ahyp="http://schemas.microsoft.com/office/drawing/2018/hyperlinkcolor" val="tx"/>
                    </a:ext>
                  </a:extLst>
                </a:hlinkClick>
              </a:rPr>
              <a:t>GEORGE KUNOS</a:t>
            </a:r>
            <a:r>
              <a:rPr lang="en-US" sz="1200" dirty="0"/>
              <a:t>.  </a:t>
            </a:r>
            <a:r>
              <a:rPr lang="en-US" sz="1200" dirty="0" err="1">
                <a:hlinkClick r:id="rId5">
                  <a:extLst>
                    <a:ext uri="{A12FA001-AC4F-418D-AE19-62706E023703}">
                      <ahyp:hlinkClr xmlns:ahyp="http://schemas.microsoft.com/office/drawing/2018/hyperlinkcolor" val="tx"/>
                    </a:ext>
                  </a:extLst>
                </a:hlinkClick>
              </a:rPr>
              <a:t>Pharmacol</a:t>
            </a:r>
            <a:r>
              <a:rPr lang="en-US" sz="1200" dirty="0">
                <a:hlinkClick r:id="rId5">
                  <a:extLst>
                    <a:ext uri="{A12FA001-AC4F-418D-AE19-62706E023703}">
                      <ahyp:hlinkClr xmlns:ahyp="http://schemas.microsoft.com/office/drawing/2018/hyperlinkcolor" val="tx"/>
                    </a:ext>
                  </a:extLst>
                </a:hlinkClick>
              </a:rPr>
              <a:t> Rev. 2006 Sep; 58(3): 389–462.</a:t>
            </a:r>
            <a:endParaRPr lang="en-US" sz="1200" dirty="0"/>
          </a:p>
          <a:p>
            <a:pPr algn="ctr"/>
            <a:endParaRPr lang="en-US" dirty="0"/>
          </a:p>
        </p:txBody>
      </p:sp>
    </p:spTree>
    <p:extLst>
      <p:ext uri="{BB962C8B-B14F-4D97-AF65-F5344CB8AC3E}">
        <p14:creationId xmlns:p14="http://schemas.microsoft.com/office/powerpoint/2010/main" val="137544024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77F2-6714-499D-A2A1-5DA79F05CEEC}"/>
              </a:ext>
            </a:extLst>
          </p:cNvPr>
          <p:cNvSpPr>
            <a:spLocks noGrp="1"/>
          </p:cNvSpPr>
          <p:nvPr>
            <p:ph type="title"/>
          </p:nvPr>
        </p:nvSpPr>
        <p:spPr/>
        <p:txBody>
          <a:bodyPr>
            <a:normAutofit/>
          </a:bodyPr>
          <a:lstStyle/>
          <a:p>
            <a:pPr algn="ctr"/>
            <a:r>
              <a:rPr lang="en-US" sz="4000" b="1" dirty="0">
                <a:latin typeface="Cambria" panose="02040503050406030204" pitchFamily="18" charset="0"/>
              </a:rPr>
              <a:t>Anxiety, Insomnia and CBD</a:t>
            </a:r>
          </a:p>
        </p:txBody>
      </p:sp>
      <p:sp>
        <p:nvSpPr>
          <p:cNvPr id="3" name="Content Placeholder 2">
            <a:extLst>
              <a:ext uri="{FF2B5EF4-FFF2-40B4-BE49-F238E27FC236}">
                <a16:creationId xmlns:a16="http://schemas.microsoft.com/office/drawing/2014/main" id="{AB95058D-E488-493C-BE91-773189A05618}"/>
              </a:ext>
            </a:extLst>
          </p:cNvPr>
          <p:cNvSpPr>
            <a:spLocks noGrp="1"/>
          </p:cNvSpPr>
          <p:nvPr>
            <p:ph idx="1"/>
          </p:nvPr>
        </p:nvSpPr>
        <p:spPr>
          <a:xfrm>
            <a:off x="838200" y="1690688"/>
            <a:ext cx="10515600" cy="4351338"/>
          </a:xfrm>
        </p:spPr>
        <p:txBody>
          <a:bodyPr>
            <a:normAutofit fontScale="85000" lnSpcReduction="20000"/>
          </a:bodyPr>
          <a:lstStyle/>
          <a:p>
            <a:pPr marL="0" indent="0">
              <a:buNone/>
            </a:pPr>
            <a:r>
              <a:rPr lang="en-US" sz="3300" b="1" dirty="0">
                <a:latin typeface="Cambria" panose="02040503050406030204" pitchFamily="18" charset="0"/>
              </a:rPr>
              <a:t>Several studies point to the potential benefits of CBD for: </a:t>
            </a:r>
          </a:p>
          <a:p>
            <a:r>
              <a:rPr lang="en-US" sz="3300" dirty="0">
                <a:latin typeface="Cambria" panose="02040503050406030204" pitchFamily="18" charset="0"/>
              </a:rPr>
              <a:t>General Anxiety Disorder (GAD)</a:t>
            </a:r>
          </a:p>
          <a:p>
            <a:r>
              <a:rPr lang="en-US" sz="3300" dirty="0">
                <a:latin typeface="Cambria" panose="02040503050406030204" pitchFamily="18" charset="0"/>
              </a:rPr>
              <a:t>Social Anxiety Disorder (SAD)</a:t>
            </a:r>
          </a:p>
          <a:p>
            <a:r>
              <a:rPr lang="en-US" sz="3300" dirty="0">
                <a:latin typeface="Cambria" panose="02040503050406030204" pitchFamily="18" charset="0"/>
              </a:rPr>
              <a:t>Post-traumatic stress disorder (PTSD)</a:t>
            </a:r>
          </a:p>
          <a:p>
            <a:r>
              <a:rPr lang="en-US" sz="3300" dirty="0">
                <a:latin typeface="Cambria" panose="02040503050406030204" pitchFamily="18" charset="0"/>
              </a:rPr>
              <a:t>Insomnia</a:t>
            </a:r>
          </a:p>
          <a:p>
            <a:pPr marL="0" indent="0">
              <a:buNone/>
            </a:pPr>
            <a:endParaRPr lang="en-US" dirty="0"/>
          </a:p>
          <a:p>
            <a:pPr marL="0" indent="0">
              <a:buNone/>
            </a:pPr>
            <a:r>
              <a:rPr lang="en-US" dirty="0">
                <a:latin typeface="Cambria" panose="02040503050406030204" pitchFamily="18" charset="0"/>
              </a:rPr>
              <a:t>Cannabidiol as a Potential Treatment for Anxiety Disorders. </a:t>
            </a:r>
            <a:r>
              <a:rPr lang="en-US" dirty="0">
                <a:latin typeface="Cambria" panose="02040503050406030204" pitchFamily="18" charset="0"/>
                <a:hlinkClick r:id="rId3"/>
              </a:rPr>
              <a:t>Esther M. Blessing</a:t>
            </a:r>
            <a:r>
              <a:rPr lang="en-US" dirty="0">
                <a:latin typeface="Cambria" panose="02040503050406030204" pitchFamily="18" charset="0"/>
              </a:rPr>
              <a:t>,</a:t>
            </a:r>
            <a:r>
              <a:rPr lang="en-US" baseline="30000" dirty="0">
                <a:latin typeface="Cambria" panose="02040503050406030204" pitchFamily="18" charset="0"/>
              </a:rPr>
              <a:t>        1</a:t>
            </a:r>
            <a:r>
              <a:rPr lang="en-US" dirty="0">
                <a:latin typeface="Cambria" panose="02040503050406030204" pitchFamily="18" charset="0"/>
              </a:rPr>
              <a:t> </a:t>
            </a:r>
            <a:r>
              <a:rPr lang="en-US" dirty="0">
                <a:latin typeface="Cambria" panose="02040503050406030204" pitchFamily="18" charset="0"/>
                <a:hlinkClick r:id="rId4"/>
              </a:rPr>
              <a:t>Maria M. Steenkamp</a:t>
            </a:r>
            <a:r>
              <a:rPr lang="en-US" dirty="0">
                <a:latin typeface="Cambria" panose="02040503050406030204" pitchFamily="18" charset="0"/>
              </a:rPr>
              <a:t>,</a:t>
            </a:r>
            <a:r>
              <a:rPr lang="en-US" baseline="30000" dirty="0">
                <a:latin typeface="Cambria" panose="02040503050406030204" pitchFamily="18" charset="0"/>
              </a:rPr>
              <a:t>1</a:t>
            </a:r>
            <a:r>
              <a:rPr lang="en-US" dirty="0">
                <a:latin typeface="Cambria" panose="02040503050406030204" pitchFamily="18" charset="0"/>
              </a:rPr>
              <a:t> </a:t>
            </a:r>
            <a:r>
              <a:rPr lang="en-US" dirty="0">
                <a:latin typeface="Cambria" panose="02040503050406030204" pitchFamily="18" charset="0"/>
                <a:hlinkClick r:id="rId5"/>
              </a:rPr>
              <a:t>Jorge Manzanares</a:t>
            </a:r>
            <a:r>
              <a:rPr lang="en-US" dirty="0">
                <a:latin typeface="Cambria" panose="02040503050406030204" pitchFamily="18" charset="0"/>
              </a:rPr>
              <a:t>,</a:t>
            </a:r>
            <a:r>
              <a:rPr lang="en-US" baseline="30000" dirty="0">
                <a:latin typeface="Cambria" panose="02040503050406030204" pitchFamily="18" charset="0"/>
              </a:rPr>
              <a:t>1,2</a:t>
            </a:r>
            <a:r>
              <a:rPr lang="en-US" dirty="0">
                <a:latin typeface="Cambria" panose="02040503050406030204" pitchFamily="18" charset="0"/>
              </a:rPr>
              <a:t> and </a:t>
            </a:r>
            <a:r>
              <a:rPr lang="en-US" dirty="0">
                <a:latin typeface="Cambria" panose="02040503050406030204" pitchFamily="18" charset="0"/>
                <a:hlinkClick r:id="rId6"/>
              </a:rPr>
              <a:t>Charles R. Marmar</a:t>
            </a:r>
            <a:r>
              <a:rPr lang="en-US" baseline="30000" dirty="0">
                <a:latin typeface="Cambria" panose="02040503050406030204" pitchFamily="18" charset="0"/>
              </a:rPr>
              <a:t>1 </a:t>
            </a:r>
            <a:r>
              <a:rPr lang="en-US" dirty="0">
                <a:latin typeface="Cambria" panose="02040503050406030204" pitchFamily="18" charset="0"/>
                <a:hlinkClick r:id="rId7"/>
              </a:rPr>
              <a:t>Neurotherapeutics</a:t>
            </a:r>
            <a:r>
              <a:rPr lang="en-US" dirty="0">
                <a:latin typeface="Cambria" panose="02040503050406030204" pitchFamily="18" charset="0"/>
              </a:rPr>
              <a:t>. 2015 Oct; 12(4): 825–836. </a:t>
            </a:r>
          </a:p>
          <a:p>
            <a:pPr marL="0" indent="0">
              <a:buNone/>
            </a:pPr>
            <a:endParaRPr lang="en-US" dirty="0">
              <a:latin typeface="Cambria" panose="02040503050406030204" pitchFamily="18" charset="0"/>
            </a:endParaRPr>
          </a:p>
          <a:p>
            <a:pPr marL="0" indent="0">
              <a:buNone/>
            </a:pPr>
            <a:r>
              <a:rPr lang="en-US" dirty="0">
                <a:latin typeface="Cambria" panose="02040503050406030204" pitchFamily="18" charset="0"/>
              </a:rPr>
              <a:t>https://www.projectcbd.org/sleep-disorders</a:t>
            </a:r>
          </a:p>
          <a:p>
            <a:pPr marL="0" indent="0">
              <a:buNone/>
            </a:pPr>
            <a:endParaRPr lang="en-US" b="1" dirty="0"/>
          </a:p>
          <a:p>
            <a:endParaRPr lang="en-US" dirty="0"/>
          </a:p>
        </p:txBody>
      </p:sp>
    </p:spTree>
    <p:extLst>
      <p:ext uri="{BB962C8B-B14F-4D97-AF65-F5344CB8AC3E}">
        <p14:creationId xmlns:p14="http://schemas.microsoft.com/office/powerpoint/2010/main" val="522867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D586-1D9F-4BF5-8A0E-1B22D00E2E50}"/>
              </a:ext>
            </a:extLst>
          </p:cNvPr>
          <p:cNvSpPr>
            <a:spLocks noGrp="1"/>
          </p:cNvSpPr>
          <p:nvPr>
            <p:ph type="title"/>
          </p:nvPr>
        </p:nvSpPr>
        <p:spPr>
          <a:xfrm>
            <a:off x="838200" y="1184932"/>
            <a:ext cx="10515600" cy="1325563"/>
          </a:xfrm>
        </p:spPr>
        <p:txBody>
          <a:bodyPr>
            <a:normAutofit/>
          </a:bodyPr>
          <a:lstStyle/>
          <a:p>
            <a:pPr algn="ctr"/>
            <a:r>
              <a:rPr lang="en-US" sz="4000" b="1" dirty="0">
                <a:latin typeface="Cambria" panose="02040503050406030204" pitchFamily="18" charset="0"/>
              </a:rPr>
              <a:t>CRP: The Marker of Inflammation</a:t>
            </a:r>
          </a:p>
        </p:txBody>
      </p:sp>
      <p:sp>
        <p:nvSpPr>
          <p:cNvPr id="3" name="Content Placeholder 2">
            <a:extLst>
              <a:ext uri="{FF2B5EF4-FFF2-40B4-BE49-F238E27FC236}">
                <a16:creationId xmlns:a16="http://schemas.microsoft.com/office/drawing/2014/main" id="{95D742B6-0073-4883-9490-B6885C2FCA02}"/>
              </a:ext>
            </a:extLst>
          </p:cNvPr>
          <p:cNvSpPr>
            <a:spLocks noGrp="1"/>
          </p:cNvSpPr>
          <p:nvPr>
            <p:ph idx="1"/>
          </p:nvPr>
        </p:nvSpPr>
        <p:spPr>
          <a:xfrm>
            <a:off x="838200" y="2256549"/>
            <a:ext cx="10515600" cy="4351338"/>
          </a:xfrm>
        </p:spPr>
        <p:txBody>
          <a:bodyPr>
            <a:normAutofit/>
          </a:bodyPr>
          <a:lstStyle/>
          <a:p>
            <a:r>
              <a:rPr lang="en-US" sz="2400" dirty="0">
                <a:latin typeface="Cambria" panose="02040503050406030204" pitchFamily="18" charset="0"/>
              </a:rPr>
              <a:t>Fat cells, infections, blood sugar, insulin resistance, free-radicals, and toxins produce the inflammatory cytokine C-Reactive Protein (CRP)</a:t>
            </a:r>
          </a:p>
          <a:p>
            <a:endParaRPr lang="en-US" sz="2400" dirty="0">
              <a:latin typeface="Cambria" panose="02040503050406030204" pitchFamily="18" charset="0"/>
            </a:endParaRPr>
          </a:p>
          <a:p>
            <a:r>
              <a:rPr lang="en-US" sz="2400" dirty="0">
                <a:latin typeface="Cambria" panose="02040503050406030204" pitchFamily="18" charset="0"/>
              </a:rPr>
              <a:t>Elevated CRP sparks full systemic, chronic inflammation and radically increases risk of both heart attack and stroke.</a:t>
            </a:r>
          </a:p>
          <a:p>
            <a:endParaRPr lang="en-US" sz="2400" dirty="0">
              <a:latin typeface="Cambria" panose="02040503050406030204" pitchFamily="18" charset="0"/>
            </a:endParaRPr>
          </a:p>
          <a:p>
            <a:r>
              <a:rPr lang="en-US" sz="2400" dirty="0">
                <a:latin typeface="Cambria" panose="02040503050406030204" pitchFamily="18" charset="0"/>
              </a:rPr>
              <a:t>The more fat cells, health, and physiologic issues you have; the more inflammatory markers like CRP you will create.</a:t>
            </a:r>
          </a:p>
          <a:p>
            <a:endParaRPr lang="en-US" dirty="0"/>
          </a:p>
          <a:p>
            <a:pPr marL="0" indent="0">
              <a:buNone/>
            </a:pPr>
            <a:endParaRPr lang="en-US" dirty="0"/>
          </a:p>
        </p:txBody>
      </p:sp>
    </p:spTree>
    <p:extLst>
      <p:ext uri="{BB962C8B-B14F-4D97-AF65-F5344CB8AC3E}">
        <p14:creationId xmlns:p14="http://schemas.microsoft.com/office/powerpoint/2010/main" val="122912560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EFA1-6330-4BA2-A10A-B5823633C820}"/>
              </a:ext>
            </a:extLst>
          </p:cNvPr>
          <p:cNvSpPr>
            <a:spLocks noGrp="1"/>
          </p:cNvSpPr>
          <p:nvPr>
            <p:ph type="title"/>
          </p:nvPr>
        </p:nvSpPr>
        <p:spPr>
          <a:xfrm>
            <a:off x="838200" y="815974"/>
            <a:ext cx="10515600" cy="1325563"/>
          </a:xfrm>
        </p:spPr>
        <p:txBody>
          <a:bodyPr>
            <a:normAutofit/>
          </a:bodyPr>
          <a:lstStyle/>
          <a:p>
            <a:pPr algn="ctr"/>
            <a:r>
              <a:rPr lang="en-US" sz="4000" b="1" dirty="0">
                <a:latin typeface="Cambria" panose="02040503050406030204" pitchFamily="18" charset="0"/>
              </a:rPr>
              <a:t>Mental Health</a:t>
            </a:r>
          </a:p>
        </p:txBody>
      </p:sp>
      <p:sp>
        <p:nvSpPr>
          <p:cNvPr id="3" name="Content Placeholder 2">
            <a:extLst>
              <a:ext uri="{FF2B5EF4-FFF2-40B4-BE49-F238E27FC236}">
                <a16:creationId xmlns:a16="http://schemas.microsoft.com/office/drawing/2014/main" id="{8ED437B8-9672-4142-85D1-D068B12527A5}"/>
              </a:ext>
            </a:extLst>
          </p:cNvPr>
          <p:cNvSpPr>
            <a:spLocks noGrp="1"/>
          </p:cNvSpPr>
          <p:nvPr>
            <p:ph idx="1"/>
          </p:nvPr>
        </p:nvSpPr>
        <p:spPr>
          <a:xfrm>
            <a:off x="838200" y="2141537"/>
            <a:ext cx="10515600" cy="4351338"/>
          </a:xfrm>
        </p:spPr>
        <p:txBody>
          <a:bodyPr/>
          <a:lstStyle/>
          <a:p>
            <a:r>
              <a:rPr lang="en-US" dirty="0">
                <a:latin typeface="Cambria" panose="02040503050406030204" pitchFamily="18" charset="0"/>
              </a:rPr>
              <a:t>CBD can also be used in the therapy of a range of mental health conditions, including anxiety. </a:t>
            </a:r>
          </a:p>
          <a:p>
            <a:r>
              <a:rPr lang="en-US" dirty="0">
                <a:latin typeface="Cambria" panose="02040503050406030204" pitchFamily="18" charset="0"/>
              </a:rPr>
              <a:t>A study by the </a:t>
            </a:r>
            <a:r>
              <a:rPr lang="en-US" dirty="0">
                <a:latin typeface="Cambria" panose="02040503050406030204" pitchFamily="18" charset="0"/>
                <a:hlinkClick r:id="rId3"/>
              </a:rPr>
              <a:t>University of São Paulo</a:t>
            </a:r>
            <a:r>
              <a:rPr lang="en-US" dirty="0">
                <a:latin typeface="Cambria" panose="02040503050406030204" pitchFamily="18" charset="0"/>
              </a:rPr>
              <a:t> found that </a:t>
            </a:r>
            <a:r>
              <a:rPr lang="en-US" sz="2400" b="1" dirty="0">
                <a:latin typeface="Cambria" panose="02040503050406030204" pitchFamily="18" charset="0"/>
              </a:rPr>
              <a:t>CBD significantly reduces subjective anxiety.</a:t>
            </a:r>
          </a:p>
          <a:p>
            <a:endParaRPr lang="en-US" sz="2400" b="1" dirty="0">
              <a:latin typeface="Cambria" panose="02040503050406030204" pitchFamily="18" charset="0"/>
            </a:endParaRPr>
          </a:p>
          <a:p>
            <a:pPr marL="0" indent="0" algn="ctr">
              <a:buNone/>
            </a:pPr>
            <a:r>
              <a:rPr lang="en-US" dirty="0">
                <a:latin typeface="Cambria" panose="02040503050406030204" pitchFamily="18" charset="0"/>
              </a:rPr>
              <a:t> “These results suggest that CBD reduces anxiety in [social anxiety disorder] and that this is related to its effects on activity in limbic and paralimbic brain areas.”</a:t>
            </a:r>
          </a:p>
        </p:txBody>
      </p:sp>
    </p:spTree>
    <p:extLst>
      <p:ext uri="{BB962C8B-B14F-4D97-AF65-F5344CB8AC3E}">
        <p14:creationId xmlns:p14="http://schemas.microsoft.com/office/powerpoint/2010/main" val="235216355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1532-2B41-4305-817D-12429EEE6FDB}"/>
              </a:ext>
            </a:extLst>
          </p:cNvPr>
          <p:cNvSpPr>
            <a:spLocks noGrp="1"/>
          </p:cNvSpPr>
          <p:nvPr>
            <p:ph type="title"/>
          </p:nvPr>
        </p:nvSpPr>
        <p:spPr/>
        <p:txBody>
          <a:bodyPr>
            <a:normAutofit/>
          </a:bodyPr>
          <a:lstStyle/>
          <a:p>
            <a:pPr algn="ctr"/>
            <a:r>
              <a:rPr lang="en-US" sz="4000" b="1" dirty="0">
                <a:latin typeface="Cambria" panose="02040503050406030204" pitchFamily="18" charset="0"/>
              </a:rPr>
              <a:t>Depression and Anxiety</a:t>
            </a:r>
          </a:p>
        </p:txBody>
      </p:sp>
      <p:sp>
        <p:nvSpPr>
          <p:cNvPr id="3" name="Content Placeholder 2">
            <a:extLst>
              <a:ext uri="{FF2B5EF4-FFF2-40B4-BE49-F238E27FC236}">
                <a16:creationId xmlns:a16="http://schemas.microsoft.com/office/drawing/2014/main" id="{2282B41D-4509-4703-BCB9-032CD2062384}"/>
              </a:ext>
            </a:extLst>
          </p:cNvPr>
          <p:cNvSpPr>
            <a:spLocks noGrp="1"/>
          </p:cNvSpPr>
          <p:nvPr>
            <p:ph idx="1"/>
          </p:nvPr>
        </p:nvSpPr>
        <p:spPr>
          <a:xfrm>
            <a:off x="838200" y="1894205"/>
            <a:ext cx="10515600" cy="4351338"/>
          </a:xfrm>
        </p:spPr>
        <p:txBody>
          <a:bodyPr>
            <a:normAutofit fontScale="85000" lnSpcReduction="10000"/>
          </a:bodyPr>
          <a:lstStyle/>
          <a:p>
            <a:r>
              <a:rPr lang="en-US" b="1" dirty="0">
                <a:latin typeface="Cambria" panose="02040503050406030204" pitchFamily="18" charset="0"/>
              </a:rPr>
              <a:t>CBD To Help Depression and Anxiety</a:t>
            </a:r>
          </a:p>
          <a:p>
            <a:r>
              <a:rPr lang="en-US" dirty="0">
                <a:latin typeface="Cambria" panose="02040503050406030204" pitchFamily="18" charset="0"/>
              </a:rPr>
              <a:t>A large body of evidence in recent years has implicated this similar cytokine inflammatory response</a:t>
            </a:r>
            <a:r>
              <a:rPr lang="en-US" baseline="30000" dirty="0">
                <a:latin typeface="Cambria" panose="02040503050406030204" pitchFamily="18" charset="0"/>
              </a:rPr>
              <a:t>15</a:t>
            </a:r>
            <a:r>
              <a:rPr lang="en-US" dirty="0">
                <a:latin typeface="Cambria" panose="02040503050406030204" pitchFamily="18" charset="0"/>
              </a:rPr>
              <a:t> with depression in humans.</a:t>
            </a:r>
            <a:r>
              <a:rPr lang="en-US" baseline="30000" dirty="0">
                <a:latin typeface="Cambria" panose="02040503050406030204" pitchFamily="18" charset="0"/>
              </a:rPr>
              <a:t>16</a:t>
            </a:r>
            <a:r>
              <a:rPr lang="en-US" dirty="0">
                <a:latin typeface="Cambria" panose="02040503050406030204" pitchFamily="18" charset="0"/>
              </a:rPr>
              <a:t> The most convincing explanation is that </a:t>
            </a:r>
            <a:r>
              <a:rPr lang="en-US" b="1" dirty="0">
                <a:latin typeface="Cambria" panose="02040503050406030204" pitchFamily="18" charset="0"/>
              </a:rPr>
              <a:t>the presence of excessive free radicals and oxidant species triggers the microglial cells to signal the release of the pro-inflammatory cytokines, which leads to depressive symptoms.</a:t>
            </a:r>
          </a:p>
          <a:p>
            <a:r>
              <a:rPr lang="en-US" u="sng" dirty="0">
                <a:latin typeface="Cambria" panose="02040503050406030204" pitchFamily="18" charset="0"/>
              </a:rPr>
              <a:t>CBD has been reported to aid in calming this response in medical research.</a:t>
            </a:r>
            <a:r>
              <a:rPr lang="en-US" baseline="30000" dirty="0">
                <a:latin typeface="Cambria" panose="02040503050406030204" pitchFamily="18" charset="0"/>
              </a:rPr>
              <a:t>7</a:t>
            </a:r>
            <a:endParaRPr lang="en-US" dirty="0">
              <a:latin typeface="Cambria" panose="02040503050406030204" pitchFamily="18" charset="0"/>
            </a:endParaRPr>
          </a:p>
          <a:p>
            <a:r>
              <a:rPr lang="en-US" dirty="0">
                <a:latin typeface="Cambria" panose="02040503050406030204" pitchFamily="18" charset="0"/>
              </a:rPr>
              <a:t>This study specifically assessed the anti-depressant and mood-elevating activity of CBD oil finding that its effect appeared to be dose dependent.</a:t>
            </a:r>
            <a:r>
              <a:rPr lang="en-US" baseline="30000" dirty="0">
                <a:latin typeface="Cambria" panose="02040503050406030204" pitchFamily="18" charset="0"/>
              </a:rPr>
              <a:t>17</a:t>
            </a:r>
            <a:endParaRPr lang="en-US" dirty="0">
              <a:latin typeface="Cambria" panose="02040503050406030204" pitchFamily="18" charset="0"/>
            </a:endParaRPr>
          </a:p>
          <a:p>
            <a:r>
              <a:rPr lang="en-US" dirty="0">
                <a:latin typeface="Cambria" panose="02040503050406030204" pitchFamily="18" charset="0"/>
              </a:rPr>
              <a:t>This study posits that this anti-depressant effect of CBD oil is likely due to </a:t>
            </a:r>
            <a:r>
              <a:rPr lang="en-US" b="1" dirty="0">
                <a:latin typeface="Cambria" panose="02040503050406030204" pitchFamily="18" charset="0"/>
              </a:rPr>
              <a:t>activation of 5-HT1A receptors </a:t>
            </a:r>
            <a:r>
              <a:rPr lang="en-US" dirty="0">
                <a:latin typeface="Cambria" panose="02040503050406030204" pitchFamily="18" charset="0"/>
              </a:rPr>
              <a:t>in the brain</a:t>
            </a:r>
          </a:p>
          <a:p>
            <a:endParaRPr lang="en-US" dirty="0"/>
          </a:p>
        </p:txBody>
      </p:sp>
    </p:spTree>
    <p:extLst>
      <p:ext uri="{BB962C8B-B14F-4D97-AF65-F5344CB8AC3E}">
        <p14:creationId xmlns:p14="http://schemas.microsoft.com/office/powerpoint/2010/main" val="72638552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211D-8AD2-43D0-BD28-080FE4573247}"/>
              </a:ext>
            </a:extLst>
          </p:cNvPr>
          <p:cNvSpPr>
            <a:spLocks noGrp="1"/>
          </p:cNvSpPr>
          <p:nvPr>
            <p:ph type="title"/>
          </p:nvPr>
        </p:nvSpPr>
        <p:spPr>
          <a:xfrm>
            <a:off x="2586990" y="500062"/>
            <a:ext cx="7711440" cy="1325563"/>
          </a:xfrm>
        </p:spPr>
        <p:txBody>
          <a:bodyPr>
            <a:normAutofit/>
          </a:bodyPr>
          <a:lstStyle/>
          <a:p>
            <a:r>
              <a:rPr lang="en-US" sz="3600" b="1" dirty="0">
                <a:latin typeface="Cambria" panose="02040503050406030204" pitchFamily="18" charset="0"/>
              </a:rPr>
              <a:t>CANNABINOIDS ON INFLAMMATION</a:t>
            </a:r>
          </a:p>
        </p:txBody>
      </p:sp>
      <p:sp>
        <p:nvSpPr>
          <p:cNvPr id="3" name="Content Placeholder 2">
            <a:extLst>
              <a:ext uri="{FF2B5EF4-FFF2-40B4-BE49-F238E27FC236}">
                <a16:creationId xmlns:a16="http://schemas.microsoft.com/office/drawing/2014/main" id="{A0275041-8B6A-4610-B7E7-45DD82BD41F7}"/>
              </a:ext>
            </a:extLst>
          </p:cNvPr>
          <p:cNvSpPr>
            <a:spLocks noGrp="1"/>
          </p:cNvSpPr>
          <p:nvPr>
            <p:ph idx="1"/>
          </p:nvPr>
        </p:nvSpPr>
        <p:spPr>
          <a:xfrm>
            <a:off x="1184910" y="1642745"/>
            <a:ext cx="10515600" cy="4351338"/>
          </a:xfrm>
        </p:spPr>
        <p:txBody>
          <a:bodyPr>
            <a:normAutofit fontScale="25000" lnSpcReduction="20000"/>
          </a:bodyPr>
          <a:lstStyle/>
          <a:p>
            <a:pPr marL="0" indent="0">
              <a:buNone/>
            </a:pPr>
            <a:r>
              <a:rPr lang="en-US" dirty="0">
                <a:hlinkClick r:id="rId3"/>
              </a:rPr>
              <a:t> </a:t>
            </a:r>
          </a:p>
          <a:p>
            <a:r>
              <a:rPr lang="en-US" sz="3200" dirty="0">
                <a:latin typeface="Cambria" panose="02040503050406030204" pitchFamily="18" charset="0"/>
                <a:hlinkClick r:id="rId3"/>
              </a:rPr>
              <a:t>Cannabidiol as an emergent therapeutic strategy for lessening the impact of inflammation on oxidative stress</a:t>
            </a:r>
            <a:endParaRPr lang="en-US" sz="3200" dirty="0">
              <a:latin typeface="Cambria" panose="02040503050406030204" pitchFamily="18" charset="0"/>
            </a:endParaRPr>
          </a:p>
          <a:p>
            <a:r>
              <a:rPr lang="en-US" sz="3200" dirty="0">
                <a:latin typeface="Cambria" panose="02040503050406030204" pitchFamily="18" charset="0"/>
                <a:hlinkClick r:id="rId4"/>
              </a:rPr>
              <a:t>The endocannabinoid system: an emerging key player in inflammation</a:t>
            </a:r>
            <a:endParaRPr lang="en-US" sz="3200" dirty="0">
              <a:latin typeface="Cambria" panose="02040503050406030204" pitchFamily="18" charset="0"/>
            </a:endParaRPr>
          </a:p>
          <a:p>
            <a:r>
              <a:rPr lang="en-US" sz="3200" dirty="0">
                <a:latin typeface="Cambria" panose="02040503050406030204" pitchFamily="18" charset="0"/>
                <a:hlinkClick r:id="rId5"/>
              </a:rPr>
              <a:t>Anti-inflammatory role of cannabidiol and O-1602 in </a:t>
            </a:r>
            <a:r>
              <a:rPr lang="en-US" sz="3200" dirty="0" err="1">
                <a:latin typeface="Cambria" panose="02040503050406030204" pitchFamily="18" charset="0"/>
                <a:hlinkClick r:id="rId5"/>
              </a:rPr>
              <a:t>cerulein</a:t>
            </a:r>
            <a:r>
              <a:rPr lang="en-US" sz="3200" dirty="0">
                <a:latin typeface="Cambria" panose="02040503050406030204" pitchFamily="18" charset="0"/>
                <a:hlinkClick r:id="rId5"/>
              </a:rPr>
              <a:t>-induced acute pancreatitis in mice</a:t>
            </a:r>
            <a:endParaRPr lang="en-US" sz="3200" dirty="0">
              <a:latin typeface="Cambria" panose="02040503050406030204" pitchFamily="18" charset="0"/>
            </a:endParaRPr>
          </a:p>
          <a:p>
            <a:r>
              <a:rPr lang="en-US" sz="3200" dirty="0">
                <a:latin typeface="Cambria" panose="02040503050406030204" pitchFamily="18" charset="0"/>
                <a:hlinkClick r:id="rId6"/>
              </a:rPr>
              <a:t>Cannabinoids, endocannabinoids, and related analogs in inflammation</a:t>
            </a:r>
            <a:endParaRPr lang="en-US" sz="3200" dirty="0">
              <a:latin typeface="Cambria" panose="02040503050406030204" pitchFamily="18" charset="0"/>
            </a:endParaRPr>
          </a:p>
          <a:p>
            <a:r>
              <a:rPr lang="en-US" sz="3200" dirty="0">
                <a:latin typeface="Cambria" panose="02040503050406030204" pitchFamily="18" charset="0"/>
                <a:hlinkClick r:id="rId7"/>
              </a:rPr>
              <a:t>Vanilloid TRPV1 receptor mediates the </a:t>
            </a:r>
            <a:r>
              <a:rPr lang="en-US" sz="3200" dirty="0" err="1">
                <a:latin typeface="Cambria" panose="02040503050406030204" pitchFamily="18" charset="0"/>
                <a:hlinkClick r:id="rId7"/>
              </a:rPr>
              <a:t>antihyperalgesic</a:t>
            </a:r>
            <a:r>
              <a:rPr lang="en-US" sz="3200" dirty="0">
                <a:latin typeface="Cambria" panose="02040503050406030204" pitchFamily="18" charset="0"/>
                <a:hlinkClick r:id="rId7"/>
              </a:rPr>
              <a:t> effect of the </a:t>
            </a:r>
            <a:r>
              <a:rPr lang="en-US" sz="3200" dirty="0" err="1">
                <a:latin typeface="Cambria" panose="02040503050406030204" pitchFamily="18" charset="0"/>
                <a:hlinkClick r:id="rId7"/>
              </a:rPr>
              <a:t>nonpsychoactive</a:t>
            </a:r>
            <a:r>
              <a:rPr lang="en-US" sz="3200" dirty="0">
                <a:latin typeface="Cambria" panose="02040503050406030204" pitchFamily="18" charset="0"/>
                <a:hlinkClick r:id="rId7"/>
              </a:rPr>
              <a:t> cannabinoid, cannabidiol, in a rat model of acute inflammation</a:t>
            </a:r>
            <a:endParaRPr lang="en-US" sz="3200" dirty="0">
              <a:latin typeface="Cambria" panose="02040503050406030204" pitchFamily="18" charset="0"/>
            </a:endParaRPr>
          </a:p>
          <a:p>
            <a:r>
              <a:rPr lang="en-US" sz="3200" dirty="0">
                <a:latin typeface="Cambria" panose="02040503050406030204" pitchFamily="18" charset="0"/>
                <a:hlinkClick r:id="rId8"/>
              </a:rPr>
              <a:t>Cannabidiol attenuates cisplatin-induced nephrotoxicity by decreasing oxidative/</a:t>
            </a:r>
            <a:r>
              <a:rPr lang="en-US" sz="3200" dirty="0" err="1">
                <a:latin typeface="Cambria" panose="02040503050406030204" pitchFamily="18" charset="0"/>
                <a:hlinkClick r:id="rId8"/>
              </a:rPr>
              <a:t>nitrosative</a:t>
            </a:r>
            <a:r>
              <a:rPr lang="en-US" sz="3200" dirty="0">
                <a:latin typeface="Cambria" panose="02040503050406030204" pitchFamily="18" charset="0"/>
                <a:hlinkClick r:id="rId8"/>
              </a:rPr>
              <a:t> stress, inflammation, and cell death</a:t>
            </a:r>
            <a:endParaRPr lang="en-US" sz="3200" dirty="0">
              <a:latin typeface="Cambria" panose="02040503050406030204" pitchFamily="18" charset="0"/>
            </a:endParaRPr>
          </a:p>
          <a:p>
            <a:r>
              <a:rPr lang="en-US" sz="3200" dirty="0">
                <a:latin typeface="Cambria" panose="02040503050406030204" pitchFamily="18" charset="0"/>
                <a:hlinkClick r:id="rId9"/>
              </a:rPr>
              <a:t>Cannabinoids in clinical practice</a:t>
            </a:r>
            <a:endParaRPr lang="en-US" sz="3200" dirty="0">
              <a:latin typeface="Cambria" panose="02040503050406030204" pitchFamily="18" charset="0"/>
            </a:endParaRPr>
          </a:p>
          <a:p>
            <a:r>
              <a:rPr lang="en-US" sz="3200" dirty="0">
                <a:latin typeface="Cambria" panose="02040503050406030204" pitchFamily="18" charset="0"/>
                <a:hlinkClick r:id="rId10"/>
              </a:rPr>
              <a:t>Pure THC-V inhibits nitrite production in murine peritoneal macrophages</a:t>
            </a:r>
            <a:endParaRPr lang="en-US" sz="3200" dirty="0">
              <a:latin typeface="Cambria" panose="02040503050406030204" pitchFamily="18" charset="0"/>
            </a:endParaRPr>
          </a:p>
          <a:p>
            <a:r>
              <a:rPr lang="en-US" sz="3200" dirty="0">
                <a:latin typeface="Cambria" panose="02040503050406030204" pitchFamily="18" charset="0"/>
                <a:hlinkClick r:id="rId11"/>
              </a:rPr>
              <a:t>Cannabinoids, inflammation, and fibrosis</a:t>
            </a:r>
            <a:endParaRPr lang="en-US" sz="3200" dirty="0">
              <a:latin typeface="Cambria" panose="02040503050406030204" pitchFamily="18" charset="0"/>
            </a:endParaRPr>
          </a:p>
          <a:p>
            <a:r>
              <a:rPr lang="en-US" sz="3200" dirty="0">
                <a:latin typeface="Cambria" panose="02040503050406030204" pitchFamily="18" charset="0"/>
                <a:hlinkClick r:id="rId12"/>
              </a:rPr>
              <a:t>Amyloid proteotoxicity initiates an inflammatory response blocked by cannabinoids</a:t>
            </a:r>
            <a:endParaRPr lang="en-US" sz="3200" dirty="0">
              <a:latin typeface="Cambria" panose="02040503050406030204" pitchFamily="18" charset="0"/>
            </a:endParaRPr>
          </a:p>
          <a:p>
            <a:r>
              <a:rPr lang="en-US" sz="3200" dirty="0">
                <a:latin typeface="Cambria" panose="02040503050406030204" pitchFamily="18" charset="0"/>
                <a:hlinkClick r:id="rId13"/>
              </a:rPr>
              <a:t>Endocannabinoid 2-arachidonoylglycerol protects inflammatory insults from sulfur dioxide inhalation via cannabinoid receptors in the brain</a:t>
            </a:r>
            <a:endParaRPr lang="en-US" sz="3200" dirty="0">
              <a:latin typeface="Cambria" panose="02040503050406030204" pitchFamily="18" charset="0"/>
            </a:endParaRPr>
          </a:p>
          <a:p>
            <a:r>
              <a:rPr lang="en-US" sz="3200" dirty="0">
                <a:latin typeface="Cambria" panose="02040503050406030204" pitchFamily="18" charset="0"/>
                <a:hlinkClick r:id="rId14"/>
              </a:rPr>
              <a:t>Protective effect of CBD on hydrogen peroxide‑induced apoptosis, inflammation and oxidative stress in nucleus pulposus cells</a:t>
            </a:r>
            <a:endParaRPr lang="en-US" sz="3200" dirty="0">
              <a:latin typeface="Cambria" panose="02040503050406030204" pitchFamily="18" charset="0"/>
            </a:endParaRPr>
          </a:p>
          <a:p>
            <a:r>
              <a:rPr lang="en-US" sz="3200" dirty="0">
                <a:latin typeface="Cambria" panose="02040503050406030204" pitchFamily="18" charset="0"/>
                <a:hlinkClick r:id="rId15"/>
              </a:rPr>
              <a:t>Mechanisms of action of CBD in adoptively transferred experimental autoimmune encephalomyelitis</a:t>
            </a:r>
            <a:endParaRPr lang="en-US" sz="3200" dirty="0">
              <a:latin typeface="Cambria" panose="02040503050406030204" pitchFamily="18" charset="0"/>
            </a:endParaRPr>
          </a:p>
          <a:p>
            <a:r>
              <a:rPr lang="en-US" sz="3200" dirty="0">
                <a:latin typeface="Cambria" panose="02040503050406030204" pitchFamily="18" charset="0"/>
                <a:hlinkClick r:id="rId16"/>
              </a:rPr>
              <a:t>Cannabidiol, a non-psychotropic plant-derived cannabinoid, decreases inflammation in a murine model of acute lung injury: role for the adenosine A(2A) receptor</a:t>
            </a:r>
            <a:endParaRPr lang="en-US" sz="3200" dirty="0">
              <a:latin typeface="Cambria" panose="02040503050406030204" pitchFamily="18" charset="0"/>
            </a:endParaRPr>
          </a:p>
          <a:p>
            <a:r>
              <a:rPr lang="en-US" sz="3200" dirty="0">
                <a:latin typeface="Cambria" panose="02040503050406030204" pitchFamily="18" charset="0"/>
                <a:hlinkClick r:id="rId17"/>
              </a:rPr>
              <a:t>Cannabinoids suppress inflammatory and neuropathic pain by targeting </a:t>
            </a:r>
            <a:r>
              <a:rPr lang="el-GR" sz="3200" dirty="0">
                <a:latin typeface="Cambria" panose="02040503050406030204" pitchFamily="18" charset="0"/>
                <a:hlinkClick r:id="rId17"/>
              </a:rPr>
              <a:t>α3 </a:t>
            </a:r>
            <a:r>
              <a:rPr lang="en-US" sz="3200" dirty="0">
                <a:latin typeface="Cambria" panose="02040503050406030204" pitchFamily="18" charset="0"/>
                <a:hlinkClick r:id="rId17"/>
              </a:rPr>
              <a:t>glycine receptors</a:t>
            </a:r>
            <a:endParaRPr lang="en-US" sz="3200" dirty="0">
              <a:latin typeface="Cambria" panose="02040503050406030204" pitchFamily="18" charset="0"/>
            </a:endParaRPr>
          </a:p>
          <a:p>
            <a:r>
              <a:rPr lang="en-US" sz="3200" dirty="0">
                <a:latin typeface="Cambria" panose="02040503050406030204" pitchFamily="18" charset="0"/>
                <a:hlinkClick r:id="rId18"/>
              </a:rPr>
              <a:t>Cannabidiol reduces intestinal inflammation through the control of neuroimmune axis</a:t>
            </a:r>
            <a:endParaRPr lang="en-US" sz="3200" dirty="0">
              <a:latin typeface="Cambria" panose="02040503050406030204" pitchFamily="18" charset="0"/>
            </a:endParaRPr>
          </a:p>
          <a:p>
            <a:r>
              <a:rPr lang="en-US" sz="3200" dirty="0">
                <a:latin typeface="Cambria" panose="02040503050406030204" pitchFamily="18" charset="0"/>
                <a:hlinkClick r:id="rId19"/>
              </a:rPr>
              <a:t>Diabetic retinopathy: Role of inflammation and potential therapies for anti-inflammation</a:t>
            </a:r>
            <a:endParaRPr lang="en-US" sz="3200" dirty="0">
              <a:latin typeface="Cambria" panose="02040503050406030204" pitchFamily="18" charset="0"/>
            </a:endParaRPr>
          </a:p>
          <a:p>
            <a:r>
              <a:rPr lang="en-US" sz="3200" dirty="0">
                <a:latin typeface="Cambria" panose="02040503050406030204" pitchFamily="18" charset="0"/>
                <a:hlinkClick r:id="rId20"/>
              </a:rPr>
              <a:t>Cannabidiol reduces A</a:t>
            </a:r>
            <a:r>
              <a:rPr lang="el-GR" sz="3200" dirty="0">
                <a:latin typeface="Cambria" panose="02040503050406030204" pitchFamily="18" charset="0"/>
                <a:hlinkClick r:id="rId20"/>
              </a:rPr>
              <a:t>β-</a:t>
            </a:r>
            <a:r>
              <a:rPr lang="en-US" sz="3200" dirty="0">
                <a:latin typeface="Cambria" panose="02040503050406030204" pitchFamily="18" charset="0"/>
                <a:hlinkClick r:id="rId20"/>
              </a:rPr>
              <a:t>induced neuroinflammation and promotes hippocampal neurogenesis through PPAR</a:t>
            </a:r>
            <a:r>
              <a:rPr lang="el-GR" sz="3200" dirty="0">
                <a:latin typeface="Cambria" panose="02040503050406030204" pitchFamily="18" charset="0"/>
                <a:hlinkClick r:id="rId20"/>
              </a:rPr>
              <a:t>γ </a:t>
            </a:r>
            <a:r>
              <a:rPr lang="en-US" sz="3200" dirty="0">
                <a:latin typeface="Cambria" panose="02040503050406030204" pitchFamily="18" charset="0"/>
                <a:hlinkClick r:id="rId20"/>
              </a:rPr>
              <a:t>involvement</a:t>
            </a:r>
            <a:endParaRPr lang="en-US" sz="3200" dirty="0">
              <a:latin typeface="Cambria" panose="02040503050406030204" pitchFamily="18" charset="0"/>
            </a:endParaRPr>
          </a:p>
          <a:p>
            <a:r>
              <a:rPr lang="en-US" sz="3200" dirty="0">
                <a:latin typeface="Cambria" panose="02040503050406030204" pitchFamily="18" charset="0"/>
                <a:hlinkClick r:id="rId21"/>
              </a:rPr>
              <a:t>Cannabidiol attenuates high glucose-induced endothelial cell inflammatory response and barrier disruption</a:t>
            </a:r>
            <a:endParaRPr lang="en-US" sz="3200" dirty="0">
              <a:latin typeface="Cambria" panose="02040503050406030204" pitchFamily="18" charset="0"/>
            </a:endParaRP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20791237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p:cNvSpPr txBox="1">
            <a:spLocks noChangeArrowheads="1"/>
          </p:cNvSpPr>
          <p:nvPr/>
        </p:nvSpPr>
        <p:spPr bwMode="auto">
          <a:xfrm>
            <a:off x="2209799" y="712471"/>
            <a:ext cx="7848600" cy="707886"/>
          </a:xfrm>
          <a:prstGeom prst="rect">
            <a:avLst/>
          </a:prstGeom>
          <a:noFill/>
          <a:ln w="9525">
            <a:noFill/>
            <a:miter lim="800000"/>
            <a:headEnd/>
            <a:tailEnd/>
          </a:ln>
        </p:spPr>
        <p:txBody>
          <a:bodyPr>
            <a:spAutoFit/>
          </a:bodyPr>
          <a:lstStyle/>
          <a:p>
            <a:pPr algn="ctr"/>
            <a:r>
              <a:rPr lang="en-US" sz="4000" b="1" dirty="0">
                <a:latin typeface="Cambria" panose="02040503050406030204" pitchFamily="18" charset="0"/>
              </a:rPr>
              <a:t>Medications</a:t>
            </a:r>
          </a:p>
        </p:txBody>
      </p:sp>
      <p:pic>
        <p:nvPicPr>
          <p:cNvPr id="25602" name="Picture 2" descr="http://www.pomerenehospital.org/medication-safe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234" y="1878330"/>
            <a:ext cx="717973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899492"/>
      </p:ext>
    </p:extLst>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325F-2FD6-44D0-BE88-4B81D02E757B}"/>
              </a:ext>
            </a:extLst>
          </p:cNvPr>
          <p:cNvSpPr>
            <a:spLocks noGrp="1"/>
          </p:cNvSpPr>
          <p:nvPr>
            <p:ph type="title"/>
          </p:nvPr>
        </p:nvSpPr>
        <p:spPr>
          <a:xfrm>
            <a:off x="838200" y="1062355"/>
            <a:ext cx="10515600" cy="1325563"/>
          </a:xfrm>
        </p:spPr>
        <p:txBody>
          <a:bodyPr>
            <a:normAutofit/>
          </a:bodyPr>
          <a:lstStyle/>
          <a:p>
            <a:pPr algn="ctr"/>
            <a:r>
              <a:rPr lang="en-US" sz="4000" b="1" dirty="0">
                <a:latin typeface="Cambria" panose="02040503050406030204" pitchFamily="18" charset="0"/>
              </a:rPr>
              <a:t>AN ALTERNATIVE TO OPIOIDS</a:t>
            </a:r>
          </a:p>
        </p:txBody>
      </p:sp>
      <p:sp>
        <p:nvSpPr>
          <p:cNvPr id="3" name="Content Placeholder 2">
            <a:extLst>
              <a:ext uri="{FF2B5EF4-FFF2-40B4-BE49-F238E27FC236}">
                <a16:creationId xmlns:a16="http://schemas.microsoft.com/office/drawing/2014/main" id="{10DF9566-D7F9-45F2-BADA-2B08A354C832}"/>
              </a:ext>
            </a:extLst>
          </p:cNvPr>
          <p:cNvSpPr>
            <a:spLocks noGrp="1"/>
          </p:cNvSpPr>
          <p:nvPr>
            <p:ph idx="1"/>
          </p:nvPr>
        </p:nvSpPr>
        <p:spPr>
          <a:xfrm>
            <a:off x="838200" y="2506662"/>
            <a:ext cx="10515600" cy="4351338"/>
          </a:xfrm>
        </p:spPr>
        <p:txBody>
          <a:bodyPr>
            <a:normAutofit/>
          </a:bodyPr>
          <a:lstStyle/>
          <a:p>
            <a:pPr marL="0" indent="0" algn="ctr">
              <a:buNone/>
            </a:pPr>
            <a:r>
              <a:rPr lang="en-US" i="1" dirty="0">
                <a:latin typeface="Cambria" panose="02040503050406030204" pitchFamily="18" charset="0"/>
              </a:rPr>
              <a:t>Journal of Experimental Medicine</a:t>
            </a:r>
            <a:r>
              <a:rPr lang="en-US" dirty="0">
                <a:latin typeface="Cambria" panose="02040503050406030204" pitchFamily="18" charset="0"/>
              </a:rPr>
              <a:t> supports these results. This research suggests that using CBD can reduce pain and inflammation.</a:t>
            </a:r>
          </a:p>
          <a:p>
            <a:pPr marL="0" indent="0" algn="ctr">
              <a:buNone/>
            </a:pPr>
            <a:endParaRPr lang="en-US" dirty="0">
              <a:latin typeface="Cambria" panose="02040503050406030204" pitchFamily="18" charset="0"/>
            </a:endParaRPr>
          </a:p>
          <a:p>
            <a:pPr marL="0" indent="0" algn="ctr">
              <a:buNone/>
            </a:pPr>
            <a:r>
              <a:rPr lang="en-US" dirty="0">
                <a:latin typeface="Cambria" panose="02040503050406030204" pitchFamily="18" charset="0"/>
              </a:rPr>
              <a:t>They noted that cannabinoids, such as CBD, could offer helpful new treatments for people with chronic pain without building up a tolerance and needing to increase the dose as with opioids.</a:t>
            </a:r>
          </a:p>
          <a:p>
            <a:endParaRPr lang="en-US" dirty="0"/>
          </a:p>
        </p:txBody>
      </p:sp>
    </p:spTree>
    <p:extLst>
      <p:ext uri="{BB962C8B-B14F-4D97-AF65-F5344CB8AC3E}">
        <p14:creationId xmlns:p14="http://schemas.microsoft.com/office/powerpoint/2010/main" val="216803274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7D8E-1FBD-4110-8C5D-D7ED471CF8F9}"/>
              </a:ext>
            </a:extLst>
          </p:cNvPr>
          <p:cNvSpPr>
            <a:spLocks noGrp="1"/>
          </p:cNvSpPr>
          <p:nvPr>
            <p:ph type="title"/>
          </p:nvPr>
        </p:nvSpPr>
        <p:spPr>
          <a:xfrm>
            <a:off x="838200" y="580072"/>
            <a:ext cx="10515600" cy="1325563"/>
          </a:xfrm>
        </p:spPr>
        <p:txBody>
          <a:bodyPr>
            <a:normAutofit/>
          </a:bodyPr>
          <a:lstStyle/>
          <a:p>
            <a:pPr algn="ctr"/>
            <a:r>
              <a:rPr lang="en-US" sz="4000" b="1" dirty="0">
                <a:latin typeface="Cambria" panose="02040503050406030204" pitchFamily="18" charset="0"/>
              </a:rPr>
              <a:t>Neuropathy</a:t>
            </a:r>
          </a:p>
        </p:txBody>
      </p:sp>
      <p:sp>
        <p:nvSpPr>
          <p:cNvPr id="3" name="Content Placeholder 2">
            <a:extLst>
              <a:ext uri="{FF2B5EF4-FFF2-40B4-BE49-F238E27FC236}">
                <a16:creationId xmlns:a16="http://schemas.microsoft.com/office/drawing/2014/main" id="{8D6DDDF2-8242-444C-97CB-CF0FAD1EEDEF}"/>
              </a:ext>
            </a:extLst>
          </p:cNvPr>
          <p:cNvSpPr>
            <a:spLocks noGrp="1"/>
          </p:cNvSpPr>
          <p:nvPr>
            <p:ph idx="1"/>
          </p:nvPr>
        </p:nvSpPr>
        <p:spPr>
          <a:xfrm>
            <a:off x="838200" y="1905635"/>
            <a:ext cx="10515600" cy="4351338"/>
          </a:xfrm>
        </p:spPr>
        <p:txBody>
          <a:bodyPr>
            <a:normAutofit fontScale="77500" lnSpcReduction="20000"/>
          </a:bodyPr>
          <a:lstStyle/>
          <a:p>
            <a:r>
              <a:rPr lang="en-US" b="1" dirty="0">
                <a:latin typeface="Cambria" panose="02040503050406030204" pitchFamily="18" charset="0"/>
              </a:rPr>
              <a:t>Hemp Extract, CBD and Pain:</a:t>
            </a:r>
          </a:p>
          <a:p>
            <a:r>
              <a:rPr lang="en-US" dirty="0">
                <a:latin typeface="Cambria" panose="02040503050406030204" pitchFamily="18" charset="0"/>
              </a:rPr>
              <a:t>Neuropathy is caused by </a:t>
            </a:r>
            <a:r>
              <a:rPr lang="en-US" dirty="0">
                <a:latin typeface="Cambria" panose="02040503050406030204" pitchFamily="18" charset="0"/>
                <a:hlinkClick r:id="rId3"/>
              </a:rPr>
              <a:t>microglia</a:t>
            </a:r>
            <a:r>
              <a:rPr lang="en-US" dirty="0">
                <a:latin typeface="Cambria" panose="02040503050406030204" pitchFamily="18" charset="0"/>
              </a:rPr>
              <a:t> (the most common form of cellular immune defense) activation in the brain and spinal cord, which triggers the release of the cytokines interleukin-6 (IL-6), interleukin-1β (IL-1β), and tumor necrosis factor-α (TNFα), which put into simple terms, </a:t>
            </a:r>
            <a:r>
              <a:rPr lang="en-US" b="1" i="1" dirty="0">
                <a:latin typeface="Cambria" panose="02040503050406030204" pitchFamily="18" charset="0"/>
              </a:rPr>
              <a:t>are pro-inflammatory molecules</a:t>
            </a:r>
            <a:r>
              <a:rPr lang="en-US" dirty="0">
                <a:latin typeface="Cambria" panose="02040503050406030204" pitchFamily="18" charset="0"/>
              </a:rPr>
              <a:t>.</a:t>
            </a:r>
          </a:p>
          <a:p>
            <a:r>
              <a:rPr lang="en-US" dirty="0">
                <a:latin typeface="Cambria" panose="02040503050406030204" pitchFamily="18" charset="0"/>
              </a:rPr>
              <a:t>The causes of neuropathic pain itself are poorly understood outside of this basic biological reaction. However, neuropathy pain is present in nearly all common forms of disease such as diabetes, cancer, autoimmune diseases, and MS.</a:t>
            </a:r>
            <a:r>
              <a:rPr lang="en-US" baseline="30000" dirty="0">
                <a:latin typeface="Cambria" panose="02040503050406030204" pitchFamily="18" charset="0"/>
              </a:rPr>
              <a:t>9</a:t>
            </a:r>
            <a:endParaRPr lang="en-US" dirty="0">
              <a:latin typeface="Cambria" panose="02040503050406030204" pitchFamily="18" charset="0"/>
            </a:endParaRPr>
          </a:p>
          <a:p>
            <a:r>
              <a:rPr lang="en-US" dirty="0">
                <a:latin typeface="Cambria" panose="02040503050406030204" pitchFamily="18" charset="0"/>
              </a:rPr>
              <a:t>CBD was demonstrated to alleviate heat sensitivity and allodynia (neuropathy pain) significantly.</a:t>
            </a:r>
            <a:r>
              <a:rPr lang="en-US" baseline="30000" dirty="0">
                <a:latin typeface="Cambria" panose="02040503050406030204" pitchFamily="18" charset="0"/>
              </a:rPr>
              <a:t>8</a:t>
            </a:r>
            <a:endParaRPr lang="en-US" dirty="0">
              <a:latin typeface="Cambria" panose="02040503050406030204" pitchFamily="18" charset="0"/>
            </a:endParaRPr>
          </a:p>
          <a:p>
            <a:r>
              <a:rPr lang="en-US" dirty="0">
                <a:latin typeface="Cambria" panose="02040503050406030204" pitchFamily="18" charset="0"/>
              </a:rPr>
              <a:t>Two other studies demonstrated a very impressive calming of the immune system microglia/cytokine response along with promising anti-inflammatory improvements in patients with rheumatoid arthritis.</a:t>
            </a:r>
            <a:r>
              <a:rPr lang="en-US" baseline="30000" dirty="0">
                <a:latin typeface="Cambria" panose="02040503050406030204" pitchFamily="18" charset="0"/>
              </a:rPr>
              <a:t>9</a:t>
            </a:r>
            <a:endParaRPr lang="en-US" dirty="0">
              <a:latin typeface="Cambria" panose="02040503050406030204" pitchFamily="18" charset="0"/>
            </a:endParaRPr>
          </a:p>
          <a:p>
            <a:endParaRPr lang="en-US" dirty="0"/>
          </a:p>
        </p:txBody>
      </p:sp>
    </p:spTree>
    <p:extLst>
      <p:ext uri="{BB962C8B-B14F-4D97-AF65-F5344CB8AC3E}">
        <p14:creationId xmlns:p14="http://schemas.microsoft.com/office/powerpoint/2010/main" val="255080869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A156-A396-4EE5-A59D-AB4993505486}"/>
              </a:ext>
            </a:extLst>
          </p:cNvPr>
          <p:cNvSpPr>
            <a:spLocks noGrp="1"/>
          </p:cNvSpPr>
          <p:nvPr>
            <p:ph type="title"/>
          </p:nvPr>
        </p:nvSpPr>
        <p:spPr/>
        <p:txBody>
          <a:bodyPr>
            <a:normAutofit/>
          </a:bodyPr>
          <a:lstStyle/>
          <a:p>
            <a:pPr algn="ctr"/>
            <a:r>
              <a:rPr lang="en-US" sz="4000" b="1" dirty="0">
                <a:latin typeface="Cambria" panose="02040503050406030204" pitchFamily="18" charset="0"/>
              </a:rPr>
              <a:t>Anti-Pain</a:t>
            </a:r>
          </a:p>
        </p:txBody>
      </p:sp>
      <p:sp>
        <p:nvSpPr>
          <p:cNvPr id="3" name="Content Placeholder 2">
            <a:extLst>
              <a:ext uri="{FF2B5EF4-FFF2-40B4-BE49-F238E27FC236}">
                <a16:creationId xmlns:a16="http://schemas.microsoft.com/office/drawing/2014/main" id="{341BC91C-BBE1-462C-88E8-410881A259F1}"/>
              </a:ext>
            </a:extLst>
          </p:cNvPr>
          <p:cNvSpPr>
            <a:spLocks noGrp="1"/>
          </p:cNvSpPr>
          <p:nvPr>
            <p:ph idx="1"/>
          </p:nvPr>
        </p:nvSpPr>
        <p:spPr>
          <a:xfrm>
            <a:off x="838200" y="1690688"/>
            <a:ext cx="10515600" cy="4351338"/>
          </a:xfrm>
        </p:spPr>
        <p:txBody>
          <a:bodyPr>
            <a:normAutofit fontScale="85000" lnSpcReduction="20000"/>
          </a:bodyPr>
          <a:lstStyle/>
          <a:p>
            <a:r>
              <a:rPr lang="en-US" b="1" dirty="0">
                <a:latin typeface="Cambria" panose="02040503050406030204" pitchFamily="18" charset="0"/>
              </a:rPr>
              <a:t>Cannabidiol and Anti-Pain Anti-Inflammation Applications</a:t>
            </a:r>
          </a:p>
          <a:p>
            <a:r>
              <a:rPr lang="en-US" dirty="0">
                <a:latin typeface="Cambria" panose="02040503050406030204" pitchFamily="18" charset="0"/>
              </a:rPr>
              <a:t>Research in this area of CBD and inflammation is quickly evolving, and many of these papers I’ve cited here have put forward some very interesting theories surrounding promising therapies for people with diseases characterized by inflammation response due to microglial cell activation and the resulting pro-inflammatory cytokine increase.</a:t>
            </a:r>
          </a:p>
          <a:p>
            <a:r>
              <a:rPr lang="en-US" dirty="0">
                <a:latin typeface="Cambria" panose="02040503050406030204" pitchFamily="18" charset="0"/>
              </a:rPr>
              <a:t>I think it’s very important to also identify the actual causes of this inflammatory trigger, however countless people across the world are now in this state of poor health due to their own poor decisions (both known and unknown). It may not be their fault, but now it becomes our responsibility to do something positive to help ourselves by first calming down our inflammation response using effective natural therapies, then next we need to identify the causes of our personal inflammation and get rid of those bad habits, whether they’re stress-related, nutrition-relation, or due to exposure to environmental toxins.</a:t>
            </a:r>
          </a:p>
          <a:p>
            <a:endParaRPr lang="en-US" dirty="0"/>
          </a:p>
        </p:txBody>
      </p:sp>
    </p:spTree>
    <p:extLst>
      <p:ext uri="{BB962C8B-B14F-4D97-AF65-F5344CB8AC3E}">
        <p14:creationId xmlns:p14="http://schemas.microsoft.com/office/powerpoint/2010/main" val="251667436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2C03-7008-4BCB-9EBC-C405156E5840}"/>
              </a:ext>
            </a:extLst>
          </p:cNvPr>
          <p:cNvSpPr>
            <a:spLocks noGrp="1"/>
          </p:cNvSpPr>
          <p:nvPr>
            <p:ph type="title"/>
          </p:nvPr>
        </p:nvSpPr>
        <p:spPr/>
        <p:txBody>
          <a:bodyPr>
            <a:normAutofit/>
          </a:bodyPr>
          <a:lstStyle/>
          <a:p>
            <a:pPr algn="ctr"/>
            <a:r>
              <a:rPr lang="en-US" sz="3600" b="1" dirty="0">
                <a:latin typeface="Cambria" panose="02040503050406030204" pitchFamily="18" charset="0"/>
              </a:rPr>
              <a:t>OPIOID AND AMBIEN OUT</a:t>
            </a:r>
            <a:br>
              <a:rPr lang="en-US" sz="3600" b="1" dirty="0">
                <a:latin typeface="Cambria" panose="02040503050406030204" pitchFamily="18" charset="0"/>
              </a:rPr>
            </a:br>
            <a:r>
              <a:rPr lang="en-US" sz="3600" b="1" dirty="0">
                <a:latin typeface="Cambria" panose="02040503050406030204" pitchFamily="18" charset="0"/>
              </a:rPr>
              <a:t>OUR PRODUCTS IN</a:t>
            </a:r>
          </a:p>
        </p:txBody>
      </p:sp>
      <p:sp>
        <p:nvSpPr>
          <p:cNvPr id="3" name="Content Placeholder 2">
            <a:extLst>
              <a:ext uri="{FF2B5EF4-FFF2-40B4-BE49-F238E27FC236}">
                <a16:creationId xmlns:a16="http://schemas.microsoft.com/office/drawing/2014/main" id="{1D091228-B2CA-48FA-84D2-DAAA41BE0838}"/>
              </a:ext>
            </a:extLst>
          </p:cNvPr>
          <p:cNvSpPr>
            <a:spLocks noGrp="1"/>
          </p:cNvSpPr>
          <p:nvPr>
            <p:ph idx="1"/>
          </p:nvPr>
        </p:nvSpPr>
        <p:spPr>
          <a:xfrm>
            <a:off x="838200" y="1827848"/>
            <a:ext cx="10515600" cy="4351338"/>
          </a:xfrm>
        </p:spPr>
        <p:txBody>
          <a:bodyPr>
            <a:normAutofit/>
          </a:bodyPr>
          <a:lstStyle/>
          <a:p>
            <a:pPr marL="0" indent="0">
              <a:buNone/>
            </a:pPr>
            <a:r>
              <a:rPr lang="en-US" sz="2400" b="1" dirty="0">
                <a:latin typeface="Cambria" panose="02040503050406030204" pitchFamily="18" charset="0"/>
              </a:rPr>
              <a:t>INFLAMMATION, SLEEP, AND ANXIETY</a:t>
            </a:r>
            <a:endParaRPr lang="en-US" sz="2400" dirty="0">
              <a:latin typeface="Cambria" panose="02040503050406030204" pitchFamily="18" charset="0"/>
            </a:endParaRPr>
          </a:p>
          <a:p>
            <a:r>
              <a:rPr lang="en-US" sz="2400" dirty="0">
                <a:latin typeface="Cambria" panose="02040503050406030204" pitchFamily="18" charset="0"/>
              </a:rPr>
              <a:t>1500mg of CBD with supportive essential oils and amino acids known to be helpful with stress, inflammation, and sleep (</a:t>
            </a:r>
            <a:r>
              <a:rPr lang="en-US" sz="2400" dirty="0" err="1">
                <a:latin typeface="Cambria" panose="02040503050406030204" pitchFamily="18" charset="0"/>
              </a:rPr>
              <a:t>Lavendar</a:t>
            </a:r>
            <a:r>
              <a:rPr lang="en-US" sz="2400" dirty="0">
                <a:latin typeface="Cambria" panose="02040503050406030204" pitchFamily="18" charset="0"/>
              </a:rPr>
              <a:t>, </a:t>
            </a:r>
            <a:r>
              <a:rPr lang="en-US" sz="2400" b="1" dirty="0">
                <a:latin typeface="Cambria" panose="02040503050406030204" pitchFamily="18" charset="0"/>
              </a:rPr>
              <a:t>Valerian, Peppermint, </a:t>
            </a:r>
            <a:r>
              <a:rPr lang="en-US" sz="2400" dirty="0" err="1">
                <a:latin typeface="Cambria" panose="02040503050406030204" pitchFamily="18" charset="0"/>
              </a:rPr>
              <a:t>Frankinsence</a:t>
            </a:r>
            <a:r>
              <a:rPr lang="en-US" sz="2400" dirty="0">
                <a:latin typeface="Cambria" panose="02040503050406030204" pitchFamily="18" charset="0"/>
              </a:rPr>
              <a:t>, L-threonine)</a:t>
            </a:r>
          </a:p>
          <a:p>
            <a:pPr marL="0" indent="0">
              <a:buNone/>
            </a:pPr>
            <a:endParaRPr lang="en-US" sz="2400" b="1" dirty="0">
              <a:latin typeface="Cambria" panose="02040503050406030204" pitchFamily="18" charset="0"/>
            </a:endParaRPr>
          </a:p>
          <a:p>
            <a:pPr marL="0" indent="0">
              <a:buNone/>
            </a:pPr>
            <a:r>
              <a:rPr lang="en-US" sz="2400" b="1" dirty="0">
                <a:latin typeface="Cambria" panose="02040503050406030204" pitchFamily="18" charset="0"/>
              </a:rPr>
              <a:t>NEURO-FIBRO ANALGESIC CREAM</a:t>
            </a:r>
            <a:endParaRPr lang="en-US" sz="2400" dirty="0">
              <a:latin typeface="Cambria" panose="02040503050406030204" pitchFamily="18" charset="0"/>
            </a:endParaRPr>
          </a:p>
          <a:p>
            <a:r>
              <a:rPr lang="en-US" sz="2400" dirty="0">
                <a:latin typeface="Cambria" panose="02040503050406030204" pitchFamily="18" charset="0"/>
              </a:rPr>
              <a:t>500 mg broad spectrum Cannabinoids with other ingredients helpful in delivering into the  tissues and reducing stress, tension, inflammation, and pain (Arnica, Boswellia (Indian Frankincense), Peppermint, Eucalyptus, DMSO, Menthol, Tea Tree, </a:t>
            </a:r>
            <a:r>
              <a:rPr lang="en-US" sz="2400" dirty="0" err="1">
                <a:latin typeface="Cambria" panose="02040503050406030204" pitchFamily="18" charset="0"/>
              </a:rPr>
              <a:t>Lavendar</a:t>
            </a:r>
            <a:r>
              <a:rPr lang="en-US" sz="2400" dirty="0">
                <a:latin typeface="Cambria" panose="02040503050406030204" pitchFamily="18" charset="0"/>
              </a:rPr>
              <a:t>, &amp; Bergamot Oil)</a:t>
            </a:r>
          </a:p>
          <a:p>
            <a:endParaRPr lang="en-US" dirty="0"/>
          </a:p>
        </p:txBody>
      </p:sp>
    </p:spTree>
    <p:extLst>
      <p:ext uri="{BB962C8B-B14F-4D97-AF65-F5344CB8AC3E}">
        <p14:creationId xmlns:p14="http://schemas.microsoft.com/office/powerpoint/2010/main" val="247473986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0EA688-78B8-BF4B-B132-D531ED3C5E8D}"/>
              </a:ext>
            </a:extLst>
          </p:cNvPr>
          <p:cNvSpPr txBox="1"/>
          <p:nvPr/>
        </p:nvSpPr>
        <p:spPr>
          <a:xfrm>
            <a:off x="3779692" y="2721114"/>
            <a:ext cx="4632615" cy="707886"/>
          </a:xfrm>
          <a:prstGeom prst="rect">
            <a:avLst/>
          </a:prstGeom>
          <a:noFill/>
        </p:spPr>
        <p:txBody>
          <a:bodyPr wrap="none" rtlCol="0">
            <a:spAutoFit/>
          </a:bodyPr>
          <a:lstStyle/>
          <a:p>
            <a:r>
              <a:rPr lang="en-US" sz="4000" b="1" dirty="0">
                <a:latin typeface="Cambria" panose="02040503050406030204" pitchFamily="18" charset="0"/>
              </a:rPr>
              <a:t>Wellness Protocols</a:t>
            </a:r>
          </a:p>
        </p:txBody>
      </p:sp>
    </p:spTree>
    <p:extLst>
      <p:ext uri="{BB962C8B-B14F-4D97-AF65-F5344CB8AC3E}">
        <p14:creationId xmlns:p14="http://schemas.microsoft.com/office/powerpoint/2010/main" val="340539451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974"/>
            <a:ext cx="10515600" cy="1325563"/>
          </a:xfrm>
        </p:spPr>
        <p:txBody>
          <a:bodyPr>
            <a:normAutofit/>
          </a:bodyPr>
          <a:lstStyle/>
          <a:p>
            <a:pPr algn="ctr"/>
            <a:r>
              <a:rPr lang="en-US" sz="4000" b="1" dirty="0">
                <a:latin typeface="Cambria" panose="02040503050406030204" pitchFamily="18" charset="0"/>
              </a:rPr>
              <a:t>Well-Aligned Goals</a:t>
            </a:r>
          </a:p>
        </p:txBody>
      </p:sp>
      <p:sp>
        <p:nvSpPr>
          <p:cNvPr id="3" name="Content Placeholder 2"/>
          <p:cNvSpPr>
            <a:spLocks noGrp="1"/>
          </p:cNvSpPr>
          <p:nvPr>
            <p:ph idx="1"/>
          </p:nvPr>
        </p:nvSpPr>
        <p:spPr>
          <a:xfrm>
            <a:off x="838200" y="2141537"/>
            <a:ext cx="10515600" cy="4351338"/>
          </a:xfrm>
        </p:spPr>
        <p:txBody>
          <a:bodyPr>
            <a:normAutofit/>
          </a:bodyPr>
          <a:lstStyle/>
          <a:p>
            <a:pPr algn="ctr"/>
            <a:r>
              <a:rPr lang="en-US" dirty="0">
                <a:latin typeface="Cambria" panose="02040503050406030204" pitchFamily="18" charset="0"/>
              </a:rPr>
              <a:t>Reverse inflammation </a:t>
            </a:r>
          </a:p>
          <a:p>
            <a:pPr algn="ctr"/>
            <a:r>
              <a:rPr lang="en-US" dirty="0">
                <a:latin typeface="Cambria" panose="02040503050406030204" pitchFamily="18" charset="0"/>
              </a:rPr>
              <a:t>Prevent acute and chronic diseases</a:t>
            </a:r>
          </a:p>
          <a:p>
            <a:pPr algn="ctr"/>
            <a:r>
              <a:rPr lang="en-US" dirty="0">
                <a:latin typeface="Cambria" panose="02040503050406030204" pitchFamily="18" charset="0"/>
              </a:rPr>
              <a:t>Defy aging</a:t>
            </a:r>
          </a:p>
          <a:p>
            <a:pPr algn="ctr"/>
            <a:r>
              <a:rPr lang="en-US" dirty="0">
                <a:latin typeface="Cambria" panose="02040503050406030204" pitchFamily="18" charset="0"/>
              </a:rPr>
              <a:t>Optimize nutrient levels in your body</a:t>
            </a:r>
          </a:p>
          <a:p>
            <a:pPr algn="ctr"/>
            <a:r>
              <a:rPr lang="en-US" dirty="0">
                <a:latin typeface="Cambria" panose="02040503050406030204" pitchFamily="18" charset="0"/>
              </a:rPr>
              <a:t>Optimize performance</a:t>
            </a:r>
          </a:p>
          <a:p>
            <a:pPr algn="ctr"/>
            <a:r>
              <a:rPr lang="en-US" dirty="0">
                <a:latin typeface="Cambria" panose="02040503050406030204" pitchFamily="18" charset="0"/>
              </a:rPr>
              <a:t>Minimize Injury</a:t>
            </a:r>
          </a:p>
          <a:p>
            <a:pPr algn="ctr"/>
            <a:r>
              <a:rPr lang="en-US" dirty="0">
                <a:latin typeface="Cambria" panose="02040503050406030204" pitchFamily="18" charset="0"/>
              </a:rPr>
              <a:t>Exceed your genetic potential</a:t>
            </a:r>
          </a:p>
        </p:txBody>
      </p:sp>
    </p:spTree>
    <p:extLst>
      <p:ext uri="{BB962C8B-B14F-4D97-AF65-F5344CB8AC3E}">
        <p14:creationId xmlns:p14="http://schemas.microsoft.com/office/powerpoint/2010/main" val="826069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latin typeface="Cambria" panose="02040503050406030204" pitchFamily="18" charset="0"/>
              </a:rPr>
              <a:t>Consequences </a:t>
            </a:r>
            <a:br>
              <a:rPr lang="en-US" sz="3600" b="1" dirty="0">
                <a:latin typeface="Cambria" panose="02040503050406030204" pitchFamily="18" charset="0"/>
              </a:rPr>
            </a:br>
            <a:r>
              <a:rPr lang="en-US" sz="3600" b="1" dirty="0">
                <a:latin typeface="Cambria" panose="02040503050406030204" pitchFamily="18" charset="0"/>
              </a:rPr>
              <a:t>of Inflammation (High CRP)</a:t>
            </a:r>
          </a:p>
        </p:txBody>
      </p:sp>
      <p:sp>
        <p:nvSpPr>
          <p:cNvPr id="3" name="Content Placeholder 2"/>
          <p:cNvSpPr>
            <a:spLocks noGrp="1"/>
          </p:cNvSpPr>
          <p:nvPr>
            <p:ph idx="1"/>
          </p:nvPr>
        </p:nvSpPr>
        <p:spPr>
          <a:xfrm>
            <a:off x="1981200" y="1962807"/>
            <a:ext cx="8229600" cy="4419600"/>
          </a:xfrm>
        </p:spPr>
        <p:txBody>
          <a:bodyPr numCol="2">
            <a:normAutofit/>
          </a:bodyPr>
          <a:lstStyle/>
          <a:p>
            <a:r>
              <a:rPr lang="en-US" sz="2400" dirty="0">
                <a:latin typeface="Cambria" panose="02040503050406030204" pitchFamily="18" charset="0"/>
              </a:rPr>
              <a:t>Cancer</a:t>
            </a:r>
          </a:p>
          <a:p>
            <a:r>
              <a:rPr lang="en-US" sz="2400" dirty="0">
                <a:latin typeface="Cambria" panose="02040503050406030204" pitchFamily="18" charset="0"/>
              </a:rPr>
              <a:t>Heart attack</a:t>
            </a:r>
          </a:p>
          <a:p>
            <a:r>
              <a:rPr lang="en-US" sz="2400" dirty="0">
                <a:latin typeface="Cambria" panose="02040503050406030204" pitchFamily="18" charset="0"/>
              </a:rPr>
              <a:t>Stroke</a:t>
            </a:r>
          </a:p>
          <a:p>
            <a:r>
              <a:rPr lang="en-US" sz="2400" dirty="0">
                <a:latin typeface="Cambria" panose="02040503050406030204" pitchFamily="18" charset="0"/>
              </a:rPr>
              <a:t>Migraines or headaches</a:t>
            </a:r>
          </a:p>
          <a:p>
            <a:r>
              <a:rPr lang="en-US" sz="2400" dirty="0">
                <a:latin typeface="Cambria" panose="02040503050406030204" pitchFamily="18" charset="0"/>
              </a:rPr>
              <a:t>Poor memory</a:t>
            </a:r>
          </a:p>
          <a:p>
            <a:r>
              <a:rPr lang="en-US" sz="2400" dirty="0">
                <a:latin typeface="Cambria" panose="02040503050406030204" pitchFamily="18" charset="0"/>
              </a:rPr>
              <a:t>Intestinal dx</a:t>
            </a:r>
          </a:p>
          <a:p>
            <a:r>
              <a:rPr lang="en-US" sz="2400" dirty="0">
                <a:latin typeface="Cambria" panose="02040503050406030204" pitchFamily="18" charset="0"/>
              </a:rPr>
              <a:t>Diabetes or pre-diabetes</a:t>
            </a:r>
          </a:p>
          <a:p>
            <a:r>
              <a:rPr lang="en-US" sz="2400" dirty="0">
                <a:latin typeface="Cambria" panose="02040503050406030204" pitchFamily="18" charset="0"/>
              </a:rPr>
              <a:t>Arthritis, Joint Pain</a:t>
            </a:r>
          </a:p>
          <a:p>
            <a:r>
              <a:rPr lang="en-US" sz="2400" dirty="0">
                <a:latin typeface="Cambria" panose="02040503050406030204" pitchFamily="18" charset="0"/>
              </a:rPr>
              <a:t>Weight gain</a:t>
            </a:r>
          </a:p>
          <a:p>
            <a:r>
              <a:rPr lang="en-US" sz="2400" dirty="0">
                <a:latin typeface="Cambria" panose="02040503050406030204" pitchFamily="18" charset="0"/>
              </a:rPr>
              <a:t>Injury</a:t>
            </a:r>
          </a:p>
          <a:p>
            <a:r>
              <a:rPr lang="en-US" sz="2400" dirty="0">
                <a:latin typeface="Cambria" panose="02040503050406030204" pitchFamily="18" charset="0"/>
              </a:rPr>
              <a:t>Depression</a:t>
            </a:r>
          </a:p>
          <a:p>
            <a:r>
              <a:rPr lang="en-US" sz="2400" dirty="0">
                <a:latin typeface="Cambria" panose="02040503050406030204" pitchFamily="18" charset="0"/>
              </a:rPr>
              <a:t>Auto-immune d</a:t>
            </a:r>
            <a:r>
              <a:rPr lang="en-US" dirty="0"/>
              <a:t>x</a:t>
            </a:r>
          </a:p>
        </p:txBody>
      </p:sp>
    </p:spTree>
    <p:extLst>
      <p:ext uri="{BB962C8B-B14F-4D97-AF65-F5344CB8AC3E}">
        <p14:creationId xmlns:p14="http://schemas.microsoft.com/office/powerpoint/2010/main" val="36152450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04F3-C010-41FD-B465-BD42D225216A}"/>
              </a:ext>
            </a:extLst>
          </p:cNvPr>
          <p:cNvSpPr>
            <a:spLocks noGrp="1"/>
          </p:cNvSpPr>
          <p:nvPr>
            <p:ph type="title"/>
          </p:nvPr>
        </p:nvSpPr>
        <p:spPr>
          <a:xfrm>
            <a:off x="838200" y="617374"/>
            <a:ext cx="10515600" cy="1325563"/>
          </a:xfrm>
        </p:spPr>
        <p:txBody>
          <a:bodyPr>
            <a:normAutofit/>
          </a:bodyPr>
          <a:lstStyle/>
          <a:p>
            <a:pPr algn="ctr"/>
            <a:r>
              <a:rPr lang="en-US" sz="4000" b="1" dirty="0">
                <a:latin typeface="Cambria" panose="02040503050406030204" pitchFamily="18" charset="0"/>
              </a:rPr>
              <a:t>Inflammation Protocols</a:t>
            </a:r>
          </a:p>
        </p:txBody>
      </p:sp>
      <p:sp>
        <p:nvSpPr>
          <p:cNvPr id="3" name="Content Placeholder 2">
            <a:extLst>
              <a:ext uri="{FF2B5EF4-FFF2-40B4-BE49-F238E27FC236}">
                <a16:creationId xmlns:a16="http://schemas.microsoft.com/office/drawing/2014/main" id="{6C515EDF-B9F1-4177-911E-F68EF86086D5}"/>
              </a:ext>
            </a:extLst>
          </p:cNvPr>
          <p:cNvSpPr>
            <a:spLocks noGrp="1"/>
          </p:cNvSpPr>
          <p:nvPr>
            <p:ph idx="1"/>
          </p:nvPr>
        </p:nvSpPr>
        <p:spPr>
          <a:xfrm>
            <a:off x="838200" y="2141537"/>
            <a:ext cx="10515600" cy="4351338"/>
          </a:xfrm>
        </p:spPr>
        <p:txBody>
          <a:bodyPr/>
          <a:lstStyle/>
          <a:p>
            <a:r>
              <a:rPr lang="en-US" dirty="0">
                <a:latin typeface="Cambria" panose="02040503050406030204" pitchFamily="18" charset="0"/>
              </a:rPr>
              <a:t>E-</a:t>
            </a:r>
            <a:r>
              <a:rPr lang="en-US" dirty="0" err="1">
                <a:latin typeface="Cambria" panose="02040503050406030204" pitchFamily="18" charset="0"/>
              </a:rPr>
              <a:t>FlamX</a:t>
            </a:r>
            <a:r>
              <a:rPr lang="en-US" dirty="0">
                <a:latin typeface="Cambria" panose="02040503050406030204" pitchFamily="18" charset="0"/>
              </a:rPr>
              <a:t> Anti-Inflammatory Supplement</a:t>
            </a:r>
          </a:p>
          <a:p>
            <a:r>
              <a:rPr lang="en-US" dirty="0">
                <a:latin typeface="Cambria" panose="02040503050406030204" pitchFamily="18" charset="0"/>
              </a:rPr>
              <a:t>E3 Omega-3s</a:t>
            </a:r>
          </a:p>
          <a:p>
            <a:r>
              <a:rPr lang="en-US" dirty="0">
                <a:latin typeface="Cambria" panose="02040503050406030204" pitchFamily="18" charset="0"/>
              </a:rPr>
              <a:t>Detox Pack</a:t>
            </a:r>
          </a:p>
          <a:p>
            <a:r>
              <a:rPr lang="en-US" dirty="0">
                <a:latin typeface="Cambria" panose="02040503050406030204" pitchFamily="18" charset="0"/>
              </a:rPr>
              <a:t>The Edison Pack</a:t>
            </a:r>
          </a:p>
          <a:p>
            <a:r>
              <a:rPr lang="en-US" dirty="0">
                <a:latin typeface="Cambria" panose="02040503050406030204" pitchFamily="18" charset="0"/>
              </a:rPr>
              <a:t>Anti-inflammatory eating and follow your food-allergy guide</a:t>
            </a:r>
          </a:p>
          <a:p>
            <a:r>
              <a:rPr lang="en-US" dirty="0">
                <a:latin typeface="Cambria" panose="02040503050406030204" pitchFamily="18" charset="0"/>
              </a:rPr>
              <a:t>IF D deficient: Additional Vit D</a:t>
            </a:r>
          </a:p>
          <a:p>
            <a:endParaRPr lang="en-US" dirty="0"/>
          </a:p>
          <a:p>
            <a:endParaRPr lang="en-US" dirty="0"/>
          </a:p>
        </p:txBody>
      </p:sp>
    </p:spTree>
    <p:extLst>
      <p:ext uri="{BB962C8B-B14F-4D97-AF65-F5344CB8AC3E}">
        <p14:creationId xmlns:p14="http://schemas.microsoft.com/office/powerpoint/2010/main" val="225730257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ultiply 9"/>
          <p:cNvSpPr/>
          <p:nvPr/>
        </p:nvSpPr>
        <p:spPr>
          <a:xfrm>
            <a:off x="1905000" y="1219200"/>
            <a:ext cx="3048000" cy="7010400"/>
          </a:xfrm>
          <a:prstGeom prst="mathMultiply">
            <a:avLst>
              <a:gd name="adj1" fmla="val 823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algn="ctr"/>
            <a:r>
              <a:rPr lang="en-CA" sz="3200" b="1" dirty="0">
                <a:latin typeface="Cambria" panose="02040503050406030204" pitchFamily="18" charset="0"/>
                <a:cs typeface="Arial" panose="020B0604020202020204" pitchFamily="34" charset="0"/>
              </a:rPr>
              <a:t>Underlying Factors to Disease and Aging </a:t>
            </a:r>
            <a:br>
              <a:rPr lang="en-CA" sz="3200" b="1" dirty="0">
                <a:latin typeface="Cambria" panose="02040503050406030204" pitchFamily="18" charset="0"/>
                <a:cs typeface="Arial" panose="020B0604020202020204" pitchFamily="34" charset="0"/>
              </a:rPr>
            </a:br>
            <a:r>
              <a:rPr lang="en-CA" sz="3200" b="1" dirty="0">
                <a:latin typeface="Cambria" panose="02040503050406030204" pitchFamily="18" charset="0"/>
                <a:cs typeface="Arial" panose="020B0604020202020204" pitchFamily="34" charset="0"/>
              </a:rPr>
              <a:t>The </a:t>
            </a:r>
            <a:r>
              <a:rPr lang="en-CA" sz="3200" b="1" i="1" dirty="0">
                <a:latin typeface="Cambria" panose="02040503050406030204" pitchFamily="18" charset="0"/>
                <a:cs typeface="Arial" panose="020B0604020202020204" pitchFamily="34" charset="0"/>
              </a:rPr>
              <a:t>Cause</a:t>
            </a:r>
            <a:r>
              <a:rPr lang="en-CA" sz="3200" b="1" dirty="0">
                <a:latin typeface="Cambria" panose="02040503050406030204" pitchFamily="18" charset="0"/>
                <a:cs typeface="Arial" panose="020B0604020202020204" pitchFamily="34" charset="0"/>
              </a:rPr>
              <a:t> is the Cure</a:t>
            </a:r>
          </a:p>
        </p:txBody>
      </p:sp>
      <p:sp>
        <p:nvSpPr>
          <p:cNvPr id="5" name="Rectangle 4"/>
          <p:cNvSpPr/>
          <p:nvPr/>
        </p:nvSpPr>
        <p:spPr>
          <a:xfrm>
            <a:off x="1828800" y="1975945"/>
            <a:ext cx="3124200" cy="4343400"/>
          </a:xfrm>
          <a:prstGeom prst="rect">
            <a:avLst/>
          </a:prstGeom>
        </p:spPr>
        <p:txBody>
          <a:bodyPr wrap="square" numCol="1">
            <a:spAutoFit/>
          </a:bodyPr>
          <a:lstStyle/>
          <a:p>
            <a:pPr>
              <a:buClr>
                <a:srgbClr val="F42E2C"/>
              </a:buClr>
            </a:pPr>
            <a:r>
              <a:rPr lang="en-CA" sz="2000" b="1" dirty="0">
                <a:latin typeface="Tahoma" panose="020B0604030504040204" pitchFamily="34" charset="0"/>
                <a:ea typeface="Tahoma" panose="020B0604030504040204" pitchFamily="34" charset="0"/>
                <a:cs typeface="Tahoma" panose="020B0604030504040204" pitchFamily="34" charset="0"/>
              </a:rPr>
              <a:t>SYMPTOMS:</a:t>
            </a:r>
          </a:p>
          <a:p>
            <a:pPr marL="342900"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Early aging</a:t>
            </a:r>
          </a:p>
          <a:p>
            <a:pPr marL="342900"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Fatigue</a:t>
            </a:r>
          </a:p>
          <a:p>
            <a:pPr marL="342900"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Anxiety</a:t>
            </a:r>
          </a:p>
          <a:p>
            <a:pPr marL="342900"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Depression</a:t>
            </a:r>
          </a:p>
          <a:p>
            <a:pPr marL="342900"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Sleep abnormalities</a:t>
            </a:r>
          </a:p>
          <a:p>
            <a:pPr marL="342900"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Pain</a:t>
            </a:r>
          </a:p>
          <a:p>
            <a:pPr marL="342900"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Headaches </a:t>
            </a:r>
          </a:p>
          <a:p>
            <a:pPr marL="342900"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Inflammation</a:t>
            </a:r>
          </a:p>
          <a:p>
            <a:pPr marL="342900" lvl="1"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Blood sugar imbalances</a:t>
            </a:r>
          </a:p>
          <a:p>
            <a:pPr marL="342900" lvl="1"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Weight gain</a:t>
            </a:r>
          </a:p>
          <a:p>
            <a:pPr marL="342900" lvl="1"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Nausea</a:t>
            </a:r>
          </a:p>
          <a:p>
            <a:pPr marL="342900" lvl="1"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Bloating</a:t>
            </a:r>
          </a:p>
          <a:p>
            <a:pPr marL="342900" lvl="1"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Gas</a:t>
            </a:r>
          </a:p>
          <a:p>
            <a:pPr marL="342900" lvl="1"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Athletic performance</a:t>
            </a:r>
          </a:p>
        </p:txBody>
      </p:sp>
      <p:sp>
        <p:nvSpPr>
          <p:cNvPr id="3" name="TextBox 2"/>
          <p:cNvSpPr txBox="1"/>
          <p:nvPr/>
        </p:nvSpPr>
        <p:spPr>
          <a:xfrm>
            <a:off x="4706009" y="2372712"/>
            <a:ext cx="2514600" cy="1569660"/>
          </a:xfrm>
          <a:prstGeom prst="rect">
            <a:avLst/>
          </a:prstGeom>
          <a:noFill/>
        </p:spPr>
        <p:txBody>
          <a:bodyPr wrap="square" rtlCol="0">
            <a:spAutoFit/>
          </a:bodyPr>
          <a:lstStyle/>
          <a:p>
            <a:r>
              <a:rPr lang="en-US" sz="2000" b="1" dirty="0">
                <a:solidFill>
                  <a:srgbClr val="76589F"/>
                </a:solidFill>
                <a:latin typeface="Tahoma" panose="020B0604030504040204" pitchFamily="34" charset="0"/>
                <a:ea typeface="Tahoma" panose="020B0604030504040204" pitchFamily="34" charset="0"/>
                <a:cs typeface="Tahoma" panose="020B0604030504040204" pitchFamily="34" charset="0"/>
              </a:rPr>
              <a:t>TEST UNDERLYING FACTORS:</a:t>
            </a:r>
          </a:p>
          <a:p>
            <a:r>
              <a:rPr lang="en-US" dirty="0">
                <a:latin typeface="Tahoma" panose="020B0604030504040204" pitchFamily="34" charset="0"/>
                <a:ea typeface="Tahoma" panose="020B0604030504040204" pitchFamily="34" charset="0"/>
                <a:cs typeface="Tahoma" panose="020B0604030504040204" pitchFamily="34" charset="0"/>
              </a:rPr>
              <a:t>CRP, D, IRON, FOOD ALLERGY, &amp; Genes</a:t>
            </a:r>
          </a:p>
        </p:txBody>
      </p:sp>
      <p:sp>
        <p:nvSpPr>
          <p:cNvPr id="6" name="Rectangle 5"/>
          <p:cNvSpPr/>
          <p:nvPr/>
        </p:nvSpPr>
        <p:spPr>
          <a:xfrm>
            <a:off x="8240110" y="1975945"/>
            <a:ext cx="2438400" cy="3970318"/>
          </a:xfrm>
          <a:prstGeom prst="rect">
            <a:avLst/>
          </a:prstGeom>
        </p:spPr>
        <p:txBody>
          <a:bodyPr wrap="square" numCol="1">
            <a:spAutoFit/>
          </a:bodyPr>
          <a:lstStyle/>
          <a:p>
            <a:pPr>
              <a:buClr>
                <a:srgbClr val="F42E2C"/>
              </a:buClr>
            </a:pPr>
            <a:r>
              <a:rPr lang="en-CA" b="1" dirty="0">
                <a:latin typeface="Tahoma" panose="020B0604030504040204" pitchFamily="34" charset="0"/>
                <a:ea typeface="Tahoma" panose="020B0604030504040204" pitchFamily="34" charset="0"/>
                <a:cs typeface="Tahoma" panose="020B0604030504040204" pitchFamily="34" charset="0"/>
              </a:rPr>
              <a:t>Address the Causes to prevent or defeat:</a:t>
            </a:r>
          </a:p>
          <a:p>
            <a:pPr marL="342900"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Obesity</a:t>
            </a:r>
          </a:p>
          <a:p>
            <a:pPr marL="342900"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Heart disease</a:t>
            </a:r>
          </a:p>
          <a:p>
            <a:pPr marL="342900"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Cancer</a:t>
            </a:r>
          </a:p>
          <a:p>
            <a:pPr marL="342900"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Auto-immune</a:t>
            </a:r>
          </a:p>
          <a:p>
            <a:pPr marL="342900"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Depression</a:t>
            </a:r>
          </a:p>
          <a:p>
            <a:pPr marL="342900"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Pain disorders</a:t>
            </a:r>
          </a:p>
          <a:p>
            <a:pPr marL="342900"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Neurological Illness</a:t>
            </a:r>
          </a:p>
          <a:p>
            <a:pPr marL="342900" indent="-342900">
              <a:buClr>
                <a:srgbClr val="76589F"/>
              </a:buClr>
              <a:buFont typeface="Arial" panose="020B0604020202020204" pitchFamily="34" charset="0"/>
              <a:buChar char="•"/>
            </a:pPr>
            <a:r>
              <a:rPr lang="en-CA" dirty="0">
                <a:latin typeface="Tahoma" panose="020B0604030504040204" pitchFamily="34" charset="0"/>
                <a:ea typeface="Tahoma" panose="020B0604030504040204" pitchFamily="34" charset="0"/>
                <a:cs typeface="Tahoma" panose="020B0604030504040204" pitchFamily="34" charset="0"/>
              </a:rPr>
              <a:t>Digestive problems</a:t>
            </a:r>
          </a:p>
          <a:p>
            <a:pPr marL="342900" indent="-342900">
              <a:buClr>
                <a:srgbClr val="76589F"/>
              </a:buClr>
              <a:buFont typeface="Arial" panose="020B0604020202020204" pitchFamily="34" charset="0"/>
              <a:buChar char="•"/>
            </a:pPr>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7" name="Right Arrow 6"/>
          <p:cNvSpPr/>
          <p:nvPr/>
        </p:nvSpPr>
        <p:spPr>
          <a:xfrm>
            <a:off x="7086600" y="1975945"/>
            <a:ext cx="1066800" cy="4038600"/>
          </a:xfrm>
          <a:prstGeom prst="rightArrow">
            <a:avLst>
              <a:gd name="adj1" fmla="val 22949"/>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16036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1A30-AED3-41EC-B9AD-B11CB6B93DB8}"/>
              </a:ext>
            </a:extLst>
          </p:cNvPr>
          <p:cNvSpPr>
            <a:spLocks noGrp="1"/>
          </p:cNvSpPr>
          <p:nvPr>
            <p:ph type="title"/>
          </p:nvPr>
        </p:nvSpPr>
        <p:spPr>
          <a:xfrm>
            <a:off x="838200" y="1100849"/>
            <a:ext cx="10515600" cy="1325563"/>
          </a:xfrm>
        </p:spPr>
        <p:txBody>
          <a:bodyPr>
            <a:normAutofit/>
          </a:bodyPr>
          <a:lstStyle/>
          <a:p>
            <a:pPr algn="ctr"/>
            <a:r>
              <a:rPr lang="en-US" sz="3200" b="1" dirty="0">
                <a:latin typeface="Cambria" panose="02040503050406030204" pitchFamily="18" charset="0"/>
              </a:rPr>
              <a:t>BAD IDEA FOR INFLAMMATION</a:t>
            </a:r>
          </a:p>
        </p:txBody>
      </p:sp>
      <p:sp>
        <p:nvSpPr>
          <p:cNvPr id="3" name="Content Placeholder 2">
            <a:extLst>
              <a:ext uri="{FF2B5EF4-FFF2-40B4-BE49-F238E27FC236}">
                <a16:creationId xmlns:a16="http://schemas.microsoft.com/office/drawing/2014/main" id="{58234E26-3340-436C-8EB7-5517BDE792ED}"/>
              </a:ext>
            </a:extLst>
          </p:cNvPr>
          <p:cNvSpPr>
            <a:spLocks noGrp="1"/>
          </p:cNvSpPr>
          <p:nvPr>
            <p:ph idx="1"/>
          </p:nvPr>
        </p:nvSpPr>
        <p:spPr>
          <a:xfrm>
            <a:off x="838200" y="2506662"/>
            <a:ext cx="10515600" cy="4351338"/>
          </a:xfrm>
        </p:spPr>
        <p:txBody>
          <a:bodyPr/>
          <a:lstStyle/>
          <a:p>
            <a:pPr marL="0" indent="0" algn="ctr">
              <a:buNone/>
            </a:pPr>
            <a:r>
              <a:rPr lang="en-US" b="1" dirty="0">
                <a:latin typeface="Cambria" panose="02040503050406030204" pitchFamily="18" charset="0"/>
              </a:rPr>
              <a:t>Over the counter NSAIDs, prescription pain killers and steroids seem like quick, easy, sensible solutions to lower inflammation.  </a:t>
            </a:r>
          </a:p>
          <a:p>
            <a:pPr marL="0" indent="0">
              <a:buNone/>
            </a:pPr>
            <a:endParaRPr lang="en-US" dirty="0">
              <a:latin typeface="Cambria" panose="02040503050406030204" pitchFamily="18" charset="0"/>
            </a:endParaRPr>
          </a:p>
          <a:p>
            <a:r>
              <a:rPr lang="en-US" dirty="0">
                <a:solidFill>
                  <a:srgbClr val="FF0000"/>
                </a:solidFill>
                <a:latin typeface="Cambria" panose="02040503050406030204" pitchFamily="18" charset="0"/>
              </a:rPr>
              <a:t>All come at potentially great cost with addiction, death, and a greater likelihood of heart attack, stroke, and serious intestinal conditions.</a:t>
            </a:r>
          </a:p>
          <a:p>
            <a:endParaRPr lang="en-US" dirty="0"/>
          </a:p>
        </p:txBody>
      </p:sp>
    </p:spTree>
    <p:extLst>
      <p:ext uri="{BB962C8B-B14F-4D97-AF65-F5344CB8AC3E}">
        <p14:creationId xmlns:p14="http://schemas.microsoft.com/office/powerpoint/2010/main" val="206333755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Cambria" panose="02040503050406030204" pitchFamily="18" charset="0"/>
              </a:rPr>
              <a:t>What causes Inflammation?</a:t>
            </a:r>
          </a:p>
        </p:txBody>
      </p:sp>
      <p:sp>
        <p:nvSpPr>
          <p:cNvPr id="3" name="Content Placeholder 2"/>
          <p:cNvSpPr>
            <a:spLocks noGrp="1"/>
          </p:cNvSpPr>
          <p:nvPr>
            <p:ph idx="1"/>
          </p:nvPr>
        </p:nvSpPr>
        <p:spPr>
          <a:xfrm>
            <a:off x="1079938" y="1690688"/>
            <a:ext cx="10515600" cy="4351338"/>
          </a:xfrm>
        </p:spPr>
        <p:txBody>
          <a:bodyPr numCol="2">
            <a:normAutofit/>
          </a:bodyPr>
          <a:lstStyle/>
          <a:p>
            <a:r>
              <a:rPr lang="en-US" dirty="0">
                <a:latin typeface="Cambria" panose="02040503050406030204" pitchFamily="18" charset="0"/>
              </a:rPr>
              <a:t>Free Radicals</a:t>
            </a:r>
          </a:p>
          <a:p>
            <a:r>
              <a:rPr lang="en-US" dirty="0">
                <a:latin typeface="Cambria" panose="02040503050406030204" pitchFamily="18" charset="0"/>
              </a:rPr>
              <a:t>Blood sugar imbalance</a:t>
            </a:r>
          </a:p>
          <a:p>
            <a:r>
              <a:rPr lang="en-US" dirty="0">
                <a:latin typeface="Cambria" panose="02040503050406030204" pitchFamily="18" charset="0"/>
              </a:rPr>
              <a:t>Stress and poor rest</a:t>
            </a:r>
          </a:p>
          <a:p>
            <a:r>
              <a:rPr lang="en-US" dirty="0">
                <a:latin typeface="Cambria" panose="02040503050406030204" pitchFamily="18" charset="0"/>
              </a:rPr>
              <a:t>Sugar and processed foods </a:t>
            </a:r>
          </a:p>
          <a:p>
            <a:r>
              <a:rPr lang="en-US" dirty="0">
                <a:latin typeface="Cambria" panose="02040503050406030204" pitchFamily="18" charset="0"/>
              </a:rPr>
              <a:t>Toxins</a:t>
            </a:r>
          </a:p>
          <a:p>
            <a:r>
              <a:rPr lang="en-US" dirty="0">
                <a:latin typeface="Cambria" panose="02040503050406030204" pitchFamily="18" charset="0"/>
              </a:rPr>
              <a:t>Consumption of artificial sweeteners</a:t>
            </a:r>
          </a:p>
          <a:p>
            <a:r>
              <a:rPr lang="en-US" dirty="0">
                <a:latin typeface="Cambria" panose="02040503050406030204" pitchFamily="18" charset="0"/>
              </a:rPr>
              <a:t>SUBLUXATION!</a:t>
            </a:r>
          </a:p>
          <a:p>
            <a:r>
              <a:rPr lang="en-US" dirty="0">
                <a:latin typeface="Cambria" panose="02040503050406030204" pitchFamily="18" charset="0"/>
              </a:rPr>
              <a:t>Chronic health conditions</a:t>
            </a:r>
          </a:p>
          <a:p>
            <a:r>
              <a:rPr lang="en-US" dirty="0">
                <a:latin typeface="Cambria" panose="02040503050406030204" pitchFamily="18" charset="0"/>
              </a:rPr>
              <a:t>Being Overweight</a:t>
            </a:r>
          </a:p>
          <a:p>
            <a:r>
              <a:rPr lang="en-US" dirty="0">
                <a:latin typeface="Cambria" panose="02040503050406030204" pitchFamily="18" charset="0"/>
              </a:rPr>
              <a:t>Sedentary lifestyle</a:t>
            </a:r>
          </a:p>
          <a:p>
            <a:r>
              <a:rPr lang="en-US" dirty="0">
                <a:latin typeface="Cambria" panose="02040503050406030204" pitchFamily="18" charset="0"/>
              </a:rPr>
              <a:t>Smoking</a:t>
            </a:r>
          </a:p>
          <a:p>
            <a:r>
              <a:rPr lang="en-US" dirty="0">
                <a:latin typeface="Cambria" panose="02040503050406030204" pitchFamily="18" charset="0"/>
              </a:rPr>
              <a:t>Chronic overconsumption of carbs</a:t>
            </a:r>
          </a:p>
        </p:txBody>
      </p:sp>
    </p:spTree>
    <p:extLst>
      <p:ext uri="{BB962C8B-B14F-4D97-AF65-F5344CB8AC3E}">
        <p14:creationId xmlns:p14="http://schemas.microsoft.com/office/powerpoint/2010/main" val="31299610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A0BA-FA2D-47E6-B0F1-0F10DFF99B7D}"/>
              </a:ext>
            </a:extLst>
          </p:cNvPr>
          <p:cNvSpPr>
            <a:spLocks noGrp="1"/>
          </p:cNvSpPr>
          <p:nvPr>
            <p:ph type="title"/>
          </p:nvPr>
        </p:nvSpPr>
        <p:spPr>
          <a:xfrm>
            <a:off x="838200" y="953705"/>
            <a:ext cx="10515600" cy="1325563"/>
          </a:xfrm>
        </p:spPr>
        <p:txBody>
          <a:bodyPr>
            <a:normAutofit/>
          </a:bodyPr>
          <a:lstStyle/>
          <a:p>
            <a:pPr algn="ctr"/>
            <a:r>
              <a:rPr lang="en-US" sz="3600" b="1" dirty="0">
                <a:latin typeface="Cambria" panose="02040503050406030204" pitchFamily="18" charset="0"/>
              </a:rPr>
              <a:t>The Sugar = Disease Effect</a:t>
            </a:r>
          </a:p>
        </p:txBody>
      </p:sp>
      <p:sp>
        <p:nvSpPr>
          <p:cNvPr id="3" name="Content Placeholder 2">
            <a:extLst>
              <a:ext uri="{FF2B5EF4-FFF2-40B4-BE49-F238E27FC236}">
                <a16:creationId xmlns:a16="http://schemas.microsoft.com/office/drawing/2014/main" id="{104E9203-69D5-4282-A1A3-AEE72E515442}"/>
              </a:ext>
            </a:extLst>
          </p:cNvPr>
          <p:cNvSpPr>
            <a:spLocks noGrp="1"/>
          </p:cNvSpPr>
          <p:nvPr>
            <p:ph idx="1"/>
          </p:nvPr>
        </p:nvSpPr>
        <p:spPr>
          <a:xfrm>
            <a:off x="838200" y="2414204"/>
            <a:ext cx="10515600" cy="4351338"/>
          </a:xfrm>
        </p:spPr>
        <p:txBody>
          <a:bodyPr>
            <a:normAutofit/>
          </a:bodyPr>
          <a:lstStyle/>
          <a:p>
            <a:r>
              <a:rPr lang="en-US" dirty="0">
                <a:latin typeface="Cambria" panose="02040503050406030204" pitchFamily="18" charset="0"/>
              </a:rPr>
              <a:t>Insulin production causes IGF (Insulin-like Growth Factor) to be released and creates INFLAMMATION. </a:t>
            </a:r>
          </a:p>
          <a:p>
            <a:endParaRPr lang="en-US" dirty="0">
              <a:latin typeface="Cambria" panose="02040503050406030204" pitchFamily="18" charset="0"/>
            </a:endParaRPr>
          </a:p>
          <a:p>
            <a:r>
              <a:rPr lang="en-US" dirty="0">
                <a:latin typeface="Cambria" panose="02040503050406030204" pitchFamily="18" charset="0"/>
              </a:rPr>
              <a:t>IGF stimulates faster cell growth and along with inflammation- is linked to disease; especially cancer. </a:t>
            </a:r>
          </a:p>
          <a:p>
            <a:pPr marL="0" indent="0">
              <a:buNone/>
            </a:pPr>
            <a:endParaRPr lang="en-US" dirty="0"/>
          </a:p>
        </p:txBody>
      </p:sp>
    </p:spTree>
    <p:extLst>
      <p:ext uri="{BB962C8B-B14F-4D97-AF65-F5344CB8AC3E}">
        <p14:creationId xmlns:p14="http://schemas.microsoft.com/office/powerpoint/2010/main" val="133225246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4BEE-5C98-49A0-8096-61BB648BC2C8}"/>
              </a:ext>
            </a:extLst>
          </p:cNvPr>
          <p:cNvSpPr>
            <a:spLocks noGrp="1"/>
          </p:cNvSpPr>
          <p:nvPr>
            <p:ph type="title"/>
          </p:nvPr>
        </p:nvSpPr>
        <p:spPr>
          <a:xfrm>
            <a:off x="838200" y="1184932"/>
            <a:ext cx="10515600" cy="1325563"/>
          </a:xfrm>
        </p:spPr>
        <p:txBody>
          <a:bodyPr>
            <a:normAutofit/>
          </a:bodyPr>
          <a:lstStyle/>
          <a:p>
            <a:pPr algn="ctr"/>
            <a:r>
              <a:rPr lang="en-US" sz="4000" b="1" dirty="0">
                <a:latin typeface="Cambria" panose="02040503050406030204" pitchFamily="18" charset="0"/>
              </a:rPr>
              <a:t>Bad Fats!</a:t>
            </a:r>
          </a:p>
        </p:txBody>
      </p:sp>
      <p:sp>
        <p:nvSpPr>
          <p:cNvPr id="3" name="Content Placeholder 2">
            <a:extLst>
              <a:ext uri="{FF2B5EF4-FFF2-40B4-BE49-F238E27FC236}">
                <a16:creationId xmlns:a16="http://schemas.microsoft.com/office/drawing/2014/main" id="{B8283E6D-1FD0-44EC-A489-0008C3ED1E54}"/>
              </a:ext>
            </a:extLst>
          </p:cNvPr>
          <p:cNvSpPr>
            <a:spLocks noGrp="1"/>
          </p:cNvSpPr>
          <p:nvPr>
            <p:ph idx="1"/>
          </p:nvPr>
        </p:nvSpPr>
        <p:spPr>
          <a:xfrm>
            <a:off x="838200" y="2876659"/>
            <a:ext cx="10515600" cy="4351338"/>
          </a:xfrm>
        </p:spPr>
        <p:txBody>
          <a:bodyPr>
            <a:normAutofit/>
          </a:bodyPr>
          <a:lstStyle/>
          <a:p>
            <a:pPr algn="ctr"/>
            <a:r>
              <a:rPr lang="en-US" b="1" dirty="0">
                <a:latin typeface="Cambria" panose="02040503050406030204" pitchFamily="18" charset="0"/>
              </a:rPr>
              <a:t>. </a:t>
            </a:r>
            <a:r>
              <a:rPr lang="en-US" sz="4400" b="1" dirty="0">
                <a:latin typeface="Cambria" panose="02040503050406030204" pitchFamily="18" charset="0"/>
              </a:rPr>
              <a:t>Too many Omega-6’s </a:t>
            </a:r>
            <a:r>
              <a:rPr lang="en-US" sz="4400" dirty="0">
                <a:latin typeface="Cambria" panose="02040503050406030204" pitchFamily="18" charset="0"/>
              </a:rPr>
              <a:t>and not enough Omega-3’s</a:t>
            </a:r>
            <a:r>
              <a:rPr lang="en-US" sz="4400" b="1" dirty="0">
                <a:latin typeface="Cambria" panose="02040503050406030204" pitchFamily="18" charset="0"/>
              </a:rPr>
              <a:t> </a:t>
            </a:r>
            <a:r>
              <a:rPr lang="en-US" sz="4400" dirty="0">
                <a:latin typeface="Cambria" panose="02040503050406030204" pitchFamily="18" charset="0"/>
              </a:rPr>
              <a:t>creates</a:t>
            </a:r>
            <a:r>
              <a:rPr lang="en-US" sz="4400" b="1" dirty="0">
                <a:latin typeface="Cambria" panose="02040503050406030204" pitchFamily="18" charset="0"/>
              </a:rPr>
              <a:t> </a:t>
            </a:r>
            <a:r>
              <a:rPr lang="en-US" sz="4400" dirty="0">
                <a:latin typeface="Cambria" panose="02040503050406030204" pitchFamily="18" charset="0"/>
              </a:rPr>
              <a:t>potent inflammatory agents</a:t>
            </a:r>
          </a:p>
          <a:p>
            <a:pPr marL="0" indent="0">
              <a:buNone/>
            </a:pPr>
            <a:endParaRPr lang="en-US" dirty="0"/>
          </a:p>
        </p:txBody>
      </p:sp>
    </p:spTree>
    <p:extLst>
      <p:ext uri="{BB962C8B-B14F-4D97-AF65-F5344CB8AC3E}">
        <p14:creationId xmlns:p14="http://schemas.microsoft.com/office/powerpoint/2010/main" val="152237346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latin typeface="Cambria" panose="02040503050406030204" pitchFamily="18" charset="0"/>
              </a:rPr>
              <a:t>Consequences </a:t>
            </a:r>
            <a:br>
              <a:rPr lang="en-US" sz="3600" b="1" dirty="0">
                <a:latin typeface="Cambria" panose="02040503050406030204" pitchFamily="18" charset="0"/>
              </a:rPr>
            </a:br>
            <a:r>
              <a:rPr lang="en-US" sz="3600" b="1" dirty="0">
                <a:latin typeface="Cambria" panose="02040503050406030204" pitchFamily="18" charset="0"/>
              </a:rPr>
              <a:t>of Inflammation (High CRP)</a:t>
            </a:r>
          </a:p>
        </p:txBody>
      </p:sp>
      <p:sp>
        <p:nvSpPr>
          <p:cNvPr id="3" name="Content Placeholder 2"/>
          <p:cNvSpPr>
            <a:spLocks noGrp="1"/>
          </p:cNvSpPr>
          <p:nvPr>
            <p:ph idx="1"/>
          </p:nvPr>
        </p:nvSpPr>
        <p:spPr>
          <a:xfrm>
            <a:off x="1981200" y="1836682"/>
            <a:ext cx="8229600" cy="4419600"/>
          </a:xfrm>
        </p:spPr>
        <p:txBody>
          <a:bodyPr numCol="2">
            <a:normAutofit/>
          </a:bodyPr>
          <a:lstStyle/>
          <a:p>
            <a:r>
              <a:rPr lang="en-US" sz="2400" dirty="0">
                <a:latin typeface="Cambria" panose="02040503050406030204" pitchFamily="18" charset="0"/>
              </a:rPr>
              <a:t>Cancer</a:t>
            </a:r>
          </a:p>
          <a:p>
            <a:r>
              <a:rPr lang="en-US" sz="2400" b="1" dirty="0">
                <a:latin typeface="Cambria" panose="02040503050406030204" pitchFamily="18" charset="0"/>
              </a:rPr>
              <a:t>Heart attack</a:t>
            </a:r>
          </a:p>
          <a:p>
            <a:r>
              <a:rPr lang="en-US" sz="2400" b="1" dirty="0">
                <a:latin typeface="Cambria" panose="02040503050406030204" pitchFamily="18" charset="0"/>
              </a:rPr>
              <a:t>Stroke</a:t>
            </a:r>
          </a:p>
          <a:p>
            <a:r>
              <a:rPr lang="en-US" sz="2400" dirty="0">
                <a:latin typeface="Cambria" panose="02040503050406030204" pitchFamily="18" charset="0"/>
              </a:rPr>
              <a:t>Migraines or headaches</a:t>
            </a:r>
          </a:p>
          <a:p>
            <a:r>
              <a:rPr lang="en-US" sz="2400" dirty="0">
                <a:latin typeface="Cambria" panose="02040503050406030204" pitchFamily="18" charset="0"/>
              </a:rPr>
              <a:t>Poor memory</a:t>
            </a:r>
          </a:p>
          <a:p>
            <a:r>
              <a:rPr lang="en-US" sz="2400" dirty="0">
                <a:latin typeface="Cambria" panose="02040503050406030204" pitchFamily="18" charset="0"/>
              </a:rPr>
              <a:t>Intestinal dx</a:t>
            </a:r>
          </a:p>
          <a:p>
            <a:r>
              <a:rPr lang="en-US" sz="2400" dirty="0">
                <a:latin typeface="Cambria" panose="02040503050406030204" pitchFamily="18" charset="0"/>
              </a:rPr>
              <a:t>Diabetes or pre-diabetes</a:t>
            </a:r>
          </a:p>
          <a:p>
            <a:r>
              <a:rPr lang="en-US" sz="2400" dirty="0">
                <a:latin typeface="Cambria" panose="02040503050406030204" pitchFamily="18" charset="0"/>
              </a:rPr>
              <a:t>Arthritis, Joint Pain</a:t>
            </a:r>
          </a:p>
          <a:p>
            <a:r>
              <a:rPr lang="en-US" sz="2400" dirty="0">
                <a:latin typeface="Cambria" panose="02040503050406030204" pitchFamily="18" charset="0"/>
              </a:rPr>
              <a:t>Weight gain</a:t>
            </a:r>
          </a:p>
          <a:p>
            <a:r>
              <a:rPr lang="en-US" sz="2400" dirty="0">
                <a:latin typeface="Cambria" panose="02040503050406030204" pitchFamily="18" charset="0"/>
              </a:rPr>
              <a:t>Injury</a:t>
            </a:r>
          </a:p>
          <a:p>
            <a:r>
              <a:rPr lang="en-US" sz="2400" dirty="0">
                <a:latin typeface="Cambria" panose="02040503050406030204" pitchFamily="18" charset="0"/>
              </a:rPr>
              <a:t>Depression</a:t>
            </a:r>
          </a:p>
          <a:p>
            <a:r>
              <a:rPr lang="en-US" sz="2400" dirty="0">
                <a:latin typeface="Cambria" panose="02040503050406030204" pitchFamily="18" charset="0"/>
              </a:rPr>
              <a:t>Auto-immune dx</a:t>
            </a:r>
          </a:p>
        </p:txBody>
      </p:sp>
    </p:spTree>
    <p:extLst>
      <p:ext uri="{BB962C8B-B14F-4D97-AF65-F5344CB8AC3E}">
        <p14:creationId xmlns:p14="http://schemas.microsoft.com/office/powerpoint/2010/main" val="131579819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AE458-01D2-4D19-BB8C-EFD059775A85}"/>
              </a:ext>
            </a:extLst>
          </p:cNvPr>
          <p:cNvSpPr>
            <a:spLocks noGrp="1"/>
          </p:cNvSpPr>
          <p:nvPr>
            <p:ph type="title"/>
          </p:nvPr>
        </p:nvSpPr>
        <p:spPr>
          <a:xfrm>
            <a:off x="2333998" y="681037"/>
            <a:ext cx="7524003" cy="970450"/>
          </a:xfrm>
        </p:spPr>
        <p:txBody>
          <a:bodyPr>
            <a:normAutofit fontScale="90000"/>
          </a:bodyPr>
          <a:lstStyle/>
          <a:p>
            <a:pPr algn="ctr"/>
            <a:br>
              <a:rPr lang="en-US" dirty="0"/>
            </a:br>
            <a:r>
              <a:rPr lang="en-US" sz="3100" b="1" dirty="0">
                <a:latin typeface="Cambria" panose="02040503050406030204" pitchFamily="18" charset="0"/>
              </a:rPr>
              <a:t>TESTING RANGES AND EFFECT OF CRP</a:t>
            </a:r>
            <a:br>
              <a:rPr lang="en-US" sz="3100" dirty="0"/>
            </a:br>
            <a:endParaRPr lang="en-US" sz="3100" dirty="0"/>
          </a:p>
        </p:txBody>
      </p:sp>
      <p:sp>
        <p:nvSpPr>
          <p:cNvPr id="3" name="Content Placeholder 2">
            <a:extLst>
              <a:ext uri="{FF2B5EF4-FFF2-40B4-BE49-F238E27FC236}">
                <a16:creationId xmlns:a16="http://schemas.microsoft.com/office/drawing/2014/main" id="{19BB7995-01E2-4CA7-9A6F-6AF482CF18B8}"/>
              </a:ext>
            </a:extLst>
          </p:cNvPr>
          <p:cNvSpPr>
            <a:spLocks noGrp="1"/>
          </p:cNvSpPr>
          <p:nvPr>
            <p:ph idx="1"/>
          </p:nvPr>
        </p:nvSpPr>
        <p:spPr>
          <a:xfrm>
            <a:off x="2333998" y="1825625"/>
            <a:ext cx="10515600" cy="4351338"/>
          </a:xfrm>
        </p:spPr>
        <p:txBody>
          <a:bodyPr>
            <a:normAutofit fontScale="70000" lnSpcReduction="20000"/>
          </a:bodyPr>
          <a:lstStyle/>
          <a:p>
            <a:pPr marL="0" indent="0">
              <a:buNone/>
            </a:pPr>
            <a:r>
              <a:rPr lang="en-US" sz="2900" b="1" dirty="0">
                <a:latin typeface="Cambria" panose="02040503050406030204" pitchFamily="18" charset="0"/>
              </a:rPr>
              <a:t>MEN (Goal: &lt;1)</a:t>
            </a:r>
          </a:p>
          <a:p>
            <a:pPr marL="0" indent="0">
              <a:buNone/>
            </a:pPr>
            <a:r>
              <a:rPr lang="en-US" sz="2900" b="1" dirty="0">
                <a:latin typeface="Cambria" panose="02040503050406030204" pitchFamily="18" charset="0"/>
              </a:rPr>
              <a:t>CRP (mg/L)                         HEART ATTACK                         STROKE</a:t>
            </a:r>
          </a:p>
          <a:p>
            <a:pPr marL="0" indent="0">
              <a:buNone/>
            </a:pPr>
            <a:r>
              <a:rPr lang="en-US" sz="2900" dirty="0">
                <a:latin typeface="Cambria" panose="02040503050406030204" pitchFamily="18" charset="0"/>
              </a:rPr>
              <a:t>&gt;2.11                                              3X                                           2X</a:t>
            </a:r>
          </a:p>
          <a:p>
            <a:pPr marL="0" indent="0">
              <a:buNone/>
            </a:pPr>
            <a:r>
              <a:rPr lang="en-US" sz="2900" dirty="0">
                <a:latin typeface="Cambria" panose="02040503050406030204" pitchFamily="18" charset="0"/>
              </a:rPr>
              <a:t>1.15 - 2.10                                      2.6X                                        2X</a:t>
            </a:r>
          </a:p>
          <a:p>
            <a:pPr marL="0" indent="0">
              <a:buNone/>
            </a:pPr>
            <a:r>
              <a:rPr lang="en-US" sz="2900" dirty="0">
                <a:latin typeface="Cambria" panose="02040503050406030204" pitchFamily="18" charset="0"/>
              </a:rPr>
              <a:t>.56 -1.14 1                                      2X                                           </a:t>
            </a:r>
            <a:r>
              <a:rPr lang="en-US" sz="2900" dirty="0" err="1">
                <a:latin typeface="Cambria" panose="02040503050406030204" pitchFamily="18" charset="0"/>
              </a:rPr>
              <a:t>2X</a:t>
            </a:r>
            <a:r>
              <a:rPr lang="en-US" sz="2900" dirty="0">
                <a:latin typeface="Cambria" panose="02040503050406030204" pitchFamily="18" charset="0"/>
              </a:rPr>
              <a:t> </a:t>
            </a:r>
          </a:p>
          <a:p>
            <a:pPr marL="0" indent="0">
              <a:buNone/>
            </a:pPr>
            <a:r>
              <a:rPr lang="en-US" sz="2900" dirty="0">
                <a:latin typeface="Cambria" panose="02040503050406030204" pitchFamily="18" charset="0"/>
              </a:rPr>
              <a:t>&lt;0.55                                              1X                                           </a:t>
            </a:r>
            <a:r>
              <a:rPr lang="en-US" sz="2900" dirty="0" err="1">
                <a:latin typeface="Cambria" panose="02040503050406030204" pitchFamily="18" charset="0"/>
              </a:rPr>
              <a:t>1X</a:t>
            </a:r>
            <a:endParaRPr lang="en-US" sz="2900" dirty="0">
              <a:latin typeface="Cambria" panose="02040503050406030204" pitchFamily="18" charset="0"/>
            </a:endParaRPr>
          </a:p>
          <a:p>
            <a:pPr marL="0" indent="0">
              <a:buNone/>
            </a:pPr>
            <a:br>
              <a:rPr lang="en-US" sz="2900" dirty="0">
                <a:latin typeface="Cambria" panose="02040503050406030204" pitchFamily="18" charset="0"/>
              </a:rPr>
            </a:br>
            <a:r>
              <a:rPr lang="en-US" sz="2900" b="1" dirty="0">
                <a:latin typeface="Cambria" panose="02040503050406030204" pitchFamily="18" charset="0"/>
              </a:rPr>
              <a:t>WOMEN (Goal: &lt;1.5)</a:t>
            </a:r>
          </a:p>
          <a:p>
            <a:pPr marL="0" indent="0">
              <a:buNone/>
            </a:pPr>
            <a:r>
              <a:rPr lang="en-US" sz="2900" b="1" dirty="0">
                <a:latin typeface="Cambria" panose="02040503050406030204" pitchFamily="18" charset="0"/>
              </a:rPr>
              <a:t>CRP (mg/L)                            HEART ATTACK  OR STROKE     </a:t>
            </a:r>
          </a:p>
          <a:p>
            <a:pPr marL="0" indent="0">
              <a:buNone/>
            </a:pPr>
            <a:r>
              <a:rPr lang="en-US" sz="2900" dirty="0">
                <a:latin typeface="Cambria" panose="02040503050406030204" pitchFamily="18" charset="0"/>
              </a:rPr>
              <a:t>&gt;7.3                                                   5.5X</a:t>
            </a:r>
          </a:p>
          <a:p>
            <a:pPr marL="0" indent="0">
              <a:buNone/>
            </a:pPr>
            <a:r>
              <a:rPr lang="en-US" sz="2900" dirty="0">
                <a:latin typeface="Cambria" panose="02040503050406030204" pitchFamily="18" charset="0"/>
              </a:rPr>
              <a:t>3.8-7.3                                               3.5X </a:t>
            </a:r>
          </a:p>
          <a:p>
            <a:pPr marL="0" indent="0">
              <a:buNone/>
            </a:pPr>
            <a:r>
              <a:rPr lang="en-US" sz="2900" dirty="0">
                <a:latin typeface="Cambria" panose="02040503050406030204" pitchFamily="18" charset="0"/>
              </a:rPr>
              <a:t>1.5-3.7                                               3X</a:t>
            </a:r>
          </a:p>
          <a:p>
            <a:pPr marL="0" indent="0">
              <a:buNone/>
            </a:pPr>
            <a:r>
              <a:rPr lang="en-US" sz="2900" dirty="0">
                <a:latin typeface="Cambria" panose="02040503050406030204" pitchFamily="18" charset="0"/>
              </a:rPr>
              <a:t>&lt;1.5                                                   1X</a:t>
            </a:r>
          </a:p>
          <a:p>
            <a:endParaRPr lang="en-US" dirty="0"/>
          </a:p>
        </p:txBody>
      </p:sp>
    </p:spTree>
    <p:extLst>
      <p:ext uri="{BB962C8B-B14F-4D97-AF65-F5344CB8AC3E}">
        <p14:creationId xmlns:p14="http://schemas.microsoft.com/office/powerpoint/2010/main" val="124818307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Cambria" panose="02040503050406030204" pitchFamily="18" charset="0"/>
              </a:rPr>
              <a:t>Oxidative Stress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5024" y="1933903"/>
            <a:ext cx="3661952" cy="3661952"/>
          </a:xfrm>
        </p:spPr>
      </p:pic>
    </p:spTree>
    <p:extLst>
      <p:ext uri="{BB962C8B-B14F-4D97-AF65-F5344CB8AC3E}">
        <p14:creationId xmlns:p14="http://schemas.microsoft.com/office/powerpoint/2010/main" val="50741698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BDE9-3EE6-4681-891A-37E30DBC9688}"/>
              </a:ext>
            </a:extLst>
          </p:cNvPr>
          <p:cNvSpPr>
            <a:spLocks noGrp="1"/>
          </p:cNvSpPr>
          <p:nvPr>
            <p:ph type="title"/>
          </p:nvPr>
        </p:nvSpPr>
        <p:spPr>
          <a:xfrm>
            <a:off x="838200" y="1826063"/>
            <a:ext cx="10515600" cy="1325563"/>
          </a:xfrm>
        </p:spPr>
        <p:txBody>
          <a:bodyPr>
            <a:normAutofit/>
          </a:bodyPr>
          <a:lstStyle/>
          <a:p>
            <a:r>
              <a:rPr lang="en-US" sz="3200" b="1" dirty="0">
                <a:latin typeface="Cambria" panose="02040503050406030204" pitchFamily="18" charset="0"/>
              </a:rPr>
              <a:t>IT’S NOT THE CHOLESTEROL, IT’S THE INFLAMMATION</a:t>
            </a:r>
          </a:p>
        </p:txBody>
      </p:sp>
      <p:sp>
        <p:nvSpPr>
          <p:cNvPr id="3" name="Content Placeholder 2">
            <a:extLst>
              <a:ext uri="{FF2B5EF4-FFF2-40B4-BE49-F238E27FC236}">
                <a16:creationId xmlns:a16="http://schemas.microsoft.com/office/drawing/2014/main" id="{B8F25051-E2BB-4691-B898-789C7A96D88E}"/>
              </a:ext>
            </a:extLst>
          </p:cNvPr>
          <p:cNvSpPr>
            <a:spLocks noGrp="1"/>
          </p:cNvSpPr>
          <p:nvPr>
            <p:ph idx="1"/>
          </p:nvPr>
        </p:nvSpPr>
        <p:spPr>
          <a:xfrm>
            <a:off x="838200" y="2666453"/>
            <a:ext cx="10515600" cy="4351338"/>
          </a:xfrm>
        </p:spPr>
        <p:txBody>
          <a:bodyPr>
            <a:normAutofit/>
          </a:bodyPr>
          <a:lstStyle/>
          <a:p>
            <a:pPr marL="0" indent="0">
              <a:buNone/>
            </a:pPr>
            <a:endParaRPr lang="en-US" sz="4000" dirty="0"/>
          </a:p>
          <a:p>
            <a:r>
              <a:rPr lang="en-US" dirty="0">
                <a:latin typeface="Cambria" panose="02040503050406030204" pitchFamily="18" charset="0"/>
              </a:rPr>
              <a:t>When LDL cholesterol is oxidized, it is especially damaging to the arterial lining and causes plaque </a:t>
            </a:r>
          </a:p>
          <a:p>
            <a:endParaRPr lang="en-US" dirty="0"/>
          </a:p>
        </p:txBody>
      </p:sp>
    </p:spTree>
    <p:extLst>
      <p:ext uri="{BB962C8B-B14F-4D97-AF65-F5344CB8AC3E}">
        <p14:creationId xmlns:p14="http://schemas.microsoft.com/office/powerpoint/2010/main" val="2941470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AE458-01D2-4D19-BB8C-EFD059775A85}"/>
              </a:ext>
            </a:extLst>
          </p:cNvPr>
          <p:cNvSpPr>
            <a:spLocks noGrp="1"/>
          </p:cNvSpPr>
          <p:nvPr>
            <p:ph type="title"/>
          </p:nvPr>
        </p:nvSpPr>
        <p:spPr>
          <a:xfrm>
            <a:off x="2333998" y="681037"/>
            <a:ext cx="7524003" cy="970450"/>
          </a:xfrm>
        </p:spPr>
        <p:txBody>
          <a:bodyPr>
            <a:normAutofit fontScale="90000"/>
          </a:bodyPr>
          <a:lstStyle/>
          <a:p>
            <a:pPr algn="ctr"/>
            <a:br>
              <a:rPr lang="en-US" dirty="0"/>
            </a:br>
            <a:r>
              <a:rPr lang="en-US" sz="3600" b="1" dirty="0">
                <a:latin typeface="Cambria" panose="02040503050406030204" pitchFamily="18" charset="0"/>
              </a:rPr>
              <a:t>THE RANGES AND EFFECT OF CRP</a:t>
            </a:r>
            <a:br>
              <a:rPr lang="en-US" sz="3100" dirty="0"/>
            </a:br>
            <a:endParaRPr lang="en-US" sz="3100" dirty="0"/>
          </a:p>
        </p:txBody>
      </p:sp>
      <p:sp>
        <p:nvSpPr>
          <p:cNvPr id="3" name="Content Placeholder 2">
            <a:extLst>
              <a:ext uri="{FF2B5EF4-FFF2-40B4-BE49-F238E27FC236}">
                <a16:creationId xmlns:a16="http://schemas.microsoft.com/office/drawing/2014/main" id="{19BB7995-01E2-4CA7-9A6F-6AF482CF18B8}"/>
              </a:ext>
            </a:extLst>
          </p:cNvPr>
          <p:cNvSpPr>
            <a:spLocks noGrp="1"/>
          </p:cNvSpPr>
          <p:nvPr>
            <p:ph idx="1"/>
          </p:nvPr>
        </p:nvSpPr>
        <p:spPr>
          <a:xfrm>
            <a:off x="838199" y="1651487"/>
            <a:ext cx="10515600" cy="4351338"/>
          </a:xfrm>
        </p:spPr>
        <p:txBody>
          <a:bodyPr>
            <a:normAutofit fontScale="77500" lnSpcReduction="20000"/>
          </a:bodyPr>
          <a:lstStyle/>
          <a:p>
            <a:pPr marL="0" indent="0">
              <a:buNone/>
            </a:pPr>
            <a:r>
              <a:rPr lang="en-US" sz="2600" b="1" dirty="0">
                <a:latin typeface="Cambria" panose="02040503050406030204" pitchFamily="18" charset="0"/>
              </a:rPr>
              <a:t>	MEN (Goal: &lt;1)</a:t>
            </a:r>
          </a:p>
          <a:p>
            <a:pPr marL="0" indent="0">
              <a:buNone/>
            </a:pPr>
            <a:r>
              <a:rPr lang="en-US" sz="2600" b="1" dirty="0">
                <a:latin typeface="Cambria" panose="02040503050406030204" pitchFamily="18" charset="0"/>
              </a:rPr>
              <a:t>	CRP (mg/L)                         HEART ATTACK                         STROKE</a:t>
            </a:r>
          </a:p>
          <a:p>
            <a:pPr marL="0" indent="0">
              <a:buNone/>
            </a:pPr>
            <a:r>
              <a:rPr lang="en-US" sz="2600" dirty="0">
                <a:latin typeface="Cambria" panose="02040503050406030204" pitchFamily="18" charset="0"/>
              </a:rPr>
              <a:t>	&gt;2.11                                              3X                                           2X</a:t>
            </a:r>
          </a:p>
          <a:p>
            <a:pPr marL="0" indent="0">
              <a:buNone/>
            </a:pPr>
            <a:r>
              <a:rPr lang="en-US" sz="2600" dirty="0">
                <a:latin typeface="Cambria" panose="02040503050406030204" pitchFamily="18" charset="0"/>
              </a:rPr>
              <a:t>	1.15 - 2.10                                      2.6X                                        2X</a:t>
            </a:r>
          </a:p>
          <a:p>
            <a:pPr marL="0" indent="0">
              <a:buNone/>
            </a:pPr>
            <a:r>
              <a:rPr lang="en-US" sz="2600" dirty="0">
                <a:latin typeface="Cambria" panose="02040503050406030204" pitchFamily="18" charset="0"/>
              </a:rPr>
              <a:t>	.56 -1.14 1                                      2X                                           2X </a:t>
            </a:r>
          </a:p>
          <a:p>
            <a:pPr marL="0" indent="0">
              <a:buNone/>
            </a:pPr>
            <a:r>
              <a:rPr lang="en-US" sz="2600" dirty="0">
                <a:latin typeface="Cambria" panose="02040503050406030204" pitchFamily="18" charset="0"/>
              </a:rPr>
              <a:t>	&lt;0.55                                              1X                                           1X</a:t>
            </a:r>
          </a:p>
          <a:p>
            <a:pPr marL="0" indent="0">
              <a:buNone/>
            </a:pPr>
            <a:br>
              <a:rPr lang="en-US" sz="2600" dirty="0">
                <a:latin typeface="Cambria" panose="02040503050406030204" pitchFamily="18" charset="0"/>
              </a:rPr>
            </a:br>
            <a:r>
              <a:rPr lang="en-US" sz="2600" dirty="0">
                <a:latin typeface="Cambria" panose="02040503050406030204" pitchFamily="18" charset="0"/>
              </a:rPr>
              <a:t>	</a:t>
            </a:r>
            <a:r>
              <a:rPr lang="en-US" sz="2600" b="1" dirty="0">
                <a:latin typeface="Cambria" panose="02040503050406030204" pitchFamily="18" charset="0"/>
              </a:rPr>
              <a:t>WOMEN (Goal: &lt;1.5)</a:t>
            </a:r>
          </a:p>
          <a:p>
            <a:pPr marL="0" indent="0">
              <a:buNone/>
            </a:pPr>
            <a:r>
              <a:rPr lang="en-US" sz="2600" b="1" dirty="0">
                <a:latin typeface="Cambria" panose="02040503050406030204" pitchFamily="18" charset="0"/>
              </a:rPr>
              <a:t>	CRP (mg/L)                            HEART ATTACK  OR STROKE     </a:t>
            </a:r>
          </a:p>
          <a:p>
            <a:pPr marL="0" indent="0">
              <a:buNone/>
            </a:pPr>
            <a:r>
              <a:rPr lang="en-US" sz="2600" dirty="0">
                <a:latin typeface="Cambria" panose="02040503050406030204" pitchFamily="18" charset="0"/>
              </a:rPr>
              <a:t>	&gt;7.3                                                   5.5X</a:t>
            </a:r>
          </a:p>
          <a:p>
            <a:pPr marL="0" indent="0">
              <a:buNone/>
            </a:pPr>
            <a:r>
              <a:rPr lang="en-US" sz="2600" dirty="0">
                <a:latin typeface="Cambria" panose="02040503050406030204" pitchFamily="18" charset="0"/>
              </a:rPr>
              <a:t>	3.8-7.3                                               3.5X </a:t>
            </a:r>
          </a:p>
          <a:p>
            <a:pPr marL="0" indent="0">
              <a:buNone/>
            </a:pPr>
            <a:r>
              <a:rPr lang="en-US" sz="2600" dirty="0">
                <a:latin typeface="Cambria" panose="02040503050406030204" pitchFamily="18" charset="0"/>
              </a:rPr>
              <a:t>	1.5-3.7                                               3X</a:t>
            </a:r>
          </a:p>
          <a:p>
            <a:pPr marL="0" indent="0">
              <a:buNone/>
            </a:pPr>
            <a:r>
              <a:rPr lang="en-US" sz="2600" dirty="0">
                <a:latin typeface="Cambria" panose="02040503050406030204" pitchFamily="18" charset="0"/>
              </a:rPr>
              <a:t>	&lt;1.5                                                   1X</a:t>
            </a:r>
          </a:p>
          <a:p>
            <a:endParaRPr lang="en-US" dirty="0"/>
          </a:p>
        </p:txBody>
      </p:sp>
    </p:spTree>
    <p:extLst>
      <p:ext uri="{BB962C8B-B14F-4D97-AF65-F5344CB8AC3E}">
        <p14:creationId xmlns:p14="http://schemas.microsoft.com/office/powerpoint/2010/main" val="395748094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5745"/>
            <a:ext cx="10515600" cy="1325563"/>
          </a:xfrm>
        </p:spPr>
        <p:txBody>
          <a:bodyPr>
            <a:normAutofit/>
          </a:bodyPr>
          <a:lstStyle/>
          <a:p>
            <a:pPr algn="ctr"/>
            <a:r>
              <a:rPr lang="en-US" sz="4000" b="1" dirty="0">
                <a:latin typeface="Cambria" panose="02040503050406030204" pitchFamily="18" charset="0"/>
              </a:rPr>
              <a:t>What causes Oxidative Stress?</a:t>
            </a:r>
          </a:p>
        </p:txBody>
      </p:sp>
      <p:sp>
        <p:nvSpPr>
          <p:cNvPr id="3" name="Content Placeholder 2"/>
          <p:cNvSpPr>
            <a:spLocks noGrp="1"/>
          </p:cNvSpPr>
          <p:nvPr>
            <p:ph idx="1"/>
          </p:nvPr>
        </p:nvSpPr>
        <p:spPr>
          <a:xfrm>
            <a:off x="2320159" y="2014812"/>
            <a:ext cx="10515600" cy="4351338"/>
          </a:xfrm>
        </p:spPr>
        <p:txBody>
          <a:bodyPr numCol="2">
            <a:normAutofit/>
          </a:bodyPr>
          <a:lstStyle/>
          <a:p>
            <a:r>
              <a:rPr lang="en-US" sz="2400" dirty="0">
                <a:latin typeface="Cambria" panose="02040503050406030204" pitchFamily="18" charset="0"/>
              </a:rPr>
              <a:t>Exposure to toxins</a:t>
            </a:r>
          </a:p>
          <a:p>
            <a:r>
              <a:rPr lang="en-US" sz="2400" dirty="0">
                <a:latin typeface="Cambria" panose="02040503050406030204" pitchFamily="18" charset="0"/>
              </a:rPr>
              <a:t>Cigarette smoke</a:t>
            </a:r>
          </a:p>
          <a:p>
            <a:r>
              <a:rPr lang="en-US" sz="2400" dirty="0">
                <a:latin typeface="Cambria" panose="02040503050406030204" pitchFamily="18" charset="0"/>
              </a:rPr>
              <a:t>Pollution  </a:t>
            </a:r>
          </a:p>
          <a:p>
            <a:r>
              <a:rPr lang="en-US" sz="2400" dirty="0">
                <a:latin typeface="Cambria" panose="02040503050406030204" pitchFamily="18" charset="0"/>
              </a:rPr>
              <a:t>Dehydration</a:t>
            </a:r>
          </a:p>
          <a:p>
            <a:r>
              <a:rPr lang="en-US" sz="2400" dirty="0">
                <a:latin typeface="Cambria" panose="02040503050406030204" pitchFamily="18" charset="0"/>
              </a:rPr>
              <a:t>Excess sugar</a:t>
            </a:r>
          </a:p>
          <a:p>
            <a:r>
              <a:rPr lang="en-US" sz="2400" dirty="0">
                <a:latin typeface="Cambria" panose="02040503050406030204" pitchFamily="18" charset="0"/>
              </a:rPr>
              <a:t>Processed foods</a:t>
            </a:r>
          </a:p>
          <a:p>
            <a:r>
              <a:rPr lang="en-US" sz="2400" dirty="0">
                <a:latin typeface="Cambria" panose="02040503050406030204" pitchFamily="18" charset="0"/>
              </a:rPr>
              <a:t>SUBLUXATION</a:t>
            </a:r>
          </a:p>
          <a:p>
            <a:r>
              <a:rPr lang="en-US" sz="2400" dirty="0">
                <a:latin typeface="Cambria" panose="02040503050406030204" pitchFamily="18" charset="0"/>
              </a:rPr>
              <a:t>Medication</a:t>
            </a:r>
          </a:p>
          <a:p>
            <a:r>
              <a:rPr lang="en-US" sz="2400" dirty="0">
                <a:latin typeface="Cambria" panose="02040503050406030204" pitchFamily="18" charset="0"/>
              </a:rPr>
              <a:t>Preservatives in foods</a:t>
            </a:r>
          </a:p>
          <a:p>
            <a:r>
              <a:rPr lang="en-US" sz="2400" dirty="0">
                <a:latin typeface="Cambria" panose="02040503050406030204" pitchFamily="18" charset="0"/>
              </a:rPr>
              <a:t>Alcohol consumption</a:t>
            </a:r>
          </a:p>
          <a:p>
            <a:r>
              <a:rPr lang="en-US" sz="2400" dirty="0">
                <a:latin typeface="Cambria" panose="02040503050406030204" pitchFamily="18" charset="0"/>
              </a:rPr>
              <a:t>Stress</a:t>
            </a:r>
          </a:p>
        </p:txBody>
      </p:sp>
    </p:spTree>
    <p:extLst>
      <p:ext uri="{BB962C8B-B14F-4D97-AF65-F5344CB8AC3E}">
        <p14:creationId xmlns:p14="http://schemas.microsoft.com/office/powerpoint/2010/main" val="187964455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194"/>
            <a:ext cx="10515600" cy="1325563"/>
          </a:xfrm>
        </p:spPr>
        <p:txBody>
          <a:bodyPr>
            <a:normAutofit/>
          </a:bodyPr>
          <a:lstStyle/>
          <a:p>
            <a:pPr algn="ctr"/>
            <a:r>
              <a:rPr lang="en-US" sz="3600" b="1" dirty="0">
                <a:latin typeface="Cambria" panose="02040503050406030204" pitchFamily="18" charset="0"/>
              </a:rPr>
              <a:t>Consequences of Oxidative Stress</a:t>
            </a:r>
          </a:p>
        </p:txBody>
      </p:sp>
      <p:sp>
        <p:nvSpPr>
          <p:cNvPr id="3" name="Content Placeholder 2"/>
          <p:cNvSpPr>
            <a:spLocks noGrp="1"/>
          </p:cNvSpPr>
          <p:nvPr>
            <p:ph idx="1"/>
          </p:nvPr>
        </p:nvSpPr>
        <p:spPr>
          <a:xfrm>
            <a:off x="2067910" y="1962260"/>
            <a:ext cx="10515600" cy="4351338"/>
          </a:xfrm>
        </p:spPr>
        <p:txBody>
          <a:bodyPr numCol="2">
            <a:normAutofit/>
          </a:bodyPr>
          <a:lstStyle/>
          <a:p>
            <a:r>
              <a:rPr lang="en-US" b="1" dirty="0">
                <a:latin typeface="Cambria" panose="02040503050406030204" pitchFamily="18" charset="0"/>
              </a:rPr>
              <a:t>Inflammation</a:t>
            </a:r>
          </a:p>
          <a:p>
            <a:r>
              <a:rPr lang="en-US" dirty="0">
                <a:latin typeface="Cambria" panose="02040503050406030204" pitchFamily="18" charset="0"/>
              </a:rPr>
              <a:t>Cancer</a:t>
            </a:r>
          </a:p>
          <a:p>
            <a:r>
              <a:rPr lang="en-US" dirty="0">
                <a:latin typeface="Cambria" panose="02040503050406030204" pitchFamily="18" charset="0"/>
              </a:rPr>
              <a:t>COPD</a:t>
            </a:r>
          </a:p>
          <a:p>
            <a:r>
              <a:rPr lang="en-US" dirty="0">
                <a:latin typeface="Cambria" panose="02040503050406030204" pitchFamily="18" charset="0"/>
              </a:rPr>
              <a:t>Asthma</a:t>
            </a:r>
          </a:p>
          <a:p>
            <a:r>
              <a:rPr lang="en-US" dirty="0">
                <a:latin typeface="Cambria" panose="02040503050406030204" pitchFamily="18" charset="0"/>
              </a:rPr>
              <a:t>Alzheimer’s Disease</a:t>
            </a:r>
          </a:p>
          <a:p>
            <a:r>
              <a:rPr lang="en-US" dirty="0">
                <a:latin typeface="Cambria" panose="02040503050406030204" pitchFamily="18" charset="0"/>
              </a:rPr>
              <a:t>Depression, anxiety</a:t>
            </a:r>
          </a:p>
          <a:p>
            <a:r>
              <a:rPr lang="en-US" dirty="0">
                <a:latin typeface="Cambria" panose="02040503050406030204" pitchFamily="18" charset="0"/>
              </a:rPr>
              <a:t>Lack of energy and stamina</a:t>
            </a:r>
          </a:p>
          <a:p>
            <a:r>
              <a:rPr lang="en-US" dirty="0">
                <a:latin typeface="Cambria" panose="02040503050406030204" pitchFamily="18" charset="0"/>
              </a:rPr>
              <a:t>Joint or muscle pain</a:t>
            </a:r>
          </a:p>
          <a:p>
            <a:r>
              <a:rPr lang="en-US" dirty="0">
                <a:latin typeface="Cambria" panose="02040503050406030204" pitchFamily="18" charset="0"/>
              </a:rPr>
              <a:t>Premature aging</a:t>
            </a:r>
          </a:p>
          <a:p>
            <a:r>
              <a:rPr lang="en-US" dirty="0">
                <a:latin typeface="Cambria" panose="02040503050406030204" pitchFamily="18" charset="0"/>
              </a:rPr>
              <a:t>Heart disease</a:t>
            </a:r>
          </a:p>
          <a:p>
            <a:r>
              <a:rPr lang="en-US" dirty="0">
                <a:latin typeface="Cambria" panose="02040503050406030204" pitchFamily="18" charset="0"/>
              </a:rPr>
              <a:t>Diabetes</a:t>
            </a:r>
          </a:p>
        </p:txBody>
      </p:sp>
    </p:spTree>
    <p:extLst>
      <p:ext uri="{BB962C8B-B14F-4D97-AF65-F5344CB8AC3E}">
        <p14:creationId xmlns:p14="http://schemas.microsoft.com/office/powerpoint/2010/main" val="77228321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8AC7-D233-418E-A768-8123EEE6BF3C}"/>
              </a:ext>
            </a:extLst>
          </p:cNvPr>
          <p:cNvSpPr>
            <a:spLocks noGrp="1"/>
          </p:cNvSpPr>
          <p:nvPr>
            <p:ph type="title"/>
          </p:nvPr>
        </p:nvSpPr>
        <p:spPr>
          <a:xfrm>
            <a:off x="838200" y="564822"/>
            <a:ext cx="10515600" cy="1325563"/>
          </a:xfrm>
        </p:spPr>
        <p:txBody>
          <a:bodyPr>
            <a:normAutofit/>
          </a:bodyPr>
          <a:lstStyle/>
          <a:p>
            <a:pPr algn="ctr"/>
            <a:r>
              <a:rPr lang="en-US" sz="4000" b="1" dirty="0">
                <a:latin typeface="Cambria" panose="02040503050406030204" pitchFamily="18" charset="0"/>
              </a:rPr>
              <a:t>Toxins Are Everywhere</a:t>
            </a:r>
          </a:p>
        </p:txBody>
      </p:sp>
      <p:sp>
        <p:nvSpPr>
          <p:cNvPr id="3" name="Content Placeholder 2">
            <a:extLst>
              <a:ext uri="{FF2B5EF4-FFF2-40B4-BE49-F238E27FC236}">
                <a16:creationId xmlns:a16="http://schemas.microsoft.com/office/drawing/2014/main" id="{9A614CF1-0B2E-49B1-8869-D37BB3BAE9E7}"/>
              </a:ext>
            </a:extLst>
          </p:cNvPr>
          <p:cNvSpPr>
            <a:spLocks noGrp="1"/>
          </p:cNvSpPr>
          <p:nvPr>
            <p:ph idx="1"/>
          </p:nvPr>
        </p:nvSpPr>
        <p:spPr>
          <a:xfrm>
            <a:off x="2866696" y="2141537"/>
            <a:ext cx="10515600" cy="4351338"/>
          </a:xfrm>
        </p:spPr>
        <p:txBody>
          <a:bodyPr>
            <a:normAutofit/>
          </a:bodyPr>
          <a:lstStyle/>
          <a:p>
            <a:pPr marL="0" indent="0">
              <a:buNone/>
            </a:pPr>
            <a:r>
              <a:rPr lang="en-US" sz="2400" dirty="0">
                <a:latin typeface="Cambria" panose="02040503050406030204" pitchFamily="18" charset="0"/>
              </a:rPr>
              <a:t>Glyphosates                               Drugs &amp; Vaccines </a:t>
            </a:r>
          </a:p>
          <a:p>
            <a:pPr marL="0" indent="0">
              <a:buNone/>
            </a:pPr>
            <a:r>
              <a:rPr lang="en-US" sz="2400" dirty="0">
                <a:latin typeface="Cambria" panose="02040503050406030204" pitchFamily="18" charset="0"/>
              </a:rPr>
              <a:t>Car                                             Bottling &amp; Packaging</a:t>
            </a:r>
          </a:p>
          <a:p>
            <a:pPr marL="0" indent="0">
              <a:buNone/>
            </a:pPr>
            <a:r>
              <a:rPr lang="en-US" sz="2400" dirty="0">
                <a:latin typeface="Cambria" panose="02040503050406030204" pitchFamily="18" charset="0"/>
              </a:rPr>
              <a:t>Home                                         Beer &amp; Wine   </a:t>
            </a:r>
          </a:p>
          <a:p>
            <a:pPr marL="0" indent="0">
              <a:buNone/>
            </a:pPr>
            <a:r>
              <a:rPr lang="en-US" sz="2400" dirty="0">
                <a:latin typeface="Cambria" panose="02040503050406030204" pitchFamily="18" charset="0"/>
              </a:rPr>
              <a:t>Work                                           Fabrics &amp; Clothing </a:t>
            </a:r>
          </a:p>
          <a:p>
            <a:pPr marL="0" indent="0">
              <a:buNone/>
            </a:pPr>
            <a:r>
              <a:rPr lang="en-US" sz="2400" dirty="0">
                <a:latin typeface="Cambria" panose="02040503050406030204" pitchFamily="18" charset="0"/>
              </a:rPr>
              <a:t>Outside environment                  Paint, furniture, &amp; flooring</a:t>
            </a:r>
          </a:p>
          <a:p>
            <a:pPr marL="0" indent="0">
              <a:buNone/>
            </a:pPr>
            <a:r>
              <a:rPr lang="en-US" sz="2400" dirty="0">
                <a:latin typeface="Cambria" panose="02040503050406030204" pitchFamily="18" charset="0"/>
              </a:rPr>
              <a:t>Food &amp; Drinks                             1</a:t>
            </a:r>
            <a:r>
              <a:rPr lang="en-US" sz="2400" baseline="30000" dirty="0">
                <a:latin typeface="Cambria" panose="02040503050406030204" pitchFamily="18" charset="0"/>
              </a:rPr>
              <a:t>st</a:t>
            </a:r>
            <a:r>
              <a:rPr lang="en-US" sz="2400" dirty="0">
                <a:latin typeface="Cambria" panose="02040503050406030204" pitchFamily="18" charset="0"/>
              </a:rPr>
              <a:t>/2</a:t>
            </a:r>
            <a:r>
              <a:rPr lang="en-US" sz="2400" baseline="30000" dirty="0">
                <a:latin typeface="Cambria" panose="02040503050406030204" pitchFamily="18" charset="0"/>
              </a:rPr>
              <a:t>nd</a:t>
            </a:r>
            <a:r>
              <a:rPr lang="en-US" sz="2400" dirty="0">
                <a:latin typeface="Cambria" panose="02040503050406030204" pitchFamily="18" charset="0"/>
              </a:rPr>
              <a:t> smoke </a:t>
            </a:r>
          </a:p>
          <a:p>
            <a:pPr marL="0" indent="0">
              <a:buNone/>
            </a:pPr>
            <a:r>
              <a:rPr lang="en-US" sz="2400" dirty="0">
                <a:latin typeface="Cambria" panose="02040503050406030204" pitchFamily="18" charset="0"/>
              </a:rPr>
              <a:t>Drinks                                          Personal care products</a:t>
            </a:r>
          </a:p>
          <a:p>
            <a:pPr marL="0" indent="0">
              <a:buNone/>
            </a:pPr>
            <a:r>
              <a:rPr lang="en-US" sz="2400" dirty="0">
                <a:latin typeface="Cambria" panose="02040503050406030204" pitchFamily="18" charset="0"/>
              </a:rPr>
              <a:t>Tap Water                                    Pesticides</a:t>
            </a:r>
          </a:p>
        </p:txBody>
      </p:sp>
    </p:spTree>
    <p:extLst>
      <p:ext uri="{BB962C8B-B14F-4D97-AF65-F5344CB8AC3E}">
        <p14:creationId xmlns:p14="http://schemas.microsoft.com/office/powerpoint/2010/main" val="388949817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Cambria" panose="02040503050406030204" pitchFamily="18" charset="0"/>
              </a:rPr>
              <a:t>Consequences of Toxicity</a:t>
            </a:r>
          </a:p>
        </p:txBody>
      </p:sp>
      <p:sp>
        <p:nvSpPr>
          <p:cNvPr id="3" name="Content Placeholder 2"/>
          <p:cNvSpPr>
            <a:spLocks noGrp="1"/>
          </p:cNvSpPr>
          <p:nvPr>
            <p:ph idx="1"/>
          </p:nvPr>
        </p:nvSpPr>
        <p:spPr>
          <a:xfrm>
            <a:off x="1889235" y="1690688"/>
            <a:ext cx="10515600" cy="4351338"/>
          </a:xfrm>
        </p:spPr>
        <p:txBody>
          <a:bodyPr numCol="2">
            <a:normAutofit/>
          </a:bodyPr>
          <a:lstStyle/>
          <a:p>
            <a:r>
              <a:rPr lang="en-US" sz="2400" dirty="0">
                <a:latin typeface="Cambria" panose="02040503050406030204" pitchFamily="18" charset="0"/>
              </a:rPr>
              <a:t>Cancer</a:t>
            </a:r>
          </a:p>
          <a:p>
            <a:r>
              <a:rPr lang="en-US" sz="2400" dirty="0">
                <a:latin typeface="Cambria" panose="02040503050406030204" pitchFamily="18" charset="0"/>
              </a:rPr>
              <a:t>Depression</a:t>
            </a:r>
          </a:p>
          <a:p>
            <a:r>
              <a:rPr lang="en-US" sz="2400" dirty="0">
                <a:latin typeface="Cambria" panose="02040503050406030204" pitchFamily="18" charset="0"/>
              </a:rPr>
              <a:t>Decreased vitamin levels</a:t>
            </a:r>
          </a:p>
          <a:p>
            <a:r>
              <a:rPr lang="en-US" sz="2400" dirty="0">
                <a:latin typeface="Cambria" panose="02040503050406030204" pitchFamily="18" charset="0"/>
              </a:rPr>
              <a:t>Antioxidant wasting</a:t>
            </a:r>
          </a:p>
          <a:p>
            <a:r>
              <a:rPr lang="en-US" sz="2400" dirty="0">
                <a:latin typeface="Cambria" panose="02040503050406030204" pitchFamily="18" charset="0"/>
              </a:rPr>
              <a:t>Breakdown of energy pathways</a:t>
            </a:r>
          </a:p>
          <a:p>
            <a:r>
              <a:rPr lang="en-US" sz="2400" dirty="0">
                <a:latin typeface="Cambria" panose="02040503050406030204" pitchFamily="18" charset="0"/>
              </a:rPr>
              <a:t>Chronic pain</a:t>
            </a:r>
          </a:p>
          <a:p>
            <a:r>
              <a:rPr lang="en-US" sz="2400" dirty="0">
                <a:latin typeface="Cambria" panose="02040503050406030204" pitchFamily="18" charset="0"/>
              </a:rPr>
              <a:t>Immune suppression</a:t>
            </a:r>
          </a:p>
          <a:p>
            <a:r>
              <a:rPr lang="en-US" sz="2400" dirty="0">
                <a:latin typeface="Cambria" panose="02040503050406030204" pitchFamily="18" charset="0"/>
              </a:rPr>
              <a:t>Weight loss resistance</a:t>
            </a:r>
          </a:p>
          <a:p>
            <a:r>
              <a:rPr lang="en-US" sz="2400" dirty="0">
                <a:latin typeface="Cambria" panose="02040503050406030204" pitchFamily="18" charset="0"/>
              </a:rPr>
              <a:t>Inflammation/oxidation</a:t>
            </a:r>
          </a:p>
          <a:p>
            <a:r>
              <a:rPr lang="en-US" sz="2400" dirty="0">
                <a:latin typeface="Cambria" panose="02040503050406030204" pitchFamily="18" charset="0"/>
              </a:rPr>
              <a:t>Hormonal imbalances</a:t>
            </a:r>
          </a:p>
          <a:p>
            <a:r>
              <a:rPr lang="en-US" sz="2400" dirty="0">
                <a:latin typeface="Cambria" panose="02040503050406030204" pitchFamily="18" charset="0"/>
              </a:rPr>
              <a:t>Body odor, belching and gas</a:t>
            </a:r>
          </a:p>
          <a:p>
            <a:r>
              <a:rPr lang="en-US" sz="2400" dirty="0">
                <a:latin typeface="Cambria" panose="02040503050406030204" pitchFamily="18" charset="0"/>
              </a:rPr>
              <a:t>Bad breath</a:t>
            </a:r>
          </a:p>
          <a:p>
            <a:r>
              <a:rPr lang="en-US" sz="2400" dirty="0">
                <a:latin typeface="Cambria" panose="02040503050406030204" pitchFamily="18" charset="0"/>
              </a:rPr>
              <a:t>Skin problems</a:t>
            </a:r>
          </a:p>
          <a:p>
            <a:r>
              <a:rPr lang="en-US" sz="2400" dirty="0">
                <a:latin typeface="Cambria" panose="02040503050406030204" pitchFamily="18" charset="0"/>
              </a:rPr>
              <a:t>Fibromyalgia</a:t>
            </a:r>
          </a:p>
          <a:p>
            <a:r>
              <a:rPr lang="en-US" sz="2400" dirty="0">
                <a:latin typeface="Cambria" panose="02040503050406030204" pitchFamily="18" charset="0"/>
              </a:rPr>
              <a:t>Chronic fatigue</a:t>
            </a:r>
          </a:p>
        </p:txBody>
      </p:sp>
    </p:spTree>
    <p:extLst>
      <p:ext uri="{BB962C8B-B14F-4D97-AF65-F5344CB8AC3E}">
        <p14:creationId xmlns:p14="http://schemas.microsoft.com/office/powerpoint/2010/main" val="303591400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92820" y="2046343"/>
            <a:ext cx="10515600" cy="4351338"/>
          </a:xfrm>
        </p:spPr>
        <p:txBody>
          <a:bodyPr>
            <a:normAutofit/>
          </a:bodyPr>
          <a:lstStyle/>
          <a:p>
            <a:pPr marL="0" indent="0">
              <a:buNone/>
            </a:pPr>
            <a:r>
              <a:rPr lang="en-US" sz="2400" b="1" dirty="0">
                <a:latin typeface="Cambria" panose="02040503050406030204" pitchFamily="18" charset="0"/>
              </a:rPr>
              <a:t>VITAMIN D (A Hormone) MANAGES:</a:t>
            </a:r>
          </a:p>
          <a:p>
            <a:r>
              <a:rPr lang="en-US" sz="2400" dirty="0">
                <a:latin typeface="Cambria" panose="02040503050406030204" pitchFamily="18" charset="0"/>
              </a:rPr>
              <a:t>Bone health</a:t>
            </a:r>
          </a:p>
          <a:p>
            <a:r>
              <a:rPr lang="en-US" sz="2400" dirty="0">
                <a:latin typeface="Cambria" panose="02040503050406030204" pitchFamily="18" charset="0"/>
              </a:rPr>
              <a:t>Normal immune function</a:t>
            </a:r>
          </a:p>
          <a:p>
            <a:r>
              <a:rPr lang="en-US" sz="2400" dirty="0">
                <a:latin typeface="Cambria" panose="02040503050406030204" pitchFamily="18" charset="0"/>
              </a:rPr>
              <a:t>Managing inflammation</a:t>
            </a:r>
          </a:p>
          <a:p>
            <a:r>
              <a:rPr lang="en-US" sz="2400" dirty="0">
                <a:latin typeface="Cambria" panose="02040503050406030204" pitchFamily="18" charset="0"/>
              </a:rPr>
              <a:t>Fighting infection</a:t>
            </a:r>
          </a:p>
          <a:p>
            <a:r>
              <a:rPr lang="en-US" sz="2400" dirty="0">
                <a:latin typeface="Cambria" panose="02040503050406030204" pitchFamily="18" charset="0"/>
              </a:rPr>
              <a:t>Muscle function</a:t>
            </a:r>
          </a:p>
          <a:p>
            <a:r>
              <a:rPr lang="en-US" sz="2400" dirty="0">
                <a:latin typeface="Cambria" panose="02040503050406030204" pitchFamily="18" charset="0"/>
              </a:rPr>
              <a:t>Cardiovascular regulation</a:t>
            </a:r>
          </a:p>
          <a:p>
            <a:r>
              <a:rPr lang="en-US" sz="2400" dirty="0">
                <a:latin typeface="Cambria" panose="02040503050406030204" pitchFamily="18" charset="0"/>
              </a:rPr>
              <a:t>Respiratory system support</a:t>
            </a:r>
          </a:p>
          <a:p>
            <a:r>
              <a:rPr lang="en-US" sz="2400" dirty="0">
                <a:latin typeface="Cambria" panose="02040503050406030204" pitchFamily="18" charset="0"/>
              </a:rPr>
              <a:t>Brain development</a:t>
            </a:r>
          </a:p>
          <a:p>
            <a:endParaRPr lang="en-US" dirty="0"/>
          </a:p>
        </p:txBody>
      </p:sp>
      <p:sp>
        <p:nvSpPr>
          <p:cNvPr id="5" name="Title 2"/>
          <p:cNvSpPr>
            <a:spLocks noGrp="1"/>
          </p:cNvSpPr>
          <p:nvPr>
            <p:ph type="title"/>
          </p:nvPr>
        </p:nvSpPr>
        <p:spPr>
          <a:xfrm>
            <a:off x="838200" y="974725"/>
            <a:ext cx="10515600" cy="1325563"/>
          </a:xfrm>
        </p:spPr>
        <p:txBody>
          <a:bodyPr>
            <a:normAutofit/>
          </a:bodyPr>
          <a:lstStyle/>
          <a:p>
            <a:pPr algn="ctr"/>
            <a:r>
              <a:rPr lang="en-US" sz="3600" b="1" dirty="0">
                <a:latin typeface="Cambria" panose="02040503050406030204" pitchFamily="18" charset="0"/>
              </a:rPr>
              <a:t>WHY MEDICINE TESTS VITAMIN D</a:t>
            </a:r>
          </a:p>
        </p:txBody>
      </p:sp>
    </p:spTree>
    <p:extLst>
      <p:ext uri="{BB962C8B-B14F-4D97-AF65-F5344CB8AC3E}">
        <p14:creationId xmlns:p14="http://schemas.microsoft.com/office/powerpoint/2010/main" val="35106140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6E02E-6C9B-4A8F-8E37-9C5549F03B51}"/>
              </a:ext>
            </a:extLst>
          </p:cNvPr>
          <p:cNvSpPr>
            <a:spLocks noGrp="1"/>
          </p:cNvSpPr>
          <p:nvPr>
            <p:ph type="ctrTitle"/>
          </p:nvPr>
        </p:nvSpPr>
        <p:spPr>
          <a:xfrm>
            <a:off x="914400" y="609600"/>
            <a:ext cx="10363200" cy="1752600"/>
          </a:xfrm>
        </p:spPr>
        <p:txBody>
          <a:bodyPr>
            <a:normAutofit/>
          </a:bodyPr>
          <a:lstStyle/>
          <a:p>
            <a:r>
              <a:rPr lang="en-US" sz="3600" b="1" dirty="0">
                <a:latin typeface="Cambria" panose="02040503050406030204" pitchFamily="18" charset="0"/>
              </a:rPr>
              <a:t>The Consequence of Low Vitamin D</a:t>
            </a:r>
          </a:p>
        </p:txBody>
      </p:sp>
      <p:sp>
        <p:nvSpPr>
          <p:cNvPr id="3" name="Subtitle 2">
            <a:extLst>
              <a:ext uri="{FF2B5EF4-FFF2-40B4-BE49-F238E27FC236}">
                <a16:creationId xmlns:a16="http://schemas.microsoft.com/office/drawing/2014/main" id="{A74D5D07-2625-4E1C-8D24-E6E87588A8E4}"/>
              </a:ext>
            </a:extLst>
          </p:cNvPr>
          <p:cNvSpPr>
            <a:spLocks noGrp="1"/>
          </p:cNvSpPr>
          <p:nvPr>
            <p:ph type="subTitle" idx="1"/>
          </p:nvPr>
        </p:nvSpPr>
        <p:spPr>
          <a:xfrm>
            <a:off x="1828800" y="2667001"/>
            <a:ext cx="8534400" cy="3657600"/>
          </a:xfrm>
        </p:spPr>
        <p:txBody>
          <a:bodyPr>
            <a:normAutofit/>
          </a:bodyPr>
          <a:lstStyle/>
          <a:p>
            <a:r>
              <a:rPr lang="en-CA" sz="2800" dirty="0">
                <a:solidFill>
                  <a:schemeClr val="tx1"/>
                </a:solidFill>
                <a:latin typeface="Cambria" panose="02040503050406030204" pitchFamily="18" charset="0"/>
              </a:rPr>
              <a:t>Depression, osteoporosis, </a:t>
            </a:r>
            <a:r>
              <a:rPr lang="en-CA" sz="2800" b="1" dirty="0">
                <a:solidFill>
                  <a:schemeClr val="tx1"/>
                </a:solidFill>
                <a:latin typeface="Cambria" panose="02040503050406030204" pitchFamily="18" charset="0"/>
              </a:rPr>
              <a:t>inflammation</a:t>
            </a:r>
            <a:r>
              <a:rPr lang="en-CA" sz="2800" dirty="0">
                <a:solidFill>
                  <a:schemeClr val="tx1"/>
                </a:solidFill>
                <a:latin typeface="Cambria" panose="02040503050406030204" pitchFamily="18" charset="0"/>
              </a:rPr>
              <a:t>, heart disease, auto immune disease, infection, hypertension, and cancer  </a:t>
            </a:r>
            <a:endParaRPr lang="en-US" sz="2800" dirty="0">
              <a:solidFill>
                <a:schemeClr val="tx1"/>
              </a:solidFill>
              <a:latin typeface="Cambria" panose="02040503050406030204" pitchFamily="18" charset="0"/>
            </a:endParaRPr>
          </a:p>
          <a:p>
            <a:endParaRPr lang="en-US" sz="2800" dirty="0">
              <a:latin typeface="Cambria" panose="02040503050406030204" pitchFamily="18" charset="0"/>
            </a:endParaRPr>
          </a:p>
          <a:p>
            <a:r>
              <a:rPr lang="en-US" sz="2800" b="1" dirty="0">
                <a:latin typeface="Cambria" panose="02040503050406030204" pitchFamily="18" charset="0"/>
              </a:rPr>
              <a:t>AND YOU CANNOT GET ENOUGH FROM YOUR DIET!</a:t>
            </a:r>
          </a:p>
          <a:p>
            <a:endParaRPr lang="en-US" dirty="0"/>
          </a:p>
        </p:txBody>
      </p:sp>
    </p:spTree>
    <p:extLst>
      <p:ext uri="{BB962C8B-B14F-4D97-AF65-F5344CB8AC3E}">
        <p14:creationId xmlns:p14="http://schemas.microsoft.com/office/powerpoint/2010/main" val="374505957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A166-69E8-4B08-BDCE-0C27C2261A90}"/>
              </a:ext>
            </a:extLst>
          </p:cNvPr>
          <p:cNvSpPr>
            <a:spLocks noGrp="1"/>
          </p:cNvSpPr>
          <p:nvPr>
            <p:ph type="title"/>
          </p:nvPr>
        </p:nvSpPr>
        <p:spPr>
          <a:xfrm>
            <a:off x="838200" y="890642"/>
            <a:ext cx="10515600" cy="1325563"/>
          </a:xfrm>
        </p:spPr>
        <p:txBody>
          <a:bodyPr>
            <a:normAutofit/>
          </a:bodyPr>
          <a:lstStyle/>
          <a:p>
            <a:pPr algn="ctr"/>
            <a:r>
              <a:rPr lang="en-US" sz="3600" b="1" dirty="0">
                <a:latin typeface="Cambria" panose="02040503050406030204" pitchFamily="18" charset="0"/>
              </a:rPr>
              <a:t>Test and Take Vitamin D</a:t>
            </a:r>
          </a:p>
        </p:txBody>
      </p:sp>
      <p:sp>
        <p:nvSpPr>
          <p:cNvPr id="3" name="Content Placeholder 2">
            <a:extLst>
              <a:ext uri="{FF2B5EF4-FFF2-40B4-BE49-F238E27FC236}">
                <a16:creationId xmlns:a16="http://schemas.microsoft.com/office/drawing/2014/main" id="{EA836B3A-38E6-4D9E-BE09-6EA9EA419BA6}"/>
              </a:ext>
            </a:extLst>
          </p:cNvPr>
          <p:cNvSpPr>
            <a:spLocks noGrp="1"/>
          </p:cNvSpPr>
          <p:nvPr>
            <p:ph idx="1"/>
          </p:nvPr>
        </p:nvSpPr>
        <p:spPr>
          <a:xfrm>
            <a:off x="838200" y="2361653"/>
            <a:ext cx="10515600" cy="4351338"/>
          </a:xfrm>
        </p:spPr>
        <p:txBody>
          <a:bodyPr>
            <a:normAutofit/>
          </a:bodyPr>
          <a:lstStyle/>
          <a:p>
            <a:pPr marL="0" indent="0" algn="ctr">
              <a:buNone/>
            </a:pPr>
            <a:r>
              <a:rPr lang="en-US" sz="2400" dirty="0">
                <a:latin typeface="Cambria" panose="02040503050406030204" pitchFamily="18" charset="0"/>
              </a:rPr>
              <a:t>“Over 900 genes have vitamin D receptors, or proteins that bind to vitamin D.</a:t>
            </a:r>
          </a:p>
          <a:p>
            <a:pPr marL="0" indent="0" algn="ctr">
              <a:buNone/>
            </a:pPr>
            <a:r>
              <a:rPr lang="en-US" sz="2400" dirty="0">
                <a:latin typeface="Cambria" panose="02040503050406030204" pitchFamily="18" charset="0"/>
              </a:rPr>
              <a:t>Vitamin D supports immune system, pancreas, heart, blood, cellular, muscle, bone and bone marrow, breast, colon, intestine, kidney, lung, prostate, retina, skin, stomach, uterine and brain health—and positively impacts 36 bodily organs.”</a:t>
            </a:r>
          </a:p>
          <a:p>
            <a:pPr marL="0" indent="0">
              <a:buNone/>
            </a:pPr>
            <a:endParaRPr lang="en-US" sz="2400" dirty="0">
              <a:latin typeface="Cambria" panose="02040503050406030204" pitchFamily="18" charset="0"/>
            </a:endParaRPr>
          </a:p>
          <a:p>
            <a:pPr marL="0" indent="0">
              <a:buNone/>
            </a:pPr>
            <a:r>
              <a:rPr lang="en-US" sz="2400" dirty="0">
                <a:latin typeface="Cambria" panose="02040503050406030204" pitchFamily="18" charset="0"/>
              </a:rPr>
              <a:t>Dr. Bess Dawson-Hughes, M.D., USDA Human Nutrition and Research Center on Aging at Tufts University  </a:t>
            </a:r>
          </a:p>
          <a:p>
            <a:endParaRPr lang="en-US" dirty="0"/>
          </a:p>
        </p:txBody>
      </p:sp>
    </p:spTree>
    <p:extLst>
      <p:ext uri="{BB962C8B-B14F-4D97-AF65-F5344CB8AC3E}">
        <p14:creationId xmlns:p14="http://schemas.microsoft.com/office/powerpoint/2010/main" val="91163058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0D32A-D3C0-43DB-984D-3309E18C47F4}"/>
              </a:ext>
            </a:extLst>
          </p:cNvPr>
          <p:cNvSpPr>
            <a:spLocks noGrp="1"/>
          </p:cNvSpPr>
          <p:nvPr>
            <p:ph type="title"/>
          </p:nvPr>
        </p:nvSpPr>
        <p:spPr/>
        <p:txBody>
          <a:bodyPr>
            <a:normAutofit/>
          </a:bodyPr>
          <a:lstStyle/>
          <a:p>
            <a:pPr algn="ctr"/>
            <a:r>
              <a:rPr lang="en-US" dirty="0"/>
              <a:t> </a:t>
            </a:r>
            <a:r>
              <a:rPr lang="en-US" sz="3600" b="1" dirty="0">
                <a:latin typeface="Cambria" panose="02040503050406030204" pitchFamily="18" charset="0"/>
              </a:rPr>
              <a:t>Proper Levels of D =</a:t>
            </a:r>
          </a:p>
        </p:txBody>
      </p:sp>
      <p:sp>
        <p:nvSpPr>
          <p:cNvPr id="3" name="Content Placeholder 2">
            <a:extLst>
              <a:ext uri="{FF2B5EF4-FFF2-40B4-BE49-F238E27FC236}">
                <a16:creationId xmlns:a16="http://schemas.microsoft.com/office/drawing/2014/main" id="{F7AB96B1-0BC3-4F1B-B3A2-95BAD547C2B4}"/>
              </a:ext>
            </a:extLst>
          </p:cNvPr>
          <p:cNvSpPr>
            <a:spLocks noGrp="1"/>
          </p:cNvSpPr>
          <p:nvPr>
            <p:ph idx="1"/>
          </p:nvPr>
        </p:nvSpPr>
        <p:spPr>
          <a:xfrm>
            <a:off x="838200" y="1993790"/>
            <a:ext cx="10515600" cy="4351338"/>
          </a:xfrm>
        </p:spPr>
        <p:txBody>
          <a:bodyPr>
            <a:normAutofit/>
          </a:bodyPr>
          <a:lstStyle/>
          <a:p>
            <a:r>
              <a:rPr lang="en-CA" dirty="0">
                <a:solidFill>
                  <a:schemeClr val="tx1"/>
                </a:solidFill>
                <a:latin typeface="Cambria" panose="02040503050406030204" pitchFamily="18" charset="0"/>
              </a:rPr>
              <a:t>33% less heart disease</a:t>
            </a:r>
          </a:p>
          <a:p>
            <a:r>
              <a:rPr lang="en-CA" dirty="0">
                <a:solidFill>
                  <a:schemeClr val="tx1"/>
                </a:solidFill>
                <a:latin typeface="Cambria" panose="02040503050406030204" pitchFamily="18" charset="0"/>
              </a:rPr>
              <a:t>55%, less Type II Diabetes</a:t>
            </a:r>
          </a:p>
          <a:p>
            <a:r>
              <a:rPr lang="en-CA" dirty="0">
                <a:solidFill>
                  <a:schemeClr val="tx1"/>
                </a:solidFill>
                <a:latin typeface="Cambria" panose="02040503050406030204" pitchFamily="18" charset="0"/>
              </a:rPr>
              <a:t>51% less weight loss resistance, high blood pressure, and high triglycerides)</a:t>
            </a:r>
            <a:endParaRPr lang="en-US" dirty="0">
              <a:solidFill>
                <a:schemeClr val="tx1"/>
              </a:solidFill>
              <a:latin typeface="Cambria" panose="02040503050406030204" pitchFamily="18" charset="0"/>
            </a:endParaRPr>
          </a:p>
          <a:p>
            <a:endParaRPr lang="en-US" dirty="0">
              <a:solidFill>
                <a:schemeClr val="tx1"/>
              </a:solidFill>
              <a:latin typeface="Cambria" panose="02040503050406030204" pitchFamily="18" charset="0"/>
            </a:endParaRPr>
          </a:p>
          <a:p>
            <a:pPr marL="0" indent="0" algn="ctr">
              <a:buNone/>
            </a:pPr>
            <a:r>
              <a:rPr lang="en-CA" dirty="0">
                <a:solidFill>
                  <a:srgbClr val="FF0000"/>
                </a:solidFill>
                <a:latin typeface="Cambria" panose="02040503050406030204" pitchFamily="18" charset="0"/>
              </a:rPr>
              <a:t>Optimal level is over 60 ng/mL – average person has less than half and labs have considered that “normal”</a:t>
            </a:r>
            <a:endParaRPr lang="en-US" dirty="0">
              <a:solidFill>
                <a:srgbClr val="FF0000"/>
              </a:solidFill>
              <a:latin typeface="Cambria" panose="02040503050406030204" pitchFamily="18" charset="0"/>
            </a:endParaRPr>
          </a:p>
          <a:p>
            <a:endParaRPr lang="en-US" dirty="0"/>
          </a:p>
        </p:txBody>
      </p:sp>
    </p:spTree>
    <p:extLst>
      <p:ext uri="{BB962C8B-B14F-4D97-AF65-F5344CB8AC3E}">
        <p14:creationId xmlns:p14="http://schemas.microsoft.com/office/powerpoint/2010/main" val="30790631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5D38-3CA1-4453-BF43-51EA957C31E8}"/>
              </a:ext>
            </a:extLst>
          </p:cNvPr>
          <p:cNvSpPr>
            <a:spLocks noGrp="1"/>
          </p:cNvSpPr>
          <p:nvPr>
            <p:ph type="title"/>
          </p:nvPr>
        </p:nvSpPr>
        <p:spPr>
          <a:xfrm>
            <a:off x="1027386" y="985235"/>
            <a:ext cx="10515600" cy="1325563"/>
          </a:xfrm>
        </p:spPr>
        <p:txBody>
          <a:bodyPr>
            <a:normAutofit/>
          </a:bodyPr>
          <a:lstStyle/>
          <a:p>
            <a:pPr algn="ctr"/>
            <a:r>
              <a:rPr lang="en-US" sz="3200" b="1" dirty="0">
                <a:latin typeface="Cambria" panose="02040503050406030204" pitchFamily="18" charset="0"/>
              </a:rPr>
              <a:t>Addressing Inflammation, Aging, and Disease</a:t>
            </a:r>
          </a:p>
        </p:txBody>
      </p:sp>
      <p:sp>
        <p:nvSpPr>
          <p:cNvPr id="3" name="Content Placeholder 2">
            <a:extLst>
              <a:ext uri="{FF2B5EF4-FFF2-40B4-BE49-F238E27FC236}">
                <a16:creationId xmlns:a16="http://schemas.microsoft.com/office/drawing/2014/main" id="{BFA59B46-DD58-4FCC-BF49-20B42CACFA9E}"/>
              </a:ext>
            </a:extLst>
          </p:cNvPr>
          <p:cNvSpPr>
            <a:spLocks noGrp="1"/>
          </p:cNvSpPr>
          <p:nvPr>
            <p:ph idx="1"/>
          </p:nvPr>
        </p:nvSpPr>
        <p:spPr>
          <a:xfrm>
            <a:off x="3570890" y="2141537"/>
            <a:ext cx="10515600" cy="4351338"/>
          </a:xfrm>
        </p:spPr>
        <p:txBody>
          <a:bodyPr>
            <a:normAutofit fontScale="92500" lnSpcReduction="10000"/>
          </a:bodyPr>
          <a:lstStyle/>
          <a:p>
            <a:r>
              <a:rPr lang="en-US" sz="2600" dirty="0">
                <a:latin typeface="Cambria" panose="02040503050406030204" pitchFamily="18" charset="0"/>
              </a:rPr>
              <a:t>Test CRP, Food allergies                                 </a:t>
            </a:r>
          </a:p>
          <a:p>
            <a:r>
              <a:rPr lang="en-US" sz="2600" dirty="0">
                <a:latin typeface="Cambria" panose="02040503050406030204" pitchFamily="18" charset="0"/>
              </a:rPr>
              <a:t>Test Vitamin D</a:t>
            </a:r>
          </a:p>
          <a:p>
            <a:r>
              <a:rPr lang="en-US" sz="2600" dirty="0">
                <a:latin typeface="Cambria" panose="02040503050406030204" pitchFamily="18" charset="0"/>
              </a:rPr>
              <a:t>Test DNA</a:t>
            </a:r>
          </a:p>
          <a:p>
            <a:r>
              <a:rPr lang="en-US" sz="2600" dirty="0">
                <a:latin typeface="Cambria" panose="02040503050406030204" pitchFamily="18" charset="0"/>
              </a:rPr>
              <a:t>Address daily exposure to toxins and detox</a:t>
            </a:r>
          </a:p>
          <a:p>
            <a:r>
              <a:rPr lang="en-US" sz="2600" dirty="0">
                <a:latin typeface="Cambria" panose="02040503050406030204" pitchFamily="18" charset="0"/>
              </a:rPr>
              <a:t>Sugar</a:t>
            </a:r>
          </a:p>
          <a:p>
            <a:r>
              <a:rPr lang="en-US" sz="2600" dirty="0">
                <a:latin typeface="Cambria" panose="02040503050406030204" pitchFamily="18" charset="0"/>
              </a:rPr>
              <a:t>Omega Fats</a:t>
            </a:r>
          </a:p>
          <a:p>
            <a:r>
              <a:rPr lang="en-US" sz="2600" dirty="0">
                <a:latin typeface="Cambria" panose="02040503050406030204" pitchFamily="18" charset="0"/>
              </a:rPr>
              <a:t>Fight Free Radicals with Anti-oxidants</a:t>
            </a:r>
          </a:p>
          <a:p>
            <a:r>
              <a:rPr lang="en-US" sz="2600" dirty="0">
                <a:latin typeface="Cambria" panose="02040503050406030204" pitchFamily="18" charset="0"/>
              </a:rPr>
              <a:t>Optimize Nutrient levels</a:t>
            </a:r>
          </a:p>
          <a:p>
            <a:r>
              <a:rPr lang="en-US" sz="2600" dirty="0">
                <a:latin typeface="Cambria" panose="02040503050406030204" pitchFamily="18" charset="0"/>
              </a:rPr>
              <a:t>Stress, Rest</a:t>
            </a:r>
          </a:p>
          <a:p>
            <a:r>
              <a:rPr lang="en-US" sz="2600" dirty="0">
                <a:latin typeface="Cambria" panose="02040503050406030204" pitchFamily="18" charset="0"/>
              </a:rPr>
              <a:t>Whole-food, Low glycemic diet</a:t>
            </a:r>
          </a:p>
          <a:p>
            <a:endParaRPr lang="en-US" dirty="0"/>
          </a:p>
        </p:txBody>
      </p:sp>
    </p:spTree>
    <p:extLst>
      <p:ext uri="{BB962C8B-B14F-4D97-AF65-F5344CB8AC3E}">
        <p14:creationId xmlns:p14="http://schemas.microsoft.com/office/powerpoint/2010/main" val="164686884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CC8B4-C891-40C4-8657-1673CEBDED30}"/>
              </a:ext>
            </a:extLst>
          </p:cNvPr>
          <p:cNvSpPr>
            <a:spLocks noGrp="1"/>
          </p:cNvSpPr>
          <p:nvPr>
            <p:ph type="title"/>
          </p:nvPr>
        </p:nvSpPr>
        <p:spPr>
          <a:xfrm>
            <a:off x="838200" y="813237"/>
            <a:ext cx="10515600" cy="1325563"/>
          </a:xfrm>
        </p:spPr>
        <p:txBody>
          <a:bodyPr>
            <a:normAutofit/>
          </a:bodyPr>
          <a:lstStyle/>
          <a:p>
            <a:pPr algn="ctr"/>
            <a:r>
              <a:rPr lang="en-US" sz="4000" b="1" dirty="0">
                <a:latin typeface="Cambria" panose="02040503050406030204" pitchFamily="18" charset="0"/>
              </a:rPr>
              <a:t>What Is Your Genetic Risk?</a:t>
            </a:r>
          </a:p>
        </p:txBody>
      </p:sp>
      <p:sp>
        <p:nvSpPr>
          <p:cNvPr id="3" name="Content Placeholder 2">
            <a:extLst>
              <a:ext uri="{FF2B5EF4-FFF2-40B4-BE49-F238E27FC236}">
                <a16:creationId xmlns:a16="http://schemas.microsoft.com/office/drawing/2014/main" id="{FB6183A3-3CC1-4F80-8A63-9914CD42EBA9}"/>
              </a:ext>
            </a:extLst>
          </p:cNvPr>
          <p:cNvSpPr>
            <a:spLocks noGrp="1"/>
          </p:cNvSpPr>
          <p:nvPr>
            <p:ph idx="1"/>
          </p:nvPr>
        </p:nvSpPr>
        <p:spPr>
          <a:xfrm>
            <a:off x="3213538" y="2141537"/>
            <a:ext cx="10515600" cy="4351338"/>
          </a:xfrm>
        </p:spPr>
        <p:txBody>
          <a:bodyPr>
            <a:normAutofit lnSpcReduction="10000"/>
          </a:bodyPr>
          <a:lstStyle/>
          <a:p>
            <a:pPr marL="0" indent="0" eaLnBrk="0" fontAlgn="base" hangingPunct="0">
              <a:spcBef>
                <a:spcPct val="0"/>
              </a:spcBef>
              <a:spcAft>
                <a:spcPct val="0"/>
              </a:spcAft>
              <a:buFontTx/>
              <a:buChar char="•"/>
            </a:pPr>
            <a:r>
              <a:rPr lang="en-US" altLang="en-US" sz="2400" b="1" dirty="0">
                <a:solidFill>
                  <a:srgbClr val="333435"/>
                </a:solidFill>
                <a:latin typeface="Cambria" panose="02040503050406030204" pitchFamily="18" charset="0"/>
              </a:rPr>
              <a:t>Celiac Disease, Lactose, and Gluten-intolerance</a:t>
            </a:r>
          </a:p>
          <a:p>
            <a:pPr marL="0" indent="0" eaLnBrk="0" fontAlgn="base" hangingPunct="0">
              <a:spcBef>
                <a:spcPct val="0"/>
              </a:spcBef>
              <a:spcAft>
                <a:spcPct val="0"/>
              </a:spcAft>
              <a:buFontTx/>
              <a:buChar char="•"/>
            </a:pPr>
            <a:r>
              <a:rPr lang="en-US" altLang="en-US" sz="2400" b="1" dirty="0">
                <a:solidFill>
                  <a:srgbClr val="333435"/>
                </a:solidFill>
                <a:latin typeface="Cambria" panose="02040503050406030204" pitchFamily="18" charset="0"/>
              </a:rPr>
              <a:t>Dementia and Alzheimer's Disease</a:t>
            </a:r>
          </a:p>
          <a:p>
            <a:pPr marL="0" indent="0" eaLnBrk="0" fontAlgn="base" hangingPunct="0">
              <a:spcBef>
                <a:spcPct val="0"/>
              </a:spcBef>
              <a:spcAft>
                <a:spcPct val="0"/>
              </a:spcAft>
              <a:buFontTx/>
              <a:buChar char="•"/>
            </a:pPr>
            <a:r>
              <a:rPr lang="en-US" altLang="en-US" sz="2400" b="1" dirty="0">
                <a:solidFill>
                  <a:srgbClr val="333435"/>
                </a:solidFill>
                <a:latin typeface="Cambria" panose="02040503050406030204" pitchFamily="18" charset="0"/>
              </a:rPr>
              <a:t>Parkinson's Disease</a:t>
            </a:r>
          </a:p>
          <a:p>
            <a:pPr marL="0" indent="0" eaLnBrk="0" fontAlgn="base" hangingPunct="0">
              <a:spcBef>
                <a:spcPct val="0"/>
              </a:spcBef>
              <a:spcAft>
                <a:spcPct val="0"/>
              </a:spcAft>
              <a:buFontTx/>
              <a:buChar char="•"/>
            </a:pPr>
            <a:r>
              <a:rPr lang="en-US" altLang="en-US" sz="2400" b="1" dirty="0">
                <a:solidFill>
                  <a:srgbClr val="333435"/>
                </a:solidFill>
                <a:latin typeface="Cambria" panose="02040503050406030204" pitchFamily="18" charset="0"/>
              </a:rPr>
              <a:t>Cancer</a:t>
            </a:r>
          </a:p>
          <a:p>
            <a:pPr marL="0" indent="0" eaLnBrk="0" fontAlgn="base" hangingPunct="0">
              <a:spcBef>
                <a:spcPct val="0"/>
              </a:spcBef>
              <a:spcAft>
                <a:spcPct val="0"/>
              </a:spcAft>
              <a:buFontTx/>
              <a:buChar char="•"/>
            </a:pPr>
            <a:r>
              <a:rPr lang="en-US" altLang="en-US" sz="2400" b="1" dirty="0">
                <a:solidFill>
                  <a:srgbClr val="333435"/>
                </a:solidFill>
                <a:latin typeface="Cambria" panose="02040503050406030204" pitchFamily="18" charset="0"/>
              </a:rPr>
              <a:t>Heart Disease</a:t>
            </a:r>
          </a:p>
          <a:p>
            <a:pPr marL="0" indent="0" eaLnBrk="0" fontAlgn="base" hangingPunct="0">
              <a:spcBef>
                <a:spcPct val="0"/>
              </a:spcBef>
              <a:spcAft>
                <a:spcPct val="0"/>
              </a:spcAft>
              <a:buFontTx/>
              <a:buChar char="•"/>
            </a:pPr>
            <a:r>
              <a:rPr lang="en-US" altLang="en-US" sz="2400" b="1" dirty="0">
                <a:solidFill>
                  <a:srgbClr val="333435"/>
                </a:solidFill>
                <a:latin typeface="Cambria" panose="02040503050406030204" pitchFamily="18" charset="0"/>
              </a:rPr>
              <a:t>Fibromyalgia, joint, and muscle pain</a:t>
            </a:r>
          </a:p>
          <a:p>
            <a:pPr marL="0" indent="0" eaLnBrk="0" fontAlgn="base" hangingPunct="0">
              <a:spcBef>
                <a:spcPct val="0"/>
              </a:spcBef>
              <a:spcAft>
                <a:spcPct val="0"/>
              </a:spcAft>
              <a:buFontTx/>
              <a:buChar char="•"/>
            </a:pPr>
            <a:r>
              <a:rPr lang="en-US" altLang="en-US" sz="2400" b="1" dirty="0">
                <a:solidFill>
                  <a:srgbClr val="333435"/>
                </a:solidFill>
                <a:latin typeface="Cambria" panose="02040503050406030204" pitchFamily="18" charset="0"/>
              </a:rPr>
              <a:t>Depression and Anxiety</a:t>
            </a:r>
          </a:p>
          <a:p>
            <a:pPr marL="0" indent="0" eaLnBrk="0" fontAlgn="base" hangingPunct="0">
              <a:spcBef>
                <a:spcPct val="0"/>
              </a:spcBef>
              <a:spcAft>
                <a:spcPct val="0"/>
              </a:spcAft>
              <a:buFontTx/>
              <a:buChar char="•"/>
            </a:pPr>
            <a:r>
              <a:rPr lang="en-US" altLang="en-US" sz="2400" b="1" dirty="0">
                <a:solidFill>
                  <a:srgbClr val="333435"/>
                </a:solidFill>
                <a:latin typeface="Cambria" panose="02040503050406030204" pitchFamily="18" charset="0"/>
              </a:rPr>
              <a:t>Obesity</a:t>
            </a:r>
          </a:p>
          <a:p>
            <a:pPr marL="0" indent="0" eaLnBrk="0" fontAlgn="base" hangingPunct="0">
              <a:spcBef>
                <a:spcPct val="0"/>
              </a:spcBef>
              <a:spcAft>
                <a:spcPct val="0"/>
              </a:spcAft>
              <a:buFontTx/>
              <a:buChar char="•"/>
            </a:pPr>
            <a:r>
              <a:rPr lang="en-US" altLang="en-US" sz="2400" b="1" dirty="0">
                <a:solidFill>
                  <a:srgbClr val="333435"/>
                </a:solidFill>
                <a:latin typeface="Cambria" panose="02040503050406030204" pitchFamily="18" charset="0"/>
              </a:rPr>
              <a:t>Diabetes</a:t>
            </a:r>
          </a:p>
          <a:p>
            <a:pPr marL="0" indent="0" eaLnBrk="0" fontAlgn="base" hangingPunct="0">
              <a:spcBef>
                <a:spcPct val="0"/>
              </a:spcBef>
              <a:spcAft>
                <a:spcPct val="0"/>
              </a:spcAft>
              <a:buFontTx/>
              <a:buChar char="•"/>
            </a:pPr>
            <a:r>
              <a:rPr lang="en-US" altLang="en-US" sz="2400" b="1" dirty="0">
                <a:solidFill>
                  <a:srgbClr val="333435"/>
                </a:solidFill>
                <a:latin typeface="Cambria" panose="02040503050406030204" pitchFamily="18" charset="0"/>
              </a:rPr>
              <a:t>Auto-immune Disease</a:t>
            </a:r>
          </a:p>
          <a:p>
            <a:pPr marL="0" indent="0" eaLnBrk="0" fontAlgn="base" hangingPunct="0">
              <a:spcBef>
                <a:spcPct val="0"/>
              </a:spcBef>
              <a:spcAft>
                <a:spcPct val="0"/>
              </a:spcAft>
              <a:buFontTx/>
              <a:buChar char="•"/>
            </a:pPr>
            <a:r>
              <a:rPr lang="en-US" altLang="en-US" sz="2400" b="1" dirty="0">
                <a:solidFill>
                  <a:srgbClr val="333435"/>
                </a:solidFill>
                <a:latin typeface="Cambria" panose="02040503050406030204" pitchFamily="18" charset="0"/>
              </a:rPr>
              <a:t>Sleep disorders</a:t>
            </a:r>
          </a:p>
          <a:p>
            <a:pPr marL="0" indent="0" eaLnBrk="0" fontAlgn="base" hangingPunct="0">
              <a:spcBef>
                <a:spcPct val="0"/>
              </a:spcBef>
              <a:spcAft>
                <a:spcPct val="0"/>
              </a:spcAft>
              <a:buFontTx/>
              <a:buChar char="•"/>
            </a:pPr>
            <a:r>
              <a:rPr lang="en-US" altLang="en-US" sz="2400" b="1" dirty="0">
                <a:solidFill>
                  <a:srgbClr val="333435"/>
                </a:solidFill>
                <a:latin typeface="Cambria" panose="02040503050406030204" pitchFamily="18" charset="0"/>
              </a:rPr>
              <a:t>Skin problems</a:t>
            </a:r>
          </a:p>
          <a:p>
            <a:pPr marL="0" indent="0" eaLnBrk="0" fontAlgn="base" hangingPunct="0">
              <a:spcBef>
                <a:spcPct val="0"/>
              </a:spcBef>
              <a:spcAft>
                <a:spcPct val="0"/>
              </a:spcAft>
              <a:buFontTx/>
              <a:buChar char="•"/>
            </a:pPr>
            <a:r>
              <a:rPr lang="en-US" altLang="en-US" sz="2400" b="1" dirty="0">
                <a:solidFill>
                  <a:srgbClr val="333435"/>
                </a:solidFill>
                <a:latin typeface="Cambria" panose="02040503050406030204" pitchFamily="18" charset="0"/>
              </a:rPr>
              <a:t>….and Inflammation, oxidation, and toxicity</a:t>
            </a:r>
          </a:p>
          <a:p>
            <a:endParaRPr lang="en-US" dirty="0"/>
          </a:p>
        </p:txBody>
      </p:sp>
    </p:spTree>
    <p:extLst>
      <p:ext uri="{BB962C8B-B14F-4D97-AF65-F5344CB8AC3E}">
        <p14:creationId xmlns:p14="http://schemas.microsoft.com/office/powerpoint/2010/main" val="22552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Cambria" panose="02040503050406030204" pitchFamily="18" charset="0"/>
              </a:rPr>
              <a:t>Well-Aligned Goals</a:t>
            </a:r>
          </a:p>
        </p:txBody>
      </p:sp>
      <p:sp>
        <p:nvSpPr>
          <p:cNvPr id="3" name="Content Placeholder 2"/>
          <p:cNvSpPr>
            <a:spLocks noGrp="1"/>
          </p:cNvSpPr>
          <p:nvPr>
            <p:ph idx="1"/>
          </p:nvPr>
        </p:nvSpPr>
        <p:spPr>
          <a:xfrm>
            <a:off x="838200" y="1846645"/>
            <a:ext cx="10515600" cy="4351338"/>
          </a:xfrm>
        </p:spPr>
        <p:txBody>
          <a:bodyPr>
            <a:normAutofit/>
          </a:bodyPr>
          <a:lstStyle/>
          <a:p>
            <a:r>
              <a:rPr lang="en-US" dirty="0">
                <a:latin typeface="Cambria" panose="02040503050406030204" pitchFamily="18" charset="0"/>
              </a:rPr>
              <a:t>Reverse inflammation </a:t>
            </a:r>
          </a:p>
          <a:p>
            <a:r>
              <a:rPr lang="en-US" dirty="0">
                <a:latin typeface="Cambria" panose="02040503050406030204" pitchFamily="18" charset="0"/>
              </a:rPr>
              <a:t>Prevent acute and chronic diseases</a:t>
            </a:r>
          </a:p>
          <a:p>
            <a:r>
              <a:rPr lang="en-US" dirty="0">
                <a:latin typeface="Cambria" panose="02040503050406030204" pitchFamily="18" charset="0"/>
              </a:rPr>
              <a:t>Defy aging</a:t>
            </a:r>
          </a:p>
          <a:p>
            <a:r>
              <a:rPr lang="en-US" dirty="0">
                <a:latin typeface="Cambria" panose="02040503050406030204" pitchFamily="18" charset="0"/>
              </a:rPr>
              <a:t>Optimize nutrient levels in your body</a:t>
            </a:r>
          </a:p>
          <a:p>
            <a:r>
              <a:rPr lang="en-US" dirty="0">
                <a:latin typeface="Cambria" panose="02040503050406030204" pitchFamily="18" charset="0"/>
              </a:rPr>
              <a:t>Optimize performance</a:t>
            </a:r>
          </a:p>
          <a:p>
            <a:r>
              <a:rPr lang="en-US" dirty="0">
                <a:latin typeface="Cambria" panose="02040503050406030204" pitchFamily="18" charset="0"/>
              </a:rPr>
              <a:t>Minimize Injury</a:t>
            </a:r>
          </a:p>
          <a:p>
            <a:r>
              <a:rPr lang="en-US" dirty="0">
                <a:latin typeface="Cambria" panose="02040503050406030204" pitchFamily="18" charset="0"/>
              </a:rPr>
              <a:t>Become the healthiest you’ve ever been</a:t>
            </a:r>
          </a:p>
        </p:txBody>
      </p:sp>
    </p:spTree>
    <p:extLst>
      <p:ext uri="{BB962C8B-B14F-4D97-AF65-F5344CB8AC3E}">
        <p14:creationId xmlns:p14="http://schemas.microsoft.com/office/powerpoint/2010/main" val="350981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5487"/>
            <a:ext cx="10515600" cy="1325563"/>
          </a:xfrm>
        </p:spPr>
        <p:txBody>
          <a:bodyPr>
            <a:normAutofit/>
          </a:bodyPr>
          <a:lstStyle/>
          <a:p>
            <a:pPr algn="ctr"/>
            <a:r>
              <a:rPr lang="en-US" sz="4000" b="1" dirty="0">
                <a:latin typeface="Cambria" panose="02040503050406030204" pitchFamily="18" charset="0"/>
              </a:rPr>
              <a:t>Oxidative Stress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67250" y="2612231"/>
            <a:ext cx="2857500" cy="2857500"/>
          </a:xfrm>
        </p:spPr>
      </p:pic>
    </p:spTree>
    <p:extLst>
      <p:ext uri="{BB962C8B-B14F-4D97-AF65-F5344CB8AC3E}">
        <p14:creationId xmlns:p14="http://schemas.microsoft.com/office/powerpoint/2010/main" val="388569402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9953B-B1F0-4A10-9E88-03E701F481B5}"/>
              </a:ext>
            </a:extLst>
          </p:cNvPr>
          <p:cNvSpPr>
            <a:spLocks noGrp="1"/>
          </p:cNvSpPr>
          <p:nvPr>
            <p:ph type="title"/>
          </p:nvPr>
        </p:nvSpPr>
        <p:spPr>
          <a:xfrm>
            <a:off x="838200" y="1395139"/>
            <a:ext cx="10515600" cy="1325563"/>
          </a:xfrm>
        </p:spPr>
        <p:txBody>
          <a:bodyPr>
            <a:normAutofit/>
          </a:bodyPr>
          <a:lstStyle/>
          <a:p>
            <a:pPr algn="ctr"/>
            <a:r>
              <a:rPr lang="en-US" sz="4000" b="1" dirty="0">
                <a:latin typeface="Cambria" panose="02040503050406030204" pitchFamily="18" charset="0"/>
              </a:rPr>
              <a:t>DNA IS NOT DESTINY</a:t>
            </a:r>
          </a:p>
        </p:txBody>
      </p:sp>
      <p:sp>
        <p:nvSpPr>
          <p:cNvPr id="3" name="Content Placeholder 2">
            <a:extLst>
              <a:ext uri="{FF2B5EF4-FFF2-40B4-BE49-F238E27FC236}">
                <a16:creationId xmlns:a16="http://schemas.microsoft.com/office/drawing/2014/main" id="{AD3B12DE-F2B8-4730-9523-B0C56A8AB842}"/>
              </a:ext>
            </a:extLst>
          </p:cNvPr>
          <p:cNvSpPr>
            <a:spLocks noGrp="1"/>
          </p:cNvSpPr>
          <p:nvPr>
            <p:ph idx="1"/>
          </p:nvPr>
        </p:nvSpPr>
        <p:spPr>
          <a:xfrm>
            <a:off x="838200" y="2960743"/>
            <a:ext cx="10515600" cy="4351338"/>
          </a:xfrm>
        </p:spPr>
        <p:txBody>
          <a:bodyPr>
            <a:normAutofit/>
          </a:bodyPr>
          <a:lstStyle/>
          <a:p>
            <a:pPr marL="0" indent="0" algn="ctr">
              <a:buNone/>
            </a:pPr>
            <a:r>
              <a:rPr lang="en-US" altLang="en-US" sz="3600" dirty="0">
                <a:solidFill>
                  <a:srgbClr val="00B050"/>
                </a:solidFill>
                <a:latin typeface="Cambria" panose="02040503050406030204" pitchFamily="18" charset="0"/>
                <a:ea typeface="Calibri" panose="020F0502020204030204" pitchFamily="34" charset="0"/>
                <a:cs typeface="Times New Roman" panose="02020603050405020304" pitchFamily="18" charset="0"/>
              </a:rPr>
              <a:t>Genes load the gun, but environment pulls the trigger.</a:t>
            </a:r>
            <a:endParaRPr lang="en-US" sz="3600" dirty="0">
              <a:solidFill>
                <a:srgbClr val="00B050"/>
              </a:solidFill>
              <a:latin typeface="Cambria" panose="02040503050406030204" pitchFamily="18" charset="0"/>
            </a:endParaRPr>
          </a:p>
        </p:txBody>
      </p:sp>
    </p:spTree>
    <p:extLst>
      <p:ext uri="{BB962C8B-B14F-4D97-AF65-F5344CB8AC3E}">
        <p14:creationId xmlns:p14="http://schemas.microsoft.com/office/powerpoint/2010/main" val="421706127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70C4-187C-44B4-90B2-CE8C794957FE}"/>
              </a:ext>
            </a:extLst>
          </p:cNvPr>
          <p:cNvSpPr>
            <a:spLocks noGrp="1"/>
          </p:cNvSpPr>
          <p:nvPr>
            <p:ph type="title"/>
          </p:nvPr>
        </p:nvSpPr>
        <p:spPr>
          <a:xfrm>
            <a:off x="609600" y="1341383"/>
            <a:ext cx="10972800" cy="1143000"/>
          </a:xfrm>
        </p:spPr>
        <p:txBody>
          <a:bodyPr>
            <a:normAutofit fontScale="90000"/>
          </a:bodyPr>
          <a:lstStyle/>
          <a:p>
            <a:pPr algn="ctr"/>
            <a:r>
              <a:rPr lang="en-US" sz="3600" b="1" dirty="0">
                <a:latin typeface="Cambria" panose="02040503050406030204" pitchFamily="18" charset="0"/>
              </a:rPr>
              <a:t>Whole is greater than the sum of the parts  </a:t>
            </a:r>
            <a:br>
              <a:rPr lang="en-US" dirty="0"/>
            </a:br>
            <a:endParaRPr lang="en-US" dirty="0"/>
          </a:p>
        </p:txBody>
      </p:sp>
      <p:sp>
        <p:nvSpPr>
          <p:cNvPr id="3" name="Content Placeholder 2">
            <a:extLst>
              <a:ext uri="{FF2B5EF4-FFF2-40B4-BE49-F238E27FC236}">
                <a16:creationId xmlns:a16="http://schemas.microsoft.com/office/drawing/2014/main" id="{875DFD8F-ED07-4B39-B9F0-C2E732F5C5AA}"/>
              </a:ext>
            </a:extLst>
          </p:cNvPr>
          <p:cNvSpPr>
            <a:spLocks noGrp="1"/>
          </p:cNvSpPr>
          <p:nvPr>
            <p:ph idx="1"/>
          </p:nvPr>
        </p:nvSpPr>
        <p:spPr>
          <a:xfrm>
            <a:off x="1145627" y="1912883"/>
            <a:ext cx="10972800" cy="4068763"/>
          </a:xfrm>
        </p:spPr>
        <p:txBody>
          <a:bodyPr>
            <a:normAutofit fontScale="92500"/>
          </a:bodyPr>
          <a:lstStyle/>
          <a:p>
            <a:pPr marL="0" indent="0">
              <a:buNone/>
            </a:pPr>
            <a:r>
              <a:rPr lang="en-US" sz="2600" dirty="0">
                <a:latin typeface="Cambria" panose="02040503050406030204" pitchFamily="18" charset="0"/>
              </a:rPr>
              <a:t>Genes may make up a pattern, but are influenced by everything they encounter in the </a:t>
            </a:r>
            <a:r>
              <a:rPr lang="en-US" sz="2600" b="1" u="sng" dirty="0">
                <a:latin typeface="Cambria" panose="02040503050406030204" pitchFamily="18" charset="0"/>
              </a:rPr>
              <a:t>ENIRONMENT</a:t>
            </a:r>
            <a:r>
              <a:rPr lang="en-US" sz="2600" b="1" dirty="0">
                <a:latin typeface="Cambria" panose="02040503050406030204" pitchFamily="18" charset="0"/>
              </a:rPr>
              <a:t>:</a:t>
            </a:r>
          </a:p>
          <a:p>
            <a:r>
              <a:rPr lang="en-US" sz="2600" dirty="0">
                <a:latin typeface="Cambria" panose="02040503050406030204" pitchFamily="18" charset="0"/>
              </a:rPr>
              <a:t>Nervous system function</a:t>
            </a:r>
          </a:p>
          <a:p>
            <a:r>
              <a:rPr lang="en-US" sz="2600" dirty="0">
                <a:latin typeface="Cambria" panose="02040503050406030204" pitchFamily="18" charset="0"/>
              </a:rPr>
              <a:t>Mental state</a:t>
            </a:r>
          </a:p>
          <a:p>
            <a:r>
              <a:rPr lang="en-US" sz="2600" dirty="0">
                <a:latin typeface="Cambria" panose="02040503050406030204" pitchFamily="18" charset="0"/>
              </a:rPr>
              <a:t>Sleep</a:t>
            </a:r>
          </a:p>
          <a:p>
            <a:r>
              <a:rPr lang="en-US" sz="2600" dirty="0">
                <a:latin typeface="Cambria" panose="02040503050406030204" pitchFamily="18" charset="0"/>
              </a:rPr>
              <a:t>Diet: quality of nutrient, quantity of macronutrients, fatty acid, &amp; nutrient levels</a:t>
            </a:r>
          </a:p>
          <a:p>
            <a:r>
              <a:rPr lang="en-US" sz="2600" dirty="0">
                <a:latin typeface="Cambria" panose="02040503050406030204" pitchFamily="18" charset="0"/>
              </a:rPr>
              <a:t>Activity level</a:t>
            </a:r>
          </a:p>
          <a:p>
            <a:r>
              <a:rPr lang="en-US" sz="2600" dirty="0">
                <a:latin typeface="Cambria" panose="02040503050406030204" pitchFamily="18" charset="0"/>
              </a:rPr>
              <a:t>Toxins</a:t>
            </a:r>
          </a:p>
          <a:p>
            <a:r>
              <a:rPr lang="en-US" sz="2600" dirty="0">
                <a:latin typeface="Cambria" panose="02040503050406030204" pitchFamily="18" charset="0"/>
              </a:rPr>
              <a:t>Culture</a:t>
            </a:r>
          </a:p>
          <a:p>
            <a:endParaRPr lang="en-US" dirty="0"/>
          </a:p>
        </p:txBody>
      </p:sp>
    </p:spTree>
    <p:extLst>
      <p:ext uri="{BB962C8B-B14F-4D97-AF65-F5344CB8AC3E}">
        <p14:creationId xmlns:p14="http://schemas.microsoft.com/office/powerpoint/2010/main" val="189243296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Cambria" panose="02040503050406030204" pitchFamily="18" charset="0"/>
                <a:cs typeface="Arial"/>
              </a:rPr>
              <a:t>Epigenetics: Test - Correct</a:t>
            </a:r>
          </a:p>
        </p:txBody>
      </p:sp>
      <p:sp>
        <p:nvSpPr>
          <p:cNvPr id="3" name="Content Placeholder 2"/>
          <p:cNvSpPr>
            <a:spLocks noGrp="1"/>
          </p:cNvSpPr>
          <p:nvPr>
            <p:ph idx="1"/>
          </p:nvPr>
        </p:nvSpPr>
        <p:spPr/>
        <p:txBody>
          <a:bodyPr>
            <a:normAutofit fontScale="77500" lnSpcReduction="20000"/>
          </a:bodyPr>
          <a:lstStyle/>
          <a:p>
            <a:pPr marL="0" indent="0" algn="ctr">
              <a:buNone/>
            </a:pPr>
            <a:r>
              <a:rPr lang="en-US" sz="3400" b="1" dirty="0">
                <a:latin typeface="Cambria" panose="02040503050406030204" pitchFamily="18" charset="0"/>
              </a:rPr>
              <a:t>30 men with prostate cancer who decided against traditional medicine: </a:t>
            </a:r>
          </a:p>
          <a:p>
            <a:pPr marL="0" indent="0" algn="ctr">
              <a:buNone/>
            </a:pPr>
            <a:endParaRPr lang="en-US" sz="3400" dirty="0">
              <a:latin typeface="Cambria" panose="02040503050406030204" pitchFamily="18" charset="0"/>
            </a:endParaRPr>
          </a:p>
          <a:p>
            <a:pPr marL="0" indent="0" algn="ctr">
              <a:buNone/>
            </a:pPr>
            <a:r>
              <a:rPr lang="en-US" sz="3100" dirty="0">
                <a:latin typeface="Cambria" panose="02040503050406030204" pitchFamily="18" charset="0"/>
              </a:rPr>
              <a:t>1. Changed the activity of 500 genes</a:t>
            </a:r>
          </a:p>
          <a:p>
            <a:pPr marL="0" indent="0" algn="ctr">
              <a:buNone/>
            </a:pPr>
            <a:r>
              <a:rPr lang="en-US" sz="3100" dirty="0">
                <a:latin typeface="Cambria" panose="02040503050406030204" pitchFamily="18" charset="0"/>
              </a:rPr>
              <a:t>2. Increased the activity in 48 disease-preventing genes</a:t>
            </a:r>
          </a:p>
          <a:p>
            <a:pPr marL="0" indent="0" algn="ctr">
              <a:buNone/>
            </a:pPr>
            <a:r>
              <a:rPr lang="en-US" sz="3100" dirty="0">
                <a:latin typeface="Cambria" panose="02040503050406030204" pitchFamily="18" charset="0"/>
              </a:rPr>
              <a:t>3. Turned off the activity of 453 disease-promoting genes involved in prostate and breast cancers</a:t>
            </a:r>
          </a:p>
          <a:p>
            <a:pPr marL="0" indent="0">
              <a:buNone/>
            </a:pPr>
            <a:endParaRPr lang="en-US" dirty="0"/>
          </a:p>
          <a:p>
            <a:pPr marL="0" indent="0">
              <a:lnSpc>
                <a:spcPct val="120000"/>
              </a:lnSpc>
              <a:buNone/>
            </a:pPr>
            <a:r>
              <a:rPr lang="en-US" sz="1400" dirty="0" err="1"/>
              <a:t>Ornish</a:t>
            </a:r>
            <a:r>
              <a:rPr lang="en-US" sz="1400" dirty="0"/>
              <a:t>, Dean, and Mark Jesus M. </a:t>
            </a:r>
            <a:r>
              <a:rPr lang="en-US" sz="1400" dirty="0" err="1"/>
              <a:t>Magbanua</a:t>
            </a:r>
            <a:r>
              <a:rPr lang="en-US" sz="1400" dirty="0"/>
              <a:t>, </a:t>
            </a:r>
            <a:r>
              <a:rPr lang="en-US" sz="1400" dirty="0" err="1"/>
              <a:t>Gerdi</a:t>
            </a:r>
            <a:r>
              <a:rPr lang="en-US" sz="1400" dirty="0"/>
              <a:t> Weidner, Vivian Weinberg, Colleen Kemp, Christopher Green, Michael D. Mattie, Ruth Marlin, Jeff </a:t>
            </a:r>
            <a:r>
              <a:rPr lang="en-US" sz="1400" dirty="0" err="1"/>
              <a:t>Simko</a:t>
            </a:r>
            <a:r>
              <a:rPr lang="en-US" sz="1400" dirty="0"/>
              <a:t>, </a:t>
            </a:r>
            <a:r>
              <a:rPr lang="en-US" sz="1400" dirty="0" err="1"/>
              <a:t>Katsuto</a:t>
            </a:r>
            <a:r>
              <a:rPr lang="en-US" sz="1400" dirty="0"/>
              <a:t> Shinohara, Christopher M. </a:t>
            </a:r>
            <a:r>
              <a:rPr lang="en-US" sz="1400" dirty="0" err="1"/>
              <a:t>Hagg</a:t>
            </a:r>
            <a:r>
              <a:rPr lang="en-US" sz="1400" dirty="0"/>
              <a:t>, Peter R. Carroll, “Changes in Prostate Gene Expression in Men Undergoing an Intensive Nutrition and Lifestyle </a:t>
            </a:r>
            <a:r>
              <a:rPr lang="en-US" sz="1400" dirty="0" err="1"/>
              <a:t>Invervention</a:t>
            </a:r>
            <a:r>
              <a:rPr lang="en-US" sz="1400" dirty="0"/>
              <a:t>,” Proceedings of the National Academy of Sciences, June 17, 2008, Vol. 105, No. 24, 8369-8374, www.pnas.org_cgi_ doi_10.1073_pnas.0803080105.</a:t>
            </a:r>
          </a:p>
          <a:p>
            <a:pPr marL="0" indent="0">
              <a:buNone/>
            </a:pPr>
            <a:r>
              <a:rPr lang="en-US" dirty="0"/>
              <a:t> </a:t>
            </a:r>
          </a:p>
        </p:txBody>
      </p:sp>
    </p:spTree>
    <p:extLst>
      <p:ext uri="{BB962C8B-B14F-4D97-AF65-F5344CB8AC3E}">
        <p14:creationId xmlns:p14="http://schemas.microsoft.com/office/powerpoint/2010/main" val="296299673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BBAF-6C98-485E-B566-80A02FBCAE51}"/>
              </a:ext>
            </a:extLst>
          </p:cNvPr>
          <p:cNvSpPr>
            <a:spLocks noGrp="1"/>
          </p:cNvSpPr>
          <p:nvPr>
            <p:ph type="title"/>
          </p:nvPr>
        </p:nvSpPr>
        <p:spPr>
          <a:xfrm>
            <a:off x="838200" y="512871"/>
            <a:ext cx="10515600" cy="1325563"/>
          </a:xfrm>
        </p:spPr>
        <p:txBody>
          <a:bodyPr>
            <a:normAutofit/>
          </a:bodyPr>
          <a:lstStyle/>
          <a:p>
            <a:pPr algn="ctr"/>
            <a:r>
              <a:rPr lang="en-US" sz="4000" b="1" dirty="0">
                <a:latin typeface="Cambria" panose="02040503050406030204" pitchFamily="18" charset="0"/>
              </a:rPr>
              <a:t>The Truth About Genes</a:t>
            </a:r>
          </a:p>
        </p:txBody>
      </p:sp>
      <p:sp>
        <p:nvSpPr>
          <p:cNvPr id="3" name="Content Placeholder 2">
            <a:extLst>
              <a:ext uri="{FF2B5EF4-FFF2-40B4-BE49-F238E27FC236}">
                <a16:creationId xmlns:a16="http://schemas.microsoft.com/office/drawing/2014/main" id="{87363A78-634E-43AD-80C1-C5F0C3FEEF27}"/>
              </a:ext>
            </a:extLst>
          </p:cNvPr>
          <p:cNvSpPr>
            <a:spLocks noGrp="1"/>
          </p:cNvSpPr>
          <p:nvPr>
            <p:ph idx="1"/>
          </p:nvPr>
        </p:nvSpPr>
        <p:spPr>
          <a:xfrm>
            <a:off x="838200" y="1993791"/>
            <a:ext cx="10515600" cy="4351338"/>
          </a:xfrm>
        </p:spPr>
        <p:txBody>
          <a:bodyPr>
            <a:normAutofit/>
          </a:bodyPr>
          <a:lstStyle/>
          <a:p>
            <a:pPr marL="0" indent="0" algn="ctr">
              <a:buNone/>
            </a:pPr>
            <a:r>
              <a:rPr lang="en-US" sz="2400" b="1" dirty="0">
                <a:latin typeface="Cambria" panose="02040503050406030204" pitchFamily="18" charset="0"/>
              </a:rPr>
              <a:t>RANDOM MUTATIONS DON’T EXPLAIN DISEASE</a:t>
            </a:r>
          </a:p>
          <a:p>
            <a:pPr marL="0" indent="0">
              <a:buNone/>
            </a:pPr>
            <a:endParaRPr lang="en-US" sz="2400" dirty="0"/>
          </a:p>
          <a:p>
            <a:r>
              <a:rPr lang="en-US" sz="2400" dirty="0">
                <a:solidFill>
                  <a:schemeClr val="tx1"/>
                </a:solidFill>
                <a:latin typeface="Cambria" panose="02040503050406030204" pitchFamily="18" charset="0"/>
              </a:rPr>
              <a:t>Less than 2-5% of all diseases fall in this gene-caused category.</a:t>
            </a:r>
          </a:p>
          <a:p>
            <a:endParaRPr lang="en-US" sz="2400" dirty="0">
              <a:latin typeface="Cambria" panose="02040503050406030204" pitchFamily="18" charset="0"/>
            </a:endParaRPr>
          </a:p>
          <a:p>
            <a:r>
              <a:rPr lang="en-US" sz="2400" b="1" dirty="0">
                <a:solidFill>
                  <a:schemeClr val="tx1"/>
                </a:solidFill>
                <a:latin typeface="Cambria" panose="02040503050406030204" pitchFamily="18" charset="0"/>
              </a:rPr>
              <a:t>It’s not 1 or 2 genes, it is how 100s work together</a:t>
            </a:r>
          </a:p>
          <a:p>
            <a:endParaRPr lang="en-US" sz="2400" b="1" dirty="0">
              <a:solidFill>
                <a:srgbClr val="C00000"/>
              </a:solidFill>
              <a:latin typeface="Cambria" panose="02040503050406030204" pitchFamily="18" charset="0"/>
            </a:endParaRPr>
          </a:p>
          <a:p>
            <a:r>
              <a:rPr lang="en-US" sz="2400" b="1" dirty="0">
                <a:solidFill>
                  <a:srgbClr val="C00000"/>
                </a:solidFill>
                <a:latin typeface="Cambria" panose="02040503050406030204" pitchFamily="18" charset="0"/>
              </a:rPr>
              <a:t>THE SOLUTION?   It’s knowing your genes and what you do with them that matter!</a:t>
            </a:r>
          </a:p>
          <a:p>
            <a:pPr marL="0" indent="0">
              <a:buNone/>
            </a:pPr>
            <a:endParaRPr lang="en-US" sz="2400" dirty="0"/>
          </a:p>
          <a:p>
            <a:pPr>
              <a:buFont typeface="Wingdings" pitchFamily="2" charset="2"/>
              <a:buNone/>
            </a:pPr>
            <a:endParaRPr lang="en-US" altLang="en-US" sz="1400" dirty="0"/>
          </a:p>
          <a:p>
            <a:endParaRPr lang="en-US" dirty="0"/>
          </a:p>
        </p:txBody>
      </p:sp>
    </p:spTree>
    <p:extLst>
      <p:ext uri="{BB962C8B-B14F-4D97-AF65-F5344CB8AC3E}">
        <p14:creationId xmlns:p14="http://schemas.microsoft.com/office/powerpoint/2010/main" val="43369804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A96A6-4EBD-4609-AEFF-4CF405BC9791}"/>
              </a:ext>
            </a:extLst>
          </p:cNvPr>
          <p:cNvSpPr>
            <a:spLocks noGrp="1"/>
          </p:cNvSpPr>
          <p:nvPr>
            <p:ph type="title"/>
          </p:nvPr>
        </p:nvSpPr>
        <p:spPr/>
        <p:txBody>
          <a:bodyPr>
            <a:normAutofit/>
          </a:bodyPr>
          <a:lstStyle/>
          <a:p>
            <a:pPr algn="ctr"/>
            <a:r>
              <a:rPr lang="en-US" sz="4000" b="1" dirty="0">
                <a:latin typeface="Cambria" panose="02040503050406030204" pitchFamily="18" charset="0"/>
              </a:rPr>
              <a:t>Gene Upgrades</a:t>
            </a:r>
          </a:p>
        </p:txBody>
      </p:sp>
      <p:sp>
        <p:nvSpPr>
          <p:cNvPr id="3" name="Content Placeholder 2">
            <a:extLst>
              <a:ext uri="{FF2B5EF4-FFF2-40B4-BE49-F238E27FC236}">
                <a16:creationId xmlns:a16="http://schemas.microsoft.com/office/drawing/2014/main" id="{195CEE76-AB5A-44FE-8570-3182C876D786}"/>
              </a:ext>
            </a:extLst>
          </p:cNvPr>
          <p:cNvSpPr>
            <a:spLocks noGrp="1"/>
          </p:cNvSpPr>
          <p:nvPr>
            <p:ph idx="1"/>
          </p:nvPr>
        </p:nvSpPr>
        <p:spPr>
          <a:xfrm>
            <a:off x="838200" y="2025322"/>
            <a:ext cx="10515600" cy="4351338"/>
          </a:xfrm>
        </p:spPr>
        <p:txBody>
          <a:bodyPr>
            <a:normAutofit/>
          </a:bodyPr>
          <a:lstStyle/>
          <a:p>
            <a:r>
              <a:rPr lang="en-US" sz="2400" b="1" dirty="0">
                <a:latin typeface="Cambria" panose="02040503050406030204" pitchFamily="18" charset="0"/>
              </a:rPr>
              <a:t>From your test, specifically address your environment:</a:t>
            </a:r>
          </a:p>
          <a:p>
            <a:r>
              <a:rPr lang="en-US" sz="2400" dirty="0">
                <a:latin typeface="Cambria" panose="02040503050406030204" pitchFamily="18" charset="0"/>
              </a:rPr>
              <a:t>Type of diet</a:t>
            </a:r>
          </a:p>
          <a:p>
            <a:r>
              <a:rPr lang="en-US" sz="2400" dirty="0">
                <a:latin typeface="Cambria" panose="02040503050406030204" pitchFamily="18" charset="0"/>
              </a:rPr>
              <a:t>Specific nutrient needs</a:t>
            </a:r>
          </a:p>
          <a:p>
            <a:r>
              <a:rPr lang="en-US" sz="2400" dirty="0">
                <a:latin typeface="Cambria" panose="02040503050406030204" pitchFamily="18" charset="0"/>
              </a:rPr>
              <a:t>Toxins</a:t>
            </a:r>
          </a:p>
          <a:p>
            <a:r>
              <a:rPr lang="en-US" sz="2400" dirty="0">
                <a:latin typeface="Cambria" panose="02040503050406030204" pitchFamily="18" charset="0"/>
              </a:rPr>
              <a:t>Correct Subluxation</a:t>
            </a:r>
          </a:p>
          <a:p>
            <a:r>
              <a:rPr lang="en-US" sz="2400" dirty="0">
                <a:latin typeface="Cambria" panose="02040503050406030204" pitchFamily="18" charset="0"/>
              </a:rPr>
              <a:t>Manage Inflammation and Oxidation</a:t>
            </a:r>
          </a:p>
          <a:p>
            <a:r>
              <a:rPr lang="en-US" sz="2400" dirty="0">
                <a:latin typeface="Cambria" panose="02040503050406030204" pitchFamily="18" charset="0"/>
              </a:rPr>
              <a:t>Type of Physical Exercise Activity  </a:t>
            </a:r>
          </a:p>
          <a:p>
            <a:r>
              <a:rPr lang="en-US" sz="2400" dirty="0">
                <a:latin typeface="Cambria" panose="02040503050406030204" pitchFamily="18" charset="0"/>
              </a:rPr>
              <a:t>Address Lack of Sleep, Stress, and Anxiety</a:t>
            </a:r>
          </a:p>
          <a:p>
            <a:pPr marL="0" indent="0">
              <a:buNone/>
            </a:pPr>
            <a:endParaRPr lang="en-US" b="1" dirty="0"/>
          </a:p>
        </p:txBody>
      </p:sp>
    </p:spTree>
    <p:extLst>
      <p:ext uri="{BB962C8B-B14F-4D97-AF65-F5344CB8AC3E}">
        <p14:creationId xmlns:p14="http://schemas.microsoft.com/office/powerpoint/2010/main" val="49112980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04F3-C010-41FD-B465-BD42D225216A}"/>
              </a:ext>
            </a:extLst>
          </p:cNvPr>
          <p:cNvSpPr>
            <a:spLocks noGrp="1"/>
          </p:cNvSpPr>
          <p:nvPr>
            <p:ph type="title"/>
          </p:nvPr>
        </p:nvSpPr>
        <p:spPr/>
        <p:txBody>
          <a:bodyPr>
            <a:normAutofit/>
          </a:bodyPr>
          <a:lstStyle/>
          <a:p>
            <a:pPr algn="ctr"/>
            <a:r>
              <a:rPr lang="en-US" sz="4000" b="1" dirty="0">
                <a:latin typeface="Cambria" panose="02040503050406030204" pitchFamily="18" charset="0"/>
              </a:rPr>
              <a:t>Inflammation Protocols</a:t>
            </a:r>
          </a:p>
        </p:txBody>
      </p:sp>
      <p:sp>
        <p:nvSpPr>
          <p:cNvPr id="3" name="Content Placeholder 2">
            <a:extLst>
              <a:ext uri="{FF2B5EF4-FFF2-40B4-BE49-F238E27FC236}">
                <a16:creationId xmlns:a16="http://schemas.microsoft.com/office/drawing/2014/main" id="{6C515EDF-B9F1-4177-911E-F68EF86086D5}"/>
              </a:ext>
            </a:extLst>
          </p:cNvPr>
          <p:cNvSpPr>
            <a:spLocks noGrp="1"/>
          </p:cNvSpPr>
          <p:nvPr>
            <p:ph idx="1"/>
          </p:nvPr>
        </p:nvSpPr>
        <p:spPr>
          <a:xfrm>
            <a:off x="838200" y="1951749"/>
            <a:ext cx="10515600" cy="4351338"/>
          </a:xfrm>
        </p:spPr>
        <p:txBody>
          <a:bodyPr/>
          <a:lstStyle/>
          <a:p>
            <a:r>
              <a:rPr lang="en-US" sz="2400" dirty="0">
                <a:latin typeface="Cambria" panose="02040503050406030204" pitchFamily="18" charset="0"/>
              </a:rPr>
              <a:t>E-</a:t>
            </a:r>
            <a:r>
              <a:rPr lang="en-US" sz="2400" dirty="0" err="1">
                <a:latin typeface="Cambria" panose="02040503050406030204" pitchFamily="18" charset="0"/>
              </a:rPr>
              <a:t>FlamX</a:t>
            </a:r>
            <a:r>
              <a:rPr lang="en-US" sz="2400" dirty="0">
                <a:latin typeface="Cambria" panose="02040503050406030204" pitchFamily="18" charset="0"/>
              </a:rPr>
              <a:t> Anti-Inflammatory Supplement</a:t>
            </a:r>
          </a:p>
          <a:p>
            <a:r>
              <a:rPr lang="en-US" sz="2400" dirty="0">
                <a:latin typeface="Cambria" panose="02040503050406030204" pitchFamily="18" charset="0"/>
              </a:rPr>
              <a:t>E3 Omega-3s</a:t>
            </a:r>
          </a:p>
          <a:p>
            <a:r>
              <a:rPr lang="en-US" sz="2400" dirty="0">
                <a:latin typeface="Cambria" panose="02040503050406030204" pitchFamily="18" charset="0"/>
              </a:rPr>
              <a:t>Detox Pack</a:t>
            </a:r>
          </a:p>
          <a:p>
            <a:r>
              <a:rPr lang="en-US" sz="2400" dirty="0">
                <a:latin typeface="Cambria" panose="02040503050406030204" pitchFamily="18" charset="0"/>
              </a:rPr>
              <a:t>The Edison Pack</a:t>
            </a:r>
          </a:p>
          <a:p>
            <a:r>
              <a:rPr lang="en-US" sz="2400" dirty="0">
                <a:latin typeface="Cambria" panose="02040503050406030204" pitchFamily="18" charset="0"/>
              </a:rPr>
              <a:t>Anti-inflammatory eating and food-allergy guide</a:t>
            </a:r>
          </a:p>
          <a:p>
            <a:r>
              <a:rPr lang="en-US" sz="2400" dirty="0">
                <a:latin typeface="Cambria" panose="02040503050406030204" pitchFamily="18" charset="0"/>
              </a:rPr>
              <a:t>CBD Anxiety and Sleep</a:t>
            </a:r>
          </a:p>
          <a:p>
            <a:r>
              <a:rPr lang="en-US" sz="2400" dirty="0">
                <a:latin typeface="Cambria" panose="02040503050406030204" pitchFamily="18" charset="0"/>
              </a:rPr>
              <a:t>IF D deficient: Additional Vit D</a:t>
            </a:r>
          </a:p>
          <a:p>
            <a:endParaRPr lang="en-US" dirty="0"/>
          </a:p>
          <a:p>
            <a:endParaRPr lang="en-US" dirty="0"/>
          </a:p>
        </p:txBody>
      </p:sp>
    </p:spTree>
    <p:extLst>
      <p:ext uri="{BB962C8B-B14F-4D97-AF65-F5344CB8AC3E}">
        <p14:creationId xmlns:p14="http://schemas.microsoft.com/office/powerpoint/2010/main" val="297295270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506662"/>
            <a:ext cx="10515600" cy="4351338"/>
          </a:xfrm>
        </p:spPr>
        <p:txBody>
          <a:bodyPr>
            <a:normAutofit/>
          </a:bodyPr>
          <a:lstStyle/>
          <a:p>
            <a:pPr marL="0" indent="0">
              <a:buNone/>
            </a:pPr>
            <a:r>
              <a:rPr lang="en-CA" sz="2400" b="1" dirty="0">
                <a:latin typeface="Cambria" panose="02040503050406030204" pitchFamily="18" charset="0"/>
              </a:rPr>
              <a:t>TURMERIC: </a:t>
            </a:r>
            <a:r>
              <a:rPr lang="en-US" sz="2400" dirty="0">
                <a:latin typeface="Cambria" panose="02040503050406030204" pitchFamily="18" charset="0"/>
              </a:rPr>
              <a:t>It’s the </a:t>
            </a:r>
            <a:r>
              <a:rPr lang="en-US" sz="2400" dirty="0" err="1">
                <a:latin typeface="Cambria" panose="02040503050406030204" pitchFamily="18" charset="0"/>
              </a:rPr>
              <a:t>curcuminoids</a:t>
            </a:r>
            <a:endParaRPr lang="en-US" sz="2400" dirty="0">
              <a:latin typeface="Cambria" panose="02040503050406030204" pitchFamily="18" charset="0"/>
            </a:endParaRPr>
          </a:p>
          <a:p>
            <a:pPr marL="0" indent="0">
              <a:buNone/>
            </a:pPr>
            <a:r>
              <a:rPr lang="en-US" sz="2400" dirty="0">
                <a:latin typeface="Cambria" panose="02040503050406030204" pitchFamily="18" charset="0"/>
              </a:rPr>
              <a:t>The source, amount, and concentration that gives it the anti-inflammatory and other disease-fighting benefits</a:t>
            </a:r>
            <a:r>
              <a:rPr lang="en-US" sz="2400" b="1" dirty="0">
                <a:latin typeface="Cambria" panose="02040503050406030204" pitchFamily="18" charset="0"/>
              </a:rPr>
              <a:t>. </a:t>
            </a:r>
          </a:p>
          <a:p>
            <a:pPr marL="0" indent="0">
              <a:buNone/>
            </a:pPr>
            <a:r>
              <a:rPr lang="en-US" sz="2400" b="1" dirty="0">
                <a:latin typeface="Cambria" panose="02040503050406030204" pitchFamily="18" charset="0"/>
              </a:rPr>
              <a:t>Boswellia </a:t>
            </a:r>
            <a:r>
              <a:rPr lang="en-US" sz="2400" dirty="0">
                <a:latin typeface="Cambria" panose="02040503050406030204" pitchFamily="18" charset="0"/>
              </a:rPr>
              <a:t>(Frankincense)</a:t>
            </a:r>
          </a:p>
          <a:p>
            <a:pPr marL="0" indent="0">
              <a:buNone/>
            </a:pPr>
            <a:r>
              <a:rPr lang="en-US" sz="2400" b="1" dirty="0">
                <a:latin typeface="Cambria" panose="02040503050406030204" pitchFamily="18" charset="0"/>
              </a:rPr>
              <a:t>White Willow Bark </a:t>
            </a:r>
            <a:r>
              <a:rPr lang="en-US" sz="2400" dirty="0">
                <a:latin typeface="Cambria" panose="02040503050406030204" pitchFamily="18" charset="0"/>
              </a:rPr>
              <a:t>(Where aspirin comes from before being synthesized into a dangerous chemical)</a:t>
            </a:r>
          </a:p>
          <a:p>
            <a:pPr marL="0" indent="0">
              <a:buNone/>
            </a:pPr>
            <a:endParaRPr lang="en-US" sz="1400" dirty="0"/>
          </a:p>
          <a:p>
            <a:pPr marL="0" indent="0">
              <a:buNone/>
            </a:pPr>
            <a:r>
              <a:rPr lang="en-US" b="1" dirty="0"/>
              <a:t> </a:t>
            </a:r>
            <a:endParaRPr lang="en-US" dirty="0"/>
          </a:p>
          <a:p>
            <a:endParaRPr lang="en-US" dirty="0"/>
          </a:p>
        </p:txBody>
      </p:sp>
      <p:sp>
        <p:nvSpPr>
          <p:cNvPr id="3" name="Title 2"/>
          <p:cNvSpPr>
            <a:spLocks noGrp="1"/>
          </p:cNvSpPr>
          <p:nvPr>
            <p:ph type="title"/>
          </p:nvPr>
        </p:nvSpPr>
        <p:spPr>
          <a:xfrm>
            <a:off x="838200" y="1181099"/>
            <a:ext cx="10515600" cy="1325563"/>
          </a:xfrm>
        </p:spPr>
        <p:txBody>
          <a:bodyPr>
            <a:normAutofit/>
          </a:bodyPr>
          <a:lstStyle/>
          <a:p>
            <a:pPr algn="ctr"/>
            <a:r>
              <a:rPr lang="en-US" sz="3600" b="1" dirty="0">
                <a:latin typeface="Cambria" panose="02040503050406030204" pitchFamily="18" charset="0"/>
              </a:rPr>
              <a:t>E-</a:t>
            </a:r>
            <a:r>
              <a:rPr lang="en-US" sz="3600" b="1" dirty="0" err="1">
                <a:latin typeface="Cambria" panose="02040503050406030204" pitchFamily="18" charset="0"/>
              </a:rPr>
              <a:t>FlamX</a:t>
            </a:r>
            <a:r>
              <a:rPr lang="en-US" sz="3600" b="1" dirty="0">
                <a:latin typeface="Cambria" panose="02040503050406030204" pitchFamily="18" charset="0"/>
              </a:rPr>
              <a:t>: Inflammatory Support </a:t>
            </a:r>
          </a:p>
        </p:txBody>
      </p:sp>
    </p:spTree>
    <p:extLst>
      <p:ext uri="{BB962C8B-B14F-4D97-AF65-F5344CB8AC3E}">
        <p14:creationId xmlns:p14="http://schemas.microsoft.com/office/powerpoint/2010/main" val="216920935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6A2D1-80D3-4CFA-B999-E1BCA93ECA90}"/>
              </a:ext>
            </a:extLst>
          </p:cNvPr>
          <p:cNvSpPr>
            <a:spLocks noGrp="1"/>
          </p:cNvSpPr>
          <p:nvPr>
            <p:ph type="title"/>
          </p:nvPr>
        </p:nvSpPr>
        <p:spPr>
          <a:xfrm>
            <a:off x="838200" y="1678918"/>
            <a:ext cx="10515600" cy="1325563"/>
          </a:xfrm>
        </p:spPr>
        <p:txBody>
          <a:bodyPr>
            <a:normAutofit/>
          </a:bodyPr>
          <a:lstStyle/>
          <a:p>
            <a:pPr algn="ctr"/>
            <a:r>
              <a:rPr lang="en-US" sz="4000" b="1" dirty="0">
                <a:latin typeface="Cambria" panose="02040503050406030204" pitchFamily="18" charset="0"/>
              </a:rPr>
              <a:t>Up Omega-3s/Down Omega-6s</a:t>
            </a:r>
          </a:p>
        </p:txBody>
      </p:sp>
      <p:sp>
        <p:nvSpPr>
          <p:cNvPr id="3" name="Content Placeholder 2">
            <a:extLst>
              <a:ext uri="{FF2B5EF4-FFF2-40B4-BE49-F238E27FC236}">
                <a16:creationId xmlns:a16="http://schemas.microsoft.com/office/drawing/2014/main" id="{213BDF4E-9DD7-485E-B490-14FF1AD492AA}"/>
              </a:ext>
            </a:extLst>
          </p:cNvPr>
          <p:cNvSpPr>
            <a:spLocks noGrp="1"/>
          </p:cNvSpPr>
          <p:nvPr>
            <p:ph idx="1"/>
          </p:nvPr>
        </p:nvSpPr>
        <p:spPr>
          <a:xfrm>
            <a:off x="838200" y="3429000"/>
            <a:ext cx="10515600" cy="4351338"/>
          </a:xfrm>
        </p:spPr>
        <p:txBody>
          <a:bodyPr/>
          <a:lstStyle/>
          <a:p>
            <a:r>
              <a:rPr lang="en-US" dirty="0">
                <a:latin typeface="Cambria" panose="02040503050406030204" pitchFamily="18" charset="0"/>
              </a:rPr>
              <a:t>Add Omega-3’s and lowering the 6s is a major step in solving inflammation and its related conditions.</a:t>
            </a:r>
          </a:p>
          <a:p>
            <a:endParaRPr lang="en-US" dirty="0"/>
          </a:p>
        </p:txBody>
      </p:sp>
    </p:spTree>
    <p:extLst>
      <p:ext uri="{BB962C8B-B14F-4D97-AF65-F5344CB8AC3E}">
        <p14:creationId xmlns:p14="http://schemas.microsoft.com/office/powerpoint/2010/main" val="422786364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152400"/>
            <a:ext cx="9144000" cy="1143000"/>
          </a:xfrm>
        </p:spPr>
        <p:txBody>
          <a:bodyPr>
            <a:noAutofit/>
          </a:bodyPr>
          <a:lstStyle/>
          <a:p>
            <a:pPr algn="ctr" eaLnBrk="1" hangingPunct="1">
              <a:defRPr/>
            </a:pPr>
            <a:r>
              <a:rPr lang="en-US" sz="4000" b="1" dirty="0">
                <a:latin typeface="Cambria" panose="02040503050406030204" pitchFamily="18" charset="0"/>
              </a:rPr>
              <a:t>E3 Omega-3 Solution</a:t>
            </a: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t> </a:t>
            </a:r>
            <a:endParaRPr lang="en-US" sz="2800" dirty="0"/>
          </a:p>
        </p:txBody>
      </p:sp>
      <p:pic>
        <p:nvPicPr>
          <p:cNvPr id="2" name="Picture 1">
            <a:extLst>
              <a:ext uri="{FF2B5EF4-FFF2-40B4-BE49-F238E27FC236}">
                <a16:creationId xmlns:a16="http://schemas.microsoft.com/office/drawing/2014/main" id="{CBA06346-7B21-944D-97F0-00B4BB30F16D}"/>
              </a:ext>
            </a:extLst>
          </p:cNvPr>
          <p:cNvPicPr>
            <a:picLocks noChangeAspect="1"/>
          </p:cNvPicPr>
          <p:nvPr/>
        </p:nvPicPr>
        <p:blipFill>
          <a:blip r:embed="rId3"/>
          <a:stretch>
            <a:fillRect/>
          </a:stretch>
        </p:blipFill>
        <p:spPr>
          <a:xfrm>
            <a:off x="1639614" y="1872982"/>
            <a:ext cx="2766305" cy="3575318"/>
          </a:xfrm>
          <a:prstGeom prst="rect">
            <a:avLst/>
          </a:prstGeom>
        </p:spPr>
      </p:pic>
      <p:pic>
        <p:nvPicPr>
          <p:cNvPr id="4" name="Picture 3">
            <a:extLst>
              <a:ext uri="{FF2B5EF4-FFF2-40B4-BE49-F238E27FC236}">
                <a16:creationId xmlns:a16="http://schemas.microsoft.com/office/drawing/2014/main" id="{65D79336-AD0D-E845-B64F-0541EEF886F6}"/>
              </a:ext>
            </a:extLst>
          </p:cNvPr>
          <p:cNvPicPr>
            <a:picLocks noChangeAspect="1"/>
          </p:cNvPicPr>
          <p:nvPr/>
        </p:nvPicPr>
        <p:blipFill>
          <a:blip r:embed="rId4"/>
          <a:stretch>
            <a:fillRect/>
          </a:stretch>
        </p:blipFill>
        <p:spPr>
          <a:xfrm>
            <a:off x="5003800" y="1866900"/>
            <a:ext cx="5664200" cy="3581400"/>
          </a:xfrm>
          <a:prstGeom prst="rect">
            <a:avLst/>
          </a:prstGeom>
        </p:spPr>
      </p:pic>
    </p:spTree>
    <p:extLst>
      <p:ext uri="{BB962C8B-B14F-4D97-AF65-F5344CB8AC3E}">
        <p14:creationId xmlns:p14="http://schemas.microsoft.com/office/powerpoint/2010/main" val="335257503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647700"/>
            <a:ext cx="9144000" cy="1143000"/>
          </a:xfrm>
        </p:spPr>
        <p:txBody>
          <a:bodyPr>
            <a:noAutofit/>
          </a:bodyPr>
          <a:lstStyle/>
          <a:p>
            <a:pPr algn="ctr">
              <a:defRPr/>
            </a:pPr>
            <a:r>
              <a:rPr lang="en-US" sz="3600" b="1" dirty="0">
                <a:latin typeface="Cambria" panose="02040503050406030204" pitchFamily="18" charset="0"/>
              </a:rPr>
              <a:t>Essential Omega-6, Inflammation</a:t>
            </a: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t> </a:t>
            </a:r>
            <a:endParaRPr lang="en-US" sz="2800" dirty="0"/>
          </a:p>
        </p:txBody>
      </p:sp>
      <p:sp>
        <p:nvSpPr>
          <p:cNvPr id="3" name="TextBox 2">
            <a:extLst>
              <a:ext uri="{FF2B5EF4-FFF2-40B4-BE49-F238E27FC236}">
                <a16:creationId xmlns:a16="http://schemas.microsoft.com/office/drawing/2014/main" id="{0D67C563-02B0-E14F-95FF-5FA98A1259D8}"/>
              </a:ext>
            </a:extLst>
          </p:cNvPr>
          <p:cNvSpPr txBox="1"/>
          <p:nvPr/>
        </p:nvSpPr>
        <p:spPr>
          <a:xfrm>
            <a:off x="4234682" y="2806677"/>
            <a:ext cx="6433318" cy="369332"/>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C910F7FD-D85C-453E-B4D2-43C182AF5FB5}"/>
              </a:ext>
            </a:extLst>
          </p:cNvPr>
          <p:cNvSpPr/>
          <p:nvPr/>
        </p:nvSpPr>
        <p:spPr>
          <a:xfrm>
            <a:off x="3048000" y="1790700"/>
            <a:ext cx="6096000" cy="4917757"/>
          </a:xfrm>
          <a:prstGeom prst="rect">
            <a:avLst/>
          </a:prstGeom>
        </p:spPr>
        <p:txBody>
          <a:bodyPr>
            <a:spAutoFit/>
          </a:bodyPr>
          <a:lstStyle/>
          <a:p>
            <a:pPr algn="ctr"/>
            <a:r>
              <a:rPr lang="en-US" sz="2400" b="1" u="sng" dirty="0">
                <a:latin typeface="Cambria" panose="02040503050406030204" pitchFamily="18" charset="0"/>
              </a:rPr>
              <a:t>INCREASED</a:t>
            </a:r>
          </a:p>
          <a:p>
            <a:pPr algn="ctr"/>
            <a:endParaRPr lang="en-US" sz="2400" b="1" u="sng" dirty="0">
              <a:latin typeface="Cambria" panose="02040503050406030204" pitchFamily="18" charset="0"/>
            </a:endParaRPr>
          </a:p>
          <a:p>
            <a:pPr marL="342900" indent="-342900">
              <a:buFont typeface="Arial" panose="020B0604020202020204" pitchFamily="34" charset="0"/>
              <a:buChar char="•"/>
            </a:pPr>
            <a:r>
              <a:rPr lang="en-US" sz="2400" b="1" dirty="0">
                <a:latin typeface="Cambria" panose="02040503050406030204" pitchFamily="18" charset="0"/>
              </a:rPr>
              <a:t>Heart Disease</a:t>
            </a:r>
          </a:p>
          <a:p>
            <a:pPr marL="342900" indent="-342900">
              <a:buFont typeface="Arial" panose="020B0604020202020204" pitchFamily="34" charset="0"/>
              <a:buChar char="•"/>
            </a:pPr>
            <a:r>
              <a:rPr lang="en-US" sz="2400" b="1" dirty="0">
                <a:latin typeface="Cambria" panose="02040503050406030204" pitchFamily="18" charset="0"/>
              </a:rPr>
              <a:t>Cancer Risks</a:t>
            </a:r>
          </a:p>
          <a:p>
            <a:pPr marL="342900" indent="-342900">
              <a:buFont typeface="Arial" panose="020B0604020202020204" pitchFamily="34" charset="0"/>
              <a:buChar char="•"/>
            </a:pPr>
            <a:r>
              <a:rPr lang="en-US" sz="2400" b="1" dirty="0">
                <a:latin typeface="Cambria" panose="02040503050406030204" pitchFamily="18" charset="0"/>
              </a:rPr>
              <a:t>Joint and muscle pain</a:t>
            </a:r>
          </a:p>
          <a:p>
            <a:pPr marL="342900" indent="-342900">
              <a:buFont typeface="Arial" panose="020B0604020202020204" pitchFamily="34" charset="0"/>
              <a:buChar char="•"/>
            </a:pPr>
            <a:r>
              <a:rPr lang="en-US" sz="2400" b="1" dirty="0">
                <a:latin typeface="Cambria" panose="02040503050406030204" pitchFamily="18" charset="0"/>
              </a:rPr>
              <a:t>Arthritis and osteoporosis</a:t>
            </a:r>
          </a:p>
          <a:p>
            <a:pPr marL="342900" indent="-342900">
              <a:buFont typeface="Arial" panose="020B0604020202020204" pitchFamily="34" charset="0"/>
              <a:buChar char="•"/>
            </a:pPr>
            <a:r>
              <a:rPr lang="en-US" sz="2400" b="1" dirty="0">
                <a:latin typeface="Cambria" panose="02040503050406030204" pitchFamily="18" charset="0"/>
              </a:rPr>
              <a:t>Auto-immune disease</a:t>
            </a:r>
          </a:p>
          <a:p>
            <a:pPr marL="342900" indent="-342900">
              <a:buFont typeface="Arial" panose="020B0604020202020204" pitchFamily="34" charset="0"/>
              <a:buChar char="•"/>
            </a:pPr>
            <a:r>
              <a:rPr lang="en-US" sz="2400" b="1" dirty="0">
                <a:latin typeface="Cambria" panose="02040503050406030204" pitchFamily="18" charset="0"/>
              </a:rPr>
              <a:t>Digestive Disorders</a:t>
            </a:r>
          </a:p>
          <a:p>
            <a:pPr marL="342900" indent="-342900">
              <a:buFont typeface="Arial" panose="020B0604020202020204" pitchFamily="34" charset="0"/>
              <a:buChar char="•"/>
            </a:pPr>
            <a:r>
              <a:rPr lang="en-US" sz="2400" b="1" dirty="0">
                <a:latin typeface="Cambria" panose="02040503050406030204" pitchFamily="18" charset="0"/>
              </a:rPr>
              <a:t>Depression</a:t>
            </a:r>
          </a:p>
          <a:p>
            <a:pPr marL="342900" indent="-342900">
              <a:buFont typeface="Arial" panose="020B0604020202020204" pitchFamily="34" charset="0"/>
              <a:buChar char="•"/>
            </a:pPr>
            <a:r>
              <a:rPr lang="en-US" sz="2400" b="1" dirty="0">
                <a:latin typeface="Cambria" panose="02040503050406030204" pitchFamily="18" charset="0"/>
              </a:rPr>
              <a:t>Sleep Disorders</a:t>
            </a:r>
          </a:p>
          <a:p>
            <a:pPr marL="342900" indent="-342900">
              <a:buFont typeface="Arial" panose="020B0604020202020204" pitchFamily="34" charset="0"/>
              <a:buChar char="•"/>
            </a:pPr>
            <a:r>
              <a:rPr lang="en-US" sz="2400" b="1" dirty="0">
                <a:latin typeface="Cambria" panose="02040503050406030204" pitchFamily="18" charset="0"/>
              </a:rPr>
              <a:t>Aging</a:t>
            </a:r>
          </a:p>
          <a:p>
            <a:pPr marL="342900" indent="-342900">
              <a:buFont typeface="Arial" panose="020B0604020202020204" pitchFamily="34" charset="0"/>
              <a:buChar char="•"/>
            </a:pPr>
            <a:r>
              <a:rPr lang="en-US" sz="2400" b="1" dirty="0">
                <a:latin typeface="Cambria" panose="02040503050406030204" pitchFamily="18" charset="0"/>
              </a:rPr>
              <a:t>Skin disorders</a:t>
            </a:r>
          </a:p>
          <a:p>
            <a:pPr lvl="0" defTabSz="685800">
              <a:lnSpc>
                <a:spcPct val="90000"/>
              </a:lnSpc>
              <a:spcBef>
                <a:spcPts val="750"/>
              </a:spcBef>
            </a:pPr>
            <a:endParaRPr lang="en-US" sz="2100" dirty="0">
              <a:solidFill>
                <a:prstClr val="black"/>
              </a:solidFill>
            </a:endParaRPr>
          </a:p>
        </p:txBody>
      </p:sp>
    </p:spTree>
    <p:extLst>
      <p:ext uri="{BB962C8B-B14F-4D97-AF65-F5344CB8AC3E}">
        <p14:creationId xmlns:p14="http://schemas.microsoft.com/office/powerpoint/2010/main" val="1415157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5038-D15A-4FE9-B9B7-DD64BE671D1D}"/>
              </a:ext>
            </a:extLst>
          </p:cNvPr>
          <p:cNvSpPr>
            <a:spLocks noGrp="1"/>
          </p:cNvSpPr>
          <p:nvPr>
            <p:ph type="title"/>
          </p:nvPr>
        </p:nvSpPr>
        <p:spPr>
          <a:xfrm>
            <a:off x="838200" y="806559"/>
            <a:ext cx="10515600" cy="1325563"/>
          </a:xfrm>
        </p:spPr>
        <p:txBody>
          <a:bodyPr>
            <a:normAutofit/>
          </a:bodyPr>
          <a:lstStyle/>
          <a:p>
            <a:pPr algn="ctr"/>
            <a:r>
              <a:rPr lang="en-US" sz="4000" b="1" dirty="0">
                <a:latin typeface="Cambria" panose="02040503050406030204" pitchFamily="18" charset="0"/>
              </a:rPr>
              <a:t>ANTI-AGING</a:t>
            </a:r>
          </a:p>
        </p:txBody>
      </p:sp>
      <p:sp>
        <p:nvSpPr>
          <p:cNvPr id="3" name="Content Placeholder 2">
            <a:extLst>
              <a:ext uri="{FF2B5EF4-FFF2-40B4-BE49-F238E27FC236}">
                <a16:creationId xmlns:a16="http://schemas.microsoft.com/office/drawing/2014/main" id="{1DD74BEB-F645-4586-BB61-AA4E3C95A5E5}"/>
              </a:ext>
            </a:extLst>
          </p:cNvPr>
          <p:cNvSpPr>
            <a:spLocks noGrp="1"/>
          </p:cNvSpPr>
          <p:nvPr>
            <p:ph idx="1"/>
          </p:nvPr>
        </p:nvSpPr>
        <p:spPr>
          <a:xfrm>
            <a:off x="838200" y="2506662"/>
            <a:ext cx="10515600" cy="4351338"/>
          </a:xfrm>
        </p:spPr>
        <p:txBody>
          <a:bodyPr/>
          <a:lstStyle/>
          <a:p>
            <a:r>
              <a:rPr lang="en-US" dirty="0">
                <a:latin typeface="Cambria" panose="02040503050406030204" pitchFamily="18" charset="0"/>
              </a:rPr>
              <a:t>“Premature” aging is caused by chronic inflammation, oxidation, and the other biomarkers for bodily stress </a:t>
            </a:r>
          </a:p>
          <a:p>
            <a:pPr marL="0" indent="0">
              <a:buNone/>
            </a:pPr>
            <a:endParaRPr lang="en-US" dirty="0">
              <a:latin typeface="Cambria" panose="02040503050406030204" pitchFamily="18" charset="0"/>
            </a:endParaRPr>
          </a:p>
          <a:p>
            <a:r>
              <a:rPr lang="en-US" dirty="0">
                <a:latin typeface="Cambria" panose="02040503050406030204" pitchFamily="18" charset="0"/>
              </a:rPr>
              <a:t>Life-extension is achieved through managing these issues through addressing their causes</a:t>
            </a:r>
          </a:p>
        </p:txBody>
      </p:sp>
    </p:spTree>
    <p:extLst>
      <p:ext uri="{BB962C8B-B14F-4D97-AF65-F5344CB8AC3E}">
        <p14:creationId xmlns:p14="http://schemas.microsoft.com/office/powerpoint/2010/main" val="37905148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838200"/>
            <a:ext cx="9144000" cy="1143000"/>
          </a:xfrm>
        </p:spPr>
        <p:txBody>
          <a:bodyPr>
            <a:noAutofit/>
          </a:bodyPr>
          <a:lstStyle/>
          <a:p>
            <a:pPr algn="ctr">
              <a:defRPr/>
            </a:pPr>
            <a:r>
              <a:rPr lang="en-US" sz="3200" b="1" dirty="0">
                <a:latin typeface="Cambria" panose="02040503050406030204" pitchFamily="18" charset="0"/>
              </a:rPr>
              <a:t>ESSENTIAL NUTRIENTS: Omega-3s</a:t>
            </a:r>
            <a:br>
              <a:rPr lang="en-US" sz="3200" b="1" dirty="0">
                <a:latin typeface="Cambria" panose="02040503050406030204" pitchFamily="18" charset="0"/>
              </a:rPr>
            </a:br>
            <a:r>
              <a:rPr lang="en-US" sz="3200" b="1" i="1" dirty="0">
                <a:latin typeface="Cambria" panose="02040503050406030204" pitchFamily="18" charset="0"/>
              </a:rPr>
              <a:t>Essential = Must Eat</a:t>
            </a:r>
            <a:endParaRPr lang="en-US" sz="3200" b="1" dirty="0">
              <a:latin typeface="Cambria" panose="02040503050406030204" pitchFamily="18" charset="0"/>
            </a:endParaRP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t> </a:t>
            </a:r>
            <a:endParaRPr lang="en-US" sz="2800" dirty="0"/>
          </a:p>
        </p:txBody>
      </p:sp>
      <p:sp>
        <p:nvSpPr>
          <p:cNvPr id="3" name="TextBox 2">
            <a:extLst>
              <a:ext uri="{FF2B5EF4-FFF2-40B4-BE49-F238E27FC236}">
                <a16:creationId xmlns:a16="http://schemas.microsoft.com/office/drawing/2014/main" id="{0D67C563-02B0-E14F-95FF-5FA98A1259D8}"/>
              </a:ext>
            </a:extLst>
          </p:cNvPr>
          <p:cNvSpPr txBox="1"/>
          <p:nvPr/>
        </p:nvSpPr>
        <p:spPr>
          <a:xfrm>
            <a:off x="4234682" y="2806677"/>
            <a:ext cx="6433318" cy="369332"/>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C910F7FD-D85C-453E-B4D2-43C182AF5FB5}"/>
              </a:ext>
            </a:extLst>
          </p:cNvPr>
          <p:cNvSpPr/>
          <p:nvPr/>
        </p:nvSpPr>
        <p:spPr>
          <a:xfrm>
            <a:off x="2655176" y="2281096"/>
            <a:ext cx="7391400" cy="4093428"/>
          </a:xfrm>
          <a:prstGeom prst="rect">
            <a:avLst/>
          </a:prstGeom>
        </p:spPr>
        <p:txBody>
          <a:bodyPr wrap="square">
            <a:spAutoFit/>
          </a:bodyPr>
          <a:lstStyle/>
          <a:p>
            <a:pPr algn="ctr"/>
            <a:r>
              <a:rPr lang="en-US" sz="2000" b="1" dirty="0">
                <a:latin typeface="Cambria" panose="02040503050406030204" pitchFamily="18" charset="0"/>
              </a:rPr>
              <a:t>INCREASED</a:t>
            </a:r>
          </a:p>
          <a:p>
            <a:pPr marL="342900" indent="-342900">
              <a:buFont typeface="Arial" panose="020B0604020202020204" pitchFamily="34" charset="0"/>
              <a:buChar char="•"/>
            </a:pPr>
            <a:r>
              <a:rPr lang="en-US" sz="2000" b="1" dirty="0">
                <a:latin typeface="Cambria" panose="02040503050406030204" pitchFamily="18" charset="0"/>
              </a:rPr>
              <a:t>Brain health</a:t>
            </a:r>
          </a:p>
          <a:p>
            <a:pPr marL="342900" indent="-342900">
              <a:buFont typeface="Arial" panose="020B0604020202020204" pitchFamily="34" charset="0"/>
              <a:buChar char="•"/>
            </a:pPr>
            <a:r>
              <a:rPr lang="en-US" sz="2000" b="1" dirty="0">
                <a:latin typeface="Cambria" panose="02040503050406030204" pitchFamily="18" charset="0"/>
              </a:rPr>
              <a:t>Neurological function and development</a:t>
            </a:r>
          </a:p>
          <a:p>
            <a:pPr marL="342900" indent="-342900">
              <a:buFont typeface="Arial" panose="020B0604020202020204" pitchFamily="34" charset="0"/>
              <a:buChar char="•"/>
            </a:pPr>
            <a:r>
              <a:rPr lang="en-US" sz="2000" b="1" dirty="0">
                <a:latin typeface="Cambria" panose="02040503050406030204" pitchFamily="18" charset="0"/>
              </a:rPr>
              <a:t>Heart wellbeing</a:t>
            </a:r>
          </a:p>
          <a:p>
            <a:pPr marL="342900" indent="-342900">
              <a:buFont typeface="Arial" panose="020B0604020202020204" pitchFamily="34" charset="0"/>
              <a:buChar char="•"/>
            </a:pPr>
            <a:r>
              <a:rPr lang="en-US" sz="2000" b="1" dirty="0">
                <a:latin typeface="Cambria" panose="02040503050406030204" pitchFamily="18" charset="0"/>
              </a:rPr>
              <a:t>Lowering triglycerides</a:t>
            </a:r>
          </a:p>
          <a:p>
            <a:pPr marL="342900" indent="-342900">
              <a:buFont typeface="Arial" panose="020B0604020202020204" pitchFamily="34" charset="0"/>
              <a:buChar char="•"/>
            </a:pPr>
            <a:r>
              <a:rPr lang="en-US" sz="2000" b="1" dirty="0">
                <a:latin typeface="Cambria" panose="02040503050406030204" pitchFamily="18" charset="0"/>
              </a:rPr>
              <a:t>Reducing high blood pressure</a:t>
            </a:r>
          </a:p>
          <a:p>
            <a:pPr marL="342900" indent="-342900">
              <a:buFont typeface="Arial" panose="020B0604020202020204" pitchFamily="34" charset="0"/>
              <a:buChar char="•"/>
            </a:pPr>
            <a:r>
              <a:rPr lang="en-US" sz="2000" b="1" dirty="0">
                <a:latin typeface="Cambria" panose="02040503050406030204" pitchFamily="18" charset="0"/>
              </a:rPr>
              <a:t>Protecting against stroke</a:t>
            </a:r>
          </a:p>
          <a:p>
            <a:pPr marL="342900" indent="-342900">
              <a:buFont typeface="Arial" panose="020B0604020202020204" pitchFamily="34" charset="0"/>
              <a:buChar char="•"/>
            </a:pPr>
            <a:r>
              <a:rPr lang="en-US" sz="2000" b="1" dirty="0">
                <a:latin typeface="Cambria" panose="02040503050406030204" pitchFamily="18" charset="0"/>
              </a:rPr>
              <a:t>Immunity and helping in the fight against cancer</a:t>
            </a:r>
          </a:p>
          <a:p>
            <a:pPr marL="342900" indent="-342900">
              <a:buFont typeface="Arial" panose="020B0604020202020204" pitchFamily="34" charset="0"/>
              <a:buChar char="•"/>
            </a:pPr>
            <a:r>
              <a:rPr lang="en-US" sz="2000" b="1" dirty="0">
                <a:latin typeface="Cambria" panose="02040503050406030204" pitchFamily="18" charset="0"/>
              </a:rPr>
              <a:t>Weight loss</a:t>
            </a:r>
          </a:p>
          <a:p>
            <a:pPr marL="342900" indent="-342900">
              <a:buFont typeface="Arial" panose="020B0604020202020204" pitchFamily="34" charset="0"/>
              <a:buChar char="•"/>
            </a:pPr>
            <a:r>
              <a:rPr lang="en-US" sz="2000" b="1" dirty="0">
                <a:latin typeface="Cambria" panose="02040503050406030204" pitchFamily="18" charset="0"/>
              </a:rPr>
              <a:t>Increasing lean muscle mass</a:t>
            </a:r>
          </a:p>
          <a:p>
            <a:pPr marL="342900" indent="-342900">
              <a:buFont typeface="Arial" panose="020B0604020202020204" pitchFamily="34" charset="0"/>
              <a:buChar char="•"/>
            </a:pPr>
            <a:r>
              <a:rPr lang="en-US" sz="2000" b="1" dirty="0">
                <a:latin typeface="Cambria" panose="02040503050406030204" pitchFamily="18" charset="0"/>
              </a:rPr>
              <a:t>Joint function &amp; Preventing and reducing arthritis</a:t>
            </a:r>
          </a:p>
          <a:p>
            <a:pPr marL="342900" indent="-342900">
              <a:buFont typeface="Arial" panose="020B0604020202020204" pitchFamily="34" charset="0"/>
              <a:buChar char="•"/>
            </a:pPr>
            <a:r>
              <a:rPr lang="en-US" sz="2000" b="1" dirty="0">
                <a:latin typeface="Cambria" panose="02040503050406030204" pitchFamily="18" charset="0"/>
              </a:rPr>
              <a:t>Wellbeing of eyes</a:t>
            </a:r>
          </a:p>
          <a:p>
            <a:pPr marL="342900" indent="-342900">
              <a:buFont typeface="Arial" panose="020B0604020202020204" pitchFamily="34" charset="0"/>
              <a:buChar char="•"/>
            </a:pPr>
            <a:r>
              <a:rPr lang="en-US" sz="2000" b="1" dirty="0">
                <a:latin typeface="Cambria" panose="02040503050406030204" pitchFamily="18" charset="0"/>
              </a:rPr>
              <a:t>Diminishing depression</a:t>
            </a:r>
            <a:endParaRPr lang="en-US" sz="20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2927742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C988-6757-41B7-846A-7658831E84F9}"/>
              </a:ext>
            </a:extLst>
          </p:cNvPr>
          <p:cNvSpPr>
            <a:spLocks noGrp="1"/>
          </p:cNvSpPr>
          <p:nvPr>
            <p:ph type="title"/>
          </p:nvPr>
        </p:nvSpPr>
        <p:spPr>
          <a:xfrm>
            <a:off x="838200" y="1309358"/>
            <a:ext cx="10515600" cy="1325563"/>
          </a:xfrm>
        </p:spPr>
        <p:txBody>
          <a:bodyPr>
            <a:normAutofit/>
          </a:bodyPr>
          <a:lstStyle/>
          <a:p>
            <a:pPr algn="ctr"/>
            <a:r>
              <a:rPr lang="en-US" sz="3600" b="1" dirty="0">
                <a:latin typeface="Cambria" panose="02040503050406030204" pitchFamily="18" charset="0"/>
              </a:rPr>
              <a:t>Anti-inflammatory Eating: </a:t>
            </a:r>
            <a:br>
              <a:rPr lang="en-US" dirty="0"/>
            </a:br>
            <a:r>
              <a:rPr lang="en-US" dirty="0"/>
              <a:t> </a:t>
            </a:r>
          </a:p>
        </p:txBody>
      </p:sp>
      <p:sp>
        <p:nvSpPr>
          <p:cNvPr id="3" name="Content Placeholder 2">
            <a:extLst>
              <a:ext uri="{FF2B5EF4-FFF2-40B4-BE49-F238E27FC236}">
                <a16:creationId xmlns:a16="http://schemas.microsoft.com/office/drawing/2014/main" id="{A69F4DBA-774E-4CA4-A8FB-E994610AE104}"/>
              </a:ext>
            </a:extLst>
          </p:cNvPr>
          <p:cNvSpPr>
            <a:spLocks noGrp="1"/>
          </p:cNvSpPr>
          <p:nvPr>
            <p:ph idx="1"/>
          </p:nvPr>
        </p:nvSpPr>
        <p:spPr>
          <a:xfrm>
            <a:off x="838200" y="2634921"/>
            <a:ext cx="10515600" cy="4351338"/>
          </a:xfrm>
        </p:spPr>
        <p:txBody>
          <a:bodyPr/>
          <a:lstStyle/>
          <a:p>
            <a:pPr algn="ctr"/>
            <a:r>
              <a:rPr lang="en-US" b="1" dirty="0">
                <a:latin typeface="Cambria" panose="02040503050406030204" pitchFamily="18" charset="0"/>
              </a:rPr>
              <a:t>Follow your food-allergy protocol</a:t>
            </a:r>
          </a:p>
          <a:p>
            <a:pPr algn="ctr"/>
            <a:r>
              <a:rPr lang="en-US" b="1" dirty="0">
                <a:latin typeface="Cambria" panose="02040503050406030204" pitchFamily="18" charset="0"/>
              </a:rPr>
              <a:t>Low-glycemic carbohydrates </a:t>
            </a:r>
          </a:p>
          <a:p>
            <a:pPr algn="ctr"/>
            <a:r>
              <a:rPr lang="en-US" b="1" dirty="0">
                <a:latin typeface="Cambria" panose="02040503050406030204" pitchFamily="18" charset="0"/>
              </a:rPr>
              <a:t>Raise good fats and naturally raised animal products</a:t>
            </a:r>
          </a:p>
          <a:p>
            <a:pPr algn="ctr"/>
            <a:r>
              <a:rPr lang="en-US" b="1" dirty="0">
                <a:latin typeface="Cambria" panose="02040503050406030204" pitchFamily="18" charset="0"/>
              </a:rPr>
              <a:t>Avoid processed foods and chemicals</a:t>
            </a:r>
          </a:p>
          <a:p>
            <a:pPr algn="ctr"/>
            <a:r>
              <a:rPr lang="en-US" b="1" dirty="0">
                <a:latin typeface="Cambria" panose="02040503050406030204" pitchFamily="18" charset="0"/>
              </a:rPr>
              <a:t>Eliminate or minimize grains</a:t>
            </a:r>
          </a:p>
          <a:p>
            <a:pPr algn="ctr"/>
            <a:r>
              <a:rPr lang="en-US" b="1" dirty="0">
                <a:latin typeface="Cambria" panose="02040503050406030204" pitchFamily="18" charset="0"/>
              </a:rPr>
              <a:t>Minimize commercial meats and dairy</a:t>
            </a:r>
          </a:p>
        </p:txBody>
      </p:sp>
    </p:spTree>
    <p:extLst>
      <p:ext uri="{BB962C8B-B14F-4D97-AF65-F5344CB8AC3E}">
        <p14:creationId xmlns:p14="http://schemas.microsoft.com/office/powerpoint/2010/main" val="229586006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3100" y="2352857"/>
            <a:ext cx="8305800" cy="4953000"/>
          </a:xfrm>
        </p:spPr>
        <p:txBody>
          <a:bodyPr>
            <a:normAutofit/>
          </a:bodyPr>
          <a:lstStyle/>
          <a:p>
            <a:pPr lvl="1">
              <a:lnSpc>
                <a:spcPct val="120000"/>
              </a:lnSpc>
            </a:pPr>
            <a:r>
              <a:rPr lang="en-US" sz="2800" dirty="0">
                <a:latin typeface="Cambria" panose="02040503050406030204" pitchFamily="18" charset="0"/>
              </a:rPr>
              <a:t>Glutathione is the main antioxidant of the body and your Master Detoxifier</a:t>
            </a:r>
          </a:p>
          <a:p>
            <a:pPr lvl="1">
              <a:lnSpc>
                <a:spcPct val="120000"/>
              </a:lnSpc>
            </a:pPr>
            <a:r>
              <a:rPr lang="en-US" sz="2800" dirty="0">
                <a:latin typeface="Cambria" panose="02040503050406030204" pitchFamily="18" charset="0"/>
              </a:rPr>
              <a:t>Our bodies naturally produce glutathione, but toxins, stress, trauma, and sickness cause deficiency. </a:t>
            </a:r>
          </a:p>
          <a:p>
            <a:pPr lvl="1">
              <a:lnSpc>
                <a:spcPct val="120000"/>
              </a:lnSpc>
            </a:pPr>
            <a:r>
              <a:rPr lang="en-US" sz="2800" dirty="0">
                <a:latin typeface="Cambria" panose="02040503050406030204" pitchFamily="18" charset="0"/>
              </a:rPr>
              <a:t>Toxins must be absorbed and removed from the body through channels</a:t>
            </a:r>
          </a:p>
          <a:p>
            <a:pPr lvl="1">
              <a:lnSpc>
                <a:spcPct val="120000"/>
              </a:lnSpc>
            </a:pPr>
            <a:endParaRPr lang="en-US" sz="3200" dirty="0"/>
          </a:p>
        </p:txBody>
      </p:sp>
      <p:sp>
        <p:nvSpPr>
          <p:cNvPr id="7" name="Title 1"/>
          <p:cNvSpPr>
            <a:spLocks noGrp="1"/>
          </p:cNvSpPr>
          <p:nvPr>
            <p:ph type="title"/>
          </p:nvPr>
        </p:nvSpPr>
        <p:spPr>
          <a:xfrm>
            <a:off x="1676400" y="626533"/>
            <a:ext cx="8686800" cy="1219200"/>
          </a:xfrm>
        </p:spPr>
        <p:txBody>
          <a:bodyPr rtlCol="0">
            <a:normAutofit/>
          </a:bodyPr>
          <a:lstStyle/>
          <a:p>
            <a:pPr algn="ctr">
              <a:defRPr/>
            </a:pPr>
            <a:r>
              <a:rPr lang="en-US" sz="3600" b="1" dirty="0">
                <a:latin typeface="Cambria" panose="02040503050406030204" pitchFamily="18" charset="0"/>
                <a:ea typeface="ＭＳ Ｐゴシック" pitchFamily="34" charset="-128"/>
              </a:rPr>
              <a:t>SOLUTION TO TOXICITY </a:t>
            </a:r>
            <a:br>
              <a:rPr lang="en-US" sz="3600" b="1" dirty="0">
                <a:latin typeface="Cambria" panose="02040503050406030204" pitchFamily="18" charset="0"/>
                <a:ea typeface="ＭＳ Ｐゴシック" pitchFamily="34" charset="-128"/>
              </a:rPr>
            </a:br>
            <a:r>
              <a:rPr lang="en-US" sz="3600" b="1" dirty="0">
                <a:latin typeface="Cambria" panose="02040503050406030204" pitchFamily="18" charset="0"/>
                <a:ea typeface="ＭＳ Ｐゴシック" pitchFamily="34" charset="-128"/>
              </a:rPr>
              <a:t>(And Free Radical Oxidation)</a:t>
            </a:r>
          </a:p>
        </p:txBody>
      </p:sp>
    </p:spTree>
    <p:extLst>
      <p:ext uri="{BB962C8B-B14F-4D97-AF65-F5344CB8AC3E}">
        <p14:creationId xmlns:p14="http://schemas.microsoft.com/office/powerpoint/2010/main" val="391186268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A8B9D-EBF8-48B4-89DA-DB2D2E0FB54F}"/>
              </a:ext>
            </a:extLst>
          </p:cNvPr>
          <p:cNvSpPr>
            <a:spLocks noGrp="1"/>
          </p:cNvSpPr>
          <p:nvPr>
            <p:ph type="title"/>
          </p:nvPr>
        </p:nvSpPr>
        <p:spPr/>
        <p:txBody>
          <a:bodyPr>
            <a:normAutofit/>
          </a:bodyPr>
          <a:lstStyle/>
          <a:p>
            <a:pPr algn="ctr"/>
            <a:r>
              <a:rPr lang="en-US" sz="4000" b="1" dirty="0">
                <a:latin typeface="Cambria" panose="02040503050406030204" pitchFamily="18" charset="0"/>
              </a:rPr>
              <a:t>Detoxify Daily</a:t>
            </a:r>
          </a:p>
        </p:txBody>
      </p:sp>
      <p:pic>
        <p:nvPicPr>
          <p:cNvPr id="4" name="Content Placeholder 3">
            <a:extLst>
              <a:ext uri="{FF2B5EF4-FFF2-40B4-BE49-F238E27FC236}">
                <a16:creationId xmlns:a16="http://schemas.microsoft.com/office/drawing/2014/main" id="{6224F2D6-DE70-48D7-8809-59D16CA78D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1800" y="1810407"/>
            <a:ext cx="6248400" cy="4114800"/>
          </a:xfrm>
          <a:prstGeom prst="rect">
            <a:avLst/>
          </a:prstGeom>
        </p:spPr>
      </p:pic>
    </p:spTree>
    <p:extLst>
      <p:ext uri="{BB962C8B-B14F-4D97-AF65-F5344CB8AC3E}">
        <p14:creationId xmlns:p14="http://schemas.microsoft.com/office/powerpoint/2010/main" val="8179362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C8995-5E13-4511-A76C-34B45AFCE87B}"/>
              </a:ext>
            </a:extLst>
          </p:cNvPr>
          <p:cNvSpPr>
            <a:spLocks noGrp="1"/>
          </p:cNvSpPr>
          <p:nvPr>
            <p:ph type="title"/>
          </p:nvPr>
        </p:nvSpPr>
        <p:spPr/>
        <p:txBody>
          <a:bodyPr>
            <a:normAutofit/>
          </a:bodyPr>
          <a:lstStyle/>
          <a:p>
            <a:pPr algn="ctr"/>
            <a:r>
              <a:rPr lang="en-US" sz="4000" b="1" dirty="0">
                <a:latin typeface="Cambria" panose="02040503050406030204" pitchFamily="18" charset="0"/>
              </a:rPr>
              <a:t>#1 Master Detoxifier</a:t>
            </a:r>
          </a:p>
        </p:txBody>
      </p:sp>
      <p:sp>
        <p:nvSpPr>
          <p:cNvPr id="3" name="Content Placeholder 2">
            <a:extLst>
              <a:ext uri="{FF2B5EF4-FFF2-40B4-BE49-F238E27FC236}">
                <a16:creationId xmlns:a16="http://schemas.microsoft.com/office/drawing/2014/main" id="{CC6625BE-8F28-4A7A-A5BB-6524B5AA2BEB}"/>
              </a:ext>
            </a:extLst>
          </p:cNvPr>
          <p:cNvSpPr>
            <a:spLocks noGrp="1"/>
          </p:cNvSpPr>
          <p:nvPr>
            <p:ph idx="1"/>
          </p:nvPr>
        </p:nvSpPr>
        <p:spPr/>
        <p:txBody>
          <a:bodyPr>
            <a:normAutofit fontScale="25000" lnSpcReduction="20000"/>
          </a:bodyPr>
          <a:lstStyle/>
          <a:p>
            <a:pPr algn="ctr"/>
            <a:r>
              <a:rPr lang="en-US" sz="6000" dirty="0">
                <a:latin typeface="Cambria" panose="02040503050406030204" pitchFamily="18" charset="0"/>
              </a:rPr>
              <a:t>N-Acetyl-L-Cysteine (NAC)*</a:t>
            </a:r>
          </a:p>
          <a:p>
            <a:pPr algn="ctr"/>
            <a:r>
              <a:rPr lang="en-US" sz="6000" dirty="0">
                <a:latin typeface="Cambria" panose="02040503050406030204" pitchFamily="18" charset="0"/>
              </a:rPr>
              <a:t>L-Glutamine*</a:t>
            </a:r>
          </a:p>
          <a:p>
            <a:pPr algn="ctr"/>
            <a:r>
              <a:rPr lang="en-US" sz="6000" dirty="0">
                <a:latin typeface="Cambria" panose="02040503050406030204" pitchFamily="18" charset="0"/>
              </a:rPr>
              <a:t>L-Glycine*</a:t>
            </a:r>
          </a:p>
          <a:p>
            <a:pPr algn="ctr"/>
            <a:r>
              <a:rPr lang="en-US" sz="6000" dirty="0">
                <a:latin typeface="Cambria" panose="02040503050406030204" pitchFamily="18" charset="0"/>
              </a:rPr>
              <a:t>Milk Thistle Seed Extract*</a:t>
            </a:r>
          </a:p>
          <a:p>
            <a:pPr algn="ctr"/>
            <a:r>
              <a:rPr lang="en-US" sz="6000" dirty="0">
                <a:latin typeface="Cambria" panose="02040503050406030204" pitchFamily="18" charset="0"/>
              </a:rPr>
              <a:t>Apple Cider Vinegar (Powder)</a:t>
            </a:r>
          </a:p>
          <a:p>
            <a:pPr algn="ctr"/>
            <a:r>
              <a:rPr lang="en-US" sz="6000" dirty="0">
                <a:latin typeface="Cambria" panose="02040503050406030204" pitchFamily="18" charset="0"/>
              </a:rPr>
              <a:t>Aloe Vera Leaf Powder</a:t>
            </a:r>
          </a:p>
          <a:p>
            <a:pPr algn="ctr"/>
            <a:r>
              <a:rPr lang="en-US" sz="6000" dirty="0">
                <a:latin typeface="Cambria" panose="02040503050406030204" pitchFamily="18" charset="0"/>
              </a:rPr>
              <a:t>Broccoli Seed Extract Powder*</a:t>
            </a:r>
          </a:p>
          <a:p>
            <a:pPr algn="ctr"/>
            <a:r>
              <a:rPr lang="en-US" sz="6000" dirty="0">
                <a:latin typeface="Cambria" panose="02040503050406030204" pitchFamily="18" charset="0"/>
              </a:rPr>
              <a:t>Chlorella</a:t>
            </a:r>
          </a:p>
          <a:p>
            <a:pPr algn="ctr"/>
            <a:r>
              <a:rPr lang="en-US" sz="6000" dirty="0">
                <a:latin typeface="Cambria" panose="02040503050406030204" pitchFamily="18" charset="0"/>
              </a:rPr>
              <a:t>Cinnamon Extract</a:t>
            </a:r>
          </a:p>
          <a:p>
            <a:pPr algn="ctr"/>
            <a:r>
              <a:rPr lang="en-US" sz="6000" dirty="0">
                <a:latin typeface="Cambria" panose="02040503050406030204" pitchFamily="18" charset="0"/>
              </a:rPr>
              <a:t>Dandelion Greens</a:t>
            </a:r>
          </a:p>
          <a:p>
            <a:pPr algn="ctr"/>
            <a:r>
              <a:rPr lang="en-US" sz="6000" dirty="0">
                <a:latin typeface="Cambria" panose="02040503050406030204" pitchFamily="18" charset="0"/>
              </a:rPr>
              <a:t>Garlic Powder*</a:t>
            </a:r>
          </a:p>
          <a:p>
            <a:pPr algn="ctr"/>
            <a:r>
              <a:rPr lang="en-US" sz="6000" dirty="0">
                <a:latin typeface="Cambria" panose="02040503050406030204" pitchFamily="18" charset="0"/>
              </a:rPr>
              <a:t>Green Tea Extract (Polyphenols, Catechins, and EGCG)</a:t>
            </a:r>
          </a:p>
          <a:p>
            <a:pPr algn="ctr"/>
            <a:r>
              <a:rPr lang="en-US" sz="6000" dirty="0">
                <a:latin typeface="Cambria" panose="02040503050406030204" pitchFamily="18" charset="0"/>
              </a:rPr>
              <a:t>L-Glutathione*</a:t>
            </a:r>
          </a:p>
          <a:p>
            <a:pPr marL="0" indent="0" algn="ctr">
              <a:buNone/>
            </a:pPr>
            <a:r>
              <a:rPr lang="en-US" dirty="0"/>
              <a:t>*Increase and enhance Glutathione in the blood</a:t>
            </a:r>
          </a:p>
          <a:p>
            <a:endParaRPr lang="en-US" dirty="0"/>
          </a:p>
          <a:p>
            <a:endParaRPr lang="en-US" dirty="0"/>
          </a:p>
        </p:txBody>
      </p:sp>
    </p:spTree>
    <p:extLst>
      <p:ext uri="{BB962C8B-B14F-4D97-AF65-F5344CB8AC3E}">
        <p14:creationId xmlns:p14="http://schemas.microsoft.com/office/powerpoint/2010/main" val="76238269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7872-136F-4F17-8D91-499F0AAB066A}"/>
              </a:ext>
            </a:extLst>
          </p:cNvPr>
          <p:cNvSpPr>
            <a:spLocks noGrp="1"/>
          </p:cNvSpPr>
          <p:nvPr>
            <p:ph type="title"/>
          </p:nvPr>
        </p:nvSpPr>
        <p:spPr>
          <a:xfrm>
            <a:off x="838200" y="1181099"/>
            <a:ext cx="10515600" cy="1325563"/>
          </a:xfrm>
        </p:spPr>
        <p:txBody>
          <a:bodyPr>
            <a:normAutofit/>
          </a:bodyPr>
          <a:lstStyle/>
          <a:p>
            <a:pPr algn="ctr"/>
            <a:r>
              <a:rPr lang="en-US" sz="3600" b="1" dirty="0">
                <a:latin typeface="Cambria" panose="02040503050406030204" pitchFamily="18" charset="0"/>
              </a:rPr>
              <a:t>Contains and Requires: Milk Thistle</a:t>
            </a:r>
          </a:p>
        </p:txBody>
      </p:sp>
      <p:sp>
        <p:nvSpPr>
          <p:cNvPr id="3" name="Content Placeholder 2">
            <a:extLst>
              <a:ext uri="{FF2B5EF4-FFF2-40B4-BE49-F238E27FC236}">
                <a16:creationId xmlns:a16="http://schemas.microsoft.com/office/drawing/2014/main" id="{596BF59A-E961-4B88-A4A7-2E4019F67999}"/>
              </a:ext>
            </a:extLst>
          </p:cNvPr>
          <p:cNvSpPr>
            <a:spLocks noGrp="1"/>
          </p:cNvSpPr>
          <p:nvPr>
            <p:ph idx="1"/>
          </p:nvPr>
        </p:nvSpPr>
        <p:spPr>
          <a:xfrm>
            <a:off x="838200" y="2506662"/>
            <a:ext cx="10515600" cy="4351338"/>
          </a:xfrm>
        </p:spPr>
        <p:txBody>
          <a:bodyPr>
            <a:normAutofit/>
          </a:bodyPr>
          <a:lstStyle/>
          <a:p>
            <a:pPr algn="ctr"/>
            <a:r>
              <a:rPr lang="en-US" sz="2400" dirty="0">
                <a:latin typeface="Cambria" panose="02040503050406030204" pitchFamily="18" charset="0"/>
              </a:rPr>
              <a:t>Powerful glutathione regenerator </a:t>
            </a:r>
          </a:p>
          <a:p>
            <a:pPr algn="ctr"/>
            <a:r>
              <a:rPr lang="en-US" sz="2400" dirty="0">
                <a:latin typeface="Cambria" panose="02040503050406030204" pitchFamily="18" charset="0"/>
              </a:rPr>
              <a:t>Reduces and reverses liver damage caused by medications, radiation and alcohol  </a:t>
            </a:r>
          </a:p>
          <a:p>
            <a:pPr algn="ctr"/>
            <a:r>
              <a:rPr lang="en-US" sz="2400" dirty="0">
                <a:latin typeface="Cambria" panose="02040503050406030204" pitchFamily="18" charset="0"/>
              </a:rPr>
              <a:t>Used to treat alcoholic cirrhosis and alcoholic hepatitis</a:t>
            </a:r>
          </a:p>
          <a:p>
            <a:pPr algn="ctr"/>
            <a:r>
              <a:rPr lang="en-US" sz="2400" dirty="0">
                <a:latin typeface="Cambria" panose="02040503050406030204" pitchFamily="18" charset="0"/>
              </a:rPr>
              <a:t>A</a:t>
            </a:r>
            <a:r>
              <a:rPr lang="en-US" sz="2400" b="1" dirty="0">
                <a:latin typeface="Cambria" panose="02040503050406030204" pitchFamily="18" charset="0"/>
              </a:rPr>
              <a:t> </a:t>
            </a:r>
            <a:r>
              <a:rPr lang="en-US" sz="2400" dirty="0">
                <a:latin typeface="Cambria" panose="02040503050406030204" pitchFamily="18" charset="0"/>
              </a:rPr>
              <a:t>potent antioxidant for the liver</a:t>
            </a:r>
          </a:p>
          <a:p>
            <a:pPr lvl="0" algn="ctr"/>
            <a:r>
              <a:rPr lang="en-US" sz="2400" dirty="0">
                <a:latin typeface="Cambria" panose="02040503050406030204" pitchFamily="18" charset="0"/>
              </a:rPr>
              <a:t>Chemoprotective (2-4)</a:t>
            </a:r>
          </a:p>
          <a:p>
            <a:endParaRPr lang="en-US" dirty="0"/>
          </a:p>
        </p:txBody>
      </p:sp>
    </p:spTree>
    <p:extLst>
      <p:ext uri="{BB962C8B-B14F-4D97-AF65-F5344CB8AC3E}">
        <p14:creationId xmlns:p14="http://schemas.microsoft.com/office/powerpoint/2010/main" val="253746395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dy and Organ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3819" y="1602828"/>
            <a:ext cx="2090506" cy="4188236"/>
          </a:xfrm>
          <a:prstGeom prst="rect">
            <a:avLst/>
          </a:prstGeom>
        </p:spPr>
      </p:pic>
      <p:sp>
        <p:nvSpPr>
          <p:cNvPr id="3" name="Content Placeholder 2"/>
          <p:cNvSpPr>
            <a:spLocks noGrp="1"/>
          </p:cNvSpPr>
          <p:nvPr>
            <p:ph idx="1"/>
          </p:nvPr>
        </p:nvSpPr>
        <p:spPr>
          <a:xfrm>
            <a:off x="6096000" y="1602828"/>
            <a:ext cx="4953000" cy="3810000"/>
          </a:xfrm>
        </p:spPr>
        <p:txBody>
          <a:bodyPr numCol="1">
            <a:noAutofit/>
          </a:bodyPr>
          <a:lstStyle/>
          <a:p>
            <a:pPr>
              <a:lnSpc>
                <a:spcPct val="90000"/>
              </a:lnSpc>
            </a:pPr>
            <a:r>
              <a:rPr lang="en-US" sz="2400" dirty="0">
                <a:latin typeface="Cambria" panose="02040503050406030204" pitchFamily="18" charset="0"/>
              </a:rPr>
              <a:t>Skin</a:t>
            </a:r>
          </a:p>
          <a:p>
            <a:pPr>
              <a:lnSpc>
                <a:spcPct val="90000"/>
              </a:lnSpc>
            </a:pPr>
            <a:r>
              <a:rPr lang="en-US" sz="2400" dirty="0">
                <a:latin typeface="Cambria" panose="02040503050406030204" pitchFamily="18" charset="0"/>
              </a:rPr>
              <a:t>Lungs</a:t>
            </a:r>
          </a:p>
          <a:p>
            <a:pPr>
              <a:lnSpc>
                <a:spcPct val="90000"/>
              </a:lnSpc>
            </a:pPr>
            <a:r>
              <a:rPr lang="en-US" sz="2400" b="1" u="sng" dirty="0">
                <a:latin typeface="Cambria" panose="02040503050406030204" pitchFamily="18" charset="0"/>
              </a:rPr>
              <a:t>Colon*</a:t>
            </a:r>
          </a:p>
          <a:p>
            <a:pPr>
              <a:lnSpc>
                <a:spcPct val="90000"/>
              </a:lnSpc>
            </a:pPr>
            <a:r>
              <a:rPr lang="en-US" sz="2400" dirty="0">
                <a:latin typeface="Cambria" panose="02040503050406030204" pitchFamily="18" charset="0"/>
              </a:rPr>
              <a:t>Kidneys</a:t>
            </a:r>
          </a:p>
          <a:p>
            <a:pPr>
              <a:lnSpc>
                <a:spcPct val="90000"/>
              </a:lnSpc>
            </a:pPr>
            <a:r>
              <a:rPr lang="en-US" sz="2400" b="1" u="sng" dirty="0">
                <a:latin typeface="Cambria" panose="02040503050406030204" pitchFamily="18" charset="0"/>
              </a:rPr>
              <a:t>Liver*</a:t>
            </a:r>
          </a:p>
          <a:p>
            <a:pPr>
              <a:lnSpc>
                <a:spcPct val="90000"/>
              </a:lnSpc>
            </a:pPr>
            <a:r>
              <a:rPr lang="en-US" sz="2400" dirty="0">
                <a:latin typeface="Cambria" panose="02040503050406030204" pitchFamily="18" charset="0"/>
              </a:rPr>
              <a:t>Lymphatic system</a:t>
            </a:r>
          </a:p>
          <a:p>
            <a:pPr>
              <a:lnSpc>
                <a:spcPct val="90000"/>
              </a:lnSpc>
            </a:pPr>
            <a:r>
              <a:rPr lang="en-US" sz="2400" dirty="0">
                <a:latin typeface="Cambria" panose="02040503050406030204" pitchFamily="18" charset="0"/>
              </a:rPr>
              <a:t>Fat cells</a:t>
            </a:r>
          </a:p>
          <a:p>
            <a:pPr marL="0" indent="0">
              <a:lnSpc>
                <a:spcPct val="90000"/>
              </a:lnSpc>
              <a:buNone/>
            </a:pPr>
            <a:r>
              <a:rPr lang="en-US" sz="2400" dirty="0">
                <a:latin typeface="Cambria" panose="02040503050406030204" pitchFamily="18" charset="0"/>
              </a:rPr>
              <a:t>*Centers for processing and removal</a:t>
            </a:r>
          </a:p>
        </p:txBody>
      </p:sp>
      <p:sp>
        <p:nvSpPr>
          <p:cNvPr id="12" name="Title 1"/>
          <p:cNvSpPr>
            <a:spLocks noGrp="1"/>
          </p:cNvSpPr>
          <p:nvPr>
            <p:ph type="title"/>
          </p:nvPr>
        </p:nvSpPr>
        <p:spPr>
          <a:xfrm>
            <a:off x="1676400" y="533400"/>
            <a:ext cx="8686800" cy="838200"/>
          </a:xfrm>
        </p:spPr>
        <p:txBody>
          <a:bodyPr rtlCol="0">
            <a:normAutofit/>
          </a:bodyPr>
          <a:lstStyle/>
          <a:p>
            <a:pPr algn="ctr">
              <a:defRPr/>
            </a:pPr>
            <a:r>
              <a:rPr lang="en-US" sz="3200" b="1" dirty="0">
                <a:latin typeface="Cambria" panose="02040503050406030204" pitchFamily="18" charset="0"/>
                <a:ea typeface="ＭＳ Ｐゴシック" pitchFamily="34" charset="-128"/>
              </a:rPr>
              <a:t>Support Your Body’s Detox Channels</a:t>
            </a:r>
          </a:p>
        </p:txBody>
      </p:sp>
    </p:spTree>
    <p:extLst>
      <p:ext uri="{BB962C8B-B14F-4D97-AF65-F5344CB8AC3E}">
        <p14:creationId xmlns:p14="http://schemas.microsoft.com/office/powerpoint/2010/main" val="2600118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28DF-78B5-4789-9BD6-A0669A778C6A}"/>
              </a:ext>
            </a:extLst>
          </p:cNvPr>
          <p:cNvSpPr>
            <a:spLocks noGrp="1"/>
          </p:cNvSpPr>
          <p:nvPr>
            <p:ph type="title"/>
          </p:nvPr>
        </p:nvSpPr>
        <p:spPr>
          <a:xfrm>
            <a:off x="838200" y="1100849"/>
            <a:ext cx="10515600" cy="1325563"/>
          </a:xfrm>
        </p:spPr>
        <p:txBody>
          <a:bodyPr>
            <a:normAutofit/>
          </a:bodyPr>
          <a:lstStyle/>
          <a:p>
            <a:pPr algn="ctr"/>
            <a:r>
              <a:rPr lang="en-US" sz="3200" b="1" dirty="0">
                <a:latin typeface="Cambria" panose="02040503050406030204" pitchFamily="18" charset="0"/>
              </a:rPr>
              <a:t>DETOX CHANNEL SUPPORT: Capture &amp; Release </a:t>
            </a:r>
          </a:p>
        </p:txBody>
      </p:sp>
      <p:sp>
        <p:nvSpPr>
          <p:cNvPr id="3" name="Content Placeholder 2">
            <a:extLst>
              <a:ext uri="{FF2B5EF4-FFF2-40B4-BE49-F238E27FC236}">
                <a16:creationId xmlns:a16="http://schemas.microsoft.com/office/drawing/2014/main" id="{E6928E07-4DC6-4B0D-8350-31F094DB354E}"/>
              </a:ext>
            </a:extLst>
          </p:cNvPr>
          <p:cNvSpPr>
            <a:spLocks noGrp="1"/>
          </p:cNvSpPr>
          <p:nvPr>
            <p:ph idx="1"/>
          </p:nvPr>
        </p:nvSpPr>
        <p:spPr>
          <a:xfrm>
            <a:off x="838200" y="2141537"/>
            <a:ext cx="10515600" cy="4351338"/>
          </a:xfrm>
        </p:spPr>
        <p:txBody>
          <a:bodyPr>
            <a:normAutofit fontScale="92500" lnSpcReduction="10000"/>
          </a:bodyPr>
          <a:lstStyle/>
          <a:p>
            <a:pPr algn="ctr"/>
            <a:r>
              <a:rPr lang="en-US" sz="2600" dirty="0">
                <a:latin typeface="Cambria" panose="02040503050406030204" pitchFamily="18" charset="0"/>
              </a:rPr>
              <a:t>Magnesium (as Magnesium Citrate 16%)</a:t>
            </a:r>
          </a:p>
          <a:p>
            <a:pPr algn="ctr"/>
            <a:r>
              <a:rPr lang="en-US" sz="2600" dirty="0">
                <a:latin typeface="Cambria" panose="02040503050406030204" pitchFamily="18" charset="0"/>
              </a:rPr>
              <a:t>Psyllium Husk</a:t>
            </a:r>
          </a:p>
          <a:p>
            <a:pPr algn="ctr"/>
            <a:r>
              <a:rPr lang="en-US" sz="2600" dirty="0">
                <a:latin typeface="Cambria" panose="02040503050406030204" pitchFamily="18" charset="0"/>
              </a:rPr>
              <a:t>Activated Carbon (Charcoal)</a:t>
            </a:r>
          </a:p>
          <a:p>
            <a:pPr algn="ctr"/>
            <a:r>
              <a:rPr lang="en-US" sz="2600" dirty="0">
                <a:latin typeface="Cambria" panose="02040503050406030204" pitchFamily="18" charset="0"/>
              </a:rPr>
              <a:t>Flaxseed</a:t>
            </a:r>
          </a:p>
          <a:p>
            <a:pPr algn="ctr"/>
            <a:r>
              <a:rPr lang="en-US" sz="2600" dirty="0">
                <a:latin typeface="Cambria" panose="02040503050406030204" pitchFamily="18" charset="0"/>
              </a:rPr>
              <a:t>Glucomannan (Konjac Root)</a:t>
            </a:r>
          </a:p>
          <a:p>
            <a:pPr algn="ctr"/>
            <a:r>
              <a:rPr lang="en-US" sz="2600" dirty="0">
                <a:latin typeface="Cambria" panose="02040503050406030204" pitchFamily="18" charset="0"/>
              </a:rPr>
              <a:t>Acai Berry Powder</a:t>
            </a:r>
          </a:p>
          <a:p>
            <a:pPr algn="ctr"/>
            <a:r>
              <a:rPr lang="en-US" sz="2600" dirty="0">
                <a:latin typeface="Cambria" panose="02040503050406030204" pitchFamily="18" charset="0"/>
              </a:rPr>
              <a:t>Alfalfa (Whole Plant)</a:t>
            </a:r>
          </a:p>
          <a:p>
            <a:pPr algn="ctr"/>
            <a:r>
              <a:rPr lang="en-US" sz="2600" dirty="0">
                <a:latin typeface="Cambria" panose="02040503050406030204" pitchFamily="18" charset="0"/>
              </a:rPr>
              <a:t>Blueberry (Vaccinium </a:t>
            </a:r>
            <a:r>
              <a:rPr lang="en-US" sz="2600" dirty="0" err="1">
                <a:latin typeface="Cambria" panose="02040503050406030204" pitchFamily="18" charset="0"/>
              </a:rPr>
              <a:t>corymbosum</a:t>
            </a:r>
            <a:r>
              <a:rPr lang="en-US" sz="2600" dirty="0">
                <a:latin typeface="Cambria" panose="02040503050406030204" pitchFamily="18" charset="0"/>
              </a:rPr>
              <a:t>; fruit powder)</a:t>
            </a:r>
          </a:p>
          <a:p>
            <a:pPr algn="ctr"/>
            <a:r>
              <a:rPr lang="en-US" sz="2600" dirty="0">
                <a:latin typeface="Cambria" panose="02040503050406030204" pitchFamily="18" charset="0"/>
              </a:rPr>
              <a:t>Brussels Sprout (Whole Plant)</a:t>
            </a:r>
          </a:p>
          <a:p>
            <a:pPr algn="ctr"/>
            <a:r>
              <a:rPr lang="en-US" sz="2600" dirty="0">
                <a:latin typeface="Cambria" panose="02040503050406030204" pitchFamily="18" charset="0"/>
              </a:rPr>
              <a:t>Kale (Organic)</a:t>
            </a:r>
          </a:p>
          <a:p>
            <a:endParaRPr lang="en-US" dirty="0"/>
          </a:p>
        </p:txBody>
      </p:sp>
    </p:spTree>
    <p:extLst>
      <p:ext uri="{BB962C8B-B14F-4D97-AF65-F5344CB8AC3E}">
        <p14:creationId xmlns:p14="http://schemas.microsoft.com/office/powerpoint/2010/main" val="53830276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3919-190C-4002-A255-F6D9A90C13DC}"/>
              </a:ext>
            </a:extLst>
          </p:cNvPr>
          <p:cNvSpPr>
            <a:spLocks noGrp="1"/>
          </p:cNvSpPr>
          <p:nvPr>
            <p:ph type="title"/>
          </p:nvPr>
        </p:nvSpPr>
        <p:spPr>
          <a:xfrm>
            <a:off x="838200" y="1142890"/>
            <a:ext cx="10515600" cy="1325563"/>
          </a:xfrm>
        </p:spPr>
        <p:txBody>
          <a:bodyPr>
            <a:normAutofit/>
          </a:bodyPr>
          <a:lstStyle/>
          <a:p>
            <a:pPr algn="ctr"/>
            <a:r>
              <a:rPr lang="en-US" sz="3200" b="1" dirty="0">
                <a:latin typeface="Cambria" panose="02040503050406030204" pitchFamily="18" charset="0"/>
              </a:rPr>
              <a:t>Key Co-Factors For Glutathione Function</a:t>
            </a:r>
          </a:p>
        </p:txBody>
      </p:sp>
      <p:sp>
        <p:nvSpPr>
          <p:cNvPr id="3" name="Content Placeholder 2">
            <a:extLst>
              <a:ext uri="{FF2B5EF4-FFF2-40B4-BE49-F238E27FC236}">
                <a16:creationId xmlns:a16="http://schemas.microsoft.com/office/drawing/2014/main" id="{159BE695-D026-4365-8881-F5418226171A}"/>
              </a:ext>
            </a:extLst>
          </p:cNvPr>
          <p:cNvSpPr>
            <a:spLocks noGrp="1"/>
          </p:cNvSpPr>
          <p:nvPr>
            <p:ph idx="1"/>
          </p:nvPr>
        </p:nvSpPr>
        <p:spPr>
          <a:xfrm>
            <a:off x="4390697" y="2277570"/>
            <a:ext cx="10515600" cy="4351338"/>
          </a:xfrm>
        </p:spPr>
        <p:txBody>
          <a:bodyPr>
            <a:normAutofit/>
          </a:bodyPr>
          <a:lstStyle/>
          <a:p>
            <a:r>
              <a:rPr lang="en-US" sz="2400" b="1" dirty="0">
                <a:solidFill>
                  <a:schemeClr val="tx1"/>
                </a:solidFill>
                <a:latin typeface="Cambria" panose="02040503050406030204" pitchFamily="18" charset="0"/>
                <a:hlinkClick r:id="rId3">
                  <a:extLst>
                    <a:ext uri="{A12FA001-AC4F-418D-AE19-62706E023703}">
                      <ahyp:hlinkClr xmlns:ahyp="http://schemas.microsoft.com/office/drawing/2018/hyperlinkcolor" val="tx"/>
                    </a:ext>
                  </a:extLst>
                </a:hlinkClick>
              </a:rPr>
              <a:t>Vitamin C</a:t>
            </a:r>
            <a:r>
              <a:rPr lang="en-US" sz="2400" dirty="0">
                <a:solidFill>
                  <a:schemeClr val="tx1"/>
                </a:solidFill>
                <a:latin typeface="Cambria" panose="02040503050406030204" pitchFamily="18" charset="0"/>
              </a:rPr>
              <a:t> –  </a:t>
            </a:r>
          </a:p>
          <a:p>
            <a:r>
              <a:rPr lang="en-US" sz="2400" b="1" dirty="0">
                <a:solidFill>
                  <a:schemeClr val="tx1"/>
                </a:solidFill>
                <a:latin typeface="Cambria" panose="02040503050406030204" pitchFamily="18" charset="0"/>
                <a:hlinkClick r:id="rId4">
                  <a:extLst>
                    <a:ext uri="{A12FA001-AC4F-418D-AE19-62706E023703}">
                      <ahyp:hlinkClr xmlns:ahyp="http://schemas.microsoft.com/office/drawing/2018/hyperlinkcolor" val="tx"/>
                    </a:ext>
                  </a:extLst>
                </a:hlinkClick>
              </a:rPr>
              <a:t>Vitamin E</a:t>
            </a:r>
            <a:r>
              <a:rPr lang="en-US" sz="2400" dirty="0">
                <a:solidFill>
                  <a:schemeClr val="tx1"/>
                </a:solidFill>
                <a:latin typeface="Cambria" panose="02040503050406030204" pitchFamily="18" charset="0"/>
                <a:hlinkClick r:id="rId4">
                  <a:extLst>
                    <a:ext uri="{A12FA001-AC4F-418D-AE19-62706E023703}">
                      <ahyp:hlinkClr xmlns:ahyp="http://schemas.microsoft.com/office/drawing/2018/hyperlinkcolor" val="tx"/>
                    </a:ext>
                  </a:extLst>
                </a:hlinkClick>
              </a:rPr>
              <a:t> </a:t>
            </a:r>
            <a:r>
              <a:rPr lang="en-US" sz="2400" dirty="0">
                <a:solidFill>
                  <a:schemeClr val="tx1"/>
                </a:solidFill>
                <a:latin typeface="Cambria" panose="02040503050406030204" pitchFamily="18" charset="0"/>
              </a:rPr>
              <a:t>–  </a:t>
            </a:r>
          </a:p>
          <a:p>
            <a:r>
              <a:rPr lang="en-US" sz="2400" b="1" dirty="0">
                <a:solidFill>
                  <a:schemeClr val="tx1"/>
                </a:solidFill>
                <a:latin typeface="Cambria" panose="02040503050406030204" pitchFamily="18" charset="0"/>
                <a:hlinkClick r:id="rId5">
                  <a:extLst>
                    <a:ext uri="{A12FA001-AC4F-418D-AE19-62706E023703}">
                      <ahyp:hlinkClr xmlns:ahyp="http://schemas.microsoft.com/office/drawing/2018/hyperlinkcolor" val="tx"/>
                    </a:ext>
                  </a:extLst>
                </a:hlinkClick>
              </a:rPr>
              <a:t>B vitamins</a:t>
            </a:r>
            <a:r>
              <a:rPr lang="en-US" sz="2400" dirty="0">
                <a:solidFill>
                  <a:schemeClr val="tx1"/>
                </a:solidFill>
                <a:latin typeface="Cambria" panose="02040503050406030204" pitchFamily="18" charset="0"/>
                <a:hlinkClick r:id="rId5">
                  <a:extLst>
                    <a:ext uri="{A12FA001-AC4F-418D-AE19-62706E023703}">
                      <ahyp:hlinkClr xmlns:ahyp="http://schemas.microsoft.com/office/drawing/2018/hyperlinkcolor" val="tx"/>
                    </a:ext>
                  </a:extLst>
                </a:hlinkClick>
              </a:rPr>
              <a:t> </a:t>
            </a:r>
            <a:r>
              <a:rPr lang="en-US" sz="2400" dirty="0">
                <a:solidFill>
                  <a:schemeClr val="tx1"/>
                </a:solidFill>
                <a:latin typeface="Cambria" panose="02040503050406030204" pitchFamily="18" charset="0"/>
              </a:rPr>
              <a:t>–  </a:t>
            </a:r>
          </a:p>
          <a:p>
            <a:r>
              <a:rPr lang="en-US" sz="2400" b="1" dirty="0">
                <a:solidFill>
                  <a:schemeClr val="tx1"/>
                </a:solidFill>
                <a:latin typeface="Cambria" panose="02040503050406030204" pitchFamily="18" charset="0"/>
                <a:hlinkClick r:id="rId6">
                  <a:extLst>
                    <a:ext uri="{A12FA001-AC4F-418D-AE19-62706E023703}">
                      <ahyp:hlinkClr xmlns:ahyp="http://schemas.microsoft.com/office/drawing/2018/hyperlinkcolor" val="tx"/>
                    </a:ext>
                  </a:extLst>
                </a:hlinkClick>
              </a:rPr>
              <a:t>Selenium</a:t>
            </a:r>
            <a:r>
              <a:rPr lang="en-US" sz="2400" dirty="0">
                <a:solidFill>
                  <a:schemeClr val="tx1"/>
                </a:solidFill>
                <a:latin typeface="Cambria" panose="02040503050406030204" pitchFamily="18" charset="0"/>
              </a:rPr>
              <a:t> -  </a:t>
            </a:r>
          </a:p>
          <a:p>
            <a:r>
              <a:rPr lang="en-US" sz="2400" b="1" dirty="0">
                <a:solidFill>
                  <a:schemeClr val="tx1"/>
                </a:solidFill>
                <a:latin typeface="Cambria" panose="02040503050406030204" pitchFamily="18" charset="0"/>
                <a:hlinkClick r:id="rId7">
                  <a:extLst>
                    <a:ext uri="{A12FA001-AC4F-418D-AE19-62706E023703}">
                      <ahyp:hlinkClr xmlns:ahyp="http://schemas.microsoft.com/office/drawing/2018/hyperlinkcolor" val="tx"/>
                    </a:ext>
                  </a:extLst>
                </a:hlinkClick>
              </a:rPr>
              <a:t>Magnesium</a:t>
            </a:r>
            <a:r>
              <a:rPr lang="en-US" sz="2400" dirty="0">
                <a:solidFill>
                  <a:schemeClr val="tx1"/>
                </a:solidFill>
                <a:latin typeface="Cambria" panose="02040503050406030204" pitchFamily="18" charset="0"/>
              </a:rPr>
              <a:t> -  </a:t>
            </a:r>
          </a:p>
          <a:p>
            <a:r>
              <a:rPr lang="en-US" sz="2400" b="1" dirty="0">
                <a:solidFill>
                  <a:schemeClr val="tx1"/>
                </a:solidFill>
                <a:latin typeface="Cambria" panose="02040503050406030204" pitchFamily="18" charset="0"/>
                <a:hlinkClick r:id="rId8">
                  <a:extLst>
                    <a:ext uri="{A12FA001-AC4F-418D-AE19-62706E023703}">
                      <ahyp:hlinkClr xmlns:ahyp="http://schemas.microsoft.com/office/drawing/2018/hyperlinkcolor" val="tx"/>
                    </a:ext>
                  </a:extLst>
                </a:hlinkClick>
              </a:rPr>
              <a:t>Zinc</a:t>
            </a:r>
            <a:r>
              <a:rPr lang="en-US" sz="2400" dirty="0">
                <a:solidFill>
                  <a:schemeClr val="tx1"/>
                </a:solidFill>
                <a:latin typeface="Cambria" panose="02040503050406030204" pitchFamily="18" charset="0"/>
              </a:rPr>
              <a:t> –  </a:t>
            </a:r>
          </a:p>
          <a:p>
            <a:r>
              <a:rPr lang="en-US" sz="2400" b="1" dirty="0">
                <a:solidFill>
                  <a:schemeClr val="tx1"/>
                </a:solidFill>
                <a:latin typeface="Cambria" panose="02040503050406030204" pitchFamily="18" charset="0"/>
                <a:hlinkClick r:id="rId9">
                  <a:extLst>
                    <a:ext uri="{A12FA001-AC4F-418D-AE19-62706E023703}">
                      <ahyp:hlinkClr xmlns:ahyp="http://schemas.microsoft.com/office/drawing/2018/hyperlinkcolor" val="tx"/>
                    </a:ext>
                  </a:extLst>
                </a:hlinkClick>
              </a:rPr>
              <a:t>Alpha lipoic acid</a:t>
            </a:r>
            <a:r>
              <a:rPr lang="en-US" sz="2400" dirty="0">
                <a:solidFill>
                  <a:schemeClr val="tx1"/>
                </a:solidFill>
                <a:latin typeface="Cambria" panose="02040503050406030204" pitchFamily="18" charset="0"/>
                <a:hlinkClick r:id="rId9">
                  <a:extLst>
                    <a:ext uri="{A12FA001-AC4F-418D-AE19-62706E023703}">
                      <ahyp:hlinkClr xmlns:ahyp="http://schemas.microsoft.com/office/drawing/2018/hyperlinkcolor" val="tx"/>
                    </a:ext>
                  </a:extLst>
                </a:hlinkClick>
              </a:rPr>
              <a:t> </a:t>
            </a:r>
            <a:r>
              <a:rPr lang="en-US" sz="2400" dirty="0">
                <a:solidFill>
                  <a:schemeClr val="tx1"/>
                </a:solidFill>
                <a:latin typeface="Cambria" panose="02040503050406030204" pitchFamily="18" charset="0"/>
              </a:rPr>
              <a:t>–</a:t>
            </a:r>
          </a:p>
          <a:p>
            <a:r>
              <a:rPr lang="en-US" sz="2400" b="1" u="sng" dirty="0">
                <a:solidFill>
                  <a:schemeClr val="tx1"/>
                </a:solidFill>
                <a:latin typeface="Cambria" panose="02040503050406030204" pitchFamily="18" charset="0"/>
              </a:rPr>
              <a:t>Vitamin D</a:t>
            </a:r>
          </a:p>
          <a:p>
            <a:endParaRPr lang="en-US" dirty="0"/>
          </a:p>
        </p:txBody>
      </p:sp>
    </p:spTree>
    <p:extLst>
      <p:ext uri="{BB962C8B-B14F-4D97-AF65-F5344CB8AC3E}">
        <p14:creationId xmlns:p14="http://schemas.microsoft.com/office/powerpoint/2010/main" val="24497842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 </a:t>
            </a:r>
          </a:p>
        </p:txBody>
      </p:sp>
      <p:sp>
        <p:nvSpPr>
          <p:cNvPr id="3" name="Title 2"/>
          <p:cNvSpPr>
            <a:spLocks noGrp="1"/>
          </p:cNvSpPr>
          <p:nvPr>
            <p:ph type="title"/>
          </p:nvPr>
        </p:nvSpPr>
        <p:spPr/>
        <p:txBody>
          <a:bodyPr>
            <a:normAutofit/>
          </a:bodyPr>
          <a:lstStyle/>
          <a:p>
            <a:pPr algn="ctr"/>
            <a:r>
              <a:rPr lang="en-US" sz="4000" b="1" dirty="0">
                <a:latin typeface="Cambria" panose="02040503050406030204" pitchFamily="18" charset="0"/>
              </a:rPr>
              <a:t>THE EDISON PACK</a:t>
            </a:r>
          </a:p>
        </p:txBody>
      </p:sp>
      <p:sp>
        <p:nvSpPr>
          <p:cNvPr id="4" name="Content Placeholder 1"/>
          <p:cNvSpPr txBox="1">
            <a:spLocks/>
          </p:cNvSpPr>
          <p:nvPr/>
        </p:nvSpPr>
        <p:spPr>
          <a:xfrm>
            <a:off x="6633881" y="2838824"/>
            <a:ext cx="4078943" cy="15989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6385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638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6385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6385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638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NERVE, BONE AND SOFT TISSUE SUPPORT</a:t>
            </a:r>
          </a:p>
        </p:txBody>
      </p:sp>
      <p:sp>
        <p:nvSpPr>
          <p:cNvPr id="5" name="Oval 4"/>
          <p:cNvSpPr/>
          <p:nvPr/>
        </p:nvSpPr>
        <p:spPr>
          <a:xfrm>
            <a:off x="5878892" y="3003178"/>
            <a:ext cx="754989" cy="754989"/>
          </a:xfrm>
          <a:prstGeom prst="ellipse">
            <a:avLst/>
          </a:prstGeom>
          <a:solidFill>
            <a:srgbClr val="82BD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878892" y="4437810"/>
            <a:ext cx="754989" cy="754989"/>
          </a:xfrm>
          <a:prstGeom prst="ellipse">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1"/>
          <p:cNvSpPr txBox="1">
            <a:spLocks/>
          </p:cNvSpPr>
          <p:nvPr/>
        </p:nvSpPr>
        <p:spPr>
          <a:xfrm>
            <a:off x="6633880" y="4266446"/>
            <a:ext cx="4452472" cy="13895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6385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638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6385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6385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638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MEN’S AND </a:t>
            </a:r>
            <a:r>
              <a:rPr lang="en-US" dirty="0">
                <a:solidFill>
                  <a:srgbClr val="205595"/>
                </a:solidFill>
              </a:rPr>
              <a:t>WOMEN’S</a:t>
            </a:r>
            <a:r>
              <a:rPr lang="en-US" dirty="0"/>
              <a:t> MULTIVITAMIN</a:t>
            </a:r>
          </a:p>
        </p:txBody>
      </p:sp>
      <p:sp>
        <p:nvSpPr>
          <p:cNvPr id="8" name="TextBox 7"/>
          <p:cNvSpPr txBox="1"/>
          <p:nvPr/>
        </p:nvSpPr>
        <p:spPr>
          <a:xfrm>
            <a:off x="5863950" y="4251506"/>
            <a:ext cx="791882" cy="1015663"/>
          </a:xfrm>
          <a:prstGeom prst="rect">
            <a:avLst/>
          </a:prstGeom>
          <a:noFill/>
        </p:spPr>
        <p:txBody>
          <a:bodyPr wrap="square" rtlCol="0">
            <a:spAutoFit/>
          </a:bodyPr>
          <a:lstStyle/>
          <a:p>
            <a:pPr algn="ctr"/>
            <a:r>
              <a:rPr lang="en-US" sz="6000" b="1" dirty="0">
                <a:solidFill>
                  <a:schemeClr val="bg1"/>
                </a:solidFill>
              </a:rPr>
              <a:t>2</a:t>
            </a:r>
          </a:p>
        </p:txBody>
      </p:sp>
      <p:sp>
        <p:nvSpPr>
          <p:cNvPr id="9" name="TextBox 8"/>
          <p:cNvSpPr txBox="1"/>
          <p:nvPr/>
        </p:nvSpPr>
        <p:spPr>
          <a:xfrm>
            <a:off x="5856018" y="2823883"/>
            <a:ext cx="791882" cy="1015663"/>
          </a:xfrm>
          <a:prstGeom prst="rect">
            <a:avLst/>
          </a:prstGeom>
          <a:noFill/>
        </p:spPr>
        <p:txBody>
          <a:bodyPr wrap="square" rtlCol="0">
            <a:spAutoFit/>
          </a:bodyPr>
          <a:lstStyle/>
          <a:p>
            <a:pPr algn="ctr"/>
            <a:r>
              <a:rPr lang="en-US" sz="6000" b="1" dirty="0">
                <a:solidFill>
                  <a:schemeClr val="bg1"/>
                </a:solidFill>
              </a:rPr>
              <a:t>1</a:t>
            </a:r>
          </a:p>
        </p:txBody>
      </p:sp>
      <p:pic>
        <p:nvPicPr>
          <p:cNvPr id="12" name="Picture 11" descr="Screen Shot 2017-12-06 at 9.12.37 AM.png"/>
          <p:cNvPicPr>
            <a:picLocks noChangeAspect="1"/>
          </p:cNvPicPr>
          <p:nvPr/>
        </p:nvPicPr>
        <p:blipFill rotWithShape="1">
          <a:blip r:embed="rId2" cstate="print">
            <a:extLst>
              <a:ext uri="{28A0092B-C50C-407E-A947-70E740481C1C}">
                <a14:useLocalDpi xmlns:a14="http://schemas.microsoft.com/office/drawing/2010/main" val="0"/>
              </a:ext>
            </a:extLst>
          </a:blip>
          <a:srcRect l="1612" t="1791" r="1570" b="1633"/>
          <a:stretch/>
        </p:blipFill>
        <p:spPr>
          <a:xfrm>
            <a:off x="1425498" y="2002169"/>
            <a:ext cx="2527679" cy="2264277"/>
          </a:xfrm>
          <a:prstGeom prst="rect">
            <a:avLst/>
          </a:prstGeom>
          <a:ln>
            <a:solidFill>
              <a:schemeClr val="bg1">
                <a:lumMod val="95000"/>
              </a:schemeClr>
            </a:solidFill>
          </a:ln>
        </p:spPr>
      </p:pic>
      <p:pic>
        <p:nvPicPr>
          <p:cNvPr id="11" name="Picture 10" descr="Screen Shot 2017-12-06 at 9.10.38 AM.png"/>
          <p:cNvPicPr>
            <a:picLocks noChangeAspect="1"/>
          </p:cNvPicPr>
          <p:nvPr/>
        </p:nvPicPr>
        <p:blipFill rotWithShape="1">
          <a:blip r:embed="rId3" cstate="print">
            <a:extLst>
              <a:ext uri="{28A0092B-C50C-407E-A947-70E740481C1C}">
                <a14:useLocalDpi xmlns:a14="http://schemas.microsoft.com/office/drawing/2010/main" val="0"/>
              </a:ext>
            </a:extLst>
          </a:blip>
          <a:srcRect l="1780" b="1759"/>
          <a:stretch/>
        </p:blipFill>
        <p:spPr>
          <a:xfrm>
            <a:off x="2876102" y="3452465"/>
            <a:ext cx="2527679" cy="2285148"/>
          </a:xfrm>
          <a:prstGeom prst="rect">
            <a:avLst/>
          </a:prstGeom>
          <a:ln>
            <a:solidFill>
              <a:schemeClr val="bg1">
                <a:lumMod val="95000"/>
              </a:schemeClr>
            </a:solidFill>
          </a:ln>
        </p:spPr>
      </p:pic>
    </p:spTree>
    <p:extLst>
      <p:ext uri="{BB962C8B-B14F-4D97-AF65-F5344CB8AC3E}">
        <p14:creationId xmlns:p14="http://schemas.microsoft.com/office/powerpoint/2010/main" val="1253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6973"/>
            <a:ext cx="10515600" cy="1325563"/>
          </a:xfrm>
        </p:spPr>
        <p:txBody>
          <a:bodyPr>
            <a:normAutofit/>
          </a:bodyPr>
          <a:lstStyle/>
          <a:p>
            <a:pPr algn="ctr"/>
            <a:r>
              <a:rPr lang="en-US" sz="4000" b="1" dirty="0">
                <a:latin typeface="Cambria" panose="02040503050406030204" pitchFamily="18" charset="0"/>
              </a:rPr>
              <a:t>Oxidative Stress</a:t>
            </a:r>
          </a:p>
        </p:txBody>
      </p:sp>
      <p:sp>
        <p:nvSpPr>
          <p:cNvPr id="3" name="Content Placeholder 2"/>
          <p:cNvSpPr>
            <a:spLocks noGrp="1"/>
          </p:cNvSpPr>
          <p:nvPr>
            <p:ph idx="1"/>
          </p:nvPr>
        </p:nvSpPr>
        <p:spPr>
          <a:xfrm>
            <a:off x="838200" y="2824108"/>
            <a:ext cx="10515600" cy="4351338"/>
          </a:xfrm>
        </p:spPr>
        <p:txBody>
          <a:bodyPr>
            <a:noAutofit/>
          </a:bodyPr>
          <a:lstStyle/>
          <a:p>
            <a:r>
              <a:rPr lang="en-US" sz="3200" dirty="0">
                <a:latin typeface="Cambria" panose="02040503050406030204" pitchFamily="18" charset="0"/>
              </a:rPr>
              <a:t>Oxidative Stress refers to the burden of </a:t>
            </a:r>
            <a:r>
              <a:rPr lang="en-US" sz="3200" i="1" dirty="0">
                <a:latin typeface="Cambria" panose="02040503050406030204" pitchFamily="18" charset="0"/>
              </a:rPr>
              <a:t>free radicals </a:t>
            </a:r>
            <a:r>
              <a:rPr lang="en-US" sz="3200" dirty="0">
                <a:latin typeface="Cambria" panose="02040503050406030204" pitchFamily="18" charset="0"/>
              </a:rPr>
              <a:t>that damage the cells all the way down to the DNA and cause inflammation.</a:t>
            </a:r>
          </a:p>
          <a:p>
            <a:pPr marL="0" indent="0">
              <a:buNone/>
            </a:pPr>
            <a:r>
              <a:rPr lang="en-US" sz="3600" dirty="0"/>
              <a:t> </a:t>
            </a:r>
          </a:p>
        </p:txBody>
      </p:sp>
    </p:spTree>
    <p:extLst>
      <p:ext uri="{BB962C8B-B14F-4D97-AF65-F5344CB8AC3E}">
        <p14:creationId xmlns:p14="http://schemas.microsoft.com/office/powerpoint/2010/main" val="21126659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0186" y="432319"/>
            <a:ext cx="8927814" cy="756560"/>
          </a:xfrm>
        </p:spPr>
        <p:txBody>
          <a:bodyPr>
            <a:normAutofit/>
          </a:bodyPr>
          <a:lstStyle/>
          <a:p>
            <a:pPr algn="ctr"/>
            <a:r>
              <a:rPr lang="en-US" sz="3600" b="1" dirty="0">
                <a:latin typeface="Cambria" panose="02040503050406030204" pitchFamily="18" charset="0"/>
              </a:rPr>
              <a:t>WOMEN’S MULTIVITAMIN</a:t>
            </a:r>
          </a:p>
        </p:txBody>
      </p:sp>
      <p:grpSp>
        <p:nvGrpSpPr>
          <p:cNvPr id="4" name="Group 3"/>
          <p:cNvGrpSpPr/>
          <p:nvPr/>
        </p:nvGrpSpPr>
        <p:grpSpPr>
          <a:xfrm>
            <a:off x="2928474" y="1415902"/>
            <a:ext cx="6264089" cy="4653324"/>
            <a:chOff x="1404473" y="1382912"/>
            <a:chExt cx="6264089" cy="4653324"/>
          </a:xfrm>
        </p:grpSpPr>
        <p:pic>
          <p:nvPicPr>
            <p:cNvPr id="2" name="Picture 1" descr="Screen Shot 2017-12-13 at 10.58.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473" y="1382912"/>
              <a:ext cx="6264089" cy="4653324"/>
            </a:xfrm>
            <a:prstGeom prst="rect">
              <a:avLst/>
            </a:prstGeom>
          </p:spPr>
        </p:pic>
        <p:sp>
          <p:nvSpPr>
            <p:cNvPr id="6" name="Rectangle 5"/>
            <p:cNvSpPr/>
            <p:nvPr/>
          </p:nvSpPr>
          <p:spPr>
            <a:xfrm>
              <a:off x="4766236" y="5752353"/>
              <a:ext cx="2853764" cy="2838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498832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0186" y="432319"/>
            <a:ext cx="8927814" cy="756560"/>
          </a:xfrm>
        </p:spPr>
        <p:txBody>
          <a:bodyPr>
            <a:normAutofit/>
          </a:bodyPr>
          <a:lstStyle/>
          <a:p>
            <a:pPr algn="ctr"/>
            <a:r>
              <a:rPr lang="en-US" sz="3600" b="1" dirty="0">
                <a:latin typeface="Cambria" panose="02040503050406030204" pitchFamily="18" charset="0"/>
              </a:rPr>
              <a:t>MEN’S MULTIVITAMIN</a:t>
            </a:r>
          </a:p>
        </p:txBody>
      </p:sp>
      <p:pic>
        <p:nvPicPr>
          <p:cNvPr id="4" name="Picture 3" descr="Screen Shot 2017-12-13 at 10.59.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822" y="1441096"/>
            <a:ext cx="6469528" cy="4585994"/>
          </a:xfrm>
          <a:prstGeom prst="rect">
            <a:avLst/>
          </a:prstGeom>
        </p:spPr>
      </p:pic>
      <p:sp>
        <p:nvSpPr>
          <p:cNvPr id="5" name="Rectangle 4"/>
          <p:cNvSpPr/>
          <p:nvPr/>
        </p:nvSpPr>
        <p:spPr>
          <a:xfrm>
            <a:off x="8292352" y="5767295"/>
            <a:ext cx="1015999" cy="210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9954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974"/>
            <a:ext cx="10515600" cy="1325563"/>
          </a:xfrm>
        </p:spPr>
        <p:txBody>
          <a:bodyPr>
            <a:normAutofit/>
          </a:bodyPr>
          <a:lstStyle/>
          <a:p>
            <a:pPr algn="ctr"/>
            <a:r>
              <a:rPr lang="en-US" sz="4000" b="1" dirty="0">
                <a:latin typeface="Cambria" panose="02040503050406030204" pitchFamily="18" charset="0"/>
              </a:rPr>
              <a:t>B Vitamins and Your Heart</a:t>
            </a:r>
          </a:p>
        </p:txBody>
      </p:sp>
      <p:sp>
        <p:nvSpPr>
          <p:cNvPr id="3" name="Content Placeholder 2"/>
          <p:cNvSpPr>
            <a:spLocks noGrp="1"/>
          </p:cNvSpPr>
          <p:nvPr>
            <p:ph idx="1"/>
          </p:nvPr>
        </p:nvSpPr>
        <p:spPr>
          <a:xfrm>
            <a:off x="838200" y="2141537"/>
            <a:ext cx="10515600" cy="4351338"/>
          </a:xfrm>
        </p:spPr>
        <p:txBody>
          <a:bodyPr numCol="1">
            <a:normAutofit/>
          </a:bodyPr>
          <a:lstStyle/>
          <a:p>
            <a:pPr marL="0" indent="0">
              <a:buNone/>
            </a:pPr>
            <a:r>
              <a:rPr lang="en-US" dirty="0">
                <a:latin typeface="Cambria" panose="02040503050406030204" pitchFamily="18" charset="0"/>
              </a:rPr>
              <a:t>Decreased B Vitamins leads to elevated CRP and homocysteine</a:t>
            </a:r>
          </a:p>
          <a:p>
            <a:pPr marL="0" indent="0">
              <a:buNone/>
            </a:pPr>
            <a:endParaRPr lang="en-US" dirty="0">
              <a:latin typeface="Cambria" panose="02040503050406030204" pitchFamily="18" charset="0"/>
            </a:endParaRPr>
          </a:p>
          <a:p>
            <a:pPr marL="0" indent="0">
              <a:buNone/>
            </a:pPr>
            <a:r>
              <a:rPr lang="en-US" dirty="0">
                <a:latin typeface="Cambria" panose="02040503050406030204" pitchFamily="18" charset="0"/>
              </a:rPr>
              <a:t>Elevated CRP or homocysteine leads to increased risk of damage to your blood vessels and cardiovascular system </a:t>
            </a:r>
          </a:p>
          <a:p>
            <a:pPr marL="0" indent="0">
              <a:buNone/>
            </a:pPr>
            <a:endParaRPr lang="en-US" dirty="0">
              <a:latin typeface="Cambria" panose="02040503050406030204" pitchFamily="18" charset="0"/>
            </a:endParaRPr>
          </a:p>
          <a:p>
            <a:pPr marL="0" indent="0">
              <a:buNone/>
            </a:pPr>
            <a:r>
              <a:rPr lang="en-US" dirty="0">
                <a:latin typeface="Cambria" panose="02040503050406030204" pitchFamily="18" charset="0"/>
              </a:rPr>
              <a:t>You are 4 times more likely to have heart attack from elevated </a:t>
            </a:r>
            <a:r>
              <a:rPr lang="en-US" dirty="0" err="1">
                <a:latin typeface="Cambria" panose="02040503050406030204" pitchFamily="18" charset="0"/>
              </a:rPr>
              <a:t>homocysteine</a:t>
            </a:r>
            <a:r>
              <a:rPr lang="en-US" dirty="0">
                <a:latin typeface="Cambria" panose="02040503050406030204" pitchFamily="18" charset="0"/>
              </a:rPr>
              <a:t> then elevated cholesterol</a:t>
            </a:r>
          </a:p>
          <a:p>
            <a:endParaRPr lang="en-US" dirty="0"/>
          </a:p>
          <a:p>
            <a:endParaRPr lang="en-US" dirty="0"/>
          </a:p>
        </p:txBody>
      </p:sp>
    </p:spTree>
    <p:extLst>
      <p:ext uri="{BB962C8B-B14F-4D97-AF65-F5344CB8AC3E}">
        <p14:creationId xmlns:p14="http://schemas.microsoft.com/office/powerpoint/2010/main" val="219976075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A441-9B65-4C46-ABCD-9F9B5A614A15}"/>
              </a:ext>
            </a:extLst>
          </p:cNvPr>
          <p:cNvSpPr>
            <a:spLocks noGrp="1"/>
          </p:cNvSpPr>
          <p:nvPr>
            <p:ph type="title"/>
          </p:nvPr>
        </p:nvSpPr>
        <p:spPr>
          <a:xfrm>
            <a:off x="838200" y="1279525"/>
            <a:ext cx="10515600" cy="1325563"/>
          </a:xfrm>
        </p:spPr>
        <p:txBody>
          <a:bodyPr>
            <a:normAutofit/>
          </a:bodyPr>
          <a:lstStyle/>
          <a:p>
            <a:pPr algn="ctr"/>
            <a:r>
              <a:rPr lang="en-US" sz="3600" b="1" dirty="0">
                <a:latin typeface="Cambria" panose="02040503050406030204" pitchFamily="18" charset="0"/>
              </a:rPr>
              <a:t>BEAT OXIDATION: Anti-oxidants</a:t>
            </a:r>
          </a:p>
        </p:txBody>
      </p:sp>
      <p:sp>
        <p:nvSpPr>
          <p:cNvPr id="3" name="Content Placeholder 2">
            <a:extLst>
              <a:ext uri="{FF2B5EF4-FFF2-40B4-BE49-F238E27FC236}">
                <a16:creationId xmlns:a16="http://schemas.microsoft.com/office/drawing/2014/main" id="{0C89342B-8CD5-4DC6-B5A3-9239A5B82CC8}"/>
              </a:ext>
            </a:extLst>
          </p:cNvPr>
          <p:cNvSpPr>
            <a:spLocks noGrp="1"/>
          </p:cNvSpPr>
          <p:nvPr>
            <p:ph idx="1"/>
          </p:nvPr>
        </p:nvSpPr>
        <p:spPr>
          <a:xfrm>
            <a:off x="838200" y="2824107"/>
            <a:ext cx="10515600" cy="4351338"/>
          </a:xfrm>
        </p:spPr>
        <p:txBody>
          <a:bodyPr>
            <a:normAutofit/>
          </a:bodyPr>
          <a:lstStyle/>
          <a:p>
            <a:r>
              <a:rPr lang="en-US" dirty="0">
                <a:latin typeface="Cambria" panose="02040503050406030204" pitchFamily="18" charset="0"/>
              </a:rPr>
              <a:t>Antioxidant vitamins help to prevent or repair the lining of the blood vessels that are damaged and to halt or diminish the destructive inflammatory response. Without adequate antioxidants, more plaque is formed. If this continues over decades, the fatty plaque builds up in your blood vessels, creating atherosclerosis”</a:t>
            </a:r>
          </a:p>
          <a:p>
            <a:endParaRPr lang="en-US" dirty="0"/>
          </a:p>
        </p:txBody>
      </p:sp>
    </p:spTree>
    <p:extLst>
      <p:ext uri="{BB962C8B-B14F-4D97-AF65-F5344CB8AC3E}">
        <p14:creationId xmlns:p14="http://schemas.microsoft.com/office/powerpoint/2010/main" val="403804147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F33D5-F4C4-41CB-9517-908426F8DE09}"/>
              </a:ext>
            </a:extLst>
          </p:cNvPr>
          <p:cNvSpPr>
            <a:spLocks noGrp="1"/>
          </p:cNvSpPr>
          <p:nvPr>
            <p:ph type="title"/>
          </p:nvPr>
        </p:nvSpPr>
        <p:spPr/>
        <p:txBody>
          <a:bodyPr>
            <a:normAutofit/>
          </a:bodyPr>
          <a:lstStyle/>
          <a:p>
            <a:pPr algn="ctr"/>
            <a:r>
              <a:rPr lang="en-US" sz="3600" b="1" dirty="0">
                <a:latin typeface="Cambria" panose="02040503050406030204" pitchFamily="18" charset="0"/>
              </a:rPr>
              <a:t>Vitamin E: Potent Antioxidant</a:t>
            </a:r>
          </a:p>
        </p:txBody>
      </p:sp>
      <p:sp>
        <p:nvSpPr>
          <p:cNvPr id="3" name="Content Placeholder 2">
            <a:extLst>
              <a:ext uri="{FF2B5EF4-FFF2-40B4-BE49-F238E27FC236}">
                <a16:creationId xmlns:a16="http://schemas.microsoft.com/office/drawing/2014/main" id="{E861287B-EF75-4581-AA41-AF6C36CEA2DF}"/>
              </a:ext>
            </a:extLst>
          </p:cNvPr>
          <p:cNvSpPr>
            <a:spLocks noGrp="1"/>
          </p:cNvSpPr>
          <p:nvPr>
            <p:ph idx="1"/>
          </p:nvPr>
        </p:nvSpPr>
        <p:spPr>
          <a:xfrm>
            <a:off x="838200" y="1983280"/>
            <a:ext cx="10515600" cy="4351338"/>
          </a:xfrm>
        </p:spPr>
        <p:txBody>
          <a:bodyPr>
            <a:normAutofit/>
          </a:bodyPr>
          <a:lstStyle/>
          <a:p>
            <a:r>
              <a:rPr lang="en-US" dirty="0">
                <a:latin typeface="Cambria" panose="02040503050406030204" pitchFamily="18" charset="0"/>
              </a:rPr>
              <a:t>Body's most potent fat-soluble antioxidant</a:t>
            </a:r>
          </a:p>
          <a:p>
            <a:r>
              <a:rPr lang="en-US" dirty="0">
                <a:latin typeface="Cambria" panose="02040503050406030204" pitchFamily="18" charset="0"/>
              </a:rPr>
              <a:t>Crucial for protecting against free radical damage</a:t>
            </a:r>
          </a:p>
          <a:p>
            <a:r>
              <a:rPr lang="en-US" dirty="0">
                <a:latin typeface="Cambria" panose="02040503050406030204" pitchFamily="18" charset="0"/>
              </a:rPr>
              <a:t>Strengthens and regulates heartbeat (very important in preventing and treating heart disease and cardiac conditions)</a:t>
            </a:r>
          </a:p>
          <a:p>
            <a:r>
              <a:rPr lang="en-US" dirty="0">
                <a:latin typeface="Cambria" panose="02040503050406030204" pitchFamily="18" charset="0"/>
              </a:rPr>
              <a:t>Increases body's production of CD4 (natural killer cells) and certain antibodies</a:t>
            </a:r>
          </a:p>
          <a:p>
            <a:r>
              <a:rPr lang="en-US" dirty="0">
                <a:latin typeface="Cambria" panose="02040503050406030204" pitchFamily="18" charset="0"/>
              </a:rPr>
              <a:t>Slows down the mental decline associated with some neurological disorders</a:t>
            </a:r>
          </a:p>
          <a:p>
            <a:endParaRPr lang="en-US" dirty="0"/>
          </a:p>
        </p:txBody>
      </p:sp>
    </p:spTree>
    <p:extLst>
      <p:ext uri="{BB962C8B-B14F-4D97-AF65-F5344CB8AC3E}">
        <p14:creationId xmlns:p14="http://schemas.microsoft.com/office/powerpoint/2010/main" val="203155936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8"/>
            <a:ext cx="10515600" cy="4351338"/>
          </a:xfrm>
        </p:spPr>
        <p:txBody>
          <a:bodyPr>
            <a:normAutofit/>
          </a:bodyPr>
          <a:lstStyle/>
          <a:p>
            <a:pPr marL="0" indent="0" algn="ctr">
              <a:buNone/>
            </a:pPr>
            <a:r>
              <a:rPr lang="en-CA" sz="2400" b="1" dirty="0">
                <a:latin typeface="Cambria" panose="02040503050406030204" pitchFamily="18" charset="0"/>
              </a:rPr>
              <a:t>EDISON PACK HEART BLEND – FIGHT THE DAILY FIGHT!</a:t>
            </a:r>
          </a:p>
          <a:p>
            <a:pPr marL="0" indent="0">
              <a:buNone/>
            </a:pPr>
            <a:endParaRPr lang="en-CA" sz="2400" b="1" dirty="0">
              <a:latin typeface="Cambria" panose="02040503050406030204" pitchFamily="18" charset="0"/>
            </a:endParaRPr>
          </a:p>
          <a:p>
            <a:r>
              <a:rPr lang="en-CA" sz="2400" b="1" dirty="0">
                <a:latin typeface="Cambria" panose="02040503050406030204" pitchFamily="18" charset="0"/>
              </a:rPr>
              <a:t>D-ribose: </a:t>
            </a:r>
            <a:r>
              <a:rPr lang="en-CA" sz="2400" dirty="0">
                <a:latin typeface="Cambria" panose="02040503050406030204" pitchFamily="18" charset="0"/>
              </a:rPr>
              <a:t>repairs and prevents heart damage and improves recovery</a:t>
            </a:r>
          </a:p>
          <a:p>
            <a:pPr marL="0" indent="0">
              <a:buNone/>
            </a:pPr>
            <a:endParaRPr lang="en-CA" sz="2400" b="1" dirty="0">
              <a:latin typeface="Cambria" panose="02040503050406030204" pitchFamily="18" charset="0"/>
            </a:endParaRPr>
          </a:p>
          <a:p>
            <a:pPr marL="0" indent="0">
              <a:buNone/>
            </a:pPr>
            <a:r>
              <a:rPr lang="en-CA" sz="2400" b="1" dirty="0">
                <a:latin typeface="Cambria" panose="02040503050406030204" pitchFamily="18" charset="0"/>
              </a:rPr>
              <a:t>Anti-oxidants specific to the heart</a:t>
            </a:r>
          </a:p>
          <a:p>
            <a:r>
              <a:rPr lang="en-CA" sz="2400" b="1" dirty="0">
                <a:latin typeface="Cambria" panose="02040503050406030204" pitchFamily="18" charset="0"/>
              </a:rPr>
              <a:t>Resveratrol</a:t>
            </a:r>
          </a:p>
          <a:p>
            <a:r>
              <a:rPr lang="en-CA" sz="2400" b="1" dirty="0">
                <a:latin typeface="Cambria" panose="02040503050406030204" pitchFamily="18" charset="0"/>
              </a:rPr>
              <a:t>CoQ10</a:t>
            </a:r>
            <a:endParaRPr lang="en-CA" sz="2400" dirty="0">
              <a:latin typeface="Cambria" panose="02040503050406030204" pitchFamily="18" charset="0"/>
            </a:endParaRPr>
          </a:p>
          <a:p>
            <a:r>
              <a:rPr lang="en-CA" sz="2400" b="1" dirty="0">
                <a:latin typeface="Cambria" panose="02040503050406030204" pitchFamily="18" charset="0"/>
              </a:rPr>
              <a:t>Lycopene (Along with Saw Palmetto in the Men’s – also helps to prevent conditions of the prostate)</a:t>
            </a:r>
            <a:endParaRPr lang="en-US" sz="2400" b="1" dirty="0">
              <a:latin typeface="Cambria" panose="02040503050406030204" pitchFamily="18" charset="0"/>
            </a:endParaRPr>
          </a:p>
        </p:txBody>
      </p:sp>
      <p:sp>
        <p:nvSpPr>
          <p:cNvPr id="3" name="Title 2"/>
          <p:cNvSpPr>
            <a:spLocks noGrp="1"/>
          </p:cNvSpPr>
          <p:nvPr>
            <p:ph type="title"/>
          </p:nvPr>
        </p:nvSpPr>
        <p:spPr/>
        <p:txBody>
          <a:bodyPr>
            <a:normAutofit/>
          </a:bodyPr>
          <a:lstStyle/>
          <a:p>
            <a:pPr algn="ctr"/>
            <a:r>
              <a:rPr lang="en-US" sz="3600" b="1" dirty="0">
                <a:latin typeface="Cambria" panose="02040503050406030204" pitchFamily="18" charset="0"/>
              </a:rPr>
              <a:t>FIGHTING THE #1 KILLER  </a:t>
            </a:r>
          </a:p>
        </p:txBody>
      </p:sp>
    </p:spTree>
    <p:extLst>
      <p:ext uri="{BB962C8B-B14F-4D97-AF65-F5344CB8AC3E}">
        <p14:creationId xmlns:p14="http://schemas.microsoft.com/office/powerpoint/2010/main" val="43021908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0890" y="3086866"/>
            <a:ext cx="10515600" cy="4351338"/>
          </a:xfrm>
        </p:spPr>
        <p:txBody>
          <a:bodyPr>
            <a:normAutofit/>
          </a:bodyPr>
          <a:lstStyle/>
          <a:p>
            <a:pPr marL="0" indent="0">
              <a:buNone/>
            </a:pPr>
            <a:r>
              <a:rPr lang="en-US" sz="2400" b="1" dirty="0">
                <a:latin typeface="Cambria" panose="02040503050406030204" pitchFamily="18" charset="0"/>
              </a:rPr>
              <a:t>MEN’S: Saw Palmetto </a:t>
            </a:r>
          </a:p>
          <a:p>
            <a:r>
              <a:rPr lang="en-US" sz="2400" dirty="0">
                <a:latin typeface="Cambria" panose="02040503050406030204" pitchFamily="18" charset="0"/>
              </a:rPr>
              <a:t>Supports the urological system</a:t>
            </a:r>
          </a:p>
          <a:p>
            <a:r>
              <a:rPr lang="en-US" sz="2400" dirty="0">
                <a:latin typeface="Cambria" panose="02040503050406030204" pitchFamily="18" charset="0"/>
              </a:rPr>
              <a:t>Supports prostate health  </a:t>
            </a:r>
          </a:p>
          <a:p>
            <a:r>
              <a:rPr lang="en-US" sz="2400" dirty="0">
                <a:latin typeface="Cambria" panose="02040503050406030204" pitchFamily="18" charset="0"/>
              </a:rPr>
              <a:t>Helps mitigate issues leading to hair loss</a:t>
            </a:r>
          </a:p>
          <a:p>
            <a:r>
              <a:rPr lang="en-US" sz="2400" dirty="0">
                <a:latin typeface="Cambria" panose="02040503050406030204" pitchFamily="18" charset="0"/>
              </a:rPr>
              <a:t>Assists in retaining testosterone levels</a:t>
            </a:r>
          </a:p>
          <a:p>
            <a:endParaRPr lang="en-US" dirty="0"/>
          </a:p>
        </p:txBody>
      </p:sp>
      <p:sp>
        <p:nvSpPr>
          <p:cNvPr id="3" name="Title 2"/>
          <p:cNvSpPr>
            <a:spLocks noGrp="1"/>
          </p:cNvSpPr>
          <p:nvPr>
            <p:ph type="title"/>
          </p:nvPr>
        </p:nvSpPr>
        <p:spPr>
          <a:xfrm>
            <a:off x="1632093" y="1777643"/>
            <a:ext cx="8927814" cy="756560"/>
          </a:xfrm>
        </p:spPr>
        <p:txBody>
          <a:bodyPr>
            <a:noAutofit/>
          </a:bodyPr>
          <a:lstStyle/>
          <a:p>
            <a:pPr algn="ctr"/>
            <a:r>
              <a:rPr lang="en-US" sz="3600" b="1" dirty="0">
                <a:latin typeface="Cambria" panose="02040503050406030204" pitchFamily="18" charset="0"/>
              </a:rPr>
              <a:t>MEN’S WHOLE FOOD ANTIOXIDANT BLEND</a:t>
            </a:r>
          </a:p>
        </p:txBody>
      </p:sp>
    </p:spTree>
    <p:extLst>
      <p:ext uri="{BB962C8B-B14F-4D97-AF65-F5344CB8AC3E}">
        <p14:creationId xmlns:p14="http://schemas.microsoft.com/office/powerpoint/2010/main" val="120524946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6293" y="2939722"/>
            <a:ext cx="10515600" cy="4351338"/>
          </a:xfrm>
        </p:spPr>
        <p:txBody>
          <a:bodyPr>
            <a:noAutofit/>
          </a:bodyPr>
          <a:lstStyle/>
          <a:p>
            <a:pPr marL="0" indent="0">
              <a:buNone/>
            </a:pPr>
            <a:r>
              <a:rPr lang="en-US" sz="2400" b="1" dirty="0">
                <a:latin typeface="Cambria" panose="02040503050406030204" pitchFamily="18" charset="0"/>
              </a:rPr>
              <a:t>WOMEN’S: L-Threonine (amino acid)</a:t>
            </a:r>
          </a:p>
          <a:p>
            <a:r>
              <a:rPr lang="en-US" sz="2400" dirty="0">
                <a:latin typeface="Cambria" panose="02040503050406030204" pitchFamily="18" charset="0"/>
              </a:rPr>
              <a:t>Protects the cells against oxidative stress and improves mood, anxiety, depression, and sleep.</a:t>
            </a:r>
          </a:p>
          <a:p>
            <a:pPr marL="0" indent="0">
              <a:buNone/>
            </a:pPr>
            <a:endParaRPr lang="en-US" sz="2400" dirty="0">
              <a:latin typeface="Cambria" panose="02040503050406030204" pitchFamily="18" charset="0"/>
            </a:endParaRPr>
          </a:p>
          <a:p>
            <a:r>
              <a:rPr lang="en-US" sz="2400" dirty="0">
                <a:latin typeface="Cambria" panose="02040503050406030204" pitchFamily="18" charset="0"/>
              </a:rPr>
              <a:t>PLUS, many other great benefits!</a:t>
            </a:r>
          </a:p>
        </p:txBody>
      </p:sp>
      <p:sp>
        <p:nvSpPr>
          <p:cNvPr id="4" name="Title 3"/>
          <p:cNvSpPr>
            <a:spLocks noGrp="1"/>
          </p:cNvSpPr>
          <p:nvPr>
            <p:ph type="title"/>
          </p:nvPr>
        </p:nvSpPr>
        <p:spPr>
          <a:xfrm>
            <a:off x="1740186" y="1651519"/>
            <a:ext cx="8927814" cy="756560"/>
          </a:xfrm>
        </p:spPr>
        <p:txBody>
          <a:bodyPr>
            <a:noAutofit/>
          </a:bodyPr>
          <a:lstStyle/>
          <a:p>
            <a:pPr algn="ctr"/>
            <a:r>
              <a:rPr lang="en-US" sz="3600" b="1" dirty="0">
                <a:latin typeface="Cambria" panose="02040503050406030204" pitchFamily="18" charset="0"/>
              </a:rPr>
              <a:t>WOMEN’S WHOLE FOOD ANTI-OXIDANT BLEND </a:t>
            </a:r>
          </a:p>
        </p:txBody>
      </p:sp>
    </p:spTree>
    <p:extLst>
      <p:ext uri="{BB962C8B-B14F-4D97-AF65-F5344CB8AC3E}">
        <p14:creationId xmlns:p14="http://schemas.microsoft.com/office/powerpoint/2010/main" val="165688377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52903"/>
            <a:ext cx="9144000" cy="1143000"/>
          </a:xfrm>
        </p:spPr>
        <p:txBody>
          <a:bodyPr>
            <a:normAutofit/>
          </a:bodyPr>
          <a:lstStyle/>
          <a:p>
            <a:pPr algn="ctr"/>
            <a:r>
              <a:rPr lang="en-CA" sz="4000" b="1" dirty="0">
                <a:latin typeface="Cambria" panose="02040503050406030204" pitchFamily="18" charset="0"/>
                <a:cs typeface="Arial" panose="020B0604020202020204" pitchFamily="34" charset="0"/>
              </a:rPr>
              <a:t>CoQ10</a:t>
            </a:r>
            <a:r>
              <a:rPr lang="en-CA" sz="4000" b="1" dirty="0">
                <a:solidFill>
                  <a:schemeClr val="tx1">
                    <a:lumMod val="75000"/>
                    <a:lumOff val="25000"/>
                  </a:schemeClr>
                </a:solidFill>
                <a:latin typeface="Cambria" panose="02040503050406030204" pitchFamily="18" charset="0"/>
                <a:cs typeface="Arial" panose="020B0604020202020204" pitchFamily="34" charset="0"/>
              </a:rPr>
              <a:t>:</a:t>
            </a:r>
            <a:r>
              <a:rPr lang="en-CA" sz="4000" b="1" dirty="0">
                <a:latin typeface="Cambria" panose="02040503050406030204" pitchFamily="18" charset="0"/>
                <a:cs typeface="Arial" panose="020B0604020202020204" pitchFamily="34" charset="0"/>
              </a:rPr>
              <a:t>  Slows The Aging Process </a:t>
            </a:r>
            <a:r>
              <a:rPr lang="en-CA" sz="4000" b="1" dirty="0">
                <a:solidFill>
                  <a:schemeClr val="tx1">
                    <a:lumMod val="75000"/>
                    <a:lumOff val="25000"/>
                  </a:schemeClr>
                </a:solidFill>
                <a:latin typeface="Cambria" panose="02040503050406030204" pitchFamily="18" charset="0"/>
                <a:cs typeface="Arial" panose="020B0604020202020204" pitchFamily="34" charset="0"/>
              </a:rPr>
              <a:t>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2880" y="2695903"/>
            <a:ext cx="4206240" cy="3505200"/>
          </a:xfrm>
          <a:ln>
            <a:solidFill>
              <a:schemeClr val="tx1">
                <a:lumMod val="85000"/>
                <a:lumOff val="15000"/>
              </a:schemeClr>
            </a:solidFill>
          </a:ln>
        </p:spPr>
      </p:pic>
    </p:spTree>
    <p:extLst>
      <p:ext uri="{BB962C8B-B14F-4D97-AF65-F5344CB8AC3E}">
        <p14:creationId xmlns:p14="http://schemas.microsoft.com/office/powerpoint/2010/main" val="45845695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1B39-A066-4A65-9FFF-559A7D58242D}"/>
              </a:ext>
            </a:extLst>
          </p:cNvPr>
          <p:cNvSpPr>
            <a:spLocks noGrp="1"/>
          </p:cNvSpPr>
          <p:nvPr>
            <p:ph type="title"/>
          </p:nvPr>
        </p:nvSpPr>
        <p:spPr/>
        <p:txBody>
          <a:bodyPr>
            <a:normAutofit/>
          </a:bodyPr>
          <a:lstStyle/>
          <a:p>
            <a:pPr algn="ctr"/>
            <a:r>
              <a:rPr lang="en-US" sz="3600" b="1" dirty="0">
                <a:latin typeface="Cambria" panose="02040503050406030204" pitchFamily="18" charset="0"/>
              </a:rPr>
              <a:t>CBD and SLEEP</a:t>
            </a:r>
          </a:p>
        </p:txBody>
      </p:sp>
      <p:sp>
        <p:nvSpPr>
          <p:cNvPr id="3" name="Content Placeholder 2">
            <a:extLst>
              <a:ext uri="{FF2B5EF4-FFF2-40B4-BE49-F238E27FC236}">
                <a16:creationId xmlns:a16="http://schemas.microsoft.com/office/drawing/2014/main" id="{38927E49-82A1-4480-9BE9-95F3C50B593F}"/>
              </a:ext>
            </a:extLst>
          </p:cNvPr>
          <p:cNvSpPr>
            <a:spLocks noGrp="1"/>
          </p:cNvSpPr>
          <p:nvPr>
            <p:ph idx="1"/>
          </p:nvPr>
        </p:nvSpPr>
        <p:spPr/>
        <p:txBody>
          <a:bodyPr>
            <a:normAutofit fontScale="25000" lnSpcReduction="20000"/>
          </a:bodyPr>
          <a:lstStyle/>
          <a:p>
            <a:pPr marL="0" indent="0" algn="ctr">
              <a:buNone/>
            </a:pPr>
            <a:r>
              <a:rPr lang="en-US" sz="7400" dirty="0">
                <a:solidFill>
                  <a:srgbClr val="FF0000"/>
                </a:solidFill>
              </a:rPr>
              <a:t> </a:t>
            </a:r>
          </a:p>
          <a:p>
            <a:pPr marL="0" indent="0" algn="ctr">
              <a:buNone/>
            </a:pPr>
            <a:endParaRPr lang="en-US" sz="7400" dirty="0">
              <a:solidFill>
                <a:srgbClr val="FF0000"/>
              </a:solidFill>
            </a:endParaRPr>
          </a:p>
          <a:p>
            <a:pPr marL="0" indent="0" algn="ctr">
              <a:buNone/>
            </a:pPr>
            <a:endParaRPr lang="en-US" sz="7400" dirty="0">
              <a:solidFill>
                <a:srgbClr val="FF0000"/>
              </a:solidFill>
            </a:endParaRPr>
          </a:p>
          <a:p>
            <a:pPr marL="0" indent="0" algn="ctr">
              <a:buNone/>
            </a:pPr>
            <a:endParaRPr lang="en-US" sz="7400" dirty="0">
              <a:solidFill>
                <a:srgbClr val="FF0000"/>
              </a:solidFill>
            </a:endParaRPr>
          </a:p>
          <a:p>
            <a:pPr marL="0" indent="0" algn="ctr">
              <a:buNone/>
            </a:pPr>
            <a:endParaRPr lang="en-US" sz="7400" dirty="0">
              <a:solidFill>
                <a:srgbClr val="FF0000"/>
              </a:solidFill>
            </a:endParaRPr>
          </a:p>
          <a:p>
            <a:pPr marL="0" indent="0" algn="ctr">
              <a:buNone/>
            </a:pPr>
            <a:endParaRPr lang="en-US" sz="7400" dirty="0">
              <a:solidFill>
                <a:srgbClr val="FF0000"/>
              </a:solidFill>
            </a:endParaRPr>
          </a:p>
          <a:p>
            <a:pPr marL="0" indent="0" algn="ctr">
              <a:buNone/>
            </a:pPr>
            <a:endParaRPr lang="en-US" sz="7400" dirty="0">
              <a:solidFill>
                <a:srgbClr val="FF0000"/>
              </a:solidFill>
            </a:endParaRPr>
          </a:p>
          <a:p>
            <a:pPr marL="0" indent="0" algn="ctr">
              <a:buNone/>
            </a:pPr>
            <a:endParaRPr lang="en-US" sz="7400" dirty="0">
              <a:solidFill>
                <a:srgbClr val="FF0000"/>
              </a:solidFill>
            </a:endParaRPr>
          </a:p>
          <a:p>
            <a:pPr marL="742950" indent="-742950" algn="ctr">
              <a:buFont typeface="+mj-lt"/>
              <a:buAutoNum type="arabicPeriod"/>
            </a:pPr>
            <a:endParaRPr lang="en-US" sz="7400" dirty="0">
              <a:solidFill>
                <a:srgbClr val="FF0000"/>
              </a:solidFill>
            </a:endParaRPr>
          </a:p>
          <a:p>
            <a:pPr marL="742950" indent="-742950" algn="ctr">
              <a:buFont typeface="+mj-lt"/>
              <a:buAutoNum type="arabicPeriod"/>
            </a:pPr>
            <a:endParaRPr lang="en-US" sz="1700" dirty="0">
              <a:solidFill>
                <a:srgbClr val="FF0000"/>
              </a:solidFill>
            </a:endParaRPr>
          </a:p>
          <a:p>
            <a:pPr marL="742950" indent="-742950" algn="ctr">
              <a:buFont typeface="+mj-lt"/>
              <a:buAutoNum type="arabicPeriod"/>
            </a:pPr>
            <a:endParaRPr lang="en-US" sz="1700" dirty="0">
              <a:solidFill>
                <a:srgbClr val="FF0000"/>
              </a:solidFill>
            </a:endParaRPr>
          </a:p>
          <a:p>
            <a:pPr marL="742950" indent="-742950" algn="ctr">
              <a:buFont typeface="+mj-lt"/>
              <a:buAutoNum type="arabicPeriod"/>
            </a:pPr>
            <a:endParaRPr lang="en-US" sz="1700" dirty="0">
              <a:solidFill>
                <a:srgbClr val="FF0000"/>
              </a:solidFill>
            </a:endParaRPr>
          </a:p>
          <a:p>
            <a:pPr marL="742950" indent="-742950" algn="ctr">
              <a:buFont typeface="+mj-lt"/>
              <a:buAutoNum type="arabicPeriod"/>
            </a:pPr>
            <a:endParaRPr lang="en-US" sz="1700" dirty="0">
              <a:solidFill>
                <a:srgbClr val="FF0000"/>
              </a:solidFill>
            </a:endParaRPr>
          </a:p>
          <a:p>
            <a:pPr marL="742950" indent="-742950" algn="ctr">
              <a:buFont typeface="+mj-lt"/>
              <a:buAutoNum type="arabicPeriod"/>
            </a:pPr>
            <a:endParaRPr lang="en-US" sz="1700" dirty="0">
              <a:solidFill>
                <a:srgbClr val="FF0000"/>
              </a:solidFill>
            </a:endParaRPr>
          </a:p>
          <a:p>
            <a:pPr marL="742950" indent="-742950" algn="ctr">
              <a:buFont typeface="+mj-lt"/>
              <a:buAutoNum type="arabicPeriod"/>
            </a:pPr>
            <a:endParaRPr lang="en-US" sz="1700" dirty="0">
              <a:solidFill>
                <a:srgbClr val="FF0000"/>
              </a:solidFill>
            </a:endParaRPr>
          </a:p>
          <a:p>
            <a:pPr marL="742950" indent="-742950" algn="ctr">
              <a:buFont typeface="+mj-lt"/>
              <a:buAutoNum type="arabicPeriod"/>
            </a:pPr>
            <a:endParaRPr lang="en-US" sz="1700" dirty="0">
              <a:solidFill>
                <a:srgbClr val="FF0000"/>
              </a:solidFill>
            </a:endParaRPr>
          </a:p>
          <a:p>
            <a:pPr marL="0" indent="0" algn="ctr">
              <a:buNone/>
            </a:pPr>
            <a:endParaRPr lang="en-US" sz="1700" dirty="0">
              <a:solidFill>
                <a:srgbClr val="FF0000"/>
              </a:solidFill>
            </a:endParaRPr>
          </a:p>
          <a:p>
            <a:pPr marL="0" indent="0" algn="ctr">
              <a:buNone/>
            </a:pPr>
            <a:endParaRPr lang="en-US" sz="1700" dirty="0">
              <a:solidFill>
                <a:srgbClr val="FF0000"/>
              </a:solidFill>
            </a:endParaRPr>
          </a:p>
          <a:p>
            <a:pPr algn="ctr">
              <a:buFont typeface="+mj-lt"/>
              <a:buAutoNum type="arabicPeriod"/>
            </a:pPr>
            <a:endParaRPr lang="en-US" sz="1700" dirty="0">
              <a:solidFill>
                <a:srgbClr val="FF0000"/>
              </a:solidFill>
            </a:endParaRPr>
          </a:p>
          <a:p>
            <a:pPr marL="514350" indent="-514350">
              <a:buFont typeface="+mj-lt"/>
              <a:buAutoNum type="arabicPeriod"/>
            </a:pPr>
            <a:endParaRPr lang="en-US" b="1" u="sng" dirty="0">
              <a:hlinkClick r:id="" action="ppaction://noaction"/>
            </a:endParaRPr>
          </a:p>
          <a:p>
            <a:pPr marL="514350" indent="-514350">
              <a:buFont typeface="+mj-lt"/>
              <a:buAutoNum type="arabicPeriod"/>
            </a:pPr>
            <a:endParaRPr lang="en-US" b="1" u="sng" dirty="0">
              <a:hlinkClick r:id="" action="ppaction://noaction"/>
            </a:endParaRPr>
          </a:p>
          <a:p>
            <a:pPr marL="514350" indent="-514350">
              <a:buFont typeface="+mj-lt"/>
              <a:buAutoNum type="arabicPeriod"/>
            </a:pPr>
            <a:endParaRPr lang="en-US" b="1" u="sng" dirty="0">
              <a:hlinkClick r:id="" action="ppaction://noaction"/>
            </a:endParaRPr>
          </a:p>
          <a:p>
            <a:pPr marL="514350" indent="-514350">
              <a:buFont typeface="+mj-lt"/>
              <a:buAutoNum type="arabicPeriod"/>
            </a:pPr>
            <a:endParaRPr lang="en-US" b="1" u="sng" dirty="0">
              <a:hlinkClick r:id="" action="ppaction://noaction"/>
            </a:endParaRPr>
          </a:p>
          <a:p>
            <a:pPr marL="514350" indent="-514350">
              <a:buFont typeface="+mj-lt"/>
              <a:buAutoNum type="arabicPeriod"/>
            </a:pPr>
            <a:endParaRPr lang="en-US" b="1" u="sng" dirty="0">
              <a:hlinkClick r:id="" action="ppaction://noaction"/>
            </a:endParaRPr>
          </a:p>
          <a:p>
            <a:pPr marL="514350" indent="-514350">
              <a:buFont typeface="+mj-lt"/>
              <a:buAutoNum type="arabicPeriod"/>
            </a:pPr>
            <a:r>
              <a:rPr lang="en-US" b="1" u="sng" dirty="0">
                <a:hlinkClick r:id="" action="ppaction://noaction"/>
              </a:rPr>
              <a:t>The nonpsychoactive Cannabis constituent cannabidiol is a wake-inducing agent</a:t>
            </a:r>
            <a:r>
              <a:rPr lang="en-US" b="1" dirty="0"/>
              <a:t>  </a:t>
            </a:r>
            <a:endParaRPr lang="en-US" dirty="0"/>
          </a:p>
          <a:p>
            <a:pPr marL="514350" indent="-514350">
              <a:buFont typeface="+mj-lt"/>
              <a:buAutoNum type="arabicPeriod"/>
            </a:pPr>
            <a:r>
              <a:rPr lang="en-US" b="1" u="sng" dirty="0">
                <a:hlinkClick r:id="rId3" tooltip="Cannabis, pain and sleep"/>
              </a:rPr>
              <a:t>Cannabis, pain, and sleep: Lessons from therapeutic clinical trials of Sativex</a:t>
            </a:r>
            <a:r>
              <a:rPr lang="en-US" b="1" dirty="0"/>
              <a:t> </a:t>
            </a:r>
            <a:r>
              <a:rPr lang="en-US" dirty="0"/>
              <a:t>  </a:t>
            </a:r>
          </a:p>
          <a:p>
            <a:pPr marL="514350" indent="-514350">
              <a:buFont typeface="+mj-lt"/>
              <a:buAutoNum type="arabicPeriod"/>
            </a:pPr>
            <a:r>
              <a:rPr lang="en-US" b="1" u="sng" dirty="0">
                <a:hlinkClick r:id="rId4"/>
              </a:rPr>
              <a:t>Effects of acute systemic administration of CBD on sleep-wake cycle in rats</a:t>
            </a:r>
            <a:r>
              <a:rPr lang="en-US" b="1" dirty="0"/>
              <a:t>  </a:t>
            </a:r>
            <a:endParaRPr lang="en-US" dirty="0"/>
          </a:p>
          <a:p>
            <a:pPr marL="514350" indent="-514350">
              <a:buFont typeface="+mj-lt"/>
              <a:buAutoNum type="arabicPeriod"/>
            </a:pPr>
            <a:r>
              <a:rPr lang="en-US" b="1" u="sng" dirty="0">
                <a:hlinkClick r:id="rId5"/>
              </a:rPr>
              <a:t>Effect of Delta-9-tetrahydrocannabinol and cannabidiol on nocturnal sleep and early-morning behavior in young adults</a:t>
            </a:r>
            <a:r>
              <a:rPr lang="en-US" dirty="0"/>
              <a:t>  </a:t>
            </a:r>
          </a:p>
          <a:p>
            <a:pPr marL="514350" indent="-514350">
              <a:buFont typeface="+mj-lt"/>
              <a:buAutoNum type="arabicPeriod"/>
            </a:pPr>
            <a:r>
              <a:rPr lang="en-US" b="1" u="sng" dirty="0">
                <a:hlinkClick r:id="rId6"/>
              </a:rPr>
              <a:t>CBD modulates sleep in rats</a:t>
            </a:r>
            <a:r>
              <a:rPr lang="en-US" b="1" dirty="0"/>
              <a:t> </a:t>
            </a:r>
            <a:endParaRPr lang="en-US" dirty="0"/>
          </a:p>
          <a:p>
            <a:pPr marL="514350" indent="-514350">
              <a:buFont typeface="+mj-lt"/>
              <a:buAutoNum type="arabicPeriod"/>
            </a:pPr>
            <a:r>
              <a:rPr lang="en-US" b="1" u="sng" dirty="0">
                <a:hlinkClick r:id="rId7"/>
              </a:rPr>
              <a:t>Endocannabinoid modulation of cortical up-states and NREM sleep</a:t>
            </a:r>
            <a:r>
              <a:rPr lang="en-US" dirty="0"/>
              <a:t>  </a:t>
            </a:r>
          </a:p>
          <a:p>
            <a:pPr marL="514350" indent="-514350">
              <a:buFont typeface="+mj-lt"/>
              <a:buAutoNum type="arabicPeriod"/>
            </a:pPr>
            <a:r>
              <a:rPr lang="en-US" b="1" u="sng" dirty="0" err="1">
                <a:hlinkClick r:id="rId8"/>
              </a:rPr>
              <a:t>Intranodose</a:t>
            </a:r>
            <a:r>
              <a:rPr lang="en-US" b="1" u="sng" dirty="0">
                <a:hlinkClick r:id="rId8"/>
              </a:rPr>
              <a:t> ganglion injections of dronabinol attenuate serotonin-induced apnea in Sprague-Dawley rat</a:t>
            </a:r>
            <a:r>
              <a:rPr lang="en-US" b="1" dirty="0"/>
              <a:t>  </a:t>
            </a:r>
            <a:endParaRPr lang="en-US" dirty="0"/>
          </a:p>
          <a:p>
            <a:pPr marL="514350" indent="-514350">
              <a:buFont typeface="+mj-lt"/>
              <a:buAutoNum type="arabicPeriod"/>
            </a:pPr>
            <a:r>
              <a:rPr lang="en-US" b="1" u="sng" dirty="0">
                <a:hlinkClick r:id="rId9"/>
              </a:rPr>
              <a:t>Endocannabinoid Signaling Regulates Sleep Stability</a:t>
            </a:r>
            <a:endParaRPr lang="en-US" dirty="0"/>
          </a:p>
          <a:p>
            <a:pPr marL="514350" indent="-514350">
              <a:buFont typeface="+mj-lt"/>
              <a:buAutoNum type="arabicPeriod"/>
            </a:pPr>
            <a:r>
              <a:rPr lang="en-US" b="1" u="sng" dirty="0">
                <a:hlinkClick r:id="rId10"/>
              </a:rPr>
              <a:t>Cannabis, Cannabinoids, and Sleep: a Review of the Literature</a:t>
            </a:r>
            <a:endParaRPr lang="en-US" dirty="0"/>
          </a:p>
          <a:p>
            <a:pPr marL="514350" indent="-514350">
              <a:buFont typeface="+mj-lt"/>
              <a:buAutoNum type="arabicPeriod"/>
            </a:pPr>
            <a:r>
              <a:rPr lang="en-US" b="1" u="sng" dirty="0">
                <a:hlinkClick r:id="rId11"/>
              </a:rPr>
              <a:t>Effectiveness of Cannabidiol Oil for Pediatric Anxiety and Insomnia as Part of Posttraumatic Stress Disorder: A Case Report.</a:t>
            </a:r>
            <a:endParaRPr lang="en-US" dirty="0"/>
          </a:p>
          <a:p>
            <a:pPr marL="0" indent="0">
              <a:buNone/>
            </a:pPr>
            <a:br>
              <a:rPr lang="en-US" sz="4000" dirty="0"/>
            </a:br>
            <a:br>
              <a:rPr lang="en-US" sz="4000" dirty="0"/>
            </a:br>
            <a:br>
              <a:rPr lang="en-US" sz="4000" dirty="0"/>
            </a:br>
            <a:br>
              <a:rPr lang="en-US" sz="4000" dirty="0"/>
            </a:br>
            <a:br>
              <a:rPr lang="en-US" sz="4000" dirty="0"/>
            </a:br>
            <a:endParaRPr lang="en-US" sz="4000" dirty="0">
              <a:solidFill>
                <a:srgbClr val="FF0000"/>
              </a:solidFill>
            </a:endParaRPr>
          </a:p>
        </p:txBody>
      </p:sp>
      <p:pic>
        <p:nvPicPr>
          <p:cNvPr id="5" name="Picture 4">
            <a:extLst>
              <a:ext uri="{FF2B5EF4-FFF2-40B4-BE49-F238E27FC236}">
                <a16:creationId xmlns:a16="http://schemas.microsoft.com/office/drawing/2014/main" id="{40FE26FD-17FE-47F6-B277-F7476E59925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63147" y="2016509"/>
            <a:ext cx="7865705" cy="3680098"/>
          </a:xfrm>
          <a:prstGeom prst="rect">
            <a:avLst/>
          </a:prstGeom>
        </p:spPr>
      </p:pic>
    </p:spTree>
    <p:extLst>
      <p:ext uri="{BB962C8B-B14F-4D97-AF65-F5344CB8AC3E}">
        <p14:creationId xmlns:p14="http://schemas.microsoft.com/office/powerpoint/2010/main" val="3329475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BDE9-3EE6-4681-891A-37E30DBC9688}"/>
              </a:ext>
            </a:extLst>
          </p:cNvPr>
          <p:cNvSpPr>
            <a:spLocks noGrp="1"/>
          </p:cNvSpPr>
          <p:nvPr>
            <p:ph type="title"/>
          </p:nvPr>
        </p:nvSpPr>
        <p:spPr>
          <a:xfrm>
            <a:off x="838200" y="1542284"/>
            <a:ext cx="10515600" cy="1325563"/>
          </a:xfrm>
        </p:spPr>
        <p:txBody>
          <a:bodyPr>
            <a:normAutofit/>
          </a:bodyPr>
          <a:lstStyle/>
          <a:p>
            <a:pPr algn="ctr"/>
            <a:r>
              <a:rPr lang="en-US" sz="3600" b="1" dirty="0">
                <a:latin typeface="Cambria" panose="02040503050406030204" pitchFamily="18" charset="0"/>
              </a:rPr>
              <a:t>IT’S NOT THE CHOLESTEROL, IT’S THE INFLAMMATION</a:t>
            </a:r>
          </a:p>
        </p:txBody>
      </p:sp>
      <p:sp>
        <p:nvSpPr>
          <p:cNvPr id="3" name="Content Placeholder 2">
            <a:extLst>
              <a:ext uri="{FF2B5EF4-FFF2-40B4-BE49-F238E27FC236}">
                <a16:creationId xmlns:a16="http://schemas.microsoft.com/office/drawing/2014/main" id="{B8F25051-E2BB-4691-B898-789C7A96D88E}"/>
              </a:ext>
            </a:extLst>
          </p:cNvPr>
          <p:cNvSpPr>
            <a:spLocks noGrp="1"/>
          </p:cNvSpPr>
          <p:nvPr>
            <p:ph idx="1"/>
          </p:nvPr>
        </p:nvSpPr>
        <p:spPr>
          <a:xfrm>
            <a:off x="932793" y="2506662"/>
            <a:ext cx="10515600" cy="4351338"/>
          </a:xfrm>
        </p:spPr>
        <p:txBody>
          <a:bodyPr>
            <a:normAutofit/>
          </a:bodyPr>
          <a:lstStyle/>
          <a:p>
            <a:pPr marL="0" indent="0">
              <a:buNone/>
            </a:pPr>
            <a:endParaRPr lang="en-US" sz="4000" dirty="0"/>
          </a:p>
          <a:p>
            <a:r>
              <a:rPr lang="en-US" sz="3600" dirty="0">
                <a:latin typeface="Cambria" panose="02040503050406030204" pitchFamily="18" charset="0"/>
              </a:rPr>
              <a:t>When LDL cholesterol is oxidized, it is especially damaging to the arterial lining and causes plaque </a:t>
            </a:r>
          </a:p>
          <a:p>
            <a:endParaRPr lang="en-US" dirty="0"/>
          </a:p>
        </p:txBody>
      </p:sp>
    </p:spTree>
    <p:extLst>
      <p:ext uri="{BB962C8B-B14F-4D97-AF65-F5344CB8AC3E}">
        <p14:creationId xmlns:p14="http://schemas.microsoft.com/office/powerpoint/2010/main" val="237821258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0CEF0-137C-48A9-AEF4-D0F05C0AC149}"/>
              </a:ext>
            </a:extLst>
          </p:cNvPr>
          <p:cNvSpPr>
            <a:spLocks noGrp="1"/>
          </p:cNvSpPr>
          <p:nvPr>
            <p:ph type="title"/>
          </p:nvPr>
        </p:nvSpPr>
        <p:spPr/>
        <p:txBody>
          <a:bodyPr>
            <a:normAutofit/>
          </a:bodyPr>
          <a:lstStyle/>
          <a:p>
            <a:pPr algn="ctr"/>
            <a:r>
              <a:rPr lang="en-US" dirty="0"/>
              <a:t> </a:t>
            </a:r>
            <a:r>
              <a:rPr lang="en-US" sz="3600" b="1" dirty="0">
                <a:latin typeface="Cambria" panose="02040503050406030204" pitchFamily="18" charset="0"/>
              </a:rPr>
              <a:t>CBD: Anxiety and Stress Studies</a:t>
            </a:r>
          </a:p>
        </p:txBody>
      </p:sp>
      <p:sp>
        <p:nvSpPr>
          <p:cNvPr id="3" name="Content Placeholder 2">
            <a:extLst>
              <a:ext uri="{FF2B5EF4-FFF2-40B4-BE49-F238E27FC236}">
                <a16:creationId xmlns:a16="http://schemas.microsoft.com/office/drawing/2014/main" id="{C50B2C0F-02DF-4B2E-946D-D7AA25DC2489}"/>
              </a:ext>
            </a:extLst>
          </p:cNvPr>
          <p:cNvSpPr>
            <a:spLocks noGrp="1"/>
          </p:cNvSpPr>
          <p:nvPr>
            <p:ph idx="1"/>
          </p:nvPr>
        </p:nvSpPr>
        <p:spPr/>
        <p:txBody>
          <a:bodyPr>
            <a:normAutofit fontScale="32500" lnSpcReduction="20000"/>
          </a:bodyPr>
          <a:lstStyle/>
          <a:p>
            <a:pPr marL="0" indent="0">
              <a:buNone/>
            </a:pPr>
            <a:endParaRPr lang="en-US" sz="2200" dirty="0">
              <a:hlinkClick r:id="" action="ppaction://noaction"/>
            </a:endParaRPr>
          </a:p>
          <a:p>
            <a:pPr marL="0" indent="0">
              <a:buNone/>
            </a:pPr>
            <a:r>
              <a:rPr lang="en-US" sz="2200" dirty="0">
                <a:hlinkClick r:id="" action="ppaction://noaction"/>
              </a:rPr>
              <a:t>Vanilloid TRPV1 receptor mediates the </a:t>
            </a:r>
            <a:r>
              <a:rPr lang="en-US" sz="2200" dirty="0" err="1">
                <a:hlinkClick r:id="rId2"/>
              </a:rPr>
              <a:t>antihyperalgesic</a:t>
            </a:r>
            <a:r>
              <a:rPr lang="en-US" sz="2200" dirty="0">
                <a:hlinkClick r:id="rId2"/>
              </a:rPr>
              <a:t> effect of the </a:t>
            </a:r>
            <a:r>
              <a:rPr lang="en-US" sz="2200" dirty="0" err="1">
                <a:hlinkClick r:id="rId2"/>
              </a:rPr>
              <a:t>nonpsychoactive</a:t>
            </a:r>
            <a:r>
              <a:rPr lang="en-US" sz="2200" dirty="0">
                <a:hlinkClick r:id="rId2"/>
              </a:rPr>
              <a:t> cannabinoid, cannabidiol, in a rat model of acute inflammation</a:t>
            </a:r>
            <a:endParaRPr lang="en-US" sz="2200" dirty="0"/>
          </a:p>
          <a:p>
            <a:pPr marL="0" indent="0">
              <a:buNone/>
            </a:pPr>
            <a:r>
              <a:rPr lang="en-US" sz="2200" dirty="0">
                <a:hlinkClick r:id="rId3"/>
              </a:rPr>
              <a:t>Cannabidiol attenuates cisplatin-induced nephrotoxicity by decreasing oxidative/</a:t>
            </a:r>
            <a:r>
              <a:rPr lang="en-US" sz="2200" dirty="0" err="1">
                <a:hlinkClick r:id="rId3"/>
              </a:rPr>
              <a:t>nitrosative</a:t>
            </a:r>
            <a:r>
              <a:rPr lang="en-US" sz="2200" dirty="0">
                <a:hlinkClick r:id="rId3"/>
              </a:rPr>
              <a:t> stress, inflammation, and cell death</a:t>
            </a:r>
            <a:endParaRPr lang="en-US" sz="2200" dirty="0"/>
          </a:p>
          <a:p>
            <a:pPr marL="0" indent="0">
              <a:buNone/>
            </a:pPr>
            <a:r>
              <a:rPr lang="en-US" sz="2200" dirty="0">
                <a:hlinkClick r:id="rId4"/>
              </a:rPr>
              <a:t>Cannabinoids in clinical practice</a:t>
            </a:r>
            <a:endParaRPr lang="en-US" sz="2200" dirty="0"/>
          </a:p>
          <a:p>
            <a:pPr marL="0" indent="0">
              <a:buNone/>
            </a:pPr>
            <a:r>
              <a:rPr lang="en-US" sz="2200" dirty="0">
                <a:hlinkClick r:id="rId5"/>
              </a:rPr>
              <a:t>Pure THC-V inhibits nitrite production in murine peritoneal macrophages</a:t>
            </a:r>
            <a:endParaRPr lang="en-US" sz="2200" dirty="0"/>
          </a:p>
          <a:p>
            <a:pPr marL="0" indent="0">
              <a:buNone/>
            </a:pPr>
            <a:r>
              <a:rPr lang="en-US" sz="2200" dirty="0">
                <a:hlinkClick r:id="rId6"/>
              </a:rPr>
              <a:t>Cannabinoids, inflammation, and fibrosis</a:t>
            </a:r>
            <a:endParaRPr lang="en-US" sz="2200" dirty="0"/>
          </a:p>
          <a:p>
            <a:pPr marL="0" indent="0">
              <a:buNone/>
            </a:pPr>
            <a:r>
              <a:rPr lang="en-US" sz="2200" dirty="0">
                <a:hlinkClick r:id="rId7"/>
              </a:rPr>
              <a:t>Amyloid proteotoxicity initiates an inflammatory response blocked by cannabinoids</a:t>
            </a:r>
            <a:endParaRPr lang="en-US" sz="2200" dirty="0"/>
          </a:p>
          <a:p>
            <a:pPr marL="0" indent="0">
              <a:buNone/>
            </a:pPr>
            <a:r>
              <a:rPr lang="en-US" sz="2200" dirty="0">
                <a:hlinkClick r:id="rId8"/>
              </a:rPr>
              <a:t>Endocannabinoid 2-arachidonoylglycerol protects inflammatory insults from sulfur dioxide inhalation via cannabinoid receptors in the brain</a:t>
            </a:r>
            <a:endParaRPr lang="en-US" sz="2200" dirty="0"/>
          </a:p>
          <a:p>
            <a:pPr marL="0" indent="0">
              <a:buNone/>
            </a:pPr>
            <a:r>
              <a:rPr lang="en-US" sz="2200" dirty="0">
                <a:hlinkClick r:id="rId9"/>
              </a:rPr>
              <a:t>Protective effect of CBD on hydrogen peroxide‑induced apoptosis, inflammation and oxidative stress in nucleus pulposus cells</a:t>
            </a:r>
            <a:endParaRPr lang="en-US" sz="2200" dirty="0"/>
          </a:p>
          <a:p>
            <a:pPr marL="0" indent="0">
              <a:buNone/>
            </a:pPr>
            <a:r>
              <a:rPr lang="en-US" sz="2200" dirty="0">
                <a:hlinkClick r:id="rId10"/>
              </a:rPr>
              <a:t>Mechanisms of action of CBD in adoptively transferred experimental autoimmune encephalomyelitis</a:t>
            </a:r>
            <a:endParaRPr lang="en-US" sz="2200" dirty="0"/>
          </a:p>
          <a:p>
            <a:pPr marL="0" indent="0">
              <a:buNone/>
            </a:pPr>
            <a:r>
              <a:rPr lang="en-US" sz="2200" dirty="0">
                <a:hlinkClick r:id="rId11"/>
              </a:rPr>
              <a:t>Cannabidiol, a non-psychotropic plant-derived cannabinoid, decreases inflammation in a murine model of acute lung injury: role for the adenosine A(2A) receptor</a:t>
            </a:r>
            <a:endParaRPr lang="en-US" sz="2200" dirty="0"/>
          </a:p>
          <a:p>
            <a:pPr marL="0" indent="0">
              <a:buNone/>
            </a:pPr>
            <a:r>
              <a:rPr lang="en-US" sz="2200" dirty="0">
                <a:hlinkClick r:id="rId12"/>
              </a:rPr>
              <a:t>Cannabinoids suppress inflammatory and neuropathic pain by targeting </a:t>
            </a:r>
            <a:r>
              <a:rPr lang="el-GR" sz="2200" dirty="0">
                <a:hlinkClick r:id="rId12"/>
              </a:rPr>
              <a:t>α3 </a:t>
            </a:r>
            <a:r>
              <a:rPr lang="en-US" sz="2200" dirty="0">
                <a:hlinkClick r:id="rId12"/>
              </a:rPr>
              <a:t>glycine receptors</a:t>
            </a:r>
            <a:endParaRPr lang="en-US" sz="2200" dirty="0"/>
          </a:p>
          <a:p>
            <a:pPr marL="0" indent="0">
              <a:buNone/>
            </a:pPr>
            <a:r>
              <a:rPr lang="en-US" sz="2200" dirty="0">
                <a:hlinkClick r:id="rId13"/>
              </a:rPr>
              <a:t>Cannabidiol reduces intestinal inflammation through the control of neuroimmune axis</a:t>
            </a:r>
            <a:endParaRPr lang="en-US" sz="2200" dirty="0"/>
          </a:p>
          <a:p>
            <a:pPr marL="0" indent="0">
              <a:buNone/>
            </a:pPr>
            <a:r>
              <a:rPr lang="en-US" sz="2200" dirty="0">
                <a:hlinkClick r:id="rId14"/>
              </a:rPr>
              <a:t>Diabetic retinopathy: Role of inflammation and potential therapies for anti-inflammation</a:t>
            </a:r>
            <a:endParaRPr lang="en-US" sz="2200" dirty="0"/>
          </a:p>
          <a:p>
            <a:pPr marL="0" indent="0">
              <a:buNone/>
            </a:pPr>
            <a:r>
              <a:rPr lang="en-US" sz="2200" dirty="0">
                <a:hlinkClick r:id="rId15"/>
              </a:rPr>
              <a:t>Cannabidiol reduces A</a:t>
            </a:r>
            <a:r>
              <a:rPr lang="el-GR" sz="2200" dirty="0">
                <a:hlinkClick r:id="rId15"/>
              </a:rPr>
              <a:t>β-</a:t>
            </a:r>
            <a:r>
              <a:rPr lang="en-US" sz="2200" dirty="0">
                <a:hlinkClick r:id="rId15"/>
              </a:rPr>
              <a:t>induced neuroinflammation and promotes hippocampal neurogenesis through PPAR</a:t>
            </a:r>
            <a:r>
              <a:rPr lang="el-GR" sz="2200" dirty="0">
                <a:hlinkClick r:id="rId15"/>
              </a:rPr>
              <a:t>γ </a:t>
            </a:r>
            <a:r>
              <a:rPr lang="en-US" sz="2200" dirty="0">
                <a:hlinkClick r:id="rId15"/>
              </a:rPr>
              <a:t>involvement</a:t>
            </a:r>
            <a:endParaRPr lang="en-US" sz="2200" dirty="0"/>
          </a:p>
          <a:p>
            <a:pPr marL="0" indent="0">
              <a:buNone/>
            </a:pPr>
            <a:r>
              <a:rPr lang="en-US" sz="2200" dirty="0">
                <a:hlinkClick r:id="rId16"/>
              </a:rPr>
              <a:t>Cannabidiol attenuates high glucose-induced endothelial cell inflammatory response and barrier disruption</a:t>
            </a:r>
            <a:endParaRPr lang="en-US" sz="2200" dirty="0"/>
          </a:p>
          <a:p>
            <a:pPr marL="0" indent="0">
              <a:buNone/>
            </a:pPr>
            <a:r>
              <a:rPr lang="en-US" sz="2200" dirty="0">
                <a:hlinkClick r:id="rId17"/>
              </a:rPr>
              <a:t>Cannabidiol as an emergent therapeutic strategy for lessening the impact of inflammation on oxidative stress</a:t>
            </a:r>
            <a:endParaRPr lang="en-US" sz="2200" dirty="0"/>
          </a:p>
          <a:p>
            <a:pPr marL="0" indent="0">
              <a:buNone/>
            </a:pPr>
            <a:r>
              <a:rPr lang="en-US" sz="2200" dirty="0">
                <a:hlinkClick r:id="rId18"/>
              </a:rPr>
              <a:t>The endocannabinoid system: an emerging key player in inflammation</a:t>
            </a:r>
            <a:endParaRPr lang="en-US" sz="2200" dirty="0"/>
          </a:p>
          <a:p>
            <a:pPr marL="0" indent="0">
              <a:buNone/>
            </a:pPr>
            <a:r>
              <a:rPr lang="en-US" sz="2200" dirty="0">
                <a:hlinkClick r:id="rId19"/>
              </a:rPr>
              <a:t>Anti-inflammatory role of cannabidiol and O-1602 in </a:t>
            </a:r>
            <a:r>
              <a:rPr lang="en-US" sz="2200" dirty="0" err="1">
                <a:hlinkClick r:id="rId19"/>
              </a:rPr>
              <a:t>cerulein</a:t>
            </a:r>
            <a:r>
              <a:rPr lang="en-US" sz="2200" dirty="0">
                <a:hlinkClick r:id="rId19"/>
              </a:rPr>
              <a:t>-induced acute pancreatitis in mice</a:t>
            </a:r>
            <a:endParaRPr lang="en-US" sz="2200" dirty="0"/>
          </a:p>
          <a:p>
            <a:pPr marL="0" indent="0">
              <a:buNone/>
            </a:pPr>
            <a:r>
              <a:rPr lang="en-US" sz="2200" dirty="0">
                <a:hlinkClick r:id="rId20"/>
              </a:rPr>
              <a:t>Cannabinoids, endocannabinoids, and related analogs in inflammation</a:t>
            </a:r>
            <a:endParaRPr lang="en-US" sz="2200" dirty="0"/>
          </a:p>
          <a:p>
            <a:endParaRPr lang="en-US" dirty="0"/>
          </a:p>
        </p:txBody>
      </p:sp>
    </p:spTree>
    <p:extLst>
      <p:ext uri="{BB962C8B-B14F-4D97-AF65-F5344CB8AC3E}">
        <p14:creationId xmlns:p14="http://schemas.microsoft.com/office/powerpoint/2010/main" val="2709879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132"/>
            <a:ext cx="10515600" cy="1325563"/>
          </a:xfrm>
        </p:spPr>
        <p:txBody>
          <a:bodyPr>
            <a:normAutofit/>
          </a:bodyPr>
          <a:lstStyle/>
          <a:p>
            <a:pPr algn="ctr"/>
            <a:r>
              <a:rPr lang="en-US" sz="4000" b="1" dirty="0">
                <a:latin typeface="Cambria" panose="02040503050406030204" pitchFamily="18" charset="0"/>
              </a:rPr>
              <a:t>What causes Oxidative Stress?</a:t>
            </a:r>
          </a:p>
        </p:txBody>
      </p:sp>
      <p:sp>
        <p:nvSpPr>
          <p:cNvPr id="3" name="Content Placeholder 2"/>
          <p:cNvSpPr>
            <a:spLocks noGrp="1"/>
          </p:cNvSpPr>
          <p:nvPr>
            <p:ph idx="1"/>
          </p:nvPr>
        </p:nvSpPr>
        <p:spPr>
          <a:xfrm>
            <a:off x="1931276" y="1930728"/>
            <a:ext cx="10515600" cy="4351338"/>
          </a:xfrm>
        </p:spPr>
        <p:txBody>
          <a:bodyPr numCol="2">
            <a:normAutofit/>
          </a:bodyPr>
          <a:lstStyle/>
          <a:p>
            <a:r>
              <a:rPr lang="en-US" sz="2400" dirty="0">
                <a:latin typeface="Cambria" panose="02040503050406030204" pitchFamily="18" charset="0"/>
              </a:rPr>
              <a:t>Exposure to toxins	</a:t>
            </a:r>
          </a:p>
          <a:p>
            <a:r>
              <a:rPr lang="en-US" sz="2400" dirty="0">
                <a:latin typeface="Cambria" panose="02040503050406030204" pitchFamily="18" charset="0"/>
              </a:rPr>
              <a:t>Cigarette smoke</a:t>
            </a:r>
          </a:p>
          <a:p>
            <a:r>
              <a:rPr lang="en-US" sz="2400" dirty="0">
                <a:latin typeface="Cambria" panose="02040503050406030204" pitchFamily="18" charset="0"/>
              </a:rPr>
              <a:t>Pollution  </a:t>
            </a:r>
          </a:p>
          <a:p>
            <a:r>
              <a:rPr lang="en-US" sz="2400" dirty="0">
                <a:latin typeface="Cambria" panose="02040503050406030204" pitchFamily="18" charset="0"/>
              </a:rPr>
              <a:t>Dehydration</a:t>
            </a:r>
          </a:p>
          <a:p>
            <a:r>
              <a:rPr lang="en-US" sz="2400" dirty="0">
                <a:latin typeface="Cambria" panose="02040503050406030204" pitchFamily="18" charset="0"/>
              </a:rPr>
              <a:t>Excess sugar</a:t>
            </a:r>
          </a:p>
          <a:p>
            <a:r>
              <a:rPr lang="en-US" sz="2400" dirty="0">
                <a:latin typeface="Cambria" panose="02040503050406030204" pitchFamily="18" charset="0"/>
              </a:rPr>
              <a:t>Processed foods</a:t>
            </a:r>
          </a:p>
          <a:p>
            <a:r>
              <a:rPr lang="en-US" sz="2400" dirty="0">
                <a:latin typeface="Cambria" panose="02040503050406030204" pitchFamily="18" charset="0"/>
              </a:rPr>
              <a:t>SUBLUXATION</a:t>
            </a:r>
          </a:p>
          <a:p>
            <a:r>
              <a:rPr lang="en-US" sz="2400" dirty="0">
                <a:latin typeface="Cambria" panose="02040503050406030204" pitchFamily="18" charset="0"/>
              </a:rPr>
              <a:t>Medication</a:t>
            </a:r>
          </a:p>
          <a:p>
            <a:r>
              <a:rPr lang="en-US" sz="2400" dirty="0">
                <a:latin typeface="Cambria" panose="02040503050406030204" pitchFamily="18" charset="0"/>
              </a:rPr>
              <a:t>Preservatives in foods</a:t>
            </a:r>
          </a:p>
          <a:p>
            <a:r>
              <a:rPr lang="en-US" sz="2400" dirty="0">
                <a:latin typeface="Cambria" panose="02040503050406030204" pitchFamily="18" charset="0"/>
              </a:rPr>
              <a:t>Alcohol consumption</a:t>
            </a:r>
          </a:p>
          <a:p>
            <a:r>
              <a:rPr lang="en-US" sz="2400" dirty="0">
                <a:latin typeface="Cambria" panose="02040503050406030204" pitchFamily="18" charset="0"/>
              </a:rPr>
              <a:t>Stress</a:t>
            </a:r>
          </a:p>
        </p:txBody>
      </p:sp>
    </p:spTree>
    <p:extLst>
      <p:ext uri="{BB962C8B-B14F-4D97-AF65-F5344CB8AC3E}">
        <p14:creationId xmlns:p14="http://schemas.microsoft.com/office/powerpoint/2010/main" val="2635331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9208"/>
            <a:ext cx="10515600" cy="1325563"/>
          </a:xfrm>
        </p:spPr>
        <p:txBody>
          <a:bodyPr>
            <a:normAutofit/>
          </a:bodyPr>
          <a:lstStyle/>
          <a:p>
            <a:pPr algn="ctr"/>
            <a:r>
              <a:rPr lang="en-US" sz="3200" b="1" dirty="0">
                <a:latin typeface="Cambria" panose="02040503050406030204" pitchFamily="18" charset="0"/>
              </a:rPr>
              <a:t>Consequences of Oxidative Stress</a:t>
            </a:r>
          </a:p>
        </p:txBody>
      </p:sp>
      <p:sp>
        <p:nvSpPr>
          <p:cNvPr id="3" name="Content Placeholder 2"/>
          <p:cNvSpPr>
            <a:spLocks noGrp="1"/>
          </p:cNvSpPr>
          <p:nvPr>
            <p:ph idx="1"/>
          </p:nvPr>
        </p:nvSpPr>
        <p:spPr>
          <a:xfrm>
            <a:off x="4558862" y="1654941"/>
            <a:ext cx="5625662" cy="4753851"/>
          </a:xfrm>
        </p:spPr>
        <p:txBody>
          <a:bodyPr numCol="2">
            <a:normAutofit/>
          </a:bodyPr>
          <a:lstStyle/>
          <a:p>
            <a:pPr algn="ctr"/>
            <a:r>
              <a:rPr lang="en-US" sz="2000" b="1" dirty="0">
                <a:latin typeface="Cambria" panose="02040503050406030204" pitchFamily="18" charset="0"/>
              </a:rPr>
              <a:t>Inflammation</a:t>
            </a:r>
          </a:p>
          <a:p>
            <a:pPr algn="ctr"/>
            <a:r>
              <a:rPr lang="en-US" sz="2000" dirty="0">
                <a:latin typeface="Cambria" panose="02040503050406030204" pitchFamily="18" charset="0"/>
              </a:rPr>
              <a:t>Cancer</a:t>
            </a:r>
          </a:p>
          <a:p>
            <a:pPr algn="ctr"/>
            <a:r>
              <a:rPr lang="en-US" sz="2000" dirty="0">
                <a:latin typeface="Cambria" panose="02040503050406030204" pitchFamily="18" charset="0"/>
              </a:rPr>
              <a:t>COPD</a:t>
            </a:r>
          </a:p>
          <a:p>
            <a:pPr algn="ctr"/>
            <a:r>
              <a:rPr lang="en-US" sz="2000" dirty="0">
                <a:latin typeface="Cambria" panose="02040503050406030204" pitchFamily="18" charset="0"/>
              </a:rPr>
              <a:t>Asthma</a:t>
            </a:r>
          </a:p>
          <a:p>
            <a:pPr algn="ctr"/>
            <a:r>
              <a:rPr lang="en-US" sz="2000" dirty="0">
                <a:latin typeface="Cambria" panose="02040503050406030204" pitchFamily="18" charset="0"/>
              </a:rPr>
              <a:t>Alzheimer’s Disease</a:t>
            </a:r>
          </a:p>
          <a:p>
            <a:pPr algn="ctr"/>
            <a:r>
              <a:rPr lang="en-US" sz="2000" dirty="0">
                <a:latin typeface="Cambria" panose="02040503050406030204" pitchFamily="18" charset="0"/>
              </a:rPr>
              <a:t>Depression, anxiety</a:t>
            </a:r>
          </a:p>
          <a:p>
            <a:pPr algn="ctr"/>
            <a:r>
              <a:rPr lang="en-US" sz="2000" dirty="0">
                <a:latin typeface="Cambria" panose="02040503050406030204" pitchFamily="18" charset="0"/>
              </a:rPr>
              <a:t>Lack of energy and stamina</a:t>
            </a:r>
          </a:p>
          <a:p>
            <a:pPr algn="ctr"/>
            <a:r>
              <a:rPr lang="en-US" sz="2000" dirty="0">
                <a:latin typeface="Cambria" panose="02040503050406030204" pitchFamily="18" charset="0"/>
              </a:rPr>
              <a:t>Joint or muscle pain</a:t>
            </a:r>
          </a:p>
          <a:p>
            <a:pPr algn="ctr"/>
            <a:r>
              <a:rPr lang="en-US" sz="2000" dirty="0">
                <a:latin typeface="Cambria" panose="02040503050406030204" pitchFamily="18" charset="0"/>
              </a:rPr>
              <a:t>Premature aging</a:t>
            </a:r>
          </a:p>
          <a:p>
            <a:pPr algn="ctr"/>
            <a:r>
              <a:rPr lang="en-US" sz="2000" dirty="0">
                <a:latin typeface="Cambria" panose="02040503050406030204" pitchFamily="18" charset="0"/>
              </a:rPr>
              <a:t>Heart disease</a:t>
            </a:r>
          </a:p>
          <a:p>
            <a:pPr algn="ctr"/>
            <a:r>
              <a:rPr lang="en-US" sz="2000" dirty="0">
                <a:latin typeface="Cambria" panose="02040503050406030204" pitchFamily="18" charset="0"/>
              </a:rPr>
              <a:t>Diabetes</a:t>
            </a:r>
          </a:p>
          <a:p>
            <a:pPr algn="ctr"/>
            <a:endParaRPr lang="en-US" sz="2000" dirty="0">
              <a:latin typeface="Cambria" panose="02040503050406030204" pitchFamily="18" charset="0"/>
            </a:endParaRPr>
          </a:p>
        </p:txBody>
      </p:sp>
    </p:spTree>
    <p:extLst>
      <p:ext uri="{BB962C8B-B14F-4D97-AF65-F5344CB8AC3E}">
        <p14:creationId xmlns:p14="http://schemas.microsoft.com/office/powerpoint/2010/main" val="4143516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5601" y="914400"/>
            <a:ext cx="6386513" cy="5715000"/>
          </a:xfrm>
        </p:spPr>
      </p:pic>
    </p:spTree>
    <p:extLst>
      <p:ext uri="{BB962C8B-B14F-4D97-AF65-F5344CB8AC3E}">
        <p14:creationId xmlns:p14="http://schemas.microsoft.com/office/powerpoint/2010/main" val="222439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7B2FA8-7F64-4F3A-9967-02E0DFF5804D}"/>
              </a:ext>
            </a:extLst>
          </p:cNvPr>
          <p:cNvSpPr>
            <a:spLocks noGrp="1"/>
          </p:cNvSpPr>
          <p:nvPr>
            <p:ph type="title"/>
          </p:nvPr>
        </p:nvSpPr>
        <p:spPr/>
        <p:txBody>
          <a:bodyPr>
            <a:normAutofit/>
          </a:bodyPr>
          <a:lstStyle/>
          <a:p>
            <a:pPr algn="ctr"/>
            <a:r>
              <a:rPr lang="en-US" sz="4000" b="1" dirty="0">
                <a:latin typeface="Cambria" panose="02040503050406030204" pitchFamily="18" charset="0"/>
              </a:rPr>
              <a:t>Your Toxic Burden</a:t>
            </a:r>
          </a:p>
        </p:txBody>
      </p:sp>
      <p:sp>
        <p:nvSpPr>
          <p:cNvPr id="8" name="Content Placeholder 7">
            <a:extLst>
              <a:ext uri="{FF2B5EF4-FFF2-40B4-BE49-F238E27FC236}">
                <a16:creationId xmlns:a16="http://schemas.microsoft.com/office/drawing/2014/main" id="{3601139B-C9D7-463F-8116-52C676792D34}"/>
              </a:ext>
            </a:extLst>
          </p:cNvPr>
          <p:cNvSpPr>
            <a:spLocks noGrp="1"/>
          </p:cNvSpPr>
          <p:nvPr>
            <p:ph idx="1"/>
          </p:nvPr>
        </p:nvSpPr>
        <p:spPr>
          <a:xfrm>
            <a:off x="838200" y="1690688"/>
            <a:ext cx="10515600" cy="4351338"/>
          </a:xfrm>
        </p:spPr>
        <p:txBody>
          <a:bodyPr>
            <a:normAutofit fontScale="92500" lnSpcReduction="10000"/>
          </a:bodyPr>
          <a:lstStyle/>
          <a:p>
            <a:r>
              <a:rPr lang="en-US" sz="2600" b="1" dirty="0">
                <a:latin typeface="Cambria" panose="02040503050406030204" pitchFamily="18" charset="0"/>
              </a:rPr>
              <a:t>Overwhelm bodily functions</a:t>
            </a:r>
          </a:p>
          <a:p>
            <a:r>
              <a:rPr lang="en-US" sz="2600" b="1" dirty="0">
                <a:latin typeface="Cambria" panose="02040503050406030204" pitchFamily="18" charset="0"/>
              </a:rPr>
              <a:t>Cross the blood-brain barrier and poison the nervous system</a:t>
            </a:r>
          </a:p>
          <a:p>
            <a:r>
              <a:rPr lang="en-US" sz="2600" b="1" dirty="0">
                <a:latin typeface="Cambria" panose="02040503050406030204" pitchFamily="18" charset="0"/>
              </a:rPr>
              <a:t>Damage your cells</a:t>
            </a:r>
          </a:p>
          <a:p>
            <a:r>
              <a:rPr lang="en-US" sz="2600" b="1" dirty="0">
                <a:latin typeface="Cambria" panose="02040503050406030204" pitchFamily="18" charset="0"/>
              </a:rPr>
              <a:t>Lead to chronic inflammation and oxidation</a:t>
            </a:r>
          </a:p>
          <a:p>
            <a:pPr lvl="0"/>
            <a:r>
              <a:rPr lang="en-US" sz="2600" b="1" dirty="0">
                <a:latin typeface="Cambria" panose="02040503050406030204" pitchFamily="18" charset="0"/>
              </a:rPr>
              <a:t>Slow your metabolic rate</a:t>
            </a:r>
            <a:r>
              <a:rPr lang="en-US" sz="2600" dirty="0">
                <a:latin typeface="Cambria" panose="02040503050406030204" pitchFamily="18" charset="0"/>
              </a:rPr>
              <a:t>.</a:t>
            </a:r>
          </a:p>
          <a:p>
            <a:pPr lvl="0"/>
            <a:r>
              <a:rPr lang="en-US" sz="2600" b="1" dirty="0">
                <a:latin typeface="Cambria" panose="02040503050406030204" pitchFamily="18" charset="0"/>
              </a:rPr>
              <a:t>Disrupt absorption of critical</a:t>
            </a:r>
            <a:endParaRPr lang="en-US" sz="2600" dirty="0">
              <a:latin typeface="Cambria" panose="02040503050406030204" pitchFamily="18" charset="0"/>
            </a:endParaRPr>
          </a:p>
          <a:p>
            <a:pPr lvl="0"/>
            <a:r>
              <a:rPr lang="en-US" sz="2600" b="1" dirty="0">
                <a:latin typeface="Cambria" panose="02040503050406030204" pitchFamily="18" charset="0"/>
              </a:rPr>
              <a:t>Disrupt hormonal activity due to changes in receptor sites.</a:t>
            </a:r>
            <a:endParaRPr lang="en-US" sz="2600" dirty="0">
              <a:latin typeface="Cambria" panose="02040503050406030204" pitchFamily="18" charset="0"/>
            </a:endParaRPr>
          </a:p>
          <a:p>
            <a:pPr lvl="0"/>
            <a:r>
              <a:rPr lang="en-US" sz="2600" b="1" dirty="0">
                <a:latin typeface="Cambria" panose="02040503050406030204" pitchFamily="18" charset="0"/>
              </a:rPr>
              <a:t>Lower thyroid function.</a:t>
            </a:r>
            <a:endParaRPr lang="en-US" sz="2600" dirty="0">
              <a:latin typeface="Cambria" panose="02040503050406030204" pitchFamily="18" charset="0"/>
            </a:endParaRPr>
          </a:p>
          <a:p>
            <a:pPr lvl="0"/>
            <a:r>
              <a:rPr lang="en-US" sz="2600" b="1" dirty="0">
                <a:latin typeface="Cambria" panose="02040503050406030204" pitchFamily="18" charset="0"/>
              </a:rPr>
              <a:t>Bind to fats making them tough to lose.</a:t>
            </a:r>
            <a:endParaRPr lang="en-US" sz="2600" dirty="0">
              <a:latin typeface="Cambria" panose="02040503050406030204" pitchFamily="18" charset="0"/>
            </a:endParaRPr>
          </a:p>
          <a:p>
            <a:pPr marL="0" indent="0">
              <a:buNone/>
            </a:pPr>
            <a:r>
              <a:rPr lang="en-US" dirty="0"/>
              <a:t> </a:t>
            </a:r>
          </a:p>
          <a:p>
            <a:endParaRPr lang="en-US" dirty="0"/>
          </a:p>
        </p:txBody>
      </p:sp>
    </p:spTree>
    <p:extLst>
      <p:ext uri="{BB962C8B-B14F-4D97-AF65-F5344CB8AC3E}">
        <p14:creationId xmlns:p14="http://schemas.microsoft.com/office/powerpoint/2010/main" val="2844590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Cambria" panose="02040503050406030204" pitchFamily="18" charset="0"/>
              </a:rPr>
              <a:t>What causes Toxicity?</a:t>
            </a:r>
          </a:p>
        </p:txBody>
      </p:sp>
      <p:sp>
        <p:nvSpPr>
          <p:cNvPr id="3" name="Content Placeholder 2"/>
          <p:cNvSpPr>
            <a:spLocks noGrp="1"/>
          </p:cNvSpPr>
          <p:nvPr>
            <p:ph idx="1"/>
          </p:nvPr>
        </p:nvSpPr>
        <p:spPr>
          <a:xfrm>
            <a:off x="1321676" y="1615418"/>
            <a:ext cx="10515600" cy="4351338"/>
          </a:xfrm>
        </p:spPr>
        <p:txBody>
          <a:bodyPr numCol="2">
            <a:noAutofit/>
          </a:bodyPr>
          <a:lstStyle/>
          <a:p>
            <a:r>
              <a:rPr lang="en-US" sz="2000" dirty="0">
                <a:latin typeface="Cambria" panose="02040503050406030204" pitchFamily="18" charset="0"/>
              </a:rPr>
              <a:t>Exposure to mold, pesticides, and other environmental toxins</a:t>
            </a:r>
          </a:p>
          <a:p>
            <a:r>
              <a:rPr lang="en-US" sz="2000" dirty="0">
                <a:latin typeface="Cambria" panose="02040503050406030204" pitchFamily="18" charset="0"/>
              </a:rPr>
              <a:t>Use of plastic water bottles</a:t>
            </a:r>
          </a:p>
          <a:p>
            <a:r>
              <a:rPr lang="en-US" sz="2000" dirty="0">
                <a:latin typeface="Cambria" panose="02040503050406030204" pitchFamily="18" charset="0"/>
              </a:rPr>
              <a:t>Unfiltered water which contains chlorine, fluorine, heavy metals and toxins</a:t>
            </a:r>
          </a:p>
          <a:p>
            <a:r>
              <a:rPr lang="en-US" sz="2000" dirty="0">
                <a:latin typeface="Cambria" panose="02040503050406030204" pitchFamily="18" charset="0"/>
              </a:rPr>
              <a:t>Benzene, xylene, toluene exposure through fabrics, detergents, dyes, gasoline</a:t>
            </a:r>
          </a:p>
          <a:p>
            <a:r>
              <a:rPr lang="en-US" sz="2000" dirty="0">
                <a:latin typeface="Cambria" panose="02040503050406030204" pitchFamily="18" charset="0"/>
              </a:rPr>
              <a:t>Medications, vaccinations</a:t>
            </a:r>
          </a:p>
          <a:p>
            <a:r>
              <a:rPr lang="en-US" sz="2000" dirty="0">
                <a:latin typeface="Cambria" panose="02040503050406030204" pitchFamily="18" charset="0"/>
              </a:rPr>
              <a:t>Glyphosates</a:t>
            </a:r>
          </a:p>
          <a:p>
            <a:r>
              <a:rPr lang="en-US" sz="2000" dirty="0">
                <a:latin typeface="Cambria" panose="02040503050406030204" pitchFamily="18" charset="0"/>
              </a:rPr>
              <a:t>Cigarettes, alcohol</a:t>
            </a:r>
          </a:p>
          <a:p>
            <a:r>
              <a:rPr lang="en-US" sz="2000" dirty="0">
                <a:latin typeface="Cambria" panose="02040503050406030204" pitchFamily="18" charset="0"/>
              </a:rPr>
              <a:t>Commercial foods</a:t>
            </a:r>
          </a:p>
          <a:p>
            <a:r>
              <a:rPr lang="en-US" sz="2000" dirty="0">
                <a:latin typeface="Cambria" panose="02040503050406030204" pitchFamily="18" charset="0"/>
              </a:rPr>
              <a:t>Use of artificial sweeteners</a:t>
            </a:r>
          </a:p>
          <a:p>
            <a:r>
              <a:rPr lang="en-US" sz="2000" dirty="0">
                <a:latin typeface="Cambria" panose="02040503050406030204" pitchFamily="18" charset="0"/>
              </a:rPr>
              <a:t>Personal care products like shampoo, soap, and toothpaste</a:t>
            </a:r>
          </a:p>
          <a:p>
            <a:r>
              <a:rPr lang="en-US" sz="2000" dirty="0">
                <a:latin typeface="Cambria" panose="02040503050406030204" pitchFamily="18" charset="0"/>
              </a:rPr>
              <a:t>Pesticides, herbicides, fungicides and fertilizers</a:t>
            </a:r>
          </a:p>
          <a:p>
            <a:r>
              <a:rPr lang="en-US" sz="2000" dirty="0">
                <a:latin typeface="Cambria" panose="02040503050406030204" pitchFamily="18" charset="0"/>
              </a:rPr>
              <a:t>Household cleaners</a:t>
            </a:r>
          </a:p>
          <a:p>
            <a:r>
              <a:rPr lang="en-US" sz="2000" dirty="0">
                <a:latin typeface="Cambria" panose="02040503050406030204" pitchFamily="18" charset="0"/>
              </a:rPr>
              <a:t>Dental work</a:t>
            </a:r>
          </a:p>
        </p:txBody>
      </p:sp>
    </p:spTree>
    <p:extLst>
      <p:ext uri="{BB962C8B-B14F-4D97-AF65-F5344CB8AC3E}">
        <p14:creationId xmlns:p14="http://schemas.microsoft.com/office/powerpoint/2010/main" val="859593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8AC7-D233-418E-A768-8123EEE6BF3C}"/>
              </a:ext>
            </a:extLst>
          </p:cNvPr>
          <p:cNvSpPr>
            <a:spLocks noGrp="1"/>
          </p:cNvSpPr>
          <p:nvPr>
            <p:ph type="title"/>
          </p:nvPr>
        </p:nvSpPr>
        <p:spPr/>
        <p:txBody>
          <a:bodyPr>
            <a:normAutofit/>
          </a:bodyPr>
          <a:lstStyle/>
          <a:p>
            <a:pPr algn="ctr"/>
            <a:r>
              <a:rPr lang="en-US" sz="4000" b="1" dirty="0">
                <a:latin typeface="Cambria" panose="02040503050406030204" pitchFamily="18" charset="0"/>
              </a:rPr>
              <a:t>Toxic Exposure</a:t>
            </a:r>
          </a:p>
        </p:txBody>
      </p:sp>
      <p:sp>
        <p:nvSpPr>
          <p:cNvPr id="3" name="Content Placeholder 2">
            <a:extLst>
              <a:ext uri="{FF2B5EF4-FFF2-40B4-BE49-F238E27FC236}">
                <a16:creationId xmlns:a16="http://schemas.microsoft.com/office/drawing/2014/main" id="{9A614CF1-0B2E-49B1-8869-D37BB3BAE9E7}"/>
              </a:ext>
            </a:extLst>
          </p:cNvPr>
          <p:cNvSpPr>
            <a:spLocks noGrp="1"/>
          </p:cNvSpPr>
          <p:nvPr>
            <p:ph idx="1"/>
          </p:nvPr>
        </p:nvSpPr>
        <p:spPr/>
        <p:txBody>
          <a:bodyPr>
            <a:normAutofit/>
          </a:bodyPr>
          <a:lstStyle/>
          <a:p>
            <a:pPr marL="0" indent="0" algn="ctr">
              <a:buNone/>
            </a:pPr>
            <a:r>
              <a:rPr lang="en-US" dirty="0"/>
              <a:t>Glyphosates                                Packaging</a:t>
            </a:r>
          </a:p>
          <a:p>
            <a:pPr marL="0" indent="0" algn="ctr">
              <a:buNone/>
            </a:pPr>
            <a:r>
              <a:rPr lang="en-US" dirty="0"/>
              <a:t>Car                                              Bottling</a:t>
            </a:r>
          </a:p>
          <a:p>
            <a:pPr marL="0" indent="0" algn="ctr">
              <a:buNone/>
            </a:pPr>
            <a:r>
              <a:rPr lang="en-US" dirty="0"/>
              <a:t>        Home                                         Beer &amp; Wine   </a:t>
            </a:r>
          </a:p>
          <a:p>
            <a:pPr marL="0" indent="0" algn="ctr">
              <a:buNone/>
            </a:pPr>
            <a:r>
              <a:rPr lang="en-US" dirty="0"/>
              <a:t>Work                                            Fabrics </a:t>
            </a:r>
          </a:p>
          <a:p>
            <a:pPr marL="0" indent="0" algn="ctr">
              <a:buNone/>
            </a:pPr>
            <a:r>
              <a:rPr lang="en-US" dirty="0"/>
              <a:t>Outside environment        Clothing</a:t>
            </a:r>
          </a:p>
          <a:p>
            <a:pPr marL="0" indent="0" algn="ctr">
              <a:buNone/>
            </a:pPr>
            <a:r>
              <a:rPr lang="en-US" dirty="0"/>
              <a:t>Food                                            Drugs </a:t>
            </a:r>
          </a:p>
          <a:p>
            <a:pPr marL="0" indent="0" algn="ctr">
              <a:buNone/>
            </a:pPr>
            <a:r>
              <a:rPr lang="en-US" dirty="0"/>
              <a:t>                 Drinks                            Personal care products</a:t>
            </a:r>
          </a:p>
        </p:txBody>
      </p:sp>
    </p:spTree>
    <p:extLst>
      <p:ext uri="{BB962C8B-B14F-4D97-AF65-F5344CB8AC3E}">
        <p14:creationId xmlns:p14="http://schemas.microsoft.com/office/powerpoint/2010/main" val="92266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ultiply 9"/>
          <p:cNvSpPr/>
          <p:nvPr/>
        </p:nvSpPr>
        <p:spPr>
          <a:xfrm>
            <a:off x="1905000" y="1219200"/>
            <a:ext cx="3048000" cy="7010400"/>
          </a:xfrm>
          <a:prstGeom prst="mathMultiply">
            <a:avLst>
              <a:gd name="adj1" fmla="val 823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32793" y="450055"/>
            <a:ext cx="10515600" cy="1325563"/>
          </a:xfrm>
        </p:spPr>
        <p:txBody>
          <a:bodyPr>
            <a:noAutofit/>
          </a:bodyPr>
          <a:lstStyle/>
          <a:p>
            <a:pPr algn="ctr"/>
            <a:r>
              <a:rPr lang="en-CA" sz="2800" b="1" dirty="0">
                <a:latin typeface="Cambria" panose="02040503050406030204" pitchFamily="18" charset="0"/>
                <a:cs typeface="Arial" panose="020B0604020202020204" pitchFamily="34" charset="0"/>
              </a:rPr>
              <a:t>Underlying Factors to Disease: </a:t>
            </a:r>
            <a:br>
              <a:rPr lang="en-CA" sz="2800" b="1" dirty="0">
                <a:latin typeface="Cambria" panose="02040503050406030204" pitchFamily="18" charset="0"/>
                <a:cs typeface="Arial" panose="020B0604020202020204" pitchFamily="34" charset="0"/>
              </a:rPr>
            </a:br>
            <a:r>
              <a:rPr lang="en-CA" sz="2800" b="1" dirty="0">
                <a:latin typeface="Cambria" panose="02040503050406030204" pitchFamily="18" charset="0"/>
                <a:cs typeface="Arial" panose="020B0604020202020204" pitchFamily="34" charset="0"/>
              </a:rPr>
              <a:t>The </a:t>
            </a:r>
            <a:r>
              <a:rPr lang="en-CA" sz="2800" b="1" i="1" dirty="0">
                <a:latin typeface="Cambria" panose="02040503050406030204" pitchFamily="18" charset="0"/>
                <a:cs typeface="Arial" panose="020B0604020202020204" pitchFamily="34" charset="0"/>
              </a:rPr>
              <a:t>Cause</a:t>
            </a:r>
            <a:r>
              <a:rPr lang="en-CA" sz="2800" b="1" dirty="0">
                <a:latin typeface="Cambria" panose="02040503050406030204" pitchFamily="18" charset="0"/>
                <a:cs typeface="Arial" panose="020B0604020202020204" pitchFamily="34" charset="0"/>
              </a:rPr>
              <a:t> is the Cure</a:t>
            </a:r>
          </a:p>
        </p:txBody>
      </p:sp>
      <p:sp>
        <p:nvSpPr>
          <p:cNvPr id="5" name="Rectangle 4"/>
          <p:cNvSpPr/>
          <p:nvPr/>
        </p:nvSpPr>
        <p:spPr>
          <a:xfrm>
            <a:off x="1752600" y="1775618"/>
            <a:ext cx="3124200" cy="4343400"/>
          </a:xfrm>
          <a:prstGeom prst="rect">
            <a:avLst/>
          </a:prstGeom>
        </p:spPr>
        <p:txBody>
          <a:bodyPr wrap="square" numCol="1">
            <a:spAutoFit/>
          </a:bodyPr>
          <a:lstStyle/>
          <a:p>
            <a:pPr>
              <a:buClr>
                <a:srgbClr val="F42E2C"/>
              </a:buClr>
            </a:pPr>
            <a:r>
              <a:rPr lang="en-CA" sz="2000" b="1" dirty="0">
                <a:latin typeface="Cambria" panose="02040503050406030204" pitchFamily="18" charset="0"/>
                <a:ea typeface="Tahoma" panose="020B0604030504040204" pitchFamily="34" charset="0"/>
                <a:cs typeface="Tahoma" panose="020B0604030504040204" pitchFamily="34" charset="0"/>
              </a:rPr>
              <a:t>SYMPTOMS:</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Early aging</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Fatigue</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Anxiety</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Depression</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Sleep abnormalities</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Pain</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Headaches </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Inflammation</a:t>
            </a:r>
          </a:p>
          <a:p>
            <a:pPr marL="342900" lvl="1"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Blood sugar imbalances</a:t>
            </a:r>
          </a:p>
          <a:p>
            <a:pPr marL="342900" lvl="1"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Weight gain</a:t>
            </a:r>
          </a:p>
          <a:p>
            <a:pPr marL="342900" lvl="1"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Nausea</a:t>
            </a:r>
          </a:p>
          <a:p>
            <a:pPr marL="342900" lvl="1"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Bloating</a:t>
            </a:r>
          </a:p>
          <a:p>
            <a:pPr marL="342900" lvl="1"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Gas</a:t>
            </a:r>
          </a:p>
          <a:p>
            <a:pPr marL="342900" lvl="1"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Athletic performance</a:t>
            </a:r>
          </a:p>
        </p:txBody>
      </p:sp>
      <p:sp>
        <p:nvSpPr>
          <p:cNvPr id="3" name="TextBox 2"/>
          <p:cNvSpPr txBox="1"/>
          <p:nvPr/>
        </p:nvSpPr>
        <p:spPr>
          <a:xfrm>
            <a:off x="4724400" y="2667001"/>
            <a:ext cx="2514600" cy="1261884"/>
          </a:xfrm>
          <a:prstGeom prst="rect">
            <a:avLst/>
          </a:prstGeom>
          <a:noFill/>
        </p:spPr>
        <p:txBody>
          <a:bodyPr wrap="square" rtlCol="0">
            <a:spAutoFit/>
          </a:bodyPr>
          <a:lstStyle/>
          <a:p>
            <a:r>
              <a:rPr lang="en-US" sz="2000" b="1" dirty="0">
                <a:solidFill>
                  <a:srgbClr val="76589F"/>
                </a:solidFill>
                <a:latin typeface="Cambria" panose="02040503050406030204" pitchFamily="18" charset="0"/>
                <a:ea typeface="Tahoma" panose="020B0604030504040204" pitchFamily="34" charset="0"/>
                <a:cs typeface="Tahoma" panose="020B0604030504040204" pitchFamily="34" charset="0"/>
              </a:rPr>
              <a:t>TEST UNDERLYING FACTORS:</a:t>
            </a:r>
          </a:p>
          <a:p>
            <a:r>
              <a:rPr lang="en-US" dirty="0">
                <a:latin typeface="Cambria" panose="02040503050406030204" pitchFamily="18" charset="0"/>
                <a:ea typeface="Tahoma" panose="020B0604030504040204" pitchFamily="34" charset="0"/>
                <a:cs typeface="Tahoma" panose="020B0604030504040204" pitchFamily="34" charset="0"/>
              </a:rPr>
              <a:t>CRP, D, IRON, FOOD ALLERGY, &amp; Genes</a:t>
            </a:r>
          </a:p>
        </p:txBody>
      </p:sp>
      <p:sp>
        <p:nvSpPr>
          <p:cNvPr id="6" name="Rectangle 5"/>
          <p:cNvSpPr/>
          <p:nvPr/>
        </p:nvSpPr>
        <p:spPr>
          <a:xfrm>
            <a:off x="8671034" y="2524041"/>
            <a:ext cx="2438400" cy="2585323"/>
          </a:xfrm>
          <a:prstGeom prst="rect">
            <a:avLst/>
          </a:prstGeom>
        </p:spPr>
        <p:txBody>
          <a:bodyPr wrap="square" numCol="1">
            <a:spAutoFit/>
          </a:bodyPr>
          <a:lstStyle/>
          <a:p>
            <a:pPr>
              <a:buClr>
                <a:srgbClr val="F42E2C"/>
              </a:buClr>
            </a:pPr>
            <a:r>
              <a:rPr lang="en-CA" b="1" dirty="0">
                <a:latin typeface="Cambria" panose="02040503050406030204" pitchFamily="18" charset="0"/>
                <a:ea typeface="Tahoma" panose="020B0604030504040204" pitchFamily="34" charset="0"/>
                <a:cs typeface="Tahoma" panose="020B0604030504040204" pitchFamily="34" charset="0"/>
              </a:rPr>
              <a:t>Address the Causes to prevent or defeat:</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Obesity</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Heart disease</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Cancer</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Auto-immune</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Depression</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Pain disorders</a:t>
            </a:r>
          </a:p>
          <a:p>
            <a:pPr marL="342900" indent="-342900">
              <a:buClr>
                <a:srgbClr val="76589F"/>
              </a:buClr>
              <a:buFont typeface="Arial" panose="020B0604020202020204" pitchFamily="34" charset="0"/>
              <a:buChar char="•"/>
            </a:pPr>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7" name="Right Arrow 6"/>
          <p:cNvSpPr/>
          <p:nvPr/>
        </p:nvSpPr>
        <p:spPr>
          <a:xfrm>
            <a:off x="7057696" y="2078861"/>
            <a:ext cx="1066800" cy="4038600"/>
          </a:xfrm>
          <a:prstGeom prst="rightArrow">
            <a:avLst>
              <a:gd name="adj1" fmla="val 22949"/>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131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Cambria" panose="02040503050406030204" pitchFamily="18" charset="0"/>
              </a:rPr>
              <a:t>Consequences of Toxicity</a:t>
            </a:r>
          </a:p>
        </p:txBody>
      </p:sp>
      <p:sp>
        <p:nvSpPr>
          <p:cNvPr id="3" name="Content Placeholder 2"/>
          <p:cNvSpPr>
            <a:spLocks noGrp="1"/>
          </p:cNvSpPr>
          <p:nvPr>
            <p:ph idx="1"/>
          </p:nvPr>
        </p:nvSpPr>
        <p:spPr>
          <a:xfrm>
            <a:off x="1531883" y="1804604"/>
            <a:ext cx="10515600" cy="4351338"/>
          </a:xfrm>
        </p:spPr>
        <p:txBody>
          <a:bodyPr numCol="2">
            <a:normAutofit/>
          </a:bodyPr>
          <a:lstStyle/>
          <a:p>
            <a:r>
              <a:rPr lang="en-US" sz="2400" dirty="0">
                <a:latin typeface="Cambria" panose="02040503050406030204" pitchFamily="18" charset="0"/>
              </a:rPr>
              <a:t>Cancer</a:t>
            </a:r>
          </a:p>
          <a:p>
            <a:r>
              <a:rPr lang="en-US" sz="2400" dirty="0">
                <a:latin typeface="Cambria" panose="02040503050406030204" pitchFamily="18" charset="0"/>
              </a:rPr>
              <a:t>Depression</a:t>
            </a:r>
          </a:p>
          <a:p>
            <a:r>
              <a:rPr lang="en-US" sz="2400" dirty="0">
                <a:latin typeface="Cambria" panose="02040503050406030204" pitchFamily="18" charset="0"/>
              </a:rPr>
              <a:t>Decreased vitamin levels</a:t>
            </a:r>
          </a:p>
          <a:p>
            <a:r>
              <a:rPr lang="en-US" sz="2400" dirty="0">
                <a:latin typeface="Cambria" panose="02040503050406030204" pitchFamily="18" charset="0"/>
              </a:rPr>
              <a:t>Antioxidant wasting</a:t>
            </a:r>
          </a:p>
          <a:p>
            <a:r>
              <a:rPr lang="en-US" sz="2400" dirty="0">
                <a:latin typeface="Cambria" panose="02040503050406030204" pitchFamily="18" charset="0"/>
              </a:rPr>
              <a:t>Breakdown of energy pathways</a:t>
            </a:r>
          </a:p>
          <a:p>
            <a:r>
              <a:rPr lang="en-US" sz="2400" dirty="0">
                <a:latin typeface="Cambria" panose="02040503050406030204" pitchFamily="18" charset="0"/>
              </a:rPr>
              <a:t>Chronic pain</a:t>
            </a:r>
          </a:p>
          <a:p>
            <a:r>
              <a:rPr lang="en-US" sz="2400" dirty="0">
                <a:latin typeface="Cambria" panose="02040503050406030204" pitchFamily="18" charset="0"/>
              </a:rPr>
              <a:t>Weight loss resistance</a:t>
            </a:r>
          </a:p>
          <a:p>
            <a:r>
              <a:rPr lang="en-US" sz="2400" dirty="0">
                <a:latin typeface="Cambria" panose="02040503050406030204" pitchFamily="18" charset="0"/>
              </a:rPr>
              <a:t>Inflammation/oxidation</a:t>
            </a:r>
          </a:p>
          <a:p>
            <a:r>
              <a:rPr lang="en-US" sz="2400" dirty="0">
                <a:latin typeface="Cambria" panose="02040503050406030204" pitchFamily="18" charset="0"/>
              </a:rPr>
              <a:t>Hormonal imbalances</a:t>
            </a:r>
          </a:p>
          <a:p>
            <a:r>
              <a:rPr lang="en-US" sz="2400" dirty="0">
                <a:latin typeface="Cambria" panose="02040503050406030204" pitchFamily="18" charset="0"/>
              </a:rPr>
              <a:t>Body odor, belching and gas</a:t>
            </a:r>
          </a:p>
          <a:p>
            <a:r>
              <a:rPr lang="en-US" sz="2400" dirty="0">
                <a:latin typeface="Cambria" panose="02040503050406030204" pitchFamily="18" charset="0"/>
              </a:rPr>
              <a:t>Bad breath</a:t>
            </a:r>
          </a:p>
          <a:p>
            <a:r>
              <a:rPr lang="en-US" sz="2400" dirty="0">
                <a:latin typeface="Cambria" panose="02040503050406030204" pitchFamily="18" charset="0"/>
              </a:rPr>
              <a:t>Skin problems</a:t>
            </a:r>
          </a:p>
          <a:p>
            <a:endParaRPr lang="en-US" dirty="0"/>
          </a:p>
          <a:p>
            <a:endParaRPr lang="en-US" dirty="0"/>
          </a:p>
        </p:txBody>
      </p:sp>
    </p:spTree>
    <p:extLst>
      <p:ext uri="{BB962C8B-B14F-4D97-AF65-F5344CB8AC3E}">
        <p14:creationId xmlns:p14="http://schemas.microsoft.com/office/powerpoint/2010/main" val="1443431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b="1" dirty="0">
                <a:latin typeface="Cambria" panose="02040503050406030204" pitchFamily="18" charset="0"/>
              </a:rPr>
              <a:t>Other roles:</a:t>
            </a:r>
          </a:p>
          <a:p>
            <a:pPr algn="ctr"/>
            <a:r>
              <a:rPr lang="en-US" dirty="0">
                <a:latin typeface="Cambria" panose="02040503050406030204" pitchFamily="18" charset="0"/>
              </a:rPr>
              <a:t>Normal immune function</a:t>
            </a:r>
          </a:p>
          <a:p>
            <a:pPr algn="ctr"/>
            <a:r>
              <a:rPr lang="en-US" dirty="0">
                <a:latin typeface="Cambria" panose="02040503050406030204" pitchFamily="18" charset="0"/>
              </a:rPr>
              <a:t>Fighting infection</a:t>
            </a:r>
          </a:p>
          <a:p>
            <a:pPr algn="ctr"/>
            <a:r>
              <a:rPr lang="en-US" dirty="0">
                <a:latin typeface="Cambria" panose="02040503050406030204" pitchFamily="18" charset="0"/>
              </a:rPr>
              <a:t>Muscle function</a:t>
            </a:r>
          </a:p>
          <a:p>
            <a:pPr algn="ctr"/>
            <a:r>
              <a:rPr lang="en-US" dirty="0">
                <a:latin typeface="Cambria" panose="02040503050406030204" pitchFamily="18" charset="0"/>
              </a:rPr>
              <a:t>Cardiovascular regulation</a:t>
            </a:r>
          </a:p>
          <a:p>
            <a:pPr algn="ctr"/>
            <a:r>
              <a:rPr lang="en-US" dirty="0">
                <a:latin typeface="Cambria" panose="02040503050406030204" pitchFamily="18" charset="0"/>
              </a:rPr>
              <a:t>Respiratory system support</a:t>
            </a:r>
          </a:p>
          <a:p>
            <a:pPr algn="ctr"/>
            <a:r>
              <a:rPr lang="en-US" dirty="0">
                <a:latin typeface="Cambria" panose="02040503050406030204" pitchFamily="18" charset="0"/>
              </a:rPr>
              <a:t>Brain development</a:t>
            </a:r>
          </a:p>
          <a:p>
            <a:endParaRPr lang="en-US" dirty="0"/>
          </a:p>
        </p:txBody>
      </p:sp>
      <p:sp>
        <p:nvSpPr>
          <p:cNvPr id="5" name="Title 2"/>
          <p:cNvSpPr>
            <a:spLocks noGrp="1"/>
          </p:cNvSpPr>
          <p:nvPr>
            <p:ph type="title"/>
          </p:nvPr>
        </p:nvSpPr>
        <p:spPr/>
        <p:txBody>
          <a:bodyPr>
            <a:normAutofit/>
          </a:bodyPr>
          <a:lstStyle/>
          <a:p>
            <a:pPr algn="ctr"/>
            <a:r>
              <a:rPr lang="en-US" sz="4000" b="1" dirty="0">
                <a:latin typeface="Cambria" panose="02040503050406030204" pitchFamily="18" charset="0"/>
              </a:rPr>
              <a:t>VITAMIN D</a:t>
            </a:r>
          </a:p>
        </p:txBody>
      </p:sp>
    </p:spTree>
    <p:extLst>
      <p:ext uri="{BB962C8B-B14F-4D97-AF65-F5344CB8AC3E}">
        <p14:creationId xmlns:p14="http://schemas.microsoft.com/office/powerpoint/2010/main" val="3701781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6E02E-6C9B-4A8F-8E37-9C5549F03B51}"/>
              </a:ext>
            </a:extLst>
          </p:cNvPr>
          <p:cNvSpPr>
            <a:spLocks noGrp="1"/>
          </p:cNvSpPr>
          <p:nvPr>
            <p:ph type="ctrTitle"/>
          </p:nvPr>
        </p:nvSpPr>
        <p:spPr>
          <a:xfrm>
            <a:off x="1524000" y="0"/>
            <a:ext cx="9144000" cy="2387600"/>
          </a:xfrm>
        </p:spPr>
        <p:txBody>
          <a:bodyPr>
            <a:normAutofit/>
          </a:bodyPr>
          <a:lstStyle/>
          <a:p>
            <a:r>
              <a:rPr lang="en-US" sz="4000" b="1" dirty="0">
                <a:latin typeface="Cambria" panose="02040503050406030204" pitchFamily="18" charset="0"/>
              </a:rPr>
              <a:t>The Consequence of Low Vitamin D</a:t>
            </a:r>
          </a:p>
        </p:txBody>
      </p:sp>
      <p:sp>
        <p:nvSpPr>
          <p:cNvPr id="3" name="Subtitle 2">
            <a:extLst>
              <a:ext uri="{FF2B5EF4-FFF2-40B4-BE49-F238E27FC236}">
                <a16:creationId xmlns:a16="http://schemas.microsoft.com/office/drawing/2014/main" id="{A74D5D07-2625-4E1C-8D24-E6E87588A8E4}"/>
              </a:ext>
            </a:extLst>
          </p:cNvPr>
          <p:cNvSpPr>
            <a:spLocks noGrp="1"/>
          </p:cNvSpPr>
          <p:nvPr>
            <p:ph type="subTitle" idx="1"/>
          </p:nvPr>
        </p:nvSpPr>
        <p:spPr>
          <a:xfrm>
            <a:off x="1828800" y="2609193"/>
            <a:ext cx="8534400" cy="2819400"/>
          </a:xfrm>
        </p:spPr>
        <p:txBody>
          <a:bodyPr>
            <a:normAutofit/>
          </a:bodyPr>
          <a:lstStyle/>
          <a:p>
            <a:r>
              <a:rPr lang="en-CA" dirty="0">
                <a:solidFill>
                  <a:schemeClr val="tx1"/>
                </a:solidFill>
              </a:rPr>
              <a:t> </a:t>
            </a:r>
          </a:p>
          <a:p>
            <a:r>
              <a:rPr lang="en-CA" dirty="0">
                <a:solidFill>
                  <a:schemeClr val="tx1"/>
                </a:solidFill>
                <a:latin typeface="Cambria" panose="02040503050406030204" pitchFamily="18" charset="0"/>
              </a:rPr>
              <a:t>Depression, osteoporosis, heart disease, auto immune disease, infection, hypertension, and cancer  </a:t>
            </a:r>
            <a:endParaRPr lang="en-US" dirty="0">
              <a:solidFill>
                <a:schemeClr val="tx1"/>
              </a:solidFill>
              <a:latin typeface="Cambria" panose="02040503050406030204" pitchFamily="18" charset="0"/>
            </a:endParaRPr>
          </a:p>
          <a:p>
            <a:endParaRPr lang="en-US" dirty="0">
              <a:latin typeface="Cambria" panose="02040503050406030204" pitchFamily="18" charset="0"/>
            </a:endParaRPr>
          </a:p>
          <a:p>
            <a:r>
              <a:rPr lang="en-US" b="1" u="sng" dirty="0">
                <a:latin typeface="Cambria" panose="02040503050406030204" pitchFamily="18" charset="0"/>
              </a:rPr>
              <a:t>AND YOU CANNOT GET ENOUGH FROM YOUR DIET</a:t>
            </a:r>
          </a:p>
          <a:p>
            <a:endParaRPr lang="en-US" dirty="0"/>
          </a:p>
        </p:txBody>
      </p:sp>
    </p:spTree>
    <p:extLst>
      <p:ext uri="{BB962C8B-B14F-4D97-AF65-F5344CB8AC3E}">
        <p14:creationId xmlns:p14="http://schemas.microsoft.com/office/powerpoint/2010/main" val="1875166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A166-69E8-4B08-BDCE-0C27C2261A90}"/>
              </a:ext>
            </a:extLst>
          </p:cNvPr>
          <p:cNvSpPr>
            <a:spLocks noGrp="1"/>
          </p:cNvSpPr>
          <p:nvPr>
            <p:ph type="title"/>
          </p:nvPr>
        </p:nvSpPr>
        <p:spPr/>
        <p:txBody>
          <a:bodyPr>
            <a:normAutofit/>
          </a:bodyPr>
          <a:lstStyle/>
          <a:p>
            <a:pPr algn="ctr"/>
            <a:r>
              <a:rPr lang="en-US" sz="4000" b="1" dirty="0">
                <a:latin typeface="Cambria" panose="02040503050406030204" pitchFamily="18" charset="0"/>
              </a:rPr>
              <a:t>Test and Take Vitamin D</a:t>
            </a:r>
          </a:p>
        </p:txBody>
      </p:sp>
      <p:sp>
        <p:nvSpPr>
          <p:cNvPr id="3" name="Content Placeholder 2">
            <a:extLst>
              <a:ext uri="{FF2B5EF4-FFF2-40B4-BE49-F238E27FC236}">
                <a16:creationId xmlns:a16="http://schemas.microsoft.com/office/drawing/2014/main" id="{EA836B3A-38E6-4D9E-BE09-6EA9EA419BA6}"/>
              </a:ext>
            </a:extLst>
          </p:cNvPr>
          <p:cNvSpPr>
            <a:spLocks noGrp="1"/>
          </p:cNvSpPr>
          <p:nvPr>
            <p:ph idx="1"/>
          </p:nvPr>
        </p:nvSpPr>
        <p:spPr>
          <a:xfrm>
            <a:off x="838200" y="1690688"/>
            <a:ext cx="10515600" cy="4351338"/>
          </a:xfrm>
        </p:spPr>
        <p:txBody>
          <a:bodyPr>
            <a:normAutofit fontScale="47500" lnSpcReduction="20000"/>
          </a:bodyPr>
          <a:lstStyle/>
          <a:p>
            <a:r>
              <a:rPr lang="en-US" sz="2900" dirty="0">
                <a:latin typeface="Cambria" panose="02040503050406030204" pitchFamily="18" charset="0"/>
              </a:rPr>
              <a:t>Vitamin D3</a:t>
            </a:r>
          </a:p>
          <a:p>
            <a:pPr lvl="0"/>
            <a:r>
              <a:rPr lang="en-US" sz="2900" dirty="0">
                <a:latin typeface="Cambria" panose="02040503050406030204" pitchFamily="18" charset="0"/>
              </a:rPr>
              <a:t>High-quality vitamin D3 supports health in countless ways. From boosting heart and bone health to and lessening inflammation and the risks of certain diseases, vitamin D is vital to ongoing health.</a:t>
            </a:r>
            <a:r>
              <a:rPr lang="en-US" sz="2900" baseline="30000" dirty="0">
                <a:latin typeface="Cambria" panose="02040503050406030204" pitchFamily="18" charset="0"/>
              </a:rPr>
              <a:t>1 </a:t>
            </a:r>
            <a:r>
              <a:rPr lang="en-US" sz="2900" dirty="0">
                <a:latin typeface="Cambria" panose="02040503050406030204" pitchFamily="18" charset="0"/>
              </a:rPr>
              <a:t>Vitamin D-deficiency, on the other hand, increases risk of stroke and heart failure.</a:t>
            </a:r>
            <a:r>
              <a:rPr lang="en-US" sz="2900" baseline="30000" dirty="0">
                <a:latin typeface="Cambria" panose="02040503050406030204" pitchFamily="18" charset="0"/>
              </a:rPr>
              <a:t>2, 3</a:t>
            </a:r>
            <a:r>
              <a:rPr lang="en-US" sz="2900" dirty="0">
                <a:latin typeface="Cambria" panose="02040503050406030204" pitchFamily="18" charset="0"/>
              </a:rPr>
              <a:t> While the human body produces vitamin D naturally when exposed to moderate sunlight, indoor jobs and cold weather climates have left nearly half of all Americans vitamin D-deficient.</a:t>
            </a:r>
            <a:r>
              <a:rPr lang="en-US" sz="2900" baseline="30000" dirty="0">
                <a:latin typeface="Cambria" panose="02040503050406030204" pitchFamily="18" charset="0"/>
              </a:rPr>
              <a:t>4</a:t>
            </a:r>
            <a:endParaRPr lang="en-US" sz="2900" dirty="0">
              <a:latin typeface="Cambria" panose="02040503050406030204" pitchFamily="18" charset="0"/>
            </a:endParaRPr>
          </a:p>
          <a:p>
            <a:pPr lvl="0"/>
            <a:r>
              <a:rPr lang="en-US" sz="2900" dirty="0">
                <a:latin typeface="Cambria" panose="02040503050406030204" pitchFamily="18" charset="0"/>
              </a:rPr>
              <a:t>Senior author Bess Dawson-Hughes, M.D., director of the Bone Metabolism Laboratory at the Jean Mayer USDA Human Nutrition and Research Center on Aging at Tufts University, says, “We may need to reconsider the current recommended daily values of vitamin D for older adults.” Dawson-Hughes believes that “vitamin D may also improve muscle strength, thereby reducing fracture risk through fall prevention.” </a:t>
            </a:r>
            <a:r>
              <a:rPr lang="en-US" sz="2900" baseline="30000" dirty="0">
                <a:latin typeface="Cambria" panose="02040503050406030204" pitchFamily="18" charset="0"/>
              </a:rPr>
              <a:t>5</a:t>
            </a:r>
            <a:endParaRPr lang="en-US" sz="2900" dirty="0">
              <a:latin typeface="Cambria" panose="02040503050406030204" pitchFamily="18" charset="0"/>
            </a:endParaRPr>
          </a:p>
          <a:p>
            <a:pPr lvl="0"/>
            <a:r>
              <a:rPr lang="en-US" sz="2900" dirty="0">
                <a:latin typeface="Cambria" panose="02040503050406030204" pitchFamily="18" charset="0"/>
              </a:rPr>
              <a:t>Emerging science suggests that vitamin D receptors are found throughout the body. Over 900 genes and several areas of the body have vitamin D receptors, or proteins that bind to vitamin D.</a:t>
            </a:r>
            <a:r>
              <a:rPr lang="en-US" sz="2900" baseline="30000" dirty="0">
                <a:latin typeface="Cambria" panose="02040503050406030204" pitchFamily="18" charset="0"/>
              </a:rPr>
              <a:t>6</a:t>
            </a:r>
            <a:r>
              <a:rPr lang="en-US" sz="2900" dirty="0">
                <a:latin typeface="Cambria" panose="02040503050406030204" pitchFamily="18" charset="0"/>
              </a:rPr>
              <a:t> According to University of California Riverside’s Biochemistry Presidential Chair, this means that, “Vitamin D supports immune system, pancreas, heart, blood, cellular, muscle, bone and bone marrow, breast, colon, intestine, kidney, lung, prostate, retina, skin, stomach, uterine and brain health—and can [positively] impact 36 bodily organs.” Even improved memory and concentration have been linked to vitamin D intake!</a:t>
            </a:r>
            <a:r>
              <a:rPr lang="en-US" sz="2900" baseline="30000" dirty="0">
                <a:latin typeface="Cambria" panose="02040503050406030204" pitchFamily="18" charset="0"/>
              </a:rPr>
              <a:t>7</a:t>
            </a:r>
            <a:endParaRPr lang="en-US" sz="2900" dirty="0">
              <a:latin typeface="Cambria" panose="02040503050406030204" pitchFamily="18" charset="0"/>
            </a:endParaRPr>
          </a:p>
          <a:p>
            <a:pPr lvl="0"/>
            <a:r>
              <a:rPr lang="en-US" sz="2900" dirty="0">
                <a:latin typeface="Cambria" panose="02040503050406030204" pitchFamily="18" charset="0"/>
              </a:rPr>
              <a:t>Vitamin D can also inhibit unwanted and unhealthy cell proliferation, while stimulating healthy cell differentiation.</a:t>
            </a:r>
            <a:r>
              <a:rPr lang="en-US" sz="2900" baseline="30000" dirty="0">
                <a:latin typeface="Cambria" panose="02040503050406030204" pitchFamily="18" charset="0"/>
              </a:rPr>
              <a:t>8</a:t>
            </a:r>
            <a:r>
              <a:rPr lang="en-US" sz="2900" dirty="0">
                <a:latin typeface="Cambria" panose="02040503050406030204" pitchFamily="18" charset="0"/>
              </a:rPr>
              <a:t> When some cells divide rapidly, or proliferate, the impact on your health can be devastating. Cell differentiation, however, can decrease unwanted cellular proliferation. Lung, skin, colon, bone and breast sites have been studied for vitamin D’s positive effects on cell proliferation and differentiation. Vitamin D causes cells to act as normal, mature cells by stimulating healthy cell differentiation. Dr. Cedric Garland, a 20-year veteran vitamin D researcher, believes vitamin D can prevent unwanted cell proliferation by 75 percent with optimal vitamin D blood levels.</a:t>
            </a:r>
            <a:r>
              <a:rPr lang="en-US" sz="2900" baseline="30000" dirty="0">
                <a:latin typeface="Cambria" panose="02040503050406030204" pitchFamily="18" charset="0"/>
              </a:rPr>
              <a:t>9</a:t>
            </a:r>
            <a:endParaRPr lang="en-US" sz="2900" dirty="0">
              <a:latin typeface="Cambria" panose="02040503050406030204" pitchFamily="18" charset="0"/>
            </a:endParaRPr>
          </a:p>
          <a:p>
            <a:pPr lvl="0"/>
            <a:r>
              <a:rPr lang="en-US" sz="2900" dirty="0">
                <a:latin typeface="Cambria" panose="02040503050406030204" pitchFamily="18" charset="0"/>
              </a:rPr>
              <a:t>Many vitamin D supplement options are available, but nearly all contain synthetic versions derived from irradiated animal fat.</a:t>
            </a:r>
            <a:r>
              <a:rPr lang="en-US" sz="2900" baseline="30000" dirty="0">
                <a:latin typeface="Cambria" panose="02040503050406030204" pitchFamily="18" charset="0"/>
              </a:rPr>
              <a:t>10</a:t>
            </a:r>
            <a:r>
              <a:rPr lang="en-US" sz="2900" dirty="0">
                <a:latin typeface="Cambria" panose="02040503050406030204" pitchFamily="18" charset="0"/>
              </a:rPr>
              <a:t> A whole-foods option would provide the needed amount of vitamin D3 without a risk of excess sun exposure.</a:t>
            </a:r>
          </a:p>
          <a:p>
            <a:endParaRPr lang="en-US" dirty="0"/>
          </a:p>
        </p:txBody>
      </p:sp>
    </p:spTree>
    <p:extLst>
      <p:ext uri="{BB962C8B-B14F-4D97-AF65-F5344CB8AC3E}">
        <p14:creationId xmlns:p14="http://schemas.microsoft.com/office/powerpoint/2010/main" val="2130977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0D32A-D3C0-43DB-984D-3309E18C47F4}"/>
              </a:ext>
            </a:extLst>
          </p:cNvPr>
          <p:cNvSpPr>
            <a:spLocks noGrp="1"/>
          </p:cNvSpPr>
          <p:nvPr>
            <p:ph type="title"/>
          </p:nvPr>
        </p:nvSpPr>
        <p:spPr>
          <a:xfrm>
            <a:off x="838200" y="1111360"/>
            <a:ext cx="10515600" cy="1325563"/>
          </a:xfrm>
        </p:spPr>
        <p:txBody>
          <a:bodyPr>
            <a:normAutofit/>
          </a:bodyPr>
          <a:lstStyle/>
          <a:p>
            <a:pPr algn="ctr"/>
            <a:r>
              <a:rPr lang="en-US" sz="3200" b="1" dirty="0">
                <a:latin typeface="Cambria" panose="02040503050406030204" pitchFamily="18" charset="0"/>
              </a:rPr>
              <a:t>The Most Proven Vitamin: Proper Levels of D</a:t>
            </a:r>
          </a:p>
        </p:txBody>
      </p:sp>
      <p:sp>
        <p:nvSpPr>
          <p:cNvPr id="3" name="Content Placeholder 2">
            <a:extLst>
              <a:ext uri="{FF2B5EF4-FFF2-40B4-BE49-F238E27FC236}">
                <a16:creationId xmlns:a16="http://schemas.microsoft.com/office/drawing/2014/main" id="{F7AB96B1-0BC3-4F1B-B3A2-95BAD547C2B4}"/>
              </a:ext>
            </a:extLst>
          </p:cNvPr>
          <p:cNvSpPr>
            <a:spLocks noGrp="1"/>
          </p:cNvSpPr>
          <p:nvPr>
            <p:ph idx="1"/>
          </p:nvPr>
        </p:nvSpPr>
        <p:spPr>
          <a:xfrm>
            <a:off x="838200" y="2436923"/>
            <a:ext cx="10515600" cy="4351338"/>
          </a:xfrm>
        </p:spPr>
        <p:txBody>
          <a:bodyPr>
            <a:normAutofit/>
          </a:bodyPr>
          <a:lstStyle/>
          <a:p>
            <a:pPr algn="ctr"/>
            <a:r>
              <a:rPr lang="en-CA" dirty="0">
                <a:solidFill>
                  <a:schemeClr val="tx1"/>
                </a:solidFill>
                <a:latin typeface="Cambria" panose="02040503050406030204" pitchFamily="18" charset="0"/>
              </a:rPr>
              <a:t>33% less heart disease</a:t>
            </a:r>
          </a:p>
          <a:p>
            <a:pPr algn="ctr"/>
            <a:r>
              <a:rPr lang="en-CA" dirty="0">
                <a:solidFill>
                  <a:schemeClr val="tx1"/>
                </a:solidFill>
                <a:latin typeface="Cambria" panose="02040503050406030204" pitchFamily="18" charset="0"/>
              </a:rPr>
              <a:t>55%, less Type II Diabetes</a:t>
            </a:r>
          </a:p>
          <a:p>
            <a:pPr algn="ctr"/>
            <a:r>
              <a:rPr lang="en-CA" dirty="0">
                <a:solidFill>
                  <a:schemeClr val="tx1"/>
                </a:solidFill>
                <a:latin typeface="Cambria" panose="02040503050406030204" pitchFamily="18" charset="0"/>
              </a:rPr>
              <a:t>51% less weight loss resistance, high blood pressure, and high triglycerides)</a:t>
            </a:r>
            <a:endParaRPr lang="en-US" dirty="0">
              <a:solidFill>
                <a:schemeClr val="tx1"/>
              </a:solidFill>
              <a:latin typeface="Cambria" panose="02040503050406030204" pitchFamily="18" charset="0"/>
            </a:endParaRPr>
          </a:p>
          <a:p>
            <a:endParaRPr lang="en-US" dirty="0">
              <a:solidFill>
                <a:schemeClr val="tx1"/>
              </a:solidFill>
            </a:endParaRPr>
          </a:p>
          <a:p>
            <a:pPr marL="0" indent="0" algn="ctr">
              <a:buNone/>
            </a:pPr>
            <a:r>
              <a:rPr lang="en-CA" dirty="0">
                <a:solidFill>
                  <a:srgbClr val="FF0000"/>
                </a:solidFill>
                <a:latin typeface="Cambria" panose="02040503050406030204" pitchFamily="18" charset="0"/>
              </a:rPr>
              <a:t>Optimal level is over 60 ng/mL – average person has less than half and labs have considered that “normal”</a:t>
            </a:r>
            <a:endParaRPr lang="en-US" dirty="0">
              <a:solidFill>
                <a:srgbClr val="FF0000"/>
              </a:solidFill>
              <a:latin typeface="Cambria" panose="02040503050406030204" pitchFamily="18" charset="0"/>
            </a:endParaRPr>
          </a:p>
          <a:p>
            <a:endParaRPr lang="en-US" dirty="0"/>
          </a:p>
        </p:txBody>
      </p:sp>
    </p:spTree>
    <p:extLst>
      <p:ext uri="{BB962C8B-B14F-4D97-AF65-F5344CB8AC3E}">
        <p14:creationId xmlns:p14="http://schemas.microsoft.com/office/powerpoint/2010/main" val="1246977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5D38-3CA1-4453-BF43-51EA957C31E8}"/>
              </a:ext>
            </a:extLst>
          </p:cNvPr>
          <p:cNvSpPr>
            <a:spLocks noGrp="1"/>
          </p:cNvSpPr>
          <p:nvPr>
            <p:ph type="title"/>
          </p:nvPr>
        </p:nvSpPr>
        <p:spPr>
          <a:xfrm>
            <a:off x="932794" y="1143492"/>
            <a:ext cx="10515600" cy="1325563"/>
          </a:xfrm>
        </p:spPr>
        <p:txBody>
          <a:bodyPr>
            <a:normAutofit/>
          </a:bodyPr>
          <a:lstStyle/>
          <a:p>
            <a:pPr algn="ctr"/>
            <a:r>
              <a:rPr lang="en-US" sz="3200" b="1" dirty="0">
                <a:latin typeface="Cambria" panose="02040503050406030204" pitchFamily="18" charset="0"/>
              </a:rPr>
              <a:t>Addressing Inflammation, Aging, and Disease</a:t>
            </a:r>
          </a:p>
        </p:txBody>
      </p:sp>
      <p:sp>
        <p:nvSpPr>
          <p:cNvPr id="3" name="Content Placeholder 2">
            <a:extLst>
              <a:ext uri="{FF2B5EF4-FFF2-40B4-BE49-F238E27FC236}">
                <a16:creationId xmlns:a16="http://schemas.microsoft.com/office/drawing/2014/main" id="{BFA59B46-DD58-4FCC-BF49-20B42CACFA9E}"/>
              </a:ext>
            </a:extLst>
          </p:cNvPr>
          <p:cNvSpPr>
            <a:spLocks noGrp="1"/>
          </p:cNvSpPr>
          <p:nvPr>
            <p:ph idx="1"/>
          </p:nvPr>
        </p:nvSpPr>
        <p:spPr>
          <a:xfrm>
            <a:off x="838200" y="2372163"/>
            <a:ext cx="10515600" cy="4351338"/>
          </a:xfrm>
        </p:spPr>
        <p:txBody>
          <a:bodyPr>
            <a:normAutofit/>
          </a:bodyPr>
          <a:lstStyle/>
          <a:p>
            <a:pPr algn="ctr"/>
            <a:r>
              <a:rPr lang="en-US" sz="2000" dirty="0">
                <a:latin typeface="Cambria" panose="02040503050406030204" pitchFamily="18" charset="0"/>
              </a:rPr>
              <a:t>Test CRP, Food allergies                                 </a:t>
            </a:r>
          </a:p>
          <a:p>
            <a:pPr algn="ctr"/>
            <a:r>
              <a:rPr lang="en-US" sz="2000" dirty="0">
                <a:latin typeface="Cambria" panose="02040503050406030204" pitchFamily="18" charset="0"/>
              </a:rPr>
              <a:t>Test Vitamin D</a:t>
            </a:r>
          </a:p>
          <a:p>
            <a:pPr algn="ctr"/>
            <a:r>
              <a:rPr lang="en-US" sz="2000" dirty="0">
                <a:latin typeface="Cambria" panose="02040503050406030204" pitchFamily="18" charset="0"/>
              </a:rPr>
              <a:t>Address daily exposure to toxins and detox</a:t>
            </a:r>
          </a:p>
          <a:p>
            <a:pPr algn="ctr"/>
            <a:r>
              <a:rPr lang="en-US" sz="2000" dirty="0">
                <a:latin typeface="Cambria" panose="02040503050406030204" pitchFamily="18" charset="0"/>
              </a:rPr>
              <a:t>Sugar</a:t>
            </a:r>
          </a:p>
          <a:p>
            <a:pPr algn="ctr"/>
            <a:r>
              <a:rPr lang="en-US" sz="2000" dirty="0">
                <a:latin typeface="Cambria" panose="02040503050406030204" pitchFamily="18" charset="0"/>
              </a:rPr>
              <a:t>Omega Fats</a:t>
            </a:r>
          </a:p>
          <a:p>
            <a:pPr algn="ctr"/>
            <a:r>
              <a:rPr lang="en-US" sz="2000" dirty="0">
                <a:latin typeface="Cambria" panose="02040503050406030204" pitchFamily="18" charset="0"/>
              </a:rPr>
              <a:t>Fight Free Radicals with Anti-oxidants</a:t>
            </a:r>
          </a:p>
          <a:p>
            <a:pPr algn="ctr"/>
            <a:r>
              <a:rPr lang="en-US" sz="2000" dirty="0">
                <a:latin typeface="Cambria" panose="02040503050406030204" pitchFamily="18" charset="0"/>
              </a:rPr>
              <a:t>Optimize Nutrient levels</a:t>
            </a:r>
          </a:p>
          <a:p>
            <a:pPr algn="ctr"/>
            <a:r>
              <a:rPr lang="en-US" sz="2000" dirty="0">
                <a:latin typeface="Cambria" panose="02040503050406030204" pitchFamily="18" charset="0"/>
              </a:rPr>
              <a:t>Stress, Rest</a:t>
            </a:r>
          </a:p>
          <a:p>
            <a:pPr algn="ctr"/>
            <a:r>
              <a:rPr lang="en-US" sz="2000" dirty="0">
                <a:latin typeface="Cambria" panose="02040503050406030204" pitchFamily="18" charset="0"/>
              </a:rPr>
              <a:t>Whole-food, Low glycemic diet</a:t>
            </a:r>
          </a:p>
          <a:p>
            <a:endParaRPr lang="en-US" dirty="0"/>
          </a:p>
        </p:txBody>
      </p:sp>
    </p:spTree>
    <p:extLst>
      <p:ext uri="{BB962C8B-B14F-4D97-AF65-F5344CB8AC3E}">
        <p14:creationId xmlns:p14="http://schemas.microsoft.com/office/powerpoint/2010/main" val="3611413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6A2D1-80D3-4CFA-B999-E1BCA93ECA90}"/>
              </a:ext>
            </a:extLst>
          </p:cNvPr>
          <p:cNvSpPr>
            <a:spLocks noGrp="1"/>
          </p:cNvSpPr>
          <p:nvPr>
            <p:ph type="title"/>
          </p:nvPr>
        </p:nvSpPr>
        <p:spPr>
          <a:xfrm>
            <a:off x="838200" y="1678918"/>
            <a:ext cx="10515600" cy="1325563"/>
          </a:xfrm>
        </p:spPr>
        <p:txBody>
          <a:bodyPr>
            <a:normAutofit/>
          </a:bodyPr>
          <a:lstStyle/>
          <a:p>
            <a:pPr algn="ctr"/>
            <a:r>
              <a:rPr lang="en-US" sz="4000" b="1" dirty="0">
                <a:latin typeface="Cambria" panose="02040503050406030204" pitchFamily="18" charset="0"/>
              </a:rPr>
              <a:t>Up Omega-3s/Down Omega-6s</a:t>
            </a:r>
          </a:p>
        </p:txBody>
      </p:sp>
      <p:sp>
        <p:nvSpPr>
          <p:cNvPr id="3" name="Content Placeholder 2">
            <a:extLst>
              <a:ext uri="{FF2B5EF4-FFF2-40B4-BE49-F238E27FC236}">
                <a16:creationId xmlns:a16="http://schemas.microsoft.com/office/drawing/2014/main" id="{213BDF4E-9DD7-485E-B490-14FF1AD492AA}"/>
              </a:ext>
            </a:extLst>
          </p:cNvPr>
          <p:cNvSpPr>
            <a:spLocks noGrp="1"/>
          </p:cNvSpPr>
          <p:nvPr>
            <p:ph idx="1"/>
          </p:nvPr>
        </p:nvSpPr>
        <p:spPr>
          <a:xfrm>
            <a:off x="838200" y="3429000"/>
            <a:ext cx="10515600" cy="4351338"/>
          </a:xfrm>
        </p:spPr>
        <p:txBody>
          <a:bodyPr/>
          <a:lstStyle/>
          <a:p>
            <a:pPr algn="ctr"/>
            <a:r>
              <a:rPr lang="en-US" dirty="0">
                <a:latin typeface="Cambria" panose="02040503050406030204" pitchFamily="18" charset="0"/>
              </a:rPr>
              <a:t>Add Omega-3’s and lowering the 6s is a major step in solving inflammation and its related conditions.</a:t>
            </a:r>
          </a:p>
          <a:p>
            <a:endParaRPr lang="en-US" dirty="0"/>
          </a:p>
        </p:txBody>
      </p:sp>
    </p:spTree>
    <p:extLst>
      <p:ext uri="{BB962C8B-B14F-4D97-AF65-F5344CB8AC3E}">
        <p14:creationId xmlns:p14="http://schemas.microsoft.com/office/powerpoint/2010/main" val="3535098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C988-6757-41B7-846A-7658831E84F9}"/>
              </a:ext>
            </a:extLst>
          </p:cNvPr>
          <p:cNvSpPr>
            <a:spLocks noGrp="1"/>
          </p:cNvSpPr>
          <p:nvPr>
            <p:ph type="title"/>
          </p:nvPr>
        </p:nvSpPr>
        <p:spPr>
          <a:xfrm>
            <a:off x="838200" y="911663"/>
            <a:ext cx="10515600" cy="1325563"/>
          </a:xfrm>
        </p:spPr>
        <p:txBody>
          <a:bodyPr>
            <a:normAutofit/>
          </a:bodyPr>
          <a:lstStyle/>
          <a:p>
            <a:pPr algn="ctr"/>
            <a:r>
              <a:rPr lang="en-US" sz="4000" b="1" dirty="0">
                <a:latin typeface="Cambria" panose="02040503050406030204" pitchFamily="18" charset="0"/>
              </a:rPr>
              <a:t>Manage Sugar</a:t>
            </a:r>
          </a:p>
        </p:txBody>
      </p:sp>
      <p:sp>
        <p:nvSpPr>
          <p:cNvPr id="3" name="Content Placeholder 2">
            <a:extLst>
              <a:ext uri="{FF2B5EF4-FFF2-40B4-BE49-F238E27FC236}">
                <a16:creationId xmlns:a16="http://schemas.microsoft.com/office/drawing/2014/main" id="{A69F4DBA-774E-4CA4-A8FB-E994610AE104}"/>
              </a:ext>
            </a:extLst>
          </p:cNvPr>
          <p:cNvSpPr>
            <a:spLocks noGrp="1"/>
          </p:cNvSpPr>
          <p:nvPr>
            <p:ph idx="1"/>
          </p:nvPr>
        </p:nvSpPr>
        <p:spPr>
          <a:xfrm>
            <a:off x="838200" y="2403694"/>
            <a:ext cx="10515600" cy="4351338"/>
          </a:xfrm>
        </p:spPr>
        <p:txBody>
          <a:bodyPr/>
          <a:lstStyle/>
          <a:p>
            <a:pPr algn="ctr"/>
            <a:r>
              <a:rPr lang="en-US" dirty="0">
                <a:latin typeface="Cambria" panose="02040503050406030204" pitchFamily="18" charset="0"/>
              </a:rPr>
              <a:t>Low-glycemic eating </a:t>
            </a:r>
          </a:p>
          <a:p>
            <a:pPr algn="ctr"/>
            <a:r>
              <a:rPr lang="en-US" dirty="0">
                <a:latin typeface="Cambria" panose="02040503050406030204" pitchFamily="18" charset="0"/>
              </a:rPr>
              <a:t>Less carbs</a:t>
            </a:r>
          </a:p>
          <a:p>
            <a:pPr algn="ctr"/>
            <a:r>
              <a:rPr lang="en-US" dirty="0">
                <a:latin typeface="Cambria" panose="02040503050406030204" pitchFamily="18" charset="0"/>
              </a:rPr>
              <a:t>Raise good fats</a:t>
            </a:r>
          </a:p>
          <a:p>
            <a:pPr algn="ctr"/>
            <a:r>
              <a:rPr lang="en-US" dirty="0">
                <a:latin typeface="Cambria" panose="02040503050406030204" pitchFamily="18" charset="0"/>
              </a:rPr>
              <a:t>Avoid processed foods</a:t>
            </a:r>
          </a:p>
          <a:p>
            <a:pPr algn="ctr"/>
            <a:r>
              <a:rPr lang="en-US" dirty="0">
                <a:latin typeface="Cambria" panose="02040503050406030204" pitchFamily="18" charset="0"/>
              </a:rPr>
              <a:t>Eliminate artificial sweeteners, additives, colorings, and preservatives</a:t>
            </a:r>
          </a:p>
        </p:txBody>
      </p:sp>
    </p:spTree>
    <p:extLst>
      <p:ext uri="{BB962C8B-B14F-4D97-AF65-F5344CB8AC3E}">
        <p14:creationId xmlns:p14="http://schemas.microsoft.com/office/powerpoint/2010/main" val="557630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6900" y="2535768"/>
            <a:ext cx="8305800" cy="4953000"/>
          </a:xfrm>
        </p:spPr>
        <p:txBody>
          <a:bodyPr>
            <a:normAutofit/>
          </a:bodyPr>
          <a:lstStyle/>
          <a:p>
            <a:pPr lvl="1">
              <a:lnSpc>
                <a:spcPct val="120000"/>
              </a:lnSpc>
            </a:pPr>
            <a:r>
              <a:rPr lang="en-US" dirty="0">
                <a:latin typeface="Cambria" panose="02040503050406030204" pitchFamily="18" charset="0"/>
              </a:rPr>
              <a:t>Glutathione is the main antioxidant of the body and your Master Detoxifier</a:t>
            </a:r>
          </a:p>
          <a:p>
            <a:pPr lvl="1">
              <a:lnSpc>
                <a:spcPct val="120000"/>
              </a:lnSpc>
            </a:pPr>
            <a:r>
              <a:rPr lang="en-US" dirty="0">
                <a:latin typeface="Cambria" panose="02040503050406030204" pitchFamily="18" charset="0"/>
              </a:rPr>
              <a:t>Our bodies naturally produce glutathione, but toxins, stress, trauma, and sickness cause deficiency. </a:t>
            </a:r>
          </a:p>
          <a:p>
            <a:pPr lvl="1">
              <a:lnSpc>
                <a:spcPct val="120000"/>
              </a:lnSpc>
            </a:pPr>
            <a:r>
              <a:rPr lang="en-US" dirty="0">
                <a:latin typeface="Cambria" panose="02040503050406030204" pitchFamily="18" charset="0"/>
              </a:rPr>
              <a:t>Toxins must be absorbed and removed from the body through channels</a:t>
            </a:r>
          </a:p>
          <a:p>
            <a:pPr lvl="1">
              <a:lnSpc>
                <a:spcPct val="120000"/>
              </a:lnSpc>
            </a:pPr>
            <a:endParaRPr lang="en-US" sz="3200" dirty="0"/>
          </a:p>
        </p:txBody>
      </p:sp>
      <p:sp>
        <p:nvSpPr>
          <p:cNvPr id="7" name="Title 1"/>
          <p:cNvSpPr>
            <a:spLocks noGrp="1"/>
          </p:cNvSpPr>
          <p:nvPr>
            <p:ph type="title"/>
          </p:nvPr>
        </p:nvSpPr>
        <p:spPr>
          <a:xfrm>
            <a:off x="1676400" y="983885"/>
            <a:ext cx="8686800" cy="1219200"/>
          </a:xfrm>
        </p:spPr>
        <p:txBody>
          <a:bodyPr rtlCol="0">
            <a:normAutofit/>
          </a:bodyPr>
          <a:lstStyle/>
          <a:p>
            <a:pPr algn="ctr">
              <a:defRPr/>
            </a:pPr>
            <a:r>
              <a:rPr lang="en-US" sz="3200" b="1" dirty="0">
                <a:latin typeface="Cambria" panose="02040503050406030204" pitchFamily="18" charset="0"/>
                <a:ea typeface="ＭＳ Ｐゴシック" pitchFamily="34" charset="-128"/>
              </a:rPr>
              <a:t>SOLUTION TO TOXICITY </a:t>
            </a:r>
            <a:br>
              <a:rPr lang="en-US" sz="3200" b="1" dirty="0">
                <a:latin typeface="Cambria" panose="02040503050406030204" pitchFamily="18" charset="0"/>
                <a:ea typeface="ＭＳ Ｐゴシック" pitchFamily="34" charset="-128"/>
              </a:rPr>
            </a:br>
            <a:r>
              <a:rPr lang="en-US" sz="3200" b="1" dirty="0">
                <a:latin typeface="Cambria" panose="02040503050406030204" pitchFamily="18" charset="0"/>
                <a:ea typeface="ＭＳ Ｐゴシック" pitchFamily="34" charset="-128"/>
              </a:rPr>
              <a:t>(And Free Radical Oxidation)</a:t>
            </a:r>
          </a:p>
        </p:txBody>
      </p:sp>
    </p:spTree>
    <p:extLst>
      <p:ext uri="{BB962C8B-B14F-4D97-AF65-F5344CB8AC3E}">
        <p14:creationId xmlns:p14="http://schemas.microsoft.com/office/powerpoint/2010/main" val="3160304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dy and Organ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6873" y="1513763"/>
            <a:ext cx="2142967" cy="4293339"/>
          </a:xfrm>
          <a:prstGeom prst="rect">
            <a:avLst/>
          </a:prstGeom>
        </p:spPr>
      </p:pic>
      <p:sp>
        <p:nvSpPr>
          <p:cNvPr id="3" name="Content Placeholder 2"/>
          <p:cNvSpPr>
            <a:spLocks noGrp="1"/>
          </p:cNvSpPr>
          <p:nvPr>
            <p:ph idx="1"/>
          </p:nvPr>
        </p:nvSpPr>
        <p:spPr>
          <a:xfrm>
            <a:off x="6019800" y="1755432"/>
            <a:ext cx="4953000" cy="3810000"/>
          </a:xfrm>
        </p:spPr>
        <p:txBody>
          <a:bodyPr numCol="1">
            <a:noAutofit/>
          </a:bodyPr>
          <a:lstStyle/>
          <a:p>
            <a:pPr>
              <a:lnSpc>
                <a:spcPct val="90000"/>
              </a:lnSpc>
            </a:pPr>
            <a:r>
              <a:rPr lang="en-US" sz="2400" dirty="0">
                <a:latin typeface="Cambria" panose="02040503050406030204" pitchFamily="18" charset="0"/>
              </a:rPr>
              <a:t>Skin</a:t>
            </a:r>
          </a:p>
          <a:p>
            <a:pPr>
              <a:lnSpc>
                <a:spcPct val="90000"/>
              </a:lnSpc>
            </a:pPr>
            <a:r>
              <a:rPr lang="en-US" sz="2400" dirty="0">
                <a:latin typeface="Cambria" panose="02040503050406030204" pitchFamily="18" charset="0"/>
              </a:rPr>
              <a:t>Lungs</a:t>
            </a:r>
          </a:p>
          <a:p>
            <a:pPr>
              <a:lnSpc>
                <a:spcPct val="90000"/>
              </a:lnSpc>
            </a:pPr>
            <a:r>
              <a:rPr lang="en-US" sz="2400" b="1" u="sng" dirty="0">
                <a:latin typeface="Cambria" panose="02040503050406030204" pitchFamily="18" charset="0"/>
              </a:rPr>
              <a:t>Colon*</a:t>
            </a:r>
          </a:p>
          <a:p>
            <a:pPr>
              <a:lnSpc>
                <a:spcPct val="90000"/>
              </a:lnSpc>
            </a:pPr>
            <a:r>
              <a:rPr lang="en-US" sz="2400" dirty="0">
                <a:latin typeface="Cambria" panose="02040503050406030204" pitchFamily="18" charset="0"/>
              </a:rPr>
              <a:t>Kidneys</a:t>
            </a:r>
          </a:p>
          <a:p>
            <a:pPr>
              <a:lnSpc>
                <a:spcPct val="90000"/>
              </a:lnSpc>
            </a:pPr>
            <a:r>
              <a:rPr lang="en-US" sz="2400" b="1" u="sng" dirty="0">
                <a:latin typeface="Cambria" panose="02040503050406030204" pitchFamily="18" charset="0"/>
              </a:rPr>
              <a:t>Liver*</a:t>
            </a:r>
          </a:p>
          <a:p>
            <a:pPr>
              <a:lnSpc>
                <a:spcPct val="90000"/>
              </a:lnSpc>
            </a:pPr>
            <a:r>
              <a:rPr lang="en-US" sz="2400" dirty="0">
                <a:latin typeface="Cambria" panose="02040503050406030204" pitchFamily="18" charset="0"/>
              </a:rPr>
              <a:t>Lymphatic system</a:t>
            </a:r>
          </a:p>
          <a:p>
            <a:pPr>
              <a:lnSpc>
                <a:spcPct val="90000"/>
              </a:lnSpc>
            </a:pPr>
            <a:r>
              <a:rPr lang="en-US" sz="2400" dirty="0">
                <a:latin typeface="Cambria" panose="02040503050406030204" pitchFamily="18" charset="0"/>
              </a:rPr>
              <a:t>Fat cells</a:t>
            </a:r>
          </a:p>
          <a:p>
            <a:pPr marL="0" indent="0">
              <a:lnSpc>
                <a:spcPct val="90000"/>
              </a:lnSpc>
              <a:buNone/>
            </a:pPr>
            <a:r>
              <a:rPr lang="en-US" sz="2400" dirty="0">
                <a:latin typeface="Cambria" panose="02040503050406030204" pitchFamily="18" charset="0"/>
              </a:rPr>
              <a:t>*Centers for processing and removal</a:t>
            </a:r>
          </a:p>
        </p:txBody>
      </p:sp>
      <p:sp>
        <p:nvSpPr>
          <p:cNvPr id="12" name="Title 1"/>
          <p:cNvSpPr>
            <a:spLocks noGrp="1"/>
          </p:cNvSpPr>
          <p:nvPr>
            <p:ph type="title"/>
          </p:nvPr>
        </p:nvSpPr>
        <p:spPr>
          <a:xfrm>
            <a:off x="1676400" y="533400"/>
            <a:ext cx="8686800" cy="838200"/>
          </a:xfrm>
        </p:spPr>
        <p:txBody>
          <a:bodyPr rtlCol="0">
            <a:normAutofit/>
          </a:bodyPr>
          <a:lstStyle/>
          <a:p>
            <a:pPr algn="ctr">
              <a:defRPr/>
            </a:pPr>
            <a:r>
              <a:rPr lang="en-US" sz="3600" b="1" dirty="0">
                <a:latin typeface="Cambria" panose="02040503050406030204" pitchFamily="18" charset="0"/>
                <a:ea typeface="ＭＳ Ｐゴシック" pitchFamily="34" charset="-128"/>
              </a:rPr>
              <a:t>Your Body’s Detox Channels</a:t>
            </a:r>
          </a:p>
        </p:txBody>
      </p:sp>
    </p:spTree>
    <p:extLst>
      <p:ext uri="{BB962C8B-B14F-4D97-AF65-F5344CB8AC3E}">
        <p14:creationId xmlns:p14="http://schemas.microsoft.com/office/powerpoint/2010/main" val="199893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n-US" sz="4000" b="1" dirty="0">
                <a:latin typeface="Cambria" panose="02040503050406030204" pitchFamily="18" charset="0"/>
              </a:rPr>
              <a:t>What Causes Us to Age? </a:t>
            </a:r>
          </a:p>
        </p:txBody>
      </p:sp>
      <p:sp>
        <p:nvSpPr>
          <p:cNvPr id="3" name="Content Placeholder 2"/>
          <p:cNvSpPr>
            <a:spLocks noGrp="1"/>
          </p:cNvSpPr>
          <p:nvPr>
            <p:ph idx="1"/>
          </p:nvPr>
        </p:nvSpPr>
        <p:spPr>
          <a:xfrm>
            <a:off x="1705303" y="3768805"/>
            <a:ext cx="4776952" cy="2620963"/>
          </a:xfrm>
        </p:spPr>
        <p:txBody>
          <a:bodyPr>
            <a:normAutofit/>
          </a:bodyPr>
          <a:lstStyle/>
          <a:p>
            <a:pPr marL="457200" indent="-457200">
              <a:buFont typeface="+mj-lt"/>
              <a:buAutoNum type="arabicPeriod"/>
            </a:pPr>
            <a:r>
              <a:rPr lang="en-CA" sz="2000" dirty="0">
                <a:solidFill>
                  <a:schemeClr val="tx1"/>
                </a:solidFill>
                <a:latin typeface="Cambria" panose="02040503050406030204" pitchFamily="18" charset="0"/>
              </a:rPr>
              <a:t>Inflammation</a:t>
            </a:r>
          </a:p>
          <a:p>
            <a:pPr marL="457200" indent="-457200">
              <a:buFont typeface="+mj-lt"/>
              <a:buAutoNum type="arabicPeriod"/>
            </a:pPr>
            <a:r>
              <a:rPr lang="en-CA" sz="2000" dirty="0">
                <a:solidFill>
                  <a:schemeClr val="tx1"/>
                </a:solidFill>
                <a:latin typeface="Cambria" panose="02040503050406030204" pitchFamily="18" charset="0"/>
              </a:rPr>
              <a:t>Oxidative stress</a:t>
            </a:r>
          </a:p>
          <a:p>
            <a:pPr marL="457200" indent="-457200">
              <a:buFont typeface="+mj-lt"/>
              <a:buAutoNum type="arabicPeriod"/>
            </a:pPr>
            <a:r>
              <a:rPr lang="en-CA" sz="2000" dirty="0">
                <a:solidFill>
                  <a:schemeClr val="tx1"/>
                </a:solidFill>
                <a:latin typeface="Cambria" panose="02040503050406030204" pitchFamily="18" charset="0"/>
              </a:rPr>
              <a:t>Insulin resistance</a:t>
            </a:r>
          </a:p>
          <a:p>
            <a:pPr marL="457200" indent="-457200">
              <a:buFont typeface="+mj-lt"/>
              <a:buAutoNum type="arabicPeriod"/>
            </a:pPr>
            <a:r>
              <a:rPr lang="en-CA" sz="2000" dirty="0">
                <a:solidFill>
                  <a:schemeClr val="tx1"/>
                </a:solidFill>
                <a:latin typeface="Cambria" panose="02040503050406030204" pitchFamily="18" charset="0"/>
              </a:rPr>
              <a:t>Nutrient depletion</a:t>
            </a:r>
          </a:p>
          <a:p>
            <a:pPr marL="457200" indent="-457200">
              <a:buFont typeface="+mj-lt"/>
              <a:buAutoNum type="arabicPeriod"/>
            </a:pPr>
            <a:r>
              <a:rPr lang="en-CA" sz="2000" dirty="0">
                <a:solidFill>
                  <a:schemeClr val="tx1"/>
                </a:solidFill>
                <a:latin typeface="Cambria" panose="02040503050406030204" pitchFamily="18" charset="0"/>
              </a:rPr>
              <a:t>Integrity of the cell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525" y="2025690"/>
            <a:ext cx="3028950" cy="1514475"/>
          </a:xfrm>
          <a:prstGeom prst="rect">
            <a:avLst/>
          </a:prstGeom>
          <a:ln>
            <a:solidFill>
              <a:schemeClr val="tx1">
                <a:lumMod val="75000"/>
                <a:lumOff val="25000"/>
              </a:schemeClr>
            </a:solidFill>
          </a:ln>
        </p:spPr>
      </p:pic>
      <p:sp>
        <p:nvSpPr>
          <p:cNvPr id="5" name="Right Arrow 4"/>
          <p:cNvSpPr/>
          <p:nvPr/>
        </p:nvSpPr>
        <p:spPr>
          <a:xfrm>
            <a:off x="5105400" y="3835400"/>
            <a:ext cx="1981200" cy="2514600"/>
          </a:xfrm>
          <a:prstGeom prst="rightArrow">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Content Placeholder 2"/>
          <p:cNvSpPr txBox="1">
            <a:spLocks/>
          </p:cNvSpPr>
          <p:nvPr/>
        </p:nvSpPr>
        <p:spPr>
          <a:xfrm>
            <a:off x="8077200" y="3557668"/>
            <a:ext cx="2948152" cy="314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42E2C"/>
              </a:buClr>
              <a:buFont typeface="Arial" pitchFamily="34" charset="0"/>
              <a:buChar char="•"/>
              <a:defRPr sz="3200" kern="1200">
                <a:solidFill>
                  <a:schemeClr val="tx1">
                    <a:lumMod val="75000"/>
                    <a:lumOff val="2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42E2C"/>
              </a:buClr>
              <a:buFont typeface="Arial" pitchFamily="34" charset="0"/>
              <a:buChar char="•"/>
              <a:defRPr sz="2800" kern="1200">
                <a:solidFill>
                  <a:schemeClr val="tx1">
                    <a:lumMod val="75000"/>
                    <a:lumOff val="2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42E2C"/>
              </a:buClr>
              <a:buFont typeface="Arial" pitchFamily="34" charset="0"/>
              <a:buChar char="•"/>
              <a:defRPr sz="2400" kern="1200">
                <a:solidFill>
                  <a:schemeClr val="tx1">
                    <a:lumMod val="75000"/>
                    <a:lumOff val="2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42E2C"/>
              </a:buClr>
              <a:buFont typeface="Arial" pitchFamily="34" charset="0"/>
              <a:buChar char="•"/>
              <a:defRPr sz="2000" kern="1200">
                <a:solidFill>
                  <a:schemeClr val="tx1">
                    <a:lumMod val="75000"/>
                    <a:lumOff val="2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42E2C"/>
              </a:buClr>
              <a:buFont typeface="Arial" pitchFamily="34" charset="0"/>
              <a:buChar char="•"/>
              <a:defRPr sz="2000" kern="1200">
                <a:solidFill>
                  <a:schemeClr val="tx1">
                    <a:lumMod val="75000"/>
                    <a:lumOff val="2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76589F"/>
              </a:buClr>
            </a:pPr>
            <a:r>
              <a:rPr lang="en-CA" sz="2000" dirty="0">
                <a:solidFill>
                  <a:schemeClr val="tx1"/>
                </a:solidFill>
                <a:latin typeface="Cambria" panose="02040503050406030204" pitchFamily="18" charset="0"/>
              </a:rPr>
              <a:t>Weight gain</a:t>
            </a:r>
          </a:p>
          <a:p>
            <a:pPr>
              <a:buClr>
                <a:srgbClr val="76589F"/>
              </a:buClr>
            </a:pPr>
            <a:r>
              <a:rPr lang="en-CA" sz="2000" dirty="0">
                <a:solidFill>
                  <a:schemeClr val="tx1"/>
                </a:solidFill>
                <a:latin typeface="Cambria" panose="02040503050406030204" pitchFamily="18" charset="0"/>
              </a:rPr>
              <a:t>Cancer</a:t>
            </a:r>
          </a:p>
          <a:p>
            <a:pPr>
              <a:buClr>
                <a:srgbClr val="76589F"/>
              </a:buClr>
            </a:pPr>
            <a:r>
              <a:rPr lang="en-CA" sz="2000" dirty="0">
                <a:solidFill>
                  <a:schemeClr val="tx1"/>
                </a:solidFill>
                <a:latin typeface="Cambria" panose="02040503050406030204" pitchFamily="18" charset="0"/>
              </a:rPr>
              <a:t>Heart Disease</a:t>
            </a:r>
          </a:p>
          <a:p>
            <a:pPr>
              <a:buClr>
                <a:srgbClr val="76589F"/>
              </a:buClr>
            </a:pPr>
            <a:r>
              <a:rPr lang="en-CA" sz="2000" dirty="0">
                <a:solidFill>
                  <a:schemeClr val="tx1"/>
                </a:solidFill>
                <a:latin typeface="Cambria" panose="02040503050406030204" pitchFamily="18" charset="0"/>
              </a:rPr>
              <a:t>Diabetes</a:t>
            </a:r>
          </a:p>
          <a:p>
            <a:pPr>
              <a:buClr>
                <a:srgbClr val="76589F"/>
              </a:buClr>
            </a:pPr>
            <a:r>
              <a:rPr lang="en-CA" sz="2000" dirty="0">
                <a:solidFill>
                  <a:schemeClr val="tx1"/>
                </a:solidFill>
                <a:latin typeface="Cambria" panose="02040503050406030204" pitchFamily="18" charset="0"/>
              </a:rPr>
              <a:t>Auto-immune</a:t>
            </a:r>
          </a:p>
          <a:p>
            <a:pPr>
              <a:buClr>
                <a:srgbClr val="76589F"/>
              </a:buClr>
            </a:pPr>
            <a:r>
              <a:rPr lang="en-CA" sz="2000" dirty="0">
                <a:solidFill>
                  <a:schemeClr val="tx1"/>
                </a:solidFill>
                <a:latin typeface="Cambria" panose="02040503050406030204" pitchFamily="18" charset="0"/>
              </a:rPr>
              <a:t>Depression, etc.</a:t>
            </a:r>
          </a:p>
        </p:txBody>
      </p:sp>
      <p:sp>
        <p:nvSpPr>
          <p:cNvPr id="7" name="TextBox 6"/>
          <p:cNvSpPr txBox="1"/>
          <p:nvPr/>
        </p:nvSpPr>
        <p:spPr>
          <a:xfrm>
            <a:off x="6172200" y="4609248"/>
            <a:ext cx="1828800" cy="523220"/>
          </a:xfrm>
          <a:prstGeom prst="rect">
            <a:avLst/>
          </a:prstGeom>
          <a:noFill/>
        </p:spPr>
        <p:txBody>
          <a:bodyPr wrap="square" rtlCol="0">
            <a:spAutoFit/>
          </a:bodyPr>
          <a:lstStyle/>
          <a:p>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CAUSE</a:t>
            </a:r>
          </a:p>
        </p:txBody>
      </p:sp>
    </p:spTree>
    <p:extLst>
      <p:ext uri="{BB962C8B-B14F-4D97-AF65-F5344CB8AC3E}">
        <p14:creationId xmlns:p14="http://schemas.microsoft.com/office/powerpoint/2010/main" val="2003386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7339" y="915385"/>
            <a:ext cx="6702972" cy="5027229"/>
          </a:xfrm>
          <a:prstGeom prst="rect">
            <a:avLst/>
          </a:prstGeom>
        </p:spPr>
      </p:pic>
    </p:spTree>
    <p:extLst>
      <p:ext uri="{BB962C8B-B14F-4D97-AF65-F5344CB8AC3E}">
        <p14:creationId xmlns:p14="http://schemas.microsoft.com/office/powerpoint/2010/main" val="6172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974"/>
            <a:ext cx="10515600" cy="1325563"/>
          </a:xfrm>
        </p:spPr>
        <p:txBody>
          <a:bodyPr>
            <a:normAutofit/>
          </a:bodyPr>
          <a:lstStyle/>
          <a:p>
            <a:pPr algn="ctr"/>
            <a:r>
              <a:rPr lang="en-US" sz="4000" b="1" dirty="0">
                <a:latin typeface="Cambria" panose="02040503050406030204" pitchFamily="18" charset="0"/>
              </a:rPr>
              <a:t>B Vitamins and Your Heart</a:t>
            </a:r>
          </a:p>
        </p:txBody>
      </p:sp>
      <p:sp>
        <p:nvSpPr>
          <p:cNvPr id="3" name="Content Placeholder 2"/>
          <p:cNvSpPr>
            <a:spLocks noGrp="1"/>
          </p:cNvSpPr>
          <p:nvPr>
            <p:ph idx="1"/>
          </p:nvPr>
        </p:nvSpPr>
        <p:spPr>
          <a:xfrm>
            <a:off x="838200" y="2141537"/>
            <a:ext cx="10515600" cy="4351338"/>
          </a:xfrm>
        </p:spPr>
        <p:txBody>
          <a:bodyPr numCol="1">
            <a:normAutofit/>
          </a:bodyPr>
          <a:lstStyle/>
          <a:p>
            <a:pPr marL="0" indent="0">
              <a:buNone/>
            </a:pPr>
            <a:r>
              <a:rPr lang="en-US" dirty="0">
                <a:latin typeface="Cambria" panose="02040503050406030204" pitchFamily="18" charset="0"/>
              </a:rPr>
              <a:t>Decreased B Vitamins leads to elevated CRP and homocysteine</a:t>
            </a:r>
          </a:p>
          <a:p>
            <a:pPr marL="0" indent="0">
              <a:buNone/>
            </a:pPr>
            <a:endParaRPr lang="en-US" dirty="0">
              <a:latin typeface="Cambria" panose="02040503050406030204" pitchFamily="18" charset="0"/>
            </a:endParaRPr>
          </a:p>
          <a:p>
            <a:pPr marL="0" indent="0">
              <a:buNone/>
            </a:pPr>
            <a:r>
              <a:rPr lang="en-US" dirty="0">
                <a:latin typeface="Cambria" panose="02040503050406030204" pitchFamily="18" charset="0"/>
              </a:rPr>
              <a:t>Elevated CRP or homocysteine leads to increased risk of damage to your blood vessels and cardiovascular system </a:t>
            </a:r>
          </a:p>
          <a:p>
            <a:pPr marL="0" indent="0">
              <a:buNone/>
            </a:pPr>
            <a:endParaRPr lang="en-US" dirty="0">
              <a:latin typeface="Cambria" panose="02040503050406030204" pitchFamily="18" charset="0"/>
            </a:endParaRPr>
          </a:p>
          <a:p>
            <a:pPr marL="0" indent="0">
              <a:buNone/>
            </a:pPr>
            <a:r>
              <a:rPr lang="en-US" dirty="0">
                <a:latin typeface="Cambria" panose="02040503050406030204" pitchFamily="18" charset="0"/>
              </a:rPr>
              <a:t>You are 4 times more likely to have heart attack from elevated </a:t>
            </a:r>
            <a:r>
              <a:rPr lang="en-US" dirty="0" err="1">
                <a:latin typeface="Cambria" panose="02040503050406030204" pitchFamily="18" charset="0"/>
              </a:rPr>
              <a:t>homocysteine</a:t>
            </a:r>
            <a:r>
              <a:rPr lang="en-US" dirty="0">
                <a:latin typeface="Cambria" panose="02040503050406030204" pitchFamily="18" charset="0"/>
              </a:rPr>
              <a:t> then elevated cholesterol</a:t>
            </a:r>
          </a:p>
          <a:p>
            <a:endParaRPr lang="en-US" dirty="0"/>
          </a:p>
          <a:p>
            <a:endParaRPr lang="en-US" dirty="0"/>
          </a:p>
        </p:txBody>
      </p:sp>
    </p:spTree>
    <p:extLst>
      <p:ext uri="{BB962C8B-B14F-4D97-AF65-F5344CB8AC3E}">
        <p14:creationId xmlns:p14="http://schemas.microsoft.com/office/powerpoint/2010/main" val="3009433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42393" y="2506662"/>
            <a:ext cx="10515600" cy="4351338"/>
          </a:xfrm>
        </p:spPr>
        <p:txBody>
          <a:bodyPr>
            <a:normAutofit/>
          </a:bodyPr>
          <a:lstStyle/>
          <a:p>
            <a:pPr marL="0" indent="0">
              <a:buNone/>
            </a:pPr>
            <a:r>
              <a:rPr lang="en-CA" b="1" dirty="0">
                <a:latin typeface="Cambria" panose="02040503050406030204" pitchFamily="18" charset="0"/>
              </a:rPr>
              <a:t>TURMERIC: </a:t>
            </a:r>
            <a:r>
              <a:rPr lang="en-US" dirty="0">
                <a:latin typeface="Cambria" panose="02040503050406030204" pitchFamily="18" charset="0"/>
              </a:rPr>
              <a:t>It’s the </a:t>
            </a:r>
            <a:r>
              <a:rPr lang="en-US" dirty="0" err="1">
                <a:latin typeface="Cambria" panose="02040503050406030204" pitchFamily="18" charset="0"/>
              </a:rPr>
              <a:t>curcuminoids</a:t>
            </a:r>
            <a:endParaRPr lang="en-US" dirty="0">
              <a:latin typeface="Cambria" panose="02040503050406030204" pitchFamily="18" charset="0"/>
            </a:endParaRPr>
          </a:p>
          <a:p>
            <a:pPr marL="0" indent="0">
              <a:buNone/>
            </a:pPr>
            <a:r>
              <a:rPr lang="en-US" dirty="0">
                <a:latin typeface="Cambria" panose="02040503050406030204" pitchFamily="18" charset="0"/>
              </a:rPr>
              <a:t>The source, amount, and concentration that gives it the anti-inflammatory and other disease-fighting benefits</a:t>
            </a:r>
            <a:r>
              <a:rPr lang="en-US" b="1" dirty="0">
                <a:latin typeface="Cambria" panose="02040503050406030204" pitchFamily="18" charset="0"/>
              </a:rPr>
              <a:t>. </a:t>
            </a:r>
          </a:p>
          <a:p>
            <a:pPr marL="0" indent="0">
              <a:buNone/>
            </a:pPr>
            <a:r>
              <a:rPr lang="en-US" b="1" dirty="0">
                <a:latin typeface="Cambria" panose="02040503050406030204" pitchFamily="18" charset="0"/>
              </a:rPr>
              <a:t>Boswellia</a:t>
            </a:r>
          </a:p>
          <a:p>
            <a:pPr marL="0" indent="0">
              <a:buNone/>
            </a:pPr>
            <a:r>
              <a:rPr lang="en-US" b="1" dirty="0">
                <a:latin typeface="Cambria" panose="02040503050406030204" pitchFamily="18" charset="0"/>
              </a:rPr>
              <a:t>White Willow Bark  </a:t>
            </a:r>
            <a:endParaRPr lang="en-US" dirty="0">
              <a:latin typeface="Cambria" panose="02040503050406030204" pitchFamily="18" charset="0"/>
            </a:endParaRPr>
          </a:p>
          <a:p>
            <a:pPr marL="0" indent="0">
              <a:buNone/>
            </a:pPr>
            <a:endParaRPr lang="en-US" sz="1400" dirty="0"/>
          </a:p>
          <a:p>
            <a:pPr marL="0" indent="0">
              <a:buNone/>
            </a:pPr>
            <a:r>
              <a:rPr lang="en-US" b="1" dirty="0"/>
              <a:t> </a:t>
            </a:r>
            <a:endParaRPr lang="en-US" dirty="0"/>
          </a:p>
          <a:p>
            <a:endParaRPr lang="en-US" dirty="0"/>
          </a:p>
        </p:txBody>
      </p:sp>
      <p:sp>
        <p:nvSpPr>
          <p:cNvPr id="3" name="Title 2"/>
          <p:cNvSpPr>
            <a:spLocks noGrp="1"/>
          </p:cNvSpPr>
          <p:nvPr>
            <p:ph type="title"/>
          </p:nvPr>
        </p:nvSpPr>
        <p:spPr>
          <a:xfrm>
            <a:off x="838200" y="985235"/>
            <a:ext cx="10515600" cy="1325563"/>
          </a:xfrm>
        </p:spPr>
        <p:txBody>
          <a:bodyPr>
            <a:normAutofit/>
          </a:bodyPr>
          <a:lstStyle/>
          <a:p>
            <a:pPr algn="ctr"/>
            <a:r>
              <a:rPr lang="en-US" sz="4000" b="1" dirty="0">
                <a:latin typeface="Cambria" panose="02040503050406030204" pitchFamily="18" charset="0"/>
              </a:rPr>
              <a:t>Anti-inflammatory Nutrients</a:t>
            </a:r>
          </a:p>
        </p:txBody>
      </p:sp>
    </p:spTree>
    <p:extLst>
      <p:ext uri="{BB962C8B-B14F-4D97-AF65-F5344CB8AC3E}">
        <p14:creationId xmlns:p14="http://schemas.microsoft.com/office/powerpoint/2010/main" val="1315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A441-9B65-4C46-ABCD-9F9B5A614A15}"/>
              </a:ext>
            </a:extLst>
          </p:cNvPr>
          <p:cNvSpPr>
            <a:spLocks noGrp="1"/>
          </p:cNvSpPr>
          <p:nvPr>
            <p:ph type="title"/>
          </p:nvPr>
        </p:nvSpPr>
        <p:spPr>
          <a:xfrm>
            <a:off x="838200" y="848601"/>
            <a:ext cx="10515600" cy="1325563"/>
          </a:xfrm>
        </p:spPr>
        <p:txBody>
          <a:bodyPr>
            <a:normAutofit/>
          </a:bodyPr>
          <a:lstStyle/>
          <a:p>
            <a:pPr algn="ctr"/>
            <a:r>
              <a:rPr lang="en-US" sz="4000" b="1" dirty="0">
                <a:latin typeface="Cambria" panose="02040503050406030204" pitchFamily="18" charset="0"/>
              </a:rPr>
              <a:t>Anti-oxidants</a:t>
            </a:r>
          </a:p>
        </p:txBody>
      </p:sp>
      <p:sp>
        <p:nvSpPr>
          <p:cNvPr id="3" name="Content Placeholder 2">
            <a:extLst>
              <a:ext uri="{FF2B5EF4-FFF2-40B4-BE49-F238E27FC236}">
                <a16:creationId xmlns:a16="http://schemas.microsoft.com/office/drawing/2014/main" id="{0C89342B-8CD5-4DC6-B5A3-9239A5B82CC8}"/>
              </a:ext>
            </a:extLst>
          </p:cNvPr>
          <p:cNvSpPr>
            <a:spLocks noGrp="1"/>
          </p:cNvSpPr>
          <p:nvPr>
            <p:ph idx="1"/>
          </p:nvPr>
        </p:nvSpPr>
        <p:spPr>
          <a:xfrm>
            <a:off x="838200" y="2424715"/>
            <a:ext cx="10515600" cy="4351338"/>
          </a:xfrm>
        </p:spPr>
        <p:txBody>
          <a:bodyPr>
            <a:normAutofit/>
          </a:bodyPr>
          <a:lstStyle/>
          <a:p>
            <a:r>
              <a:rPr lang="en-US" dirty="0">
                <a:latin typeface="Cambria" panose="02040503050406030204" pitchFamily="18" charset="0"/>
              </a:rPr>
              <a:t>Antioxidant vitamins help to prevent or repair the lining of the blood vessels that are damaged and to halt or diminish the destructive inflammatory response. Without adequate antioxidants, more plaque is formed. If this continues over decades, the fatty plaque builds up in your blood vessels, creating atherosclerosis”</a:t>
            </a:r>
          </a:p>
          <a:p>
            <a:endParaRPr lang="en-US" dirty="0"/>
          </a:p>
        </p:txBody>
      </p:sp>
    </p:spTree>
    <p:extLst>
      <p:ext uri="{BB962C8B-B14F-4D97-AF65-F5344CB8AC3E}">
        <p14:creationId xmlns:p14="http://schemas.microsoft.com/office/powerpoint/2010/main" val="263454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F33D5-F4C4-41CB-9517-908426F8DE09}"/>
              </a:ext>
            </a:extLst>
          </p:cNvPr>
          <p:cNvSpPr>
            <a:spLocks noGrp="1"/>
          </p:cNvSpPr>
          <p:nvPr>
            <p:ph type="title"/>
          </p:nvPr>
        </p:nvSpPr>
        <p:spPr>
          <a:xfrm>
            <a:off x="838200" y="817070"/>
            <a:ext cx="10515600" cy="1325563"/>
          </a:xfrm>
        </p:spPr>
        <p:txBody>
          <a:bodyPr>
            <a:normAutofit/>
          </a:bodyPr>
          <a:lstStyle/>
          <a:p>
            <a:pPr algn="ctr"/>
            <a:r>
              <a:rPr lang="en-US" sz="4000" b="1" dirty="0">
                <a:latin typeface="Cambria" panose="02040503050406030204" pitchFamily="18" charset="0"/>
              </a:rPr>
              <a:t>Vitamin E: Potent Antioxidant</a:t>
            </a:r>
          </a:p>
        </p:txBody>
      </p:sp>
      <p:sp>
        <p:nvSpPr>
          <p:cNvPr id="3" name="Content Placeholder 2">
            <a:extLst>
              <a:ext uri="{FF2B5EF4-FFF2-40B4-BE49-F238E27FC236}">
                <a16:creationId xmlns:a16="http://schemas.microsoft.com/office/drawing/2014/main" id="{E861287B-EF75-4581-AA41-AF6C36CEA2DF}"/>
              </a:ext>
            </a:extLst>
          </p:cNvPr>
          <p:cNvSpPr>
            <a:spLocks noGrp="1"/>
          </p:cNvSpPr>
          <p:nvPr>
            <p:ph idx="1"/>
          </p:nvPr>
        </p:nvSpPr>
        <p:spPr>
          <a:xfrm>
            <a:off x="838200" y="1993790"/>
            <a:ext cx="10515600" cy="4351338"/>
          </a:xfrm>
        </p:spPr>
        <p:txBody>
          <a:bodyPr>
            <a:normAutofit/>
          </a:bodyPr>
          <a:lstStyle/>
          <a:p>
            <a:r>
              <a:rPr lang="en-US" dirty="0">
                <a:latin typeface="Cambria" panose="02040503050406030204" pitchFamily="18" charset="0"/>
              </a:rPr>
              <a:t>Body's most potent fat-soluble antioxidant</a:t>
            </a:r>
          </a:p>
          <a:p>
            <a:r>
              <a:rPr lang="en-US" dirty="0">
                <a:latin typeface="Cambria" panose="02040503050406030204" pitchFamily="18" charset="0"/>
              </a:rPr>
              <a:t>Crucial for protecting against free radical damage</a:t>
            </a:r>
          </a:p>
          <a:p>
            <a:r>
              <a:rPr lang="en-US" dirty="0">
                <a:latin typeface="Cambria" panose="02040503050406030204" pitchFamily="18" charset="0"/>
              </a:rPr>
              <a:t>Strengthens and regulates heartbeat (very important in preventing and treating heart disease and cardiac conditions)</a:t>
            </a:r>
          </a:p>
          <a:p>
            <a:r>
              <a:rPr lang="en-US" dirty="0">
                <a:latin typeface="Cambria" panose="02040503050406030204" pitchFamily="18" charset="0"/>
              </a:rPr>
              <a:t>Increases body's production of CD4 (natural killer cells) and certain antibodies</a:t>
            </a:r>
          </a:p>
          <a:p>
            <a:r>
              <a:rPr lang="en-US" dirty="0">
                <a:latin typeface="Cambria" panose="02040503050406030204" pitchFamily="18" charset="0"/>
              </a:rPr>
              <a:t>Slows down the mental decline associated with some neurological disorders</a:t>
            </a:r>
          </a:p>
          <a:p>
            <a:endParaRPr lang="en-US" dirty="0"/>
          </a:p>
        </p:txBody>
      </p:sp>
    </p:spTree>
    <p:extLst>
      <p:ext uri="{BB962C8B-B14F-4D97-AF65-F5344CB8AC3E}">
        <p14:creationId xmlns:p14="http://schemas.microsoft.com/office/powerpoint/2010/main" val="892570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lgn="ctr">
              <a:buNone/>
            </a:pPr>
            <a:r>
              <a:rPr lang="en-CA" b="1" dirty="0">
                <a:latin typeface="Cambria" panose="02040503050406030204" pitchFamily="18" charset="0"/>
              </a:rPr>
              <a:t>EDISON PACK HEART BLEND – FIGHT THE DAILY FIGHT!</a:t>
            </a:r>
          </a:p>
          <a:p>
            <a:pPr marL="0" indent="0" algn="ctr">
              <a:buNone/>
            </a:pPr>
            <a:endParaRPr lang="en-CA" b="1" dirty="0">
              <a:latin typeface="Cambria" panose="02040503050406030204" pitchFamily="18" charset="0"/>
            </a:endParaRPr>
          </a:p>
          <a:p>
            <a:pPr algn="ctr"/>
            <a:r>
              <a:rPr lang="en-CA" dirty="0">
                <a:latin typeface="Cambria" panose="02040503050406030204" pitchFamily="18" charset="0"/>
              </a:rPr>
              <a:t>D-ribose: repairs and prevents heart damage and improves recovery</a:t>
            </a:r>
          </a:p>
          <a:p>
            <a:pPr marL="0" indent="0">
              <a:buNone/>
            </a:pPr>
            <a:endParaRPr lang="en-CA" dirty="0">
              <a:latin typeface="Cambria" panose="02040503050406030204" pitchFamily="18" charset="0"/>
            </a:endParaRPr>
          </a:p>
          <a:p>
            <a:pPr marL="0" indent="0" algn="ctr">
              <a:buNone/>
            </a:pPr>
            <a:r>
              <a:rPr lang="en-CA" dirty="0">
                <a:latin typeface="Cambria" panose="02040503050406030204" pitchFamily="18" charset="0"/>
              </a:rPr>
              <a:t>Anti-oxidants specific to the heart</a:t>
            </a:r>
          </a:p>
          <a:p>
            <a:pPr algn="ctr"/>
            <a:r>
              <a:rPr lang="en-CA" dirty="0">
                <a:latin typeface="Cambria" panose="02040503050406030204" pitchFamily="18" charset="0"/>
              </a:rPr>
              <a:t>Resveratrol</a:t>
            </a:r>
          </a:p>
          <a:p>
            <a:pPr algn="ctr"/>
            <a:r>
              <a:rPr lang="en-CA" dirty="0">
                <a:latin typeface="Cambria" panose="02040503050406030204" pitchFamily="18" charset="0"/>
              </a:rPr>
              <a:t>CoQ10</a:t>
            </a:r>
          </a:p>
          <a:p>
            <a:pPr algn="ctr"/>
            <a:r>
              <a:rPr lang="en-CA" dirty="0">
                <a:latin typeface="Cambria" panose="02040503050406030204" pitchFamily="18" charset="0"/>
              </a:rPr>
              <a:t>Lycopene (Along with Saw Palmetto in the Men’s – also helps to prevent conditions of the prostate)</a:t>
            </a:r>
            <a:endParaRPr lang="en-US" dirty="0">
              <a:latin typeface="Cambria" panose="02040503050406030204" pitchFamily="18" charset="0"/>
            </a:endParaRPr>
          </a:p>
        </p:txBody>
      </p:sp>
      <p:sp>
        <p:nvSpPr>
          <p:cNvPr id="3" name="Title 2"/>
          <p:cNvSpPr>
            <a:spLocks noGrp="1"/>
          </p:cNvSpPr>
          <p:nvPr>
            <p:ph type="title"/>
          </p:nvPr>
        </p:nvSpPr>
        <p:spPr/>
        <p:txBody>
          <a:bodyPr>
            <a:normAutofit/>
          </a:bodyPr>
          <a:lstStyle/>
          <a:p>
            <a:pPr algn="ctr"/>
            <a:r>
              <a:rPr lang="en-US" sz="4000" b="1" dirty="0">
                <a:latin typeface="Cambria" panose="02040503050406030204" pitchFamily="18" charset="0"/>
              </a:rPr>
              <a:t>FIGHTING THE #1 KILLER  </a:t>
            </a:r>
          </a:p>
        </p:txBody>
      </p:sp>
    </p:spTree>
    <p:extLst>
      <p:ext uri="{BB962C8B-B14F-4D97-AF65-F5344CB8AC3E}">
        <p14:creationId xmlns:p14="http://schemas.microsoft.com/office/powerpoint/2010/main" val="1757238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821973"/>
            <a:ext cx="10515600" cy="4351338"/>
          </a:xfrm>
        </p:spPr>
        <p:txBody>
          <a:bodyPr>
            <a:normAutofit/>
          </a:bodyPr>
          <a:lstStyle/>
          <a:p>
            <a:pPr marL="0" indent="0" algn="ctr">
              <a:buNone/>
            </a:pPr>
            <a:r>
              <a:rPr lang="en-US" b="1" dirty="0">
                <a:latin typeface="Cambria" panose="02040503050406030204" pitchFamily="18" charset="0"/>
              </a:rPr>
              <a:t>MEN’S: Saw Palmetto </a:t>
            </a:r>
          </a:p>
          <a:p>
            <a:pPr algn="ctr"/>
            <a:r>
              <a:rPr lang="en-US" dirty="0">
                <a:latin typeface="Cambria" panose="02040503050406030204" pitchFamily="18" charset="0"/>
              </a:rPr>
              <a:t>Supports the urological system</a:t>
            </a:r>
          </a:p>
          <a:p>
            <a:pPr algn="ctr"/>
            <a:r>
              <a:rPr lang="en-US" dirty="0">
                <a:latin typeface="Cambria" panose="02040503050406030204" pitchFamily="18" charset="0"/>
              </a:rPr>
              <a:t>Supports prostate health  </a:t>
            </a:r>
          </a:p>
          <a:p>
            <a:pPr algn="ctr"/>
            <a:r>
              <a:rPr lang="en-US" dirty="0">
                <a:latin typeface="Cambria" panose="02040503050406030204" pitchFamily="18" charset="0"/>
              </a:rPr>
              <a:t>Helps mitigate issues leading to hair loss</a:t>
            </a:r>
          </a:p>
          <a:p>
            <a:pPr algn="ctr"/>
            <a:r>
              <a:rPr lang="en-US" dirty="0">
                <a:latin typeface="Cambria" panose="02040503050406030204" pitchFamily="18" charset="0"/>
              </a:rPr>
              <a:t>Assists in retaining testosterone levels</a:t>
            </a:r>
          </a:p>
          <a:p>
            <a:endParaRPr lang="en-US" dirty="0"/>
          </a:p>
        </p:txBody>
      </p:sp>
      <p:sp>
        <p:nvSpPr>
          <p:cNvPr id="3" name="Title 2"/>
          <p:cNvSpPr>
            <a:spLocks noGrp="1"/>
          </p:cNvSpPr>
          <p:nvPr>
            <p:ph type="title"/>
          </p:nvPr>
        </p:nvSpPr>
        <p:spPr>
          <a:xfrm>
            <a:off x="1632093" y="1672541"/>
            <a:ext cx="8927814" cy="756560"/>
          </a:xfrm>
        </p:spPr>
        <p:txBody>
          <a:bodyPr>
            <a:noAutofit/>
          </a:bodyPr>
          <a:lstStyle/>
          <a:p>
            <a:pPr algn="ctr"/>
            <a:r>
              <a:rPr lang="en-US" sz="3600" b="1" dirty="0">
                <a:latin typeface="Cambria" panose="02040503050406030204" pitchFamily="18" charset="0"/>
              </a:rPr>
              <a:t>MEN’S WHOLE FOOD ANTIOXIDANT BLEND</a:t>
            </a:r>
          </a:p>
        </p:txBody>
      </p:sp>
    </p:spTree>
    <p:extLst>
      <p:ext uri="{BB962C8B-B14F-4D97-AF65-F5344CB8AC3E}">
        <p14:creationId xmlns:p14="http://schemas.microsoft.com/office/powerpoint/2010/main" val="4239620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769421"/>
            <a:ext cx="10515600" cy="4351338"/>
          </a:xfrm>
        </p:spPr>
        <p:txBody>
          <a:bodyPr>
            <a:noAutofit/>
          </a:bodyPr>
          <a:lstStyle/>
          <a:p>
            <a:pPr marL="0" indent="0" algn="ctr">
              <a:buNone/>
            </a:pPr>
            <a:r>
              <a:rPr lang="en-US" b="1" dirty="0">
                <a:latin typeface="Cambria" panose="02040503050406030204" pitchFamily="18" charset="0"/>
              </a:rPr>
              <a:t>WOMEN’S: L-Threonine (amino acid)</a:t>
            </a:r>
          </a:p>
          <a:p>
            <a:pPr algn="ctr"/>
            <a:r>
              <a:rPr lang="en-US" dirty="0">
                <a:latin typeface="Cambria" panose="02040503050406030204" pitchFamily="18" charset="0"/>
              </a:rPr>
              <a:t>Protects the cells against oxidative stress and improves mood, anxiety, depression, and sleep.</a:t>
            </a:r>
          </a:p>
          <a:p>
            <a:pPr marL="0" indent="0" algn="ctr">
              <a:buNone/>
            </a:pPr>
            <a:endParaRPr lang="en-US" dirty="0">
              <a:latin typeface="Cambria" panose="02040503050406030204" pitchFamily="18" charset="0"/>
            </a:endParaRPr>
          </a:p>
          <a:p>
            <a:pPr algn="ctr"/>
            <a:r>
              <a:rPr lang="en-US" dirty="0">
                <a:latin typeface="Cambria" panose="02040503050406030204" pitchFamily="18" charset="0"/>
              </a:rPr>
              <a:t>PLUS, many other great benefits!</a:t>
            </a:r>
          </a:p>
        </p:txBody>
      </p:sp>
      <p:sp>
        <p:nvSpPr>
          <p:cNvPr id="4" name="Title 3"/>
          <p:cNvSpPr>
            <a:spLocks noGrp="1"/>
          </p:cNvSpPr>
          <p:nvPr>
            <p:ph type="title"/>
          </p:nvPr>
        </p:nvSpPr>
        <p:spPr>
          <a:xfrm>
            <a:off x="1632093" y="1577947"/>
            <a:ext cx="8927814" cy="756560"/>
          </a:xfrm>
        </p:spPr>
        <p:txBody>
          <a:bodyPr>
            <a:noAutofit/>
          </a:bodyPr>
          <a:lstStyle/>
          <a:p>
            <a:pPr algn="ctr"/>
            <a:r>
              <a:rPr lang="en-US" sz="3000" b="1" dirty="0">
                <a:latin typeface="Cambria" panose="02040503050406030204" pitchFamily="18" charset="0"/>
              </a:rPr>
              <a:t>WOMEN’S WHOLE FOOD ANTI-OXIDANT BLEND </a:t>
            </a:r>
          </a:p>
        </p:txBody>
      </p:sp>
    </p:spTree>
    <p:extLst>
      <p:ext uri="{BB962C8B-B14F-4D97-AF65-F5344CB8AC3E}">
        <p14:creationId xmlns:p14="http://schemas.microsoft.com/office/powerpoint/2010/main" val="2938328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27386"/>
            <a:ext cx="9144000" cy="1143000"/>
          </a:xfrm>
        </p:spPr>
        <p:txBody>
          <a:bodyPr>
            <a:normAutofit/>
          </a:bodyPr>
          <a:lstStyle/>
          <a:p>
            <a:pPr algn="ctr"/>
            <a:r>
              <a:rPr lang="en-CA" sz="4000" b="1" dirty="0">
                <a:latin typeface="Cambria" panose="02040503050406030204" pitchFamily="18" charset="0"/>
                <a:cs typeface="Arial" panose="020B0604020202020204" pitchFamily="34" charset="0"/>
              </a:rPr>
              <a:t>CoQ10</a:t>
            </a:r>
            <a:r>
              <a:rPr lang="en-CA" sz="4000" b="1" dirty="0">
                <a:solidFill>
                  <a:schemeClr val="tx1">
                    <a:lumMod val="75000"/>
                    <a:lumOff val="25000"/>
                  </a:schemeClr>
                </a:solidFill>
                <a:latin typeface="Cambria" panose="02040503050406030204" pitchFamily="18" charset="0"/>
                <a:cs typeface="Arial" panose="020B0604020202020204" pitchFamily="34" charset="0"/>
              </a:rPr>
              <a:t>:</a:t>
            </a:r>
            <a:r>
              <a:rPr lang="en-CA" sz="4000" b="1" dirty="0">
                <a:latin typeface="Cambria" panose="02040503050406030204" pitchFamily="18" charset="0"/>
                <a:cs typeface="Arial" panose="020B0604020202020204" pitchFamily="34" charset="0"/>
              </a:rPr>
              <a:t>  </a:t>
            </a:r>
            <a:r>
              <a:rPr lang="en-CA" sz="4000" b="1" dirty="0">
                <a:solidFill>
                  <a:schemeClr val="tx1">
                    <a:lumMod val="75000"/>
                    <a:lumOff val="25000"/>
                  </a:schemeClr>
                </a:solidFill>
                <a:latin typeface="Cambria" panose="02040503050406030204" pitchFamily="18" charset="0"/>
                <a:cs typeface="Arial" panose="020B0604020202020204" pitchFamily="34" charset="0"/>
              </a:rPr>
              <a:t>Aging Process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8514" y="2410127"/>
            <a:ext cx="3654972" cy="3045810"/>
          </a:xfrm>
          <a:ln>
            <a:solidFill>
              <a:schemeClr val="tx1">
                <a:lumMod val="85000"/>
                <a:lumOff val="15000"/>
              </a:schemeClr>
            </a:solidFill>
          </a:ln>
        </p:spPr>
      </p:pic>
    </p:spTree>
    <p:extLst>
      <p:ext uri="{BB962C8B-B14F-4D97-AF65-F5344CB8AC3E}">
        <p14:creationId xmlns:p14="http://schemas.microsoft.com/office/powerpoint/2010/main" val="863467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330157-534B-A342-9CBA-039071244A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6300" y="1714500"/>
            <a:ext cx="5359400" cy="3429000"/>
          </a:xfrm>
          <a:prstGeom prst="rect">
            <a:avLst/>
          </a:prstGeom>
        </p:spPr>
      </p:pic>
    </p:spTree>
    <p:extLst>
      <p:ext uri="{BB962C8B-B14F-4D97-AF65-F5344CB8AC3E}">
        <p14:creationId xmlns:p14="http://schemas.microsoft.com/office/powerpoint/2010/main" val="4247842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754500"/>
            <a:ext cx="9144000" cy="2387600"/>
          </a:xfrm>
        </p:spPr>
        <p:txBody>
          <a:bodyPr>
            <a:normAutofit/>
          </a:bodyPr>
          <a:lstStyle/>
          <a:p>
            <a:r>
              <a:rPr lang="en-US" b="1" dirty="0"/>
              <a:t> </a:t>
            </a:r>
            <a:r>
              <a:rPr lang="en-US" sz="4800" dirty="0">
                <a:latin typeface="Cambria" panose="02040503050406030204" pitchFamily="18" charset="0"/>
              </a:rPr>
              <a:t>DEADLY </a:t>
            </a:r>
            <a:r>
              <a:rPr lang="en-US" sz="4800" b="1" dirty="0">
                <a:latin typeface="Cambria" panose="02040503050406030204" pitchFamily="18" charset="0"/>
              </a:rPr>
              <a:t>INFLAMMATION </a:t>
            </a:r>
          </a:p>
        </p:txBody>
      </p:sp>
      <p:sp>
        <p:nvSpPr>
          <p:cNvPr id="3" name="Content Placeholder 2"/>
          <p:cNvSpPr>
            <a:spLocks noGrp="1"/>
          </p:cNvSpPr>
          <p:nvPr>
            <p:ph type="subTitle" idx="1"/>
          </p:nvPr>
        </p:nvSpPr>
        <p:spPr>
          <a:xfrm>
            <a:off x="1524000" y="3429000"/>
            <a:ext cx="9144000" cy="1655762"/>
          </a:xfrm>
        </p:spPr>
        <p:txBody>
          <a:bodyPr>
            <a:normAutofit/>
          </a:bodyPr>
          <a:lstStyle/>
          <a:p>
            <a:r>
              <a:rPr lang="en-US" sz="2800" b="1" i="1" dirty="0">
                <a:latin typeface="Cambria" panose="02040503050406030204" pitchFamily="18" charset="0"/>
              </a:rPr>
              <a:t>The Major Physiologic Cause of </a:t>
            </a:r>
          </a:p>
          <a:p>
            <a:r>
              <a:rPr lang="en-US" sz="2800" b="1" i="1" dirty="0">
                <a:latin typeface="Cambria" panose="02040503050406030204" pitchFamily="18" charset="0"/>
              </a:rPr>
              <a:t>ALL Pain &amp; Disease</a:t>
            </a:r>
          </a:p>
          <a:p>
            <a:endParaRPr lang="en-US" dirty="0"/>
          </a:p>
        </p:txBody>
      </p:sp>
    </p:spTree>
    <p:extLst>
      <p:ext uri="{BB962C8B-B14F-4D97-AF65-F5344CB8AC3E}">
        <p14:creationId xmlns:p14="http://schemas.microsoft.com/office/powerpoint/2010/main" val="720121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C8995-5E13-4511-A76C-34B45AFCE87B}"/>
              </a:ext>
            </a:extLst>
          </p:cNvPr>
          <p:cNvSpPr>
            <a:spLocks noGrp="1"/>
          </p:cNvSpPr>
          <p:nvPr>
            <p:ph type="title"/>
          </p:nvPr>
        </p:nvSpPr>
        <p:spPr/>
        <p:txBody>
          <a:bodyPr>
            <a:normAutofit/>
          </a:bodyPr>
          <a:lstStyle/>
          <a:p>
            <a:pPr algn="ctr"/>
            <a:r>
              <a:rPr lang="en-US" sz="4000" b="1" dirty="0">
                <a:latin typeface="Cambria" panose="02040503050406030204" pitchFamily="18" charset="0"/>
              </a:rPr>
              <a:t>Master Detoxifier</a:t>
            </a:r>
          </a:p>
        </p:txBody>
      </p:sp>
      <p:sp>
        <p:nvSpPr>
          <p:cNvPr id="3" name="Content Placeholder 2">
            <a:extLst>
              <a:ext uri="{FF2B5EF4-FFF2-40B4-BE49-F238E27FC236}">
                <a16:creationId xmlns:a16="http://schemas.microsoft.com/office/drawing/2014/main" id="{CC6625BE-8F28-4A7A-A5BB-6524B5AA2BEB}"/>
              </a:ext>
            </a:extLst>
          </p:cNvPr>
          <p:cNvSpPr>
            <a:spLocks noGrp="1"/>
          </p:cNvSpPr>
          <p:nvPr>
            <p:ph idx="1"/>
          </p:nvPr>
        </p:nvSpPr>
        <p:spPr>
          <a:xfrm>
            <a:off x="4432738" y="1690688"/>
            <a:ext cx="10515600" cy="4351338"/>
          </a:xfrm>
        </p:spPr>
        <p:txBody>
          <a:bodyPr>
            <a:normAutofit fontScale="32500" lnSpcReduction="20000"/>
          </a:bodyPr>
          <a:lstStyle/>
          <a:p>
            <a:r>
              <a:rPr lang="en-US" sz="5000" dirty="0">
                <a:latin typeface="Cambria" panose="02040503050406030204" pitchFamily="18" charset="0"/>
              </a:rPr>
              <a:t>N-Acetyl-L-Cysteine (NAC)*</a:t>
            </a:r>
          </a:p>
          <a:p>
            <a:r>
              <a:rPr lang="en-US" sz="5000" dirty="0">
                <a:latin typeface="Cambria" panose="02040503050406030204" pitchFamily="18" charset="0"/>
              </a:rPr>
              <a:t>L-Glutamine*</a:t>
            </a:r>
          </a:p>
          <a:p>
            <a:r>
              <a:rPr lang="en-US" sz="5000" dirty="0">
                <a:latin typeface="Cambria" panose="02040503050406030204" pitchFamily="18" charset="0"/>
              </a:rPr>
              <a:t>L-Glycine*</a:t>
            </a:r>
          </a:p>
          <a:p>
            <a:r>
              <a:rPr lang="en-US" sz="5000" dirty="0">
                <a:latin typeface="Cambria" panose="02040503050406030204" pitchFamily="18" charset="0"/>
              </a:rPr>
              <a:t>Milk Thistle Seed Extract*</a:t>
            </a:r>
          </a:p>
          <a:p>
            <a:r>
              <a:rPr lang="en-US" sz="5000" dirty="0">
                <a:latin typeface="Cambria" panose="02040503050406030204" pitchFamily="18" charset="0"/>
              </a:rPr>
              <a:t>Apple Cider Vinegar (Powder)</a:t>
            </a:r>
          </a:p>
          <a:p>
            <a:r>
              <a:rPr lang="en-US" sz="5000" dirty="0">
                <a:latin typeface="Cambria" panose="02040503050406030204" pitchFamily="18" charset="0"/>
              </a:rPr>
              <a:t>Aloe Vera Leaf Powder</a:t>
            </a:r>
          </a:p>
          <a:p>
            <a:r>
              <a:rPr lang="en-US" sz="5000" dirty="0">
                <a:latin typeface="Cambria" panose="02040503050406030204" pitchFamily="18" charset="0"/>
              </a:rPr>
              <a:t>Broccoli Seed Extract Powder*</a:t>
            </a:r>
          </a:p>
          <a:p>
            <a:r>
              <a:rPr lang="en-US" sz="5000" dirty="0">
                <a:latin typeface="Cambria" panose="02040503050406030204" pitchFamily="18" charset="0"/>
              </a:rPr>
              <a:t>Chlorella</a:t>
            </a:r>
          </a:p>
          <a:p>
            <a:r>
              <a:rPr lang="en-US" sz="5000" dirty="0">
                <a:latin typeface="Cambria" panose="02040503050406030204" pitchFamily="18" charset="0"/>
              </a:rPr>
              <a:t>Cinnamon Extract</a:t>
            </a:r>
          </a:p>
          <a:p>
            <a:r>
              <a:rPr lang="en-US" sz="5000" dirty="0">
                <a:latin typeface="Cambria" panose="02040503050406030204" pitchFamily="18" charset="0"/>
              </a:rPr>
              <a:t>Dandelion Greens</a:t>
            </a:r>
          </a:p>
          <a:p>
            <a:r>
              <a:rPr lang="en-US" sz="5000" dirty="0">
                <a:latin typeface="Cambria" panose="02040503050406030204" pitchFamily="18" charset="0"/>
              </a:rPr>
              <a:t>Garlic Powder*</a:t>
            </a:r>
          </a:p>
          <a:p>
            <a:r>
              <a:rPr lang="en-US" sz="5000" dirty="0">
                <a:latin typeface="Cambria" panose="02040503050406030204" pitchFamily="18" charset="0"/>
              </a:rPr>
              <a:t>Green Tea Extract (Polyphenols, Catechins, and EGCG)</a:t>
            </a:r>
          </a:p>
          <a:p>
            <a:r>
              <a:rPr lang="en-US" sz="5000" dirty="0">
                <a:latin typeface="Cambria" panose="02040503050406030204" pitchFamily="18" charset="0"/>
              </a:rPr>
              <a:t>L-Glutathione*</a:t>
            </a:r>
          </a:p>
          <a:p>
            <a:pPr marL="0" indent="0">
              <a:buNone/>
            </a:pPr>
            <a:r>
              <a:rPr lang="en-US" dirty="0"/>
              <a:t>*Increase and enhance Glutathione in the blood</a:t>
            </a:r>
          </a:p>
          <a:p>
            <a:endParaRPr lang="en-US" dirty="0"/>
          </a:p>
          <a:p>
            <a:endParaRPr lang="en-US" dirty="0"/>
          </a:p>
        </p:txBody>
      </p:sp>
    </p:spTree>
    <p:extLst>
      <p:ext uri="{BB962C8B-B14F-4D97-AF65-F5344CB8AC3E}">
        <p14:creationId xmlns:p14="http://schemas.microsoft.com/office/powerpoint/2010/main" val="3386164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7872-136F-4F17-8D91-499F0AAB066A}"/>
              </a:ext>
            </a:extLst>
          </p:cNvPr>
          <p:cNvSpPr>
            <a:spLocks noGrp="1"/>
          </p:cNvSpPr>
          <p:nvPr>
            <p:ph type="title"/>
          </p:nvPr>
        </p:nvSpPr>
        <p:spPr>
          <a:xfrm>
            <a:off x="838200" y="775029"/>
            <a:ext cx="10515600" cy="1325563"/>
          </a:xfrm>
        </p:spPr>
        <p:txBody>
          <a:bodyPr>
            <a:normAutofit/>
          </a:bodyPr>
          <a:lstStyle/>
          <a:p>
            <a:pPr algn="ctr"/>
            <a:r>
              <a:rPr lang="en-US" sz="4000" b="1" dirty="0">
                <a:latin typeface="Cambria" panose="02040503050406030204" pitchFamily="18" charset="0"/>
              </a:rPr>
              <a:t>Milk Thistle</a:t>
            </a:r>
          </a:p>
        </p:txBody>
      </p:sp>
      <p:sp>
        <p:nvSpPr>
          <p:cNvPr id="3" name="Content Placeholder 2">
            <a:extLst>
              <a:ext uri="{FF2B5EF4-FFF2-40B4-BE49-F238E27FC236}">
                <a16:creationId xmlns:a16="http://schemas.microsoft.com/office/drawing/2014/main" id="{596BF59A-E961-4B88-A4A7-2E4019F67999}"/>
              </a:ext>
            </a:extLst>
          </p:cNvPr>
          <p:cNvSpPr>
            <a:spLocks noGrp="1"/>
          </p:cNvSpPr>
          <p:nvPr>
            <p:ph idx="1"/>
          </p:nvPr>
        </p:nvSpPr>
        <p:spPr>
          <a:xfrm>
            <a:off x="838200" y="2340632"/>
            <a:ext cx="10515600" cy="4351338"/>
          </a:xfrm>
        </p:spPr>
        <p:txBody>
          <a:bodyPr>
            <a:normAutofit/>
          </a:bodyPr>
          <a:lstStyle/>
          <a:p>
            <a:r>
              <a:rPr lang="en-US" dirty="0">
                <a:latin typeface="Cambria" panose="02040503050406030204" pitchFamily="18" charset="0"/>
              </a:rPr>
              <a:t>Powerful glutathione regenerator </a:t>
            </a:r>
          </a:p>
          <a:p>
            <a:r>
              <a:rPr lang="en-US" dirty="0">
                <a:latin typeface="Cambria" panose="02040503050406030204" pitchFamily="18" charset="0"/>
              </a:rPr>
              <a:t>Reduces and reverses liver damage caused by medications, radiation and alcohol  </a:t>
            </a:r>
          </a:p>
          <a:p>
            <a:r>
              <a:rPr lang="en-US" dirty="0">
                <a:latin typeface="Cambria" panose="02040503050406030204" pitchFamily="18" charset="0"/>
              </a:rPr>
              <a:t>Used to treat alcoholic cirrhosis and alcoholic hepatitis</a:t>
            </a:r>
          </a:p>
          <a:p>
            <a:r>
              <a:rPr lang="en-US" dirty="0">
                <a:latin typeface="Cambria" panose="02040503050406030204" pitchFamily="18" charset="0"/>
              </a:rPr>
              <a:t>A</a:t>
            </a:r>
            <a:r>
              <a:rPr lang="en-US" b="1" dirty="0">
                <a:latin typeface="Cambria" panose="02040503050406030204" pitchFamily="18" charset="0"/>
              </a:rPr>
              <a:t> </a:t>
            </a:r>
            <a:r>
              <a:rPr lang="en-US" dirty="0">
                <a:latin typeface="Cambria" panose="02040503050406030204" pitchFamily="18" charset="0"/>
              </a:rPr>
              <a:t>potent antioxidant for the liver</a:t>
            </a:r>
          </a:p>
          <a:p>
            <a:pPr lvl="0"/>
            <a:r>
              <a:rPr lang="en-US" dirty="0">
                <a:latin typeface="Cambria" panose="02040503050406030204" pitchFamily="18" charset="0"/>
              </a:rPr>
              <a:t>Chemoprotective (2-4)</a:t>
            </a:r>
          </a:p>
          <a:p>
            <a:endParaRPr lang="en-US" dirty="0"/>
          </a:p>
        </p:txBody>
      </p:sp>
    </p:spTree>
    <p:extLst>
      <p:ext uri="{BB962C8B-B14F-4D97-AF65-F5344CB8AC3E}">
        <p14:creationId xmlns:p14="http://schemas.microsoft.com/office/powerpoint/2010/main" val="2098392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3919-190C-4002-A255-F6D9A90C13DC}"/>
              </a:ext>
            </a:extLst>
          </p:cNvPr>
          <p:cNvSpPr>
            <a:spLocks noGrp="1"/>
          </p:cNvSpPr>
          <p:nvPr>
            <p:ph type="title"/>
          </p:nvPr>
        </p:nvSpPr>
        <p:spPr>
          <a:xfrm>
            <a:off x="838200" y="732987"/>
            <a:ext cx="10515600" cy="1325563"/>
          </a:xfrm>
        </p:spPr>
        <p:txBody>
          <a:bodyPr>
            <a:normAutofit/>
          </a:bodyPr>
          <a:lstStyle/>
          <a:p>
            <a:pPr algn="ctr"/>
            <a:r>
              <a:rPr lang="en-US" sz="4000" b="1" dirty="0">
                <a:latin typeface="Cambria" panose="02040503050406030204" pitchFamily="18" charset="0"/>
              </a:rPr>
              <a:t>Key Co-Factors (Edison Pack)</a:t>
            </a:r>
          </a:p>
        </p:txBody>
      </p:sp>
      <p:sp>
        <p:nvSpPr>
          <p:cNvPr id="3" name="Content Placeholder 2">
            <a:extLst>
              <a:ext uri="{FF2B5EF4-FFF2-40B4-BE49-F238E27FC236}">
                <a16:creationId xmlns:a16="http://schemas.microsoft.com/office/drawing/2014/main" id="{159BE695-D026-4365-8881-F5418226171A}"/>
              </a:ext>
            </a:extLst>
          </p:cNvPr>
          <p:cNvSpPr>
            <a:spLocks noGrp="1"/>
          </p:cNvSpPr>
          <p:nvPr>
            <p:ph idx="1"/>
          </p:nvPr>
        </p:nvSpPr>
        <p:spPr>
          <a:xfrm>
            <a:off x="4674476" y="2141537"/>
            <a:ext cx="10515600" cy="4351338"/>
          </a:xfrm>
        </p:spPr>
        <p:txBody>
          <a:bodyPr>
            <a:normAutofit/>
          </a:bodyPr>
          <a:lstStyle/>
          <a:p>
            <a:r>
              <a:rPr lang="en-US" b="1" dirty="0">
                <a:solidFill>
                  <a:schemeClr val="tx1"/>
                </a:solidFill>
                <a:latin typeface="Cambria" panose="02040503050406030204" pitchFamily="18" charset="0"/>
                <a:hlinkClick r:id="rId3">
                  <a:extLst>
                    <a:ext uri="{A12FA001-AC4F-418D-AE19-62706E023703}">
                      <ahyp:hlinkClr xmlns:ahyp="http://schemas.microsoft.com/office/drawing/2018/hyperlinkcolor" val="tx"/>
                    </a:ext>
                  </a:extLst>
                </a:hlinkClick>
              </a:rPr>
              <a:t>Vitamin C</a:t>
            </a:r>
            <a:r>
              <a:rPr lang="en-US" dirty="0">
                <a:solidFill>
                  <a:schemeClr val="tx1"/>
                </a:solidFill>
                <a:latin typeface="Cambria" panose="02040503050406030204" pitchFamily="18" charset="0"/>
              </a:rPr>
              <a:t> –  </a:t>
            </a:r>
          </a:p>
          <a:p>
            <a:r>
              <a:rPr lang="en-US" b="1" dirty="0">
                <a:solidFill>
                  <a:schemeClr val="tx1"/>
                </a:solidFill>
                <a:latin typeface="Cambria" panose="02040503050406030204" pitchFamily="18" charset="0"/>
                <a:hlinkClick r:id="rId4">
                  <a:extLst>
                    <a:ext uri="{A12FA001-AC4F-418D-AE19-62706E023703}">
                      <ahyp:hlinkClr xmlns:ahyp="http://schemas.microsoft.com/office/drawing/2018/hyperlinkcolor" val="tx"/>
                    </a:ext>
                  </a:extLst>
                </a:hlinkClick>
              </a:rPr>
              <a:t>Vitamin E</a:t>
            </a:r>
            <a:r>
              <a:rPr lang="en-US" dirty="0">
                <a:solidFill>
                  <a:schemeClr val="tx1"/>
                </a:solidFill>
                <a:latin typeface="Cambria" panose="02040503050406030204" pitchFamily="18" charset="0"/>
                <a:hlinkClick r:id="rId4">
                  <a:extLst>
                    <a:ext uri="{A12FA001-AC4F-418D-AE19-62706E023703}">
                      <ahyp:hlinkClr xmlns:ahyp="http://schemas.microsoft.com/office/drawing/2018/hyperlinkcolor" val="tx"/>
                    </a:ext>
                  </a:extLst>
                </a:hlinkClick>
              </a:rPr>
              <a:t> </a:t>
            </a:r>
            <a:r>
              <a:rPr lang="en-US" dirty="0">
                <a:solidFill>
                  <a:schemeClr val="tx1"/>
                </a:solidFill>
                <a:latin typeface="Cambria" panose="02040503050406030204" pitchFamily="18" charset="0"/>
              </a:rPr>
              <a:t>–  </a:t>
            </a:r>
          </a:p>
          <a:p>
            <a:r>
              <a:rPr lang="en-US" b="1" dirty="0">
                <a:solidFill>
                  <a:schemeClr val="tx1"/>
                </a:solidFill>
                <a:latin typeface="Cambria" panose="02040503050406030204" pitchFamily="18" charset="0"/>
                <a:hlinkClick r:id="rId5">
                  <a:extLst>
                    <a:ext uri="{A12FA001-AC4F-418D-AE19-62706E023703}">
                      <ahyp:hlinkClr xmlns:ahyp="http://schemas.microsoft.com/office/drawing/2018/hyperlinkcolor" val="tx"/>
                    </a:ext>
                  </a:extLst>
                </a:hlinkClick>
              </a:rPr>
              <a:t>B vitamins</a:t>
            </a:r>
            <a:r>
              <a:rPr lang="en-US" dirty="0">
                <a:solidFill>
                  <a:schemeClr val="tx1"/>
                </a:solidFill>
                <a:latin typeface="Cambria" panose="02040503050406030204" pitchFamily="18" charset="0"/>
                <a:hlinkClick r:id="rId5">
                  <a:extLst>
                    <a:ext uri="{A12FA001-AC4F-418D-AE19-62706E023703}">
                      <ahyp:hlinkClr xmlns:ahyp="http://schemas.microsoft.com/office/drawing/2018/hyperlinkcolor" val="tx"/>
                    </a:ext>
                  </a:extLst>
                </a:hlinkClick>
              </a:rPr>
              <a:t> </a:t>
            </a:r>
            <a:r>
              <a:rPr lang="en-US" dirty="0">
                <a:solidFill>
                  <a:schemeClr val="tx1"/>
                </a:solidFill>
                <a:latin typeface="Cambria" panose="02040503050406030204" pitchFamily="18" charset="0"/>
              </a:rPr>
              <a:t>–  </a:t>
            </a:r>
          </a:p>
          <a:p>
            <a:r>
              <a:rPr lang="en-US" b="1" dirty="0">
                <a:solidFill>
                  <a:schemeClr val="tx1"/>
                </a:solidFill>
                <a:latin typeface="Cambria" panose="02040503050406030204" pitchFamily="18" charset="0"/>
                <a:hlinkClick r:id="rId6">
                  <a:extLst>
                    <a:ext uri="{A12FA001-AC4F-418D-AE19-62706E023703}">
                      <ahyp:hlinkClr xmlns:ahyp="http://schemas.microsoft.com/office/drawing/2018/hyperlinkcolor" val="tx"/>
                    </a:ext>
                  </a:extLst>
                </a:hlinkClick>
              </a:rPr>
              <a:t>Selenium</a:t>
            </a:r>
            <a:r>
              <a:rPr lang="en-US" dirty="0">
                <a:solidFill>
                  <a:schemeClr val="tx1"/>
                </a:solidFill>
                <a:latin typeface="Cambria" panose="02040503050406030204" pitchFamily="18" charset="0"/>
              </a:rPr>
              <a:t> -  </a:t>
            </a:r>
          </a:p>
          <a:p>
            <a:r>
              <a:rPr lang="en-US" b="1" dirty="0">
                <a:solidFill>
                  <a:schemeClr val="tx1"/>
                </a:solidFill>
                <a:latin typeface="Cambria" panose="02040503050406030204" pitchFamily="18" charset="0"/>
                <a:hlinkClick r:id="rId7">
                  <a:extLst>
                    <a:ext uri="{A12FA001-AC4F-418D-AE19-62706E023703}">
                      <ahyp:hlinkClr xmlns:ahyp="http://schemas.microsoft.com/office/drawing/2018/hyperlinkcolor" val="tx"/>
                    </a:ext>
                  </a:extLst>
                </a:hlinkClick>
              </a:rPr>
              <a:t>Magnesium</a:t>
            </a:r>
            <a:r>
              <a:rPr lang="en-US" dirty="0">
                <a:solidFill>
                  <a:schemeClr val="tx1"/>
                </a:solidFill>
                <a:latin typeface="Cambria" panose="02040503050406030204" pitchFamily="18" charset="0"/>
              </a:rPr>
              <a:t> -  </a:t>
            </a:r>
          </a:p>
          <a:p>
            <a:r>
              <a:rPr lang="en-US" b="1" dirty="0">
                <a:solidFill>
                  <a:schemeClr val="tx1"/>
                </a:solidFill>
                <a:latin typeface="Cambria" panose="02040503050406030204" pitchFamily="18" charset="0"/>
                <a:hlinkClick r:id="rId8">
                  <a:extLst>
                    <a:ext uri="{A12FA001-AC4F-418D-AE19-62706E023703}">
                      <ahyp:hlinkClr xmlns:ahyp="http://schemas.microsoft.com/office/drawing/2018/hyperlinkcolor" val="tx"/>
                    </a:ext>
                  </a:extLst>
                </a:hlinkClick>
              </a:rPr>
              <a:t>Zinc</a:t>
            </a:r>
            <a:r>
              <a:rPr lang="en-US" dirty="0">
                <a:solidFill>
                  <a:schemeClr val="tx1"/>
                </a:solidFill>
                <a:latin typeface="Cambria" panose="02040503050406030204" pitchFamily="18" charset="0"/>
              </a:rPr>
              <a:t> –  </a:t>
            </a:r>
          </a:p>
          <a:p>
            <a:r>
              <a:rPr lang="en-US" b="1" dirty="0">
                <a:solidFill>
                  <a:schemeClr val="tx1"/>
                </a:solidFill>
                <a:latin typeface="Cambria" panose="02040503050406030204" pitchFamily="18" charset="0"/>
                <a:hlinkClick r:id="rId9">
                  <a:extLst>
                    <a:ext uri="{A12FA001-AC4F-418D-AE19-62706E023703}">
                      <ahyp:hlinkClr xmlns:ahyp="http://schemas.microsoft.com/office/drawing/2018/hyperlinkcolor" val="tx"/>
                    </a:ext>
                  </a:extLst>
                </a:hlinkClick>
              </a:rPr>
              <a:t>Alpha lipoic acid</a:t>
            </a:r>
            <a:r>
              <a:rPr lang="en-US" dirty="0">
                <a:solidFill>
                  <a:schemeClr val="tx1"/>
                </a:solidFill>
                <a:latin typeface="Cambria" panose="02040503050406030204" pitchFamily="18" charset="0"/>
                <a:hlinkClick r:id="rId9">
                  <a:extLst>
                    <a:ext uri="{A12FA001-AC4F-418D-AE19-62706E023703}">
                      <ahyp:hlinkClr xmlns:ahyp="http://schemas.microsoft.com/office/drawing/2018/hyperlinkcolor" val="tx"/>
                    </a:ext>
                  </a:extLst>
                </a:hlinkClick>
              </a:rPr>
              <a:t> </a:t>
            </a:r>
            <a:r>
              <a:rPr lang="en-US" dirty="0">
                <a:solidFill>
                  <a:schemeClr val="tx1"/>
                </a:solidFill>
                <a:latin typeface="Cambria" panose="02040503050406030204" pitchFamily="18" charset="0"/>
              </a:rPr>
              <a:t>–</a:t>
            </a:r>
          </a:p>
          <a:p>
            <a:r>
              <a:rPr lang="en-US" b="1" u="sng" dirty="0">
                <a:solidFill>
                  <a:schemeClr val="tx1"/>
                </a:solidFill>
                <a:latin typeface="Cambria" panose="02040503050406030204" pitchFamily="18" charset="0"/>
              </a:rPr>
              <a:t>Vitamin D</a:t>
            </a:r>
          </a:p>
          <a:p>
            <a:endParaRPr lang="en-US" dirty="0"/>
          </a:p>
        </p:txBody>
      </p:sp>
    </p:spTree>
    <p:extLst>
      <p:ext uri="{BB962C8B-B14F-4D97-AF65-F5344CB8AC3E}">
        <p14:creationId xmlns:p14="http://schemas.microsoft.com/office/powerpoint/2010/main" val="2972395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28DF-78B5-4789-9BD6-A0669A778C6A}"/>
              </a:ext>
            </a:extLst>
          </p:cNvPr>
          <p:cNvSpPr>
            <a:spLocks noGrp="1"/>
          </p:cNvSpPr>
          <p:nvPr>
            <p:ph type="title"/>
          </p:nvPr>
        </p:nvSpPr>
        <p:spPr/>
        <p:txBody>
          <a:bodyPr>
            <a:normAutofit/>
          </a:bodyPr>
          <a:lstStyle/>
          <a:p>
            <a:pPr algn="ctr"/>
            <a:r>
              <a:rPr lang="en-US" sz="4000" b="1" dirty="0">
                <a:latin typeface="Cambria" panose="02040503050406030204" pitchFamily="18" charset="0"/>
              </a:rPr>
              <a:t>Capture &amp; Release </a:t>
            </a:r>
          </a:p>
        </p:txBody>
      </p:sp>
      <p:sp>
        <p:nvSpPr>
          <p:cNvPr id="3" name="Content Placeholder 2">
            <a:extLst>
              <a:ext uri="{FF2B5EF4-FFF2-40B4-BE49-F238E27FC236}">
                <a16:creationId xmlns:a16="http://schemas.microsoft.com/office/drawing/2014/main" id="{E6928E07-4DC6-4B0D-8350-31F094DB354E}"/>
              </a:ext>
            </a:extLst>
          </p:cNvPr>
          <p:cNvSpPr>
            <a:spLocks noGrp="1"/>
          </p:cNvSpPr>
          <p:nvPr>
            <p:ph idx="1"/>
          </p:nvPr>
        </p:nvSpPr>
        <p:spPr>
          <a:xfrm>
            <a:off x="2088931" y="1804604"/>
            <a:ext cx="10515600" cy="4351338"/>
          </a:xfrm>
        </p:spPr>
        <p:txBody>
          <a:bodyPr>
            <a:normAutofit fontScale="92500" lnSpcReduction="20000"/>
          </a:bodyPr>
          <a:lstStyle/>
          <a:p>
            <a:r>
              <a:rPr lang="en-US" dirty="0">
                <a:latin typeface="Cambria" panose="02040503050406030204" pitchFamily="18" charset="0"/>
              </a:rPr>
              <a:t>Magnesium (as Magnesium Citrate 16%)</a:t>
            </a:r>
          </a:p>
          <a:p>
            <a:r>
              <a:rPr lang="en-US" dirty="0">
                <a:latin typeface="Cambria" panose="02040503050406030204" pitchFamily="18" charset="0"/>
              </a:rPr>
              <a:t>Psyllium Husk</a:t>
            </a:r>
          </a:p>
          <a:p>
            <a:r>
              <a:rPr lang="en-US" dirty="0">
                <a:latin typeface="Cambria" panose="02040503050406030204" pitchFamily="18" charset="0"/>
              </a:rPr>
              <a:t>Activated Carbon (Charcoal)</a:t>
            </a:r>
          </a:p>
          <a:p>
            <a:r>
              <a:rPr lang="en-US" dirty="0">
                <a:latin typeface="Cambria" panose="02040503050406030204" pitchFamily="18" charset="0"/>
              </a:rPr>
              <a:t>Flaxseed</a:t>
            </a:r>
          </a:p>
          <a:p>
            <a:r>
              <a:rPr lang="en-US" dirty="0">
                <a:latin typeface="Cambria" panose="02040503050406030204" pitchFamily="18" charset="0"/>
              </a:rPr>
              <a:t>Glucomannan (Konjac Root)</a:t>
            </a:r>
          </a:p>
          <a:p>
            <a:r>
              <a:rPr lang="en-US" dirty="0">
                <a:latin typeface="Cambria" panose="02040503050406030204" pitchFamily="18" charset="0"/>
              </a:rPr>
              <a:t>Acai Berry Powder</a:t>
            </a:r>
          </a:p>
          <a:p>
            <a:r>
              <a:rPr lang="en-US" dirty="0">
                <a:latin typeface="Cambria" panose="02040503050406030204" pitchFamily="18" charset="0"/>
              </a:rPr>
              <a:t>Alfalfa (Whole Plant)</a:t>
            </a:r>
          </a:p>
          <a:p>
            <a:r>
              <a:rPr lang="en-US" dirty="0">
                <a:latin typeface="Cambria" panose="02040503050406030204" pitchFamily="18" charset="0"/>
              </a:rPr>
              <a:t>Blueberry (Vaccinium </a:t>
            </a:r>
            <a:r>
              <a:rPr lang="en-US" dirty="0" err="1">
                <a:latin typeface="Cambria" panose="02040503050406030204" pitchFamily="18" charset="0"/>
              </a:rPr>
              <a:t>corymbosum</a:t>
            </a:r>
            <a:r>
              <a:rPr lang="en-US" dirty="0">
                <a:latin typeface="Cambria" panose="02040503050406030204" pitchFamily="18" charset="0"/>
              </a:rPr>
              <a:t>; fruit powder)</a:t>
            </a:r>
          </a:p>
          <a:p>
            <a:r>
              <a:rPr lang="en-US" dirty="0">
                <a:latin typeface="Cambria" panose="02040503050406030204" pitchFamily="18" charset="0"/>
              </a:rPr>
              <a:t>Brussels Sprout (Whole Plant)</a:t>
            </a:r>
          </a:p>
          <a:p>
            <a:r>
              <a:rPr lang="en-US" dirty="0">
                <a:latin typeface="Cambria" panose="02040503050406030204" pitchFamily="18" charset="0"/>
              </a:rPr>
              <a:t>Kale (Organic)</a:t>
            </a:r>
          </a:p>
          <a:p>
            <a:endParaRPr lang="en-US" dirty="0"/>
          </a:p>
        </p:txBody>
      </p:sp>
    </p:spTree>
    <p:extLst>
      <p:ext uri="{BB962C8B-B14F-4D97-AF65-F5344CB8AC3E}">
        <p14:creationId xmlns:p14="http://schemas.microsoft.com/office/powerpoint/2010/main" val="6282529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567419"/>
            <a:ext cx="9144000" cy="1143000"/>
          </a:xfrm>
        </p:spPr>
        <p:txBody>
          <a:bodyPr>
            <a:noAutofit/>
          </a:bodyPr>
          <a:lstStyle/>
          <a:p>
            <a:pPr algn="ctr" eaLnBrk="1" hangingPunct="1">
              <a:defRPr/>
            </a:pPr>
            <a:r>
              <a:rPr lang="en-US" sz="4000" b="1" dirty="0">
                <a:latin typeface="Cambria" panose="02040503050406030204" pitchFamily="18" charset="0"/>
              </a:rPr>
              <a:t>E3 Omega</a:t>
            </a: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t> </a:t>
            </a:r>
            <a:endParaRPr lang="en-US" sz="2800" dirty="0"/>
          </a:p>
        </p:txBody>
      </p:sp>
      <p:pic>
        <p:nvPicPr>
          <p:cNvPr id="2" name="Picture 1">
            <a:extLst>
              <a:ext uri="{FF2B5EF4-FFF2-40B4-BE49-F238E27FC236}">
                <a16:creationId xmlns:a16="http://schemas.microsoft.com/office/drawing/2014/main" id="{CBA06346-7B21-944D-97F0-00B4BB30F16D}"/>
              </a:ext>
            </a:extLst>
          </p:cNvPr>
          <p:cNvPicPr>
            <a:picLocks noChangeAspect="1"/>
          </p:cNvPicPr>
          <p:nvPr/>
        </p:nvPicPr>
        <p:blipFill>
          <a:blip r:embed="rId3"/>
          <a:stretch>
            <a:fillRect/>
          </a:stretch>
        </p:blipFill>
        <p:spPr>
          <a:xfrm>
            <a:off x="1695222" y="1888358"/>
            <a:ext cx="2792695" cy="3609427"/>
          </a:xfrm>
          <a:prstGeom prst="rect">
            <a:avLst/>
          </a:prstGeom>
        </p:spPr>
      </p:pic>
      <p:pic>
        <p:nvPicPr>
          <p:cNvPr id="4" name="Picture 3">
            <a:extLst>
              <a:ext uri="{FF2B5EF4-FFF2-40B4-BE49-F238E27FC236}">
                <a16:creationId xmlns:a16="http://schemas.microsoft.com/office/drawing/2014/main" id="{65D79336-AD0D-E845-B64F-0541EEF886F6}"/>
              </a:ext>
            </a:extLst>
          </p:cNvPr>
          <p:cNvPicPr>
            <a:picLocks noChangeAspect="1"/>
          </p:cNvPicPr>
          <p:nvPr/>
        </p:nvPicPr>
        <p:blipFill>
          <a:blip r:embed="rId4"/>
          <a:stretch>
            <a:fillRect/>
          </a:stretch>
        </p:blipFill>
        <p:spPr>
          <a:xfrm>
            <a:off x="5003800" y="1916385"/>
            <a:ext cx="5664200" cy="3581400"/>
          </a:xfrm>
          <a:prstGeom prst="rect">
            <a:avLst/>
          </a:prstGeom>
        </p:spPr>
      </p:pic>
    </p:spTree>
    <p:extLst>
      <p:ext uri="{BB962C8B-B14F-4D97-AF65-F5344CB8AC3E}">
        <p14:creationId xmlns:p14="http://schemas.microsoft.com/office/powerpoint/2010/main" val="41722766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1037897"/>
            <a:ext cx="9144000" cy="1143000"/>
          </a:xfrm>
        </p:spPr>
        <p:txBody>
          <a:bodyPr>
            <a:noAutofit/>
          </a:bodyPr>
          <a:lstStyle/>
          <a:p>
            <a:pPr algn="ctr" eaLnBrk="1" hangingPunct="1">
              <a:defRPr/>
            </a:pPr>
            <a:r>
              <a:rPr lang="en-US" sz="4000" b="1" dirty="0">
                <a:latin typeface="Cambria" panose="02040503050406030204" pitchFamily="18" charset="0"/>
              </a:rPr>
              <a:t>Omega Competition</a:t>
            </a:r>
          </a:p>
        </p:txBody>
      </p:sp>
      <p:sp>
        <p:nvSpPr>
          <p:cNvPr id="3" name="TextBox 2">
            <a:extLst>
              <a:ext uri="{FF2B5EF4-FFF2-40B4-BE49-F238E27FC236}">
                <a16:creationId xmlns:a16="http://schemas.microsoft.com/office/drawing/2014/main" id="{0D67C563-02B0-E14F-95FF-5FA98A1259D8}"/>
              </a:ext>
            </a:extLst>
          </p:cNvPr>
          <p:cNvSpPr txBox="1"/>
          <p:nvPr/>
        </p:nvSpPr>
        <p:spPr>
          <a:xfrm>
            <a:off x="2879341" y="2548758"/>
            <a:ext cx="6433318" cy="3860031"/>
          </a:xfrm>
          <a:prstGeom prst="rect">
            <a:avLst/>
          </a:prstGeom>
          <a:noFill/>
        </p:spPr>
        <p:txBody>
          <a:bodyPr wrap="square" rtlCol="0">
            <a:spAutoFit/>
          </a:bodyPr>
          <a:lstStyle/>
          <a:p>
            <a:pPr marL="171450" lvl="0" indent="-171450" defTabSz="685800">
              <a:lnSpc>
                <a:spcPct val="90000"/>
              </a:lnSpc>
              <a:spcBef>
                <a:spcPts val="750"/>
              </a:spcBef>
              <a:buFont typeface="Arial" panose="020B0604020202020204" pitchFamily="34" charset="0"/>
              <a:buChar char="•"/>
            </a:pPr>
            <a:r>
              <a:rPr lang="en-GB" sz="2800" dirty="0">
                <a:solidFill>
                  <a:prstClr val="black"/>
                </a:solidFill>
                <a:latin typeface="Cambria" panose="02040503050406030204" pitchFamily="18" charset="0"/>
              </a:rPr>
              <a:t>Omega-6  lowers the presence of omega-3 and omega-9 in plasma and cells.</a:t>
            </a:r>
          </a:p>
          <a:p>
            <a:pPr marL="171450" lvl="0" indent="-171450" defTabSz="685800">
              <a:lnSpc>
                <a:spcPct val="90000"/>
              </a:lnSpc>
              <a:spcBef>
                <a:spcPts val="750"/>
              </a:spcBef>
              <a:buFont typeface="Arial" panose="020B0604020202020204" pitchFamily="34" charset="0"/>
              <a:buChar char="•"/>
            </a:pPr>
            <a:r>
              <a:rPr lang="en-GB" sz="2800" dirty="0">
                <a:solidFill>
                  <a:prstClr val="black"/>
                </a:solidFill>
                <a:latin typeface="Cambria" panose="02040503050406030204" pitchFamily="18" charset="0"/>
              </a:rPr>
              <a:t>This increases the risk of diseases including CVD, cancer, lung illness, and auto-immune.</a:t>
            </a:r>
          </a:p>
          <a:p>
            <a:pPr marL="171450" lvl="0" indent="-171450" defTabSz="685800">
              <a:lnSpc>
                <a:spcPct val="90000"/>
              </a:lnSpc>
              <a:spcBef>
                <a:spcPts val="750"/>
              </a:spcBef>
              <a:buFont typeface="Arial" panose="020B0604020202020204" pitchFamily="34" charset="0"/>
              <a:buChar char="•"/>
            </a:pPr>
            <a:endParaRPr lang="en-GB" sz="1100" dirty="0">
              <a:solidFill>
                <a:prstClr val="black"/>
              </a:solidFill>
            </a:endParaRPr>
          </a:p>
          <a:p>
            <a:pPr marL="171450" lvl="0" indent="-171450" defTabSz="685800">
              <a:lnSpc>
                <a:spcPct val="90000"/>
              </a:lnSpc>
              <a:spcBef>
                <a:spcPts val="750"/>
              </a:spcBef>
              <a:buFont typeface="Arial" panose="020B0604020202020204" pitchFamily="34" charset="0"/>
              <a:buChar char="•"/>
            </a:pPr>
            <a:endParaRPr lang="en-US" sz="2100" dirty="0">
              <a:solidFill>
                <a:prstClr val="black"/>
              </a:solidFill>
            </a:endParaRPr>
          </a:p>
          <a:p>
            <a:pPr lvl="0" defTabSz="685800">
              <a:lnSpc>
                <a:spcPct val="90000"/>
              </a:lnSpc>
              <a:spcBef>
                <a:spcPts val="750"/>
              </a:spcBef>
            </a:pPr>
            <a:r>
              <a:rPr lang="en-US" sz="1400" dirty="0">
                <a:solidFill>
                  <a:prstClr val="black"/>
                </a:solidFill>
              </a:rPr>
              <a:t> </a:t>
            </a:r>
          </a:p>
          <a:p>
            <a:pPr marL="171450" lvl="0" indent="-171450" defTabSz="685800">
              <a:lnSpc>
                <a:spcPct val="90000"/>
              </a:lnSpc>
              <a:spcBef>
                <a:spcPts val="750"/>
              </a:spcBef>
              <a:buFont typeface="Arial" panose="020B0604020202020204" pitchFamily="34" charset="0"/>
              <a:buChar char="•"/>
            </a:pPr>
            <a:endParaRPr lang="en-US" sz="2100" dirty="0">
              <a:solidFill>
                <a:prstClr val="black"/>
              </a:solidFill>
            </a:endParaRPr>
          </a:p>
        </p:txBody>
      </p:sp>
    </p:spTree>
    <p:extLst>
      <p:ext uri="{BB962C8B-B14F-4D97-AF65-F5344CB8AC3E}">
        <p14:creationId xmlns:p14="http://schemas.microsoft.com/office/powerpoint/2010/main" val="1734636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1120666"/>
            <a:ext cx="9144000" cy="1143000"/>
          </a:xfrm>
        </p:spPr>
        <p:txBody>
          <a:bodyPr>
            <a:noAutofit/>
          </a:bodyPr>
          <a:lstStyle/>
          <a:p>
            <a:pPr algn="ctr" eaLnBrk="1" hangingPunct="1">
              <a:defRPr/>
            </a:pPr>
            <a:r>
              <a:rPr lang="en-US" sz="4000" b="1" dirty="0">
                <a:latin typeface="Cambria" panose="02040503050406030204" pitchFamily="18" charset="0"/>
              </a:rPr>
              <a:t>Life or Death Omega Race</a:t>
            </a: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latin typeface="+mn-lt"/>
              </a:rPr>
              <a:t> </a:t>
            </a:r>
            <a:endParaRPr lang="en-US" sz="2800" dirty="0">
              <a:latin typeface="+mn-lt"/>
            </a:endParaRPr>
          </a:p>
        </p:txBody>
      </p:sp>
      <p:sp>
        <p:nvSpPr>
          <p:cNvPr id="3" name="TextBox 2">
            <a:extLst>
              <a:ext uri="{FF2B5EF4-FFF2-40B4-BE49-F238E27FC236}">
                <a16:creationId xmlns:a16="http://schemas.microsoft.com/office/drawing/2014/main" id="{0D67C563-02B0-E14F-95FF-5FA98A1259D8}"/>
              </a:ext>
            </a:extLst>
          </p:cNvPr>
          <p:cNvSpPr txBox="1"/>
          <p:nvPr/>
        </p:nvSpPr>
        <p:spPr>
          <a:xfrm>
            <a:off x="2879341" y="2507686"/>
            <a:ext cx="6433318" cy="3131114"/>
          </a:xfrm>
          <a:prstGeom prst="rect">
            <a:avLst/>
          </a:prstGeom>
          <a:noFill/>
        </p:spPr>
        <p:txBody>
          <a:bodyPr wrap="square" rtlCol="0">
            <a:spAutoFit/>
          </a:bodyPr>
          <a:lstStyle/>
          <a:p>
            <a:pPr marL="171450" lvl="0" indent="-171450" defTabSz="685800">
              <a:lnSpc>
                <a:spcPct val="90000"/>
              </a:lnSpc>
              <a:spcBef>
                <a:spcPts val="750"/>
              </a:spcBef>
              <a:buFont typeface="Arial" panose="020B0604020202020204" pitchFamily="34" charset="0"/>
              <a:buChar char="•"/>
            </a:pPr>
            <a:r>
              <a:rPr lang="en-US" sz="3200" dirty="0">
                <a:solidFill>
                  <a:prstClr val="black"/>
                </a:solidFill>
                <a:latin typeface="Cambria" panose="02040503050406030204" pitchFamily="18" charset="0"/>
              </a:rPr>
              <a:t>The famous MRFIT study and studies of many different cultures show that people with the lowest percentage of Omega-6’s had the lowest death rate. </a:t>
            </a:r>
          </a:p>
          <a:p>
            <a:pPr lvl="0" defTabSz="685800">
              <a:lnSpc>
                <a:spcPct val="90000"/>
              </a:lnSpc>
              <a:spcBef>
                <a:spcPts val="750"/>
              </a:spcBef>
            </a:pPr>
            <a:endParaRPr lang="en-US" sz="3200" dirty="0">
              <a:solidFill>
                <a:prstClr val="black"/>
              </a:solidFill>
            </a:endParaRPr>
          </a:p>
          <a:p>
            <a:endParaRPr lang="en-US" dirty="0"/>
          </a:p>
        </p:txBody>
      </p:sp>
    </p:spTree>
    <p:extLst>
      <p:ext uri="{BB962C8B-B14F-4D97-AF65-F5344CB8AC3E}">
        <p14:creationId xmlns:p14="http://schemas.microsoft.com/office/powerpoint/2010/main" val="23771694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647700"/>
            <a:ext cx="9144000" cy="1143000"/>
          </a:xfrm>
        </p:spPr>
        <p:txBody>
          <a:bodyPr>
            <a:noAutofit/>
          </a:bodyPr>
          <a:lstStyle/>
          <a:p>
            <a:pPr algn="ctr">
              <a:defRPr/>
            </a:pPr>
            <a:r>
              <a:rPr lang="en-US" sz="4000" b="1" dirty="0">
                <a:latin typeface="Cambria" panose="02040503050406030204" pitchFamily="18" charset="0"/>
              </a:rPr>
              <a:t>EFA: Omega-6 Pathways</a:t>
            </a: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t> </a:t>
            </a:r>
            <a:endParaRPr lang="en-US" sz="2800" dirty="0"/>
          </a:p>
        </p:txBody>
      </p:sp>
      <p:sp>
        <p:nvSpPr>
          <p:cNvPr id="3" name="TextBox 2">
            <a:extLst>
              <a:ext uri="{FF2B5EF4-FFF2-40B4-BE49-F238E27FC236}">
                <a16:creationId xmlns:a16="http://schemas.microsoft.com/office/drawing/2014/main" id="{0D67C563-02B0-E14F-95FF-5FA98A1259D8}"/>
              </a:ext>
            </a:extLst>
          </p:cNvPr>
          <p:cNvSpPr txBox="1"/>
          <p:nvPr/>
        </p:nvSpPr>
        <p:spPr>
          <a:xfrm>
            <a:off x="4234682" y="2806677"/>
            <a:ext cx="6433318" cy="369332"/>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C910F7FD-D85C-453E-B4D2-43C182AF5FB5}"/>
              </a:ext>
            </a:extLst>
          </p:cNvPr>
          <p:cNvSpPr/>
          <p:nvPr/>
        </p:nvSpPr>
        <p:spPr>
          <a:xfrm>
            <a:off x="3048000" y="2008577"/>
            <a:ext cx="6096000" cy="3793346"/>
          </a:xfrm>
          <a:prstGeom prst="rect">
            <a:avLst/>
          </a:prstGeom>
        </p:spPr>
        <p:txBody>
          <a:bodyPr>
            <a:spAutoFit/>
          </a:bodyPr>
          <a:lstStyle/>
          <a:p>
            <a:pPr marL="171450" lvl="0" indent="-171450" algn="ctr" defTabSz="685800">
              <a:lnSpc>
                <a:spcPct val="90000"/>
              </a:lnSpc>
              <a:spcBef>
                <a:spcPts val="750"/>
              </a:spcBef>
              <a:buFont typeface="Arial" panose="020B0604020202020204" pitchFamily="34" charset="0"/>
              <a:buChar char="•"/>
            </a:pPr>
            <a:r>
              <a:rPr lang="en-GB" sz="3200" dirty="0">
                <a:solidFill>
                  <a:prstClr val="black"/>
                </a:solidFill>
                <a:latin typeface="Cambria" panose="02040503050406030204" pitchFamily="18" charset="0"/>
              </a:rPr>
              <a:t>Linoleic acid (w-6) is found in nuts, seeds, vegetable oils and animal products</a:t>
            </a:r>
          </a:p>
          <a:p>
            <a:pPr marL="171450" lvl="0" indent="-171450" algn="ctr" defTabSz="685800">
              <a:lnSpc>
                <a:spcPct val="90000"/>
              </a:lnSpc>
              <a:spcBef>
                <a:spcPts val="750"/>
              </a:spcBef>
              <a:buFont typeface="Arial" panose="020B0604020202020204" pitchFamily="34" charset="0"/>
              <a:buChar char="•"/>
            </a:pPr>
            <a:endParaRPr lang="en-GB" sz="3200" dirty="0">
              <a:solidFill>
                <a:prstClr val="black"/>
              </a:solidFill>
              <a:latin typeface="Cambria" panose="02040503050406030204" pitchFamily="18" charset="0"/>
            </a:endParaRPr>
          </a:p>
          <a:p>
            <a:pPr marL="171450" lvl="0" indent="-171450" algn="ctr" defTabSz="685800">
              <a:lnSpc>
                <a:spcPct val="90000"/>
              </a:lnSpc>
              <a:spcBef>
                <a:spcPts val="750"/>
              </a:spcBef>
              <a:buFont typeface="Arial" panose="020B0604020202020204" pitchFamily="34" charset="0"/>
              <a:buChar char="•"/>
            </a:pPr>
            <a:r>
              <a:rPr lang="en-GB" sz="3200" dirty="0">
                <a:solidFill>
                  <a:prstClr val="black"/>
                </a:solidFill>
                <a:latin typeface="Cambria" panose="02040503050406030204" pitchFamily="18" charset="0"/>
              </a:rPr>
              <a:t>It is converted to arachidonic acid (AA) downstream which is an inflammatory pathway.</a:t>
            </a:r>
          </a:p>
          <a:p>
            <a:pPr lvl="0" defTabSz="685800">
              <a:lnSpc>
                <a:spcPct val="90000"/>
              </a:lnSpc>
              <a:spcBef>
                <a:spcPts val="750"/>
              </a:spcBef>
            </a:pPr>
            <a:endParaRPr lang="en-US" sz="2100" dirty="0">
              <a:solidFill>
                <a:prstClr val="black"/>
              </a:solidFill>
            </a:endParaRPr>
          </a:p>
        </p:txBody>
      </p:sp>
    </p:spTree>
    <p:extLst>
      <p:ext uri="{BB962C8B-B14F-4D97-AF65-F5344CB8AC3E}">
        <p14:creationId xmlns:p14="http://schemas.microsoft.com/office/powerpoint/2010/main" val="642658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1008222"/>
            <a:ext cx="9144000" cy="1143000"/>
          </a:xfrm>
        </p:spPr>
        <p:txBody>
          <a:bodyPr>
            <a:noAutofit/>
          </a:bodyPr>
          <a:lstStyle/>
          <a:p>
            <a:pPr algn="ctr">
              <a:defRPr/>
            </a:pPr>
            <a:r>
              <a:rPr lang="en-US" sz="3600" b="1" dirty="0">
                <a:latin typeface="Cambria" panose="02040503050406030204" pitchFamily="18" charset="0"/>
              </a:rPr>
              <a:t>Essential Omega-6, Inflammation</a:t>
            </a: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t> </a:t>
            </a:r>
            <a:endParaRPr lang="en-US" sz="2800" dirty="0"/>
          </a:p>
        </p:txBody>
      </p:sp>
      <p:sp>
        <p:nvSpPr>
          <p:cNvPr id="3" name="TextBox 2">
            <a:extLst>
              <a:ext uri="{FF2B5EF4-FFF2-40B4-BE49-F238E27FC236}">
                <a16:creationId xmlns:a16="http://schemas.microsoft.com/office/drawing/2014/main" id="{0D67C563-02B0-E14F-95FF-5FA98A1259D8}"/>
              </a:ext>
            </a:extLst>
          </p:cNvPr>
          <p:cNvSpPr txBox="1"/>
          <p:nvPr/>
        </p:nvSpPr>
        <p:spPr>
          <a:xfrm>
            <a:off x="4234682" y="2806677"/>
            <a:ext cx="6433318" cy="369332"/>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C910F7FD-D85C-453E-B4D2-43C182AF5FB5}"/>
              </a:ext>
            </a:extLst>
          </p:cNvPr>
          <p:cNvSpPr/>
          <p:nvPr/>
        </p:nvSpPr>
        <p:spPr>
          <a:xfrm>
            <a:off x="3048000" y="1940243"/>
            <a:ext cx="6096000" cy="4917757"/>
          </a:xfrm>
          <a:prstGeom prst="rect">
            <a:avLst/>
          </a:prstGeom>
        </p:spPr>
        <p:txBody>
          <a:bodyPr>
            <a:spAutoFit/>
          </a:bodyPr>
          <a:lstStyle/>
          <a:p>
            <a:pPr algn="ctr"/>
            <a:r>
              <a:rPr lang="en-US" sz="2400" u="sng" dirty="0">
                <a:latin typeface="Cambria" panose="02040503050406030204" pitchFamily="18" charset="0"/>
              </a:rPr>
              <a:t>INCREASED</a:t>
            </a:r>
          </a:p>
          <a:p>
            <a:pPr algn="ctr"/>
            <a:endParaRPr lang="en-US" sz="2400" u="sng" dirty="0">
              <a:latin typeface="Cambria" panose="02040503050406030204" pitchFamily="18" charset="0"/>
            </a:endParaRPr>
          </a:p>
          <a:p>
            <a:pPr marL="342900" indent="-342900">
              <a:buFont typeface="Arial" panose="020B0604020202020204" pitchFamily="34" charset="0"/>
              <a:buChar char="•"/>
            </a:pPr>
            <a:r>
              <a:rPr lang="en-US" sz="2400" dirty="0">
                <a:latin typeface="Cambria" panose="02040503050406030204" pitchFamily="18" charset="0"/>
              </a:rPr>
              <a:t>Heart Disease</a:t>
            </a:r>
          </a:p>
          <a:p>
            <a:pPr marL="342900" indent="-342900">
              <a:buFont typeface="Arial" panose="020B0604020202020204" pitchFamily="34" charset="0"/>
              <a:buChar char="•"/>
            </a:pPr>
            <a:r>
              <a:rPr lang="en-US" sz="2400" dirty="0">
                <a:latin typeface="Cambria" panose="02040503050406030204" pitchFamily="18" charset="0"/>
              </a:rPr>
              <a:t>Cancer Risks</a:t>
            </a:r>
          </a:p>
          <a:p>
            <a:pPr marL="342900" indent="-342900">
              <a:buFont typeface="Arial" panose="020B0604020202020204" pitchFamily="34" charset="0"/>
              <a:buChar char="•"/>
            </a:pPr>
            <a:r>
              <a:rPr lang="en-US" sz="2400" dirty="0">
                <a:latin typeface="Cambria" panose="02040503050406030204" pitchFamily="18" charset="0"/>
              </a:rPr>
              <a:t>Joint and muscle pain</a:t>
            </a:r>
          </a:p>
          <a:p>
            <a:pPr marL="342900" indent="-342900">
              <a:buFont typeface="Arial" panose="020B0604020202020204" pitchFamily="34" charset="0"/>
              <a:buChar char="•"/>
            </a:pPr>
            <a:r>
              <a:rPr lang="en-US" sz="2400" dirty="0">
                <a:latin typeface="Cambria" panose="02040503050406030204" pitchFamily="18" charset="0"/>
              </a:rPr>
              <a:t>Arthritis and osteoporosis</a:t>
            </a:r>
          </a:p>
          <a:p>
            <a:pPr marL="342900" indent="-342900">
              <a:buFont typeface="Arial" panose="020B0604020202020204" pitchFamily="34" charset="0"/>
              <a:buChar char="•"/>
            </a:pPr>
            <a:r>
              <a:rPr lang="en-US" sz="2400" dirty="0">
                <a:latin typeface="Cambria" panose="02040503050406030204" pitchFamily="18" charset="0"/>
              </a:rPr>
              <a:t>Auto-immune disease</a:t>
            </a:r>
          </a:p>
          <a:p>
            <a:pPr marL="342900" indent="-342900">
              <a:buFont typeface="Arial" panose="020B0604020202020204" pitchFamily="34" charset="0"/>
              <a:buChar char="•"/>
            </a:pPr>
            <a:r>
              <a:rPr lang="en-US" sz="2400" dirty="0">
                <a:latin typeface="Cambria" panose="02040503050406030204" pitchFamily="18" charset="0"/>
              </a:rPr>
              <a:t>Digestive Disorders</a:t>
            </a:r>
          </a:p>
          <a:p>
            <a:pPr marL="342900" indent="-342900">
              <a:buFont typeface="Arial" panose="020B0604020202020204" pitchFamily="34" charset="0"/>
              <a:buChar char="•"/>
            </a:pPr>
            <a:r>
              <a:rPr lang="en-US" sz="2400" dirty="0">
                <a:latin typeface="Cambria" panose="02040503050406030204" pitchFamily="18" charset="0"/>
              </a:rPr>
              <a:t>Depression</a:t>
            </a:r>
          </a:p>
          <a:p>
            <a:pPr marL="342900" indent="-342900">
              <a:buFont typeface="Arial" panose="020B0604020202020204" pitchFamily="34" charset="0"/>
              <a:buChar char="•"/>
            </a:pPr>
            <a:r>
              <a:rPr lang="en-US" sz="2400" dirty="0">
                <a:latin typeface="Cambria" panose="02040503050406030204" pitchFamily="18" charset="0"/>
              </a:rPr>
              <a:t>Sleep Disorders</a:t>
            </a:r>
          </a:p>
          <a:p>
            <a:pPr marL="342900" indent="-342900">
              <a:buFont typeface="Arial" panose="020B0604020202020204" pitchFamily="34" charset="0"/>
              <a:buChar char="•"/>
            </a:pPr>
            <a:r>
              <a:rPr lang="en-US" sz="2400" dirty="0">
                <a:latin typeface="Cambria" panose="02040503050406030204" pitchFamily="18" charset="0"/>
              </a:rPr>
              <a:t>Aging</a:t>
            </a:r>
          </a:p>
          <a:p>
            <a:pPr marL="342900" indent="-342900">
              <a:buFont typeface="Arial" panose="020B0604020202020204" pitchFamily="34" charset="0"/>
              <a:buChar char="•"/>
            </a:pPr>
            <a:r>
              <a:rPr lang="en-US" sz="2400" dirty="0">
                <a:latin typeface="Cambria" panose="02040503050406030204" pitchFamily="18" charset="0"/>
              </a:rPr>
              <a:t>Skin disorders</a:t>
            </a:r>
          </a:p>
          <a:p>
            <a:pPr lvl="0" defTabSz="685800">
              <a:lnSpc>
                <a:spcPct val="90000"/>
              </a:lnSpc>
              <a:spcBef>
                <a:spcPts val="750"/>
              </a:spcBef>
            </a:pPr>
            <a:endParaRPr lang="en-US" sz="2100" dirty="0">
              <a:solidFill>
                <a:prstClr val="black"/>
              </a:solidFill>
            </a:endParaRPr>
          </a:p>
        </p:txBody>
      </p:sp>
    </p:spTree>
    <p:extLst>
      <p:ext uri="{BB962C8B-B14F-4D97-AF65-F5344CB8AC3E}">
        <p14:creationId xmlns:p14="http://schemas.microsoft.com/office/powerpoint/2010/main" val="656294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597441"/>
            <a:ext cx="9144000" cy="1143000"/>
          </a:xfrm>
        </p:spPr>
        <p:txBody>
          <a:bodyPr>
            <a:noAutofit/>
          </a:bodyPr>
          <a:lstStyle/>
          <a:p>
            <a:pPr algn="ctr">
              <a:defRPr/>
            </a:pPr>
            <a:r>
              <a:rPr lang="en-US" sz="3200" b="1" dirty="0">
                <a:latin typeface="Cambria" panose="02040503050406030204" pitchFamily="18" charset="0"/>
              </a:rPr>
              <a:t>ESSENTIAL NUTRIENTS: Omega-3s</a:t>
            </a:r>
            <a:br>
              <a:rPr lang="en-US" sz="3200" b="1" dirty="0">
                <a:latin typeface="Cambria" panose="02040503050406030204" pitchFamily="18" charset="0"/>
              </a:rPr>
            </a:br>
            <a:r>
              <a:rPr lang="en-US" sz="3200" b="1" i="1" dirty="0">
                <a:latin typeface="Cambria" panose="02040503050406030204" pitchFamily="18" charset="0"/>
              </a:rPr>
              <a:t>Essential = Must Eat</a:t>
            </a:r>
            <a:endParaRPr lang="en-US" sz="3200" b="1" dirty="0">
              <a:latin typeface="Cambria" panose="02040503050406030204" pitchFamily="18" charset="0"/>
            </a:endParaRP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t> </a:t>
            </a:r>
            <a:endParaRPr lang="en-US" sz="2800" dirty="0"/>
          </a:p>
        </p:txBody>
      </p:sp>
      <p:sp>
        <p:nvSpPr>
          <p:cNvPr id="3" name="TextBox 2">
            <a:extLst>
              <a:ext uri="{FF2B5EF4-FFF2-40B4-BE49-F238E27FC236}">
                <a16:creationId xmlns:a16="http://schemas.microsoft.com/office/drawing/2014/main" id="{0D67C563-02B0-E14F-95FF-5FA98A1259D8}"/>
              </a:ext>
            </a:extLst>
          </p:cNvPr>
          <p:cNvSpPr txBox="1"/>
          <p:nvPr/>
        </p:nvSpPr>
        <p:spPr>
          <a:xfrm>
            <a:off x="4234682" y="2806677"/>
            <a:ext cx="6433318" cy="369332"/>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C910F7FD-D85C-453E-B4D2-43C182AF5FB5}"/>
              </a:ext>
            </a:extLst>
          </p:cNvPr>
          <p:cNvSpPr/>
          <p:nvPr/>
        </p:nvSpPr>
        <p:spPr>
          <a:xfrm>
            <a:off x="2819400" y="1929627"/>
            <a:ext cx="7391400" cy="4524315"/>
          </a:xfrm>
          <a:prstGeom prst="rect">
            <a:avLst/>
          </a:prstGeom>
        </p:spPr>
        <p:txBody>
          <a:bodyPr wrap="square">
            <a:spAutoFit/>
          </a:bodyPr>
          <a:lstStyle/>
          <a:p>
            <a:pPr algn="ctr"/>
            <a:r>
              <a:rPr lang="en-US" sz="2400" dirty="0">
                <a:latin typeface="Cambria" panose="02040503050406030204" pitchFamily="18" charset="0"/>
              </a:rPr>
              <a:t>INCREASED</a:t>
            </a:r>
          </a:p>
          <a:p>
            <a:pPr marL="342900" indent="-342900">
              <a:buFont typeface="Arial" panose="020B0604020202020204" pitchFamily="34" charset="0"/>
              <a:buChar char="•"/>
            </a:pPr>
            <a:r>
              <a:rPr lang="en-US" sz="2200" dirty="0">
                <a:latin typeface="Cambria" panose="02040503050406030204" pitchFamily="18" charset="0"/>
              </a:rPr>
              <a:t>Brain health</a:t>
            </a:r>
          </a:p>
          <a:p>
            <a:pPr marL="342900" indent="-342900">
              <a:buFont typeface="Arial" panose="020B0604020202020204" pitchFamily="34" charset="0"/>
              <a:buChar char="•"/>
            </a:pPr>
            <a:r>
              <a:rPr lang="en-US" sz="2200" dirty="0">
                <a:latin typeface="Cambria" panose="02040503050406030204" pitchFamily="18" charset="0"/>
              </a:rPr>
              <a:t>Neurological function and development</a:t>
            </a:r>
          </a:p>
          <a:p>
            <a:pPr marL="342900" indent="-342900">
              <a:buFont typeface="Arial" panose="020B0604020202020204" pitchFamily="34" charset="0"/>
              <a:buChar char="•"/>
            </a:pPr>
            <a:r>
              <a:rPr lang="en-US" sz="2200" dirty="0">
                <a:latin typeface="Cambria" panose="02040503050406030204" pitchFamily="18" charset="0"/>
              </a:rPr>
              <a:t>Heart wellbeing</a:t>
            </a:r>
          </a:p>
          <a:p>
            <a:pPr marL="342900" indent="-342900">
              <a:buFont typeface="Arial" panose="020B0604020202020204" pitchFamily="34" charset="0"/>
              <a:buChar char="•"/>
            </a:pPr>
            <a:r>
              <a:rPr lang="en-US" sz="2200" dirty="0">
                <a:latin typeface="Cambria" panose="02040503050406030204" pitchFamily="18" charset="0"/>
              </a:rPr>
              <a:t>Lowering triglycerides</a:t>
            </a:r>
          </a:p>
          <a:p>
            <a:pPr marL="342900" indent="-342900">
              <a:buFont typeface="Arial" panose="020B0604020202020204" pitchFamily="34" charset="0"/>
              <a:buChar char="•"/>
            </a:pPr>
            <a:r>
              <a:rPr lang="en-US" sz="2200" dirty="0">
                <a:latin typeface="Cambria" panose="02040503050406030204" pitchFamily="18" charset="0"/>
              </a:rPr>
              <a:t>Reducing high blood pressure</a:t>
            </a:r>
          </a:p>
          <a:p>
            <a:pPr marL="342900" indent="-342900">
              <a:buFont typeface="Arial" panose="020B0604020202020204" pitchFamily="34" charset="0"/>
              <a:buChar char="•"/>
            </a:pPr>
            <a:r>
              <a:rPr lang="en-US" sz="2200" dirty="0">
                <a:latin typeface="Cambria" panose="02040503050406030204" pitchFamily="18" charset="0"/>
              </a:rPr>
              <a:t>Protecting against stroke</a:t>
            </a:r>
          </a:p>
          <a:p>
            <a:pPr marL="342900" indent="-342900">
              <a:buFont typeface="Arial" panose="020B0604020202020204" pitchFamily="34" charset="0"/>
              <a:buChar char="•"/>
            </a:pPr>
            <a:r>
              <a:rPr lang="en-US" sz="2200" dirty="0">
                <a:latin typeface="Cambria" panose="02040503050406030204" pitchFamily="18" charset="0"/>
              </a:rPr>
              <a:t>Immunity and helping in the fight against cancer</a:t>
            </a:r>
          </a:p>
          <a:p>
            <a:pPr marL="342900" indent="-342900">
              <a:buFont typeface="Arial" panose="020B0604020202020204" pitchFamily="34" charset="0"/>
              <a:buChar char="•"/>
            </a:pPr>
            <a:r>
              <a:rPr lang="en-US" sz="2200" dirty="0">
                <a:latin typeface="Cambria" panose="02040503050406030204" pitchFamily="18" charset="0"/>
              </a:rPr>
              <a:t>Weight loss</a:t>
            </a:r>
          </a:p>
          <a:p>
            <a:pPr marL="342900" indent="-342900">
              <a:buFont typeface="Arial" panose="020B0604020202020204" pitchFamily="34" charset="0"/>
              <a:buChar char="•"/>
            </a:pPr>
            <a:r>
              <a:rPr lang="en-US" sz="2200" dirty="0">
                <a:latin typeface="Cambria" panose="02040503050406030204" pitchFamily="18" charset="0"/>
              </a:rPr>
              <a:t>Increasing lean muscle mass</a:t>
            </a:r>
          </a:p>
          <a:p>
            <a:pPr marL="342900" indent="-342900">
              <a:buFont typeface="Arial" panose="020B0604020202020204" pitchFamily="34" charset="0"/>
              <a:buChar char="•"/>
            </a:pPr>
            <a:r>
              <a:rPr lang="en-US" sz="2200" dirty="0">
                <a:latin typeface="Cambria" panose="02040503050406030204" pitchFamily="18" charset="0"/>
              </a:rPr>
              <a:t>Joint function &amp; Preventing and reducing arthritis</a:t>
            </a:r>
          </a:p>
          <a:p>
            <a:pPr marL="342900" indent="-342900">
              <a:buFont typeface="Arial" panose="020B0604020202020204" pitchFamily="34" charset="0"/>
              <a:buChar char="•"/>
            </a:pPr>
            <a:r>
              <a:rPr lang="en-US" sz="2200" dirty="0">
                <a:latin typeface="Cambria" panose="02040503050406030204" pitchFamily="18" charset="0"/>
              </a:rPr>
              <a:t>Wellbeing of eyes</a:t>
            </a:r>
          </a:p>
          <a:p>
            <a:pPr marL="342900" indent="-342900">
              <a:buFont typeface="Arial" panose="020B0604020202020204" pitchFamily="34" charset="0"/>
              <a:buChar char="•"/>
            </a:pPr>
            <a:r>
              <a:rPr lang="en-US" sz="2200" dirty="0">
                <a:latin typeface="Cambria" panose="02040503050406030204" pitchFamily="18" charset="0"/>
              </a:rPr>
              <a:t>Diminishing depression</a:t>
            </a:r>
            <a:endParaRPr lang="en-US" sz="22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231895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5CEF-D405-4099-A17E-7BBBC5BE627D}"/>
              </a:ext>
            </a:extLst>
          </p:cNvPr>
          <p:cNvSpPr>
            <a:spLocks noGrp="1"/>
          </p:cNvSpPr>
          <p:nvPr>
            <p:ph type="title"/>
          </p:nvPr>
        </p:nvSpPr>
        <p:spPr>
          <a:xfrm>
            <a:off x="838200" y="1279525"/>
            <a:ext cx="10515600" cy="1325563"/>
          </a:xfrm>
        </p:spPr>
        <p:txBody>
          <a:bodyPr>
            <a:normAutofit/>
          </a:bodyPr>
          <a:lstStyle/>
          <a:p>
            <a:pPr algn="ctr"/>
            <a:r>
              <a:rPr lang="en-US" sz="4000" b="1" dirty="0">
                <a:latin typeface="Cambria" panose="02040503050406030204" pitchFamily="18" charset="0"/>
              </a:rPr>
              <a:t>What Is Inflammation?</a:t>
            </a:r>
          </a:p>
        </p:txBody>
      </p:sp>
      <p:sp>
        <p:nvSpPr>
          <p:cNvPr id="3" name="Content Placeholder 2">
            <a:extLst>
              <a:ext uri="{FF2B5EF4-FFF2-40B4-BE49-F238E27FC236}">
                <a16:creationId xmlns:a16="http://schemas.microsoft.com/office/drawing/2014/main" id="{F597FE7A-AF35-486D-8707-0152280ACC20}"/>
              </a:ext>
            </a:extLst>
          </p:cNvPr>
          <p:cNvSpPr>
            <a:spLocks noGrp="1"/>
          </p:cNvSpPr>
          <p:nvPr>
            <p:ph idx="1"/>
          </p:nvPr>
        </p:nvSpPr>
        <p:spPr>
          <a:xfrm>
            <a:off x="838200" y="3097377"/>
            <a:ext cx="10515600" cy="4351338"/>
          </a:xfrm>
        </p:spPr>
        <p:txBody>
          <a:bodyPr>
            <a:normAutofit/>
          </a:bodyPr>
          <a:lstStyle/>
          <a:p>
            <a:r>
              <a:rPr lang="en-US" dirty="0">
                <a:latin typeface="Cambria" panose="02040503050406030204" pitchFamily="18" charset="0"/>
              </a:rPr>
              <a:t>White blood cells receive instructions to flow to and defend any area that is injured or under attack and spray chemical weapons to neutralize injury or infection.</a:t>
            </a:r>
          </a:p>
          <a:p>
            <a:endParaRPr lang="en-US" dirty="0"/>
          </a:p>
          <a:p>
            <a:endParaRPr lang="en-US" dirty="0"/>
          </a:p>
        </p:txBody>
      </p:sp>
    </p:spTree>
    <p:extLst>
      <p:ext uri="{BB962C8B-B14F-4D97-AF65-F5344CB8AC3E}">
        <p14:creationId xmlns:p14="http://schemas.microsoft.com/office/powerpoint/2010/main" val="7834507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647700"/>
            <a:ext cx="9144000" cy="1143000"/>
          </a:xfrm>
        </p:spPr>
        <p:txBody>
          <a:bodyPr>
            <a:noAutofit/>
          </a:bodyPr>
          <a:lstStyle/>
          <a:p>
            <a:pPr algn="ctr">
              <a:defRPr/>
            </a:pPr>
            <a:r>
              <a:rPr lang="en-US" sz="4000" b="1" dirty="0">
                <a:latin typeface="Cambria" panose="02040503050406030204" pitchFamily="18" charset="0"/>
              </a:rPr>
              <a:t>Fish &amp; Algal Oil</a:t>
            </a: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latin typeface="+mn-lt"/>
              </a:rPr>
              <a:t> </a:t>
            </a:r>
            <a:endParaRPr lang="en-US" sz="2800" dirty="0">
              <a:latin typeface="+mn-lt"/>
            </a:endParaRPr>
          </a:p>
        </p:txBody>
      </p:sp>
      <p:sp>
        <p:nvSpPr>
          <p:cNvPr id="3" name="TextBox 2">
            <a:extLst>
              <a:ext uri="{FF2B5EF4-FFF2-40B4-BE49-F238E27FC236}">
                <a16:creationId xmlns:a16="http://schemas.microsoft.com/office/drawing/2014/main" id="{0D67C563-02B0-E14F-95FF-5FA98A1259D8}"/>
              </a:ext>
            </a:extLst>
          </p:cNvPr>
          <p:cNvSpPr txBox="1"/>
          <p:nvPr/>
        </p:nvSpPr>
        <p:spPr>
          <a:xfrm>
            <a:off x="4234682" y="2806677"/>
            <a:ext cx="6433318" cy="369332"/>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C910F7FD-D85C-453E-B4D2-43C182AF5FB5}"/>
              </a:ext>
            </a:extLst>
          </p:cNvPr>
          <p:cNvSpPr/>
          <p:nvPr/>
        </p:nvSpPr>
        <p:spPr>
          <a:xfrm>
            <a:off x="2038350" y="1777216"/>
            <a:ext cx="8115300" cy="3970318"/>
          </a:xfrm>
          <a:prstGeom prst="rect">
            <a:avLst/>
          </a:prstGeom>
        </p:spPr>
        <p:txBody>
          <a:bodyPr wrap="square">
            <a:spAutoFit/>
          </a:bodyPr>
          <a:lstStyle/>
          <a:p>
            <a:pPr algn="ctr"/>
            <a:endParaRPr lang="en-US" sz="2800" dirty="0"/>
          </a:p>
          <a:p>
            <a:pPr algn="ctr"/>
            <a:r>
              <a:rPr lang="en-US" sz="2800" dirty="0">
                <a:latin typeface="Cambria" panose="02040503050406030204" pitchFamily="18" charset="0"/>
              </a:rPr>
              <a:t>Get your DHA and EPA from Fish and Algal Oil</a:t>
            </a:r>
          </a:p>
          <a:p>
            <a:pPr algn="ctr"/>
            <a:endParaRPr lang="en-US" sz="2800" dirty="0">
              <a:latin typeface="Cambria" panose="02040503050406030204" pitchFamily="18" charset="0"/>
            </a:endParaRPr>
          </a:p>
          <a:p>
            <a:pPr algn="ctr"/>
            <a:r>
              <a:rPr lang="en-US" sz="2800" dirty="0">
                <a:latin typeface="Cambria" panose="02040503050406030204" pitchFamily="18" charset="0"/>
              </a:rPr>
              <a:t>With concerns over quality sources of fish oils, it is critical that these oils go through a purification process.  </a:t>
            </a:r>
          </a:p>
          <a:p>
            <a:pPr algn="ctr"/>
            <a:endParaRPr lang="en-US" sz="2800" dirty="0">
              <a:latin typeface="Cambria" panose="02040503050406030204" pitchFamily="18" charset="0"/>
            </a:endParaRPr>
          </a:p>
          <a:p>
            <a:pPr algn="ctr"/>
            <a:r>
              <a:rPr lang="en-US" sz="2800" dirty="0">
                <a:latin typeface="Cambria" panose="02040503050406030204" pitchFamily="18" charset="0"/>
              </a:rPr>
              <a:t>Algal is a powerful, vegetarian source of DHA</a:t>
            </a:r>
          </a:p>
          <a:p>
            <a:endParaRPr lang="en-US" sz="2800" dirty="0"/>
          </a:p>
        </p:txBody>
      </p:sp>
    </p:spTree>
    <p:extLst>
      <p:ext uri="{BB962C8B-B14F-4D97-AF65-F5344CB8AC3E}">
        <p14:creationId xmlns:p14="http://schemas.microsoft.com/office/powerpoint/2010/main" val="19480653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647700"/>
            <a:ext cx="9144000" cy="1143000"/>
          </a:xfrm>
        </p:spPr>
        <p:txBody>
          <a:bodyPr>
            <a:noAutofit/>
          </a:bodyPr>
          <a:lstStyle/>
          <a:p>
            <a:pPr algn="ctr">
              <a:defRPr/>
            </a:pPr>
            <a:r>
              <a:rPr lang="en-US" sz="3600" b="1" dirty="0">
                <a:latin typeface="Cambria" panose="02040503050406030204" pitchFamily="18" charset="0"/>
              </a:rPr>
              <a:t>THE OTHER POWER FAT: MCTs</a:t>
            </a: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latin typeface="+mn-lt"/>
              </a:rPr>
              <a:t> </a:t>
            </a:r>
            <a:endParaRPr lang="en-US" sz="2800" dirty="0">
              <a:latin typeface="+mn-lt"/>
            </a:endParaRPr>
          </a:p>
        </p:txBody>
      </p:sp>
      <p:sp>
        <p:nvSpPr>
          <p:cNvPr id="3" name="TextBox 2">
            <a:extLst>
              <a:ext uri="{FF2B5EF4-FFF2-40B4-BE49-F238E27FC236}">
                <a16:creationId xmlns:a16="http://schemas.microsoft.com/office/drawing/2014/main" id="{0D67C563-02B0-E14F-95FF-5FA98A1259D8}"/>
              </a:ext>
            </a:extLst>
          </p:cNvPr>
          <p:cNvSpPr txBox="1"/>
          <p:nvPr/>
        </p:nvSpPr>
        <p:spPr>
          <a:xfrm>
            <a:off x="4234682" y="2806677"/>
            <a:ext cx="6433318" cy="369332"/>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C910F7FD-D85C-453E-B4D2-43C182AF5FB5}"/>
              </a:ext>
            </a:extLst>
          </p:cNvPr>
          <p:cNvSpPr/>
          <p:nvPr/>
        </p:nvSpPr>
        <p:spPr>
          <a:xfrm>
            <a:off x="2552700" y="1790700"/>
            <a:ext cx="8115300" cy="4555093"/>
          </a:xfrm>
          <a:prstGeom prst="rect">
            <a:avLst/>
          </a:prstGeom>
        </p:spPr>
        <p:txBody>
          <a:bodyPr wrap="square">
            <a:spAutoFit/>
          </a:bodyPr>
          <a:lstStyle/>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Burned quickly for energy</a:t>
            </a:r>
            <a:endParaRPr lang="en-US" altLang="en-US" sz="2400" dirty="0">
              <a:latin typeface="Cambria" panose="02040503050406030204" pitchFamily="18" charset="0"/>
            </a:endParaRP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Lower in calories than long-chain fatty acids</a:t>
            </a:r>
            <a:endParaRPr lang="en-US" altLang="en-US" sz="2400" dirty="0">
              <a:latin typeface="Cambria" panose="02040503050406030204" pitchFamily="18" charset="0"/>
            </a:endParaRP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Lauric acid is anti-microbial</a:t>
            </a:r>
            <a:r>
              <a:rPr lang="en-US" altLang="en-US" sz="2400" u="sng" dirty="0">
                <a:solidFill>
                  <a:srgbClr val="008080"/>
                </a:solidFill>
                <a:latin typeface="Cambria" panose="02040503050406030204" pitchFamily="18" charset="0"/>
                <a:ea typeface="Calibri" panose="020F0502020204030204" pitchFamily="34" charset="0"/>
                <a:cs typeface="Times New Roman" panose="02020603050405020304" pitchFamily="18" charset="0"/>
              </a:rPr>
              <a:t> </a:t>
            </a:r>
            <a:endParaRPr lang="en-US" altLang="en-US" sz="2400" dirty="0">
              <a:latin typeface="Cambria" panose="02040503050406030204" pitchFamily="18" charset="0"/>
            </a:endParaRP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Contain potential anti-aging properties</a:t>
            </a:r>
            <a:endParaRPr lang="en-US" altLang="en-US" sz="2400" dirty="0">
              <a:latin typeface="Cambria" panose="02040503050406030204" pitchFamily="18" charset="0"/>
            </a:endParaRP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Fat burning fat</a:t>
            </a: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Retaining lean mass</a:t>
            </a:r>
            <a:endParaRPr lang="en-US" altLang="en-US" sz="2400" dirty="0">
              <a:latin typeface="Cambria" panose="02040503050406030204" pitchFamily="18" charset="0"/>
            </a:endParaRP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Appetite control </a:t>
            </a:r>
            <a:endParaRPr lang="en-US" altLang="en-US" sz="2400" dirty="0">
              <a:latin typeface="Cambria" panose="02040503050406030204" pitchFamily="18" charset="0"/>
            </a:endParaRP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Treating neurological disease</a:t>
            </a:r>
            <a:endParaRPr lang="en-US" altLang="en-US" sz="2400" dirty="0">
              <a:latin typeface="Cambria" panose="02040503050406030204" pitchFamily="18" charset="0"/>
            </a:endParaRP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Inhibits inflammation</a:t>
            </a:r>
            <a:endParaRPr lang="en-US" altLang="en-US" sz="2400" dirty="0">
              <a:latin typeface="Cambria" panose="02040503050406030204" pitchFamily="18" charset="0"/>
            </a:endParaRP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Includes polyphenols, a group of natural antioxidants</a:t>
            </a:r>
            <a:endParaRPr lang="en-US" altLang="en-US" sz="2400" dirty="0">
              <a:latin typeface="Cambria" panose="02040503050406030204" pitchFamily="18" charset="0"/>
            </a:endParaRP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Improve health markers diabetes and CVD risk</a:t>
            </a:r>
            <a:endParaRPr lang="en-US" altLang="en-US" sz="2400" dirty="0">
              <a:latin typeface="Cambria" panose="02040503050406030204" pitchFamily="18" charset="0"/>
            </a:endParaRPr>
          </a:p>
          <a:p>
            <a:endParaRPr lang="en-US" sz="2600" dirty="0"/>
          </a:p>
        </p:txBody>
      </p:sp>
    </p:spTree>
    <p:extLst>
      <p:ext uri="{BB962C8B-B14F-4D97-AF65-F5344CB8AC3E}">
        <p14:creationId xmlns:p14="http://schemas.microsoft.com/office/powerpoint/2010/main" val="34478041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838200"/>
            <a:ext cx="9144000" cy="1143000"/>
          </a:xfrm>
        </p:spPr>
        <p:txBody>
          <a:bodyPr>
            <a:noAutofit/>
          </a:bodyPr>
          <a:lstStyle/>
          <a:p>
            <a:pPr algn="ctr">
              <a:defRPr/>
            </a:pPr>
            <a:r>
              <a:rPr lang="en-US" sz="4000" dirty="0">
                <a:latin typeface="Cambria" panose="02040503050406030204" pitchFamily="18" charset="0"/>
              </a:rPr>
              <a:t>The E3 Difference!</a:t>
            </a:r>
            <a:endParaRPr lang="en-US" sz="4000" b="0" dirty="0">
              <a:latin typeface="Cambria" panose="02040503050406030204" pitchFamily="18" charset="0"/>
            </a:endParaRP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latin typeface="+mn-lt"/>
              </a:rPr>
              <a:t> </a:t>
            </a:r>
            <a:endParaRPr lang="en-US" sz="2800" dirty="0">
              <a:latin typeface="+mn-lt"/>
            </a:endParaRPr>
          </a:p>
        </p:txBody>
      </p:sp>
      <p:sp>
        <p:nvSpPr>
          <p:cNvPr id="3" name="TextBox 2">
            <a:extLst>
              <a:ext uri="{FF2B5EF4-FFF2-40B4-BE49-F238E27FC236}">
                <a16:creationId xmlns:a16="http://schemas.microsoft.com/office/drawing/2014/main" id="{0D67C563-02B0-E14F-95FF-5FA98A1259D8}"/>
              </a:ext>
            </a:extLst>
          </p:cNvPr>
          <p:cNvSpPr txBox="1"/>
          <p:nvPr/>
        </p:nvSpPr>
        <p:spPr>
          <a:xfrm>
            <a:off x="4234682" y="2806677"/>
            <a:ext cx="6433318" cy="369332"/>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C910F7FD-D85C-453E-B4D2-43C182AF5FB5}"/>
              </a:ext>
            </a:extLst>
          </p:cNvPr>
          <p:cNvSpPr/>
          <p:nvPr/>
        </p:nvSpPr>
        <p:spPr>
          <a:xfrm>
            <a:off x="2038350" y="2521059"/>
            <a:ext cx="8115300" cy="2062103"/>
          </a:xfrm>
          <a:prstGeom prst="rect">
            <a:avLst/>
          </a:prstGeom>
        </p:spPr>
        <p:txBody>
          <a:bodyPr wrap="square">
            <a:spAutoFit/>
          </a:bodyPr>
          <a:lstStyle/>
          <a:p>
            <a:pPr algn="ctr"/>
            <a:r>
              <a:rPr lang="en-US" sz="3200" dirty="0">
                <a:latin typeface="Cambria" panose="02040503050406030204" pitchFamily="18" charset="0"/>
              </a:rPr>
              <a:t>Clean, Purified Fish Oil</a:t>
            </a:r>
          </a:p>
          <a:p>
            <a:pPr algn="ctr"/>
            <a:r>
              <a:rPr lang="en-US" sz="3200" dirty="0">
                <a:latin typeface="Cambria" panose="02040503050406030204" pitchFamily="18" charset="0"/>
              </a:rPr>
              <a:t>Algal Oil</a:t>
            </a:r>
          </a:p>
          <a:p>
            <a:pPr algn="ctr"/>
            <a:r>
              <a:rPr lang="en-US" sz="3200" dirty="0">
                <a:latin typeface="Cambria" panose="02040503050406030204" pitchFamily="18" charset="0"/>
              </a:rPr>
              <a:t>MCT Oil</a:t>
            </a:r>
          </a:p>
          <a:p>
            <a:pPr algn="ctr"/>
            <a:r>
              <a:rPr lang="en-US" sz="3200" dirty="0">
                <a:latin typeface="Cambria" panose="02040503050406030204" pitchFamily="18" charset="0"/>
              </a:rPr>
              <a:t>PLUS: 3000 IU of Essential Vitamin D3</a:t>
            </a:r>
          </a:p>
        </p:txBody>
      </p:sp>
    </p:spTree>
    <p:extLst>
      <p:ext uri="{BB962C8B-B14F-4D97-AF65-F5344CB8AC3E}">
        <p14:creationId xmlns:p14="http://schemas.microsoft.com/office/powerpoint/2010/main" val="33597580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5DBB3-5C2B-4143-86AC-A5D6BE54D3C1}"/>
              </a:ext>
            </a:extLst>
          </p:cNvPr>
          <p:cNvSpPr>
            <a:spLocks noGrp="1"/>
          </p:cNvSpPr>
          <p:nvPr>
            <p:ph type="title"/>
          </p:nvPr>
        </p:nvSpPr>
        <p:spPr>
          <a:xfrm>
            <a:off x="838200" y="1436112"/>
            <a:ext cx="10515600" cy="1325563"/>
          </a:xfrm>
        </p:spPr>
        <p:txBody>
          <a:bodyPr>
            <a:normAutofit/>
          </a:bodyPr>
          <a:lstStyle/>
          <a:p>
            <a:pPr algn="ctr"/>
            <a:r>
              <a:rPr lang="en-US" sz="3600" b="1" dirty="0">
                <a:latin typeface="Cambria" panose="02040503050406030204" pitchFamily="18" charset="0"/>
              </a:rPr>
              <a:t>Food Allergies: Inflamed by what you eat!</a:t>
            </a:r>
          </a:p>
        </p:txBody>
      </p:sp>
      <p:sp>
        <p:nvSpPr>
          <p:cNvPr id="3" name="Content Placeholder 2">
            <a:extLst>
              <a:ext uri="{FF2B5EF4-FFF2-40B4-BE49-F238E27FC236}">
                <a16:creationId xmlns:a16="http://schemas.microsoft.com/office/drawing/2014/main" id="{9549085E-F79F-4F5E-8D1E-6CF7513D3652}"/>
              </a:ext>
            </a:extLst>
          </p:cNvPr>
          <p:cNvSpPr>
            <a:spLocks noGrp="1"/>
          </p:cNvSpPr>
          <p:nvPr>
            <p:ph idx="1"/>
          </p:nvPr>
        </p:nvSpPr>
        <p:spPr>
          <a:xfrm>
            <a:off x="838200" y="2866149"/>
            <a:ext cx="10515600" cy="4351338"/>
          </a:xfrm>
        </p:spPr>
        <p:txBody>
          <a:bodyPr/>
          <a:lstStyle/>
          <a:p>
            <a:r>
              <a:rPr lang="en-US" b="1" dirty="0">
                <a:latin typeface="Cambria" panose="02040503050406030204" pitchFamily="18" charset="0"/>
              </a:rPr>
              <a:t>Learn How Your Body Responds to Different Foods</a:t>
            </a:r>
          </a:p>
          <a:p>
            <a:r>
              <a:rPr lang="en-US" dirty="0">
                <a:latin typeface="Cambria" panose="02040503050406030204" pitchFamily="18" charset="0"/>
              </a:rPr>
              <a:t>This at-home test measures your body’s immune response to  foods to help provide guidance on what foods may be the best to choose for an elimination diet.</a:t>
            </a:r>
          </a:p>
          <a:p>
            <a:endParaRPr lang="en-US" dirty="0"/>
          </a:p>
        </p:txBody>
      </p:sp>
    </p:spTree>
    <p:extLst>
      <p:ext uri="{BB962C8B-B14F-4D97-AF65-F5344CB8AC3E}">
        <p14:creationId xmlns:p14="http://schemas.microsoft.com/office/powerpoint/2010/main" val="42368518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1F660-973D-4A25-B9BB-06EBD1395BA5}"/>
              </a:ext>
            </a:extLst>
          </p:cNvPr>
          <p:cNvSpPr>
            <a:spLocks noGrp="1"/>
          </p:cNvSpPr>
          <p:nvPr>
            <p:ph type="title"/>
          </p:nvPr>
        </p:nvSpPr>
        <p:spPr>
          <a:xfrm>
            <a:off x="838200" y="1321566"/>
            <a:ext cx="10515600" cy="1325563"/>
          </a:xfrm>
        </p:spPr>
        <p:txBody>
          <a:bodyPr>
            <a:normAutofit/>
          </a:bodyPr>
          <a:lstStyle/>
          <a:p>
            <a:pPr algn="ctr"/>
            <a:r>
              <a:rPr lang="en-US" sz="4000" b="1" dirty="0">
                <a:latin typeface="Cambria" panose="02040503050406030204" pitchFamily="18" charset="0"/>
              </a:rPr>
              <a:t>Food Allergies and Health </a:t>
            </a:r>
          </a:p>
        </p:txBody>
      </p:sp>
      <p:sp>
        <p:nvSpPr>
          <p:cNvPr id="3" name="Content Placeholder 2">
            <a:extLst>
              <a:ext uri="{FF2B5EF4-FFF2-40B4-BE49-F238E27FC236}">
                <a16:creationId xmlns:a16="http://schemas.microsoft.com/office/drawing/2014/main" id="{2C8AD5B4-F485-465F-80C3-FAE60E5A43CF}"/>
              </a:ext>
            </a:extLst>
          </p:cNvPr>
          <p:cNvSpPr>
            <a:spLocks noGrp="1"/>
          </p:cNvSpPr>
          <p:nvPr>
            <p:ph idx="1"/>
          </p:nvPr>
        </p:nvSpPr>
        <p:spPr>
          <a:xfrm>
            <a:off x="838200" y="2866149"/>
            <a:ext cx="10515600" cy="4351338"/>
          </a:xfrm>
        </p:spPr>
        <p:txBody>
          <a:bodyPr/>
          <a:lstStyle/>
          <a:p>
            <a:r>
              <a:rPr lang="en-US" dirty="0">
                <a:latin typeface="Cambria" panose="02040503050406030204" pitchFamily="18" charset="0"/>
              </a:rPr>
              <a:t>This simple, affordable blood test can help identify food intolerances or hidden food allergies that may be the cause of chronic conditions such as arthritis, attention deficit (and hyperactivity) disorders, autism, chronic fatigue, diabetes, irritable bowel syndrome, migraine headaches, otitis media and more.</a:t>
            </a:r>
          </a:p>
        </p:txBody>
      </p:sp>
    </p:spTree>
    <p:extLst>
      <p:ext uri="{BB962C8B-B14F-4D97-AF65-F5344CB8AC3E}">
        <p14:creationId xmlns:p14="http://schemas.microsoft.com/office/powerpoint/2010/main" val="28392728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1B39-A066-4A65-9FFF-559A7D58242D}"/>
              </a:ext>
            </a:extLst>
          </p:cNvPr>
          <p:cNvSpPr>
            <a:spLocks noGrp="1"/>
          </p:cNvSpPr>
          <p:nvPr>
            <p:ph type="title"/>
          </p:nvPr>
        </p:nvSpPr>
        <p:spPr>
          <a:xfrm>
            <a:off x="838200" y="1805043"/>
            <a:ext cx="10515600" cy="1325563"/>
          </a:xfrm>
        </p:spPr>
        <p:txBody>
          <a:bodyPr>
            <a:normAutofit/>
          </a:bodyPr>
          <a:lstStyle/>
          <a:p>
            <a:pPr algn="ctr"/>
            <a:r>
              <a:rPr lang="en-US" sz="4000" b="1" dirty="0">
                <a:latin typeface="Cambria" panose="02040503050406030204" pitchFamily="18" charset="0"/>
              </a:rPr>
              <a:t>Inflammation, Stress, and Sleep</a:t>
            </a:r>
          </a:p>
        </p:txBody>
      </p:sp>
      <p:sp>
        <p:nvSpPr>
          <p:cNvPr id="3" name="Content Placeholder 2">
            <a:extLst>
              <a:ext uri="{FF2B5EF4-FFF2-40B4-BE49-F238E27FC236}">
                <a16:creationId xmlns:a16="http://schemas.microsoft.com/office/drawing/2014/main" id="{38927E49-82A1-4480-9BE9-95F3C50B593F}"/>
              </a:ext>
            </a:extLst>
          </p:cNvPr>
          <p:cNvSpPr>
            <a:spLocks noGrp="1"/>
          </p:cNvSpPr>
          <p:nvPr>
            <p:ph idx="1"/>
          </p:nvPr>
        </p:nvSpPr>
        <p:spPr>
          <a:xfrm>
            <a:off x="838200" y="3339115"/>
            <a:ext cx="10515600" cy="4351338"/>
          </a:xfrm>
        </p:spPr>
        <p:txBody>
          <a:bodyPr>
            <a:normAutofit/>
          </a:bodyPr>
          <a:lstStyle/>
          <a:p>
            <a:pPr algn="ctr"/>
            <a:r>
              <a:rPr lang="en-US" sz="3600" dirty="0">
                <a:solidFill>
                  <a:srgbClr val="FF0000"/>
                </a:solidFill>
                <a:latin typeface="Cambria" panose="02040503050406030204" pitchFamily="18" charset="0"/>
              </a:rPr>
              <a:t>THE CBD DIFFERENCE</a:t>
            </a:r>
          </a:p>
        </p:txBody>
      </p:sp>
    </p:spTree>
    <p:extLst>
      <p:ext uri="{BB962C8B-B14F-4D97-AF65-F5344CB8AC3E}">
        <p14:creationId xmlns:p14="http://schemas.microsoft.com/office/powerpoint/2010/main" val="23600497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0EA688-78B8-BF4B-B132-D531ED3C5E8D}"/>
              </a:ext>
            </a:extLst>
          </p:cNvPr>
          <p:cNvSpPr txBox="1"/>
          <p:nvPr/>
        </p:nvSpPr>
        <p:spPr>
          <a:xfrm>
            <a:off x="2905870" y="2721114"/>
            <a:ext cx="6226384" cy="707886"/>
          </a:xfrm>
          <a:prstGeom prst="rect">
            <a:avLst/>
          </a:prstGeom>
          <a:noFill/>
        </p:spPr>
        <p:txBody>
          <a:bodyPr wrap="none" rtlCol="0">
            <a:spAutoFit/>
          </a:bodyPr>
          <a:lstStyle/>
          <a:p>
            <a:r>
              <a:rPr lang="en-US" sz="4000" b="1" dirty="0">
                <a:latin typeface="Cambria" panose="02040503050406030204" pitchFamily="18" charset="0"/>
              </a:rPr>
              <a:t>Condition Specific Patient</a:t>
            </a:r>
          </a:p>
        </p:txBody>
      </p:sp>
    </p:spTree>
    <p:extLst>
      <p:ext uri="{BB962C8B-B14F-4D97-AF65-F5344CB8AC3E}">
        <p14:creationId xmlns:p14="http://schemas.microsoft.com/office/powerpoint/2010/main" val="16468810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006E2-40C1-4088-9801-5ED6027C5F67}"/>
              </a:ext>
            </a:extLst>
          </p:cNvPr>
          <p:cNvSpPr>
            <a:spLocks noGrp="1"/>
          </p:cNvSpPr>
          <p:nvPr>
            <p:ph type="title"/>
          </p:nvPr>
        </p:nvSpPr>
        <p:spPr>
          <a:xfrm>
            <a:off x="838200" y="1416160"/>
            <a:ext cx="10515600" cy="1325563"/>
          </a:xfrm>
        </p:spPr>
        <p:txBody>
          <a:bodyPr>
            <a:normAutofit/>
          </a:bodyPr>
          <a:lstStyle/>
          <a:p>
            <a:pPr algn="ctr"/>
            <a:r>
              <a:rPr lang="en-US" sz="4000" b="1" dirty="0">
                <a:latin typeface="Cambria" panose="02040503050406030204" pitchFamily="18" charset="0"/>
              </a:rPr>
              <a:t>WHAT YOU CAN EXPECT</a:t>
            </a:r>
          </a:p>
        </p:txBody>
      </p:sp>
      <p:sp>
        <p:nvSpPr>
          <p:cNvPr id="3" name="Content Placeholder 2">
            <a:extLst>
              <a:ext uri="{FF2B5EF4-FFF2-40B4-BE49-F238E27FC236}">
                <a16:creationId xmlns:a16="http://schemas.microsoft.com/office/drawing/2014/main" id="{28F338BC-28A1-462D-8C89-8323F1899B00}"/>
              </a:ext>
            </a:extLst>
          </p:cNvPr>
          <p:cNvSpPr>
            <a:spLocks noGrp="1"/>
          </p:cNvSpPr>
          <p:nvPr>
            <p:ph idx="1"/>
          </p:nvPr>
        </p:nvSpPr>
        <p:spPr>
          <a:xfrm>
            <a:off x="838200" y="3002783"/>
            <a:ext cx="10515600" cy="4351338"/>
          </a:xfrm>
        </p:spPr>
        <p:txBody>
          <a:bodyPr>
            <a:normAutofit/>
          </a:bodyPr>
          <a:lstStyle/>
          <a:p>
            <a:pPr marL="0" indent="0" algn="ctr">
              <a:buNone/>
            </a:pPr>
            <a:r>
              <a:rPr lang="en-US" sz="3600" dirty="0">
                <a:latin typeface="Cambria" panose="02040503050406030204" pitchFamily="18" charset="0"/>
              </a:rPr>
              <a:t>HOW TO GET LASTING RELIEF WITHOUT THE USE OF DANGEROUS DRUGS OR SURGERY</a:t>
            </a:r>
          </a:p>
        </p:txBody>
      </p:sp>
      <p:sp>
        <p:nvSpPr>
          <p:cNvPr id="4" name="Footer Placeholder 3">
            <a:extLst>
              <a:ext uri="{FF2B5EF4-FFF2-40B4-BE49-F238E27FC236}">
                <a16:creationId xmlns:a16="http://schemas.microsoft.com/office/drawing/2014/main" id="{1DF17551-A7CD-48E9-9908-620DA09F8E27}"/>
              </a:ext>
            </a:extLst>
          </p:cNvPr>
          <p:cNvSpPr>
            <a:spLocks noGrp="1"/>
          </p:cNvSpPr>
          <p:nvPr>
            <p:ph type="ftr" sz="quarter" idx="11"/>
          </p:nvPr>
        </p:nvSpPr>
        <p:spPr/>
        <p:txBody>
          <a:bodyPr/>
          <a:lstStyle/>
          <a:p>
            <a:r>
              <a:rPr lang="en-US"/>
              <a:t>© 2015-2016 Optimal Health Straw Chiropractic </a:t>
            </a:r>
          </a:p>
        </p:txBody>
      </p:sp>
    </p:spTree>
    <p:extLst>
      <p:ext uri="{BB962C8B-B14F-4D97-AF65-F5344CB8AC3E}">
        <p14:creationId xmlns:p14="http://schemas.microsoft.com/office/powerpoint/2010/main" val="339313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B3A81-00FB-4AD4-ADFB-DF4DC5C5E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310" y="830317"/>
            <a:ext cx="5465379" cy="5465379"/>
          </a:xfrm>
          <a:prstGeom prst="rect">
            <a:avLst/>
          </a:prstGeom>
        </p:spPr>
      </p:pic>
    </p:spTree>
    <p:extLst>
      <p:ext uri="{BB962C8B-B14F-4D97-AF65-F5344CB8AC3E}">
        <p14:creationId xmlns:p14="http://schemas.microsoft.com/office/powerpoint/2010/main" val="80661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9732"/>
            <a:ext cx="10515600" cy="1325563"/>
          </a:xfrm>
        </p:spPr>
        <p:txBody>
          <a:bodyPr>
            <a:normAutofit/>
          </a:bodyPr>
          <a:lstStyle/>
          <a:p>
            <a:pPr algn="ctr"/>
            <a:r>
              <a:rPr lang="en-US" sz="4000" b="1" dirty="0">
                <a:latin typeface="Cambria" panose="02040503050406030204" pitchFamily="18" charset="0"/>
                <a:cs typeface="Arial"/>
              </a:rPr>
              <a:t>The Fact Is You Can Experience:</a:t>
            </a:r>
          </a:p>
        </p:txBody>
      </p:sp>
      <p:sp>
        <p:nvSpPr>
          <p:cNvPr id="3" name="Content Placeholder 2"/>
          <p:cNvSpPr>
            <a:spLocks noGrp="1"/>
          </p:cNvSpPr>
          <p:nvPr>
            <p:ph idx="1"/>
          </p:nvPr>
        </p:nvSpPr>
        <p:spPr>
          <a:xfrm>
            <a:off x="838200" y="2506662"/>
            <a:ext cx="10515600" cy="4351338"/>
          </a:xfrm>
        </p:spPr>
        <p:txBody>
          <a:bodyPr/>
          <a:lstStyle/>
          <a:p>
            <a:endParaRPr lang="en-US" dirty="0"/>
          </a:p>
          <a:p>
            <a:pPr marL="0" indent="0" algn="ctr">
              <a:buNone/>
            </a:pPr>
            <a:r>
              <a:rPr lang="en-US" sz="6000" b="1" dirty="0">
                <a:latin typeface="Cambria" panose="02040503050406030204" pitchFamily="18" charset="0"/>
              </a:rPr>
              <a:t>60%-100%       </a:t>
            </a:r>
          </a:p>
          <a:p>
            <a:pPr marL="0" indent="0" algn="ctr">
              <a:buNone/>
            </a:pPr>
            <a:r>
              <a:rPr lang="en-US" sz="6000" b="1" dirty="0">
                <a:latin typeface="Cambria" panose="02040503050406030204" pitchFamily="18" charset="0"/>
              </a:rPr>
              <a:t>Improvement?</a:t>
            </a:r>
          </a:p>
        </p:txBody>
      </p:sp>
    </p:spTree>
    <p:extLst>
      <p:ext uri="{BB962C8B-B14F-4D97-AF65-F5344CB8AC3E}">
        <p14:creationId xmlns:p14="http://schemas.microsoft.com/office/powerpoint/2010/main" val="358470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E657-AE97-414F-BAE4-39743A77043B}"/>
              </a:ext>
            </a:extLst>
          </p:cNvPr>
          <p:cNvSpPr>
            <a:spLocks noGrp="1"/>
          </p:cNvSpPr>
          <p:nvPr>
            <p:ph type="title"/>
          </p:nvPr>
        </p:nvSpPr>
        <p:spPr>
          <a:xfrm>
            <a:off x="838200" y="943194"/>
            <a:ext cx="10515600" cy="1325563"/>
          </a:xfrm>
        </p:spPr>
        <p:txBody>
          <a:bodyPr/>
          <a:lstStyle/>
          <a:p>
            <a:pPr algn="ctr"/>
            <a:r>
              <a:rPr lang="en-US" dirty="0"/>
              <a:t> </a:t>
            </a:r>
            <a:r>
              <a:rPr lang="en-US" sz="4000" b="1" dirty="0">
                <a:latin typeface="Cambria" panose="02040503050406030204" pitchFamily="18" charset="0"/>
              </a:rPr>
              <a:t>The Light Side and Dark Side</a:t>
            </a:r>
          </a:p>
        </p:txBody>
      </p:sp>
      <p:sp>
        <p:nvSpPr>
          <p:cNvPr id="3" name="Content Placeholder 2">
            <a:extLst>
              <a:ext uri="{FF2B5EF4-FFF2-40B4-BE49-F238E27FC236}">
                <a16:creationId xmlns:a16="http://schemas.microsoft.com/office/drawing/2014/main" id="{B75F9BA7-4226-497D-BA8E-40F3E1DA2511}"/>
              </a:ext>
            </a:extLst>
          </p:cNvPr>
          <p:cNvSpPr>
            <a:spLocks noGrp="1"/>
          </p:cNvSpPr>
          <p:nvPr>
            <p:ph idx="1"/>
          </p:nvPr>
        </p:nvSpPr>
        <p:spPr>
          <a:xfrm>
            <a:off x="838200" y="2382674"/>
            <a:ext cx="10515600" cy="4351338"/>
          </a:xfrm>
        </p:spPr>
        <p:txBody>
          <a:bodyPr>
            <a:normAutofit/>
          </a:bodyPr>
          <a:lstStyle/>
          <a:p>
            <a:pPr marL="0" indent="0">
              <a:buNone/>
            </a:pPr>
            <a:r>
              <a:rPr lang="en-US" dirty="0">
                <a:latin typeface="Cambria" panose="02040503050406030204" pitchFamily="18" charset="0"/>
              </a:rPr>
              <a:t>LIGHT SIDE</a:t>
            </a:r>
          </a:p>
          <a:p>
            <a:r>
              <a:rPr lang="en-US" dirty="0">
                <a:latin typeface="Cambria" panose="02040503050406030204" pitchFamily="18" charset="0"/>
              </a:rPr>
              <a:t>A critical, powerful solution designed to be short-term</a:t>
            </a:r>
          </a:p>
          <a:p>
            <a:pPr marL="0" indent="0">
              <a:buNone/>
            </a:pPr>
            <a:endParaRPr lang="en-US" dirty="0">
              <a:latin typeface="Cambria" panose="02040503050406030204" pitchFamily="18" charset="0"/>
            </a:endParaRPr>
          </a:p>
          <a:p>
            <a:pPr marL="0" indent="0">
              <a:buNone/>
            </a:pPr>
            <a:r>
              <a:rPr lang="en-US" dirty="0">
                <a:latin typeface="Cambria" panose="02040503050406030204" pitchFamily="18" charset="0"/>
              </a:rPr>
              <a:t>DARK SIDE </a:t>
            </a:r>
          </a:p>
          <a:p>
            <a:r>
              <a:rPr lang="en-US" dirty="0">
                <a:latin typeface="Cambria" panose="02040503050406030204" pitchFamily="18" charset="0"/>
              </a:rPr>
              <a:t>When inflammation becomes systemic and goes unchecked for months or years, the same chemicals used for healing can cause suffering, weight gain, aging, and disease</a:t>
            </a:r>
          </a:p>
          <a:p>
            <a:pPr marL="0" indent="0">
              <a:buNone/>
            </a:pPr>
            <a:br>
              <a:rPr lang="en-US" dirty="0"/>
            </a:br>
            <a:endParaRPr lang="en-US" dirty="0"/>
          </a:p>
          <a:p>
            <a:endParaRPr lang="en-US" dirty="0"/>
          </a:p>
        </p:txBody>
      </p:sp>
    </p:spTree>
    <p:extLst>
      <p:ext uri="{BB962C8B-B14F-4D97-AF65-F5344CB8AC3E}">
        <p14:creationId xmlns:p14="http://schemas.microsoft.com/office/powerpoint/2010/main" val="33614891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latin typeface="Cambria" panose="02040503050406030204" pitchFamily="18" charset="0"/>
                <a:cs typeface="Arial"/>
              </a:rPr>
              <a:t>WHAT ARE SOME OF YOUR SYMPTOMS? </a:t>
            </a:r>
          </a:p>
        </p:txBody>
      </p:sp>
      <p:pic>
        <p:nvPicPr>
          <p:cNvPr id="7" name="Picture 6">
            <a:extLst>
              <a:ext uri="{FF2B5EF4-FFF2-40B4-BE49-F238E27FC236}">
                <a16:creationId xmlns:a16="http://schemas.microsoft.com/office/drawing/2014/main" id="{6247653F-CADC-48C6-93A1-EE284448E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469" y="3861064"/>
            <a:ext cx="5693980" cy="2631811"/>
          </a:xfrm>
          <a:prstGeom prst="rect">
            <a:avLst/>
          </a:prstGeom>
        </p:spPr>
      </p:pic>
      <p:pic>
        <p:nvPicPr>
          <p:cNvPr id="6" name="Picture 5">
            <a:extLst>
              <a:ext uri="{FF2B5EF4-FFF2-40B4-BE49-F238E27FC236}">
                <a16:creationId xmlns:a16="http://schemas.microsoft.com/office/drawing/2014/main" id="{1283F999-92D2-4121-ADAF-03B42E507C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1590" y="1544320"/>
            <a:ext cx="3711411" cy="2209800"/>
          </a:xfrm>
          <a:prstGeom prst="rect">
            <a:avLst/>
          </a:prstGeom>
        </p:spPr>
      </p:pic>
      <p:pic>
        <p:nvPicPr>
          <p:cNvPr id="9" name="Picture 8">
            <a:extLst>
              <a:ext uri="{FF2B5EF4-FFF2-40B4-BE49-F238E27FC236}">
                <a16:creationId xmlns:a16="http://schemas.microsoft.com/office/drawing/2014/main" id="{14270C80-DA57-43B8-99BA-0FDA192D23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6693" y="1544320"/>
            <a:ext cx="4257675" cy="2800350"/>
          </a:xfrm>
          <a:prstGeom prst="rect">
            <a:avLst/>
          </a:prstGeom>
        </p:spPr>
      </p:pic>
    </p:spTree>
    <p:extLst>
      <p:ext uri="{BB962C8B-B14F-4D97-AF65-F5344CB8AC3E}">
        <p14:creationId xmlns:p14="http://schemas.microsoft.com/office/powerpoint/2010/main" val="5734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C3E4-09EB-4252-A962-89192368CEEB}"/>
              </a:ext>
            </a:extLst>
          </p:cNvPr>
          <p:cNvSpPr>
            <a:spLocks noGrp="1"/>
          </p:cNvSpPr>
          <p:nvPr>
            <p:ph type="title"/>
          </p:nvPr>
        </p:nvSpPr>
        <p:spPr>
          <a:xfrm>
            <a:off x="838200" y="762792"/>
            <a:ext cx="10515600" cy="1325563"/>
          </a:xfrm>
        </p:spPr>
        <p:txBody>
          <a:bodyPr>
            <a:normAutofit/>
          </a:bodyPr>
          <a:lstStyle/>
          <a:p>
            <a:pPr algn="ctr"/>
            <a:r>
              <a:rPr lang="en-US" sz="3600" b="1" dirty="0">
                <a:latin typeface="Cambria" panose="02040503050406030204" pitchFamily="18" charset="0"/>
              </a:rPr>
              <a:t>Numbness, Burning, or Cold Feet?</a:t>
            </a:r>
          </a:p>
        </p:txBody>
      </p:sp>
      <p:sp>
        <p:nvSpPr>
          <p:cNvPr id="3" name="Footer Placeholder 2">
            <a:extLst>
              <a:ext uri="{FF2B5EF4-FFF2-40B4-BE49-F238E27FC236}">
                <a16:creationId xmlns:a16="http://schemas.microsoft.com/office/drawing/2014/main" id="{0B6ABCB7-86D7-47B3-AC4E-F2C06342AB86}"/>
              </a:ext>
            </a:extLst>
          </p:cNvPr>
          <p:cNvSpPr>
            <a:spLocks noGrp="1"/>
          </p:cNvSpPr>
          <p:nvPr>
            <p:ph type="ftr" sz="quarter" idx="11"/>
          </p:nvPr>
        </p:nvSpPr>
        <p:spPr/>
        <p:txBody>
          <a:bodyPr/>
          <a:lstStyle/>
          <a:p>
            <a:r>
              <a:rPr lang="en-US"/>
              <a:t>© 2015-2016 Optimal Health Straw Chiropractic </a:t>
            </a:r>
          </a:p>
        </p:txBody>
      </p:sp>
      <p:pic>
        <p:nvPicPr>
          <p:cNvPr id="5" name="Picture 4">
            <a:extLst>
              <a:ext uri="{FF2B5EF4-FFF2-40B4-BE49-F238E27FC236}">
                <a16:creationId xmlns:a16="http://schemas.microsoft.com/office/drawing/2014/main" id="{4F792A02-F8BF-4509-B336-A18149084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996" y="1795462"/>
            <a:ext cx="4526808" cy="4191000"/>
          </a:xfrm>
          <a:prstGeom prst="rect">
            <a:avLst/>
          </a:prstGeom>
        </p:spPr>
      </p:pic>
      <p:pic>
        <p:nvPicPr>
          <p:cNvPr id="9" name="Picture 8">
            <a:extLst>
              <a:ext uri="{FF2B5EF4-FFF2-40B4-BE49-F238E27FC236}">
                <a16:creationId xmlns:a16="http://schemas.microsoft.com/office/drawing/2014/main" id="{24E99BC9-2A1B-4100-835A-B281B12D3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068" y="1795462"/>
            <a:ext cx="3786007" cy="4191000"/>
          </a:xfrm>
          <a:prstGeom prst="rect">
            <a:avLst/>
          </a:prstGeom>
        </p:spPr>
      </p:pic>
    </p:spTree>
    <p:extLst>
      <p:ext uri="{BB962C8B-B14F-4D97-AF65-F5344CB8AC3E}">
        <p14:creationId xmlns:p14="http://schemas.microsoft.com/office/powerpoint/2010/main" val="289570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7146-88CD-4F0B-9862-B6D37AA158A4}"/>
              </a:ext>
            </a:extLst>
          </p:cNvPr>
          <p:cNvSpPr>
            <a:spLocks noGrp="1"/>
          </p:cNvSpPr>
          <p:nvPr>
            <p:ph type="title"/>
          </p:nvPr>
        </p:nvSpPr>
        <p:spPr>
          <a:xfrm>
            <a:off x="838200" y="536328"/>
            <a:ext cx="10515600" cy="1325563"/>
          </a:xfrm>
        </p:spPr>
        <p:txBody>
          <a:bodyPr/>
          <a:lstStyle/>
          <a:p>
            <a:pPr algn="ctr"/>
            <a:r>
              <a:rPr lang="en-US" dirty="0"/>
              <a:t>  </a:t>
            </a:r>
            <a:r>
              <a:rPr lang="en-US" sz="2800" b="1" dirty="0">
                <a:latin typeface="Cambria" panose="02040503050406030204" pitchFamily="18" charset="0"/>
              </a:rPr>
              <a:t>Pain Radiating Into The Hips, Legs, and Feet</a:t>
            </a:r>
          </a:p>
        </p:txBody>
      </p:sp>
      <p:sp>
        <p:nvSpPr>
          <p:cNvPr id="3" name="Footer Placeholder 2">
            <a:extLst>
              <a:ext uri="{FF2B5EF4-FFF2-40B4-BE49-F238E27FC236}">
                <a16:creationId xmlns:a16="http://schemas.microsoft.com/office/drawing/2014/main" id="{A776BDCF-B082-441C-920C-F1B5C3A05054}"/>
              </a:ext>
            </a:extLst>
          </p:cNvPr>
          <p:cNvSpPr>
            <a:spLocks noGrp="1"/>
          </p:cNvSpPr>
          <p:nvPr>
            <p:ph type="ftr" sz="quarter" idx="11"/>
          </p:nvPr>
        </p:nvSpPr>
        <p:spPr/>
        <p:txBody>
          <a:bodyPr/>
          <a:lstStyle/>
          <a:p>
            <a:r>
              <a:rPr lang="en-US"/>
              <a:t>© 2015-2016 Optimal Health Straw Chiropractic </a:t>
            </a:r>
          </a:p>
        </p:txBody>
      </p:sp>
      <p:pic>
        <p:nvPicPr>
          <p:cNvPr id="5" name="Picture 4">
            <a:extLst>
              <a:ext uri="{FF2B5EF4-FFF2-40B4-BE49-F238E27FC236}">
                <a16:creationId xmlns:a16="http://schemas.microsoft.com/office/drawing/2014/main" id="{94F7288D-4B79-46CA-AC10-08CA30908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699" y="1861891"/>
            <a:ext cx="4128528" cy="4174084"/>
          </a:xfrm>
          <a:prstGeom prst="rect">
            <a:avLst/>
          </a:prstGeom>
        </p:spPr>
      </p:pic>
      <p:pic>
        <p:nvPicPr>
          <p:cNvPr id="7" name="Picture 6">
            <a:extLst>
              <a:ext uri="{FF2B5EF4-FFF2-40B4-BE49-F238E27FC236}">
                <a16:creationId xmlns:a16="http://schemas.microsoft.com/office/drawing/2014/main" id="{F8B0CF2E-13B7-4F37-90C2-F357BC982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520" y="1861891"/>
            <a:ext cx="4268480" cy="4174084"/>
          </a:xfrm>
          <a:prstGeom prst="rect">
            <a:avLst/>
          </a:prstGeom>
        </p:spPr>
      </p:pic>
    </p:spTree>
    <p:extLst>
      <p:ext uri="{BB962C8B-B14F-4D97-AF65-F5344CB8AC3E}">
        <p14:creationId xmlns:p14="http://schemas.microsoft.com/office/powerpoint/2010/main" val="381942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Cambria" panose="02040503050406030204" pitchFamily="18" charset="0"/>
                <a:cs typeface="Arial"/>
              </a:rPr>
              <a:t>Upper Extremity Pain?</a:t>
            </a:r>
          </a:p>
        </p:txBody>
      </p:sp>
      <p:pic>
        <p:nvPicPr>
          <p:cNvPr id="4" name="Content Placeholder 3"/>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b="6299"/>
          <a:stretch/>
        </p:blipFill>
        <p:spPr>
          <a:xfrm>
            <a:off x="7837488" y="1690688"/>
            <a:ext cx="4354512" cy="4806950"/>
          </a:xfrm>
        </p:spPr>
      </p:pic>
      <p:pic>
        <p:nvPicPr>
          <p:cNvPr id="5" name="Picture 4">
            <a:extLst>
              <a:ext uri="{FF2B5EF4-FFF2-40B4-BE49-F238E27FC236}">
                <a16:creationId xmlns:a16="http://schemas.microsoft.com/office/drawing/2014/main" id="{092D0FC4-BD05-4962-BEF8-006CF153E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6840" y="3581400"/>
            <a:ext cx="4378960" cy="3177377"/>
          </a:xfrm>
          <a:prstGeom prst="rect">
            <a:avLst/>
          </a:prstGeom>
        </p:spPr>
      </p:pic>
      <p:pic>
        <p:nvPicPr>
          <p:cNvPr id="7" name="Picture 6">
            <a:extLst>
              <a:ext uri="{FF2B5EF4-FFF2-40B4-BE49-F238E27FC236}">
                <a16:creationId xmlns:a16="http://schemas.microsoft.com/office/drawing/2014/main" id="{128EC3E8-52A9-435E-8B71-9144F2365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90688"/>
            <a:ext cx="4578579" cy="2697533"/>
          </a:xfrm>
          <a:prstGeom prst="rect">
            <a:avLst/>
          </a:prstGeom>
        </p:spPr>
      </p:pic>
    </p:spTree>
    <p:extLst>
      <p:ext uri="{BB962C8B-B14F-4D97-AF65-F5344CB8AC3E}">
        <p14:creationId xmlns:p14="http://schemas.microsoft.com/office/powerpoint/2010/main" val="196427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200" b="1" dirty="0">
                <a:latin typeface="Arial"/>
                <a:cs typeface="Arial"/>
              </a:rPr>
              <a:t> </a:t>
            </a:r>
            <a:r>
              <a:rPr lang="en-US" sz="4000" b="1" dirty="0">
                <a:latin typeface="Cambria" panose="02040503050406030204" pitchFamily="18" charset="0"/>
                <a:cs typeface="Arial"/>
              </a:rPr>
              <a:t>BACK and NECK PAIN?</a:t>
            </a:r>
          </a:p>
        </p:txBody>
      </p:sp>
      <p:pic>
        <p:nvPicPr>
          <p:cNvPr id="4"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1232280" y="1690688"/>
            <a:ext cx="4558919" cy="4215250"/>
          </a:xfrm>
        </p:spPr>
      </p:pic>
      <p:pic>
        <p:nvPicPr>
          <p:cNvPr id="5" name="Picture 4">
            <a:extLst>
              <a:ext uri="{FF2B5EF4-FFF2-40B4-BE49-F238E27FC236}">
                <a16:creationId xmlns:a16="http://schemas.microsoft.com/office/drawing/2014/main" id="{1A24D751-3F01-434E-B36E-5BFBB2DC04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5392" y="1683622"/>
            <a:ext cx="4154214" cy="4222316"/>
          </a:xfrm>
          <a:prstGeom prst="rect">
            <a:avLst/>
          </a:prstGeom>
        </p:spPr>
      </p:pic>
    </p:spTree>
    <p:extLst>
      <p:ext uri="{BB962C8B-B14F-4D97-AF65-F5344CB8AC3E}">
        <p14:creationId xmlns:p14="http://schemas.microsoft.com/office/powerpoint/2010/main" val="49858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2C83E-4C66-4EC9-84F6-645754D1428B}"/>
              </a:ext>
            </a:extLst>
          </p:cNvPr>
          <p:cNvSpPr>
            <a:spLocks noGrp="1"/>
          </p:cNvSpPr>
          <p:nvPr>
            <p:ph type="title"/>
          </p:nvPr>
        </p:nvSpPr>
        <p:spPr/>
        <p:txBody>
          <a:bodyPr>
            <a:normAutofit/>
          </a:bodyPr>
          <a:lstStyle/>
          <a:p>
            <a:pPr algn="ctr"/>
            <a:r>
              <a:rPr lang="en-US" sz="4000" b="1" dirty="0">
                <a:latin typeface="Cambria" panose="02040503050406030204" pitchFamily="18" charset="0"/>
              </a:rPr>
              <a:t>Universal Joint and Body Pain?</a:t>
            </a:r>
          </a:p>
        </p:txBody>
      </p:sp>
      <p:sp>
        <p:nvSpPr>
          <p:cNvPr id="3" name="Footer Placeholder 2">
            <a:extLst>
              <a:ext uri="{FF2B5EF4-FFF2-40B4-BE49-F238E27FC236}">
                <a16:creationId xmlns:a16="http://schemas.microsoft.com/office/drawing/2014/main" id="{607A17DB-B61B-4D10-9E85-9516336B0B09}"/>
              </a:ext>
            </a:extLst>
          </p:cNvPr>
          <p:cNvSpPr>
            <a:spLocks noGrp="1"/>
          </p:cNvSpPr>
          <p:nvPr>
            <p:ph type="ftr" sz="quarter" idx="11"/>
          </p:nvPr>
        </p:nvSpPr>
        <p:spPr/>
        <p:txBody>
          <a:bodyPr/>
          <a:lstStyle/>
          <a:p>
            <a:r>
              <a:rPr lang="en-US"/>
              <a:t>© 2015-2016 Optimal Health Straw Chiropractic </a:t>
            </a:r>
          </a:p>
        </p:txBody>
      </p:sp>
      <p:pic>
        <p:nvPicPr>
          <p:cNvPr id="5" name="Picture 4">
            <a:extLst>
              <a:ext uri="{FF2B5EF4-FFF2-40B4-BE49-F238E27FC236}">
                <a16:creationId xmlns:a16="http://schemas.microsoft.com/office/drawing/2014/main" id="{92554CE0-3152-456B-BC33-9AB792194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883" y="1371600"/>
            <a:ext cx="6248399" cy="5349875"/>
          </a:xfrm>
          <a:prstGeom prst="rect">
            <a:avLst/>
          </a:prstGeom>
        </p:spPr>
      </p:pic>
    </p:spTree>
    <p:extLst>
      <p:ext uri="{BB962C8B-B14F-4D97-AF65-F5344CB8AC3E}">
        <p14:creationId xmlns:p14="http://schemas.microsoft.com/office/powerpoint/2010/main" val="415904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8036"/>
            <a:ext cx="10515600" cy="1325563"/>
          </a:xfrm>
        </p:spPr>
        <p:txBody>
          <a:bodyPr>
            <a:noAutofit/>
          </a:bodyPr>
          <a:lstStyle/>
          <a:p>
            <a:pPr algn="ctr"/>
            <a:r>
              <a:rPr lang="en-US" sz="4000" b="1" dirty="0">
                <a:latin typeface="Cambria" panose="02040503050406030204" pitchFamily="18" charset="0"/>
                <a:cs typeface="Arial"/>
              </a:rPr>
              <a:t>After Today You Will Know:</a:t>
            </a:r>
          </a:p>
        </p:txBody>
      </p:sp>
      <p:sp>
        <p:nvSpPr>
          <p:cNvPr id="3" name="Content Placeholder 2"/>
          <p:cNvSpPr>
            <a:spLocks noGrp="1"/>
          </p:cNvSpPr>
          <p:nvPr>
            <p:ph sz="half" idx="1"/>
          </p:nvPr>
        </p:nvSpPr>
        <p:spPr>
          <a:xfrm>
            <a:off x="419100" y="2133599"/>
            <a:ext cx="11353800" cy="4724401"/>
          </a:xfrm>
        </p:spPr>
        <p:txBody>
          <a:bodyPr>
            <a:noAutofit/>
          </a:bodyPr>
          <a:lstStyle/>
          <a:p>
            <a:pPr marL="0" indent="0">
              <a:buNone/>
            </a:pPr>
            <a:endParaRPr lang="en-US" sz="2400" dirty="0">
              <a:latin typeface="Arial"/>
              <a:cs typeface="Arial"/>
            </a:endParaRPr>
          </a:p>
          <a:p>
            <a:pPr marL="514350" indent="-514350">
              <a:buAutoNum type="arabicPeriod"/>
            </a:pPr>
            <a:r>
              <a:rPr lang="en-US" sz="2400" dirty="0">
                <a:latin typeface="Cambria" panose="02040503050406030204" pitchFamily="18" charset="0"/>
                <a:cs typeface="Arial"/>
              </a:rPr>
              <a:t>The documented facts about standard treatments for common inflammatory conditions</a:t>
            </a:r>
          </a:p>
          <a:p>
            <a:pPr marL="514350" indent="-514350">
              <a:buAutoNum type="arabicPeriod"/>
            </a:pPr>
            <a:r>
              <a:rPr lang="en-US" sz="2400" dirty="0">
                <a:latin typeface="Cambria" panose="02040503050406030204" pitchFamily="18" charset="0"/>
                <a:cs typeface="Arial"/>
              </a:rPr>
              <a:t>What could be causing your pain</a:t>
            </a:r>
          </a:p>
          <a:p>
            <a:pPr marL="514350" indent="-514350">
              <a:buFont typeface="+mj-lt"/>
              <a:buAutoNum type="arabicPeriod"/>
            </a:pPr>
            <a:r>
              <a:rPr lang="en-US" sz="2400" dirty="0">
                <a:latin typeface="Cambria" panose="02040503050406030204" pitchFamily="18" charset="0"/>
                <a:cs typeface="Arial"/>
              </a:rPr>
              <a:t>The extreme dangers of uncorrected inflammatory illness</a:t>
            </a:r>
          </a:p>
          <a:p>
            <a:pPr marL="514350" indent="-514350">
              <a:buFont typeface="+mj-lt"/>
              <a:buAutoNum type="arabicPeriod"/>
            </a:pPr>
            <a:r>
              <a:rPr lang="en-US" sz="2400" dirty="0">
                <a:latin typeface="Cambria" panose="02040503050406030204" pitchFamily="18" charset="0"/>
                <a:cs typeface="Arial"/>
              </a:rPr>
              <a:t>Proven methods for creating lasting relief</a:t>
            </a:r>
          </a:p>
          <a:p>
            <a:pPr marL="514350" indent="-514350">
              <a:buFont typeface="+mj-lt"/>
              <a:buAutoNum type="arabicPeriod"/>
            </a:pPr>
            <a:r>
              <a:rPr lang="en-US" sz="2400" dirty="0">
                <a:latin typeface="Cambria" panose="02040503050406030204" pitchFamily="18" charset="0"/>
                <a:cs typeface="Arial"/>
              </a:rPr>
              <a:t>Easy steps you can take to today</a:t>
            </a:r>
          </a:p>
        </p:txBody>
      </p:sp>
    </p:spTree>
    <p:extLst>
      <p:ext uri="{BB962C8B-B14F-4D97-AF65-F5344CB8AC3E}">
        <p14:creationId xmlns:p14="http://schemas.microsoft.com/office/powerpoint/2010/main" val="337995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3C6F-36BA-49FE-8095-56D2D6CDF2F9}"/>
              </a:ext>
            </a:extLst>
          </p:cNvPr>
          <p:cNvSpPr>
            <a:spLocks noGrp="1"/>
          </p:cNvSpPr>
          <p:nvPr>
            <p:ph type="title"/>
          </p:nvPr>
        </p:nvSpPr>
        <p:spPr>
          <a:xfrm>
            <a:off x="838200" y="564822"/>
            <a:ext cx="10515600" cy="1325563"/>
          </a:xfrm>
        </p:spPr>
        <p:txBody>
          <a:bodyPr>
            <a:normAutofit/>
          </a:bodyPr>
          <a:lstStyle/>
          <a:p>
            <a:pPr algn="ctr"/>
            <a:r>
              <a:rPr lang="en-US" sz="4000" b="1" dirty="0">
                <a:latin typeface="Cambria" panose="02040503050406030204" pitchFamily="18" charset="0"/>
              </a:rPr>
              <a:t>TOO MANY DRUGS!</a:t>
            </a:r>
          </a:p>
        </p:txBody>
      </p:sp>
      <p:sp>
        <p:nvSpPr>
          <p:cNvPr id="6" name="Content Placeholder 5">
            <a:extLst>
              <a:ext uri="{FF2B5EF4-FFF2-40B4-BE49-F238E27FC236}">
                <a16:creationId xmlns:a16="http://schemas.microsoft.com/office/drawing/2014/main" id="{6FB5B0B6-B9D5-4A77-B044-AB61B15808EF}"/>
              </a:ext>
            </a:extLst>
          </p:cNvPr>
          <p:cNvSpPr>
            <a:spLocks noGrp="1"/>
          </p:cNvSpPr>
          <p:nvPr>
            <p:ph idx="1"/>
          </p:nvPr>
        </p:nvSpPr>
        <p:spPr>
          <a:xfrm>
            <a:off x="838200" y="1721099"/>
            <a:ext cx="10515600" cy="4351338"/>
          </a:xfrm>
        </p:spPr>
        <p:txBody>
          <a:bodyPr>
            <a:normAutofit/>
          </a:bodyPr>
          <a:lstStyle/>
          <a:p>
            <a:pPr marL="0" indent="0" algn="ctr">
              <a:buNone/>
            </a:pPr>
            <a:r>
              <a:rPr lang="en-US" sz="2400" dirty="0">
                <a:latin typeface="Cambria" panose="02040503050406030204" pitchFamily="18" charset="0"/>
              </a:rPr>
              <a:t>WE AVERAGE 18 NEW MEDICATIONS EACH YEAR!</a:t>
            </a:r>
          </a:p>
        </p:txBody>
      </p:sp>
      <p:sp>
        <p:nvSpPr>
          <p:cNvPr id="3" name="Footer Placeholder 2">
            <a:extLst>
              <a:ext uri="{FF2B5EF4-FFF2-40B4-BE49-F238E27FC236}">
                <a16:creationId xmlns:a16="http://schemas.microsoft.com/office/drawing/2014/main" id="{51062996-47D1-4FB3-9078-DE40CCE8C7CD}"/>
              </a:ext>
            </a:extLst>
          </p:cNvPr>
          <p:cNvSpPr>
            <a:spLocks noGrp="1"/>
          </p:cNvSpPr>
          <p:nvPr>
            <p:ph type="ftr" sz="quarter" idx="11"/>
          </p:nvPr>
        </p:nvSpPr>
        <p:spPr/>
        <p:txBody>
          <a:bodyPr/>
          <a:lstStyle/>
          <a:p>
            <a:r>
              <a:rPr lang="en-US"/>
              <a:t>© 2015-2016 Optimal Health Straw Chiropractic </a:t>
            </a:r>
          </a:p>
        </p:txBody>
      </p:sp>
      <p:pic>
        <p:nvPicPr>
          <p:cNvPr id="5" name="Picture 4">
            <a:extLst>
              <a:ext uri="{FF2B5EF4-FFF2-40B4-BE49-F238E27FC236}">
                <a16:creationId xmlns:a16="http://schemas.microsoft.com/office/drawing/2014/main" id="{CD45A84A-10C2-41C8-A302-287CF1BFF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814" y="2334419"/>
            <a:ext cx="7275786" cy="3738018"/>
          </a:xfrm>
          <a:prstGeom prst="rect">
            <a:avLst/>
          </a:prstGeom>
        </p:spPr>
      </p:pic>
    </p:spTree>
    <p:extLst>
      <p:ext uri="{BB962C8B-B14F-4D97-AF65-F5344CB8AC3E}">
        <p14:creationId xmlns:p14="http://schemas.microsoft.com/office/powerpoint/2010/main" val="243849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2490" y="2640724"/>
            <a:ext cx="11506200" cy="4953000"/>
          </a:xfrm>
        </p:spPr>
        <p:txBody>
          <a:bodyPr>
            <a:normAutofit/>
          </a:bodyPr>
          <a:lstStyle/>
          <a:p>
            <a:pPr marL="0" indent="0">
              <a:buNone/>
            </a:pPr>
            <a:r>
              <a:rPr lang="en-US" sz="4000" b="1" dirty="0">
                <a:latin typeface="Cambria" panose="02040503050406030204" pitchFamily="18" charset="0"/>
                <a:cs typeface="Arial" panose="020B0604020202020204" pitchFamily="34" charset="0"/>
              </a:rPr>
              <a:t>The US Consumes 75% Of The Medications Produced In The World. (NIH, 2014)</a:t>
            </a:r>
          </a:p>
          <a:p>
            <a:pPr marL="0" indent="0">
              <a:buNone/>
            </a:pPr>
            <a:endParaRPr lang="en-US" sz="5400" dirty="0">
              <a:latin typeface="Arial Black" pitchFamily="34" charset="0"/>
            </a:endParaRPr>
          </a:p>
        </p:txBody>
      </p:sp>
    </p:spTree>
    <p:extLst>
      <p:ext uri="{BB962C8B-B14F-4D97-AF65-F5344CB8AC3E}">
        <p14:creationId xmlns:p14="http://schemas.microsoft.com/office/powerpoint/2010/main" val="135024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33FC8-DF7B-4E60-BA71-9CC903891E61}"/>
              </a:ext>
            </a:extLst>
          </p:cNvPr>
          <p:cNvSpPr>
            <a:spLocks noGrp="1"/>
          </p:cNvSpPr>
          <p:nvPr>
            <p:ph type="title"/>
          </p:nvPr>
        </p:nvSpPr>
        <p:spPr>
          <a:xfrm>
            <a:off x="838199" y="1112043"/>
            <a:ext cx="10515600" cy="1325563"/>
          </a:xfrm>
        </p:spPr>
        <p:txBody>
          <a:bodyPr>
            <a:normAutofit/>
          </a:bodyPr>
          <a:lstStyle/>
          <a:p>
            <a:pPr algn="ctr"/>
            <a:r>
              <a:rPr lang="en-US" sz="2800" b="1" dirty="0">
                <a:latin typeface="Cambria" panose="02040503050406030204" pitchFamily="18" charset="0"/>
              </a:rPr>
              <a:t>THE U.S. SPENDS $3.3 TRILLION ON HEALTH CARE!</a:t>
            </a:r>
          </a:p>
        </p:txBody>
      </p:sp>
      <p:sp>
        <p:nvSpPr>
          <p:cNvPr id="3" name="Footer Placeholder 2">
            <a:extLst>
              <a:ext uri="{FF2B5EF4-FFF2-40B4-BE49-F238E27FC236}">
                <a16:creationId xmlns:a16="http://schemas.microsoft.com/office/drawing/2014/main" id="{8444767E-A26B-4A79-BF7B-56BF490EC938}"/>
              </a:ext>
            </a:extLst>
          </p:cNvPr>
          <p:cNvSpPr>
            <a:spLocks noGrp="1"/>
          </p:cNvSpPr>
          <p:nvPr>
            <p:ph type="ftr" sz="quarter" idx="11"/>
          </p:nvPr>
        </p:nvSpPr>
        <p:spPr/>
        <p:txBody>
          <a:bodyPr/>
          <a:lstStyle/>
          <a:p>
            <a:r>
              <a:rPr lang="en-US"/>
              <a:t>© 2015-2016 Optimal Health Straw Chiropractic </a:t>
            </a:r>
          </a:p>
        </p:txBody>
      </p:sp>
      <p:pic>
        <p:nvPicPr>
          <p:cNvPr id="5" name="Picture 4">
            <a:extLst>
              <a:ext uri="{FF2B5EF4-FFF2-40B4-BE49-F238E27FC236}">
                <a16:creationId xmlns:a16="http://schemas.microsoft.com/office/drawing/2014/main" id="{65C19B18-3AA6-4785-B271-96FCE485E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167" y="1978572"/>
            <a:ext cx="8375665" cy="3970283"/>
          </a:xfrm>
          <a:prstGeom prst="rect">
            <a:avLst/>
          </a:prstGeom>
        </p:spPr>
      </p:pic>
    </p:spTree>
    <p:extLst>
      <p:ext uri="{BB962C8B-B14F-4D97-AF65-F5344CB8AC3E}">
        <p14:creationId xmlns:p14="http://schemas.microsoft.com/office/powerpoint/2010/main" val="215224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1A30-AED3-41EC-B9AD-B11CB6B93DB8}"/>
              </a:ext>
            </a:extLst>
          </p:cNvPr>
          <p:cNvSpPr>
            <a:spLocks noGrp="1"/>
          </p:cNvSpPr>
          <p:nvPr>
            <p:ph type="title"/>
          </p:nvPr>
        </p:nvSpPr>
        <p:spPr>
          <a:xfrm>
            <a:off x="838200" y="1256807"/>
            <a:ext cx="10515600" cy="1325563"/>
          </a:xfrm>
        </p:spPr>
        <p:txBody>
          <a:bodyPr>
            <a:normAutofit/>
          </a:bodyPr>
          <a:lstStyle/>
          <a:p>
            <a:pPr algn="ctr"/>
            <a:r>
              <a:rPr lang="en-US" sz="4000" b="1" dirty="0">
                <a:latin typeface="Cambria" panose="02040503050406030204" pitchFamily="18" charset="0"/>
              </a:rPr>
              <a:t>BAD IDEA FOR INFLAMMATION</a:t>
            </a:r>
          </a:p>
        </p:txBody>
      </p:sp>
      <p:sp>
        <p:nvSpPr>
          <p:cNvPr id="3" name="Content Placeholder 2">
            <a:extLst>
              <a:ext uri="{FF2B5EF4-FFF2-40B4-BE49-F238E27FC236}">
                <a16:creationId xmlns:a16="http://schemas.microsoft.com/office/drawing/2014/main" id="{58234E26-3340-436C-8EB7-5517BDE792ED}"/>
              </a:ext>
            </a:extLst>
          </p:cNvPr>
          <p:cNvSpPr>
            <a:spLocks noGrp="1"/>
          </p:cNvSpPr>
          <p:nvPr>
            <p:ph idx="1"/>
          </p:nvPr>
        </p:nvSpPr>
        <p:spPr>
          <a:xfrm>
            <a:off x="838200" y="2582370"/>
            <a:ext cx="10515600" cy="4351338"/>
          </a:xfrm>
        </p:spPr>
        <p:txBody>
          <a:bodyPr/>
          <a:lstStyle/>
          <a:p>
            <a:pPr marL="0" indent="0" algn="ctr">
              <a:buNone/>
            </a:pPr>
            <a:r>
              <a:rPr lang="en-US" b="1" dirty="0">
                <a:latin typeface="Cambria" panose="02040503050406030204" pitchFamily="18" charset="0"/>
              </a:rPr>
              <a:t>Over the counter NSAIDs, prescription pain killers and steroids seem like quick, easy, sensible solutions to lower inflammation.  </a:t>
            </a:r>
          </a:p>
          <a:p>
            <a:pPr marL="0" indent="0" algn="ctr">
              <a:buNone/>
            </a:pPr>
            <a:endParaRPr lang="en-US" dirty="0">
              <a:latin typeface="Cambria" panose="02040503050406030204" pitchFamily="18" charset="0"/>
            </a:endParaRPr>
          </a:p>
          <a:p>
            <a:pPr algn="ctr"/>
            <a:r>
              <a:rPr lang="en-US" dirty="0">
                <a:solidFill>
                  <a:srgbClr val="FF0000"/>
                </a:solidFill>
                <a:latin typeface="Cambria" panose="02040503050406030204" pitchFamily="18" charset="0"/>
              </a:rPr>
              <a:t>All come at potentially great cost with greater likelihood of </a:t>
            </a:r>
          </a:p>
          <a:p>
            <a:pPr marL="0" indent="0" algn="ctr">
              <a:buNone/>
            </a:pPr>
            <a:r>
              <a:rPr lang="en-US" dirty="0">
                <a:solidFill>
                  <a:srgbClr val="FF0000"/>
                </a:solidFill>
                <a:latin typeface="Cambria" panose="02040503050406030204" pitchFamily="18" charset="0"/>
              </a:rPr>
              <a:t>Heart attack, stroke, and serious intestinal conditions.</a:t>
            </a:r>
          </a:p>
          <a:p>
            <a:endParaRPr lang="en-US" dirty="0"/>
          </a:p>
        </p:txBody>
      </p:sp>
    </p:spTree>
    <p:extLst>
      <p:ext uri="{BB962C8B-B14F-4D97-AF65-F5344CB8AC3E}">
        <p14:creationId xmlns:p14="http://schemas.microsoft.com/office/powerpoint/2010/main" val="21991555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2AEC8-EBD4-467A-9477-81753F50A80B}"/>
              </a:ext>
            </a:extLst>
          </p:cNvPr>
          <p:cNvSpPr>
            <a:spLocks noGrp="1"/>
          </p:cNvSpPr>
          <p:nvPr>
            <p:ph type="title"/>
          </p:nvPr>
        </p:nvSpPr>
        <p:spPr>
          <a:xfrm>
            <a:off x="838198" y="1174639"/>
            <a:ext cx="10515600" cy="1325563"/>
          </a:xfrm>
        </p:spPr>
        <p:txBody>
          <a:bodyPr>
            <a:normAutofit/>
          </a:bodyPr>
          <a:lstStyle/>
          <a:p>
            <a:pPr algn="ctr"/>
            <a:r>
              <a:rPr lang="en-US" sz="3600" b="1" dirty="0">
                <a:latin typeface="Cambria" panose="02040503050406030204" pitchFamily="18" charset="0"/>
              </a:rPr>
              <a:t>2.5x The Other Economically Developed Countries</a:t>
            </a:r>
          </a:p>
        </p:txBody>
      </p:sp>
      <p:sp>
        <p:nvSpPr>
          <p:cNvPr id="3" name="Footer Placeholder 2">
            <a:extLst>
              <a:ext uri="{FF2B5EF4-FFF2-40B4-BE49-F238E27FC236}">
                <a16:creationId xmlns:a16="http://schemas.microsoft.com/office/drawing/2014/main" id="{78A116A4-CDED-499F-9BF5-FA692DF071FA}"/>
              </a:ext>
            </a:extLst>
          </p:cNvPr>
          <p:cNvSpPr>
            <a:spLocks noGrp="1"/>
          </p:cNvSpPr>
          <p:nvPr>
            <p:ph type="ftr" sz="quarter" idx="11"/>
          </p:nvPr>
        </p:nvSpPr>
        <p:spPr/>
        <p:txBody>
          <a:bodyPr/>
          <a:lstStyle/>
          <a:p>
            <a:r>
              <a:rPr lang="en-US"/>
              <a:t>© 2015-2016 Optimal Health Straw Chiropractic </a:t>
            </a:r>
          </a:p>
        </p:txBody>
      </p:sp>
      <p:pic>
        <p:nvPicPr>
          <p:cNvPr id="5" name="Picture 4">
            <a:extLst>
              <a:ext uri="{FF2B5EF4-FFF2-40B4-BE49-F238E27FC236}">
                <a16:creationId xmlns:a16="http://schemas.microsoft.com/office/drawing/2014/main" id="{80869B5A-5101-468F-8281-0089C7E90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725" y="2329446"/>
            <a:ext cx="7042547" cy="3700756"/>
          </a:xfrm>
          <a:prstGeom prst="rect">
            <a:avLst/>
          </a:prstGeom>
        </p:spPr>
      </p:pic>
    </p:spTree>
    <p:extLst>
      <p:ext uri="{BB962C8B-B14F-4D97-AF65-F5344CB8AC3E}">
        <p14:creationId xmlns:p14="http://schemas.microsoft.com/office/powerpoint/2010/main" val="231556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E6EE-8FF8-43E8-A1CE-E10F2DE17542}"/>
              </a:ext>
            </a:extLst>
          </p:cNvPr>
          <p:cNvSpPr>
            <a:spLocks noGrp="1"/>
          </p:cNvSpPr>
          <p:nvPr>
            <p:ph type="title"/>
          </p:nvPr>
        </p:nvSpPr>
        <p:spPr>
          <a:xfrm>
            <a:off x="838200" y="2509236"/>
            <a:ext cx="10515600" cy="1325563"/>
          </a:xfrm>
        </p:spPr>
        <p:txBody>
          <a:bodyPr/>
          <a:lstStyle/>
          <a:p>
            <a:pPr algn="ctr"/>
            <a:r>
              <a:rPr lang="en-US" b="1" dirty="0">
                <a:latin typeface="Cambria" panose="02040503050406030204" pitchFamily="18" charset="0"/>
              </a:rPr>
              <a:t>ARE WE BETTER OR WORSE?</a:t>
            </a:r>
          </a:p>
        </p:txBody>
      </p:sp>
      <p:sp>
        <p:nvSpPr>
          <p:cNvPr id="3" name="Footer Placeholder 2">
            <a:extLst>
              <a:ext uri="{FF2B5EF4-FFF2-40B4-BE49-F238E27FC236}">
                <a16:creationId xmlns:a16="http://schemas.microsoft.com/office/drawing/2014/main" id="{C955E783-A0D0-4D6A-BE34-64C1B09EF169}"/>
              </a:ext>
            </a:extLst>
          </p:cNvPr>
          <p:cNvSpPr>
            <a:spLocks noGrp="1"/>
          </p:cNvSpPr>
          <p:nvPr>
            <p:ph type="ftr" sz="quarter" idx="11"/>
          </p:nvPr>
        </p:nvSpPr>
        <p:spPr/>
        <p:txBody>
          <a:bodyPr/>
          <a:lstStyle/>
          <a:p>
            <a:r>
              <a:rPr lang="en-US"/>
              <a:t>© 2015-2016 Optimal Health Straw Chiropractic </a:t>
            </a:r>
          </a:p>
        </p:txBody>
      </p:sp>
    </p:spTree>
    <p:extLst>
      <p:ext uri="{BB962C8B-B14F-4D97-AF65-F5344CB8AC3E}">
        <p14:creationId xmlns:p14="http://schemas.microsoft.com/office/powerpoint/2010/main" val="79026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B7A18-0ADC-41C9-9F3B-2477447E18FA}"/>
              </a:ext>
            </a:extLst>
          </p:cNvPr>
          <p:cNvSpPr>
            <a:spLocks noGrp="1"/>
          </p:cNvSpPr>
          <p:nvPr>
            <p:ph type="title"/>
          </p:nvPr>
        </p:nvSpPr>
        <p:spPr>
          <a:xfrm>
            <a:off x="838200" y="711966"/>
            <a:ext cx="10515600" cy="1325563"/>
          </a:xfrm>
        </p:spPr>
        <p:txBody>
          <a:bodyPr>
            <a:normAutofit/>
          </a:bodyPr>
          <a:lstStyle/>
          <a:p>
            <a:pPr algn="ctr"/>
            <a:r>
              <a:rPr lang="en-US" sz="4000" b="1" dirty="0">
                <a:latin typeface="Cambria" panose="02040503050406030204" pitchFamily="18" charset="0"/>
              </a:rPr>
              <a:t>LIFE EXPECTANCY?</a:t>
            </a:r>
          </a:p>
        </p:txBody>
      </p:sp>
      <p:sp>
        <p:nvSpPr>
          <p:cNvPr id="3" name="Footer Placeholder 2">
            <a:extLst>
              <a:ext uri="{FF2B5EF4-FFF2-40B4-BE49-F238E27FC236}">
                <a16:creationId xmlns:a16="http://schemas.microsoft.com/office/drawing/2014/main" id="{08402496-5ACA-4490-AA9B-38D584F9AAF1}"/>
              </a:ext>
            </a:extLst>
          </p:cNvPr>
          <p:cNvSpPr>
            <a:spLocks noGrp="1"/>
          </p:cNvSpPr>
          <p:nvPr>
            <p:ph type="ftr" sz="quarter" idx="11"/>
          </p:nvPr>
        </p:nvSpPr>
        <p:spPr/>
        <p:txBody>
          <a:bodyPr/>
          <a:lstStyle/>
          <a:p>
            <a:r>
              <a:rPr lang="en-US"/>
              <a:t>© 2015-2016 Optimal Health Straw Chiropractic </a:t>
            </a:r>
          </a:p>
        </p:txBody>
      </p:sp>
      <p:pic>
        <p:nvPicPr>
          <p:cNvPr id="5" name="Picture 4">
            <a:extLst>
              <a:ext uri="{FF2B5EF4-FFF2-40B4-BE49-F238E27FC236}">
                <a16:creationId xmlns:a16="http://schemas.microsoft.com/office/drawing/2014/main" id="{B90EEE27-A1E5-485F-9C13-C2A6674FE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737" y="1896627"/>
            <a:ext cx="7742526" cy="4071281"/>
          </a:xfrm>
          <a:prstGeom prst="rect">
            <a:avLst/>
          </a:prstGeom>
        </p:spPr>
      </p:pic>
    </p:spTree>
    <p:extLst>
      <p:ext uri="{BB962C8B-B14F-4D97-AF65-F5344CB8AC3E}">
        <p14:creationId xmlns:p14="http://schemas.microsoft.com/office/powerpoint/2010/main" val="319944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222"/>
            <a:ext cx="11734800" cy="1325563"/>
          </a:xfrm>
        </p:spPr>
        <p:txBody>
          <a:bodyPr>
            <a:noAutofit/>
          </a:bodyPr>
          <a:lstStyle/>
          <a:p>
            <a:pPr algn="ctr"/>
            <a:r>
              <a:rPr lang="en-US" sz="4000" b="1" dirty="0">
                <a:latin typeface="Cambria" panose="02040503050406030204" pitchFamily="18" charset="0"/>
                <a:cs typeface="Arial"/>
              </a:rPr>
              <a:t>Going Up or Down?</a:t>
            </a:r>
          </a:p>
        </p:txBody>
      </p:sp>
      <p:sp>
        <p:nvSpPr>
          <p:cNvPr id="3" name="Content Placeholder 2"/>
          <p:cNvSpPr>
            <a:spLocks noGrp="1"/>
          </p:cNvSpPr>
          <p:nvPr>
            <p:ph sz="half" idx="2"/>
          </p:nvPr>
        </p:nvSpPr>
        <p:spPr>
          <a:xfrm>
            <a:off x="762000" y="1977744"/>
            <a:ext cx="10744200" cy="4727856"/>
          </a:xfrm>
        </p:spPr>
        <p:txBody>
          <a:bodyPr>
            <a:normAutofit/>
          </a:bodyPr>
          <a:lstStyle/>
          <a:p>
            <a:r>
              <a:rPr lang="en-US" sz="2400" dirty="0">
                <a:latin typeface="Cambria" panose="02040503050406030204" pitchFamily="18" charset="0"/>
              </a:rPr>
              <a:t> Diabetes               </a:t>
            </a:r>
            <a:r>
              <a:rPr lang="en-US" sz="2400" u="sng" dirty="0">
                <a:latin typeface="Cambria" panose="02040503050406030204" pitchFamily="18" charset="0"/>
              </a:rPr>
              <a:t>THEY’RE ALL UP!               </a:t>
            </a:r>
          </a:p>
          <a:p>
            <a:r>
              <a:rPr lang="en-US" sz="2400" dirty="0">
                <a:latin typeface="Cambria" panose="02040503050406030204" pitchFamily="18" charset="0"/>
              </a:rPr>
              <a:t> Cancer</a:t>
            </a:r>
          </a:p>
          <a:p>
            <a:r>
              <a:rPr lang="en-US" sz="2400" dirty="0">
                <a:latin typeface="Cambria" panose="02040503050406030204" pitchFamily="18" charset="0"/>
              </a:rPr>
              <a:t> Neuropathy</a:t>
            </a:r>
          </a:p>
          <a:p>
            <a:r>
              <a:rPr lang="en-US" sz="2400" dirty="0">
                <a:latin typeface="Cambria" panose="02040503050406030204" pitchFamily="18" charset="0"/>
              </a:rPr>
              <a:t> Fibromyalgia</a:t>
            </a:r>
          </a:p>
          <a:p>
            <a:r>
              <a:rPr lang="en-US" sz="2400" dirty="0">
                <a:latin typeface="Cambria" panose="02040503050406030204" pitchFamily="18" charset="0"/>
              </a:rPr>
              <a:t> Alzheimer’s</a:t>
            </a:r>
          </a:p>
          <a:p>
            <a:r>
              <a:rPr lang="en-US" sz="2400" dirty="0">
                <a:latin typeface="Cambria" panose="02040503050406030204" pitchFamily="18" charset="0"/>
              </a:rPr>
              <a:t> Depression</a:t>
            </a:r>
          </a:p>
          <a:p>
            <a:r>
              <a:rPr lang="en-US" sz="2400" dirty="0">
                <a:latin typeface="Cambria" panose="02040503050406030204" pitchFamily="18" charset="0"/>
              </a:rPr>
              <a:t> Auto-immune Dx, Etc.</a:t>
            </a:r>
          </a:p>
          <a:p>
            <a:endParaRPr lang="en-US" sz="4000" dirty="0">
              <a:latin typeface="Arial Black" pitchFamily="34" charset="0"/>
            </a:endParaRPr>
          </a:p>
        </p:txBody>
      </p:sp>
      <p:pic>
        <p:nvPicPr>
          <p:cNvPr id="5" name="Picture 4">
            <a:extLst>
              <a:ext uri="{FF2B5EF4-FFF2-40B4-BE49-F238E27FC236}">
                <a16:creationId xmlns:a16="http://schemas.microsoft.com/office/drawing/2014/main" id="{55FD2118-28C9-4343-BFB3-05ACF2C67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977744"/>
            <a:ext cx="5486400" cy="3505200"/>
          </a:xfrm>
          <a:prstGeom prst="rect">
            <a:avLst/>
          </a:prstGeom>
        </p:spPr>
      </p:pic>
    </p:spTree>
    <p:extLst>
      <p:ext uri="{BB962C8B-B14F-4D97-AF65-F5344CB8AC3E}">
        <p14:creationId xmlns:p14="http://schemas.microsoft.com/office/powerpoint/2010/main" val="351670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3" y="1150257"/>
            <a:ext cx="10744200" cy="1325563"/>
          </a:xfrm>
        </p:spPr>
        <p:txBody>
          <a:bodyPr>
            <a:noAutofit/>
          </a:bodyPr>
          <a:lstStyle/>
          <a:p>
            <a:pPr algn="ctr"/>
            <a:r>
              <a:rPr lang="en-US" sz="4000" b="1" dirty="0">
                <a:latin typeface="Cambria" panose="02040503050406030204" pitchFamily="18" charset="0"/>
                <a:cs typeface="Arial"/>
              </a:rPr>
              <a:t>The Disturbing Trend in Medicine</a:t>
            </a:r>
          </a:p>
        </p:txBody>
      </p:sp>
      <p:pic>
        <p:nvPicPr>
          <p:cNvPr id="3" name="Picture 2"/>
          <p:cNvPicPr>
            <a:picLocks noChangeAspect="1"/>
          </p:cNvPicPr>
          <p:nvPr/>
        </p:nvPicPr>
        <p:blipFill>
          <a:blip r:embed="rId3"/>
          <a:stretch>
            <a:fillRect/>
          </a:stretch>
        </p:blipFill>
        <p:spPr>
          <a:xfrm>
            <a:off x="4054366" y="2060028"/>
            <a:ext cx="4083268" cy="4504164"/>
          </a:xfrm>
          <a:prstGeom prst="rect">
            <a:avLst/>
          </a:prstGeom>
        </p:spPr>
      </p:pic>
    </p:spTree>
    <p:extLst>
      <p:ext uri="{BB962C8B-B14F-4D97-AF65-F5344CB8AC3E}">
        <p14:creationId xmlns:p14="http://schemas.microsoft.com/office/powerpoint/2010/main" val="84577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11893"/>
            <a:ext cx="9448800" cy="1325563"/>
          </a:xfrm>
        </p:spPr>
        <p:txBody>
          <a:bodyPr>
            <a:normAutofit/>
          </a:bodyPr>
          <a:lstStyle/>
          <a:p>
            <a:pPr algn="ctr"/>
            <a:r>
              <a:rPr lang="en-US" sz="3200" b="1" dirty="0">
                <a:latin typeface="Cambria" panose="02040503050406030204" pitchFamily="18" charset="0"/>
                <a:cs typeface="Arial"/>
              </a:rPr>
              <a:t>Neurontin(Gabapentin) &amp;</a:t>
            </a:r>
            <a:br>
              <a:rPr lang="en-US" sz="3200" b="1" dirty="0">
                <a:latin typeface="Cambria" panose="02040503050406030204" pitchFamily="18" charset="0"/>
                <a:cs typeface="Arial"/>
              </a:rPr>
            </a:br>
            <a:r>
              <a:rPr lang="en-US" sz="3200" b="1" dirty="0">
                <a:latin typeface="Cambria" panose="02040503050406030204" pitchFamily="18" charset="0"/>
                <a:cs typeface="Arial"/>
              </a:rPr>
              <a:t>Lyrica</a:t>
            </a:r>
            <a:r>
              <a:rPr lang="en-US" sz="3200" dirty="0">
                <a:latin typeface="Cambria" panose="02040503050406030204" pitchFamily="18" charset="0"/>
                <a:cs typeface="Arial"/>
              </a:rPr>
              <a:t> </a:t>
            </a:r>
          </a:p>
        </p:txBody>
      </p:sp>
      <p:sp>
        <p:nvSpPr>
          <p:cNvPr id="3" name="TextBox 2"/>
          <p:cNvSpPr txBox="1"/>
          <p:nvPr/>
        </p:nvSpPr>
        <p:spPr>
          <a:xfrm>
            <a:off x="499242" y="2932699"/>
            <a:ext cx="6705600" cy="2862322"/>
          </a:xfrm>
          <a:prstGeom prst="rect">
            <a:avLst/>
          </a:prstGeom>
          <a:noFill/>
        </p:spPr>
        <p:txBody>
          <a:bodyPr wrap="square" rtlCol="0">
            <a:spAutoFit/>
          </a:bodyPr>
          <a:lstStyle/>
          <a:p>
            <a:pPr marL="285750" indent="-285750">
              <a:buFont typeface="Arial"/>
              <a:buChar char="•"/>
            </a:pPr>
            <a:r>
              <a:rPr lang="en-US" sz="2400" dirty="0">
                <a:latin typeface="Cambria" panose="02040503050406030204" pitchFamily="18" charset="0"/>
                <a:cs typeface="Arial"/>
              </a:rPr>
              <a:t>Anti Seizure Medications</a:t>
            </a:r>
          </a:p>
          <a:p>
            <a:endParaRPr lang="en-US" sz="2400" dirty="0">
              <a:latin typeface="Cambria" panose="02040503050406030204" pitchFamily="18" charset="0"/>
              <a:cs typeface="Arial"/>
            </a:endParaRPr>
          </a:p>
          <a:p>
            <a:pPr marL="285750" indent="-285750">
              <a:buFont typeface="Arial"/>
              <a:buChar char="•"/>
            </a:pPr>
            <a:r>
              <a:rPr lang="en-US" sz="2400" dirty="0">
                <a:latin typeface="Cambria" panose="02040503050406030204" pitchFamily="18" charset="0"/>
                <a:cs typeface="Arial"/>
              </a:rPr>
              <a:t>Attempt to block your brain from feeling pain </a:t>
            </a:r>
          </a:p>
          <a:p>
            <a:endParaRPr lang="en-US" sz="2400" dirty="0">
              <a:latin typeface="Cambria" panose="02040503050406030204" pitchFamily="18" charset="0"/>
              <a:cs typeface="Arial"/>
            </a:endParaRPr>
          </a:p>
          <a:p>
            <a:pPr marL="285750" indent="-285750">
              <a:buFont typeface="Arial"/>
              <a:buChar char="•"/>
            </a:pPr>
            <a:r>
              <a:rPr lang="en-US" sz="2400" dirty="0">
                <a:latin typeface="Cambria" panose="02040503050406030204" pitchFamily="18" charset="0"/>
                <a:cs typeface="Arial"/>
              </a:rPr>
              <a:t>Do not treat or stop the progression of the disease</a:t>
            </a:r>
          </a:p>
          <a:p>
            <a:pPr marL="285750" indent="-285750">
              <a:buFont typeface="Arial"/>
              <a:buChar char="•"/>
            </a:pPr>
            <a:endParaRPr lang="en-US" dirty="0">
              <a:latin typeface="Arial"/>
              <a:cs typeface="Arial"/>
            </a:endParaRPr>
          </a:p>
          <a:p>
            <a:pPr marL="285750" indent="-285750">
              <a:buFont typeface="Arial"/>
              <a:buChar char="•"/>
            </a:pPr>
            <a:endParaRPr lang="en-US" dirty="0">
              <a:latin typeface="Arial"/>
              <a:cs typeface="Arial"/>
            </a:endParaRPr>
          </a:p>
        </p:txBody>
      </p:sp>
      <p:pic>
        <p:nvPicPr>
          <p:cNvPr id="6" name="Picture 5">
            <a:extLst>
              <a:ext uri="{FF2B5EF4-FFF2-40B4-BE49-F238E27FC236}">
                <a16:creationId xmlns:a16="http://schemas.microsoft.com/office/drawing/2014/main" id="{83601FDA-FECB-423D-8EC2-7A39F63BA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297" y="2467776"/>
            <a:ext cx="4222448" cy="3792168"/>
          </a:xfrm>
          <a:prstGeom prst="rect">
            <a:avLst/>
          </a:prstGeom>
        </p:spPr>
      </p:pic>
    </p:spTree>
    <p:extLst>
      <p:ext uri="{BB962C8B-B14F-4D97-AF65-F5344CB8AC3E}">
        <p14:creationId xmlns:p14="http://schemas.microsoft.com/office/powerpoint/2010/main" val="408781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C1EB-6414-4551-90AF-C87B0C6A9B55}"/>
              </a:ext>
            </a:extLst>
          </p:cNvPr>
          <p:cNvSpPr>
            <a:spLocks noGrp="1"/>
          </p:cNvSpPr>
          <p:nvPr>
            <p:ph type="title"/>
          </p:nvPr>
        </p:nvSpPr>
        <p:spPr>
          <a:xfrm>
            <a:off x="838200" y="911663"/>
            <a:ext cx="10515600" cy="1325563"/>
          </a:xfrm>
        </p:spPr>
        <p:txBody>
          <a:bodyPr>
            <a:normAutofit/>
          </a:bodyPr>
          <a:lstStyle/>
          <a:p>
            <a:pPr algn="ctr"/>
            <a:r>
              <a:rPr lang="en-US" sz="3600" b="1" dirty="0">
                <a:latin typeface="Cambria" panose="02040503050406030204" pitchFamily="18" charset="0"/>
              </a:rPr>
              <a:t>Gabapentin, Lyrica, and Opioids</a:t>
            </a:r>
          </a:p>
        </p:txBody>
      </p:sp>
      <p:sp>
        <p:nvSpPr>
          <p:cNvPr id="4" name="Content Placeholder 3">
            <a:extLst>
              <a:ext uri="{FF2B5EF4-FFF2-40B4-BE49-F238E27FC236}">
                <a16:creationId xmlns:a16="http://schemas.microsoft.com/office/drawing/2014/main" id="{114EE4B1-F9C3-420F-BD10-4B77212DB5AE}"/>
              </a:ext>
            </a:extLst>
          </p:cNvPr>
          <p:cNvSpPr>
            <a:spLocks noGrp="1"/>
          </p:cNvSpPr>
          <p:nvPr>
            <p:ph idx="1"/>
          </p:nvPr>
        </p:nvSpPr>
        <p:spPr>
          <a:xfrm>
            <a:off x="838200" y="2370137"/>
            <a:ext cx="10515600" cy="4351338"/>
          </a:xfrm>
        </p:spPr>
        <p:txBody>
          <a:bodyPr>
            <a:normAutofit/>
          </a:bodyPr>
          <a:lstStyle/>
          <a:p>
            <a:r>
              <a:rPr lang="en-US" dirty="0">
                <a:latin typeface="Cambria" panose="02040503050406030204" pitchFamily="18" charset="0"/>
              </a:rPr>
              <a:t>Disrupts the formation of new synapses, hindering the neuroplastic health and development of the brain.</a:t>
            </a:r>
          </a:p>
          <a:p>
            <a:r>
              <a:rPr lang="en-US" dirty="0">
                <a:latin typeface="Cambria" panose="02040503050406030204" pitchFamily="18" charset="0"/>
              </a:rPr>
              <a:t>New synapse formation is our brains fight to stay young and  prevent dementia</a:t>
            </a:r>
          </a:p>
          <a:p>
            <a:r>
              <a:rPr lang="en-US" dirty="0" err="1">
                <a:latin typeface="Cambria" panose="02040503050406030204" pitchFamily="18" charset="0"/>
              </a:rPr>
              <a:t>Gapapentin</a:t>
            </a:r>
            <a:r>
              <a:rPr lang="en-US" dirty="0">
                <a:latin typeface="Cambria" panose="02040503050406030204" pitchFamily="18" charset="0"/>
              </a:rPr>
              <a:t>/Lyrica are part of the </a:t>
            </a:r>
            <a:r>
              <a:rPr lang="en-US" dirty="0" err="1">
                <a:latin typeface="Cambria" panose="02040503050406030204" pitchFamily="18" charset="0"/>
              </a:rPr>
              <a:t>opiod</a:t>
            </a:r>
            <a:r>
              <a:rPr lang="en-US" dirty="0">
                <a:latin typeface="Cambria" panose="02040503050406030204" pitchFamily="18" charset="0"/>
              </a:rPr>
              <a:t> concern as addiction and overdose are common and deadly</a:t>
            </a:r>
          </a:p>
        </p:txBody>
      </p:sp>
      <p:sp>
        <p:nvSpPr>
          <p:cNvPr id="3" name="Footer Placeholder 2">
            <a:extLst>
              <a:ext uri="{FF2B5EF4-FFF2-40B4-BE49-F238E27FC236}">
                <a16:creationId xmlns:a16="http://schemas.microsoft.com/office/drawing/2014/main" id="{5D47FFD8-E7B3-47A1-B92B-A2C45657F432}"/>
              </a:ext>
            </a:extLst>
          </p:cNvPr>
          <p:cNvSpPr>
            <a:spLocks noGrp="1"/>
          </p:cNvSpPr>
          <p:nvPr>
            <p:ph type="ftr" sz="quarter" idx="11"/>
          </p:nvPr>
        </p:nvSpPr>
        <p:spPr/>
        <p:txBody>
          <a:bodyPr/>
          <a:lstStyle/>
          <a:p>
            <a:r>
              <a:rPr lang="en-US"/>
              <a:t>© 2015-2016 Optimal Health Straw Chiropractic </a:t>
            </a:r>
          </a:p>
        </p:txBody>
      </p:sp>
    </p:spTree>
    <p:extLst>
      <p:ext uri="{BB962C8B-B14F-4D97-AF65-F5344CB8AC3E}">
        <p14:creationId xmlns:p14="http://schemas.microsoft.com/office/powerpoint/2010/main" val="34948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69308" y="1022131"/>
            <a:ext cx="6653383" cy="4813738"/>
          </a:xfrm>
          <a:prstGeom prst="rect">
            <a:avLst/>
          </a:prstGeom>
        </p:spPr>
      </p:pic>
    </p:spTree>
    <p:extLst>
      <p:ext uri="{BB962C8B-B14F-4D97-AF65-F5344CB8AC3E}">
        <p14:creationId xmlns:p14="http://schemas.microsoft.com/office/powerpoint/2010/main" val="3608415034"/>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D3D9-AE9C-4820-B8CA-9971DE6E3B6C}"/>
              </a:ext>
            </a:extLst>
          </p:cNvPr>
          <p:cNvSpPr>
            <a:spLocks noGrp="1"/>
          </p:cNvSpPr>
          <p:nvPr>
            <p:ph type="title"/>
          </p:nvPr>
        </p:nvSpPr>
        <p:spPr>
          <a:xfrm>
            <a:off x="838200" y="785538"/>
            <a:ext cx="10515600" cy="1325563"/>
          </a:xfrm>
        </p:spPr>
        <p:txBody>
          <a:bodyPr/>
          <a:lstStyle/>
          <a:p>
            <a:pPr algn="ctr"/>
            <a:r>
              <a:rPr lang="en-US" dirty="0">
                <a:latin typeface="Book Antiqua" pitchFamily="18" charset="0"/>
              </a:rPr>
              <a:t> </a:t>
            </a:r>
            <a:r>
              <a:rPr lang="en-US" sz="3600" b="1" dirty="0">
                <a:latin typeface="Cambria" panose="02040503050406030204" pitchFamily="18" charset="0"/>
              </a:rPr>
              <a:t>Other Solutions: Injections</a:t>
            </a:r>
            <a:br>
              <a:rPr lang="en-US" dirty="0">
                <a:latin typeface="Book Antiqua" pitchFamily="18" charset="0"/>
              </a:rPr>
            </a:br>
            <a:endParaRPr lang="en-US" dirty="0"/>
          </a:p>
        </p:txBody>
      </p:sp>
      <p:pic>
        <p:nvPicPr>
          <p:cNvPr id="5" name="Content Placeholder 4">
            <a:extLst>
              <a:ext uri="{FF2B5EF4-FFF2-40B4-BE49-F238E27FC236}">
                <a16:creationId xmlns:a16="http://schemas.microsoft.com/office/drawing/2014/main" id="{D89674DA-18AD-446B-A018-838D032E5B9C}"/>
              </a:ext>
            </a:extLst>
          </p:cNvPr>
          <p:cNvPicPr>
            <a:picLocks noGrp="1" noChangeAspect="1"/>
          </p:cNvPicPr>
          <p:nvPr>
            <p:ph idx="1"/>
          </p:nvPr>
        </p:nvPicPr>
        <p:blipFill>
          <a:blip r:embed="rId2"/>
          <a:stretch>
            <a:fillRect/>
          </a:stretch>
        </p:blipFill>
        <p:spPr>
          <a:xfrm>
            <a:off x="3195108" y="1846645"/>
            <a:ext cx="5801784" cy="4351338"/>
          </a:xfrm>
          <a:prstGeom prst="rect">
            <a:avLst/>
          </a:prstGeom>
        </p:spPr>
      </p:pic>
      <p:sp>
        <p:nvSpPr>
          <p:cNvPr id="4" name="Footer Placeholder 3">
            <a:extLst>
              <a:ext uri="{FF2B5EF4-FFF2-40B4-BE49-F238E27FC236}">
                <a16:creationId xmlns:a16="http://schemas.microsoft.com/office/drawing/2014/main" id="{6A387FD5-583D-4BD6-898A-6A59BB6F128D}"/>
              </a:ext>
            </a:extLst>
          </p:cNvPr>
          <p:cNvSpPr>
            <a:spLocks noGrp="1"/>
          </p:cNvSpPr>
          <p:nvPr>
            <p:ph type="ftr" sz="quarter" idx="11"/>
          </p:nvPr>
        </p:nvSpPr>
        <p:spPr/>
        <p:txBody>
          <a:bodyPr/>
          <a:lstStyle/>
          <a:p>
            <a:r>
              <a:rPr lang="en-US"/>
              <a:t>© 2015-2016 Optimal Health Straw Chiropractic </a:t>
            </a:r>
          </a:p>
        </p:txBody>
      </p:sp>
    </p:spTree>
    <p:extLst>
      <p:ext uri="{BB962C8B-B14F-4D97-AF65-F5344CB8AC3E}">
        <p14:creationId xmlns:p14="http://schemas.microsoft.com/office/powerpoint/2010/main" val="244507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A810-84CB-4129-89F8-BDC6E39F0025}"/>
              </a:ext>
            </a:extLst>
          </p:cNvPr>
          <p:cNvSpPr>
            <a:spLocks noGrp="1"/>
          </p:cNvSpPr>
          <p:nvPr>
            <p:ph type="title"/>
          </p:nvPr>
        </p:nvSpPr>
        <p:spPr>
          <a:xfrm>
            <a:off x="914400" y="754860"/>
            <a:ext cx="10363200" cy="891378"/>
          </a:xfrm>
        </p:spPr>
        <p:txBody>
          <a:bodyPr>
            <a:normAutofit/>
          </a:bodyPr>
          <a:lstStyle/>
          <a:p>
            <a:pPr algn="ctr"/>
            <a:r>
              <a:rPr lang="en-US" sz="3600" b="1" dirty="0" err="1">
                <a:latin typeface="Cambria" panose="02040503050406030204" pitchFamily="18" charset="0"/>
              </a:rPr>
              <a:t>Cortizone</a:t>
            </a:r>
            <a:r>
              <a:rPr lang="en-US" sz="3600" b="1" dirty="0">
                <a:latin typeface="Cambria" panose="02040503050406030204" pitchFamily="18" charset="0"/>
              </a:rPr>
              <a:t> Injection Side-Effects</a:t>
            </a:r>
          </a:p>
        </p:txBody>
      </p:sp>
      <p:sp>
        <p:nvSpPr>
          <p:cNvPr id="3" name="Content Placeholder 2">
            <a:extLst>
              <a:ext uri="{FF2B5EF4-FFF2-40B4-BE49-F238E27FC236}">
                <a16:creationId xmlns:a16="http://schemas.microsoft.com/office/drawing/2014/main" id="{45F486C4-64FF-4A44-A3BB-F9CE73693381}"/>
              </a:ext>
            </a:extLst>
          </p:cNvPr>
          <p:cNvSpPr>
            <a:spLocks noGrp="1"/>
          </p:cNvSpPr>
          <p:nvPr>
            <p:ph idx="1"/>
          </p:nvPr>
        </p:nvSpPr>
        <p:spPr>
          <a:xfrm>
            <a:off x="838200" y="1899197"/>
            <a:ext cx="10515600" cy="4351338"/>
          </a:xfrm>
        </p:spPr>
        <p:txBody>
          <a:bodyPr>
            <a:normAutofit fontScale="85000" lnSpcReduction="10000"/>
          </a:bodyPr>
          <a:lstStyle/>
          <a:p>
            <a:pPr marL="0" indent="0">
              <a:buNone/>
            </a:pPr>
            <a:r>
              <a:rPr lang="en-US" dirty="0">
                <a:latin typeface="Cambria" panose="02040503050406030204" pitchFamily="18" charset="0"/>
              </a:rPr>
              <a:t>Dural puncture ("wet tap").                                                    Bleeding.  </a:t>
            </a:r>
          </a:p>
          <a:p>
            <a:pPr marL="0" indent="0">
              <a:buNone/>
            </a:pPr>
            <a:r>
              <a:rPr lang="en-US" dirty="0">
                <a:latin typeface="Cambria" panose="02040503050406030204" pitchFamily="18" charset="0"/>
              </a:rPr>
              <a:t>Nerve damage.                                                                        Damage the joint and ligaments</a:t>
            </a:r>
          </a:p>
          <a:p>
            <a:pPr marL="0" indent="0">
              <a:buNone/>
            </a:pPr>
            <a:r>
              <a:rPr lang="en-US" dirty="0">
                <a:latin typeface="Cambria" panose="02040503050406030204" pitchFamily="18" charset="0"/>
              </a:rPr>
              <a:t>Localized increase in pain                                                      Non-positional headaches </a:t>
            </a:r>
          </a:p>
          <a:p>
            <a:pPr marL="0" indent="0">
              <a:buNone/>
            </a:pPr>
            <a:r>
              <a:rPr lang="en-US" dirty="0">
                <a:latin typeface="Cambria" panose="02040503050406030204" pitchFamily="18" charset="0"/>
              </a:rPr>
              <a:t>Facial flushing                                                                          Anxiety</a:t>
            </a:r>
          </a:p>
          <a:p>
            <a:pPr marL="0" indent="0">
              <a:buNone/>
            </a:pPr>
            <a:r>
              <a:rPr lang="en-US" dirty="0">
                <a:latin typeface="Cambria" panose="02040503050406030204" pitchFamily="18" charset="0"/>
              </a:rPr>
              <a:t>Sleeplessness                                                                          Fever the night of injection</a:t>
            </a:r>
          </a:p>
          <a:p>
            <a:pPr marL="0" indent="0">
              <a:buNone/>
            </a:pPr>
            <a:r>
              <a:rPr lang="en-US" dirty="0">
                <a:latin typeface="Cambria" panose="02040503050406030204" pitchFamily="18" charset="0"/>
              </a:rPr>
              <a:t>High blood sugar                                                                      Decreased Immunity </a:t>
            </a:r>
          </a:p>
          <a:p>
            <a:pPr marL="0" indent="0">
              <a:buNone/>
            </a:pPr>
            <a:r>
              <a:rPr lang="en-US" dirty="0">
                <a:latin typeface="Cambria" panose="02040503050406030204" pitchFamily="18" charset="0"/>
              </a:rPr>
              <a:t>Stomach ulcers                                                                        Severe arthritis of the hips                                       </a:t>
            </a:r>
          </a:p>
          <a:p>
            <a:pPr marL="0" indent="0">
              <a:buNone/>
            </a:pPr>
            <a:r>
              <a:rPr lang="en-US" dirty="0">
                <a:latin typeface="Cambria" panose="02040503050406030204" pitchFamily="18" charset="0"/>
              </a:rPr>
              <a:t>Cataracts                                                                                        (avascular necrosis)</a:t>
            </a:r>
          </a:p>
          <a:p>
            <a:pPr marL="0" indent="0">
              <a:buNone/>
            </a:pPr>
            <a:r>
              <a:rPr lang="en-US" dirty="0">
                <a:latin typeface="Cambria" panose="02040503050406030204" pitchFamily="18" charset="0"/>
              </a:rPr>
              <a:t> </a:t>
            </a:r>
          </a:p>
          <a:p>
            <a:endParaRPr lang="en-US" dirty="0"/>
          </a:p>
        </p:txBody>
      </p:sp>
      <p:sp>
        <p:nvSpPr>
          <p:cNvPr id="4" name="Footer Placeholder 3">
            <a:extLst>
              <a:ext uri="{FF2B5EF4-FFF2-40B4-BE49-F238E27FC236}">
                <a16:creationId xmlns:a16="http://schemas.microsoft.com/office/drawing/2014/main" id="{014CFE5C-3CBF-4BAD-A8BB-2C45404FA171}"/>
              </a:ext>
            </a:extLst>
          </p:cNvPr>
          <p:cNvSpPr>
            <a:spLocks noGrp="1"/>
          </p:cNvSpPr>
          <p:nvPr>
            <p:ph type="ftr" sz="quarter" idx="11"/>
          </p:nvPr>
        </p:nvSpPr>
        <p:spPr/>
        <p:txBody>
          <a:bodyPr/>
          <a:lstStyle/>
          <a:p>
            <a:r>
              <a:rPr lang="en-US"/>
              <a:t>© 2015-2016 Optimal Health Straw Chiropractic </a:t>
            </a:r>
          </a:p>
        </p:txBody>
      </p:sp>
    </p:spTree>
    <p:extLst>
      <p:ext uri="{BB962C8B-B14F-4D97-AF65-F5344CB8AC3E}">
        <p14:creationId xmlns:p14="http://schemas.microsoft.com/office/powerpoint/2010/main" val="346814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4928-E9BE-43A9-9CF7-D44AC6DFC9EE}"/>
              </a:ext>
            </a:extLst>
          </p:cNvPr>
          <p:cNvSpPr>
            <a:spLocks noGrp="1"/>
          </p:cNvSpPr>
          <p:nvPr>
            <p:ph type="title"/>
          </p:nvPr>
        </p:nvSpPr>
        <p:spPr>
          <a:xfrm>
            <a:off x="838200" y="806559"/>
            <a:ext cx="10515600" cy="1325563"/>
          </a:xfrm>
        </p:spPr>
        <p:txBody>
          <a:bodyPr>
            <a:normAutofit/>
          </a:bodyPr>
          <a:lstStyle/>
          <a:p>
            <a:pPr algn="ctr"/>
            <a:r>
              <a:rPr lang="en-US" sz="4000" b="1" dirty="0">
                <a:latin typeface="Cambria" panose="02040503050406030204" pitchFamily="18" charset="0"/>
              </a:rPr>
              <a:t>A Silent Killer</a:t>
            </a:r>
          </a:p>
        </p:txBody>
      </p:sp>
      <p:sp>
        <p:nvSpPr>
          <p:cNvPr id="3" name="Content Placeholder 2">
            <a:extLst>
              <a:ext uri="{FF2B5EF4-FFF2-40B4-BE49-F238E27FC236}">
                <a16:creationId xmlns:a16="http://schemas.microsoft.com/office/drawing/2014/main" id="{8A3EAE68-3966-4694-B83B-89686E8132A7}"/>
              </a:ext>
            </a:extLst>
          </p:cNvPr>
          <p:cNvSpPr>
            <a:spLocks noGrp="1"/>
          </p:cNvSpPr>
          <p:nvPr>
            <p:ph idx="1"/>
          </p:nvPr>
        </p:nvSpPr>
        <p:spPr>
          <a:xfrm>
            <a:off x="838200" y="2506662"/>
            <a:ext cx="10515600" cy="4351338"/>
          </a:xfrm>
        </p:spPr>
        <p:txBody>
          <a:bodyPr>
            <a:normAutofit/>
          </a:bodyPr>
          <a:lstStyle/>
          <a:p>
            <a:r>
              <a:rPr lang="en-US" dirty="0">
                <a:latin typeface="Cambria" panose="02040503050406030204" pitchFamily="18" charset="0"/>
              </a:rPr>
              <a:t>Systemic inflammation does not create pain like a sprained ankle.  </a:t>
            </a:r>
          </a:p>
          <a:p>
            <a:pPr marL="0" indent="0">
              <a:buNone/>
            </a:pPr>
            <a:endParaRPr lang="en-US" dirty="0">
              <a:latin typeface="Cambria" panose="02040503050406030204" pitchFamily="18" charset="0"/>
            </a:endParaRPr>
          </a:p>
          <a:p>
            <a:r>
              <a:rPr lang="en-US" dirty="0">
                <a:latin typeface="Cambria" panose="02040503050406030204" pitchFamily="18" charset="0"/>
              </a:rPr>
              <a:t>It is therefore generally dismissed as signs of “normal” aging, immune related conditions, or obesity and being out of shape from poor lifestyle.</a:t>
            </a:r>
            <a:br>
              <a:rPr lang="en-US" dirty="0">
                <a:latin typeface="Cambria" panose="02040503050406030204" pitchFamily="18" charset="0"/>
              </a:rPr>
            </a:br>
            <a:endParaRPr lang="en-US" dirty="0">
              <a:latin typeface="Cambria" panose="02040503050406030204" pitchFamily="18" charset="0"/>
            </a:endParaRPr>
          </a:p>
          <a:p>
            <a:endParaRPr lang="en-US" dirty="0"/>
          </a:p>
          <a:p>
            <a:endParaRPr lang="en-US" dirty="0"/>
          </a:p>
        </p:txBody>
      </p:sp>
    </p:spTree>
    <p:extLst>
      <p:ext uri="{BB962C8B-B14F-4D97-AF65-F5344CB8AC3E}">
        <p14:creationId xmlns:p14="http://schemas.microsoft.com/office/powerpoint/2010/main" val="27863246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ttps://static1.squarespace.com/static/4f34530ecb12e336a9dfe29c/4f5846f424acc34ea47830f9/529fa571e4b0d7c82c60dcaa/1386224335773/warning-graphic-content.gif?format=1000w">
            <a:extLst>
              <a:ext uri="{FF2B5EF4-FFF2-40B4-BE49-F238E27FC236}">
                <a16:creationId xmlns:a16="http://schemas.microsoft.com/office/drawing/2014/main" id="{256AF078-2A08-4975-844E-F24A983FA8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9749" y="1566042"/>
            <a:ext cx="7012502" cy="438281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D9AD4AF-C85D-4ADD-A3FA-3E4B646875C0}"/>
              </a:ext>
            </a:extLst>
          </p:cNvPr>
          <p:cNvSpPr>
            <a:spLocks noGrp="1"/>
          </p:cNvSpPr>
          <p:nvPr>
            <p:ph type="ftr" sz="quarter" idx="11"/>
          </p:nvPr>
        </p:nvSpPr>
        <p:spPr/>
        <p:txBody>
          <a:bodyPr/>
          <a:lstStyle/>
          <a:p>
            <a:r>
              <a:rPr lang="en-US"/>
              <a:t>© 2015-2016 Optimal Health Straw Chiropractic </a:t>
            </a:r>
          </a:p>
        </p:txBody>
      </p:sp>
    </p:spTree>
    <p:extLst>
      <p:ext uri="{BB962C8B-B14F-4D97-AF65-F5344CB8AC3E}">
        <p14:creationId xmlns:p14="http://schemas.microsoft.com/office/powerpoint/2010/main" val="293806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61F5-9074-42ED-8F39-8E27E58ABBC6}"/>
              </a:ext>
            </a:extLst>
          </p:cNvPr>
          <p:cNvSpPr>
            <a:spLocks noGrp="1"/>
          </p:cNvSpPr>
          <p:nvPr>
            <p:ph type="title"/>
          </p:nvPr>
        </p:nvSpPr>
        <p:spPr>
          <a:xfrm>
            <a:off x="838200" y="951706"/>
            <a:ext cx="10515600" cy="1325563"/>
          </a:xfrm>
        </p:spPr>
        <p:txBody>
          <a:bodyPr/>
          <a:lstStyle/>
          <a:p>
            <a:pPr algn="ctr"/>
            <a:r>
              <a:rPr lang="en-US" sz="3600" b="1" dirty="0">
                <a:latin typeface="Cambria" panose="02040503050406030204" pitchFamily="18" charset="0"/>
              </a:rPr>
              <a:t>Joint Replacement Surgery</a:t>
            </a:r>
            <a:br>
              <a:rPr lang="en-US" dirty="0">
                <a:latin typeface="Book Antiqua" pitchFamily="18" charset="0"/>
              </a:rPr>
            </a:br>
            <a:endParaRPr lang="en-US" dirty="0"/>
          </a:p>
        </p:txBody>
      </p:sp>
      <p:pic>
        <p:nvPicPr>
          <p:cNvPr id="5" name="Picture 2" descr="http://genufix.com/images/TKR7.JPG">
            <a:extLst>
              <a:ext uri="{FF2B5EF4-FFF2-40B4-BE49-F238E27FC236}">
                <a16:creationId xmlns:a16="http://schemas.microsoft.com/office/drawing/2014/main" id="{00528700-21B6-46C4-8A5F-69D936B13AD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238500" y="2096294"/>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4506912-DFCA-4D76-860E-4DA3994AA8B9}"/>
              </a:ext>
            </a:extLst>
          </p:cNvPr>
          <p:cNvSpPr>
            <a:spLocks noGrp="1"/>
          </p:cNvSpPr>
          <p:nvPr>
            <p:ph type="ftr" sz="quarter" idx="11"/>
          </p:nvPr>
        </p:nvSpPr>
        <p:spPr/>
        <p:txBody>
          <a:bodyPr/>
          <a:lstStyle/>
          <a:p>
            <a:r>
              <a:rPr lang="en-US"/>
              <a:t>© 2015-2016 Optimal Health Straw Chiropractic </a:t>
            </a:r>
          </a:p>
        </p:txBody>
      </p:sp>
    </p:spTree>
    <p:extLst>
      <p:ext uri="{BB962C8B-B14F-4D97-AF65-F5344CB8AC3E}">
        <p14:creationId xmlns:p14="http://schemas.microsoft.com/office/powerpoint/2010/main" val="24271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713637-40ED-4A9C-B3DC-E5E7983D491E}"/>
              </a:ext>
            </a:extLst>
          </p:cNvPr>
          <p:cNvSpPr>
            <a:spLocks noGrp="1"/>
          </p:cNvSpPr>
          <p:nvPr>
            <p:ph type="title"/>
          </p:nvPr>
        </p:nvSpPr>
        <p:spPr/>
        <p:txBody>
          <a:bodyPr>
            <a:normAutofit/>
          </a:bodyPr>
          <a:lstStyle/>
          <a:p>
            <a:pPr algn="ctr"/>
            <a:r>
              <a:rPr lang="en-US" sz="4000" b="1" dirty="0">
                <a:latin typeface="Cambria" panose="02040503050406030204" pitchFamily="18" charset="0"/>
              </a:rPr>
              <a:t>WHY DO WE DO IT?</a:t>
            </a:r>
          </a:p>
        </p:txBody>
      </p:sp>
      <p:pic>
        <p:nvPicPr>
          <p:cNvPr id="9" name="Content Placeholder 8">
            <a:extLst>
              <a:ext uri="{FF2B5EF4-FFF2-40B4-BE49-F238E27FC236}">
                <a16:creationId xmlns:a16="http://schemas.microsoft.com/office/drawing/2014/main" id="{FD3294A8-FFEC-4ACE-9F1D-76577A0965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6500" y="1690688"/>
            <a:ext cx="7239000" cy="4000500"/>
          </a:xfrm>
        </p:spPr>
      </p:pic>
      <p:sp>
        <p:nvSpPr>
          <p:cNvPr id="5" name="Footer Placeholder 4">
            <a:extLst>
              <a:ext uri="{FF2B5EF4-FFF2-40B4-BE49-F238E27FC236}">
                <a16:creationId xmlns:a16="http://schemas.microsoft.com/office/drawing/2014/main" id="{1EC0C83B-D31B-4851-A59F-084E54D671E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6098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6F10-4601-4F94-B4DA-DD5BC6722E14}"/>
              </a:ext>
            </a:extLst>
          </p:cNvPr>
          <p:cNvSpPr>
            <a:spLocks noGrp="1"/>
          </p:cNvSpPr>
          <p:nvPr>
            <p:ph type="title"/>
          </p:nvPr>
        </p:nvSpPr>
        <p:spPr/>
        <p:txBody>
          <a:bodyPr>
            <a:normAutofit/>
          </a:bodyPr>
          <a:lstStyle/>
          <a:p>
            <a:pPr algn="ctr"/>
            <a:r>
              <a:rPr lang="en-US" sz="4000" b="1" dirty="0">
                <a:latin typeface="Cambria" panose="02040503050406030204" pitchFamily="18" charset="0"/>
              </a:rPr>
              <a:t>CAUSES?</a:t>
            </a:r>
          </a:p>
        </p:txBody>
      </p:sp>
      <p:pic>
        <p:nvPicPr>
          <p:cNvPr id="5" name="Content Placeholder 4">
            <a:extLst>
              <a:ext uri="{FF2B5EF4-FFF2-40B4-BE49-F238E27FC236}">
                <a16:creationId xmlns:a16="http://schemas.microsoft.com/office/drawing/2014/main" id="{5811DC93-A6DB-4DE5-BE55-7700B9E10EA5}"/>
              </a:ext>
            </a:extLst>
          </p:cNvPr>
          <p:cNvPicPr>
            <a:picLocks noGrp="1" noChangeAspect="1"/>
          </p:cNvPicPr>
          <p:nvPr>
            <p:ph idx="1"/>
          </p:nvPr>
        </p:nvPicPr>
        <p:blipFill>
          <a:blip r:embed="rId3"/>
          <a:stretch>
            <a:fillRect/>
          </a:stretch>
        </p:blipFill>
        <p:spPr>
          <a:xfrm>
            <a:off x="3095296" y="1502872"/>
            <a:ext cx="6001407" cy="4853478"/>
          </a:xfrm>
          <a:prstGeom prst="rect">
            <a:avLst/>
          </a:prstGeom>
        </p:spPr>
      </p:pic>
      <p:sp>
        <p:nvSpPr>
          <p:cNvPr id="4" name="Footer Placeholder 3">
            <a:extLst>
              <a:ext uri="{FF2B5EF4-FFF2-40B4-BE49-F238E27FC236}">
                <a16:creationId xmlns:a16="http://schemas.microsoft.com/office/drawing/2014/main" id="{3AE96C6D-1726-419E-94F7-59A0398C7D4C}"/>
              </a:ext>
            </a:extLst>
          </p:cNvPr>
          <p:cNvSpPr>
            <a:spLocks noGrp="1"/>
          </p:cNvSpPr>
          <p:nvPr>
            <p:ph type="ftr" sz="quarter" idx="11"/>
          </p:nvPr>
        </p:nvSpPr>
        <p:spPr/>
        <p:txBody>
          <a:bodyPr/>
          <a:lstStyle/>
          <a:p>
            <a:r>
              <a:rPr lang="en-US"/>
              <a:t>© 2015-2016 Optimal Health Straw Chiropractic </a:t>
            </a:r>
          </a:p>
        </p:txBody>
      </p:sp>
    </p:spTree>
    <p:extLst>
      <p:ext uri="{BB962C8B-B14F-4D97-AF65-F5344CB8AC3E}">
        <p14:creationId xmlns:p14="http://schemas.microsoft.com/office/powerpoint/2010/main" val="425854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45153"/>
            <a:ext cx="11887200" cy="1325563"/>
          </a:xfrm>
        </p:spPr>
        <p:txBody>
          <a:bodyPr>
            <a:noAutofit/>
          </a:bodyPr>
          <a:lstStyle/>
          <a:p>
            <a:pPr algn="ctr"/>
            <a:r>
              <a:rPr lang="en-US" sz="3600" b="1" dirty="0">
                <a:latin typeface="Cambria" panose="02040503050406030204" pitchFamily="18" charset="0"/>
                <a:cs typeface="Arial"/>
              </a:rPr>
              <a:t>What Do You Do When The Light Flashes?</a:t>
            </a:r>
          </a:p>
        </p:txBody>
      </p:sp>
      <p:pic>
        <p:nvPicPr>
          <p:cNvPr id="4" name="Picture 3">
            <a:extLst>
              <a:ext uri="{FF2B5EF4-FFF2-40B4-BE49-F238E27FC236}">
                <a16:creationId xmlns:a16="http://schemas.microsoft.com/office/drawing/2014/main" id="{99B73A95-EEAF-4134-8960-6F07FB2A5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945" y="2112579"/>
            <a:ext cx="6716110" cy="4345180"/>
          </a:xfrm>
          <a:prstGeom prst="rect">
            <a:avLst/>
          </a:prstGeom>
        </p:spPr>
      </p:pic>
    </p:spTree>
    <p:extLst>
      <p:ext uri="{BB962C8B-B14F-4D97-AF65-F5344CB8AC3E}">
        <p14:creationId xmlns:p14="http://schemas.microsoft.com/office/powerpoint/2010/main" val="419954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66900" y="1216127"/>
            <a:ext cx="8458200" cy="1325563"/>
          </a:xfrm>
        </p:spPr>
        <p:txBody>
          <a:bodyPr>
            <a:normAutofit/>
          </a:bodyPr>
          <a:lstStyle/>
          <a:p>
            <a:pPr lvl="0" algn="ctr"/>
            <a:r>
              <a:rPr lang="en-US" sz="3200" b="1" dirty="0">
                <a:latin typeface="Cambria" panose="02040503050406030204" pitchFamily="18" charset="0"/>
                <a:cs typeface="Arial"/>
              </a:rPr>
              <a:t>7 Common Warning Signs that you have Neuropathy: </a:t>
            </a:r>
          </a:p>
        </p:txBody>
      </p:sp>
      <p:sp>
        <p:nvSpPr>
          <p:cNvPr id="2" name="Text Placeholder 1"/>
          <p:cNvSpPr>
            <a:spLocks noGrp="1"/>
          </p:cNvSpPr>
          <p:nvPr>
            <p:ph type="body" sz="quarter" idx="4294967295"/>
          </p:nvPr>
        </p:nvSpPr>
        <p:spPr>
          <a:xfrm>
            <a:off x="0" y="6376988"/>
            <a:ext cx="8890000" cy="404812"/>
          </a:xfrm>
        </p:spPr>
        <p:txBody>
          <a:bodyPr>
            <a:normAutofit/>
          </a:bodyPr>
          <a:lstStyle/>
          <a:p>
            <a:r>
              <a:rPr lang="en-US" sz="1400" dirty="0">
                <a:solidFill>
                  <a:srgbClr val="141313"/>
                </a:solidFill>
              </a:rPr>
              <a:t>The Neuropathy Association, 2013.</a:t>
            </a:r>
          </a:p>
        </p:txBody>
      </p:sp>
      <p:sp>
        <p:nvSpPr>
          <p:cNvPr id="7" name="TextBox 6"/>
          <p:cNvSpPr txBox="1"/>
          <p:nvPr/>
        </p:nvSpPr>
        <p:spPr>
          <a:xfrm>
            <a:off x="482600" y="2835238"/>
            <a:ext cx="7924800" cy="2954655"/>
          </a:xfrm>
          <a:prstGeom prst="rect">
            <a:avLst/>
          </a:prstGeom>
          <a:noFill/>
        </p:spPr>
        <p:txBody>
          <a:bodyPr wrap="square" rtlCol="0">
            <a:spAutoFit/>
          </a:bodyPr>
          <a:lstStyle/>
          <a:p>
            <a:pPr marL="342900" indent="-342900">
              <a:buFont typeface="+mj-lt"/>
              <a:buAutoNum type="arabicPeriod"/>
            </a:pPr>
            <a:r>
              <a:rPr lang="en-US" sz="2400" dirty="0">
                <a:latin typeface="Cambria" panose="02040503050406030204" pitchFamily="18" charset="0"/>
              </a:rPr>
              <a:t> Numbness</a:t>
            </a:r>
          </a:p>
          <a:p>
            <a:pPr marL="342900" indent="-342900">
              <a:buFont typeface="+mj-lt"/>
              <a:buAutoNum type="arabicPeriod"/>
            </a:pPr>
            <a:r>
              <a:rPr lang="en-US" sz="2400" dirty="0">
                <a:latin typeface="Cambria" panose="02040503050406030204" pitchFamily="18" charset="0"/>
              </a:rPr>
              <a:t> Burning Pain</a:t>
            </a:r>
          </a:p>
          <a:p>
            <a:pPr marL="342900" indent="-342900">
              <a:buFont typeface="+mj-lt"/>
              <a:buAutoNum type="arabicPeriod"/>
            </a:pPr>
            <a:r>
              <a:rPr lang="en-US" sz="2400" dirty="0">
                <a:latin typeface="Cambria" panose="02040503050406030204" pitchFamily="18" charset="0"/>
              </a:rPr>
              <a:t> Cramping</a:t>
            </a:r>
          </a:p>
          <a:p>
            <a:pPr marL="342900" indent="-342900">
              <a:buFont typeface="+mj-lt"/>
              <a:buAutoNum type="arabicPeriod"/>
            </a:pPr>
            <a:r>
              <a:rPr lang="en-US" sz="2400" dirty="0">
                <a:latin typeface="Cambria" panose="02040503050406030204" pitchFamily="18" charset="0"/>
              </a:rPr>
              <a:t> Sharp Electrical Pain</a:t>
            </a:r>
          </a:p>
          <a:p>
            <a:pPr marL="342900" indent="-342900">
              <a:buFont typeface="+mj-lt"/>
              <a:buAutoNum type="arabicPeriod"/>
            </a:pPr>
            <a:r>
              <a:rPr lang="en-US" sz="2400" dirty="0">
                <a:latin typeface="Cambria" panose="02040503050406030204" pitchFamily="18" charset="0"/>
              </a:rPr>
              <a:t> Prickling/ Tingling</a:t>
            </a:r>
          </a:p>
          <a:p>
            <a:pPr marL="342900" indent="-342900">
              <a:buFont typeface="+mj-lt"/>
              <a:buAutoNum type="arabicPeriod"/>
            </a:pPr>
            <a:r>
              <a:rPr lang="en-US" sz="2400" dirty="0">
                <a:latin typeface="Cambria" panose="02040503050406030204" pitchFamily="18" charset="0"/>
              </a:rPr>
              <a:t> Balance Problems and Falls</a:t>
            </a:r>
          </a:p>
          <a:p>
            <a:pPr marL="342900" indent="-342900">
              <a:buFont typeface="+mj-lt"/>
              <a:buAutoNum type="arabicPeriod"/>
            </a:pPr>
            <a:r>
              <a:rPr lang="en-US" sz="2400" dirty="0">
                <a:latin typeface="Cambria" panose="02040503050406030204" pitchFamily="18" charset="0"/>
              </a:rPr>
              <a:t> Can’t Sleep From Foot Pain</a:t>
            </a:r>
          </a:p>
          <a:p>
            <a:endParaRPr lang="en-US" dirty="0"/>
          </a:p>
        </p:txBody>
      </p:sp>
      <p:pic>
        <p:nvPicPr>
          <p:cNvPr id="5" name="Picture 4">
            <a:extLst>
              <a:ext uri="{FF2B5EF4-FFF2-40B4-BE49-F238E27FC236}">
                <a16:creationId xmlns:a16="http://schemas.microsoft.com/office/drawing/2014/main" id="{B0F749C4-85C5-4ABF-B0D3-CC364737A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104" y="2835238"/>
            <a:ext cx="4640591" cy="3778014"/>
          </a:xfrm>
          <a:prstGeom prst="rect">
            <a:avLst/>
          </a:prstGeom>
        </p:spPr>
      </p:pic>
    </p:spTree>
    <p:extLst>
      <p:ext uri="{BB962C8B-B14F-4D97-AF65-F5344CB8AC3E}">
        <p14:creationId xmlns:p14="http://schemas.microsoft.com/office/powerpoint/2010/main" val="128777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213319"/>
            <a:ext cx="9753600" cy="1325563"/>
          </a:xfrm>
        </p:spPr>
        <p:txBody>
          <a:bodyPr>
            <a:noAutofit/>
          </a:bodyPr>
          <a:lstStyle/>
          <a:p>
            <a:pPr algn="ctr"/>
            <a:br>
              <a:rPr lang="en-US" sz="4200" dirty="0"/>
            </a:br>
            <a:r>
              <a:rPr lang="en-US" sz="3200" b="1" dirty="0">
                <a:latin typeface="Cambria" panose="02040503050406030204" pitchFamily="18" charset="0"/>
              </a:rPr>
              <a:t>Addressing The Causes of Peripheral Neuropathy</a:t>
            </a:r>
            <a:br>
              <a:rPr lang="en-US" sz="3600" b="1" dirty="0">
                <a:latin typeface="Cambria" panose="02040503050406030204" pitchFamily="18" charset="0"/>
              </a:rPr>
            </a:br>
            <a:endParaRPr lang="en-US" sz="3600" b="1" dirty="0">
              <a:latin typeface="Cambria" panose="02040503050406030204" pitchFamily="18" charset="0"/>
            </a:endParaRPr>
          </a:p>
        </p:txBody>
      </p:sp>
      <p:sp>
        <p:nvSpPr>
          <p:cNvPr id="3" name="Content Placeholder 2"/>
          <p:cNvSpPr>
            <a:spLocks noGrp="1"/>
          </p:cNvSpPr>
          <p:nvPr>
            <p:ph idx="1"/>
          </p:nvPr>
        </p:nvSpPr>
        <p:spPr>
          <a:xfrm>
            <a:off x="2667000" y="2283372"/>
            <a:ext cx="6858000" cy="5029199"/>
          </a:xfrm>
        </p:spPr>
        <p:txBody>
          <a:bodyPr>
            <a:normAutofit/>
          </a:bodyPr>
          <a:lstStyle/>
          <a:p>
            <a:r>
              <a:rPr lang="en-US" sz="2000" dirty="0">
                <a:latin typeface="Cambria" panose="02040503050406030204" pitchFamily="18" charset="0"/>
              </a:rPr>
              <a:t>Diabetes/ Pre-diabetic</a:t>
            </a:r>
          </a:p>
          <a:p>
            <a:r>
              <a:rPr lang="en-US" sz="2000" dirty="0">
                <a:latin typeface="Cambria" panose="02040503050406030204" pitchFamily="18" charset="0"/>
              </a:rPr>
              <a:t>Poor circulation (micro-circulation)</a:t>
            </a:r>
          </a:p>
          <a:p>
            <a:r>
              <a:rPr lang="en-US" sz="2000" dirty="0">
                <a:latin typeface="Cambria" panose="02040503050406030204" pitchFamily="18" charset="0"/>
              </a:rPr>
              <a:t>Chemotherapy and medications</a:t>
            </a:r>
          </a:p>
          <a:p>
            <a:r>
              <a:rPr lang="en-US" sz="2000" dirty="0">
                <a:latin typeface="Cambria" panose="02040503050406030204" pitchFamily="18" charset="0"/>
              </a:rPr>
              <a:t>Spinal issues: subluxation, herniated discs, </a:t>
            </a:r>
          </a:p>
          <a:p>
            <a:r>
              <a:rPr lang="en-US" sz="2000" dirty="0">
                <a:latin typeface="Cambria" panose="02040503050406030204" pitchFamily="18" charset="0"/>
              </a:rPr>
              <a:t>spinal stenosis</a:t>
            </a:r>
          </a:p>
          <a:p>
            <a:r>
              <a:rPr lang="en-US" sz="2000" dirty="0">
                <a:latin typeface="Cambria" panose="02040503050406030204" pitchFamily="18" charset="0"/>
              </a:rPr>
              <a:t>Post-surgical </a:t>
            </a:r>
          </a:p>
          <a:p>
            <a:r>
              <a:rPr lang="en-US" sz="2000" dirty="0">
                <a:latin typeface="Cambria" panose="02040503050406030204" pitchFamily="18" charset="0"/>
              </a:rPr>
              <a:t>Autoimmune diseases</a:t>
            </a:r>
          </a:p>
          <a:p>
            <a:r>
              <a:rPr lang="en-US" sz="2000" dirty="0">
                <a:latin typeface="Cambria" panose="02040503050406030204" pitchFamily="18" charset="0"/>
              </a:rPr>
              <a:t>Infections (viral or bacterial)</a:t>
            </a:r>
          </a:p>
          <a:p>
            <a:r>
              <a:rPr lang="en-US" sz="2000" dirty="0">
                <a:latin typeface="Cambria" panose="02040503050406030204" pitchFamily="18" charset="0"/>
              </a:rPr>
              <a:t>Toxins, metals, and alcohol </a:t>
            </a:r>
          </a:p>
          <a:p>
            <a:r>
              <a:rPr lang="en-US" sz="2000" dirty="0">
                <a:latin typeface="Cambria" panose="02040503050406030204" pitchFamily="18" charset="0"/>
              </a:rPr>
              <a:t>Liver disease, kidney disease, Thyroid conditions</a:t>
            </a:r>
          </a:p>
          <a:p>
            <a:pPr marL="0" indent="0">
              <a:buNone/>
            </a:pPr>
            <a:endParaRPr lang="en-US" sz="2400" dirty="0">
              <a:latin typeface="Cambria" panose="02040503050406030204" pitchFamily="18" charset="0"/>
            </a:endParaRPr>
          </a:p>
          <a:p>
            <a:endParaRPr lang="en-US" sz="2400" dirty="0"/>
          </a:p>
        </p:txBody>
      </p:sp>
    </p:spTree>
    <p:extLst>
      <p:ext uri="{BB962C8B-B14F-4D97-AF65-F5344CB8AC3E}">
        <p14:creationId xmlns:p14="http://schemas.microsoft.com/office/powerpoint/2010/main" val="148321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404315"/>
            <a:ext cx="11811000" cy="1325563"/>
          </a:xfrm>
        </p:spPr>
        <p:txBody>
          <a:bodyPr>
            <a:normAutofit/>
          </a:bodyPr>
          <a:lstStyle/>
          <a:p>
            <a:pPr algn="ctr"/>
            <a:r>
              <a:rPr lang="en-US" sz="4000" b="1" dirty="0">
                <a:latin typeface="Cambria" panose="02040503050406030204" pitchFamily="18" charset="0"/>
                <a:cs typeface="Arial"/>
              </a:rPr>
              <a:t>What Is Nerve Damage?</a:t>
            </a:r>
          </a:p>
        </p:txBody>
      </p:sp>
      <p:pic>
        <p:nvPicPr>
          <p:cNvPr id="5" name="Picture 4">
            <a:extLst>
              <a:ext uri="{FF2B5EF4-FFF2-40B4-BE49-F238E27FC236}">
                <a16:creationId xmlns:a16="http://schemas.microsoft.com/office/drawing/2014/main" id="{BFF3B697-23AC-4296-B390-6EC7AECA0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617" y="1752600"/>
            <a:ext cx="4553607" cy="4038303"/>
          </a:xfrm>
          <a:prstGeom prst="rect">
            <a:avLst/>
          </a:prstGeom>
        </p:spPr>
      </p:pic>
      <p:pic>
        <p:nvPicPr>
          <p:cNvPr id="7" name="Picture 6">
            <a:extLst>
              <a:ext uri="{FF2B5EF4-FFF2-40B4-BE49-F238E27FC236}">
                <a16:creationId xmlns:a16="http://schemas.microsoft.com/office/drawing/2014/main" id="{CC6378C6-E4B5-4F7B-8495-F021F27DF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1613" y="1752599"/>
            <a:ext cx="4858583" cy="4038303"/>
          </a:xfrm>
          <a:prstGeom prst="rect">
            <a:avLst/>
          </a:prstGeom>
        </p:spPr>
      </p:pic>
    </p:spTree>
    <p:extLst>
      <p:ext uri="{BB962C8B-B14F-4D97-AF65-F5344CB8AC3E}">
        <p14:creationId xmlns:p14="http://schemas.microsoft.com/office/powerpoint/2010/main" val="149024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445C-7A9A-4B85-9F73-C2C8C8E494CB}"/>
              </a:ext>
            </a:extLst>
          </p:cNvPr>
          <p:cNvSpPr>
            <a:spLocks noGrp="1"/>
          </p:cNvSpPr>
          <p:nvPr>
            <p:ph type="title"/>
          </p:nvPr>
        </p:nvSpPr>
        <p:spPr>
          <a:xfrm>
            <a:off x="838200" y="743497"/>
            <a:ext cx="10515600" cy="1325563"/>
          </a:xfrm>
        </p:spPr>
        <p:txBody>
          <a:bodyPr>
            <a:normAutofit/>
          </a:bodyPr>
          <a:lstStyle/>
          <a:p>
            <a:pPr algn="ctr"/>
            <a:r>
              <a:rPr lang="en-US" sz="3600" b="1" dirty="0">
                <a:latin typeface="Cambria" panose="02040503050406030204" pitchFamily="18" charset="0"/>
              </a:rPr>
              <a:t>PAIN CONDITIONS AND CAUSES</a:t>
            </a:r>
          </a:p>
        </p:txBody>
      </p:sp>
      <p:sp>
        <p:nvSpPr>
          <p:cNvPr id="3" name="Content Placeholder 2">
            <a:extLst>
              <a:ext uri="{FF2B5EF4-FFF2-40B4-BE49-F238E27FC236}">
                <a16:creationId xmlns:a16="http://schemas.microsoft.com/office/drawing/2014/main" id="{109230E7-605C-4657-962E-EA5EB4EDB627}"/>
              </a:ext>
            </a:extLst>
          </p:cNvPr>
          <p:cNvSpPr>
            <a:spLocks noGrp="1"/>
          </p:cNvSpPr>
          <p:nvPr>
            <p:ph idx="1"/>
          </p:nvPr>
        </p:nvSpPr>
        <p:spPr>
          <a:xfrm>
            <a:off x="1437290" y="1847850"/>
            <a:ext cx="10515600" cy="4351338"/>
          </a:xfrm>
        </p:spPr>
        <p:txBody>
          <a:bodyPr>
            <a:normAutofit/>
          </a:bodyPr>
          <a:lstStyle/>
          <a:p>
            <a:pPr marL="0" indent="0" algn="ctr">
              <a:buNone/>
            </a:pPr>
            <a:r>
              <a:rPr lang="en-US" sz="2400" b="1" dirty="0">
                <a:latin typeface="Cambria" panose="02040503050406030204" pitchFamily="18" charset="0"/>
              </a:rPr>
              <a:t>PLANTAR FASCITIS, FACIAL PAIN, CHRONIC PAIN</a:t>
            </a:r>
          </a:p>
          <a:p>
            <a:r>
              <a:rPr lang="en-US" sz="2400" dirty="0">
                <a:latin typeface="Cambria" panose="02040503050406030204" pitchFamily="18" charset="0"/>
              </a:rPr>
              <a:t>Inflammation in the muscles, joints, ligaments, and tendons</a:t>
            </a:r>
          </a:p>
          <a:p>
            <a:r>
              <a:rPr lang="en-US" sz="2400" dirty="0">
                <a:latin typeface="Cambria" panose="02040503050406030204" pitchFamily="18" charset="0"/>
              </a:rPr>
              <a:t>Systemic inflammation &amp; oxidation</a:t>
            </a:r>
          </a:p>
          <a:p>
            <a:r>
              <a:rPr lang="en-US" sz="2400" dirty="0">
                <a:latin typeface="Cambria" panose="02040503050406030204" pitchFamily="18" charset="0"/>
              </a:rPr>
              <a:t>Toxic exposure </a:t>
            </a:r>
          </a:p>
          <a:p>
            <a:r>
              <a:rPr lang="en-US" sz="2400" dirty="0">
                <a:latin typeface="Cambria" panose="02040503050406030204" pitchFamily="18" charset="0"/>
              </a:rPr>
              <a:t>Back/neck – herniated disk, spinal stenosis</a:t>
            </a:r>
          </a:p>
          <a:p>
            <a:r>
              <a:rPr lang="en-US" sz="2400" dirty="0">
                <a:latin typeface="Cambria" panose="02040503050406030204" pitchFamily="18" charset="0"/>
              </a:rPr>
              <a:t>Post-surgical</a:t>
            </a:r>
          </a:p>
          <a:p>
            <a:r>
              <a:rPr lang="en-US" sz="2400" dirty="0">
                <a:latin typeface="Cambria" panose="02040503050406030204" pitchFamily="18" charset="0"/>
              </a:rPr>
              <a:t>Old accidents and injuries</a:t>
            </a:r>
          </a:p>
          <a:p>
            <a:r>
              <a:rPr lang="en-US" sz="2400" dirty="0">
                <a:latin typeface="Cambria" panose="02040503050406030204" pitchFamily="18" charset="0"/>
              </a:rPr>
              <a:t>Sports injuries</a:t>
            </a:r>
          </a:p>
          <a:p>
            <a:r>
              <a:rPr lang="en-US" sz="2400" dirty="0">
                <a:latin typeface="Cambria" panose="02040503050406030204" pitchFamily="18" charset="0"/>
              </a:rPr>
              <a:t>Posture, Repetitive Motion Injury, Sleep positions </a:t>
            </a:r>
          </a:p>
          <a:p>
            <a:endParaRPr lang="en-US" dirty="0"/>
          </a:p>
        </p:txBody>
      </p:sp>
      <p:sp>
        <p:nvSpPr>
          <p:cNvPr id="4" name="Footer Placeholder 3">
            <a:extLst>
              <a:ext uri="{FF2B5EF4-FFF2-40B4-BE49-F238E27FC236}">
                <a16:creationId xmlns:a16="http://schemas.microsoft.com/office/drawing/2014/main" id="{F0C5E92B-499D-4FAD-B094-A4CA26B0BF79}"/>
              </a:ext>
            </a:extLst>
          </p:cNvPr>
          <p:cNvSpPr>
            <a:spLocks noGrp="1"/>
          </p:cNvSpPr>
          <p:nvPr>
            <p:ph type="ftr" sz="quarter" idx="11"/>
          </p:nvPr>
        </p:nvSpPr>
        <p:spPr/>
        <p:txBody>
          <a:bodyPr/>
          <a:lstStyle/>
          <a:p>
            <a:r>
              <a:rPr lang="en-US"/>
              <a:t>© 2015-2016 Optimal Health Straw Chiropractic </a:t>
            </a:r>
          </a:p>
        </p:txBody>
      </p:sp>
    </p:spTree>
    <p:extLst>
      <p:ext uri="{BB962C8B-B14F-4D97-AF65-F5344CB8AC3E}">
        <p14:creationId xmlns:p14="http://schemas.microsoft.com/office/powerpoint/2010/main" val="233274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8073-E050-41D1-B34F-75AA31060F9F}"/>
              </a:ext>
            </a:extLst>
          </p:cNvPr>
          <p:cNvSpPr>
            <a:spLocks noGrp="1"/>
          </p:cNvSpPr>
          <p:nvPr>
            <p:ph type="title"/>
          </p:nvPr>
        </p:nvSpPr>
        <p:spPr/>
        <p:txBody>
          <a:bodyPr>
            <a:normAutofit/>
          </a:bodyPr>
          <a:lstStyle/>
          <a:p>
            <a:pPr algn="ctr"/>
            <a:r>
              <a:rPr lang="en-US" sz="4000" b="1" dirty="0">
                <a:latin typeface="Cambria" panose="02040503050406030204" pitchFamily="18" charset="0"/>
              </a:rPr>
              <a:t>Causes of Fibromyalgia</a:t>
            </a:r>
          </a:p>
        </p:txBody>
      </p:sp>
      <p:sp>
        <p:nvSpPr>
          <p:cNvPr id="3" name="Content Placeholder 2">
            <a:extLst>
              <a:ext uri="{FF2B5EF4-FFF2-40B4-BE49-F238E27FC236}">
                <a16:creationId xmlns:a16="http://schemas.microsoft.com/office/drawing/2014/main" id="{EE4B32A1-C83C-43F0-8F80-6013F1E31596}"/>
              </a:ext>
            </a:extLst>
          </p:cNvPr>
          <p:cNvSpPr>
            <a:spLocks noGrp="1"/>
          </p:cNvSpPr>
          <p:nvPr>
            <p:ph idx="1"/>
          </p:nvPr>
        </p:nvSpPr>
        <p:spPr/>
        <p:txBody>
          <a:bodyPr>
            <a:normAutofit/>
          </a:bodyPr>
          <a:lstStyle/>
          <a:p>
            <a:pPr marL="0" indent="0" algn="ctr">
              <a:buNone/>
            </a:pPr>
            <a:r>
              <a:rPr lang="en-US" b="1" dirty="0">
                <a:latin typeface="Cambria" panose="02040503050406030204" pitchFamily="18" charset="0"/>
              </a:rPr>
              <a:t>Full-scale inflammation caused by</a:t>
            </a:r>
          </a:p>
          <a:p>
            <a:pPr algn="ctr"/>
            <a:r>
              <a:rPr lang="en-US" sz="2200" dirty="0">
                <a:latin typeface="Cambria" panose="02040503050406030204" pitchFamily="18" charset="0"/>
              </a:rPr>
              <a:t>Spinal cord and nerve stress</a:t>
            </a:r>
          </a:p>
          <a:p>
            <a:pPr algn="ctr"/>
            <a:r>
              <a:rPr lang="en-US" sz="2200" dirty="0">
                <a:latin typeface="Cambria" panose="02040503050406030204" pitchFamily="18" charset="0"/>
              </a:rPr>
              <a:t>Glutathione deficiency and subsequent extreme oxidation</a:t>
            </a:r>
          </a:p>
          <a:p>
            <a:pPr algn="ctr"/>
            <a:r>
              <a:rPr lang="en-US" sz="2200" dirty="0">
                <a:latin typeface="Cambria" panose="02040503050406030204" pitchFamily="18" charset="0"/>
              </a:rPr>
              <a:t>Food intolerances</a:t>
            </a:r>
          </a:p>
          <a:p>
            <a:pPr algn="ctr"/>
            <a:r>
              <a:rPr lang="en-US" sz="2200" dirty="0">
                <a:latin typeface="Cambria" panose="02040503050406030204" pitchFamily="18" charset="0"/>
              </a:rPr>
              <a:t>Auto-immune conditions</a:t>
            </a:r>
          </a:p>
          <a:p>
            <a:pPr algn="ctr"/>
            <a:r>
              <a:rPr lang="en-US" sz="2200" dirty="0">
                <a:latin typeface="Cambria" panose="02040503050406030204" pitchFamily="18" charset="0"/>
              </a:rPr>
              <a:t>Toxicities</a:t>
            </a:r>
          </a:p>
          <a:p>
            <a:pPr algn="ctr"/>
            <a:r>
              <a:rPr lang="en-US" sz="2200" dirty="0">
                <a:latin typeface="Cambria" panose="02040503050406030204" pitchFamily="18" charset="0"/>
              </a:rPr>
              <a:t>Thyroid problems</a:t>
            </a:r>
          </a:p>
          <a:p>
            <a:pPr algn="ctr"/>
            <a:r>
              <a:rPr lang="en-US" sz="2200" dirty="0">
                <a:latin typeface="Cambria" panose="02040503050406030204" pitchFamily="18" charset="0"/>
              </a:rPr>
              <a:t>Leaky gut syndrome</a:t>
            </a:r>
          </a:p>
          <a:p>
            <a:pPr algn="ctr"/>
            <a:r>
              <a:rPr lang="en-US" sz="2200" dirty="0">
                <a:latin typeface="Cambria" panose="02040503050406030204" pitchFamily="18" charset="0"/>
              </a:rPr>
              <a:t>Adrenal burnout</a:t>
            </a:r>
          </a:p>
          <a:p>
            <a:pPr algn="ctr"/>
            <a:r>
              <a:rPr lang="en-US" sz="2200" dirty="0">
                <a:latin typeface="Cambria" panose="02040503050406030204" pitchFamily="18" charset="0"/>
              </a:rPr>
              <a:t>Gene mutations</a:t>
            </a:r>
          </a:p>
        </p:txBody>
      </p:sp>
      <p:sp>
        <p:nvSpPr>
          <p:cNvPr id="4" name="Footer Placeholder 3">
            <a:extLst>
              <a:ext uri="{FF2B5EF4-FFF2-40B4-BE49-F238E27FC236}">
                <a16:creationId xmlns:a16="http://schemas.microsoft.com/office/drawing/2014/main" id="{58ABE680-7B1C-456F-836B-69F853945D6D}"/>
              </a:ext>
            </a:extLst>
          </p:cNvPr>
          <p:cNvSpPr>
            <a:spLocks noGrp="1"/>
          </p:cNvSpPr>
          <p:nvPr>
            <p:ph type="ftr" sz="quarter" idx="11"/>
          </p:nvPr>
        </p:nvSpPr>
        <p:spPr/>
        <p:txBody>
          <a:bodyPr/>
          <a:lstStyle/>
          <a:p>
            <a:r>
              <a:rPr lang="en-US"/>
              <a:t>© 2015-2016 Optimal Health Straw Chiropractic </a:t>
            </a:r>
          </a:p>
        </p:txBody>
      </p:sp>
    </p:spTree>
    <p:extLst>
      <p:ext uri="{BB962C8B-B14F-4D97-AF65-F5344CB8AC3E}">
        <p14:creationId xmlns:p14="http://schemas.microsoft.com/office/powerpoint/2010/main" val="37015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956C41C-F12C-7C4D-95DB-32D2AF9A26C6}" vid="{CFC27F07-CA24-CC42-AE9E-58A8C719AB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1610</TotalTime>
  <Words>18983</Words>
  <Application>Microsoft Macintosh PowerPoint</Application>
  <PresentationFormat>Widescreen</PresentationFormat>
  <Paragraphs>2234</Paragraphs>
  <Slides>230</Slides>
  <Notes>143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230</vt:i4>
      </vt:variant>
    </vt:vector>
  </HeadingPairs>
  <TitlesOfParts>
    <vt:vector size="243" baseType="lpstr">
      <vt:lpstr>ＭＳ Ｐゴシック</vt:lpstr>
      <vt:lpstr>ＭＳ Ｐゴシック</vt:lpstr>
      <vt:lpstr>游ゴシック</vt:lpstr>
      <vt:lpstr>Arial</vt:lpstr>
      <vt:lpstr>Arial Black</vt:lpstr>
      <vt:lpstr>Book Antiqua</vt:lpstr>
      <vt:lpstr>Calibri</vt:lpstr>
      <vt:lpstr>Calibri Light</vt:lpstr>
      <vt:lpstr>Cambria</vt:lpstr>
      <vt:lpstr>Tahoma</vt:lpstr>
      <vt:lpstr>Times New Roman</vt:lpstr>
      <vt:lpstr>Wingdings</vt:lpstr>
      <vt:lpstr>Office Theme</vt:lpstr>
      <vt:lpstr>PowerPoint Presentation</vt:lpstr>
      <vt:lpstr>Well-Aligned Goals</vt:lpstr>
      <vt:lpstr>Underlying Factors to Disease:  The Cause is the Cure</vt:lpstr>
      <vt:lpstr>What Causes Us to Age? </vt:lpstr>
      <vt:lpstr> DEADLY INFLAMMATION </vt:lpstr>
      <vt:lpstr>What Is Inflammation?</vt:lpstr>
      <vt:lpstr> The Light Side and Dark Side</vt:lpstr>
      <vt:lpstr>BAD IDEA FOR INFLAMMATION</vt:lpstr>
      <vt:lpstr>A Silent Killer</vt:lpstr>
      <vt:lpstr>The #1 Killer of Men &amp; Women</vt:lpstr>
      <vt:lpstr>Atherosclerosis: Inflammation and Your Arteries</vt:lpstr>
      <vt:lpstr>Causes and Provokes ALL Disease</vt:lpstr>
      <vt:lpstr>What causes Inflammation?</vt:lpstr>
      <vt:lpstr>Sugar and Inflammation</vt:lpstr>
      <vt:lpstr>The Sugar = Disease Effect</vt:lpstr>
      <vt:lpstr>Bad Fats!</vt:lpstr>
      <vt:lpstr>CRP: The Marker of Inflammation</vt:lpstr>
      <vt:lpstr>Consequences  of Inflammation (High CRP)</vt:lpstr>
      <vt:lpstr> THE RANGES AND EFFECT OF CRP </vt:lpstr>
      <vt:lpstr>Oxidative Stress</vt:lpstr>
      <vt:lpstr>ANTI-AGING</vt:lpstr>
      <vt:lpstr>Oxidative Stress</vt:lpstr>
      <vt:lpstr>IT’S NOT THE CHOLESTEROL, IT’S THE INFLAMMATION</vt:lpstr>
      <vt:lpstr>What causes Oxidative Stress?</vt:lpstr>
      <vt:lpstr>Consequences of Oxidative Stress</vt:lpstr>
      <vt:lpstr>PowerPoint Presentation</vt:lpstr>
      <vt:lpstr>Your Toxic Burden</vt:lpstr>
      <vt:lpstr>What causes Toxicity?</vt:lpstr>
      <vt:lpstr>Toxic Exposure</vt:lpstr>
      <vt:lpstr>Consequences of Toxicity</vt:lpstr>
      <vt:lpstr>VITAMIN D</vt:lpstr>
      <vt:lpstr>The Consequence of Low Vitamin D</vt:lpstr>
      <vt:lpstr>Test and Take Vitamin D</vt:lpstr>
      <vt:lpstr>The Most Proven Vitamin: Proper Levels of D</vt:lpstr>
      <vt:lpstr>Addressing Inflammation, Aging, and Disease</vt:lpstr>
      <vt:lpstr>Up Omega-3s/Down Omega-6s</vt:lpstr>
      <vt:lpstr>Manage Sugar</vt:lpstr>
      <vt:lpstr>SOLUTION TO TOXICITY  (And Free Radical Oxidation)</vt:lpstr>
      <vt:lpstr>Your Body’s Detox Channels</vt:lpstr>
      <vt:lpstr>PowerPoint Presentation</vt:lpstr>
      <vt:lpstr>B Vitamins and Your Heart</vt:lpstr>
      <vt:lpstr>Anti-inflammatory Nutrients</vt:lpstr>
      <vt:lpstr>Anti-oxidants</vt:lpstr>
      <vt:lpstr>Vitamin E: Potent Antioxidant</vt:lpstr>
      <vt:lpstr>FIGHTING THE #1 KILLER  </vt:lpstr>
      <vt:lpstr>MEN’S WHOLE FOOD ANTIOXIDANT BLEND</vt:lpstr>
      <vt:lpstr>WOMEN’S WHOLE FOOD ANTI-OXIDANT BLEND </vt:lpstr>
      <vt:lpstr>CoQ10:  Aging Process</vt:lpstr>
      <vt:lpstr>PowerPoint Presentation</vt:lpstr>
      <vt:lpstr>Master Detoxifier</vt:lpstr>
      <vt:lpstr>Milk Thistle</vt:lpstr>
      <vt:lpstr>Key Co-Factors (Edison Pack)</vt:lpstr>
      <vt:lpstr>Capture &amp; Release </vt:lpstr>
      <vt:lpstr>E3 Omega</vt:lpstr>
      <vt:lpstr>Omega Competition</vt:lpstr>
      <vt:lpstr>Life or Death Omega Race</vt:lpstr>
      <vt:lpstr>EFA: Omega-6 Pathways</vt:lpstr>
      <vt:lpstr>Essential Omega-6, Inflammation</vt:lpstr>
      <vt:lpstr>ESSENTIAL NUTRIENTS: Omega-3s Essential = Must Eat</vt:lpstr>
      <vt:lpstr>Fish &amp; Algal Oil</vt:lpstr>
      <vt:lpstr>THE OTHER POWER FAT: MCTs</vt:lpstr>
      <vt:lpstr>The E3 Difference!</vt:lpstr>
      <vt:lpstr>Food Allergies: Inflamed by what you eat!</vt:lpstr>
      <vt:lpstr>Food Allergies and Health </vt:lpstr>
      <vt:lpstr>Inflammation, Stress, and Sleep</vt:lpstr>
      <vt:lpstr>PowerPoint Presentation</vt:lpstr>
      <vt:lpstr>WHAT YOU CAN EXPECT</vt:lpstr>
      <vt:lpstr>PowerPoint Presentation</vt:lpstr>
      <vt:lpstr>The Fact Is You Can Experience:</vt:lpstr>
      <vt:lpstr>WHAT ARE SOME OF YOUR SYMPTOMS? </vt:lpstr>
      <vt:lpstr>Numbness, Burning, or Cold Feet?</vt:lpstr>
      <vt:lpstr>  Pain Radiating Into The Hips, Legs, and Feet</vt:lpstr>
      <vt:lpstr>Upper Extremity Pain?</vt:lpstr>
      <vt:lpstr> BACK and NECK PAIN?</vt:lpstr>
      <vt:lpstr>Universal Joint and Body Pain?</vt:lpstr>
      <vt:lpstr>After Today You Will Know:</vt:lpstr>
      <vt:lpstr>TOO MANY DRUGS!</vt:lpstr>
      <vt:lpstr>PowerPoint Presentation</vt:lpstr>
      <vt:lpstr>THE U.S. SPENDS $3.3 TRILLION ON HEALTH CARE!</vt:lpstr>
      <vt:lpstr>2.5x The Other Economically Developed Countries</vt:lpstr>
      <vt:lpstr>ARE WE BETTER OR WORSE?</vt:lpstr>
      <vt:lpstr>LIFE EXPECTANCY?</vt:lpstr>
      <vt:lpstr>Going Up or Down?</vt:lpstr>
      <vt:lpstr>The Disturbing Trend in Medicine</vt:lpstr>
      <vt:lpstr>Neurontin(Gabapentin) &amp; Lyrica </vt:lpstr>
      <vt:lpstr>Gabapentin, Lyrica, and Opioids</vt:lpstr>
      <vt:lpstr>PowerPoint Presentation</vt:lpstr>
      <vt:lpstr> Other Solutions: Injections </vt:lpstr>
      <vt:lpstr>Cortizone Injection Side-Effects</vt:lpstr>
      <vt:lpstr>PowerPoint Presentation</vt:lpstr>
      <vt:lpstr>Joint Replacement Surgery </vt:lpstr>
      <vt:lpstr>WHY DO WE DO IT?</vt:lpstr>
      <vt:lpstr>CAUSES?</vt:lpstr>
      <vt:lpstr>What Do You Do When The Light Flashes?</vt:lpstr>
      <vt:lpstr>7 Common Warning Signs that you have Neuropathy: </vt:lpstr>
      <vt:lpstr> Addressing The Causes of Peripheral Neuropathy </vt:lpstr>
      <vt:lpstr>What Is Nerve Damage?</vt:lpstr>
      <vt:lpstr>PAIN CONDITIONS AND CAUSES</vt:lpstr>
      <vt:lpstr>Causes of Fibromyalgia</vt:lpstr>
      <vt:lpstr>Extreme Dangers of Pain and Numbness</vt:lpstr>
      <vt:lpstr>Options For Care</vt:lpstr>
      <vt:lpstr>Medical</vt:lpstr>
      <vt:lpstr>Have you been told you’d have to live with it or nothing could be done?</vt:lpstr>
      <vt:lpstr>Best Type and Timing for Care</vt:lpstr>
      <vt:lpstr>Neuropathy is a Progressive Disease</vt:lpstr>
      <vt:lpstr>Steps to recovery for Nerve, Joint, and Muscle Disease:</vt:lpstr>
      <vt:lpstr>5 STEPS TO RECOVERY</vt:lpstr>
      <vt:lpstr>Stabilize Subluxation Degeneration</vt:lpstr>
      <vt:lpstr>CLASS IV LASER THERAPY</vt:lpstr>
      <vt:lpstr>HOW LASERS WORK</vt:lpstr>
      <vt:lpstr>Laser Therapy: Repairing Damaged Nerve and Muscle Tissue</vt:lpstr>
      <vt:lpstr>Laser Use In Healthcare</vt:lpstr>
      <vt:lpstr>Laser in Traditional Medicine</vt:lpstr>
      <vt:lpstr>WHO SHOULD COME SEE US IMMEDIATELY?</vt:lpstr>
      <vt:lpstr>Next Steps</vt:lpstr>
      <vt:lpstr>Normal Pricing</vt:lpstr>
      <vt:lpstr>Because you are here today…</vt:lpstr>
      <vt:lpstr> </vt:lpstr>
      <vt:lpstr>PowerPoint Presentation</vt:lpstr>
      <vt:lpstr>PowerPoint Presentation</vt:lpstr>
      <vt:lpstr>Change Your Genetics</vt:lpstr>
      <vt:lpstr>What Is Your Genetic Risk?</vt:lpstr>
      <vt:lpstr>YOUR GENOME</vt:lpstr>
      <vt:lpstr>GENES BY THE NUMBERS</vt:lpstr>
      <vt:lpstr>What the Genes Mean</vt:lpstr>
      <vt:lpstr>Your Genetic Code</vt:lpstr>
      <vt:lpstr>Gene Defects: The Gene-Disease Connection</vt:lpstr>
      <vt:lpstr>Challenges to Genes as Disease</vt:lpstr>
      <vt:lpstr>The Truth About Genes</vt:lpstr>
      <vt:lpstr>CHANGING FOCUS</vt:lpstr>
      <vt:lpstr>EXPRESSED VS. INHERETED </vt:lpstr>
      <vt:lpstr>GENES CAN BE TURNED ON OR OFF  </vt:lpstr>
      <vt:lpstr>EPIGENETICS: Beyond Genetics</vt:lpstr>
      <vt:lpstr>DNA IS NOT DESTINY</vt:lpstr>
      <vt:lpstr>Whole is greater than the sum of the parts </vt:lpstr>
      <vt:lpstr>Epigenetics: Test - Correct</vt:lpstr>
      <vt:lpstr>PowerPoint Presentation</vt:lpstr>
      <vt:lpstr> You Pass On Your Genes  and Your Epi-genes!</vt:lpstr>
      <vt:lpstr>TEST: Know Your Genes CORRECT – The Environment That Effects Them</vt:lpstr>
      <vt:lpstr>Genes &amp;  Nervous System</vt:lpstr>
      <vt:lpstr>#1 Killer #1 Most Preventable Disease</vt:lpstr>
      <vt:lpstr>THE WHOLE ENVIRONMENT IS IMPORTANT</vt:lpstr>
      <vt:lpstr>TEST – CORRECT </vt:lpstr>
      <vt:lpstr>Testing Genes and Cancer</vt:lpstr>
      <vt:lpstr>After The Test: Upgrade Gene Examples</vt:lpstr>
      <vt:lpstr>Upgrade Your Genes Examples </vt:lpstr>
      <vt:lpstr>More Gene Upgrades: </vt:lpstr>
      <vt:lpstr>RESULTS</vt:lpstr>
      <vt:lpstr>DNA TESTING</vt:lpstr>
      <vt:lpstr>PowerPoint Presentation</vt:lpstr>
      <vt:lpstr>Inflammation</vt:lpstr>
      <vt:lpstr>Elevated CRP levels have no outward, noticeable symptoms, but lead to: </vt:lpstr>
      <vt:lpstr>Causes of Inflammation &amp; CRP</vt:lpstr>
      <vt:lpstr>CRP PRODUCED BY THE LIVER</vt:lpstr>
      <vt:lpstr>Why Sleep?</vt:lpstr>
      <vt:lpstr>Sleep &amp; Obesity</vt:lpstr>
      <vt:lpstr>Heart and Immune Function</vt:lpstr>
      <vt:lpstr>Colds and Infections</vt:lpstr>
      <vt:lpstr>Explaining Good Sleep</vt:lpstr>
      <vt:lpstr>Circadian Rhythms</vt:lpstr>
      <vt:lpstr>CAUSES AND SOLUTIONS FOR INSOMNIA</vt:lpstr>
      <vt:lpstr>GOOD SOLUTION: SLEEP HYGIENE</vt:lpstr>
      <vt:lpstr>BAD SOLUTION!</vt:lpstr>
      <vt:lpstr>SLEEPING PILL SIDE-EFFECTS </vt:lpstr>
      <vt:lpstr>GOOD SOLUTIONS</vt:lpstr>
      <vt:lpstr>Beneficial Vitamins</vt:lpstr>
      <vt:lpstr>CBD</vt:lpstr>
      <vt:lpstr>Your body contains an Endocannabinoid System </vt:lpstr>
      <vt:lpstr>Anxiety, Insomnia and CBD</vt:lpstr>
      <vt:lpstr>Mental Health</vt:lpstr>
      <vt:lpstr>Depression and Anxiety</vt:lpstr>
      <vt:lpstr>CANNABINOIDS ON INFLAMMATION</vt:lpstr>
      <vt:lpstr>PowerPoint Presentation</vt:lpstr>
      <vt:lpstr>AN ALTERNATIVE TO OPIOIDS</vt:lpstr>
      <vt:lpstr>Neuropathy</vt:lpstr>
      <vt:lpstr>Anti-Pain</vt:lpstr>
      <vt:lpstr>OPIOID AND AMBIEN OUT OUR PRODUCTS IN</vt:lpstr>
      <vt:lpstr>PowerPoint Presentation</vt:lpstr>
      <vt:lpstr>Well-Aligned Goals</vt:lpstr>
      <vt:lpstr>Inflammation Protocols</vt:lpstr>
      <vt:lpstr>Underlying Factors to Disease and Aging  The Cause is the Cure</vt:lpstr>
      <vt:lpstr>BAD IDEA FOR INFLAMMATION</vt:lpstr>
      <vt:lpstr>What causes Inflammation?</vt:lpstr>
      <vt:lpstr>The Sugar = Disease Effect</vt:lpstr>
      <vt:lpstr>Bad Fats!</vt:lpstr>
      <vt:lpstr>Consequences  of Inflammation (High CRP)</vt:lpstr>
      <vt:lpstr> TESTING RANGES AND EFFECT OF CRP </vt:lpstr>
      <vt:lpstr>Oxidative Stress</vt:lpstr>
      <vt:lpstr>IT’S NOT THE CHOLESTEROL, IT’S THE INFLAMMATION</vt:lpstr>
      <vt:lpstr>What causes Oxidative Stress?</vt:lpstr>
      <vt:lpstr>Consequences of Oxidative Stress</vt:lpstr>
      <vt:lpstr>Toxins Are Everywhere</vt:lpstr>
      <vt:lpstr>Consequences of Toxicity</vt:lpstr>
      <vt:lpstr>WHY MEDICINE TESTS VITAMIN D</vt:lpstr>
      <vt:lpstr>The Consequence of Low Vitamin D</vt:lpstr>
      <vt:lpstr>Test and Take Vitamin D</vt:lpstr>
      <vt:lpstr> Proper Levels of D =</vt:lpstr>
      <vt:lpstr>Addressing Inflammation, Aging, and Disease</vt:lpstr>
      <vt:lpstr>What Is Your Genetic Risk?</vt:lpstr>
      <vt:lpstr>DNA IS NOT DESTINY</vt:lpstr>
      <vt:lpstr>Whole is greater than the sum of the parts   </vt:lpstr>
      <vt:lpstr>Epigenetics: Test - Correct</vt:lpstr>
      <vt:lpstr>The Truth About Genes</vt:lpstr>
      <vt:lpstr>Gene Upgrades</vt:lpstr>
      <vt:lpstr>Inflammation Protocols</vt:lpstr>
      <vt:lpstr>E-FlamX: Inflammatory Support </vt:lpstr>
      <vt:lpstr>Up Omega-3s/Down Omega-6s</vt:lpstr>
      <vt:lpstr>E3 Omega-3 Solution</vt:lpstr>
      <vt:lpstr>Essential Omega-6, Inflammation</vt:lpstr>
      <vt:lpstr>ESSENTIAL NUTRIENTS: Omega-3s Essential = Must Eat</vt:lpstr>
      <vt:lpstr>Anti-inflammatory Eating:   </vt:lpstr>
      <vt:lpstr>SOLUTION TO TOXICITY  (And Free Radical Oxidation)</vt:lpstr>
      <vt:lpstr>Detoxify Daily</vt:lpstr>
      <vt:lpstr>#1 Master Detoxifier</vt:lpstr>
      <vt:lpstr>Contains and Requires: Milk Thistle</vt:lpstr>
      <vt:lpstr>Support Your Body’s Detox Channels</vt:lpstr>
      <vt:lpstr>DETOX CHANNEL SUPPORT: Capture &amp; Release </vt:lpstr>
      <vt:lpstr>Key Co-Factors For Glutathione Function</vt:lpstr>
      <vt:lpstr>THE EDISON PACK</vt:lpstr>
      <vt:lpstr>WOMEN’S MULTIVITAMIN</vt:lpstr>
      <vt:lpstr>MEN’S MULTIVITAMIN</vt:lpstr>
      <vt:lpstr>B Vitamins and Your Heart</vt:lpstr>
      <vt:lpstr>BEAT OXIDATION: Anti-oxidants</vt:lpstr>
      <vt:lpstr>Vitamin E: Potent Antioxidant</vt:lpstr>
      <vt:lpstr>FIGHTING THE #1 KILLER  </vt:lpstr>
      <vt:lpstr>MEN’S WHOLE FOOD ANTIOXIDANT BLEND</vt:lpstr>
      <vt:lpstr>WOMEN’S WHOLE FOOD ANTI-OXIDANT BLEND </vt:lpstr>
      <vt:lpstr>CoQ10:  Slows The Aging Process  </vt:lpstr>
      <vt:lpstr>CBD and SLEEP</vt:lpstr>
      <vt:lpstr> CBD: Anxiety and Stress Studies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McGuire</dc:creator>
  <cp:lastModifiedBy>Joel Slack</cp:lastModifiedBy>
  <cp:revision>33</cp:revision>
  <dcterms:created xsi:type="dcterms:W3CDTF">2019-01-20T01:39:00Z</dcterms:created>
  <dcterms:modified xsi:type="dcterms:W3CDTF">2019-02-15T14:54:52Z</dcterms:modified>
</cp:coreProperties>
</file>