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7" r:id="rId2"/>
    <p:sldId id="339" r:id="rId3"/>
    <p:sldId id="340" r:id="rId4"/>
    <p:sldId id="341" r:id="rId5"/>
    <p:sldId id="338" r:id="rId6"/>
    <p:sldId id="342" r:id="rId7"/>
    <p:sldId id="343" r:id="rId8"/>
    <p:sldId id="344" r:id="rId9"/>
    <p:sldId id="345" r:id="rId10"/>
    <p:sldId id="346" r:id="rId11"/>
    <p:sldId id="347" r:id="rId12"/>
    <p:sldId id="348" r:id="rId13"/>
    <p:sldId id="350" r:id="rId14"/>
    <p:sldId id="349" r:id="rId15"/>
    <p:sldId id="351" r:id="rId16"/>
    <p:sldId id="352" r:id="rId17"/>
    <p:sldId id="353" r:id="rId18"/>
    <p:sldId id="354" r:id="rId19"/>
    <p:sldId id="428" r:id="rId20"/>
    <p:sldId id="429" r:id="rId21"/>
    <p:sldId id="275" r:id="rId22"/>
    <p:sldId id="431" r:id="rId23"/>
    <p:sldId id="432" r:id="rId24"/>
    <p:sldId id="433" r:id="rId25"/>
    <p:sldId id="434" r:id="rId26"/>
    <p:sldId id="435" r:id="rId27"/>
    <p:sldId id="436" r:id="rId28"/>
    <p:sldId id="453" r:id="rId29"/>
    <p:sldId id="437" r:id="rId30"/>
    <p:sldId id="438" r:id="rId31"/>
    <p:sldId id="355" r:id="rId32"/>
    <p:sldId id="356" r:id="rId33"/>
    <p:sldId id="357" r:id="rId34"/>
    <p:sldId id="358" r:id="rId35"/>
    <p:sldId id="359" r:id="rId36"/>
    <p:sldId id="360" r:id="rId37"/>
    <p:sldId id="439" r:id="rId38"/>
    <p:sldId id="363" r:id="rId39"/>
    <p:sldId id="446" r:id="rId40"/>
    <p:sldId id="440" r:id="rId41"/>
    <p:sldId id="364" r:id="rId42"/>
    <p:sldId id="365" r:id="rId43"/>
    <p:sldId id="366" r:id="rId44"/>
    <p:sldId id="367" r:id="rId45"/>
    <p:sldId id="368" r:id="rId46"/>
    <p:sldId id="369" r:id="rId47"/>
    <p:sldId id="370" r:id="rId48"/>
    <p:sldId id="371" r:id="rId49"/>
    <p:sldId id="372" r:id="rId50"/>
    <p:sldId id="373" r:id="rId51"/>
    <p:sldId id="374" r:id="rId52"/>
    <p:sldId id="375" r:id="rId53"/>
    <p:sldId id="376" r:id="rId54"/>
    <p:sldId id="377" r:id="rId55"/>
    <p:sldId id="378" r:id="rId56"/>
    <p:sldId id="379" r:id="rId57"/>
    <p:sldId id="380" r:id="rId58"/>
    <p:sldId id="381" r:id="rId59"/>
    <p:sldId id="382" r:id="rId60"/>
    <p:sldId id="383" r:id="rId61"/>
    <p:sldId id="384" r:id="rId62"/>
    <p:sldId id="385" r:id="rId63"/>
    <p:sldId id="409" r:id="rId64"/>
    <p:sldId id="408" r:id="rId65"/>
    <p:sldId id="451" r:id="rId66"/>
    <p:sldId id="452" r:id="rId67"/>
    <p:sldId id="386" r:id="rId68"/>
    <p:sldId id="387" r:id="rId69"/>
    <p:sldId id="388" r:id="rId70"/>
    <p:sldId id="454" r:id="rId71"/>
    <p:sldId id="389" r:id="rId72"/>
    <p:sldId id="405" r:id="rId73"/>
    <p:sldId id="390" r:id="rId74"/>
    <p:sldId id="406" r:id="rId75"/>
    <p:sldId id="391" r:id="rId76"/>
    <p:sldId id="410" r:id="rId77"/>
    <p:sldId id="411" r:id="rId78"/>
    <p:sldId id="407" r:id="rId79"/>
    <p:sldId id="414" r:id="rId80"/>
    <p:sldId id="415" r:id="rId81"/>
    <p:sldId id="392" r:id="rId82"/>
    <p:sldId id="393" r:id="rId83"/>
    <p:sldId id="394" r:id="rId84"/>
    <p:sldId id="442" r:id="rId85"/>
    <p:sldId id="395" r:id="rId86"/>
    <p:sldId id="396" r:id="rId87"/>
    <p:sldId id="441" r:id="rId88"/>
    <p:sldId id="318" r:id="rId89"/>
    <p:sldId id="319" r:id="rId90"/>
    <p:sldId id="320" r:id="rId91"/>
    <p:sldId id="443" r:id="rId92"/>
    <p:sldId id="444" r:id="rId93"/>
    <p:sldId id="397" r:id="rId94"/>
    <p:sldId id="398" r:id="rId95"/>
    <p:sldId id="399" r:id="rId96"/>
    <p:sldId id="400" r:id="rId97"/>
    <p:sldId id="401" r:id="rId98"/>
    <p:sldId id="402" r:id="rId99"/>
    <p:sldId id="445" r:id="rId100"/>
    <p:sldId id="331" r:id="rId101"/>
    <p:sldId id="447" r:id="rId102"/>
    <p:sldId id="412" r:id="rId103"/>
    <p:sldId id="425" r:id="rId104"/>
    <p:sldId id="426" r:id="rId105"/>
    <p:sldId id="427" r:id="rId106"/>
    <p:sldId id="449" r:id="rId107"/>
    <p:sldId id="418" r:id="rId108"/>
    <p:sldId id="413" r:id="rId109"/>
    <p:sldId id="448" r:id="rId110"/>
    <p:sldId id="419" r:id="rId111"/>
    <p:sldId id="420" r:id="rId112"/>
    <p:sldId id="450" r:id="rId113"/>
    <p:sldId id="421" r:id="rId114"/>
    <p:sldId id="422" r:id="rId115"/>
    <p:sldId id="403" r:id="rId116"/>
    <p:sldId id="333" r:id="rId117"/>
    <p:sldId id="334"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3679" autoAdjust="0"/>
  </p:normalViewPr>
  <p:slideViewPr>
    <p:cSldViewPr>
      <p:cViewPr varScale="1">
        <p:scale>
          <a:sx n="53" d="100"/>
          <a:sy n="53" d="100"/>
        </p:scale>
        <p:origin x="-1728" y="-67"/>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B6436-E37A-42A8-A574-B1F0DF7900F3}" type="datetimeFigureOut">
              <a:rPr lang="en-US" smtClean="0"/>
              <a:t>5/18/2018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FD2306-9F08-47AF-9FD3-322D50014FA1}" type="slidenum">
              <a:rPr lang="en-US" smtClean="0"/>
              <a:t>‹#›</a:t>
            </a:fld>
            <a:endParaRPr lang="en-US"/>
          </a:p>
        </p:txBody>
      </p:sp>
    </p:spTree>
    <p:extLst>
      <p:ext uri="{BB962C8B-B14F-4D97-AF65-F5344CB8AC3E}">
        <p14:creationId xmlns:p14="http://schemas.microsoft.com/office/powerpoint/2010/main" val="348684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ity-data.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 is geared to both the student with minor experience and to those with several years experience of preparing and conducting Community Assistance Visits (CAV).  </a:t>
            </a:r>
          </a:p>
          <a:p>
            <a:endParaRPr lang="en-US" dirty="0" smtClean="0"/>
          </a:p>
          <a:p>
            <a:r>
              <a:rPr lang="en-US" dirty="0" smtClean="0"/>
              <a:t>We will be discussing the procedures and methods to prepare and conduct a CAV, outlining those procedures found in FEMA Manual F-776/April 2011.</a:t>
            </a:r>
          </a:p>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a:t>
            </a:fld>
            <a:endParaRPr lang="en-US"/>
          </a:p>
        </p:txBody>
      </p:sp>
    </p:spTree>
    <p:extLst>
      <p:ext uri="{BB962C8B-B14F-4D97-AF65-F5344CB8AC3E}">
        <p14:creationId xmlns:p14="http://schemas.microsoft.com/office/powerpoint/2010/main" val="337422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I am with the government and simply</a:t>
            </a:r>
            <a:r>
              <a:rPr lang="en-US" baseline="0" dirty="0" smtClean="0"/>
              <a:t> wish to look at your program.</a:t>
            </a:r>
            <a:r>
              <a:rPr lang="en-US" dirty="0" smtClean="0"/>
              <a:t>  Who</a:t>
            </a:r>
            <a:r>
              <a:rPr lang="en-US" baseline="0" dirty="0" smtClean="0"/>
              <a:t> them? </a:t>
            </a:r>
            <a:r>
              <a:rPr lang="en-US" dirty="0" smtClean="0"/>
              <a:t>Oh, just some guys who drove me here...</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13</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The</a:t>
            </a:r>
            <a:r>
              <a:rPr lang="en-US" baseline="0" dirty="0" smtClean="0"/>
              <a:t> community has a clause in their Flood Damage Prevention Ordinance which allows them to use a preliminary map, if it is more restrictive than effective map.</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A State Legislator has informed your office that the “new FEMA map is wrong,” and to please meet with the airfield owner while you are doing your CAV.</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107</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a:t>
            </a:r>
            <a:r>
              <a:rPr lang="en-US" baseline="0" dirty="0" smtClean="0"/>
              <a:t> SLIDE</a:t>
            </a:r>
            <a:endParaRPr lang="en-US" dirty="0" smtClean="0"/>
          </a:p>
          <a:p>
            <a:pPr marL="171450" indent="-171450">
              <a:buFont typeface="Arial" pitchFamily="34" charset="0"/>
              <a:buChar char="•"/>
            </a:pPr>
            <a:endParaRPr lang="en-US" dirty="0" smtClean="0"/>
          </a:p>
          <a:p>
            <a:pPr marL="171450" indent="-171450">
              <a:buFont typeface="Arial" pitchFamily="34" charset="0"/>
              <a:buChar char="•"/>
            </a:pPr>
            <a:r>
              <a:rPr lang="en-US" dirty="0" smtClean="0"/>
              <a:t>The air field owner had made improvements</a:t>
            </a:r>
            <a:r>
              <a:rPr lang="en-US" baseline="0" dirty="0" smtClean="0"/>
              <a:t> on the property and put the stream in pipes several years prior.  No LOMC was submitted.  The community did not identify the area during the DFIRM scoping meeting as having changed.</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108</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The</a:t>
            </a:r>
            <a:r>
              <a:rPr lang="en-US" baseline="0" dirty="0" smtClean="0"/>
              <a:t> community DFRIM panel has a “strange” SFHA on it.  Questions?</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109</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Left:  Addition or new structure?  Why is the floor lower than main structure?</a:t>
            </a:r>
          </a:p>
          <a:p>
            <a:pPr marL="171450" indent="-171450">
              <a:buFont typeface="Arial" pitchFamily="34" charset="0"/>
              <a:buChar char="•"/>
            </a:pPr>
            <a:endParaRPr lang="en-US" dirty="0" smtClean="0"/>
          </a:p>
          <a:p>
            <a:pPr marL="171450" indent="-171450">
              <a:buFont typeface="Arial" pitchFamily="34" charset="0"/>
              <a:buChar char="•"/>
            </a:pPr>
            <a:r>
              <a:rPr lang="en-US" dirty="0" smtClean="0"/>
              <a:t>Right:</a:t>
            </a:r>
            <a:r>
              <a:rPr lang="en-US" baseline="0" dirty="0" smtClean="0"/>
              <a:t>  New addition on pre-FIRM house, without permit.  Is it a substantial improvement?</a:t>
            </a: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110</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What</a:t>
            </a:r>
            <a:r>
              <a:rPr lang="en-US" baseline="0" dirty="0" smtClean="0"/>
              <a:t> is this?</a:t>
            </a: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111</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How can you use</a:t>
            </a:r>
            <a:r>
              <a:rPr lang="en-US" baseline="0" dirty="0" smtClean="0"/>
              <a:t> this photograph of the 2007 Willow Creek flood in Iowa in CAV preparation?</a:t>
            </a: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112</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What</a:t>
            </a:r>
            <a:r>
              <a:rPr lang="en-US" baseline="0" dirty="0" smtClean="0"/>
              <a:t> should you say about these?</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Bottom Left:  Foam blocks under the “deer camp” float the house up the poles.  It worked in the Mississippi River Flood of 2011.</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Aircraft body, caboose, and shipping containers.</a:t>
            </a: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113</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What</a:t>
            </a:r>
            <a:r>
              <a:rPr lang="en-US" baseline="0" dirty="0" smtClean="0"/>
              <a:t> should you say about these?</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The foundation is a chain/stem wall with the “Smart Vents” in the lower enclosed area.</a:t>
            </a: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114</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115</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Assessing the community’s program provides you an opportunity to identify problems or potential problems that could be resolved before we have a compliance and/or enforcement action. </a:t>
            </a:r>
          </a:p>
          <a:p>
            <a:endParaRPr lang="en-US" dirty="0" smtClean="0"/>
          </a:p>
          <a:p>
            <a:pPr marL="171450" indent="-171450">
              <a:buFont typeface="Arial" pitchFamily="34" charset="0"/>
              <a:buChar char="•"/>
            </a:pPr>
            <a:r>
              <a:rPr lang="en-US" dirty="0" smtClean="0"/>
              <a:t>Explain the purpose of the CAV is to provide ASSISTANCE but if there are problems identified you cannot ignore them but you will help them with resolving the issue to the maximum extent possible.  As a result of finding issues you must tell them that you must include those issues in your report.  It is not your goal to find problems but to help solve difficulties.</a:t>
            </a:r>
          </a:p>
          <a:p>
            <a:pPr marL="171450" indent="-171450">
              <a:buFont typeface="Arial" pitchFamily="34" charset="0"/>
              <a:buChar char="•"/>
            </a:pPr>
            <a:endParaRPr lang="en-US" dirty="0" smtClean="0"/>
          </a:p>
          <a:p>
            <a:pPr marL="171450" indent="-171450">
              <a:buFont typeface="Arial" pitchFamily="34" charset="0"/>
              <a:buChar char="•"/>
            </a:pPr>
            <a:r>
              <a:rPr lang="en-US" dirty="0" smtClean="0"/>
              <a:t>You are from the government and you are there to help them.</a:t>
            </a:r>
          </a:p>
          <a:p>
            <a:pPr marL="171450" indent="-171450">
              <a:buFont typeface="Arial" pitchFamily="34" charset="0"/>
              <a:buChar char="•"/>
            </a:pPr>
            <a:endParaRPr lang="en-US" dirty="0" smtClean="0"/>
          </a:p>
          <a:p>
            <a:pPr marL="171450" indent="-171450">
              <a:buFont typeface="Arial" pitchFamily="34" charset="0"/>
              <a:buChar char="•"/>
            </a:pPr>
            <a:r>
              <a:rPr lang="en-US" dirty="0" smtClean="0"/>
              <a:t>The majority of local</a:t>
            </a:r>
            <a:r>
              <a:rPr lang="en-US" baseline="0" dirty="0" smtClean="0"/>
              <a:t> officials</a:t>
            </a:r>
            <a:r>
              <a:rPr lang="en-US" dirty="0" smtClean="0"/>
              <a:t> want to know what they are doing wrong and what they are doing right.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14</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During the floodplain tour, you are looking for possible violations.  For example, fill in the floodplain/floodway, obstructions in water flows, new development, manufactured homes not properly tied down, subdivisions without proper drainage, etc. </a:t>
            </a:r>
          </a:p>
          <a:p>
            <a:endParaRPr lang="en-US" dirty="0" smtClean="0"/>
          </a:p>
          <a:p>
            <a:pPr marL="171450" indent="-171450">
              <a:buFont typeface="Arial" pitchFamily="34" charset="0"/>
              <a:buChar char="•"/>
            </a:pPr>
            <a:r>
              <a:rPr lang="en-US" dirty="0" smtClean="0"/>
              <a:t>Be sure to observe “No Trespassing” signs. Obtain permission from the community and/or property owner before entering property.  Even though you have a FEMA badge, and or State ID, that does not give you authority to enter property without permission.  </a:t>
            </a:r>
          </a:p>
          <a:p>
            <a:endParaRPr lang="en-US" dirty="0" smtClean="0"/>
          </a:p>
          <a:p>
            <a:pPr marL="171450" indent="-171450">
              <a:buFont typeface="Arial" pitchFamily="34" charset="0"/>
              <a:buChar char="•"/>
            </a:pPr>
            <a:r>
              <a:rPr lang="en-US" dirty="0" smtClean="0"/>
              <a:t>It may not be feasible to tour the entire floodplain if it is a large community.  Identify those areas of concern, possibly those areas with high population, and/or those areas that have high degree of development sited.   Get a general sense of the amount and type of development that is occurring with the community. </a:t>
            </a:r>
          </a:p>
          <a:p>
            <a:endParaRPr lang="en-US" dirty="0" smtClean="0"/>
          </a:p>
          <a:p>
            <a:pPr marL="171450" indent="-171450">
              <a:buFont typeface="Arial" pitchFamily="34" charset="0"/>
              <a:buChar char="•"/>
            </a:pPr>
            <a:r>
              <a:rPr lang="en-US" dirty="0" smtClean="0"/>
              <a:t>With smaller communities you may be able to tour the entire floodplain.   Decide if you wish to have the local FA with you in the vehicle.</a:t>
            </a:r>
          </a:p>
          <a:p>
            <a:pPr marL="171450" indent="-171450">
              <a:buFont typeface="Arial" pitchFamily="34" charset="0"/>
              <a:buChar char="•"/>
            </a:pPr>
            <a:endParaRPr lang="en-US" dirty="0" smtClean="0"/>
          </a:p>
          <a:p>
            <a:pPr marL="171450" indent="-171450">
              <a:buFont typeface="Arial" pitchFamily="34" charset="0"/>
              <a:buChar char="•"/>
            </a:pPr>
            <a:r>
              <a:rPr lang="en-US" dirty="0" smtClean="0"/>
              <a:t>Decide</a:t>
            </a:r>
            <a:r>
              <a:rPr lang="en-US" baseline="0" dirty="0" smtClean="0"/>
              <a:t> what type of CAV will be conducted, e.g. a “digital CAV” or a “paper CAV.”  This will dictate what equipment and materials will be needed.</a:t>
            </a:r>
            <a:endParaRPr lang="en-US" dirty="0" smtClean="0"/>
          </a:p>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15</a:t>
            </a:fld>
            <a:endParaRPr lang="en-US"/>
          </a:p>
        </p:txBody>
      </p:sp>
    </p:spTree>
    <p:extLst>
      <p:ext uri="{BB962C8B-B14F-4D97-AF65-F5344CB8AC3E}">
        <p14:creationId xmlns:p14="http://schemas.microsoft.com/office/powerpoint/2010/main" val="501732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There are many phases in</a:t>
            </a:r>
            <a:r>
              <a:rPr lang="en-US" baseline="0" dirty="0" smtClean="0"/>
              <a:t> the</a:t>
            </a:r>
            <a:r>
              <a:rPr lang="en-US" dirty="0" smtClean="0"/>
              <a:t> CAV process.</a:t>
            </a:r>
          </a:p>
          <a:p>
            <a:pPr marL="171450" indent="-171450">
              <a:buFont typeface="Arial" pitchFamily="34" charset="0"/>
              <a:buChar char="•"/>
            </a:pPr>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Ideally – participating communities.  However, a community that has been suspended and/or withdrew and now wants to reenter the NFIP, a CAV should be conducted.   But for each community in the NFIP to be </a:t>
            </a:r>
            <a:r>
              <a:rPr lang="en-US" dirty="0" err="1" smtClean="0"/>
              <a:t>CAVed</a:t>
            </a:r>
            <a:r>
              <a:rPr lang="en-US" dirty="0" smtClean="0"/>
              <a:t> every year is impossible.</a:t>
            </a:r>
          </a:p>
          <a:p>
            <a:endParaRPr lang="en-US" dirty="0" smtClean="0"/>
          </a:p>
          <a:p>
            <a:pPr marL="171450" indent="-171450">
              <a:buFont typeface="Arial" pitchFamily="34" charset="0"/>
              <a:buChar char="•"/>
            </a:pPr>
            <a:r>
              <a:rPr lang="en-US" dirty="0" smtClean="0"/>
              <a:t>Depending on the priority and/or budget of a Region, a NFIP participating community should be evaluated every 3 to 5 years.  In that period of time a new group of elected officials could be in office and the direction of a comprehensive floodplain management program may not be the priority of the administration now.  </a:t>
            </a:r>
          </a:p>
          <a:p>
            <a:pPr marL="171450" indent="-171450">
              <a:buFont typeface="Arial" pitchFamily="34" charset="0"/>
              <a:buChar char="•"/>
            </a:pPr>
            <a:endParaRPr lang="en-US" dirty="0" smtClean="0"/>
          </a:p>
          <a:p>
            <a:pPr marL="171450" indent="-171450">
              <a:buFont typeface="Arial" pitchFamily="34" charset="0"/>
              <a:buChar char="•"/>
            </a:pPr>
            <a:r>
              <a:rPr lang="en-US" dirty="0" smtClean="0"/>
              <a:t>What is meant by a “select</a:t>
            </a:r>
            <a:r>
              <a:rPr lang="en-US" baseline="0" dirty="0" smtClean="0"/>
              <a:t> community” in reference to a three year cycle vs. a five cycle?</a:t>
            </a:r>
            <a:endParaRPr lang="en-US" dirty="0" smtClean="0"/>
          </a:p>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17</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Photos:  Left: Planned housing development in the SFHA Center:</a:t>
            </a:r>
            <a:r>
              <a:rPr lang="en-US" baseline="0" dirty="0" smtClean="0"/>
              <a:t>  </a:t>
            </a:r>
            <a:r>
              <a:rPr lang="en-US" dirty="0" smtClean="0"/>
              <a:t>Downtown Jackson, MS flood of 1979. Right: A</a:t>
            </a:r>
            <a:r>
              <a:rPr lang="en-US" baseline="0" dirty="0" smtClean="0"/>
              <a:t> newly elected </a:t>
            </a:r>
            <a:r>
              <a:rPr lang="en-US" dirty="0" smtClean="0"/>
              <a:t>Mayor learning of pre-existing</a:t>
            </a:r>
            <a:r>
              <a:rPr lang="en-US" baseline="0" dirty="0" smtClean="0"/>
              <a:t> compliance issues in his town</a:t>
            </a:r>
            <a:r>
              <a:rPr lang="en-US" dirty="0" smtClean="0"/>
              <a:t>.  </a:t>
            </a:r>
          </a:p>
          <a:p>
            <a:pPr marL="171450" indent="-171450">
              <a:buFont typeface="Arial" pitchFamily="34" charset="0"/>
              <a:buChar char="•"/>
            </a:pPr>
            <a:endParaRPr lang="en-US" dirty="0" smtClean="0"/>
          </a:p>
          <a:p>
            <a:pPr marL="171450" indent="-171450">
              <a:buFont typeface="Arial" pitchFamily="34" charset="0"/>
              <a:buChar char="•"/>
            </a:pPr>
            <a:r>
              <a:rPr lang="en-US" dirty="0" smtClean="0"/>
              <a:t>Once a preliminary list of CAVs has</a:t>
            </a:r>
            <a:r>
              <a:rPr lang="en-US" baseline="0" dirty="0" smtClean="0"/>
              <a:t> been identified (upcoming year), the FEMA RO and State Coordinating Office will determine who will conduct the visits.  This occurs prior to or during the CAP-SSSE SOW negotiation process with States.  IF the CAV/CAC is required for a participating Federally Recognized Tribal Government, then it must be done by FEMA.</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18</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length of the Tier 1 list</a:t>
            </a:r>
            <a:r>
              <a:rPr lang="en-US" baseline="0" dirty="0" smtClean="0"/>
              <a:t> will depend upon the number of CAVs the State and FEMA can accomplish in a five-year cycle.</a:t>
            </a:r>
            <a:endParaRPr lang="en-US" dirty="0" smtClean="0"/>
          </a:p>
          <a:p>
            <a:pPr marL="171450" indent="-171450">
              <a:buFont typeface="Arial" pitchFamily="34" charset="0"/>
              <a:buChar char="•"/>
            </a:pPr>
            <a:endParaRPr lang="en-US" dirty="0" smtClean="0"/>
          </a:p>
          <a:p>
            <a:pPr marL="171450" indent="-171450">
              <a:buFont typeface="Arial" pitchFamily="34" charset="0"/>
              <a:buChar char="•"/>
            </a:pPr>
            <a:r>
              <a:rPr lang="en-US" dirty="0" smtClean="0"/>
              <a:t>Additional info can be found</a:t>
            </a:r>
            <a:r>
              <a:rPr lang="en-US" baseline="0" dirty="0" smtClean="0"/>
              <a:t> on page 2-2 in FEMA F-776/April 2011.  (NFIP Guidance for Conducting CACs and CAVs)</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Additional info can be found</a:t>
            </a:r>
            <a:r>
              <a:rPr lang="en-US" baseline="0" dirty="0" smtClean="0"/>
              <a:t> on page 2-2 in FEMA F-776/April 2011.  (NFIP Guidance for Conducting CACs and CAVs)</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20</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B98CB0F9-632A-491C-B366-A924DA480928}" type="slidenum">
              <a:rPr lang="en-US" smtClean="0"/>
              <a:pPr/>
              <a:t>21</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t>Figure 2-1, page 2-5.  Tell the students that this slide is divided into four sections in the following</a:t>
            </a:r>
            <a:r>
              <a:rPr lang="en-US" baseline="0" dirty="0" smtClean="0"/>
              <a:t> slides, so just listen.</a:t>
            </a:r>
            <a:endParaRPr lang="en-US" dirty="0" smtClean="0"/>
          </a:p>
          <a:p>
            <a:pPr marL="171450" indent="-171450">
              <a:buFont typeface="Arial" pitchFamily="34" charset="0"/>
              <a:buChar char="•"/>
            </a:pPr>
            <a:endParaRPr lang="en-US" dirty="0" smtClean="0"/>
          </a:p>
          <a:p>
            <a:pPr marL="171450" indent="-171450">
              <a:buFont typeface="Arial" pitchFamily="34" charset="0"/>
              <a:buChar char="•"/>
            </a:pPr>
            <a:r>
              <a:rPr lang="en-US" dirty="0" smtClean="0"/>
              <a:t>There are many methods and topics that will put a community on the list for a CAV.  However, more importantly, the files and communications that are received within the HQ and FEMA Regional Offices.</a:t>
            </a:r>
          </a:p>
          <a:p>
            <a:endParaRPr lang="en-US" dirty="0" smtClean="0"/>
          </a:p>
          <a:p>
            <a:pPr marL="171450" indent="-171450">
              <a:buFont typeface="Arial" pitchFamily="34" charset="0"/>
              <a:buChar char="•"/>
            </a:pPr>
            <a:r>
              <a:rPr lang="en-US" dirty="0" smtClean="0"/>
              <a:t>Submit to Rate is a good tool to begin your fact findings.  If the community is lacking in knowledge of issuance of variances and/or non compliant construction, a CAV is a tool to research, and resolve problems before they become major damage and loss of life and property are the results. </a:t>
            </a:r>
          </a:p>
          <a:p>
            <a:pPr marL="171450" indent="-171450">
              <a:buFont typeface="Arial" pitchFamily="34" charset="0"/>
              <a:buChar char="•"/>
            </a:pPr>
            <a:endParaRPr lang="en-US" dirty="0" smtClean="0"/>
          </a:p>
          <a:p>
            <a:pPr marL="171450" indent="-171450">
              <a:buFont typeface="Arial" pitchFamily="34" charset="0"/>
              <a:buChar char="•"/>
            </a:pPr>
            <a:r>
              <a:rPr lang="en-US" dirty="0" smtClean="0"/>
              <a:t>Biennial reports that the community has completed will provide information on the areas of concern and immediate attention by the Regional Office.</a:t>
            </a:r>
          </a:p>
          <a:p>
            <a:pPr marL="171450" indent="-171450">
              <a:buFont typeface="Arial" pitchFamily="34" charset="0"/>
              <a:buChar char="•"/>
            </a:pPr>
            <a:endParaRPr lang="en-US" dirty="0" smtClean="0"/>
          </a:p>
          <a:p>
            <a:pPr marL="171450" indent="-171450">
              <a:buFont typeface="Arial" pitchFamily="34" charset="0"/>
              <a:buChar char="•"/>
            </a:pPr>
            <a:r>
              <a:rPr lang="en-US" dirty="0" smtClean="0"/>
              <a:t>New FIRMs with new elevations, increased SFHA or floodway delineated will cause concern with the community officials if they are not familiar with the requirements.  </a:t>
            </a:r>
          </a:p>
          <a:p>
            <a:pPr marL="171450" indent="-171450">
              <a:buFont typeface="Arial" pitchFamily="34" charset="0"/>
              <a:buChar char="•"/>
            </a:pPr>
            <a:endParaRPr lang="en-US" dirty="0" smtClean="0"/>
          </a:p>
          <a:p>
            <a:pPr marL="171450" indent="-171450">
              <a:buFont typeface="Arial" pitchFamily="34" charset="0"/>
              <a:buChar char="•"/>
            </a:pPr>
            <a:r>
              <a:rPr lang="en-US" dirty="0" smtClean="0"/>
              <a:t>When the Regional Offices receive memorandums from HQ about a LOMR-F request and a possible violation noted, that should be a flag for a CAV.  In addition, for those Regions that have basements, LOMR-F with basement construction would be another flag.</a:t>
            </a:r>
          </a:p>
          <a:p>
            <a:pPr marL="171450" indent="-171450">
              <a:buFont typeface="Arial" pitchFamily="34" charset="0"/>
              <a:buChar char="•"/>
            </a:pPr>
            <a:endParaRPr lang="en-US" dirty="0" smtClean="0"/>
          </a:p>
          <a:p>
            <a:pPr marL="171450" indent="-171450">
              <a:buFont typeface="Arial" pitchFamily="34" charset="0"/>
              <a:buChar char="•"/>
            </a:pPr>
            <a:r>
              <a:rPr lang="en-US" dirty="0" smtClean="0"/>
              <a:t>Complaints from citizens and congressional inquires could be a determination to conduce a CAV.  However, sometimes we get those because a community is doing a good job and enforcing citizens to comply with the adopted standards.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Figure 2-1, page 2-5.  </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manual is an important foundation for building a factual (fact finding) case of a community’s non-compliance to support continued enforcement action.</a:t>
            </a:r>
          </a:p>
          <a:p>
            <a:endParaRPr lang="en-US" dirty="0" smtClean="0"/>
          </a:p>
          <a:p>
            <a:pPr marL="171450" indent="-171450">
              <a:buFont typeface="Arial" pitchFamily="34" charset="0"/>
              <a:buChar char="•"/>
            </a:pPr>
            <a:r>
              <a:rPr lang="en-US" dirty="0" smtClean="0"/>
              <a:t>You will find that during this session we will be focusing on “assessment” and not necessarily “assistance.”   You must first know who to assess a communities floodplain management program before you can provide the necessary assistance.</a:t>
            </a:r>
          </a:p>
          <a:p>
            <a:pPr marL="171450" indent="-171450">
              <a:buFont typeface="Arial" pitchFamily="34" charset="0"/>
              <a:buChar char="•"/>
            </a:pPr>
            <a:endParaRPr lang="en-US" dirty="0" smtClean="0"/>
          </a:p>
          <a:p>
            <a:pPr marL="171450" indent="-171450">
              <a:buFont typeface="Arial" pitchFamily="34" charset="0"/>
              <a:buChar char="•"/>
            </a:pPr>
            <a:r>
              <a:rPr lang="en-US" dirty="0" smtClean="0"/>
              <a:t>Under the NFIP program out goal is to assistance communities in their implementation of sound comprehensive floodplain management criteria.  If a community is not providing the necessary regulations of floodplain, is our responsibility to assess, assist and follow through with compliance. </a:t>
            </a:r>
          </a:p>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5</a:t>
            </a:fld>
            <a:endParaRPr lang="en-US"/>
          </a:p>
        </p:txBody>
      </p:sp>
    </p:spTree>
    <p:extLst>
      <p:ext uri="{BB962C8B-B14F-4D97-AF65-F5344CB8AC3E}">
        <p14:creationId xmlns:p14="http://schemas.microsoft.com/office/powerpoint/2010/main" val="2771648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Figure 2-1, page 2-5.  </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23</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Figure 2-1, page 2-5.  </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24</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Figure 2-1, page 2-5.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Also consider, issues from old CAC/CAV and recent disasters.</a:t>
            </a:r>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25</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Disasters can be Presidential declarations,</a:t>
            </a:r>
            <a:r>
              <a:rPr lang="en-US" baseline="0" dirty="0" smtClean="0"/>
              <a:t> SBA, or State Declared Emergencies.</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State Associations can be approached for information, but it depends on your relationship with them.  Their purpose is not to “rat out” their member communities to the State or to FEMA.  Perhaps you have conducted training at a conference and noted who needed the most help.</a:t>
            </a:r>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How could these photos of a beach bar and a beachfront hotel assist you in your pre-CAV research?</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What if these photos were taken five years past?  One year past?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What if a new DFIRM was issued after </a:t>
            </a:r>
            <a:r>
              <a:rPr lang="en-US" baseline="0" smtClean="0"/>
              <a:t>this event?</a:t>
            </a:r>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28</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Other sources are Google maps, state DFIRM viewers, etc.   </a:t>
            </a:r>
            <a:r>
              <a:rPr lang="en-US" dirty="0" smtClean="0">
                <a:solidFill>
                  <a:srgbClr val="FF0000"/>
                </a:solidFill>
              </a:rPr>
              <a:t>Cite </a:t>
            </a:r>
            <a:r>
              <a:rPr lang="en-US" dirty="0" smtClean="0">
                <a:solidFill>
                  <a:srgbClr val="FF0000"/>
                </a:solidFill>
                <a:hlinkClick r:id="rId3"/>
              </a:rPr>
              <a:t>http://www.city-data.com/</a:t>
            </a:r>
            <a:r>
              <a:rPr lang="en-US" dirty="0" smtClean="0">
                <a:solidFill>
                  <a:srgbClr val="FF0000"/>
                </a:solidFill>
              </a:rPr>
              <a:t> ; Municode.com, Otherwise rest in CIS etc.</a:t>
            </a:r>
          </a:p>
          <a:p>
            <a:pPr marL="171450" indent="-171450">
              <a:buFont typeface="Arial" pitchFamily="34" charset="0"/>
              <a:buChar char="•"/>
            </a:pPr>
            <a:endParaRPr lang="en-US" dirty="0" smtClean="0">
              <a:solidFill>
                <a:srgbClr val="FF0000"/>
              </a:solidFill>
            </a:endParaRPr>
          </a:p>
          <a:p>
            <a:pPr marL="171450" indent="-171450">
              <a:buFont typeface="Arial" pitchFamily="34" charset="0"/>
              <a:buChar char="•"/>
            </a:pPr>
            <a:r>
              <a:rPr lang="en-US" dirty="0" smtClean="0">
                <a:solidFill>
                  <a:srgbClr val="FF0000"/>
                </a:solidFill>
              </a:rPr>
              <a:t>Become familiar with the community.</a:t>
            </a:r>
          </a:p>
          <a:p>
            <a:pPr marL="171450" indent="-171450">
              <a:buFont typeface="Arial" pitchFamily="34" charset="0"/>
              <a:buChar char="•"/>
            </a:pPr>
            <a:endParaRPr lang="en-US" dirty="0" smtClean="0">
              <a:solidFill>
                <a:srgbClr val="FF0000"/>
              </a:solidFill>
            </a:endParaRPr>
          </a:p>
          <a:p>
            <a:pPr marL="171450" indent="-171450">
              <a:buFont typeface="Arial" pitchFamily="34" charset="0"/>
              <a:buChar char="•"/>
            </a:pPr>
            <a:r>
              <a:rPr lang="en-US" dirty="0" smtClean="0">
                <a:solidFill>
                  <a:srgbClr val="FF0000"/>
                </a:solidFill>
              </a:rPr>
              <a:t>Ensure complete coverage of the issues during the visit.</a:t>
            </a:r>
          </a:p>
          <a:p>
            <a:pPr marL="171450" indent="-171450">
              <a:buFont typeface="Arial" pitchFamily="34" charset="0"/>
              <a:buChar char="•"/>
            </a:pPr>
            <a:endParaRPr lang="en-US" dirty="0" smtClean="0">
              <a:solidFill>
                <a:srgbClr val="FF0000"/>
              </a:solidFill>
            </a:endParaRPr>
          </a:p>
          <a:p>
            <a:pPr marL="171450" indent="-171450">
              <a:buFont typeface="Arial" pitchFamily="34" charset="0"/>
              <a:buChar char="•"/>
            </a:pPr>
            <a:r>
              <a:rPr lang="en-US" dirty="0" smtClean="0">
                <a:solidFill>
                  <a:srgbClr val="FF0000"/>
                </a:solidFill>
              </a:rPr>
              <a:t>A good assessment requires a combination of the background information with the info gathered during the visit</a:t>
            </a:r>
            <a:r>
              <a:rPr lang="en-US" baseline="0" dirty="0" smtClean="0">
                <a:solidFill>
                  <a:srgbClr val="FF0000"/>
                </a:solidFill>
              </a:rPr>
              <a:t> itself.</a:t>
            </a:r>
            <a:endParaRPr lang="en-US" dirty="0" smtClean="0">
              <a:solidFill>
                <a:srgbClr val="FF0000"/>
              </a:solidFill>
            </a:endParaRPr>
          </a:p>
          <a:p>
            <a:endParaRPr lang="en-US" baseline="0" dirty="0" smtClean="0">
              <a:solidFill>
                <a:srgbClr val="FF0000"/>
              </a:solidFill>
            </a:endParaRPr>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29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Has the community adopted building codes?  Are there problems with the local ordinance?</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Can the local Floodplain Administrator properly interpret the FIS and map?  Any recent floods, annexations, structural flood-control projects, etc.</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Determine what procedures are used in floodplain development reviews, permits, inspections.  How are permits recorded?</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Review and verify data obtained from CIS with local FA.</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Address any unresolved issues from last CAC or CAV.  Look for something to compliment, you are a coach/tech advisor.  </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Discuss findings, next steps, and any follow-up assistance to provide.  Identify any community action that will be required.</a:t>
            </a:r>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30</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most important source is the FEMA CIS data base.  Each year there are improvements made to the CIS and States now have the capability to enter updated information into the CIS.  </a:t>
            </a:r>
          </a:p>
          <a:p>
            <a:endParaRPr lang="en-US" dirty="0" smtClean="0"/>
          </a:p>
          <a:p>
            <a:pPr marL="171450" indent="-171450">
              <a:buFont typeface="Arial" pitchFamily="34" charset="0"/>
              <a:buChar char="•"/>
            </a:pPr>
            <a:r>
              <a:rPr lang="en-US" dirty="0" smtClean="0"/>
              <a:t>The CIS is a source of information that covers the information field from entry into the NFIP, map changes, ordinance information to CAVs that have been completed.  It is also important to know who completed the CAV.  Regional, State, or a Contractor.  Knowing your source can identify if you need to do a more comprehensive CAV.  Do you need to be “assisting” or “assessing”.  </a:t>
            </a:r>
          </a:p>
          <a:p>
            <a:pPr marL="171450" indent="-171450">
              <a:buFont typeface="Arial" pitchFamily="34" charset="0"/>
              <a:buChar char="•"/>
            </a:pPr>
            <a:endParaRPr lang="en-US" dirty="0" smtClean="0"/>
          </a:p>
          <a:p>
            <a:pPr marL="171450" indent="-171450">
              <a:buFont typeface="Arial" pitchFamily="34" charset="0"/>
              <a:buChar char="•"/>
            </a:pPr>
            <a:r>
              <a:rPr lang="en-US" dirty="0" smtClean="0"/>
              <a:t>The BSA on-line reports are a wealth of information for insurance data such as Policies, Claims, Repetitive loss properties, submit-to-rate etc.</a:t>
            </a:r>
          </a:p>
          <a:p>
            <a:pPr marL="171450" indent="-171450">
              <a:buFont typeface="Arial" pitchFamily="34" charset="0"/>
              <a:buChar char="•"/>
            </a:pPr>
            <a:endParaRPr lang="en-US" dirty="0" smtClean="0"/>
          </a:p>
          <a:p>
            <a:pPr marL="171450" indent="-171450">
              <a:buFont typeface="Arial" pitchFamily="34" charset="0"/>
              <a:buChar char="•"/>
            </a:pPr>
            <a:r>
              <a:rPr lang="en-US" dirty="0" smtClean="0"/>
              <a:t>Now that Floodplain Associations are more involved in compliance, and the Certified Floodplain Managers (CFM) program, an Association can be a strong influence in your decision to contact a community.  </a:t>
            </a:r>
            <a:r>
              <a:rPr lang="en-US" dirty="0" smtClean="0">
                <a:solidFill>
                  <a:srgbClr val="FF0000"/>
                </a:solidFill>
              </a:rPr>
              <a:t>Not a prime source – doubt we really want to spend time on this…In </a:t>
            </a:r>
            <a:r>
              <a:rPr lang="en-US" dirty="0" smtClean="0"/>
              <a:t>addition to Floodplain Management Associations, River Authority would be a good source also.   Many River Authorities have standards and easement requirements that exceed the NFIP minimum and the communities within the Authority’s jurisdiction must meet those standards.  Therefore, River Authorities would be a partner in the regulations of floodplains.   </a:t>
            </a:r>
          </a:p>
          <a:p>
            <a:endParaRPr lang="en-US" dirty="0" smtClean="0"/>
          </a:p>
          <a:p>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31</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Can you think of other items on the community’s website that might be of interest?</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Photo taken in 2004, Lamar County, MS.  Post dam break, over 100 homes destroyed,</a:t>
            </a:r>
            <a:r>
              <a:rPr lang="en-US" baseline="0" dirty="0" smtClean="0"/>
              <a:t> no fatalities, less than 20 had flood insurance.</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 EVERYTHING YOU CAN ABOUT THE COMMUNITY.</a:t>
            </a:r>
          </a:p>
          <a:p>
            <a:endParaRPr lang="en-US" dirty="0" smtClean="0"/>
          </a:p>
          <a:p>
            <a:pPr marL="171450" indent="-171450">
              <a:buFont typeface="Arial" pitchFamily="34" charset="0"/>
              <a:buChar char="•"/>
            </a:pPr>
            <a:r>
              <a:rPr lang="en-US" dirty="0" smtClean="0"/>
              <a:t>You have determined what the status of the FIS and FIRM – how about are there State Standards that must be enforced?</a:t>
            </a:r>
          </a:p>
          <a:p>
            <a:endParaRPr lang="en-US" dirty="0" smtClean="0"/>
          </a:p>
          <a:p>
            <a:pPr marL="171450" indent="-171450">
              <a:buFont typeface="Arial" pitchFamily="34" charset="0"/>
              <a:buChar char="•"/>
            </a:pPr>
            <a:r>
              <a:rPr lang="en-US" dirty="0" smtClean="0"/>
              <a:t>Have you addressed any congressional inquires from concerned citizens?</a:t>
            </a:r>
          </a:p>
          <a:p>
            <a:endParaRPr lang="en-US" dirty="0" smtClean="0"/>
          </a:p>
          <a:p>
            <a:pPr marL="171450" indent="-171450">
              <a:buFont typeface="Arial" pitchFamily="34" charset="0"/>
              <a:buChar char="•"/>
            </a:pPr>
            <a:r>
              <a:rPr lang="en-US" dirty="0" smtClean="0"/>
              <a:t>Where there any controversial issues that came up during the last disaster declaration?</a:t>
            </a:r>
          </a:p>
          <a:p>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33</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When contacting the community, be sure to identify yourself and explain the purpose of the visit.  </a:t>
            </a:r>
          </a:p>
          <a:p>
            <a:pPr marL="171450" indent="-171450">
              <a:buFont typeface="Arial" pitchFamily="34" charset="0"/>
              <a:buChar char="•"/>
            </a:pPr>
            <a:endParaRPr lang="en-US" dirty="0" smtClean="0"/>
          </a:p>
          <a:p>
            <a:pPr marL="171450" indent="-171450">
              <a:buFont typeface="Arial" pitchFamily="34" charset="0"/>
              <a:buChar char="•"/>
            </a:pPr>
            <a:r>
              <a:rPr lang="en-US" dirty="0" smtClean="0"/>
              <a:t>Make sure they understand that communities are periodically visit to determine how they are enforcing the standards of the NFIP.  </a:t>
            </a:r>
          </a:p>
          <a:p>
            <a:pPr marL="171450" indent="-171450">
              <a:buFont typeface="Arial" pitchFamily="34" charset="0"/>
              <a:buChar char="•"/>
            </a:pPr>
            <a:endParaRPr lang="en-US" dirty="0" smtClean="0"/>
          </a:p>
          <a:p>
            <a:pPr marL="171450" indent="-171450">
              <a:buFont typeface="Arial" pitchFamily="34" charset="0"/>
              <a:buChar char="•"/>
            </a:pPr>
            <a:r>
              <a:rPr lang="en-US" dirty="0" smtClean="0"/>
              <a:t>Tell them you will need to tour the floodplain and invite them to participate (helps with property access, technical assistance,</a:t>
            </a:r>
            <a:r>
              <a:rPr lang="en-US" baseline="0" dirty="0" smtClean="0"/>
              <a:t> training).</a:t>
            </a:r>
          </a:p>
          <a:p>
            <a:pPr marL="171450" indent="-171450">
              <a:buFont typeface="Arial" pitchFamily="34" charset="0"/>
              <a:buChar char="•"/>
            </a:pPr>
            <a:endParaRPr lang="en-US" baseline="0" dirty="0" smtClean="0"/>
          </a:p>
          <a:p>
            <a:pPr marL="171450" indent="-171450">
              <a:buFont typeface="Arial" pitchFamily="34" charset="0"/>
              <a:buChar char="•"/>
            </a:pPr>
            <a:r>
              <a:rPr lang="en-US" dirty="0" smtClean="0"/>
              <a:t>Schedule a time that will be sufficient to address all your concerns, review of the files, and address any questions or concerns that the community has.  Remember, along with “assessing” the community’s program, we are there to provide “assistance.”</a:t>
            </a:r>
          </a:p>
          <a:p>
            <a:pPr marL="171450" indent="-171450">
              <a:buFont typeface="Arial" pitchFamily="34" charset="0"/>
              <a:buChar char="•"/>
            </a:pPr>
            <a:endParaRPr lang="en-US" dirty="0" smtClean="0"/>
          </a:p>
          <a:p>
            <a:pPr marL="171450" indent="-171450">
              <a:buFont typeface="Arial" pitchFamily="34" charset="0"/>
              <a:buChar char="•"/>
            </a:pPr>
            <a:r>
              <a:rPr lang="en-US" dirty="0" smtClean="0"/>
              <a:t>Indicate that all individuals that are included the process of accepting, reviewing, and approving and/or denying a permit should be available for the meeting. </a:t>
            </a:r>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34</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When contacting the community, be sure to identify yourself and explain the purpose of the call and plan for the visit.  </a:t>
            </a:r>
          </a:p>
          <a:p>
            <a:pPr marL="171450" indent="-171450">
              <a:buFont typeface="Arial" pitchFamily="34" charset="0"/>
              <a:buChar char="•"/>
            </a:pPr>
            <a:endParaRPr lang="en-US" dirty="0" smtClean="0"/>
          </a:p>
          <a:p>
            <a:pPr marL="171450" indent="-171450">
              <a:buFont typeface="Arial" pitchFamily="34" charset="0"/>
              <a:buChar char="•"/>
            </a:pPr>
            <a:r>
              <a:rPr lang="en-US" dirty="0" smtClean="0"/>
              <a:t>Make sure they understand that communities are periodically visit to determine how they are enforcing the standards of the NFIP.</a:t>
            </a:r>
          </a:p>
          <a:p>
            <a:pPr marL="171450" indent="-171450">
              <a:buFont typeface="Arial" pitchFamily="34" charset="0"/>
              <a:buChar char="•"/>
            </a:pPr>
            <a:endParaRPr lang="en-US" dirty="0" smtClean="0"/>
          </a:p>
          <a:p>
            <a:pPr marL="171450" indent="-171450">
              <a:buFont typeface="Arial" pitchFamily="34" charset="0"/>
              <a:buChar char="•"/>
            </a:pPr>
            <a:r>
              <a:rPr lang="en-US" dirty="0" smtClean="0"/>
              <a:t>Schedule a time that will be sufficient to address all your concerns, review of the files, and address any questions or concerns that the community has.  Remember, along with “assessing” the community’s program, we are there to provide “assistance.”</a:t>
            </a:r>
          </a:p>
          <a:p>
            <a:pPr marL="171450" indent="-171450">
              <a:buFont typeface="Arial" pitchFamily="34" charset="0"/>
              <a:buChar char="•"/>
            </a:pPr>
            <a:endParaRPr lang="en-US" dirty="0" smtClean="0"/>
          </a:p>
          <a:p>
            <a:pPr marL="171450" indent="-171450">
              <a:buFont typeface="Arial" pitchFamily="34" charset="0"/>
              <a:buChar char="•"/>
            </a:pPr>
            <a:r>
              <a:rPr lang="en-US" dirty="0" smtClean="0"/>
              <a:t>Indicate that all individuals that are in the process of accepting, reviewing, and approving and/or denying a permit should be available for the meeting.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35</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Provide a confirmation letter to the community identifying the time, date, and place of the meeting.</a:t>
            </a:r>
          </a:p>
          <a:p>
            <a:pPr marL="171450" indent="-171450">
              <a:buFont typeface="Arial" pitchFamily="34" charset="0"/>
              <a:buChar char="•"/>
            </a:pPr>
            <a:endParaRPr lang="en-US" dirty="0" smtClean="0"/>
          </a:p>
          <a:p>
            <a:pPr marL="171450" indent="-171450">
              <a:buFont typeface="Arial" pitchFamily="34" charset="0"/>
              <a:buChar char="•"/>
            </a:pPr>
            <a:r>
              <a:rPr lang="en-US" dirty="0" smtClean="0"/>
              <a:t>Indicate what materials should be available, or can be obtained during your visit.  For example, you may not need to have the complete filing system open and ready, but you should be meeting in an area that you can access the files easily. </a:t>
            </a:r>
          </a:p>
          <a:p>
            <a:pPr marL="171450" indent="-171450">
              <a:buFont typeface="Arial" pitchFamily="34" charset="0"/>
              <a:buChar char="•"/>
            </a:pPr>
            <a:endParaRPr lang="en-US" dirty="0" smtClean="0"/>
          </a:p>
          <a:p>
            <a:pPr marL="171450" indent="-171450">
              <a:buFont typeface="Arial" pitchFamily="34" charset="0"/>
              <a:buChar char="•"/>
            </a:pPr>
            <a:r>
              <a:rPr lang="en-US" dirty="0" smtClean="0"/>
              <a:t>Staff members should be ready and willing to provide information and/or documents.</a:t>
            </a:r>
          </a:p>
          <a:p>
            <a:endParaRPr lang="en-US" dirty="0" smtClean="0"/>
          </a:p>
          <a:p>
            <a:pPr marL="171450" indent="-171450">
              <a:buFont typeface="Arial" pitchFamily="34" charset="0"/>
              <a:buChar char="•"/>
            </a:pPr>
            <a:r>
              <a:rPr lang="en-US" dirty="0" smtClean="0"/>
              <a:t>Remember, according to the Ordinance adopted to enter the NFIP, the files are “open for inspection.” </a:t>
            </a:r>
          </a:p>
          <a:p>
            <a:pPr marL="0" indent="0">
              <a:buFont typeface="Arial" pitchFamily="34" charset="0"/>
              <a:buNone/>
            </a:pPr>
            <a:endParaRPr lang="en-US" dirty="0" smtClean="0"/>
          </a:p>
          <a:p>
            <a:pPr marL="171450" indent="-171450">
              <a:buFont typeface="Arial" pitchFamily="34" charset="0"/>
              <a:buChar char="•"/>
            </a:pPr>
            <a:r>
              <a:rPr lang="en-US" dirty="0" smtClean="0"/>
              <a:t>Screen shots of sample</a:t>
            </a:r>
            <a:r>
              <a:rPr lang="en-US" baseline="0" dirty="0" smtClean="0"/>
              <a:t> letter on next slide.</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Annex B-1</a:t>
            </a:r>
            <a:r>
              <a:rPr lang="en-US" baseline="0" dirty="0" smtClean="0"/>
              <a:t> of the manual, sample letter confirming CAV meeting.</a:t>
            </a:r>
            <a:endParaRPr lang="en-US" dirty="0" smtClean="0"/>
          </a:p>
          <a:p>
            <a:pPr marL="171450" indent="-171450">
              <a:buFont typeface="Arial" pitchFamily="34" charset="0"/>
              <a:buChar char="•"/>
            </a:pPr>
            <a:endParaRPr lang="en-US" dirty="0" smtClean="0"/>
          </a:p>
          <a:p>
            <a:pPr marL="171450" indent="-171450">
              <a:buFont typeface="Arial" pitchFamily="34" charset="0"/>
              <a:buChar char="•"/>
            </a:pPr>
            <a:r>
              <a:rPr lang="en-US" dirty="0" smtClean="0"/>
              <a:t>Provide a confirmation letter to the community identifying the time, date, and place of the meeting.</a:t>
            </a:r>
          </a:p>
          <a:p>
            <a:pPr marL="171450" indent="-171450">
              <a:buFont typeface="Arial" pitchFamily="34" charset="0"/>
              <a:buChar char="•"/>
            </a:pPr>
            <a:endParaRPr lang="en-US" dirty="0" smtClean="0"/>
          </a:p>
          <a:p>
            <a:pPr marL="171450" indent="-171450">
              <a:buFont typeface="Arial" pitchFamily="34" charset="0"/>
              <a:buChar char="•"/>
            </a:pPr>
            <a:r>
              <a:rPr lang="en-US" dirty="0" smtClean="0"/>
              <a:t>Indicate what materials should be available, or can be obtained during your visit.  For example, you may not need to have the complete filing system open and ready, but you should be meeting in an area that you can access the files easily. </a:t>
            </a:r>
          </a:p>
          <a:p>
            <a:pPr marL="171450" indent="-171450">
              <a:buFont typeface="Arial" pitchFamily="34" charset="0"/>
              <a:buChar char="•"/>
            </a:pPr>
            <a:endParaRPr lang="en-US" dirty="0" smtClean="0"/>
          </a:p>
          <a:p>
            <a:pPr marL="171450" indent="-171450">
              <a:buFont typeface="Arial" pitchFamily="34" charset="0"/>
              <a:buChar char="•"/>
            </a:pPr>
            <a:r>
              <a:rPr lang="en-US" dirty="0" smtClean="0"/>
              <a:t>Staff members should be ready and willing to provide information and/or documents.</a:t>
            </a:r>
          </a:p>
          <a:p>
            <a:endParaRPr lang="en-US" dirty="0" smtClean="0"/>
          </a:p>
          <a:p>
            <a:pPr marL="171450" indent="-171450">
              <a:buFont typeface="Arial" pitchFamily="34" charset="0"/>
              <a:buChar char="•"/>
            </a:pPr>
            <a:r>
              <a:rPr lang="en-US" dirty="0" smtClean="0"/>
              <a:t>Remember, according to the Ordinance adopted to enter the NFIP, the files are “open for inspection.” </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Don’t expect to walk out of the office to conduct a CAV with just a portfolio in hand.  CAVs are “digital” now.</a:t>
            </a:r>
          </a:p>
          <a:p>
            <a:pPr marL="171450" indent="-171450">
              <a:buFont typeface="Arial" pitchFamily="34" charset="0"/>
              <a:buChar char="•"/>
            </a:pPr>
            <a:endParaRPr lang="en-US" dirty="0" smtClean="0"/>
          </a:p>
          <a:p>
            <a:pPr marL="171450" indent="-171450">
              <a:buFont typeface="Arial" pitchFamily="34" charset="0"/>
              <a:buChar char="•"/>
            </a:pPr>
            <a:r>
              <a:rPr lang="en-US" dirty="0" smtClean="0"/>
              <a:t>You need to have maps, studies, camera, hand level (if you know who to use it), </a:t>
            </a:r>
            <a:r>
              <a:rPr lang="en-US" dirty="0" err="1" smtClean="0"/>
              <a:t>topo</a:t>
            </a:r>
            <a:r>
              <a:rPr lang="en-US" dirty="0" smtClean="0"/>
              <a:t> maps, and anything else that will provide the assistance necessary TO YOU to conduct a comprehensive fact finding CAV.</a:t>
            </a:r>
          </a:p>
          <a:p>
            <a:pPr marL="171450" indent="-171450">
              <a:buFont typeface="Arial" pitchFamily="34" charset="0"/>
              <a:buChar char="•"/>
            </a:pPr>
            <a:endParaRPr lang="en-US" dirty="0" smtClean="0"/>
          </a:p>
          <a:p>
            <a:pPr marL="171450" indent="-171450">
              <a:buFont typeface="Arial" pitchFamily="34" charset="0"/>
              <a:buChar char="•"/>
            </a:pPr>
            <a:r>
              <a:rPr lang="en-US" dirty="0" smtClean="0"/>
              <a:t>Any equipment used by anyone not included in this list?</a:t>
            </a:r>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38</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Lewis</a:t>
            </a:r>
            <a:r>
              <a:rPr lang="en-US" baseline="0" dirty="0" smtClean="0"/>
              <a:t> County, WA</a:t>
            </a:r>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39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4-2, page 4-11 of the manual.</a:t>
            </a:r>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40</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Maps – FIS – how can we do a CAV without those tools.  In some cases, if a community has limited floodplains, you may be able to obtain a </a:t>
            </a:r>
            <a:r>
              <a:rPr lang="en-US" dirty="0" err="1" smtClean="0"/>
              <a:t>FIRMette</a:t>
            </a:r>
            <a:r>
              <a:rPr lang="en-US" dirty="0" smtClean="0"/>
              <a:t> for reference without carrying all the map panels.</a:t>
            </a:r>
          </a:p>
          <a:p>
            <a:endParaRPr lang="en-US" dirty="0" smtClean="0"/>
          </a:p>
          <a:p>
            <a:pPr marL="171450" indent="-171450">
              <a:buFont typeface="Arial" pitchFamily="34" charset="0"/>
              <a:buChar char="•"/>
            </a:pPr>
            <a:r>
              <a:rPr lang="en-US" dirty="0" smtClean="0"/>
              <a:t>In larger communities a Street Atlas or </a:t>
            </a:r>
            <a:r>
              <a:rPr lang="en-US" dirty="0" err="1" smtClean="0"/>
              <a:t>Mapsco</a:t>
            </a:r>
            <a:r>
              <a:rPr lang="en-US" dirty="0" smtClean="0"/>
              <a:t> is necessary. </a:t>
            </a:r>
          </a:p>
          <a:p>
            <a:endParaRPr lang="en-US" dirty="0" smtClean="0"/>
          </a:p>
          <a:p>
            <a:pPr marL="171450" indent="-171450">
              <a:buFont typeface="Arial" pitchFamily="34" charset="0"/>
              <a:buChar char="•"/>
            </a:pPr>
            <a:r>
              <a:rPr lang="en-US" dirty="0" smtClean="0"/>
              <a:t>If you are familiar with GPS, that is a good tool, especially if you are working a large rural area. </a:t>
            </a:r>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41</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What type of map or maps is missing from this slide?  DFIRM and </a:t>
            </a:r>
            <a:r>
              <a:rPr lang="en-US" dirty="0" err="1" smtClean="0"/>
              <a:t>RiskMAP</a:t>
            </a:r>
            <a:r>
              <a:rPr lang="en-US" dirty="0" smtClean="0"/>
              <a:t>.</a:t>
            </a:r>
          </a:p>
          <a:p>
            <a:pPr marL="171450" indent="-171450">
              <a:buFont typeface="Arial" pitchFamily="34" charset="0"/>
              <a:buChar char="•"/>
            </a:pPr>
            <a:endParaRPr lang="en-US" dirty="0" smtClean="0"/>
          </a:p>
          <a:p>
            <a:pPr marL="171450" indent="-171450">
              <a:buFont typeface="Arial" pitchFamily="34" charset="0"/>
              <a:buChar char="•"/>
            </a:pPr>
            <a:r>
              <a:rPr lang="en-US" dirty="0" smtClean="0"/>
              <a:t>Do</a:t>
            </a:r>
            <a:r>
              <a:rPr lang="en-US" baseline="0" dirty="0" smtClean="0"/>
              <a:t> you have printed copies of DFIRMs and </a:t>
            </a:r>
            <a:r>
              <a:rPr lang="en-US" baseline="0" dirty="0" err="1" smtClean="0"/>
              <a:t>RiskMAP</a:t>
            </a:r>
            <a:r>
              <a:rPr lang="en-US" baseline="0" dirty="0" smtClean="0"/>
              <a:t> panels?  What can you use as a substitute? </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Should you know if a preliminary panel or perhaps a complete preliminary remapping of the community has occurred?</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How can the existence of a preliminary map(s) change how a community regulates its floodplain?</a:t>
            </a:r>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Providing technical assistance via telephone conversations, visits, email, letters, and eventually CAV is the responsibility of the FEMA HQ, FEMA Regional and NFIP State Coordinators to assist communities in their implementation of the NFIP.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The needle represents the old adage: “A stitch</a:t>
            </a:r>
            <a:r>
              <a:rPr lang="en-US" baseline="0" dirty="0" smtClean="0"/>
              <a:t> in time saves nine.”</a:t>
            </a:r>
            <a:endParaRPr lang="en-US" dirty="0" smtClean="0"/>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43</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44</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smtClean="0"/>
          </a:p>
          <a:p>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45</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DFIRM in the</a:t>
            </a:r>
            <a:r>
              <a:rPr lang="en-US" baseline="0" dirty="0" smtClean="0"/>
              <a:t> </a:t>
            </a:r>
            <a:r>
              <a:rPr lang="en-US" baseline="0" dirty="0" err="1" smtClean="0"/>
              <a:t>FIRMette</a:t>
            </a:r>
            <a:r>
              <a:rPr lang="en-US" baseline="0" dirty="0" smtClean="0"/>
              <a:t> format.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This mapping format can be improved as a community’s provides newer imagery, along with better topographic information (using such products as </a:t>
            </a:r>
            <a:r>
              <a:rPr lang="en-US" baseline="0" dirty="0" err="1" smtClean="0"/>
              <a:t>LiDAR</a:t>
            </a:r>
            <a:r>
              <a:rPr lang="en-US" baseline="0" dirty="0" smtClean="0"/>
              <a:t>) to improve the base map information.</a:t>
            </a:r>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You may need to take or send ahead information and publications that will help the community understand floodplain management and even more important – All Hazard Mitigation.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Use opening</a:t>
            </a:r>
            <a:r>
              <a:rPr lang="en-US" baseline="0" dirty="0" smtClean="0"/>
              <a:t> page of CIS to stimulate some discussion concerning CIS usage in CAV prep.</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48</a:t>
            </a:fld>
            <a:endParaRPr lang="en-US"/>
          </a:p>
        </p:txBody>
      </p:sp>
    </p:spTree>
    <p:extLst>
      <p:ext uri="{BB962C8B-B14F-4D97-AF65-F5344CB8AC3E}">
        <p14:creationId xmlns:p14="http://schemas.microsoft.com/office/powerpoint/2010/main" val="1689932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When you notify the community of the pending CAV, do you give them the beginning date of the permits/records from which you will be “pulling?”  Perhaps a good idea would be from the date of the last CAV.</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49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In come cases it may not be wise to have the local official accompany you on the CAV.  He/she may want to guide you from non compliant development.  </a:t>
            </a:r>
          </a:p>
          <a:p>
            <a:endParaRPr lang="en-US" dirty="0" smtClean="0"/>
          </a:p>
          <a:p>
            <a:pPr marL="171450" indent="-171450">
              <a:buFont typeface="Arial" pitchFamily="34" charset="0"/>
              <a:buChar char="•"/>
            </a:pPr>
            <a:r>
              <a:rPr lang="en-US" dirty="0" smtClean="0"/>
              <a:t>Do not always assume that if a small community is not growing, or there is little growth, that nothing is happening.  Also, small communities tend to be a good example of enforcement and would serve to be a reference to neighboring communities. </a:t>
            </a:r>
          </a:p>
          <a:p>
            <a:pPr marL="171450" indent="-171450">
              <a:buFont typeface="Arial" pitchFamily="34" charset="0"/>
              <a:buChar char="•"/>
            </a:pPr>
            <a:endParaRPr lang="en-US" dirty="0" smtClean="0"/>
          </a:p>
          <a:p>
            <a:pPr marL="171450" indent="-171450">
              <a:buFont typeface="Arial" pitchFamily="34" charset="0"/>
              <a:buChar char="•"/>
            </a:pPr>
            <a:r>
              <a:rPr lang="en-US" dirty="0" smtClean="0"/>
              <a:t>Photos:  L:  A locked road with a sign No Trespassing      R:   Windshield</a:t>
            </a:r>
            <a:r>
              <a:rPr lang="en-US" baseline="0" dirty="0" smtClean="0"/>
              <a:t> tour discovers a structure built over a ditch.  </a:t>
            </a:r>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50</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In large communities, it may be more advantageous to conduct a “Team CAV.”  Meaning that more than one person conduct the floodplain tour.  Two teams of two people each reviewing the floodplain.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It can be very difficult to tour, observe the map, take notes, and record information via camera and reports with assistance.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51</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52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It is important to understand that sometimes as Federal or State representatives, we would like to take aggressive action toward a difficult community.  But we as Federal and State employees and the goal of the NFIP, is to provide technical assistance in the implementation of the program regulations.  Our goal is not to kick community’s out of the NFIP, but to help them understand the importance of floodplain management and their commitment to the Federal Government and the citizens.</a:t>
            </a:r>
          </a:p>
          <a:p>
            <a:endParaRPr lang="en-US" dirty="0" smtClean="0"/>
          </a:p>
          <a:p>
            <a:pPr marL="171450" indent="-171450">
              <a:buFont typeface="Arial" pitchFamily="34" charset="0"/>
              <a:buChar char="•"/>
            </a:pPr>
            <a:r>
              <a:rPr lang="en-US" dirty="0" smtClean="0"/>
              <a:t>If a community no longer is upholding their commitment, the recourse we may have is to place them on probation, and finally suspension. </a:t>
            </a:r>
          </a:p>
          <a:p>
            <a:endParaRPr lang="en-US" dirty="0" smtClean="0"/>
          </a:p>
          <a:p>
            <a:pPr marL="171450" indent="-171450">
              <a:buFont typeface="Arial" pitchFamily="34" charset="0"/>
              <a:buChar char="•"/>
            </a:pPr>
            <a:r>
              <a:rPr lang="en-US" dirty="0" smtClean="0"/>
              <a:t>However, in some cases, the community and the citizens may be better off struggling through a few years of difficult time resolving deficiencies and improving their program rather than being suspended from the NFIP.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8</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Ask how many people have conducted what they consider to be digital CAVs.  Examples &amp; discussion.</a:t>
            </a:r>
          </a:p>
        </p:txBody>
      </p:sp>
      <p:sp>
        <p:nvSpPr>
          <p:cNvPr id="4" name="Slide Number Placeholder 3"/>
          <p:cNvSpPr>
            <a:spLocks noGrp="1"/>
          </p:cNvSpPr>
          <p:nvPr>
            <p:ph type="sldNum" sz="quarter" idx="10"/>
          </p:nvPr>
        </p:nvSpPr>
        <p:spPr/>
        <p:txBody>
          <a:bodyPr/>
          <a:lstStyle/>
          <a:p>
            <a:fld id="{98FD2306-9F08-47AF-9FD3-322D50014FA1}" type="slidenum">
              <a:rPr lang="en-US" smtClean="0"/>
              <a:t>53</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Left top: elevated gate house entrance to state park in CHHA, appears to be compliant.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Center top: Post-FIRM home built with a berm surrounding it, appears to be noncompliant.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Right top: RL structure HMGP elevation project in a floodway.  Needs a “No Rise” certificate and better coordination with SHMO.</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Center bottom: MFH recently moved on site, pink ribbon nailed to tree indicates BFE height.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Right bottom:  Elevated structure in CHHA, appears to be compliant.  However, what is behind the louvers?</a:t>
            </a:r>
          </a:p>
        </p:txBody>
      </p:sp>
      <p:sp>
        <p:nvSpPr>
          <p:cNvPr id="4" name="Slide Number Placeholder 3"/>
          <p:cNvSpPr>
            <a:spLocks noGrp="1"/>
          </p:cNvSpPr>
          <p:nvPr>
            <p:ph type="sldNum" sz="quarter" idx="10"/>
          </p:nvPr>
        </p:nvSpPr>
        <p:spPr/>
        <p:txBody>
          <a:bodyPr/>
          <a:lstStyle/>
          <a:p>
            <a:fld id="{98FD2306-9F08-47AF-9FD3-322D50014FA1}" type="slidenum">
              <a:rPr lang="en-US" smtClean="0"/>
              <a:t>54</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Top left:  Marking the location of a structure in the SFHA.  Slab on grade, is it pre or post-FIRM?  Is there an Elevation Certificate?</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Top right:  Finding that a RL list provided </a:t>
            </a:r>
            <a:r>
              <a:rPr lang="en-US" baseline="0" dirty="0" err="1" smtClean="0"/>
              <a:t>lat</a:t>
            </a:r>
            <a:r>
              <a:rPr lang="en-US" baseline="0" dirty="0" smtClean="0"/>
              <a:t>/long was incorrect.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Bottom left:  Using a handheld GPS to navigate a river during a flood.</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Bottom right:  Photo of flood damaged home, taken with a “GPS camera.”</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Pop-Up photo:  close up of time and </a:t>
            </a:r>
            <a:r>
              <a:rPr lang="en-US" baseline="0" dirty="0" err="1" smtClean="0"/>
              <a:t>lat</a:t>
            </a:r>
            <a:r>
              <a:rPr lang="en-US" baseline="0" dirty="0" smtClean="0"/>
              <a:t>/long stamp on photo.  This camera allows the image to be imported into GIS.</a:t>
            </a:r>
          </a:p>
        </p:txBody>
      </p:sp>
      <p:sp>
        <p:nvSpPr>
          <p:cNvPr id="4" name="Slide Number Placeholder 3"/>
          <p:cNvSpPr>
            <a:spLocks noGrp="1"/>
          </p:cNvSpPr>
          <p:nvPr>
            <p:ph type="sldNum" sz="quarter" idx="10"/>
          </p:nvPr>
        </p:nvSpPr>
        <p:spPr/>
        <p:txBody>
          <a:bodyPr/>
          <a:lstStyle/>
          <a:p>
            <a:fld id="{98FD2306-9F08-47AF-9FD3-322D50014FA1}" type="slidenum">
              <a:rPr lang="en-US" smtClean="0"/>
              <a:t>55</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Top left:  Checking RL data base during a windshield tour of SFHA.</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Top right:  Using a LCD projector to display windshield tour photos to local officials at the summary meeting.</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Bottom left:  Viewing a FEMA map service center FIRM panel.</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Bottom right:  Using a state developed DFIRM viewer.</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Has anyone used the free SKYPE program in the field or during a meeting?</a:t>
            </a:r>
          </a:p>
        </p:txBody>
      </p:sp>
      <p:sp>
        <p:nvSpPr>
          <p:cNvPr id="4" name="Slide Number Placeholder 3"/>
          <p:cNvSpPr>
            <a:spLocks noGrp="1"/>
          </p:cNvSpPr>
          <p:nvPr>
            <p:ph type="sldNum" sz="quarter" idx="10"/>
          </p:nvPr>
        </p:nvSpPr>
        <p:spPr/>
        <p:txBody>
          <a:bodyPr/>
          <a:lstStyle/>
          <a:p>
            <a:fld id="{98FD2306-9F08-47AF-9FD3-322D50014FA1}" type="slidenum">
              <a:rPr lang="en-US" smtClean="0"/>
              <a:t>56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Left photo:  Fill in a floodway.</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Right photo:  Altered watercourse.</a:t>
            </a:r>
          </a:p>
          <a:p>
            <a:pPr marL="171450" indent="-171450">
              <a:buFont typeface="Arial" pitchFamily="34" charset="0"/>
              <a:buChar char="•"/>
            </a:pPr>
            <a:endParaRPr lang="en-US" baseline="0" dirty="0" smtClean="0"/>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solidFill>
                  <a:srgbClr val="FF0000"/>
                </a:solidFill>
              </a:rPr>
              <a:t>NOTE TO FEMA:  I personally never looked for “inadequate drainage in new subdivisions.”  Where is that mentioned in 60.3?</a:t>
            </a:r>
          </a:p>
        </p:txBody>
      </p:sp>
      <p:sp>
        <p:nvSpPr>
          <p:cNvPr id="4" name="Slide Number Placeholder 3"/>
          <p:cNvSpPr>
            <a:spLocks noGrp="1"/>
          </p:cNvSpPr>
          <p:nvPr>
            <p:ph type="sldNum" sz="quarter" idx="10"/>
          </p:nvPr>
        </p:nvSpPr>
        <p:spPr/>
        <p:txBody>
          <a:bodyPr/>
          <a:lstStyle/>
          <a:p>
            <a:fld id="{98FD2306-9F08-47AF-9FD3-322D50014FA1}" type="slidenum">
              <a:rPr lang="en-US" smtClean="0"/>
              <a:t>57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What are possible resolutions for fill and or debris in a delineated floodway? </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Can proper engineering and remapping change the situation?</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Any ideas on how to correct the debris under the bridge?  Who or what Agency could assist in the endeavor?</a:t>
            </a:r>
          </a:p>
        </p:txBody>
      </p:sp>
      <p:sp>
        <p:nvSpPr>
          <p:cNvPr id="4" name="Slide Number Placeholder 3"/>
          <p:cNvSpPr>
            <a:spLocks noGrp="1"/>
          </p:cNvSpPr>
          <p:nvPr>
            <p:ph type="sldNum" sz="quarter" idx="10"/>
          </p:nvPr>
        </p:nvSpPr>
        <p:spPr/>
        <p:txBody>
          <a:bodyPr/>
          <a:lstStyle/>
          <a:p>
            <a:fld id="{98FD2306-9F08-47AF-9FD3-322D50014FA1}" type="slidenum">
              <a:rPr lang="en-US" smtClean="0"/>
              <a:t>58</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Curious minds want to know…</a:t>
            </a:r>
          </a:p>
        </p:txBody>
      </p:sp>
      <p:sp>
        <p:nvSpPr>
          <p:cNvPr id="4" name="Slide Number Placeholder 3"/>
          <p:cNvSpPr>
            <a:spLocks noGrp="1"/>
          </p:cNvSpPr>
          <p:nvPr>
            <p:ph type="sldNum" sz="quarter" idx="10"/>
          </p:nvPr>
        </p:nvSpPr>
        <p:spPr/>
        <p:txBody>
          <a:bodyPr/>
          <a:lstStyle/>
          <a:p>
            <a:fld id="{98FD2306-9F08-47AF-9FD3-322D50014FA1}" type="slidenum">
              <a:rPr lang="en-US" smtClean="0"/>
              <a:t>59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community suffered sever damage during a Federally declared flood disaster three years prior to your CAV.  It now appears that the community is allowing development to placed in the same area without elevation. </a:t>
            </a:r>
          </a:p>
          <a:p>
            <a:endParaRPr lang="en-US" dirty="0" smtClean="0"/>
          </a:p>
          <a:p>
            <a:r>
              <a:rPr lang="en-US" b="1" dirty="0" smtClean="0"/>
              <a:t>Solution:</a:t>
            </a:r>
            <a:r>
              <a:rPr lang="en-US" dirty="0" smtClean="0"/>
              <a:t>  Require the community provide documentation and proof that the new development is meeting the adopted floodplain management standards.  Have the community provide an copy of the permit application, and elevation certificate.  </a:t>
            </a: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60</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It appears that the construction could be a substantial improvement.  </a:t>
            </a:r>
          </a:p>
          <a:p>
            <a:endParaRPr lang="en-US" dirty="0" smtClean="0"/>
          </a:p>
          <a:p>
            <a:r>
              <a:rPr lang="en-US" dirty="0" smtClean="0"/>
              <a:t>Solution:  Consult with community and require a copy of the permit application and/or elevation certificate. </a:t>
            </a: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61</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Some communities may have regulations not allowing MFH to be placed within floodways.</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There are alternate methods to place electric outlets below the BFE, such as using reel type extension cords in the floor above the ground.</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Some flood openings might be engineered and appear to be inadequate to your eye.</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Check to see if the community has drainage requirements in their flood damage prevention ordinance or other codes.</a:t>
            </a:r>
          </a:p>
        </p:txBody>
      </p:sp>
      <p:sp>
        <p:nvSpPr>
          <p:cNvPr id="4" name="Slide Number Placeholder 3"/>
          <p:cNvSpPr>
            <a:spLocks noGrp="1"/>
          </p:cNvSpPr>
          <p:nvPr>
            <p:ph type="sldNum" sz="quarter" idx="10"/>
          </p:nvPr>
        </p:nvSpPr>
        <p:spPr/>
        <p:txBody>
          <a:bodyPr/>
          <a:lstStyle/>
          <a:p>
            <a:fld id="{98FD2306-9F08-47AF-9FD3-322D50014FA1}" type="slidenum">
              <a:rPr lang="en-US" smtClean="0"/>
              <a:t>62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CACs can be as easy as a phone call or an informal meeting with community officials.</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1999.  Hurricane Floyd in North Carolina.</a:t>
            </a:r>
          </a:p>
        </p:txBody>
      </p:sp>
      <p:sp>
        <p:nvSpPr>
          <p:cNvPr id="4" name="Slide Number Placeholder 3"/>
          <p:cNvSpPr>
            <a:spLocks noGrp="1"/>
          </p:cNvSpPr>
          <p:nvPr>
            <p:ph type="sldNum" sz="quarter" idx="10"/>
          </p:nvPr>
        </p:nvSpPr>
        <p:spPr/>
        <p:txBody>
          <a:bodyPr/>
          <a:lstStyle/>
          <a:p>
            <a:fld id="{98FD2306-9F08-47AF-9FD3-322D50014FA1}" type="slidenum">
              <a:rPr lang="en-US" smtClean="0"/>
              <a:t>63</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Photo:  Bottom left is a “chain or stem wall” construction, which is compliant.  Top right photo is a house with compliant flood openings.</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Both are compliant.  However, you would not know that about the left photo unless you did what?</a:t>
            </a:r>
          </a:p>
        </p:txBody>
      </p:sp>
      <p:sp>
        <p:nvSpPr>
          <p:cNvPr id="4" name="Slide Number Placeholder 3"/>
          <p:cNvSpPr>
            <a:spLocks noGrp="1"/>
          </p:cNvSpPr>
          <p:nvPr>
            <p:ph type="sldNum" sz="quarter" idx="10"/>
          </p:nvPr>
        </p:nvSpPr>
        <p:spPr/>
        <p:txBody>
          <a:bodyPr/>
          <a:lstStyle/>
          <a:p>
            <a:fld id="{98FD2306-9F08-47AF-9FD3-322D50014FA1}" type="slidenum">
              <a:rPr lang="en-US" smtClean="0"/>
              <a:t>64</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Photo: Elevating a home in Grundy, VA.</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What questions should you ask of the local official?</a:t>
            </a:r>
          </a:p>
        </p:txBody>
      </p:sp>
      <p:sp>
        <p:nvSpPr>
          <p:cNvPr id="4" name="Slide Number Placeholder 3"/>
          <p:cNvSpPr>
            <a:spLocks noGrp="1"/>
          </p:cNvSpPr>
          <p:nvPr>
            <p:ph type="sldNum" sz="quarter" idx="10"/>
          </p:nvPr>
        </p:nvSpPr>
        <p:spPr/>
        <p:txBody>
          <a:bodyPr/>
          <a:lstStyle/>
          <a:p>
            <a:fld id="{98FD2306-9F08-47AF-9FD3-322D50014FA1}" type="slidenum">
              <a:rPr lang="en-US" smtClean="0"/>
              <a:t>65</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Photo: A brick floodwall Grundy, VA.</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What questions should you ask of the local official?</a:t>
            </a:r>
          </a:p>
        </p:txBody>
      </p:sp>
      <p:sp>
        <p:nvSpPr>
          <p:cNvPr id="4" name="Slide Number Placeholder 3"/>
          <p:cNvSpPr>
            <a:spLocks noGrp="1"/>
          </p:cNvSpPr>
          <p:nvPr>
            <p:ph type="sldNum" sz="quarter" idx="10"/>
          </p:nvPr>
        </p:nvSpPr>
        <p:spPr/>
        <p:txBody>
          <a:bodyPr/>
          <a:lstStyle/>
          <a:p>
            <a:fld id="{98FD2306-9F08-47AF-9FD3-322D50014FA1}" type="slidenum">
              <a:rPr lang="en-US" smtClean="0"/>
              <a:t>66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solidFill>
                  <a:srgbClr val="FF0000"/>
                </a:solidFill>
              </a:rPr>
              <a:t>These two photos should encourage some comments from the audience. </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aseline="0" dirty="0" smtClean="0">
                <a:solidFill>
                  <a:srgbClr val="FF0000"/>
                </a:solidFill>
              </a:rPr>
              <a:t>Which stream follows the natural and beneficial function thought and which is the standard get it out as soon as possible stream?  The stream on the right is not being maintained (i.e. kept clear of obstructions).  The stream on the left is “good.”</a:t>
            </a:r>
          </a:p>
        </p:txBody>
      </p:sp>
      <p:sp>
        <p:nvSpPr>
          <p:cNvPr id="4" name="Slide Number Placeholder 3"/>
          <p:cNvSpPr>
            <a:spLocks noGrp="1"/>
          </p:cNvSpPr>
          <p:nvPr>
            <p:ph type="sldNum" sz="quarter" idx="10"/>
          </p:nvPr>
        </p:nvSpPr>
        <p:spPr/>
        <p:txBody>
          <a:bodyPr/>
          <a:lstStyle/>
          <a:p>
            <a:fld id="{98FD2306-9F08-47AF-9FD3-322D50014FA1}" type="slidenum">
              <a:rPr lang="en-US" smtClean="0"/>
              <a:t>67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All development must reviewed for compliance.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Upper left:  lumber yard in A zone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Upper right: gravel pits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Lower</a:t>
            </a:r>
            <a:r>
              <a:rPr lang="en-US" baseline="0" dirty="0" smtClean="0"/>
              <a:t> left:  storage building</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Lower right: unknown construction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68</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All development must reviewed for compliance.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Upper right:  Electrical power</a:t>
            </a:r>
            <a:r>
              <a:rPr lang="en-US" baseline="0" dirty="0" smtClean="0"/>
              <a:t> transformer platforms for docking berths</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Upper right: “hurricane proof house”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Lower left:  “hanging</a:t>
            </a:r>
            <a:r>
              <a:rPr lang="en-US" baseline="0" dirty="0" smtClean="0"/>
              <a:t> enclosure”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Lower right:  fill in the CHHA, done with an after the fact engineering document</a:t>
            </a: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69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Small craft</a:t>
            </a:r>
            <a:r>
              <a:rPr lang="en-US" baseline="0" dirty="0" smtClean="0"/>
              <a:t> harbor, Gulfport, MS  Hurricane Isaac 2012.</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70</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Vacant lots with for sale signs can suggest that development is anticipated.  If the area is beginning to grow, or if the area has not been developing and now all of sudden growth is beginning.  You may want to consult with the community official to determine if development placed in the designated area will comply with current regulations. </a:t>
            </a:r>
          </a:p>
          <a:p>
            <a:endParaRPr lang="en-US" dirty="0" smtClean="0"/>
          </a:p>
          <a:p>
            <a:pPr marL="171450" indent="-171450">
              <a:buFont typeface="Arial" pitchFamily="34" charset="0"/>
              <a:buChar char="•"/>
            </a:pPr>
            <a:r>
              <a:rPr lang="en-US" dirty="0" smtClean="0"/>
              <a:t>Land use of area where structures were purchased with HMGP monies, are they remaining open space.  Is there development beginning to be occur?  Has there been a change in Administration within the community, and now the policy has changed to allow development in the Open Space?  </a:t>
            </a:r>
          </a:p>
          <a:p>
            <a:pPr marL="171450" indent="-171450">
              <a:buFont typeface="Arial" pitchFamily="34" charset="0"/>
              <a:buChar char="•"/>
            </a:pPr>
            <a:endParaRPr lang="en-US" dirty="0" smtClean="0"/>
          </a:p>
          <a:p>
            <a:pPr marL="171450" indent="-171450">
              <a:buFont typeface="Arial" pitchFamily="34" charset="0"/>
              <a:buChar char="•"/>
            </a:pPr>
            <a:r>
              <a:rPr lang="en-US" dirty="0" smtClean="0"/>
              <a:t>Photos:  Bottom left: a new subdivision with SFHA</a:t>
            </a:r>
            <a:r>
              <a:rPr lang="en-US" baseline="0" dirty="0" smtClean="0"/>
              <a:t> surrounding it.  Top right:  Subdivision developing last lots, which are in SFHA, the opposite side of the street is not.  Bottom right:  floodway between parking lot and car wash, which has an vacant lot on it.  The car wash is in the SFHA.</a:t>
            </a: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71</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What about the area below dams? </a:t>
            </a:r>
          </a:p>
          <a:p>
            <a:pPr marL="171450" indent="-171450">
              <a:buFont typeface="Arial" pitchFamily="34" charset="0"/>
              <a:buChar cha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How about those areas that have levee systems?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Photos:  Bottom right:  failed dam, over 100 homes destroyed.  Bottom right: homes flooded behind overtopped levee.</a:t>
            </a:r>
          </a:p>
          <a:p>
            <a:pPr marL="171450" indent="-171450">
              <a:buFont typeface="Arial" pitchFamily="34" charset="0"/>
              <a:buChar char="•"/>
            </a:pPr>
            <a:endParaRPr lang="en-US" dirty="0" smtClean="0"/>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72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CAC process has been used by some States to screen those communities that need assistance, have not been contacted for some time, or obtaining information about changes in contacts with the community.  </a:t>
            </a:r>
          </a:p>
          <a:p>
            <a:endParaRPr lang="en-US" dirty="0" smtClean="0"/>
          </a:p>
          <a:p>
            <a:pPr marL="171450" indent="-171450">
              <a:buFont typeface="Arial" pitchFamily="34" charset="0"/>
              <a:buChar char="•"/>
            </a:pPr>
            <a:r>
              <a:rPr lang="en-US" dirty="0" smtClean="0"/>
              <a:t>Some communities have expressed desire to have a CAV.  It is important to understand that there are some floodplain mangers that desire to have a CAV to determine if they are doing the right thing.    </a:t>
            </a:r>
          </a:p>
          <a:p>
            <a:endParaRPr lang="en-US" dirty="0" smtClean="0"/>
          </a:p>
          <a:p>
            <a:pPr marL="171450" indent="-171450">
              <a:buFont typeface="Arial" pitchFamily="34" charset="0"/>
              <a:buChar char="•"/>
            </a:pPr>
            <a:r>
              <a:rPr lang="en-US" dirty="0" smtClean="0"/>
              <a:t>CAC would be good for those communities:</a:t>
            </a:r>
          </a:p>
          <a:p>
            <a:pPr marL="171450" indent="-171450">
              <a:buFont typeface="Arial" pitchFamily="34" charset="0"/>
              <a:buChar char="•"/>
            </a:pPr>
            <a:endParaRPr lang="en-US" dirty="0" smtClean="0"/>
          </a:p>
          <a:p>
            <a:pPr marL="628650" lvl="1" indent="-171450">
              <a:buFont typeface="Arial" pitchFamily="34" charset="0"/>
              <a:buChar char="•"/>
            </a:pPr>
            <a:r>
              <a:rPr lang="en-US" dirty="0" smtClean="0"/>
              <a:t>Just entered the NFIP</a:t>
            </a:r>
          </a:p>
          <a:p>
            <a:pPr marL="628650" lvl="1" indent="-171450">
              <a:buFont typeface="Arial" pitchFamily="34" charset="0"/>
              <a:buChar char="•"/>
            </a:pPr>
            <a:r>
              <a:rPr lang="en-US" dirty="0" smtClean="0"/>
              <a:t>Citizens concerns via phone or correspondence</a:t>
            </a:r>
          </a:p>
          <a:p>
            <a:pPr marL="628650" lvl="1" indent="-171450">
              <a:buFont typeface="Arial" pitchFamily="34" charset="0"/>
              <a:buChar char="•"/>
            </a:pPr>
            <a:r>
              <a:rPr lang="en-US" dirty="0" smtClean="0"/>
              <a:t>Map accuracy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10</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During your floodplain tour did you discover new Capital Improvement Projects, stream alterations, new roads, or possible new subdivisions being graded out. </a:t>
            </a:r>
          </a:p>
          <a:p>
            <a:pPr marL="171450" indent="-171450">
              <a:buFont typeface="Arial" pitchFamily="34" charset="0"/>
              <a:buChar char="•"/>
            </a:pPr>
            <a:endParaRPr lang="en-US" dirty="0" smtClean="0"/>
          </a:p>
          <a:p>
            <a:pPr marL="171450" indent="-171450">
              <a:buFont typeface="Arial" pitchFamily="34" charset="0"/>
              <a:buChar char="•"/>
            </a:pPr>
            <a:r>
              <a:rPr lang="en-US" dirty="0" smtClean="0"/>
              <a:t>Is the community recovering from a recent disaster and using the flood recovery maps?  Are they accurate? </a:t>
            </a:r>
          </a:p>
          <a:p>
            <a:endParaRPr lang="en-US" dirty="0" smtClean="0"/>
          </a:p>
          <a:p>
            <a:pPr marL="171450" indent="-171450">
              <a:buFont typeface="Arial" pitchFamily="34" charset="0"/>
              <a:buChar char="•"/>
            </a:pPr>
            <a:r>
              <a:rPr lang="en-US" dirty="0" smtClean="0"/>
              <a:t>If no base flood elevations have been determined, what method is the community using to determine base flood elevations?</a:t>
            </a:r>
          </a:p>
          <a:p>
            <a:pPr marL="171450" indent="-171450">
              <a:buFont typeface="Arial" pitchFamily="34" charset="0"/>
              <a:buChar char="•"/>
            </a:pPr>
            <a:endParaRPr lang="en-US" dirty="0" smtClean="0"/>
          </a:p>
          <a:p>
            <a:pPr marL="171450" indent="-171450">
              <a:buFont typeface="Arial" pitchFamily="34" charset="0"/>
              <a:buChar char="•"/>
            </a:pPr>
            <a:r>
              <a:rPr lang="en-US" dirty="0" smtClean="0"/>
              <a:t>Photos:  Bottom left: new bridge through CHHA or you could say a floodway.  Bottom right: New dock and building in floodway, Top right:  new</a:t>
            </a:r>
            <a:r>
              <a:rPr lang="en-US" baseline="0" dirty="0" smtClean="0"/>
              <a:t> road going through SFHA.</a:t>
            </a:r>
            <a:endParaRPr lang="en-US" dirty="0" smtClean="0"/>
          </a:p>
          <a:p>
            <a:r>
              <a:rPr lang="en-US" dirty="0" smtClean="0"/>
              <a:t> </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73</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Photos:  Left:  a “wet detention pond.” (There can also exist “dry detention ponds.”)  Right:  A</a:t>
            </a:r>
            <a:r>
              <a:rPr lang="en-US" baseline="0" dirty="0" smtClean="0"/>
              <a:t> berm surrounds a few pre-FIRM houses.</a:t>
            </a:r>
            <a:endParaRPr lang="en-US" dirty="0" smtClean="0"/>
          </a:p>
          <a:p>
            <a:r>
              <a:rPr lang="en-US" dirty="0" smtClean="0"/>
              <a:t> </a:t>
            </a:r>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74</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During your floodplain tour did you discover new Capital Improvement Projects, stream alterations, new roads, or possible new subdivisions being graded out? </a:t>
            </a:r>
          </a:p>
          <a:p>
            <a:pPr marL="171450" indent="-171450">
              <a:buFont typeface="Arial" pitchFamily="34" charset="0"/>
              <a:buChar char="•"/>
            </a:pPr>
            <a:endParaRPr lang="en-US" dirty="0" smtClean="0"/>
          </a:p>
          <a:p>
            <a:pPr marL="171450" indent="-171450">
              <a:buFont typeface="Arial" pitchFamily="34" charset="0"/>
              <a:buChar char="•"/>
            </a:pPr>
            <a:r>
              <a:rPr lang="en-US" dirty="0" smtClean="0"/>
              <a:t>Is the community recovering from a recent disaster and using the flood recovery maps?  Are they accurate? </a:t>
            </a:r>
          </a:p>
          <a:p>
            <a:endParaRPr lang="en-US" dirty="0" smtClean="0"/>
          </a:p>
          <a:p>
            <a:pPr marL="171450" indent="-171450">
              <a:buFont typeface="Arial" pitchFamily="34" charset="0"/>
              <a:buChar char="•"/>
            </a:pPr>
            <a:r>
              <a:rPr lang="en-US" dirty="0" smtClean="0"/>
              <a:t>If no base flood elevations have been determined, what method is the community using to determine base flood elevations?</a:t>
            </a:r>
          </a:p>
          <a:p>
            <a:pPr marL="171450" indent="-171450">
              <a:buFont typeface="Arial" pitchFamily="34" charset="0"/>
              <a:buChar char="•"/>
            </a:pPr>
            <a:endParaRPr lang="en-US" dirty="0" smtClean="0"/>
          </a:p>
          <a:p>
            <a:pPr marL="171450" indent="-171450">
              <a:buFont typeface="Arial" pitchFamily="34" charset="0"/>
              <a:buChar char="•"/>
            </a:pPr>
            <a:r>
              <a:rPr lang="en-US" dirty="0" smtClean="0"/>
              <a:t>Photo:  erosion after tsunami</a:t>
            </a:r>
          </a:p>
          <a:p>
            <a:r>
              <a:rPr lang="en-US" dirty="0" smtClean="0"/>
              <a:t> </a:t>
            </a: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75</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 The low water crossing was developed from the traditional ford. A ford permits vehicular traffic to cross a waterway with wet wheels. The term "low water crossing" implies that the crossing is usually dry, while "ford" implies that the crossing is usually wet.</a:t>
            </a: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76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77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Is the community recovering from a recent disaster and using the flood recovery maps?  Are they accurate? </a:t>
            </a:r>
          </a:p>
          <a:p>
            <a:endParaRPr lang="en-US" dirty="0" smtClean="0"/>
          </a:p>
          <a:p>
            <a:pPr marL="171450" indent="-171450">
              <a:buFont typeface="Arial" pitchFamily="34" charset="0"/>
              <a:buChar char="•"/>
            </a:pPr>
            <a:r>
              <a:rPr lang="en-US" dirty="0" smtClean="0"/>
              <a:t>If no base flood elevations have been determined, what method is the community using to determine base flood elevations?</a:t>
            </a:r>
          </a:p>
          <a:p>
            <a:pPr marL="171450" indent="-171450">
              <a:buFont typeface="Arial" pitchFamily="34" charset="0"/>
              <a:buChar char="•"/>
            </a:pPr>
            <a:endParaRPr lang="en-US" dirty="0" smtClean="0"/>
          </a:p>
          <a:p>
            <a:pPr marL="171450" indent="-171450">
              <a:buFont typeface="Arial" pitchFamily="34" charset="0"/>
              <a:buChar char="•"/>
            </a:pPr>
            <a:r>
              <a:rPr lang="en-US" dirty="0" smtClean="0"/>
              <a:t>Photo:  Advisory BFE Map</a:t>
            </a:r>
            <a:r>
              <a:rPr lang="en-US" baseline="0" dirty="0" smtClean="0"/>
              <a:t> for Terrebonne Parish, LA  2/23/2006</a:t>
            </a:r>
            <a:endParaRPr lang="en-US" dirty="0" smtClean="0"/>
          </a:p>
          <a:p>
            <a:pPr marL="171450" indent="-171450">
              <a:buFont typeface="Arial" pitchFamily="34" charset="0"/>
              <a:buChar char="•"/>
            </a:pPr>
            <a:endParaRPr lang="en-US" dirty="0" smtClean="0"/>
          </a:p>
          <a:p>
            <a:pPr marL="0" indent="0">
              <a:buFont typeface="Arial" pitchFamily="34" charset="0"/>
              <a:buNone/>
            </a:pPr>
            <a:endParaRPr lang="en-US" dirty="0" smtClean="0"/>
          </a:p>
          <a:p>
            <a:pPr marL="171450" indent="-171450">
              <a:buFont typeface="Arial" pitchFamily="34" charset="0"/>
              <a:buChar char="•"/>
            </a:pPr>
            <a:endParaRPr lang="en-US" baseline="0" dirty="0" smtClean="0">
              <a:solidFill>
                <a:srgbClr val="FF0000"/>
              </a:solidFill>
            </a:endParaRP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78</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Community</a:t>
            </a:r>
            <a:r>
              <a:rPr lang="en-US" baseline="0" dirty="0" smtClean="0"/>
              <a:t> have no BFEs in their SFHA.  They use a </a:t>
            </a:r>
            <a:r>
              <a:rPr lang="en-US" baseline="0" dirty="0" err="1" smtClean="0"/>
              <a:t>topo</a:t>
            </a:r>
            <a:r>
              <a:rPr lang="en-US" baseline="0" dirty="0" smtClean="0"/>
              <a:t> map to assist in establishing a BFE for permitting.  They </a:t>
            </a:r>
            <a:r>
              <a:rPr lang="en-US" u="sng" baseline="0" dirty="0" smtClean="0"/>
              <a:t>do not</a:t>
            </a:r>
            <a:r>
              <a:rPr lang="en-US" u="none" baseline="0" dirty="0" smtClean="0"/>
              <a:t> </a:t>
            </a:r>
            <a:r>
              <a:rPr lang="en-US" baseline="0" dirty="0" smtClean="0"/>
              <a:t>use the 3 foot insurance default elevation above grade, as that is not FPM, but an insurance rating rule of thumb.</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The blue dot is the proposed construction site.</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79</a:t>
            </a:fld>
            <a:endParaRPr lang="en-US"/>
          </a:p>
        </p:txBody>
      </p:sp>
    </p:spTree>
    <p:extLst>
      <p:ext uri="{BB962C8B-B14F-4D97-AF65-F5344CB8AC3E}">
        <p14:creationId xmlns:p14="http://schemas.microsoft.com/office/powerpoint/2010/main" val="11705873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Toggle the overlaid FIRM back and forth after telling students to stare at the lake, an intersection etc.</a:t>
            </a:r>
          </a:p>
          <a:p>
            <a:pPr marL="171450" indent="-171450">
              <a:buFont typeface="Arial" pitchFamily="34" charset="0"/>
              <a:buChar char="•"/>
            </a:pPr>
            <a:endParaRPr lang="en-US" dirty="0" smtClean="0"/>
          </a:p>
          <a:p>
            <a:pPr marL="171450" indent="-171450">
              <a:buFont typeface="Arial" pitchFamily="34" charset="0"/>
              <a:buChar char="•"/>
            </a:pPr>
            <a:r>
              <a:rPr lang="en-US" dirty="0" smtClean="0"/>
              <a:t>Take the lower elevation, add ½ contour interval to it to obtain a BFE.  Since the difference between 240 and 235 is the same or less than ½ the contour interval, you may use this method. </a:t>
            </a:r>
          </a:p>
          <a:p>
            <a:pPr marL="171450" indent="-171450">
              <a:buFont typeface="Arial" pitchFamily="34" charset="0"/>
              <a:buChar char="•"/>
            </a:pPr>
            <a:endParaRPr lang="en-US" dirty="0" smtClean="0"/>
          </a:p>
          <a:p>
            <a:pPr marL="171450" indent="-171450">
              <a:buFont typeface="Arial" pitchFamily="34" charset="0"/>
              <a:buChar char="•"/>
            </a:pPr>
            <a:r>
              <a:rPr lang="en-US" dirty="0" smtClean="0"/>
              <a:t> In this case, if the difference was 6 or more, you could not use this method.</a:t>
            </a:r>
          </a:p>
          <a:p>
            <a:pPr marL="171450" indent="-171450">
              <a:buFont typeface="Arial" pitchFamily="34" charset="0"/>
              <a:buChar char="•"/>
            </a:pPr>
            <a:endParaRPr lang="en-US" dirty="0" smtClean="0"/>
          </a:p>
          <a:p>
            <a:pPr marL="171450" indent="-171450">
              <a:buFont typeface="Arial" pitchFamily="34" charset="0"/>
              <a:buChar char="•"/>
            </a:pPr>
            <a:r>
              <a:rPr lang="en-US" dirty="0" smtClean="0"/>
              <a:t>Agree?  Disagree?  Discuss.</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74CF5F1A-72EA-46B3-A58A-2E264F0FB4D9}" type="slidenum">
              <a:rPr lang="en-US" sz="1200" smtClean="0">
                <a:latin typeface="Tahoma" pitchFamily="34" charset="0"/>
              </a:rPr>
              <a:pPr/>
              <a:t>80</a:t>
            </a:fld>
            <a:endParaRPr lang="en-US" sz="1200" smtClean="0">
              <a:latin typeface="Tahoma"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Be very exact in the purpose of the meeting.  Those present may not be aware that communities are periodically visited, or that you have been touring their community for the last ___ hours. </a:t>
            </a:r>
          </a:p>
          <a:p>
            <a:pPr marL="171450" indent="-171450">
              <a:buFont typeface="Arial" pitchFamily="34" charset="0"/>
              <a:buChar char="•"/>
            </a:pPr>
            <a:endParaRPr lang="en-US" dirty="0" smtClean="0"/>
          </a:p>
          <a:p>
            <a:pPr marL="171450" indent="-171450">
              <a:buFont typeface="Arial" pitchFamily="34" charset="0"/>
              <a:buChar char="•"/>
            </a:pPr>
            <a:r>
              <a:rPr lang="en-US" dirty="0" smtClean="0"/>
              <a:t>Provide a brief overview of the requirements and goals and objectives of the NFIP.  You may have a community official that is new to the Administration, or someone who may not completely understand what the community’s responsibilities are.  </a:t>
            </a:r>
          </a:p>
          <a:p>
            <a:pPr marL="171450" indent="-171450">
              <a:buFont typeface="Arial" pitchFamily="34" charset="0"/>
              <a:buChar char="•"/>
            </a:pPr>
            <a:endParaRPr lang="en-US" dirty="0" smtClean="0"/>
          </a:p>
          <a:p>
            <a:pPr marL="171450" indent="-171450">
              <a:buFont typeface="Arial" pitchFamily="34" charset="0"/>
              <a:buChar char="•"/>
            </a:pPr>
            <a:r>
              <a:rPr lang="en-US" dirty="0" smtClean="0"/>
              <a:t>Explain that you have been touring the SFHA and have taken some photos that you have some questions and/or concerns.  They may not all be possible violations, but be exact why you took the photograph and/or why you are concerned about the development. </a:t>
            </a:r>
          </a:p>
          <a:p>
            <a:pPr marL="171450" indent="-171450">
              <a:buFont typeface="Arial" pitchFamily="34" charset="0"/>
              <a:buChar char="•"/>
            </a:pPr>
            <a:endParaRPr lang="en-US" dirty="0" smtClean="0"/>
          </a:p>
          <a:p>
            <a:pPr marL="171450" indent="-171450">
              <a:buFont typeface="Arial" pitchFamily="34" charset="0"/>
              <a:buChar char="•"/>
            </a:pPr>
            <a:r>
              <a:rPr lang="en-US" dirty="0" smtClean="0"/>
              <a:t>In obtaining information, ask for a copy of the documents (for example, permit form, elevation certificate).  Explain that the documents will not be used for public information but placed in the files at the Regional Office for reference and a record of the enforcement procedures of the community. </a:t>
            </a:r>
          </a:p>
          <a:p>
            <a:pPr marL="171450" indent="-171450">
              <a:buFont typeface="Arial" pitchFamily="34" charset="0"/>
              <a:buChar char="•"/>
            </a:pPr>
            <a:endParaRPr lang="en-US" dirty="0" smtClean="0"/>
          </a:p>
          <a:p>
            <a:pPr marL="171450" indent="-171450">
              <a:buFont typeface="Arial" pitchFamily="34" charset="0"/>
              <a:buChar char="•"/>
            </a:pPr>
            <a:r>
              <a:rPr lang="en-US" dirty="0" smtClean="0"/>
              <a:t>Try to resolve as many issues as possible during the meeting.  If there are issues that cannot be resolved, explain the follow up process and what will be asked of the community.  Explain that a timeframe must be established that will allow the community to complete any necessary actions to fulfill the requirements for documentation.</a:t>
            </a:r>
          </a:p>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81</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82</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Ask</a:t>
            </a:r>
            <a:r>
              <a:rPr lang="en-US" baseline="0" dirty="0" smtClean="0"/>
              <a:t> if anyone has ever used CIS for this purpose before.</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11</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See Appendix D.</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83</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See Appendix D.</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84</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See Appendix D.</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85</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Ordinance deficiencies can come in many ways.  Here are a few:</a:t>
            </a:r>
          </a:p>
          <a:p>
            <a:pPr marL="171450" indent="-171450">
              <a:buFont typeface="Arial" pitchFamily="34" charset="0"/>
              <a:buChar char="•"/>
            </a:pPr>
            <a:endParaRPr lang="en-US" dirty="0" smtClean="0"/>
          </a:p>
          <a:p>
            <a:pPr marL="0" indent="0">
              <a:buFont typeface="Arial" pitchFamily="34" charset="0"/>
              <a:buNone/>
            </a:pPr>
            <a:r>
              <a:rPr lang="en-US" dirty="0" smtClean="0"/>
              <a:t> 	- Has not been updated since 1980</a:t>
            </a:r>
          </a:p>
          <a:p>
            <a:pPr>
              <a:buFontTx/>
              <a:buNone/>
            </a:pPr>
            <a:r>
              <a:rPr lang="en-US" dirty="0" smtClean="0"/>
              <a:t>	- Does not adopt the most current FIRM and FIS</a:t>
            </a:r>
          </a:p>
          <a:p>
            <a:pPr>
              <a:buFontTx/>
              <a:buNone/>
            </a:pPr>
            <a:r>
              <a:rPr lang="en-US" dirty="0" smtClean="0"/>
              <a:t>	- Ordinance has been updated but not approved by FEMA as meeting or exceeding the minimum criteria</a:t>
            </a:r>
          </a:p>
          <a:p>
            <a:pPr>
              <a:buFontTx/>
              <a:buNone/>
            </a:pPr>
            <a:r>
              <a:rPr lang="en-US" dirty="0" smtClean="0"/>
              <a:t>	- Indicates that the City Manager is the assigned Floodplain Administrator, but the City Secretary is really doing all the paper work.</a:t>
            </a:r>
          </a:p>
          <a:p>
            <a:pPr>
              <a:buFontTx/>
              <a:buChar char="•"/>
            </a:pPr>
            <a:endParaRPr lang="en-US" dirty="0" smtClean="0"/>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86</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87</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91</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Follow up letter should be addressed not only to the CEO but a copy provided to everyone that was at the meeting.   Be exact in the letter what your results of the fact finding visit during the SFHA tour and the meeting with the community officials.</a:t>
            </a:r>
          </a:p>
          <a:p>
            <a:pPr marL="171450" indent="-171450">
              <a:buFont typeface="Arial" pitchFamily="34" charset="0"/>
              <a:buChar char="•"/>
            </a:pPr>
            <a:endParaRPr lang="en-US" dirty="0" smtClean="0"/>
          </a:p>
          <a:p>
            <a:pPr marL="171450" indent="-171450">
              <a:buFont typeface="Arial" pitchFamily="34" charset="0"/>
              <a:buChar char="•"/>
            </a:pPr>
            <a:r>
              <a:rPr lang="en-US" dirty="0" smtClean="0"/>
              <a:t>Identify each deficiency and any resolution of those deficiencies.  </a:t>
            </a:r>
          </a:p>
          <a:p>
            <a:pPr marL="171450" indent="-171450">
              <a:buFont typeface="Arial" pitchFamily="34" charset="0"/>
              <a:buChar char="•"/>
            </a:pPr>
            <a:endParaRPr lang="en-US" dirty="0" smtClean="0"/>
          </a:p>
          <a:p>
            <a:pPr marL="171450" indent="-171450">
              <a:buFont typeface="Arial" pitchFamily="34" charset="0"/>
              <a:buChar char="•"/>
            </a:pPr>
            <a:r>
              <a:rPr lang="en-US" dirty="0" smtClean="0"/>
              <a:t>Be informative and exact in what documents you are requesting from the community.  In may be more advantageous to attached a detailed picture report to the letter. </a:t>
            </a:r>
          </a:p>
          <a:p>
            <a:pPr marL="171450" indent="-171450">
              <a:buFont typeface="Arial" pitchFamily="34" charset="0"/>
              <a:buChar char="•"/>
            </a:pPr>
            <a:endParaRPr lang="en-US" dirty="0" smtClean="0"/>
          </a:p>
          <a:p>
            <a:pPr marL="171450" indent="-171450">
              <a:buFont typeface="Arial" pitchFamily="34" charset="0"/>
              <a:buChar char="•"/>
            </a:pPr>
            <a:r>
              <a:rPr lang="en-US" dirty="0" smtClean="0"/>
              <a:t>Therefore, there are no questions, and the community does not have to guess about what is required.   Recommend solutions to the deficiencies.  Don’t leave the community in the dark. </a:t>
            </a:r>
          </a:p>
          <a:p>
            <a:pPr marL="171450" indent="-171450">
              <a:buFont typeface="Arial" pitchFamily="34" charset="0"/>
              <a:buChar char="•"/>
            </a:pPr>
            <a:endParaRPr lang="en-US" dirty="0" smtClean="0"/>
          </a:p>
          <a:p>
            <a:pPr marL="171450" indent="-171450">
              <a:buFont typeface="Arial" pitchFamily="34" charset="0"/>
              <a:buChar char="•"/>
            </a:pPr>
            <a:r>
              <a:rPr lang="en-US" dirty="0" smtClean="0"/>
              <a:t>Provide technical assistance via publications, reference other communities that are enforcing a comprehensive program, or other entities that can help.</a:t>
            </a:r>
          </a:p>
          <a:p>
            <a:endParaRPr lang="en-US" dirty="0" smtClean="0"/>
          </a:p>
          <a:p>
            <a:pPr marL="171450" indent="-171450">
              <a:buFont typeface="Arial" pitchFamily="34" charset="0"/>
              <a:buChar char="•"/>
            </a:pPr>
            <a:r>
              <a:rPr lang="en-US" dirty="0" smtClean="0"/>
              <a:t>Be positive in your comments.  If the community had some good enforcement and/or procedures, point those out in the letter. </a:t>
            </a:r>
          </a:p>
          <a:p>
            <a:pPr marL="171450" indent="-171450">
              <a:buFont typeface="Arial" pitchFamily="34" charset="0"/>
              <a:buChar char="•"/>
            </a:pPr>
            <a:endParaRPr lang="en-US" dirty="0" smtClean="0"/>
          </a:p>
          <a:p>
            <a:pPr marL="171450" indent="-171450">
              <a:buFont typeface="Arial" pitchFamily="34" charset="0"/>
              <a:buChar char="•"/>
            </a:pPr>
            <a:r>
              <a:rPr lang="en-US" dirty="0" smtClean="0"/>
              <a:t>Recommend enhancements for the community.  Remember to stress the all hazard approach to their community.  </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93</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94</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Be exact in what you are going to ask the community to provide.  This is the beginning process to build a case to correct deficiencies and possible violations. </a:t>
            </a:r>
          </a:p>
          <a:p>
            <a:endParaRPr lang="en-US" dirty="0" smtClean="0"/>
          </a:p>
          <a:p>
            <a:pPr marL="171450" indent="-171450">
              <a:buFont typeface="Arial" pitchFamily="34" charset="0"/>
              <a:buChar char="•"/>
            </a:pPr>
            <a:r>
              <a:rPr lang="en-US" dirty="0" smtClean="0"/>
              <a:t>Identify those areas of concern with exact address and/or location.  Take pictures that are clear and precise.  Have actual addresses when possible. </a:t>
            </a:r>
          </a:p>
          <a:p>
            <a:endParaRPr lang="en-US" dirty="0" smtClean="0"/>
          </a:p>
          <a:p>
            <a:pPr marL="171450" indent="-171450">
              <a:buFont typeface="Arial" pitchFamily="34" charset="0"/>
              <a:buChar char="•"/>
            </a:pPr>
            <a:r>
              <a:rPr lang="en-US" dirty="0" smtClean="0"/>
              <a:t>If you are questioning the development, be exact in what you are questioning.  Be exact in what you want.  For example, do you want see a permit form, or do you want to see the permit form that particular development.  Do you want to know they (community) utilize the FEMA Elevation Certificate, or do you want to see a FEMA Elevation Certificate for the development in question.  The Community is looking to you as the official.  </a:t>
            </a:r>
          </a:p>
          <a:p>
            <a:pPr marL="171450" indent="-171450">
              <a:buFont typeface="Arial" pitchFamily="34" charset="0"/>
              <a:buChar char="•"/>
            </a:pPr>
            <a:endParaRPr lang="en-US" dirty="0" smtClean="0"/>
          </a:p>
          <a:p>
            <a:pPr marL="171450" indent="-171450">
              <a:buFont typeface="Arial" pitchFamily="34" charset="0"/>
              <a:buChar char="•"/>
            </a:pPr>
            <a:r>
              <a:rPr lang="en-US" dirty="0" smtClean="0"/>
              <a:t>Be factual, clear and firm in what you are wanting from the community.  </a:t>
            </a:r>
          </a:p>
          <a:p>
            <a:endParaRPr lang="en-US" dirty="0" smtClean="0"/>
          </a:p>
          <a:p>
            <a:pPr marL="171450" indent="-171450">
              <a:buFont typeface="Arial" pitchFamily="34" charset="0"/>
              <a:buChar char="•"/>
            </a:pPr>
            <a:r>
              <a:rPr lang="en-US" dirty="0" smtClean="0"/>
              <a:t>In defining the possible violations and/or concerns be exact in what you are asking the community to provide.  If you questions the elevation, ask the community how they determine the elevation.  </a:t>
            </a:r>
          </a:p>
          <a:p>
            <a:pPr marL="171450" indent="-171450">
              <a:buFont typeface="Arial" pitchFamily="34" charset="0"/>
              <a:buChar char="•"/>
            </a:pP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8FD2306-9F08-47AF-9FD3-322D50014FA1}" type="slidenum">
              <a:rPr lang="en-US" smtClean="0"/>
              <a:t>95</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After briefly</a:t>
            </a:r>
            <a:r>
              <a:rPr lang="en-US" baseline="0" dirty="0" smtClean="0"/>
              <a:t> describing the system, click to advance slide to larger view of “new” CAC screen.</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Recording the information obtained from CACs are entered in CIS through the CAC screen – walk through with Laser pointer.  Note that you can differ between phone and visit.  Screen allows you to enter findings, notes, and follow-up needed.  In add to the “CAV needed” checkbox on the “Info” screen, under findings, you can also check whether a CAV is needed within one year.</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12</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Keep in contact with community during the response timeframe.</a:t>
            </a:r>
          </a:p>
          <a:p>
            <a:endParaRPr lang="en-US" dirty="0" smtClean="0"/>
          </a:p>
          <a:p>
            <a:pPr marL="171450" indent="-171450">
              <a:buFont typeface="Arial" pitchFamily="34" charset="0"/>
              <a:buChar char="•"/>
            </a:pPr>
            <a:r>
              <a:rPr lang="en-US" dirty="0" smtClean="0"/>
              <a:t>If you promised state or regional office TA – make sure you follow-through.</a:t>
            </a:r>
          </a:p>
          <a:p>
            <a:endParaRPr lang="en-US" dirty="0" smtClean="0"/>
          </a:p>
          <a:p>
            <a:pPr marL="171450" indent="-171450">
              <a:buFont typeface="Arial" pitchFamily="34" charset="0"/>
              <a:buChar char="•"/>
            </a:pPr>
            <a:r>
              <a:rPr lang="en-US" dirty="0" smtClean="0"/>
              <a:t>Always reply within 30 days to any community response to you.</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96</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97</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98</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99</a:t>
            </a:fld>
            <a:endParaRPr lang="en-US"/>
          </a:p>
        </p:txBody>
      </p:sp>
    </p:spTree>
    <p:extLst>
      <p:ext uri="{BB962C8B-B14F-4D97-AF65-F5344CB8AC3E}">
        <p14:creationId xmlns:p14="http://schemas.microsoft.com/office/powerpoint/2010/main" val="33908652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The perfect</a:t>
            </a:r>
            <a:r>
              <a:rPr lang="en-US" baseline="0" dirty="0" smtClean="0"/>
              <a:t> </a:t>
            </a:r>
            <a:r>
              <a:rPr lang="en-US" baseline="0" dirty="0" err="1" smtClean="0"/>
              <a:t>CAVmobile</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101</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171450" indent="-171450">
              <a:buFont typeface="Arial" pitchFamily="34" charset="0"/>
              <a:buChar char="•"/>
            </a:pPr>
            <a:endParaRPr lang="en-US" dirty="0" smtClean="0"/>
          </a:p>
          <a:p>
            <a:pPr marL="171450" indent="-171450">
              <a:buFont typeface="Arial" pitchFamily="34" charset="0"/>
              <a:buChar char="•"/>
            </a:pPr>
            <a:r>
              <a:rPr lang="en-US" dirty="0" smtClean="0"/>
              <a:t>Pre-FIRM</a:t>
            </a:r>
            <a:r>
              <a:rPr lang="en-US" baseline="0" dirty="0" smtClean="0"/>
              <a:t> restaurant in Myrtle Beach, SC.  It has been damaged several times over the past two decades.</a:t>
            </a:r>
            <a:endParaRPr lang="en-US" dirty="0"/>
          </a:p>
        </p:txBody>
      </p:sp>
      <p:sp>
        <p:nvSpPr>
          <p:cNvPr id="4" name="Slide Number Placeholder 3"/>
          <p:cNvSpPr>
            <a:spLocks noGrp="1"/>
          </p:cNvSpPr>
          <p:nvPr>
            <p:ph type="sldNum" sz="quarter" idx="10"/>
          </p:nvPr>
        </p:nvSpPr>
        <p:spPr/>
        <p:txBody>
          <a:bodyPr/>
          <a:lstStyle/>
          <a:p>
            <a:fld id="{98FD2306-9F08-47AF-9FD3-322D50014FA1}" type="slidenum">
              <a:rPr lang="en-US" smtClean="0"/>
              <a:t>102</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0" indent="0">
              <a:buFont typeface="Arial" pitchFamily="34" charset="0"/>
              <a:buNone/>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Why is the structure higher than the building to the left?  (The</a:t>
            </a:r>
            <a:r>
              <a:rPr lang="en-US" baseline="0" dirty="0" smtClean="0"/>
              <a:t> concrete driveway/garage foundation cost as much as the house itself.)</a:t>
            </a:r>
            <a:endParaRPr lang="en-US" dirty="0" smtClean="0"/>
          </a:p>
          <a:p>
            <a:pPr marL="171450" indent="-171450">
              <a:buFont typeface="Arial" pitchFamily="34" charset="0"/>
              <a:buChar char="•"/>
            </a:pPr>
            <a:endParaRPr lang="en-US" dirty="0" smtClean="0"/>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103</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0" indent="0">
              <a:buFont typeface="Arial" pitchFamily="34" charset="0"/>
              <a:buNone/>
            </a:pPr>
            <a:endParaRPr lang="en-US" dirty="0" smtClean="0"/>
          </a:p>
          <a:p>
            <a:pPr marL="171450" indent="-171450">
              <a:buFont typeface="Arial" pitchFamily="34" charset="0"/>
              <a:buChar char="•"/>
            </a:pPr>
            <a:r>
              <a:rPr lang="en-US" dirty="0" smtClean="0"/>
              <a:t>There is NO FLOOD IN PROGRESS</a:t>
            </a:r>
            <a:r>
              <a:rPr lang="en-US" baseline="0" dirty="0" smtClean="0"/>
              <a:t> at the time of the photo.  The stream in the backyard was out of its banks after a heavy rain.  The family states:  “This happens all the time, that is why we have the boardwalk to the house, and we wear rubber boots a lot.”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No EC or permit on record.  Homeowner additionally stated that they have a flood policy with a premium of $500.00 per year.</a:t>
            </a:r>
            <a:endParaRPr lang="en-US" dirty="0" smtClean="0"/>
          </a:p>
          <a:p>
            <a:pPr marL="0" indent="0">
              <a:buFont typeface="Arial" pitchFamily="34" charset="0"/>
              <a:buNone/>
            </a:pPr>
            <a:endParaRPr lang="en-US" dirty="0" smtClean="0"/>
          </a:p>
          <a:p>
            <a:pPr marL="171450" indent="-171450">
              <a:buFont typeface="Arial" pitchFamily="34" charset="0"/>
              <a:buChar char="•"/>
            </a:pPr>
            <a:endParaRPr lang="en-US" dirty="0" smtClean="0"/>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104</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0" indent="0">
              <a:buFont typeface="Arial" pitchFamily="34" charset="0"/>
              <a:buNone/>
            </a:pPr>
            <a:endParaRPr lang="en-US" dirty="0" smtClean="0"/>
          </a:p>
          <a:p>
            <a:pPr marL="171450" indent="-171450">
              <a:buFont typeface="Arial" pitchFamily="34" charset="0"/>
              <a:buChar char="•"/>
            </a:pPr>
            <a:r>
              <a:rPr lang="en-US" baseline="0" dirty="0" smtClean="0"/>
              <a:t>The County does not have building codes.  Homeowner not at site.  This is a primary residence.</a:t>
            </a:r>
            <a:endParaRPr lang="en-US" dirty="0" smtClean="0"/>
          </a:p>
          <a:p>
            <a:pPr marL="0" indent="0">
              <a:buFont typeface="Arial" pitchFamily="34" charset="0"/>
              <a:buNone/>
            </a:pPr>
            <a:endParaRPr lang="en-US" dirty="0" smtClean="0"/>
          </a:p>
          <a:p>
            <a:pPr marL="171450" indent="-171450">
              <a:buFont typeface="Arial" pitchFamily="34" charset="0"/>
              <a:buChar char="•"/>
            </a:pPr>
            <a:endParaRPr lang="en-US" dirty="0" smtClean="0"/>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105</a:t>
            </a:fld>
            <a:endParaRPr lang="en-US"/>
          </a:p>
        </p:txBody>
      </p:sp>
    </p:spTree>
    <p:extLst>
      <p:ext uri="{BB962C8B-B14F-4D97-AF65-F5344CB8AC3E}">
        <p14:creationId xmlns:p14="http://schemas.microsoft.com/office/powerpoint/2010/main" val="32248512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OPTIONAL SLIDE</a:t>
            </a:r>
          </a:p>
          <a:p>
            <a:pPr marL="0" indent="0">
              <a:buFont typeface="Arial" pitchFamily="34" charset="0"/>
              <a:buNone/>
            </a:pPr>
            <a:endParaRPr lang="en-US" dirty="0" smtClean="0"/>
          </a:p>
          <a:p>
            <a:pPr marL="171450" indent="-171450">
              <a:buFont typeface="Arial" pitchFamily="34" charset="0"/>
              <a:buChar char="•"/>
            </a:pPr>
            <a:r>
              <a:rPr lang="en-US" baseline="0" dirty="0" smtClean="0"/>
              <a:t>After Hurricane Irene and Tropical Storm Lee flood waters eroded the stream bank in Pennsylvania, NRCS funds were used to “rip rap” 400 feet of this property owner’s land land.  Good?  Bad? Ideas?</a:t>
            </a:r>
            <a:endParaRPr lang="en-US" dirty="0" smtClean="0"/>
          </a:p>
          <a:p>
            <a:pPr marL="0" indent="0">
              <a:buFont typeface="Arial" pitchFamily="34" charset="0"/>
              <a:buNone/>
            </a:pPr>
            <a:endParaRPr lang="en-US" dirty="0" smtClean="0"/>
          </a:p>
          <a:p>
            <a:pPr marL="171450" indent="-171450">
              <a:buFont typeface="Arial" pitchFamily="34" charset="0"/>
              <a:buChar char="•"/>
            </a:pPr>
            <a:endParaRPr lang="en-US" dirty="0" smtClean="0"/>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98FD2306-9F08-47AF-9FD3-322D50014FA1}" type="slidenum">
              <a:rPr lang="en-US" smtClean="0"/>
              <a:t>106</a:t>
            </a:fld>
            <a:endParaRPr lang="en-US"/>
          </a:p>
        </p:txBody>
      </p:sp>
    </p:spTree>
    <p:extLst>
      <p:ext uri="{BB962C8B-B14F-4D97-AF65-F5344CB8AC3E}">
        <p14:creationId xmlns:p14="http://schemas.microsoft.com/office/powerpoint/2010/main" val="3224851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fema.gov/"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804D6B-AF6F-4947-8154-84B5E11E7876}"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C0E45-91EE-413A-A6EC-4EF9509FCB56}" type="slidenum">
              <a:rPr lang="en-US" smtClean="0"/>
              <a:t>‹#›</a:t>
            </a:fld>
            <a:endParaRPr lang="en-US"/>
          </a:p>
        </p:txBody>
      </p:sp>
      <p:pic>
        <p:nvPicPr>
          <p:cNvPr id="7" name="Picture 2" descr="FEMA">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34100"/>
            <a:ext cx="3609975" cy="723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EMA">
            <a:hlinkClick r:id="rId2"/>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8155"/>
          <a:stretch/>
        </p:blipFill>
        <p:spPr bwMode="auto">
          <a:xfrm>
            <a:off x="3505200" y="6134100"/>
            <a:ext cx="56388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EMA">
            <a:hlinkClick r:id="rId2"/>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7767"/>
          <a:stretch/>
        </p:blipFill>
        <p:spPr bwMode="auto">
          <a:xfrm>
            <a:off x="457200" y="266700"/>
            <a:ext cx="8153400" cy="7239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76200" y="152400"/>
            <a:ext cx="8991600" cy="586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60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04D6B-AF6F-4947-8154-84B5E11E7876}"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187772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04D6B-AF6F-4947-8154-84B5E11E7876}"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177615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04D6B-AF6F-4947-8154-84B5E11E7876}"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5338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04D6B-AF6F-4947-8154-84B5E11E7876}"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143389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804D6B-AF6F-4947-8154-84B5E11E7876}"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2727591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804D6B-AF6F-4947-8154-84B5E11E7876}" type="datetimeFigureOut">
              <a:rPr lang="en-US" smtClean="0"/>
              <a:t>5/18/2018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348583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804D6B-AF6F-4947-8154-84B5E11E7876}" type="datetimeFigureOut">
              <a:rPr lang="en-US" smtClean="0"/>
              <a:t>5/18/2018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2952159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04D6B-AF6F-4947-8154-84B5E11E7876}" type="datetimeFigureOut">
              <a:rPr lang="en-US" smtClean="0"/>
              <a:t>5/18/2018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363232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04D6B-AF6F-4947-8154-84B5E11E7876}"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290762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04D6B-AF6F-4947-8154-84B5E11E7876}"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C0E45-91EE-413A-A6EC-4EF9509FCB56}" type="slidenum">
              <a:rPr lang="en-US" smtClean="0"/>
              <a:t>‹#›</a:t>
            </a:fld>
            <a:endParaRPr lang="en-US"/>
          </a:p>
        </p:txBody>
      </p:sp>
    </p:spTree>
    <p:extLst>
      <p:ext uri="{BB962C8B-B14F-4D97-AF65-F5344CB8AC3E}">
        <p14:creationId xmlns:p14="http://schemas.microsoft.com/office/powerpoint/2010/main" val="214044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04D6B-AF6F-4947-8154-84B5E11E7876}" type="datetimeFigureOut">
              <a:rPr lang="en-US" smtClean="0"/>
              <a:t>5/18/2018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C0E45-91EE-413A-A6EC-4EF9509FCB56}" type="slidenum">
              <a:rPr lang="en-US" smtClean="0"/>
              <a:t>‹#›</a:t>
            </a:fld>
            <a:endParaRPr lang="en-US"/>
          </a:p>
        </p:txBody>
      </p:sp>
    </p:spTree>
    <p:extLst>
      <p:ext uri="{BB962C8B-B14F-4D97-AF65-F5344CB8AC3E}">
        <p14:creationId xmlns:p14="http://schemas.microsoft.com/office/powerpoint/2010/main" val="143649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52.wmf"/></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5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5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6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165.jpeg"/><Relationship Id="rId4" Type="http://schemas.openxmlformats.org/officeDocument/2006/relationships/image" Target="../media/image16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69.jpg"/></Relationships>
</file>

<file path=ppt/slides/_rels/slide11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png"/></Relationships>
</file>

<file path=ppt/slides/_rels/slide114.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77.JPG"/></Relationships>
</file>

<file path=ppt/slides/_rels/slide1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jpg"/><Relationship Id="rId7"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78.jpe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7.png"/><Relationship Id="rId5" Type="http://schemas.openxmlformats.org/officeDocument/2006/relationships/oleObject" Target="../embeddings/oleObject1.bin"/><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99.jpeg"/><Relationship Id="rId4" Type="http://schemas.microsoft.com/office/2007/relationships/hdphoto" Target="../media/hdphoto9.wdp"/></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02.jpeg"/><Relationship Id="rId5" Type="http://schemas.microsoft.com/office/2007/relationships/hdphoto" Target="../media/hdphoto10.wdp"/><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7.JP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06.jpg"/><Relationship Id="rId5" Type="http://schemas.openxmlformats.org/officeDocument/2006/relationships/image" Target="../media/image105.jpg"/><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09.jpeg"/><Relationship Id="rId4" Type="http://schemas.microsoft.com/office/2007/relationships/hdphoto" Target="../media/hdphoto12.wdp"/></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jpeg"/><Relationship Id="rId4" Type="http://schemas.microsoft.com/office/2007/relationships/hdphoto" Target="../media/hdphoto13.wdp"/></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G"/><Relationship Id="rId4" Type="http://schemas.microsoft.com/office/2007/relationships/hdphoto" Target="../media/hdphoto14.wdp"/></Relationships>
</file>

<file path=ppt/slides/_rels/slide7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116.jpeg"/><Relationship Id="rId7" Type="http://schemas.openxmlformats.org/officeDocument/2006/relationships/image" Target="../media/image118.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117.jpeg"/><Relationship Id="rId4" Type="http://schemas.microsoft.com/office/2007/relationships/hdphoto" Target="../media/hdphoto15.wdp"/></Relationships>
</file>

<file path=ppt/slides/_rels/slide7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20.jp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24.jpeg"/><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hyperlink" Target="http://upload.wikimedia.org/wikipedia/en/f/f2/Laramie_River_floodplain_1949.jpg" TargetMode="Externa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wmf"/></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8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37.wmf"/><Relationship Id="rId5" Type="http://schemas.openxmlformats.org/officeDocument/2006/relationships/image" Target="../media/image136.wmf"/><Relationship Id="rId4" Type="http://schemas.openxmlformats.org/officeDocument/2006/relationships/image" Target="../media/image135.png"/></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microsoft.com/office/2007/relationships/hdphoto" Target="../media/hdphoto18.wdp"/></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43000"/>
            <a:ext cx="7772400" cy="991561"/>
          </a:xfrm>
        </p:spPr>
        <p:txBody>
          <a:bodyPr>
            <a:normAutofit/>
          </a:bodyPr>
          <a:lstStyle/>
          <a:p>
            <a:pPr algn="ctr"/>
            <a:r>
              <a:rPr lang="en-US" sz="2400" b="1" dirty="0" smtClean="0"/>
              <a:t>How To Prepare For and Conduct a CAV</a:t>
            </a:r>
            <a:r>
              <a:rPr lang="en-US" sz="2400" b="0" dirty="0" smtClean="0">
                <a:effectLst>
                  <a:outerShdw blurRad="38100" dist="38100" dir="2700000" algn="tl">
                    <a:srgbClr val="000000">
                      <a:alpha val="43137"/>
                    </a:srgbClr>
                  </a:outerShdw>
                </a:effectLst>
              </a:rPr>
              <a:t/>
            </a:r>
            <a:br>
              <a:rPr lang="en-US" sz="2400" b="0" dirty="0" smtClean="0">
                <a:effectLst>
                  <a:outerShdw blurRad="38100" dist="38100" dir="2700000" algn="tl">
                    <a:srgbClr val="000000">
                      <a:alpha val="43137"/>
                    </a:srgbClr>
                  </a:outerShdw>
                </a:effectLst>
              </a:rPr>
            </a:br>
            <a:endParaRPr lang="en-US" sz="2400" b="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981200" y="5429696"/>
            <a:ext cx="5181600" cy="361504"/>
          </a:xfrm>
        </p:spPr>
        <p:txBody>
          <a:bodyPr>
            <a:normAutofit lnSpcReduction="10000"/>
          </a:bodyPr>
          <a:lstStyle/>
          <a:p>
            <a:r>
              <a:rPr lang="en-US" sz="1800" dirty="0" smtClean="0">
                <a:effectLst>
                  <a:outerShdw blurRad="38100" dist="38100" dir="2700000" algn="tl">
                    <a:srgbClr val="000000">
                      <a:alpha val="43137"/>
                    </a:srgbClr>
                  </a:outerShdw>
                </a:effectLst>
              </a:rPr>
              <a:t>Floodplain Management Branch, FEMA HQ</a:t>
            </a:r>
            <a:endParaRPr lang="en-US" sz="1800" dirty="0">
              <a:effectLst>
                <a:outerShdw blurRad="38100" dist="38100" dir="2700000" algn="tl">
                  <a:srgbClr val="000000">
                    <a:alpha val="43137"/>
                  </a:srgbClr>
                </a:outerShdw>
              </a:effectLst>
            </a:endParaRPr>
          </a:p>
        </p:txBody>
      </p:sp>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The NFIP Community Assistance Visit</a:t>
            </a:r>
            <a:endParaRPr lang="en-US" sz="3600" dirty="0">
              <a:solidFill>
                <a:schemeClr val="bg1"/>
              </a:solidFill>
            </a:endParaRPr>
          </a:p>
        </p:txBody>
      </p:sp>
      <p:pic>
        <p:nvPicPr>
          <p:cNvPr id="3074" name="Picture 2"/>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b="7143"/>
          <a:stretch/>
        </p:blipFill>
        <p:spPr bwMode="auto">
          <a:xfrm>
            <a:off x="1454859" y="2286000"/>
            <a:ext cx="6241341" cy="2547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17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Contact   </a:t>
            </a:r>
            <a:r>
              <a:rPr lang="en-US" sz="1200" dirty="0" smtClean="0">
                <a:solidFill>
                  <a:schemeClr val="bg1"/>
                </a:solidFill>
              </a:rPr>
              <a:t>(continued)</a:t>
            </a:r>
            <a:endParaRPr lang="en-US" sz="3600" dirty="0">
              <a:solidFill>
                <a:schemeClr val="bg1"/>
              </a:solidFill>
            </a:endParaRPr>
          </a:p>
        </p:txBody>
      </p:sp>
      <p:sp>
        <p:nvSpPr>
          <p:cNvPr id="6" name="Rectangle 3"/>
          <p:cNvSpPr txBox="1">
            <a:spLocks noChangeArrowheads="1"/>
          </p:cNvSpPr>
          <p:nvPr/>
        </p:nvSpPr>
        <p:spPr>
          <a:xfrm>
            <a:off x="0" y="1676400"/>
            <a:ext cx="8610600" cy="2057400"/>
          </a:xfrm>
          <a:prstGeom prst="rect">
            <a:avLst/>
          </a:prstGeom>
        </p:spPr>
        <p:txBody>
          <a:bodyPr>
            <a:normAutofit lnSpcReduction="10000"/>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801688" lvl="3">
              <a:lnSpc>
                <a:spcPct val="90000"/>
              </a:lnSpc>
              <a:spcBef>
                <a:spcPct val="20000"/>
              </a:spcBef>
              <a:buClr>
                <a:srgbClr val="FFFFFF"/>
              </a:buClr>
              <a:buSzPct val="105000"/>
              <a:defRPr/>
            </a:pPr>
            <a:r>
              <a:rPr lang="en-US" sz="2400" dirty="0" smtClean="0">
                <a:latin typeface="Calibri" pitchFamily="34" charset="0"/>
                <a:cs typeface="Calibri" pitchFamily="34" charset="0"/>
              </a:rPr>
              <a:t>   A CAC:</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3"/>
              </a:buBlip>
              <a:defRPr/>
            </a:pPr>
            <a:r>
              <a:rPr lang="en-US" sz="2000" dirty="0">
                <a:latin typeface="Calibri" pitchFamily="34" charset="0"/>
                <a:cs typeface="Calibri" pitchFamily="34" charset="0"/>
              </a:rPr>
              <a:t> </a:t>
            </a:r>
            <a:r>
              <a:rPr lang="en-US" sz="2200" dirty="0" smtClean="0">
                <a:latin typeface="Calibri" pitchFamily="34" charset="0"/>
                <a:cs typeface="Calibri" pitchFamily="34" charset="0"/>
              </a:rPr>
              <a:t>Can consist of a telephone call or brief visit.</a:t>
            </a:r>
            <a:endParaRPr lang="en-US" sz="22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Is less comprehensive than a CAV.</a:t>
            </a:r>
            <a:endParaRPr lang="en-US" sz="2200" dirty="0">
              <a:latin typeface="Calibri" pitchFamily="34" charset="0"/>
              <a:cs typeface="Calibri" pitchFamily="34" charset="0"/>
            </a:endParaRPr>
          </a:p>
          <a:p>
            <a:pPr marL="1082675"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endParaRPr lang="en-US" sz="2200" dirty="0">
              <a:latin typeface="Calibri" pitchFamily="34" charset="0"/>
              <a:cs typeface="Calibri" pitchFamily="34" charset="0"/>
            </a:endParaRPr>
          </a:p>
          <a:p>
            <a:pPr lvl="3">
              <a:lnSpc>
                <a:spcPct val="90000"/>
              </a:lnSpc>
              <a:spcBef>
                <a:spcPct val="20000"/>
              </a:spcBef>
              <a:buClr>
                <a:srgbClr val="FFFFFF"/>
              </a:buClr>
              <a:buSzPct val="105000"/>
              <a:defRPr/>
            </a:pPr>
            <a:endParaRPr lang="en-US" sz="2200" dirty="0">
              <a:latin typeface="Calibri" pitchFamily="34" charset="0"/>
              <a:cs typeface="Calibri" pitchFamily="34" charset="0"/>
            </a:endParaRPr>
          </a:p>
        </p:txBody>
      </p:sp>
      <p:sp>
        <p:nvSpPr>
          <p:cNvPr id="8" name="Rectangle 3"/>
          <p:cNvSpPr txBox="1">
            <a:spLocks noChangeArrowheads="1"/>
          </p:cNvSpPr>
          <p:nvPr/>
        </p:nvSpPr>
        <p:spPr>
          <a:xfrm>
            <a:off x="0" y="3124200"/>
            <a:ext cx="8610600" cy="2819400"/>
          </a:xfrm>
          <a:prstGeom prst="rect">
            <a:avLst/>
          </a:prstGeom>
        </p:spPr>
        <p:txBody>
          <a:bodyPr>
            <a:normAutofit lnSpcReduction="10000"/>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801688" lvl="3">
              <a:lnSpc>
                <a:spcPct val="90000"/>
              </a:lnSpc>
              <a:spcBef>
                <a:spcPct val="20000"/>
              </a:spcBef>
              <a:buClr>
                <a:srgbClr val="FFFFFF"/>
              </a:buClr>
              <a:buSzPct val="105000"/>
              <a:defRPr/>
            </a:pPr>
            <a:r>
              <a:rPr lang="en-US" sz="2400" dirty="0" smtClean="0">
                <a:latin typeface="Calibri" pitchFamily="34" charset="0"/>
                <a:cs typeface="Calibri" pitchFamily="34" charset="0"/>
              </a:rPr>
              <a:t>   CACs can be used:</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marL="1428750" lvl="3" indent="-346075">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As a screening tool to see if the more resource intensive CAV  is necessary.</a:t>
            </a:r>
            <a:endParaRPr lang="en-US" sz="22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To establish or re-establish contact.</a:t>
            </a:r>
          </a:p>
          <a:p>
            <a:pPr lvl="3" indent="-288925">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 To determine if floodplain management issues exist.</a:t>
            </a:r>
            <a:endParaRPr lang="en-US" sz="2200" dirty="0">
              <a:latin typeface="Calibri" pitchFamily="34" charset="0"/>
              <a:cs typeface="Calibri" pitchFamily="34" charset="0"/>
            </a:endParaRPr>
          </a:p>
          <a:p>
            <a:pPr marL="1082675"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endParaRPr lang="en-US" sz="2200" dirty="0">
              <a:latin typeface="Calibri" pitchFamily="34" charset="0"/>
              <a:cs typeface="Calibri" pitchFamily="34" charset="0"/>
            </a:endParaRPr>
          </a:p>
          <a:p>
            <a:pPr lvl="3">
              <a:lnSpc>
                <a:spcPct val="90000"/>
              </a:lnSpc>
              <a:spcBef>
                <a:spcPct val="20000"/>
              </a:spcBef>
              <a:buClr>
                <a:srgbClr val="FFFFFF"/>
              </a:buClr>
              <a:buSzPct val="105000"/>
              <a:defRPr/>
            </a:pPr>
            <a:endParaRPr lang="en-US" sz="2200" dirty="0">
              <a:latin typeface="Calibri" pitchFamily="34" charset="0"/>
              <a:cs typeface="Calibri" pitchFamily="34" charset="0"/>
            </a:endParaRPr>
          </a:p>
        </p:txBody>
      </p:sp>
    </p:spTree>
    <p:extLst>
      <p:ext uri="{BB962C8B-B14F-4D97-AF65-F5344CB8AC3E}">
        <p14:creationId xmlns:p14="http://schemas.microsoft.com/office/powerpoint/2010/main" val="20732622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9"/>
          <p:cNvPicPr>
            <a:picLocks noChangeAspect="1" noChangeArrowheads="1"/>
          </p:cNvPicPr>
          <p:nvPr/>
        </p:nvPicPr>
        <p:blipFill>
          <a:blip r:embed="rId2" cstate="print"/>
          <a:srcRect r="-1666"/>
          <a:stretch>
            <a:fillRect/>
          </a:stretch>
        </p:blipFill>
        <p:spPr bwMode="auto">
          <a:xfrm>
            <a:off x="0" y="0"/>
            <a:ext cx="9296400" cy="6858000"/>
          </a:xfrm>
          <a:prstGeom prst="rect">
            <a:avLst/>
          </a:prstGeom>
          <a:noFill/>
          <a:ln w="9525">
            <a:noFill/>
            <a:miter lim="800000"/>
            <a:headEnd/>
            <a:tailEnd/>
          </a:ln>
        </p:spPr>
      </p:pic>
    </p:spTree>
    <p:extLst>
      <p:ext uri="{BB962C8B-B14F-4D97-AF65-F5344CB8AC3E}">
        <p14:creationId xmlns:p14="http://schemas.microsoft.com/office/powerpoint/2010/main" val="42461018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Ever feel like you are missing something vital?  Let’s do a few quick “Look and Comment” slides.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079"/>
          <a:stretch/>
        </p:blipFill>
        <p:spPr>
          <a:xfrm>
            <a:off x="4791336" y="2133600"/>
            <a:ext cx="3628764" cy="3479800"/>
          </a:xfrm>
          <a:prstGeom prst="rect">
            <a:avLst/>
          </a:prstGeom>
          <a:ln>
            <a:noFill/>
          </a:ln>
          <a:effectLst>
            <a:outerShdw blurRad="292100" dist="139700" dir="2700000" algn="tl" rotWithShape="0">
              <a:srgbClr val="333333">
                <a:alpha val="65000"/>
              </a:srgbClr>
            </a:outerShdw>
          </a:effectLst>
        </p:spPr>
      </p:pic>
      <p:pic>
        <p:nvPicPr>
          <p:cNvPr id="5123" name="Picture 3" descr="C:\Users\AGOODMAN\AppData\Local\Microsoft\Windows\Temporary Internet Files\Content.IE5\JB63NW9C\MC90044556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00" y="2895600"/>
            <a:ext cx="2743200" cy="234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284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CHHA on the FIRM: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675" y="1828800"/>
            <a:ext cx="5106900" cy="4017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0"/>
            <a:ext cx="3448050" cy="2524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87641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AE Zone on the FIRM: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6" name="Picture 5" descr="St Charles Ave2.jp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752600"/>
            <a:ext cx="5410200" cy="40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amp 2 003.jpg"/>
          <p:cNvPicPr>
            <a:picLocks noChangeAspect="1"/>
          </p:cNvPicPr>
          <p:nvPr/>
        </p:nvPicPr>
        <p:blipFill>
          <a:blip r:embed="rId4"/>
          <a:stretch>
            <a:fillRect/>
          </a:stretch>
        </p:blipFill>
        <p:spPr>
          <a:xfrm>
            <a:off x="3429000" y="1752600"/>
            <a:ext cx="5410200" cy="40006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937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A Zone on the FIRM: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148"/>
          <a:stretch/>
        </p:blipFill>
        <p:spPr bwMode="auto">
          <a:xfrm>
            <a:off x="2819400" y="1816274"/>
            <a:ext cx="5943600" cy="3871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lum bright="-10000"/>
          </a:blip>
          <a:srcRect/>
          <a:stretch>
            <a:fillRect/>
          </a:stretch>
        </p:blipFill>
        <p:spPr bwMode="auto">
          <a:xfrm>
            <a:off x="3432132" y="1162050"/>
            <a:ext cx="5334000" cy="400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399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A Zone on the FIRM: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828800"/>
            <a:ext cx="5855918"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78582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A Zone on the FIRM: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4381500" cy="4605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AGOODMAN\AppData\Local\Microsoft\Windows\Temporary Internet Files\Content.IE5\JB63NW9C\MP900382674[1].jp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6800" y="2362200"/>
            <a:ext cx="1850571"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46701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Discrepancy: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6" t="19000" r="77892" b="13000"/>
          <a:stretch/>
        </p:blipFill>
        <p:spPr bwMode="auto">
          <a:xfrm>
            <a:off x="3049566" y="1447800"/>
            <a:ext cx="5370534" cy="4324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19710255">
            <a:off x="3532569" y="3466796"/>
            <a:ext cx="4404527" cy="1234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8"/>
          <p:cNvSpPr txBox="1">
            <a:spLocks noChangeArrowheads="1"/>
          </p:cNvSpPr>
          <p:nvPr/>
        </p:nvSpPr>
        <p:spPr bwMode="auto">
          <a:xfrm>
            <a:off x="3296374" y="1663759"/>
            <a:ext cx="4634602" cy="646331"/>
          </a:xfrm>
          <a:prstGeom prst="rect">
            <a:avLst/>
          </a:prstGeom>
          <a:solidFill>
            <a:schemeClr val="bg1"/>
          </a:solidFill>
          <a:ln w="9525">
            <a:solidFill>
              <a:schemeClr val="tx1"/>
            </a:solidFill>
            <a:miter lim="800000"/>
            <a:headEnd/>
            <a:tailEnd/>
          </a:ln>
        </p:spPr>
        <p:txBody>
          <a:bodyPr wrap="none">
            <a:spAutoFit/>
          </a:bodyPr>
          <a:lstStyle/>
          <a:p>
            <a:pPr>
              <a:defRPr/>
            </a:pPr>
            <a:r>
              <a:rPr lang="en-US" dirty="0">
                <a:latin typeface="Arial" pitchFamily="34" charset="0"/>
                <a:cs typeface="Arial" pitchFamily="34" charset="0"/>
              </a:rPr>
              <a:t>Preliminary DFIRM</a:t>
            </a:r>
          </a:p>
          <a:p>
            <a:pPr>
              <a:defRPr/>
            </a:pPr>
            <a:r>
              <a:rPr lang="en-US" sz="1800" dirty="0">
                <a:latin typeface="Arial" pitchFamily="34" charset="0"/>
                <a:cs typeface="Arial" pitchFamily="34" charset="0"/>
              </a:rPr>
              <a:t>Owner of airstrip states this map is “wrong.”</a:t>
            </a:r>
          </a:p>
        </p:txBody>
      </p:sp>
    </p:spTree>
    <p:extLst>
      <p:ext uri="{BB962C8B-B14F-4D97-AF65-F5344CB8AC3E}">
        <p14:creationId xmlns:p14="http://schemas.microsoft.com/office/powerpoint/2010/main" val="3870781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pic>
        <p:nvPicPr>
          <p:cNvPr id="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477000" cy="4849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srcRect/>
          <a:stretch>
            <a:fillRect/>
          </a:stretch>
        </p:blipFill>
        <p:spPr bwMode="auto">
          <a:xfrm>
            <a:off x="304800" y="1828800"/>
            <a:ext cx="2692400" cy="201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a:xfrm>
            <a:off x="1371600" y="3657600"/>
            <a:ext cx="1066800" cy="12477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3434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rot="10800000">
            <a:off x="3733800" y="4114800"/>
            <a:ext cx="2667000" cy="1143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9710255">
            <a:off x="1860844" y="2744135"/>
            <a:ext cx="5794352" cy="14952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 Box 8"/>
          <p:cNvSpPr txBox="1">
            <a:spLocks noChangeArrowheads="1"/>
          </p:cNvSpPr>
          <p:nvPr/>
        </p:nvSpPr>
        <p:spPr bwMode="auto">
          <a:xfrm>
            <a:off x="4533900" y="1130125"/>
            <a:ext cx="4378122" cy="646331"/>
          </a:xfrm>
          <a:prstGeom prst="rect">
            <a:avLst/>
          </a:prstGeom>
          <a:solidFill>
            <a:schemeClr val="bg1"/>
          </a:solidFill>
          <a:ln w="9525">
            <a:solidFill>
              <a:schemeClr val="tx1"/>
            </a:solidFill>
            <a:miter lim="800000"/>
            <a:headEnd/>
            <a:tailEnd/>
          </a:ln>
        </p:spPr>
        <p:txBody>
          <a:bodyPr wrap="none">
            <a:spAutoFit/>
          </a:bodyPr>
          <a:lstStyle/>
          <a:p>
            <a:pPr>
              <a:defRPr/>
            </a:pPr>
            <a:r>
              <a:rPr lang="en-US" sz="1800" dirty="0" smtClean="0">
                <a:latin typeface="Arial" pitchFamily="34" charset="0"/>
                <a:cs typeface="Arial" pitchFamily="34" charset="0"/>
              </a:rPr>
              <a:t>Stream </a:t>
            </a:r>
            <a:r>
              <a:rPr lang="en-US" sz="1800" dirty="0">
                <a:latin typeface="Arial" pitchFamily="34" charset="0"/>
                <a:cs typeface="Arial" pitchFamily="34" charset="0"/>
              </a:rPr>
              <a:t>is now underground, what should</a:t>
            </a:r>
          </a:p>
          <a:p>
            <a:pPr>
              <a:defRPr/>
            </a:pPr>
            <a:r>
              <a:rPr lang="en-US" sz="1800" dirty="0">
                <a:latin typeface="Arial" pitchFamily="34" charset="0"/>
                <a:cs typeface="Arial" pitchFamily="34" charset="0"/>
              </a:rPr>
              <a:t>have happened?</a:t>
            </a:r>
          </a:p>
        </p:txBody>
      </p:sp>
    </p:spTree>
    <p:extLst>
      <p:ext uri="{BB962C8B-B14F-4D97-AF65-F5344CB8AC3E}">
        <p14:creationId xmlns:p14="http://schemas.microsoft.com/office/powerpoint/2010/main" val="14325658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Discrepancy?: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1447800"/>
            <a:ext cx="5572125" cy="4269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AGOODMAN\AppData\Local\Microsoft\Windows\Temporary Internet Files\Content.IE5\TMFA77TK\MC900442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819400"/>
            <a:ext cx="1828457" cy="182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255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Contact   </a:t>
            </a:r>
            <a:r>
              <a:rPr lang="en-US" sz="1200" dirty="0" smtClean="0">
                <a:solidFill>
                  <a:schemeClr val="bg1"/>
                </a:solidFill>
              </a:rPr>
              <a:t>(continued)</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571500" lvl="1" algn="ctr">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Let’s look in the Community Information System (CIS).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800" b="1" dirty="0">
              <a:latin typeface="Calibri" pitchFamily="34" charset="0"/>
              <a:cs typeface="Calibri" pitchFamily="34" charset="0"/>
            </a:endParaRPr>
          </a:p>
          <a:p>
            <a:pPr marL="801688"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You can:</a:t>
            </a:r>
          </a:p>
          <a:p>
            <a:pPr marL="569913" lvl="3">
              <a:lnSpc>
                <a:spcPct val="90000"/>
              </a:lnSpc>
              <a:spcBef>
                <a:spcPct val="20000"/>
              </a:spcBef>
              <a:buClr>
                <a:srgbClr val="FFFFFF"/>
              </a:buClr>
              <a:buSzPct val="105000"/>
              <a:defRPr/>
            </a:pPr>
            <a:endParaRPr lang="en-US" sz="10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3"/>
              </a:buBlip>
              <a:defRPr/>
            </a:pPr>
            <a:r>
              <a:rPr lang="en-US" sz="2000" dirty="0">
                <a:latin typeface="Calibri" pitchFamily="34" charset="0"/>
                <a:cs typeface="Calibri" pitchFamily="34" charset="0"/>
              </a:rPr>
              <a:t> </a:t>
            </a:r>
            <a:r>
              <a:rPr lang="en-US" sz="2200" dirty="0" smtClean="0">
                <a:latin typeface="Calibri" pitchFamily="34" charset="0"/>
                <a:cs typeface="Calibri" pitchFamily="34" charset="0"/>
              </a:rPr>
              <a:t>Use CIS to track CAC </a:t>
            </a:r>
          </a:p>
          <a:p>
            <a:pPr marL="1082675" lvl="3">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actions;</a:t>
            </a:r>
            <a:endParaRPr lang="en-US" sz="22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You can enter data</a:t>
            </a:r>
          </a:p>
          <a:p>
            <a:pPr marL="1082675" lvl="3">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as you conduct a call, and;</a:t>
            </a:r>
            <a:endParaRPr lang="en-US" sz="22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CIS creates a permanent</a:t>
            </a:r>
          </a:p>
          <a:p>
            <a:pPr marL="1082675" lvl="3">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record.   </a:t>
            </a:r>
            <a:endParaRPr lang="en-US" sz="2200" dirty="0">
              <a:latin typeface="Calibri" pitchFamily="34" charset="0"/>
              <a:cs typeface="Calibri" pitchFamily="34" charset="0"/>
            </a:endParaRPr>
          </a:p>
          <a:p>
            <a:pPr lvl="3">
              <a:lnSpc>
                <a:spcPct val="90000"/>
              </a:lnSpc>
              <a:spcBef>
                <a:spcPct val="20000"/>
              </a:spcBef>
              <a:buClr>
                <a:srgbClr val="FFFFFF"/>
              </a:buClr>
              <a:buSzPct val="105000"/>
              <a:defRPr/>
            </a:pPr>
            <a:endParaRPr lang="en-US" sz="2200" dirty="0">
              <a:latin typeface="Calibri" pitchFamily="34" charset="0"/>
              <a:cs typeface="Calibri" pitchFamily="34" charset="0"/>
            </a:endParaRPr>
          </a:p>
        </p:txBody>
      </p:sp>
      <p:pic>
        <p:nvPicPr>
          <p:cNvPr id="409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804792" y="2209800"/>
            <a:ext cx="3958208" cy="2968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1195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New additions found: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6" name="Picture 10" descr="D:\Picture 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288" y="1524000"/>
            <a:ext cx="3770312" cy="2828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2362200"/>
            <a:ext cx="3810000"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01181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New additions found: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7" name="Picture 2" descr="C:\My Documents\PHOTOS\Kodak Pictures\2006-03-23\100_06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87"/>
          <a:stretch/>
        </p:blipFill>
        <p:spPr bwMode="auto">
          <a:xfrm>
            <a:off x="1752600" y="1828800"/>
            <a:ext cx="5791200" cy="3870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547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Disaster Photos: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828800"/>
            <a:ext cx="6181725" cy="394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2156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Strange Structures: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9" name="Picture 10" descr="D:\Lake Whittington HMGP\7-98 Lake Whittington HMGP03.JPG"/>
          <p:cNvPicPr>
            <a:picLocks noChangeAspect="1" noChangeArrowheads="1"/>
          </p:cNvPicPr>
          <p:nvPr/>
        </p:nvPicPr>
        <p:blipFill>
          <a:blip r:embed="rId3"/>
          <a:srcRect/>
          <a:stretch>
            <a:fillRect/>
          </a:stretch>
        </p:blipFill>
        <p:spPr bwMode="auto">
          <a:xfrm>
            <a:off x="3082291" y="1600200"/>
            <a:ext cx="4046217" cy="269716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412081"/>
            <a:ext cx="2026186" cy="4338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 name="Picture 2" descr="Bay Cabouse 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3919538"/>
            <a:ext cx="2286000"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3236119"/>
            <a:ext cx="3352800" cy="2514600"/>
          </a:xfrm>
          <a:prstGeom prst="rect">
            <a:avLst/>
          </a:prstGeom>
        </p:spPr>
      </p:pic>
    </p:spTree>
    <p:extLst>
      <p:ext uri="{BB962C8B-B14F-4D97-AF65-F5344CB8AC3E}">
        <p14:creationId xmlns:p14="http://schemas.microsoft.com/office/powerpoint/2010/main" val="34996950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Learning Check    </a:t>
            </a:r>
            <a:endParaRPr lang="en-US" sz="3600" dirty="0">
              <a:solidFill>
                <a:schemeClr val="bg1"/>
              </a:solidFill>
            </a:endParaRPr>
          </a:p>
        </p:txBody>
      </p:sp>
      <p:sp>
        <p:nvSpPr>
          <p:cNvPr id="11"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Last Slide!!!</a:t>
            </a:r>
          </a:p>
          <a:p>
            <a:pPr marL="571500" lvl="1">
              <a:lnSpc>
                <a:spcPct val="90000"/>
              </a:lnSpc>
              <a:spcBef>
                <a:spcPct val="20000"/>
              </a:spcBef>
              <a:buClr>
                <a:srgbClr val="FFFFFF"/>
              </a:buClr>
              <a:buSzPct val="105000"/>
              <a:defRPr/>
            </a:pPr>
            <a:endParaRPr lang="en-US" sz="2400" b="1" dirty="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Flood Openings: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1447800"/>
            <a:ext cx="5435600" cy="4076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93" y="3486150"/>
            <a:ext cx="3048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3391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8382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400" dirty="0" smtClean="0">
                <a:latin typeface="Calibri" pitchFamily="34" charset="0"/>
                <a:cs typeface="Calibri" pitchFamily="34" charset="0"/>
              </a:rPr>
              <a:t>   CAV: four key elements:</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Floodplain Windshield Tour;</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Meeting with local officials;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Examination of permits/variance files, and;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Summary Meeting.</a:t>
            </a: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Summary</a:t>
            </a:r>
            <a:r>
              <a:rPr lang="en-US" sz="1200" dirty="0" smtClean="0">
                <a:solidFill>
                  <a:schemeClr val="bg1"/>
                </a:solidFill>
              </a:rPr>
              <a:t>   </a:t>
            </a:r>
            <a:endParaRPr lang="en-US" sz="1200" dirty="0">
              <a:solidFill>
                <a:schemeClr val="bg1"/>
              </a:solidFill>
            </a:endParaRPr>
          </a:p>
        </p:txBody>
      </p:sp>
    </p:spTree>
    <p:extLst>
      <p:ext uri="{BB962C8B-B14F-4D97-AF65-F5344CB8AC3E}">
        <p14:creationId xmlns:p14="http://schemas.microsoft.com/office/powerpoint/2010/main" val="230822127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42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838200" y="25685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i="1" dirty="0" smtClean="0">
                <a:solidFill>
                  <a:schemeClr val="bg1"/>
                </a:solidFill>
                <a:effectLst>
                  <a:outerShdw blurRad="38100" dist="38100" dir="2700000" algn="tl">
                    <a:srgbClr val="000000">
                      <a:alpha val="43137"/>
                    </a:srgbClr>
                  </a:outerShdw>
                </a:effectLst>
              </a:rPr>
              <a:t>Questions? </a:t>
            </a:r>
            <a:endParaRPr lang="en-US" sz="7200" i="1"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12464" y="4388664"/>
            <a:ext cx="640536" cy="640536"/>
          </a:xfrm>
          <a:prstGeom prst="rect">
            <a:avLst/>
          </a:prstGeom>
        </p:spPr>
      </p:pic>
    </p:spTree>
    <p:extLst>
      <p:ext uri="{BB962C8B-B14F-4D97-AF65-F5344CB8AC3E}">
        <p14:creationId xmlns:p14="http://schemas.microsoft.com/office/powerpoint/2010/main" val="30120150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dirty="0" smtClean="0"/>
              <a:t>FEMA Contacts </a:t>
            </a:r>
            <a:endParaRPr lang="en-US" dirty="0"/>
          </a:p>
        </p:txBody>
      </p:sp>
      <p:sp>
        <p:nvSpPr>
          <p:cNvPr id="5" name="Subtitle 4"/>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642214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Contact   </a:t>
            </a:r>
            <a:r>
              <a:rPr lang="en-US" sz="1200" dirty="0" smtClean="0">
                <a:solidFill>
                  <a:schemeClr val="bg1"/>
                </a:solidFill>
              </a:rPr>
              <a:t>(conclusion)</a:t>
            </a:r>
            <a:endParaRPr lang="en-US" sz="3600" dirty="0">
              <a:solidFill>
                <a:schemeClr val="bg1"/>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5916"/>
          <a:stretch/>
        </p:blipFill>
        <p:spPr bwMode="auto">
          <a:xfrm>
            <a:off x="676926" y="1066800"/>
            <a:ext cx="7743173" cy="48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66800"/>
            <a:ext cx="66802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44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Visit     </a:t>
            </a:r>
            <a:endParaRPr lang="en-US" sz="3600" dirty="0">
              <a:solidFill>
                <a:schemeClr val="bg1"/>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476"/>
          <a:stretch/>
        </p:blipFill>
        <p:spPr>
          <a:xfrm>
            <a:off x="1824270" y="1556651"/>
            <a:ext cx="5419260" cy="3755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32211">
            <a:off x="2405369" y="3585287"/>
            <a:ext cx="268169" cy="268169"/>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8400" y1="5600" x2="8400" y2="5600"/>
                        <a14:backgroundMark x1="11600" y1="5200" x2="11600" y2="5200"/>
                        <a14:backgroundMark x1="800" y1="3200" x2="24800" y2="3600"/>
                        <a14:backgroundMark x1="6000" y1="14000" x2="6000" y2="14000"/>
                        <a14:backgroundMark x1="1200" y1="7200" x2="1200" y2="7200"/>
                        <a14:backgroundMark x1="800" y1="4000" x2="800" y2="4000"/>
                        <a14:backgroundMark x1="2800" y1="4800" x2="2800" y2="4800"/>
                        <a14:backgroundMark x1="6000" y1="2400" x2="6000" y2="2400"/>
                        <a14:backgroundMark x1="2800" y1="1200" x2="2800" y2="1200"/>
                        <a14:backgroundMark x1="9600" y1="1200" x2="9600" y2="1200"/>
                        <a14:backgroundMark x1="16000" y1="2000" x2="16000" y2="2000"/>
                        <a14:backgroundMark x1="16000" y1="6400" x2="16000" y2="6400"/>
                        <a14:backgroundMark x1="12800" y1="8400" x2="12800" y2="8400"/>
                        <a14:backgroundMark x1="12800" y1="10800" x2="12800" y2="10800"/>
                        <a14:backgroundMark x1="17600" y1="9200" x2="17600" y2="9200"/>
                        <a14:backgroundMark x1="20400" y1="7200" x2="20400" y2="7200"/>
                        <a14:backgroundMark x1="20400" y1="5600" x2="20400" y2="5600"/>
                        <a14:backgroundMark x1="18800" y1="3200" x2="18800" y2="3200"/>
                        <a14:backgroundMark x1="22800" y1="1200" x2="22800" y2="1200"/>
                        <a14:backgroundMark x1="25200" y1="3600" x2="25200" y2="3600"/>
                        <a14:backgroundMark x1="28800" y1="2400" x2="28800" y2="2400"/>
                        <a14:backgroundMark x1="33200" y1="2000" x2="33200" y2="2000"/>
                        <a14:backgroundMark x1="65200" y1="1200" x2="65200" y2="1200"/>
                        <a14:backgroundMark x1="69600" y1="4000" x2="69600" y2="4000"/>
                        <a14:backgroundMark x1="73200" y1="5200" x2="73200" y2="5200"/>
                        <a14:backgroundMark x1="78400" y1="6800" x2="78400" y2="6800"/>
                        <a14:backgroundMark x1="82800" y1="6800" x2="82800" y2="6800"/>
                        <a14:backgroundMark x1="78000" y1="5200" x2="78000" y2="5200"/>
                        <a14:backgroundMark x1="75200" y1="1200" x2="75200" y2="1200"/>
                        <a14:backgroundMark x1="71200" y1="1200" x2="71200" y2="1200"/>
                        <a14:backgroundMark x1="80800" y1="2400" x2="80800" y2="2400"/>
                        <a14:backgroundMark x1="83600" y1="3200" x2="83600" y2="3200"/>
                        <a14:backgroundMark x1="89600" y1="5200" x2="89600" y2="5200"/>
                        <a14:backgroundMark x1="86800" y1="2400" x2="86800" y2="2400"/>
                        <a14:backgroundMark x1="86000" y1="7200" x2="86000" y2="7200"/>
                        <a14:backgroundMark x1="86000" y1="12400" x2="86000" y2="12400"/>
                        <a14:backgroundMark x1="81200" y1="9200" x2="81200" y2="9200"/>
                        <a14:backgroundMark x1="93200" y1="7200" x2="93200" y2="7200"/>
                        <a14:backgroundMark x1="92800" y1="5200" x2="92800" y2="5200"/>
                        <a14:backgroundMark x1="91600" y1="2000" x2="91600" y2="2000"/>
                        <a14:backgroundMark x1="96000" y1="2000" x2="96000" y2="2000"/>
                        <a14:backgroundMark x1="97600" y1="2000" x2="97600" y2="2000"/>
                        <a14:backgroundMark x1="96400" y1="6400" x2="96400" y2="6400"/>
                        <a14:backgroundMark x1="97200" y1="12800" x2="97200" y2="12800"/>
                        <a14:backgroundMark x1="95600" y1="12400" x2="95600" y2="12400"/>
                      </a14:backgroundRemoval>
                    </a14:imgEffect>
                  </a14:imgLayer>
                </a14:imgProps>
              </a:ext>
              <a:ext uri="{28A0092B-C50C-407E-A947-70E740481C1C}">
                <a14:useLocalDpi xmlns:a14="http://schemas.microsoft.com/office/drawing/2010/main" val="0"/>
              </a:ext>
            </a:extLst>
          </a:blip>
          <a:stretch>
            <a:fillRect/>
          </a:stretch>
        </p:blipFill>
        <p:spPr>
          <a:xfrm rot="21283159">
            <a:off x="6637201" y="3319690"/>
            <a:ext cx="177709" cy="177709"/>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8400" y1="5600" x2="8400" y2="5600"/>
                        <a14:backgroundMark x1="11600" y1="5200" x2="11600" y2="5200"/>
                        <a14:backgroundMark x1="800" y1="3200" x2="24800" y2="3600"/>
                        <a14:backgroundMark x1="6000" y1="14000" x2="6000" y2="14000"/>
                        <a14:backgroundMark x1="1200" y1="7200" x2="1200" y2="7200"/>
                        <a14:backgroundMark x1="800" y1="4000" x2="800" y2="4000"/>
                        <a14:backgroundMark x1="2800" y1="4800" x2="2800" y2="4800"/>
                        <a14:backgroundMark x1="6000" y1="2400" x2="6000" y2="2400"/>
                        <a14:backgroundMark x1="2800" y1="1200" x2="2800" y2="1200"/>
                        <a14:backgroundMark x1="9600" y1="1200" x2="9600" y2="1200"/>
                        <a14:backgroundMark x1="16000" y1="2000" x2="16000" y2="2000"/>
                        <a14:backgroundMark x1="16000" y1="6400" x2="16000" y2="6400"/>
                        <a14:backgroundMark x1="12800" y1="8400" x2="12800" y2="8400"/>
                        <a14:backgroundMark x1="12800" y1="10800" x2="12800" y2="10800"/>
                        <a14:backgroundMark x1="17600" y1="9200" x2="17600" y2="9200"/>
                        <a14:backgroundMark x1="20400" y1="7200" x2="20400" y2="7200"/>
                        <a14:backgroundMark x1="20400" y1="5600" x2="20400" y2="5600"/>
                        <a14:backgroundMark x1="18800" y1="3200" x2="18800" y2="3200"/>
                        <a14:backgroundMark x1="22800" y1="1200" x2="22800" y2="1200"/>
                        <a14:backgroundMark x1="25200" y1="3600" x2="25200" y2="3600"/>
                        <a14:backgroundMark x1="28800" y1="2400" x2="28800" y2="2400"/>
                        <a14:backgroundMark x1="33200" y1="2000" x2="33200" y2="2000"/>
                        <a14:backgroundMark x1="65200" y1="1200" x2="65200" y2="1200"/>
                        <a14:backgroundMark x1="69600" y1="4000" x2="69600" y2="4000"/>
                        <a14:backgroundMark x1="73200" y1="5200" x2="73200" y2="5200"/>
                        <a14:backgroundMark x1="78400" y1="6800" x2="78400" y2="6800"/>
                        <a14:backgroundMark x1="82800" y1="6800" x2="82800" y2="6800"/>
                        <a14:backgroundMark x1="78000" y1="5200" x2="78000" y2="5200"/>
                        <a14:backgroundMark x1="75200" y1="1200" x2="75200" y2="1200"/>
                        <a14:backgroundMark x1="71200" y1="1200" x2="71200" y2="1200"/>
                        <a14:backgroundMark x1="80800" y1="2400" x2="80800" y2="2400"/>
                        <a14:backgroundMark x1="83600" y1="3200" x2="83600" y2="3200"/>
                        <a14:backgroundMark x1="89600" y1="5200" x2="89600" y2="5200"/>
                        <a14:backgroundMark x1="86800" y1="2400" x2="86800" y2="2400"/>
                        <a14:backgroundMark x1="86000" y1="7200" x2="86000" y2="7200"/>
                        <a14:backgroundMark x1="86000" y1="12400" x2="86000" y2="12400"/>
                        <a14:backgroundMark x1="81200" y1="9200" x2="81200" y2="9200"/>
                        <a14:backgroundMark x1="93200" y1="7200" x2="93200" y2="7200"/>
                        <a14:backgroundMark x1="92800" y1="5200" x2="92800" y2="5200"/>
                        <a14:backgroundMark x1="91600" y1="2000" x2="91600" y2="2000"/>
                        <a14:backgroundMark x1="96000" y1="2000" x2="96000" y2="2000"/>
                        <a14:backgroundMark x1="97600" y1="2000" x2="97600" y2="2000"/>
                        <a14:backgroundMark x1="96400" y1="6400" x2="96400" y2="6400"/>
                        <a14:backgroundMark x1="97200" y1="12800" x2="97200" y2="12800"/>
                        <a14:backgroundMark x1="95600" y1="12400" x2="95600" y2="12400"/>
                      </a14:backgroundRemoval>
                    </a14:imgEffect>
                  </a14:imgLayer>
                </a14:imgProps>
              </a:ext>
              <a:ext uri="{28A0092B-C50C-407E-A947-70E740481C1C}">
                <a14:useLocalDpi xmlns:a14="http://schemas.microsoft.com/office/drawing/2010/main" val="0"/>
              </a:ext>
            </a:extLst>
          </a:blip>
          <a:stretch>
            <a:fillRect/>
          </a:stretch>
        </p:blipFill>
        <p:spPr>
          <a:xfrm rot="21146634">
            <a:off x="4522976" y="3837176"/>
            <a:ext cx="442544" cy="442544"/>
          </a:xfrm>
          <a:prstGeom prst="rect">
            <a:avLst/>
          </a:prstGeom>
        </p:spPr>
      </p:pic>
    </p:spTree>
    <p:extLst>
      <p:ext uri="{BB962C8B-B14F-4D97-AF65-F5344CB8AC3E}">
        <p14:creationId xmlns:p14="http://schemas.microsoft.com/office/powerpoint/2010/main" val="1569787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Visit  </a:t>
            </a:r>
            <a:r>
              <a:rPr lang="en-US" sz="1200" dirty="0" smtClean="0">
                <a:solidFill>
                  <a:schemeClr val="bg1"/>
                </a:solidFill>
              </a:rPr>
              <a:t>(continued)</a:t>
            </a:r>
            <a:endParaRPr lang="en-US" sz="3600" dirty="0">
              <a:solidFill>
                <a:schemeClr val="bg1"/>
              </a:solidFill>
            </a:endParaRPr>
          </a:p>
        </p:txBody>
      </p:sp>
      <p:sp>
        <p:nvSpPr>
          <p:cNvPr id="3" name="Rectangle 3"/>
          <p:cNvSpPr txBox="1">
            <a:spLocks noChangeArrowheads="1"/>
          </p:cNvSpPr>
          <p:nvPr/>
        </p:nvSpPr>
        <p:spPr>
          <a:xfrm>
            <a:off x="0" y="9144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571500" lvl="1" algn="ctr">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A CAV is an assessment of the community’s FPM understanding &amp; abilities requirements under the NFIP.</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801688" lvl="3">
              <a:lnSpc>
                <a:spcPct val="90000"/>
              </a:lnSpc>
              <a:spcBef>
                <a:spcPct val="20000"/>
              </a:spcBef>
              <a:buClr>
                <a:srgbClr val="FFFFFF"/>
              </a:buClr>
              <a:buSzPct val="105000"/>
              <a:defRPr/>
            </a:pPr>
            <a:r>
              <a:rPr lang="en-US" sz="2200" dirty="0" smtClean="0">
                <a:latin typeface="Calibri" pitchFamily="34" charset="0"/>
                <a:cs typeface="Calibri" pitchFamily="34" charset="0"/>
              </a:rPr>
              <a:t>   May be used to resolve issues or problems identified via CAC or 	 other source</a:t>
            </a:r>
            <a:r>
              <a:rPr lang="en-US" sz="2400" dirty="0" smtClean="0">
                <a:latin typeface="Calibri" pitchFamily="34" charset="0"/>
                <a:cs typeface="Calibri" pitchFamily="34" charset="0"/>
              </a:rPr>
              <a:t>:</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It is not to be a finger pointing exercise.</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However, it can be a basis for subsequent enforcement     action.</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200" dirty="0" smtClean="0">
                <a:latin typeface="Calibri" pitchFamily="34" charset="0"/>
                <a:cs typeface="Calibri" pitchFamily="34" charset="0"/>
              </a:rPr>
              <a:t>   Assesses the effectiveness of programmatic and regulatory 	  	  aspect of the NFIP.</a:t>
            </a: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2462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noaction" highlightClick="1"/>
          </p:cNvPr>
          <p:cNvSpPr/>
          <p:nvPr/>
        </p:nvSpPr>
        <p:spPr>
          <a:xfrm>
            <a:off x="685800" y="4672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165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Visit  </a:t>
            </a:r>
            <a:r>
              <a:rPr lang="en-US" sz="1200" dirty="0" smtClean="0">
                <a:solidFill>
                  <a:schemeClr val="bg1"/>
                </a:solidFill>
              </a:rPr>
              <a:t>(continued)</a:t>
            </a:r>
            <a:r>
              <a:rPr lang="en-US" sz="3600" dirty="0" smtClean="0">
                <a:solidFill>
                  <a:schemeClr val="bg1"/>
                </a:solidFill>
              </a:rPr>
              <a:t>  </a:t>
            </a:r>
            <a:endParaRPr lang="en-US" sz="1200" dirty="0">
              <a:solidFill>
                <a:schemeClr val="bg1"/>
              </a:solidFill>
            </a:endParaRPr>
          </a:p>
        </p:txBody>
      </p:sp>
      <p:sp>
        <p:nvSpPr>
          <p:cNvPr id="3"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gn="ctr">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Gathering Information and Facts.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Make field observations – windshield survey.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Check for new development, substantial improvement, fill 	  in SFHA, possible  obstructions, etc.</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Review permit files and any variance files.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Identify issues and problems and offer assistance to correct 	  program deficiencies and/or remedy possible violations.</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noaction" highlightClick="1"/>
          </p:cNvPr>
          <p:cNvSpPr/>
          <p:nvPr/>
        </p:nvSpPr>
        <p:spPr>
          <a:xfrm>
            <a:off x="685800" y="28956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noaction" highlightClick="1"/>
          </p:cNvPr>
          <p:cNvSpPr/>
          <p:nvPr/>
        </p:nvSpPr>
        <p:spPr>
          <a:xfrm>
            <a:off x="685800" y="3834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noaction" highlightClick="1"/>
          </p:cNvPr>
          <p:cNvSpPr/>
          <p:nvPr/>
        </p:nvSpPr>
        <p:spPr>
          <a:xfrm>
            <a:off x="685800" y="4367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j0321016"/>
          <p:cNvPicPr>
            <a:picLocks noChangeAspect="1" noChangeArrowheads="1"/>
          </p:cNvPicPr>
          <p:nvPr/>
        </p:nvPicPr>
        <p:blipFill>
          <a:blip r:embed="rId3" cstate="print">
            <a:lum bright="-20000" contrast="-20000"/>
          </a:blip>
          <a:srcRect/>
          <a:stretch>
            <a:fillRect/>
          </a:stretch>
        </p:blipFill>
        <p:spPr bwMode="auto">
          <a:xfrm>
            <a:off x="6858000" y="3200400"/>
            <a:ext cx="1371600" cy="838200"/>
          </a:xfrm>
          <a:prstGeom prst="rect">
            <a:avLst/>
          </a:prstGeom>
          <a:noFill/>
          <a:ln w="9525">
            <a:noFill/>
            <a:miter lim="800000"/>
            <a:headEnd/>
            <a:tailEnd/>
          </a:ln>
        </p:spPr>
      </p:pic>
    </p:spTree>
    <p:extLst>
      <p:ext uri="{BB962C8B-B14F-4D97-AF65-F5344CB8AC3E}">
        <p14:creationId xmlns:p14="http://schemas.microsoft.com/office/powerpoint/2010/main" val="617119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Visit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CAV Phases: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Selection;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Preparation;</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Community Visit;</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Documentation &amp; Fact Finding, and;</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Follow-Up.</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noaction" highlightClick="1"/>
          </p:cNvPr>
          <p:cNvSpPr/>
          <p:nvPr/>
        </p:nvSpPr>
        <p:spPr>
          <a:xfrm>
            <a:off x="685800" y="4495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62705"/>
            <a:ext cx="2718076" cy="3518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45136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8382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571500" lvl="1" algn="ctr">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To CAV or Not to CAV, that is the question...</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Ideally, a participating NFIP community should be                    contacted at least every year:</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Impossible – too many;</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Depends on State / FEMA staff, budget, and other resources and demands;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Depends on local staff turnover, and;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Every 5 years is a rule of thumb (but three years for select communities is recommend).</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23622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AGOODMAN\AppData\Local\Microsoft\Windows\Temporary Internet Files\Content.IE5\RKYBLJ20\MC90019891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2007296"/>
            <a:ext cx="1446439" cy="133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Visit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3689509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Risk-Based Selection Criteria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You should consider communities with:</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Current and future high growth in SFHA;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a:t>
            </a:r>
            <a:r>
              <a:rPr lang="en-US" sz="2400" dirty="0">
                <a:latin typeface="Calibri" pitchFamily="34" charset="0"/>
                <a:cs typeface="Calibri" pitchFamily="34" charset="0"/>
              </a:rPr>
              <a:t>H</a:t>
            </a:r>
            <a:r>
              <a:rPr lang="en-US" sz="2400" dirty="0" smtClean="0">
                <a:latin typeface="Calibri" pitchFamily="34" charset="0"/>
                <a:cs typeface="Calibri" pitchFamily="34" charset="0"/>
              </a:rPr>
              <a:t>igh risks to existing SFHA development, and;</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Known or suspected compliance issues.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965448"/>
            <a:ext cx="2209800" cy="172472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3410712"/>
            <a:ext cx="1536192" cy="2304288"/>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450" y="4179874"/>
            <a:ext cx="2343150" cy="1510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975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Risk-Based Selection Criteria</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Risk-Based Community Selection Process: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Risk-Based Selection Tool provides annual ranking of all  		  communities in each State, and;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The list is divided into two groups (aka Tier 1 and Tier 2).</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Tier 1:</a:t>
            </a:r>
          </a:p>
          <a:p>
            <a:pPr marL="569913"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428750" lvl="3" indent="-346075">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Those with highest risk relative to new/existing  development, and;</a:t>
            </a:r>
            <a:endParaRPr lang="en-US" sz="22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Those with suspected or potential FPM problems.</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200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758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527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Today’s Purpose</a:t>
            </a:r>
            <a:endParaRPr lang="en-US" sz="3600" dirty="0">
              <a:solidFill>
                <a:schemeClr val="bg1"/>
              </a:solidFill>
            </a:endParaRPr>
          </a:p>
        </p:txBody>
      </p:sp>
      <p:sp>
        <p:nvSpPr>
          <p:cNvPr id="3" name="Rectangle 3"/>
          <p:cNvSpPr txBox="1">
            <a:spLocks noChangeArrowheads="1"/>
          </p:cNvSpPr>
          <p:nvPr/>
        </p:nvSpPr>
        <p:spPr>
          <a:xfrm>
            <a:off x="0" y="914400"/>
            <a:ext cx="8610600" cy="44958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571500" lvl="1" algn="ctr">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To deliver to State and Regional Floodplain Managers the necessary knowledge to conduct effective Community Assistance Visits.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3600" b="1" dirty="0">
              <a:latin typeface="Calibri" pitchFamily="34" charset="0"/>
              <a:cs typeface="Calibri" pitchFamily="34" charset="0"/>
            </a:endParaRPr>
          </a:p>
          <a:p>
            <a:pPr marL="801688"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This course will cover a wide range of CAV topics.  You can   	  pursue these various topics in depth by:</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2"/>
              </a:buBlip>
              <a:defRPr/>
            </a:pPr>
            <a:r>
              <a:rPr lang="en-US" sz="2000" dirty="0">
                <a:latin typeface="Calibri" pitchFamily="34" charset="0"/>
                <a:cs typeface="Calibri" pitchFamily="34" charset="0"/>
              </a:rPr>
              <a:t> </a:t>
            </a:r>
            <a:r>
              <a:rPr lang="en-US" sz="2200" dirty="0" smtClean="0">
                <a:latin typeface="Calibri" pitchFamily="34" charset="0"/>
                <a:cs typeface="Calibri" pitchFamily="34" charset="0"/>
              </a:rPr>
              <a:t>Taking additional courses at EMI;</a:t>
            </a:r>
            <a:endParaRPr lang="en-US" sz="22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2"/>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Calling your FEMA Regional state liaison, or;</a:t>
            </a:r>
            <a:endParaRPr lang="en-US" sz="2200" dirty="0">
              <a:latin typeface="Calibri" pitchFamily="34" charset="0"/>
              <a:cs typeface="Calibri" pitchFamily="34" charset="0"/>
            </a:endParaRPr>
          </a:p>
          <a:p>
            <a:pPr lvl="3" indent="-288925">
              <a:lnSpc>
                <a:spcPct val="90000"/>
              </a:lnSpc>
              <a:spcBef>
                <a:spcPct val="20000"/>
              </a:spcBef>
              <a:buClr>
                <a:srgbClr val="FFFFFF"/>
              </a:buClr>
              <a:buSzPct val="105000"/>
              <a:buFontTx/>
              <a:buBlip>
                <a:blip r:embed="rId2"/>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Downloading FEMA F-776/April 2011   </a:t>
            </a:r>
            <a:endParaRPr lang="en-US" sz="2200" dirty="0">
              <a:latin typeface="Calibri" pitchFamily="34" charset="0"/>
              <a:cs typeface="Calibri" pitchFamily="34" charset="0"/>
            </a:endParaRPr>
          </a:p>
          <a:p>
            <a:pPr lvl="3">
              <a:lnSpc>
                <a:spcPct val="90000"/>
              </a:lnSpc>
              <a:spcBef>
                <a:spcPct val="20000"/>
              </a:spcBef>
              <a:buClr>
                <a:srgbClr val="FFFFFF"/>
              </a:buClr>
              <a:buSzPct val="105000"/>
              <a:defRPr/>
            </a:pPr>
            <a:endParaRPr lang="en-US" sz="2200" dirty="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31242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926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Risk-Based Selection Criteria</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Risk-Based Community Selection Process: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Tier 2:</a:t>
            </a:r>
          </a:p>
          <a:p>
            <a:pPr marL="569913"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428750" lvl="3" indent="-346075">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Those with a risk ranking that falls below Tier 1;</a:t>
            </a:r>
          </a:p>
          <a:p>
            <a:pPr marL="1082675"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428750" lvl="3" indent="-346075">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Should be scheduled for a CAC, training, or other contact   without regard to timeframe (subject to staff availability), and;</a:t>
            </a:r>
          </a:p>
          <a:p>
            <a:pPr marL="1082675"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428750" lvl="3" indent="-346075">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The State and FEMA can perform                                                      CAVs, depending on resources and                                    specialized knowledge of local conditions.</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77000" y="4591111"/>
            <a:ext cx="2362200" cy="1200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373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4876800" cy="683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714375"/>
            <a:ext cx="2750782" cy="830997"/>
          </a:xfrm>
          <a:prstGeom prst="rect">
            <a:avLst/>
          </a:prstGeom>
        </p:spPr>
        <p:txBody>
          <a:bodyPr wrap="square">
            <a:spAutoFit/>
          </a:bodyPr>
          <a:lstStyle/>
          <a:p>
            <a:pPr marL="801688" lvl="3">
              <a:spcBef>
                <a:spcPct val="20000"/>
              </a:spcBef>
              <a:buClr>
                <a:srgbClr val="FFFFFF"/>
              </a:buClr>
              <a:buSzPct val="105000"/>
              <a:defRPr/>
            </a:pPr>
            <a:r>
              <a:rPr lang="en-US" sz="2400" dirty="0" smtClean="0">
                <a:latin typeface="Calibri" pitchFamily="34" charset="0"/>
                <a:cs typeface="Calibri" pitchFamily="34" charset="0"/>
              </a:rPr>
              <a:t>Selection Indicators</a:t>
            </a:r>
            <a:endParaRPr lang="en-US" sz="2400" dirty="0">
              <a:latin typeface="Calibri" pitchFamily="34" charset="0"/>
              <a:cs typeface="Calibri" pitchFamily="34" charset="0"/>
            </a:endParaRPr>
          </a:p>
        </p:txBody>
      </p:sp>
    </p:spTree>
    <p:extLst>
      <p:ext uri="{BB962C8B-B14F-4D97-AF65-F5344CB8AC3E}">
        <p14:creationId xmlns:p14="http://schemas.microsoft.com/office/powerpoint/2010/main" val="3390376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Risk-Based Selection Criteria</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6" name="Rectangle 5"/>
          <p:cNvSpPr/>
          <p:nvPr/>
        </p:nvSpPr>
        <p:spPr>
          <a:xfrm>
            <a:off x="152400" y="1214735"/>
            <a:ext cx="4191000" cy="461665"/>
          </a:xfrm>
          <a:prstGeom prst="rect">
            <a:avLst/>
          </a:prstGeom>
        </p:spPr>
        <p:txBody>
          <a:bodyPr wrap="square">
            <a:spAutoFit/>
          </a:bodyPr>
          <a:lstStyle/>
          <a:p>
            <a:pPr marL="801688" lvl="3">
              <a:spcBef>
                <a:spcPct val="20000"/>
              </a:spcBef>
              <a:buClr>
                <a:srgbClr val="FFFFFF"/>
              </a:buClr>
              <a:buSzPct val="105000"/>
              <a:defRPr/>
            </a:pPr>
            <a:r>
              <a:rPr lang="en-US" sz="2400" dirty="0" smtClean="0">
                <a:latin typeface="Calibri" pitchFamily="34" charset="0"/>
                <a:cs typeface="Calibri" pitchFamily="34" charset="0"/>
              </a:rPr>
              <a:t>Selection Indicators</a:t>
            </a:r>
            <a:endParaRPr lang="en-US" sz="2400"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952625"/>
            <a:ext cx="83629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689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Risk-Based Selection Criteria</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6" name="Rectangle 5"/>
          <p:cNvSpPr/>
          <p:nvPr/>
        </p:nvSpPr>
        <p:spPr>
          <a:xfrm>
            <a:off x="152400" y="1214735"/>
            <a:ext cx="4191000" cy="461665"/>
          </a:xfrm>
          <a:prstGeom prst="rect">
            <a:avLst/>
          </a:prstGeom>
        </p:spPr>
        <p:txBody>
          <a:bodyPr wrap="square">
            <a:spAutoFit/>
          </a:bodyPr>
          <a:lstStyle/>
          <a:p>
            <a:pPr marL="801688" lvl="3">
              <a:spcBef>
                <a:spcPct val="20000"/>
              </a:spcBef>
              <a:buClr>
                <a:srgbClr val="FFFFFF"/>
              </a:buClr>
              <a:buSzPct val="105000"/>
              <a:defRPr/>
            </a:pPr>
            <a:r>
              <a:rPr lang="en-US" sz="2400" dirty="0" smtClean="0">
                <a:latin typeface="Calibri" pitchFamily="34" charset="0"/>
                <a:cs typeface="Calibri" pitchFamily="34" charset="0"/>
              </a:rPr>
              <a:t>Selection Indicators</a:t>
            </a:r>
            <a:endParaRPr lang="en-US" sz="2400" dirty="0">
              <a:latin typeface="Calibri" pitchFamily="34" charset="0"/>
              <a:cs typeface="Calibri"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1752600"/>
            <a:ext cx="759142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584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Risk-Based Selection Criteria</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6" name="Rectangle 5"/>
          <p:cNvSpPr/>
          <p:nvPr/>
        </p:nvSpPr>
        <p:spPr>
          <a:xfrm>
            <a:off x="152400" y="1214735"/>
            <a:ext cx="4191000" cy="461665"/>
          </a:xfrm>
          <a:prstGeom prst="rect">
            <a:avLst/>
          </a:prstGeom>
        </p:spPr>
        <p:txBody>
          <a:bodyPr wrap="square">
            <a:spAutoFit/>
          </a:bodyPr>
          <a:lstStyle/>
          <a:p>
            <a:pPr marL="801688" lvl="3">
              <a:spcBef>
                <a:spcPct val="20000"/>
              </a:spcBef>
              <a:buClr>
                <a:srgbClr val="FFFFFF"/>
              </a:buClr>
              <a:buSzPct val="105000"/>
              <a:defRPr/>
            </a:pPr>
            <a:r>
              <a:rPr lang="en-US" sz="2400" dirty="0" smtClean="0">
                <a:latin typeface="Calibri" pitchFamily="34" charset="0"/>
                <a:cs typeface="Calibri" pitchFamily="34" charset="0"/>
              </a:rPr>
              <a:t>Selection Indicators</a:t>
            </a:r>
            <a:endParaRPr lang="en-US" sz="2400" dirty="0">
              <a:latin typeface="Calibri" pitchFamily="34" charset="0"/>
              <a:cs typeface="Calibri"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838325"/>
            <a:ext cx="83724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392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Risk-Based Selection Criteria</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6" name="Rectangle 5"/>
          <p:cNvSpPr/>
          <p:nvPr/>
        </p:nvSpPr>
        <p:spPr>
          <a:xfrm>
            <a:off x="152400" y="1214735"/>
            <a:ext cx="4191000" cy="461665"/>
          </a:xfrm>
          <a:prstGeom prst="rect">
            <a:avLst/>
          </a:prstGeom>
        </p:spPr>
        <p:txBody>
          <a:bodyPr wrap="square">
            <a:spAutoFit/>
          </a:bodyPr>
          <a:lstStyle/>
          <a:p>
            <a:pPr marL="801688" lvl="3">
              <a:spcBef>
                <a:spcPct val="20000"/>
              </a:spcBef>
              <a:buClr>
                <a:srgbClr val="FFFFFF"/>
              </a:buClr>
              <a:buSzPct val="105000"/>
              <a:defRPr/>
            </a:pPr>
            <a:r>
              <a:rPr lang="en-US" sz="2400" dirty="0" smtClean="0">
                <a:latin typeface="Calibri" pitchFamily="34" charset="0"/>
                <a:cs typeface="Calibri" pitchFamily="34" charset="0"/>
              </a:rPr>
              <a:t>Selection Indicators</a:t>
            </a:r>
            <a:endParaRPr lang="en-US" sz="2400" dirty="0">
              <a:latin typeface="Calibri" pitchFamily="34" charset="0"/>
              <a:cs typeface="Calibri"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828800"/>
            <a:ext cx="83058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5744" y="3429000"/>
            <a:ext cx="2505456" cy="1918502"/>
          </a:xfrm>
          <a:prstGeom prst="rect">
            <a:avLst/>
          </a:prstGeom>
        </p:spPr>
      </p:pic>
    </p:spTree>
    <p:extLst>
      <p:ext uri="{BB962C8B-B14F-4D97-AF65-F5344CB8AC3E}">
        <p14:creationId xmlns:p14="http://schemas.microsoft.com/office/powerpoint/2010/main" val="2773407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Research the Community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Information Sources: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Community Information System;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CAC/CAV records;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BSA web-based data, e.g. Submit-to-Rate information, 	   	  Policies, Claims, RL, etc.;</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State Agencies;</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291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C:\Program Files\Microsoft Office\Clipart\standard\stddir1\BD07155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644" y="3886200"/>
            <a:ext cx="147875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553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Research the Community</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Information Sources </a:t>
            </a:r>
            <a:r>
              <a:rPr lang="en-US" sz="1200" b="1" dirty="0" smtClean="0">
                <a:ln>
                  <a:solidFill>
                    <a:schemeClr val="bg1"/>
                  </a:solidFill>
                </a:ln>
                <a:latin typeface="Calibri" pitchFamily="34" charset="0"/>
                <a:cs typeface="Calibri" pitchFamily="34" charset="0"/>
              </a:rPr>
              <a:t>(continued)</a:t>
            </a:r>
            <a:r>
              <a:rPr lang="en-US" sz="2400" b="1" dirty="0" smtClean="0">
                <a:ln>
                  <a:solidFill>
                    <a:schemeClr val="bg1"/>
                  </a:solidFill>
                </a:ln>
                <a:latin typeface="Calibri" pitchFamily="34" charset="0"/>
                <a:cs typeface="Calibri" pitchFamily="34" charset="0"/>
              </a:rPr>
              <a: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Federal Agencies;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Citizen complaints;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Recent disaster declaration, and;</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Coordination with State Floodplain Associations.</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2" y="2133600"/>
            <a:ext cx="2471738" cy="895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40" y="4876800"/>
            <a:ext cx="1584960" cy="740300"/>
          </a:xfrm>
          <a:prstGeom prst="rect">
            <a:avLst/>
          </a:prstGeom>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4778" y="4648200"/>
            <a:ext cx="985269" cy="1152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317" y="4827248"/>
            <a:ext cx="1869083" cy="840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4606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Research the Community</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5867400" cy="1828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Information Sources </a:t>
            </a:r>
            <a:r>
              <a:rPr lang="en-US" sz="1200" b="1" dirty="0" smtClean="0">
                <a:ln>
                  <a:solidFill>
                    <a:schemeClr val="bg1"/>
                  </a:solidFill>
                </a:ln>
                <a:latin typeface="Calibri" pitchFamily="34" charset="0"/>
                <a:cs typeface="Calibri" pitchFamily="34" charset="0"/>
              </a:rPr>
              <a:t>(continued)</a:t>
            </a:r>
            <a:r>
              <a:rPr lang="en-US" sz="2400" b="1" dirty="0" smtClean="0">
                <a:ln>
                  <a:solidFill>
                    <a:schemeClr val="bg1"/>
                  </a:solidFill>
                </a:ln>
                <a:latin typeface="Calibri" pitchFamily="34" charset="0"/>
                <a:cs typeface="Calibri" pitchFamily="34" charset="0"/>
              </a:rPr>
              <a:t>:</a:t>
            </a:r>
            <a:endParaRPr lang="en-US" sz="2400" b="1"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Disaster declaration / photos:</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1905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9" descr="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312" y="2743200"/>
            <a:ext cx="4419600" cy="2891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descr="Hurricane Ivan sand ba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743199"/>
            <a:ext cx="3886200" cy="291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91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 Preparation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Before contact is made, key information must be reviewed: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Community Floodplain Management Regulations;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Flood Insurance Study and Maps;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Previous CAC and CAV Reports;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NFIP Community Data, and;</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Recent Correspondence.</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noaction" highlightClick="1"/>
          </p:cNvPr>
          <p:cNvSpPr/>
          <p:nvPr/>
        </p:nvSpPr>
        <p:spPr>
          <a:xfrm>
            <a:off x="685800" y="4495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descr="C:\Users\AGOODMAN\AppData\Local\Microsoft\Windows\Temporary Internet Files\Content.IE5\RKYBLJ20\MP9004088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340608"/>
            <a:ext cx="2234184" cy="2234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731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Objectives</a:t>
            </a:r>
            <a:endParaRPr lang="en-US" sz="3600" dirty="0">
              <a:solidFill>
                <a:schemeClr val="bg1"/>
              </a:solidFill>
            </a:endParaRPr>
          </a:p>
        </p:txBody>
      </p:sp>
      <p:sp>
        <p:nvSpPr>
          <p:cNvPr id="3" name="Rectangle 3"/>
          <p:cNvSpPr txBox="1">
            <a:spLocks noChangeArrowheads="1"/>
          </p:cNvSpPr>
          <p:nvPr/>
        </p:nvSpPr>
        <p:spPr>
          <a:xfrm>
            <a:off x="0" y="914400"/>
            <a:ext cx="8610600" cy="4495800"/>
          </a:xfrm>
          <a:prstGeom prst="rect">
            <a:avLst/>
          </a:prstGeom>
        </p:spPr>
        <p:txBody>
          <a:bodyPr>
            <a:normAutofit lnSpcReduction="10000"/>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571500" lvl="1" algn="ctr">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At the end of this workshop, you should be able to:</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3200" dirty="0">
              <a:latin typeface="Calibri" pitchFamily="34" charset="0"/>
              <a:cs typeface="Calibri" pitchFamily="34" charset="0"/>
            </a:endParaRPr>
          </a:p>
          <a:p>
            <a:pPr marL="801688"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Describe the CAV process, including:</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2"/>
              </a:buBlip>
              <a:defRPr/>
            </a:pPr>
            <a:r>
              <a:rPr lang="en-US" sz="2000" dirty="0">
                <a:latin typeface="Calibri" pitchFamily="34" charset="0"/>
                <a:cs typeface="Calibri" pitchFamily="34" charset="0"/>
              </a:rPr>
              <a:t> </a:t>
            </a:r>
            <a:r>
              <a:rPr lang="en-US" sz="2200" dirty="0" smtClean="0">
                <a:latin typeface="Calibri" pitchFamily="34" charset="0"/>
                <a:cs typeface="Calibri" pitchFamily="34" charset="0"/>
              </a:rPr>
              <a:t>Community Selection;</a:t>
            </a:r>
            <a:endParaRPr lang="en-US" sz="22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2"/>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Preparation;</a:t>
            </a:r>
            <a:endParaRPr lang="en-US" sz="22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2"/>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Conducting, and;</a:t>
            </a:r>
          </a:p>
          <a:p>
            <a:pPr lvl="3" indent="-344488">
              <a:lnSpc>
                <a:spcPct val="90000"/>
              </a:lnSpc>
              <a:spcBef>
                <a:spcPct val="20000"/>
              </a:spcBef>
              <a:buClr>
                <a:srgbClr val="FFFFFF"/>
              </a:buClr>
              <a:buSzPct val="105000"/>
              <a:buFontTx/>
              <a:buBlip>
                <a:blip r:embed="rId2"/>
              </a:buBlip>
              <a:defRPr/>
            </a:pPr>
            <a:r>
              <a:rPr lang="en-US" sz="2200" dirty="0" smtClean="0">
                <a:latin typeface="Calibri" pitchFamily="34" charset="0"/>
                <a:cs typeface="Calibri" pitchFamily="34" charset="0"/>
              </a:rPr>
              <a:t> Follow-up actions.  </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Understand the Community Compliance Program;</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Must do, May do, and Do not’s, and;</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Note ideas for possible use on the job.</a:t>
            </a:r>
            <a:endParaRPr lang="en-US" sz="2400" dirty="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2234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noaction" highlightClick="1"/>
          </p:cNvPr>
          <p:cNvSpPr/>
          <p:nvPr/>
        </p:nvSpPr>
        <p:spPr>
          <a:xfrm>
            <a:off x="685800" y="4367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noaction" highlightClick="1"/>
          </p:cNvPr>
          <p:cNvSpPr/>
          <p:nvPr/>
        </p:nvSpPr>
        <p:spPr>
          <a:xfrm>
            <a:off x="685800" y="4748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noaction" highlightClick="1"/>
          </p:cNvPr>
          <p:cNvSpPr/>
          <p:nvPr/>
        </p:nvSpPr>
        <p:spPr>
          <a:xfrm>
            <a:off x="685800" y="5129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5501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 Preparation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Key points for guiding discussions with the community: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Most Current Community FPM Regulations;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Ascertaining Map Availability and Accuracy;</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Development Review Process;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NFIP Community Information Review and Verification;</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Address Program Deficiencies and Potential Violations, and;</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Summarize the Findings and Follow-Up Actions.</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noaction" highlightClick="1"/>
          </p:cNvPr>
          <p:cNvSpPr/>
          <p:nvPr/>
        </p:nvSpPr>
        <p:spPr>
          <a:xfrm>
            <a:off x="685800" y="4495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noaction" highlightClick="1"/>
          </p:cNvPr>
          <p:cNvSpPr/>
          <p:nvPr/>
        </p:nvSpPr>
        <p:spPr>
          <a:xfrm>
            <a:off x="685800" y="5053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197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Preparation Items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You should review:</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Current FPM ordinance;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Previous CAC and CAV reports in CIS;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History of HMA grants in community;</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State and local hazard mitigation plans;</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Substantial damage claims report;</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noaction" highlightClick="1"/>
          </p:cNvPr>
          <p:cNvSpPr/>
          <p:nvPr/>
        </p:nvSpPr>
        <p:spPr>
          <a:xfrm>
            <a:off x="685800" y="4495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969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Preparation Items  </a:t>
            </a:r>
            <a:r>
              <a:rPr lang="en-US" sz="1200" dirty="0" smtClean="0">
                <a:solidFill>
                  <a:schemeClr val="bg1"/>
                </a:solidFill>
              </a:rPr>
              <a:t>(continued)   </a:t>
            </a:r>
            <a:endParaRPr lang="en-US" sz="12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You should review </a:t>
            </a:r>
            <a:r>
              <a:rPr lang="en-US" sz="1200" b="1" dirty="0" smtClean="0">
                <a:ln>
                  <a:solidFill>
                    <a:schemeClr val="bg1"/>
                  </a:solidFill>
                </a:ln>
                <a:latin typeface="Calibri" pitchFamily="34" charset="0"/>
                <a:cs typeface="Calibri" pitchFamily="34" charset="0"/>
              </a:rPr>
              <a:t>(continued)</a:t>
            </a:r>
            <a:r>
              <a:rPr lang="en-US" sz="2400" b="1" dirty="0" smtClean="0">
                <a:ln>
                  <a:solidFill>
                    <a:schemeClr val="bg1"/>
                  </a:solidFill>
                </a:ln>
                <a:latin typeface="Calibri" pitchFamily="34" charset="0"/>
                <a:cs typeface="Calibri" pitchFamily="34" charset="0"/>
              </a:rPr>
              <a:t>:</a:t>
            </a:r>
            <a:endParaRPr lang="en-US" sz="12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LOMCs;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Policies in force, and;</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Community website for: </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 Elevation Certificates</a:t>
            </a:r>
          </a:p>
          <a:p>
            <a:pPr lvl="3" indent="-34448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 Maps</a:t>
            </a:r>
            <a:endParaRPr lang="en-US" sz="24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Permits</a:t>
            </a:r>
          </a:p>
          <a:p>
            <a:pPr marL="1428750" lvl="3" indent="-40163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Related ordinances</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7720" y="2843784"/>
            <a:ext cx="4221480" cy="2137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411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Research the Community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Items you should know:</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Is there a Floodway;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What is the status of the FIRM/DFIRM/</a:t>
            </a:r>
            <a:r>
              <a:rPr lang="en-US" sz="2400" dirty="0" err="1" smtClean="0">
                <a:latin typeface="Calibri" pitchFamily="34" charset="0"/>
                <a:cs typeface="Calibri" pitchFamily="34" charset="0"/>
              </a:rPr>
              <a:t>RiskMAP</a:t>
            </a:r>
            <a:r>
              <a:rPr lang="en-US" sz="2400" dirty="0" smtClean="0">
                <a:latin typeface="Calibri" pitchFamily="34" charset="0"/>
                <a:cs typeface="Calibri" pitchFamily="34" charset="0"/>
              </a:rPr>
              <a:t>;</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What about Higher Standards;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Has a building code been adopted, and;</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Any controversy related to HMA programs, ICC, substantial damage, other issues.</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noaction" highlightClick="1"/>
          </p:cNvPr>
          <p:cNvSpPr/>
          <p:nvPr/>
        </p:nvSpPr>
        <p:spPr>
          <a:xfrm>
            <a:off x="685800" y="4495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875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Contact the Community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Things you should do:</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Give details about the purpose of the meeting;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Inform the official(s) you will be touring the floodplain;</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Ask if digital permit files are available in advance, and;</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Schedule sufficient time in the meeting to review and/or   inspect files, answer questions, resolve issues, and provide possible solutions to identified problems.</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221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Contact the Community  </a:t>
            </a:r>
            <a:r>
              <a:rPr lang="en-US" sz="1200" dirty="0" smtClean="0">
                <a:solidFill>
                  <a:schemeClr val="bg1"/>
                </a:solidFill>
              </a:rPr>
              <a:t>(continued)   </a:t>
            </a:r>
            <a:endParaRPr lang="en-US" sz="12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You should invite:</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All local officials who need to be present at the meeting/field visit in confirmation letter and follow-up call;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Partial List: </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 Elected Official</a:t>
            </a:r>
          </a:p>
          <a:p>
            <a:pPr lvl="3" indent="-34448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 Floodplain Administrator</a:t>
            </a:r>
          </a:p>
          <a:p>
            <a:pPr lvl="3" indent="-34448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 CRS Coordinator</a:t>
            </a:r>
            <a:endParaRPr lang="en-US" sz="24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Building Official</a:t>
            </a:r>
          </a:p>
          <a:p>
            <a:pPr marL="1428750" lvl="3" indent="-401638">
              <a:lnSpc>
                <a:spcPct val="90000"/>
              </a:lnSpc>
              <a:spcBef>
                <a:spcPct val="20000"/>
              </a:spcBef>
              <a:buClr>
                <a:srgbClr val="FFFFFF"/>
              </a:buClr>
              <a:buSzPct val="105000"/>
              <a:buFontTx/>
              <a:buBlip>
                <a:blip r:embed="rId3"/>
              </a:buBlip>
              <a:defRPr/>
            </a:pPr>
            <a:r>
              <a:rPr lang="en-US" sz="2400" dirty="0" smtClean="0">
                <a:latin typeface="Calibri" pitchFamily="34" charset="0"/>
                <a:cs typeface="Calibri" pitchFamily="34" charset="0"/>
              </a:rPr>
              <a:t>Planning &amp; Zoning</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5"/>
          <p:cNvSpPr txBox="1">
            <a:spLocks noChangeArrowheads="1"/>
          </p:cNvSpPr>
          <p:nvPr/>
        </p:nvSpPr>
        <p:spPr bwMode="auto">
          <a:xfrm>
            <a:off x="5715000" y="3352800"/>
            <a:ext cx="2514600" cy="1816100"/>
          </a:xfrm>
          <a:prstGeom prst="rect">
            <a:avLst/>
          </a:prstGeom>
          <a:solidFill>
            <a:schemeClr val="accent1">
              <a:lumMod val="75000"/>
            </a:schemeClr>
          </a:solidFill>
          <a:ln w="12700">
            <a:solidFill>
              <a:srgbClr val="000000"/>
            </a:solidFill>
            <a:miter lim="800000"/>
            <a:headEnd/>
            <a:tailEnd/>
          </a:ln>
        </p:spPr>
        <p:txBody>
          <a:bodyPr>
            <a:spAutoFit/>
          </a:bodyPr>
          <a:lstStyle/>
          <a:p>
            <a:pPr algn="ctr"/>
            <a:r>
              <a:rPr lang="en-US" sz="1600" b="1" dirty="0">
                <a:solidFill>
                  <a:schemeClr val="bg2">
                    <a:lumMod val="85000"/>
                    <a:lumOff val="15000"/>
                  </a:schemeClr>
                </a:solidFill>
                <a:latin typeface="Arial" charset="0"/>
              </a:rPr>
              <a:t>ANYONE INVOLVED WITH REVIEWING , ISSUING, </a:t>
            </a:r>
          </a:p>
          <a:p>
            <a:pPr algn="ctr"/>
            <a:r>
              <a:rPr lang="en-US" sz="1600" b="1" dirty="0">
                <a:solidFill>
                  <a:schemeClr val="bg2">
                    <a:lumMod val="85000"/>
                    <a:lumOff val="15000"/>
                  </a:schemeClr>
                </a:solidFill>
                <a:latin typeface="Arial" charset="0"/>
              </a:rPr>
              <a:t>APPROVING, OR DENYING  A DEVELOPMENT </a:t>
            </a:r>
          </a:p>
          <a:p>
            <a:pPr algn="ctr"/>
            <a:r>
              <a:rPr lang="en-US" sz="1600" b="1" dirty="0">
                <a:solidFill>
                  <a:schemeClr val="bg2">
                    <a:lumMod val="85000"/>
                    <a:lumOff val="15000"/>
                  </a:schemeClr>
                </a:solidFill>
                <a:latin typeface="Arial" charset="0"/>
              </a:rPr>
              <a:t>PERMIT</a:t>
            </a:r>
          </a:p>
        </p:txBody>
      </p:sp>
    </p:spTree>
    <p:extLst>
      <p:ext uri="{BB962C8B-B14F-4D97-AF65-F5344CB8AC3E}">
        <p14:creationId xmlns:p14="http://schemas.microsoft.com/office/powerpoint/2010/main" val="3284730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Confirmation Letter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Items you should cover:</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Confirm time, date, and place;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Confirm who should be in attendance;</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Confirm what documents to have available (e.g. copy of ordinance, map update materials, restudy needs, existing data, etc.), and;</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Other particular issues that may have been discussed during the scheduling of the meeting.</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596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603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Confirmation Letter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1752600" cy="12954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Sample letter:</a:t>
            </a:r>
            <a:endParaRPr lang="en-US" sz="2400" b="1"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3207950" cy="4729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359"/>
          <a:stretch/>
        </p:blipFill>
        <p:spPr bwMode="auto">
          <a:xfrm>
            <a:off x="5274875" y="1143000"/>
            <a:ext cx="3335725" cy="4729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6506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Tool Kit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Some items you should have:</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Insurance data: Submit-to-rate, substantial damage, RL insurance data, policies, claims, etc.;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FEMA grant projects listing mitigated structures;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Community disaster history;</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Digital camera, GPS, computer laptop, and;</a:t>
            </a:r>
          </a:p>
          <a:p>
            <a:pPr marL="1089025" lvl="3" indent="-228600">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a:lnSpc>
                <a:spcPct val="90000"/>
              </a:lnSpc>
              <a:spcBef>
                <a:spcPct val="20000"/>
              </a:spcBef>
              <a:buClr>
                <a:srgbClr val="FFFFFF"/>
              </a:buClr>
              <a:buSzPct val="105000"/>
              <a:defRPr/>
            </a:pPr>
            <a:r>
              <a:rPr lang="en-US" sz="2400" dirty="0" smtClean="0">
                <a:latin typeface="Calibri" pitchFamily="34" charset="0"/>
                <a:cs typeface="Calibri" pitchFamily="34" charset="0"/>
              </a:rPr>
              <a:t>Whatever additional “tech multipliers” you might have to create a digital CAV.</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32766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810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343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noaction" highlightClick="1"/>
          </p:cNvPr>
          <p:cNvSpPr/>
          <p:nvPr/>
        </p:nvSpPr>
        <p:spPr>
          <a:xfrm>
            <a:off x="685800" y="4876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8924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Tool Kit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How can you use these photos of a recent flood?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6" y="2343151"/>
            <a:ext cx="3933823" cy="2609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736" y="2819400"/>
            <a:ext cx="3943350" cy="2638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173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Introductions</a:t>
            </a:r>
            <a:endParaRPr lang="en-US" sz="3600" dirty="0">
              <a:solidFill>
                <a:schemeClr val="bg1"/>
              </a:solidFill>
            </a:endParaRPr>
          </a:p>
        </p:txBody>
      </p:sp>
      <p:sp>
        <p:nvSpPr>
          <p:cNvPr id="3"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gn="ctr">
              <a:lnSpc>
                <a:spcPct val="90000"/>
              </a:lnSpc>
              <a:spcBef>
                <a:spcPct val="20000"/>
              </a:spcBef>
              <a:buClr>
                <a:srgbClr val="FFFFFF"/>
              </a:buClr>
              <a:buSzPct val="105000"/>
              <a:defRPr/>
            </a:pPr>
            <a:r>
              <a:rPr lang="en-US" sz="2400" b="1" dirty="0" smtClean="0">
                <a:ln>
                  <a:solidFill>
                    <a:schemeClr val="bg1"/>
                  </a:solidFill>
                </a:ln>
                <a:solidFill>
                  <a:schemeClr val="tx1">
                    <a:lumMod val="75000"/>
                    <a:lumOff val="25000"/>
                  </a:schemeClr>
                </a:solidFill>
                <a:latin typeface="Calibri" pitchFamily="34" charset="0"/>
                <a:cs typeface="Calibri" pitchFamily="34" charset="0"/>
              </a:rPr>
              <a:t>Please tell us your:</a:t>
            </a:r>
            <a:endParaRPr lang="en-US" sz="2400" b="1" dirty="0">
              <a:solidFill>
                <a:schemeClr val="tx1">
                  <a:lumMod val="75000"/>
                  <a:lumOff val="25000"/>
                </a:schemeClr>
              </a:solidFill>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spcBef>
                <a:spcPct val="20000"/>
              </a:spcBef>
              <a:buClr>
                <a:srgbClr val="FFFFFF"/>
              </a:buClr>
              <a:buSzPct val="105000"/>
              <a:defRPr/>
            </a:pPr>
            <a:r>
              <a:rPr lang="en-US" sz="2400" dirty="0" smtClean="0">
                <a:latin typeface="Calibri" pitchFamily="34" charset="0"/>
                <a:cs typeface="Calibri" pitchFamily="34" charset="0"/>
              </a:rPr>
              <a:t>    Name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Organization</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Job responsibilities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Goal for this workshop</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noaction" highlightClick="1"/>
          </p:cNvPr>
          <p:cNvSpPr/>
          <p:nvPr/>
        </p:nvSpPr>
        <p:spPr>
          <a:xfrm>
            <a:off x="685800" y="28956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noaction" highlightClick="1"/>
          </p:cNvPr>
          <p:cNvSpPr/>
          <p:nvPr/>
        </p:nvSpPr>
        <p:spPr>
          <a:xfrm>
            <a:off x="685800" y="3962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AGOODMAN\AppData\Local\Microsoft\Windows\Temporary Internet Files\Content.IE5\3BCOZ285\MC90005619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664001"/>
            <a:ext cx="1680667" cy="182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147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Tool Kit</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13" name="Rectangle 3"/>
          <p:cNvSpPr txBox="1">
            <a:spLocks noChangeArrowheads="1"/>
          </p:cNvSpPr>
          <p:nvPr/>
        </p:nvSpPr>
        <p:spPr>
          <a:xfrm>
            <a:off x="0" y="914400"/>
            <a:ext cx="2209800" cy="12954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CAV Materials and Equipment List:</a:t>
            </a:r>
            <a:endParaRPr lang="en-US" sz="2400" b="1"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6621"/>
          <a:stretch/>
        </p:blipFill>
        <p:spPr bwMode="auto">
          <a:xfrm>
            <a:off x="2209799" y="1143000"/>
            <a:ext cx="6054296" cy="4531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589"/>
          <a:stretch/>
        </p:blipFill>
        <p:spPr bwMode="auto">
          <a:xfrm>
            <a:off x="2364808" y="1678480"/>
            <a:ext cx="6436292" cy="4188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098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Tool Kit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Mapping products you should have:</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Latest flood hazard information and the</a:t>
            </a:r>
          </a:p>
          <a:p>
            <a:pPr marL="1089025" lvl="3" indent="-287338">
              <a:spcBef>
                <a:spcPct val="20000"/>
              </a:spcBef>
              <a:buClr>
                <a:srgbClr val="FFFFFF"/>
              </a:buClr>
              <a:buSzPct val="105000"/>
              <a:defRPr/>
            </a:pPr>
            <a:r>
              <a:rPr lang="en-US" sz="2400" dirty="0" smtClean="0">
                <a:latin typeface="Calibri" pitchFamily="34" charset="0"/>
                <a:cs typeface="Calibri" pitchFamily="34" charset="0"/>
              </a:rPr>
              <a:t>    community’s Flood Insurance Study;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a:t>
            </a:r>
            <a:r>
              <a:rPr lang="en-US" sz="2400" dirty="0" err="1" smtClean="0">
                <a:latin typeface="Calibri" pitchFamily="34" charset="0"/>
                <a:cs typeface="Calibri" pitchFamily="34" charset="0"/>
              </a:rPr>
              <a:t>FIRMette</a:t>
            </a:r>
            <a:r>
              <a:rPr lang="en-US" sz="2400" dirty="0" smtClean="0">
                <a:latin typeface="Calibri" pitchFamily="34" charset="0"/>
                <a:cs typeface="Calibri" pitchFamily="34" charset="0"/>
              </a:rPr>
              <a:t>;</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FIRM, DFIRM, </a:t>
            </a:r>
            <a:r>
              <a:rPr lang="en-US" sz="2400" dirty="0" err="1" smtClean="0">
                <a:latin typeface="Calibri" pitchFamily="34" charset="0"/>
                <a:cs typeface="Calibri" pitchFamily="34" charset="0"/>
              </a:rPr>
              <a:t>RiskMAP</a:t>
            </a:r>
            <a:r>
              <a:rPr lang="en-US" sz="2400" dirty="0" smtClean="0">
                <a:latin typeface="Calibri" pitchFamily="34" charset="0"/>
                <a:cs typeface="Calibri" pitchFamily="34" charset="0"/>
              </a:rPr>
              <a:t>, and;</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LOMCs.</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3300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834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4196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701" y="3095773"/>
            <a:ext cx="3505200" cy="2775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6334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Maps and Flood Studies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Things you should know:</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Who conducted the study;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When the study was conducted, and;</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The type of study and/or maps produced.</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956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FHBM and INDEX"/>
          <p:cNvPicPr>
            <a:picLocks noChangeAspect="1" noChangeArrowheads="1"/>
          </p:cNvPicPr>
          <p:nvPr/>
        </p:nvPicPr>
        <p:blipFill>
          <a:blip r:embed="rId3" cstate="print"/>
          <a:srcRect/>
          <a:stretch>
            <a:fillRect/>
          </a:stretch>
        </p:blipFill>
        <p:spPr bwMode="auto">
          <a:xfrm>
            <a:off x="533400" y="4017962"/>
            <a:ext cx="1581150" cy="1087438"/>
          </a:xfrm>
          <a:prstGeom prst="rect">
            <a:avLst/>
          </a:prstGeom>
          <a:noFill/>
          <a:ln w="12700">
            <a:solidFill>
              <a:srgbClr val="000000"/>
            </a:solidFill>
            <a:miter lim="800000"/>
            <a:headEnd/>
            <a:tailEnd/>
          </a:ln>
        </p:spPr>
      </p:pic>
      <p:sp>
        <p:nvSpPr>
          <p:cNvPr id="14" name="Text Box 7"/>
          <p:cNvSpPr txBox="1">
            <a:spLocks noChangeArrowheads="1"/>
          </p:cNvSpPr>
          <p:nvPr/>
        </p:nvSpPr>
        <p:spPr bwMode="auto">
          <a:xfrm>
            <a:off x="894567" y="5434012"/>
            <a:ext cx="917575" cy="409575"/>
          </a:xfrm>
          <a:prstGeom prst="rect">
            <a:avLst/>
          </a:prstGeom>
          <a:solidFill>
            <a:schemeClr val="accent1">
              <a:lumMod val="75000"/>
            </a:schemeClr>
          </a:solidFill>
          <a:ln w="12700">
            <a:solidFill>
              <a:schemeClr val="tx1"/>
            </a:solidFill>
            <a:miter lim="800000"/>
            <a:headEnd/>
            <a:tailEnd/>
          </a:ln>
        </p:spPr>
        <p:txBody>
          <a:bodyPr wrap="none">
            <a:spAutoFit/>
          </a:bodyPr>
          <a:lstStyle/>
          <a:p>
            <a:r>
              <a:rPr lang="en-US" sz="2000" dirty="0">
                <a:solidFill>
                  <a:schemeClr val="bg1"/>
                </a:solidFill>
                <a:latin typeface="Arial" charset="0"/>
              </a:rPr>
              <a:t>FHBM</a:t>
            </a:r>
          </a:p>
        </p:txBody>
      </p:sp>
      <p:pic>
        <p:nvPicPr>
          <p:cNvPr id="15" name="Picture 5" descr="FIS &amp; FBFM &amp; FIRM"/>
          <p:cNvPicPr>
            <a:picLocks noChangeAspect="1" noChangeArrowheads="1"/>
          </p:cNvPicPr>
          <p:nvPr/>
        </p:nvPicPr>
        <p:blipFill>
          <a:blip r:embed="rId4" cstate="print"/>
          <a:srcRect/>
          <a:stretch>
            <a:fillRect/>
          </a:stretch>
        </p:blipFill>
        <p:spPr bwMode="auto">
          <a:xfrm>
            <a:off x="3806825" y="4025900"/>
            <a:ext cx="1527175" cy="1079500"/>
          </a:xfrm>
          <a:prstGeom prst="rect">
            <a:avLst/>
          </a:prstGeom>
          <a:noFill/>
          <a:ln w="12700">
            <a:solidFill>
              <a:srgbClr val="000000"/>
            </a:solidFill>
            <a:miter lim="800000"/>
            <a:headEnd/>
            <a:tailEnd/>
          </a:ln>
        </p:spPr>
      </p:pic>
      <p:sp>
        <p:nvSpPr>
          <p:cNvPr id="16" name="Text Box 9"/>
          <p:cNvSpPr txBox="1">
            <a:spLocks noChangeArrowheads="1"/>
          </p:cNvSpPr>
          <p:nvPr/>
        </p:nvSpPr>
        <p:spPr bwMode="auto">
          <a:xfrm>
            <a:off x="3200400" y="5467290"/>
            <a:ext cx="2820988" cy="400110"/>
          </a:xfrm>
          <a:prstGeom prst="rect">
            <a:avLst/>
          </a:prstGeom>
          <a:solidFill>
            <a:schemeClr val="accent1">
              <a:lumMod val="75000"/>
            </a:schemeClr>
          </a:solidFill>
          <a:ln w="12700">
            <a:solidFill>
              <a:schemeClr val="tx1"/>
            </a:solidFill>
            <a:miter lim="800000"/>
            <a:headEnd/>
            <a:tailEnd/>
          </a:ln>
        </p:spPr>
        <p:txBody>
          <a:bodyPr wrap="square">
            <a:spAutoFit/>
          </a:bodyPr>
          <a:lstStyle/>
          <a:p>
            <a:r>
              <a:rPr lang="en-US" sz="2000" dirty="0">
                <a:solidFill>
                  <a:schemeClr val="bg1"/>
                </a:solidFill>
                <a:latin typeface="Arial" charset="0"/>
              </a:rPr>
              <a:t>FIS w/FIRM &amp; FBFM</a:t>
            </a:r>
          </a:p>
        </p:txBody>
      </p:sp>
      <p:pic>
        <p:nvPicPr>
          <p:cNvPr id="17" name="Picture 6" descr="FIS COWIDE"/>
          <p:cNvPicPr>
            <a:picLocks noChangeAspect="1" noChangeArrowheads="1"/>
          </p:cNvPicPr>
          <p:nvPr/>
        </p:nvPicPr>
        <p:blipFill>
          <a:blip r:embed="rId5" cstate="print"/>
          <a:srcRect/>
          <a:stretch>
            <a:fillRect/>
          </a:stretch>
        </p:blipFill>
        <p:spPr bwMode="auto">
          <a:xfrm>
            <a:off x="6889750" y="4016375"/>
            <a:ext cx="1644650" cy="1089025"/>
          </a:xfrm>
          <a:prstGeom prst="rect">
            <a:avLst/>
          </a:prstGeom>
          <a:noFill/>
          <a:ln w="12700">
            <a:solidFill>
              <a:srgbClr val="000000"/>
            </a:solidFill>
            <a:miter lim="800000"/>
            <a:headEnd/>
            <a:tailEnd/>
          </a:ln>
        </p:spPr>
      </p:pic>
      <p:sp>
        <p:nvSpPr>
          <p:cNvPr id="18" name="Text Box 8"/>
          <p:cNvSpPr txBox="1">
            <a:spLocks noChangeArrowheads="1"/>
          </p:cNvSpPr>
          <p:nvPr/>
        </p:nvSpPr>
        <p:spPr bwMode="auto">
          <a:xfrm>
            <a:off x="7008812" y="5457825"/>
            <a:ext cx="1525588" cy="409575"/>
          </a:xfrm>
          <a:prstGeom prst="rect">
            <a:avLst/>
          </a:prstGeom>
          <a:solidFill>
            <a:schemeClr val="accent1">
              <a:lumMod val="75000"/>
            </a:schemeClr>
          </a:solidFill>
          <a:ln w="12700">
            <a:solidFill>
              <a:schemeClr val="tx1"/>
            </a:solidFill>
            <a:miter lim="800000"/>
            <a:headEnd/>
            <a:tailEnd/>
          </a:ln>
        </p:spPr>
        <p:txBody>
          <a:bodyPr wrap="none">
            <a:spAutoFit/>
          </a:bodyPr>
          <a:lstStyle/>
          <a:p>
            <a:r>
              <a:rPr lang="en-US" sz="2000" dirty="0">
                <a:solidFill>
                  <a:schemeClr val="bg1"/>
                </a:solidFill>
                <a:latin typeface="Arial" charset="0"/>
              </a:rPr>
              <a:t>Countywide</a:t>
            </a:r>
          </a:p>
        </p:txBody>
      </p:sp>
    </p:spTree>
    <p:extLst>
      <p:ext uri="{BB962C8B-B14F-4D97-AF65-F5344CB8AC3E}">
        <p14:creationId xmlns:p14="http://schemas.microsoft.com/office/powerpoint/2010/main" val="3846307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FIRM: Pre-1985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Flood                                                                                               Insurance                                                                                                Rate                                                                                                   Map                                                                                                     (FIRM):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319614"/>
            <a:ext cx="6096000" cy="46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7142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FBFM: Pre-1985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Flood Boundary Floodway Map (FBFM):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4" name="Picture 4" descr="FBFM WITH CROSS SECTIONS"/>
          <p:cNvPicPr>
            <a:picLocks noChangeAspect="1" noChangeArrowheads="1"/>
          </p:cNvPicPr>
          <p:nvPr/>
        </p:nvPicPr>
        <p:blipFill>
          <a:blip r:embed="rId3" cstate="print">
            <a:lum bright="14000"/>
          </a:blip>
          <a:srcRect/>
          <a:stretch>
            <a:fillRect/>
          </a:stretch>
        </p:blipFill>
        <p:spPr bwMode="auto">
          <a:xfrm>
            <a:off x="1147763" y="1828800"/>
            <a:ext cx="6792912"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60449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FIRM: Post-1985   </a:t>
            </a:r>
            <a:endParaRPr lang="en-US" sz="3600" dirty="0">
              <a:solidFill>
                <a:schemeClr val="bg1"/>
              </a:solidFill>
            </a:endParaRPr>
          </a:p>
        </p:txBody>
      </p:sp>
      <p:sp>
        <p:nvSpPr>
          <p:cNvPr id="7" name="Rectangle 3"/>
          <p:cNvSpPr txBox="1">
            <a:spLocks noChangeArrowheads="1"/>
          </p:cNvSpPr>
          <p:nvPr/>
        </p:nvSpPr>
        <p:spPr>
          <a:xfrm>
            <a:off x="-22860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Cross sections and                                                                floodway delineated: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398" y="1268519"/>
            <a:ext cx="5763428" cy="437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044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DFIRM: Post-2002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New Ortho-Based DFIRM:</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t="2306" b="2618"/>
          <a:stretch>
            <a:fillRect/>
          </a:stretch>
        </p:blipFill>
        <p:spPr bwMode="auto">
          <a:xfrm>
            <a:off x="1513681" y="1752600"/>
            <a:ext cx="6040437" cy="4188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0449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Parting Gifts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Drop on your way out the door :</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NFIP regulations (44 CFR);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FEMA/State produced NFIP publications;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Professional development information;</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Information concerning the State FPM                    Association, and;</a:t>
            </a:r>
          </a:p>
          <a:p>
            <a:pPr marL="1089025" lvl="3" indent="-228600">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a:lnSpc>
                <a:spcPct val="90000"/>
              </a:lnSpc>
              <a:spcBef>
                <a:spcPct val="20000"/>
              </a:spcBef>
              <a:buClr>
                <a:srgbClr val="FFFFFF"/>
              </a:buClr>
              <a:buSzPct val="105000"/>
              <a:defRPr/>
            </a:pPr>
            <a:r>
              <a:rPr lang="en-US" sz="2400" dirty="0" smtClean="0">
                <a:latin typeface="Calibri" pitchFamily="34" charset="0"/>
                <a:cs typeface="Calibri" pitchFamily="34" charset="0"/>
              </a:rPr>
              <a:t>All-Hazards Mitigation reference materials.</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19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53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86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noaction" highlightClick="1"/>
          </p:cNvPr>
          <p:cNvSpPr/>
          <p:nvPr/>
        </p:nvSpPr>
        <p:spPr>
          <a:xfrm>
            <a:off x="685800" y="4824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descr="SCAN001"/>
          <p:cNvPicPr>
            <a:picLocks noChangeAspect="1" noChangeArrowheads="1"/>
          </p:cNvPicPr>
          <p:nvPr/>
        </p:nvPicPr>
        <p:blipFill>
          <a:blip r:embed="rId3" cstate="print"/>
          <a:srcRect/>
          <a:stretch>
            <a:fillRect/>
          </a:stretch>
        </p:blipFill>
        <p:spPr bwMode="auto">
          <a:xfrm>
            <a:off x="6934201" y="1280974"/>
            <a:ext cx="1711700" cy="2224226"/>
          </a:xfrm>
          <a:prstGeom prst="rect">
            <a:avLst/>
          </a:prstGeom>
          <a:ln>
            <a:noFill/>
          </a:ln>
          <a:effectLst>
            <a:outerShdw blurRad="292100" dist="139700" dir="2700000" algn="tl" rotWithShape="0">
              <a:srgbClr val="333333">
                <a:alpha val="65000"/>
              </a:srgbClr>
            </a:outerShdw>
          </a:effectLst>
        </p:spPr>
      </p:pic>
      <p:pic>
        <p:nvPicPr>
          <p:cNvPr id="15" name="Picture 4" descr="SCAN001"/>
          <p:cNvPicPr>
            <a:picLocks noChangeAspect="1" noChangeArrowheads="1"/>
          </p:cNvPicPr>
          <p:nvPr/>
        </p:nvPicPr>
        <p:blipFill>
          <a:blip r:embed="rId4" cstate="print"/>
          <a:srcRect/>
          <a:stretch>
            <a:fillRect/>
          </a:stretch>
        </p:blipFill>
        <p:spPr bwMode="auto">
          <a:xfrm>
            <a:off x="6705600" y="3124200"/>
            <a:ext cx="1600200" cy="2042809"/>
          </a:xfrm>
          <a:prstGeom prst="rect">
            <a:avLst/>
          </a:prstGeom>
          <a:noFill/>
          <a:ln w="9525">
            <a:noFill/>
            <a:miter lim="800000"/>
            <a:headEnd/>
            <a:tailEnd/>
          </a:ln>
        </p:spPr>
      </p:pic>
    </p:spTree>
    <p:extLst>
      <p:ext uri="{BB962C8B-B14F-4D97-AF65-F5344CB8AC3E}">
        <p14:creationId xmlns:p14="http://schemas.microsoft.com/office/powerpoint/2010/main" val="35854826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Community Report</a:t>
            </a:r>
            <a:endParaRPr lang="en-US" sz="3600" dirty="0">
              <a:solidFill>
                <a:schemeClr val="bg1"/>
              </a:solidFill>
            </a:endParaRPr>
          </a:p>
        </p:txBody>
      </p:sp>
      <p:sp>
        <p:nvSpPr>
          <p:cNvPr id="3" name="Rectangle 3"/>
          <p:cNvSpPr txBox="1">
            <a:spLocks noChangeArrowheads="1"/>
          </p:cNvSpPr>
          <p:nvPr/>
        </p:nvSpPr>
        <p:spPr>
          <a:xfrm>
            <a:off x="-304800" y="914400"/>
            <a:ext cx="8610600" cy="50292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801688"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Using CIS:</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000" dirty="0">
                <a:latin typeface="Calibri" pitchFamily="34" charset="0"/>
                <a:cs typeface="Calibri" pitchFamily="34" charset="0"/>
              </a:rPr>
              <a:t> </a:t>
            </a:r>
            <a:r>
              <a:rPr lang="en-US" sz="2200" dirty="0" smtClean="0">
                <a:latin typeface="Calibri" pitchFamily="34" charset="0"/>
                <a:cs typeface="Calibri" pitchFamily="34" charset="0"/>
              </a:rPr>
              <a:t>Background information;</a:t>
            </a:r>
            <a:endParaRPr lang="en-US" sz="22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Mapping data;</a:t>
            </a:r>
          </a:p>
          <a:p>
            <a:pPr lvl="3" indent="-34448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 CAV and CAC screens;</a:t>
            </a:r>
          </a:p>
          <a:p>
            <a:pPr lvl="3" indent="-34448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 Workshop, GTA information;</a:t>
            </a:r>
          </a:p>
          <a:p>
            <a:pPr lvl="3" indent="-34448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 Flood insurance policy and claim data;</a:t>
            </a:r>
            <a:endParaRPr lang="en-US" sz="22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Insurance policy by Zone;</a:t>
            </a:r>
          </a:p>
          <a:p>
            <a:pPr lvl="3" indent="-34448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 RL, ICC, 1316, and;</a:t>
            </a:r>
          </a:p>
          <a:p>
            <a:pPr lvl="3" indent="-34448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CRS status.  </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2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546"/>
          <a:stretch/>
        </p:blipFill>
        <p:spPr bwMode="auto">
          <a:xfrm>
            <a:off x="838200" y="1371600"/>
            <a:ext cx="7467600" cy="4377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7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Visit Requirements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Four key elements :</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Floodplain tour;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862012" lvl="3">
              <a:spcBef>
                <a:spcPct val="20000"/>
              </a:spcBef>
              <a:buClr>
                <a:srgbClr val="FFFFFF"/>
              </a:buClr>
              <a:buSzPct val="105000"/>
              <a:defRPr/>
            </a:pPr>
            <a:r>
              <a:rPr lang="en-US" sz="2400" dirty="0" smtClean="0">
                <a:latin typeface="Calibri" pitchFamily="34" charset="0"/>
                <a:cs typeface="Calibri" pitchFamily="34" charset="0"/>
              </a:rPr>
              <a:t>   Meeting with local officials;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Examination of stipulated permits and                           variance files, and;</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The all important summary meeting.</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19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53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291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551" y="3810000"/>
            <a:ext cx="2590800" cy="19431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80656" y="1299771"/>
            <a:ext cx="2629944" cy="1972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2147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Guidance</a:t>
            </a:r>
            <a:endParaRPr lang="en-US" sz="36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1098550"/>
            <a:ext cx="3676650" cy="4768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22836"/>
            <a:ext cx="296227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1597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Floodplain Tour   </a:t>
            </a:r>
            <a:endParaRPr lang="en-US" sz="3600" dirty="0">
              <a:solidFill>
                <a:schemeClr val="bg1"/>
              </a:solidFill>
            </a:endParaRPr>
          </a:p>
        </p:txBody>
      </p:sp>
      <p:sp>
        <p:nvSpPr>
          <p:cNvPr id="7" name="Rectangle 3"/>
          <p:cNvSpPr txBox="1">
            <a:spLocks noChangeArrowheads="1"/>
          </p:cNvSpPr>
          <p:nvPr/>
        </p:nvSpPr>
        <p:spPr>
          <a:xfrm>
            <a:off x="0" y="838200"/>
            <a:ext cx="8610600" cy="1219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It is recommended that the community official accompany you on the windshield tour (prior to initial meeting):</a:t>
            </a:r>
          </a:p>
          <a:p>
            <a:pPr marL="571500" lvl="1">
              <a:lnSpc>
                <a:spcPct val="90000"/>
              </a:lnSpc>
              <a:spcBef>
                <a:spcPct val="20000"/>
              </a:spcBef>
              <a:buClr>
                <a:srgbClr val="FFFFFF"/>
              </a:buClr>
              <a:buSzPct val="105000"/>
              <a:defRPr/>
            </a:pPr>
            <a:endParaRPr lang="en-US" sz="2400" b="1" dirty="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smtClean="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7526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Encourage local FA to ride along;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In smaller communities it is often                                     possible to tour the whole SFHA;</a:t>
            </a:r>
          </a:p>
          <a:p>
            <a:pPr marL="1089025" lvl="3" indent="-228600">
              <a:spcBef>
                <a:spcPct val="20000"/>
              </a:spcBef>
              <a:buClr>
                <a:srgbClr val="FFFFFF"/>
              </a:buClr>
              <a:buSzPct val="105000"/>
              <a:defRPr/>
            </a:pPr>
            <a:endParaRPr lang="en-US" sz="1200" dirty="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Get permission before entering                                         private property;</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386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96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86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60192"/>
            <a:ext cx="2819400" cy="211455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4405884"/>
            <a:ext cx="1981200" cy="1485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98495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Floodplain Tour  </a:t>
            </a:r>
            <a:r>
              <a:rPr lang="en-US" sz="1200" dirty="0" smtClean="0">
                <a:solidFill>
                  <a:schemeClr val="bg1"/>
                </a:solidFill>
              </a:rPr>
              <a:t>(continued)   </a:t>
            </a:r>
            <a:endParaRPr lang="en-US" sz="1200" dirty="0">
              <a:solidFill>
                <a:schemeClr val="bg1"/>
              </a:solidFill>
            </a:endParaRPr>
          </a:p>
        </p:txBody>
      </p:sp>
      <p:sp>
        <p:nvSpPr>
          <p:cNvPr id="7" name="Rectangle 3"/>
          <p:cNvSpPr txBox="1">
            <a:spLocks noChangeArrowheads="1"/>
          </p:cNvSpPr>
          <p:nvPr/>
        </p:nvSpPr>
        <p:spPr>
          <a:xfrm>
            <a:off x="0" y="838200"/>
            <a:ext cx="8610600" cy="1219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Touring Larger Communities:</a:t>
            </a:r>
          </a:p>
          <a:p>
            <a:pPr marL="571500" lvl="1">
              <a:lnSpc>
                <a:spcPct val="90000"/>
              </a:lnSpc>
              <a:spcBef>
                <a:spcPct val="20000"/>
              </a:spcBef>
              <a:buClr>
                <a:srgbClr val="FFFFFF"/>
              </a:buClr>
              <a:buSzPct val="105000"/>
              <a:defRPr/>
            </a:pPr>
            <a:endParaRPr lang="en-US" sz="2400" b="1" dirty="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smtClean="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7526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May not be feasible to tour the                                           entire floodplain;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Tour the problem areas and sample;</a:t>
            </a:r>
          </a:p>
          <a:p>
            <a:pPr marL="1089025" lvl="3" indent="-228600">
              <a:spcBef>
                <a:spcPct val="20000"/>
              </a:spcBef>
              <a:buClr>
                <a:srgbClr val="FFFFFF"/>
              </a:buClr>
              <a:buSzPct val="105000"/>
              <a:defRPr/>
            </a:pPr>
            <a:endParaRPr lang="en-US" sz="1200" dirty="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Plan your route ahead of time, and;</a:t>
            </a:r>
          </a:p>
          <a:p>
            <a:pPr marL="1089025" lvl="3" indent="-228600">
              <a:spcBef>
                <a:spcPct val="20000"/>
              </a:spcBef>
              <a:buClr>
                <a:srgbClr val="FFFFFF"/>
              </a:buClr>
              <a:buSzPct val="105000"/>
              <a:defRPr/>
            </a:pPr>
            <a:endParaRPr lang="en-US" sz="1200" dirty="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Think about a “Team CAV.”</a:t>
            </a:r>
            <a:br>
              <a:rPr lang="en-US" sz="2400" dirty="0" smtClean="0">
                <a:latin typeface="Calibri" pitchFamily="34" charset="0"/>
                <a:cs typeface="Calibri" pitchFamily="34" charset="0"/>
              </a:rPr>
            </a:br>
            <a:endParaRPr lang="en-US" sz="2400" dirty="0" smtClean="0">
              <a:latin typeface="Calibri" pitchFamily="34" charset="0"/>
              <a:cs typeface="Calibri" pitchFamily="34" charset="0"/>
            </a:endParaRP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386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3300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86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noaction" highlightClick="1"/>
          </p:cNvPr>
          <p:cNvSpPr/>
          <p:nvPr/>
        </p:nvSpPr>
        <p:spPr>
          <a:xfrm>
            <a:off x="685800" y="4672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for slide 39"/>
          <p:cNvPicPr>
            <a:picLocks noChangeAspect="1" noChangeArrowheads="1"/>
          </p:cNvPicPr>
          <p:nvPr/>
        </p:nvPicPr>
        <p:blipFill>
          <a:blip r:embed="rId3" cstate="print"/>
          <a:srcRect/>
          <a:stretch>
            <a:fillRect/>
          </a:stretch>
        </p:blipFill>
        <p:spPr bwMode="auto">
          <a:xfrm>
            <a:off x="5961606" y="1219200"/>
            <a:ext cx="2651082" cy="190388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403" y="3701034"/>
            <a:ext cx="2761488" cy="2071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52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Floodplain Tour  </a:t>
            </a:r>
            <a:r>
              <a:rPr lang="en-US" sz="1200" dirty="0" smtClean="0">
                <a:solidFill>
                  <a:schemeClr val="bg1"/>
                </a:solidFill>
              </a:rPr>
              <a:t>(continued)   </a:t>
            </a:r>
            <a:endParaRPr lang="en-US" sz="1200" dirty="0">
              <a:solidFill>
                <a:schemeClr val="bg1"/>
              </a:solidFill>
            </a:endParaRPr>
          </a:p>
        </p:txBody>
      </p:sp>
      <p:sp>
        <p:nvSpPr>
          <p:cNvPr id="7" name="Rectangle 3"/>
          <p:cNvSpPr txBox="1">
            <a:spLocks noChangeArrowheads="1"/>
          </p:cNvSpPr>
          <p:nvPr/>
        </p:nvSpPr>
        <p:spPr>
          <a:xfrm>
            <a:off x="0" y="838200"/>
            <a:ext cx="8610600" cy="1219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Check SFHA for development:</a:t>
            </a:r>
          </a:p>
          <a:p>
            <a:pPr marL="571500" lvl="1">
              <a:lnSpc>
                <a:spcPct val="90000"/>
              </a:lnSpc>
              <a:spcBef>
                <a:spcPct val="20000"/>
              </a:spcBef>
              <a:buClr>
                <a:srgbClr val="FFFFFF"/>
              </a:buClr>
              <a:buSzPct val="105000"/>
              <a:defRPr/>
            </a:pPr>
            <a:endParaRPr lang="en-US" sz="2400" b="1" dirty="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smtClean="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a:ln>
                <a:solidFill>
                  <a:schemeClr val="bg1"/>
                </a:solidFill>
              </a:ln>
              <a:latin typeface="Calibri" pitchFamily="34" charset="0"/>
              <a:cs typeface="Calibri" pitchFamily="34" charset="0"/>
            </a:endParaRPr>
          </a:p>
          <a:p>
            <a:pPr marL="571500" lvl="1">
              <a:lnSpc>
                <a:spcPct val="90000"/>
              </a:lnSpc>
              <a:spcBef>
                <a:spcPct val="20000"/>
              </a:spcBef>
              <a:buClr>
                <a:srgbClr val="FFFFFF"/>
              </a:buClr>
              <a:buSzPct val="105000"/>
              <a:defRPr/>
            </a:pP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00200"/>
            <a:ext cx="8610600" cy="4114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New construction or substantial improvements;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Structures below the BFE;</a:t>
            </a:r>
          </a:p>
          <a:p>
            <a:pPr marL="1089025" lvl="3" indent="-228600">
              <a:spcBef>
                <a:spcPct val="20000"/>
              </a:spcBef>
              <a:buClr>
                <a:srgbClr val="FFFFFF"/>
              </a:buClr>
              <a:buSzPct val="105000"/>
              <a:defRPr/>
            </a:pPr>
            <a:endParaRPr lang="en-US" sz="1200" dirty="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Structures with noncompliant                                         enclosed areas;</a:t>
            </a:r>
          </a:p>
          <a:p>
            <a:pPr marL="1089025" lvl="3" indent="-228600">
              <a:spcBef>
                <a:spcPct val="20000"/>
              </a:spcBef>
              <a:buClr>
                <a:srgbClr val="FFFFFF"/>
              </a:buClr>
              <a:buSzPct val="105000"/>
              <a:defRPr/>
            </a:pPr>
            <a:endParaRPr lang="en-US" sz="800" dirty="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Absent or incorrectly placed                                                                      flood openings, and;</a:t>
            </a:r>
          </a:p>
          <a:p>
            <a:pPr marL="1089025" lvl="3" indent="-228600">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Basements in LOMR-F areas.</a:t>
            </a:r>
          </a:p>
          <a:p>
            <a:pPr marL="1089025" lvl="3" indent="-228600">
              <a:spcBef>
                <a:spcPct val="20000"/>
              </a:spcBef>
              <a:buClr>
                <a:srgbClr val="FFFFFF"/>
              </a:buClr>
              <a:buSzPct val="105000"/>
              <a:defRPr/>
            </a:pPr>
            <a:r>
              <a:rPr lang="en-US" sz="2400" dirty="0" smtClean="0">
                <a:latin typeface="Calibri" pitchFamily="34" charset="0"/>
                <a:cs typeface="Calibri" pitchFamily="34" charset="0"/>
              </a:rPr>
              <a:t/>
            </a:r>
            <a:br>
              <a:rPr lang="en-US" sz="2400" dirty="0" smtClean="0">
                <a:latin typeface="Calibri" pitchFamily="34" charset="0"/>
                <a:cs typeface="Calibri" pitchFamily="34" charset="0"/>
              </a:rPr>
            </a:br>
            <a:endParaRPr lang="en-US" sz="2400" dirty="0" smtClean="0">
              <a:latin typeface="Calibri" pitchFamily="34" charset="0"/>
              <a:cs typeface="Calibri" pitchFamily="34" charset="0"/>
            </a:endParaRP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09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819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443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noaction" highlightClick="1"/>
          </p:cNvPr>
          <p:cNvSpPr/>
          <p:nvPr/>
        </p:nvSpPr>
        <p:spPr>
          <a:xfrm>
            <a:off x="685800" y="5358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5" descr="D:\Multimedia Files\Pictures\Communities\PCITYBCH\image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62600" y="3300984"/>
            <a:ext cx="3218688" cy="2414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636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Digital CAV Equipment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Three must have items: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Digital camera for those photos;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400" dirty="0" smtClean="0">
                <a:latin typeface="Calibri" pitchFamily="34" charset="0"/>
                <a:cs typeface="Calibri" pitchFamily="34" charset="0"/>
              </a:rPr>
              <a:t>   GPS for both navigation and marking any                             structure / development locations, and;</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Laptop for documenting all findings, display                                    screen for all background info, to include the                                   </a:t>
            </a:r>
            <a:r>
              <a:rPr lang="en-US" sz="2400" dirty="0" err="1" smtClean="0">
                <a:latin typeface="Calibri" pitchFamily="34" charset="0"/>
                <a:cs typeface="Calibri" pitchFamily="34" charset="0"/>
              </a:rPr>
              <a:t>pdf</a:t>
            </a:r>
            <a:r>
              <a:rPr lang="en-US" sz="2400" dirty="0" smtClean="0">
                <a:latin typeface="Calibri" pitchFamily="34" charset="0"/>
                <a:cs typeface="Calibri" pitchFamily="34" charset="0"/>
              </a:rPr>
              <a:t> version of the FIRM.</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19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810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0752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Digital Photos of Opportunity   </a:t>
            </a:r>
            <a:endParaRPr lang="en-US" sz="3600" dirty="0">
              <a:solidFill>
                <a:schemeClr val="bg1"/>
              </a:solidFill>
            </a:endParaRPr>
          </a:p>
        </p:txBody>
      </p:sp>
      <p:pic>
        <p:nvPicPr>
          <p:cNvPr id="12" name="Picture 16" descr="C:\Documents and Settings\agoodman\My Documents\Disasters\FEMA 1436\Retrofit Worskhop\Retro Workshop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447800"/>
            <a:ext cx="3085288" cy="2057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5" descr="D:\PHOTOS\CAC photos\CAC Laurel 12-15-98\City of Laurel 100 yr B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819525"/>
            <a:ext cx="3048000" cy="203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2" descr="C:\Documents and Settings\agoodman\My Documents\PHOTOS\Power Point Photos\Madison berm hou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3695" y="1558925"/>
            <a:ext cx="2918905" cy="1946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295400"/>
            <a:ext cx="2533650" cy="337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2850" y="3808412"/>
            <a:ext cx="2667000"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2377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GPS, what is it good for?   </a:t>
            </a:r>
            <a:endParaRPr lang="en-US" sz="3600" dirty="0">
              <a:solidFill>
                <a:schemeClr val="bg1"/>
              </a:solidFill>
            </a:endParaRPr>
          </a:p>
        </p:txBody>
      </p:sp>
      <p:pic>
        <p:nvPicPr>
          <p:cNvPr id="8" name="Picture 12" descr="C:\copy of my docs\Disasters\SBA 8 2001\Richland SubDam 8-31\Tim, GPS read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2946833"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900" y="2307268"/>
            <a:ext cx="4594442" cy="344583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219200"/>
            <a:ext cx="2209800" cy="14732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0" y="3771900"/>
            <a:ext cx="2743200" cy="205740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62399" t="79477"/>
          <a:stretch/>
        </p:blipFill>
        <p:spPr>
          <a:xfrm>
            <a:off x="267545" y="1828800"/>
            <a:ext cx="8532710" cy="3493002"/>
          </a:xfrm>
          <a:prstGeom prst="rect">
            <a:avLst/>
          </a:prstGeom>
          <a:ln>
            <a:noFill/>
          </a:ln>
          <a:effectLst>
            <a:softEdge rad="112500"/>
          </a:effectLst>
        </p:spPr>
      </p:pic>
    </p:spTree>
    <p:extLst>
      <p:ext uri="{BB962C8B-B14F-4D97-AF65-F5344CB8AC3E}">
        <p14:creationId xmlns:p14="http://schemas.microsoft.com/office/powerpoint/2010/main" val="392013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Laptop, got to have it.   </a:t>
            </a:r>
            <a:endParaRPr lang="en-US" sz="36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191930"/>
            <a:ext cx="2209800"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371600"/>
            <a:ext cx="2688920" cy="2016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3400" y="2971800"/>
            <a:ext cx="39243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AGOODMAN\AppData\Local\Microsoft\Windows\Temporary Internet Files\Content.IE5\7W2YXEXR\MP90042255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1629127"/>
            <a:ext cx="1828800" cy="1220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8558" r="5150" b="9568"/>
          <a:stretch/>
        </p:blipFill>
        <p:spPr>
          <a:xfrm>
            <a:off x="5058949" y="3180044"/>
            <a:ext cx="3902901" cy="2526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14976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Check SFHA for site alterations: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Encroachment in floodway;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400" dirty="0" smtClean="0">
                <a:latin typeface="Calibri" pitchFamily="34" charset="0"/>
                <a:cs typeface="Calibri" pitchFamily="34" charset="0"/>
              </a:rPr>
              <a:t>   Inadequate drainage in new subdivisions, and;</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Altered watercourses.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19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 y="3886200"/>
            <a:ext cx="2476500" cy="18573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3390378"/>
            <a:ext cx="2844800"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70548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Fill and/or debris in floodway: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12" name="Picture 6" descr="for slide 42"/>
          <p:cNvPicPr>
            <a:picLocks noChangeAspect="1" noChangeArrowheads="1"/>
          </p:cNvPicPr>
          <p:nvPr/>
        </p:nvPicPr>
        <p:blipFill>
          <a:blip r:embed="rId3" cstate="print"/>
          <a:srcRect/>
          <a:stretch>
            <a:fillRect/>
          </a:stretch>
        </p:blipFill>
        <p:spPr bwMode="auto">
          <a:xfrm>
            <a:off x="5029200" y="2074863"/>
            <a:ext cx="3182937" cy="263366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 y="2895600"/>
            <a:ext cx="4175760" cy="2783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4840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New subdivision construction in the SFHA:</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905000"/>
            <a:ext cx="3624719" cy="2718539"/>
          </a:xfrm>
          <a:prstGeom prst="rect">
            <a:avLst/>
          </a:prstGeom>
          <a:ln>
            <a:noFill/>
          </a:ln>
          <a:effectLst>
            <a:outerShdw blurRad="292100" dist="139700" dir="2700000" algn="tl" rotWithShape="0">
              <a:srgbClr val="333333">
                <a:alpha val="65000"/>
              </a:srgbClr>
            </a:outerShdw>
          </a:effectLst>
        </p:spPr>
      </p:pic>
      <p:sp>
        <p:nvSpPr>
          <p:cNvPr id="8" name="Rectangle 3"/>
          <p:cNvSpPr txBox="1">
            <a:spLocks noChangeArrowheads="1"/>
          </p:cNvSpPr>
          <p:nvPr/>
        </p:nvSpPr>
        <p:spPr>
          <a:xfrm>
            <a:off x="-119519" y="1676400"/>
            <a:ext cx="4615319" cy="18669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lgn="ctr">
              <a:spcBef>
                <a:spcPct val="20000"/>
              </a:spcBef>
              <a:buClr>
                <a:srgbClr val="FFFFFF"/>
              </a:buClr>
              <a:buSzPct val="105000"/>
              <a:defRPr/>
            </a:pPr>
            <a:r>
              <a:rPr lang="en-US" sz="2400" dirty="0" smtClean="0">
                <a:latin typeface="Calibri" pitchFamily="34" charset="0"/>
                <a:cs typeface="Calibri" pitchFamily="34" charset="0"/>
              </a:rPr>
              <a:t>    Home is located on a small hill; however, is the lowest floor above the BFE?</a:t>
            </a:r>
          </a:p>
          <a:p>
            <a:pPr marL="1089025" lvl="3" indent="-287338" algn="ctr">
              <a:spcBef>
                <a:spcPct val="20000"/>
              </a:spcBef>
              <a:buClr>
                <a:srgbClr val="FFFFFF"/>
              </a:buClr>
              <a:buSzPct val="105000"/>
              <a:defRPr/>
            </a:pPr>
            <a:endParaRPr lang="en-US" sz="2400" dirty="0">
              <a:latin typeface="Calibri" pitchFamily="34" charset="0"/>
              <a:cs typeface="Calibri" pitchFamily="34" charset="0"/>
            </a:endParaRPr>
          </a:p>
          <a:p>
            <a:pPr marL="1089025" lvl="3" indent="-287338" algn="ctr">
              <a:spcBef>
                <a:spcPct val="20000"/>
              </a:spcBef>
              <a:buClr>
                <a:srgbClr val="FFFFFF"/>
              </a:buClr>
              <a:buSzPct val="105000"/>
              <a:defRPr/>
            </a:pPr>
            <a:r>
              <a:rPr lang="en-US" sz="2400" dirty="0" smtClean="0">
                <a:latin typeface="Calibri" pitchFamily="34" charset="0"/>
                <a:cs typeface="Calibri" pitchFamily="34" charset="0"/>
              </a:rPr>
              <a:t>The adjacent foundation looks different…  </a:t>
            </a:r>
            <a:endParaRPr lang="en-US" sz="2400" dirty="0">
              <a:latin typeface="Calibri" pitchFamily="34" charset="0"/>
              <a:cs typeface="Calibri" pitchFamily="34" charset="0"/>
            </a:endParaRPr>
          </a:p>
          <a:p>
            <a:pPr marL="862012" lvl="3" algn="ctr">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lgn="ctr">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gn="ctr">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9" name="Action Button: Forward or Next 8">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3910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descr="DSC00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05000"/>
            <a:ext cx="5334000" cy="4000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5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Key Purposes of the CAV</a:t>
            </a:r>
            <a:endParaRPr lang="en-US" sz="3600" dirty="0">
              <a:solidFill>
                <a:schemeClr val="bg1"/>
              </a:solidFill>
            </a:endParaRPr>
          </a:p>
        </p:txBody>
      </p:sp>
      <p:sp>
        <p:nvSpPr>
          <p:cNvPr id="3" name="Rectangle 3"/>
          <p:cNvSpPr txBox="1">
            <a:spLocks noChangeArrowheads="1"/>
          </p:cNvSpPr>
          <p:nvPr/>
        </p:nvSpPr>
        <p:spPr>
          <a:xfrm>
            <a:off x="0" y="1524000"/>
            <a:ext cx="8610600" cy="3810000"/>
          </a:xfrm>
          <a:prstGeom prst="rect">
            <a:avLst/>
          </a:prstGeom>
        </p:spPr>
        <p:txBody>
          <a:bodyPr>
            <a:normAutofit lnSpcReduction="10000"/>
          </a:bodyPr>
          <a:lstStyle/>
          <a:p>
            <a:pPr fontAlgn="auto">
              <a:lnSpc>
                <a:spcPct val="90000"/>
              </a:lnSpc>
              <a:spcBef>
                <a:spcPct val="20000"/>
              </a:spcBef>
              <a:spcAft>
                <a:spcPts val="0"/>
              </a:spcAft>
              <a:buClr>
                <a:srgbClr val="CC0000"/>
              </a:buClr>
              <a:defRPr/>
            </a:pPr>
            <a:r>
              <a:rPr lang="en-US" sz="2400" dirty="0" smtClean="0">
                <a:ln>
                  <a:solidFill>
                    <a:schemeClr val="bg1"/>
                  </a:solidFill>
                </a:ln>
                <a:latin typeface="Tahoma" pitchFamily="34" charset="0"/>
                <a:cs typeface="Tahoma" pitchFamily="34" charset="0"/>
              </a:rPr>
              <a:t>        There are two:</a:t>
            </a:r>
            <a:endParaRPr lang="en-US" sz="2400" dirty="0">
              <a:ln>
                <a:solidFill>
                  <a:schemeClr val="bg1"/>
                </a:solidFill>
              </a:ln>
              <a:latin typeface="Tahoma" pitchFamily="34" charset="0"/>
              <a:cs typeface="Tahoma" pitchFamily="34" charset="0"/>
            </a:endParaRPr>
          </a:p>
          <a:p>
            <a:pPr marL="569913" lvl="3">
              <a:lnSpc>
                <a:spcPct val="90000"/>
              </a:lnSpc>
              <a:spcBef>
                <a:spcPct val="20000"/>
              </a:spcBef>
              <a:buClr>
                <a:srgbClr val="FFFFFF"/>
              </a:buClr>
              <a:buSzPct val="105000"/>
              <a:defRPr/>
            </a:pPr>
            <a:endParaRPr lang="en-US" sz="1000" dirty="0">
              <a:latin typeface="Calibri" pitchFamily="34" charset="0"/>
              <a:cs typeface="Calibri" pitchFamily="34" charset="0"/>
            </a:endParaRPr>
          </a:p>
          <a:p>
            <a:pPr marL="1314450" lvl="3" indent="-512763">
              <a:lnSpc>
                <a:spcPct val="90000"/>
              </a:lnSpc>
              <a:spcBef>
                <a:spcPct val="20000"/>
              </a:spcBef>
              <a:buClr>
                <a:srgbClr val="FFFFFF"/>
              </a:buClr>
              <a:buSzPct val="105000"/>
              <a:defRPr/>
            </a:pPr>
            <a:r>
              <a:rPr lang="en-US" sz="2200" dirty="0" smtClean="0">
                <a:latin typeface="Calibri" pitchFamily="34" charset="0"/>
                <a:cs typeface="Calibri" pitchFamily="34" charset="0"/>
              </a:rPr>
              <a:t>1 </a:t>
            </a:r>
            <a:r>
              <a:rPr lang="en-US" sz="2400" dirty="0" smtClean="0">
                <a:latin typeface="Calibri" pitchFamily="34" charset="0"/>
                <a:cs typeface="Calibri" pitchFamily="34" charset="0"/>
              </a:rPr>
              <a:t>-   To ensure NFIP participating communities are achieving the flood loss reduction objectives of the program, which are:</a:t>
            </a:r>
          </a:p>
          <a:p>
            <a:pPr marL="1314450" lvl="3" indent="-51276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1314450" lvl="3" indent="-512763">
              <a:lnSpc>
                <a:spcPct val="90000"/>
              </a:lnSpc>
              <a:spcBef>
                <a:spcPct val="20000"/>
              </a:spcBef>
              <a:buClr>
                <a:srgbClr val="FFFFFF"/>
              </a:buClr>
              <a:buSzPct val="105000"/>
              <a:defRPr/>
            </a:pPr>
            <a:endParaRPr lang="en-US" sz="2400" dirty="0">
              <a:latin typeface="Calibri" pitchFamily="34" charset="0"/>
              <a:cs typeface="Calibri" pitchFamily="34" charset="0"/>
            </a:endParaRPr>
          </a:p>
          <a:p>
            <a:pPr marL="1314450" lvl="3" indent="-512763">
              <a:lnSpc>
                <a:spcPct val="90000"/>
              </a:lnSpc>
              <a:spcBef>
                <a:spcPct val="20000"/>
              </a:spcBef>
              <a:buClr>
                <a:srgbClr val="FFFFFF"/>
              </a:buClr>
              <a:buSzPct val="105000"/>
              <a:defRPr/>
            </a:pPr>
            <a:r>
              <a:rPr lang="en-US" sz="2400" dirty="0" smtClean="0">
                <a:latin typeface="Calibri" pitchFamily="34" charset="0"/>
                <a:cs typeface="Calibri" pitchFamily="34" charset="0"/>
              </a:rPr>
              <a:t>				       To </a:t>
            </a:r>
            <a:r>
              <a:rPr lang="en-US" sz="2400" u="sng" dirty="0" smtClean="0">
                <a:latin typeface="Calibri" pitchFamily="34" charset="0"/>
                <a:cs typeface="Calibri" pitchFamily="34" charset="0"/>
              </a:rPr>
              <a:t>reduce</a:t>
            </a:r>
            <a:r>
              <a:rPr lang="en-US" sz="2400" dirty="0" smtClean="0">
                <a:latin typeface="Calibri" pitchFamily="34" charset="0"/>
                <a:cs typeface="Calibri" pitchFamily="34" charset="0"/>
              </a:rPr>
              <a:t> the threat to life safety                                                                     				and property.</a:t>
            </a:r>
          </a:p>
          <a:p>
            <a:pPr marL="1314450" lvl="3" indent="-51276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a:p>
            <a:pPr lvl="3">
              <a:lnSpc>
                <a:spcPct val="90000"/>
              </a:lnSpc>
              <a:spcBef>
                <a:spcPct val="20000"/>
              </a:spcBef>
              <a:buClr>
                <a:srgbClr val="FFFFFF"/>
              </a:buClr>
              <a:buSzPct val="105000"/>
              <a:defRPr/>
            </a:pPr>
            <a:endParaRPr lang="en-US" sz="2200" dirty="0">
              <a:latin typeface="Calibri" pitchFamily="34" charset="0"/>
              <a:cs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276600"/>
            <a:ext cx="3073400" cy="2305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37002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15240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Check for post-disaster activity: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3124200" y="4800600"/>
            <a:ext cx="5943600" cy="12954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0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000" dirty="0" smtClean="0">
                <a:latin typeface="Calibri" pitchFamily="34" charset="0"/>
                <a:cs typeface="Calibri" pitchFamily="34" charset="0"/>
              </a:rPr>
              <a:t>    Today: No apparent elevation requirements…  </a:t>
            </a:r>
            <a:endParaRPr lang="en-US" sz="20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20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209800"/>
            <a:ext cx="34544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2" name="Object 11"/>
          <p:cNvGraphicFramePr>
            <a:graphicFrameLocks noChangeAspect="1"/>
          </p:cNvGraphicFramePr>
          <p:nvPr>
            <p:extLst>
              <p:ext uri="{D42A27DB-BD31-4B8C-83A1-F6EECF244321}">
                <p14:modId xmlns:p14="http://schemas.microsoft.com/office/powerpoint/2010/main" val="3383414789"/>
              </p:ext>
            </p:extLst>
          </p:nvPr>
        </p:nvGraphicFramePr>
        <p:xfrm>
          <a:off x="4724400" y="1905000"/>
          <a:ext cx="3886200" cy="2974975"/>
        </p:xfrm>
        <a:graphic>
          <a:graphicData uri="http://schemas.openxmlformats.org/presentationml/2006/ole">
            <mc:AlternateContent xmlns:mc="http://schemas.openxmlformats.org/markup-compatibility/2006">
              <mc:Choice xmlns:v="urn:schemas-microsoft-com:vml" Requires="v">
                <p:oleObj spid="_x0000_s2084" name="Image" r:id="rId5" imgW="10485714" imgH="7914286" progId="Photoshop.Image.6">
                  <p:embed/>
                </p:oleObj>
              </mc:Choice>
              <mc:Fallback>
                <p:oleObj name="Image" r:id="rId5" imgW="10485714" imgH="7914286" progId="Photoshop.Image.6">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b="404"/>
                      <a:stretch>
                        <a:fillRect/>
                      </a:stretch>
                    </p:blipFill>
                    <p:spPr bwMode="auto">
                      <a:xfrm>
                        <a:off x="4724400" y="1905000"/>
                        <a:ext cx="3886200" cy="2974975"/>
                      </a:xfrm>
                      <a:prstGeom prst="rect">
                        <a:avLst/>
                      </a:prstGeom>
                      <a:noFill/>
                      <a:ln w="28575">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3" name="Rectangle 3"/>
          <p:cNvSpPr txBox="1">
            <a:spLocks noChangeArrowheads="1"/>
          </p:cNvSpPr>
          <p:nvPr/>
        </p:nvSpPr>
        <p:spPr>
          <a:xfrm>
            <a:off x="-381000" y="4800600"/>
            <a:ext cx="4953000" cy="12954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0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000" dirty="0" smtClean="0">
                <a:latin typeface="Calibri" pitchFamily="34" charset="0"/>
                <a:cs typeface="Calibri" pitchFamily="34" charset="0"/>
              </a:rPr>
              <a:t>   Subdivision three years prior…  </a:t>
            </a:r>
            <a:endParaRPr lang="en-US" sz="20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20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4016445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15240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Possible substantial improvement: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600200"/>
            <a:ext cx="398145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66962"/>
            <a:ext cx="2677381"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GOODMAN\AppData\Local\Microsoft\Windows\Temporary Internet Files\Content.IE5\3BCOZ285\MC900434868[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993302"/>
            <a:ext cx="1028557" cy="102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2872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Miscellaneous Items: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MFH, not anchored, not elevated;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400" dirty="0" smtClean="0">
                <a:latin typeface="Calibri" pitchFamily="34" charset="0"/>
                <a:cs typeface="Calibri" pitchFamily="34" charset="0"/>
              </a:rPr>
              <a:t>   Electrical components not designed or elevated to withstand flood waters;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Enclosures without adequate flood openings, and;</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Inadequate drainage paths around structures in AO and AH zones.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19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834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367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8563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Unanchored MFH?</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8" name="Picture 2" descr="D:\Pictures\Floyd Photos\NC Photos\Floyd Photos\Princeville\P0011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399" y="1788304"/>
            <a:ext cx="5417507" cy="4060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AutoShape 4"/>
          <p:cNvSpPr>
            <a:spLocks noChangeArrowheads="1"/>
          </p:cNvSpPr>
          <p:nvPr/>
        </p:nvSpPr>
        <p:spPr bwMode="auto">
          <a:xfrm rot="1468922">
            <a:off x="3768725" y="5035217"/>
            <a:ext cx="1377950" cy="5524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type="none" w="sm" len="sm"/>
            <a:tailEnd type="none" w="sm" len="sm"/>
          </a:ln>
          <a:effectLst/>
          <a:extLst/>
        </p:spPr>
        <p:txBody>
          <a:bodyPr wrap="none" anchor="ctr"/>
          <a:lstStyle/>
          <a:p>
            <a:r>
              <a:rPr lang="en-US" sz="1000" dirty="0">
                <a:latin typeface="Tahoma" pitchFamily="34" charset="0"/>
              </a:rPr>
              <a:t>Direction of flow</a:t>
            </a:r>
            <a:endParaRPr lang="en-US" dirty="0"/>
          </a:p>
        </p:txBody>
      </p:sp>
      <p:sp>
        <p:nvSpPr>
          <p:cNvPr id="10" name="AutoShape 5"/>
          <p:cNvSpPr>
            <a:spLocks noChangeArrowheads="1"/>
          </p:cNvSpPr>
          <p:nvPr/>
        </p:nvSpPr>
        <p:spPr bwMode="auto">
          <a:xfrm>
            <a:off x="6477000" y="2531008"/>
            <a:ext cx="1971675" cy="585787"/>
          </a:xfrm>
          <a:prstGeom prst="wedgeRectCallout">
            <a:avLst>
              <a:gd name="adj1" fmla="val -73352"/>
              <a:gd name="adj2" fmla="val 252167"/>
            </a:avLst>
          </a:prstGeom>
          <a:solidFill>
            <a:schemeClr val="bg1"/>
          </a:solidFill>
          <a:ln w="12700">
            <a:solidFill>
              <a:schemeClr val="tx1"/>
            </a:solidFill>
            <a:miter lim="800000"/>
            <a:headEnd type="none" w="sm" len="sm"/>
            <a:tailEnd type="none" w="sm" len="sm"/>
          </a:ln>
          <a:effectLst/>
          <a:extLst/>
        </p:spPr>
        <p:txBody>
          <a:bodyPr wrap="none" anchor="ctr"/>
          <a:lstStyle/>
          <a:p>
            <a:r>
              <a:rPr lang="en-US" sz="1800">
                <a:latin typeface="Tahoma" pitchFamily="34" charset="0"/>
              </a:rPr>
              <a:t>Breached railway</a:t>
            </a:r>
            <a:endParaRPr lang="en-US"/>
          </a:p>
        </p:txBody>
      </p:sp>
      <p:pic>
        <p:nvPicPr>
          <p:cNvPr id="4098" name="Picture 2"/>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8825" y="2968625"/>
            <a:ext cx="1984375"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49690" y="2949714"/>
            <a:ext cx="421910" cy="707886"/>
          </a:xfrm>
          <a:prstGeom prst="rect">
            <a:avLst/>
          </a:prstGeom>
          <a:noFill/>
        </p:spPr>
        <p:txBody>
          <a:bodyPr wrap="none" lIns="91440" tIns="45720" rIns="91440" bIns="45720">
            <a:spAutoFit/>
          </a:bodyPr>
          <a:lstStyle/>
          <a:p>
            <a:pPr algn="ctr"/>
            <a:r>
              <a:rPr lang="en-US" sz="4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a:t>
            </a:r>
            <a:endParaRPr lang="en-US" sz="4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0937155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What would you say about these photos?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927" r="19315" b="22826"/>
          <a:stretch/>
        </p:blipFill>
        <p:spPr>
          <a:xfrm>
            <a:off x="457200" y="3391050"/>
            <a:ext cx="5105400" cy="2288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182" t="13280" r="5189" b="23532"/>
          <a:stretch/>
        </p:blipFill>
        <p:spPr>
          <a:xfrm>
            <a:off x="4882539" y="2329841"/>
            <a:ext cx="3595708" cy="2013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86466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You drive by this site.</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65" y="1828800"/>
            <a:ext cx="5384669" cy="3976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4720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You drive by this site.  What is it?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963" y="2057400"/>
            <a:ext cx="5024437" cy="3759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9597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Miscellaneous Items: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14859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Drainage ditches or streams not maintained, important in a CRS community.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48200" y="3048000"/>
            <a:ext cx="3352800" cy="25146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00" y="3257550"/>
            <a:ext cx="3073400" cy="2305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28148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Miscellaneous Development: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12" name="Picture 4" descr="C:\Documents and Settings\agoodman\My Documents\PHOTOS\CAC photos\Monroe 3-03\Grave Pit 2.JPG"/>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945693" y="1196975"/>
            <a:ext cx="2976033" cy="2232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D:\CruzerLock2\Class 11.27.06 02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9321" t="16250" b="15008"/>
          <a:stretch/>
        </p:blipFill>
        <p:spPr bwMode="auto">
          <a:xfrm>
            <a:off x="1447800" y="1828800"/>
            <a:ext cx="2749985" cy="1757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 descr="Katrina Cottages 04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4567" y="3632598"/>
            <a:ext cx="2976033" cy="2232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751492438108_0_BG.jpg"/>
          <p:cNvPicPr>
            <a:picLocks noChangeAspect="1"/>
          </p:cNvPicPr>
          <p:nvPr/>
        </p:nvPicPr>
        <p:blipFill>
          <a:blip r:embed="rId7"/>
          <a:stretch>
            <a:fillRect/>
          </a:stretch>
        </p:blipFill>
        <p:spPr>
          <a:xfrm>
            <a:off x="457200" y="3742114"/>
            <a:ext cx="2915180" cy="21863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79634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CHHA Development: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14" name="Picture 2" descr="C:\Documents and Settings\agoodman\My Documents\New Folder\PHOTOS\NFIP photos\Gulf Coast 12-13-06\DSC0316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2801"/>
          <a:stretch/>
        </p:blipFill>
        <p:spPr bwMode="auto">
          <a:xfrm>
            <a:off x="3608965" y="3301628"/>
            <a:ext cx="5183852" cy="261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1253987"/>
            <a:ext cx="2544417" cy="1908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604" y="1828800"/>
            <a:ext cx="3390900" cy="226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 y="3988980"/>
            <a:ext cx="2540001" cy="1905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2604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Key Purposes of the CAV  </a:t>
            </a:r>
            <a:r>
              <a:rPr lang="en-US" sz="1200" dirty="0" smtClean="0">
                <a:solidFill>
                  <a:schemeClr val="bg1"/>
                </a:solidFill>
              </a:rPr>
              <a:t>(continued)</a:t>
            </a:r>
            <a:endParaRPr lang="en-US" sz="3600" dirty="0">
              <a:solidFill>
                <a:schemeClr val="bg1"/>
              </a:solidFill>
            </a:endParaRPr>
          </a:p>
        </p:txBody>
      </p:sp>
      <p:sp>
        <p:nvSpPr>
          <p:cNvPr id="3" name="Rectangle 3"/>
          <p:cNvSpPr txBox="1">
            <a:spLocks noChangeArrowheads="1"/>
          </p:cNvSpPr>
          <p:nvPr/>
        </p:nvSpPr>
        <p:spPr>
          <a:xfrm>
            <a:off x="0" y="1524000"/>
            <a:ext cx="8610600" cy="3810000"/>
          </a:xfrm>
          <a:prstGeom prst="rect">
            <a:avLst/>
          </a:prstGeom>
        </p:spPr>
        <p:txBody>
          <a:bodyPr>
            <a:normAutofit/>
          </a:bodyPr>
          <a:lstStyle/>
          <a:p>
            <a:pPr>
              <a:lnSpc>
                <a:spcPct val="90000"/>
              </a:lnSpc>
              <a:spcBef>
                <a:spcPct val="20000"/>
              </a:spcBef>
              <a:buClr>
                <a:srgbClr val="CC0000"/>
              </a:buClr>
              <a:defRPr/>
            </a:pPr>
            <a:r>
              <a:rPr lang="en-US" sz="2400" dirty="0" smtClean="0">
                <a:ln>
                  <a:solidFill>
                    <a:schemeClr val="bg1"/>
                  </a:solidFill>
                </a:ln>
                <a:latin typeface="Tahoma" pitchFamily="34" charset="0"/>
                <a:cs typeface="Tahoma" pitchFamily="34" charset="0"/>
              </a:rPr>
              <a:t>         And:</a:t>
            </a:r>
            <a:endParaRPr lang="en-US" sz="2400" dirty="0">
              <a:ln>
                <a:solidFill>
                  <a:schemeClr val="bg1"/>
                </a:solidFill>
              </a:ln>
              <a:latin typeface="Tahoma" pitchFamily="34" charset="0"/>
              <a:cs typeface="Tahoma" pitchFamily="34" charset="0"/>
            </a:endParaRPr>
          </a:p>
          <a:p>
            <a:pPr fontAlgn="auto">
              <a:lnSpc>
                <a:spcPct val="90000"/>
              </a:lnSpc>
              <a:spcBef>
                <a:spcPct val="20000"/>
              </a:spcBef>
              <a:spcAft>
                <a:spcPts val="0"/>
              </a:spcAft>
              <a:buClr>
                <a:srgbClr val="CC0000"/>
              </a:buClr>
              <a:defRPr/>
            </a:pPr>
            <a:endParaRPr lang="en-US" sz="2400" b="1" dirty="0">
              <a:ln>
                <a:solidFill>
                  <a:schemeClr val="bg1"/>
                </a:solidFill>
              </a:ln>
              <a:latin typeface="Tahoma" pitchFamily="34" charset="0"/>
              <a:cs typeface="Tahoma" pitchFamily="34" charset="0"/>
            </a:endParaRPr>
          </a:p>
          <a:p>
            <a:pPr marL="569913" lvl="3">
              <a:lnSpc>
                <a:spcPct val="90000"/>
              </a:lnSpc>
              <a:spcBef>
                <a:spcPct val="20000"/>
              </a:spcBef>
              <a:buClr>
                <a:srgbClr val="FFFFFF"/>
              </a:buClr>
              <a:buSzPct val="105000"/>
              <a:defRPr/>
            </a:pPr>
            <a:endParaRPr lang="en-US" sz="1000" dirty="0">
              <a:latin typeface="Calibri" pitchFamily="34" charset="0"/>
              <a:cs typeface="Calibri" pitchFamily="34" charset="0"/>
            </a:endParaRPr>
          </a:p>
          <a:p>
            <a:pPr marL="1314450" lvl="3" indent="-512763">
              <a:lnSpc>
                <a:spcPct val="90000"/>
              </a:lnSpc>
              <a:spcBef>
                <a:spcPct val="20000"/>
              </a:spcBef>
              <a:buClr>
                <a:srgbClr val="FFFFFF"/>
              </a:buClr>
              <a:buSzPct val="105000"/>
              <a:defRPr/>
            </a:pPr>
            <a:r>
              <a:rPr lang="en-US" sz="2200" dirty="0" smtClean="0">
                <a:latin typeface="Calibri" pitchFamily="34" charset="0"/>
                <a:cs typeface="Calibri" pitchFamily="34" charset="0"/>
              </a:rPr>
              <a:t>2 </a:t>
            </a:r>
            <a:r>
              <a:rPr lang="en-US" sz="2400" dirty="0" smtClean="0">
                <a:latin typeface="Calibri" pitchFamily="34" charset="0"/>
                <a:cs typeface="Calibri" pitchFamily="34" charset="0"/>
              </a:rPr>
              <a:t>-   To provide technical assistance to communities and therefore identify, prevent, and resolve floodplain management issues before they develop into enforcement actions.</a:t>
            </a:r>
          </a:p>
          <a:p>
            <a:pPr marL="1314450" lvl="3" indent="-51276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1314450" lvl="3" indent="-512763">
              <a:lnSpc>
                <a:spcPct val="90000"/>
              </a:lnSpc>
              <a:spcBef>
                <a:spcPct val="20000"/>
              </a:spcBef>
              <a:buClr>
                <a:srgbClr val="FFFFFF"/>
              </a:buClr>
              <a:buSzPct val="105000"/>
              <a:defRPr/>
            </a:pPr>
            <a:endParaRPr lang="en-US" sz="2400" dirty="0">
              <a:latin typeface="Calibri" pitchFamily="34" charset="0"/>
              <a:cs typeface="Calibri" pitchFamily="34" charset="0"/>
            </a:endParaRPr>
          </a:p>
          <a:p>
            <a:pPr marL="1314450" lvl="3" indent="-51276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200" dirty="0">
              <a:latin typeface="Calibri" pitchFamily="34" charset="0"/>
              <a:cs typeface="Calibri" pitchFamily="34" charset="0"/>
            </a:endParaRPr>
          </a:p>
        </p:txBody>
      </p:sp>
      <p:pic>
        <p:nvPicPr>
          <p:cNvPr id="3074" name="Picture 2" descr="C:\Users\AGOODMAN\AppData\Local\Microsoft\Windows\Temporary Internet Files\Content.IE5\C5H9RG77\MC90001305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1563" y="3733800"/>
            <a:ext cx="1457554" cy="1936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532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CHHA Development: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6775" y="1843087"/>
            <a:ext cx="7353300" cy="3843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4267200"/>
            <a:ext cx="1905000" cy="127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12248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Use of the land: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0" name="Rectangle 3"/>
          <p:cNvSpPr txBox="1">
            <a:spLocks noChangeArrowheads="1"/>
          </p:cNvSpPr>
          <p:nvPr/>
        </p:nvSpPr>
        <p:spPr>
          <a:xfrm>
            <a:off x="76200" y="1295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Vacant Lots;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Project locations with                                                             open space restrictions;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1" name="Action Button: Forward or Next 10">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9293" t="27938"/>
          <a:stretch/>
        </p:blipFill>
        <p:spPr>
          <a:xfrm>
            <a:off x="4800600" y="1224342"/>
            <a:ext cx="2873680" cy="212331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3733800"/>
            <a:ext cx="2827893" cy="212092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3526860"/>
            <a:ext cx="3154613" cy="2365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65706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Use of the land: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0" name="Rectangle 3"/>
          <p:cNvSpPr txBox="1">
            <a:spLocks noChangeArrowheads="1"/>
          </p:cNvSpPr>
          <p:nvPr/>
        </p:nvSpPr>
        <p:spPr>
          <a:xfrm>
            <a:off x="7620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Areas below a dam, and;</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Areas landward of levees.</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3" name="Action Button: Forward or Next 12">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80838" y="3657600"/>
            <a:ext cx="3353062" cy="223537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3564177"/>
            <a:ext cx="2895600" cy="21717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22079" r="31510" b="23649"/>
          <a:stretch/>
        </p:blipFill>
        <p:spPr>
          <a:xfrm>
            <a:off x="6553200" y="1538812"/>
            <a:ext cx="1295400" cy="1598266"/>
          </a:xfrm>
          <a:prstGeom prst="rect">
            <a:avLst/>
          </a:prstGeom>
          <a:ln>
            <a:noFill/>
          </a:ln>
          <a:effectLst>
            <a:softEdge rad="112500"/>
          </a:effectLst>
        </p:spPr>
      </p:pic>
    </p:spTree>
    <p:extLst>
      <p:ext uri="{BB962C8B-B14F-4D97-AF65-F5344CB8AC3E}">
        <p14:creationId xmlns:p14="http://schemas.microsoft.com/office/powerpoint/2010/main" val="2858063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8382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Accuracy: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0" name="Rectangle 3"/>
          <p:cNvSpPr txBox="1">
            <a:spLocks noChangeArrowheads="1"/>
          </p:cNvSpPr>
          <p:nvPr/>
        </p:nvSpPr>
        <p:spPr>
          <a:xfrm>
            <a:off x="76200" y="1295400"/>
            <a:ext cx="8610600" cy="4495800"/>
          </a:xfrm>
          <a:prstGeom prst="rect">
            <a:avLst/>
          </a:prstGeom>
        </p:spPr>
        <p:txBody>
          <a:bodyPr>
            <a:noAutofit/>
          </a:bodyPr>
          <a:lstStyle/>
          <a:p>
            <a:pPr fontAlgn="auto">
              <a:lnSpc>
                <a:spcPct val="90000"/>
              </a:lnSpc>
              <a:spcBef>
                <a:spcPct val="20000"/>
              </a:spcBef>
              <a:spcAft>
                <a:spcPts val="0"/>
              </a:spcAft>
              <a:buClr>
                <a:srgbClr val="CC0000"/>
              </a:buClr>
              <a:defRPr/>
            </a:pPr>
            <a:endParaRPr lang="en-US" sz="2400" b="1" dirty="0" smtClean="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New bridges &amp; roads;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spcBef>
                <a:spcPct val="20000"/>
              </a:spcBef>
              <a:buClr>
                <a:srgbClr val="FFFFFF"/>
              </a:buClr>
              <a:buSzPct val="105000"/>
              <a:defRPr/>
            </a:pPr>
            <a:r>
              <a:rPr lang="en-US" sz="2400" dirty="0" smtClean="0">
                <a:latin typeface="Calibri" pitchFamily="34" charset="0"/>
                <a:cs typeface="Calibri" pitchFamily="34" charset="0"/>
              </a:rPr>
              <a:t>   New &amp; extensive development;</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Fill in floodways, and;</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1" name="Action Button: Forward or Next 10">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noaction" highlightClick="1"/>
          </p:cNvPr>
          <p:cNvSpPr/>
          <p:nvPr/>
        </p:nvSpPr>
        <p:spPr>
          <a:xfrm>
            <a:off x="685800" y="3352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70043" y="1434759"/>
            <a:ext cx="2440662" cy="183049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19200" y="3962400"/>
            <a:ext cx="2438400" cy="1625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b="44977"/>
          <a:stretch/>
        </p:blipFill>
        <p:spPr>
          <a:xfrm>
            <a:off x="4267200" y="3795604"/>
            <a:ext cx="4343400" cy="1792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50138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8382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Accuracy: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0" name="Rectangle 3"/>
          <p:cNvSpPr txBox="1">
            <a:spLocks noChangeArrowheads="1"/>
          </p:cNvSpPr>
          <p:nvPr/>
        </p:nvSpPr>
        <p:spPr>
          <a:xfrm>
            <a:off x="76200" y="1295400"/>
            <a:ext cx="8610600" cy="4495800"/>
          </a:xfrm>
          <a:prstGeom prst="rect">
            <a:avLst/>
          </a:prstGeom>
        </p:spPr>
        <p:txBody>
          <a:bodyPr>
            <a:noAutofit/>
          </a:bodyPr>
          <a:lstStyle/>
          <a:p>
            <a:pPr fontAlgn="auto">
              <a:lnSpc>
                <a:spcPct val="90000"/>
              </a:lnSpc>
              <a:spcBef>
                <a:spcPct val="20000"/>
              </a:spcBef>
              <a:spcAft>
                <a:spcPts val="0"/>
              </a:spcAft>
              <a:buClr>
                <a:srgbClr val="CC0000"/>
              </a:buClr>
              <a:defRPr/>
            </a:pPr>
            <a:endParaRPr lang="en-US" sz="2400" b="1" dirty="0" smtClean="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Levees, dams, berms, channel relocation,                            concrete channels, detention ponds, etc.</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1" name="Action Button: Forward or Next 10">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428999"/>
            <a:ext cx="3149576" cy="209971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27576"/>
          <a:stretch/>
        </p:blipFill>
        <p:spPr>
          <a:xfrm>
            <a:off x="786530" y="3716485"/>
            <a:ext cx="3755721" cy="1812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471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Accuracy </a:t>
            </a:r>
            <a:r>
              <a:rPr lang="en-US" sz="1400" b="1" dirty="0" smtClean="0">
                <a:ln>
                  <a:solidFill>
                    <a:schemeClr val="bg1"/>
                  </a:solidFill>
                </a:ln>
                <a:latin typeface="Calibri" pitchFamily="34" charset="0"/>
                <a:cs typeface="Calibri" pitchFamily="34" charset="0"/>
              </a:rPr>
              <a:t>continued</a:t>
            </a:r>
            <a:r>
              <a:rPr lang="en-US" sz="2400" b="1" dirty="0" smtClean="0">
                <a:ln>
                  <a:solidFill>
                    <a:schemeClr val="bg1"/>
                  </a:solidFill>
                </a:ln>
                <a:latin typeface="Calibri" pitchFamily="34" charset="0"/>
                <a:cs typeface="Calibri" pitchFamily="34" charset="0"/>
              </a:rPr>
              <a: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Construction in low water crossings;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400" dirty="0" smtClean="0">
                <a:latin typeface="Calibri" pitchFamily="34" charset="0"/>
                <a:cs typeface="Calibri" pitchFamily="34" charset="0"/>
              </a:rPr>
              <a:t>   Natural changes – channel relocation, landslides, mudslides, erosion, sedimentation, vegetation or debris buildup, and other natural                                            changes, and;</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Flood Recovery maps.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19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4520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60396"/>
            <a:ext cx="3276600" cy="2173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1632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Accuracy </a:t>
            </a:r>
            <a:r>
              <a:rPr lang="en-US" sz="1400" b="1" dirty="0" smtClean="0">
                <a:ln>
                  <a:solidFill>
                    <a:schemeClr val="bg1"/>
                  </a:solidFill>
                </a:ln>
                <a:latin typeface="Calibri" pitchFamily="34" charset="0"/>
                <a:cs typeface="Calibri" pitchFamily="34" charset="0"/>
              </a:rPr>
              <a:t>continued</a:t>
            </a:r>
            <a:r>
              <a:rPr lang="en-US" sz="2400" b="1" dirty="0" smtClean="0">
                <a:ln>
                  <a:solidFill>
                    <a:schemeClr val="bg1"/>
                  </a:solidFill>
                </a:ln>
                <a:latin typeface="Calibri" pitchFamily="34" charset="0"/>
                <a:cs typeface="Calibri" pitchFamily="34" charset="0"/>
              </a:rPr>
              <a: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Construction in low                                                                water crossings;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400" dirty="0" smtClean="0">
                <a:latin typeface="Calibri" pitchFamily="34" charset="0"/>
                <a:cs typeface="Calibri" pitchFamily="34" charset="0"/>
              </a:rPr>
              <a:t>   </a:t>
            </a: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00660"/>
            <a:ext cx="3196747" cy="1826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475" y="3810000"/>
            <a:ext cx="4048125" cy="191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197344"/>
            <a:ext cx="3519487" cy="2484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6349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Accuracy </a:t>
            </a:r>
            <a:r>
              <a:rPr lang="en-US" sz="1400" b="1" dirty="0" smtClean="0">
                <a:ln>
                  <a:solidFill>
                    <a:schemeClr val="bg1"/>
                  </a:solidFill>
                </a:ln>
                <a:latin typeface="Calibri" pitchFamily="34" charset="0"/>
                <a:cs typeface="Calibri" pitchFamily="34" charset="0"/>
              </a:rPr>
              <a:t>continued</a:t>
            </a:r>
            <a:r>
              <a:rPr lang="en-US" sz="2400" b="1" dirty="0" smtClean="0">
                <a:ln>
                  <a:solidFill>
                    <a:schemeClr val="bg1"/>
                  </a:solidFill>
                </a:ln>
                <a:latin typeface="Calibri" pitchFamily="34" charset="0"/>
                <a:cs typeface="Calibri" pitchFamily="34" charset="0"/>
              </a:rPr>
              <a:t>:</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Natural changes:</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76036"/>
            <a:ext cx="3303740" cy="1928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124" y="3918898"/>
            <a:ext cx="1764834"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descr="Image:Laramie River floodplain 1949.jpg">
            <a:hlinkClick r:id="rId5"/>
          </p:cNvPr>
          <p:cNvPicPr>
            <a:picLocks noChangeAspect="1" noChangeArrowheads="1"/>
          </p:cNvPicPr>
          <p:nvPr/>
        </p:nvPicPr>
        <p:blipFill>
          <a:blip r:embed="rId6"/>
          <a:srcRect/>
          <a:stretch>
            <a:fillRect/>
          </a:stretch>
        </p:blipFill>
        <p:spPr bwMode="auto">
          <a:xfrm>
            <a:off x="5519738" y="1107070"/>
            <a:ext cx="3090862" cy="2512430"/>
          </a:xfrm>
          <a:prstGeom prst="rect">
            <a:avLst/>
          </a:prstGeom>
          <a:ln>
            <a:noFill/>
          </a:ln>
          <a:effectLst>
            <a:outerShdw blurRad="292100" dist="139700" dir="2700000" algn="tl" rotWithShape="0">
              <a:srgbClr val="333333">
                <a:alpha val="65000"/>
              </a:srgbClr>
            </a:outerShdw>
          </a:effectLst>
        </p:spPr>
      </p:pic>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 y="3276600"/>
            <a:ext cx="2443162" cy="1827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5864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Windshield Tour Findings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7" name="Rectangle 3"/>
          <p:cNvSpPr txBox="1">
            <a:spLocks noChangeArrowheads="1"/>
          </p:cNvSpPr>
          <p:nvPr/>
        </p:nvSpPr>
        <p:spPr>
          <a:xfrm>
            <a:off x="0" y="8382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Map Accuracy:</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0" name="Rectangle 3"/>
          <p:cNvSpPr txBox="1">
            <a:spLocks noChangeArrowheads="1"/>
          </p:cNvSpPr>
          <p:nvPr/>
        </p:nvSpPr>
        <p:spPr>
          <a:xfrm>
            <a:off x="76200" y="1295400"/>
            <a:ext cx="8610600" cy="4495800"/>
          </a:xfrm>
          <a:prstGeom prst="rect">
            <a:avLst/>
          </a:prstGeom>
        </p:spPr>
        <p:txBody>
          <a:bodyPr>
            <a:noAutofit/>
          </a:bodyPr>
          <a:lstStyle/>
          <a:p>
            <a:pPr fontAlgn="auto">
              <a:lnSpc>
                <a:spcPct val="90000"/>
              </a:lnSpc>
              <a:spcBef>
                <a:spcPct val="20000"/>
              </a:spcBef>
              <a:spcAft>
                <a:spcPts val="0"/>
              </a:spcAft>
              <a:buClr>
                <a:srgbClr val="CC0000"/>
              </a:buClr>
              <a:defRPr/>
            </a:pPr>
            <a:endParaRPr lang="en-US" sz="2400" b="1" dirty="0" smtClean="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Flood recovery maps in use?</a:t>
            </a:r>
          </a:p>
          <a:p>
            <a:pPr marL="1089025" lvl="3" indent="-287338">
              <a:spcBef>
                <a:spcPct val="20000"/>
              </a:spcBef>
              <a:buClr>
                <a:srgbClr val="FFFFFF"/>
              </a:buClr>
              <a:buSzPct val="105000"/>
              <a:defRPr/>
            </a:pPr>
            <a:endParaRPr lang="en-US" sz="8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No BFEs, what method used                                                       to determine them?</a:t>
            </a:r>
            <a:endParaRPr lang="en-US" sz="24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1" name="Action Button: Forward or Next 10">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00029"/>
            <a:ext cx="2823037"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GOODMAN\AppData\Local\Microsoft\Windows\Temporary Internet Files\Content.IE5\9EMSZ2FS\MC90043523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810000"/>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6054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100" smtClean="0">
                <a:solidFill>
                  <a:srgbClr val="FFFFFF"/>
                </a:solidFill>
              </a:rPr>
              <a:t>4.</a:t>
            </a:r>
            <a:fld id="{7394825D-6BB2-4643-A8B1-1C229443934E}" type="slidenum">
              <a:rPr lang="en-US" sz="1100" smtClean="0">
                <a:solidFill>
                  <a:srgbClr val="FFFFFF"/>
                </a:solidFill>
              </a:rPr>
              <a:pPr/>
              <a:t>79</a:t>
            </a:fld>
            <a:endParaRPr lang="en-US" sz="1100" smtClean="0">
              <a:solidFill>
                <a:srgbClr val="FFFFFF"/>
              </a:solidFill>
            </a:endParaRPr>
          </a:p>
        </p:txBody>
      </p:sp>
      <p:pic>
        <p:nvPicPr>
          <p:cNvPr id="21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575"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Oval 10"/>
          <p:cNvSpPr>
            <a:spLocks noChangeArrowheads="1"/>
          </p:cNvSpPr>
          <p:nvPr/>
        </p:nvSpPr>
        <p:spPr bwMode="auto">
          <a:xfrm>
            <a:off x="3492500" y="1198563"/>
            <a:ext cx="184150" cy="153987"/>
          </a:xfrm>
          <a:prstGeom prst="ellipse">
            <a:avLst/>
          </a:prstGeom>
          <a:solidFill>
            <a:schemeClr val="accent1"/>
          </a:solidFill>
          <a:ln w="9525" algn="ctr">
            <a:solidFill>
              <a:schemeClr val="tx1"/>
            </a:solidFill>
            <a:round/>
            <a:headEnd/>
            <a:tailEnd/>
          </a:ln>
        </p:spPr>
        <p:txBody>
          <a:bodyPr/>
          <a:lstStyle/>
          <a:p>
            <a:endParaRPr lang="en-US"/>
          </a:p>
        </p:txBody>
      </p:sp>
      <p:pic>
        <p:nvPicPr>
          <p:cNvPr id="61447" name="Picture 7"/>
          <p:cNvPicPr>
            <a:picLocks noChangeAspect="1" noChangeArrowheads="1"/>
          </p:cNvPicPr>
          <p:nvPr/>
        </p:nvPicPr>
        <p:blipFill>
          <a:blip r:embed="rId4"/>
          <a:srcRect/>
          <a:stretch>
            <a:fillRect/>
          </a:stretch>
        </p:blipFill>
        <p:spPr bwMode="auto">
          <a:xfrm>
            <a:off x="3127375" y="2295525"/>
            <a:ext cx="5715000" cy="355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510" name="Oval 14"/>
          <p:cNvSpPr>
            <a:spLocks noChangeArrowheads="1"/>
          </p:cNvSpPr>
          <p:nvPr/>
        </p:nvSpPr>
        <p:spPr bwMode="auto">
          <a:xfrm>
            <a:off x="5775325" y="4568825"/>
            <a:ext cx="184150" cy="155575"/>
          </a:xfrm>
          <a:prstGeom prst="ellipse">
            <a:avLst/>
          </a:prstGeom>
          <a:solidFill>
            <a:schemeClr val="accent1"/>
          </a:solidFill>
          <a:ln w="9525" algn="ctr">
            <a:solidFill>
              <a:schemeClr val="tx1"/>
            </a:solidFill>
            <a:round/>
            <a:headEnd/>
            <a:tailEnd/>
          </a:ln>
        </p:spPr>
        <p:txBody>
          <a:bodyPr/>
          <a:lstStyle/>
          <a:p>
            <a:endParaRPr lang="en-US"/>
          </a:p>
        </p:txBody>
      </p:sp>
      <p:sp>
        <p:nvSpPr>
          <p:cNvPr id="3" name="TextBox 2"/>
          <p:cNvSpPr txBox="1"/>
          <p:nvPr/>
        </p:nvSpPr>
        <p:spPr>
          <a:xfrm>
            <a:off x="381000" y="1567895"/>
            <a:ext cx="1905000" cy="369332"/>
          </a:xfrm>
          <a:prstGeom prst="rect">
            <a:avLst/>
          </a:prstGeom>
          <a:solidFill>
            <a:schemeClr val="bg1"/>
          </a:solidFill>
          <a:ln>
            <a:solidFill>
              <a:schemeClr val="tx1"/>
            </a:solidFill>
          </a:ln>
        </p:spPr>
        <p:txBody>
          <a:bodyPr wrap="square" rtlCol="0">
            <a:spAutoFit/>
          </a:bodyPr>
          <a:lstStyle/>
          <a:p>
            <a:r>
              <a:rPr lang="en-US" dirty="0" smtClean="0"/>
              <a:t>No BFE Provided:</a:t>
            </a:r>
            <a:endParaRPr lang="en-US" dirty="0"/>
          </a:p>
        </p:txBody>
      </p:sp>
    </p:spTree>
    <p:extLst>
      <p:ext uri="{BB962C8B-B14F-4D97-AF65-F5344CB8AC3E}">
        <p14:creationId xmlns:p14="http://schemas.microsoft.com/office/powerpoint/2010/main" val="475334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Goal of a CAV</a:t>
            </a:r>
            <a:endParaRPr lang="en-US" sz="3600" dirty="0">
              <a:solidFill>
                <a:schemeClr val="bg1"/>
              </a:solidFill>
            </a:endParaRPr>
          </a:p>
        </p:txBody>
      </p:sp>
      <p:sp>
        <p:nvSpPr>
          <p:cNvPr id="3" name="Rectangle 3"/>
          <p:cNvSpPr txBox="1">
            <a:spLocks noChangeArrowheads="1"/>
          </p:cNvSpPr>
          <p:nvPr/>
        </p:nvSpPr>
        <p:spPr>
          <a:xfrm>
            <a:off x="0" y="1524000"/>
            <a:ext cx="8267700" cy="3810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marL="569913" lvl="3">
              <a:lnSpc>
                <a:spcPct val="90000"/>
              </a:lnSpc>
              <a:spcBef>
                <a:spcPct val="20000"/>
              </a:spcBef>
              <a:buClr>
                <a:srgbClr val="FFFFFF"/>
              </a:buClr>
              <a:buSzPct val="105000"/>
              <a:defRPr/>
            </a:pPr>
            <a:endParaRPr lang="en-US" sz="1000" dirty="0">
              <a:latin typeface="Calibri" pitchFamily="34" charset="0"/>
              <a:cs typeface="Calibri" pitchFamily="34" charset="0"/>
            </a:endParaRPr>
          </a:p>
          <a:p>
            <a:pPr marL="914400" lvl="3" indent="-112713" algn="ctr">
              <a:lnSpc>
                <a:spcPct val="90000"/>
              </a:lnSpc>
              <a:spcBef>
                <a:spcPct val="20000"/>
              </a:spcBef>
              <a:buClr>
                <a:srgbClr val="FFFFFF"/>
              </a:buClr>
              <a:buSzPct val="105000"/>
              <a:defRPr/>
            </a:pPr>
            <a:r>
              <a:rPr lang="en-US" sz="2200" dirty="0" smtClean="0">
                <a:latin typeface="Calibri" pitchFamily="34" charset="0"/>
                <a:cs typeface="Calibri" pitchFamily="34" charset="0"/>
              </a:rPr>
              <a:t>“</a:t>
            </a:r>
            <a:r>
              <a:rPr lang="en-US" sz="2400" dirty="0" smtClean="0">
                <a:latin typeface="Calibri" pitchFamily="34" charset="0"/>
                <a:cs typeface="Calibri" pitchFamily="34" charset="0"/>
              </a:rPr>
              <a:t>To establish a positive working relationship with NFIP communities and awareness of the NFIP requirements.”</a:t>
            </a:r>
          </a:p>
          <a:p>
            <a:pPr marL="1314450" lvl="3" indent="-512763">
              <a:lnSpc>
                <a:spcPct val="90000"/>
              </a:lnSpc>
              <a:spcBef>
                <a:spcPct val="20000"/>
              </a:spcBef>
              <a:buClr>
                <a:srgbClr val="FFFFFF"/>
              </a:buClr>
              <a:buSzPct val="105000"/>
              <a:defRPr/>
            </a:pPr>
            <a:endParaRPr lang="en-US" sz="2400" dirty="0" smtClean="0">
              <a:latin typeface="Calibri" pitchFamily="34" charset="0"/>
              <a:cs typeface="Calibri" pitchFamily="34" charset="0"/>
            </a:endParaRPr>
          </a:p>
          <a:p>
            <a:pPr marL="1314450" lvl="3" indent="-512763">
              <a:lnSpc>
                <a:spcPct val="90000"/>
              </a:lnSpc>
              <a:spcBef>
                <a:spcPct val="20000"/>
              </a:spcBef>
              <a:buClr>
                <a:srgbClr val="FFFFFF"/>
              </a:buClr>
              <a:buSzPct val="105000"/>
              <a:defRPr/>
            </a:pPr>
            <a:endParaRPr lang="en-US" sz="2400" dirty="0">
              <a:latin typeface="Calibri" pitchFamily="34" charset="0"/>
              <a:cs typeface="Calibri" pitchFamily="34" charset="0"/>
            </a:endParaRPr>
          </a:p>
          <a:p>
            <a:pPr marL="1314450" lvl="3" indent="-51276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200" dirty="0">
              <a:latin typeface="Calibri" pitchFamily="34" charset="0"/>
              <a:cs typeface="Calibri" pitchFamily="34" charset="0"/>
            </a:endParaRPr>
          </a:p>
        </p:txBody>
      </p:sp>
      <p:pic>
        <p:nvPicPr>
          <p:cNvPr id="7" name="Picture 5" descr="8-08 Coast Visit 0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048000"/>
            <a:ext cx="3733800" cy="280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Users\AGOODMAN\AppData\Local\Microsoft\Windows\Temporary Internet Files\Content.IE5\3BCOZ285\MC90023194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098" y="3415429"/>
            <a:ext cx="2726602" cy="169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4575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100" smtClean="0">
                <a:solidFill>
                  <a:srgbClr val="FFFFFF"/>
                </a:solidFill>
              </a:rPr>
              <a:t>4.</a:t>
            </a:r>
            <a:fld id="{4CF22D53-E34A-4A59-B656-4ACB9F442F82}" type="slidenum">
              <a:rPr lang="en-US" sz="1100" smtClean="0">
                <a:solidFill>
                  <a:srgbClr val="FFFFFF"/>
                </a:solidFill>
              </a:rPr>
              <a:pPr/>
              <a:t>80</a:t>
            </a:fld>
            <a:endParaRPr lang="en-US" sz="1100" smtClean="0">
              <a:solidFill>
                <a:srgbClr val="FFFFFF"/>
              </a:solidFill>
            </a:endParaRPr>
          </a:p>
        </p:txBody>
      </p:sp>
      <p:pic>
        <p:nvPicPr>
          <p:cNvPr id="61447" name="Picture 7"/>
          <p:cNvPicPr>
            <a:picLocks noChangeAspect="1" noChangeArrowheads="1"/>
          </p:cNvPicPr>
          <p:nvPr/>
        </p:nvPicPr>
        <p:blipFill>
          <a:blip r:embed="rId3"/>
          <a:srcRect b="14928"/>
          <a:stretch>
            <a:fillRect/>
          </a:stretch>
        </p:blipFill>
        <p:spPr bwMode="auto">
          <a:xfrm>
            <a:off x="0" y="0"/>
            <a:ext cx="9153525" cy="4846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532" name="Oval 14"/>
          <p:cNvSpPr>
            <a:spLocks noChangeArrowheads="1"/>
          </p:cNvSpPr>
          <p:nvPr/>
        </p:nvSpPr>
        <p:spPr bwMode="auto">
          <a:xfrm>
            <a:off x="4322763" y="3600450"/>
            <a:ext cx="182562" cy="153988"/>
          </a:xfrm>
          <a:prstGeom prst="ellipse">
            <a:avLst/>
          </a:prstGeom>
          <a:solidFill>
            <a:schemeClr val="accent1"/>
          </a:solidFill>
          <a:ln w="9525" algn="ctr">
            <a:solidFill>
              <a:schemeClr val="tx1"/>
            </a:solidFill>
            <a:round/>
            <a:headEnd/>
            <a:tailEnd/>
          </a:ln>
        </p:spPr>
        <p:txBody>
          <a:bodyPr/>
          <a:lstStyle/>
          <a:p>
            <a:endParaRPr lang="en-US"/>
          </a:p>
        </p:txBody>
      </p:sp>
      <p:sp>
        <p:nvSpPr>
          <p:cNvPr id="22533" name="Isosceles Triangle 8"/>
          <p:cNvSpPr>
            <a:spLocks noChangeArrowheads="1"/>
          </p:cNvSpPr>
          <p:nvPr/>
        </p:nvSpPr>
        <p:spPr bwMode="auto">
          <a:xfrm>
            <a:off x="3803650" y="3602038"/>
            <a:ext cx="228600" cy="147637"/>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34" name="Isosceles Triangle 9"/>
          <p:cNvSpPr>
            <a:spLocks noChangeArrowheads="1"/>
          </p:cNvSpPr>
          <p:nvPr/>
        </p:nvSpPr>
        <p:spPr bwMode="auto">
          <a:xfrm rot="820709">
            <a:off x="5565775" y="4019550"/>
            <a:ext cx="228600" cy="147638"/>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35" name="Isosceles Triangle 11"/>
          <p:cNvSpPr>
            <a:spLocks noChangeArrowheads="1"/>
          </p:cNvSpPr>
          <p:nvPr/>
        </p:nvSpPr>
        <p:spPr bwMode="auto">
          <a:xfrm>
            <a:off x="5611813" y="3644900"/>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36" name="Isosceles Triangle 12"/>
          <p:cNvSpPr>
            <a:spLocks noChangeArrowheads="1"/>
          </p:cNvSpPr>
          <p:nvPr/>
        </p:nvSpPr>
        <p:spPr bwMode="auto">
          <a:xfrm>
            <a:off x="5329238" y="3178175"/>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37" name="Isosceles Triangle 13"/>
          <p:cNvSpPr>
            <a:spLocks noChangeArrowheads="1"/>
          </p:cNvSpPr>
          <p:nvPr/>
        </p:nvSpPr>
        <p:spPr bwMode="auto">
          <a:xfrm>
            <a:off x="3590925" y="3160713"/>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38" name="Isosceles Triangle 17"/>
          <p:cNvSpPr>
            <a:spLocks noChangeArrowheads="1"/>
          </p:cNvSpPr>
          <p:nvPr/>
        </p:nvSpPr>
        <p:spPr bwMode="auto">
          <a:xfrm>
            <a:off x="3938588" y="1597025"/>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39" name="Isosceles Triangle 18"/>
          <p:cNvSpPr>
            <a:spLocks noChangeArrowheads="1"/>
          </p:cNvSpPr>
          <p:nvPr/>
        </p:nvSpPr>
        <p:spPr bwMode="auto">
          <a:xfrm>
            <a:off x="3468688" y="2892425"/>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0" name="Isosceles Triangle 19"/>
          <p:cNvSpPr>
            <a:spLocks noChangeArrowheads="1"/>
          </p:cNvSpPr>
          <p:nvPr/>
        </p:nvSpPr>
        <p:spPr bwMode="auto">
          <a:xfrm>
            <a:off x="3578225" y="2627313"/>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1" name="Isosceles Triangle 20"/>
          <p:cNvSpPr>
            <a:spLocks noChangeArrowheads="1"/>
          </p:cNvSpPr>
          <p:nvPr/>
        </p:nvSpPr>
        <p:spPr bwMode="auto">
          <a:xfrm>
            <a:off x="3724275" y="2279650"/>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2" name="Isosceles Triangle 21"/>
          <p:cNvSpPr>
            <a:spLocks noChangeArrowheads="1"/>
          </p:cNvSpPr>
          <p:nvPr/>
        </p:nvSpPr>
        <p:spPr bwMode="auto">
          <a:xfrm>
            <a:off x="3779838" y="1895475"/>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3" name="Isosceles Triangle 22"/>
          <p:cNvSpPr>
            <a:spLocks noChangeArrowheads="1"/>
          </p:cNvSpPr>
          <p:nvPr/>
        </p:nvSpPr>
        <p:spPr bwMode="auto">
          <a:xfrm>
            <a:off x="5324475" y="2690813"/>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4" name="Isosceles Triangle 23"/>
          <p:cNvSpPr>
            <a:spLocks noChangeArrowheads="1"/>
          </p:cNvSpPr>
          <p:nvPr/>
        </p:nvSpPr>
        <p:spPr bwMode="auto">
          <a:xfrm>
            <a:off x="5297488" y="2252663"/>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5" name="Isosceles Triangle 24"/>
          <p:cNvSpPr>
            <a:spLocks noChangeArrowheads="1"/>
          </p:cNvSpPr>
          <p:nvPr/>
        </p:nvSpPr>
        <p:spPr bwMode="auto">
          <a:xfrm>
            <a:off x="5307013" y="1795463"/>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6" name="TextBox 25"/>
          <p:cNvSpPr txBox="1">
            <a:spLocks noChangeArrowheads="1"/>
          </p:cNvSpPr>
          <p:nvPr/>
        </p:nvSpPr>
        <p:spPr bwMode="auto">
          <a:xfrm>
            <a:off x="265113" y="5056188"/>
            <a:ext cx="1933575" cy="1016000"/>
          </a:xfrm>
          <a:prstGeom prst="rect">
            <a:avLst/>
          </a:prstGeom>
          <a:noFill/>
          <a:ln w="38100">
            <a:solidFill>
              <a:srgbClr val="000000"/>
            </a:solidFill>
            <a:miter lim="800000"/>
            <a:headEnd/>
            <a:tailEnd/>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200" dirty="0">
                <a:solidFill>
                  <a:srgbClr val="000000"/>
                </a:solidFill>
              </a:rPr>
              <a:t>240 at left bank</a:t>
            </a:r>
          </a:p>
          <a:p>
            <a:r>
              <a:rPr lang="en-US" sz="1200" dirty="0">
                <a:solidFill>
                  <a:srgbClr val="000000"/>
                </a:solidFill>
              </a:rPr>
              <a:t>235 </a:t>
            </a:r>
            <a:r>
              <a:rPr lang="en-US" sz="1200" dirty="0" err="1">
                <a:solidFill>
                  <a:srgbClr val="000000"/>
                </a:solidFill>
              </a:rPr>
              <a:t>ft</a:t>
            </a:r>
            <a:r>
              <a:rPr lang="en-US" sz="1200" dirty="0">
                <a:solidFill>
                  <a:srgbClr val="000000"/>
                </a:solidFill>
              </a:rPr>
              <a:t> at right bank</a:t>
            </a:r>
          </a:p>
          <a:p>
            <a:endParaRPr lang="en-US" sz="1200" dirty="0">
              <a:solidFill>
                <a:srgbClr val="000000"/>
              </a:solidFill>
            </a:endParaRPr>
          </a:p>
          <a:p>
            <a:r>
              <a:rPr lang="en-US" sz="1200" dirty="0">
                <a:solidFill>
                  <a:srgbClr val="000000"/>
                </a:solidFill>
              </a:rPr>
              <a:t>Contour interval is 10 feet</a:t>
            </a:r>
          </a:p>
          <a:p>
            <a:endParaRPr lang="en-US" sz="1200" dirty="0">
              <a:solidFill>
                <a:srgbClr val="000000"/>
              </a:solidFill>
            </a:endParaRPr>
          </a:p>
        </p:txBody>
      </p:sp>
      <p:sp>
        <p:nvSpPr>
          <p:cNvPr id="22547" name="TextBox 26"/>
          <p:cNvSpPr txBox="1">
            <a:spLocks noChangeArrowheads="1"/>
          </p:cNvSpPr>
          <p:nvPr/>
        </p:nvSpPr>
        <p:spPr bwMode="auto">
          <a:xfrm>
            <a:off x="252413" y="6151563"/>
            <a:ext cx="4127500" cy="276225"/>
          </a:xfrm>
          <a:prstGeom prst="rect">
            <a:avLst/>
          </a:prstGeom>
          <a:noFill/>
          <a:ln w="38100">
            <a:solidFill>
              <a:srgbClr val="000000"/>
            </a:solidFill>
            <a:miter lim="800000"/>
            <a:headEnd/>
            <a:tailEnd/>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200">
                <a:solidFill>
                  <a:srgbClr val="000000"/>
                </a:solidFill>
              </a:rPr>
              <a:t>EC provided has the Lowest Adjacent Grade as 235 feet</a:t>
            </a:r>
          </a:p>
        </p:txBody>
      </p:sp>
      <p:sp>
        <p:nvSpPr>
          <p:cNvPr id="22548" name="Isosceles Triangle 28"/>
          <p:cNvSpPr>
            <a:spLocks noChangeArrowheads="1"/>
          </p:cNvSpPr>
          <p:nvPr/>
        </p:nvSpPr>
        <p:spPr bwMode="auto">
          <a:xfrm>
            <a:off x="3551238" y="4675188"/>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49" name="Isosceles Triangle 29"/>
          <p:cNvSpPr>
            <a:spLocks noChangeArrowheads="1"/>
          </p:cNvSpPr>
          <p:nvPr/>
        </p:nvSpPr>
        <p:spPr bwMode="auto">
          <a:xfrm>
            <a:off x="5013325" y="4556125"/>
            <a:ext cx="228600" cy="147638"/>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50" name="Isosceles Triangle 30"/>
          <p:cNvSpPr>
            <a:spLocks noChangeArrowheads="1"/>
          </p:cNvSpPr>
          <p:nvPr/>
        </p:nvSpPr>
        <p:spPr bwMode="auto">
          <a:xfrm>
            <a:off x="3697288" y="4264025"/>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51" name="Isosceles Triangle 31"/>
          <p:cNvSpPr>
            <a:spLocks noChangeArrowheads="1"/>
          </p:cNvSpPr>
          <p:nvPr/>
        </p:nvSpPr>
        <p:spPr bwMode="auto">
          <a:xfrm>
            <a:off x="5389563" y="4438650"/>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52" name="Isosceles Triangle 32"/>
          <p:cNvSpPr>
            <a:spLocks noChangeArrowheads="1"/>
          </p:cNvSpPr>
          <p:nvPr/>
        </p:nvSpPr>
        <p:spPr bwMode="auto">
          <a:xfrm>
            <a:off x="5572125" y="4171950"/>
            <a:ext cx="228600" cy="147638"/>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53" name="Isosceles Triangle 33"/>
          <p:cNvSpPr>
            <a:spLocks noChangeArrowheads="1"/>
          </p:cNvSpPr>
          <p:nvPr/>
        </p:nvSpPr>
        <p:spPr bwMode="auto">
          <a:xfrm>
            <a:off x="3641725" y="3989388"/>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sp>
        <p:nvSpPr>
          <p:cNvPr id="22554" name="Isosceles Triangle 34"/>
          <p:cNvSpPr>
            <a:spLocks noChangeArrowheads="1"/>
          </p:cNvSpPr>
          <p:nvPr/>
        </p:nvSpPr>
        <p:spPr bwMode="auto">
          <a:xfrm>
            <a:off x="3971925" y="3825875"/>
            <a:ext cx="228600" cy="146050"/>
          </a:xfrm>
          <a:prstGeom prst="triangle">
            <a:avLst>
              <a:gd name="adj" fmla="val 50000"/>
            </a:avLst>
          </a:prstGeom>
          <a:solidFill>
            <a:schemeClr val="tx2"/>
          </a:solidFill>
          <a:ln w="9525" algn="ctr">
            <a:solidFill>
              <a:schemeClr val="tx1"/>
            </a:solidFill>
            <a:round/>
            <a:headEnd/>
            <a:tailEnd/>
          </a:ln>
        </p:spPr>
        <p:txBody>
          <a:bodyPr/>
          <a:lstStyle/>
          <a:p>
            <a:endParaRPr lang="en-US"/>
          </a:p>
        </p:txBody>
      </p:sp>
      <p:pic>
        <p:nvPicPr>
          <p:cNvPr id="28" name="Picture 5"/>
          <p:cNvPicPr>
            <a:picLocks noChangeAspect="1" noChangeArrowheads="1"/>
          </p:cNvPicPr>
          <p:nvPr/>
        </p:nvPicPr>
        <p:blipFill>
          <a:blip r:embed="rId4">
            <a:lum bright="40000"/>
            <a:extLst>
              <a:ext uri="{28A0092B-C50C-407E-A947-70E740481C1C}">
                <a14:useLocalDpi xmlns:a14="http://schemas.microsoft.com/office/drawing/2010/main" val="0"/>
              </a:ext>
            </a:extLst>
          </a:blip>
          <a:srcRect l="24120" t="2101" r="35703" b="69748"/>
          <a:stretch>
            <a:fillRect/>
          </a:stretch>
        </p:blipFill>
        <p:spPr bwMode="auto">
          <a:xfrm>
            <a:off x="2276475" y="2030413"/>
            <a:ext cx="5595938"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a:spLocks noChangeArrowheads="1"/>
          </p:cNvSpPr>
          <p:nvPr/>
        </p:nvSpPr>
        <p:spPr bwMode="auto">
          <a:xfrm>
            <a:off x="5318125" y="5035550"/>
            <a:ext cx="1933575" cy="1016000"/>
          </a:xfrm>
          <a:prstGeom prst="rect">
            <a:avLst/>
          </a:prstGeom>
          <a:noFill/>
          <a:ln w="38100">
            <a:solidFill>
              <a:srgbClr val="000000"/>
            </a:solidFill>
            <a:miter lim="800000"/>
            <a:headEnd/>
            <a:tailEnd/>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200" dirty="0">
                <a:solidFill>
                  <a:srgbClr val="000000"/>
                </a:solidFill>
              </a:rPr>
              <a:t>240’ </a:t>
            </a:r>
          </a:p>
          <a:p>
            <a:r>
              <a:rPr lang="en-US" sz="1200" dirty="0">
                <a:solidFill>
                  <a:srgbClr val="000000"/>
                </a:solidFill>
              </a:rPr>
              <a:t>235’ + 5 = 240‘</a:t>
            </a:r>
          </a:p>
          <a:p>
            <a:endParaRPr lang="en-US" sz="1200" dirty="0">
              <a:solidFill>
                <a:srgbClr val="000000"/>
              </a:solidFill>
            </a:endParaRPr>
          </a:p>
          <a:p>
            <a:r>
              <a:rPr lang="en-US" sz="1200" dirty="0">
                <a:solidFill>
                  <a:srgbClr val="000000"/>
                </a:solidFill>
              </a:rPr>
              <a:t>BFE is 240’</a:t>
            </a:r>
          </a:p>
          <a:p>
            <a:endParaRPr lang="en-US" sz="1200" dirty="0">
              <a:solidFill>
                <a:srgbClr val="000000"/>
              </a:solidFill>
            </a:endParaRPr>
          </a:p>
        </p:txBody>
      </p:sp>
      <p:sp>
        <p:nvSpPr>
          <p:cNvPr id="29" name="TextBox 28"/>
          <p:cNvSpPr txBox="1"/>
          <p:nvPr/>
        </p:nvSpPr>
        <p:spPr>
          <a:xfrm>
            <a:off x="252413" y="838200"/>
            <a:ext cx="1905000" cy="646331"/>
          </a:xfrm>
          <a:prstGeom prst="rect">
            <a:avLst/>
          </a:prstGeom>
          <a:solidFill>
            <a:schemeClr val="bg1"/>
          </a:solidFill>
          <a:ln>
            <a:solidFill>
              <a:schemeClr val="tx1"/>
            </a:solidFill>
          </a:ln>
        </p:spPr>
        <p:txBody>
          <a:bodyPr wrap="square" rtlCol="0">
            <a:spAutoFit/>
          </a:bodyPr>
          <a:lstStyle/>
          <a:p>
            <a:r>
              <a:rPr lang="en-US" dirty="0" smtClean="0"/>
              <a:t>How they produce a BFE.</a:t>
            </a:r>
            <a:endParaRPr lang="en-US" dirty="0"/>
          </a:p>
        </p:txBody>
      </p:sp>
    </p:spTree>
    <p:extLst>
      <p:ext uri="{BB962C8B-B14F-4D97-AF65-F5344CB8AC3E}">
        <p14:creationId xmlns:p14="http://schemas.microsoft.com/office/powerpoint/2010/main" val="285471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838200"/>
            <a:ext cx="8610600" cy="4953000"/>
          </a:xfrm>
          <a:prstGeom prst="rect">
            <a:avLst/>
          </a:prstGeom>
        </p:spPr>
        <p:txBody>
          <a:bodyPr>
            <a:normAutofit lnSpcReduction="10000"/>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Ideally, the meeting agenda should cover:</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Introductions &amp; Purpose of Meeting;</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Brief overview of the NFIP &amp; community statistics;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Explain inspection of community files;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Review the files;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Obtain information;</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Provide latest NFIP technical guides;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Explain the follow-up process;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Offer technical assistance, and;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Answer questions.</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1853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Meeting with the Community   </a:t>
            </a:r>
            <a:endParaRPr lang="en-US" sz="3600" dirty="0">
              <a:solidFill>
                <a:schemeClr val="bg1"/>
              </a:solidFill>
            </a:endParaRPr>
          </a:p>
        </p:txBody>
      </p:sp>
      <p:pic>
        <p:nvPicPr>
          <p:cNvPr id="6" name="Picture 2" descr="http://sphotos.xx.fbcdn.net/hphotos-snc6/179850_1795379333490_4283466_n.jpg"/>
          <p:cNvPicPr>
            <a:picLocks noChangeAspect="1" noChangeArrowheads="1"/>
          </p:cNvPicPr>
          <p:nvPr/>
        </p:nvPicPr>
        <p:blipFill rotWithShape="1">
          <a:blip r:embed="rId4">
            <a:extLst>
              <a:ext uri="{28A0092B-C50C-407E-A947-70E740481C1C}">
                <a14:useLocalDpi xmlns:a14="http://schemas.microsoft.com/office/drawing/2010/main" val="0"/>
              </a:ext>
            </a:extLst>
          </a:blip>
          <a:srcRect l="39261" t="18320" b="25520"/>
          <a:stretch/>
        </p:blipFill>
        <p:spPr bwMode="auto">
          <a:xfrm>
            <a:off x="5867400" y="3505200"/>
            <a:ext cx="2895600" cy="2007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325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6858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In reviewing community files, the following issues should be addressed and documented:</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Does the community maintain permit &amp; variance files;</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Do the files support the local official’s description of the development process and what was discovered during the floodplain tour;</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How accessible are the permit and variance files, and;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How complete is the information contained in the file.</a:t>
            </a:r>
          </a:p>
        </p:txBody>
      </p:sp>
      <p:sp>
        <p:nvSpPr>
          <p:cNvPr id="4" name="Action Button: Forward or Next 3">
            <a:hlinkClick r:id="" action="ppaction://noaction" highlightClick="1"/>
          </p:cNvPr>
          <p:cNvSpPr/>
          <p:nvPr/>
        </p:nvSpPr>
        <p:spPr>
          <a:xfrm>
            <a:off x="685800" y="1828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Permit File Review   </a:t>
            </a:r>
            <a:endParaRPr lang="en-US" sz="3600" dirty="0">
              <a:solidFill>
                <a:schemeClr val="bg1"/>
              </a:solidFill>
            </a:endParaRPr>
          </a:p>
        </p:txBody>
      </p:sp>
    </p:spTree>
    <p:extLst>
      <p:ext uri="{BB962C8B-B14F-4D97-AF65-F5344CB8AC3E}">
        <p14:creationId xmlns:p14="http://schemas.microsoft.com/office/powerpoint/2010/main" val="10299152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6858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Are the BFEs and required elevation of lowest floor identified;</a:t>
            </a:r>
          </a:p>
          <a:p>
            <a:pPr marL="1027113" lvl="3" indent="-225425">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a:t>
            </a:r>
          </a:p>
          <a:p>
            <a:pPr marL="1027113" lvl="3" indent="-225425">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Certifications by architect/engineers on file (where necessary);</a:t>
            </a:r>
            <a:endParaRPr lang="en-US" sz="2400" dirty="0" smtClean="0">
              <a:latin typeface="Calibri" pitchFamily="34" charset="0"/>
              <a:cs typeface="Calibri" pitchFamily="34" charset="0"/>
            </a:endParaRP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err="1" smtClean="0">
                <a:latin typeface="Calibri" pitchFamily="34" charset="0"/>
                <a:cs typeface="Calibri" pitchFamily="34" charset="0"/>
              </a:rPr>
              <a:t>Floodproofing</a:t>
            </a:r>
            <a:r>
              <a:rPr lang="en-US" sz="2200" dirty="0" smtClean="0">
                <a:latin typeface="Calibri" pitchFamily="34" charset="0"/>
                <a:cs typeface="Calibri" pitchFamily="34" charset="0"/>
              </a:rPr>
              <a:t>;</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Openings (when design differs from NIFP minimum);</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Anchoring of pile-and-column foundation, and;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Breakaway walls in V-zones.</a:t>
            </a:r>
          </a:p>
        </p:txBody>
      </p:sp>
      <p:sp>
        <p:nvSpPr>
          <p:cNvPr id="4" name="Action Button: Forward or Next 3">
            <a:hlinkClick r:id="" action="ppaction://noaction" highlightClick="1"/>
          </p:cNvPr>
          <p:cNvSpPr/>
          <p:nvPr/>
        </p:nvSpPr>
        <p:spPr>
          <a:xfrm>
            <a:off x="685800" y="1828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Review of Community Files   </a:t>
            </a:r>
            <a:endParaRPr lang="en-US" sz="3600" dirty="0">
              <a:solidFill>
                <a:schemeClr val="bg1"/>
              </a:solidFill>
            </a:endParaRPr>
          </a:p>
        </p:txBody>
      </p:sp>
      <p:sp>
        <p:nvSpPr>
          <p:cNvPr id="5" name="Action Button: Forward or Next 4">
            <a:hlinkClick r:id="" action="ppaction://noaction" highlightClick="1"/>
          </p:cNvPr>
          <p:cNvSpPr/>
          <p:nvPr/>
        </p:nvSpPr>
        <p:spPr>
          <a:xfrm>
            <a:off x="685800" y="2538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7232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6858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Requirements for subdivisions:  Are developers being asked to provide BFE data when proposal is 5 lots/50 acres in A zone;</a:t>
            </a:r>
            <a:endParaRPr lang="en-US" sz="800" dirty="0" smtClean="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400" dirty="0" smtClean="0">
                <a:latin typeface="Calibri" pitchFamily="34" charset="0"/>
                <a:cs typeface="Calibri" pitchFamily="34" charset="0"/>
              </a:rPr>
              <a:t>   Variances, are justifications documented and available.</a:t>
            </a:r>
          </a:p>
          <a:p>
            <a:pPr marL="1027113" lvl="3" indent="-225425">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400" dirty="0">
                <a:latin typeface="Calibri" pitchFamily="34" charset="0"/>
                <a:cs typeface="Calibri" pitchFamily="34" charset="0"/>
              </a:rPr>
              <a:t>    Record of inspection indicating ‘as-built</a:t>
            </a:r>
            <a:r>
              <a:rPr lang="en-US" sz="2400" dirty="0" smtClean="0">
                <a:latin typeface="Calibri" pitchFamily="34" charset="0"/>
                <a:cs typeface="Calibri" pitchFamily="34" charset="0"/>
              </a:rPr>
              <a:t>’;</a:t>
            </a:r>
          </a:p>
          <a:p>
            <a:pPr marL="1027113" lvl="3" indent="-225425">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569913" lvl="3">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Also </a:t>
            </a:r>
            <a:r>
              <a:rPr lang="en-US" sz="2400" dirty="0">
                <a:latin typeface="Calibri" pitchFamily="34" charset="0"/>
                <a:cs typeface="Calibri" pitchFamily="34" charset="0"/>
              </a:rPr>
              <a:t>check ‘as-built’ follow-up to CLOMRs, and;</a:t>
            </a:r>
          </a:p>
          <a:p>
            <a:pPr marL="1027112" lvl="3">
              <a:lnSpc>
                <a:spcPct val="90000"/>
              </a:lnSpc>
              <a:spcBef>
                <a:spcPct val="20000"/>
              </a:spcBef>
              <a:buClr>
                <a:srgbClr val="FFFFFF"/>
              </a:buClr>
              <a:buSzPct val="105000"/>
              <a:defRPr/>
            </a:pPr>
            <a:endParaRPr lang="en-US" sz="2200" dirty="0" smtClean="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1828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Review of Community Files</a:t>
            </a:r>
            <a:r>
              <a:rPr lang="en-US" sz="1200" dirty="0" smtClean="0">
                <a:solidFill>
                  <a:schemeClr val="bg1"/>
                </a:solidFill>
              </a:rPr>
              <a:t>  (continued)</a:t>
            </a:r>
            <a:r>
              <a:rPr lang="en-US" sz="3600" dirty="0" smtClean="0">
                <a:solidFill>
                  <a:schemeClr val="bg1"/>
                </a:solidFill>
              </a:rPr>
              <a:t>   </a:t>
            </a:r>
            <a:endParaRPr lang="en-US" sz="3600" dirty="0">
              <a:solidFill>
                <a:schemeClr val="bg1"/>
              </a:solidFill>
            </a:endParaRPr>
          </a:p>
        </p:txBody>
      </p:sp>
      <p:sp>
        <p:nvSpPr>
          <p:cNvPr id="5" name="Action Button: Forward or Next 4">
            <a:hlinkClick r:id="" action="ppaction://noaction" highlightClick="1"/>
          </p:cNvPr>
          <p:cNvSpPr/>
          <p:nvPr/>
        </p:nvSpPr>
        <p:spPr>
          <a:xfrm>
            <a:off x="685800" y="2996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noaction" highlightClick="1"/>
          </p:cNvPr>
          <p:cNvSpPr/>
          <p:nvPr/>
        </p:nvSpPr>
        <p:spPr>
          <a:xfrm>
            <a:off x="685800" y="35814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noaction" highlightClick="1"/>
          </p:cNvPr>
          <p:cNvSpPr/>
          <p:nvPr/>
        </p:nvSpPr>
        <p:spPr>
          <a:xfrm>
            <a:off x="685800" y="4114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1616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5334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Record showing all necessary Federal/State permits were obtained, particularly for ESA and Wetlands.</a:t>
            </a:r>
            <a:endParaRPr lang="en-US" sz="2400" dirty="0" smtClean="0">
              <a:latin typeface="Calibri" pitchFamily="34" charset="0"/>
              <a:cs typeface="Calibri" pitchFamily="34" charset="0"/>
            </a:endParaRPr>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Review of Community Files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6" name="Action Button: Forward or Next 5">
            <a:hlinkClick r:id="" action="ppaction://noaction" highlightClick="1"/>
          </p:cNvPr>
          <p:cNvSpPr/>
          <p:nvPr/>
        </p:nvSpPr>
        <p:spPr>
          <a:xfrm>
            <a:off x="685800" y="1905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666999"/>
            <a:ext cx="2354360" cy="3095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90800"/>
            <a:ext cx="2519341" cy="3288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C:\Users\AGOODMAN\AppData\Local\Microsoft\Windows\Temporary Internet Files\Content.IE5\ZUL9UBK9\MC90043820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6784" y="4476749"/>
            <a:ext cx="18796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GOODMAN\AppData\Local\Microsoft\Windows\Temporary Internet Files\Content.IE5\232YNK87\MC90008410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7063" y="2982677"/>
            <a:ext cx="773694" cy="6789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GOODMAN\AppData\Local\Microsoft\Windows\Temporary Internet Files\Content.IE5\7W2YXEXR\MC900438046[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5348" y="3786349"/>
            <a:ext cx="1142072" cy="944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AGOODMAN\AppData\Local\Microsoft\Windows\Temporary Internet Files\Content.IE5\TVT20DD4\MC900196062[1].wmf"/>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93313" y="2766708"/>
            <a:ext cx="1840687" cy="115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568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Review of Community Files  </a:t>
            </a:r>
            <a:r>
              <a:rPr lang="en-US" sz="1200" dirty="0" smtClean="0">
                <a:solidFill>
                  <a:schemeClr val="bg1"/>
                </a:solidFill>
              </a:rPr>
              <a:t>(continued)  </a:t>
            </a:r>
            <a:endParaRPr lang="en-US" sz="12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Possible Flood Damage Prevention Ordinance deficiencies: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6764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Update needed;  </a:t>
            </a:r>
            <a:endParaRPr lang="en-US" sz="24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400" dirty="0" smtClean="0">
                <a:latin typeface="Calibri" pitchFamily="34" charset="0"/>
                <a:cs typeface="Calibri" pitchFamily="34" charset="0"/>
              </a:rPr>
              <a:t>   Most current FIS/FIRM not adopted;</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Updated, not approved by FEMA;</a:t>
            </a:r>
          </a:p>
          <a:p>
            <a:pPr marL="1089025" lvl="3" indent="-228600">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a:latin typeface="Calibri" pitchFamily="34" charset="0"/>
                <a:cs typeface="Calibri" pitchFamily="34" charset="0"/>
              </a:rPr>
              <a:t> </a:t>
            </a:r>
            <a:r>
              <a:rPr lang="en-US" sz="2400" dirty="0" smtClean="0">
                <a:latin typeface="Calibri" pitchFamily="34" charset="0"/>
                <a:cs typeface="Calibri" pitchFamily="34" charset="0"/>
              </a:rPr>
              <a:t>  Were higher standards implemented, and;</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Floodplain Administrator not enforcing                              ordinance.</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286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19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4290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noaction" highlightClick="1"/>
          </p:cNvPr>
          <p:cNvSpPr/>
          <p:nvPr/>
        </p:nvSpPr>
        <p:spPr>
          <a:xfrm>
            <a:off x="685800" y="4520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3986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SCAN00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b="19057"/>
          <a:stretch/>
        </p:blipFill>
        <p:spPr bwMode="auto">
          <a:xfrm>
            <a:off x="6708530" y="2058987"/>
            <a:ext cx="2130670" cy="2894013"/>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8655126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Findings - CIS   </a:t>
            </a:r>
            <a:endParaRPr lang="en-US" sz="3600" dirty="0">
              <a:solidFill>
                <a:schemeClr val="bg1"/>
              </a:solidFill>
            </a:endParaRPr>
          </a:p>
        </p:txBody>
      </p:sp>
      <p:sp>
        <p:nvSpPr>
          <p:cNvPr id="6"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Reporting                                                                                               in CIS: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7" name="Picture 4"/>
          <p:cNvPicPr>
            <a:picLocks noChangeAspect="1" noChangeArrowheads="1"/>
          </p:cNvPicPr>
          <p:nvPr/>
        </p:nvPicPr>
        <p:blipFill>
          <a:blip r:embed="rId3" cstate="print"/>
          <a:srcRect/>
          <a:stretch>
            <a:fillRect/>
          </a:stretch>
        </p:blipFill>
        <p:spPr bwMode="auto">
          <a:xfrm>
            <a:off x="2133600" y="1143000"/>
            <a:ext cx="6019800" cy="4665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8265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cstate="print"/>
          <a:srcRect/>
          <a:stretch>
            <a:fillRect/>
          </a:stretch>
        </p:blipFill>
        <p:spPr bwMode="auto">
          <a:xfrm>
            <a:off x="0" y="0"/>
            <a:ext cx="8991600" cy="6858000"/>
          </a:xfrm>
          <a:prstGeom prst="rect">
            <a:avLst/>
          </a:prstGeom>
          <a:noFill/>
          <a:ln w="9525">
            <a:noFill/>
            <a:miter lim="800000"/>
            <a:headEnd/>
            <a:tailEnd/>
          </a:ln>
        </p:spPr>
      </p:pic>
    </p:spTree>
    <p:extLst>
      <p:ext uri="{BB962C8B-B14F-4D97-AF65-F5344CB8AC3E}">
        <p14:creationId xmlns:p14="http://schemas.microsoft.com/office/powerpoint/2010/main" val="40662775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67205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Community Assistance Contact </a:t>
            </a:r>
            <a:endParaRPr lang="en-US" sz="3600" dirty="0">
              <a:solidFill>
                <a:schemeClr val="bg1"/>
              </a:solidFill>
            </a:endParaRPr>
          </a:p>
        </p:txBody>
      </p:sp>
      <p:pic>
        <p:nvPicPr>
          <p:cNvPr id="9" name="Picture 3" descr="DCP_1491"/>
          <p:cNvPicPr>
            <a:picLocks noChangeAspect="1" noChangeArrowheads="1"/>
          </p:cNvPicPr>
          <p:nvPr/>
        </p:nvPicPr>
        <p:blipFill>
          <a:blip r:embed="rId3" cstate="print"/>
          <a:srcRect t="8235" r="5699"/>
          <a:stretch>
            <a:fillRect/>
          </a:stretch>
        </p:blipFill>
        <p:spPr bwMode="auto">
          <a:xfrm>
            <a:off x="3901879" y="1745293"/>
            <a:ext cx="4494213" cy="29718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47700" y="3429000"/>
            <a:ext cx="2540000" cy="19050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1447800"/>
            <a:ext cx="2405049" cy="1658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75764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2" cstate="print"/>
          <a:srcRect/>
          <a:stretch>
            <a:fillRect/>
          </a:stretch>
        </p:blipFill>
        <p:spPr bwMode="auto">
          <a:xfrm>
            <a:off x="0" y="0"/>
            <a:ext cx="9144000" cy="7391400"/>
          </a:xfrm>
          <a:prstGeom prst="rect">
            <a:avLst/>
          </a:prstGeom>
          <a:noFill/>
          <a:ln w="9525">
            <a:noFill/>
            <a:miter lim="800000"/>
            <a:headEnd/>
            <a:tailEnd/>
          </a:ln>
        </p:spPr>
      </p:pic>
    </p:spTree>
    <p:extLst>
      <p:ext uri="{BB962C8B-B14F-4D97-AF65-F5344CB8AC3E}">
        <p14:creationId xmlns:p14="http://schemas.microsoft.com/office/powerpoint/2010/main" val="35034921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Report   </a:t>
            </a:r>
            <a:endParaRPr lang="en-US" sz="3600" dirty="0">
              <a:solidFill>
                <a:schemeClr val="bg1"/>
              </a:solidFill>
            </a:endParaRPr>
          </a:p>
        </p:txBody>
      </p:sp>
      <p:sp>
        <p:nvSpPr>
          <p:cNvPr id="6"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Reporting                                                                                               in CIS: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8" name="Picture 8"/>
          <p:cNvPicPr>
            <a:picLocks noChangeAspect="1" noChangeArrowheads="1"/>
          </p:cNvPicPr>
          <p:nvPr/>
        </p:nvPicPr>
        <p:blipFill rotWithShape="1">
          <a:blip r:embed="rId3" cstate="print"/>
          <a:srcRect l="7015" t="4553" r="5428" b="4911"/>
          <a:stretch/>
        </p:blipFill>
        <p:spPr>
          <a:xfrm>
            <a:off x="2133600" y="1295400"/>
            <a:ext cx="3066347" cy="4448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7"/>
          <p:cNvPicPr>
            <a:picLocks noChangeAspect="1" noChangeArrowheads="1"/>
          </p:cNvPicPr>
          <p:nvPr/>
        </p:nvPicPr>
        <p:blipFill rotWithShape="1">
          <a:blip r:embed="rId4" cstate="print"/>
          <a:srcRect l="4491" t="4821" r="5804" b="55446"/>
          <a:stretch/>
        </p:blipFill>
        <p:spPr>
          <a:xfrm>
            <a:off x="5410200" y="2459831"/>
            <a:ext cx="3410654" cy="211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74232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Report  </a:t>
            </a:r>
            <a:r>
              <a:rPr lang="en-US" sz="1200" dirty="0" smtClean="0">
                <a:solidFill>
                  <a:schemeClr val="bg1"/>
                </a:solidFill>
              </a:rPr>
              <a:t>(continued)</a:t>
            </a:r>
            <a:r>
              <a:rPr lang="en-US" sz="3600" dirty="0" smtClean="0">
                <a:solidFill>
                  <a:schemeClr val="bg1"/>
                </a:solidFill>
              </a:rPr>
              <a:t>   </a:t>
            </a:r>
            <a:endParaRPr lang="en-US" sz="3600" dirty="0">
              <a:solidFill>
                <a:schemeClr val="bg1"/>
              </a:solidFill>
            </a:endParaRPr>
          </a:p>
        </p:txBody>
      </p:sp>
      <p:sp>
        <p:nvSpPr>
          <p:cNvPr id="6"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Reporting                                                                                               in CIS:</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7" name="Picture 7"/>
          <p:cNvPicPr>
            <a:picLocks noChangeAspect="1" noChangeArrowheads="1"/>
          </p:cNvPicPr>
          <p:nvPr/>
        </p:nvPicPr>
        <p:blipFill>
          <a:blip r:embed="rId3" cstate="print"/>
          <a:srcRect/>
          <a:stretch>
            <a:fillRect/>
          </a:stretch>
        </p:blipFill>
        <p:spPr bwMode="auto">
          <a:xfrm>
            <a:off x="2766060" y="1066800"/>
            <a:ext cx="3535680" cy="4876800"/>
          </a:xfrm>
          <a:prstGeom prst="rect">
            <a:avLst/>
          </a:prstGeom>
          <a:noFill/>
          <a:ln w="9525">
            <a:noFill/>
            <a:miter lim="800000"/>
            <a:headEnd/>
            <a:tailEnd/>
          </a:ln>
        </p:spPr>
      </p:pic>
    </p:spTree>
    <p:extLst>
      <p:ext uri="{BB962C8B-B14F-4D97-AF65-F5344CB8AC3E}">
        <p14:creationId xmlns:p14="http://schemas.microsoft.com/office/powerpoint/2010/main" val="24232641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6858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Sent to the community CEO; copy FA and EMA;</a:t>
            </a:r>
          </a:p>
          <a:p>
            <a:pPr marL="1027113" lvl="3" indent="-225425">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a:t>
            </a:r>
          </a:p>
          <a:p>
            <a:pPr marL="1027113" lvl="3" indent="-225425">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Official method of informing community of the findings, and;</a:t>
            </a: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Include in the body of the letter:</a:t>
            </a:r>
            <a:endParaRPr lang="en-US" sz="2400" dirty="0" smtClean="0">
              <a:latin typeface="Calibri" pitchFamily="34" charset="0"/>
              <a:cs typeface="Calibri" pitchFamily="34" charset="0"/>
            </a:endParaRP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lvl="3" indent="-344488">
              <a:lnSpc>
                <a:spcPct val="90000"/>
              </a:lnSpc>
              <a:spcBef>
                <a:spcPct val="20000"/>
              </a:spcBef>
              <a:buClr>
                <a:srgbClr val="FFFFFF"/>
              </a:buClr>
              <a:buSzPct val="105000"/>
              <a:buFontTx/>
              <a:buBlip>
                <a:blip r:embed="rId3"/>
              </a:buBlip>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Be positive – thank the community for their hospitality;</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Identify deficiencies and/or violations;</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Identify what documentation is needed;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Provide recommended solutions, and;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Stress the importance of enforcing a sound program.</a:t>
            </a:r>
          </a:p>
        </p:txBody>
      </p:sp>
      <p:sp>
        <p:nvSpPr>
          <p:cNvPr id="4" name="Action Button: Forward or Next 3">
            <a:hlinkClick r:id="" action="ppaction://noaction" highlightClick="1"/>
          </p:cNvPr>
          <p:cNvSpPr/>
          <p:nvPr/>
        </p:nvSpPr>
        <p:spPr>
          <a:xfrm>
            <a:off x="685800" y="1828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Follow-Up Letter   </a:t>
            </a:r>
            <a:endParaRPr lang="en-US" sz="3600" dirty="0">
              <a:solidFill>
                <a:schemeClr val="bg1"/>
              </a:solidFill>
            </a:endParaRPr>
          </a:p>
        </p:txBody>
      </p:sp>
      <p:sp>
        <p:nvSpPr>
          <p:cNvPr id="5" name="Action Button: Forward or Next 4">
            <a:hlinkClick r:id="" action="ppaction://noaction" highlightClick="1"/>
          </p:cNvPr>
          <p:cNvSpPr/>
          <p:nvPr/>
        </p:nvSpPr>
        <p:spPr>
          <a:xfrm>
            <a:off x="685800" y="2538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6003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8382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a:t>
            </a:r>
            <a:r>
              <a:rPr lang="en-US" sz="2400" dirty="0" smtClean="0">
                <a:latin typeface="Calibri" pitchFamily="34" charset="0"/>
                <a:cs typeface="Calibri" pitchFamily="34" charset="0"/>
              </a:rPr>
              <a:t>Include in the body:</a:t>
            </a:r>
          </a:p>
          <a:p>
            <a:pPr marL="569913" lvl="3">
              <a:lnSpc>
                <a:spcPct val="90000"/>
              </a:lnSpc>
              <a:spcBef>
                <a:spcPct val="20000"/>
              </a:spcBef>
              <a:buClr>
                <a:srgbClr val="FFFFFF"/>
              </a:buClr>
              <a:buSzPct val="105000"/>
              <a:defRPr/>
            </a:pPr>
            <a:endParaRPr lang="en-US" sz="14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Recommend enhancements, i.e. CRS, CFM, All-Hazards Mitigation Planning;</a:t>
            </a:r>
            <a:endParaRPr lang="en-US" sz="2200" dirty="0">
              <a:latin typeface="Calibri" pitchFamily="34" charset="0"/>
              <a:cs typeface="Calibri" pitchFamily="34" charset="0"/>
            </a:endParaRP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Provide names and telephone numbers of specialists who can provide assistance and technical support;</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Establish a date when documentation must be provided;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Set a date that is sufficient for a response (i.e. 60 or 90 days), and;</a:t>
            </a:r>
          </a:p>
          <a:p>
            <a:pPr marL="1428750" lvl="3" indent="-401638">
              <a:lnSpc>
                <a:spcPct val="90000"/>
              </a:lnSpc>
              <a:spcBef>
                <a:spcPct val="20000"/>
              </a:spcBef>
              <a:buClr>
                <a:srgbClr val="FFFFFF"/>
              </a:buClr>
              <a:buSzPct val="105000"/>
              <a:buFontTx/>
              <a:buBlip>
                <a:blip r:embed="rId3"/>
              </a:buBlip>
              <a:defRPr/>
            </a:pPr>
            <a:r>
              <a:rPr lang="en-US" sz="2200" dirty="0" smtClean="0">
                <a:latin typeface="Calibri" pitchFamily="34" charset="0"/>
                <a:cs typeface="Calibri" pitchFamily="34" charset="0"/>
              </a:rPr>
              <a:t>Enclose publications, Technical Bulletins, and related NFIP publications.</a:t>
            </a: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Follow-Up Letter  </a:t>
            </a:r>
            <a:r>
              <a:rPr lang="en-US" sz="1200" dirty="0" smtClean="0">
                <a:solidFill>
                  <a:schemeClr val="bg1"/>
                </a:solidFill>
              </a:rPr>
              <a:t>(continued)   </a:t>
            </a:r>
            <a:endParaRPr lang="en-US" sz="1200" dirty="0">
              <a:solidFill>
                <a:schemeClr val="bg1"/>
              </a:solidFill>
            </a:endParaRPr>
          </a:p>
        </p:txBody>
      </p:sp>
    </p:spTree>
    <p:extLst>
      <p:ext uri="{BB962C8B-B14F-4D97-AF65-F5344CB8AC3E}">
        <p14:creationId xmlns:p14="http://schemas.microsoft.com/office/powerpoint/2010/main" val="17589016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Post-CAV Findings  </a:t>
            </a:r>
            <a:endParaRPr lang="en-US" sz="3600" dirty="0">
              <a:solidFill>
                <a:schemeClr val="bg1"/>
              </a:solidFill>
            </a:endParaRPr>
          </a:p>
        </p:txBody>
      </p:sp>
      <p:sp>
        <p:nvSpPr>
          <p:cNvPr id="7"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Should Compliance Actions be Required:</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6" name="Rectangle 3"/>
          <p:cNvSpPr txBox="1">
            <a:spLocks noChangeArrowheads="1"/>
          </p:cNvSpPr>
          <p:nvPr/>
        </p:nvSpPr>
        <p:spPr>
          <a:xfrm>
            <a:off x="152400" y="1828800"/>
            <a:ext cx="8610600" cy="3886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r>
              <a:rPr lang="en-US" sz="2200" dirty="0" smtClean="0">
                <a:latin typeface="Calibri" pitchFamily="34" charset="0"/>
                <a:cs typeface="Calibri" pitchFamily="34" charset="0"/>
              </a:rPr>
              <a:t>Articulating program deficiencies;  </a:t>
            </a:r>
            <a:endParaRPr lang="en-US" sz="22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36538">
              <a:spcBef>
                <a:spcPct val="20000"/>
              </a:spcBef>
              <a:buClr>
                <a:srgbClr val="FFFFFF"/>
              </a:buClr>
              <a:buSzPct val="105000"/>
              <a:defRPr/>
            </a:pPr>
            <a:r>
              <a:rPr lang="en-US" sz="2200" dirty="0" smtClean="0">
                <a:latin typeface="Calibri" pitchFamily="34" charset="0"/>
                <a:cs typeface="Calibri" pitchFamily="34" charset="0"/>
              </a:rPr>
              <a:t>   Identifying violations;</a:t>
            </a:r>
          </a:p>
          <a:p>
            <a:pPr marL="862012" lvl="3">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200" dirty="0">
                <a:latin typeface="Calibri" pitchFamily="34" charset="0"/>
                <a:cs typeface="Calibri" pitchFamily="34" charset="0"/>
              </a:rPr>
              <a:t> </a:t>
            </a:r>
            <a:r>
              <a:rPr lang="en-US" sz="2200" dirty="0" smtClean="0">
                <a:latin typeface="Calibri" pitchFamily="34" charset="0"/>
                <a:cs typeface="Calibri" pitchFamily="34" charset="0"/>
              </a:rPr>
              <a:t>  Establishing factual information;</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200" dirty="0" smtClean="0">
                <a:latin typeface="Calibri" pitchFamily="34" charset="0"/>
                <a:cs typeface="Calibri" pitchFamily="34" charset="0"/>
              </a:rPr>
              <a:t>   Defining next steps/follow-up;</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200" dirty="0" smtClean="0">
                <a:latin typeface="Calibri" pitchFamily="34" charset="0"/>
                <a:cs typeface="Calibri" pitchFamily="34" charset="0"/>
              </a:rPr>
              <a:t>   Start a Chronology, and;</a:t>
            </a:r>
          </a:p>
          <a:p>
            <a:pPr marL="1089025" lvl="3" indent="-228600">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200" dirty="0" smtClean="0">
                <a:latin typeface="Calibri" pitchFamily="34" charset="0"/>
                <a:cs typeface="Calibri" pitchFamily="34" charset="0"/>
              </a:rPr>
              <a:t>   Document, document, and document some more.</a:t>
            </a:r>
          </a:p>
          <a:p>
            <a:pPr marL="862012" lvl="3">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8" name="Action Button: Forward or Next 7">
            <a:hlinkClick r:id="" action="ppaction://noaction" highlightClick="1"/>
          </p:cNvPr>
          <p:cNvSpPr/>
          <p:nvPr/>
        </p:nvSpPr>
        <p:spPr>
          <a:xfrm>
            <a:off x="685800" y="2462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noaction" highlightClick="1"/>
          </p:cNvPr>
          <p:cNvSpPr/>
          <p:nvPr/>
        </p:nvSpPr>
        <p:spPr>
          <a:xfrm>
            <a:off x="685800" y="2996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noaction" highlightClick="1"/>
          </p:cNvPr>
          <p:cNvSpPr/>
          <p:nvPr/>
        </p:nvSpPr>
        <p:spPr>
          <a:xfrm>
            <a:off x="685800" y="3529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 action="ppaction://noaction" highlightClick="1"/>
          </p:cNvPr>
          <p:cNvSpPr/>
          <p:nvPr/>
        </p:nvSpPr>
        <p:spPr>
          <a:xfrm>
            <a:off x="685800" y="40629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noaction" highlightClick="1"/>
          </p:cNvPr>
          <p:cNvSpPr/>
          <p:nvPr/>
        </p:nvSpPr>
        <p:spPr>
          <a:xfrm>
            <a:off x="685800" y="50535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noaction" highlightClick="1"/>
          </p:cNvPr>
          <p:cNvSpPr/>
          <p:nvPr/>
        </p:nvSpPr>
        <p:spPr>
          <a:xfrm>
            <a:off x="685800" y="45201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98"/>
          <p:cNvGrpSpPr>
            <a:grpSpLocks/>
          </p:cNvGrpSpPr>
          <p:nvPr/>
        </p:nvGrpSpPr>
        <p:grpSpPr bwMode="auto">
          <a:xfrm>
            <a:off x="6096000" y="3049178"/>
            <a:ext cx="2132696" cy="960811"/>
            <a:chOff x="2357" y="2587"/>
            <a:chExt cx="2601" cy="1229"/>
          </a:xfrm>
        </p:grpSpPr>
        <p:sp>
          <p:nvSpPr>
            <p:cNvPr id="15" name="Freeform 12"/>
            <p:cNvSpPr>
              <a:spLocks/>
            </p:cNvSpPr>
            <p:nvPr/>
          </p:nvSpPr>
          <p:spPr bwMode="auto">
            <a:xfrm>
              <a:off x="2471" y="2597"/>
              <a:ext cx="2461" cy="836"/>
            </a:xfrm>
            <a:custGeom>
              <a:avLst/>
              <a:gdLst>
                <a:gd name="T0" fmla="*/ 0 w 4923"/>
                <a:gd name="T1" fmla="*/ 1 h 1671"/>
                <a:gd name="T2" fmla="*/ 0 w 4923"/>
                <a:gd name="T3" fmla="*/ 1 h 1671"/>
                <a:gd name="T4" fmla="*/ 0 w 4923"/>
                <a:gd name="T5" fmla="*/ 1 h 1671"/>
                <a:gd name="T6" fmla="*/ 0 w 4923"/>
                <a:gd name="T7" fmla="*/ 1 h 1671"/>
                <a:gd name="T8" fmla="*/ 0 w 4923"/>
                <a:gd name="T9" fmla="*/ 1 h 1671"/>
                <a:gd name="T10" fmla="*/ 0 w 4923"/>
                <a:gd name="T11" fmla="*/ 1 h 1671"/>
                <a:gd name="T12" fmla="*/ 0 w 4923"/>
                <a:gd name="T13" fmla="*/ 1 h 1671"/>
                <a:gd name="T14" fmla="*/ 0 w 4923"/>
                <a:gd name="T15" fmla="*/ 1 h 1671"/>
                <a:gd name="T16" fmla="*/ 0 w 4923"/>
                <a:gd name="T17" fmla="*/ 1 h 1671"/>
                <a:gd name="T18" fmla="*/ 0 w 4923"/>
                <a:gd name="T19" fmla="*/ 1 h 1671"/>
                <a:gd name="T20" fmla="*/ 0 w 4923"/>
                <a:gd name="T21" fmla="*/ 1 h 1671"/>
                <a:gd name="T22" fmla="*/ 0 w 4923"/>
                <a:gd name="T23" fmla="*/ 1 h 1671"/>
                <a:gd name="T24" fmla="*/ 0 w 4923"/>
                <a:gd name="T25" fmla="*/ 1 h 1671"/>
                <a:gd name="T26" fmla="*/ 0 w 4923"/>
                <a:gd name="T27" fmla="*/ 1 h 1671"/>
                <a:gd name="T28" fmla="*/ 0 w 4923"/>
                <a:gd name="T29" fmla="*/ 1 h 1671"/>
                <a:gd name="T30" fmla="*/ 0 w 4923"/>
                <a:gd name="T31" fmla="*/ 1 h 1671"/>
                <a:gd name="T32" fmla="*/ 0 w 4923"/>
                <a:gd name="T33" fmla="*/ 1 h 1671"/>
                <a:gd name="T34" fmla="*/ 0 w 4923"/>
                <a:gd name="T35" fmla="*/ 1 h 1671"/>
                <a:gd name="T36" fmla="*/ 0 w 4923"/>
                <a:gd name="T37" fmla="*/ 1 h 1671"/>
                <a:gd name="T38" fmla="*/ 0 w 4923"/>
                <a:gd name="T39" fmla="*/ 1 h 1671"/>
                <a:gd name="T40" fmla="*/ 0 w 4923"/>
                <a:gd name="T41" fmla="*/ 1 h 1671"/>
                <a:gd name="T42" fmla="*/ 0 w 4923"/>
                <a:gd name="T43" fmla="*/ 1 h 1671"/>
                <a:gd name="T44" fmla="*/ 0 w 4923"/>
                <a:gd name="T45" fmla="*/ 1 h 1671"/>
                <a:gd name="T46" fmla="*/ 0 w 4923"/>
                <a:gd name="T47" fmla="*/ 1 h 1671"/>
                <a:gd name="T48" fmla="*/ 0 w 4923"/>
                <a:gd name="T49" fmla="*/ 1 h 1671"/>
                <a:gd name="T50" fmla="*/ 0 w 4923"/>
                <a:gd name="T51" fmla="*/ 1 h 1671"/>
                <a:gd name="T52" fmla="*/ 0 w 4923"/>
                <a:gd name="T53" fmla="*/ 1 h 1671"/>
                <a:gd name="T54" fmla="*/ 0 w 4923"/>
                <a:gd name="T55" fmla="*/ 1 h 1671"/>
                <a:gd name="T56" fmla="*/ 0 w 4923"/>
                <a:gd name="T57" fmla="*/ 1 h 1671"/>
                <a:gd name="T58" fmla="*/ 0 w 4923"/>
                <a:gd name="T59" fmla="*/ 1 h 1671"/>
                <a:gd name="T60" fmla="*/ 0 w 4923"/>
                <a:gd name="T61" fmla="*/ 1 h 1671"/>
                <a:gd name="T62" fmla="*/ 0 w 4923"/>
                <a:gd name="T63" fmla="*/ 1 h 1671"/>
                <a:gd name="T64" fmla="*/ 0 w 4923"/>
                <a:gd name="T65" fmla="*/ 1 h 1671"/>
                <a:gd name="T66" fmla="*/ 0 w 4923"/>
                <a:gd name="T67" fmla="*/ 1 h 1671"/>
                <a:gd name="T68" fmla="*/ 0 w 4923"/>
                <a:gd name="T69" fmla="*/ 1 h 1671"/>
                <a:gd name="T70" fmla="*/ 0 w 4923"/>
                <a:gd name="T71" fmla="*/ 1 h 1671"/>
                <a:gd name="T72" fmla="*/ 0 w 4923"/>
                <a:gd name="T73" fmla="*/ 1 h 1671"/>
                <a:gd name="T74" fmla="*/ 0 w 4923"/>
                <a:gd name="T75" fmla="*/ 1 h 1671"/>
                <a:gd name="T76" fmla="*/ 0 w 4923"/>
                <a:gd name="T77" fmla="*/ 1 h 1671"/>
                <a:gd name="T78" fmla="*/ 0 w 4923"/>
                <a:gd name="T79" fmla="*/ 1 h 1671"/>
                <a:gd name="T80" fmla="*/ 0 w 4923"/>
                <a:gd name="T81" fmla="*/ 1 h 1671"/>
                <a:gd name="T82" fmla="*/ 0 w 4923"/>
                <a:gd name="T83" fmla="*/ 1 h 1671"/>
                <a:gd name="T84" fmla="*/ 0 w 4923"/>
                <a:gd name="T85" fmla="*/ 1 h 1671"/>
                <a:gd name="T86" fmla="*/ 0 w 4923"/>
                <a:gd name="T87" fmla="*/ 1 h 1671"/>
                <a:gd name="T88" fmla="*/ 0 w 4923"/>
                <a:gd name="T89" fmla="*/ 1 h 1671"/>
                <a:gd name="T90" fmla="*/ 0 w 4923"/>
                <a:gd name="T91" fmla="*/ 1 h 1671"/>
                <a:gd name="T92" fmla="*/ 0 w 4923"/>
                <a:gd name="T93" fmla="*/ 1 h 1671"/>
                <a:gd name="T94" fmla="*/ 0 w 4923"/>
                <a:gd name="T95" fmla="*/ 1 h 1671"/>
                <a:gd name="T96" fmla="*/ 0 w 4923"/>
                <a:gd name="T97" fmla="*/ 1 h 1671"/>
                <a:gd name="T98" fmla="*/ 0 w 4923"/>
                <a:gd name="T99" fmla="*/ 1 h 16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23"/>
                <a:gd name="T151" fmla="*/ 0 h 1671"/>
                <a:gd name="T152" fmla="*/ 4923 w 4923"/>
                <a:gd name="T153" fmla="*/ 1671 h 16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23" h="1671">
                  <a:moveTo>
                    <a:pt x="4579" y="1580"/>
                  </a:moveTo>
                  <a:lnTo>
                    <a:pt x="4582" y="1582"/>
                  </a:lnTo>
                  <a:lnTo>
                    <a:pt x="4596" y="1587"/>
                  </a:lnTo>
                  <a:lnTo>
                    <a:pt x="4601" y="1591"/>
                  </a:lnTo>
                  <a:lnTo>
                    <a:pt x="4613" y="1595"/>
                  </a:lnTo>
                  <a:lnTo>
                    <a:pt x="4624" y="1599"/>
                  </a:lnTo>
                  <a:lnTo>
                    <a:pt x="4637" y="1602"/>
                  </a:lnTo>
                  <a:lnTo>
                    <a:pt x="4649" y="1602"/>
                  </a:lnTo>
                  <a:lnTo>
                    <a:pt x="4662" y="1604"/>
                  </a:lnTo>
                  <a:lnTo>
                    <a:pt x="4674" y="1602"/>
                  </a:lnTo>
                  <a:lnTo>
                    <a:pt x="4689" y="1602"/>
                  </a:lnTo>
                  <a:lnTo>
                    <a:pt x="4700" y="1595"/>
                  </a:lnTo>
                  <a:lnTo>
                    <a:pt x="4713" y="1589"/>
                  </a:lnTo>
                  <a:lnTo>
                    <a:pt x="4725" y="1580"/>
                  </a:lnTo>
                  <a:lnTo>
                    <a:pt x="4736" y="1568"/>
                  </a:lnTo>
                  <a:lnTo>
                    <a:pt x="4746" y="1549"/>
                  </a:lnTo>
                  <a:lnTo>
                    <a:pt x="4763" y="1528"/>
                  </a:lnTo>
                  <a:lnTo>
                    <a:pt x="4780" y="1502"/>
                  </a:lnTo>
                  <a:lnTo>
                    <a:pt x="4803" y="1473"/>
                  </a:lnTo>
                  <a:lnTo>
                    <a:pt x="4824" y="1437"/>
                  </a:lnTo>
                  <a:lnTo>
                    <a:pt x="4845" y="1399"/>
                  </a:lnTo>
                  <a:lnTo>
                    <a:pt x="4866" y="1355"/>
                  </a:lnTo>
                  <a:lnTo>
                    <a:pt x="4885" y="1310"/>
                  </a:lnTo>
                  <a:lnTo>
                    <a:pt x="4900" y="1256"/>
                  </a:lnTo>
                  <a:lnTo>
                    <a:pt x="4911" y="1199"/>
                  </a:lnTo>
                  <a:lnTo>
                    <a:pt x="4919" y="1137"/>
                  </a:lnTo>
                  <a:lnTo>
                    <a:pt x="4923" y="1074"/>
                  </a:lnTo>
                  <a:lnTo>
                    <a:pt x="4917" y="1002"/>
                  </a:lnTo>
                  <a:lnTo>
                    <a:pt x="4906" y="928"/>
                  </a:lnTo>
                  <a:lnTo>
                    <a:pt x="4887" y="848"/>
                  </a:lnTo>
                  <a:lnTo>
                    <a:pt x="4858" y="764"/>
                  </a:lnTo>
                  <a:lnTo>
                    <a:pt x="4814" y="684"/>
                  </a:lnTo>
                  <a:lnTo>
                    <a:pt x="4753" y="625"/>
                  </a:lnTo>
                  <a:lnTo>
                    <a:pt x="4677" y="582"/>
                  </a:lnTo>
                  <a:lnTo>
                    <a:pt x="4592" y="551"/>
                  </a:lnTo>
                  <a:lnTo>
                    <a:pt x="4493" y="530"/>
                  </a:lnTo>
                  <a:lnTo>
                    <a:pt x="4388" y="521"/>
                  </a:lnTo>
                  <a:lnTo>
                    <a:pt x="4280" y="517"/>
                  </a:lnTo>
                  <a:lnTo>
                    <a:pt x="4170" y="517"/>
                  </a:lnTo>
                  <a:lnTo>
                    <a:pt x="4058" y="515"/>
                  </a:lnTo>
                  <a:lnTo>
                    <a:pt x="3949" y="513"/>
                  </a:lnTo>
                  <a:lnTo>
                    <a:pt x="3847" y="507"/>
                  </a:lnTo>
                  <a:lnTo>
                    <a:pt x="3753" y="498"/>
                  </a:lnTo>
                  <a:lnTo>
                    <a:pt x="3670" y="479"/>
                  </a:lnTo>
                  <a:lnTo>
                    <a:pt x="3599" y="449"/>
                  </a:lnTo>
                  <a:lnTo>
                    <a:pt x="3544" y="407"/>
                  </a:lnTo>
                  <a:lnTo>
                    <a:pt x="3508" y="350"/>
                  </a:lnTo>
                  <a:lnTo>
                    <a:pt x="3451" y="232"/>
                  </a:lnTo>
                  <a:lnTo>
                    <a:pt x="3364" y="143"/>
                  </a:lnTo>
                  <a:lnTo>
                    <a:pt x="3249" y="76"/>
                  </a:lnTo>
                  <a:lnTo>
                    <a:pt x="3111" y="32"/>
                  </a:lnTo>
                  <a:lnTo>
                    <a:pt x="2949" y="8"/>
                  </a:lnTo>
                  <a:lnTo>
                    <a:pt x="2772" y="0"/>
                  </a:lnTo>
                  <a:lnTo>
                    <a:pt x="2582" y="8"/>
                  </a:lnTo>
                  <a:lnTo>
                    <a:pt x="2386" y="28"/>
                  </a:lnTo>
                  <a:lnTo>
                    <a:pt x="2181" y="57"/>
                  </a:lnTo>
                  <a:lnTo>
                    <a:pt x="1978" y="97"/>
                  </a:lnTo>
                  <a:lnTo>
                    <a:pt x="1776" y="141"/>
                  </a:lnTo>
                  <a:lnTo>
                    <a:pt x="1582" y="190"/>
                  </a:lnTo>
                  <a:lnTo>
                    <a:pt x="1396" y="239"/>
                  </a:lnTo>
                  <a:lnTo>
                    <a:pt x="1228" y="289"/>
                  </a:lnTo>
                  <a:lnTo>
                    <a:pt x="1076" y="335"/>
                  </a:lnTo>
                  <a:lnTo>
                    <a:pt x="947" y="376"/>
                  </a:lnTo>
                  <a:lnTo>
                    <a:pt x="837" y="409"/>
                  </a:lnTo>
                  <a:lnTo>
                    <a:pt x="744" y="443"/>
                  </a:lnTo>
                  <a:lnTo>
                    <a:pt x="664" y="473"/>
                  </a:lnTo>
                  <a:lnTo>
                    <a:pt x="599" y="506"/>
                  </a:lnTo>
                  <a:lnTo>
                    <a:pt x="544" y="534"/>
                  </a:lnTo>
                  <a:lnTo>
                    <a:pt x="498" y="565"/>
                  </a:lnTo>
                  <a:lnTo>
                    <a:pt x="462" y="595"/>
                  </a:lnTo>
                  <a:lnTo>
                    <a:pt x="434" y="625"/>
                  </a:lnTo>
                  <a:lnTo>
                    <a:pt x="405" y="654"/>
                  </a:lnTo>
                  <a:lnTo>
                    <a:pt x="382" y="682"/>
                  </a:lnTo>
                  <a:lnTo>
                    <a:pt x="360" y="711"/>
                  </a:lnTo>
                  <a:lnTo>
                    <a:pt x="339" y="741"/>
                  </a:lnTo>
                  <a:lnTo>
                    <a:pt x="314" y="770"/>
                  </a:lnTo>
                  <a:lnTo>
                    <a:pt x="285" y="804"/>
                  </a:lnTo>
                  <a:lnTo>
                    <a:pt x="251" y="836"/>
                  </a:lnTo>
                  <a:lnTo>
                    <a:pt x="211" y="874"/>
                  </a:lnTo>
                  <a:lnTo>
                    <a:pt x="166" y="912"/>
                  </a:lnTo>
                  <a:lnTo>
                    <a:pt x="128" y="956"/>
                  </a:lnTo>
                  <a:lnTo>
                    <a:pt x="93" y="1002"/>
                  </a:lnTo>
                  <a:lnTo>
                    <a:pt x="65" y="1055"/>
                  </a:lnTo>
                  <a:lnTo>
                    <a:pt x="40" y="1106"/>
                  </a:lnTo>
                  <a:lnTo>
                    <a:pt x="23" y="1161"/>
                  </a:lnTo>
                  <a:lnTo>
                    <a:pt x="10" y="1215"/>
                  </a:lnTo>
                  <a:lnTo>
                    <a:pt x="4" y="1270"/>
                  </a:lnTo>
                  <a:lnTo>
                    <a:pt x="0" y="1319"/>
                  </a:lnTo>
                  <a:lnTo>
                    <a:pt x="2" y="1369"/>
                  </a:lnTo>
                  <a:lnTo>
                    <a:pt x="10" y="1414"/>
                  </a:lnTo>
                  <a:lnTo>
                    <a:pt x="25" y="1458"/>
                  </a:lnTo>
                  <a:lnTo>
                    <a:pt x="42" y="1492"/>
                  </a:lnTo>
                  <a:lnTo>
                    <a:pt x="67" y="1523"/>
                  </a:lnTo>
                  <a:lnTo>
                    <a:pt x="95" y="1544"/>
                  </a:lnTo>
                  <a:lnTo>
                    <a:pt x="131" y="1561"/>
                  </a:lnTo>
                  <a:lnTo>
                    <a:pt x="920" y="1639"/>
                  </a:lnTo>
                  <a:lnTo>
                    <a:pt x="3265" y="1671"/>
                  </a:lnTo>
                  <a:lnTo>
                    <a:pt x="4246" y="1604"/>
                  </a:lnTo>
                  <a:lnTo>
                    <a:pt x="4579" y="158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3"/>
            <p:cNvSpPr>
              <a:spLocks/>
            </p:cNvSpPr>
            <p:nvPr/>
          </p:nvSpPr>
          <p:spPr bwMode="auto">
            <a:xfrm>
              <a:off x="2463" y="3284"/>
              <a:ext cx="2398" cy="420"/>
            </a:xfrm>
            <a:custGeom>
              <a:avLst/>
              <a:gdLst>
                <a:gd name="T0" fmla="*/ 0 w 4797"/>
                <a:gd name="T1" fmla="*/ 0 h 841"/>
                <a:gd name="T2" fmla="*/ 0 w 4797"/>
                <a:gd name="T3" fmla="*/ 0 h 841"/>
                <a:gd name="T4" fmla="*/ 0 w 4797"/>
                <a:gd name="T5" fmla="*/ 0 h 841"/>
                <a:gd name="T6" fmla="*/ 0 w 4797"/>
                <a:gd name="T7" fmla="*/ 0 h 841"/>
                <a:gd name="T8" fmla="*/ 0 w 4797"/>
                <a:gd name="T9" fmla="*/ 0 h 841"/>
                <a:gd name="T10" fmla="*/ 0 w 4797"/>
                <a:gd name="T11" fmla="*/ 0 h 841"/>
                <a:gd name="T12" fmla="*/ 0 w 4797"/>
                <a:gd name="T13" fmla="*/ 0 h 841"/>
                <a:gd name="T14" fmla="*/ 0 w 4797"/>
                <a:gd name="T15" fmla="*/ 0 h 841"/>
                <a:gd name="T16" fmla="*/ 0 w 4797"/>
                <a:gd name="T17" fmla="*/ 0 h 841"/>
                <a:gd name="T18" fmla="*/ 0 w 4797"/>
                <a:gd name="T19" fmla="*/ 0 h 841"/>
                <a:gd name="T20" fmla="*/ 0 w 4797"/>
                <a:gd name="T21" fmla="*/ 0 h 841"/>
                <a:gd name="T22" fmla="*/ 0 w 4797"/>
                <a:gd name="T23" fmla="*/ 0 h 841"/>
                <a:gd name="T24" fmla="*/ 0 w 4797"/>
                <a:gd name="T25" fmla="*/ 0 h 841"/>
                <a:gd name="T26" fmla="*/ 0 w 4797"/>
                <a:gd name="T27" fmla="*/ 0 h 841"/>
                <a:gd name="T28" fmla="*/ 0 w 4797"/>
                <a:gd name="T29" fmla="*/ 0 h 841"/>
                <a:gd name="T30" fmla="*/ 0 w 4797"/>
                <a:gd name="T31" fmla="*/ 0 h 841"/>
                <a:gd name="T32" fmla="*/ 0 w 4797"/>
                <a:gd name="T33" fmla="*/ 0 h 841"/>
                <a:gd name="T34" fmla="*/ 0 w 4797"/>
                <a:gd name="T35" fmla="*/ 0 h 841"/>
                <a:gd name="T36" fmla="*/ 0 w 4797"/>
                <a:gd name="T37" fmla="*/ 0 h 841"/>
                <a:gd name="T38" fmla="*/ 0 w 4797"/>
                <a:gd name="T39" fmla="*/ 0 h 841"/>
                <a:gd name="T40" fmla="*/ 0 w 4797"/>
                <a:gd name="T41" fmla="*/ 0 h 841"/>
                <a:gd name="T42" fmla="*/ 0 w 4797"/>
                <a:gd name="T43" fmla="*/ 0 h 841"/>
                <a:gd name="T44" fmla="*/ 0 w 4797"/>
                <a:gd name="T45" fmla="*/ 0 h 841"/>
                <a:gd name="T46" fmla="*/ 0 w 4797"/>
                <a:gd name="T47" fmla="*/ 0 h 841"/>
                <a:gd name="T48" fmla="*/ 0 w 4797"/>
                <a:gd name="T49" fmla="*/ 0 h 841"/>
                <a:gd name="T50" fmla="*/ 0 w 4797"/>
                <a:gd name="T51" fmla="*/ 0 h 841"/>
                <a:gd name="T52" fmla="*/ 0 w 4797"/>
                <a:gd name="T53" fmla="*/ 0 h 841"/>
                <a:gd name="T54" fmla="*/ 0 w 4797"/>
                <a:gd name="T55" fmla="*/ 0 h 841"/>
                <a:gd name="T56" fmla="*/ 0 w 4797"/>
                <a:gd name="T57" fmla="*/ 0 h 841"/>
                <a:gd name="T58" fmla="*/ 0 w 4797"/>
                <a:gd name="T59" fmla="*/ 0 h 841"/>
                <a:gd name="T60" fmla="*/ 0 w 4797"/>
                <a:gd name="T61" fmla="*/ 0 h 841"/>
                <a:gd name="T62" fmla="*/ 0 w 4797"/>
                <a:gd name="T63" fmla="*/ 0 h 841"/>
                <a:gd name="T64" fmla="*/ 0 w 4797"/>
                <a:gd name="T65" fmla="*/ 0 h 841"/>
                <a:gd name="T66" fmla="*/ 0 w 4797"/>
                <a:gd name="T67" fmla="*/ 0 h 841"/>
                <a:gd name="T68" fmla="*/ 0 w 4797"/>
                <a:gd name="T69" fmla="*/ 0 h 841"/>
                <a:gd name="T70" fmla="*/ 0 w 4797"/>
                <a:gd name="T71" fmla="*/ 0 h 841"/>
                <a:gd name="T72" fmla="*/ 0 w 4797"/>
                <a:gd name="T73" fmla="*/ 0 h 841"/>
                <a:gd name="T74" fmla="*/ 0 w 4797"/>
                <a:gd name="T75" fmla="*/ 0 h 841"/>
                <a:gd name="T76" fmla="*/ 0 w 4797"/>
                <a:gd name="T77" fmla="*/ 0 h 841"/>
                <a:gd name="T78" fmla="*/ 0 w 4797"/>
                <a:gd name="T79" fmla="*/ 0 h 841"/>
                <a:gd name="T80" fmla="*/ 0 w 4797"/>
                <a:gd name="T81" fmla="*/ 0 h 841"/>
                <a:gd name="T82" fmla="*/ 0 w 4797"/>
                <a:gd name="T83" fmla="*/ 0 h 8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797"/>
                <a:gd name="T127" fmla="*/ 0 h 841"/>
                <a:gd name="T128" fmla="*/ 4797 w 4797"/>
                <a:gd name="T129" fmla="*/ 841 h 8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797" h="841">
                  <a:moveTo>
                    <a:pt x="4373" y="40"/>
                  </a:moveTo>
                  <a:lnTo>
                    <a:pt x="3033" y="0"/>
                  </a:lnTo>
                  <a:lnTo>
                    <a:pt x="2139" y="16"/>
                  </a:lnTo>
                  <a:lnTo>
                    <a:pt x="1192" y="16"/>
                  </a:lnTo>
                  <a:lnTo>
                    <a:pt x="1177" y="14"/>
                  </a:lnTo>
                  <a:lnTo>
                    <a:pt x="1139" y="12"/>
                  </a:lnTo>
                  <a:lnTo>
                    <a:pt x="1080" y="10"/>
                  </a:lnTo>
                  <a:lnTo>
                    <a:pt x="1004" y="10"/>
                  </a:lnTo>
                  <a:lnTo>
                    <a:pt x="913" y="6"/>
                  </a:lnTo>
                  <a:lnTo>
                    <a:pt x="812" y="6"/>
                  </a:lnTo>
                  <a:lnTo>
                    <a:pt x="705" y="4"/>
                  </a:lnTo>
                  <a:lnTo>
                    <a:pt x="597" y="4"/>
                  </a:lnTo>
                  <a:lnTo>
                    <a:pt x="485" y="2"/>
                  </a:lnTo>
                  <a:lnTo>
                    <a:pt x="380" y="2"/>
                  </a:lnTo>
                  <a:lnTo>
                    <a:pt x="281" y="4"/>
                  </a:lnTo>
                  <a:lnTo>
                    <a:pt x="196" y="8"/>
                  </a:lnTo>
                  <a:lnTo>
                    <a:pt x="122" y="12"/>
                  </a:lnTo>
                  <a:lnTo>
                    <a:pt x="67" y="18"/>
                  </a:lnTo>
                  <a:lnTo>
                    <a:pt x="34" y="25"/>
                  </a:lnTo>
                  <a:lnTo>
                    <a:pt x="29" y="37"/>
                  </a:lnTo>
                  <a:lnTo>
                    <a:pt x="29" y="46"/>
                  </a:lnTo>
                  <a:lnTo>
                    <a:pt x="25" y="61"/>
                  </a:lnTo>
                  <a:lnTo>
                    <a:pt x="17" y="78"/>
                  </a:lnTo>
                  <a:lnTo>
                    <a:pt x="10" y="99"/>
                  </a:lnTo>
                  <a:lnTo>
                    <a:pt x="2" y="120"/>
                  </a:lnTo>
                  <a:lnTo>
                    <a:pt x="0" y="145"/>
                  </a:lnTo>
                  <a:lnTo>
                    <a:pt x="6" y="172"/>
                  </a:lnTo>
                  <a:lnTo>
                    <a:pt x="25" y="202"/>
                  </a:lnTo>
                  <a:lnTo>
                    <a:pt x="55" y="230"/>
                  </a:lnTo>
                  <a:lnTo>
                    <a:pt x="103" y="263"/>
                  </a:lnTo>
                  <a:lnTo>
                    <a:pt x="169" y="295"/>
                  </a:lnTo>
                  <a:lnTo>
                    <a:pt x="261" y="329"/>
                  </a:lnTo>
                  <a:lnTo>
                    <a:pt x="375" y="364"/>
                  </a:lnTo>
                  <a:lnTo>
                    <a:pt x="519" y="398"/>
                  </a:lnTo>
                  <a:lnTo>
                    <a:pt x="694" y="434"/>
                  </a:lnTo>
                  <a:lnTo>
                    <a:pt x="905" y="472"/>
                  </a:lnTo>
                  <a:lnTo>
                    <a:pt x="1105" y="506"/>
                  </a:lnTo>
                  <a:lnTo>
                    <a:pt x="1263" y="544"/>
                  </a:lnTo>
                  <a:lnTo>
                    <a:pt x="1380" y="578"/>
                  </a:lnTo>
                  <a:lnTo>
                    <a:pt x="1470" y="616"/>
                  </a:lnTo>
                  <a:lnTo>
                    <a:pt x="1536" y="651"/>
                  </a:lnTo>
                  <a:lnTo>
                    <a:pt x="1588" y="685"/>
                  </a:lnTo>
                  <a:lnTo>
                    <a:pt x="1633" y="717"/>
                  </a:lnTo>
                  <a:lnTo>
                    <a:pt x="1679" y="748"/>
                  </a:lnTo>
                  <a:lnTo>
                    <a:pt x="1728" y="772"/>
                  </a:lnTo>
                  <a:lnTo>
                    <a:pt x="1795" y="795"/>
                  </a:lnTo>
                  <a:lnTo>
                    <a:pt x="1882" y="812"/>
                  </a:lnTo>
                  <a:lnTo>
                    <a:pt x="2002" y="829"/>
                  </a:lnTo>
                  <a:lnTo>
                    <a:pt x="2154" y="837"/>
                  </a:lnTo>
                  <a:lnTo>
                    <a:pt x="2354" y="841"/>
                  </a:lnTo>
                  <a:lnTo>
                    <a:pt x="2605" y="839"/>
                  </a:lnTo>
                  <a:lnTo>
                    <a:pt x="2919" y="831"/>
                  </a:lnTo>
                  <a:lnTo>
                    <a:pt x="3234" y="814"/>
                  </a:lnTo>
                  <a:lnTo>
                    <a:pt x="3506" y="795"/>
                  </a:lnTo>
                  <a:lnTo>
                    <a:pt x="3738" y="772"/>
                  </a:lnTo>
                  <a:lnTo>
                    <a:pt x="3932" y="748"/>
                  </a:lnTo>
                  <a:lnTo>
                    <a:pt x="4088" y="717"/>
                  </a:lnTo>
                  <a:lnTo>
                    <a:pt x="4217" y="689"/>
                  </a:lnTo>
                  <a:lnTo>
                    <a:pt x="4318" y="656"/>
                  </a:lnTo>
                  <a:lnTo>
                    <a:pt x="4400" y="626"/>
                  </a:lnTo>
                  <a:lnTo>
                    <a:pt x="4459" y="592"/>
                  </a:lnTo>
                  <a:lnTo>
                    <a:pt x="4504" y="559"/>
                  </a:lnTo>
                  <a:lnTo>
                    <a:pt x="4537" y="527"/>
                  </a:lnTo>
                  <a:lnTo>
                    <a:pt x="4565" y="498"/>
                  </a:lnTo>
                  <a:lnTo>
                    <a:pt x="4586" y="468"/>
                  </a:lnTo>
                  <a:lnTo>
                    <a:pt x="4609" y="441"/>
                  </a:lnTo>
                  <a:lnTo>
                    <a:pt x="4635" y="417"/>
                  </a:lnTo>
                  <a:lnTo>
                    <a:pt x="4673" y="396"/>
                  </a:lnTo>
                  <a:lnTo>
                    <a:pt x="4700" y="354"/>
                  </a:lnTo>
                  <a:lnTo>
                    <a:pt x="4729" y="316"/>
                  </a:lnTo>
                  <a:lnTo>
                    <a:pt x="4751" y="282"/>
                  </a:lnTo>
                  <a:lnTo>
                    <a:pt x="4772" y="249"/>
                  </a:lnTo>
                  <a:lnTo>
                    <a:pt x="4786" y="217"/>
                  </a:lnTo>
                  <a:lnTo>
                    <a:pt x="4795" y="191"/>
                  </a:lnTo>
                  <a:lnTo>
                    <a:pt x="4797" y="164"/>
                  </a:lnTo>
                  <a:lnTo>
                    <a:pt x="4793" y="143"/>
                  </a:lnTo>
                  <a:lnTo>
                    <a:pt x="4778" y="120"/>
                  </a:lnTo>
                  <a:lnTo>
                    <a:pt x="4755" y="101"/>
                  </a:lnTo>
                  <a:lnTo>
                    <a:pt x="4721" y="84"/>
                  </a:lnTo>
                  <a:lnTo>
                    <a:pt x="4677" y="73"/>
                  </a:lnTo>
                  <a:lnTo>
                    <a:pt x="4620" y="59"/>
                  </a:lnTo>
                  <a:lnTo>
                    <a:pt x="4552" y="50"/>
                  </a:lnTo>
                  <a:lnTo>
                    <a:pt x="4468" y="44"/>
                  </a:lnTo>
                  <a:lnTo>
                    <a:pt x="4373" y="40"/>
                  </a:lnTo>
                  <a:close/>
                </a:path>
              </a:pathLst>
            </a:custGeom>
            <a:solidFill>
              <a:srgbClr val="B59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4"/>
            <p:cNvSpPr>
              <a:spLocks/>
            </p:cNvSpPr>
            <p:nvPr/>
          </p:nvSpPr>
          <p:spPr bwMode="auto">
            <a:xfrm>
              <a:off x="4386" y="2830"/>
              <a:ext cx="572" cy="854"/>
            </a:xfrm>
            <a:custGeom>
              <a:avLst/>
              <a:gdLst>
                <a:gd name="T0" fmla="*/ 0 w 1145"/>
                <a:gd name="T1" fmla="*/ 1 h 1707"/>
                <a:gd name="T2" fmla="*/ 0 w 1145"/>
                <a:gd name="T3" fmla="*/ 1 h 1707"/>
                <a:gd name="T4" fmla="*/ 0 w 1145"/>
                <a:gd name="T5" fmla="*/ 0 h 1707"/>
                <a:gd name="T6" fmla="*/ 0 w 1145"/>
                <a:gd name="T7" fmla="*/ 1 h 1707"/>
                <a:gd name="T8" fmla="*/ 0 w 1145"/>
                <a:gd name="T9" fmla="*/ 1 h 1707"/>
                <a:gd name="T10" fmla="*/ 0 w 1145"/>
                <a:gd name="T11" fmla="*/ 1 h 1707"/>
                <a:gd name="T12" fmla="*/ 0 w 1145"/>
                <a:gd name="T13" fmla="*/ 1 h 1707"/>
                <a:gd name="T14" fmla="*/ 0 w 1145"/>
                <a:gd name="T15" fmla="*/ 1 h 1707"/>
                <a:gd name="T16" fmla="*/ 0 w 1145"/>
                <a:gd name="T17" fmla="*/ 1 h 1707"/>
                <a:gd name="T18" fmla="*/ 0 w 1145"/>
                <a:gd name="T19" fmla="*/ 1 h 1707"/>
                <a:gd name="T20" fmla="*/ 0 w 1145"/>
                <a:gd name="T21" fmla="*/ 1 h 1707"/>
                <a:gd name="T22" fmla="*/ 0 w 1145"/>
                <a:gd name="T23" fmla="*/ 1 h 1707"/>
                <a:gd name="T24" fmla="*/ 0 w 1145"/>
                <a:gd name="T25" fmla="*/ 1 h 1707"/>
                <a:gd name="T26" fmla="*/ 0 w 1145"/>
                <a:gd name="T27" fmla="*/ 1 h 1707"/>
                <a:gd name="T28" fmla="*/ 0 w 1145"/>
                <a:gd name="T29" fmla="*/ 1 h 1707"/>
                <a:gd name="T30" fmla="*/ 0 w 1145"/>
                <a:gd name="T31" fmla="*/ 1 h 1707"/>
                <a:gd name="T32" fmla="*/ 0 w 1145"/>
                <a:gd name="T33" fmla="*/ 1 h 1707"/>
                <a:gd name="T34" fmla="*/ 0 w 1145"/>
                <a:gd name="T35" fmla="*/ 1 h 1707"/>
                <a:gd name="T36" fmla="*/ 0 w 1145"/>
                <a:gd name="T37" fmla="*/ 1 h 1707"/>
                <a:gd name="T38" fmla="*/ 0 w 1145"/>
                <a:gd name="T39" fmla="*/ 1 h 1707"/>
                <a:gd name="T40" fmla="*/ 0 w 1145"/>
                <a:gd name="T41" fmla="*/ 1 h 1707"/>
                <a:gd name="T42" fmla="*/ 0 w 1145"/>
                <a:gd name="T43" fmla="*/ 1 h 1707"/>
                <a:gd name="T44" fmla="*/ 0 w 1145"/>
                <a:gd name="T45" fmla="*/ 1 h 1707"/>
                <a:gd name="T46" fmla="*/ 0 w 1145"/>
                <a:gd name="T47" fmla="*/ 1 h 1707"/>
                <a:gd name="T48" fmla="*/ 0 w 1145"/>
                <a:gd name="T49" fmla="*/ 1 h 1707"/>
                <a:gd name="T50" fmla="*/ 0 w 1145"/>
                <a:gd name="T51" fmla="*/ 1 h 1707"/>
                <a:gd name="T52" fmla="*/ 0 w 1145"/>
                <a:gd name="T53" fmla="*/ 1 h 1707"/>
                <a:gd name="T54" fmla="*/ 0 w 1145"/>
                <a:gd name="T55" fmla="*/ 1 h 1707"/>
                <a:gd name="T56" fmla="*/ 0 w 1145"/>
                <a:gd name="T57" fmla="*/ 1 h 1707"/>
                <a:gd name="T58" fmla="*/ 0 w 1145"/>
                <a:gd name="T59" fmla="*/ 1 h 1707"/>
                <a:gd name="T60" fmla="*/ 0 w 1145"/>
                <a:gd name="T61" fmla="*/ 1 h 1707"/>
                <a:gd name="T62" fmla="*/ 0 w 1145"/>
                <a:gd name="T63" fmla="*/ 1 h 1707"/>
                <a:gd name="T64" fmla="*/ 0 w 1145"/>
                <a:gd name="T65" fmla="*/ 1 h 1707"/>
                <a:gd name="T66" fmla="*/ 0 w 1145"/>
                <a:gd name="T67" fmla="*/ 1 h 1707"/>
                <a:gd name="T68" fmla="*/ 0 w 1145"/>
                <a:gd name="T69" fmla="*/ 1 h 1707"/>
                <a:gd name="T70" fmla="*/ 0 w 1145"/>
                <a:gd name="T71" fmla="*/ 1 h 1707"/>
                <a:gd name="T72" fmla="*/ 0 w 1145"/>
                <a:gd name="T73" fmla="*/ 1 h 1707"/>
                <a:gd name="T74" fmla="*/ 0 w 1145"/>
                <a:gd name="T75" fmla="*/ 1 h 1707"/>
                <a:gd name="T76" fmla="*/ 0 w 1145"/>
                <a:gd name="T77" fmla="*/ 1 h 1707"/>
                <a:gd name="T78" fmla="*/ 0 w 1145"/>
                <a:gd name="T79" fmla="*/ 1 h 1707"/>
                <a:gd name="T80" fmla="*/ 0 w 1145"/>
                <a:gd name="T81" fmla="*/ 1 h 1707"/>
                <a:gd name="T82" fmla="*/ 0 w 1145"/>
                <a:gd name="T83" fmla="*/ 1 h 1707"/>
                <a:gd name="T84" fmla="*/ 0 w 1145"/>
                <a:gd name="T85" fmla="*/ 1 h 1707"/>
                <a:gd name="T86" fmla="*/ 0 w 1145"/>
                <a:gd name="T87" fmla="*/ 1 h 1707"/>
                <a:gd name="T88" fmla="*/ 0 w 1145"/>
                <a:gd name="T89" fmla="*/ 1 h 17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45"/>
                <a:gd name="T136" fmla="*/ 0 h 1707"/>
                <a:gd name="T137" fmla="*/ 1145 w 1145"/>
                <a:gd name="T138" fmla="*/ 1707 h 170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45" h="1707">
                  <a:moveTo>
                    <a:pt x="158" y="17"/>
                  </a:moveTo>
                  <a:lnTo>
                    <a:pt x="168" y="13"/>
                  </a:lnTo>
                  <a:lnTo>
                    <a:pt x="202" y="9"/>
                  </a:lnTo>
                  <a:lnTo>
                    <a:pt x="251" y="5"/>
                  </a:lnTo>
                  <a:lnTo>
                    <a:pt x="320" y="2"/>
                  </a:lnTo>
                  <a:lnTo>
                    <a:pt x="398" y="0"/>
                  </a:lnTo>
                  <a:lnTo>
                    <a:pt x="487" y="3"/>
                  </a:lnTo>
                  <a:lnTo>
                    <a:pt x="580" y="11"/>
                  </a:lnTo>
                  <a:lnTo>
                    <a:pt x="677" y="30"/>
                  </a:lnTo>
                  <a:lnTo>
                    <a:pt x="770" y="53"/>
                  </a:lnTo>
                  <a:lnTo>
                    <a:pt x="862" y="89"/>
                  </a:lnTo>
                  <a:lnTo>
                    <a:pt x="945" y="137"/>
                  </a:lnTo>
                  <a:lnTo>
                    <a:pt x="1019" y="199"/>
                  </a:lnTo>
                  <a:lnTo>
                    <a:pt x="1078" y="275"/>
                  </a:lnTo>
                  <a:lnTo>
                    <a:pt x="1122" y="372"/>
                  </a:lnTo>
                  <a:lnTo>
                    <a:pt x="1143" y="484"/>
                  </a:lnTo>
                  <a:lnTo>
                    <a:pt x="1145" y="619"/>
                  </a:lnTo>
                  <a:lnTo>
                    <a:pt x="1124" y="754"/>
                  </a:lnTo>
                  <a:lnTo>
                    <a:pt x="1096" y="880"/>
                  </a:lnTo>
                  <a:lnTo>
                    <a:pt x="1056" y="994"/>
                  </a:lnTo>
                  <a:lnTo>
                    <a:pt x="1008" y="1100"/>
                  </a:lnTo>
                  <a:lnTo>
                    <a:pt x="951" y="1193"/>
                  </a:lnTo>
                  <a:lnTo>
                    <a:pt x="888" y="1279"/>
                  </a:lnTo>
                  <a:lnTo>
                    <a:pt x="820" y="1355"/>
                  </a:lnTo>
                  <a:lnTo>
                    <a:pt x="748" y="1425"/>
                  </a:lnTo>
                  <a:lnTo>
                    <a:pt x="668" y="1482"/>
                  </a:lnTo>
                  <a:lnTo>
                    <a:pt x="586" y="1534"/>
                  </a:lnTo>
                  <a:lnTo>
                    <a:pt x="500" y="1577"/>
                  </a:lnTo>
                  <a:lnTo>
                    <a:pt x="415" y="1615"/>
                  </a:lnTo>
                  <a:lnTo>
                    <a:pt x="326" y="1646"/>
                  </a:lnTo>
                  <a:lnTo>
                    <a:pt x="240" y="1671"/>
                  </a:lnTo>
                  <a:lnTo>
                    <a:pt x="154" y="1690"/>
                  </a:lnTo>
                  <a:lnTo>
                    <a:pt x="71" y="1707"/>
                  </a:lnTo>
                  <a:lnTo>
                    <a:pt x="63" y="1703"/>
                  </a:lnTo>
                  <a:lnTo>
                    <a:pt x="46" y="1693"/>
                  </a:lnTo>
                  <a:lnTo>
                    <a:pt x="37" y="1686"/>
                  </a:lnTo>
                  <a:lnTo>
                    <a:pt x="27" y="1680"/>
                  </a:lnTo>
                  <a:lnTo>
                    <a:pt x="16" y="1673"/>
                  </a:lnTo>
                  <a:lnTo>
                    <a:pt x="10" y="1667"/>
                  </a:lnTo>
                  <a:lnTo>
                    <a:pt x="0" y="1648"/>
                  </a:lnTo>
                  <a:lnTo>
                    <a:pt x="8" y="1631"/>
                  </a:lnTo>
                  <a:lnTo>
                    <a:pt x="18" y="1621"/>
                  </a:lnTo>
                  <a:lnTo>
                    <a:pt x="35" y="1614"/>
                  </a:lnTo>
                  <a:lnTo>
                    <a:pt x="57" y="1606"/>
                  </a:lnTo>
                  <a:lnTo>
                    <a:pt x="92" y="1600"/>
                  </a:lnTo>
                  <a:lnTo>
                    <a:pt x="128" y="1591"/>
                  </a:lnTo>
                  <a:lnTo>
                    <a:pt x="170" y="1583"/>
                  </a:lnTo>
                  <a:lnTo>
                    <a:pt x="213" y="1572"/>
                  </a:lnTo>
                  <a:lnTo>
                    <a:pt x="265" y="1562"/>
                  </a:lnTo>
                  <a:lnTo>
                    <a:pt x="314" y="1547"/>
                  </a:lnTo>
                  <a:lnTo>
                    <a:pt x="367" y="1532"/>
                  </a:lnTo>
                  <a:lnTo>
                    <a:pt x="421" y="1515"/>
                  </a:lnTo>
                  <a:lnTo>
                    <a:pt x="476" y="1498"/>
                  </a:lnTo>
                  <a:lnTo>
                    <a:pt x="527" y="1473"/>
                  </a:lnTo>
                  <a:lnTo>
                    <a:pt x="580" y="1448"/>
                  </a:lnTo>
                  <a:lnTo>
                    <a:pt x="630" y="1420"/>
                  </a:lnTo>
                  <a:lnTo>
                    <a:pt x="679" y="1391"/>
                  </a:lnTo>
                  <a:lnTo>
                    <a:pt x="723" y="1355"/>
                  </a:lnTo>
                  <a:lnTo>
                    <a:pt x="763" y="1319"/>
                  </a:lnTo>
                  <a:lnTo>
                    <a:pt x="799" y="1277"/>
                  </a:lnTo>
                  <a:lnTo>
                    <a:pt x="831" y="1235"/>
                  </a:lnTo>
                  <a:lnTo>
                    <a:pt x="862" y="1178"/>
                  </a:lnTo>
                  <a:lnTo>
                    <a:pt x="900" y="1108"/>
                  </a:lnTo>
                  <a:lnTo>
                    <a:pt x="940" y="1024"/>
                  </a:lnTo>
                  <a:lnTo>
                    <a:pt x="981" y="931"/>
                  </a:lnTo>
                  <a:lnTo>
                    <a:pt x="1016" y="830"/>
                  </a:lnTo>
                  <a:lnTo>
                    <a:pt x="1046" y="726"/>
                  </a:lnTo>
                  <a:lnTo>
                    <a:pt x="1063" y="617"/>
                  </a:lnTo>
                  <a:lnTo>
                    <a:pt x="1067" y="515"/>
                  </a:lnTo>
                  <a:lnTo>
                    <a:pt x="1052" y="412"/>
                  </a:lnTo>
                  <a:lnTo>
                    <a:pt x="1016" y="319"/>
                  </a:lnTo>
                  <a:lnTo>
                    <a:pt x="955" y="235"/>
                  </a:lnTo>
                  <a:lnTo>
                    <a:pt x="865" y="165"/>
                  </a:lnTo>
                  <a:lnTo>
                    <a:pt x="744" y="110"/>
                  </a:lnTo>
                  <a:lnTo>
                    <a:pt x="588" y="74"/>
                  </a:lnTo>
                  <a:lnTo>
                    <a:pt x="394" y="57"/>
                  </a:lnTo>
                  <a:lnTo>
                    <a:pt x="158" y="68"/>
                  </a:lnTo>
                  <a:lnTo>
                    <a:pt x="151" y="66"/>
                  </a:lnTo>
                  <a:lnTo>
                    <a:pt x="133" y="62"/>
                  </a:lnTo>
                  <a:lnTo>
                    <a:pt x="122" y="59"/>
                  </a:lnTo>
                  <a:lnTo>
                    <a:pt x="111" y="57"/>
                  </a:lnTo>
                  <a:lnTo>
                    <a:pt x="99" y="53"/>
                  </a:lnTo>
                  <a:lnTo>
                    <a:pt x="92" y="51"/>
                  </a:lnTo>
                  <a:lnTo>
                    <a:pt x="78" y="41"/>
                  </a:lnTo>
                  <a:lnTo>
                    <a:pt x="84" y="34"/>
                  </a:lnTo>
                  <a:lnTo>
                    <a:pt x="92" y="28"/>
                  </a:lnTo>
                  <a:lnTo>
                    <a:pt x="107" y="24"/>
                  </a:lnTo>
                  <a:lnTo>
                    <a:pt x="128" y="21"/>
                  </a:lnTo>
                  <a:lnTo>
                    <a:pt x="158" y="17"/>
                  </a:lnTo>
                  <a:close/>
                </a:path>
              </a:pathLst>
            </a:custGeom>
            <a:solidFill>
              <a:srgbClr val="7D45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5"/>
            <p:cNvSpPr>
              <a:spLocks/>
            </p:cNvSpPr>
            <p:nvPr/>
          </p:nvSpPr>
          <p:spPr bwMode="auto">
            <a:xfrm>
              <a:off x="4498" y="2922"/>
              <a:ext cx="327" cy="101"/>
            </a:xfrm>
            <a:custGeom>
              <a:avLst/>
              <a:gdLst>
                <a:gd name="T0" fmla="*/ 0 w 654"/>
                <a:gd name="T1" fmla="*/ 0 h 204"/>
                <a:gd name="T2" fmla="*/ 1 w 654"/>
                <a:gd name="T3" fmla="*/ 0 h 204"/>
                <a:gd name="T4" fmla="*/ 1 w 654"/>
                <a:gd name="T5" fmla="*/ 0 h 204"/>
                <a:gd name="T6" fmla="*/ 1 w 654"/>
                <a:gd name="T7" fmla="*/ 0 h 204"/>
                <a:gd name="T8" fmla="*/ 1 w 654"/>
                <a:gd name="T9" fmla="*/ 0 h 204"/>
                <a:gd name="T10" fmla="*/ 1 w 654"/>
                <a:gd name="T11" fmla="*/ 0 h 204"/>
                <a:gd name="T12" fmla="*/ 1 w 654"/>
                <a:gd name="T13" fmla="*/ 0 h 204"/>
                <a:gd name="T14" fmla="*/ 1 w 654"/>
                <a:gd name="T15" fmla="*/ 0 h 204"/>
                <a:gd name="T16" fmla="*/ 1 w 654"/>
                <a:gd name="T17" fmla="*/ 0 h 204"/>
                <a:gd name="T18" fmla="*/ 1 w 654"/>
                <a:gd name="T19" fmla="*/ 0 h 204"/>
                <a:gd name="T20" fmla="*/ 1 w 654"/>
                <a:gd name="T21" fmla="*/ 0 h 204"/>
                <a:gd name="T22" fmla="*/ 1 w 654"/>
                <a:gd name="T23" fmla="*/ 0 h 204"/>
                <a:gd name="T24" fmla="*/ 1 w 654"/>
                <a:gd name="T25" fmla="*/ 0 h 204"/>
                <a:gd name="T26" fmla="*/ 1 w 654"/>
                <a:gd name="T27" fmla="*/ 0 h 204"/>
                <a:gd name="T28" fmla="*/ 1 w 654"/>
                <a:gd name="T29" fmla="*/ 0 h 204"/>
                <a:gd name="T30" fmla="*/ 1 w 654"/>
                <a:gd name="T31" fmla="*/ 0 h 204"/>
                <a:gd name="T32" fmla="*/ 1 w 654"/>
                <a:gd name="T33" fmla="*/ 0 h 204"/>
                <a:gd name="T34" fmla="*/ 1 w 654"/>
                <a:gd name="T35" fmla="*/ 0 h 204"/>
                <a:gd name="T36" fmla="*/ 1 w 654"/>
                <a:gd name="T37" fmla="*/ 0 h 204"/>
                <a:gd name="T38" fmla="*/ 0 w 654"/>
                <a:gd name="T39" fmla="*/ 0 h 204"/>
                <a:gd name="T40" fmla="*/ 0 w 654"/>
                <a:gd name="T41" fmla="*/ 0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4"/>
                <a:gd name="T64" fmla="*/ 0 h 204"/>
                <a:gd name="T65" fmla="*/ 654 w 654"/>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4" h="204">
                  <a:moveTo>
                    <a:pt x="0" y="50"/>
                  </a:moveTo>
                  <a:lnTo>
                    <a:pt x="85" y="120"/>
                  </a:lnTo>
                  <a:lnTo>
                    <a:pt x="509" y="204"/>
                  </a:lnTo>
                  <a:lnTo>
                    <a:pt x="654" y="112"/>
                  </a:lnTo>
                  <a:lnTo>
                    <a:pt x="572" y="12"/>
                  </a:lnTo>
                  <a:lnTo>
                    <a:pt x="566" y="13"/>
                  </a:lnTo>
                  <a:lnTo>
                    <a:pt x="555" y="21"/>
                  </a:lnTo>
                  <a:lnTo>
                    <a:pt x="542" y="23"/>
                  </a:lnTo>
                  <a:lnTo>
                    <a:pt x="528" y="29"/>
                  </a:lnTo>
                  <a:lnTo>
                    <a:pt x="509" y="32"/>
                  </a:lnTo>
                  <a:lnTo>
                    <a:pt x="486" y="36"/>
                  </a:lnTo>
                  <a:lnTo>
                    <a:pt x="458" y="36"/>
                  </a:lnTo>
                  <a:lnTo>
                    <a:pt x="424" y="38"/>
                  </a:lnTo>
                  <a:lnTo>
                    <a:pt x="384" y="38"/>
                  </a:lnTo>
                  <a:lnTo>
                    <a:pt x="338" y="36"/>
                  </a:lnTo>
                  <a:lnTo>
                    <a:pt x="285" y="31"/>
                  </a:lnTo>
                  <a:lnTo>
                    <a:pt x="226" y="23"/>
                  </a:lnTo>
                  <a:lnTo>
                    <a:pt x="158" y="12"/>
                  </a:lnTo>
                  <a:lnTo>
                    <a:pt x="85" y="0"/>
                  </a:lnTo>
                  <a:lnTo>
                    <a:pt x="0" y="5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6"/>
            <p:cNvSpPr>
              <a:spLocks/>
            </p:cNvSpPr>
            <p:nvPr/>
          </p:nvSpPr>
          <p:spPr bwMode="auto">
            <a:xfrm>
              <a:off x="4450" y="2959"/>
              <a:ext cx="266" cy="88"/>
            </a:xfrm>
            <a:custGeom>
              <a:avLst/>
              <a:gdLst>
                <a:gd name="T0" fmla="*/ 1 w 530"/>
                <a:gd name="T1" fmla="*/ 0 h 177"/>
                <a:gd name="T2" fmla="*/ 0 w 530"/>
                <a:gd name="T3" fmla="*/ 0 h 177"/>
                <a:gd name="T4" fmla="*/ 1 w 530"/>
                <a:gd name="T5" fmla="*/ 0 h 177"/>
                <a:gd name="T6" fmla="*/ 1 w 530"/>
                <a:gd name="T7" fmla="*/ 0 h 177"/>
                <a:gd name="T8" fmla="*/ 1 w 530"/>
                <a:gd name="T9" fmla="*/ 0 h 177"/>
                <a:gd name="T10" fmla="*/ 1 w 530"/>
                <a:gd name="T11" fmla="*/ 0 h 177"/>
                <a:gd name="T12" fmla="*/ 1 w 530"/>
                <a:gd name="T13" fmla="*/ 0 h 177"/>
                <a:gd name="T14" fmla="*/ 1 w 530"/>
                <a:gd name="T15" fmla="*/ 0 h 177"/>
                <a:gd name="T16" fmla="*/ 1 w 530"/>
                <a:gd name="T17" fmla="*/ 0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0"/>
                <a:gd name="T28" fmla="*/ 0 h 177"/>
                <a:gd name="T29" fmla="*/ 530 w 530"/>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0" h="177">
                  <a:moveTo>
                    <a:pt x="137" y="0"/>
                  </a:moveTo>
                  <a:lnTo>
                    <a:pt x="0" y="109"/>
                  </a:lnTo>
                  <a:lnTo>
                    <a:pt x="133" y="160"/>
                  </a:lnTo>
                  <a:lnTo>
                    <a:pt x="467" y="177"/>
                  </a:lnTo>
                  <a:lnTo>
                    <a:pt x="530" y="130"/>
                  </a:lnTo>
                  <a:lnTo>
                    <a:pt x="526" y="86"/>
                  </a:lnTo>
                  <a:lnTo>
                    <a:pt x="321" y="67"/>
                  </a:lnTo>
                  <a:lnTo>
                    <a:pt x="137" y="0"/>
                  </a:lnTo>
                  <a:close/>
                </a:path>
              </a:pathLst>
            </a:custGeom>
            <a:solidFill>
              <a:srgbClr val="F7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7"/>
            <p:cNvSpPr>
              <a:spLocks/>
            </p:cNvSpPr>
            <p:nvPr/>
          </p:nvSpPr>
          <p:spPr bwMode="auto">
            <a:xfrm>
              <a:off x="4456" y="3035"/>
              <a:ext cx="291" cy="133"/>
            </a:xfrm>
            <a:custGeom>
              <a:avLst/>
              <a:gdLst>
                <a:gd name="T0" fmla="*/ 1 w 582"/>
                <a:gd name="T1" fmla="*/ 0 h 267"/>
                <a:gd name="T2" fmla="*/ 0 w 582"/>
                <a:gd name="T3" fmla="*/ 0 h 267"/>
                <a:gd name="T4" fmla="*/ 1 w 582"/>
                <a:gd name="T5" fmla="*/ 0 h 267"/>
                <a:gd name="T6" fmla="*/ 1 w 582"/>
                <a:gd name="T7" fmla="*/ 0 h 267"/>
                <a:gd name="T8" fmla="*/ 1 w 582"/>
                <a:gd name="T9" fmla="*/ 0 h 267"/>
                <a:gd name="T10" fmla="*/ 1 w 582"/>
                <a:gd name="T11" fmla="*/ 0 h 267"/>
                <a:gd name="T12" fmla="*/ 1 w 582"/>
                <a:gd name="T13" fmla="*/ 0 h 267"/>
                <a:gd name="T14" fmla="*/ 1 w 582"/>
                <a:gd name="T15" fmla="*/ 0 h 267"/>
                <a:gd name="T16" fmla="*/ 1 w 582"/>
                <a:gd name="T17" fmla="*/ 0 h 2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2"/>
                <a:gd name="T28" fmla="*/ 0 h 267"/>
                <a:gd name="T29" fmla="*/ 582 w 582"/>
                <a:gd name="T30" fmla="*/ 267 h 2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2" h="267">
                  <a:moveTo>
                    <a:pt x="91" y="0"/>
                  </a:moveTo>
                  <a:lnTo>
                    <a:pt x="0" y="118"/>
                  </a:lnTo>
                  <a:lnTo>
                    <a:pt x="95" y="166"/>
                  </a:lnTo>
                  <a:lnTo>
                    <a:pt x="314" y="267"/>
                  </a:lnTo>
                  <a:lnTo>
                    <a:pt x="582" y="166"/>
                  </a:lnTo>
                  <a:lnTo>
                    <a:pt x="416" y="23"/>
                  </a:lnTo>
                  <a:lnTo>
                    <a:pt x="188" y="12"/>
                  </a:lnTo>
                  <a:lnTo>
                    <a:pt x="91" y="0"/>
                  </a:lnTo>
                  <a:close/>
                </a:path>
              </a:pathLst>
            </a:custGeom>
            <a:solidFill>
              <a:srgbClr val="66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8"/>
            <p:cNvSpPr>
              <a:spLocks/>
            </p:cNvSpPr>
            <p:nvPr/>
          </p:nvSpPr>
          <p:spPr bwMode="auto">
            <a:xfrm>
              <a:off x="4590" y="2998"/>
              <a:ext cx="247" cy="121"/>
            </a:xfrm>
            <a:custGeom>
              <a:avLst/>
              <a:gdLst>
                <a:gd name="T0" fmla="*/ 0 w 495"/>
                <a:gd name="T1" fmla="*/ 0 h 244"/>
                <a:gd name="T2" fmla="*/ 0 w 495"/>
                <a:gd name="T3" fmla="*/ 0 h 244"/>
                <a:gd name="T4" fmla="*/ 0 w 495"/>
                <a:gd name="T5" fmla="*/ 0 h 244"/>
                <a:gd name="T6" fmla="*/ 0 w 495"/>
                <a:gd name="T7" fmla="*/ 0 h 244"/>
                <a:gd name="T8" fmla="*/ 0 w 495"/>
                <a:gd name="T9" fmla="*/ 0 h 244"/>
                <a:gd name="T10" fmla="*/ 0 w 495"/>
                <a:gd name="T11" fmla="*/ 0 h 244"/>
                <a:gd name="T12" fmla="*/ 0 w 495"/>
                <a:gd name="T13" fmla="*/ 0 h 244"/>
                <a:gd name="T14" fmla="*/ 0 w 495"/>
                <a:gd name="T15" fmla="*/ 0 h 244"/>
                <a:gd name="T16" fmla="*/ 0 w 495"/>
                <a:gd name="T17" fmla="*/ 0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5"/>
                <a:gd name="T28" fmla="*/ 0 h 244"/>
                <a:gd name="T29" fmla="*/ 495 w 495"/>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5" h="244">
                  <a:moveTo>
                    <a:pt x="0" y="99"/>
                  </a:moveTo>
                  <a:lnTo>
                    <a:pt x="133" y="196"/>
                  </a:lnTo>
                  <a:lnTo>
                    <a:pt x="352" y="244"/>
                  </a:lnTo>
                  <a:lnTo>
                    <a:pt x="495" y="232"/>
                  </a:lnTo>
                  <a:lnTo>
                    <a:pt x="384" y="0"/>
                  </a:lnTo>
                  <a:lnTo>
                    <a:pt x="255" y="8"/>
                  </a:lnTo>
                  <a:lnTo>
                    <a:pt x="211" y="90"/>
                  </a:lnTo>
                  <a:lnTo>
                    <a:pt x="0" y="99"/>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9"/>
            <p:cNvSpPr>
              <a:spLocks/>
            </p:cNvSpPr>
            <p:nvPr/>
          </p:nvSpPr>
          <p:spPr bwMode="auto">
            <a:xfrm>
              <a:off x="4437" y="3119"/>
              <a:ext cx="164" cy="115"/>
            </a:xfrm>
            <a:custGeom>
              <a:avLst/>
              <a:gdLst>
                <a:gd name="T0" fmla="*/ 0 w 329"/>
                <a:gd name="T1" fmla="*/ 0 h 230"/>
                <a:gd name="T2" fmla="*/ 0 w 329"/>
                <a:gd name="T3" fmla="*/ 1 h 230"/>
                <a:gd name="T4" fmla="*/ 0 w 329"/>
                <a:gd name="T5" fmla="*/ 1 h 230"/>
                <a:gd name="T6" fmla="*/ 0 w 329"/>
                <a:gd name="T7" fmla="*/ 1 h 230"/>
                <a:gd name="T8" fmla="*/ 0 w 329"/>
                <a:gd name="T9" fmla="*/ 1 h 230"/>
                <a:gd name="T10" fmla="*/ 0 w 329"/>
                <a:gd name="T11" fmla="*/ 1 h 230"/>
                <a:gd name="T12" fmla="*/ 0 w 329"/>
                <a:gd name="T13" fmla="*/ 0 h 230"/>
                <a:gd name="T14" fmla="*/ 0 w 329"/>
                <a:gd name="T15" fmla="*/ 0 h 230"/>
                <a:gd name="T16" fmla="*/ 0 60000 65536"/>
                <a:gd name="T17" fmla="*/ 0 60000 65536"/>
                <a:gd name="T18" fmla="*/ 0 60000 65536"/>
                <a:gd name="T19" fmla="*/ 0 60000 65536"/>
                <a:gd name="T20" fmla="*/ 0 60000 65536"/>
                <a:gd name="T21" fmla="*/ 0 60000 65536"/>
                <a:gd name="T22" fmla="*/ 0 60000 65536"/>
                <a:gd name="T23" fmla="*/ 0 60000 65536"/>
                <a:gd name="T24" fmla="*/ 0 w 329"/>
                <a:gd name="T25" fmla="*/ 0 h 230"/>
                <a:gd name="T26" fmla="*/ 329 w 329"/>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 h="230">
                  <a:moveTo>
                    <a:pt x="133" y="0"/>
                  </a:moveTo>
                  <a:lnTo>
                    <a:pt x="0" y="207"/>
                  </a:lnTo>
                  <a:lnTo>
                    <a:pt x="188" y="230"/>
                  </a:lnTo>
                  <a:lnTo>
                    <a:pt x="310" y="230"/>
                  </a:lnTo>
                  <a:lnTo>
                    <a:pt x="329" y="30"/>
                  </a:lnTo>
                  <a:lnTo>
                    <a:pt x="196" y="15"/>
                  </a:lnTo>
                  <a:lnTo>
                    <a:pt x="133" y="0"/>
                  </a:lnTo>
                  <a:close/>
                </a:path>
              </a:pathLst>
            </a:custGeom>
            <a:solidFill>
              <a:srgbClr val="00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0"/>
            <p:cNvSpPr>
              <a:spLocks/>
            </p:cNvSpPr>
            <p:nvPr/>
          </p:nvSpPr>
          <p:spPr bwMode="auto">
            <a:xfrm>
              <a:off x="2449" y="2587"/>
              <a:ext cx="1560" cy="1028"/>
            </a:xfrm>
            <a:custGeom>
              <a:avLst/>
              <a:gdLst>
                <a:gd name="T0" fmla="*/ 1 w 3120"/>
                <a:gd name="T1" fmla="*/ 0 h 2057"/>
                <a:gd name="T2" fmla="*/ 1 w 3120"/>
                <a:gd name="T3" fmla="*/ 0 h 2057"/>
                <a:gd name="T4" fmla="*/ 1 w 3120"/>
                <a:gd name="T5" fmla="*/ 0 h 2057"/>
                <a:gd name="T6" fmla="*/ 1 w 3120"/>
                <a:gd name="T7" fmla="*/ 0 h 2057"/>
                <a:gd name="T8" fmla="*/ 1 w 3120"/>
                <a:gd name="T9" fmla="*/ 0 h 2057"/>
                <a:gd name="T10" fmla="*/ 1 w 3120"/>
                <a:gd name="T11" fmla="*/ 0 h 2057"/>
                <a:gd name="T12" fmla="*/ 1 w 3120"/>
                <a:gd name="T13" fmla="*/ 0 h 2057"/>
                <a:gd name="T14" fmla="*/ 1 w 3120"/>
                <a:gd name="T15" fmla="*/ 0 h 2057"/>
                <a:gd name="T16" fmla="*/ 1 w 3120"/>
                <a:gd name="T17" fmla="*/ 0 h 2057"/>
                <a:gd name="T18" fmla="*/ 1 w 3120"/>
                <a:gd name="T19" fmla="*/ 0 h 2057"/>
                <a:gd name="T20" fmla="*/ 0 w 3120"/>
                <a:gd name="T21" fmla="*/ 0 h 2057"/>
                <a:gd name="T22" fmla="*/ 0 w 3120"/>
                <a:gd name="T23" fmla="*/ 0 h 2057"/>
                <a:gd name="T24" fmla="*/ 1 w 3120"/>
                <a:gd name="T25" fmla="*/ 0 h 2057"/>
                <a:gd name="T26" fmla="*/ 1 w 3120"/>
                <a:gd name="T27" fmla="*/ 0 h 2057"/>
                <a:gd name="T28" fmla="*/ 1 w 3120"/>
                <a:gd name="T29" fmla="*/ 0 h 2057"/>
                <a:gd name="T30" fmla="*/ 1 w 3120"/>
                <a:gd name="T31" fmla="*/ 0 h 2057"/>
                <a:gd name="T32" fmla="*/ 1 w 3120"/>
                <a:gd name="T33" fmla="*/ 0 h 2057"/>
                <a:gd name="T34" fmla="*/ 1 w 3120"/>
                <a:gd name="T35" fmla="*/ 0 h 2057"/>
                <a:gd name="T36" fmla="*/ 1 w 3120"/>
                <a:gd name="T37" fmla="*/ 0 h 2057"/>
                <a:gd name="T38" fmla="*/ 1 w 3120"/>
                <a:gd name="T39" fmla="*/ 0 h 2057"/>
                <a:gd name="T40" fmla="*/ 1 w 3120"/>
                <a:gd name="T41" fmla="*/ 0 h 2057"/>
                <a:gd name="T42" fmla="*/ 1 w 3120"/>
                <a:gd name="T43" fmla="*/ 0 h 2057"/>
                <a:gd name="T44" fmla="*/ 1 w 3120"/>
                <a:gd name="T45" fmla="*/ 0 h 2057"/>
                <a:gd name="T46" fmla="*/ 1 w 3120"/>
                <a:gd name="T47" fmla="*/ 0 h 2057"/>
                <a:gd name="T48" fmla="*/ 1 w 3120"/>
                <a:gd name="T49" fmla="*/ 0 h 2057"/>
                <a:gd name="T50" fmla="*/ 1 w 3120"/>
                <a:gd name="T51" fmla="*/ 0 h 2057"/>
                <a:gd name="T52" fmla="*/ 1 w 3120"/>
                <a:gd name="T53" fmla="*/ 0 h 2057"/>
                <a:gd name="T54" fmla="*/ 1 w 3120"/>
                <a:gd name="T55" fmla="*/ 0 h 2057"/>
                <a:gd name="T56" fmla="*/ 1 w 3120"/>
                <a:gd name="T57" fmla="*/ 0 h 2057"/>
                <a:gd name="T58" fmla="*/ 1 w 3120"/>
                <a:gd name="T59" fmla="*/ 0 h 2057"/>
                <a:gd name="T60" fmla="*/ 1 w 3120"/>
                <a:gd name="T61" fmla="*/ 0 h 2057"/>
                <a:gd name="T62" fmla="*/ 1 w 3120"/>
                <a:gd name="T63" fmla="*/ 0 h 2057"/>
                <a:gd name="T64" fmla="*/ 1 w 3120"/>
                <a:gd name="T65" fmla="*/ 0 h 2057"/>
                <a:gd name="T66" fmla="*/ 1 w 3120"/>
                <a:gd name="T67" fmla="*/ 0 h 2057"/>
                <a:gd name="T68" fmla="*/ 1 w 3120"/>
                <a:gd name="T69" fmla="*/ 0 h 2057"/>
                <a:gd name="T70" fmla="*/ 1 w 3120"/>
                <a:gd name="T71" fmla="*/ 0 h 2057"/>
                <a:gd name="T72" fmla="*/ 1 w 3120"/>
                <a:gd name="T73" fmla="*/ 0 h 2057"/>
                <a:gd name="T74" fmla="*/ 1 w 3120"/>
                <a:gd name="T75" fmla="*/ 0 h 2057"/>
                <a:gd name="T76" fmla="*/ 1 w 3120"/>
                <a:gd name="T77" fmla="*/ 0 h 2057"/>
                <a:gd name="T78" fmla="*/ 1 w 3120"/>
                <a:gd name="T79" fmla="*/ 0 h 2057"/>
                <a:gd name="T80" fmla="*/ 1 w 3120"/>
                <a:gd name="T81" fmla="*/ 0 h 2057"/>
                <a:gd name="T82" fmla="*/ 1 w 3120"/>
                <a:gd name="T83" fmla="*/ 0 h 2057"/>
                <a:gd name="T84" fmla="*/ 1 w 3120"/>
                <a:gd name="T85" fmla="*/ 0 h 2057"/>
                <a:gd name="T86" fmla="*/ 1 w 3120"/>
                <a:gd name="T87" fmla="*/ 0 h 2057"/>
                <a:gd name="T88" fmla="*/ 1 w 3120"/>
                <a:gd name="T89" fmla="*/ 0 h 2057"/>
                <a:gd name="T90" fmla="*/ 1 w 3120"/>
                <a:gd name="T91" fmla="*/ 0 h 2057"/>
                <a:gd name="T92" fmla="*/ 1 w 3120"/>
                <a:gd name="T93" fmla="*/ 0 h 2057"/>
                <a:gd name="T94" fmla="*/ 1 w 3120"/>
                <a:gd name="T95" fmla="*/ 0 h 2057"/>
                <a:gd name="T96" fmla="*/ 1 w 3120"/>
                <a:gd name="T97" fmla="*/ 0 h 2057"/>
                <a:gd name="T98" fmla="*/ 1 w 3120"/>
                <a:gd name="T99" fmla="*/ 0 h 2057"/>
                <a:gd name="T100" fmla="*/ 1 w 3120"/>
                <a:gd name="T101" fmla="*/ 0 h 2057"/>
                <a:gd name="T102" fmla="*/ 1 w 3120"/>
                <a:gd name="T103" fmla="*/ 0 h 2057"/>
                <a:gd name="T104" fmla="*/ 1 w 3120"/>
                <a:gd name="T105" fmla="*/ 0 h 2057"/>
                <a:gd name="T106" fmla="*/ 1 w 3120"/>
                <a:gd name="T107" fmla="*/ 0 h 2057"/>
                <a:gd name="T108" fmla="*/ 1 w 3120"/>
                <a:gd name="T109" fmla="*/ 0 h 2057"/>
                <a:gd name="T110" fmla="*/ 1 w 3120"/>
                <a:gd name="T111" fmla="*/ 0 h 20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20"/>
                <a:gd name="T169" fmla="*/ 0 h 2057"/>
                <a:gd name="T170" fmla="*/ 3120 w 3120"/>
                <a:gd name="T171" fmla="*/ 2057 h 20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20" h="2057">
                  <a:moveTo>
                    <a:pt x="3033" y="2"/>
                  </a:moveTo>
                  <a:lnTo>
                    <a:pt x="2999" y="0"/>
                  </a:lnTo>
                  <a:lnTo>
                    <a:pt x="2902" y="2"/>
                  </a:lnTo>
                  <a:lnTo>
                    <a:pt x="2754" y="8"/>
                  </a:lnTo>
                  <a:lnTo>
                    <a:pt x="2561" y="21"/>
                  </a:lnTo>
                  <a:lnTo>
                    <a:pt x="2331" y="40"/>
                  </a:lnTo>
                  <a:lnTo>
                    <a:pt x="2077" y="72"/>
                  </a:lnTo>
                  <a:lnTo>
                    <a:pt x="1805" y="114"/>
                  </a:lnTo>
                  <a:lnTo>
                    <a:pt x="1525" y="173"/>
                  </a:lnTo>
                  <a:lnTo>
                    <a:pt x="1244" y="243"/>
                  </a:lnTo>
                  <a:lnTo>
                    <a:pt x="970" y="336"/>
                  </a:lnTo>
                  <a:lnTo>
                    <a:pt x="713" y="447"/>
                  </a:lnTo>
                  <a:lnTo>
                    <a:pt x="487" y="582"/>
                  </a:lnTo>
                  <a:lnTo>
                    <a:pt x="291" y="738"/>
                  </a:lnTo>
                  <a:lnTo>
                    <a:pt x="141" y="924"/>
                  </a:lnTo>
                  <a:lnTo>
                    <a:pt x="42" y="1137"/>
                  </a:lnTo>
                  <a:lnTo>
                    <a:pt x="8" y="1382"/>
                  </a:lnTo>
                  <a:lnTo>
                    <a:pt x="6" y="1382"/>
                  </a:lnTo>
                  <a:lnTo>
                    <a:pt x="4" y="1390"/>
                  </a:lnTo>
                  <a:lnTo>
                    <a:pt x="2" y="1399"/>
                  </a:lnTo>
                  <a:lnTo>
                    <a:pt x="2" y="1414"/>
                  </a:lnTo>
                  <a:lnTo>
                    <a:pt x="0" y="1430"/>
                  </a:lnTo>
                  <a:lnTo>
                    <a:pt x="0" y="1450"/>
                  </a:lnTo>
                  <a:lnTo>
                    <a:pt x="0" y="1471"/>
                  </a:lnTo>
                  <a:lnTo>
                    <a:pt x="2" y="1496"/>
                  </a:lnTo>
                  <a:lnTo>
                    <a:pt x="2" y="1519"/>
                  </a:lnTo>
                  <a:lnTo>
                    <a:pt x="6" y="1542"/>
                  </a:lnTo>
                  <a:lnTo>
                    <a:pt x="10" y="1565"/>
                  </a:lnTo>
                  <a:lnTo>
                    <a:pt x="18" y="1587"/>
                  </a:lnTo>
                  <a:lnTo>
                    <a:pt x="25" y="1608"/>
                  </a:lnTo>
                  <a:lnTo>
                    <a:pt x="38" y="1629"/>
                  </a:lnTo>
                  <a:lnTo>
                    <a:pt x="52" y="1646"/>
                  </a:lnTo>
                  <a:lnTo>
                    <a:pt x="71" y="1663"/>
                  </a:lnTo>
                  <a:lnTo>
                    <a:pt x="99" y="1677"/>
                  </a:lnTo>
                  <a:lnTo>
                    <a:pt x="153" y="1696"/>
                  </a:lnTo>
                  <a:lnTo>
                    <a:pt x="221" y="1715"/>
                  </a:lnTo>
                  <a:lnTo>
                    <a:pt x="308" y="1739"/>
                  </a:lnTo>
                  <a:lnTo>
                    <a:pt x="405" y="1762"/>
                  </a:lnTo>
                  <a:lnTo>
                    <a:pt x="514" y="1789"/>
                  </a:lnTo>
                  <a:lnTo>
                    <a:pt x="630" y="1817"/>
                  </a:lnTo>
                  <a:lnTo>
                    <a:pt x="750" y="1846"/>
                  </a:lnTo>
                  <a:lnTo>
                    <a:pt x="866" y="1872"/>
                  </a:lnTo>
                  <a:lnTo>
                    <a:pt x="983" y="1899"/>
                  </a:lnTo>
                  <a:lnTo>
                    <a:pt x="1092" y="1924"/>
                  </a:lnTo>
                  <a:lnTo>
                    <a:pt x="1194" y="1950"/>
                  </a:lnTo>
                  <a:lnTo>
                    <a:pt x="1284" y="1971"/>
                  </a:lnTo>
                  <a:lnTo>
                    <a:pt x="1360" y="1994"/>
                  </a:lnTo>
                  <a:lnTo>
                    <a:pt x="1419" y="2013"/>
                  </a:lnTo>
                  <a:lnTo>
                    <a:pt x="1457" y="2032"/>
                  </a:lnTo>
                  <a:lnTo>
                    <a:pt x="1482" y="2042"/>
                  </a:lnTo>
                  <a:lnTo>
                    <a:pt x="1502" y="2049"/>
                  </a:lnTo>
                  <a:lnTo>
                    <a:pt x="1520" y="2055"/>
                  </a:lnTo>
                  <a:lnTo>
                    <a:pt x="1531" y="2057"/>
                  </a:lnTo>
                  <a:lnTo>
                    <a:pt x="1539" y="2055"/>
                  </a:lnTo>
                  <a:lnTo>
                    <a:pt x="1546" y="2053"/>
                  </a:lnTo>
                  <a:lnTo>
                    <a:pt x="1550" y="2047"/>
                  </a:lnTo>
                  <a:lnTo>
                    <a:pt x="1552" y="2042"/>
                  </a:lnTo>
                  <a:lnTo>
                    <a:pt x="1548" y="2032"/>
                  </a:lnTo>
                  <a:lnTo>
                    <a:pt x="1546" y="2023"/>
                  </a:lnTo>
                  <a:lnTo>
                    <a:pt x="1537" y="2011"/>
                  </a:lnTo>
                  <a:lnTo>
                    <a:pt x="1529" y="2002"/>
                  </a:lnTo>
                  <a:lnTo>
                    <a:pt x="1520" y="1990"/>
                  </a:lnTo>
                  <a:lnTo>
                    <a:pt x="1510" y="1981"/>
                  </a:lnTo>
                  <a:lnTo>
                    <a:pt x="1495" y="1971"/>
                  </a:lnTo>
                  <a:lnTo>
                    <a:pt x="1483" y="1966"/>
                  </a:lnTo>
                  <a:lnTo>
                    <a:pt x="1457" y="1954"/>
                  </a:lnTo>
                  <a:lnTo>
                    <a:pt x="1406" y="1941"/>
                  </a:lnTo>
                  <a:lnTo>
                    <a:pt x="1331" y="1924"/>
                  </a:lnTo>
                  <a:lnTo>
                    <a:pt x="1242" y="1905"/>
                  </a:lnTo>
                  <a:lnTo>
                    <a:pt x="1137" y="1880"/>
                  </a:lnTo>
                  <a:lnTo>
                    <a:pt x="1023" y="1855"/>
                  </a:lnTo>
                  <a:lnTo>
                    <a:pt x="902" y="1825"/>
                  </a:lnTo>
                  <a:lnTo>
                    <a:pt x="780" y="1796"/>
                  </a:lnTo>
                  <a:lnTo>
                    <a:pt x="654" y="1762"/>
                  </a:lnTo>
                  <a:lnTo>
                    <a:pt x="535" y="1728"/>
                  </a:lnTo>
                  <a:lnTo>
                    <a:pt x="423" y="1692"/>
                  </a:lnTo>
                  <a:lnTo>
                    <a:pt x="324" y="1656"/>
                  </a:lnTo>
                  <a:lnTo>
                    <a:pt x="236" y="1618"/>
                  </a:lnTo>
                  <a:lnTo>
                    <a:pt x="170" y="1580"/>
                  </a:lnTo>
                  <a:lnTo>
                    <a:pt x="126" y="1542"/>
                  </a:lnTo>
                  <a:lnTo>
                    <a:pt x="109" y="1504"/>
                  </a:lnTo>
                  <a:lnTo>
                    <a:pt x="101" y="1454"/>
                  </a:lnTo>
                  <a:lnTo>
                    <a:pt x="96" y="1388"/>
                  </a:lnTo>
                  <a:lnTo>
                    <a:pt x="94" y="1308"/>
                  </a:lnTo>
                  <a:lnTo>
                    <a:pt x="103" y="1217"/>
                  </a:lnTo>
                  <a:lnTo>
                    <a:pt x="128" y="1114"/>
                  </a:lnTo>
                  <a:lnTo>
                    <a:pt x="175" y="1006"/>
                  </a:lnTo>
                  <a:lnTo>
                    <a:pt x="248" y="892"/>
                  </a:lnTo>
                  <a:lnTo>
                    <a:pt x="356" y="778"/>
                  </a:lnTo>
                  <a:lnTo>
                    <a:pt x="499" y="660"/>
                  </a:lnTo>
                  <a:lnTo>
                    <a:pt x="687" y="548"/>
                  </a:lnTo>
                  <a:lnTo>
                    <a:pt x="923" y="439"/>
                  </a:lnTo>
                  <a:lnTo>
                    <a:pt x="1215" y="338"/>
                  </a:lnTo>
                  <a:lnTo>
                    <a:pt x="1563" y="247"/>
                  </a:lnTo>
                  <a:lnTo>
                    <a:pt x="1982" y="169"/>
                  </a:lnTo>
                  <a:lnTo>
                    <a:pt x="2468" y="105"/>
                  </a:lnTo>
                  <a:lnTo>
                    <a:pt x="3033" y="61"/>
                  </a:lnTo>
                  <a:lnTo>
                    <a:pt x="3033" y="59"/>
                  </a:lnTo>
                  <a:lnTo>
                    <a:pt x="3041" y="57"/>
                  </a:lnTo>
                  <a:lnTo>
                    <a:pt x="3048" y="53"/>
                  </a:lnTo>
                  <a:lnTo>
                    <a:pt x="3060" y="51"/>
                  </a:lnTo>
                  <a:lnTo>
                    <a:pt x="3071" y="46"/>
                  </a:lnTo>
                  <a:lnTo>
                    <a:pt x="3084" y="40"/>
                  </a:lnTo>
                  <a:lnTo>
                    <a:pt x="3096" y="34"/>
                  </a:lnTo>
                  <a:lnTo>
                    <a:pt x="3109" y="30"/>
                  </a:lnTo>
                  <a:lnTo>
                    <a:pt x="3120" y="19"/>
                  </a:lnTo>
                  <a:lnTo>
                    <a:pt x="3117" y="10"/>
                  </a:lnTo>
                  <a:lnTo>
                    <a:pt x="3105" y="4"/>
                  </a:lnTo>
                  <a:lnTo>
                    <a:pt x="3088" y="2"/>
                  </a:lnTo>
                  <a:lnTo>
                    <a:pt x="3063" y="2"/>
                  </a:lnTo>
                  <a:lnTo>
                    <a:pt x="3033" y="2"/>
                  </a:lnTo>
                  <a:close/>
                </a:path>
              </a:pathLst>
            </a:custGeom>
            <a:solidFill>
              <a:srgbClr val="7D45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1"/>
            <p:cNvSpPr>
              <a:spLocks/>
            </p:cNvSpPr>
            <p:nvPr/>
          </p:nvSpPr>
          <p:spPr bwMode="auto">
            <a:xfrm>
              <a:off x="4537" y="3107"/>
              <a:ext cx="278" cy="134"/>
            </a:xfrm>
            <a:custGeom>
              <a:avLst/>
              <a:gdLst>
                <a:gd name="T0" fmla="*/ 0 w 557"/>
                <a:gd name="T1" fmla="*/ 1 h 268"/>
                <a:gd name="T2" fmla="*/ 0 w 557"/>
                <a:gd name="T3" fmla="*/ 1 h 268"/>
                <a:gd name="T4" fmla="*/ 0 w 557"/>
                <a:gd name="T5" fmla="*/ 1 h 268"/>
                <a:gd name="T6" fmla="*/ 0 w 557"/>
                <a:gd name="T7" fmla="*/ 1 h 268"/>
                <a:gd name="T8" fmla="*/ 0 w 557"/>
                <a:gd name="T9" fmla="*/ 1 h 268"/>
                <a:gd name="T10" fmla="*/ 0 w 557"/>
                <a:gd name="T11" fmla="*/ 1 h 268"/>
                <a:gd name="T12" fmla="*/ 0 w 557"/>
                <a:gd name="T13" fmla="*/ 0 h 268"/>
                <a:gd name="T14" fmla="*/ 0 w 557"/>
                <a:gd name="T15" fmla="*/ 1 h 268"/>
                <a:gd name="T16" fmla="*/ 0 w 557"/>
                <a:gd name="T17" fmla="*/ 1 h 268"/>
                <a:gd name="T18" fmla="*/ 0 w 557"/>
                <a:gd name="T19" fmla="*/ 1 h 268"/>
                <a:gd name="T20" fmla="*/ 0 w 557"/>
                <a:gd name="T21" fmla="*/ 1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7"/>
                <a:gd name="T34" fmla="*/ 0 h 268"/>
                <a:gd name="T35" fmla="*/ 557 w 557"/>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7" h="268">
                  <a:moveTo>
                    <a:pt x="28" y="51"/>
                  </a:moveTo>
                  <a:lnTo>
                    <a:pt x="0" y="135"/>
                  </a:lnTo>
                  <a:lnTo>
                    <a:pt x="184" y="201"/>
                  </a:lnTo>
                  <a:lnTo>
                    <a:pt x="557" y="268"/>
                  </a:lnTo>
                  <a:lnTo>
                    <a:pt x="486" y="83"/>
                  </a:lnTo>
                  <a:lnTo>
                    <a:pt x="471" y="13"/>
                  </a:lnTo>
                  <a:lnTo>
                    <a:pt x="340" y="0"/>
                  </a:lnTo>
                  <a:lnTo>
                    <a:pt x="325" y="55"/>
                  </a:lnTo>
                  <a:lnTo>
                    <a:pt x="89" y="59"/>
                  </a:lnTo>
                  <a:lnTo>
                    <a:pt x="28" y="51"/>
                  </a:lnTo>
                  <a:close/>
                </a:path>
              </a:pathLst>
            </a:custGeom>
            <a:solidFill>
              <a:srgbClr val="99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2"/>
            <p:cNvSpPr>
              <a:spLocks/>
            </p:cNvSpPr>
            <p:nvPr/>
          </p:nvSpPr>
          <p:spPr bwMode="auto">
            <a:xfrm>
              <a:off x="4677" y="3173"/>
              <a:ext cx="207" cy="136"/>
            </a:xfrm>
            <a:custGeom>
              <a:avLst/>
              <a:gdLst>
                <a:gd name="T0" fmla="*/ 0 w 415"/>
                <a:gd name="T1" fmla="*/ 0 h 274"/>
                <a:gd name="T2" fmla="*/ 0 w 415"/>
                <a:gd name="T3" fmla="*/ 0 h 274"/>
                <a:gd name="T4" fmla="*/ 0 w 415"/>
                <a:gd name="T5" fmla="*/ 0 h 274"/>
                <a:gd name="T6" fmla="*/ 0 w 415"/>
                <a:gd name="T7" fmla="*/ 0 h 274"/>
                <a:gd name="T8" fmla="*/ 0 w 415"/>
                <a:gd name="T9" fmla="*/ 0 h 274"/>
                <a:gd name="T10" fmla="*/ 0 w 415"/>
                <a:gd name="T11" fmla="*/ 0 h 274"/>
                <a:gd name="T12" fmla="*/ 0 w 415"/>
                <a:gd name="T13" fmla="*/ 0 h 274"/>
                <a:gd name="T14" fmla="*/ 0 w 415"/>
                <a:gd name="T15" fmla="*/ 0 h 274"/>
                <a:gd name="T16" fmla="*/ 0 w 415"/>
                <a:gd name="T17" fmla="*/ 0 h 2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5"/>
                <a:gd name="T28" fmla="*/ 0 h 274"/>
                <a:gd name="T29" fmla="*/ 415 w 415"/>
                <a:gd name="T30" fmla="*/ 274 h 2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5" h="274">
                  <a:moveTo>
                    <a:pt x="0" y="101"/>
                  </a:moveTo>
                  <a:lnTo>
                    <a:pt x="230" y="226"/>
                  </a:lnTo>
                  <a:lnTo>
                    <a:pt x="415" y="274"/>
                  </a:lnTo>
                  <a:lnTo>
                    <a:pt x="337" y="57"/>
                  </a:lnTo>
                  <a:lnTo>
                    <a:pt x="226" y="0"/>
                  </a:lnTo>
                  <a:lnTo>
                    <a:pt x="253" y="78"/>
                  </a:lnTo>
                  <a:lnTo>
                    <a:pt x="120" y="97"/>
                  </a:lnTo>
                  <a:lnTo>
                    <a:pt x="0" y="101"/>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3"/>
            <p:cNvSpPr>
              <a:spLocks/>
            </p:cNvSpPr>
            <p:nvPr/>
          </p:nvSpPr>
          <p:spPr bwMode="auto">
            <a:xfrm>
              <a:off x="4515" y="3201"/>
              <a:ext cx="234" cy="79"/>
            </a:xfrm>
            <a:custGeom>
              <a:avLst/>
              <a:gdLst>
                <a:gd name="T0" fmla="*/ 0 w 468"/>
                <a:gd name="T1" fmla="*/ 1 h 158"/>
                <a:gd name="T2" fmla="*/ 1 w 468"/>
                <a:gd name="T3" fmla="*/ 1 h 158"/>
                <a:gd name="T4" fmla="*/ 1 w 468"/>
                <a:gd name="T5" fmla="*/ 1 h 158"/>
                <a:gd name="T6" fmla="*/ 1 w 468"/>
                <a:gd name="T7" fmla="*/ 0 h 158"/>
                <a:gd name="T8" fmla="*/ 1 w 468"/>
                <a:gd name="T9" fmla="*/ 1 h 158"/>
                <a:gd name="T10" fmla="*/ 1 w 468"/>
                <a:gd name="T11" fmla="*/ 1 h 158"/>
                <a:gd name="T12" fmla="*/ 1 w 468"/>
                <a:gd name="T13" fmla="*/ 1 h 158"/>
                <a:gd name="T14" fmla="*/ 1 w 468"/>
                <a:gd name="T15" fmla="*/ 1 h 158"/>
                <a:gd name="T16" fmla="*/ 0 w 468"/>
                <a:gd name="T17" fmla="*/ 1 h 158"/>
                <a:gd name="T18" fmla="*/ 0 w 468"/>
                <a:gd name="T19" fmla="*/ 1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8"/>
                <a:gd name="T31" fmla="*/ 0 h 158"/>
                <a:gd name="T32" fmla="*/ 468 w 468"/>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8" h="158">
                  <a:moveTo>
                    <a:pt x="0" y="143"/>
                  </a:moveTo>
                  <a:lnTo>
                    <a:pt x="28" y="59"/>
                  </a:lnTo>
                  <a:lnTo>
                    <a:pt x="139" y="51"/>
                  </a:lnTo>
                  <a:lnTo>
                    <a:pt x="150" y="0"/>
                  </a:lnTo>
                  <a:lnTo>
                    <a:pt x="335" y="44"/>
                  </a:lnTo>
                  <a:lnTo>
                    <a:pt x="388" y="80"/>
                  </a:lnTo>
                  <a:lnTo>
                    <a:pt x="468" y="126"/>
                  </a:lnTo>
                  <a:lnTo>
                    <a:pt x="452" y="158"/>
                  </a:lnTo>
                  <a:lnTo>
                    <a:pt x="0" y="143"/>
                  </a:lnTo>
                  <a:close/>
                </a:path>
              </a:pathLst>
            </a:custGeom>
            <a:solidFill>
              <a:srgbClr val="C2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4"/>
            <p:cNvSpPr>
              <a:spLocks/>
            </p:cNvSpPr>
            <p:nvPr/>
          </p:nvSpPr>
          <p:spPr bwMode="auto">
            <a:xfrm>
              <a:off x="4513" y="3268"/>
              <a:ext cx="300" cy="73"/>
            </a:xfrm>
            <a:custGeom>
              <a:avLst/>
              <a:gdLst>
                <a:gd name="T0" fmla="*/ 0 w 601"/>
                <a:gd name="T1" fmla="*/ 0 h 146"/>
                <a:gd name="T2" fmla="*/ 0 w 601"/>
                <a:gd name="T3" fmla="*/ 1 h 146"/>
                <a:gd name="T4" fmla="*/ 0 w 601"/>
                <a:gd name="T5" fmla="*/ 1 h 146"/>
                <a:gd name="T6" fmla="*/ 0 w 601"/>
                <a:gd name="T7" fmla="*/ 1 h 146"/>
                <a:gd name="T8" fmla="*/ 0 w 601"/>
                <a:gd name="T9" fmla="*/ 0 h 146"/>
                <a:gd name="T10" fmla="*/ 0 w 601"/>
                <a:gd name="T11" fmla="*/ 0 h 146"/>
                <a:gd name="T12" fmla="*/ 0 w 601"/>
                <a:gd name="T13" fmla="*/ 0 h 146"/>
                <a:gd name="T14" fmla="*/ 0 60000 65536"/>
                <a:gd name="T15" fmla="*/ 0 60000 65536"/>
                <a:gd name="T16" fmla="*/ 0 60000 65536"/>
                <a:gd name="T17" fmla="*/ 0 60000 65536"/>
                <a:gd name="T18" fmla="*/ 0 60000 65536"/>
                <a:gd name="T19" fmla="*/ 0 60000 65536"/>
                <a:gd name="T20" fmla="*/ 0 60000 65536"/>
                <a:gd name="T21" fmla="*/ 0 w 601"/>
                <a:gd name="T22" fmla="*/ 0 h 146"/>
                <a:gd name="T23" fmla="*/ 601 w 601"/>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1" h="146">
                  <a:moveTo>
                    <a:pt x="0" y="0"/>
                  </a:moveTo>
                  <a:lnTo>
                    <a:pt x="12" y="146"/>
                  </a:lnTo>
                  <a:lnTo>
                    <a:pt x="597" y="143"/>
                  </a:lnTo>
                  <a:lnTo>
                    <a:pt x="601" y="51"/>
                  </a:lnTo>
                  <a:lnTo>
                    <a:pt x="468" y="0"/>
                  </a:lnTo>
                  <a:lnTo>
                    <a:pt x="0" y="0"/>
                  </a:lnTo>
                  <a:close/>
                </a:path>
              </a:pathLst>
            </a:custGeom>
            <a:solidFill>
              <a:srgbClr val="EB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5"/>
            <p:cNvSpPr>
              <a:spLocks/>
            </p:cNvSpPr>
            <p:nvPr/>
          </p:nvSpPr>
          <p:spPr bwMode="auto">
            <a:xfrm>
              <a:off x="4588" y="3269"/>
              <a:ext cx="143" cy="44"/>
            </a:xfrm>
            <a:custGeom>
              <a:avLst/>
              <a:gdLst>
                <a:gd name="T0" fmla="*/ 0 w 286"/>
                <a:gd name="T1" fmla="*/ 0 h 89"/>
                <a:gd name="T2" fmla="*/ 1 w 286"/>
                <a:gd name="T3" fmla="*/ 0 h 89"/>
                <a:gd name="T4" fmla="*/ 1 w 286"/>
                <a:gd name="T5" fmla="*/ 0 h 89"/>
                <a:gd name="T6" fmla="*/ 1 w 286"/>
                <a:gd name="T7" fmla="*/ 0 h 89"/>
                <a:gd name="T8" fmla="*/ 0 w 286"/>
                <a:gd name="T9" fmla="*/ 0 h 89"/>
                <a:gd name="T10" fmla="*/ 0 w 286"/>
                <a:gd name="T11" fmla="*/ 0 h 89"/>
                <a:gd name="T12" fmla="*/ 0 60000 65536"/>
                <a:gd name="T13" fmla="*/ 0 60000 65536"/>
                <a:gd name="T14" fmla="*/ 0 60000 65536"/>
                <a:gd name="T15" fmla="*/ 0 60000 65536"/>
                <a:gd name="T16" fmla="*/ 0 60000 65536"/>
                <a:gd name="T17" fmla="*/ 0 60000 65536"/>
                <a:gd name="T18" fmla="*/ 0 w 286"/>
                <a:gd name="T19" fmla="*/ 0 h 89"/>
                <a:gd name="T20" fmla="*/ 286 w 286"/>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86" h="89">
                  <a:moveTo>
                    <a:pt x="0" y="4"/>
                  </a:moveTo>
                  <a:lnTo>
                    <a:pt x="12" y="86"/>
                  </a:lnTo>
                  <a:lnTo>
                    <a:pt x="286" y="89"/>
                  </a:lnTo>
                  <a:lnTo>
                    <a:pt x="274" y="0"/>
                  </a:lnTo>
                  <a:lnTo>
                    <a:pt x="0" y="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6"/>
            <p:cNvSpPr>
              <a:spLocks/>
            </p:cNvSpPr>
            <p:nvPr/>
          </p:nvSpPr>
          <p:spPr bwMode="auto">
            <a:xfrm>
              <a:off x="2594" y="2929"/>
              <a:ext cx="328" cy="106"/>
            </a:xfrm>
            <a:custGeom>
              <a:avLst/>
              <a:gdLst>
                <a:gd name="T0" fmla="*/ 1 w 656"/>
                <a:gd name="T1" fmla="*/ 1 h 211"/>
                <a:gd name="T2" fmla="*/ 1 w 656"/>
                <a:gd name="T3" fmla="*/ 1 h 211"/>
                <a:gd name="T4" fmla="*/ 1 w 656"/>
                <a:gd name="T5" fmla="*/ 1 h 211"/>
                <a:gd name="T6" fmla="*/ 1 w 656"/>
                <a:gd name="T7" fmla="*/ 1 h 211"/>
                <a:gd name="T8" fmla="*/ 1 w 656"/>
                <a:gd name="T9" fmla="*/ 1 h 211"/>
                <a:gd name="T10" fmla="*/ 1 w 656"/>
                <a:gd name="T11" fmla="*/ 1 h 211"/>
                <a:gd name="T12" fmla="*/ 1 w 656"/>
                <a:gd name="T13" fmla="*/ 1 h 211"/>
                <a:gd name="T14" fmla="*/ 1 w 656"/>
                <a:gd name="T15" fmla="*/ 1 h 211"/>
                <a:gd name="T16" fmla="*/ 1 w 656"/>
                <a:gd name="T17" fmla="*/ 1 h 211"/>
                <a:gd name="T18" fmla="*/ 1 w 656"/>
                <a:gd name="T19" fmla="*/ 1 h 211"/>
                <a:gd name="T20" fmla="*/ 1 w 656"/>
                <a:gd name="T21" fmla="*/ 1 h 211"/>
                <a:gd name="T22" fmla="*/ 1 w 656"/>
                <a:gd name="T23" fmla="*/ 1 h 211"/>
                <a:gd name="T24" fmla="*/ 1 w 656"/>
                <a:gd name="T25" fmla="*/ 1 h 211"/>
                <a:gd name="T26" fmla="*/ 1 w 656"/>
                <a:gd name="T27" fmla="*/ 1 h 211"/>
                <a:gd name="T28" fmla="*/ 1 w 656"/>
                <a:gd name="T29" fmla="*/ 1 h 211"/>
                <a:gd name="T30" fmla="*/ 1 w 656"/>
                <a:gd name="T31" fmla="*/ 1 h 211"/>
                <a:gd name="T32" fmla="*/ 1 w 656"/>
                <a:gd name="T33" fmla="*/ 1 h 211"/>
                <a:gd name="T34" fmla="*/ 1 w 656"/>
                <a:gd name="T35" fmla="*/ 0 h 211"/>
                <a:gd name="T36" fmla="*/ 0 w 656"/>
                <a:gd name="T37" fmla="*/ 1 h 211"/>
                <a:gd name="T38" fmla="*/ 1 w 656"/>
                <a:gd name="T39" fmla="*/ 1 h 211"/>
                <a:gd name="T40" fmla="*/ 1 w 656"/>
                <a:gd name="T41" fmla="*/ 1 h 211"/>
                <a:gd name="T42" fmla="*/ 1 w 656"/>
                <a:gd name="T43" fmla="*/ 1 h 211"/>
                <a:gd name="T44" fmla="*/ 1 w 656"/>
                <a:gd name="T45" fmla="*/ 1 h 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6"/>
                <a:gd name="T70" fmla="*/ 0 h 211"/>
                <a:gd name="T71" fmla="*/ 656 w 656"/>
                <a:gd name="T72" fmla="*/ 211 h 2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6" h="211">
                  <a:moveTo>
                    <a:pt x="656" y="101"/>
                  </a:moveTo>
                  <a:lnTo>
                    <a:pt x="586" y="12"/>
                  </a:lnTo>
                  <a:lnTo>
                    <a:pt x="582" y="12"/>
                  </a:lnTo>
                  <a:lnTo>
                    <a:pt x="578" y="12"/>
                  </a:lnTo>
                  <a:lnTo>
                    <a:pt x="569" y="12"/>
                  </a:lnTo>
                  <a:lnTo>
                    <a:pt x="559" y="14"/>
                  </a:lnTo>
                  <a:lnTo>
                    <a:pt x="542" y="14"/>
                  </a:lnTo>
                  <a:lnTo>
                    <a:pt x="525" y="14"/>
                  </a:lnTo>
                  <a:lnTo>
                    <a:pt x="500" y="14"/>
                  </a:lnTo>
                  <a:lnTo>
                    <a:pt x="476" y="16"/>
                  </a:lnTo>
                  <a:lnTo>
                    <a:pt x="443" y="14"/>
                  </a:lnTo>
                  <a:lnTo>
                    <a:pt x="407" y="14"/>
                  </a:lnTo>
                  <a:lnTo>
                    <a:pt x="367" y="12"/>
                  </a:lnTo>
                  <a:lnTo>
                    <a:pt x="324" y="12"/>
                  </a:lnTo>
                  <a:lnTo>
                    <a:pt x="272" y="8"/>
                  </a:lnTo>
                  <a:lnTo>
                    <a:pt x="217" y="6"/>
                  </a:lnTo>
                  <a:lnTo>
                    <a:pt x="156" y="2"/>
                  </a:lnTo>
                  <a:lnTo>
                    <a:pt x="92" y="0"/>
                  </a:lnTo>
                  <a:lnTo>
                    <a:pt x="0" y="38"/>
                  </a:lnTo>
                  <a:lnTo>
                    <a:pt x="185" y="211"/>
                  </a:lnTo>
                  <a:lnTo>
                    <a:pt x="535" y="208"/>
                  </a:lnTo>
                  <a:lnTo>
                    <a:pt x="656" y="101"/>
                  </a:lnTo>
                  <a:close/>
                </a:path>
              </a:pathLst>
            </a:custGeom>
            <a:solidFill>
              <a:srgbClr val="DEA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7"/>
            <p:cNvSpPr>
              <a:spLocks/>
            </p:cNvSpPr>
            <p:nvPr/>
          </p:nvSpPr>
          <p:spPr bwMode="auto">
            <a:xfrm>
              <a:off x="2555" y="2962"/>
              <a:ext cx="273" cy="110"/>
            </a:xfrm>
            <a:custGeom>
              <a:avLst/>
              <a:gdLst>
                <a:gd name="T0" fmla="*/ 1 w 546"/>
                <a:gd name="T1" fmla="*/ 0 h 219"/>
                <a:gd name="T2" fmla="*/ 0 w 546"/>
                <a:gd name="T3" fmla="*/ 1 h 219"/>
                <a:gd name="T4" fmla="*/ 1 w 546"/>
                <a:gd name="T5" fmla="*/ 1 h 219"/>
                <a:gd name="T6" fmla="*/ 1 w 546"/>
                <a:gd name="T7" fmla="*/ 1 h 219"/>
                <a:gd name="T8" fmla="*/ 1 w 546"/>
                <a:gd name="T9" fmla="*/ 1 h 219"/>
                <a:gd name="T10" fmla="*/ 1 w 546"/>
                <a:gd name="T11" fmla="*/ 1 h 219"/>
                <a:gd name="T12" fmla="*/ 1 w 546"/>
                <a:gd name="T13" fmla="*/ 0 h 219"/>
                <a:gd name="T14" fmla="*/ 1 w 546"/>
                <a:gd name="T15" fmla="*/ 0 h 219"/>
                <a:gd name="T16" fmla="*/ 0 60000 65536"/>
                <a:gd name="T17" fmla="*/ 0 60000 65536"/>
                <a:gd name="T18" fmla="*/ 0 60000 65536"/>
                <a:gd name="T19" fmla="*/ 0 60000 65536"/>
                <a:gd name="T20" fmla="*/ 0 60000 65536"/>
                <a:gd name="T21" fmla="*/ 0 60000 65536"/>
                <a:gd name="T22" fmla="*/ 0 60000 65536"/>
                <a:gd name="T23" fmla="*/ 0 60000 65536"/>
                <a:gd name="T24" fmla="*/ 0 w 546"/>
                <a:gd name="T25" fmla="*/ 0 h 219"/>
                <a:gd name="T26" fmla="*/ 546 w 546"/>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6" h="219">
                  <a:moveTo>
                    <a:pt x="130" y="0"/>
                  </a:moveTo>
                  <a:lnTo>
                    <a:pt x="0" y="122"/>
                  </a:lnTo>
                  <a:lnTo>
                    <a:pt x="122" y="156"/>
                  </a:lnTo>
                  <a:lnTo>
                    <a:pt x="546" y="219"/>
                  </a:lnTo>
                  <a:lnTo>
                    <a:pt x="529" y="93"/>
                  </a:lnTo>
                  <a:lnTo>
                    <a:pt x="255" y="59"/>
                  </a:lnTo>
                  <a:lnTo>
                    <a:pt x="130"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8"/>
            <p:cNvSpPr>
              <a:spLocks/>
            </p:cNvSpPr>
            <p:nvPr/>
          </p:nvSpPr>
          <p:spPr bwMode="auto">
            <a:xfrm>
              <a:off x="2557" y="3042"/>
              <a:ext cx="282" cy="112"/>
            </a:xfrm>
            <a:custGeom>
              <a:avLst/>
              <a:gdLst>
                <a:gd name="T0" fmla="*/ 0 w 565"/>
                <a:gd name="T1" fmla="*/ 0 h 224"/>
                <a:gd name="T2" fmla="*/ 0 w 565"/>
                <a:gd name="T3" fmla="*/ 1 h 224"/>
                <a:gd name="T4" fmla="*/ 0 w 565"/>
                <a:gd name="T5" fmla="*/ 1 h 224"/>
                <a:gd name="T6" fmla="*/ 0 w 565"/>
                <a:gd name="T7" fmla="*/ 1 h 224"/>
                <a:gd name="T8" fmla="*/ 0 w 565"/>
                <a:gd name="T9" fmla="*/ 1 h 224"/>
                <a:gd name="T10" fmla="*/ 0 w 565"/>
                <a:gd name="T11" fmla="*/ 1 h 224"/>
                <a:gd name="T12" fmla="*/ 0 w 565"/>
                <a:gd name="T13" fmla="*/ 1 h 224"/>
                <a:gd name="T14" fmla="*/ 0 w 565"/>
                <a:gd name="T15" fmla="*/ 0 h 224"/>
                <a:gd name="T16" fmla="*/ 0 w 565"/>
                <a:gd name="T17" fmla="*/ 0 h 2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5"/>
                <a:gd name="T28" fmla="*/ 0 h 224"/>
                <a:gd name="T29" fmla="*/ 565 w 565"/>
                <a:gd name="T30" fmla="*/ 224 h 2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5" h="224">
                  <a:moveTo>
                    <a:pt x="92" y="0"/>
                  </a:moveTo>
                  <a:lnTo>
                    <a:pt x="0" y="114"/>
                  </a:lnTo>
                  <a:lnTo>
                    <a:pt x="88" y="161"/>
                  </a:lnTo>
                  <a:lnTo>
                    <a:pt x="325" y="224"/>
                  </a:lnTo>
                  <a:lnTo>
                    <a:pt x="565" y="180"/>
                  </a:lnTo>
                  <a:lnTo>
                    <a:pt x="405" y="20"/>
                  </a:lnTo>
                  <a:lnTo>
                    <a:pt x="166" y="7"/>
                  </a:lnTo>
                  <a:lnTo>
                    <a:pt x="92" y="0"/>
                  </a:lnTo>
                  <a:close/>
                </a:path>
              </a:pathLst>
            </a:custGeom>
            <a:solidFill>
              <a:srgbClr val="E084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9"/>
            <p:cNvSpPr>
              <a:spLocks/>
            </p:cNvSpPr>
            <p:nvPr/>
          </p:nvSpPr>
          <p:spPr bwMode="auto">
            <a:xfrm>
              <a:off x="2694" y="3003"/>
              <a:ext cx="245" cy="114"/>
            </a:xfrm>
            <a:custGeom>
              <a:avLst/>
              <a:gdLst>
                <a:gd name="T0" fmla="*/ 0 w 489"/>
                <a:gd name="T1" fmla="*/ 1 h 228"/>
                <a:gd name="T2" fmla="*/ 1 w 489"/>
                <a:gd name="T3" fmla="*/ 1 h 228"/>
                <a:gd name="T4" fmla="*/ 1 w 489"/>
                <a:gd name="T5" fmla="*/ 1 h 228"/>
                <a:gd name="T6" fmla="*/ 1 w 489"/>
                <a:gd name="T7" fmla="*/ 1 h 228"/>
                <a:gd name="T8" fmla="*/ 1 w 489"/>
                <a:gd name="T9" fmla="*/ 0 h 228"/>
                <a:gd name="T10" fmla="*/ 1 w 489"/>
                <a:gd name="T11" fmla="*/ 1 h 228"/>
                <a:gd name="T12" fmla="*/ 1 w 489"/>
                <a:gd name="T13" fmla="*/ 1 h 228"/>
                <a:gd name="T14" fmla="*/ 0 w 489"/>
                <a:gd name="T15" fmla="*/ 1 h 228"/>
                <a:gd name="T16" fmla="*/ 0 w 489"/>
                <a:gd name="T17" fmla="*/ 1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9"/>
                <a:gd name="T28" fmla="*/ 0 h 228"/>
                <a:gd name="T29" fmla="*/ 489 w 489"/>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9" h="228">
                  <a:moveTo>
                    <a:pt x="0" y="102"/>
                  </a:moveTo>
                  <a:lnTo>
                    <a:pt x="112" y="180"/>
                  </a:lnTo>
                  <a:lnTo>
                    <a:pt x="281" y="228"/>
                  </a:lnTo>
                  <a:lnTo>
                    <a:pt x="489" y="228"/>
                  </a:lnTo>
                  <a:lnTo>
                    <a:pt x="380" y="0"/>
                  </a:lnTo>
                  <a:lnTo>
                    <a:pt x="249" y="11"/>
                  </a:lnTo>
                  <a:lnTo>
                    <a:pt x="192" y="98"/>
                  </a:lnTo>
                  <a:lnTo>
                    <a:pt x="0" y="102"/>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0"/>
            <p:cNvSpPr>
              <a:spLocks/>
            </p:cNvSpPr>
            <p:nvPr/>
          </p:nvSpPr>
          <p:spPr bwMode="auto">
            <a:xfrm>
              <a:off x="2537" y="3125"/>
              <a:ext cx="186" cy="109"/>
            </a:xfrm>
            <a:custGeom>
              <a:avLst/>
              <a:gdLst>
                <a:gd name="T0" fmla="*/ 0 w 373"/>
                <a:gd name="T1" fmla="*/ 0 h 219"/>
                <a:gd name="T2" fmla="*/ 0 w 373"/>
                <a:gd name="T3" fmla="*/ 0 h 219"/>
                <a:gd name="T4" fmla="*/ 0 w 373"/>
                <a:gd name="T5" fmla="*/ 0 h 219"/>
                <a:gd name="T6" fmla="*/ 0 w 373"/>
                <a:gd name="T7" fmla="*/ 0 h 219"/>
                <a:gd name="T8" fmla="*/ 0 w 373"/>
                <a:gd name="T9" fmla="*/ 0 h 219"/>
                <a:gd name="T10" fmla="*/ 0 w 373"/>
                <a:gd name="T11" fmla="*/ 0 h 219"/>
                <a:gd name="T12" fmla="*/ 0 w 373"/>
                <a:gd name="T13" fmla="*/ 0 h 219"/>
                <a:gd name="T14" fmla="*/ 0 w 373"/>
                <a:gd name="T15" fmla="*/ 0 h 219"/>
                <a:gd name="T16" fmla="*/ 0 60000 65536"/>
                <a:gd name="T17" fmla="*/ 0 60000 65536"/>
                <a:gd name="T18" fmla="*/ 0 60000 65536"/>
                <a:gd name="T19" fmla="*/ 0 60000 65536"/>
                <a:gd name="T20" fmla="*/ 0 60000 65536"/>
                <a:gd name="T21" fmla="*/ 0 60000 65536"/>
                <a:gd name="T22" fmla="*/ 0 60000 65536"/>
                <a:gd name="T23" fmla="*/ 0 60000 65536"/>
                <a:gd name="T24" fmla="*/ 0 w 373"/>
                <a:gd name="T25" fmla="*/ 0 h 219"/>
                <a:gd name="T26" fmla="*/ 373 w 373"/>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3" h="219">
                  <a:moveTo>
                    <a:pt x="132" y="0"/>
                  </a:moveTo>
                  <a:lnTo>
                    <a:pt x="0" y="211"/>
                  </a:lnTo>
                  <a:lnTo>
                    <a:pt x="99" y="219"/>
                  </a:lnTo>
                  <a:lnTo>
                    <a:pt x="287" y="219"/>
                  </a:lnTo>
                  <a:lnTo>
                    <a:pt x="373" y="32"/>
                  </a:lnTo>
                  <a:lnTo>
                    <a:pt x="206" y="23"/>
                  </a:lnTo>
                  <a:lnTo>
                    <a:pt x="132"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1"/>
            <p:cNvSpPr>
              <a:spLocks/>
            </p:cNvSpPr>
            <p:nvPr/>
          </p:nvSpPr>
          <p:spPr bwMode="auto">
            <a:xfrm>
              <a:off x="2636" y="3114"/>
              <a:ext cx="270" cy="113"/>
            </a:xfrm>
            <a:custGeom>
              <a:avLst/>
              <a:gdLst>
                <a:gd name="T0" fmla="*/ 1 w 540"/>
                <a:gd name="T1" fmla="*/ 1 h 226"/>
                <a:gd name="T2" fmla="*/ 0 w 540"/>
                <a:gd name="T3" fmla="*/ 1 h 226"/>
                <a:gd name="T4" fmla="*/ 1 w 540"/>
                <a:gd name="T5" fmla="*/ 1 h 226"/>
                <a:gd name="T6" fmla="*/ 1 w 540"/>
                <a:gd name="T7" fmla="*/ 1 h 226"/>
                <a:gd name="T8" fmla="*/ 1 w 540"/>
                <a:gd name="T9" fmla="*/ 1 h 226"/>
                <a:gd name="T10" fmla="*/ 1 w 540"/>
                <a:gd name="T11" fmla="*/ 1 h 226"/>
                <a:gd name="T12" fmla="*/ 1 w 540"/>
                <a:gd name="T13" fmla="*/ 0 h 226"/>
                <a:gd name="T14" fmla="*/ 1 w 540"/>
                <a:gd name="T15" fmla="*/ 1 h 226"/>
                <a:gd name="T16" fmla="*/ 1 w 540"/>
                <a:gd name="T17" fmla="*/ 1 h 226"/>
                <a:gd name="T18" fmla="*/ 1 w 540"/>
                <a:gd name="T19" fmla="*/ 1 h 226"/>
                <a:gd name="T20" fmla="*/ 1 w 540"/>
                <a:gd name="T21" fmla="*/ 1 h 2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0"/>
                <a:gd name="T34" fmla="*/ 0 h 226"/>
                <a:gd name="T35" fmla="*/ 540 w 540"/>
                <a:gd name="T36" fmla="*/ 226 h 2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0" h="226">
                  <a:moveTo>
                    <a:pt x="55" y="50"/>
                  </a:moveTo>
                  <a:lnTo>
                    <a:pt x="0" y="133"/>
                  </a:lnTo>
                  <a:lnTo>
                    <a:pt x="234" y="207"/>
                  </a:lnTo>
                  <a:lnTo>
                    <a:pt x="466" y="226"/>
                  </a:lnTo>
                  <a:lnTo>
                    <a:pt x="540" y="207"/>
                  </a:lnTo>
                  <a:lnTo>
                    <a:pt x="466" y="15"/>
                  </a:lnTo>
                  <a:lnTo>
                    <a:pt x="352" y="0"/>
                  </a:lnTo>
                  <a:lnTo>
                    <a:pt x="333" y="50"/>
                  </a:lnTo>
                  <a:lnTo>
                    <a:pt x="141" y="55"/>
                  </a:lnTo>
                  <a:lnTo>
                    <a:pt x="55" y="50"/>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2"/>
            <p:cNvSpPr>
              <a:spLocks/>
            </p:cNvSpPr>
            <p:nvPr/>
          </p:nvSpPr>
          <p:spPr bwMode="auto">
            <a:xfrm>
              <a:off x="2782" y="3176"/>
              <a:ext cx="197" cy="137"/>
            </a:xfrm>
            <a:custGeom>
              <a:avLst/>
              <a:gdLst>
                <a:gd name="T0" fmla="*/ 0 w 393"/>
                <a:gd name="T1" fmla="*/ 1 h 273"/>
                <a:gd name="T2" fmla="*/ 1 w 393"/>
                <a:gd name="T3" fmla="*/ 1 h 273"/>
                <a:gd name="T4" fmla="*/ 1 w 393"/>
                <a:gd name="T5" fmla="*/ 1 h 273"/>
                <a:gd name="T6" fmla="*/ 1 w 393"/>
                <a:gd name="T7" fmla="*/ 1 h 273"/>
                <a:gd name="T8" fmla="*/ 1 w 393"/>
                <a:gd name="T9" fmla="*/ 1 h 273"/>
                <a:gd name="T10" fmla="*/ 1 w 393"/>
                <a:gd name="T11" fmla="*/ 0 h 273"/>
                <a:gd name="T12" fmla="*/ 1 w 393"/>
                <a:gd name="T13" fmla="*/ 1 h 273"/>
                <a:gd name="T14" fmla="*/ 1 w 393"/>
                <a:gd name="T15" fmla="*/ 1 h 273"/>
                <a:gd name="T16" fmla="*/ 0 w 393"/>
                <a:gd name="T17" fmla="*/ 1 h 273"/>
                <a:gd name="T18" fmla="*/ 0 w 393"/>
                <a:gd name="T19" fmla="*/ 1 h 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3"/>
                <a:gd name="T31" fmla="*/ 0 h 273"/>
                <a:gd name="T32" fmla="*/ 393 w 393"/>
                <a:gd name="T33" fmla="*/ 273 h 2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3" h="273">
                  <a:moveTo>
                    <a:pt x="0" y="100"/>
                  </a:moveTo>
                  <a:lnTo>
                    <a:pt x="158" y="203"/>
                  </a:lnTo>
                  <a:lnTo>
                    <a:pt x="392" y="273"/>
                  </a:lnTo>
                  <a:lnTo>
                    <a:pt x="393" y="241"/>
                  </a:lnTo>
                  <a:lnTo>
                    <a:pt x="321" y="59"/>
                  </a:lnTo>
                  <a:lnTo>
                    <a:pt x="213" y="0"/>
                  </a:lnTo>
                  <a:lnTo>
                    <a:pt x="236" y="81"/>
                  </a:lnTo>
                  <a:lnTo>
                    <a:pt x="106" y="93"/>
                  </a:lnTo>
                  <a:lnTo>
                    <a:pt x="0" y="100"/>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3"/>
            <p:cNvSpPr>
              <a:spLocks/>
            </p:cNvSpPr>
            <p:nvPr/>
          </p:nvSpPr>
          <p:spPr bwMode="auto">
            <a:xfrm>
              <a:off x="2610" y="3204"/>
              <a:ext cx="245" cy="85"/>
            </a:xfrm>
            <a:custGeom>
              <a:avLst/>
              <a:gdLst>
                <a:gd name="T0" fmla="*/ 0 w 490"/>
                <a:gd name="T1" fmla="*/ 0 h 171"/>
                <a:gd name="T2" fmla="*/ 1 w 490"/>
                <a:gd name="T3" fmla="*/ 0 h 171"/>
                <a:gd name="T4" fmla="*/ 1 w 490"/>
                <a:gd name="T5" fmla="*/ 0 h 171"/>
                <a:gd name="T6" fmla="*/ 1 w 490"/>
                <a:gd name="T7" fmla="*/ 0 h 171"/>
                <a:gd name="T8" fmla="*/ 1 w 490"/>
                <a:gd name="T9" fmla="*/ 0 h 171"/>
                <a:gd name="T10" fmla="*/ 1 w 490"/>
                <a:gd name="T11" fmla="*/ 0 h 171"/>
                <a:gd name="T12" fmla="*/ 1 w 490"/>
                <a:gd name="T13" fmla="*/ 0 h 171"/>
                <a:gd name="T14" fmla="*/ 0 w 490"/>
                <a:gd name="T15" fmla="*/ 0 h 171"/>
                <a:gd name="T16" fmla="*/ 0 w 490"/>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0"/>
                <a:gd name="T28" fmla="*/ 0 h 171"/>
                <a:gd name="T29" fmla="*/ 490 w 490"/>
                <a:gd name="T30" fmla="*/ 171 h 1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0" h="171">
                  <a:moveTo>
                    <a:pt x="0" y="148"/>
                  </a:moveTo>
                  <a:lnTo>
                    <a:pt x="26" y="66"/>
                  </a:lnTo>
                  <a:lnTo>
                    <a:pt x="140" y="57"/>
                  </a:lnTo>
                  <a:lnTo>
                    <a:pt x="156" y="0"/>
                  </a:lnTo>
                  <a:lnTo>
                    <a:pt x="325" y="34"/>
                  </a:lnTo>
                  <a:lnTo>
                    <a:pt x="490" y="137"/>
                  </a:lnTo>
                  <a:lnTo>
                    <a:pt x="431" y="171"/>
                  </a:lnTo>
                  <a:lnTo>
                    <a:pt x="0" y="148"/>
                  </a:lnTo>
                  <a:close/>
                </a:path>
              </a:pathLst>
            </a:custGeom>
            <a:solidFill>
              <a:srgbClr val="358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4"/>
            <p:cNvSpPr>
              <a:spLocks/>
            </p:cNvSpPr>
            <p:nvPr/>
          </p:nvSpPr>
          <p:spPr bwMode="auto">
            <a:xfrm>
              <a:off x="2608" y="3272"/>
              <a:ext cx="307" cy="76"/>
            </a:xfrm>
            <a:custGeom>
              <a:avLst/>
              <a:gdLst>
                <a:gd name="T0" fmla="*/ 0 w 614"/>
                <a:gd name="T1" fmla="*/ 1 h 152"/>
                <a:gd name="T2" fmla="*/ 1 w 614"/>
                <a:gd name="T3" fmla="*/ 0 h 152"/>
                <a:gd name="T4" fmla="*/ 1 w 614"/>
                <a:gd name="T5" fmla="*/ 0 h 152"/>
                <a:gd name="T6" fmla="*/ 1 w 614"/>
                <a:gd name="T7" fmla="*/ 1 h 152"/>
                <a:gd name="T8" fmla="*/ 1 w 614"/>
                <a:gd name="T9" fmla="*/ 1 h 152"/>
                <a:gd name="T10" fmla="*/ 1 w 614"/>
                <a:gd name="T11" fmla="*/ 1 h 152"/>
                <a:gd name="T12" fmla="*/ 0 w 614"/>
                <a:gd name="T13" fmla="*/ 1 h 152"/>
                <a:gd name="T14" fmla="*/ 0 w 614"/>
                <a:gd name="T15" fmla="*/ 1 h 152"/>
                <a:gd name="T16" fmla="*/ 0 60000 65536"/>
                <a:gd name="T17" fmla="*/ 0 60000 65536"/>
                <a:gd name="T18" fmla="*/ 0 60000 65536"/>
                <a:gd name="T19" fmla="*/ 0 60000 65536"/>
                <a:gd name="T20" fmla="*/ 0 60000 65536"/>
                <a:gd name="T21" fmla="*/ 0 60000 65536"/>
                <a:gd name="T22" fmla="*/ 0 60000 65536"/>
                <a:gd name="T23" fmla="*/ 0 60000 65536"/>
                <a:gd name="T24" fmla="*/ 0 w 614"/>
                <a:gd name="T25" fmla="*/ 0 h 152"/>
                <a:gd name="T26" fmla="*/ 614 w 614"/>
                <a:gd name="T27" fmla="*/ 152 h 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4" h="152">
                  <a:moveTo>
                    <a:pt x="0" y="11"/>
                  </a:moveTo>
                  <a:lnTo>
                    <a:pt x="173" y="0"/>
                  </a:lnTo>
                  <a:lnTo>
                    <a:pt x="489" y="0"/>
                  </a:lnTo>
                  <a:lnTo>
                    <a:pt x="614" y="59"/>
                  </a:lnTo>
                  <a:lnTo>
                    <a:pt x="595" y="152"/>
                  </a:lnTo>
                  <a:lnTo>
                    <a:pt x="27" y="144"/>
                  </a:lnTo>
                  <a:lnTo>
                    <a:pt x="0" y="11"/>
                  </a:lnTo>
                  <a:close/>
                </a:path>
              </a:pathLst>
            </a:custGeom>
            <a:solidFill>
              <a:srgbClr val="64B8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5"/>
            <p:cNvSpPr>
              <a:spLocks/>
            </p:cNvSpPr>
            <p:nvPr/>
          </p:nvSpPr>
          <p:spPr bwMode="auto">
            <a:xfrm>
              <a:off x="2688" y="3269"/>
              <a:ext cx="141" cy="56"/>
            </a:xfrm>
            <a:custGeom>
              <a:avLst/>
              <a:gdLst>
                <a:gd name="T0" fmla="*/ 0 w 283"/>
                <a:gd name="T1" fmla="*/ 0 h 112"/>
                <a:gd name="T2" fmla="*/ 0 w 283"/>
                <a:gd name="T3" fmla="*/ 1 h 112"/>
                <a:gd name="T4" fmla="*/ 0 w 283"/>
                <a:gd name="T5" fmla="*/ 1 h 112"/>
                <a:gd name="T6" fmla="*/ 0 w 283"/>
                <a:gd name="T7" fmla="*/ 1 h 112"/>
                <a:gd name="T8" fmla="*/ 0 w 283"/>
                <a:gd name="T9" fmla="*/ 1 h 112"/>
                <a:gd name="T10" fmla="*/ 0 w 283"/>
                <a:gd name="T11" fmla="*/ 1 h 112"/>
                <a:gd name="T12" fmla="*/ 0 w 283"/>
                <a:gd name="T13" fmla="*/ 0 h 112"/>
                <a:gd name="T14" fmla="*/ 0 w 283"/>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
                <a:gd name="T25" fmla="*/ 0 h 112"/>
                <a:gd name="T26" fmla="*/ 283 w 283"/>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 h="112">
                  <a:moveTo>
                    <a:pt x="0" y="0"/>
                  </a:moveTo>
                  <a:lnTo>
                    <a:pt x="3" y="93"/>
                  </a:lnTo>
                  <a:lnTo>
                    <a:pt x="110" y="112"/>
                  </a:lnTo>
                  <a:lnTo>
                    <a:pt x="283" y="89"/>
                  </a:lnTo>
                  <a:lnTo>
                    <a:pt x="279" y="8"/>
                  </a:lnTo>
                  <a:lnTo>
                    <a:pt x="137" y="4"/>
                  </a:lnTo>
                  <a:lnTo>
                    <a:pt x="0" y="0"/>
                  </a:lnTo>
                  <a:close/>
                </a:path>
              </a:pathLst>
            </a:custGeom>
            <a:solidFill>
              <a:srgbClr val="A6E8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6"/>
            <p:cNvSpPr>
              <a:spLocks/>
            </p:cNvSpPr>
            <p:nvPr/>
          </p:nvSpPr>
          <p:spPr bwMode="auto">
            <a:xfrm>
              <a:off x="3999" y="3158"/>
              <a:ext cx="436" cy="341"/>
            </a:xfrm>
            <a:custGeom>
              <a:avLst/>
              <a:gdLst>
                <a:gd name="T0" fmla="*/ 1 w 872"/>
                <a:gd name="T1" fmla="*/ 1 h 682"/>
                <a:gd name="T2" fmla="*/ 1 w 872"/>
                <a:gd name="T3" fmla="*/ 1 h 682"/>
                <a:gd name="T4" fmla="*/ 1 w 872"/>
                <a:gd name="T5" fmla="*/ 1 h 682"/>
                <a:gd name="T6" fmla="*/ 1 w 872"/>
                <a:gd name="T7" fmla="*/ 1 h 682"/>
                <a:gd name="T8" fmla="*/ 1 w 872"/>
                <a:gd name="T9" fmla="*/ 0 h 682"/>
                <a:gd name="T10" fmla="*/ 1 w 872"/>
                <a:gd name="T11" fmla="*/ 1 h 682"/>
                <a:gd name="T12" fmla="*/ 1 w 872"/>
                <a:gd name="T13" fmla="*/ 1 h 682"/>
                <a:gd name="T14" fmla="*/ 1 w 872"/>
                <a:gd name="T15" fmla="*/ 1 h 682"/>
                <a:gd name="T16" fmla="*/ 1 w 872"/>
                <a:gd name="T17" fmla="*/ 1 h 682"/>
                <a:gd name="T18" fmla="*/ 1 w 872"/>
                <a:gd name="T19" fmla="*/ 1 h 682"/>
                <a:gd name="T20" fmla="*/ 1 w 872"/>
                <a:gd name="T21" fmla="*/ 1 h 682"/>
                <a:gd name="T22" fmla="*/ 1 w 872"/>
                <a:gd name="T23" fmla="*/ 1 h 682"/>
                <a:gd name="T24" fmla="*/ 1 w 872"/>
                <a:gd name="T25" fmla="*/ 1 h 682"/>
                <a:gd name="T26" fmla="*/ 1 w 872"/>
                <a:gd name="T27" fmla="*/ 1 h 682"/>
                <a:gd name="T28" fmla="*/ 1 w 872"/>
                <a:gd name="T29" fmla="*/ 1 h 682"/>
                <a:gd name="T30" fmla="*/ 1 w 872"/>
                <a:gd name="T31" fmla="*/ 1 h 682"/>
                <a:gd name="T32" fmla="*/ 1 w 872"/>
                <a:gd name="T33" fmla="*/ 1 h 682"/>
                <a:gd name="T34" fmla="*/ 0 w 872"/>
                <a:gd name="T35" fmla="*/ 1 h 682"/>
                <a:gd name="T36" fmla="*/ 1 w 872"/>
                <a:gd name="T37" fmla="*/ 1 h 682"/>
                <a:gd name="T38" fmla="*/ 1 w 872"/>
                <a:gd name="T39" fmla="*/ 1 h 6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2"/>
                <a:gd name="T61" fmla="*/ 0 h 682"/>
                <a:gd name="T62" fmla="*/ 872 w 872"/>
                <a:gd name="T63" fmla="*/ 682 h 6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2" h="682">
                  <a:moveTo>
                    <a:pt x="125" y="302"/>
                  </a:moveTo>
                  <a:lnTo>
                    <a:pt x="159" y="250"/>
                  </a:lnTo>
                  <a:lnTo>
                    <a:pt x="429" y="106"/>
                  </a:lnTo>
                  <a:lnTo>
                    <a:pt x="673" y="3"/>
                  </a:lnTo>
                  <a:lnTo>
                    <a:pt x="735" y="0"/>
                  </a:lnTo>
                  <a:lnTo>
                    <a:pt x="781" y="250"/>
                  </a:lnTo>
                  <a:lnTo>
                    <a:pt x="857" y="391"/>
                  </a:lnTo>
                  <a:lnTo>
                    <a:pt x="859" y="395"/>
                  </a:lnTo>
                  <a:lnTo>
                    <a:pt x="867" y="406"/>
                  </a:lnTo>
                  <a:lnTo>
                    <a:pt x="872" y="418"/>
                  </a:lnTo>
                  <a:lnTo>
                    <a:pt x="872" y="427"/>
                  </a:lnTo>
                  <a:lnTo>
                    <a:pt x="863" y="437"/>
                  </a:lnTo>
                  <a:lnTo>
                    <a:pt x="849" y="456"/>
                  </a:lnTo>
                  <a:lnTo>
                    <a:pt x="836" y="471"/>
                  </a:lnTo>
                  <a:lnTo>
                    <a:pt x="832" y="479"/>
                  </a:lnTo>
                  <a:lnTo>
                    <a:pt x="452" y="682"/>
                  </a:lnTo>
                  <a:lnTo>
                    <a:pt x="55" y="631"/>
                  </a:lnTo>
                  <a:lnTo>
                    <a:pt x="0" y="486"/>
                  </a:lnTo>
                  <a:lnTo>
                    <a:pt x="125" y="302"/>
                  </a:lnTo>
                  <a:close/>
                </a:path>
              </a:pathLst>
            </a:custGeom>
            <a:solidFill>
              <a:srgbClr val="80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7"/>
            <p:cNvSpPr>
              <a:spLocks/>
            </p:cNvSpPr>
            <p:nvPr/>
          </p:nvSpPr>
          <p:spPr bwMode="auto">
            <a:xfrm>
              <a:off x="3908" y="3391"/>
              <a:ext cx="396" cy="415"/>
            </a:xfrm>
            <a:custGeom>
              <a:avLst/>
              <a:gdLst>
                <a:gd name="T0" fmla="*/ 1 w 791"/>
                <a:gd name="T1" fmla="*/ 1 h 829"/>
                <a:gd name="T2" fmla="*/ 1 w 791"/>
                <a:gd name="T3" fmla="*/ 1 h 829"/>
                <a:gd name="T4" fmla="*/ 0 w 791"/>
                <a:gd name="T5" fmla="*/ 1 h 829"/>
                <a:gd name="T6" fmla="*/ 1 w 791"/>
                <a:gd name="T7" fmla="*/ 1 h 829"/>
                <a:gd name="T8" fmla="*/ 1 w 791"/>
                <a:gd name="T9" fmla="*/ 1 h 829"/>
                <a:gd name="T10" fmla="*/ 1 w 791"/>
                <a:gd name="T11" fmla="*/ 1 h 829"/>
                <a:gd name="T12" fmla="*/ 1 w 791"/>
                <a:gd name="T13" fmla="*/ 0 h 829"/>
                <a:gd name="T14" fmla="*/ 1 w 791"/>
                <a:gd name="T15" fmla="*/ 1 h 829"/>
                <a:gd name="T16" fmla="*/ 1 w 791"/>
                <a:gd name="T17" fmla="*/ 1 h 829"/>
                <a:gd name="T18" fmla="*/ 1 w 791"/>
                <a:gd name="T19" fmla="*/ 1 h 829"/>
                <a:gd name="T20" fmla="*/ 1 w 791"/>
                <a:gd name="T21" fmla="*/ 1 h 8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1"/>
                <a:gd name="T34" fmla="*/ 0 h 829"/>
                <a:gd name="T35" fmla="*/ 791 w 791"/>
                <a:gd name="T36" fmla="*/ 829 h 8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1" h="829">
                  <a:moveTo>
                    <a:pt x="169" y="251"/>
                  </a:moveTo>
                  <a:lnTo>
                    <a:pt x="82" y="346"/>
                  </a:lnTo>
                  <a:lnTo>
                    <a:pt x="0" y="527"/>
                  </a:lnTo>
                  <a:lnTo>
                    <a:pt x="228" y="829"/>
                  </a:lnTo>
                  <a:lnTo>
                    <a:pt x="665" y="494"/>
                  </a:lnTo>
                  <a:lnTo>
                    <a:pt x="791" y="380"/>
                  </a:lnTo>
                  <a:lnTo>
                    <a:pt x="492" y="0"/>
                  </a:lnTo>
                  <a:lnTo>
                    <a:pt x="426" y="10"/>
                  </a:lnTo>
                  <a:lnTo>
                    <a:pt x="247" y="143"/>
                  </a:lnTo>
                  <a:lnTo>
                    <a:pt x="169" y="251"/>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8"/>
            <p:cNvSpPr>
              <a:spLocks/>
            </p:cNvSpPr>
            <p:nvPr/>
          </p:nvSpPr>
          <p:spPr bwMode="auto">
            <a:xfrm>
              <a:off x="2943" y="2878"/>
              <a:ext cx="1304" cy="649"/>
            </a:xfrm>
            <a:custGeom>
              <a:avLst/>
              <a:gdLst>
                <a:gd name="T0" fmla="*/ 0 w 2609"/>
                <a:gd name="T1" fmla="*/ 1 h 1298"/>
                <a:gd name="T2" fmla="*/ 0 w 2609"/>
                <a:gd name="T3" fmla="*/ 1 h 1298"/>
                <a:gd name="T4" fmla="*/ 0 w 2609"/>
                <a:gd name="T5" fmla="*/ 0 h 1298"/>
                <a:gd name="T6" fmla="*/ 0 w 2609"/>
                <a:gd name="T7" fmla="*/ 1 h 1298"/>
                <a:gd name="T8" fmla="*/ 0 w 2609"/>
                <a:gd name="T9" fmla="*/ 1 h 1298"/>
                <a:gd name="T10" fmla="*/ 0 w 2609"/>
                <a:gd name="T11" fmla="*/ 1 h 1298"/>
                <a:gd name="T12" fmla="*/ 0 w 2609"/>
                <a:gd name="T13" fmla="*/ 1 h 1298"/>
                <a:gd name="T14" fmla="*/ 0 w 2609"/>
                <a:gd name="T15" fmla="*/ 1 h 1298"/>
                <a:gd name="T16" fmla="*/ 0 w 2609"/>
                <a:gd name="T17" fmla="*/ 1 h 1298"/>
                <a:gd name="T18" fmla="*/ 0 w 2609"/>
                <a:gd name="T19" fmla="*/ 1 h 1298"/>
                <a:gd name="T20" fmla="*/ 0 w 2609"/>
                <a:gd name="T21" fmla="*/ 1 h 1298"/>
                <a:gd name="T22" fmla="*/ 0 w 2609"/>
                <a:gd name="T23" fmla="*/ 1 h 1298"/>
                <a:gd name="T24" fmla="*/ 0 w 2609"/>
                <a:gd name="T25" fmla="*/ 1 h 1298"/>
                <a:gd name="T26" fmla="*/ 0 w 2609"/>
                <a:gd name="T27" fmla="*/ 1 h 1298"/>
                <a:gd name="T28" fmla="*/ 0 w 2609"/>
                <a:gd name="T29" fmla="*/ 1 h 1298"/>
                <a:gd name="T30" fmla="*/ 0 w 2609"/>
                <a:gd name="T31" fmla="*/ 1 h 1298"/>
                <a:gd name="T32" fmla="*/ 0 w 2609"/>
                <a:gd name="T33" fmla="*/ 1 h 1298"/>
                <a:gd name="T34" fmla="*/ 0 w 2609"/>
                <a:gd name="T35" fmla="*/ 1 h 1298"/>
                <a:gd name="T36" fmla="*/ 0 w 2609"/>
                <a:gd name="T37" fmla="*/ 1 h 1298"/>
                <a:gd name="T38" fmla="*/ 0 w 2609"/>
                <a:gd name="T39" fmla="*/ 1 h 1298"/>
                <a:gd name="T40" fmla="*/ 0 w 2609"/>
                <a:gd name="T41" fmla="*/ 1 h 1298"/>
                <a:gd name="T42" fmla="*/ 0 w 2609"/>
                <a:gd name="T43" fmla="*/ 1 h 1298"/>
                <a:gd name="T44" fmla="*/ 0 w 2609"/>
                <a:gd name="T45" fmla="*/ 1 h 1298"/>
                <a:gd name="T46" fmla="*/ 0 w 2609"/>
                <a:gd name="T47" fmla="*/ 1 h 1298"/>
                <a:gd name="T48" fmla="*/ 0 w 2609"/>
                <a:gd name="T49" fmla="*/ 1 h 1298"/>
                <a:gd name="T50" fmla="*/ 0 w 2609"/>
                <a:gd name="T51" fmla="*/ 1 h 1298"/>
                <a:gd name="T52" fmla="*/ 0 w 2609"/>
                <a:gd name="T53" fmla="*/ 1 h 1298"/>
                <a:gd name="T54" fmla="*/ 0 w 2609"/>
                <a:gd name="T55" fmla="*/ 1 h 1298"/>
                <a:gd name="T56" fmla="*/ 0 w 2609"/>
                <a:gd name="T57" fmla="*/ 1 h 1298"/>
                <a:gd name="T58" fmla="*/ 0 w 2609"/>
                <a:gd name="T59" fmla="*/ 1 h 1298"/>
                <a:gd name="T60" fmla="*/ 0 w 2609"/>
                <a:gd name="T61" fmla="*/ 1 h 1298"/>
                <a:gd name="T62" fmla="*/ 0 w 2609"/>
                <a:gd name="T63" fmla="*/ 1 h 1298"/>
                <a:gd name="T64" fmla="*/ 0 w 2609"/>
                <a:gd name="T65" fmla="*/ 1 h 1298"/>
                <a:gd name="T66" fmla="*/ 0 w 2609"/>
                <a:gd name="T67" fmla="*/ 1 h 1298"/>
                <a:gd name="T68" fmla="*/ 0 w 2609"/>
                <a:gd name="T69" fmla="*/ 1 h 1298"/>
                <a:gd name="T70" fmla="*/ 0 w 2609"/>
                <a:gd name="T71" fmla="*/ 1 h 1298"/>
                <a:gd name="T72" fmla="*/ 0 w 2609"/>
                <a:gd name="T73" fmla="*/ 1 h 1298"/>
                <a:gd name="T74" fmla="*/ 0 w 2609"/>
                <a:gd name="T75" fmla="*/ 1 h 1298"/>
                <a:gd name="T76" fmla="*/ 0 w 2609"/>
                <a:gd name="T77" fmla="*/ 1 h 1298"/>
                <a:gd name="T78" fmla="*/ 0 w 2609"/>
                <a:gd name="T79" fmla="*/ 1 h 1298"/>
                <a:gd name="T80" fmla="*/ 0 w 2609"/>
                <a:gd name="T81" fmla="*/ 1 h 1298"/>
                <a:gd name="T82" fmla="*/ 0 w 2609"/>
                <a:gd name="T83" fmla="*/ 1 h 1298"/>
                <a:gd name="T84" fmla="*/ 0 w 2609"/>
                <a:gd name="T85" fmla="*/ 1 h 1298"/>
                <a:gd name="T86" fmla="*/ 0 w 2609"/>
                <a:gd name="T87" fmla="*/ 1 h 1298"/>
                <a:gd name="T88" fmla="*/ 0 w 2609"/>
                <a:gd name="T89" fmla="*/ 1 h 1298"/>
                <a:gd name="T90" fmla="*/ 0 w 2609"/>
                <a:gd name="T91" fmla="*/ 1 h 12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09"/>
                <a:gd name="T139" fmla="*/ 0 h 1298"/>
                <a:gd name="T140" fmla="*/ 2609 w 2609"/>
                <a:gd name="T141" fmla="*/ 1298 h 12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09" h="1298">
                  <a:moveTo>
                    <a:pt x="1152" y="110"/>
                  </a:moveTo>
                  <a:lnTo>
                    <a:pt x="873" y="28"/>
                  </a:lnTo>
                  <a:lnTo>
                    <a:pt x="559" y="0"/>
                  </a:lnTo>
                  <a:lnTo>
                    <a:pt x="369" y="11"/>
                  </a:lnTo>
                  <a:lnTo>
                    <a:pt x="147" y="59"/>
                  </a:lnTo>
                  <a:lnTo>
                    <a:pt x="0" y="144"/>
                  </a:lnTo>
                  <a:lnTo>
                    <a:pt x="0" y="228"/>
                  </a:lnTo>
                  <a:lnTo>
                    <a:pt x="52" y="408"/>
                  </a:lnTo>
                  <a:lnTo>
                    <a:pt x="107" y="458"/>
                  </a:lnTo>
                  <a:lnTo>
                    <a:pt x="284" y="380"/>
                  </a:lnTo>
                  <a:lnTo>
                    <a:pt x="265" y="502"/>
                  </a:lnTo>
                  <a:lnTo>
                    <a:pt x="306" y="652"/>
                  </a:lnTo>
                  <a:lnTo>
                    <a:pt x="462" y="918"/>
                  </a:lnTo>
                  <a:lnTo>
                    <a:pt x="599" y="808"/>
                  </a:lnTo>
                  <a:lnTo>
                    <a:pt x="924" y="1089"/>
                  </a:lnTo>
                  <a:lnTo>
                    <a:pt x="1419" y="1169"/>
                  </a:lnTo>
                  <a:lnTo>
                    <a:pt x="1645" y="1298"/>
                  </a:lnTo>
                  <a:lnTo>
                    <a:pt x="1763" y="1121"/>
                  </a:lnTo>
                  <a:lnTo>
                    <a:pt x="1862" y="929"/>
                  </a:lnTo>
                  <a:lnTo>
                    <a:pt x="1917" y="1043"/>
                  </a:lnTo>
                  <a:lnTo>
                    <a:pt x="1987" y="1214"/>
                  </a:lnTo>
                  <a:lnTo>
                    <a:pt x="2113" y="1148"/>
                  </a:lnTo>
                  <a:lnTo>
                    <a:pt x="2257" y="925"/>
                  </a:lnTo>
                  <a:lnTo>
                    <a:pt x="2149" y="709"/>
                  </a:lnTo>
                  <a:lnTo>
                    <a:pt x="1960" y="521"/>
                  </a:lnTo>
                  <a:lnTo>
                    <a:pt x="1964" y="517"/>
                  </a:lnTo>
                  <a:lnTo>
                    <a:pt x="1976" y="509"/>
                  </a:lnTo>
                  <a:lnTo>
                    <a:pt x="1991" y="500"/>
                  </a:lnTo>
                  <a:lnTo>
                    <a:pt x="2006" y="498"/>
                  </a:lnTo>
                  <a:lnTo>
                    <a:pt x="2012" y="498"/>
                  </a:lnTo>
                  <a:lnTo>
                    <a:pt x="2025" y="500"/>
                  </a:lnTo>
                  <a:lnTo>
                    <a:pt x="2038" y="502"/>
                  </a:lnTo>
                  <a:lnTo>
                    <a:pt x="2054" y="505"/>
                  </a:lnTo>
                  <a:lnTo>
                    <a:pt x="2065" y="507"/>
                  </a:lnTo>
                  <a:lnTo>
                    <a:pt x="2078" y="509"/>
                  </a:lnTo>
                  <a:lnTo>
                    <a:pt x="2086" y="511"/>
                  </a:lnTo>
                  <a:lnTo>
                    <a:pt x="2090" y="513"/>
                  </a:lnTo>
                  <a:lnTo>
                    <a:pt x="2272" y="600"/>
                  </a:lnTo>
                  <a:lnTo>
                    <a:pt x="2335" y="667"/>
                  </a:lnTo>
                  <a:lnTo>
                    <a:pt x="2609" y="412"/>
                  </a:lnTo>
                  <a:lnTo>
                    <a:pt x="2339" y="207"/>
                  </a:lnTo>
                  <a:lnTo>
                    <a:pt x="2042" y="129"/>
                  </a:lnTo>
                  <a:lnTo>
                    <a:pt x="1787" y="144"/>
                  </a:lnTo>
                  <a:lnTo>
                    <a:pt x="1548" y="165"/>
                  </a:lnTo>
                  <a:lnTo>
                    <a:pt x="1152" y="110"/>
                  </a:lnTo>
                  <a:close/>
                </a:path>
              </a:pathLst>
            </a:custGeom>
            <a:solidFill>
              <a:srgbClr val="8AA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39"/>
            <p:cNvSpPr>
              <a:spLocks/>
            </p:cNvSpPr>
            <p:nvPr/>
          </p:nvSpPr>
          <p:spPr bwMode="auto">
            <a:xfrm>
              <a:off x="3428" y="3235"/>
              <a:ext cx="270" cy="329"/>
            </a:xfrm>
            <a:custGeom>
              <a:avLst/>
              <a:gdLst>
                <a:gd name="T0" fmla="*/ 1 w 540"/>
                <a:gd name="T1" fmla="*/ 1 h 658"/>
                <a:gd name="T2" fmla="*/ 1 w 540"/>
                <a:gd name="T3" fmla="*/ 0 h 658"/>
                <a:gd name="T4" fmla="*/ 1 w 540"/>
                <a:gd name="T5" fmla="*/ 1 h 658"/>
                <a:gd name="T6" fmla="*/ 1 w 540"/>
                <a:gd name="T7" fmla="*/ 1 h 658"/>
                <a:gd name="T8" fmla="*/ 1 w 540"/>
                <a:gd name="T9" fmla="*/ 1 h 658"/>
                <a:gd name="T10" fmla="*/ 1 w 540"/>
                <a:gd name="T11" fmla="*/ 1 h 658"/>
                <a:gd name="T12" fmla="*/ 0 w 540"/>
                <a:gd name="T13" fmla="*/ 1 h 658"/>
                <a:gd name="T14" fmla="*/ 1 w 540"/>
                <a:gd name="T15" fmla="*/ 1 h 658"/>
                <a:gd name="T16" fmla="*/ 1 w 540"/>
                <a:gd name="T17" fmla="*/ 1 h 6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0"/>
                <a:gd name="T28" fmla="*/ 0 h 658"/>
                <a:gd name="T29" fmla="*/ 540 w 540"/>
                <a:gd name="T30" fmla="*/ 658 h 6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0" h="658">
                  <a:moveTo>
                    <a:pt x="277" y="46"/>
                  </a:moveTo>
                  <a:lnTo>
                    <a:pt x="314" y="0"/>
                  </a:lnTo>
                  <a:lnTo>
                    <a:pt x="540" y="113"/>
                  </a:lnTo>
                  <a:lnTo>
                    <a:pt x="376" y="407"/>
                  </a:lnTo>
                  <a:lnTo>
                    <a:pt x="428" y="455"/>
                  </a:lnTo>
                  <a:lnTo>
                    <a:pt x="262" y="658"/>
                  </a:lnTo>
                  <a:lnTo>
                    <a:pt x="0" y="556"/>
                  </a:lnTo>
                  <a:lnTo>
                    <a:pt x="277" y="46"/>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0"/>
            <p:cNvSpPr>
              <a:spLocks/>
            </p:cNvSpPr>
            <p:nvPr/>
          </p:nvSpPr>
          <p:spPr bwMode="auto">
            <a:xfrm>
              <a:off x="3401" y="3488"/>
              <a:ext cx="390" cy="315"/>
            </a:xfrm>
            <a:custGeom>
              <a:avLst/>
              <a:gdLst>
                <a:gd name="T0" fmla="*/ 1 w 779"/>
                <a:gd name="T1" fmla="*/ 0 h 629"/>
                <a:gd name="T2" fmla="*/ 1 w 779"/>
                <a:gd name="T3" fmla="*/ 1 h 629"/>
                <a:gd name="T4" fmla="*/ 1 w 779"/>
                <a:gd name="T5" fmla="*/ 1 h 629"/>
                <a:gd name="T6" fmla="*/ 1 w 779"/>
                <a:gd name="T7" fmla="*/ 1 h 629"/>
                <a:gd name="T8" fmla="*/ 1 w 779"/>
                <a:gd name="T9" fmla="*/ 1 h 629"/>
                <a:gd name="T10" fmla="*/ 1 w 779"/>
                <a:gd name="T11" fmla="*/ 1 h 629"/>
                <a:gd name="T12" fmla="*/ 1 w 779"/>
                <a:gd name="T13" fmla="*/ 1 h 629"/>
                <a:gd name="T14" fmla="*/ 1 w 779"/>
                <a:gd name="T15" fmla="*/ 1 h 629"/>
                <a:gd name="T16" fmla="*/ 1 w 779"/>
                <a:gd name="T17" fmla="*/ 1 h 629"/>
                <a:gd name="T18" fmla="*/ 1 w 779"/>
                <a:gd name="T19" fmla="*/ 1 h 629"/>
                <a:gd name="T20" fmla="*/ 0 w 779"/>
                <a:gd name="T21" fmla="*/ 1 h 629"/>
                <a:gd name="T22" fmla="*/ 1 w 779"/>
                <a:gd name="T23" fmla="*/ 1 h 629"/>
                <a:gd name="T24" fmla="*/ 1 w 779"/>
                <a:gd name="T25" fmla="*/ 1 h 629"/>
                <a:gd name="T26" fmla="*/ 1 w 779"/>
                <a:gd name="T27" fmla="*/ 0 h 629"/>
                <a:gd name="T28" fmla="*/ 1 w 779"/>
                <a:gd name="T29" fmla="*/ 0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9"/>
                <a:gd name="T46" fmla="*/ 0 h 629"/>
                <a:gd name="T47" fmla="*/ 779 w 779"/>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9" h="629">
                  <a:moveTo>
                    <a:pt x="137" y="0"/>
                  </a:moveTo>
                  <a:lnTo>
                    <a:pt x="329" y="101"/>
                  </a:lnTo>
                  <a:lnTo>
                    <a:pt x="494" y="70"/>
                  </a:lnTo>
                  <a:lnTo>
                    <a:pt x="564" y="148"/>
                  </a:lnTo>
                  <a:lnTo>
                    <a:pt x="627" y="196"/>
                  </a:lnTo>
                  <a:lnTo>
                    <a:pt x="720" y="196"/>
                  </a:lnTo>
                  <a:lnTo>
                    <a:pt x="779" y="223"/>
                  </a:lnTo>
                  <a:lnTo>
                    <a:pt x="604" y="629"/>
                  </a:lnTo>
                  <a:lnTo>
                    <a:pt x="536" y="629"/>
                  </a:lnTo>
                  <a:lnTo>
                    <a:pt x="232" y="510"/>
                  </a:lnTo>
                  <a:lnTo>
                    <a:pt x="0" y="481"/>
                  </a:lnTo>
                  <a:lnTo>
                    <a:pt x="7" y="392"/>
                  </a:lnTo>
                  <a:lnTo>
                    <a:pt x="110" y="116"/>
                  </a:lnTo>
                  <a:lnTo>
                    <a:pt x="137" y="0"/>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1"/>
            <p:cNvSpPr>
              <a:spLocks/>
            </p:cNvSpPr>
            <p:nvPr/>
          </p:nvSpPr>
          <p:spPr bwMode="auto">
            <a:xfrm>
              <a:off x="3190" y="3225"/>
              <a:ext cx="353" cy="376"/>
            </a:xfrm>
            <a:custGeom>
              <a:avLst/>
              <a:gdLst>
                <a:gd name="T0" fmla="*/ 0 w 707"/>
                <a:gd name="T1" fmla="*/ 1 h 752"/>
                <a:gd name="T2" fmla="*/ 0 w 707"/>
                <a:gd name="T3" fmla="*/ 0 h 752"/>
                <a:gd name="T4" fmla="*/ 0 w 707"/>
                <a:gd name="T5" fmla="*/ 1 h 752"/>
                <a:gd name="T6" fmla="*/ 0 w 707"/>
                <a:gd name="T7" fmla="*/ 1 h 752"/>
                <a:gd name="T8" fmla="*/ 0 w 707"/>
                <a:gd name="T9" fmla="*/ 1 h 752"/>
                <a:gd name="T10" fmla="*/ 0 w 707"/>
                <a:gd name="T11" fmla="*/ 1 h 752"/>
                <a:gd name="T12" fmla="*/ 0 w 707"/>
                <a:gd name="T13" fmla="*/ 1 h 752"/>
                <a:gd name="T14" fmla="*/ 0 w 707"/>
                <a:gd name="T15" fmla="*/ 1 h 752"/>
                <a:gd name="T16" fmla="*/ 0 w 707"/>
                <a:gd name="T17" fmla="*/ 1 h 752"/>
                <a:gd name="T18" fmla="*/ 0 w 707"/>
                <a:gd name="T19" fmla="*/ 1 h 752"/>
                <a:gd name="T20" fmla="*/ 0 w 707"/>
                <a:gd name="T21" fmla="*/ 1 h 752"/>
                <a:gd name="T22" fmla="*/ 0 w 707"/>
                <a:gd name="T23" fmla="*/ 1 h 752"/>
                <a:gd name="T24" fmla="*/ 0 w 707"/>
                <a:gd name="T25" fmla="*/ 1 h 752"/>
                <a:gd name="T26" fmla="*/ 0 w 707"/>
                <a:gd name="T27" fmla="*/ 1 h 7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7"/>
                <a:gd name="T43" fmla="*/ 0 h 752"/>
                <a:gd name="T44" fmla="*/ 707 w 707"/>
                <a:gd name="T45" fmla="*/ 752 h 7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7" h="752">
                  <a:moveTo>
                    <a:pt x="193" y="161"/>
                  </a:moveTo>
                  <a:lnTo>
                    <a:pt x="422" y="0"/>
                  </a:lnTo>
                  <a:lnTo>
                    <a:pt x="610" y="106"/>
                  </a:lnTo>
                  <a:lnTo>
                    <a:pt x="707" y="211"/>
                  </a:lnTo>
                  <a:lnTo>
                    <a:pt x="595" y="634"/>
                  </a:lnTo>
                  <a:lnTo>
                    <a:pt x="587" y="701"/>
                  </a:lnTo>
                  <a:lnTo>
                    <a:pt x="547" y="752"/>
                  </a:lnTo>
                  <a:lnTo>
                    <a:pt x="437" y="693"/>
                  </a:lnTo>
                  <a:lnTo>
                    <a:pt x="22" y="557"/>
                  </a:lnTo>
                  <a:lnTo>
                    <a:pt x="0" y="462"/>
                  </a:lnTo>
                  <a:lnTo>
                    <a:pt x="20" y="342"/>
                  </a:lnTo>
                  <a:lnTo>
                    <a:pt x="104" y="216"/>
                  </a:lnTo>
                  <a:lnTo>
                    <a:pt x="193" y="161"/>
                  </a:lnTo>
                  <a:close/>
                </a:path>
              </a:pathLst>
            </a:custGeom>
            <a:solidFill>
              <a:srgbClr val="D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2"/>
            <p:cNvSpPr>
              <a:spLocks/>
            </p:cNvSpPr>
            <p:nvPr/>
          </p:nvSpPr>
          <p:spPr bwMode="auto">
            <a:xfrm>
              <a:off x="3558" y="3454"/>
              <a:ext cx="199" cy="163"/>
            </a:xfrm>
            <a:custGeom>
              <a:avLst/>
              <a:gdLst>
                <a:gd name="T0" fmla="*/ 0 w 400"/>
                <a:gd name="T1" fmla="*/ 0 h 327"/>
                <a:gd name="T2" fmla="*/ 0 w 400"/>
                <a:gd name="T3" fmla="*/ 0 h 327"/>
                <a:gd name="T4" fmla="*/ 0 w 400"/>
                <a:gd name="T5" fmla="*/ 0 h 327"/>
                <a:gd name="T6" fmla="*/ 0 w 400"/>
                <a:gd name="T7" fmla="*/ 0 h 327"/>
                <a:gd name="T8" fmla="*/ 0 w 400"/>
                <a:gd name="T9" fmla="*/ 0 h 327"/>
                <a:gd name="T10" fmla="*/ 0 w 400"/>
                <a:gd name="T11" fmla="*/ 0 h 327"/>
                <a:gd name="T12" fmla="*/ 0 w 400"/>
                <a:gd name="T13" fmla="*/ 0 h 327"/>
                <a:gd name="T14" fmla="*/ 0 w 400"/>
                <a:gd name="T15" fmla="*/ 0 h 327"/>
                <a:gd name="T16" fmla="*/ 0 w 400"/>
                <a:gd name="T17" fmla="*/ 0 h 327"/>
                <a:gd name="T18" fmla="*/ 0 w 400"/>
                <a:gd name="T19" fmla="*/ 0 h 327"/>
                <a:gd name="T20" fmla="*/ 0 w 400"/>
                <a:gd name="T21" fmla="*/ 0 h 327"/>
                <a:gd name="T22" fmla="*/ 0 w 400"/>
                <a:gd name="T23" fmla="*/ 0 h 3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0"/>
                <a:gd name="T37" fmla="*/ 0 h 327"/>
                <a:gd name="T38" fmla="*/ 400 w 400"/>
                <a:gd name="T39" fmla="*/ 327 h 3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0" h="327">
                  <a:moveTo>
                    <a:pt x="141" y="0"/>
                  </a:moveTo>
                  <a:lnTo>
                    <a:pt x="56" y="106"/>
                  </a:lnTo>
                  <a:lnTo>
                    <a:pt x="0" y="188"/>
                  </a:lnTo>
                  <a:lnTo>
                    <a:pt x="23" y="209"/>
                  </a:lnTo>
                  <a:lnTo>
                    <a:pt x="90" y="161"/>
                  </a:lnTo>
                  <a:lnTo>
                    <a:pt x="111" y="180"/>
                  </a:lnTo>
                  <a:lnTo>
                    <a:pt x="94" y="260"/>
                  </a:lnTo>
                  <a:lnTo>
                    <a:pt x="215" y="327"/>
                  </a:lnTo>
                  <a:lnTo>
                    <a:pt x="287" y="313"/>
                  </a:lnTo>
                  <a:lnTo>
                    <a:pt x="400" y="150"/>
                  </a:lnTo>
                  <a:lnTo>
                    <a:pt x="141" y="0"/>
                  </a:lnTo>
                  <a:close/>
                </a:path>
              </a:pathLst>
            </a:custGeom>
            <a:solidFill>
              <a:srgbClr val="FA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3"/>
            <p:cNvSpPr>
              <a:spLocks/>
            </p:cNvSpPr>
            <p:nvPr/>
          </p:nvSpPr>
          <p:spPr bwMode="auto">
            <a:xfrm>
              <a:off x="3967" y="3398"/>
              <a:ext cx="153" cy="164"/>
            </a:xfrm>
            <a:custGeom>
              <a:avLst/>
              <a:gdLst>
                <a:gd name="T0" fmla="*/ 0 w 304"/>
                <a:gd name="T1" fmla="*/ 1 h 328"/>
                <a:gd name="T2" fmla="*/ 1 w 304"/>
                <a:gd name="T3" fmla="*/ 1 h 328"/>
                <a:gd name="T4" fmla="*/ 1 w 304"/>
                <a:gd name="T5" fmla="*/ 1 h 328"/>
                <a:gd name="T6" fmla="*/ 1 w 304"/>
                <a:gd name="T7" fmla="*/ 1 h 328"/>
                <a:gd name="T8" fmla="*/ 1 w 304"/>
                <a:gd name="T9" fmla="*/ 1 h 328"/>
                <a:gd name="T10" fmla="*/ 1 w 304"/>
                <a:gd name="T11" fmla="*/ 1 h 328"/>
                <a:gd name="T12" fmla="*/ 1 w 304"/>
                <a:gd name="T13" fmla="*/ 1 h 328"/>
                <a:gd name="T14" fmla="*/ 1 w 304"/>
                <a:gd name="T15" fmla="*/ 0 h 328"/>
                <a:gd name="T16" fmla="*/ 0 w 304"/>
                <a:gd name="T17" fmla="*/ 1 h 328"/>
                <a:gd name="T18" fmla="*/ 0 w 304"/>
                <a:gd name="T19" fmla="*/ 1 h 3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328"/>
                <a:gd name="T32" fmla="*/ 304 w 304"/>
                <a:gd name="T33" fmla="*/ 328 h 3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328">
                  <a:moveTo>
                    <a:pt x="0" y="140"/>
                  </a:moveTo>
                  <a:lnTo>
                    <a:pt x="36" y="254"/>
                  </a:lnTo>
                  <a:lnTo>
                    <a:pt x="55" y="313"/>
                  </a:lnTo>
                  <a:lnTo>
                    <a:pt x="125" y="328"/>
                  </a:lnTo>
                  <a:lnTo>
                    <a:pt x="141" y="247"/>
                  </a:lnTo>
                  <a:lnTo>
                    <a:pt x="239" y="273"/>
                  </a:lnTo>
                  <a:lnTo>
                    <a:pt x="304" y="125"/>
                  </a:lnTo>
                  <a:lnTo>
                    <a:pt x="160" y="0"/>
                  </a:lnTo>
                  <a:lnTo>
                    <a:pt x="0" y="140"/>
                  </a:lnTo>
                  <a:close/>
                </a:path>
              </a:pathLst>
            </a:custGeom>
            <a:solidFill>
              <a:srgbClr val="FA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4"/>
            <p:cNvSpPr>
              <a:spLocks/>
            </p:cNvSpPr>
            <p:nvPr/>
          </p:nvSpPr>
          <p:spPr bwMode="auto">
            <a:xfrm>
              <a:off x="4139" y="3105"/>
              <a:ext cx="163" cy="173"/>
            </a:xfrm>
            <a:custGeom>
              <a:avLst/>
              <a:gdLst>
                <a:gd name="T0" fmla="*/ 0 w 327"/>
                <a:gd name="T1" fmla="*/ 1 h 346"/>
                <a:gd name="T2" fmla="*/ 0 w 327"/>
                <a:gd name="T3" fmla="*/ 1 h 346"/>
                <a:gd name="T4" fmla="*/ 0 w 327"/>
                <a:gd name="T5" fmla="*/ 1 h 346"/>
                <a:gd name="T6" fmla="*/ 0 w 327"/>
                <a:gd name="T7" fmla="*/ 1 h 346"/>
                <a:gd name="T8" fmla="*/ 0 w 327"/>
                <a:gd name="T9" fmla="*/ 1 h 346"/>
                <a:gd name="T10" fmla="*/ 0 w 327"/>
                <a:gd name="T11" fmla="*/ 1 h 346"/>
                <a:gd name="T12" fmla="*/ 0 w 327"/>
                <a:gd name="T13" fmla="*/ 1 h 346"/>
                <a:gd name="T14" fmla="*/ 0 w 327"/>
                <a:gd name="T15" fmla="*/ 1 h 346"/>
                <a:gd name="T16" fmla="*/ 0 w 327"/>
                <a:gd name="T17" fmla="*/ 1 h 346"/>
                <a:gd name="T18" fmla="*/ 0 w 327"/>
                <a:gd name="T19" fmla="*/ 1 h 346"/>
                <a:gd name="T20" fmla="*/ 0 w 327"/>
                <a:gd name="T21" fmla="*/ 1 h 346"/>
                <a:gd name="T22" fmla="*/ 0 w 327"/>
                <a:gd name="T23" fmla="*/ 0 h 346"/>
                <a:gd name="T24" fmla="*/ 0 w 327"/>
                <a:gd name="T25" fmla="*/ 1 h 346"/>
                <a:gd name="T26" fmla="*/ 0 w 327"/>
                <a:gd name="T27" fmla="*/ 1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7"/>
                <a:gd name="T43" fmla="*/ 0 h 346"/>
                <a:gd name="T44" fmla="*/ 327 w 327"/>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7" h="346">
                  <a:moveTo>
                    <a:pt x="0" y="158"/>
                  </a:moveTo>
                  <a:lnTo>
                    <a:pt x="32" y="198"/>
                  </a:lnTo>
                  <a:lnTo>
                    <a:pt x="63" y="287"/>
                  </a:lnTo>
                  <a:lnTo>
                    <a:pt x="72" y="335"/>
                  </a:lnTo>
                  <a:lnTo>
                    <a:pt x="99" y="346"/>
                  </a:lnTo>
                  <a:lnTo>
                    <a:pt x="126" y="325"/>
                  </a:lnTo>
                  <a:lnTo>
                    <a:pt x="135" y="240"/>
                  </a:lnTo>
                  <a:lnTo>
                    <a:pt x="162" y="228"/>
                  </a:lnTo>
                  <a:lnTo>
                    <a:pt x="205" y="318"/>
                  </a:lnTo>
                  <a:lnTo>
                    <a:pt x="314" y="299"/>
                  </a:lnTo>
                  <a:lnTo>
                    <a:pt x="327" y="243"/>
                  </a:lnTo>
                  <a:lnTo>
                    <a:pt x="162" y="0"/>
                  </a:lnTo>
                  <a:lnTo>
                    <a:pt x="0" y="158"/>
                  </a:lnTo>
                  <a:close/>
                </a:path>
              </a:pathLst>
            </a:custGeom>
            <a:solidFill>
              <a:srgbClr val="FA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5"/>
            <p:cNvSpPr>
              <a:spLocks/>
            </p:cNvSpPr>
            <p:nvPr/>
          </p:nvSpPr>
          <p:spPr bwMode="auto">
            <a:xfrm>
              <a:off x="3195" y="3269"/>
              <a:ext cx="160" cy="153"/>
            </a:xfrm>
            <a:custGeom>
              <a:avLst/>
              <a:gdLst>
                <a:gd name="T0" fmla="*/ 1 w 319"/>
                <a:gd name="T1" fmla="*/ 0 h 308"/>
                <a:gd name="T2" fmla="*/ 1 w 319"/>
                <a:gd name="T3" fmla="*/ 0 h 308"/>
                <a:gd name="T4" fmla="*/ 1 w 319"/>
                <a:gd name="T5" fmla="*/ 0 h 308"/>
                <a:gd name="T6" fmla="*/ 1 w 319"/>
                <a:gd name="T7" fmla="*/ 0 h 308"/>
                <a:gd name="T8" fmla="*/ 1 w 319"/>
                <a:gd name="T9" fmla="*/ 0 h 308"/>
                <a:gd name="T10" fmla="*/ 1 w 319"/>
                <a:gd name="T11" fmla="*/ 0 h 308"/>
                <a:gd name="T12" fmla="*/ 1 w 319"/>
                <a:gd name="T13" fmla="*/ 0 h 308"/>
                <a:gd name="T14" fmla="*/ 0 w 319"/>
                <a:gd name="T15" fmla="*/ 0 h 308"/>
                <a:gd name="T16" fmla="*/ 1 w 319"/>
                <a:gd name="T17" fmla="*/ 0 h 308"/>
                <a:gd name="T18" fmla="*/ 1 w 319"/>
                <a:gd name="T19" fmla="*/ 0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9"/>
                <a:gd name="T31" fmla="*/ 0 h 308"/>
                <a:gd name="T32" fmla="*/ 319 w 319"/>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9" h="308">
                  <a:moveTo>
                    <a:pt x="163" y="0"/>
                  </a:moveTo>
                  <a:lnTo>
                    <a:pt x="308" y="112"/>
                  </a:lnTo>
                  <a:lnTo>
                    <a:pt x="319" y="167"/>
                  </a:lnTo>
                  <a:lnTo>
                    <a:pt x="241" y="160"/>
                  </a:lnTo>
                  <a:lnTo>
                    <a:pt x="259" y="251"/>
                  </a:lnTo>
                  <a:lnTo>
                    <a:pt x="179" y="308"/>
                  </a:lnTo>
                  <a:lnTo>
                    <a:pt x="129" y="293"/>
                  </a:lnTo>
                  <a:lnTo>
                    <a:pt x="0" y="105"/>
                  </a:lnTo>
                  <a:lnTo>
                    <a:pt x="163" y="0"/>
                  </a:lnTo>
                  <a:close/>
                </a:path>
              </a:pathLst>
            </a:custGeom>
            <a:solidFill>
              <a:srgbClr val="FA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6"/>
            <p:cNvSpPr>
              <a:spLocks/>
            </p:cNvSpPr>
            <p:nvPr/>
          </p:nvSpPr>
          <p:spPr bwMode="auto">
            <a:xfrm>
              <a:off x="3430" y="3250"/>
              <a:ext cx="167" cy="146"/>
            </a:xfrm>
            <a:custGeom>
              <a:avLst/>
              <a:gdLst>
                <a:gd name="T0" fmla="*/ 1 w 332"/>
                <a:gd name="T1" fmla="*/ 0 h 291"/>
                <a:gd name="T2" fmla="*/ 1 w 332"/>
                <a:gd name="T3" fmla="*/ 1 h 291"/>
                <a:gd name="T4" fmla="*/ 1 w 332"/>
                <a:gd name="T5" fmla="*/ 1 h 291"/>
                <a:gd name="T6" fmla="*/ 1 w 332"/>
                <a:gd name="T7" fmla="*/ 1 h 291"/>
                <a:gd name="T8" fmla="*/ 1 w 332"/>
                <a:gd name="T9" fmla="*/ 1 h 291"/>
                <a:gd name="T10" fmla="*/ 1 w 332"/>
                <a:gd name="T11" fmla="*/ 1 h 291"/>
                <a:gd name="T12" fmla="*/ 1 w 332"/>
                <a:gd name="T13" fmla="*/ 1 h 291"/>
                <a:gd name="T14" fmla="*/ 1 w 332"/>
                <a:gd name="T15" fmla="*/ 1 h 291"/>
                <a:gd name="T16" fmla="*/ 0 w 332"/>
                <a:gd name="T17" fmla="*/ 1 h 291"/>
                <a:gd name="T18" fmla="*/ 1 w 332"/>
                <a:gd name="T19" fmla="*/ 1 h 291"/>
                <a:gd name="T20" fmla="*/ 1 w 332"/>
                <a:gd name="T21" fmla="*/ 0 h 291"/>
                <a:gd name="T22" fmla="*/ 1 w 332"/>
                <a:gd name="T23" fmla="*/ 0 h 2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2"/>
                <a:gd name="T37" fmla="*/ 0 h 291"/>
                <a:gd name="T38" fmla="*/ 332 w 332"/>
                <a:gd name="T39" fmla="*/ 291 h 2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2" h="291">
                  <a:moveTo>
                    <a:pt x="148" y="0"/>
                  </a:moveTo>
                  <a:lnTo>
                    <a:pt x="317" y="36"/>
                  </a:lnTo>
                  <a:lnTo>
                    <a:pt x="294" y="93"/>
                  </a:lnTo>
                  <a:lnTo>
                    <a:pt x="298" y="122"/>
                  </a:lnTo>
                  <a:lnTo>
                    <a:pt x="332" y="169"/>
                  </a:lnTo>
                  <a:lnTo>
                    <a:pt x="332" y="236"/>
                  </a:lnTo>
                  <a:lnTo>
                    <a:pt x="290" y="266"/>
                  </a:lnTo>
                  <a:lnTo>
                    <a:pt x="144" y="291"/>
                  </a:lnTo>
                  <a:lnTo>
                    <a:pt x="0" y="236"/>
                  </a:lnTo>
                  <a:lnTo>
                    <a:pt x="81" y="114"/>
                  </a:lnTo>
                  <a:lnTo>
                    <a:pt x="148" y="0"/>
                  </a:lnTo>
                  <a:close/>
                </a:path>
              </a:pathLst>
            </a:custGeom>
            <a:solidFill>
              <a:srgbClr val="FA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7"/>
            <p:cNvSpPr>
              <a:spLocks/>
            </p:cNvSpPr>
            <p:nvPr/>
          </p:nvSpPr>
          <p:spPr bwMode="auto">
            <a:xfrm>
              <a:off x="2882" y="2994"/>
              <a:ext cx="86" cy="100"/>
            </a:xfrm>
            <a:custGeom>
              <a:avLst/>
              <a:gdLst>
                <a:gd name="T0" fmla="*/ 0 w 173"/>
                <a:gd name="T1" fmla="*/ 1 h 199"/>
                <a:gd name="T2" fmla="*/ 0 w 173"/>
                <a:gd name="T3" fmla="*/ 0 h 199"/>
                <a:gd name="T4" fmla="*/ 0 w 173"/>
                <a:gd name="T5" fmla="*/ 1 h 199"/>
                <a:gd name="T6" fmla="*/ 0 w 173"/>
                <a:gd name="T7" fmla="*/ 1 h 199"/>
                <a:gd name="T8" fmla="*/ 0 w 173"/>
                <a:gd name="T9" fmla="*/ 1 h 199"/>
                <a:gd name="T10" fmla="*/ 0 w 173"/>
                <a:gd name="T11" fmla="*/ 1 h 199"/>
                <a:gd name="T12" fmla="*/ 0 w 173"/>
                <a:gd name="T13" fmla="*/ 1 h 199"/>
                <a:gd name="T14" fmla="*/ 0 60000 65536"/>
                <a:gd name="T15" fmla="*/ 0 60000 65536"/>
                <a:gd name="T16" fmla="*/ 0 60000 65536"/>
                <a:gd name="T17" fmla="*/ 0 60000 65536"/>
                <a:gd name="T18" fmla="*/ 0 60000 65536"/>
                <a:gd name="T19" fmla="*/ 0 60000 65536"/>
                <a:gd name="T20" fmla="*/ 0 60000 65536"/>
                <a:gd name="T21" fmla="*/ 0 w 173"/>
                <a:gd name="T22" fmla="*/ 0 h 199"/>
                <a:gd name="T23" fmla="*/ 173 w 173"/>
                <a:gd name="T24" fmla="*/ 199 h 1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199">
                  <a:moveTo>
                    <a:pt x="110" y="3"/>
                  </a:moveTo>
                  <a:lnTo>
                    <a:pt x="32" y="0"/>
                  </a:lnTo>
                  <a:lnTo>
                    <a:pt x="0" y="7"/>
                  </a:lnTo>
                  <a:lnTo>
                    <a:pt x="95" y="199"/>
                  </a:lnTo>
                  <a:lnTo>
                    <a:pt x="173" y="163"/>
                  </a:lnTo>
                  <a:lnTo>
                    <a:pt x="110" y="3"/>
                  </a:lnTo>
                  <a:close/>
                </a:path>
              </a:pathLst>
            </a:custGeom>
            <a:solidFill>
              <a:srgbClr val="FA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48"/>
            <p:cNvSpPr>
              <a:spLocks/>
            </p:cNvSpPr>
            <p:nvPr/>
          </p:nvSpPr>
          <p:spPr bwMode="auto">
            <a:xfrm>
              <a:off x="3478" y="2848"/>
              <a:ext cx="274" cy="358"/>
            </a:xfrm>
            <a:custGeom>
              <a:avLst/>
              <a:gdLst>
                <a:gd name="T0" fmla="*/ 1 w 547"/>
                <a:gd name="T1" fmla="*/ 1 h 715"/>
                <a:gd name="T2" fmla="*/ 1 w 547"/>
                <a:gd name="T3" fmla="*/ 1 h 715"/>
                <a:gd name="T4" fmla="*/ 1 w 547"/>
                <a:gd name="T5" fmla="*/ 1 h 715"/>
                <a:gd name="T6" fmla="*/ 1 w 547"/>
                <a:gd name="T7" fmla="*/ 1 h 715"/>
                <a:gd name="T8" fmla="*/ 1 w 547"/>
                <a:gd name="T9" fmla="*/ 1 h 715"/>
                <a:gd name="T10" fmla="*/ 1 w 547"/>
                <a:gd name="T11" fmla="*/ 1 h 715"/>
                <a:gd name="T12" fmla="*/ 1 w 547"/>
                <a:gd name="T13" fmla="*/ 0 h 715"/>
                <a:gd name="T14" fmla="*/ 1 w 547"/>
                <a:gd name="T15" fmla="*/ 1 h 715"/>
                <a:gd name="T16" fmla="*/ 1 w 547"/>
                <a:gd name="T17" fmla="*/ 1 h 715"/>
                <a:gd name="T18" fmla="*/ 1 w 547"/>
                <a:gd name="T19" fmla="*/ 1 h 715"/>
                <a:gd name="T20" fmla="*/ 1 w 547"/>
                <a:gd name="T21" fmla="*/ 1 h 715"/>
                <a:gd name="T22" fmla="*/ 1 w 547"/>
                <a:gd name="T23" fmla="*/ 1 h 715"/>
                <a:gd name="T24" fmla="*/ 1 w 547"/>
                <a:gd name="T25" fmla="*/ 1 h 715"/>
                <a:gd name="T26" fmla="*/ 1 w 547"/>
                <a:gd name="T27" fmla="*/ 1 h 715"/>
                <a:gd name="T28" fmla="*/ 1 w 547"/>
                <a:gd name="T29" fmla="*/ 1 h 715"/>
                <a:gd name="T30" fmla="*/ 1 w 547"/>
                <a:gd name="T31" fmla="*/ 1 h 715"/>
                <a:gd name="T32" fmla="*/ 1 w 547"/>
                <a:gd name="T33" fmla="*/ 1 h 715"/>
                <a:gd name="T34" fmla="*/ 1 w 547"/>
                <a:gd name="T35" fmla="*/ 1 h 715"/>
                <a:gd name="T36" fmla="*/ 1 w 547"/>
                <a:gd name="T37" fmla="*/ 1 h 715"/>
                <a:gd name="T38" fmla="*/ 1 w 547"/>
                <a:gd name="T39" fmla="*/ 1 h 715"/>
                <a:gd name="T40" fmla="*/ 0 w 547"/>
                <a:gd name="T41" fmla="*/ 1 h 715"/>
                <a:gd name="T42" fmla="*/ 1 w 547"/>
                <a:gd name="T43" fmla="*/ 1 h 715"/>
                <a:gd name="T44" fmla="*/ 1 w 547"/>
                <a:gd name="T45" fmla="*/ 1 h 715"/>
                <a:gd name="T46" fmla="*/ 1 w 547"/>
                <a:gd name="T47" fmla="*/ 1 h 715"/>
                <a:gd name="T48" fmla="*/ 1 w 547"/>
                <a:gd name="T49" fmla="*/ 1 h 715"/>
                <a:gd name="T50" fmla="*/ 1 w 547"/>
                <a:gd name="T51" fmla="*/ 1 h 7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7"/>
                <a:gd name="T79" fmla="*/ 0 h 715"/>
                <a:gd name="T80" fmla="*/ 547 w 547"/>
                <a:gd name="T81" fmla="*/ 715 h 7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7" h="715">
                  <a:moveTo>
                    <a:pt x="41" y="530"/>
                  </a:moveTo>
                  <a:lnTo>
                    <a:pt x="156" y="705"/>
                  </a:lnTo>
                  <a:lnTo>
                    <a:pt x="292" y="715"/>
                  </a:lnTo>
                  <a:lnTo>
                    <a:pt x="547" y="270"/>
                  </a:lnTo>
                  <a:lnTo>
                    <a:pt x="536" y="154"/>
                  </a:lnTo>
                  <a:lnTo>
                    <a:pt x="429" y="51"/>
                  </a:lnTo>
                  <a:lnTo>
                    <a:pt x="285" y="0"/>
                  </a:lnTo>
                  <a:lnTo>
                    <a:pt x="112" y="55"/>
                  </a:lnTo>
                  <a:lnTo>
                    <a:pt x="108" y="55"/>
                  </a:lnTo>
                  <a:lnTo>
                    <a:pt x="104" y="57"/>
                  </a:lnTo>
                  <a:lnTo>
                    <a:pt x="95" y="63"/>
                  </a:lnTo>
                  <a:lnTo>
                    <a:pt x="85" y="72"/>
                  </a:lnTo>
                  <a:lnTo>
                    <a:pt x="72" y="83"/>
                  </a:lnTo>
                  <a:lnTo>
                    <a:pt x="60" y="99"/>
                  </a:lnTo>
                  <a:lnTo>
                    <a:pt x="47" y="118"/>
                  </a:lnTo>
                  <a:lnTo>
                    <a:pt x="36" y="142"/>
                  </a:lnTo>
                  <a:lnTo>
                    <a:pt x="22" y="167"/>
                  </a:lnTo>
                  <a:lnTo>
                    <a:pt x="13" y="199"/>
                  </a:lnTo>
                  <a:lnTo>
                    <a:pt x="5" y="234"/>
                  </a:lnTo>
                  <a:lnTo>
                    <a:pt x="2" y="275"/>
                  </a:lnTo>
                  <a:lnTo>
                    <a:pt x="0" y="319"/>
                  </a:lnTo>
                  <a:lnTo>
                    <a:pt x="2" y="370"/>
                  </a:lnTo>
                  <a:lnTo>
                    <a:pt x="9" y="428"/>
                  </a:lnTo>
                  <a:lnTo>
                    <a:pt x="22" y="490"/>
                  </a:lnTo>
                  <a:lnTo>
                    <a:pt x="41" y="530"/>
                  </a:lnTo>
                  <a:close/>
                </a:path>
              </a:pathLst>
            </a:custGeom>
            <a:solidFill>
              <a:srgbClr val="FA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49"/>
            <p:cNvSpPr>
              <a:spLocks/>
            </p:cNvSpPr>
            <p:nvPr/>
          </p:nvSpPr>
          <p:spPr bwMode="auto">
            <a:xfrm>
              <a:off x="2527" y="3125"/>
              <a:ext cx="386" cy="118"/>
            </a:xfrm>
            <a:custGeom>
              <a:avLst/>
              <a:gdLst>
                <a:gd name="T0" fmla="*/ 1 w 772"/>
                <a:gd name="T1" fmla="*/ 1 h 236"/>
                <a:gd name="T2" fmla="*/ 1 w 772"/>
                <a:gd name="T3" fmla="*/ 1 h 236"/>
                <a:gd name="T4" fmla="*/ 1 w 772"/>
                <a:gd name="T5" fmla="*/ 1 h 236"/>
                <a:gd name="T6" fmla="*/ 1 w 772"/>
                <a:gd name="T7" fmla="*/ 1 h 236"/>
                <a:gd name="T8" fmla="*/ 1 w 772"/>
                <a:gd name="T9" fmla="*/ 1 h 236"/>
                <a:gd name="T10" fmla="*/ 0 w 772"/>
                <a:gd name="T11" fmla="*/ 1 h 236"/>
                <a:gd name="T12" fmla="*/ 1 w 772"/>
                <a:gd name="T13" fmla="*/ 1 h 236"/>
                <a:gd name="T14" fmla="*/ 1 w 772"/>
                <a:gd name="T15" fmla="*/ 1 h 236"/>
                <a:gd name="T16" fmla="*/ 1 w 772"/>
                <a:gd name="T17" fmla="*/ 1 h 236"/>
                <a:gd name="T18" fmla="*/ 1 w 772"/>
                <a:gd name="T19" fmla="*/ 1 h 236"/>
                <a:gd name="T20" fmla="*/ 1 w 772"/>
                <a:gd name="T21" fmla="*/ 1 h 236"/>
                <a:gd name="T22" fmla="*/ 1 w 772"/>
                <a:gd name="T23" fmla="*/ 1 h 236"/>
                <a:gd name="T24" fmla="*/ 1 w 772"/>
                <a:gd name="T25" fmla="*/ 1 h 236"/>
                <a:gd name="T26" fmla="*/ 1 w 772"/>
                <a:gd name="T27" fmla="*/ 1 h 236"/>
                <a:gd name="T28" fmla="*/ 1 w 772"/>
                <a:gd name="T29" fmla="*/ 1 h 236"/>
                <a:gd name="T30" fmla="*/ 1 w 772"/>
                <a:gd name="T31" fmla="*/ 1 h 236"/>
                <a:gd name="T32" fmla="*/ 1 w 772"/>
                <a:gd name="T33" fmla="*/ 1 h 236"/>
                <a:gd name="T34" fmla="*/ 1 w 772"/>
                <a:gd name="T35" fmla="*/ 1 h 236"/>
                <a:gd name="T36" fmla="*/ 1 w 772"/>
                <a:gd name="T37" fmla="*/ 1 h 236"/>
                <a:gd name="T38" fmla="*/ 1 w 772"/>
                <a:gd name="T39" fmla="*/ 1 h 236"/>
                <a:gd name="T40" fmla="*/ 1 w 772"/>
                <a:gd name="T41" fmla="*/ 1 h 236"/>
                <a:gd name="T42" fmla="*/ 1 w 772"/>
                <a:gd name="T43" fmla="*/ 1 h 236"/>
                <a:gd name="T44" fmla="*/ 1 w 772"/>
                <a:gd name="T45" fmla="*/ 1 h 236"/>
                <a:gd name="T46" fmla="*/ 1 w 772"/>
                <a:gd name="T47" fmla="*/ 1 h 236"/>
                <a:gd name="T48" fmla="*/ 1 w 772"/>
                <a:gd name="T49" fmla="*/ 1 h 236"/>
                <a:gd name="T50" fmla="*/ 1 w 772"/>
                <a:gd name="T51" fmla="*/ 1 h 236"/>
                <a:gd name="T52" fmla="*/ 1 w 772"/>
                <a:gd name="T53" fmla="*/ 1 h 236"/>
                <a:gd name="T54" fmla="*/ 1 w 772"/>
                <a:gd name="T55" fmla="*/ 1 h 236"/>
                <a:gd name="T56" fmla="*/ 1 w 772"/>
                <a:gd name="T57" fmla="*/ 1 h 236"/>
                <a:gd name="T58" fmla="*/ 1 w 772"/>
                <a:gd name="T59" fmla="*/ 1 h 236"/>
                <a:gd name="T60" fmla="*/ 1 w 772"/>
                <a:gd name="T61" fmla="*/ 1 h 236"/>
                <a:gd name="T62" fmla="*/ 1 w 772"/>
                <a:gd name="T63" fmla="*/ 1 h 236"/>
                <a:gd name="T64" fmla="*/ 1 w 772"/>
                <a:gd name="T65" fmla="*/ 1 h 236"/>
                <a:gd name="T66" fmla="*/ 1 w 772"/>
                <a:gd name="T67" fmla="*/ 1 h 236"/>
                <a:gd name="T68" fmla="*/ 1 w 772"/>
                <a:gd name="T69" fmla="*/ 1 h 236"/>
                <a:gd name="T70" fmla="*/ 1 w 772"/>
                <a:gd name="T71" fmla="*/ 1 h 236"/>
                <a:gd name="T72" fmla="*/ 1 w 772"/>
                <a:gd name="T73" fmla="*/ 1 h 236"/>
                <a:gd name="T74" fmla="*/ 1 w 772"/>
                <a:gd name="T75" fmla="*/ 1 h 236"/>
                <a:gd name="T76" fmla="*/ 1 w 772"/>
                <a:gd name="T77" fmla="*/ 1 h 236"/>
                <a:gd name="T78" fmla="*/ 1 w 772"/>
                <a:gd name="T79" fmla="*/ 1 h 236"/>
                <a:gd name="T80" fmla="*/ 1 w 772"/>
                <a:gd name="T81" fmla="*/ 1 h 236"/>
                <a:gd name="T82" fmla="*/ 1 w 772"/>
                <a:gd name="T83" fmla="*/ 1 h 236"/>
                <a:gd name="T84" fmla="*/ 1 w 772"/>
                <a:gd name="T85" fmla="*/ 1 h 236"/>
                <a:gd name="T86" fmla="*/ 1 w 772"/>
                <a:gd name="T87" fmla="*/ 1 h 236"/>
                <a:gd name="T88" fmla="*/ 1 w 772"/>
                <a:gd name="T89" fmla="*/ 1 h 236"/>
                <a:gd name="T90" fmla="*/ 1 w 772"/>
                <a:gd name="T91" fmla="*/ 1 h 236"/>
                <a:gd name="T92" fmla="*/ 1 w 772"/>
                <a:gd name="T93" fmla="*/ 1 h 236"/>
                <a:gd name="T94" fmla="*/ 1 w 772"/>
                <a:gd name="T95" fmla="*/ 1 h 236"/>
                <a:gd name="T96" fmla="*/ 1 w 772"/>
                <a:gd name="T97" fmla="*/ 1 h 236"/>
                <a:gd name="T98" fmla="*/ 1 w 772"/>
                <a:gd name="T99" fmla="*/ 1 h 236"/>
                <a:gd name="T100" fmla="*/ 1 w 772"/>
                <a:gd name="T101" fmla="*/ 1 h 2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2"/>
                <a:gd name="T154" fmla="*/ 0 h 236"/>
                <a:gd name="T155" fmla="*/ 772 w 772"/>
                <a:gd name="T156" fmla="*/ 236 h 2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2" h="236">
                  <a:moveTo>
                    <a:pt x="84" y="82"/>
                  </a:moveTo>
                  <a:lnTo>
                    <a:pt x="78" y="86"/>
                  </a:lnTo>
                  <a:lnTo>
                    <a:pt x="69" y="101"/>
                  </a:lnTo>
                  <a:lnTo>
                    <a:pt x="61" y="108"/>
                  </a:lnTo>
                  <a:lnTo>
                    <a:pt x="54" y="120"/>
                  </a:lnTo>
                  <a:lnTo>
                    <a:pt x="46" y="131"/>
                  </a:lnTo>
                  <a:lnTo>
                    <a:pt x="38" y="144"/>
                  </a:lnTo>
                  <a:lnTo>
                    <a:pt x="29" y="156"/>
                  </a:lnTo>
                  <a:lnTo>
                    <a:pt x="21" y="167"/>
                  </a:lnTo>
                  <a:lnTo>
                    <a:pt x="16" y="179"/>
                  </a:lnTo>
                  <a:lnTo>
                    <a:pt x="10" y="190"/>
                  </a:lnTo>
                  <a:lnTo>
                    <a:pt x="0" y="207"/>
                  </a:lnTo>
                  <a:lnTo>
                    <a:pt x="0" y="219"/>
                  </a:lnTo>
                  <a:lnTo>
                    <a:pt x="2" y="219"/>
                  </a:lnTo>
                  <a:lnTo>
                    <a:pt x="10" y="222"/>
                  </a:lnTo>
                  <a:lnTo>
                    <a:pt x="21" y="224"/>
                  </a:lnTo>
                  <a:lnTo>
                    <a:pt x="38" y="228"/>
                  </a:lnTo>
                  <a:lnTo>
                    <a:pt x="55" y="230"/>
                  </a:lnTo>
                  <a:lnTo>
                    <a:pt x="78" y="232"/>
                  </a:lnTo>
                  <a:lnTo>
                    <a:pt x="101" y="234"/>
                  </a:lnTo>
                  <a:lnTo>
                    <a:pt x="128" y="236"/>
                  </a:lnTo>
                  <a:lnTo>
                    <a:pt x="151" y="236"/>
                  </a:lnTo>
                  <a:lnTo>
                    <a:pt x="177" y="236"/>
                  </a:lnTo>
                  <a:lnTo>
                    <a:pt x="204" y="236"/>
                  </a:lnTo>
                  <a:lnTo>
                    <a:pt x="232" y="236"/>
                  </a:lnTo>
                  <a:lnTo>
                    <a:pt x="257" y="232"/>
                  </a:lnTo>
                  <a:lnTo>
                    <a:pt x="282" y="230"/>
                  </a:lnTo>
                  <a:lnTo>
                    <a:pt x="303" y="224"/>
                  </a:lnTo>
                  <a:lnTo>
                    <a:pt x="325" y="220"/>
                  </a:lnTo>
                  <a:lnTo>
                    <a:pt x="335" y="177"/>
                  </a:lnTo>
                  <a:lnTo>
                    <a:pt x="337" y="177"/>
                  </a:lnTo>
                  <a:lnTo>
                    <a:pt x="346" y="179"/>
                  </a:lnTo>
                  <a:lnTo>
                    <a:pt x="360" y="181"/>
                  </a:lnTo>
                  <a:lnTo>
                    <a:pt x="379" y="186"/>
                  </a:lnTo>
                  <a:lnTo>
                    <a:pt x="400" y="190"/>
                  </a:lnTo>
                  <a:lnTo>
                    <a:pt x="428" y="196"/>
                  </a:lnTo>
                  <a:lnTo>
                    <a:pt x="457" y="201"/>
                  </a:lnTo>
                  <a:lnTo>
                    <a:pt x="491" y="207"/>
                  </a:lnTo>
                  <a:lnTo>
                    <a:pt x="523" y="211"/>
                  </a:lnTo>
                  <a:lnTo>
                    <a:pt x="559" y="215"/>
                  </a:lnTo>
                  <a:lnTo>
                    <a:pt x="595" y="215"/>
                  </a:lnTo>
                  <a:lnTo>
                    <a:pt x="633" y="217"/>
                  </a:lnTo>
                  <a:lnTo>
                    <a:pt x="670" y="215"/>
                  </a:lnTo>
                  <a:lnTo>
                    <a:pt x="706" y="213"/>
                  </a:lnTo>
                  <a:lnTo>
                    <a:pt x="738" y="205"/>
                  </a:lnTo>
                  <a:lnTo>
                    <a:pt x="772" y="200"/>
                  </a:lnTo>
                  <a:lnTo>
                    <a:pt x="702" y="0"/>
                  </a:lnTo>
                  <a:lnTo>
                    <a:pt x="679" y="4"/>
                  </a:lnTo>
                  <a:lnTo>
                    <a:pt x="738" y="177"/>
                  </a:lnTo>
                  <a:lnTo>
                    <a:pt x="734" y="177"/>
                  </a:lnTo>
                  <a:lnTo>
                    <a:pt x="725" y="177"/>
                  </a:lnTo>
                  <a:lnTo>
                    <a:pt x="710" y="179"/>
                  </a:lnTo>
                  <a:lnTo>
                    <a:pt x="692" y="181"/>
                  </a:lnTo>
                  <a:lnTo>
                    <a:pt x="668" y="181"/>
                  </a:lnTo>
                  <a:lnTo>
                    <a:pt x="639" y="181"/>
                  </a:lnTo>
                  <a:lnTo>
                    <a:pt x="607" y="181"/>
                  </a:lnTo>
                  <a:lnTo>
                    <a:pt x="575" y="181"/>
                  </a:lnTo>
                  <a:lnTo>
                    <a:pt x="535" y="175"/>
                  </a:lnTo>
                  <a:lnTo>
                    <a:pt x="495" y="171"/>
                  </a:lnTo>
                  <a:lnTo>
                    <a:pt x="453" y="165"/>
                  </a:lnTo>
                  <a:lnTo>
                    <a:pt x="409" y="158"/>
                  </a:lnTo>
                  <a:lnTo>
                    <a:pt x="364" y="144"/>
                  </a:lnTo>
                  <a:lnTo>
                    <a:pt x="318" y="131"/>
                  </a:lnTo>
                  <a:lnTo>
                    <a:pt x="270" y="114"/>
                  </a:lnTo>
                  <a:lnTo>
                    <a:pt x="225" y="95"/>
                  </a:lnTo>
                  <a:lnTo>
                    <a:pt x="219" y="99"/>
                  </a:lnTo>
                  <a:lnTo>
                    <a:pt x="213" y="108"/>
                  </a:lnTo>
                  <a:lnTo>
                    <a:pt x="208" y="120"/>
                  </a:lnTo>
                  <a:lnTo>
                    <a:pt x="213" y="129"/>
                  </a:lnTo>
                  <a:lnTo>
                    <a:pt x="221" y="133"/>
                  </a:lnTo>
                  <a:lnTo>
                    <a:pt x="234" y="139"/>
                  </a:lnTo>
                  <a:lnTo>
                    <a:pt x="251" y="144"/>
                  </a:lnTo>
                  <a:lnTo>
                    <a:pt x="270" y="150"/>
                  </a:lnTo>
                  <a:lnTo>
                    <a:pt x="286" y="154"/>
                  </a:lnTo>
                  <a:lnTo>
                    <a:pt x="303" y="160"/>
                  </a:lnTo>
                  <a:lnTo>
                    <a:pt x="312" y="163"/>
                  </a:lnTo>
                  <a:lnTo>
                    <a:pt x="318" y="165"/>
                  </a:lnTo>
                  <a:lnTo>
                    <a:pt x="299" y="203"/>
                  </a:lnTo>
                  <a:lnTo>
                    <a:pt x="295" y="203"/>
                  </a:lnTo>
                  <a:lnTo>
                    <a:pt x="287" y="203"/>
                  </a:lnTo>
                  <a:lnTo>
                    <a:pt x="276" y="203"/>
                  </a:lnTo>
                  <a:lnTo>
                    <a:pt x="261" y="205"/>
                  </a:lnTo>
                  <a:lnTo>
                    <a:pt x="242" y="205"/>
                  </a:lnTo>
                  <a:lnTo>
                    <a:pt x="221" y="205"/>
                  </a:lnTo>
                  <a:lnTo>
                    <a:pt x="198" y="205"/>
                  </a:lnTo>
                  <a:lnTo>
                    <a:pt x="177" y="207"/>
                  </a:lnTo>
                  <a:lnTo>
                    <a:pt x="152" y="205"/>
                  </a:lnTo>
                  <a:lnTo>
                    <a:pt x="130" y="205"/>
                  </a:lnTo>
                  <a:lnTo>
                    <a:pt x="107" y="203"/>
                  </a:lnTo>
                  <a:lnTo>
                    <a:pt x="90" y="203"/>
                  </a:lnTo>
                  <a:lnTo>
                    <a:pt x="71" y="200"/>
                  </a:lnTo>
                  <a:lnTo>
                    <a:pt x="57" y="196"/>
                  </a:lnTo>
                  <a:lnTo>
                    <a:pt x="48" y="192"/>
                  </a:lnTo>
                  <a:lnTo>
                    <a:pt x="44" y="188"/>
                  </a:lnTo>
                  <a:lnTo>
                    <a:pt x="133" y="59"/>
                  </a:lnTo>
                  <a:lnTo>
                    <a:pt x="132" y="53"/>
                  </a:lnTo>
                  <a:lnTo>
                    <a:pt x="124" y="49"/>
                  </a:lnTo>
                  <a:lnTo>
                    <a:pt x="116" y="49"/>
                  </a:lnTo>
                  <a:lnTo>
                    <a:pt x="109" y="55"/>
                  </a:lnTo>
                  <a:lnTo>
                    <a:pt x="95" y="65"/>
                  </a:lnTo>
                  <a:lnTo>
                    <a:pt x="84" y="82"/>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0"/>
            <p:cNvSpPr>
              <a:spLocks/>
            </p:cNvSpPr>
            <p:nvPr/>
          </p:nvSpPr>
          <p:spPr bwMode="auto">
            <a:xfrm>
              <a:off x="2550" y="3005"/>
              <a:ext cx="399" cy="146"/>
            </a:xfrm>
            <a:custGeom>
              <a:avLst/>
              <a:gdLst>
                <a:gd name="T0" fmla="*/ 0 w 799"/>
                <a:gd name="T1" fmla="*/ 1 h 291"/>
                <a:gd name="T2" fmla="*/ 0 w 799"/>
                <a:gd name="T3" fmla="*/ 1 h 291"/>
                <a:gd name="T4" fmla="*/ 0 w 799"/>
                <a:gd name="T5" fmla="*/ 1 h 291"/>
                <a:gd name="T6" fmla="*/ 0 w 799"/>
                <a:gd name="T7" fmla="*/ 1 h 291"/>
                <a:gd name="T8" fmla="*/ 0 w 799"/>
                <a:gd name="T9" fmla="*/ 1 h 291"/>
                <a:gd name="T10" fmla="*/ 0 w 799"/>
                <a:gd name="T11" fmla="*/ 1 h 291"/>
                <a:gd name="T12" fmla="*/ 0 w 799"/>
                <a:gd name="T13" fmla="*/ 1 h 291"/>
                <a:gd name="T14" fmla="*/ 0 w 799"/>
                <a:gd name="T15" fmla="*/ 1 h 291"/>
                <a:gd name="T16" fmla="*/ 0 w 799"/>
                <a:gd name="T17" fmla="*/ 1 h 291"/>
                <a:gd name="T18" fmla="*/ 0 w 799"/>
                <a:gd name="T19" fmla="*/ 1 h 291"/>
                <a:gd name="T20" fmla="*/ 0 w 799"/>
                <a:gd name="T21" fmla="*/ 1 h 291"/>
                <a:gd name="T22" fmla="*/ 0 w 799"/>
                <a:gd name="T23" fmla="*/ 1 h 291"/>
                <a:gd name="T24" fmla="*/ 0 w 799"/>
                <a:gd name="T25" fmla="*/ 1 h 291"/>
                <a:gd name="T26" fmla="*/ 0 w 799"/>
                <a:gd name="T27" fmla="*/ 1 h 291"/>
                <a:gd name="T28" fmla="*/ 0 w 799"/>
                <a:gd name="T29" fmla="*/ 1 h 291"/>
                <a:gd name="T30" fmla="*/ 0 w 799"/>
                <a:gd name="T31" fmla="*/ 1 h 291"/>
                <a:gd name="T32" fmla="*/ 0 w 799"/>
                <a:gd name="T33" fmla="*/ 1 h 291"/>
                <a:gd name="T34" fmla="*/ 0 w 799"/>
                <a:gd name="T35" fmla="*/ 1 h 291"/>
                <a:gd name="T36" fmla="*/ 0 w 799"/>
                <a:gd name="T37" fmla="*/ 1 h 291"/>
                <a:gd name="T38" fmla="*/ 0 w 799"/>
                <a:gd name="T39" fmla="*/ 1 h 291"/>
                <a:gd name="T40" fmla="*/ 0 w 799"/>
                <a:gd name="T41" fmla="*/ 1 h 291"/>
                <a:gd name="T42" fmla="*/ 0 w 799"/>
                <a:gd name="T43" fmla="*/ 1 h 291"/>
                <a:gd name="T44" fmla="*/ 0 w 799"/>
                <a:gd name="T45" fmla="*/ 1 h 291"/>
                <a:gd name="T46" fmla="*/ 0 w 799"/>
                <a:gd name="T47" fmla="*/ 1 h 291"/>
                <a:gd name="T48" fmla="*/ 0 w 799"/>
                <a:gd name="T49" fmla="*/ 1 h 291"/>
                <a:gd name="T50" fmla="*/ 0 w 799"/>
                <a:gd name="T51" fmla="*/ 1 h 291"/>
                <a:gd name="T52" fmla="*/ 0 w 799"/>
                <a:gd name="T53" fmla="*/ 1 h 291"/>
                <a:gd name="T54" fmla="*/ 0 w 799"/>
                <a:gd name="T55" fmla="*/ 1 h 291"/>
                <a:gd name="T56" fmla="*/ 0 w 799"/>
                <a:gd name="T57" fmla="*/ 1 h 291"/>
                <a:gd name="T58" fmla="*/ 0 w 799"/>
                <a:gd name="T59" fmla="*/ 1 h 291"/>
                <a:gd name="T60" fmla="*/ 0 w 799"/>
                <a:gd name="T61" fmla="*/ 1 h 291"/>
                <a:gd name="T62" fmla="*/ 0 w 799"/>
                <a:gd name="T63" fmla="*/ 1 h 291"/>
                <a:gd name="T64" fmla="*/ 0 w 799"/>
                <a:gd name="T65" fmla="*/ 1 h 291"/>
                <a:gd name="T66" fmla="*/ 0 w 799"/>
                <a:gd name="T67" fmla="*/ 1 h 291"/>
                <a:gd name="T68" fmla="*/ 0 w 799"/>
                <a:gd name="T69" fmla="*/ 1 h 291"/>
                <a:gd name="T70" fmla="*/ 0 w 799"/>
                <a:gd name="T71" fmla="*/ 1 h 291"/>
                <a:gd name="T72" fmla="*/ 0 w 799"/>
                <a:gd name="T73" fmla="*/ 1 h 291"/>
                <a:gd name="T74" fmla="*/ 0 w 799"/>
                <a:gd name="T75" fmla="*/ 1 h 291"/>
                <a:gd name="T76" fmla="*/ 0 w 799"/>
                <a:gd name="T77" fmla="*/ 1 h 291"/>
                <a:gd name="T78" fmla="*/ 0 w 799"/>
                <a:gd name="T79" fmla="*/ 1 h 291"/>
                <a:gd name="T80" fmla="*/ 0 w 799"/>
                <a:gd name="T81" fmla="*/ 1 h 291"/>
                <a:gd name="T82" fmla="*/ 0 w 799"/>
                <a:gd name="T83" fmla="*/ 1 h 291"/>
                <a:gd name="T84" fmla="*/ 0 w 799"/>
                <a:gd name="T85" fmla="*/ 1 h 291"/>
                <a:gd name="T86" fmla="*/ 0 w 799"/>
                <a:gd name="T87" fmla="*/ 1 h 291"/>
                <a:gd name="T88" fmla="*/ 0 w 799"/>
                <a:gd name="T89" fmla="*/ 1 h 291"/>
                <a:gd name="T90" fmla="*/ 0 w 799"/>
                <a:gd name="T91" fmla="*/ 1 h 291"/>
                <a:gd name="T92" fmla="*/ 0 w 799"/>
                <a:gd name="T93" fmla="*/ 1 h 291"/>
                <a:gd name="T94" fmla="*/ 0 w 799"/>
                <a:gd name="T95" fmla="*/ 1 h 291"/>
                <a:gd name="T96" fmla="*/ 0 w 799"/>
                <a:gd name="T97" fmla="*/ 1 h 291"/>
                <a:gd name="T98" fmla="*/ 0 w 799"/>
                <a:gd name="T99" fmla="*/ 1 h 291"/>
                <a:gd name="T100" fmla="*/ 0 w 799"/>
                <a:gd name="T101" fmla="*/ 1 h 291"/>
                <a:gd name="T102" fmla="*/ 0 w 799"/>
                <a:gd name="T103" fmla="*/ 1 h 291"/>
                <a:gd name="T104" fmla="*/ 0 w 799"/>
                <a:gd name="T105" fmla="*/ 1 h 291"/>
                <a:gd name="T106" fmla="*/ 0 w 799"/>
                <a:gd name="T107" fmla="*/ 1 h 291"/>
                <a:gd name="T108" fmla="*/ 0 w 799"/>
                <a:gd name="T109" fmla="*/ 1 h 291"/>
                <a:gd name="T110" fmla="*/ 0 w 799"/>
                <a:gd name="T111" fmla="*/ 1 h 291"/>
                <a:gd name="T112" fmla="*/ 0 w 799"/>
                <a:gd name="T113" fmla="*/ 1 h 2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9"/>
                <a:gd name="T172" fmla="*/ 0 h 291"/>
                <a:gd name="T173" fmla="*/ 799 w 799"/>
                <a:gd name="T174" fmla="*/ 291 h 2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9" h="291">
                  <a:moveTo>
                    <a:pt x="2" y="192"/>
                  </a:moveTo>
                  <a:lnTo>
                    <a:pt x="8" y="196"/>
                  </a:lnTo>
                  <a:lnTo>
                    <a:pt x="13" y="202"/>
                  </a:lnTo>
                  <a:lnTo>
                    <a:pt x="27" y="211"/>
                  </a:lnTo>
                  <a:lnTo>
                    <a:pt x="42" y="221"/>
                  </a:lnTo>
                  <a:lnTo>
                    <a:pt x="63" y="232"/>
                  </a:lnTo>
                  <a:lnTo>
                    <a:pt x="86" y="244"/>
                  </a:lnTo>
                  <a:lnTo>
                    <a:pt x="116" y="255"/>
                  </a:lnTo>
                  <a:lnTo>
                    <a:pt x="146" y="265"/>
                  </a:lnTo>
                  <a:lnTo>
                    <a:pt x="184" y="274"/>
                  </a:lnTo>
                  <a:lnTo>
                    <a:pt x="226" y="280"/>
                  </a:lnTo>
                  <a:lnTo>
                    <a:pt x="276" y="287"/>
                  </a:lnTo>
                  <a:lnTo>
                    <a:pt x="329" y="291"/>
                  </a:lnTo>
                  <a:lnTo>
                    <a:pt x="388" y="291"/>
                  </a:lnTo>
                  <a:lnTo>
                    <a:pt x="452" y="289"/>
                  </a:lnTo>
                  <a:lnTo>
                    <a:pt x="523" y="284"/>
                  </a:lnTo>
                  <a:lnTo>
                    <a:pt x="530" y="236"/>
                  </a:lnTo>
                  <a:lnTo>
                    <a:pt x="536" y="236"/>
                  </a:lnTo>
                  <a:lnTo>
                    <a:pt x="544" y="238"/>
                  </a:lnTo>
                  <a:lnTo>
                    <a:pt x="555" y="240"/>
                  </a:lnTo>
                  <a:lnTo>
                    <a:pt x="567" y="240"/>
                  </a:lnTo>
                  <a:lnTo>
                    <a:pt x="584" y="244"/>
                  </a:lnTo>
                  <a:lnTo>
                    <a:pt x="601" y="246"/>
                  </a:lnTo>
                  <a:lnTo>
                    <a:pt x="622" y="249"/>
                  </a:lnTo>
                  <a:lnTo>
                    <a:pt x="639" y="249"/>
                  </a:lnTo>
                  <a:lnTo>
                    <a:pt x="662" y="249"/>
                  </a:lnTo>
                  <a:lnTo>
                    <a:pt x="684" y="249"/>
                  </a:lnTo>
                  <a:lnTo>
                    <a:pt x="707" y="251"/>
                  </a:lnTo>
                  <a:lnTo>
                    <a:pt x="730" y="249"/>
                  </a:lnTo>
                  <a:lnTo>
                    <a:pt x="753" y="248"/>
                  </a:lnTo>
                  <a:lnTo>
                    <a:pt x="776" y="244"/>
                  </a:lnTo>
                  <a:lnTo>
                    <a:pt x="799" y="240"/>
                  </a:lnTo>
                  <a:lnTo>
                    <a:pt x="681" y="0"/>
                  </a:lnTo>
                  <a:lnTo>
                    <a:pt x="656" y="4"/>
                  </a:lnTo>
                  <a:lnTo>
                    <a:pt x="660" y="10"/>
                  </a:lnTo>
                  <a:lnTo>
                    <a:pt x="664" y="18"/>
                  </a:lnTo>
                  <a:lnTo>
                    <a:pt x="671" y="31"/>
                  </a:lnTo>
                  <a:lnTo>
                    <a:pt x="677" y="42"/>
                  </a:lnTo>
                  <a:lnTo>
                    <a:pt x="686" y="59"/>
                  </a:lnTo>
                  <a:lnTo>
                    <a:pt x="694" y="76"/>
                  </a:lnTo>
                  <a:lnTo>
                    <a:pt x="705" y="95"/>
                  </a:lnTo>
                  <a:lnTo>
                    <a:pt x="713" y="113"/>
                  </a:lnTo>
                  <a:lnTo>
                    <a:pt x="722" y="130"/>
                  </a:lnTo>
                  <a:lnTo>
                    <a:pt x="730" y="147"/>
                  </a:lnTo>
                  <a:lnTo>
                    <a:pt x="740" y="164"/>
                  </a:lnTo>
                  <a:lnTo>
                    <a:pt x="743" y="177"/>
                  </a:lnTo>
                  <a:lnTo>
                    <a:pt x="749" y="191"/>
                  </a:lnTo>
                  <a:lnTo>
                    <a:pt x="753" y="200"/>
                  </a:lnTo>
                  <a:lnTo>
                    <a:pt x="755" y="210"/>
                  </a:lnTo>
                  <a:lnTo>
                    <a:pt x="751" y="210"/>
                  </a:lnTo>
                  <a:lnTo>
                    <a:pt x="741" y="210"/>
                  </a:lnTo>
                  <a:lnTo>
                    <a:pt x="724" y="210"/>
                  </a:lnTo>
                  <a:lnTo>
                    <a:pt x="707" y="211"/>
                  </a:lnTo>
                  <a:lnTo>
                    <a:pt x="683" y="211"/>
                  </a:lnTo>
                  <a:lnTo>
                    <a:pt x="654" y="211"/>
                  </a:lnTo>
                  <a:lnTo>
                    <a:pt x="624" y="210"/>
                  </a:lnTo>
                  <a:lnTo>
                    <a:pt x="591" y="210"/>
                  </a:lnTo>
                  <a:lnTo>
                    <a:pt x="555" y="202"/>
                  </a:lnTo>
                  <a:lnTo>
                    <a:pt x="519" y="196"/>
                  </a:lnTo>
                  <a:lnTo>
                    <a:pt x="481" y="187"/>
                  </a:lnTo>
                  <a:lnTo>
                    <a:pt x="443" y="175"/>
                  </a:lnTo>
                  <a:lnTo>
                    <a:pt x="403" y="158"/>
                  </a:lnTo>
                  <a:lnTo>
                    <a:pt x="367" y="141"/>
                  </a:lnTo>
                  <a:lnTo>
                    <a:pt x="329" y="118"/>
                  </a:lnTo>
                  <a:lnTo>
                    <a:pt x="297" y="92"/>
                  </a:lnTo>
                  <a:lnTo>
                    <a:pt x="268" y="92"/>
                  </a:lnTo>
                  <a:lnTo>
                    <a:pt x="270" y="95"/>
                  </a:lnTo>
                  <a:lnTo>
                    <a:pt x="278" y="109"/>
                  </a:lnTo>
                  <a:lnTo>
                    <a:pt x="283" y="115"/>
                  </a:lnTo>
                  <a:lnTo>
                    <a:pt x="291" y="126"/>
                  </a:lnTo>
                  <a:lnTo>
                    <a:pt x="302" y="137"/>
                  </a:lnTo>
                  <a:lnTo>
                    <a:pt x="316" y="149"/>
                  </a:lnTo>
                  <a:lnTo>
                    <a:pt x="327" y="160"/>
                  </a:lnTo>
                  <a:lnTo>
                    <a:pt x="344" y="172"/>
                  </a:lnTo>
                  <a:lnTo>
                    <a:pt x="363" y="183"/>
                  </a:lnTo>
                  <a:lnTo>
                    <a:pt x="386" y="196"/>
                  </a:lnTo>
                  <a:lnTo>
                    <a:pt x="409" y="206"/>
                  </a:lnTo>
                  <a:lnTo>
                    <a:pt x="437" y="215"/>
                  </a:lnTo>
                  <a:lnTo>
                    <a:pt x="466" y="223"/>
                  </a:lnTo>
                  <a:lnTo>
                    <a:pt x="500" y="232"/>
                  </a:lnTo>
                  <a:lnTo>
                    <a:pt x="498" y="234"/>
                  </a:lnTo>
                  <a:lnTo>
                    <a:pt x="496" y="242"/>
                  </a:lnTo>
                  <a:lnTo>
                    <a:pt x="492" y="248"/>
                  </a:lnTo>
                  <a:lnTo>
                    <a:pt x="489" y="251"/>
                  </a:lnTo>
                  <a:lnTo>
                    <a:pt x="481" y="251"/>
                  </a:lnTo>
                  <a:lnTo>
                    <a:pt x="470" y="251"/>
                  </a:lnTo>
                  <a:lnTo>
                    <a:pt x="452" y="253"/>
                  </a:lnTo>
                  <a:lnTo>
                    <a:pt x="432" y="255"/>
                  </a:lnTo>
                  <a:lnTo>
                    <a:pt x="403" y="255"/>
                  </a:lnTo>
                  <a:lnTo>
                    <a:pt x="376" y="257"/>
                  </a:lnTo>
                  <a:lnTo>
                    <a:pt x="342" y="257"/>
                  </a:lnTo>
                  <a:lnTo>
                    <a:pt x="310" y="257"/>
                  </a:lnTo>
                  <a:lnTo>
                    <a:pt x="272" y="253"/>
                  </a:lnTo>
                  <a:lnTo>
                    <a:pt x="236" y="249"/>
                  </a:lnTo>
                  <a:lnTo>
                    <a:pt x="198" y="244"/>
                  </a:lnTo>
                  <a:lnTo>
                    <a:pt x="164" y="238"/>
                  </a:lnTo>
                  <a:lnTo>
                    <a:pt x="127" y="227"/>
                  </a:lnTo>
                  <a:lnTo>
                    <a:pt x="93" y="215"/>
                  </a:lnTo>
                  <a:lnTo>
                    <a:pt x="63" y="198"/>
                  </a:lnTo>
                  <a:lnTo>
                    <a:pt x="36" y="181"/>
                  </a:lnTo>
                  <a:lnTo>
                    <a:pt x="124" y="78"/>
                  </a:lnTo>
                  <a:lnTo>
                    <a:pt x="99" y="67"/>
                  </a:lnTo>
                  <a:lnTo>
                    <a:pt x="93" y="71"/>
                  </a:lnTo>
                  <a:lnTo>
                    <a:pt x="80" y="84"/>
                  </a:lnTo>
                  <a:lnTo>
                    <a:pt x="70" y="92"/>
                  </a:lnTo>
                  <a:lnTo>
                    <a:pt x="63" y="103"/>
                  </a:lnTo>
                  <a:lnTo>
                    <a:pt x="53" y="115"/>
                  </a:lnTo>
                  <a:lnTo>
                    <a:pt x="46" y="126"/>
                  </a:lnTo>
                  <a:lnTo>
                    <a:pt x="34" y="135"/>
                  </a:lnTo>
                  <a:lnTo>
                    <a:pt x="25" y="147"/>
                  </a:lnTo>
                  <a:lnTo>
                    <a:pt x="17" y="156"/>
                  </a:lnTo>
                  <a:lnTo>
                    <a:pt x="11" y="168"/>
                  </a:lnTo>
                  <a:lnTo>
                    <a:pt x="0" y="183"/>
                  </a:lnTo>
                  <a:lnTo>
                    <a:pt x="2" y="192"/>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1"/>
            <p:cNvSpPr>
              <a:spLocks/>
            </p:cNvSpPr>
            <p:nvPr/>
          </p:nvSpPr>
          <p:spPr bwMode="auto">
            <a:xfrm>
              <a:off x="2544" y="2961"/>
              <a:ext cx="282" cy="99"/>
            </a:xfrm>
            <a:custGeom>
              <a:avLst/>
              <a:gdLst>
                <a:gd name="T0" fmla="*/ 1 w 562"/>
                <a:gd name="T1" fmla="*/ 0 h 200"/>
                <a:gd name="T2" fmla="*/ 1 w 562"/>
                <a:gd name="T3" fmla="*/ 0 h 200"/>
                <a:gd name="T4" fmla="*/ 1 w 562"/>
                <a:gd name="T5" fmla="*/ 0 h 200"/>
                <a:gd name="T6" fmla="*/ 1 w 562"/>
                <a:gd name="T7" fmla="*/ 0 h 200"/>
                <a:gd name="T8" fmla="*/ 1 w 562"/>
                <a:gd name="T9" fmla="*/ 0 h 200"/>
                <a:gd name="T10" fmla="*/ 1 w 562"/>
                <a:gd name="T11" fmla="*/ 0 h 200"/>
                <a:gd name="T12" fmla="*/ 1 w 562"/>
                <a:gd name="T13" fmla="*/ 0 h 200"/>
                <a:gd name="T14" fmla="*/ 1 w 562"/>
                <a:gd name="T15" fmla="*/ 0 h 200"/>
                <a:gd name="T16" fmla="*/ 1 w 562"/>
                <a:gd name="T17" fmla="*/ 0 h 200"/>
                <a:gd name="T18" fmla="*/ 1 w 562"/>
                <a:gd name="T19" fmla="*/ 0 h 200"/>
                <a:gd name="T20" fmla="*/ 1 w 562"/>
                <a:gd name="T21" fmla="*/ 0 h 200"/>
                <a:gd name="T22" fmla="*/ 1 w 562"/>
                <a:gd name="T23" fmla="*/ 0 h 200"/>
                <a:gd name="T24" fmla="*/ 1 w 562"/>
                <a:gd name="T25" fmla="*/ 0 h 200"/>
                <a:gd name="T26" fmla="*/ 1 w 562"/>
                <a:gd name="T27" fmla="*/ 0 h 200"/>
                <a:gd name="T28" fmla="*/ 1 w 562"/>
                <a:gd name="T29" fmla="*/ 0 h 200"/>
                <a:gd name="T30" fmla="*/ 1 w 562"/>
                <a:gd name="T31" fmla="*/ 0 h 200"/>
                <a:gd name="T32" fmla="*/ 1 w 562"/>
                <a:gd name="T33" fmla="*/ 0 h 200"/>
                <a:gd name="T34" fmla="*/ 1 w 562"/>
                <a:gd name="T35" fmla="*/ 0 h 200"/>
                <a:gd name="T36" fmla="*/ 1 w 562"/>
                <a:gd name="T37" fmla="*/ 0 h 200"/>
                <a:gd name="T38" fmla="*/ 1 w 562"/>
                <a:gd name="T39" fmla="*/ 0 h 200"/>
                <a:gd name="T40" fmla="*/ 1 w 562"/>
                <a:gd name="T41" fmla="*/ 0 h 200"/>
                <a:gd name="T42" fmla="*/ 1 w 562"/>
                <a:gd name="T43" fmla="*/ 0 h 200"/>
                <a:gd name="T44" fmla="*/ 1 w 562"/>
                <a:gd name="T45" fmla="*/ 0 h 200"/>
                <a:gd name="T46" fmla="*/ 1 w 562"/>
                <a:gd name="T47" fmla="*/ 0 h 200"/>
                <a:gd name="T48" fmla="*/ 1 w 562"/>
                <a:gd name="T49" fmla="*/ 0 h 200"/>
                <a:gd name="T50" fmla="*/ 1 w 562"/>
                <a:gd name="T51" fmla="*/ 0 h 200"/>
                <a:gd name="T52" fmla="*/ 1 w 562"/>
                <a:gd name="T53" fmla="*/ 0 h 200"/>
                <a:gd name="T54" fmla="*/ 1 w 562"/>
                <a:gd name="T55" fmla="*/ 0 h 200"/>
                <a:gd name="T56" fmla="*/ 1 w 562"/>
                <a:gd name="T57" fmla="*/ 0 h 200"/>
                <a:gd name="T58" fmla="*/ 1 w 562"/>
                <a:gd name="T59" fmla="*/ 0 h 200"/>
                <a:gd name="T60" fmla="*/ 1 w 562"/>
                <a:gd name="T61" fmla="*/ 0 h 200"/>
                <a:gd name="T62" fmla="*/ 1 w 562"/>
                <a:gd name="T63" fmla="*/ 0 h 200"/>
                <a:gd name="T64" fmla="*/ 1 w 562"/>
                <a:gd name="T65" fmla="*/ 0 h 200"/>
                <a:gd name="T66" fmla="*/ 1 w 562"/>
                <a:gd name="T67" fmla="*/ 0 h 200"/>
                <a:gd name="T68" fmla="*/ 1 w 562"/>
                <a:gd name="T69" fmla="*/ 0 h 200"/>
                <a:gd name="T70" fmla="*/ 1 w 562"/>
                <a:gd name="T71" fmla="*/ 0 h 200"/>
                <a:gd name="T72" fmla="*/ 1 w 562"/>
                <a:gd name="T73" fmla="*/ 0 h 200"/>
                <a:gd name="T74" fmla="*/ 1 w 562"/>
                <a:gd name="T75" fmla="*/ 0 h 200"/>
                <a:gd name="T76" fmla="*/ 1 w 562"/>
                <a:gd name="T77" fmla="*/ 0 h 200"/>
                <a:gd name="T78" fmla="*/ 1 w 562"/>
                <a:gd name="T79" fmla="*/ 0 h 200"/>
                <a:gd name="T80" fmla="*/ 1 w 562"/>
                <a:gd name="T81" fmla="*/ 0 h 200"/>
                <a:gd name="T82" fmla="*/ 1 w 562"/>
                <a:gd name="T83" fmla="*/ 0 h 200"/>
                <a:gd name="T84" fmla="*/ 1 w 562"/>
                <a:gd name="T85" fmla="*/ 0 h 200"/>
                <a:gd name="T86" fmla="*/ 1 w 562"/>
                <a:gd name="T87" fmla="*/ 0 h 200"/>
                <a:gd name="T88" fmla="*/ 1 w 562"/>
                <a:gd name="T89" fmla="*/ 0 h 200"/>
                <a:gd name="T90" fmla="*/ 1 w 562"/>
                <a:gd name="T91" fmla="*/ 0 h 200"/>
                <a:gd name="T92" fmla="*/ 1 w 562"/>
                <a:gd name="T93" fmla="*/ 0 h 200"/>
                <a:gd name="T94" fmla="*/ 1 w 562"/>
                <a:gd name="T95" fmla="*/ 0 h 200"/>
                <a:gd name="T96" fmla="*/ 1 w 562"/>
                <a:gd name="T97" fmla="*/ 0 h 200"/>
                <a:gd name="T98" fmla="*/ 1 w 562"/>
                <a:gd name="T99" fmla="*/ 0 h 200"/>
                <a:gd name="T100" fmla="*/ 1 w 562"/>
                <a:gd name="T101" fmla="*/ 0 h 200"/>
                <a:gd name="T102" fmla="*/ 1 w 562"/>
                <a:gd name="T103" fmla="*/ 0 h 200"/>
                <a:gd name="T104" fmla="*/ 1 w 562"/>
                <a:gd name="T105" fmla="*/ 0 h 200"/>
                <a:gd name="T106" fmla="*/ 1 w 562"/>
                <a:gd name="T107" fmla="*/ 0 h 200"/>
                <a:gd name="T108" fmla="*/ 1 w 562"/>
                <a:gd name="T109" fmla="*/ 0 h 200"/>
                <a:gd name="T110" fmla="*/ 1 w 562"/>
                <a:gd name="T111" fmla="*/ 0 h 200"/>
                <a:gd name="T112" fmla="*/ 0 w 562"/>
                <a:gd name="T113" fmla="*/ 0 h 200"/>
                <a:gd name="T114" fmla="*/ 1 w 562"/>
                <a:gd name="T115" fmla="*/ 0 h 200"/>
                <a:gd name="T116" fmla="*/ 1 w 562"/>
                <a:gd name="T117" fmla="*/ 0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2"/>
                <a:gd name="T178" fmla="*/ 0 h 200"/>
                <a:gd name="T179" fmla="*/ 562 w 562"/>
                <a:gd name="T180" fmla="*/ 200 h 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2" h="200">
                  <a:moveTo>
                    <a:pt x="1" y="122"/>
                  </a:moveTo>
                  <a:lnTo>
                    <a:pt x="5" y="126"/>
                  </a:lnTo>
                  <a:lnTo>
                    <a:pt x="11" y="129"/>
                  </a:lnTo>
                  <a:lnTo>
                    <a:pt x="24" y="135"/>
                  </a:lnTo>
                  <a:lnTo>
                    <a:pt x="36" y="141"/>
                  </a:lnTo>
                  <a:lnTo>
                    <a:pt x="55" y="148"/>
                  </a:lnTo>
                  <a:lnTo>
                    <a:pt x="76" y="156"/>
                  </a:lnTo>
                  <a:lnTo>
                    <a:pt x="104" y="165"/>
                  </a:lnTo>
                  <a:lnTo>
                    <a:pt x="135" y="171"/>
                  </a:lnTo>
                  <a:lnTo>
                    <a:pt x="171" y="179"/>
                  </a:lnTo>
                  <a:lnTo>
                    <a:pt x="213" y="184"/>
                  </a:lnTo>
                  <a:lnTo>
                    <a:pt x="260" y="192"/>
                  </a:lnTo>
                  <a:lnTo>
                    <a:pt x="311" y="196"/>
                  </a:lnTo>
                  <a:lnTo>
                    <a:pt x="372" y="200"/>
                  </a:lnTo>
                  <a:lnTo>
                    <a:pt x="437" y="200"/>
                  </a:lnTo>
                  <a:lnTo>
                    <a:pt x="511" y="200"/>
                  </a:lnTo>
                  <a:lnTo>
                    <a:pt x="562" y="97"/>
                  </a:lnTo>
                  <a:lnTo>
                    <a:pt x="534" y="89"/>
                  </a:lnTo>
                  <a:lnTo>
                    <a:pt x="532" y="91"/>
                  </a:lnTo>
                  <a:lnTo>
                    <a:pt x="528" y="99"/>
                  </a:lnTo>
                  <a:lnTo>
                    <a:pt x="522" y="110"/>
                  </a:lnTo>
                  <a:lnTo>
                    <a:pt x="517" y="126"/>
                  </a:lnTo>
                  <a:lnTo>
                    <a:pt x="509" y="139"/>
                  </a:lnTo>
                  <a:lnTo>
                    <a:pt x="502" y="152"/>
                  </a:lnTo>
                  <a:lnTo>
                    <a:pt x="494" y="162"/>
                  </a:lnTo>
                  <a:lnTo>
                    <a:pt x="488" y="167"/>
                  </a:lnTo>
                  <a:lnTo>
                    <a:pt x="481" y="167"/>
                  </a:lnTo>
                  <a:lnTo>
                    <a:pt x="467" y="167"/>
                  </a:lnTo>
                  <a:lnTo>
                    <a:pt x="450" y="167"/>
                  </a:lnTo>
                  <a:lnTo>
                    <a:pt x="429" y="167"/>
                  </a:lnTo>
                  <a:lnTo>
                    <a:pt x="401" y="165"/>
                  </a:lnTo>
                  <a:lnTo>
                    <a:pt x="372" y="165"/>
                  </a:lnTo>
                  <a:lnTo>
                    <a:pt x="340" y="164"/>
                  </a:lnTo>
                  <a:lnTo>
                    <a:pt x="308" y="164"/>
                  </a:lnTo>
                  <a:lnTo>
                    <a:pt x="271" y="160"/>
                  </a:lnTo>
                  <a:lnTo>
                    <a:pt x="237" y="156"/>
                  </a:lnTo>
                  <a:lnTo>
                    <a:pt x="201" y="152"/>
                  </a:lnTo>
                  <a:lnTo>
                    <a:pt x="167" y="148"/>
                  </a:lnTo>
                  <a:lnTo>
                    <a:pt x="133" y="141"/>
                  </a:lnTo>
                  <a:lnTo>
                    <a:pt x="102" y="135"/>
                  </a:lnTo>
                  <a:lnTo>
                    <a:pt x="72" y="126"/>
                  </a:lnTo>
                  <a:lnTo>
                    <a:pt x="49" y="118"/>
                  </a:lnTo>
                  <a:lnTo>
                    <a:pt x="161" y="8"/>
                  </a:lnTo>
                  <a:lnTo>
                    <a:pt x="146" y="0"/>
                  </a:lnTo>
                  <a:lnTo>
                    <a:pt x="142" y="0"/>
                  </a:lnTo>
                  <a:lnTo>
                    <a:pt x="138" y="4"/>
                  </a:lnTo>
                  <a:lnTo>
                    <a:pt x="129" y="8"/>
                  </a:lnTo>
                  <a:lnTo>
                    <a:pt x="119" y="15"/>
                  </a:lnTo>
                  <a:lnTo>
                    <a:pt x="106" y="21"/>
                  </a:lnTo>
                  <a:lnTo>
                    <a:pt x="93" y="31"/>
                  </a:lnTo>
                  <a:lnTo>
                    <a:pt x="78" y="42"/>
                  </a:lnTo>
                  <a:lnTo>
                    <a:pt x="64" y="53"/>
                  </a:lnTo>
                  <a:lnTo>
                    <a:pt x="49" y="63"/>
                  </a:lnTo>
                  <a:lnTo>
                    <a:pt x="36" y="72"/>
                  </a:lnTo>
                  <a:lnTo>
                    <a:pt x="22" y="82"/>
                  </a:lnTo>
                  <a:lnTo>
                    <a:pt x="13" y="93"/>
                  </a:lnTo>
                  <a:lnTo>
                    <a:pt x="0" y="110"/>
                  </a:lnTo>
                  <a:lnTo>
                    <a:pt x="1" y="122"/>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2"/>
            <p:cNvSpPr>
              <a:spLocks/>
            </p:cNvSpPr>
            <p:nvPr/>
          </p:nvSpPr>
          <p:spPr bwMode="auto">
            <a:xfrm>
              <a:off x="2582" y="2929"/>
              <a:ext cx="369" cy="90"/>
            </a:xfrm>
            <a:custGeom>
              <a:avLst/>
              <a:gdLst>
                <a:gd name="T0" fmla="*/ 0 w 737"/>
                <a:gd name="T1" fmla="*/ 1 h 179"/>
                <a:gd name="T2" fmla="*/ 1 w 737"/>
                <a:gd name="T3" fmla="*/ 1 h 179"/>
                <a:gd name="T4" fmla="*/ 1 w 737"/>
                <a:gd name="T5" fmla="*/ 1 h 179"/>
                <a:gd name="T6" fmla="*/ 1 w 737"/>
                <a:gd name="T7" fmla="*/ 1 h 179"/>
                <a:gd name="T8" fmla="*/ 1 w 737"/>
                <a:gd name="T9" fmla="*/ 1 h 179"/>
                <a:gd name="T10" fmla="*/ 1 w 737"/>
                <a:gd name="T11" fmla="*/ 1 h 179"/>
                <a:gd name="T12" fmla="*/ 1 w 737"/>
                <a:gd name="T13" fmla="*/ 1 h 179"/>
                <a:gd name="T14" fmla="*/ 1 w 737"/>
                <a:gd name="T15" fmla="*/ 1 h 179"/>
                <a:gd name="T16" fmla="*/ 1 w 737"/>
                <a:gd name="T17" fmla="*/ 1 h 179"/>
                <a:gd name="T18" fmla="*/ 1 w 737"/>
                <a:gd name="T19" fmla="*/ 1 h 179"/>
                <a:gd name="T20" fmla="*/ 1 w 737"/>
                <a:gd name="T21" fmla="*/ 1 h 179"/>
                <a:gd name="T22" fmla="*/ 1 w 737"/>
                <a:gd name="T23" fmla="*/ 1 h 179"/>
                <a:gd name="T24" fmla="*/ 1 w 737"/>
                <a:gd name="T25" fmla="*/ 1 h 179"/>
                <a:gd name="T26" fmla="*/ 1 w 737"/>
                <a:gd name="T27" fmla="*/ 1 h 179"/>
                <a:gd name="T28" fmla="*/ 1 w 737"/>
                <a:gd name="T29" fmla="*/ 1 h 179"/>
                <a:gd name="T30" fmla="*/ 1 w 737"/>
                <a:gd name="T31" fmla="*/ 1 h 179"/>
                <a:gd name="T32" fmla="*/ 1 w 737"/>
                <a:gd name="T33" fmla="*/ 1 h 179"/>
                <a:gd name="T34" fmla="*/ 1 w 737"/>
                <a:gd name="T35" fmla="*/ 1 h 179"/>
                <a:gd name="T36" fmla="*/ 1 w 737"/>
                <a:gd name="T37" fmla="*/ 1 h 179"/>
                <a:gd name="T38" fmla="*/ 1 w 737"/>
                <a:gd name="T39" fmla="*/ 1 h 179"/>
                <a:gd name="T40" fmla="*/ 1 w 737"/>
                <a:gd name="T41" fmla="*/ 1 h 179"/>
                <a:gd name="T42" fmla="*/ 1 w 737"/>
                <a:gd name="T43" fmla="*/ 1 h 179"/>
                <a:gd name="T44" fmla="*/ 1 w 737"/>
                <a:gd name="T45" fmla="*/ 1 h 179"/>
                <a:gd name="T46" fmla="*/ 1 w 737"/>
                <a:gd name="T47" fmla="*/ 1 h 179"/>
                <a:gd name="T48" fmla="*/ 1 w 737"/>
                <a:gd name="T49" fmla="*/ 1 h 179"/>
                <a:gd name="T50" fmla="*/ 1 w 737"/>
                <a:gd name="T51" fmla="*/ 1 h 179"/>
                <a:gd name="T52" fmla="*/ 1 w 737"/>
                <a:gd name="T53" fmla="*/ 1 h 179"/>
                <a:gd name="T54" fmla="*/ 1 w 737"/>
                <a:gd name="T55" fmla="*/ 1 h 179"/>
                <a:gd name="T56" fmla="*/ 1 w 737"/>
                <a:gd name="T57" fmla="*/ 1 h 179"/>
                <a:gd name="T58" fmla="*/ 1 w 737"/>
                <a:gd name="T59" fmla="*/ 1 h 179"/>
                <a:gd name="T60" fmla="*/ 1 w 737"/>
                <a:gd name="T61" fmla="*/ 1 h 179"/>
                <a:gd name="T62" fmla="*/ 1 w 737"/>
                <a:gd name="T63" fmla="*/ 1 h 179"/>
                <a:gd name="T64" fmla="*/ 1 w 737"/>
                <a:gd name="T65" fmla="*/ 1 h 179"/>
                <a:gd name="T66" fmla="*/ 1 w 737"/>
                <a:gd name="T67" fmla="*/ 1 h 179"/>
                <a:gd name="T68" fmla="*/ 1 w 737"/>
                <a:gd name="T69" fmla="*/ 1 h 179"/>
                <a:gd name="T70" fmla="*/ 1 w 737"/>
                <a:gd name="T71" fmla="*/ 0 h 179"/>
                <a:gd name="T72" fmla="*/ 0 w 737"/>
                <a:gd name="T73" fmla="*/ 1 h 179"/>
                <a:gd name="T74" fmla="*/ 0 w 737"/>
                <a:gd name="T75" fmla="*/ 1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7"/>
                <a:gd name="T115" fmla="*/ 0 h 179"/>
                <a:gd name="T116" fmla="*/ 737 w 737"/>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7" h="179">
                  <a:moveTo>
                    <a:pt x="0" y="38"/>
                  </a:moveTo>
                  <a:lnTo>
                    <a:pt x="2" y="40"/>
                  </a:lnTo>
                  <a:lnTo>
                    <a:pt x="11" y="48"/>
                  </a:lnTo>
                  <a:lnTo>
                    <a:pt x="24" y="57"/>
                  </a:lnTo>
                  <a:lnTo>
                    <a:pt x="45" y="73"/>
                  </a:lnTo>
                  <a:lnTo>
                    <a:pt x="70" y="88"/>
                  </a:lnTo>
                  <a:lnTo>
                    <a:pt x="104" y="107"/>
                  </a:lnTo>
                  <a:lnTo>
                    <a:pt x="140" y="124"/>
                  </a:lnTo>
                  <a:lnTo>
                    <a:pt x="186" y="141"/>
                  </a:lnTo>
                  <a:lnTo>
                    <a:pt x="233" y="154"/>
                  </a:lnTo>
                  <a:lnTo>
                    <a:pt x="289" y="166"/>
                  </a:lnTo>
                  <a:lnTo>
                    <a:pt x="349" y="173"/>
                  </a:lnTo>
                  <a:lnTo>
                    <a:pt x="416" y="179"/>
                  </a:lnTo>
                  <a:lnTo>
                    <a:pt x="486" y="177"/>
                  </a:lnTo>
                  <a:lnTo>
                    <a:pt x="564" y="170"/>
                  </a:lnTo>
                  <a:lnTo>
                    <a:pt x="648" y="154"/>
                  </a:lnTo>
                  <a:lnTo>
                    <a:pt x="737" y="133"/>
                  </a:lnTo>
                  <a:lnTo>
                    <a:pt x="623" y="31"/>
                  </a:lnTo>
                  <a:lnTo>
                    <a:pt x="654" y="101"/>
                  </a:lnTo>
                  <a:lnTo>
                    <a:pt x="650" y="101"/>
                  </a:lnTo>
                  <a:lnTo>
                    <a:pt x="640" y="105"/>
                  </a:lnTo>
                  <a:lnTo>
                    <a:pt x="625" y="109"/>
                  </a:lnTo>
                  <a:lnTo>
                    <a:pt x="606" y="114"/>
                  </a:lnTo>
                  <a:lnTo>
                    <a:pt x="580" y="118"/>
                  </a:lnTo>
                  <a:lnTo>
                    <a:pt x="551" y="124"/>
                  </a:lnTo>
                  <a:lnTo>
                    <a:pt x="515" y="128"/>
                  </a:lnTo>
                  <a:lnTo>
                    <a:pt x="479" y="133"/>
                  </a:lnTo>
                  <a:lnTo>
                    <a:pt x="435" y="132"/>
                  </a:lnTo>
                  <a:lnTo>
                    <a:pt x="389" y="132"/>
                  </a:lnTo>
                  <a:lnTo>
                    <a:pt x="340" y="126"/>
                  </a:lnTo>
                  <a:lnTo>
                    <a:pt x="289" y="120"/>
                  </a:lnTo>
                  <a:lnTo>
                    <a:pt x="232" y="105"/>
                  </a:lnTo>
                  <a:lnTo>
                    <a:pt x="175" y="88"/>
                  </a:lnTo>
                  <a:lnTo>
                    <a:pt x="116" y="65"/>
                  </a:lnTo>
                  <a:lnTo>
                    <a:pt x="55" y="38"/>
                  </a:lnTo>
                  <a:lnTo>
                    <a:pt x="114" y="0"/>
                  </a:lnTo>
                  <a:lnTo>
                    <a:pt x="0" y="38"/>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3"/>
            <p:cNvSpPr>
              <a:spLocks/>
            </p:cNvSpPr>
            <p:nvPr/>
          </p:nvSpPr>
          <p:spPr bwMode="auto">
            <a:xfrm>
              <a:off x="2752" y="3223"/>
              <a:ext cx="245" cy="102"/>
            </a:xfrm>
            <a:custGeom>
              <a:avLst/>
              <a:gdLst>
                <a:gd name="T0" fmla="*/ 0 w 491"/>
                <a:gd name="T1" fmla="*/ 0 h 203"/>
                <a:gd name="T2" fmla="*/ 0 w 491"/>
                <a:gd name="T3" fmla="*/ 1 h 203"/>
                <a:gd name="T4" fmla="*/ 0 w 491"/>
                <a:gd name="T5" fmla="*/ 1 h 203"/>
                <a:gd name="T6" fmla="*/ 0 w 491"/>
                <a:gd name="T7" fmla="*/ 1 h 203"/>
                <a:gd name="T8" fmla="*/ 0 w 491"/>
                <a:gd name="T9" fmla="*/ 1 h 203"/>
                <a:gd name="T10" fmla="*/ 0 w 491"/>
                <a:gd name="T11" fmla="*/ 1 h 203"/>
                <a:gd name="T12" fmla="*/ 0 w 491"/>
                <a:gd name="T13" fmla="*/ 1 h 203"/>
                <a:gd name="T14" fmla="*/ 0 w 491"/>
                <a:gd name="T15" fmla="*/ 1 h 203"/>
                <a:gd name="T16" fmla="*/ 0 w 491"/>
                <a:gd name="T17" fmla="*/ 1 h 203"/>
                <a:gd name="T18" fmla="*/ 0 w 491"/>
                <a:gd name="T19" fmla="*/ 1 h 203"/>
                <a:gd name="T20" fmla="*/ 0 w 491"/>
                <a:gd name="T21" fmla="*/ 1 h 203"/>
                <a:gd name="T22" fmla="*/ 0 w 491"/>
                <a:gd name="T23" fmla="*/ 1 h 203"/>
                <a:gd name="T24" fmla="*/ 0 w 491"/>
                <a:gd name="T25" fmla="*/ 1 h 203"/>
                <a:gd name="T26" fmla="*/ 0 w 491"/>
                <a:gd name="T27" fmla="*/ 1 h 203"/>
                <a:gd name="T28" fmla="*/ 0 w 491"/>
                <a:gd name="T29" fmla="*/ 1 h 203"/>
                <a:gd name="T30" fmla="*/ 0 w 491"/>
                <a:gd name="T31" fmla="*/ 1 h 203"/>
                <a:gd name="T32" fmla="*/ 0 w 491"/>
                <a:gd name="T33" fmla="*/ 1 h 203"/>
                <a:gd name="T34" fmla="*/ 0 w 491"/>
                <a:gd name="T35" fmla="*/ 1 h 203"/>
                <a:gd name="T36" fmla="*/ 0 w 491"/>
                <a:gd name="T37" fmla="*/ 1 h 203"/>
                <a:gd name="T38" fmla="*/ 0 w 491"/>
                <a:gd name="T39" fmla="*/ 1 h 203"/>
                <a:gd name="T40" fmla="*/ 0 w 491"/>
                <a:gd name="T41" fmla="*/ 1 h 203"/>
                <a:gd name="T42" fmla="*/ 0 w 491"/>
                <a:gd name="T43" fmla="*/ 1 h 203"/>
                <a:gd name="T44" fmla="*/ 0 w 491"/>
                <a:gd name="T45" fmla="*/ 1 h 203"/>
                <a:gd name="T46" fmla="*/ 0 w 491"/>
                <a:gd name="T47" fmla="*/ 1 h 203"/>
                <a:gd name="T48" fmla="*/ 0 w 491"/>
                <a:gd name="T49" fmla="*/ 1 h 203"/>
                <a:gd name="T50" fmla="*/ 0 w 491"/>
                <a:gd name="T51" fmla="*/ 1 h 203"/>
                <a:gd name="T52" fmla="*/ 0 w 491"/>
                <a:gd name="T53" fmla="*/ 1 h 203"/>
                <a:gd name="T54" fmla="*/ 0 w 491"/>
                <a:gd name="T55" fmla="*/ 1 h 203"/>
                <a:gd name="T56" fmla="*/ 0 w 491"/>
                <a:gd name="T57" fmla="*/ 1 h 203"/>
                <a:gd name="T58" fmla="*/ 0 w 491"/>
                <a:gd name="T59" fmla="*/ 1 h 203"/>
                <a:gd name="T60" fmla="*/ 0 w 491"/>
                <a:gd name="T61" fmla="*/ 1 h 203"/>
                <a:gd name="T62" fmla="*/ 0 w 491"/>
                <a:gd name="T63" fmla="*/ 1 h 203"/>
                <a:gd name="T64" fmla="*/ 0 w 491"/>
                <a:gd name="T65" fmla="*/ 1 h 203"/>
                <a:gd name="T66" fmla="*/ 0 w 491"/>
                <a:gd name="T67" fmla="*/ 1 h 203"/>
                <a:gd name="T68" fmla="*/ 0 w 491"/>
                <a:gd name="T69" fmla="*/ 1 h 203"/>
                <a:gd name="T70" fmla="*/ 0 w 491"/>
                <a:gd name="T71" fmla="*/ 1 h 203"/>
                <a:gd name="T72" fmla="*/ 0 w 491"/>
                <a:gd name="T73" fmla="*/ 0 h 203"/>
                <a:gd name="T74" fmla="*/ 0 w 491"/>
                <a:gd name="T75" fmla="*/ 0 h 2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1"/>
                <a:gd name="T115" fmla="*/ 0 h 203"/>
                <a:gd name="T116" fmla="*/ 491 w 491"/>
                <a:gd name="T117" fmla="*/ 203 h 2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1" h="203">
                  <a:moveTo>
                    <a:pt x="0" y="0"/>
                  </a:moveTo>
                  <a:lnTo>
                    <a:pt x="10" y="7"/>
                  </a:lnTo>
                  <a:lnTo>
                    <a:pt x="25" y="15"/>
                  </a:lnTo>
                  <a:lnTo>
                    <a:pt x="46" y="28"/>
                  </a:lnTo>
                  <a:lnTo>
                    <a:pt x="69" y="40"/>
                  </a:lnTo>
                  <a:lnTo>
                    <a:pt x="99" y="57"/>
                  </a:lnTo>
                  <a:lnTo>
                    <a:pt x="131" y="74"/>
                  </a:lnTo>
                  <a:lnTo>
                    <a:pt x="167" y="93"/>
                  </a:lnTo>
                  <a:lnTo>
                    <a:pt x="204" y="110"/>
                  </a:lnTo>
                  <a:lnTo>
                    <a:pt x="242" y="129"/>
                  </a:lnTo>
                  <a:lnTo>
                    <a:pt x="281" y="144"/>
                  </a:lnTo>
                  <a:lnTo>
                    <a:pt x="323" y="161"/>
                  </a:lnTo>
                  <a:lnTo>
                    <a:pt x="361" y="175"/>
                  </a:lnTo>
                  <a:lnTo>
                    <a:pt x="401" y="188"/>
                  </a:lnTo>
                  <a:lnTo>
                    <a:pt x="439" y="196"/>
                  </a:lnTo>
                  <a:lnTo>
                    <a:pt x="477" y="203"/>
                  </a:lnTo>
                  <a:lnTo>
                    <a:pt x="479" y="199"/>
                  </a:lnTo>
                  <a:lnTo>
                    <a:pt x="487" y="192"/>
                  </a:lnTo>
                  <a:lnTo>
                    <a:pt x="491" y="182"/>
                  </a:lnTo>
                  <a:lnTo>
                    <a:pt x="485" y="173"/>
                  </a:lnTo>
                  <a:lnTo>
                    <a:pt x="477" y="169"/>
                  </a:lnTo>
                  <a:lnTo>
                    <a:pt x="468" y="165"/>
                  </a:lnTo>
                  <a:lnTo>
                    <a:pt x="453" y="161"/>
                  </a:lnTo>
                  <a:lnTo>
                    <a:pt x="437" y="159"/>
                  </a:lnTo>
                  <a:lnTo>
                    <a:pt x="415" y="154"/>
                  </a:lnTo>
                  <a:lnTo>
                    <a:pt x="394" y="150"/>
                  </a:lnTo>
                  <a:lnTo>
                    <a:pt x="367" y="142"/>
                  </a:lnTo>
                  <a:lnTo>
                    <a:pt x="340" y="137"/>
                  </a:lnTo>
                  <a:lnTo>
                    <a:pt x="310" y="125"/>
                  </a:lnTo>
                  <a:lnTo>
                    <a:pt x="280" y="114"/>
                  </a:lnTo>
                  <a:lnTo>
                    <a:pt x="247" y="101"/>
                  </a:lnTo>
                  <a:lnTo>
                    <a:pt x="215" y="87"/>
                  </a:lnTo>
                  <a:lnTo>
                    <a:pt x="181" y="68"/>
                  </a:lnTo>
                  <a:lnTo>
                    <a:pt x="148" y="49"/>
                  </a:lnTo>
                  <a:lnTo>
                    <a:pt x="114" y="26"/>
                  </a:lnTo>
                  <a:lnTo>
                    <a:pt x="82" y="4"/>
                  </a:lnTo>
                  <a:lnTo>
                    <a:pt x="0"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4"/>
            <p:cNvSpPr>
              <a:spLocks/>
            </p:cNvSpPr>
            <p:nvPr/>
          </p:nvSpPr>
          <p:spPr bwMode="auto">
            <a:xfrm>
              <a:off x="2890" y="3168"/>
              <a:ext cx="106" cy="147"/>
            </a:xfrm>
            <a:custGeom>
              <a:avLst/>
              <a:gdLst>
                <a:gd name="T0" fmla="*/ 1 w 211"/>
                <a:gd name="T1" fmla="*/ 1 h 294"/>
                <a:gd name="T2" fmla="*/ 1 w 211"/>
                <a:gd name="T3" fmla="*/ 1 h 294"/>
                <a:gd name="T4" fmla="*/ 1 w 211"/>
                <a:gd name="T5" fmla="*/ 1 h 294"/>
                <a:gd name="T6" fmla="*/ 1 w 211"/>
                <a:gd name="T7" fmla="*/ 1 h 294"/>
                <a:gd name="T8" fmla="*/ 1 w 211"/>
                <a:gd name="T9" fmla="*/ 1 h 294"/>
                <a:gd name="T10" fmla="*/ 1 w 211"/>
                <a:gd name="T11" fmla="*/ 1 h 294"/>
                <a:gd name="T12" fmla="*/ 1 w 211"/>
                <a:gd name="T13" fmla="*/ 1 h 294"/>
                <a:gd name="T14" fmla="*/ 1 w 211"/>
                <a:gd name="T15" fmla="*/ 1 h 294"/>
                <a:gd name="T16" fmla="*/ 1 w 211"/>
                <a:gd name="T17" fmla="*/ 1 h 294"/>
                <a:gd name="T18" fmla="*/ 0 w 211"/>
                <a:gd name="T19" fmla="*/ 0 h 294"/>
                <a:gd name="T20" fmla="*/ 0 w 211"/>
                <a:gd name="T21" fmla="*/ 1 h 294"/>
                <a:gd name="T22" fmla="*/ 1 w 211"/>
                <a:gd name="T23" fmla="*/ 1 h 294"/>
                <a:gd name="T24" fmla="*/ 1 w 211"/>
                <a:gd name="T25" fmla="*/ 1 h 294"/>
                <a:gd name="T26" fmla="*/ 1 w 211"/>
                <a:gd name="T27" fmla="*/ 1 h 294"/>
                <a:gd name="T28" fmla="*/ 1 w 211"/>
                <a:gd name="T29" fmla="*/ 1 h 294"/>
                <a:gd name="T30" fmla="*/ 1 w 211"/>
                <a:gd name="T31" fmla="*/ 1 h 294"/>
                <a:gd name="T32" fmla="*/ 1 w 211"/>
                <a:gd name="T33" fmla="*/ 1 h 294"/>
                <a:gd name="T34" fmla="*/ 1 w 211"/>
                <a:gd name="T35" fmla="*/ 1 h 294"/>
                <a:gd name="T36" fmla="*/ 1 w 211"/>
                <a:gd name="T37" fmla="*/ 1 h 294"/>
                <a:gd name="T38" fmla="*/ 1 w 211"/>
                <a:gd name="T39" fmla="*/ 1 h 294"/>
                <a:gd name="T40" fmla="*/ 1 w 211"/>
                <a:gd name="T41" fmla="*/ 1 h 294"/>
                <a:gd name="T42" fmla="*/ 1 w 211"/>
                <a:gd name="T43" fmla="*/ 1 h 294"/>
                <a:gd name="T44" fmla="*/ 1 w 211"/>
                <a:gd name="T45" fmla="*/ 1 h 294"/>
                <a:gd name="T46" fmla="*/ 1 w 211"/>
                <a:gd name="T47" fmla="*/ 1 h 294"/>
                <a:gd name="T48" fmla="*/ 1 w 211"/>
                <a:gd name="T49" fmla="*/ 1 h 294"/>
                <a:gd name="T50" fmla="*/ 1 w 211"/>
                <a:gd name="T51" fmla="*/ 1 h 294"/>
                <a:gd name="T52" fmla="*/ 1 w 211"/>
                <a:gd name="T53" fmla="*/ 1 h 294"/>
                <a:gd name="T54" fmla="*/ 1 w 211"/>
                <a:gd name="T55" fmla="*/ 1 h 294"/>
                <a:gd name="T56" fmla="*/ 1 w 211"/>
                <a:gd name="T57" fmla="*/ 1 h 294"/>
                <a:gd name="T58" fmla="*/ 1 w 211"/>
                <a:gd name="T59" fmla="*/ 1 h 294"/>
                <a:gd name="T60" fmla="*/ 1 w 211"/>
                <a:gd name="T61" fmla="*/ 1 h 294"/>
                <a:gd name="T62" fmla="*/ 1 w 211"/>
                <a:gd name="T63" fmla="*/ 1 h 294"/>
                <a:gd name="T64" fmla="*/ 1 w 211"/>
                <a:gd name="T65" fmla="*/ 1 h 294"/>
                <a:gd name="T66" fmla="*/ 1 w 211"/>
                <a:gd name="T67" fmla="*/ 1 h 294"/>
                <a:gd name="T68" fmla="*/ 1 w 211"/>
                <a:gd name="T69" fmla="*/ 1 h 294"/>
                <a:gd name="T70" fmla="*/ 1 w 211"/>
                <a:gd name="T71" fmla="*/ 1 h 2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294"/>
                <a:gd name="T110" fmla="*/ 211 w 211"/>
                <a:gd name="T111" fmla="*/ 294 h 2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294">
                  <a:moveTo>
                    <a:pt x="211" y="294"/>
                  </a:moveTo>
                  <a:lnTo>
                    <a:pt x="114" y="70"/>
                  </a:lnTo>
                  <a:lnTo>
                    <a:pt x="110" y="68"/>
                  </a:lnTo>
                  <a:lnTo>
                    <a:pt x="102" y="64"/>
                  </a:lnTo>
                  <a:lnTo>
                    <a:pt x="89" y="58"/>
                  </a:lnTo>
                  <a:lnTo>
                    <a:pt x="76" y="51"/>
                  </a:lnTo>
                  <a:lnTo>
                    <a:pt x="57" y="39"/>
                  </a:lnTo>
                  <a:lnTo>
                    <a:pt x="38" y="28"/>
                  </a:lnTo>
                  <a:lnTo>
                    <a:pt x="17" y="15"/>
                  </a:lnTo>
                  <a:lnTo>
                    <a:pt x="0" y="0"/>
                  </a:lnTo>
                  <a:lnTo>
                    <a:pt x="0" y="24"/>
                  </a:lnTo>
                  <a:lnTo>
                    <a:pt x="2" y="24"/>
                  </a:lnTo>
                  <a:lnTo>
                    <a:pt x="9" y="30"/>
                  </a:lnTo>
                  <a:lnTo>
                    <a:pt x="19" y="36"/>
                  </a:lnTo>
                  <a:lnTo>
                    <a:pt x="36" y="47"/>
                  </a:lnTo>
                  <a:lnTo>
                    <a:pt x="51" y="55"/>
                  </a:lnTo>
                  <a:lnTo>
                    <a:pt x="70" y="64"/>
                  </a:lnTo>
                  <a:lnTo>
                    <a:pt x="87" y="74"/>
                  </a:lnTo>
                  <a:lnTo>
                    <a:pt x="104" y="83"/>
                  </a:lnTo>
                  <a:lnTo>
                    <a:pt x="104" y="89"/>
                  </a:lnTo>
                  <a:lnTo>
                    <a:pt x="106" y="96"/>
                  </a:lnTo>
                  <a:lnTo>
                    <a:pt x="110" y="108"/>
                  </a:lnTo>
                  <a:lnTo>
                    <a:pt x="112" y="119"/>
                  </a:lnTo>
                  <a:lnTo>
                    <a:pt x="118" y="134"/>
                  </a:lnTo>
                  <a:lnTo>
                    <a:pt x="123" y="150"/>
                  </a:lnTo>
                  <a:lnTo>
                    <a:pt x="129" y="167"/>
                  </a:lnTo>
                  <a:lnTo>
                    <a:pt x="135" y="184"/>
                  </a:lnTo>
                  <a:lnTo>
                    <a:pt x="140" y="201"/>
                  </a:lnTo>
                  <a:lnTo>
                    <a:pt x="146" y="218"/>
                  </a:lnTo>
                  <a:lnTo>
                    <a:pt x="152" y="235"/>
                  </a:lnTo>
                  <a:lnTo>
                    <a:pt x="157" y="250"/>
                  </a:lnTo>
                  <a:lnTo>
                    <a:pt x="163" y="268"/>
                  </a:lnTo>
                  <a:lnTo>
                    <a:pt x="169" y="281"/>
                  </a:lnTo>
                  <a:lnTo>
                    <a:pt x="176" y="294"/>
                  </a:lnTo>
                  <a:lnTo>
                    <a:pt x="211" y="294"/>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55"/>
            <p:cNvSpPr>
              <a:spLocks/>
            </p:cNvSpPr>
            <p:nvPr/>
          </p:nvSpPr>
          <p:spPr bwMode="auto">
            <a:xfrm>
              <a:off x="2602" y="3237"/>
              <a:ext cx="330" cy="125"/>
            </a:xfrm>
            <a:custGeom>
              <a:avLst/>
              <a:gdLst>
                <a:gd name="T0" fmla="*/ 1 w 659"/>
                <a:gd name="T1" fmla="*/ 1 h 249"/>
                <a:gd name="T2" fmla="*/ 1 w 659"/>
                <a:gd name="T3" fmla="*/ 1 h 249"/>
                <a:gd name="T4" fmla="*/ 1 w 659"/>
                <a:gd name="T5" fmla="*/ 1 h 249"/>
                <a:gd name="T6" fmla="*/ 0 w 659"/>
                <a:gd name="T7" fmla="*/ 1 h 249"/>
                <a:gd name="T8" fmla="*/ 0 w 659"/>
                <a:gd name="T9" fmla="*/ 1 h 249"/>
                <a:gd name="T10" fmla="*/ 0 w 659"/>
                <a:gd name="T11" fmla="*/ 1 h 249"/>
                <a:gd name="T12" fmla="*/ 1 w 659"/>
                <a:gd name="T13" fmla="*/ 1 h 249"/>
                <a:gd name="T14" fmla="*/ 1 w 659"/>
                <a:gd name="T15" fmla="*/ 1 h 249"/>
                <a:gd name="T16" fmla="*/ 1 w 659"/>
                <a:gd name="T17" fmla="*/ 1 h 249"/>
                <a:gd name="T18" fmla="*/ 1 w 659"/>
                <a:gd name="T19" fmla="*/ 1 h 249"/>
                <a:gd name="T20" fmla="*/ 1 w 659"/>
                <a:gd name="T21" fmla="*/ 1 h 249"/>
                <a:gd name="T22" fmla="*/ 1 w 659"/>
                <a:gd name="T23" fmla="*/ 1 h 249"/>
                <a:gd name="T24" fmla="*/ 1 w 659"/>
                <a:gd name="T25" fmla="*/ 1 h 249"/>
                <a:gd name="T26" fmla="*/ 1 w 659"/>
                <a:gd name="T27" fmla="*/ 1 h 249"/>
                <a:gd name="T28" fmla="*/ 1 w 659"/>
                <a:gd name="T29" fmla="*/ 1 h 249"/>
                <a:gd name="T30" fmla="*/ 1 w 659"/>
                <a:gd name="T31" fmla="*/ 1 h 249"/>
                <a:gd name="T32" fmla="*/ 1 w 659"/>
                <a:gd name="T33" fmla="*/ 1 h 249"/>
                <a:gd name="T34" fmla="*/ 1 w 659"/>
                <a:gd name="T35" fmla="*/ 1 h 249"/>
                <a:gd name="T36" fmla="*/ 1 w 659"/>
                <a:gd name="T37" fmla="*/ 1 h 249"/>
                <a:gd name="T38" fmla="*/ 1 w 659"/>
                <a:gd name="T39" fmla="*/ 1 h 249"/>
                <a:gd name="T40" fmla="*/ 1 w 659"/>
                <a:gd name="T41" fmla="*/ 1 h 249"/>
                <a:gd name="T42" fmla="*/ 1 w 659"/>
                <a:gd name="T43" fmla="*/ 1 h 249"/>
                <a:gd name="T44" fmla="*/ 1 w 659"/>
                <a:gd name="T45" fmla="*/ 1 h 249"/>
                <a:gd name="T46" fmla="*/ 1 w 659"/>
                <a:gd name="T47" fmla="*/ 1 h 249"/>
                <a:gd name="T48" fmla="*/ 1 w 659"/>
                <a:gd name="T49" fmla="*/ 1 h 249"/>
                <a:gd name="T50" fmla="*/ 1 w 659"/>
                <a:gd name="T51" fmla="*/ 1 h 249"/>
                <a:gd name="T52" fmla="*/ 1 w 659"/>
                <a:gd name="T53" fmla="*/ 1 h 249"/>
                <a:gd name="T54" fmla="*/ 1 w 659"/>
                <a:gd name="T55" fmla="*/ 1 h 249"/>
                <a:gd name="T56" fmla="*/ 1 w 659"/>
                <a:gd name="T57" fmla="*/ 1 h 249"/>
                <a:gd name="T58" fmla="*/ 1 w 659"/>
                <a:gd name="T59" fmla="*/ 1 h 249"/>
                <a:gd name="T60" fmla="*/ 1 w 659"/>
                <a:gd name="T61" fmla="*/ 1 h 249"/>
                <a:gd name="T62" fmla="*/ 1 w 659"/>
                <a:gd name="T63" fmla="*/ 1 h 249"/>
                <a:gd name="T64" fmla="*/ 1 w 659"/>
                <a:gd name="T65" fmla="*/ 1 h 249"/>
                <a:gd name="T66" fmla="*/ 1 w 659"/>
                <a:gd name="T67" fmla="*/ 1 h 249"/>
                <a:gd name="T68" fmla="*/ 1 w 659"/>
                <a:gd name="T69" fmla="*/ 1 h 249"/>
                <a:gd name="T70" fmla="*/ 1 w 659"/>
                <a:gd name="T71" fmla="*/ 1 h 249"/>
                <a:gd name="T72" fmla="*/ 1 w 659"/>
                <a:gd name="T73" fmla="*/ 1 h 249"/>
                <a:gd name="T74" fmla="*/ 1 w 659"/>
                <a:gd name="T75" fmla="*/ 1 h 249"/>
                <a:gd name="T76" fmla="*/ 1 w 659"/>
                <a:gd name="T77" fmla="*/ 1 h 249"/>
                <a:gd name="T78" fmla="*/ 1 w 659"/>
                <a:gd name="T79" fmla="*/ 1 h 249"/>
                <a:gd name="T80" fmla="*/ 1 w 659"/>
                <a:gd name="T81" fmla="*/ 1 h 249"/>
                <a:gd name="T82" fmla="*/ 1 w 659"/>
                <a:gd name="T83" fmla="*/ 1 h 249"/>
                <a:gd name="T84" fmla="*/ 1 w 659"/>
                <a:gd name="T85" fmla="*/ 1 h 249"/>
                <a:gd name="T86" fmla="*/ 1 w 659"/>
                <a:gd name="T87" fmla="*/ 1 h 249"/>
                <a:gd name="T88" fmla="*/ 1 w 659"/>
                <a:gd name="T89" fmla="*/ 1 h 249"/>
                <a:gd name="T90" fmla="*/ 1 w 659"/>
                <a:gd name="T91" fmla="*/ 1 h 249"/>
                <a:gd name="T92" fmla="*/ 1 w 659"/>
                <a:gd name="T93" fmla="*/ 1 h 249"/>
                <a:gd name="T94" fmla="*/ 1 w 659"/>
                <a:gd name="T95" fmla="*/ 1 h 249"/>
                <a:gd name="T96" fmla="*/ 1 w 659"/>
                <a:gd name="T97" fmla="*/ 1 h 249"/>
                <a:gd name="T98" fmla="*/ 1 w 659"/>
                <a:gd name="T99" fmla="*/ 1 h 249"/>
                <a:gd name="T100" fmla="*/ 1 w 659"/>
                <a:gd name="T101" fmla="*/ 1 h 249"/>
                <a:gd name="T102" fmla="*/ 1 w 659"/>
                <a:gd name="T103" fmla="*/ 1 h 249"/>
                <a:gd name="T104" fmla="*/ 1 w 659"/>
                <a:gd name="T105" fmla="*/ 1 h 249"/>
                <a:gd name="T106" fmla="*/ 1 w 659"/>
                <a:gd name="T107" fmla="*/ 1 h 249"/>
                <a:gd name="T108" fmla="*/ 1 w 659"/>
                <a:gd name="T109" fmla="*/ 1 h 249"/>
                <a:gd name="T110" fmla="*/ 1 w 659"/>
                <a:gd name="T111" fmla="*/ 1 h 249"/>
                <a:gd name="T112" fmla="*/ 1 w 659"/>
                <a:gd name="T113" fmla="*/ 1 h 249"/>
                <a:gd name="T114" fmla="*/ 1 w 659"/>
                <a:gd name="T115" fmla="*/ 1 h 249"/>
                <a:gd name="T116" fmla="*/ 1 w 659"/>
                <a:gd name="T117" fmla="*/ 1 h 249"/>
                <a:gd name="T118" fmla="*/ 1 w 659"/>
                <a:gd name="T119" fmla="*/ 1 h 249"/>
                <a:gd name="T120" fmla="*/ 1 w 659"/>
                <a:gd name="T121" fmla="*/ 0 h 2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9"/>
                <a:gd name="T184" fmla="*/ 0 h 249"/>
                <a:gd name="T185" fmla="*/ 659 w 659"/>
                <a:gd name="T186" fmla="*/ 249 h 2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9" h="249">
                  <a:moveTo>
                    <a:pt x="34" y="0"/>
                  </a:moveTo>
                  <a:lnTo>
                    <a:pt x="24" y="8"/>
                  </a:lnTo>
                  <a:lnTo>
                    <a:pt x="17" y="15"/>
                  </a:lnTo>
                  <a:lnTo>
                    <a:pt x="11" y="19"/>
                  </a:lnTo>
                  <a:lnTo>
                    <a:pt x="7" y="29"/>
                  </a:lnTo>
                  <a:lnTo>
                    <a:pt x="3" y="35"/>
                  </a:lnTo>
                  <a:lnTo>
                    <a:pt x="3" y="42"/>
                  </a:lnTo>
                  <a:lnTo>
                    <a:pt x="0" y="50"/>
                  </a:lnTo>
                  <a:lnTo>
                    <a:pt x="0" y="61"/>
                  </a:lnTo>
                  <a:lnTo>
                    <a:pt x="0" y="78"/>
                  </a:lnTo>
                  <a:lnTo>
                    <a:pt x="0" y="95"/>
                  </a:lnTo>
                  <a:lnTo>
                    <a:pt x="0" y="111"/>
                  </a:lnTo>
                  <a:lnTo>
                    <a:pt x="1" y="128"/>
                  </a:lnTo>
                  <a:lnTo>
                    <a:pt x="1" y="135"/>
                  </a:lnTo>
                  <a:lnTo>
                    <a:pt x="1" y="145"/>
                  </a:lnTo>
                  <a:lnTo>
                    <a:pt x="3" y="156"/>
                  </a:lnTo>
                  <a:lnTo>
                    <a:pt x="7" y="169"/>
                  </a:lnTo>
                  <a:lnTo>
                    <a:pt x="7" y="181"/>
                  </a:lnTo>
                  <a:lnTo>
                    <a:pt x="11" y="198"/>
                  </a:lnTo>
                  <a:lnTo>
                    <a:pt x="13" y="215"/>
                  </a:lnTo>
                  <a:lnTo>
                    <a:pt x="19" y="238"/>
                  </a:lnTo>
                  <a:lnTo>
                    <a:pt x="59" y="238"/>
                  </a:lnTo>
                  <a:lnTo>
                    <a:pt x="98" y="238"/>
                  </a:lnTo>
                  <a:lnTo>
                    <a:pt x="138" y="238"/>
                  </a:lnTo>
                  <a:lnTo>
                    <a:pt x="178" y="240"/>
                  </a:lnTo>
                  <a:lnTo>
                    <a:pt x="218" y="240"/>
                  </a:lnTo>
                  <a:lnTo>
                    <a:pt x="258" y="244"/>
                  </a:lnTo>
                  <a:lnTo>
                    <a:pt x="298" y="244"/>
                  </a:lnTo>
                  <a:lnTo>
                    <a:pt x="338" y="247"/>
                  </a:lnTo>
                  <a:lnTo>
                    <a:pt x="376" y="247"/>
                  </a:lnTo>
                  <a:lnTo>
                    <a:pt x="416" y="247"/>
                  </a:lnTo>
                  <a:lnTo>
                    <a:pt x="454" y="247"/>
                  </a:lnTo>
                  <a:lnTo>
                    <a:pt x="494" y="249"/>
                  </a:lnTo>
                  <a:lnTo>
                    <a:pt x="534" y="247"/>
                  </a:lnTo>
                  <a:lnTo>
                    <a:pt x="574" y="246"/>
                  </a:lnTo>
                  <a:lnTo>
                    <a:pt x="616" y="244"/>
                  </a:lnTo>
                  <a:lnTo>
                    <a:pt x="657" y="242"/>
                  </a:lnTo>
                  <a:lnTo>
                    <a:pt x="657" y="230"/>
                  </a:lnTo>
                  <a:lnTo>
                    <a:pt x="657" y="219"/>
                  </a:lnTo>
                  <a:lnTo>
                    <a:pt x="657" y="209"/>
                  </a:lnTo>
                  <a:lnTo>
                    <a:pt x="659" y="202"/>
                  </a:lnTo>
                  <a:lnTo>
                    <a:pt x="657" y="185"/>
                  </a:lnTo>
                  <a:lnTo>
                    <a:pt x="657" y="173"/>
                  </a:lnTo>
                  <a:lnTo>
                    <a:pt x="656" y="160"/>
                  </a:lnTo>
                  <a:lnTo>
                    <a:pt x="654" y="149"/>
                  </a:lnTo>
                  <a:lnTo>
                    <a:pt x="654" y="137"/>
                  </a:lnTo>
                  <a:lnTo>
                    <a:pt x="654" y="126"/>
                  </a:lnTo>
                  <a:lnTo>
                    <a:pt x="602" y="105"/>
                  </a:lnTo>
                  <a:lnTo>
                    <a:pt x="602" y="114"/>
                  </a:lnTo>
                  <a:lnTo>
                    <a:pt x="602" y="126"/>
                  </a:lnTo>
                  <a:lnTo>
                    <a:pt x="604" y="135"/>
                  </a:lnTo>
                  <a:lnTo>
                    <a:pt x="606" y="147"/>
                  </a:lnTo>
                  <a:lnTo>
                    <a:pt x="606" y="156"/>
                  </a:lnTo>
                  <a:lnTo>
                    <a:pt x="606" y="168"/>
                  </a:lnTo>
                  <a:lnTo>
                    <a:pt x="604" y="181"/>
                  </a:lnTo>
                  <a:lnTo>
                    <a:pt x="602" y="200"/>
                  </a:lnTo>
                  <a:lnTo>
                    <a:pt x="576" y="202"/>
                  </a:lnTo>
                  <a:lnTo>
                    <a:pt x="549" y="206"/>
                  </a:lnTo>
                  <a:lnTo>
                    <a:pt x="519" y="207"/>
                  </a:lnTo>
                  <a:lnTo>
                    <a:pt x="488" y="209"/>
                  </a:lnTo>
                  <a:lnTo>
                    <a:pt x="454" y="207"/>
                  </a:lnTo>
                  <a:lnTo>
                    <a:pt x="420" y="207"/>
                  </a:lnTo>
                  <a:lnTo>
                    <a:pt x="384" y="207"/>
                  </a:lnTo>
                  <a:lnTo>
                    <a:pt x="347" y="207"/>
                  </a:lnTo>
                  <a:lnTo>
                    <a:pt x="309" y="206"/>
                  </a:lnTo>
                  <a:lnTo>
                    <a:pt x="271" y="204"/>
                  </a:lnTo>
                  <a:lnTo>
                    <a:pt x="233" y="202"/>
                  </a:lnTo>
                  <a:lnTo>
                    <a:pt x="195" y="202"/>
                  </a:lnTo>
                  <a:lnTo>
                    <a:pt x="157" y="200"/>
                  </a:lnTo>
                  <a:lnTo>
                    <a:pt x="121" y="200"/>
                  </a:lnTo>
                  <a:lnTo>
                    <a:pt x="85" y="200"/>
                  </a:lnTo>
                  <a:lnTo>
                    <a:pt x="53" y="200"/>
                  </a:lnTo>
                  <a:lnTo>
                    <a:pt x="45" y="181"/>
                  </a:lnTo>
                  <a:lnTo>
                    <a:pt x="41" y="164"/>
                  </a:lnTo>
                  <a:lnTo>
                    <a:pt x="41" y="150"/>
                  </a:lnTo>
                  <a:lnTo>
                    <a:pt x="43" y="139"/>
                  </a:lnTo>
                  <a:lnTo>
                    <a:pt x="45" y="126"/>
                  </a:lnTo>
                  <a:lnTo>
                    <a:pt x="49" y="114"/>
                  </a:lnTo>
                  <a:lnTo>
                    <a:pt x="51" y="101"/>
                  </a:lnTo>
                  <a:lnTo>
                    <a:pt x="53" y="90"/>
                  </a:lnTo>
                  <a:lnTo>
                    <a:pt x="93" y="86"/>
                  </a:lnTo>
                  <a:lnTo>
                    <a:pt x="133" y="84"/>
                  </a:lnTo>
                  <a:lnTo>
                    <a:pt x="167" y="84"/>
                  </a:lnTo>
                  <a:lnTo>
                    <a:pt x="203" y="84"/>
                  </a:lnTo>
                  <a:lnTo>
                    <a:pt x="233" y="84"/>
                  </a:lnTo>
                  <a:lnTo>
                    <a:pt x="264" y="84"/>
                  </a:lnTo>
                  <a:lnTo>
                    <a:pt x="292" y="84"/>
                  </a:lnTo>
                  <a:lnTo>
                    <a:pt x="321" y="84"/>
                  </a:lnTo>
                  <a:lnTo>
                    <a:pt x="346" y="84"/>
                  </a:lnTo>
                  <a:lnTo>
                    <a:pt x="372" y="84"/>
                  </a:lnTo>
                  <a:lnTo>
                    <a:pt x="399" y="84"/>
                  </a:lnTo>
                  <a:lnTo>
                    <a:pt x="425" y="86"/>
                  </a:lnTo>
                  <a:lnTo>
                    <a:pt x="452" y="86"/>
                  </a:lnTo>
                  <a:lnTo>
                    <a:pt x="479" y="88"/>
                  </a:lnTo>
                  <a:lnTo>
                    <a:pt x="507" y="88"/>
                  </a:lnTo>
                  <a:lnTo>
                    <a:pt x="540" y="90"/>
                  </a:lnTo>
                  <a:lnTo>
                    <a:pt x="500" y="67"/>
                  </a:lnTo>
                  <a:lnTo>
                    <a:pt x="471" y="65"/>
                  </a:lnTo>
                  <a:lnTo>
                    <a:pt x="444" y="65"/>
                  </a:lnTo>
                  <a:lnTo>
                    <a:pt x="418" y="63"/>
                  </a:lnTo>
                  <a:lnTo>
                    <a:pt x="395" y="63"/>
                  </a:lnTo>
                  <a:lnTo>
                    <a:pt x="370" y="61"/>
                  </a:lnTo>
                  <a:lnTo>
                    <a:pt x="346" y="59"/>
                  </a:lnTo>
                  <a:lnTo>
                    <a:pt x="321" y="57"/>
                  </a:lnTo>
                  <a:lnTo>
                    <a:pt x="298" y="57"/>
                  </a:lnTo>
                  <a:lnTo>
                    <a:pt x="271" y="55"/>
                  </a:lnTo>
                  <a:lnTo>
                    <a:pt x="245" y="55"/>
                  </a:lnTo>
                  <a:lnTo>
                    <a:pt x="216" y="55"/>
                  </a:lnTo>
                  <a:lnTo>
                    <a:pt x="190" y="55"/>
                  </a:lnTo>
                  <a:lnTo>
                    <a:pt x="159" y="55"/>
                  </a:lnTo>
                  <a:lnTo>
                    <a:pt x="127" y="59"/>
                  </a:lnTo>
                  <a:lnTo>
                    <a:pt x="93" y="61"/>
                  </a:lnTo>
                  <a:lnTo>
                    <a:pt x="57" y="67"/>
                  </a:lnTo>
                  <a:lnTo>
                    <a:pt x="57" y="55"/>
                  </a:lnTo>
                  <a:lnTo>
                    <a:pt x="57" y="46"/>
                  </a:lnTo>
                  <a:lnTo>
                    <a:pt x="59" y="38"/>
                  </a:lnTo>
                  <a:lnTo>
                    <a:pt x="60" y="33"/>
                  </a:lnTo>
                  <a:lnTo>
                    <a:pt x="64" y="23"/>
                  </a:lnTo>
                  <a:lnTo>
                    <a:pt x="70" y="19"/>
                  </a:lnTo>
                  <a:lnTo>
                    <a:pt x="79" y="12"/>
                  </a:lnTo>
                  <a:lnTo>
                    <a:pt x="89" y="0"/>
                  </a:lnTo>
                  <a:lnTo>
                    <a:pt x="34"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56"/>
            <p:cNvSpPr>
              <a:spLocks/>
            </p:cNvSpPr>
            <p:nvPr/>
          </p:nvSpPr>
          <p:spPr bwMode="auto">
            <a:xfrm>
              <a:off x="2678" y="3276"/>
              <a:ext cx="165" cy="51"/>
            </a:xfrm>
            <a:custGeom>
              <a:avLst/>
              <a:gdLst>
                <a:gd name="T0" fmla="*/ 1 w 329"/>
                <a:gd name="T1" fmla="*/ 0 h 103"/>
                <a:gd name="T2" fmla="*/ 1 w 329"/>
                <a:gd name="T3" fmla="*/ 0 h 103"/>
                <a:gd name="T4" fmla="*/ 1 w 329"/>
                <a:gd name="T5" fmla="*/ 0 h 103"/>
                <a:gd name="T6" fmla="*/ 1 w 329"/>
                <a:gd name="T7" fmla="*/ 0 h 103"/>
                <a:gd name="T8" fmla="*/ 1 w 329"/>
                <a:gd name="T9" fmla="*/ 0 h 103"/>
                <a:gd name="T10" fmla="*/ 0 w 329"/>
                <a:gd name="T11" fmla="*/ 0 h 103"/>
                <a:gd name="T12" fmla="*/ 0 w 329"/>
                <a:gd name="T13" fmla="*/ 0 h 103"/>
                <a:gd name="T14" fmla="*/ 1 w 329"/>
                <a:gd name="T15" fmla="*/ 0 h 103"/>
                <a:gd name="T16" fmla="*/ 1 w 329"/>
                <a:gd name="T17" fmla="*/ 0 h 103"/>
                <a:gd name="T18" fmla="*/ 1 w 329"/>
                <a:gd name="T19" fmla="*/ 0 h 103"/>
                <a:gd name="T20" fmla="*/ 1 w 329"/>
                <a:gd name="T21" fmla="*/ 0 h 103"/>
                <a:gd name="T22" fmla="*/ 1 w 329"/>
                <a:gd name="T23" fmla="*/ 0 h 103"/>
                <a:gd name="T24" fmla="*/ 1 w 329"/>
                <a:gd name="T25" fmla="*/ 0 h 103"/>
                <a:gd name="T26" fmla="*/ 1 w 329"/>
                <a:gd name="T27" fmla="*/ 0 h 103"/>
                <a:gd name="T28" fmla="*/ 1 w 329"/>
                <a:gd name="T29" fmla="*/ 0 h 103"/>
                <a:gd name="T30" fmla="*/ 1 w 329"/>
                <a:gd name="T31" fmla="*/ 0 h 103"/>
                <a:gd name="T32" fmla="*/ 1 w 329"/>
                <a:gd name="T33" fmla="*/ 0 h 103"/>
                <a:gd name="T34" fmla="*/ 1 w 329"/>
                <a:gd name="T35" fmla="*/ 0 h 103"/>
                <a:gd name="T36" fmla="*/ 1 w 329"/>
                <a:gd name="T37" fmla="*/ 0 h 103"/>
                <a:gd name="T38" fmla="*/ 1 w 329"/>
                <a:gd name="T39" fmla="*/ 0 h 103"/>
                <a:gd name="T40" fmla="*/ 1 w 329"/>
                <a:gd name="T41" fmla="*/ 0 h 103"/>
                <a:gd name="T42" fmla="*/ 1 w 329"/>
                <a:gd name="T43" fmla="*/ 0 h 103"/>
                <a:gd name="T44" fmla="*/ 1 w 329"/>
                <a:gd name="T45" fmla="*/ 0 h 103"/>
                <a:gd name="T46" fmla="*/ 1 w 329"/>
                <a:gd name="T47" fmla="*/ 0 h 103"/>
                <a:gd name="T48" fmla="*/ 1 w 329"/>
                <a:gd name="T49" fmla="*/ 0 h 103"/>
                <a:gd name="T50" fmla="*/ 1 w 329"/>
                <a:gd name="T51" fmla="*/ 0 h 103"/>
                <a:gd name="T52" fmla="*/ 1 w 329"/>
                <a:gd name="T53" fmla="*/ 0 h 103"/>
                <a:gd name="T54" fmla="*/ 1 w 329"/>
                <a:gd name="T55" fmla="*/ 0 h 103"/>
                <a:gd name="T56" fmla="*/ 1 w 329"/>
                <a:gd name="T57" fmla="*/ 0 h 103"/>
                <a:gd name="T58" fmla="*/ 1 w 329"/>
                <a:gd name="T59" fmla="*/ 0 h 103"/>
                <a:gd name="T60" fmla="*/ 1 w 329"/>
                <a:gd name="T61" fmla="*/ 0 h 103"/>
                <a:gd name="T62" fmla="*/ 1 w 329"/>
                <a:gd name="T63" fmla="*/ 0 h 103"/>
                <a:gd name="T64" fmla="*/ 1 w 329"/>
                <a:gd name="T65" fmla="*/ 0 h 103"/>
                <a:gd name="T66" fmla="*/ 1 w 329"/>
                <a:gd name="T67" fmla="*/ 0 h 103"/>
                <a:gd name="T68" fmla="*/ 1 w 329"/>
                <a:gd name="T69" fmla="*/ 0 h 103"/>
                <a:gd name="T70" fmla="*/ 1 w 329"/>
                <a:gd name="T71" fmla="*/ 0 h 103"/>
                <a:gd name="T72" fmla="*/ 1 w 329"/>
                <a:gd name="T73" fmla="*/ 0 h 103"/>
                <a:gd name="T74" fmla="*/ 1 w 329"/>
                <a:gd name="T75" fmla="*/ 0 h 103"/>
                <a:gd name="T76" fmla="*/ 1 w 329"/>
                <a:gd name="T77" fmla="*/ 0 h 103"/>
                <a:gd name="T78" fmla="*/ 1 w 329"/>
                <a:gd name="T79" fmla="*/ 0 h 103"/>
                <a:gd name="T80" fmla="*/ 1 w 329"/>
                <a:gd name="T81" fmla="*/ 0 h 103"/>
                <a:gd name="T82" fmla="*/ 1 w 329"/>
                <a:gd name="T83" fmla="*/ 0 h 103"/>
                <a:gd name="T84" fmla="*/ 1 w 329"/>
                <a:gd name="T85" fmla="*/ 0 h 103"/>
                <a:gd name="T86" fmla="*/ 1 w 329"/>
                <a:gd name="T87" fmla="*/ 0 h 103"/>
                <a:gd name="T88" fmla="*/ 1 w 329"/>
                <a:gd name="T89" fmla="*/ 0 h 103"/>
                <a:gd name="T90" fmla="*/ 1 w 329"/>
                <a:gd name="T91" fmla="*/ 0 h 103"/>
                <a:gd name="T92" fmla="*/ 1 w 329"/>
                <a:gd name="T93" fmla="*/ 0 h 103"/>
                <a:gd name="T94" fmla="*/ 1 w 329"/>
                <a:gd name="T95" fmla="*/ 0 h 103"/>
                <a:gd name="T96" fmla="*/ 1 w 329"/>
                <a:gd name="T97" fmla="*/ 0 h 103"/>
                <a:gd name="T98" fmla="*/ 1 w 329"/>
                <a:gd name="T99" fmla="*/ 0 h 103"/>
                <a:gd name="T100" fmla="*/ 1 w 329"/>
                <a:gd name="T101" fmla="*/ 0 h 103"/>
                <a:gd name="T102" fmla="*/ 1 w 329"/>
                <a:gd name="T103" fmla="*/ 0 h 103"/>
                <a:gd name="T104" fmla="*/ 1 w 329"/>
                <a:gd name="T105" fmla="*/ 0 h 103"/>
                <a:gd name="T106" fmla="*/ 1 w 329"/>
                <a:gd name="T107" fmla="*/ 0 h 103"/>
                <a:gd name="T108" fmla="*/ 1 w 329"/>
                <a:gd name="T109" fmla="*/ 0 h 103"/>
                <a:gd name="T110" fmla="*/ 1 w 329"/>
                <a:gd name="T111" fmla="*/ 0 h 103"/>
                <a:gd name="T112" fmla="*/ 1 w 329"/>
                <a:gd name="T113" fmla="*/ 0 h 103"/>
                <a:gd name="T114" fmla="*/ 1 w 329"/>
                <a:gd name="T115" fmla="*/ 0 h 103"/>
                <a:gd name="T116" fmla="*/ 1 w 329"/>
                <a:gd name="T117" fmla="*/ 0 h 103"/>
                <a:gd name="T118" fmla="*/ 1 w 329"/>
                <a:gd name="T119" fmla="*/ 0 h 103"/>
                <a:gd name="T120" fmla="*/ 1 w 329"/>
                <a:gd name="T121" fmla="*/ 0 h 103"/>
                <a:gd name="T122" fmla="*/ 1 w 329"/>
                <a:gd name="T123" fmla="*/ 0 h 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9"/>
                <a:gd name="T187" fmla="*/ 0 h 103"/>
                <a:gd name="T188" fmla="*/ 329 w 329"/>
                <a:gd name="T189" fmla="*/ 103 h 1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9" h="103">
                  <a:moveTo>
                    <a:pt x="7" y="0"/>
                  </a:moveTo>
                  <a:lnTo>
                    <a:pt x="5" y="10"/>
                  </a:lnTo>
                  <a:lnTo>
                    <a:pt x="3" y="21"/>
                  </a:lnTo>
                  <a:lnTo>
                    <a:pt x="2" y="33"/>
                  </a:lnTo>
                  <a:lnTo>
                    <a:pt x="2" y="44"/>
                  </a:lnTo>
                  <a:lnTo>
                    <a:pt x="0" y="53"/>
                  </a:lnTo>
                  <a:lnTo>
                    <a:pt x="0" y="65"/>
                  </a:lnTo>
                  <a:lnTo>
                    <a:pt x="2" y="78"/>
                  </a:lnTo>
                  <a:lnTo>
                    <a:pt x="7" y="93"/>
                  </a:lnTo>
                  <a:lnTo>
                    <a:pt x="26" y="95"/>
                  </a:lnTo>
                  <a:lnTo>
                    <a:pt x="45" y="99"/>
                  </a:lnTo>
                  <a:lnTo>
                    <a:pt x="64" y="101"/>
                  </a:lnTo>
                  <a:lnTo>
                    <a:pt x="85" y="103"/>
                  </a:lnTo>
                  <a:lnTo>
                    <a:pt x="104" y="101"/>
                  </a:lnTo>
                  <a:lnTo>
                    <a:pt x="125" y="101"/>
                  </a:lnTo>
                  <a:lnTo>
                    <a:pt x="144" y="101"/>
                  </a:lnTo>
                  <a:lnTo>
                    <a:pt x="165" y="101"/>
                  </a:lnTo>
                  <a:lnTo>
                    <a:pt x="182" y="99"/>
                  </a:lnTo>
                  <a:lnTo>
                    <a:pt x="203" y="97"/>
                  </a:lnTo>
                  <a:lnTo>
                    <a:pt x="222" y="95"/>
                  </a:lnTo>
                  <a:lnTo>
                    <a:pt x="243" y="95"/>
                  </a:lnTo>
                  <a:lnTo>
                    <a:pt x="260" y="93"/>
                  </a:lnTo>
                  <a:lnTo>
                    <a:pt x="281" y="93"/>
                  </a:lnTo>
                  <a:lnTo>
                    <a:pt x="300" y="93"/>
                  </a:lnTo>
                  <a:lnTo>
                    <a:pt x="321" y="93"/>
                  </a:lnTo>
                  <a:lnTo>
                    <a:pt x="325" y="80"/>
                  </a:lnTo>
                  <a:lnTo>
                    <a:pt x="329" y="67"/>
                  </a:lnTo>
                  <a:lnTo>
                    <a:pt x="327" y="55"/>
                  </a:lnTo>
                  <a:lnTo>
                    <a:pt x="327" y="44"/>
                  </a:lnTo>
                  <a:lnTo>
                    <a:pt x="323" y="33"/>
                  </a:lnTo>
                  <a:lnTo>
                    <a:pt x="323" y="21"/>
                  </a:lnTo>
                  <a:lnTo>
                    <a:pt x="321" y="10"/>
                  </a:lnTo>
                  <a:lnTo>
                    <a:pt x="321" y="0"/>
                  </a:lnTo>
                  <a:lnTo>
                    <a:pt x="285" y="0"/>
                  </a:lnTo>
                  <a:lnTo>
                    <a:pt x="287" y="15"/>
                  </a:lnTo>
                  <a:lnTo>
                    <a:pt x="291" y="31"/>
                  </a:lnTo>
                  <a:lnTo>
                    <a:pt x="291" y="36"/>
                  </a:lnTo>
                  <a:lnTo>
                    <a:pt x="291" y="46"/>
                  </a:lnTo>
                  <a:lnTo>
                    <a:pt x="289" y="55"/>
                  </a:lnTo>
                  <a:lnTo>
                    <a:pt x="285" y="67"/>
                  </a:lnTo>
                  <a:lnTo>
                    <a:pt x="268" y="67"/>
                  </a:lnTo>
                  <a:lnTo>
                    <a:pt x="253" y="67"/>
                  </a:lnTo>
                  <a:lnTo>
                    <a:pt x="237" y="67"/>
                  </a:lnTo>
                  <a:lnTo>
                    <a:pt x="224" y="67"/>
                  </a:lnTo>
                  <a:lnTo>
                    <a:pt x="207" y="67"/>
                  </a:lnTo>
                  <a:lnTo>
                    <a:pt x="194" y="69"/>
                  </a:lnTo>
                  <a:lnTo>
                    <a:pt x="178" y="69"/>
                  </a:lnTo>
                  <a:lnTo>
                    <a:pt x="165" y="71"/>
                  </a:lnTo>
                  <a:lnTo>
                    <a:pt x="150" y="71"/>
                  </a:lnTo>
                  <a:lnTo>
                    <a:pt x="135" y="71"/>
                  </a:lnTo>
                  <a:lnTo>
                    <a:pt x="119" y="71"/>
                  </a:lnTo>
                  <a:lnTo>
                    <a:pt x="106" y="71"/>
                  </a:lnTo>
                  <a:lnTo>
                    <a:pt x="91" y="69"/>
                  </a:lnTo>
                  <a:lnTo>
                    <a:pt x="76" y="69"/>
                  </a:lnTo>
                  <a:lnTo>
                    <a:pt x="61" y="67"/>
                  </a:lnTo>
                  <a:lnTo>
                    <a:pt x="47" y="67"/>
                  </a:lnTo>
                  <a:lnTo>
                    <a:pt x="40" y="48"/>
                  </a:lnTo>
                  <a:lnTo>
                    <a:pt x="41" y="33"/>
                  </a:lnTo>
                  <a:lnTo>
                    <a:pt x="43" y="15"/>
                  </a:lnTo>
                  <a:lnTo>
                    <a:pt x="47" y="0"/>
                  </a:lnTo>
                  <a:lnTo>
                    <a:pt x="7"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57"/>
            <p:cNvSpPr>
              <a:spLocks/>
            </p:cNvSpPr>
            <p:nvPr/>
          </p:nvSpPr>
          <p:spPr bwMode="auto">
            <a:xfrm>
              <a:off x="4426" y="3119"/>
              <a:ext cx="386" cy="119"/>
            </a:xfrm>
            <a:custGeom>
              <a:avLst/>
              <a:gdLst>
                <a:gd name="T0" fmla="*/ 1 w 772"/>
                <a:gd name="T1" fmla="*/ 1 h 237"/>
                <a:gd name="T2" fmla="*/ 1 w 772"/>
                <a:gd name="T3" fmla="*/ 1 h 237"/>
                <a:gd name="T4" fmla="*/ 1 w 772"/>
                <a:gd name="T5" fmla="*/ 1 h 237"/>
                <a:gd name="T6" fmla="*/ 1 w 772"/>
                <a:gd name="T7" fmla="*/ 1 h 237"/>
                <a:gd name="T8" fmla="*/ 1 w 772"/>
                <a:gd name="T9" fmla="*/ 1 h 237"/>
                <a:gd name="T10" fmla="*/ 1 w 772"/>
                <a:gd name="T11" fmla="*/ 1 h 237"/>
                <a:gd name="T12" fmla="*/ 1 w 772"/>
                <a:gd name="T13" fmla="*/ 1 h 237"/>
                <a:gd name="T14" fmla="*/ 1 w 772"/>
                <a:gd name="T15" fmla="*/ 1 h 237"/>
                <a:gd name="T16" fmla="*/ 1 w 772"/>
                <a:gd name="T17" fmla="*/ 1 h 237"/>
                <a:gd name="T18" fmla="*/ 1 w 772"/>
                <a:gd name="T19" fmla="*/ 1 h 237"/>
                <a:gd name="T20" fmla="*/ 1 w 772"/>
                <a:gd name="T21" fmla="*/ 1 h 237"/>
                <a:gd name="T22" fmla="*/ 1 w 772"/>
                <a:gd name="T23" fmla="*/ 1 h 237"/>
                <a:gd name="T24" fmla="*/ 1 w 772"/>
                <a:gd name="T25" fmla="*/ 1 h 237"/>
                <a:gd name="T26" fmla="*/ 1 w 772"/>
                <a:gd name="T27" fmla="*/ 1 h 237"/>
                <a:gd name="T28" fmla="*/ 1 w 772"/>
                <a:gd name="T29" fmla="*/ 1 h 237"/>
                <a:gd name="T30" fmla="*/ 1 w 772"/>
                <a:gd name="T31" fmla="*/ 1 h 237"/>
                <a:gd name="T32" fmla="*/ 1 w 772"/>
                <a:gd name="T33" fmla="*/ 1 h 237"/>
                <a:gd name="T34" fmla="*/ 1 w 772"/>
                <a:gd name="T35" fmla="*/ 1 h 237"/>
                <a:gd name="T36" fmla="*/ 1 w 772"/>
                <a:gd name="T37" fmla="*/ 1 h 237"/>
                <a:gd name="T38" fmla="*/ 1 w 772"/>
                <a:gd name="T39" fmla="*/ 1 h 237"/>
                <a:gd name="T40" fmla="*/ 1 w 772"/>
                <a:gd name="T41" fmla="*/ 1 h 237"/>
                <a:gd name="T42" fmla="*/ 1 w 772"/>
                <a:gd name="T43" fmla="*/ 1 h 237"/>
                <a:gd name="T44" fmla="*/ 1 w 772"/>
                <a:gd name="T45" fmla="*/ 1 h 237"/>
                <a:gd name="T46" fmla="*/ 1 w 772"/>
                <a:gd name="T47" fmla="*/ 1 h 237"/>
                <a:gd name="T48" fmla="*/ 1 w 772"/>
                <a:gd name="T49" fmla="*/ 1 h 237"/>
                <a:gd name="T50" fmla="*/ 1 w 772"/>
                <a:gd name="T51" fmla="*/ 1 h 237"/>
                <a:gd name="T52" fmla="*/ 1 w 772"/>
                <a:gd name="T53" fmla="*/ 1 h 237"/>
                <a:gd name="T54" fmla="*/ 1 w 772"/>
                <a:gd name="T55" fmla="*/ 1 h 237"/>
                <a:gd name="T56" fmla="*/ 1 w 772"/>
                <a:gd name="T57" fmla="*/ 1 h 237"/>
                <a:gd name="T58" fmla="*/ 1 w 772"/>
                <a:gd name="T59" fmla="*/ 1 h 237"/>
                <a:gd name="T60" fmla="*/ 1 w 772"/>
                <a:gd name="T61" fmla="*/ 1 h 237"/>
                <a:gd name="T62" fmla="*/ 1 w 772"/>
                <a:gd name="T63" fmla="*/ 1 h 237"/>
                <a:gd name="T64" fmla="*/ 1 w 772"/>
                <a:gd name="T65" fmla="*/ 1 h 237"/>
                <a:gd name="T66" fmla="*/ 1 w 772"/>
                <a:gd name="T67" fmla="*/ 1 h 237"/>
                <a:gd name="T68" fmla="*/ 1 w 772"/>
                <a:gd name="T69" fmla="*/ 1 h 237"/>
                <a:gd name="T70" fmla="*/ 1 w 772"/>
                <a:gd name="T71" fmla="*/ 1 h 237"/>
                <a:gd name="T72" fmla="*/ 1 w 772"/>
                <a:gd name="T73" fmla="*/ 1 h 237"/>
                <a:gd name="T74" fmla="*/ 1 w 772"/>
                <a:gd name="T75" fmla="*/ 1 h 237"/>
                <a:gd name="T76" fmla="*/ 1 w 772"/>
                <a:gd name="T77" fmla="*/ 1 h 237"/>
                <a:gd name="T78" fmla="*/ 1 w 772"/>
                <a:gd name="T79" fmla="*/ 1 h 237"/>
                <a:gd name="T80" fmla="*/ 1 w 772"/>
                <a:gd name="T81" fmla="*/ 1 h 237"/>
                <a:gd name="T82" fmla="*/ 1 w 772"/>
                <a:gd name="T83" fmla="*/ 1 h 237"/>
                <a:gd name="T84" fmla="*/ 1 w 772"/>
                <a:gd name="T85" fmla="*/ 1 h 237"/>
                <a:gd name="T86" fmla="*/ 1 w 772"/>
                <a:gd name="T87" fmla="*/ 1 h 237"/>
                <a:gd name="T88" fmla="*/ 1 w 772"/>
                <a:gd name="T89" fmla="*/ 1 h 237"/>
                <a:gd name="T90" fmla="*/ 1 w 772"/>
                <a:gd name="T91" fmla="*/ 1 h 237"/>
                <a:gd name="T92" fmla="*/ 1 w 772"/>
                <a:gd name="T93" fmla="*/ 1 h 237"/>
                <a:gd name="T94" fmla="*/ 1 w 772"/>
                <a:gd name="T95" fmla="*/ 1 h 237"/>
                <a:gd name="T96" fmla="*/ 1 w 772"/>
                <a:gd name="T97" fmla="*/ 1 h 237"/>
                <a:gd name="T98" fmla="*/ 1 w 772"/>
                <a:gd name="T99" fmla="*/ 1 h 237"/>
                <a:gd name="T100" fmla="*/ 1 w 772"/>
                <a:gd name="T101" fmla="*/ 1 h 2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2"/>
                <a:gd name="T154" fmla="*/ 0 h 237"/>
                <a:gd name="T155" fmla="*/ 772 w 772"/>
                <a:gd name="T156" fmla="*/ 237 h 2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2" h="237">
                  <a:moveTo>
                    <a:pt x="90" y="81"/>
                  </a:moveTo>
                  <a:lnTo>
                    <a:pt x="84" y="85"/>
                  </a:lnTo>
                  <a:lnTo>
                    <a:pt x="74" y="100"/>
                  </a:lnTo>
                  <a:lnTo>
                    <a:pt x="67" y="108"/>
                  </a:lnTo>
                  <a:lnTo>
                    <a:pt x="59" y="119"/>
                  </a:lnTo>
                  <a:lnTo>
                    <a:pt x="52" y="131"/>
                  </a:lnTo>
                  <a:lnTo>
                    <a:pt x="44" y="144"/>
                  </a:lnTo>
                  <a:lnTo>
                    <a:pt x="34" y="155"/>
                  </a:lnTo>
                  <a:lnTo>
                    <a:pt x="27" y="167"/>
                  </a:lnTo>
                  <a:lnTo>
                    <a:pt x="17" y="178"/>
                  </a:lnTo>
                  <a:lnTo>
                    <a:pt x="12" y="190"/>
                  </a:lnTo>
                  <a:lnTo>
                    <a:pt x="2" y="207"/>
                  </a:lnTo>
                  <a:lnTo>
                    <a:pt x="0" y="218"/>
                  </a:lnTo>
                  <a:lnTo>
                    <a:pt x="2" y="218"/>
                  </a:lnTo>
                  <a:lnTo>
                    <a:pt x="10" y="222"/>
                  </a:lnTo>
                  <a:lnTo>
                    <a:pt x="21" y="224"/>
                  </a:lnTo>
                  <a:lnTo>
                    <a:pt x="38" y="228"/>
                  </a:lnTo>
                  <a:lnTo>
                    <a:pt x="55" y="230"/>
                  </a:lnTo>
                  <a:lnTo>
                    <a:pt x="78" y="231"/>
                  </a:lnTo>
                  <a:lnTo>
                    <a:pt x="101" y="233"/>
                  </a:lnTo>
                  <a:lnTo>
                    <a:pt x="128" y="237"/>
                  </a:lnTo>
                  <a:lnTo>
                    <a:pt x="152" y="237"/>
                  </a:lnTo>
                  <a:lnTo>
                    <a:pt x="179" y="237"/>
                  </a:lnTo>
                  <a:lnTo>
                    <a:pt x="206" y="237"/>
                  </a:lnTo>
                  <a:lnTo>
                    <a:pt x="232" y="237"/>
                  </a:lnTo>
                  <a:lnTo>
                    <a:pt x="257" y="233"/>
                  </a:lnTo>
                  <a:lnTo>
                    <a:pt x="282" y="231"/>
                  </a:lnTo>
                  <a:lnTo>
                    <a:pt x="304" y="228"/>
                  </a:lnTo>
                  <a:lnTo>
                    <a:pt x="325" y="226"/>
                  </a:lnTo>
                  <a:lnTo>
                    <a:pt x="337" y="176"/>
                  </a:lnTo>
                  <a:lnTo>
                    <a:pt x="339" y="176"/>
                  </a:lnTo>
                  <a:lnTo>
                    <a:pt x="348" y="178"/>
                  </a:lnTo>
                  <a:lnTo>
                    <a:pt x="361" y="180"/>
                  </a:lnTo>
                  <a:lnTo>
                    <a:pt x="381" y="186"/>
                  </a:lnTo>
                  <a:lnTo>
                    <a:pt x="401" y="190"/>
                  </a:lnTo>
                  <a:lnTo>
                    <a:pt x="430" y="195"/>
                  </a:lnTo>
                  <a:lnTo>
                    <a:pt x="458" y="201"/>
                  </a:lnTo>
                  <a:lnTo>
                    <a:pt x="493" y="207"/>
                  </a:lnTo>
                  <a:lnTo>
                    <a:pt x="525" y="211"/>
                  </a:lnTo>
                  <a:lnTo>
                    <a:pt x="561" y="214"/>
                  </a:lnTo>
                  <a:lnTo>
                    <a:pt x="597" y="214"/>
                  </a:lnTo>
                  <a:lnTo>
                    <a:pt x="635" y="216"/>
                  </a:lnTo>
                  <a:lnTo>
                    <a:pt x="670" y="214"/>
                  </a:lnTo>
                  <a:lnTo>
                    <a:pt x="706" y="212"/>
                  </a:lnTo>
                  <a:lnTo>
                    <a:pt x="738" y="205"/>
                  </a:lnTo>
                  <a:lnTo>
                    <a:pt x="772" y="199"/>
                  </a:lnTo>
                  <a:lnTo>
                    <a:pt x="706" y="0"/>
                  </a:lnTo>
                  <a:lnTo>
                    <a:pt x="681" y="3"/>
                  </a:lnTo>
                  <a:lnTo>
                    <a:pt x="740" y="176"/>
                  </a:lnTo>
                  <a:lnTo>
                    <a:pt x="736" y="176"/>
                  </a:lnTo>
                  <a:lnTo>
                    <a:pt x="727" y="176"/>
                  </a:lnTo>
                  <a:lnTo>
                    <a:pt x="711" y="178"/>
                  </a:lnTo>
                  <a:lnTo>
                    <a:pt x="694" y="180"/>
                  </a:lnTo>
                  <a:lnTo>
                    <a:pt x="670" y="180"/>
                  </a:lnTo>
                  <a:lnTo>
                    <a:pt x="641" y="180"/>
                  </a:lnTo>
                  <a:lnTo>
                    <a:pt x="609" y="180"/>
                  </a:lnTo>
                  <a:lnTo>
                    <a:pt x="576" y="180"/>
                  </a:lnTo>
                  <a:lnTo>
                    <a:pt x="536" y="174"/>
                  </a:lnTo>
                  <a:lnTo>
                    <a:pt x="498" y="171"/>
                  </a:lnTo>
                  <a:lnTo>
                    <a:pt x="455" y="165"/>
                  </a:lnTo>
                  <a:lnTo>
                    <a:pt x="413" y="157"/>
                  </a:lnTo>
                  <a:lnTo>
                    <a:pt x="367" y="144"/>
                  </a:lnTo>
                  <a:lnTo>
                    <a:pt x="322" y="133"/>
                  </a:lnTo>
                  <a:lnTo>
                    <a:pt x="276" y="114"/>
                  </a:lnTo>
                  <a:lnTo>
                    <a:pt x="230" y="97"/>
                  </a:lnTo>
                  <a:lnTo>
                    <a:pt x="225" y="100"/>
                  </a:lnTo>
                  <a:lnTo>
                    <a:pt x="217" y="110"/>
                  </a:lnTo>
                  <a:lnTo>
                    <a:pt x="209" y="119"/>
                  </a:lnTo>
                  <a:lnTo>
                    <a:pt x="215" y="129"/>
                  </a:lnTo>
                  <a:lnTo>
                    <a:pt x="223" y="133"/>
                  </a:lnTo>
                  <a:lnTo>
                    <a:pt x="236" y="138"/>
                  </a:lnTo>
                  <a:lnTo>
                    <a:pt x="253" y="144"/>
                  </a:lnTo>
                  <a:lnTo>
                    <a:pt x="272" y="152"/>
                  </a:lnTo>
                  <a:lnTo>
                    <a:pt x="287" y="155"/>
                  </a:lnTo>
                  <a:lnTo>
                    <a:pt x="303" y="161"/>
                  </a:lnTo>
                  <a:lnTo>
                    <a:pt x="312" y="165"/>
                  </a:lnTo>
                  <a:lnTo>
                    <a:pt x="318" y="167"/>
                  </a:lnTo>
                  <a:lnTo>
                    <a:pt x="301" y="203"/>
                  </a:lnTo>
                  <a:lnTo>
                    <a:pt x="297" y="203"/>
                  </a:lnTo>
                  <a:lnTo>
                    <a:pt x="289" y="203"/>
                  </a:lnTo>
                  <a:lnTo>
                    <a:pt x="278" y="203"/>
                  </a:lnTo>
                  <a:lnTo>
                    <a:pt x="263" y="205"/>
                  </a:lnTo>
                  <a:lnTo>
                    <a:pt x="244" y="205"/>
                  </a:lnTo>
                  <a:lnTo>
                    <a:pt x="223" y="205"/>
                  </a:lnTo>
                  <a:lnTo>
                    <a:pt x="200" y="205"/>
                  </a:lnTo>
                  <a:lnTo>
                    <a:pt x="179" y="207"/>
                  </a:lnTo>
                  <a:lnTo>
                    <a:pt x="154" y="205"/>
                  </a:lnTo>
                  <a:lnTo>
                    <a:pt x="131" y="205"/>
                  </a:lnTo>
                  <a:lnTo>
                    <a:pt x="109" y="203"/>
                  </a:lnTo>
                  <a:lnTo>
                    <a:pt x="92" y="203"/>
                  </a:lnTo>
                  <a:lnTo>
                    <a:pt x="72" y="199"/>
                  </a:lnTo>
                  <a:lnTo>
                    <a:pt x="59" y="197"/>
                  </a:lnTo>
                  <a:lnTo>
                    <a:pt x="50" y="193"/>
                  </a:lnTo>
                  <a:lnTo>
                    <a:pt x="46" y="192"/>
                  </a:lnTo>
                  <a:lnTo>
                    <a:pt x="137" y="58"/>
                  </a:lnTo>
                  <a:lnTo>
                    <a:pt x="133" y="53"/>
                  </a:lnTo>
                  <a:lnTo>
                    <a:pt x="126" y="49"/>
                  </a:lnTo>
                  <a:lnTo>
                    <a:pt x="118" y="49"/>
                  </a:lnTo>
                  <a:lnTo>
                    <a:pt x="111" y="55"/>
                  </a:lnTo>
                  <a:lnTo>
                    <a:pt x="99" y="64"/>
                  </a:lnTo>
                  <a:lnTo>
                    <a:pt x="90" y="81"/>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58"/>
            <p:cNvSpPr>
              <a:spLocks/>
            </p:cNvSpPr>
            <p:nvPr/>
          </p:nvSpPr>
          <p:spPr bwMode="auto">
            <a:xfrm>
              <a:off x="4450" y="3000"/>
              <a:ext cx="399" cy="145"/>
            </a:xfrm>
            <a:custGeom>
              <a:avLst/>
              <a:gdLst>
                <a:gd name="T0" fmla="*/ 1 w 796"/>
                <a:gd name="T1" fmla="*/ 0 h 291"/>
                <a:gd name="T2" fmla="*/ 1 w 796"/>
                <a:gd name="T3" fmla="*/ 0 h 291"/>
                <a:gd name="T4" fmla="*/ 1 w 796"/>
                <a:gd name="T5" fmla="*/ 0 h 291"/>
                <a:gd name="T6" fmla="*/ 1 w 796"/>
                <a:gd name="T7" fmla="*/ 0 h 291"/>
                <a:gd name="T8" fmla="*/ 1 w 796"/>
                <a:gd name="T9" fmla="*/ 0 h 291"/>
                <a:gd name="T10" fmla="*/ 1 w 796"/>
                <a:gd name="T11" fmla="*/ 0 h 291"/>
                <a:gd name="T12" fmla="*/ 1 w 796"/>
                <a:gd name="T13" fmla="*/ 0 h 291"/>
                <a:gd name="T14" fmla="*/ 1 w 796"/>
                <a:gd name="T15" fmla="*/ 0 h 291"/>
                <a:gd name="T16" fmla="*/ 1 w 796"/>
                <a:gd name="T17" fmla="*/ 0 h 291"/>
                <a:gd name="T18" fmla="*/ 1 w 796"/>
                <a:gd name="T19" fmla="*/ 0 h 291"/>
                <a:gd name="T20" fmla="*/ 1 w 796"/>
                <a:gd name="T21" fmla="*/ 0 h 291"/>
                <a:gd name="T22" fmla="*/ 1 w 796"/>
                <a:gd name="T23" fmla="*/ 0 h 291"/>
                <a:gd name="T24" fmla="*/ 1 w 796"/>
                <a:gd name="T25" fmla="*/ 0 h 291"/>
                <a:gd name="T26" fmla="*/ 1 w 796"/>
                <a:gd name="T27" fmla="*/ 0 h 291"/>
                <a:gd name="T28" fmla="*/ 1 w 796"/>
                <a:gd name="T29" fmla="*/ 0 h 291"/>
                <a:gd name="T30" fmla="*/ 1 w 796"/>
                <a:gd name="T31" fmla="*/ 0 h 291"/>
                <a:gd name="T32" fmla="*/ 1 w 796"/>
                <a:gd name="T33" fmla="*/ 0 h 291"/>
                <a:gd name="T34" fmla="*/ 1 w 796"/>
                <a:gd name="T35" fmla="*/ 0 h 291"/>
                <a:gd name="T36" fmla="*/ 1 w 796"/>
                <a:gd name="T37" fmla="*/ 0 h 291"/>
                <a:gd name="T38" fmla="*/ 1 w 796"/>
                <a:gd name="T39" fmla="*/ 0 h 291"/>
                <a:gd name="T40" fmla="*/ 1 w 796"/>
                <a:gd name="T41" fmla="*/ 0 h 291"/>
                <a:gd name="T42" fmla="*/ 1 w 796"/>
                <a:gd name="T43" fmla="*/ 0 h 291"/>
                <a:gd name="T44" fmla="*/ 1 w 796"/>
                <a:gd name="T45" fmla="*/ 0 h 291"/>
                <a:gd name="T46" fmla="*/ 1 w 796"/>
                <a:gd name="T47" fmla="*/ 0 h 291"/>
                <a:gd name="T48" fmla="*/ 1 w 796"/>
                <a:gd name="T49" fmla="*/ 0 h 291"/>
                <a:gd name="T50" fmla="*/ 1 w 796"/>
                <a:gd name="T51" fmla="*/ 0 h 291"/>
                <a:gd name="T52" fmla="*/ 1 w 796"/>
                <a:gd name="T53" fmla="*/ 0 h 291"/>
                <a:gd name="T54" fmla="*/ 1 w 796"/>
                <a:gd name="T55" fmla="*/ 0 h 291"/>
                <a:gd name="T56" fmla="*/ 1 w 796"/>
                <a:gd name="T57" fmla="*/ 0 h 291"/>
                <a:gd name="T58" fmla="*/ 1 w 796"/>
                <a:gd name="T59" fmla="*/ 0 h 291"/>
                <a:gd name="T60" fmla="*/ 1 w 796"/>
                <a:gd name="T61" fmla="*/ 0 h 291"/>
                <a:gd name="T62" fmla="*/ 1 w 796"/>
                <a:gd name="T63" fmla="*/ 0 h 291"/>
                <a:gd name="T64" fmla="*/ 1 w 796"/>
                <a:gd name="T65" fmla="*/ 0 h 291"/>
                <a:gd name="T66" fmla="*/ 1 w 796"/>
                <a:gd name="T67" fmla="*/ 0 h 291"/>
                <a:gd name="T68" fmla="*/ 1 w 796"/>
                <a:gd name="T69" fmla="*/ 0 h 291"/>
                <a:gd name="T70" fmla="*/ 1 w 796"/>
                <a:gd name="T71" fmla="*/ 0 h 291"/>
                <a:gd name="T72" fmla="*/ 1 w 796"/>
                <a:gd name="T73" fmla="*/ 0 h 291"/>
                <a:gd name="T74" fmla="*/ 1 w 796"/>
                <a:gd name="T75" fmla="*/ 0 h 291"/>
                <a:gd name="T76" fmla="*/ 1 w 796"/>
                <a:gd name="T77" fmla="*/ 0 h 291"/>
                <a:gd name="T78" fmla="*/ 1 w 796"/>
                <a:gd name="T79" fmla="*/ 0 h 291"/>
                <a:gd name="T80" fmla="*/ 1 w 796"/>
                <a:gd name="T81" fmla="*/ 0 h 291"/>
                <a:gd name="T82" fmla="*/ 1 w 796"/>
                <a:gd name="T83" fmla="*/ 0 h 291"/>
                <a:gd name="T84" fmla="*/ 1 w 796"/>
                <a:gd name="T85" fmla="*/ 0 h 291"/>
                <a:gd name="T86" fmla="*/ 1 w 796"/>
                <a:gd name="T87" fmla="*/ 0 h 291"/>
                <a:gd name="T88" fmla="*/ 1 w 796"/>
                <a:gd name="T89" fmla="*/ 0 h 291"/>
                <a:gd name="T90" fmla="*/ 1 w 796"/>
                <a:gd name="T91" fmla="*/ 0 h 291"/>
                <a:gd name="T92" fmla="*/ 1 w 796"/>
                <a:gd name="T93" fmla="*/ 0 h 291"/>
                <a:gd name="T94" fmla="*/ 1 w 796"/>
                <a:gd name="T95" fmla="*/ 0 h 291"/>
                <a:gd name="T96" fmla="*/ 1 w 796"/>
                <a:gd name="T97" fmla="*/ 0 h 291"/>
                <a:gd name="T98" fmla="*/ 1 w 796"/>
                <a:gd name="T99" fmla="*/ 0 h 291"/>
                <a:gd name="T100" fmla="*/ 1 w 796"/>
                <a:gd name="T101" fmla="*/ 0 h 291"/>
                <a:gd name="T102" fmla="*/ 1 w 796"/>
                <a:gd name="T103" fmla="*/ 0 h 291"/>
                <a:gd name="T104" fmla="*/ 1 w 796"/>
                <a:gd name="T105" fmla="*/ 0 h 291"/>
                <a:gd name="T106" fmla="*/ 1 w 796"/>
                <a:gd name="T107" fmla="*/ 0 h 291"/>
                <a:gd name="T108" fmla="*/ 1 w 796"/>
                <a:gd name="T109" fmla="*/ 0 h 291"/>
                <a:gd name="T110" fmla="*/ 1 w 796"/>
                <a:gd name="T111" fmla="*/ 0 h 291"/>
                <a:gd name="T112" fmla="*/ 0 w 796"/>
                <a:gd name="T113" fmla="*/ 0 h 2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6"/>
                <a:gd name="T172" fmla="*/ 0 h 291"/>
                <a:gd name="T173" fmla="*/ 796 w 796"/>
                <a:gd name="T174" fmla="*/ 291 h 2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6" h="291">
                  <a:moveTo>
                    <a:pt x="0" y="192"/>
                  </a:moveTo>
                  <a:lnTo>
                    <a:pt x="5" y="196"/>
                  </a:lnTo>
                  <a:lnTo>
                    <a:pt x="11" y="202"/>
                  </a:lnTo>
                  <a:lnTo>
                    <a:pt x="24" y="211"/>
                  </a:lnTo>
                  <a:lnTo>
                    <a:pt x="40" y="221"/>
                  </a:lnTo>
                  <a:lnTo>
                    <a:pt x="61" y="232"/>
                  </a:lnTo>
                  <a:lnTo>
                    <a:pt x="83" y="243"/>
                  </a:lnTo>
                  <a:lnTo>
                    <a:pt x="114" y="255"/>
                  </a:lnTo>
                  <a:lnTo>
                    <a:pt x="144" y="264"/>
                  </a:lnTo>
                  <a:lnTo>
                    <a:pt x="182" y="274"/>
                  </a:lnTo>
                  <a:lnTo>
                    <a:pt x="226" y="279"/>
                  </a:lnTo>
                  <a:lnTo>
                    <a:pt x="275" y="287"/>
                  </a:lnTo>
                  <a:lnTo>
                    <a:pt x="327" y="291"/>
                  </a:lnTo>
                  <a:lnTo>
                    <a:pt x="386" y="291"/>
                  </a:lnTo>
                  <a:lnTo>
                    <a:pt x="450" y="289"/>
                  </a:lnTo>
                  <a:lnTo>
                    <a:pt x="523" y="283"/>
                  </a:lnTo>
                  <a:lnTo>
                    <a:pt x="526" y="240"/>
                  </a:lnTo>
                  <a:lnTo>
                    <a:pt x="532" y="240"/>
                  </a:lnTo>
                  <a:lnTo>
                    <a:pt x="540" y="241"/>
                  </a:lnTo>
                  <a:lnTo>
                    <a:pt x="551" y="243"/>
                  </a:lnTo>
                  <a:lnTo>
                    <a:pt x="562" y="243"/>
                  </a:lnTo>
                  <a:lnTo>
                    <a:pt x="580" y="247"/>
                  </a:lnTo>
                  <a:lnTo>
                    <a:pt x="597" y="247"/>
                  </a:lnTo>
                  <a:lnTo>
                    <a:pt x="618" y="251"/>
                  </a:lnTo>
                  <a:lnTo>
                    <a:pt x="637" y="251"/>
                  </a:lnTo>
                  <a:lnTo>
                    <a:pt x="659" y="253"/>
                  </a:lnTo>
                  <a:lnTo>
                    <a:pt x="682" y="253"/>
                  </a:lnTo>
                  <a:lnTo>
                    <a:pt x="705" y="253"/>
                  </a:lnTo>
                  <a:lnTo>
                    <a:pt x="728" y="249"/>
                  </a:lnTo>
                  <a:lnTo>
                    <a:pt x="751" y="247"/>
                  </a:lnTo>
                  <a:lnTo>
                    <a:pt x="774" y="243"/>
                  </a:lnTo>
                  <a:lnTo>
                    <a:pt x="796" y="240"/>
                  </a:lnTo>
                  <a:lnTo>
                    <a:pt x="678" y="0"/>
                  </a:lnTo>
                  <a:lnTo>
                    <a:pt x="652" y="4"/>
                  </a:lnTo>
                  <a:lnTo>
                    <a:pt x="656" y="10"/>
                  </a:lnTo>
                  <a:lnTo>
                    <a:pt x="659" y="17"/>
                  </a:lnTo>
                  <a:lnTo>
                    <a:pt x="667" y="30"/>
                  </a:lnTo>
                  <a:lnTo>
                    <a:pt x="673" y="42"/>
                  </a:lnTo>
                  <a:lnTo>
                    <a:pt x="682" y="59"/>
                  </a:lnTo>
                  <a:lnTo>
                    <a:pt x="692" y="76"/>
                  </a:lnTo>
                  <a:lnTo>
                    <a:pt x="703" y="95"/>
                  </a:lnTo>
                  <a:lnTo>
                    <a:pt x="711" y="112"/>
                  </a:lnTo>
                  <a:lnTo>
                    <a:pt x="720" y="129"/>
                  </a:lnTo>
                  <a:lnTo>
                    <a:pt x="728" y="146"/>
                  </a:lnTo>
                  <a:lnTo>
                    <a:pt x="737" y="164"/>
                  </a:lnTo>
                  <a:lnTo>
                    <a:pt x="741" y="179"/>
                  </a:lnTo>
                  <a:lnTo>
                    <a:pt x="747" y="192"/>
                  </a:lnTo>
                  <a:lnTo>
                    <a:pt x="751" y="202"/>
                  </a:lnTo>
                  <a:lnTo>
                    <a:pt x="753" y="211"/>
                  </a:lnTo>
                  <a:lnTo>
                    <a:pt x="749" y="211"/>
                  </a:lnTo>
                  <a:lnTo>
                    <a:pt x="739" y="211"/>
                  </a:lnTo>
                  <a:lnTo>
                    <a:pt x="722" y="213"/>
                  </a:lnTo>
                  <a:lnTo>
                    <a:pt x="705" y="215"/>
                  </a:lnTo>
                  <a:lnTo>
                    <a:pt x="680" y="215"/>
                  </a:lnTo>
                  <a:lnTo>
                    <a:pt x="652" y="215"/>
                  </a:lnTo>
                  <a:lnTo>
                    <a:pt x="621" y="213"/>
                  </a:lnTo>
                  <a:lnTo>
                    <a:pt x="589" y="213"/>
                  </a:lnTo>
                  <a:lnTo>
                    <a:pt x="551" y="205"/>
                  </a:lnTo>
                  <a:lnTo>
                    <a:pt x="515" y="200"/>
                  </a:lnTo>
                  <a:lnTo>
                    <a:pt x="477" y="190"/>
                  </a:lnTo>
                  <a:lnTo>
                    <a:pt x="439" y="179"/>
                  </a:lnTo>
                  <a:lnTo>
                    <a:pt x="399" y="162"/>
                  </a:lnTo>
                  <a:lnTo>
                    <a:pt x="363" y="145"/>
                  </a:lnTo>
                  <a:lnTo>
                    <a:pt x="327" y="122"/>
                  </a:lnTo>
                  <a:lnTo>
                    <a:pt x="294" y="95"/>
                  </a:lnTo>
                  <a:lnTo>
                    <a:pt x="268" y="93"/>
                  </a:lnTo>
                  <a:lnTo>
                    <a:pt x="270" y="97"/>
                  </a:lnTo>
                  <a:lnTo>
                    <a:pt x="277" y="110"/>
                  </a:lnTo>
                  <a:lnTo>
                    <a:pt x="283" y="116"/>
                  </a:lnTo>
                  <a:lnTo>
                    <a:pt x="291" y="127"/>
                  </a:lnTo>
                  <a:lnTo>
                    <a:pt x="300" y="139"/>
                  </a:lnTo>
                  <a:lnTo>
                    <a:pt x="313" y="150"/>
                  </a:lnTo>
                  <a:lnTo>
                    <a:pt x="325" y="162"/>
                  </a:lnTo>
                  <a:lnTo>
                    <a:pt x="342" y="173"/>
                  </a:lnTo>
                  <a:lnTo>
                    <a:pt x="361" y="184"/>
                  </a:lnTo>
                  <a:lnTo>
                    <a:pt x="384" y="196"/>
                  </a:lnTo>
                  <a:lnTo>
                    <a:pt x="407" y="205"/>
                  </a:lnTo>
                  <a:lnTo>
                    <a:pt x="435" y="217"/>
                  </a:lnTo>
                  <a:lnTo>
                    <a:pt x="464" y="224"/>
                  </a:lnTo>
                  <a:lnTo>
                    <a:pt x="498" y="232"/>
                  </a:lnTo>
                  <a:lnTo>
                    <a:pt x="496" y="234"/>
                  </a:lnTo>
                  <a:lnTo>
                    <a:pt x="494" y="243"/>
                  </a:lnTo>
                  <a:lnTo>
                    <a:pt x="490" y="251"/>
                  </a:lnTo>
                  <a:lnTo>
                    <a:pt x="486" y="255"/>
                  </a:lnTo>
                  <a:lnTo>
                    <a:pt x="481" y="255"/>
                  </a:lnTo>
                  <a:lnTo>
                    <a:pt x="469" y="255"/>
                  </a:lnTo>
                  <a:lnTo>
                    <a:pt x="452" y="255"/>
                  </a:lnTo>
                  <a:lnTo>
                    <a:pt x="431" y="257"/>
                  </a:lnTo>
                  <a:lnTo>
                    <a:pt x="405" y="257"/>
                  </a:lnTo>
                  <a:lnTo>
                    <a:pt x="376" y="259"/>
                  </a:lnTo>
                  <a:lnTo>
                    <a:pt x="344" y="259"/>
                  </a:lnTo>
                  <a:lnTo>
                    <a:pt x="311" y="259"/>
                  </a:lnTo>
                  <a:lnTo>
                    <a:pt x="273" y="255"/>
                  </a:lnTo>
                  <a:lnTo>
                    <a:pt x="237" y="251"/>
                  </a:lnTo>
                  <a:lnTo>
                    <a:pt x="199" y="243"/>
                  </a:lnTo>
                  <a:lnTo>
                    <a:pt x="163" y="238"/>
                  </a:lnTo>
                  <a:lnTo>
                    <a:pt x="125" y="226"/>
                  </a:lnTo>
                  <a:lnTo>
                    <a:pt x="91" y="215"/>
                  </a:lnTo>
                  <a:lnTo>
                    <a:pt x="59" y="198"/>
                  </a:lnTo>
                  <a:lnTo>
                    <a:pt x="32" y="181"/>
                  </a:lnTo>
                  <a:lnTo>
                    <a:pt x="121" y="78"/>
                  </a:lnTo>
                  <a:lnTo>
                    <a:pt x="95" y="67"/>
                  </a:lnTo>
                  <a:lnTo>
                    <a:pt x="89" y="70"/>
                  </a:lnTo>
                  <a:lnTo>
                    <a:pt x="78" y="84"/>
                  </a:lnTo>
                  <a:lnTo>
                    <a:pt x="68" y="91"/>
                  </a:lnTo>
                  <a:lnTo>
                    <a:pt x="61" y="103"/>
                  </a:lnTo>
                  <a:lnTo>
                    <a:pt x="51" y="114"/>
                  </a:lnTo>
                  <a:lnTo>
                    <a:pt x="43" y="126"/>
                  </a:lnTo>
                  <a:lnTo>
                    <a:pt x="32" y="135"/>
                  </a:lnTo>
                  <a:lnTo>
                    <a:pt x="24" y="146"/>
                  </a:lnTo>
                  <a:lnTo>
                    <a:pt x="15" y="156"/>
                  </a:lnTo>
                  <a:lnTo>
                    <a:pt x="9" y="167"/>
                  </a:lnTo>
                  <a:lnTo>
                    <a:pt x="0" y="183"/>
                  </a:lnTo>
                  <a:lnTo>
                    <a:pt x="0" y="192"/>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59"/>
            <p:cNvSpPr>
              <a:spLocks/>
            </p:cNvSpPr>
            <p:nvPr/>
          </p:nvSpPr>
          <p:spPr bwMode="auto">
            <a:xfrm>
              <a:off x="4444" y="2955"/>
              <a:ext cx="281" cy="100"/>
            </a:xfrm>
            <a:custGeom>
              <a:avLst/>
              <a:gdLst>
                <a:gd name="T0" fmla="*/ 0 w 563"/>
                <a:gd name="T1" fmla="*/ 1 h 199"/>
                <a:gd name="T2" fmla="*/ 0 w 563"/>
                <a:gd name="T3" fmla="*/ 1 h 199"/>
                <a:gd name="T4" fmla="*/ 0 w 563"/>
                <a:gd name="T5" fmla="*/ 1 h 199"/>
                <a:gd name="T6" fmla="*/ 0 w 563"/>
                <a:gd name="T7" fmla="*/ 1 h 199"/>
                <a:gd name="T8" fmla="*/ 0 w 563"/>
                <a:gd name="T9" fmla="*/ 1 h 199"/>
                <a:gd name="T10" fmla="*/ 0 w 563"/>
                <a:gd name="T11" fmla="*/ 1 h 199"/>
                <a:gd name="T12" fmla="*/ 0 w 563"/>
                <a:gd name="T13" fmla="*/ 1 h 199"/>
                <a:gd name="T14" fmla="*/ 0 w 563"/>
                <a:gd name="T15" fmla="*/ 1 h 199"/>
                <a:gd name="T16" fmla="*/ 0 w 563"/>
                <a:gd name="T17" fmla="*/ 1 h 199"/>
                <a:gd name="T18" fmla="*/ 0 w 563"/>
                <a:gd name="T19" fmla="*/ 1 h 199"/>
                <a:gd name="T20" fmla="*/ 0 w 563"/>
                <a:gd name="T21" fmla="*/ 1 h 199"/>
                <a:gd name="T22" fmla="*/ 0 w 563"/>
                <a:gd name="T23" fmla="*/ 1 h 199"/>
                <a:gd name="T24" fmla="*/ 0 w 563"/>
                <a:gd name="T25" fmla="*/ 1 h 199"/>
                <a:gd name="T26" fmla="*/ 0 w 563"/>
                <a:gd name="T27" fmla="*/ 1 h 199"/>
                <a:gd name="T28" fmla="*/ 0 w 563"/>
                <a:gd name="T29" fmla="*/ 1 h 199"/>
                <a:gd name="T30" fmla="*/ 0 w 563"/>
                <a:gd name="T31" fmla="*/ 1 h 199"/>
                <a:gd name="T32" fmla="*/ 0 w 563"/>
                <a:gd name="T33" fmla="*/ 1 h 199"/>
                <a:gd name="T34" fmla="*/ 0 w 563"/>
                <a:gd name="T35" fmla="*/ 1 h 199"/>
                <a:gd name="T36" fmla="*/ 0 w 563"/>
                <a:gd name="T37" fmla="*/ 1 h 199"/>
                <a:gd name="T38" fmla="*/ 0 w 563"/>
                <a:gd name="T39" fmla="*/ 1 h 199"/>
                <a:gd name="T40" fmla="*/ 0 w 563"/>
                <a:gd name="T41" fmla="*/ 1 h 199"/>
                <a:gd name="T42" fmla="*/ 0 w 563"/>
                <a:gd name="T43" fmla="*/ 1 h 199"/>
                <a:gd name="T44" fmla="*/ 0 w 563"/>
                <a:gd name="T45" fmla="*/ 1 h 199"/>
                <a:gd name="T46" fmla="*/ 0 w 563"/>
                <a:gd name="T47" fmla="*/ 1 h 199"/>
                <a:gd name="T48" fmla="*/ 0 w 563"/>
                <a:gd name="T49" fmla="*/ 1 h 199"/>
                <a:gd name="T50" fmla="*/ 0 w 563"/>
                <a:gd name="T51" fmla="*/ 1 h 199"/>
                <a:gd name="T52" fmla="*/ 0 w 563"/>
                <a:gd name="T53" fmla="*/ 1 h 199"/>
                <a:gd name="T54" fmla="*/ 0 w 563"/>
                <a:gd name="T55" fmla="*/ 1 h 199"/>
                <a:gd name="T56" fmla="*/ 0 w 563"/>
                <a:gd name="T57" fmla="*/ 1 h 199"/>
                <a:gd name="T58" fmla="*/ 0 w 563"/>
                <a:gd name="T59" fmla="*/ 1 h 199"/>
                <a:gd name="T60" fmla="*/ 0 w 563"/>
                <a:gd name="T61" fmla="*/ 1 h 199"/>
                <a:gd name="T62" fmla="*/ 0 w 563"/>
                <a:gd name="T63" fmla="*/ 1 h 199"/>
                <a:gd name="T64" fmla="*/ 0 w 563"/>
                <a:gd name="T65" fmla="*/ 1 h 199"/>
                <a:gd name="T66" fmla="*/ 0 w 563"/>
                <a:gd name="T67" fmla="*/ 1 h 199"/>
                <a:gd name="T68" fmla="*/ 0 w 563"/>
                <a:gd name="T69" fmla="*/ 1 h 199"/>
                <a:gd name="T70" fmla="*/ 0 w 563"/>
                <a:gd name="T71" fmla="*/ 1 h 199"/>
                <a:gd name="T72" fmla="*/ 0 w 563"/>
                <a:gd name="T73" fmla="*/ 1 h 199"/>
                <a:gd name="T74" fmla="*/ 0 w 563"/>
                <a:gd name="T75" fmla="*/ 1 h 199"/>
                <a:gd name="T76" fmla="*/ 0 w 563"/>
                <a:gd name="T77" fmla="*/ 1 h 199"/>
                <a:gd name="T78" fmla="*/ 0 w 563"/>
                <a:gd name="T79" fmla="*/ 1 h 199"/>
                <a:gd name="T80" fmla="*/ 0 w 563"/>
                <a:gd name="T81" fmla="*/ 1 h 199"/>
                <a:gd name="T82" fmla="*/ 0 w 563"/>
                <a:gd name="T83" fmla="*/ 1 h 199"/>
                <a:gd name="T84" fmla="*/ 0 w 563"/>
                <a:gd name="T85" fmla="*/ 1 h 199"/>
                <a:gd name="T86" fmla="*/ 0 w 563"/>
                <a:gd name="T87" fmla="*/ 0 h 199"/>
                <a:gd name="T88" fmla="*/ 0 w 563"/>
                <a:gd name="T89" fmla="*/ 0 h 199"/>
                <a:gd name="T90" fmla="*/ 0 w 563"/>
                <a:gd name="T91" fmla="*/ 1 h 199"/>
                <a:gd name="T92" fmla="*/ 0 w 563"/>
                <a:gd name="T93" fmla="*/ 1 h 199"/>
                <a:gd name="T94" fmla="*/ 0 w 563"/>
                <a:gd name="T95" fmla="*/ 1 h 199"/>
                <a:gd name="T96" fmla="*/ 0 w 563"/>
                <a:gd name="T97" fmla="*/ 1 h 199"/>
                <a:gd name="T98" fmla="*/ 0 w 563"/>
                <a:gd name="T99" fmla="*/ 1 h 199"/>
                <a:gd name="T100" fmla="*/ 0 w 563"/>
                <a:gd name="T101" fmla="*/ 1 h 199"/>
                <a:gd name="T102" fmla="*/ 0 w 563"/>
                <a:gd name="T103" fmla="*/ 1 h 199"/>
                <a:gd name="T104" fmla="*/ 0 w 563"/>
                <a:gd name="T105" fmla="*/ 1 h 199"/>
                <a:gd name="T106" fmla="*/ 0 w 563"/>
                <a:gd name="T107" fmla="*/ 1 h 199"/>
                <a:gd name="T108" fmla="*/ 0 w 563"/>
                <a:gd name="T109" fmla="*/ 1 h 199"/>
                <a:gd name="T110" fmla="*/ 0 w 563"/>
                <a:gd name="T111" fmla="*/ 1 h 199"/>
                <a:gd name="T112" fmla="*/ 0 w 563"/>
                <a:gd name="T113" fmla="*/ 1 h 199"/>
                <a:gd name="T114" fmla="*/ 0 w 563"/>
                <a:gd name="T115" fmla="*/ 1 h 199"/>
                <a:gd name="T116" fmla="*/ 0 w 563"/>
                <a:gd name="T117" fmla="*/ 1 h 1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3"/>
                <a:gd name="T178" fmla="*/ 0 h 199"/>
                <a:gd name="T179" fmla="*/ 563 w 563"/>
                <a:gd name="T180" fmla="*/ 199 h 1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3" h="199">
                  <a:moveTo>
                    <a:pt x="2" y="121"/>
                  </a:moveTo>
                  <a:lnTo>
                    <a:pt x="6" y="125"/>
                  </a:lnTo>
                  <a:lnTo>
                    <a:pt x="12" y="129"/>
                  </a:lnTo>
                  <a:lnTo>
                    <a:pt x="25" y="135"/>
                  </a:lnTo>
                  <a:lnTo>
                    <a:pt x="36" y="140"/>
                  </a:lnTo>
                  <a:lnTo>
                    <a:pt x="56" y="148"/>
                  </a:lnTo>
                  <a:lnTo>
                    <a:pt x="76" y="156"/>
                  </a:lnTo>
                  <a:lnTo>
                    <a:pt x="105" y="165"/>
                  </a:lnTo>
                  <a:lnTo>
                    <a:pt x="135" y="171"/>
                  </a:lnTo>
                  <a:lnTo>
                    <a:pt x="171" y="178"/>
                  </a:lnTo>
                  <a:lnTo>
                    <a:pt x="213" y="184"/>
                  </a:lnTo>
                  <a:lnTo>
                    <a:pt x="261" y="192"/>
                  </a:lnTo>
                  <a:lnTo>
                    <a:pt x="312" y="195"/>
                  </a:lnTo>
                  <a:lnTo>
                    <a:pt x="373" y="199"/>
                  </a:lnTo>
                  <a:lnTo>
                    <a:pt x="438" y="199"/>
                  </a:lnTo>
                  <a:lnTo>
                    <a:pt x="512" y="199"/>
                  </a:lnTo>
                  <a:lnTo>
                    <a:pt x="563" y="97"/>
                  </a:lnTo>
                  <a:lnTo>
                    <a:pt x="537" y="89"/>
                  </a:lnTo>
                  <a:lnTo>
                    <a:pt x="535" y="91"/>
                  </a:lnTo>
                  <a:lnTo>
                    <a:pt x="531" y="99"/>
                  </a:lnTo>
                  <a:lnTo>
                    <a:pt x="525" y="110"/>
                  </a:lnTo>
                  <a:lnTo>
                    <a:pt x="519" y="125"/>
                  </a:lnTo>
                  <a:lnTo>
                    <a:pt x="510" y="138"/>
                  </a:lnTo>
                  <a:lnTo>
                    <a:pt x="504" y="152"/>
                  </a:lnTo>
                  <a:lnTo>
                    <a:pt x="495" y="161"/>
                  </a:lnTo>
                  <a:lnTo>
                    <a:pt x="489" y="167"/>
                  </a:lnTo>
                  <a:lnTo>
                    <a:pt x="479" y="167"/>
                  </a:lnTo>
                  <a:lnTo>
                    <a:pt x="468" y="167"/>
                  </a:lnTo>
                  <a:lnTo>
                    <a:pt x="449" y="167"/>
                  </a:lnTo>
                  <a:lnTo>
                    <a:pt x="428" y="169"/>
                  </a:lnTo>
                  <a:lnTo>
                    <a:pt x="400" y="169"/>
                  </a:lnTo>
                  <a:lnTo>
                    <a:pt x="373" y="169"/>
                  </a:lnTo>
                  <a:lnTo>
                    <a:pt x="341" y="167"/>
                  </a:lnTo>
                  <a:lnTo>
                    <a:pt x="308" y="167"/>
                  </a:lnTo>
                  <a:lnTo>
                    <a:pt x="272" y="163"/>
                  </a:lnTo>
                  <a:lnTo>
                    <a:pt x="238" y="159"/>
                  </a:lnTo>
                  <a:lnTo>
                    <a:pt x="202" y="156"/>
                  </a:lnTo>
                  <a:lnTo>
                    <a:pt x="170" y="152"/>
                  </a:lnTo>
                  <a:lnTo>
                    <a:pt x="135" y="144"/>
                  </a:lnTo>
                  <a:lnTo>
                    <a:pt x="105" y="137"/>
                  </a:lnTo>
                  <a:lnTo>
                    <a:pt x="76" y="127"/>
                  </a:lnTo>
                  <a:lnTo>
                    <a:pt x="54" y="119"/>
                  </a:lnTo>
                  <a:lnTo>
                    <a:pt x="164" y="11"/>
                  </a:lnTo>
                  <a:lnTo>
                    <a:pt x="147" y="0"/>
                  </a:lnTo>
                  <a:lnTo>
                    <a:pt x="143" y="0"/>
                  </a:lnTo>
                  <a:lnTo>
                    <a:pt x="139" y="3"/>
                  </a:lnTo>
                  <a:lnTo>
                    <a:pt x="130" y="7"/>
                  </a:lnTo>
                  <a:lnTo>
                    <a:pt x="120" y="15"/>
                  </a:lnTo>
                  <a:lnTo>
                    <a:pt x="107" y="21"/>
                  </a:lnTo>
                  <a:lnTo>
                    <a:pt x="94" y="30"/>
                  </a:lnTo>
                  <a:lnTo>
                    <a:pt x="78" y="42"/>
                  </a:lnTo>
                  <a:lnTo>
                    <a:pt x="65" y="53"/>
                  </a:lnTo>
                  <a:lnTo>
                    <a:pt x="50" y="62"/>
                  </a:lnTo>
                  <a:lnTo>
                    <a:pt x="36" y="72"/>
                  </a:lnTo>
                  <a:lnTo>
                    <a:pt x="23" y="81"/>
                  </a:lnTo>
                  <a:lnTo>
                    <a:pt x="14" y="93"/>
                  </a:lnTo>
                  <a:lnTo>
                    <a:pt x="0" y="110"/>
                  </a:lnTo>
                  <a:lnTo>
                    <a:pt x="2" y="121"/>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60"/>
            <p:cNvSpPr>
              <a:spLocks/>
            </p:cNvSpPr>
            <p:nvPr/>
          </p:nvSpPr>
          <p:spPr bwMode="auto">
            <a:xfrm>
              <a:off x="4484" y="2923"/>
              <a:ext cx="367" cy="90"/>
            </a:xfrm>
            <a:custGeom>
              <a:avLst/>
              <a:gdLst>
                <a:gd name="T0" fmla="*/ 0 w 734"/>
                <a:gd name="T1" fmla="*/ 1 h 179"/>
                <a:gd name="T2" fmla="*/ 1 w 734"/>
                <a:gd name="T3" fmla="*/ 1 h 179"/>
                <a:gd name="T4" fmla="*/ 1 w 734"/>
                <a:gd name="T5" fmla="*/ 1 h 179"/>
                <a:gd name="T6" fmla="*/ 1 w 734"/>
                <a:gd name="T7" fmla="*/ 1 h 179"/>
                <a:gd name="T8" fmla="*/ 1 w 734"/>
                <a:gd name="T9" fmla="*/ 1 h 179"/>
                <a:gd name="T10" fmla="*/ 1 w 734"/>
                <a:gd name="T11" fmla="*/ 1 h 179"/>
                <a:gd name="T12" fmla="*/ 1 w 734"/>
                <a:gd name="T13" fmla="*/ 1 h 179"/>
                <a:gd name="T14" fmla="*/ 1 w 734"/>
                <a:gd name="T15" fmla="*/ 1 h 179"/>
                <a:gd name="T16" fmla="*/ 1 w 734"/>
                <a:gd name="T17" fmla="*/ 1 h 179"/>
                <a:gd name="T18" fmla="*/ 1 w 734"/>
                <a:gd name="T19" fmla="*/ 1 h 179"/>
                <a:gd name="T20" fmla="*/ 1 w 734"/>
                <a:gd name="T21" fmla="*/ 1 h 179"/>
                <a:gd name="T22" fmla="*/ 1 w 734"/>
                <a:gd name="T23" fmla="*/ 1 h 179"/>
                <a:gd name="T24" fmla="*/ 1 w 734"/>
                <a:gd name="T25" fmla="*/ 1 h 179"/>
                <a:gd name="T26" fmla="*/ 1 w 734"/>
                <a:gd name="T27" fmla="*/ 1 h 179"/>
                <a:gd name="T28" fmla="*/ 1 w 734"/>
                <a:gd name="T29" fmla="*/ 1 h 179"/>
                <a:gd name="T30" fmla="*/ 1 w 734"/>
                <a:gd name="T31" fmla="*/ 1 h 179"/>
                <a:gd name="T32" fmla="*/ 1 w 734"/>
                <a:gd name="T33" fmla="*/ 1 h 179"/>
                <a:gd name="T34" fmla="*/ 1 w 734"/>
                <a:gd name="T35" fmla="*/ 1 h 179"/>
                <a:gd name="T36" fmla="*/ 1 w 734"/>
                <a:gd name="T37" fmla="*/ 1 h 179"/>
                <a:gd name="T38" fmla="*/ 1 w 734"/>
                <a:gd name="T39" fmla="*/ 1 h 179"/>
                <a:gd name="T40" fmla="*/ 1 w 734"/>
                <a:gd name="T41" fmla="*/ 1 h 179"/>
                <a:gd name="T42" fmla="*/ 1 w 734"/>
                <a:gd name="T43" fmla="*/ 1 h 179"/>
                <a:gd name="T44" fmla="*/ 1 w 734"/>
                <a:gd name="T45" fmla="*/ 1 h 179"/>
                <a:gd name="T46" fmla="*/ 1 w 734"/>
                <a:gd name="T47" fmla="*/ 1 h 179"/>
                <a:gd name="T48" fmla="*/ 1 w 734"/>
                <a:gd name="T49" fmla="*/ 1 h 179"/>
                <a:gd name="T50" fmla="*/ 1 w 734"/>
                <a:gd name="T51" fmla="*/ 1 h 179"/>
                <a:gd name="T52" fmla="*/ 1 w 734"/>
                <a:gd name="T53" fmla="*/ 1 h 179"/>
                <a:gd name="T54" fmla="*/ 1 w 734"/>
                <a:gd name="T55" fmla="*/ 1 h 179"/>
                <a:gd name="T56" fmla="*/ 1 w 734"/>
                <a:gd name="T57" fmla="*/ 1 h 179"/>
                <a:gd name="T58" fmla="*/ 1 w 734"/>
                <a:gd name="T59" fmla="*/ 1 h 179"/>
                <a:gd name="T60" fmla="*/ 1 w 734"/>
                <a:gd name="T61" fmla="*/ 1 h 179"/>
                <a:gd name="T62" fmla="*/ 1 w 734"/>
                <a:gd name="T63" fmla="*/ 1 h 179"/>
                <a:gd name="T64" fmla="*/ 1 w 734"/>
                <a:gd name="T65" fmla="*/ 1 h 179"/>
                <a:gd name="T66" fmla="*/ 1 w 734"/>
                <a:gd name="T67" fmla="*/ 1 h 179"/>
                <a:gd name="T68" fmla="*/ 1 w 734"/>
                <a:gd name="T69" fmla="*/ 1 h 179"/>
                <a:gd name="T70" fmla="*/ 1 w 734"/>
                <a:gd name="T71" fmla="*/ 0 h 179"/>
                <a:gd name="T72" fmla="*/ 0 w 734"/>
                <a:gd name="T73" fmla="*/ 1 h 179"/>
                <a:gd name="T74" fmla="*/ 0 w 734"/>
                <a:gd name="T75" fmla="*/ 1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4"/>
                <a:gd name="T115" fmla="*/ 0 h 179"/>
                <a:gd name="T116" fmla="*/ 734 w 734"/>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4" h="179">
                  <a:moveTo>
                    <a:pt x="0" y="38"/>
                  </a:moveTo>
                  <a:lnTo>
                    <a:pt x="2" y="40"/>
                  </a:lnTo>
                  <a:lnTo>
                    <a:pt x="12" y="47"/>
                  </a:lnTo>
                  <a:lnTo>
                    <a:pt x="25" y="57"/>
                  </a:lnTo>
                  <a:lnTo>
                    <a:pt x="46" y="72"/>
                  </a:lnTo>
                  <a:lnTo>
                    <a:pt x="71" y="87"/>
                  </a:lnTo>
                  <a:lnTo>
                    <a:pt x="103" y="106"/>
                  </a:lnTo>
                  <a:lnTo>
                    <a:pt x="141" y="124"/>
                  </a:lnTo>
                  <a:lnTo>
                    <a:pt x="185" y="141"/>
                  </a:lnTo>
                  <a:lnTo>
                    <a:pt x="232" y="154"/>
                  </a:lnTo>
                  <a:lnTo>
                    <a:pt x="287" y="165"/>
                  </a:lnTo>
                  <a:lnTo>
                    <a:pt x="348" y="173"/>
                  </a:lnTo>
                  <a:lnTo>
                    <a:pt x="415" y="179"/>
                  </a:lnTo>
                  <a:lnTo>
                    <a:pt x="485" y="177"/>
                  </a:lnTo>
                  <a:lnTo>
                    <a:pt x="563" y="169"/>
                  </a:lnTo>
                  <a:lnTo>
                    <a:pt x="645" y="154"/>
                  </a:lnTo>
                  <a:lnTo>
                    <a:pt x="734" y="133"/>
                  </a:lnTo>
                  <a:lnTo>
                    <a:pt x="624" y="30"/>
                  </a:lnTo>
                  <a:lnTo>
                    <a:pt x="652" y="105"/>
                  </a:lnTo>
                  <a:lnTo>
                    <a:pt x="649" y="105"/>
                  </a:lnTo>
                  <a:lnTo>
                    <a:pt x="639" y="108"/>
                  </a:lnTo>
                  <a:lnTo>
                    <a:pt x="624" y="112"/>
                  </a:lnTo>
                  <a:lnTo>
                    <a:pt x="605" y="118"/>
                  </a:lnTo>
                  <a:lnTo>
                    <a:pt x="578" y="122"/>
                  </a:lnTo>
                  <a:lnTo>
                    <a:pt x="550" y="127"/>
                  </a:lnTo>
                  <a:lnTo>
                    <a:pt x="514" y="131"/>
                  </a:lnTo>
                  <a:lnTo>
                    <a:pt x="477" y="137"/>
                  </a:lnTo>
                  <a:lnTo>
                    <a:pt x="434" y="135"/>
                  </a:lnTo>
                  <a:lnTo>
                    <a:pt x="388" y="135"/>
                  </a:lnTo>
                  <a:lnTo>
                    <a:pt x="339" y="129"/>
                  </a:lnTo>
                  <a:lnTo>
                    <a:pt x="287" y="124"/>
                  </a:lnTo>
                  <a:lnTo>
                    <a:pt x="230" y="108"/>
                  </a:lnTo>
                  <a:lnTo>
                    <a:pt x="173" y="91"/>
                  </a:lnTo>
                  <a:lnTo>
                    <a:pt x="112" y="68"/>
                  </a:lnTo>
                  <a:lnTo>
                    <a:pt x="52" y="42"/>
                  </a:lnTo>
                  <a:lnTo>
                    <a:pt x="111" y="0"/>
                  </a:lnTo>
                  <a:lnTo>
                    <a:pt x="0" y="38"/>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61"/>
            <p:cNvSpPr>
              <a:spLocks/>
            </p:cNvSpPr>
            <p:nvPr/>
          </p:nvSpPr>
          <p:spPr bwMode="auto">
            <a:xfrm>
              <a:off x="4650" y="3217"/>
              <a:ext cx="245" cy="104"/>
            </a:xfrm>
            <a:custGeom>
              <a:avLst/>
              <a:gdLst>
                <a:gd name="T0" fmla="*/ 0 w 490"/>
                <a:gd name="T1" fmla="*/ 0 h 208"/>
                <a:gd name="T2" fmla="*/ 1 w 490"/>
                <a:gd name="T3" fmla="*/ 1 h 208"/>
                <a:gd name="T4" fmla="*/ 1 w 490"/>
                <a:gd name="T5" fmla="*/ 1 h 208"/>
                <a:gd name="T6" fmla="*/ 1 w 490"/>
                <a:gd name="T7" fmla="*/ 1 h 208"/>
                <a:gd name="T8" fmla="*/ 1 w 490"/>
                <a:gd name="T9" fmla="*/ 1 h 208"/>
                <a:gd name="T10" fmla="*/ 1 w 490"/>
                <a:gd name="T11" fmla="*/ 1 h 208"/>
                <a:gd name="T12" fmla="*/ 1 w 490"/>
                <a:gd name="T13" fmla="*/ 1 h 208"/>
                <a:gd name="T14" fmla="*/ 1 w 490"/>
                <a:gd name="T15" fmla="*/ 1 h 208"/>
                <a:gd name="T16" fmla="*/ 1 w 490"/>
                <a:gd name="T17" fmla="*/ 1 h 208"/>
                <a:gd name="T18" fmla="*/ 1 w 490"/>
                <a:gd name="T19" fmla="*/ 1 h 208"/>
                <a:gd name="T20" fmla="*/ 1 w 490"/>
                <a:gd name="T21" fmla="*/ 1 h 208"/>
                <a:gd name="T22" fmla="*/ 1 w 490"/>
                <a:gd name="T23" fmla="*/ 1 h 208"/>
                <a:gd name="T24" fmla="*/ 1 w 490"/>
                <a:gd name="T25" fmla="*/ 1 h 208"/>
                <a:gd name="T26" fmla="*/ 1 w 490"/>
                <a:gd name="T27" fmla="*/ 1 h 208"/>
                <a:gd name="T28" fmla="*/ 1 w 490"/>
                <a:gd name="T29" fmla="*/ 1 h 208"/>
                <a:gd name="T30" fmla="*/ 1 w 490"/>
                <a:gd name="T31" fmla="*/ 1 h 208"/>
                <a:gd name="T32" fmla="*/ 1 w 490"/>
                <a:gd name="T33" fmla="*/ 1 h 208"/>
                <a:gd name="T34" fmla="*/ 1 w 490"/>
                <a:gd name="T35" fmla="*/ 1 h 208"/>
                <a:gd name="T36" fmla="*/ 1 w 490"/>
                <a:gd name="T37" fmla="*/ 1 h 208"/>
                <a:gd name="T38" fmla="*/ 1 w 490"/>
                <a:gd name="T39" fmla="*/ 1 h 208"/>
                <a:gd name="T40" fmla="*/ 1 w 490"/>
                <a:gd name="T41" fmla="*/ 1 h 208"/>
                <a:gd name="T42" fmla="*/ 1 w 490"/>
                <a:gd name="T43" fmla="*/ 1 h 208"/>
                <a:gd name="T44" fmla="*/ 1 w 490"/>
                <a:gd name="T45" fmla="*/ 1 h 208"/>
                <a:gd name="T46" fmla="*/ 1 w 490"/>
                <a:gd name="T47" fmla="*/ 1 h 208"/>
                <a:gd name="T48" fmla="*/ 1 w 490"/>
                <a:gd name="T49" fmla="*/ 1 h 208"/>
                <a:gd name="T50" fmla="*/ 1 w 490"/>
                <a:gd name="T51" fmla="*/ 1 h 208"/>
                <a:gd name="T52" fmla="*/ 1 w 490"/>
                <a:gd name="T53" fmla="*/ 1 h 208"/>
                <a:gd name="T54" fmla="*/ 1 w 490"/>
                <a:gd name="T55" fmla="*/ 1 h 208"/>
                <a:gd name="T56" fmla="*/ 1 w 490"/>
                <a:gd name="T57" fmla="*/ 1 h 208"/>
                <a:gd name="T58" fmla="*/ 1 w 490"/>
                <a:gd name="T59" fmla="*/ 1 h 208"/>
                <a:gd name="T60" fmla="*/ 1 w 490"/>
                <a:gd name="T61" fmla="*/ 1 h 208"/>
                <a:gd name="T62" fmla="*/ 1 w 490"/>
                <a:gd name="T63" fmla="*/ 1 h 208"/>
                <a:gd name="T64" fmla="*/ 1 w 490"/>
                <a:gd name="T65" fmla="*/ 1 h 208"/>
                <a:gd name="T66" fmla="*/ 1 w 490"/>
                <a:gd name="T67" fmla="*/ 1 h 208"/>
                <a:gd name="T68" fmla="*/ 1 w 490"/>
                <a:gd name="T69" fmla="*/ 1 h 208"/>
                <a:gd name="T70" fmla="*/ 1 w 490"/>
                <a:gd name="T71" fmla="*/ 1 h 208"/>
                <a:gd name="T72" fmla="*/ 0 w 490"/>
                <a:gd name="T73" fmla="*/ 0 h 208"/>
                <a:gd name="T74" fmla="*/ 0 w 490"/>
                <a:gd name="T75" fmla="*/ 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0"/>
                <a:gd name="T115" fmla="*/ 0 h 208"/>
                <a:gd name="T116" fmla="*/ 490 w 490"/>
                <a:gd name="T117" fmla="*/ 208 h 2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0" h="208">
                  <a:moveTo>
                    <a:pt x="0" y="0"/>
                  </a:moveTo>
                  <a:lnTo>
                    <a:pt x="9" y="8"/>
                  </a:lnTo>
                  <a:lnTo>
                    <a:pt x="25" y="16"/>
                  </a:lnTo>
                  <a:lnTo>
                    <a:pt x="46" y="29"/>
                  </a:lnTo>
                  <a:lnTo>
                    <a:pt x="70" y="42"/>
                  </a:lnTo>
                  <a:lnTo>
                    <a:pt x="101" y="59"/>
                  </a:lnTo>
                  <a:lnTo>
                    <a:pt x="133" y="76"/>
                  </a:lnTo>
                  <a:lnTo>
                    <a:pt x="169" y="95"/>
                  </a:lnTo>
                  <a:lnTo>
                    <a:pt x="205" y="113"/>
                  </a:lnTo>
                  <a:lnTo>
                    <a:pt x="243" y="130"/>
                  </a:lnTo>
                  <a:lnTo>
                    <a:pt x="283" y="147"/>
                  </a:lnTo>
                  <a:lnTo>
                    <a:pt x="325" y="164"/>
                  </a:lnTo>
                  <a:lnTo>
                    <a:pt x="363" y="177"/>
                  </a:lnTo>
                  <a:lnTo>
                    <a:pt x="403" y="190"/>
                  </a:lnTo>
                  <a:lnTo>
                    <a:pt x="441" y="200"/>
                  </a:lnTo>
                  <a:lnTo>
                    <a:pt x="479" y="208"/>
                  </a:lnTo>
                  <a:lnTo>
                    <a:pt x="481" y="204"/>
                  </a:lnTo>
                  <a:lnTo>
                    <a:pt x="489" y="194"/>
                  </a:lnTo>
                  <a:lnTo>
                    <a:pt x="490" y="183"/>
                  </a:lnTo>
                  <a:lnTo>
                    <a:pt x="487" y="173"/>
                  </a:lnTo>
                  <a:lnTo>
                    <a:pt x="479" y="170"/>
                  </a:lnTo>
                  <a:lnTo>
                    <a:pt x="470" y="166"/>
                  </a:lnTo>
                  <a:lnTo>
                    <a:pt x="454" y="162"/>
                  </a:lnTo>
                  <a:lnTo>
                    <a:pt x="439" y="160"/>
                  </a:lnTo>
                  <a:lnTo>
                    <a:pt x="416" y="154"/>
                  </a:lnTo>
                  <a:lnTo>
                    <a:pt x="394" y="151"/>
                  </a:lnTo>
                  <a:lnTo>
                    <a:pt x="369" y="143"/>
                  </a:lnTo>
                  <a:lnTo>
                    <a:pt x="342" y="137"/>
                  </a:lnTo>
                  <a:lnTo>
                    <a:pt x="312" y="126"/>
                  </a:lnTo>
                  <a:lnTo>
                    <a:pt x="281" y="114"/>
                  </a:lnTo>
                  <a:lnTo>
                    <a:pt x="249" y="101"/>
                  </a:lnTo>
                  <a:lnTo>
                    <a:pt x="217" y="88"/>
                  </a:lnTo>
                  <a:lnTo>
                    <a:pt x="182" y="69"/>
                  </a:lnTo>
                  <a:lnTo>
                    <a:pt x="150" y="50"/>
                  </a:lnTo>
                  <a:lnTo>
                    <a:pt x="118" y="27"/>
                  </a:lnTo>
                  <a:lnTo>
                    <a:pt x="87" y="4"/>
                  </a:lnTo>
                  <a:lnTo>
                    <a:pt x="0"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62"/>
            <p:cNvSpPr>
              <a:spLocks/>
            </p:cNvSpPr>
            <p:nvPr/>
          </p:nvSpPr>
          <p:spPr bwMode="auto">
            <a:xfrm>
              <a:off x="4790" y="3162"/>
              <a:ext cx="105" cy="147"/>
            </a:xfrm>
            <a:custGeom>
              <a:avLst/>
              <a:gdLst>
                <a:gd name="T0" fmla="*/ 0 w 211"/>
                <a:gd name="T1" fmla="*/ 0 h 295"/>
                <a:gd name="T2" fmla="*/ 0 w 211"/>
                <a:gd name="T3" fmla="*/ 0 h 295"/>
                <a:gd name="T4" fmla="*/ 0 w 211"/>
                <a:gd name="T5" fmla="*/ 0 h 295"/>
                <a:gd name="T6" fmla="*/ 0 w 211"/>
                <a:gd name="T7" fmla="*/ 0 h 295"/>
                <a:gd name="T8" fmla="*/ 0 w 211"/>
                <a:gd name="T9" fmla="*/ 0 h 295"/>
                <a:gd name="T10" fmla="*/ 0 w 211"/>
                <a:gd name="T11" fmla="*/ 0 h 295"/>
                <a:gd name="T12" fmla="*/ 0 w 211"/>
                <a:gd name="T13" fmla="*/ 0 h 295"/>
                <a:gd name="T14" fmla="*/ 0 w 211"/>
                <a:gd name="T15" fmla="*/ 0 h 295"/>
                <a:gd name="T16" fmla="*/ 0 w 211"/>
                <a:gd name="T17" fmla="*/ 0 h 295"/>
                <a:gd name="T18" fmla="*/ 0 w 211"/>
                <a:gd name="T19" fmla="*/ 0 h 295"/>
                <a:gd name="T20" fmla="*/ 0 w 211"/>
                <a:gd name="T21" fmla="*/ 0 h 295"/>
                <a:gd name="T22" fmla="*/ 0 w 211"/>
                <a:gd name="T23" fmla="*/ 0 h 295"/>
                <a:gd name="T24" fmla="*/ 0 w 211"/>
                <a:gd name="T25" fmla="*/ 0 h 295"/>
                <a:gd name="T26" fmla="*/ 0 w 211"/>
                <a:gd name="T27" fmla="*/ 0 h 295"/>
                <a:gd name="T28" fmla="*/ 0 w 211"/>
                <a:gd name="T29" fmla="*/ 0 h 295"/>
                <a:gd name="T30" fmla="*/ 0 w 211"/>
                <a:gd name="T31" fmla="*/ 0 h 295"/>
                <a:gd name="T32" fmla="*/ 0 w 211"/>
                <a:gd name="T33" fmla="*/ 0 h 295"/>
                <a:gd name="T34" fmla="*/ 0 w 211"/>
                <a:gd name="T35" fmla="*/ 0 h 295"/>
                <a:gd name="T36" fmla="*/ 0 w 211"/>
                <a:gd name="T37" fmla="*/ 0 h 295"/>
                <a:gd name="T38" fmla="*/ 0 w 211"/>
                <a:gd name="T39" fmla="*/ 0 h 295"/>
                <a:gd name="T40" fmla="*/ 0 w 211"/>
                <a:gd name="T41" fmla="*/ 0 h 295"/>
                <a:gd name="T42" fmla="*/ 0 w 211"/>
                <a:gd name="T43" fmla="*/ 0 h 295"/>
                <a:gd name="T44" fmla="*/ 0 w 211"/>
                <a:gd name="T45" fmla="*/ 0 h 295"/>
                <a:gd name="T46" fmla="*/ 0 w 211"/>
                <a:gd name="T47" fmla="*/ 0 h 295"/>
                <a:gd name="T48" fmla="*/ 0 w 211"/>
                <a:gd name="T49" fmla="*/ 0 h 295"/>
                <a:gd name="T50" fmla="*/ 0 w 211"/>
                <a:gd name="T51" fmla="*/ 0 h 295"/>
                <a:gd name="T52" fmla="*/ 0 w 211"/>
                <a:gd name="T53" fmla="*/ 0 h 295"/>
                <a:gd name="T54" fmla="*/ 0 w 211"/>
                <a:gd name="T55" fmla="*/ 0 h 295"/>
                <a:gd name="T56" fmla="*/ 0 w 211"/>
                <a:gd name="T57" fmla="*/ 0 h 295"/>
                <a:gd name="T58" fmla="*/ 0 w 211"/>
                <a:gd name="T59" fmla="*/ 0 h 295"/>
                <a:gd name="T60" fmla="*/ 0 w 211"/>
                <a:gd name="T61" fmla="*/ 0 h 295"/>
                <a:gd name="T62" fmla="*/ 0 w 211"/>
                <a:gd name="T63" fmla="*/ 0 h 295"/>
                <a:gd name="T64" fmla="*/ 0 w 211"/>
                <a:gd name="T65" fmla="*/ 0 h 295"/>
                <a:gd name="T66" fmla="*/ 0 w 211"/>
                <a:gd name="T67" fmla="*/ 0 h 295"/>
                <a:gd name="T68" fmla="*/ 0 w 211"/>
                <a:gd name="T69" fmla="*/ 0 h 295"/>
                <a:gd name="T70" fmla="*/ 0 w 211"/>
                <a:gd name="T71" fmla="*/ 0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295"/>
                <a:gd name="T110" fmla="*/ 211 w 211"/>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295">
                  <a:moveTo>
                    <a:pt x="211" y="295"/>
                  </a:moveTo>
                  <a:lnTo>
                    <a:pt x="115" y="70"/>
                  </a:lnTo>
                  <a:lnTo>
                    <a:pt x="111" y="69"/>
                  </a:lnTo>
                  <a:lnTo>
                    <a:pt x="103" y="65"/>
                  </a:lnTo>
                  <a:lnTo>
                    <a:pt x="90" y="59"/>
                  </a:lnTo>
                  <a:lnTo>
                    <a:pt x="76" y="53"/>
                  </a:lnTo>
                  <a:lnTo>
                    <a:pt x="57" y="42"/>
                  </a:lnTo>
                  <a:lnTo>
                    <a:pt x="38" y="31"/>
                  </a:lnTo>
                  <a:lnTo>
                    <a:pt x="18" y="15"/>
                  </a:lnTo>
                  <a:lnTo>
                    <a:pt x="0" y="0"/>
                  </a:lnTo>
                  <a:lnTo>
                    <a:pt x="0" y="29"/>
                  </a:lnTo>
                  <a:lnTo>
                    <a:pt x="2" y="29"/>
                  </a:lnTo>
                  <a:lnTo>
                    <a:pt x="10" y="34"/>
                  </a:lnTo>
                  <a:lnTo>
                    <a:pt x="19" y="40"/>
                  </a:lnTo>
                  <a:lnTo>
                    <a:pt x="37" y="50"/>
                  </a:lnTo>
                  <a:lnTo>
                    <a:pt x="52" y="57"/>
                  </a:lnTo>
                  <a:lnTo>
                    <a:pt x="69" y="69"/>
                  </a:lnTo>
                  <a:lnTo>
                    <a:pt x="86" y="78"/>
                  </a:lnTo>
                  <a:lnTo>
                    <a:pt x="103" y="88"/>
                  </a:lnTo>
                  <a:lnTo>
                    <a:pt x="103" y="93"/>
                  </a:lnTo>
                  <a:lnTo>
                    <a:pt x="105" y="101"/>
                  </a:lnTo>
                  <a:lnTo>
                    <a:pt x="109" y="112"/>
                  </a:lnTo>
                  <a:lnTo>
                    <a:pt x="113" y="124"/>
                  </a:lnTo>
                  <a:lnTo>
                    <a:pt x="116" y="139"/>
                  </a:lnTo>
                  <a:lnTo>
                    <a:pt x="122" y="154"/>
                  </a:lnTo>
                  <a:lnTo>
                    <a:pt x="128" y="171"/>
                  </a:lnTo>
                  <a:lnTo>
                    <a:pt x="134" y="188"/>
                  </a:lnTo>
                  <a:lnTo>
                    <a:pt x="139" y="205"/>
                  </a:lnTo>
                  <a:lnTo>
                    <a:pt x="145" y="223"/>
                  </a:lnTo>
                  <a:lnTo>
                    <a:pt x="153" y="240"/>
                  </a:lnTo>
                  <a:lnTo>
                    <a:pt x="158" y="255"/>
                  </a:lnTo>
                  <a:lnTo>
                    <a:pt x="164" y="270"/>
                  </a:lnTo>
                  <a:lnTo>
                    <a:pt x="170" y="281"/>
                  </a:lnTo>
                  <a:lnTo>
                    <a:pt x="177" y="295"/>
                  </a:lnTo>
                  <a:lnTo>
                    <a:pt x="211" y="295"/>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63"/>
            <p:cNvSpPr>
              <a:spLocks/>
            </p:cNvSpPr>
            <p:nvPr/>
          </p:nvSpPr>
          <p:spPr bwMode="auto">
            <a:xfrm>
              <a:off x="4500" y="3232"/>
              <a:ext cx="332" cy="121"/>
            </a:xfrm>
            <a:custGeom>
              <a:avLst/>
              <a:gdLst>
                <a:gd name="T0" fmla="*/ 1 w 663"/>
                <a:gd name="T1" fmla="*/ 1 h 241"/>
                <a:gd name="T2" fmla="*/ 1 w 663"/>
                <a:gd name="T3" fmla="*/ 1 h 241"/>
                <a:gd name="T4" fmla="*/ 1 w 663"/>
                <a:gd name="T5" fmla="*/ 1 h 241"/>
                <a:gd name="T6" fmla="*/ 1 w 663"/>
                <a:gd name="T7" fmla="*/ 1 h 241"/>
                <a:gd name="T8" fmla="*/ 0 w 663"/>
                <a:gd name="T9" fmla="*/ 1 h 241"/>
                <a:gd name="T10" fmla="*/ 0 w 663"/>
                <a:gd name="T11" fmla="*/ 1 h 241"/>
                <a:gd name="T12" fmla="*/ 0 w 663"/>
                <a:gd name="T13" fmla="*/ 1 h 241"/>
                <a:gd name="T14" fmla="*/ 0 w 663"/>
                <a:gd name="T15" fmla="*/ 1 h 241"/>
                <a:gd name="T16" fmla="*/ 1 w 663"/>
                <a:gd name="T17" fmla="*/ 1 h 241"/>
                <a:gd name="T18" fmla="*/ 1 w 663"/>
                <a:gd name="T19" fmla="*/ 1 h 241"/>
                <a:gd name="T20" fmla="*/ 1 w 663"/>
                <a:gd name="T21" fmla="*/ 1 h 241"/>
                <a:gd name="T22" fmla="*/ 1 w 663"/>
                <a:gd name="T23" fmla="*/ 1 h 241"/>
                <a:gd name="T24" fmla="*/ 1 w 663"/>
                <a:gd name="T25" fmla="*/ 1 h 241"/>
                <a:gd name="T26" fmla="*/ 1 w 663"/>
                <a:gd name="T27" fmla="*/ 1 h 241"/>
                <a:gd name="T28" fmla="*/ 1 w 663"/>
                <a:gd name="T29" fmla="*/ 1 h 241"/>
                <a:gd name="T30" fmla="*/ 1 w 663"/>
                <a:gd name="T31" fmla="*/ 1 h 241"/>
                <a:gd name="T32" fmla="*/ 1 w 663"/>
                <a:gd name="T33" fmla="*/ 1 h 241"/>
                <a:gd name="T34" fmla="*/ 1 w 663"/>
                <a:gd name="T35" fmla="*/ 1 h 241"/>
                <a:gd name="T36" fmla="*/ 1 w 663"/>
                <a:gd name="T37" fmla="*/ 1 h 241"/>
                <a:gd name="T38" fmla="*/ 1 w 663"/>
                <a:gd name="T39" fmla="*/ 1 h 241"/>
                <a:gd name="T40" fmla="*/ 1 w 663"/>
                <a:gd name="T41" fmla="*/ 1 h 241"/>
                <a:gd name="T42" fmla="*/ 1 w 663"/>
                <a:gd name="T43" fmla="*/ 1 h 241"/>
                <a:gd name="T44" fmla="*/ 1 w 663"/>
                <a:gd name="T45" fmla="*/ 1 h 241"/>
                <a:gd name="T46" fmla="*/ 1 w 663"/>
                <a:gd name="T47" fmla="*/ 1 h 241"/>
                <a:gd name="T48" fmla="*/ 1 w 663"/>
                <a:gd name="T49" fmla="*/ 1 h 241"/>
                <a:gd name="T50" fmla="*/ 1 w 663"/>
                <a:gd name="T51" fmla="*/ 1 h 241"/>
                <a:gd name="T52" fmla="*/ 1 w 663"/>
                <a:gd name="T53" fmla="*/ 1 h 241"/>
                <a:gd name="T54" fmla="*/ 1 w 663"/>
                <a:gd name="T55" fmla="*/ 1 h 241"/>
                <a:gd name="T56" fmla="*/ 1 w 663"/>
                <a:gd name="T57" fmla="*/ 1 h 241"/>
                <a:gd name="T58" fmla="*/ 1 w 663"/>
                <a:gd name="T59" fmla="*/ 1 h 241"/>
                <a:gd name="T60" fmla="*/ 1 w 663"/>
                <a:gd name="T61" fmla="*/ 1 h 241"/>
                <a:gd name="T62" fmla="*/ 1 w 663"/>
                <a:gd name="T63" fmla="*/ 1 h 241"/>
                <a:gd name="T64" fmla="*/ 1 w 663"/>
                <a:gd name="T65" fmla="*/ 1 h 241"/>
                <a:gd name="T66" fmla="*/ 1 w 663"/>
                <a:gd name="T67" fmla="*/ 1 h 241"/>
                <a:gd name="T68" fmla="*/ 1 w 663"/>
                <a:gd name="T69" fmla="*/ 1 h 241"/>
                <a:gd name="T70" fmla="*/ 1 w 663"/>
                <a:gd name="T71" fmla="*/ 1 h 241"/>
                <a:gd name="T72" fmla="*/ 1 w 663"/>
                <a:gd name="T73" fmla="*/ 1 h 241"/>
                <a:gd name="T74" fmla="*/ 1 w 663"/>
                <a:gd name="T75" fmla="*/ 1 h 241"/>
                <a:gd name="T76" fmla="*/ 1 w 663"/>
                <a:gd name="T77" fmla="*/ 1 h 241"/>
                <a:gd name="T78" fmla="*/ 1 w 663"/>
                <a:gd name="T79" fmla="*/ 1 h 241"/>
                <a:gd name="T80" fmla="*/ 1 w 663"/>
                <a:gd name="T81" fmla="*/ 1 h 241"/>
                <a:gd name="T82" fmla="*/ 1 w 663"/>
                <a:gd name="T83" fmla="*/ 1 h 241"/>
                <a:gd name="T84" fmla="*/ 1 w 663"/>
                <a:gd name="T85" fmla="*/ 1 h 241"/>
                <a:gd name="T86" fmla="*/ 1 w 663"/>
                <a:gd name="T87" fmla="*/ 1 h 241"/>
                <a:gd name="T88" fmla="*/ 1 w 663"/>
                <a:gd name="T89" fmla="*/ 1 h 241"/>
                <a:gd name="T90" fmla="*/ 1 w 663"/>
                <a:gd name="T91" fmla="*/ 1 h 241"/>
                <a:gd name="T92" fmla="*/ 1 w 663"/>
                <a:gd name="T93" fmla="*/ 1 h 241"/>
                <a:gd name="T94" fmla="*/ 1 w 663"/>
                <a:gd name="T95" fmla="*/ 1 h 241"/>
                <a:gd name="T96" fmla="*/ 1 w 663"/>
                <a:gd name="T97" fmla="*/ 1 h 241"/>
                <a:gd name="T98" fmla="*/ 1 w 663"/>
                <a:gd name="T99" fmla="*/ 1 h 241"/>
                <a:gd name="T100" fmla="*/ 1 w 663"/>
                <a:gd name="T101" fmla="*/ 1 h 241"/>
                <a:gd name="T102" fmla="*/ 1 w 663"/>
                <a:gd name="T103" fmla="*/ 1 h 241"/>
                <a:gd name="T104" fmla="*/ 1 w 663"/>
                <a:gd name="T105" fmla="*/ 1 h 241"/>
                <a:gd name="T106" fmla="*/ 1 w 663"/>
                <a:gd name="T107" fmla="*/ 1 h 241"/>
                <a:gd name="T108" fmla="*/ 1 w 663"/>
                <a:gd name="T109" fmla="*/ 1 h 241"/>
                <a:gd name="T110" fmla="*/ 1 w 663"/>
                <a:gd name="T111" fmla="*/ 1 h 241"/>
                <a:gd name="T112" fmla="*/ 1 w 663"/>
                <a:gd name="T113" fmla="*/ 1 h 241"/>
                <a:gd name="T114" fmla="*/ 1 w 663"/>
                <a:gd name="T115" fmla="*/ 0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63"/>
                <a:gd name="T175" fmla="*/ 0 h 241"/>
                <a:gd name="T176" fmla="*/ 663 w 663"/>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63" h="241">
                  <a:moveTo>
                    <a:pt x="38" y="0"/>
                  </a:moveTo>
                  <a:lnTo>
                    <a:pt x="30" y="9"/>
                  </a:lnTo>
                  <a:lnTo>
                    <a:pt x="22" y="21"/>
                  </a:lnTo>
                  <a:lnTo>
                    <a:pt x="17" y="26"/>
                  </a:lnTo>
                  <a:lnTo>
                    <a:pt x="13" y="36"/>
                  </a:lnTo>
                  <a:lnTo>
                    <a:pt x="7" y="45"/>
                  </a:lnTo>
                  <a:lnTo>
                    <a:pt x="3" y="63"/>
                  </a:lnTo>
                  <a:lnTo>
                    <a:pt x="1" y="82"/>
                  </a:lnTo>
                  <a:lnTo>
                    <a:pt x="1" y="101"/>
                  </a:lnTo>
                  <a:lnTo>
                    <a:pt x="0" y="118"/>
                  </a:lnTo>
                  <a:lnTo>
                    <a:pt x="0" y="139"/>
                  </a:lnTo>
                  <a:lnTo>
                    <a:pt x="0" y="146"/>
                  </a:lnTo>
                  <a:lnTo>
                    <a:pt x="0" y="156"/>
                  </a:lnTo>
                  <a:lnTo>
                    <a:pt x="0" y="167"/>
                  </a:lnTo>
                  <a:lnTo>
                    <a:pt x="0" y="178"/>
                  </a:lnTo>
                  <a:lnTo>
                    <a:pt x="0" y="190"/>
                  </a:lnTo>
                  <a:lnTo>
                    <a:pt x="0" y="201"/>
                  </a:lnTo>
                  <a:lnTo>
                    <a:pt x="1" y="215"/>
                  </a:lnTo>
                  <a:lnTo>
                    <a:pt x="3" y="232"/>
                  </a:lnTo>
                  <a:lnTo>
                    <a:pt x="45" y="232"/>
                  </a:lnTo>
                  <a:lnTo>
                    <a:pt x="91" y="232"/>
                  </a:lnTo>
                  <a:lnTo>
                    <a:pt x="136" y="232"/>
                  </a:lnTo>
                  <a:lnTo>
                    <a:pt x="184" y="234"/>
                  </a:lnTo>
                  <a:lnTo>
                    <a:pt x="232" y="234"/>
                  </a:lnTo>
                  <a:lnTo>
                    <a:pt x="281" y="237"/>
                  </a:lnTo>
                  <a:lnTo>
                    <a:pt x="328" y="237"/>
                  </a:lnTo>
                  <a:lnTo>
                    <a:pt x="378" y="241"/>
                  </a:lnTo>
                  <a:lnTo>
                    <a:pt x="422" y="241"/>
                  </a:lnTo>
                  <a:lnTo>
                    <a:pt x="467" y="241"/>
                  </a:lnTo>
                  <a:lnTo>
                    <a:pt x="507" y="241"/>
                  </a:lnTo>
                  <a:lnTo>
                    <a:pt x="547" y="241"/>
                  </a:lnTo>
                  <a:lnTo>
                    <a:pt x="581" y="239"/>
                  </a:lnTo>
                  <a:lnTo>
                    <a:pt x="612" y="237"/>
                  </a:lnTo>
                  <a:lnTo>
                    <a:pt x="638" y="234"/>
                  </a:lnTo>
                  <a:lnTo>
                    <a:pt x="661" y="232"/>
                  </a:lnTo>
                  <a:lnTo>
                    <a:pt x="661" y="213"/>
                  </a:lnTo>
                  <a:lnTo>
                    <a:pt x="663" y="197"/>
                  </a:lnTo>
                  <a:lnTo>
                    <a:pt x="663" y="184"/>
                  </a:lnTo>
                  <a:lnTo>
                    <a:pt x="663" y="173"/>
                  </a:lnTo>
                  <a:lnTo>
                    <a:pt x="661" y="159"/>
                  </a:lnTo>
                  <a:lnTo>
                    <a:pt x="661" y="148"/>
                  </a:lnTo>
                  <a:lnTo>
                    <a:pt x="661" y="137"/>
                  </a:lnTo>
                  <a:lnTo>
                    <a:pt x="661" y="125"/>
                  </a:lnTo>
                  <a:lnTo>
                    <a:pt x="606" y="106"/>
                  </a:lnTo>
                  <a:lnTo>
                    <a:pt x="606" y="116"/>
                  </a:lnTo>
                  <a:lnTo>
                    <a:pt x="606" y="127"/>
                  </a:lnTo>
                  <a:lnTo>
                    <a:pt x="608" y="139"/>
                  </a:lnTo>
                  <a:lnTo>
                    <a:pt x="610" y="152"/>
                  </a:lnTo>
                  <a:lnTo>
                    <a:pt x="610" y="163"/>
                  </a:lnTo>
                  <a:lnTo>
                    <a:pt x="610" y="175"/>
                  </a:lnTo>
                  <a:lnTo>
                    <a:pt x="608" y="186"/>
                  </a:lnTo>
                  <a:lnTo>
                    <a:pt x="606" y="197"/>
                  </a:lnTo>
                  <a:lnTo>
                    <a:pt x="581" y="197"/>
                  </a:lnTo>
                  <a:lnTo>
                    <a:pt x="555" y="199"/>
                  </a:lnTo>
                  <a:lnTo>
                    <a:pt x="524" y="199"/>
                  </a:lnTo>
                  <a:lnTo>
                    <a:pt x="496" y="201"/>
                  </a:lnTo>
                  <a:lnTo>
                    <a:pt x="462" y="201"/>
                  </a:lnTo>
                  <a:lnTo>
                    <a:pt x="427" y="201"/>
                  </a:lnTo>
                  <a:lnTo>
                    <a:pt x="391" y="201"/>
                  </a:lnTo>
                  <a:lnTo>
                    <a:pt x="355" y="201"/>
                  </a:lnTo>
                  <a:lnTo>
                    <a:pt x="315" y="199"/>
                  </a:lnTo>
                  <a:lnTo>
                    <a:pt x="277" y="199"/>
                  </a:lnTo>
                  <a:lnTo>
                    <a:pt x="239" y="197"/>
                  </a:lnTo>
                  <a:lnTo>
                    <a:pt x="201" y="197"/>
                  </a:lnTo>
                  <a:lnTo>
                    <a:pt x="161" y="197"/>
                  </a:lnTo>
                  <a:lnTo>
                    <a:pt x="125" y="197"/>
                  </a:lnTo>
                  <a:lnTo>
                    <a:pt x="89" y="197"/>
                  </a:lnTo>
                  <a:lnTo>
                    <a:pt x="55" y="197"/>
                  </a:lnTo>
                  <a:lnTo>
                    <a:pt x="49" y="180"/>
                  </a:lnTo>
                  <a:lnTo>
                    <a:pt x="49" y="167"/>
                  </a:lnTo>
                  <a:lnTo>
                    <a:pt x="49" y="154"/>
                  </a:lnTo>
                  <a:lnTo>
                    <a:pt x="49" y="140"/>
                  </a:lnTo>
                  <a:lnTo>
                    <a:pt x="49" y="127"/>
                  </a:lnTo>
                  <a:lnTo>
                    <a:pt x="51" y="114"/>
                  </a:lnTo>
                  <a:lnTo>
                    <a:pt x="53" y="101"/>
                  </a:lnTo>
                  <a:lnTo>
                    <a:pt x="55" y="87"/>
                  </a:lnTo>
                  <a:lnTo>
                    <a:pt x="83" y="87"/>
                  </a:lnTo>
                  <a:lnTo>
                    <a:pt x="114" y="87"/>
                  </a:lnTo>
                  <a:lnTo>
                    <a:pt x="144" y="87"/>
                  </a:lnTo>
                  <a:lnTo>
                    <a:pt x="176" y="89"/>
                  </a:lnTo>
                  <a:lnTo>
                    <a:pt x="205" y="89"/>
                  </a:lnTo>
                  <a:lnTo>
                    <a:pt x="235" y="89"/>
                  </a:lnTo>
                  <a:lnTo>
                    <a:pt x="266" y="91"/>
                  </a:lnTo>
                  <a:lnTo>
                    <a:pt x="298" y="93"/>
                  </a:lnTo>
                  <a:lnTo>
                    <a:pt x="327" y="93"/>
                  </a:lnTo>
                  <a:lnTo>
                    <a:pt x="359" y="93"/>
                  </a:lnTo>
                  <a:lnTo>
                    <a:pt x="387" y="93"/>
                  </a:lnTo>
                  <a:lnTo>
                    <a:pt x="420" y="95"/>
                  </a:lnTo>
                  <a:lnTo>
                    <a:pt x="450" y="93"/>
                  </a:lnTo>
                  <a:lnTo>
                    <a:pt x="481" y="91"/>
                  </a:lnTo>
                  <a:lnTo>
                    <a:pt x="511" y="89"/>
                  </a:lnTo>
                  <a:lnTo>
                    <a:pt x="543" y="87"/>
                  </a:lnTo>
                  <a:lnTo>
                    <a:pt x="505" y="66"/>
                  </a:lnTo>
                  <a:lnTo>
                    <a:pt x="477" y="61"/>
                  </a:lnTo>
                  <a:lnTo>
                    <a:pt x="450" y="59"/>
                  </a:lnTo>
                  <a:lnTo>
                    <a:pt x="422" y="57"/>
                  </a:lnTo>
                  <a:lnTo>
                    <a:pt x="395" y="57"/>
                  </a:lnTo>
                  <a:lnTo>
                    <a:pt x="366" y="57"/>
                  </a:lnTo>
                  <a:lnTo>
                    <a:pt x="340" y="57"/>
                  </a:lnTo>
                  <a:lnTo>
                    <a:pt x="311" y="57"/>
                  </a:lnTo>
                  <a:lnTo>
                    <a:pt x="285" y="59"/>
                  </a:lnTo>
                  <a:lnTo>
                    <a:pt x="256" y="59"/>
                  </a:lnTo>
                  <a:lnTo>
                    <a:pt x="228" y="59"/>
                  </a:lnTo>
                  <a:lnTo>
                    <a:pt x="199" y="61"/>
                  </a:lnTo>
                  <a:lnTo>
                    <a:pt x="171" y="63"/>
                  </a:lnTo>
                  <a:lnTo>
                    <a:pt x="142" y="63"/>
                  </a:lnTo>
                  <a:lnTo>
                    <a:pt x="114" y="64"/>
                  </a:lnTo>
                  <a:lnTo>
                    <a:pt x="85" y="64"/>
                  </a:lnTo>
                  <a:lnTo>
                    <a:pt x="58" y="66"/>
                  </a:lnTo>
                  <a:lnTo>
                    <a:pt x="60" y="49"/>
                  </a:lnTo>
                  <a:lnTo>
                    <a:pt x="64" y="38"/>
                  </a:lnTo>
                  <a:lnTo>
                    <a:pt x="70" y="28"/>
                  </a:lnTo>
                  <a:lnTo>
                    <a:pt x="76" y="23"/>
                  </a:lnTo>
                  <a:lnTo>
                    <a:pt x="83" y="11"/>
                  </a:lnTo>
                  <a:lnTo>
                    <a:pt x="93" y="0"/>
                  </a:lnTo>
                  <a:lnTo>
                    <a:pt x="38"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64"/>
            <p:cNvSpPr>
              <a:spLocks/>
            </p:cNvSpPr>
            <p:nvPr/>
          </p:nvSpPr>
          <p:spPr bwMode="auto">
            <a:xfrm>
              <a:off x="4580" y="3270"/>
              <a:ext cx="161" cy="48"/>
            </a:xfrm>
            <a:custGeom>
              <a:avLst/>
              <a:gdLst>
                <a:gd name="T0" fmla="*/ 0 w 323"/>
                <a:gd name="T1" fmla="*/ 0 h 95"/>
                <a:gd name="T2" fmla="*/ 0 w 323"/>
                <a:gd name="T3" fmla="*/ 1 h 95"/>
                <a:gd name="T4" fmla="*/ 0 w 323"/>
                <a:gd name="T5" fmla="*/ 1 h 95"/>
                <a:gd name="T6" fmla="*/ 0 w 323"/>
                <a:gd name="T7" fmla="*/ 1 h 95"/>
                <a:gd name="T8" fmla="*/ 0 w 323"/>
                <a:gd name="T9" fmla="*/ 1 h 95"/>
                <a:gd name="T10" fmla="*/ 0 w 323"/>
                <a:gd name="T11" fmla="*/ 1 h 95"/>
                <a:gd name="T12" fmla="*/ 0 w 323"/>
                <a:gd name="T13" fmla="*/ 1 h 95"/>
                <a:gd name="T14" fmla="*/ 0 w 323"/>
                <a:gd name="T15" fmla="*/ 1 h 95"/>
                <a:gd name="T16" fmla="*/ 0 w 323"/>
                <a:gd name="T17" fmla="*/ 1 h 95"/>
                <a:gd name="T18" fmla="*/ 0 w 323"/>
                <a:gd name="T19" fmla="*/ 1 h 95"/>
                <a:gd name="T20" fmla="*/ 0 w 323"/>
                <a:gd name="T21" fmla="*/ 1 h 95"/>
                <a:gd name="T22" fmla="*/ 0 w 323"/>
                <a:gd name="T23" fmla="*/ 1 h 95"/>
                <a:gd name="T24" fmla="*/ 0 w 323"/>
                <a:gd name="T25" fmla="*/ 1 h 95"/>
                <a:gd name="T26" fmla="*/ 0 w 323"/>
                <a:gd name="T27" fmla="*/ 1 h 95"/>
                <a:gd name="T28" fmla="*/ 0 w 323"/>
                <a:gd name="T29" fmla="*/ 1 h 95"/>
                <a:gd name="T30" fmla="*/ 0 w 323"/>
                <a:gd name="T31" fmla="*/ 1 h 95"/>
                <a:gd name="T32" fmla="*/ 0 w 323"/>
                <a:gd name="T33" fmla="*/ 1 h 95"/>
                <a:gd name="T34" fmla="*/ 0 w 323"/>
                <a:gd name="T35" fmla="*/ 1 h 95"/>
                <a:gd name="T36" fmla="*/ 0 w 323"/>
                <a:gd name="T37" fmla="*/ 1 h 95"/>
                <a:gd name="T38" fmla="*/ 0 w 323"/>
                <a:gd name="T39" fmla="*/ 1 h 95"/>
                <a:gd name="T40" fmla="*/ 0 w 323"/>
                <a:gd name="T41" fmla="*/ 1 h 95"/>
                <a:gd name="T42" fmla="*/ 0 w 323"/>
                <a:gd name="T43" fmla="*/ 1 h 95"/>
                <a:gd name="T44" fmla="*/ 0 w 323"/>
                <a:gd name="T45" fmla="*/ 1 h 95"/>
                <a:gd name="T46" fmla="*/ 0 w 323"/>
                <a:gd name="T47" fmla="*/ 1 h 95"/>
                <a:gd name="T48" fmla="*/ 0 w 323"/>
                <a:gd name="T49" fmla="*/ 1 h 95"/>
                <a:gd name="T50" fmla="*/ 0 w 323"/>
                <a:gd name="T51" fmla="*/ 1 h 95"/>
                <a:gd name="T52" fmla="*/ 0 w 323"/>
                <a:gd name="T53" fmla="*/ 1 h 95"/>
                <a:gd name="T54" fmla="*/ 0 w 323"/>
                <a:gd name="T55" fmla="*/ 1 h 95"/>
                <a:gd name="T56" fmla="*/ 0 w 323"/>
                <a:gd name="T57" fmla="*/ 1 h 95"/>
                <a:gd name="T58" fmla="*/ 0 w 323"/>
                <a:gd name="T59" fmla="*/ 1 h 95"/>
                <a:gd name="T60" fmla="*/ 0 w 323"/>
                <a:gd name="T61" fmla="*/ 1 h 95"/>
                <a:gd name="T62" fmla="*/ 0 w 323"/>
                <a:gd name="T63" fmla="*/ 1 h 95"/>
                <a:gd name="T64" fmla="*/ 0 w 323"/>
                <a:gd name="T65" fmla="*/ 0 h 95"/>
                <a:gd name="T66" fmla="*/ 0 w 323"/>
                <a:gd name="T67" fmla="*/ 0 h 95"/>
                <a:gd name="T68" fmla="*/ 0 w 323"/>
                <a:gd name="T69" fmla="*/ 1 h 95"/>
                <a:gd name="T70" fmla="*/ 0 w 323"/>
                <a:gd name="T71" fmla="*/ 1 h 95"/>
                <a:gd name="T72" fmla="*/ 0 w 323"/>
                <a:gd name="T73" fmla="*/ 1 h 95"/>
                <a:gd name="T74" fmla="*/ 0 w 323"/>
                <a:gd name="T75" fmla="*/ 1 h 95"/>
                <a:gd name="T76" fmla="*/ 0 w 323"/>
                <a:gd name="T77" fmla="*/ 1 h 95"/>
                <a:gd name="T78" fmla="*/ 0 w 323"/>
                <a:gd name="T79" fmla="*/ 1 h 95"/>
                <a:gd name="T80" fmla="*/ 0 w 323"/>
                <a:gd name="T81" fmla="*/ 1 h 95"/>
                <a:gd name="T82" fmla="*/ 0 w 323"/>
                <a:gd name="T83" fmla="*/ 1 h 95"/>
                <a:gd name="T84" fmla="*/ 0 w 323"/>
                <a:gd name="T85" fmla="*/ 1 h 95"/>
                <a:gd name="T86" fmla="*/ 0 w 323"/>
                <a:gd name="T87" fmla="*/ 1 h 95"/>
                <a:gd name="T88" fmla="*/ 0 w 323"/>
                <a:gd name="T89" fmla="*/ 1 h 95"/>
                <a:gd name="T90" fmla="*/ 0 w 323"/>
                <a:gd name="T91" fmla="*/ 1 h 95"/>
                <a:gd name="T92" fmla="*/ 0 w 323"/>
                <a:gd name="T93" fmla="*/ 1 h 95"/>
                <a:gd name="T94" fmla="*/ 0 w 323"/>
                <a:gd name="T95" fmla="*/ 1 h 95"/>
                <a:gd name="T96" fmla="*/ 0 w 323"/>
                <a:gd name="T97" fmla="*/ 1 h 95"/>
                <a:gd name="T98" fmla="*/ 0 w 323"/>
                <a:gd name="T99" fmla="*/ 1 h 95"/>
                <a:gd name="T100" fmla="*/ 0 w 323"/>
                <a:gd name="T101" fmla="*/ 1 h 95"/>
                <a:gd name="T102" fmla="*/ 0 w 323"/>
                <a:gd name="T103" fmla="*/ 1 h 95"/>
                <a:gd name="T104" fmla="*/ 0 w 323"/>
                <a:gd name="T105" fmla="*/ 1 h 95"/>
                <a:gd name="T106" fmla="*/ 0 w 323"/>
                <a:gd name="T107" fmla="*/ 1 h 95"/>
                <a:gd name="T108" fmla="*/ 0 w 323"/>
                <a:gd name="T109" fmla="*/ 1 h 95"/>
                <a:gd name="T110" fmla="*/ 0 w 323"/>
                <a:gd name="T111" fmla="*/ 1 h 95"/>
                <a:gd name="T112" fmla="*/ 0 w 323"/>
                <a:gd name="T113" fmla="*/ 1 h 95"/>
                <a:gd name="T114" fmla="*/ 0 w 323"/>
                <a:gd name="T115" fmla="*/ 1 h 95"/>
                <a:gd name="T116" fmla="*/ 0 w 323"/>
                <a:gd name="T117" fmla="*/ 1 h 95"/>
                <a:gd name="T118" fmla="*/ 0 w 323"/>
                <a:gd name="T119" fmla="*/ 0 h 95"/>
                <a:gd name="T120" fmla="*/ 0 w 323"/>
                <a:gd name="T121" fmla="*/ 0 h 95"/>
                <a:gd name="T122" fmla="*/ 0 w 323"/>
                <a:gd name="T123" fmla="*/ 0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3"/>
                <a:gd name="T187" fmla="*/ 0 h 95"/>
                <a:gd name="T188" fmla="*/ 323 w 323"/>
                <a:gd name="T189" fmla="*/ 95 h 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3" h="95">
                  <a:moveTo>
                    <a:pt x="4" y="0"/>
                  </a:moveTo>
                  <a:lnTo>
                    <a:pt x="2" y="9"/>
                  </a:lnTo>
                  <a:lnTo>
                    <a:pt x="2" y="19"/>
                  </a:lnTo>
                  <a:lnTo>
                    <a:pt x="0" y="28"/>
                  </a:lnTo>
                  <a:lnTo>
                    <a:pt x="0" y="40"/>
                  </a:lnTo>
                  <a:lnTo>
                    <a:pt x="0" y="49"/>
                  </a:lnTo>
                  <a:lnTo>
                    <a:pt x="0" y="61"/>
                  </a:lnTo>
                  <a:lnTo>
                    <a:pt x="0" y="74"/>
                  </a:lnTo>
                  <a:lnTo>
                    <a:pt x="4" y="93"/>
                  </a:lnTo>
                  <a:lnTo>
                    <a:pt x="23" y="93"/>
                  </a:lnTo>
                  <a:lnTo>
                    <a:pt x="46" y="93"/>
                  </a:lnTo>
                  <a:lnTo>
                    <a:pt x="69" y="93"/>
                  </a:lnTo>
                  <a:lnTo>
                    <a:pt x="93" y="93"/>
                  </a:lnTo>
                  <a:lnTo>
                    <a:pt x="116" y="93"/>
                  </a:lnTo>
                  <a:lnTo>
                    <a:pt x="141" y="93"/>
                  </a:lnTo>
                  <a:lnTo>
                    <a:pt x="166" y="93"/>
                  </a:lnTo>
                  <a:lnTo>
                    <a:pt x="190" y="95"/>
                  </a:lnTo>
                  <a:lnTo>
                    <a:pt x="211" y="95"/>
                  </a:lnTo>
                  <a:lnTo>
                    <a:pt x="234" y="95"/>
                  </a:lnTo>
                  <a:lnTo>
                    <a:pt x="253" y="95"/>
                  </a:lnTo>
                  <a:lnTo>
                    <a:pt x="274" y="95"/>
                  </a:lnTo>
                  <a:lnTo>
                    <a:pt x="289" y="93"/>
                  </a:lnTo>
                  <a:lnTo>
                    <a:pt x="303" y="93"/>
                  </a:lnTo>
                  <a:lnTo>
                    <a:pt x="314" y="93"/>
                  </a:lnTo>
                  <a:lnTo>
                    <a:pt x="323" y="93"/>
                  </a:lnTo>
                  <a:lnTo>
                    <a:pt x="322" y="80"/>
                  </a:lnTo>
                  <a:lnTo>
                    <a:pt x="322" y="68"/>
                  </a:lnTo>
                  <a:lnTo>
                    <a:pt x="322" y="57"/>
                  </a:lnTo>
                  <a:lnTo>
                    <a:pt x="322" y="45"/>
                  </a:lnTo>
                  <a:lnTo>
                    <a:pt x="322" y="34"/>
                  </a:lnTo>
                  <a:lnTo>
                    <a:pt x="322" y="23"/>
                  </a:lnTo>
                  <a:lnTo>
                    <a:pt x="322" y="11"/>
                  </a:lnTo>
                  <a:lnTo>
                    <a:pt x="322" y="0"/>
                  </a:lnTo>
                  <a:lnTo>
                    <a:pt x="280" y="0"/>
                  </a:lnTo>
                  <a:lnTo>
                    <a:pt x="280" y="15"/>
                  </a:lnTo>
                  <a:lnTo>
                    <a:pt x="284" y="32"/>
                  </a:lnTo>
                  <a:lnTo>
                    <a:pt x="284" y="49"/>
                  </a:lnTo>
                  <a:lnTo>
                    <a:pt x="280" y="66"/>
                  </a:lnTo>
                  <a:lnTo>
                    <a:pt x="266" y="66"/>
                  </a:lnTo>
                  <a:lnTo>
                    <a:pt x="255" y="68"/>
                  </a:lnTo>
                  <a:lnTo>
                    <a:pt x="242" y="68"/>
                  </a:lnTo>
                  <a:lnTo>
                    <a:pt x="228" y="70"/>
                  </a:lnTo>
                  <a:lnTo>
                    <a:pt x="213" y="70"/>
                  </a:lnTo>
                  <a:lnTo>
                    <a:pt x="198" y="70"/>
                  </a:lnTo>
                  <a:lnTo>
                    <a:pt x="183" y="70"/>
                  </a:lnTo>
                  <a:lnTo>
                    <a:pt x="169" y="70"/>
                  </a:lnTo>
                  <a:lnTo>
                    <a:pt x="152" y="68"/>
                  </a:lnTo>
                  <a:lnTo>
                    <a:pt x="137" y="68"/>
                  </a:lnTo>
                  <a:lnTo>
                    <a:pt x="120" y="66"/>
                  </a:lnTo>
                  <a:lnTo>
                    <a:pt x="105" y="66"/>
                  </a:lnTo>
                  <a:lnTo>
                    <a:pt x="88" y="66"/>
                  </a:lnTo>
                  <a:lnTo>
                    <a:pt x="73" y="66"/>
                  </a:lnTo>
                  <a:lnTo>
                    <a:pt x="57" y="66"/>
                  </a:lnTo>
                  <a:lnTo>
                    <a:pt x="44" y="66"/>
                  </a:lnTo>
                  <a:lnTo>
                    <a:pt x="38" y="53"/>
                  </a:lnTo>
                  <a:lnTo>
                    <a:pt x="38" y="44"/>
                  </a:lnTo>
                  <a:lnTo>
                    <a:pt x="38" y="34"/>
                  </a:lnTo>
                  <a:lnTo>
                    <a:pt x="38" y="28"/>
                  </a:lnTo>
                  <a:lnTo>
                    <a:pt x="40" y="13"/>
                  </a:lnTo>
                  <a:lnTo>
                    <a:pt x="44" y="0"/>
                  </a:lnTo>
                  <a:lnTo>
                    <a:pt x="4"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65"/>
            <p:cNvSpPr>
              <a:spLocks/>
            </p:cNvSpPr>
            <p:nvPr/>
          </p:nvSpPr>
          <p:spPr bwMode="auto">
            <a:xfrm>
              <a:off x="2927" y="2864"/>
              <a:ext cx="547" cy="239"/>
            </a:xfrm>
            <a:custGeom>
              <a:avLst/>
              <a:gdLst>
                <a:gd name="T0" fmla="*/ 1 w 1093"/>
                <a:gd name="T1" fmla="*/ 0 h 479"/>
                <a:gd name="T2" fmla="*/ 1 w 1093"/>
                <a:gd name="T3" fmla="*/ 0 h 479"/>
                <a:gd name="T4" fmla="*/ 1 w 1093"/>
                <a:gd name="T5" fmla="*/ 0 h 479"/>
                <a:gd name="T6" fmla="*/ 1 w 1093"/>
                <a:gd name="T7" fmla="*/ 0 h 479"/>
                <a:gd name="T8" fmla="*/ 1 w 1093"/>
                <a:gd name="T9" fmla="*/ 0 h 479"/>
                <a:gd name="T10" fmla="*/ 1 w 1093"/>
                <a:gd name="T11" fmla="*/ 0 h 479"/>
                <a:gd name="T12" fmla="*/ 1 w 1093"/>
                <a:gd name="T13" fmla="*/ 0 h 479"/>
                <a:gd name="T14" fmla="*/ 1 w 1093"/>
                <a:gd name="T15" fmla="*/ 0 h 479"/>
                <a:gd name="T16" fmla="*/ 1 w 1093"/>
                <a:gd name="T17" fmla="*/ 0 h 479"/>
                <a:gd name="T18" fmla="*/ 0 w 1093"/>
                <a:gd name="T19" fmla="*/ 0 h 479"/>
                <a:gd name="T20" fmla="*/ 0 w 1093"/>
                <a:gd name="T21" fmla="*/ 0 h 479"/>
                <a:gd name="T22" fmla="*/ 0 w 1093"/>
                <a:gd name="T23" fmla="*/ 0 h 479"/>
                <a:gd name="T24" fmla="*/ 1 w 1093"/>
                <a:gd name="T25" fmla="*/ 0 h 479"/>
                <a:gd name="T26" fmla="*/ 1 w 1093"/>
                <a:gd name="T27" fmla="*/ 0 h 479"/>
                <a:gd name="T28" fmla="*/ 1 w 1093"/>
                <a:gd name="T29" fmla="*/ 0 h 479"/>
                <a:gd name="T30" fmla="*/ 1 w 1093"/>
                <a:gd name="T31" fmla="*/ 0 h 479"/>
                <a:gd name="T32" fmla="*/ 1 w 1093"/>
                <a:gd name="T33" fmla="*/ 0 h 479"/>
                <a:gd name="T34" fmla="*/ 1 w 1093"/>
                <a:gd name="T35" fmla="*/ 0 h 479"/>
                <a:gd name="T36" fmla="*/ 1 w 1093"/>
                <a:gd name="T37" fmla="*/ 0 h 479"/>
                <a:gd name="T38" fmla="*/ 1 w 1093"/>
                <a:gd name="T39" fmla="*/ 0 h 479"/>
                <a:gd name="T40" fmla="*/ 1 w 1093"/>
                <a:gd name="T41" fmla="*/ 0 h 479"/>
                <a:gd name="T42" fmla="*/ 1 w 1093"/>
                <a:gd name="T43" fmla="*/ 0 h 479"/>
                <a:gd name="T44" fmla="*/ 1 w 1093"/>
                <a:gd name="T45" fmla="*/ 0 h 479"/>
                <a:gd name="T46" fmla="*/ 1 w 1093"/>
                <a:gd name="T47" fmla="*/ 0 h 479"/>
                <a:gd name="T48" fmla="*/ 1 w 1093"/>
                <a:gd name="T49" fmla="*/ 0 h 479"/>
                <a:gd name="T50" fmla="*/ 1 w 1093"/>
                <a:gd name="T51" fmla="*/ 0 h 479"/>
                <a:gd name="T52" fmla="*/ 1 w 1093"/>
                <a:gd name="T53" fmla="*/ 0 h 479"/>
                <a:gd name="T54" fmla="*/ 1 w 1093"/>
                <a:gd name="T55" fmla="*/ 0 h 479"/>
                <a:gd name="T56" fmla="*/ 1 w 1093"/>
                <a:gd name="T57" fmla="*/ 0 h 479"/>
                <a:gd name="T58" fmla="*/ 1 w 1093"/>
                <a:gd name="T59" fmla="*/ 0 h 479"/>
                <a:gd name="T60" fmla="*/ 1 w 1093"/>
                <a:gd name="T61" fmla="*/ 0 h 479"/>
                <a:gd name="T62" fmla="*/ 1 w 1093"/>
                <a:gd name="T63" fmla="*/ 0 h 479"/>
                <a:gd name="T64" fmla="*/ 1 w 1093"/>
                <a:gd name="T65" fmla="*/ 0 h 479"/>
                <a:gd name="T66" fmla="*/ 1 w 1093"/>
                <a:gd name="T67" fmla="*/ 0 h 479"/>
                <a:gd name="T68" fmla="*/ 1 w 1093"/>
                <a:gd name="T69" fmla="*/ 0 h 479"/>
                <a:gd name="T70" fmla="*/ 1 w 1093"/>
                <a:gd name="T71" fmla="*/ 0 h 479"/>
                <a:gd name="T72" fmla="*/ 1 w 1093"/>
                <a:gd name="T73" fmla="*/ 0 h 479"/>
                <a:gd name="T74" fmla="*/ 1 w 1093"/>
                <a:gd name="T75" fmla="*/ 0 h 479"/>
                <a:gd name="T76" fmla="*/ 1 w 1093"/>
                <a:gd name="T77" fmla="*/ 0 h 479"/>
                <a:gd name="T78" fmla="*/ 1 w 1093"/>
                <a:gd name="T79" fmla="*/ 0 h 479"/>
                <a:gd name="T80" fmla="*/ 1 w 1093"/>
                <a:gd name="T81" fmla="*/ 0 h 4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3"/>
                <a:gd name="T124" fmla="*/ 0 h 479"/>
                <a:gd name="T125" fmla="*/ 1093 w 1093"/>
                <a:gd name="T126" fmla="*/ 479 h 4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3" h="479">
                  <a:moveTo>
                    <a:pt x="1057" y="84"/>
                  </a:moveTo>
                  <a:lnTo>
                    <a:pt x="1049" y="80"/>
                  </a:lnTo>
                  <a:lnTo>
                    <a:pt x="1030" y="72"/>
                  </a:lnTo>
                  <a:lnTo>
                    <a:pt x="998" y="61"/>
                  </a:lnTo>
                  <a:lnTo>
                    <a:pt x="958" y="52"/>
                  </a:lnTo>
                  <a:lnTo>
                    <a:pt x="907" y="36"/>
                  </a:lnTo>
                  <a:lnTo>
                    <a:pt x="848" y="25"/>
                  </a:lnTo>
                  <a:lnTo>
                    <a:pt x="781" y="14"/>
                  </a:lnTo>
                  <a:lnTo>
                    <a:pt x="709" y="6"/>
                  </a:lnTo>
                  <a:lnTo>
                    <a:pt x="629" y="0"/>
                  </a:lnTo>
                  <a:lnTo>
                    <a:pt x="545" y="0"/>
                  </a:lnTo>
                  <a:lnTo>
                    <a:pt x="460" y="4"/>
                  </a:lnTo>
                  <a:lnTo>
                    <a:pt x="371" y="17"/>
                  </a:lnTo>
                  <a:lnTo>
                    <a:pt x="277" y="36"/>
                  </a:lnTo>
                  <a:lnTo>
                    <a:pt x="186" y="69"/>
                  </a:lnTo>
                  <a:lnTo>
                    <a:pt x="93" y="109"/>
                  </a:lnTo>
                  <a:lnTo>
                    <a:pt x="4" y="162"/>
                  </a:lnTo>
                  <a:lnTo>
                    <a:pt x="2" y="164"/>
                  </a:lnTo>
                  <a:lnTo>
                    <a:pt x="2" y="171"/>
                  </a:lnTo>
                  <a:lnTo>
                    <a:pt x="0" y="181"/>
                  </a:lnTo>
                  <a:lnTo>
                    <a:pt x="0" y="198"/>
                  </a:lnTo>
                  <a:lnTo>
                    <a:pt x="0" y="213"/>
                  </a:lnTo>
                  <a:lnTo>
                    <a:pt x="0" y="236"/>
                  </a:lnTo>
                  <a:lnTo>
                    <a:pt x="0" y="259"/>
                  </a:lnTo>
                  <a:lnTo>
                    <a:pt x="4" y="285"/>
                  </a:lnTo>
                  <a:lnTo>
                    <a:pt x="6" y="308"/>
                  </a:lnTo>
                  <a:lnTo>
                    <a:pt x="13" y="335"/>
                  </a:lnTo>
                  <a:lnTo>
                    <a:pt x="21" y="361"/>
                  </a:lnTo>
                  <a:lnTo>
                    <a:pt x="32" y="388"/>
                  </a:lnTo>
                  <a:lnTo>
                    <a:pt x="44" y="411"/>
                  </a:lnTo>
                  <a:lnTo>
                    <a:pt x="59" y="436"/>
                  </a:lnTo>
                  <a:lnTo>
                    <a:pt x="76" y="458"/>
                  </a:lnTo>
                  <a:lnTo>
                    <a:pt x="101" y="479"/>
                  </a:lnTo>
                  <a:lnTo>
                    <a:pt x="106" y="479"/>
                  </a:lnTo>
                  <a:lnTo>
                    <a:pt x="123" y="477"/>
                  </a:lnTo>
                  <a:lnTo>
                    <a:pt x="127" y="472"/>
                  </a:lnTo>
                  <a:lnTo>
                    <a:pt x="133" y="464"/>
                  </a:lnTo>
                  <a:lnTo>
                    <a:pt x="133" y="451"/>
                  </a:lnTo>
                  <a:lnTo>
                    <a:pt x="129" y="434"/>
                  </a:lnTo>
                  <a:lnTo>
                    <a:pt x="121" y="420"/>
                  </a:lnTo>
                  <a:lnTo>
                    <a:pt x="116" y="407"/>
                  </a:lnTo>
                  <a:lnTo>
                    <a:pt x="108" y="392"/>
                  </a:lnTo>
                  <a:lnTo>
                    <a:pt x="102" y="377"/>
                  </a:lnTo>
                  <a:lnTo>
                    <a:pt x="95" y="358"/>
                  </a:lnTo>
                  <a:lnTo>
                    <a:pt x="87" y="340"/>
                  </a:lnTo>
                  <a:lnTo>
                    <a:pt x="82" y="323"/>
                  </a:lnTo>
                  <a:lnTo>
                    <a:pt x="76" y="306"/>
                  </a:lnTo>
                  <a:lnTo>
                    <a:pt x="70" y="287"/>
                  </a:lnTo>
                  <a:lnTo>
                    <a:pt x="64" y="268"/>
                  </a:lnTo>
                  <a:lnTo>
                    <a:pt x="59" y="251"/>
                  </a:lnTo>
                  <a:lnTo>
                    <a:pt x="59" y="234"/>
                  </a:lnTo>
                  <a:lnTo>
                    <a:pt x="55" y="217"/>
                  </a:lnTo>
                  <a:lnTo>
                    <a:pt x="57" y="204"/>
                  </a:lnTo>
                  <a:lnTo>
                    <a:pt x="57" y="190"/>
                  </a:lnTo>
                  <a:lnTo>
                    <a:pt x="63" y="179"/>
                  </a:lnTo>
                  <a:lnTo>
                    <a:pt x="64" y="175"/>
                  </a:lnTo>
                  <a:lnTo>
                    <a:pt x="76" y="167"/>
                  </a:lnTo>
                  <a:lnTo>
                    <a:pt x="95" y="156"/>
                  </a:lnTo>
                  <a:lnTo>
                    <a:pt x="123" y="145"/>
                  </a:lnTo>
                  <a:lnTo>
                    <a:pt x="156" y="129"/>
                  </a:lnTo>
                  <a:lnTo>
                    <a:pt x="198" y="114"/>
                  </a:lnTo>
                  <a:lnTo>
                    <a:pt x="247" y="97"/>
                  </a:lnTo>
                  <a:lnTo>
                    <a:pt x="306" y="84"/>
                  </a:lnTo>
                  <a:lnTo>
                    <a:pt x="369" y="69"/>
                  </a:lnTo>
                  <a:lnTo>
                    <a:pt x="441" y="59"/>
                  </a:lnTo>
                  <a:lnTo>
                    <a:pt x="519" y="53"/>
                  </a:lnTo>
                  <a:lnTo>
                    <a:pt x="606" y="53"/>
                  </a:lnTo>
                  <a:lnTo>
                    <a:pt x="699" y="57"/>
                  </a:lnTo>
                  <a:lnTo>
                    <a:pt x="802" y="69"/>
                  </a:lnTo>
                  <a:lnTo>
                    <a:pt x="911" y="86"/>
                  </a:lnTo>
                  <a:lnTo>
                    <a:pt x="1028" y="114"/>
                  </a:lnTo>
                  <a:lnTo>
                    <a:pt x="1032" y="114"/>
                  </a:lnTo>
                  <a:lnTo>
                    <a:pt x="1046" y="114"/>
                  </a:lnTo>
                  <a:lnTo>
                    <a:pt x="1063" y="112"/>
                  </a:lnTo>
                  <a:lnTo>
                    <a:pt x="1080" y="112"/>
                  </a:lnTo>
                  <a:lnTo>
                    <a:pt x="1089" y="109"/>
                  </a:lnTo>
                  <a:lnTo>
                    <a:pt x="1093" y="103"/>
                  </a:lnTo>
                  <a:lnTo>
                    <a:pt x="1089" y="99"/>
                  </a:lnTo>
                  <a:lnTo>
                    <a:pt x="1084" y="95"/>
                  </a:lnTo>
                  <a:lnTo>
                    <a:pt x="1072" y="90"/>
                  </a:lnTo>
                  <a:lnTo>
                    <a:pt x="1057" y="84"/>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66"/>
            <p:cNvSpPr>
              <a:spLocks/>
            </p:cNvSpPr>
            <p:nvPr/>
          </p:nvSpPr>
          <p:spPr bwMode="auto">
            <a:xfrm>
              <a:off x="3069" y="2925"/>
              <a:ext cx="372" cy="435"/>
            </a:xfrm>
            <a:custGeom>
              <a:avLst/>
              <a:gdLst>
                <a:gd name="T0" fmla="*/ 1 w 744"/>
                <a:gd name="T1" fmla="*/ 1 h 869"/>
                <a:gd name="T2" fmla="*/ 1 w 744"/>
                <a:gd name="T3" fmla="*/ 0 h 869"/>
                <a:gd name="T4" fmla="*/ 1 w 744"/>
                <a:gd name="T5" fmla="*/ 1 h 869"/>
                <a:gd name="T6" fmla="*/ 1 w 744"/>
                <a:gd name="T7" fmla="*/ 1 h 869"/>
                <a:gd name="T8" fmla="*/ 1 w 744"/>
                <a:gd name="T9" fmla="*/ 1 h 869"/>
                <a:gd name="T10" fmla="*/ 1 w 744"/>
                <a:gd name="T11" fmla="*/ 1 h 869"/>
                <a:gd name="T12" fmla="*/ 1 w 744"/>
                <a:gd name="T13" fmla="*/ 1 h 869"/>
                <a:gd name="T14" fmla="*/ 1 w 744"/>
                <a:gd name="T15" fmla="*/ 1 h 869"/>
                <a:gd name="T16" fmla="*/ 1 w 744"/>
                <a:gd name="T17" fmla="*/ 1 h 869"/>
                <a:gd name="T18" fmla="*/ 1 w 744"/>
                <a:gd name="T19" fmla="*/ 1 h 869"/>
                <a:gd name="T20" fmla="*/ 1 w 744"/>
                <a:gd name="T21" fmla="*/ 1 h 869"/>
                <a:gd name="T22" fmla="*/ 1 w 744"/>
                <a:gd name="T23" fmla="*/ 1 h 869"/>
                <a:gd name="T24" fmla="*/ 1 w 744"/>
                <a:gd name="T25" fmla="*/ 1 h 869"/>
                <a:gd name="T26" fmla="*/ 1 w 744"/>
                <a:gd name="T27" fmla="*/ 1 h 869"/>
                <a:gd name="T28" fmla="*/ 1 w 744"/>
                <a:gd name="T29" fmla="*/ 1 h 869"/>
                <a:gd name="T30" fmla="*/ 1 w 744"/>
                <a:gd name="T31" fmla="*/ 1 h 869"/>
                <a:gd name="T32" fmla="*/ 1 w 744"/>
                <a:gd name="T33" fmla="*/ 1 h 869"/>
                <a:gd name="T34" fmla="*/ 1 w 744"/>
                <a:gd name="T35" fmla="*/ 1 h 869"/>
                <a:gd name="T36" fmla="*/ 1 w 744"/>
                <a:gd name="T37" fmla="*/ 1 h 869"/>
                <a:gd name="T38" fmla="*/ 1 w 744"/>
                <a:gd name="T39" fmla="*/ 1 h 869"/>
                <a:gd name="T40" fmla="*/ 1 w 744"/>
                <a:gd name="T41" fmla="*/ 1 h 869"/>
                <a:gd name="T42" fmla="*/ 1 w 744"/>
                <a:gd name="T43" fmla="*/ 1 h 869"/>
                <a:gd name="T44" fmla="*/ 1 w 744"/>
                <a:gd name="T45" fmla="*/ 1 h 869"/>
                <a:gd name="T46" fmla="*/ 1 w 744"/>
                <a:gd name="T47" fmla="*/ 1 h 869"/>
                <a:gd name="T48" fmla="*/ 1 w 744"/>
                <a:gd name="T49" fmla="*/ 1 h 869"/>
                <a:gd name="T50" fmla="*/ 1 w 744"/>
                <a:gd name="T51" fmla="*/ 1 h 869"/>
                <a:gd name="T52" fmla="*/ 1 w 744"/>
                <a:gd name="T53" fmla="*/ 1 h 869"/>
                <a:gd name="T54" fmla="*/ 1 w 744"/>
                <a:gd name="T55" fmla="*/ 1 h 869"/>
                <a:gd name="T56" fmla="*/ 1 w 744"/>
                <a:gd name="T57" fmla="*/ 1 h 869"/>
                <a:gd name="T58" fmla="*/ 1 w 744"/>
                <a:gd name="T59" fmla="*/ 1 h 869"/>
                <a:gd name="T60" fmla="*/ 1 w 744"/>
                <a:gd name="T61" fmla="*/ 1 h 869"/>
                <a:gd name="T62" fmla="*/ 1 w 744"/>
                <a:gd name="T63" fmla="*/ 1 h 869"/>
                <a:gd name="T64" fmla="*/ 1 w 744"/>
                <a:gd name="T65" fmla="*/ 1 h 869"/>
                <a:gd name="T66" fmla="*/ 1 w 744"/>
                <a:gd name="T67" fmla="*/ 1 h 869"/>
                <a:gd name="T68" fmla="*/ 1 w 744"/>
                <a:gd name="T69" fmla="*/ 1 h 869"/>
                <a:gd name="T70" fmla="*/ 1 w 744"/>
                <a:gd name="T71" fmla="*/ 1 h 869"/>
                <a:gd name="T72" fmla="*/ 1 w 744"/>
                <a:gd name="T73" fmla="*/ 1 h 869"/>
                <a:gd name="T74" fmla="*/ 1 w 744"/>
                <a:gd name="T75" fmla="*/ 1 h 869"/>
                <a:gd name="T76" fmla="*/ 1 w 744"/>
                <a:gd name="T77" fmla="*/ 1 h 869"/>
                <a:gd name="T78" fmla="*/ 1 w 744"/>
                <a:gd name="T79" fmla="*/ 1 h 869"/>
                <a:gd name="T80" fmla="*/ 1 w 744"/>
                <a:gd name="T81" fmla="*/ 1 h 869"/>
                <a:gd name="T82" fmla="*/ 1 w 744"/>
                <a:gd name="T83" fmla="*/ 1 h 869"/>
                <a:gd name="T84" fmla="*/ 1 w 744"/>
                <a:gd name="T85" fmla="*/ 1 h 869"/>
                <a:gd name="T86" fmla="*/ 1 w 744"/>
                <a:gd name="T87" fmla="*/ 1 h 869"/>
                <a:gd name="T88" fmla="*/ 1 w 744"/>
                <a:gd name="T89" fmla="*/ 1 h 869"/>
                <a:gd name="T90" fmla="*/ 1 w 744"/>
                <a:gd name="T91" fmla="*/ 1 h 869"/>
                <a:gd name="T92" fmla="*/ 1 w 744"/>
                <a:gd name="T93" fmla="*/ 1 h 869"/>
                <a:gd name="T94" fmla="*/ 1 w 744"/>
                <a:gd name="T95" fmla="*/ 1 h 869"/>
                <a:gd name="T96" fmla="*/ 1 w 744"/>
                <a:gd name="T97" fmla="*/ 1 h 869"/>
                <a:gd name="T98" fmla="*/ 1 w 744"/>
                <a:gd name="T99" fmla="*/ 1 h 869"/>
                <a:gd name="T100" fmla="*/ 1 w 744"/>
                <a:gd name="T101" fmla="*/ 1 h 869"/>
                <a:gd name="T102" fmla="*/ 1 w 744"/>
                <a:gd name="T103" fmla="*/ 1 h 869"/>
                <a:gd name="T104" fmla="*/ 1 w 744"/>
                <a:gd name="T105" fmla="*/ 1 h 869"/>
                <a:gd name="T106" fmla="*/ 1 w 744"/>
                <a:gd name="T107" fmla="*/ 1 h 869"/>
                <a:gd name="T108" fmla="*/ 1 w 744"/>
                <a:gd name="T109" fmla="*/ 1 h 869"/>
                <a:gd name="T110" fmla="*/ 1 w 744"/>
                <a:gd name="T111" fmla="*/ 1 h 869"/>
                <a:gd name="T112" fmla="*/ 1 w 744"/>
                <a:gd name="T113" fmla="*/ 1 h 869"/>
                <a:gd name="T114" fmla="*/ 1 w 744"/>
                <a:gd name="T115" fmla="*/ 1 h 8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44"/>
                <a:gd name="T175" fmla="*/ 0 h 869"/>
                <a:gd name="T176" fmla="*/ 744 w 744"/>
                <a:gd name="T177" fmla="*/ 869 h 8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44" h="869">
                  <a:moveTo>
                    <a:pt x="707" y="4"/>
                  </a:moveTo>
                  <a:lnTo>
                    <a:pt x="692" y="2"/>
                  </a:lnTo>
                  <a:lnTo>
                    <a:pt x="656" y="0"/>
                  </a:lnTo>
                  <a:lnTo>
                    <a:pt x="601" y="0"/>
                  </a:lnTo>
                  <a:lnTo>
                    <a:pt x="532" y="4"/>
                  </a:lnTo>
                  <a:lnTo>
                    <a:pt x="451" y="9"/>
                  </a:lnTo>
                  <a:lnTo>
                    <a:pt x="367" y="23"/>
                  </a:lnTo>
                  <a:lnTo>
                    <a:pt x="281" y="43"/>
                  </a:lnTo>
                  <a:lnTo>
                    <a:pt x="204" y="76"/>
                  </a:lnTo>
                  <a:lnTo>
                    <a:pt x="127" y="116"/>
                  </a:lnTo>
                  <a:lnTo>
                    <a:pt x="67" y="171"/>
                  </a:lnTo>
                  <a:lnTo>
                    <a:pt x="23" y="241"/>
                  </a:lnTo>
                  <a:lnTo>
                    <a:pt x="0" y="329"/>
                  </a:lnTo>
                  <a:lnTo>
                    <a:pt x="2" y="431"/>
                  </a:lnTo>
                  <a:lnTo>
                    <a:pt x="34" y="555"/>
                  </a:lnTo>
                  <a:lnTo>
                    <a:pt x="103" y="699"/>
                  </a:lnTo>
                  <a:lnTo>
                    <a:pt x="209" y="869"/>
                  </a:lnTo>
                  <a:lnTo>
                    <a:pt x="209" y="865"/>
                  </a:lnTo>
                  <a:lnTo>
                    <a:pt x="217" y="859"/>
                  </a:lnTo>
                  <a:lnTo>
                    <a:pt x="226" y="848"/>
                  </a:lnTo>
                  <a:lnTo>
                    <a:pt x="242" y="838"/>
                  </a:lnTo>
                  <a:lnTo>
                    <a:pt x="255" y="821"/>
                  </a:lnTo>
                  <a:lnTo>
                    <a:pt x="276" y="806"/>
                  </a:lnTo>
                  <a:lnTo>
                    <a:pt x="297" y="787"/>
                  </a:lnTo>
                  <a:lnTo>
                    <a:pt x="321" y="770"/>
                  </a:lnTo>
                  <a:lnTo>
                    <a:pt x="344" y="749"/>
                  </a:lnTo>
                  <a:lnTo>
                    <a:pt x="369" y="730"/>
                  </a:lnTo>
                  <a:lnTo>
                    <a:pt x="396" y="711"/>
                  </a:lnTo>
                  <a:lnTo>
                    <a:pt x="422" y="694"/>
                  </a:lnTo>
                  <a:lnTo>
                    <a:pt x="447" y="677"/>
                  </a:lnTo>
                  <a:lnTo>
                    <a:pt x="472" y="663"/>
                  </a:lnTo>
                  <a:lnTo>
                    <a:pt x="494" y="652"/>
                  </a:lnTo>
                  <a:lnTo>
                    <a:pt x="519" y="646"/>
                  </a:lnTo>
                  <a:lnTo>
                    <a:pt x="517" y="640"/>
                  </a:lnTo>
                  <a:lnTo>
                    <a:pt x="515" y="629"/>
                  </a:lnTo>
                  <a:lnTo>
                    <a:pt x="510" y="608"/>
                  </a:lnTo>
                  <a:lnTo>
                    <a:pt x="506" y="585"/>
                  </a:lnTo>
                  <a:lnTo>
                    <a:pt x="498" y="555"/>
                  </a:lnTo>
                  <a:lnTo>
                    <a:pt x="489" y="523"/>
                  </a:lnTo>
                  <a:lnTo>
                    <a:pt x="475" y="488"/>
                  </a:lnTo>
                  <a:lnTo>
                    <a:pt x="462" y="454"/>
                  </a:lnTo>
                  <a:lnTo>
                    <a:pt x="441" y="416"/>
                  </a:lnTo>
                  <a:lnTo>
                    <a:pt x="420" y="382"/>
                  </a:lnTo>
                  <a:lnTo>
                    <a:pt x="394" y="348"/>
                  </a:lnTo>
                  <a:lnTo>
                    <a:pt x="365" y="321"/>
                  </a:lnTo>
                  <a:lnTo>
                    <a:pt x="331" y="294"/>
                  </a:lnTo>
                  <a:lnTo>
                    <a:pt x="293" y="275"/>
                  </a:lnTo>
                  <a:lnTo>
                    <a:pt x="253" y="262"/>
                  </a:lnTo>
                  <a:lnTo>
                    <a:pt x="207" y="258"/>
                  </a:lnTo>
                  <a:lnTo>
                    <a:pt x="200" y="260"/>
                  </a:lnTo>
                  <a:lnTo>
                    <a:pt x="192" y="268"/>
                  </a:lnTo>
                  <a:lnTo>
                    <a:pt x="190" y="272"/>
                  </a:lnTo>
                  <a:lnTo>
                    <a:pt x="194" y="277"/>
                  </a:lnTo>
                  <a:lnTo>
                    <a:pt x="196" y="279"/>
                  </a:lnTo>
                  <a:lnTo>
                    <a:pt x="204" y="283"/>
                  </a:lnTo>
                  <a:lnTo>
                    <a:pt x="209" y="285"/>
                  </a:lnTo>
                  <a:lnTo>
                    <a:pt x="223" y="289"/>
                  </a:lnTo>
                  <a:lnTo>
                    <a:pt x="232" y="289"/>
                  </a:lnTo>
                  <a:lnTo>
                    <a:pt x="245" y="294"/>
                  </a:lnTo>
                  <a:lnTo>
                    <a:pt x="262" y="302"/>
                  </a:lnTo>
                  <a:lnTo>
                    <a:pt x="280" y="313"/>
                  </a:lnTo>
                  <a:lnTo>
                    <a:pt x="297" y="325"/>
                  </a:lnTo>
                  <a:lnTo>
                    <a:pt x="318" y="340"/>
                  </a:lnTo>
                  <a:lnTo>
                    <a:pt x="337" y="357"/>
                  </a:lnTo>
                  <a:lnTo>
                    <a:pt x="358" y="380"/>
                  </a:lnTo>
                  <a:lnTo>
                    <a:pt x="375" y="401"/>
                  </a:lnTo>
                  <a:lnTo>
                    <a:pt x="394" y="424"/>
                  </a:lnTo>
                  <a:lnTo>
                    <a:pt x="409" y="450"/>
                  </a:lnTo>
                  <a:lnTo>
                    <a:pt x="426" y="481"/>
                  </a:lnTo>
                  <a:lnTo>
                    <a:pt x="439" y="511"/>
                  </a:lnTo>
                  <a:lnTo>
                    <a:pt x="453" y="545"/>
                  </a:lnTo>
                  <a:lnTo>
                    <a:pt x="460" y="580"/>
                  </a:lnTo>
                  <a:lnTo>
                    <a:pt x="468" y="619"/>
                  </a:lnTo>
                  <a:lnTo>
                    <a:pt x="464" y="619"/>
                  </a:lnTo>
                  <a:lnTo>
                    <a:pt x="458" y="623"/>
                  </a:lnTo>
                  <a:lnTo>
                    <a:pt x="447" y="627"/>
                  </a:lnTo>
                  <a:lnTo>
                    <a:pt x="435" y="635"/>
                  </a:lnTo>
                  <a:lnTo>
                    <a:pt x="418" y="640"/>
                  </a:lnTo>
                  <a:lnTo>
                    <a:pt x="401" y="652"/>
                  </a:lnTo>
                  <a:lnTo>
                    <a:pt x="382" y="661"/>
                  </a:lnTo>
                  <a:lnTo>
                    <a:pt x="363" y="675"/>
                  </a:lnTo>
                  <a:lnTo>
                    <a:pt x="342" y="686"/>
                  </a:lnTo>
                  <a:lnTo>
                    <a:pt x="321" y="699"/>
                  </a:lnTo>
                  <a:lnTo>
                    <a:pt x="301" y="713"/>
                  </a:lnTo>
                  <a:lnTo>
                    <a:pt x="283" y="728"/>
                  </a:lnTo>
                  <a:lnTo>
                    <a:pt x="264" y="741"/>
                  </a:lnTo>
                  <a:lnTo>
                    <a:pt x="251" y="756"/>
                  </a:lnTo>
                  <a:lnTo>
                    <a:pt x="236" y="772"/>
                  </a:lnTo>
                  <a:lnTo>
                    <a:pt x="228" y="787"/>
                  </a:lnTo>
                  <a:lnTo>
                    <a:pt x="219" y="777"/>
                  </a:lnTo>
                  <a:lnTo>
                    <a:pt x="200" y="754"/>
                  </a:lnTo>
                  <a:lnTo>
                    <a:pt x="173" y="716"/>
                  </a:lnTo>
                  <a:lnTo>
                    <a:pt x="143" y="671"/>
                  </a:lnTo>
                  <a:lnTo>
                    <a:pt x="107" y="614"/>
                  </a:lnTo>
                  <a:lnTo>
                    <a:pt x="76" y="553"/>
                  </a:lnTo>
                  <a:lnTo>
                    <a:pt x="51" y="485"/>
                  </a:lnTo>
                  <a:lnTo>
                    <a:pt x="38" y="418"/>
                  </a:lnTo>
                  <a:lnTo>
                    <a:pt x="36" y="346"/>
                  </a:lnTo>
                  <a:lnTo>
                    <a:pt x="51" y="279"/>
                  </a:lnTo>
                  <a:lnTo>
                    <a:pt x="88" y="215"/>
                  </a:lnTo>
                  <a:lnTo>
                    <a:pt x="150" y="159"/>
                  </a:lnTo>
                  <a:lnTo>
                    <a:pt x="236" y="108"/>
                  </a:lnTo>
                  <a:lnTo>
                    <a:pt x="358" y="70"/>
                  </a:lnTo>
                  <a:lnTo>
                    <a:pt x="513" y="43"/>
                  </a:lnTo>
                  <a:lnTo>
                    <a:pt x="711" y="34"/>
                  </a:lnTo>
                  <a:lnTo>
                    <a:pt x="713" y="32"/>
                  </a:lnTo>
                  <a:lnTo>
                    <a:pt x="721" y="30"/>
                  </a:lnTo>
                  <a:lnTo>
                    <a:pt x="730" y="24"/>
                  </a:lnTo>
                  <a:lnTo>
                    <a:pt x="740" y="21"/>
                  </a:lnTo>
                  <a:lnTo>
                    <a:pt x="744" y="15"/>
                  </a:lnTo>
                  <a:lnTo>
                    <a:pt x="744" y="11"/>
                  </a:lnTo>
                  <a:lnTo>
                    <a:pt x="736" y="7"/>
                  </a:lnTo>
                  <a:lnTo>
                    <a:pt x="730" y="5"/>
                  </a:lnTo>
                  <a:lnTo>
                    <a:pt x="719" y="4"/>
                  </a:lnTo>
                  <a:lnTo>
                    <a:pt x="707" y="4"/>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67"/>
            <p:cNvSpPr>
              <a:spLocks/>
            </p:cNvSpPr>
            <p:nvPr/>
          </p:nvSpPr>
          <p:spPr bwMode="auto">
            <a:xfrm>
              <a:off x="3298" y="3086"/>
              <a:ext cx="240" cy="300"/>
            </a:xfrm>
            <a:custGeom>
              <a:avLst/>
              <a:gdLst>
                <a:gd name="T0" fmla="*/ 1 w 479"/>
                <a:gd name="T1" fmla="*/ 0 h 601"/>
                <a:gd name="T2" fmla="*/ 1 w 479"/>
                <a:gd name="T3" fmla="*/ 0 h 601"/>
                <a:gd name="T4" fmla="*/ 1 w 479"/>
                <a:gd name="T5" fmla="*/ 0 h 601"/>
                <a:gd name="T6" fmla="*/ 1 w 479"/>
                <a:gd name="T7" fmla="*/ 0 h 601"/>
                <a:gd name="T8" fmla="*/ 1 w 479"/>
                <a:gd name="T9" fmla="*/ 0 h 601"/>
                <a:gd name="T10" fmla="*/ 1 w 479"/>
                <a:gd name="T11" fmla="*/ 0 h 601"/>
                <a:gd name="T12" fmla="*/ 1 w 479"/>
                <a:gd name="T13" fmla="*/ 0 h 601"/>
                <a:gd name="T14" fmla="*/ 1 w 479"/>
                <a:gd name="T15" fmla="*/ 0 h 601"/>
                <a:gd name="T16" fmla="*/ 1 w 479"/>
                <a:gd name="T17" fmla="*/ 0 h 601"/>
                <a:gd name="T18" fmla="*/ 1 w 479"/>
                <a:gd name="T19" fmla="*/ 0 h 601"/>
                <a:gd name="T20" fmla="*/ 1 w 479"/>
                <a:gd name="T21" fmla="*/ 0 h 601"/>
                <a:gd name="T22" fmla="*/ 1 w 479"/>
                <a:gd name="T23" fmla="*/ 0 h 601"/>
                <a:gd name="T24" fmla="*/ 1 w 479"/>
                <a:gd name="T25" fmla="*/ 0 h 601"/>
                <a:gd name="T26" fmla="*/ 1 w 479"/>
                <a:gd name="T27" fmla="*/ 0 h 601"/>
                <a:gd name="T28" fmla="*/ 1 w 479"/>
                <a:gd name="T29" fmla="*/ 0 h 601"/>
                <a:gd name="T30" fmla="*/ 1 w 479"/>
                <a:gd name="T31" fmla="*/ 0 h 601"/>
                <a:gd name="T32" fmla="*/ 1 w 479"/>
                <a:gd name="T33" fmla="*/ 0 h 601"/>
                <a:gd name="T34" fmla="*/ 1 w 479"/>
                <a:gd name="T35" fmla="*/ 0 h 601"/>
                <a:gd name="T36" fmla="*/ 1 w 479"/>
                <a:gd name="T37" fmla="*/ 0 h 601"/>
                <a:gd name="T38" fmla="*/ 1 w 479"/>
                <a:gd name="T39" fmla="*/ 0 h 601"/>
                <a:gd name="T40" fmla="*/ 1 w 479"/>
                <a:gd name="T41" fmla="*/ 0 h 601"/>
                <a:gd name="T42" fmla="*/ 1 w 479"/>
                <a:gd name="T43" fmla="*/ 0 h 601"/>
                <a:gd name="T44" fmla="*/ 1 w 479"/>
                <a:gd name="T45" fmla="*/ 0 h 601"/>
                <a:gd name="T46" fmla="*/ 1 w 479"/>
                <a:gd name="T47" fmla="*/ 0 h 601"/>
                <a:gd name="T48" fmla="*/ 1 w 479"/>
                <a:gd name="T49" fmla="*/ 0 h 601"/>
                <a:gd name="T50" fmla="*/ 1 w 479"/>
                <a:gd name="T51" fmla="*/ 0 h 601"/>
                <a:gd name="T52" fmla="*/ 1 w 479"/>
                <a:gd name="T53" fmla="*/ 0 h 601"/>
                <a:gd name="T54" fmla="*/ 1 w 479"/>
                <a:gd name="T55" fmla="*/ 0 h 601"/>
                <a:gd name="T56" fmla="*/ 1 w 479"/>
                <a:gd name="T57" fmla="*/ 0 h 601"/>
                <a:gd name="T58" fmla="*/ 1 w 479"/>
                <a:gd name="T59" fmla="*/ 0 h 601"/>
                <a:gd name="T60" fmla="*/ 1 w 479"/>
                <a:gd name="T61" fmla="*/ 0 h 601"/>
                <a:gd name="T62" fmla="*/ 1 w 479"/>
                <a:gd name="T63" fmla="*/ 0 h 601"/>
                <a:gd name="T64" fmla="*/ 1 w 479"/>
                <a:gd name="T65" fmla="*/ 0 h 601"/>
                <a:gd name="T66" fmla="*/ 1 w 479"/>
                <a:gd name="T67" fmla="*/ 0 h 601"/>
                <a:gd name="T68" fmla="*/ 1 w 479"/>
                <a:gd name="T69" fmla="*/ 0 h 601"/>
                <a:gd name="T70" fmla="*/ 1 w 479"/>
                <a:gd name="T71" fmla="*/ 0 h 601"/>
                <a:gd name="T72" fmla="*/ 1 w 479"/>
                <a:gd name="T73" fmla="*/ 0 h 601"/>
                <a:gd name="T74" fmla="*/ 1 w 479"/>
                <a:gd name="T75" fmla="*/ 0 h 601"/>
                <a:gd name="T76" fmla="*/ 1 w 479"/>
                <a:gd name="T77" fmla="*/ 0 h 601"/>
                <a:gd name="T78" fmla="*/ 1 w 479"/>
                <a:gd name="T79" fmla="*/ 0 h 601"/>
                <a:gd name="T80" fmla="*/ 1 w 479"/>
                <a:gd name="T81" fmla="*/ 0 h 601"/>
                <a:gd name="T82" fmla="*/ 0 w 479"/>
                <a:gd name="T83" fmla="*/ 0 h 601"/>
                <a:gd name="T84" fmla="*/ 1 w 479"/>
                <a:gd name="T85" fmla="*/ 0 h 601"/>
                <a:gd name="T86" fmla="*/ 1 w 479"/>
                <a:gd name="T87" fmla="*/ 0 h 601"/>
                <a:gd name="T88" fmla="*/ 1 w 479"/>
                <a:gd name="T89" fmla="*/ 0 h 6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9"/>
                <a:gd name="T136" fmla="*/ 0 h 601"/>
                <a:gd name="T137" fmla="*/ 479 w 479"/>
                <a:gd name="T138" fmla="*/ 601 h 6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9" h="601">
                  <a:moveTo>
                    <a:pt x="40" y="8"/>
                  </a:moveTo>
                  <a:lnTo>
                    <a:pt x="42" y="8"/>
                  </a:lnTo>
                  <a:lnTo>
                    <a:pt x="50" y="10"/>
                  </a:lnTo>
                  <a:lnTo>
                    <a:pt x="63" y="13"/>
                  </a:lnTo>
                  <a:lnTo>
                    <a:pt x="82" y="21"/>
                  </a:lnTo>
                  <a:lnTo>
                    <a:pt x="103" y="29"/>
                  </a:lnTo>
                  <a:lnTo>
                    <a:pt x="128" y="40"/>
                  </a:lnTo>
                  <a:lnTo>
                    <a:pt x="156" y="53"/>
                  </a:lnTo>
                  <a:lnTo>
                    <a:pt x="189" y="70"/>
                  </a:lnTo>
                  <a:lnTo>
                    <a:pt x="221" y="86"/>
                  </a:lnTo>
                  <a:lnTo>
                    <a:pt x="255" y="106"/>
                  </a:lnTo>
                  <a:lnTo>
                    <a:pt x="291" y="127"/>
                  </a:lnTo>
                  <a:lnTo>
                    <a:pt x="329" y="152"/>
                  </a:lnTo>
                  <a:lnTo>
                    <a:pt x="367" y="177"/>
                  </a:lnTo>
                  <a:lnTo>
                    <a:pt x="405" y="207"/>
                  </a:lnTo>
                  <a:lnTo>
                    <a:pt x="441" y="238"/>
                  </a:lnTo>
                  <a:lnTo>
                    <a:pt x="479" y="274"/>
                  </a:lnTo>
                  <a:lnTo>
                    <a:pt x="476" y="274"/>
                  </a:lnTo>
                  <a:lnTo>
                    <a:pt x="472" y="281"/>
                  </a:lnTo>
                  <a:lnTo>
                    <a:pt x="462" y="293"/>
                  </a:lnTo>
                  <a:lnTo>
                    <a:pt x="453" y="308"/>
                  </a:lnTo>
                  <a:lnTo>
                    <a:pt x="438" y="325"/>
                  </a:lnTo>
                  <a:lnTo>
                    <a:pt x="424" y="346"/>
                  </a:lnTo>
                  <a:lnTo>
                    <a:pt x="409" y="369"/>
                  </a:lnTo>
                  <a:lnTo>
                    <a:pt x="394" y="394"/>
                  </a:lnTo>
                  <a:lnTo>
                    <a:pt x="377" y="416"/>
                  </a:lnTo>
                  <a:lnTo>
                    <a:pt x="360" y="441"/>
                  </a:lnTo>
                  <a:lnTo>
                    <a:pt x="343" y="466"/>
                  </a:lnTo>
                  <a:lnTo>
                    <a:pt x="329" y="490"/>
                  </a:lnTo>
                  <a:lnTo>
                    <a:pt x="314" y="511"/>
                  </a:lnTo>
                  <a:lnTo>
                    <a:pt x="305" y="534"/>
                  </a:lnTo>
                  <a:lnTo>
                    <a:pt x="295" y="553"/>
                  </a:lnTo>
                  <a:lnTo>
                    <a:pt x="291" y="572"/>
                  </a:lnTo>
                  <a:lnTo>
                    <a:pt x="284" y="584"/>
                  </a:lnTo>
                  <a:lnTo>
                    <a:pt x="278" y="591"/>
                  </a:lnTo>
                  <a:lnTo>
                    <a:pt x="270" y="597"/>
                  </a:lnTo>
                  <a:lnTo>
                    <a:pt x="265" y="601"/>
                  </a:lnTo>
                  <a:lnTo>
                    <a:pt x="253" y="597"/>
                  </a:lnTo>
                  <a:lnTo>
                    <a:pt x="246" y="586"/>
                  </a:lnTo>
                  <a:lnTo>
                    <a:pt x="240" y="574"/>
                  </a:lnTo>
                  <a:lnTo>
                    <a:pt x="240" y="565"/>
                  </a:lnTo>
                  <a:lnTo>
                    <a:pt x="238" y="553"/>
                  </a:lnTo>
                  <a:lnTo>
                    <a:pt x="240" y="542"/>
                  </a:lnTo>
                  <a:lnTo>
                    <a:pt x="240" y="527"/>
                  </a:lnTo>
                  <a:lnTo>
                    <a:pt x="246" y="515"/>
                  </a:lnTo>
                  <a:lnTo>
                    <a:pt x="251" y="500"/>
                  </a:lnTo>
                  <a:lnTo>
                    <a:pt x="261" y="489"/>
                  </a:lnTo>
                  <a:lnTo>
                    <a:pt x="268" y="473"/>
                  </a:lnTo>
                  <a:lnTo>
                    <a:pt x="280" y="458"/>
                  </a:lnTo>
                  <a:lnTo>
                    <a:pt x="291" y="443"/>
                  </a:lnTo>
                  <a:lnTo>
                    <a:pt x="306" y="428"/>
                  </a:lnTo>
                  <a:lnTo>
                    <a:pt x="318" y="411"/>
                  </a:lnTo>
                  <a:lnTo>
                    <a:pt x="333" y="395"/>
                  </a:lnTo>
                  <a:lnTo>
                    <a:pt x="346" y="380"/>
                  </a:lnTo>
                  <a:lnTo>
                    <a:pt x="362" y="365"/>
                  </a:lnTo>
                  <a:lnTo>
                    <a:pt x="373" y="348"/>
                  </a:lnTo>
                  <a:lnTo>
                    <a:pt x="384" y="335"/>
                  </a:lnTo>
                  <a:lnTo>
                    <a:pt x="394" y="319"/>
                  </a:lnTo>
                  <a:lnTo>
                    <a:pt x="403" y="308"/>
                  </a:lnTo>
                  <a:lnTo>
                    <a:pt x="407" y="297"/>
                  </a:lnTo>
                  <a:lnTo>
                    <a:pt x="413" y="285"/>
                  </a:lnTo>
                  <a:lnTo>
                    <a:pt x="413" y="276"/>
                  </a:lnTo>
                  <a:lnTo>
                    <a:pt x="413" y="270"/>
                  </a:lnTo>
                  <a:lnTo>
                    <a:pt x="403" y="259"/>
                  </a:lnTo>
                  <a:lnTo>
                    <a:pt x="390" y="247"/>
                  </a:lnTo>
                  <a:lnTo>
                    <a:pt x="371" y="232"/>
                  </a:lnTo>
                  <a:lnTo>
                    <a:pt x="348" y="217"/>
                  </a:lnTo>
                  <a:lnTo>
                    <a:pt x="320" y="198"/>
                  </a:lnTo>
                  <a:lnTo>
                    <a:pt x="291" y="179"/>
                  </a:lnTo>
                  <a:lnTo>
                    <a:pt x="259" y="160"/>
                  </a:lnTo>
                  <a:lnTo>
                    <a:pt x="228" y="143"/>
                  </a:lnTo>
                  <a:lnTo>
                    <a:pt x="194" y="122"/>
                  </a:lnTo>
                  <a:lnTo>
                    <a:pt x="162" y="105"/>
                  </a:lnTo>
                  <a:lnTo>
                    <a:pt x="130" y="87"/>
                  </a:lnTo>
                  <a:lnTo>
                    <a:pt x="101" y="74"/>
                  </a:lnTo>
                  <a:lnTo>
                    <a:pt x="73" y="61"/>
                  </a:lnTo>
                  <a:lnTo>
                    <a:pt x="50" y="53"/>
                  </a:lnTo>
                  <a:lnTo>
                    <a:pt x="31" y="46"/>
                  </a:lnTo>
                  <a:lnTo>
                    <a:pt x="17" y="46"/>
                  </a:lnTo>
                  <a:lnTo>
                    <a:pt x="14" y="42"/>
                  </a:lnTo>
                  <a:lnTo>
                    <a:pt x="10" y="36"/>
                  </a:lnTo>
                  <a:lnTo>
                    <a:pt x="6" y="27"/>
                  </a:lnTo>
                  <a:lnTo>
                    <a:pt x="2" y="17"/>
                  </a:lnTo>
                  <a:lnTo>
                    <a:pt x="0" y="8"/>
                  </a:lnTo>
                  <a:lnTo>
                    <a:pt x="6" y="4"/>
                  </a:lnTo>
                  <a:lnTo>
                    <a:pt x="10" y="0"/>
                  </a:lnTo>
                  <a:lnTo>
                    <a:pt x="17" y="2"/>
                  </a:lnTo>
                  <a:lnTo>
                    <a:pt x="27" y="2"/>
                  </a:lnTo>
                  <a:lnTo>
                    <a:pt x="40" y="8"/>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68"/>
            <p:cNvSpPr>
              <a:spLocks/>
            </p:cNvSpPr>
            <p:nvPr/>
          </p:nvSpPr>
          <p:spPr bwMode="auto">
            <a:xfrm>
              <a:off x="3736" y="3023"/>
              <a:ext cx="167" cy="528"/>
            </a:xfrm>
            <a:custGeom>
              <a:avLst/>
              <a:gdLst>
                <a:gd name="T0" fmla="*/ 1 w 333"/>
                <a:gd name="T1" fmla="*/ 1 h 1055"/>
                <a:gd name="T2" fmla="*/ 1 w 333"/>
                <a:gd name="T3" fmla="*/ 1 h 1055"/>
                <a:gd name="T4" fmla="*/ 1 w 333"/>
                <a:gd name="T5" fmla="*/ 1 h 1055"/>
                <a:gd name="T6" fmla="*/ 1 w 333"/>
                <a:gd name="T7" fmla="*/ 1 h 1055"/>
                <a:gd name="T8" fmla="*/ 1 w 333"/>
                <a:gd name="T9" fmla="*/ 1 h 1055"/>
                <a:gd name="T10" fmla="*/ 1 w 333"/>
                <a:gd name="T11" fmla="*/ 1 h 1055"/>
                <a:gd name="T12" fmla="*/ 1 w 333"/>
                <a:gd name="T13" fmla="*/ 1 h 1055"/>
                <a:gd name="T14" fmla="*/ 1 w 333"/>
                <a:gd name="T15" fmla="*/ 1 h 1055"/>
                <a:gd name="T16" fmla="*/ 1 w 333"/>
                <a:gd name="T17" fmla="*/ 1 h 1055"/>
                <a:gd name="T18" fmla="*/ 1 w 333"/>
                <a:gd name="T19" fmla="*/ 1 h 1055"/>
                <a:gd name="T20" fmla="*/ 1 w 333"/>
                <a:gd name="T21" fmla="*/ 1 h 1055"/>
                <a:gd name="T22" fmla="*/ 1 w 333"/>
                <a:gd name="T23" fmla="*/ 1 h 1055"/>
                <a:gd name="T24" fmla="*/ 1 w 333"/>
                <a:gd name="T25" fmla="*/ 1 h 1055"/>
                <a:gd name="T26" fmla="*/ 1 w 333"/>
                <a:gd name="T27" fmla="*/ 1 h 1055"/>
                <a:gd name="T28" fmla="*/ 1 w 333"/>
                <a:gd name="T29" fmla="*/ 1 h 1055"/>
                <a:gd name="T30" fmla="*/ 1 w 333"/>
                <a:gd name="T31" fmla="*/ 1 h 1055"/>
                <a:gd name="T32" fmla="*/ 1 w 333"/>
                <a:gd name="T33" fmla="*/ 1 h 1055"/>
                <a:gd name="T34" fmla="*/ 1 w 333"/>
                <a:gd name="T35" fmla="*/ 1 h 1055"/>
                <a:gd name="T36" fmla="*/ 1 w 333"/>
                <a:gd name="T37" fmla="*/ 1 h 1055"/>
                <a:gd name="T38" fmla="*/ 1 w 333"/>
                <a:gd name="T39" fmla="*/ 1 h 1055"/>
                <a:gd name="T40" fmla="*/ 1 w 333"/>
                <a:gd name="T41" fmla="*/ 1 h 1055"/>
                <a:gd name="T42" fmla="*/ 0 w 333"/>
                <a:gd name="T43" fmla="*/ 1 h 1055"/>
                <a:gd name="T44" fmla="*/ 0 w 333"/>
                <a:gd name="T45" fmla="*/ 1 h 1055"/>
                <a:gd name="T46" fmla="*/ 1 w 333"/>
                <a:gd name="T47" fmla="*/ 1 h 1055"/>
                <a:gd name="T48" fmla="*/ 1 w 333"/>
                <a:gd name="T49" fmla="*/ 1 h 1055"/>
                <a:gd name="T50" fmla="*/ 1 w 333"/>
                <a:gd name="T51" fmla="*/ 1 h 1055"/>
                <a:gd name="T52" fmla="*/ 1 w 333"/>
                <a:gd name="T53" fmla="*/ 1 h 1055"/>
                <a:gd name="T54" fmla="*/ 1 w 333"/>
                <a:gd name="T55" fmla="*/ 1 h 1055"/>
                <a:gd name="T56" fmla="*/ 1 w 333"/>
                <a:gd name="T57" fmla="*/ 1 h 1055"/>
                <a:gd name="T58" fmla="*/ 1 w 333"/>
                <a:gd name="T59" fmla="*/ 1 h 1055"/>
                <a:gd name="T60" fmla="*/ 1 w 333"/>
                <a:gd name="T61" fmla="*/ 1 h 1055"/>
                <a:gd name="T62" fmla="*/ 1 w 333"/>
                <a:gd name="T63" fmla="*/ 1 h 1055"/>
                <a:gd name="T64" fmla="*/ 1 w 333"/>
                <a:gd name="T65" fmla="*/ 1 h 1055"/>
                <a:gd name="T66" fmla="*/ 1 w 333"/>
                <a:gd name="T67" fmla="*/ 1 h 1055"/>
                <a:gd name="T68" fmla="*/ 1 w 333"/>
                <a:gd name="T69" fmla="*/ 1 h 1055"/>
                <a:gd name="T70" fmla="*/ 1 w 333"/>
                <a:gd name="T71" fmla="*/ 1 h 1055"/>
                <a:gd name="T72" fmla="*/ 1 w 333"/>
                <a:gd name="T73" fmla="*/ 1 h 1055"/>
                <a:gd name="T74" fmla="*/ 1 w 333"/>
                <a:gd name="T75" fmla="*/ 1 h 1055"/>
                <a:gd name="T76" fmla="*/ 1 w 333"/>
                <a:gd name="T77" fmla="*/ 1 h 1055"/>
                <a:gd name="T78" fmla="*/ 1 w 333"/>
                <a:gd name="T79" fmla="*/ 1 h 1055"/>
                <a:gd name="T80" fmla="*/ 1 w 333"/>
                <a:gd name="T81" fmla="*/ 1 h 1055"/>
                <a:gd name="T82" fmla="*/ 1 w 333"/>
                <a:gd name="T83" fmla="*/ 1 h 1055"/>
                <a:gd name="T84" fmla="*/ 1 w 333"/>
                <a:gd name="T85" fmla="*/ 1 h 1055"/>
                <a:gd name="T86" fmla="*/ 1 w 333"/>
                <a:gd name="T87" fmla="*/ 1 h 1055"/>
                <a:gd name="T88" fmla="*/ 1 w 333"/>
                <a:gd name="T89" fmla="*/ 1 h 1055"/>
                <a:gd name="T90" fmla="*/ 1 w 333"/>
                <a:gd name="T91" fmla="*/ 1 h 1055"/>
                <a:gd name="T92" fmla="*/ 1 w 333"/>
                <a:gd name="T93" fmla="*/ 0 h 1055"/>
                <a:gd name="T94" fmla="*/ 1 w 333"/>
                <a:gd name="T95" fmla="*/ 0 h 1055"/>
                <a:gd name="T96" fmla="*/ 1 w 333"/>
                <a:gd name="T97" fmla="*/ 1 h 1055"/>
                <a:gd name="T98" fmla="*/ 1 w 333"/>
                <a:gd name="T99" fmla="*/ 1 h 1055"/>
                <a:gd name="T100" fmla="*/ 1 w 333"/>
                <a:gd name="T101" fmla="*/ 1 h 1055"/>
                <a:gd name="T102" fmla="*/ 1 w 333"/>
                <a:gd name="T103" fmla="*/ 1 h 10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3"/>
                <a:gd name="T157" fmla="*/ 0 h 1055"/>
                <a:gd name="T158" fmla="*/ 333 w 333"/>
                <a:gd name="T159" fmla="*/ 1055 h 10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3" h="1055">
                  <a:moveTo>
                    <a:pt x="121" y="15"/>
                  </a:moveTo>
                  <a:lnTo>
                    <a:pt x="125" y="17"/>
                  </a:lnTo>
                  <a:lnTo>
                    <a:pt x="142" y="28"/>
                  </a:lnTo>
                  <a:lnTo>
                    <a:pt x="165" y="47"/>
                  </a:lnTo>
                  <a:lnTo>
                    <a:pt x="194" y="76"/>
                  </a:lnTo>
                  <a:lnTo>
                    <a:pt x="224" y="110"/>
                  </a:lnTo>
                  <a:lnTo>
                    <a:pt x="255" y="154"/>
                  </a:lnTo>
                  <a:lnTo>
                    <a:pt x="283" y="205"/>
                  </a:lnTo>
                  <a:lnTo>
                    <a:pt x="310" y="268"/>
                  </a:lnTo>
                  <a:lnTo>
                    <a:pt x="325" y="334"/>
                  </a:lnTo>
                  <a:lnTo>
                    <a:pt x="333" y="412"/>
                  </a:lnTo>
                  <a:lnTo>
                    <a:pt x="327" y="496"/>
                  </a:lnTo>
                  <a:lnTo>
                    <a:pt x="308" y="591"/>
                  </a:lnTo>
                  <a:lnTo>
                    <a:pt x="270" y="692"/>
                  </a:lnTo>
                  <a:lnTo>
                    <a:pt x="215" y="804"/>
                  </a:lnTo>
                  <a:lnTo>
                    <a:pt x="135" y="923"/>
                  </a:lnTo>
                  <a:lnTo>
                    <a:pt x="34" y="1055"/>
                  </a:lnTo>
                  <a:lnTo>
                    <a:pt x="30" y="1053"/>
                  </a:lnTo>
                  <a:lnTo>
                    <a:pt x="23" y="1053"/>
                  </a:lnTo>
                  <a:lnTo>
                    <a:pt x="15" y="1051"/>
                  </a:lnTo>
                  <a:lnTo>
                    <a:pt x="7" y="1049"/>
                  </a:lnTo>
                  <a:lnTo>
                    <a:pt x="0" y="1041"/>
                  </a:lnTo>
                  <a:lnTo>
                    <a:pt x="0" y="1036"/>
                  </a:lnTo>
                  <a:lnTo>
                    <a:pt x="4" y="1022"/>
                  </a:lnTo>
                  <a:lnTo>
                    <a:pt x="19" y="1011"/>
                  </a:lnTo>
                  <a:lnTo>
                    <a:pt x="30" y="996"/>
                  </a:lnTo>
                  <a:lnTo>
                    <a:pt x="49" y="975"/>
                  </a:lnTo>
                  <a:lnTo>
                    <a:pt x="72" y="944"/>
                  </a:lnTo>
                  <a:lnTo>
                    <a:pt x="101" y="908"/>
                  </a:lnTo>
                  <a:lnTo>
                    <a:pt x="127" y="861"/>
                  </a:lnTo>
                  <a:lnTo>
                    <a:pt x="158" y="809"/>
                  </a:lnTo>
                  <a:lnTo>
                    <a:pt x="184" y="750"/>
                  </a:lnTo>
                  <a:lnTo>
                    <a:pt x="211" y="688"/>
                  </a:lnTo>
                  <a:lnTo>
                    <a:pt x="228" y="617"/>
                  </a:lnTo>
                  <a:lnTo>
                    <a:pt x="241" y="543"/>
                  </a:lnTo>
                  <a:lnTo>
                    <a:pt x="247" y="465"/>
                  </a:lnTo>
                  <a:lnTo>
                    <a:pt x="245" y="385"/>
                  </a:lnTo>
                  <a:lnTo>
                    <a:pt x="230" y="302"/>
                  </a:lnTo>
                  <a:lnTo>
                    <a:pt x="203" y="218"/>
                  </a:lnTo>
                  <a:lnTo>
                    <a:pt x="163" y="131"/>
                  </a:lnTo>
                  <a:lnTo>
                    <a:pt x="108" y="45"/>
                  </a:lnTo>
                  <a:lnTo>
                    <a:pt x="104" y="41"/>
                  </a:lnTo>
                  <a:lnTo>
                    <a:pt x="101" y="34"/>
                  </a:lnTo>
                  <a:lnTo>
                    <a:pt x="93" y="22"/>
                  </a:lnTo>
                  <a:lnTo>
                    <a:pt x="89" y="13"/>
                  </a:lnTo>
                  <a:lnTo>
                    <a:pt x="87" y="3"/>
                  </a:lnTo>
                  <a:lnTo>
                    <a:pt x="91" y="0"/>
                  </a:lnTo>
                  <a:lnTo>
                    <a:pt x="93" y="0"/>
                  </a:lnTo>
                  <a:lnTo>
                    <a:pt x="101" y="1"/>
                  </a:lnTo>
                  <a:lnTo>
                    <a:pt x="108" y="7"/>
                  </a:lnTo>
                  <a:lnTo>
                    <a:pt x="121" y="15"/>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69"/>
            <p:cNvSpPr>
              <a:spLocks/>
            </p:cNvSpPr>
            <p:nvPr/>
          </p:nvSpPr>
          <p:spPr bwMode="auto">
            <a:xfrm>
              <a:off x="3585" y="3183"/>
              <a:ext cx="139" cy="276"/>
            </a:xfrm>
            <a:custGeom>
              <a:avLst/>
              <a:gdLst>
                <a:gd name="T0" fmla="*/ 1 w 277"/>
                <a:gd name="T1" fmla="*/ 1 h 551"/>
                <a:gd name="T2" fmla="*/ 1 w 277"/>
                <a:gd name="T3" fmla="*/ 1 h 551"/>
                <a:gd name="T4" fmla="*/ 1 w 277"/>
                <a:gd name="T5" fmla="*/ 1 h 551"/>
                <a:gd name="T6" fmla="*/ 1 w 277"/>
                <a:gd name="T7" fmla="*/ 1 h 551"/>
                <a:gd name="T8" fmla="*/ 1 w 277"/>
                <a:gd name="T9" fmla="*/ 1 h 551"/>
                <a:gd name="T10" fmla="*/ 1 w 277"/>
                <a:gd name="T11" fmla="*/ 1 h 551"/>
                <a:gd name="T12" fmla="*/ 1 w 277"/>
                <a:gd name="T13" fmla="*/ 1 h 551"/>
                <a:gd name="T14" fmla="*/ 1 w 277"/>
                <a:gd name="T15" fmla="*/ 1 h 551"/>
                <a:gd name="T16" fmla="*/ 1 w 277"/>
                <a:gd name="T17" fmla="*/ 1 h 551"/>
                <a:gd name="T18" fmla="*/ 1 w 277"/>
                <a:gd name="T19" fmla="*/ 1 h 551"/>
                <a:gd name="T20" fmla="*/ 1 w 277"/>
                <a:gd name="T21" fmla="*/ 1 h 551"/>
                <a:gd name="T22" fmla="*/ 1 w 277"/>
                <a:gd name="T23" fmla="*/ 1 h 551"/>
                <a:gd name="T24" fmla="*/ 1 w 277"/>
                <a:gd name="T25" fmla="*/ 1 h 551"/>
                <a:gd name="T26" fmla="*/ 1 w 277"/>
                <a:gd name="T27" fmla="*/ 1 h 551"/>
                <a:gd name="T28" fmla="*/ 1 w 277"/>
                <a:gd name="T29" fmla="*/ 1 h 551"/>
                <a:gd name="T30" fmla="*/ 1 w 277"/>
                <a:gd name="T31" fmla="*/ 1 h 551"/>
                <a:gd name="T32" fmla="*/ 0 w 277"/>
                <a:gd name="T33" fmla="*/ 1 h 551"/>
                <a:gd name="T34" fmla="*/ 0 w 277"/>
                <a:gd name="T35" fmla="*/ 1 h 551"/>
                <a:gd name="T36" fmla="*/ 1 w 277"/>
                <a:gd name="T37" fmla="*/ 1 h 551"/>
                <a:gd name="T38" fmla="*/ 1 w 277"/>
                <a:gd name="T39" fmla="*/ 1 h 551"/>
                <a:gd name="T40" fmla="*/ 1 w 277"/>
                <a:gd name="T41" fmla="*/ 1 h 551"/>
                <a:gd name="T42" fmla="*/ 1 w 277"/>
                <a:gd name="T43" fmla="*/ 1 h 551"/>
                <a:gd name="T44" fmla="*/ 1 w 277"/>
                <a:gd name="T45" fmla="*/ 1 h 551"/>
                <a:gd name="T46" fmla="*/ 1 w 277"/>
                <a:gd name="T47" fmla="*/ 1 h 551"/>
                <a:gd name="T48" fmla="*/ 1 w 277"/>
                <a:gd name="T49" fmla="*/ 1 h 551"/>
                <a:gd name="T50" fmla="*/ 1 w 277"/>
                <a:gd name="T51" fmla="*/ 1 h 551"/>
                <a:gd name="T52" fmla="*/ 1 w 277"/>
                <a:gd name="T53" fmla="*/ 1 h 551"/>
                <a:gd name="T54" fmla="*/ 1 w 277"/>
                <a:gd name="T55" fmla="*/ 1 h 551"/>
                <a:gd name="T56" fmla="*/ 1 w 277"/>
                <a:gd name="T57" fmla="*/ 1 h 551"/>
                <a:gd name="T58" fmla="*/ 1 w 277"/>
                <a:gd name="T59" fmla="*/ 1 h 551"/>
                <a:gd name="T60" fmla="*/ 1 w 277"/>
                <a:gd name="T61" fmla="*/ 1 h 551"/>
                <a:gd name="T62" fmla="*/ 1 w 277"/>
                <a:gd name="T63" fmla="*/ 1 h 551"/>
                <a:gd name="T64" fmla="*/ 1 w 277"/>
                <a:gd name="T65" fmla="*/ 1 h 551"/>
                <a:gd name="T66" fmla="*/ 1 w 277"/>
                <a:gd name="T67" fmla="*/ 1 h 551"/>
                <a:gd name="T68" fmla="*/ 1 w 277"/>
                <a:gd name="T69" fmla="*/ 1 h 551"/>
                <a:gd name="T70" fmla="*/ 1 w 277"/>
                <a:gd name="T71" fmla="*/ 1 h 551"/>
                <a:gd name="T72" fmla="*/ 1 w 277"/>
                <a:gd name="T73" fmla="*/ 1 h 551"/>
                <a:gd name="T74" fmla="*/ 1 w 277"/>
                <a:gd name="T75" fmla="*/ 1 h 551"/>
                <a:gd name="T76" fmla="*/ 1 w 277"/>
                <a:gd name="T77" fmla="*/ 1 h 551"/>
                <a:gd name="T78" fmla="*/ 1 w 277"/>
                <a:gd name="T79" fmla="*/ 1 h 551"/>
                <a:gd name="T80" fmla="*/ 1 w 277"/>
                <a:gd name="T81" fmla="*/ 1 h 551"/>
                <a:gd name="T82" fmla="*/ 1 w 277"/>
                <a:gd name="T83" fmla="*/ 1 h 551"/>
                <a:gd name="T84" fmla="*/ 1 w 277"/>
                <a:gd name="T85" fmla="*/ 1 h 551"/>
                <a:gd name="T86" fmla="*/ 1 w 277"/>
                <a:gd name="T87" fmla="*/ 0 h 551"/>
                <a:gd name="T88" fmla="*/ 1 w 277"/>
                <a:gd name="T89" fmla="*/ 1 h 551"/>
                <a:gd name="T90" fmla="*/ 1 w 277"/>
                <a:gd name="T91" fmla="*/ 1 h 551"/>
                <a:gd name="T92" fmla="*/ 1 w 277"/>
                <a:gd name="T93" fmla="*/ 1 h 551"/>
                <a:gd name="T94" fmla="*/ 1 w 277"/>
                <a:gd name="T95" fmla="*/ 1 h 551"/>
                <a:gd name="T96" fmla="*/ 1 w 277"/>
                <a:gd name="T97" fmla="*/ 1 h 551"/>
                <a:gd name="T98" fmla="*/ 1 w 277"/>
                <a:gd name="T99" fmla="*/ 1 h 5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7"/>
                <a:gd name="T151" fmla="*/ 0 h 551"/>
                <a:gd name="T152" fmla="*/ 277 w 277"/>
                <a:gd name="T153" fmla="*/ 551 h 5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7" h="551">
                  <a:moveTo>
                    <a:pt x="235" y="46"/>
                  </a:moveTo>
                  <a:lnTo>
                    <a:pt x="233" y="47"/>
                  </a:lnTo>
                  <a:lnTo>
                    <a:pt x="233" y="57"/>
                  </a:lnTo>
                  <a:lnTo>
                    <a:pt x="231" y="70"/>
                  </a:lnTo>
                  <a:lnTo>
                    <a:pt x="231" y="91"/>
                  </a:lnTo>
                  <a:lnTo>
                    <a:pt x="226" y="114"/>
                  </a:lnTo>
                  <a:lnTo>
                    <a:pt x="222" y="143"/>
                  </a:lnTo>
                  <a:lnTo>
                    <a:pt x="214" y="173"/>
                  </a:lnTo>
                  <a:lnTo>
                    <a:pt x="205" y="209"/>
                  </a:lnTo>
                  <a:lnTo>
                    <a:pt x="192" y="243"/>
                  </a:lnTo>
                  <a:lnTo>
                    <a:pt x="176" y="283"/>
                  </a:lnTo>
                  <a:lnTo>
                    <a:pt x="157" y="323"/>
                  </a:lnTo>
                  <a:lnTo>
                    <a:pt x="134" y="363"/>
                  </a:lnTo>
                  <a:lnTo>
                    <a:pt x="106" y="403"/>
                  </a:lnTo>
                  <a:lnTo>
                    <a:pt x="76" y="445"/>
                  </a:lnTo>
                  <a:lnTo>
                    <a:pt x="39" y="483"/>
                  </a:lnTo>
                  <a:lnTo>
                    <a:pt x="0" y="523"/>
                  </a:lnTo>
                  <a:lnTo>
                    <a:pt x="0" y="528"/>
                  </a:lnTo>
                  <a:lnTo>
                    <a:pt x="5" y="544"/>
                  </a:lnTo>
                  <a:lnTo>
                    <a:pt x="9" y="547"/>
                  </a:lnTo>
                  <a:lnTo>
                    <a:pt x="17" y="551"/>
                  </a:lnTo>
                  <a:lnTo>
                    <a:pt x="28" y="551"/>
                  </a:lnTo>
                  <a:lnTo>
                    <a:pt x="41" y="547"/>
                  </a:lnTo>
                  <a:lnTo>
                    <a:pt x="47" y="540"/>
                  </a:lnTo>
                  <a:lnTo>
                    <a:pt x="60" y="528"/>
                  </a:lnTo>
                  <a:lnTo>
                    <a:pt x="76" y="515"/>
                  </a:lnTo>
                  <a:lnTo>
                    <a:pt x="95" y="500"/>
                  </a:lnTo>
                  <a:lnTo>
                    <a:pt x="112" y="479"/>
                  </a:lnTo>
                  <a:lnTo>
                    <a:pt x="134" y="456"/>
                  </a:lnTo>
                  <a:lnTo>
                    <a:pt x="155" y="430"/>
                  </a:lnTo>
                  <a:lnTo>
                    <a:pt x="178" y="401"/>
                  </a:lnTo>
                  <a:lnTo>
                    <a:pt x="197" y="367"/>
                  </a:lnTo>
                  <a:lnTo>
                    <a:pt x="218" y="331"/>
                  </a:lnTo>
                  <a:lnTo>
                    <a:pt x="233" y="291"/>
                  </a:lnTo>
                  <a:lnTo>
                    <a:pt x="250" y="251"/>
                  </a:lnTo>
                  <a:lnTo>
                    <a:pt x="262" y="205"/>
                  </a:lnTo>
                  <a:lnTo>
                    <a:pt x="271" y="160"/>
                  </a:lnTo>
                  <a:lnTo>
                    <a:pt x="277" y="108"/>
                  </a:lnTo>
                  <a:lnTo>
                    <a:pt x="277" y="57"/>
                  </a:lnTo>
                  <a:lnTo>
                    <a:pt x="273" y="51"/>
                  </a:lnTo>
                  <a:lnTo>
                    <a:pt x="269" y="40"/>
                  </a:lnTo>
                  <a:lnTo>
                    <a:pt x="262" y="25"/>
                  </a:lnTo>
                  <a:lnTo>
                    <a:pt x="256" y="11"/>
                  </a:lnTo>
                  <a:lnTo>
                    <a:pt x="247" y="0"/>
                  </a:lnTo>
                  <a:lnTo>
                    <a:pt x="241" y="2"/>
                  </a:lnTo>
                  <a:lnTo>
                    <a:pt x="237" y="6"/>
                  </a:lnTo>
                  <a:lnTo>
                    <a:pt x="235" y="15"/>
                  </a:lnTo>
                  <a:lnTo>
                    <a:pt x="235" y="27"/>
                  </a:lnTo>
                  <a:lnTo>
                    <a:pt x="235" y="46"/>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70"/>
            <p:cNvSpPr>
              <a:spLocks/>
            </p:cNvSpPr>
            <p:nvPr/>
          </p:nvSpPr>
          <p:spPr bwMode="auto">
            <a:xfrm>
              <a:off x="3774" y="2927"/>
              <a:ext cx="495" cy="188"/>
            </a:xfrm>
            <a:custGeom>
              <a:avLst/>
              <a:gdLst>
                <a:gd name="T0" fmla="*/ 1 w 989"/>
                <a:gd name="T1" fmla="*/ 1 h 376"/>
                <a:gd name="T2" fmla="*/ 1 w 989"/>
                <a:gd name="T3" fmla="*/ 1 h 376"/>
                <a:gd name="T4" fmla="*/ 1 w 989"/>
                <a:gd name="T5" fmla="*/ 1 h 376"/>
                <a:gd name="T6" fmla="*/ 1 w 989"/>
                <a:gd name="T7" fmla="*/ 1 h 376"/>
                <a:gd name="T8" fmla="*/ 1 w 989"/>
                <a:gd name="T9" fmla="*/ 1 h 376"/>
                <a:gd name="T10" fmla="*/ 1 w 989"/>
                <a:gd name="T11" fmla="*/ 1 h 376"/>
                <a:gd name="T12" fmla="*/ 1 w 989"/>
                <a:gd name="T13" fmla="*/ 1 h 376"/>
                <a:gd name="T14" fmla="*/ 1 w 989"/>
                <a:gd name="T15" fmla="*/ 0 h 376"/>
                <a:gd name="T16" fmla="*/ 1 w 989"/>
                <a:gd name="T17" fmla="*/ 1 h 376"/>
                <a:gd name="T18" fmla="*/ 1 w 989"/>
                <a:gd name="T19" fmla="*/ 1 h 376"/>
                <a:gd name="T20" fmla="*/ 1 w 989"/>
                <a:gd name="T21" fmla="*/ 1 h 376"/>
                <a:gd name="T22" fmla="*/ 1 w 989"/>
                <a:gd name="T23" fmla="*/ 1 h 376"/>
                <a:gd name="T24" fmla="*/ 1 w 989"/>
                <a:gd name="T25" fmla="*/ 1 h 376"/>
                <a:gd name="T26" fmla="*/ 1 w 989"/>
                <a:gd name="T27" fmla="*/ 1 h 376"/>
                <a:gd name="T28" fmla="*/ 1 w 989"/>
                <a:gd name="T29" fmla="*/ 1 h 376"/>
                <a:gd name="T30" fmla="*/ 1 w 989"/>
                <a:gd name="T31" fmla="*/ 1 h 376"/>
                <a:gd name="T32" fmla="*/ 1 w 989"/>
                <a:gd name="T33" fmla="*/ 1 h 376"/>
                <a:gd name="T34" fmla="*/ 1 w 989"/>
                <a:gd name="T35" fmla="*/ 1 h 376"/>
                <a:gd name="T36" fmla="*/ 1 w 989"/>
                <a:gd name="T37" fmla="*/ 1 h 376"/>
                <a:gd name="T38" fmla="*/ 1 w 989"/>
                <a:gd name="T39" fmla="*/ 1 h 376"/>
                <a:gd name="T40" fmla="*/ 1 w 989"/>
                <a:gd name="T41" fmla="*/ 1 h 376"/>
                <a:gd name="T42" fmla="*/ 1 w 989"/>
                <a:gd name="T43" fmla="*/ 1 h 376"/>
                <a:gd name="T44" fmla="*/ 1 w 989"/>
                <a:gd name="T45" fmla="*/ 1 h 376"/>
                <a:gd name="T46" fmla="*/ 1 w 989"/>
                <a:gd name="T47" fmla="*/ 1 h 376"/>
                <a:gd name="T48" fmla="*/ 1 w 989"/>
                <a:gd name="T49" fmla="*/ 1 h 376"/>
                <a:gd name="T50" fmla="*/ 1 w 989"/>
                <a:gd name="T51" fmla="*/ 1 h 376"/>
                <a:gd name="T52" fmla="*/ 1 w 989"/>
                <a:gd name="T53" fmla="*/ 1 h 376"/>
                <a:gd name="T54" fmla="*/ 1 w 989"/>
                <a:gd name="T55" fmla="*/ 1 h 376"/>
                <a:gd name="T56" fmla="*/ 1 w 989"/>
                <a:gd name="T57" fmla="*/ 1 h 376"/>
                <a:gd name="T58" fmla="*/ 1 w 989"/>
                <a:gd name="T59" fmla="*/ 1 h 376"/>
                <a:gd name="T60" fmla="*/ 1 w 989"/>
                <a:gd name="T61" fmla="*/ 1 h 376"/>
                <a:gd name="T62" fmla="*/ 1 w 989"/>
                <a:gd name="T63" fmla="*/ 1 h 376"/>
                <a:gd name="T64" fmla="*/ 1 w 989"/>
                <a:gd name="T65" fmla="*/ 1 h 376"/>
                <a:gd name="T66" fmla="*/ 1 w 989"/>
                <a:gd name="T67" fmla="*/ 1 h 376"/>
                <a:gd name="T68" fmla="*/ 1 w 989"/>
                <a:gd name="T69" fmla="*/ 1 h 376"/>
                <a:gd name="T70" fmla="*/ 1 w 989"/>
                <a:gd name="T71" fmla="*/ 1 h 376"/>
                <a:gd name="T72" fmla="*/ 1 w 989"/>
                <a:gd name="T73" fmla="*/ 1 h 376"/>
                <a:gd name="T74" fmla="*/ 1 w 989"/>
                <a:gd name="T75" fmla="*/ 1 h 376"/>
                <a:gd name="T76" fmla="*/ 1 w 989"/>
                <a:gd name="T77" fmla="*/ 1 h 376"/>
                <a:gd name="T78" fmla="*/ 1 w 989"/>
                <a:gd name="T79" fmla="*/ 1 h 376"/>
                <a:gd name="T80" fmla="*/ 1 w 989"/>
                <a:gd name="T81" fmla="*/ 1 h 376"/>
                <a:gd name="T82" fmla="*/ 1 w 989"/>
                <a:gd name="T83" fmla="*/ 1 h 376"/>
                <a:gd name="T84" fmla="*/ 1 w 989"/>
                <a:gd name="T85" fmla="*/ 1 h 376"/>
                <a:gd name="T86" fmla="*/ 1 w 989"/>
                <a:gd name="T87" fmla="*/ 1 h 376"/>
                <a:gd name="T88" fmla="*/ 1 w 989"/>
                <a:gd name="T89" fmla="*/ 1 h 376"/>
                <a:gd name="T90" fmla="*/ 0 w 989"/>
                <a:gd name="T91" fmla="*/ 1 h 376"/>
                <a:gd name="T92" fmla="*/ 1 w 989"/>
                <a:gd name="T93" fmla="*/ 1 h 376"/>
                <a:gd name="T94" fmla="*/ 1 w 989"/>
                <a:gd name="T95" fmla="*/ 1 h 376"/>
                <a:gd name="T96" fmla="*/ 1 w 989"/>
                <a:gd name="T97" fmla="*/ 1 h 376"/>
                <a:gd name="T98" fmla="*/ 1 w 989"/>
                <a:gd name="T99" fmla="*/ 1 h 3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9"/>
                <a:gd name="T151" fmla="*/ 0 h 376"/>
                <a:gd name="T152" fmla="*/ 989 w 989"/>
                <a:gd name="T153" fmla="*/ 376 h 3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9" h="376">
                  <a:moveTo>
                    <a:pt x="25" y="34"/>
                  </a:moveTo>
                  <a:lnTo>
                    <a:pt x="30" y="30"/>
                  </a:lnTo>
                  <a:lnTo>
                    <a:pt x="51" y="26"/>
                  </a:lnTo>
                  <a:lnTo>
                    <a:pt x="82" y="19"/>
                  </a:lnTo>
                  <a:lnTo>
                    <a:pt x="123" y="13"/>
                  </a:lnTo>
                  <a:lnTo>
                    <a:pt x="173" y="5"/>
                  </a:lnTo>
                  <a:lnTo>
                    <a:pt x="234" y="1"/>
                  </a:lnTo>
                  <a:lnTo>
                    <a:pt x="300" y="0"/>
                  </a:lnTo>
                  <a:lnTo>
                    <a:pt x="373" y="5"/>
                  </a:lnTo>
                  <a:lnTo>
                    <a:pt x="447" y="13"/>
                  </a:lnTo>
                  <a:lnTo>
                    <a:pt x="527" y="28"/>
                  </a:lnTo>
                  <a:lnTo>
                    <a:pt x="606" y="51"/>
                  </a:lnTo>
                  <a:lnTo>
                    <a:pt x="688" y="87"/>
                  </a:lnTo>
                  <a:lnTo>
                    <a:pt x="764" y="129"/>
                  </a:lnTo>
                  <a:lnTo>
                    <a:pt x="842" y="186"/>
                  </a:lnTo>
                  <a:lnTo>
                    <a:pt x="916" y="252"/>
                  </a:lnTo>
                  <a:lnTo>
                    <a:pt x="989" y="336"/>
                  </a:lnTo>
                  <a:lnTo>
                    <a:pt x="987" y="338"/>
                  </a:lnTo>
                  <a:lnTo>
                    <a:pt x="983" y="347"/>
                  </a:lnTo>
                  <a:lnTo>
                    <a:pt x="977" y="357"/>
                  </a:lnTo>
                  <a:lnTo>
                    <a:pt x="973" y="368"/>
                  </a:lnTo>
                  <a:lnTo>
                    <a:pt x="964" y="374"/>
                  </a:lnTo>
                  <a:lnTo>
                    <a:pt x="954" y="376"/>
                  </a:lnTo>
                  <a:lnTo>
                    <a:pt x="949" y="374"/>
                  </a:lnTo>
                  <a:lnTo>
                    <a:pt x="943" y="368"/>
                  </a:lnTo>
                  <a:lnTo>
                    <a:pt x="935" y="361"/>
                  </a:lnTo>
                  <a:lnTo>
                    <a:pt x="930" y="351"/>
                  </a:lnTo>
                  <a:lnTo>
                    <a:pt x="916" y="334"/>
                  </a:lnTo>
                  <a:lnTo>
                    <a:pt x="899" y="311"/>
                  </a:lnTo>
                  <a:lnTo>
                    <a:pt x="874" y="285"/>
                  </a:lnTo>
                  <a:lnTo>
                    <a:pt x="846" y="258"/>
                  </a:lnTo>
                  <a:lnTo>
                    <a:pt x="810" y="228"/>
                  </a:lnTo>
                  <a:lnTo>
                    <a:pt x="768" y="197"/>
                  </a:lnTo>
                  <a:lnTo>
                    <a:pt x="720" y="167"/>
                  </a:lnTo>
                  <a:lnTo>
                    <a:pt x="669" y="140"/>
                  </a:lnTo>
                  <a:lnTo>
                    <a:pt x="606" y="112"/>
                  </a:lnTo>
                  <a:lnTo>
                    <a:pt x="540" y="91"/>
                  </a:lnTo>
                  <a:lnTo>
                    <a:pt x="468" y="72"/>
                  </a:lnTo>
                  <a:lnTo>
                    <a:pt x="392" y="60"/>
                  </a:lnTo>
                  <a:lnTo>
                    <a:pt x="306" y="53"/>
                  </a:lnTo>
                  <a:lnTo>
                    <a:pt x="219" y="55"/>
                  </a:lnTo>
                  <a:lnTo>
                    <a:pt x="123" y="64"/>
                  </a:lnTo>
                  <a:lnTo>
                    <a:pt x="25" y="85"/>
                  </a:lnTo>
                  <a:lnTo>
                    <a:pt x="17" y="78"/>
                  </a:lnTo>
                  <a:lnTo>
                    <a:pt x="4" y="64"/>
                  </a:lnTo>
                  <a:lnTo>
                    <a:pt x="0" y="55"/>
                  </a:lnTo>
                  <a:lnTo>
                    <a:pt x="2" y="47"/>
                  </a:lnTo>
                  <a:lnTo>
                    <a:pt x="7" y="39"/>
                  </a:lnTo>
                  <a:lnTo>
                    <a:pt x="25" y="34"/>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71"/>
            <p:cNvSpPr>
              <a:spLocks/>
            </p:cNvSpPr>
            <p:nvPr/>
          </p:nvSpPr>
          <p:spPr bwMode="auto">
            <a:xfrm>
              <a:off x="3879" y="3101"/>
              <a:ext cx="202" cy="395"/>
            </a:xfrm>
            <a:custGeom>
              <a:avLst/>
              <a:gdLst>
                <a:gd name="T0" fmla="*/ 0 w 405"/>
                <a:gd name="T1" fmla="*/ 1 h 789"/>
                <a:gd name="T2" fmla="*/ 0 w 405"/>
                <a:gd name="T3" fmla="*/ 1 h 789"/>
                <a:gd name="T4" fmla="*/ 0 w 405"/>
                <a:gd name="T5" fmla="*/ 1 h 789"/>
                <a:gd name="T6" fmla="*/ 0 w 405"/>
                <a:gd name="T7" fmla="*/ 1 h 789"/>
                <a:gd name="T8" fmla="*/ 0 w 405"/>
                <a:gd name="T9" fmla="*/ 1 h 789"/>
                <a:gd name="T10" fmla="*/ 0 w 405"/>
                <a:gd name="T11" fmla="*/ 1 h 789"/>
                <a:gd name="T12" fmla="*/ 0 w 405"/>
                <a:gd name="T13" fmla="*/ 1 h 789"/>
                <a:gd name="T14" fmla="*/ 0 w 405"/>
                <a:gd name="T15" fmla="*/ 1 h 789"/>
                <a:gd name="T16" fmla="*/ 0 w 405"/>
                <a:gd name="T17" fmla="*/ 1 h 789"/>
                <a:gd name="T18" fmla="*/ 0 w 405"/>
                <a:gd name="T19" fmla="*/ 1 h 789"/>
                <a:gd name="T20" fmla="*/ 0 w 405"/>
                <a:gd name="T21" fmla="*/ 1 h 789"/>
                <a:gd name="T22" fmla="*/ 0 w 405"/>
                <a:gd name="T23" fmla="*/ 1 h 789"/>
                <a:gd name="T24" fmla="*/ 0 w 405"/>
                <a:gd name="T25" fmla="*/ 1 h 789"/>
                <a:gd name="T26" fmla="*/ 0 w 405"/>
                <a:gd name="T27" fmla="*/ 1 h 789"/>
                <a:gd name="T28" fmla="*/ 0 w 405"/>
                <a:gd name="T29" fmla="*/ 1 h 789"/>
                <a:gd name="T30" fmla="*/ 0 w 405"/>
                <a:gd name="T31" fmla="*/ 1 h 789"/>
                <a:gd name="T32" fmla="*/ 0 w 405"/>
                <a:gd name="T33" fmla="*/ 1 h 789"/>
                <a:gd name="T34" fmla="*/ 0 w 405"/>
                <a:gd name="T35" fmla="*/ 1 h 789"/>
                <a:gd name="T36" fmla="*/ 0 w 405"/>
                <a:gd name="T37" fmla="*/ 1 h 789"/>
                <a:gd name="T38" fmla="*/ 0 w 405"/>
                <a:gd name="T39" fmla="*/ 1 h 789"/>
                <a:gd name="T40" fmla="*/ 0 w 405"/>
                <a:gd name="T41" fmla="*/ 1 h 789"/>
                <a:gd name="T42" fmla="*/ 0 w 405"/>
                <a:gd name="T43" fmla="*/ 1 h 789"/>
                <a:gd name="T44" fmla="*/ 0 w 405"/>
                <a:gd name="T45" fmla="*/ 1 h 789"/>
                <a:gd name="T46" fmla="*/ 0 w 405"/>
                <a:gd name="T47" fmla="*/ 1 h 789"/>
                <a:gd name="T48" fmla="*/ 0 w 405"/>
                <a:gd name="T49" fmla="*/ 1 h 789"/>
                <a:gd name="T50" fmla="*/ 0 w 405"/>
                <a:gd name="T51" fmla="*/ 1 h 789"/>
                <a:gd name="T52" fmla="*/ 0 w 405"/>
                <a:gd name="T53" fmla="*/ 1 h 789"/>
                <a:gd name="T54" fmla="*/ 0 w 405"/>
                <a:gd name="T55" fmla="*/ 1 h 789"/>
                <a:gd name="T56" fmla="*/ 0 w 405"/>
                <a:gd name="T57" fmla="*/ 1 h 789"/>
                <a:gd name="T58" fmla="*/ 0 w 405"/>
                <a:gd name="T59" fmla="*/ 1 h 789"/>
                <a:gd name="T60" fmla="*/ 0 w 405"/>
                <a:gd name="T61" fmla="*/ 1 h 789"/>
                <a:gd name="T62" fmla="*/ 0 w 405"/>
                <a:gd name="T63" fmla="*/ 1 h 789"/>
                <a:gd name="T64" fmla="*/ 0 w 405"/>
                <a:gd name="T65" fmla="*/ 1 h 789"/>
                <a:gd name="T66" fmla="*/ 0 w 405"/>
                <a:gd name="T67" fmla="*/ 1 h 789"/>
                <a:gd name="T68" fmla="*/ 0 w 405"/>
                <a:gd name="T69" fmla="*/ 1 h 789"/>
                <a:gd name="T70" fmla="*/ 0 w 405"/>
                <a:gd name="T71" fmla="*/ 1 h 789"/>
                <a:gd name="T72" fmla="*/ 0 w 405"/>
                <a:gd name="T73" fmla="*/ 1 h 789"/>
                <a:gd name="T74" fmla="*/ 0 w 405"/>
                <a:gd name="T75" fmla="*/ 1 h 789"/>
                <a:gd name="T76" fmla="*/ 0 w 405"/>
                <a:gd name="T77" fmla="*/ 1 h 789"/>
                <a:gd name="T78" fmla="*/ 0 w 405"/>
                <a:gd name="T79" fmla="*/ 1 h 789"/>
                <a:gd name="T80" fmla="*/ 0 w 405"/>
                <a:gd name="T81" fmla="*/ 1 h 789"/>
                <a:gd name="T82" fmla="*/ 0 w 405"/>
                <a:gd name="T83" fmla="*/ 1 h 789"/>
                <a:gd name="T84" fmla="*/ 0 w 405"/>
                <a:gd name="T85" fmla="*/ 1 h 789"/>
                <a:gd name="T86" fmla="*/ 0 w 405"/>
                <a:gd name="T87" fmla="*/ 1 h 789"/>
                <a:gd name="T88" fmla="*/ 0 w 405"/>
                <a:gd name="T89" fmla="*/ 1 h 789"/>
                <a:gd name="T90" fmla="*/ 0 w 405"/>
                <a:gd name="T91" fmla="*/ 0 h 789"/>
                <a:gd name="T92" fmla="*/ 0 w 405"/>
                <a:gd name="T93" fmla="*/ 1 h 7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5"/>
                <a:gd name="T142" fmla="*/ 0 h 789"/>
                <a:gd name="T143" fmla="*/ 405 w 405"/>
                <a:gd name="T144" fmla="*/ 789 h 78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5" h="789">
                  <a:moveTo>
                    <a:pt x="25" y="8"/>
                  </a:moveTo>
                  <a:lnTo>
                    <a:pt x="27" y="8"/>
                  </a:lnTo>
                  <a:lnTo>
                    <a:pt x="38" y="16"/>
                  </a:lnTo>
                  <a:lnTo>
                    <a:pt x="53" y="25"/>
                  </a:lnTo>
                  <a:lnTo>
                    <a:pt x="76" y="42"/>
                  </a:lnTo>
                  <a:lnTo>
                    <a:pt x="101" y="59"/>
                  </a:lnTo>
                  <a:lnTo>
                    <a:pt x="129" y="82"/>
                  </a:lnTo>
                  <a:lnTo>
                    <a:pt x="162" y="109"/>
                  </a:lnTo>
                  <a:lnTo>
                    <a:pt x="196" y="139"/>
                  </a:lnTo>
                  <a:lnTo>
                    <a:pt x="228" y="172"/>
                  </a:lnTo>
                  <a:lnTo>
                    <a:pt x="260" y="208"/>
                  </a:lnTo>
                  <a:lnTo>
                    <a:pt x="293" y="248"/>
                  </a:lnTo>
                  <a:lnTo>
                    <a:pt x="323" y="293"/>
                  </a:lnTo>
                  <a:lnTo>
                    <a:pt x="350" y="337"/>
                  </a:lnTo>
                  <a:lnTo>
                    <a:pt x="373" y="388"/>
                  </a:lnTo>
                  <a:lnTo>
                    <a:pt x="390" y="438"/>
                  </a:lnTo>
                  <a:lnTo>
                    <a:pt x="405" y="495"/>
                  </a:lnTo>
                  <a:lnTo>
                    <a:pt x="401" y="497"/>
                  </a:lnTo>
                  <a:lnTo>
                    <a:pt x="399" y="504"/>
                  </a:lnTo>
                  <a:lnTo>
                    <a:pt x="392" y="516"/>
                  </a:lnTo>
                  <a:lnTo>
                    <a:pt x="388" y="533"/>
                  </a:lnTo>
                  <a:lnTo>
                    <a:pt x="376" y="552"/>
                  </a:lnTo>
                  <a:lnTo>
                    <a:pt x="365" y="575"/>
                  </a:lnTo>
                  <a:lnTo>
                    <a:pt x="352" y="597"/>
                  </a:lnTo>
                  <a:lnTo>
                    <a:pt x="337" y="624"/>
                  </a:lnTo>
                  <a:lnTo>
                    <a:pt x="316" y="649"/>
                  </a:lnTo>
                  <a:lnTo>
                    <a:pt x="295" y="673"/>
                  </a:lnTo>
                  <a:lnTo>
                    <a:pt x="270" y="698"/>
                  </a:lnTo>
                  <a:lnTo>
                    <a:pt x="243" y="723"/>
                  </a:lnTo>
                  <a:lnTo>
                    <a:pt x="213" y="744"/>
                  </a:lnTo>
                  <a:lnTo>
                    <a:pt x="181" y="763"/>
                  </a:lnTo>
                  <a:lnTo>
                    <a:pt x="145" y="778"/>
                  </a:lnTo>
                  <a:lnTo>
                    <a:pt x="106" y="789"/>
                  </a:lnTo>
                  <a:lnTo>
                    <a:pt x="29" y="586"/>
                  </a:lnTo>
                  <a:lnTo>
                    <a:pt x="32" y="580"/>
                  </a:lnTo>
                  <a:lnTo>
                    <a:pt x="46" y="575"/>
                  </a:lnTo>
                  <a:lnTo>
                    <a:pt x="51" y="573"/>
                  </a:lnTo>
                  <a:lnTo>
                    <a:pt x="63" y="578"/>
                  </a:lnTo>
                  <a:lnTo>
                    <a:pt x="68" y="580"/>
                  </a:lnTo>
                  <a:lnTo>
                    <a:pt x="74" y="586"/>
                  </a:lnTo>
                  <a:lnTo>
                    <a:pt x="80" y="594"/>
                  </a:lnTo>
                  <a:lnTo>
                    <a:pt x="86" y="605"/>
                  </a:lnTo>
                  <a:lnTo>
                    <a:pt x="89" y="613"/>
                  </a:lnTo>
                  <a:lnTo>
                    <a:pt x="93" y="624"/>
                  </a:lnTo>
                  <a:lnTo>
                    <a:pt x="97" y="635"/>
                  </a:lnTo>
                  <a:lnTo>
                    <a:pt x="103" y="647"/>
                  </a:lnTo>
                  <a:lnTo>
                    <a:pt x="106" y="658"/>
                  </a:lnTo>
                  <a:lnTo>
                    <a:pt x="110" y="670"/>
                  </a:lnTo>
                  <a:lnTo>
                    <a:pt x="114" y="681"/>
                  </a:lnTo>
                  <a:lnTo>
                    <a:pt x="120" y="694"/>
                  </a:lnTo>
                  <a:lnTo>
                    <a:pt x="124" y="713"/>
                  </a:lnTo>
                  <a:lnTo>
                    <a:pt x="129" y="730"/>
                  </a:lnTo>
                  <a:lnTo>
                    <a:pt x="131" y="740"/>
                  </a:lnTo>
                  <a:lnTo>
                    <a:pt x="133" y="746"/>
                  </a:lnTo>
                  <a:lnTo>
                    <a:pt x="133" y="744"/>
                  </a:lnTo>
                  <a:lnTo>
                    <a:pt x="141" y="740"/>
                  </a:lnTo>
                  <a:lnTo>
                    <a:pt x="148" y="732"/>
                  </a:lnTo>
                  <a:lnTo>
                    <a:pt x="162" y="723"/>
                  </a:lnTo>
                  <a:lnTo>
                    <a:pt x="175" y="710"/>
                  </a:lnTo>
                  <a:lnTo>
                    <a:pt x="192" y="698"/>
                  </a:lnTo>
                  <a:lnTo>
                    <a:pt x="211" y="683"/>
                  </a:lnTo>
                  <a:lnTo>
                    <a:pt x="230" y="668"/>
                  </a:lnTo>
                  <a:lnTo>
                    <a:pt x="247" y="647"/>
                  </a:lnTo>
                  <a:lnTo>
                    <a:pt x="266" y="628"/>
                  </a:lnTo>
                  <a:lnTo>
                    <a:pt x="283" y="605"/>
                  </a:lnTo>
                  <a:lnTo>
                    <a:pt x="302" y="582"/>
                  </a:lnTo>
                  <a:lnTo>
                    <a:pt x="316" y="557"/>
                  </a:lnTo>
                  <a:lnTo>
                    <a:pt x="329" y="533"/>
                  </a:lnTo>
                  <a:lnTo>
                    <a:pt x="338" y="506"/>
                  </a:lnTo>
                  <a:lnTo>
                    <a:pt x="346" y="479"/>
                  </a:lnTo>
                  <a:lnTo>
                    <a:pt x="344" y="476"/>
                  </a:lnTo>
                  <a:lnTo>
                    <a:pt x="342" y="468"/>
                  </a:lnTo>
                  <a:lnTo>
                    <a:pt x="338" y="455"/>
                  </a:lnTo>
                  <a:lnTo>
                    <a:pt x="335" y="440"/>
                  </a:lnTo>
                  <a:lnTo>
                    <a:pt x="325" y="417"/>
                  </a:lnTo>
                  <a:lnTo>
                    <a:pt x="316" y="394"/>
                  </a:lnTo>
                  <a:lnTo>
                    <a:pt x="304" y="367"/>
                  </a:lnTo>
                  <a:lnTo>
                    <a:pt x="291" y="339"/>
                  </a:lnTo>
                  <a:lnTo>
                    <a:pt x="270" y="305"/>
                  </a:lnTo>
                  <a:lnTo>
                    <a:pt x="249" y="272"/>
                  </a:lnTo>
                  <a:lnTo>
                    <a:pt x="221" y="236"/>
                  </a:lnTo>
                  <a:lnTo>
                    <a:pt x="192" y="200"/>
                  </a:lnTo>
                  <a:lnTo>
                    <a:pt x="158" y="162"/>
                  </a:lnTo>
                  <a:lnTo>
                    <a:pt x="118" y="124"/>
                  </a:lnTo>
                  <a:lnTo>
                    <a:pt x="74" y="84"/>
                  </a:lnTo>
                  <a:lnTo>
                    <a:pt x="25" y="48"/>
                  </a:lnTo>
                  <a:lnTo>
                    <a:pt x="21" y="44"/>
                  </a:lnTo>
                  <a:lnTo>
                    <a:pt x="17" y="37"/>
                  </a:lnTo>
                  <a:lnTo>
                    <a:pt x="10" y="25"/>
                  </a:lnTo>
                  <a:lnTo>
                    <a:pt x="4" y="16"/>
                  </a:lnTo>
                  <a:lnTo>
                    <a:pt x="0" y="4"/>
                  </a:lnTo>
                  <a:lnTo>
                    <a:pt x="2" y="0"/>
                  </a:lnTo>
                  <a:lnTo>
                    <a:pt x="8" y="0"/>
                  </a:lnTo>
                  <a:lnTo>
                    <a:pt x="25" y="8"/>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72"/>
            <p:cNvSpPr>
              <a:spLocks/>
            </p:cNvSpPr>
            <p:nvPr/>
          </p:nvSpPr>
          <p:spPr bwMode="auto">
            <a:xfrm>
              <a:off x="3932" y="3115"/>
              <a:ext cx="208" cy="118"/>
            </a:xfrm>
            <a:custGeom>
              <a:avLst/>
              <a:gdLst>
                <a:gd name="T0" fmla="*/ 0 w 417"/>
                <a:gd name="T1" fmla="*/ 1 h 236"/>
                <a:gd name="T2" fmla="*/ 0 w 417"/>
                <a:gd name="T3" fmla="*/ 1 h 236"/>
                <a:gd name="T4" fmla="*/ 0 w 417"/>
                <a:gd name="T5" fmla="*/ 1 h 236"/>
                <a:gd name="T6" fmla="*/ 0 w 417"/>
                <a:gd name="T7" fmla="*/ 1 h 236"/>
                <a:gd name="T8" fmla="*/ 0 w 417"/>
                <a:gd name="T9" fmla="*/ 1 h 236"/>
                <a:gd name="T10" fmla="*/ 0 w 417"/>
                <a:gd name="T11" fmla="*/ 1 h 236"/>
                <a:gd name="T12" fmla="*/ 0 w 417"/>
                <a:gd name="T13" fmla="*/ 1 h 236"/>
                <a:gd name="T14" fmla="*/ 0 w 417"/>
                <a:gd name="T15" fmla="*/ 1 h 236"/>
                <a:gd name="T16" fmla="*/ 0 w 417"/>
                <a:gd name="T17" fmla="*/ 1 h 236"/>
                <a:gd name="T18" fmla="*/ 0 w 417"/>
                <a:gd name="T19" fmla="*/ 1 h 236"/>
                <a:gd name="T20" fmla="*/ 0 w 417"/>
                <a:gd name="T21" fmla="*/ 1 h 236"/>
                <a:gd name="T22" fmla="*/ 0 w 417"/>
                <a:gd name="T23" fmla="*/ 1 h 236"/>
                <a:gd name="T24" fmla="*/ 0 w 417"/>
                <a:gd name="T25" fmla="*/ 1 h 236"/>
                <a:gd name="T26" fmla="*/ 0 w 417"/>
                <a:gd name="T27" fmla="*/ 1 h 236"/>
                <a:gd name="T28" fmla="*/ 0 w 417"/>
                <a:gd name="T29" fmla="*/ 1 h 236"/>
                <a:gd name="T30" fmla="*/ 0 w 417"/>
                <a:gd name="T31" fmla="*/ 1 h 236"/>
                <a:gd name="T32" fmla="*/ 0 w 417"/>
                <a:gd name="T33" fmla="*/ 1 h 236"/>
                <a:gd name="T34" fmla="*/ 0 w 417"/>
                <a:gd name="T35" fmla="*/ 1 h 236"/>
                <a:gd name="T36" fmla="*/ 0 w 417"/>
                <a:gd name="T37" fmla="*/ 1 h 236"/>
                <a:gd name="T38" fmla="*/ 0 w 417"/>
                <a:gd name="T39" fmla="*/ 1 h 236"/>
                <a:gd name="T40" fmla="*/ 0 w 417"/>
                <a:gd name="T41" fmla="*/ 1 h 236"/>
                <a:gd name="T42" fmla="*/ 0 w 417"/>
                <a:gd name="T43" fmla="*/ 1 h 236"/>
                <a:gd name="T44" fmla="*/ 0 w 417"/>
                <a:gd name="T45" fmla="*/ 1 h 236"/>
                <a:gd name="T46" fmla="*/ 0 w 417"/>
                <a:gd name="T47" fmla="*/ 1 h 236"/>
                <a:gd name="T48" fmla="*/ 0 w 417"/>
                <a:gd name="T49" fmla="*/ 1 h 236"/>
                <a:gd name="T50" fmla="*/ 0 w 417"/>
                <a:gd name="T51" fmla="*/ 1 h 236"/>
                <a:gd name="T52" fmla="*/ 0 w 417"/>
                <a:gd name="T53" fmla="*/ 1 h 236"/>
                <a:gd name="T54" fmla="*/ 0 w 417"/>
                <a:gd name="T55" fmla="*/ 1 h 236"/>
                <a:gd name="T56" fmla="*/ 0 w 417"/>
                <a:gd name="T57" fmla="*/ 1 h 236"/>
                <a:gd name="T58" fmla="*/ 0 w 417"/>
                <a:gd name="T59" fmla="*/ 1 h 236"/>
                <a:gd name="T60" fmla="*/ 0 w 417"/>
                <a:gd name="T61" fmla="*/ 1 h 236"/>
                <a:gd name="T62" fmla="*/ 0 w 417"/>
                <a:gd name="T63" fmla="*/ 1 h 236"/>
                <a:gd name="T64" fmla="*/ 0 w 417"/>
                <a:gd name="T65" fmla="*/ 1 h 236"/>
                <a:gd name="T66" fmla="*/ 0 w 417"/>
                <a:gd name="T67" fmla="*/ 1 h 236"/>
                <a:gd name="T68" fmla="*/ 0 w 417"/>
                <a:gd name="T69" fmla="*/ 1 h 236"/>
                <a:gd name="T70" fmla="*/ 0 w 417"/>
                <a:gd name="T71" fmla="*/ 1 h 236"/>
                <a:gd name="T72" fmla="*/ 0 w 417"/>
                <a:gd name="T73" fmla="*/ 1 h 236"/>
                <a:gd name="T74" fmla="*/ 0 w 417"/>
                <a:gd name="T75" fmla="*/ 1 h 236"/>
                <a:gd name="T76" fmla="*/ 0 w 417"/>
                <a:gd name="T77" fmla="*/ 1 h 236"/>
                <a:gd name="T78" fmla="*/ 0 w 417"/>
                <a:gd name="T79" fmla="*/ 1 h 236"/>
                <a:gd name="T80" fmla="*/ 0 w 417"/>
                <a:gd name="T81" fmla="*/ 1 h 236"/>
                <a:gd name="T82" fmla="*/ 0 w 417"/>
                <a:gd name="T83" fmla="*/ 1 h 236"/>
                <a:gd name="T84" fmla="*/ 0 w 417"/>
                <a:gd name="T85" fmla="*/ 1 h 236"/>
                <a:gd name="T86" fmla="*/ 0 w 417"/>
                <a:gd name="T87" fmla="*/ 1 h 236"/>
                <a:gd name="T88" fmla="*/ 0 w 417"/>
                <a:gd name="T89" fmla="*/ 0 h 236"/>
                <a:gd name="T90" fmla="*/ 0 w 417"/>
                <a:gd name="T91" fmla="*/ 0 h 236"/>
                <a:gd name="T92" fmla="*/ 0 w 417"/>
                <a:gd name="T93" fmla="*/ 0 h 236"/>
                <a:gd name="T94" fmla="*/ 0 w 417"/>
                <a:gd name="T95" fmla="*/ 1 h 236"/>
                <a:gd name="T96" fmla="*/ 0 w 417"/>
                <a:gd name="T97" fmla="*/ 1 h 2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7"/>
                <a:gd name="T148" fmla="*/ 0 h 236"/>
                <a:gd name="T149" fmla="*/ 417 w 417"/>
                <a:gd name="T150" fmla="*/ 236 h 2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7" h="236">
                  <a:moveTo>
                    <a:pt x="31" y="4"/>
                  </a:moveTo>
                  <a:lnTo>
                    <a:pt x="39" y="4"/>
                  </a:lnTo>
                  <a:lnTo>
                    <a:pt x="48" y="6"/>
                  </a:lnTo>
                  <a:lnTo>
                    <a:pt x="63" y="11"/>
                  </a:lnTo>
                  <a:lnTo>
                    <a:pt x="78" y="15"/>
                  </a:lnTo>
                  <a:lnTo>
                    <a:pt x="101" y="23"/>
                  </a:lnTo>
                  <a:lnTo>
                    <a:pt x="124" y="32"/>
                  </a:lnTo>
                  <a:lnTo>
                    <a:pt x="153" y="44"/>
                  </a:lnTo>
                  <a:lnTo>
                    <a:pt x="179" y="55"/>
                  </a:lnTo>
                  <a:lnTo>
                    <a:pt x="210" y="68"/>
                  </a:lnTo>
                  <a:lnTo>
                    <a:pt x="242" y="86"/>
                  </a:lnTo>
                  <a:lnTo>
                    <a:pt x="276" y="105"/>
                  </a:lnTo>
                  <a:lnTo>
                    <a:pt x="310" y="124"/>
                  </a:lnTo>
                  <a:lnTo>
                    <a:pt x="343" y="148"/>
                  </a:lnTo>
                  <a:lnTo>
                    <a:pt x="379" y="173"/>
                  </a:lnTo>
                  <a:lnTo>
                    <a:pt x="417" y="203"/>
                  </a:lnTo>
                  <a:lnTo>
                    <a:pt x="415" y="209"/>
                  </a:lnTo>
                  <a:lnTo>
                    <a:pt x="413" y="226"/>
                  </a:lnTo>
                  <a:lnTo>
                    <a:pt x="411" y="230"/>
                  </a:lnTo>
                  <a:lnTo>
                    <a:pt x="404" y="236"/>
                  </a:lnTo>
                  <a:lnTo>
                    <a:pt x="394" y="236"/>
                  </a:lnTo>
                  <a:lnTo>
                    <a:pt x="385" y="234"/>
                  </a:lnTo>
                  <a:lnTo>
                    <a:pt x="373" y="226"/>
                  </a:lnTo>
                  <a:lnTo>
                    <a:pt x="360" y="219"/>
                  </a:lnTo>
                  <a:lnTo>
                    <a:pt x="347" y="207"/>
                  </a:lnTo>
                  <a:lnTo>
                    <a:pt x="331" y="196"/>
                  </a:lnTo>
                  <a:lnTo>
                    <a:pt x="310" y="179"/>
                  </a:lnTo>
                  <a:lnTo>
                    <a:pt x="291" y="163"/>
                  </a:lnTo>
                  <a:lnTo>
                    <a:pt x="269" y="146"/>
                  </a:lnTo>
                  <a:lnTo>
                    <a:pt x="246" y="131"/>
                  </a:lnTo>
                  <a:lnTo>
                    <a:pt x="219" y="114"/>
                  </a:lnTo>
                  <a:lnTo>
                    <a:pt x="194" y="97"/>
                  </a:lnTo>
                  <a:lnTo>
                    <a:pt x="168" y="80"/>
                  </a:lnTo>
                  <a:lnTo>
                    <a:pt x="141" y="68"/>
                  </a:lnTo>
                  <a:lnTo>
                    <a:pt x="113" y="57"/>
                  </a:lnTo>
                  <a:lnTo>
                    <a:pt x="86" y="49"/>
                  </a:lnTo>
                  <a:lnTo>
                    <a:pt x="59" y="42"/>
                  </a:lnTo>
                  <a:lnTo>
                    <a:pt x="35" y="42"/>
                  </a:lnTo>
                  <a:lnTo>
                    <a:pt x="31" y="38"/>
                  </a:lnTo>
                  <a:lnTo>
                    <a:pt x="23" y="32"/>
                  </a:lnTo>
                  <a:lnTo>
                    <a:pt x="14" y="25"/>
                  </a:lnTo>
                  <a:lnTo>
                    <a:pt x="6" y="17"/>
                  </a:lnTo>
                  <a:lnTo>
                    <a:pt x="0" y="8"/>
                  </a:lnTo>
                  <a:lnTo>
                    <a:pt x="2" y="2"/>
                  </a:lnTo>
                  <a:lnTo>
                    <a:pt x="4" y="0"/>
                  </a:lnTo>
                  <a:lnTo>
                    <a:pt x="10" y="0"/>
                  </a:lnTo>
                  <a:lnTo>
                    <a:pt x="18" y="0"/>
                  </a:lnTo>
                  <a:lnTo>
                    <a:pt x="31" y="4"/>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73"/>
            <p:cNvSpPr>
              <a:spLocks/>
            </p:cNvSpPr>
            <p:nvPr/>
          </p:nvSpPr>
          <p:spPr bwMode="auto">
            <a:xfrm>
              <a:off x="4097" y="3059"/>
              <a:ext cx="177" cy="180"/>
            </a:xfrm>
            <a:custGeom>
              <a:avLst/>
              <a:gdLst>
                <a:gd name="T0" fmla="*/ 0 w 356"/>
                <a:gd name="T1" fmla="*/ 1 h 359"/>
                <a:gd name="T2" fmla="*/ 0 w 356"/>
                <a:gd name="T3" fmla="*/ 1 h 359"/>
                <a:gd name="T4" fmla="*/ 0 w 356"/>
                <a:gd name="T5" fmla="*/ 1 h 359"/>
                <a:gd name="T6" fmla="*/ 0 w 356"/>
                <a:gd name="T7" fmla="*/ 1 h 359"/>
                <a:gd name="T8" fmla="*/ 0 w 356"/>
                <a:gd name="T9" fmla="*/ 1 h 359"/>
                <a:gd name="T10" fmla="*/ 0 w 356"/>
                <a:gd name="T11" fmla="*/ 1 h 359"/>
                <a:gd name="T12" fmla="*/ 0 w 356"/>
                <a:gd name="T13" fmla="*/ 1 h 359"/>
                <a:gd name="T14" fmla="*/ 0 w 356"/>
                <a:gd name="T15" fmla="*/ 1 h 359"/>
                <a:gd name="T16" fmla="*/ 0 w 356"/>
                <a:gd name="T17" fmla="*/ 1 h 359"/>
                <a:gd name="T18" fmla="*/ 0 w 356"/>
                <a:gd name="T19" fmla="*/ 1 h 359"/>
                <a:gd name="T20" fmla="*/ 0 w 356"/>
                <a:gd name="T21" fmla="*/ 1 h 359"/>
                <a:gd name="T22" fmla="*/ 0 w 356"/>
                <a:gd name="T23" fmla="*/ 1 h 359"/>
                <a:gd name="T24" fmla="*/ 0 w 356"/>
                <a:gd name="T25" fmla="*/ 1 h 359"/>
                <a:gd name="T26" fmla="*/ 0 w 356"/>
                <a:gd name="T27" fmla="*/ 1 h 359"/>
                <a:gd name="T28" fmla="*/ 0 w 356"/>
                <a:gd name="T29" fmla="*/ 1 h 359"/>
                <a:gd name="T30" fmla="*/ 0 w 356"/>
                <a:gd name="T31" fmla="*/ 1 h 359"/>
                <a:gd name="T32" fmla="*/ 0 w 356"/>
                <a:gd name="T33" fmla="*/ 1 h 359"/>
                <a:gd name="T34" fmla="*/ 0 w 356"/>
                <a:gd name="T35" fmla="*/ 1 h 359"/>
                <a:gd name="T36" fmla="*/ 0 w 356"/>
                <a:gd name="T37" fmla="*/ 1 h 359"/>
                <a:gd name="T38" fmla="*/ 0 w 356"/>
                <a:gd name="T39" fmla="*/ 1 h 359"/>
                <a:gd name="T40" fmla="*/ 0 w 356"/>
                <a:gd name="T41" fmla="*/ 1 h 359"/>
                <a:gd name="T42" fmla="*/ 0 w 356"/>
                <a:gd name="T43" fmla="*/ 1 h 359"/>
                <a:gd name="T44" fmla="*/ 0 w 356"/>
                <a:gd name="T45" fmla="*/ 1 h 359"/>
                <a:gd name="T46" fmla="*/ 0 w 356"/>
                <a:gd name="T47" fmla="*/ 1 h 359"/>
                <a:gd name="T48" fmla="*/ 0 w 356"/>
                <a:gd name="T49" fmla="*/ 1 h 359"/>
                <a:gd name="T50" fmla="*/ 0 w 356"/>
                <a:gd name="T51" fmla="*/ 1 h 359"/>
                <a:gd name="T52" fmla="*/ 0 w 356"/>
                <a:gd name="T53" fmla="*/ 1 h 359"/>
                <a:gd name="T54" fmla="*/ 0 w 356"/>
                <a:gd name="T55" fmla="*/ 1 h 359"/>
                <a:gd name="T56" fmla="*/ 0 w 356"/>
                <a:gd name="T57" fmla="*/ 1 h 359"/>
                <a:gd name="T58" fmla="*/ 0 w 356"/>
                <a:gd name="T59" fmla="*/ 1 h 359"/>
                <a:gd name="T60" fmla="*/ 0 w 356"/>
                <a:gd name="T61" fmla="*/ 1 h 359"/>
                <a:gd name="T62" fmla="*/ 0 w 356"/>
                <a:gd name="T63" fmla="*/ 1 h 359"/>
                <a:gd name="T64" fmla="*/ 0 w 356"/>
                <a:gd name="T65" fmla="*/ 1 h 359"/>
                <a:gd name="T66" fmla="*/ 0 w 356"/>
                <a:gd name="T67" fmla="*/ 1 h 359"/>
                <a:gd name="T68" fmla="*/ 0 w 356"/>
                <a:gd name="T69" fmla="*/ 1 h 359"/>
                <a:gd name="T70" fmla="*/ 0 w 356"/>
                <a:gd name="T71" fmla="*/ 1 h 359"/>
                <a:gd name="T72" fmla="*/ 0 w 356"/>
                <a:gd name="T73" fmla="*/ 1 h 359"/>
                <a:gd name="T74" fmla="*/ 0 w 356"/>
                <a:gd name="T75" fmla="*/ 1 h 359"/>
                <a:gd name="T76" fmla="*/ 0 w 356"/>
                <a:gd name="T77" fmla="*/ 1 h 359"/>
                <a:gd name="T78" fmla="*/ 0 w 356"/>
                <a:gd name="T79" fmla="*/ 1 h 359"/>
                <a:gd name="T80" fmla="*/ 0 w 356"/>
                <a:gd name="T81" fmla="*/ 1 h 359"/>
                <a:gd name="T82" fmla="*/ 0 w 356"/>
                <a:gd name="T83" fmla="*/ 1 h 359"/>
                <a:gd name="T84" fmla="*/ 0 w 356"/>
                <a:gd name="T85" fmla="*/ 0 h 359"/>
                <a:gd name="T86" fmla="*/ 0 w 356"/>
                <a:gd name="T87" fmla="*/ 0 h 359"/>
                <a:gd name="T88" fmla="*/ 0 w 356"/>
                <a:gd name="T89" fmla="*/ 1 h 359"/>
                <a:gd name="T90" fmla="*/ 0 w 356"/>
                <a:gd name="T91" fmla="*/ 1 h 3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6"/>
                <a:gd name="T139" fmla="*/ 0 h 359"/>
                <a:gd name="T140" fmla="*/ 356 w 356"/>
                <a:gd name="T141" fmla="*/ 359 h 35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6" h="359">
                  <a:moveTo>
                    <a:pt x="316" y="9"/>
                  </a:moveTo>
                  <a:lnTo>
                    <a:pt x="312" y="11"/>
                  </a:lnTo>
                  <a:lnTo>
                    <a:pt x="303" y="19"/>
                  </a:lnTo>
                  <a:lnTo>
                    <a:pt x="286" y="30"/>
                  </a:lnTo>
                  <a:lnTo>
                    <a:pt x="267" y="49"/>
                  </a:lnTo>
                  <a:lnTo>
                    <a:pt x="242" y="68"/>
                  </a:lnTo>
                  <a:lnTo>
                    <a:pt x="217" y="91"/>
                  </a:lnTo>
                  <a:lnTo>
                    <a:pt x="189" y="116"/>
                  </a:lnTo>
                  <a:lnTo>
                    <a:pt x="162" y="144"/>
                  </a:lnTo>
                  <a:lnTo>
                    <a:pt x="132" y="171"/>
                  </a:lnTo>
                  <a:lnTo>
                    <a:pt x="103" y="198"/>
                  </a:lnTo>
                  <a:lnTo>
                    <a:pt x="76" y="224"/>
                  </a:lnTo>
                  <a:lnTo>
                    <a:pt x="56" y="253"/>
                  </a:lnTo>
                  <a:lnTo>
                    <a:pt x="31" y="275"/>
                  </a:lnTo>
                  <a:lnTo>
                    <a:pt x="18" y="298"/>
                  </a:lnTo>
                  <a:lnTo>
                    <a:pt x="4" y="317"/>
                  </a:lnTo>
                  <a:lnTo>
                    <a:pt x="0" y="334"/>
                  </a:lnTo>
                  <a:lnTo>
                    <a:pt x="0" y="340"/>
                  </a:lnTo>
                  <a:lnTo>
                    <a:pt x="4" y="351"/>
                  </a:lnTo>
                  <a:lnTo>
                    <a:pt x="10" y="359"/>
                  </a:lnTo>
                  <a:lnTo>
                    <a:pt x="14" y="355"/>
                  </a:lnTo>
                  <a:lnTo>
                    <a:pt x="19" y="348"/>
                  </a:lnTo>
                  <a:lnTo>
                    <a:pt x="29" y="334"/>
                  </a:lnTo>
                  <a:lnTo>
                    <a:pt x="44" y="317"/>
                  </a:lnTo>
                  <a:lnTo>
                    <a:pt x="63" y="298"/>
                  </a:lnTo>
                  <a:lnTo>
                    <a:pt x="84" y="272"/>
                  </a:lnTo>
                  <a:lnTo>
                    <a:pt x="111" y="247"/>
                  </a:lnTo>
                  <a:lnTo>
                    <a:pt x="139" y="218"/>
                  </a:lnTo>
                  <a:lnTo>
                    <a:pt x="170" y="190"/>
                  </a:lnTo>
                  <a:lnTo>
                    <a:pt x="198" y="161"/>
                  </a:lnTo>
                  <a:lnTo>
                    <a:pt x="227" y="133"/>
                  </a:lnTo>
                  <a:lnTo>
                    <a:pt x="253" y="106"/>
                  </a:lnTo>
                  <a:lnTo>
                    <a:pt x="280" y="85"/>
                  </a:lnTo>
                  <a:lnTo>
                    <a:pt x="301" y="64"/>
                  </a:lnTo>
                  <a:lnTo>
                    <a:pt x="320" y="49"/>
                  </a:lnTo>
                  <a:lnTo>
                    <a:pt x="335" y="40"/>
                  </a:lnTo>
                  <a:lnTo>
                    <a:pt x="345" y="38"/>
                  </a:lnTo>
                  <a:lnTo>
                    <a:pt x="352" y="34"/>
                  </a:lnTo>
                  <a:lnTo>
                    <a:pt x="356" y="28"/>
                  </a:lnTo>
                  <a:lnTo>
                    <a:pt x="356" y="19"/>
                  </a:lnTo>
                  <a:lnTo>
                    <a:pt x="352" y="11"/>
                  </a:lnTo>
                  <a:lnTo>
                    <a:pt x="345" y="2"/>
                  </a:lnTo>
                  <a:lnTo>
                    <a:pt x="337" y="0"/>
                  </a:lnTo>
                  <a:lnTo>
                    <a:pt x="326" y="0"/>
                  </a:lnTo>
                  <a:lnTo>
                    <a:pt x="316" y="9"/>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74"/>
            <p:cNvSpPr>
              <a:spLocks/>
            </p:cNvSpPr>
            <p:nvPr/>
          </p:nvSpPr>
          <p:spPr bwMode="auto">
            <a:xfrm>
              <a:off x="3580" y="3412"/>
              <a:ext cx="219" cy="130"/>
            </a:xfrm>
            <a:custGeom>
              <a:avLst/>
              <a:gdLst>
                <a:gd name="T0" fmla="*/ 0 w 439"/>
                <a:gd name="T1" fmla="*/ 1 h 260"/>
                <a:gd name="T2" fmla="*/ 0 w 439"/>
                <a:gd name="T3" fmla="*/ 1 h 260"/>
                <a:gd name="T4" fmla="*/ 0 w 439"/>
                <a:gd name="T5" fmla="*/ 1 h 260"/>
                <a:gd name="T6" fmla="*/ 0 w 439"/>
                <a:gd name="T7" fmla="*/ 1 h 260"/>
                <a:gd name="T8" fmla="*/ 0 w 439"/>
                <a:gd name="T9" fmla="*/ 1 h 260"/>
                <a:gd name="T10" fmla="*/ 0 w 439"/>
                <a:gd name="T11" fmla="*/ 1 h 260"/>
                <a:gd name="T12" fmla="*/ 0 w 439"/>
                <a:gd name="T13" fmla="*/ 1 h 260"/>
                <a:gd name="T14" fmla="*/ 0 w 439"/>
                <a:gd name="T15" fmla="*/ 1 h 260"/>
                <a:gd name="T16" fmla="*/ 0 w 439"/>
                <a:gd name="T17" fmla="*/ 1 h 260"/>
                <a:gd name="T18" fmla="*/ 0 w 439"/>
                <a:gd name="T19" fmla="*/ 1 h 260"/>
                <a:gd name="T20" fmla="*/ 0 w 439"/>
                <a:gd name="T21" fmla="*/ 1 h 260"/>
                <a:gd name="T22" fmla="*/ 0 w 439"/>
                <a:gd name="T23" fmla="*/ 1 h 260"/>
                <a:gd name="T24" fmla="*/ 0 w 439"/>
                <a:gd name="T25" fmla="*/ 1 h 260"/>
                <a:gd name="T26" fmla="*/ 0 w 439"/>
                <a:gd name="T27" fmla="*/ 1 h 260"/>
                <a:gd name="T28" fmla="*/ 0 w 439"/>
                <a:gd name="T29" fmla="*/ 1 h 260"/>
                <a:gd name="T30" fmla="*/ 0 w 439"/>
                <a:gd name="T31" fmla="*/ 1 h 260"/>
                <a:gd name="T32" fmla="*/ 0 w 439"/>
                <a:gd name="T33" fmla="*/ 1 h 260"/>
                <a:gd name="T34" fmla="*/ 0 w 439"/>
                <a:gd name="T35" fmla="*/ 1 h 260"/>
                <a:gd name="T36" fmla="*/ 0 w 439"/>
                <a:gd name="T37" fmla="*/ 1 h 260"/>
                <a:gd name="T38" fmla="*/ 0 w 439"/>
                <a:gd name="T39" fmla="*/ 1 h 260"/>
                <a:gd name="T40" fmla="*/ 0 w 439"/>
                <a:gd name="T41" fmla="*/ 1 h 260"/>
                <a:gd name="T42" fmla="*/ 0 w 439"/>
                <a:gd name="T43" fmla="*/ 1 h 260"/>
                <a:gd name="T44" fmla="*/ 0 w 439"/>
                <a:gd name="T45" fmla="*/ 1 h 260"/>
                <a:gd name="T46" fmla="*/ 0 w 439"/>
                <a:gd name="T47" fmla="*/ 1 h 260"/>
                <a:gd name="T48" fmla="*/ 0 w 439"/>
                <a:gd name="T49" fmla="*/ 1 h 260"/>
                <a:gd name="T50" fmla="*/ 0 w 439"/>
                <a:gd name="T51" fmla="*/ 1 h 260"/>
                <a:gd name="T52" fmla="*/ 0 w 439"/>
                <a:gd name="T53" fmla="*/ 1 h 260"/>
                <a:gd name="T54" fmla="*/ 0 w 439"/>
                <a:gd name="T55" fmla="*/ 1 h 260"/>
                <a:gd name="T56" fmla="*/ 0 w 439"/>
                <a:gd name="T57" fmla="*/ 1 h 260"/>
                <a:gd name="T58" fmla="*/ 0 w 439"/>
                <a:gd name="T59" fmla="*/ 1 h 260"/>
                <a:gd name="T60" fmla="*/ 0 w 439"/>
                <a:gd name="T61" fmla="*/ 1 h 260"/>
                <a:gd name="T62" fmla="*/ 0 w 439"/>
                <a:gd name="T63" fmla="*/ 1 h 260"/>
                <a:gd name="T64" fmla="*/ 0 w 439"/>
                <a:gd name="T65" fmla="*/ 1 h 260"/>
                <a:gd name="T66" fmla="*/ 0 w 439"/>
                <a:gd name="T67" fmla="*/ 1 h 260"/>
                <a:gd name="T68" fmla="*/ 0 w 439"/>
                <a:gd name="T69" fmla="*/ 1 h 260"/>
                <a:gd name="T70" fmla="*/ 0 w 439"/>
                <a:gd name="T71" fmla="*/ 1 h 260"/>
                <a:gd name="T72" fmla="*/ 0 w 439"/>
                <a:gd name="T73" fmla="*/ 1 h 260"/>
                <a:gd name="T74" fmla="*/ 0 w 439"/>
                <a:gd name="T75" fmla="*/ 1 h 260"/>
                <a:gd name="T76" fmla="*/ 0 w 439"/>
                <a:gd name="T77" fmla="*/ 1 h 260"/>
                <a:gd name="T78" fmla="*/ 0 w 439"/>
                <a:gd name="T79" fmla="*/ 1 h 260"/>
                <a:gd name="T80" fmla="*/ 0 w 439"/>
                <a:gd name="T81" fmla="*/ 1 h 260"/>
                <a:gd name="T82" fmla="*/ 0 w 439"/>
                <a:gd name="T83" fmla="*/ 0 h 260"/>
                <a:gd name="T84" fmla="*/ 0 w 439"/>
                <a:gd name="T85" fmla="*/ 0 h 260"/>
                <a:gd name="T86" fmla="*/ 0 w 439"/>
                <a:gd name="T87" fmla="*/ 0 h 260"/>
                <a:gd name="T88" fmla="*/ 0 w 439"/>
                <a:gd name="T89" fmla="*/ 1 h 260"/>
                <a:gd name="T90" fmla="*/ 0 w 439"/>
                <a:gd name="T91" fmla="*/ 1 h 260"/>
                <a:gd name="T92" fmla="*/ 0 w 439"/>
                <a:gd name="T93" fmla="*/ 1 h 260"/>
                <a:gd name="T94" fmla="*/ 0 w 439"/>
                <a:gd name="T95" fmla="*/ 1 h 260"/>
                <a:gd name="T96" fmla="*/ 0 w 439"/>
                <a:gd name="T97" fmla="*/ 1 h 260"/>
                <a:gd name="T98" fmla="*/ 0 w 439"/>
                <a:gd name="T99" fmla="*/ 1 h 2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9"/>
                <a:gd name="T151" fmla="*/ 0 h 260"/>
                <a:gd name="T152" fmla="*/ 439 w 439"/>
                <a:gd name="T153" fmla="*/ 260 h 2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9" h="260">
                  <a:moveTo>
                    <a:pt x="12" y="27"/>
                  </a:moveTo>
                  <a:lnTo>
                    <a:pt x="13" y="27"/>
                  </a:lnTo>
                  <a:lnTo>
                    <a:pt x="21" y="34"/>
                  </a:lnTo>
                  <a:lnTo>
                    <a:pt x="31" y="46"/>
                  </a:lnTo>
                  <a:lnTo>
                    <a:pt x="48" y="61"/>
                  </a:lnTo>
                  <a:lnTo>
                    <a:pt x="65" y="78"/>
                  </a:lnTo>
                  <a:lnTo>
                    <a:pt x="89" y="97"/>
                  </a:lnTo>
                  <a:lnTo>
                    <a:pt x="114" y="118"/>
                  </a:lnTo>
                  <a:lnTo>
                    <a:pt x="145" y="141"/>
                  </a:lnTo>
                  <a:lnTo>
                    <a:pt x="173" y="162"/>
                  </a:lnTo>
                  <a:lnTo>
                    <a:pt x="207" y="183"/>
                  </a:lnTo>
                  <a:lnTo>
                    <a:pt x="242" y="202"/>
                  </a:lnTo>
                  <a:lnTo>
                    <a:pt x="278" y="221"/>
                  </a:lnTo>
                  <a:lnTo>
                    <a:pt x="314" y="236"/>
                  </a:lnTo>
                  <a:lnTo>
                    <a:pt x="352" y="247"/>
                  </a:lnTo>
                  <a:lnTo>
                    <a:pt x="390" y="255"/>
                  </a:lnTo>
                  <a:lnTo>
                    <a:pt x="430" y="260"/>
                  </a:lnTo>
                  <a:lnTo>
                    <a:pt x="434" y="253"/>
                  </a:lnTo>
                  <a:lnTo>
                    <a:pt x="439" y="238"/>
                  </a:lnTo>
                  <a:lnTo>
                    <a:pt x="435" y="228"/>
                  </a:lnTo>
                  <a:lnTo>
                    <a:pt x="430" y="221"/>
                  </a:lnTo>
                  <a:lnTo>
                    <a:pt x="422" y="215"/>
                  </a:lnTo>
                  <a:lnTo>
                    <a:pt x="415" y="213"/>
                  </a:lnTo>
                  <a:lnTo>
                    <a:pt x="403" y="209"/>
                  </a:lnTo>
                  <a:lnTo>
                    <a:pt x="392" y="209"/>
                  </a:lnTo>
                  <a:lnTo>
                    <a:pt x="373" y="203"/>
                  </a:lnTo>
                  <a:lnTo>
                    <a:pt x="352" y="196"/>
                  </a:lnTo>
                  <a:lnTo>
                    <a:pt x="327" y="183"/>
                  </a:lnTo>
                  <a:lnTo>
                    <a:pt x="302" y="171"/>
                  </a:lnTo>
                  <a:lnTo>
                    <a:pt x="272" y="154"/>
                  </a:lnTo>
                  <a:lnTo>
                    <a:pt x="243" y="137"/>
                  </a:lnTo>
                  <a:lnTo>
                    <a:pt x="215" y="118"/>
                  </a:lnTo>
                  <a:lnTo>
                    <a:pt x="186" y="101"/>
                  </a:lnTo>
                  <a:lnTo>
                    <a:pt x="156" y="80"/>
                  </a:lnTo>
                  <a:lnTo>
                    <a:pt x="129" y="63"/>
                  </a:lnTo>
                  <a:lnTo>
                    <a:pt x="105" y="44"/>
                  </a:lnTo>
                  <a:lnTo>
                    <a:pt x="84" y="30"/>
                  </a:lnTo>
                  <a:lnTo>
                    <a:pt x="65" y="17"/>
                  </a:lnTo>
                  <a:lnTo>
                    <a:pt x="51" y="10"/>
                  </a:lnTo>
                  <a:lnTo>
                    <a:pt x="44" y="2"/>
                  </a:lnTo>
                  <a:lnTo>
                    <a:pt x="42" y="2"/>
                  </a:lnTo>
                  <a:lnTo>
                    <a:pt x="38" y="0"/>
                  </a:lnTo>
                  <a:lnTo>
                    <a:pt x="31" y="0"/>
                  </a:lnTo>
                  <a:lnTo>
                    <a:pt x="21" y="0"/>
                  </a:lnTo>
                  <a:lnTo>
                    <a:pt x="13" y="2"/>
                  </a:lnTo>
                  <a:lnTo>
                    <a:pt x="4" y="2"/>
                  </a:lnTo>
                  <a:lnTo>
                    <a:pt x="0" y="8"/>
                  </a:lnTo>
                  <a:lnTo>
                    <a:pt x="2" y="13"/>
                  </a:lnTo>
                  <a:lnTo>
                    <a:pt x="12" y="27"/>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75"/>
            <p:cNvSpPr>
              <a:spLocks/>
            </p:cNvSpPr>
            <p:nvPr/>
          </p:nvSpPr>
          <p:spPr bwMode="auto">
            <a:xfrm>
              <a:off x="3481" y="2839"/>
              <a:ext cx="286" cy="377"/>
            </a:xfrm>
            <a:custGeom>
              <a:avLst/>
              <a:gdLst>
                <a:gd name="T0" fmla="*/ 0 w 573"/>
                <a:gd name="T1" fmla="*/ 1 h 754"/>
                <a:gd name="T2" fmla="*/ 0 w 573"/>
                <a:gd name="T3" fmla="*/ 1 h 754"/>
                <a:gd name="T4" fmla="*/ 0 w 573"/>
                <a:gd name="T5" fmla="*/ 1 h 754"/>
                <a:gd name="T6" fmla="*/ 0 w 573"/>
                <a:gd name="T7" fmla="*/ 1 h 754"/>
                <a:gd name="T8" fmla="*/ 0 w 573"/>
                <a:gd name="T9" fmla="*/ 1 h 754"/>
                <a:gd name="T10" fmla="*/ 0 w 573"/>
                <a:gd name="T11" fmla="*/ 1 h 754"/>
                <a:gd name="T12" fmla="*/ 0 w 573"/>
                <a:gd name="T13" fmla="*/ 1 h 754"/>
                <a:gd name="T14" fmla="*/ 0 w 573"/>
                <a:gd name="T15" fmla="*/ 1 h 754"/>
                <a:gd name="T16" fmla="*/ 0 w 573"/>
                <a:gd name="T17" fmla="*/ 1 h 754"/>
                <a:gd name="T18" fmla="*/ 0 w 573"/>
                <a:gd name="T19" fmla="*/ 1 h 754"/>
                <a:gd name="T20" fmla="*/ 0 w 573"/>
                <a:gd name="T21" fmla="*/ 1 h 754"/>
                <a:gd name="T22" fmla="*/ 0 w 573"/>
                <a:gd name="T23" fmla="*/ 1 h 754"/>
                <a:gd name="T24" fmla="*/ 0 w 573"/>
                <a:gd name="T25" fmla="*/ 1 h 754"/>
                <a:gd name="T26" fmla="*/ 0 w 573"/>
                <a:gd name="T27" fmla="*/ 1 h 754"/>
                <a:gd name="T28" fmla="*/ 0 w 573"/>
                <a:gd name="T29" fmla="*/ 1 h 754"/>
                <a:gd name="T30" fmla="*/ 0 w 573"/>
                <a:gd name="T31" fmla="*/ 1 h 754"/>
                <a:gd name="T32" fmla="*/ 0 w 573"/>
                <a:gd name="T33" fmla="*/ 1 h 754"/>
                <a:gd name="T34" fmla="*/ 0 w 573"/>
                <a:gd name="T35" fmla="*/ 1 h 754"/>
                <a:gd name="T36" fmla="*/ 0 w 573"/>
                <a:gd name="T37" fmla="*/ 0 h 754"/>
                <a:gd name="T38" fmla="*/ 0 w 573"/>
                <a:gd name="T39" fmla="*/ 1 h 754"/>
                <a:gd name="T40" fmla="*/ 0 w 573"/>
                <a:gd name="T41" fmla="*/ 1 h 754"/>
                <a:gd name="T42" fmla="*/ 0 w 573"/>
                <a:gd name="T43" fmla="*/ 1 h 754"/>
                <a:gd name="T44" fmla="*/ 0 w 573"/>
                <a:gd name="T45" fmla="*/ 1 h 754"/>
                <a:gd name="T46" fmla="*/ 0 w 573"/>
                <a:gd name="T47" fmla="*/ 1 h 754"/>
                <a:gd name="T48" fmla="*/ 0 w 573"/>
                <a:gd name="T49" fmla="*/ 1 h 754"/>
                <a:gd name="T50" fmla="*/ 0 w 573"/>
                <a:gd name="T51" fmla="*/ 1 h 754"/>
                <a:gd name="T52" fmla="*/ 0 w 573"/>
                <a:gd name="T53" fmla="*/ 1 h 754"/>
                <a:gd name="T54" fmla="*/ 0 w 573"/>
                <a:gd name="T55" fmla="*/ 1 h 754"/>
                <a:gd name="T56" fmla="*/ 0 w 573"/>
                <a:gd name="T57" fmla="*/ 1 h 754"/>
                <a:gd name="T58" fmla="*/ 0 w 573"/>
                <a:gd name="T59" fmla="*/ 1 h 754"/>
                <a:gd name="T60" fmla="*/ 0 w 573"/>
                <a:gd name="T61" fmla="*/ 1 h 754"/>
                <a:gd name="T62" fmla="*/ 0 w 573"/>
                <a:gd name="T63" fmla="*/ 1 h 754"/>
                <a:gd name="T64" fmla="*/ 0 w 573"/>
                <a:gd name="T65" fmla="*/ 1 h 754"/>
                <a:gd name="T66" fmla="*/ 0 w 573"/>
                <a:gd name="T67" fmla="*/ 1 h 754"/>
                <a:gd name="T68" fmla="*/ 0 w 573"/>
                <a:gd name="T69" fmla="*/ 1 h 754"/>
                <a:gd name="T70" fmla="*/ 0 w 573"/>
                <a:gd name="T71" fmla="*/ 1 h 754"/>
                <a:gd name="T72" fmla="*/ 0 w 573"/>
                <a:gd name="T73" fmla="*/ 1 h 754"/>
                <a:gd name="T74" fmla="*/ 0 w 573"/>
                <a:gd name="T75" fmla="*/ 1 h 754"/>
                <a:gd name="T76" fmla="*/ 0 w 573"/>
                <a:gd name="T77" fmla="*/ 1 h 754"/>
                <a:gd name="T78" fmla="*/ 0 w 573"/>
                <a:gd name="T79" fmla="*/ 1 h 754"/>
                <a:gd name="T80" fmla="*/ 0 w 573"/>
                <a:gd name="T81" fmla="*/ 1 h 754"/>
                <a:gd name="T82" fmla="*/ 0 w 573"/>
                <a:gd name="T83" fmla="*/ 1 h 754"/>
                <a:gd name="T84" fmla="*/ 0 w 573"/>
                <a:gd name="T85" fmla="*/ 1 h 754"/>
                <a:gd name="T86" fmla="*/ 0 w 573"/>
                <a:gd name="T87" fmla="*/ 1 h 754"/>
                <a:gd name="T88" fmla="*/ 0 w 573"/>
                <a:gd name="T89" fmla="*/ 1 h 754"/>
                <a:gd name="T90" fmla="*/ 0 w 573"/>
                <a:gd name="T91" fmla="*/ 1 h 7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3"/>
                <a:gd name="T139" fmla="*/ 0 h 754"/>
                <a:gd name="T140" fmla="*/ 573 w 573"/>
                <a:gd name="T141" fmla="*/ 754 h 7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3" h="754">
                  <a:moveTo>
                    <a:pt x="6" y="528"/>
                  </a:moveTo>
                  <a:lnTo>
                    <a:pt x="10" y="536"/>
                  </a:lnTo>
                  <a:lnTo>
                    <a:pt x="14" y="545"/>
                  </a:lnTo>
                  <a:lnTo>
                    <a:pt x="21" y="559"/>
                  </a:lnTo>
                  <a:lnTo>
                    <a:pt x="27" y="572"/>
                  </a:lnTo>
                  <a:lnTo>
                    <a:pt x="36" y="591"/>
                  </a:lnTo>
                  <a:lnTo>
                    <a:pt x="48" y="608"/>
                  </a:lnTo>
                  <a:lnTo>
                    <a:pt x="59" y="629"/>
                  </a:lnTo>
                  <a:lnTo>
                    <a:pt x="71" y="648"/>
                  </a:lnTo>
                  <a:lnTo>
                    <a:pt x="82" y="667"/>
                  </a:lnTo>
                  <a:lnTo>
                    <a:pt x="94" y="684"/>
                  </a:lnTo>
                  <a:lnTo>
                    <a:pt x="105" y="701"/>
                  </a:lnTo>
                  <a:lnTo>
                    <a:pt x="114" y="715"/>
                  </a:lnTo>
                  <a:lnTo>
                    <a:pt x="126" y="726"/>
                  </a:lnTo>
                  <a:lnTo>
                    <a:pt x="133" y="735"/>
                  </a:lnTo>
                  <a:lnTo>
                    <a:pt x="143" y="741"/>
                  </a:lnTo>
                  <a:lnTo>
                    <a:pt x="149" y="741"/>
                  </a:lnTo>
                  <a:lnTo>
                    <a:pt x="158" y="745"/>
                  </a:lnTo>
                  <a:lnTo>
                    <a:pt x="168" y="745"/>
                  </a:lnTo>
                  <a:lnTo>
                    <a:pt x="181" y="749"/>
                  </a:lnTo>
                  <a:lnTo>
                    <a:pt x="192" y="749"/>
                  </a:lnTo>
                  <a:lnTo>
                    <a:pt x="206" y="751"/>
                  </a:lnTo>
                  <a:lnTo>
                    <a:pt x="219" y="753"/>
                  </a:lnTo>
                  <a:lnTo>
                    <a:pt x="234" y="754"/>
                  </a:lnTo>
                  <a:lnTo>
                    <a:pt x="246" y="753"/>
                  </a:lnTo>
                  <a:lnTo>
                    <a:pt x="259" y="753"/>
                  </a:lnTo>
                  <a:lnTo>
                    <a:pt x="270" y="753"/>
                  </a:lnTo>
                  <a:lnTo>
                    <a:pt x="284" y="753"/>
                  </a:lnTo>
                  <a:lnTo>
                    <a:pt x="301" y="749"/>
                  </a:lnTo>
                  <a:lnTo>
                    <a:pt x="314" y="745"/>
                  </a:lnTo>
                  <a:lnTo>
                    <a:pt x="318" y="735"/>
                  </a:lnTo>
                  <a:lnTo>
                    <a:pt x="329" y="722"/>
                  </a:lnTo>
                  <a:lnTo>
                    <a:pt x="344" y="701"/>
                  </a:lnTo>
                  <a:lnTo>
                    <a:pt x="365" y="675"/>
                  </a:lnTo>
                  <a:lnTo>
                    <a:pt x="386" y="642"/>
                  </a:lnTo>
                  <a:lnTo>
                    <a:pt x="411" y="608"/>
                  </a:lnTo>
                  <a:lnTo>
                    <a:pt x="436" y="570"/>
                  </a:lnTo>
                  <a:lnTo>
                    <a:pt x="462" y="532"/>
                  </a:lnTo>
                  <a:lnTo>
                    <a:pt x="485" y="488"/>
                  </a:lnTo>
                  <a:lnTo>
                    <a:pt x="508" y="447"/>
                  </a:lnTo>
                  <a:lnTo>
                    <a:pt x="529" y="401"/>
                  </a:lnTo>
                  <a:lnTo>
                    <a:pt x="548" y="361"/>
                  </a:lnTo>
                  <a:lnTo>
                    <a:pt x="559" y="317"/>
                  </a:lnTo>
                  <a:lnTo>
                    <a:pt x="571" y="279"/>
                  </a:lnTo>
                  <a:lnTo>
                    <a:pt x="573" y="243"/>
                  </a:lnTo>
                  <a:lnTo>
                    <a:pt x="571" y="215"/>
                  </a:lnTo>
                  <a:lnTo>
                    <a:pt x="559" y="182"/>
                  </a:lnTo>
                  <a:lnTo>
                    <a:pt x="544" y="154"/>
                  </a:lnTo>
                  <a:lnTo>
                    <a:pt x="523" y="125"/>
                  </a:lnTo>
                  <a:lnTo>
                    <a:pt x="500" y="102"/>
                  </a:lnTo>
                  <a:lnTo>
                    <a:pt x="472" y="78"/>
                  </a:lnTo>
                  <a:lnTo>
                    <a:pt x="441" y="57"/>
                  </a:lnTo>
                  <a:lnTo>
                    <a:pt x="409" y="38"/>
                  </a:lnTo>
                  <a:lnTo>
                    <a:pt x="377" y="24"/>
                  </a:lnTo>
                  <a:lnTo>
                    <a:pt x="339" y="11"/>
                  </a:lnTo>
                  <a:lnTo>
                    <a:pt x="305" y="4"/>
                  </a:lnTo>
                  <a:lnTo>
                    <a:pt x="268" y="0"/>
                  </a:lnTo>
                  <a:lnTo>
                    <a:pt x="234" y="2"/>
                  </a:lnTo>
                  <a:lnTo>
                    <a:pt x="198" y="5"/>
                  </a:lnTo>
                  <a:lnTo>
                    <a:pt x="166" y="15"/>
                  </a:lnTo>
                  <a:lnTo>
                    <a:pt x="137" y="30"/>
                  </a:lnTo>
                  <a:lnTo>
                    <a:pt x="111" y="51"/>
                  </a:lnTo>
                  <a:lnTo>
                    <a:pt x="107" y="53"/>
                  </a:lnTo>
                  <a:lnTo>
                    <a:pt x="101" y="61"/>
                  </a:lnTo>
                  <a:lnTo>
                    <a:pt x="94" y="70"/>
                  </a:lnTo>
                  <a:lnTo>
                    <a:pt x="88" y="82"/>
                  </a:lnTo>
                  <a:lnTo>
                    <a:pt x="82" y="91"/>
                  </a:lnTo>
                  <a:lnTo>
                    <a:pt x="84" y="101"/>
                  </a:lnTo>
                  <a:lnTo>
                    <a:pt x="90" y="104"/>
                  </a:lnTo>
                  <a:lnTo>
                    <a:pt x="107" y="102"/>
                  </a:lnTo>
                  <a:lnTo>
                    <a:pt x="116" y="97"/>
                  </a:lnTo>
                  <a:lnTo>
                    <a:pt x="132" y="91"/>
                  </a:lnTo>
                  <a:lnTo>
                    <a:pt x="151" y="83"/>
                  </a:lnTo>
                  <a:lnTo>
                    <a:pt x="173" y="76"/>
                  </a:lnTo>
                  <a:lnTo>
                    <a:pt x="196" y="66"/>
                  </a:lnTo>
                  <a:lnTo>
                    <a:pt x="223" y="61"/>
                  </a:lnTo>
                  <a:lnTo>
                    <a:pt x="251" y="55"/>
                  </a:lnTo>
                  <a:lnTo>
                    <a:pt x="282" y="53"/>
                  </a:lnTo>
                  <a:lnTo>
                    <a:pt x="310" y="51"/>
                  </a:lnTo>
                  <a:lnTo>
                    <a:pt x="343" y="57"/>
                  </a:lnTo>
                  <a:lnTo>
                    <a:pt x="373" y="64"/>
                  </a:lnTo>
                  <a:lnTo>
                    <a:pt x="405" y="78"/>
                  </a:lnTo>
                  <a:lnTo>
                    <a:pt x="434" y="97"/>
                  </a:lnTo>
                  <a:lnTo>
                    <a:pt x="462" y="123"/>
                  </a:lnTo>
                  <a:lnTo>
                    <a:pt x="489" y="158"/>
                  </a:lnTo>
                  <a:lnTo>
                    <a:pt x="516" y="199"/>
                  </a:lnTo>
                  <a:lnTo>
                    <a:pt x="518" y="205"/>
                  </a:lnTo>
                  <a:lnTo>
                    <a:pt x="518" y="213"/>
                  </a:lnTo>
                  <a:lnTo>
                    <a:pt x="521" y="224"/>
                  </a:lnTo>
                  <a:lnTo>
                    <a:pt x="521" y="234"/>
                  </a:lnTo>
                  <a:lnTo>
                    <a:pt x="521" y="247"/>
                  </a:lnTo>
                  <a:lnTo>
                    <a:pt x="519" y="258"/>
                  </a:lnTo>
                  <a:lnTo>
                    <a:pt x="516" y="270"/>
                  </a:lnTo>
                  <a:lnTo>
                    <a:pt x="510" y="275"/>
                  </a:lnTo>
                  <a:lnTo>
                    <a:pt x="500" y="293"/>
                  </a:lnTo>
                  <a:lnTo>
                    <a:pt x="489" y="315"/>
                  </a:lnTo>
                  <a:lnTo>
                    <a:pt x="476" y="348"/>
                  </a:lnTo>
                  <a:lnTo>
                    <a:pt x="459" y="380"/>
                  </a:lnTo>
                  <a:lnTo>
                    <a:pt x="441" y="418"/>
                  </a:lnTo>
                  <a:lnTo>
                    <a:pt x="422" y="458"/>
                  </a:lnTo>
                  <a:lnTo>
                    <a:pt x="403" y="502"/>
                  </a:lnTo>
                  <a:lnTo>
                    <a:pt x="383" y="542"/>
                  </a:lnTo>
                  <a:lnTo>
                    <a:pt x="362" y="581"/>
                  </a:lnTo>
                  <a:lnTo>
                    <a:pt x="341" y="616"/>
                  </a:lnTo>
                  <a:lnTo>
                    <a:pt x="324" y="650"/>
                  </a:lnTo>
                  <a:lnTo>
                    <a:pt x="305" y="677"/>
                  </a:lnTo>
                  <a:lnTo>
                    <a:pt x="289" y="697"/>
                  </a:lnTo>
                  <a:lnTo>
                    <a:pt x="278" y="711"/>
                  </a:lnTo>
                  <a:lnTo>
                    <a:pt x="268" y="716"/>
                  </a:lnTo>
                  <a:lnTo>
                    <a:pt x="249" y="715"/>
                  </a:lnTo>
                  <a:lnTo>
                    <a:pt x="234" y="715"/>
                  </a:lnTo>
                  <a:lnTo>
                    <a:pt x="217" y="715"/>
                  </a:lnTo>
                  <a:lnTo>
                    <a:pt x="206" y="716"/>
                  </a:lnTo>
                  <a:lnTo>
                    <a:pt x="192" y="715"/>
                  </a:lnTo>
                  <a:lnTo>
                    <a:pt x="183" y="713"/>
                  </a:lnTo>
                  <a:lnTo>
                    <a:pt x="171" y="709"/>
                  </a:lnTo>
                  <a:lnTo>
                    <a:pt x="166" y="705"/>
                  </a:lnTo>
                  <a:lnTo>
                    <a:pt x="160" y="697"/>
                  </a:lnTo>
                  <a:lnTo>
                    <a:pt x="154" y="690"/>
                  </a:lnTo>
                  <a:lnTo>
                    <a:pt x="145" y="677"/>
                  </a:lnTo>
                  <a:lnTo>
                    <a:pt x="137" y="663"/>
                  </a:lnTo>
                  <a:lnTo>
                    <a:pt x="126" y="646"/>
                  </a:lnTo>
                  <a:lnTo>
                    <a:pt x="114" y="631"/>
                  </a:lnTo>
                  <a:lnTo>
                    <a:pt x="103" y="612"/>
                  </a:lnTo>
                  <a:lnTo>
                    <a:pt x="94" y="595"/>
                  </a:lnTo>
                  <a:lnTo>
                    <a:pt x="82" y="576"/>
                  </a:lnTo>
                  <a:lnTo>
                    <a:pt x="71" y="559"/>
                  </a:lnTo>
                  <a:lnTo>
                    <a:pt x="59" y="542"/>
                  </a:lnTo>
                  <a:lnTo>
                    <a:pt x="54" y="530"/>
                  </a:lnTo>
                  <a:lnTo>
                    <a:pt x="44" y="517"/>
                  </a:lnTo>
                  <a:lnTo>
                    <a:pt x="40" y="509"/>
                  </a:lnTo>
                  <a:lnTo>
                    <a:pt x="36" y="502"/>
                  </a:lnTo>
                  <a:lnTo>
                    <a:pt x="27" y="498"/>
                  </a:lnTo>
                  <a:lnTo>
                    <a:pt x="12" y="494"/>
                  </a:lnTo>
                  <a:lnTo>
                    <a:pt x="4" y="494"/>
                  </a:lnTo>
                  <a:lnTo>
                    <a:pt x="0" y="502"/>
                  </a:lnTo>
                  <a:lnTo>
                    <a:pt x="0" y="511"/>
                  </a:lnTo>
                  <a:lnTo>
                    <a:pt x="6" y="528"/>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76"/>
            <p:cNvSpPr>
              <a:spLocks/>
            </p:cNvSpPr>
            <p:nvPr/>
          </p:nvSpPr>
          <p:spPr bwMode="auto">
            <a:xfrm>
              <a:off x="3486" y="3243"/>
              <a:ext cx="127" cy="163"/>
            </a:xfrm>
            <a:custGeom>
              <a:avLst/>
              <a:gdLst>
                <a:gd name="T0" fmla="*/ 1 w 253"/>
                <a:gd name="T1" fmla="*/ 0 h 327"/>
                <a:gd name="T2" fmla="*/ 1 w 253"/>
                <a:gd name="T3" fmla="*/ 0 h 327"/>
                <a:gd name="T4" fmla="*/ 1 w 253"/>
                <a:gd name="T5" fmla="*/ 0 h 327"/>
                <a:gd name="T6" fmla="*/ 1 w 253"/>
                <a:gd name="T7" fmla="*/ 0 h 327"/>
                <a:gd name="T8" fmla="*/ 1 w 253"/>
                <a:gd name="T9" fmla="*/ 0 h 327"/>
                <a:gd name="T10" fmla="*/ 1 w 253"/>
                <a:gd name="T11" fmla="*/ 0 h 327"/>
                <a:gd name="T12" fmla="*/ 1 w 253"/>
                <a:gd name="T13" fmla="*/ 0 h 327"/>
                <a:gd name="T14" fmla="*/ 1 w 253"/>
                <a:gd name="T15" fmla="*/ 0 h 327"/>
                <a:gd name="T16" fmla="*/ 1 w 253"/>
                <a:gd name="T17" fmla="*/ 0 h 327"/>
                <a:gd name="T18" fmla="*/ 1 w 253"/>
                <a:gd name="T19" fmla="*/ 0 h 327"/>
                <a:gd name="T20" fmla="*/ 1 w 253"/>
                <a:gd name="T21" fmla="*/ 0 h 327"/>
                <a:gd name="T22" fmla="*/ 1 w 253"/>
                <a:gd name="T23" fmla="*/ 0 h 327"/>
                <a:gd name="T24" fmla="*/ 1 w 253"/>
                <a:gd name="T25" fmla="*/ 0 h 327"/>
                <a:gd name="T26" fmla="*/ 1 w 253"/>
                <a:gd name="T27" fmla="*/ 0 h 327"/>
                <a:gd name="T28" fmla="*/ 1 w 253"/>
                <a:gd name="T29" fmla="*/ 0 h 327"/>
                <a:gd name="T30" fmla="*/ 1 w 253"/>
                <a:gd name="T31" fmla="*/ 0 h 327"/>
                <a:gd name="T32" fmla="*/ 1 w 253"/>
                <a:gd name="T33" fmla="*/ 0 h 327"/>
                <a:gd name="T34" fmla="*/ 1 w 253"/>
                <a:gd name="T35" fmla="*/ 0 h 327"/>
                <a:gd name="T36" fmla="*/ 1 w 253"/>
                <a:gd name="T37" fmla="*/ 0 h 327"/>
                <a:gd name="T38" fmla="*/ 1 w 253"/>
                <a:gd name="T39" fmla="*/ 0 h 327"/>
                <a:gd name="T40" fmla="*/ 1 w 253"/>
                <a:gd name="T41" fmla="*/ 0 h 327"/>
                <a:gd name="T42" fmla="*/ 1 w 253"/>
                <a:gd name="T43" fmla="*/ 0 h 327"/>
                <a:gd name="T44" fmla="*/ 1 w 253"/>
                <a:gd name="T45" fmla="*/ 0 h 327"/>
                <a:gd name="T46" fmla="*/ 1 w 253"/>
                <a:gd name="T47" fmla="*/ 0 h 327"/>
                <a:gd name="T48" fmla="*/ 1 w 253"/>
                <a:gd name="T49" fmla="*/ 0 h 327"/>
                <a:gd name="T50" fmla="*/ 1 w 253"/>
                <a:gd name="T51" fmla="*/ 0 h 327"/>
                <a:gd name="T52" fmla="*/ 1 w 253"/>
                <a:gd name="T53" fmla="*/ 0 h 327"/>
                <a:gd name="T54" fmla="*/ 1 w 253"/>
                <a:gd name="T55" fmla="*/ 0 h 327"/>
                <a:gd name="T56" fmla="*/ 1 w 253"/>
                <a:gd name="T57" fmla="*/ 0 h 327"/>
                <a:gd name="T58" fmla="*/ 1 w 253"/>
                <a:gd name="T59" fmla="*/ 0 h 327"/>
                <a:gd name="T60" fmla="*/ 1 w 253"/>
                <a:gd name="T61" fmla="*/ 0 h 327"/>
                <a:gd name="T62" fmla="*/ 1 w 253"/>
                <a:gd name="T63" fmla="*/ 0 h 327"/>
                <a:gd name="T64" fmla="*/ 1 w 253"/>
                <a:gd name="T65" fmla="*/ 0 h 327"/>
                <a:gd name="T66" fmla="*/ 1 w 253"/>
                <a:gd name="T67" fmla="*/ 0 h 327"/>
                <a:gd name="T68" fmla="*/ 1 w 253"/>
                <a:gd name="T69" fmla="*/ 0 h 327"/>
                <a:gd name="T70" fmla="*/ 1 w 253"/>
                <a:gd name="T71" fmla="*/ 0 h 327"/>
                <a:gd name="T72" fmla="*/ 1 w 253"/>
                <a:gd name="T73" fmla="*/ 0 h 327"/>
                <a:gd name="T74" fmla="*/ 1 w 253"/>
                <a:gd name="T75" fmla="*/ 0 h 327"/>
                <a:gd name="T76" fmla="*/ 1 w 253"/>
                <a:gd name="T77" fmla="*/ 0 h 327"/>
                <a:gd name="T78" fmla="*/ 1 w 253"/>
                <a:gd name="T79" fmla="*/ 0 h 327"/>
                <a:gd name="T80" fmla="*/ 1 w 253"/>
                <a:gd name="T81" fmla="*/ 0 h 327"/>
                <a:gd name="T82" fmla="*/ 1 w 253"/>
                <a:gd name="T83" fmla="*/ 0 h 327"/>
                <a:gd name="T84" fmla="*/ 1 w 253"/>
                <a:gd name="T85" fmla="*/ 0 h 327"/>
                <a:gd name="T86" fmla="*/ 1 w 253"/>
                <a:gd name="T87" fmla="*/ 0 h 327"/>
                <a:gd name="T88" fmla="*/ 1 w 253"/>
                <a:gd name="T89" fmla="*/ 0 h 327"/>
                <a:gd name="T90" fmla="*/ 1 w 253"/>
                <a:gd name="T91" fmla="*/ 0 h 327"/>
                <a:gd name="T92" fmla="*/ 1 w 253"/>
                <a:gd name="T93" fmla="*/ 0 h 327"/>
                <a:gd name="T94" fmla="*/ 1 w 253"/>
                <a:gd name="T95" fmla="*/ 0 h 327"/>
                <a:gd name="T96" fmla="*/ 1 w 253"/>
                <a:gd name="T97" fmla="*/ 0 h 327"/>
                <a:gd name="T98" fmla="*/ 1 w 253"/>
                <a:gd name="T99" fmla="*/ 0 h 3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3"/>
                <a:gd name="T151" fmla="*/ 0 h 327"/>
                <a:gd name="T152" fmla="*/ 253 w 253"/>
                <a:gd name="T153" fmla="*/ 327 h 3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3" h="327">
                  <a:moveTo>
                    <a:pt x="43" y="0"/>
                  </a:moveTo>
                  <a:lnTo>
                    <a:pt x="49" y="0"/>
                  </a:lnTo>
                  <a:lnTo>
                    <a:pt x="57" y="0"/>
                  </a:lnTo>
                  <a:lnTo>
                    <a:pt x="68" y="3"/>
                  </a:lnTo>
                  <a:lnTo>
                    <a:pt x="80" y="3"/>
                  </a:lnTo>
                  <a:lnTo>
                    <a:pt x="95" y="7"/>
                  </a:lnTo>
                  <a:lnTo>
                    <a:pt x="112" y="9"/>
                  </a:lnTo>
                  <a:lnTo>
                    <a:pt x="129" y="13"/>
                  </a:lnTo>
                  <a:lnTo>
                    <a:pt x="144" y="15"/>
                  </a:lnTo>
                  <a:lnTo>
                    <a:pt x="159" y="19"/>
                  </a:lnTo>
                  <a:lnTo>
                    <a:pt x="175" y="23"/>
                  </a:lnTo>
                  <a:lnTo>
                    <a:pt x="192" y="28"/>
                  </a:lnTo>
                  <a:lnTo>
                    <a:pt x="203" y="34"/>
                  </a:lnTo>
                  <a:lnTo>
                    <a:pt x="215" y="40"/>
                  </a:lnTo>
                  <a:lnTo>
                    <a:pt x="222" y="45"/>
                  </a:lnTo>
                  <a:lnTo>
                    <a:pt x="228" y="51"/>
                  </a:lnTo>
                  <a:lnTo>
                    <a:pt x="228" y="62"/>
                  </a:lnTo>
                  <a:lnTo>
                    <a:pt x="224" y="74"/>
                  </a:lnTo>
                  <a:lnTo>
                    <a:pt x="218" y="85"/>
                  </a:lnTo>
                  <a:lnTo>
                    <a:pt x="211" y="97"/>
                  </a:lnTo>
                  <a:lnTo>
                    <a:pt x="198" y="116"/>
                  </a:lnTo>
                  <a:lnTo>
                    <a:pt x="201" y="129"/>
                  </a:lnTo>
                  <a:lnTo>
                    <a:pt x="218" y="140"/>
                  </a:lnTo>
                  <a:lnTo>
                    <a:pt x="236" y="157"/>
                  </a:lnTo>
                  <a:lnTo>
                    <a:pt x="241" y="167"/>
                  </a:lnTo>
                  <a:lnTo>
                    <a:pt x="247" y="178"/>
                  </a:lnTo>
                  <a:lnTo>
                    <a:pt x="251" y="190"/>
                  </a:lnTo>
                  <a:lnTo>
                    <a:pt x="253" y="203"/>
                  </a:lnTo>
                  <a:lnTo>
                    <a:pt x="251" y="209"/>
                  </a:lnTo>
                  <a:lnTo>
                    <a:pt x="251" y="218"/>
                  </a:lnTo>
                  <a:lnTo>
                    <a:pt x="247" y="228"/>
                  </a:lnTo>
                  <a:lnTo>
                    <a:pt x="245" y="239"/>
                  </a:lnTo>
                  <a:lnTo>
                    <a:pt x="237" y="251"/>
                  </a:lnTo>
                  <a:lnTo>
                    <a:pt x="232" y="262"/>
                  </a:lnTo>
                  <a:lnTo>
                    <a:pt x="224" y="273"/>
                  </a:lnTo>
                  <a:lnTo>
                    <a:pt x="215" y="285"/>
                  </a:lnTo>
                  <a:lnTo>
                    <a:pt x="201" y="294"/>
                  </a:lnTo>
                  <a:lnTo>
                    <a:pt x="186" y="304"/>
                  </a:lnTo>
                  <a:lnTo>
                    <a:pt x="167" y="311"/>
                  </a:lnTo>
                  <a:lnTo>
                    <a:pt x="146" y="319"/>
                  </a:lnTo>
                  <a:lnTo>
                    <a:pt x="120" y="323"/>
                  </a:lnTo>
                  <a:lnTo>
                    <a:pt x="93" y="327"/>
                  </a:lnTo>
                  <a:lnTo>
                    <a:pt x="59" y="325"/>
                  </a:lnTo>
                  <a:lnTo>
                    <a:pt x="24" y="325"/>
                  </a:lnTo>
                  <a:lnTo>
                    <a:pt x="21" y="321"/>
                  </a:lnTo>
                  <a:lnTo>
                    <a:pt x="17" y="315"/>
                  </a:lnTo>
                  <a:lnTo>
                    <a:pt x="9" y="306"/>
                  </a:lnTo>
                  <a:lnTo>
                    <a:pt x="5" y="298"/>
                  </a:lnTo>
                  <a:lnTo>
                    <a:pt x="0" y="287"/>
                  </a:lnTo>
                  <a:lnTo>
                    <a:pt x="2" y="281"/>
                  </a:lnTo>
                  <a:lnTo>
                    <a:pt x="7" y="275"/>
                  </a:lnTo>
                  <a:lnTo>
                    <a:pt x="21" y="277"/>
                  </a:lnTo>
                  <a:lnTo>
                    <a:pt x="28" y="277"/>
                  </a:lnTo>
                  <a:lnTo>
                    <a:pt x="40" y="279"/>
                  </a:lnTo>
                  <a:lnTo>
                    <a:pt x="53" y="279"/>
                  </a:lnTo>
                  <a:lnTo>
                    <a:pt x="70" y="281"/>
                  </a:lnTo>
                  <a:lnTo>
                    <a:pt x="85" y="279"/>
                  </a:lnTo>
                  <a:lnTo>
                    <a:pt x="102" y="279"/>
                  </a:lnTo>
                  <a:lnTo>
                    <a:pt x="120" y="277"/>
                  </a:lnTo>
                  <a:lnTo>
                    <a:pt x="139" y="275"/>
                  </a:lnTo>
                  <a:lnTo>
                    <a:pt x="154" y="270"/>
                  </a:lnTo>
                  <a:lnTo>
                    <a:pt x="169" y="264"/>
                  </a:lnTo>
                  <a:lnTo>
                    <a:pt x="180" y="258"/>
                  </a:lnTo>
                  <a:lnTo>
                    <a:pt x="194" y="253"/>
                  </a:lnTo>
                  <a:lnTo>
                    <a:pt x="201" y="243"/>
                  </a:lnTo>
                  <a:lnTo>
                    <a:pt x="207" y="234"/>
                  </a:lnTo>
                  <a:lnTo>
                    <a:pt x="209" y="222"/>
                  </a:lnTo>
                  <a:lnTo>
                    <a:pt x="209" y="211"/>
                  </a:lnTo>
                  <a:lnTo>
                    <a:pt x="203" y="197"/>
                  </a:lnTo>
                  <a:lnTo>
                    <a:pt x="198" y="186"/>
                  </a:lnTo>
                  <a:lnTo>
                    <a:pt x="192" y="178"/>
                  </a:lnTo>
                  <a:lnTo>
                    <a:pt x="186" y="173"/>
                  </a:lnTo>
                  <a:lnTo>
                    <a:pt x="175" y="161"/>
                  </a:lnTo>
                  <a:lnTo>
                    <a:pt x="167" y="157"/>
                  </a:lnTo>
                  <a:lnTo>
                    <a:pt x="156" y="152"/>
                  </a:lnTo>
                  <a:lnTo>
                    <a:pt x="150" y="148"/>
                  </a:lnTo>
                  <a:lnTo>
                    <a:pt x="144" y="142"/>
                  </a:lnTo>
                  <a:lnTo>
                    <a:pt x="142" y="133"/>
                  </a:lnTo>
                  <a:lnTo>
                    <a:pt x="140" y="119"/>
                  </a:lnTo>
                  <a:lnTo>
                    <a:pt x="146" y="110"/>
                  </a:lnTo>
                  <a:lnTo>
                    <a:pt x="154" y="100"/>
                  </a:lnTo>
                  <a:lnTo>
                    <a:pt x="163" y="95"/>
                  </a:lnTo>
                  <a:lnTo>
                    <a:pt x="177" y="83"/>
                  </a:lnTo>
                  <a:lnTo>
                    <a:pt x="178" y="70"/>
                  </a:lnTo>
                  <a:lnTo>
                    <a:pt x="173" y="64"/>
                  </a:lnTo>
                  <a:lnTo>
                    <a:pt x="169" y="61"/>
                  </a:lnTo>
                  <a:lnTo>
                    <a:pt x="158" y="57"/>
                  </a:lnTo>
                  <a:lnTo>
                    <a:pt x="148" y="55"/>
                  </a:lnTo>
                  <a:lnTo>
                    <a:pt x="135" y="53"/>
                  </a:lnTo>
                  <a:lnTo>
                    <a:pt x="121" y="51"/>
                  </a:lnTo>
                  <a:lnTo>
                    <a:pt x="106" y="51"/>
                  </a:lnTo>
                  <a:lnTo>
                    <a:pt x="93" y="51"/>
                  </a:lnTo>
                  <a:lnTo>
                    <a:pt x="76" y="49"/>
                  </a:lnTo>
                  <a:lnTo>
                    <a:pt x="63" y="49"/>
                  </a:lnTo>
                  <a:lnTo>
                    <a:pt x="49" y="49"/>
                  </a:lnTo>
                  <a:lnTo>
                    <a:pt x="38" y="49"/>
                  </a:lnTo>
                  <a:lnTo>
                    <a:pt x="26" y="49"/>
                  </a:lnTo>
                  <a:lnTo>
                    <a:pt x="13" y="51"/>
                  </a:lnTo>
                  <a:lnTo>
                    <a:pt x="43"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77"/>
            <p:cNvSpPr>
              <a:spLocks/>
            </p:cNvSpPr>
            <p:nvPr/>
          </p:nvSpPr>
          <p:spPr bwMode="auto">
            <a:xfrm>
              <a:off x="3316" y="3212"/>
              <a:ext cx="238" cy="376"/>
            </a:xfrm>
            <a:custGeom>
              <a:avLst/>
              <a:gdLst>
                <a:gd name="T0" fmla="*/ 1 w 476"/>
                <a:gd name="T1" fmla="*/ 1 h 751"/>
                <a:gd name="T2" fmla="*/ 1 w 476"/>
                <a:gd name="T3" fmla="*/ 1 h 751"/>
                <a:gd name="T4" fmla="*/ 1 w 476"/>
                <a:gd name="T5" fmla="*/ 1 h 751"/>
                <a:gd name="T6" fmla="*/ 1 w 476"/>
                <a:gd name="T7" fmla="*/ 1 h 751"/>
                <a:gd name="T8" fmla="*/ 1 w 476"/>
                <a:gd name="T9" fmla="*/ 1 h 751"/>
                <a:gd name="T10" fmla="*/ 1 w 476"/>
                <a:gd name="T11" fmla="*/ 1 h 751"/>
                <a:gd name="T12" fmla="*/ 1 w 476"/>
                <a:gd name="T13" fmla="*/ 0 h 751"/>
                <a:gd name="T14" fmla="*/ 1 w 476"/>
                <a:gd name="T15" fmla="*/ 1 h 751"/>
                <a:gd name="T16" fmla="*/ 1 w 476"/>
                <a:gd name="T17" fmla="*/ 1 h 751"/>
                <a:gd name="T18" fmla="*/ 1 w 476"/>
                <a:gd name="T19" fmla="*/ 1 h 751"/>
                <a:gd name="T20" fmla="*/ 1 w 476"/>
                <a:gd name="T21" fmla="*/ 1 h 751"/>
                <a:gd name="T22" fmla="*/ 1 w 476"/>
                <a:gd name="T23" fmla="*/ 1 h 751"/>
                <a:gd name="T24" fmla="*/ 1 w 476"/>
                <a:gd name="T25" fmla="*/ 1 h 751"/>
                <a:gd name="T26" fmla="*/ 1 w 476"/>
                <a:gd name="T27" fmla="*/ 1 h 751"/>
                <a:gd name="T28" fmla="*/ 1 w 476"/>
                <a:gd name="T29" fmla="*/ 1 h 751"/>
                <a:gd name="T30" fmla="*/ 1 w 476"/>
                <a:gd name="T31" fmla="*/ 1 h 751"/>
                <a:gd name="T32" fmla="*/ 1 w 476"/>
                <a:gd name="T33" fmla="*/ 1 h 751"/>
                <a:gd name="T34" fmla="*/ 1 w 476"/>
                <a:gd name="T35" fmla="*/ 1 h 751"/>
                <a:gd name="T36" fmla="*/ 1 w 476"/>
                <a:gd name="T37" fmla="*/ 1 h 751"/>
                <a:gd name="T38" fmla="*/ 1 w 476"/>
                <a:gd name="T39" fmla="*/ 1 h 751"/>
                <a:gd name="T40" fmla="*/ 1 w 476"/>
                <a:gd name="T41" fmla="*/ 1 h 751"/>
                <a:gd name="T42" fmla="*/ 1 w 476"/>
                <a:gd name="T43" fmla="*/ 1 h 751"/>
                <a:gd name="T44" fmla="*/ 1 w 476"/>
                <a:gd name="T45" fmla="*/ 1 h 751"/>
                <a:gd name="T46" fmla="*/ 1 w 476"/>
                <a:gd name="T47" fmla="*/ 1 h 751"/>
                <a:gd name="T48" fmla="*/ 1 w 476"/>
                <a:gd name="T49" fmla="*/ 1 h 751"/>
                <a:gd name="T50" fmla="*/ 1 w 476"/>
                <a:gd name="T51" fmla="*/ 1 h 751"/>
                <a:gd name="T52" fmla="*/ 1 w 476"/>
                <a:gd name="T53" fmla="*/ 1 h 751"/>
                <a:gd name="T54" fmla="*/ 1 w 476"/>
                <a:gd name="T55" fmla="*/ 1 h 751"/>
                <a:gd name="T56" fmla="*/ 1 w 476"/>
                <a:gd name="T57" fmla="*/ 1 h 751"/>
                <a:gd name="T58" fmla="*/ 1 w 476"/>
                <a:gd name="T59" fmla="*/ 1 h 751"/>
                <a:gd name="T60" fmla="*/ 1 w 476"/>
                <a:gd name="T61" fmla="*/ 1 h 751"/>
                <a:gd name="T62" fmla="*/ 1 w 476"/>
                <a:gd name="T63" fmla="*/ 1 h 751"/>
                <a:gd name="T64" fmla="*/ 1 w 476"/>
                <a:gd name="T65" fmla="*/ 1 h 751"/>
                <a:gd name="T66" fmla="*/ 1 w 476"/>
                <a:gd name="T67" fmla="*/ 1 h 751"/>
                <a:gd name="T68" fmla="*/ 1 w 476"/>
                <a:gd name="T69" fmla="*/ 1 h 751"/>
                <a:gd name="T70" fmla="*/ 1 w 476"/>
                <a:gd name="T71" fmla="*/ 1 h 751"/>
                <a:gd name="T72" fmla="*/ 1 w 476"/>
                <a:gd name="T73" fmla="*/ 1 h 751"/>
                <a:gd name="T74" fmla="*/ 1 w 476"/>
                <a:gd name="T75" fmla="*/ 1 h 751"/>
                <a:gd name="T76" fmla="*/ 1 w 476"/>
                <a:gd name="T77" fmla="*/ 1 h 751"/>
                <a:gd name="T78" fmla="*/ 1 w 476"/>
                <a:gd name="T79" fmla="*/ 1 h 751"/>
                <a:gd name="T80" fmla="*/ 1 w 476"/>
                <a:gd name="T81" fmla="*/ 1 h 751"/>
                <a:gd name="T82" fmla="*/ 1 w 476"/>
                <a:gd name="T83" fmla="*/ 1 h 751"/>
                <a:gd name="T84" fmla="*/ 1 w 476"/>
                <a:gd name="T85" fmla="*/ 1 h 751"/>
                <a:gd name="T86" fmla="*/ 1 w 476"/>
                <a:gd name="T87" fmla="*/ 1 h 751"/>
                <a:gd name="T88" fmla="*/ 1 w 476"/>
                <a:gd name="T89" fmla="*/ 1 h 751"/>
                <a:gd name="T90" fmla="*/ 1 w 476"/>
                <a:gd name="T91" fmla="*/ 1 h 751"/>
                <a:gd name="T92" fmla="*/ 1 w 476"/>
                <a:gd name="T93" fmla="*/ 1 h 751"/>
                <a:gd name="T94" fmla="*/ 1 w 476"/>
                <a:gd name="T95" fmla="*/ 1 h 751"/>
                <a:gd name="T96" fmla="*/ 1 w 476"/>
                <a:gd name="T97" fmla="*/ 1 h 751"/>
                <a:gd name="T98" fmla="*/ 1 w 476"/>
                <a:gd name="T99" fmla="*/ 1 h 751"/>
                <a:gd name="T100" fmla="*/ 0 w 476"/>
                <a:gd name="T101" fmla="*/ 1 h 751"/>
                <a:gd name="T102" fmla="*/ 1 w 476"/>
                <a:gd name="T103" fmla="*/ 1 h 7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6"/>
                <a:gd name="T157" fmla="*/ 0 h 751"/>
                <a:gd name="T158" fmla="*/ 476 w 476"/>
                <a:gd name="T159" fmla="*/ 751 h 7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6" h="751">
                  <a:moveTo>
                    <a:pt x="12" y="112"/>
                  </a:moveTo>
                  <a:lnTo>
                    <a:pt x="18" y="104"/>
                  </a:lnTo>
                  <a:lnTo>
                    <a:pt x="35" y="91"/>
                  </a:lnTo>
                  <a:lnTo>
                    <a:pt x="46" y="80"/>
                  </a:lnTo>
                  <a:lnTo>
                    <a:pt x="61" y="70"/>
                  </a:lnTo>
                  <a:lnTo>
                    <a:pt x="76" y="59"/>
                  </a:lnTo>
                  <a:lnTo>
                    <a:pt x="94" y="49"/>
                  </a:lnTo>
                  <a:lnTo>
                    <a:pt x="109" y="38"/>
                  </a:lnTo>
                  <a:lnTo>
                    <a:pt x="126" y="26"/>
                  </a:lnTo>
                  <a:lnTo>
                    <a:pt x="141" y="15"/>
                  </a:lnTo>
                  <a:lnTo>
                    <a:pt x="158" y="9"/>
                  </a:lnTo>
                  <a:lnTo>
                    <a:pt x="172" y="4"/>
                  </a:lnTo>
                  <a:lnTo>
                    <a:pt x="185" y="2"/>
                  </a:lnTo>
                  <a:lnTo>
                    <a:pt x="194" y="0"/>
                  </a:lnTo>
                  <a:lnTo>
                    <a:pt x="206" y="6"/>
                  </a:lnTo>
                  <a:lnTo>
                    <a:pt x="213" y="9"/>
                  </a:lnTo>
                  <a:lnTo>
                    <a:pt x="229" y="19"/>
                  </a:lnTo>
                  <a:lnTo>
                    <a:pt x="244" y="30"/>
                  </a:lnTo>
                  <a:lnTo>
                    <a:pt x="267" y="45"/>
                  </a:lnTo>
                  <a:lnTo>
                    <a:pt x="288" y="61"/>
                  </a:lnTo>
                  <a:lnTo>
                    <a:pt x="312" y="80"/>
                  </a:lnTo>
                  <a:lnTo>
                    <a:pt x="335" y="99"/>
                  </a:lnTo>
                  <a:lnTo>
                    <a:pt x="362" y="120"/>
                  </a:lnTo>
                  <a:lnTo>
                    <a:pt x="384" y="139"/>
                  </a:lnTo>
                  <a:lnTo>
                    <a:pt x="407" y="158"/>
                  </a:lnTo>
                  <a:lnTo>
                    <a:pt x="426" y="177"/>
                  </a:lnTo>
                  <a:lnTo>
                    <a:pt x="445" y="196"/>
                  </a:lnTo>
                  <a:lnTo>
                    <a:pt x="459" y="211"/>
                  </a:lnTo>
                  <a:lnTo>
                    <a:pt x="470" y="226"/>
                  </a:lnTo>
                  <a:lnTo>
                    <a:pt x="476" y="237"/>
                  </a:lnTo>
                  <a:lnTo>
                    <a:pt x="476" y="249"/>
                  </a:lnTo>
                  <a:lnTo>
                    <a:pt x="470" y="258"/>
                  </a:lnTo>
                  <a:lnTo>
                    <a:pt x="464" y="274"/>
                  </a:lnTo>
                  <a:lnTo>
                    <a:pt x="455" y="295"/>
                  </a:lnTo>
                  <a:lnTo>
                    <a:pt x="447" y="323"/>
                  </a:lnTo>
                  <a:lnTo>
                    <a:pt x="438" y="350"/>
                  </a:lnTo>
                  <a:lnTo>
                    <a:pt x="428" y="384"/>
                  </a:lnTo>
                  <a:lnTo>
                    <a:pt x="419" y="418"/>
                  </a:lnTo>
                  <a:lnTo>
                    <a:pt x="409" y="456"/>
                  </a:lnTo>
                  <a:lnTo>
                    <a:pt x="398" y="492"/>
                  </a:lnTo>
                  <a:lnTo>
                    <a:pt x="388" y="532"/>
                  </a:lnTo>
                  <a:lnTo>
                    <a:pt x="381" y="570"/>
                  </a:lnTo>
                  <a:lnTo>
                    <a:pt x="375" y="608"/>
                  </a:lnTo>
                  <a:lnTo>
                    <a:pt x="367" y="642"/>
                  </a:lnTo>
                  <a:lnTo>
                    <a:pt x="364" y="679"/>
                  </a:lnTo>
                  <a:lnTo>
                    <a:pt x="364" y="709"/>
                  </a:lnTo>
                  <a:lnTo>
                    <a:pt x="365" y="739"/>
                  </a:lnTo>
                  <a:lnTo>
                    <a:pt x="362" y="739"/>
                  </a:lnTo>
                  <a:lnTo>
                    <a:pt x="356" y="743"/>
                  </a:lnTo>
                  <a:lnTo>
                    <a:pt x="346" y="747"/>
                  </a:lnTo>
                  <a:lnTo>
                    <a:pt x="337" y="751"/>
                  </a:lnTo>
                  <a:lnTo>
                    <a:pt x="326" y="749"/>
                  </a:lnTo>
                  <a:lnTo>
                    <a:pt x="318" y="745"/>
                  </a:lnTo>
                  <a:lnTo>
                    <a:pt x="310" y="734"/>
                  </a:lnTo>
                  <a:lnTo>
                    <a:pt x="310" y="718"/>
                  </a:lnTo>
                  <a:lnTo>
                    <a:pt x="310" y="701"/>
                  </a:lnTo>
                  <a:lnTo>
                    <a:pt x="314" y="680"/>
                  </a:lnTo>
                  <a:lnTo>
                    <a:pt x="318" y="654"/>
                  </a:lnTo>
                  <a:lnTo>
                    <a:pt x="327" y="623"/>
                  </a:lnTo>
                  <a:lnTo>
                    <a:pt x="333" y="587"/>
                  </a:lnTo>
                  <a:lnTo>
                    <a:pt x="345" y="551"/>
                  </a:lnTo>
                  <a:lnTo>
                    <a:pt x="356" y="511"/>
                  </a:lnTo>
                  <a:lnTo>
                    <a:pt x="367" y="473"/>
                  </a:lnTo>
                  <a:lnTo>
                    <a:pt x="377" y="433"/>
                  </a:lnTo>
                  <a:lnTo>
                    <a:pt x="388" y="395"/>
                  </a:lnTo>
                  <a:lnTo>
                    <a:pt x="400" y="357"/>
                  </a:lnTo>
                  <a:lnTo>
                    <a:pt x="411" y="325"/>
                  </a:lnTo>
                  <a:lnTo>
                    <a:pt x="421" y="295"/>
                  </a:lnTo>
                  <a:lnTo>
                    <a:pt x="430" y="272"/>
                  </a:lnTo>
                  <a:lnTo>
                    <a:pt x="436" y="253"/>
                  </a:lnTo>
                  <a:lnTo>
                    <a:pt x="443" y="241"/>
                  </a:lnTo>
                  <a:lnTo>
                    <a:pt x="442" y="230"/>
                  </a:lnTo>
                  <a:lnTo>
                    <a:pt x="436" y="220"/>
                  </a:lnTo>
                  <a:lnTo>
                    <a:pt x="424" y="207"/>
                  </a:lnTo>
                  <a:lnTo>
                    <a:pt x="411" y="194"/>
                  </a:lnTo>
                  <a:lnTo>
                    <a:pt x="390" y="177"/>
                  </a:lnTo>
                  <a:lnTo>
                    <a:pt x="369" y="161"/>
                  </a:lnTo>
                  <a:lnTo>
                    <a:pt x="345" y="146"/>
                  </a:lnTo>
                  <a:lnTo>
                    <a:pt x="322" y="131"/>
                  </a:lnTo>
                  <a:lnTo>
                    <a:pt x="295" y="114"/>
                  </a:lnTo>
                  <a:lnTo>
                    <a:pt x="270" y="101"/>
                  </a:lnTo>
                  <a:lnTo>
                    <a:pt x="246" y="85"/>
                  </a:lnTo>
                  <a:lnTo>
                    <a:pt x="225" y="76"/>
                  </a:lnTo>
                  <a:lnTo>
                    <a:pt x="204" y="64"/>
                  </a:lnTo>
                  <a:lnTo>
                    <a:pt x="189" y="59"/>
                  </a:lnTo>
                  <a:lnTo>
                    <a:pt x="175" y="53"/>
                  </a:lnTo>
                  <a:lnTo>
                    <a:pt x="170" y="53"/>
                  </a:lnTo>
                  <a:lnTo>
                    <a:pt x="154" y="57"/>
                  </a:lnTo>
                  <a:lnTo>
                    <a:pt x="139" y="66"/>
                  </a:lnTo>
                  <a:lnTo>
                    <a:pt x="118" y="82"/>
                  </a:lnTo>
                  <a:lnTo>
                    <a:pt x="99" y="99"/>
                  </a:lnTo>
                  <a:lnTo>
                    <a:pt x="80" y="114"/>
                  </a:lnTo>
                  <a:lnTo>
                    <a:pt x="65" y="131"/>
                  </a:lnTo>
                  <a:lnTo>
                    <a:pt x="56" y="141"/>
                  </a:lnTo>
                  <a:lnTo>
                    <a:pt x="52" y="146"/>
                  </a:lnTo>
                  <a:lnTo>
                    <a:pt x="48" y="144"/>
                  </a:lnTo>
                  <a:lnTo>
                    <a:pt x="38" y="144"/>
                  </a:lnTo>
                  <a:lnTo>
                    <a:pt x="27" y="142"/>
                  </a:lnTo>
                  <a:lnTo>
                    <a:pt x="18" y="141"/>
                  </a:lnTo>
                  <a:lnTo>
                    <a:pt x="6" y="135"/>
                  </a:lnTo>
                  <a:lnTo>
                    <a:pt x="0" y="131"/>
                  </a:lnTo>
                  <a:lnTo>
                    <a:pt x="0" y="122"/>
                  </a:lnTo>
                  <a:lnTo>
                    <a:pt x="12" y="112"/>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78"/>
            <p:cNvSpPr>
              <a:spLocks/>
            </p:cNvSpPr>
            <p:nvPr/>
          </p:nvSpPr>
          <p:spPr bwMode="auto">
            <a:xfrm>
              <a:off x="3212" y="3279"/>
              <a:ext cx="149" cy="150"/>
            </a:xfrm>
            <a:custGeom>
              <a:avLst/>
              <a:gdLst>
                <a:gd name="T0" fmla="*/ 0 w 299"/>
                <a:gd name="T1" fmla="*/ 1 h 300"/>
                <a:gd name="T2" fmla="*/ 0 w 299"/>
                <a:gd name="T3" fmla="*/ 1 h 300"/>
                <a:gd name="T4" fmla="*/ 0 w 299"/>
                <a:gd name="T5" fmla="*/ 1 h 300"/>
                <a:gd name="T6" fmla="*/ 0 w 299"/>
                <a:gd name="T7" fmla="*/ 1 h 300"/>
                <a:gd name="T8" fmla="*/ 0 w 299"/>
                <a:gd name="T9" fmla="*/ 1 h 300"/>
                <a:gd name="T10" fmla="*/ 0 w 299"/>
                <a:gd name="T11" fmla="*/ 1 h 300"/>
                <a:gd name="T12" fmla="*/ 0 w 299"/>
                <a:gd name="T13" fmla="*/ 1 h 300"/>
                <a:gd name="T14" fmla="*/ 0 w 299"/>
                <a:gd name="T15" fmla="*/ 1 h 300"/>
                <a:gd name="T16" fmla="*/ 0 w 299"/>
                <a:gd name="T17" fmla="*/ 1 h 300"/>
                <a:gd name="T18" fmla="*/ 0 w 299"/>
                <a:gd name="T19" fmla="*/ 1 h 300"/>
                <a:gd name="T20" fmla="*/ 0 w 299"/>
                <a:gd name="T21" fmla="*/ 1 h 300"/>
                <a:gd name="T22" fmla="*/ 0 w 299"/>
                <a:gd name="T23" fmla="*/ 1 h 300"/>
                <a:gd name="T24" fmla="*/ 0 w 299"/>
                <a:gd name="T25" fmla="*/ 1 h 300"/>
                <a:gd name="T26" fmla="*/ 0 w 299"/>
                <a:gd name="T27" fmla="*/ 1 h 300"/>
                <a:gd name="T28" fmla="*/ 0 w 299"/>
                <a:gd name="T29" fmla="*/ 1 h 300"/>
                <a:gd name="T30" fmla="*/ 0 w 299"/>
                <a:gd name="T31" fmla="*/ 1 h 300"/>
                <a:gd name="T32" fmla="*/ 0 w 299"/>
                <a:gd name="T33" fmla="*/ 1 h 300"/>
                <a:gd name="T34" fmla="*/ 0 w 299"/>
                <a:gd name="T35" fmla="*/ 1 h 300"/>
                <a:gd name="T36" fmla="*/ 0 w 299"/>
                <a:gd name="T37" fmla="*/ 1 h 300"/>
                <a:gd name="T38" fmla="*/ 0 w 299"/>
                <a:gd name="T39" fmla="*/ 1 h 300"/>
                <a:gd name="T40" fmla="*/ 0 w 299"/>
                <a:gd name="T41" fmla="*/ 1 h 300"/>
                <a:gd name="T42" fmla="*/ 0 w 299"/>
                <a:gd name="T43" fmla="*/ 1 h 300"/>
                <a:gd name="T44" fmla="*/ 0 w 299"/>
                <a:gd name="T45" fmla="*/ 1 h 300"/>
                <a:gd name="T46" fmla="*/ 0 w 299"/>
                <a:gd name="T47" fmla="*/ 1 h 300"/>
                <a:gd name="T48" fmla="*/ 0 w 299"/>
                <a:gd name="T49" fmla="*/ 1 h 300"/>
                <a:gd name="T50" fmla="*/ 0 w 299"/>
                <a:gd name="T51" fmla="*/ 0 h 300"/>
                <a:gd name="T52" fmla="*/ 0 w 299"/>
                <a:gd name="T53" fmla="*/ 0 h 300"/>
                <a:gd name="T54" fmla="*/ 0 w 299"/>
                <a:gd name="T55" fmla="*/ 1 h 300"/>
                <a:gd name="T56" fmla="*/ 0 w 299"/>
                <a:gd name="T57" fmla="*/ 1 h 300"/>
                <a:gd name="T58" fmla="*/ 0 w 299"/>
                <a:gd name="T59" fmla="*/ 1 h 300"/>
                <a:gd name="T60" fmla="*/ 0 w 299"/>
                <a:gd name="T61" fmla="*/ 1 h 300"/>
                <a:gd name="T62" fmla="*/ 0 w 299"/>
                <a:gd name="T63" fmla="*/ 1 h 300"/>
                <a:gd name="T64" fmla="*/ 0 w 299"/>
                <a:gd name="T65" fmla="*/ 1 h 300"/>
                <a:gd name="T66" fmla="*/ 0 w 299"/>
                <a:gd name="T67" fmla="*/ 1 h 300"/>
                <a:gd name="T68" fmla="*/ 0 w 299"/>
                <a:gd name="T69" fmla="*/ 1 h 300"/>
                <a:gd name="T70" fmla="*/ 0 w 299"/>
                <a:gd name="T71" fmla="*/ 1 h 300"/>
                <a:gd name="T72" fmla="*/ 0 w 299"/>
                <a:gd name="T73" fmla="*/ 1 h 300"/>
                <a:gd name="T74" fmla="*/ 0 w 299"/>
                <a:gd name="T75" fmla="*/ 1 h 300"/>
                <a:gd name="T76" fmla="*/ 0 w 299"/>
                <a:gd name="T77" fmla="*/ 1 h 300"/>
                <a:gd name="T78" fmla="*/ 0 w 299"/>
                <a:gd name="T79" fmla="*/ 1 h 300"/>
                <a:gd name="T80" fmla="*/ 0 w 299"/>
                <a:gd name="T81" fmla="*/ 1 h 300"/>
                <a:gd name="T82" fmla="*/ 0 w 299"/>
                <a:gd name="T83" fmla="*/ 1 h 300"/>
                <a:gd name="T84" fmla="*/ 0 w 299"/>
                <a:gd name="T85" fmla="*/ 1 h 300"/>
                <a:gd name="T86" fmla="*/ 0 w 299"/>
                <a:gd name="T87" fmla="*/ 1 h 300"/>
                <a:gd name="T88" fmla="*/ 0 w 299"/>
                <a:gd name="T89" fmla="*/ 1 h 300"/>
                <a:gd name="T90" fmla="*/ 0 w 299"/>
                <a:gd name="T91" fmla="*/ 1 h 300"/>
                <a:gd name="T92" fmla="*/ 0 w 299"/>
                <a:gd name="T93" fmla="*/ 1 h 300"/>
                <a:gd name="T94" fmla="*/ 0 w 299"/>
                <a:gd name="T95" fmla="*/ 1 h 300"/>
                <a:gd name="T96" fmla="*/ 0 w 299"/>
                <a:gd name="T97" fmla="*/ 1 h 300"/>
                <a:gd name="T98" fmla="*/ 0 w 299"/>
                <a:gd name="T99" fmla="*/ 1 h 300"/>
                <a:gd name="T100" fmla="*/ 0 w 299"/>
                <a:gd name="T101" fmla="*/ 1 h 300"/>
                <a:gd name="T102" fmla="*/ 0 w 299"/>
                <a:gd name="T103" fmla="*/ 1 h 300"/>
                <a:gd name="T104" fmla="*/ 0 w 299"/>
                <a:gd name="T105" fmla="*/ 1 h 3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9"/>
                <a:gd name="T160" fmla="*/ 0 h 300"/>
                <a:gd name="T161" fmla="*/ 299 w 299"/>
                <a:gd name="T162" fmla="*/ 300 h 3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9" h="300">
                  <a:moveTo>
                    <a:pt x="4" y="154"/>
                  </a:moveTo>
                  <a:lnTo>
                    <a:pt x="4" y="156"/>
                  </a:lnTo>
                  <a:lnTo>
                    <a:pt x="6" y="163"/>
                  </a:lnTo>
                  <a:lnTo>
                    <a:pt x="12" y="173"/>
                  </a:lnTo>
                  <a:lnTo>
                    <a:pt x="17" y="184"/>
                  </a:lnTo>
                  <a:lnTo>
                    <a:pt x="23" y="196"/>
                  </a:lnTo>
                  <a:lnTo>
                    <a:pt x="31" y="211"/>
                  </a:lnTo>
                  <a:lnTo>
                    <a:pt x="38" y="226"/>
                  </a:lnTo>
                  <a:lnTo>
                    <a:pt x="50" y="241"/>
                  </a:lnTo>
                  <a:lnTo>
                    <a:pt x="59" y="255"/>
                  </a:lnTo>
                  <a:lnTo>
                    <a:pt x="71" y="268"/>
                  </a:lnTo>
                  <a:lnTo>
                    <a:pt x="82" y="277"/>
                  </a:lnTo>
                  <a:lnTo>
                    <a:pt x="93" y="289"/>
                  </a:lnTo>
                  <a:lnTo>
                    <a:pt x="105" y="295"/>
                  </a:lnTo>
                  <a:lnTo>
                    <a:pt x="120" y="300"/>
                  </a:lnTo>
                  <a:lnTo>
                    <a:pt x="133" y="300"/>
                  </a:lnTo>
                  <a:lnTo>
                    <a:pt x="150" y="300"/>
                  </a:lnTo>
                  <a:lnTo>
                    <a:pt x="162" y="293"/>
                  </a:lnTo>
                  <a:lnTo>
                    <a:pt x="173" y="287"/>
                  </a:lnTo>
                  <a:lnTo>
                    <a:pt x="185" y="281"/>
                  </a:lnTo>
                  <a:lnTo>
                    <a:pt x="196" y="276"/>
                  </a:lnTo>
                  <a:lnTo>
                    <a:pt x="213" y="260"/>
                  </a:lnTo>
                  <a:lnTo>
                    <a:pt x="228" y="247"/>
                  </a:lnTo>
                  <a:lnTo>
                    <a:pt x="236" y="230"/>
                  </a:lnTo>
                  <a:lnTo>
                    <a:pt x="244" y="219"/>
                  </a:lnTo>
                  <a:lnTo>
                    <a:pt x="246" y="207"/>
                  </a:lnTo>
                  <a:lnTo>
                    <a:pt x="246" y="201"/>
                  </a:lnTo>
                  <a:lnTo>
                    <a:pt x="238" y="186"/>
                  </a:lnTo>
                  <a:lnTo>
                    <a:pt x="230" y="173"/>
                  </a:lnTo>
                  <a:lnTo>
                    <a:pt x="228" y="158"/>
                  </a:lnTo>
                  <a:lnTo>
                    <a:pt x="234" y="150"/>
                  </a:lnTo>
                  <a:lnTo>
                    <a:pt x="249" y="152"/>
                  </a:lnTo>
                  <a:lnTo>
                    <a:pt x="265" y="163"/>
                  </a:lnTo>
                  <a:lnTo>
                    <a:pt x="280" y="169"/>
                  </a:lnTo>
                  <a:lnTo>
                    <a:pt x="293" y="165"/>
                  </a:lnTo>
                  <a:lnTo>
                    <a:pt x="297" y="154"/>
                  </a:lnTo>
                  <a:lnTo>
                    <a:pt x="299" y="144"/>
                  </a:lnTo>
                  <a:lnTo>
                    <a:pt x="299" y="133"/>
                  </a:lnTo>
                  <a:lnTo>
                    <a:pt x="299" y="122"/>
                  </a:lnTo>
                  <a:lnTo>
                    <a:pt x="295" y="110"/>
                  </a:lnTo>
                  <a:lnTo>
                    <a:pt x="293" y="99"/>
                  </a:lnTo>
                  <a:lnTo>
                    <a:pt x="289" y="89"/>
                  </a:lnTo>
                  <a:lnTo>
                    <a:pt x="287" y="84"/>
                  </a:lnTo>
                  <a:lnTo>
                    <a:pt x="278" y="72"/>
                  </a:lnTo>
                  <a:lnTo>
                    <a:pt x="263" y="61"/>
                  </a:lnTo>
                  <a:lnTo>
                    <a:pt x="244" y="47"/>
                  </a:lnTo>
                  <a:lnTo>
                    <a:pt x="227" y="34"/>
                  </a:lnTo>
                  <a:lnTo>
                    <a:pt x="208" y="21"/>
                  </a:lnTo>
                  <a:lnTo>
                    <a:pt x="192" y="11"/>
                  </a:lnTo>
                  <a:lnTo>
                    <a:pt x="183" y="4"/>
                  </a:lnTo>
                  <a:lnTo>
                    <a:pt x="179" y="2"/>
                  </a:lnTo>
                  <a:lnTo>
                    <a:pt x="173" y="0"/>
                  </a:lnTo>
                  <a:lnTo>
                    <a:pt x="166" y="0"/>
                  </a:lnTo>
                  <a:lnTo>
                    <a:pt x="160" y="0"/>
                  </a:lnTo>
                  <a:lnTo>
                    <a:pt x="158" y="4"/>
                  </a:lnTo>
                  <a:lnTo>
                    <a:pt x="158" y="9"/>
                  </a:lnTo>
                  <a:lnTo>
                    <a:pt x="162" y="21"/>
                  </a:lnTo>
                  <a:lnTo>
                    <a:pt x="170" y="30"/>
                  </a:lnTo>
                  <a:lnTo>
                    <a:pt x="185" y="44"/>
                  </a:lnTo>
                  <a:lnTo>
                    <a:pt x="202" y="59"/>
                  </a:lnTo>
                  <a:lnTo>
                    <a:pt x="223" y="76"/>
                  </a:lnTo>
                  <a:lnTo>
                    <a:pt x="240" y="89"/>
                  </a:lnTo>
                  <a:lnTo>
                    <a:pt x="255" y="104"/>
                  </a:lnTo>
                  <a:lnTo>
                    <a:pt x="265" y="116"/>
                  </a:lnTo>
                  <a:lnTo>
                    <a:pt x="265" y="123"/>
                  </a:lnTo>
                  <a:lnTo>
                    <a:pt x="255" y="123"/>
                  </a:lnTo>
                  <a:lnTo>
                    <a:pt x="246" y="123"/>
                  </a:lnTo>
                  <a:lnTo>
                    <a:pt x="234" y="120"/>
                  </a:lnTo>
                  <a:lnTo>
                    <a:pt x="223" y="118"/>
                  </a:lnTo>
                  <a:lnTo>
                    <a:pt x="209" y="116"/>
                  </a:lnTo>
                  <a:lnTo>
                    <a:pt x="198" y="118"/>
                  </a:lnTo>
                  <a:lnTo>
                    <a:pt x="189" y="122"/>
                  </a:lnTo>
                  <a:lnTo>
                    <a:pt x="183" y="131"/>
                  </a:lnTo>
                  <a:lnTo>
                    <a:pt x="179" y="143"/>
                  </a:lnTo>
                  <a:lnTo>
                    <a:pt x="183" y="156"/>
                  </a:lnTo>
                  <a:lnTo>
                    <a:pt x="189" y="167"/>
                  </a:lnTo>
                  <a:lnTo>
                    <a:pt x="196" y="182"/>
                  </a:lnTo>
                  <a:lnTo>
                    <a:pt x="202" y="194"/>
                  </a:lnTo>
                  <a:lnTo>
                    <a:pt x="209" y="207"/>
                  </a:lnTo>
                  <a:lnTo>
                    <a:pt x="211" y="219"/>
                  </a:lnTo>
                  <a:lnTo>
                    <a:pt x="209" y="228"/>
                  </a:lnTo>
                  <a:lnTo>
                    <a:pt x="200" y="234"/>
                  </a:lnTo>
                  <a:lnTo>
                    <a:pt x="192" y="241"/>
                  </a:lnTo>
                  <a:lnTo>
                    <a:pt x="181" y="247"/>
                  </a:lnTo>
                  <a:lnTo>
                    <a:pt x="170" y="255"/>
                  </a:lnTo>
                  <a:lnTo>
                    <a:pt x="158" y="258"/>
                  </a:lnTo>
                  <a:lnTo>
                    <a:pt x="147" y="264"/>
                  </a:lnTo>
                  <a:lnTo>
                    <a:pt x="137" y="266"/>
                  </a:lnTo>
                  <a:lnTo>
                    <a:pt x="131" y="268"/>
                  </a:lnTo>
                  <a:lnTo>
                    <a:pt x="122" y="260"/>
                  </a:lnTo>
                  <a:lnTo>
                    <a:pt x="109" y="245"/>
                  </a:lnTo>
                  <a:lnTo>
                    <a:pt x="99" y="234"/>
                  </a:lnTo>
                  <a:lnTo>
                    <a:pt x="92" y="224"/>
                  </a:lnTo>
                  <a:lnTo>
                    <a:pt x="84" y="213"/>
                  </a:lnTo>
                  <a:lnTo>
                    <a:pt x="76" y="203"/>
                  </a:lnTo>
                  <a:lnTo>
                    <a:pt x="67" y="192"/>
                  </a:lnTo>
                  <a:lnTo>
                    <a:pt x="59" y="181"/>
                  </a:lnTo>
                  <a:lnTo>
                    <a:pt x="52" y="169"/>
                  </a:lnTo>
                  <a:lnTo>
                    <a:pt x="46" y="162"/>
                  </a:lnTo>
                  <a:lnTo>
                    <a:pt x="36" y="146"/>
                  </a:lnTo>
                  <a:lnTo>
                    <a:pt x="35" y="143"/>
                  </a:lnTo>
                  <a:lnTo>
                    <a:pt x="25" y="139"/>
                  </a:lnTo>
                  <a:lnTo>
                    <a:pt x="12" y="137"/>
                  </a:lnTo>
                  <a:lnTo>
                    <a:pt x="0" y="139"/>
                  </a:lnTo>
                  <a:lnTo>
                    <a:pt x="4" y="154"/>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79"/>
            <p:cNvSpPr>
              <a:spLocks/>
            </p:cNvSpPr>
            <p:nvPr/>
          </p:nvSpPr>
          <p:spPr bwMode="auto">
            <a:xfrm>
              <a:off x="3182" y="3376"/>
              <a:ext cx="286" cy="233"/>
            </a:xfrm>
            <a:custGeom>
              <a:avLst/>
              <a:gdLst>
                <a:gd name="T0" fmla="*/ 0 w 573"/>
                <a:gd name="T1" fmla="*/ 1 h 466"/>
                <a:gd name="T2" fmla="*/ 0 w 573"/>
                <a:gd name="T3" fmla="*/ 1 h 466"/>
                <a:gd name="T4" fmla="*/ 0 w 573"/>
                <a:gd name="T5" fmla="*/ 1 h 466"/>
                <a:gd name="T6" fmla="*/ 0 w 573"/>
                <a:gd name="T7" fmla="*/ 1 h 466"/>
                <a:gd name="T8" fmla="*/ 0 w 573"/>
                <a:gd name="T9" fmla="*/ 1 h 466"/>
                <a:gd name="T10" fmla="*/ 0 w 573"/>
                <a:gd name="T11" fmla="*/ 1 h 466"/>
                <a:gd name="T12" fmla="*/ 0 w 573"/>
                <a:gd name="T13" fmla="*/ 1 h 466"/>
                <a:gd name="T14" fmla="*/ 0 w 573"/>
                <a:gd name="T15" fmla="*/ 1 h 466"/>
                <a:gd name="T16" fmla="*/ 0 w 573"/>
                <a:gd name="T17" fmla="*/ 1 h 466"/>
                <a:gd name="T18" fmla="*/ 0 w 573"/>
                <a:gd name="T19" fmla="*/ 1 h 466"/>
                <a:gd name="T20" fmla="*/ 0 w 573"/>
                <a:gd name="T21" fmla="*/ 1 h 466"/>
                <a:gd name="T22" fmla="*/ 0 w 573"/>
                <a:gd name="T23" fmla="*/ 1 h 466"/>
                <a:gd name="T24" fmla="*/ 0 w 573"/>
                <a:gd name="T25" fmla="*/ 1 h 466"/>
                <a:gd name="T26" fmla="*/ 0 w 573"/>
                <a:gd name="T27" fmla="*/ 1 h 466"/>
                <a:gd name="T28" fmla="*/ 0 w 573"/>
                <a:gd name="T29" fmla="*/ 1 h 466"/>
                <a:gd name="T30" fmla="*/ 0 w 573"/>
                <a:gd name="T31" fmla="*/ 1 h 466"/>
                <a:gd name="T32" fmla="*/ 0 w 573"/>
                <a:gd name="T33" fmla="*/ 1 h 466"/>
                <a:gd name="T34" fmla="*/ 0 w 573"/>
                <a:gd name="T35" fmla="*/ 1 h 466"/>
                <a:gd name="T36" fmla="*/ 0 w 573"/>
                <a:gd name="T37" fmla="*/ 1 h 466"/>
                <a:gd name="T38" fmla="*/ 0 w 573"/>
                <a:gd name="T39" fmla="*/ 1 h 466"/>
                <a:gd name="T40" fmla="*/ 0 w 573"/>
                <a:gd name="T41" fmla="*/ 1 h 466"/>
                <a:gd name="T42" fmla="*/ 0 w 573"/>
                <a:gd name="T43" fmla="*/ 1 h 466"/>
                <a:gd name="T44" fmla="*/ 0 w 573"/>
                <a:gd name="T45" fmla="*/ 1 h 466"/>
                <a:gd name="T46" fmla="*/ 0 w 573"/>
                <a:gd name="T47" fmla="*/ 1 h 466"/>
                <a:gd name="T48" fmla="*/ 0 w 573"/>
                <a:gd name="T49" fmla="*/ 1 h 466"/>
                <a:gd name="T50" fmla="*/ 0 w 573"/>
                <a:gd name="T51" fmla="*/ 1 h 466"/>
                <a:gd name="T52" fmla="*/ 0 w 573"/>
                <a:gd name="T53" fmla="*/ 1 h 466"/>
                <a:gd name="T54" fmla="*/ 0 w 573"/>
                <a:gd name="T55" fmla="*/ 1 h 466"/>
                <a:gd name="T56" fmla="*/ 0 w 573"/>
                <a:gd name="T57" fmla="*/ 1 h 466"/>
                <a:gd name="T58" fmla="*/ 0 w 573"/>
                <a:gd name="T59" fmla="*/ 1 h 466"/>
                <a:gd name="T60" fmla="*/ 0 w 573"/>
                <a:gd name="T61" fmla="*/ 1 h 466"/>
                <a:gd name="T62" fmla="*/ 0 w 573"/>
                <a:gd name="T63" fmla="*/ 1 h 466"/>
                <a:gd name="T64" fmla="*/ 0 w 573"/>
                <a:gd name="T65" fmla="*/ 1 h 466"/>
                <a:gd name="T66" fmla="*/ 0 w 573"/>
                <a:gd name="T67" fmla="*/ 1 h 466"/>
                <a:gd name="T68" fmla="*/ 0 w 573"/>
                <a:gd name="T69" fmla="*/ 1 h 466"/>
                <a:gd name="T70" fmla="*/ 0 w 573"/>
                <a:gd name="T71" fmla="*/ 1 h 466"/>
                <a:gd name="T72" fmla="*/ 0 w 573"/>
                <a:gd name="T73" fmla="*/ 1 h 466"/>
                <a:gd name="T74" fmla="*/ 0 w 573"/>
                <a:gd name="T75" fmla="*/ 1 h 466"/>
                <a:gd name="T76" fmla="*/ 0 w 573"/>
                <a:gd name="T77" fmla="*/ 1 h 466"/>
                <a:gd name="T78" fmla="*/ 0 w 573"/>
                <a:gd name="T79" fmla="*/ 0 h 466"/>
                <a:gd name="T80" fmla="*/ 0 w 573"/>
                <a:gd name="T81" fmla="*/ 1 h 466"/>
                <a:gd name="T82" fmla="*/ 0 w 573"/>
                <a:gd name="T83" fmla="*/ 1 h 4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3"/>
                <a:gd name="T127" fmla="*/ 0 h 466"/>
                <a:gd name="T128" fmla="*/ 573 w 573"/>
                <a:gd name="T129" fmla="*/ 466 h 4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3" h="466">
                  <a:moveTo>
                    <a:pt x="27" y="19"/>
                  </a:moveTo>
                  <a:lnTo>
                    <a:pt x="25" y="19"/>
                  </a:lnTo>
                  <a:lnTo>
                    <a:pt x="21" y="26"/>
                  </a:lnTo>
                  <a:lnTo>
                    <a:pt x="19" y="36"/>
                  </a:lnTo>
                  <a:lnTo>
                    <a:pt x="17" y="51"/>
                  </a:lnTo>
                  <a:lnTo>
                    <a:pt x="16" y="66"/>
                  </a:lnTo>
                  <a:lnTo>
                    <a:pt x="12" y="83"/>
                  </a:lnTo>
                  <a:lnTo>
                    <a:pt x="10" y="102"/>
                  </a:lnTo>
                  <a:lnTo>
                    <a:pt x="8" y="125"/>
                  </a:lnTo>
                  <a:lnTo>
                    <a:pt x="2" y="144"/>
                  </a:lnTo>
                  <a:lnTo>
                    <a:pt x="0" y="165"/>
                  </a:lnTo>
                  <a:lnTo>
                    <a:pt x="0" y="184"/>
                  </a:lnTo>
                  <a:lnTo>
                    <a:pt x="0" y="205"/>
                  </a:lnTo>
                  <a:lnTo>
                    <a:pt x="0" y="220"/>
                  </a:lnTo>
                  <a:lnTo>
                    <a:pt x="0" y="237"/>
                  </a:lnTo>
                  <a:lnTo>
                    <a:pt x="6" y="247"/>
                  </a:lnTo>
                  <a:lnTo>
                    <a:pt x="10" y="258"/>
                  </a:lnTo>
                  <a:lnTo>
                    <a:pt x="19" y="264"/>
                  </a:lnTo>
                  <a:lnTo>
                    <a:pt x="38" y="272"/>
                  </a:lnTo>
                  <a:lnTo>
                    <a:pt x="63" y="279"/>
                  </a:lnTo>
                  <a:lnTo>
                    <a:pt x="95" y="291"/>
                  </a:lnTo>
                  <a:lnTo>
                    <a:pt x="130" y="300"/>
                  </a:lnTo>
                  <a:lnTo>
                    <a:pt x="171" y="312"/>
                  </a:lnTo>
                  <a:lnTo>
                    <a:pt x="215" y="325"/>
                  </a:lnTo>
                  <a:lnTo>
                    <a:pt x="261" y="340"/>
                  </a:lnTo>
                  <a:lnTo>
                    <a:pt x="305" y="352"/>
                  </a:lnTo>
                  <a:lnTo>
                    <a:pt x="350" y="367"/>
                  </a:lnTo>
                  <a:lnTo>
                    <a:pt x="392" y="382"/>
                  </a:lnTo>
                  <a:lnTo>
                    <a:pt x="434" y="399"/>
                  </a:lnTo>
                  <a:lnTo>
                    <a:pt x="468" y="414"/>
                  </a:lnTo>
                  <a:lnTo>
                    <a:pt x="500" y="431"/>
                  </a:lnTo>
                  <a:lnTo>
                    <a:pt x="525" y="448"/>
                  </a:lnTo>
                  <a:lnTo>
                    <a:pt x="544" y="466"/>
                  </a:lnTo>
                  <a:lnTo>
                    <a:pt x="546" y="464"/>
                  </a:lnTo>
                  <a:lnTo>
                    <a:pt x="552" y="464"/>
                  </a:lnTo>
                  <a:lnTo>
                    <a:pt x="559" y="462"/>
                  </a:lnTo>
                  <a:lnTo>
                    <a:pt x="567" y="458"/>
                  </a:lnTo>
                  <a:lnTo>
                    <a:pt x="571" y="450"/>
                  </a:lnTo>
                  <a:lnTo>
                    <a:pt x="573" y="443"/>
                  </a:lnTo>
                  <a:lnTo>
                    <a:pt x="565" y="431"/>
                  </a:lnTo>
                  <a:lnTo>
                    <a:pt x="552" y="416"/>
                  </a:lnTo>
                  <a:lnTo>
                    <a:pt x="535" y="405"/>
                  </a:lnTo>
                  <a:lnTo>
                    <a:pt x="514" y="393"/>
                  </a:lnTo>
                  <a:lnTo>
                    <a:pt x="485" y="380"/>
                  </a:lnTo>
                  <a:lnTo>
                    <a:pt x="453" y="369"/>
                  </a:lnTo>
                  <a:lnTo>
                    <a:pt x="415" y="353"/>
                  </a:lnTo>
                  <a:lnTo>
                    <a:pt x="377" y="340"/>
                  </a:lnTo>
                  <a:lnTo>
                    <a:pt x="335" y="325"/>
                  </a:lnTo>
                  <a:lnTo>
                    <a:pt x="295" y="313"/>
                  </a:lnTo>
                  <a:lnTo>
                    <a:pt x="251" y="298"/>
                  </a:lnTo>
                  <a:lnTo>
                    <a:pt x="211" y="285"/>
                  </a:lnTo>
                  <a:lnTo>
                    <a:pt x="171" y="274"/>
                  </a:lnTo>
                  <a:lnTo>
                    <a:pt x="139" y="264"/>
                  </a:lnTo>
                  <a:lnTo>
                    <a:pt x="109" y="253"/>
                  </a:lnTo>
                  <a:lnTo>
                    <a:pt x="84" y="247"/>
                  </a:lnTo>
                  <a:lnTo>
                    <a:pt x="67" y="241"/>
                  </a:lnTo>
                  <a:lnTo>
                    <a:pt x="57" y="239"/>
                  </a:lnTo>
                  <a:lnTo>
                    <a:pt x="50" y="234"/>
                  </a:lnTo>
                  <a:lnTo>
                    <a:pt x="46" y="226"/>
                  </a:lnTo>
                  <a:lnTo>
                    <a:pt x="44" y="215"/>
                  </a:lnTo>
                  <a:lnTo>
                    <a:pt x="44" y="205"/>
                  </a:lnTo>
                  <a:lnTo>
                    <a:pt x="44" y="190"/>
                  </a:lnTo>
                  <a:lnTo>
                    <a:pt x="44" y="175"/>
                  </a:lnTo>
                  <a:lnTo>
                    <a:pt x="46" y="160"/>
                  </a:lnTo>
                  <a:lnTo>
                    <a:pt x="50" y="144"/>
                  </a:lnTo>
                  <a:lnTo>
                    <a:pt x="54" y="127"/>
                  </a:lnTo>
                  <a:lnTo>
                    <a:pt x="55" y="110"/>
                  </a:lnTo>
                  <a:lnTo>
                    <a:pt x="57" y="95"/>
                  </a:lnTo>
                  <a:lnTo>
                    <a:pt x="63" y="83"/>
                  </a:lnTo>
                  <a:lnTo>
                    <a:pt x="63" y="72"/>
                  </a:lnTo>
                  <a:lnTo>
                    <a:pt x="65" y="64"/>
                  </a:lnTo>
                  <a:lnTo>
                    <a:pt x="67" y="59"/>
                  </a:lnTo>
                  <a:lnTo>
                    <a:pt x="71" y="59"/>
                  </a:lnTo>
                  <a:lnTo>
                    <a:pt x="67" y="53"/>
                  </a:lnTo>
                  <a:lnTo>
                    <a:pt x="63" y="44"/>
                  </a:lnTo>
                  <a:lnTo>
                    <a:pt x="57" y="30"/>
                  </a:lnTo>
                  <a:lnTo>
                    <a:pt x="54" y="17"/>
                  </a:lnTo>
                  <a:lnTo>
                    <a:pt x="44" y="6"/>
                  </a:lnTo>
                  <a:lnTo>
                    <a:pt x="36" y="0"/>
                  </a:lnTo>
                  <a:lnTo>
                    <a:pt x="31" y="0"/>
                  </a:lnTo>
                  <a:lnTo>
                    <a:pt x="29" y="4"/>
                  </a:lnTo>
                  <a:lnTo>
                    <a:pt x="27" y="7"/>
                  </a:lnTo>
                  <a:lnTo>
                    <a:pt x="27" y="19"/>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80"/>
            <p:cNvSpPr>
              <a:spLocks/>
            </p:cNvSpPr>
            <p:nvPr/>
          </p:nvSpPr>
          <p:spPr bwMode="auto">
            <a:xfrm>
              <a:off x="3547" y="3474"/>
              <a:ext cx="193" cy="147"/>
            </a:xfrm>
            <a:custGeom>
              <a:avLst/>
              <a:gdLst>
                <a:gd name="T0" fmla="*/ 1 w 386"/>
                <a:gd name="T1" fmla="*/ 1 h 294"/>
                <a:gd name="T2" fmla="*/ 1 w 386"/>
                <a:gd name="T3" fmla="*/ 1 h 294"/>
                <a:gd name="T4" fmla="*/ 1 w 386"/>
                <a:gd name="T5" fmla="*/ 1 h 294"/>
                <a:gd name="T6" fmla="*/ 1 w 386"/>
                <a:gd name="T7" fmla="*/ 1 h 294"/>
                <a:gd name="T8" fmla="*/ 1 w 386"/>
                <a:gd name="T9" fmla="*/ 1 h 294"/>
                <a:gd name="T10" fmla="*/ 1 w 386"/>
                <a:gd name="T11" fmla="*/ 1 h 294"/>
                <a:gd name="T12" fmla="*/ 1 w 386"/>
                <a:gd name="T13" fmla="*/ 1 h 294"/>
                <a:gd name="T14" fmla="*/ 0 w 386"/>
                <a:gd name="T15" fmla="*/ 1 h 294"/>
                <a:gd name="T16" fmla="*/ 1 w 386"/>
                <a:gd name="T17" fmla="*/ 1 h 294"/>
                <a:gd name="T18" fmla="*/ 1 w 386"/>
                <a:gd name="T19" fmla="*/ 1 h 294"/>
                <a:gd name="T20" fmla="*/ 1 w 386"/>
                <a:gd name="T21" fmla="*/ 1 h 294"/>
                <a:gd name="T22" fmla="*/ 1 w 386"/>
                <a:gd name="T23" fmla="*/ 1 h 294"/>
                <a:gd name="T24" fmla="*/ 1 w 386"/>
                <a:gd name="T25" fmla="*/ 1 h 294"/>
                <a:gd name="T26" fmla="*/ 1 w 386"/>
                <a:gd name="T27" fmla="*/ 1 h 294"/>
                <a:gd name="T28" fmla="*/ 1 w 386"/>
                <a:gd name="T29" fmla="*/ 1 h 294"/>
                <a:gd name="T30" fmla="*/ 1 w 386"/>
                <a:gd name="T31" fmla="*/ 1 h 294"/>
                <a:gd name="T32" fmla="*/ 1 w 386"/>
                <a:gd name="T33" fmla="*/ 1 h 294"/>
                <a:gd name="T34" fmla="*/ 1 w 386"/>
                <a:gd name="T35" fmla="*/ 1 h 294"/>
                <a:gd name="T36" fmla="*/ 1 w 386"/>
                <a:gd name="T37" fmla="*/ 1 h 294"/>
                <a:gd name="T38" fmla="*/ 1 w 386"/>
                <a:gd name="T39" fmla="*/ 1 h 294"/>
                <a:gd name="T40" fmla="*/ 1 w 386"/>
                <a:gd name="T41" fmla="*/ 1 h 294"/>
                <a:gd name="T42" fmla="*/ 1 w 386"/>
                <a:gd name="T43" fmla="*/ 1 h 294"/>
                <a:gd name="T44" fmla="*/ 1 w 386"/>
                <a:gd name="T45" fmla="*/ 1 h 294"/>
                <a:gd name="T46" fmla="*/ 1 w 386"/>
                <a:gd name="T47" fmla="*/ 1 h 294"/>
                <a:gd name="T48" fmla="*/ 1 w 386"/>
                <a:gd name="T49" fmla="*/ 1 h 294"/>
                <a:gd name="T50" fmla="*/ 1 w 386"/>
                <a:gd name="T51" fmla="*/ 1 h 294"/>
                <a:gd name="T52" fmla="*/ 1 w 386"/>
                <a:gd name="T53" fmla="*/ 1 h 294"/>
                <a:gd name="T54" fmla="*/ 1 w 386"/>
                <a:gd name="T55" fmla="*/ 1 h 294"/>
                <a:gd name="T56" fmla="*/ 1 w 386"/>
                <a:gd name="T57" fmla="*/ 1 h 294"/>
                <a:gd name="T58" fmla="*/ 1 w 386"/>
                <a:gd name="T59" fmla="*/ 1 h 294"/>
                <a:gd name="T60" fmla="*/ 1 w 386"/>
                <a:gd name="T61" fmla="*/ 1 h 294"/>
                <a:gd name="T62" fmla="*/ 1 w 386"/>
                <a:gd name="T63" fmla="*/ 1 h 294"/>
                <a:gd name="T64" fmla="*/ 1 w 386"/>
                <a:gd name="T65" fmla="*/ 1 h 294"/>
                <a:gd name="T66" fmla="*/ 1 w 386"/>
                <a:gd name="T67" fmla="*/ 1 h 294"/>
                <a:gd name="T68" fmla="*/ 1 w 386"/>
                <a:gd name="T69" fmla="*/ 1 h 294"/>
                <a:gd name="T70" fmla="*/ 1 w 386"/>
                <a:gd name="T71" fmla="*/ 1 h 294"/>
                <a:gd name="T72" fmla="*/ 1 w 386"/>
                <a:gd name="T73" fmla="*/ 1 h 294"/>
                <a:gd name="T74" fmla="*/ 1 w 386"/>
                <a:gd name="T75" fmla="*/ 1 h 294"/>
                <a:gd name="T76" fmla="*/ 1 w 386"/>
                <a:gd name="T77" fmla="*/ 1 h 294"/>
                <a:gd name="T78" fmla="*/ 1 w 386"/>
                <a:gd name="T79" fmla="*/ 1 h 294"/>
                <a:gd name="T80" fmla="*/ 1 w 386"/>
                <a:gd name="T81" fmla="*/ 1 h 294"/>
                <a:gd name="T82" fmla="*/ 1 w 386"/>
                <a:gd name="T83" fmla="*/ 1 h 294"/>
                <a:gd name="T84" fmla="*/ 1 w 386"/>
                <a:gd name="T85" fmla="*/ 1 h 294"/>
                <a:gd name="T86" fmla="*/ 1 w 386"/>
                <a:gd name="T87" fmla="*/ 1 h 294"/>
                <a:gd name="T88" fmla="*/ 1 w 386"/>
                <a:gd name="T89" fmla="*/ 1 h 294"/>
                <a:gd name="T90" fmla="*/ 1 w 386"/>
                <a:gd name="T91" fmla="*/ 1 h 294"/>
                <a:gd name="T92" fmla="*/ 1 w 386"/>
                <a:gd name="T93" fmla="*/ 1 h 294"/>
                <a:gd name="T94" fmla="*/ 1 w 386"/>
                <a:gd name="T95" fmla="*/ 1 h 294"/>
                <a:gd name="T96" fmla="*/ 1 w 386"/>
                <a:gd name="T97" fmla="*/ 1 h 294"/>
                <a:gd name="T98" fmla="*/ 1 w 386"/>
                <a:gd name="T99" fmla="*/ 1 h 294"/>
                <a:gd name="T100" fmla="*/ 1 w 386"/>
                <a:gd name="T101" fmla="*/ 1 h 294"/>
                <a:gd name="T102" fmla="*/ 1 w 386"/>
                <a:gd name="T103" fmla="*/ 0 h 294"/>
                <a:gd name="T104" fmla="*/ 1 w 386"/>
                <a:gd name="T105" fmla="*/ 1 h 2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6"/>
                <a:gd name="T160" fmla="*/ 0 h 294"/>
                <a:gd name="T161" fmla="*/ 386 w 386"/>
                <a:gd name="T162" fmla="*/ 294 h 2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6" h="294">
                  <a:moveTo>
                    <a:pt x="118" y="7"/>
                  </a:moveTo>
                  <a:lnTo>
                    <a:pt x="113" y="11"/>
                  </a:lnTo>
                  <a:lnTo>
                    <a:pt x="101" y="24"/>
                  </a:lnTo>
                  <a:lnTo>
                    <a:pt x="92" y="30"/>
                  </a:lnTo>
                  <a:lnTo>
                    <a:pt x="82" y="41"/>
                  </a:lnTo>
                  <a:lnTo>
                    <a:pt x="73" y="53"/>
                  </a:lnTo>
                  <a:lnTo>
                    <a:pt x="63" y="66"/>
                  </a:lnTo>
                  <a:lnTo>
                    <a:pt x="52" y="78"/>
                  </a:lnTo>
                  <a:lnTo>
                    <a:pt x="42" y="89"/>
                  </a:lnTo>
                  <a:lnTo>
                    <a:pt x="31" y="100"/>
                  </a:lnTo>
                  <a:lnTo>
                    <a:pt x="23" y="114"/>
                  </a:lnTo>
                  <a:lnTo>
                    <a:pt x="16" y="123"/>
                  </a:lnTo>
                  <a:lnTo>
                    <a:pt x="10" y="135"/>
                  </a:lnTo>
                  <a:lnTo>
                    <a:pt x="4" y="144"/>
                  </a:lnTo>
                  <a:lnTo>
                    <a:pt x="2" y="154"/>
                  </a:lnTo>
                  <a:lnTo>
                    <a:pt x="0" y="165"/>
                  </a:lnTo>
                  <a:lnTo>
                    <a:pt x="6" y="175"/>
                  </a:lnTo>
                  <a:lnTo>
                    <a:pt x="14" y="180"/>
                  </a:lnTo>
                  <a:lnTo>
                    <a:pt x="29" y="186"/>
                  </a:lnTo>
                  <a:lnTo>
                    <a:pt x="42" y="184"/>
                  </a:lnTo>
                  <a:lnTo>
                    <a:pt x="57" y="178"/>
                  </a:lnTo>
                  <a:lnTo>
                    <a:pt x="73" y="169"/>
                  </a:lnTo>
                  <a:lnTo>
                    <a:pt x="88" y="154"/>
                  </a:lnTo>
                  <a:lnTo>
                    <a:pt x="97" y="138"/>
                  </a:lnTo>
                  <a:lnTo>
                    <a:pt x="105" y="135"/>
                  </a:lnTo>
                  <a:lnTo>
                    <a:pt x="109" y="138"/>
                  </a:lnTo>
                  <a:lnTo>
                    <a:pt x="115" y="150"/>
                  </a:lnTo>
                  <a:lnTo>
                    <a:pt x="113" y="163"/>
                  </a:lnTo>
                  <a:lnTo>
                    <a:pt x="113" y="176"/>
                  </a:lnTo>
                  <a:lnTo>
                    <a:pt x="109" y="190"/>
                  </a:lnTo>
                  <a:lnTo>
                    <a:pt x="107" y="199"/>
                  </a:lnTo>
                  <a:lnTo>
                    <a:pt x="103" y="207"/>
                  </a:lnTo>
                  <a:lnTo>
                    <a:pt x="109" y="220"/>
                  </a:lnTo>
                  <a:lnTo>
                    <a:pt x="120" y="235"/>
                  </a:lnTo>
                  <a:lnTo>
                    <a:pt x="137" y="254"/>
                  </a:lnTo>
                  <a:lnTo>
                    <a:pt x="145" y="262"/>
                  </a:lnTo>
                  <a:lnTo>
                    <a:pt x="158" y="270"/>
                  </a:lnTo>
                  <a:lnTo>
                    <a:pt x="170" y="275"/>
                  </a:lnTo>
                  <a:lnTo>
                    <a:pt x="185" y="283"/>
                  </a:lnTo>
                  <a:lnTo>
                    <a:pt x="200" y="287"/>
                  </a:lnTo>
                  <a:lnTo>
                    <a:pt x="217" y="290"/>
                  </a:lnTo>
                  <a:lnTo>
                    <a:pt x="234" y="292"/>
                  </a:lnTo>
                  <a:lnTo>
                    <a:pt x="253" y="294"/>
                  </a:lnTo>
                  <a:lnTo>
                    <a:pt x="270" y="290"/>
                  </a:lnTo>
                  <a:lnTo>
                    <a:pt x="288" y="289"/>
                  </a:lnTo>
                  <a:lnTo>
                    <a:pt x="301" y="283"/>
                  </a:lnTo>
                  <a:lnTo>
                    <a:pt x="316" y="277"/>
                  </a:lnTo>
                  <a:lnTo>
                    <a:pt x="327" y="268"/>
                  </a:lnTo>
                  <a:lnTo>
                    <a:pt x="339" y="260"/>
                  </a:lnTo>
                  <a:lnTo>
                    <a:pt x="346" y="251"/>
                  </a:lnTo>
                  <a:lnTo>
                    <a:pt x="356" y="243"/>
                  </a:lnTo>
                  <a:lnTo>
                    <a:pt x="367" y="224"/>
                  </a:lnTo>
                  <a:lnTo>
                    <a:pt x="379" y="209"/>
                  </a:lnTo>
                  <a:lnTo>
                    <a:pt x="383" y="199"/>
                  </a:lnTo>
                  <a:lnTo>
                    <a:pt x="386" y="195"/>
                  </a:lnTo>
                  <a:lnTo>
                    <a:pt x="385" y="190"/>
                  </a:lnTo>
                  <a:lnTo>
                    <a:pt x="383" y="182"/>
                  </a:lnTo>
                  <a:lnTo>
                    <a:pt x="377" y="175"/>
                  </a:lnTo>
                  <a:lnTo>
                    <a:pt x="365" y="180"/>
                  </a:lnTo>
                  <a:lnTo>
                    <a:pt x="352" y="188"/>
                  </a:lnTo>
                  <a:lnTo>
                    <a:pt x="337" y="203"/>
                  </a:lnTo>
                  <a:lnTo>
                    <a:pt x="320" y="218"/>
                  </a:lnTo>
                  <a:lnTo>
                    <a:pt x="303" y="237"/>
                  </a:lnTo>
                  <a:lnTo>
                    <a:pt x="282" y="252"/>
                  </a:lnTo>
                  <a:lnTo>
                    <a:pt x="265" y="266"/>
                  </a:lnTo>
                  <a:lnTo>
                    <a:pt x="248" y="271"/>
                  </a:lnTo>
                  <a:lnTo>
                    <a:pt x="232" y="273"/>
                  </a:lnTo>
                  <a:lnTo>
                    <a:pt x="215" y="264"/>
                  </a:lnTo>
                  <a:lnTo>
                    <a:pt x="198" y="254"/>
                  </a:lnTo>
                  <a:lnTo>
                    <a:pt x="181" y="243"/>
                  </a:lnTo>
                  <a:lnTo>
                    <a:pt x="168" y="233"/>
                  </a:lnTo>
                  <a:lnTo>
                    <a:pt x="154" y="222"/>
                  </a:lnTo>
                  <a:lnTo>
                    <a:pt x="145" y="211"/>
                  </a:lnTo>
                  <a:lnTo>
                    <a:pt x="139" y="201"/>
                  </a:lnTo>
                  <a:lnTo>
                    <a:pt x="139" y="195"/>
                  </a:lnTo>
                  <a:lnTo>
                    <a:pt x="139" y="184"/>
                  </a:lnTo>
                  <a:lnTo>
                    <a:pt x="139" y="173"/>
                  </a:lnTo>
                  <a:lnTo>
                    <a:pt x="139" y="157"/>
                  </a:lnTo>
                  <a:lnTo>
                    <a:pt x="139" y="146"/>
                  </a:lnTo>
                  <a:lnTo>
                    <a:pt x="137" y="131"/>
                  </a:lnTo>
                  <a:lnTo>
                    <a:pt x="135" y="119"/>
                  </a:lnTo>
                  <a:lnTo>
                    <a:pt x="130" y="110"/>
                  </a:lnTo>
                  <a:lnTo>
                    <a:pt x="124" y="106"/>
                  </a:lnTo>
                  <a:lnTo>
                    <a:pt x="113" y="104"/>
                  </a:lnTo>
                  <a:lnTo>
                    <a:pt x="101" y="108"/>
                  </a:lnTo>
                  <a:lnTo>
                    <a:pt x="88" y="117"/>
                  </a:lnTo>
                  <a:lnTo>
                    <a:pt x="77" y="129"/>
                  </a:lnTo>
                  <a:lnTo>
                    <a:pt x="63" y="136"/>
                  </a:lnTo>
                  <a:lnTo>
                    <a:pt x="54" y="146"/>
                  </a:lnTo>
                  <a:lnTo>
                    <a:pt x="44" y="150"/>
                  </a:lnTo>
                  <a:lnTo>
                    <a:pt x="40" y="148"/>
                  </a:lnTo>
                  <a:lnTo>
                    <a:pt x="38" y="136"/>
                  </a:lnTo>
                  <a:lnTo>
                    <a:pt x="48" y="125"/>
                  </a:lnTo>
                  <a:lnTo>
                    <a:pt x="61" y="110"/>
                  </a:lnTo>
                  <a:lnTo>
                    <a:pt x="78" y="95"/>
                  </a:lnTo>
                  <a:lnTo>
                    <a:pt x="96" y="78"/>
                  </a:lnTo>
                  <a:lnTo>
                    <a:pt x="111" y="64"/>
                  </a:lnTo>
                  <a:lnTo>
                    <a:pt x="122" y="51"/>
                  </a:lnTo>
                  <a:lnTo>
                    <a:pt x="128" y="43"/>
                  </a:lnTo>
                  <a:lnTo>
                    <a:pt x="128" y="34"/>
                  </a:lnTo>
                  <a:lnTo>
                    <a:pt x="130" y="26"/>
                  </a:lnTo>
                  <a:lnTo>
                    <a:pt x="130" y="15"/>
                  </a:lnTo>
                  <a:lnTo>
                    <a:pt x="132" y="9"/>
                  </a:lnTo>
                  <a:lnTo>
                    <a:pt x="128" y="0"/>
                  </a:lnTo>
                  <a:lnTo>
                    <a:pt x="118" y="7"/>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81"/>
            <p:cNvSpPr>
              <a:spLocks/>
            </p:cNvSpPr>
            <p:nvPr/>
          </p:nvSpPr>
          <p:spPr bwMode="auto">
            <a:xfrm>
              <a:off x="3391" y="3581"/>
              <a:ext cx="425" cy="229"/>
            </a:xfrm>
            <a:custGeom>
              <a:avLst/>
              <a:gdLst>
                <a:gd name="T0" fmla="*/ 1 w 850"/>
                <a:gd name="T1" fmla="*/ 0 h 459"/>
                <a:gd name="T2" fmla="*/ 1 w 850"/>
                <a:gd name="T3" fmla="*/ 0 h 459"/>
                <a:gd name="T4" fmla="*/ 1 w 850"/>
                <a:gd name="T5" fmla="*/ 0 h 459"/>
                <a:gd name="T6" fmla="*/ 1 w 850"/>
                <a:gd name="T7" fmla="*/ 0 h 459"/>
                <a:gd name="T8" fmla="*/ 1 w 850"/>
                <a:gd name="T9" fmla="*/ 0 h 459"/>
                <a:gd name="T10" fmla="*/ 1 w 850"/>
                <a:gd name="T11" fmla="*/ 0 h 459"/>
                <a:gd name="T12" fmla="*/ 1 w 850"/>
                <a:gd name="T13" fmla="*/ 0 h 459"/>
                <a:gd name="T14" fmla="*/ 1 w 850"/>
                <a:gd name="T15" fmla="*/ 0 h 459"/>
                <a:gd name="T16" fmla="*/ 1 w 850"/>
                <a:gd name="T17" fmla="*/ 0 h 459"/>
                <a:gd name="T18" fmla="*/ 1 w 850"/>
                <a:gd name="T19" fmla="*/ 0 h 459"/>
                <a:gd name="T20" fmla="*/ 1 w 850"/>
                <a:gd name="T21" fmla="*/ 0 h 459"/>
                <a:gd name="T22" fmla="*/ 1 w 850"/>
                <a:gd name="T23" fmla="*/ 0 h 459"/>
                <a:gd name="T24" fmla="*/ 1 w 850"/>
                <a:gd name="T25" fmla="*/ 0 h 459"/>
                <a:gd name="T26" fmla="*/ 1 w 850"/>
                <a:gd name="T27" fmla="*/ 0 h 459"/>
                <a:gd name="T28" fmla="*/ 1 w 850"/>
                <a:gd name="T29" fmla="*/ 0 h 459"/>
                <a:gd name="T30" fmla="*/ 1 w 850"/>
                <a:gd name="T31" fmla="*/ 0 h 459"/>
                <a:gd name="T32" fmla="*/ 1 w 850"/>
                <a:gd name="T33" fmla="*/ 0 h 459"/>
                <a:gd name="T34" fmla="*/ 1 w 850"/>
                <a:gd name="T35" fmla="*/ 0 h 459"/>
                <a:gd name="T36" fmla="*/ 1 w 850"/>
                <a:gd name="T37" fmla="*/ 0 h 459"/>
                <a:gd name="T38" fmla="*/ 1 w 850"/>
                <a:gd name="T39" fmla="*/ 0 h 459"/>
                <a:gd name="T40" fmla="*/ 1 w 850"/>
                <a:gd name="T41" fmla="*/ 0 h 459"/>
                <a:gd name="T42" fmla="*/ 1 w 850"/>
                <a:gd name="T43" fmla="*/ 0 h 459"/>
                <a:gd name="T44" fmla="*/ 0 w 850"/>
                <a:gd name="T45" fmla="*/ 0 h 459"/>
                <a:gd name="T46" fmla="*/ 1 w 850"/>
                <a:gd name="T47" fmla="*/ 0 h 459"/>
                <a:gd name="T48" fmla="*/ 1 w 850"/>
                <a:gd name="T49" fmla="*/ 0 h 459"/>
                <a:gd name="T50" fmla="*/ 1 w 850"/>
                <a:gd name="T51" fmla="*/ 0 h 459"/>
                <a:gd name="T52" fmla="*/ 1 w 850"/>
                <a:gd name="T53" fmla="*/ 0 h 459"/>
                <a:gd name="T54" fmla="*/ 1 w 850"/>
                <a:gd name="T55" fmla="*/ 0 h 459"/>
                <a:gd name="T56" fmla="*/ 1 w 850"/>
                <a:gd name="T57" fmla="*/ 0 h 459"/>
                <a:gd name="T58" fmla="*/ 1 w 850"/>
                <a:gd name="T59" fmla="*/ 0 h 459"/>
                <a:gd name="T60" fmla="*/ 1 w 850"/>
                <a:gd name="T61" fmla="*/ 0 h 459"/>
                <a:gd name="T62" fmla="*/ 1 w 850"/>
                <a:gd name="T63" fmla="*/ 0 h 459"/>
                <a:gd name="T64" fmla="*/ 1 w 850"/>
                <a:gd name="T65" fmla="*/ 0 h 459"/>
                <a:gd name="T66" fmla="*/ 1 w 850"/>
                <a:gd name="T67" fmla="*/ 0 h 459"/>
                <a:gd name="T68" fmla="*/ 1 w 850"/>
                <a:gd name="T69" fmla="*/ 0 h 459"/>
                <a:gd name="T70" fmla="*/ 1 w 850"/>
                <a:gd name="T71" fmla="*/ 0 h 459"/>
                <a:gd name="T72" fmla="*/ 1 w 850"/>
                <a:gd name="T73" fmla="*/ 0 h 459"/>
                <a:gd name="T74" fmla="*/ 1 w 850"/>
                <a:gd name="T75" fmla="*/ 0 h 459"/>
                <a:gd name="T76" fmla="*/ 1 w 850"/>
                <a:gd name="T77" fmla="*/ 0 h 459"/>
                <a:gd name="T78" fmla="*/ 1 w 850"/>
                <a:gd name="T79" fmla="*/ 0 h 459"/>
                <a:gd name="T80" fmla="*/ 1 w 850"/>
                <a:gd name="T81" fmla="*/ 0 h 459"/>
                <a:gd name="T82" fmla="*/ 1 w 850"/>
                <a:gd name="T83" fmla="*/ 0 h 459"/>
                <a:gd name="T84" fmla="*/ 1 w 850"/>
                <a:gd name="T85" fmla="*/ 0 h 459"/>
                <a:gd name="T86" fmla="*/ 1 w 850"/>
                <a:gd name="T87" fmla="*/ 0 h 459"/>
                <a:gd name="T88" fmla="*/ 1 w 850"/>
                <a:gd name="T89" fmla="*/ 0 h 459"/>
                <a:gd name="T90" fmla="*/ 1 w 850"/>
                <a:gd name="T91" fmla="*/ 0 h 459"/>
                <a:gd name="T92" fmla="*/ 1 w 850"/>
                <a:gd name="T93" fmla="*/ 0 h 459"/>
                <a:gd name="T94" fmla="*/ 1 w 850"/>
                <a:gd name="T95" fmla="*/ 0 h 459"/>
                <a:gd name="T96" fmla="*/ 1 w 850"/>
                <a:gd name="T97" fmla="*/ 0 h 459"/>
                <a:gd name="T98" fmla="*/ 1 w 850"/>
                <a:gd name="T99" fmla="*/ 0 h 459"/>
                <a:gd name="T100" fmla="*/ 1 w 850"/>
                <a:gd name="T101" fmla="*/ 0 h 459"/>
                <a:gd name="T102" fmla="*/ 1 w 850"/>
                <a:gd name="T103" fmla="*/ 0 h 459"/>
                <a:gd name="T104" fmla="*/ 1 w 850"/>
                <a:gd name="T105" fmla="*/ 0 h 459"/>
                <a:gd name="T106" fmla="*/ 1 w 850"/>
                <a:gd name="T107" fmla="*/ 0 h 459"/>
                <a:gd name="T108" fmla="*/ 1 w 850"/>
                <a:gd name="T109" fmla="*/ 0 h 4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50"/>
                <a:gd name="T166" fmla="*/ 0 h 459"/>
                <a:gd name="T167" fmla="*/ 850 w 850"/>
                <a:gd name="T168" fmla="*/ 459 h 4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50" h="459">
                  <a:moveTo>
                    <a:pt x="716" y="2"/>
                  </a:moveTo>
                  <a:lnTo>
                    <a:pt x="720" y="2"/>
                  </a:lnTo>
                  <a:lnTo>
                    <a:pt x="735" y="2"/>
                  </a:lnTo>
                  <a:lnTo>
                    <a:pt x="745" y="2"/>
                  </a:lnTo>
                  <a:lnTo>
                    <a:pt x="756" y="2"/>
                  </a:lnTo>
                  <a:lnTo>
                    <a:pt x="770" y="4"/>
                  </a:lnTo>
                  <a:lnTo>
                    <a:pt x="783" y="6"/>
                  </a:lnTo>
                  <a:lnTo>
                    <a:pt x="794" y="6"/>
                  </a:lnTo>
                  <a:lnTo>
                    <a:pt x="806" y="10"/>
                  </a:lnTo>
                  <a:lnTo>
                    <a:pt x="815" y="12"/>
                  </a:lnTo>
                  <a:lnTo>
                    <a:pt x="827" y="16"/>
                  </a:lnTo>
                  <a:lnTo>
                    <a:pt x="842" y="21"/>
                  </a:lnTo>
                  <a:lnTo>
                    <a:pt x="850" y="33"/>
                  </a:lnTo>
                  <a:lnTo>
                    <a:pt x="842" y="48"/>
                  </a:lnTo>
                  <a:lnTo>
                    <a:pt x="831" y="57"/>
                  </a:lnTo>
                  <a:lnTo>
                    <a:pt x="817" y="65"/>
                  </a:lnTo>
                  <a:lnTo>
                    <a:pt x="810" y="80"/>
                  </a:lnTo>
                  <a:lnTo>
                    <a:pt x="806" y="88"/>
                  </a:lnTo>
                  <a:lnTo>
                    <a:pt x="804" y="99"/>
                  </a:lnTo>
                  <a:lnTo>
                    <a:pt x="800" y="111"/>
                  </a:lnTo>
                  <a:lnTo>
                    <a:pt x="798" y="126"/>
                  </a:lnTo>
                  <a:lnTo>
                    <a:pt x="794" y="137"/>
                  </a:lnTo>
                  <a:lnTo>
                    <a:pt x="791" y="153"/>
                  </a:lnTo>
                  <a:lnTo>
                    <a:pt x="787" y="164"/>
                  </a:lnTo>
                  <a:lnTo>
                    <a:pt x="783" y="177"/>
                  </a:lnTo>
                  <a:lnTo>
                    <a:pt x="777" y="181"/>
                  </a:lnTo>
                  <a:lnTo>
                    <a:pt x="772" y="191"/>
                  </a:lnTo>
                  <a:lnTo>
                    <a:pt x="764" y="200"/>
                  </a:lnTo>
                  <a:lnTo>
                    <a:pt x="756" y="215"/>
                  </a:lnTo>
                  <a:lnTo>
                    <a:pt x="745" y="230"/>
                  </a:lnTo>
                  <a:lnTo>
                    <a:pt x="734" y="248"/>
                  </a:lnTo>
                  <a:lnTo>
                    <a:pt x="722" y="267"/>
                  </a:lnTo>
                  <a:lnTo>
                    <a:pt x="713" y="287"/>
                  </a:lnTo>
                  <a:lnTo>
                    <a:pt x="701" y="306"/>
                  </a:lnTo>
                  <a:lnTo>
                    <a:pt x="690" y="327"/>
                  </a:lnTo>
                  <a:lnTo>
                    <a:pt x="680" y="348"/>
                  </a:lnTo>
                  <a:lnTo>
                    <a:pt x="673" y="371"/>
                  </a:lnTo>
                  <a:lnTo>
                    <a:pt x="663" y="390"/>
                  </a:lnTo>
                  <a:lnTo>
                    <a:pt x="657" y="409"/>
                  </a:lnTo>
                  <a:lnTo>
                    <a:pt x="654" y="426"/>
                  </a:lnTo>
                  <a:lnTo>
                    <a:pt x="654" y="443"/>
                  </a:lnTo>
                  <a:lnTo>
                    <a:pt x="646" y="453"/>
                  </a:lnTo>
                  <a:lnTo>
                    <a:pt x="633" y="459"/>
                  </a:lnTo>
                  <a:lnTo>
                    <a:pt x="612" y="459"/>
                  </a:lnTo>
                  <a:lnTo>
                    <a:pt x="585" y="457"/>
                  </a:lnTo>
                  <a:lnTo>
                    <a:pt x="553" y="449"/>
                  </a:lnTo>
                  <a:lnTo>
                    <a:pt x="517" y="440"/>
                  </a:lnTo>
                  <a:lnTo>
                    <a:pt x="477" y="428"/>
                  </a:lnTo>
                  <a:lnTo>
                    <a:pt x="437" y="417"/>
                  </a:lnTo>
                  <a:lnTo>
                    <a:pt x="393" y="402"/>
                  </a:lnTo>
                  <a:lnTo>
                    <a:pt x="349" y="386"/>
                  </a:lnTo>
                  <a:lnTo>
                    <a:pt x="306" y="371"/>
                  </a:lnTo>
                  <a:lnTo>
                    <a:pt x="266" y="360"/>
                  </a:lnTo>
                  <a:lnTo>
                    <a:pt x="226" y="348"/>
                  </a:lnTo>
                  <a:lnTo>
                    <a:pt x="192" y="339"/>
                  </a:lnTo>
                  <a:lnTo>
                    <a:pt x="161" y="331"/>
                  </a:lnTo>
                  <a:lnTo>
                    <a:pt x="137" y="327"/>
                  </a:lnTo>
                  <a:lnTo>
                    <a:pt x="114" y="324"/>
                  </a:lnTo>
                  <a:lnTo>
                    <a:pt x="95" y="322"/>
                  </a:lnTo>
                  <a:lnTo>
                    <a:pt x="76" y="322"/>
                  </a:lnTo>
                  <a:lnTo>
                    <a:pt x="62" y="322"/>
                  </a:lnTo>
                  <a:lnTo>
                    <a:pt x="49" y="322"/>
                  </a:lnTo>
                  <a:lnTo>
                    <a:pt x="40" y="322"/>
                  </a:lnTo>
                  <a:lnTo>
                    <a:pt x="28" y="322"/>
                  </a:lnTo>
                  <a:lnTo>
                    <a:pt x="22" y="322"/>
                  </a:lnTo>
                  <a:lnTo>
                    <a:pt x="9" y="320"/>
                  </a:lnTo>
                  <a:lnTo>
                    <a:pt x="3" y="314"/>
                  </a:lnTo>
                  <a:lnTo>
                    <a:pt x="0" y="303"/>
                  </a:lnTo>
                  <a:lnTo>
                    <a:pt x="0" y="287"/>
                  </a:lnTo>
                  <a:lnTo>
                    <a:pt x="0" y="272"/>
                  </a:lnTo>
                  <a:lnTo>
                    <a:pt x="2" y="257"/>
                  </a:lnTo>
                  <a:lnTo>
                    <a:pt x="5" y="238"/>
                  </a:lnTo>
                  <a:lnTo>
                    <a:pt x="11" y="217"/>
                  </a:lnTo>
                  <a:lnTo>
                    <a:pt x="17" y="192"/>
                  </a:lnTo>
                  <a:lnTo>
                    <a:pt x="24" y="170"/>
                  </a:lnTo>
                  <a:lnTo>
                    <a:pt x="32" y="145"/>
                  </a:lnTo>
                  <a:lnTo>
                    <a:pt x="41" y="122"/>
                  </a:lnTo>
                  <a:lnTo>
                    <a:pt x="47" y="97"/>
                  </a:lnTo>
                  <a:lnTo>
                    <a:pt x="55" y="75"/>
                  </a:lnTo>
                  <a:lnTo>
                    <a:pt x="62" y="54"/>
                  </a:lnTo>
                  <a:lnTo>
                    <a:pt x="70" y="37"/>
                  </a:lnTo>
                  <a:lnTo>
                    <a:pt x="74" y="19"/>
                  </a:lnTo>
                  <a:lnTo>
                    <a:pt x="79" y="10"/>
                  </a:lnTo>
                  <a:lnTo>
                    <a:pt x="83" y="2"/>
                  </a:lnTo>
                  <a:lnTo>
                    <a:pt x="85" y="0"/>
                  </a:lnTo>
                  <a:lnTo>
                    <a:pt x="121" y="21"/>
                  </a:lnTo>
                  <a:lnTo>
                    <a:pt x="119" y="21"/>
                  </a:lnTo>
                  <a:lnTo>
                    <a:pt x="116" y="29"/>
                  </a:lnTo>
                  <a:lnTo>
                    <a:pt x="110" y="38"/>
                  </a:lnTo>
                  <a:lnTo>
                    <a:pt x="106" y="54"/>
                  </a:lnTo>
                  <a:lnTo>
                    <a:pt x="97" y="69"/>
                  </a:lnTo>
                  <a:lnTo>
                    <a:pt x="91" y="90"/>
                  </a:lnTo>
                  <a:lnTo>
                    <a:pt x="81" y="111"/>
                  </a:lnTo>
                  <a:lnTo>
                    <a:pt x="76" y="134"/>
                  </a:lnTo>
                  <a:lnTo>
                    <a:pt x="66" y="154"/>
                  </a:lnTo>
                  <a:lnTo>
                    <a:pt x="60" y="175"/>
                  </a:lnTo>
                  <a:lnTo>
                    <a:pt x="53" y="194"/>
                  </a:lnTo>
                  <a:lnTo>
                    <a:pt x="51" y="215"/>
                  </a:lnTo>
                  <a:lnTo>
                    <a:pt x="45" y="230"/>
                  </a:lnTo>
                  <a:lnTo>
                    <a:pt x="47" y="246"/>
                  </a:lnTo>
                  <a:lnTo>
                    <a:pt x="47" y="255"/>
                  </a:lnTo>
                  <a:lnTo>
                    <a:pt x="55" y="265"/>
                  </a:lnTo>
                  <a:lnTo>
                    <a:pt x="62" y="268"/>
                  </a:lnTo>
                  <a:lnTo>
                    <a:pt x="76" y="272"/>
                  </a:lnTo>
                  <a:lnTo>
                    <a:pt x="93" y="276"/>
                  </a:lnTo>
                  <a:lnTo>
                    <a:pt x="118" y="280"/>
                  </a:lnTo>
                  <a:lnTo>
                    <a:pt x="142" y="282"/>
                  </a:lnTo>
                  <a:lnTo>
                    <a:pt x="171" y="284"/>
                  </a:lnTo>
                  <a:lnTo>
                    <a:pt x="199" y="286"/>
                  </a:lnTo>
                  <a:lnTo>
                    <a:pt x="232" y="289"/>
                  </a:lnTo>
                  <a:lnTo>
                    <a:pt x="262" y="291"/>
                  </a:lnTo>
                  <a:lnTo>
                    <a:pt x="294" y="295"/>
                  </a:lnTo>
                  <a:lnTo>
                    <a:pt x="325" y="299"/>
                  </a:lnTo>
                  <a:lnTo>
                    <a:pt x="357" y="305"/>
                  </a:lnTo>
                  <a:lnTo>
                    <a:pt x="384" y="310"/>
                  </a:lnTo>
                  <a:lnTo>
                    <a:pt x="412" y="318"/>
                  </a:lnTo>
                  <a:lnTo>
                    <a:pt x="435" y="327"/>
                  </a:lnTo>
                  <a:lnTo>
                    <a:pt x="458" y="339"/>
                  </a:lnTo>
                  <a:lnTo>
                    <a:pt x="473" y="348"/>
                  </a:lnTo>
                  <a:lnTo>
                    <a:pt x="490" y="358"/>
                  </a:lnTo>
                  <a:lnTo>
                    <a:pt x="505" y="367"/>
                  </a:lnTo>
                  <a:lnTo>
                    <a:pt x="521" y="379"/>
                  </a:lnTo>
                  <a:lnTo>
                    <a:pt x="532" y="386"/>
                  </a:lnTo>
                  <a:lnTo>
                    <a:pt x="545" y="396"/>
                  </a:lnTo>
                  <a:lnTo>
                    <a:pt x="557" y="403"/>
                  </a:lnTo>
                  <a:lnTo>
                    <a:pt x="568" y="411"/>
                  </a:lnTo>
                  <a:lnTo>
                    <a:pt x="583" y="419"/>
                  </a:lnTo>
                  <a:lnTo>
                    <a:pt x="599" y="421"/>
                  </a:lnTo>
                  <a:lnTo>
                    <a:pt x="608" y="415"/>
                  </a:lnTo>
                  <a:lnTo>
                    <a:pt x="618" y="402"/>
                  </a:lnTo>
                  <a:lnTo>
                    <a:pt x="618" y="388"/>
                  </a:lnTo>
                  <a:lnTo>
                    <a:pt x="623" y="375"/>
                  </a:lnTo>
                  <a:lnTo>
                    <a:pt x="629" y="356"/>
                  </a:lnTo>
                  <a:lnTo>
                    <a:pt x="637" y="339"/>
                  </a:lnTo>
                  <a:lnTo>
                    <a:pt x="644" y="316"/>
                  </a:lnTo>
                  <a:lnTo>
                    <a:pt x="654" y="295"/>
                  </a:lnTo>
                  <a:lnTo>
                    <a:pt x="661" y="272"/>
                  </a:lnTo>
                  <a:lnTo>
                    <a:pt x="673" y="251"/>
                  </a:lnTo>
                  <a:lnTo>
                    <a:pt x="682" y="229"/>
                  </a:lnTo>
                  <a:lnTo>
                    <a:pt x="692" y="206"/>
                  </a:lnTo>
                  <a:lnTo>
                    <a:pt x="701" y="183"/>
                  </a:lnTo>
                  <a:lnTo>
                    <a:pt x="711" y="164"/>
                  </a:lnTo>
                  <a:lnTo>
                    <a:pt x="718" y="145"/>
                  </a:lnTo>
                  <a:lnTo>
                    <a:pt x="728" y="132"/>
                  </a:lnTo>
                  <a:lnTo>
                    <a:pt x="735" y="118"/>
                  </a:lnTo>
                  <a:lnTo>
                    <a:pt x="743" y="111"/>
                  </a:lnTo>
                  <a:lnTo>
                    <a:pt x="751" y="95"/>
                  </a:lnTo>
                  <a:lnTo>
                    <a:pt x="760" y="84"/>
                  </a:lnTo>
                  <a:lnTo>
                    <a:pt x="768" y="71"/>
                  </a:lnTo>
                  <a:lnTo>
                    <a:pt x="775" y="63"/>
                  </a:lnTo>
                  <a:lnTo>
                    <a:pt x="779" y="48"/>
                  </a:lnTo>
                  <a:lnTo>
                    <a:pt x="775" y="40"/>
                  </a:lnTo>
                  <a:lnTo>
                    <a:pt x="766" y="35"/>
                  </a:lnTo>
                  <a:lnTo>
                    <a:pt x="758" y="33"/>
                  </a:lnTo>
                  <a:lnTo>
                    <a:pt x="747" y="29"/>
                  </a:lnTo>
                  <a:lnTo>
                    <a:pt x="735" y="29"/>
                  </a:lnTo>
                  <a:lnTo>
                    <a:pt x="724" y="29"/>
                  </a:lnTo>
                  <a:lnTo>
                    <a:pt x="716" y="29"/>
                  </a:lnTo>
                  <a:lnTo>
                    <a:pt x="709" y="29"/>
                  </a:lnTo>
                  <a:lnTo>
                    <a:pt x="705" y="23"/>
                  </a:lnTo>
                  <a:lnTo>
                    <a:pt x="701" y="14"/>
                  </a:lnTo>
                  <a:lnTo>
                    <a:pt x="699" y="8"/>
                  </a:lnTo>
                  <a:lnTo>
                    <a:pt x="701" y="4"/>
                  </a:lnTo>
                  <a:lnTo>
                    <a:pt x="705" y="0"/>
                  </a:lnTo>
                  <a:lnTo>
                    <a:pt x="716" y="2"/>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82"/>
            <p:cNvSpPr>
              <a:spLocks/>
            </p:cNvSpPr>
            <p:nvPr/>
          </p:nvSpPr>
          <p:spPr bwMode="auto">
            <a:xfrm>
              <a:off x="3487" y="3503"/>
              <a:ext cx="82" cy="43"/>
            </a:xfrm>
            <a:custGeom>
              <a:avLst/>
              <a:gdLst>
                <a:gd name="T0" fmla="*/ 1 w 163"/>
                <a:gd name="T1" fmla="*/ 0 h 85"/>
                <a:gd name="T2" fmla="*/ 1 w 163"/>
                <a:gd name="T3" fmla="*/ 1 h 85"/>
                <a:gd name="T4" fmla="*/ 1 w 163"/>
                <a:gd name="T5" fmla="*/ 1 h 85"/>
                <a:gd name="T6" fmla="*/ 1 w 163"/>
                <a:gd name="T7" fmla="*/ 1 h 85"/>
                <a:gd name="T8" fmla="*/ 1 w 163"/>
                <a:gd name="T9" fmla="*/ 1 h 85"/>
                <a:gd name="T10" fmla="*/ 1 w 163"/>
                <a:gd name="T11" fmla="*/ 1 h 85"/>
                <a:gd name="T12" fmla="*/ 1 w 163"/>
                <a:gd name="T13" fmla="*/ 1 h 85"/>
                <a:gd name="T14" fmla="*/ 1 w 163"/>
                <a:gd name="T15" fmla="*/ 1 h 85"/>
                <a:gd name="T16" fmla="*/ 1 w 163"/>
                <a:gd name="T17" fmla="*/ 1 h 85"/>
                <a:gd name="T18" fmla="*/ 1 w 163"/>
                <a:gd name="T19" fmla="*/ 1 h 85"/>
                <a:gd name="T20" fmla="*/ 1 w 163"/>
                <a:gd name="T21" fmla="*/ 1 h 85"/>
                <a:gd name="T22" fmla="*/ 1 w 163"/>
                <a:gd name="T23" fmla="*/ 1 h 85"/>
                <a:gd name="T24" fmla="*/ 1 w 163"/>
                <a:gd name="T25" fmla="*/ 1 h 85"/>
                <a:gd name="T26" fmla="*/ 1 w 163"/>
                <a:gd name="T27" fmla="*/ 1 h 85"/>
                <a:gd name="T28" fmla="*/ 0 w 163"/>
                <a:gd name="T29" fmla="*/ 1 h 85"/>
                <a:gd name="T30" fmla="*/ 0 w 163"/>
                <a:gd name="T31" fmla="*/ 1 h 85"/>
                <a:gd name="T32" fmla="*/ 1 w 163"/>
                <a:gd name="T33" fmla="*/ 1 h 85"/>
                <a:gd name="T34" fmla="*/ 1 w 163"/>
                <a:gd name="T35" fmla="*/ 1 h 85"/>
                <a:gd name="T36" fmla="*/ 1 w 163"/>
                <a:gd name="T37" fmla="*/ 0 h 85"/>
                <a:gd name="T38" fmla="*/ 1 w 163"/>
                <a:gd name="T39" fmla="*/ 0 h 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3"/>
                <a:gd name="T61" fmla="*/ 0 h 85"/>
                <a:gd name="T62" fmla="*/ 163 w 163"/>
                <a:gd name="T63" fmla="*/ 85 h 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3" h="85">
                  <a:moveTo>
                    <a:pt x="19" y="0"/>
                  </a:moveTo>
                  <a:lnTo>
                    <a:pt x="163" y="47"/>
                  </a:lnTo>
                  <a:lnTo>
                    <a:pt x="140" y="85"/>
                  </a:lnTo>
                  <a:lnTo>
                    <a:pt x="137" y="81"/>
                  </a:lnTo>
                  <a:lnTo>
                    <a:pt x="133" y="77"/>
                  </a:lnTo>
                  <a:lnTo>
                    <a:pt x="121" y="70"/>
                  </a:lnTo>
                  <a:lnTo>
                    <a:pt x="108" y="62"/>
                  </a:lnTo>
                  <a:lnTo>
                    <a:pt x="99" y="57"/>
                  </a:lnTo>
                  <a:lnTo>
                    <a:pt x="89" y="53"/>
                  </a:lnTo>
                  <a:lnTo>
                    <a:pt x="76" y="49"/>
                  </a:lnTo>
                  <a:lnTo>
                    <a:pt x="64" y="47"/>
                  </a:lnTo>
                  <a:lnTo>
                    <a:pt x="49" y="43"/>
                  </a:lnTo>
                  <a:lnTo>
                    <a:pt x="34" y="41"/>
                  </a:lnTo>
                  <a:lnTo>
                    <a:pt x="17" y="39"/>
                  </a:lnTo>
                  <a:lnTo>
                    <a:pt x="0" y="39"/>
                  </a:lnTo>
                  <a:lnTo>
                    <a:pt x="0" y="32"/>
                  </a:lnTo>
                  <a:lnTo>
                    <a:pt x="3" y="17"/>
                  </a:lnTo>
                  <a:lnTo>
                    <a:pt x="9" y="3"/>
                  </a:lnTo>
                  <a:lnTo>
                    <a:pt x="19"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83"/>
            <p:cNvSpPr>
              <a:spLocks/>
            </p:cNvSpPr>
            <p:nvPr/>
          </p:nvSpPr>
          <p:spPr bwMode="auto">
            <a:xfrm>
              <a:off x="4143" y="3120"/>
              <a:ext cx="172" cy="172"/>
            </a:xfrm>
            <a:custGeom>
              <a:avLst/>
              <a:gdLst>
                <a:gd name="T0" fmla="*/ 1 w 344"/>
                <a:gd name="T1" fmla="*/ 0 h 345"/>
                <a:gd name="T2" fmla="*/ 1 w 344"/>
                <a:gd name="T3" fmla="*/ 0 h 345"/>
                <a:gd name="T4" fmla="*/ 1 w 344"/>
                <a:gd name="T5" fmla="*/ 0 h 345"/>
                <a:gd name="T6" fmla="*/ 1 w 344"/>
                <a:gd name="T7" fmla="*/ 0 h 345"/>
                <a:gd name="T8" fmla="*/ 1 w 344"/>
                <a:gd name="T9" fmla="*/ 0 h 345"/>
                <a:gd name="T10" fmla="*/ 1 w 344"/>
                <a:gd name="T11" fmla="*/ 0 h 345"/>
                <a:gd name="T12" fmla="*/ 1 w 344"/>
                <a:gd name="T13" fmla="*/ 0 h 345"/>
                <a:gd name="T14" fmla="*/ 1 w 344"/>
                <a:gd name="T15" fmla="*/ 0 h 345"/>
                <a:gd name="T16" fmla="*/ 1 w 344"/>
                <a:gd name="T17" fmla="*/ 0 h 345"/>
                <a:gd name="T18" fmla="*/ 1 w 344"/>
                <a:gd name="T19" fmla="*/ 0 h 345"/>
                <a:gd name="T20" fmla="*/ 1 w 344"/>
                <a:gd name="T21" fmla="*/ 0 h 345"/>
                <a:gd name="T22" fmla="*/ 1 w 344"/>
                <a:gd name="T23" fmla="*/ 0 h 345"/>
                <a:gd name="T24" fmla="*/ 1 w 344"/>
                <a:gd name="T25" fmla="*/ 0 h 345"/>
                <a:gd name="T26" fmla="*/ 1 w 344"/>
                <a:gd name="T27" fmla="*/ 0 h 345"/>
                <a:gd name="T28" fmla="*/ 1 w 344"/>
                <a:gd name="T29" fmla="*/ 0 h 345"/>
                <a:gd name="T30" fmla="*/ 1 w 344"/>
                <a:gd name="T31" fmla="*/ 0 h 345"/>
                <a:gd name="T32" fmla="*/ 1 w 344"/>
                <a:gd name="T33" fmla="*/ 0 h 345"/>
                <a:gd name="T34" fmla="*/ 1 w 344"/>
                <a:gd name="T35" fmla="*/ 0 h 345"/>
                <a:gd name="T36" fmla="*/ 1 w 344"/>
                <a:gd name="T37" fmla="*/ 0 h 345"/>
                <a:gd name="T38" fmla="*/ 1 w 344"/>
                <a:gd name="T39" fmla="*/ 0 h 345"/>
                <a:gd name="T40" fmla="*/ 1 w 344"/>
                <a:gd name="T41" fmla="*/ 0 h 345"/>
                <a:gd name="T42" fmla="*/ 1 w 344"/>
                <a:gd name="T43" fmla="*/ 0 h 345"/>
                <a:gd name="T44" fmla="*/ 1 w 344"/>
                <a:gd name="T45" fmla="*/ 0 h 345"/>
                <a:gd name="T46" fmla="*/ 1 w 344"/>
                <a:gd name="T47" fmla="*/ 0 h 345"/>
                <a:gd name="T48" fmla="*/ 1 w 344"/>
                <a:gd name="T49" fmla="*/ 0 h 345"/>
                <a:gd name="T50" fmla="*/ 1 w 344"/>
                <a:gd name="T51" fmla="*/ 0 h 345"/>
                <a:gd name="T52" fmla="*/ 1 w 344"/>
                <a:gd name="T53" fmla="*/ 0 h 345"/>
                <a:gd name="T54" fmla="*/ 1 w 344"/>
                <a:gd name="T55" fmla="*/ 0 h 345"/>
                <a:gd name="T56" fmla="*/ 1 w 344"/>
                <a:gd name="T57" fmla="*/ 0 h 345"/>
                <a:gd name="T58" fmla="*/ 1 w 344"/>
                <a:gd name="T59" fmla="*/ 0 h 345"/>
                <a:gd name="T60" fmla="*/ 1 w 344"/>
                <a:gd name="T61" fmla="*/ 0 h 345"/>
                <a:gd name="T62" fmla="*/ 1 w 344"/>
                <a:gd name="T63" fmla="*/ 0 h 345"/>
                <a:gd name="T64" fmla="*/ 1 w 344"/>
                <a:gd name="T65" fmla="*/ 0 h 345"/>
                <a:gd name="T66" fmla="*/ 1 w 344"/>
                <a:gd name="T67" fmla="*/ 0 h 345"/>
                <a:gd name="T68" fmla="*/ 1 w 344"/>
                <a:gd name="T69" fmla="*/ 0 h 345"/>
                <a:gd name="T70" fmla="*/ 1 w 344"/>
                <a:gd name="T71" fmla="*/ 0 h 345"/>
                <a:gd name="T72" fmla="*/ 1 w 344"/>
                <a:gd name="T73" fmla="*/ 0 h 345"/>
                <a:gd name="T74" fmla="*/ 1 w 344"/>
                <a:gd name="T75" fmla="*/ 0 h 345"/>
                <a:gd name="T76" fmla="*/ 1 w 344"/>
                <a:gd name="T77" fmla="*/ 0 h 345"/>
                <a:gd name="T78" fmla="*/ 1 w 344"/>
                <a:gd name="T79" fmla="*/ 0 h 345"/>
                <a:gd name="T80" fmla="*/ 1 w 344"/>
                <a:gd name="T81" fmla="*/ 0 h 345"/>
                <a:gd name="T82" fmla="*/ 1 w 344"/>
                <a:gd name="T83" fmla="*/ 0 h 345"/>
                <a:gd name="T84" fmla="*/ 1 w 344"/>
                <a:gd name="T85" fmla="*/ 0 h 345"/>
                <a:gd name="T86" fmla="*/ 1 w 344"/>
                <a:gd name="T87" fmla="*/ 0 h 345"/>
                <a:gd name="T88" fmla="*/ 0 w 344"/>
                <a:gd name="T89" fmla="*/ 0 h 3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4"/>
                <a:gd name="T136" fmla="*/ 0 h 345"/>
                <a:gd name="T137" fmla="*/ 344 w 344"/>
                <a:gd name="T138" fmla="*/ 345 h 3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4" h="345">
                  <a:moveTo>
                    <a:pt x="3" y="172"/>
                  </a:moveTo>
                  <a:lnTo>
                    <a:pt x="3" y="175"/>
                  </a:lnTo>
                  <a:lnTo>
                    <a:pt x="9" y="185"/>
                  </a:lnTo>
                  <a:lnTo>
                    <a:pt x="13" y="191"/>
                  </a:lnTo>
                  <a:lnTo>
                    <a:pt x="17" y="200"/>
                  </a:lnTo>
                  <a:lnTo>
                    <a:pt x="20" y="211"/>
                  </a:lnTo>
                  <a:lnTo>
                    <a:pt x="26" y="223"/>
                  </a:lnTo>
                  <a:lnTo>
                    <a:pt x="30" y="234"/>
                  </a:lnTo>
                  <a:lnTo>
                    <a:pt x="34" y="246"/>
                  </a:lnTo>
                  <a:lnTo>
                    <a:pt x="38" y="257"/>
                  </a:lnTo>
                  <a:lnTo>
                    <a:pt x="43" y="270"/>
                  </a:lnTo>
                  <a:lnTo>
                    <a:pt x="47" y="282"/>
                  </a:lnTo>
                  <a:lnTo>
                    <a:pt x="51" y="293"/>
                  </a:lnTo>
                  <a:lnTo>
                    <a:pt x="53" y="305"/>
                  </a:lnTo>
                  <a:lnTo>
                    <a:pt x="57" y="316"/>
                  </a:lnTo>
                  <a:lnTo>
                    <a:pt x="60" y="331"/>
                  </a:lnTo>
                  <a:lnTo>
                    <a:pt x="70" y="341"/>
                  </a:lnTo>
                  <a:lnTo>
                    <a:pt x="79" y="345"/>
                  </a:lnTo>
                  <a:lnTo>
                    <a:pt x="91" y="345"/>
                  </a:lnTo>
                  <a:lnTo>
                    <a:pt x="100" y="337"/>
                  </a:lnTo>
                  <a:lnTo>
                    <a:pt x="112" y="324"/>
                  </a:lnTo>
                  <a:lnTo>
                    <a:pt x="114" y="314"/>
                  </a:lnTo>
                  <a:lnTo>
                    <a:pt x="117" y="307"/>
                  </a:lnTo>
                  <a:lnTo>
                    <a:pt x="119" y="297"/>
                  </a:lnTo>
                  <a:lnTo>
                    <a:pt x="121" y="288"/>
                  </a:lnTo>
                  <a:lnTo>
                    <a:pt x="121" y="274"/>
                  </a:lnTo>
                  <a:lnTo>
                    <a:pt x="121" y="265"/>
                  </a:lnTo>
                  <a:lnTo>
                    <a:pt x="123" y="253"/>
                  </a:lnTo>
                  <a:lnTo>
                    <a:pt x="125" y="248"/>
                  </a:lnTo>
                  <a:lnTo>
                    <a:pt x="127" y="234"/>
                  </a:lnTo>
                  <a:lnTo>
                    <a:pt x="133" y="229"/>
                  </a:lnTo>
                  <a:lnTo>
                    <a:pt x="142" y="221"/>
                  </a:lnTo>
                  <a:lnTo>
                    <a:pt x="155" y="229"/>
                  </a:lnTo>
                  <a:lnTo>
                    <a:pt x="159" y="232"/>
                  </a:lnTo>
                  <a:lnTo>
                    <a:pt x="163" y="244"/>
                  </a:lnTo>
                  <a:lnTo>
                    <a:pt x="165" y="255"/>
                  </a:lnTo>
                  <a:lnTo>
                    <a:pt x="169" y="270"/>
                  </a:lnTo>
                  <a:lnTo>
                    <a:pt x="173" y="282"/>
                  </a:lnTo>
                  <a:lnTo>
                    <a:pt x="180" y="293"/>
                  </a:lnTo>
                  <a:lnTo>
                    <a:pt x="188" y="301"/>
                  </a:lnTo>
                  <a:lnTo>
                    <a:pt x="203" y="305"/>
                  </a:lnTo>
                  <a:lnTo>
                    <a:pt x="209" y="303"/>
                  </a:lnTo>
                  <a:lnTo>
                    <a:pt x="218" y="301"/>
                  </a:lnTo>
                  <a:lnTo>
                    <a:pt x="230" y="299"/>
                  </a:lnTo>
                  <a:lnTo>
                    <a:pt x="241" y="297"/>
                  </a:lnTo>
                  <a:lnTo>
                    <a:pt x="252" y="293"/>
                  </a:lnTo>
                  <a:lnTo>
                    <a:pt x="264" y="291"/>
                  </a:lnTo>
                  <a:lnTo>
                    <a:pt x="277" y="288"/>
                  </a:lnTo>
                  <a:lnTo>
                    <a:pt x="290" y="286"/>
                  </a:lnTo>
                  <a:lnTo>
                    <a:pt x="300" y="280"/>
                  </a:lnTo>
                  <a:lnTo>
                    <a:pt x="311" y="274"/>
                  </a:lnTo>
                  <a:lnTo>
                    <a:pt x="319" y="269"/>
                  </a:lnTo>
                  <a:lnTo>
                    <a:pt x="328" y="263"/>
                  </a:lnTo>
                  <a:lnTo>
                    <a:pt x="340" y="246"/>
                  </a:lnTo>
                  <a:lnTo>
                    <a:pt x="344" y="229"/>
                  </a:lnTo>
                  <a:lnTo>
                    <a:pt x="338" y="215"/>
                  </a:lnTo>
                  <a:lnTo>
                    <a:pt x="334" y="200"/>
                  </a:lnTo>
                  <a:lnTo>
                    <a:pt x="325" y="183"/>
                  </a:lnTo>
                  <a:lnTo>
                    <a:pt x="315" y="166"/>
                  </a:lnTo>
                  <a:lnTo>
                    <a:pt x="302" y="147"/>
                  </a:lnTo>
                  <a:lnTo>
                    <a:pt x="289" y="128"/>
                  </a:lnTo>
                  <a:lnTo>
                    <a:pt x="275" y="109"/>
                  </a:lnTo>
                  <a:lnTo>
                    <a:pt x="262" y="92"/>
                  </a:lnTo>
                  <a:lnTo>
                    <a:pt x="247" y="73"/>
                  </a:lnTo>
                  <a:lnTo>
                    <a:pt x="233" y="56"/>
                  </a:lnTo>
                  <a:lnTo>
                    <a:pt x="220" y="38"/>
                  </a:lnTo>
                  <a:lnTo>
                    <a:pt x="211" y="27"/>
                  </a:lnTo>
                  <a:lnTo>
                    <a:pt x="199" y="16"/>
                  </a:lnTo>
                  <a:lnTo>
                    <a:pt x="193" y="8"/>
                  </a:lnTo>
                  <a:lnTo>
                    <a:pt x="188" y="2"/>
                  </a:lnTo>
                  <a:lnTo>
                    <a:pt x="182" y="0"/>
                  </a:lnTo>
                  <a:lnTo>
                    <a:pt x="174" y="0"/>
                  </a:lnTo>
                  <a:lnTo>
                    <a:pt x="169" y="2"/>
                  </a:lnTo>
                  <a:lnTo>
                    <a:pt x="169" y="12"/>
                  </a:lnTo>
                  <a:lnTo>
                    <a:pt x="169" y="16"/>
                  </a:lnTo>
                  <a:lnTo>
                    <a:pt x="171" y="23"/>
                  </a:lnTo>
                  <a:lnTo>
                    <a:pt x="173" y="31"/>
                  </a:lnTo>
                  <a:lnTo>
                    <a:pt x="178" y="42"/>
                  </a:lnTo>
                  <a:lnTo>
                    <a:pt x="180" y="52"/>
                  </a:lnTo>
                  <a:lnTo>
                    <a:pt x="188" y="63"/>
                  </a:lnTo>
                  <a:lnTo>
                    <a:pt x="193" y="77"/>
                  </a:lnTo>
                  <a:lnTo>
                    <a:pt x="203" y="92"/>
                  </a:lnTo>
                  <a:lnTo>
                    <a:pt x="213" y="105"/>
                  </a:lnTo>
                  <a:lnTo>
                    <a:pt x="224" y="120"/>
                  </a:lnTo>
                  <a:lnTo>
                    <a:pt x="235" y="135"/>
                  </a:lnTo>
                  <a:lnTo>
                    <a:pt x="247" y="151"/>
                  </a:lnTo>
                  <a:lnTo>
                    <a:pt x="256" y="164"/>
                  </a:lnTo>
                  <a:lnTo>
                    <a:pt x="266" y="177"/>
                  </a:lnTo>
                  <a:lnTo>
                    <a:pt x="273" y="189"/>
                  </a:lnTo>
                  <a:lnTo>
                    <a:pt x="283" y="202"/>
                  </a:lnTo>
                  <a:lnTo>
                    <a:pt x="287" y="211"/>
                  </a:lnTo>
                  <a:lnTo>
                    <a:pt x="290" y="223"/>
                  </a:lnTo>
                  <a:lnTo>
                    <a:pt x="292" y="230"/>
                  </a:lnTo>
                  <a:lnTo>
                    <a:pt x="292" y="238"/>
                  </a:lnTo>
                  <a:lnTo>
                    <a:pt x="283" y="248"/>
                  </a:lnTo>
                  <a:lnTo>
                    <a:pt x="271" y="257"/>
                  </a:lnTo>
                  <a:lnTo>
                    <a:pt x="258" y="263"/>
                  </a:lnTo>
                  <a:lnTo>
                    <a:pt x="247" y="270"/>
                  </a:lnTo>
                  <a:lnTo>
                    <a:pt x="232" y="274"/>
                  </a:lnTo>
                  <a:lnTo>
                    <a:pt x="220" y="274"/>
                  </a:lnTo>
                  <a:lnTo>
                    <a:pt x="211" y="272"/>
                  </a:lnTo>
                  <a:lnTo>
                    <a:pt x="207" y="269"/>
                  </a:lnTo>
                  <a:lnTo>
                    <a:pt x="203" y="257"/>
                  </a:lnTo>
                  <a:lnTo>
                    <a:pt x="199" y="244"/>
                  </a:lnTo>
                  <a:lnTo>
                    <a:pt x="192" y="227"/>
                  </a:lnTo>
                  <a:lnTo>
                    <a:pt x="186" y="211"/>
                  </a:lnTo>
                  <a:lnTo>
                    <a:pt x="174" y="194"/>
                  </a:lnTo>
                  <a:lnTo>
                    <a:pt x="163" y="183"/>
                  </a:lnTo>
                  <a:lnTo>
                    <a:pt x="150" y="177"/>
                  </a:lnTo>
                  <a:lnTo>
                    <a:pt x="136" y="179"/>
                  </a:lnTo>
                  <a:lnTo>
                    <a:pt x="123" y="185"/>
                  </a:lnTo>
                  <a:lnTo>
                    <a:pt x="116" y="198"/>
                  </a:lnTo>
                  <a:lnTo>
                    <a:pt x="110" y="215"/>
                  </a:lnTo>
                  <a:lnTo>
                    <a:pt x="110" y="236"/>
                  </a:lnTo>
                  <a:lnTo>
                    <a:pt x="108" y="253"/>
                  </a:lnTo>
                  <a:lnTo>
                    <a:pt x="106" y="270"/>
                  </a:lnTo>
                  <a:lnTo>
                    <a:pt x="104" y="284"/>
                  </a:lnTo>
                  <a:lnTo>
                    <a:pt x="100" y="291"/>
                  </a:lnTo>
                  <a:lnTo>
                    <a:pt x="89" y="293"/>
                  </a:lnTo>
                  <a:lnTo>
                    <a:pt x="79" y="293"/>
                  </a:lnTo>
                  <a:lnTo>
                    <a:pt x="70" y="288"/>
                  </a:lnTo>
                  <a:lnTo>
                    <a:pt x="66" y="276"/>
                  </a:lnTo>
                  <a:lnTo>
                    <a:pt x="64" y="261"/>
                  </a:lnTo>
                  <a:lnTo>
                    <a:pt x="60" y="244"/>
                  </a:lnTo>
                  <a:lnTo>
                    <a:pt x="55" y="223"/>
                  </a:lnTo>
                  <a:lnTo>
                    <a:pt x="51" y="206"/>
                  </a:lnTo>
                  <a:lnTo>
                    <a:pt x="45" y="185"/>
                  </a:lnTo>
                  <a:lnTo>
                    <a:pt x="41" y="172"/>
                  </a:lnTo>
                  <a:lnTo>
                    <a:pt x="38" y="160"/>
                  </a:lnTo>
                  <a:lnTo>
                    <a:pt x="38" y="158"/>
                  </a:lnTo>
                  <a:lnTo>
                    <a:pt x="28" y="154"/>
                  </a:lnTo>
                  <a:lnTo>
                    <a:pt x="15" y="153"/>
                  </a:lnTo>
                  <a:lnTo>
                    <a:pt x="7" y="151"/>
                  </a:lnTo>
                  <a:lnTo>
                    <a:pt x="1" y="154"/>
                  </a:lnTo>
                  <a:lnTo>
                    <a:pt x="0" y="160"/>
                  </a:lnTo>
                  <a:lnTo>
                    <a:pt x="3" y="172"/>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84"/>
            <p:cNvSpPr>
              <a:spLocks/>
            </p:cNvSpPr>
            <p:nvPr/>
          </p:nvSpPr>
          <p:spPr bwMode="auto">
            <a:xfrm>
              <a:off x="4268" y="3140"/>
              <a:ext cx="167" cy="226"/>
            </a:xfrm>
            <a:custGeom>
              <a:avLst/>
              <a:gdLst>
                <a:gd name="T0" fmla="*/ 1 w 334"/>
                <a:gd name="T1" fmla="*/ 0 h 453"/>
                <a:gd name="T2" fmla="*/ 1 w 334"/>
                <a:gd name="T3" fmla="*/ 0 h 453"/>
                <a:gd name="T4" fmla="*/ 1 w 334"/>
                <a:gd name="T5" fmla="*/ 0 h 453"/>
                <a:gd name="T6" fmla="*/ 1 w 334"/>
                <a:gd name="T7" fmla="*/ 0 h 453"/>
                <a:gd name="T8" fmla="*/ 1 w 334"/>
                <a:gd name="T9" fmla="*/ 0 h 453"/>
                <a:gd name="T10" fmla="*/ 1 w 334"/>
                <a:gd name="T11" fmla="*/ 0 h 453"/>
                <a:gd name="T12" fmla="*/ 1 w 334"/>
                <a:gd name="T13" fmla="*/ 0 h 453"/>
                <a:gd name="T14" fmla="*/ 1 w 334"/>
                <a:gd name="T15" fmla="*/ 0 h 453"/>
                <a:gd name="T16" fmla="*/ 1 w 334"/>
                <a:gd name="T17" fmla="*/ 0 h 453"/>
                <a:gd name="T18" fmla="*/ 1 w 334"/>
                <a:gd name="T19" fmla="*/ 0 h 453"/>
                <a:gd name="T20" fmla="*/ 1 w 334"/>
                <a:gd name="T21" fmla="*/ 0 h 453"/>
                <a:gd name="T22" fmla="*/ 1 w 334"/>
                <a:gd name="T23" fmla="*/ 0 h 453"/>
                <a:gd name="T24" fmla="*/ 1 w 334"/>
                <a:gd name="T25" fmla="*/ 0 h 453"/>
                <a:gd name="T26" fmla="*/ 1 w 334"/>
                <a:gd name="T27" fmla="*/ 0 h 453"/>
                <a:gd name="T28" fmla="*/ 1 w 334"/>
                <a:gd name="T29" fmla="*/ 0 h 453"/>
                <a:gd name="T30" fmla="*/ 1 w 334"/>
                <a:gd name="T31" fmla="*/ 0 h 453"/>
                <a:gd name="T32" fmla="*/ 1 w 334"/>
                <a:gd name="T33" fmla="*/ 0 h 453"/>
                <a:gd name="T34" fmla="*/ 1 w 334"/>
                <a:gd name="T35" fmla="*/ 0 h 453"/>
                <a:gd name="T36" fmla="*/ 1 w 334"/>
                <a:gd name="T37" fmla="*/ 0 h 453"/>
                <a:gd name="T38" fmla="*/ 1 w 334"/>
                <a:gd name="T39" fmla="*/ 0 h 453"/>
                <a:gd name="T40" fmla="*/ 1 w 334"/>
                <a:gd name="T41" fmla="*/ 0 h 453"/>
                <a:gd name="T42" fmla="*/ 1 w 334"/>
                <a:gd name="T43" fmla="*/ 0 h 453"/>
                <a:gd name="T44" fmla="*/ 1 w 334"/>
                <a:gd name="T45" fmla="*/ 0 h 453"/>
                <a:gd name="T46" fmla="*/ 1 w 334"/>
                <a:gd name="T47" fmla="*/ 0 h 453"/>
                <a:gd name="T48" fmla="*/ 1 w 334"/>
                <a:gd name="T49" fmla="*/ 0 h 453"/>
                <a:gd name="T50" fmla="*/ 1 w 334"/>
                <a:gd name="T51" fmla="*/ 0 h 453"/>
                <a:gd name="T52" fmla="*/ 1 w 334"/>
                <a:gd name="T53" fmla="*/ 0 h 453"/>
                <a:gd name="T54" fmla="*/ 1 w 334"/>
                <a:gd name="T55" fmla="*/ 0 h 453"/>
                <a:gd name="T56" fmla="*/ 1 w 334"/>
                <a:gd name="T57" fmla="*/ 0 h 453"/>
                <a:gd name="T58" fmla="*/ 1 w 334"/>
                <a:gd name="T59" fmla="*/ 0 h 453"/>
                <a:gd name="T60" fmla="*/ 1 w 334"/>
                <a:gd name="T61" fmla="*/ 0 h 453"/>
                <a:gd name="T62" fmla="*/ 1 w 334"/>
                <a:gd name="T63" fmla="*/ 0 h 453"/>
                <a:gd name="T64" fmla="*/ 1 w 334"/>
                <a:gd name="T65" fmla="*/ 0 h 453"/>
                <a:gd name="T66" fmla="*/ 1 w 334"/>
                <a:gd name="T67" fmla="*/ 0 h 453"/>
                <a:gd name="T68" fmla="*/ 0 w 334"/>
                <a:gd name="T69" fmla="*/ 0 h 4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4"/>
                <a:gd name="T106" fmla="*/ 0 h 453"/>
                <a:gd name="T107" fmla="*/ 334 w 334"/>
                <a:gd name="T108" fmla="*/ 453 h 4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4" h="453">
                  <a:moveTo>
                    <a:pt x="0" y="73"/>
                  </a:moveTo>
                  <a:lnTo>
                    <a:pt x="3" y="67"/>
                  </a:lnTo>
                  <a:lnTo>
                    <a:pt x="15" y="56"/>
                  </a:lnTo>
                  <a:lnTo>
                    <a:pt x="22" y="46"/>
                  </a:lnTo>
                  <a:lnTo>
                    <a:pt x="34" y="40"/>
                  </a:lnTo>
                  <a:lnTo>
                    <a:pt x="45" y="31"/>
                  </a:lnTo>
                  <a:lnTo>
                    <a:pt x="60" y="25"/>
                  </a:lnTo>
                  <a:lnTo>
                    <a:pt x="74" y="17"/>
                  </a:lnTo>
                  <a:lnTo>
                    <a:pt x="91" y="10"/>
                  </a:lnTo>
                  <a:lnTo>
                    <a:pt x="108" y="4"/>
                  </a:lnTo>
                  <a:lnTo>
                    <a:pt x="129" y="2"/>
                  </a:lnTo>
                  <a:lnTo>
                    <a:pt x="148" y="0"/>
                  </a:lnTo>
                  <a:lnTo>
                    <a:pt x="169" y="2"/>
                  </a:lnTo>
                  <a:lnTo>
                    <a:pt x="192" y="6"/>
                  </a:lnTo>
                  <a:lnTo>
                    <a:pt x="216" y="14"/>
                  </a:lnTo>
                  <a:lnTo>
                    <a:pt x="216" y="16"/>
                  </a:lnTo>
                  <a:lnTo>
                    <a:pt x="216" y="25"/>
                  </a:lnTo>
                  <a:lnTo>
                    <a:pt x="216" y="38"/>
                  </a:lnTo>
                  <a:lnTo>
                    <a:pt x="218" y="57"/>
                  </a:lnTo>
                  <a:lnTo>
                    <a:pt x="218" y="78"/>
                  </a:lnTo>
                  <a:lnTo>
                    <a:pt x="222" y="105"/>
                  </a:lnTo>
                  <a:lnTo>
                    <a:pt x="226" y="133"/>
                  </a:lnTo>
                  <a:lnTo>
                    <a:pt x="232" y="166"/>
                  </a:lnTo>
                  <a:lnTo>
                    <a:pt x="237" y="196"/>
                  </a:lnTo>
                  <a:lnTo>
                    <a:pt x="245" y="230"/>
                  </a:lnTo>
                  <a:lnTo>
                    <a:pt x="253" y="263"/>
                  </a:lnTo>
                  <a:lnTo>
                    <a:pt x="264" y="297"/>
                  </a:lnTo>
                  <a:lnTo>
                    <a:pt x="275" y="327"/>
                  </a:lnTo>
                  <a:lnTo>
                    <a:pt x="291" y="358"/>
                  </a:lnTo>
                  <a:lnTo>
                    <a:pt x="308" y="386"/>
                  </a:lnTo>
                  <a:lnTo>
                    <a:pt x="327" y="413"/>
                  </a:lnTo>
                  <a:lnTo>
                    <a:pt x="327" y="415"/>
                  </a:lnTo>
                  <a:lnTo>
                    <a:pt x="330" y="422"/>
                  </a:lnTo>
                  <a:lnTo>
                    <a:pt x="332" y="432"/>
                  </a:lnTo>
                  <a:lnTo>
                    <a:pt x="334" y="443"/>
                  </a:lnTo>
                  <a:lnTo>
                    <a:pt x="330" y="449"/>
                  </a:lnTo>
                  <a:lnTo>
                    <a:pt x="325" y="453"/>
                  </a:lnTo>
                  <a:lnTo>
                    <a:pt x="317" y="449"/>
                  </a:lnTo>
                  <a:lnTo>
                    <a:pt x="310" y="445"/>
                  </a:lnTo>
                  <a:lnTo>
                    <a:pt x="298" y="440"/>
                  </a:lnTo>
                  <a:lnTo>
                    <a:pt x="287" y="432"/>
                  </a:lnTo>
                  <a:lnTo>
                    <a:pt x="270" y="415"/>
                  </a:lnTo>
                  <a:lnTo>
                    <a:pt x="258" y="396"/>
                  </a:lnTo>
                  <a:lnTo>
                    <a:pt x="247" y="373"/>
                  </a:lnTo>
                  <a:lnTo>
                    <a:pt x="237" y="346"/>
                  </a:lnTo>
                  <a:lnTo>
                    <a:pt x="226" y="316"/>
                  </a:lnTo>
                  <a:lnTo>
                    <a:pt x="218" y="284"/>
                  </a:lnTo>
                  <a:lnTo>
                    <a:pt x="211" y="251"/>
                  </a:lnTo>
                  <a:lnTo>
                    <a:pt x="205" y="221"/>
                  </a:lnTo>
                  <a:lnTo>
                    <a:pt x="197" y="187"/>
                  </a:lnTo>
                  <a:lnTo>
                    <a:pt x="192" y="156"/>
                  </a:lnTo>
                  <a:lnTo>
                    <a:pt x="188" y="128"/>
                  </a:lnTo>
                  <a:lnTo>
                    <a:pt x="184" y="105"/>
                  </a:lnTo>
                  <a:lnTo>
                    <a:pt x="180" y="82"/>
                  </a:lnTo>
                  <a:lnTo>
                    <a:pt x="178" y="67"/>
                  </a:lnTo>
                  <a:lnTo>
                    <a:pt x="175" y="56"/>
                  </a:lnTo>
                  <a:lnTo>
                    <a:pt x="173" y="52"/>
                  </a:lnTo>
                  <a:lnTo>
                    <a:pt x="161" y="50"/>
                  </a:lnTo>
                  <a:lnTo>
                    <a:pt x="144" y="54"/>
                  </a:lnTo>
                  <a:lnTo>
                    <a:pt x="133" y="57"/>
                  </a:lnTo>
                  <a:lnTo>
                    <a:pt x="121" y="63"/>
                  </a:lnTo>
                  <a:lnTo>
                    <a:pt x="110" y="69"/>
                  </a:lnTo>
                  <a:lnTo>
                    <a:pt x="100" y="75"/>
                  </a:lnTo>
                  <a:lnTo>
                    <a:pt x="87" y="78"/>
                  </a:lnTo>
                  <a:lnTo>
                    <a:pt x="76" y="84"/>
                  </a:lnTo>
                  <a:lnTo>
                    <a:pt x="64" y="90"/>
                  </a:lnTo>
                  <a:lnTo>
                    <a:pt x="57" y="95"/>
                  </a:lnTo>
                  <a:lnTo>
                    <a:pt x="43" y="103"/>
                  </a:lnTo>
                  <a:lnTo>
                    <a:pt x="40" y="107"/>
                  </a:lnTo>
                  <a:lnTo>
                    <a:pt x="0" y="73"/>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85"/>
            <p:cNvSpPr>
              <a:spLocks/>
            </p:cNvSpPr>
            <p:nvPr/>
          </p:nvSpPr>
          <p:spPr bwMode="auto">
            <a:xfrm>
              <a:off x="4066" y="3232"/>
              <a:ext cx="104" cy="74"/>
            </a:xfrm>
            <a:custGeom>
              <a:avLst/>
              <a:gdLst>
                <a:gd name="T0" fmla="*/ 1 w 207"/>
                <a:gd name="T1" fmla="*/ 0 h 146"/>
                <a:gd name="T2" fmla="*/ 1 w 207"/>
                <a:gd name="T3" fmla="*/ 1 h 146"/>
                <a:gd name="T4" fmla="*/ 1 w 207"/>
                <a:gd name="T5" fmla="*/ 1 h 146"/>
                <a:gd name="T6" fmla="*/ 1 w 207"/>
                <a:gd name="T7" fmla="*/ 1 h 146"/>
                <a:gd name="T8" fmla="*/ 1 w 207"/>
                <a:gd name="T9" fmla="*/ 1 h 146"/>
                <a:gd name="T10" fmla="*/ 1 w 207"/>
                <a:gd name="T11" fmla="*/ 1 h 146"/>
                <a:gd name="T12" fmla="*/ 1 w 207"/>
                <a:gd name="T13" fmla="*/ 1 h 146"/>
                <a:gd name="T14" fmla="*/ 1 w 207"/>
                <a:gd name="T15" fmla="*/ 1 h 146"/>
                <a:gd name="T16" fmla="*/ 1 w 207"/>
                <a:gd name="T17" fmla="*/ 1 h 146"/>
                <a:gd name="T18" fmla="*/ 1 w 207"/>
                <a:gd name="T19" fmla="*/ 1 h 146"/>
                <a:gd name="T20" fmla="*/ 1 w 207"/>
                <a:gd name="T21" fmla="*/ 1 h 146"/>
                <a:gd name="T22" fmla="*/ 1 w 207"/>
                <a:gd name="T23" fmla="*/ 1 h 146"/>
                <a:gd name="T24" fmla="*/ 1 w 207"/>
                <a:gd name="T25" fmla="*/ 1 h 146"/>
                <a:gd name="T26" fmla="*/ 1 w 207"/>
                <a:gd name="T27" fmla="*/ 1 h 146"/>
                <a:gd name="T28" fmla="*/ 1 w 207"/>
                <a:gd name="T29" fmla="*/ 1 h 146"/>
                <a:gd name="T30" fmla="*/ 1 w 207"/>
                <a:gd name="T31" fmla="*/ 1 h 146"/>
                <a:gd name="T32" fmla="*/ 1 w 207"/>
                <a:gd name="T33" fmla="*/ 1 h 146"/>
                <a:gd name="T34" fmla="*/ 1 w 207"/>
                <a:gd name="T35" fmla="*/ 1 h 146"/>
                <a:gd name="T36" fmla="*/ 0 w 207"/>
                <a:gd name="T37" fmla="*/ 1 h 146"/>
                <a:gd name="T38" fmla="*/ 0 w 207"/>
                <a:gd name="T39" fmla="*/ 1 h 146"/>
                <a:gd name="T40" fmla="*/ 0 w 207"/>
                <a:gd name="T41" fmla="*/ 1 h 146"/>
                <a:gd name="T42" fmla="*/ 0 w 207"/>
                <a:gd name="T43" fmla="*/ 1 h 146"/>
                <a:gd name="T44" fmla="*/ 1 w 207"/>
                <a:gd name="T45" fmla="*/ 1 h 146"/>
                <a:gd name="T46" fmla="*/ 1 w 207"/>
                <a:gd name="T47" fmla="*/ 1 h 146"/>
                <a:gd name="T48" fmla="*/ 1 w 207"/>
                <a:gd name="T49" fmla="*/ 1 h 146"/>
                <a:gd name="T50" fmla="*/ 1 w 207"/>
                <a:gd name="T51" fmla="*/ 1 h 146"/>
                <a:gd name="T52" fmla="*/ 1 w 207"/>
                <a:gd name="T53" fmla="*/ 1 h 146"/>
                <a:gd name="T54" fmla="*/ 1 w 207"/>
                <a:gd name="T55" fmla="*/ 1 h 146"/>
                <a:gd name="T56" fmla="*/ 1 w 207"/>
                <a:gd name="T57" fmla="*/ 1 h 146"/>
                <a:gd name="T58" fmla="*/ 1 w 207"/>
                <a:gd name="T59" fmla="*/ 1 h 146"/>
                <a:gd name="T60" fmla="*/ 1 w 207"/>
                <a:gd name="T61" fmla="*/ 1 h 146"/>
                <a:gd name="T62" fmla="*/ 1 w 207"/>
                <a:gd name="T63" fmla="*/ 1 h 146"/>
                <a:gd name="T64" fmla="*/ 1 w 207"/>
                <a:gd name="T65" fmla="*/ 1 h 146"/>
                <a:gd name="T66" fmla="*/ 1 w 207"/>
                <a:gd name="T67" fmla="*/ 1 h 146"/>
                <a:gd name="T68" fmla="*/ 1 w 207"/>
                <a:gd name="T69" fmla="*/ 1 h 146"/>
                <a:gd name="T70" fmla="*/ 1 w 207"/>
                <a:gd name="T71" fmla="*/ 1 h 146"/>
                <a:gd name="T72" fmla="*/ 1 w 207"/>
                <a:gd name="T73" fmla="*/ 1 h 146"/>
                <a:gd name="T74" fmla="*/ 1 w 207"/>
                <a:gd name="T75" fmla="*/ 1 h 146"/>
                <a:gd name="T76" fmla="*/ 1 w 207"/>
                <a:gd name="T77" fmla="*/ 1 h 146"/>
                <a:gd name="T78" fmla="*/ 1 w 207"/>
                <a:gd name="T79" fmla="*/ 0 h 146"/>
                <a:gd name="T80" fmla="*/ 1 w 207"/>
                <a:gd name="T81" fmla="*/ 0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7"/>
                <a:gd name="T124" fmla="*/ 0 h 146"/>
                <a:gd name="T125" fmla="*/ 207 w 207"/>
                <a:gd name="T126" fmla="*/ 146 h 1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7" h="146">
                  <a:moveTo>
                    <a:pt x="192" y="0"/>
                  </a:moveTo>
                  <a:lnTo>
                    <a:pt x="184" y="2"/>
                  </a:lnTo>
                  <a:lnTo>
                    <a:pt x="169" y="9"/>
                  </a:lnTo>
                  <a:lnTo>
                    <a:pt x="155" y="13"/>
                  </a:lnTo>
                  <a:lnTo>
                    <a:pt x="144" y="19"/>
                  </a:lnTo>
                  <a:lnTo>
                    <a:pt x="133" y="24"/>
                  </a:lnTo>
                  <a:lnTo>
                    <a:pt x="117" y="32"/>
                  </a:lnTo>
                  <a:lnTo>
                    <a:pt x="100" y="38"/>
                  </a:lnTo>
                  <a:lnTo>
                    <a:pt x="87" y="44"/>
                  </a:lnTo>
                  <a:lnTo>
                    <a:pt x="70" y="49"/>
                  </a:lnTo>
                  <a:lnTo>
                    <a:pt x="58" y="57"/>
                  </a:lnTo>
                  <a:lnTo>
                    <a:pt x="43" y="61"/>
                  </a:lnTo>
                  <a:lnTo>
                    <a:pt x="32" y="64"/>
                  </a:lnTo>
                  <a:lnTo>
                    <a:pt x="20" y="66"/>
                  </a:lnTo>
                  <a:lnTo>
                    <a:pt x="13" y="70"/>
                  </a:lnTo>
                  <a:lnTo>
                    <a:pt x="9" y="72"/>
                  </a:lnTo>
                  <a:lnTo>
                    <a:pt x="5" y="85"/>
                  </a:lnTo>
                  <a:lnTo>
                    <a:pt x="1" y="95"/>
                  </a:lnTo>
                  <a:lnTo>
                    <a:pt x="0" y="108"/>
                  </a:lnTo>
                  <a:lnTo>
                    <a:pt x="0" y="114"/>
                  </a:lnTo>
                  <a:lnTo>
                    <a:pt x="0" y="123"/>
                  </a:lnTo>
                  <a:lnTo>
                    <a:pt x="0" y="135"/>
                  </a:lnTo>
                  <a:lnTo>
                    <a:pt x="1" y="146"/>
                  </a:lnTo>
                  <a:lnTo>
                    <a:pt x="1" y="144"/>
                  </a:lnTo>
                  <a:lnTo>
                    <a:pt x="7" y="142"/>
                  </a:lnTo>
                  <a:lnTo>
                    <a:pt x="15" y="137"/>
                  </a:lnTo>
                  <a:lnTo>
                    <a:pt x="26" y="133"/>
                  </a:lnTo>
                  <a:lnTo>
                    <a:pt x="39" y="125"/>
                  </a:lnTo>
                  <a:lnTo>
                    <a:pt x="55" y="118"/>
                  </a:lnTo>
                  <a:lnTo>
                    <a:pt x="72" y="108"/>
                  </a:lnTo>
                  <a:lnTo>
                    <a:pt x="91" y="101"/>
                  </a:lnTo>
                  <a:lnTo>
                    <a:pt x="108" y="89"/>
                  </a:lnTo>
                  <a:lnTo>
                    <a:pt x="125" y="80"/>
                  </a:lnTo>
                  <a:lnTo>
                    <a:pt x="142" y="70"/>
                  </a:lnTo>
                  <a:lnTo>
                    <a:pt x="159" y="61"/>
                  </a:lnTo>
                  <a:lnTo>
                    <a:pt x="174" y="49"/>
                  </a:lnTo>
                  <a:lnTo>
                    <a:pt x="188" y="38"/>
                  </a:lnTo>
                  <a:lnTo>
                    <a:pt x="197" y="28"/>
                  </a:lnTo>
                  <a:lnTo>
                    <a:pt x="207" y="21"/>
                  </a:lnTo>
                  <a:lnTo>
                    <a:pt x="192"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86"/>
            <p:cNvSpPr>
              <a:spLocks/>
            </p:cNvSpPr>
            <p:nvPr/>
          </p:nvSpPr>
          <p:spPr bwMode="auto">
            <a:xfrm>
              <a:off x="3967" y="3387"/>
              <a:ext cx="161" cy="184"/>
            </a:xfrm>
            <a:custGeom>
              <a:avLst/>
              <a:gdLst>
                <a:gd name="T0" fmla="*/ 1 w 321"/>
                <a:gd name="T1" fmla="*/ 1 h 367"/>
                <a:gd name="T2" fmla="*/ 1 w 321"/>
                <a:gd name="T3" fmla="*/ 1 h 367"/>
                <a:gd name="T4" fmla="*/ 1 w 321"/>
                <a:gd name="T5" fmla="*/ 1 h 367"/>
                <a:gd name="T6" fmla="*/ 1 w 321"/>
                <a:gd name="T7" fmla="*/ 1 h 367"/>
                <a:gd name="T8" fmla="*/ 1 w 321"/>
                <a:gd name="T9" fmla="*/ 1 h 367"/>
                <a:gd name="T10" fmla="*/ 1 w 321"/>
                <a:gd name="T11" fmla="*/ 1 h 367"/>
                <a:gd name="T12" fmla="*/ 1 w 321"/>
                <a:gd name="T13" fmla="*/ 1 h 367"/>
                <a:gd name="T14" fmla="*/ 1 w 321"/>
                <a:gd name="T15" fmla="*/ 1 h 367"/>
                <a:gd name="T16" fmla="*/ 1 w 321"/>
                <a:gd name="T17" fmla="*/ 1 h 367"/>
                <a:gd name="T18" fmla="*/ 1 w 321"/>
                <a:gd name="T19" fmla="*/ 1 h 367"/>
                <a:gd name="T20" fmla="*/ 1 w 321"/>
                <a:gd name="T21" fmla="*/ 1 h 367"/>
                <a:gd name="T22" fmla="*/ 1 w 321"/>
                <a:gd name="T23" fmla="*/ 1 h 367"/>
                <a:gd name="T24" fmla="*/ 1 w 321"/>
                <a:gd name="T25" fmla="*/ 1 h 367"/>
                <a:gd name="T26" fmla="*/ 1 w 321"/>
                <a:gd name="T27" fmla="*/ 1 h 367"/>
                <a:gd name="T28" fmla="*/ 1 w 321"/>
                <a:gd name="T29" fmla="*/ 1 h 367"/>
                <a:gd name="T30" fmla="*/ 1 w 321"/>
                <a:gd name="T31" fmla="*/ 1 h 367"/>
                <a:gd name="T32" fmla="*/ 1 w 321"/>
                <a:gd name="T33" fmla="*/ 1 h 367"/>
                <a:gd name="T34" fmla="*/ 1 w 321"/>
                <a:gd name="T35" fmla="*/ 1 h 367"/>
                <a:gd name="T36" fmla="*/ 1 w 321"/>
                <a:gd name="T37" fmla="*/ 1 h 367"/>
                <a:gd name="T38" fmla="*/ 1 w 321"/>
                <a:gd name="T39" fmla="*/ 1 h 367"/>
                <a:gd name="T40" fmla="*/ 1 w 321"/>
                <a:gd name="T41" fmla="*/ 1 h 367"/>
                <a:gd name="T42" fmla="*/ 1 w 321"/>
                <a:gd name="T43" fmla="*/ 1 h 367"/>
                <a:gd name="T44" fmla="*/ 1 w 321"/>
                <a:gd name="T45" fmla="*/ 1 h 367"/>
                <a:gd name="T46" fmla="*/ 1 w 321"/>
                <a:gd name="T47" fmla="*/ 1 h 367"/>
                <a:gd name="T48" fmla="*/ 1 w 321"/>
                <a:gd name="T49" fmla="*/ 1 h 367"/>
                <a:gd name="T50" fmla="*/ 1 w 321"/>
                <a:gd name="T51" fmla="*/ 1 h 367"/>
                <a:gd name="T52" fmla="*/ 1 w 321"/>
                <a:gd name="T53" fmla="*/ 1 h 367"/>
                <a:gd name="T54" fmla="*/ 1 w 321"/>
                <a:gd name="T55" fmla="*/ 1 h 367"/>
                <a:gd name="T56" fmla="*/ 1 w 321"/>
                <a:gd name="T57" fmla="*/ 1 h 367"/>
                <a:gd name="T58" fmla="*/ 1 w 321"/>
                <a:gd name="T59" fmla="*/ 1 h 367"/>
                <a:gd name="T60" fmla="*/ 1 w 321"/>
                <a:gd name="T61" fmla="*/ 1 h 367"/>
                <a:gd name="T62" fmla="*/ 1 w 321"/>
                <a:gd name="T63" fmla="*/ 1 h 367"/>
                <a:gd name="T64" fmla="*/ 1 w 321"/>
                <a:gd name="T65" fmla="*/ 1 h 367"/>
                <a:gd name="T66" fmla="*/ 1 w 321"/>
                <a:gd name="T67" fmla="*/ 1 h 367"/>
                <a:gd name="T68" fmla="*/ 1 w 321"/>
                <a:gd name="T69" fmla="*/ 1 h 367"/>
                <a:gd name="T70" fmla="*/ 1 w 321"/>
                <a:gd name="T71" fmla="*/ 1 h 367"/>
                <a:gd name="T72" fmla="*/ 1 w 321"/>
                <a:gd name="T73" fmla="*/ 1 h 367"/>
                <a:gd name="T74" fmla="*/ 1 w 321"/>
                <a:gd name="T75" fmla="*/ 1 h 367"/>
                <a:gd name="T76" fmla="*/ 1 w 321"/>
                <a:gd name="T77" fmla="*/ 1 h 367"/>
                <a:gd name="T78" fmla="*/ 1 w 321"/>
                <a:gd name="T79" fmla="*/ 1 h 367"/>
                <a:gd name="T80" fmla="*/ 1 w 321"/>
                <a:gd name="T81" fmla="*/ 1 h 367"/>
                <a:gd name="T82" fmla="*/ 1 w 321"/>
                <a:gd name="T83" fmla="*/ 1 h 367"/>
                <a:gd name="T84" fmla="*/ 1 w 321"/>
                <a:gd name="T85" fmla="*/ 1 h 367"/>
                <a:gd name="T86" fmla="*/ 1 w 321"/>
                <a:gd name="T87" fmla="*/ 1 h 367"/>
                <a:gd name="T88" fmla="*/ 1 w 321"/>
                <a:gd name="T89" fmla="*/ 1 h 367"/>
                <a:gd name="T90" fmla="*/ 1 w 321"/>
                <a:gd name="T91" fmla="*/ 1 h 367"/>
                <a:gd name="T92" fmla="*/ 1 w 321"/>
                <a:gd name="T93" fmla="*/ 1 h 367"/>
                <a:gd name="T94" fmla="*/ 1 w 321"/>
                <a:gd name="T95" fmla="*/ 1 h 367"/>
                <a:gd name="T96" fmla="*/ 1 w 321"/>
                <a:gd name="T97" fmla="*/ 1 h 367"/>
                <a:gd name="T98" fmla="*/ 1 w 321"/>
                <a:gd name="T99" fmla="*/ 1 h 367"/>
                <a:gd name="T100" fmla="*/ 1 w 321"/>
                <a:gd name="T101" fmla="*/ 1 h 367"/>
                <a:gd name="T102" fmla="*/ 1 w 321"/>
                <a:gd name="T103" fmla="*/ 1 h 367"/>
                <a:gd name="T104" fmla="*/ 1 w 321"/>
                <a:gd name="T105" fmla="*/ 1 h 367"/>
                <a:gd name="T106" fmla="*/ 1 w 321"/>
                <a:gd name="T107" fmla="*/ 1 h 367"/>
                <a:gd name="T108" fmla="*/ 1 w 321"/>
                <a:gd name="T109" fmla="*/ 1 h 367"/>
                <a:gd name="T110" fmla="*/ 1 w 321"/>
                <a:gd name="T111" fmla="*/ 1 h 367"/>
                <a:gd name="T112" fmla="*/ 1 w 321"/>
                <a:gd name="T113" fmla="*/ 1 h 367"/>
                <a:gd name="T114" fmla="*/ 1 w 321"/>
                <a:gd name="T115" fmla="*/ 1 h 367"/>
                <a:gd name="T116" fmla="*/ 1 w 321"/>
                <a:gd name="T117" fmla="*/ 1 h 367"/>
                <a:gd name="T118" fmla="*/ 1 w 321"/>
                <a:gd name="T119" fmla="*/ 1 h 367"/>
                <a:gd name="T120" fmla="*/ 1 w 321"/>
                <a:gd name="T121" fmla="*/ 1 h 3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1"/>
                <a:gd name="T184" fmla="*/ 0 h 367"/>
                <a:gd name="T185" fmla="*/ 321 w 321"/>
                <a:gd name="T186" fmla="*/ 367 h 3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1" h="367">
                  <a:moveTo>
                    <a:pt x="4" y="243"/>
                  </a:moveTo>
                  <a:lnTo>
                    <a:pt x="4" y="247"/>
                  </a:lnTo>
                  <a:lnTo>
                    <a:pt x="7" y="260"/>
                  </a:lnTo>
                  <a:lnTo>
                    <a:pt x="9" y="268"/>
                  </a:lnTo>
                  <a:lnTo>
                    <a:pt x="13" y="277"/>
                  </a:lnTo>
                  <a:lnTo>
                    <a:pt x="19" y="289"/>
                  </a:lnTo>
                  <a:lnTo>
                    <a:pt x="25" y="300"/>
                  </a:lnTo>
                  <a:lnTo>
                    <a:pt x="28" y="309"/>
                  </a:lnTo>
                  <a:lnTo>
                    <a:pt x="34" y="321"/>
                  </a:lnTo>
                  <a:lnTo>
                    <a:pt x="40" y="330"/>
                  </a:lnTo>
                  <a:lnTo>
                    <a:pt x="47" y="342"/>
                  </a:lnTo>
                  <a:lnTo>
                    <a:pt x="63" y="355"/>
                  </a:lnTo>
                  <a:lnTo>
                    <a:pt x="82" y="365"/>
                  </a:lnTo>
                  <a:lnTo>
                    <a:pt x="97" y="365"/>
                  </a:lnTo>
                  <a:lnTo>
                    <a:pt x="110" y="367"/>
                  </a:lnTo>
                  <a:lnTo>
                    <a:pt x="122" y="365"/>
                  </a:lnTo>
                  <a:lnTo>
                    <a:pt x="131" y="363"/>
                  </a:lnTo>
                  <a:lnTo>
                    <a:pt x="137" y="355"/>
                  </a:lnTo>
                  <a:lnTo>
                    <a:pt x="142" y="348"/>
                  </a:lnTo>
                  <a:lnTo>
                    <a:pt x="146" y="334"/>
                  </a:lnTo>
                  <a:lnTo>
                    <a:pt x="148" y="321"/>
                  </a:lnTo>
                  <a:lnTo>
                    <a:pt x="146" y="304"/>
                  </a:lnTo>
                  <a:lnTo>
                    <a:pt x="148" y="294"/>
                  </a:lnTo>
                  <a:lnTo>
                    <a:pt x="150" y="287"/>
                  </a:lnTo>
                  <a:lnTo>
                    <a:pt x="156" y="287"/>
                  </a:lnTo>
                  <a:lnTo>
                    <a:pt x="161" y="285"/>
                  </a:lnTo>
                  <a:lnTo>
                    <a:pt x="169" y="289"/>
                  </a:lnTo>
                  <a:lnTo>
                    <a:pt x="179" y="292"/>
                  </a:lnTo>
                  <a:lnTo>
                    <a:pt x="192" y="298"/>
                  </a:lnTo>
                  <a:lnTo>
                    <a:pt x="201" y="302"/>
                  </a:lnTo>
                  <a:lnTo>
                    <a:pt x="211" y="308"/>
                  </a:lnTo>
                  <a:lnTo>
                    <a:pt x="220" y="309"/>
                  </a:lnTo>
                  <a:lnTo>
                    <a:pt x="230" y="311"/>
                  </a:lnTo>
                  <a:lnTo>
                    <a:pt x="243" y="309"/>
                  </a:lnTo>
                  <a:lnTo>
                    <a:pt x="258" y="302"/>
                  </a:lnTo>
                  <a:lnTo>
                    <a:pt x="260" y="294"/>
                  </a:lnTo>
                  <a:lnTo>
                    <a:pt x="262" y="289"/>
                  </a:lnTo>
                  <a:lnTo>
                    <a:pt x="268" y="279"/>
                  </a:lnTo>
                  <a:lnTo>
                    <a:pt x="276" y="270"/>
                  </a:lnTo>
                  <a:lnTo>
                    <a:pt x="277" y="256"/>
                  </a:lnTo>
                  <a:lnTo>
                    <a:pt x="285" y="245"/>
                  </a:lnTo>
                  <a:lnTo>
                    <a:pt x="289" y="232"/>
                  </a:lnTo>
                  <a:lnTo>
                    <a:pt x="296" y="218"/>
                  </a:lnTo>
                  <a:lnTo>
                    <a:pt x="302" y="203"/>
                  </a:lnTo>
                  <a:lnTo>
                    <a:pt x="306" y="190"/>
                  </a:lnTo>
                  <a:lnTo>
                    <a:pt x="312" y="175"/>
                  </a:lnTo>
                  <a:lnTo>
                    <a:pt x="315" y="163"/>
                  </a:lnTo>
                  <a:lnTo>
                    <a:pt x="317" y="152"/>
                  </a:lnTo>
                  <a:lnTo>
                    <a:pt x="321" y="142"/>
                  </a:lnTo>
                  <a:lnTo>
                    <a:pt x="321" y="133"/>
                  </a:lnTo>
                  <a:lnTo>
                    <a:pt x="321" y="129"/>
                  </a:lnTo>
                  <a:lnTo>
                    <a:pt x="314" y="121"/>
                  </a:lnTo>
                  <a:lnTo>
                    <a:pt x="308" y="114"/>
                  </a:lnTo>
                  <a:lnTo>
                    <a:pt x="298" y="104"/>
                  </a:lnTo>
                  <a:lnTo>
                    <a:pt x="289" y="95"/>
                  </a:lnTo>
                  <a:lnTo>
                    <a:pt x="277" y="83"/>
                  </a:lnTo>
                  <a:lnTo>
                    <a:pt x="266" y="74"/>
                  </a:lnTo>
                  <a:lnTo>
                    <a:pt x="251" y="62"/>
                  </a:lnTo>
                  <a:lnTo>
                    <a:pt x="241" y="53"/>
                  </a:lnTo>
                  <a:lnTo>
                    <a:pt x="224" y="41"/>
                  </a:lnTo>
                  <a:lnTo>
                    <a:pt x="213" y="30"/>
                  </a:lnTo>
                  <a:lnTo>
                    <a:pt x="201" y="21"/>
                  </a:lnTo>
                  <a:lnTo>
                    <a:pt x="192" y="15"/>
                  </a:lnTo>
                  <a:lnTo>
                    <a:pt x="177" y="3"/>
                  </a:lnTo>
                  <a:lnTo>
                    <a:pt x="173" y="0"/>
                  </a:lnTo>
                  <a:lnTo>
                    <a:pt x="148" y="32"/>
                  </a:lnTo>
                  <a:lnTo>
                    <a:pt x="152" y="34"/>
                  </a:lnTo>
                  <a:lnTo>
                    <a:pt x="167" y="45"/>
                  </a:lnTo>
                  <a:lnTo>
                    <a:pt x="175" y="51"/>
                  </a:lnTo>
                  <a:lnTo>
                    <a:pt x="186" y="60"/>
                  </a:lnTo>
                  <a:lnTo>
                    <a:pt x="198" y="70"/>
                  </a:lnTo>
                  <a:lnTo>
                    <a:pt x="211" y="81"/>
                  </a:lnTo>
                  <a:lnTo>
                    <a:pt x="222" y="91"/>
                  </a:lnTo>
                  <a:lnTo>
                    <a:pt x="234" y="102"/>
                  </a:lnTo>
                  <a:lnTo>
                    <a:pt x="241" y="114"/>
                  </a:lnTo>
                  <a:lnTo>
                    <a:pt x="253" y="125"/>
                  </a:lnTo>
                  <a:lnTo>
                    <a:pt x="260" y="135"/>
                  </a:lnTo>
                  <a:lnTo>
                    <a:pt x="268" y="144"/>
                  </a:lnTo>
                  <a:lnTo>
                    <a:pt x="272" y="154"/>
                  </a:lnTo>
                  <a:lnTo>
                    <a:pt x="277" y="165"/>
                  </a:lnTo>
                  <a:lnTo>
                    <a:pt x="272" y="180"/>
                  </a:lnTo>
                  <a:lnTo>
                    <a:pt x="268" y="197"/>
                  </a:lnTo>
                  <a:lnTo>
                    <a:pt x="260" y="214"/>
                  </a:lnTo>
                  <a:lnTo>
                    <a:pt x="256" y="233"/>
                  </a:lnTo>
                  <a:lnTo>
                    <a:pt x="243" y="249"/>
                  </a:lnTo>
                  <a:lnTo>
                    <a:pt x="234" y="262"/>
                  </a:lnTo>
                  <a:lnTo>
                    <a:pt x="224" y="271"/>
                  </a:lnTo>
                  <a:lnTo>
                    <a:pt x="215" y="275"/>
                  </a:lnTo>
                  <a:lnTo>
                    <a:pt x="201" y="271"/>
                  </a:lnTo>
                  <a:lnTo>
                    <a:pt x="190" y="268"/>
                  </a:lnTo>
                  <a:lnTo>
                    <a:pt x="179" y="262"/>
                  </a:lnTo>
                  <a:lnTo>
                    <a:pt x="167" y="256"/>
                  </a:lnTo>
                  <a:lnTo>
                    <a:pt x="154" y="251"/>
                  </a:lnTo>
                  <a:lnTo>
                    <a:pt x="142" y="247"/>
                  </a:lnTo>
                  <a:lnTo>
                    <a:pt x="133" y="245"/>
                  </a:lnTo>
                  <a:lnTo>
                    <a:pt x="125" y="251"/>
                  </a:lnTo>
                  <a:lnTo>
                    <a:pt x="118" y="254"/>
                  </a:lnTo>
                  <a:lnTo>
                    <a:pt x="118" y="266"/>
                  </a:lnTo>
                  <a:lnTo>
                    <a:pt x="118" y="277"/>
                  </a:lnTo>
                  <a:lnTo>
                    <a:pt x="122" y="292"/>
                  </a:lnTo>
                  <a:lnTo>
                    <a:pt x="123" y="304"/>
                  </a:lnTo>
                  <a:lnTo>
                    <a:pt x="125" y="315"/>
                  </a:lnTo>
                  <a:lnTo>
                    <a:pt x="123" y="323"/>
                  </a:lnTo>
                  <a:lnTo>
                    <a:pt x="118" y="327"/>
                  </a:lnTo>
                  <a:lnTo>
                    <a:pt x="101" y="329"/>
                  </a:lnTo>
                  <a:lnTo>
                    <a:pt x="83" y="332"/>
                  </a:lnTo>
                  <a:lnTo>
                    <a:pt x="70" y="329"/>
                  </a:lnTo>
                  <a:lnTo>
                    <a:pt x="63" y="317"/>
                  </a:lnTo>
                  <a:lnTo>
                    <a:pt x="59" y="304"/>
                  </a:lnTo>
                  <a:lnTo>
                    <a:pt x="55" y="290"/>
                  </a:lnTo>
                  <a:lnTo>
                    <a:pt x="51" y="273"/>
                  </a:lnTo>
                  <a:lnTo>
                    <a:pt x="49" y="258"/>
                  </a:lnTo>
                  <a:lnTo>
                    <a:pt x="45" y="241"/>
                  </a:lnTo>
                  <a:lnTo>
                    <a:pt x="44" y="230"/>
                  </a:lnTo>
                  <a:lnTo>
                    <a:pt x="44" y="222"/>
                  </a:lnTo>
                  <a:lnTo>
                    <a:pt x="44" y="220"/>
                  </a:lnTo>
                  <a:lnTo>
                    <a:pt x="34" y="216"/>
                  </a:lnTo>
                  <a:lnTo>
                    <a:pt x="19" y="214"/>
                  </a:lnTo>
                  <a:lnTo>
                    <a:pt x="9" y="214"/>
                  </a:lnTo>
                  <a:lnTo>
                    <a:pt x="4" y="220"/>
                  </a:lnTo>
                  <a:lnTo>
                    <a:pt x="0" y="228"/>
                  </a:lnTo>
                  <a:lnTo>
                    <a:pt x="4" y="243"/>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87"/>
            <p:cNvSpPr>
              <a:spLocks/>
            </p:cNvSpPr>
            <p:nvPr/>
          </p:nvSpPr>
          <p:spPr bwMode="auto">
            <a:xfrm>
              <a:off x="3893" y="3378"/>
              <a:ext cx="420" cy="438"/>
            </a:xfrm>
            <a:custGeom>
              <a:avLst/>
              <a:gdLst>
                <a:gd name="T0" fmla="*/ 1 w 840"/>
                <a:gd name="T1" fmla="*/ 1 h 876"/>
                <a:gd name="T2" fmla="*/ 1 w 840"/>
                <a:gd name="T3" fmla="*/ 1 h 876"/>
                <a:gd name="T4" fmla="*/ 1 w 840"/>
                <a:gd name="T5" fmla="*/ 1 h 876"/>
                <a:gd name="T6" fmla="*/ 1 w 840"/>
                <a:gd name="T7" fmla="*/ 1 h 876"/>
                <a:gd name="T8" fmla="*/ 1 w 840"/>
                <a:gd name="T9" fmla="*/ 1 h 876"/>
                <a:gd name="T10" fmla="*/ 1 w 840"/>
                <a:gd name="T11" fmla="*/ 1 h 876"/>
                <a:gd name="T12" fmla="*/ 1 w 840"/>
                <a:gd name="T13" fmla="*/ 1 h 876"/>
                <a:gd name="T14" fmla="*/ 1 w 840"/>
                <a:gd name="T15" fmla="*/ 1 h 876"/>
                <a:gd name="T16" fmla="*/ 1 w 840"/>
                <a:gd name="T17" fmla="*/ 1 h 876"/>
                <a:gd name="T18" fmla="*/ 1 w 840"/>
                <a:gd name="T19" fmla="*/ 1 h 876"/>
                <a:gd name="T20" fmla="*/ 1 w 840"/>
                <a:gd name="T21" fmla="*/ 1 h 876"/>
                <a:gd name="T22" fmla="*/ 1 w 840"/>
                <a:gd name="T23" fmla="*/ 1 h 876"/>
                <a:gd name="T24" fmla="*/ 1 w 840"/>
                <a:gd name="T25" fmla="*/ 1 h 876"/>
                <a:gd name="T26" fmla="*/ 1 w 840"/>
                <a:gd name="T27" fmla="*/ 1 h 876"/>
                <a:gd name="T28" fmla="*/ 1 w 840"/>
                <a:gd name="T29" fmla="*/ 1 h 876"/>
                <a:gd name="T30" fmla="*/ 1 w 840"/>
                <a:gd name="T31" fmla="*/ 1 h 876"/>
                <a:gd name="T32" fmla="*/ 1 w 840"/>
                <a:gd name="T33" fmla="*/ 1 h 876"/>
                <a:gd name="T34" fmla="*/ 1 w 840"/>
                <a:gd name="T35" fmla="*/ 1 h 876"/>
                <a:gd name="T36" fmla="*/ 1 w 840"/>
                <a:gd name="T37" fmla="*/ 1 h 876"/>
                <a:gd name="T38" fmla="*/ 1 w 840"/>
                <a:gd name="T39" fmla="*/ 1 h 876"/>
                <a:gd name="T40" fmla="*/ 0 w 840"/>
                <a:gd name="T41" fmla="*/ 1 h 876"/>
                <a:gd name="T42" fmla="*/ 1 w 840"/>
                <a:gd name="T43" fmla="*/ 1 h 876"/>
                <a:gd name="T44" fmla="*/ 1 w 840"/>
                <a:gd name="T45" fmla="*/ 1 h 876"/>
                <a:gd name="T46" fmla="*/ 1 w 840"/>
                <a:gd name="T47" fmla="*/ 1 h 876"/>
                <a:gd name="T48" fmla="*/ 1 w 840"/>
                <a:gd name="T49" fmla="*/ 1 h 876"/>
                <a:gd name="T50" fmla="*/ 1 w 840"/>
                <a:gd name="T51" fmla="*/ 1 h 876"/>
                <a:gd name="T52" fmla="*/ 1 w 840"/>
                <a:gd name="T53" fmla="*/ 1 h 876"/>
                <a:gd name="T54" fmla="*/ 1 w 840"/>
                <a:gd name="T55" fmla="*/ 1 h 876"/>
                <a:gd name="T56" fmla="*/ 1 w 840"/>
                <a:gd name="T57" fmla="*/ 1 h 876"/>
                <a:gd name="T58" fmla="*/ 1 w 840"/>
                <a:gd name="T59" fmla="*/ 1 h 876"/>
                <a:gd name="T60" fmla="*/ 1 w 840"/>
                <a:gd name="T61" fmla="*/ 1 h 876"/>
                <a:gd name="T62" fmla="*/ 1 w 840"/>
                <a:gd name="T63" fmla="*/ 1 h 876"/>
                <a:gd name="T64" fmla="*/ 1 w 840"/>
                <a:gd name="T65" fmla="*/ 1 h 876"/>
                <a:gd name="T66" fmla="*/ 1 w 840"/>
                <a:gd name="T67" fmla="*/ 1 h 876"/>
                <a:gd name="T68" fmla="*/ 1 w 840"/>
                <a:gd name="T69" fmla="*/ 1 h 876"/>
                <a:gd name="T70" fmla="*/ 1 w 840"/>
                <a:gd name="T71" fmla="*/ 1 h 876"/>
                <a:gd name="T72" fmla="*/ 1 w 840"/>
                <a:gd name="T73" fmla="*/ 1 h 876"/>
                <a:gd name="T74" fmla="*/ 1 w 840"/>
                <a:gd name="T75" fmla="*/ 1 h 876"/>
                <a:gd name="T76" fmla="*/ 1 w 840"/>
                <a:gd name="T77" fmla="*/ 1 h 876"/>
                <a:gd name="T78" fmla="*/ 1 w 840"/>
                <a:gd name="T79" fmla="*/ 1 h 876"/>
                <a:gd name="T80" fmla="*/ 1 w 840"/>
                <a:gd name="T81" fmla="*/ 1 h 876"/>
                <a:gd name="T82" fmla="*/ 1 w 840"/>
                <a:gd name="T83" fmla="*/ 1 h 876"/>
                <a:gd name="T84" fmla="*/ 1 w 840"/>
                <a:gd name="T85" fmla="*/ 1 h 876"/>
                <a:gd name="T86" fmla="*/ 1 w 840"/>
                <a:gd name="T87" fmla="*/ 1 h 876"/>
                <a:gd name="T88" fmla="*/ 1 w 840"/>
                <a:gd name="T89" fmla="*/ 1 h 876"/>
                <a:gd name="T90" fmla="*/ 1 w 840"/>
                <a:gd name="T91" fmla="*/ 1 h 876"/>
                <a:gd name="T92" fmla="*/ 1 w 840"/>
                <a:gd name="T93" fmla="*/ 1 h 876"/>
                <a:gd name="T94" fmla="*/ 1 w 840"/>
                <a:gd name="T95" fmla="*/ 1 h 876"/>
                <a:gd name="T96" fmla="*/ 1 w 840"/>
                <a:gd name="T97" fmla="*/ 1 h 876"/>
                <a:gd name="T98" fmla="*/ 1 w 840"/>
                <a:gd name="T99" fmla="*/ 1 h 876"/>
                <a:gd name="T100" fmla="*/ 1 w 840"/>
                <a:gd name="T101" fmla="*/ 1 h 876"/>
                <a:gd name="T102" fmla="*/ 1 w 840"/>
                <a:gd name="T103" fmla="*/ 1 h 8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40"/>
                <a:gd name="T157" fmla="*/ 0 h 876"/>
                <a:gd name="T158" fmla="*/ 840 w 840"/>
                <a:gd name="T159" fmla="*/ 876 h 8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40" h="876">
                  <a:moveTo>
                    <a:pt x="370" y="85"/>
                  </a:moveTo>
                  <a:lnTo>
                    <a:pt x="372" y="79"/>
                  </a:lnTo>
                  <a:lnTo>
                    <a:pt x="387" y="70"/>
                  </a:lnTo>
                  <a:lnTo>
                    <a:pt x="395" y="60"/>
                  </a:lnTo>
                  <a:lnTo>
                    <a:pt x="406" y="53"/>
                  </a:lnTo>
                  <a:lnTo>
                    <a:pt x="418" y="45"/>
                  </a:lnTo>
                  <a:lnTo>
                    <a:pt x="433" y="38"/>
                  </a:lnTo>
                  <a:lnTo>
                    <a:pt x="443" y="28"/>
                  </a:lnTo>
                  <a:lnTo>
                    <a:pt x="460" y="21"/>
                  </a:lnTo>
                  <a:lnTo>
                    <a:pt x="469" y="13"/>
                  </a:lnTo>
                  <a:lnTo>
                    <a:pt x="484" y="9"/>
                  </a:lnTo>
                  <a:lnTo>
                    <a:pt x="496" y="3"/>
                  </a:lnTo>
                  <a:lnTo>
                    <a:pt x="509" y="2"/>
                  </a:lnTo>
                  <a:lnTo>
                    <a:pt x="519" y="0"/>
                  </a:lnTo>
                  <a:lnTo>
                    <a:pt x="530" y="3"/>
                  </a:lnTo>
                  <a:lnTo>
                    <a:pt x="539" y="7"/>
                  </a:lnTo>
                  <a:lnTo>
                    <a:pt x="555" y="21"/>
                  </a:lnTo>
                  <a:lnTo>
                    <a:pt x="574" y="41"/>
                  </a:lnTo>
                  <a:lnTo>
                    <a:pt x="598" y="68"/>
                  </a:lnTo>
                  <a:lnTo>
                    <a:pt x="621" y="95"/>
                  </a:lnTo>
                  <a:lnTo>
                    <a:pt x="650" y="129"/>
                  </a:lnTo>
                  <a:lnTo>
                    <a:pt x="678" y="165"/>
                  </a:lnTo>
                  <a:lnTo>
                    <a:pt x="707" y="203"/>
                  </a:lnTo>
                  <a:lnTo>
                    <a:pt x="732" y="237"/>
                  </a:lnTo>
                  <a:lnTo>
                    <a:pt x="758" y="273"/>
                  </a:lnTo>
                  <a:lnTo>
                    <a:pt x="781" y="306"/>
                  </a:lnTo>
                  <a:lnTo>
                    <a:pt x="804" y="340"/>
                  </a:lnTo>
                  <a:lnTo>
                    <a:pt x="819" y="367"/>
                  </a:lnTo>
                  <a:lnTo>
                    <a:pt x="832" y="389"/>
                  </a:lnTo>
                  <a:lnTo>
                    <a:pt x="838" y="405"/>
                  </a:lnTo>
                  <a:lnTo>
                    <a:pt x="840" y="416"/>
                  </a:lnTo>
                  <a:lnTo>
                    <a:pt x="828" y="424"/>
                  </a:lnTo>
                  <a:lnTo>
                    <a:pt x="809" y="443"/>
                  </a:lnTo>
                  <a:lnTo>
                    <a:pt x="781" y="467"/>
                  </a:lnTo>
                  <a:lnTo>
                    <a:pt x="747" y="500"/>
                  </a:lnTo>
                  <a:lnTo>
                    <a:pt x="703" y="534"/>
                  </a:lnTo>
                  <a:lnTo>
                    <a:pt x="659" y="574"/>
                  </a:lnTo>
                  <a:lnTo>
                    <a:pt x="610" y="616"/>
                  </a:lnTo>
                  <a:lnTo>
                    <a:pt x="560" y="659"/>
                  </a:lnTo>
                  <a:lnTo>
                    <a:pt x="507" y="699"/>
                  </a:lnTo>
                  <a:lnTo>
                    <a:pt x="460" y="739"/>
                  </a:lnTo>
                  <a:lnTo>
                    <a:pt x="410" y="777"/>
                  </a:lnTo>
                  <a:lnTo>
                    <a:pt x="370" y="811"/>
                  </a:lnTo>
                  <a:lnTo>
                    <a:pt x="330" y="838"/>
                  </a:lnTo>
                  <a:lnTo>
                    <a:pt x="300" y="861"/>
                  </a:lnTo>
                  <a:lnTo>
                    <a:pt x="277" y="872"/>
                  </a:lnTo>
                  <a:lnTo>
                    <a:pt x="266" y="876"/>
                  </a:lnTo>
                  <a:lnTo>
                    <a:pt x="254" y="872"/>
                  </a:lnTo>
                  <a:lnTo>
                    <a:pt x="241" y="863"/>
                  </a:lnTo>
                  <a:lnTo>
                    <a:pt x="222" y="846"/>
                  </a:lnTo>
                  <a:lnTo>
                    <a:pt x="205" y="828"/>
                  </a:lnTo>
                  <a:lnTo>
                    <a:pt x="182" y="804"/>
                  </a:lnTo>
                  <a:lnTo>
                    <a:pt x="161" y="779"/>
                  </a:lnTo>
                  <a:lnTo>
                    <a:pt x="138" y="751"/>
                  </a:lnTo>
                  <a:lnTo>
                    <a:pt x="116" y="724"/>
                  </a:lnTo>
                  <a:lnTo>
                    <a:pt x="91" y="693"/>
                  </a:lnTo>
                  <a:lnTo>
                    <a:pt x="68" y="663"/>
                  </a:lnTo>
                  <a:lnTo>
                    <a:pt x="47" y="635"/>
                  </a:lnTo>
                  <a:lnTo>
                    <a:pt x="32" y="610"/>
                  </a:lnTo>
                  <a:lnTo>
                    <a:pt x="17" y="583"/>
                  </a:lnTo>
                  <a:lnTo>
                    <a:pt x="7" y="562"/>
                  </a:lnTo>
                  <a:lnTo>
                    <a:pt x="0" y="545"/>
                  </a:lnTo>
                  <a:lnTo>
                    <a:pt x="0" y="534"/>
                  </a:lnTo>
                  <a:lnTo>
                    <a:pt x="0" y="520"/>
                  </a:lnTo>
                  <a:lnTo>
                    <a:pt x="5" y="509"/>
                  </a:lnTo>
                  <a:lnTo>
                    <a:pt x="11" y="496"/>
                  </a:lnTo>
                  <a:lnTo>
                    <a:pt x="19" y="482"/>
                  </a:lnTo>
                  <a:lnTo>
                    <a:pt x="24" y="465"/>
                  </a:lnTo>
                  <a:lnTo>
                    <a:pt x="34" y="450"/>
                  </a:lnTo>
                  <a:lnTo>
                    <a:pt x="41" y="435"/>
                  </a:lnTo>
                  <a:lnTo>
                    <a:pt x="53" y="420"/>
                  </a:lnTo>
                  <a:lnTo>
                    <a:pt x="60" y="403"/>
                  </a:lnTo>
                  <a:lnTo>
                    <a:pt x="70" y="387"/>
                  </a:lnTo>
                  <a:lnTo>
                    <a:pt x="79" y="374"/>
                  </a:lnTo>
                  <a:lnTo>
                    <a:pt x="89" y="363"/>
                  </a:lnTo>
                  <a:lnTo>
                    <a:pt x="106" y="344"/>
                  </a:lnTo>
                  <a:lnTo>
                    <a:pt x="119" y="336"/>
                  </a:lnTo>
                  <a:lnTo>
                    <a:pt x="133" y="327"/>
                  </a:lnTo>
                  <a:lnTo>
                    <a:pt x="146" y="330"/>
                  </a:lnTo>
                  <a:lnTo>
                    <a:pt x="148" y="336"/>
                  </a:lnTo>
                  <a:lnTo>
                    <a:pt x="148" y="348"/>
                  </a:lnTo>
                  <a:lnTo>
                    <a:pt x="144" y="353"/>
                  </a:lnTo>
                  <a:lnTo>
                    <a:pt x="142" y="363"/>
                  </a:lnTo>
                  <a:lnTo>
                    <a:pt x="136" y="372"/>
                  </a:lnTo>
                  <a:lnTo>
                    <a:pt x="133" y="384"/>
                  </a:lnTo>
                  <a:lnTo>
                    <a:pt x="125" y="391"/>
                  </a:lnTo>
                  <a:lnTo>
                    <a:pt x="119" y="403"/>
                  </a:lnTo>
                  <a:lnTo>
                    <a:pt x="112" y="414"/>
                  </a:lnTo>
                  <a:lnTo>
                    <a:pt x="106" y="427"/>
                  </a:lnTo>
                  <a:lnTo>
                    <a:pt x="98" y="439"/>
                  </a:lnTo>
                  <a:lnTo>
                    <a:pt x="93" y="454"/>
                  </a:lnTo>
                  <a:lnTo>
                    <a:pt x="87" y="467"/>
                  </a:lnTo>
                  <a:lnTo>
                    <a:pt x="81" y="482"/>
                  </a:lnTo>
                  <a:lnTo>
                    <a:pt x="76" y="494"/>
                  </a:lnTo>
                  <a:lnTo>
                    <a:pt x="70" y="507"/>
                  </a:lnTo>
                  <a:lnTo>
                    <a:pt x="64" y="519"/>
                  </a:lnTo>
                  <a:lnTo>
                    <a:pt x="62" y="532"/>
                  </a:lnTo>
                  <a:lnTo>
                    <a:pt x="57" y="549"/>
                  </a:lnTo>
                  <a:lnTo>
                    <a:pt x="58" y="564"/>
                  </a:lnTo>
                  <a:lnTo>
                    <a:pt x="60" y="570"/>
                  </a:lnTo>
                  <a:lnTo>
                    <a:pt x="68" y="581"/>
                  </a:lnTo>
                  <a:lnTo>
                    <a:pt x="77" y="597"/>
                  </a:lnTo>
                  <a:lnTo>
                    <a:pt x="91" y="616"/>
                  </a:lnTo>
                  <a:lnTo>
                    <a:pt x="104" y="635"/>
                  </a:lnTo>
                  <a:lnTo>
                    <a:pt x="121" y="657"/>
                  </a:lnTo>
                  <a:lnTo>
                    <a:pt x="138" y="682"/>
                  </a:lnTo>
                  <a:lnTo>
                    <a:pt x="159" y="707"/>
                  </a:lnTo>
                  <a:lnTo>
                    <a:pt x="176" y="730"/>
                  </a:lnTo>
                  <a:lnTo>
                    <a:pt x="195" y="752"/>
                  </a:lnTo>
                  <a:lnTo>
                    <a:pt x="212" y="773"/>
                  </a:lnTo>
                  <a:lnTo>
                    <a:pt x="230" y="792"/>
                  </a:lnTo>
                  <a:lnTo>
                    <a:pt x="245" y="806"/>
                  </a:lnTo>
                  <a:lnTo>
                    <a:pt x="258" y="817"/>
                  </a:lnTo>
                  <a:lnTo>
                    <a:pt x="268" y="825"/>
                  </a:lnTo>
                  <a:lnTo>
                    <a:pt x="277" y="827"/>
                  </a:lnTo>
                  <a:lnTo>
                    <a:pt x="287" y="819"/>
                  </a:lnTo>
                  <a:lnTo>
                    <a:pt x="308" y="804"/>
                  </a:lnTo>
                  <a:lnTo>
                    <a:pt x="334" y="783"/>
                  </a:lnTo>
                  <a:lnTo>
                    <a:pt x="370" y="756"/>
                  </a:lnTo>
                  <a:lnTo>
                    <a:pt x="408" y="722"/>
                  </a:lnTo>
                  <a:lnTo>
                    <a:pt x="452" y="688"/>
                  </a:lnTo>
                  <a:lnTo>
                    <a:pt x="498" y="650"/>
                  </a:lnTo>
                  <a:lnTo>
                    <a:pt x="547" y="614"/>
                  </a:lnTo>
                  <a:lnTo>
                    <a:pt x="591" y="574"/>
                  </a:lnTo>
                  <a:lnTo>
                    <a:pt x="636" y="538"/>
                  </a:lnTo>
                  <a:lnTo>
                    <a:pt x="678" y="501"/>
                  </a:lnTo>
                  <a:lnTo>
                    <a:pt x="716" y="471"/>
                  </a:lnTo>
                  <a:lnTo>
                    <a:pt x="745" y="443"/>
                  </a:lnTo>
                  <a:lnTo>
                    <a:pt x="770" y="422"/>
                  </a:lnTo>
                  <a:lnTo>
                    <a:pt x="783" y="406"/>
                  </a:lnTo>
                  <a:lnTo>
                    <a:pt x="789" y="403"/>
                  </a:lnTo>
                  <a:lnTo>
                    <a:pt x="783" y="393"/>
                  </a:lnTo>
                  <a:lnTo>
                    <a:pt x="773" y="380"/>
                  </a:lnTo>
                  <a:lnTo>
                    <a:pt x="758" y="361"/>
                  </a:lnTo>
                  <a:lnTo>
                    <a:pt x="743" y="338"/>
                  </a:lnTo>
                  <a:lnTo>
                    <a:pt x="720" y="309"/>
                  </a:lnTo>
                  <a:lnTo>
                    <a:pt x="699" y="279"/>
                  </a:lnTo>
                  <a:lnTo>
                    <a:pt x="674" y="247"/>
                  </a:lnTo>
                  <a:lnTo>
                    <a:pt x="650" y="216"/>
                  </a:lnTo>
                  <a:lnTo>
                    <a:pt x="623" y="182"/>
                  </a:lnTo>
                  <a:lnTo>
                    <a:pt x="598" y="152"/>
                  </a:lnTo>
                  <a:lnTo>
                    <a:pt x="574" y="123"/>
                  </a:lnTo>
                  <a:lnTo>
                    <a:pt x="553" y="98"/>
                  </a:lnTo>
                  <a:lnTo>
                    <a:pt x="534" y="76"/>
                  </a:lnTo>
                  <a:lnTo>
                    <a:pt x="519" y="60"/>
                  </a:lnTo>
                  <a:lnTo>
                    <a:pt x="507" y="49"/>
                  </a:lnTo>
                  <a:lnTo>
                    <a:pt x="503" y="47"/>
                  </a:lnTo>
                  <a:lnTo>
                    <a:pt x="492" y="49"/>
                  </a:lnTo>
                  <a:lnTo>
                    <a:pt x="479" y="57"/>
                  </a:lnTo>
                  <a:lnTo>
                    <a:pt x="462" y="68"/>
                  </a:lnTo>
                  <a:lnTo>
                    <a:pt x="446" y="81"/>
                  </a:lnTo>
                  <a:lnTo>
                    <a:pt x="431" y="93"/>
                  </a:lnTo>
                  <a:lnTo>
                    <a:pt x="418" y="104"/>
                  </a:lnTo>
                  <a:lnTo>
                    <a:pt x="410" y="114"/>
                  </a:lnTo>
                  <a:lnTo>
                    <a:pt x="408" y="117"/>
                  </a:lnTo>
                  <a:lnTo>
                    <a:pt x="370" y="85"/>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88"/>
            <p:cNvSpPr>
              <a:spLocks/>
            </p:cNvSpPr>
            <p:nvPr/>
          </p:nvSpPr>
          <p:spPr bwMode="auto">
            <a:xfrm>
              <a:off x="4236" y="3381"/>
              <a:ext cx="195" cy="115"/>
            </a:xfrm>
            <a:custGeom>
              <a:avLst/>
              <a:gdLst>
                <a:gd name="T0" fmla="*/ 0 w 390"/>
                <a:gd name="T1" fmla="*/ 1 h 230"/>
                <a:gd name="T2" fmla="*/ 1 w 390"/>
                <a:gd name="T3" fmla="*/ 1 h 230"/>
                <a:gd name="T4" fmla="*/ 1 w 390"/>
                <a:gd name="T5" fmla="*/ 1 h 230"/>
                <a:gd name="T6" fmla="*/ 1 w 390"/>
                <a:gd name="T7" fmla="*/ 1 h 230"/>
                <a:gd name="T8" fmla="*/ 1 w 390"/>
                <a:gd name="T9" fmla="*/ 1 h 230"/>
                <a:gd name="T10" fmla="*/ 1 w 390"/>
                <a:gd name="T11" fmla="*/ 1 h 230"/>
                <a:gd name="T12" fmla="*/ 1 w 390"/>
                <a:gd name="T13" fmla="*/ 1 h 230"/>
                <a:gd name="T14" fmla="*/ 1 w 390"/>
                <a:gd name="T15" fmla="*/ 1 h 230"/>
                <a:gd name="T16" fmla="*/ 1 w 390"/>
                <a:gd name="T17" fmla="*/ 1 h 230"/>
                <a:gd name="T18" fmla="*/ 1 w 390"/>
                <a:gd name="T19" fmla="*/ 1 h 230"/>
                <a:gd name="T20" fmla="*/ 1 w 390"/>
                <a:gd name="T21" fmla="*/ 1 h 230"/>
                <a:gd name="T22" fmla="*/ 1 w 390"/>
                <a:gd name="T23" fmla="*/ 1 h 230"/>
                <a:gd name="T24" fmla="*/ 1 w 390"/>
                <a:gd name="T25" fmla="*/ 1 h 230"/>
                <a:gd name="T26" fmla="*/ 1 w 390"/>
                <a:gd name="T27" fmla="*/ 1 h 230"/>
                <a:gd name="T28" fmla="*/ 1 w 390"/>
                <a:gd name="T29" fmla="*/ 1 h 230"/>
                <a:gd name="T30" fmla="*/ 1 w 390"/>
                <a:gd name="T31" fmla="*/ 1 h 230"/>
                <a:gd name="T32" fmla="*/ 1 w 390"/>
                <a:gd name="T33" fmla="*/ 1 h 230"/>
                <a:gd name="T34" fmla="*/ 1 w 390"/>
                <a:gd name="T35" fmla="*/ 0 h 230"/>
                <a:gd name="T36" fmla="*/ 1 w 390"/>
                <a:gd name="T37" fmla="*/ 0 h 230"/>
                <a:gd name="T38" fmla="*/ 1 w 390"/>
                <a:gd name="T39" fmla="*/ 1 h 230"/>
                <a:gd name="T40" fmla="*/ 1 w 390"/>
                <a:gd name="T41" fmla="*/ 1 h 230"/>
                <a:gd name="T42" fmla="*/ 1 w 390"/>
                <a:gd name="T43" fmla="*/ 1 h 230"/>
                <a:gd name="T44" fmla="*/ 1 w 390"/>
                <a:gd name="T45" fmla="*/ 1 h 230"/>
                <a:gd name="T46" fmla="*/ 1 w 390"/>
                <a:gd name="T47" fmla="*/ 1 h 230"/>
                <a:gd name="T48" fmla="*/ 1 w 390"/>
                <a:gd name="T49" fmla="*/ 1 h 230"/>
                <a:gd name="T50" fmla="*/ 1 w 390"/>
                <a:gd name="T51" fmla="*/ 1 h 230"/>
                <a:gd name="T52" fmla="*/ 1 w 390"/>
                <a:gd name="T53" fmla="*/ 1 h 230"/>
                <a:gd name="T54" fmla="*/ 1 w 390"/>
                <a:gd name="T55" fmla="*/ 1 h 230"/>
                <a:gd name="T56" fmla="*/ 1 w 390"/>
                <a:gd name="T57" fmla="*/ 1 h 230"/>
                <a:gd name="T58" fmla="*/ 1 w 390"/>
                <a:gd name="T59" fmla="*/ 1 h 230"/>
                <a:gd name="T60" fmla="*/ 1 w 390"/>
                <a:gd name="T61" fmla="*/ 1 h 230"/>
                <a:gd name="T62" fmla="*/ 1 w 390"/>
                <a:gd name="T63" fmla="*/ 1 h 230"/>
                <a:gd name="T64" fmla="*/ 1 w 390"/>
                <a:gd name="T65" fmla="*/ 1 h 230"/>
                <a:gd name="T66" fmla="*/ 1 w 390"/>
                <a:gd name="T67" fmla="*/ 1 h 230"/>
                <a:gd name="T68" fmla="*/ 1 w 390"/>
                <a:gd name="T69" fmla="*/ 1 h 230"/>
                <a:gd name="T70" fmla="*/ 1 w 390"/>
                <a:gd name="T71" fmla="*/ 1 h 230"/>
                <a:gd name="T72" fmla="*/ 1 w 390"/>
                <a:gd name="T73" fmla="*/ 1 h 230"/>
                <a:gd name="T74" fmla="*/ 1 w 390"/>
                <a:gd name="T75" fmla="*/ 1 h 230"/>
                <a:gd name="T76" fmla="*/ 1 w 390"/>
                <a:gd name="T77" fmla="*/ 1 h 230"/>
                <a:gd name="T78" fmla="*/ 1 w 390"/>
                <a:gd name="T79" fmla="*/ 1 h 230"/>
                <a:gd name="T80" fmla="*/ 1 w 390"/>
                <a:gd name="T81" fmla="*/ 1 h 230"/>
                <a:gd name="T82" fmla="*/ 1 w 390"/>
                <a:gd name="T83" fmla="*/ 1 h 230"/>
                <a:gd name="T84" fmla="*/ 1 w 390"/>
                <a:gd name="T85" fmla="*/ 1 h 230"/>
                <a:gd name="T86" fmla="*/ 0 w 390"/>
                <a:gd name="T87" fmla="*/ 1 h 230"/>
                <a:gd name="T88" fmla="*/ 0 w 390"/>
                <a:gd name="T89" fmla="*/ 1 h 2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0"/>
                <a:gd name="T136" fmla="*/ 0 h 230"/>
                <a:gd name="T137" fmla="*/ 390 w 390"/>
                <a:gd name="T138" fmla="*/ 230 h 2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0" h="230">
                  <a:moveTo>
                    <a:pt x="0" y="198"/>
                  </a:moveTo>
                  <a:lnTo>
                    <a:pt x="2" y="196"/>
                  </a:lnTo>
                  <a:lnTo>
                    <a:pt x="9" y="192"/>
                  </a:lnTo>
                  <a:lnTo>
                    <a:pt x="23" y="185"/>
                  </a:lnTo>
                  <a:lnTo>
                    <a:pt x="42" y="177"/>
                  </a:lnTo>
                  <a:lnTo>
                    <a:pt x="61" y="166"/>
                  </a:lnTo>
                  <a:lnTo>
                    <a:pt x="85" y="156"/>
                  </a:lnTo>
                  <a:lnTo>
                    <a:pt x="112" y="143"/>
                  </a:lnTo>
                  <a:lnTo>
                    <a:pt x="141" y="130"/>
                  </a:lnTo>
                  <a:lnTo>
                    <a:pt x="169" y="112"/>
                  </a:lnTo>
                  <a:lnTo>
                    <a:pt x="198" y="97"/>
                  </a:lnTo>
                  <a:lnTo>
                    <a:pt x="226" y="80"/>
                  </a:lnTo>
                  <a:lnTo>
                    <a:pt x="257" y="65"/>
                  </a:lnTo>
                  <a:lnTo>
                    <a:pt x="281" y="48"/>
                  </a:lnTo>
                  <a:lnTo>
                    <a:pt x="306" y="33"/>
                  </a:lnTo>
                  <a:lnTo>
                    <a:pt x="327" y="16"/>
                  </a:lnTo>
                  <a:lnTo>
                    <a:pt x="346" y="2"/>
                  </a:lnTo>
                  <a:lnTo>
                    <a:pt x="348" y="0"/>
                  </a:lnTo>
                  <a:lnTo>
                    <a:pt x="357" y="0"/>
                  </a:lnTo>
                  <a:lnTo>
                    <a:pt x="369" y="2"/>
                  </a:lnTo>
                  <a:lnTo>
                    <a:pt x="382" y="6"/>
                  </a:lnTo>
                  <a:lnTo>
                    <a:pt x="388" y="10"/>
                  </a:lnTo>
                  <a:lnTo>
                    <a:pt x="390" y="21"/>
                  </a:lnTo>
                  <a:lnTo>
                    <a:pt x="386" y="27"/>
                  </a:lnTo>
                  <a:lnTo>
                    <a:pt x="380" y="35"/>
                  </a:lnTo>
                  <a:lnTo>
                    <a:pt x="369" y="42"/>
                  </a:lnTo>
                  <a:lnTo>
                    <a:pt x="357" y="54"/>
                  </a:lnTo>
                  <a:lnTo>
                    <a:pt x="336" y="63"/>
                  </a:lnTo>
                  <a:lnTo>
                    <a:pt x="316" y="74"/>
                  </a:lnTo>
                  <a:lnTo>
                    <a:pt x="289" y="88"/>
                  </a:lnTo>
                  <a:lnTo>
                    <a:pt x="264" y="103"/>
                  </a:lnTo>
                  <a:lnTo>
                    <a:pt x="236" y="116"/>
                  </a:lnTo>
                  <a:lnTo>
                    <a:pt x="207" y="132"/>
                  </a:lnTo>
                  <a:lnTo>
                    <a:pt x="179" y="147"/>
                  </a:lnTo>
                  <a:lnTo>
                    <a:pt x="150" y="162"/>
                  </a:lnTo>
                  <a:lnTo>
                    <a:pt x="122" y="175"/>
                  </a:lnTo>
                  <a:lnTo>
                    <a:pt x="95" y="189"/>
                  </a:lnTo>
                  <a:lnTo>
                    <a:pt x="72" y="198"/>
                  </a:lnTo>
                  <a:lnTo>
                    <a:pt x="53" y="209"/>
                  </a:lnTo>
                  <a:lnTo>
                    <a:pt x="34" y="217"/>
                  </a:lnTo>
                  <a:lnTo>
                    <a:pt x="23" y="225"/>
                  </a:lnTo>
                  <a:lnTo>
                    <a:pt x="15" y="228"/>
                  </a:lnTo>
                  <a:lnTo>
                    <a:pt x="13" y="230"/>
                  </a:lnTo>
                  <a:lnTo>
                    <a:pt x="0" y="198"/>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89"/>
            <p:cNvSpPr>
              <a:spLocks/>
            </p:cNvSpPr>
            <p:nvPr/>
          </p:nvSpPr>
          <p:spPr bwMode="auto">
            <a:xfrm>
              <a:off x="3556" y="3221"/>
              <a:ext cx="118" cy="65"/>
            </a:xfrm>
            <a:custGeom>
              <a:avLst/>
              <a:gdLst>
                <a:gd name="T0" fmla="*/ 0 w 235"/>
                <a:gd name="T1" fmla="*/ 1 h 129"/>
                <a:gd name="T2" fmla="*/ 0 w 235"/>
                <a:gd name="T3" fmla="*/ 1 h 129"/>
                <a:gd name="T4" fmla="*/ 1 w 235"/>
                <a:gd name="T5" fmla="*/ 1 h 129"/>
                <a:gd name="T6" fmla="*/ 1 w 235"/>
                <a:gd name="T7" fmla="*/ 1 h 129"/>
                <a:gd name="T8" fmla="*/ 1 w 235"/>
                <a:gd name="T9" fmla="*/ 1 h 129"/>
                <a:gd name="T10" fmla="*/ 1 w 235"/>
                <a:gd name="T11" fmla="*/ 1 h 129"/>
                <a:gd name="T12" fmla="*/ 1 w 235"/>
                <a:gd name="T13" fmla="*/ 1 h 129"/>
                <a:gd name="T14" fmla="*/ 1 w 235"/>
                <a:gd name="T15" fmla="*/ 1 h 129"/>
                <a:gd name="T16" fmla="*/ 1 w 235"/>
                <a:gd name="T17" fmla="*/ 1 h 129"/>
                <a:gd name="T18" fmla="*/ 1 w 235"/>
                <a:gd name="T19" fmla="*/ 0 h 129"/>
                <a:gd name="T20" fmla="*/ 1 w 235"/>
                <a:gd name="T21" fmla="*/ 0 h 129"/>
                <a:gd name="T22" fmla="*/ 1 w 235"/>
                <a:gd name="T23" fmla="*/ 1 h 129"/>
                <a:gd name="T24" fmla="*/ 1 w 235"/>
                <a:gd name="T25" fmla="*/ 1 h 129"/>
                <a:gd name="T26" fmla="*/ 1 w 235"/>
                <a:gd name="T27" fmla="*/ 1 h 129"/>
                <a:gd name="T28" fmla="*/ 1 w 235"/>
                <a:gd name="T29" fmla="*/ 1 h 129"/>
                <a:gd name="T30" fmla="*/ 1 w 235"/>
                <a:gd name="T31" fmla="*/ 1 h 129"/>
                <a:gd name="T32" fmla="*/ 1 w 235"/>
                <a:gd name="T33" fmla="*/ 1 h 129"/>
                <a:gd name="T34" fmla="*/ 1 w 235"/>
                <a:gd name="T35" fmla="*/ 1 h 129"/>
                <a:gd name="T36" fmla="*/ 1 w 235"/>
                <a:gd name="T37" fmla="*/ 1 h 129"/>
                <a:gd name="T38" fmla="*/ 1 w 235"/>
                <a:gd name="T39" fmla="*/ 1 h 129"/>
                <a:gd name="T40" fmla="*/ 1 w 235"/>
                <a:gd name="T41" fmla="*/ 1 h 129"/>
                <a:gd name="T42" fmla="*/ 1 w 235"/>
                <a:gd name="T43" fmla="*/ 1 h 129"/>
                <a:gd name="T44" fmla="*/ 1 w 235"/>
                <a:gd name="T45" fmla="*/ 1 h 129"/>
                <a:gd name="T46" fmla="*/ 1 w 235"/>
                <a:gd name="T47" fmla="*/ 1 h 129"/>
                <a:gd name="T48" fmla="*/ 1 w 235"/>
                <a:gd name="T49" fmla="*/ 1 h 129"/>
                <a:gd name="T50" fmla="*/ 1 w 235"/>
                <a:gd name="T51" fmla="*/ 1 h 129"/>
                <a:gd name="T52" fmla="*/ 1 w 235"/>
                <a:gd name="T53" fmla="*/ 1 h 129"/>
                <a:gd name="T54" fmla="*/ 1 w 235"/>
                <a:gd name="T55" fmla="*/ 1 h 129"/>
                <a:gd name="T56" fmla="*/ 1 w 235"/>
                <a:gd name="T57" fmla="*/ 1 h 129"/>
                <a:gd name="T58" fmla="*/ 1 w 235"/>
                <a:gd name="T59" fmla="*/ 1 h 129"/>
                <a:gd name="T60" fmla="*/ 1 w 235"/>
                <a:gd name="T61" fmla="*/ 1 h 129"/>
                <a:gd name="T62" fmla="*/ 1 w 235"/>
                <a:gd name="T63" fmla="*/ 1 h 129"/>
                <a:gd name="T64" fmla="*/ 1 w 235"/>
                <a:gd name="T65" fmla="*/ 1 h 129"/>
                <a:gd name="T66" fmla="*/ 1 w 235"/>
                <a:gd name="T67" fmla="*/ 1 h 129"/>
                <a:gd name="T68" fmla="*/ 1 w 235"/>
                <a:gd name="T69" fmla="*/ 1 h 129"/>
                <a:gd name="T70" fmla="*/ 1 w 235"/>
                <a:gd name="T71" fmla="*/ 1 h 129"/>
                <a:gd name="T72" fmla="*/ 1 w 235"/>
                <a:gd name="T73" fmla="*/ 1 h 129"/>
                <a:gd name="T74" fmla="*/ 1 w 235"/>
                <a:gd name="T75" fmla="*/ 1 h 129"/>
                <a:gd name="T76" fmla="*/ 1 w 235"/>
                <a:gd name="T77" fmla="*/ 1 h 129"/>
                <a:gd name="T78" fmla="*/ 1 w 235"/>
                <a:gd name="T79" fmla="*/ 1 h 129"/>
                <a:gd name="T80" fmla="*/ 1 w 235"/>
                <a:gd name="T81" fmla="*/ 1 h 129"/>
                <a:gd name="T82" fmla="*/ 1 w 235"/>
                <a:gd name="T83" fmla="*/ 1 h 129"/>
                <a:gd name="T84" fmla="*/ 1 w 235"/>
                <a:gd name="T85" fmla="*/ 1 h 129"/>
                <a:gd name="T86" fmla="*/ 1 w 235"/>
                <a:gd name="T87" fmla="*/ 1 h 129"/>
                <a:gd name="T88" fmla="*/ 1 w 235"/>
                <a:gd name="T89" fmla="*/ 1 h 129"/>
                <a:gd name="T90" fmla="*/ 1 w 235"/>
                <a:gd name="T91" fmla="*/ 1 h 129"/>
                <a:gd name="T92" fmla="*/ 1 w 235"/>
                <a:gd name="T93" fmla="*/ 1 h 129"/>
                <a:gd name="T94" fmla="*/ 1 w 235"/>
                <a:gd name="T95" fmla="*/ 1 h 129"/>
                <a:gd name="T96" fmla="*/ 1 w 235"/>
                <a:gd name="T97" fmla="*/ 1 h 129"/>
                <a:gd name="T98" fmla="*/ 0 w 235"/>
                <a:gd name="T99" fmla="*/ 1 h 129"/>
                <a:gd name="T100" fmla="*/ 0 w 235"/>
                <a:gd name="T101" fmla="*/ 1 h 1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129"/>
                <a:gd name="T155" fmla="*/ 235 w 235"/>
                <a:gd name="T156" fmla="*/ 129 h 1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129">
                  <a:moveTo>
                    <a:pt x="0" y="78"/>
                  </a:moveTo>
                  <a:lnTo>
                    <a:pt x="0" y="74"/>
                  </a:lnTo>
                  <a:lnTo>
                    <a:pt x="3" y="68"/>
                  </a:lnTo>
                  <a:lnTo>
                    <a:pt x="9" y="59"/>
                  </a:lnTo>
                  <a:lnTo>
                    <a:pt x="15" y="49"/>
                  </a:lnTo>
                  <a:lnTo>
                    <a:pt x="20" y="36"/>
                  </a:lnTo>
                  <a:lnTo>
                    <a:pt x="28" y="25"/>
                  </a:lnTo>
                  <a:lnTo>
                    <a:pt x="34" y="13"/>
                  </a:lnTo>
                  <a:lnTo>
                    <a:pt x="39" y="4"/>
                  </a:lnTo>
                  <a:lnTo>
                    <a:pt x="41" y="0"/>
                  </a:lnTo>
                  <a:lnTo>
                    <a:pt x="49" y="0"/>
                  </a:lnTo>
                  <a:lnTo>
                    <a:pt x="57" y="2"/>
                  </a:lnTo>
                  <a:lnTo>
                    <a:pt x="70" y="8"/>
                  </a:lnTo>
                  <a:lnTo>
                    <a:pt x="83" y="13"/>
                  </a:lnTo>
                  <a:lnTo>
                    <a:pt x="100" y="21"/>
                  </a:lnTo>
                  <a:lnTo>
                    <a:pt x="117" y="30"/>
                  </a:lnTo>
                  <a:lnTo>
                    <a:pt x="136" y="42"/>
                  </a:lnTo>
                  <a:lnTo>
                    <a:pt x="152" y="51"/>
                  </a:lnTo>
                  <a:lnTo>
                    <a:pt x="169" y="61"/>
                  </a:lnTo>
                  <a:lnTo>
                    <a:pt x="184" y="70"/>
                  </a:lnTo>
                  <a:lnTo>
                    <a:pt x="199" y="80"/>
                  </a:lnTo>
                  <a:lnTo>
                    <a:pt x="209" y="86"/>
                  </a:lnTo>
                  <a:lnTo>
                    <a:pt x="218" y="93"/>
                  </a:lnTo>
                  <a:lnTo>
                    <a:pt x="224" y="97"/>
                  </a:lnTo>
                  <a:lnTo>
                    <a:pt x="228" y="99"/>
                  </a:lnTo>
                  <a:lnTo>
                    <a:pt x="230" y="105"/>
                  </a:lnTo>
                  <a:lnTo>
                    <a:pt x="235" y="118"/>
                  </a:lnTo>
                  <a:lnTo>
                    <a:pt x="233" y="124"/>
                  </a:lnTo>
                  <a:lnTo>
                    <a:pt x="233" y="129"/>
                  </a:lnTo>
                  <a:lnTo>
                    <a:pt x="228" y="129"/>
                  </a:lnTo>
                  <a:lnTo>
                    <a:pt x="218" y="129"/>
                  </a:lnTo>
                  <a:lnTo>
                    <a:pt x="209" y="124"/>
                  </a:lnTo>
                  <a:lnTo>
                    <a:pt x="201" y="120"/>
                  </a:lnTo>
                  <a:lnTo>
                    <a:pt x="190" y="114"/>
                  </a:lnTo>
                  <a:lnTo>
                    <a:pt x="180" y="108"/>
                  </a:lnTo>
                  <a:lnTo>
                    <a:pt x="169" y="101"/>
                  </a:lnTo>
                  <a:lnTo>
                    <a:pt x="157" y="93"/>
                  </a:lnTo>
                  <a:lnTo>
                    <a:pt x="146" y="86"/>
                  </a:lnTo>
                  <a:lnTo>
                    <a:pt x="136" y="80"/>
                  </a:lnTo>
                  <a:lnTo>
                    <a:pt x="125" y="72"/>
                  </a:lnTo>
                  <a:lnTo>
                    <a:pt x="114" y="65"/>
                  </a:lnTo>
                  <a:lnTo>
                    <a:pt x="102" y="59"/>
                  </a:lnTo>
                  <a:lnTo>
                    <a:pt x="95" y="53"/>
                  </a:lnTo>
                  <a:lnTo>
                    <a:pt x="79" y="46"/>
                  </a:lnTo>
                  <a:lnTo>
                    <a:pt x="70" y="44"/>
                  </a:lnTo>
                  <a:lnTo>
                    <a:pt x="55" y="49"/>
                  </a:lnTo>
                  <a:lnTo>
                    <a:pt x="41" y="65"/>
                  </a:lnTo>
                  <a:lnTo>
                    <a:pt x="32" y="78"/>
                  </a:lnTo>
                  <a:lnTo>
                    <a:pt x="30" y="86"/>
                  </a:lnTo>
                  <a:lnTo>
                    <a:pt x="0" y="78"/>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90"/>
            <p:cNvSpPr>
              <a:spLocks/>
            </p:cNvSpPr>
            <p:nvPr/>
          </p:nvSpPr>
          <p:spPr bwMode="auto">
            <a:xfrm>
              <a:off x="2966" y="3270"/>
              <a:ext cx="173" cy="29"/>
            </a:xfrm>
            <a:custGeom>
              <a:avLst/>
              <a:gdLst>
                <a:gd name="T0" fmla="*/ 1 w 346"/>
                <a:gd name="T1" fmla="*/ 0 h 57"/>
                <a:gd name="T2" fmla="*/ 0 w 346"/>
                <a:gd name="T3" fmla="*/ 0 h 57"/>
                <a:gd name="T4" fmla="*/ 1 w 346"/>
                <a:gd name="T5" fmla="*/ 1 h 57"/>
                <a:gd name="T6" fmla="*/ 1 w 346"/>
                <a:gd name="T7" fmla="*/ 1 h 57"/>
                <a:gd name="T8" fmla="*/ 1 w 346"/>
                <a:gd name="T9" fmla="*/ 1 h 57"/>
                <a:gd name="T10" fmla="*/ 1 w 346"/>
                <a:gd name="T11" fmla="*/ 1 h 57"/>
                <a:gd name="T12" fmla="*/ 1 w 346"/>
                <a:gd name="T13" fmla="*/ 1 h 57"/>
                <a:gd name="T14" fmla="*/ 1 w 346"/>
                <a:gd name="T15" fmla="*/ 1 h 57"/>
                <a:gd name="T16" fmla="*/ 1 w 346"/>
                <a:gd name="T17" fmla="*/ 1 h 57"/>
                <a:gd name="T18" fmla="*/ 1 w 346"/>
                <a:gd name="T19" fmla="*/ 1 h 57"/>
                <a:gd name="T20" fmla="*/ 1 w 346"/>
                <a:gd name="T21" fmla="*/ 1 h 57"/>
                <a:gd name="T22" fmla="*/ 1 w 346"/>
                <a:gd name="T23" fmla="*/ 1 h 57"/>
                <a:gd name="T24" fmla="*/ 1 w 346"/>
                <a:gd name="T25" fmla="*/ 1 h 57"/>
                <a:gd name="T26" fmla="*/ 1 w 346"/>
                <a:gd name="T27" fmla="*/ 1 h 57"/>
                <a:gd name="T28" fmla="*/ 1 w 346"/>
                <a:gd name="T29" fmla="*/ 1 h 57"/>
                <a:gd name="T30" fmla="*/ 1 w 346"/>
                <a:gd name="T31" fmla="*/ 1 h 57"/>
                <a:gd name="T32" fmla="*/ 1 w 346"/>
                <a:gd name="T33" fmla="*/ 1 h 57"/>
                <a:gd name="T34" fmla="*/ 1 w 346"/>
                <a:gd name="T35" fmla="*/ 1 h 57"/>
                <a:gd name="T36" fmla="*/ 1 w 346"/>
                <a:gd name="T37" fmla="*/ 1 h 57"/>
                <a:gd name="T38" fmla="*/ 1 w 346"/>
                <a:gd name="T39" fmla="*/ 0 h 57"/>
                <a:gd name="T40" fmla="*/ 1 w 346"/>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6"/>
                <a:gd name="T64" fmla="*/ 0 h 57"/>
                <a:gd name="T65" fmla="*/ 346 w 346"/>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6" h="57">
                  <a:moveTo>
                    <a:pt x="329" y="0"/>
                  </a:moveTo>
                  <a:lnTo>
                    <a:pt x="0" y="0"/>
                  </a:lnTo>
                  <a:lnTo>
                    <a:pt x="24" y="57"/>
                  </a:lnTo>
                  <a:lnTo>
                    <a:pt x="26" y="57"/>
                  </a:lnTo>
                  <a:lnTo>
                    <a:pt x="36" y="57"/>
                  </a:lnTo>
                  <a:lnTo>
                    <a:pt x="49" y="57"/>
                  </a:lnTo>
                  <a:lnTo>
                    <a:pt x="70" y="57"/>
                  </a:lnTo>
                  <a:lnTo>
                    <a:pt x="91" y="57"/>
                  </a:lnTo>
                  <a:lnTo>
                    <a:pt x="116" y="57"/>
                  </a:lnTo>
                  <a:lnTo>
                    <a:pt x="144" y="57"/>
                  </a:lnTo>
                  <a:lnTo>
                    <a:pt x="173" y="57"/>
                  </a:lnTo>
                  <a:lnTo>
                    <a:pt x="201" y="57"/>
                  </a:lnTo>
                  <a:lnTo>
                    <a:pt x="230" y="57"/>
                  </a:lnTo>
                  <a:lnTo>
                    <a:pt x="255" y="57"/>
                  </a:lnTo>
                  <a:lnTo>
                    <a:pt x="281" y="57"/>
                  </a:lnTo>
                  <a:lnTo>
                    <a:pt x="302" y="57"/>
                  </a:lnTo>
                  <a:lnTo>
                    <a:pt x="321" y="57"/>
                  </a:lnTo>
                  <a:lnTo>
                    <a:pt x="336" y="57"/>
                  </a:lnTo>
                  <a:lnTo>
                    <a:pt x="346" y="57"/>
                  </a:lnTo>
                  <a:lnTo>
                    <a:pt x="329"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91"/>
            <p:cNvSpPr>
              <a:spLocks/>
            </p:cNvSpPr>
            <p:nvPr/>
          </p:nvSpPr>
          <p:spPr bwMode="auto">
            <a:xfrm>
              <a:off x="2357" y="3286"/>
              <a:ext cx="255" cy="27"/>
            </a:xfrm>
            <a:custGeom>
              <a:avLst/>
              <a:gdLst>
                <a:gd name="T0" fmla="*/ 1 w 510"/>
                <a:gd name="T1" fmla="*/ 0 h 55"/>
                <a:gd name="T2" fmla="*/ 1 w 510"/>
                <a:gd name="T3" fmla="*/ 0 h 55"/>
                <a:gd name="T4" fmla="*/ 1 w 510"/>
                <a:gd name="T5" fmla="*/ 0 h 55"/>
                <a:gd name="T6" fmla="*/ 1 w 510"/>
                <a:gd name="T7" fmla="*/ 0 h 55"/>
                <a:gd name="T8" fmla="*/ 1 w 510"/>
                <a:gd name="T9" fmla="*/ 0 h 55"/>
                <a:gd name="T10" fmla="*/ 1 w 510"/>
                <a:gd name="T11" fmla="*/ 0 h 55"/>
                <a:gd name="T12" fmla="*/ 1 w 510"/>
                <a:gd name="T13" fmla="*/ 0 h 55"/>
                <a:gd name="T14" fmla="*/ 1 w 510"/>
                <a:gd name="T15" fmla="*/ 0 h 55"/>
                <a:gd name="T16" fmla="*/ 1 w 510"/>
                <a:gd name="T17" fmla="*/ 0 h 55"/>
                <a:gd name="T18" fmla="*/ 1 w 510"/>
                <a:gd name="T19" fmla="*/ 0 h 55"/>
                <a:gd name="T20" fmla="*/ 1 w 510"/>
                <a:gd name="T21" fmla="*/ 0 h 55"/>
                <a:gd name="T22" fmla="*/ 1 w 510"/>
                <a:gd name="T23" fmla="*/ 0 h 55"/>
                <a:gd name="T24" fmla="*/ 1 w 510"/>
                <a:gd name="T25" fmla="*/ 0 h 55"/>
                <a:gd name="T26" fmla="*/ 1 w 510"/>
                <a:gd name="T27" fmla="*/ 0 h 55"/>
                <a:gd name="T28" fmla="*/ 1 w 510"/>
                <a:gd name="T29" fmla="*/ 0 h 55"/>
                <a:gd name="T30" fmla="*/ 1 w 510"/>
                <a:gd name="T31" fmla="*/ 0 h 55"/>
                <a:gd name="T32" fmla="*/ 1 w 510"/>
                <a:gd name="T33" fmla="*/ 0 h 55"/>
                <a:gd name="T34" fmla="*/ 1 w 510"/>
                <a:gd name="T35" fmla="*/ 0 h 55"/>
                <a:gd name="T36" fmla="*/ 1 w 510"/>
                <a:gd name="T37" fmla="*/ 0 h 55"/>
                <a:gd name="T38" fmla="*/ 0 w 510"/>
                <a:gd name="T39" fmla="*/ 0 h 55"/>
                <a:gd name="T40" fmla="*/ 0 w 510"/>
                <a:gd name="T41" fmla="*/ 0 h 55"/>
                <a:gd name="T42" fmla="*/ 1 w 510"/>
                <a:gd name="T43" fmla="*/ 0 h 55"/>
                <a:gd name="T44" fmla="*/ 1 w 510"/>
                <a:gd name="T45" fmla="*/ 0 h 55"/>
                <a:gd name="T46" fmla="*/ 1 w 510"/>
                <a:gd name="T47" fmla="*/ 0 h 55"/>
                <a:gd name="T48" fmla="*/ 1 w 510"/>
                <a:gd name="T49" fmla="*/ 0 h 55"/>
                <a:gd name="T50" fmla="*/ 1 w 510"/>
                <a:gd name="T51" fmla="*/ 0 h 55"/>
                <a:gd name="T52" fmla="*/ 1 w 510"/>
                <a:gd name="T53" fmla="*/ 0 h 55"/>
                <a:gd name="T54" fmla="*/ 1 w 510"/>
                <a:gd name="T55" fmla="*/ 0 h 55"/>
                <a:gd name="T56" fmla="*/ 1 w 510"/>
                <a:gd name="T57" fmla="*/ 0 h 55"/>
                <a:gd name="T58" fmla="*/ 1 w 510"/>
                <a:gd name="T59" fmla="*/ 0 h 55"/>
                <a:gd name="T60" fmla="*/ 1 w 510"/>
                <a:gd name="T61" fmla="*/ 0 h 55"/>
                <a:gd name="T62" fmla="*/ 1 w 510"/>
                <a:gd name="T63" fmla="*/ 0 h 55"/>
                <a:gd name="T64" fmla="*/ 1 w 510"/>
                <a:gd name="T65" fmla="*/ 0 h 55"/>
                <a:gd name="T66" fmla="*/ 1 w 510"/>
                <a:gd name="T67" fmla="*/ 0 h 55"/>
                <a:gd name="T68" fmla="*/ 1 w 510"/>
                <a:gd name="T69" fmla="*/ 0 h 55"/>
                <a:gd name="T70" fmla="*/ 1 w 510"/>
                <a:gd name="T71" fmla="*/ 0 h 55"/>
                <a:gd name="T72" fmla="*/ 1 w 510"/>
                <a:gd name="T73" fmla="*/ 0 h 55"/>
                <a:gd name="T74" fmla="*/ 1 w 510"/>
                <a:gd name="T75" fmla="*/ 0 h 55"/>
                <a:gd name="T76" fmla="*/ 1 w 510"/>
                <a:gd name="T77" fmla="*/ 0 h 55"/>
                <a:gd name="T78" fmla="*/ 1 w 510"/>
                <a:gd name="T79" fmla="*/ 0 h 55"/>
                <a:gd name="T80" fmla="*/ 1 w 510"/>
                <a:gd name="T81" fmla="*/ 0 h 55"/>
                <a:gd name="T82" fmla="*/ 1 w 510"/>
                <a:gd name="T83" fmla="*/ 0 h 55"/>
                <a:gd name="T84" fmla="*/ 1 w 510"/>
                <a:gd name="T85" fmla="*/ 0 h 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
                <a:gd name="T131" fmla="*/ 510 w 510"/>
                <a:gd name="T132" fmla="*/ 55 h 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
                  <a:moveTo>
                    <a:pt x="502" y="0"/>
                  </a:moveTo>
                  <a:lnTo>
                    <a:pt x="496" y="0"/>
                  </a:lnTo>
                  <a:lnTo>
                    <a:pt x="483" y="0"/>
                  </a:lnTo>
                  <a:lnTo>
                    <a:pt x="460" y="0"/>
                  </a:lnTo>
                  <a:lnTo>
                    <a:pt x="434" y="0"/>
                  </a:lnTo>
                  <a:lnTo>
                    <a:pt x="399" y="0"/>
                  </a:lnTo>
                  <a:lnTo>
                    <a:pt x="363" y="0"/>
                  </a:lnTo>
                  <a:lnTo>
                    <a:pt x="323" y="0"/>
                  </a:lnTo>
                  <a:lnTo>
                    <a:pt x="283" y="0"/>
                  </a:lnTo>
                  <a:lnTo>
                    <a:pt x="240" y="0"/>
                  </a:lnTo>
                  <a:lnTo>
                    <a:pt x="200" y="0"/>
                  </a:lnTo>
                  <a:lnTo>
                    <a:pt x="160" y="0"/>
                  </a:lnTo>
                  <a:lnTo>
                    <a:pt x="124" y="0"/>
                  </a:lnTo>
                  <a:lnTo>
                    <a:pt x="91" y="0"/>
                  </a:lnTo>
                  <a:lnTo>
                    <a:pt x="65" y="0"/>
                  </a:lnTo>
                  <a:lnTo>
                    <a:pt x="44" y="0"/>
                  </a:lnTo>
                  <a:lnTo>
                    <a:pt x="34" y="0"/>
                  </a:lnTo>
                  <a:lnTo>
                    <a:pt x="17" y="2"/>
                  </a:lnTo>
                  <a:lnTo>
                    <a:pt x="8" y="10"/>
                  </a:lnTo>
                  <a:lnTo>
                    <a:pt x="0" y="19"/>
                  </a:lnTo>
                  <a:lnTo>
                    <a:pt x="0" y="31"/>
                  </a:lnTo>
                  <a:lnTo>
                    <a:pt x="2" y="40"/>
                  </a:lnTo>
                  <a:lnTo>
                    <a:pt x="10" y="50"/>
                  </a:lnTo>
                  <a:lnTo>
                    <a:pt x="21" y="55"/>
                  </a:lnTo>
                  <a:lnTo>
                    <a:pt x="38" y="55"/>
                  </a:lnTo>
                  <a:lnTo>
                    <a:pt x="49" y="52"/>
                  </a:lnTo>
                  <a:lnTo>
                    <a:pt x="68" y="50"/>
                  </a:lnTo>
                  <a:lnTo>
                    <a:pt x="95" y="48"/>
                  </a:lnTo>
                  <a:lnTo>
                    <a:pt x="127" y="46"/>
                  </a:lnTo>
                  <a:lnTo>
                    <a:pt x="160" y="44"/>
                  </a:lnTo>
                  <a:lnTo>
                    <a:pt x="200" y="42"/>
                  </a:lnTo>
                  <a:lnTo>
                    <a:pt x="240" y="42"/>
                  </a:lnTo>
                  <a:lnTo>
                    <a:pt x="281" y="42"/>
                  </a:lnTo>
                  <a:lnTo>
                    <a:pt x="321" y="40"/>
                  </a:lnTo>
                  <a:lnTo>
                    <a:pt x="361" y="40"/>
                  </a:lnTo>
                  <a:lnTo>
                    <a:pt x="397" y="40"/>
                  </a:lnTo>
                  <a:lnTo>
                    <a:pt x="432" y="40"/>
                  </a:lnTo>
                  <a:lnTo>
                    <a:pt x="460" y="40"/>
                  </a:lnTo>
                  <a:lnTo>
                    <a:pt x="483" y="40"/>
                  </a:lnTo>
                  <a:lnTo>
                    <a:pt x="498" y="42"/>
                  </a:lnTo>
                  <a:lnTo>
                    <a:pt x="510" y="44"/>
                  </a:lnTo>
                  <a:lnTo>
                    <a:pt x="502"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92"/>
            <p:cNvSpPr>
              <a:spLocks/>
            </p:cNvSpPr>
            <p:nvPr/>
          </p:nvSpPr>
          <p:spPr bwMode="auto">
            <a:xfrm>
              <a:off x="4389" y="3276"/>
              <a:ext cx="122" cy="35"/>
            </a:xfrm>
            <a:custGeom>
              <a:avLst/>
              <a:gdLst>
                <a:gd name="T0" fmla="*/ 0 w 243"/>
                <a:gd name="T1" fmla="*/ 0 h 71"/>
                <a:gd name="T2" fmla="*/ 1 w 243"/>
                <a:gd name="T3" fmla="*/ 0 h 71"/>
                <a:gd name="T4" fmla="*/ 1 w 243"/>
                <a:gd name="T5" fmla="*/ 0 h 71"/>
                <a:gd name="T6" fmla="*/ 1 w 243"/>
                <a:gd name="T7" fmla="*/ 0 h 71"/>
                <a:gd name="T8" fmla="*/ 1 w 243"/>
                <a:gd name="T9" fmla="*/ 0 h 71"/>
                <a:gd name="T10" fmla="*/ 1 w 243"/>
                <a:gd name="T11" fmla="*/ 0 h 71"/>
                <a:gd name="T12" fmla="*/ 1 w 243"/>
                <a:gd name="T13" fmla="*/ 0 h 71"/>
                <a:gd name="T14" fmla="*/ 1 w 243"/>
                <a:gd name="T15" fmla="*/ 0 h 71"/>
                <a:gd name="T16" fmla="*/ 1 w 243"/>
                <a:gd name="T17" fmla="*/ 0 h 71"/>
                <a:gd name="T18" fmla="*/ 1 w 243"/>
                <a:gd name="T19" fmla="*/ 0 h 71"/>
                <a:gd name="T20" fmla="*/ 1 w 243"/>
                <a:gd name="T21" fmla="*/ 0 h 71"/>
                <a:gd name="T22" fmla="*/ 1 w 243"/>
                <a:gd name="T23" fmla="*/ 0 h 71"/>
                <a:gd name="T24" fmla="*/ 1 w 243"/>
                <a:gd name="T25" fmla="*/ 0 h 71"/>
                <a:gd name="T26" fmla="*/ 1 w 243"/>
                <a:gd name="T27" fmla="*/ 0 h 71"/>
                <a:gd name="T28" fmla="*/ 1 w 243"/>
                <a:gd name="T29" fmla="*/ 0 h 71"/>
                <a:gd name="T30" fmla="*/ 1 w 243"/>
                <a:gd name="T31" fmla="*/ 0 h 71"/>
                <a:gd name="T32" fmla="*/ 1 w 243"/>
                <a:gd name="T33" fmla="*/ 0 h 71"/>
                <a:gd name="T34" fmla="*/ 0 w 243"/>
                <a:gd name="T35" fmla="*/ 0 h 71"/>
                <a:gd name="T36" fmla="*/ 0 w 243"/>
                <a:gd name="T37" fmla="*/ 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3"/>
                <a:gd name="T58" fmla="*/ 0 h 71"/>
                <a:gd name="T59" fmla="*/ 243 w 243"/>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3" h="71">
                  <a:moveTo>
                    <a:pt x="0" y="0"/>
                  </a:moveTo>
                  <a:lnTo>
                    <a:pt x="243" y="0"/>
                  </a:lnTo>
                  <a:lnTo>
                    <a:pt x="243" y="52"/>
                  </a:lnTo>
                  <a:lnTo>
                    <a:pt x="238" y="52"/>
                  </a:lnTo>
                  <a:lnTo>
                    <a:pt x="224" y="57"/>
                  </a:lnTo>
                  <a:lnTo>
                    <a:pt x="213" y="59"/>
                  </a:lnTo>
                  <a:lnTo>
                    <a:pt x="203" y="63"/>
                  </a:lnTo>
                  <a:lnTo>
                    <a:pt x="190" y="65"/>
                  </a:lnTo>
                  <a:lnTo>
                    <a:pt x="177" y="69"/>
                  </a:lnTo>
                  <a:lnTo>
                    <a:pt x="158" y="69"/>
                  </a:lnTo>
                  <a:lnTo>
                    <a:pt x="141" y="71"/>
                  </a:lnTo>
                  <a:lnTo>
                    <a:pt x="120" y="69"/>
                  </a:lnTo>
                  <a:lnTo>
                    <a:pt x="101" y="69"/>
                  </a:lnTo>
                  <a:lnTo>
                    <a:pt x="76" y="65"/>
                  </a:lnTo>
                  <a:lnTo>
                    <a:pt x="53" y="61"/>
                  </a:lnTo>
                  <a:lnTo>
                    <a:pt x="29" y="55"/>
                  </a:lnTo>
                  <a:lnTo>
                    <a:pt x="4" y="48"/>
                  </a:lnTo>
                  <a:lnTo>
                    <a:pt x="0" y="0"/>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93"/>
            <p:cNvSpPr>
              <a:spLocks/>
            </p:cNvSpPr>
            <p:nvPr/>
          </p:nvSpPr>
          <p:spPr bwMode="auto">
            <a:xfrm>
              <a:off x="4033" y="2639"/>
              <a:ext cx="298" cy="282"/>
            </a:xfrm>
            <a:custGeom>
              <a:avLst/>
              <a:gdLst>
                <a:gd name="T0" fmla="*/ 1 w 595"/>
                <a:gd name="T1" fmla="*/ 0 h 562"/>
                <a:gd name="T2" fmla="*/ 1 w 595"/>
                <a:gd name="T3" fmla="*/ 1 h 562"/>
                <a:gd name="T4" fmla="*/ 1 w 595"/>
                <a:gd name="T5" fmla="*/ 1 h 562"/>
                <a:gd name="T6" fmla="*/ 1 w 595"/>
                <a:gd name="T7" fmla="*/ 1 h 562"/>
                <a:gd name="T8" fmla="*/ 1 w 595"/>
                <a:gd name="T9" fmla="*/ 1 h 562"/>
                <a:gd name="T10" fmla="*/ 1 w 595"/>
                <a:gd name="T11" fmla="*/ 1 h 562"/>
                <a:gd name="T12" fmla="*/ 1 w 595"/>
                <a:gd name="T13" fmla="*/ 1 h 562"/>
                <a:gd name="T14" fmla="*/ 1 w 595"/>
                <a:gd name="T15" fmla="*/ 1 h 562"/>
                <a:gd name="T16" fmla="*/ 1 w 595"/>
                <a:gd name="T17" fmla="*/ 1 h 562"/>
                <a:gd name="T18" fmla="*/ 1 w 595"/>
                <a:gd name="T19" fmla="*/ 1 h 562"/>
                <a:gd name="T20" fmla="*/ 1 w 595"/>
                <a:gd name="T21" fmla="*/ 1 h 562"/>
                <a:gd name="T22" fmla="*/ 1 w 595"/>
                <a:gd name="T23" fmla="*/ 1 h 562"/>
                <a:gd name="T24" fmla="*/ 0 w 595"/>
                <a:gd name="T25" fmla="*/ 1 h 562"/>
                <a:gd name="T26" fmla="*/ 1 w 595"/>
                <a:gd name="T27" fmla="*/ 1 h 562"/>
                <a:gd name="T28" fmla="*/ 1 w 595"/>
                <a:gd name="T29" fmla="*/ 1 h 562"/>
                <a:gd name="T30" fmla="*/ 1 w 595"/>
                <a:gd name="T31" fmla="*/ 1 h 562"/>
                <a:gd name="T32" fmla="*/ 1 w 595"/>
                <a:gd name="T33" fmla="*/ 1 h 562"/>
                <a:gd name="T34" fmla="*/ 1 w 595"/>
                <a:gd name="T35" fmla="*/ 1 h 562"/>
                <a:gd name="T36" fmla="*/ 1 w 595"/>
                <a:gd name="T37" fmla="*/ 1 h 562"/>
                <a:gd name="T38" fmla="*/ 1 w 595"/>
                <a:gd name="T39" fmla="*/ 1 h 562"/>
                <a:gd name="T40" fmla="*/ 1 w 595"/>
                <a:gd name="T41" fmla="*/ 1 h 562"/>
                <a:gd name="T42" fmla="*/ 1 w 595"/>
                <a:gd name="T43" fmla="*/ 1 h 562"/>
                <a:gd name="T44" fmla="*/ 1 w 595"/>
                <a:gd name="T45" fmla="*/ 1 h 562"/>
                <a:gd name="T46" fmla="*/ 1 w 595"/>
                <a:gd name="T47" fmla="*/ 1 h 562"/>
                <a:gd name="T48" fmla="*/ 1 w 595"/>
                <a:gd name="T49" fmla="*/ 0 h 562"/>
                <a:gd name="T50" fmla="*/ 1 w 595"/>
                <a:gd name="T51" fmla="*/ 0 h 5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562"/>
                <a:gd name="T80" fmla="*/ 595 w 595"/>
                <a:gd name="T81" fmla="*/ 562 h 5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562">
                  <a:moveTo>
                    <a:pt x="291" y="0"/>
                  </a:moveTo>
                  <a:lnTo>
                    <a:pt x="183" y="11"/>
                  </a:lnTo>
                  <a:lnTo>
                    <a:pt x="175" y="11"/>
                  </a:lnTo>
                  <a:lnTo>
                    <a:pt x="165" y="19"/>
                  </a:lnTo>
                  <a:lnTo>
                    <a:pt x="148" y="28"/>
                  </a:lnTo>
                  <a:lnTo>
                    <a:pt x="129" y="45"/>
                  </a:lnTo>
                  <a:lnTo>
                    <a:pt x="108" y="64"/>
                  </a:lnTo>
                  <a:lnTo>
                    <a:pt x="84" y="89"/>
                  </a:lnTo>
                  <a:lnTo>
                    <a:pt x="63" y="116"/>
                  </a:lnTo>
                  <a:lnTo>
                    <a:pt x="42" y="148"/>
                  </a:lnTo>
                  <a:lnTo>
                    <a:pt x="23" y="180"/>
                  </a:lnTo>
                  <a:lnTo>
                    <a:pt x="10" y="216"/>
                  </a:lnTo>
                  <a:lnTo>
                    <a:pt x="0" y="256"/>
                  </a:lnTo>
                  <a:lnTo>
                    <a:pt x="2" y="300"/>
                  </a:lnTo>
                  <a:lnTo>
                    <a:pt x="10" y="344"/>
                  </a:lnTo>
                  <a:lnTo>
                    <a:pt x="30" y="393"/>
                  </a:lnTo>
                  <a:lnTo>
                    <a:pt x="61" y="443"/>
                  </a:lnTo>
                  <a:lnTo>
                    <a:pt x="108" y="496"/>
                  </a:lnTo>
                  <a:lnTo>
                    <a:pt x="278" y="562"/>
                  </a:lnTo>
                  <a:lnTo>
                    <a:pt x="458" y="543"/>
                  </a:lnTo>
                  <a:lnTo>
                    <a:pt x="576" y="429"/>
                  </a:lnTo>
                  <a:lnTo>
                    <a:pt x="595" y="266"/>
                  </a:lnTo>
                  <a:lnTo>
                    <a:pt x="549" y="104"/>
                  </a:lnTo>
                  <a:lnTo>
                    <a:pt x="447" y="34"/>
                  </a:lnTo>
                  <a:lnTo>
                    <a:pt x="2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94"/>
            <p:cNvSpPr>
              <a:spLocks/>
            </p:cNvSpPr>
            <p:nvPr/>
          </p:nvSpPr>
          <p:spPr bwMode="auto">
            <a:xfrm>
              <a:off x="4060" y="2627"/>
              <a:ext cx="277" cy="308"/>
            </a:xfrm>
            <a:custGeom>
              <a:avLst/>
              <a:gdLst>
                <a:gd name="T0" fmla="*/ 0 w 555"/>
                <a:gd name="T1" fmla="*/ 1 h 616"/>
                <a:gd name="T2" fmla="*/ 0 w 555"/>
                <a:gd name="T3" fmla="*/ 1 h 616"/>
                <a:gd name="T4" fmla="*/ 0 w 555"/>
                <a:gd name="T5" fmla="*/ 0 h 616"/>
                <a:gd name="T6" fmla="*/ 0 w 555"/>
                <a:gd name="T7" fmla="*/ 1 h 616"/>
                <a:gd name="T8" fmla="*/ 0 w 555"/>
                <a:gd name="T9" fmla="*/ 1 h 616"/>
                <a:gd name="T10" fmla="*/ 0 w 555"/>
                <a:gd name="T11" fmla="*/ 1 h 616"/>
                <a:gd name="T12" fmla="*/ 0 w 555"/>
                <a:gd name="T13" fmla="*/ 1 h 616"/>
                <a:gd name="T14" fmla="*/ 0 w 555"/>
                <a:gd name="T15" fmla="*/ 1 h 616"/>
                <a:gd name="T16" fmla="*/ 0 w 555"/>
                <a:gd name="T17" fmla="*/ 1 h 616"/>
                <a:gd name="T18" fmla="*/ 0 w 555"/>
                <a:gd name="T19" fmla="*/ 1 h 616"/>
                <a:gd name="T20" fmla="*/ 0 w 555"/>
                <a:gd name="T21" fmla="*/ 1 h 616"/>
                <a:gd name="T22" fmla="*/ 0 w 555"/>
                <a:gd name="T23" fmla="*/ 1 h 616"/>
                <a:gd name="T24" fmla="*/ 0 w 555"/>
                <a:gd name="T25" fmla="*/ 1 h 616"/>
                <a:gd name="T26" fmla="*/ 0 w 555"/>
                <a:gd name="T27" fmla="*/ 1 h 616"/>
                <a:gd name="T28" fmla="*/ 0 w 555"/>
                <a:gd name="T29" fmla="*/ 1 h 616"/>
                <a:gd name="T30" fmla="*/ 0 w 555"/>
                <a:gd name="T31" fmla="*/ 1 h 616"/>
                <a:gd name="T32" fmla="*/ 0 w 555"/>
                <a:gd name="T33" fmla="*/ 1 h 616"/>
                <a:gd name="T34" fmla="*/ 0 w 555"/>
                <a:gd name="T35" fmla="*/ 1 h 616"/>
                <a:gd name="T36" fmla="*/ 0 w 555"/>
                <a:gd name="T37" fmla="*/ 1 h 616"/>
                <a:gd name="T38" fmla="*/ 0 w 555"/>
                <a:gd name="T39" fmla="*/ 1 h 616"/>
                <a:gd name="T40" fmla="*/ 0 w 555"/>
                <a:gd name="T41" fmla="*/ 1 h 616"/>
                <a:gd name="T42" fmla="*/ 0 w 555"/>
                <a:gd name="T43" fmla="*/ 1 h 616"/>
                <a:gd name="T44" fmla="*/ 0 w 555"/>
                <a:gd name="T45" fmla="*/ 1 h 616"/>
                <a:gd name="T46" fmla="*/ 0 w 555"/>
                <a:gd name="T47" fmla="*/ 1 h 616"/>
                <a:gd name="T48" fmla="*/ 0 w 555"/>
                <a:gd name="T49" fmla="*/ 1 h 616"/>
                <a:gd name="T50" fmla="*/ 0 w 555"/>
                <a:gd name="T51" fmla="*/ 1 h 616"/>
                <a:gd name="T52" fmla="*/ 0 w 555"/>
                <a:gd name="T53" fmla="*/ 1 h 616"/>
                <a:gd name="T54" fmla="*/ 0 w 555"/>
                <a:gd name="T55" fmla="*/ 1 h 616"/>
                <a:gd name="T56" fmla="*/ 0 w 555"/>
                <a:gd name="T57" fmla="*/ 1 h 616"/>
                <a:gd name="T58" fmla="*/ 0 w 555"/>
                <a:gd name="T59" fmla="*/ 1 h 616"/>
                <a:gd name="T60" fmla="*/ 0 w 555"/>
                <a:gd name="T61" fmla="*/ 1 h 616"/>
                <a:gd name="T62" fmla="*/ 0 w 555"/>
                <a:gd name="T63" fmla="*/ 1 h 616"/>
                <a:gd name="T64" fmla="*/ 0 w 555"/>
                <a:gd name="T65" fmla="*/ 1 h 616"/>
                <a:gd name="T66" fmla="*/ 0 w 555"/>
                <a:gd name="T67" fmla="*/ 1 h 616"/>
                <a:gd name="T68" fmla="*/ 0 w 555"/>
                <a:gd name="T69" fmla="*/ 1 h 616"/>
                <a:gd name="T70" fmla="*/ 0 w 555"/>
                <a:gd name="T71" fmla="*/ 1 h 616"/>
                <a:gd name="T72" fmla="*/ 0 w 555"/>
                <a:gd name="T73" fmla="*/ 1 h 616"/>
                <a:gd name="T74" fmla="*/ 0 w 555"/>
                <a:gd name="T75" fmla="*/ 1 h 616"/>
                <a:gd name="T76" fmla="*/ 0 w 555"/>
                <a:gd name="T77" fmla="*/ 1 h 616"/>
                <a:gd name="T78" fmla="*/ 0 w 555"/>
                <a:gd name="T79" fmla="*/ 1 h 616"/>
                <a:gd name="T80" fmla="*/ 0 w 555"/>
                <a:gd name="T81" fmla="*/ 1 h 6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5"/>
                <a:gd name="T124" fmla="*/ 0 h 616"/>
                <a:gd name="T125" fmla="*/ 555 w 555"/>
                <a:gd name="T126" fmla="*/ 616 h 6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5" h="616">
                  <a:moveTo>
                    <a:pt x="130" y="19"/>
                  </a:moveTo>
                  <a:lnTo>
                    <a:pt x="131" y="15"/>
                  </a:lnTo>
                  <a:lnTo>
                    <a:pt x="147" y="13"/>
                  </a:lnTo>
                  <a:lnTo>
                    <a:pt x="164" y="7"/>
                  </a:lnTo>
                  <a:lnTo>
                    <a:pt x="190" y="6"/>
                  </a:lnTo>
                  <a:lnTo>
                    <a:pt x="219" y="0"/>
                  </a:lnTo>
                  <a:lnTo>
                    <a:pt x="255" y="0"/>
                  </a:lnTo>
                  <a:lnTo>
                    <a:pt x="291" y="2"/>
                  </a:lnTo>
                  <a:lnTo>
                    <a:pt x="331" y="9"/>
                  </a:lnTo>
                  <a:lnTo>
                    <a:pt x="369" y="19"/>
                  </a:lnTo>
                  <a:lnTo>
                    <a:pt x="407" y="34"/>
                  </a:lnTo>
                  <a:lnTo>
                    <a:pt x="443" y="57"/>
                  </a:lnTo>
                  <a:lnTo>
                    <a:pt x="477" y="89"/>
                  </a:lnTo>
                  <a:lnTo>
                    <a:pt x="504" y="127"/>
                  </a:lnTo>
                  <a:lnTo>
                    <a:pt x="527" y="179"/>
                  </a:lnTo>
                  <a:lnTo>
                    <a:pt x="544" y="239"/>
                  </a:lnTo>
                  <a:lnTo>
                    <a:pt x="555" y="314"/>
                  </a:lnTo>
                  <a:lnTo>
                    <a:pt x="552" y="384"/>
                  </a:lnTo>
                  <a:lnTo>
                    <a:pt x="540" y="445"/>
                  </a:lnTo>
                  <a:lnTo>
                    <a:pt x="517" y="496"/>
                  </a:lnTo>
                  <a:lnTo>
                    <a:pt x="487" y="538"/>
                  </a:lnTo>
                  <a:lnTo>
                    <a:pt x="449" y="568"/>
                  </a:lnTo>
                  <a:lnTo>
                    <a:pt x="405" y="593"/>
                  </a:lnTo>
                  <a:lnTo>
                    <a:pt x="358" y="606"/>
                  </a:lnTo>
                  <a:lnTo>
                    <a:pt x="310" y="616"/>
                  </a:lnTo>
                  <a:lnTo>
                    <a:pt x="259" y="616"/>
                  </a:lnTo>
                  <a:lnTo>
                    <a:pt x="209" y="610"/>
                  </a:lnTo>
                  <a:lnTo>
                    <a:pt x="160" y="599"/>
                  </a:lnTo>
                  <a:lnTo>
                    <a:pt x="118" y="583"/>
                  </a:lnTo>
                  <a:lnTo>
                    <a:pt x="76" y="561"/>
                  </a:lnTo>
                  <a:lnTo>
                    <a:pt x="40" y="536"/>
                  </a:lnTo>
                  <a:lnTo>
                    <a:pt x="15" y="507"/>
                  </a:lnTo>
                  <a:lnTo>
                    <a:pt x="0" y="479"/>
                  </a:lnTo>
                  <a:lnTo>
                    <a:pt x="0" y="475"/>
                  </a:lnTo>
                  <a:lnTo>
                    <a:pt x="0" y="469"/>
                  </a:lnTo>
                  <a:lnTo>
                    <a:pt x="2" y="462"/>
                  </a:lnTo>
                  <a:lnTo>
                    <a:pt x="8" y="456"/>
                  </a:lnTo>
                  <a:lnTo>
                    <a:pt x="14" y="450"/>
                  </a:lnTo>
                  <a:lnTo>
                    <a:pt x="21" y="450"/>
                  </a:lnTo>
                  <a:lnTo>
                    <a:pt x="29" y="454"/>
                  </a:lnTo>
                  <a:lnTo>
                    <a:pt x="40" y="468"/>
                  </a:lnTo>
                  <a:lnTo>
                    <a:pt x="48" y="477"/>
                  </a:lnTo>
                  <a:lnTo>
                    <a:pt x="65" y="488"/>
                  </a:lnTo>
                  <a:lnTo>
                    <a:pt x="84" y="502"/>
                  </a:lnTo>
                  <a:lnTo>
                    <a:pt x="111" y="517"/>
                  </a:lnTo>
                  <a:lnTo>
                    <a:pt x="141" y="528"/>
                  </a:lnTo>
                  <a:lnTo>
                    <a:pt x="175" y="542"/>
                  </a:lnTo>
                  <a:lnTo>
                    <a:pt x="213" y="551"/>
                  </a:lnTo>
                  <a:lnTo>
                    <a:pt x="253" y="559"/>
                  </a:lnTo>
                  <a:lnTo>
                    <a:pt x="291" y="559"/>
                  </a:lnTo>
                  <a:lnTo>
                    <a:pt x="331" y="555"/>
                  </a:lnTo>
                  <a:lnTo>
                    <a:pt x="369" y="544"/>
                  </a:lnTo>
                  <a:lnTo>
                    <a:pt x="407" y="528"/>
                  </a:lnTo>
                  <a:lnTo>
                    <a:pt x="439" y="502"/>
                  </a:lnTo>
                  <a:lnTo>
                    <a:pt x="472" y="466"/>
                  </a:lnTo>
                  <a:lnTo>
                    <a:pt x="500" y="420"/>
                  </a:lnTo>
                  <a:lnTo>
                    <a:pt x="523" y="365"/>
                  </a:lnTo>
                  <a:lnTo>
                    <a:pt x="523" y="359"/>
                  </a:lnTo>
                  <a:lnTo>
                    <a:pt x="523" y="350"/>
                  </a:lnTo>
                  <a:lnTo>
                    <a:pt x="521" y="333"/>
                  </a:lnTo>
                  <a:lnTo>
                    <a:pt x="521" y="312"/>
                  </a:lnTo>
                  <a:lnTo>
                    <a:pt x="517" y="283"/>
                  </a:lnTo>
                  <a:lnTo>
                    <a:pt x="512" y="256"/>
                  </a:lnTo>
                  <a:lnTo>
                    <a:pt x="502" y="226"/>
                  </a:lnTo>
                  <a:lnTo>
                    <a:pt x="491" y="198"/>
                  </a:lnTo>
                  <a:lnTo>
                    <a:pt x="472" y="167"/>
                  </a:lnTo>
                  <a:lnTo>
                    <a:pt x="447" y="139"/>
                  </a:lnTo>
                  <a:lnTo>
                    <a:pt x="417" y="112"/>
                  </a:lnTo>
                  <a:lnTo>
                    <a:pt x="381" y="91"/>
                  </a:lnTo>
                  <a:lnTo>
                    <a:pt x="335" y="72"/>
                  </a:lnTo>
                  <a:lnTo>
                    <a:pt x="282" y="61"/>
                  </a:lnTo>
                  <a:lnTo>
                    <a:pt x="219" y="55"/>
                  </a:lnTo>
                  <a:lnTo>
                    <a:pt x="147" y="59"/>
                  </a:lnTo>
                  <a:lnTo>
                    <a:pt x="143" y="57"/>
                  </a:lnTo>
                  <a:lnTo>
                    <a:pt x="137" y="53"/>
                  </a:lnTo>
                  <a:lnTo>
                    <a:pt x="130" y="47"/>
                  </a:lnTo>
                  <a:lnTo>
                    <a:pt x="120" y="44"/>
                  </a:lnTo>
                  <a:lnTo>
                    <a:pt x="112" y="36"/>
                  </a:lnTo>
                  <a:lnTo>
                    <a:pt x="111" y="28"/>
                  </a:lnTo>
                  <a:lnTo>
                    <a:pt x="114" y="23"/>
                  </a:lnTo>
                  <a:lnTo>
                    <a:pt x="130" y="19"/>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95"/>
            <p:cNvSpPr>
              <a:spLocks/>
            </p:cNvSpPr>
            <p:nvPr/>
          </p:nvSpPr>
          <p:spPr bwMode="auto">
            <a:xfrm>
              <a:off x="4171" y="2673"/>
              <a:ext cx="37" cy="154"/>
            </a:xfrm>
            <a:custGeom>
              <a:avLst/>
              <a:gdLst>
                <a:gd name="T0" fmla="*/ 1 w 74"/>
                <a:gd name="T1" fmla="*/ 1 h 308"/>
                <a:gd name="T2" fmla="*/ 1 w 74"/>
                <a:gd name="T3" fmla="*/ 1 h 308"/>
                <a:gd name="T4" fmla="*/ 1 w 74"/>
                <a:gd name="T5" fmla="*/ 1 h 308"/>
                <a:gd name="T6" fmla="*/ 1 w 74"/>
                <a:gd name="T7" fmla="*/ 1 h 308"/>
                <a:gd name="T8" fmla="*/ 1 w 74"/>
                <a:gd name="T9" fmla="*/ 1 h 308"/>
                <a:gd name="T10" fmla="*/ 1 w 74"/>
                <a:gd name="T11" fmla="*/ 1 h 308"/>
                <a:gd name="T12" fmla="*/ 1 w 74"/>
                <a:gd name="T13" fmla="*/ 1 h 308"/>
                <a:gd name="T14" fmla="*/ 1 w 74"/>
                <a:gd name="T15" fmla="*/ 1 h 308"/>
                <a:gd name="T16" fmla="*/ 1 w 74"/>
                <a:gd name="T17" fmla="*/ 1 h 308"/>
                <a:gd name="T18" fmla="*/ 1 w 74"/>
                <a:gd name="T19" fmla="*/ 1 h 308"/>
                <a:gd name="T20" fmla="*/ 1 w 74"/>
                <a:gd name="T21" fmla="*/ 1 h 308"/>
                <a:gd name="T22" fmla="*/ 1 w 74"/>
                <a:gd name="T23" fmla="*/ 1 h 308"/>
                <a:gd name="T24" fmla="*/ 1 w 74"/>
                <a:gd name="T25" fmla="*/ 0 h 308"/>
                <a:gd name="T26" fmla="*/ 1 w 74"/>
                <a:gd name="T27" fmla="*/ 1 h 308"/>
                <a:gd name="T28" fmla="*/ 1 w 74"/>
                <a:gd name="T29" fmla="*/ 1 h 308"/>
                <a:gd name="T30" fmla="*/ 1 w 74"/>
                <a:gd name="T31" fmla="*/ 1 h 308"/>
                <a:gd name="T32" fmla="*/ 1 w 74"/>
                <a:gd name="T33" fmla="*/ 1 h 308"/>
                <a:gd name="T34" fmla="*/ 1 w 74"/>
                <a:gd name="T35" fmla="*/ 1 h 308"/>
                <a:gd name="T36" fmla="*/ 1 w 74"/>
                <a:gd name="T37" fmla="*/ 1 h 308"/>
                <a:gd name="T38" fmla="*/ 1 w 74"/>
                <a:gd name="T39" fmla="*/ 1 h 308"/>
                <a:gd name="T40" fmla="*/ 1 w 74"/>
                <a:gd name="T41" fmla="*/ 1 h 308"/>
                <a:gd name="T42" fmla="*/ 1 w 74"/>
                <a:gd name="T43" fmla="*/ 1 h 308"/>
                <a:gd name="T44" fmla="*/ 1 w 74"/>
                <a:gd name="T45" fmla="*/ 1 h 308"/>
                <a:gd name="T46" fmla="*/ 1 w 74"/>
                <a:gd name="T47" fmla="*/ 1 h 308"/>
                <a:gd name="T48" fmla="*/ 1 w 74"/>
                <a:gd name="T49" fmla="*/ 1 h 308"/>
                <a:gd name="T50" fmla="*/ 1 w 74"/>
                <a:gd name="T51" fmla="*/ 1 h 308"/>
                <a:gd name="T52" fmla="*/ 1 w 74"/>
                <a:gd name="T53" fmla="*/ 1 h 308"/>
                <a:gd name="T54" fmla="*/ 1 w 74"/>
                <a:gd name="T55" fmla="*/ 1 h 308"/>
                <a:gd name="T56" fmla="*/ 1 w 74"/>
                <a:gd name="T57" fmla="*/ 1 h 308"/>
                <a:gd name="T58" fmla="*/ 1 w 74"/>
                <a:gd name="T59" fmla="*/ 1 h 308"/>
                <a:gd name="T60" fmla="*/ 1 w 74"/>
                <a:gd name="T61" fmla="*/ 1 h 308"/>
                <a:gd name="T62" fmla="*/ 1 w 74"/>
                <a:gd name="T63" fmla="*/ 1 h 308"/>
                <a:gd name="T64" fmla="*/ 1 w 74"/>
                <a:gd name="T65" fmla="*/ 1 h 308"/>
                <a:gd name="T66" fmla="*/ 1 w 74"/>
                <a:gd name="T67" fmla="*/ 1 h 308"/>
                <a:gd name="T68" fmla="*/ 1 w 74"/>
                <a:gd name="T69" fmla="*/ 1 h 308"/>
                <a:gd name="T70" fmla="*/ 1 w 74"/>
                <a:gd name="T71" fmla="*/ 1 h 308"/>
                <a:gd name="T72" fmla="*/ 1 w 74"/>
                <a:gd name="T73" fmla="*/ 1 h 308"/>
                <a:gd name="T74" fmla="*/ 1 w 74"/>
                <a:gd name="T75" fmla="*/ 1 h 308"/>
                <a:gd name="T76" fmla="*/ 0 w 74"/>
                <a:gd name="T77" fmla="*/ 1 h 308"/>
                <a:gd name="T78" fmla="*/ 0 w 74"/>
                <a:gd name="T79" fmla="*/ 1 h 308"/>
                <a:gd name="T80" fmla="*/ 0 w 74"/>
                <a:gd name="T81" fmla="*/ 1 h 308"/>
                <a:gd name="T82" fmla="*/ 0 w 74"/>
                <a:gd name="T83" fmla="*/ 1 h 308"/>
                <a:gd name="T84" fmla="*/ 0 w 74"/>
                <a:gd name="T85" fmla="*/ 1 h 308"/>
                <a:gd name="T86" fmla="*/ 0 w 74"/>
                <a:gd name="T87" fmla="*/ 1 h 308"/>
                <a:gd name="T88" fmla="*/ 1 w 74"/>
                <a:gd name="T89" fmla="*/ 1 h 308"/>
                <a:gd name="T90" fmla="*/ 1 w 74"/>
                <a:gd name="T91" fmla="*/ 1 h 308"/>
                <a:gd name="T92" fmla="*/ 1 w 74"/>
                <a:gd name="T93" fmla="*/ 1 h 308"/>
                <a:gd name="T94" fmla="*/ 1 w 74"/>
                <a:gd name="T95" fmla="*/ 1 h 308"/>
                <a:gd name="T96" fmla="*/ 1 w 74"/>
                <a:gd name="T97" fmla="*/ 1 h 308"/>
                <a:gd name="T98" fmla="*/ 1 w 74"/>
                <a:gd name="T99" fmla="*/ 1 h 3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308"/>
                <a:gd name="T152" fmla="*/ 74 w 74"/>
                <a:gd name="T153" fmla="*/ 308 h 3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308">
                  <a:moveTo>
                    <a:pt x="34" y="129"/>
                  </a:moveTo>
                  <a:lnTo>
                    <a:pt x="38" y="118"/>
                  </a:lnTo>
                  <a:lnTo>
                    <a:pt x="40" y="101"/>
                  </a:lnTo>
                  <a:lnTo>
                    <a:pt x="40" y="89"/>
                  </a:lnTo>
                  <a:lnTo>
                    <a:pt x="40" y="80"/>
                  </a:lnTo>
                  <a:lnTo>
                    <a:pt x="40" y="69"/>
                  </a:lnTo>
                  <a:lnTo>
                    <a:pt x="42" y="59"/>
                  </a:lnTo>
                  <a:lnTo>
                    <a:pt x="42" y="48"/>
                  </a:lnTo>
                  <a:lnTo>
                    <a:pt x="42" y="36"/>
                  </a:lnTo>
                  <a:lnTo>
                    <a:pt x="42" y="25"/>
                  </a:lnTo>
                  <a:lnTo>
                    <a:pt x="43" y="17"/>
                  </a:lnTo>
                  <a:lnTo>
                    <a:pt x="47" y="4"/>
                  </a:lnTo>
                  <a:lnTo>
                    <a:pt x="57" y="0"/>
                  </a:lnTo>
                  <a:lnTo>
                    <a:pt x="61" y="2"/>
                  </a:lnTo>
                  <a:lnTo>
                    <a:pt x="64" y="12"/>
                  </a:lnTo>
                  <a:lnTo>
                    <a:pt x="66" y="25"/>
                  </a:lnTo>
                  <a:lnTo>
                    <a:pt x="70" y="46"/>
                  </a:lnTo>
                  <a:lnTo>
                    <a:pt x="70" y="67"/>
                  </a:lnTo>
                  <a:lnTo>
                    <a:pt x="72" y="93"/>
                  </a:lnTo>
                  <a:lnTo>
                    <a:pt x="72" y="122"/>
                  </a:lnTo>
                  <a:lnTo>
                    <a:pt x="74" y="150"/>
                  </a:lnTo>
                  <a:lnTo>
                    <a:pt x="72" y="177"/>
                  </a:lnTo>
                  <a:lnTo>
                    <a:pt x="70" y="205"/>
                  </a:lnTo>
                  <a:lnTo>
                    <a:pt x="66" y="230"/>
                  </a:lnTo>
                  <a:lnTo>
                    <a:pt x="64" y="255"/>
                  </a:lnTo>
                  <a:lnTo>
                    <a:pt x="59" y="274"/>
                  </a:lnTo>
                  <a:lnTo>
                    <a:pt x="55" y="291"/>
                  </a:lnTo>
                  <a:lnTo>
                    <a:pt x="49" y="302"/>
                  </a:lnTo>
                  <a:lnTo>
                    <a:pt x="45" y="308"/>
                  </a:lnTo>
                  <a:lnTo>
                    <a:pt x="36" y="304"/>
                  </a:lnTo>
                  <a:lnTo>
                    <a:pt x="30" y="300"/>
                  </a:lnTo>
                  <a:lnTo>
                    <a:pt x="24" y="293"/>
                  </a:lnTo>
                  <a:lnTo>
                    <a:pt x="19" y="283"/>
                  </a:lnTo>
                  <a:lnTo>
                    <a:pt x="13" y="270"/>
                  </a:lnTo>
                  <a:lnTo>
                    <a:pt x="9" y="257"/>
                  </a:lnTo>
                  <a:lnTo>
                    <a:pt x="5" y="240"/>
                  </a:lnTo>
                  <a:lnTo>
                    <a:pt x="5" y="224"/>
                  </a:lnTo>
                  <a:lnTo>
                    <a:pt x="2" y="207"/>
                  </a:lnTo>
                  <a:lnTo>
                    <a:pt x="0" y="190"/>
                  </a:lnTo>
                  <a:lnTo>
                    <a:pt x="0" y="173"/>
                  </a:lnTo>
                  <a:lnTo>
                    <a:pt x="0" y="160"/>
                  </a:lnTo>
                  <a:lnTo>
                    <a:pt x="0" y="145"/>
                  </a:lnTo>
                  <a:lnTo>
                    <a:pt x="0" y="135"/>
                  </a:lnTo>
                  <a:lnTo>
                    <a:pt x="0" y="126"/>
                  </a:lnTo>
                  <a:lnTo>
                    <a:pt x="2" y="122"/>
                  </a:lnTo>
                  <a:lnTo>
                    <a:pt x="5" y="114"/>
                  </a:lnTo>
                  <a:lnTo>
                    <a:pt x="15" y="118"/>
                  </a:lnTo>
                  <a:lnTo>
                    <a:pt x="24" y="126"/>
                  </a:lnTo>
                  <a:lnTo>
                    <a:pt x="34" y="129"/>
                  </a:lnTo>
                  <a:close/>
                </a:path>
              </a:pathLst>
            </a:custGeom>
            <a:solidFill>
              <a:srgbClr val="314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96"/>
            <p:cNvSpPr>
              <a:spLocks/>
            </p:cNvSpPr>
            <p:nvPr/>
          </p:nvSpPr>
          <p:spPr bwMode="auto">
            <a:xfrm>
              <a:off x="3747" y="3049"/>
              <a:ext cx="93" cy="446"/>
            </a:xfrm>
            <a:custGeom>
              <a:avLst/>
              <a:gdLst>
                <a:gd name="T0" fmla="*/ 1 w 186"/>
                <a:gd name="T1" fmla="*/ 1 h 891"/>
                <a:gd name="T2" fmla="*/ 1 w 186"/>
                <a:gd name="T3" fmla="*/ 1 h 891"/>
                <a:gd name="T4" fmla="*/ 1 w 186"/>
                <a:gd name="T5" fmla="*/ 1 h 891"/>
                <a:gd name="T6" fmla="*/ 1 w 186"/>
                <a:gd name="T7" fmla="*/ 1 h 891"/>
                <a:gd name="T8" fmla="*/ 1 w 186"/>
                <a:gd name="T9" fmla="*/ 1 h 891"/>
                <a:gd name="T10" fmla="*/ 1 w 186"/>
                <a:gd name="T11" fmla="*/ 1 h 891"/>
                <a:gd name="T12" fmla="*/ 1 w 186"/>
                <a:gd name="T13" fmla="*/ 1 h 891"/>
                <a:gd name="T14" fmla="*/ 1 w 186"/>
                <a:gd name="T15" fmla="*/ 1 h 891"/>
                <a:gd name="T16" fmla="*/ 1 w 186"/>
                <a:gd name="T17" fmla="*/ 1 h 891"/>
                <a:gd name="T18" fmla="*/ 1 w 186"/>
                <a:gd name="T19" fmla="*/ 1 h 891"/>
                <a:gd name="T20" fmla="*/ 1 w 186"/>
                <a:gd name="T21" fmla="*/ 1 h 891"/>
                <a:gd name="T22" fmla="*/ 1 w 186"/>
                <a:gd name="T23" fmla="*/ 1 h 891"/>
                <a:gd name="T24" fmla="*/ 1 w 186"/>
                <a:gd name="T25" fmla="*/ 1 h 891"/>
                <a:gd name="T26" fmla="*/ 1 w 186"/>
                <a:gd name="T27" fmla="*/ 1 h 891"/>
                <a:gd name="T28" fmla="*/ 1 w 186"/>
                <a:gd name="T29" fmla="*/ 1 h 891"/>
                <a:gd name="T30" fmla="*/ 1 w 186"/>
                <a:gd name="T31" fmla="*/ 1 h 891"/>
                <a:gd name="T32" fmla="*/ 1 w 186"/>
                <a:gd name="T33" fmla="*/ 1 h 891"/>
                <a:gd name="T34" fmla="*/ 1 w 186"/>
                <a:gd name="T35" fmla="*/ 1 h 891"/>
                <a:gd name="T36" fmla="*/ 1 w 186"/>
                <a:gd name="T37" fmla="*/ 1 h 891"/>
                <a:gd name="T38" fmla="*/ 1 w 186"/>
                <a:gd name="T39" fmla="*/ 1 h 891"/>
                <a:gd name="T40" fmla="*/ 0 w 186"/>
                <a:gd name="T41" fmla="*/ 1 h 891"/>
                <a:gd name="T42" fmla="*/ 0 w 186"/>
                <a:gd name="T43" fmla="*/ 1 h 891"/>
                <a:gd name="T44" fmla="*/ 1 w 186"/>
                <a:gd name="T45" fmla="*/ 1 h 891"/>
                <a:gd name="T46" fmla="*/ 1 w 186"/>
                <a:gd name="T47" fmla="*/ 1 h 891"/>
                <a:gd name="T48" fmla="*/ 1 w 186"/>
                <a:gd name="T49" fmla="*/ 1 h 891"/>
                <a:gd name="T50" fmla="*/ 1 w 186"/>
                <a:gd name="T51" fmla="*/ 1 h 891"/>
                <a:gd name="T52" fmla="*/ 1 w 186"/>
                <a:gd name="T53" fmla="*/ 1 h 891"/>
                <a:gd name="T54" fmla="*/ 1 w 186"/>
                <a:gd name="T55" fmla="*/ 1 h 891"/>
                <a:gd name="T56" fmla="*/ 1 w 186"/>
                <a:gd name="T57" fmla="*/ 1 h 891"/>
                <a:gd name="T58" fmla="*/ 1 w 186"/>
                <a:gd name="T59" fmla="*/ 1 h 891"/>
                <a:gd name="T60" fmla="*/ 1 w 186"/>
                <a:gd name="T61" fmla="*/ 1 h 891"/>
                <a:gd name="T62" fmla="*/ 1 w 186"/>
                <a:gd name="T63" fmla="*/ 1 h 891"/>
                <a:gd name="T64" fmla="*/ 1 w 186"/>
                <a:gd name="T65" fmla="*/ 1 h 891"/>
                <a:gd name="T66" fmla="*/ 1 w 186"/>
                <a:gd name="T67" fmla="*/ 1 h 891"/>
                <a:gd name="T68" fmla="*/ 1 w 186"/>
                <a:gd name="T69" fmla="*/ 1 h 891"/>
                <a:gd name="T70" fmla="*/ 1 w 186"/>
                <a:gd name="T71" fmla="*/ 1 h 891"/>
                <a:gd name="T72" fmla="*/ 1 w 186"/>
                <a:gd name="T73" fmla="*/ 1 h 891"/>
                <a:gd name="T74" fmla="*/ 1 w 186"/>
                <a:gd name="T75" fmla="*/ 1 h 891"/>
                <a:gd name="T76" fmla="*/ 1 w 186"/>
                <a:gd name="T77" fmla="*/ 1 h 891"/>
                <a:gd name="T78" fmla="*/ 1 w 186"/>
                <a:gd name="T79" fmla="*/ 1 h 891"/>
                <a:gd name="T80" fmla="*/ 1 w 186"/>
                <a:gd name="T81" fmla="*/ 1 h 891"/>
                <a:gd name="T82" fmla="*/ 1 w 186"/>
                <a:gd name="T83" fmla="*/ 1 h 891"/>
                <a:gd name="T84" fmla="*/ 1 w 186"/>
                <a:gd name="T85" fmla="*/ 1 h 891"/>
                <a:gd name="T86" fmla="*/ 1 w 186"/>
                <a:gd name="T87" fmla="*/ 1 h 891"/>
                <a:gd name="T88" fmla="*/ 1 w 186"/>
                <a:gd name="T89" fmla="*/ 1 h 891"/>
                <a:gd name="T90" fmla="*/ 1 w 186"/>
                <a:gd name="T91" fmla="*/ 1 h 891"/>
                <a:gd name="T92" fmla="*/ 1 w 186"/>
                <a:gd name="T93" fmla="*/ 0 h 891"/>
                <a:gd name="T94" fmla="*/ 1 w 186"/>
                <a:gd name="T95" fmla="*/ 1 h 891"/>
                <a:gd name="T96" fmla="*/ 1 w 186"/>
                <a:gd name="T97" fmla="*/ 1 h 891"/>
                <a:gd name="T98" fmla="*/ 1 w 186"/>
                <a:gd name="T99" fmla="*/ 1 h 8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6"/>
                <a:gd name="T151" fmla="*/ 0 h 891"/>
                <a:gd name="T152" fmla="*/ 186 w 186"/>
                <a:gd name="T153" fmla="*/ 891 h 8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6" h="891">
                  <a:moveTo>
                    <a:pt x="64" y="15"/>
                  </a:moveTo>
                  <a:lnTo>
                    <a:pt x="66" y="17"/>
                  </a:lnTo>
                  <a:lnTo>
                    <a:pt x="76" y="30"/>
                  </a:lnTo>
                  <a:lnTo>
                    <a:pt x="87" y="49"/>
                  </a:lnTo>
                  <a:lnTo>
                    <a:pt x="104" y="78"/>
                  </a:lnTo>
                  <a:lnTo>
                    <a:pt x="121" y="110"/>
                  </a:lnTo>
                  <a:lnTo>
                    <a:pt x="139" y="152"/>
                  </a:lnTo>
                  <a:lnTo>
                    <a:pt x="154" y="199"/>
                  </a:lnTo>
                  <a:lnTo>
                    <a:pt x="171" y="255"/>
                  </a:lnTo>
                  <a:lnTo>
                    <a:pt x="180" y="314"/>
                  </a:lnTo>
                  <a:lnTo>
                    <a:pt x="186" y="380"/>
                  </a:lnTo>
                  <a:lnTo>
                    <a:pt x="182" y="452"/>
                  </a:lnTo>
                  <a:lnTo>
                    <a:pt x="175" y="530"/>
                  </a:lnTo>
                  <a:lnTo>
                    <a:pt x="156" y="612"/>
                  </a:lnTo>
                  <a:lnTo>
                    <a:pt x="127" y="699"/>
                  </a:lnTo>
                  <a:lnTo>
                    <a:pt x="85" y="791"/>
                  </a:lnTo>
                  <a:lnTo>
                    <a:pt x="32" y="890"/>
                  </a:lnTo>
                  <a:lnTo>
                    <a:pt x="23" y="891"/>
                  </a:lnTo>
                  <a:lnTo>
                    <a:pt x="9" y="891"/>
                  </a:lnTo>
                  <a:lnTo>
                    <a:pt x="2" y="888"/>
                  </a:lnTo>
                  <a:lnTo>
                    <a:pt x="0" y="880"/>
                  </a:lnTo>
                  <a:lnTo>
                    <a:pt x="0" y="872"/>
                  </a:lnTo>
                  <a:lnTo>
                    <a:pt x="2" y="867"/>
                  </a:lnTo>
                  <a:lnTo>
                    <a:pt x="5" y="859"/>
                  </a:lnTo>
                  <a:lnTo>
                    <a:pt x="13" y="850"/>
                  </a:lnTo>
                  <a:lnTo>
                    <a:pt x="19" y="831"/>
                  </a:lnTo>
                  <a:lnTo>
                    <a:pt x="32" y="808"/>
                  </a:lnTo>
                  <a:lnTo>
                    <a:pt x="45" y="775"/>
                  </a:lnTo>
                  <a:lnTo>
                    <a:pt x="62" y="739"/>
                  </a:lnTo>
                  <a:lnTo>
                    <a:pt x="80" y="694"/>
                  </a:lnTo>
                  <a:lnTo>
                    <a:pt x="97" y="646"/>
                  </a:lnTo>
                  <a:lnTo>
                    <a:pt x="112" y="595"/>
                  </a:lnTo>
                  <a:lnTo>
                    <a:pt x="129" y="540"/>
                  </a:lnTo>
                  <a:lnTo>
                    <a:pt x="139" y="479"/>
                  </a:lnTo>
                  <a:lnTo>
                    <a:pt x="146" y="420"/>
                  </a:lnTo>
                  <a:lnTo>
                    <a:pt x="146" y="357"/>
                  </a:lnTo>
                  <a:lnTo>
                    <a:pt x="144" y="295"/>
                  </a:lnTo>
                  <a:lnTo>
                    <a:pt x="131" y="230"/>
                  </a:lnTo>
                  <a:lnTo>
                    <a:pt x="114" y="169"/>
                  </a:lnTo>
                  <a:lnTo>
                    <a:pt x="85" y="106"/>
                  </a:lnTo>
                  <a:lnTo>
                    <a:pt x="49" y="49"/>
                  </a:lnTo>
                  <a:lnTo>
                    <a:pt x="47" y="46"/>
                  </a:lnTo>
                  <a:lnTo>
                    <a:pt x="45" y="36"/>
                  </a:lnTo>
                  <a:lnTo>
                    <a:pt x="42" y="25"/>
                  </a:lnTo>
                  <a:lnTo>
                    <a:pt x="42" y="15"/>
                  </a:lnTo>
                  <a:lnTo>
                    <a:pt x="42" y="4"/>
                  </a:lnTo>
                  <a:lnTo>
                    <a:pt x="45" y="0"/>
                  </a:lnTo>
                  <a:lnTo>
                    <a:pt x="51" y="2"/>
                  </a:lnTo>
                  <a:lnTo>
                    <a:pt x="6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97"/>
            <p:cNvSpPr>
              <a:spLocks/>
            </p:cNvSpPr>
            <p:nvPr/>
          </p:nvSpPr>
          <p:spPr bwMode="auto">
            <a:xfrm>
              <a:off x="3107" y="2958"/>
              <a:ext cx="325" cy="342"/>
            </a:xfrm>
            <a:custGeom>
              <a:avLst/>
              <a:gdLst>
                <a:gd name="T0" fmla="*/ 1 w 650"/>
                <a:gd name="T1" fmla="*/ 0 h 685"/>
                <a:gd name="T2" fmla="*/ 1 w 650"/>
                <a:gd name="T3" fmla="*/ 0 h 685"/>
                <a:gd name="T4" fmla="*/ 1 w 650"/>
                <a:gd name="T5" fmla="*/ 0 h 685"/>
                <a:gd name="T6" fmla="*/ 1 w 650"/>
                <a:gd name="T7" fmla="*/ 0 h 685"/>
                <a:gd name="T8" fmla="*/ 1 w 650"/>
                <a:gd name="T9" fmla="*/ 0 h 685"/>
                <a:gd name="T10" fmla="*/ 1 w 650"/>
                <a:gd name="T11" fmla="*/ 0 h 685"/>
                <a:gd name="T12" fmla="*/ 1 w 650"/>
                <a:gd name="T13" fmla="*/ 0 h 685"/>
                <a:gd name="T14" fmla="*/ 1 w 650"/>
                <a:gd name="T15" fmla="*/ 0 h 685"/>
                <a:gd name="T16" fmla="*/ 1 w 650"/>
                <a:gd name="T17" fmla="*/ 0 h 685"/>
                <a:gd name="T18" fmla="*/ 1 w 650"/>
                <a:gd name="T19" fmla="*/ 0 h 685"/>
                <a:gd name="T20" fmla="*/ 1 w 650"/>
                <a:gd name="T21" fmla="*/ 0 h 685"/>
                <a:gd name="T22" fmla="*/ 1 w 650"/>
                <a:gd name="T23" fmla="*/ 0 h 685"/>
                <a:gd name="T24" fmla="*/ 1 w 650"/>
                <a:gd name="T25" fmla="*/ 0 h 685"/>
                <a:gd name="T26" fmla="*/ 0 w 650"/>
                <a:gd name="T27" fmla="*/ 0 h 685"/>
                <a:gd name="T28" fmla="*/ 1 w 650"/>
                <a:gd name="T29" fmla="*/ 0 h 685"/>
                <a:gd name="T30" fmla="*/ 1 w 650"/>
                <a:gd name="T31" fmla="*/ 0 h 685"/>
                <a:gd name="T32" fmla="*/ 1 w 650"/>
                <a:gd name="T33" fmla="*/ 0 h 685"/>
                <a:gd name="T34" fmla="*/ 1 w 650"/>
                <a:gd name="T35" fmla="*/ 0 h 685"/>
                <a:gd name="T36" fmla="*/ 1 w 650"/>
                <a:gd name="T37" fmla="*/ 0 h 685"/>
                <a:gd name="T38" fmla="*/ 1 w 650"/>
                <a:gd name="T39" fmla="*/ 0 h 685"/>
                <a:gd name="T40" fmla="*/ 1 w 650"/>
                <a:gd name="T41" fmla="*/ 0 h 685"/>
                <a:gd name="T42" fmla="*/ 1 w 650"/>
                <a:gd name="T43" fmla="*/ 0 h 685"/>
                <a:gd name="T44" fmla="*/ 1 w 650"/>
                <a:gd name="T45" fmla="*/ 0 h 685"/>
                <a:gd name="T46" fmla="*/ 1 w 650"/>
                <a:gd name="T47" fmla="*/ 0 h 685"/>
                <a:gd name="T48" fmla="*/ 1 w 650"/>
                <a:gd name="T49" fmla="*/ 0 h 685"/>
                <a:gd name="T50" fmla="*/ 1 w 650"/>
                <a:gd name="T51" fmla="*/ 0 h 685"/>
                <a:gd name="T52" fmla="*/ 1 w 650"/>
                <a:gd name="T53" fmla="*/ 0 h 685"/>
                <a:gd name="T54" fmla="*/ 1 w 650"/>
                <a:gd name="T55" fmla="*/ 0 h 685"/>
                <a:gd name="T56" fmla="*/ 1 w 650"/>
                <a:gd name="T57" fmla="*/ 0 h 685"/>
                <a:gd name="T58" fmla="*/ 1 w 650"/>
                <a:gd name="T59" fmla="*/ 0 h 685"/>
                <a:gd name="T60" fmla="*/ 1 w 650"/>
                <a:gd name="T61" fmla="*/ 0 h 685"/>
                <a:gd name="T62" fmla="*/ 1 w 650"/>
                <a:gd name="T63" fmla="*/ 0 h 685"/>
                <a:gd name="T64" fmla="*/ 1 w 650"/>
                <a:gd name="T65" fmla="*/ 0 h 685"/>
                <a:gd name="T66" fmla="*/ 1 w 650"/>
                <a:gd name="T67" fmla="*/ 0 h 685"/>
                <a:gd name="T68" fmla="*/ 1 w 650"/>
                <a:gd name="T69" fmla="*/ 0 h 685"/>
                <a:gd name="T70" fmla="*/ 1 w 650"/>
                <a:gd name="T71" fmla="*/ 0 h 685"/>
                <a:gd name="T72" fmla="*/ 1 w 650"/>
                <a:gd name="T73" fmla="*/ 0 h 685"/>
                <a:gd name="T74" fmla="*/ 1 w 650"/>
                <a:gd name="T75" fmla="*/ 0 h 685"/>
                <a:gd name="T76" fmla="*/ 1 w 650"/>
                <a:gd name="T77" fmla="*/ 0 h 685"/>
                <a:gd name="T78" fmla="*/ 1 w 650"/>
                <a:gd name="T79" fmla="*/ 0 h 685"/>
                <a:gd name="T80" fmla="*/ 1 w 650"/>
                <a:gd name="T81" fmla="*/ 0 h 685"/>
                <a:gd name="T82" fmla="*/ 1 w 650"/>
                <a:gd name="T83" fmla="*/ 0 h 685"/>
                <a:gd name="T84" fmla="*/ 1 w 650"/>
                <a:gd name="T85" fmla="*/ 0 h 685"/>
                <a:gd name="T86" fmla="*/ 1 w 650"/>
                <a:gd name="T87" fmla="*/ 0 h 685"/>
                <a:gd name="T88" fmla="*/ 1 w 650"/>
                <a:gd name="T89" fmla="*/ 0 h 685"/>
                <a:gd name="T90" fmla="*/ 1 w 650"/>
                <a:gd name="T91" fmla="*/ 0 h 685"/>
                <a:gd name="T92" fmla="*/ 1 w 650"/>
                <a:gd name="T93" fmla="*/ 0 h 685"/>
                <a:gd name="T94" fmla="*/ 1 w 650"/>
                <a:gd name="T95" fmla="*/ 0 h 685"/>
                <a:gd name="T96" fmla="*/ 1 w 650"/>
                <a:gd name="T97" fmla="*/ 0 h 685"/>
                <a:gd name="T98" fmla="*/ 1 w 650"/>
                <a:gd name="T99" fmla="*/ 0 h 685"/>
                <a:gd name="T100" fmla="*/ 1 w 650"/>
                <a:gd name="T101" fmla="*/ 0 h 685"/>
                <a:gd name="T102" fmla="*/ 1 w 650"/>
                <a:gd name="T103" fmla="*/ 0 h 6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0"/>
                <a:gd name="T157" fmla="*/ 0 h 685"/>
                <a:gd name="T158" fmla="*/ 650 w 650"/>
                <a:gd name="T159" fmla="*/ 685 h 6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0" h="685">
                  <a:moveTo>
                    <a:pt x="603" y="2"/>
                  </a:moveTo>
                  <a:lnTo>
                    <a:pt x="591" y="0"/>
                  </a:lnTo>
                  <a:lnTo>
                    <a:pt x="561" y="0"/>
                  </a:lnTo>
                  <a:lnTo>
                    <a:pt x="515" y="0"/>
                  </a:lnTo>
                  <a:lnTo>
                    <a:pt x="460" y="4"/>
                  </a:lnTo>
                  <a:lnTo>
                    <a:pt x="394" y="10"/>
                  </a:lnTo>
                  <a:lnTo>
                    <a:pt x="325" y="21"/>
                  </a:lnTo>
                  <a:lnTo>
                    <a:pt x="253" y="38"/>
                  </a:lnTo>
                  <a:lnTo>
                    <a:pt x="186" y="65"/>
                  </a:lnTo>
                  <a:lnTo>
                    <a:pt x="124" y="97"/>
                  </a:lnTo>
                  <a:lnTo>
                    <a:pt x="70" y="141"/>
                  </a:lnTo>
                  <a:lnTo>
                    <a:pt x="29" y="196"/>
                  </a:lnTo>
                  <a:lnTo>
                    <a:pt x="6" y="265"/>
                  </a:lnTo>
                  <a:lnTo>
                    <a:pt x="0" y="344"/>
                  </a:lnTo>
                  <a:lnTo>
                    <a:pt x="19" y="441"/>
                  </a:lnTo>
                  <a:lnTo>
                    <a:pt x="65" y="554"/>
                  </a:lnTo>
                  <a:lnTo>
                    <a:pt x="141" y="685"/>
                  </a:lnTo>
                  <a:lnTo>
                    <a:pt x="143" y="683"/>
                  </a:lnTo>
                  <a:lnTo>
                    <a:pt x="150" y="683"/>
                  </a:lnTo>
                  <a:lnTo>
                    <a:pt x="160" y="679"/>
                  </a:lnTo>
                  <a:lnTo>
                    <a:pt x="169" y="677"/>
                  </a:lnTo>
                  <a:lnTo>
                    <a:pt x="177" y="670"/>
                  </a:lnTo>
                  <a:lnTo>
                    <a:pt x="185" y="662"/>
                  </a:lnTo>
                  <a:lnTo>
                    <a:pt x="185" y="652"/>
                  </a:lnTo>
                  <a:lnTo>
                    <a:pt x="179" y="641"/>
                  </a:lnTo>
                  <a:lnTo>
                    <a:pt x="167" y="626"/>
                  </a:lnTo>
                  <a:lnTo>
                    <a:pt x="152" y="601"/>
                  </a:lnTo>
                  <a:lnTo>
                    <a:pt x="133" y="565"/>
                  </a:lnTo>
                  <a:lnTo>
                    <a:pt x="116" y="523"/>
                  </a:lnTo>
                  <a:lnTo>
                    <a:pt x="95" y="472"/>
                  </a:lnTo>
                  <a:lnTo>
                    <a:pt x="80" y="419"/>
                  </a:lnTo>
                  <a:lnTo>
                    <a:pt x="70" y="362"/>
                  </a:lnTo>
                  <a:lnTo>
                    <a:pt x="69" y="305"/>
                  </a:lnTo>
                  <a:lnTo>
                    <a:pt x="74" y="246"/>
                  </a:lnTo>
                  <a:lnTo>
                    <a:pt x="93" y="192"/>
                  </a:lnTo>
                  <a:lnTo>
                    <a:pt x="128" y="143"/>
                  </a:lnTo>
                  <a:lnTo>
                    <a:pt x="177" y="101"/>
                  </a:lnTo>
                  <a:lnTo>
                    <a:pt x="245" y="65"/>
                  </a:lnTo>
                  <a:lnTo>
                    <a:pt x="337" y="42"/>
                  </a:lnTo>
                  <a:lnTo>
                    <a:pt x="451" y="31"/>
                  </a:lnTo>
                  <a:lnTo>
                    <a:pt x="591" y="37"/>
                  </a:lnTo>
                  <a:lnTo>
                    <a:pt x="605" y="35"/>
                  </a:lnTo>
                  <a:lnTo>
                    <a:pt x="618" y="35"/>
                  </a:lnTo>
                  <a:lnTo>
                    <a:pt x="628" y="33"/>
                  </a:lnTo>
                  <a:lnTo>
                    <a:pt x="637" y="33"/>
                  </a:lnTo>
                  <a:lnTo>
                    <a:pt x="647" y="27"/>
                  </a:lnTo>
                  <a:lnTo>
                    <a:pt x="650" y="21"/>
                  </a:lnTo>
                  <a:lnTo>
                    <a:pt x="645" y="14"/>
                  </a:lnTo>
                  <a:lnTo>
                    <a:pt x="635" y="8"/>
                  </a:lnTo>
                  <a:lnTo>
                    <a:pt x="620" y="4"/>
                  </a:lnTo>
                  <a:lnTo>
                    <a:pt x="60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14339475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6858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Contact the community during the response timeframe;</a:t>
            </a:r>
            <a:endParaRPr lang="en-US" sz="800" dirty="0" smtClean="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27113" lvl="3" indent="-225425">
              <a:spcBef>
                <a:spcPct val="20000"/>
              </a:spcBef>
              <a:buClr>
                <a:srgbClr val="FFFFFF"/>
              </a:buClr>
              <a:buSzPct val="105000"/>
              <a:defRPr/>
            </a:pPr>
            <a:r>
              <a:rPr lang="en-US" sz="2200" dirty="0" smtClean="0">
                <a:latin typeface="Calibri" pitchFamily="34" charset="0"/>
                <a:cs typeface="Calibri" pitchFamily="34" charset="0"/>
              </a:rPr>
              <a:t>   Ask if you can provide any assistance, and;</a:t>
            </a: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Stay in contact with the community.</a:t>
            </a:r>
          </a:p>
          <a:p>
            <a:pPr marL="1027113" lvl="3" indent="-225425">
              <a:lnSpc>
                <a:spcPct val="90000"/>
              </a:lnSpc>
              <a:spcBef>
                <a:spcPct val="20000"/>
              </a:spcBef>
              <a:buClr>
                <a:srgbClr val="FFFFFF"/>
              </a:buClr>
              <a:buSzPct val="105000"/>
              <a:defRPr/>
            </a:pPr>
            <a:endParaRPr lang="en-US" sz="22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2200" dirty="0" smtClean="0">
              <a:latin typeface="Calibri" pitchFamily="34" charset="0"/>
              <a:cs typeface="Calibri" pitchFamily="34" charset="0"/>
            </a:endParaRPr>
          </a:p>
          <a:p>
            <a:pPr marL="739775" lvl="3" indent="61913">
              <a:lnSpc>
                <a:spcPct val="90000"/>
              </a:lnSpc>
              <a:spcBef>
                <a:spcPct val="20000"/>
              </a:spcBef>
              <a:buClr>
                <a:srgbClr val="FFFFFF"/>
              </a:buClr>
              <a:buSzPct val="105000"/>
              <a:defRPr/>
            </a:pPr>
            <a:r>
              <a:rPr lang="en-US" sz="2200" dirty="0" smtClean="0">
                <a:latin typeface="Calibri" pitchFamily="34" charset="0"/>
                <a:cs typeface="Calibri" pitchFamily="34" charset="0"/>
              </a:rPr>
              <a:t>Remember: “Assistance” is part of a “Community Assistance Visit.”</a:t>
            </a:r>
            <a:endParaRPr lang="en-US" sz="2400" dirty="0" smtClean="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1828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Post CAV Community Contacts   </a:t>
            </a:r>
            <a:endParaRPr lang="en-US" sz="3600" dirty="0">
              <a:solidFill>
                <a:schemeClr val="bg1"/>
              </a:solidFill>
            </a:endParaRPr>
          </a:p>
        </p:txBody>
      </p:sp>
      <p:sp>
        <p:nvSpPr>
          <p:cNvPr id="5" name="Action Button: Forward or Next 4">
            <a:hlinkClick r:id="" action="ppaction://noaction" highlightClick="1"/>
          </p:cNvPr>
          <p:cNvSpPr/>
          <p:nvPr/>
        </p:nvSpPr>
        <p:spPr>
          <a:xfrm>
            <a:off x="685800" y="2310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7944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6858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No development in the SFHA;</a:t>
            </a:r>
            <a:endParaRPr lang="en-US" sz="800" dirty="0" smtClean="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27113" lvl="3" indent="-225425">
              <a:spcBef>
                <a:spcPct val="20000"/>
              </a:spcBef>
              <a:buClr>
                <a:srgbClr val="FFFFFF"/>
              </a:buClr>
              <a:buSzPct val="105000"/>
              <a:defRPr/>
            </a:pPr>
            <a:r>
              <a:rPr lang="en-US" sz="2200" dirty="0" smtClean="0">
                <a:latin typeface="Calibri" pitchFamily="34" charset="0"/>
                <a:cs typeface="Calibri" pitchFamily="34" charset="0"/>
              </a:rPr>
              <a:t>   Misunderstanding of floodway concept;</a:t>
            </a: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De-Centralized permitting process, and;</a:t>
            </a: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Poorly defined or no permitting process, and;</a:t>
            </a: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Others…</a:t>
            </a:r>
          </a:p>
          <a:p>
            <a:pPr marL="1027113" lvl="3" indent="-225425">
              <a:lnSpc>
                <a:spcPct val="90000"/>
              </a:lnSpc>
              <a:spcBef>
                <a:spcPct val="20000"/>
              </a:spcBef>
              <a:buClr>
                <a:srgbClr val="FFFFFF"/>
              </a:buClr>
              <a:buSzPct val="105000"/>
              <a:defRPr/>
            </a:pPr>
            <a:endParaRPr lang="en-US" sz="22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2200" dirty="0" smtClean="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1828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Unique Situations   </a:t>
            </a:r>
            <a:endParaRPr lang="en-US" sz="3600" dirty="0">
              <a:solidFill>
                <a:schemeClr val="bg1"/>
              </a:solidFill>
            </a:endParaRPr>
          </a:p>
        </p:txBody>
      </p:sp>
      <p:sp>
        <p:nvSpPr>
          <p:cNvPr id="5" name="Action Button: Forward or Next 4">
            <a:hlinkClick r:id="" action="ppaction://noaction" highlightClick="1"/>
          </p:cNvPr>
          <p:cNvSpPr/>
          <p:nvPr/>
        </p:nvSpPr>
        <p:spPr>
          <a:xfrm>
            <a:off x="685800" y="2310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noaction" highlightClick="1"/>
          </p:cNvPr>
          <p:cNvSpPr/>
          <p:nvPr/>
        </p:nvSpPr>
        <p:spPr>
          <a:xfrm>
            <a:off x="685800" y="3834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noaction" highlightClick="1"/>
          </p:cNvPr>
          <p:cNvSpPr/>
          <p:nvPr/>
        </p:nvSpPr>
        <p:spPr>
          <a:xfrm>
            <a:off x="685800" y="3352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j0146034"/>
          <p:cNvPicPr>
            <a:picLocks noChangeAspect="1" noChangeArrowheads="1"/>
          </p:cNvPicPr>
          <p:nvPr/>
        </p:nvPicPr>
        <p:blipFill>
          <a:blip r:embed="rId3" cstate="print"/>
          <a:srcRect/>
          <a:stretch>
            <a:fillRect/>
          </a:stretch>
        </p:blipFill>
        <p:spPr bwMode="auto">
          <a:xfrm>
            <a:off x="5475962" y="3657600"/>
            <a:ext cx="3124200" cy="208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4059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685800"/>
            <a:ext cx="8610600" cy="4953000"/>
          </a:xfrm>
          <a:prstGeom prst="rect">
            <a:avLst/>
          </a:prstGeom>
        </p:spPr>
        <p:txBody>
          <a:bodyPr>
            <a:norm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a:ln>
                <a:solidFill>
                  <a:schemeClr val="bg1"/>
                </a:solidFill>
              </a:ln>
              <a:latin typeface="Tahoma" pitchFamily="34" charset="0"/>
              <a:cs typeface="Tahoma" pitchFamily="34" charset="0"/>
            </a:endParaRPr>
          </a:p>
          <a:p>
            <a:pPr lvl="1">
              <a:lnSpc>
                <a:spcPct val="90000"/>
              </a:lnSpc>
              <a:spcBef>
                <a:spcPct val="20000"/>
              </a:spcBef>
              <a:buClr>
                <a:srgbClr val="FFFFFF"/>
              </a:buClr>
              <a:buSzPct val="105000"/>
              <a:buFont typeface="Webdings" pitchFamily="18" charset="2"/>
              <a:buChar char="Ü"/>
              <a:defRPr/>
            </a:pPr>
            <a:endParaRPr lang="en-US" dirty="0" smtClean="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Documentation has not been provided;</a:t>
            </a:r>
            <a:endParaRPr lang="en-US" sz="800" dirty="0" smtClean="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800" dirty="0" smtClean="0">
              <a:latin typeface="Calibri" pitchFamily="34" charset="0"/>
              <a:cs typeface="Calibri" pitchFamily="34" charset="0"/>
            </a:endParaRPr>
          </a:p>
          <a:p>
            <a:pPr marL="1027113" lvl="3" indent="-225425">
              <a:spcBef>
                <a:spcPct val="20000"/>
              </a:spcBef>
              <a:buClr>
                <a:srgbClr val="FFFFFF"/>
              </a:buClr>
              <a:buSzPct val="105000"/>
              <a:defRPr/>
            </a:pPr>
            <a:r>
              <a:rPr lang="en-US" sz="2200" dirty="0" smtClean="0">
                <a:latin typeface="Calibri" pitchFamily="34" charset="0"/>
                <a:cs typeface="Calibri" pitchFamily="34" charset="0"/>
              </a:rPr>
              <a:t>   Community needs technical support;</a:t>
            </a: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Determination if enforcement action should be implemented, and;</a:t>
            </a:r>
          </a:p>
          <a:p>
            <a:pPr marL="1027113" lvl="3" indent="-225425">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r>
              <a:rPr lang="en-US" sz="2200" dirty="0" smtClean="0">
                <a:latin typeface="Calibri" pitchFamily="34" charset="0"/>
                <a:cs typeface="Calibri" pitchFamily="34" charset="0"/>
              </a:rPr>
              <a:t>   CRS retrograde.</a:t>
            </a:r>
            <a:endParaRPr lang="en-US" sz="2200" dirty="0">
              <a:latin typeface="Calibri" pitchFamily="34" charset="0"/>
              <a:cs typeface="Calibri" pitchFamily="34" charset="0"/>
            </a:endParaRPr>
          </a:p>
          <a:p>
            <a:pPr marL="1027113" lvl="3" indent="-225425">
              <a:lnSpc>
                <a:spcPct val="90000"/>
              </a:lnSpc>
              <a:spcBef>
                <a:spcPct val="20000"/>
              </a:spcBef>
              <a:buClr>
                <a:srgbClr val="FFFFFF"/>
              </a:buClr>
              <a:buSzPct val="105000"/>
              <a:defRPr/>
            </a:pPr>
            <a:endParaRPr lang="en-US" sz="2200" dirty="0" smtClean="0">
              <a:latin typeface="Calibri" pitchFamily="34" charset="0"/>
              <a:cs typeface="Calibri" pitchFamily="34" charset="0"/>
            </a:endParaRPr>
          </a:p>
        </p:txBody>
      </p:sp>
      <p:sp>
        <p:nvSpPr>
          <p:cNvPr id="4" name="Action Button: Forward or Next 3">
            <a:hlinkClick r:id="" action="ppaction://noaction" highlightClick="1"/>
          </p:cNvPr>
          <p:cNvSpPr/>
          <p:nvPr/>
        </p:nvSpPr>
        <p:spPr>
          <a:xfrm>
            <a:off x="685800" y="18288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Post CAV Follow-Up   </a:t>
            </a:r>
            <a:endParaRPr lang="en-US" sz="3600" dirty="0">
              <a:solidFill>
                <a:schemeClr val="bg1"/>
              </a:solidFill>
            </a:endParaRPr>
          </a:p>
        </p:txBody>
      </p:sp>
      <p:sp>
        <p:nvSpPr>
          <p:cNvPr id="5" name="Action Button: Forward or Next 4">
            <a:hlinkClick r:id="" action="ppaction://noaction" highlightClick="1"/>
          </p:cNvPr>
          <p:cNvSpPr/>
          <p:nvPr/>
        </p:nvSpPr>
        <p:spPr>
          <a:xfrm>
            <a:off x="685800" y="23103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noaction" highlightClick="1"/>
          </p:cNvPr>
          <p:cNvSpPr/>
          <p:nvPr/>
        </p:nvSpPr>
        <p:spPr>
          <a:xfrm>
            <a:off x="685800" y="2843784"/>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noaction" highlightClick="1"/>
          </p:cNvPr>
          <p:cNvSpPr/>
          <p:nvPr/>
        </p:nvSpPr>
        <p:spPr>
          <a:xfrm>
            <a:off x="685800" y="3657600"/>
            <a:ext cx="228600" cy="128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0915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700" y="361950"/>
            <a:ext cx="7772400"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CAV Findings - CIS   </a:t>
            </a:r>
            <a:endParaRPr lang="en-US" sz="3600" dirty="0">
              <a:solidFill>
                <a:schemeClr val="bg1"/>
              </a:solidFill>
            </a:endParaRPr>
          </a:p>
        </p:txBody>
      </p:sp>
      <p:sp>
        <p:nvSpPr>
          <p:cNvPr id="6" name="Rectangle 3"/>
          <p:cNvSpPr txBox="1">
            <a:spLocks noChangeArrowheads="1"/>
          </p:cNvSpPr>
          <p:nvPr/>
        </p:nvSpPr>
        <p:spPr>
          <a:xfrm>
            <a:off x="0" y="914400"/>
            <a:ext cx="8610600" cy="44958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400" b="1" dirty="0" smtClean="0">
              <a:ln>
                <a:solidFill>
                  <a:schemeClr val="bg1"/>
                </a:solidFill>
              </a:ln>
              <a:latin typeface="Tahoma" pitchFamily="34" charset="0"/>
              <a:cs typeface="Tahoma" pitchFamily="34" charset="0"/>
            </a:endParaRPr>
          </a:p>
          <a:p>
            <a:pPr marL="571500" lvl="1">
              <a:lnSpc>
                <a:spcPct val="90000"/>
              </a:lnSpc>
              <a:spcBef>
                <a:spcPct val="20000"/>
              </a:spcBef>
              <a:buClr>
                <a:srgbClr val="FFFFFF"/>
              </a:buClr>
              <a:buSzPct val="105000"/>
              <a:defRPr/>
            </a:pPr>
            <a:r>
              <a:rPr lang="en-US" sz="2400" b="1" dirty="0" smtClean="0">
                <a:ln>
                  <a:solidFill>
                    <a:schemeClr val="bg1"/>
                  </a:solidFill>
                </a:ln>
                <a:latin typeface="Calibri" pitchFamily="34" charset="0"/>
                <a:cs typeface="Calibri" pitchFamily="34" charset="0"/>
              </a:rPr>
              <a:t>CIS                                                                                                 Compliance                                                                                      Follow-Up                                                                                             Screen</a:t>
            </a:r>
            <a:endParaRPr lang="en-US" sz="2400" b="1" dirty="0">
              <a:latin typeface="Calibri" pitchFamily="34" charset="0"/>
              <a:cs typeface="Calibri" pitchFamily="34" charset="0"/>
            </a:endParaRPr>
          </a:p>
          <a:p>
            <a:pPr lvl="1">
              <a:lnSpc>
                <a:spcPct val="90000"/>
              </a:lnSpc>
              <a:spcBef>
                <a:spcPct val="20000"/>
              </a:spcBef>
              <a:buClr>
                <a:srgbClr val="FFFFFF"/>
              </a:buClr>
              <a:buSzPct val="105000"/>
              <a:buFont typeface="Webdings" pitchFamily="18" charset="2"/>
              <a:buChar char="Ü"/>
              <a:defRPr/>
            </a:pPr>
            <a:endParaRPr lang="en-US" sz="2400" dirty="0">
              <a:latin typeface="Calibri" pitchFamily="34" charset="0"/>
              <a:cs typeface="Calibri" pitchFamily="34" charset="0"/>
            </a:endParaRPr>
          </a:p>
          <a:p>
            <a:pPr marL="1089025" lvl="3" indent="-287338">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8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4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8" name="Picture 16"/>
          <p:cNvPicPr>
            <a:picLocks noChangeAspect="1" noChangeArrowheads="1"/>
          </p:cNvPicPr>
          <p:nvPr/>
        </p:nvPicPr>
        <p:blipFill>
          <a:blip r:embed="rId3" cstate="print"/>
          <a:srcRect/>
          <a:stretch>
            <a:fillRect/>
          </a:stretch>
        </p:blipFill>
        <p:spPr bwMode="auto">
          <a:xfrm>
            <a:off x="2286000" y="1112395"/>
            <a:ext cx="6324600" cy="4743450"/>
          </a:xfrm>
          <a:prstGeom prst="rect">
            <a:avLst/>
          </a:prstGeom>
          <a:noFill/>
          <a:ln w="9525">
            <a:noFill/>
            <a:miter lim="800000"/>
            <a:headEnd/>
            <a:tailEnd/>
          </a:ln>
        </p:spPr>
      </p:pic>
    </p:spTree>
    <p:extLst>
      <p:ext uri="{BB962C8B-B14F-4D97-AF65-F5344CB8AC3E}">
        <p14:creationId xmlns:p14="http://schemas.microsoft.com/office/powerpoint/2010/main" val="3444810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9230</Words>
  <Application>Microsoft Office PowerPoint</Application>
  <PresentationFormat>On-screen Show (4:3)</PresentationFormat>
  <Paragraphs>1811</Paragraphs>
  <Slides>117</Slides>
  <Notes>108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23" baseType="lpstr">
      <vt:lpstr>Arial</vt:lpstr>
      <vt:lpstr>Calibri</vt:lpstr>
      <vt:lpstr>Tahoma</vt:lpstr>
      <vt:lpstr>Webdings</vt:lpstr>
      <vt:lpstr>Office Theme</vt:lpstr>
      <vt:lpstr>Image</vt:lpstr>
      <vt:lpstr>How To Prepare For and Conduct a CAV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FEMA Contacts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Conduct a CAV</dc:title>
  <dc:creator>AGOODMAN</dc:creator>
  <cp:lastModifiedBy>Melissa Haig</cp:lastModifiedBy>
  <cp:revision>154</cp:revision>
  <dcterms:created xsi:type="dcterms:W3CDTF">2012-05-01T20:59:24Z</dcterms:created>
  <dcterms:modified xsi:type="dcterms:W3CDTF">2018-05-18T17:10:11Z</dcterms:modified>
</cp:coreProperties>
</file>