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2"/>
  </p:notesMasterIdLst>
  <p:handoutMasterIdLst>
    <p:handoutMasterId r:id="rId13"/>
  </p:handoutMasterIdLst>
  <p:sldIdLst>
    <p:sldId id="266" r:id="rId3"/>
    <p:sldId id="285" r:id="rId4"/>
    <p:sldId id="292" r:id="rId5"/>
    <p:sldId id="294" r:id="rId6"/>
    <p:sldId id="362" r:id="rId7"/>
    <p:sldId id="363" r:id="rId8"/>
    <p:sldId id="295" r:id="rId9"/>
    <p:sldId id="361" r:id="rId10"/>
    <p:sldId id="3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35" autoAdjust="0"/>
    <p:restoredTop sz="60024" autoAdjust="0"/>
  </p:normalViewPr>
  <p:slideViewPr>
    <p:cSldViewPr>
      <p:cViewPr>
        <p:scale>
          <a:sx n="50" d="100"/>
          <a:sy n="50" d="100"/>
        </p:scale>
        <p:origin x="-1906" y="-139"/>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658493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4EE15-3F66-4B04-9498-3105BC2FDFCF}" type="datetimeFigureOut">
              <a:rPr lang="en-US" smtClean="0"/>
              <a:t>5/15/2018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FC41E-C7B1-4942-A6F8-366B0333BB5C}" type="slidenum">
              <a:rPr lang="en-US" smtClean="0"/>
              <a:t>‹#›</a:t>
            </a:fld>
            <a:endParaRPr lang="en-US" dirty="0"/>
          </a:p>
        </p:txBody>
      </p:sp>
    </p:spTree>
    <p:extLst>
      <p:ext uri="{BB962C8B-B14F-4D97-AF65-F5344CB8AC3E}">
        <p14:creationId xmlns:p14="http://schemas.microsoft.com/office/powerpoint/2010/main" val="410101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is an optional module.  If used, hide the “Please Tell Us Your…” slide in the following</a:t>
            </a:r>
            <a:r>
              <a:rPr lang="en-US" baseline="0" dirty="0" smtClean="0"/>
              <a:t> module(s) that you covered afterwards.</a:t>
            </a:r>
          </a:p>
          <a:p>
            <a:pPr marL="171450" indent="-171450">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instructor(s) will welcome the participants and introduce the course instruction team.  The introduction should include their backgrounds to establish their credibility as subject matter experts.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The lead instructor will then cover the remaining</a:t>
            </a:r>
            <a:r>
              <a:rPr lang="en-US" baseline="0" dirty="0" smtClean="0"/>
              <a:t> slides.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(Sachet means packet.)</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a:t>
            </a:fld>
            <a:endParaRPr lang="en-US" dirty="0"/>
          </a:p>
        </p:txBody>
      </p:sp>
    </p:spTree>
    <p:extLst>
      <p:ext uri="{BB962C8B-B14F-4D97-AF65-F5344CB8AC3E}">
        <p14:creationId xmlns:p14="http://schemas.microsoft.com/office/powerpoint/2010/main" val="155582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For</a:t>
            </a:r>
            <a:r>
              <a:rPr lang="en-US" baseline="0" dirty="0" smtClean="0"/>
              <a:t> the next ___ minutes we will cover these four bullet items depicted on this slide.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First, we will cover the obligatory housekeeping items that everyone expects.  After that is accomplished, we will capture your course expectations on the flip chart and review the items at the end of the day/session.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Now for the first bullet, housekeeping.  </a:t>
            </a:r>
            <a:r>
              <a:rPr lang="en-US" i="1" baseline="0" dirty="0" smtClean="0"/>
              <a:t>{Cover any emergency evacuation routes/procedures, location of restrooms, refreshments (if any), break/lunch times, any ground rules that you may wish to establish.}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u="sng" baseline="0" dirty="0" smtClean="0"/>
              <a:t>Upon completion of the housekeeping items</a:t>
            </a:r>
            <a:r>
              <a:rPr lang="en-US" baseline="0" dirty="0" smtClean="0"/>
              <a:t>, click for the introduction of “Morgan Mentor.”  This provides the opportunity to question the mentee(s) about their expectations concerning mentoring.  Capture the items (as appropriate) on the flip chart.  Review the items periodically throughout the course or at the end of the course or day.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After you are satisfied that expectations</a:t>
            </a:r>
            <a:r>
              <a:rPr lang="en-US" baseline="0" dirty="0" smtClean="0"/>
              <a:t> have been discussed and recorded, click for the next slide.</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Give</a:t>
            </a:r>
            <a:r>
              <a:rPr lang="en-US" baseline="0" dirty="0" smtClean="0"/>
              <a:t> the mentee(s) a few seconds to read the slide, then start the intro process.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If the mystifying question is not already on the flip chart list of expectations, start a “Question” chart or just add it to the list.</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a:t>
            </a:fld>
            <a:endParaRPr lang="en-US" dirty="0"/>
          </a:p>
        </p:txBody>
      </p:sp>
    </p:spTree>
    <p:extLst>
      <p:ext uri="{BB962C8B-B14F-4D97-AF65-F5344CB8AC3E}">
        <p14:creationId xmlns:p14="http://schemas.microsoft.com/office/powerpoint/2010/main" val="154474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Cover</a:t>
            </a:r>
            <a:r>
              <a:rPr lang="en-US" baseline="0" dirty="0" smtClean="0"/>
              <a:t> the two bullets.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Then, ask “is training and mentoring is the same thing?”  The answers and discussion to this question will give everyone more clarity.</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Take _______ minutes to facilitate this discussion.</a:t>
            </a:r>
          </a:p>
          <a:p>
            <a:pPr marL="0" indent="0">
              <a:buFont typeface="Arial" pitchFamily="34" charset="0"/>
              <a:buNone/>
            </a:pPr>
            <a:endParaRPr lang="en-US" baseline="0" dirty="0" smtClean="0"/>
          </a:p>
          <a:p>
            <a:pPr marL="0" indent="0">
              <a:buFont typeface="Arial" pitchFamily="34" charset="0"/>
              <a:buNone/>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a:p>
            <a:pPr marL="0" indent="0">
              <a:buFont typeface="Arial" pitchFamily="34" charset="0"/>
              <a:buNone/>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a:p>
            <a:pPr marL="0" indent="0">
              <a:buFont typeface="Arial" pitchFamily="34" charset="0"/>
              <a:buNone/>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Microsoft Office clip art</a:t>
            </a:r>
          </a:p>
        </p:txBody>
      </p:sp>
      <p:sp>
        <p:nvSpPr>
          <p:cNvPr id="4" name="Slide Number Placeholder 3"/>
          <p:cNvSpPr>
            <a:spLocks noGrp="1"/>
          </p:cNvSpPr>
          <p:nvPr>
            <p:ph type="sldNum" sz="quarter" idx="10"/>
          </p:nvPr>
        </p:nvSpPr>
        <p:spPr/>
        <p:txBody>
          <a:bodyPr/>
          <a:lstStyle/>
          <a:p>
            <a:fld id="{DB6FC41E-C7B1-4942-A6F8-366B0333BB5C}" type="slidenum">
              <a:rPr lang="en-US" smtClean="0"/>
              <a:t>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Add comments as needed.</a:t>
            </a:r>
          </a:p>
        </p:txBody>
      </p:sp>
      <p:sp>
        <p:nvSpPr>
          <p:cNvPr id="4" name="Slide Number Placeholder 3"/>
          <p:cNvSpPr>
            <a:spLocks noGrp="1"/>
          </p:cNvSpPr>
          <p:nvPr>
            <p:ph type="sldNum" sz="quarter" idx="10"/>
          </p:nvPr>
        </p:nvSpPr>
        <p:spPr/>
        <p:txBody>
          <a:bodyPr/>
          <a:lstStyle/>
          <a:p>
            <a:fld id="{DB6FC41E-C7B1-4942-A6F8-366B0333BB5C}" type="slidenum">
              <a:rPr lang="en-US" smtClean="0"/>
              <a:t>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Passing the baton of FPM Knowledge…</a:t>
            </a: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9</a:t>
            </a:fld>
            <a:endParaRPr lang="en-US" dirty="0"/>
          </a:p>
        </p:txBody>
      </p:sp>
    </p:spTree>
    <p:extLst>
      <p:ext uri="{BB962C8B-B14F-4D97-AF65-F5344CB8AC3E}">
        <p14:creationId xmlns:p14="http://schemas.microsoft.com/office/powerpoint/2010/main" val="3261450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dirty="0"/>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grpSp>
      <p:sp>
        <p:nvSpPr>
          <p:cNvPr id="3074" name="Rectangle 2"/>
          <p:cNvSpPr>
            <a:spLocks noGrp="1" noChangeArrowheads="1"/>
          </p:cNvSpPr>
          <p:nvPr>
            <p:ph type="ctrTitle"/>
          </p:nvPr>
        </p:nvSpPr>
        <p:spPr bwMode="ltGray">
          <a:xfrm>
            <a:off x="609600" y="2590800"/>
            <a:ext cx="7772400" cy="1066800"/>
          </a:xfrm>
        </p:spPr>
        <p:txBody>
          <a:bodyPr/>
          <a:lstStyle>
            <a:lvl1pPr algn="ctr">
              <a:defRPr sz="4400">
                <a:solidFill>
                  <a:schemeClr val="tx1">
                    <a:lumMod val="75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057400" y="4191000"/>
            <a:ext cx="6400800" cy="533400"/>
          </a:xfrm>
        </p:spPr>
        <p:txBody>
          <a:bodyPr/>
          <a:lstStyle>
            <a:lvl1pPr marL="0" indent="0" algn="r">
              <a:buFontTx/>
              <a:buNone/>
              <a:defRPr sz="2800">
                <a:solidFill>
                  <a:schemeClr val="tx2"/>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52C03A92-CE47-44B1-BA27-BE3F2E728C7C}" type="datetime1">
              <a:rPr lang="en-US" smtClean="0"/>
              <a:t>5/15/2018</a:t>
            </a:fld>
            <a:endParaRPr lang="en-US"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92701AAA-C610-44FA-AAF6-900CDDFFB84A}" type="slidenum">
              <a:rPr lang="en-US" smtClean="0"/>
              <a:t>‹#›</a:t>
            </a:fld>
            <a:endParaRPr lang="en-US" dirty="0"/>
          </a:p>
        </p:txBody>
      </p:sp>
      <p:pic>
        <p:nvPicPr>
          <p:cNvPr id="26" name="Picture 6"/>
          <p:cNvPicPr>
            <a:picLocks noChangeAspect="1" noChangeArrowheads="1"/>
          </p:cNvPicPr>
          <p:nvPr/>
        </p:nvPicPr>
        <p:blipFill>
          <a:blip r:embed="rId2" cstate="print"/>
          <a:srcRect/>
          <a:stretch>
            <a:fillRect/>
          </a:stretch>
        </p:blipFill>
        <p:spPr bwMode="auto">
          <a:xfrm>
            <a:off x="0" y="0"/>
            <a:ext cx="9144000" cy="2173574"/>
          </a:xfrm>
          <a:prstGeom prst="rect">
            <a:avLst/>
          </a:prstGeom>
          <a:noFill/>
          <a:ln w="9525">
            <a:noFill/>
            <a:miter lim="800000"/>
            <a:headEnd/>
            <a:tailEnd/>
          </a:ln>
          <a:effectLst/>
        </p:spPr>
      </p:pic>
      <p:sp>
        <p:nvSpPr>
          <p:cNvPr id="2" name="TextBox 1"/>
          <p:cNvSpPr txBox="1"/>
          <p:nvPr userDrawn="1"/>
        </p:nvSpPr>
        <p:spPr>
          <a:xfrm>
            <a:off x="228600" y="2362200"/>
            <a:ext cx="8686800" cy="4247317"/>
          </a:xfrm>
          <a:prstGeom prst="rect">
            <a:avLst/>
          </a:prstGeom>
          <a:noFill/>
          <a:ln w="19050">
            <a:solidFill>
              <a:schemeClr val="tx1">
                <a:lumMod val="60000"/>
                <a:lumOff val="40000"/>
              </a:schemeClr>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1AD354-71B9-4F6F-801E-996928202010}"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DEDD56-4319-4250-9DB9-D340EE9B7B5E}"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B099B9B7-28F8-45C0-8420-EF4D6D4C77A8}" type="datetime1">
              <a:rPr lang="en-US" smtClean="0"/>
              <a:t>5/15/2018</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1F71164-FC84-403E-AF29-06C1D79FA53D}"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9126BC-661E-4263-A414-C3B602CE53D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A12438-EDED-4365-B7D0-FCC1DDFCE80C}"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73561-9979-4CE7-9C21-759083068EE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8D26C86-4D4F-4682-9914-A9D4943F0EEF}"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ED10D-CFAD-4690-8DB1-CB8C9289C937}"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7222D1-E572-4513-8399-8423507F6E81}"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2B8D5-3069-453F-A5DB-8D7A26874B7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7CE04C8-0E6C-40A3-AB6B-B090BE36BC66}" type="datetime1">
              <a:rPr lang="en-US" smtClean="0">
                <a:solidFill>
                  <a:srgbClr val="000000"/>
                </a:solidFill>
              </a:rPr>
              <a:t>5/15/2018</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4D6603-2911-48C4-AABD-38CADB0604C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A5078DC-822C-4D64-9218-A3971EF74BC3}" type="datetime1">
              <a:rPr lang="en-US" smtClean="0">
                <a:solidFill>
                  <a:srgbClr val="000000"/>
                </a:solidFill>
              </a:rPr>
              <a:t>5/15/2018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230B79-E0A8-432D-9701-F1777AE29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991BCDD-9C74-4F4D-AFEB-771A512FAE38}" type="datetime1">
              <a:rPr lang="en-US" smtClean="0">
                <a:solidFill>
                  <a:srgbClr val="000000"/>
                </a:solidFill>
              </a:rPr>
              <a:t>5/15/2018</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6D9346-C092-44C9-A4DC-3A2F816F2CA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D7E73C-CCB2-4D15-99D3-043936EEC1CE}"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2B1F99-7C37-4F63-8E75-871F32246AA7}"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D3BBD-4217-40C0-8156-661FF5D3E9CA}"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0D5B69-76E5-4458-987C-68969CC94695}"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CAF0E-DAB6-4A77-90AE-70AF2F15F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B6D3176-25E8-40C0-AE32-A28E5C072A55}"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5A5D3-59FB-4291-87F2-67AB6CCED700}"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A24489-28D6-4C57-AE61-29ADEE0CAD12}"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8AB6C-962E-49B1-9C78-FB80741157B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29C8512-EF64-498B-AAFF-08BA8E29C58F}"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5C19A-138A-4E96-9F40-1259C1DB028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dirty="0" smtClean="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fld id="{EB7143F4-BEBB-48F3-9893-0B3B8A5FAA84}"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C18EBD-7DEF-4FBC-A644-5B1C355AB66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0C36674-F17F-4AB2-8236-29B24CD449A9}"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A9B894-B261-4EA2-9461-B56A7ED9BE51}"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CB3EF10-125E-4457-8FCE-04AFC4956454}"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F311A70-B09D-474D-B89C-B6FA2047829A}"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562FEF1-6290-4FA7-9D22-34E5FE20CEEF}" type="datetime1">
              <a:rPr lang="en-US" smtClean="0"/>
              <a:t>5/15/2018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3B8BCE9-5197-4DD2-AEF6-6993E03B244B}" type="datetime1">
              <a:rPr lang="en-US" smtClean="0"/>
              <a:t>5/15/2018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E62E430-70CA-4C4A-A4C1-3E684F073C52}" type="datetime1">
              <a:rPr lang="en-US" smtClean="0"/>
              <a:t>5/15/2018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ED111B-BE45-42A7-B1CB-C68215A471CB}"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C1BD7F-BB8F-4EA7-A0C9-0FE6D488705D}"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dirty="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dirty="0"/>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217902D-EBAD-462D-85E6-33037C673551}" type="datetime1">
              <a:rPr lang="en-US" smtClean="0"/>
              <a:t>5/15/2018</a:t>
            </a:fld>
            <a:endParaRPr lang="en-US" dirty="0"/>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701AAA-C610-44FA-AAF6-900CDDFFB84A}" type="slidenum">
              <a:rPr lang="en-US" smtClean="0"/>
              <a:t>‹#›</a:t>
            </a:fld>
            <a:endParaRPr lang="en-US" dirty="0"/>
          </a:p>
        </p:txBody>
      </p:sp>
      <p:pic>
        <p:nvPicPr>
          <p:cNvPr id="14" name="Picture 13" descr="letterhead from seth.PNG"/>
          <p:cNvPicPr>
            <a:picLocks noChangeAspect="1"/>
          </p:cNvPicPr>
          <p:nvPr/>
        </p:nvPicPr>
        <p:blipFill>
          <a:blip r:embed="rId14" cstate="print"/>
          <a:srcRect r="81326"/>
          <a:stretch>
            <a:fillRect/>
          </a:stretch>
        </p:blipFill>
        <p:spPr bwMode="auto">
          <a:xfrm>
            <a:off x="0" y="0"/>
            <a:ext cx="114904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evee Safety ppt inside slide for Phil Rizzi"/>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2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a:solidFill>
                  <a:schemeClr val="tx1"/>
                </a:solidFill>
                <a:latin typeface="Times New Roman" pitchFamily="18" charset="0"/>
              </a:defRPr>
            </a:lvl1pPr>
          </a:lstStyle>
          <a:p>
            <a:pPr>
              <a:defRPr/>
            </a:pPr>
            <a:fld id="{69217303-F705-498F-AB2D-6E3CEF4DABFB}" type="datetime1">
              <a:rPr lang="en-US" smtClean="0">
                <a:solidFill>
                  <a:srgbClr val="000000"/>
                </a:solidFill>
              </a:rPr>
              <a:t>5/15/2018</a:t>
            </a:fld>
            <a:endParaRPr lang="en-US" dirty="0">
              <a:solidFill>
                <a:srgbClr val="000000"/>
              </a:solidFill>
            </a:endParaRPr>
          </a:p>
        </p:txBody>
      </p:sp>
      <p:sp>
        <p:nvSpPr>
          <p:cNvPr id="232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latin typeface="Times New Roman" pitchFamily="18" charset="0"/>
              </a:defRPr>
            </a:lvl1pPr>
          </a:lstStyle>
          <a:p>
            <a:pPr>
              <a:defRPr/>
            </a:pPr>
            <a:endParaRPr lang="en-US" dirty="0">
              <a:solidFill>
                <a:srgbClr val="000000"/>
              </a:solidFill>
            </a:endParaRPr>
          </a:p>
        </p:txBody>
      </p:sp>
      <p:sp>
        <p:nvSpPr>
          <p:cNvPr id="232454" name="Rectangle 6"/>
          <p:cNvSpPr>
            <a:spLocks noGrp="1" noChangeArrowheads="1"/>
          </p:cNvSpPr>
          <p:nvPr>
            <p:ph type="sldNum" sz="quarter" idx="4"/>
          </p:nvPr>
        </p:nvSpPr>
        <p:spPr bwMode="auto">
          <a:xfrm>
            <a:off x="67056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latin typeface="Times New Roman" pitchFamily="18" charset="0"/>
              </a:defRPr>
            </a:lvl1pPr>
          </a:lstStyle>
          <a:p>
            <a:pPr>
              <a:defRPr/>
            </a:pPr>
            <a:fld id="{E8B938C1-64E2-495C-A8A3-EC08F35FA894}"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p:random/>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743200"/>
            <a:ext cx="7772400" cy="1066800"/>
          </a:xfrm>
        </p:spPr>
        <p:txBody>
          <a:bodyPr/>
          <a:lstStyle/>
          <a:p>
            <a:r>
              <a:rPr lang="en-US" sz="4000" dirty="0" smtClean="0">
                <a:solidFill>
                  <a:schemeClr val="tx2"/>
                </a:solidFill>
              </a:rPr>
              <a:t>State Floodplain Manager 1 on 1</a:t>
            </a:r>
            <a:endParaRPr lang="en-US" sz="4000" dirty="0">
              <a:solidFill>
                <a:schemeClr val="tx2"/>
              </a:solidFill>
            </a:endParaRPr>
          </a:p>
        </p:txBody>
      </p:sp>
      <p:sp>
        <p:nvSpPr>
          <p:cNvPr id="5" name="Subtitle 4"/>
          <p:cNvSpPr>
            <a:spLocks noGrp="1"/>
          </p:cNvSpPr>
          <p:nvPr>
            <p:ph type="subTitle" idx="1"/>
          </p:nvPr>
        </p:nvSpPr>
        <p:spPr>
          <a:xfrm>
            <a:off x="762000" y="4191000"/>
            <a:ext cx="7467600" cy="533400"/>
          </a:xfrm>
        </p:spPr>
        <p:txBody>
          <a:bodyPr/>
          <a:lstStyle/>
          <a:p>
            <a:pPr algn="ctr"/>
            <a:r>
              <a:rPr lang="en-US" dirty="0" smtClean="0">
                <a:solidFill>
                  <a:schemeClr val="tx1"/>
                </a:solidFill>
              </a:rPr>
              <a:t>Module 0: </a:t>
            </a:r>
          </a:p>
          <a:p>
            <a:pPr algn="ctr"/>
            <a:r>
              <a:rPr lang="en-US" dirty="0" smtClean="0">
                <a:solidFill>
                  <a:schemeClr val="tx1"/>
                </a:solidFill>
              </a:rPr>
              <a:t>Introduction &amp; Objectives Sachet</a:t>
            </a:r>
            <a:endParaRPr lang="en-US" dirty="0">
              <a:solidFill>
                <a:schemeClr val="tx1"/>
              </a:solidFill>
            </a:endParaRPr>
          </a:p>
        </p:txBody>
      </p:sp>
      <p:sp>
        <p:nvSpPr>
          <p:cNvPr id="2" name="Slide Number Placeholder 1"/>
          <p:cNvSpPr>
            <a:spLocks noGrp="1"/>
          </p:cNvSpPr>
          <p:nvPr>
            <p:ph type="sldNum" sz="quarter" idx="4"/>
          </p:nvPr>
        </p:nvSpPr>
        <p:spPr/>
        <p:txBody>
          <a:bodyPr/>
          <a:lstStyle/>
          <a:p>
            <a:fld id="{92701AAA-C610-44FA-AAF6-900CDDFFB84A}" type="slidenum">
              <a:rPr lang="en-US" smtClean="0"/>
              <a:t>1</a:t>
            </a:fld>
            <a:endParaRPr lang="en-US" dirty="0"/>
          </a:p>
        </p:txBody>
      </p:sp>
    </p:spTree>
    <p:extLst>
      <p:ext uri="{BB962C8B-B14F-4D97-AF65-F5344CB8AC3E}">
        <p14:creationId xmlns:p14="http://schemas.microsoft.com/office/powerpoint/2010/main" val="323108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Agenda</a:t>
            </a:r>
            <a:endParaRPr lang="en-US" sz="3600" dirty="0"/>
          </a:p>
        </p:txBody>
      </p:sp>
      <p:sp>
        <p:nvSpPr>
          <p:cNvPr id="5" name="Rectangle 2059"/>
          <p:cNvSpPr txBox="1">
            <a:spLocks noChangeArrowheads="1"/>
          </p:cNvSpPr>
          <p:nvPr/>
        </p:nvSpPr>
        <p:spPr bwMode="auto">
          <a:xfrm>
            <a:off x="152400" y="10668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Housekeeping Items;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Your Expectations;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Introductions, and;</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Rationale for Course, Course Goal, and                 Course Objectives.</a:t>
            </a:r>
          </a:p>
          <a:p>
            <a:pPr marL="685800" marR="0" lvl="1" indent="-342900" algn="l" defTabSz="914400" rtl="0" eaLnBrk="0" fontAlgn="base" latinLnBrk="0" hangingPunct="0">
              <a:lnSpc>
                <a:spcPct val="150000"/>
              </a:lnSpc>
              <a:spcBef>
                <a:spcPct val="30000"/>
              </a:spcBef>
              <a:spcAft>
                <a:spcPct val="0"/>
              </a:spcAft>
              <a:buClr>
                <a:srgbClr val="B0B1B3"/>
              </a:buClr>
              <a:buSzTx/>
              <a:buFont typeface="Wingdings" pitchFamily="2" charset="2"/>
              <a:buChar char="§"/>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a:t>
            </a:fld>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2000" y="2209800"/>
            <a:ext cx="5181600" cy="3886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7" name="TextBox 6"/>
          <p:cNvSpPr txBox="1"/>
          <p:nvPr/>
        </p:nvSpPr>
        <p:spPr>
          <a:xfrm>
            <a:off x="2819400" y="2628900"/>
            <a:ext cx="2105063" cy="707886"/>
          </a:xfrm>
          <a:prstGeom prst="rect">
            <a:avLst/>
          </a:prstGeom>
          <a:noFill/>
        </p:spPr>
        <p:txBody>
          <a:bodyPr wrap="none" rtlCol="0">
            <a:spAutoFit/>
          </a:bodyPr>
          <a:lstStyle/>
          <a:p>
            <a:r>
              <a:rPr lang="en-US" sz="1000" dirty="0" smtClean="0"/>
              <a:t>I am Morgan Mentor, your tactical</a:t>
            </a:r>
          </a:p>
          <a:p>
            <a:r>
              <a:rPr lang="en-US" sz="1000" dirty="0" smtClean="0"/>
              <a:t>gude for this mission.  Let’s begin</a:t>
            </a:r>
          </a:p>
          <a:p>
            <a:r>
              <a:rPr lang="en-US" sz="1000" dirty="0" smtClean="0"/>
              <a:t>with listing your expectations in </a:t>
            </a:r>
          </a:p>
          <a:p>
            <a:r>
              <a:rPr lang="en-US" sz="1000" dirty="0" smtClean="0"/>
              <a:t>regard to mentoring.</a:t>
            </a:r>
            <a:endParaRPr lang="en-US" sz="1000" dirty="0"/>
          </a:p>
        </p:txBody>
      </p:sp>
      <p:sp>
        <p:nvSpPr>
          <p:cNvPr id="8" name="Oval Callout 7"/>
          <p:cNvSpPr/>
          <p:nvPr/>
        </p:nvSpPr>
        <p:spPr>
          <a:xfrm>
            <a:off x="2514600" y="2438400"/>
            <a:ext cx="2514600" cy="990600"/>
          </a:xfrm>
          <a:prstGeom prst="wedgeEllipseCallout">
            <a:avLst>
              <a:gd name="adj1" fmla="val -43833"/>
              <a:gd name="adj2" fmla="val 539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4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600" dirty="0" smtClean="0"/>
              <a:t>Introductions</a:t>
            </a:r>
            <a:endParaRPr lang="en-US" sz="3600" dirty="0"/>
          </a:p>
        </p:txBody>
      </p:sp>
      <p:sp>
        <p:nvSpPr>
          <p:cNvPr id="6" name="Rectangle 2059"/>
          <p:cNvSpPr txBox="1">
            <a:spLocks noChangeArrowheads="1"/>
          </p:cNvSpPr>
          <p:nvPr/>
        </p:nvSpPr>
        <p:spPr bwMode="auto">
          <a:xfrm>
            <a:off x="457200" y="1676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1587" marR="0" lvl="1" indent="0" algn="l" defTabSz="914400" rtl="0" eaLnBrk="0" fontAlgn="base" latinLnBrk="0" hangingPunct="0">
              <a:lnSpc>
                <a:spcPct val="100000"/>
              </a:lnSpc>
              <a:spcBef>
                <a:spcPct val="30000"/>
              </a:spcBef>
              <a:spcAft>
                <a:spcPct val="0"/>
              </a:spcAft>
              <a:buClr>
                <a:srgbClr val="B0B1B3"/>
              </a:buClr>
              <a:buSzTx/>
              <a:buNone/>
              <a:tabLst/>
              <a:defRPr/>
            </a:pPr>
            <a:r>
              <a:rPr lang="en-US" sz="2800" kern="0" dirty="0" smtClean="0">
                <a:solidFill>
                  <a:schemeClr val="tx2"/>
                </a:solidFill>
                <a:latin typeface="Calibri" pitchFamily="34" charset="0"/>
                <a:cs typeface="Calibri" pitchFamily="34" charset="0"/>
              </a:rPr>
              <a:t>PLEASE TELL US YOUR:</a:t>
            </a:r>
          </a:p>
          <a:p>
            <a:pPr marL="1587" marR="0" lvl="1" indent="0" algn="l" defTabSz="914400" rtl="0" eaLnBrk="0" fontAlgn="base" latinLnBrk="0" hangingPunct="0">
              <a:lnSpc>
                <a:spcPct val="100000"/>
              </a:lnSpc>
              <a:spcBef>
                <a:spcPct val="30000"/>
              </a:spcBef>
              <a:spcAft>
                <a:spcPct val="0"/>
              </a:spcAft>
              <a:buClr>
                <a:srgbClr val="B0B1B3"/>
              </a:buClr>
              <a:buSzTx/>
              <a:buNone/>
              <a:tabLst/>
              <a:defRPr/>
            </a:pPr>
            <a:endParaRPr lang="en-US" sz="1600" kern="0" dirty="0" smtClean="0">
              <a:solidFill>
                <a:schemeClr val="tx2"/>
              </a:solidFill>
              <a:latin typeface="Calibri" pitchFamily="34" charset="0"/>
              <a:cs typeface="Calibri" pitchFamily="34" charset="0"/>
            </a:endParaRP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Name;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Local jurisdiction / Job Title;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Years spent in Floodplain Management, and;</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One mystifying ‘topic’ that you want to better understand before you leave here today.</a:t>
            </a:r>
          </a:p>
        </p:txBody>
      </p:sp>
      <p:pic>
        <p:nvPicPr>
          <p:cNvPr id="5" name="Picture 2" descr="C:\Users\AGOODMAN\AppData\Local\Microsoft\Windows\Temporary Internet Files\Content.IE5\3BCOZ285\MC9000561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533" y="1841602"/>
            <a:ext cx="1680667" cy="18223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701AAA-C610-44FA-AAF6-900CDDFFB84A}" type="slidenum">
              <a:rPr lang="en-US" smtClean="0"/>
              <a:t>3</a:t>
            </a:fld>
            <a:endParaRPr lang="en-US" dirty="0"/>
          </a:p>
        </p:txBody>
      </p:sp>
    </p:spTree>
    <p:extLst>
      <p:ext uri="{BB962C8B-B14F-4D97-AF65-F5344CB8AC3E}">
        <p14:creationId xmlns:p14="http://schemas.microsoft.com/office/powerpoint/2010/main" val="62165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Rationale for the Course</a:t>
            </a:r>
            <a:endParaRPr lang="en-US" sz="3600" dirty="0"/>
          </a:p>
        </p:txBody>
      </p:sp>
      <p:sp>
        <p:nvSpPr>
          <p:cNvPr id="6" name="Rectangle 2059"/>
          <p:cNvSpPr txBox="1">
            <a:spLocks noChangeArrowheads="1"/>
          </p:cNvSpPr>
          <p:nvPr/>
        </p:nvSpPr>
        <p:spPr bwMode="auto">
          <a:xfrm>
            <a:off x="152400" y="17526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The need for the development and nurturing of a State FPM leadership program has been identified by ASFPM and FEMA.</a:t>
            </a:r>
          </a:p>
          <a:p>
            <a:pPr marL="685800" lvl="1" indent="-342900">
              <a:defRPr/>
            </a:pPr>
            <a:r>
              <a:rPr lang="en-US" b="0" kern="0" dirty="0" smtClean="0">
                <a:latin typeface="Calibri" pitchFamily="34" charset="0"/>
                <a:cs typeface="Calibri" pitchFamily="34" charset="0"/>
              </a:rPr>
              <a:t>ASFPM is uniquely positioned to assist in this endeavor through a program to both transfer and integrate knowledge and insight into the federal floodplain management training process.</a:t>
            </a:r>
          </a:p>
          <a:p>
            <a:pPr marL="685800" marR="0" lvl="1" indent="-342900" algn="l" defTabSz="914400" rtl="0" eaLnBrk="0" fontAlgn="base" latinLnBrk="0" hangingPunct="0">
              <a:lnSpc>
                <a:spcPct val="150000"/>
              </a:lnSpc>
              <a:spcBef>
                <a:spcPct val="30000"/>
              </a:spcBef>
              <a:spcAft>
                <a:spcPct val="0"/>
              </a:spcAft>
              <a:buClr>
                <a:srgbClr val="B0B1B3"/>
              </a:buClr>
              <a:buSzTx/>
              <a:buFont typeface="Wingdings" pitchFamily="2" charset="2"/>
              <a:buChar char="§"/>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a:t>
            </a:fld>
            <a:endParaRPr lang="en-US" dirty="0"/>
          </a:p>
        </p:txBody>
      </p:sp>
    </p:spTree>
    <p:extLst>
      <p:ext uri="{BB962C8B-B14F-4D97-AF65-F5344CB8AC3E}">
        <p14:creationId xmlns:p14="http://schemas.microsoft.com/office/powerpoint/2010/main" val="331013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Reflections on Mentoring</a:t>
            </a:r>
            <a:endParaRPr lang="en-US" sz="3600" dirty="0"/>
          </a:p>
        </p:txBody>
      </p:sp>
      <p:sp>
        <p:nvSpPr>
          <p:cNvPr id="6" name="Rectangle 2059"/>
          <p:cNvSpPr txBox="1">
            <a:spLocks noChangeArrowheads="1"/>
          </p:cNvSpPr>
          <p:nvPr/>
        </p:nvSpPr>
        <p:spPr bwMode="auto">
          <a:xfrm>
            <a:off x="152400" y="17526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The relationship between the SFPM mentor and mentee as that of fellow collaborators and sometimes, fellow discoverers;</a:t>
            </a:r>
          </a:p>
          <a:p>
            <a:pPr marL="685800" lvl="1" indent="-342900">
              <a:defRPr/>
            </a:pPr>
            <a:r>
              <a:rPr lang="en-US" b="0" kern="0" dirty="0" smtClean="0">
                <a:latin typeface="Calibri" pitchFamily="34" charset="0"/>
                <a:cs typeface="Calibri" pitchFamily="34" charset="0"/>
              </a:rPr>
              <a:t>It should become a relationship where mentor and mentee/peer can merge…;</a:t>
            </a:r>
          </a:p>
          <a:p>
            <a:pPr marL="685800" lvl="1" indent="-342900">
              <a:defRPr/>
            </a:pPr>
            <a:r>
              <a:rPr lang="en-US" b="0" kern="0" dirty="0" smtClean="0">
                <a:latin typeface="Calibri" pitchFamily="34" charset="0"/>
                <a:cs typeface="Calibri" pitchFamily="34" charset="0"/>
              </a:rPr>
              <a:t>The process  should provide both support and challenges, and;</a:t>
            </a:r>
          </a:p>
          <a:p>
            <a:pPr marL="685800" lvl="1" indent="-342900">
              <a:defRPr/>
            </a:pPr>
            <a:r>
              <a:rPr lang="en-US" b="0" kern="0" dirty="0" smtClean="0">
                <a:latin typeface="Calibri" pitchFamily="34" charset="0"/>
                <a:cs typeface="Calibri" pitchFamily="34" charset="0"/>
              </a:rPr>
              <a:t>FPM skills/knowledge/abilities can be instilled, if the relationship works.</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a:t>
            </a:fld>
            <a:endParaRPr lang="en-US" dirty="0"/>
          </a:p>
        </p:txBody>
      </p:sp>
    </p:spTree>
    <p:extLst>
      <p:ext uri="{BB962C8B-B14F-4D97-AF65-F5344CB8AC3E}">
        <p14:creationId xmlns:p14="http://schemas.microsoft.com/office/powerpoint/2010/main" val="1906346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SFPM Traits</a:t>
            </a:r>
            <a:endParaRPr lang="en-US" sz="3600" dirty="0"/>
          </a:p>
        </p:txBody>
      </p:sp>
      <p:sp>
        <p:nvSpPr>
          <p:cNvPr id="6" name="Rectangle 2059"/>
          <p:cNvSpPr txBox="1">
            <a:spLocks noChangeArrowheads="1"/>
          </p:cNvSpPr>
          <p:nvPr/>
        </p:nvSpPr>
        <p:spPr bwMode="auto">
          <a:xfrm>
            <a:off x="152400" y="17526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The State Floodplain Manager is a professional who displays an innate adaptability to adapt,  a strength of diversity, and the ability to focus on technological changes as they become available.</a:t>
            </a:r>
          </a:p>
          <a:p>
            <a:pPr marL="685800" lvl="1" indent="-342900">
              <a:defRPr/>
            </a:pPr>
            <a:r>
              <a:rPr lang="en-US" b="0" kern="0" dirty="0" smtClean="0">
                <a:latin typeface="Calibri" pitchFamily="34" charset="0"/>
                <a:cs typeface="Calibri" pitchFamily="34" charset="0"/>
              </a:rPr>
              <a:t>The most successful as those who are most adaptive to change.</a:t>
            </a:r>
          </a:p>
          <a:p>
            <a:pPr marL="685800" lvl="1" indent="-342900">
              <a:defRPr/>
            </a:pPr>
            <a:r>
              <a:rPr lang="en-US" b="0" kern="0" dirty="0" smtClean="0">
                <a:latin typeface="Calibri" pitchFamily="34" charset="0"/>
                <a:cs typeface="Calibri" pitchFamily="34" charset="0"/>
              </a:rPr>
              <a:t>Change (in FPM) is most driven by the political processes that follow community expectations paired with shrinking resources.</a:t>
            </a:r>
            <a:endParaRPr lang="en-US"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a:t>
            </a:fld>
            <a:endParaRPr lang="en-US" dirty="0"/>
          </a:p>
        </p:txBody>
      </p:sp>
    </p:spTree>
    <p:extLst>
      <p:ext uri="{BB962C8B-B14F-4D97-AF65-F5344CB8AC3E}">
        <p14:creationId xmlns:p14="http://schemas.microsoft.com/office/powerpoint/2010/main" val="2738408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Course Goal</a:t>
            </a:r>
            <a:endParaRPr lang="en-US" sz="3600" dirty="0"/>
          </a:p>
        </p:txBody>
      </p:sp>
      <p:sp>
        <p:nvSpPr>
          <p:cNvPr id="4" name="Rectangle 2059"/>
          <p:cNvSpPr txBox="1">
            <a:spLocks noChangeArrowheads="1"/>
          </p:cNvSpPr>
          <p:nvPr/>
        </p:nvSpPr>
        <p:spPr bwMode="auto">
          <a:xfrm>
            <a:off x="152400" y="17526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685800" lvl="1" indent="-342900">
              <a:defRPr/>
            </a:pPr>
            <a:r>
              <a:rPr lang="en-US" b="0" kern="0" dirty="0" smtClean="0">
                <a:latin typeface="Calibri" pitchFamily="34" charset="0"/>
                <a:cs typeface="Calibri" pitchFamily="34" charset="0"/>
              </a:rPr>
              <a:t>To build state capability for effective FPM that will reduce future flood risk, and promote the natural benefit and function of the nation’s floodplain.</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2052" name="Picture 4" descr="C:\Users\AGOODMAN\AppData\Local\Microsoft\Windows\Temporary Internet Files\Content.IE5\ABAKKPLN\MP9004064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962400"/>
            <a:ext cx="2762250"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C:\Users\AGOODMAN\AppData\Local\Microsoft\Windows\Temporary Internet Files\Content.IE5\WS5ZZYW6\MP9004424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962400"/>
            <a:ext cx="3200400" cy="2203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2701AAA-C610-44FA-AAF6-900CDDFFB84A}" type="slidenum">
              <a:rPr lang="en-US" smtClean="0"/>
              <a:t>7</a:t>
            </a:fld>
            <a:endParaRPr lang="en-US" dirty="0"/>
          </a:p>
        </p:txBody>
      </p:sp>
    </p:spTree>
    <p:extLst>
      <p:ext uri="{BB962C8B-B14F-4D97-AF65-F5344CB8AC3E}">
        <p14:creationId xmlns:p14="http://schemas.microsoft.com/office/powerpoint/2010/main" val="3250098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Course Objectives</a:t>
            </a:r>
            <a:endParaRPr lang="en-US" sz="3600" dirty="0"/>
          </a:p>
        </p:txBody>
      </p:sp>
      <p:sp>
        <p:nvSpPr>
          <p:cNvPr id="4" name="Rectangle 2059"/>
          <p:cNvSpPr txBox="1">
            <a:spLocks noChangeArrowheads="1"/>
          </p:cNvSpPr>
          <p:nvPr/>
        </p:nvSpPr>
        <p:spPr bwMode="auto">
          <a:xfrm>
            <a:off x="152400" y="1447800"/>
            <a:ext cx="815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kern="0" dirty="0" smtClean="0">
              <a:solidFill>
                <a:schemeClr val="tx2"/>
              </a:solidFill>
              <a:latin typeface="Calibri" pitchFamily="34" charset="0"/>
              <a:cs typeface="Calibri" pitchFamily="34" charset="0"/>
            </a:endParaRPr>
          </a:p>
          <a:p>
            <a:pPr marL="800100" lvl="1" indent="-457200">
              <a:buFont typeface="+mj-lt"/>
              <a:buAutoNum type="arabicPeriod"/>
              <a:defRPr/>
            </a:pPr>
            <a:r>
              <a:rPr lang="en-US" b="0" kern="0" dirty="0" smtClean="0">
                <a:latin typeface="Calibri" pitchFamily="34" charset="0"/>
                <a:cs typeface="Calibri" pitchFamily="34" charset="0"/>
              </a:rPr>
              <a:t>Describe effective program practices and floodplain management strategies used in the State FPM role.</a:t>
            </a:r>
          </a:p>
          <a:p>
            <a:pPr marL="800100" lvl="1" indent="-457200">
              <a:buFont typeface="+mj-lt"/>
              <a:buAutoNum type="arabicPeriod"/>
              <a:defRPr/>
            </a:pPr>
            <a:r>
              <a:rPr lang="en-US" b="0" kern="0" dirty="0" smtClean="0">
                <a:latin typeface="Calibri" pitchFamily="34" charset="0"/>
                <a:cs typeface="Calibri" pitchFamily="34" charset="0"/>
              </a:rPr>
              <a:t>Describe broad context of policy and organizational aspects of being a State FPM.</a:t>
            </a:r>
          </a:p>
          <a:p>
            <a:pPr marL="800100" lvl="1" indent="-457200">
              <a:buFont typeface="+mj-lt"/>
              <a:buAutoNum type="arabicPeriod"/>
              <a:defRPr/>
            </a:pPr>
            <a:r>
              <a:rPr lang="en-US" b="0" kern="0" dirty="0" smtClean="0">
                <a:latin typeface="Calibri" pitchFamily="34" charset="0"/>
                <a:cs typeface="Calibri" pitchFamily="34" charset="0"/>
              </a:rPr>
              <a:t>Identify tools and strategies to grow and expand state floodplain management programs.</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8</a:t>
            </a:fld>
            <a:endParaRPr lang="en-US" dirty="0"/>
          </a:p>
        </p:txBody>
      </p:sp>
    </p:spTree>
    <p:extLst>
      <p:ext uri="{BB962C8B-B14F-4D97-AF65-F5344CB8AC3E}">
        <p14:creationId xmlns:p14="http://schemas.microsoft.com/office/powerpoint/2010/main" val="3322176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9"/>
          <p:cNvSpPr txBox="1">
            <a:spLocks noChangeArrowheads="1"/>
          </p:cNvSpPr>
          <p:nvPr/>
        </p:nvSpPr>
        <p:spPr bwMode="auto">
          <a:xfrm>
            <a:off x="152400" y="14478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r>
              <a:rPr lang="en-US" sz="2800" kern="0" dirty="0" smtClean="0">
                <a:solidFill>
                  <a:schemeClr val="tx2"/>
                </a:solidFill>
                <a:latin typeface="Calibri" pitchFamily="34" charset="0"/>
                <a:cs typeface="Calibri" pitchFamily="34" charset="0"/>
              </a:rPr>
              <a:t>READY TO START THE PROCESS?</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20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1027" name="Picture 3" descr="C:\Users\AGOODMAN\AppData\Local\Microsoft\Windows\Temporary Internet Files\Content.IE5\N83J71UI\MP900341324[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0300" y="2590800"/>
            <a:ext cx="4610100" cy="3288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701AAA-C610-44FA-AAF6-900CDDFFB84A}" type="slidenum">
              <a:rPr lang="en-US" smtClean="0"/>
              <a:t>9</a:t>
            </a:fld>
            <a:endParaRPr lang="en-US" dirty="0"/>
          </a:p>
        </p:txBody>
      </p:sp>
    </p:spTree>
    <p:extLst>
      <p:ext uri="{BB962C8B-B14F-4D97-AF65-F5344CB8AC3E}">
        <p14:creationId xmlns:p14="http://schemas.microsoft.com/office/powerpoint/2010/main" val="3177886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Theme">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SamTheme</Template>
  <TotalTime>2183</TotalTime>
  <Words>718</Words>
  <Application>Microsoft Office PowerPoint</Application>
  <PresentationFormat>On-screen Show (4:3)</PresentationFormat>
  <Paragraphs>96</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Times New Roman</vt:lpstr>
      <vt:lpstr>Wingdings</vt:lpstr>
      <vt:lpstr>SamTheme</vt:lpstr>
      <vt:lpstr>Theme1</vt:lpstr>
      <vt:lpstr>State Floodplain Manager 1 on 1</vt:lpstr>
      <vt:lpstr>Agenda</vt:lpstr>
      <vt:lpstr>Introductions</vt:lpstr>
      <vt:lpstr>Rationale for the Course</vt:lpstr>
      <vt:lpstr>Reflections on Mentoring</vt:lpstr>
      <vt:lpstr>SFPM Traits</vt:lpstr>
      <vt:lpstr>Course Goal</vt:lpstr>
      <vt:lpstr>Course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Floodplain Mangers and Hazard Mitigation Officers</dc:title>
  <dc:creator>McConkey, Sally</dc:creator>
  <cp:lastModifiedBy>Melissa Haig</cp:lastModifiedBy>
  <cp:revision>163</cp:revision>
  <dcterms:created xsi:type="dcterms:W3CDTF">2011-11-21T01:13:41Z</dcterms:created>
  <dcterms:modified xsi:type="dcterms:W3CDTF">2018-05-15T16:47:45Z</dcterms:modified>
</cp:coreProperties>
</file>