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49"/>
  </p:notesMasterIdLst>
  <p:handoutMasterIdLst>
    <p:handoutMasterId r:id="rId150"/>
  </p:handoutMasterIdLst>
  <p:sldIdLst>
    <p:sldId id="266" r:id="rId3"/>
    <p:sldId id="285" r:id="rId4"/>
    <p:sldId id="292" r:id="rId5"/>
    <p:sldId id="362" r:id="rId6"/>
    <p:sldId id="295" r:id="rId7"/>
    <p:sldId id="297" r:id="rId8"/>
    <p:sldId id="594" r:id="rId9"/>
    <p:sldId id="595"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 id="445" r:id="rId23"/>
    <p:sldId id="455" r:id="rId24"/>
    <p:sldId id="456" r:id="rId25"/>
    <p:sldId id="457" r:id="rId26"/>
    <p:sldId id="444" r:id="rId27"/>
    <p:sldId id="446" r:id="rId28"/>
    <p:sldId id="447" r:id="rId29"/>
    <p:sldId id="458" r:id="rId30"/>
    <p:sldId id="459" r:id="rId31"/>
    <p:sldId id="460" r:id="rId32"/>
    <p:sldId id="464" r:id="rId33"/>
    <p:sldId id="461" r:id="rId34"/>
    <p:sldId id="463" r:id="rId35"/>
    <p:sldId id="462" r:id="rId36"/>
    <p:sldId id="465" r:id="rId37"/>
    <p:sldId id="466" r:id="rId38"/>
    <p:sldId id="467" r:id="rId39"/>
    <p:sldId id="468" r:id="rId40"/>
    <p:sldId id="469" r:id="rId41"/>
    <p:sldId id="470" r:id="rId42"/>
    <p:sldId id="471" r:id="rId43"/>
    <p:sldId id="472" r:id="rId44"/>
    <p:sldId id="473" r:id="rId45"/>
    <p:sldId id="474" r:id="rId46"/>
    <p:sldId id="475" r:id="rId47"/>
    <p:sldId id="476" r:id="rId48"/>
    <p:sldId id="477" r:id="rId49"/>
    <p:sldId id="478" r:id="rId50"/>
    <p:sldId id="479" r:id="rId51"/>
    <p:sldId id="480" r:id="rId52"/>
    <p:sldId id="592" r:id="rId53"/>
    <p:sldId id="482"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500" r:id="rId71"/>
    <p:sldId id="501" r:id="rId72"/>
    <p:sldId id="502" r:id="rId73"/>
    <p:sldId id="503" r:id="rId74"/>
    <p:sldId id="504" r:id="rId75"/>
    <p:sldId id="505" r:id="rId76"/>
    <p:sldId id="506" r:id="rId77"/>
    <p:sldId id="507" r:id="rId78"/>
    <p:sldId id="508" r:id="rId79"/>
    <p:sldId id="509" r:id="rId80"/>
    <p:sldId id="511" r:id="rId81"/>
    <p:sldId id="512" r:id="rId82"/>
    <p:sldId id="513" r:id="rId83"/>
    <p:sldId id="514" r:id="rId84"/>
    <p:sldId id="522" r:id="rId85"/>
    <p:sldId id="527" r:id="rId86"/>
    <p:sldId id="523" r:id="rId87"/>
    <p:sldId id="524" r:id="rId88"/>
    <p:sldId id="525" r:id="rId89"/>
    <p:sldId id="529" r:id="rId90"/>
    <p:sldId id="530" r:id="rId91"/>
    <p:sldId id="531" r:id="rId92"/>
    <p:sldId id="532" r:id="rId93"/>
    <p:sldId id="533" r:id="rId94"/>
    <p:sldId id="534" r:id="rId95"/>
    <p:sldId id="535" r:id="rId96"/>
    <p:sldId id="536" r:id="rId97"/>
    <p:sldId id="537" r:id="rId98"/>
    <p:sldId id="538" r:id="rId99"/>
    <p:sldId id="539" r:id="rId100"/>
    <p:sldId id="540" r:id="rId101"/>
    <p:sldId id="541" r:id="rId102"/>
    <p:sldId id="542" r:id="rId103"/>
    <p:sldId id="543" r:id="rId104"/>
    <p:sldId id="544" r:id="rId105"/>
    <p:sldId id="545" r:id="rId106"/>
    <p:sldId id="546" r:id="rId107"/>
    <p:sldId id="547" r:id="rId108"/>
    <p:sldId id="591" r:id="rId109"/>
    <p:sldId id="526" r:id="rId110"/>
    <p:sldId id="548" r:id="rId111"/>
    <p:sldId id="549" r:id="rId112"/>
    <p:sldId id="550" r:id="rId113"/>
    <p:sldId id="551" r:id="rId114"/>
    <p:sldId id="552" r:id="rId115"/>
    <p:sldId id="553" r:id="rId116"/>
    <p:sldId id="554" r:id="rId117"/>
    <p:sldId id="555" r:id="rId118"/>
    <p:sldId id="556" r:id="rId119"/>
    <p:sldId id="557" r:id="rId120"/>
    <p:sldId id="558" r:id="rId121"/>
    <p:sldId id="559" r:id="rId122"/>
    <p:sldId id="560" r:id="rId123"/>
    <p:sldId id="561" r:id="rId124"/>
    <p:sldId id="562" r:id="rId125"/>
    <p:sldId id="593" r:id="rId126"/>
    <p:sldId id="563" r:id="rId127"/>
    <p:sldId id="564" r:id="rId128"/>
    <p:sldId id="565" r:id="rId129"/>
    <p:sldId id="566" r:id="rId130"/>
    <p:sldId id="567" r:id="rId131"/>
    <p:sldId id="568" r:id="rId132"/>
    <p:sldId id="569" r:id="rId133"/>
    <p:sldId id="570" r:id="rId134"/>
    <p:sldId id="571" r:id="rId135"/>
    <p:sldId id="574" r:id="rId136"/>
    <p:sldId id="575" r:id="rId137"/>
    <p:sldId id="576" r:id="rId138"/>
    <p:sldId id="577" r:id="rId139"/>
    <p:sldId id="579" r:id="rId140"/>
    <p:sldId id="580" r:id="rId141"/>
    <p:sldId id="581" r:id="rId142"/>
    <p:sldId id="582" r:id="rId143"/>
    <p:sldId id="583" r:id="rId144"/>
    <p:sldId id="584" r:id="rId145"/>
    <p:sldId id="586" r:id="rId146"/>
    <p:sldId id="587" r:id="rId147"/>
    <p:sldId id="359" r:id="rId14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35" autoAdjust="0"/>
    <p:restoredTop sz="79724" autoAdjust="0"/>
  </p:normalViewPr>
  <p:slideViewPr>
    <p:cSldViewPr>
      <p:cViewPr>
        <p:scale>
          <a:sx n="50" d="100"/>
          <a:sy n="50" d="100"/>
        </p:scale>
        <p:origin x="-1339" y="-8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156"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1AEF8-DD15-426B-B5F5-A935281F1942}" type="doc">
      <dgm:prSet loTypeId="urn:microsoft.com/office/officeart/2005/8/layout/hProcess11" loCatId="process" qsTypeId="urn:microsoft.com/office/officeart/2005/8/quickstyle/simple1" qsCatId="simple" csTypeId="urn:microsoft.com/office/officeart/2005/8/colors/accent1_2" csCatId="accent1" phldr="1"/>
      <dgm:spPr/>
    </dgm:pt>
    <dgm:pt modelId="{7D876F45-54B4-4945-A1D6-BB6842FB1085}">
      <dgm:prSet phldrT="[Text]"/>
      <dgm:spPr/>
      <dgm:t>
        <a:bodyPr/>
        <a:lstStyle/>
        <a:p>
          <a:r>
            <a:rPr lang="en-US" dirty="0" smtClean="0">
              <a:solidFill>
                <a:srgbClr val="FF0000"/>
              </a:solidFill>
              <a:effectLst>
                <a:outerShdw blurRad="38100" dist="38100" dir="2700000" algn="tl">
                  <a:srgbClr val="000000">
                    <a:alpha val="43137"/>
                  </a:srgbClr>
                </a:outerShdw>
              </a:effectLst>
            </a:rPr>
            <a:t>Preplanning</a:t>
          </a:r>
          <a:r>
            <a:rPr lang="en-US" dirty="0" smtClean="0"/>
            <a:t> (1 week)</a:t>
          </a:r>
          <a:endParaRPr lang="en-US" dirty="0"/>
        </a:p>
      </dgm:t>
    </dgm:pt>
    <dgm:pt modelId="{E952350B-A5DF-42DC-A948-09FD0377405E}" type="parTrans" cxnId="{7F7000D1-129A-41A9-ACD9-D4078C448CC6}">
      <dgm:prSet/>
      <dgm:spPr/>
      <dgm:t>
        <a:bodyPr/>
        <a:lstStyle/>
        <a:p>
          <a:endParaRPr lang="en-US"/>
        </a:p>
      </dgm:t>
    </dgm:pt>
    <dgm:pt modelId="{3A25F55C-D5DA-4929-9381-040C655729F8}" type="sibTrans" cxnId="{7F7000D1-129A-41A9-ACD9-D4078C448CC6}">
      <dgm:prSet/>
      <dgm:spPr/>
      <dgm:t>
        <a:bodyPr/>
        <a:lstStyle/>
        <a:p>
          <a:endParaRPr lang="en-US"/>
        </a:p>
      </dgm:t>
    </dgm:pt>
    <dgm:pt modelId="{76B94858-280F-42F1-AB38-6754EFC950A4}">
      <dgm:prSet phldrT="[Text]"/>
      <dgm:spPr/>
      <dgm:t>
        <a:bodyPr/>
        <a:lstStyle/>
        <a:p>
          <a:r>
            <a:rPr lang="en-US" dirty="0" smtClean="0">
              <a:solidFill>
                <a:srgbClr val="FF0000"/>
              </a:solidFill>
              <a:effectLst>
                <a:outerShdw blurRad="38100" dist="38100" dir="2700000" algn="tl">
                  <a:srgbClr val="000000">
                    <a:alpha val="43137"/>
                  </a:srgbClr>
                </a:outerShdw>
              </a:effectLst>
            </a:rPr>
            <a:t>Acting to Achieve</a:t>
          </a:r>
          <a:r>
            <a:rPr lang="en-US" dirty="0" smtClean="0">
              <a:solidFill>
                <a:srgbClr val="FF0000"/>
              </a:solidFill>
            </a:rPr>
            <a:t> </a:t>
          </a:r>
          <a:r>
            <a:rPr lang="en-US" dirty="0" smtClean="0"/>
            <a:t>(3-4 weeks)</a:t>
          </a:r>
          <a:endParaRPr lang="en-US" dirty="0"/>
        </a:p>
      </dgm:t>
    </dgm:pt>
    <dgm:pt modelId="{B6ED66B1-A458-46F0-A1E0-76AA5F8DFF5D}" type="parTrans" cxnId="{4927AED9-481B-49F5-9D1C-1E45B13F0A1C}">
      <dgm:prSet/>
      <dgm:spPr/>
      <dgm:t>
        <a:bodyPr/>
        <a:lstStyle/>
        <a:p>
          <a:endParaRPr lang="en-US"/>
        </a:p>
      </dgm:t>
    </dgm:pt>
    <dgm:pt modelId="{4AC8DBD1-E1FC-4B16-ACAE-DF8BEB648842}" type="sibTrans" cxnId="{4927AED9-481B-49F5-9D1C-1E45B13F0A1C}">
      <dgm:prSet/>
      <dgm:spPr/>
      <dgm:t>
        <a:bodyPr/>
        <a:lstStyle/>
        <a:p>
          <a:endParaRPr lang="en-US"/>
        </a:p>
      </dgm:t>
    </dgm:pt>
    <dgm:pt modelId="{33D3702E-5AB9-4E5F-9E2E-DC1322E7A62A}">
      <dgm:prSet phldrT="[Text]"/>
      <dgm:spPr/>
      <dgm:t>
        <a:bodyPr/>
        <a:lstStyle/>
        <a:p>
          <a:r>
            <a:rPr lang="en-US" dirty="0" smtClean="0">
              <a:solidFill>
                <a:srgbClr val="FF0000"/>
              </a:solidFill>
              <a:effectLst>
                <a:outerShdw blurRad="38100" dist="38100" dir="2700000" algn="tl">
                  <a:srgbClr val="000000">
                    <a:alpha val="43137"/>
                  </a:srgbClr>
                </a:outerShdw>
              </a:effectLst>
            </a:rPr>
            <a:t>Scanning</a:t>
          </a:r>
          <a:r>
            <a:rPr lang="en-US" dirty="0" smtClean="0"/>
            <a:t> (3-4 weeks)</a:t>
          </a:r>
          <a:endParaRPr lang="en-US" dirty="0"/>
        </a:p>
      </dgm:t>
    </dgm:pt>
    <dgm:pt modelId="{96CE348A-1CE9-4D81-A681-9569E9E3C301}" type="parTrans" cxnId="{E73EE7A2-5665-4F2B-BC66-A12AC1E1689E}">
      <dgm:prSet/>
      <dgm:spPr/>
      <dgm:t>
        <a:bodyPr/>
        <a:lstStyle/>
        <a:p>
          <a:endParaRPr lang="en-US"/>
        </a:p>
      </dgm:t>
    </dgm:pt>
    <dgm:pt modelId="{4DE5E2B1-4DC6-404B-A752-8AE5028893F3}" type="sibTrans" cxnId="{E73EE7A2-5665-4F2B-BC66-A12AC1E1689E}">
      <dgm:prSet/>
      <dgm:spPr/>
      <dgm:t>
        <a:bodyPr/>
        <a:lstStyle/>
        <a:p>
          <a:endParaRPr lang="en-US"/>
        </a:p>
      </dgm:t>
    </dgm:pt>
    <dgm:pt modelId="{949E8931-88F9-48C9-84C5-038EA36D2F67}">
      <dgm:prSet phldrT="[Text]"/>
      <dgm:spPr/>
      <dgm:t>
        <a:bodyPr/>
        <a:lstStyle/>
        <a:p>
          <a:r>
            <a:rPr lang="en-US" dirty="0" smtClean="0">
              <a:solidFill>
                <a:schemeClr val="accent1">
                  <a:lumMod val="50000"/>
                </a:schemeClr>
              </a:solidFill>
            </a:rPr>
            <a:t>Kick-off meeting </a:t>
          </a:r>
          <a:r>
            <a:rPr lang="en-US" dirty="0" smtClean="0"/>
            <a:t>[date]</a:t>
          </a:r>
          <a:endParaRPr lang="en-US" dirty="0"/>
        </a:p>
      </dgm:t>
    </dgm:pt>
    <dgm:pt modelId="{03DEE183-1544-446B-BF21-5CDB6FB9F58B}" type="parTrans" cxnId="{86EEBDB1-61E5-4434-ADDA-4021D02E03C7}">
      <dgm:prSet/>
      <dgm:spPr/>
      <dgm:t>
        <a:bodyPr/>
        <a:lstStyle/>
        <a:p>
          <a:endParaRPr lang="en-US"/>
        </a:p>
      </dgm:t>
    </dgm:pt>
    <dgm:pt modelId="{201EECF9-4A81-4F8D-94C3-255313F1FCB9}" type="sibTrans" cxnId="{86EEBDB1-61E5-4434-ADDA-4021D02E03C7}">
      <dgm:prSet/>
      <dgm:spPr/>
      <dgm:t>
        <a:bodyPr/>
        <a:lstStyle/>
        <a:p>
          <a:endParaRPr lang="en-US"/>
        </a:p>
      </dgm:t>
    </dgm:pt>
    <dgm:pt modelId="{07202886-604B-490F-8E76-0581AAD412B0}">
      <dgm:prSet phldrT="[Text]"/>
      <dgm:spPr/>
      <dgm:t>
        <a:bodyPr/>
        <a:lstStyle/>
        <a:p>
          <a:r>
            <a:rPr lang="en-US" dirty="0" smtClean="0"/>
            <a:t>SWOT [due date]</a:t>
          </a:r>
          <a:endParaRPr lang="en-US" dirty="0"/>
        </a:p>
      </dgm:t>
    </dgm:pt>
    <dgm:pt modelId="{AF57FD54-3CA7-4C44-B1B7-99E26FA77306}" type="parTrans" cxnId="{2076554F-2AE1-47BD-AC1D-157192B303A9}">
      <dgm:prSet/>
      <dgm:spPr/>
      <dgm:t>
        <a:bodyPr/>
        <a:lstStyle/>
        <a:p>
          <a:endParaRPr lang="en-US"/>
        </a:p>
      </dgm:t>
    </dgm:pt>
    <dgm:pt modelId="{96078841-B2E5-4624-946B-233ACF78D7F2}" type="sibTrans" cxnId="{2076554F-2AE1-47BD-AC1D-157192B303A9}">
      <dgm:prSet/>
      <dgm:spPr/>
      <dgm:t>
        <a:bodyPr/>
        <a:lstStyle/>
        <a:p>
          <a:endParaRPr lang="en-US"/>
        </a:p>
      </dgm:t>
    </dgm:pt>
    <dgm:pt modelId="{8A0A077A-85F5-40AF-974D-D0685E8CE0FD}">
      <dgm:prSet phldrT="[Text]"/>
      <dgm:spPr/>
      <dgm:t>
        <a:bodyPr/>
        <a:lstStyle/>
        <a:p>
          <a:r>
            <a:rPr lang="en-US" dirty="0" smtClean="0"/>
            <a:t>CAP GAP Analysis [due date]</a:t>
          </a:r>
          <a:endParaRPr lang="en-US" dirty="0"/>
        </a:p>
      </dgm:t>
    </dgm:pt>
    <dgm:pt modelId="{C1D5B7FA-92D4-430C-BC9A-7DC5F4DD04C7}" type="parTrans" cxnId="{6963FCC0-AF88-4534-8067-3B1CF8430040}">
      <dgm:prSet/>
      <dgm:spPr/>
      <dgm:t>
        <a:bodyPr/>
        <a:lstStyle/>
        <a:p>
          <a:endParaRPr lang="en-US"/>
        </a:p>
      </dgm:t>
    </dgm:pt>
    <dgm:pt modelId="{DF9A8452-AC84-4EE1-BBCF-0389873668D2}" type="sibTrans" cxnId="{6963FCC0-AF88-4534-8067-3B1CF8430040}">
      <dgm:prSet/>
      <dgm:spPr/>
      <dgm:t>
        <a:bodyPr/>
        <a:lstStyle/>
        <a:p>
          <a:endParaRPr lang="en-US"/>
        </a:p>
      </dgm:t>
    </dgm:pt>
    <dgm:pt modelId="{EC61275C-2D43-44EB-88C8-5E6683ED87DF}">
      <dgm:prSet phldrT="[Text]"/>
      <dgm:spPr/>
      <dgm:t>
        <a:bodyPr/>
        <a:lstStyle/>
        <a:p>
          <a:r>
            <a:rPr lang="en-US" dirty="0" smtClean="0"/>
            <a:t>Program Self-assessment [due date]</a:t>
          </a:r>
          <a:endParaRPr lang="en-US" dirty="0"/>
        </a:p>
      </dgm:t>
    </dgm:pt>
    <dgm:pt modelId="{8E417A30-1335-40C0-B5C5-5BB942802859}" type="parTrans" cxnId="{01878A78-1CCC-42F9-9847-83E902FAAE54}">
      <dgm:prSet/>
      <dgm:spPr/>
      <dgm:t>
        <a:bodyPr/>
        <a:lstStyle/>
        <a:p>
          <a:endParaRPr lang="en-US"/>
        </a:p>
      </dgm:t>
    </dgm:pt>
    <dgm:pt modelId="{F2A6C6E7-434C-44AD-899F-2CD734B92AFA}" type="sibTrans" cxnId="{01878A78-1CCC-42F9-9847-83E902FAAE54}">
      <dgm:prSet/>
      <dgm:spPr/>
      <dgm:t>
        <a:bodyPr/>
        <a:lstStyle/>
        <a:p>
          <a:endParaRPr lang="en-US"/>
        </a:p>
      </dgm:t>
    </dgm:pt>
    <dgm:pt modelId="{80336EE2-AA48-44E9-9CE4-D0CBD07D0912}">
      <dgm:prSet phldrT="[Text]"/>
      <dgm:spPr/>
      <dgm:t>
        <a:bodyPr/>
        <a:lstStyle/>
        <a:p>
          <a:r>
            <a:rPr lang="en-US" dirty="0" smtClean="0">
              <a:solidFill>
                <a:srgbClr val="FF0000"/>
              </a:solidFill>
              <a:effectLst>
                <a:outerShdw blurRad="38100" dist="38100" dir="2700000" algn="tl">
                  <a:srgbClr val="000000">
                    <a:alpha val="43137"/>
                  </a:srgbClr>
                </a:outerShdw>
              </a:effectLst>
            </a:rPr>
            <a:t>Strategy Building</a:t>
          </a:r>
          <a:r>
            <a:rPr lang="en-US" dirty="0" smtClean="0"/>
            <a:t> (2 weeks)</a:t>
          </a:r>
          <a:endParaRPr lang="en-US" dirty="0"/>
        </a:p>
      </dgm:t>
    </dgm:pt>
    <dgm:pt modelId="{966385F7-DA9F-46E4-809F-A5C645FF32D9}" type="parTrans" cxnId="{03790BEB-3152-4B51-9A87-A942E4F71763}">
      <dgm:prSet/>
      <dgm:spPr/>
      <dgm:t>
        <a:bodyPr/>
        <a:lstStyle/>
        <a:p>
          <a:endParaRPr lang="en-US"/>
        </a:p>
      </dgm:t>
    </dgm:pt>
    <dgm:pt modelId="{2D02F347-09B6-43D2-AE2E-8D93A5AC8475}" type="sibTrans" cxnId="{03790BEB-3152-4B51-9A87-A942E4F71763}">
      <dgm:prSet/>
      <dgm:spPr/>
      <dgm:t>
        <a:bodyPr/>
        <a:lstStyle/>
        <a:p>
          <a:endParaRPr lang="en-US"/>
        </a:p>
      </dgm:t>
    </dgm:pt>
    <dgm:pt modelId="{E168A862-3028-4275-97E1-6D56EB4FD93D}">
      <dgm:prSet phldrT="[Text]"/>
      <dgm:spPr/>
      <dgm:t>
        <a:bodyPr/>
        <a:lstStyle/>
        <a:p>
          <a:r>
            <a:rPr lang="en-US" dirty="0" smtClean="0"/>
            <a:t>Strengths / Opportunities</a:t>
          </a:r>
          <a:endParaRPr lang="en-US" dirty="0"/>
        </a:p>
      </dgm:t>
    </dgm:pt>
    <dgm:pt modelId="{F588E251-6313-45AC-8619-B6CCA8638003}" type="parTrans" cxnId="{087C5B09-FC39-4B51-A015-465B03AA4B49}">
      <dgm:prSet/>
      <dgm:spPr/>
      <dgm:t>
        <a:bodyPr/>
        <a:lstStyle/>
        <a:p>
          <a:endParaRPr lang="en-US"/>
        </a:p>
      </dgm:t>
    </dgm:pt>
    <dgm:pt modelId="{51FA0451-739E-4ABA-B6F2-C33B1738C30C}" type="sibTrans" cxnId="{087C5B09-FC39-4B51-A015-465B03AA4B49}">
      <dgm:prSet/>
      <dgm:spPr/>
      <dgm:t>
        <a:bodyPr/>
        <a:lstStyle/>
        <a:p>
          <a:endParaRPr lang="en-US"/>
        </a:p>
      </dgm:t>
    </dgm:pt>
    <dgm:pt modelId="{9E33A685-FD83-4FDD-8C13-CF9AA0BF5A53}">
      <dgm:prSet phldrT="[Text]"/>
      <dgm:spPr/>
      <dgm:t>
        <a:bodyPr/>
        <a:lstStyle/>
        <a:p>
          <a:r>
            <a:rPr lang="en-US" dirty="0" smtClean="0">
              <a:solidFill>
                <a:schemeClr val="accent1">
                  <a:lumMod val="50000"/>
                </a:schemeClr>
              </a:solidFill>
            </a:rPr>
            <a:t>Strategies development meeting </a:t>
          </a:r>
          <a:r>
            <a:rPr lang="en-US" dirty="0" smtClean="0"/>
            <a:t>[date]</a:t>
          </a:r>
          <a:endParaRPr lang="en-US" dirty="0"/>
        </a:p>
      </dgm:t>
    </dgm:pt>
    <dgm:pt modelId="{1470CF56-01C9-4C86-A625-F491806DD7C7}" type="parTrans" cxnId="{904F3A35-26B0-4427-BBFE-DBC30EC279E0}">
      <dgm:prSet/>
      <dgm:spPr/>
      <dgm:t>
        <a:bodyPr/>
        <a:lstStyle/>
        <a:p>
          <a:endParaRPr lang="en-US"/>
        </a:p>
      </dgm:t>
    </dgm:pt>
    <dgm:pt modelId="{A54AB70E-0DBD-4103-A532-7612CC6E0527}" type="sibTrans" cxnId="{904F3A35-26B0-4427-BBFE-DBC30EC279E0}">
      <dgm:prSet/>
      <dgm:spPr/>
      <dgm:t>
        <a:bodyPr/>
        <a:lstStyle/>
        <a:p>
          <a:endParaRPr lang="en-US"/>
        </a:p>
      </dgm:t>
    </dgm:pt>
    <dgm:pt modelId="{8AC9A564-4F9D-4D3B-BA80-256203DA0EE2}">
      <dgm:prSet phldrT="[Text]"/>
      <dgm:spPr/>
      <dgm:t>
        <a:bodyPr/>
        <a:lstStyle/>
        <a:p>
          <a:r>
            <a:rPr lang="en-US" dirty="0" smtClean="0"/>
            <a:t>Goals and measures [due date]</a:t>
          </a:r>
          <a:endParaRPr lang="en-US" dirty="0"/>
        </a:p>
      </dgm:t>
    </dgm:pt>
    <dgm:pt modelId="{CF0DE608-F056-4E4A-9A0D-46B11B1959E5}" type="parTrans" cxnId="{873104C5-13E9-4403-BBAC-93728479790A}">
      <dgm:prSet/>
      <dgm:spPr/>
      <dgm:t>
        <a:bodyPr/>
        <a:lstStyle/>
        <a:p>
          <a:endParaRPr lang="en-US"/>
        </a:p>
      </dgm:t>
    </dgm:pt>
    <dgm:pt modelId="{92FAC49E-9CF4-4DBC-BBA8-700BA92D7954}" type="sibTrans" cxnId="{873104C5-13E9-4403-BBAC-93728479790A}">
      <dgm:prSet/>
      <dgm:spPr/>
      <dgm:t>
        <a:bodyPr/>
        <a:lstStyle/>
        <a:p>
          <a:endParaRPr lang="en-US"/>
        </a:p>
      </dgm:t>
    </dgm:pt>
    <dgm:pt modelId="{25475A50-8519-4314-B6AA-B0C108F7A147}">
      <dgm:prSet phldrT="[Text]"/>
      <dgm:spPr/>
      <dgm:t>
        <a:bodyPr/>
        <a:lstStyle/>
        <a:p>
          <a:r>
            <a:rPr lang="en-US" dirty="0" smtClean="0"/>
            <a:t>CAP 5-Year Strategic Plan [draft due]</a:t>
          </a:r>
          <a:endParaRPr lang="en-US" dirty="0"/>
        </a:p>
      </dgm:t>
    </dgm:pt>
    <dgm:pt modelId="{5D449A0A-CF9C-4570-B246-3D357BA098A1}" type="parTrans" cxnId="{527E0749-F45F-4330-93D1-D3B860A80D66}">
      <dgm:prSet/>
      <dgm:spPr/>
      <dgm:t>
        <a:bodyPr/>
        <a:lstStyle/>
        <a:p>
          <a:endParaRPr lang="en-US"/>
        </a:p>
      </dgm:t>
    </dgm:pt>
    <dgm:pt modelId="{6196A9F7-882E-4B85-A519-EEB363895B48}" type="sibTrans" cxnId="{527E0749-F45F-4330-93D1-D3B860A80D66}">
      <dgm:prSet/>
      <dgm:spPr/>
      <dgm:t>
        <a:bodyPr/>
        <a:lstStyle/>
        <a:p>
          <a:endParaRPr lang="en-US"/>
        </a:p>
      </dgm:t>
    </dgm:pt>
    <dgm:pt modelId="{C16E769F-4FFB-4FE3-989F-E6C982587328}">
      <dgm:prSet phldrT="[Text]"/>
      <dgm:spPr/>
      <dgm:t>
        <a:bodyPr/>
        <a:lstStyle/>
        <a:p>
          <a:r>
            <a:rPr lang="en-US" dirty="0" smtClean="0"/>
            <a:t>CAP Annual Work Plan [draft due]</a:t>
          </a:r>
          <a:endParaRPr lang="en-US" dirty="0"/>
        </a:p>
      </dgm:t>
    </dgm:pt>
    <dgm:pt modelId="{1A96F114-4821-48B0-B4AE-2FC55A9952B6}" type="parTrans" cxnId="{1E8967F5-A780-4352-AA96-BB129BF940F9}">
      <dgm:prSet/>
      <dgm:spPr/>
      <dgm:t>
        <a:bodyPr/>
        <a:lstStyle/>
        <a:p>
          <a:endParaRPr lang="en-US"/>
        </a:p>
      </dgm:t>
    </dgm:pt>
    <dgm:pt modelId="{F3EAF2E1-FCE8-4304-891F-40A8E5D18BBA}" type="sibTrans" cxnId="{1E8967F5-A780-4352-AA96-BB129BF940F9}">
      <dgm:prSet/>
      <dgm:spPr/>
      <dgm:t>
        <a:bodyPr/>
        <a:lstStyle/>
        <a:p>
          <a:endParaRPr lang="en-US"/>
        </a:p>
      </dgm:t>
    </dgm:pt>
    <dgm:pt modelId="{010D05FE-996F-4241-B61A-37A03B3483B8}">
      <dgm:prSet phldrT="[Text]"/>
      <dgm:spPr/>
      <dgm:t>
        <a:bodyPr/>
        <a:lstStyle/>
        <a:p>
          <a:r>
            <a:rPr lang="en-US" dirty="0" smtClean="0"/>
            <a:t>Threats / Weaknesses</a:t>
          </a:r>
          <a:endParaRPr lang="en-US" dirty="0"/>
        </a:p>
      </dgm:t>
    </dgm:pt>
    <dgm:pt modelId="{17A8FD47-6EA0-4F41-A0BE-9453D7C6BD00}" type="parTrans" cxnId="{6C838082-154E-42FF-81DD-6952B75FCCB3}">
      <dgm:prSet/>
      <dgm:spPr/>
      <dgm:t>
        <a:bodyPr/>
        <a:lstStyle/>
        <a:p>
          <a:endParaRPr lang="en-US"/>
        </a:p>
      </dgm:t>
    </dgm:pt>
    <dgm:pt modelId="{F55433DF-1B8D-4CAF-9510-D4A3786CED96}" type="sibTrans" cxnId="{6C838082-154E-42FF-81DD-6952B75FCCB3}">
      <dgm:prSet/>
      <dgm:spPr/>
      <dgm:t>
        <a:bodyPr/>
        <a:lstStyle/>
        <a:p>
          <a:endParaRPr lang="en-US"/>
        </a:p>
      </dgm:t>
    </dgm:pt>
    <dgm:pt modelId="{0ED02DD8-CE52-4382-8770-129C7EAB72A1}">
      <dgm:prSet phldrT="[Text]"/>
      <dgm:spPr/>
      <dgm:t>
        <a:bodyPr/>
        <a:lstStyle/>
        <a:p>
          <a:r>
            <a:rPr lang="en-US" dirty="0" smtClean="0"/>
            <a:t>Capability / Capacity</a:t>
          </a:r>
          <a:endParaRPr lang="en-US" dirty="0"/>
        </a:p>
      </dgm:t>
    </dgm:pt>
    <dgm:pt modelId="{ECA83303-87E1-443D-8157-05474DEC2E6D}" type="parTrans" cxnId="{D0C66D4D-0C6A-4209-B097-DEBCD1436D41}">
      <dgm:prSet/>
      <dgm:spPr/>
      <dgm:t>
        <a:bodyPr/>
        <a:lstStyle/>
        <a:p>
          <a:endParaRPr lang="en-US"/>
        </a:p>
      </dgm:t>
    </dgm:pt>
    <dgm:pt modelId="{C5BD1EDD-F04F-471C-B0B2-0403708F7B8A}" type="sibTrans" cxnId="{D0C66D4D-0C6A-4209-B097-DEBCD1436D41}">
      <dgm:prSet/>
      <dgm:spPr/>
      <dgm:t>
        <a:bodyPr/>
        <a:lstStyle/>
        <a:p>
          <a:endParaRPr lang="en-US"/>
        </a:p>
      </dgm:t>
    </dgm:pt>
    <dgm:pt modelId="{BF4BF126-DF90-4E37-AEF9-317C95CDD240}" type="pres">
      <dgm:prSet presAssocID="{2071AEF8-DD15-426B-B5F5-A935281F1942}" presName="Name0" presStyleCnt="0">
        <dgm:presLayoutVars>
          <dgm:dir/>
          <dgm:resizeHandles val="exact"/>
        </dgm:presLayoutVars>
      </dgm:prSet>
      <dgm:spPr/>
    </dgm:pt>
    <dgm:pt modelId="{8389510F-7D49-4EFD-AE55-8BBF67EC3319}" type="pres">
      <dgm:prSet presAssocID="{2071AEF8-DD15-426B-B5F5-A935281F1942}" presName="arrow" presStyleLbl="bgShp" presStyleIdx="0" presStyleCnt="1"/>
      <dgm:spPr/>
    </dgm:pt>
    <dgm:pt modelId="{E6214768-7992-44EE-8533-BDCF6C8D3E2A}" type="pres">
      <dgm:prSet presAssocID="{2071AEF8-DD15-426B-B5F5-A935281F1942}" presName="points" presStyleCnt="0"/>
      <dgm:spPr/>
    </dgm:pt>
    <dgm:pt modelId="{57F9C33A-C81F-4FB5-84CA-A45534278122}" type="pres">
      <dgm:prSet presAssocID="{7D876F45-54B4-4945-A1D6-BB6842FB1085}" presName="compositeA" presStyleCnt="0"/>
      <dgm:spPr/>
    </dgm:pt>
    <dgm:pt modelId="{B8F3D54F-E387-4810-A1FA-D39BE5132B9F}" type="pres">
      <dgm:prSet presAssocID="{7D876F45-54B4-4945-A1D6-BB6842FB1085}" presName="textA" presStyleLbl="revTx" presStyleIdx="0" presStyleCnt="4">
        <dgm:presLayoutVars>
          <dgm:bulletEnabled val="1"/>
        </dgm:presLayoutVars>
      </dgm:prSet>
      <dgm:spPr/>
      <dgm:t>
        <a:bodyPr/>
        <a:lstStyle/>
        <a:p>
          <a:endParaRPr lang="en-US"/>
        </a:p>
      </dgm:t>
    </dgm:pt>
    <dgm:pt modelId="{1EA64DA5-584C-4BDD-82D6-1E2EEE517E73}" type="pres">
      <dgm:prSet presAssocID="{7D876F45-54B4-4945-A1D6-BB6842FB1085}" presName="circleA" presStyleLbl="node1" presStyleIdx="0" presStyleCnt="4"/>
      <dgm:spPr>
        <a:solidFill>
          <a:srgbClr val="FF0000"/>
        </a:solidFill>
        <a:scene3d>
          <a:camera prst="orthographicFront">
            <a:rot lat="0" lon="21299999" rev="0"/>
          </a:camera>
          <a:lightRig rig="threePt" dir="t"/>
        </a:scene3d>
      </dgm:spPr>
    </dgm:pt>
    <dgm:pt modelId="{EB38E589-FBBC-44DC-962F-79DCC125FFA3}" type="pres">
      <dgm:prSet presAssocID="{7D876F45-54B4-4945-A1D6-BB6842FB1085}" presName="spaceA" presStyleCnt="0"/>
      <dgm:spPr/>
    </dgm:pt>
    <dgm:pt modelId="{5CC8C374-2E9C-4744-BE4D-17CF2B0FCD99}" type="pres">
      <dgm:prSet presAssocID="{3A25F55C-D5DA-4929-9381-040C655729F8}" presName="space" presStyleCnt="0"/>
      <dgm:spPr/>
    </dgm:pt>
    <dgm:pt modelId="{D747D0BD-6490-42C1-B719-398FD023045F}" type="pres">
      <dgm:prSet presAssocID="{33D3702E-5AB9-4E5F-9E2E-DC1322E7A62A}" presName="compositeB" presStyleCnt="0"/>
      <dgm:spPr/>
    </dgm:pt>
    <dgm:pt modelId="{E799A160-6BC6-4B22-98FD-2C94EACD923D}" type="pres">
      <dgm:prSet presAssocID="{33D3702E-5AB9-4E5F-9E2E-DC1322E7A62A}" presName="textB" presStyleLbl="revTx" presStyleIdx="1" presStyleCnt="4">
        <dgm:presLayoutVars>
          <dgm:bulletEnabled val="1"/>
        </dgm:presLayoutVars>
      </dgm:prSet>
      <dgm:spPr/>
      <dgm:t>
        <a:bodyPr/>
        <a:lstStyle/>
        <a:p>
          <a:endParaRPr lang="en-US"/>
        </a:p>
      </dgm:t>
    </dgm:pt>
    <dgm:pt modelId="{52E57028-CB16-4CD4-BB12-3CAA03F1EF1C}" type="pres">
      <dgm:prSet presAssocID="{33D3702E-5AB9-4E5F-9E2E-DC1322E7A62A}" presName="circleB" presStyleLbl="node1" presStyleIdx="1" presStyleCnt="4"/>
      <dgm:spPr/>
    </dgm:pt>
    <dgm:pt modelId="{9FA6E559-C443-4593-AA66-0A8660B3D0F5}" type="pres">
      <dgm:prSet presAssocID="{33D3702E-5AB9-4E5F-9E2E-DC1322E7A62A}" presName="spaceB" presStyleCnt="0"/>
      <dgm:spPr/>
    </dgm:pt>
    <dgm:pt modelId="{86F39DED-2183-4D30-82EE-592B86A18684}" type="pres">
      <dgm:prSet presAssocID="{4DE5E2B1-4DC6-404B-A752-8AE5028893F3}" presName="space" presStyleCnt="0"/>
      <dgm:spPr/>
    </dgm:pt>
    <dgm:pt modelId="{E0E5A2F2-B1DD-4B87-8F6D-B91359E1D832}" type="pres">
      <dgm:prSet presAssocID="{80336EE2-AA48-44E9-9CE4-D0CBD07D0912}" presName="compositeA" presStyleCnt="0"/>
      <dgm:spPr/>
    </dgm:pt>
    <dgm:pt modelId="{2EADA6A8-0D98-49DF-A285-99571FF7A7D3}" type="pres">
      <dgm:prSet presAssocID="{80336EE2-AA48-44E9-9CE4-D0CBD07D0912}" presName="textA" presStyleLbl="revTx" presStyleIdx="2" presStyleCnt="4">
        <dgm:presLayoutVars>
          <dgm:bulletEnabled val="1"/>
        </dgm:presLayoutVars>
      </dgm:prSet>
      <dgm:spPr/>
      <dgm:t>
        <a:bodyPr/>
        <a:lstStyle/>
        <a:p>
          <a:endParaRPr lang="en-US"/>
        </a:p>
      </dgm:t>
    </dgm:pt>
    <dgm:pt modelId="{762F55B8-71BC-4B68-B54F-A03FFEEEA908}" type="pres">
      <dgm:prSet presAssocID="{80336EE2-AA48-44E9-9CE4-D0CBD07D0912}" presName="circleA" presStyleLbl="node1" presStyleIdx="2" presStyleCnt="4" custLinFactNeighborX="-6550" custLinFactNeighborY="980"/>
      <dgm:spPr>
        <a:solidFill>
          <a:srgbClr val="FF0000"/>
        </a:solidFill>
      </dgm:spPr>
    </dgm:pt>
    <dgm:pt modelId="{D41A14A6-9BA6-48B8-A4D7-1B6A3D006A0D}" type="pres">
      <dgm:prSet presAssocID="{80336EE2-AA48-44E9-9CE4-D0CBD07D0912}" presName="spaceA" presStyleCnt="0"/>
      <dgm:spPr/>
    </dgm:pt>
    <dgm:pt modelId="{0E5544C9-5270-47CC-8F5E-166849721614}" type="pres">
      <dgm:prSet presAssocID="{2D02F347-09B6-43D2-AE2E-8D93A5AC8475}" presName="space" presStyleCnt="0"/>
      <dgm:spPr/>
    </dgm:pt>
    <dgm:pt modelId="{CB4F6CDA-1C87-4349-BB3D-64B224B11FA0}" type="pres">
      <dgm:prSet presAssocID="{76B94858-280F-42F1-AB38-6754EFC950A4}" presName="compositeB" presStyleCnt="0"/>
      <dgm:spPr/>
    </dgm:pt>
    <dgm:pt modelId="{3E44C43C-6446-48FE-BF1C-308E87BAFDA6}" type="pres">
      <dgm:prSet presAssocID="{76B94858-280F-42F1-AB38-6754EFC950A4}" presName="textB" presStyleLbl="revTx" presStyleIdx="3" presStyleCnt="4">
        <dgm:presLayoutVars>
          <dgm:bulletEnabled val="1"/>
        </dgm:presLayoutVars>
      </dgm:prSet>
      <dgm:spPr/>
      <dgm:t>
        <a:bodyPr/>
        <a:lstStyle/>
        <a:p>
          <a:endParaRPr lang="en-US"/>
        </a:p>
      </dgm:t>
    </dgm:pt>
    <dgm:pt modelId="{9ACE90CF-4869-4632-9256-7C6344B77277}" type="pres">
      <dgm:prSet presAssocID="{76B94858-280F-42F1-AB38-6754EFC950A4}" presName="circleB" presStyleLbl="node1" presStyleIdx="3" presStyleCnt="4"/>
      <dgm:spPr/>
    </dgm:pt>
    <dgm:pt modelId="{EBCD601E-0C42-429A-8784-F305605A4E80}" type="pres">
      <dgm:prSet presAssocID="{76B94858-280F-42F1-AB38-6754EFC950A4}" presName="spaceB" presStyleCnt="0"/>
      <dgm:spPr/>
    </dgm:pt>
  </dgm:ptLst>
  <dgm:cxnLst>
    <dgm:cxn modelId="{21F0EF99-2B70-40E8-A271-7BF1449D2397}" type="presOf" srcId="{2071AEF8-DD15-426B-B5F5-A935281F1942}" destId="{BF4BF126-DF90-4E37-AEF9-317C95CDD240}" srcOrd="0" destOrd="0" presId="urn:microsoft.com/office/officeart/2005/8/layout/hProcess11"/>
    <dgm:cxn modelId="{087C5B09-FC39-4B51-A015-465B03AA4B49}" srcId="{80336EE2-AA48-44E9-9CE4-D0CBD07D0912}" destId="{E168A862-3028-4275-97E1-6D56EB4FD93D}" srcOrd="0" destOrd="0" parTransId="{F588E251-6313-45AC-8619-B6CCA8638003}" sibTransId="{51FA0451-739E-4ABA-B6F2-C33B1738C30C}"/>
    <dgm:cxn modelId="{314BE1FD-B2F8-4AF8-BE86-C11AF0821BF4}" type="presOf" srcId="{E168A862-3028-4275-97E1-6D56EB4FD93D}" destId="{2EADA6A8-0D98-49DF-A285-99571FF7A7D3}" srcOrd="0" destOrd="1" presId="urn:microsoft.com/office/officeart/2005/8/layout/hProcess11"/>
    <dgm:cxn modelId="{E71633B3-9685-48CF-AC29-FFEC6786376F}" type="presOf" srcId="{0ED02DD8-CE52-4382-8770-129C7EAB72A1}" destId="{2EADA6A8-0D98-49DF-A285-99571FF7A7D3}" srcOrd="0" destOrd="3" presId="urn:microsoft.com/office/officeart/2005/8/layout/hProcess11"/>
    <dgm:cxn modelId="{6C838082-154E-42FF-81DD-6952B75FCCB3}" srcId="{80336EE2-AA48-44E9-9CE4-D0CBD07D0912}" destId="{010D05FE-996F-4241-B61A-37A03B3483B8}" srcOrd="1" destOrd="0" parTransId="{17A8FD47-6EA0-4F41-A0BE-9453D7C6BD00}" sibTransId="{F55433DF-1B8D-4CAF-9510-D4A3786CED96}"/>
    <dgm:cxn modelId="{1E8967F5-A780-4352-AA96-BB129BF940F9}" srcId="{76B94858-280F-42F1-AB38-6754EFC950A4}" destId="{C16E769F-4FFB-4FE3-989F-E6C982587328}" srcOrd="2" destOrd="0" parTransId="{1A96F114-4821-48B0-B4AE-2FC55A9952B6}" sibTransId="{F3EAF2E1-FCE8-4304-891F-40A8E5D18BBA}"/>
    <dgm:cxn modelId="{7E9BEB1A-D53E-408B-8500-E46CF569DB9D}" type="presOf" srcId="{07202886-604B-490F-8E76-0581AAD412B0}" destId="{E799A160-6BC6-4B22-98FD-2C94EACD923D}" srcOrd="0" destOrd="1" presId="urn:microsoft.com/office/officeart/2005/8/layout/hProcess11"/>
    <dgm:cxn modelId="{88FFC120-C82A-49BF-B737-5784ECB73685}" type="presOf" srcId="{C16E769F-4FFB-4FE3-989F-E6C982587328}" destId="{3E44C43C-6446-48FE-BF1C-308E87BAFDA6}" srcOrd="0" destOrd="3" presId="urn:microsoft.com/office/officeart/2005/8/layout/hProcess11"/>
    <dgm:cxn modelId="{6963FCC0-AF88-4534-8067-3B1CF8430040}" srcId="{33D3702E-5AB9-4E5F-9E2E-DC1322E7A62A}" destId="{8A0A077A-85F5-40AF-974D-D0685E8CE0FD}" srcOrd="1" destOrd="0" parTransId="{C1D5B7FA-92D4-430C-BC9A-7DC5F4DD04C7}" sibTransId="{DF9A8452-AC84-4EE1-BBCF-0389873668D2}"/>
    <dgm:cxn modelId="{BF576831-A1F4-49F2-B849-53BC65246DAD}" type="presOf" srcId="{76B94858-280F-42F1-AB38-6754EFC950A4}" destId="{3E44C43C-6446-48FE-BF1C-308E87BAFDA6}" srcOrd="0" destOrd="0" presId="urn:microsoft.com/office/officeart/2005/8/layout/hProcess11"/>
    <dgm:cxn modelId="{D0C66D4D-0C6A-4209-B097-DEBCD1436D41}" srcId="{80336EE2-AA48-44E9-9CE4-D0CBD07D0912}" destId="{0ED02DD8-CE52-4382-8770-129C7EAB72A1}" srcOrd="2" destOrd="0" parTransId="{ECA83303-87E1-443D-8157-05474DEC2E6D}" sibTransId="{C5BD1EDD-F04F-471C-B0B2-0403708F7B8A}"/>
    <dgm:cxn modelId="{24A5941D-C774-4997-8A03-1A183746BBFD}" type="presOf" srcId="{EC61275C-2D43-44EB-88C8-5E6683ED87DF}" destId="{E799A160-6BC6-4B22-98FD-2C94EACD923D}" srcOrd="0" destOrd="3" presId="urn:microsoft.com/office/officeart/2005/8/layout/hProcess11"/>
    <dgm:cxn modelId="{7F7000D1-129A-41A9-ACD9-D4078C448CC6}" srcId="{2071AEF8-DD15-426B-B5F5-A935281F1942}" destId="{7D876F45-54B4-4945-A1D6-BB6842FB1085}" srcOrd="0" destOrd="0" parTransId="{E952350B-A5DF-42DC-A948-09FD0377405E}" sibTransId="{3A25F55C-D5DA-4929-9381-040C655729F8}"/>
    <dgm:cxn modelId="{458F85B1-D113-471A-A135-7F8B35FA6D06}" type="presOf" srcId="{8AC9A564-4F9D-4D3B-BA80-256203DA0EE2}" destId="{3E44C43C-6446-48FE-BF1C-308E87BAFDA6}" srcOrd="0" destOrd="1" presId="urn:microsoft.com/office/officeart/2005/8/layout/hProcess11"/>
    <dgm:cxn modelId="{86EEBDB1-61E5-4434-ADDA-4021D02E03C7}" srcId="{7D876F45-54B4-4945-A1D6-BB6842FB1085}" destId="{949E8931-88F9-48C9-84C5-038EA36D2F67}" srcOrd="0" destOrd="0" parTransId="{03DEE183-1544-446B-BF21-5CDB6FB9F58B}" sibTransId="{201EECF9-4A81-4F8D-94C3-255313F1FCB9}"/>
    <dgm:cxn modelId="{8789F973-3BC9-4E71-B419-5601CD4F87CB}" type="presOf" srcId="{949E8931-88F9-48C9-84C5-038EA36D2F67}" destId="{B8F3D54F-E387-4810-A1FA-D39BE5132B9F}" srcOrd="0" destOrd="1" presId="urn:microsoft.com/office/officeart/2005/8/layout/hProcess11"/>
    <dgm:cxn modelId="{E73EE7A2-5665-4F2B-BC66-A12AC1E1689E}" srcId="{2071AEF8-DD15-426B-B5F5-A935281F1942}" destId="{33D3702E-5AB9-4E5F-9E2E-DC1322E7A62A}" srcOrd="1" destOrd="0" parTransId="{96CE348A-1CE9-4D81-A681-9569E9E3C301}" sibTransId="{4DE5E2B1-4DC6-404B-A752-8AE5028893F3}"/>
    <dgm:cxn modelId="{03790BEB-3152-4B51-9A87-A942E4F71763}" srcId="{2071AEF8-DD15-426B-B5F5-A935281F1942}" destId="{80336EE2-AA48-44E9-9CE4-D0CBD07D0912}" srcOrd="2" destOrd="0" parTransId="{966385F7-DA9F-46E4-809F-A5C645FF32D9}" sibTransId="{2D02F347-09B6-43D2-AE2E-8D93A5AC8475}"/>
    <dgm:cxn modelId="{873104C5-13E9-4403-BBAC-93728479790A}" srcId="{76B94858-280F-42F1-AB38-6754EFC950A4}" destId="{8AC9A564-4F9D-4D3B-BA80-256203DA0EE2}" srcOrd="0" destOrd="0" parTransId="{CF0DE608-F056-4E4A-9A0D-46B11B1959E5}" sibTransId="{92FAC49E-9CF4-4DBC-BBA8-700BA92D7954}"/>
    <dgm:cxn modelId="{E4486F4A-342E-4CCD-B329-88F71AA3CCE0}" type="presOf" srcId="{7D876F45-54B4-4945-A1D6-BB6842FB1085}" destId="{B8F3D54F-E387-4810-A1FA-D39BE5132B9F}" srcOrd="0" destOrd="0" presId="urn:microsoft.com/office/officeart/2005/8/layout/hProcess11"/>
    <dgm:cxn modelId="{1635381F-9F6D-4291-ABE1-C806C28CF231}" type="presOf" srcId="{8A0A077A-85F5-40AF-974D-D0685E8CE0FD}" destId="{E799A160-6BC6-4B22-98FD-2C94EACD923D}" srcOrd="0" destOrd="2" presId="urn:microsoft.com/office/officeart/2005/8/layout/hProcess11"/>
    <dgm:cxn modelId="{527E0749-F45F-4330-93D1-D3B860A80D66}" srcId="{76B94858-280F-42F1-AB38-6754EFC950A4}" destId="{25475A50-8519-4314-B6AA-B0C108F7A147}" srcOrd="1" destOrd="0" parTransId="{5D449A0A-CF9C-4570-B246-3D357BA098A1}" sibTransId="{6196A9F7-882E-4B85-A519-EEB363895B48}"/>
    <dgm:cxn modelId="{FC65F0E2-63D8-49BF-9369-1B8D49E9F25F}" type="presOf" srcId="{80336EE2-AA48-44E9-9CE4-D0CBD07D0912}" destId="{2EADA6A8-0D98-49DF-A285-99571FF7A7D3}" srcOrd="0" destOrd="0" presId="urn:microsoft.com/office/officeart/2005/8/layout/hProcess11"/>
    <dgm:cxn modelId="{4927AED9-481B-49F5-9D1C-1E45B13F0A1C}" srcId="{2071AEF8-DD15-426B-B5F5-A935281F1942}" destId="{76B94858-280F-42F1-AB38-6754EFC950A4}" srcOrd="3" destOrd="0" parTransId="{B6ED66B1-A458-46F0-A1E0-76AA5F8DFF5D}" sibTransId="{4AC8DBD1-E1FC-4B16-ACAE-DF8BEB648842}"/>
    <dgm:cxn modelId="{2076554F-2AE1-47BD-AC1D-157192B303A9}" srcId="{33D3702E-5AB9-4E5F-9E2E-DC1322E7A62A}" destId="{07202886-604B-490F-8E76-0581AAD412B0}" srcOrd="0" destOrd="0" parTransId="{AF57FD54-3CA7-4C44-B1B7-99E26FA77306}" sibTransId="{96078841-B2E5-4624-946B-233ACF78D7F2}"/>
    <dgm:cxn modelId="{01878A78-1CCC-42F9-9847-83E902FAAE54}" srcId="{33D3702E-5AB9-4E5F-9E2E-DC1322E7A62A}" destId="{EC61275C-2D43-44EB-88C8-5E6683ED87DF}" srcOrd="2" destOrd="0" parTransId="{8E417A30-1335-40C0-B5C5-5BB942802859}" sibTransId="{F2A6C6E7-434C-44AD-899F-2CD734B92AFA}"/>
    <dgm:cxn modelId="{904F3A35-26B0-4427-BBFE-DBC30EC279E0}" srcId="{80336EE2-AA48-44E9-9CE4-D0CBD07D0912}" destId="{9E33A685-FD83-4FDD-8C13-CF9AA0BF5A53}" srcOrd="3" destOrd="0" parTransId="{1470CF56-01C9-4C86-A625-F491806DD7C7}" sibTransId="{A54AB70E-0DBD-4103-A532-7612CC6E0527}"/>
    <dgm:cxn modelId="{998B287E-77AE-4A39-ACD3-2F79B29F5B1D}" type="presOf" srcId="{33D3702E-5AB9-4E5F-9E2E-DC1322E7A62A}" destId="{E799A160-6BC6-4B22-98FD-2C94EACD923D}" srcOrd="0" destOrd="0" presId="urn:microsoft.com/office/officeart/2005/8/layout/hProcess11"/>
    <dgm:cxn modelId="{7FD2E952-5C13-47AB-9DFB-1193C8FA648E}" type="presOf" srcId="{010D05FE-996F-4241-B61A-37A03B3483B8}" destId="{2EADA6A8-0D98-49DF-A285-99571FF7A7D3}" srcOrd="0" destOrd="2" presId="urn:microsoft.com/office/officeart/2005/8/layout/hProcess11"/>
    <dgm:cxn modelId="{D6F60603-2BFA-4325-A517-0C2F71269526}" type="presOf" srcId="{9E33A685-FD83-4FDD-8C13-CF9AA0BF5A53}" destId="{2EADA6A8-0D98-49DF-A285-99571FF7A7D3}" srcOrd="0" destOrd="4" presId="urn:microsoft.com/office/officeart/2005/8/layout/hProcess11"/>
    <dgm:cxn modelId="{F561D64D-63A5-49A5-A362-1A0B98D43A85}" type="presOf" srcId="{25475A50-8519-4314-B6AA-B0C108F7A147}" destId="{3E44C43C-6446-48FE-BF1C-308E87BAFDA6}" srcOrd="0" destOrd="2" presId="urn:microsoft.com/office/officeart/2005/8/layout/hProcess11"/>
    <dgm:cxn modelId="{69D69642-170C-4EC0-8348-1B28E00F7F43}" type="presParOf" srcId="{BF4BF126-DF90-4E37-AEF9-317C95CDD240}" destId="{8389510F-7D49-4EFD-AE55-8BBF67EC3319}" srcOrd="0" destOrd="0" presId="urn:microsoft.com/office/officeart/2005/8/layout/hProcess11"/>
    <dgm:cxn modelId="{9F70B09A-0EBA-4FD8-B2AF-000BD1C9A87C}" type="presParOf" srcId="{BF4BF126-DF90-4E37-AEF9-317C95CDD240}" destId="{E6214768-7992-44EE-8533-BDCF6C8D3E2A}" srcOrd="1" destOrd="0" presId="urn:microsoft.com/office/officeart/2005/8/layout/hProcess11"/>
    <dgm:cxn modelId="{779FF99F-5F69-4119-97C8-8D501476363F}" type="presParOf" srcId="{E6214768-7992-44EE-8533-BDCF6C8D3E2A}" destId="{57F9C33A-C81F-4FB5-84CA-A45534278122}" srcOrd="0" destOrd="0" presId="urn:microsoft.com/office/officeart/2005/8/layout/hProcess11"/>
    <dgm:cxn modelId="{85E403F0-F322-4531-9FFF-C37F7FA1D698}" type="presParOf" srcId="{57F9C33A-C81F-4FB5-84CA-A45534278122}" destId="{B8F3D54F-E387-4810-A1FA-D39BE5132B9F}" srcOrd="0" destOrd="0" presId="urn:microsoft.com/office/officeart/2005/8/layout/hProcess11"/>
    <dgm:cxn modelId="{E892B475-2077-4150-946B-90EA72C80CAF}" type="presParOf" srcId="{57F9C33A-C81F-4FB5-84CA-A45534278122}" destId="{1EA64DA5-584C-4BDD-82D6-1E2EEE517E73}" srcOrd="1" destOrd="0" presId="urn:microsoft.com/office/officeart/2005/8/layout/hProcess11"/>
    <dgm:cxn modelId="{12F8987E-1C44-4687-95A4-4CD32405D6BC}" type="presParOf" srcId="{57F9C33A-C81F-4FB5-84CA-A45534278122}" destId="{EB38E589-FBBC-44DC-962F-79DCC125FFA3}" srcOrd="2" destOrd="0" presId="urn:microsoft.com/office/officeart/2005/8/layout/hProcess11"/>
    <dgm:cxn modelId="{FF68F27A-8F3B-4326-AF29-B9CB9E06996D}" type="presParOf" srcId="{E6214768-7992-44EE-8533-BDCF6C8D3E2A}" destId="{5CC8C374-2E9C-4744-BE4D-17CF2B0FCD99}" srcOrd="1" destOrd="0" presId="urn:microsoft.com/office/officeart/2005/8/layout/hProcess11"/>
    <dgm:cxn modelId="{D7410EFE-6E5C-44CD-8D83-094AAEE1C22E}" type="presParOf" srcId="{E6214768-7992-44EE-8533-BDCF6C8D3E2A}" destId="{D747D0BD-6490-42C1-B719-398FD023045F}" srcOrd="2" destOrd="0" presId="urn:microsoft.com/office/officeart/2005/8/layout/hProcess11"/>
    <dgm:cxn modelId="{D1829681-FF17-4E22-87D3-723D1646F906}" type="presParOf" srcId="{D747D0BD-6490-42C1-B719-398FD023045F}" destId="{E799A160-6BC6-4B22-98FD-2C94EACD923D}" srcOrd="0" destOrd="0" presId="urn:microsoft.com/office/officeart/2005/8/layout/hProcess11"/>
    <dgm:cxn modelId="{EEBDF116-9D45-42F5-A221-8DA21BE5ED6F}" type="presParOf" srcId="{D747D0BD-6490-42C1-B719-398FD023045F}" destId="{52E57028-CB16-4CD4-BB12-3CAA03F1EF1C}" srcOrd="1" destOrd="0" presId="urn:microsoft.com/office/officeart/2005/8/layout/hProcess11"/>
    <dgm:cxn modelId="{B183E72E-CE7E-471A-816E-6444381681FC}" type="presParOf" srcId="{D747D0BD-6490-42C1-B719-398FD023045F}" destId="{9FA6E559-C443-4593-AA66-0A8660B3D0F5}" srcOrd="2" destOrd="0" presId="urn:microsoft.com/office/officeart/2005/8/layout/hProcess11"/>
    <dgm:cxn modelId="{167DA7A3-D9F3-4958-877E-40AFE5812CB7}" type="presParOf" srcId="{E6214768-7992-44EE-8533-BDCF6C8D3E2A}" destId="{86F39DED-2183-4D30-82EE-592B86A18684}" srcOrd="3" destOrd="0" presId="urn:microsoft.com/office/officeart/2005/8/layout/hProcess11"/>
    <dgm:cxn modelId="{FFC96C9C-274B-4A08-A9FA-F16326335E90}" type="presParOf" srcId="{E6214768-7992-44EE-8533-BDCF6C8D3E2A}" destId="{E0E5A2F2-B1DD-4B87-8F6D-B91359E1D832}" srcOrd="4" destOrd="0" presId="urn:microsoft.com/office/officeart/2005/8/layout/hProcess11"/>
    <dgm:cxn modelId="{DE887BAD-DDA8-4EDB-85BE-052048D32734}" type="presParOf" srcId="{E0E5A2F2-B1DD-4B87-8F6D-B91359E1D832}" destId="{2EADA6A8-0D98-49DF-A285-99571FF7A7D3}" srcOrd="0" destOrd="0" presId="urn:microsoft.com/office/officeart/2005/8/layout/hProcess11"/>
    <dgm:cxn modelId="{E6198E72-CEF9-4348-8643-AA6B4F7AD8CE}" type="presParOf" srcId="{E0E5A2F2-B1DD-4B87-8F6D-B91359E1D832}" destId="{762F55B8-71BC-4B68-B54F-A03FFEEEA908}" srcOrd="1" destOrd="0" presId="urn:microsoft.com/office/officeart/2005/8/layout/hProcess11"/>
    <dgm:cxn modelId="{CB14428E-6823-4FB6-93AF-3C5B88663699}" type="presParOf" srcId="{E0E5A2F2-B1DD-4B87-8F6D-B91359E1D832}" destId="{D41A14A6-9BA6-48B8-A4D7-1B6A3D006A0D}" srcOrd="2" destOrd="0" presId="urn:microsoft.com/office/officeart/2005/8/layout/hProcess11"/>
    <dgm:cxn modelId="{D04BD6DD-7A52-4C85-BE6C-BFD3D230DD33}" type="presParOf" srcId="{E6214768-7992-44EE-8533-BDCF6C8D3E2A}" destId="{0E5544C9-5270-47CC-8F5E-166849721614}" srcOrd="5" destOrd="0" presId="urn:microsoft.com/office/officeart/2005/8/layout/hProcess11"/>
    <dgm:cxn modelId="{2C4B2B72-76E8-4A46-8822-6FD3CB050692}" type="presParOf" srcId="{E6214768-7992-44EE-8533-BDCF6C8D3E2A}" destId="{CB4F6CDA-1C87-4349-BB3D-64B224B11FA0}" srcOrd="6" destOrd="0" presId="urn:microsoft.com/office/officeart/2005/8/layout/hProcess11"/>
    <dgm:cxn modelId="{C2D4331E-0F4E-4A1E-9FBD-45467BC1019E}" type="presParOf" srcId="{CB4F6CDA-1C87-4349-BB3D-64B224B11FA0}" destId="{3E44C43C-6446-48FE-BF1C-308E87BAFDA6}" srcOrd="0" destOrd="0" presId="urn:microsoft.com/office/officeart/2005/8/layout/hProcess11"/>
    <dgm:cxn modelId="{76721FB6-D7BB-442A-8D51-8771B7F3FD83}" type="presParOf" srcId="{CB4F6CDA-1C87-4349-BB3D-64B224B11FA0}" destId="{9ACE90CF-4869-4632-9256-7C6344B77277}" srcOrd="1" destOrd="0" presId="urn:microsoft.com/office/officeart/2005/8/layout/hProcess11"/>
    <dgm:cxn modelId="{1B57195D-B4AC-43C7-98F4-80C94B4678E5}" type="presParOf" srcId="{CB4F6CDA-1C87-4349-BB3D-64B224B11FA0}" destId="{EBCD601E-0C42-429A-8784-F305605A4E8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BC0C3-CBAF-428B-89E9-1897811986F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4D9A060C-B102-4A92-A389-66629F203A12}">
      <dgm:prSet phldrT="[Text]"/>
      <dgm:spPr/>
      <dgm:t>
        <a:bodyPr/>
        <a:lstStyle/>
        <a:p>
          <a:r>
            <a:rPr lang="en-US" dirty="0" smtClean="0"/>
            <a:t>SWOT</a:t>
          </a:r>
          <a:endParaRPr lang="en-US" dirty="0"/>
        </a:p>
      </dgm:t>
    </dgm:pt>
    <dgm:pt modelId="{B3EFB40A-DF6F-4212-8F15-9C0CC5C41199}" type="parTrans" cxnId="{62D50AA8-6933-406B-B77F-874F2D1D5708}">
      <dgm:prSet/>
      <dgm:spPr/>
      <dgm:t>
        <a:bodyPr/>
        <a:lstStyle/>
        <a:p>
          <a:endParaRPr lang="en-US"/>
        </a:p>
      </dgm:t>
    </dgm:pt>
    <dgm:pt modelId="{789D5F19-630E-45D3-A398-BEC1AE06010A}" type="sibTrans" cxnId="{62D50AA8-6933-406B-B77F-874F2D1D5708}">
      <dgm:prSet/>
      <dgm:spPr/>
      <dgm:t>
        <a:bodyPr/>
        <a:lstStyle/>
        <a:p>
          <a:endParaRPr lang="en-US"/>
        </a:p>
      </dgm:t>
    </dgm:pt>
    <dgm:pt modelId="{90602707-4192-46A3-86EF-501A37FF5F6A}">
      <dgm:prSet phldrT="[Text]"/>
      <dgm:spPr/>
      <dgm:t>
        <a:bodyPr/>
        <a:lstStyle/>
        <a:p>
          <a:r>
            <a:rPr lang="en-US" dirty="0" smtClean="0"/>
            <a:t>CAP GAP</a:t>
          </a:r>
          <a:endParaRPr lang="en-US" dirty="0"/>
        </a:p>
      </dgm:t>
    </dgm:pt>
    <dgm:pt modelId="{8A787F84-F3B8-4BFA-B0F4-FDE1C51FEB4A}" type="parTrans" cxnId="{CB2B81CC-AF69-4553-92BD-669EB18569BC}">
      <dgm:prSet/>
      <dgm:spPr/>
      <dgm:t>
        <a:bodyPr/>
        <a:lstStyle/>
        <a:p>
          <a:endParaRPr lang="en-US"/>
        </a:p>
      </dgm:t>
    </dgm:pt>
    <dgm:pt modelId="{BB809A33-3322-46A5-AE79-34280037E14A}" type="sibTrans" cxnId="{CB2B81CC-AF69-4553-92BD-669EB18569BC}">
      <dgm:prSet/>
      <dgm:spPr/>
      <dgm:t>
        <a:bodyPr/>
        <a:lstStyle/>
        <a:p>
          <a:endParaRPr lang="en-US"/>
        </a:p>
      </dgm:t>
    </dgm:pt>
    <dgm:pt modelId="{EFAE9D2E-F347-4028-A82D-77116454EC75}">
      <dgm:prSet phldrT="[Text]"/>
      <dgm:spPr/>
      <dgm:t>
        <a:bodyPr/>
        <a:lstStyle/>
        <a:p>
          <a:r>
            <a:rPr lang="en-US" dirty="0" smtClean="0"/>
            <a:t>Self-assessment</a:t>
          </a:r>
          <a:endParaRPr lang="en-US" dirty="0"/>
        </a:p>
      </dgm:t>
    </dgm:pt>
    <dgm:pt modelId="{502FF08C-DA91-4510-8F4A-B9F38C5666EA}" type="parTrans" cxnId="{5287DFD0-7581-46C9-98CB-EE682967264D}">
      <dgm:prSet/>
      <dgm:spPr/>
      <dgm:t>
        <a:bodyPr/>
        <a:lstStyle/>
        <a:p>
          <a:endParaRPr lang="en-US"/>
        </a:p>
      </dgm:t>
    </dgm:pt>
    <dgm:pt modelId="{BF97CFC5-9BCB-43D8-AA53-8200B6555636}" type="sibTrans" cxnId="{5287DFD0-7581-46C9-98CB-EE682967264D}">
      <dgm:prSet/>
      <dgm:spPr/>
      <dgm:t>
        <a:bodyPr/>
        <a:lstStyle/>
        <a:p>
          <a:endParaRPr lang="en-US"/>
        </a:p>
      </dgm:t>
    </dgm:pt>
    <dgm:pt modelId="{3A199F70-EF7B-4735-ABE0-8020F480DEFC}" type="pres">
      <dgm:prSet presAssocID="{177BC0C3-CBAF-428B-89E9-1897811986FC}" presName="Name0" presStyleCnt="0">
        <dgm:presLayoutVars>
          <dgm:dir/>
          <dgm:resizeHandles val="exact"/>
        </dgm:presLayoutVars>
      </dgm:prSet>
      <dgm:spPr/>
      <dgm:t>
        <a:bodyPr/>
        <a:lstStyle/>
        <a:p>
          <a:endParaRPr lang="en-US"/>
        </a:p>
      </dgm:t>
    </dgm:pt>
    <dgm:pt modelId="{0D2C4C3C-A3F6-4D94-BBAC-51DB29544D2E}" type="pres">
      <dgm:prSet presAssocID="{177BC0C3-CBAF-428B-89E9-1897811986FC}" presName="fgShape" presStyleLbl="fgShp" presStyleIdx="0" presStyleCnt="1"/>
      <dgm:spPr/>
    </dgm:pt>
    <dgm:pt modelId="{929C1358-E739-4D65-9C0F-9910112FC230}" type="pres">
      <dgm:prSet presAssocID="{177BC0C3-CBAF-428B-89E9-1897811986FC}" presName="linComp" presStyleCnt="0"/>
      <dgm:spPr/>
    </dgm:pt>
    <dgm:pt modelId="{95AFB83A-3247-4BB6-9A3C-DB75CFA92DE5}" type="pres">
      <dgm:prSet presAssocID="{4D9A060C-B102-4A92-A389-66629F203A12}" presName="compNode" presStyleCnt="0"/>
      <dgm:spPr/>
    </dgm:pt>
    <dgm:pt modelId="{A80BBAF2-A00F-410F-923A-BA7FD6A64E95}" type="pres">
      <dgm:prSet presAssocID="{4D9A060C-B102-4A92-A389-66629F203A12}" presName="bkgdShape" presStyleLbl="node1" presStyleIdx="0" presStyleCnt="3"/>
      <dgm:spPr/>
      <dgm:t>
        <a:bodyPr/>
        <a:lstStyle/>
        <a:p>
          <a:endParaRPr lang="en-US"/>
        </a:p>
      </dgm:t>
    </dgm:pt>
    <dgm:pt modelId="{293C8F6D-C7FD-42E5-BFF2-CA8DE248F625}" type="pres">
      <dgm:prSet presAssocID="{4D9A060C-B102-4A92-A389-66629F203A12}" presName="nodeTx" presStyleLbl="node1" presStyleIdx="0" presStyleCnt="3">
        <dgm:presLayoutVars>
          <dgm:bulletEnabled val="1"/>
        </dgm:presLayoutVars>
      </dgm:prSet>
      <dgm:spPr/>
      <dgm:t>
        <a:bodyPr/>
        <a:lstStyle/>
        <a:p>
          <a:endParaRPr lang="en-US"/>
        </a:p>
      </dgm:t>
    </dgm:pt>
    <dgm:pt modelId="{17B048F7-4456-4925-91B8-7882B5E9A48C}" type="pres">
      <dgm:prSet presAssocID="{4D9A060C-B102-4A92-A389-66629F203A12}" presName="invisiNode" presStyleLbl="node1" presStyleIdx="0" presStyleCnt="3"/>
      <dgm:spPr/>
    </dgm:pt>
    <dgm:pt modelId="{F85FE87C-6BA7-4E24-88D4-86C0EF03F228}" type="pres">
      <dgm:prSet presAssocID="{4D9A060C-B102-4A92-A389-66629F203A12}"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2E870BEF-9771-4137-AF8D-06673B52DF26}" type="pres">
      <dgm:prSet presAssocID="{789D5F19-630E-45D3-A398-BEC1AE06010A}" presName="sibTrans" presStyleLbl="sibTrans2D1" presStyleIdx="0" presStyleCnt="0"/>
      <dgm:spPr/>
      <dgm:t>
        <a:bodyPr/>
        <a:lstStyle/>
        <a:p>
          <a:endParaRPr lang="en-US"/>
        </a:p>
      </dgm:t>
    </dgm:pt>
    <dgm:pt modelId="{FF8D28D6-F26E-4DD4-B0C6-F90B5EBC7F50}" type="pres">
      <dgm:prSet presAssocID="{90602707-4192-46A3-86EF-501A37FF5F6A}" presName="compNode" presStyleCnt="0"/>
      <dgm:spPr/>
    </dgm:pt>
    <dgm:pt modelId="{56F41A36-3256-404F-AFCF-8DD4AD6CC7CD}" type="pres">
      <dgm:prSet presAssocID="{90602707-4192-46A3-86EF-501A37FF5F6A}" presName="bkgdShape" presStyleLbl="node1" presStyleIdx="1" presStyleCnt="3"/>
      <dgm:spPr/>
      <dgm:t>
        <a:bodyPr/>
        <a:lstStyle/>
        <a:p>
          <a:endParaRPr lang="en-US"/>
        </a:p>
      </dgm:t>
    </dgm:pt>
    <dgm:pt modelId="{37A4FD8A-4189-4331-B137-2B6142DA45D8}" type="pres">
      <dgm:prSet presAssocID="{90602707-4192-46A3-86EF-501A37FF5F6A}" presName="nodeTx" presStyleLbl="node1" presStyleIdx="1" presStyleCnt="3">
        <dgm:presLayoutVars>
          <dgm:bulletEnabled val="1"/>
        </dgm:presLayoutVars>
      </dgm:prSet>
      <dgm:spPr/>
      <dgm:t>
        <a:bodyPr/>
        <a:lstStyle/>
        <a:p>
          <a:endParaRPr lang="en-US"/>
        </a:p>
      </dgm:t>
    </dgm:pt>
    <dgm:pt modelId="{5F373BD2-9507-43F2-9CAB-80094FAA8BCB}" type="pres">
      <dgm:prSet presAssocID="{90602707-4192-46A3-86EF-501A37FF5F6A}" presName="invisiNode" presStyleLbl="node1" presStyleIdx="1" presStyleCnt="3"/>
      <dgm:spPr/>
    </dgm:pt>
    <dgm:pt modelId="{45F22C77-1B4A-429A-A838-B696E0C7553E}" type="pres">
      <dgm:prSet presAssocID="{90602707-4192-46A3-86EF-501A37FF5F6A}" presName="imagNod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8D3DBBB1-47F8-4F88-8DC3-A3C12C963757}" type="pres">
      <dgm:prSet presAssocID="{BB809A33-3322-46A5-AE79-34280037E14A}" presName="sibTrans" presStyleLbl="sibTrans2D1" presStyleIdx="0" presStyleCnt="0"/>
      <dgm:spPr/>
      <dgm:t>
        <a:bodyPr/>
        <a:lstStyle/>
        <a:p>
          <a:endParaRPr lang="en-US"/>
        </a:p>
      </dgm:t>
    </dgm:pt>
    <dgm:pt modelId="{B802AA58-A8A8-4DEF-9C6F-88C0E0D4A033}" type="pres">
      <dgm:prSet presAssocID="{EFAE9D2E-F347-4028-A82D-77116454EC75}" presName="compNode" presStyleCnt="0"/>
      <dgm:spPr/>
    </dgm:pt>
    <dgm:pt modelId="{FB369A64-933E-45ED-9B38-FC80FFE716E5}" type="pres">
      <dgm:prSet presAssocID="{EFAE9D2E-F347-4028-A82D-77116454EC75}" presName="bkgdShape" presStyleLbl="node1" presStyleIdx="2" presStyleCnt="3"/>
      <dgm:spPr/>
      <dgm:t>
        <a:bodyPr/>
        <a:lstStyle/>
        <a:p>
          <a:endParaRPr lang="en-US"/>
        </a:p>
      </dgm:t>
    </dgm:pt>
    <dgm:pt modelId="{EA85312D-45F0-467A-9BB3-17BDCFFE0372}" type="pres">
      <dgm:prSet presAssocID="{EFAE9D2E-F347-4028-A82D-77116454EC75}" presName="nodeTx" presStyleLbl="node1" presStyleIdx="2" presStyleCnt="3">
        <dgm:presLayoutVars>
          <dgm:bulletEnabled val="1"/>
        </dgm:presLayoutVars>
      </dgm:prSet>
      <dgm:spPr/>
      <dgm:t>
        <a:bodyPr/>
        <a:lstStyle/>
        <a:p>
          <a:endParaRPr lang="en-US"/>
        </a:p>
      </dgm:t>
    </dgm:pt>
    <dgm:pt modelId="{6D4B226A-562B-4AF3-9F23-AFE7CB43E7B3}" type="pres">
      <dgm:prSet presAssocID="{EFAE9D2E-F347-4028-A82D-77116454EC75}" presName="invisiNode" presStyleLbl="node1" presStyleIdx="2" presStyleCnt="3"/>
      <dgm:spPr/>
    </dgm:pt>
    <dgm:pt modelId="{57F404CB-80F1-4D21-B635-74E532B98A75}" type="pres">
      <dgm:prSet presAssocID="{EFAE9D2E-F347-4028-A82D-77116454EC75}"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62D50AA8-6933-406B-B77F-874F2D1D5708}" srcId="{177BC0C3-CBAF-428B-89E9-1897811986FC}" destId="{4D9A060C-B102-4A92-A389-66629F203A12}" srcOrd="0" destOrd="0" parTransId="{B3EFB40A-DF6F-4212-8F15-9C0CC5C41199}" sibTransId="{789D5F19-630E-45D3-A398-BEC1AE06010A}"/>
    <dgm:cxn modelId="{4F211985-B193-422E-8C47-C88BEF2B37F2}" type="presOf" srcId="{177BC0C3-CBAF-428B-89E9-1897811986FC}" destId="{3A199F70-EF7B-4735-ABE0-8020F480DEFC}" srcOrd="0" destOrd="0" presId="urn:microsoft.com/office/officeart/2005/8/layout/hList7"/>
    <dgm:cxn modelId="{63E22D72-31F6-4FB0-997F-AB0AB6E95CD8}" type="presOf" srcId="{4D9A060C-B102-4A92-A389-66629F203A12}" destId="{A80BBAF2-A00F-410F-923A-BA7FD6A64E95}" srcOrd="0" destOrd="0" presId="urn:microsoft.com/office/officeart/2005/8/layout/hList7"/>
    <dgm:cxn modelId="{DA1FACF5-2598-4E65-B871-8D02DACC2AD2}" type="presOf" srcId="{90602707-4192-46A3-86EF-501A37FF5F6A}" destId="{37A4FD8A-4189-4331-B137-2B6142DA45D8}" srcOrd="1" destOrd="0" presId="urn:microsoft.com/office/officeart/2005/8/layout/hList7"/>
    <dgm:cxn modelId="{D8F5B556-A3F1-4294-AD16-B48385A325A3}" type="presOf" srcId="{789D5F19-630E-45D3-A398-BEC1AE06010A}" destId="{2E870BEF-9771-4137-AF8D-06673B52DF26}" srcOrd="0" destOrd="0" presId="urn:microsoft.com/office/officeart/2005/8/layout/hList7"/>
    <dgm:cxn modelId="{CB2B81CC-AF69-4553-92BD-669EB18569BC}" srcId="{177BC0C3-CBAF-428B-89E9-1897811986FC}" destId="{90602707-4192-46A3-86EF-501A37FF5F6A}" srcOrd="1" destOrd="0" parTransId="{8A787F84-F3B8-4BFA-B0F4-FDE1C51FEB4A}" sibTransId="{BB809A33-3322-46A5-AE79-34280037E14A}"/>
    <dgm:cxn modelId="{5287DFD0-7581-46C9-98CB-EE682967264D}" srcId="{177BC0C3-CBAF-428B-89E9-1897811986FC}" destId="{EFAE9D2E-F347-4028-A82D-77116454EC75}" srcOrd="2" destOrd="0" parTransId="{502FF08C-DA91-4510-8F4A-B9F38C5666EA}" sibTransId="{BF97CFC5-9BCB-43D8-AA53-8200B6555636}"/>
    <dgm:cxn modelId="{2A47AC03-E1A2-4FF2-8E66-6758D9DC102F}" type="presOf" srcId="{BB809A33-3322-46A5-AE79-34280037E14A}" destId="{8D3DBBB1-47F8-4F88-8DC3-A3C12C963757}" srcOrd="0" destOrd="0" presId="urn:microsoft.com/office/officeart/2005/8/layout/hList7"/>
    <dgm:cxn modelId="{C79DAF24-1BAE-432C-9E00-3658620CC8A5}" type="presOf" srcId="{4D9A060C-B102-4A92-A389-66629F203A12}" destId="{293C8F6D-C7FD-42E5-BFF2-CA8DE248F625}" srcOrd="1" destOrd="0" presId="urn:microsoft.com/office/officeart/2005/8/layout/hList7"/>
    <dgm:cxn modelId="{D9A91382-589F-4E88-9FB4-DEC8EB867CE2}" type="presOf" srcId="{90602707-4192-46A3-86EF-501A37FF5F6A}" destId="{56F41A36-3256-404F-AFCF-8DD4AD6CC7CD}" srcOrd="0" destOrd="0" presId="urn:microsoft.com/office/officeart/2005/8/layout/hList7"/>
    <dgm:cxn modelId="{AA9BC560-8CEA-41B7-A84E-770E827C50CA}" type="presOf" srcId="{EFAE9D2E-F347-4028-A82D-77116454EC75}" destId="{EA85312D-45F0-467A-9BB3-17BDCFFE0372}" srcOrd="1" destOrd="0" presId="urn:microsoft.com/office/officeart/2005/8/layout/hList7"/>
    <dgm:cxn modelId="{CF017AB4-9F5C-4295-A802-125BD85F5EEE}" type="presOf" srcId="{EFAE9D2E-F347-4028-A82D-77116454EC75}" destId="{FB369A64-933E-45ED-9B38-FC80FFE716E5}" srcOrd="0" destOrd="0" presId="urn:microsoft.com/office/officeart/2005/8/layout/hList7"/>
    <dgm:cxn modelId="{73E44980-26A3-4EE0-9A31-C0DEF6D34DFC}" type="presParOf" srcId="{3A199F70-EF7B-4735-ABE0-8020F480DEFC}" destId="{0D2C4C3C-A3F6-4D94-BBAC-51DB29544D2E}" srcOrd="0" destOrd="0" presId="urn:microsoft.com/office/officeart/2005/8/layout/hList7"/>
    <dgm:cxn modelId="{5A3D6A61-CB1F-42AF-8AFA-A9437213E1A3}" type="presParOf" srcId="{3A199F70-EF7B-4735-ABE0-8020F480DEFC}" destId="{929C1358-E739-4D65-9C0F-9910112FC230}" srcOrd="1" destOrd="0" presId="urn:microsoft.com/office/officeart/2005/8/layout/hList7"/>
    <dgm:cxn modelId="{78DFCC01-54C7-4847-8A9B-093B431D60F2}" type="presParOf" srcId="{929C1358-E739-4D65-9C0F-9910112FC230}" destId="{95AFB83A-3247-4BB6-9A3C-DB75CFA92DE5}" srcOrd="0" destOrd="0" presId="urn:microsoft.com/office/officeart/2005/8/layout/hList7"/>
    <dgm:cxn modelId="{BDA571C1-19A3-4661-B451-A07BEE05B2BE}" type="presParOf" srcId="{95AFB83A-3247-4BB6-9A3C-DB75CFA92DE5}" destId="{A80BBAF2-A00F-410F-923A-BA7FD6A64E95}" srcOrd="0" destOrd="0" presId="urn:microsoft.com/office/officeart/2005/8/layout/hList7"/>
    <dgm:cxn modelId="{0954163A-6371-41FE-AE2F-F680DFEE31E7}" type="presParOf" srcId="{95AFB83A-3247-4BB6-9A3C-DB75CFA92DE5}" destId="{293C8F6D-C7FD-42E5-BFF2-CA8DE248F625}" srcOrd="1" destOrd="0" presId="urn:microsoft.com/office/officeart/2005/8/layout/hList7"/>
    <dgm:cxn modelId="{11DFFEB6-737A-4577-8426-928C1FB179BD}" type="presParOf" srcId="{95AFB83A-3247-4BB6-9A3C-DB75CFA92DE5}" destId="{17B048F7-4456-4925-91B8-7882B5E9A48C}" srcOrd="2" destOrd="0" presId="urn:microsoft.com/office/officeart/2005/8/layout/hList7"/>
    <dgm:cxn modelId="{BB0608F0-3E92-429D-84A4-2465E84A12BC}" type="presParOf" srcId="{95AFB83A-3247-4BB6-9A3C-DB75CFA92DE5}" destId="{F85FE87C-6BA7-4E24-88D4-86C0EF03F228}" srcOrd="3" destOrd="0" presId="urn:microsoft.com/office/officeart/2005/8/layout/hList7"/>
    <dgm:cxn modelId="{5295CFC4-3B0C-4977-8920-A3C721EAD673}" type="presParOf" srcId="{929C1358-E739-4D65-9C0F-9910112FC230}" destId="{2E870BEF-9771-4137-AF8D-06673B52DF26}" srcOrd="1" destOrd="0" presId="urn:microsoft.com/office/officeart/2005/8/layout/hList7"/>
    <dgm:cxn modelId="{2651BB01-B5A3-4C19-86E9-EDA1A675778C}" type="presParOf" srcId="{929C1358-E739-4D65-9C0F-9910112FC230}" destId="{FF8D28D6-F26E-4DD4-B0C6-F90B5EBC7F50}" srcOrd="2" destOrd="0" presId="urn:microsoft.com/office/officeart/2005/8/layout/hList7"/>
    <dgm:cxn modelId="{FE442BD7-D5D3-41FE-BBD7-C0CCD85D05B7}" type="presParOf" srcId="{FF8D28D6-F26E-4DD4-B0C6-F90B5EBC7F50}" destId="{56F41A36-3256-404F-AFCF-8DD4AD6CC7CD}" srcOrd="0" destOrd="0" presId="urn:microsoft.com/office/officeart/2005/8/layout/hList7"/>
    <dgm:cxn modelId="{4A6A4788-9F3D-473F-A7F0-F3445B1611E6}" type="presParOf" srcId="{FF8D28D6-F26E-4DD4-B0C6-F90B5EBC7F50}" destId="{37A4FD8A-4189-4331-B137-2B6142DA45D8}" srcOrd="1" destOrd="0" presId="urn:microsoft.com/office/officeart/2005/8/layout/hList7"/>
    <dgm:cxn modelId="{25C38CEE-47F6-42BC-83C9-0BE4EFCE7C01}" type="presParOf" srcId="{FF8D28D6-F26E-4DD4-B0C6-F90B5EBC7F50}" destId="{5F373BD2-9507-43F2-9CAB-80094FAA8BCB}" srcOrd="2" destOrd="0" presId="urn:microsoft.com/office/officeart/2005/8/layout/hList7"/>
    <dgm:cxn modelId="{97E9BE2B-8F97-429B-81B1-478C01FEDB45}" type="presParOf" srcId="{FF8D28D6-F26E-4DD4-B0C6-F90B5EBC7F50}" destId="{45F22C77-1B4A-429A-A838-B696E0C7553E}" srcOrd="3" destOrd="0" presId="urn:microsoft.com/office/officeart/2005/8/layout/hList7"/>
    <dgm:cxn modelId="{D621DAE6-8364-4425-8614-B94EED96B96D}" type="presParOf" srcId="{929C1358-E739-4D65-9C0F-9910112FC230}" destId="{8D3DBBB1-47F8-4F88-8DC3-A3C12C963757}" srcOrd="3" destOrd="0" presId="urn:microsoft.com/office/officeart/2005/8/layout/hList7"/>
    <dgm:cxn modelId="{AED71751-AB79-4137-9F8E-2305DF89DA19}" type="presParOf" srcId="{929C1358-E739-4D65-9C0F-9910112FC230}" destId="{B802AA58-A8A8-4DEF-9C6F-88C0E0D4A033}" srcOrd="4" destOrd="0" presId="urn:microsoft.com/office/officeart/2005/8/layout/hList7"/>
    <dgm:cxn modelId="{B6F72E3C-C212-4AF8-945D-F52DCECA1670}" type="presParOf" srcId="{B802AA58-A8A8-4DEF-9C6F-88C0E0D4A033}" destId="{FB369A64-933E-45ED-9B38-FC80FFE716E5}" srcOrd="0" destOrd="0" presId="urn:microsoft.com/office/officeart/2005/8/layout/hList7"/>
    <dgm:cxn modelId="{71AC2A97-6EDF-4F7A-9528-907614BEFBEC}" type="presParOf" srcId="{B802AA58-A8A8-4DEF-9C6F-88C0E0D4A033}" destId="{EA85312D-45F0-467A-9BB3-17BDCFFE0372}" srcOrd="1" destOrd="0" presId="urn:microsoft.com/office/officeart/2005/8/layout/hList7"/>
    <dgm:cxn modelId="{36E617B3-A5F1-4DF8-8DF6-FDC0CEC27C85}" type="presParOf" srcId="{B802AA58-A8A8-4DEF-9C6F-88C0E0D4A033}" destId="{6D4B226A-562B-4AF3-9F23-AFE7CB43E7B3}" srcOrd="2" destOrd="0" presId="urn:microsoft.com/office/officeart/2005/8/layout/hList7"/>
    <dgm:cxn modelId="{E8F2F696-42A6-4EDD-8467-C18894C92974}" type="presParOf" srcId="{B802AA58-A8A8-4DEF-9C6F-88C0E0D4A033}" destId="{57F404CB-80F1-4D21-B635-74E532B98A7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510F-7D49-4EFD-AE55-8BBF67EC3319}">
      <dsp:nvSpPr>
        <dsp:cNvPr id="0" name=""/>
        <dsp:cNvSpPr/>
      </dsp:nvSpPr>
      <dsp:spPr>
        <a:xfrm>
          <a:off x="0" y="1165860"/>
          <a:ext cx="8229600" cy="15544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3D54F-E387-4810-A1FA-D39BE5132B9F}">
      <dsp:nvSpPr>
        <dsp:cNvPr id="0" name=""/>
        <dsp:cNvSpPr/>
      </dsp:nvSpPr>
      <dsp:spPr>
        <a:xfrm>
          <a:off x="3706" y="0"/>
          <a:ext cx="178294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n-US" sz="1300" kern="1200" dirty="0" smtClean="0">
              <a:solidFill>
                <a:srgbClr val="FF0000"/>
              </a:solidFill>
              <a:effectLst>
                <a:outerShdw blurRad="38100" dist="38100" dir="2700000" algn="tl">
                  <a:srgbClr val="000000">
                    <a:alpha val="43137"/>
                  </a:srgbClr>
                </a:outerShdw>
              </a:effectLst>
            </a:rPr>
            <a:t>Preplanning</a:t>
          </a:r>
          <a:r>
            <a:rPr lang="en-US" sz="1300" kern="1200" dirty="0" smtClean="0"/>
            <a:t> (1 week)</a:t>
          </a:r>
          <a:endParaRPr lang="en-US" sz="1300" kern="1200" dirty="0"/>
        </a:p>
        <a:p>
          <a:pPr marL="57150" lvl="1" indent="-57150" algn="l" defTabSz="444500">
            <a:lnSpc>
              <a:spcPct val="90000"/>
            </a:lnSpc>
            <a:spcBef>
              <a:spcPct val="0"/>
            </a:spcBef>
            <a:spcAft>
              <a:spcPct val="15000"/>
            </a:spcAft>
            <a:buChar char="••"/>
          </a:pPr>
          <a:r>
            <a:rPr lang="en-US" sz="1000" kern="1200" dirty="0" smtClean="0">
              <a:solidFill>
                <a:schemeClr val="accent1">
                  <a:lumMod val="50000"/>
                </a:schemeClr>
              </a:solidFill>
            </a:rPr>
            <a:t>Kick-off meeting </a:t>
          </a:r>
          <a:r>
            <a:rPr lang="en-US" sz="1000" kern="1200" dirty="0" smtClean="0"/>
            <a:t>[date]</a:t>
          </a:r>
          <a:endParaRPr lang="en-US" sz="1000" kern="1200" dirty="0"/>
        </a:p>
      </dsp:txBody>
      <dsp:txXfrm>
        <a:off x="3706" y="0"/>
        <a:ext cx="1782946" cy="1554480"/>
      </dsp:txXfrm>
    </dsp:sp>
    <dsp:sp modelId="{1EA64DA5-584C-4BDD-82D6-1E2EEE517E73}">
      <dsp:nvSpPr>
        <dsp:cNvPr id="0" name=""/>
        <dsp:cNvSpPr/>
      </dsp:nvSpPr>
      <dsp:spPr>
        <a:xfrm>
          <a:off x="700869" y="1748790"/>
          <a:ext cx="388620" cy="388620"/>
        </a:xfrm>
        <a:prstGeom prst="ellipse">
          <a:avLst/>
        </a:prstGeom>
        <a:solidFill>
          <a:srgbClr val="FF0000"/>
        </a:solidFill>
        <a:ln w="25400" cap="flat" cmpd="sng" algn="ctr">
          <a:solidFill>
            <a:schemeClr val="lt1">
              <a:hueOff val="0"/>
              <a:satOff val="0"/>
              <a:lumOff val="0"/>
              <a:alphaOff val="0"/>
            </a:schemeClr>
          </a:solidFill>
          <a:prstDash val="solid"/>
        </a:ln>
        <a:effectLst/>
        <a:scene3d>
          <a:camera prst="orthographicFront">
            <a:rot lat="0" lon="21299999" rev="0"/>
          </a:camera>
          <a:lightRig rig="threePt" dir="t"/>
        </a:scene3d>
      </dsp:spPr>
      <dsp:style>
        <a:lnRef idx="2">
          <a:scrgbClr r="0" g="0" b="0"/>
        </a:lnRef>
        <a:fillRef idx="1">
          <a:scrgbClr r="0" g="0" b="0"/>
        </a:fillRef>
        <a:effectRef idx="0">
          <a:scrgbClr r="0" g="0" b="0"/>
        </a:effectRef>
        <a:fontRef idx="minor">
          <a:schemeClr val="lt1"/>
        </a:fontRef>
      </dsp:style>
    </dsp:sp>
    <dsp:sp modelId="{E799A160-6BC6-4B22-98FD-2C94EACD923D}">
      <dsp:nvSpPr>
        <dsp:cNvPr id="0" name=""/>
        <dsp:cNvSpPr/>
      </dsp:nvSpPr>
      <dsp:spPr>
        <a:xfrm>
          <a:off x="1875800" y="2331720"/>
          <a:ext cx="178294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solidFill>
                <a:srgbClr val="FF0000"/>
              </a:solidFill>
              <a:effectLst>
                <a:outerShdw blurRad="38100" dist="38100" dir="2700000" algn="tl">
                  <a:srgbClr val="000000">
                    <a:alpha val="43137"/>
                  </a:srgbClr>
                </a:outerShdw>
              </a:effectLst>
            </a:rPr>
            <a:t>Scanning</a:t>
          </a:r>
          <a:r>
            <a:rPr lang="en-US" sz="1300" kern="1200" dirty="0" smtClean="0"/>
            <a:t> (3-4 weeks)</a:t>
          </a:r>
          <a:endParaRPr lang="en-US" sz="1300" kern="1200" dirty="0"/>
        </a:p>
        <a:p>
          <a:pPr marL="57150" lvl="1" indent="-57150" algn="l" defTabSz="444500">
            <a:lnSpc>
              <a:spcPct val="90000"/>
            </a:lnSpc>
            <a:spcBef>
              <a:spcPct val="0"/>
            </a:spcBef>
            <a:spcAft>
              <a:spcPct val="15000"/>
            </a:spcAft>
            <a:buChar char="••"/>
          </a:pPr>
          <a:r>
            <a:rPr lang="en-US" sz="1000" kern="1200" dirty="0" smtClean="0"/>
            <a:t>SWOT [due date]</a:t>
          </a:r>
          <a:endParaRPr lang="en-US" sz="1000" kern="1200" dirty="0"/>
        </a:p>
        <a:p>
          <a:pPr marL="57150" lvl="1" indent="-57150" algn="l" defTabSz="444500">
            <a:lnSpc>
              <a:spcPct val="90000"/>
            </a:lnSpc>
            <a:spcBef>
              <a:spcPct val="0"/>
            </a:spcBef>
            <a:spcAft>
              <a:spcPct val="15000"/>
            </a:spcAft>
            <a:buChar char="••"/>
          </a:pPr>
          <a:r>
            <a:rPr lang="en-US" sz="1000" kern="1200" dirty="0" smtClean="0"/>
            <a:t>CAP GAP Analysis [due date]</a:t>
          </a:r>
          <a:endParaRPr lang="en-US" sz="1000" kern="1200" dirty="0"/>
        </a:p>
        <a:p>
          <a:pPr marL="57150" lvl="1" indent="-57150" algn="l" defTabSz="444500">
            <a:lnSpc>
              <a:spcPct val="90000"/>
            </a:lnSpc>
            <a:spcBef>
              <a:spcPct val="0"/>
            </a:spcBef>
            <a:spcAft>
              <a:spcPct val="15000"/>
            </a:spcAft>
            <a:buChar char="••"/>
          </a:pPr>
          <a:r>
            <a:rPr lang="en-US" sz="1000" kern="1200" dirty="0" smtClean="0"/>
            <a:t>Program Self-assessment [due date]</a:t>
          </a:r>
          <a:endParaRPr lang="en-US" sz="1000" kern="1200" dirty="0"/>
        </a:p>
      </dsp:txBody>
      <dsp:txXfrm>
        <a:off x="1875800" y="2331720"/>
        <a:ext cx="1782946" cy="1554480"/>
      </dsp:txXfrm>
    </dsp:sp>
    <dsp:sp modelId="{52E57028-CB16-4CD4-BB12-3CAA03F1EF1C}">
      <dsp:nvSpPr>
        <dsp:cNvPr id="0" name=""/>
        <dsp:cNvSpPr/>
      </dsp:nvSpPr>
      <dsp:spPr>
        <a:xfrm>
          <a:off x="2572963" y="1748790"/>
          <a:ext cx="388620" cy="388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DA6A8-0D98-49DF-A285-99571FF7A7D3}">
      <dsp:nvSpPr>
        <dsp:cNvPr id="0" name=""/>
        <dsp:cNvSpPr/>
      </dsp:nvSpPr>
      <dsp:spPr>
        <a:xfrm>
          <a:off x="3747893" y="0"/>
          <a:ext cx="178294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lvl="0" algn="l" defTabSz="577850">
            <a:lnSpc>
              <a:spcPct val="90000"/>
            </a:lnSpc>
            <a:spcBef>
              <a:spcPct val="0"/>
            </a:spcBef>
            <a:spcAft>
              <a:spcPct val="35000"/>
            </a:spcAft>
          </a:pPr>
          <a:r>
            <a:rPr lang="en-US" sz="1300" kern="1200" dirty="0" smtClean="0">
              <a:solidFill>
                <a:srgbClr val="FF0000"/>
              </a:solidFill>
              <a:effectLst>
                <a:outerShdw blurRad="38100" dist="38100" dir="2700000" algn="tl">
                  <a:srgbClr val="000000">
                    <a:alpha val="43137"/>
                  </a:srgbClr>
                </a:outerShdw>
              </a:effectLst>
            </a:rPr>
            <a:t>Strategy Building</a:t>
          </a:r>
          <a:r>
            <a:rPr lang="en-US" sz="1300" kern="1200" dirty="0" smtClean="0"/>
            <a:t> (2 weeks)</a:t>
          </a:r>
          <a:endParaRPr lang="en-US" sz="1300" kern="1200" dirty="0"/>
        </a:p>
        <a:p>
          <a:pPr marL="57150" lvl="1" indent="-57150" algn="l" defTabSz="444500">
            <a:lnSpc>
              <a:spcPct val="90000"/>
            </a:lnSpc>
            <a:spcBef>
              <a:spcPct val="0"/>
            </a:spcBef>
            <a:spcAft>
              <a:spcPct val="15000"/>
            </a:spcAft>
            <a:buChar char="••"/>
          </a:pPr>
          <a:r>
            <a:rPr lang="en-US" sz="1000" kern="1200" dirty="0" smtClean="0"/>
            <a:t>Strengths / Opportunities</a:t>
          </a:r>
          <a:endParaRPr lang="en-US" sz="1000" kern="1200" dirty="0"/>
        </a:p>
        <a:p>
          <a:pPr marL="57150" lvl="1" indent="-57150" algn="l" defTabSz="444500">
            <a:lnSpc>
              <a:spcPct val="90000"/>
            </a:lnSpc>
            <a:spcBef>
              <a:spcPct val="0"/>
            </a:spcBef>
            <a:spcAft>
              <a:spcPct val="15000"/>
            </a:spcAft>
            <a:buChar char="••"/>
          </a:pPr>
          <a:r>
            <a:rPr lang="en-US" sz="1000" kern="1200" dirty="0" smtClean="0"/>
            <a:t>Threats / Weaknesses</a:t>
          </a:r>
          <a:endParaRPr lang="en-US" sz="1000" kern="1200" dirty="0"/>
        </a:p>
        <a:p>
          <a:pPr marL="57150" lvl="1" indent="-57150" algn="l" defTabSz="444500">
            <a:lnSpc>
              <a:spcPct val="90000"/>
            </a:lnSpc>
            <a:spcBef>
              <a:spcPct val="0"/>
            </a:spcBef>
            <a:spcAft>
              <a:spcPct val="15000"/>
            </a:spcAft>
            <a:buChar char="••"/>
          </a:pPr>
          <a:r>
            <a:rPr lang="en-US" sz="1000" kern="1200" dirty="0" smtClean="0"/>
            <a:t>Capability / Capacity</a:t>
          </a:r>
          <a:endParaRPr lang="en-US" sz="1000" kern="1200" dirty="0"/>
        </a:p>
        <a:p>
          <a:pPr marL="57150" lvl="1" indent="-57150" algn="l" defTabSz="444500">
            <a:lnSpc>
              <a:spcPct val="90000"/>
            </a:lnSpc>
            <a:spcBef>
              <a:spcPct val="0"/>
            </a:spcBef>
            <a:spcAft>
              <a:spcPct val="15000"/>
            </a:spcAft>
            <a:buChar char="••"/>
          </a:pPr>
          <a:r>
            <a:rPr lang="en-US" sz="1000" kern="1200" dirty="0" smtClean="0">
              <a:solidFill>
                <a:schemeClr val="accent1">
                  <a:lumMod val="50000"/>
                </a:schemeClr>
              </a:solidFill>
            </a:rPr>
            <a:t>Strategies development meeting </a:t>
          </a:r>
          <a:r>
            <a:rPr lang="en-US" sz="1000" kern="1200" dirty="0" smtClean="0"/>
            <a:t>[date]</a:t>
          </a:r>
          <a:endParaRPr lang="en-US" sz="1000" kern="1200" dirty="0"/>
        </a:p>
      </dsp:txBody>
      <dsp:txXfrm>
        <a:off x="3747893" y="0"/>
        <a:ext cx="1782946" cy="1554480"/>
      </dsp:txXfrm>
    </dsp:sp>
    <dsp:sp modelId="{762F55B8-71BC-4B68-B54F-A03FFEEEA908}">
      <dsp:nvSpPr>
        <dsp:cNvPr id="0" name=""/>
        <dsp:cNvSpPr/>
      </dsp:nvSpPr>
      <dsp:spPr>
        <a:xfrm>
          <a:off x="4419602" y="1752598"/>
          <a:ext cx="388620" cy="38862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4C43C-6446-48FE-BF1C-308E87BAFDA6}">
      <dsp:nvSpPr>
        <dsp:cNvPr id="0" name=""/>
        <dsp:cNvSpPr/>
      </dsp:nvSpPr>
      <dsp:spPr>
        <a:xfrm>
          <a:off x="5619987" y="2331720"/>
          <a:ext cx="1782946"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1">
          <a:noAutofit/>
        </a:bodyPr>
        <a:lstStyle/>
        <a:p>
          <a:pPr lvl="0" algn="l" defTabSz="577850">
            <a:lnSpc>
              <a:spcPct val="90000"/>
            </a:lnSpc>
            <a:spcBef>
              <a:spcPct val="0"/>
            </a:spcBef>
            <a:spcAft>
              <a:spcPct val="35000"/>
            </a:spcAft>
          </a:pPr>
          <a:r>
            <a:rPr lang="en-US" sz="1300" kern="1200" dirty="0" smtClean="0">
              <a:solidFill>
                <a:srgbClr val="FF0000"/>
              </a:solidFill>
              <a:effectLst>
                <a:outerShdw blurRad="38100" dist="38100" dir="2700000" algn="tl">
                  <a:srgbClr val="000000">
                    <a:alpha val="43137"/>
                  </a:srgbClr>
                </a:outerShdw>
              </a:effectLst>
            </a:rPr>
            <a:t>Acting to Achieve</a:t>
          </a:r>
          <a:r>
            <a:rPr lang="en-US" sz="1300" kern="1200" dirty="0" smtClean="0">
              <a:solidFill>
                <a:srgbClr val="FF0000"/>
              </a:solidFill>
            </a:rPr>
            <a:t> </a:t>
          </a:r>
          <a:r>
            <a:rPr lang="en-US" sz="1300" kern="1200" dirty="0" smtClean="0"/>
            <a:t>(3-4 weeks)</a:t>
          </a:r>
          <a:endParaRPr lang="en-US" sz="1300" kern="1200" dirty="0"/>
        </a:p>
        <a:p>
          <a:pPr marL="57150" lvl="1" indent="-57150" algn="l" defTabSz="444500">
            <a:lnSpc>
              <a:spcPct val="90000"/>
            </a:lnSpc>
            <a:spcBef>
              <a:spcPct val="0"/>
            </a:spcBef>
            <a:spcAft>
              <a:spcPct val="15000"/>
            </a:spcAft>
            <a:buChar char="••"/>
          </a:pPr>
          <a:r>
            <a:rPr lang="en-US" sz="1000" kern="1200" dirty="0" smtClean="0"/>
            <a:t>Goals and measures [due date]</a:t>
          </a:r>
          <a:endParaRPr lang="en-US" sz="1000" kern="1200" dirty="0"/>
        </a:p>
        <a:p>
          <a:pPr marL="57150" lvl="1" indent="-57150" algn="l" defTabSz="444500">
            <a:lnSpc>
              <a:spcPct val="90000"/>
            </a:lnSpc>
            <a:spcBef>
              <a:spcPct val="0"/>
            </a:spcBef>
            <a:spcAft>
              <a:spcPct val="15000"/>
            </a:spcAft>
            <a:buChar char="••"/>
          </a:pPr>
          <a:r>
            <a:rPr lang="en-US" sz="1000" kern="1200" dirty="0" smtClean="0"/>
            <a:t>CAP 5-Year Strategic Plan [draft due]</a:t>
          </a:r>
          <a:endParaRPr lang="en-US" sz="1000" kern="1200" dirty="0"/>
        </a:p>
        <a:p>
          <a:pPr marL="57150" lvl="1" indent="-57150" algn="l" defTabSz="444500">
            <a:lnSpc>
              <a:spcPct val="90000"/>
            </a:lnSpc>
            <a:spcBef>
              <a:spcPct val="0"/>
            </a:spcBef>
            <a:spcAft>
              <a:spcPct val="15000"/>
            </a:spcAft>
            <a:buChar char="••"/>
          </a:pPr>
          <a:r>
            <a:rPr lang="en-US" sz="1000" kern="1200" dirty="0" smtClean="0"/>
            <a:t>CAP Annual Work Plan [draft due]</a:t>
          </a:r>
          <a:endParaRPr lang="en-US" sz="1000" kern="1200" dirty="0"/>
        </a:p>
      </dsp:txBody>
      <dsp:txXfrm>
        <a:off x="5619987" y="2331720"/>
        <a:ext cx="1782946" cy="1554480"/>
      </dsp:txXfrm>
    </dsp:sp>
    <dsp:sp modelId="{9ACE90CF-4869-4632-9256-7C6344B77277}">
      <dsp:nvSpPr>
        <dsp:cNvPr id="0" name=""/>
        <dsp:cNvSpPr/>
      </dsp:nvSpPr>
      <dsp:spPr>
        <a:xfrm>
          <a:off x="6317150" y="1748790"/>
          <a:ext cx="388620" cy="388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BBAF2-A00F-410F-923A-BA7FD6A64E95}">
      <dsp:nvSpPr>
        <dsp:cNvPr id="0" name=""/>
        <dsp:cNvSpPr/>
      </dsp:nvSpPr>
      <dsp:spPr>
        <a:xfrm>
          <a:off x="1727" y="0"/>
          <a:ext cx="2688282" cy="3886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SWOT</a:t>
          </a:r>
          <a:endParaRPr lang="en-US" sz="3200" kern="1200" dirty="0"/>
        </a:p>
      </dsp:txBody>
      <dsp:txXfrm>
        <a:off x="1727" y="1554480"/>
        <a:ext cx="2688282" cy="1554480"/>
      </dsp:txXfrm>
    </dsp:sp>
    <dsp:sp modelId="{F85FE87C-6BA7-4E24-88D4-86C0EF03F228}">
      <dsp:nvSpPr>
        <dsp:cNvPr id="0" name=""/>
        <dsp:cNvSpPr/>
      </dsp:nvSpPr>
      <dsp:spPr>
        <a:xfrm>
          <a:off x="698816" y="233172"/>
          <a:ext cx="1294104" cy="12941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F41A36-3256-404F-AFCF-8DD4AD6CC7CD}">
      <dsp:nvSpPr>
        <dsp:cNvPr id="0" name=""/>
        <dsp:cNvSpPr/>
      </dsp:nvSpPr>
      <dsp:spPr>
        <a:xfrm>
          <a:off x="2770658" y="0"/>
          <a:ext cx="2688282" cy="3886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CAP GAP</a:t>
          </a:r>
          <a:endParaRPr lang="en-US" sz="3200" kern="1200" dirty="0"/>
        </a:p>
      </dsp:txBody>
      <dsp:txXfrm>
        <a:off x="2770658" y="1554480"/>
        <a:ext cx="2688282" cy="1554480"/>
      </dsp:txXfrm>
    </dsp:sp>
    <dsp:sp modelId="{45F22C77-1B4A-429A-A838-B696E0C7553E}">
      <dsp:nvSpPr>
        <dsp:cNvPr id="0" name=""/>
        <dsp:cNvSpPr/>
      </dsp:nvSpPr>
      <dsp:spPr>
        <a:xfrm>
          <a:off x="3467747" y="233172"/>
          <a:ext cx="1294104" cy="129410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69A64-933E-45ED-9B38-FC80FFE716E5}">
      <dsp:nvSpPr>
        <dsp:cNvPr id="0" name=""/>
        <dsp:cNvSpPr/>
      </dsp:nvSpPr>
      <dsp:spPr>
        <a:xfrm>
          <a:off x="5539589" y="0"/>
          <a:ext cx="2688282" cy="3886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Self-assessment</a:t>
          </a:r>
          <a:endParaRPr lang="en-US" sz="3200" kern="1200" dirty="0"/>
        </a:p>
      </dsp:txBody>
      <dsp:txXfrm>
        <a:off x="5539589" y="1554480"/>
        <a:ext cx="2688282" cy="1554480"/>
      </dsp:txXfrm>
    </dsp:sp>
    <dsp:sp modelId="{57F404CB-80F1-4D21-B635-74E532B98A75}">
      <dsp:nvSpPr>
        <dsp:cNvPr id="0" name=""/>
        <dsp:cNvSpPr/>
      </dsp:nvSpPr>
      <dsp:spPr>
        <a:xfrm>
          <a:off x="6236678" y="233172"/>
          <a:ext cx="1294104" cy="129410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C4C3C-A3F6-4D94-BBAC-51DB29544D2E}">
      <dsp:nvSpPr>
        <dsp:cNvPr id="0" name=""/>
        <dsp:cNvSpPr/>
      </dsp:nvSpPr>
      <dsp:spPr>
        <a:xfrm>
          <a:off x="329183" y="3108960"/>
          <a:ext cx="7571232" cy="5829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Tree>
    <p:extLst>
      <p:ext uri="{BB962C8B-B14F-4D97-AF65-F5344CB8AC3E}">
        <p14:creationId xmlns:p14="http://schemas.microsoft.com/office/powerpoint/2010/main" val="2658493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004EE15-3F66-4B04-9498-3105BC2FDFCF}" type="datetimeFigureOut">
              <a:rPr lang="en-US" smtClean="0"/>
              <a:t>5/15/2018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B6FC41E-C7B1-4942-A6F8-366B0333BB5C}" type="slidenum">
              <a:rPr lang="en-US" smtClean="0"/>
              <a:t>‹#›</a:t>
            </a:fld>
            <a:endParaRPr lang="en-US" dirty="0"/>
          </a:p>
        </p:txBody>
      </p:sp>
    </p:spTree>
    <p:extLst>
      <p:ext uri="{BB962C8B-B14F-4D97-AF65-F5344CB8AC3E}">
        <p14:creationId xmlns:p14="http://schemas.microsoft.com/office/powerpoint/2010/main" val="410101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This is the second mentoring module of the State Floodplain Manager 1 on 1 course, “Developing and Maintaining an Effective State Floodplain </a:t>
            </a:r>
            <a:r>
              <a:rPr lang="en-US" smtClean="0"/>
              <a:t>Management Program Part 2</a:t>
            </a:r>
            <a:r>
              <a:rPr lang="en-US" baseline="0" smtClean="0"/>
              <a:t>.”</a:t>
            </a:r>
            <a:endParaRPr lang="en-US" baseline="0" dirty="0" smtClean="0"/>
          </a:p>
          <a:p>
            <a:endParaRPr lang="en-US" baseline="0" dirty="0" smtClean="0"/>
          </a:p>
          <a:p>
            <a:pPr marL="176131" indent="-176131">
              <a:buFont typeface="Arial" pitchFamily="34" charset="0"/>
              <a:buChar char="•"/>
            </a:pPr>
            <a:r>
              <a:rPr lang="en-US" baseline="0" dirty="0" smtClean="0"/>
              <a:t>I {or We} will begin by presenting an overview of the module, then address/discuss each topic in sequence, allowing time for interaction and questions throughout the session.</a:t>
            </a:r>
          </a:p>
          <a:p>
            <a:pPr marL="176131" indent="-17613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a:t>
            </a:fld>
            <a:endParaRPr lang="en-US" dirty="0"/>
          </a:p>
        </p:txBody>
      </p:sp>
    </p:spTree>
    <p:extLst>
      <p:ext uri="{BB962C8B-B14F-4D97-AF65-F5344CB8AC3E}">
        <p14:creationId xmlns:p14="http://schemas.microsoft.com/office/powerpoint/2010/main" val="155582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FMA will be covered in Module 12 “The FEMA Hazard Mitigation Assistance Program and NFIP Mitigation Opportunities.”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107</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Measuring successful FPM can be difficult, since success is the measurement of damages that did not occur after a flood event.</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109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Does CAP-SSSE fund your entire program?  In other words, is it the only funding source you have to accomplish FPM within your state?</a:t>
            </a:r>
          </a:p>
        </p:txBody>
      </p:sp>
      <p:sp>
        <p:nvSpPr>
          <p:cNvPr id="4" name="Slide Number Placeholder 3"/>
          <p:cNvSpPr>
            <a:spLocks noGrp="1"/>
          </p:cNvSpPr>
          <p:nvPr>
            <p:ph type="sldNum" sz="quarter" idx="10"/>
          </p:nvPr>
        </p:nvSpPr>
        <p:spPr/>
        <p:txBody>
          <a:bodyPr/>
          <a:lstStyle/>
          <a:p>
            <a:fld id="{DB6FC41E-C7B1-4942-A6F8-366B0333BB5C}" type="slidenum">
              <a:rPr lang="en-US" smtClean="0"/>
              <a:t>11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S &amp; R: Search and Rescue</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119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SWOT: Strength, Weakness, Opportunity, Threat.  </a:t>
            </a:r>
            <a:r>
              <a:rPr lang="en-US" i="1" baseline="0" dirty="0" smtClean="0"/>
              <a:t>(Yeah, I don’t really buy into “threat” either.)</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A SWOT analysis enables you to identify the positives and negatives inside your FPM program and outside of it, in the external environment.  It is helpful in giving you a full awareness of your situation and can assist you with both strategic planning and decision-making.</a:t>
            </a:r>
          </a:p>
        </p:txBody>
      </p:sp>
      <p:sp>
        <p:nvSpPr>
          <p:cNvPr id="4" name="Slide Number Placeholder 3"/>
          <p:cNvSpPr>
            <a:spLocks noGrp="1"/>
          </p:cNvSpPr>
          <p:nvPr>
            <p:ph type="sldNum" sz="quarter" idx="10"/>
          </p:nvPr>
        </p:nvSpPr>
        <p:spPr/>
        <p:txBody>
          <a:bodyPr/>
          <a:lstStyle/>
          <a:p>
            <a:fld id="{DB6FC41E-C7B1-4942-A6F8-366B0333BB5C}" type="slidenum">
              <a:rPr lang="en-US" smtClean="0"/>
              <a:t>12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Another item to monitor could be: the number of structures removed from the SFHA through mitigation measures.</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124</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129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Such information should be tracked by community, year, and event frequency. </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PDA: Preliminary Damage Assessment</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Take photos of successes and share with your PIO or External Affairs staff.  Information such as this, tied into any mitigation projects or the structure’s owner’s efforts (elevation?) with costs incurred and damages prevented make good stories for the public.</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The last bullet should lead to some discussion of cost benefit or losses prevented by HMA funded or otherwise funded mitigation projects.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The CAP-SSSE Guidance and Application Kit includes an encouragement for state FPM staff to attain CFM credentials.  CAP funding can be used to cover initial exam and biennial CFM renewal fees.</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States are also encouraged to sponsor and proctor CFM training and exams in coordination with ASFPM.</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Are you and your staff currently CFMs?  Is it a requirement to be a CFM at the state or local level?  Why not?</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139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External  refers to large-scale trends, opportunities, threats.</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Internal refers to capability, capacity, strengths and weaknesses.</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What is influencing your ability to accomplish the mission and vision?</a:t>
            </a:r>
          </a:p>
        </p:txBody>
      </p:sp>
      <p:sp>
        <p:nvSpPr>
          <p:cNvPr id="4" name="Slide Number Placeholder 3"/>
          <p:cNvSpPr>
            <a:spLocks noGrp="1"/>
          </p:cNvSpPr>
          <p:nvPr>
            <p:ph type="sldNum" sz="quarter" idx="10"/>
          </p:nvPr>
        </p:nvSpPr>
        <p:spPr/>
        <p:txBody>
          <a:bodyPr/>
          <a:lstStyle/>
          <a:p>
            <a:fld id="{DB6FC41E-C7B1-4942-A6F8-366B0333BB5C}" type="slidenum">
              <a:rPr lang="en-US" smtClean="0"/>
              <a:t>14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140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141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Proof of 16 CECs within the previous 24 months, with a maximum of 12 CECs earned in any one year.</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142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143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Think of any others?</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144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Click to advance to final slide.</a:t>
            </a:r>
          </a:p>
        </p:txBody>
      </p:sp>
      <p:sp>
        <p:nvSpPr>
          <p:cNvPr id="4" name="Slide Number Placeholder 3"/>
          <p:cNvSpPr>
            <a:spLocks noGrp="1"/>
          </p:cNvSpPr>
          <p:nvPr>
            <p:ph type="sldNum" sz="quarter" idx="10"/>
          </p:nvPr>
        </p:nvSpPr>
        <p:spPr/>
        <p:txBody>
          <a:bodyPr/>
          <a:lstStyle/>
          <a:p>
            <a:fld id="{DB6FC41E-C7B1-4942-A6F8-366B0333BB5C}" type="slidenum">
              <a:rPr lang="en-US" smtClean="0"/>
              <a:t>145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146</a:t>
            </a:fld>
            <a:endParaRPr lang="en-US" dirty="0"/>
          </a:p>
        </p:txBody>
      </p:sp>
    </p:spTree>
    <p:extLst>
      <p:ext uri="{BB962C8B-B14F-4D97-AF65-F5344CB8AC3E}">
        <p14:creationId xmlns:p14="http://schemas.microsoft.com/office/powerpoint/2010/main" val="2374882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Profile of current state capability is knowledge, skill, and training.  State capacity is staff and budget.</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Desired outcomes are capability for effective service, flexible capacity, valued partner.</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Build on strengths, take opportunities, compensate for weaknesses, and avoid threats.</a:t>
            </a:r>
          </a:p>
        </p:txBody>
      </p:sp>
      <p:sp>
        <p:nvSpPr>
          <p:cNvPr id="4" name="Slide Number Placeholder 3"/>
          <p:cNvSpPr>
            <a:spLocks noGrp="1"/>
          </p:cNvSpPr>
          <p:nvPr>
            <p:ph type="sldNum" sz="quarter" idx="10"/>
          </p:nvPr>
        </p:nvSpPr>
        <p:spPr/>
        <p:txBody>
          <a:bodyPr/>
          <a:lstStyle/>
          <a:p>
            <a:fld id="{DB6FC41E-C7B1-4942-A6F8-366B0333BB5C}" type="slidenum">
              <a:rPr lang="en-US" smtClean="0"/>
              <a:t>15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 and then click to bring up Morgan and the stated “desire.”</a:t>
            </a:r>
          </a:p>
        </p:txBody>
      </p:sp>
      <p:sp>
        <p:nvSpPr>
          <p:cNvPr id="4" name="Slide Number Placeholder 3"/>
          <p:cNvSpPr>
            <a:spLocks noGrp="1"/>
          </p:cNvSpPr>
          <p:nvPr>
            <p:ph type="sldNum" sz="quarter" idx="10"/>
          </p:nvPr>
        </p:nvSpPr>
        <p:spPr/>
        <p:txBody>
          <a:bodyPr/>
          <a:lstStyle/>
          <a:p>
            <a:fld id="{DB6FC41E-C7B1-4942-A6F8-366B0333BB5C}" type="slidenum">
              <a:rPr lang="en-US" smtClean="0"/>
              <a:t>16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defRPr/>
            </a:pPr>
            <a:r>
              <a:rPr lang="en-US" i="0" baseline="0" dirty="0" smtClean="0"/>
              <a:t>This is the first time that we have mentioned “self-assessment.”  The next slide will reveal what we mean by that.</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(Job Aid 1)</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This will be covered later in this module.</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19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introductory slide for all 14 modules,</a:t>
            </a:r>
            <a:r>
              <a:rPr lang="en-US" i="1" baseline="0" dirty="0" smtClean="0"/>
              <a:t> which enables a module to be shared as an individual/stand-alone session if the need arises.}</a:t>
            </a:r>
          </a:p>
          <a:p>
            <a:endParaRPr lang="en-US" i="1" baseline="0" dirty="0" smtClean="0"/>
          </a:p>
          <a:p>
            <a:pPr marL="176131" indent="-176131">
              <a:buFont typeface="Arial" pitchFamily="34" charset="0"/>
              <a:buChar char="•"/>
            </a:pPr>
            <a:r>
              <a:rPr lang="en-US" i="1" baseline="0" dirty="0" smtClean="0"/>
              <a:t>Mentor should skip the first bullet if the module is not delivered as the first of a select series of modules or as an individual module.</a:t>
            </a:r>
          </a:p>
          <a:p>
            <a:pPr marL="176131" indent="-176131">
              <a:buFont typeface="Arial" pitchFamily="34" charset="0"/>
              <a:buChar char="•"/>
            </a:pPr>
            <a:endParaRPr lang="en-US" i="1" baseline="0" dirty="0" smtClean="0"/>
          </a:p>
          <a:p>
            <a:pPr marL="176131" indent="-176131" defTabSz="939363">
              <a:buFont typeface="Arial" pitchFamily="34" charset="0"/>
              <a:buChar char="•"/>
              <a:defRPr/>
            </a:pPr>
            <a:r>
              <a:rPr lang="en-US" dirty="0" smtClean="0"/>
              <a:t>For</a:t>
            </a:r>
            <a:r>
              <a:rPr lang="en-US" baseline="0" dirty="0" smtClean="0"/>
              <a:t> the next ___ minutes we will {do our introductions and} discuss Developing and Maintaining an Effective State Floodplain Management Program.</a:t>
            </a:r>
          </a:p>
          <a:p>
            <a:pPr marL="176131" indent="-176131" defTabSz="939363">
              <a:buFont typeface="Arial" pitchFamily="34" charset="0"/>
              <a:buChar char="•"/>
              <a:defRPr/>
            </a:pPr>
            <a:endParaRPr lang="en-US" baseline="0" dirty="0" smtClean="0"/>
          </a:p>
          <a:p>
            <a:pPr marL="176131" indent="-176131" defTabSz="939363">
              <a:buFont typeface="Arial" pitchFamily="34" charset="0"/>
              <a:buChar char="•"/>
              <a:defRPr/>
            </a:pPr>
            <a:r>
              <a:rPr lang="en-US" i="1" baseline="0" dirty="0" smtClean="0"/>
              <a:t>{First, we will cover the obligatory introductions portion of the module/session.  After that is accomplished,}  the last four depicted bullets will be discussed before we begin in earnest.</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20</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each bullet.</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What are you doing now?</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What should you do?</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What strategies and goals will get you to where you wish to go?</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How are you committing the resources that you have?</a:t>
            </a:r>
          </a:p>
        </p:txBody>
      </p:sp>
      <p:sp>
        <p:nvSpPr>
          <p:cNvPr id="4" name="Slide Number Placeholder 3"/>
          <p:cNvSpPr>
            <a:spLocks noGrp="1"/>
          </p:cNvSpPr>
          <p:nvPr>
            <p:ph type="sldNum" sz="quarter" idx="10"/>
          </p:nvPr>
        </p:nvSpPr>
        <p:spPr/>
        <p:txBody>
          <a:bodyPr/>
          <a:lstStyle/>
          <a:p>
            <a:fld id="{DB6FC41E-C7B1-4942-A6F8-366B0333BB5C}" type="slidenum">
              <a:rPr lang="en-US" smtClean="0"/>
              <a:t>24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Standard strategic planning jargon.</a:t>
            </a:r>
          </a:p>
        </p:txBody>
      </p:sp>
      <p:sp>
        <p:nvSpPr>
          <p:cNvPr id="4" name="Slide Number Placeholder 3"/>
          <p:cNvSpPr>
            <a:spLocks noGrp="1"/>
          </p:cNvSpPr>
          <p:nvPr>
            <p:ph type="sldNum" sz="quarter" idx="10"/>
          </p:nvPr>
        </p:nvSpPr>
        <p:spPr/>
        <p:txBody>
          <a:bodyPr/>
          <a:lstStyle/>
          <a:p>
            <a:fld id="{DB6FC41E-C7B1-4942-A6F8-366B0333BB5C}" type="slidenum">
              <a:rPr lang="en-US" smtClean="0"/>
              <a:t>25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each bullet.</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each bullet.</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27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Direct</a:t>
            </a:r>
            <a:r>
              <a:rPr lang="en-US" i="1" baseline="0" dirty="0" smtClean="0"/>
              <a:t> the mentee(s) attention to Worksheet #1 and complete the exercise.</a:t>
            </a:r>
            <a:endParaRPr lang="en-US" i="1" dirty="0"/>
          </a:p>
        </p:txBody>
      </p:sp>
      <p:sp>
        <p:nvSpPr>
          <p:cNvPr id="4" name="Slide Number Placeholder 3"/>
          <p:cNvSpPr>
            <a:spLocks noGrp="1"/>
          </p:cNvSpPr>
          <p:nvPr>
            <p:ph type="sldNum" sz="quarter" idx="10"/>
          </p:nvPr>
        </p:nvSpPr>
        <p:spPr/>
        <p:txBody>
          <a:bodyPr/>
          <a:lstStyle/>
          <a:p>
            <a:fld id="{A2EA955D-5C1F-4CBD-A332-D5A6BB095A3C}" type="slidenum">
              <a:rPr lang="en-US" smtClean="0"/>
              <a:pPr/>
              <a:t>28</a:t>
            </a:fld>
            <a:endParaRPr lang="en-US"/>
          </a:p>
        </p:txBody>
      </p:sp>
    </p:spTree>
    <p:extLst>
      <p:ext uri="{BB962C8B-B14F-4D97-AF65-F5344CB8AC3E}">
        <p14:creationId xmlns:p14="http://schemas.microsoft.com/office/powerpoint/2010/main" val="261918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Direct</a:t>
            </a:r>
            <a:r>
              <a:rPr lang="en-US" i="1" baseline="0" dirty="0" smtClean="0"/>
              <a:t> the mentee(s) attention to Worksheet #2 and complete the exercise.</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Direct the mentee(s) attention to Worksheet #3 and complete the exercise.</a:t>
            </a:r>
            <a:endParaRPr lang="en-US" i="1" dirty="0"/>
          </a:p>
        </p:txBody>
      </p:sp>
      <p:sp>
        <p:nvSpPr>
          <p:cNvPr id="4" name="Slide Number Placeholder 3"/>
          <p:cNvSpPr>
            <a:spLocks noGrp="1"/>
          </p:cNvSpPr>
          <p:nvPr>
            <p:ph type="sldNum" sz="quarter" idx="10"/>
          </p:nvPr>
        </p:nvSpPr>
        <p:spPr/>
        <p:txBody>
          <a:bodyPr/>
          <a:lstStyle/>
          <a:p>
            <a:fld id="{A2EA955D-5C1F-4CBD-A332-D5A6BB095A3C}" type="slidenum">
              <a:rPr lang="en-US" smtClean="0"/>
              <a:pPr/>
              <a:t>29</a:t>
            </a:fld>
            <a:endParaRPr lang="en-US"/>
          </a:p>
        </p:txBody>
      </p:sp>
    </p:spTree>
    <p:extLst>
      <p:ext uri="{BB962C8B-B14F-4D97-AF65-F5344CB8AC3E}">
        <p14:creationId xmlns:p14="http://schemas.microsoft.com/office/powerpoint/2010/main" val="261918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Skip this slide as deemed necessary.</a:t>
            </a:r>
          </a:p>
          <a:p>
            <a:pPr marL="176131" indent="-17613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a:t>
            </a:fld>
            <a:endParaRPr lang="en-US" dirty="0"/>
          </a:p>
        </p:txBody>
      </p:sp>
    </p:spTree>
    <p:extLst>
      <p:ext uri="{BB962C8B-B14F-4D97-AF65-F5344CB8AC3E}">
        <p14:creationId xmlns:p14="http://schemas.microsoft.com/office/powerpoint/2010/main" val="154474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30</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reminder, </a:t>
            </a:r>
            <a:r>
              <a:rPr lang="en-US" b="1" baseline="0" dirty="0" smtClean="0"/>
              <a:t>here’s what we are trying to do with the strategic planning</a:t>
            </a:r>
            <a:r>
              <a:rPr lang="en-US" dirty="0" smtClean="0"/>
              <a:t>: </a:t>
            </a:r>
          </a:p>
          <a:p>
            <a:pPr marL="176131" indent="-176131">
              <a:buFont typeface="Arial" pitchFamily="34" charset="0"/>
              <a:buChar char="•"/>
            </a:pPr>
            <a:r>
              <a:rPr lang="en-US" dirty="0" smtClean="0"/>
              <a:t>consider the purpose of the floodplain</a:t>
            </a:r>
            <a:r>
              <a:rPr lang="en-US" baseline="0" dirty="0" smtClean="0"/>
              <a:t> management program/activities;</a:t>
            </a:r>
          </a:p>
          <a:p>
            <a:pPr marL="176131" indent="-176131">
              <a:buFont typeface="Arial" pitchFamily="34" charset="0"/>
              <a:buChar char="•"/>
            </a:pPr>
            <a:r>
              <a:rPr lang="en-US" baseline="0" dirty="0" smtClean="0"/>
              <a:t>prioritize decisions;</a:t>
            </a:r>
          </a:p>
          <a:p>
            <a:pPr marL="176131" indent="-176131">
              <a:buFont typeface="Arial" pitchFamily="34" charset="0"/>
              <a:buChar char="•"/>
            </a:pPr>
            <a:r>
              <a:rPr lang="en-US" baseline="0" dirty="0" smtClean="0"/>
              <a:t>Identify strategies and actions that move toward the outcome;</a:t>
            </a:r>
          </a:p>
          <a:p>
            <a:pPr marL="176131" indent="-176131">
              <a:buFont typeface="Arial" pitchFamily="34" charset="0"/>
              <a:buChar char="•"/>
            </a:pPr>
            <a:r>
              <a:rPr lang="en-US" baseline="0" dirty="0" smtClean="0"/>
              <a:t>allocate resources and people.</a:t>
            </a:r>
          </a:p>
          <a:p>
            <a:pPr marL="176131" indent="-176131">
              <a:buFont typeface="Arial" pitchFamily="34" charset="0"/>
              <a:buChar char="•"/>
            </a:pPr>
            <a:endParaRPr lang="en-US" dirty="0" smtClean="0"/>
          </a:p>
          <a:p>
            <a:pPr marL="176131" indent="-17613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31</a:t>
            </a:fld>
            <a:endParaRPr lang="en-US" dirty="0"/>
          </a:p>
        </p:txBody>
      </p:sp>
    </p:spTree>
    <p:extLst>
      <p:ext uri="{BB962C8B-B14F-4D97-AF65-F5344CB8AC3E}">
        <p14:creationId xmlns:p14="http://schemas.microsoft.com/office/powerpoint/2010/main" val="233438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Phase 1 of the planning process.  ASFPM has a publication entitled </a:t>
            </a:r>
            <a:r>
              <a:rPr lang="en-US" i="1" baseline="0" dirty="0" smtClean="0"/>
              <a:t>“Building” Effective State Floodplain Management Programs, </a:t>
            </a:r>
            <a:r>
              <a:rPr lang="en-US" i="0" baseline="0" dirty="0" smtClean="0"/>
              <a:t>which would be of interest to you.</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Strategic Planning also includes a “preplanning phase” and a “scanning phase.”</a:t>
            </a:r>
          </a:p>
          <a:p>
            <a:pPr marL="176131" indent="-176131">
              <a:buFont typeface="Arial" pitchFamily="34" charset="0"/>
              <a:buChar char="•"/>
            </a:pPr>
            <a:endParaRPr lang="en-US" i="0" baseline="0" dirty="0" smtClean="0"/>
          </a:p>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r>
              <a:rPr lang="en-US" dirty="0" smtClean="0"/>
              <a:t>This is the foundation for building an effective state floodplain management program.</a:t>
            </a:r>
          </a:p>
          <a:p>
            <a:r>
              <a:rPr lang="en-US" dirty="0" smtClean="0"/>
              <a:t>Understanding</a:t>
            </a:r>
            <a:r>
              <a:rPr lang="en-US" baseline="0" dirty="0" smtClean="0"/>
              <a:t> </a:t>
            </a:r>
          </a:p>
          <a:p>
            <a:pPr marL="176131" indent="-176131">
              <a:buFont typeface="Arial" pitchFamily="34" charset="0"/>
              <a:buChar char="•"/>
            </a:pPr>
            <a:r>
              <a:rPr lang="en-US" baseline="0" dirty="0" smtClean="0"/>
              <a:t>why your program/agency exists, </a:t>
            </a:r>
          </a:p>
          <a:p>
            <a:pPr marL="176131" indent="-176131">
              <a:buFont typeface="Arial" pitchFamily="34" charset="0"/>
              <a:buChar char="•"/>
            </a:pPr>
            <a:r>
              <a:rPr lang="en-US" baseline="0" dirty="0" smtClean="0"/>
              <a:t>whom you serve, and </a:t>
            </a:r>
          </a:p>
          <a:p>
            <a:pPr marL="176131" indent="-176131">
              <a:buFont typeface="Arial" pitchFamily="34" charset="0"/>
              <a:buChar char="•"/>
            </a:pPr>
            <a:r>
              <a:rPr lang="en-US" baseline="0" dirty="0" smtClean="0"/>
              <a:t>what your authorities, statutes and mandates require </a:t>
            </a:r>
          </a:p>
          <a:p>
            <a:r>
              <a:rPr lang="en-US" baseline="0" dirty="0" smtClean="0"/>
              <a:t>will serve as filters for decisions about priorities, funding, and resources.</a:t>
            </a:r>
          </a:p>
          <a:p>
            <a:endParaRPr lang="en-US" baseline="0"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pPr marL="176131" indent="-176131">
              <a:buFont typeface="Arial" pitchFamily="34" charset="0"/>
              <a:buChar char="•"/>
            </a:pPr>
            <a:r>
              <a:rPr lang="en-US" b="1" dirty="0" smtClean="0"/>
              <a:t>Quick overview of the foundation </a:t>
            </a:r>
            <a:r>
              <a:rPr lang="en-US" dirty="0" smtClean="0"/>
              <a:t>for the planning effort - Mission, Vision, Mandates.  This example is related to building effective state floodplain</a:t>
            </a:r>
            <a:r>
              <a:rPr lang="en-US" baseline="0" dirty="0" smtClean="0"/>
              <a:t> management programs and is in the state guidance.</a:t>
            </a:r>
            <a:endParaRPr lang="en-US" dirty="0" smtClean="0"/>
          </a:p>
          <a:p>
            <a:endParaRPr lang="en-US" dirty="0" smtClean="0"/>
          </a:p>
          <a:p>
            <a:pPr marL="176131" indent="-176131">
              <a:buFont typeface="Arial" pitchFamily="34" charset="0"/>
              <a:buChar char="•"/>
            </a:pPr>
            <a:r>
              <a:rPr lang="en-US" dirty="0" smtClean="0"/>
              <a:t>Hopefully, most programs/agencies will have some basic mission, vision, and</a:t>
            </a:r>
            <a:r>
              <a:rPr lang="en-US" baseline="0" dirty="0" smtClean="0"/>
              <a:t> mandate information to support the preplanning.</a:t>
            </a:r>
          </a:p>
          <a:p>
            <a:endParaRPr lang="en-US" baseline="0" dirty="0" smtClean="0"/>
          </a:p>
          <a:p>
            <a:pPr marL="176131" indent="-176131">
              <a:buFont typeface="Arial" pitchFamily="34" charset="0"/>
              <a:buChar char="•"/>
            </a:pPr>
            <a:r>
              <a:rPr lang="en-US" baseline="0" dirty="0" smtClean="0"/>
              <a:t>Beginning to </a:t>
            </a:r>
            <a:r>
              <a:rPr lang="en-US" b="1" baseline="0" dirty="0" smtClean="0"/>
              <a:t>SCAN the environment – Worksheet #2.   </a:t>
            </a:r>
            <a:r>
              <a:rPr lang="en-US" b="0" baseline="0" dirty="0" smtClean="0"/>
              <a:t>Information from the scan will tell us the parameters and constraints affecting how we build the program .   </a:t>
            </a:r>
          </a:p>
          <a:p>
            <a:endParaRPr lang="en-US" dirty="0"/>
          </a:p>
        </p:txBody>
      </p:sp>
      <p:sp>
        <p:nvSpPr>
          <p:cNvPr id="4" name="Slide Number Placeholder 3"/>
          <p:cNvSpPr>
            <a:spLocks noGrp="1"/>
          </p:cNvSpPr>
          <p:nvPr>
            <p:ph type="sldNum" sz="quarter" idx="10"/>
          </p:nvPr>
        </p:nvSpPr>
        <p:spPr/>
        <p:txBody>
          <a:bodyPr/>
          <a:lstStyle/>
          <a:p>
            <a:fld id="{DB6FC41E-C7B1-4942-A6F8-366B0333BB5C}" type="slidenum">
              <a:rPr lang="en-US" smtClean="0"/>
              <a:t>33</a:t>
            </a:fld>
            <a:endParaRPr lang="en-US" dirty="0"/>
          </a:p>
        </p:txBody>
      </p:sp>
    </p:spTree>
    <p:extLst>
      <p:ext uri="{BB962C8B-B14F-4D97-AF65-F5344CB8AC3E}">
        <p14:creationId xmlns:p14="http://schemas.microsoft.com/office/powerpoint/2010/main" val="1475343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Phase 2 of the planning process.</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r>
              <a:rPr lang="en-US" dirty="0" smtClean="0"/>
              <a:t>We can build effective programs</a:t>
            </a:r>
            <a:r>
              <a:rPr lang="en-US" baseline="0" dirty="0" smtClean="0"/>
              <a:t> following the same concepts we use to build structures - </a:t>
            </a:r>
          </a:p>
          <a:p>
            <a:r>
              <a:rPr lang="en-US" dirty="0" smtClean="0"/>
              <a:t>Once the foundation</a:t>
            </a:r>
            <a:r>
              <a:rPr lang="en-US" baseline="0" dirty="0" smtClean="0"/>
              <a:t> is laid, we begin to “frame” a building. </a:t>
            </a:r>
          </a:p>
          <a:p>
            <a:r>
              <a:rPr lang="en-US" baseline="0" dirty="0" smtClean="0"/>
              <a:t>Strategically speaking the “frame” of our program will address the constraints, parameters and limitations that affect how we operate as a program. </a:t>
            </a:r>
          </a:p>
          <a:p>
            <a:r>
              <a:rPr lang="en-US" baseline="0" dirty="0" smtClean="0"/>
              <a:t>Scan the environment to identify the constraints, parameters and limitations.</a:t>
            </a:r>
          </a:p>
          <a:p>
            <a:endParaRPr lang="en-US" baseline="0" dirty="0" smtClean="0"/>
          </a:p>
          <a:p>
            <a:r>
              <a:rPr lang="en-US" dirty="0" smtClean="0"/>
              <a:t>How do we SCAN?</a:t>
            </a:r>
            <a:endParaRPr lang="en-US" baseline="0" dirty="0" smtClean="0"/>
          </a:p>
          <a:p>
            <a:pPr marL="176131" indent="-176131">
              <a:buFont typeface="Arial" pitchFamily="34" charset="0"/>
              <a:buChar char="•"/>
            </a:pPr>
            <a:r>
              <a:rPr lang="en-US" baseline="0" dirty="0" smtClean="0"/>
              <a:t>SWOT analysis</a:t>
            </a:r>
          </a:p>
          <a:p>
            <a:pPr marL="176131" indent="-176131">
              <a:buFont typeface="Arial" pitchFamily="34" charset="0"/>
              <a:buChar char="•"/>
            </a:pPr>
            <a:r>
              <a:rPr lang="en-US" baseline="0" dirty="0" smtClean="0"/>
              <a:t>CAP-SSSE Gap Analysis</a:t>
            </a:r>
          </a:p>
          <a:p>
            <a:pPr marL="176131" indent="-176131">
              <a:buFont typeface="Arial" pitchFamily="34" charset="0"/>
              <a:buChar char="•"/>
            </a:pPr>
            <a:r>
              <a:rPr lang="en-US" baseline="0" dirty="0" smtClean="0"/>
              <a:t>Self-assessment against the ASFPM Effective Program Principles</a:t>
            </a:r>
            <a:endParaRPr lang="en-US" dirty="0" smtClean="0"/>
          </a:p>
          <a:p>
            <a:endParaRPr lang="en-US" dirty="0" smtClean="0"/>
          </a:p>
          <a:p>
            <a:r>
              <a:rPr lang="en-US" b="1" dirty="0" smtClean="0"/>
              <a:t>External environment </a:t>
            </a:r>
            <a:r>
              <a:rPr lang="en-US" dirty="0" smtClean="0"/>
              <a:t>are the broad factors that you don’t necessarily have control over, but need to be aware of (political / legal changes, technological changes, demographic changes, public attitudes, economic changes, climate changes and trends and projections).</a:t>
            </a:r>
          </a:p>
          <a:p>
            <a:endParaRPr lang="en-US" dirty="0" smtClean="0"/>
          </a:p>
          <a:p>
            <a:r>
              <a:rPr lang="en-US" b="1" dirty="0" smtClean="0"/>
              <a:t>Internal environment </a:t>
            </a:r>
            <a:r>
              <a:rPr lang="en-US" dirty="0" smtClean="0"/>
              <a:t>are the narrower circle of things that impact what and how you achieve your mission (statutory authority / mandates, human resources, capability, capacity, organizational structure, financial resources).</a:t>
            </a:r>
          </a:p>
          <a:p>
            <a:endParaRPr lang="en-US" dirty="0" smtClean="0"/>
          </a:p>
          <a:p>
            <a:r>
              <a:rPr lang="en-US" i="1" dirty="0" smtClean="0"/>
              <a:t>The NFIP Evaluation and ASFPM reviews are good sources for environmental analysis (AIR and State and Local Programs).</a:t>
            </a:r>
          </a:p>
          <a:p>
            <a:endParaRPr lang="en-US" dirty="0" smtClean="0"/>
          </a:p>
          <a:p>
            <a:r>
              <a:rPr lang="en-US" dirty="0" smtClean="0"/>
              <a:t>The CAP GAP Tool will show us the capability and capacity information for NFIP Coordination.</a:t>
            </a:r>
          </a:p>
          <a:p>
            <a:endParaRPr lang="en-US" dirty="0" smtClean="0"/>
          </a:p>
          <a:p>
            <a:r>
              <a:rPr lang="en-US" dirty="0" smtClean="0"/>
              <a:t>Self-Assessment applies the concepts of capability and capacity information beyond NFIP coordination activities</a:t>
            </a:r>
            <a:r>
              <a:rPr lang="en-US" baseline="0" dirty="0" smtClean="0"/>
              <a:t> to all</a:t>
            </a:r>
            <a:r>
              <a:rPr lang="en-US" dirty="0" smtClean="0"/>
              <a:t> effective program activities.</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Module 5 covers CAP-SSSE in great detail.  This module simply shows how CAP ties in with the holistic view of FPM.</a:t>
            </a:r>
          </a:p>
          <a:p>
            <a:pPr marL="176131" indent="-176131">
              <a:buFont typeface="Arial" pitchFamily="34" charset="0"/>
              <a:buChar char="•"/>
            </a:pPr>
            <a:endParaRPr lang="en-US" i="0" baseline="0" dirty="0" smtClean="0"/>
          </a:p>
          <a:p>
            <a:pPr marL="176131" indent="-176131">
              <a:buFont typeface="Arial" pitchFamily="34" charset="0"/>
              <a:buChar char="•"/>
            </a:pPr>
            <a:r>
              <a:rPr lang="en-US" i="1" baseline="0" dirty="0" smtClean="0"/>
              <a:t>Review the bullets.</a:t>
            </a:r>
          </a:p>
        </p:txBody>
      </p:sp>
      <p:sp>
        <p:nvSpPr>
          <p:cNvPr id="4" name="Slide Number Placeholder 3"/>
          <p:cNvSpPr>
            <a:spLocks noGrp="1"/>
          </p:cNvSpPr>
          <p:nvPr>
            <p:ph type="sldNum" sz="quarter" idx="10"/>
          </p:nvPr>
        </p:nvSpPr>
        <p:spPr/>
        <p:txBody>
          <a:bodyPr/>
          <a:lstStyle/>
          <a:p>
            <a:fld id="{DB6FC41E-C7B1-4942-A6F8-366B0333BB5C}" type="slidenum">
              <a:rPr lang="en-US" smtClean="0"/>
              <a:t>35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a:t>
            </a:r>
          </a:p>
        </p:txBody>
      </p:sp>
      <p:sp>
        <p:nvSpPr>
          <p:cNvPr id="4" name="Slide Number Placeholder 3"/>
          <p:cNvSpPr>
            <a:spLocks noGrp="1"/>
          </p:cNvSpPr>
          <p:nvPr>
            <p:ph type="sldNum" sz="quarter" idx="10"/>
          </p:nvPr>
        </p:nvSpPr>
        <p:spPr/>
        <p:txBody>
          <a:bodyPr/>
          <a:lstStyle/>
          <a:p>
            <a:fld id="{DB6FC41E-C7B1-4942-A6F8-366B0333BB5C}" type="slidenum">
              <a:rPr lang="en-US" smtClean="0"/>
              <a:t>36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a:t>
            </a:r>
          </a:p>
        </p:txBody>
      </p:sp>
      <p:sp>
        <p:nvSpPr>
          <p:cNvPr id="4" name="Slide Number Placeholder 3"/>
          <p:cNvSpPr>
            <a:spLocks noGrp="1"/>
          </p:cNvSpPr>
          <p:nvPr>
            <p:ph type="sldNum" sz="quarter" idx="10"/>
          </p:nvPr>
        </p:nvSpPr>
        <p:spPr/>
        <p:txBody>
          <a:bodyPr/>
          <a:lstStyle/>
          <a:p>
            <a:fld id="{DB6FC41E-C7B1-4942-A6F8-366B0333BB5C}" type="slidenum">
              <a:rPr lang="en-US" smtClean="0"/>
              <a:t>37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p:txBody>
      </p:sp>
      <p:sp>
        <p:nvSpPr>
          <p:cNvPr id="4" name="Slide Number Placeholder 3"/>
          <p:cNvSpPr>
            <a:spLocks noGrp="1"/>
          </p:cNvSpPr>
          <p:nvPr>
            <p:ph type="sldNum" sz="quarter" idx="10"/>
          </p:nvPr>
        </p:nvSpPr>
        <p:spPr/>
        <p:txBody>
          <a:bodyPr/>
          <a:lstStyle/>
          <a:p>
            <a:fld id="{DB6FC41E-C7B1-4942-A6F8-366B0333BB5C}" type="slidenum">
              <a:rPr lang="en-US" smtClean="0"/>
              <a:t>38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Remember this?  The tab where you input your state’s time and effort forecast for five years.</a:t>
            </a:r>
          </a:p>
          <a:p>
            <a:pPr marL="176131" indent="-176131">
              <a:buFont typeface="Arial" pitchFamily="34" charset="0"/>
              <a:buChar char="•"/>
            </a:pPr>
            <a:endParaRPr lang="en-US" i="0" baseline="0" dirty="0" smtClean="0"/>
          </a:p>
          <a:p>
            <a:pPr marL="176131" indent="-176131">
              <a:buFont typeface="Arial" pitchFamily="34" charset="0"/>
              <a:buChar char="•"/>
            </a:pPr>
            <a:r>
              <a:rPr lang="en-US" dirty="0" smtClean="0"/>
              <a:t>This is an example of a state Gap Analysis from</a:t>
            </a:r>
            <a:r>
              <a:rPr lang="en-US" baseline="0" dirty="0" smtClean="0"/>
              <a:t> the FEMA Tool</a:t>
            </a:r>
            <a:r>
              <a:rPr lang="en-US" dirty="0" smtClean="0"/>
              <a:t>.  </a:t>
            </a:r>
          </a:p>
          <a:p>
            <a:pPr marL="176131" indent="-176131">
              <a:buFont typeface="Arial" pitchFamily="34" charset="0"/>
              <a:buChar char="•"/>
            </a:pPr>
            <a:r>
              <a:rPr lang="en-US" dirty="0" smtClean="0"/>
              <a:t>The Core Activities (colored headers) are linked to the functional areas of effective state floodplain management programs.  </a:t>
            </a:r>
          </a:p>
          <a:p>
            <a:pPr marL="176131" indent="-176131">
              <a:buFont typeface="Arial" pitchFamily="34" charset="0"/>
              <a:buChar char="•"/>
            </a:pPr>
            <a:r>
              <a:rPr lang="en-US" dirty="0" smtClean="0"/>
              <a:t>The “input” column represents the state effort.  </a:t>
            </a:r>
          </a:p>
          <a:p>
            <a:pPr marL="176131" indent="-176131">
              <a:buFont typeface="Arial" pitchFamily="34" charset="0"/>
              <a:buChar char="•"/>
            </a:pPr>
            <a:r>
              <a:rPr lang="en-US" dirty="0" smtClean="0"/>
              <a:t>The “baseline” was determined based upon a survey of states and is the average level of effort and or cost required for the activity.  </a:t>
            </a:r>
          </a:p>
          <a:p>
            <a:pPr marL="176131" indent="-176131">
              <a:buFont typeface="Arial" pitchFamily="34" charset="0"/>
              <a:buChar char="•"/>
            </a:pPr>
            <a:r>
              <a:rPr lang="en-US" dirty="0" smtClean="0"/>
              <a:t>The “gap” is the difference between the state’s effort and the average of many states.</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39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Briefly introduce each objective and review at the </a:t>
            </a:r>
            <a:r>
              <a:rPr lang="en-US" i="1" baseline="0" dirty="0" smtClean="0"/>
              <a:t>conclusion of the session.</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Remember this?  The tab which indicates your percentage of gap.</a:t>
            </a:r>
          </a:p>
          <a:p>
            <a:pPr marL="176131" indent="-176131">
              <a:buFont typeface="Arial" pitchFamily="34" charset="0"/>
              <a:buChar char="•"/>
            </a:pPr>
            <a:endParaRPr lang="en-US" i="0" baseline="0" dirty="0" smtClean="0"/>
          </a:p>
          <a:p>
            <a:pPr marL="176131" indent="-176131">
              <a:buFont typeface="Arial" pitchFamily="34" charset="0"/>
              <a:buChar char="•"/>
            </a:pPr>
            <a:r>
              <a:rPr lang="en-US" dirty="0" smtClean="0"/>
              <a:t>The GAP Tool provides a summary of the state’s effort relative to an “average” or baseline for each of the functional areas.  When the state’s level results in a “gap” of greater than 25%, the state is encouraged to review why and rebalance commitments if needed.</a:t>
            </a:r>
          </a:p>
          <a:p>
            <a:endParaRPr lang="en-US" dirty="0" smtClean="0"/>
          </a:p>
          <a:p>
            <a:pPr marL="176131" indent="-176131">
              <a:buFont typeface="Arial" pitchFamily="34" charset="0"/>
              <a:buChar char="•"/>
            </a:pPr>
            <a:r>
              <a:rPr lang="en-US" dirty="0" smtClean="0"/>
              <a:t>Using the</a:t>
            </a:r>
            <a:r>
              <a:rPr lang="en-US" baseline="0" dirty="0" smtClean="0"/>
              <a:t> GAP summary, a state can determine if they are meeting the capability and capacity demands for CORE CAP activities.</a:t>
            </a:r>
            <a:endParaRPr lang="en-US"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Direct</a:t>
            </a:r>
            <a:r>
              <a:rPr lang="en-US" i="1" baseline="0" dirty="0" smtClean="0"/>
              <a:t> the mentee(s) attention to Worksheet #3 and complete the exercise.</a:t>
            </a:r>
          </a:p>
          <a:p>
            <a:pPr marL="176131" indent="-176131">
              <a:buFont typeface="Arial" pitchFamily="34" charset="0"/>
              <a:buChar char="•"/>
            </a:pPr>
            <a:endParaRPr lang="en-US" i="1" baseline="0" dirty="0" smtClean="0"/>
          </a:p>
          <a:p>
            <a:pPr marL="176131" indent="-176131">
              <a:buFont typeface="Arial" pitchFamily="34" charset="0"/>
              <a:buChar char="•"/>
            </a:pPr>
            <a:r>
              <a:rPr lang="en-US" dirty="0" smtClean="0"/>
              <a:t>The “input” compared to the “baseline” projections for each program element</a:t>
            </a:r>
            <a:r>
              <a:rPr lang="en-US" baseline="0" dirty="0" smtClean="0"/>
              <a:t> will show a state where it is meeting the need and where adjustment may be necessary.  </a:t>
            </a:r>
          </a:p>
          <a:p>
            <a:pPr marL="176131" indent="-176131">
              <a:buFont typeface="Arial" pitchFamily="34" charset="0"/>
              <a:buChar char="•"/>
            </a:pPr>
            <a:r>
              <a:rPr lang="en-US" baseline="0" dirty="0" smtClean="0"/>
              <a:t>The “gap” is provided in both hours and dollars for CAP Core activities.</a:t>
            </a:r>
          </a:p>
          <a:p>
            <a:pPr marL="176131" indent="-176131">
              <a:buFont typeface="Arial" pitchFamily="34" charset="0"/>
              <a:buChar char="•"/>
            </a:pPr>
            <a:r>
              <a:rPr lang="en-US" baseline="0" dirty="0" smtClean="0"/>
              <a:t>This summary sheet provides a snapshot of how the state’s resources (man hours and dollars) are distributed among the 10 program elements (relate to the ASFPM 10 principle functional areas).  </a:t>
            </a:r>
          </a:p>
          <a:p>
            <a:pPr marL="176131" indent="-176131">
              <a:buFont typeface="Arial" pitchFamily="34" charset="0"/>
              <a:buChar char="•"/>
            </a:pPr>
            <a:r>
              <a:rPr lang="en-US" baseline="0" dirty="0" smtClean="0"/>
              <a:t>This tool can help a state to evaluate how well it balances CAP activities, and how the allocation impacts broader overall effective state FPM program elements and activities.</a:t>
            </a:r>
          </a:p>
          <a:p>
            <a:endParaRPr lang="en-US" baseline="0" dirty="0" smtClean="0"/>
          </a:p>
          <a:p>
            <a:pPr marL="176131" indent="-176131">
              <a:buFont typeface="Arial" pitchFamily="34" charset="0"/>
              <a:buChar char="•"/>
            </a:pPr>
            <a:r>
              <a:rPr lang="en-US" baseline="0" dirty="0" smtClean="0"/>
              <a:t>For example, how might post disaster activities impact other state program priorities such as compliance monitoring or ordinance assistance?</a:t>
            </a:r>
          </a:p>
          <a:p>
            <a:pPr marL="176131" indent="-176131">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A2EA955D-5C1F-4CBD-A332-D5A6BB095A3C}" type="slidenum">
              <a:rPr lang="en-US" smtClean="0"/>
              <a:pPr/>
              <a:t>41</a:t>
            </a:fld>
            <a:endParaRPr lang="en-US"/>
          </a:p>
        </p:txBody>
      </p:sp>
    </p:spTree>
    <p:extLst>
      <p:ext uri="{BB962C8B-B14F-4D97-AF65-F5344CB8AC3E}">
        <p14:creationId xmlns:p14="http://schemas.microsoft.com/office/powerpoint/2010/main" val="2619181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dirty="0" smtClean="0"/>
              <a:t>CAP Gap</a:t>
            </a:r>
            <a:r>
              <a:rPr lang="en-US" baseline="0" dirty="0" smtClean="0"/>
              <a:t> Analysis is a good tool, BUT it doesn’t show a state the whole picture.  It is limited to only CAP, NFIP activities so far.</a:t>
            </a:r>
            <a:endParaRPr lang="en-US" dirty="0" smtClean="0"/>
          </a:p>
          <a:p>
            <a:endParaRPr lang="en-US" dirty="0" smtClean="0"/>
          </a:p>
          <a:p>
            <a:pPr marL="176131" indent="-176131">
              <a:buFont typeface="Arial" pitchFamily="34" charset="0"/>
              <a:buChar char="•"/>
            </a:pPr>
            <a:r>
              <a:rPr lang="en-US" dirty="0" smtClean="0"/>
              <a:t>States that are familiar with CAP GAP Analysis, can build off this to begin a comprehensive gap analysis that includes activities that are ADVANCED CAP and state floodplain management (above and beyond NFIP).</a:t>
            </a:r>
          </a:p>
          <a:p>
            <a:endParaRPr lang="en-US" dirty="0" smtClean="0"/>
          </a:p>
          <a:p>
            <a:pPr marL="176131" indent="-176131">
              <a:buFont typeface="Arial" pitchFamily="34" charset="0"/>
              <a:buChar char="•"/>
            </a:pPr>
            <a:r>
              <a:rPr lang="en-US" dirty="0" smtClean="0"/>
              <a:t>Challenge – we don’t have the baseline yet for program activities beyond CORE CAP.  </a:t>
            </a:r>
          </a:p>
          <a:p>
            <a:pPr marL="176131" indent="-176131">
              <a:buFont typeface="Arial" pitchFamily="34" charset="0"/>
              <a:buChar char="•"/>
            </a:pPr>
            <a:endParaRPr lang="en-US" dirty="0" smtClean="0"/>
          </a:p>
          <a:p>
            <a:r>
              <a:rPr lang="en-US" u="sng" dirty="0" smtClean="0"/>
              <a:t>Alternatives</a:t>
            </a:r>
            <a:r>
              <a:rPr lang="en-US" dirty="0" smtClean="0"/>
              <a:t>: </a:t>
            </a:r>
          </a:p>
          <a:p>
            <a:endParaRPr lang="en-US" dirty="0" smtClean="0"/>
          </a:p>
          <a:p>
            <a:pPr marL="176131" indent="-176131">
              <a:buFont typeface="Arial" pitchFamily="34" charset="0"/>
              <a:buChar char="•"/>
            </a:pPr>
            <a:r>
              <a:rPr lang="en-US" dirty="0" smtClean="0"/>
              <a:t>One way</a:t>
            </a:r>
            <a:r>
              <a:rPr lang="en-US" baseline="0" dirty="0" smtClean="0"/>
              <a:t> to address this is to </a:t>
            </a:r>
            <a:r>
              <a:rPr lang="en-US" dirty="0" smtClean="0"/>
              <a:t>use “current state” time and effort versus a “desired state” to begin collecting information.</a:t>
            </a:r>
          </a:p>
          <a:p>
            <a:pPr marL="176131" indent="-176131">
              <a:buFont typeface="Arial" pitchFamily="34" charset="0"/>
              <a:buChar char="•"/>
            </a:pPr>
            <a:r>
              <a:rPr lang="en-US" i="0" dirty="0" smtClean="0"/>
              <a:t>ASFPM is also exploring ways to use the data collected from the </a:t>
            </a:r>
            <a:r>
              <a:rPr lang="en-US" b="1" i="0" dirty="0" smtClean="0"/>
              <a:t>survey of state and local floodplain programs </a:t>
            </a:r>
            <a:r>
              <a:rPr lang="en-US" i="0" dirty="0" smtClean="0"/>
              <a:t>to provide national averages on time</a:t>
            </a:r>
            <a:r>
              <a:rPr lang="en-US" i="0" baseline="0" dirty="0" smtClean="0"/>
              <a:t> and effort for a variety of activities and program elements above and beyond the NFIP.</a:t>
            </a:r>
            <a:endParaRPr lang="en-US" i="0"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b="1" dirty="0" smtClean="0"/>
              <a:t>We have the GAP Tool data, why</a:t>
            </a:r>
            <a:r>
              <a:rPr lang="en-US" b="1" baseline="0" dirty="0" smtClean="0"/>
              <a:t> self-assessment</a:t>
            </a:r>
            <a:r>
              <a:rPr lang="en-US" b="1" dirty="0" smtClean="0"/>
              <a:t>? As Paul</a:t>
            </a:r>
            <a:r>
              <a:rPr lang="en-US" b="1" baseline="0" dirty="0" smtClean="0"/>
              <a:t> Harvey might have said “…for the rest of the story.”</a:t>
            </a:r>
            <a:endParaRPr lang="en-US" b="1" dirty="0" smtClean="0"/>
          </a:p>
          <a:p>
            <a:endParaRPr lang="en-US" dirty="0" smtClean="0"/>
          </a:p>
          <a:p>
            <a:pPr marL="176131" indent="-176131">
              <a:buFont typeface="Arial" pitchFamily="34" charset="0"/>
              <a:buChar char="•"/>
            </a:pPr>
            <a:r>
              <a:rPr lang="en-US" dirty="0" smtClean="0"/>
              <a:t>The CAP GAP Analysis gives states a clear picture of what it will take to coordinate the NFIP.  However, it does not necessarily show all the state does for floodplain management and will not document overall program needs and gaps for service and activities other than NFIP.  </a:t>
            </a:r>
          </a:p>
          <a:p>
            <a:endParaRPr lang="en-US" dirty="0" smtClean="0"/>
          </a:p>
          <a:p>
            <a:pPr marL="176131" indent="-176131">
              <a:buFont typeface="Arial" pitchFamily="34" charset="0"/>
              <a:buChar char="•"/>
            </a:pPr>
            <a:r>
              <a:rPr lang="en-US" dirty="0" smtClean="0"/>
              <a:t>The state self-assessment against ASFPM Effective State Programs is recommended to address this need.  The 10 guiding principles provide key areas to review.  </a:t>
            </a:r>
          </a:p>
          <a:p>
            <a:pPr marL="176131" indent="-176131">
              <a:buFont typeface="Arial" pitchFamily="34" charset="0"/>
              <a:buChar char="•"/>
            </a:pPr>
            <a:endParaRPr lang="en-US" dirty="0" smtClean="0"/>
          </a:p>
          <a:p>
            <a:pPr marL="176131" indent="-176131">
              <a:buFont typeface="Arial" pitchFamily="34" charset="0"/>
              <a:buChar char="•"/>
            </a:pPr>
            <a:r>
              <a:rPr lang="en-US" dirty="0" smtClean="0"/>
              <a:t>Capturing state capability and capacity in activities and program elements will allow a state to compare comprehensive program activities with CAP NFIP activities.  </a:t>
            </a:r>
          </a:p>
          <a:p>
            <a:pPr marL="176131" indent="-176131">
              <a:buFont typeface="Arial" pitchFamily="34" charset="0"/>
              <a:buChar char="•"/>
            </a:pPr>
            <a:endParaRPr lang="en-US" dirty="0" smtClean="0"/>
          </a:p>
          <a:p>
            <a:pPr marL="176131" indent="-176131">
              <a:buFont typeface="Arial" pitchFamily="34" charset="0"/>
              <a:buChar char="•"/>
            </a:pPr>
            <a:r>
              <a:rPr lang="en-US" dirty="0" smtClean="0"/>
              <a:t>This approach will begin to integrate NFIP coordination with overall comprehensive state floodplain management through planning, gap analysis, and self-assessment.</a:t>
            </a:r>
          </a:p>
          <a:p>
            <a:endParaRPr lang="en-US" dirty="0" smtClean="0"/>
          </a:p>
          <a:p>
            <a:pPr marL="176131" indent="-176131">
              <a:buFont typeface="Arial" pitchFamily="34" charset="0"/>
              <a:buChar char="•"/>
            </a:pPr>
            <a:r>
              <a:rPr lang="en-US" i="1" dirty="0" smtClean="0"/>
              <a:t>Pages</a:t>
            </a:r>
            <a:r>
              <a:rPr lang="en-US" i="1" baseline="0" dirty="0" smtClean="0"/>
              <a:t> 23-34 in the state guidance provides more information on how self-assessment should be done.</a:t>
            </a:r>
            <a:endParaRPr lang="en-US" i="1"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And the …</a:t>
            </a:r>
          </a:p>
        </p:txBody>
      </p:sp>
      <p:sp>
        <p:nvSpPr>
          <p:cNvPr id="4" name="Slide Number Placeholder 3"/>
          <p:cNvSpPr>
            <a:spLocks noGrp="1"/>
          </p:cNvSpPr>
          <p:nvPr>
            <p:ph type="sldNum" sz="quarter" idx="10"/>
          </p:nvPr>
        </p:nvSpPr>
        <p:spPr/>
        <p:txBody>
          <a:bodyPr/>
          <a:lstStyle/>
          <a:p>
            <a:fld id="{DB6FC41E-C7B1-4942-A6F8-366B0333BB5C}" type="slidenum">
              <a:rPr lang="en-US" smtClean="0"/>
              <a:t>44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And the …</a:t>
            </a:r>
          </a:p>
          <a:p>
            <a:pPr marL="176131" indent="-176131">
              <a:buFont typeface="Arial" pitchFamily="34" charset="0"/>
              <a:buChar char="•"/>
            </a:pPr>
            <a:endParaRPr lang="en-US" i="0" baseline="0" dirty="0" smtClean="0"/>
          </a:p>
          <a:p>
            <a:pPr marL="176131" indent="-176131">
              <a:buFont typeface="Arial" pitchFamily="34" charset="0"/>
              <a:buChar char="•"/>
            </a:pPr>
            <a:r>
              <a:rPr lang="en-US" dirty="0" smtClean="0"/>
              <a:t>The self-assessment should be conducted</a:t>
            </a:r>
            <a:r>
              <a:rPr lang="en-US" baseline="0" dirty="0" smtClean="0"/>
              <a:t> to document capability and capacity in the same consistent way the CAP Gap Tool was designed</a:t>
            </a:r>
            <a:r>
              <a:rPr lang="en-US" dirty="0" smtClean="0"/>
              <a:t>.</a:t>
            </a:r>
          </a:p>
          <a:p>
            <a:endParaRPr lang="en-US" dirty="0" smtClean="0"/>
          </a:p>
          <a:p>
            <a:pPr marL="176131" indent="-176131">
              <a:buFont typeface="Arial" pitchFamily="34" charset="0"/>
              <a:buChar char="•"/>
            </a:pPr>
            <a:r>
              <a:rPr lang="en-US" dirty="0" smtClean="0"/>
              <a:t>Remember the strategic terms CAPABILITY and CAPACITY!</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Think of the 10 guiding principles from ASFPM as a benchmark or “blueprint” for an effective state program.  </a:t>
            </a:r>
          </a:p>
          <a:p>
            <a:pPr marL="176131" indent="-176131">
              <a:buFont typeface="Arial" pitchFamily="34" charset="0"/>
              <a:buChar char="•"/>
            </a:pPr>
            <a:endParaRPr lang="en-US" dirty="0" smtClean="0"/>
          </a:p>
          <a:p>
            <a:pPr marL="176131" indent="-176131">
              <a:buFont typeface="Arial" pitchFamily="34" charset="0"/>
              <a:buChar char="•"/>
            </a:pPr>
            <a:r>
              <a:rPr lang="en-US" dirty="0" smtClean="0"/>
              <a:t>Evaluate how well your state program compares to the peer identified standard.  In the later stages of strategic planning you will identify specific actions or program elements to bring</a:t>
            </a:r>
            <a:r>
              <a:rPr lang="en-US" baseline="0" dirty="0" smtClean="0"/>
              <a:t> you closer to the effective overall state floodplain management program.</a:t>
            </a:r>
            <a:endParaRPr lang="en-US" dirty="0" smtClean="0"/>
          </a:p>
          <a:p>
            <a:endParaRPr lang="en-US" dirty="0" smtClean="0"/>
          </a:p>
          <a:p>
            <a:r>
              <a:rPr lang="en-US" i="0" dirty="0" smtClean="0"/>
              <a:t>Pages 26-31 of the guidance manual provide instruction and an example of how to profile</a:t>
            </a:r>
            <a:r>
              <a:rPr lang="en-US" i="0" baseline="0" dirty="0" smtClean="0"/>
              <a:t> your state program elements and activities.</a:t>
            </a:r>
            <a:endParaRPr lang="en-US" i="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Job Aid 8</a:t>
            </a:r>
          </a:p>
          <a:p>
            <a:pPr marL="176131" indent="-176131">
              <a:buFont typeface="Arial" pitchFamily="34" charset="0"/>
              <a:buChar char="•"/>
            </a:pPr>
            <a:endParaRPr lang="en-US" i="1" baseline="0" dirty="0" smtClean="0"/>
          </a:p>
          <a:p>
            <a:pPr marL="176131" indent="-176131">
              <a:buFont typeface="Arial" pitchFamily="34" charset="0"/>
              <a:buChar char="•"/>
            </a:pPr>
            <a:r>
              <a:rPr lang="en-US" dirty="0" smtClean="0"/>
              <a:t>Let’s review the principles quickly.  These are the key areas or functions that are common to effective state floodplain management programs.  </a:t>
            </a:r>
          </a:p>
          <a:p>
            <a:endParaRPr lang="en-US" dirty="0" smtClean="0"/>
          </a:p>
          <a:p>
            <a:r>
              <a:rPr lang="en-US" i="1" dirty="0" smtClean="0"/>
              <a:t>The </a:t>
            </a:r>
            <a:r>
              <a:rPr lang="en-US" i="1" baseline="0" dirty="0" smtClean="0"/>
              <a:t>principles and related program elements and activities are derived from ASFPM research that is detailed in the “Effective State Floodplain Management Programs 2003” publication.  You should pre-read and be familiar with the information in this publication to complete a successful self-assessment for strategic planning.</a:t>
            </a:r>
            <a:endParaRPr lang="en-US" i="1"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baseline="0" dirty="0" smtClean="0"/>
              <a:t>Self-assessment provides data (consistent capability and capacity information) to use in decisions about how and what will be done, and what will be needed to do it.</a:t>
            </a:r>
          </a:p>
          <a:p>
            <a:endParaRPr lang="en-US" baseline="0" dirty="0" smtClean="0"/>
          </a:p>
          <a:p>
            <a:pPr marL="176131" indent="-176131">
              <a:buFont typeface="Arial" pitchFamily="34" charset="0"/>
              <a:buChar char="•"/>
            </a:pPr>
            <a:r>
              <a:rPr lang="en-US" b="1" baseline="0" dirty="0" smtClean="0"/>
              <a:t>Include the CAP-SSSE activities </a:t>
            </a:r>
            <a:r>
              <a:rPr lang="en-US" baseline="0" dirty="0" smtClean="0"/>
              <a:t>under the appropriate principles to provide a comprehensive picture of the state’s floodplain management program.  </a:t>
            </a:r>
          </a:p>
          <a:p>
            <a:endParaRPr lang="en-US" baseline="0" dirty="0" smtClean="0"/>
          </a:p>
          <a:p>
            <a:pPr marL="176131" indent="-176131">
              <a:buFont typeface="Arial" pitchFamily="34" charset="0"/>
              <a:buChar char="•"/>
            </a:pPr>
            <a:r>
              <a:rPr lang="en-US" baseline="0" dirty="0" smtClean="0"/>
              <a:t>Even states with no program elements or activities beyond their current CAP-SSSE activities can benefit by reviewing what other program elements and activities might be effective in their state.</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48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b="1" dirty="0" smtClean="0"/>
              <a:t>How do you</a:t>
            </a:r>
            <a:r>
              <a:rPr lang="en-US" b="1" baseline="0" dirty="0" smtClean="0"/>
              <a:t> profile the current program activities and elements?</a:t>
            </a:r>
          </a:p>
          <a:p>
            <a:pPr marL="176131" indent="-176131">
              <a:buFont typeface="Arial" pitchFamily="34" charset="0"/>
              <a:buChar char="•"/>
            </a:pPr>
            <a:endParaRPr lang="en-US" b="1" dirty="0" smtClean="0"/>
          </a:p>
          <a:p>
            <a:pPr marL="176131" indent="-176131">
              <a:buFont typeface="Arial" pitchFamily="34" charset="0"/>
              <a:buChar char="•"/>
            </a:pPr>
            <a:r>
              <a:rPr lang="en-US" dirty="0" smtClean="0"/>
              <a:t>Worksheets #5 and #6 support the</a:t>
            </a:r>
            <a:r>
              <a:rPr lang="en-US" baseline="0" dirty="0" smtClean="0"/>
              <a:t> self-assessment by providing a template for the profile of current or desired program activities and elements related to the 10 principles</a:t>
            </a:r>
            <a:r>
              <a:rPr lang="en-US" dirty="0" smtClean="0"/>
              <a:t>.  </a:t>
            </a:r>
          </a:p>
          <a:p>
            <a:endParaRPr lang="en-US" dirty="0" smtClean="0"/>
          </a:p>
          <a:p>
            <a:pPr marL="176131" indent="-176131">
              <a:buFont typeface="Arial" pitchFamily="34" charset="0"/>
              <a:buChar char="•"/>
            </a:pPr>
            <a:r>
              <a:rPr lang="en-US" dirty="0" smtClean="0"/>
              <a:t>Use Worksheet</a:t>
            </a:r>
            <a:r>
              <a:rPr lang="en-US" baseline="0" dirty="0" smtClean="0"/>
              <a:t> </a:t>
            </a:r>
            <a:r>
              <a:rPr lang="en-US" dirty="0" smtClean="0"/>
              <a:t>#6 as a checklist for helping to identify which activities or program elements your state has in the 10 functional areas identified for effective programs. Your</a:t>
            </a:r>
            <a:r>
              <a:rPr lang="en-US" baseline="0" dirty="0" smtClean="0"/>
              <a:t> response to the ASFPM State and Local Floodplain Management Program Survey may also be useful.</a:t>
            </a:r>
            <a:endParaRPr lang="en-US" dirty="0" smtClean="0"/>
          </a:p>
          <a:p>
            <a:pPr marL="176131" indent="-176131">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A2EA955D-5C1F-4CBD-A332-D5A6BB095A3C}" type="slidenum">
              <a:rPr lang="en-US" smtClean="0"/>
              <a:pPr/>
              <a:t>49</a:t>
            </a:fld>
            <a:endParaRPr lang="en-US"/>
          </a:p>
        </p:txBody>
      </p:sp>
    </p:spTree>
    <p:extLst>
      <p:ext uri="{BB962C8B-B14F-4D97-AF65-F5344CB8AC3E}">
        <p14:creationId xmlns:p14="http://schemas.microsoft.com/office/powerpoint/2010/main" val="261918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Note</a:t>
            </a:r>
            <a:r>
              <a:rPr lang="en-US" i="1" baseline="0" dirty="0" smtClean="0"/>
              <a:t> that each of the four topics in this module are tied to the stated objectives.</a:t>
            </a:r>
            <a:endParaRPr lang="en-US" i="1"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Following the same approach as the CAP GAP Analysis, once you have completed the individual activity/element worksheets, summarize the activities currently done and relate them to the desired or future level target need.  </a:t>
            </a:r>
          </a:p>
          <a:p>
            <a:endParaRPr lang="en-US" dirty="0" smtClean="0"/>
          </a:p>
          <a:p>
            <a:pPr marL="176131" indent="-176131">
              <a:buFont typeface="Arial" pitchFamily="34" charset="0"/>
              <a:buChar char="•"/>
            </a:pPr>
            <a:r>
              <a:rPr lang="en-US" b="1" dirty="0" smtClean="0"/>
              <a:t>The “gap” will be the difference of capability and capacity now, versus where you would like to be</a:t>
            </a:r>
            <a:r>
              <a:rPr lang="en-US" dirty="0" smtClean="0"/>
              <a:t>.</a:t>
            </a:r>
          </a:p>
          <a:p>
            <a:pPr marL="176131" indent="-176131">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A2EA955D-5C1F-4CBD-A332-D5A6BB095A3C}" type="slidenum">
              <a:rPr lang="en-US" smtClean="0"/>
              <a:pPr/>
              <a:t>50</a:t>
            </a:fld>
            <a:endParaRPr lang="en-US"/>
          </a:p>
        </p:txBody>
      </p:sp>
    </p:spTree>
    <p:extLst>
      <p:ext uri="{BB962C8B-B14F-4D97-AF65-F5344CB8AC3E}">
        <p14:creationId xmlns:p14="http://schemas.microsoft.com/office/powerpoint/2010/main" val="2619181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Take a 15 minute break.</a:t>
            </a:r>
            <a:endParaRPr lang="en-US" i="1" dirty="0"/>
          </a:p>
        </p:txBody>
      </p:sp>
      <p:sp>
        <p:nvSpPr>
          <p:cNvPr id="4" name="Slide Number Placeholder 3"/>
          <p:cNvSpPr>
            <a:spLocks noGrp="1"/>
          </p:cNvSpPr>
          <p:nvPr>
            <p:ph type="sldNum" sz="quarter" idx="10"/>
          </p:nvPr>
        </p:nvSpPr>
        <p:spPr/>
        <p:txBody>
          <a:bodyPr/>
          <a:lstStyle/>
          <a:p>
            <a:fld id="{DB6FC41E-C7B1-4942-A6F8-366B0333BB5C}" type="slidenum">
              <a:rPr lang="en-US" smtClean="0"/>
              <a:t>51</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Our</a:t>
            </a:r>
            <a:r>
              <a:rPr lang="en-US" baseline="0" dirty="0" smtClean="0"/>
              <a:t> planning efforts, strategies and goals should cooperatively direct FEMA and states toward the big outcomes of reduced flood risk and naturally functioning floodplains!</a:t>
            </a:r>
          </a:p>
          <a:p>
            <a:endParaRPr lang="en-US" baseline="0" dirty="0" smtClean="0"/>
          </a:p>
          <a:p>
            <a:pPr marL="176131" indent="-176131">
              <a:buFont typeface="Arial" pitchFamily="34" charset="0"/>
              <a:buChar char="•"/>
            </a:pPr>
            <a:r>
              <a:rPr lang="en-US" baseline="0" dirty="0" smtClean="0"/>
              <a:t>State benefits from effective floodplain management include:</a:t>
            </a:r>
          </a:p>
          <a:p>
            <a:pPr marL="176131" indent="-176131">
              <a:buFont typeface="Arial" pitchFamily="34" charset="0"/>
              <a:buChar char="•"/>
            </a:pPr>
            <a:endParaRPr lang="en-US" baseline="0" dirty="0" smtClean="0"/>
          </a:p>
          <a:p>
            <a:pPr marL="645812" lvl="1" indent="-176131">
              <a:buFont typeface="Arial" pitchFamily="34" charset="0"/>
              <a:buChar char="•"/>
            </a:pPr>
            <a:r>
              <a:rPr lang="en-US" baseline="0" dirty="0" smtClean="0"/>
              <a:t>Protecting health and safety of citizens</a:t>
            </a:r>
          </a:p>
          <a:p>
            <a:pPr marL="645812" lvl="1" indent="-176131">
              <a:buFont typeface="Arial" pitchFamily="34" charset="0"/>
              <a:buChar char="•"/>
            </a:pPr>
            <a:r>
              <a:rPr lang="en-US" baseline="0" dirty="0" smtClean="0"/>
              <a:t>Preserving quality of life (environmental and economic)</a:t>
            </a:r>
          </a:p>
          <a:p>
            <a:pPr marL="645812" lvl="1" indent="-176131">
              <a:buFont typeface="Arial" pitchFamily="34" charset="0"/>
              <a:buChar char="•"/>
            </a:pPr>
            <a:r>
              <a:rPr lang="en-US" baseline="0" dirty="0" smtClean="0"/>
              <a:t>Minimizing State and Local economic cost (response, recovery, mitigation)</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Phase 3 and 4 of the process – </a:t>
            </a:r>
            <a:r>
              <a:rPr lang="en-US" b="1" dirty="0" smtClean="0"/>
              <a:t>Building</a:t>
            </a:r>
            <a:r>
              <a:rPr lang="en-US" b="1" baseline="0" dirty="0" smtClean="0"/>
              <a:t> Strategies</a:t>
            </a:r>
            <a:r>
              <a:rPr lang="en-US" baseline="0" dirty="0" smtClean="0"/>
              <a:t> and </a:t>
            </a:r>
            <a:r>
              <a:rPr lang="en-US" b="1" baseline="0" dirty="0" smtClean="0"/>
              <a:t>Acting to Achieve</a:t>
            </a:r>
            <a:r>
              <a:rPr lang="en-US" baseline="0" dirty="0" smtClean="0"/>
              <a:t> will be based on the information that comes from the first two phases of the process.  </a:t>
            </a:r>
          </a:p>
          <a:p>
            <a:endParaRPr lang="en-US" baseline="0" dirty="0" smtClean="0"/>
          </a:p>
          <a:p>
            <a:r>
              <a:rPr lang="en-US" b="1" baseline="0" dirty="0" smtClean="0"/>
              <a:t>Do you have a good foundation? </a:t>
            </a:r>
            <a:r>
              <a:rPr lang="en-US" baseline="0" dirty="0" smtClean="0"/>
              <a:t>- understanding the purpose of the program/agency and whom it serves.  </a:t>
            </a:r>
          </a:p>
          <a:p>
            <a:r>
              <a:rPr lang="en-US" b="1" baseline="0" dirty="0" smtClean="0"/>
              <a:t>What external threats and opportunities can impact your program? </a:t>
            </a:r>
            <a:r>
              <a:rPr lang="en-US" baseline="0" dirty="0" smtClean="0"/>
              <a:t>- identify relevant issues from the scan information.</a:t>
            </a:r>
          </a:p>
          <a:p>
            <a:r>
              <a:rPr lang="en-US" b="1" baseline="0" dirty="0" smtClean="0"/>
              <a:t>What internal program strengths and weaknesses have been identified?</a:t>
            </a:r>
            <a:r>
              <a:rPr lang="en-US" baseline="0" dirty="0" smtClean="0"/>
              <a:t> – remember capability and capacity.</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The estimate is that the four</a:t>
            </a:r>
            <a:r>
              <a:rPr lang="en-US" baseline="0" dirty="0" smtClean="0"/>
              <a:t> step process can be completed in 6-8 weeks.  It’s most beneficial if done when you are preparing CAP-SSSE application and work plan.</a:t>
            </a:r>
          </a:p>
          <a:p>
            <a:pPr marL="176131" indent="-176131">
              <a:buFont typeface="Arial" pitchFamily="34" charset="0"/>
              <a:buChar char="•"/>
            </a:pPr>
            <a:endParaRPr lang="en-US" dirty="0" smtClean="0"/>
          </a:p>
          <a:p>
            <a:pPr marL="176131" indent="-176131">
              <a:buFont typeface="Arial" pitchFamily="34" charset="0"/>
              <a:buChar char="•"/>
            </a:pPr>
            <a:r>
              <a:rPr lang="en-US" dirty="0" smtClean="0"/>
              <a:t>Maybe with reluctance, but the reward</a:t>
            </a:r>
            <a:r>
              <a:rPr lang="en-US" baseline="0" dirty="0" smtClean="0"/>
              <a:t> can be big!</a:t>
            </a:r>
            <a:endParaRPr lang="en-US"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The</a:t>
            </a:r>
            <a:r>
              <a:rPr lang="en-US" baseline="0" dirty="0" smtClean="0"/>
              <a:t> actual time to complete the process will depend on how the state wants to manage the activities.  Many activities can be done simultaneously (especially in the first two phases). </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The state should have 1-3 key strategies that will guide the preparation of the CAP 5-Year Strategic Plan, before scheduling the second visit.</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The FEMA GAP Analysis Summary should be used to prepare the CAP Annual Work Plan.</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With State commitment and good preparation, the effort is estimated to take 6-8 weeks.</a:t>
            </a:r>
            <a:endParaRPr lang="en-US"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At</a:t>
            </a:r>
            <a:r>
              <a:rPr lang="en-US" baseline="0" dirty="0" smtClean="0"/>
              <a:t> this point, you have a lot of information – it needs to become relevant.</a:t>
            </a:r>
          </a:p>
          <a:p>
            <a:pPr marL="176131" indent="-176131">
              <a:buFont typeface="Arial" pitchFamily="34" charset="0"/>
              <a:buChar char="•"/>
            </a:pPr>
            <a:endParaRPr lang="en-US" dirty="0" smtClean="0"/>
          </a:p>
          <a:p>
            <a:pPr marL="176131" indent="-176131">
              <a:buFont typeface="Arial" pitchFamily="34" charset="0"/>
              <a:buChar char="•"/>
            </a:pPr>
            <a:r>
              <a:rPr lang="en-US" dirty="0" smtClean="0"/>
              <a:t>In terms of the process,</a:t>
            </a:r>
            <a:r>
              <a:rPr lang="en-US" baseline="0" dirty="0" smtClean="0"/>
              <a:t> you are looking to organize data to determine what your state capability and capacity is relative to the 10 principle areas of effective floodplain management programs (including NFIP Coordination). </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You need to evaluate how well your state program is performing compared to the “standards” for effectiveness?  </a:t>
            </a:r>
          </a:p>
          <a:p>
            <a:endParaRPr lang="en-US" baseline="0" dirty="0" smtClean="0"/>
          </a:p>
          <a:p>
            <a:pPr marL="176131" indent="-176131">
              <a:buFont typeface="Arial" pitchFamily="34" charset="0"/>
              <a:buChar char="•"/>
            </a:pPr>
            <a:r>
              <a:rPr lang="en-US" baseline="0" dirty="0" smtClean="0"/>
              <a:t>The CAP plans are how the state and FEMA will communicate the planned strategies and actions for achieving outcomes and goals.  The annual plan provides  a means to measure progress and account for funding. Performance measures, deliverables and budget are appropriate components.</a:t>
            </a:r>
          </a:p>
          <a:p>
            <a:endParaRPr lang="en-US" baseline="0" dirty="0" smtClean="0"/>
          </a:p>
          <a:p>
            <a:pPr marL="176131" indent="-176131">
              <a:buFont typeface="Arial" pitchFamily="34" charset="0"/>
              <a:buChar char="•"/>
            </a:pPr>
            <a:r>
              <a:rPr lang="en-US" baseline="0" dirty="0" smtClean="0"/>
              <a:t>The long-range strategic plan (5 year focus) provides broad key strategies that move the state toward the desired outcome(s). Progress milestones, outcomes and goals are appropriate.</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b="1" dirty="0" smtClean="0"/>
              <a:t>In phase three of the process, </a:t>
            </a:r>
            <a:r>
              <a:rPr lang="en-US" b="0" dirty="0" smtClean="0"/>
              <a:t>the focus is on PLANNING or strategizing </a:t>
            </a:r>
            <a:r>
              <a:rPr lang="en-US" dirty="0" smtClean="0"/>
              <a:t>to develop broad direction and goals that will keep you moving toward what you want to achieve, despite the environmental factors that can hinder or challenge your progress.  </a:t>
            </a:r>
          </a:p>
          <a:p>
            <a:pPr marL="176131" indent="-176131">
              <a:buFont typeface="Arial" pitchFamily="34" charset="0"/>
              <a:buChar char="•"/>
            </a:pPr>
            <a:endParaRPr lang="en-US" dirty="0" smtClean="0"/>
          </a:p>
          <a:p>
            <a:pPr marL="176131" indent="-176131">
              <a:buFont typeface="Arial" pitchFamily="34" charset="0"/>
              <a:buChar char="•"/>
            </a:pPr>
            <a:r>
              <a:rPr lang="en-US" dirty="0" smtClean="0"/>
              <a:t>It’s about making decisions.  Having what you need to support good decision-making.</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To begin to understand</a:t>
            </a:r>
            <a:r>
              <a:rPr lang="en-US" baseline="0" dirty="0" smtClean="0"/>
              <a:t> the broad nature of strategies think about the two big issues the strategic planning will address.</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Does your state have capability (core floodplain management competencies) to be effective?</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Does your state have capacity (staff and budget) to meet the planned workload for NFIP Coordination? For state floodplain management priorities?</a:t>
            </a:r>
            <a:endParaRPr lang="en-US" dirty="0" smtClean="0"/>
          </a:p>
          <a:p>
            <a:pPr marL="176131" indent="-176131">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A2EA955D-5C1F-4CBD-A332-D5A6BB095A3C}" type="slidenum">
              <a:rPr lang="en-US" smtClean="0"/>
              <a:pPr/>
              <a:t>58</a:t>
            </a:fld>
            <a:endParaRPr lang="en-US"/>
          </a:p>
        </p:txBody>
      </p:sp>
    </p:spTree>
    <p:extLst>
      <p:ext uri="{BB962C8B-B14F-4D97-AF65-F5344CB8AC3E}">
        <p14:creationId xmlns:p14="http://schemas.microsoft.com/office/powerpoint/2010/main" val="2619181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“If you don’t know or care where you are going – does it matter what road you take?”</a:t>
            </a:r>
          </a:p>
          <a:p>
            <a:endParaRPr lang="en-US" dirty="0" smtClean="0"/>
          </a:p>
          <a:p>
            <a:pPr marL="176131" indent="-176131">
              <a:buFont typeface="Arial" pitchFamily="34" charset="0"/>
              <a:buChar char="•"/>
            </a:pPr>
            <a:r>
              <a:rPr lang="en-US" b="1" dirty="0" smtClean="0"/>
              <a:t>Pages</a:t>
            </a:r>
            <a:r>
              <a:rPr lang="en-US" b="1" baseline="0" dirty="0" smtClean="0"/>
              <a:t> 34-38 in the state guidance show you some examples of how to draw conclusions from the information you have collected.</a:t>
            </a:r>
          </a:p>
          <a:p>
            <a:endParaRPr lang="en-US" b="1" baseline="0" dirty="0" smtClean="0"/>
          </a:p>
          <a:p>
            <a:pPr marL="176131" indent="-176131">
              <a:buFont typeface="Arial" pitchFamily="34" charset="0"/>
              <a:buChar char="•"/>
            </a:pPr>
            <a:r>
              <a:rPr lang="en-US" b="0" baseline="0" dirty="0" smtClean="0"/>
              <a:t>Are there specific competencies that have not been developed in your state?  Maybe you have no mapping ability, or no compliance authority?</a:t>
            </a:r>
          </a:p>
          <a:p>
            <a:pPr marL="176131" indent="-176131">
              <a:buFont typeface="Arial" pitchFamily="34" charset="0"/>
              <a:buChar char="•"/>
            </a:pPr>
            <a:endParaRPr lang="en-US" b="0" baseline="0" dirty="0" smtClean="0"/>
          </a:p>
          <a:p>
            <a:pPr marL="176131" indent="-176131">
              <a:buFont typeface="Arial" pitchFamily="34" charset="0"/>
              <a:buChar char="•"/>
            </a:pPr>
            <a:r>
              <a:rPr lang="en-US" b="0" baseline="0" dirty="0" smtClean="0"/>
              <a:t>If you don’t develop these areas, will floodplain management in your state be impacted?  Hazards not identified?  Future development with increased risk?</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59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Mentor will ensure that the required materials are on hand.</a:t>
            </a:r>
          </a:p>
          <a:p>
            <a:pPr marL="176131" indent="-176131">
              <a:buFont typeface="Arial" pitchFamily="34" charset="0"/>
              <a:buChar char="•"/>
            </a:pPr>
            <a:endParaRPr lang="en-US" dirty="0" smtClean="0"/>
          </a:p>
          <a:p>
            <a:pPr marL="176131" indent="-176131">
              <a:buFont typeface="Arial" pitchFamily="34" charset="0"/>
              <a:buChar char="•"/>
            </a:pPr>
            <a:r>
              <a:rPr lang="en-US" dirty="0" smtClean="0"/>
              <a:t>Allow</a:t>
            </a:r>
            <a:r>
              <a:rPr lang="en-US" baseline="0" dirty="0" smtClean="0"/>
              <a:t> for interaction and questions throughout the session.</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Visuals, handouts, and glossary will be available to illustrate the teaching points in this module to both instructor(s) and participant(s).</a:t>
            </a:r>
          </a:p>
          <a:p>
            <a:pPr marL="176131" indent="-176131">
              <a:buFont typeface="Arial" pitchFamily="34" charset="0"/>
              <a:buChar char="•"/>
            </a:pPr>
            <a:endParaRPr lang="en-US" baseline="0" dirty="0" smtClean="0"/>
          </a:p>
          <a:p>
            <a:pPr marL="176131" indent="-176131">
              <a:buFont typeface="Arial" pitchFamily="34" charset="0"/>
              <a:buChar char="•"/>
            </a:pPr>
            <a:r>
              <a:rPr lang="en-US" baseline="0" dirty="0" smtClean="0"/>
              <a:t>The use a acronyms and FPM jargon will curtailed.  If I say something that you do not understand please stop me.  This verbal shorthand (in the land of the uninitiated outside our FPM circle) can also lead to confusion and frustration.  So we can do the secret handshake now and go on from here.</a:t>
            </a:r>
            <a:endParaRPr lang="en-US"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Your strategies should be built on the capability and capacity you have and intentionally direct you away from threats.</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defRPr/>
            </a:pPr>
            <a:r>
              <a:rPr lang="en-US" dirty="0" smtClean="0"/>
              <a:t>Think strategically, make decisions based on consistent data (capability and capacity) about what you are doing, what you should be doing and what will be effective.</a:t>
            </a:r>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Based upon the scan information (SWOT, CAP GAP Analysis and Self-Assessment) are there things jumping out?  </a:t>
            </a:r>
          </a:p>
          <a:p>
            <a:pPr marL="176131" indent="-176131">
              <a:buFont typeface="Arial" pitchFamily="34" charset="0"/>
              <a:buChar char="•"/>
            </a:pPr>
            <a:endParaRPr lang="en-US" dirty="0" smtClean="0"/>
          </a:p>
          <a:p>
            <a:r>
              <a:rPr lang="en-US" dirty="0" smtClean="0"/>
              <a:t>    Strengths, Weaknesses, Opportunities and Threats</a:t>
            </a:r>
          </a:p>
          <a:p>
            <a:endParaRPr lang="en-US" dirty="0" smtClean="0"/>
          </a:p>
          <a:p>
            <a:pPr marL="176131" indent="-176131">
              <a:buFont typeface="Arial" pitchFamily="34" charset="0"/>
              <a:buChar char="•"/>
            </a:pPr>
            <a:r>
              <a:rPr lang="en-US" dirty="0" smtClean="0"/>
              <a:t>Look for issues that you can do something in response to.  </a:t>
            </a:r>
          </a:p>
          <a:p>
            <a:endParaRPr lang="en-US" dirty="0" smtClean="0"/>
          </a:p>
          <a:p>
            <a:pPr marL="176131" indent="-176131">
              <a:buFont typeface="Arial" pitchFamily="34" charset="0"/>
              <a:buChar char="•"/>
            </a:pPr>
            <a:r>
              <a:rPr lang="en-US" dirty="0" smtClean="0"/>
              <a:t>For example, as the demand for technical assistance increases we notice that our staffing and budget are shrinking.  We also see that technology improvements provide us with more efficient ways to retrieve, interpret and distribute flood hazard information.  Can we identify a strategy that will help address more service demand with better technical assistance delivery?</a:t>
            </a:r>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To demonstrate how a strategy should</a:t>
            </a:r>
            <a:r>
              <a:rPr lang="en-US" baseline="0" dirty="0" smtClean="0"/>
              <a:t> be in response to a strategic issue look at this CAP specific example.  </a:t>
            </a:r>
          </a:p>
          <a:p>
            <a:pPr marL="176131" indent="-176131">
              <a:buFont typeface="Arial" pitchFamily="34" charset="0"/>
              <a:buChar char="•"/>
            </a:pPr>
            <a:endParaRPr lang="en-US" baseline="0" dirty="0" smtClean="0"/>
          </a:p>
          <a:p>
            <a:pPr marL="176131" indent="-176131">
              <a:buFont typeface="Arial" pitchFamily="34" charset="0"/>
              <a:buChar char="•"/>
            </a:pPr>
            <a:r>
              <a:rPr lang="en-US" dirty="0" smtClean="0"/>
              <a:t>The issue was</a:t>
            </a:r>
            <a:r>
              <a:rPr lang="en-US" baseline="0" dirty="0" smtClean="0"/>
              <a:t> identified in the NFIP Evaluation.  </a:t>
            </a:r>
          </a:p>
          <a:p>
            <a:pPr marL="176131" indent="-176131">
              <a:buFont typeface="Arial" pitchFamily="34" charset="0"/>
              <a:buChar char="•"/>
            </a:pPr>
            <a:endParaRPr lang="en-US" baseline="0" dirty="0" smtClean="0"/>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baseline="0" dirty="0" smtClean="0"/>
              <a:t>The strategy for strategic planning developed out of FEMA ASFPM collaboration.</a:t>
            </a:r>
            <a:endParaRPr lang="en-US" dirty="0" smtClean="0"/>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Identify 1-3 key strategic</a:t>
            </a:r>
            <a:r>
              <a:rPr lang="en-US" baseline="0" dirty="0" smtClean="0"/>
              <a:t> issues you want to address.</a:t>
            </a:r>
          </a:p>
          <a:p>
            <a:endParaRPr lang="en-US" baseline="0" dirty="0" smtClean="0"/>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Once the issue is framed, the actions to address it can be developed.</a:t>
            </a:r>
          </a:p>
          <a:p>
            <a:pPr marL="176131" indent="-176131">
              <a:buFont typeface="Arial" pitchFamily="34" charset="0"/>
              <a:buChar char="•"/>
            </a:pPr>
            <a:endParaRPr lang="en-US" dirty="0" smtClean="0"/>
          </a:p>
          <a:p>
            <a:pPr marL="176131" indent="-176131">
              <a:buFont typeface="Arial" pitchFamily="34" charset="0"/>
              <a:buChar char="•"/>
            </a:pPr>
            <a:r>
              <a:rPr lang="en-US" b="1" dirty="0" smtClean="0"/>
              <a:t>The issue </a:t>
            </a:r>
            <a:r>
              <a:rPr lang="en-US" dirty="0" smtClean="0"/>
              <a:t>- CAP-SSSE is an important mechanism to both states and FEMA in achieving FPM goals and outcomes, but it is not as effective as it could be. </a:t>
            </a:r>
          </a:p>
          <a:p>
            <a:pPr marL="176131" indent="-176131">
              <a:buFont typeface="Arial" pitchFamily="34" charset="0"/>
              <a:buChar char="•"/>
            </a:pPr>
            <a:endParaRPr lang="en-US" dirty="0" smtClean="0"/>
          </a:p>
          <a:p>
            <a:pPr marL="176131" indent="-176131">
              <a:buFont typeface="Arial" pitchFamily="34" charset="0"/>
              <a:buChar char="•"/>
            </a:pPr>
            <a:r>
              <a:rPr lang="en-US" dirty="0" smtClean="0"/>
              <a:t>A </a:t>
            </a:r>
            <a:r>
              <a:rPr lang="en-US" b="1" dirty="0" smtClean="0"/>
              <a:t>broad STRATEGY </a:t>
            </a:r>
            <a:r>
              <a:rPr lang="en-US" dirty="0" smtClean="0"/>
              <a:t>to address the issue –integrate the NFIP coordination into effective state FPM programs.</a:t>
            </a:r>
          </a:p>
          <a:p>
            <a:endParaRPr lang="en-US" dirty="0" smtClean="0"/>
          </a:p>
          <a:p>
            <a:pPr marL="176131" indent="-176131">
              <a:buFont typeface="Arial" pitchFamily="34" charset="0"/>
              <a:buChar char="•"/>
            </a:pPr>
            <a:r>
              <a:rPr lang="en-US" dirty="0" smtClean="0"/>
              <a:t>FEMA and states will need many actions to achieve the outcome.  </a:t>
            </a:r>
          </a:p>
          <a:p>
            <a:endParaRPr lang="en-US" dirty="0" smtClean="0"/>
          </a:p>
          <a:p>
            <a:pPr marL="176131" indent="-176131">
              <a:buFont typeface="Arial" pitchFamily="34" charset="0"/>
              <a:buChar char="•"/>
            </a:pPr>
            <a:r>
              <a:rPr lang="en-US" dirty="0" smtClean="0"/>
              <a:t>This project begins the foundation through planning and data collection.</a:t>
            </a:r>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This brings us full circle in the planning process – what we do (program actions and elements) has to get us to the outcomes we are after. The outputs are the things that show we are working, but not the end results.</a:t>
            </a:r>
          </a:p>
          <a:p>
            <a:endParaRPr lang="en-US" dirty="0" smtClean="0"/>
          </a:p>
          <a:p>
            <a:pPr marL="176131" indent="-176131">
              <a:buFont typeface="Arial" pitchFamily="34" charset="0"/>
              <a:buChar char="•"/>
            </a:pPr>
            <a:r>
              <a:rPr lang="en-US" i="1" dirty="0" smtClean="0"/>
              <a:t>Pages 47-49 in the guidance manual</a:t>
            </a:r>
            <a:r>
              <a:rPr lang="en-US" i="1" baseline="0" dirty="0" smtClean="0"/>
              <a:t> provide more explanation of these terms and how to use them in the plans.</a:t>
            </a:r>
            <a:endParaRPr lang="en-US" i="1" dirty="0" smtClean="0"/>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The 4</a:t>
            </a:r>
            <a:r>
              <a:rPr lang="en-US" baseline="30000" dirty="0" smtClean="0"/>
              <a:t>th</a:t>
            </a:r>
            <a:r>
              <a:rPr lang="en-US" dirty="0" smtClean="0"/>
              <a:t> phase of the planning process.</a:t>
            </a:r>
          </a:p>
          <a:p>
            <a:pPr marL="176131" indent="-176131">
              <a:buFont typeface="Arial" pitchFamily="34" charset="0"/>
              <a:buChar char="•"/>
            </a:pPr>
            <a:endParaRPr lang="en-US" dirty="0" smtClean="0"/>
          </a:p>
          <a:p>
            <a:pPr marL="176131" indent="-176131">
              <a:buFont typeface="Arial" pitchFamily="34" charset="0"/>
              <a:buChar char="•"/>
            </a:pPr>
            <a:r>
              <a:rPr lang="en-US" dirty="0" smtClean="0"/>
              <a:t>Strategic thinking and the planning process have value in themselves; however, committing your plan to writing will also have value.  It becomes the communication tool and helps you to measure progress and document success.  </a:t>
            </a:r>
          </a:p>
          <a:p>
            <a:endParaRPr lang="en-US" dirty="0" smtClean="0"/>
          </a:p>
          <a:p>
            <a:pPr marL="176131" indent="-176131">
              <a:buFont typeface="Arial" pitchFamily="34" charset="0"/>
              <a:buChar char="•"/>
            </a:pPr>
            <a:r>
              <a:rPr lang="en-US" i="1" dirty="0" smtClean="0"/>
              <a:t>Pages 46-52 in the guidance manual provide more support for writing the CAP plans strategically.</a:t>
            </a:r>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69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Morgan Mentor, the “on</a:t>
            </a:r>
            <a:r>
              <a:rPr lang="en-US" i="1" baseline="0" dirty="0" smtClean="0"/>
              <a:t> point” ASFPM commando</a:t>
            </a:r>
            <a:r>
              <a:rPr lang="en-US" i="1" dirty="0" smtClean="0"/>
              <a:t>.</a:t>
            </a:r>
          </a:p>
          <a:p>
            <a:pPr marL="176131" indent="-176131">
              <a:buFont typeface="Arial" pitchFamily="34" charset="0"/>
              <a:buChar char="•"/>
            </a:pPr>
            <a:endParaRPr lang="en-US" i="1" dirty="0" smtClean="0"/>
          </a:p>
          <a:p>
            <a:pPr marL="176131" indent="-176131">
              <a:buFont typeface="Arial" pitchFamily="34" charset="0"/>
              <a:buChar char="•"/>
            </a:pPr>
            <a:r>
              <a:rPr lang="en-US" i="0" dirty="0" smtClean="0"/>
              <a:t>All of the previous material (building blocks or paddle strokes</a:t>
            </a:r>
            <a:r>
              <a:rPr lang="en-US" i="0" baseline="0" dirty="0" smtClean="0"/>
              <a:t>) </a:t>
            </a:r>
            <a:r>
              <a:rPr lang="en-US" i="0" dirty="0" smtClean="0"/>
              <a:t>we covered in Module 1 leads to building an effective state FPM program and to strategic planning</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DB6FC41E-C7B1-4942-A6F8-366B0333BB5C}" type="slidenum">
              <a:rPr lang="en-US" smtClean="0"/>
              <a:t>7</a:t>
            </a:fld>
            <a:endParaRPr lang="en-US" dirty="0"/>
          </a:p>
        </p:txBody>
      </p:sp>
    </p:spTree>
    <p:extLst>
      <p:ext uri="{BB962C8B-B14F-4D97-AF65-F5344CB8AC3E}">
        <p14:creationId xmlns:p14="http://schemas.microsoft.com/office/powerpoint/2010/main" val="13617639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Review of key strategic elements.</a:t>
            </a:r>
          </a:p>
          <a:p>
            <a:pPr marL="176131" indent="-176131">
              <a:buFont typeface="Arial" pitchFamily="34" charset="0"/>
              <a:buChar char="•"/>
            </a:pPr>
            <a:endParaRPr lang="en-US" dirty="0" smtClean="0"/>
          </a:p>
          <a:p>
            <a:pPr marL="176131" indent="-176131">
              <a:buFont typeface="Arial" pitchFamily="34" charset="0"/>
              <a:buChar char="•"/>
            </a:pPr>
            <a:r>
              <a:rPr lang="en-US" dirty="0" smtClean="0"/>
              <a:t>Examples of the outcome and output for the strategic issue of CAP-SSSE effectiveness.</a:t>
            </a:r>
          </a:p>
          <a:p>
            <a:pPr marL="176131" indent="-176131">
              <a:buFont typeface="Arial" pitchFamily="34" charset="0"/>
              <a:buChar char="•"/>
            </a:pPr>
            <a:endParaRPr lang="en-US" dirty="0" smtClean="0"/>
          </a:p>
          <a:p>
            <a:pPr marL="176131" lvl="1" indent="-176131" defTabSz="939363" fontAlgn="base">
              <a:spcBef>
                <a:spcPct val="30000"/>
              </a:spcBef>
              <a:spcAft>
                <a:spcPct val="0"/>
              </a:spcAft>
              <a:buFont typeface="Arial" pitchFamily="34" charset="0"/>
              <a:buChar char="•"/>
              <a:defRPr/>
            </a:pPr>
            <a:r>
              <a:rPr lang="en-US" b="1" dirty="0" smtClean="0"/>
              <a:t>Outcome</a:t>
            </a:r>
            <a:r>
              <a:rPr lang="en-US" dirty="0" smtClean="0"/>
              <a:t>:  </a:t>
            </a:r>
            <a:r>
              <a:rPr lang="en-US" sz="3100" dirty="0"/>
              <a:t>FEMA and the states experience strategic thinking and action while cooperatively building effective state floodplain management programs.</a:t>
            </a:r>
          </a:p>
          <a:p>
            <a:pPr marL="0" lvl="1" defTabSz="939363" fontAlgn="base">
              <a:spcBef>
                <a:spcPct val="30000"/>
              </a:spcBef>
              <a:spcAft>
                <a:spcPct val="0"/>
              </a:spcAft>
              <a:defRPr/>
            </a:pPr>
            <a:endParaRPr lang="en-US" sz="3100" dirty="0"/>
          </a:p>
          <a:p>
            <a:pPr marL="176131" lvl="1" indent="-176131" defTabSz="939363" fontAlgn="base">
              <a:spcBef>
                <a:spcPct val="30000"/>
              </a:spcBef>
              <a:spcAft>
                <a:spcPct val="0"/>
              </a:spcAft>
              <a:buFont typeface="Arial" pitchFamily="34" charset="0"/>
              <a:buChar char="•"/>
              <a:defRPr/>
            </a:pPr>
            <a:r>
              <a:rPr lang="en-US" b="1" dirty="0" smtClean="0"/>
              <a:t>Output:</a:t>
            </a:r>
            <a:r>
              <a:rPr lang="en-US" baseline="0" dirty="0" smtClean="0"/>
              <a:t>  </a:t>
            </a:r>
            <a:r>
              <a:rPr lang="en-US" sz="3100" dirty="0"/>
              <a:t>Communication and strategic plans for NFIP coordination and state program development.</a:t>
            </a:r>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defRPr/>
            </a:pPr>
            <a:r>
              <a:rPr lang="en-US" dirty="0" smtClean="0"/>
              <a:t>Review of key strategic elements.</a:t>
            </a:r>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defRPr/>
            </a:pPr>
            <a:r>
              <a:rPr lang="en-US" dirty="0" smtClean="0"/>
              <a:t>Review of key strategic elements.</a:t>
            </a:r>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This</a:t>
            </a:r>
            <a:r>
              <a:rPr lang="en-US" baseline="0" dirty="0" smtClean="0"/>
              <a:t> slide should depict how you “pull all the pieces together.”</a:t>
            </a:r>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dirty="0" smtClean="0"/>
              <a:t>Review of the CAP strategic plan.</a:t>
            </a:r>
          </a:p>
          <a:p>
            <a:pPr marL="176131" indent="-176131">
              <a:buFont typeface="Arial" pitchFamily="34" charset="0"/>
              <a:buChar char="•"/>
            </a:pPr>
            <a:endParaRPr lang="en-US" dirty="0" smtClean="0"/>
          </a:p>
          <a:p>
            <a:pPr marL="176131" indent="-176131">
              <a:buFont typeface="Arial" pitchFamily="34" charset="0"/>
              <a:buChar char="•"/>
            </a:pPr>
            <a:r>
              <a:rPr lang="en-US" dirty="0" smtClean="0"/>
              <a:t>Long-range can be overall state floodplain management and show how the NFIP is integrated.</a:t>
            </a:r>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defRPr/>
            </a:pPr>
            <a:r>
              <a:rPr lang="en-US" dirty="0" smtClean="0"/>
              <a:t>See page 46 in </a:t>
            </a:r>
            <a:r>
              <a:rPr lang="en-US" i="1" dirty="0" smtClean="0"/>
              <a:t>Strategic Planning Methodology and State Guidance.</a:t>
            </a: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defRPr/>
            </a:pPr>
            <a:r>
              <a:rPr lang="en-US" dirty="0" smtClean="0"/>
              <a:t>This is where you provide accountability.  Outputs, resources – budget and staff</a:t>
            </a:r>
          </a:p>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defTabSz="939363">
              <a:buFont typeface="Arial" pitchFamily="34" charset="0"/>
              <a:buChar char="•"/>
              <a:defRPr/>
            </a:pPr>
            <a:r>
              <a:rPr lang="en-US" i="0" dirty="0" smtClean="0"/>
              <a:t>Morgan thinks you are ready.  Let’s quickly cover “Outcomes,” “Outputs,” and “Success.”</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79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Have you seen or noticed that too many efforts seem to duplicate other required plans, reports, programs, etc.? </a:t>
            </a:r>
          </a:p>
          <a:p>
            <a:pPr marL="176131" indent="-176131">
              <a:buFont typeface="Arial" pitchFamily="34" charset="0"/>
              <a:buChar char="•"/>
            </a:pPr>
            <a:endParaRPr lang="en-US" i="0" baseline="0" dirty="0" smtClean="0"/>
          </a:p>
          <a:p>
            <a:pPr marL="176131" indent="-176131">
              <a:buFont typeface="Arial" pitchFamily="34" charset="0"/>
              <a:buChar char="•"/>
            </a:pPr>
            <a:r>
              <a:rPr lang="en-US" i="1" baseline="0" dirty="0" smtClean="0"/>
              <a:t>This is a slide to enable the mentee(s) to change mental gears and start thinking about the strategic planning process and how it can assist them in their state FPM program.</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CTP: Cooperative Technical Partner             MAS: Mapping Activity Statements</a:t>
            </a:r>
          </a:p>
        </p:txBody>
      </p:sp>
      <p:sp>
        <p:nvSpPr>
          <p:cNvPr id="4" name="Slide Number Placeholder 3"/>
          <p:cNvSpPr>
            <a:spLocks noGrp="1"/>
          </p:cNvSpPr>
          <p:nvPr>
            <p:ph type="sldNum" sz="quarter" idx="10"/>
          </p:nvPr>
        </p:nvSpPr>
        <p:spPr/>
        <p:txBody>
          <a:bodyPr/>
          <a:lstStyle/>
          <a:p>
            <a:fld id="{DB6FC41E-C7B1-4942-A6F8-366B0333BB5C}" type="slidenum">
              <a:rPr lang="en-US" smtClean="0"/>
              <a:t>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6131" indent="-176131">
              <a:buFont typeface="Arial" pitchFamily="34" charset="0"/>
              <a:buChar char="•"/>
            </a:pPr>
            <a:endParaRPr lang="en-US" dirty="0" smtClean="0"/>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dirty="0" smtClean="0"/>
              <a:t>Review</a:t>
            </a:r>
            <a:r>
              <a:rPr lang="en-US" i="1" baseline="0" dirty="0" smtClean="0"/>
              <a:t> any items or questions that were raised to ensure that there is no confusion or mystery to what you have covered.</a:t>
            </a:r>
          </a:p>
          <a:p>
            <a:pPr marL="176131" indent="-176131">
              <a:buFont typeface="Arial" pitchFamily="34" charset="0"/>
              <a:buChar char="•"/>
            </a:pPr>
            <a:endParaRPr lang="en-US" i="1"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82</a:t>
            </a:fld>
            <a:endParaRPr lang="en-US" dirty="0"/>
          </a:p>
        </p:txBody>
      </p:sp>
    </p:spTree>
    <p:extLst>
      <p:ext uri="{BB962C8B-B14F-4D97-AF65-F5344CB8AC3E}">
        <p14:creationId xmlns:p14="http://schemas.microsoft.com/office/powerpoint/2010/main" val="130289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Pages 88 – 91 of this ASFPM publication covers the topic of Funding and Staffing quite well.</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We will summarize the topic in the next few slides.  I recommend that you peruse this document for further details.</a:t>
            </a:r>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Now, let’s begin the summary.</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Review each bullet and ask for reactions from the mentee(s).</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There is no actual “manning chart” or any other description of a federally approved NFIP Coordinating office staff’s makeup.</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There is only the duties and responsibilities of the NFIP State Coordinator’s office set forth in 44 CFR 60.25 of the NFIP regulations.</a:t>
            </a:r>
          </a:p>
          <a:p>
            <a:pPr marL="176131" indent="-176131">
              <a:buFont typeface="Arial" pitchFamily="34" charset="0"/>
              <a:buChar char="•"/>
            </a:pPr>
            <a:endParaRPr lang="en-US" i="0" baseline="0" dirty="0" smtClean="0"/>
          </a:p>
          <a:p>
            <a:pPr marL="176131" indent="-176131">
              <a:buFont typeface="Arial" pitchFamily="34" charset="0"/>
              <a:buChar char="•"/>
            </a:pPr>
            <a:r>
              <a:rPr lang="en-US" i="1" baseline="0" dirty="0" smtClean="0"/>
              <a:t>Click for a “screen capture” of the duties as listed in 44 CFR 60.25.</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0" baseline="0" dirty="0" smtClean="0"/>
              <a:t>The duties and responsibilities of the NFIP State Coordinator’s office are set forth in 44 CFR 60.25.</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How would you go about developing a manning/staffing chart for an office charged with these duties?  What FEMA provided tool might assist in this endeavor?</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How is your office presently organized?  What is your job title and the titles of any staff you may have?  What types of vehicles do you have at your disposal?  Equipment?  Do you see a need for change? Is this a case of “That’s the way it has always been?”</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With this information a budget can be developed for salaries, operations, mapping, and other activities.</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1" baseline="0" dirty="0" smtClean="0"/>
              <a:t>Photo by Al Goodman.  </a:t>
            </a:r>
            <a:r>
              <a:rPr lang="en-US" i="0" baseline="0" dirty="0" smtClean="0"/>
              <a:t>DHS Blackhawk which arrived at the State Emergency Response Team location a few days after Katrina in 2005.  They didn’t bring any help that could be used.  “We asked for ice and ICE dropped in.”</a:t>
            </a:r>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89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Recommend that the mentee(s) peruse this ASFPM publication.</a:t>
            </a:r>
          </a:p>
        </p:txBody>
      </p:sp>
      <p:sp>
        <p:nvSpPr>
          <p:cNvPr id="4" name="Slide Number Placeholder 3"/>
          <p:cNvSpPr>
            <a:spLocks noGrp="1"/>
          </p:cNvSpPr>
          <p:nvPr>
            <p:ph type="sldNum" sz="quarter" idx="10"/>
          </p:nvPr>
        </p:nvSpPr>
        <p:spPr/>
        <p:txBody>
          <a:bodyPr/>
          <a:lstStyle/>
          <a:p>
            <a:fld id="{DB6FC41E-C7B1-4942-A6F8-366B0333BB5C}" type="slidenum">
              <a:rPr lang="en-US" smtClean="0"/>
              <a:t>9</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What does the second bullet mean?  Let’s see.  </a:t>
            </a:r>
            <a:r>
              <a:rPr lang="en-US" i="1" baseline="0" dirty="0" smtClean="0"/>
              <a:t>(Click for next slide.)</a:t>
            </a:r>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90</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A method must be found (which works for you) that will access these hidden needs in order to assign funds and staff.</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91</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92</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93</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However, how you determine the method needed to achieve your goals and objectives is up to you.  Some assistance might be in another state agency or a different department in your agency.</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94</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r>
              <a:rPr lang="en-US" i="0" baseline="0" dirty="0" smtClean="0"/>
              <a:t>These ideas may or may not be possible, depending on budget staffing, etc.</a:t>
            </a:r>
          </a:p>
          <a:p>
            <a:pPr marL="176131" indent="-176131">
              <a:buFont typeface="Arial" pitchFamily="34" charset="0"/>
              <a:buChar char="•"/>
            </a:pPr>
            <a:endParaRPr lang="en-US" i="0" baseline="0" dirty="0" smtClean="0"/>
          </a:p>
          <a:p>
            <a:pPr marL="176131" indent="-176131">
              <a:buFont typeface="Arial" pitchFamily="34" charset="0"/>
              <a:buChar char="•"/>
            </a:pPr>
            <a:r>
              <a:rPr lang="en-US" i="0" baseline="0" dirty="0" smtClean="0"/>
              <a:t>Why would a “field office” be a positive asset to a state program?  (Communities would get to know the FPM Specialist, trust them, call on them for tech assistance and guidance.)</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95</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96</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97</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98</a:t>
            </a:fld>
            <a:endParaRPr lang="en-US" dirty="0"/>
          </a:p>
        </p:txBody>
      </p:sp>
    </p:spTree>
    <p:extLst>
      <p:ext uri="{BB962C8B-B14F-4D97-AF65-F5344CB8AC3E}">
        <p14:creationId xmlns:p14="http://schemas.microsoft.com/office/powerpoint/2010/main" val="40149905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itchFamily="34" charset="0"/>
              <a:buChar char="•"/>
            </a:pPr>
            <a:r>
              <a:rPr lang="en-US" i="1" baseline="0" dirty="0" smtClean="0"/>
              <a:t>Review the bullets.</a:t>
            </a:r>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1" baseline="0" dirty="0" smtClean="0"/>
          </a:p>
          <a:p>
            <a:pPr marL="176131" indent="-176131">
              <a:buFont typeface="Arial" pitchFamily="34" charset="0"/>
              <a:buChar char="•"/>
            </a:pPr>
            <a:endParaRPr lang="en-US" i="0" baseline="0" dirty="0" smtClean="0"/>
          </a:p>
          <a:p>
            <a:pPr marL="176131" indent="-176131">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DB6FC41E-C7B1-4942-A6F8-366B0333BB5C}" type="slidenum">
              <a:rPr lang="en-US" smtClean="0"/>
              <a:t>99</a:t>
            </a:fld>
            <a:endParaRPr lang="en-US" dirty="0"/>
          </a:p>
        </p:txBody>
      </p:sp>
    </p:spTree>
    <p:extLst>
      <p:ext uri="{BB962C8B-B14F-4D97-AF65-F5344CB8AC3E}">
        <p14:creationId xmlns:p14="http://schemas.microsoft.com/office/powerpoint/2010/main" val="4014990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endParaRPr lang="en-US" dirty="0"/>
            </a:p>
          </p:txBody>
        </p:sp>
        <p:sp>
          <p:nvSpPr>
            <p:cNvPr id="3094"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5"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6"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sp>
          <p:nvSpPr>
            <p:cNvPr id="3097"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endParaRPr lang="en-US" dirty="0"/>
            </a:p>
          </p:txBody>
        </p:sp>
      </p:grpSp>
      <p:sp>
        <p:nvSpPr>
          <p:cNvPr id="3074" name="Rectangle 2"/>
          <p:cNvSpPr>
            <a:spLocks noGrp="1" noChangeArrowheads="1"/>
          </p:cNvSpPr>
          <p:nvPr>
            <p:ph type="ctrTitle"/>
          </p:nvPr>
        </p:nvSpPr>
        <p:spPr bwMode="ltGray">
          <a:xfrm>
            <a:off x="609600" y="2590800"/>
            <a:ext cx="7772400" cy="1066800"/>
          </a:xfrm>
        </p:spPr>
        <p:txBody>
          <a:bodyPr/>
          <a:lstStyle>
            <a:lvl1pPr algn="ctr">
              <a:defRPr sz="4400">
                <a:solidFill>
                  <a:schemeClr val="tx1">
                    <a:lumMod val="75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057400" y="4191000"/>
            <a:ext cx="6400800" cy="533400"/>
          </a:xfrm>
        </p:spPr>
        <p:txBody>
          <a:bodyPr/>
          <a:lstStyle>
            <a:lvl1pPr marL="0" indent="0" algn="r">
              <a:buFontTx/>
              <a:buNone/>
              <a:defRPr sz="2800">
                <a:solidFill>
                  <a:schemeClr val="tx2"/>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4AAFDEF5-75F9-4459-AFF5-218CA6C3509B}" type="datetime1">
              <a:rPr lang="en-US" smtClean="0"/>
              <a:t>5/15/2018</a:t>
            </a:fld>
            <a:endParaRPr lang="en-US"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92701AAA-C610-44FA-AAF6-900CDDFFB84A}" type="slidenum">
              <a:rPr lang="en-US" smtClean="0"/>
              <a:t>‹#›</a:t>
            </a:fld>
            <a:endParaRPr lang="en-US" dirty="0"/>
          </a:p>
        </p:txBody>
      </p:sp>
      <p:pic>
        <p:nvPicPr>
          <p:cNvPr id="26" name="Picture 6"/>
          <p:cNvPicPr>
            <a:picLocks noChangeAspect="1" noChangeArrowheads="1"/>
          </p:cNvPicPr>
          <p:nvPr/>
        </p:nvPicPr>
        <p:blipFill>
          <a:blip r:embed="rId2" cstate="print"/>
          <a:srcRect/>
          <a:stretch>
            <a:fillRect/>
          </a:stretch>
        </p:blipFill>
        <p:spPr bwMode="auto">
          <a:xfrm>
            <a:off x="0" y="0"/>
            <a:ext cx="9144000" cy="2173574"/>
          </a:xfrm>
          <a:prstGeom prst="rect">
            <a:avLst/>
          </a:prstGeom>
          <a:noFill/>
          <a:ln w="9525">
            <a:noFill/>
            <a:miter lim="800000"/>
            <a:headEnd/>
            <a:tailEnd/>
          </a:ln>
          <a:effectLst/>
        </p:spPr>
      </p:pic>
      <p:sp>
        <p:nvSpPr>
          <p:cNvPr id="2" name="TextBox 1"/>
          <p:cNvSpPr txBox="1"/>
          <p:nvPr userDrawn="1"/>
        </p:nvSpPr>
        <p:spPr>
          <a:xfrm>
            <a:off x="228600" y="2362200"/>
            <a:ext cx="8686800" cy="4247317"/>
          </a:xfrm>
          <a:prstGeom prst="rect">
            <a:avLst/>
          </a:prstGeom>
          <a:noFill/>
          <a:ln w="19050">
            <a:solidFill>
              <a:schemeClr val="tx1">
                <a:lumMod val="60000"/>
                <a:lumOff val="40000"/>
              </a:schemeClr>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81CD1C2-A262-495F-8633-9DA0273B2423}"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FC681A-DA5A-4AF6-B3C3-14365DA84076}"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77CA5A1F-C015-4A2D-90F4-9B37DAD9D416}" type="datetime1">
              <a:rPr lang="en-US" smtClean="0"/>
              <a:t>5/15/2018</a:t>
            </a:fld>
            <a:endParaRPr lang="en-US" dirty="0"/>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AAE566F-1CD9-4711-95A9-D070A7BA50BB}"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9126BC-661E-4263-A414-C3B602CE53D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9D6E00F-5F6F-43C9-B23A-D9A416745343}"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73561-9979-4CE7-9C21-759083068EE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CD3D06-193A-462A-B0C8-2C9FB06B8D87}"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ED10D-CFAD-4690-8DB1-CB8C9289C937}"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CC5827C-F2B1-461C-B96A-F0C7841AEAFC}"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E2B8D5-3069-453F-A5DB-8D7A26874B75}"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9C63355-2A11-401E-975D-5A673230AF45}" type="datetime1">
              <a:rPr lang="en-US" smtClean="0">
                <a:solidFill>
                  <a:srgbClr val="000000"/>
                </a:solidFill>
              </a:rPr>
              <a:t>5/15/2018</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4D6603-2911-48C4-AABD-38CADB0604C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06531FA-018B-45A3-AC97-E4128E79EA92}" type="datetime1">
              <a:rPr lang="en-US" smtClean="0">
                <a:solidFill>
                  <a:srgbClr val="000000"/>
                </a:solidFill>
              </a:rPr>
              <a:t>5/15/2018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230B79-E0A8-432D-9701-F1777AE29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02502E-9698-47CA-8280-300B44B0E411}" type="datetime1">
              <a:rPr lang="en-US" smtClean="0">
                <a:solidFill>
                  <a:srgbClr val="000000"/>
                </a:solidFill>
              </a:rPr>
              <a:t>5/15/2018</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6D9346-C092-44C9-A4DC-3A2F816F2CA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EEA5FF-F965-4E4F-95BC-BEEB0E3C6D0D}"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B257E15-CD20-4AAA-8ED1-61D9A528D77F}"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D3BBD-4217-40C0-8156-661FF5D3E9CA}"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5BC004-AB9A-4BD6-A01A-9EA9AC0E15B9}"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CAF0E-DAB6-4A77-90AE-70AF2F15FC4D}"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F32CFB-E619-4B88-9C2D-D7990B2E84F8}"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5A5D3-59FB-4291-87F2-67AB6CCED700}"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8C0269-0E38-4F1A-8B01-0E96D8403202}"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8AB6C-962E-49B1-9C78-FB80741157B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BF4898A-A483-48F9-A5F7-97AB1DA7E966}"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5C19A-138A-4E96-9F40-1259C1DB0286}"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dirty="0" smtClean="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fld id="{7725286C-0F64-4CC9-8C6F-AB698371389F}" type="datetime1">
              <a:rPr lang="en-US" smtClean="0">
                <a:solidFill>
                  <a:srgbClr val="000000"/>
                </a:solidFill>
              </a:rPr>
              <a:t>5/15/2018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C18EBD-7DEF-4FBC-A644-5B1C355AB66C}"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5CD12F8-54BD-419A-B11E-CE0815C09231}" type="datetime1">
              <a:rPr lang="en-US" smtClean="0">
                <a:solidFill>
                  <a:srgbClr val="000000"/>
                </a:solidFill>
              </a:rPr>
              <a:t>5/15/2018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A9B894-B261-4EA2-9461-B56A7ED9BE51}" type="slidenum">
              <a:rPr lang="en-US">
                <a:solidFill>
                  <a:srgbClr val="000000"/>
                </a:solidFill>
              </a:rPr>
              <a:pPr>
                <a:defRPr/>
              </a:pPr>
              <a:t>‹#›</a:t>
            </a:fld>
            <a:endParaRPr lang="en-US" dirty="0">
              <a:solidFill>
                <a:srgbClr val="000000"/>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605144-C71A-4D08-A564-52257A293EF4}" type="datetime1">
              <a:rPr lang="en-US" smtClean="0"/>
              <a:t>5/15/2018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ADB0B06-6565-41AF-8F7D-7C5BED30E418}"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E764E51-5D65-449F-8F3B-BEC2C438FEAF}" type="datetime1">
              <a:rPr lang="en-US" smtClean="0"/>
              <a:t>5/15/2018</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3815CD1-6435-44B7-BC6B-62C02081E03B}" type="datetime1">
              <a:rPr lang="en-US" smtClean="0"/>
              <a:t>5/15/2018</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5DE2E0-953E-4CBB-851E-C70FE5910BF0}" type="datetime1">
              <a:rPr lang="en-US" smtClean="0"/>
              <a:t>5/15/2018</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D048F04-D3AD-4500-A8A4-A6CEAC5861B5}"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7A30F6-00B7-481B-93EC-7254008248D2}" type="datetime1">
              <a:rPr lang="en-US" smtClean="0"/>
              <a:t>5/15/2018</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1AAA-C610-44FA-AAF6-900CDDFFB84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endParaRPr lang="en-US" dirty="0"/>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endParaRPr lang="en-US" dirty="0"/>
            </a:p>
          </p:txBody>
        </p:sp>
        <p:sp>
          <p:nvSpPr>
            <p:cNvPr id="1038" name="Freeform 14"/>
            <p:cNvSpPr>
              <a:spLocks/>
            </p:cNvSpPr>
            <p:nvPr userDrawn="1"/>
          </p:nvSpPr>
          <p:spPr bwMode="gray">
            <a:xfrm>
              <a:off x="-1" y="513"/>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endParaRPr lang="en-US" dirty="0"/>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en-US" dirty="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FFAD11E-15F3-4240-8EBF-C830864DAA9B}" type="datetime1">
              <a:rPr lang="en-US" smtClean="0"/>
              <a:t>5/15/2018</a:t>
            </a:fld>
            <a:endParaRPr lang="en-US" dirty="0"/>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701AAA-C610-44FA-AAF6-900CDDFFB84A}" type="slidenum">
              <a:rPr lang="en-US" smtClean="0"/>
              <a:t>‹#›</a:t>
            </a:fld>
            <a:endParaRPr lang="en-US" dirty="0"/>
          </a:p>
        </p:txBody>
      </p:sp>
      <p:pic>
        <p:nvPicPr>
          <p:cNvPr id="14" name="Picture 13" descr="letterhead from seth.PNG"/>
          <p:cNvPicPr>
            <a:picLocks noChangeAspect="1"/>
          </p:cNvPicPr>
          <p:nvPr/>
        </p:nvPicPr>
        <p:blipFill>
          <a:blip r:embed="rId14" cstate="print"/>
          <a:srcRect r="81326"/>
          <a:stretch>
            <a:fillRect/>
          </a:stretch>
        </p:blipFill>
        <p:spPr bwMode="auto">
          <a:xfrm>
            <a:off x="0" y="0"/>
            <a:ext cx="114904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evee Safety ppt inside slide for Phil Rizzi"/>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2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aseline="0">
                <a:solidFill>
                  <a:schemeClr val="tx1"/>
                </a:solidFill>
                <a:latin typeface="Times New Roman" pitchFamily="18" charset="0"/>
              </a:defRPr>
            </a:lvl1pPr>
          </a:lstStyle>
          <a:p>
            <a:pPr>
              <a:defRPr/>
            </a:pPr>
            <a:fld id="{ADEFCBFC-2A66-46A7-9636-51B61282C529}" type="datetime1">
              <a:rPr lang="en-US" smtClean="0">
                <a:solidFill>
                  <a:srgbClr val="000000"/>
                </a:solidFill>
              </a:rPr>
              <a:t>5/15/2018</a:t>
            </a:fld>
            <a:endParaRPr lang="en-US" dirty="0">
              <a:solidFill>
                <a:srgbClr val="000000"/>
              </a:solidFill>
            </a:endParaRPr>
          </a:p>
        </p:txBody>
      </p:sp>
      <p:sp>
        <p:nvSpPr>
          <p:cNvPr id="232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solidFill>
                  <a:schemeClr val="tx1"/>
                </a:solidFill>
                <a:latin typeface="Times New Roman" pitchFamily="18" charset="0"/>
              </a:defRPr>
            </a:lvl1pPr>
          </a:lstStyle>
          <a:p>
            <a:pPr>
              <a:defRPr/>
            </a:pPr>
            <a:endParaRPr lang="en-US" dirty="0">
              <a:solidFill>
                <a:srgbClr val="000000"/>
              </a:solidFill>
            </a:endParaRPr>
          </a:p>
        </p:txBody>
      </p:sp>
      <p:sp>
        <p:nvSpPr>
          <p:cNvPr id="232454" name="Rectangle 6"/>
          <p:cNvSpPr>
            <a:spLocks noGrp="1" noChangeArrowheads="1"/>
          </p:cNvSpPr>
          <p:nvPr>
            <p:ph type="sldNum" sz="quarter" idx="4"/>
          </p:nvPr>
        </p:nvSpPr>
        <p:spPr bwMode="auto">
          <a:xfrm>
            <a:off x="67056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solidFill>
                  <a:schemeClr val="tx1"/>
                </a:solidFill>
                <a:latin typeface="Times New Roman" pitchFamily="18" charset="0"/>
              </a:defRPr>
            </a:lvl1pPr>
          </a:lstStyle>
          <a:p>
            <a:pPr>
              <a:defRPr/>
            </a:pPr>
            <a:fld id="{E8B938C1-64E2-495C-A8A3-EC08F35FA894}"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p:random/>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microsoft.com/office/2007/relationships/hdphoto" Target="../media/hdphoto3.wdp"/></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microsoft.com/office/2007/relationships/hdphoto" Target="../media/hdphoto4.wdp"/></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41.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microsoft.com/office/2007/relationships/hdphoto" Target="../media/hdphoto6.wdp"/></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743200"/>
            <a:ext cx="7772400" cy="1066800"/>
          </a:xfrm>
        </p:spPr>
        <p:txBody>
          <a:bodyPr/>
          <a:lstStyle/>
          <a:p>
            <a:r>
              <a:rPr lang="en-US" sz="4000" dirty="0" smtClean="0">
                <a:solidFill>
                  <a:schemeClr val="tx2"/>
                </a:solidFill>
              </a:rPr>
              <a:t>State Floodplain Manager 1 on 1</a:t>
            </a:r>
            <a:endParaRPr lang="en-US" sz="4000" dirty="0">
              <a:solidFill>
                <a:schemeClr val="tx2"/>
              </a:solidFill>
            </a:endParaRPr>
          </a:p>
        </p:txBody>
      </p:sp>
      <p:sp>
        <p:nvSpPr>
          <p:cNvPr id="5" name="Subtitle 4"/>
          <p:cNvSpPr>
            <a:spLocks noGrp="1"/>
          </p:cNvSpPr>
          <p:nvPr>
            <p:ph type="subTitle" idx="1"/>
          </p:nvPr>
        </p:nvSpPr>
        <p:spPr>
          <a:xfrm>
            <a:off x="762000" y="4191000"/>
            <a:ext cx="7467600" cy="533400"/>
          </a:xfrm>
        </p:spPr>
        <p:txBody>
          <a:bodyPr/>
          <a:lstStyle/>
          <a:p>
            <a:pPr algn="ctr"/>
            <a:r>
              <a:rPr lang="en-US" dirty="0" smtClean="0">
                <a:solidFill>
                  <a:schemeClr val="tx1"/>
                </a:solidFill>
              </a:rPr>
              <a:t>Module 2: </a:t>
            </a:r>
          </a:p>
          <a:p>
            <a:pPr algn="ctr"/>
            <a:r>
              <a:rPr lang="en-US" dirty="0" smtClean="0">
                <a:solidFill>
                  <a:schemeClr val="tx1"/>
                </a:solidFill>
              </a:rPr>
              <a:t>Developing &amp; Maintaining an Effective State Floodplain Management Program Part 2</a:t>
            </a:r>
            <a:endParaRPr lang="en-US" dirty="0">
              <a:solidFill>
                <a:schemeClr val="tx1"/>
              </a:solidFill>
            </a:endParaRPr>
          </a:p>
        </p:txBody>
      </p:sp>
      <p:sp>
        <p:nvSpPr>
          <p:cNvPr id="2" name="Slide Number Placeholder 1"/>
          <p:cNvSpPr>
            <a:spLocks noGrp="1"/>
          </p:cNvSpPr>
          <p:nvPr>
            <p:ph type="sldNum" sz="quarter" idx="4"/>
          </p:nvPr>
        </p:nvSpPr>
        <p:spPr/>
        <p:txBody>
          <a:bodyPr/>
          <a:lstStyle/>
          <a:p>
            <a:fld id="{92701AAA-C610-44FA-AAF6-900CDDFFB84A}" type="slidenum">
              <a:rPr lang="en-US" smtClean="0"/>
              <a:t>1</a:t>
            </a:fld>
            <a:endParaRPr lang="en-US" dirty="0"/>
          </a:p>
        </p:txBody>
      </p:sp>
    </p:spTree>
    <p:extLst>
      <p:ext uri="{BB962C8B-B14F-4D97-AF65-F5344CB8AC3E}">
        <p14:creationId xmlns:p14="http://schemas.microsoft.com/office/powerpoint/2010/main" val="3231081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That role is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To identify what it needs to improve to be effective, and;</a:t>
            </a:r>
          </a:p>
          <a:p>
            <a:pPr marL="800100" lvl="1" indent="-457200">
              <a:defRPr/>
            </a:pPr>
            <a:r>
              <a:rPr lang="en-US" b="0" kern="0" dirty="0" smtClean="0">
                <a:latin typeface="Calibri" pitchFamily="34" charset="0"/>
                <a:cs typeface="Calibri" pitchFamily="34" charset="0"/>
              </a:rPr>
              <a:t>To provide accountability for federal and state funding.</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10</a:t>
            </a:fld>
            <a:endParaRPr lang="en-US" dirty="0"/>
          </a:p>
        </p:txBody>
      </p:sp>
      <p:pic>
        <p:nvPicPr>
          <p:cNvPr id="1028" name="Picture 4" descr="C:\Users\AGOODMAN\AppData\Local\Microsoft\Windows\Temporary Internet Files\Content.IE5\I7CLQW5U\MC9003898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6587" y="4631131"/>
            <a:ext cx="1805026" cy="169346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Tree>
    <p:extLst>
      <p:ext uri="{BB962C8B-B14F-4D97-AF65-F5344CB8AC3E}">
        <p14:creationId xmlns:p14="http://schemas.microsoft.com/office/powerpoint/2010/main" val="32863818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100</a:t>
            </a:fld>
            <a:endParaRPr lang="en-US" dirty="0"/>
          </a:p>
        </p:txBody>
      </p:sp>
      <p:sp>
        <p:nvSpPr>
          <p:cNvPr id="6" name="Rectangle 2059"/>
          <p:cNvSpPr txBox="1">
            <a:spLocks noChangeArrowheads="1"/>
          </p:cNvSpPr>
          <p:nvPr/>
        </p:nvSpPr>
        <p:spPr bwMode="auto">
          <a:xfrm>
            <a:off x="167640" y="13716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As with staffing, establishing your appropriate funding levels depends on your program’s components and where they are distributed among your agency or state agencies.</a:t>
            </a: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pic>
        <p:nvPicPr>
          <p:cNvPr id="1026" name="Picture 2" descr="C:\Users\AGOODMAN\AppData\Local\Microsoft\Windows\Temporary Internet Files\Content.IE5\WS5ZZYW6\MC9004417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060" y="4038600"/>
            <a:ext cx="2194560" cy="2194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4944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101</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Four elements of funding are: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1- Staff budget: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Regardless of the location of staff or program elements, the state government should consider the elements as a whole when establishing funding levels.</a:t>
            </a:r>
          </a:p>
        </p:txBody>
      </p:sp>
    </p:spTree>
    <p:extLst>
      <p:ext uri="{BB962C8B-B14F-4D97-AF65-F5344CB8AC3E}">
        <p14:creationId xmlns:p14="http://schemas.microsoft.com/office/powerpoint/2010/main" val="11098132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102</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Four elements of funding are: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2- Operating budget: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operating budget must be sufficient to accomplish the work, make progress towards program goals, and  meet the needs of local jurisdictions.</a:t>
            </a:r>
          </a:p>
        </p:txBody>
      </p:sp>
    </p:spTree>
    <p:extLst>
      <p:ext uri="{BB962C8B-B14F-4D97-AF65-F5344CB8AC3E}">
        <p14:creationId xmlns:p14="http://schemas.microsoft.com/office/powerpoint/2010/main" val="11861161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103</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Four elements of funding are: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3- Mapping program budget: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appropriate level of funding is identified by your priority of mapping needs, map maintenance, and revision.</a:t>
            </a:r>
          </a:p>
          <a:p>
            <a:pPr marL="1131888" lvl="2" indent="-457200">
              <a:defRPr/>
            </a:pPr>
            <a:r>
              <a:rPr lang="en-US" b="0" kern="0" dirty="0" smtClean="0">
                <a:latin typeface="Calibri" pitchFamily="34" charset="0"/>
                <a:cs typeface="Calibri" pitchFamily="34" charset="0"/>
              </a:rPr>
              <a:t>This protects your state’s and FEMA’s initial investment in Map Modernization and Risk MAP.</a:t>
            </a:r>
          </a:p>
        </p:txBody>
      </p:sp>
    </p:spTree>
    <p:extLst>
      <p:ext uri="{BB962C8B-B14F-4D97-AF65-F5344CB8AC3E}">
        <p14:creationId xmlns:p14="http://schemas.microsoft.com/office/powerpoint/2010/main" val="18266650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104</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Four elements of funding are: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4- Mitigation project grant budget: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An effective state FPM program supports the development of local mitigation plans and projects.</a:t>
            </a:r>
          </a:p>
          <a:p>
            <a:pPr marL="1131888" lvl="2" indent="-457200">
              <a:defRPr/>
            </a:pPr>
            <a:r>
              <a:rPr lang="en-US" b="0" kern="0" dirty="0" smtClean="0">
                <a:latin typeface="Calibri" pitchFamily="34" charset="0"/>
                <a:cs typeface="Calibri" pitchFamily="34" charset="0"/>
              </a:rPr>
              <a:t>Some state FPM programs administer the FEMA Hazard Mitigation Assistance grant program’s Flood Mitigation Assistance program.</a:t>
            </a:r>
          </a:p>
        </p:txBody>
      </p:sp>
    </p:spTree>
    <p:extLst>
      <p:ext uri="{BB962C8B-B14F-4D97-AF65-F5344CB8AC3E}">
        <p14:creationId xmlns:p14="http://schemas.microsoft.com/office/powerpoint/2010/main" val="6673833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105</a:t>
            </a:fld>
            <a:endParaRPr lang="en-US" dirty="0"/>
          </a:p>
        </p:txBody>
      </p:sp>
      <p:sp>
        <p:nvSpPr>
          <p:cNvPr id="6" name="Rectangle 2059"/>
          <p:cNvSpPr txBox="1">
            <a:spLocks noChangeArrowheads="1"/>
          </p:cNvSpPr>
          <p:nvPr/>
        </p:nvSpPr>
        <p:spPr bwMode="auto">
          <a:xfrm>
            <a:off x="167640" y="13716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Perception is the most significant threat to funding of state programs, floods just don’t occur by the calendar.</a:t>
            </a:r>
          </a:p>
          <a:p>
            <a:pPr marL="800100" lvl="1" indent="-457200">
              <a:defRPr/>
            </a:pPr>
            <a:r>
              <a:rPr lang="en-US" sz="2800" b="0" kern="0" dirty="0" smtClean="0">
                <a:solidFill>
                  <a:schemeClr val="tx2"/>
                </a:solidFill>
                <a:latin typeface="Calibri" pitchFamily="34" charset="0"/>
                <a:cs typeface="Calibri" pitchFamily="34" charset="0"/>
              </a:rPr>
              <a:t>State legislatures look at short term budgets and memories of flood loss dim quickly.</a:t>
            </a:r>
          </a:p>
          <a:p>
            <a:pPr marL="800100" lvl="1" indent="-457200">
              <a:defRPr/>
            </a:pPr>
            <a:r>
              <a:rPr lang="en-US" sz="2800" b="0" kern="0" dirty="0" smtClean="0">
                <a:solidFill>
                  <a:schemeClr val="tx2"/>
                </a:solidFill>
                <a:latin typeface="Calibri" pitchFamily="34" charset="0"/>
                <a:cs typeface="Calibri" pitchFamily="34" charset="0"/>
              </a:rPr>
              <a:t>Long-term effectiveness is ensured by long term commitment of state funding.</a:t>
            </a: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9055053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(conclusion)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106</a:t>
            </a:fld>
            <a:endParaRPr lang="en-US" dirty="0"/>
          </a:p>
        </p:txBody>
      </p:sp>
      <p:sp>
        <p:nvSpPr>
          <p:cNvPr id="6" name="Rectangle 2059"/>
          <p:cNvSpPr txBox="1">
            <a:spLocks noChangeArrowheads="1"/>
          </p:cNvSpPr>
          <p:nvPr/>
        </p:nvSpPr>
        <p:spPr bwMode="auto">
          <a:xfrm>
            <a:off x="167640" y="13716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The examination of alternative funding sources should be considered.  Such as:</a:t>
            </a:r>
          </a:p>
          <a:p>
            <a:pPr marL="342900" lvl="1" indent="0">
              <a:buNone/>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b="0" kern="0" dirty="0" smtClean="0">
                <a:solidFill>
                  <a:schemeClr val="tx2"/>
                </a:solidFill>
                <a:latin typeface="Calibri" pitchFamily="34" charset="0"/>
                <a:cs typeface="Calibri" pitchFamily="34" charset="0"/>
              </a:rPr>
              <a:t>Fees for services (such as permits) such as</a:t>
            </a:r>
          </a:p>
          <a:p>
            <a:pPr marL="1131888" lvl="2" indent="-457200">
              <a:defRPr/>
            </a:pPr>
            <a:r>
              <a:rPr lang="en-US" b="0" kern="0" dirty="0" smtClean="0">
                <a:solidFill>
                  <a:schemeClr val="tx2"/>
                </a:solidFill>
                <a:latin typeface="Calibri" pitchFamily="34" charset="0"/>
                <a:cs typeface="Calibri" pitchFamily="34" charset="0"/>
              </a:rPr>
              <a:t>Charging a fee for any state permits</a:t>
            </a:r>
          </a:p>
          <a:p>
            <a:pPr marL="1131888" lvl="2" indent="-457200">
              <a:defRPr/>
            </a:pPr>
            <a:r>
              <a:rPr lang="en-US" b="0" kern="0" dirty="0" smtClean="0">
                <a:solidFill>
                  <a:schemeClr val="tx2"/>
                </a:solidFill>
                <a:latin typeface="Calibri" pitchFamily="34" charset="0"/>
                <a:cs typeface="Calibri" pitchFamily="34" charset="0"/>
              </a:rPr>
              <a:t>Assessing a surcharge on local permit fees</a:t>
            </a:r>
          </a:p>
          <a:p>
            <a:pPr marL="1131888" lvl="2" indent="-457200">
              <a:defRPr/>
            </a:pPr>
            <a:r>
              <a:rPr lang="en-US" b="0" kern="0" dirty="0" smtClean="0">
                <a:solidFill>
                  <a:schemeClr val="tx2"/>
                </a:solidFill>
                <a:latin typeface="Calibri" pitchFamily="34" charset="0"/>
                <a:cs typeface="Calibri" pitchFamily="34" charset="0"/>
              </a:rPr>
              <a:t>Assessing a surcharge or tax on flood insurance policies and dedicating the income to FPM, and</a:t>
            </a:r>
          </a:p>
          <a:p>
            <a:pPr marL="1131888" lvl="2" indent="-457200">
              <a:defRPr/>
            </a:pPr>
            <a:r>
              <a:rPr lang="en-US" b="0" kern="0" dirty="0" smtClean="0">
                <a:solidFill>
                  <a:schemeClr val="tx2"/>
                </a:solidFill>
                <a:latin typeface="Calibri" pitchFamily="34" charset="0"/>
                <a:cs typeface="Calibri" pitchFamily="34" charset="0"/>
              </a:rPr>
              <a:t>Assessing a fee on property sales and dedicating a portion to floodplain management.</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9328639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 </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107</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08291855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endParaRPr lang="en-US" sz="32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108</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Evaluation of the FPM program is essential and successes should be documented: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Achieving and maintaining an effective state FPM program is an ongoing effort.</a:t>
            </a:r>
          </a:p>
          <a:p>
            <a:pPr marL="800100" lvl="1" indent="-457200">
              <a:defRPr/>
            </a:pPr>
            <a:r>
              <a:rPr lang="en-US" b="0" kern="0" dirty="0" smtClean="0">
                <a:latin typeface="Calibri" pitchFamily="34" charset="0"/>
                <a:cs typeface="Calibri" pitchFamily="34" charset="0"/>
              </a:rPr>
              <a:t>It is easier to measure through regular evaluations, in order to identify needed adjustments or add new programs.</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40902412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109</a:t>
            </a:fld>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208" t="20889" r="21635" b="51334"/>
          <a:stretch/>
        </p:blipFill>
        <p:spPr>
          <a:xfrm>
            <a:off x="666903" y="1524000"/>
            <a:ext cx="7638897" cy="4871746"/>
          </a:xfrm>
          <a:prstGeom prst="rect">
            <a:avLst/>
          </a:prstGeom>
        </p:spPr>
      </p:pic>
    </p:spTree>
    <p:extLst>
      <p:ext uri="{BB962C8B-B14F-4D97-AF65-F5344CB8AC3E}">
        <p14:creationId xmlns:p14="http://schemas.microsoft.com/office/powerpoint/2010/main" val="373907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FEMA role is defined by the CAP-SSSE program, basically to obtain state assistance to achieve the goals of the NFIP.  That role is: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To understand that states can and should have FPM program elements beyond NFIP coordination;</a:t>
            </a:r>
          </a:p>
          <a:p>
            <a:pPr marL="800100" lvl="1" indent="-457200">
              <a:defRPr/>
            </a:pPr>
            <a:r>
              <a:rPr lang="en-US" b="0" kern="0" dirty="0" smtClean="0">
                <a:latin typeface="Calibri" pitchFamily="34" charset="0"/>
                <a:cs typeface="Calibri" pitchFamily="34" charset="0"/>
              </a:rPr>
              <a:t>To match state capability and service requests, and;</a:t>
            </a:r>
          </a:p>
          <a:p>
            <a:pPr marL="800100" lvl="1" indent="-457200">
              <a:defRPr/>
            </a:pPr>
            <a:r>
              <a:rPr lang="en-US" b="0" kern="0" dirty="0" smtClean="0">
                <a:latin typeface="Calibri" pitchFamily="34" charset="0"/>
                <a:cs typeface="Calibri" pitchFamily="34" charset="0"/>
              </a:rPr>
              <a:t>To provide funding related to state need and capacity.</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11</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Tree>
    <p:extLst>
      <p:ext uri="{BB962C8B-B14F-4D97-AF65-F5344CB8AC3E}">
        <p14:creationId xmlns:p14="http://schemas.microsoft.com/office/powerpoint/2010/main" val="14722223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110</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Some unrecorded measures of effectiveness: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Decisions not to build within the SFHA;</a:t>
            </a:r>
          </a:p>
          <a:p>
            <a:pPr marL="800100" lvl="1" indent="-457200">
              <a:defRPr/>
            </a:pPr>
            <a:r>
              <a:rPr lang="en-US" b="0" kern="0" dirty="0" smtClean="0">
                <a:latin typeface="Calibri" pitchFamily="34" charset="0"/>
                <a:cs typeface="Calibri" pitchFamily="34" charset="0"/>
              </a:rPr>
              <a:t>The number of times damage was avoided by proper construction within the SFHA, and;</a:t>
            </a:r>
          </a:p>
          <a:p>
            <a:pPr marL="800100" lvl="1" indent="-457200">
              <a:defRPr/>
            </a:pPr>
            <a:r>
              <a:rPr lang="en-US" b="0" kern="0" dirty="0" smtClean="0">
                <a:latin typeface="Calibri" pitchFamily="34" charset="0"/>
                <a:cs typeface="Calibri" pitchFamily="34" charset="0"/>
              </a:rPr>
              <a:t>The amount of recreational use, habitat, or natural flood protection provided by open space.</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0703128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111</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Measuring Outcomes of Floodplain Management: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The two primary purposes of FPM at all levels are:</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Avoidance or minimization of damage and disruption caused by floods, and</a:t>
            </a:r>
          </a:p>
          <a:p>
            <a:pPr marL="1131888" lvl="2" indent="-457200">
              <a:defRPr/>
            </a:pPr>
            <a:r>
              <a:rPr lang="en-US" b="0" kern="0" dirty="0" smtClean="0">
                <a:latin typeface="Calibri" pitchFamily="34" charset="0"/>
                <a:cs typeface="Calibri" pitchFamily="34" charset="0"/>
              </a:rPr>
              <a:t>Protection of natural floodplain resources and functions.</a:t>
            </a:r>
          </a:p>
          <a:p>
            <a:pPr marL="800100" lvl="1" indent="-457200">
              <a:defRPr/>
            </a:pPr>
            <a:r>
              <a:rPr lang="en-US" b="0" kern="0" dirty="0" smtClean="0">
                <a:latin typeface="Calibri" pitchFamily="34" charset="0"/>
                <a:cs typeface="Calibri" pitchFamily="34" charset="0"/>
              </a:rPr>
              <a:t>Progress towards the above is an “outcome.”</a:t>
            </a:r>
            <a:endParaRPr lang="en-US" b="0" kern="0" dirty="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5349053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112</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Desirable Outcomes would be: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Lower actual flood losses;</a:t>
            </a:r>
          </a:p>
          <a:p>
            <a:pPr marL="800100" lvl="1" indent="-457200">
              <a:defRPr/>
            </a:pPr>
            <a:r>
              <a:rPr lang="en-US" b="0" kern="0" dirty="0" smtClean="0">
                <a:latin typeface="Calibri" pitchFamily="34" charset="0"/>
                <a:cs typeface="Calibri" pitchFamily="34" charset="0"/>
              </a:rPr>
              <a:t>Lower potential for future losses, and;</a:t>
            </a:r>
          </a:p>
          <a:p>
            <a:pPr marL="800100" lvl="1" indent="-457200">
              <a:defRPr/>
            </a:pPr>
            <a:r>
              <a:rPr lang="en-US" b="0" kern="0" dirty="0" smtClean="0">
                <a:latin typeface="Calibri" pitchFamily="34" charset="0"/>
                <a:cs typeface="Calibri" pitchFamily="34" charset="0"/>
              </a:rPr>
              <a:t>Improved floodplain functions and resources.</a:t>
            </a: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22279235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113</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Undesirable Outcomes would be: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Increased flood damage and losses;</a:t>
            </a:r>
          </a:p>
          <a:p>
            <a:pPr marL="800100" lvl="1" indent="-457200">
              <a:defRPr/>
            </a:pPr>
            <a:r>
              <a:rPr lang="en-US" b="0" kern="0" dirty="0" smtClean="0">
                <a:latin typeface="Calibri" pitchFamily="34" charset="0"/>
                <a:cs typeface="Calibri" pitchFamily="34" charset="0"/>
              </a:rPr>
              <a:t>Additional people and property at risk, and;</a:t>
            </a:r>
          </a:p>
          <a:p>
            <a:pPr marL="800100" lvl="1" indent="-457200">
              <a:defRPr/>
            </a:pPr>
            <a:r>
              <a:rPr lang="en-US" b="0" kern="0" dirty="0" smtClean="0">
                <a:latin typeface="Calibri" pitchFamily="34" charset="0"/>
                <a:cs typeface="Calibri" pitchFamily="34" charset="0"/>
              </a:rPr>
              <a:t>Reductions in the natural functions and resources of the floodplains.</a:t>
            </a:r>
          </a:p>
          <a:p>
            <a:pPr marL="342900" lvl="1" indent="0">
              <a:buNone/>
              <a:defRPr/>
            </a:pPr>
            <a:endParaRPr lang="en-US" kern="0" dirty="0" smtClean="0">
              <a:latin typeface="Calibri" pitchFamily="34" charset="0"/>
              <a:cs typeface="Calibri" pitchFamily="34" charset="0"/>
            </a:endParaRPr>
          </a:p>
        </p:txBody>
      </p:sp>
      <p:pic>
        <p:nvPicPr>
          <p:cNvPr id="2050" name="Picture 2" descr="C:\Users\AGOODMAN\AppData\Local\Microsoft\Windows\Temporary Internet Files\Content.IE5\C8DPABDU\MC9002909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572000"/>
            <a:ext cx="1336895" cy="170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284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114</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Identifying Losses and Costs: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Effective State FPM Programs: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Establish ways to measure the losses;</a:t>
            </a:r>
          </a:p>
          <a:p>
            <a:pPr marL="1131888" lvl="2" indent="-457200">
              <a:defRPr/>
            </a:pPr>
            <a:r>
              <a:rPr lang="en-US" b="0" kern="0" dirty="0" smtClean="0">
                <a:latin typeface="Calibri" pitchFamily="34" charset="0"/>
                <a:cs typeface="Calibri" pitchFamily="34" charset="0"/>
              </a:rPr>
              <a:t>Decide what level of loss is acceptable;</a:t>
            </a:r>
          </a:p>
          <a:p>
            <a:pPr marL="1131888" lvl="2" indent="-457200">
              <a:defRPr/>
            </a:pPr>
            <a:r>
              <a:rPr lang="en-US" b="0" kern="0" dirty="0" smtClean="0">
                <a:latin typeface="Calibri" pitchFamily="34" charset="0"/>
                <a:cs typeface="Calibri" pitchFamily="34" charset="0"/>
              </a:rPr>
              <a:t>Track changes over time, and;</a:t>
            </a:r>
          </a:p>
          <a:p>
            <a:pPr marL="1131888" lvl="2" indent="-457200">
              <a:defRPr/>
            </a:pPr>
            <a:r>
              <a:rPr lang="en-US" b="0" kern="0" dirty="0" smtClean="0">
                <a:latin typeface="Calibri" pitchFamily="34" charset="0"/>
                <a:cs typeface="Calibri" pitchFamily="34" charset="0"/>
              </a:rPr>
              <a:t>Make adjustments to program, policies, and approaches as needed.</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8336896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115</a:t>
            </a:fld>
            <a:endParaRPr lang="en-US"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Direct losses that should be measured include: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Physical damage sustained by buildings;</a:t>
            </a:r>
          </a:p>
          <a:p>
            <a:pPr marL="800100" lvl="1" indent="-457200">
              <a:defRPr/>
            </a:pPr>
            <a:r>
              <a:rPr lang="en-US" b="0" kern="0" dirty="0" smtClean="0">
                <a:latin typeface="Calibri" pitchFamily="34" charset="0"/>
                <a:cs typeface="Calibri" pitchFamily="34" charset="0"/>
              </a:rPr>
              <a:t>Loss of personal belongings and business inventory;</a:t>
            </a:r>
          </a:p>
          <a:p>
            <a:pPr marL="800100" lvl="1" indent="-457200">
              <a:defRPr/>
            </a:pPr>
            <a:r>
              <a:rPr lang="en-US" b="0" kern="0" dirty="0" smtClean="0">
                <a:latin typeface="Calibri" pitchFamily="34" charset="0"/>
                <a:cs typeface="Calibri" pitchFamily="34" charset="0"/>
              </a:rPr>
              <a:t>Physical damage associated with flooded critical facilities;</a:t>
            </a:r>
          </a:p>
          <a:p>
            <a:pPr marL="800100" lvl="1" indent="-457200">
              <a:defRPr/>
            </a:pPr>
            <a:r>
              <a:rPr lang="en-US" b="0" kern="0" dirty="0" smtClean="0">
                <a:latin typeface="Calibri" pitchFamily="34" charset="0"/>
                <a:cs typeface="Calibri" pitchFamily="34" charset="0"/>
              </a:rPr>
              <a:t>Catastrophic losses associated with dam, levee, or floodwall failures, and;</a:t>
            </a:r>
          </a:p>
          <a:p>
            <a:pPr marL="800100" lvl="1" indent="-457200">
              <a:defRPr/>
            </a:pPr>
            <a:r>
              <a:rPr lang="en-US" b="0" kern="0" dirty="0" smtClean="0">
                <a:latin typeface="Calibri" pitchFamily="34" charset="0"/>
                <a:cs typeface="Calibri" pitchFamily="34" charset="0"/>
              </a:rPr>
              <a:t>Costs of repairs to infrastructure.</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6278759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116</a:t>
            </a:fld>
            <a:endParaRPr lang="en-US"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Indirect losses include: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Increased costs associated with emergency response to floods (evacuation, SAR operations, patrols);</a:t>
            </a:r>
          </a:p>
          <a:p>
            <a:pPr marL="800100" lvl="1" indent="-457200">
              <a:defRPr/>
            </a:pPr>
            <a:r>
              <a:rPr lang="en-US" b="0" kern="0" dirty="0" smtClean="0">
                <a:latin typeface="Calibri" pitchFamily="34" charset="0"/>
                <a:cs typeface="Calibri" pitchFamily="34" charset="0"/>
              </a:rPr>
              <a:t>Costs associated with delayed capital projects and diverted government services (staff time);</a:t>
            </a:r>
          </a:p>
          <a:p>
            <a:pPr marL="800100" lvl="1" indent="-457200">
              <a:defRPr/>
            </a:pPr>
            <a:r>
              <a:rPr lang="en-US" b="0" kern="0" dirty="0" smtClean="0">
                <a:latin typeface="Calibri" pitchFamily="34" charset="0"/>
                <a:cs typeface="Calibri" pitchFamily="34" charset="0"/>
              </a:rPr>
              <a:t>Loss of use of buildings, including lost business income, lost tax revenue, and lost wages;</a:t>
            </a:r>
          </a:p>
          <a:p>
            <a:pPr marL="800100" lvl="1" indent="-457200">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9778061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117</a:t>
            </a:fld>
            <a:endParaRPr lang="en-US"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Indirect losses include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Reduced property values and possible lowering of property taxes;</a:t>
            </a:r>
          </a:p>
          <a:p>
            <a:pPr marL="800100" lvl="1" indent="-457200">
              <a:defRPr/>
            </a:pPr>
            <a:r>
              <a:rPr lang="en-US" b="0" kern="0" dirty="0" smtClean="0">
                <a:latin typeface="Calibri" pitchFamily="34" charset="0"/>
                <a:cs typeface="Calibri" pitchFamily="34" charset="0"/>
              </a:rPr>
              <a:t>Increased health risks, cost of importing potable water, and environmental cleanup costs, and;</a:t>
            </a:r>
          </a:p>
          <a:p>
            <a:pPr marL="800100" lvl="1" indent="-457200">
              <a:defRPr/>
            </a:pPr>
            <a:r>
              <a:rPr lang="en-US" b="0" kern="0" dirty="0" smtClean="0">
                <a:latin typeface="Calibri" pitchFamily="34" charset="0"/>
                <a:cs typeface="Calibri" pitchFamily="34" charset="0"/>
              </a:rPr>
              <a:t>Health problems associated with mold.</a:t>
            </a:r>
          </a:p>
          <a:p>
            <a:pPr marL="800100" lvl="1" indent="-457200">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1617470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118</a:t>
            </a:fld>
            <a:endParaRPr lang="en-US"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Identifying Benefits and Successes: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Floodplain management benefits are generally described as being either “direct” or “indirect,” but many fall in the indirect category and are hard to quantify.</a:t>
            </a:r>
          </a:p>
          <a:p>
            <a:pPr marL="800100" lvl="1" indent="-457200">
              <a:defRPr/>
            </a:pPr>
            <a:r>
              <a:rPr lang="en-US" b="0" kern="0" dirty="0" smtClean="0">
                <a:latin typeface="Calibri" pitchFamily="34" charset="0"/>
                <a:cs typeface="Calibri" pitchFamily="34" charset="0"/>
              </a:rPr>
              <a:t>Additionally, benefits usually accrue over time, which is hard to compare to costs.</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0209357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119</a:t>
            </a:fld>
            <a:endParaRPr lang="en-US" dirty="0"/>
          </a:p>
        </p:txBody>
      </p:sp>
      <p:sp>
        <p:nvSpPr>
          <p:cNvPr id="5" name="Rectangle 2059"/>
          <p:cNvSpPr txBox="1">
            <a:spLocks noChangeArrowheads="1"/>
          </p:cNvSpPr>
          <p:nvPr/>
        </p:nvSpPr>
        <p:spPr bwMode="auto">
          <a:xfrm>
            <a:off x="152400" y="1219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Examples of direct and indirect benefits are: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Fewer at-risk buildings in floodplains;</a:t>
            </a:r>
          </a:p>
          <a:p>
            <a:pPr marL="800100" lvl="1" indent="-457200">
              <a:defRPr/>
            </a:pPr>
            <a:r>
              <a:rPr lang="en-US" b="0" kern="0" dirty="0" smtClean="0">
                <a:latin typeface="Calibri" pitchFamily="34" charset="0"/>
                <a:cs typeface="Calibri" pitchFamily="34" charset="0"/>
              </a:rPr>
              <a:t>Citizens having more money quickly to repair damage and incorporate mitigation measures;</a:t>
            </a:r>
          </a:p>
          <a:p>
            <a:pPr marL="800100" lvl="1" indent="-457200">
              <a:defRPr/>
            </a:pPr>
            <a:r>
              <a:rPr lang="en-US" b="0" kern="0" dirty="0" smtClean="0">
                <a:latin typeface="Calibri" pitchFamily="34" charset="0"/>
                <a:cs typeface="Calibri" pitchFamily="34" charset="0"/>
              </a:rPr>
              <a:t>Fewer critical facilities in floodplains;</a:t>
            </a:r>
          </a:p>
          <a:p>
            <a:pPr marL="800100" lvl="1" indent="-457200">
              <a:defRPr/>
            </a:pPr>
            <a:r>
              <a:rPr lang="en-US" b="0" kern="0" dirty="0" smtClean="0">
                <a:latin typeface="Calibri" pitchFamily="34" charset="0"/>
                <a:cs typeface="Calibri" pitchFamily="34" charset="0"/>
              </a:rPr>
              <a:t>Reduced losses and costs from floods, and;</a:t>
            </a:r>
          </a:p>
          <a:p>
            <a:pPr marL="800100" lvl="1" indent="-457200">
              <a:defRPr/>
            </a:pPr>
            <a:r>
              <a:rPr lang="en-US" b="0" kern="0" dirty="0" smtClean="0">
                <a:latin typeface="Calibri" pitchFamily="34" charset="0"/>
                <a:cs typeface="Calibri" pitchFamily="34" charset="0"/>
              </a:rPr>
              <a:t>Fewer income tax claims of casualty loss deduction.</a:t>
            </a:r>
          </a:p>
          <a:p>
            <a:pPr marL="800100" lvl="1" indent="-457200">
              <a:defRPr/>
            </a:pPr>
            <a:endParaRPr lang="en-US" b="0" kern="0" dirty="0" smtClean="0">
              <a:latin typeface="Calibri" pitchFamily="34" charset="0"/>
              <a:cs typeface="Calibri" pitchFamily="34" charset="0"/>
            </a:endParaRP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500749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Overview of the method: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Foundation (Vision, Mission, and Mandates);</a:t>
            </a:r>
          </a:p>
          <a:p>
            <a:pPr marL="800100" lvl="1" indent="-457200">
              <a:defRPr/>
            </a:pPr>
            <a:r>
              <a:rPr lang="en-US" b="0" kern="0" dirty="0" smtClean="0">
                <a:latin typeface="Calibri" pitchFamily="34" charset="0"/>
                <a:cs typeface="Calibri" pitchFamily="34" charset="0"/>
              </a:rPr>
              <a:t>Scan (SWOT, self-assessment, gap analysis);</a:t>
            </a:r>
          </a:p>
          <a:p>
            <a:pPr marL="800100" lvl="1" indent="-457200">
              <a:defRPr/>
            </a:pPr>
            <a:r>
              <a:rPr lang="en-US" b="0" kern="0" dirty="0" smtClean="0">
                <a:latin typeface="Calibri" pitchFamily="34" charset="0"/>
                <a:cs typeface="Calibri" pitchFamily="34" charset="0"/>
              </a:rPr>
              <a:t>Strategies (build capability, increase capability, change policy), and;</a:t>
            </a:r>
          </a:p>
          <a:p>
            <a:pPr marL="800100" lvl="1" indent="-457200">
              <a:defRPr/>
            </a:pPr>
            <a:r>
              <a:rPr lang="en-US" b="0" kern="0" dirty="0" smtClean="0">
                <a:latin typeface="Calibri" pitchFamily="34" charset="0"/>
                <a:cs typeface="Calibri" pitchFamily="34" charset="0"/>
              </a:rPr>
              <a:t>Action (Who? How much? When?).</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12</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Tree>
    <p:extLst>
      <p:ext uri="{BB962C8B-B14F-4D97-AF65-F5344CB8AC3E}">
        <p14:creationId xmlns:p14="http://schemas.microsoft.com/office/powerpoint/2010/main" val="9582124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120</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Evaluating Program Operations: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Regular evaluations should be scheduled in order to:</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Review specific activities, staffing levels, budget, and other operational matters, and;</a:t>
            </a:r>
          </a:p>
          <a:p>
            <a:pPr marL="1131888" lvl="2" indent="-457200">
              <a:defRPr/>
            </a:pPr>
            <a:r>
              <a:rPr lang="en-US" b="0" kern="0" dirty="0" smtClean="0">
                <a:latin typeface="Calibri" pitchFamily="34" charset="0"/>
                <a:cs typeface="Calibri" pitchFamily="34" charset="0"/>
              </a:rPr>
              <a:t>Review of how the program’s work is affecting FPM outcomes throughout the state.</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45827392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121</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Evaluating Program Operations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Some examples are:</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Reduced damage when floods exceed design levels as a direct result of higher standards;</a:t>
            </a:r>
          </a:p>
          <a:p>
            <a:pPr marL="1131888" lvl="2" indent="-457200">
              <a:defRPr/>
            </a:pPr>
            <a:r>
              <a:rPr lang="en-US" b="0" kern="0" dirty="0" smtClean="0">
                <a:latin typeface="Calibri" pitchFamily="34" charset="0"/>
                <a:cs typeface="Calibri" pitchFamily="34" charset="0"/>
              </a:rPr>
              <a:t>Increased property value due to dedication of </a:t>
            </a:r>
            <a:r>
              <a:rPr lang="en-US" b="0" kern="0" dirty="0" err="1" smtClean="0">
                <a:latin typeface="Calibri" pitchFamily="34" charset="0"/>
                <a:cs typeface="Calibri" pitchFamily="34" charset="0"/>
              </a:rPr>
              <a:t>floodprone</a:t>
            </a:r>
            <a:r>
              <a:rPr lang="en-US" b="0" kern="0" dirty="0" smtClean="0">
                <a:latin typeface="Calibri" pitchFamily="34" charset="0"/>
                <a:cs typeface="Calibri" pitchFamily="34" charset="0"/>
              </a:rPr>
              <a:t> areas to open space and recreation;</a:t>
            </a:r>
          </a:p>
          <a:p>
            <a:pPr marL="1131888" lvl="2" indent="-457200">
              <a:defRPr/>
            </a:pPr>
            <a:r>
              <a:rPr lang="en-US" b="0" kern="0" dirty="0" smtClean="0">
                <a:latin typeface="Calibri" pitchFamily="34" charset="0"/>
                <a:cs typeface="Calibri" pitchFamily="34" charset="0"/>
              </a:rPr>
              <a:t>The availability of more money due to initiatives to encourage the purchase of flood insurance;</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6993145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122</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Evaluating Program Operations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Some examples are:</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Increased property values due to open space and compatible recreational uses;</a:t>
            </a:r>
          </a:p>
          <a:p>
            <a:pPr marL="1131888" lvl="2" indent="-457200">
              <a:defRPr/>
            </a:pPr>
            <a:r>
              <a:rPr lang="en-US" b="0" kern="0" dirty="0" smtClean="0">
                <a:latin typeface="Calibri" pitchFamily="34" charset="0"/>
                <a:cs typeface="Calibri" pitchFamily="34" charset="0"/>
              </a:rPr>
              <a:t>More natural habitats, healthier wetlands, better water quality, etc., and;</a:t>
            </a:r>
          </a:p>
          <a:p>
            <a:pPr marL="1131888" lvl="2" indent="-457200">
              <a:defRPr/>
            </a:pPr>
            <a:r>
              <a:rPr lang="en-US" b="0" kern="0" dirty="0" smtClean="0">
                <a:latin typeface="Calibri" pitchFamily="34" charset="0"/>
                <a:cs typeface="Calibri" pitchFamily="34" charset="0"/>
              </a:rPr>
              <a:t>Reduced variance issue, resulting from state training and technical assistance.</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423025984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Evaluation </a:t>
            </a:r>
            <a:r>
              <a:rPr lang="en-US" sz="2000" dirty="0" smtClean="0"/>
              <a:t>(conclusion)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123</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Monitoring Community Program Administration: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Successful FPM programs monitor:</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Number of permits issued and types of activities authorized in the SFHA;</a:t>
            </a:r>
          </a:p>
          <a:p>
            <a:pPr marL="1131888" lvl="2" indent="-457200">
              <a:defRPr/>
            </a:pPr>
            <a:r>
              <a:rPr lang="en-US" b="0" kern="0" dirty="0" smtClean="0">
                <a:latin typeface="Calibri" pitchFamily="34" charset="0"/>
                <a:cs typeface="Calibri" pitchFamily="34" charset="0"/>
              </a:rPr>
              <a:t>Number and nature of variances considered and the number that are approved, and;</a:t>
            </a:r>
          </a:p>
          <a:p>
            <a:pPr marL="1131888" lvl="2" indent="-457200">
              <a:defRPr/>
            </a:pPr>
            <a:r>
              <a:rPr lang="en-US" b="0" kern="0" dirty="0" smtClean="0">
                <a:latin typeface="Calibri" pitchFamily="34" charset="0"/>
                <a:cs typeface="Calibri" pitchFamily="34" charset="0"/>
              </a:rPr>
              <a:t>Number of cited violations and how they were resolved.</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69378875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 </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124</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5118572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endParaRPr lang="en-US" sz="32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125</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Baselines are established for assessing progress, keeping records of floods, finding ways to measure floodplain-related benefits and losses, and keeping records of successes that are not quantifiable.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pic>
        <p:nvPicPr>
          <p:cNvPr id="3075" name="Picture 3" descr="C:\Users\AGOODMAN\AppData\Local\Microsoft\Windows\Temporary Internet Files\Content.IE5\09XLBN6A\MC9004315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860" y="41910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435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126</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Inventory of Floodprone Areas: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An effective baseline / status of the state’s </a:t>
            </a:r>
            <a:r>
              <a:rPr lang="en-US" b="0" kern="0" dirty="0" err="1" smtClean="0">
                <a:latin typeface="Calibri" pitchFamily="34" charset="0"/>
                <a:cs typeface="Calibri" pitchFamily="34" charset="0"/>
              </a:rPr>
              <a:t>floodprone</a:t>
            </a:r>
            <a:r>
              <a:rPr lang="en-US" b="0" kern="0" dirty="0" smtClean="0">
                <a:latin typeface="Calibri" pitchFamily="34" charset="0"/>
                <a:cs typeface="Calibri" pitchFamily="34" charset="0"/>
              </a:rPr>
              <a:t> lands should include:</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amount and types of lands that are </a:t>
            </a:r>
            <a:r>
              <a:rPr lang="en-US" b="0" kern="0" dirty="0" err="1" smtClean="0">
                <a:latin typeface="Calibri" pitchFamily="34" charset="0"/>
                <a:cs typeface="Calibri" pitchFamily="34" charset="0"/>
              </a:rPr>
              <a:t>floodprone</a:t>
            </a:r>
            <a:r>
              <a:rPr lang="en-US" b="0" kern="0" dirty="0" smtClean="0">
                <a:latin typeface="Calibri" pitchFamily="34" charset="0"/>
                <a:cs typeface="Calibri" pitchFamily="34" charset="0"/>
              </a:rPr>
              <a:t>;</a:t>
            </a:r>
          </a:p>
          <a:p>
            <a:pPr marL="1131888" lvl="2" indent="-457200">
              <a:defRPr/>
            </a:pPr>
            <a:r>
              <a:rPr lang="en-US" b="0" kern="0" dirty="0" smtClean="0">
                <a:latin typeface="Calibri" pitchFamily="34" charset="0"/>
                <a:cs typeface="Calibri" pitchFamily="34" charset="0"/>
              </a:rPr>
              <a:t>The amount and types of development that exist in mapped flood hazard areas;</a:t>
            </a:r>
          </a:p>
          <a:p>
            <a:pPr marL="1131888" lvl="2" indent="-457200">
              <a:defRPr/>
            </a:pPr>
            <a:r>
              <a:rPr lang="en-US" b="0" kern="0" dirty="0" smtClean="0">
                <a:latin typeface="Calibri" pitchFamily="34" charset="0"/>
                <a:cs typeface="Calibri" pitchFamily="34" charset="0"/>
              </a:rPr>
              <a:t>Floodprone lands that are protected from encroachment, and;</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9133994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127</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Inventory of Floodprone Areas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An effective baseline / status of the state’s </a:t>
            </a:r>
            <a:r>
              <a:rPr lang="en-US" b="0" kern="0" dirty="0" err="1" smtClean="0">
                <a:latin typeface="Calibri" pitchFamily="34" charset="0"/>
                <a:cs typeface="Calibri" pitchFamily="34" charset="0"/>
              </a:rPr>
              <a:t>floodprone</a:t>
            </a:r>
            <a:r>
              <a:rPr lang="en-US" b="0" kern="0" dirty="0" smtClean="0">
                <a:latin typeface="Calibri" pitchFamily="34" charset="0"/>
                <a:cs typeface="Calibri" pitchFamily="34" charset="0"/>
              </a:rPr>
              <a:t> lands should include </a:t>
            </a:r>
            <a:r>
              <a:rPr lang="en-US" sz="1200" b="0" kern="0" dirty="0" smtClean="0">
                <a:latin typeface="Calibri" pitchFamily="34" charset="0"/>
                <a:cs typeface="Calibri" pitchFamily="34" charset="0"/>
              </a:rPr>
              <a:t>(conclusion)</a:t>
            </a:r>
            <a:r>
              <a:rPr lang="en-US" b="0" kern="0" dirty="0" smtClean="0">
                <a:latin typeface="Calibri" pitchFamily="34" charset="0"/>
                <a:cs typeface="Calibri" pitchFamily="34" charset="0"/>
              </a:rPr>
              <a: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growth potential of undeveloped parcels.</a:t>
            </a:r>
          </a:p>
          <a:p>
            <a:pPr marL="1131888" lvl="2" indent="-457200">
              <a:defRPr/>
            </a:pPr>
            <a:endParaRPr lang="en-US" sz="1000" b="0" kern="0" dirty="0" smtClean="0">
              <a:latin typeface="Calibri" pitchFamily="34" charset="0"/>
              <a:cs typeface="Calibri" pitchFamily="34" charset="0"/>
            </a:endParaRPr>
          </a:p>
          <a:p>
            <a:pPr marL="808038" lvl="1" indent="-457200">
              <a:defRPr/>
            </a:pPr>
            <a:r>
              <a:rPr lang="en-US" b="0" kern="0" dirty="0" smtClean="0">
                <a:latin typeface="Calibri" pitchFamily="34" charset="0"/>
                <a:cs typeface="Calibri" pitchFamily="34" charset="0"/>
              </a:rPr>
              <a:t>Such an inventory is most useful when undertaken at the community level.  The state program should encourage or require such inventories be conducted.</a:t>
            </a:r>
            <a:endParaRPr lang="en-US" b="0" kern="0" dirty="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16134446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128</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Inventory of Floodprone Areas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 digital map of </a:t>
            </a:r>
            <a:r>
              <a:rPr lang="en-US" b="0" kern="0" dirty="0" err="1" smtClean="0">
                <a:latin typeface="Calibri" pitchFamily="34" charset="0"/>
                <a:cs typeface="Calibri" pitchFamily="34" charset="0"/>
              </a:rPr>
              <a:t>floodprone</a:t>
            </a:r>
            <a:r>
              <a:rPr lang="en-US" b="0" kern="0" dirty="0" smtClean="0">
                <a:latin typeface="Calibri" pitchFamily="34" charset="0"/>
                <a:cs typeface="Calibri" pitchFamily="34" charset="0"/>
              </a:rPr>
              <a:t> areas (SFHA and perhaps 500 year floodplain) is required for a workable inventory of development.</a:t>
            </a:r>
          </a:p>
          <a:p>
            <a:pPr marL="800100" lvl="1" indent="-457200">
              <a:defRPr/>
            </a:pPr>
            <a:r>
              <a:rPr lang="en-US" b="0" kern="0" dirty="0" smtClean="0">
                <a:latin typeface="Calibri" pitchFamily="34" charset="0"/>
                <a:cs typeface="Calibri" pitchFamily="34" charset="0"/>
              </a:rPr>
              <a:t>You can get as detailed as you wish in what is tracked in what is a de facto HIRA of at risk structures and other development.</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36700454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129</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Inventory of Floodprone Areas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An inventory can include:</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Residential buildings (single family, multi-family);</a:t>
            </a:r>
          </a:p>
          <a:p>
            <a:pPr marL="1131888" lvl="2" indent="-457200">
              <a:defRPr/>
            </a:pPr>
            <a:r>
              <a:rPr lang="en-US" b="0" kern="0" dirty="0" smtClean="0">
                <a:latin typeface="Calibri" pitchFamily="34" charset="0"/>
                <a:cs typeface="Calibri" pitchFamily="34" charset="0"/>
              </a:rPr>
              <a:t>Commercial and industrial buildings;</a:t>
            </a:r>
          </a:p>
          <a:p>
            <a:pPr marL="1131888" lvl="2" indent="-457200">
              <a:defRPr/>
            </a:pPr>
            <a:r>
              <a:rPr lang="en-US" b="0" kern="0" dirty="0" smtClean="0">
                <a:latin typeface="Calibri" pitchFamily="34" charset="0"/>
                <a:cs typeface="Calibri" pitchFamily="34" charset="0"/>
              </a:rPr>
              <a:t>Public and institutional buildings;</a:t>
            </a:r>
          </a:p>
          <a:p>
            <a:pPr marL="1131888" lvl="2" indent="-457200">
              <a:defRPr/>
            </a:pPr>
            <a:r>
              <a:rPr lang="en-US" b="0" kern="0" dirty="0" smtClean="0">
                <a:latin typeface="Calibri" pitchFamily="34" charset="0"/>
                <a:cs typeface="Calibri" pitchFamily="34" charset="0"/>
              </a:rPr>
              <a:t>Vacant parcels as a measure of potential development, and;</a:t>
            </a:r>
          </a:p>
          <a:p>
            <a:pPr marL="1131888" lvl="2" indent="-457200">
              <a:defRPr/>
            </a:pPr>
            <a:r>
              <a:rPr lang="en-US" b="0" kern="0" dirty="0" smtClean="0">
                <a:latin typeface="Calibri" pitchFamily="34" charset="0"/>
                <a:cs typeface="Calibri" pitchFamily="34" charset="0"/>
              </a:rPr>
              <a:t>Lands in public ownership, roads, bridges, &amp; culverts.</a:t>
            </a: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621488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There are four building blocks in the strategic planning model.  The first is preplanning: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Mission, Vision, and Mandates, and;</a:t>
            </a:r>
          </a:p>
          <a:p>
            <a:pPr marL="800100" lvl="1" indent="-457200">
              <a:defRPr/>
            </a:pPr>
            <a:r>
              <a:rPr lang="en-US" b="0" kern="0" dirty="0" smtClean="0">
                <a:latin typeface="Calibri" pitchFamily="34" charset="0"/>
                <a:cs typeface="Calibri" pitchFamily="34" charset="0"/>
              </a:rPr>
              <a:t>Provides the broad direction and philosophy that will be used to draw conclusions in the planning of strategies and actions.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13</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Tree>
    <p:extLst>
      <p:ext uri="{BB962C8B-B14F-4D97-AF65-F5344CB8AC3E}">
        <p14:creationId xmlns:p14="http://schemas.microsoft.com/office/powerpoint/2010/main" val="3568311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130</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Gathering Information after Floods: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An effective state FPM program provides technical assistance to local communities in:</a:t>
            </a:r>
          </a:p>
          <a:p>
            <a:pPr marL="1131888" lvl="2" indent="-457200">
              <a:defRPr/>
            </a:pPr>
            <a:r>
              <a:rPr lang="en-US" b="0" kern="0" dirty="0" smtClean="0">
                <a:latin typeface="Calibri" pitchFamily="34" charset="0"/>
                <a:cs typeface="Calibri" pitchFamily="34" charset="0"/>
              </a:rPr>
              <a:t>Gathering and cataloging information post flood;</a:t>
            </a:r>
          </a:p>
          <a:p>
            <a:pPr marL="1131888" lvl="2" indent="-457200">
              <a:defRPr/>
            </a:pPr>
            <a:r>
              <a:rPr lang="en-US" b="0" kern="0" dirty="0" smtClean="0">
                <a:latin typeface="Calibri" pitchFamily="34" charset="0"/>
                <a:cs typeface="Calibri" pitchFamily="34" charset="0"/>
              </a:rPr>
              <a:t>Use the results to track losses and successes;</a:t>
            </a:r>
          </a:p>
          <a:p>
            <a:pPr marL="1131888" lvl="2" indent="-457200">
              <a:defRPr/>
            </a:pPr>
            <a:r>
              <a:rPr lang="en-US" b="0" kern="0" dirty="0" smtClean="0">
                <a:latin typeface="Calibri" pitchFamily="34" charset="0"/>
                <a:cs typeface="Calibri" pitchFamily="34" charset="0"/>
              </a:rPr>
              <a:t>Identify trends, and;</a:t>
            </a:r>
          </a:p>
          <a:p>
            <a:pPr marL="1131888" lvl="2" indent="-457200">
              <a:defRPr/>
            </a:pPr>
            <a:r>
              <a:rPr lang="en-US" b="0" kern="0" dirty="0" smtClean="0">
                <a:latin typeface="Calibri" pitchFamily="34" charset="0"/>
                <a:cs typeface="Calibri" pitchFamily="34" charset="0"/>
              </a:rPr>
              <a:t>Document the state’s progress in floodplain management.</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659426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131</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Gathering Information after Floods </a:t>
            </a:r>
            <a:r>
              <a:rPr lang="en-US" sz="20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An effective state FPM program provides technical assistance to local communities in:</a:t>
            </a:r>
          </a:p>
          <a:p>
            <a:pPr marL="1131888" lvl="2" indent="-457200">
              <a:defRPr/>
            </a:pPr>
            <a:r>
              <a:rPr lang="en-US" b="0" kern="0" dirty="0" smtClean="0">
                <a:latin typeface="Calibri" pitchFamily="34" charset="0"/>
                <a:cs typeface="Calibri" pitchFamily="34" charset="0"/>
              </a:rPr>
              <a:t>Gathering and cataloging information post flood;</a:t>
            </a:r>
          </a:p>
          <a:p>
            <a:pPr marL="1131888" lvl="2" indent="-457200">
              <a:defRPr/>
            </a:pPr>
            <a:r>
              <a:rPr lang="en-US" b="0" kern="0" dirty="0" smtClean="0">
                <a:latin typeface="Calibri" pitchFamily="34" charset="0"/>
                <a:cs typeface="Calibri" pitchFamily="34" charset="0"/>
              </a:rPr>
              <a:t>Use the results to track losses and successes;</a:t>
            </a:r>
          </a:p>
          <a:p>
            <a:pPr marL="1131888" lvl="2" indent="-457200">
              <a:defRPr/>
            </a:pPr>
            <a:r>
              <a:rPr lang="en-US" b="0" kern="0" dirty="0" smtClean="0">
                <a:latin typeface="Calibri" pitchFamily="34" charset="0"/>
                <a:cs typeface="Calibri" pitchFamily="34" charset="0"/>
              </a:rPr>
              <a:t>Identify trends, and;</a:t>
            </a:r>
          </a:p>
          <a:p>
            <a:pPr marL="1131888" lvl="2" indent="-457200">
              <a:defRPr/>
            </a:pPr>
            <a:r>
              <a:rPr lang="en-US" b="0" kern="0" dirty="0" smtClean="0">
                <a:latin typeface="Calibri" pitchFamily="34" charset="0"/>
                <a:cs typeface="Calibri" pitchFamily="34" charset="0"/>
              </a:rPr>
              <a:t>Document the state’s progress in floodplain management.</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57946950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132</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Gathering Information after Floods </a:t>
            </a:r>
            <a:r>
              <a:rPr lang="en-US" sz="20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For each flood, data recorded should include:</a:t>
            </a:r>
          </a:p>
          <a:p>
            <a:pPr marL="1131888" lvl="2" indent="-457200">
              <a:defRPr/>
            </a:pPr>
            <a:r>
              <a:rPr lang="en-US" b="0" kern="0" dirty="0" smtClean="0">
                <a:latin typeface="Calibri" pitchFamily="34" charset="0"/>
                <a:cs typeface="Calibri" pitchFamily="34" charset="0"/>
              </a:rPr>
              <a:t>Location and water body;</a:t>
            </a:r>
          </a:p>
          <a:p>
            <a:pPr marL="1131888" lvl="2" indent="-457200">
              <a:defRPr/>
            </a:pPr>
            <a:r>
              <a:rPr lang="en-US" b="0" kern="0" dirty="0" smtClean="0">
                <a:latin typeface="Calibri" pitchFamily="34" charset="0"/>
                <a:cs typeface="Calibri" pitchFamily="34" charset="0"/>
              </a:rPr>
              <a:t>Land area affected;</a:t>
            </a:r>
          </a:p>
          <a:p>
            <a:pPr marL="1131888" lvl="2" indent="-457200">
              <a:defRPr/>
            </a:pPr>
            <a:r>
              <a:rPr lang="en-US" b="0" kern="0" dirty="0" smtClean="0">
                <a:latin typeface="Calibri" pitchFamily="34" charset="0"/>
                <a:cs typeface="Calibri" pitchFamily="34" charset="0"/>
              </a:rPr>
              <a:t>Number and occupancy of building affected;</a:t>
            </a:r>
          </a:p>
          <a:p>
            <a:pPr marL="1131888" lvl="2" indent="-457200">
              <a:defRPr/>
            </a:pPr>
            <a:r>
              <a:rPr lang="en-US" b="0" kern="0" dirty="0" smtClean="0">
                <a:latin typeface="Calibri" pitchFamily="34" charset="0"/>
                <a:cs typeface="Calibri" pitchFamily="34" charset="0"/>
              </a:rPr>
              <a:t>Frequency and elevation of flooding;</a:t>
            </a:r>
          </a:p>
          <a:p>
            <a:pPr marL="1131888" lvl="2" indent="-457200">
              <a:defRPr/>
            </a:pPr>
            <a:r>
              <a:rPr lang="en-US" b="0" kern="0" dirty="0" smtClean="0">
                <a:latin typeface="Calibri" pitchFamily="34" charset="0"/>
                <a:cs typeface="Calibri" pitchFamily="34" charset="0"/>
              </a:rPr>
              <a:t>Dollar estimates of actual damage, and;</a:t>
            </a:r>
          </a:p>
          <a:p>
            <a:pPr marL="1131888" lvl="2" indent="-457200">
              <a:defRPr/>
            </a:pPr>
            <a:r>
              <a:rPr lang="en-US" b="0" kern="0" dirty="0" smtClean="0">
                <a:latin typeface="Calibri" pitchFamily="34" charset="0"/>
                <a:cs typeface="Calibri" pitchFamily="34" charset="0"/>
              </a:rPr>
              <a:t>Number of insured and uninsured buildings.</a:t>
            </a:r>
          </a:p>
          <a:p>
            <a:pPr marL="674688" lvl="2"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55656568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133</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Gathering Information after Floods </a:t>
            </a:r>
            <a:r>
              <a:rPr lang="en-US" sz="20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Information can be obtained through PDA tours or geographic information systems and other computerized tools.</a:t>
            </a:r>
          </a:p>
          <a:p>
            <a:pPr marL="800100" lvl="1" indent="-457200">
              <a:defRPr/>
            </a:pPr>
            <a:r>
              <a:rPr lang="en-US" b="0" kern="0" dirty="0" smtClean="0">
                <a:latin typeface="Calibri" pitchFamily="34" charset="0"/>
                <a:cs typeface="Calibri" pitchFamily="34" charset="0"/>
              </a:rPr>
              <a:t>Success stories can also be identified by inspectors, in reference to damage avoided and success in the preservation and protection of natural floodplain functions.</a:t>
            </a:r>
          </a:p>
          <a:p>
            <a:pPr marL="674688" lvl="2"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41917271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134</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Tracking Mitigation Plans and Projects: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Every mitigation action should be tracked to capture evidence of damages avoided:</a:t>
            </a:r>
          </a:p>
          <a:p>
            <a:pPr marL="1131888" lvl="2" indent="-457200">
              <a:defRPr/>
            </a:pPr>
            <a:r>
              <a:rPr lang="en-US" b="0" kern="0" dirty="0" smtClean="0">
                <a:latin typeface="Calibri" pitchFamily="34" charset="0"/>
                <a:cs typeface="Calibri" pitchFamily="34" charset="0"/>
              </a:rPr>
              <a:t>Before mitigation and after photographs;</a:t>
            </a:r>
          </a:p>
          <a:p>
            <a:pPr marL="1131888" lvl="2" indent="-457200">
              <a:defRPr/>
            </a:pPr>
            <a:r>
              <a:rPr lang="en-US" b="0" kern="0" dirty="0" smtClean="0">
                <a:latin typeface="Calibri" pitchFamily="34" charset="0"/>
                <a:cs typeface="Calibri" pitchFamily="34" charset="0"/>
              </a:rPr>
              <a:t>Photos of elevated buildings above flood waters;</a:t>
            </a:r>
          </a:p>
          <a:p>
            <a:pPr marL="1131888" lvl="2" indent="-457200">
              <a:defRPr/>
            </a:pPr>
            <a:r>
              <a:rPr lang="en-US" b="0" kern="0" dirty="0" smtClean="0">
                <a:latin typeface="Calibri" pitchFamily="34" charset="0"/>
                <a:cs typeface="Calibri" pitchFamily="34" charset="0"/>
              </a:rPr>
              <a:t>Stories of homeowners who benefitted from flood insurance;</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4192482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135</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Tracking Mitigation Plans and Projects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stories about property owners who implemented protective measures on their own initiative and suffered little or no damage, and;</a:t>
            </a:r>
          </a:p>
          <a:p>
            <a:pPr marL="1131888" lvl="2" indent="-457200">
              <a:defRPr/>
            </a:pPr>
            <a:r>
              <a:rPr lang="en-US" b="0" kern="0" dirty="0" smtClean="0">
                <a:latin typeface="Calibri" pitchFamily="34" charset="0"/>
                <a:cs typeface="Calibri" pitchFamily="34" charset="0"/>
              </a:rPr>
              <a:t>Estimates of how much damage and disruption was avoided by the mitigation efforts that protected public facilities and infrastructure.</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08439517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136</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Measurements: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Your FPM program should develop a method of measurement to track losses and successes:</a:t>
            </a:r>
          </a:p>
          <a:p>
            <a:pPr marL="1131888" lvl="2" indent="-457200">
              <a:defRPr/>
            </a:pPr>
            <a:r>
              <a:rPr lang="en-US" b="0" kern="0" dirty="0" smtClean="0">
                <a:latin typeface="Calibri" pitchFamily="34" charset="0"/>
                <a:cs typeface="Calibri" pitchFamily="34" charset="0"/>
              </a:rPr>
              <a:t>Records of floods and losses, tracked by community, year, and event frequency;</a:t>
            </a:r>
          </a:p>
          <a:p>
            <a:pPr marL="1131888" lvl="2" indent="-457200">
              <a:defRPr/>
            </a:pPr>
            <a:r>
              <a:rPr lang="en-US" b="0" kern="0" dirty="0" smtClean="0">
                <a:latin typeface="Calibri" pitchFamily="34" charset="0"/>
                <a:cs typeface="Calibri" pitchFamily="34" charset="0"/>
              </a:rPr>
              <a:t>Amount of acreage that are constrained to protect or restore natural floodplain functions (open space, recreation, wetlands, etc.);</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7601093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467600" cy="868362"/>
          </a:xfrm>
        </p:spPr>
        <p:txBody>
          <a:bodyPr/>
          <a:lstStyle/>
          <a:p>
            <a:r>
              <a:rPr lang="en-US" sz="3200" dirty="0" smtClean="0"/>
              <a:t>Program Documentation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137</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Measurements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endParaRPr lang="en-US" sz="2800" b="0" kern="0" dirty="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Number of state funded activities and/or projects that were reviewed for consistency with FPM standards;</a:t>
            </a:r>
          </a:p>
          <a:p>
            <a:pPr marL="1131888" lvl="2" indent="-457200">
              <a:defRPr/>
            </a:pPr>
            <a:r>
              <a:rPr lang="en-US" b="0" kern="0" dirty="0" smtClean="0">
                <a:latin typeface="Calibri" pitchFamily="34" charset="0"/>
                <a:cs typeface="Calibri" pitchFamily="34" charset="0"/>
              </a:rPr>
              <a:t>Number of state-owned/community owned buildings in flood hazard areas;</a:t>
            </a:r>
          </a:p>
          <a:p>
            <a:pPr marL="1131888" lvl="2" indent="-457200">
              <a:defRPr/>
            </a:pPr>
            <a:r>
              <a:rPr lang="en-US" b="0" kern="0" dirty="0" smtClean="0">
                <a:latin typeface="Calibri" pitchFamily="34" charset="0"/>
                <a:cs typeface="Calibri" pitchFamily="34" charset="0"/>
              </a:rPr>
              <a:t>Extent of successful application of planning and land use (determined by surveys of local planning officials, and;</a:t>
            </a:r>
          </a:p>
          <a:p>
            <a:pPr marL="1131888" lvl="2" indent="-457200">
              <a:defRPr/>
            </a:pPr>
            <a:r>
              <a:rPr lang="en-US" b="0" kern="0" dirty="0" smtClean="0">
                <a:latin typeface="Calibri" pitchFamily="34" charset="0"/>
                <a:cs typeface="Calibri" pitchFamily="34" charset="0"/>
              </a:rPr>
              <a:t>Amount of mitigation funds spent in communities.</a:t>
            </a:r>
          </a:p>
          <a:p>
            <a:pPr marL="342900" lvl="1" indent="0">
              <a:buNone/>
              <a:defRPr/>
            </a:pPr>
            <a:endParaRPr lang="en-US" sz="1000" b="0" kern="0" dirty="0" smtClean="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185882673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Professional Development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CFM Program and Staff Training Resources: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The ASFPM Certified Floodplain Manager Program or CFM was established in 1999.</a:t>
            </a:r>
          </a:p>
          <a:p>
            <a:pPr marL="800100" lvl="1" indent="-457200">
              <a:defRPr/>
            </a:pPr>
            <a:r>
              <a:rPr lang="en-US" b="0" kern="0" dirty="0" smtClean="0">
                <a:latin typeface="Calibri" pitchFamily="34" charset="0"/>
                <a:cs typeface="Calibri" pitchFamily="34" charset="0"/>
              </a:rPr>
              <a:t>It is a national programed managed by the ASFPM Executive Office and is a registered trademark of ASFPM.</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138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800600"/>
            <a:ext cx="1828800" cy="1565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7112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Professional Development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CFM Program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ASFPM’s role is to set minimum national standards, administer the program itself, provide and expand training opportunities, and accredit and monitor State programs.</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139</a:t>
            </a:fld>
            <a:endParaRPr lang="en-US" dirty="0"/>
          </a:p>
        </p:txBody>
      </p:sp>
      <p:pic>
        <p:nvPicPr>
          <p:cNvPr id="1026" name="Picture 2" descr="C:\Users\AGOODMAN\AppData\Local\Microsoft\Windows\Temporary Internet Files\Content.IE5\N83J71UI\MC900055040[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14800" y="4190494"/>
            <a:ext cx="2057400" cy="2134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15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second is scanning: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CAP-SSSE GAP Analysis;</a:t>
            </a:r>
          </a:p>
          <a:p>
            <a:pPr marL="800100" lvl="1" indent="-457200">
              <a:defRPr/>
            </a:pPr>
            <a:r>
              <a:rPr lang="en-US" b="0" kern="0" dirty="0" smtClean="0">
                <a:latin typeface="Calibri" pitchFamily="34" charset="0"/>
                <a:cs typeface="Calibri" pitchFamily="34" charset="0"/>
              </a:rPr>
              <a:t>ASFPM Effective Programs Self-Assessment;</a:t>
            </a:r>
          </a:p>
          <a:p>
            <a:pPr marL="800100" lvl="1" indent="-457200">
              <a:defRPr/>
            </a:pPr>
            <a:r>
              <a:rPr lang="en-US" b="0" kern="0" dirty="0" smtClean="0">
                <a:latin typeface="Calibri" pitchFamily="34" charset="0"/>
                <a:cs typeface="Calibri" pitchFamily="34" charset="0"/>
              </a:rPr>
              <a:t>External Environmental Analysis, and;</a:t>
            </a:r>
          </a:p>
          <a:p>
            <a:pPr marL="800100" lvl="1" indent="-457200">
              <a:defRPr/>
            </a:pPr>
            <a:r>
              <a:rPr lang="en-US" b="0" kern="0" dirty="0" smtClean="0">
                <a:latin typeface="Calibri" pitchFamily="34" charset="0"/>
                <a:cs typeface="Calibri" pitchFamily="34" charset="0"/>
              </a:rPr>
              <a:t>Internal Environmental Analysis.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14</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Tree>
    <p:extLst>
      <p:ext uri="{BB962C8B-B14F-4D97-AF65-F5344CB8AC3E}">
        <p14:creationId xmlns:p14="http://schemas.microsoft.com/office/powerpoint/2010/main" val="102126723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Professional Development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CFM Program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The program’s community benefits include:</a:t>
            </a:r>
          </a:p>
          <a:p>
            <a:pPr marL="1131888" lvl="2" indent="-457200">
              <a:defRPr/>
            </a:pPr>
            <a:r>
              <a:rPr lang="en-US" b="0" kern="0" dirty="0" smtClean="0">
                <a:latin typeface="Calibri" pitchFamily="34" charset="0"/>
                <a:cs typeface="Calibri" pitchFamily="34" charset="0"/>
              </a:rPr>
              <a:t>Reduced community liability;</a:t>
            </a:r>
          </a:p>
          <a:p>
            <a:pPr marL="1131888" lvl="2" indent="-457200">
              <a:defRPr/>
            </a:pPr>
            <a:r>
              <a:rPr lang="en-US" b="0" kern="0" dirty="0" smtClean="0">
                <a:latin typeface="Calibri" pitchFamily="34" charset="0"/>
                <a:cs typeface="Calibri" pitchFamily="34" charset="0"/>
              </a:rPr>
              <a:t>Safer development;</a:t>
            </a:r>
          </a:p>
          <a:p>
            <a:pPr marL="1131888" lvl="2" indent="-457200">
              <a:defRPr/>
            </a:pPr>
            <a:r>
              <a:rPr lang="en-US" b="0" kern="0" dirty="0" smtClean="0">
                <a:latin typeface="Calibri" pitchFamily="34" charset="0"/>
                <a:cs typeface="Calibri" pitchFamily="34" charset="0"/>
              </a:rPr>
              <a:t>Increased local capability;</a:t>
            </a:r>
          </a:p>
          <a:p>
            <a:pPr marL="1131888" lvl="2" indent="-457200">
              <a:defRPr/>
            </a:pPr>
            <a:r>
              <a:rPr lang="en-US" b="0" kern="0" dirty="0" smtClean="0">
                <a:latin typeface="Calibri" pitchFamily="34" charset="0"/>
                <a:cs typeface="Calibri" pitchFamily="34" charset="0"/>
              </a:rPr>
              <a:t>Reduced flood insurance premiums, and;</a:t>
            </a:r>
          </a:p>
          <a:p>
            <a:pPr marL="1131888" lvl="2" indent="-457200">
              <a:defRPr/>
            </a:pPr>
            <a:r>
              <a:rPr lang="en-US" b="0" kern="0" dirty="0" smtClean="0">
                <a:latin typeface="Calibri" pitchFamily="34" charset="0"/>
                <a:cs typeface="Calibri" pitchFamily="34" charset="0"/>
              </a:rPr>
              <a:t>Reduced property damage.</a:t>
            </a:r>
          </a:p>
          <a:p>
            <a:pPr marL="1131888" lvl="2" indent="-457200">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140</a:t>
            </a:fld>
            <a:endParaRPr lang="en-US" dirty="0"/>
          </a:p>
        </p:txBody>
      </p:sp>
    </p:spTree>
    <p:extLst>
      <p:ext uri="{BB962C8B-B14F-4D97-AF65-F5344CB8AC3E}">
        <p14:creationId xmlns:p14="http://schemas.microsoft.com/office/powerpoint/2010/main" val="8284752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Professional Development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CFM Program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The program’s personal benefits include:</a:t>
            </a:r>
          </a:p>
          <a:p>
            <a:pPr marL="1131888" lvl="2" indent="-457200">
              <a:defRPr/>
            </a:pPr>
            <a:r>
              <a:rPr lang="en-US" b="0" kern="0" dirty="0" smtClean="0">
                <a:latin typeface="Calibri" pitchFamily="34" charset="0"/>
                <a:cs typeface="Calibri" pitchFamily="34" charset="0"/>
              </a:rPr>
              <a:t>Confidence in professional knowledge;</a:t>
            </a:r>
          </a:p>
          <a:p>
            <a:pPr marL="1131888" lvl="2" indent="-457200">
              <a:defRPr/>
            </a:pPr>
            <a:r>
              <a:rPr lang="en-US" b="0" kern="0" dirty="0" smtClean="0">
                <a:latin typeface="Calibri" pitchFamily="34" charset="0"/>
                <a:cs typeface="Calibri" pitchFamily="34" charset="0"/>
              </a:rPr>
              <a:t>Professional/Public recognition;</a:t>
            </a:r>
          </a:p>
          <a:p>
            <a:pPr marL="1131888" lvl="2" indent="-457200">
              <a:defRPr/>
            </a:pPr>
            <a:r>
              <a:rPr lang="en-US" b="0" kern="0" dirty="0" smtClean="0">
                <a:latin typeface="Calibri" pitchFamily="34" charset="0"/>
                <a:cs typeface="Calibri" pitchFamily="34" charset="0"/>
              </a:rPr>
              <a:t>Job advancement potential;</a:t>
            </a:r>
          </a:p>
          <a:p>
            <a:pPr marL="1131888" lvl="2" indent="-457200">
              <a:defRPr/>
            </a:pPr>
            <a:r>
              <a:rPr lang="en-US" b="0" kern="0" dirty="0" smtClean="0">
                <a:latin typeface="Calibri" pitchFamily="34" charset="0"/>
                <a:cs typeface="Calibri" pitchFamily="34" charset="0"/>
              </a:rPr>
              <a:t>Motivation for continued education, and;</a:t>
            </a:r>
          </a:p>
          <a:p>
            <a:pPr marL="1131888" lvl="2" indent="-457200">
              <a:defRPr/>
            </a:pPr>
            <a:r>
              <a:rPr lang="en-US" b="0" kern="0" dirty="0" smtClean="0">
                <a:latin typeface="Calibri" pitchFamily="34" charset="0"/>
                <a:cs typeface="Calibri" pitchFamily="34" charset="0"/>
              </a:rPr>
              <a:t>Personal satisfaction.</a:t>
            </a:r>
          </a:p>
          <a:p>
            <a:pPr marL="1131888" lvl="2" indent="-457200">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141</a:t>
            </a:fld>
            <a:endParaRPr lang="en-US" dirty="0"/>
          </a:p>
        </p:txBody>
      </p:sp>
    </p:spTree>
    <p:extLst>
      <p:ext uri="{BB962C8B-B14F-4D97-AF65-F5344CB8AC3E}">
        <p14:creationId xmlns:p14="http://schemas.microsoft.com/office/powerpoint/2010/main" val="34407398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Professional Development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CFM Program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Maintaining certification:</a:t>
            </a:r>
          </a:p>
          <a:p>
            <a:pPr marL="1131888" lvl="2" indent="-457200">
              <a:defRPr/>
            </a:pPr>
            <a:r>
              <a:rPr lang="en-US" b="0" kern="0" dirty="0" smtClean="0">
                <a:latin typeface="Calibri" pitchFamily="34" charset="0"/>
                <a:cs typeface="Calibri" pitchFamily="34" charset="0"/>
              </a:rPr>
              <a:t>Certification renewed every two years;</a:t>
            </a:r>
          </a:p>
          <a:p>
            <a:pPr marL="1131888" lvl="2" indent="-457200">
              <a:defRPr/>
            </a:pPr>
            <a:r>
              <a:rPr lang="en-US" b="0" kern="0" dirty="0" smtClean="0">
                <a:latin typeface="Calibri" pitchFamily="34" charset="0"/>
                <a:cs typeface="Calibri" pitchFamily="34" charset="0"/>
              </a:rPr>
              <a:t>Pay biennial renewal fee ($50 for ASFPM members);</a:t>
            </a:r>
          </a:p>
          <a:p>
            <a:pPr marL="1131888" lvl="2" indent="-457200">
              <a:defRPr/>
            </a:pPr>
            <a:r>
              <a:rPr lang="en-US" b="0" kern="0" dirty="0" smtClean="0">
                <a:latin typeface="Calibri" pitchFamily="34" charset="0"/>
                <a:cs typeface="Calibri" pitchFamily="34" charset="0"/>
              </a:rPr>
              <a:t>Continued education requirements can be fulfilled by attending training workshops, conferences, home study courses, or web based training.</a:t>
            </a:r>
          </a:p>
          <a:p>
            <a:pPr marL="1131888" lvl="2" indent="-457200">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142</a:t>
            </a:fld>
            <a:endParaRPr lang="en-US" dirty="0"/>
          </a:p>
        </p:txBody>
      </p:sp>
    </p:spTree>
    <p:extLst>
      <p:ext uri="{BB962C8B-B14F-4D97-AF65-F5344CB8AC3E}">
        <p14:creationId xmlns:p14="http://schemas.microsoft.com/office/powerpoint/2010/main" val="56801598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Professional Development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Training Resources: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solidFill>
                  <a:schemeClr val="tx2"/>
                </a:solidFill>
                <a:latin typeface="Calibri" pitchFamily="34" charset="0"/>
                <a:cs typeface="Calibri" pitchFamily="34" charset="0"/>
              </a:rPr>
              <a:t>Staff development are focused on NFIP, FEMA/state coordination activities, and CAP program implementation;</a:t>
            </a:r>
          </a:p>
          <a:p>
            <a:pPr marL="800100" lvl="1" indent="-457200">
              <a:defRPr/>
            </a:pPr>
            <a:r>
              <a:rPr lang="en-US" b="0" kern="0" dirty="0" smtClean="0">
                <a:solidFill>
                  <a:schemeClr val="tx2"/>
                </a:solidFill>
                <a:latin typeface="Calibri" pitchFamily="34" charset="0"/>
                <a:cs typeface="Calibri" pitchFamily="34" charset="0"/>
              </a:rPr>
              <a:t>FEMA/State Regional Meetings, which occur once or twice a year;</a:t>
            </a:r>
          </a:p>
          <a:p>
            <a:pPr marL="800100" lvl="1" indent="-457200">
              <a:defRPr/>
            </a:pPr>
            <a:r>
              <a:rPr lang="en-US" b="0" kern="0" dirty="0" smtClean="0">
                <a:solidFill>
                  <a:schemeClr val="tx2"/>
                </a:solidFill>
                <a:latin typeface="Calibri" pitchFamily="34" charset="0"/>
                <a:cs typeface="Calibri" pitchFamily="34" charset="0"/>
              </a:rPr>
              <a:t>EMI Training opportunities, and;</a:t>
            </a:r>
          </a:p>
          <a:p>
            <a:pPr marL="800100" lvl="1" indent="-457200">
              <a:defRPr/>
            </a:pPr>
            <a:r>
              <a:rPr lang="en-US" b="0" kern="0" dirty="0" smtClean="0">
                <a:solidFill>
                  <a:schemeClr val="tx2"/>
                </a:solidFill>
                <a:latin typeface="Calibri" pitchFamily="34" charset="0"/>
                <a:cs typeface="Calibri" pitchFamily="34" charset="0"/>
              </a:rPr>
              <a:t>ASFPM/State Chapter conferences.</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143</a:t>
            </a:fld>
            <a:endParaRPr lang="en-US" dirty="0"/>
          </a:p>
        </p:txBody>
      </p:sp>
    </p:spTree>
    <p:extLst>
      <p:ext uri="{BB962C8B-B14F-4D97-AF65-F5344CB8AC3E}">
        <p14:creationId xmlns:p14="http://schemas.microsoft.com/office/powerpoint/2010/main" val="42877279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Professional Development </a:t>
            </a:r>
            <a:endParaRPr lang="en-US" sz="3600" dirty="0"/>
          </a:p>
        </p:txBody>
      </p:sp>
      <p:sp>
        <p:nvSpPr>
          <p:cNvPr id="5" name="Rectangle 2059"/>
          <p:cNvSpPr txBox="1">
            <a:spLocks noChangeArrowheads="1"/>
          </p:cNvSpPr>
          <p:nvPr/>
        </p:nvSpPr>
        <p:spPr bwMode="auto">
          <a:xfrm>
            <a:off x="152400" y="914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Possible Sources: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solidFill>
                  <a:schemeClr val="tx2"/>
                </a:solidFill>
                <a:latin typeface="Calibri" pitchFamily="34" charset="0"/>
                <a:cs typeface="Calibri" pitchFamily="34" charset="0"/>
              </a:rPr>
              <a:t>ASFPM conferences, workshops, and training sessions;</a:t>
            </a:r>
          </a:p>
          <a:p>
            <a:pPr marL="800100" lvl="1" indent="-457200">
              <a:defRPr/>
            </a:pPr>
            <a:r>
              <a:rPr lang="en-US" b="0" kern="0" dirty="0" err="1" smtClean="0">
                <a:solidFill>
                  <a:schemeClr val="tx2"/>
                </a:solidFill>
                <a:latin typeface="Calibri" pitchFamily="34" charset="0"/>
                <a:cs typeface="Calibri" pitchFamily="34" charset="0"/>
              </a:rPr>
              <a:t>Redvector</a:t>
            </a:r>
            <a:r>
              <a:rPr lang="en-US" b="0" kern="0" dirty="0" smtClean="0">
                <a:solidFill>
                  <a:schemeClr val="tx2"/>
                </a:solidFill>
                <a:latin typeface="Calibri" pitchFamily="34" charset="0"/>
                <a:cs typeface="Calibri" pitchFamily="34" charset="0"/>
              </a:rPr>
              <a:t> – online training;</a:t>
            </a:r>
          </a:p>
          <a:p>
            <a:pPr marL="800100" lvl="1" indent="-457200">
              <a:defRPr/>
            </a:pPr>
            <a:r>
              <a:rPr lang="en-US" b="0" kern="0" dirty="0" smtClean="0">
                <a:solidFill>
                  <a:schemeClr val="tx2"/>
                </a:solidFill>
                <a:latin typeface="Calibri" pitchFamily="34" charset="0"/>
                <a:cs typeface="Calibri" pitchFamily="34" charset="0"/>
              </a:rPr>
              <a:t>State chapters or associations’ conferences;</a:t>
            </a:r>
          </a:p>
          <a:p>
            <a:pPr marL="800100" lvl="1" indent="-457200">
              <a:defRPr/>
            </a:pPr>
            <a:r>
              <a:rPr lang="en-US" b="0" kern="0" dirty="0" smtClean="0">
                <a:solidFill>
                  <a:schemeClr val="tx2"/>
                </a:solidFill>
                <a:latin typeface="Calibri" pitchFamily="34" charset="0"/>
                <a:cs typeface="Calibri" pitchFamily="34" charset="0"/>
              </a:rPr>
              <a:t>EMI floodplain/mitigation related courses, and;</a:t>
            </a:r>
          </a:p>
          <a:p>
            <a:pPr marL="800100" lvl="1" indent="-457200">
              <a:defRPr/>
            </a:pPr>
            <a:r>
              <a:rPr lang="en-US" b="0" kern="0" dirty="0" smtClean="0">
                <a:solidFill>
                  <a:schemeClr val="tx2"/>
                </a:solidFill>
                <a:latin typeface="Calibri" pitchFamily="34" charset="0"/>
                <a:cs typeface="Calibri" pitchFamily="34" charset="0"/>
              </a:rPr>
              <a:t>Federal or state agency training on related subjects.</a:t>
            </a: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144</a:t>
            </a:fld>
            <a:endParaRPr lang="en-US" dirty="0"/>
          </a:p>
        </p:txBody>
      </p:sp>
    </p:spTree>
    <p:extLst>
      <p:ext uri="{BB962C8B-B14F-4D97-AF65-F5344CB8AC3E}">
        <p14:creationId xmlns:p14="http://schemas.microsoft.com/office/powerpoint/2010/main" val="190115685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we covered in Module 2</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145</a:t>
            </a:fld>
            <a:endParaRPr lang="en-US" dirty="0"/>
          </a:p>
        </p:txBody>
      </p:sp>
      <p:sp>
        <p:nvSpPr>
          <p:cNvPr id="6" name="Rectangle 2059"/>
          <p:cNvSpPr txBox="1">
            <a:spLocks noChangeArrowheads="1"/>
          </p:cNvSpPr>
          <p:nvPr/>
        </p:nvSpPr>
        <p:spPr bwMode="auto">
          <a:xfrm>
            <a:off x="152400" y="11430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For the past few hours, we have covered the seven topics introduced at the beginning of the session.  What were they?</a:t>
            </a:r>
          </a:p>
          <a:p>
            <a:pPr marL="1131888" lvl="2" indent="-457200">
              <a:defRPr/>
            </a:pPr>
            <a:r>
              <a:rPr lang="en-US" b="0" kern="0" dirty="0" smtClean="0">
                <a:solidFill>
                  <a:schemeClr val="tx2"/>
                </a:solidFill>
                <a:latin typeface="Calibri" pitchFamily="34" charset="0"/>
                <a:cs typeface="Calibri" pitchFamily="34" charset="0"/>
              </a:rPr>
              <a:t>Job Description</a:t>
            </a:r>
          </a:p>
          <a:p>
            <a:pPr marL="1131888" lvl="2" indent="-457200">
              <a:defRPr/>
            </a:pPr>
            <a:r>
              <a:rPr lang="en-US" b="0" kern="0" dirty="0" smtClean="0">
                <a:solidFill>
                  <a:schemeClr val="tx2"/>
                </a:solidFill>
                <a:latin typeface="Calibri" pitchFamily="34" charset="0"/>
                <a:cs typeface="Calibri" pitchFamily="34" charset="0"/>
              </a:rPr>
              <a:t>The Body of Knowledge</a:t>
            </a:r>
          </a:p>
          <a:p>
            <a:pPr marL="1131888" lvl="2" indent="-457200">
              <a:defRPr/>
            </a:pPr>
            <a:r>
              <a:rPr lang="en-US" b="0" kern="0" dirty="0" smtClean="0">
                <a:solidFill>
                  <a:schemeClr val="tx2"/>
                </a:solidFill>
                <a:latin typeface="Calibri" pitchFamily="34" charset="0"/>
                <a:cs typeface="Calibri" pitchFamily="34" charset="0"/>
              </a:rPr>
              <a:t>GAP Analysis</a:t>
            </a:r>
          </a:p>
          <a:p>
            <a:pPr marL="1131888" lvl="2" indent="-457200">
              <a:defRPr/>
            </a:pPr>
            <a:r>
              <a:rPr lang="en-US" b="0" kern="0" dirty="0" smtClean="0">
                <a:solidFill>
                  <a:schemeClr val="tx2"/>
                </a:solidFill>
                <a:latin typeface="Calibri" pitchFamily="34" charset="0"/>
                <a:cs typeface="Calibri" pitchFamily="34" charset="0"/>
              </a:rPr>
              <a:t>Strategic Planning</a:t>
            </a:r>
          </a:p>
          <a:p>
            <a:pPr marL="1131888" lvl="2" indent="-457200">
              <a:defRPr/>
            </a:pPr>
            <a:r>
              <a:rPr lang="en-US" b="0" kern="0" dirty="0" smtClean="0">
                <a:solidFill>
                  <a:schemeClr val="tx2"/>
                </a:solidFill>
                <a:latin typeface="Calibri" pitchFamily="34" charset="0"/>
                <a:cs typeface="Calibri" pitchFamily="34" charset="0"/>
              </a:rPr>
              <a:t>Funding &amp; Staff Levels</a:t>
            </a:r>
          </a:p>
          <a:p>
            <a:pPr marL="1131888" lvl="2" indent="-457200">
              <a:defRPr/>
            </a:pPr>
            <a:r>
              <a:rPr lang="en-US" b="0" kern="0" dirty="0" smtClean="0">
                <a:solidFill>
                  <a:schemeClr val="tx2"/>
                </a:solidFill>
                <a:latin typeface="Calibri" pitchFamily="34" charset="0"/>
                <a:cs typeface="Calibri" pitchFamily="34" charset="0"/>
              </a:rPr>
              <a:t>Program Evaluation &amp; Documentation</a:t>
            </a:r>
          </a:p>
          <a:p>
            <a:pPr marL="1131888" lvl="2" indent="-457200">
              <a:defRPr/>
            </a:pPr>
            <a:r>
              <a:rPr lang="en-US" b="0" kern="0" dirty="0" smtClean="0">
                <a:solidFill>
                  <a:schemeClr val="tx2"/>
                </a:solidFill>
                <a:latin typeface="Calibri" pitchFamily="34" charset="0"/>
                <a:cs typeface="Calibri" pitchFamily="34" charset="0"/>
              </a:rPr>
              <a:t>Professional Development</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378791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42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838200" y="25685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i="1" dirty="0" smtClean="0">
                <a:solidFill>
                  <a:schemeClr val="bg1"/>
                </a:solidFill>
                <a:effectLst>
                  <a:outerShdw blurRad="38100" dist="38100" dir="2700000" algn="tl">
                    <a:srgbClr val="000000">
                      <a:alpha val="43137"/>
                    </a:srgbClr>
                  </a:outerShdw>
                </a:effectLst>
              </a:rPr>
              <a:t>Questions? </a:t>
            </a:r>
            <a:endParaRPr lang="en-US" sz="7200" i="1" dirty="0">
              <a:solidFill>
                <a:schemeClr val="bg1"/>
              </a:solidFill>
              <a:effectLst>
                <a:outerShdw blurRad="38100" dist="38100" dir="2700000" algn="tl">
                  <a:srgbClr val="000000">
                    <a:alpha val="43137"/>
                  </a:srgbClr>
                </a:outerShdw>
              </a:effectLst>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267200" y="1735455"/>
            <a:ext cx="561975" cy="779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92701AAA-C610-44FA-AAF6-900CDDFFB84A}" type="slidenum">
              <a:rPr lang="en-US" smtClean="0"/>
              <a:t>146</a:t>
            </a:fld>
            <a:endParaRPr lang="en-US" dirty="0"/>
          </a:p>
        </p:txBody>
      </p:sp>
    </p:spTree>
    <p:extLst>
      <p:ext uri="{BB962C8B-B14F-4D97-AF65-F5344CB8AC3E}">
        <p14:creationId xmlns:p14="http://schemas.microsoft.com/office/powerpoint/2010/main" val="3177886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third is planning strategies: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Broad strategies in response to issues or opportunities;</a:t>
            </a:r>
          </a:p>
          <a:p>
            <a:pPr marL="800100" lvl="1" indent="-457200">
              <a:defRPr/>
            </a:pPr>
            <a:r>
              <a:rPr lang="en-US" b="0" kern="0" dirty="0" smtClean="0">
                <a:latin typeface="Calibri" pitchFamily="34" charset="0"/>
                <a:cs typeface="Calibri" pitchFamily="34" charset="0"/>
              </a:rPr>
              <a:t>Profile of current state capability and capacity, and;</a:t>
            </a:r>
          </a:p>
          <a:p>
            <a:pPr marL="800100" lvl="1" indent="-457200">
              <a:defRPr/>
            </a:pPr>
            <a:r>
              <a:rPr lang="en-US" b="0" kern="0" dirty="0" smtClean="0">
                <a:latin typeface="Calibri" pitchFamily="34" charset="0"/>
                <a:cs typeface="Calibri" pitchFamily="34" charset="0"/>
              </a:rPr>
              <a:t>Desired outcomes.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15</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Tree>
    <p:extLst>
      <p:ext uri="{BB962C8B-B14F-4D97-AF65-F5344CB8AC3E}">
        <p14:creationId xmlns:p14="http://schemas.microsoft.com/office/powerpoint/2010/main" val="3471837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last building block / paddle stroke is acting to achieve: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Develop short and long-range specific actions (with measurement) to move from current capability and capacity to the desired level.</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16</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500" t="15556" r="30167" b="55778"/>
          <a:stretch/>
        </p:blipFill>
        <p:spPr>
          <a:xfrm>
            <a:off x="1447800" y="5120640"/>
            <a:ext cx="1746575" cy="12801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Callout 3"/>
          <p:cNvSpPr/>
          <p:nvPr/>
        </p:nvSpPr>
        <p:spPr>
          <a:xfrm>
            <a:off x="3194376" y="4495800"/>
            <a:ext cx="4654224" cy="1371600"/>
          </a:xfrm>
          <a:prstGeom prst="wedgeEllipseCallout">
            <a:avLst>
              <a:gd name="adj1" fmla="val -60584"/>
              <a:gd name="adj2" fmla="val 44167"/>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0" y="4775537"/>
            <a:ext cx="3835345" cy="923330"/>
          </a:xfrm>
          <a:prstGeom prst="rect">
            <a:avLst/>
          </a:prstGeom>
          <a:noFill/>
        </p:spPr>
        <p:txBody>
          <a:bodyPr wrap="none" rtlCol="0">
            <a:spAutoFit/>
          </a:bodyPr>
          <a:lstStyle/>
          <a:p>
            <a:r>
              <a:rPr lang="en-US" dirty="0" smtClean="0"/>
              <a:t>The “desire” is a balanced effective </a:t>
            </a:r>
          </a:p>
          <a:p>
            <a:r>
              <a:rPr lang="en-US" dirty="0" smtClean="0"/>
              <a:t>State FPM program that includes</a:t>
            </a:r>
          </a:p>
          <a:p>
            <a:r>
              <a:rPr lang="en-US" dirty="0" smtClean="0"/>
              <a:t>NFIP coordination.</a:t>
            </a:r>
            <a:endParaRPr lang="en-US" dirty="0"/>
          </a:p>
        </p:txBody>
      </p:sp>
    </p:spTree>
    <p:extLst>
      <p:ext uri="{BB962C8B-B14F-4D97-AF65-F5344CB8AC3E}">
        <p14:creationId xmlns:p14="http://schemas.microsoft.com/office/powerpoint/2010/main" val="28708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results: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 knowledge of the 10 guiding principles for an effective state floodplain management program;</a:t>
            </a:r>
          </a:p>
          <a:p>
            <a:pPr marL="800100" lvl="1" indent="-457200">
              <a:defRPr/>
            </a:pPr>
            <a:r>
              <a:rPr lang="en-US" b="0" kern="0" dirty="0" smtClean="0">
                <a:latin typeface="Calibri" pitchFamily="34" charset="0"/>
                <a:cs typeface="Calibri" pitchFamily="34" charset="0"/>
              </a:rPr>
              <a:t>Baseline of current state capability and capacity;</a:t>
            </a:r>
          </a:p>
          <a:p>
            <a:pPr marL="800100" lvl="1" indent="-457200">
              <a:defRPr/>
            </a:pPr>
            <a:r>
              <a:rPr lang="en-US" b="0" kern="0" dirty="0" smtClean="0">
                <a:latin typeface="Calibri" pitchFamily="34" charset="0"/>
                <a:cs typeface="Calibri" pitchFamily="34" charset="0"/>
              </a:rPr>
              <a:t>State has gap analysis data to show where resources and need do not match;</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17</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Tree>
    <p:extLst>
      <p:ext uri="{BB962C8B-B14F-4D97-AF65-F5344CB8AC3E}">
        <p14:creationId xmlns:p14="http://schemas.microsoft.com/office/powerpoint/2010/main" val="2755161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Self Assessment</a:t>
            </a:r>
            <a:r>
              <a:rPr lang="en-US" sz="2000" dirty="0" smtClean="0"/>
              <a:t>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18</a:t>
            </a:fld>
            <a:endParaRPr lang="en-US" dirty="0"/>
          </a:p>
        </p:txBody>
      </p:sp>
      <p:pic>
        <p:nvPicPr>
          <p:cNvPr id="4" name="Picture 3"/>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6368" t="2404" r="17177" b="2643"/>
          <a:stretch/>
        </p:blipFill>
        <p:spPr>
          <a:xfrm>
            <a:off x="2941320" y="1447800"/>
            <a:ext cx="4983480" cy="5060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059"/>
          <p:cNvSpPr txBox="1">
            <a:spLocks noChangeArrowheads="1"/>
          </p:cNvSpPr>
          <p:nvPr/>
        </p:nvSpPr>
        <p:spPr bwMode="auto">
          <a:xfrm>
            <a:off x="152400" y="2133600"/>
            <a:ext cx="256032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8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1800" b="0" kern="0" dirty="0" smtClean="0">
                <a:solidFill>
                  <a:schemeClr val="tx2"/>
                </a:solidFill>
                <a:latin typeface="Calibri" pitchFamily="34" charset="0"/>
                <a:cs typeface="Calibri" pitchFamily="34" charset="0"/>
              </a:rPr>
              <a:t>The 10 guiding principles describe the main concepts of all effective state FPM programs and the “ideal” effective program elements to be used as a “blueprint” for state programs.</a:t>
            </a:r>
          </a:p>
          <a:p>
            <a:pPr marL="800100" lvl="1" indent="-457200">
              <a:defRPr/>
            </a:pPr>
            <a:endParaRPr lang="en-US" sz="1800"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1800" b="0" kern="0" dirty="0" smtClean="0">
              <a:latin typeface="Calibri" pitchFamily="34" charset="0"/>
              <a:cs typeface="Calibri" pitchFamily="34" charset="0"/>
            </a:endParaRPr>
          </a:p>
        </p:txBody>
      </p:sp>
    </p:spTree>
    <p:extLst>
      <p:ext uri="{BB962C8B-B14F-4D97-AF65-F5344CB8AC3E}">
        <p14:creationId xmlns:p14="http://schemas.microsoft.com/office/powerpoint/2010/main" val="3916700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results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 and FEMA NFIP goals can be integrated in long-range planning, and;</a:t>
            </a:r>
          </a:p>
          <a:p>
            <a:pPr marL="800100" lvl="1" indent="-457200">
              <a:defRPr/>
            </a:pPr>
            <a:r>
              <a:rPr lang="en-US" b="0" kern="0" dirty="0" smtClean="0">
                <a:latin typeface="Calibri" pitchFamily="34" charset="0"/>
                <a:cs typeface="Calibri" pitchFamily="34" charset="0"/>
              </a:rPr>
              <a:t>Strategies and annual work plan actions linked and measured against mutual outcomes of reducing flood damage and protection of floodplain resources.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19</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(conclusion) </a:t>
            </a:r>
            <a:endParaRPr lang="en-US" sz="2000" dirty="0"/>
          </a:p>
        </p:txBody>
      </p:sp>
    </p:spTree>
    <p:extLst>
      <p:ext uri="{BB962C8B-B14F-4D97-AF65-F5344CB8AC3E}">
        <p14:creationId xmlns:p14="http://schemas.microsoft.com/office/powerpoint/2010/main" val="298836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Agenda</a:t>
            </a:r>
            <a:endParaRPr lang="en-US" sz="3600" dirty="0"/>
          </a:p>
        </p:txBody>
      </p:sp>
      <p:sp>
        <p:nvSpPr>
          <p:cNvPr id="5" name="Rectangle 2059"/>
          <p:cNvSpPr txBox="1">
            <a:spLocks noChangeArrowheads="1"/>
          </p:cNvSpPr>
          <p:nvPr/>
        </p:nvSpPr>
        <p:spPr bwMode="auto">
          <a:xfrm>
            <a:off x="152400" y="533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Introductions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Objective</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Scope (topics)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Methods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sz="2800" b="0" kern="0" dirty="0" smtClean="0">
                <a:solidFill>
                  <a:schemeClr val="tx2"/>
                </a:solidFill>
                <a:latin typeface="Calibri" pitchFamily="34" charset="0"/>
                <a:cs typeface="Calibri" pitchFamily="34" charset="0"/>
              </a:rPr>
              <a:t>Materials and References </a:t>
            </a:r>
          </a:p>
          <a:p>
            <a:pPr marL="685800" marR="0" lvl="1" indent="-342900" algn="l" defTabSz="914400" rtl="0" eaLnBrk="0" fontAlgn="base" latinLnBrk="0" hangingPunct="0">
              <a:lnSpc>
                <a:spcPct val="150000"/>
              </a:lnSpc>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a:t>
            </a:fld>
            <a:endParaRPr lang="en-US" dirty="0"/>
          </a:p>
        </p:txBody>
      </p:sp>
    </p:spTree>
    <p:extLst>
      <p:ext uri="{BB962C8B-B14F-4D97-AF65-F5344CB8AC3E}">
        <p14:creationId xmlns:p14="http://schemas.microsoft.com/office/powerpoint/2010/main" val="2015409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 </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20</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011838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Introduction.  FEMA and ASFPM have developed: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kern="0" dirty="0" smtClean="0">
                <a:latin typeface="Calibri" pitchFamily="34" charset="0"/>
                <a:cs typeface="Calibri" pitchFamily="34" charset="0"/>
              </a:rPr>
              <a:t>Method </a:t>
            </a:r>
            <a:r>
              <a:rPr lang="en-US" b="0" kern="0" dirty="0" smtClean="0">
                <a:latin typeface="Calibri" pitchFamily="34" charset="0"/>
                <a:cs typeface="Calibri" pitchFamily="34" charset="0"/>
              </a:rPr>
              <a:t>for strategic planning that incorporates NFIP coordination with overall state FPM program;</a:t>
            </a:r>
          </a:p>
          <a:p>
            <a:pPr marL="800100" lvl="1" indent="-457200">
              <a:defRPr/>
            </a:pPr>
            <a:r>
              <a:rPr lang="en-US" kern="0" dirty="0" smtClean="0">
                <a:latin typeface="Calibri" pitchFamily="34" charset="0"/>
                <a:cs typeface="Calibri" pitchFamily="34" charset="0"/>
              </a:rPr>
              <a:t>Guidance</a:t>
            </a:r>
            <a:r>
              <a:rPr lang="en-US" b="0" kern="0" dirty="0" smtClean="0">
                <a:latin typeface="Calibri" pitchFamily="34" charset="0"/>
                <a:cs typeface="Calibri" pitchFamily="34" charset="0"/>
              </a:rPr>
              <a:t> for using self-assessment and the 10 guiding principles for developing effective state FPM programs, and;</a:t>
            </a:r>
          </a:p>
          <a:p>
            <a:pPr marL="800100" lvl="1" indent="-457200">
              <a:defRPr/>
            </a:pPr>
            <a:r>
              <a:rPr lang="en-US" kern="0" dirty="0" smtClean="0">
                <a:latin typeface="Calibri" pitchFamily="34" charset="0"/>
                <a:cs typeface="Calibri" pitchFamily="34" charset="0"/>
              </a:rPr>
              <a:t>Recommendations</a:t>
            </a:r>
            <a:r>
              <a:rPr lang="en-US" b="0" kern="0" dirty="0" smtClean="0">
                <a:latin typeface="Calibri" pitchFamily="34" charset="0"/>
                <a:cs typeface="Calibri" pitchFamily="34" charset="0"/>
              </a:rPr>
              <a:t> for using state capability and capacity information in CAP-SSSE planning.</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21</a:t>
            </a:fld>
            <a:endParaRPr lang="en-US" dirty="0"/>
          </a:p>
        </p:txBody>
      </p:sp>
    </p:spTree>
    <p:extLst>
      <p:ext uri="{BB962C8B-B14F-4D97-AF65-F5344CB8AC3E}">
        <p14:creationId xmlns:p14="http://schemas.microsoft.com/office/powerpoint/2010/main" val="3728123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Key Strategic Terms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kern="0" dirty="0" smtClean="0">
                <a:latin typeface="Calibri" pitchFamily="34" charset="0"/>
                <a:cs typeface="Calibri" pitchFamily="34" charset="0"/>
              </a:rPr>
              <a:t>Outcome (aka the result)</a:t>
            </a:r>
            <a:r>
              <a:rPr lang="en-US" b="0" kern="0" dirty="0" smtClean="0">
                <a:latin typeface="Calibri" pitchFamily="34" charset="0"/>
                <a:cs typeface="Calibri" pitchFamily="34" charset="0"/>
              </a:rPr>
              <a:t> –  Improved state FPM program effectiveness through capability in a full-range of floodplain management services, and flexible capacity to address changing NFIP coordination or state priorities.</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22</a:t>
            </a:fld>
            <a:endParaRPr lang="en-US" dirty="0"/>
          </a:p>
        </p:txBody>
      </p:sp>
    </p:spTree>
    <p:extLst>
      <p:ext uri="{BB962C8B-B14F-4D97-AF65-F5344CB8AC3E}">
        <p14:creationId xmlns:p14="http://schemas.microsoft.com/office/powerpoint/2010/main" val="2161478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Key Strategic Terms </a:t>
            </a:r>
            <a:r>
              <a:rPr lang="en-US" sz="1200" b="0" kern="0" dirty="0" smtClean="0">
                <a:solidFill>
                  <a:schemeClr val="tx2"/>
                </a:solidFill>
                <a:latin typeface="Calibri" pitchFamily="34" charset="0"/>
                <a:cs typeface="Calibri" pitchFamily="34" charset="0"/>
              </a:rPr>
              <a:t>(continued)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kern="0" dirty="0" smtClean="0">
                <a:latin typeface="Calibri" pitchFamily="34" charset="0"/>
                <a:cs typeface="Calibri" pitchFamily="34" charset="0"/>
              </a:rPr>
              <a:t>Capability</a:t>
            </a:r>
            <a:r>
              <a:rPr lang="en-US" b="0" kern="0" dirty="0" smtClean="0">
                <a:latin typeface="Calibri" pitchFamily="34" charset="0"/>
                <a:cs typeface="Calibri" pitchFamily="34" charset="0"/>
              </a:rPr>
              <a:t> –  Equals competency, knowledge, skill and training in the basic program elements and functional areas of floodplain management.</a:t>
            </a:r>
          </a:p>
          <a:p>
            <a:pPr marL="800100" lvl="1" indent="-457200">
              <a:defRPr/>
            </a:pPr>
            <a:r>
              <a:rPr lang="en-US" kern="0" dirty="0" smtClean="0">
                <a:latin typeface="Calibri" pitchFamily="34" charset="0"/>
                <a:cs typeface="Calibri" pitchFamily="34" charset="0"/>
              </a:rPr>
              <a:t>Capacity </a:t>
            </a:r>
            <a:r>
              <a:rPr lang="en-US" b="0" kern="0" dirty="0" smtClean="0">
                <a:latin typeface="Calibri" pitchFamily="34" charset="0"/>
                <a:cs typeface="Calibri" pitchFamily="34" charset="0"/>
              </a:rPr>
              <a:t>– Is the current, or projected, ability to take action and the resources needed to perform the required or desired activities.</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23</a:t>
            </a:fld>
            <a:endParaRPr lang="en-US" dirty="0"/>
          </a:p>
        </p:txBody>
      </p:sp>
    </p:spTree>
    <p:extLst>
      <p:ext uri="{BB962C8B-B14F-4D97-AF65-F5344CB8AC3E}">
        <p14:creationId xmlns:p14="http://schemas.microsoft.com/office/powerpoint/2010/main" val="743884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Key Strategic Terms </a:t>
            </a:r>
            <a:r>
              <a:rPr lang="en-US" sz="1200" b="0" kern="0" dirty="0" smtClean="0">
                <a:solidFill>
                  <a:schemeClr val="tx2"/>
                </a:solidFill>
                <a:latin typeface="Calibri" pitchFamily="34" charset="0"/>
                <a:cs typeface="Calibri" pitchFamily="34" charset="0"/>
              </a:rPr>
              <a:t>(conclusion)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kern="0" dirty="0" smtClean="0">
                <a:latin typeface="Calibri" pitchFamily="34" charset="0"/>
                <a:cs typeface="Calibri" pitchFamily="34" charset="0"/>
              </a:rPr>
              <a:t>Outputs</a:t>
            </a:r>
            <a:r>
              <a:rPr lang="en-US" b="0" kern="0" dirty="0" smtClean="0">
                <a:latin typeface="Calibri" pitchFamily="34" charset="0"/>
                <a:cs typeface="Calibri" pitchFamily="34" charset="0"/>
              </a:rPr>
              <a:t> </a:t>
            </a:r>
            <a:r>
              <a:rPr lang="en-US" kern="0" dirty="0" smtClean="0">
                <a:latin typeface="Calibri" pitchFamily="34" charset="0"/>
                <a:cs typeface="Calibri" pitchFamily="34" charset="0"/>
              </a:rPr>
              <a:t>(aka products):</a:t>
            </a:r>
          </a:p>
          <a:p>
            <a:pPr marL="1131888" lvl="2" indent="-457200">
              <a:defRPr/>
            </a:pPr>
            <a:r>
              <a:rPr lang="en-US" b="0" kern="0" dirty="0" smtClean="0">
                <a:latin typeface="Calibri" pitchFamily="34" charset="0"/>
                <a:cs typeface="Calibri" pitchFamily="34" charset="0"/>
              </a:rPr>
              <a:t>Baseline of current state capability and capacity; needs and resources;</a:t>
            </a:r>
          </a:p>
          <a:p>
            <a:pPr marL="1131888" lvl="2" indent="-457200">
              <a:defRPr/>
            </a:pPr>
            <a:r>
              <a:rPr lang="en-US" b="0" kern="0" dirty="0" smtClean="0">
                <a:latin typeface="Calibri" pitchFamily="34" charset="0"/>
                <a:cs typeface="Calibri" pitchFamily="34" charset="0"/>
              </a:rPr>
              <a:t>State Self-Assessment for effective FPM;</a:t>
            </a:r>
          </a:p>
          <a:p>
            <a:pPr marL="1131888" lvl="2" indent="-457200">
              <a:defRPr/>
            </a:pPr>
            <a:r>
              <a:rPr lang="en-US" b="0" kern="0" dirty="0" smtClean="0">
                <a:latin typeface="Calibri" pitchFamily="34" charset="0"/>
                <a:cs typeface="Calibri" pitchFamily="34" charset="0"/>
              </a:rPr>
              <a:t>CAP-Gap Analysis;</a:t>
            </a:r>
          </a:p>
          <a:p>
            <a:pPr marL="1131888" lvl="2" indent="-457200">
              <a:defRPr/>
            </a:pPr>
            <a:r>
              <a:rPr lang="en-US" b="0" kern="0" dirty="0" smtClean="0">
                <a:latin typeface="Calibri" pitchFamily="34" charset="0"/>
                <a:cs typeface="Calibri" pitchFamily="34" charset="0"/>
              </a:rPr>
              <a:t>CAP 5-Year Strategic Plan, and;</a:t>
            </a:r>
          </a:p>
          <a:p>
            <a:pPr marL="1131888" lvl="2" indent="-457200">
              <a:defRPr/>
            </a:pPr>
            <a:r>
              <a:rPr lang="en-US" b="0" kern="0" dirty="0" smtClean="0">
                <a:latin typeface="Calibri" pitchFamily="34" charset="0"/>
                <a:cs typeface="Calibri" pitchFamily="34" charset="0"/>
              </a:rPr>
              <a:t>CAP Annual Work Plan.</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24</a:t>
            </a:fld>
            <a:endParaRPr lang="en-US" dirty="0"/>
          </a:p>
        </p:txBody>
      </p:sp>
    </p:spTree>
    <p:extLst>
      <p:ext uri="{BB962C8B-B14F-4D97-AF65-F5344CB8AC3E}">
        <p14:creationId xmlns:p14="http://schemas.microsoft.com/office/powerpoint/2010/main" val="1571334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Why Strategic Planning?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kern="0" dirty="0" smtClean="0">
                <a:latin typeface="Calibri" pitchFamily="34" charset="0"/>
                <a:cs typeface="Calibri" pitchFamily="34" charset="0"/>
              </a:rPr>
              <a:t>Direction</a:t>
            </a:r>
            <a:r>
              <a:rPr lang="en-US" b="0" kern="0" dirty="0" smtClean="0">
                <a:latin typeface="Calibri" pitchFamily="34" charset="0"/>
                <a:cs typeface="Calibri" pitchFamily="34" charset="0"/>
              </a:rPr>
              <a:t> – Supports logical and planned response to dynamic changing environment;</a:t>
            </a:r>
          </a:p>
          <a:p>
            <a:pPr marL="800100" lvl="1" indent="-457200">
              <a:defRPr/>
            </a:pPr>
            <a:r>
              <a:rPr lang="en-US" kern="0" dirty="0" smtClean="0">
                <a:latin typeface="Calibri" pitchFamily="34" charset="0"/>
                <a:cs typeface="Calibri" pitchFamily="34" charset="0"/>
              </a:rPr>
              <a:t>Implementation </a:t>
            </a:r>
            <a:r>
              <a:rPr lang="en-US" b="0" kern="0" dirty="0" smtClean="0">
                <a:latin typeface="Calibri" pitchFamily="34" charset="0"/>
                <a:cs typeface="Calibri" pitchFamily="34" charset="0"/>
              </a:rPr>
              <a:t>– Uses strategies that build on strengths and avoids threats while linking actions to achievements, and;</a:t>
            </a:r>
          </a:p>
          <a:p>
            <a:pPr marL="800100" lvl="1" indent="-457200">
              <a:defRPr/>
            </a:pPr>
            <a:r>
              <a:rPr lang="en-US" kern="0" dirty="0" smtClean="0">
                <a:latin typeface="Calibri" pitchFamily="34" charset="0"/>
                <a:cs typeface="Calibri" pitchFamily="34" charset="0"/>
              </a:rPr>
              <a:t>Evaluation</a:t>
            </a:r>
            <a:r>
              <a:rPr lang="en-US" b="0" kern="0" dirty="0" smtClean="0">
                <a:latin typeface="Calibri" pitchFamily="34" charset="0"/>
                <a:cs typeface="Calibri" pitchFamily="34" charset="0"/>
              </a:rPr>
              <a:t> – Provides measure for progress and shows results.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25</a:t>
            </a:fld>
            <a:endParaRPr lang="en-US" dirty="0"/>
          </a:p>
        </p:txBody>
      </p:sp>
    </p:spTree>
    <p:extLst>
      <p:ext uri="{BB962C8B-B14F-4D97-AF65-F5344CB8AC3E}">
        <p14:creationId xmlns:p14="http://schemas.microsoft.com/office/powerpoint/2010/main" val="34662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Strategic planning objectives: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 gain ability to assess FPM program effectiveness and prioritize activities;</a:t>
            </a:r>
          </a:p>
          <a:p>
            <a:pPr marL="800100" lvl="1" indent="-457200">
              <a:defRPr/>
            </a:pPr>
            <a:r>
              <a:rPr lang="en-US" b="0" kern="0" dirty="0" smtClean="0">
                <a:latin typeface="Calibri" pitchFamily="34" charset="0"/>
                <a:cs typeface="Calibri" pitchFamily="34" charset="0"/>
              </a:rPr>
              <a:t>Accountability;</a:t>
            </a:r>
          </a:p>
          <a:p>
            <a:pPr marL="800100" lvl="1" indent="-457200">
              <a:defRPr/>
            </a:pPr>
            <a:r>
              <a:rPr lang="en-US" b="0" kern="0" dirty="0" smtClean="0">
                <a:latin typeface="Calibri" pitchFamily="34" charset="0"/>
                <a:cs typeface="Calibri" pitchFamily="34" charset="0"/>
              </a:rPr>
              <a:t>Integrate NFIP coordination with overall state FPM activities;</a:t>
            </a:r>
          </a:p>
          <a:p>
            <a:pPr marL="800100" lvl="1" indent="-457200">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26</a:t>
            </a:fld>
            <a:endParaRPr lang="en-US" dirty="0"/>
          </a:p>
        </p:txBody>
      </p:sp>
    </p:spTree>
    <p:extLst>
      <p:ext uri="{BB962C8B-B14F-4D97-AF65-F5344CB8AC3E}">
        <p14:creationId xmlns:p14="http://schemas.microsoft.com/office/powerpoint/2010/main" val="3838706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Strategic planning objectives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FEMA gains understanding of state needs, capability and capacity, and;</a:t>
            </a:r>
          </a:p>
          <a:p>
            <a:pPr marL="800100" lvl="1" indent="-457200">
              <a:defRPr/>
            </a:pPr>
            <a:r>
              <a:rPr lang="en-US" b="0" kern="0" dirty="0" smtClean="0">
                <a:latin typeface="Calibri" pitchFamily="34" charset="0"/>
                <a:cs typeface="Calibri" pitchFamily="34" charset="0"/>
              </a:rPr>
              <a:t>Identify gap between state capability / capacity and needed service / activity.</a:t>
            </a:r>
          </a:p>
          <a:p>
            <a:pPr marL="800100" lvl="1" indent="-457200">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27</a:t>
            </a:fld>
            <a:endParaRPr lang="en-US" dirty="0"/>
          </a:p>
        </p:txBody>
      </p:sp>
    </p:spTree>
    <p:extLst>
      <p:ext uri="{BB962C8B-B14F-4D97-AF65-F5344CB8AC3E}">
        <p14:creationId xmlns:p14="http://schemas.microsoft.com/office/powerpoint/2010/main" val="2257433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0C67549-5D1D-49DC-977E-F673E07A5AC2}" type="slidenum">
              <a:rPr lang="en-US"/>
              <a:pPr/>
              <a:t>28</a:t>
            </a:fld>
            <a:endParaRPr lang="en-US"/>
          </a:p>
        </p:txBody>
      </p:sp>
      <p:sp>
        <p:nvSpPr>
          <p:cNvPr id="46083" name="Rectangle 3"/>
          <p:cNvSpPr>
            <a:spLocks noGrp="1" noChangeArrowheads="1"/>
          </p:cNvSpPr>
          <p:nvPr>
            <p:ph type="body" idx="1"/>
          </p:nvPr>
        </p:nvSpPr>
        <p:spPr>
          <a:xfrm>
            <a:off x="457200" y="1981200"/>
            <a:ext cx="8229600" cy="2209800"/>
          </a:xfrm>
        </p:spPr>
        <p:txBody>
          <a:bodyPr/>
          <a:lstStyle/>
          <a:p>
            <a:pPr marL="0" indent="0">
              <a:buNone/>
            </a:pPr>
            <a:r>
              <a:rPr lang="en-US" sz="2800" dirty="0" smtClean="0">
                <a:solidFill>
                  <a:schemeClr val="tx2"/>
                </a:solidFill>
                <a:latin typeface="Calibri" pitchFamily="34" charset="0"/>
              </a:rPr>
              <a:t>Let’s look at the Strategic Planning Worksheet #1:</a:t>
            </a:r>
          </a:p>
          <a:p>
            <a:pPr marL="0" indent="0">
              <a:buNone/>
            </a:pPr>
            <a:endParaRPr lang="en-US" sz="1200" dirty="0" smtClean="0">
              <a:solidFill>
                <a:schemeClr val="tx2"/>
              </a:solidFill>
              <a:latin typeface="Calibri" pitchFamily="34" charset="0"/>
            </a:endParaRPr>
          </a:p>
          <a:p>
            <a:pPr marL="342900" lvl="1" indent="-342900">
              <a:buFontTx/>
              <a:buChar char="•"/>
            </a:pPr>
            <a:r>
              <a:rPr lang="en-US" sz="2600" dirty="0" smtClean="0">
                <a:latin typeface="Calibri" pitchFamily="34" charset="0"/>
                <a:cs typeface="Calibri" pitchFamily="34" charset="0"/>
              </a:rPr>
              <a:t>Mission</a:t>
            </a:r>
          </a:p>
          <a:p>
            <a:pPr marL="742950" lvl="2" indent="-342900"/>
            <a:r>
              <a:rPr lang="en-US" sz="2200" dirty="0" smtClean="0">
                <a:latin typeface="Calibri" pitchFamily="34" charset="0"/>
              </a:rPr>
              <a:t>What do you do, why, and for whom?</a:t>
            </a:r>
          </a:p>
          <a:p>
            <a:pPr marL="742950" lvl="2" indent="-342900"/>
            <a:r>
              <a:rPr lang="en-US" sz="2200" dirty="0" smtClean="0">
                <a:latin typeface="Calibri" pitchFamily="34" charset="0"/>
              </a:rPr>
              <a:t>Consistent with your statutory authority and purpose?  Are you unique?</a:t>
            </a:r>
            <a:endParaRPr lang="en-US" sz="2200" dirty="0">
              <a:latin typeface="Calibri" pitchFamily="34" charset="0"/>
            </a:endParaRPr>
          </a:p>
          <a:p>
            <a:pPr marL="342900" lvl="1" indent="-342900">
              <a:buFontTx/>
              <a:buChar char="•"/>
            </a:pPr>
            <a:r>
              <a:rPr lang="en-US" sz="2600" dirty="0" smtClean="0">
                <a:latin typeface="Calibri" pitchFamily="34" charset="0"/>
                <a:cs typeface="Calibri" pitchFamily="34" charset="0"/>
              </a:rPr>
              <a:t>Vision</a:t>
            </a:r>
            <a:endParaRPr lang="en-US" sz="2600" dirty="0">
              <a:latin typeface="Calibri" pitchFamily="34" charset="0"/>
              <a:cs typeface="Calibri" pitchFamily="34" charset="0"/>
            </a:endParaRPr>
          </a:p>
          <a:p>
            <a:pPr marL="742950" lvl="2" indent="-342900"/>
            <a:r>
              <a:rPr lang="en-US" sz="2200" dirty="0">
                <a:latin typeface="Calibri" pitchFamily="34" charset="0"/>
              </a:rPr>
              <a:t>What </a:t>
            </a:r>
            <a:r>
              <a:rPr lang="en-US" sz="2200" dirty="0" smtClean="0">
                <a:latin typeface="Calibri" pitchFamily="34" charset="0"/>
              </a:rPr>
              <a:t>is your ideal future state?</a:t>
            </a:r>
          </a:p>
          <a:p>
            <a:pPr marL="342900" lvl="1" indent="-342900">
              <a:buFontTx/>
              <a:buChar char="•"/>
            </a:pPr>
            <a:r>
              <a:rPr lang="en-US" sz="2600" dirty="0" smtClean="0">
                <a:latin typeface="Calibri" pitchFamily="34" charset="0"/>
                <a:cs typeface="Calibri" pitchFamily="34" charset="0"/>
              </a:rPr>
              <a:t>Stakeholders</a:t>
            </a:r>
            <a:endParaRPr lang="en-US" sz="2600" dirty="0">
              <a:latin typeface="Calibri" pitchFamily="34" charset="0"/>
              <a:cs typeface="Calibri" pitchFamily="34" charset="0"/>
            </a:endParaRPr>
          </a:p>
          <a:p>
            <a:pPr marL="742950" lvl="2" indent="-342900"/>
            <a:r>
              <a:rPr lang="en-US" sz="2200" dirty="0" smtClean="0">
                <a:latin typeface="Calibri" pitchFamily="34" charset="0"/>
              </a:rPr>
              <a:t>Who’s affected by your actions?</a:t>
            </a:r>
            <a:endParaRPr lang="en-US" sz="2200" dirty="0">
              <a:latin typeface="Calibri" pitchFamily="34" charset="0"/>
            </a:endParaRPr>
          </a:p>
          <a:p>
            <a:pPr marL="742950" lvl="2" indent="-342900"/>
            <a:endParaRPr lang="en-US" sz="2200" dirty="0">
              <a:latin typeface="Calibri" pitchFamily="34" charset="0"/>
            </a:endParaRPr>
          </a:p>
        </p:txBody>
      </p:sp>
      <p:sp>
        <p:nvSpPr>
          <p:cNvPr id="6" name="Title 1"/>
          <p:cNvSpPr>
            <a:spLocks noGrp="1"/>
          </p:cNvSpPr>
          <p:nvPr>
            <p:ph type="title"/>
          </p:nvPr>
        </p:nvSpPr>
        <p:spPr>
          <a:xfrm>
            <a:off x="1676400" y="274638"/>
            <a:ext cx="6629400" cy="868362"/>
          </a:xfrm>
        </p:spPr>
        <p:txBody>
          <a:bodyPr/>
          <a:lstStyle/>
          <a:p>
            <a:r>
              <a:rPr lang="en-US" sz="3600" dirty="0" smtClean="0"/>
              <a:t>Practical Exercise #1</a:t>
            </a:r>
            <a:endParaRPr lang="en-US" sz="3600" dirty="0"/>
          </a:p>
        </p:txBody>
      </p:sp>
      <p:pic>
        <p:nvPicPr>
          <p:cNvPr id="8"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4495799"/>
            <a:ext cx="1925054" cy="182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361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0C67549-5D1D-49DC-977E-F673E07A5AC2}" type="slidenum">
              <a:rPr lang="en-US"/>
              <a:pPr/>
              <a:t>29</a:t>
            </a:fld>
            <a:endParaRPr lang="en-US"/>
          </a:p>
        </p:txBody>
      </p:sp>
      <p:sp>
        <p:nvSpPr>
          <p:cNvPr id="46083" name="Rectangle 3"/>
          <p:cNvSpPr>
            <a:spLocks noGrp="1" noChangeArrowheads="1"/>
          </p:cNvSpPr>
          <p:nvPr>
            <p:ph type="body" idx="1"/>
          </p:nvPr>
        </p:nvSpPr>
        <p:spPr>
          <a:xfrm>
            <a:off x="457200" y="1981200"/>
            <a:ext cx="8229600" cy="2209800"/>
          </a:xfrm>
        </p:spPr>
        <p:txBody>
          <a:bodyPr/>
          <a:lstStyle/>
          <a:p>
            <a:pPr marL="0" indent="0">
              <a:buNone/>
            </a:pPr>
            <a:r>
              <a:rPr lang="en-US" sz="2800" dirty="0" smtClean="0">
                <a:solidFill>
                  <a:schemeClr val="tx2"/>
                </a:solidFill>
                <a:latin typeface="Calibri" pitchFamily="34" charset="0"/>
              </a:rPr>
              <a:t>Let’s look at the Worksheets #2 &amp; #3:</a:t>
            </a:r>
          </a:p>
          <a:p>
            <a:pPr marL="0" indent="0">
              <a:buNone/>
            </a:pPr>
            <a:endParaRPr lang="en-US" sz="1200" dirty="0" smtClean="0">
              <a:solidFill>
                <a:schemeClr val="tx2"/>
              </a:solidFill>
              <a:latin typeface="Calibri" pitchFamily="34" charset="0"/>
            </a:endParaRPr>
          </a:p>
          <a:p>
            <a:pPr marL="342900" lvl="1" indent="-342900">
              <a:buFontTx/>
              <a:buChar char="•"/>
            </a:pPr>
            <a:r>
              <a:rPr lang="en-US" sz="2600" dirty="0" smtClean="0">
                <a:latin typeface="Calibri" pitchFamily="34" charset="0"/>
                <a:cs typeface="Calibri" pitchFamily="34" charset="0"/>
              </a:rPr>
              <a:t>SWOT – Identify specific issues, trends and forces that can influence the achievement of your mission and vision.</a:t>
            </a:r>
          </a:p>
          <a:p>
            <a:pPr marL="742950" lvl="2" indent="-342900"/>
            <a:r>
              <a:rPr lang="en-US" dirty="0" smtClean="0">
                <a:latin typeface="Calibri" pitchFamily="34" charset="0"/>
                <a:cs typeface="Calibri" pitchFamily="34" charset="0"/>
              </a:rPr>
              <a:t>Strengths</a:t>
            </a:r>
          </a:p>
          <a:p>
            <a:pPr marL="742950" lvl="2" indent="-342900"/>
            <a:r>
              <a:rPr lang="en-US" dirty="0" smtClean="0">
                <a:latin typeface="Calibri" pitchFamily="34" charset="0"/>
                <a:cs typeface="Calibri" pitchFamily="34" charset="0"/>
              </a:rPr>
              <a:t>Weaknesses</a:t>
            </a:r>
          </a:p>
          <a:p>
            <a:pPr marL="742950" lvl="2" indent="-342900"/>
            <a:r>
              <a:rPr lang="en-US" dirty="0" smtClean="0">
                <a:latin typeface="Calibri" pitchFamily="34" charset="0"/>
                <a:cs typeface="Calibri" pitchFamily="34" charset="0"/>
              </a:rPr>
              <a:t>Opportunities</a:t>
            </a:r>
          </a:p>
          <a:p>
            <a:pPr marL="742950" lvl="2" indent="-342900"/>
            <a:r>
              <a:rPr lang="en-US" dirty="0" smtClean="0">
                <a:latin typeface="Calibri" pitchFamily="34" charset="0"/>
                <a:cs typeface="Calibri" pitchFamily="34" charset="0"/>
              </a:rPr>
              <a:t>Threats</a:t>
            </a:r>
          </a:p>
          <a:p>
            <a:pPr marL="400050" lvl="2" indent="0">
              <a:buNone/>
            </a:pPr>
            <a:endParaRPr lang="en-US" sz="2200" dirty="0">
              <a:latin typeface="Calibri" pitchFamily="34" charset="0"/>
            </a:endParaRPr>
          </a:p>
        </p:txBody>
      </p:sp>
      <p:sp>
        <p:nvSpPr>
          <p:cNvPr id="6" name="Title 1"/>
          <p:cNvSpPr>
            <a:spLocks noGrp="1"/>
          </p:cNvSpPr>
          <p:nvPr>
            <p:ph type="title"/>
          </p:nvPr>
        </p:nvSpPr>
        <p:spPr>
          <a:xfrm>
            <a:off x="1676400" y="274638"/>
            <a:ext cx="6629400" cy="868362"/>
          </a:xfrm>
        </p:spPr>
        <p:txBody>
          <a:bodyPr/>
          <a:lstStyle/>
          <a:p>
            <a:r>
              <a:rPr lang="en-US" sz="3600" dirty="0" smtClean="0"/>
              <a:t>Practical Exercise #2</a:t>
            </a:r>
            <a:endParaRPr lang="en-US" sz="3600" dirty="0"/>
          </a:p>
        </p:txBody>
      </p:sp>
      <p:pic>
        <p:nvPicPr>
          <p:cNvPr id="8"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4495799"/>
            <a:ext cx="1925054" cy="182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06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600" dirty="0" smtClean="0"/>
              <a:t>Introductions</a:t>
            </a:r>
            <a:endParaRPr lang="en-US" sz="3600" dirty="0"/>
          </a:p>
        </p:txBody>
      </p:sp>
      <p:sp>
        <p:nvSpPr>
          <p:cNvPr id="6" name="Rectangle 2059"/>
          <p:cNvSpPr txBox="1">
            <a:spLocks noChangeArrowheads="1"/>
          </p:cNvSpPr>
          <p:nvPr/>
        </p:nvSpPr>
        <p:spPr bwMode="auto">
          <a:xfrm>
            <a:off x="457200" y="16764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1587" marR="0" lvl="1" indent="0" algn="l" defTabSz="914400" rtl="0" eaLnBrk="0" fontAlgn="base" latinLnBrk="0" hangingPunct="0">
              <a:lnSpc>
                <a:spcPct val="100000"/>
              </a:lnSpc>
              <a:spcBef>
                <a:spcPct val="30000"/>
              </a:spcBef>
              <a:spcAft>
                <a:spcPct val="0"/>
              </a:spcAft>
              <a:buClr>
                <a:srgbClr val="B0B1B3"/>
              </a:buClr>
              <a:buSzTx/>
              <a:buNone/>
              <a:tabLst/>
              <a:defRPr/>
            </a:pPr>
            <a:r>
              <a:rPr lang="en-US" sz="2800" kern="0" dirty="0" smtClean="0">
                <a:solidFill>
                  <a:schemeClr val="tx2"/>
                </a:solidFill>
                <a:latin typeface="Calibri" pitchFamily="34" charset="0"/>
                <a:cs typeface="Calibri" pitchFamily="34" charset="0"/>
              </a:rPr>
              <a:t>PLEASE TELL US YOUR:</a:t>
            </a:r>
          </a:p>
          <a:p>
            <a:pPr marL="1587" marR="0" lvl="1" indent="0" algn="l" defTabSz="914400" rtl="0" eaLnBrk="0" fontAlgn="base" latinLnBrk="0" hangingPunct="0">
              <a:lnSpc>
                <a:spcPct val="100000"/>
              </a:lnSpc>
              <a:spcBef>
                <a:spcPct val="30000"/>
              </a:spcBef>
              <a:spcAft>
                <a:spcPct val="0"/>
              </a:spcAft>
              <a:buClr>
                <a:srgbClr val="B0B1B3"/>
              </a:buClr>
              <a:buSzTx/>
              <a:buNone/>
              <a:tabLst/>
              <a:defRPr/>
            </a:pPr>
            <a:endParaRPr lang="en-US" sz="1600" kern="0" dirty="0" smtClean="0">
              <a:solidFill>
                <a:schemeClr val="tx2"/>
              </a:solidFill>
              <a:latin typeface="Calibri" pitchFamily="34" charset="0"/>
              <a:cs typeface="Calibri" pitchFamily="34" charset="0"/>
            </a:endParaRP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Name;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Local jurisdiction / Job Title;</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Years spent in Floodplain Management, and;</a:t>
            </a:r>
          </a:p>
          <a:p>
            <a:pPr marL="346075" marR="0" lvl="1" indent="-344488"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One mystifying State Floodplain Management Program question that you want to better understand before you leave here today.</a:t>
            </a:r>
          </a:p>
        </p:txBody>
      </p:sp>
      <p:pic>
        <p:nvPicPr>
          <p:cNvPr id="5" name="Picture 2" descr="C:\Users\AGOODMAN\AppData\Local\Microsoft\Windows\Temporary Internet Files\Content.IE5\3BCOZ285\MC9000561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533" y="1841603"/>
            <a:ext cx="1323395" cy="14349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2701AAA-C610-44FA-AAF6-900CDDFFB84A}" type="slidenum">
              <a:rPr lang="en-US" smtClean="0"/>
              <a:t>3</a:t>
            </a:fld>
            <a:endParaRPr lang="en-US" dirty="0"/>
          </a:p>
        </p:txBody>
      </p:sp>
    </p:spTree>
    <p:extLst>
      <p:ext uri="{BB962C8B-B14F-4D97-AF65-F5344CB8AC3E}">
        <p14:creationId xmlns:p14="http://schemas.microsoft.com/office/powerpoint/2010/main" val="621654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30</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r>
              <a:rPr lang="en-US" sz="2600" dirty="0" smtClean="0">
                <a:ln>
                  <a:solidFill>
                    <a:schemeClr val="bg1"/>
                  </a:solidFill>
                </a:ln>
                <a:solidFill>
                  <a:schemeClr val="tx2"/>
                </a:solidFill>
                <a:latin typeface="Calibri" pitchFamily="34" charset="0"/>
                <a:cs typeface="Calibri" pitchFamily="34" charset="0"/>
              </a:rPr>
              <a:t>Let’s do a quick review and then take a break.</a:t>
            </a:r>
            <a:endParaRPr lang="en-US" sz="2600" dirty="0">
              <a:solidFill>
                <a:schemeClr val="tx2"/>
              </a:solidFill>
              <a:latin typeface="Calibri" pitchFamily="34" charset="0"/>
              <a:cs typeface="Calibri" pitchFamily="34" charset="0"/>
            </a:endParaRPr>
          </a:p>
          <a:p>
            <a:pPr lvl="1" algn="ctr">
              <a:lnSpc>
                <a:spcPct val="90000"/>
              </a:lnSpc>
              <a:spcBef>
                <a:spcPct val="20000"/>
              </a:spcBef>
              <a:buClr>
                <a:srgbClr val="FFFFFF"/>
              </a:buClr>
              <a:buSzPct val="105000"/>
              <a:buFont typeface="Webdings" pitchFamily="18" charset="2"/>
              <a:buChar char="Ü"/>
              <a:defRPr/>
            </a:pP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104838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31</a:t>
            </a:fld>
            <a:endParaRPr lang="en-US" dirty="0"/>
          </a:p>
        </p:txBody>
      </p:sp>
      <p:sp>
        <p:nvSpPr>
          <p:cNvPr id="4"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437197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2"/>
          <p:cNvSpPr txBox="1">
            <a:spLocks/>
          </p:cNvSpPr>
          <p:nvPr/>
        </p:nvSpPr>
        <p:spPr bwMode="gray">
          <a:xfrm>
            <a:off x="5257800" y="3276600"/>
            <a:ext cx="3008313" cy="11620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a:lstStyle>
          <a:p>
            <a:pPr algn="ctr"/>
            <a:r>
              <a:rPr lang="en-US" sz="2800" u="sng" kern="0" dirty="0" smtClean="0">
                <a:solidFill>
                  <a:schemeClr val="tx1"/>
                </a:solidFill>
                <a:latin typeface="Calibri" pitchFamily="34" charset="0"/>
              </a:rPr>
              <a:t>A Quick Review</a:t>
            </a:r>
            <a:r>
              <a:rPr lang="en-US" sz="2800" kern="0" dirty="0" smtClean="0">
                <a:solidFill>
                  <a:schemeClr val="tx1"/>
                </a:solidFill>
                <a:latin typeface="Calibri" pitchFamily="34" charset="0"/>
              </a:rPr>
              <a:t>:</a:t>
            </a:r>
          </a:p>
          <a:p>
            <a:pPr algn="ctr"/>
            <a:endParaRPr lang="en-US" sz="1400" kern="0" dirty="0" smtClean="0">
              <a:solidFill>
                <a:schemeClr val="tx1"/>
              </a:solidFill>
              <a:latin typeface="Calibri" pitchFamily="34" charset="0"/>
            </a:endParaRPr>
          </a:p>
          <a:p>
            <a:pPr algn="ctr"/>
            <a:r>
              <a:rPr lang="en-US" sz="2800" kern="0" dirty="0" smtClean="0">
                <a:solidFill>
                  <a:schemeClr val="tx1"/>
                </a:solidFill>
                <a:latin typeface="Calibri" pitchFamily="34" charset="0"/>
              </a:rPr>
              <a:t>Strategic Planning Model</a:t>
            </a:r>
            <a:endParaRPr lang="en-US" sz="2800" kern="0" dirty="0">
              <a:solidFill>
                <a:schemeClr val="tx1"/>
              </a:solidFill>
              <a:latin typeface="Calibri" pitchFamily="34" charset="0"/>
            </a:endParaRPr>
          </a:p>
        </p:txBody>
      </p:sp>
    </p:spTree>
    <p:extLst>
      <p:ext uri="{BB962C8B-B14F-4D97-AF65-F5344CB8AC3E}">
        <p14:creationId xmlns:p14="http://schemas.microsoft.com/office/powerpoint/2010/main" val="3148727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Preplanning Phase</a:t>
            </a:r>
            <a:r>
              <a:rPr lang="en-US" sz="12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Mission, Vision, and Mandates;</a:t>
            </a:r>
          </a:p>
          <a:p>
            <a:pPr marL="800100" lvl="1" indent="-457200">
              <a:defRPr/>
            </a:pPr>
            <a:r>
              <a:rPr lang="en-US" b="0" kern="0" dirty="0" smtClean="0">
                <a:latin typeface="Calibri" pitchFamily="34" charset="0"/>
                <a:cs typeface="Calibri" pitchFamily="34" charset="0"/>
              </a:rPr>
              <a:t>Stakeholders, and;</a:t>
            </a:r>
          </a:p>
          <a:p>
            <a:pPr marL="800100" lvl="1" indent="-457200">
              <a:defRPr/>
            </a:pPr>
            <a:r>
              <a:rPr lang="en-US" b="0" kern="0" dirty="0" smtClean="0">
                <a:latin typeface="Calibri" pitchFamily="34" charset="0"/>
                <a:cs typeface="Calibri" pitchFamily="34" charset="0"/>
              </a:rPr>
              <a:t>What does “effective” look like?</a:t>
            </a:r>
          </a:p>
          <a:p>
            <a:pPr marL="1131888" lvl="2" indent="-457200">
              <a:defRPr/>
            </a:pPr>
            <a:r>
              <a:rPr lang="en-US" b="0" kern="0" dirty="0" smtClean="0">
                <a:latin typeface="Calibri" pitchFamily="34" charset="0"/>
                <a:cs typeface="Calibri" pitchFamily="34" charset="0"/>
              </a:rPr>
              <a:t>ASFPM </a:t>
            </a:r>
            <a:r>
              <a:rPr lang="en-US" b="0" i="1" kern="0" dirty="0" smtClean="0">
                <a:latin typeface="Calibri" pitchFamily="34" charset="0"/>
                <a:cs typeface="Calibri" pitchFamily="34" charset="0"/>
              </a:rPr>
              <a:t>“Building” Effective State                               Floodplain Management Programs</a:t>
            </a:r>
            <a:r>
              <a:rPr lang="en-US" b="0" kern="0" dirty="0" smtClean="0">
                <a:latin typeface="Calibri" pitchFamily="34" charset="0"/>
                <a:cs typeface="Calibri" pitchFamily="34" charset="0"/>
              </a:rPr>
              <a:t>.</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32</a:t>
            </a:fld>
            <a:endParaRPr lang="en-US" dirty="0"/>
          </a:p>
        </p:txBody>
      </p:sp>
      <p:sp>
        <p:nvSpPr>
          <p:cNvPr id="7" name="Text Box 5"/>
          <p:cNvSpPr txBox="1">
            <a:spLocks noChangeArrowheads="1"/>
          </p:cNvSpPr>
          <p:nvPr/>
        </p:nvSpPr>
        <p:spPr bwMode="auto">
          <a:xfrm>
            <a:off x="7543800" y="1524000"/>
            <a:ext cx="914400" cy="914400"/>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WordArt 6"/>
          <p:cNvSpPr>
            <a:spLocks noChangeArrowheads="1" noChangeShapeType="1" noTextEdit="1"/>
          </p:cNvSpPr>
          <p:nvPr/>
        </p:nvSpPr>
        <p:spPr bwMode="auto">
          <a:xfrm>
            <a:off x="7848600" y="1638300"/>
            <a:ext cx="304800" cy="6477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1</a:t>
            </a:r>
            <a:endPar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103434" y="2971800"/>
            <a:ext cx="2202366" cy="2839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0604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33</a:t>
            </a:fld>
            <a:endParaRPr lang="en-US" dirty="0"/>
          </a:p>
        </p:txBody>
      </p:sp>
      <p:sp>
        <p:nvSpPr>
          <p:cNvPr id="4"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graphicFrame>
        <p:nvGraphicFramePr>
          <p:cNvPr id="5" name="Group 56"/>
          <p:cNvGraphicFramePr>
            <a:graphicFrameLocks/>
          </p:cNvGraphicFramePr>
          <p:nvPr>
            <p:extLst>
              <p:ext uri="{D42A27DB-BD31-4B8C-83A1-F6EECF244321}">
                <p14:modId xmlns:p14="http://schemas.microsoft.com/office/powerpoint/2010/main" val="350756602"/>
              </p:ext>
            </p:extLst>
          </p:nvPr>
        </p:nvGraphicFramePr>
        <p:xfrm>
          <a:off x="3429000" y="1524000"/>
          <a:ext cx="5334000" cy="4800600"/>
        </p:xfrm>
        <a:graphic>
          <a:graphicData uri="http://schemas.openxmlformats.org/drawingml/2006/table">
            <a:tbl>
              <a:tblPr/>
              <a:tblGrid>
                <a:gridCol w="1617663">
                  <a:extLst>
                    <a:ext uri="{9D8B030D-6E8A-4147-A177-3AD203B41FA5}">
                      <a16:colId xmlns:a16="http://schemas.microsoft.com/office/drawing/2014/main" val="20000"/>
                    </a:ext>
                  </a:extLst>
                </a:gridCol>
                <a:gridCol w="3716337">
                  <a:extLst>
                    <a:ext uri="{9D8B030D-6E8A-4147-A177-3AD203B41FA5}">
                      <a16:colId xmlns:a16="http://schemas.microsoft.com/office/drawing/2014/main" val="20001"/>
                    </a:ext>
                  </a:extLst>
                </a:gridCol>
              </a:tblGrid>
              <a:tr h="9334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Mission Statement</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Ideally, this is a short concise summary of why your agency or program exists.  Answer what you will do?  Why you do it? For whom you do it?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Arial" charset="0"/>
                          <a:cs typeface="Times New Roman" pitchFamily="18" charset="0"/>
                        </a:rPr>
                        <a:t>Sample:  Provide leadership to local governments, state agencies, and interested parties for cooperative management of State of Perfection’s floodplains to support reduced flood damage and protection of natural floodplain functions and benefits.  Broad strategies of partnership, technical assistance, public awareness/education, and development standards will be used to achieve the goals.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Vision Statement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The vision should be the picture of what you want to become, or be at some point in the future.  The vision focus is on the outcomes that you want to achieve.</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cs typeface="Times New Roman" pitchFamily="18" charset="0"/>
                        </a:rPr>
                        <a:t>Sample:  A balanced state where people are safe, development is minimally impacted by flooding and floodplain functions and resources are healthy when it floods!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8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pitchFamily="18" charset="0"/>
                        </a:rPr>
                        <a:t>Mandates / Statutory Authorities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The mandates are the “must be done” items.  These should be clearly related to why you exist (e.g. addressing a specific problem, avoiding a potential problem, correcting a past problem) and for whom you serve.</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cs typeface="Times New Roman" pitchFamily="18" charset="0"/>
                        </a:rPr>
                        <a:t>Sample:  Annual CAP-SSSE Guidance; State Enabling Statutes for NFIP Coordination or Floodplain Management Coordination.</a:t>
                      </a:r>
                      <a:endParaRPr kumimoji="0" lang="en-US"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51" name="Picture 3" descr="C:\Users\AGOODMAN\AppData\Local\Microsoft\Windows\Temporary Internet Files\Content.IE5\Z3GUYFI5\MM900297092[1].gif"/>
          <p:cNvPicPr>
            <a:picLocks noChangeAspect="1" noChangeArrowheads="1" noCrop="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126230"/>
            <a:ext cx="2415540" cy="241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555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Scanning Phase</a:t>
            </a:r>
            <a:r>
              <a:rPr lang="en-US" sz="12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External / Internal Environmental Analysis;</a:t>
            </a:r>
          </a:p>
          <a:p>
            <a:pPr marL="800100" lvl="1" indent="-457200">
              <a:defRPr/>
            </a:pPr>
            <a:r>
              <a:rPr lang="en-US" b="0" kern="0" dirty="0" smtClean="0">
                <a:latin typeface="Calibri" pitchFamily="34" charset="0"/>
                <a:cs typeface="Calibri" pitchFamily="34" charset="0"/>
              </a:rPr>
              <a:t>CAP-SSSE GAP Analysis, and;</a:t>
            </a:r>
          </a:p>
          <a:p>
            <a:pPr marL="800100" lvl="1" indent="-457200">
              <a:defRPr/>
            </a:pPr>
            <a:r>
              <a:rPr lang="en-US" b="0" kern="0" dirty="0" smtClean="0">
                <a:latin typeface="Calibri" pitchFamily="34" charset="0"/>
                <a:cs typeface="Calibri" pitchFamily="34" charset="0"/>
              </a:rPr>
              <a:t>ASFPM Effective Programs Self-Assessment.</a:t>
            </a: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34</a:t>
            </a:fld>
            <a:endParaRPr lang="en-US" dirty="0"/>
          </a:p>
        </p:txBody>
      </p:sp>
      <p:sp>
        <p:nvSpPr>
          <p:cNvPr id="6" name="Text Box 5"/>
          <p:cNvSpPr txBox="1">
            <a:spLocks noChangeArrowheads="1"/>
          </p:cNvSpPr>
          <p:nvPr/>
        </p:nvSpPr>
        <p:spPr bwMode="auto">
          <a:xfrm>
            <a:off x="7543800" y="1600200"/>
            <a:ext cx="914400" cy="914400"/>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WordArt 6"/>
          <p:cNvSpPr>
            <a:spLocks noChangeArrowheads="1" noChangeShapeType="1" noTextEdit="1"/>
          </p:cNvSpPr>
          <p:nvPr/>
        </p:nvSpPr>
        <p:spPr bwMode="auto">
          <a:xfrm>
            <a:off x="7848600" y="1714500"/>
            <a:ext cx="304800" cy="6477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2</a:t>
            </a:r>
          </a:p>
        </p:txBody>
      </p:sp>
    </p:spTree>
    <p:extLst>
      <p:ext uri="{BB962C8B-B14F-4D97-AF65-F5344CB8AC3E}">
        <p14:creationId xmlns:p14="http://schemas.microsoft.com/office/powerpoint/2010/main" val="901024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NFIP Coordination – CAP-SSSE</a:t>
            </a:r>
            <a:r>
              <a:rPr lang="en-US" sz="12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NFIP Coordination: CAP-SSSE funds specific activities in support of the NFIP goals.  CORE CAP activities require a state resource and funding commitment.</a:t>
            </a:r>
          </a:p>
          <a:p>
            <a:pPr marL="800100" lvl="1" indent="-457200">
              <a:defRPr/>
            </a:pPr>
            <a:r>
              <a:rPr lang="en-US" b="0" kern="0" dirty="0" smtClean="0">
                <a:latin typeface="Calibri" pitchFamily="34" charset="0"/>
                <a:cs typeface="Calibri" pitchFamily="34" charset="0"/>
              </a:rPr>
              <a:t>CAP Annual Work Plan: provides accountability, target goals, specific actions, budget and staffing requirements.</a:t>
            </a: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35</a:t>
            </a:fld>
            <a:endParaRPr lang="en-US" dirty="0"/>
          </a:p>
        </p:txBody>
      </p:sp>
    </p:spTree>
    <p:extLst>
      <p:ext uri="{BB962C8B-B14F-4D97-AF65-F5344CB8AC3E}">
        <p14:creationId xmlns:p14="http://schemas.microsoft.com/office/powerpoint/2010/main" val="4084847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NFIP Coordination – CAP-SSSE</a:t>
            </a:r>
            <a:r>
              <a:rPr lang="en-US" sz="1200" b="0" kern="0" dirty="0" smtClean="0">
                <a:solidFill>
                  <a:schemeClr val="tx2"/>
                </a:solidFill>
                <a:latin typeface="Calibri" pitchFamily="34" charset="0"/>
                <a:cs typeface="Calibri" pitchFamily="34" charset="0"/>
              </a:rPr>
              <a:t>   (continued)</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CAP 5-Year Strategic Plan: NFIP coordination integrated with overall state floodplain management program.</a:t>
            </a: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36</a:t>
            </a:fld>
            <a:endParaRPr lang="en-US" dirty="0"/>
          </a:p>
        </p:txBody>
      </p:sp>
      <p:pic>
        <p:nvPicPr>
          <p:cNvPr id="1026" name="Picture 2" descr="C:\Users\AGOODMAN\AppData\Local\Microsoft\Windows\Temporary Internet Files\Content.IE5\C8DPABDU\MP900382645[1].jp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81400" y="3962400"/>
            <a:ext cx="1828800"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75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NFIP Coordination – CAP-SSSE</a:t>
            </a:r>
            <a:r>
              <a:rPr lang="en-US" sz="1200" b="0" kern="0" dirty="0" smtClean="0">
                <a:solidFill>
                  <a:schemeClr val="tx2"/>
                </a:solidFill>
                <a:latin typeface="Calibri" pitchFamily="34" charset="0"/>
                <a:cs typeface="Calibri" pitchFamily="34" charset="0"/>
              </a:rPr>
              <a:t>   (continued)</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2012 CAP Guidance included ten program elements that lead to effective CAP programs built around CORE tasks.</a:t>
            </a:r>
          </a:p>
          <a:p>
            <a:pPr marL="800100" lvl="1" indent="-457200">
              <a:defRPr/>
            </a:pPr>
            <a:r>
              <a:rPr lang="en-US" b="0" kern="0" dirty="0" smtClean="0">
                <a:latin typeface="Calibri" pitchFamily="34" charset="0"/>
                <a:cs typeface="Calibri" pitchFamily="34" charset="0"/>
              </a:rPr>
              <a:t>CORE tasks are those needed to                                  maintain a basic state capability                                         and competency to help                                            communities with NFIP participation.</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37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810000"/>
            <a:ext cx="1579756" cy="2036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0111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NFIP Coordination – CAP-SSSE</a:t>
            </a:r>
            <a:r>
              <a:rPr lang="en-US" sz="1200" b="0" kern="0" dirty="0" smtClean="0">
                <a:solidFill>
                  <a:schemeClr val="tx2"/>
                </a:solidFill>
                <a:latin typeface="Calibri" pitchFamily="34" charset="0"/>
                <a:cs typeface="Calibri" pitchFamily="34" charset="0"/>
              </a:rPr>
              <a:t>   (continued)</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CAP GAP Analysis Tool contains:</a:t>
            </a:r>
          </a:p>
          <a:p>
            <a:pPr marL="1131888" lvl="2" indent="-457200">
              <a:defRPr/>
            </a:pPr>
            <a:r>
              <a:rPr lang="en-US" b="0" kern="0" dirty="0" smtClean="0">
                <a:latin typeface="Calibri" pitchFamily="34" charset="0"/>
                <a:cs typeface="Calibri" pitchFamily="34" charset="0"/>
              </a:rPr>
              <a:t>State specific information</a:t>
            </a:r>
          </a:p>
          <a:p>
            <a:pPr marL="1131888" lvl="2" indent="-457200">
              <a:defRPr/>
            </a:pPr>
            <a:r>
              <a:rPr lang="en-US" b="0" kern="0" dirty="0" smtClean="0">
                <a:latin typeface="Calibri" pitchFamily="34" charset="0"/>
                <a:cs typeface="Calibri" pitchFamily="34" charset="0"/>
              </a:rPr>
              <a:t>“Time and Effort” assumptions</a:t>
            </a:r>
          </a:p>
          <a:p>
            <a:pPr marL="1131888" lvl="2" indent="-457200">
              <a:defRPr/>
            </a:pPr>
            <a:r>
              <a:rPr lang="en-US" b="0" kern="0" dirty="0" smtClean="0">
                <a:latin typeface="Calibri" pitchFamily="34" charset="0"/>
                <a:cs typeface="Calibri" pitchFamily="34" charset="0"/>
              </a:rPr>
              <a:t>Baseline level of effort for a specific task</a:t>
            </a:r>
          </a:p>
          <a:p>
            <a:pPr marL="1131888" lvl="2" indent="-457200">
              <a:defRPr/>
            </a:pPr>
            <a:r>
              <a:rPr lang="en-US" b="0" kern="0" dirty="0" smtClean="0">
                <a:latin typeface="Calibri" pitchFamily="34" charset="0"/>
                <a:cs typeface="Calibri" pitchFamily="34" charset="0"/>
              </a:rPr>
              <a:t>GAP calculated on state input versus baseline for a task</a:t>
            </a:r>
          </a:p>
          <a:p>
            <a:pPr marL="1131888" lvl="2" indent="-457200">
              <a:defRPr/>
            </a:pPr>
            <a:r>
              <a:rPr lang="en-US" b="0" kern="0" dirty="0" smtClean="0">
                <a:latin typeface="Calibri" pitchFamily="34" charset="0"/>
                <a:cs typeface="Calibri" pitchFamily="34" charset="0"/>
              </a:rPr>
              <a:t>CORE CAP program summary of state commitment</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38</a:t>
            </a:fld>
            <a:endParaRPr lang="en-US" dirty="0"/>
          </a:p>
        </p:txBody>
      </p:sp>
      <p:pic>
        <p:nvPicPr>
          <p:cNvPr id="7" name="Picture 5" descr="MC900055297[1]"/>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00800" y="1981200"/>
            <a:ext cx="1674813" cy="202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39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39</a:t>
            </a:fld>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43000" y="1447800"/>
            <a:ext cx="6400800" cy="50133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6323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Upon completion, participants will be able to:</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2.1  Explain the Strategic Planning Process.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2.2  Identify available resources for State Floodplain 	    Management professional development.</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2.3  Explain program evaluation techniques and 		     documentation.</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2.4  Identify professional development resources.</a:t>
            </a: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a:t>
            </a:fld>
            <a:endParaRPr lang="en-US" dirty="0"/>
          </a:p>
        </p:txBody>
      </p:sp>
    </p:spTree>
    <p:extLst>
      <p:ext uri="{BB962C8B-B14F-4D97-AF65-F5344CB8AC3E}">
        <p14:creationId xmlns:p14="http://schemas.microsoft.com/office/powerpoint/2010/main" val="2595583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40</a:t>
            </a:fld>
            <a:endParaRPr lang="en-US"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5800" y="1493837"/>
            <a:ext cx="7239000" cy="475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6549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0C67549-5D1D-49DC-977E-F673E07A5AC2}" type="slidenum">
              <a:rPr lang="en-US"/>
              <a:pPr/>
              <a:t>41</a:t>
            </a:fld>
            <a:endParaRPr lang="en-US"/>
          </a:p>
        </p:txBody>
      </p:sp>
      <p:sp>
        <p:nvSpPr>
          <p:cNvPr id="46083" name="Rectangle 3"/>
          <p:cNvSpPr>
            <a:spLocks noGrp="1" noChangeArrowheads="1"/>
          </p:cNvSpPr>
          <p:nvPr>
            <p:ph type="body" idx="1"/>
          </p:nvPr>
        </p:nvSpPr>
        <p:spPr>
          <a:xfrm>
            <a:off x="457200" y="1981200"/>
            <a:ext cx="8229600" cy="2209800"/>
          </a:xfrm>
        </p:spPr>
        <p:txBody>
          <a:bodyPr/>
          <a:lstStyle/>
          <a:p>
            <a:pPr marL="0" indent="0">
              <a:buNone/>
            </a:pPr>
            <a:r>
              <a:rPr lang="en-US" sz="2800" dirty="0" smtClean="0">
                <a:solidFill>
                  <a:schemeClr val="tx2"/>
                </a:solidFill>
                <a:latin typeface="Calibri" pitchFamily="34" charset="0"/>
              </a:rPr>
              <a:t>Let’s look at the Strategic Planning Worksheet #4:</a:t>
            </a:r>
          </a:p>
          <a:p>
            <a:pPr marL="0" indent="0">
              <a:buNone/>
            </a:pPr>
            <a:endParaRPr lang="en-US" sz="1200" dirty="0" smtClean="0">
              <a:solidFill>
                <a:schemeClr val="tx2"/>
              </a:solidFill>
              <a:latin typeface="Calibri" pitchFamily="34" charset="0"/>
            </a:endParaRPr>
          </a:p>
          <a:p>
            <a:pPr marL="342900" lvl="1" indent="-342900">
              <a:buFontTx/>
              <a:buChar char="•"/>
            </a:pPr>
            <a:r>
              <a:rPr lang="en-US" sz="2600" dirty="0" smtClean="0">
                <a:latin typeface="Calibri" pitchFamily="34" charset="0"/>
                <a:cs typeface="Calibri" pitchFamily="34" charset="0"/>
              </a:rPr>
              <a:t>CAP GAP – Allocating your resources among the 10 CAP-SSSE program elements</a:t>
            </a:r>
          </a:p>
          <a:p>
            <a:pPr marL="742950" lvl="2" indent="-342900"/>
            <a:r>
              <a:rPr lang="en-US" sz="2200" dirty="0" smtClean="0">
                <a:latin typeface="Calibri" pitchFamily="34" charset="0"/>
              </a:rPr>
              <a:t>How does the state compare to the baseline level of time and effort?  GAP areas?</a:t>
            </a:r>
          </a:p>
          <a:p>
            <a:pPr marL="742950" lvl="2" indent="-342900"/>
            <a:r>
              <a:rPr lang="en-US" sz="2200" dirty="0" smtClean="0">
                <a:latin typeface="Calibri" pitchFamily="34" charset="0"/>
              </a:rPr>
              <a:t>Are there CORE elements or tasks not                                                 addressed in current efforts?</a:t>
            </a:r>
            <a:endParaRPr lang="en-US" sz="2200" dirty="0">
              <a:latin typeface="Calibri" pitchFamily="34" charset="0"/>
            </a:endParaRPr>
          </a:p>
          <a:p>
            <a:pPr marL="742950" lvl="2" indent="-342900"/>
            <a:endParaRPr lang="en-US" sz="2200" dirty="0">
              <a:latin typeface="Calibri" pitchFamily="34" charset="0"/>
            </a:endParaRPr>
          </a:p>
        </p:txBody>
      </p:sp>
      <p:sp>
        <p:nvSpPr>
          <p:cNvPr id="6" name="Title 1"/>
          <p:cNvSpPr>
            <a:spLocks noGrp="1"/>
          </p:cNvSpPr>
          <p:nvPr>
            <p:ph type="title"/>
          </p:nvPr>
        </p:nvSpPr>
        <p:spPr>
          <a:xfrm>
            <a:off x="1676400" y="274638"/>
            <a:ext cx="6629400" cy="868362"/>
          </a:xfrm>
        </p:spPr>
        <p:txBody>
          <a:bodyPr/>
          <a:lstStyle/>
          <a:p>
            <a:r>
              <a:rPr lang="en-US" sz="3600" dirty="0" smtClean="0"/>
              <a:t>Practical Exercise #3</a:t>
            </a:r>
            <a:endParaRPr lang="en-US" sz="3600" dirty="0"/>
          </a:p>
        </p:txBody>
      </p:sp>
      <p:pic>
        <p:nvPicPr>
          <p:cNvPr id="8"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4495799"/>
            <a:ext cx="1925054" cy="182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136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NFIP Coordination – CAP-SSSE</a:t>
            </a:r>
            <a:r>
              <a:rPr lang="en-US" sz="1200" b="0" kern="0" dirty="0" smtClean="0">
                <a:solidFill>
                  <a:schemeClr val="tx2"/>
                </a:solidFill>
                <a:latin typeface="Calibri" pitchFamily="34" charset="0"/>
                <a:cs typeface="Calibri" pitchFamily="34" charset="0"/>
              </a:rPr>
              <a:t>   (conclusion)</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Non-CAP GAP Analysis:</a:t>
            </a:r>
          </a:p>
          <a:p>
            <a:pPr marL="1131888" lvl="2" indent="-457200">
              <a:defRPr/>
            </a:pPr>
            <a:r>
              <a:rPr lang="en-US" b="0" kern="0" dirty="0" smtClean="0">
                <a:latin typeface="Calibri" pitchFamily="34" charset="0"/>
                <a:cs typeface="Calibri" pitchFamily="34" charset="0"/>
              </a:rPr>
              <a:t>The CAP GAP uses baseline data (national survey, custom formulas, state specific info) for CORE CAP activities.</a:t>
            </a:r>
          </a:p>
          <a:p>
            <a:pPr marL="1131888" lvl="2" indent="-457200">
              <a:defRPr/>
            </a:pPr>
            <a:r>
              <a:rPr lang="en-US" b="0" kern="0" dirty="0" smtClean="0">
                <a:latin typeface="Calibri" pitchFamily="34" charset="0"/>
                <a:cs typeface="Calibri" pitchFamily="34" charset="0"/>
              </a:rPr>
              <a:t>The Non-CAP and Advanced CAP activities have no established baseline.  Use current capability and capacity as a start-point.</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42</a:t>
            </a:fld>
            <a:endParaRPr lang="en-US" dirty="0"/>
          </a:p>
        </p:txBody>
      </p:sp>
    </p:spTree>
    <p:extLst>
      <p:ext uri="{BB962C8B-B14F-4D97-AF65-F5344CB8AC3E}">
        <p14:creationId xmlns:p14="http://schemas.microsoft.com/office/powerpoint/2010/main" val="2417601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Self-Assessment. The goals are:</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 baseline profile of unique, comprehensive state program elements and activities related to the ASFPM 10 Guiding Principles;</a:t>
            </a:r>
          </a:p>
          <a:p>
            <a:pPr marL="800100" lvl="1" indent="-457200">
              <a:defRPr/>
            </a:pPr>
            <a:r>
              <a:rPr lang="en-US" b="0" kern="0" dirty="0" smtClean="0">
                <a:latin typeface="Calibri" pitchFamily="34" charset="0"/>
                <a:cs typeface="Calibri" pitchFamily="34" charset="0"/>
              </a:rPr>
              <a:t>Documented capability, capacity and needs (gap identified) for FPM service, and;</a:t>
            </a:r>
          </a:p>
          <a:p>
            <a:pPr marL="800100" lvl="1" indent="-457200">
              <a:defRPr/>
            </a:pPr>
            <a:r>
              <a:rPr lang="en-US" b="0" kern="0" dirty="0" smtClean="0">
                <a:latin typeface="Calibri" pitchFamily="34" charset="0"/>
                <a:cs typeface="Calibri" pitchFamily="34" charset="0"/>
              </a:rPr>
              <a:t>Use of the ASFPM “vision” as a consistent approach to integrate CAP-SSSE activities and balanced state programs.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43</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Self-Assessment  </a:t>
            </a:r>
            <a:r>
              <a:rPr lang="en-US" sz="2000" dirty="0" smtClean="0"/>
              <a:t> </a:t>
            </a:r>
            <a:endParaRPr lang="en-US" sz="2000" dirty="0"/>
          </a:p>
        </p:txBody>
      </p:sp>
    </p:spTree>
    <p:extLst>
      <p:ext uri="{BB962C8B-B14F-4D97-AF65-F5344CB8AC3E}">
        <p14:creationId xmlns:p14="http://schemas.microsoft.com/office/powerpoint/2010/main" val="4188872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Self-Assessment. The goals are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Use of the ASFPM effective state floodplain management program “vision” as a consistent approach to integrate CAP-SSSE activities and balanced state programs.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44</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Self Assessment  </a:t>
            </a:r>
            <a:r>
              <a:rPr lang="en-US" sz="2000" dirty="0" smtClean="0"/>
              <a:t>(continued) </a:t>
            </a:r>
            <a:endParaRPr lang="en-US" sz="2000" dirty="0"/>
          </a:p>
        </p:txBody>
      </p:sp>
    </p:spTree>
    <p:extLst>
      <p:ext uri="{BB962C8B-B14F-4D97-AF65-F5344CB8AC3E}">
        <p14:creationId xmlns:p14="http://schemas.microsoft.com/office/powerpoint/2010/main" val="3831467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Self-Assessment: Capability and Capacity are the assessment focus.</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Knowledge, skill, and training.</a:t>
            </a:r>
          </a:p>
          <a:p>
            <a:pPr marL="800100" lvl="1" indent="-457200">
              <a:defRPr/>
            </a:pPr>
            <a:r>
              <a:rPr lang="en-US" b="0" kern="0" dirty="0" smtClean="0">
                <a:latin typeface="Calibri" pitchFamily="34" charset="0"/>
                <a:cs typeface="Calibri" pitchFamily="34" charset="0"/>
              </a:rPr>
              <a:t>Ability to take an action (budget and staff).</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45</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Self Assessment  </a:t>
            </a:r>
            <a:r>
              <a:rPr lang="en-US" sz="2000" dirty="0" smtClean="0"/>
              <a:t>(continued) </a:t>
            </a:r>
            <a:endParaRPr lang="en-US" sz="2000" dirty="0"/>
          </a:p>
        </p:txBody>
      </p:sp>
      <p:pic>
        <p:nvPicPr>
          <p:cNvPr id="2050" name="Picture 2" descr="C:\Users\AGOODMAN\AppData\Local\Microsoft\Windows\Temporary Internet Files\Content.IE5\C8DPABDU\MC9003009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9882" y="3124200"/>
            <a:ext cx="122591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45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Self-Assessment: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States should use the 10 principles and best practices identified in the ASFPM </a:t>
            </a:r>
            <a:r>
              <a:rPr lang="en-US" b="0" i="1" kern="0" dirty="0" smtClean="0">
                <a:latin typeface="Calibri" pitchFamily="34" charset="0"/>
                <a:cs typeface="Calibri" pitchFamily="34" charset="0"/>
              </a:rPr>
              <a:t>“Effective State Floodplain Management Programs” </a:t>
            </a:r>
            <a:r>
              <a:rPr lang="en-US" b="0" kern="0" dirty="0" smtClean="0">
                <a:latin typeface="Calibri" pitchFamily="34" charset="0"/>
                <a:cs typeface="Calibri" pitchFamily="34" charset="0"/>
              </a:rPr>
              <a:t>as a benchmark for effectiveness.</a:t>
            </a:r>
            <a:endParaRPr lang="en-US" b="0" i="1" kern="0" dirty="0" smtClean="0">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Identify where your program is relative to the “standard.”</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46</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Self Assessment  </a:t>
            </a:r>
            <a:r>
              <a:rPr lang="en-US" sz="2000" dirty="0" smtClean="0"/>
              <a:t>(continued) </a:t>
            </a:r>
            <a:endParaRPr lang="en-US" sz="2000" dirty="0"/>
          </a:p>
        </p:txBody>
      </p:sp>
    </p:spTree>
    <p:extLst>
      <p:ext uri="{BB962C8B-B14F-4D97-AF65-F5344CB8AC3E}">
        <p14:creationId xmlns:p14="http://schemas.microsoft.com/office/powerpoint/2010/main" val="3949686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01AAA-C610-44FA-AAF6-900CDDFFB84A}" type="slidenum">
              <a:rPr lang="en-US" smtClean="0"/>
              <a:t>47</a:t>
            </a:fld>
            <a:endParaRPr lang="en-US" dirty="0"/>
          </a:p>
        </p:txBody>
      </p:sp>
      <p:pic>
        <p:nvPicPr>
          <p:cNvPr id="4" name="Picture 3"/>
          <p:cNvPicPr>
            <a:picLocks noChangeAspect="1"/>
          </p:cNvPicPr>
          <p:nvPr/>
        </p:nvPicPr>
        <p:blipFill rotWithShape="1">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6368" t="2404" r="17177" b="2643"/>
          <a:stretch/>
        </p:blipFill>
        <p:spPr>
          <a:xfrm>
            <a:off x="2941320" y="1447800"/>
            <a:ext cx="4983480" cy="5060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2059"/>
          <p:cNvSpPr txBox="1">
            <a:spLocks noChangeArrowheads="1"/>
          </p:cNvSpPr>
          <p:nvPr/>
        </p:nvSpPr>
        <p:spPr bwMode="auto">
          <a:xfrm>
            <a:off x="152400" y="2133600"/>
            <a:ext cx="256032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18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1800" b="0" kern="0" dirty="0" smtClean="0">
                <a:solidFill>
                  <a:schemeClr val="tx2"/>
                </a:solidFill>
                <a:latin typeface="Calibri" pitchFamily="34" charset="0"/>
                <a:cs typeface="Calibri" pitchFamily="34" charset="0"/>
              </a:rPr>
              <a:t>The 10 guiding principles describe the main concepts of all effective state FPM programs and the “ideal” effective program elements to be used as a “blueprint” for state programs.</a:t>
            </a:r>
          </a:p>
          <a:p>
            <a:pPr marL="800100" lvl="1" indent="-457200">
              <a:defRPr/>
            </a:pPr>
            <a:endParaRPr lang="en-US" sz="1800"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1800" b="0" kern="0" dirty="0" smtClean="0">
              <a:latin typeface="Calibri" pitchFamily="34" charset="0"/>
              <a:cs typeface="Calibri" pitchFamily="34" charset="0"/>
            </a:endParaRPr>
          </a:p>
        </p:txBody>
      </p:sp>
      <p:sp>
        <p:nvSpPr>
          <p:cNvPr id="8" name="Title 1"/>
          <p:cNvSpPr>
            <a:spLocks noGrp="1"/>
          </p:cNvSpPr>
          <p:nvPr>
            <p:ph type="title"/>
          </p:nvPr>
        </p:nvSpPr>
        <p:spPr>
          <a:xfrm>
            <a:off x="1295400" y="274638"/>
            <a:ext cx="7848600" cy="868362"/>
          </a:xfrm>
        </p:spPr>
        <p:txBody>
          <a:bodyPr/>
          <a:lstStyle/>
          <a:p>
            <a:r>
              <a:rPr lang="en-US" sz="3600" dirty="0" smtClean="0"/>
              <a:t>Self Assessment  </a:t>
            </a:r>
            <a:r>
              <a:rPr lang="en-US" sz="2000" dirty="0" smtClean="0"/>
              <a:t>(continued) </a:t>
            </a:r>
            <a:endParaRPr lang="en-US" sz="2000" dirty="0"/>
          </a:p>
        </p:txBody>
      </p:sp>
    </p:spTree>
    <p:extLst>
      <p:ext uri="{BB962C8B-B14F-4D97-AF65-F5344CB8AC3E}">
        <p14:creationId xmlns:p14="http://schemas.microsoft.com/office/powerpoint/2010/main" val="1267131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Self-Assessment: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 peer standard for effective state floodplain management programs has been established.</a:t>
            </a:r>
          </a:p>
          <a:p>
            <a:pPr marL="800100" lvl="1" indent="-457200">
              <a:defRPr/>
            </a:pPr>
            <a:r>
              <a:rPr lang="en-US" b="0" kern="0" dirty="0" smtClean="0">
                <a:latin typeface="Calibri" pitchFamily="34" charset="0"/>
                <a:cs typeface="Calibri" pitchFamily="34" charset="0"/>
              </a:rPr>
              <a:t>Create a profile of your state’s activities and services in the program elements and functional areas of an effective program (the 10 Guiding Principles).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48</a:t>
            </a:fld>
            <a:endParaRPr lang="en-US" dirty="0"/>
          </a:p>
        </p:txBody>
      </p:sp>
      <p:sp>
        <p:nvSpPr>
          <p:cNvPr id="6" name="Title 1"/>
          <p:cNvSpPr>
            <a:spLocks noGrp="1"/>
          </p:cNvSpPr>
          <p:nvPr>
            <p:ph type="title"/>
          </p:nvPr>
        </p:nvSpPr>
        <p:spPr>
          <a:xfrm>
            <a:off x="1295400" y="274638"/>
            <a:ext cx="7848600" cy="868362"/>
          </a:xfrm>
        </p:spPr>
        <p:txBody>
          <a:bodyPr/>
          <a:lstStyle/>
          <a:p>
            <a:r>
              <a:rPr lang="en-US" sz="3600" dirty="0" smtClean="0"/>
              <a:t>Self Assessment  </a:t>
            </a:r>
            <a:r>
              <a:rPr lang="en-US" sz="2000" dirty="0" smtClean="0"/>
              <a:t>(conclusion) </a:t>
            </a:r>
            <a:endParaRPr lang="en-US" sz="2000" dirty="0"/>
          </a:p>
        </p:txBody>
      </p:sp>
    </p:spTree>
    <p:extLst>
      <p:ext uri="{BB962C8B-B14F-4D97-AF65-F5344CB8AC3E}">
        <p14:creationId xmlns:p14="http://schemas.microsoft.com/office/powerpoint/2010/main" val="31668125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0C67549-5D1D-49DC-977E-F673E07A5AC2}" type="slidenum">
              <a:rPr lang="en-US"/>
              <a:pPr/>
              <a:t>49</a:t>
            </a:fld>
            <a:endParaRPr lang="en-US"/>
          </a:p>
        </p:txBody>
      </p:sp>
      <p:sp>
        <p:nvSpPr>
          <p:cNvPr id="46083" name="Rectangle 3"/>
          <p:cNvSpPr>
            <a:spLocks noGrp="1" noChangeArrowheads="1"/>
          </p:cNvSpPr>
          <p:nvPr>
            <p:ph type="body" idx="1"/>
          </p:nvPr>
        </p:nvSpPr>
        <p:spPr>
          <a:xfrm>
            <a:off x="457200" y="1981200"/>
            <a:ext cx="8229600" cy="2209800"/>
          </a:xfrm>
        </p:spPr>
        <p:txBody>
          <a:bodyPr/>
          <a:lstStyle/>
          <a:p>
            <a:pPr marL="0" indent="0">
              <a:buNone/>
            </a:pPr>
            <a:r>
              <a:rPr lang="en-US" sz="2800" dirty="0" smtClean="0">
                <a:solidFill>
                  <a:schemeClr val="tx2"/>
                </a:solidFill>
                <a:latin typeface="Calibri" pitchFamily="34" charset="0"/>
              </a:rPr>
              <a:t>Let’s look at Worksheets #5 &amp; #6:</a:t>
            </a:r>
          </a:p>
          <a:p>
            <a:pPr marL="0" indent="0">
              <a:buNone/>
            </a:pPr>
            <a:endParaRPr lang="en-US" sz="1200" dirty="0" smtClean="0">
              <a:solidFill>
                <a:schemeClr val="tx2"/>
              </a:solidFill>
              <a:latin typeface="Calibri" pitchFamily="34" charset="0"/>
            </a:endParaRPr>
          </a:p>
          <a:p>
            <a:pPr marL="342900" lvl="1" indent="-342900">
              <a:buFontTx/>
              <a:buChar char="•"/>
            </a:pPr>
            <a:r>
              <a:rPr lang="en-US" sz="2600" dirty="0" smtClean="0">
                <a:latin typeface="Calibri" pitchFamily="34" charset="0"/>
                <a:cs typeface="Calibri" pitchFamily="34" charset="0"/>
              </a:rPr>
              <a:t>Program Element Profile Worksheet #5</a:t>
            </a:r>
          </a:p>
          <a:p>
            <a:pPr marL="742950" lvl="2" indent="-342900"/>
            <a:r>
              <a:rPr lang="en-US" sz="2200" dirty="0" smtClean="0">
                <a:latin typeface="Calibri" pitchFamily="34" charset="0"/>
              </a:rPr>
              <a:t>This worksheet provides a template for recording and reviewing your state activities in each of the floodplain program functional areas.</a:t>
            </a:r>
            <a:endParaRPr lang="en-US" sz="2200" dirty="0">
              <a:latin typeface="Calibri" pitchFamily="34" charset="0"/>
            </a:endParaRPr>
          </a:p>
          <a:p>
            <a:pPr marL="742950" lvl="2" indent="-342900"/>
            <a:endParaRPr lang="en-US" sz="2200" dirty="0">
              <a:latin typeface="Calibri" pitchFamily="34" charset="0"/>
            </a:endParaRPr>
          </a:p>
        </p:txBody>
      </p:sp>
      <p:sp>
        <p:nvSpPr>
          <p:cNvPr id="6" name="Title 1"/>
          <p:cNvSpPr>
            <a:spLocks noGrp="1"/>
          </p:cNvSpPr>
          <p:nvPr>
            <p:ph type="title"/>
          </p:nvPr>
        </p:nvSpPr>
        <p:spPr>
          <a:xfrm>
            <a:off x="1676400" y="274638"/>
            <a:ext cx="6629400" cy="868362"/>
          </a:xfrm>
        </p:spPr>
        <p:txBody>
          <a:bodyPr/>
          <a:lstStyle/>
          <a:p>
            <a:r>
              <a:rPr lang="en-US" sz="3600" dirty="0" smtClean="0"/>
              <a:t>Practical Exercise #4</a:t>
            </a:r>
            <a:endParaRPr lang="en-US" sz="3600" dirty="0"/>
          </a:p>
        </p:txBody>
      </p:sp>
      <p:pic>
        <p:nvPicPr>
          <p:cNvPr id="8"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4495799"/>
            <a:ext cx="1925054" cy="182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4291786"/>
            <a:ext cx="4572000" cy="1846659"/>
          </a:xfrm>
          <a:prstGeom prst="rect">
            <a:avLst/>
          </a:prstGeom>
        </p:spPr>
        <p:txBody>
          <a:bodyPr>
            <a:spAutoFit/>
          </a:bodyPr>
          <a:lstStyle/>
          <a:p>
            <a:pPr marL="342900" lvl="1" indent="-342900">
              <a:buFontTx/>
              <a:buChar char="•"/>
            </a:pPr>
            <a:r>
              <a:rPr lang="en-US" sz="2600" dirty="0" smtClean="0">
                <a:latin typeface="Calibri" pitchFamily="34" charset="0"/>
                <a:cs typeface="Calibri" pitchFamily="34" charset="0"/>
              </a:rPr>
              <a:t>Worksheet #6</a:t>
            </a:r>
          </a:p>
          <a:p>
            <a:pPr marL="800100" lvl="2" indent="-342900">
              <a:buFontTx/>
              <a:buChar char="•"/>
            </a:pPr>
            <a:r>
              <a:rPr lang="en-US" sz="2200" dirty="0" smtClean="0">
                <a:latin typeface="Calibri" pitchFamily="34" charset="0"/>
                <a:cs typeface="Calibri" pitchFamily="34" charset="0"/>
              </a:rPr>
              <a:t>This is a checklist that can be used with Worksheet #5 to help identify activities, services, tools and techniques</a:t>
            </a:r>
            <a:r>
              <a:rPr lang="en-US" sz="2200" dirty="0" smtClean="0">
                <a:latin typeface="Calibri" pitchFamily="34" charset="0"/>
              </a:rPr>
              <a:t>.</a:t>
            </a:r>
            <a:endParaRPr lang="en-US" sz="2200" dirty="0">
              <a:latin typeface="Calibri" pitchFamily="34" charset="0"/>
            </a:endParaRPr>
          </a:p>
        </p:txBody>
      </p:sp>
    </p:spTree>
    <p:extLst>
      <p:ext uri="{BB962C8B-B14F-4D97-AF65-F5344CB8AC3E}">
        <p14:creationId xmlns:p14="http://schemas.microsoft.com/office/powerpoint/2010/main" val="573094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Scope</a:t>
            </a:r>
            <a:endParaRPr lang="en-US" sz="3600" dirty="0"/>
          </a:p>
        </p:txBody>
      </p:sp>
      <p:sp>
        <p:nvSpPr>
          <p:cNvPr id="5" name="Rectangle 2059"/>
          <p:cNvSpPr txBox="1">
            <a:spLocks noChangeArrowheads="1"/>
          </p:cNvSpPr>
          <p:nvPr/>
        </p:nvSpPr>
        <p:spPr bwMode="auto">
          <a:xfrm>
            <a:off x="152400" y="990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This module includes the following four topics:</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Strategic Planning (Mission, Vision, Goals, Monitoring, and Tracking (Objective 2.1);</a:t>
            </a:r>
          </a:p>
          <a:p>
            <a:pPr marL="685800" lvl="1" indent="-342900">
              <a:defRPr/>
            </a:pPr>
            <a:r>
              <a:rPr lang="en-US" b="0" kern="0" dirty="0">
                <a:latin typeface="Calibri" pitchFamily="34" charset="0"/>
                <a:cs typeface="Calibri" pitchFamily="34" charset="0"/>
              </a:rPr>
              <a:t>Funding and Staff Levels (Objective </a:t>
            </a:r>
            <a:r>
              <a:rPr lang="en-US" b="0" kern="0" dirty="0" smtClean="0">
                <a:latin typeface="Calibri" pitchFamily="34" charset="0"/>
                <a:cs typeface="Calibri" pitchFamily="34" charset="0"/>
              </a:rPr>
              <a:t>2.2);</a:t>
            </a:r>
            <a:endParaRPr lang="en-US" b="0" kern="0" dirty="0">
              <a:latin typeface="Calibri" pitchFamily="34" charset="0"/>
              <a:cs typeface="Calibri" pitchFamily="34" charset="0"/>
            </a:endParaRPr>
          </a:p>
          <a:p>
            <a:pPr marL="685800" lvl="1" indent="-342900">
              <a:defRPr/>
            </a:pPr>
            <a:r>
              <a:rPr lang="en-US" b="0" kern="0" dirty="0">
                <a:latin typeface="Calibri" pitchFamily="34" charset="0"/>
                <a:cs typeface="Calibri" pitchFamily="34" charset="0"/>
              </a:rPr>
              <a:t>Program Evaluation and Documentation (Objective </a:t>
            </a:r>
            <a:r>
              <a:rPr lang="en-US" b="0" kern="0" dirty="0" smtClean="0">
                <a:latin typeface="Calibri" pitchFamily="34" charset="0"/>
                <a:cs typeface="Calibri" pitchFamily="34" charset="0"/>
              </a:rPr>
              <a:t>2.3), </a:t>
            </a:r>
            <a:r>
              <a:rPr lang="en-US" b="0" kern="0" dirty="0">
                <a:latin typeface="Calibri" pitchFamily="34" charset="0"/>
                <a:cs typeface="Calibri" pitchFamily="34" charset="0"/>
              </a:rPr>
              <a:t>and;</a:t>
            </a:r>
          </a:p>
          <a:p>
            <a:pPr marL="685800" lvl="1" indent="-342900">
              <a:defRPr/>
            </a:pPr>
            <a:r>
              <a:rPr lang="en-US" b="0" kern="0" dirty="0">
                <a:latin typeface="Calibri" pitchFamily="34" charset="0"/>
                <a:cs typeface="Calibri" pitchFamily="34" charset="0"/>
              </a:rPr>
              <a:t>Professional Development (Objective </a:t>
            </a:r>
            <a:r>
              <a:rPr lang="en-US" b="0" kern="0" dirty="0" smtClean="0">
                <a:latin typeface="Calibri" pitchFamily="34" charset="0"/>
                <a:cs typeface="Calibri" pitchFamily="34" charset="0"/>
              </a:rPr>
              <a:t>2.4);</a:t>
            </a:r>
            <a:endParaRPr lang="en-US" b="0" kern="0" dirty="0">
              <a:latin typeface="Calibri" pitchFamily="34" charset="0"/>
              <a:cs typeface="Calibri" pitchFamily="34" charset="0"/>
            </a:endParaRPr>
          </a:p>
          <a:p>
            <a:pPr marL="1189038" lvl="2" indent="-514350">
              <a:spcBef>
                <a:spcPct val="30000"/>
              </a:spcBef>
              <a:buFont typeface="+mj-lt"/>
              <a:buAutoNum type="arabicPeriod"/>
              <a:defRPr/>
            </a:pPr>
            <a:r>
              <a:rPr lang="en-US" b="0" kern="0" dirty="0">
                <a:latin typeface="Calibri" pitchFamily="34" charset="0"/>
                <a:cs typeface="Calibri" pitchFamily="34" charset="0"/>
              </a:rPr>
              <a:t>CFM Program</a:t>
            </a:r>
          </a:p>
          <a:p>
            <a:pPr marL="1189038" lvl="2" indent="-514350">
              <a:spcBef>
                <a:spcPct val="30000"/>
              </a:spcBef>
              <a:buFont typeface="+mj-lt"/>
              <a:buAutoNum type="arabicPeriod"/>
              <a:defRPr/>
            </a:pPr>
            <a:r>
              <a:rPr lang="en-US" b="0" kern="0" dirty="0">
                <a:latin typeface="Calibri" pitchFamily="34" charset="0"/>
                <a:cs typeface="Calibri" pitchFamily="34" charset="0"/>
              </a:rPr>
              <a:t>Staff Training Resources</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a:t>
            </a:fld>
            <a:endParaRPr lang="en-US" dirty="0"/>
          </a:p>
        </p:txBody>
      </p:sp>
    </p:spTree>
    <p:extLst>
      <p:ext uri="{BB962C8B-B14F-4D97-AF65-F5344CB8AC3E}">
        <p14:creationId xmlns:p14="http://schemas.microsoft.com/office/powerpoint/2010/main" val="3250098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0C67549-5D1D-49DC-977E-F673E07A5AC2}" type="slidenum">
              <a:rPr lang="en-US"/>
              <a:pPr/>
              <a:t>50</a:t>
            </a:fld>
            <a:endParaRPr lang="en-US"/>
          </a:p>
        </p:txBody>
      </p:sp>
      <p:sp>
        <p:nvSpPr>
          <p:cNvPr id="46083" name="Rectangle 3"/>
          <p:cNvSpPr>
            <a:spLocks noGrp="1" noChangeArrowheads="1"/>
          </p:cNvSpPr>
          <p:nvPr>
            <p:ph type="body" idx="1"/>
          </p:nvPr>
        </p:nvSpPr>
        <p:spPr>
          <a:xfrm>
            <a:off x="457200" y="1981200"/>
            <a:ext cx="8229600" cy="2209800"/>
          </a:xfrm>
        </p:spPr>
        <p:txBody>
          <a:bodyPr/>
          <a:lstStyle/>
          <a:p>
            <a:pPr marL="0" indent="0">
              <a:buNone/>
            </a:pPr>
            <a:r>
              <a:rPr lang="en-US" sz="2800" dirty="0" smtClean="0">
                <a:solidFill>
                  <a:schemeClr val="tx2"/>
                </a:solidFill>
                <a:latin typeface="Calibri" pitchFamily="34" charset="0"/>
              </a:rPr>
              <a:t>Let’s look at the Strategic Planning Worksheet #7:</a:t>
            </a:r>
          </a:p>
          <a:p>
            <a:pPr marL="0" indent="0">
              <a:buNone/>
            </a:pPr>
            <a:endParaRPr lang="en-US" sz="1200" dirty="0" smtClean="0">
              <a:solidFill>
                <a:schemeClr val="tx2"/>
              </a:solidFill>
              <a:latin typeface="Calibri" pitchFamily="34" charset="0"/>
            </a:endParaRPr>
          </a:p>
          <a:p>
            <a:pPr marL="342900" lvl="1" indent="-342900">
              <a:buFontTx/>
              <a:buChar char="•"/>
            </a:pPr>
            <a:r>
              <a:rPr lang="en-US" sz="2600" dirty="0" smtClean="0">
                <a:latin typeface="Calibri" pitchFamily="34" charset="0"/>
                <a:cs typeface="Calibri" pitchFamily="34" charset="0"/>
              </a:rPr>
              <a:t>Self-Assessment Gap Summary</a:t>
            </a:r>
          </a:p>
          <a:p>
            <a:pPr marL="742950" lvl="2" indent="-342900"/>
            <a:r>
              <a:rPr lang="en-US" sz="2200" dirty="0" smtClean="0">
                <a:latin typeface="Calibri" pitchFamily="34" charset="0"/>
              </a:rPr>
              <a:t>For each state program element summarize the current service/activity level and the desired service/activity level.</a:t>
            </a:r>
          </a:p>
          <a:p>
            <a:pPr marL="742950" lvl="2" indent="-342900"/>
            <a:r>
              <a:rPr lang="en-US" sz="2200" dirty="0" smtClean="0">
                <a:latin typeface="Calibri" pitchFamily="34" charset="0"/>
              </a:rPr>
              <a:t>The “gap” becomes the difference between your current capability and capacity levels and                                                    the desired levels.</a:t>
            </a:r>
            <a:endParaRPr lang="en-US" sz="2200" dirty="0">
              <a:latin typeface="Calibri" pitchFamily="34" charset="0"/>
            </a:endParaRPr>
          </a:p>
          <a:p>
            <a:pPr marL="742950" lvl="2" indent="-342900"/>
            <a:endParaRPr lang="en-US" sz="2200" dirty="0">
              <a:latin typeface="Calibri" pitchFamily="34" charset="0"/>
            </a:endParaRPr>
          </a:p>
        </p:txBody>
      </p:sp>
      <p:sp>
        <p:nvSpPr>
          <p:cNvPr id="6" name="Title 1"/>
          <p:cNvSpPr>
            <a:spLocks noGrp="1"/>
          </p:cNvSpPr>
          <p:nvPr>
            <p:ph type="title"/>
          </p:nvPr>
        </p:nvSpPr>
        <p:spPr>
          <a:xfrm>
            <a:off x="1676400" y="274638"/>
            <a:ext cx="6629400" cy="868362"/>
          </a:xfrm>
        </p:spPr>
        <p:txBody>
          <a:bodyPr/>
          <a:lstStyle/>
          <a:p>
            <a:r>
              <a:rPr lang="en-US" sz="3600" dirty="0" smtClean="0"/>
              <a:t>Practical Exercise #5</a:t>
            </a:r>
            <a:endParaRPr lang="en-US" sz="3600" dirty="0"/>
          </a:p>
        </p:txBody>
      </p:sp>
      <p:pic>
        <p:nvPicPr>
          <p:cNvPr id="8"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4495799"/>
            <a:ext cx="1925054" cy="182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016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 &amp; Break</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51</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r>
              <a:rPr lang="en-US" sz="2600" dirty="0" smtClean="0">
                <a:ln>
                  <a:solidFill>
                    <a:schemeClr val="bg1"/>
                  </a:solidFill>
                </a:ln>
                <a:solidFill>
                  <a:schemeClr val="tx2"/>
                </a:solidFill>
                <a:latin typeface="Calibri" pitchFamily="34" charset="0"/>
                <a:cs typeface="Calibri" pitchFamily="34" charset="0"/>
              </a:rPr>
              <a:t>Let’s do a quick review and then take a break.</a:t>
            </a:r>
            <a:endParaRPr lang="en-US" sz="2600" dirty="0">
              <a:solidFill>
                <a:schemeClr val="tx2"/>
              </a:solidFill>
              <a:latin typeface="Calibri" pitchFamily="34" charset="0"/>
              <a:cs typeface="Calibri" pitchFamily="34" charset="0"/>
            </a:endParaRPr>
          </a:p>
          <a:p>
            <a:pPr lvl="1" algn="ctr">
              <a:lnSpc>
                <a:spcPct val="90000"/>
              </a:lnSpc>
              <a:spcBef>
                <a:spcPct val="20000"/>
              </a:spcBef>
              <a:buClr>
                <a:srgbClr val="FFFFFF"/>
              </a:buClr>
              <a:buSzPct val="105000"/>
              <a:buFont typeface="Webdings" pitchFamily="18" charset="2"/>
              <a:buChar char="Ü"/>
              <a:defRPr/>
            </a:pP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pic>
        <p:nvPicPr>
          <p:cNvPr id="5122" name="Picture 2" descr="C:\Users\AGOODMAN\AppData\Local\Microsoft\Windows\Temporary Internet Files\Content.IE5\03L4QA4J\MC9004316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971800"/>
            <a:ext cx="2424024" cy="242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57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State Role: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Clearly understand what being effective in floodplain management means;</a:t>
            </a:r>
          </a:p>
          <a:p>
            <a:pPr marL="800100" lvl="1" indent="-457200">
              <a:defRPr/>
            </a:pPr>
            <a:r>
              <a:rPr lang="en-US" b="0" kern="0" dirty="0" smtClean="0">
                <a:latin typeface="Calibri" pitchFamily="34" charset="0"/>
                <a:cs typeface="Calibri" pitchFamily="34" charset="0"/>
              </a:rPr>
              <a:t>Identify specific capabilities and capacities;</a:t>
            </a:r>
          </a:p>
          <a:p>
            <a:pPr marL="800100" lvl="1" indent="-457200">
              <a:defRPr/>
            </a:pPr>
            <a:r>
              <a:rPr lang="en-US" b="0" kern="0" dirty="0" smtClean="0">
                <a:latin typeface="Calibri" pitchFamily="34" charset="0"/>
                <a:cs typeface="Calibri" pitchFamily="34" charset="0"/>
              </a:rPr>
              <a:t>Identify what needs improvement to be more effective, and;</a:t>
            </a:r>
          </a:p>
          <a:p>
            <a:pPr marL="800100" lvl="1" indent="-457200">
              <a:defRPr/>
            </a:pPr>
            <a:r>
              <a:rPr lang="en-US" b="0" kern="0" dirty="0" smtClean="0">
                <a:latin typeface="Calibri" pitchFamily="34" charset="0"/>
                <a:cs typeface="Calibri" pitchFamily="34" charset="0"/>
              </a:rPr>
              <a:t>Be accountable for federal and state funding.</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52</a:t>
            </a:fld>
            <a:endParaRPr lang="en-US" dirty="0"/>
          </a:p>
        </p:txBody>
      </p:sp>
    </p:spTree>
    <p:extLst>
      <p:ext uri="{BB962C8B-B14F-4D97-AF65-F5344CB8AC3E}">
        <p14:creationId xmlns:p14="http://schemas.microsoft.com/office/powerpoint/2010/main" val="25023860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Next Steps:</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Revisit Mission, Vision, and Mandates;</a:t>
            </a:r>
          </a:p>
          <a:p>
            <a:pPr marL="800100" lvl="1" indent="-457200">
              <a:defRPr/>
            </a:pPr>
            <a:r>
              <a:rPr lang="en-US" b="0" kern="0" dirty="0" smtClean="0">
                <a:latin typeface="Calibri" pitchFamily="34" charset="0"/>
                <a:cs typeface="Calibri" pitchFamily="34" charset="0"/>
              </a:rPr>
              <a:t>Gather stakeholder input;</a:t>
            </a:r>
          </a:p>
          <a:p>
            <a:pPr marL="800100" lvl="1" indent="-457200">
              <a:defRPr/>
            </a:pPr>
            <a:r>
              <a:rPr lang="en-US" b="0" kern="0" dirty="0" smtClean="0">
                <a:latin typeface="Calibri" pitchFamily="34" charset="0"/>
                <a:cs typeface="Calibri" pitchFamily="34" charset="0"/>
              </a:rPr>
              <a:t>Complete SWOT;</a:t>
            </a:r>
          </a:p>
          <a:p>
            <a:pPr marL="800100" lvl="1" indent="-457200">
              <a:defRPr/>
            </a:pPr>
            <a:r>
              <a:rPr lang="en-US" b="0" kern="0" dirty="0" smtClean="0">
                <a:latin typeface="Calibri" pitchFamily="34" charset="0"/>
                <a:cs typeface="Calibri" pitchFamily="34" charset="0"/>
              </a:rPr>
              <a:t>Complete CAP GAP Analysis;</a:t>
            </a:r>
          </a:p>
          <a:p>
            <a:pPr marL="800100" lvl="1" indent="-457200">
              <a:defRPr/>
            </a:pPr>
            <a:r>
              <a:rPr lang="en-US" b="0" kern="0" dirty="0" smtClean="0">
                <a:latin typeface="Calibri" pitchFamily="34" charset="0"/>
                <a:cs typeface="Calibri" pitchFamily="34" charset="0"/>
              </a:rPr>
              <a:t>Complete Self-Assessment using ASFPM’s 10 Principles for Effective FPM Programs.</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53</a:t>
            </a:fld>
            <a:endParaRPr lang="en-US" dirty="0"/>
          </a:p>
        </p:txBody>
      </p:sp>
    </p:spTree>
    <p:extLst>
      <p:ext uri="{BB962C8B-B14F-4D97-AF65-F5344CB8AC3E}">
        <p14:creationId xmlns:p14="http://schemas.microsoft.com/office/powerpoint/2010/main" val="2824069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Managing a State Strategic Planning Effort</a:t>
            </a:r>
            <a:r>
              <a:rPr lang="en-US" sz="1200" b="0" kern="0" dirty="0" smtClean="0">
                <a:solidFill>
                  <a:schemeClr val="tx2"/>
                </a:solidFill>
                <a:latin typeface="Calibri" pitchFamily="34" charset="0"/>
                <a:cs typeface="Calibri" pitchFamily="34" charset="0"/>
              </a:rPr>
              <a:t>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kern="0" dirty="0" smtClean="0">
                <a:latin typeface="Calibri" pitchFamily="34" charset="0"/>
                <a:cs typeface="Calibri" pitchFamily="34" charset="0"/>
              </a:rPr>
              <a:t>Timeline:</a:t>
            </a:r>
          </a:p>
          <a:p>
            <a:pPr marL="1131888" lvl="2" indent="-457200">
              <a:defRPr/>
            </a:pPr>
            <a:r>
              <a:rPr lang="en-US" b="0" kern="0" dirty="0" smtClean="0">
                <a:latin typeface="Calibri" pitchFamily="34" charset="0"/>
                <a:cs typeface="Calibri" pitchFamily="34" charset="0"/>
              </a:rPr>
              <a:t>Four-step process</a:t>
            </a:r>
          </a:p>
          <a:p>
            <a:pPr marL="1131888" lvl="2" indent="-457200">
              <a:defRPr/>
            </a:pPr>
            <a:r>
              <a:rPr lang="en-US" b="0" kern="0" dirty="0" smtClean="0">
                <a:latin typeface="Calibri" pitchFamily="34" charset="0"/>
                <a:cs typeface="Calibri" pitchFamily="34" charset="0"/>
              </a:rPr>
              <a:t>Writing CAP plans</a:t>
            </a:r>
          </a:p>
          <a:p>
            <a:pPr marL="800100" lvl="1" indent="-457200">
              <a:defRPr/>
            </a:pPr>
            <a:r>
              <a:rPr lang="en-US" kern="0" dirty="0" smtClean="0">
                <a:latin typeface="Calibri" pitchFamily="34" charset="0"/>
                <a:cs typeface="Calibri" pitchFamily="34" charset="0"/>
              </a:rPr>
              <a:t>Assignments:</a:t>
            </a:r>
            <a:endParaRPr lang="en-US" kern="0" dirty="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SWOT &amp; CAP Gap Analysis</a:t>
            </a:r>
          </a:p>
          <a:p>
            <a:pPr marL="1131888" lvl="2" indent="-457200">
              <a:defRPr/>
            </a:pPr>
            <a:r>
              <a:rPr lang="en-US" b="0" kern="0" dirty="0" smtClean="0">
                <a:latin typeface="Calibri" pitchFamily="34" charset="0"/>
                <a:cs typeface="Calibri" pitchFamily="34" charset="0"/>
              </a:rPr>
              <a:t>Program Self-Assessment &amp; Writing the Plan(s)</a:t>
            </a:r>
            <a:endParaRPr lang="en-US" b="0" kern="0" dirty="0">
              <a:latin typeface="Calibri" pitchFamily="34" charset="0"/>
              <a:cs typeface="Calibri" pitchFamily="34" charset="0"/>
            </a:endParaRPr>
          </a:p>
          <a:p>
            <a:pPr marL="1131888" lvl="2" indent="-457200">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54</a:t>
            </a:fld>
            <a:endParaRPr lang="en-US" dirty="0"/>
          </a:p>
        </p:txBody>
      </p:sp>
    </p:spTree>
    <p:extLst>
      <p:ext uri="{BB962C8B-B14F-4D97-AF65-F5344CB8AC3E}">
        <p14:creationId xmlns:p14="http://schemas.microsoft.com/office/powerpoint/2010/main" val="2815523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5334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Timeline</a:t>
            </a:r>
            <a:r>
              <a:rPr lang="en-US" sz="1200" b="0" kern="0" dirty="0" smtClean="0">
                <a:solidFill>
                  <a:schemeClr val="tx2"/>
                </a:solidFill>
                <a:latin typeface="Calibri" pitchFamily="34" charset="0"/>
                <a:cs typeface="Calibri" pitchFamily="34" charset="0"/>
              </a:rPr>
              <a:t> </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55</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256020258"/>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6986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Getting Organized:</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Supporting the planning process</a:t>
            </a:r>
          </a:p>
          <a:p>
            <a:pPr marL="1131888" lvl="2" indent="-457200">
              <a:defRPr/>
            </a:pPr>
            <a:r>
              <a:rPr lang="en-US" b="0" kern="0" dirty="0" smtClean="0">
                <a:latin typeface="Calibri" pitchFamily="34" charset="0"/>
                <a:cs typeface="Calibri" pitchFamily="34" charset="0"/>
              </a:rPr>
              <a:t>Drawing conclusions from the scan</a:t>
            </a:r>
          </a:p>
          <a:p>
            <a:pPr marL="800100" lvl="1" indent="-457200">
              <a:defRPr/>
            </a:pPr>
            <a:r>
              <a:rPr lang="en-US" b="0" kern="0" dirty="0" smtClean="0">
                <a:latin typeface="Calibri" pitchFamily="34" charset="0"/>
                <a:cs typeface="Calibri" pitchFamily="34" charset="0"/>
              </a:rPr>
              <a:t>Preparing the long-range CAP Plan</a:t>
            </a:r>
          </a:p>
          <a:p>
            <a:pPr marL="1131888" lvl="2" indent="-457200">
              <a:defRPr/>
            </a:pPr>
            <a:r>
              <a:rPr lang="en-US" b="0" kern="0" dirty="0" smtClean="0">
                <a:latin typeface="Calibri" pitchFamily="34" charset="0"/>
                <a:cs typeface="Calibri" pitchFamily="34" charset="0"/>
              </a:rPr>
              <a:t>Content and format</a:t>
            </a:r>
          </a:p>
          <a:p>
            <a:pPr marL="800100" lvl="1" indent="-457200">
              <a:defRPr/>
            </a:pPr>
            <a:r>
              <a:rPr lang="en-US" b="0" kern="0" dirty="0" smtClean="0">
                <a:latin typeface="Calibri" pitchFamily="34" charset="0"/>
                <a:cs typeface="Calibri" pitchFamily="34" charset="0"/>
              </a:rPr>
              <a:t>Preparing the CAP annual work plan</a:t>
            </a:r>
          </a:p>
          <a:p>
            <a:pPr marL="1131888" lvl="2" indent="-457200">
              <a:defRPr/>
            </a:pPr>
            <a:r>
              <a:rPr lang="en-US" b="0" kern="0" dirty="0" smtClean="0">
                <a:latin typeface="Calibri" pitchFamily="34" charset="0"/>
                <a:cs typeface="Calibri" pitchFamily="34" charset="0"/>
              </a:rPr>
              <a:t>Content and format</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56</a:t>
            </a:fld>
            <a:endParaRPr lang="en-US" dirty="0"/>
          </a:p>
        </p:txBody>
      </p:sp>
      <p:pic>
        <p:nvPicPr>
          <p:cNvPr id="3075" name="Picture 3" descr="C:\Users\AGOODMAN\AppData\Local\Microsoft\Windows\Temporary Internet Files\Content.IE5\Z3GUYFI5\MC900446328[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05599" y="3314700"/>
            <a:ext cx="183506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6069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Planning the Strategy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Developing strategies</a:t>
            </a:r>
          </a:p>
          <a:p>
            <a:pPr marL="800100" lvl="1" indent="-457200">
              <a:defRPr/>
            </a:pPr>
            <a:r>
              <a:rPr lang="en-US" b="0" kern="0" dirty="0" smtClean="0">
                <a:latin typeface="Calibri" pitchFamily="34" charset="0"/>
                <a:cs typeface="Calibri" pitchFamily="34" charset="0"/>
              </a:rPr>
              <a:t>Planning actions to manage the issues and challenges</a:t>
            </a:r>
          </a:p>
          <a:p>
            <a:pPr marL="800100" lvl="1" indent="-457200">
              <a:defRPr/>
            </a:pPr>
            <a:r>
              <a:rPr lang="en-US" b="0" kern="0" dirty="0" smtClean="0">
                <a:latin typeface="Calibri" pitchFamily="34" charset="0"/>
                <a:cs typeface="Calibri" pitchFamily="34" charset="0"/>
              </a:rPr>
              <a:t>Supporting data and valid conclusions</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57</a:t>
            </a:fld>
            <a:endParaRPr lang="en-US" dirty="0"/>
          </a:p>
        </p:txBody>
      </p:sp>
      <p:pic>
        <p:nvPicPr>
          <p:cNvPr id="4098" name="Picture 2" descr="C:\Users\AGOODMAN\AppData\Local\Microsoft\Windows\Temporary Internet Files\Content.IE5\0YQRF2OA\MC9003182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191000"/>
            <a:ext cx="1257300" cy="18114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7601857" y="1627414"/>
            <a:ext cx="914400" cy="914400"/>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WordArt 5"/>
          <p:cNvSpPr>
            <a:spLocks noChangeArrowheads="1" noChangeShapeType="1" noTextEdit="1"/>
          </p:cNvSpPr>
          <p:nvPr/>
        </p:nvSpPr>
        <p:spPr bwMode="auto">
          <a:xfrm>
            <a:off x="7906657" y="1779814"/>
            <a:ext cx="304800" cy="6477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3</a:t>
            </a:r>
          </a:p>
        </p:txBody>
      </p:sp>
    </p:spTree>
    <p:extLst>
      <p:ext uri="{BB962C8B-B14F-4D97-AF65-F5344CB8AC3E}">
        <p14:creationId xmlns:p14="http://schemas.microsoft.com/office/powerpoint/2010/main" val="40256913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0C67549-5D1D-49DC-977E-F673E07A5AC2}" type="slidenum">
              <a:rPr lang="en-US"/>
              <a:pPr/>
              <a:t>58</a:t>
            </a:fld>
            <a:endParaRPr lang="en-US"/>
          </a:p>
        </p:txBody>
      </p:sp>
      <p:sp>
        <p:nvSpPr>
          <p:cNvPr id="46083" name="Rectangle 3"/>
          <p:cNvSpPr>
            <a:spLocks noGrp="1" noChangeArrowheads="1"/>
          </p:cNvSpPr>
          <p:nvPr>
            <p:ph type="body" idx="1"/>
          </p:nvPr>
        </p:nvSpPr>
        <p:spPr>
          <a:xfrm>
            <a:off x="457200" y="1981200"/>
            <a:ext cx="8229600" cy="2209800"/>
          </a:xfrm>
        </p:spPr>
        <p:txBody>
          <a:bodyPr/>
          <a:lstStyle/>
          <a:p>
            <a:pPr marL="0" indent="0">
              <a:buNone/>
            </a:pPr>
            <a:r>
              <a:rPr lang="en-US" sz="2800" dirty="0" smtClean="0">
                <a:solidFill>
                  <a:schemeClr val="tx2"/>
                </a:solidFill>
                <a:latin typeface="Calibri" pitchFamily="34" charset="0"/>
              </a:rPr>
              <a:t>Let’s look at the Strategic Planning Worksheet #8:</a:t>
            </a:r>
          </a:p>
          <a:p>
            <a:pPr marL="0" indent="0">
              <a:buNone/>
            </a:pPr>
            <a:endParaRPr lang="en-US" sz="1200" dirty="0" smtClean="0">
              <a:solidFill>
                <a:schemeClr val="tx2"/>
              </a:solidFill>
              <a:latin typeface="Calibri" pitchFamily="34" charset="0"/>
            </a:endParaRPr>
          </a:p>
          <a:p>
            <a:pPr marL="342900" lvl="1" indent="-342900">
              <a:buFontTx/>
              <a:buChar char="•"/>
            </a:pPr>
            <a:r>
              <a:rPr lang="en-US" sz="2600" dirty="0" smtClean="0">
                <a:latin typeface="Calibri" pitchFamily="34" charset="0"/>
                <a:cs typeface="Calibri" pitchFamily="34" charset="0"/>
              </a:rPr>
              <a:t>Strategy Development</a:t>
            </a:r>
          </a:p>
          <a:p>
            <a:pPr marL="0" lvl="1" indent="0">
              <a:buNone/>
            </a:pPr>
            <a:endParaRPr lang="en-US" sz="1000" dirty="0" smtClean="0">
              <a:latin typeface="Calibri" pitchFamily="34" charset="0"/>
              <a:cs typeface="Calibri" pitchFamily="34" charset="0"/>
            </a:endParaRPr>
          </a:p>
          <a:p>
            <a:pPr marL="742950" lvl="2" indent="-342900"/>
            <a:r>
              <a:rPr lang="en-US" sz="2200" dirty="0" smtClean="0">
                <a:latin typeface="Calibri" pitchFamily="34" charset="0"/>
              </a:rPr>
              <a:t>Worksheet #8 should be used to identify strategic issue(s), one or more broad strategies to address it and specific actions and measures to track progress toward the outcome.</a:t>
            </a:r>
          </a:p>
          <a:p>
            <a:pPr marL="742950" lvl="2" indent="-342900"/>
            <a:r>
              <a:rPr lang="en-US" sz="2200" dirty="0" smtClean="0">
                <a:latin typeface="Calibri" pitchFamily="34" charset="0"/>
              </a:rPr>
              <a:t>The details on the worksheet will help to                                             develop the long-range and                                                        annual work plans.</a:t>
            </a:r>
            <a:endParaRPr lang="en-US" sz="2200" dirty="0">
              <a:latin typeface="Calibri" pitchFamily="34" charset="0"/>
            </a:endParaRPr>
          </a:p>
          <a:p>
            <a:pPr marL="742950" lvl="2" indent="-342900"/>
            <a:endParaRPr lang="en-US" sz="2200" dirty="0">
              <a:latin typeface="Calibri" pitchFamily="34" charset="0"/>
            </a:endParaRPr>
          </a:p>
        </p:txBody>
      </p:sp>
      <p:sp>
        <p:nvSpPr>
          <p:cNvPr id="6" name="Title 1"/>
          <p:cNvSpPr>
            <a:spLocks noGrp="1"/>
          </p:cNvSpPr>
          <p:nvPr>
            <p:ph type="title"/>
          </p:nvPr>
        </p:nvSpPr>
        <p:spPr>
          <a:xfrm>
            <a:off x="1676400" y="274638"/>
            <a:ext cx="6629400" cy="868362"/>
          </a:xfrm>
        </p:spPr>
        <p:txBody>
          <a:bodyPr/>
          <a:lstStyle/>
          <a:p>
            <a:r>
              <a:rPr lang="en-US" sz="3600" dirty="0" smtClean="0"/>
              <a:t>Practical Exercise #6</a:t>
            </a:r>
            <a:endParaRPr lang="en-US" sz="3600" dirty="0"/>
          </a:p>
        </p:txBody>
      </p:sp>
      <p:pic>
        <p:nvPicPr>
          <p:cNvPr id="8"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4495799"/>
            <a:ext cx="1925054" cy="182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3773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Strategy Development: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Understand your state FPM problems and issues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Review SWOT information for major issues and trends.</a:t>
            </a:r>
          </a:p>
          <a:p>
            <a:pPr marL="1131888" lvl="2" indent="-457200">
              <a:defRPr/>
            </a:pPr>
            <a:r>
              <a:rPr lang="en-US" b="0" kern="0" dirty="0" smtClean="0">
                <a:latin typeface="Calibri" pitchFamily="34" charset="0"/>
                <a:cs typeface="Calibri" pitchFamily="34" charset="0"/>
              </a:rPr>
              <a:t>What happens if you don’t address the problems or issues?</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59</a:t>
            </a:fld>
            <a:endParaRPr lang="en-US" dirty="0"/>
          </a:p>
        </p:txBody>
      </p:sp>
      <p:pic>
        <p:nvPicPr>
          <p:cNvPr id="5122" name="Picture 2" descr="C:\Users\AGOODMAN\AppData\Local\Microsoft\Windows\Temporary Internet Files\Content.IE5\A2XD4683\MC9002796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572000"/>
            <a:ext cx="2793798" cy="192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3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a:t>
            </a:r>
            <a:endParaRPr lang="en-US" sz="3600" dirty="0"/>
          </a:p>
        </p:txBody>
      </p:sp>
      <p:sp>
        <p:nvSpPr>
          <p:cNvPr id="5" name="Rectangle 2059"/>
          <p:cNvSpPr txBox="1">
            <a:spLocks noChangeArrowheads="1"/>
          </p:cNvSpPr>
          <p:nvPr/>
        </p:nvSpPr>
        <p:spPr bwMode="auto">
          <a:xfrm>
            <a:off x="228600" y="1371600"/>
            <a:ext cx="868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Material contained in this module will be presented through:</a:t>
            </a:r>
          </a:p>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Lecture and demonstration supported by 146</a:t>
            </a:r>
            <a:r>
              <a:rPr lang="en-US" b="0" kern="0" dirty="0" smtClean="0">
                <a:solidFill>
                  <a:srgbClr val="FF0000"/>
                </a:solidFill>
                <a:latin typeface="Calibri" pitchFamily="34" charset="0"/>
                <a:cs typeface="Calibri" pitchFamily="34" charset="0"/>
              </a:rPr>
              <a:t> </a:t>
            </a:r>
            <a:r>
              <a:rPr lang="en-US" b="0" kern="0" dirty="0" smtClean="0">
                <a:latin typeface="Calibri" pitchFamily="34" charset="0"/>
                <a:cs typeface="Calibri" pitchFamily="34" charset="0"/>
              </a:rPr>
              <a:t>visuals/slides, one job aid, six exercises, and;</a:t>
            </a: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r>
              <a:rPr lang="en-US" b="0" kern="0" dirty="0" smtClean="0">
                <a:latin typeface="Calibri" pitchFamily="34" charset="0"/>
                <a:cs typeface="Calibri" pitchFamily="34" charset="0"/>
              </a:rPr>
              <a:t>The State FPM 1 on 1: Student Manual.</a:t>
            </a:r>
          </a:p>
          <a:p>
            <a:pPr marL="342900" marR="0" lvl="1" indent="0" algn="l" defTabSz="914400" rtl="0" eaLnBrk="0" fontAlgn="base" latinLnBrk="0" hangingPunct="0">
              <a:spcBef>
                <a:spcPct val="30000"/>
              </a:spcBef>
              <a:spcAft>
                <a:spcPct val="0"/>
              </a:spcAft>
              <a:buClr>
                <a:srgbClr val="B0B1B3"/>
              </a:buClr>
              <a:buSzTx/>
              <a:buNone/>
              <a:tabLst/>
              <a:defRPr/>
            </a:pPr>
            <a:endParaRPr lang="en-US" sz="2800" b="0" kern="0" dirty="0" smtClean="0">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a:t>
            </a:fld>
            <a:endParaRPr lang="en-US" dirty="0"/>
          </a:p>
        </p:txBody>
      </p:sp>
    </p:spTree>
    <p:extLst>
      <p:ext uri="{BB962C8B-B14F-4D97-AF65-F5344CB8AC3E}">
        <p14:creationId xmlns:p14="http://schemas.microsoft.com/office/powerpoint/2010/main" val="2631218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Strategy Development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What are you doing well and what needs to be improved?</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Does your state have capability (core FPM competencies) and authority to be effective?</a:t>
            </a:r>
          </a:p>
          <a:p>
            <a:pPr marL="1131888" lvl="2" indent="-457200">
              <a:defRPr/>
            </a:pPr>
            <a:r>
              <a:rPr lang="en-US" b="0" kern="0" dirty="0" smtClean="0">
                <a:latin typeface="Calibri" pitchFamily="34" charset="0"/>
                <a:cs typeface="Calibri" pitchFamily="34" charset="0"/>
              </a:rPr>
              <a:t>Does your state have capacity (staff, budget to meet NFIP coordination workload?  For state FPM activities?</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60</a:t>
            </a:fld>
            <a:endParaRPr lang="en-US" dirty="0"/>
          </a:p>
        </p:txBody>
      </p:sp>
    </p:spTree>
    <p:extLst>
      <p:ext uri="{BB962C8B-B14F-4D97-AF65-F5344CB8AC3E}">
        <p14:creationId xmlns:p14="http://schemas.microsoft.com/office/powerpoint/2010/main" val="9561927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Strategy Development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What are you mandated to accomplish?</a:t>
            </a:r>
          </a:p>
          <a:p>
            <a:pPr marL="1131888" lvl="2" indent="-457200">
              <a:defRPr/>
            </a:pPr>
            <a:r>
              <a:rPr lang="en-US" b="0" kern="0" dirty="0" smtClean="0">
                <a:latin typeface="Calibri" pitchFamily="34" charset="0"/>
                <a:cs typeface="Calibri" pitchFamily="34" charset="0"/>
              </a:rPr>
              <a:t>Worksheet #1</a:t>
            </a:r>
          </a:p>
          <a:p>
            <a:pPr marL="800100" lvl="1" indent="-457200">
              <a:defRPr/>
            </a:pPr>
            <a:r>
              <a:rPr lang="en-US" b="0" kern="0" dirty="0">
                <a:latin typeface="Calibri" pitchFamily="34" charset="0"/>
                <a:cs typeface="Calibri" pitchFamily="34" charset="0"/>
              </a:rPr>
              <a:t>What </a:t>
            </a:r>
            <a:r>
              <a:rPr lang="en-US" b="0" kern="0" dirty="0" smtClean="0">
                <a:latin typeface="Calibri" pitchFamily="34" charset="0"/>
                <a:cs typeface="Calibri" pitchFamily="34" charset="0"/>
              </a:rPr>
              <a:t>would you like to achieve?</a:t>
            </a:r>
            <a:endParaRPr lang="en-US" b="0" kern="0" dirty="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Develop broad strategies that direct the specific actions that will be needed to achieve the outcomes and goals.</a:t>
            </a:r>
            <a:endParaRPr lang="en-US" b="0" kern="0" dirty="0">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61</a:t>
            </a:fld>
            <a:endParaRPr lang="en-US" dirty="0"/>
          </a:p>
        </p:txBody>
      </p:sp>
    </p:spTree>
    <p:extLst>
      <p:ext uri="{BB962C8B-B14F-4D97-AF65-F5344CB8AC3E}">
        <p14:creationId xmlns:p14="http://schemas.microsoft.com/office/powerpoint/2010/main" val="3551861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Strategy Development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What is a strategic issue?</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A policy or challenge that affects your ability to take actions, serve constituents  or allocate resources to achieve the mission.*</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62</a:t>
            </a:fld>
            <a:endParaRPr lang="en-US" dirty="0"/>
          </a:p>
        </p:txBody>
      </p:sp>
      <p:pic>
        <p:nvPicPr>
          <p:cNvPr id="6146" name="Picture 2" descr="C:\Users\AGOODMAN\AppData\Local\Microsoft\Windows\Temporary Internet Files\Content.IE5\0YQRF2OA\MC9004147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267200"/>
            <a:ext cx="2590800" cy="1658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154680" y="6042623"/>
            <a:ext cx="4572000" cy="461665"/>
          </a:xfrm>
          <a:prstGeom prst="rect">
            <a:avLst/>
          </a:prstGeom>
        </p:spPr>
        <p:txBody>
          <a:bodyPr>
            <a:spAutoFit/>
          </a:bodyPr>
          <a:lstStyle/>
          <a:p>
            <a:pPr>
              <a:buFont typeface="Wingdings" pitchFamily="2" charset="2"/>
              <a:buNone/>
            </a:pPr>
            <a:r>
              <a:rPr lang="en-US" sz="1200" dirty="0" smtClean="0"/>
              <a:t>*Based </a:t>
            </a:r>
            <a:r>
              <a:rPr lang="en-US" sz="1200" dirty="0"/>
              <a:t>upon the work of John M. Bryson (</a:t>
            </a:r>
            <a:r>
              <a:rPr lang="en-US" sz="1200" i="1" dirty="0"/>
              <a:t>Strategic Planning for Public and Nonprofit Organizations, </a:t>
            </a:r>
            <a:r>
              <a:rPr lang="en-US" sz="1200" dirty="0"/>
              <a:t>1993)</a:t>
            </a:r>
          </a:p>
        </p:txBody>
      </p:sp>
    </p:spTree>
    <p:extLst>
      <p:ext uri="{BB962C8B-B14F-4D97-AF65-F5344CB8AC3E}">
        <p14:creationId xmlns:p14="http://schemas.microsoft.com/office/powerpoint/2010/main" val="15589435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Strategy Development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Strategic issue:</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“Some would view CAP-SSSE as                                                   not effective because there is                                               poor accountability, no link to                                                  state need or capability, and                                                     state potential is not fully used.”</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63</a:t>
            </a:fld>
            <a:endParaRPr lang="en-US" dirty="0"/>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15000" y="1752600"/>
            <a:ext cx="3019814" cy="4024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670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Strategy Development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Strategy:</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Collaborative strategic planning to balance NFIP Coordination (CAP activities) with the complete range of floodplain services needed for an effective state program.</a:t>
            </a: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64</a:t>
            </a:fld>
            <a:endParaRPr lang="en-US" dirty="0"/>
          </a:p>
        </p:txBody>
      </p:sp>
      <p:pic>
        <p:nvPicPr>
          <p:cNvPr id="8194" name="Picture 2" descr="C:\Users\AGOODMAN\AppData\Local\Microsoft\Windows\Temporary Internet Files\Content.IE5\Z3GUYFI5\MP900438805[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8476" y="4724400"/>
            <a:ext cx="1374648"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248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838200"/>
            <a:ext cx="8153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Strategy Development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Review of State Scan Data:</a:t>
            </a:r>
          </a:p>
        </p:txBody>
      </p:sp>
      <p:sp>
        <p:nvSpPr>
          <p:cNvPr id="3" name="Slide Number Placeholder 2"/>
          <p:cNvSpPr>
            <a:spLocks noGrp="1"/>
          </p:cNvSpPr>
          <p:nvPr>
            <p:ph type="sldNum" sz="quarter" idx="12"/>
          </p:nvPr>
        </p:nvSpPr>
        <p:spPr/>
        <p:txBody>
          <a:bodyPr/>
          <a:lstStyle/>
          <a:p>
            <a:fld id="{92701AAA-C610-44FA-AAF6-900CDDFFB84A}" type="slidenum">
              <a:rPr lang="en-US" smtClean="0"/>
              <a:t>65</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39379545"/>
              </p:ext>
            </p:extLst>
          </p:nvPr>
        </p:nvGraphicFramePr>
        <p:xfrm>
          <a:off x="381000" y="23622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0181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Planning Actions to Manage Issues:</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Using what we know - States: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What being effective means;</a:t>
            </a:r>
          </a:p>
          <a:p>
            <a:pPr marL="1131888" lvl="2" indent="-457200">
              <a:defRPr/>
            </a:pPr>
            <a:r>
              <a:rPr lang="en-US" b="0" kern="0" dirty="0" smtClean="0">
                <a:latin typeface="Calibri" pitchFamily="34" charset="0"/>
                <a:cs typeface="Calibri" pitchFamily="34" charset="0"/>
              </a:rPr>
              <a:t>Specific capabilities and capacities;</a:t>
            </a:r>
          </a:p>
          <a:p>
            <a:pPr marL="1131888" lvl="2" indent="-457200">
              <a:defRPr/>
            </a:pPr>
            <a:r>
              <a:rPr lang="en-US" b="0" kern="0" dirty="0" smtClean="0">
                <a:latin typeface="Calibri" pitchFamily="34" charset="0"/>
                <a:cs typeface="Calibri" pitchFamily="34" charset="0"/>
              </a:rPr>
              <a:t>Weaknesses and threats are areas for improvement, and;</a:t>
            </a:r>
          </a:p>
          <a:p>
            <a:pPr marL="1131888" lvl="2" indent="-457200">
              <a:defRPr/>
            </a:pPr>
            <a:r>
              <a:rPr lang="en-US" b="0" kern="0" dirty="0" smtClean="0">
                <a:latin typeface="Calibri" pitchFamily="34" charset="0"/>
                <a:cs typeface="Calibri" pitchFamily="34" charset="0"/>
              </a:rPr>
              <a:t>Accountable.</a:t>
            </a:r>
          </a:p>
        </p:txBody>
      </p:sp>
      <p:sp>
        <p:nvSpPr>
          <p:cNvPr id="3" name="Slide Number Placeholder 2"/>
          <p:cNvSpPr>
            <a:spLocks noGrp="1"/>
          </p:cNvSpPr>
          <p:nvPr>
            <p:ph type="sldNum" sz="quarter" idx="12"/>
          </p:nvPr>
        </p:nvSpPr>
        <p:spPr/>
        <p:txBody>
          <a:bodyPr/>
          <a:lstStyle/>
          <a:p>
            <a:fld id="{92701AAA-C610-44FA-AAF6-900CDDFFB84A}" type="slidenum">
              <a:rPr lang="en-US" smtClean="0"/>
              <a:t>66</a:t>
            </a:fld>
            <a:endParaRPr lang="en-US" dirty="0"/>
          </a:p>
        </p:txBody>
      </p:sp>
      <p:pic>
        <p:nvPicPr>
          <p:cNvPr id="9219" name="Picture 3" descr="C:\Users\AGOODMAN\AppData\Local\Microsoft\Windows\Temporary Internet Files\Content.IE5\09XLBN6A\MC9000134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994" y="4851348"/>
            <a:ext cx="2242190" cy="147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035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Planning Actions to Manage Issues </a:t>
            </a:r>
            <a:r>
              <a:rPr lang="en-US" sz="1200" b="0" kern="0" dirty="0" smtClean="0">
                <a:solidFill>
                  <a:schemeClr val="tx2"/>
                </a:solidFill>
                <a:latin typeface="Calibri" pitchFamily="34" charset="0"/>
                <a:cs typeface="Calibri" pitchFamily="34" charset="0"/>
              </a:rPr>
              <a:t>(continued)</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Using what we know - FEMA:</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States can/should have FPM beyond the NFIP;</a:t>
            </a:r>
          </a:p>
          <a:p>
            <a:pPr marL="1131888" lvl="2" indent="-457200">
              <a:defRPr/>
            </a:pPr>
            <a:r>
              <a:rPr lang="en-US" b="0" kern="0" dirty="0" smtClean="0">
                <a:latin typeface="Calibri" pitchFamily="34" charset="0"/>
                <a:cs typeface="Calibri" pitchFamily="34" charset="0"/>
              </a:rPr>
              <a:t>Match NFIP service with state capability;</a:t>
            </a:r>
          </a:p>
          <a:p>
            <a:pPr marL="1131888" lvl="2" indent="-457200">
              <a:defRPr/>
            </a:pPr>
            <a:r>
              <a:rPr lang="en-US" b="0" kern="0" dirty="0" smtClean="0">
                <a:latin typeface="Calibri" pitchFamily="34" charset="0"/>
                <a:cs typeface="Calibri" pitchFamily="34" charset="0"/>
              </a:rPr>
              <a:t>Provide funding related to state need and capacity, and;</a:t>
            </a:r>
          </a:p>
          <a:p>
            <a:pPr marL="1131888" lvl="2" indent="-457200">
              <a:defRPr/>
            </a:pPr>
            <a:r>
              <a:rPr lang="en-US" b="0" kern="0" dirty="0" smtClean="0">
                <a:latin typeface="Calibri" pitchFamily="34" charset="0"/>
                <a:cs typeface="Calibri" pitchFamily="34" charset="0"/>
              </a:rPr>
              <a:t>Accountable.</a:t>
            </a:r>
          </a:p>
        </p:txBody>
      </p:sp>
      <p:sp>
        <p:nvSpPr>
          <p:cNvPr id="3" name="Slide Number Placeholder 2"/>
          <p:cNvSpPr>
            <a:spLocks noGrp="1"/>
          </p:cNvSpPr>
          <p:nvPr>
            <p:ph type="sldNum" sz="quarter" idx="12"/>
          </p:nvPr>
        </p:nvSpPr>
        <p:spPr/>
        <p:txBody>
          <a:bodyPr/>
          <a:lstStyle/>
          <a:p>
            <a:fld id="{92701AAA-C610-44FA-AAF6-900CDDFFB84A}" type="slidenum">
              <a:rPr lang="en-US" smtClean="0"/>
              <a:t>67</a:t>
            </a:fld>
            <a:endParaRPr lang="en-US" dirty="0"/>
          </a:p>
        </p:txBody>
      </p:sp>
      <p:pic>
        <p:nvPicPr>
          <p:cNvPr id="10242" name="Picture 2" descr="business,catching the big one,dollars,signs,finances,fishing,men,metaphors,people,swimming,symbols,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724399"/>
            <a:ext cx="2057401"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662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Planning Actions to Manage Issues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Actions address the outcomes and outputs.</a:t>
            </a:r>
          </a:p>
          <a:p>
            <a:pPr marL="800100" lvl="1" indent="-457200">
              <a:defRPr/>
            </a:pPr>
            <a:r>
              <a:rPr lang="en-US" b="0" kern="0" dirty="0" smtClean="0">
                <a:latin typeface="Calibri" pitchFamily="34" charset="0"/>
                <a:cs typeface="Calibri" pitchFamily="34" charset="0"/>
              </a:rPr>
              <a:t>Possible Outcome areas (results):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Safe people;</a:t>
            </a:r>
          </a:p>
          <a:p>
            <a:pPr marL="1131888" lvl="2" indent="-457200">
              <a:defRPr/>
            </a:pPr>
            <a:r>
              <a:rPr lang="en-US" b="0" kern="0" dirty="0" smtClean="0">
                <a:latin typeface="Calibri" pitchFamily="34" charset="0"/>
                <a:cs typeface="Calibri" pitchFamily="34" charset="0"/>
              </a:rPr>
              <a:t>Sustainable development;</a:t>
            </a:r>
          </a:p>
          <a:p>
            <a:pPr marL="1131888" lvl="2" indent="-457200">
              <a:defRPr/>
            </a:pPr>
            <a:r>
              <a:rPr lang="en-US" b="0" kern="0" dirty="0" smtClean="0">
                <a:latin typeface="Calibri" pitchFamily="34" charset="0"/>
                <a:cs typeface="Calibri" pitchFamily="34" charset="0"/>
              </a:rPr>
              <a:t>Healthy floodplain functions and resources, and;</a:t>
            </a:r>
          </a:p>
          <a:p>
            <a:pPr marL="1131888" lvl="2" indent="-457200">
              <a:defRPr/>
            </a:pPr>
            <a:r>
              <a:rPr lang="en-US" b="0" kern="0" dirty="0" smtClean="0">
                <a:latin typeface="Calibri" pitchFamily="34" charset="0"/>
                <a:cs typeface="Calibri" pitchFamily="34" charset="0"/>
              </a:rPr>
              <a:t>Balanced NFIP coordination and effective state FPM.</a:t>
            </a:r>
          </a:p>
        </p:txBody>
      </p:sp>
      <p:sp>
        <p:nvSpPr>
          <p:cNvPr id="3" name="Slide Number Placeholder 2"/>
          <p:cNvSpPr>
            <a:spLocks noGrp="1"/>
          </p:cNvSpPr>
          <p:nvPr>
            <p:ph type="sldNum" sz="quarter" idx="12"/>
          </p:nvPr>
        </p:nvSpPr>
        <p:spPr/>
        <p:txBody>
          <a:bodyPr/>
          <a:lstStyle/>
          <a:p>
            <a:fld id="{92701AAA-C610-44FA-AAF6-900CDDFFB84A}" type="slidenum">
              <a:rPr lang="en-US" smtClean="0"/>
              <a:t>68</a:t>
            </a:fld>
            <a:endParaRPr lang="en-US" dirty="0"/>
          </a:p>
        </p:txBody>
      </p:sp>
    </p:spTree>
    <p:extLst>
      <p:ext uri="{BB962C8B-B14F-4D97-AF65-F5344CB8AC3E}">
        <p14:creationId xmlns:p14="http://schemas.microsoft.com/office/powerpoint/2010/main" val="21279875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Acting to Achieve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Writing the plans</a:t>
            </a:r>
          </a:p>
          <a:p>
            <a:pPr marL="1131888" lvl="2" indent="-457200">
              <a:defRPr/>
            </a:pPr>
            <a:r>
              <a:rPr lang="en-US" b="0" kern="0" dirty="0" smtClean="0">
                <a:latin typeface="Calibri" pitchFamily="34" charset="0"/>
                <a:cs typeface="Calibri" pitchFamily="34" charset="0"/>
              </a:rPr>
              <a:t>Outcomes and Outputs</a:t>
            </a:r>
          </a:p>
          <a:p>
            <a:pPr marL="1131888" lvl="2" indent="-457200">
              <a:defRPr/>
            </a:pPr>
            <a:r>
              <a:rPr lang="en-US" b="0" kern="0" dirty="0" smtClean="0">
                <a:latin typeface="Calibri" pitchFamily="34" charset="0"/>
                <a:cs typeface="Calibri" pitchFamily="34" charset="0"/>
              </a:rPr>
              <a:t>Objectives and Goals</a:t>
            </a:r>
          </a:p>
          <a:p>
            <a:pPr marL="1131888" lvl="2" indent="-457200">
              <a:defRPr/>
            </a:pPr>
            <a:r>
              <a:rPr lang="en-US" b="0" kern="0" dirty="0" smtClean="0">
                <a:latin typeface="Calibri" pitchFamily="34" charset="0"/>
                <a:cs typeface="Calibri" pitchFamily="34" charset="0"/>
              </a:rPr>
              <a:t>Actions and Measures</a:t>
            </a:r>
          </a:p>
          <a:p>
            <a:pPr marL="800100" lvl="1" indent="-457200">
              <a:defRPr/>
            </a:pPr>
            <a:r>
              <a:rPr lang="en-US" b="0" kern="0" dirty="0" smtClean="0">
                <a:latin typeface="Calibri" pitchFamily="34" charset="0"/>
                <a:cs typeface="Calibri" pitchFamily="34" charset="0"/>
              </a:rPr>
              <a:t>CAP-SSSE 5-Year Strategic Plan</a:t>
            </a:r>
          </a:p>
          <a:p>
            <a:pPr marL="800100" lvl="1" indent="-457200">
              <a:defRPr/>
            </a:pPr>
            <a:r>
              <a:rPr lang="en-US" b="0" kern="0" dirty="0" smtClean="0">
                <a:latin typeface="Calibri" pitchFamily="34" charset="0"/>
                <a:cs typeface="Calibri" pitchFamily="34" charset="0"/>
              </a:rPr>
              <a:t>CAP Annual Work Plan</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156</a:t>
            </a:r>
            <a:endParaRPr lang="en-US" dirty="0"/>
          </a:p>
        </p:txBody>
      </p:sp>
      <p:sp>
        <p:nvSpPr>
          <p:cNvPr id="6" name="Text Box 4"/>
          <p:cNvSpPr txBox="1">
            <a:spLocks noChangeArrowheads="1"/>
          </p:cNvSpPr>
          <p:nvPr/>
        </p:nvSpPr>
        <p:spPr bwMode="auto">
          <a:xfrm>
            <a:off x="7086600" y="1676400"/>
            <a:ext cx="914400" cy="914400"/>
          </a:xfrm>
          <a:prstGeom prst="rect">
            <a:avLst/>
          </a:prstGeom>
          <a:solidFill>
            <a:srgbClr val="DDDDDD"/>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WordArt 5"/>
          <p:cNvSpPr>
            <a:spLocks noChangeArrowheads="1" noChangeShapeType="1" noTextEdit="1"/>
          </p:cNvSpPr>
          <p:nvPr/>
        </p:nvSpPr>
        <p:spPr bwMode="auto">
          <a:xfrm>
            <a:off x="7391400" y="1790700"/>
            <a:ext cx="304800" cy="6477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4</a:t>
            </a:r>
          </a:p>
        </p:txBody>
      </p:sp>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57148">
            <a:off x="5791201" y="3000599"/>
            <a:ext cx="1741488" cy="2276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49745">
            <a:off x="6348403" y="3937304"/>
            <a:ext cx="1693863" cy="220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2644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701AAA-C610-44FA-AAF6-900CDDFFB84A}" type="slidenum">
              <a:rPr lang="en-US" smtClean="0"/>
              <a:t>7</a:t>
            </a:fld>
            <a:endParaRPr lang="en-US" dirty="0"/>
          </a:p>
        </p:txBody>
      </p:sp>
      <p:sp>
        <p:nvSpPr>
          <p:cNvPr id="6" name="Title 1"/>
          <p:cNvSpPr>
            <a:spLocks noGrp="1"/>
          </p:cNvSpPr>
          <p:nvPr>
            <p:ph type="title"/>
          </p:nvPr>
        </p:nvSpPr>
        <p:spPr>
          <a:xfrm>
            <a:off x="1676400" y="274638"/>
            <a:ext cx="6629400" cy="868362"/>
          </a:xfrm>
        </p:spPr>
        <p:txBody>
          <a:bodyPr/>
          <a:lstStyle/>
          <a:p>
            <a:r>
              <a:rPr lang="en-US" dirty="0" smtClean="0"/>
              <a:t>What is our Objective?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971800"/>
            <a:ext cx="45720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ounded Rectangular Callout 7"/>
          <p:cNvSpPr/>
          <p:nvPr/>
        </p:nvSpPr>
        <p:spPr>
          <a:xfrm>
            <a:off x="533400" y="1794300"/>
            <a:ext cx="5486400" cy="1025099"/>
          </a:xfrm>
          <a:prstGeom prst="wedgeRoundRectCallout">
            <a:avLst>
              <a:gd name="adj1" fmla="val 16607"/>
              <a:gd name="adj2" fmla="val 148055"/>
              <a:gd name="adj3" fmla="val 16667"/>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6086" y="1959114"/>
            <a:ext cx="5351593" cy="400110"/>
          </a:xfrm>
          <a:prstGeom prst="rect">
            <a:avLst/>
          </a:prstGeom>
          <a:noFill/>
        </p:spPr>
        <p:txBody>
          <a:bodyPr wrap="none" rtlCol="0">
            <a:spAutoFit/>
          </a:bodyPr>
          <a:lstStyle/>
          <a:p>
            <a:pPr algn="ctr"/>
            <a:r>
              <a:rPr lang="en-US" sz="2000" dirty="0" smtClean="0"/>
              <a:t>Now, let’s paddle over to “Strategic Planning.”</a:t>
            </a:r>
            <a:endParaRPr lang="en-US" sz="2000" dirty="0"/>
          </a:p>
        </p:txBody>
      </p:sp>
    </p:spTree>
    <p:extLst>
      <p:ext uri="{BB962C8B-B14F-4D97-AF65-F5344CB8AC3E}">
        <p14:creationId xmlns:p14="http://schemas.microsoft.com/office/powerpoint/2010/main" val="16324850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Acting to Achieve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Writing the plans </a:t>
            </a:r>
            <a:r>
              <a:rPr lang="en-US" sz="1200" b="0" kern="0" dirty="0" smtClean="0">
                <a:latin typeface="Calibri" pitchFamily="34" charset="0"/>
                <a:cs typeface="Calibri" pitchFamily="34" charset="0"/>
              </a:rPr>
              <a:t>(continued)</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Outcome equals Achievement or desired performance level</a:t>
            </a:r>
          </a:p>
          <a:p>
            <a:pPr marL="1131888" lvl="2" indent="-457200">
              <a:defRPr/>
            </a:pPr>
            <a:r>
              <a:rPr lang="en-US" b="0" kern="0" dirty="0" smtClean="0">
                <a:latin typeface="Calibri" pitchFamily="34" charset="0"/>
                <a:cs typeface="Calibri" pitchFamily="34" charset="0"/>
              </a:rPr>
              <a:t>Output equals products and deliverables that result from activities</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157</a:t>
            </a:r>
            <a:endParaRPr lang="en-US" dirty="0"/>
          </a:p>
        </p:txBody>
      </p:sp>
      <p:pic>
        <p:nvPicPr>
          <p:cNvPr id="24578" name="Picture 2" descr="C:\Users\AGOODMAN\AppData\Local\Microsoft\Windows\Temporary Internet Files\Content.IE5\A2XD4683\MC9004421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937760"/>
            <a:ext cx="1641773" cy="16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5648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Acting to Achieve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Writing the plans </a:t>
            </a:r>
            <a:r>
              <a:rPr lang="en-US" sz="1200" b="0" kern="0" dirty="0" smtClean="0">
                <a:latin typeface="Calibri" pitchFamily="34" charset="0"/>
                <a:cs typeface="Calibri" pitchFamily="34" charset="0"/>
              </a:rPr>
              <a:t>(continued)</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kern="0" dirty="0" smtClean="0">
                <a:latin typeface="Calibri" pitchFamily="34" charset="0"/>
                <a:cs typeface="Calibri" pitchFamily="34" charset="0"/>
              </a:rPr>
              <a:t>Strategies </a:t>
            </a:r>
            <a:r>
              <a:rPr lang="en-US" b="0" kern="0" dirty="0" smtClean="0">
                <a:latin typeface="Calibri" pitchFamily="34" charset="0"/>
                <a:cs typeface="Calibri" pitchFamily="34" charset="0"/>
              </a:rPr>
              <a:t>are broad and guiding; consistent with the purpose, policy and resources of your agency / program; in response to strategic issues.</a:t>
            </a:r>
          </a:p>
          <a:p>
            <a:pPr marL="1131888" lvl="2" indent="-457200">
              <a:defRPr/>
            </a:pPr>
            <a:r>
              <a:rPr lang="en-US" kern="0" dirty="0" smtClean="0">
                <a:latin typeface="Calibri" pitchFamily="34" charset="0"/>
                <a:cs typeface="Calibri" pitchFamily="34" charset="0"/>
              </a:rPr>
              <a:t>Goals / Objectives </a:t>
            </a:r>
            <a:r>
              <a:rPr lang="en-US" b="0" kern="0" dirty="0" smtClean="0">
                <a:latin typeface="Calibri" pitchFamily="34" charset="0"/>
                <a:cs typeface="Calibri" pitchFamily="34" charset="0"/>
              </a:rPr>
              <a:t>defines the aspect of what you are trying to achieve; specific, measurable and realistic; linked to a timeframe.</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158</a:t>
            </a:r>
            <a:endParaRPr lang="en-US" dirty="0"/>
          </a:p>
        </p:txBody>
      </p:sp>
    </p:spTree>
    <p:extLst>
      <p:ext uri="{BB962C8B-B14F-4D97-AF65-F5344CB8AC3E}">
        <p14:creationId xmlns:p14="http://schemas.microsoft.com/office/powerpoint/2010/main" val="7707201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Acting to Achieve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Writing the plans </a:t>
            </a:r>
            <a:r>
              <a:rPr lang="en-US" sz="1200" b="0" kern="0" dirty="0" smtClean="0">
                <a:latin typeface="Calibri" pitchFamily="34" charset="0"/>
                <a:cs typeface="Calibri" pitchFamily="34" charset="0"/>
              </a:rPr>
              <a:t>(continued)</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kern="0" dirty="0" smtClean="0">
                <a:latin typeface="Calibri" pitchFamily="34" charset="0"/>
                <a:cs typeface="Calibri" pitchFamily="34" charset="0"/>
              </a:rPr>
              <a:t>Actions </a:t>
            </a:r>
            <a:r>
              <a:rPr lang="en-US" b="0" kern="0" dirty="0" smtClean="0">
                <a:latin typeface="Calibri" pitchFamily="34" charset="0"/>
                <a:cs typeface="Calibri" pitchFamily="34" charset="0"/>
              </a:rPr>
              <a:t>detail of what needs to be done and how success will be measured.</a:t>
            </a:r>
          </a:p>
          <a:p>
            <a:pPr marL="1131888" lvl="2" indent="-457200">
              <a:defRPr/>
            </a:pPr>
            <a:r>
              <a:rPr lang="en-US" kern="0" dirty="0" smtClean="0">
                <a:latin typeface="Calibri" pitchFamily="34" charset="0"/>
                <a:cs typeface="Calibri" pitchFamily="34" charset="0"/>
              </a:rPr>
              <a:t>Measures </a:t>
            </a:r>
            <a:r>
              <a:rPr lang="en-US" b="0" kern="0" dirty="0" smtClean="0">
                <a:latin typeface="Calibri" pitchFamily="34" charset="0"/>
                <a:cs typeface="Calibri" pitchFamily="34" charset="0"/>
              </a:rPr>
              <a:t>are specific on time, outcome or output; shows progress and defines success.</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159</a:t>
            </a:r>
            <a:endParaRPr lang="en-US" dirty="0"/>
          </a:p>
        </p:txBody>
      </p:sp>
    </p:spTree>
    <p:extLst>
      <p:ext uri="{BB962C8B-B14F-4D97-AF65-F5344CB8AC3E}">
        <p14:creationId xmlns:p14="http://schemas.microsoft.com/office/powerpoint/2010/main" val="932111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609600"/>
            <a:ext cx="815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Writing the Plans:</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lvl="1" indent="0">
              <a:buNone/>
              <a:defRPr/>
            </a:pPr>
            <a:endParaRPr lang="en-US" b="0" kern="0" dirty="0" smtClean="0">
              <a:latin typeface="Calibri" pitchFamily="34" charset="0"/>
              <a:cs typeface="Calibri" pitchFamily="34" charset="0"/>
            </a:endParaRP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160</a:t>
            </a: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981200"/>
            <a:ext cx="6722704" cy="4617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885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Acting to Achieve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CAP 5-Year Strategic Plan</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kern="0" dirty="0" smtClean="0">
                <a:latin typeface="Calibri" pitchFamily="34" charset="0"/>
                <a:cs typeface="Calibri" pitchFamily="34" charset="0"/>
              </a:rPr>
              <a:t>Purpose </a:t>
            </a:r>
            <a:r>
              <a:rPr lang="en-US" b="0" kern="0" dirty="0" smtClean="0">
                <a:latin typeface="Calibri" pitchFamily="34" charset="0"/>
                <a:cs typeface="Calibri" pitchFamily="34" charset="0"/>
              </a:rPr>
              <a:t>is to support collaborative negotiation between FEMA and the states; long-range outcomes and communication tool.</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161</a:t>
            </a:r>
            <a:endParaRPr lang="en-US" dirty="0"/>
          </a:p>
        </p:txBody>
      </p:sp>
      <p:pic>
        <p:nvPicPr>
          <p:cNvPr id="26626" name="Picture 2" descr="C:\Users\AGOODMAN\AppData\Local\Microsoft\Windows\Temporary Internet Files\Content.IE5\A2XD4683\MC900088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004" y="4455262"/>
            <a:ext cx="1442009" cy="179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594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Acting to Achieve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CAP 5-Year Strategic Plan </a:t>
            </a:r>
            <a:r>
              <a:rPr lang="en-US" sz="1200" b="0" kern="0" dirty="0" smtClean="0">
                <a:latin typeface="Calibri" pitchFamily="34" charset="0"/>
                <a:cs typeface="Calibri" pitchFamily="34" charset="0"/>
              </a:rPr>
              <a:t>(conclusion)</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kern="0" dirty="0" smtClean="0">
                <a:latin typeface="Calibri" pitchFamily="34" charset="0"/>
                <a:cs typeface="Calibri" pitchFamily="34" charset="0"/>
              </a:rPr>
              <a:t>Strategic issues </a:t>
            </a:r>
            <a:r>
              <a:rPr lang="en-US" b="0" kern="0" dirty="0" smtClean="0">
                <a:latin typeface="Calibri" pitchFamily="34" charset="0"/>
                <a:cs typeface="Calibri" pitchFamily="34" charset="0"/>
              </a:rPr>
              <a:t>are funding not matched to need and NFIP coordination service demand; criteria for allocation of CAP funding; consistent state need and capability information; accountability for activities and funding..</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162</a:t>
            </a:r>
            <a:endParaRPr lang="en-US" dirty="0"/>
          </a:p>
        </p:txBody>
      </p:sp>
      <p:pic>
        <p:nvPicPr>
          <p:cNvPr id="27650" name="Picture 2" descr="C:\Users\AGOODMAN\AppData\Local\Microsoft\Windows\Temporary Internet Files\Content.IE5\1Z1DMD3T\MP9003415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886962" y="4769358"/>
            <a:ext cx="1141476"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418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609600"/>
            <a:ext cx="815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Writing the Plans:</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lvl="1" indent="0">
              <a:buNone/>
              <a:defRPr/>
            </a:pPr>
            <a:endParaRPr lang="en-US" b="0" kern="0" dirty="0" smtClean="0">
              <a:latin typeface="Calibri" pitchFamily="34" charset="0"/>
              <a:cs typeface="Calibri" pitchFamily="34" charset="0"/>
            </a:endParaRP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163</a:t>
            </a:r>
            <a:endParaRPr lang="en-US" dirty="0"/>
          </a:p>
        </p:txBody>
      </p:sp>
      <p:pic>
        <p:nvPicPr>
          <p:cNvPr id="2867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2301240"/>
            <a:ext cx="8390246"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104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Acting to Achieve Phase:</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Writing the plans </a:t>
            </a:r>
            <a:r>
              <a:rPr lang="en-US" sz="1200" b="0" kern="0" dirty="0" smtClean="0">
                <a:latin typeface="Calibri" pitchFamily="34" charset="0"/>
                <a:cs typeface="Calibri" pitchFamily="34" charset="0"/>
              </a:rPr>
              <a:t>(continued)</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kern="0" dirty="0" smtClean="0">
                <a:latin typeface="Calibri" pitchFamily="34" charset="0"/>
                <a:cs typeface="Calibri" pitchFamily="34" charset="0"/>
              </a:rPr>
              <a:t>CAP Annual Work Plan’s </a:t>
            </a:r>
            <a:r>
              <a:rPr lang="en-US" b="0" kern="0" dirty="0" smtClean="0">
                <a:latin typeface="Calibri" pitchFamily="34" charset="0"/>
                <a:cs typeface="Calibri" pitchFamily="34" charset="0"/>
              </a:rPr>
              <a:t>purpose is to address specific CAP-SSSE grant criteria.</a:t>
            </a:r>
          </a:p>
          <a:p>
            <a:pPr marL="1131888" lvl="2" indent="-457200">
              <a:defRPr/>
            </a:pPr>
            <a:r>
              <a:rPr lang="en-US" kern="0" dirty="0" smtClean="0">
                <a:latin typeface="Calibri" pitchFamily="34" charset="0"/>
                <a:cs typeface="Calibri" pitchFamily="34" charset="0"/>
              </a:rPr>
              <a:t>GAP Analysis Tool worksheet </a:t>
            </a:r>
            <a:r>
              <a:rPr lang="en-US" b="0" kern="0" dirty="0" smtClean="0">
                <a:latin typeface="Calibri" pitchFamily="34" charset="0"/>
                <a:cs typeface="Calibri" pitchFamily="34" charset="0"/>
              </a:rPr>
              <a:t>provide framework for the work plan.  Specific task measures (outputs and deliverables) and financial accountability (time and cost details) are all present.</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164</a:t>
            </a:r>
            <a:endParaRPr lang="en-US" dirty="0"/>
          </a:p>
        </p:txBody>
      </p:sp>
    </p:spTree>
    <p:extLst>
      <p:ext uri="{BB962C8B-B14F-4D97-AF65-F5344CB8AC3E}">
        <p14:creationId xmlns:p14="http://schemas.microsoft.com/office/powerpoint/2010/main" val="34970731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609600"/>
            <a:ext cx="815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Writing the Plans:</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342900" lvl="1" indent="0">
              <a:buNone/>
              <a:defRPr/>
            </a:pPr>
            <a:endParaRPr lang="en-US" b="0" kern="0" dirty="0" smtClean="0">
              <a:latin typeface="Calibri" pitchFamily="34" charset="0"/>
              <a:cs typeface="Calibri" pitchFamily="34" charset="0"/>
            </a:endParaRP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165</a:t>
            </a:r>
            <a:endParaRPr lang="en-US"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1733"/>
            <a:ext cx="8466240" cy="313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36922" t="15282" r="34154" b="50000"/>
          <a:stretch/>
        </p:blipFill>
        <p:spPr>
          <a:xfrm>
            <a:off x="4173887" y="4564380"/>
            <a:ext cx="1432560" cy="12896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Callout 6"/>
          <p:cNvSpPr/>
          <p:nvPr/>
        </p:nvSpPr>
        <p:spPr>
          <a:xfrm>
            <a:off x="5606446" y="3429000"/>
            <a:ext cx="2927953" cy="1135380"/>
          </a:xfrm>
          <a:prstGeom prst="wedgeEllipseCallout">
            <a:avLst>
              <a:gd name="adj1" fmla="val -65789"/>
              <a:gd name="adj2" fmla="val 92489"/>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47399" y="3726180"/>
            <a:ext cx="2480679" cy="707886"/>
          </a:xfrm>
          <a:prstGeom prst="rect">
            <a:avLst/>
          </a:prstGeom>
          <a:noFill/>
        </p:spPr>
        <p:txBody>
          <a:bodyPr wrap="none" rtlCol="0">
            <a:spAutoFit/>
          </a:bodyPr>
          <a:lstStyle/>
          <a:p>
            <a:pPr algn="ctr"/>
            <a:r>
              <a:rPr lang="en-US" sz="2000" dirty="0" smtClean="0"/>
              <a:t>You are ready to put</a:t>
            </a:r>
          </a:p>
          <a:p>
            <a:pPr algn="ctr"/>
            <a:r>
              <a:rPr lang="en-US" sz="2000" dirty="0" smtClean="0"/>
              <a:t> your plan to paper!</a:t>
            </a:r>
            <a:endParaRPr lang="en-US" sz="2000" dirty="0"/>
          </a:p>
        </p:txBody>
      </p:sp>
    </p:spTree>
    <p:extLst>
      <p:ext uri="{BB962C8B-B14F-4D97-AF65-F5344CB8AC3E}">
        <p14:creationId xmlns:p14="http://schemas.microsoft.com/office/powerpoint/2010/main" val="18021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838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Helpful Strategic Hints:</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Outcomes: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Self-assessment approach to evaluate state FPM program effectiveness;</a:t>
            </a:r>
          </a:p>
          <a:p>
            <a:pPr marL="1131888" lvl="2" indent="-457200">
              <a:defRPr/>
            </a:pPr>
            <a:r>
              <a:rPr lang="en-US" b="0" kern="0" dirty="0" smtClean="0">
                <a:latin typeface="Calibri" pitchFamily="34" charset="0"/>
                <a:cs typeface="Calibri" pitchFamily="34" charset="0"/>
              </a:rPr>
              <a:t>Strategic planning process to integrate capability and capacity needs for basic CAP-SSSE performance and effective state floodplain management service, and;</a:t>
            </a:r>
          </a:p>
          <a:p>
            <a:pPr marL="1131888" lvl="2" indent="-457200">
              <a:defRPr/>
            </a:pPr>
            <a:r>
              <a:rPr lang="en-US" b="0" kern="0" dirty="0" smtClean="0">
                <a:latin typeface="Calibri" pitchFamily="34" charset="0"/>
                <a:cs typeface="Calibri" pitchFamily="34" charset="0"/>
              </a:rPr>
              <a:t>Documented state capability and capacity information for floodplain management activities (NFIP &amp; state priorities).</a:t>
            </a:r>
          </a:p>
          <a:p>
            <a:pPr marL="1131888" lvl="2" indent="-457200">
              <a:defRPr/>
            </a:pPr>
            <a:endParaRPr lang="en-US" b="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r>
              <a:rPr lang="en-US" dirty="0" smtClean="0"/>
              <a:t>166</a:t>
            </a:r>
            <a:endParaRPr lang="en-US" dirty="0"/>
          </a:p>
        </p:txBody>
      </p:sp>
    </p:spTree>
    <p:extLst>
      <p:ext uri="{BB962C8B-B14F-4D97-AF65-F5344CB8AC3E}">
        <p14:creationId xmlns:p14="http://schemas.microsoft.com/office/powerpoint/2010/main" val="2854519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Effective State FPM Program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various annual work plans, long-range plans, CTP agreements, Risk MAP statements of work, CAP Cooperative Agreements, etc., should not be “stove piped” to simply meet various FEMA requirements.  They should instead: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Develop strategies and goals that collectively and cooperatively direct both FEMA and the state program toward the “big outcome” of reduced flood risk and naturally functioning floodplain.</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8</a:t>
            </a:fld>
            <a:endParaRPr lang="en-US" dirty="0"/>
          </a:p>
        </p:txBody>
      </p:sp>
    </p:spTree>
    <p:extLst>
      <p:ext uri="{BB962C8B-B14F-4D97-AF65-F5344CB8AC3E}">
        <p14:creationId xmlns:p14="http://schemas.microsoft.com/office/powerpoint/2010/main" val="11578800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(continued)  </a:t>
            </a:r>
            <a:endParaRPr lang="en-US" sz="2000" dirty="0"/>
          </a:p>
        </p:txBody>
      </p:sp>
      <p:sp>
        <p:nvSpPr>
          <p:cNvPr id="5" name="Rectangle 2059"/>
          <p:cNvSpPr txBox="1">
            <a:spLocks noChangeArrowheads="1"/>
          </p:cNvSpPr>
          <p:nvPr/>
        </p:nvSpPr>
        <p:spPr bwMode="auto">
          <a:xfrm>
            <a:off x="15240" y="838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Helpful Strategic Hints </a:t>
            </a:r>
            <a:r>
              <a:rPr lang="en-US" sz="1200" b="0" kern="0" dirty="0" smtClean="0">
                <a:solidFill>
                  <a:schemeClr val="tx2"/>
                </a:solidFill>
                <a:latin typeface="Calibri" pitchFamily="34" charset="0"/>
                <a:cs typeface="Calibri" pitchFamily="34" charset="0"/>
              </a:rPr>
              <a:t>(conclusion)</a:t>
            </a:r>
            <a:r>
              <a:rPr lang="en-US" sz="2800" b="0" kern="0" dirty="0" smtClean="0">
                <a:solidFill>
                  <a:schemeClr val="tx2"/>
                </a:solidFill>
                <a:latin typeface="Calibri" pitchFamily="34" charset="0"/>
                <a:cs typeface="Calibri" pitchFamily="34" charset="0"/>
              </a:rPr>
              <a:t>:</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Outputs: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CAP Gap Analysis;</a:t>
            </a:r>
          </a:p>
          <a:p>
            <a:pPr marL="1131888" lvl="2" indent="-457200">
              <a:defRPr/>
            </a:pPr>
            <a:r>
              <a:rPr lang="en-US" b="0" kern="0" dirty="0" smtClean="0">
                <a:latin typeface="Calibri" pitchFamily="34" charset="0"/>
                <a:cs typeface="Calibri" pitchFamily="34" charset="0"/>
              </a:rPr>
              <a:t>State Effective Program Self-Assessment;</a:t>
            </a:r>
          </a:p>
          <a:p>
            <a:pPr marL="1131888" lvl="2" indent="-457200">
              <a:defRPr/>
            </a:pPr>
            <a:r>
              <a:rPr lang="en-US" b="0" kern="0" dirty="0" smtClean="0">
                <a:latin typeface="Calibri" pitchFamily="34" charset="0"/>
                <a:cs typeface="Calibri" pitchFamily="34" charset="0"/>
              </a:rPr>
              <a:t>Improved CAP 5-Year Strategic Plan, and;</a:t>
            </a:r>
          </a:p>
          <a:p>
            <a:pPr marL="1131888" lvl="2" indent="-457200">
              <a:defRPr/>
            </a:pPr>
            <a:r>
              <a:rPr lang="en-US" b="0" kern="0" dirty="0" smtClean="0">
                <a:latin typeface="Calibri" pitchFamily="34" charset="0"/>
                <a:cs typeface="Calibri" pitchFamily="34" charset="0"/>
              </a:rPr>
              <a:t>Improved CAP Annual Work Plan.</a:t>
            </a:r>
          </a:p>
        </p:txBody>
      </p:sp>
      <p:sp>
        <p:nvSpPr>
          <p:cNvPr id="3" name="Slide Number Placeholder 2"/>
          <p:cNvSpPr>
            <a:spLocks noGrp="1"/>
          </p:cNvSpPr>
          <p:nvPr>
            <p:ph type="sldNum" sz="quarter" idx="12"/>
          </p:nvPr>
        </p:nvSpPr>
        <p:spPr/>
        <p:txBody>
          <a:bodyPr/>
          <a:lstStyle/>
          <a:p>
            <a:r>
              <a:rPr lang="en-US" dirty="0" smtClean="0"/>
              <a:t>167</a:t>
            </a:r>
            <a:endParaRPr lang="en-US" dirty="0"/>
          </a:p>
        </p:txBody>
      </p:sp>
    </p:spTree>
    <p:extLst>
      <p:ext uri="{BB962C8B-B14F-4D97-AF65-F5344CB8AC3E}">
        <p14:creationId xmlns:p14="http://schemas.microsoft.com/office/powerpoint/2010/main" val="39611466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Strategic Planning  </a:t>
            </a:r>
            <a:r>
              <a:rPr lang="en-US" sz="2000" dirty="0" smtClean="0"/>
              <a:t>(conclusion)  </a:t>
            </a:r>
            <a:endParaRPr lang="en-US" sz="2000" dirty="0"/>
          </a:p>
        </p:txBody>
      </p:sp>
      <p:sp>
        <p:nvSpPr>
          <p:cNvPr id="5" name="Rectangle 2059"/>
          <p:cNvSpPr txBox="1">
            <a:spLocks noChangeArrowheads="1"/>
          </p:cNvSpPr>
          <p:nvPr/>
        </p:nvSpPr>
        <p:spPr bwMode="auto">
          <a:xfrm>
            <a:off x="15240" y="838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Progress toward your Goals:</a:t>
            </a:r>
            <a:endParaRPr lang="en-US" sz="1200" b="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Success: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FEMA and states thinking strategically;</a:t>
            </a:r>
          </a:p>
          <a:p>
            <a:pPr marL="1131888" lvl="2" indent="-457200">
              <a:defRPr/>
            </a:pPr>
            <a:r>
              <a:rPr lang="en-US" b="0" kern="0" dirty="0" smtClean="0">
                <a:latin typeface="Calibri" pitchFamily="34" charset="0"/>
                <a:cs typeface="Calibri" pitchFamily="34" charset="0"/>
              </a:rPr>
              <a:t>Improvement of current capability and                            capacity through vision for effectiveness;</a:t>
            </a:r>
          </a:p>
          <a:p>
            <a:pPr marL="1131888" lvl="2" indent="-457200">
              <a:defRPr/>
            </a:pPr>
            <a:r>
              <a:rPr lang="en-US" b="0" kern="0" dirty="0" smtClean="0">
                <a:latin typeface="Calibri" pitchFamily="34" charset="0"/>
                <a:cs typeface="Calibri" pitchFamily="34" charset="0"/>
              </a:rPr>
              <a:t>Creating the climate for and identifying                 opportunities for change, and;</a:t>
            </a:r>
          </a:p>
          <a:p>
            <a:pPr marL="1131888" lvl="2" indent="-457200">
              <a:defRPr/>
            </a:pPr>
            <a:r>
              <a:rPr lang="en-US" b="0" kern="0" dirty="0" smtClean="0">
                <a:latin typeface="Calibri" pitchFamily="34" charset="0"/>
                <a:cs typeface="Calibri" pitchFamily="34" charset="0"/>
              </a:rPr>
              <a:t>Integration of NFIP Coordination with overall state floodplain management program.</a:t>
            </a:r>
          </a:p>
        </p:txBody>
      </p:sp>
      <p:sp>
        <p:nvSpPr>
          <p:cNvPr id="3" name="Slide Number Placeholder 2"/>
          <p:cNvSpPr>
            <a:spLocks noGrp="1"/>
          </p:cNvSpPr>
          <p:nvPr>
            <p:ph type="sldNum" sz="quarter" idx="12"/>
          </p:nvPr>
        </p:nvSpPr>
        <p:spPr/>
        <p:txBody>
          <a:bodyPr/>
          <a:lstStyle/>
          <a:p>
            <a:r>
              <a:rPr lang="en-US" dirty="0" smtClean="0"/>
              <a:t>168</a:t>
            </a:r>
            <a:endParaRPr lang="en-US" dirty="0"/>
          </a:p>
        </p:txBody>
      </p:sp>
      <p:pic>
        <p:nvPicPr>
          <p:cNvPr id="31746" name="Picture 2" descr="C:\Users\AGOODMAN\AppData\Local\Microsoft\Windows\Temporary Internet Files\Content.IE5\ABAKKPLN\MP9004484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043" y="1813560"/>
            <a:ext cx="1393957"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041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Review </a:t>
            </a:r>
            <a:endParaRPr lang="en-US" dirty="0"/>
          </a:p>
        </p:txBody>
      </p:sp>
      <p:sp>
        <p:nvSpPr>
          <p:cNvPr id="3" name="Slide Number Placeholder 2"/>
          <p:cNvSpPr>
            <a:spLocks noGrp="1"/>
          </p:cNvSpPr>
          <p:nvPr>
            <p:ph type="sldNum" sz="quarter" idx="12"/>
          </p:nvPr>
        </p:nvSpPr>
        <p:spPr/>
        <p:txBody>
          <a:bodyPr/>
          <a:lstStyle/>
          <a:p>
            <a:fld id="{92701AAA-C610-44FA-AAF6-900CDDFFB84A}" type="slidenum">
              <a:rPr lang="en-US" smtClean="0"/>
              <a:t>82</a:t>
            </a:fld>
            <a:endParaRPr lang="en-US" dirty="0"/>
          </a:p>
        </p:txBody>
      </p:sp>
      <p:pic>
        <p:nvPicPr>
          <p:cNvPr id="4" name="Picture 3" descr="C:\Users\AGOODMAN\AppData\Local\Microsoft\Windows\Temporary Internet Files\Content.IE5\JB63NW9C\MC9004455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971800"/>
            <a:ext cx="2743200" cy="2347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52400" y="1295400"/>
            <a:ext cx="8610600" cy="1371600"/>
          </a:xfrm>
          <a:prstGeom prst="rect">
            <a:avLst/>
          </a:prstGeom>
        </p:spPr>
        <p:txBody>
          <a:bodyPr>
            <a:noAutofit/>
          </a:bodyPr>
          <a:lstStyle/>
          <a:p>
            <a:pPr marL="342900" indent="-342900" algn="ctr" fontAlgn="auto">
              <a:lnSpc>
                <a:spcPct val="90000"/>
              </a:lnSpc>
              <a:spcBef>
                <a:spcPct val="20000"/>
              </a:spcBef>
              <a:spcAft>
                <a:spcPts val="0"/>
              </a:spcAft>
              <a:buClr>
                <a:srgbClr val="CC0000"/>
              </a:buClr>
              <a:buFont typeface="Arial" pitchFamily="34" charset="0"/>
              <a:buChar char="•"/>
              <a:defRPr/>
            </a:pPr>
            <a:endParaRPr lang="en-US" sz="2800" b="1" dirty="0" smtClean="0">
              <a:ln>
                <a:solidFill>
                  <a:schemeClr val="bg1"/>
                </a:solidFill>
              </a:ln>
              <a:latin typeface="Calibri" pitchFamily="34" charset="0"/>
              <a:cs typeface="Tahoma" pitchFamily="34" charset="0"/>
            </a:endParaRPr>
          </a:p>
          <a:p>
            <a:pPr marL="571500" lvl="1" algn="ctr">
              <a:lnSpc>
                <a:spcPct val="90000"/>
              </a:lnSpc>
              <a:spcBef>
                <a:spcPct val="20000"/>
              </a:spcBef>
              <a:buClr>
                <a:srgbClr val="FFFFFF"/>
              </a:buClr>
              <a:buSzPct val="105000"/>
              <a:defRPr/>
            </a:pPr>
            <a:r>
              <a:rPr lang="en-US" sz="2800" b="1" dirty="0" smtClean="0">
                <a:ln>
                  <a:solidFill>
                    <a:schemeClr val="bg1"/>
                  </a:solidFill>
                </a:ln>
                <a:solidFill>
                  <a:schemeClr val="tx2"/>
                </a:solidFill>
                <a:latin typeface="Calibri" pitchFamily="34" charset="0"/>
                <a:cs typeface="Calibri" pitchFamily="34" charset="0"/>
              </a:rPr>
              <a:t>Ever feel like you are missing something vital?         </a:t>
            </a:r>
            <a:endParaRPr lang="en-US" sz="2800" dirty="0">
              <a:solidFill>
                <a:schemeClr val="tx2"/>
              </a:solidFill>
              <a:latin typeface="Calibri" pitchFamily="34" charset="0"/>
              <a:cs typeface="Calibri" pitchFamily="34" charset="0"/>
            </a:endParaRPr>
          </a:p>
          <a:p>
            <a:pPr marL="1089025" lvl="3" indent="-287338" algn="ctr">
              <a:spcBef>
                <a:spcPct val="20000"/>
              </a:spcBef>
              <a:buClr>
                <a:srgbClr val="FFFFFF"/>
              </a:buClr>
              <a:buSzPct val="105000"/>
              <a:defRPr/>
            </a:pPr>
            <a:r>
              <a:rPr lang="en-US" sz="2800" dirty="0" smtClean="0">
                <a:solidFill>
                  <a:schemeClr val="tx2"/>
                </a:solidFill>
                <a:latin typeface="Calibri" pitchFamily="34" charset="0"/>
                <a:cs typeface="Calibri" pitchFamily="34" charset="0"/>
              </a:rPr>
              <a:t>    </a:t>
            </a:r>
          </a:p>
          <a:p>
            <a:pPr marL="862012" lvl="3" algn="ctr">
              <a:lnSpc>
                <a:spcPct val="90000"/>
              </a:lnSpc>
              <a:spcBef>
                <a:spcPct val="20000"/>
              </a:spcBef>
              <a:buClr>
                <a:srgbClr val="FFFFFF"/>
              </a:buClr>
              <a:buSzPct val="105000"/>
              <a:defRPr/>
            </a:pPr>
            <a:endParaRPr lang="en-US" sz="2800" dirty="0">
              <a:latin typeface="Calibri" pitchFamily="34" charset="0"/>
              <a:cs typeface="Calibri" pitchFamily="34" charset="0"/>
            </a:endParaRPr>
          </a:p>
          <a:p>
            <a:pPr marL="1027113" lvl="3" indent="-166688"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p>
          <a:p>
            <a:pPr marL="862012" lvl="3" algn="ctr">
              <a:lnSpc>
                <a:spcPct val="90000"/>
              </a:lnSpc>
              <a:spcBef>
                <a:spcPct val="20000"/>
              </a:spcBef>
              <a:buClr>
                <a:srgbClr val="FFFFFF"/>
              </a:buClr>
              <a:buSzPct val="105000"/>
              <a:defRPr/>
            </a:pP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4933562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endParaRPr lang="en-US" sz="3600" dirty="0"/>
          </a:p>
        </p:txBody>
      </p:sp>
      <p:sp>
        <p:nvSpPr>
          <p:cNvPr id="3" name="Slide Number Placeholder 2"/>
          <p:cNvSpPr>
            <a:spLocks noGrp="1"/>
          </p:cNvSpPr>
          <p:nvPr>
            <p:ph type="sldNum" sz="quarter" idx="12"/>
          </p:nvPr>
        </p:nvSpPr>
        <p:spPr/>
        <p:txBody>
          <a:bodyPr/>
          <a:lstStyle/>
          <a:p>
            <a:fld id="{92701AAA-C610-44FA-AAF6-900CDDFFB84A}" type="slidenum">
              <a:rPr lang="en-US" smtClean="0"/>
              <a:t>83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3929062" cy="5106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Program Files (x86)\Microsoft Office\MEDIA\CAGCAT10\j019581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089146"/>
            <a:ext cx="1773022" cy="182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763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endParaRPr lang="en-US" sz="36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funding and staffing of a state NFIP Coordinating Office will vary greatly depending on: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The size of the state agency (in relation to available state budget / funding);</a:t>
            </a:r>
          </a:p>
          <a:p>
            <a:pPr marL="800100" lvl="1" indent="-457200">
              <a:defRPr/>
            </a:pPr>
            <a:r>
              <a:rPr lang="en-US" b="0" kern="0" dirty="0" smtClean="0">
                <a:latin typeface="Calibri" pitchFamily="34" charset="0"/>
                <a:cs typeface="Calibri" pitchFamily="34" charset="0"/>
              </a:rPr>
              <a:t>The emphasis placed upon floodplain management by the state coordinating agency itself, and;</a:t>
            </a:r>
          </a:p>
          <a:p>
            <a:pPr marL="800100" lvl="1" indent="-457200">
              <a:defRPr/>
            </a:pPr>
            <a:r>
              <a:rPr lang="en-US" b="0" kern="0" dirty="0" smtClean="0">
                <a:latin typeface="Calibri" pitchFamily="34" charset="0"/>
                <a:cs typeface="Calibri" pitchFamily="34" charset="0"/>
              </a:rPr>
              <a:t>Past experiences with both state and federally declared flood/hurricane state of emergencies.</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84</a:t>
            </a:fld>
            <a:endParaRPr lang="en-US" dirty="0"/>
          </a:p>
        </p:txBody>
      </p:sp>
    </p:spTree>
    <p:extLst>
      <p:ext uri="{BB962C8B-B14F-4D97-AF65-F5344CB8AC3E}">
        <p14:creationId xmlns:p14="http://schemas.microsoft.com/office/powerpoint/2010/main" val="28582436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85</a:t>
            </a:fld>
            <a:endParaRPr lang="en-US"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13039" t="46889" r="16765" b="20000"/>
          <a:stretch/>
        </p:blipFill>
        <p:spPr>
          <a:xfrm>
            <a:off x="754380" y="1524000"/>
            <a:ext cx="8008620" cy="4870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15581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86</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levels of funding &amp; staffing for FPM should meet the demand within the state: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Effective state FPM programs should  not rely solely on federal funding.</a:t>
            </a:r>
          </a:p>
          <a:p>
            <a:pPr marL="800100" lvl="1" indent="-457200">
              <a:defRPr/>
            </a:pPr>
            <a:r>
              <a:rPr lang="en-US" b="0" kern="0" dirty="0" smtClean="0">
                <a:latin typeface="Calibri" pitchFamily="34" charset="0"/>
                <a:cs typeface="Calibri" pitchFamily="34" charset="0"/>
              </a:rPr>
              <a:t>Adequate state provided staff resources and funding are necessary to reduce state and local flood costs and damage.</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9915780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87</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Effective state programs have: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Assessed the needed level of funding and staffing, based on factors appropriate to the state such as:</a:t>
            </a:r>
          </a:p>
          <a:p>
            <a:pPr marL="1131888" lvl="2" indent="-457200">
              <a:defRPr/>
            </a:pPr>
            <a:r>
              <a:rPr lang="en-US" b="0" kern="0" dirty="0" smtClean="0">
                <a:latin typeface="Calibri" pitchFamily="34" charset="0"/>
                <a:cs typeface="Calibri" pitchFamily="34" charset="0"/>
              </a:rPr>
              <a:t>Frequency and severity of flooding</a:t>
            </a:r>
          </a:p>
          <a:p>
            <a:pPr marL="1131888" lvl="2" indent="-457200">
              <a:defRPr/>
            </a:pPr>
            <a:r>
              <a:rPr lang="en-US" b="0" kern="0" dirty="0" smtClean="0">
                <a:latin typeface="Calibri" pitchFamily="34" charset="0"/>
                <a:cs typeface="Calibri" pitchFamily="34" charset="0"/>
              </a:rPr>
              <a:t>Extent and capability of local administration</a:t>
            </a:r>
          </a:p>
          <a:p>
            <a:pPr marL="1131888" lvl="2" indent="-457200">
              <a:defRPr/>
            </a:pPr>
            <a:r>
              <a:rPr lang="en-US" b="0" kern="0" dirty="0" smtClean="0">
                <a:latin typeface="Calibri" pitchFamily="34" charset="0"/>
                <a:cs typeface="Calibri" pitchFamily="34" charset="0"/>
              </a:rPr>
              <a:t>The anticipated functions of staff members</a:t>
            </a: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29399588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88</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Making wise use of the state’s floodprone areas is fundamentally the responsibility of state and local governments.</a:t>
            </a:r>
          </a:p>
          <a:p>
            <a:pPr marL="800100" lvl="1" indent="-457200">
              <a:defRPr/>
            </a:pPr>
            <a:r>
              <a:rPr lang="en-US" sz="2800" b="0" kern="0" dirty="0" smtClean="0">
                <a:solidFill>
                  <a:schemeClr val="tx2"/>
                </a:solidFill>
                <a:latin typeface="Calibri" pitchFamily="34" charset="0"/>
                <a:cs typeface="Calibri" pitchFamily="34" charset="0"/>
              </a:rPr>
              <a:t>The state program cannot rely solely on federal standards to address local circumstances; nor on federal funding to meet all of the state’s needs and the local demands.</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5811609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89</a:t>
            </a:fld>
            <a:endParaRPr lang="en-US" dirty="0"/>
          </a:p>
        </p:txBody>
      </p:sp>
      <p:sp>
        <p:nvSpPr>
          <p:cNvPr id="6" name="Rectangle 2059"/>
          <p:cNvSpPr txBox="1">
            <a:spLocks noChangeArrowheads="1"/>
          </p:cNvSpPr>
          <p:nvPr/>
        </p:nvSpPr>
        <p:spPr bwMode="auto">
          <a:xfrm>
            <a:off x="152400" y="1371600"/>
            <a:ext cx="815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Most importantly, the state cannot depend on federal action to reduce state and local costs and damage associated with flooding.</a:t>
            </a: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pic>
        <p:nvPicPr>
          <p:cNvPr id="5" name="Picture 2" descr="H:\Mitigation Bureau\Hurricane Katrina -August 29,2005\Katrina Photos\picMS\100_20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000" r="13833" b="26222"/>
          <a:stretch/>
        </p:blipFill>
        <p:spPr bwMode="auto">
          <a:xfrm>
            <a:off x="1676400" y="3733800"/>
            <a:ext cx="5669280" cy="2653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984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848600" cy="868362"/>
          </a:xfrm>
        </p:spPr>
        <p:txBody>
          <a:bodyPr/>
          <a:lstStyle/>
          <a:p>
            <a:r>
              <a:rPr lang="en-US" sz="3600" dirty="0" smtClean="0"/>
              <a:t>Effective State FPM Program  </a:t>
            </a:r>
            <a:r>
              <a:rPr lang="en-US" sz="2000" dirty="0" smtClean="0"/>
              <a:t>(continued) </a:t>
            </a:r>
            <a:endParaRPr lang="en-US" sz="2000"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state has the lead role in making FPM programs effective. That role is: </a:t>
            </a:r>
          </a:p>
          <a:p>
            <a:pPr marL="342900" marR="0" lvl="1" indent="0" algn="l" defTabSz="914400" rtl="0" eaLnBrk="0" fontAlgn="base" latinLnBrk="0" hangingPunct="0">
              <a:spcBef>
                <a:spcPct val="30000"/>
              </a:spcBef>
              <a:spcAft>
                <a:spcPct val="0"/>
              </a:spcAft>
              <a:buClr>
                <a:srgbClr val="B0B1B3"/>
              </a:buClr>
              <a:buSzTx/>
              <a:buNone/>
              <a:tabLst/>
              <a:defRPr/>
            </a:pPr>
            <a:endParaRPr lang="en-US" sz="9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To clearly understand </a:t>
            </a:r>
          </a:p>
          <a:p>
            <a:pPr marL="342900" lvl="1" indent="0">
              <a:buNone/>
              <a:defRPr/>
            </a:pPr>
            <a:r>
              <a:rPr lang="en-US" b="0" kern="0" dirty="0" smtClean="0">
                <a:latin typeface="Calibri" pitchFamily="34" charset="0"/>
                <a:cs typeface="Calibri" pitchFamily="34" charset="0"/>
              </a:rPr>
              <a:t>      what being effective in</a:t>
            </a:r>
          </a:p>
          <a:p>
            <a:pPr marL="342900" lvl="1" indent="0">
              <a:buNone/>
              <a:defRPr/>
            </a:pPr>
            <a:r>
              <a:rPr lang="en-US" b="0" kern="0" dirty="0">
                <a:latin typeface="Calibri" pitchFamily="34" charset="0"/>
                <a:cs typeface="Calibri" pitchFamily="34" charset="0"/>
              </a:rPr>
              <a:t> </a:t>
            </a:r>
            <a:r>
              <a:rPr lang="en-US" b="0" kern="0" dirty="0" smtClean="0">
                <a:latin typeface="Calibri" pitchFamily="34" charset="0"/>
                <a:cs typeface="Calibri" pitchFamily="34" charset="0"/>
              </a:rPr>
              <a:t>     FPM really means;</a:t>
            </a:r>
          </a:p>
          <a:p>
            <a:pPr marL="800100" lvl="1" indent="-457200">
              <a:defRPr/>
            </a:pPr>
            <a:r>
              <a:rPr lang="en-US" b="0" kern="0" dirty="0" smtClean="0">
                <a:latin typeface="Calibri" pitchFamily="34" charset="0"/>
                <a:cs typeface="Calibri" pitchFamily="34" charset="0"/>
              </a:rPr>
              <a:t>To identify the specific </a:t>
            </a:r>
          </a:p>
          <a:p>
            <a:pPr marL="342900" lvl="1" indent="0">
              <a:buNone/>
              <a:defRPr/>
            </a:pPr>
            <a:r>
              <a:rPr lang="en-US" b="0" kern="0" dirty="0">
                <a:latin typeface="Calibri" pitchFamily="34" charset="0"/>
                <a:cs typeface="Calibri" pitchFamily="34" charset="0"/>
              </a:rPr>
              <a:t> </a:t>
            </a:r>
            <a:r>
              <a:rPr lang="en-US" b="0" kern="0" dirty="0" smtClean="0">
                <a:latin typeface="Calibri" pitchFamily="34" charset="0"/>
                <a:cs typeface="Calibri" pitchFamily="34" charset="0"/>
              </a:rPr>
              <a:t>     capabilities and capacities</a:t>
            </a:r>
          </a:p>
          <a:p>
            <a:pPr marL="342900" lvl="1" indent="0">
              <a:buNone/>
              <a:defRPr/>
            </a:pPr>
            <a:r>
              <a:rPr lang="en-US" b="0" kern="0" dirty="0">
                <a:latin typeface="Calibri" pitchFamily="34" charset="0"/>
                <a:cs typeface="Calibri" pitchFamily="34" charset="0"/>
              </a:rPr>
              <a:t> </a:t>
            </a:r>
            <a:r>
              <a:rPr lang="en-US" b="0" kern="0" dirty="0" smtClean="0">
                <a:latin typeface="Calibri" pitchFamily="34" charset="0"/>
                <a:cs typeface="Calibri" pitchFamily="34" charset="0"/>
              </a:rPr>
              <a:t>     that the state has;</a:t>
            </a:r>
          </a:p>
          <a:p>
            <a:pPr marL="342900" lvl="1" indent="0">
              <a:buNone/>
              <a:defRPr/>
            </a:pPr>
            <a:endParaRPr lang="en-US" b="0" kern="0" dirty="0" smtClean="0">
              <a:latin typeface="Calibri" pitchFamily="34" charset="0"/>
              <a:cs typeface="Calibri" pitchFamily="34" charset="0"/>
            </a:endParaRPr>
          </a:p>
          <a:p>
            <a:pPr marL="800100" lvl="1" indent="-457200">
              <a:defRPr/>
            </a:pPr>
            <a:endParaRPr lang="en-US" b="0" kern="0" dirty="0" smtClean="0">
              <a:solidFill>
                <a:srgbClr val="FF0000"/>
              </a:solidFill>
              <a:latin typeface="Calibri" pitchFamily="34" charset="0"/>
              <a:cs typeface="Calibri" pitchFamily="34" charset="0"/>
            </a:endParaRP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92701AAA-C610-44FA-AAF6-900CDDFFB84A}" type="slidenum">
              <a:rPr lang="en-US" smtClean="0"/>
              <a:t>9</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88485"/>
            <a:ext cx="2667000" cy="3436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94434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90</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The most definitive way to establish the optimum number of staff positions and appropriate funding levels is to: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Conduct a detailed needs assessment that examines all aspects of the FPM program.</a:t>
            </a:r>
          </a:p>
          <a:p>
            <a:pPr marL="800100" lvl="1" indent="-457200">
              <a:defRPr/>
            </a:pPr>
            <a:r>
              <a:rPr lang="en-US" b="0" kern="0" dirty="0" smtClean="0">
                <a:latin typeface="Calibri" pitchFamily="34" charset="0"/>
                <a:cs typeface="Calibri" pitchFamily="34" charset="0"/>
              </a:rPr>
              <a:t>It must include readily measurable tasks and those which can only be assessed indirectly.</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0955738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91</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For example: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Past records of the number and types of technical assistance rendered to the local communities may not reflect the number of requests and assistance provided.</a:t>
            </a:r>
          </a:p>
          <a:p>
            <a:pPr marL="800100" lvl="1" indent="-457200">
              <a:defRPr/>
            </a:pPr>
            <a:r>
              <a:rPr lang="en-US" b="0" kern="0" dirty="0" smtClean="0">
                <a:latin typeface="Calibri" pitchFamily="34" charset="0"/>
                <a:cs typeface="Calibri" pitchFamily="34" charset="0"/>
              </a:rPr>
              <a:t>Locals may not be aware of the availability of your tech assistance and simply have not asked.</a:t>
            </a:r>
          </a:p>
          <a:p>
            <a:pPr marL="800100" lvl="1" indent="-457200">
              <a:defRPr/>
            </a:pPr>
            <a:r>
              <a:rPr lang="en-US" b="0" kern="0" dirty="0" smtClean="0">
                <a:latin typeface="Calibri" pitchFamily="34" charset="0"/>
                <a:cs typeface="Calibri" pitchFamily="34" charset="0"/>
              </a:rPr>
              <a:t>These are hidden costs that must be identified.</a:t>
            </a:r>
          </a:p>
          <a:p>
            <a:pPr marL="1587" marR="0" lvl="1" indent="0" algn="l" defTabSz="914400" rtl="0" eaLnBrk="0" fontAlgn="base" latinLnBrk="0" hangingPunct="0">
              <a:spcBef>
                <a:spcPct val="30000"/>
              </a:spcBef>
              <a:spcAft>
                <a:spcPct val="0"/>
              </a:spcAft>
              <a:buClr>
                <a:srgbClr val="B0B1B3"/>
              </a:buClr>
              <a:buSzTx/>
              <a:buNone/>
              <a:tabLst/>
              <a:defRPr/>
            </a:pPr>
            <a:endParaRPr lang="en-US" sz="2800" kern="0" dirty="0" smtClean="0">
              <a:latin typeface="Calibri" pitchFamily="34" charset="0"/>
              <a:cs typeface="Calibri" pitchFamily="34" charset="0"/>
            </a:endParaRPr>
          </a:p>
        </p:txBody>
      </p:sp>
    </p:spTree>
    <p:extLst>
      <p:ext uri="{BB962C8B-B14F-4D97-AF65-F5344CB8AC3E}">
        <p14:creationId xmlns:p14="http://schemas.microsoft.com/office/powerpoint/2010/main" val="39551962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92</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Levels and Capabilities: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 FPM programs are affected by:</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Adequate staffing with personnel who have the required knowledge, skills, and abilities in FPM;</a:t>
            </a:r>
          </a:p>
          <a:p>
            <a:pPr marL="1131888" lvl="2" indent="-457200">
              <a:defRPr/>
            </a:pPr>
            <a:r>
              <a:rPr lang="en-US" b="0" kern="0" dirty="0" smtClean="0">
                <a:latin typeface="Calibri" pitchFamily="34" charset="0"/>
                <a:cs typeface="Calibri" pitchFamily="34" charset="0"/>
              </a:rPr>
              <a:t>The number of </a:t>
            </a:r>
            <a:r>
              <a:rPr lang="en-US" b="0" kern="0" dirty="0" err="1" smtClean="0">
                <a:latin typeface="Calibri" pitchFamily="34" charset="0"/>
                <a:cs typeface="Calibri" pitchFamily="34" charset="0"/>
              </a:rPr>
              <a:t>floodprone</a:t>
            </a:r>
            <a:r>
              <a:rPr lang="en-US" b="0" kern="0" dirty="0" smtClean="0">
                <a:latin typeface="Calibri" pitchFamily="34" charset="0"/>
                <a:cs typeface="Calibri" pitchFamily="34" charset="0"/>
              </a:rPr>
              <a:t> local jurisdictions;</a:t>
            </a:r>
          </a:p>
          <a:p>
            <a:pPr marL="1131888" lvl="2" indent="-457200">
              <a:defRPr/>
            </a:pPr>
            <a:r>
              <a:rPr lang="en-US" b="0" kern="0" dirty="0" smtClean="0">
                <a:latin typeface="Calibri" pitchFamily="34" charset="0"/>
                <a:cs typeface="Calibri" pitchFamily="34" charset="0"/>
              </a:rPr>
              <a:t>The frequency and severity of flooding;</a:t>
            </a: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27658501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93</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Levels and Capabilities: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 FPM programs are affected by </a:t>
            </a:r>
            <a:r>
              <a:rPr lang="en-US" sz="1200" b="0" kern="0" dirty="0" smtClean="0">
                <a:latin typeface="Calibri" pitchFamily="34" charset="0"/>
                <a:cs typeface="Calibri" pitchFamily="34" charset="0"/>
              </a:rPr>
              <a:t>(continued)</a:t>
            </a:r>
            <a:r>
              <a:rPr lang="en-US" b="0" kern="0" dirty="0" smtClean="0">
                <a:latin typeface="Calibri" pitchFamily="34" charset="0"/>
                <a:cs typeface="Calibri" pitchFamily="34" charset="0"/>
              </a:rPr>
              <a: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degree of state regulatory authority affects staffing requirements (e.g. state permit issuance requires more personnel than one that only monitors the local jurisdiction performance);</a:t>
            </a:r>
          </a:p>
        </p:txBody>
      </p:sp>
    </p:spTree>
    <p:extLst>
      <p:ext uri="{BB962C8B-B14F-4D97-AF65-F5344CB8AC3E}">
        <p14:creationId xmlns:p14="http://schemas.microsoft.com/office/powerpoint/2010/main" val="33296746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94</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Levels and Capabilities: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 FPM programs are affected by </a:t>
            </a:r>
            <a:r>
              <a:rPr lang="en-US" sz="1200" b="0" kern="0" dirty="0" smtClean="0">
                <a:latin typeface="Calibri" pitchFamily="34" charset="0"/>
                <a:cs typeface="Calibri" pitchFamily="34" charset="0"/>
              </a:rPr>
              <a:t>(continued)</a:t>
            </a:r>
            <a:r>
              <a:rPr lang="en-US" b="0" kern="0" dirty="0" smtClean="0">
                <a:latin typeface="Calibri" pitchFamily="34" charset="0"/>
                <a:cs typeface="Calibri" pitchFamily="34" charset="0"/>
              </a:rPr>
              <a: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A state mapping program that performs studies in-house, or reviews and approves LOMC from local communities requires a different type of staffing, and;</a:t>
            </a:r>
          </a:p>
          <a:p>
            <a:pPr marL="1131888" lvl="2" indent="-457200">
              <a:defRPr/>
            </a:pPr>
            <a:r>
              <a:rPr lang="en-US" b="0" kern="0" dirty="0" smtClean="0">
                <a:latin typeface="Calibri" pitchFamily="34" charset="0"/>
                <a:cs typeface="Calibri" pitchFamily="34" charset="0"/>
              </a:rPr>
              <a:t>The number and frequency of community visits (CAC and CAV), tech assistance, and workshops often determines the number of staff needed.</a:t>
            </a: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27061296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95</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Levels and Capabilities: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State FPM programs:</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The “rule of thumb” can be the assignment of one staff person per 25 to 35 NFIP member communities (can be adjusted up or down, depending on size of the state), and;</a:t>
            </a:r>
          </a:p>
          <a:p>
            <a:pPr marL="1131888" lvl="2" indent="-457200">
              <a:defRPr/>
            </a:pPr>
            <a:r>
              <a:rPr lang="en-US" b="0" kern="0" dirty="0" smtClean="0">
                <a:latin typeface="Calibri" pitchFamily="34" charset="0"/>
                <a:cs typeface="Calibri" pitchFamily="34" charset="0"/>
              </a:rPr>
              <a:t>Field Offices can be established in the various districts within the state.</a:t>
            </a: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1325826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96</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Levels and Capabilities: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Appropriate mix of professional disciplines can be selected among the following:</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Certified Floodplain Managers</a:t>
            </a:r>
          </a:p>
          <a:p>
            <a:pPr marL="1131888" lvl="2" indent="-457200">
              <a:defRPr/>
            </a:pPr>
            <a:r>
              <a:rPr lang="en-US" b="0" kern="0" dirty="0" smtClean="0">
                <a:latin typeface="Calibri" pitchFamily="34" charset="0"/>
                <a:cs typeface="Calibri" pitchFamily="34" charset="0"/>
              </a:rPr>
              <a:t>Professional Planners</a:t>
            </a:r>
          </a:p>
          <a:p>
            <a:pPr marL="1131888" lvl="2" indent="-457200">
              <a:defRPr/>
            </a:pPr>
            <a:r>
              <a:rPr lang="en-US" b="0" kern="0" dirty="0" smtClean="0">
                <a:latin typeface="Calibri" pitchFamily="34" charset="0"/>
                <a:cs typeface="Calibri" pitchFamily="34" charset="0"/>
              </a:rPr>
              <a:t>Civil engineers, water resources engineers, and structural engineers;</a:t>
            </a: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9500358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97</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Levels and Capabilities: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Appropriate mix of professional disciplines can be selected among the following </a:t>
            </a:r>
            <a:r>
              <a:rPr lang="en-US" sz="1200" b="0" kern="0" dirty="0" smtClean="0">
                <a:latin typeface="Calibri" pitchFamily="34" charset="0"/>
                <a:cs typeface="Calibri" pitchFamily="34" charset="0"/>
              </a:rPr>
              <a:t>(continued)</a:t>
            </a:r>
            <a:r>
              <a:rPr lang="en-US" b="0" kern="0" dirty="0" smtClean="0">
                <a:latin typeface="Calibri" pitchFamily="34" charset="0"/>
                <a:cs typeface="Calibri" pitchFamily="34" charset="0"/>
              </a:rPr>
              <a: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Geographic Information System specialists</a:t>
            </a:r>
          </a:p>
          <a:p>
            <a:pPr marL="1131888" lvl="2" indent="-457200">
              <a:defRPr/>
            </a:pPr>
            <a:r>
              <a:rPr lang="en-US" b="0" kern="0" dirty="0" smtClean="0">
                <a:latin typeface="Calibri" pitchFamily="34" charset="0"/>
                <a:cs typeface="Calibri" pitchFamily="34" charset="0"/>
              </a:rPr>
              <a:t>Specialists in geology, geography, ecology, coastal geomorphology, fluvial geomorphology, hydrology, meteorology, and emergency management;</a:t>
            </a: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16312683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98</a:t>
            </a:fld>
            <a:endParaRPr lang="en-US" dirty="0"/>
          </a:p>
        </p:txBody>
      </p:sp>
      <p:sp>
        <p:nvSpPr>
          <p:cNvPr id="5"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342900" marR="0" lvl="1" indent="0" algn="l" defTabSz="914400" rtl="0" eaLnBrk="0" fontAlgn="base" latinLnBrk="0" hangingPunct="0">
              <a:spcBef>
                <a:spcPct val="30000"/>
              </a:spcBef>
              <a:spcAft>
                <a:spcPct val="0"/>
              </a:spcAft>
              <a:buClr>
                <a:srgbClr val="B0B1B3"/>
              </a:buClr>
              <a:buSzTx/>
              <a:buNone/>
              <a:tabLst/>
              <a:defRPr/>
            </a:pPr>
            <a:r>
              <a:rPr lang="en-US" sz="2800" b="0" kern="0" dirty="0" smtClean="0">
                <a:solidFill>
                  <a:schemeClr val="tx2"/>
                </a:solidFill>
                <a:latin typeface="Calibri" pitchFamily="34" charset="0"/>
                <a:cs typeface="Calibri" pitchFamily="34" charset="0"/>
              </a:rPr>
              <a:t>Staff Levels and Capabilities: </a:t>
            </a:r>
          </a:p>
          <a:p>
            <a:pPr marL="342900" marR="0" lvl="1" indent="0" algn="l" defTabSz="914400" rtl="0" eaLnBrk="0" fontAlgn="base" latinLnBrk="0" hangingPunct="0">
              <a:spcBef>
                <a:spcPct val="30000"/>
              </a:spcBef>
              <a:spcAft>
                <a:spcPct val="0"/>
              </a:spcAft>
              <a:buClr>
                <a:srgbClr val="B0B1B3"/>
              </a:buClr>
              <a:buSzTx/>
              <a:buNone/>
              <a:tabLst/>
              <a:defRPr/>
            </a:pPr>
            <a:endParaRPr lang="en-US" sz="1000" b="0" kern="0" dirty="0" smtClean="0">
              <a:solidFill>
                <a:schemeClr val="tx2"/>
              </a:solidFill>
              <a:latin typeface="Calibri" pitchFamily="34" charset="0"/>
              <a:cs typeface="Calibri" pitchFamily="34" charset="0"/>
            </a:endParaRPr>
          </a:p>
          <a:p>
            <a:pPr marL="800100" lvl="1" indent="-457200">
              <a:defRPr/>
            </a:pPr>
            <a:r>
              <a:rPr lang="en-US" b="0" kern="0" dirty="0" smtClean="0">
                <a:latin typeface="Calibri" pitchFamily="34" charset="0"/>
                <a:cs typeface="Calibri" pitchFamily="34" charset="0"/>
              </a:rPr>
              <a:t>Appropriate mix of professional disciplines can be selected among the following </a:t>
            </a:r>
            <a:r>
              <a:rPr lang="en-US" sz="1200" b="0" kern="0" dirty="0" smtClean="0">
                <a:latin typeface="Calibri" pitchFamily="34" charset="0"/>
                <a:cs typeface="Calibri" pitchFamily="34" charset="0"/>
              </a:rPr>
              <a:t>(conclusion)</a:t>
            </a:r>
            <a:r>
              <a:rPr lang="en-US" b="0" kern="0" dirty="0" smtClean="0">
                <a:latin typeface="Calibri" pitchFamily="34" charset="0"/>
                <a:cs typeface="Calibri" pitchFamily="34" charset="0"/>
              </a:rPr>
              <a:t>:</a:t>
            </a:r>
          </a:p>
          <a:p>
            <a:pPr marL="342900" lvl="1" indent="0">
              <a:buNone/>
              <a:defRPr/>
            </a:pPr>
            <a:endParaRPr lang="en-US" sz="1000" b="0" kern="0" dirty="0" smtClean="0">
              <a:latin typeface="Calibri" pitchFamily="34" charset="0"/>
              <a:cs typeface="Calibri" pitchFamily="34" charset="0"/>
            </a:endParaRPr>
          </a:p>
          <a:p>
            <a:pPr marL="1131888" lvl="2" indent="-457200">
              <a:defRPr/>
            </a:pPr>
            <a:r>
              <a:rPr lang="en-US" b="0" kern="0" dirty="0" smtClean="0">
                <a:latin typeface="Calibri" pitchFamily="34" charset="0"/>
                <a:cs typeface="Calibri" pitchFamily="34" charset="0"/>
              </a:rPr>
              <a:t>Public information specialists and trainers needed to develop outreach initiatives and deploy workshops and training sessions, and;</a:t>
            </a:r>
          </a:p>
          <a:p>
            <a:pPr marL="1131888" lvl="2" indent="-457200">
              <a:defRPr/>
            </a:pPr>
            <a:r>
              <a:rPr lang="en-US" b="0" kern="0" dirty="0" smtClean="0">
                <a:latin typeface="Calibri" pitchFamily="34" charset="0"/>
                <a:cs typeface="Calibri" pitchFamily="34" charset="0"/>
              </a:rPr>
              <a:t>Administrative support staff, including technicians.</a:t>
            </a:r>
            <a:endParaRPr lang="en-US" kern="0" dirty="0" smtClean="0">
              <a:latin typeface="Calibri" pitchFamily="34" charset="0"/>
              <a:cs typeface="Calibri" pitchFamily="34" charset="0"/>
            </a:endParaRPr>
          </a:p>
        </p:txBody>
      </p:sp>
    </p:spTree>
    <p:extLst>
      <p:ext uri="{BB962C8B-B14F-4D97-AF65-F5344CB8AC3E}">
        <p14:creationId xmlns:p14="http://schemas.microsoft.com/office/powerpoint/2010/main" val="34669275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Funding &amp; Staff Levels  </a:t>
            </a:r>
            <a:r>
              <a:rPr lang="en-US" sz="2000" dirty="0" smtClean="0"/>
              <a:t>(continued) </a:t>
            </a:r>
            <a:endParaRPr lang="en-US" sz="2000" dirty="0"/>
          </a:p>
        </p:txBody>
      </p:sp>
      <p:sp>
        <p:nvSpPr>
          <p:cNvPr id="3" name="Slide Number Placeholder 2"/>
          <p:cNvSpPr>
            <a:spLocks noGrp="1"/>
          </p:cNvSpPr>
          <p:nvPr>
            <p:ph type="sldNum" sz="quarter" idx="12"/>
          </p:nvPr>
        </p:nvSpPr>
        <p:spPr/>
        <p:txBody>
          <a:bodyPr/>
          <a:lstStyle/>
          <a:p>
            <a:fld id="{92701AAA-C610-44FA-AAF6-900CDDFFB84A}" type="slidenum">
              <a:rPr lang="en-US" smtClean="0"/>
              <a:t>99</a:t>
            </a:fld>
            <a:endParaRPr lang="en-US" dirty="0"/>
          </a:p>
        </p:txBody>
      </p:sp>
      <p:sp>
        <p:nvSpPr>
          <p:cNvPr id="6" name="Rectangle 2059"/>
          <p:cNvSpPr txBox="1">
            <a:spLocks noChangeArrowheads="1"/>
          </p:cNvSpPr>
          <p:nvPr/>
        </p:nvSpPr>
        <p:spPr bwMode="auto">
          <a:xfrm>
            <a:off x="152400" y="13716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B0B1B3"/>
              </a:buClr>
              <a:buFont typeface="Wingdings" pitchFamily="2" charset="2"/>
              <a:buChar char="•"/>
              <a:defRPr sz="2600" b="1">
                <a:solidFill>
                  <a:schemeClr val="tx1"/>
                </a:solidFill>
                <a:latin typeface="+mn-lt"/>
                <a:ea typeface="+mn-ea"/>
                <a:cs typeface="+mn-cs"/>
              </a:defRPr>
            </a:lvl1pPr>
            <a:lvl2pPr marL="346075" indent="-344488" algn="l" rtl="0" eaLnBrk="0" fontAlgn="base" hangingPunct="0">
              <a:spcBef>
                <a:spcPct val="30000"/>
              </a:spcBef>
              <a:spcAft>
                <a:spcPct val="0"/>
              </a:spcAft>
              <a:buClr>
                <a:srgbClr val="B0B1B3"/>
              </a:buClr>
              <a:buFont typeface="Wingdings" pitchFamily="2" charset="2"/>
              <a:buChar char="§"/>
              <a:defRPr sz="2600" b="1">
                <a:solidFill>
                  <a:schemeClr val="tx1"/>
                </a:solidFill>
                <a:latin typeface="+mn-lt"/>
              </a:defRPr>
            </a:lvl2pPr>
            <a:lvl3pPr marL="677863" indent="-330200" algn="l" rtl="0" eaLnBrk="0" fontAlgn="base" hangingPunct="0">
              <a:spcBef>
                <a:spcPct val="15000"/>
              </a:spcBef>
              <a:spcAft>
                <a:spcPct val="0"/>
              </a:spcAft>
              <a:buClr>
                <a:srgbClr val="B0B1B3"/>
              </a:buClr>
              <a:buFont typeface="Wingdings" pitchFamily="2" charset="2"/>
              <a:buChar char="§"/>
              <a:defRPr sz="2400" b="1">
                <a:solidFill>
                  <a:schemeClr val="tx1"/>
                </a:solidFill>
                <a:latin typeface="+mn-lt"/>
              </a:defRPr>
            </a:lvl3pPr>
            <a:lvl4pPr marL="1023938" indent="-3444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4pPr>
            <a:lvl5pPr marL="13716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5pPr>
            <a:lvl6pPr marL="18288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6pPr>
            <a:lvl7pPr marL="22860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7pPr>
            <a:lvl8pPr marL="27432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8pPr>
            <a:lvl9pPr marL="3200400" indent="-331788" algn="l" rtl="0" eaLnBrk="0" fontAlgn="base" hangingPunct="0">
              <a:spcBef>
                <a:spcPct val="30000"/>
              </a:spcBef>
              <a:spcAft>
                <a:spcPct val="0"/>
              </a:spcAft>
              <a:buClr>
                <a:srgbClr val="B0B1B3"/>
              </a:buClr>
              <a:buFont typeface="Wingdings" pitchFamily="2" charset="2"/>
              <a:buChar char="§"/>
              <a:defRPr sz="2200" b="1">
                <a:solidFill>
                  <a:schemeClr val="tx1"/>
                </a:solidFill>
                <a:latin typeface="+mn-lt"/>
              </a:defRPr>
            </a:lvl9pPr>
          </a:lstStyle>
          <a:p>
            <a:pPr marL="342900"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a:p>
            <a:pPr marL="800100" lvl="1" indent="-457200">
              <a:defRPr/>
            </a:pPr>
            <a:r>
              <a:rPr lang="en-US" sz="2800" b="0" kern="0" dirty="0" smtClean="0">
                <a:solidFill>
                  <a:schemeClr val="tx2"/>
                </a:solidFill>
                <a:latin typeface="Calibri" pitchFamily="34" charset="0"/>
                <a:cs typeface="Calibri" pitchFamily="34" charset="0"/>
              </a:rPr>
              <a:t>Maintaining an effective state level FPM program depends on adequate and consistent funding.</a:t>
            </a:r>
          </a:p>
          <a:p>
            <a:pPr marL="800100" lvl="1" indent="-457200">
              <a:defRPr/>
            </a:pPr>
            <a:r>
              <a:rPr lang="en-US" sz="2800" b="0" kern="0" dirty="0" smtClean="0">
                <a:solidFill>
                  <a:schemeClr val="tx2"/>
                </a:solidFill>
                <a:latin typeface="Calibri" pitchFamily="34" charset="0"/>
                <a:cs typeface="Calibri" pitchFamily="34" charset="0"/>
              </a:rPr>
              <a:t>Different funding sources can be used to support elements of a FPM program, including appropriations of state funds and federal grants.</a:t>
            </a:r>
          </a:p>
          <a:p>
            <a:pPr marL="800100" lvl="1" indent="-457200">
              <a:defRPr/>
            </a:pPr>
            <a:r>
              <a:rPr lang="en-US" sz="2800" b="0" kern="0" dirty="0" smtClean="0">
                <a:solidFill>
                  <a:schemeClr val="tx2"/>
                </a:solidFill>
                <a:latin typeface="Calibri" pitchFamily="34" charset="0"/>
                <a:cs typeface="Calibri" pitchFamily="34" charset="0"/>
              </a:rPr>
              <a:t>FEMA CAP-SSSE funding is for specific functions of the NFIP, but it is not intended to support all elements of an effective state program.</a:t>
            </a:r>
          </a:p>
          <a:p>
            <a:pPr marL="342900" marR="0" lvl="1" indent="0" algn="l" defTabSz="914400" rtl="0" eaLnBrk="0" fontAlgn="base" latinLnBrk="0" hangingPunct="0">
              <a:spcBef>
                <a:spcPct val="30000"/>
              </a:spcBef>
              <a:spcAft>
                <a:spcPct val="0"/>
              </a:spcAft>
              <a:buClr>
                <a:srgbClr val="B0B1B3"/>
              </a:buClr>
              <a:buSzTx/>
              <a:buNone/>
              <a:tabLst/>
              <a:defRPr/>
            </a:pPr>
            <a:endParaRPr lang="en-US" sz="1600" b="0" kern="0" dirty="0" smtClean="0">
              <a:solidFill>
                <a:schemeClr val="tx2"/>
              </a:solidFill>
              <a:latin typeface="Calibri" pitchFamily="34" charset="0"/>
              <a:cs typeface="Calibri" pitchFamily="34" charset="0"/>
            </a:endParaRPr>
          </a:p>
          <a:p>
            <a:pPr marL="685800" marR="0" lvl="1" indent="-342900" algn="l" defTabSz="914400" rtl="0" eaLnBrk="0" fontAlgn="base" latinLnBrk="0" hangingPunct="0">
              <a:spcBef>
                <a:spcPct val="30000"/>
              </a:spcBef>
              <a:spcAft>
                <a:spcPct val="0"/>
              </a:spcAft>
              <a:buClr>
                <a:srgbClr val="B0B1B3"/>
              </a:buClr>
              <a:buSzTx/>
              <a:buFont typeface="Wingdings" pitchFamily="2" charset="2"/>
              <a:buChar char="§"/>
              <a:tabLst/>
              <a:defRPr/>
            </a:pPr>
            <a:endParaRPr lang="en-US" sz="2800" b="0" kern="0" dirty="0" smtClean="0">
              <a:solidFill>
                <a:schemeClr val="tx2"/>
              </a:solidFill>
              <a:latin typeface="Calibri" pitchFamily="34" charset="0"/>
              <a:cs typeface="Calibri" pitchFamily="34" charset="0"/>
            </a:endParaRPr>
          </a:p>
          <a:p>
            <a:pPr marL="1587" marR="0" lvl="1" indent="0" algn="l" defTabSz="914400" rtl="0" eaLnBrk="0" fontAlgn="base" latinLnBrk="0" hangingPunct="0">
              <a:lnSpc>
                <a:spcPct val="150000"/>
              </a:lnSpc>
              <a:spcBef>
                <a:spcPct val="30000"/>
              </a:spcBef>
              <a:spcAft>
                <a:spcPct val="0"/>
              </a:spcAft>
              <a:buClr>
                <a:srgbClr val="B0B1B3"/>
              </a:buClr>
              <a:buSzTx/>
              <a:buNone/>
              <a:tabLst/>
              <a:defRPr/>
            </a:pPr>
            <a:endParaRPr lang="en-US" sz="2800" kern="0"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01575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Theme">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25000" smtClean="0">
            <a:ln>
              <a:noFill/>
            </a:ln>
            <a:solidFill>
              <a:schemeClr val="tx2"/>
            </a:solidFill>
            <a:effectLst/>
            <a:latin typeface="Bradley Hand ITC"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SamTheme</Template>
  <TotalTime>6839</TotalTime>
  <Words>11403</Words>
  <Application>Microsoft Office PowerPoint</Application>
  <PresentationFormat>On-screen Show (4:3)</PresentationFormat>
  <Paragraphs>1860</Paragraphs>
  <Slides>146</Slides>
  <Notes>146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146</vt:i4>
      </vt:variant>
    </vt:vector>
  </HeadingPairs>
  <TitlesOfParts>
    <vt:vector size="155" baseType="lpstr">
      <vt:lpstr>Arial</vt:lpstr>
      <vt:lpstr>Arial Black</vt:lpstr>
      <vt:lpstr>Calibri</vt:lpstr>
      <vt:lpstr>Tahoma</vt:lpstr>
      <vt:lpstr>Times New Roman</vt:lpstr>
      <vt:lpstr>Webdings</vt:lpstr>
      <vt:lpstr>Wingdings</vt:lpstr>
      <vt:lpstr>SamTheme</vt:lpstr>
      <vt:lpstr>Theme1</vt:lpstr>
      <vt:lpstr>State Floodplain Manager 1 on 1</vt:lpstr>
      <vt:lpstr>Agenda</vt:lpstr>
      <vt:lpstr>Introductions</vt:lpstr>
      <vt:lpstr>Objectives</vt:lpstr>
      <vt:lpstr>Scope</vt:lpstr>
      <vt:lpstr>Methods</vt:lpstr>
      <vt:lpstr>What is our Objective?</vt:lpstr>
      <vt:lpstr>Effective State FPM Program </vt:lpstr>
      <vt:lpstr>Effective State FPM Program  (continued) </vt:lpstr>
      <vt:lpstr>Effective State FPM Program  (continued) </vt:lpstr>
      <vt:lpstr>Effective State FPM Program  (continued) </vt:lpstr>
      <vt:lpstr>Effective State FPM Program  (continued) </vt:lpstr>
      <vt:lpstr>Effective State FPM Program  (continued) </vt:lpstr>
      <vt:lpstr>Effective State FPM Program  (continued) </vt:lpstr>
      <vt:lpstr>Effective State FPM Program  (continued) </vt:lpstr>
      <vt:lpstr>Effective State FPM Program  (continued) </vt:lpstr>
      <vt:lpstr>Effective State FPM Program  (continued) </vt:lpstr>
      <vt:lpstr>Self Assessment </vt:lpstr>
      <vt:lpstr>Effective State FPM Program  (conclusion) </vt:lpstr>
      <vt:lpstr>After Action Review </vt:lpstr>
      <vt:lpstr>Strategic Planning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Practical Exercise #1</vt:lpstr>
      <vt:lpstr>Practical Exercise #2</vt:lpstr>
      <vt:lpstr>After Action Review</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Practical Exercise #3</vt:lpstr>
      <vt:lpstr>Strategic Planning  (continued)  </vt:lpstr>
      <vt:lpstr>Self-Assessment   </vt:lpstr>
      <vt:lpstr>Self Assessment  (continued) </vt:lpstr>
      <vt:lpstr>Self Assessment  (continued) </vt:lpstr>
      <vt:lpstr>Self Assessment  (continued) </vt:lpstr>
      <vt:lpstr>Self Assessment  (continued) </vt:lpstr>
      <vt:lpstr>Self Assessment  (conclusion) </vt:lpstr>
      <vt:lpstr>Practical Exercise #4</vt:lpstr>
      <vt:lpstr>Practical Exercise #5</vt:lpstr>
      <vt:lpstr>After Action Review &amp; Break</vt:lpstr>
      <vt:lpstr>Strategic Planning  (continued)  </vt:lpstr>
      <vt:lpstr>Strategic Planning  (continued)  </vt:lpstr>
      <vt:lpstr>Strategic Planning  (continued)  </vt:lpstr>
      <vt:lpstr>Strategic Planning  (continued)  </vt:lpstr>
      <vt:lpstr>Strategic Planning  (continued)  </vt:lpstr>
      <vt:lpstr>Strategic Planning  (continued)  </vt:lpstr>
      <vt:lpstr>Practical Exercise #6</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(continued)  </vt:lpstr>
      <vt:lpstr>Strategic Planning  (conclusion)  </vt:lpstr>
      <vt:lpstr>After Action Review </vt:lpstr>
      <vt:lpstr>Funding &amp; Staff Levels </vt:lpstr>
      <vt:lpstr>Funding &amp; Staff Levels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(continued) </vt:lpstr>
      <vt:lpstr>Funding &amp; Staff Levels  (conclusion) </vt:lpstr>
      <vt:lpstr>After Action Review </vt:lpstr>
      <vt:lpstr>Program Evaluation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(continued) </vt:lpstr>
      <vt:lpstr>Program Evaluation (conclusion) </vt:lpstr>
      <vt:lpstr>After Action Review </vt:lpstr>
      <vt:lpstr>Program Documentation  </vt:lpstr>
      <vt:lpstr>Program Documentation  (continued) </vt:lpstr>
      <vt:lpstr>Program Documentation  (continued) </vt:lpstr>
      <vt:lpstr>Program Documentation  (continued) </vt:lpstr>
      <vt:lpstr>Program Documentation  (continued) </vt:lpstr>
      <vt:lpstr>Program Documentation  (continued) </vt:lpstr>
      <vt:lpstr>Program Documentation  (continued) </vt:lpstr>
      <vt:lpstr>Program Documentation  (continued) </vt:lpstr>
      <vt:lpstr>Program Documentation  (continued) </vt:lpstr>
      <vt:lpstr>Program Documentation  (continued) </vt:lpstr>
      <vt:lpstr>Program Documentation  (continued) </vt:lpstr>
      <vt:lpstr>Program Documentation  (continued) </vt:lpstr>
      <vt:lpstr>Program Documentation  (continued) </vt:lpstr>
      <vt:lpstr>Professional Development </vt:lpstr>
      <vt:lpstr>Professional Development </vt:lpstr>
      <vt:lpstr>Professional Development </vt:lpstr>
      <vt:lpstr>Professional Development </vt:lpstr>
      <vt:lpstr>Professional Development </vt:lpstr>
      <vt:lpstr>Professional Development </vt:lpstr>
      <vt:lpstr>Professional Development </vt:lpstr>
      <vt:lpstr>What we covered in Module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Floodplain Mangers and Hazard Mitigation Officers</dc:title>
  <dc:creator>Al@awgconsulting.comcastbiz.net</dc:creator>
  <cp:lastModifiedBy>Melissa Haig</cp:lastModifiedBy>
  <cp:revision>398</cp:revision>
  <cp:lastPrinted>2013-08-26T18:19:58Z</cp:lastPrinted>
  <dcterms:created xsi:type="dcterms:W3CDTF">2011-11-21T01:13:41Z</dcterms:created>
  <dcterms:modified xsi:type="dcterms:W3CDTF">2018-05-15T16:46:05Z</dcterms:modified>
</cp:coreProperties>
</file>