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67"/>
  </p:notesMasterIdLst>
  <p:handoutMasterIdLst>
    <p:handoutMasterId r:id="rId68"/>
  </p:handoutMasterIdLst>
  <p:sldIdLst>
    <p:sldId id="266" r:id="rId3"/>
    <p:sldId id="285" r:id="rId4"/>
    <p:sldId id="292" r:id="rId5"/>
    <p:sldId id="294" r:id="rId6"/>
    <p:sldId id="295" r:id="rId7"/>
    <p:sldId id="362" r:id="rId8"/>
    <p:sldId id="297" r:id="rId9"/>
    <p:sldId id="398" r:id="rId10"/>
    <p:sldId id="372" r:id="rId11"/>
    <p:sldId id="368" r:id="rId12"/>
    <p:sldId id="369" r:id="rId13"/>
    <p:sldId id="371" r:id="rId14"/>
    <p:sldId id="370" r:id="rId15"/>
    <p:sldId id="439" r:id="rId16"/>
    <p:sldId id="375" r:id="rId17"/>
    <p:sldId id="396" r:id="rId18"/>
    <p:sldId id="389" r:id="rId19"/>
    <p:sldId id="411" r:id="rId20"/>
    <p:sldId id="404" r:id="rId21"/>
    <p:sldId id="410" r:id="rId22"/>
    <p:sldId id="401" r:id="rId23"/>
    <p:sldId id="407" r:id="rId24"/>
    <p:sldId id="408" r:id="rId25"/>
    <p:sldId id="409" r:id="rId26"/>
    <p:sldId id="412" r:id="rId27"/>
    <p:sldId id="413" r:id="rId28"/>
    <p:sldId id="419" r:id="rId29"/>
    <p:sldId id="420" r:id="rId30"/>
    <p:sldId id="421" r:id="rId31"/>
    <p:sldId id="422" r:id="rId32"/>
    <p:sldId id="417" r:id="rId33"/>
    <p:sldId id="418" r:id="rId34"/>
    <p:sldId id="456" r:id="rId35"/>
    <p:sldId id="381" r:id="rId36"/>
    <p:sldId id="382" r:id="rId37"/>
    <p:sldId id="374" r:id="rId38"/>
    <p:sldId id="384" r:id="rId39"/>
    <p:sldId id="376" r:id="rId40"/>
    <p:sldId id="379" r:id="rId41"/>
    <p:sldId id="391" r:id="rId42"/>
    <p:sldId id="392" r:id="rId43"/>
    <p:sldId id="380" r:id="rId44"/>
    <p:sldId id="393" r:id="rId45"/>
    <p:sldId id="394" r:id="rId46"/>
    <p:sldId id="453" r:id="rId47"/>
    <p:sldId id="454" r:id="rId48"/>
    <p:sldId id="455" r:id="rId49"/>
    <p:sldId id="449" r:id="rId50"/>
    <p:sldId id="447" r:id="rId51"/>
    <p:sldId id="448" r:id="rId52"/>
    <p:sldId id="451" r:id="rId53"/>
    <p:sldId id="452" r:id="rId54"/>
    <p:sldId id="431" r:id="rId55"/>
    <p:sldId id="450" r:id="rId56"/>
    <p:sldId id="442" r:id="rId57"/>
    <p:sldId id="445" r:id="rId58"/>
    <p:sldId id="444" r:id="rId59"/>
    <p:sldId id="457" r:id="rId60"/>
    <p:sldId id="427" r:id="rId61"/>
    <p:sldId id="428" r:id="rId62"/>
    <p:sldId id="430" r:id="rId63"/>
    <p:sldId id="429" r:id="rId64"/>
    <p:sldId id="367" r:id="rId65"/>
    <p:sldId id="359"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5" autoAdjust="0"/>
    <p:restoredTop sz="64387" autoAdjust="0"/>
  </p:normalViewPr>
  <p:slideViewPr>
    <p:cSldViewPr>
      <p:cViewPr varScale="1">
        <p:scale>
          <a:sx n="47" d="100"/>
          <a:sy n="47" d="100"/>
        </p:scale>
        <p:origin x="2046" y="48"/>
      </p:cViewPr>
      <p:guideLst>
        <p:guide orient="horz" pos="2160"/>
        <p:guide pos="2880"/>
      </p:guideLst>
    </p:cSldViewPr>
  </p:slideViewPr>
  <p:notesTextViewPr>
    <p:cViewPr>
      <p:scale>
        <a:sx n="1" d="1"/>
        <a:sy n="1" d="1"/>
      </p:scale>
      <p:origin x="0" y="0"/>
    </p:cViewPr>
  </p:notesTextViewPr>
  <p:sorterViewPr>
    <p:cViewPr>
      <p:scale>
        <a:sx n="100" d="100"/>
        <a:sy n="100" d="100"/>
      </p:scale>
      <p:origin x="0" y="12782"/>
    </p:cViewPr>
  </p:sorterViewPr>
  <p:notesViewPr>
    <p:cSldViewPr>
      <p:cViewPr varScale="1">
        <p:scale>
          <a:sx n="83" d="100"/>
          <a:sy n="83" d="100"/>
        </p:scale>
        <p:origin x="-315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2658493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04EE15-3F66-4B04-9498-3105BC2FDFCF}" type="datetimeFigureOut">
              <a:rPr lang="en-US" smtClean="0"/>
              <a:t>5/15/2018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6FC41E-C7B1-4942-A6F8-366B0333BB5C}" type="slidenum">
              <a:rPr lang="en-US" smtClean="0"/>
              <a:t>‹#›</a:t>
            </a:fld>
            <a:endParaRPr lang="en-US" dirty="0"/>
          </a:p>
        </p:txBody>
      </p:sp>
    </p:spTree>
    <p:extLst>
      <p:ext uri="{BB962C8B-B14F-4D97-AF65-F5344CB8AC3E}">
        <p14:creationId xmlns:p14="http://schemas.microsoft.com/office/powerpoint/2010/main" val="4101013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This is the third mentoring module of the State Floodplain Manager 1 on 1 course, “Framework for Floodplain Management Part 1.</a:t>
            </a:r>
            <a:r>
              <a:rPr lang="en-US" baseline="0" dirty="0" smtClean="0"/>
              <a:t>”</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Our focus will be what a State Coordinator needs to know about federal agencies and programs that should be integrated with state FPM programs (Principal 2).</a:t>
            </a:r>
          </a:p>
          <a:p>
            <a:endParaRPr lang="en-US" baseline="0" dirty="0" smtClean="0"/>
          </a:p>
          <a:p>
            <a:pPr marL="171450" indent="-171450">
              <a:buFont typeface="Arial" pitchFamily="34" charset="0"/>
              <a:buChar char="•"/>
            </a:pPr>
            <a:r>
              <a:rPr lang="en-US" baseline="0" dirty="0" smtClean="0"/>
              <a:t>I {or We} will begin by presenting an overview of the module, then address/discuss each principal/topic in sequence, allowing time for interaction and questions throughout the session.</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DB6FC41E-C7B1-4942-A6F8-366B0333BB5C}" type="slidenum">
              <a:rPr lang="en-US" smtClean="0"/>
              <a:t>1</a:t>
            </a:fld>
            <a:endParaRPr lang="en-US" dirty="0"/>
          </a:p>
        </p:txBody>
      </p:sp>
    </p:spTree>
    <p:extLst>
      <p:ext uri="{BB962C8B-B14F-4D97-AF65-F5344CB8AC3E}">
        <p14:creationId xmlns:p14="http://schemas.microsoft.com/office/powerpoint/2010/main" val="1555824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marR="0" indent="-171428"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Floodplain management with multiple purposes and mixed solutions (maps, regulations,</a:t>
            </a:r>
            <a:r>
              <a:rPr lang="en-US" baseline="0" dirty="0" smtClean="0"/>
              <a:t> mitigation and insurance).</a:t>
            </a:r>
          </a:p>
          <a:p>
            <a:pPr marL="171428" marR="0" indent="-171428"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171428" marR="0" indent="-171428"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The reduction of flood risk for development within the floodplain was the primary goal.  How was this to be accomplished?</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i="1" baseline="0" dirty="0" smtClean="0"/>
              <a:t>    (By applying flood protection criteria and guiding development to areas of lower flood risk.)</a:t>
            </a:r>
            <a:endParaRPr lang="en-US" i="1" dirty="0" smtClean="0"/>
          </a:p>
          <a:p>
            <a:pPr marL="171428" indent="-171428">
              <a:buFont typeface="Arial" pitchFamily="34" charset="0"/>
              <a:buChar char="•"/>
            </a:pPr>
            <a:endParaRPr lang="en-US" i="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10</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 typeface="Arial" pitchFamily="34" charset="0"/>
              <a:buChar char="•"/>
            </a:pPr>
            <a:r>
              <a:rPr lang="en-US" i="1" dirty="0" smtClean="0"/>
              <a:t>NFIA: National Flood Insurance Act</a:t>
            </a:r>
          </a:p>
          <a:p>
            <a:pPr marL="171428" indent="-171428">
              <a:buFont typeface="Arial" pitchFamily="34" charset="0"/>
              <a:buChar char="•"/>
            </a:pPr>
            <a:endParaRPr lang="en-US" i="1" dirty="0" smtClean="0"/>
          </a:p>
          <a:p>
            <a:pPr marL="171428" indent="-171428">
              <a:buFont typeface="Arial" pitchFamily="34" charset="0"/>
              <a:buChar char="•"/>
            </a:pPr>
            <a:r>
              <a:rPr lang="en-US" i="0" dirty="0" smtClean="0"/>
              <a:t>It is</a:t>
            </a:r>
            <a:r>
              <a:rPr lang="en-US" i="0" baseline="0" dirty="0" smtClean="0"/>
              <a:t> common to hear people to speak of “The FEMA program or the FEMA regulations.”  Neither are true representations of reality, it is the locally adopted flood damage prevention ordinance which is enforced by the local community.  FEMA and the state FPM staff provide tech assistance and oversight as needed.</a:t>
            </a:r>
            <a:endParaRPr lang="en-US" i="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11</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 typeface="Arial" pitchFamily="34" charset="0"/>
              <a:buChar char="•"/>
            </a:pPr>
            <a:r>
              <a:rPr lang="en-US" i="1" dirty="0" smtClean="0"/>
              <a:t>Click for the definition</a:t>
            </a:r>
            <a:r>
              <a:rPr lang="en-US" i="1" baseline="0" dirty="0" smtClean="0"/>
              <a:t> of community.</a:t>
            </a:r>
            <a:endParaRPr lang="en-US" i="1"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12</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 typeface="Arial" pitchFamily="34" charset="0"/>
              <a:buChar char="•"/>
            </a:pPr>
            <a:r>
              <a:rPr lang="en-US" i="0" dirty="0" smtClean="0"/>
              <a:t>If you do not have</a:t>
            </a:r>
            <a:r>
              <a:rPr lang="en-US" i="0" baseline="0" dirty="0" smtClean="0"/>
              <a:t> a copy of 44 CFR, get one.</a:t>
            </a:r>
          </a:p>
          <a:p>
            <a:pPr marL="171428" indent="-171428">
              <a:buFont typeface="Arial" pitchFamily="34" charset="0"/>
              <a:buChar char="•"/>
            </a:pPr>
            <a:endParaRPr lang="en-US" i="0" baseline="0" dirty="0" smtClean="0"/>
          </a:p>
          <a:p>
            <a:pPr marL="171428" indent="-171428">
              <a:buFont typeface="Arial" pitchFamily="34" charset="0"/>
              <a:buChar char="•"/>
            </a:pPr>
            <a:r>
              <a:rPr lang="en-US" i="0" baseline="0" dirty="0" smtClean="0"/>
              <a:t>Who is the Administrator of your state’s flood damage prevention ordinance?  Do you have a copy of the ordinance?</a:t>
            </a:r>
          </a:p>
          <a:p>
            <a:pPr marL="171428" indent="-171428">
              <a:buFont typeface="Arial" pitchFamily="34" charset="0"/>
              <a:buChar char="•"/>
            </a:pPr>
            <a:endParaRPr lang="en-US" i="0" baseline="0" dirty="0" smtClean="0"/>
          </a:p>
          <a:p>
            <a:pPr marL="171428" indent="-171428">
              <a:buFont typeface="Arial" pitchFamily="34" charset="0"/>
              <a:buChar char="•"/>
            </a:pPr>
            <a:r>
              <a:rPr lang="en-US" i="0" baseline="0" dirty="0" smtClean="0"/>
              <a:t>Has your state program ever had a Community Assistance Visit by FEMA?</a:t>
            </a:r>
            <a:endParaRPr lang="en-US" i="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13</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 typeface="Arial" pitchFamily="34" charset="0"/>
              <a:buChar char="•"/>
            </a:pPr>
            <a:r>
              <a:rPr lang="en-US" i="0" dirty="0" smtClean="0"/>
              <a:t>Establish by</a:t>
            </a:r>
            <a:r>
              <a:rPr lang="en-US" i="0" baseline="0" dirty="0" smtClean="0"/>
              <a:t> regulatory or executive authority.</a:t>
            </a:r>
            <a:endParaRPr lang="en-US" i="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14</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D6BDE5DC-027F-4F14-A0F3-C7B7A3E40103}" type="slidenum">
              <a:rPr lang="en-US" sz="1200" smtClean="0"/>
              <a:pPr eaLnBrk="1" hangingPunct="1"/>
              <a:t>15</a:t>
            </a:fld>
            <a:endParaRPr lang="en-US" sz="1200" smtClean="0"/>
          </a:p>
        </p:txBody>
      </p:sp>
      <p:sp>
        <p:nvSpPr>
          <p:cNvPr id="39939"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39940" name="Rectangle 3"/>
          <p:cNvSpPr>
            <a:spLocks noGrp="1" noChangeArrowheads="1"/>
          </p:cNvSpPr>
          <p:nvPr>
            <p:ph type="body" idx="1"/>
          </p:nvPr>
        </p:nvSpPr>
        <p:spPr>
          <a:xfrm>
            <a:off x="915988" y="4344988"/>
            <a:ext cx="5026025" cy="4114800"/>
          </a:xfrm>
          <a:solidFill>
            <a:srgbClr val="FFFFFF"/>
          </a:solidFill>
          <a:ln>
            <a:solidFill>
              <a:srgbClr val="000000"/>
            </a:solidFill>
          </a:ln>
        </p:spPr>
        <p:txBody>
          <a:bodyPr lIns="86493" tIns="43247" rIns="86493" bIns="43247"/>
          <a:lstStyle/>
          <a:p>
            <a:pPr marL="171450" indent="-171450" eaLnBrk="1" hangingPunct="1">
              <a:buFont typeface="Arial" pitchFamily="34" charset="0"/>
              <a:buChar char="•"/>
            </a:pPr>
            <a:r>
              <a:rPr lang="en-US" i="0" dirty="0" smtClean="0"/>
              <a:t>Examples of various NFIP</a:t>
            </a:r>
            <a:r>
              <a:rPr lang="en-US" i="0" baseline="0" dirty="0" smtClean="0"/>
              <a:t> “brands” or “logos” over the years.</a:t>
            </a:r>
            <a:endParaRPr lang="en-US" i="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 typeface="Arial" pitchFamily="34" charset="0"/>
              <a:buChar char="•"/>
            </a:pPr>
            <a:r>
              <a:rPr lang="en-US" i="1" dirty="0" smtClean="0"/>
              <a:t>Review</a:t>
            </a:r>
            <a:r>
              <a:rPr lang="en-US" i="1" baseline="0" dirty="0" smtClean="0"/>
              <a:t> any items or questions that were raised to ensure that there is no confusion or mystery to what you have covered.</a:t>
            </a:r>
          </a:p>
          <a:p>
            <a:pPr marL="171428" indent="-171428">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16</a:t>
            </a:fld>
            <a:endParaRPr lang="en-US" dirty="0"/>
          </a:p>
        </p:txBody>
      </p:sp>
    </p:spTree>
    <p:extLst>
      <p:ext uri="{BB962C8B-B14F-4D97-AF65-F5344CB8AC3E}">
        <p14:creationId xmlns:p14="http://schemas.microsoft.com/office/powerpoint/2010/main" val="13028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Effective state FPM program principles are to</a:t>
            </a:r>
            <a:r>
              <a:rPr lang="en-US" baseline="0" dirty="0" smtClean="0"/>
              <a:t> guide development away from flood-prone areas; adverse impacts of development within and outside of floodplain must be minimized.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A key risk management strategy is flood insurance and risk communication.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The state is the bridge between federal and local FPM activities.  The SCs job is to be that bridge.</a:t>
            </a:r>
            <a:endParaRPr lang="en-US" dirty="0" smtClean="0"/>
          </a:p>
          <a:p>
            <a:endParaRPr lang="en-US" dirty="0"/>
          </a:p>
        </p:txBody>
      </p:sp>
      <p:sp>
        <p:nvSpPr>
          <p:cNvPr id="4" name="Slide Number Placeholder 3"/>
          <p:cNvSpPr>
            <a:spLocks noGrp="1"/>
          </p:cNvSpPr>
          <p:nvPr>
            <p:ph type="sldNum" sz="quarter" idx="10"/>
          </p:nvPr>
        </p:nvSpPr>
        <p:spPr/>
        <p:txBody>
          <a:bodyPr/>
          <a:lstStyle/>
          <a:p>
            <a:fld id="{DB6FC41E-C7B1-4942-A6F8-366B0333BB5C}" type="slidenum">
              <a:rPr lang="en-US" smtClean="0"/>
              <a:t>17</a:t>
            </a:fld>
            <a:endParaRPr lang="en-US" dirty="0"/>
          </a:p>
        </p:txBody>
      </p:sp>
    </p:spTree>
    <p:extLst>
      <p:ext uri="{BB962C8B-B14F-4D97-AF65-F5344CB8AC3E}">
        <p14:creationId xmlns:p14="http://schemas.microsoft.com/office/powerpoint/2010/main" val="2793212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Just a taste of what the local jurisdiction does</a:t>
            </a:r>
            <a:r>
              <a:rPr lang="en-US" baseline="0" dirty="0" smtClean="0"/>
              <a:t> on a daily basis.  E273’s Unit 6 has much more detail.</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What state enabling authority or legislation is the basis for the local flood damage prevention ordinance?</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The SC supports and encourages local FPM.</a:t>
            </a:r>
            <a:endParaRPr lang="en-US" dirty="0"/>
          </a:p>
        </p:txBody>
      </p:sp>
      <p:sp>
        <p:nvSpPr>
          <p:cNvPr id="4" name="Slide Number Placeholder 3"/>
          <p:cNvSpPr>
            <a:spLocks noGrp="1"/>
          </p:cNvSpPr>
          <p:nvPr>
            <p:ph type="sldNum" sz="quarter" idx="10"/>
          </p:nvPr>
        </p:nvSpPr>
        <p:spPr/>
        <p:txBody>
          <a:bodyPr/>
          <a:lstStyle/>
          <a:p>
            <a:fld id="{DB6FC41E-C7B1-4942-A6F8-366B0333BB5C}" type="slidenum">
              <a:rPr lang="en-US" smtClean="0"/>
              <a:t>18</a:t>
            </a:fld>
            <a:endParaRPr lang="en-US" dirty="0"/>
          </a:p>
        </p:txBody>
      </p:sp>
    </p:spTree>
    <p:extLst>
      <p:ext uri="{BB962C8B-B14F-4D97-AF65-F5344CB8AC3E}">
        <p14:creationId xmlns:p14="http://schemas.microsoft.com/office/powerpoint/2010/main" val="1083592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Now, let’s dig a little deeper.</a:t>
            </a:r>
          </a:p>
          <a:p>
            <a:pPr marL="171450" indent="-171450">
              <a:buFont typeface="Arial" pitchFamily="34" charset="0"/>
              <a:buChar char="•"/>
            </a:pPr>
            <a:endParaRPr lang="en-US" dirty="0" smtClean="0"/>
          </a:p>
          <a:p>
            <a:pPr marL="171450" indent="-171450">
              <a:buFont typeface="Arial" pitchFamily="34" charset="0"/>
              <a:buChar char="•"/>
            </a:pPr>
            <a:r>
              <a:rPr lang="en-US" dirty="0" smtClean="0"/>
              <a:t>The</a:t>
            </a:r>
            <a:r>
              <a:rPr lang="en-US" baseline="0" dirty="0" smtClean="0"/>
              <a:t> FEMA HQ FPM Branch coordinates with the ten FEMA Regional Offices on these activities.</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They have the authority to enroll communities in the NFIP and to suspend or withdraw communities based upon the recommendations from the  Regional Offices.</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FEMA compliance: CRS reclassification (if applicable), Probation, Suspension and Insurance Denial.</a:t>
            </a:r>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19</a:t>
            </a:fld>
            <a:endParaRPr lang="en-US" dirty="0"/>
          </a:p>
        </p:txBody>
      </p:sp>
    </p:spTree>
    <p:extLst>
      <p:ext uri="{BB962C8B-B14F-4D97-AF65-F5344CB8AC3E}">
        <p14:creationId xmlns:p14="http://schemas.microsoft.com/office/powerpoint/2010/main" val="2162941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i="1" dirty="0" smtClean="0"/>
              <a:t>{Standard introductory slide for all 14 modules,</a:t>
            </a:r>
            <a:r>
              <a:rPr lang="en-US" i="1" baseline="0" dirty="0" smtClean="0"/>
              <a:t> which enables a module to be shared as an individual/stand-alone session if the need arises.}</a:t>
            </a:r>
          </a:p>
          <a:p>
            <a:pPr marL="0" indent="0">
              <a:buFont typeface="Arial" pitchFamily="34" charset="0"/>
              <a:buNone/>
            </a:pPr>
            <a:endParaRPr lang="en-US" i="1" baseline="0" dirty="0" smtClean="0"/>
          </a:p>
          <a:p>
            <a:pPr marL="171450" indent="-171450">
              <a:buFont typeface="Arial" pitchFamily="34" charset="0"/>
              <a:buChar char="•"/>
            </a:pPr>
            <a:r>
              <a:rPr lang="en-US" i="1" baseline="0" dirty="0" smtClean="0"/>
              <a:t>Mentor should skip the first bullet if the module is not delivered as the first of a select series of modules or as an individual module.</a:t>
            </a:r>
          </a:p>
          <a:p>
            <a:pPr marL="171450" indent="-171450">
              <a:buFont typeface="Arial"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For</a:t>
            </a:r>
            <a:r>
              <a:rPr lang="en-US" baseline="0" dirty="0" smtClean="0"/>
              <a:t> the next two hours we will {do our introductions and} discuss the first of two modules concerned with the framework for floodplain management.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{First, we will cover the obligatory introductions portion of the module/session.  After that is accomplished,}  the last four depicted bullets will be discussed before we begin in earnest.</a:t>
            </a:r>
            <a:endParaRPr lang="en-US"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2</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What FEMA Region is</a:t>
            </a:r>
            <a:r>
              <a:rPr lang="en-US" baseline="0" dirty="0" smtClean="0"/>
              <a:t> responsible for working with your state?  Who is your State Specialist/Liaison?</a:t>
            </a:r>
          </a:p>
          <a:p>
            <a:pPr marL="171450" indent="-171450">
              <a:buFont typeface="Arial" pitchFamily="34" charset="0"/>
              <a:buChar char="•"/>
            </a:pPr>
            <a:endParaRPr lang="en-US" baseline="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DB6FC41E-C7B1-4942-A6F8-366B0333BB5C}" type="slidenum">
              <a:rPr lang="en-US" smtClean="0"/>
              <a:t>20</a:t>
            </a:fld>
            <a:endParaRPr lang="en-US" dirty="0"/>
          </a:p>
        </p:txBody>
      </p:sp>
    </p:spTree>
    <p:extLst>
      <p:ext uri="{BB962C8B-B14F-4D97-AF65-F5344CB8AC3E}">
        <p14:creationId xmlns:p14="http://schemas.microsoft.com/office/powerpoint/2010/main" val="3900268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baseline="0" dirty="0" smtClean="0"/>
          </a:p>
          <a:p>
            <a:pPr marL="171450" indent="-171450">
              <a:buFont typeface="Arial" pitchFamily="34" charset="0"/>
              <a:buChar char="•"/>
            </a:pPr>
            <a:r>
              <a:rPr lang="en-US" dirty="0" smtClean="0"/>
              <a:t>The RO is your primary POC (as the SC).  </a:t>
            </a:r>
            <a:endParaRPr lang="en-US" dirty="0"/>
          </a:p>
        </p:txBody>
      </p:sp>
      <p:sp>
        <p:nvSpPr>
          <p:cNvPr id="4" name="Slide Number Placeholder 3"/>
          <p:cNvSpPr>
            <a:spLocks noGrp="1"/>
          </p:cNvSpPr>
          <p:nvPr>
            <p:ph type="sldNum" sz="quarter" idx="10"/>
          </p:nvPr>
        </p:nvSpPr>
        <p:spPr/>
        <p:txBody>
          <a:bodyPr/>
          <a:lstStyle/>
          <a:p>
            <a:fld id="{DB6FC41E-C7B1-4942-A6F8-366B0333BB5C}" type="slidenum">
              <a:rPr lang="en-US" smtClean="0"/>
              <a:t>21</a:t>
            </a:fld>
            <a:endParaRPr lang="en-US" dirty="0"/>
          </a:p>
        </p:txBody>
      </p:sp>
    </p:spTree>
    <p:extLst>
      <p:ext uri="{BB962C8B-B14F-4D97-AF65-F5344CB8AC3E}">
        <p14:creationId xmlns:p14="http://schemas.microsoft.com/office/powerpoint/2010/main" val="3900268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State Coordinators and RO will be working closely together on these activities.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The reason that “minimum” is underlined here is that some FEMA staffers insist that the state model ordinance reflect the personal views of the FEMA reviewer.  You do not have to change your ordinance, as long as the model meets minimum requirements.  You are encouraged to insert your own higher standards that are particular to your state’s FPM program.</a:t>
            </a:r>
            <a:endParaRPr lang="en-US"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DB6FC41E-C7B1-4942-A6F8-366B0333BB5C}" type="slidenum">
              <a:rPr lang="en-US" smtClean="0"/>
              <a:t>22</a:t>
            </a:fld>
            <a:endParaRPr lang="en-US" dirty="0"/>
          </a:p>
        </p:txBody>
      </p:sp>
    </p:spTree>
    <p:extLst>
      <p:ext uri="{BB962C8B-B14F-4D97-AF65-F5344CB8AC3E}">
        <p14:creationId xmlns:p14="http://schemas.microsoft.com/office/powerpoint/2010/main" val="2162941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vast majority of CAVs</a:t>
            </a:r>
            <a:r>
              <a:rPr lang="en-US" baseline="0" dirty="0" smtClean="0"/>
              <a:t> and CACs are conducted by the State NFIP coordinating staff.</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These are CAP-SSSE agreement activities.  (More info in Module Six.)</a:t>
            </a:r>
            <a:endParaRPr lang="en-US" dirty="0"/>
          </a:p>
        </p:txBody>
      </p:sp>
      <p:sp>
        <p:nvSpPr>
          <p:cNvPr id="4" name="Slide Number Placeholder 3"/>
          <p:cNvSpPr>
            <a:spLocks noGrp="1"/>
          </p:cNvSpPr>
          <p:nvPr>
            <p:ph type="sldNum" sz="quarter" idx="10"/>
          </p:nvPr>
        </p:nvSpPr>
        <p:spPr/>
        <p:txBody>
          <a:bodyPr/>
          <a:lstStyle/>
          <a:p>
            <a:fld id="{DB6FC41E-C7B1-4942-A6F8-366B0333BB5C}" type="slidenum">
              <a:rPr lang="en-US" smtClean="0"/>
              <a:t>23</a:t>
            </a:fld>
            <a:endParaRPr lang="en-US" dirty="0"/>
          </a:p>
        </p:txBody>
      </p:sp>
    </p:spTree>
    <p:extLst>
      <p:ext uri="{BB962C8B-B14F-4D97-AF65-F5344CB8AC3E}">
        <p14:creationId xmlns:p14="http://schemas.microsoft.com/office/powerpoint/2010/main" val="2162941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CAP-SSSE will be discussed</a:t>
            </a:r>
            <a:r>
              <a:rPr lang="en-US" baseline="0" dirty="0" smtClean="0"/>
              <a:t> in detail in Module 6.</a:t>
            </a:r>
            <a:endParaRPr lang="en-US" dirty="0"/>
          </a:p>
        </p:txBody>
      </p:sp>
      <p:sp>
        <p:nvSpPr>
          <p:cNvPr id="4" name="Slide Number Placeholder 3"/>
          <p:cNvSpPr>
            <a:spLocks noGrp="1"/>
          </p:cNvSpPr>
          <p:nvPr>
            <p:ph type="sldNum" sz="quarter" idx="10"/>
          </p:nvPr>
        </p:nvSpPr>
        <p:spPr/>
        <p:txBody>
          <a:bodyPr/>
          <a:lstStyle/>
          <a:p>
            <a:fld id="{DB6FC41E-C7B1-4942-A6F8-366B0333BB5C}" type="slidenum">
              <a:rPr lang="en-US" smtClean="0"/>
              <a:t>24</a:t>
            </a:fld>
            <a:endParaRPr lang="en-US" dirty="0"/>
          </a:p>
        </p:txBody>
      </p:sp>
    </p:spTree>
    <p:extLst>
      <p:ext uri="{BB962C8B-B14F-4D97-AF65-F5344CB8AC3E}">
        <p14:creationId xmlns:p14="http://schemas.microsoft.com/office/powerpoint/2010/main" val="2162941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You should know if your office is designated in state law or executive order.</a:t>
            </a:r>
          </a:p>
        </p:txBody>
      </p:sp>
      <p:sp>
        <p:nvSpPr>
          <p:cNvPr id="4" name="Slide Number Placeholder 3"/>
          <p:cNvSpPr>
            <a:spLocks noGrp="1"/>
          </p:cNvSpPr>
          <p:nvPr>
            <p:ph type="sldNum" sz="quarter" idx="10"/>
          </p:nvPr>
        </p:nvSpPr>
        <p:spPr/>
        <p:txBody>
          <a:bodyPr/>
          <a:lstStyle/>
          <a:p>
            <a:fld id="{DB6FC41E-C7B1-4942-A6F8-366B0333BB5C}" type="slidenum">
              <a:rPr lang="en-US" smtClean="0"/>
              <a:t>25</a:t>
            </a:fld>
            <a:endParaRPr lang="en-US" dirty="0"/>
          </a:p>
        </p:txBody>
      </p:sp>
    </p:spTree>
    <p:extLst>
      <p:ext uri="{BB962C8B-B14F-4D97-AF65-F5344CB8AC3E}">
        <p14:creationId xmlns:p14="http://schemas.microsoft.com/office/powerpoint/2010/main" val="2162941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i="1" dirty="0" smtClean="0"/>
              <a:t>Use bullets</a:t>
            </a:r>
            <a:r>
              <a:rPr lang="en-US" i="1" baseline="0" dirty="0" smtClean="0"/>
              <a:t> to stimulate discussion.</a:t>
            </a:r>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26</a:t>
            </a:fld>
            <a:endParaRPr lang="en-US" dirty="0"/>
          </a:p>
        </p:txBody>
      </p:sp>
    </p:spTree>
    <p:extLst>
      <p:ext uri="{BB962C8B-B14F-4D97-AF65-F5344CB8AC3E}">
        <p14:creationId xmlns:p14="http://schemas.microsoft.com/office/powerpoint/2010/main" val="2162941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Related</a:t>
            </a:r>
            <a:r>
              <a:rPr lang="en-US" baseline="0" dirty="0" smtClean="0"/>
              <a:t> to the effective program principle of strong and clear authority.</a:t>
            </a:r>
            <a:endParaRPr lang="en-US" dirty="0" smtClean="0"/>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27</a:t>
            </a:fld>
            <a:endParaRPr lang="en-US" dirty="0"/>
          </a:p>
        </p:txBody>
      </p:sp>
    </p:spTree>
    <p:extLst>
      <p:ext uri="{BB962C8B-B14F-4D97-AF65-F5344CB8AC3E}">
        <p14:creationId xmlns:p14="http://schemas.microsoft.com/office/powerpoint/2010/main" val="2162941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Effective program principle: to</a:t>
            </a:r>
            <a:r>
              <a:rPr lang="en-US" baseline="0" dirty="0" smtClean="0"/>
              <a:t> guide development away from flood-prone areas; adverse impacts of development within and outside of floodplain must be minimized.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Effective principle: that flood hazards must be identified and flood risk assessed.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Although these are NFIP coordination,</a:t>
            </a:r>
            <a:r>
              <a:rPr lang="en-US" baseline="0" dirty="0" smtClean="0"/>
              <a:t> they dovetail with broader/comprehensive state FPM programs</a:t>
            </a:r>
            <a:endParaRPr lang="en-US" dirty="0" smtClean="0"/>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28</a:t>
            </a:fld>
            <a:endParaRPr lang="en-US" dirty="0"/>
          </a:p>
        </p:txBody>
      </p:sp>
    </p:spTree>
    <p:extLst>
      <p:ext uri="{BB962C8B-B14F-4D97-AF65-F5344CB8AC3E}">
        <p14:creationId xmlns:p14="http://schemas.microsoft.com/office/powerpoint/2010/main" val="2162941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Effective program</a:t>
            </a:r>
            <a:r>
              <a:rPr lang="en-US" baseline="0" dirty="0" smtClean="0"/>
              <a:t> elements to consider natural benefit and functions of floodplains, integrate throughout state functions and programs.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This second bullet may or may not apply to your state agency’s mandate.</a:t>
            </a:r>
            <a:endParaRPr lang="en-US" dirty="0" smtClean="0"/>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29</a:t>
            </a:fld>
            <a:endParaRPr lang="en-US" dirty="0"/>
          </a:p>
        </p:txBody>
      </p:sp>
    </p:spTree>
    <p:extLst>
      <p:ext uri="{BB962C8B-B14F-4D97-AF65-F5344CB8AC3E}">
        <p14:creationId xmlns:p14="http://schemas.microsoft.com/office/powerpoint/2010/main" val="2162941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Skip this slide as deemed necessary.</a:t>
            </a:r>
          </a:p>
          <a:p>
            <a:pPr marL="171450" indent="-171450">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3</a:t>
            </a:fld>
            <a:endParaRPr lang="en-US" dirty="0"/>
          </a:p>
        </p:txBody>
      </p:sp>
    </p:spTree>
    <p:extLst>
      <p:ext uri="{BB962C8B-B14F-4D97-AF65-F5344CB8AC3E}">
        <p14:creationId xmlns:p14="http://schemas.microsoft.com/office/powerpoint/2010/main" val="1544744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Effective programs</a:t>
            </a:r>
            <a:r>
              <a:rPr lang="en-US" baseline="0" dirty="0" smtClean="0"/>
              <a:t> address public awareness of flood risk; staffing and funding are consistent with the need of state.</a:t>
            </a:r>
            <a:endParaRPr lang="en-US" dirty="0" smtClean="0"/>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30</a:t>
            </a:fld>
            <a:endParaRPr lang="en-US" dirty="0"/>
          </a:p>
        </p:txBody>
      </p:sp>
    </p:spTree>
    <p:extLst>
      <p:ext uri="{BB962C8B-B14F-4D97-AF65-F5344CB8AC3E}">
        <p14:creationId xmlns:p14="http://schemas.microsoft.com/office/powerpoint/2010/main" val="2162941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i="1" dirty="0" smtClean="0"/>
              <a:t>Use bullets</a:t>
            </a:r>
            <a:r>
              <a:rPr lang="en-US" i="1" baseline="0" dirty="0" smtClean="0"/>
              <a:t> to stimulate discussion.</a:t>
            </a:r>
          </a:p>
        </p:txBody>
      </p:sp>
      <p:sp>
        <p:nvSpPr>
          <p:cNvPr id="4" name="Slide Number Placeholder 3"/>
          <p:cNvSpPr>
            <a:spLocks noGrp="1"/>
          </p:cNvSpPr>
          <p:nvPr>
            <p:ph type="sldNum" sz="quarter" idx="10"/>
          </p:nvPr>
        </p:nvSpPr>
        <p:spPr/>
        <p:txBody>
          <a:bodyPr/>
          <a:lstStyle/>
          <a:p>
            <a:fld id="{DB6FC41E-C7B1-4942-A6F8-366B0333BB5C}" type="slidenum">
              <a:rPr lang="en-US" smtClean="0"/>
              <a:t>31</a:t>
            </a:fld>
            <a:endParaRPr lang="en-US" dirty="0"/>
          </a:p>
        </p:txBody>
      </p:sp>
    </p:spTree>
    <p:extLst>
      <p:ext uri="{BB962C8B-B14F-4D97-AF65-F5344CB8AC3E}">
        <p14:creationId xmlns:p14="http://schemas.microsoft.com/office/powerpoint/2010/main" val="2162941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This is where the rubber meets the road in FPM.  </a:t>
            </a:r>
          </a:p>
        </p:txBody>
      </p:sp>
      <p:sp>
        <p:nvSpPr>
          <p:cNvPr id="4" name="Slide Number Placeholder 3"/>
          <p:cNvSpPr>
            <a:spLocks noGrp="1"/>
          </p:cNvSpPr>
          <p:nvPr>
            <p:ph type="sldNum" sz="quarter" idx="10"/>
          </p:nvPr>
        </p:nvSpPr>
        <p:spPr/>
        <p:txBody>
          <a:bodyPr/>
          <a:lstStyle/>
          <a:p>
            <a:fld id="{DB6FC41E-C7B1-4942-A6F8-366B0333BB5C}" type="slidenum">
              <a:rPr lang="en-US" smtClean="0"/>
              <a:t>32</a:t>
            </a:fld>
            <a:endParaRPr lang="en-US" dirty="0"/>
          </a:p>
        </p:txBody>
      </p:sp>
    </p:spTree>
    <p:extLst>
      <p:ext uri="{BB962C8B-B14F-4D97-AF65-F5344CB8AC3E}">
        <p14:creationId xmlns:p14="http://schemas.microsoft.com/office/powerpoint/2010/main" val="2162941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 typeface="Arial" pitchFamily="34" charset="0"/>
              <a:buChar char="•"/>
            </a:pPr>
            <a:r>
              <a:rPr lang="en-US" i="1" dirty="0" smtClean="0"/>
              <a:t>Review</a:t>
            </a:r>
            <a:r>
              <a:rPr lang="en-US" i="1" baseline="0" dirty="0" smtClean="0"/>
              <a:t> any items or questions that were raised to ensure that there is no confusion or mystery to what you have covered.</a:t>
            </a:r>
          </a:p>
          <a:p>
            <a:pPr marL="171428" indent="-171428">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33</a:t>
            </a:fld>
            <a:endParaRPr lang="en-US" dirty="0"/>
          </a:p>
        </p:txBody>
      </p:sp>
    </p:spTree>
    <p:extLst>
      <p:ext uri="{BB962C8B-B14F-4D97-AF65-F5344CB8AC3E}">
        <p14:creationId xmlns:p14="http://schemas.microsoft.com/office/powerpoint/2010/main" val="13028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D6BDE5DC-027F-4F14-A0F3-C7B7A3E40103}" type="slidenum">
              <a:rPr lang="en-US" sz="1200" smtClean="0"/>
              <a:pPr eaLnBrk="1" hangingPunct="1"/>
              <a:t>34</a:t>
            </a:fld>
            <a:endParaRPr lang="en-US" sz="1200" smtClean="0"/>
          </a:p>
        </p:txBody>
      </p:sp>
      <p:sp>
        <p:nvSpPr>
          <p:cNvPr id="39939"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39940" name="Rectangle 3"/>
          <p:cNvSpPr>
            <a:spLocks noGrp="1" noChangeArrowheads="1"/>
          </p:cNvSpPr>
          <p:nvPr>
            <p:ph type="body" idx="1"/>
          </p:nvPr>
        </p:nvSpPr>
        <p:spPr>
          <a:xfrm>
            <a:off x="915988" y="4344988"/>
            <a:ext cx="5026025" cy="4114800"/>
          </a:xfrm>
          <a:solidFill>
            <a:srgbClr val="FFFFFF"/>
          </a:solidFill>
          <a:ln>
            <a:solidFill>
              <a:srgbClr val="000000"/>
            </a:solidFill>
          </a:ln>
        </p:spPr>
        <p:txBody>
          <a:bodyPr lIns="86493" tIns="43247" rIns="86493" bIns="43247"/>
          <a:lstStyle/>
          <a:p>
            <a:pPr marL="171450" indent="-171450" eaLnBrk="1" hangingPunct="1">
              <a:buFont typeface="Arial" pitchFamily="34" charset="0"/>
              <a:buChar char="•"/>
            </a:pPr>
            <a:r>
              <a:rPr lang="en-US" dirty="0" smtClean="0"/>
              <a:t>Why do you care about federal regulations/policies/</a:t>
            </a:r>
            <a:r>
              <a:rPr lang="en-US" dirty="0" err="1" smtClean="0"/>
              <a:t>etc</a:t>
            </a:r>
            <a:r>
              <a:rPr lang="en-US" dirty="0" smtClean="0"/>
              <a:t>?   It affects your</a:t>
            </a:r>
            <a:r>
              <a:rPr lang="en-US" baseline="0" dirty="0" smtClean="0"/>
              <a:t> state program and activities. </a:t>
            </a:r>
          </a:p>
          <a:p>
            <a:pPr marL="171450" indent="-171450" eaLnBrk="1" hangingPunct="1">
              <a:buFont typeface="Arial" pitchFamily="34" charset="0"/>
              <a:buChar char="•"/>
            </a:pPr>
            <a:endParaRPr lang="en-US" baseline="0" dirty="0" smtClean="0"/>
          </a:p>
          <a:p>
            <a:pPr marL="171450" indent="-171450" eaLnBrk="1" hangingPunct="1">
              <a:buFont typeface="Arial" pitchFamily="34" charset="0"/>
              <a:buChar char="•"/>
            </a:pPr>
            <a:r>
              <a:rPr lang="en-US" baseline="0" dirty="0" smtClean="0"/>
              <a:t>This shows the federal progression from structural flood policies to non-structural and multiple objective policies.</a:t>
            </a: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D6BDE5DC-027F-4F14-A0F3-C7B7A3E40103}" type="slidenum">
              <a:rPr lang="en-US" sz="1200" smtClean="0"/>
              <a:pPr eaLnBrk="1" hangingPunct="1"/>
              <a:t>35</a:t>
            </a:fld>
            <a:endParaRPr lang="en-US" sz="1200" smtClean="0"/>
          </a:p>
        </p:txBody>
      </p:sp>
      <p:sp>
        <p:nvSpPr>
          <p:cNvPr id="39939"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39940" name="Rectangle 3"/>
          <p:cNvSpPr>
            <a:spLocks noGrp="1" noChangeArrowheads="1"/>
          </p:cNvSpPr>
          <p:nvPr>
            <p:ph type="body" idx="1"/>
          </p:nvPr>
        </p:nvSpPr>
        <p:spPr>
          <a:xfrm>
            <a:off x="915988" y="4344988"/>
            <a:ext cx="5026025" cy="4114800"/>
          </a:xfrm>
          <a:solidFill>
            <a:srgbClr val="FFFFFF"/>
          </a:solidFill>
          <a:ln>
            <a:solidFill>
              <a:srgbClr val="000000"/>
            </a:solidFill>
          </a:ln>
        </p:spPr>
        <p:txBody>
          <a:bodyPr lIns="86493" tIns="43247" rIns="86493" bIns="43247"/>
          <a:lstStyle/>
          <a:p>
            <a:pPr marL="171450" indent="-171450" eaLnBrk="1" hangingPunct="1">
              <a:buFont typeface="Arial" pitchFamily="34" charset="0"/>
              <a:buChar char="•"/>
            </a:pPr>
            <a:r>
              <a:rPr lang="en-US" dirty="0" smtClean="0"/>
              <a:t>The second bullet on the previous</a:t>
            </a:r>
            <a:r>
              <a:rPr lang="en-US" baseline="0" dirty="0" smtClean="0"/>
              <a:t> slide spoke of Dr. White’s doctoral thesis. This slide shows you an excellent addition to your professional library.</a:t>
            </a:r>
          </a:p>
          <a:p>
            <a:pPr marL="171450" indent="-171450" eaLnBrk="1" hangingPunct="1">
              <a:buFont typeface="Arial" pitchFamily="34" charset="0"/>
              <a:buChar char="•"/>
            </a:pPr>
            <a:endParaRPr lang="en-US" baseline="0" dirty="0" smtClean="0"/>
          </a:p>
          <a:p>
            <a:pPr marL="171450" indent="-171450" eaLnBrk="1" hangingPunct="1">
              <a:buFont typeface="Arial" pitchFamily="34" charset="0"/>
              <a:buChar char="•"/>
            </a:pPr>
            <a:r>
              <a:rPr lang="en-US" baseline="0" dirty="0" smtClean="0"/>
              <a:t>Broaden your perspective!!!</a:t>
            </a:r>
            <a:endParaRPr lang="en-US" dirty="0" smtClean="0"/>
          </a:p>
          <a:p>
            <a:pPr marL="171450" indent="-171450" eaLnBrk="1" hangingPunct="1">
              <a:buFont typeface="Arial" pitchFamily="34" charset="0"/>
              <a:buChar char="•"/>
            </a:pPr>
            <a:endParaRPr lang="en-US" dirty="0" smtClean="0"/>
          </a:p>
          <a:p>
            <a:pPr marL="171450" indent="-171450" eaLnBrk="1" hangingPunct="1">
              <a:buFont typeface="Arial" pitchFamily="34" charset="0"/>
              <a:buChar char="•"/>
            </a:pPr>
            <a:r>
              <a:rPr lang="en-US" dirty="0" smtClean="0"/>
              <a:t>The biography of Dr. Gilbert F. White, the “Father of Floodplain Management.”  Published by Johnson Books in 2006. www.johnsonbooks.com </a:t>
            </a:r>
          </a:p>
          <a:p>
            <a:pPr marL="171450" indent="-171450" eaLnBrk="1" hangingPunct="1">
              <a:buFont typeface="Arial" pitchFamily="34" charset="0"/>
              <a:buChar char="•"/>
            </a:pPr>
            <a:endParaRPr lang="en-US" dirty="0" smtClean="0"/>
          </a:p>
          <a:p>
            <a:pPr marL="171450" indent="-171450" eaLnBrk="1" hangingPunct="1">
              <a:buFont typeface="Arial" pitchFamily="34" charset="0"/>
              <a:buChar char="•"/>
            </a:pPr>
            <a:r>
              <a:rPr lang="en-US" i="1" dirty="0" smtClean="0"/>
              <a:t>Morgan Mentor loves this book.</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D6BDE5DC-027F-4F14-A0F3-C7B7A3E40103}" type="slidenum">
              <a:rPr lang="en-US" sz="1200" smtClean="0"/>
              <a:pPr eaLnBrk="1" hangingPunct="1"/>
              <a:t>36</a:t>
            </a:fld>
            <a:endParaRPr lang="en-US" sz="1200" smtClean="0"/>
          </a:p>
        </p:txBody>
      </p:sp>
      <p:sp>
        <p:nvSpPr>
          <p:cNvPr id="39939"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39940" name="Rectangle 3"/>
          <p:cNvSpPr>
            <a:spLocks noGrp="1" noChangeArrowheads="1"/>
          </p:cNvSpPr>
          <p:nvPr>
            <p:ph type="body" idx="1"/>
          </p:nvPr>
        </p:nvSpPr>
        <p:spPr>
          <a:xfrm>
            <a:off x="915988" y="4344988"/>
            <a:ext cx="5026025" cy="4114800"/>
          </a:xfrm>
          <a:solidFill>
            <a:srgbClr val="FFFFFF"/>
          </a:solidFill>
          <a:ln>
            <a:solidFill>
              <a:srgbClr val="000000"/>
            </a:solidFill>
          </a:ln>
        </p:spPr>
        <p:txBody>
          <a:bodyPr lIns="86493" tIns="43247" rIns="86493" bIns="43247"/>
          <a:lstStyle/>
          <a:p>
            <a:pPr marL="171450" indent="-171450" eaLnBrk="1" hangingPunct="1">
              <a:buFont typeface="Arial" pitchFamily="34" charset="0"/>
              <a:buChar char="•"/>
            </a:pPr>
            <a:r>
              <a:rPr lang="en-US" dirty="0" smtClean="0"/>
              <a:t>Now here is the flood related legislation laundry list that</a:t>
            </a:r>
            <a:r>
              <a:rPr lang="en-US" baseline="0" dirty="0" smtClean="0"/>
              <a:t> everyone should be familiar with.  </a:t>
            </a:r>
            <a:r>
              <a:rPr lang="en-US" dirty="0" smtClean="0"/>
              <a:t>We will briefly</a:t>
            </a:r>
            <a:r>
              <a:rPr lang="en-US" baseline="0" dirty="0" smtClean="0"/>
              <a:t> discuss each act in the next few slides.</a:t>
            </a:r>
          </a:p>
          <a:p>
            <a:pPr marL="171450" indent="-171450" eaLnBrk="1" hangingPunct="1">
              <a:buFont typeface="Arial" pitchFamily="34" charset="0"/>
              <a:buChar char="•"/>
            </a:pPr>
            <a:endParaRPr lang="en-US" baseline="0" dirty="0" smtClean="0"/>
          </a:p>
          <a:p>
            <a:pPr marL="171450" indent="-171450" eaLnBrk="1" hangingPunct="1">
              <a:buFont typeface="Arial" pitchFamily="34" charset="0"/>
              <a:buChar char="•"/>
            </a:pPr>
            <a:r>
              <a:rPr lang="en-US" baseline="0" dirty="0" smtClean="0"/>
              <a:t>As a state coordinator, you should know that it has been through multiple revisions and is ever evolving.</a:t>
            </a: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D6BDE5DC-027F-4F14-A0F3-C7B7A3E40103}" type="slidenum">
              <a:rPr lang="en-US" sz="1200" smtClean="0"/>
              <a:pPr eaLnBrk="1" hangingPunct="1"/>
              <a:t>37</a:t>
            </a:fld>
            <a:endParaRPr lang="en-US" sz="1200" smtClean="0"/>
          </a:p>
        </p:txBody>
      </p:sp>
      <p:sp>
        <p:nvSpPr>
          <p:cNvPr id="39939"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39940" name="Rectangle 3"/>
          <p:cNvSpPr>
            <a:spLocks noGrp="1" noChangeArrowheads="1"/>
          </p:cNvSpPr>
          <p:nvPr>
            <p:ph type="body" idx="1"/>
          </p:nvPr>
        </p:nvSpPr>
        <p:spPr>
          <a:xfrm>
            <a:off x="915988" y="4344988"/>
            <a:ext cx="5026025" cy="4114800"/>
          </a:xfrm>
          <a:solidFill>
            <a:srgbClr val="FFFFFF"/>
          </a:solidFill>
          <a:ln>
            <a:solidFill>
              <a:srgbClr val="000000"/>
            </a:solidFill>
          </a:ln>
        </p:spPr>
        <p:txBody>
          <a:bodyPr lIns="86493" tIns="43247" rIns="86493" bIns="43247"/>
          <a:lstStyle/>
          <a:p>
            <a:pPr marL="171450" indent="-171450" eaLnBrk="1" hangingPunct="1">
              <a:buFont typeface="Arial" pitchFamily="34" charset="0"/>
              <a:buChar char="•"/>
            </a:pPr>
            <a:r>
              <a:rPr lang="en-US" i="1" dirty="0" smtClean="0"/>
              <a:t>Use bullets</a:t>
            </a:r>
            <a:r>
              <a:rPr lang="en-US" i="1" baseline="0" dirty="0" smtClean="0"/>
              <a:t> to stimulate discussion.</a:t>
            </a:r>
          </a:p>
          <a:p>
            <a:pPr marL="171450" indent="-171450" eaLnBrk="1" hangingPunct="1">
              <a:buFont typeface="Arial" pitchFamily="34" charset="0"/>
              <a:buChar char="•"/>
            </a:pPr>
            <a:endParaRPr lang="en-US" i="1" baseline="0" dirty="0" smtClean="0"/>
          </a:p>
          <a:p>
            <a:pPr marL="171450" indent="-171450" eaLnBrk="1" hangingPunct="1">
              <a:buFont typeface="Arial" pitchFamily="34" charset="0"/>
              <a:buChar char="•"/>
            </a:pPr>
            <a:r>
              <a:rPr lang="en-US" i="0" baseline="0" dirty="0" smtClean="0"/>
              <a:t>The trifecta of flood risk mitigation, the three legged stool, the tirade of flood deterrence.</a:t>
            </a:r>
          </a:p>
          <a:p>
            <a:pPr marL="171450" indent="-171450" eaLnBrk="1" hangingPunct="1">
              <a:buFont typeface="Arial" pitchFamily="34" charset="0"/>
              <a:buChar char="•"/>
            </a:pPr>
            <a:endParaRPr lang="en-US" i="0" baseline="0" dirty="0" smtClean="0"/>
          </a:p>
          <a:p>
            <a:pPr marL="171450" indent="-171450" eaLnBrk="1" hangingPunct="1">
              <a:buFont typeface="Arial" pitchFamily="34" charset="0"/>
              <a:buChar char="•"/>
            </a:pPr>
            <a:r>
              <a:rPr lang="en-US" i="0" baseline="0" dirty="0" smtClean="0"/>
              <a:t>FEMA now utilizes a “four legged stool” NFIP diagram.  The legs are:</a:t>
            </a:r>
          </a:p>
          <a:p>
            <a:pPr marL="171450" indent="-171450" eaLnBrk="1" hangingPunct="1">
              <a:buFont typeface="Arial" pitchFamily="34" charset="0"/>
              <a:buChar char="•"/>
            </a:pPr>
            <a:endParaRPr lang="en-US" i="0" baseline="0" dirty="0" smtClean="0"/>
          </a:p>
          <a:p>
            <a:pPr marL="628650" lvl="1" indent="-171450" eaLnBrk="1" hangingPunct="1">
              <a:buFont typeface="Arial" pitchFamily="34" charset="0"/>
              <a:buChar char="•"/>
            </a:pPr>
            <a:r>
              <a:rPr lang="en-US" i="0" baseline="0" dirty="0" smtClean="0"/>
              <a:t>Flood Insurance Rate Maps</a:t>
            </a:r>
          </a:p>
          <a:p>
            <a:pPr marL="628650" lvl="1" indent="-171450" eaLnBrk="1" hangingPunct="1">
              <a:buFont typeface="Arial" pitchFamily="34" charset="0"/>
              <a:buChar char="•"/>
            </a:pPr>
            <a:r>
              <a:rPr lang="en-US" i="0" baseline="0" dirty="0" smtClean="0"/>
              <a:t>Insurance</a:t>
            </a:r>
          </a:p>
          <a:p>
            <a:pPr marL="628650" lvl="1" indent="-171450" eaLnBrk="1" hangingPunct="1">
              <a:buFont typeface="Arial" pitchFamily="34" charset="0"/>
              <a:buChar char="•"/>
            </a:pPr>
            <a:r>
              <a:rPr lang="en-US" i="0" baseline="0" dirty="0" smtClean="0"/>
              <a:t>Building codes, regulations and CRS</a:t>
            </a:r>
          </a:p>
          <a:p>
            <a:pPr marL="628650" lvl="1" indent="-171450" eaLnBrk="1" hangingPunct="1">
              <a:buFont typeface="Arial" pitchFamily="34" charset="0"/>
              <a:buChar char="•"/>
            </a:pPr>
            <a:r>
              <a:rPr lang="en-US" i="0" baseline="0" dirty="0" smtClean="0"/>
              <a:t>Mitigation Grants</a:t>
            </a:r>
            <a:endParaRPr lang="en-US" i="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D6BDE5DC-027F-4F14-A0F3-C7B7A3E40103}" type="slidenum">
              <a:rPr lang="en-US" sz="1200" smtClean="0"/>
              <a:pPr eaLnBrk="1" hangingPunct="1"/>
              <a:t>38</a:t>
            </a:fld>
            <a:endParaRPr lang="en-US" sz="1200" smtClean="0"/>
          </a:p>
        </p:txBody>
      </p:sp>
      <p:sp>
        <p:nvSpPr>
          <p:cNvPr id="39939"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39940" name="Rectangle 3"/>
          <p:cNvSpPr>
            <a:spLocks noGrp="1" noChangeArrowheads="1"/>
          </p:cNvSpPr>
          <p:nvPr>
            <p:ph type="body" idx="1"/>
          </p:nvPr>
        </p:nvSpPr>
        <p:spPr>
          <a:xfrm>
            <a:off x="915988" y="4344988"/>
            <a:ext cx="5026025" cy="4114800"/>
          </a:xfrm>
          <a:solidFill>
            <a:srgbClr val="FFFFFF"/>
          </a:solidFill>
          <a:ln>
            <a:solidFill>
              <a:srgbClr val="000000"/>
            </a:solidFill>
          </a:ln>
        </p:spPr>
        <p:txBody>
          <a:bodyPr lIns="86493" tIns="43247" rIns="86493" bIns="43247"/>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i="1" dirty="0" smtClean="0"/>
              <a:t>Use bullets</a:t>
            </a:r>
            <a:r>
              <a:rPr lang="en-US" i="1" baseline="0" dirty="0" smtClean="0"/>
              <a:t> to stimulate discussion.</a:t>
            </a:r>
          </a:p>
          <a:p>
            <a:pPr marL="171450" indent="-171450" eaLnBrk="1" hangingPunct="1">
              <a:buFont typeface="Arial" pitchFamily="34" charset="0"/>
              <a:buChar char="•"/>
            </a:pPr>
            <a:endParaRPr lang="en-US" i="1" baseline="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D6BDE5DC-027F-4F14-A0F3-C7B7A3E40103}" type="slidenum">
              <a:rPr lang="en-US" sz="1200" smtClean="0"/>
              <a:pPr eaLnBrk="1" hangingPunct="1"/>
              <a:t>39</a:t>
            </a:fld>
            <a:endParaRPr lang="en-US" sz="1200" smtClean="0"/>
          </a:p>
        </p:txBody>
      </p:sp>
      <p:sp>
        <p:nvSpPr>
          <p:cNvPr id="39939"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39940" name="Rectangle 3"/>
          <p:cNvSpPr>
            <a:spLocks noGrp="1" noChangeArrowheads="1"/>
          </p:cNvSpPr>
          <p:nvPr>
            <p:ph type="body" idx="1"/>
          </p:nvPr>
        </p:nvSpPr>
        <p:spPr>
          <a:xfrm>
            <a:off x="915988" y="4344988"/>
            <a:ext cx="5026025" cy="4114800"/>
          </a:xfrm>
          <a:solidFill>
            <a:srgbClr val="FFFFFF"/>
          </a:solidFill>
          <a:ln>
            <a:solidFill>
              <a:srgbClr val="000000"/>
            </a:solidFill>
          </a:ln>
        </p:spPr>
        <p:txBody>
          <a:bodyPr lIns="86493" tIns="43247" rIns="86493" bIns="43247"/>
          <a:lstStyle/>
          <a:p>
            <a:pPr marL="171450" indent="-171450" eaLnBrk="1" hangingPunct="1">
              <a:buFont typeface="Arial" pitchFamily="34" charset="0"/>
              <a:buChar char="•"/>
            </a:pPr>
            <a:r>
              <a:rPr lang="en-US" i="1" dirty="0" smtClean="0"/>
              <a:t>Use bullets</a:t>
            </a:r>
            <a:r>
              <a:rPr lang="en-US" i="1" baseline="0" dirty="0" smtClean="0"/>
              <a:t> to stimulate discussion.</a:t>
            </a:r>
          </a:p>
          <a:p>
            <a:pPr marL="171450" indent="-171450" eaLnBrk="1" hangingPunct="1">
              <a:buFont typeface="Arial" pitchFamily="34" charset="0"/>
              <a:buChar char="•"/>
            </a:pPr>
            <a:endParaRPr lang="en-US" i="1"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Stress that this module has the four stated objectives</a:t>
            </a:r>
            <a:r>
              <a:rPr lang="en-US" baseline="0" dirty="0" smtClean="0"/>
              <a:t> (shown on this slide) that must be understood at the conclusion of the session.</a:t>
            </a:r>
            <a:endParaRPr lang="en-US"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4</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D6BDE5DC-027F-4F14-A0F3-C7B7A3E40103}" type="slidenum">
              <a:rPr lang="en-US" sz="1200" smtClean="0"/>
              <a:pPr eaLnBrk="1" hangingPunct="1"/>
              <a:t>40</a:t>
            </a:fld>
            <a:endParaRPr lang="en-US" sz="1200" smtClean="0"/>
          </a:p>
        </p:txBody>
      </p:sp>
      <p:sp>
        <p:nvSpPr>
          <p:cNvPr id="39939"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39940" name="Rectangle 3"/>
          <p:cNvSpPr>
            <a:spLocks noGrp="1" noChangeArrowheads="1"/>
          </p:cNvSpPr>
          <p:nvPr>
            <p:ph type="body" idx="1"/>
          </p:nvPr>
        </p:nvSpPr>
        <p:spPr>
          <a:xfrm>
            <a:off x="915988" y="4344988"/>
            <a:ext cx="5026025" cy="4114800"/>
          </a:xfrm>
          <a:solidFill>
            <a:srgbClr val="FFFFFF"/>
          </a:solidFill>
          <a:ln>
            <a:solidFill>
              <a:srgbClr val="000000"/>
            </a:solidFill>
          </a:ln>
        </p:spPr>
        <p:txBody>
          <a:bodyPr lIns="86493" tIns="43247" rIns="86493" bIns="43247"/>
          <a:lstStyle/>
          <a:p>
            <a:pPr marL="171450" indent="-171450" eaLnBrk="1" hangingPunct="1">
              <a:buFont typeface="Arial" pitchFamily="34" charset="0"/>
              <a:buChar char="•"/>
            </a:pPr>
            <a:r>
              <a:rPr lang="en-US" i="1" dirty="0" smtClean="0"/>
              <a:t>Use bullets</a:t>
            </a:r>
            <a:r>
              <a:rPr lang="en-US" i="1" baseline="0" dirty="0" smtClean="0"/>
              <a:t> to stimulate discussion.</a:t>
            </a:r>
          </a:p>
          <a:p>
            <a:pPr marL="171450" indent="-171450" eaLnBrk="1" hangingPunct="1">
              <a:buFont typeface="Arial" pitchFamily="34" charset="0"/>
              <a:buChar char="•"/>
            </a:pPr>
            <a:endParaRPr lang="en-US" i="1" baseline="0" dirty="0" smtClean="0"/>
          </a:p>
          <a:p>
            <a:pPr marL="171450" indent="-171450" eaLnBrk="1" hangingPunct="1">
              <a:buFont typeface="Arial" pitchFamily="34" charset="0"/>
              <a:buChar char="•"/>
            </a:pPr>
            <a:r>
              <a:rPr lang="en-US" i="1" baseline="0" dirty="0" smtClean="0"/>
              <a:t>Established the PDM and provided incentives for funding.</a:t>
            </a:r>
          </a:p>
          <a:p>
            <a:pPr marL="171450" indent="-171450" eaLnBrk="1" hangingPunct="1">
              <a:buFont typeface="Arial" pitchFamily="34" charset="0"/>
              <a:buChar char="•"/>
            </a:pPr>
            <a:endParaRPr lang="en-US" i="1" baseline="0" dirty="0" smtClean="0"/>
          </a:p>
          <a:p>
            <a:pPr marL="171450" indent="-171450" eaLnBrk="1" hangingPunct="1">
              <a:buFont typeface="Arial" pitchFamily="34" charset="0"/>
              <a:buChar char="•"/>
            </a:pPr>
            <a:endParaRPr lang="en-US" i="1" baseline="0" dirty="0" smtClean="0"/>
          </a:p>
          <a:p>
            <a:pPr marL="171450" indent="-171450" eaLnBrk="1" hangingPunct="1">
              <a:buFont typeface="Arial" pitchFamily="34" charset="0"/>
              <a:buChar char="•"/>
            </a:pPr>
            <a:endParaRPr lang="en-US" i="1" baseline="0" dirty="0" smtClean="0"/>
          </a:p>
          <a:p>
            <a:pPr marL="171450" indent="-171450" eaLnBrk="1" hangingPunct="1">
              <a:buFont typeface="Arial" pitchFamily="34" charset="0"/>
              <a:buChar char="•"/>
            </a:pPr>
            <a:endParaRPr lang="en-US" i="1" baseline="0" dirty="0" smtClean="0"/>
          </a:p>
          <a:p>
            <a:pPr marL="171450" indent="-171450" eaLnBrk="1" hangingPunct="1">
              <a:buFont typeface="Arial" pitchFamily="34" charset="0"/>
              <a:buChar char="•"/>
            </a:pPr>
            <a:endParaRPr lang="en-US" i="1" baseline="0" dirty="0" smtClean="0"/>
          </a:p>
          <a:p>
            <a:pPr marL="171450" indent="-171450" eaLnBrk="1" hangingPunct="1">
              <a:buFont typeface="Arial" pitchFamily="34" charset="0"/>
              <a:buChar char="•"/>
            </a:pPr>
            <a:endParaRPr lang="en-US" i="1" baseline="0"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D6BDE5DC-027F-4F14-A0F3-C7B7A3E40103}" type="slidenum">
              <a:rPr lang="en-US" sz="1200" smtClean="0"/>
              <a:pPr eaLnBrk="1" hangingPunct="1"/>
              <a:t>41</a:t>
            </a:fld>
            <a:endParaRPr lang="en-US" sz="1200" smtClean="0"/>
          </a:p>
        </p:txBody>
      </p:sp>
      <p:sp>
        <p:nvSpPr>
          <p:cNvPr id="39939"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39940" name="Rectangle 3"/>
          <p:cNvSpPr>
            <a:spLocks noGrp="1" noChangeArrowheads="1"/>
          </p:cNvSpPr>
          <p:nvPr>
            <p:ph type="body" idx="1"/>
          </p:nvPr>
        </p:nvSpPr>
        <p:spPr>
          <a:xfrm>
            <a:off x="915988" y="4344988"/>
            <a:ext cx="5026025" cy="4114800"/>
          </a:xfrm>
          <a:solidFill>
            <a:srgbClr val="FFFFFF"/>
          </a:solidFill>
          <a:ln>
            <a:solidFill>
              <a:srgbClr val="000000"/>
            </a:solidFill>
          </a:ln>
        </p:spPr>
        <p:txBody>
          <a:bodyPr lIns="86493" tIns="43247" rIns="86493" bIns="43247"/>
          <a:lstStyle/>
          <a:p>
            <a:pPr marL="171450" indent="-171450" eaLnBrk="1" hangingPunct="1">
              <a:buFont typeface="Arial" pitchFamily="34" charset="0"/>
              <a:buChar char="•"/>
            </a:pPr>
            <a:r>
              <a:rPr lang="en-US" i="1" dirty="0" smtClean="0"/>
              <a:t>Use bullets</a:t>
            </a:r>
            <a:r>
              <a:rPr lang="en-US" i="1" baseline="0" dirty="0" smtClean="0"/>
              <a:t> to stimulate discussion.</a:t>
            </a:r>
          </a:p>
          <a:p>
            <a:pPr marL="171450" indent="-171450" eaLnBrk="1" hangingPunct="1">
              <a:buFont typeface="Arial" pitchFamily="34" charset="0"/>
              <a:buChar char="•"/>
            </a:pPr>
            <a:endParaRPr lang="en-US" i="1" baseline="0"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D6BDE5DC-027F-4F14-A0F3-C7B7A3E40103}" type="slidenum">
              <a:rPr lang="en-US" sz="1200" smtClean="0"/>
              <a:pPr eaLnBrk="1" hangingPunct="1"/>
              <a:t>42</a:t>
            </a:fld>
            <a:endParaRPr lang="en-US" sz="1200" smtClean="0"/>
          </a:p>
        </p:txBody>
      </p:sp>
      <p:sp>
        <p:nvSpPr>
          <p:cNvPr id="39939"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39940" name="Rectangle 3"/>
          <p:cNvSpPr>
            <a:spLocks noGrp="1" noChangeArrowheads="1"/>
          </p:cNvSpPr>
          <p:nvPr>
            <p:ph type="body" idx="1"/>
          </p:nvPr>
        </p:nvSpPr>
        <p:spPr>
          <a:xfrm>
            <a:off x="915988" y="4344988"/>
            <a:ext cx="5026025" cy="4114800"/>
          </a:xfrm>
          <a:solidFill>
            <a:srgbClr val="FFFFFF"/>
          </a:solidFill>
          <a:ln>
            <a:solidFill>
              <a:srgbClr val="000000"/>
            </a:solidFill>
          </a:ln>
        </p:spPr>
        <p:txBody>
          <a:bodyPr lIns="86493" tIns="43247" rIns="86493" bIns="43247"/>
          <a:lstStyle/>
          <a:p>
            <a:pPr marL="171450" indent="-171450" eaLnBrk="1" hangingPunct="1">
              <a:buFont typeface="Arial" pitchFamily="34" charset="0"/>
              <a:buChar char="•"/>
            </a:pPr>
            <a:r>
              <a:rPr lang="en-US" i="1" dirty="0" smtClean="0"/>
              <a:t>Use bullets</a:t>
            </a:r>
            <a:r>
              <a:rPr lang="en-US" i="1" baseline="0" dirty="0" smtClean="0"/>
              <a:t> to stimulate discussion.</a:t>
            </a:r>
          </a:p>
          <a:p>
            <a:pPr marL="171450" indent="-171450" eaLnBrk="1" hangingPunct="1">
              <a:buFont typeface="Arial" pitchFamily="34" charset="0"/>
              <a:buChar char="•"/>
            </a:pPr>
            <a:endParaRPr lang="en-US" i="1" baseline="0"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D6BDE5DC-027F-4F14-A0F3-C7B7A3E40103}" type="slidenum">
              <a:rPr lang="en-US" sz="1200" smtClean="0"/>
              <a:pPr eaLnBrk="1" hangingPunct="1"/>
              <a:t>43</a:t>
            </a:fld>
            <a:endParaRPr lang="en-US" sz="1200" smtClean="0"/>
          </a:p>
        </p:txBody>
      </p:sp>
      <p:sp>
        <p:nvSpPr>
          <p:cNvPr id="39939"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39940" name="Rectangle 3"/>
          <p:cNvSpPr>
            <a:spLocks noGrp="1" noChangeArrowheads="1"/>
          </p:cNvSpPr>
          <p:nvPr>
            <p:ph type="body" idx="1"/>
          </p:nvPr>
        </p:nvSpPr>
        <p:spPr>
          <a:xfrm>
            <a:off x="915988" y="4344988"/>
            <a:ext cx="5026025" cy="4114800"/>
          </a:xfrm>
          <a:solidFill>
            <a:srgbClr val="FFFFFF"/>
          </a:solidFill>
          <a:ln>
            <a:solidFill>
              <a:srgbClr val="000000"/>
            </a:solidFill>
          </a:ln>
        </p:spPr>
        <p:txBody>
          <a:bodyPr lIns="86493" tIns="43247" rIns="86493" bIns="43247"/>
          <a:lstStyle/>
          <a:p>
            <a:pPr marL="171450" indent="-171450" eaLnBrk="1" hangingPunct="1">
              <a:buFont typeface="Arial" pitchFamily="34" charset="0"/>
              <a:buChar char="•"/>
            </a:pPr>
            <a:r>
              <a:rPr lang="en-US" i="1" dirty="0" smtClean="0"/>
              <a:t>Use bullets</a:t>
            </a:r>
            <a:r>
              <a:rPr lang="en-US" i="1" baseline="0" dirty="0" smtClean="0"/>
              <a:t> to stimulate discussion.</a:t>
            </a:r>
          </a:p>
          <a:p>
            <a:pPr marL="171450" indent="-171450" eaLnBrk="1" hangingPunct="1">
              <a:buFont typeface="Arial" pitchFamily="34" charset="0"/>
              <a:buChar char="•"/>
            </a:pPr>
            <a:endParaRPr lang="en-US" i="1" baseline="0"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D6BDE5DC-027F-4F14-A0F3-C7B7A3E40103}" type="slidenum">
              <a:rPr lang="en-US" sz="1200" smtClean="0"/>
              <a:pPr eaLnBrk="1" hangingPunct="1"/>
              <a:t>44</a:t>
            </a:fld>
            <a:endParaRPr lang="en-US" sz="1200" smtClean="0"/>
          </a:p>
        </p:txBody>
      </p:sp>
      <p:sp>
        <p:nvSpPr>
          <p:cNvPr id="39939"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39940" name="Rectangle 3"/>
          <p:cNvSpPr>
            <a:spLocks noGrp="1" noChangeArrowheads="1"/>
          </p:cNvSpPr>
          <p:nvPr>
            <p:ph type="body" idx="1"/>
          </p:nvPr>
        </p:nvSpPr>
        <p:spPr>
          <a:xfrm>
            <a:off x="915988" y="4344988"/>
            <a:ext cx="5026025" cy="4114800"/>
          </a:xfrm>
          <a:solidFill>
            <a:srgbClr val="FFFFFF"/>
          </a:solidFill>
          <a:ln>
            <a:solidFill>
              <a:srgbClr val="000000"/>
            </a:solidFill>
          </a:ln>
        </p:spPr>
        <p:txBody>
          <a:bodyPr lIns="86493" tIns="43247" rIns="86493" bIns="43247"/>
          <a:lstStyle/>
          <a:p>
            <a:pPr marL="171450" indent="-171450" eaLnBrk="1" hangingPunct="1">
              <a:buFont typeface="Arial" pitchFamily="34" charset="0"/>
              <a:buChar char="•"/>
            </a:pPr>
            <a:r>
              <a:rPr lang="en-US" i="1" dirty="0" smtClean="0"/>
              <a:t>Use bullets</a:t>
            </a:r>
            <a:r>
              <a:rPr lang="en-US" i="1" baseline="0" dirty="0" smtClean="0"/>
              <a:t> to stimulate discussion.</a:t>
            </a:r>
          </a:p>
          <a:p>
            <a:pPr marL="171450" indent="-171450" eaLnBrk="1" hangingPunct="1">
              <a:buFont typeface="Arial" pitchFamily="34" charset="0"/>
              <a:buChar char="•"/>
            </a:pPr>
            <a:endParaRPr lang="en-US" i="1" baseline="0"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855" indent="-285713" eaLnBrk="0" hangingPunct="0">
              <a:defRPr sz="2800">
                <a:solidFill>
                  <a:schemeClr val="tx1"/>
                </a:solidFill>
                <a:latin typeface="Times New Roman" pitchFamily="18" charset="0"/>
              </a:defRPr>
            </a:lvl2pPr>
            <a:lvl3pPr marL="1142853" indent="-228571" eaLnBrk="0" hangingPunct="0">
              <a:defRPr sz="2800">
                <a:solidFill>
                  <a:schemeClr val="tx1"/>
                </a:solidFill>
                <a:latin typeface="Times New Roman" pitchFamily="18" charset="0"/>
              </a:defRPr>
            </a:lvl3pPr>
            <a:lvl4pPr marL="1599993" indent="-228571" eaLnBrk="0" hangingPunct="0">
              <a:defRPr sz="2800">
                <a:solidFill>
                  <a:schemeClr val="tx1"/>
                </a:solidFill>
                <a:latin typeface="Times New Roman" pitchFamily="18" charset="0"/>
              </a:defRPr>
            </a:lvl4pPr>
            <a:lvl5pPr marL="2057135" indent="-228571" eaLnBrk="0" hangingPunct="0">
              <a:defRPr sz="2800">
                <a:solidFill>
                  <a:schemeClr val="tx1"/>
                </a:solidFill>
                <a:latin typeface="Times New Roman" pitchFamily="18" charset="0"/>
              </a:defRPr>
            </a:lvl5pPr>
            <a:lvl6pPr marL="2514276" indent="-228571" eaLnBrk="0" fontAlgn="base" hangingPunct="0">
              <a:spcBef>
                <a:spcPct val="0"/>
              </a:spcBef>
              <a:spcAft>
                <a:spcPct val="0"/>
              </a:spcAft>
              <a:defRPr sz="2800">
                <a:solidFill>
                  <a:schemeClr val="tx1"/>
                </a:solidFill>
                <a:latin typeface="Times New Roman" pitchFamily="18" charset="0"/>
              </a:defRPr>
            </a:lvl6pPr>
            <a:lvl7pPr marL="2971417" indent="-228571" eaLnBrk="0" fontAlgn="base" hangingPunct="0">
              <a:spcBef>
                <a:spcPct val="0"/>
              </a:spcBef>
              <a:spcAft>
                <a:spcPct val="0"/>
              </a:spcAft>
              <a:defRPr sz="2800">
                <a:solidFill>
                  <a:schemeClr val="tx1"/>
                </a:solidFill>
                <a:latin typeface="Times New Roman" pitchFamily="18" charset="0"/>
              </a:defRPr>
            </a:lvl7pPr>
            <a:lvl8pPr marL="3428558" indent="-228571" eaLnBrk="0" fontAlgn="base" hangingPunct="0">
              <a:spcBef>
                <a:spcPct val="0"/>
              </a:spcBef>
              <a:spcAft>
                <a:spcPct val="0"/>
              </a:spcAft>
              <a:defRPr sz="2800">
                <a:solidFill>
                  <a:schemeClr val="tx1"/>
                </a:solidFill>
                <a:latin typeface="Times New Roman" pitchFamily="18" charset="0"/>
              </a:defRPr>
            </a:lvl8pPr>
            <a:lvl9pPr marL="3885699" indent="-228571" eaLnBrk="0" fontAlgn="base" hangingPunct="0">
              <a:spcBef>
                <a:spcPct val="0"/>
              </a:spcBef>
              <a:spcAft>
                <a:spcPct val="0"/>
              </a:spcAft>
              <a:defRPr sz="2800">
                <a:solidFill>
                  <a:schemeClr val="tx1"/>
                </a:solidFill>
                <a:latin typeface="Times New Roman" pitchFamily="18" charset="0"/>
              </a:defRPr>
            </a:lvl9pPr>
          </a:lstStyle>
          <a:p>
            <a:pPr eaLnBrk="1" hangingPunct="1"/>
            <a:fld id="{D6BDE5DC-027F-4F14-A0F3-C7B7A3E40103}" type="slidenum">
              <a:rPr lang="en-US" sz="1200"/>
              <a:pPr eaLnBrk="1" hangingPunct="1"/>
              <a:t>45</a:t>
            </a:fld>
            <a:endParaRPr lang="en-US" sz="1200"/>
          </a:p>
        </p:txBody>
      </p:sp>
      <p:sp>
        <p:nvSpPr>
          <p:cNvPr id="39939"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39940" name="Rectangle 3"/>
          <p:cNvSpPr>
            <a:spLocks noGrp="1" noChangeArrowheads="1"/>
          </p:cNvSpPr>
          <p:nvPr>
            <p:ph type="body" idx="1"/>
          </p:nvPr>
        </p:nvSpPr>
        <p:spPr>
          <a:xfrm>
            <a:off x="915989" y="4344988"/>
            <a:ext cx="5026025" cy="4114800"/>
          </a:xfrm>
          <a:solidFill>
            <a:srgbClr val="FFFFFF"/>
          </a:solidFill>
          <a:ln>
            <a:solidFill>
              <a:srgbClr val="000000"/>
            </a:solidFill>
          </a:ln>
        </p:spPr>
        <p:txBody>
          <a:bodyPr lIns="86482" tIns="43242" rIns="86482" bIns="43242"/>
          <a:lstStyle/>
          <a:p>
            <a:pPr marL="171428" indent="-171428">
              <a:buFont typeface="Arial" panose="020B0604020202020204" pitchFamily="34" charset="0"/>
              <a:buChar char="•"/>
            </a:pPr>
            <a:r>
              <a:rPr lang="en-US" b="0" i="1" dirty="0" smtClean="0"/>
              <a:t>BW12: Biggert-Waters Flood Insurance Reform Act of 2012.</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855" indent="-285713" eaLnBrk="0" hangingPunct="0">
              <a:defRPr sz="2800">
                <a:solidFill>
                  <a:schemeClr val="tx1"/>
                </a:solidFill>
                <a:latin typeface="Times New Roman" pitchFamily="18" charset="0"/>
              </a:defRPr>
            </a:lvl2pPr>
            <a:lvl3pPr marL="1142853" indent="-228571" eaLnBrk="0" hangingPunct="0">
              <a:defRPr sz="2800">
                <a:solidFill>
                  <a:schemeClr val="tx1"/>
                </a:solidFill>
                <a:latin typeface="Times New Roman" pitchFamily="18" charset="0"/>
              </a:defRPr>
            </a:lvl3pPr>
            <a:lvl4pPr marL="1599993" indent="-228571" eaLnBrk="0" hangingPunct="0">
              <a:defRPr sz="2800">
                <a:solidFill>
                  <a:schemeClr val="tx1"/>
                </a:solidFill>
                <a:latin typeface="Times New Roman" pitchFamily="18" charset="0"/>
              </a:defRPr>
            </a:lvl4pPr>
            <a:lvl5pPr marL="2057135" indent="-228571" eaLnBrk="0" hangingPunct="0">
              <a:defRPr sz="2800">
                <a:solidFill>
                  <a:schemeClr val="tx1"/>
                </a:solidFill>
                <a:latin typeface="Times New Roman" pitchFamily="18" charset="0"/>
              </a:defRPr>
            </a:lvl5pPr>
            <a:lvl6pPr marL="2514276" indent="-228571" eaLnBrk="0" fontAlgn="base" hangingPunct="0">
              <a:spcBef>
                <a:spcPct val="0"/>
              </a:spcBef>
              <a:spcAft>
                <a:spcPct val="0"/>
              </a:spcAft>
              <a:defRPr sz="2800">
                <a:solidFill>
                  <a:schemeClr val="tx1"/>
                </a:solidFill>
                <a:latin typeface="Times New Roman" pitchFamily="18" charset="0"/>
              </a:defRPr>
            </a:lvl6pPr>
            <a:lvl7pPr marL="2971417" indent="-228571" eaLnBrk="0" fontAlgn="base" hangingPunct="0">
              <a:spcBef>
                <a:spcPct val="0"/>
              </a:spcBef>
              <a:spcAft>
                <a:spcPct val="0"/>
              </a:spcAft>
              <a:defRPr sz="2800">
                <a:solidFill>
                  <a:schemeClr val="tx1"/>
                </a:solidFill>
                <a:latin typeface="Times New Roman" pitchFamily="18" charset="0"/>
              </a:defRPr>
            </a:lvl7pPr>
            <a:lvl8pPr marL="3428558" indent="-228571" eaLnBrk="0" fontAlgn="base" hangingPunct="0">
              <a:spcBef>
                <a:spcPct val="0"/>
              </a:spcBef>
              <a:spcAft>
                <a:spcPct val="0"/>
              </a:spcAft>
              <a:defRPr sz="2800">
                <a:solidFill>
                  <a:schemeClr val="tx1"/>
                </a:solidFill>
                <a:latin typeface="Times New Roman" pitchFamily="18" charset="0"/>
              </a:defRPr>
            </a:lvl8pPr>
            <a:lvl9pPr marL="3885699" indent="-228571" eaLnBrk="0" fontAlgn="base" hangingPunct="0">
              <a:spcBef>
                <a:spcPct val="0"/>
              </a:spcBef>
              <a:spcAft>
                <a:spcPct val="0"/>
              </a:spcAft>
              <a:defRPr sz="2800">
                <a:solidFill>
                  <a:schemeClr val="tx1"/>
                </a:solidFill>
                <a:latin typeface="Times New Roman" pitchFamily="18" charset="0"/>
              </a:defRPr>
            </a:lvl9pPr>
          </a:lstStyle>
          <a:p>
            <a:pPr eaLnBrk="1" hangingPunct="1"/>
            <a:fld id="{D6BDE5DC-027F-4F14-A0F3-C7B7A3E40103}" type="slidenum">
              <a:rPr lang="en-US" sz="1200"/>
              <a:pPr eaLnBrk="1" hangingPunct="1"/>
              <a:t>46</a:t>
            </a:fld>
            <a:endParaRPr lang="en-US" sz="1200"/>
          </a:p>
        </p:txBody>
      </p:sp>
      <p:sp>
        <p:nvSpPr>
          <p:cNvPr id="39939"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39940" name="Rectangle 3"/>
          <p:cNvSpPr>
            <a:spLocks noGrp="1" noChangeArrowheads="1"/>
          </p:cNvSpPr>
          <p:nvPr>
            <p:ph type="body" idx="1"/>
          </p:nvPr>
        </p:nvSpPr>
        <p:spPr>
          <a:xfrm>
            <a:off x="915989" y="4344988"/>
            <a:ext cx="5026025" cy="4114800"/>
          </a:xfrm>
          <a:solidFill>
            <a:srgbClr val="FFFFFF"/>
          </a:solidFill>
          <a:ln>
            <a:solidFill>
              <a:srgbClr val="000000"/>
            </a:solidFill>
          </a:ln>
        </p:spPr>
        <p:txBody>
          <a:bodyPr lIns="86482" tIns="43242" rIns="86482" bIns="43242"/>
          <a:lstStyle/>
          <a:p>
            <a:pPr marL="171428" indent="-171428">
              <a:buFont typeface="Arial" panose="020B0604020202020204" pitchFamily="34" charset="0"/>
              <a:buChar char="•"/>
            </a:pPr>
            <a:r>
              <a:rPr lang="en-US" b="0" i="1" dirty="0" smtClean="0"/>
              <a:t>BW12: Biggert-Waters Flood Insurance Reform Act of 2012.</a:t>
            </a:r>
          </a:p>
          <a:p>
            <a:pPr marL="171428" indent="-171428">
              <a:buFont typeface="Arial" panose="020B0604020202020204" pitchFamily="34" charset="0"/>
              <a:buChar char="•"/>
            </a:pPr>
            <a:endParaRPr lang="en-US" b="0" i="1" dirty="0" smtClean="0"/>
          </a:p>
          <a:p>
            <a:pPr marL="171428" indent="-171428">
              <a:buFont typeface="Arial" panose="020B0604020202020204" pitchFamily="34" charset="0"/>
              <a:buChar char="•"/>
            </a:pPr>
            <a:r>
              <a:rPr lang="en-US" b="0" i="0" dirty="0" smtClean="0"/>
              <a:t>The third bullet will probably not be frequently used.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855" indent="-285713" eaLnBrk="0" hangingPunct="0">
              <a:defRPr sz="2800">
                <a:solidFill>
                  <a:schemeClr val="tx1"/>
                </a:solidFill>
                <a:latin typeface="Times New Roman" pitchFamily="18" charset="0"/>
              </a:defRPr>
            </a:lvl2pPr>
            <a:lvl3pPr marL="1142853" indent="-228571" eaLnBrk="0" hangingPunct="0">
              <a:defRPr sz="2800">
                <a:solidFill>
                  <a:schemeClr val="tx1"/>
                </a:solidFill>
                <a:latin typeface="Times New Roman" pitchFamily="18" charset="0"/>
              </a:defRPr>
            </a:lvl3pPr>
            <a:lvl4pPr marL="1599993" indent="-228571" eaLnBrk="0" hangingPunct="0">
              <a:defRPr sz="2800">
                <a:solidFill>
                  <a:schemeClr val="tx1"/>
                </a:solidFill>
                <a:latin typeface="Times New Roman" pitchFamily="18" charset="0"/>
              </a:defRPr>
            </a:lvl4pPr>
            <a:lvl5pPr marL="2057135" indent="-228571" eaLnBrk="0" hangingPunct="0">
              <a:defRPr sz="2800">
                <a:solidFill>
                  <a:schemeClr val="tx1"/>
                </a:solidFill>
                <a:latin typeface="Times New Roman" pitchFamily="18" charset="0"/>
              </a:defRPr>
            </a:lvl5pPr>
            <a:lvl6pPr marL="2514276" indent="-228571" eaLnBrk="0" fontAlgn="base" hangingPunct="0">
              <a:spcBef>
                <a:spcPct val="0"/>
              </a:spcBef>
              <a:spcAft>
                <a:spcPct val="0"/>
              </a:spcAft>
              <a:defRPr sz="2800">
                <a:solidFill>
                  <a:schemeClr val="tx1"/>
                </a:solidFill>
                <a:latin typeface="Times New Roman" pitchFamily="18" charset="0"/>
              </a:defRPr>
            </a:lvl6pPr>
            <a:lvl7pPr marL="2971417" indent="-228571" eaLnBrk="0" fontAlgn="base" hangingPunct="0">
              <a:spcBef>
                <a:spcPct val="0"/>
              </a:spcBef>
              <a:spcAft>
                <a:spcPct val="0"/>
              </a:spcAft>
              <a:defRPr sz="2800">
                <a:solidFill>
                  <a:schemeClr val="tx1"/>
                </a:solidFill>
                <a:latin typeface="Times New Roman" pitchFamily="18" charset="0"/>
              </a:defRPr>
            </a:lvl7pPr>
            <a:lvl8pPr marL="3428558" indent="-228571" eaLnBrk="0" fontAlgn="base" hangingPunct="0">
              <a:spcBef>
                <a:spcPct val="0"/>
              </a:spcBef>
              <a:spcAft>
                <a:spcPct val="0"/>
              </a:spcAft>
              <a:defRPr sz="2800">
                <a:solidFill>
                  <a:schemeClr val="tx1"/>
                </a:solidFill>
                <a:latin typeface="Times New Roman" pitchFamily="18" charset="0"/>
              </a:defRPr>
            </a:lvl8pPr>
            <a:lvl9pPr marL="3885699" indent="-228571" eaLnBrk="0" fontAlgn="base" hangingPunct="0">
              <a:spcBef>
                <a:spcPct val="0"/>
              </a:spcBef>
              <a:spcAft>
                <a:spcPct val="0"/>
              </a:spcAft>
              <a:defRPr sz="2800">
                <a:solidFill>
                  <a:schemeClr val="tx1"/>
                </a:solidFill>
                <a:latin typeface="Times New Roman" pitchFamily="18" charset="0"/>
              </a:defRPr>
            </a:lvl9pPr>
          </a:lstStyle>
          <a:p>
            <a:pPr eaLnBrk="1" hangingPunct="1"/>
            <a:fld id="{D6BDE5DC-027F-4F14-A0F3-C7B7A3E40103}" type="slidenum">
              <a:rPr lang="en-US" sz="1200"/>
              <a:pPr eaLnBrk="1" hangingPunct="1"/>
              <a:t>47</a:t>
            </a:fld>
            <a:endParaRPr lang="en-US" sz="1200"/>
          </a:p>
        </p:txBody>
      </p:sp>
      <p:sp>
        <p:nvSpPr>
          <p:cNvPr id="39939"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39940" name="Rectangle 3"/>
          <p:cNvSpPr>
            <a:spLocks noGrp="1" noChangeArrowheads="1"/>
          </p:cNvSpPr>
          <p:nvPr>
            <p:ph type="body" idx="1"/>
          </p:nvPr>
        </p:nvSpPr>
        <p:spPr>
          <a:xfrm>
            <a:off x="915989" y="4344988"/>
            <a:ext cx="5026025" cy="4114800"/>
          </a:xfrm>
          <a:solidFill>
            <a:srgbClr val="FFFFFF"/>
          </a:solidFill>
          <a:ln>
            <a:solidFill>
              <a:srgbClr val="000000"/>
            </a:solidFill>
          </a:ln>
        </p:spPr>
        <p:txBody>
          <a:bodyPr lIns="86482" tIns="43242" rIns="86482" bIns="43242"/>
          <a:lstStyle/>
          <a:p>
            <a:pPr marL="171428" indent="-171428">
              <a:buFont typeface="Arial" panose="020B0604020202020204" pitchFamily="34" charset="0"/>
              <a:buChar char="•"/>
            </a:pPr>
            <a:r>
              <a:rPr lang="en-US" b="0" i="1" dirty="0" smtClean="0"/>
              <a:t>BW12: Biggert-Waters Flood Insurance Reform Act of 2012.</a:t>
            </a:r>
          </a:p>
          <a:p>
            <a:pPr marL="171428" indent="-171428">
              <a:buFont typeface="Arial" panose="020B0604020202020204" pitchFamily="34" charset="0"/>
              <a:buChar char="•"/>
            </a:pPr>
            <a:endParaRPr lang="en-US" b="0" i="1" dirty="0" smtClean="0"/>
          </a:p>
          <a:p>
            <a:pPr marL="171428" indent="-171428">
              <a:buFont typeface="Arial" panose="020B0604020202020204" pitchFamily="34" charset="0"/>
              <a:buChar char="•"/>
            </a:pPr>
            <a:r>
              <a:rPr lang="en-US" b="0" i="0" dirty="0" smtClean="0"/>
              <a:t>HMA guidance defines repetitive loss and severe repetitive loss in FMA differently from NFIP guidance (big surprise eh?), so confusion could ensue</a:t>
            </a:r>
            <a:r>
              <a:rPr lang="en-US" b="0" i="0" baseline="0" dirty="0" smtClean="0"/>
              <a:t> in say, submission of AW-501 forms in CRS program, if they are on the NFIP’s list, but not the FMA list.</a:t>
            </a:r>
          </a:p>
          <a:p>
            <a:pPr marL="171428" indent="-171428">
              <a:buFont typeface="Arial" panose="020B0604020202020204" pitchFamily="34" charset="0"/>
              <a:buChar char="•"/>
            </a:pPr>
            <a:endParaRPr lang="en-US" b="0" i="0" baseline="0" dirty="0" smtClean="0"/>
          </a:p>
          <a:p>
            <a:pPr marL="171428" indent="-171428">
              <a:buFont typeface="Arial" panose="020B0604020202020204" pitchFamily="34" charset="0"/>
              <a:buChar char="•"/>
            </a:pPr>
            <a:r>
              <a:rPr lang="en-US" b="0" i="0" baseline="0" dirty="0" smtClean="0"/>
              <a:t>The increased federal cost share is only possible if States/Indian Tribes/Territories have a RL strategy in their Applicant-level mitigation plans.</a:t>
            </a:r>
            <a:endParaRPr lang="en-US" b="0" i="0"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D6BDE5DC-027F-4F14-A0F3-C7B7A3E40103}" type="slidenum">
              <a:rPr lang="en-US" sz="1200" smtClean="0"/>
              <a:pPr eaLnBrk="1" hangingPunct="1"/>
              <a:t>48</a:t>
            </a:fld>
            <a:endParaRPr lang="en-US" sz="1200" smtClean="0"/>
          </a:p>
        </p:txBody>
      </p:sp>
      <p:sp>
        <p:nvSpPr>
          <p:cNvPr id="39939"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39940" name="Rectangle 3"/>
          <p:cNvSpPr>
            <a:spLocks noGrp="1" noChangeArrowheads="1"/>
          </p:cNvSpPr>
          <p:nvPr>
            <p:ph type="body" idx="1"/>
          </p:nvPr>
        </p:nvSpPr>
        <p:spPr>
          <a:xfrm>
            <a:off x="915988" y="4344988"/>
            <a:ext cx="5026025" cy="4114800"/>
          </a:xfrm>
          <a:solidFill>
            <a:srgbClr val="FFFFFF"/>
          </a:solidFill>
          <a:ln>
            <a:solidFill>
              <a:srgbClr val="000000"/>
            </a:solidFill>
          </a:ln>
        </p:spPr>
        <p:txBody>
          <a:bodyPr lIns="86493" tIns="43247" rIns="86493" bIns="43247"/>
          <a:lstStyle/>
          <a:p>
            <a:pPr marL="171450" indent="-171450" eaLnBrk="1" hangingPunct="1">
              <a:buFont typeface="Arial" pitchFamily="34" charset="0"/>
              <a:buChar char="•"/>
            </a:pPr>
            <a:r>
              <a:rPr lang="en-US" i="1" dirty="0" smtClean="0"/>
              <a:t>Use chart</a:t>
            </a:r>
            <a:r>
              <a:rPr lang="en-US" i="1" baseline="0" dirty="0" smtClean="0"/>
              <a:t> to stimulate discussion.</a:t>
            </a:r>
          </a:p>
          <a:p>
            <a:pPr marL="171450" indent="-171450" eaLnBrk="1" hangingPunct="1">
              <a:buFont typeface="Arial" pitchFamily="34" charset="0"/>
              <a:buChar char="•"/>
            </a:pPr>
            <a:endParaRPr lang="en-US" i="1" baseline="0" dirty="0" smtClean="0"/>
          </a:p>
          <a:p>
            <a:pPr marL="171450" indent="-171450" eaLnBrk="1" hangingPunct="1">
              <a:buFont typeface="Arial" pitchFamily="34" charset="0"/>
              <a:buChar char="•"/>
            </a:pPr>
            <a:r>
              <a:rPr lang="en-US" i="1" baseline="0" dirty="0" smtClean="0"/>
              <a:t>(Job Aid 1.)</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D6BDE5DC-027F-4F14-A0F3-C7B7A3E40103}" type="slidenum">
              <a:rPr lang="en-US" sz="1200" smtClean="0"/>
              <a:pPr eaLnBrk="1" hangingPunct="1"/>
              <a:t>49</a:t>
            </a:fld>
            <a:endParaRPr lang="en-US" sz="1200" smtClean="0"/>
          </a:p>
        </p:txBody>
      </p:sp>
      <p:sp>
        <p:nvSpPr>
          <p:cNvPr id="39939"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39940" name="Rectangle 3"/>
          <p:cNvSpPr>
            <a:spLocks noGrp="1" noChangeArrowheads="1"/>
          </p:cNvSpPr>
          <p:nvPr>
            <p:ph type="body" idx="1"/>
          </p:nvPr>
        </p:nvSpPr>
        <p:spPr>
          <a:xfrm>
            <a:off x="915988" y="4344988"/>
            <a:ext cx="5026025" cy="4114800"/>
          </a:xfrm>
          <a:solidFill>
            <a:srgbClr val="FFFFFF"/>
          </a:solidFill>
          <a:ln>
            <a:solidFill>
              <a:srgbClr val="000000"/>
            </a:solidFill>
          </a:ln>
        </p:spPr>
        <p:txBody>
          <a:bodyPr lIns="86493" tIns="43247" rIns="86493" bIns="43247"/>
          <a:lstStyle/>
          <a:p>
            <a:pPr marL="171450" indent="-171450" eaLnBrk="1" hangingPunct="1">
              <a:buFont typeface="Arial" pitchFamily="34" charset="0"/>
              <a:buChar char="•"/>
            </a:pPr>
            <a:r>
              <a:rPr lang="en-US" i="1" dirty="0" smtClean="0"/>
              <a:t>Use bullets</a:t>
            </a:r>
            <a:r>
              <a:rPr lang="en-US" i="1" baseline="0" dirty="0" smtClean="0"/>
              <a:t> to stimulate discussion.</a:t>
            </a:r>
          </a:p>
          <a:p>
            <a:pPr marL="171450" indent="-171450" eaLnBrk="1" hangingPunct="1">
              <a:buFont typeface="Arial" pitchFamily="34" charset="0"/>
              <a:buChar char="•"/>
            </a:pPr>
            <a:endParaRPr lang="en-US" i="1"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i="1" dirty="0" smtClean="0"/>
              <a:t>Third</a:t>
            </a:r>
            <a:r>
              <a:rPr lang="en-US" i="1" baseline="0" dirty="0" smtClean="0"/>
              <a:t> bullet is continued on the next slide.</a:t>
            </a:r>
            <a:endParaRPr lang="en-US" i="1"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5</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D6BDE5DC-027F-4F14-A0F3-C7B7A3E40103}" type="slidenum">
              <a:rPr lang="en-US" sz="1200" smtClean="0"/>
              <a:pPr eaLnBrk="1" hangingPunct="1"/>
              <a:t>50</a:t>
            </a:fld>
            <a:endParaRPr lang="en-US" sz="1200" smtClean="0"/>
          </a:p>
        </p:txBody>
      </p:sp>
      <p:sp>
        <p:nvSpPr>
          <p:cNvPr id="39939"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39940" name="Rectangle 3"/>
          <p:cNvSpPr>
            <a:spLocks noGrp="1" noChangeArrowheads="1"/>
          </p:cNvSpPr>
          <p:nvPr>
            <p:ph type="body" idx="1"/>
          </p:nvPr>
        </p:nvSpPr>
        <p:spPr>
          <a:xfrm>
            <a:off x="915988" y="4344988"/>
            <a:ext cx="5026025" cy="4114800"/>
          </a:xfrm>
          <a:solidFill>
            <a:srgbClr val="FFFFFF"/>
          </a:solidFill>
          <a:ln>
            <a:solidFill>
              <a:srgbClr val="000000"/>
            </a:solidFill>
          </a:ln>
        </p:spPr>
        <p:txBody>
          <a:bodyPr lIns="86493" tIns="43247" rIns="86493" bIns="43247"/>
          <a:lstStyle/>
          <a:p>
            <a:pPr marL="171450" indent="-171450" eaLnBrk="1" hangingPunct="1">
              <a:buFont typeface="Arial" pitchFamily="34" charset="0"/>
              <a:buChar char="•"/>
            </a:pPr>
            <a:r>
              <a:rPr lang="en-US" i="1" baseline="0" dirty="0" smtClean="0"/>
              <a:t>(Job Aid 2.)</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D6BDE5DC-027F-4F14-A0F3-C7B7A3E40103}" type="slidenum">
              <a:rPr lang="en-US" sz="1200" smtClean="0"/>
              <a:pPr eaLnBrk="1" hangingPunct="1"/>
              <a:t>51</a:t>
            </a:fld>
            <a:endParaRPr lang="en-US" sz="1200" smtClean="0"/>
          </a:p>
        </p:txBody>
      </p:sp>
      <p:sp>
        <p:nvSpPr>
          <p:cNvPr id="39939"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39940" name="Rectangle 3"/>
          <p:cNvSpPr>
            <a:spLocks noGrp="1" noChangeArrowheads="1"/>
          </p:cNvSpPr>
          <p:nvPr>
            <p:ph type="body" idx="1"/>
          </p:nvPr>
        </p:nvSpPr>
        <p:spPr>
          <a:xfrm>
            <a:off x="915988" y="4344988"/>
            <a:ext cx="5026025" cy="4114800"/>
          </a:xfrm>
          <a:solidFill>
            <a:srgbClr val="FFFFFF"/>
          </a:solidFill>
          <a:ln>
            <a:solidFill>
              <a:srgbClr val="000000"/>
            </a:solidFill>
          </a:ln>
        </p:spPr>
        <p:txBody>
          <a:bodyPr lIns="86493" tIns="43247" rIns="86493" bIns="43247"/>
          <a:lstStyle/>
          <a:p>
            <a:pPr marL="171450" indent="-171450" eaLnBrk="1" hangingPunct="1">
              <a:buFont typeface="Arial" pitchFamily="34" charset="0"/>
              <a:buChar char="•"/>
            </a:pPr>
            <a:r>
              <a:rPr lang="en-US" i="0" baseline="0" dirty="0" smtClean="0"/>
              <a:t>Note that this act has to do with “Natural Disaster Assistance.”  The “</a:t>
            </a:r>
            <a:r>
              <a:rPr lang="en-US" i="0" baseline="0" dirty="0" err="1" smtClean="0"/>
              <a:t>Deepwater</a:t>
            </a:r>
            <a:r>
              <a:rPr lang="en-US" i="0" baseline="0" dirty="0" smtClean="0"/>
              <a:t> Horizon” oil release incident in 2010 was not covered under the Stafford Act, the EPA and not FEMA had the lead, which caused much confusion and problems in the Emergency Management world.</a:t>
            </a:r>
          </a:p>
          <a:p>
            <a:pPr marL="171450" indent="-171450" eaLnBrk="1" hangingPunct="1">
              <a:buFont typeface="Arial" pitchFamily="34" charset="0"/>
              <a:buChar char="•"/>
            </a:pPr>
            <a:endParaRPr lang="en-US" i="0" baseline="0" dirty="0" smtClean="0"/>
          </a:p>
          <a:p>
            <a:pPr marL="171450" indent="-171450" eaLnBrk="1" hangingPunct="1">
              <a:buFont typeface="Arial" pitchFamily="34" charset="0"/>
              <a:buChar char="•"/>
            </a:pPr>
            <a:r>
              <a:rPr lang="en-US" i="0" baseline="0" dirty="0" smtClean="0"/>
              <a:t>FEMA and State Mitigation staffs, especially in JFOs, are required to have the NFIP staff review each PA and HMA grant for FPM compliance.  They will attempt to forget to do that.  It is your job and your FEMA State Specialist’s to ensure that it happens.</a:t>
            </a:r>
          </a:p>
          <a:p>
            <a:pPr marL="171450" indent="-171450" eaLnBrk="1" hangingPunct="1">
              <a:buFont typeface="Arial" pitchFamily="34" charset="0"/>
              <a:buChar char="•"/>
            </a:pPr>
            <a:endParaRPr lang="en-US" i="1" baseline="0"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D6BDE5DC-027F-4F14-A0F3-C7B7A3E40103}" type="slidenum">
              <a:rPr lang="en-US" sz="1200" smtClean="0"/>
              <a:pPr eaLnBrk="1" hangingPunct="1"/>
              <a:t>52</a:t>
            </a:fld>
            <a:endParaRPr lang="en-US" sz="1200" smtClean="0"/>
          </a:p>
        </p:txBody>
      </p:sp>
      <p:sp>
        <p:nvSpPr>
          <p:cNvPr id="39939"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39940" name="Rectangle 3"/>
          <p:cNvSpPr>
            <a:spLocks noGrp="1" noChangeArrowheads="1"/>
          </p:cNvSpPr>
          <p:nvPr>
            <p:ph type="body" idx="1"/>
          </p:nvPr>
        </p:nvSpPr>
        <p:spPr>
          <a:xfrm>
            <a:off x="915988" y="4344988"/>
            <a:ext cx="5026025" cy="4114800"/>
          </a:xfrm>
          <a:solidFill>
            <a:srgbClr val="FFFFFF"/>
          </a:solidFill>
          <a:ln>
            <a:solidFill>
              <a:srgbClr val="000000"/>
            </a:solidFill>
          </a:ln>
        </p:spPr>
        <p:txBody>
          <a:bodyPr lIns="86493" tIns="43247" rIns="86493" bIns="43247"/>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i="1" dirty="0" smtClean="0"/>
              <a:t>Use bullets</a:t>
            </a:r>
            <a:r>
              <a:rPr lang="en-US" i="1" baseline="0" dirty="0" smtClean="0"/>
              <a:t> to stimulate discussion.</a:t>
            </a:r>
          </a:p>
          <a:p>
            <a:pPr marL="171450" indent="-171450" eaLnBrk="1" hangingPunct="1">
              <a:buFont typeface="Arial" pitchFamily="34" charset="0"/>
              <a:buChar char="•"/>
            </a:pPr>
            <a:endParaRPr lang="en-US" i="1" baseline="0"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WRDAs are supposed to be passed every two years.  The</a:t>
            </a:r>
            <a:r>
              <a:rPr lang="en-US" baseline="0" dirty="0" smtClean="0"/>
              <a:t> WRDA of 2000 wasn’t followed until 2007.</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It is an authorization bill, whose main purpose is to deem water-related projects eligible for funding.  Projects are studied for a year, subjected to a 103-step feasibility process and finally receives a “yes” or “no” determination as an optimum solution.</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WRDA does provide authority for programs aimed at coastal-storm and flood damage, new navigation projects, ecosystem restoration, and USACE policies and procedures, but does not provide funding.</a:t>
            </a:r>
            <a:endParaRPr lang="en-US" dirty="0"/>
          </a:p>
        </p:txBody>
      </p:sp>
      <p:sp>
        <p:nvSpPr>
          <p:cNvPr id="4" name="Slide Number Placeholder 3"/>
          <p:cNvSpPr>
            <a:spLocks noGrp="1"/>
          </p:cNvSpPr>
          <p:nvPr>
            <p:ph type="sldNum" sz="quarter" idx="10"/>
          </p:nvPr>
        </p:nvSpPr>
        <p:spPr/>
        <p:txBody>
          <a:bodyPr/>
          <a:lstStyle/>
          <a:p>
            <a:fld id="{DB6FC41E-C7B1-4942-A6F8-366B0333BB5C}" type="slidenum">
              <a:rPr lang="en-US" smtClean="0"/>
              <a:t>53</a:t>
            </a:fld>
            <a:endParaRPr lang="en-US" dirty="0"/>
          </a:p>
        </p:txBody>
      </p:sp>
    </p:spTree>
    <p:extLst>
      <p:ext uri="{BB962C8B-B14F-4D97-AF65-F5344CB8AC3E}">
        <p14:creationId xmlns:p14="http://schemas.microsoft.com/office/powerpoint/2010/main" val="19101292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D6BDE5DC-027F-4F14-A0F3-C7B7A3E40103}" type="slidenum">
              <a:rPr lang="en-US" sz="1200" smtClean="0"/>
              <a:pPr eaLnBrk="1" hangingPunct="1"/>
              <a:t>54</a:t>
            </a:fld>
            <a:endParaRPr lang="en-US" sz="1200" smtClean="0"/>
          </a:p>
        </p:txBody>
      </p:sp>
      <p:sp>
        <p:nvSpPr>
          <p:cNvPr id="39939"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39940" name="Rectangle 3"/>
          <p:cNvSpPr>
            <a:spLocks noGrp="1" noChangeArrowheads="1"/>
          </p:cNvSpPr>
          <p:nvPr>
            <p:ph type="body" idx="1"/>
          </p:nvPr>
        </p:nvSpPr>
        <p:spPr>
          <a:xfrm>
            <a:off x="915988" y="4344988"/>
            <a:ext cx="5026025" cy="4114800"/>
          </a:xfrm>
          <a:solidFill>
            <a:srgbClr val="FFFFFF"/>
          </a:solidFill>
          <a:ln>
            <a:solidFill>
              <a:srgbClr val="000000"/>
            </a:solidFill>
          </a:ln>
        </p:spPr>
        <p:txBody>
          <a:bodyPr lIns="86493" tIns="43247" rIns="86493" bIns="43247"/>
          <a:lstStyle/>
          <a:p>
            <a:pPr marL="171450" indent="-171450" eaLnBrk="1" hangingPunct="1">
              <a:buFont typeface="Arial" pitchFamily="34" charset="0"/>
              <a:buChar char="•"/>
            </a:pPr>
            <a:r>
              <a:rPr lang="en-US" dirty="0" smtClean="0"/>
              <a:t>We will cover these three EOs.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D6BDE5DC-027F-4F14-A0F3-C7B7A3E40103}" type="slidenum">
              <a:rPr lang="en-US" sz="1200" smtClean="0"/>
              <a:pPr eaLnBrk="1" hangingPunct="1"/>
              <a:t>55</a:t>
            </a:fld>
            <a:endParaRPr lang="en-US" sz="1200" smtClean="0"/>
          </a:p>
        </p:txBody>
      </p:sp>
      <p:sp>
        <p:nvSpPr>
          <p:cNvPr id="39939"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39940" name="Rectangle 3"/>
          <p:cNvSpPr>
            <a:spLocks noGrp="1" noChangeArrowheads="1"/>
          </p:cNvSpPr>
          <p:nvPr>
            <p:ph type="body" idx="1"/>
          </p:nvPr>
        </p:nvSpPr>
        <p:spPr>
          <a:xfrm>
            <a:off x="915988" y="4344988"/>
            <a:ext cx="5026025" cy="4114800"/>
          </a:xfrm>
          <a:solidFill>
            <a:srgbClr val="FFFFFF"/>
          </a:solidFill>
          <a:ln>
            <a:solidFill>
              <a:srgbClr val="000000"/>
            </a:solidFill>
          </a:ln>
        </p:spPr>
        <p:txBody>
          <a:bodyPr lIns="86493" tIns="43247" rIns="86493" bIns="43247"/>
          <a:lstStyle/>
          <a:p>
            <a:pPr marL="171450" indent="-171450" eaLnBrk="1" hangingPunct="1">
              <a:buFont typeface="Arial" pitchFamily="34" charset="0"/>
              <a:buChar char="•"/>
            </a:pPr>
            <a:r>
              <a:rPr lang="en-US" i="1" dirty="0" smtClean="0"/>
              <a:t>(Job Aid 3.)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D6BDE5DC-027F-4F14-A0F3-C7B7A3E40103}" type="slidenum">
              <a:rPr lang="en-US" sz="1200" smtClean="0"/>
              <a:pPr eaLnBrk="1" hangingPunct="1"/>
              <a:t>56</a:t>
            </a:fld>
            <a:endParaRPr lang="en-US" sz="1200" smtClean="0"/>
          </a:p>
        </p:txBody>
      </p:sp>
      <p:sp>
        <p:nvSpPr>
          <p:cNvPr id="39939"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39940" name="Rectangle 3"/>
          <p:cNvSpPr>
            <a:spLocks noGrp="1" noChangeArrowheads="1"/>
          </p:cNvSpPr>
          <p:nvPr>
            <p:ph type="body" idx="1"/>
          </p:nvPr>
        </p:nvSpPr>
        <p:spPr>
          <a:xfrm>
            <a:off x="915988" y="4344988"/>
            <a:ext cx="5026025" cy="4114800"/>
          </a:xfrm>
          <a:solidFill>
            <a:srgbClr val="FFFFFF"/>
          </a:solidFill>
          <a:ln>
            <a:solidFill>
              <a:srgbClr val="000000"/>
            </a:solidFill>
          </a:ln>
        </p:spPr>
        <p:txBody>
          <a:bodyPr lIns="86493" tIns="43247" rIns="86493" bIns="43247"/>
          <a:lstStyle/>
          <a:p>
            <a:pPr marL="171450" indent="-171450" eaLnBrk="1" hangingPunct="1">
              <a:buFont typeface="Arial" pitchFamily="34" charset="0"/>
              <a:buChar char="•"/>
            </a:pPr>
            <a:r>
              <a:rPr lang="en-US" i="1" dirty="0" smtClean="0"/>
              <a:t>(Job Aid 4.)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D6BDE5DC-027F-4F14-A0F3-C7B7A3E40103}" type="slidenum">
              <a:rPr lang="en-US" sz="1200" smtClean="0"/>
              <a:pPr eaLnBrk="1" hangingPunct="1"/>
              <a:t>57</a:t>
            </a:fld>
            <a:endParaRPr lang="en-US" sz="1200" smtClean="0"/>
          </a:p>
        </p:txBody>
      </p:sp>
      <p:sp>
        <p:nvSpPr>
          <p:cNvPr id="39939"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39940" name="Rectangle 3"/>
          <p:cNvSpPr>
            <a:spLocks noGrp="1" noChangeArrowheads="1"/>
          </p:cNvSpPr>
          <p:nvPr>
            <p:ph type="body" idx="1"/>
          </p:nvPr>
        </p:nvSpPr>
        <p:spPr>
          <a:xfrm>
            <a:off x="915988" y="4344988"/>
            <a:ext cx="5026025" cy="4114800"/>
          </a:xfrm>
          <a:solidFill>
            <a:srgbClr val="FFFFFF"/>
          </a:solidFill>
          <a:ln>
            <a:solidFill>
              <a:srgbClr val="000000"/>
            </a:solidFill>
          </a:ln>
        </p:spPr>
        <p:txBody>
          <a:bodyPr lIns="86493" tIns="43247" rIns="86493" bIns="43247"/>
          <a:lstStyle/>
          <a:p>
            <a:pPr marL="171450" indent="-171450" eaLnBrk="1" hangingPunct="1">
              <a:buFont typeface="Arial" pitchFamily="34" charset="0"/>
              <a:buChar char="•"/>
            </a:pPr>
            <a:r>
              <a:rPr lang="en-US" i="1" dirty="0" smtClean="0"/>
              <a:t>(Job Aid  5 and Job Aid 5a.)</a:t>
            </a:r>
          </a:p>
          <a:p>
            <a:pPr marL="171450" indent="-171450" eaLnBrk="1" hangingPunct="1">
              <a:buFont typeface="Arial" pitchFamily="34" charset="0"/>
              <a:buChar char="•"/>
            </a:pPr>
            <a:endParaRPr lang="en-US" i="1" dirty="0" smtClean="0"/>
          </a:p>
          <a:p>
            <a:pPr marL="171450" indent="-171450" eaLnBrk="1" hangingPunct="1">
              <a:buFont typeface="Arial" pitchFamily="34" charset="0"/>
              <a:buChar char="•"/>
            </a:pPr>
            <a:r>
              <a:rPr lang="en-US" i="1" dirty="0" smtClean="0"/>
              <a:t>The three</a:t>
            </a:r>
            <a:r>
              <a:rPr lang="en-US" i="1" baseline="0" dirty="0" smtClean="0"/>
              <a:t> standards are: 1) informed best available climate science 2) Freeboard: the 100-year plus two foot freeboard for regular projects the 100-year plus three foot freeboard for critical actions 3) build to the 500-year elevation</a:t>
            </a:r>
          </a:p>
          <a:p>
            <a:pPr marL="171450" indent="-171450" eaLnBrk="1" hangingPunct="1">
              <a:buFont typeface="Arial" pitchFamily="34" charset="0"/>
              <a:buChar char="•"/>
            </a:pPr>
            <a:endParaRPr lang="en-US" i="1" baseline="0" dirty="0" smtClean="0"/>
          </a:p>
          <a:p>
            <a:pPr marL="171450" indent="-171450" eaLnBrk="1" hangingPunct="1">
              <a:buFont typeface="Arial" pitchFamily="34" charset="0"/>
              <a:buChar char="•"/>
            </a:pPr>
            <a:r>
              <a:rPr lang="en-US" i="1" baseline="0" dirty="0" smtClean="0"/>
              <a:t>This standard applies when federal funds are used to build significantly retrofit or repair structures in or around floodplains.</a:t>
            </a:r>
          </a:p>
          <a:p>
            <a:pPr marL="171450" indent="-171450" eaLnBrk="1" hangingPunct="1">
              <a:buFont typeface="Arial" pitchFamily="34" charset="0"/>
              <a:buChar char="•"/>
            </a:pPr>
            <a:endParaRPr lang="en-US" i="1" baseline="0" dirty="0" smtClean="0"/>
          </a:p>
          <a:p>
            <a:pPr marL="171450" indent="-171450" eaLnBrk="1" hangingPunct="1">
              <a:buFont typeface="Arial" pitchFamily="34" charset="0"/>
              <a:buChar char="•"/>
            </a:pPr>
            <a:r>
              <a:rPr lang="en-US" i="1" baseline="0" dirty="0" smtClean="0"/>
              <a:t>Impedance was the recommendations for the President’s task force on climate change.</a:t>
            </a:r>
          </a:p>
          <a:p>
            <a:pPr marL="171450" indent="-171450" eaLnBrk="1" hangingPunct="1">
              <a:buFont typeface="Arial" pitchFamily="34" charset="0"/>
              <a:buChar char="•"/>
            </a:pPr>
            <a:endParaRPr lang="en-US" i="1" baseline="0" dirty="0" smtClean="0"/>
          </a:p>
          <a:p>
            <a:pPr marL="171450" indent="-171450" eaLnBrk="1" hangingPunct="1">
              <a:buFont typeface="Arial" pitchFamily="34" charset="0"/>
              <a:buChar char="•"/>
            </a:pPr>
            <a:r>
              <a:rPr lang="en-US" i="1" baseline="0" dirty="0" smtClean="0"/>
              <a:t>Requires federal agencies to incorporate input from public stakeholders in their specific programs and policies.</a:t>
            </a:r>
            <a:endParaRPr lang="en-US" i="1"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 typeface="Arial" pitchFamily="34" charset="0"/>
              <a:buChar char="•"/>
            </a:pPr>
            <a:r>
              <a:rPr lang="en-US" i="1" dirty="0" smtClean="0"/>
              <a:t>Review</a:t>
            </a:r>
            <a:r>
              <a:rPr lang="en-US" i="1" baseline="0" dirty="0" smtClean="0"/>
              <a:t> any items or questions that were raised to ensure that there is no confusion or mystery to what you have covered.</a:t>
            </a:r>
          </a:p>
          <a:p>
            <a:pPr marL="171428" indent="-171428">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58</a:t>
            </a:fld>
            <a:endParaRPr lang="en-US" dirty="0"/>
          </a:p>
        </p:txBody>
      </p:sp>
    </p:spTree>
    <p:extLst>
      <p:ext uri="{BB962C8B-B14F-4D97-AF65-F5344CB8AC3E}">
        <p14:creationId xmlns:p14="http://schemas.microsoft.com/office/powerpoint/2010/main" val="130289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i="1" baseline="0" dirty="0" smtClean="0"/>
              <a:t>Discuss the three bullets with the mentee(s) and see if they have some ideas on partnership with other agencies and programs.</a:t>
            </a:r>
          </a:p>
          <a:p>
            <a:pPr marL="171450" indent="-171450">
              <a:buFont typeface="Arial" pitchFamily="34" charset="0"/>
              <a:buChar char="•"/>
            </a:pPr>
            <a:endParaRPr lang="en-US" i="1" baseline="0" dirty="0" smtClean="0"/>
          </a:p>
          <a:p>
            <a:pPr marL="171450" indent="-171450">
              <a:buFont typeface="Arial" pitchFamily="34" charset="0"/>
              <a:buChar char="•"/>
            </a:pPr>
            <a:r>
              <a:rPr lang="en-US" i="0" baseline="0" dirty="0" smtClean="0"/>
              <a:t>What other agencies and programs should you partner with?</a:t>
            </a:r>
          </a:p>
        </p:txBody>
      </p:sp>
      <p:sp>
        <p:nvSpPr>
          <p:cNvPr id="4" name="Slide Number Placeholder 3"/>
          <p:cNvSpPr>
            <a:spLocks noGrp="1"/>
          </p:cNvSpPr>
          <p:nvPr>
            <p:ph type="sldNum" sz="quarter" idx="10"/>
          </p:nvPr>
        </p:nvSpPr>
        <p:spPr/>
        <p:txBody>
          <a:bodyPr/>
          <a:lstStyle/>
          <a:p>
            <a:fld id="{DB6FC41E-C7B1-4942-A6F8-366B0333BB5C}" type="slidenum">
              <a:rPr lang="en-US" smtClean="0"/>
              <a:t>59</a:t>
            </a:fld>
            <a:endParaRPr lang="en-US" dirty="0"/>
          </a:p>
        </p:txBody>
      </p:sp>
    </p:spTree>
    <p:extLst>
      <p:ext uri="{BB962C8B-B14F-4D97-AF65-F5344CB8AC3E}">
        <p14:creationId xmlns:p14="http://schemas.microsoft.com/office/powerpoint/2010/main" val="2162941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i="1" dirty="0" smtClean="0"/>
              <a:t>Continued from previous slide.</a:t>
            </a:r>
          </a:p>
        </p:txBody>
      </p:sp>
      <p:sp>
        <p:nvSpPr>
          <p:cNvPr id="4" name="Slide Number Placeholder 3"/>
          <p:cNvSpPr>
            <a:spLocks noGrp="1"/>
          </p:cNvSpPr>
          <p:nvPr>
            <p:ph type="sldNum" sz="quarter" idx="10"/>
          </p:nvPr>
        </p:nvSpPr>
        <p:spPr/>
        <p:txBody>
          <a:bodyPr/>
          <a:lstStyle/>
          <a:p>
            <a:fld id="{DB6FC41E-C7B1-4942-A6F8-366B0333BB5C}" type="slidenum">
              <a:rPr lang="en-US" smtClean="0"/>
              <a:t>6</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i="1" baseline="0" dirty="0" smtClean="0"/>
              <a:t>Briefly review the various agencies, departments, programs on the list with the mentee(s).</a:t>
            </a:r>
          </a:p>
          <a:p>
            <a:pPr marL="171450" indent="-171450">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60</a:t>
            </a:fld>
            <a:endParaRPr lang="en-US" dirty="0"/>
          </a:p>
        </p:txBody>
      </p:sp>
    </p:spTree>
    <p:extLst>
      <p:ext uri="{BB962C8B-B14F-4D97-AF65-F5344CB8AC3E}">
        <p14:creationId xmlns:p14="http://schemas.microsoft.com/office/powerpoint/2010/main" val="21629417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i="0" baseline="0" dirty="0" smtClean="0"/>
              <a:t>Why would these staffers be important to your state FPM program?  </a:t>
            </a:r>
            <a:r>
              <a:rPr lang="en-US" i="1" baseline="0" dirty="0" smtClean="0"/>
              <a:t>(Give some real life examples of working with them.)</a:t>
            </a:r>
          </a:p>
          <a:p>
            <a:pPr marL="171450" indent="-171450">
              <a:buFont typeface="Arial" pitchFamily="34" charset="0"/>
              <a:buChar char="•"/>
            </a:pPr>
            <a:endParaRPr lang="en-US" i="1" baseline="0" dirty="0" smtClean="0"/>
          </a:p>
          <a:p>
            <a:pPr marL="171450" indent="-171450">
              <a:buFont typeface="Arial" pitchFamily="34" charset="0"/>
              <a:buChar char="•"/>
            </a:pPr>
            <a:r>
              <a:rPr lang="en-US" i="1" baseline="0" dirty="0" smtClean="0"/>
              <a:t>Click for the last question to appear.</a:t>
            </a:r>
          </a:p>
          <a:p>
            <a:pPr marL="171450" indent="-171450">
              <a:buFont typeface="Arial" pitchFamily="34" charset="0"/>
              <a:buChar char="•"/>
            </a:pPr>
            <a:endParaRPr lang="en-US" i="1" baseline="0" dirty="0" smtClean="0"/>
          </a:p>
          <a:p>
            <a:pPr marL="171450" indent="-171450">
              <a:buFont typeface="Arial" pitchFamily="34" charset="0"/>
              <a:buChar char="•"/>
            </a:pPr>
            <a:r>
              <a:rPr lang="en-US" i="0" baseline="0" dirty="0" smtClean="0"/>
              <a:t>In what agency is your state’s Floodplain Administrator located?</a:t>
            </a:r>
          </a:p>
          <a:p>
            <a:pPr marL="171450" indent="-171450">
              <a:buFont typeface="Arial" pitchFamily="34" charset="0"/>
              <a:buChar char="•"/>
            </a:pPr>
            <a:endParaRPr lang="en-US" i="0" baseline="0" dirty="0" smtClean="0"/>
          </a:p>
          <a:p>
            <a:pPr marL="171450" indent="-171450">
              <a:buFont typeface="Arial" pitchFamily="34" charset="0"/>
              <a:buChar char="•"/>
            </a:pPr>
            <a:r>
              <a:rPr lang="en-US" i="0" baseline="0" dirty="0" smtClean="0"/>
              <a:t>Does your state have a hazard mitigation council?</a:t>
            </a:r>
          </a:p>
        </p:txBody>
      </p:sp>
      <p:sp>
        <p:nvSpPr>
          <p:cNvPr id="4" name="Slide Number Placeholder 3"/>
          <p:cNvSpPr>
            <a:spLocks noGrp="1"/>
          </p:cNvSpPr>
          <p:nvPr>
            <p:ph type="sldNum" sz="quarter" idx="10"/>
          </p:nvPr>
        </p:nvSpPr>
        <p:spPr/>
        <p:txBody>
          <a:bodyPr/>
          <a:lstStyle/>
          <a:p>
            <a:fld id="{DB6FC41E-C7B1-4942-A6F8-366B0333BB5C}" type="slidenum">
              <a:rPr lang="en-US" smtClean="0"/>
              <a:t>61</a:t>
            </a:fld>
            <a:endParaRPr lang="en-US" dirty="0"/>
          </a:p>
        </p:txBody>
      </p:sp>
    </p:spTree>
    <p:extLst>
      <p:ext uri="{BB962C8B-B14F-4D97-AF65-F5344CB8AC3E}">
        <p14:creationId xmlns:p14="http://schemas.microsoft.com/office/powerpoint/2010/main" val="21629417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i="0" baseline="0" dirty="0" smtClean="0"/>
              <a:t>In what agency is your State Hazard Mitigation Officer located?  Who is it?  Have you worked with him or her before?</a:t>
            </a:r>
          </a:p>
        </p:txBody>
      </p:sp>
      <p:sp>
        <p:nvSpPr>
          <p:cNvPr id="4" name="Slide Number Placeholder 3"/>
          <p:cNvSpPr>
            <a:spLocks noGrp="1"/>
          </p:cNvSpPr>
          <p:nvPr>
            <p:ph type="sldNum" sz="quarter" idx="10"/>
          </p:nvPr>
        </p:nvSpPr>
        <p:spPr/>
        <p:txBody>
          <a:bodyPr/>
          <a:lstStyle/>
          <a:p>
            <a:fld id="{DB6FC41E-C7B1-4942-A6F8-366B0333BB5C}" type="slidenum">
              <a:rPr lang="en-US" smtClean="0"/>
              <a:t>62</a:t>
            </a:fld>
            <a:endParaRPr lang="en-US" dirty="0"/>
          </a:p>
        </p:txBody>
      </p:sp>
    </p:spTree>
    <p:extLst>
      <p:ext uri="{BB962C8B-B14F-4D97-AF65-F5344CB8AC3E}">
        <p14:creationId xmlns:p14="http://schemas.microsoft.com/office/powerpoint/2010/main" val="21629417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 typeface="Arial" pitchFamily="34" charset="0"/>
              <a:buChar char="•"/>
            </a:pPr>
            <a:r>
              <a:rPr lang="en-US" i="1" baseline="0" dirty="0" smtClean="0"/>
              <a:t>Click to advance to final slide.</a:t>
            </a:r>
          </a:p>
        </p:txBody>
      </p:sp>
      <p:sp>
        <p:nvSpPr>
          <p:cNvPr id="4" name="Slide Number Placeholder 3"/>
          <p:cNvSpPr>
            <a:spLocks noGrp="1"/>
          </p:cNvSpPr>
          <p:nvPr>
            <p:ph type="sldNum" sz="quarter" idx="10"/>
          </p:nvPr>
        </p:nvSpPr>
        <p:spPr/>
        <p:txBody>
          <a:bodyPr/>
          <a:lstStyle/>
          <a:p>
            <a:fld id="{DB6FC41E-C7B1-4942-A6F8-366B0333BB5C}" type="slidenum">
              <a:rPr lang="en-US" smtClean="0"/>
              <a:t>63</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FC41E-C7B1-4942-A6F8-366B0333BB5C}" type="slidenum">
              <a:rPr lang="en-US" smtClean="0"/>
              <a:t>64</a:t>
            </a:fld>
            <a:endParaRPr lang="en-US" dirty="0"/>
          </a:p>
        </p:txBody>
      </p:sp>
    </p:spTree>
    <p:extLst>
      <p:ext uri="{BB962C8B-B14F-4D97-AF65-F5344CB8AC3E}">
        <p14:creationId xmlns:p14="http://schemas.microsoft.com/office/powerpoint/2010/main" val="2597747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i="1" dirty="0" smtClean="0"/>
              <a:t>Mentor will ensure that the required materials are on hand.</a:t>
            </a:r>
          </a:p>
          <a:p>
            <a:pPr marL="171450" indent="-171450">
              <a:buFont typeface="Arial" pitchFamily="34" charset="0"/>
              <a:buChar char="•"/>
            </a:pPr>
            <a:endParaRPr lang="en-US" i="1" dirty="0" smtClean="0"/>
          </a:p>
          <a:p>
            <a:pPr marL="171450" indent="-171450">
              <a:buFont typeface="Arial" pitchFamily="34" charset="0"/>
              <a:buChar char="•"/>
            </a:pPr>
            <a:r>
              <a:rPr lang="en-US" i="1" dirty="0" smtClean="0"/>
              <a:t>Allow</a:t>
            </a:r>
            <a:r>
              <a:rPr lang="en-US" i="1" baseline="0" dirty="0" smtClean="0"/>
              <a:t> for interaction and questions throughout the session.</a:t>
            </a:r>
          </a:p>
          <a:p>
            <a:pPr marL="171450" indent="-171450">
              <a:buFont typeface="Arial" pitchFamily="34" charset="0"/>
              <a:buChar char="•"/>
            </a:pPr>
            <a:endParaRPr lang="en-US" i="1" baseline="0" dirty="0" smtClean="0"/>
          </a:p>
          <a:p>
            <a:pPr marL="171450" indent="-171450">
              <a:buFont typeface="Arial" pitchFamily="34" charset="0"/>
              <a:buChar char="•"/>
            </a:pPr>
            <a:r>
              <a:rPr lang="en-US" i="1" baseline="0" dirty="0" smtClean="0"/>
              <a:t>Visuals, handouts, and glossary will be available to illustrate the teaching points in this module to both instructor(s) and participant(s).</a:t>
            </a:r>
            <a:endParaRPr lang="en-US" i="1"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7</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D6BDE5DC-027F-4F14-A0F3-C7B7A3E40103}" type="slidenum">
              <a:rPr lang="en-US" sz="1200" smtClean="0"/>
              <a:pPr eaLnBrk="1" hangingPunct="1"/>
              <a:t>8</a:t>
            </a:fld>
            <a:endParaRPr lang="en-US" sz="1200" smtClean="0"/>
          </a:p>
        </p:txBody>
      </p:sp>
      <p:sp>
        <p:nvSpPr>
          <p:cNvPr id="39939"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39940" name="Rectangle 3"/>
          <p:cNvSpPr>
            <a:spLocks noGrp="1" noChangeArrowheads="1"/>
          </p:cNvSpPr>
          <p:nvPr>
            <p:ph type="body" idx="1"/>
          </p:nvPr>
        </p:nvSpPr>
        <p:spPr>
          <a:xfrm>
            <a:off x="915988" y="4344988"/>
            <a:ext cx="5026025" cy="4114800"/>
          </a:xfrm>
          <a:solidFill>
            <a:srgbClr val="FFFFFF"/>
          </a:solidFill>
          <a:ln>
            <a:solidFill>
              <a:srgbClr val="000000"/>
            </a:solidFill>
          </a:ln>
        </p:spPr>
        <p:txBody>
          <a:bodyPr lIns="86493" tIns="43247" rIns="86493" bIns="43247"/>
          <a:lstStyle/>
          <a:p>
            <a:pPr marL="171450" indent="-171450" eaLnBrk="1" hangingPunct="1">
              <a:buFont typeface="Arial" pitchFamily="34" charset="0"/>
              <a:buChar char="•"/>
            </a:pPr>
            <a:r>
              <a:rPr lang="en-US" dirty="0" smtClean="0"/>
              <a:t>Unintended consequences are flood damages, since everything was built in the coastal</a:t>
            </a:r>
            <a:r>
              <a:rPr lang="en-US" baseline="0" dirty="0" smtClean="0"/>
              <a:t> high hazard area or riverine floodplain.  It is hard to just pick up cities and move them.</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D6BDE5DC-027F-4F14-A0F3-C7B7A3E40103}" type="slidenum">
              <a:rPr lang="en-US" sz="1200" smtClean="0"/>
              <a:pPr eaLnBrk="1" hangingPunct="1"/>
              <a:t>9</a:t>
            </a:fld>
            <a:endParaRPr lang="en-US" sz="1200" smtClean="0"/>
          </a:p>
        </p:txBody>
      </p:sp>
      <p:sp>
        <p:nvSpPr>
          <p:cNvPr id="39939"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39940" name="Rectangle 3"/>
          <p:cNvSpPr>
            <a:spLocks noGrp="1" noChangeArrowheads="1"/>
          </p:cNvSpPr>
          <p:nvPr>
            <p:ph type="body" idx="1"/>
          </p:nvPr>
        </p:nvSpPr>
        <p:spPr>
          <a:xfrm>
            <a:off x="915988" y="4344988"/>
            <a:ext cx="5026025" cy="4114800"/>
          </a:xfrm>
          <a:solidFill>
            <a:srgbClr val="FFFFFF"/>
          </a:solidFill>
          <a:ln>
            <a:solidFill>
              <a:srgbClr val="000000"/>
            </a:solidFill>
          </a:ln>
        </p:spPr>
        <p:txBody>
          <a:bodyPr lIns="86493" tIns="43247" rIns="86493" bIns="43247"/>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smtClean="0"/>
              <a:t>Use bullets</a:t>
            </a:r>
            <a:r>
              <a:rPr lang="en-US" i="1" baseline="0" dirty="0" smtClean="0"/>
              <a:t> to stimulate discussion.</a:t>
            </a:r>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3092" name="Group 20"/>
          <p:cNvGrpSpPr>
            <a:grpSpLocks/>
          </p:cNvGrpSpPr>
          <p:nvPr/>
        </p:nvGrpSpPr>
        <p:grpSpPr bwMode="auto">
          <a:xfrm>
            <a:off x="-4763" y="0"/>
            <a:ext cx="9148763" cy="6856413"/>
            <a:chOff x="-3" y="0"/>
            <a:chExt cx="5763" cy="4319"/>
          </a:xfrm>
        </p:grpSpPr>
        <p:sp>
          <p:nvSpPr>
            <p:cNvPr id="3093"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ffectLst/>
          </p:spPr>
          <p:txBody>
            <a:bodyPr wrap="none" anchor="ctr"/>
            <a:lstStyle/>
            <a:p>
              <a:endParaRPr lang="en-US" dirty="0"/>
            </a:p>
          </p:txBody>
        </p:sp>
        <p:sp>
          <p:nvSpPr>
            <p:cNvPr id="3094" name="Freeform 22"/>
            <p:cNvSpPr>
              <a:spLocks/>
            </p:cNvSpPr>
            <p:nvPr userDrawn="1"/>
          </p:nvSpPr>
          <p:spPr bwMode="gray">
            <a:xfrm>
              <a:off x="0"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dirty="0"/>
            </a:p>
          </p:txBody>
        </p:sp>
        <p:sp>
          <p:nvSpPr>
            <p:cNvPr id="3095" name="Freeform 23"/>
            <p:cNvSpPr>
              <a:spLocks/>
            </p:cNvSpPr>
            <p:nvPr userDrawn="1"/>
          </p:nvSpPr>
          <p:spPr bwMode="gray">
            <a:xfrm rot="-5408600">
              <a:off x="-50" y="4030"/>
              <a:ext cx="336" cy="242"/>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dirty="0"/>
            </a:p>
          </p:txBody>
        </p:sp>
        <p:sp>
          <p:nvSpPr>
            <p:cNvPr id="3096" name="Freeform 24"/>
            <p:cNvSpPr>
              <a:spLocks/>
            </p:cNvSpPr>
            <p:nvPr userDrawn="1"/>
          </p:nvSpPr>
          <p:spPr bwMode="gray">
            <a:xfrm rot="10769190">
              <a:off x="5519" y="4031"/>
              <a:ext cx="232" cy="287"/>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dirty="0"/>
            </a:p>
          </p:txBody>
        </p:sp>
        <p:sp>
          <p:nvSpPr>
            <p:cNvPr id="3097" name="Freeform 25"/>
            <p:cNvSpPr>
              <a:spLocks/>
            </p:cNvSpPr>
            <p:nvPr userDrawn="1"/>
          </p:nvSpPr>
          <p:spPr bwMode="gray">
            <a:xfrm rot="5400000">
              <a:off x="5472"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dirty="0"/>
            </a:p>
          </p:txBody>
        </p:sp>
      </p:grpSp>
      <p:sp>
        <p:nvSpPr>
          <p:cNvPr id="3074" name="Rectangle 2"/>
          <p:cNvSpPr>
            <a:spLocks noGrp="1" noChangeArrowheads="1"/>
          </p:cNvSpPr>
          <p:nvPr>
            <p:ph type="ctrTitle"/>
          </p:nvPr>
        </p:nvSpPr>
        <p:spPr bwMode="ltGray">
          <a:xfrm>
            <a:off x="609600" y="2590800"/>
            <a:ext cx="7772400" cy="1066800"/>
          </a:xfrm>
        </p:spPr>
        <p:txBody>
          <a:bodyPr/>
          <a:lstStyle>
            <a:lvl1pPr algn="ctr">
              <a:defRPr sz="4400">
                <a:solidFill>
                  <a:schemeClr val="tx1">
                    <a:lumMod val="75000"/>
                  </a:schemeClr>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2057400" y="4191000"/>
            <a:ext cx="6400800" cy="533400"/>
          </a:xfrm>
        </p:spPr>
        <p:txBody>
          <a:bodyPr/>
          <a:lstStyle>
            <a:lvl1pPr marL="0" indent="0" algn="r">
              <a:buFontTx/>
              <a:buNone/>
              <a:defRPr sz="2800">
                <a:solidFill>
                  <a:schemeClr val="tx2"/>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a:xfrm>
            <a:off x="457200" y="6245225"/>
            <a:ext cx="2133600" cy="476250"/>
          </a:xfrm>
        </p:spPr>
        <p:txBody>
          <a:bodyPr/>
          <a:lstStyle>
            <a:lvl1pPr>
              <a:defRPr/>
            </a:lvl1pPr>
          </a:lstStyle>
          <a:p>
            <a:fld id="{8BD64F2B-2E2B-43E4-B204-FFA88DF29696}" type="datetime1">
              <a:rPr lang="en-US" smtClean="0"/>
              <a:t>5/15/2018</a:t>
            </a:fld>
            <a:endParaRPr lang="en-US" dirty="0"/>
          </a:p>
        </p:txBody>
      </p:sp>
      <p:sp>
        <p:nvSpPr>
          <p:cNvPr id="3077" name="Rectangle 5"/>
          <p:cNvSpPr>
            <a:spLocks noGrp="1" noChangeArrowheads="1"/>
          </p:cNvSpPr>
          <p:nvPr>
            <p:ph type="ftr" sz="quarter" idx="3"/>
          </p:nvPr>
        </p:nvSpPr>
        <p:spPr>
          <a:xfrm>
            <a:off x="3124200" y="6245225"/>
            <a:ext cx="2895600" cy="476250"/>
          </a:xfrm>
        </p:spPr>
        <p:txBody>
          <a:bodyPr/>
          <a:lstStyle>
            <a:lvl1pPr>
              <a:defRPr/>
            </a:lvl1pPr>
          </a:lstStyle>
          <a:p>
            <a:endParaRPr lang="en-US" dirty="0"/>
          </a:p>
        </p:txBody>
      </p:sp>
      <p:sp>
        <p:nvSpPr>
          <p:cNvPr id="3078" name="Rectangle 6"/>
          <p:cNvSpPr>
            <a:spLocks noGrp="1" noChangeArrowheads="1"/>
          </p:cNvSpPr>
          <p:nvPr>
            <p:ph type="sldNum" sz="quarter" idx="4"/>
          </p:nvPr>
        </p:nvSpPr>
        <p:spPr>
          <a:xfrm>
            <a:off x="6553200" y="6245225"/>
            <a:ext cx="2133600" cy="476250"/>
          </a:xfrm>
        </p:spPr>
        <p:txBody>
          <a:bodyPr/>
          <a:lstStyle>
            <a:lvl1pPr>
              <a:defRPr/>
            </a:lvl1pPr>
          </a:lstStyle>
          <a:p>
            <a:fld id="{92701AAA-C610-44FA-AAF6-900CDDFFB84A}" type="slidenum">
              <a:rPr lang="en-US" smtClean="0"/>
              <a:t>‹#›</a:t>
            </a:fld>
            <a:endParaRPr lang="en-US" dirty="0"/>
          </a:p>
        </p:txBody>
      </p:sp>
      <p:pic>
        <p:nvPicPr>
          <p:cNvPr id="26" name="Picture 6"/>
          <p:cNvPicPr>
            <a:picLocks noChangeAspect="1" noChangeArrowheads="1"/>
          </p:cNvPicPr>
          <p:nvPr/>
        </p:nvPicPr>
        <p:blipFill>
          <a:blip r:embed="rId2" cstate="print"/>
          <a:srcRect/>
          <a:stretch>
            <a:fillRect/>
          </a:stretch>
        </p:blipFill>
        <p:spPr bwMode="auto">
          <a:xfrm>
            <a:off x="0" y="0"/>
            <a:ext cx="9144000" cy="2173574"/>
          </a:xfrm>
          <a:prstGeom prst="rect">
            <a:avLst/>
          </a:prstGeom>
          <a:noFill/>
          <a:ln w="9525">
            <a:noFill/>
            <a:miter lim="800000"/>
            <a:headEnd/>
            <a:tailEnd/>
          </a:ln>
          <a:effectLst/>
        </p:spPr>
      </p:pic>
      <p:sp>
        <p:nvSpPr>
          <p:cNvPr id="2" name="TextBox 1"/>
          <p:cNvSpPr txBox="1"/>
          <p:nvPr userDrawn="1"/>
        </p:nvSpPr>
        <p:spPr>
          <a:xfrm>
            <a:off x="228600" y="2362200"/>
            <a:ext cx="8686800" cy="4247317"/>
          </a:xfrm>
          <a:prstGeom prst="rect">
            <a:avLst/>
          </a:prstGeom>
          <a:noFill/>
          <a:ln w="19050">
            <a:solidFill>
              <a:schemeClr val="tx1">
                <a:lumMod val="60000"/>
                <a:lumOff val="40000"/>
              </a:schemeClr>
            </a:solidFill>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BA38A78-6F4D-412A-97DD-23E19FB44B1D}" type="datetime1">
              <a:rPr lang="en-US" smtClean="0"/>
              <a:t>5/15/2018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2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2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6FD7EE2-73AC-4F7B-8662-2A12ADB53075}" type="datetime1">
              <a:rPr lang="en-US" smtClean="0"/>
              <a:t>5/15/2018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6294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r>
              <a:rPr lang="en-US" dirty="0" smtClean="0"/>
              <a:t>Click icon to add table</a:t>
            </a:r>
            <a:endParaRPr lang="en-US" dirty="0"/>
          </a:p>
        </p:txBody>
      </p:sp>
      <p:sp>
        <p:nvSpPr>
          <p:cNvPr id="4" name="Date Placeholder 3"/>
          <p:cNvSpPr>
            <a:spLocks noGrp="1"/>
          </p:cNvSpPr>
          <p:nvPr>
            <p:ph type="dt" sz="half" idx="10"/>
          </p:nvPr>
        </p:nvSpPr>
        <p:spPr>
          <a:xfrm>
            <a:off x="457200" y="6477000"/>
            <a:ext cx="2133600" cy="244475"/>
          </a:xfrm>
        </p:spPr>
        <p:txBody>
          <a:bodyPr/>
          <a:lstStyle>
            <a:lvl1pPr>
              <a:defRPr/>
            </a:lvl1pPr>
          </a:lstStyle>
          <a:p>
            <a:fld id="{85291B20-045F-4735-B510-4438D9BF8E14}" type="datetime1">
              <a:rPr lang="en-US" smtClean="0"/>
              <a:t>5/15/2018</a:t>
            </a:fld>
            <a:endParaRPr lang="en-US" dirty="0"/>
          </a:p>
        </p:txBody>
      </p:sp>
      <p:sp>
        <p:nvSpPr>
          <p:cNvPr id="5" name="Footer Placeholder 4"/>
          <p:cNvSpPr>
            <a:spLocks noGrp="1"/>
          </p:cNvSpPr>
          <p:nvPr>
            <p:ph type="ftr" sz="quarter" idx="11"/>
          </p:nvPr>
        </p:nvSpPr>
        <p:spPr>
          <a:xfrm>
            <a:off x="3124200" y="6477000"/>
            <a:ext cx="2895600" cy="244475"/>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477000"/>
            <a:ext cx="2133600" cy="244475"/>
          </a:xfrm>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E17C1C3-423E-481A-8BA4-251F41CD991E}" type="datetime1">
              <a:rPr lang="en-US" smtClean="0">
                <a:solidFill>
                  <a:srgbClr val="000000"/>
                </a:solidFill>
              </a:rPr>
              <a:t>5/15/2018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9126BC-661E-4263-A414-C3B602CE53D6}"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C90D74E-8687-4339-A50D-F9C0FD65F9F1}" type="datetime1">
              <a:rPr lang="en-US" smtClean="0">
                <a:solidFill>
                  <a:srgbClr val="000000"/>
                </a:solidFill>
              </a:rPr>
              <a:t>5/15/2018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E73561-9979-4CE7-9C21-759083068EE5}"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B39357B-9BDD-4289-9D5D-A88EC21ECD89}" type="datetime1">
              <a:rPr lang="en-US" smtClean="0">
                <a:solidFill>
                  <a:srgbClr val="000000"/>
                </a:solidFill>
              </a:rPr>
              <a:t>5/15/2018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6ED10D-CFAD-4690-8DB1-CB8C9289C937}"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1645C3C-7B13-4343-BEEE-69524E1E1D27}" type="datetime1">
              <a:rPr lang="en-US" smtClean="0">
                <a:solidFill>
                  <a:srgbClr val="000000"/>
                </a:solidFill>
              </a:rPr>
              <a:t>5/15/2018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E2B8D5-3069-453F-A5DB-8D7A26874B75}"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B73E049-D48A-4FEB-838F-9D81071975A9}" type="datetime1">
              <a:rPr lang="en-US" smtClean="0">
                <a:solidFill>
                  <a:srgbClr val="000000"/>
                </a:solidFill>
              </a:rPr>
              <a:t>5/15/2018</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4D6603-2911-48C4-AABD-38CADB0604CC}"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AF7A543-AB53-402A-BDAB-C6FD682BAA61}" type="datetime1">
              <a:rPr lang="en-US" smtClean="0">
                <a:solidFill>
                  <a:srgbClr val="000000"/>
                </a:solidFill>
              </a:rPr>
              <a:t>5/15/2018</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230B79-E0A8-432D-9701-F1777AE29C4D}"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23A4086-1C60-4DFC-B9DF-B9692931E90F}" type="datetime1">
              <a:rPr lang="en-US" smtClean="0">
                <a:solidFill>
                  <a:srgbClr val="000000"/>
                </a:solidFill>
              </a:rPr>
              <a:t>5/15/2018</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6D9346-C092-44C9-A4DC-3A2F816F2CA6}"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336971A-E32C-48D6-95AE-01E86F4DF97D}" type="datetime1">
              <a:rPr lang="en-US" smtClean="0"/>
              <a:t>5/15/2018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0335EED-AC60-4EC9-9C1A-F8445E48B9F1}" type="datetime1">
              <a:rPr lang="en-US" smtClean="0">
                <a:solidFill>
                  <a:srgbClr val="000000"/>
                </a:solidFill>
              </a:rPr>
              <a:t>5/15/2018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6D3BBD-4217-40C0-8156-661FF5D3E9CA}"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BE05575-D8C3-4D3A-BE98-4CF5CD469E72}" type="datetime1">
              <a:rPr lang="en-US" smtClean="0">
                <a:solidFill>
                  <a:srgbClr val="000000"/>
                </a:solidFill>
              </a:rPr>
              <a:t>5/15/2018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BCAF0E-DAB6-4A77-90AE-70AF2F15FC4D}"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42D164F-1FA0-45B6-B0A2-EA5FC0CC956E}" type="datetime1">
              <a:rPr lang="en-US" smtClean="0">
                <a:solidFill>
                  <a:srgbClr val="000000"/>
                </a:solidFill>
              </a:rPr>
              <a:t>5/15/2018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85A5D3-59FB-4291-87F2-67AB6CCED700}"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AFB212D-46D4-4F7C-9503-68B745BB0E40}" type="datetime1">
              <a:rPr lang="en-US" smtClean="0">
                <a:solidFill>
                  <a:srgbClr val="000000"/>
                </a:solidFill>
              </a:rPr>
              <a:t>5/15/2018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68AB6C-962E-49B1-9C78-FB80741157B6}"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88EF90F-617F-4D86-A0BB-B5EB4EA97CE1}" type="datetime1">
              <a:rPr lang="en-US" smtClean="0">
                <a:solidFill>
                  <a:srgbClr val="000000"/>
                </a:solidFill>
              </a:rPr>
              <a:t>5/15/2018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45C19A-138A-4E96-9F40-1259C1DB0286}"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r>
              <a:rPr lang="en-US" noProof="0" dirty="0" smtClean="0"/>
              <a:t>Click icon to add SmartArt graphic</a:t>
            </a:r>
          </a:p>
        </p:txBody>
      </p:sp>
      <p:sp>
        <p:nvSpPr>
          <p:cNvPr id="4" name="Rectangle 4"/>
          <p:cNvSpPr>
            <a:spLocks noGrp="1" noChangeArrowheads="1"/>
          </p:cNvSpPr>
          <p:nvPr>
            <p:ph type="dt" sz="half" idx="10"/>
          </p:nvPr>
        </p:nvSpPr>
        <p:spPr>
          <a:ln/>
        </p:spPr>
        <p:txBody>
          <a:bodyPr/>
          <a:lstStyle>
            <a:lvl1pPr>
              <a:defRPr/>
            </a:lvl1pPr>
          </a:lstStyle>
          <a:p>
            <a:pPr>
              <a:defRPr/>
            </a:pPr>
            <a:fld id="{D97DB3D8-67A2-4A55-8AFB-678881918139}" type="datetime1">
              <a:rPr lang="en-US" smtClean="0">
                <a:solidFill>
                  <a:srgbClr val="000000"/>
                </a:solidFill>
              </a:rPr>
              <a:t>5/15/2018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C18EBD-7DEF-4FBC-A644-5B1C355AB66C}"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89A7F74-2D47-4576-9FF2-DFE1529D2003}" type="datetime1">
              <a:rPr lang="en-US" smtClean="0">
                <a:solidFill>
                  <a:srgbClr val="000000"/>
                </a:solidFill>
              </a:rPr>
              <a:t>5/15/2018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A9B894-B261-4EA2-9461-B56A7ED9BE51}"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39488F-EB4E-4E0C-B253-CD7CC37EFA34}" type="datetime1">
              <a:rPr lang="en-US" smtClean="0"/>
              <a:t>5/15/2018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7098A9F-6744-4B94-8642-181C192D57E2}" type="datetime1">
              <a:rPr lang="en-US" smtClean="0"/>
              <a:t>5/15/2018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D687FE8-630F-4A52-9441-0C9C6BF60005}" type="datetime1">
              <a:rPr lang="en-US" smtClean="0"/>
              <a:t>5/15/2018</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E52A12B-BDBE-481F-9EFC-901F18201517}" type="datetime1">
              <a:rPr lang="en-US" smtClean="0"/>
              <a:t>5/15/2018</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816CF7E-6403-42E9-A478-8767B0EA9C91}" type="datetime1">
              <a:rPr lang="en-US" smtClean="0"/>
              <a:t>5/15/2018</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F884B2C-6D68-45D6-9687-5B6B182734FF}" type="datetime1">
              <a:rPr lang="en-US" smtClean="0"/>
              <a:t>5/15/2018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0134649-1179-4451-B01D-1625BB124588}" type="datetime1">
              <a:rPr lang="en-US" smtClean="0"/>
              <a:t>5/15/2018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pSp>
        <p:nvGrpSpPr>
          <p:cNvPr id="1035" name="Group 11"/>
          <p:cNvGrpSpPr>
            <a:grpSpLocks/>
          </p:cNvGrpSpPr>
          <p:nvPr/>
        </p:nvGrpSpPr>
        <p:grpSpPr bwMode="auto">
          <a:xfrm>
            <a:off x="0" y="285750"/>
            <a:ext cx="9156700" cy="911225"/>
            <a:chOff x="-1" y="196"/>
            <a:chExt cx="5768" cy="635"/>
          </a:xfrm>
        </p:grpSpPr>
        <p:sp>
          <p:nvSpPr>
            <p:cNvPr id="1036" name="Rectangle 12"/>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w="9525">
              <a:noFill/>
              <a:miter lim="800000"/>
              <a:headEnd/>
              <a:tailEnd/>
            </a:ln>
            <a:effectLst/>
          </p:spPr>
          <p:txBody>
            <a:bodyPr wrap="none" anchor="ctr"/>
            <a:lstStyle/>
            <a:p>
              <a:endParaRPr lang="en-US" dirty="0"/>
            </a:p>
          </p:txBody>
        </p:sp>
        <p:sp>
          <p:nvSpPr>
            <p:cNvPr id="1037" name="Freeform 13"/>
            <p:cNvSpPr>
              <a:spLocks/>
            </p:cNvSpPr>
            <p:nvPr userDrawn="1"/>
          </p:nvSpPr>
          <p:spPr bwMode="gray">
            <a:xfrm flipH="1" flipV="1">
              <a:off x="2265" y="196"/>
              <a:ext cx="3497" cy="226"/>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w="9525">
              <a:noFill/>
              <a:round/>
              <a:headEnd/>
              <a:tailEnd/>
            </a:ln>
            <a:effectLst/>
          </p:spPr>
          <p:txBody>
            <a:bodyPr/>
            <a:lstStyle/>
            <a:p>
              <a:endParaRPr lang="en-US" dirty="0"/>
            </a:p>
          </p:txBody>
        </p:sp>
        <p:sp>
          <p:nvSpPr>
            <p:cNvPr id="1038" name="Freeform 14"/>
            <p:cNvSpPr>
              <a:spLocks/>
            </p:cNvSpPr>
            <p:nvPr userDrawn="1"/>
          </p:nvSpPr>
          <p:spPr bwMode="gray">
            <a:xfrm>
              <a:off x="-1" y="513"/>
              <a:ext cx="3702" cy="311"/>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w="9525">
              <a:noFill/>
              <a:round/>
              <a:headEnd/>
              <a:tailEnd/>
            </a:ln>
            <a:effectLst/>
          </p:spPr>
          <p:txBody>
            <a:bodyPr/>
            <a:lstStyle/>
            <a:p>
              <a:endParaRPr lang="en-US" dirty="0"/>
            </a:p>
          </p:txBody>
        </p:sp>
      </p:grpSp>
      <p:sp>
        <p:nvSpPr>
          <p:cNvPr id="1039" name="Rectangle 15"/>
          <p:cNvSpPr>
            <a:spLocks noChangeArrowheads="1"/>
          </p:cNvSpPr>
          <p:nvPr/>
        </p:nvSpPr>
        <p:spPr bwMode="gray">
          <a:xfrm>
            <a:off x="1588" y="0"/>
            <a:ext cx="9144000" cy="241300"/>
          </a:xfrm>
          <a:prstGeom prst="rect">
            <a:avLst/>
          </a:prstGeom>
          <a:gradFill rotWithShape="0">
            <a:gsLst>
              <a:gs pos="0">
                <a:schemeClr val="tx1"/>
              </a:gs>
              <a:gs pos="100000">
                <a:schemeClr val="tx1">
                  <a:gamma/>
                  <a:shade val="46275"/>
                  <a:invGamma/>
                </a:schemeClr>
              </a:gs>
            </a:gsLst>
            <a:lin ang="0" scaled="1"/>
          </a:gradFill>
          <a:ln w="9525">
            <a:noFill/>
            <a:miter lim="800000"/>
            <a:headEnd/>
            <a:tailEnd/>
          </a:ln>
          <a:effectLst/>
        </p:spPr>
        <p:txBody>
          <a:bodyPr wrap="none" anchor="ctr"/>
          <a:lstStyle/>
          <a:p>
            <a:endParaRPr lang="en-US" dirty="0"/>
          </a:p>
        </p:txBody>
      </p:sp>
      <p:sp>
        <p:nvSpPr>
          <p:cNvPr id="1040" name="Rectangle 16"/>
          <p:cNvSpPr>
            <a:spLocks noChangeArrowheads="1"/>
          </p:cNvSpPr>
          <p:nvPr/>
        </p:nvSpPr>
        <p:spPr bwMode="gray">
          <a:xfrm>
            <a:off x="12700" y="1235075"/>
            <a:ext cx="9132888" cy="158750"/>
          </a:xfrm>
          <a:prstGeom prst="rect">
            <a:avLst/>
          </a:prstGeom>
          <a:gradFill rotWithShape="0">
            <a:gsLst>
              <a:gs pos="0">
                <a:schemeClr val="bg2"/>
              </a:gs>
              <a:gs pos="100000">
                <a:schemeClr val="bg2">
                  <a:gamma/>
                  <a:tint val="0"/>
                  <a:invGamma/>
                </a:schemeClr>
              </a:gs>
            </a:gsLst>
            <a:lin ang="5400000" scaled="1"/>
          </a:gradFill>
          <a:ln w="9525">
            <a:noFill/>
            <a:miter lim="800000"/>
            <a:headEnd/>
            <a:tailEnd/>
          </a:ln>
          <a:effectLst/>
        </p:spPr>
        <p:txBody>
          <a:bodyPr wrap="none" anchor="ctr"/>
          <a:lstStyle/>
          <a:p>
            <a:endParaRPr lang="en-US" dirty="0"/>
          </a:p>
        </p:txBody>
      </p:sp>
      <p:sp>
        <p:nvSpPr>
          <p:cNvPr id="1026" name="Rectangle 2"/>
          <p:cNvSpPr>
            <a:spLocks noGrp="1" noChangeArrowheads="1"/>
          </p:cNvSpPr>
          <p:nvPr>
            <p:ph type="title"/>
          </p:nvPr>
        </p:nvSpPr>
        <p:spPr bwMode="gray">
          <a:xfrm>
            <a:off x="1676400" y="274638"/>
            <a:ext cx="66294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447800"/>
            <a:ext cx="8229600" cy="494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9063210-66C2-4C98-83C1-E365CA5230E2}" type="datetime1">
              <a:rPr lang="en-US" smtClean="0"/>
              <a:t>5/15/2018</a:t>
            </a:fld>
            <a:endParaRPr lang="en-US" dirty="0"/>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2701AAA-C610-44FA-AAF6-900CDDFFB84A}" type="slidenum">
              <a:rPr lang="en-US" smtClean="0"/>
              <a:t>‹#›</a:t>
            </a:fld>
            <a:endParaRPr lang="en-US" dirty="0"/>
          </a:p>
        </p:txBody>
      </p:sp>
      <p:pic>
        <p:nvPicPr>
          <p:cNvPr id="14" name="Picture 13" descr="letterhead from seth.PNG"/>
          <p:cNvPicPr>
            <a:picLocks noChangeAspect="1"/>
          </p:cNvPicPr>
          <p:nvPr/>
        </p:nvPicPr>
        <p:blipFill>
          <a:blip r:embed="rId14" cstate="print"/>
          <a:srcRect r="81326"/>
          <a:stretch>
            <a:fillRect/>
          </a:stretch>
        </p:blipFill>
        <p:spPr bwMode="auto">
          <a:xfrm>
            <a:off x="0" y="0"/>
            <a:ext cx="1149040" cy="1371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Levee Safety ppt inside slide for Phil Rizzi"/>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24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aseline="0">
                <a:solidFill>
                  <a:schemeClr val="tx1"/>
                </a:solidFill>
                <a:latin typeface="Times New Roman" pitchFamily="18" charset="0"/>
              </a:defRPr>
            </a:lvl1pPr>
          </a:lstStyle>
          <a:p>
            <a:pPr>
              <a:defRPr/>
            </a:pPr>
            <a:fld id="{C47E005D-A972-4668-B178-3B3DA76E3884}" type="datetime1">
              <a:rPr lang="en-US" smtClean="0">
                <a:solidFill>
                  <a:srgbClr val="000000"/>
                </a:solidFill>
              </a:rPr>
              <a:t>5/15/2018</a:t>
            </a:fld>
            <a:endParaRPr lang="en-US" dirty="0">
              <a:solidFill>
                <a:srgbClr val="000000"/>
              </a:solidFill>
            </a:endParaRPr>
          </a:p>
        </p:txBody>
      </p:sp>
      <p:sp>
        <p:nvSpPr>
          <p:cNvPr id="2324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aseline="0">
                <a:solidFill>
                  <a:schemeClr val="tx1"/>
                </a:solidFill>
                <a:latin typeface="Times New Roman" pitchFamily="18" charset="0"/>
              </a:defRPr>
            </a:lvl1pPr>
          </a:lstStyle>
          <a:p>
            <a:pPr>
              <a:defRPr/>
            </a:pPr>
            <a:endParaRPr lang="en-US" dirty="0">
              <a:solidFill>
                <a:srgbClr val="000000"/>
              </a:solidFill>
            </a:endParaRPr>
          </a:p>
        </p:txBody>
      </p:sp>
      <p:sp>
        <p:nvSpPr>
          <p:cNvPr id="232454" name="Rectangle 6"/>
          <p:cNvSpPr>
            <a:spLocks noGrp="1" noChangeArrowheads="1"/>
          </p:cNvSpPr>
          <p:nvPr>
            <p:ph type="sldNum" sz="quarter" idx="4"/>
          </p:nvPr>
        </p:nvSpPr>
        <p:spPr bwMode="auto">
          <a:xfrm>
            <a:off x="6705600" y="65341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a:solidFill>
                  <a:schemeClr val="tx1"/>
                </a:solidFill>
                <a:latin typeface="Times New Roman" pitchFamily="18" charset="0"/>
              </a:defRPr>
            </a:lvl1pPr>
          </a:lstStyle>
          <a:p>
            <a:pPr>
              <a:defRPr/>
            </a:pPr>
            <a:fld id="{E8B938C1-64E2-495C-A8A3-EC08F35FA894}"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ransition>
    <p:random/>
  </p:transition>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7.tif"/><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3.png"/><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images.google.com/imgres?imgurl=http://www.andrewclem.com/Art/Presidential_seal.jpg&amp;imgrefurl=http://www.andrewclem.com/Archives/2005/Jan2005.shtml&amp;h=200&amp;w=200&amp;sz=16&amp;tbnid=5oy0l_Bx-AJZaM:&amp;tbnh=104&amp;tbnw=104&amp;prev=/images?q=presidential+seal&amp;start=2&amp;sa=X&amp;oi=images&amp;ct=image&amp;cd=2"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5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images.google.com/imgres?imgurl=http://www.andrewclem.com/Art/Presidential_seal.jpg&amp;imgrefurl=http://www.andrewclem.com/Archives/2005/Jan2005.shtml&amp;h=200&amp;w=200&amp;sz=16&amp;tbnid=5oy0l_Bx-AJZaM:&amp;tbnh=104&amp;tbnw=104&amp;prev=/images?q=presidential+seal&amp;start=2&amp;sa=X&amp;oi=images&amp;ct=image&amp;cd=2" TargetMode="External"/><Relationship Id="rId7"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56.xml.rels><?xml version="1.0" encoding="UTF-8" standalone="yes"?>
<Relationships xmlns="http://schemas.openxmlformats.org/package/2006/relationships"><Relationship Id="rId3" Type="http://schemas.openxmlformats.org/officeDocument/2006/relationships/hyperlink" Target="http://images.google.com/imgres?imgurl=http://www.andrewclem.com/Art/Presidential_seal.jpg&amp;imgrefurl=http://www.andrewclem.com/Archives/2005/Jan2005.shtml&amp;h=200&amp;w=200&amp;sz=16&amp;tbnid=5oy0l_Bx-AJZaM:&amp;tbnh=104&amp;tbnw=104&amp;prev=/images?q=presidential+seal&amp;start=2&amp;sa=X&amp;oi=images&amp;ct=image&amp;cd=2" TargetMode="External"/><Relationship Id="rId7"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6.jpeg"/></Relationships>
</file>

<file path=ppt/slides/_rels/slide57.xml.rels><?xml version="1.0" encoding="UTF-8" standalone="yes"?>
<Relationships xmlns="http://schemas.openxmlformats.org/package/2006/relationships"><Relationship Id="rId3" Type="http://schemas.openxmlformats.org/officeDocument/2006/relationships/hyperlink" Target="http://images.google.com/imgres?imgurl=http://www.andrewclem.com/Art/Presidential_seal.jpg&amp;imgrefurl=http://www.andrewclem.com/Archives/2005/Jan2005.shtml&amp;h=200&amp;w=200&amp;sz=16&amp;tbnid=5oy0l_Bx-AJZaM:&amp;tbnh=104&amp;tbnw=104&amp;prev=/images?q=presidential+seal&amp;start=2&amp;sa=X&amp;oi=images&amp;ct=image&amp;cd=2"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5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35.jpeg"/></Relationships>
</file>

<file path=ppt/slides/_rels/slide6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743200"/>
            <a:ext cx="7772400" cy="1066800"/>
          </a:xfrm>
        </p:spPr>
        <p:txBody>
          <a:bodyPr/>
          <a:lstStyle/>
          <a:p>
            <a:r>
              <a:rPr lang="en-US" sz="4000" dirty="0" smtClean="0">
                <a:solidFill>
                  <a:schemeClr val="tx2"/>
                </a:solidFill>
              </a:rPr>
              <a:t>State Floodplain Manager 1 on 1</a:t>
            </a:r>
            <a:endParaRPr lang="en-US" sz="4000" dirty="0">
              <a:solidFill>
                <a:schemeClr val="tx2"/>
              </a:solidFill>
            </a:endParaRPr>
          </a:p>
        </p:txBody>
      </p:sp>
      <p:sp>
        <p:nvSpPr>
          <p:cNvPr id="5" name="Subtitle 4"/>
          <p:cNvSpPr>
            <a:spLocks noGrp="1"/>
          </p:cNvSpPr>
          <p:nvPr>
            <p:ph type="subTitle" idx="1"/>
          </p:nvPr>
        </p:nvSpPr>
        <p:spPr>
          <a:xfrm>
            <a:off x="762000" y="4191000"/>
            <a:ext cx="7467600" cy="533400"/>
          </a:xfrm>
        </p:spPr>
        <p:txBody>
          <a:bodyPr/>
          <a:lstStyle/>
          <a:p>
            <a:pPr algn="ctr"/>
            <a:r>
              <a:rPr lang="en-US" dirty="0" smtClean="0">
                <a:solidFill>
                  <a:schemeClr val="tx1"/>
                </a:solidFill>
              </a:rPr>
              <a:t>Module 3: </a:t>
            </a:r>
          </a:p>
          <a:p>
            <a:pPr algn="ctr"/>
            <a:r>
              <a:rPr lang="en-US" dirty="0" smtClean="0">
                <a:solidFill>
                  <a:schemeClr val="tx1"/>
                </a:solidFill>
              </a:rPr>
              <a:t>Framework for Floodplain Management     Part 1</a:t>
            </a:r>
            <a:endParaRPr lang="en-US" dirty="0">
              <a:solidFill>
                <a:schemeClr val="tx1"/>
              </a:solidFill>
            </a:endParaRPr>
          </a:p>
        </p:txBody>
      </p:sp>
      <p:sp>
        <p:nvSpPr>
          <p:cNvPr id="2" name="Slide Number Placeholder 1"/>
          <p:cNvSpPr>
            <a:spLocks noGrp="1"/>
          </p:cNvSpPr>
          <p:nvPr>
            <p:ph type="sldNum" sz="quarter" idx="4"/>
          </p:nvPr>
        </p:nvSpPr>
        <p:spPr/>
        <p:txBody>
          <a:bodyPr/>
          <a:lstStyle/>
          <a:p>
            <a:fld id="{92701AAA-C610-44FA-AAF6-900CDDFFB84A}" type="slidenum">
              <a:rPr lang="en-US" smtClean="0"/>
              <a:t>1</a:t>
            </a:fld>
            <a:endParaRPr lang="en-US" dirty="0"/>
          </a:p>
        </p:txBody>
      </p:sp>
    </p:spTree>
    <p:extLst>
      <p:ext uri="{BB962C8B-B14F-4D97-AF65-F5344CB8AC3E}">
        <p14:creationId xmlns:p14="http://schemas.microsoft.com/office/powerpoint/2010/main" val="3231081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Brief History of FPM  </a:t>
            </a:r>
            <a:r>
              <a:rPr lang="en-US" sz="2000" dirty="0" smtClean="0"/>
              <a:t>(continued)</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State floodplain management programs must be comprehensive and integrated with many federal, state and local functions and programs.</a:t>
            </a:r>
          </a:p>
          <a:p>
            <a:pPr marL="800100" lvl="1" indent="-457200">
              <a:defRPr/>
            </a:pPr>
            <a:r>
              <a:rPr lang="en-US" sz="2800" b="0" kern="0" dirty="0" smtClean="0">
                <a:solidFill>
                  <a:schemeClr val="tx2"/>
                </a:solidFill>
                <a:latin typeface="Calibri" pitchFamily="34" charset="0"/>
                <a:cs typeface="Calibri" pitchFamily="34" charset="0"/>
              </a:rPr>
              <a:t>In 1968, Congress authorized the NFIP to encourage states and local governments to recognize flood hazards in their land use and development decisions.</a:t>
            </a:r>
          </a:p>
          <a:p>
            <a:pPr marL="342900" marR="0" lvl="1" indent="0" algn="l" defTabSz="914400" rtl="0" eaLnBrk="0" fontAlgn="base" latinLnBrk="0" hangingPunct="0">
              <a:spcBef>
                <a:spcPct val="30000"/>
              </a:spcBef>
              <a:spcAft>
                <a:spcPct val="0"/>
              </a:spcAft>
              <a:buClr>
                <a:srgbClr val="B0B1B3"/>
              </a:buClr>
              <a:buSzTx/>
              <a:buNone/>
              <a:tabLst/>
              <a:defRPr/>
            </a:pPr>
            <a:endParaRPr lang="en-US" sz="16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10</a:t>
            </a:fld>
            <a:endParaRPr lang="en-US" dirty="0"/>
          </a:p>
        </p:txBody>
      </p:sp>
      <p:pic>
        <p:nvPicPr>
          <p:cNvPr id="6" name="Picture 2" descr="C:\Users\Vista\AppData\Local\Microsoft\Windows\Temporary Internet Files\Content.IE5\1DT1M6C5\MC900054953[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29169" y="5105400"/>
            <a:ext cx="813228" cy="1249061"/>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Vista\AppData\Local\Microsoft\Windows\Temporary Internet Files\Content.IE5\1DT1M6C5\MC900054953[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73447" y="5292514"/>
            <a:ext cx="718329" cy="1103304"/>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Vista\AppData\Local\Microsoft\Windows\Temporary Internet Files\Content.IE5\1DT1M6C5\MC900054953[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7912" y="5844166"/>
            <a:ext cx="457200" cy="702227"/>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Vista\AppData\Local\Microsoft\Windows\Temporary Internet Files\Content.IE5\1DT1M6C5\MC900054953[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9552" y="5670523"/>
            <a:ext cx="525806" cy="807601"/>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058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Brief History of FPM  </a:t>
            </a:r>
            <a:r>
              <a:rPr lang="en-US" sz="2000" dirty="0" smtClean="0"/>
              <a:t>(continued)</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The authority for the NFIP is derived from the NFIA of 1968 and the Flood Disaster Protection Act of 1973.</a:t>
            </a:r>
          </a:p>
          <a:p>
            <a:pPr marL="800100" lvl="1" indent="-457200">
              <a:defRPr/>
            </a:pPr>
            <a:r>
              <a:rPr lang="en-US" sz="2800" b="0" kern="0" dirty="0" smtClean="0">
                <a:solidFill>
                  <a:schemeClr val="tx2"/>
                </a:solidFill>
                <a:latin typeface="Calibri" pitchFamily="34" charset="0"/>
                <a:cs typeface="Calibri" pitchFamily="34" charset="0"/>
              </a:rPr>
              <a:t>Procedures are developed from Title 44 Code of Federal Regulations, Parts 59 and 60.</a:t>
            </a:r>
          </a:p>
          <a:p>
            <a:pPr marL="800100" lvl="1" indent="-457200">
              <a:defRPr/>
            </a:pPr>
            <a:r>
              <a:rPr lang="en-US" sz="2800" b="0" kern="0" dirty="0" smtClean="0">
                <a:solidFill>
                  <a:schemeClr val="tx2"/>
                </a:solidFill>
                <a:latin typeface="Calibri" pitchFamily="34" charset="0"/>
                <a:cs typeface="Calibri" pitchFamily="34" charset="0"/>
              </a:rPr>
              <a:t>The NFIP is unique (as a Federal program) in that the authority of implementation is held at the local level.</a:t>
            </a:r>
          </a:p>
          <a:p>
            <a:pPr marL="342900" marR="0" lvl="1" indent="0" algn="l" defTabSz="914400" rtl="0" eaLnBrk="0" fontAlgn="base" latinLnBrk="0" hangingPunct="0">
              <a:spcBef>
                <a:spcPct val="30000"/>
              </a:spcBef>
              <a:spcAft>
                <a:spcPct val="0"/>
              </a:spcAft>
              <a:buClr>
                <a:srgbClr val="B0B1B3"/>
              </a:buClr>
              <a:buSzTx/>
              <a:buNone/>
              <a:tabLst/>
              <a:defRPr/>
            </a:pPr>
            <a:endParaRPr lang="en-US" sz="16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11</a:t>
            </a:fld>
            <a:endParaRPr lang="en-US" dirty="0"/>
          </a:p>
        </p:txBody>
      </p:sp>
    </p:spTree>
    <p:extLst>
      <p:ext uri="{BB962C8B-B14F-4D97-AF65-F5344CB8AC3E}">
        <p14:creationId xmlns:p14="http://schemas.microsoft.com/office/powerpoint/2010/main" val="332904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Brief History of FPM  </a:t>
            </a:r>
            <a:r>
              <a:rPr lang="en-US" sz="2000" dirty="0" smtClean="0"/>
              <a:t>(continued)</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In order for a “community” to join the NFIP, it agreed to adopt, administer and enforce a flood damage prevention ordinance, based upon federal / state requirements and a provided Flood Insurance Study.</a:t>
            </a:r>
          </a:p>
          <a:p>
            <a:pPr marL="800100" lvl="1" indent="-457200">
              <a:defRPr/>
            </a:pPr>
            <a:r>
              <a:rPr lang="en-US" sz="2800" b="0" kern="0" dirty="0" smtClean="0">
                <a:solidFill>
                  <a:schemeClr val="tx2"/>
                </a:solidFill>
                <a:latin typeface="Calibri" pitchFamily="34" charset="0"/>
                <a:cs typeface="Calibri" pitchFamily="34" charset="0"/>
              </a:rPr>
              <a:t>A State is considered a “community” by FEMA.</a:t>
            </a:r>
          </a:p>
          <a:p>
            <a:pPr marL="342900" marR="0" lvl="1" indent="0" algn="l" defTabSz="914400" rtl="0" eaLnBrk="0" fontAlgn="base" latinLnBrk="0" hangingPunct="0">
              <a:spcBef>
                <a:spcPct val="30000"/>
              </a:spcBef>
              <a:spcAft>
                <a:spcPct val="0"/>
              </a:spcAft>
              <a:buClr>
                <a:srgbClr val="B0B1B3"/>
              </a:buClr>
              <a:buSzTx/>
              <a:buNone/>
              <a:tabLst/>
              <a:defRPr/>
            </a:pPr>
            <a:endParaRPr lang="en-US" sz="16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12</a:t>
            </a:fld>
            <a:endParaRPr lang="en-US" dirty="0"/>
          </a:p>
        </p:txBody>
      </p:sp>
    </p:spTree>
    <p:extLst>
      <p:ext uri="{BB962C8B-B14F-4D97-AF65-F5344CB8AC3E}">
        <p14:creationId xmlns:p14="http://schemas.microsoft.com/office/powerpoint/2010/main" val="3828315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Brief History of FPM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Community: </a:t>
            </a:r>
            <a:r>
              <a:rPr lang="en-US" b="0" kern="0" dirty="0" smtClean="0">
                <a:latin typeface="Calibri" pitchFamily="34" charset="0"/>
                <a:cs typeface="Calibri" pitchFamily="34" charset="0"/>
              </a:rPr>
              <a:t>any State or area or political subdivision thereof, or any Indian tribe or authorized tribal organization, or Alaska Native village or authorized native organization, which has authority to adopt and enforce floodplain management regulations for the areas within its jurisdiction.          – 44 CFR § 59.1</a:t>
            </a:r>
          </a:p>
          <a:p>
            <a:pPr marL="342900" marR="0" lvl="1" indent="0" algn="l" defTabSz="914400" rtl="0" eaLnBrk="0" fontAlgn="base" latinLnBrk="0" hangingPunct="0">
              <a:spcBef>
                <a:spcPct val="30000"/>
              </a:spcBef>
              <a:spcAft>
                <a:spcPct val="0"/>
              </a:spcAft>
              <a:buClr>
                <a:srgbClr val="B0B1B3"/>
              </a:buClr>
              <a:buSzTx/>
              <a:buNone/>
              <a:tabLst/>
              <a:defRPr/>
            </a:pPr>
            <a:endParaRPr lang="en-US" sz="16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13</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968170"/>
            <a:ext cx="2438400" cy="1508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395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Brief History of FPM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State responsibilities are:</a:t>
            </a:r>
          </a:p>
          <a:p>
            <a:pPr marL="1131888" lvl="2" indent="-457200">
              <a:defRPr/>
            </a:pPr>
            <a:r>
              <a:rPr lang="en-US" b="0" kern="0" dirty="0" smtClean="0">
                <a:solidFill>
                  <a:schemeClr val="tx2"/>
                </a:solidFill>
                <a:latin typeface="Calibri" pitchFamily="34" charset="0"/>
                <a:cs typeface="Calibri" pitchFamily="34" charset="0"/>
              </a:rPr>
              <a:t>Designation, duties and responsibilities of the State Coordinating Agencies. </a:t>
            </a:r>
          </a:p>
          <a:p>
            <a:pPr marL="1131888" lvl="2" indent="-457200">
              <a:defRPr/>
            </a:pPr>
            <a:r>
              <a:rPr lang="en-US" b="0" kern="0" dirty="0" smtClean="0">
                <a:solidFill>
                  <a:schemeClr val="tx2"/>
                </a:solidFill>
                <a:latin typeface="Calibri" pitchFamily="34" charset="0"/>
                <a:cs typeface="Calibri" pitchFamily="34" charset="0"/>
              </a:rPr>
              <a:t>Enabling authority for local FPM.</a:t>
            </a:r>
          </a:p>
          <a:p>
            <a:pPr marL="1131888" lvl="2" indent="-457200">
              <a:defRPr/>
            </a:pPr>
            <a:r>
              <a:rPr lang="en-US" b="0" kern="0" dirty="0" smtClean="0">
                <a:solidFill>
                  <a:schemeClr val="tx2"/>
                </a:solidFill>
                <a:latin typeface="Calibri" pitchFamily="34" charset="0"/>
                <a:cs typeface="Calibri" pitchFamily="34" charset="0"/>
              </a:rPr>
              <a:t>Technical assistance.</a:t>
            </a:r>
          </a:p>
          <a:p>
            <a:pPr marL="1131888" lvl="2" indent="-457200">
              <a:defRPr/>
            </a:pPr>
            <a:r>
              <a:rPr lang="en-US" b="0" kern="0" dirty="0" smtClean="0">
                <a:solidFill>
                  <a:schemeClr val="tx2"/>
                </a:solidFill>
                <a:latin typeface="Calibri" pitchFamily="34" charset="0"/>
                <a:cs typeface="Calibri" pitchFamily="34" charset="0"/>
              </a:rPr>
              <a:t>Assist with flood risk identification.</a:t>
            </a:r>
          </a:p>
          <a:p>
            <a:pPr marL="1131888" lvl="2" indent="-457200">
              <a:defRPr/>
            </a:pPr>
            <a:r>
              <a:rPr lang="en-US" b="0" kern="0" dirty="0" smtClean="0">
                <a:solidFill>
                  <a:schemeClr val="tx2"/>
                </a:solidFill>
                <a:latin typeface="Calibri" pitchFamily="34" charset="0"/>
                <a:cs typeface="Calibri" pitchFamily="34" charset="0"/>
              </a:rPr>
              <a:t>Establish minimum state FPM regulatory standards equal to or exceeding NFIP. </a:t>
            </a:r>
          </a:p>
          <a:p>
            <a:pPr marL="1131888" lvl="2" indent="-457200">
              <a:defRPr/>
            </a:pPr>
            <a:r>
              <a:rPr lang="en-US" b="0" kern="0" dirty="0" smtClean="0">
                <a:solidFill>
                  <a:schemeClr val="tx2"/>
                </a:solidFill>
                <a:latin typeface="Calibri" pitchFamily="34" charset="0"/>
                <a:cs typeface="Calibri" pitchFamily="34" charset="0"/>
              </a:rPr>
              <a:t>Assist in identification and implementation of flood hazard mitigation.</a:t>
            </a:r>
            <a:endParaRPr lang="en-US" b="0" kern="0" dirty="0">
              <a:latin typeface="Calibri" pitchFamily="34" charset="0"/>
              <a:cs typeface="Calibri" pitchFamily="34" charset="0"/>
            </a:endParaRPr>
          </a:p>
          <a:p>
            <a:pPr marL="674688" lvl="2" indent="0">
              <a:buNone/>
              <a:defRPr/>
            </a:pPr>
            <a:r>
              <a:rPr lang="en-US" b="0" kern="0" dirty="0" smtClean="0">
                <a:latin typeface="Calibri" pitchFamily="34" charset="0"/>
                <a:cs typeface="Calibri" pitchFamily="34" charset="0"/>
              </a:rPr>
              <a:t>         – 44 CFR § 60.25</a:t>
            </a:r>
          </a:p>
          <a:p>
            <a:pPr marL="342900" marR="0" lvl="1" indent="0" algn="l" defTabSz="914400" rtl="0" eaLnBrk="0" fontAlgn="base" latinLnBrk="0" hangingPunct="0">
              <a:spcBef>
                <a:spcPct val="30000"/>
              </a:spcBef>
              <a:spcAft>
                <a:spcPct val="0"/>
              </a:spcAft>
              <a:buClr>
                <a:srgbClr val="B0B1B3"/>
              </a:buClr>
              <a:buSzTx/>
              <a:buNone/>
              <a:tabLst/>
              <a:defRPr/>
            </a:pPr>
            <a:endParaRPr lang="en-US" sz="16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14</a:t>
            </a:fld>
            <a:endParaRPr lang="en-US" dirty="0"/>
          </a:p>
        </p:txBody>
      </p:sp>
    </p:spTree>
    <p:extLst>
      <p:ext uri="{BB962C8B-B14F-4D97-AF65-F5344CB8AC3E}">
        <p14:creationId xmlns:p14="http://schemas.microsoft.com/office/powerpoint/2010/main" val="1743979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Brief History of FPM </a:t>
            </a:r>
            <a:r>
              <a:rPr lang="en-US" sz="2000" kern="0" dirty="0" smtClean="0"/>
              <a:t>(conclusion)  </a:t>
            </a:r>
            <a:endParaRPr lang="en-US" sz="2000" kern="0" dirty="0"/>
          </a:p>
        </p:txBody>
      </p:sp>
      <p:sp>
        <p:nvSpPr>
          <p:cNvPr id="4"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The NFIP has been administered by:</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US Department of Housing and Urban Development (1968-1979);</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Federal Emergency Management Agency (1979-2003), and;</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US Department of Homeland Security (2003-present).</a:t>
            </a:r>
          </a:p>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348" y="5396143"/>
            <a:ext cx="903218" cy="776057"/>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5700" y="5467350"/>
            <a:ext cx="1257300" cy="628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01" y="5472813"/>
            <a:ext cx="1142999" cy="6993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268018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Action Review</a:t>
            </a:r>
            <a:endParaRPr lang="en-US" dirty="0"/>
          </a:p>
        </p:txBody>
      </p:sp>
      <p:sp>
        <p:nvSpPr>
          <p:cNvPr id="3" name="Slide Number Placeholder 2"/>
          <p:cNvSpPr>
            <a:spLocks noGrp="1"/>
          </p:cNvSpPr>
          <p:nvPr>
            <p:ph type="sldNum" sz="quarter" idx="12"/>
          </p:nvPr>
        </p:nvSpPr>
        <p:spPr/>
        <p:txBody>
          <a:bodyPr/>
          <a:lstStyle/>
          <a:p>
            <a:fld id="{92701AAA-C610-44FA-AAF6-900CDDFFB84A}" type="slidenum">
              <a:rPr lang="en-US" smtClean="0"/>
              <a:t>16</a:t>
            </a:fld>
            <a:endParaRPr lang="en-US" dirty="0"/>
          </a:p>
        </p:txBody>
      </p:sp>
      <p:pic>
        <p:nvPicPr>
          <p:cNvPr id="4" name="Picture 3" descr="C:\Users\AGOODMAN\AppData\Local\Microsoft\Windows\Temporary Internet Files\Content.IE5\JB63NW9C\MC90044556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200400"/>
            <a:ext cx="2743200" cy="23478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52400" y="1295400"/>
            <a:ext cx="8610600" cy="1371600"/>
          </a:xfrm>
          <a:prstGeom prst="rect">
            <a:avLst/>
          </a:prstGeom>
        </p:spPr>
        <p:txBody>
          <a:bodyPr>
            <a:noAutofit/>
          </a:bodyPr>
          <a:lstStyle/>
          <a:p>
            <a:pPr marL="342900" indent="-342900" algn="ctr" fontAlgn="auto">
              <a:lnSpc>
                <a:spcPct val="90000"/>
              </a:lnSpc>
              <a:spcBef>
                <a:spcPct val="20000"/>
              </a:spcBef>
              <a:spcAft>
                <a:spcPts val="0"/>
              </a:spcAft>
              <a:buClr>
                <a:srgbClr val="CC0000"/>
              </a:buClr>
              <a:buFont typeface="Arial" pitchFamily="34" charset="0"/>
              <a:buChar char="•"/>
              <a:defRPr/>
            </a:pPr>
            <a:endParaRPr lang="en-US" sz="2800" b="1" dirty="0" smtClean="0">
              <a:ln>
                <a:solidFill>
                  <a:schemeClr val="bg1"/>
                </a:solidFill>
              </a:ln>
              <a:latin typeface="Calibri" pitchFamily="34" charset="0"/>
              <a:cs typeface="Tahoma" pitchFamily="34" charset="0"/>
            </a:endParaRPr>
          </a:p>
          <a:p>
            <a:pPr marL="571500" lvl="1" algn="ctr">
              <a:lnSpc>
                <a:spcPct val="90000"/>
              </a:lnSpc>
              <a:spcBef>
                <a:spcPct val="20000"/>
              </a:spcBef>
              <a:buClr>
                <a:srgbClr val="FFFFFF"/>
              </a:buClr>
              <a:buSzPct val="105000"/>
              <a:defRPr/>
            </a:pPr>
            <a:r>
              <a:rPr lang="en-US" sz="2800" b="1" dirty="0" smtClean="0">
                <a:ln>
                  <a:solidFill>
                    <a:schemeClr val="bg1"/>
                  </a:solidFill>
                </a:ln>
                <a:solidFill>
                  <a:schemeClr val="tx2"/>
                </a:solidFill>
                <a:latin typeface="Calibri" pitchFamily="34" charset="0"/>
                <a:cs typeface="Calibri" pitchFamily="34" charset="0"/>
              </a:rPr>
              <a:t>Ever feel like you are missing something vital?         </a:t>
            </a:r>
            <a:r>
              <a:rPr lang="en-US" sz="2600" dirty="0" smtClean="0">
                <a:ln>
                  <a:solidFill>
                    <a:schemeClr val="bg1"/>
                  </a:solidFill>
                </a:ln>
                <a:solidFill>
                  <a:schemeClr val="tx2"/>
                </a:solidFill>
                <a:latin typeface="Calibri" pitchFamily="34" charset="0"/>
                <a:cs typeface="Calibri" pitchFamily="34" charset="0"/>
              </a:rPr>
              <a:t>Let’s do a quick review.</a:t>
            </a:r>
            <a:endParaRPr lang="en-US" sz="2600" dirty="0">
              <a:solidFill>
                <a:schemeClr val="tx2"/>
              </a:solidFill>
              <a:latin typeface="Calibri" pitchFamily="34" charset="0"/>
              <a:cs typeface="Calibri" pitchFamily="34" charset="0"/>
            </a:endParaRPr>
          </a:p>
          <a:p>
            <a:pPr lvl="1" algn="ctr">
              <a:lnSpc>
                <a:spcPct val="90000"/>
              </a:lnSpc>
              <a:spcBef>
                <a:spcPct val="20000"/>
              </a:spcBef>
              <a:buClr>
                <a:srgbClr val="FFFFFF"/>
              </a:buClr>
              <a:buSzPct val="105000"/>
              <a:buFont typeface="Webdings" pitchFamily="18" charset="2"/>
              <a:buChar char="Ü"/>
              <a:defRPr/>
            </a:pPr>
            <a:endParaRPr lang="en-US" sz="2800" dirty="0">
              <a:solidFill>
                <a:schemeClr val="tx2"/>
              </a:solidFill>
              <a:latin typeface="Calibri" pitchFamily="34" charset="0"/>
              <a:cs typeface="Calibri" pitchFamily="34" charset="0"/>
            </a:endParaRPr>
          </a:p>
          <a:p>
            <a:pPr marL="1089025" lvl="3" indent="-287338" algn="ctr">
              <a:spcBef>
                <a:spcPct val="20000"/>
              </a:spcBef>
              <a:buClr>
                <a:srgbClr val="FFFFFF"/>
              </a:buClr>
              <a:buSzPct val="105000"/>
              <a:defRPr/>
            </a:pPr>
            <a:r>
              <a:rPr lang="en-US" sz="2800" dirty="0" smtClean="0">
                <a:solidFill>
                  <a:schemeClr val="tx2"/>
                </a:solidFill>
                <a:latin typeface="Calibri" pitchFamily="34" charset="0"/>
                <a:cs typeface="Calibri" pitchFamily="34" charset="0"/>
              </a:rPr>
              <a:t>    </a:t>
            </a:r>
          </a:p>
          <a:p>
            <a:pPr marL="862012" lvl="3" algn="ctr">
              <a:lnSpc>
                <a:spcPct val="90000"/>
              </a:lnSpc>
              <a:spcBef>
                <a:spcPct val="20000"/>
              </a:spcBef>
              <a:buClr>
                <a:srgbClr val="FFFFFF"/>
              </a:buClr>
              <a:buSzPct val="105000"/>
              <a:defRPr/>
            </a:pPr>
            <a:endParaRPr lang="en-US" sz="2800" dirty="0">
              <a:latin typeface="Calibri" pitchFamily="34" charset="0"/>
              <a:cs typeface="Calibri" pitchFamily="34" charset="0"/>
            </a:endParaRPr>
          </a:p>
          <a:p>
            <a:pPr marL="1027113" lvl="3" indent="-166688" algn="ctr">
              <a:lnSpc>
                <a:spcPct val="90000"/>
              </a:lnSpc>
              <a:spcBef>
                <a:spcPct val="20000"/>
              </a:spcBef>
              <a:buClr>
                <a:srgbClr val="FFFFFF"/>
              </a:buClr>
              <a:buSzPct val="105000"/>
              <a:defRPr/>
            </a:pPr>
            <a:r>
              <a:rPr lang="en-US" sz="2800" dirty="0" smtClean="0">
                <a:latin typeface="Calibri" pitchFamily="34" charset="0"/>
                <a:cs typeface="Calibri" pitchFamily="34" charset="0"/>
              </a:rPr>
              <a:t>   </a:t>
            </a:r>
          </a:p>
          <a:p>
            <a:pPr marL="862012" lvl="3" algn="ctr">
              <a:lnSpc>
                <a:spcPct val="90000"/>
              </a:lnSpc>
              <a:spcBef>
                <a:spcPct val="20000"/>
              </a:spcBef>
              <a:buClr>
                <a:srgbClr val="FFFFFF"/>
              </a:buClr>
              <a:buSzPct val="105000"/>
              <a:defRPr/>
            </a:pPr>
            <a:r>
              <a:rPr lang="en-US" sz="2800" dirty="0" smtClean="0">
                <a:latin typeface="Calibri" pitchFamily="34" charset="0"/>
                <a:cs typeface="Calibri" pitchFamily="34" charset="0"/>
              </a:rPr>
              <a:t>   </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3624501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701AAA-C610-44FA-AAF6-900CDDFFB84A}" type="slidenum">
              <a:rPr lang="en-US" smtClean="0"/>
              <a:t>17</a:t>
            </a:fld>
            <a:endParaRPr lang="en-US" dirty="0"/>
          </a:p>
        </p:txBody>
      </p:sp>
      <p:sp>
        <p:nvSpPr>
          <p:cNvPr id="8"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Roles Defined  </a:t>
            </a:r>
            <a:endParaRPr lang="en-US" sz="2000" kern="0" dirty="0"/>
          </a:p>
        </p:txBody>
      </p:sp>
      <p:sp>
        <p:nvSpPr>
          <p:cNvPr id="9" name="Rectangle 3"/>
          <p:cNvSpPr txBox="1">
            <a:spLocks noChangeArrowheads="1"/>
          </p:cNvSpPr>
          <p:nvPr/>
        </p:nvSpPr>
        <p:spPr>
          <a:xfrm>
            <a:off x="457200" y="1447800"/>
            <a:ext cx="8229600" cy="2209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sz="2800" kern="0" dirty="0" smtClean="0">
                <a:solidFill>
                  <a:schemeClr val="tx2"/>
                </a:solidFill>
                <a:latin typeface="Calibri" pitchFamily="34" charset="0"/>
              </a:rPr>
              <a:t>NFIP Roles:  A Quick Thumbnail before Discussion</a:t>
            </a:r>
          </a:p>
          <a:p>
            <a:pPr marL="0" indent="0">
              <a:buFontTx/>
              <a:buNone/>
            </a:pPr>
            <a:endParaRPr lang="en-US" sz="1200" kern="0" dirty="0" smtClean="0">
              <a:solidFill>
                <a:schemeClr val="tx2"/>
              </a:solidFill>
              <a:latin typeface="Calibri" pitchFamily="34" charset="0"/>
            </a:endParaRPr>
          </a:p>
          <a:p>
            <a:pPr marL="342900" lvl="1" indent="-342900">
              <a:buFontTx/>
              <a:buChar char="•"/>
            </a:pPr>
            <a:r>
              <a:rPr lang="en-US" sz="2600" kern="0" dirty="0" smtClean="0">
                <a:latin typeface="Calibri" pitchFamily="34" charset="0"/>
                <a:cs typeface="Calibri" pitchFamily="34" charset="0"/>
              </a:rPr>
              <a:t>Federal</a:t>
            </a:r>
          </a:p>
          <a:p>
            <a:pPr marL="742950" lvl="2" indent="-342900"/>
            <a:r>
              <a:rPr lang="en-US" sz="2200" kern="0" dirty="0" smtClean="0">
                <a:latin typeface="Calibri" pitchFamily="34" charset="0"/>
              </a:rPr>
              <a:t>National program oversight</a:t>
            </a:r>
          </a:p>
          <a:p>
            <a:pPr marL="742950" lvl="2" indent="-342900"/>
            <a:r>
              <a:rPr lang="en-US" sz="2200" kern="0" dirty="0" smtClean="0">
                <a:latin typeface="Calibri" pitchFamily="34" charset="0"/>
              </a:rPr>
              <a:t>Risk Identification (mapping &amp; mitigation actions)</a:t>
            </a:r>
          </a:p>
          <a:p>
            <a:pPr marL="742950" lvl="2" indent="-342900"/>
            <a:r>
              <a:rPr lang="en-US" sz="2200" kern="0" dirty="0" smtClean="0">
                <a:latin typeface="Calibri" pitchFamily="34" charset="0"/>
              </a:rPr>
              <a:t>Establish development standards</a:t>
            </a:r>
          </a:p>
          <a:p>
            <a:pPr marL="742950" lvl="2" indent="-342900"/>
            <a:r>
              <a:rPr lang="en-US" sz="2200" kern="0" dirty="0" smtClean="0">
                <a:latin typeface="Calibri" pitchFamily="34" charset="0"/>
              </a:rPr>
              <a:t>Provide insurance coverage</a:t>
            </a:r>
          </a:p>
          <a:p>
            <a:pPr marL="342900" lvl="1" indent="-342900">
              <a:buFontTx/>
              <a:buChar char="•"/>
            </a:pPr>
            <a:r>
              <a:rPr lang="en-US" sz="2600" kern="0" dirty="0" smtClean="0">
                <a:latin typeface="Calibri" pitchFamily="34" charset="0"/>
                <a:cs typeface="Calibri" pitchFamily="34" charset="0"/>
              </a:rPr>
              <a:t>State</a:t>
            </a:r>
          </a:p>
          <a:p>
            <a:pPr marL="742950" lvl="2" indent="-342900"/>
            <a:r>
              <a:rPr lang="en-US" sz="2200" kern="0" dirty="0" smtClean="0">
                <a:latin typeface="Calibri" pitchFamily="34" charset="0"/>
              </a:rPr>
              <a:t>Integrating flood risk management</a:t>
            </a:r>
          </a:p>
          <a:p>
            <a:pPr marL="742950" lvl="2" indent="-342900"/>
            <a:r>
              <a:rPr lang="en-US" sz="2200" kern="0" dirty="0" smtClean="0">
                <a:latin typeface="Calibri" pitchFamily="34" charset="0"/>
              </a:rPr>
              <a:t>Establish state FPM standards equal or exceeding NFIP</a:t>
            </a:r>
          </a:p>
          <a:p>
            <a:pPr marL="742950" lvl="2" indent="-342900"/>
            <a:r>
              <a:rPr lang="en-US" sz="2200" kern="0" dirty="0" smtClean="0">
                <a:latin typeface="Calibri" pitchFamily="34" charset="0"/>
              </a:rPr>
              <a:t>Provide technical assistance to local communities &amp; others</a:t>
            </a:r>
          </a:p>
          <a:p>
            <a:pPr marL="742950" lvl="2" indent="-342900"/>
            <a:r>
              <a:rPr lang="en-US" sz="2200" kern="0" dirty="0" smtClean="0">
                <a:latin typeface="Calibri" pitchFamily="34" charset="0"/>
              </a:rPr>
              <a:t>Coordinate and document floodplain management activities</a:t>
            </a:r>
          </a:p>
          <a:p>
            <a:pPr marL="742950" lvl="2" indent="-342900"/>
            <a:endParaRPr lang="en-US" sz="2200" kern="0" dirty="0">
              <a:latin typeface="Calibri" pitchFamily="34" charset="0"/>
            </a:endParaRPr>
          </a:p>
        </p:txBody>
      </p:sp>
    </p:spTree>
    <p:extLst>
      <p:ext uri="{BB962C8B-B14F-4D97-AF65-F5344CB8AC3E}">
        <p14:creationId xmlns:p14="http://schemas.microsoft.com/office/powerpoint/2010/main" val="1245945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701AAA-C610-44FA-AAF6-900CDDFFB84A}" type="slidenum">
              <a:rPr lang="en-US" smtClean="0"/>
              <a:t>18</a:t>
            </a:fld>
            <a:endParaRPr lang="en-US" dirty="0"/>
          </a:p>
        </p:txBody>
      </p:sp>
      <p:sp>
        <p:nvSpPr>
          <p:cNvPr id="8"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Roles Defined  </a:t>
            </a:r>
            <a:r>
              <a:rPr lang="en-US" sz="2000" kern="0" dirty="0" smtClean="0"/>
              <a:t>(continued)  </a:t>
            </a:r>
            <a:endParaRPr lang="en-US" sz="2000" kern="0" dirty="0"/>
          </a:p>
        </p:txBody>
      </p:sp>
      <p:sp>
        <p:nvSpPr>
          <p:cNvPr id="9" name="Rectangle 3"/>
          <p:cNvSpPr txBox="1">
            <a:spLocks noChangeArrowheads="1"/>
          </p:cNvSpPr>
          <p:nvPr/>
        </p:nvSpPr>
        <p:spPr>
          <a:xfrm>
            <a:off x="457200" y="1447800"/>
            <a:ext cx="8229600" cy="2209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sz="2800" kern="0" dirty="0" smtClean="0">
                <a:solidFill>
                  <a:schemeClr val="tx2"/>
                </a:solidFill>
                <a:latin typeface="Calibri" pitchFamily="34" charset="0"/>
              </a:rPr>
              <a:t>NFIP Roles:  A Quick Thumbnail before Discussion</a:t>
            </a:r>
          </a:p>
          <a:p>
            <a:pPr marL="0" indent="0">
              <a:buFontTx/>
              <a:buNone/>
            </a:pPr>
            <a:endParaRPr lang="en-US" sz="1200" kern="0" dirty="0" smtClean="0">
              <a:solidFill>
                <a:schemeClr val="tx2"/>
              </a:solidFill>
              <a:latin typeface="Calibri" pitchFamily="34" charset="0"/>
            </a:endParaRPr>
          </a:p>
          <a:p>
            <a:pPr marL="342900" lvl="1" indent="-342900">
              <a:buFontTx/>
              <a:buChar char="•"/>
            </a:pPr>
            <a:r>
              <a:rPr lang="en-US" sz="2600" kern="0" dirty="0" smtClean="0">
                <a:latin typeface="Calibri" pitchFamily="34" charset="0"/>
                <a:cs typeface="Calibri" pitchFamily="34" charset="0"/>
              </a:rPr>
              <a:t>Local</a:t>
            </a:r>
          </a:p>
          <a:p>
            <a:pPr marL="742950" lvl="2" indent="-342900"/>
            <a:r>
              <a:rPr lang="en-US" sz="2200" kern="0" dirty="0" smtClean="0">
                <a:latin typeface="Calibri" pitchFamily="34" charset="0"/>
              </a:rPr>
              <a:t>Adopt / enforce local floodplain management ordinances that comply with federal and state laws</a:t>
            </a:r>
          </a:p>
          <a:p>
            <a:pPr marL="742950" lvl="2" indent="-342900"/>
            <a:r>
              <a:rPr lang="en-US" sz="2200" kern="0" dirty="0" smtClean="0">
                <a:latin typeface="Calibri" pitchFamily="34" charset="0"/>
              </a:rPr>
              <a:t>Issue or deny development permits</a:t>
            </a:r>
          </a:p>
          <a:p>
            <a:pPr marL="742950" lvl="2" indent="-342900"/>
            <a:r>
              <a:rPr lang="en-US" sz="2200" kern="0" dirty="0" smtClean="0">
                <a:latin typeface="Calibri" pitchFamily="34" charset="0"/>
              </a:rPr>
              <a:t>Inspect development and maintain records</a:t>
            </a:r>
          </a:p>
          <a:p>
            <a:pPr marL="742950" lvl="2" indent="-342900"/>
            <a:r>
              <a:rPr lang="en-US" sz="2200" kern="0" dirty="0" smtClean="0">
                <a:latin typeface="Calibri" pitchFamily="34" charset="0"/>
              </a:rPr>
              <a:t>Development oversight is LOCAL</a:t>
            </a:r>
          </a:p>
          <a:p>
            <a:pPr marL="742950" lvl="2" indent="-342900"/>
            <a:endParaRPr lang="en-US" sz="2200" kern="0" dirty="0">
              <a:latin typeface="Calibri" pitchFamily="34" charset="0"/>
            </a:endParaRPr>
          </a:p>
        </p:txBody>
      </p:sp>
      <p:pic>
        <p:nvPicPr>
          <p:cNvPr id="5" name="Picture 12" descr="C:\Documents and Settings\agoodman\My Documents\Disasters\FEMA 1365\Kosciusko 4-01\Tim taking not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4419600"/>
            <a:ext cx="2382837" cy="17877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38800" y="6321623"/>
            <a:ext cx="2061270" cy="307777"/>
          </a:xfrm>
          <a:prstGeom prst="rect">
            <a:avLst/>
          </a:prstGeom>
          <a:noFill/>
        </p:spPr>
        <p:txBody>
          <a:bodyPr wrap="none" rtlCol="0">
            <a:spAutoFit/>
          </a:bodyPr>
          <a:lstStyle/>
          <a:p>
            <a:r>
              <a:rPr lang="en-US" sz="1400" dirty="0" smtClean="0"/>
              <a:t>Photo: AWG Consulting</a:t>
            </a:r>
            <a:endParaRPr lang="en-US" sz="1400" dirty="0"/>
          </a:p>
        </p:txBody>
      </p:sp>
    </p:spTree>
    <p:extLst>
      <p:ext uri="{BB962C8B-B14F-4D97-AF65-F5344CB8AC3E}">
        <p14:creationId xmlns:p14="http://schemas.microsoft.com/office/powerpoint/2010/main" val="2126710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701AAA-C610-44FA-AAF6-900CDDFFB84A}" type="slidenum">
              <a:rPr lang="en-US" smtClean="0"/>
              <a:t>19</a:t>
            </a:fld>
            <a:endParaRPr lang="en-US" dirty="0"/>
          </a:p>
        </p:txBody>
      </p:sp>
      <p:sp>
        <p:nvSpPr>
          <p:cNvPr id="3"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Roles Defined: Federal  </a:t>
            </a:r>
            <a:r>
              <a:rPr lang="en-US" sz="2000" kern="0" dirty="0" smtClean="0"/>
              <a:t>(continued)  </a:t>
            </a:r>
            <a:endParaRPr lang="en-US" sz="2000" kern="0" dirty="0"/>
          </a:p>
        </p:txBody>
      </p:sp>
      <p:sp>
        <p:nvSpPr>
          <p:cNvPr id="4"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FEMA enrolls communities in the NFIP;</a:t>
            </a:r>
          </a:p>
          <a:p>
            <a:pPr marL="800100" lvl="1" indent="-457200">
              <a:defRPr/>
            </a:pPr>
            <a:r>
              <a:rPr lang="en-US" sz="2800" b="0" kern="0" dirty="0" smtClean="0">
                <a:solidFill>
                  <a:schemeClr val="tx2"/>
                </a:solidFill>
                <a:latin typeface="Calibri" pitchFamily="34" charset="0"/>
                <a:cs typeface="Calibri" pitchFamily="34" charset="0"/>
              </a:rPr>
              <a:t>FEMA compliance activities;</a:t>
            </a:r>
          </a:p>
          <a:p>
            <a:pPr marL="800100" lvl="1" indent="-457200">
              <a:defRPr/>
            </a:pPr>
            <a:r>
              <a:rPr lang="en-US" sz="2800" b="0" kern="0" dirty="0" smtClean="0">
                <a:solidFill>
                  <a:schemeClr val="tx2"/>
                </a:solidFill>
                <a:latin typeface="Calibri" pitchFamily="34" charset="0"/>
                <a:cs typeface="Calibri" pitchFamily="34" charset="0"/>
              </a:rPr>
              <a:t>FEMA sets minimum NFIP criteria, and;</a:t>
            </a:r>
          </a:p>
          <a:p>
            <a:pPr marL="800100" lvl="1" indent="-457200">
              <a:defRPr/>
            </a:pPr>
            <a:r>
              <a:rPr lang="en-US" sz="2800" b="0" kern="0" dirty="0" smtClean="0">
                <a:solidFill>
                  <a:schemeClr val="tx2"/>
                </a:solidFill>
                <a:latin typeface="Calibri" pitchFamily="34" charset="0"/>
                <a:cs typeface="Calibri" pitchFamily="34" charset="0"/>
              </a:rPr>
              <a:t>FEMA coordinates the updating  and release of maps.</a:t>
            </a:r>
            <a:endParaRPr lang="en-US" sz="2800" kern="0" dirty="0" smtClean="0">
              <a:latin typeface="Calibri" pitchFamily="34" charset="0"/>
              <a:cs typeface="Calibri" pitchFamily="34" charset="0"/>
            </a:endParaRPr>
          </a:p>
        </p:txBody>
      </p:sp>
      <p:pic>
        <p:nvPicPr>
          <p:cNvPr id="8196" name="Picture 4" descr="C:\Users\AGOODMAN\AppData\Local\Microsoft\Windows\Temporary Internet Files\Content.IE5\I7CLQW5U\MC90001461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1633" y="4876800"/>
            <a:ext cx="1702613" cy="15992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2514" y="5257800"/>
            <a:ext cx="913486" cy="91348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800" y="5255820"/>
            <a:ext cx="990600" cy="990600"/>
          </a:xfrm>
          <a:prstGeom prst="rect">
            <a:avLst/>
          </a:prstGeom>
        </p:spPr>
      </p:pic>
    </p:spTree>
    <p:extLst>
      <p:ext uri="{BB962C8B-B14F-4D97-AF65-F5344CB8AC3E}">
        <p14:creationId xmlns:p14="http://schemas.microsoft.com/office/powerpoint/2010/main" val="3222048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Agenda</a:t>
            </a:r>
            <a:endParaRPr lang="en-US" sz="3600" dirty="0"/>
          </a:p>
        </p:txBody>
      </p:sp>
      <p:sp>
        <p:nvSpPr>
          <p:cNvPr id="5" name="Rectangle 2059"/>
          <p:cNvSpPr txBox="1">
            <a:spLocks noChangeArrowheads="1"/>
          </p:cNvSpPr>
          <p:nvPr/>
        </p:nvSpPr>
        <p:spPr bwMode="auto">
          <a:xfrm>
            <a:off x="152400" y="990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1200" kern="0" dirty="0" smtClean="0">
              <a:solidFill>
                <a:schemeClr val="tx2"/>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sz="2800" b="0" kern="0" dirty="0" smtClean="0">
                <a:solidFill>
                  <a:schemeClr val="tx2"/>
                </a:solidFill>
                <a:latin typeface="Calibri" pitchFamily="34" charset="0"/>
                <a:cs typeface="Calibri" pitchFamily="34" charset="0"/>
              </a:rPr>
              <a:t>Introductions</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sz="2800" b="0" kern="0" dirty="0" smtClean="0">
                <a:solidFill>
                  <a:schemeClr val="tx2"/>
                </a:solidFill>
                <a:latin typeface="Calibri" pitchFamily="34" charset="0"/>
                <a:cs typeface="Calibri" pitchFamily="34" charset="0"/>
              </a:rPr>
              <a:t>Objectives</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sz="2800" b="0" kern="0" dirty="0" smtClean="0">
                <a:solidFill>
                  <a:schemeClr val="tx2"/>
                </a:solidFill>
                <a:latin typeface="Calibri" pitchFamily="34" charset="0"/>
                <a:cs typeface="Calibri" pitchFamily="34" charset="0"/>
              </a:rPr>
              <a:t>Scope (topics)</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sz="2800" b="0" kern="0" dirty="0" smtClean="0">
                <a:solidFill>
                  <a:schemeClr val="tx2"/>
                </a:solidFill>
                <a:latin typeface="Calibri" pitchFamily="34" charset="0"/>
                <a:cs typeface="Calibri" pitchFamily="34" charset="0"/>
              </a:rPr>
              <a:t>Methods</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sz="2800" b="0" kern="0" dirty="0" smtClean="0">
                <a:solidFill>
                  <a:schemeClr val="tx2"/>
                </a:solidFill>
                <a:latin typeface="Calibri" pitchFamily="34" charset="0"/>
                <a:cs typeface="Calibri" pitchFamily="34" charset="0"/>
              </a:rPr>
              <a:t>Materials and References </a:t>
            </a:r>
          </a:p>
          <a:p>
            <a:pPr marL="685800" marR="0" lvl="1" indent="-342900" algn="l" defTabSz="914400" rtl="0" eaLnBrk="0" fontAlgn="base" latinLnBrk="0" hangingPunct="0">
              <a:lnSpc>
                <a:spcPct val="150000"/>
              </a:lnSpc>
              <a:spcBef>
                <a:spcPct val="30000"/>
              </a:spcBef>
              <a:spcAft>
                <a:spcPct val="0"/>
              </a:spcAft>
              <a:buClr>
                <a:srgbClr val="B0B1B3"/>
              </a:buClr>
              <a:buSzTx/>
              <a:buFont typeface="Wingdings" pitchFamily="2" charset="2"/>
              <a:buChar char="§"/>
              <a:tabLst/>
              <a:defRPr/>
            </a:pPr>
            <a:endParaRPr lang="en-US" sz="28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2</a:t>
            </a:fld>
            <a:endParaRPr lang="en-US" dirty="0"/>
          </a:p>
        </p:txBody>
      </p:sp>
    </p:spTree>
    <p:extLst>
      <p:ext uri="{BB962C8B-B14F-4D97-AF65-F5344CB8AC3E}">
        <p14:creationId xmlns:p14="http://schemas.microsoft.com/office/powerpoint/2010/main" val="2015409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701AAA-C610-44FA-AAF6-900CDDFFB84A}" type="slidenum">
              <a:rPr lang="en-US" smtClean="0"/>
              <a:t>20</a:t>
            </a:fld>
            <a:endParaRPr lang="en-US" dirty="0"/>
          </a:p>
        </p:txBody>
      </p:sp>
      <p:sp>
        <p:nvSpPr>
          <p:cNvPr id="3"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Roles Defined: Federal  </a:t>
            </a:r>
            <a:r>
              <a:rPr lang="en-US" sz="2000" kern="0" dirty="0" smtClean="0"/>
              <a:t>(continued)</a:t>
            </a:r>
            <a:endParaRPr lang="en-US" sz="2000" kern="0" dirty="0"/>
          </a:p>
        </p:txBody>
      </p:sp>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14186" t="37555" r="11894" b="31438"/>
          <a:stretch/>
        </p:blipFill>
        <p:spPr>
          <a:xfrm>
            <a:off x="228599" y="1447800"/>
            <a:ext cx="8735683" cy="4724400"/>
          </a:xfrm>
          <a:prstGeom prst="rect">
            <a:avLst/>
          </a:prstGeom>
        </p:spPr>
      </p:pic>
    </p:spTree>
    <p:extLst>
      <p:ext uri="{BB962C8B-B14F-4D97-AF65-F5344CB8AC3E}">
        <p14:creationId xmlns:p14="http://schemas.microsoft.com/office/powerpoint/2010/main" val="1404316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701AAA-C610-44FA-AAF6-900CDDFFB84A}" type="slidenum">
              <a:rPr lang="en-US" smtClean="0"/>
              <a:t>21</a:t>
            </a:fld>
            <a:endParaRPr lang="en-US" dirty="0"/>
          </a:p>
        </p:txBody>
      </p:sp>
      <p:sp>
        <p:nvSpPr>
          <p:cNvPr id="3"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Roles Defined: Federal  </a:t>
            </a:r>
            <a:r>
              <a:rPr lang="en-US" sz="2000" kern="0" dirty="0" smtClean="0"/>
              <a:t>(continued)</a:t>
            </a:r>
            <a:endParaRPr lang="en-US" sz="2000" kern="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The FEMA Regional Offices have the primary responsibility for ensuring that their communities adopt and enforce compliant FPM regulations that meet or exceed the minimum NFIP requirements. </a:t>
            </a:r>
          </a:p>
          <a:p>
            <a:pPr marL="800100" lvl="1" indent="-457200">
              <a:defRPr/>
            </a:pPr>
            <a:r>
              <a:rPr lang="en-US" sz="2800" b="0" kern="0" dirty="0" smtClean="0">
                <a:solidFill>
                  <a:schemeClr val="tx2"/>
                </a:solidFill>
                <a:latin typeface="Calibri" pitchFamily="34" charset="0"/>
                <a:cs typeface="Calibri" pitchFamily="34" charset="0"/>
              </a:rPr>
              <a:t>The Regional Office works closely with NFIP State Coordinating staff and FEMA HQ on the enrollment and eligibility of communities.</a:t>
            </a:r>
            <a:endParaRPr lang="en-US" sz="16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13360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701AAA-C610-44FA-AAF6-900CDDFFB84A}" type="slidenum">
              <a:rPr lang="en-US" smtClean="0"/>
              <a:t>22</a:t>
            </a:fld>
            <a:endParaRPr lang="en-US" dirty="0"/>
          </a:p>
        </p:txBody>
      </p:sp>
      <p:sp>
        <p:nvSpPr>
          <p:cNvPr id="3"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Roles Defined: Federal </a:t>
            </a:r>
            <a:r>
              <a:rPr lang="en-US" sz="2000" kern="0" dirty="0" smtClean="0"/>
              <a:t>(continued)  </a:t>
            </a:r>
            <a:endParaRPr lang="en-US" sz="2000" kern="0" dirty="0"/>
          </a:p>
        </p:txBody>
      </p:sp>
      <p:sp>
        <p:nvSpPr>
          <p:cNvPr id="4"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The FEMA Regional Office activities include:</a:t>
            </a:r>
          </a:p>
          <a:p>
            <a:pPr marL="342900" lvl="1" indent="0">
              <a:buNone/>
              <a:defRPr/>
            </a:pPr>
            <a:endParaRPr lang="en-US" sz="10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Assisting communities in enrolling in the NFIP;</a:t>
            </a:r>
          </a:p>
          <a:p>
            <a:pPr marL="1131888" lvl="2" indent="-457200">
              <a:defRPr/>
            </a:pPr>
            <a:r>
              <a:rPr lang="en-US" sz="2600" b="0" kern="0" dirty="0" smtClean="0">
                <a:latin typeface="Calibri" pitchFamily="34" charset="0"/>
                <a:cs typeface="Calibri" pitchFamily="34" charset="0"/>
              </a:rPr>
              <a:t>Reviewing NFIP application packages and making recommendations to FEMA HQ that a community be enrolled in the NFIP;</a:t>
            </a:r>
          </a:p>
          <a:p>
            <a:pPr marL="1131888" lvl="2" indent="-457200">
              <a:defRPr/>
            </a:pPr>
            <a:r>
              <a:rPr lang="en-US" sz="2600" b="0" kern="0" dirty="0" smtClean="0">
                <a:latin typeface="Calibri" pitchFamily="34" charset="0"/>
                <a:cs typeface="Calibri" pitchFamily="34" charset="0"/>
              </a:rPr>
              <a:t>Working with States to develop model floodplain management ordinances that meet NFIP </a:t>
            </a:r>
            <a:r>
              <a:rPr lang="en-US" sz="2600" b="0" u="sng" kern="0" dirty="0" smtClean="0">
                <a:latin typeface="Calibri" pitchFamily="34" charset="0"/>
                <a:cs typeface="Calibri" pitchFamily="34" charset="0"/>
              </a:rPr>
              <a:t>minimum</a:t>
            </a:r>
            <a:r>
              <a:rPr lang="en-US" sz="2600" b="0" kern="0" dirty="0" smtClean="0">
                <a:latin typeface="Calibri" pitchFamily="34" charset="0"/>
                <a:cs typeface="Calibri" pitchFamily="34" charset="0"/>
              </a:rPr>
              <a:t> requirements;</a:t>
            </a: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2679980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701AAA-C610-44FA-AAF6-900CDDFFB84A}" type="slidenum">
              <a:rPr lang="en-US" smtClean="0"/>
              <a:t>23</a:t>
            </a:fld>
            <a:endParaRPr lang="en-US" dirty="0"/>
          </a:p>
        </p:txBody>
      </p:sp>
      <p:sp>
        <p:nvSpPr>
          <p:cNvPr id="3"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Roles Defined: Federal </a:t>
            </a:r>
            <a:r>
              <a:rPr lang="en-US" sz="2000" kern="0" dirty="0" smtClean="0"/>
              <a:t>(continued)  </a:t>
            </a:r>
            <a:endParaRPr lang="en-US" sz="2000" kern="0" dirty="0"/>
          </a:p>
        </p:txBody>
      </p:sp>
      <p:sp>
        <p:nvSpPr>
          <p:cNvPr id="4" name="Rectangle 2059"/>
          <p:cNvSpPr txBox="1">
            <a:spLocks noChangeArrowheads="1"/>
          </p:cNvSpPr>
          <p:nvPr/>
        </p:nvSpPr>
        <p:spPr bwMode="auto">
          <a:xfrm>
            <a:off x="152400" y="10668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Providing tech assistance to NFIP communities and monitoring their implementation of NFIP minimum requirements through CAVs, CACs and other means;</a:t>
            </a:r>
          </a:p>
          <a:p>
            <a:pPr marL="1131888" lvl="2" indent="-457200">
              <a:defRPr/>
            </a:pPr>
            <a:r>
              <a:rPr lang="en-US" sz="2600" b="0" kern="0" dirty="0" smtClean="0">
                <a:latin typeface="Calibri" pitchFamily="34" charset="0"/>
                <a:cs typeface="Calibri" pitchFamily="34" charset="0"/>
              </a:rPr>
              <a:t>Assisting NFIP communities in adopting compliant FPM regulations and reviewing and approving those regulations;</a:t>
            </a:r>
          </a:p>
          <a:p>
            <a:pPr marL="1131888" lvl="2" indent="-457200">
              <a:defRPr/>
            </a:pPr>
            <a:r>
              <a:rPr lang="en-US" sz="2600" b="0" kern="0" dirty="0" smtClean="0">
                <a:latin typeface="Calibri" pitchFamily="34" charset="0"/>
                <a:cs typeface="Calibri" pitchFamily="34" charset="0"/>
              </a:rPr>
              <a:t>Conducting enforcement actions for non-compliant communities, coordinating with FEMA HQ on community probation and recommending suspension;</a:t>
            </a: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kern="0" dirty="0" smtClean="0">
              <a:latin typeface="Calibri" pitchFamily="34" charset="0"/>
              <a:cs typeface="Calibri" pitchFamily="34" charset="0"/>
            </a:endParaRPr>
          </a:p>
        </p:txBody>
      </p:sp>
    </p:spTree>
    <p:extLst>
      <p:ext uri="{BB962C8B-B14F-4D97-AF65-F5344CB8AC3E}">
        <p14:creationId xmlns:p14="http://schemas.microsoft.com/office/powerpoint/2010/main" val="12948002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701AAA-C610-44FA-AAF6-900CDDFFB84A}" type="slidenum">
              <a:rPr lang="en-US" smtClean="0"/>
              <a:t>24</a:t>
            </a:fld>
            <a:endParaRPr lang="en-US" dirty="0"/>
          </a:p>
        </p:txBody>
      </p:sp>
      <p:sp>
        <p:nvSpPr>
          <p:cNvPr id="3"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Roles Defined: Federal </a:t>
            </a:r>
            <a:r>
              <a:rPr lang="en-US" sz="2000" kern="0" dirty="0" smtClean="0"/>
              <a:t>(conclusion)  </a:t>
            </a:r>
            <a:endParaRPr lang="en-US" sz="2000" kern="0" dirty="0"/>
          </a:p>
        </p:txBody>
      </p:sp>
      <p:sp>
        <p:nvSpPr>
          <p:cNvPr id="4"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Ensuring that all information on ordinance adoption is entered into CIS Community Information and Ordinance screens, by either the Region or the NFIP State Coordinator, and;</a:t>
            </a:r>
          </a:p>
          <a:p>
            <a:pPr marL="1131888" lvl="2" indent="-457200">
              <a:defRPr/>
            </a:pPr>
            <a:r>
              <a:rPr lang="en-US" sz="2600" b="0" kern="0" dirty="0" smtClean="0">
                <a:latin typeface="Calibri" pitchFamily="34" charset="0"/>
                <a:cs typeface="Calibri" pitchFamily="34" charset="0"/>
              </a:rPr>
              <a:t>Negotiating agreements with States through CAP-SSSE to support Region in undertaking the above activities.</a:t>
            </a: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pic>
        <p:nvPicPr>
          <p:cNvPr id="9218" name="Picture 2" descr="C:\Users\AGOODMAN\AppData\Local\Microsoft\Windows\Temporary Internet Files\Content.IE5\WS5ZZYW6\MP90031643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4599203"/>
            <a:ext cx="1965960" cy="1317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635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701AAA-C610-44FA-AAF6-900CDDFFB84A}" type="slidenum">
              <a:rPr lang="en-US" smtClean="0"/>
              <a:t>25</a:t>
            </a:fld>
            <a:endParaRPr lang="en-US" dirty="0"/>
          </a:p>
        </p:txBody>
      </p:sp>
      <p:sp>
        <p:nvSpPr>
          <p:cNvPr id="3"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Roles Defined: State  </a:t>
            </a:r>
            <a:endParaRPr lang="en-US" sz="2000" kern="0" dirty="0"/>
          </a:p>
        </p:txBody>
      </p:sp>
      <p:sp>
        <p:nvSpPr>
          <p:cNvPr id="4"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Each Governor has selected a state agency to “host” the NFIP.  The exact type of agency varies greatly among the states.  However, they all have common activities including:</a:t>
            </a:r>
          </a:p>
          <a:p>
            <a:pPr marL="342900" lvl="1" indent="0">
              <a:buNone/>
              <a:defRPr/>
            </a:pPr>
            <a:endParaRPr lang="en-US" sz="10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Ensuring that communities have the legal authorities necessary to adopt and enforce FPM regulations;</a:t>
            </a:r>
          </a:p>
          <a:p>
            <a:pPr marL="1131888" lvl="2" indent="-457200">
              <a:defRPr/>
            </a:pPr>
            <a:r>
              <a:rPr lang="en-US" sz="2600" b="0" kern="0" dirty="0" smtClean="0">
                <a:latin typeface="Calibri" pitchFamily="34" charset="0"/>
                <a:cs typeface="Calibri" pitchFamily="34" charset="0"/>
              </a:rPr>
              <a:t>Establishing minimum State regulatory requirements consistent with the NFIP;</a:t>
            </a: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3054054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701AAA-C610-44FA-AAF6-900CDDFFB84A}" type="slidenum">
              <a:rPr lang="en-US" smtClean="0"/>
              <a:t>26</a:t>
            </a:fld>
            <a:endParaRPr lang="en-US" dirty="0"/>
          </a:p>
        </p:txBody>
      </p:sp>
      <p:sp>
        <p:nvSpPr>
          <p:cNvPr id="3"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Roles Defined: State </a:t>
            </a:r>
            <a:r>
              <a:rPr lang="en-US" sz="2000" kern="0" dirty="0" smtClean="0"/>
              <a:t>(continued)  </a:t>
            </a:r>
            <a:endParaRPr lang="en-US" sz="2000" kern="0" dirty="0"/>
          </a:p>
        </p:txBody>
      </p:sp>
      <p:sp>
        <p:nvSpPr>
          <p:cNvPr id="4" name="Rectangle 2059"/>
          <p:cNvSpPr txBox="1">
            <a:spLocks noChangeArrowheads="1"/>
          </p:cNvSpPr>
          <p:nvPr/>
        </p:nvSpPr>
        <p:spPr bwMode="auto">
          <a:xfrm>
            <a:off x="152400" y="1981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lvl="1" indent="0">
              <a:lnSpc>
                <a:spcPct val="150000"/>
              </a:lnSpc>
              <a:buNone/>
              <a:defRPr/>
            </a:pPr>
            <a:r>
              <a:rPr lang="en-US" sz="2800" b="0" kern="0" dirty="0">
                <a:solidFill>
                  <a:schemeClr val="tx2"/>
                </a:solidFill>
                <a:latin typeface="Calibri" pitchFamily="34" charset="0"/>
                <a:cs typeface="Calibri" pitchFamily="34" charset="0"/>
              </a:rPr>
              <a:t>However, they all have common activities including:</a:t>
            </a:r>
            <a:endParaRPr lang="en-US" sz="2800" kern="0" dirty="0" smtClean="0">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Providing technical and specialized assistance to local governments and the general public;</a:t>
            </a:r>
          </a:p>
          <a:p>
            <a:pPr marL="1131888" lvl="2" indent="-457200">
              <a:defRPr/>
            </a:pPr>
            <a:r>
              <a:rPr lang="en-US" sz="2600" b="0" kern="0" dirty="0" smtClean="0">
                <a:latin typeface="Calibri" pitchFamily="34" charset="0"/>
                <a:cs typeface="Calibri" pitchFamily="34" charset="0"/>
              </a:rPr>
              <a:t>Coordinating the activities of various State agencies that affect the NFIP, and;</a:t>
            </a:r>
          </a:p>
          <a:p>
            <a:pPr marL="1131888" lvl="2" indent="-457200">
              <a:defRPr/>
            </a:pPr>
            <a:r>
              <a:rPr lang="en-US" sz="2600" b="0" kern="0" dirty="0" smtClean="0">
                <a:latin typeface="Calibri" pitchFamily="34" charset="0"/>
                <a:cs typeface="Calibri" pitchFamily="34" charset="0"/>
              </a:rPr>
              <a:t>Encouraging and assisting communities to qualify for NFIP participation.</a:t>
            </a:r>
          </a:p>
          <a:p>
            <a:pPr marL="1131888" lvl="2" indent="-457200">
              <a:defRPr/>
            </a:pPr>
            <a:endParaRPr lang="en-US"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37730686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701AAA-C610-44FA-AAF6-900CDDFFB84A}" type="slidenum">
              <a:rPr lang="en-US" smtClean="0"/>
              <a:t>27</a:t>
            </a:fld>
            <a:endParaRPr lang="en-US" dirty="0"/>
          </a:p>
        </p:txBody>
      </p:sp>
      <p:sp>
        <p:nvSpPr>
          <p:cNvPr id="3"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Roles Defined: State  </a:t>
            </a:r>
            <a:r>
              <a:rPr lang="en-US" sz="2000" kern="0" dirty="0" smtClean="0"/>
              <a:t>(continued)  </a:t>
            </a:r>
            <a:endParaRPr lang="en-US" sz="2000" kern="0" dirty="0"/>
          </a:p>
        </p:txBody>
      </p:sp>
      <p:sp>
        <p:nvSpPr>
          <p:cNvPr id="5" name="Rectangle 2059"/>
          <p:cNvSpPr txBox="1">
            <a:spLocks noChangeArrowheads="1"/>
          </p:cNvSpPr>
          <p:nvPr/>
        </p:nvSpPr>
        <p:spPr bwMode="auto">
          <a:xfrm>
            <a:off x="152400" y="10668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Let’s paddle further up the stream of duties and responsibilities. The NFIP State Coordinator also:</a:t>
            </a:r>
          </a:p>
          <a:p>
            <a:pPr marL="342900" lvl="1" indent="0">
              <a:buNone/>
              <a:defRPr/>
            </a:pPr>
            <a:endParaRPr lang="en-US" sz="10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Ensures that counties and municipalities can regulate development within floodprone areas using enabling authority;</a:t>
            </a:r>
          </a:p>
          <a:p>
            <a:pPr marL="1131888" lvl="2" indent="-457200">
              <a:defRPr/>
            </a:pPr>
            <a:r>
              <a:rPr lang="en-US" sz="2600" b="0" kern="0" dirty="0" smtClean="0">
                <a:latin typeface="Calibri" pitchFamily="34" charset="0"/>
                <a:cs typeface="Calibri" pitchFamily="34" charset="0"/>
              </a:rPr>
              <a:t>Encourages and assists communities to qualify for participation in the NFIP;</a:t>
            </a:r>
          </a:p>
          <a:p>
            <a:pPr marL="1131888" lvl="2" indent="-457200">
              <a:defRPr/>
            </a:pPr>
            <a:r>
              <a:rPr lang="en-US" sz="2600" b="0" kern="0" dirty="0" smtClean="0">
                <a:latin typeface="Calibri" pitchFamily="34" charset="0"/>
                <a:cs typeface="Calibri" pitchFamily="34" charset="0"/>
              </a:rPr>
              <a:t>Assists communities in developing, implementing, and maintaining local floodplain management regulations;</a:t>
            </a:r>
          </a:p>
          <a:p>
            <a:pPr marL="1131888" lvl="2" indent="-457200">
              <a:defRPr/>
            </a:pPr>
            <a:endParaRPr lang="en-US"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3367642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701AAA-C610-44FA-AAF6-900CDDFFB84A}" type="slidenum">
              <a:rPr lang="en-US" smtClean="0"/>
              <a:t>28</a:t>
            </a:fld>
            <a:endParaRPr lang="en-US" dirty="0"/>
          </a:p>
        </p:txBody>
      </p:sp>
      <p:sp>
        <p:nvSpPr>
          <p:cNvPr id="3"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Roles Defined: State  </a:t>
            </a:r>
            <a:r>
              <a:rPr lang="en-US" sz="2000" kern="0" dirty="0" smtClean="0"/>
              <a:t>(continued)  </a:t>
            </a:r>
            <a:endParaRPr lang="en-US" sz="2000" kern="0" dirty="0"/>
          </a:p>
        </p:txBody>
      </p:sp>
      <p:sp>
        <p:nvSpPr>
          <p:cNvPr id="5"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Provides information on NFIP criteria for flood hazard area development;</a:t>
            </a:r>
          </a:p>
          <a:p>
            <a:pPr marL="1131888" lvl="2" indent="-457200">
              <a:defRPr/>
            </a:pPr>
            <a:r>
              <a:rPr lang="en-US" sz="2600" b="0" kern="0" dirty="0" smtClean="0">
                <a:latin typeface="Calibri" pitchFamily="34" charset="0"/>
                <a:cs typeface="Calibri" pitchFamily="34" charset="0"/>
              </a:rPr>
              <a:t>Assists communities to disseminate information on the minimum elevation requirements for flood hazard area development;</a:t>
            </a:r>
          </a:p>
          <a:p>
            <a:pPr marL="1131888" lvl="2" indent="-457200">
              <a:defRPr/>
            </a:pPr>
            <a:r>
              <a:rPr lang="en-US" sz="2600" b="0" kern="0" dirty="0" smtClean="0">
                <a:latin typeface="Calibri" pitchFamily="34" charset="0"/>
                <a:cs typeface="Calibri" pitchFamily="34" charset="0"/>
              </a:rPr>
              <a:t>Assists with identifying riverine and coastal floodprone areas, and provides any relevant technical information to FEMA;</a:t>
            </a:r>
          </a:p>
          <a:p>
            <a:pPr marL="1131888" lvl="2" indent="-457200">
              <a:defRPr/>
            </a:pPr>
            <a:r>
              <a:rPr lang="en-US" sz="2600" b="0" kern="0" dirty="0" smtClean="0">
                <a:latin typeface="Calibri" pitchFamily="34" charset="0"/>
                <a:cs typeface="Calibri" pitchFamily="34" charset="0"/>
              </a:rPr>
              <a:t>Recommends county and municipality priorities for Federal floodplain management activities;</a:t>
            </a:r>
          </a:p>
          <a:p>
            <a:pPr marL="1131888" lvl="2" indent="-457200">
              <a:defRPr/>
            </a:pPr>
            <a:endParaRPr lang="en-US" b="0" kern="0" dirty="0" smtClean="0">
              <a:latin typeface="Calibri" pitchFamily="34" charset="0"/>
              <a:cs typeface="Calibri" pitchFamily="34" charset="0"/>
            </a:endParaRPr>
          </a:p>
          <a:p>
            <a:pPr marL="1131888" lvl="2" indent="-457200">
              <a:defRPr/>
            </a:pPr>
            <a:endParaRPr lang="en-US"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22688942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701AAA-C610-44FA-AAF6-900CDDFFB84A}" type="slidenum">
              <a:rPr lang="en-US" smtClean="0"/>
              <a:t>29</a:t>
            </a:fld>
            <a:endParaRPr lang="en-US" dirty="0"/>
          </a:p>
        </p:txBody>
      </p:sp>
      <p:sp>
        <p:nvSpPr>
          <p:cNvPr id="3"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Roles Defined: State  </a:t>
            </a:r>
            <a:r>
              <a:rPr lang="en-US" sz="2000" kern="0" dirty="0" smtClean="0"/>
              <a:t>(continued)  </a:t>
            </a:r>
            <a:endParaRPr lang="en-US" sz="2000" kern="0" dirty="0"/>
          </a:p>
        </p:txBody>
      </p:sp>
      <p:sp>
        <p:nvSpPr>
          <p:cNvPr id="5" name="Rectangle 2059"/>
          <p:cNvSpPr txBox="1">
            <a:spLocks noChangeArrowheads="1"/>
          </p:cNvSpPr>
          <p:nvPr/>
        </p:nvSpPr>
        <p:spPr bwMode="auto">
          <a:xfrm>
            <a:off x="152400" y="990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a:p>
            <a:pPr marL="1131888" lvl="2" indent="-457200">
              <a:defRPr/>
            </a:pPr>
            <a:r>
              <a:rPr lang="en-US" sz="2500" b="0" kern="0" dirty="0" smtClean="0">
                <a:latin typeface="Calibri" pitchFamily="34" charset="0"/>
                <a:cs typeface="Calibri" pitchFamily="34" charset="0"/>
              </a:rPr>
              <a:t>Works with FEMA to resolve differences between local floodplain management programs and the NFIP minimum requirements;</a:t>
            </a:r>
          </a:p>
          <a:p>
            <a:pPr marL="1131888" lvl="2" indent="-457200">
              <a:defRPr/>
            </a:pPr>
            <a:r>
              <a:rPr lang="en-US" sz="2500" b="0" kern="0" dirty="0" smtClean="0">
                <a:latin typeface="Calibri" pitchFamily="34" charset="0"/>
                <a:cs typeface="Calibri" pitchFamily="34" charset="0"/>
              </a:rPr>
              <a:t>Establishes state standards consistent with NFIP and other Federal and State environmental and water pollution standards for prevention of water pollution during flooding;</a:t>
            </a:r>
          </a:p>
          <a:p>
            <a:pPr marL="1131888" lvl="2" indent="-457200">
              <a:defRPr/>
            </a:pPr>
            <a:r>
              <a:rPr lang="en-US" sz="2500" b="0" kern="0" dirty="0" smtClean="0">
                <a:latin typeface="Calibri" pitchFamily="34" charset="0"/>
                <a:cs typeface="Calibri" pitchFamily="34" charset="0"/>
              </a:rPr>
              <a:t>Coordinates FPM activities with other state, area-wide and local planning and enforcement agencies, and;</a:t>
            </a:r>
          </a:p>
          <a:p>
            <a:pPr marL="1131888" lvl="2" indent="-457200">
              <a:defRPr/>
            </a:pPr>
            <a:r>
              <a:rPr lang="en-US" sz="2500" b="0" kern="0" dirty="0">
                <a:latin typeface="Calibri" pitchFamily="34" charset="0"/>
                <a:cs typeface="Calibri" pitchFamily="34" charset="0"/>
              </a:rPr>
              <a:t>Participates in floodplain management training and flood hazard preparedness programs.</a:t>
            </a:r>
          </a:p>
          <a:p>
            <a:pPr marL="1131888" lvl="2" indent="-457200">
              <a:defRPr/>
            </a:pPr>
            <a:endParaRPr lang="en-US"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2006140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z="3600" dirty="0" smtClean="0"/>
              <a:t>Introductions</a:t>
            </a:r>
            <a:endParaRPr lang="en-US" sz="3600" dirty="0"/>
          </a:p>
        </p:txBody>
      </p:sp>
      <p:sp>
        <p:nvSpPr>
          <p:cNvPr id="6" name="Rectangle 2059"/>
          <p:cNvSpPr txBox="1">
            <a:spLocks noChangeArrowheads="1"/>
          </p:cNvSpPr>
          <p:nvPr/>
        </p:nvSpPr>
        <p:spPr bwMode="auto">
          <a:xfrm>
            <a:off x="457200" y="16764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1587" marR="0" lvl="1" indent="0" algn="l" defTabSz="914400" rtl="0" eaLnBrk="0" fontAlgn="base" latinLnBrk="0" hangingPunct="0">
              <a:lnSpc>
                <a:spcPct val="100000"/>
              </a:lnSpc>
              <a:spcBef>
                <a:spcPct val="30000"/>
              </a:spcBef>
              <a:spcAft>
                <a:spcPct val="0"/>
              </a:spcAft>
              <a:buClr>
                <a:srgbClr val="B0B1B3"/>
              </a:buClr>
              <a:buSzTx/>
              <a:buNone/>
              <a:tabLst/>
              <a:defRPr/>
            </a:pPr>
            <a:r>
              <a:rPr lang="en-US" sz="2800" kern="0" dirty="0" smtClean="0">
                <a:solidFill>
                  <a:schemeClr val="tx2"/>
                </a:solidFill>
                <a:latin typeface="Calibri" pitchFamily="34" charset="0"/>
                <a:cs typeface="Calibri" pitchFamily="34" charset="0"/>
              </a:rPr>
              <a:t>PLEASE TELL US YOUR:</a:t>
            </a:r>
          </a:p>
          <a:p>
            <a:pPr marL="1587" marR="0" lvl="1" indent="0" algn="l" defTabSz="914400" rtl="0" eaLnBrk="0" fontAlgn="base" latinLnBrk="0" hangingPunct="0">
              <a:lnSpc>
                <a:spcPct val="100000"/>
              </a:lnSpc>
              <a:spcBef>
                <a:spcPct val="30000"/>
              </a:spcBef>
              <a:spcAft>
                <a:spcPct val="0"/>
              </a:spcAft>
              <a:buClr>
                <a:srgbClr val="B0B1B3"/>
              </a:buClr>
              <a:buSzTx/>
              <a:buNone/>
              <a:tabLst/>
              <a:defRPr/>
            </a:pPr>
            <a:endParaRPr lang="en-US" sz="1600" kern="0" dirty="0" smtClean="0">
              <a:solidFill>
                <a:schemeClr val="tx2"/>
              </a:solidFill>
              <a:latin typeface="Calibri" pitchFamily="34" charset="0"/>
              <a:cs typeface="Calibri" pitchFamily="34" charset="0"/>
            </a:endParaRPr>
          </a:p>
          <a:p>
            <a:pPr marL="346075" marR="0" lvl="1" indent="-344488"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Name;</a:t>
            </a:r>
          </a:p>
          <a:p>
            <a:pPr marL="346075" marR="0" lvl="1" indent="-344488"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Job Title;</a:t>
            </a:r>
          </a:p>
          <a:p>
            <a:pPr marL="346075" marR="0" lvl="1" indent="-344488"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Years spent in Floodplain Management, and;</a:t>
            </a:r>
          </a:p>
          <a:p>
            <a:pPr marL="346075" marR="0" lvl="1" indent="-344488"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One mystifying State Floodplain Management Program question that you want to better understand before you leave here today.</a:t>
            </a:r>
          </a:p>
        </p:txBody>
      </p:sp>
      <p:pic>
        <p:nvPicPr>
          <p:cNvPr id="5" name="Picture 2" descr="C:\Users\AGOODMAN\AppData\Local\Microsoft\Windows\Temporary Internet Files\Content.IE5\3BCOZ285\MC9000561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1533" y="1841603"/>
            <a:ext cx="1253121" cy="135879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2701AAA-C610-44FA-AAF6-900CDDFFB84A}" type="slidenum">
              <a:rPr lang="en-US" smtClean="0"/>
              <a:t>3</a:t>
            </a:fld>
            <a:endParaRPr lang="en-US" dirty="0"/>
          </a:p>
        </p:txBody>
      </p:sp>
    </p:spTree>
    <p:extLst>
      <p:ext uri="{BB962C8B-B14F-4D97-AF65-F5344CB8AC3E}">
        <p14:creationId xmlns:p14="http://schemas.microsoft.com/office/powerpoint/2010/main" val="621654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701AAA-C610-44FA-AAF6-900CDDFFB84A}" type="slidenum">
              <a:rPr lang="en-US" smtClean="0"/>
              <a:t>30</a:t>
            </a:fld>
            <a:endParaRPr lang="en-US" dirty="0"/>
          </a:p>
        </p:txBody>
      </p:sp>
      <p:sp>
        <p:nvSpPr>
          <p:cNvPr id="3"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Roles Defined: State  </a:t>
            </a:r>
            <a:r>
              <a:rPr lang="en-US" sz="2000" kern="0" dirty="0" smtClean="0"/>
              <a:t>(conclusion)  </a:t>
            </a:r>
            <a:endParaRPr lang="en-US" sz="2000" kern="0" dirty="0"/>
          </a:p>
        </p:txBody>
      </p:sp>
      <p:sp>
        <p:nvSpPr>
          <p:cNvPr id="5" name="Rectangle 2059"/>
          <p:cNvSpPr txBox="1">
            <a:spLocks noChangeArrowheads="1"/>
          </p:cNvSpPr>
          <p:nvPr/>
        </p:nvSpPr>
        <p:spPr bwMode="auto">
          <a:xfrm>
            <a:off x="152400" y="16764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1131888" lvl="2" indent="-457200">
              <a:defRPr/>
            </a:pPr>
            <a:endParaRPr lang="en-US" b="0" kern="0" dirty="0" smtClean="0">
              <a:solidFill>
                <a:schemeClr val="tx2"/>
              </a:solidFill>
              <a:latin typeface="Calibri" pitchFamily="34" charset="0"/>
              <a:cs typeface="Calibri" pitchFamily="34" charset="0"/>
            </a:endParaRPr>
          </a:p>
          <a:p>
            <a:pPr marL="1131888" lvl="2" indent="-457200">
              <a:defRPr/>
            </a:pPr>
            <a:r>
              <a:rPr lang="en-US" sz="2800" b="0" kern="0" dirty="0" smtClean="0">
                <a:solidFill>
                  <a:schemeClr val="tx2"/>
                </a:solidFill>
                <a:latin typeface="Calibri" pitchFamily="34" charset="0"/>
                <a:cs typeface="Calibri" pitchFamily="34" charset="0"/>
              </a:rPr>
              <a:t>Other FPM duties and responsibilities, deemed appropriate by the State may be performed by the NFIP State Coordinator and may be funded solely by the State.  Prior coordination with FEMA may result in partial Federal funding.</a:t>
            </a: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pic>
        <p:nvPicPr>
          <p:cNvPr id="6147" name="Picture 3" descr="C:\Users\AGOODMAN\AppData\Local\Microsoft\Windows\Temporary Internet Files\Content.IE5\7I0TAE6K\MP900430654[1].jp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95700" y="4724400"/>
            <a:ext cx="1638300" cy="13991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620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701AAA-C610-44FA-AAF6-900CDDFFB84A}" type="slidenum">
              <a:rPr lang="en-US" smtClean="0"/>
              <a:t>31</a:t>
            </a:fld>
            <a:endParaRPr lang="en-US" dirty="0"/>
          </a:p>
        </p:txBody>
      </p:sp>
      <p:sp>
        <p:nvSpPr>
          <p:cNvPr id="3"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Roles Defined: Local  </a:t>
            </a:r>
            <a:endParaRPr lang="en-US" sz="2000" kern="0" dirty="0"/>
          </a:p>
        </p:txBody>
      </p:sp>
      <p:sp>
        <p:nvSpPr>
          <p:cNvPr id="4"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Communities work </a:t>
            </a:r>
            <a:r>
              <a:rPr lang="en-US" sz="2800" b="0" u="sng" kern="0" dirty="0">
                <a:solidFill>
                  <a:schemeClr val="tx2"/>
                </a:solidFill>
                <a:latin typeface="Calibri" pitchFamily="34" charset="0"/>
                <a:cs typeface="Calibri" pitchFamily="34" charset="0"/>
              </a:rPr>
              <a:t>through</a:t>
            </a:r>
            <a:r>
              <a:rPr lang="en-US" sz="2800" b="0" kern="0" dirty="0">
                <a:solidFill>
                  <a:schemeClr val="tx2"/>
                </a:solidFill>
                <a:latin typeface="Calibri" pitchFamily="34" charset="0"/>
                <a:cs typeface="Calibri" pitchFamily="34" charset="0"/>
              </a:rPr>
              <a:t> the NFIP State Coordinator on all NFIP related issues.</a:t>
            </a:r>
          </a:p>
          <a:p>
            <a:pPr marL="800100" lvl="1" indent="-457200">
              <a:defRPr/>
            </a:pPr>
            <a:r>
              <a:rPr lang="en-US" sz="2800" b="0" kern="0" dirty="0" smtClean="0">
                <a:solidFill>
                  <a:schemeClr val="tx2"/>
                </a:solidFill>
                <a:latin typeface="Calibri" pitchFamily="34" charset="0"/>
                <a:cs typeface="Calibri" pitchFamily="34" charset="0"/>
              </a:rPr>
              <a:t>The local community/jurisdiction is the basic unit of participation in the NFIP.</a:t>
            </a:r>
          </a:p>
          <a:p>
            <a:pPr marL="800100" lvl="1" indent="-457200">
              <a:defRPr/>
            </a:pPr>
            <a:r>
              <a:rPr lang="en-US" sz="2800" b="0" kern="0" dirty="0" smtClean="0">
                <a:solidFill>
                  <a:schemeClr val="tx2"/>
                </a:solidFill>
                <a:latin typeface="Calibri" pitchFamily="34" charset="0"/>
                <a:cs typeface="Calibri" pitchFamily="34" charset="0"/>
              </a:rPr>
              <a:t>Since the NFIP is voluntary, communities can choose not to participate if they are willing to forego flood insurance and Federal assistance in designated Special Flood Hazard Areas.</a:t>
            </a: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40322263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701AAA-C610-44FA-AAF6-900CDDFFB84A}" type="slidenum">
              <a:rPr lang="en-US" smtClean="0"/>
              <a:t>32</a:t>
            </a:fld>
            <a:endParaRPr lang="en-US" dirty="0"/>
          </a:p>
        </p:txBody>
      </p:sp>
      <p:sp>
        <p:nvSpPr>
          <p:cNvPr id="3"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Roles Defined: Local </a:t>
            </a:r>
            <a:r>
              <a:rPr lang="en-US" sz="2000" kern="0" dirty="0" smtClean="0"/>
              <a:t>(conclusion) </a:t>
            </a:r>
            <a:endParaRPr lang="en-US" sz="2000" kern="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The community is responsible for regulating all development in the Special Flood Hazard Area;</a:t>
            </a:r>
          </a:p>
          <a:p>
            <a:pPr marL="800100" lvl="1" indent="-457200">
              <a:defRPr/>
            </a:pPr>
            <a:r>
              <a:rPr lang="en-US" sz="2800" b="0" kern="0" dirty="0" smtClean="0">
                <a:solidFill>
                  <a:schemeClr val="tx2"/>
                </a:solidFill>
                <a:latin typeface="Calibri" pitchFamily="34" charset="0"/>
                <a:cs typeface="Calibri" pitchFamily="34" charset="0"/>
              </a:rPr>
              <a:t>Permit process, and;</a:t>
            </a:r>
          </a:p>
          <a:p>
            <a:pPr marL="800100" lvl="1" indent="-457200">
              <a:defRPr/>
            </a:pPr>
            <a:r>
              <a:rPr lang="en-US" sz="2800" b="0" kern="0" dirty="0" smtClean="0">
                <a:solidFill>
                  <a:schemeClr val="tx2"/>
                </a:solidFill>
                <a:latin typeface="Calibri" pitchFamily="34" charset="0"/>
                <a:cs typeface="Calibri" pitchFamily="34" charset="0"/>
              </a:rPr>
              <a:t>The enforcement requirements in regard to new, improved, and damage structures in the SFHA.</a:t>
            </a:r>
          </a:p>
          <a:p>
            <a:pPr marL="800100" lvl="1" indent="-457200">
              <a:defRPr/>
            </a:pPr>
            <a:r>
              <a:rPr lang="en-US" sz="2800" b="0" kern="0" dirty="0" smtClean="0">
                <a:solidFill>
                  <a:schemeClr val="tx2"/>
                </a:solidFill>
                <a:latin typeface="Calibri" pitchFamily="34" charset="0"/>
                <a:cs typeface="Calibri" pitchFamily="34" charset="0"/>
              </a:rPr>
              <a:t>44 CFR § 59.22 through §60.3 covers the local roles in detail.</a:t>
            </a: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1245544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Action Review</a:t>
            </a:r>
            <a:endParaRPr lang="en-US" dirty="0"/>
          </a:p>
        </p:txBody>
      </p:sp>
      <p:sp>
        <p:nvSpPr>
          <p:cNvPr id="3" name="Slide Number Placeholder 2"/>
          <p:cNvSpPr>
            <a:spLocks noGrp="1"/>
          </p:cNvSpPr>
          <p:nvPr>
            <p:ph type="sldNum" sz="quarter" idx="12"/>
          </p:nvPr>
        </p:nvSpPr>
        <p:spPr/>
        <p:txBody>
          <a:bodyPr/>
          <a:lstStyle/>
          <a:p>
            <a:fld id="{92701AAA-C610-44FA-AAF6-900CDDFFB84A}" type="slidenum">
              <a:rPr lang="en-US" smtClean="0"/>
              <a:t>33</a:t>
            </a:fld>
            <a:endParaRPr lang="en-US" dirty="0"/>
          </a:p>
        </p:txBody>
      </p:sp>
      <p:pic>
        <p:nvPicPr>
          <p:cNvPr id="4" name="Picture 3" descr="C:\Users\AGOODMAN\AppData\Local\Microsoft\Windows\Temporary Internet Files\Content.IE5\JB63NW9C\MC90044556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200400"/>
            <a:ext cx="2743200" cy="23478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52400" y="1295400"/>
            <a:ext cx="8610600" cy="1371600"/>
          </a:xfrm>
          <a:prstGeom prst="rect">
            <a:avLst/>
          </a:prstGeom>
        </p:spPr>
        <p:txBody>
          <a:bodyPr>
            <a:noAutofit/>
          </a:bodyPr>
          <a:lstStyle/>
          <a:p>
            <a:pPr marL="342900" indent="-342900" algn="ctr" fontAlgn="auto">
              <a:lnSpc>
                <a:spcPct val="90000"/>
              </a:lnSpc>
              <a:spcBef>
                <a:spcPct val="20000"/>
              </a:spcBef>
              <a:spcAft>
                <a:spcPts val="0"/>
              </a:spcAft>
              <a:buClr>
                <a:srgbClr val="CC0000"/>
              </a:buClr>
              <a:buFont typeface="Arial" pitchFamily="34" charset="0"/>
              <a:buChar char="•"/>
              <a:defRPr/>
            </a:pPr>
            <a:endParaRPr lang="en-US" sz="2800" b="1" dirty="0" smtClean="0">
              <a:ln>
                <a:solidFill>
                  <a:schemeClr val="bg1"/>
                </a:solidFill>
              </a:ln>
              <a:latin typeface="Calibri" pitchFamily="34" charset="0"/>
              <a:cs typeface="Tahoma" pitchFamily="34" charset="0"/>
            </a:endParaRPr>
          </a:p>
          <a:p>
            <a:pPr marL="571500" lvl="1" algn="ctr">
              <a:lnSpc>
                <a:spcPct val="90000"/>
              </a:lnSpc>
              <a:spcBef>
                <a:spcPct val="20000"/>
              </a:spcBef>
              <a:buClr>
                <a:srgbClr val="FFFFFF"/>
              </a:buClr>
              <a:buSzPct val="105000"/>
              <a:defRPr/>
            </a:pPr>
            <a:r>
              <a:rPr lang="en-US" sz="2800" b="1" dirty="0" smtClean="0">
                <a:ln>
                  <a:solidFill>
                    <a:schemeClr val="bg1"/>
                  </a:solidFill>
                </a:ln>
                <a:solidFill>
                  <a:schemeClr val="tx2"/>
                </a:solidFill>
                <a:latin typeface="Calibri" pitchFamily="34" charset="0"/>
                <a:cs typeface="Calibri" pitchFamily="34" charset="0"/>
              </a:rPr>
              <a:t>Ever feel like you are missing something vital?         </a:t>
            </a:r>
            <a:r>
              <a:rPr lang="en-US" sz="2600" dirty="0" smtClean="0">
                <a:ln>
                  <a:solidFill>
                    <a:schemeClr val="bg1"/>
                  </a:solidFill>
                </a:ln>
                <a:solidFill>
                  <a:schemeClr val="tx2"/>
                </a:solidFill>
                <a:latin typeface="Calibri" pitchFamily="34" charset="0"/>
                <a:cs typeface="Calibri" pitchFamily="34" charset="0"/>
              </a:rPr>
              <a:t>Let’s do a quick review.</a:t>
            </a:r>
            <a:endParaRPr lang="en-US" sz="2600" dirty="0">
              <a:solidFill>
                <a:schemeClr val="tx2"/>
              </a:solidFill>
              <a:latin typeface="Calibri" pitchFamily="34" charset="0"/>
              <a:cs typeface="Calibri" pitchFamily="34" charset="0"/>
            </a:endParaRPr>
          </a:p>
          <a:p>
            <a:pPr lvl="1" algn="ctr">
              <a:lnSpc>
                <a:spcPct val="90000"/>
              </a:lnSpc>
              <a:spcBef>
                <a:spcPct val="20000"/>
              </a:spcBef>
              <a:buClr>
                <a:srgbClr val="FFFFFF"/>
              </a:buClr>
              <a:buSzPct val="105000"/>
              <a:buFont typeface="Webdings" pitchFamily="18" charset="2"/>
              <a:buChar char="Ü"/>
              <a:defRPr/>
            </a:pPr>
            <a:endParaRPr lang="en-US" sz="2800" dirty="0">
              <a:solidFill>
                <a:schemeClr val="tx2"/>
              </a:solidFill>
              <a:latin typeface="Calibri" pitchFamily="34" charset="0"/>
              <a:cs typeface="Calibri" pitchFamily="34" charset="0"/>
            </a:endParaRPr>
          </a:p>
          <a:p>
            <a:pPr marL="1089025" lvl="3" indent="-287338" algn="ctr">
              <a:spcBef>
                <a:spcPct val="20000"/>
              </a:spcBef>
              <a:buClr>
                <a:srgbClr val="FFFFFF"/>
              </a:buClr>
              <a:buSzPct val="105000"/>
              <a:defRPr/>
            </a:pPr>
            <a:r>
              <a:rPr lang="en-US" sz="2800" dirty="0" smtClean="0">
                <a:solidFill>
                  <a:schemeClr val="tx2"/>
                </a:solidFill>
                <a:latin typeface="Calibri" pitchFamily="34" charset="0"/>
                <a:cs typeface="Calibri" pitchFamily="34" charset="0"/>
              </a:rPr>
              <a:t>    </a:t>
            </a:r>
          </a:p>
          <a:p>
            <a:pPr marL="862012" lvl="3" algn="ctr">
              <a:lnSpc>
                <a:spcPct val="90000"/>
              </a:lnSpc>
              <a:spcBef>
                <a:spcPct val="20000"/>
              </a:spcBef>
              <a:buClr>
                <a:srgbClr val="FFFFFF"/>
              </a:buClr>
              <a:buSzPct val="105000"/>
              <a:defRPr/>
            </a:pPr>
            <a:endParaRPr lang="en-US" sz="2800" dirty="0">
              <a:latin typeface="Calibri" pitchFamily="34" charset="0"/>
              <a:cs typeface="Calibri" pitchFamily="34" charset="0"/>
            </a:endParaRPr>
          </a:p>
          <a:p>
            <a:pPr marL="1027113" lvl="3" indent="-166688" algn="ctr">
              <a:lnSpc>
                <a:spcPct val="90000"/>
              </a:lnSpc>
              <a:spcBef>
                <a:spcPct val="20000"/>
              </a:spcBef>
              <a:buClr>
                <a:srgbClr val="FFFFFF"/>
              </a:buClr>
              <a:buSzPct val="105000"/>
              <a:defRPr/>
            </a:pPr>
            <a:r>
              <a:rPr lang="en-US" sz="2800" dirty="0" smtClean="0">
                <a:latin typeface="Calibri" pitchFamily="34" charset="0"/>
                <a:cs typeface="Calibri" pitchFamily="34" charset="0"/>
              </a:rPr>
              <a:t>   </a:t>
            </a:r>
          </a:p>
          <a:p>
            <a:pPr marL="862012" lvl="3" algn="ctr">
              <a:lnSpc>
                <a:spcPct val="90000"/>
              </a:lnSpc>
              <a:spcBef>
                <a:spcPct val="20000"/>
              </a:spcBef>
              <a:buClr>
                <a:srgbClr val="FFFFFF"/>
              </a:buClr>
              <a:buSzPct val="105000"/>
              <a:defRPr/>
            </a:pPr>
            <a:r>
              <a:rPr lang="en-US" sz="2800" dirty="0" smtClean="0">
                <a:latin typeface="Calibri" pitchFamily="34" charset="0"/>
                <a:cs typeface="Calibri" pitchFamily="34" charset="0"/>
              </a:rPr>
              <a:t>   </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28473931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Pre-1940: Flood control structures</a:t>
            </a:r>
          </a:p>
          <a:p>
            <a:pPr marL="800100" lvl="1" indent="-457200">
              <a:defRPr/>
            </a:pPr>
            <a:r>
              <a:rPr lang="en-US" sz="2800" b="0" kern="0" dirty="0" smtClean="0">
                <a:solidFill>
                  <a:schemeClr val="tx2"/>
                </a:solidFill>
                <a:latin typeface="Calibri" pitchFamily="34" charset="0"/>
                <a:cs typeface="Calibri" pitchFamily="34" charset="0"/>
              </a:rPr>
              <a:t>1942: “Human Adjustment to Floods”</a:t>
            </a:r>
          </a:p>
          <a:p>
            <a:pPr marL="342900" lvl="1" indent="0" algn="ctr">
              <a:buNone/>
              <a:defRPr/>
            </a:pPr>
            <a:r>
              <a:rPr lang="en-US" sz="2200" b="0" kern="0" dirty="0" smtClean="0">
                <a:latin typeface="Calibri" pitchFamily="34" charset="0"/>
                <a:cs typeface="Calibri" pitchFamily="34" charset="0"/>
              </a:rPr>
              <a:t>“Floods are acts of God but flood losses are largely acts of man.”  Dr. Gilbert F. White (1911-2006)</a:t>
            </a:r>
          </a:p>
          <a:p>
            <a:pPr marL="800100" lvl="1" indent="-457200">
              <a:defRPr/>
            </a:pPr>
            <a:r>
              <a:rPr lang="en-US" sz="2800" b="0" kern="0" dirty="0" smtClean="0">
                <a:solidFill>
                  <a:schemeClr val="tx2"/>
                </a:solidFill>
                <a:latin typeface="Calibri" pitchFamily="34" charset="0"/>
                <a:cs typeface="Calibri" pitchFamily="34" charset="0"/>
              </a:rPr>
              <a:t>1965: Water Resources Planning Act</a:t>
            </a:r>
            <a:endParaRPr lang="en-US" sz="2800" b="0" kern="0" dirty="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1966: House Document (HD) 465: Unified National Program for Managing Flood Losses</a:t>
            </a:r>
          </a:p>
          <a:p>
            <a:pPr marL="342900" lvl="1" indent="0" algn="ctr">
              <a:buNone/>
              <a:defRPr/>
            </a:pPr>
            <a:endParaRPr lang="en-US" sz="2200" b="0" kern="0" dirty="0" smtClean="0">
              <a:solidFill>
                <a:schemeClr val="tx2"/>
              </a:solidFill>
              <a:latin typeface="Calibri" pitchFamily="34" charset="0"/>
              <a:cs typeface="Calibri" pitchFamily="34" charset="0"/>
            </a:endParaRPr>
          </a:p>
          <a:p>
            <a:pPr marL="342900" lvl="1" indent="0" algn="ctr">
              <a:buNone/>
              <a:defRPr/>
            </a:pPr>
            <a:endParaRPr lang="en-US" sz="2200" b="0" kern="0" dirty="0">
              <a:solidFill>
                <a:schemeClr val="tx2"/>
              </a:solidFill>
              <a:latin typeface="Calibri" pitchFamily="34" charset="0"/>
              <a:cs typeface="Calibri" pitchFamily="34" charset="0"/>
            </a:endParaRPr>
          </a:p>
          <a:p>
            <a:pPr marL="342900" lvl="1" indent="0" algn="ctr">
              <a:buNone/>
              <a:defRPr/>
            </a:pPr>
            <a:endParaRPr lang="en-US" sz="24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4" name="Title 1"/>
          <p:cNvSpPr txBox="1">
            <a:spLocks/>
          </p:cNvSpPr>
          <p:nvPr/>
        </p:nvSpPr>
        <p:spPr>
          <a:xfrm>
            <a:off x="1295400" y="381000"/>
            <a:ext cx="74676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Legislation, Regulations &amp; Policies </a:t>
            </a:r>
            <a:r>
              <a:rPr lang="en-US" sz="2000" kern="0" dirty="0" smtClean="0"/>
              <a:t> </a:t>
            </a:r>
            <a:endParaRPr lang="en-US" sz="2000" kern="0" dirty="0"/>
          </a:p>
        </p:txBody>
      </p:sp>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34</a:t>
            </a:fld>
            <a:endParaRPr lang="en-US" dirty="0"/>
          </a:p>
        </p:txBody>
      </p:sp>
    </p:spTree>
    <p:extLst>
      <p:ext uri="{BB962C8B-B14F-4D97-AF65-F5344CB8AC3E}">
        <p14:creationId xmlns:p14="http://schemas.microsoft.com/office/powerpoint/2010/main" val="291276658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6114"/>
          <a:stretch/>
        </p:blipFill>
        <p:spPr>
          <a:xfrm>
            <a:off x="457200" y="1752600"/>
            <a:ext cx="2560320"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733800" y="2286000"/>
            <a:ext cx="4572000" cy="3429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Oval Callout 3"/>
          <p:cNvSpPr/>
          <p:nvPr/>
        </p:nvSpPr>
        <p:spPr>
          <a:xfrm>
            <a:off x="6477000" y="1676400"/>
            <a:ext cx="2514600" cy="1219200"/>
          </a:xfrm>
          <a:prstGeom prst="wedgeEllipseCallout">
            <a:avLst>
              <a:gd name="adj1" fmla="val -36469"/>
              <a:gd name="adj2" fmla="val 83750"/>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35281" y="1962834"/>
            <a:ext cx="2198038" cy="646331"/>
          </a:xfrm>
          <a:prstGeom prst="rect">
            <a:avLst/>
          </a:prstGeom>
          <a:noFill/>
        </p:spPr>
        <p:txBody>
          <a:bodyPr wrap="none" rtlCol="0">
            <a:spAutoFit/>
          </a:bodyPr>
          <a:lstStyle/>
          <a:p>
            <a:pPr algn="ctr"/>
            <a:r>
              <a:rPr lang="en-US" dirty="0" smtClean="0"/>
              <a:t>I highly recommend</a:t>
            </a:r>
          </a:p>
          <a:p>
            <a:pPr algn="ctr"/>
            <a:r>
              <a:rPr lang="en-US" dirty="0" smtClean="0"/>
              <a:t> this book.</a:t>
            </a:r>
            <a:endParaRPr lang="en-US" dirty="0"/>
          </a:p>
        </p:txBody>
      </p:sp>
      <p:sp>
        <p:nvSpPr>
          <p:cNvPr id="6"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35</a:t>
            </a:fld>
            <a:endParaRPr lang="en-US" dirty="0"/>
          </a:p>
        </p:txBody>
      </p:sp>
    </p:spTree>
    <p:extLst>
      <p:ext uri="{BB962C8B-B14F-4D97-AF65-F5344CB8AC3E}">
        <p14:creationId xmlns:p14="http://schemas.microsoft.com/office/powerpoint/2010/main" val="68538680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The National Flood Insurance Act of 1968</a:t>
            </a:r>
          </a:p>
          <a:p>
            <a:pPr marL="800100" lvl="1" indent="-457200">
              <a:defRPr/>
            </a:pPr>
            <a:r>
              <a:rPr lang="en-US" sz="2800" b="0" kern="0" dirty="0" smtClean="0">
                <a:solidFill>
                  <a:schemeClr val="tx2"/>
                </a:solidFill>
                <a:latin typeface="Calibri" pitchFamily="34" charset="0"/>
                <a:cs typeface="Calibri" pitchFamily="34" charset="0"/>
              </a:rPr>
              <a:t>The Flood Disaster Protection Act of 1973</a:t>
            </a:r>
          </a:p>
          <a:p>
            <a:pPr marL="800100" lvl="1" indent="-457200">
              <a:defRPr/>
            </a:pPr>
            <a:r>
              <a:rPr lang="en-US" sz="2800" b="0" kern="0" dirty="0" smtClean="0">
                <a:solidFill>
                  <a:schemeClr val="tx2"/>
                </a:solidFill>
                <a:latin typeface="Calibri" pitchFamily="34" charset="0"/>
                <a:cs typeface="Calibri" pitchFamily="34" charset="0"/>
              </a:rPr>
              <a:t>The National Flood Insurance Reform Act of 1994</a:t>
            </a:r>
          </a:p>
          <a:p>
            <a:pPr marL="800100" lvl="1" indent="-457200">
              <a:defRPr/>
            </a:pPr>
            <a:r>
              <a:rPr lang="en-US" sz="2800" b="0" kern="0" dirty="0" smtClean="0">
                <a:solidFill>
                  <a:schemeClr val="tx2"/>
                </a:solidFill>
                <a:latin typeface="Calibri" pitchFamily="34" charset="0"/>
                <a:cs typeface="Calibri" pitchFamily="34" charset="0"/>
              </a:rPr>
              <a:t>Disaster Mitigation Act of 2000</a:t>
            </a:r>
          </a:p>
          <a:p>
            <a:pPr marL="800100" lvl="1" indent="-457200">
              <a:defRPr/>
            </a:pPr>
            <a:r>
              <a:rPr lang="en-US" sz="2800" b="0" kern="0" dirty="0" smtClean="0">
                <a:solidFill>
                  <a:schemeClr val="tx2"/>
                </a:solidFill>
                <a:latin typeface="Calibri" pitchFamily="34" charset="0"/>
                <a:cs typeface="Calibri" pitchFamily="34" charset="0"/>
              </a:rPr>
              <a:t>The National Flood Insurance Reform Act of 2004</a:t>
            </a:r>
          </a:p>
          <a:p>
            <a:pPr marL="800100" lvl="1" indent="-457200">
              <a:defRPr/>
            </a:pPr>
            <a:r>
              <a:rPr lang="en-US" sz="2800" b="0" kern="0" dirty="0" smtClean="0">
                <a:solidFill>
                  <a:schemeClr val="tx2"/>
                </a:solidFill>
                <a:latin typeface="Calibri" pitchFamily="34" charset="0"/>
                <a:cs typeface="Calibri" pitchFamily="34" charset="0"/>
              </a:rPr>
              <a:t>The Flood Insurance Reform Act of 2012</a:t>
            </a:r>
          </a:p>
          <a:p>
            <a:pPr marL="800100" lvl="1" indent="-457200">
              <a:defRPr/>
            </a:pPr>
            <a:r>
              <a:rPr lang="en-US" sz="2800" b="0" kern="0" dirty="0" smtClean="0">
                <a:solidFill>
                  <a:schemeClr val="tx2"/>
                </a:solidFill>
                <a:latin typeface="Calibri" pitchFamily="34" charset="0"/>
                <a:cs typeface="Calibri" pitchFamily="34" charset="0"/>
              </a:rPr>
              <a:t>The Homeowner’s Flood Insurance Affordability Act of 2014</a:t>
            </a:r>
          </a:p>
          <a:p>
            <a:pPr marL="342900" marR="0" lvl="1" indent="0" algn="l" defTabSz="914400" rtl="0" eaLnBrk="0" fontAlgn="base" latinLnBrk="0" hangingPunct="0">
              <a:spcBef>
                <a:spcPct val="30000"/>
              </a:spcBef>
              <a:spcAft>
                <a:spcPct val="0"/>
              </a:spcAft>
              <a:buClr>
                <a:srgbClr val="B0B1B3"/>
              </a:buClr>
              <a:buSzTx/>
              <a:buNone/>
              <a:tabLst/>
              <a:defRPr/>
            </a:pPr>
            <a:endParaRPr lang="en-US" sz="16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4"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Legislation </a:t>
            </a:r>
            <a:r>
              <a:rPr lang="en-US" sz="2000" kern="0" dirty="0" smtClean="0"/>
              <a:t>(continued)  </a:t>
            </a:r>
            <a:endParaRPr lang="en-US" sz="2000" kern="0" dirty="0"/>
          </a:p>
        </p:txBody>
      </p:sp>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36</a:t>
            </a:fld>
            <a:endParaRPr lang="en-US" dirty="0"/>
          </a:p>
        </p:txBody>
      </p:sp>
    </p:spTree>
    <p:extLst>
      <p:ext uri="{BB962C8B-B14F-4D97-AF65-F5344CB8AC3E}">
        <p14:creationId xmlns:p14="http://schemas.microsoft.com/office/powerpoint/2010/main" val="165431278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Legislation </a:t>
            </a:r>
            <a:r>
              <a:rPr lang="en-US" sz="2000" kern="0" dirty="0" smtClean="0"/>
              <a:t>(continued)  </a:t>
            </a:r>
            <a:endParaRPr lang="en-US" sz="2000" kern="0" dirty="0"/>
          </a:p>
        </p:txBody>
      </p:sp>
      <p:sp>
        <p:nvSpPr>
          <p:cNvPr id="4"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National Flood Insurance Act of 1968:</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Three basic components:</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latin typeface="Calibri" pitchFamily="34" charset="0"/>
              <a:cs typeface="Calibri" pitchFamily="34" charset="0"/>
            </a:endParaRPr>
          </a:p>
          <a:p>
            <a:pPr marL="1017588" lvl="2" indent="-342900">
              <a:spcBef>
                <a:spcPct val="30000"/>
              </a:spcBef>
              <a:defRPr/>
            </a:pPr>
            <a:r>
              <a:rPr lang="en-US" b="0" kern="0" dirty="0" smtClean="0">
                <a:latin typeface="Calibri" pitchFamily="34" charset="0"/>
                <a:cs typeface="Calibri" pitchFamily="34" charset="0"/>
              </a:rPr>
              <a:t>Hazard Identification</a:t>
            </a:r>
          </a:p>
          <a:p>
            <a:pPr marL="1017588" lvl="2" indent="-342900">
              <a:spcBef>
                <a:spcPct val="30000"/>
              </a:spcBef>
              <a:defRPr/>
            </a:pPr>
            <a:r>
              <a:rPr lang="en-US" b="0" kern="0" dirty="0" smtClean="0">
                <a:latin typeface="Calibri" pitchFamily="34" charset="0"/>
                <a:cs typeface="Calibri" pitchFamily="34" charset="0"/>
              </a:rPr>
              <a:t>Flood Insurance</a:t>
            </a:r>
          </a:p>
          <a:p>
            <a:pPr marL="1017588" lvl="2" indent="-342900">
              <a:spcBef>
                <a:spcPct val="30000"/>
              </a:spcBef>
              <a:defRPr/>
            </a:pPr>
            <a:r>
              <a:rPr lang="en-US" b="0" kern="0" dirty="0" smtClean="0">
                <a:latin typeface="Calibri" pitchFamily="34" charset="0"/>
                <a:cs typeface="Calibri" pitchFamily="34" charset="0"/>
              </a:rPr>
              <a:t>Floodplain Management</a:t>
            </a:r>
          </a:p>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359846775"/>
              </p:ext>
            </p:extLst>
          </p:nvPr>
        </p:nvGraphicFramePr>
        <p:xfrm>
          <a:off x="4800600" y="3505199"/>
          <a:ext cx="3657600" cy="2743200"/>
        </p:xfrm>
        <a:graphic>
          <a:graphicData uri="http://schemas.openxmlformats.org/presentationml/2006/ole">
            <mc:AlternateContent xmlns:mc="http://schemas.openxmlformats.org/markup-compatibility/2006">
              <mc:Choice xmlns:v="urn:schemas-microsoft-com:vml" Requires="v">
                <p:oleObj spid="_x0000_s4144" name="Photo Editor Photo" r:id="rId4" imgW="24209524" imgH="16714286" progId="MSPhotoEd.3">
                  <p:embed/>
                </p:oleObj>
              </mc:Choice>
              <mc:Fallback>
                <p:oleObj name="Photo Editor Photo" r:id="rId4" imgW="24209524" imgH="16714286" progId="MSPhotoEd.3">
                  <p:embed/>
                  <p:pic>
                    <p:nvPicPr>
                      <p:cNvPr id="0" name="Object 45"/>
                      <p:cNvPicPr>
                        <a:picLocks noChangeAspect="1" noChangeArrowheads="1"/>
                      </p:cNvPicPr>
                      <p:nvPr/>
                    </p:nvPicPr>
                    <p:blipFill>
                      <a:blip r:embed="rId5">
                        <a:extLst>
                          <a:ext uri="{28A0092B-C50C-407E-A947-70E740481C1C}">
                            <a14:useLocalDpi xmlns:a14="http://schemas.microsoft.com/office/drawing/2010/main" val="0"/>
                          </a:ext>
                        </a:extLst>
                      </a:blip>
                      <a:srcRect b="2943"/>
                      <a:stretch>
                        <a:fillRect/>
                      </a:stretch>
                    </p:blipFill>
                    <p:spPr bwMode="auto">
                      <a:xfrm>
                        <a:off x="4800600" y="3505199"/>
                        <a:ext cx="3657600" cy="2743200"/>
                      </a:xfrm>
                      <a:prstGeom prst="rect">
                        <a:avLst/>
                      </a:prstGeom>
                      <a:noFill/>
                      <a:ln>
                        <a:solidFill>
                          <a:schemeClr val="tx2">
                            <a:lumMod val="95000"/>
                            <a:lumOff val="5000"/>
                          </a:schemeClr>
                        </a:solidFill>
                      </a:ln>
                      <a:effectLst/>
                    </p:spPr>
                  </p:pic>
                </p:oleObj>
              </mc:Fallback>
            </mc:AlternateContent>
          </a:graphicData>
        </a:graphic>
      </p:graphicFrame>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37</a:t>
            </a:fld>
            <a:endParaRPr lang="en-US" dirty="0"/>
          </a:p>
        </p:txBody>
      </p:sp>
    </p:spTree>
    <p:extLst>
      <p:ext uri="{BB962C8B-B14F-4D97-AF65-F5344CB8AC3E}">
        <p14:creationId xmlns:p14="http://schemas.microsoft.com/office/powerpoint/2010/main" val="79036852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Legislation </a:t>
            </a:r>
            <a:r>
              <a:rPr lang="en-US" sz="2000" kern="0" dirty="0" smtClean="0"/>
              <a:t>(continued)  </a:t>
            </a:r>
            <a:endParaRPr lang="en-US" sz="2000" kern="0" dirty="0"/>
          </a:p>
        </p:txBody>
      </p:sp>
      <p:sp>
        <p:nvSpPr>
          <p:cNvPr id="4"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Flood Disaster Protection Act of 1973:</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Mandatory purchase requirement enacted;</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Enhanced floodplain management, and;</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Required NFIP participation to receive some types of disaster assistance.</a:t>
            </a:r>
          </a:p>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6"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38</a:t>
            </a:fld>
            <a:endParaRPr lang="en-US" dirty="0"/>
          </a:p>
        </p:txBody>
      </p:sp>
    </p:spTree>
    <p:extLst>
      <p:ext uri="{BB962C8B-B14F-4D97-AF65-F5344CB8AC3E}">
        <p14:creationId xmlns:p14="http://schemas.microsoft.com/office/powerpoint/2010/main" val="53702299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Legislation </a:t>
            </a:r>
            <a:r>
              <a:rPr lang="en-US" sz="2000" kern="0" dirty="0" smtClean="0"/>
              <a:t>(continued)  </a:t>
            </a:r>
            <a:endParaRPr lang="en-US" sz="2000" kern="0" dirty="0"/>
          </a:p>
        </p:txBody>
      </p:sp>
      <p:sp>
        <p:nvSpPr>
          <p:cNvPr id="4"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National Flood Insurance Reform Act of 1994:</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685800" lvl="1" indent="-342900">
              <a:defRPr/>
            </a:pPr>
            <a:r>
              <a:rPr lang="en-US" b="0" kern="0" dirty="0" smtClean="0">
                <a:latin typeface="Calibri" pitchFamily="34" charset="0"/>
                <a:cs typeface="Calibri" pitchFamily="34" charset="0"/>
              </a:rPr>
              <a:t>Introduced lender penalties for failing to enforce mandatory purchase requirements;</a:t>
            </a:r>
          </a:p>
          <a:p>
            <a:pPr marL="685800" lvl="1" indent="-342900">
              <a:defRPr/>
            </a:pPr>
            <a:r>
              <a:rPr lang="en-US" b="0" kern="0" dirty="0" smtClean="0">
                <a:latin typeface="Calibri" pitchFamily="34" charset="0"/>
                <a:cs typeface="Calibri" pitchFamily="34" charset="0"/>
              </a:rPr>
              <a:t>Created Flood Mitigation Assistance Program;</a:t>
            </a:r>
          </a:p>
          <a:p>
            <a:pPr marL="685800" lvl="1" indent="-342900">
              <a:defRPr/>
            </a:pPr>
            <a:r>
              <a:rPr lang="en-US" b="0" kern="0" dirty="0" smtClean="0">
                <a:latin typeface="Calibri" pitchFamily="34" charset="0"/>
                <a:cs typeface="Calibri" pitchFamily="34" charset="0"/>
              </a:rPr>
              <a:t>Increased Cost of Compliance created;</a:t>
            </a:r>
          </a:p>
          <a:p>
            <a:pPr marL="685800" lvl="1" indent="-342900">
              <a:defRPr/>
            </a:pPr>
            <a:r>
              <a:rPr lang="en-US" b="0" kern="0" dirty="0" smtClean="0">
                <a:latin typeface="Calibri" pitchFamily="34" charset="0"/>
                <a:cs typeface="Calibri" pitchFamily="34" charset="0"/>
              </a:rPr>
              <a:t>Codified the Community Rating System, and;</a:t>
            </a:r>
          </a:p>
          <a:p>
            <a:pPr marL="685800" lvl="1" indent="-342900">
              <a:defRPr/>
            </a:pPr>
            <a:r>
              <a:rPr lang="en-US" b="0" kern="0" dirty="0" smtClean="0">
                <a:latin typeface="Calibri" pitchFamily="34" charset="0"/>
                <a:cs typeface="Calibri" pitchFamily="34" charset="0"/>
              </a:rPr>
              <a:t>Increased flood insurance policy waiting period to 30 days.</a:t>
            </a:r>
            <a:endParaRPr lang="en-US" b="0" kern="0" dirty="0">
              <a:latin typeface="Calibri" pitchFamily="34" charset="0"/>
              <a:cs typeface="Calibri" pitchFamily="34" charset="0"/>
            </a:endParaRPr>
          </a:p>
          <a:p>
            <a:pPr marL="1017588" lvl="2" indent="-342900">
              <a:spcBef>
                <a:spcPct val="30000"/>
              </a:spcBef>
              <a:defRPr/>
            </a:pPr>
            <a:endParaRPr lang="en-US" b="0" kern="0" dirty="0" smtClean="0">
              <a:latin typeface="Calibri" pitchFamily="34" charset="0"/>
              <a:cs typeface="Calibri" pitchFamily="34" charset="0"/>
            </a:endParaRPr>
          </a:p>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39</a:t>
            </a:fld>
            <a:endParaRPr lang="en-US" dirty="0"/>
          </a:p>
        </p:txBody>
      </p:sp>
    </p:spTree>
    <p:extLst>
      <p:ext uri="{BB962C8B-B14F-4D97-AF65-F5344CB8AC3E}">
        <p14:creationId xmlns:p14="http://schemas.microsoft.com/office/powerpoint/2010/main" val="398226147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Objectives</a:t>
            </a:r>
            <a:endParaRPr lang="en-US" sz="36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Upon completion, participants will be able to:</a:t>
            </a:r>
          </a:p>
          <a:p>
            <a:pPr marL="342900" marR="0" lvl="1" indent="0" algn="l" defTabSz="914400" rtl="0" eaLnBrk="0" fontAlgn="base" latinLnBrk="0" hangingPunct="0">
              <a:spcBef>
                <a:spcPct val="30000"/>
              </a:spcBef>
              <a:spcAft>
                <a:spcPct val="0"/>
              </a:spcAft>
              <a:buClr>
                <a:srgbClr val="B0B1B3"/>
              </a:buClr>
              <a:buSzTx/>
              <a:buNone/>
              <a:tabLst/>
              <a:defRPr/>
            </a:pPr>
            <a:endParaRPr lang="en-US" sz="1600" b="0" kern="0" dirty="0" smtClean="0">
              <a:solidFill>
                <a:schemeClr val="tx2"/>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a:latin typeface="Calibri" pitchFamily="34" charset="0"/>
                <a:cs typeface="Calibri" pitchFamily="34" charset="0"/>
              </a:rPr>
              <a:t>3</a:t>
            </a:r>
            <a:r>
              <a:rPr lang="en-US" b="0" kern="0" dirty="0" smtClean="0">
                <a:latin typeface="Calibri" pitchFamily="34" charset="0"/>
                <a:cs typeface="Calibri" pitchFamily="34" charset="0"/>
              </a:rPr>
              <a:t>.1  Define the Federal, State, and Local roles in FPM.</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a:latin typeface="Calibri" pitchFamily="34" charset="0"/>
                <a:cs typeface="Calibri" pitchFamily="34" charset="0"/>
              </a:rPr>
              <a:t>3</a:t>
            </a:r>
            <a:r>
              <a:rPr lang="en-US" b="0" kern="0" dirty="0" smtClean="0">
                <a:latin typeface="Calibri" pitchFamily="34" charset="0"/>
                <a:cs typeface="Calibri" pitchFamily="34" charset="0"/>
              </a:rPr>
              <a:t>.2  Describe the relationship between federal legislative acts, Executive Orders and State programs.</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3.3  Overview of FPM related State Agencies and Programs.</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3.4  Discuss the integration of federal agencies into their state floodplain management program.</a:t>
            </a:r>
          </a:p>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4</a:t>
            </a:fld>
            <a:endParaRPr lang="en-US" dirty="0"/>
          </a:p>
        </p:txBody>
      </p:sp>
    </p:spTree>
    <p:extLst>
      <p:ext uri="{BB962C8B-B14F-4D97-AF65-F5344CB8AC3E}">
        <p14:creationId xmlns:p14="http://schemas.microsoft.com/office/powerpoint/2010/main" val="33101322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Legislation </a:t>
            </a:r>
            <a:r>
              <a:rPr lang="en-US" sz="2000" kern="0" dirty="0" smtClean="0"/>
              <a:t>(continued)  </a:t>
            </a:r>
            <a:endParaRPr lang="en-US" sz="2000" kern="0" dirty="0"/>
          </a:p>
        </p:txBody>
      </p:sp>
      <p:sp>
        <p:nvSpPr>
          <p:cNvPr id="4" name="Rectangle 2059"/>
          <p:cNvSpPr txBox="1">
            <a:spLocks noChangeArrowheads="1"/>
          </p:cNvSpPr>
          <p:nvPr/>
        </p:nvSpPr>
        <p:spPr bwMode="auto">
          <a:xfrm>
            <a:off x="152400" y="10668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Disaster Mitigation Act of 2000 (aka DMA2K):</a:t>
            </a:r>
          </a:p>
          <a:p>
            <a:pPr marL="342900" lvl="1" indent="0">
              <a:buNone/>
              <a:defRPr/>
            </a:pPr>
            <a:endParaRPr lang="en-US" sz="1050" b="0" kern="0" dirty="0" smtClean="0">
              <a:latin typeface="Calibri" pitchFamily="34" charset="0"/>
              <a:cs typeface="Calibri" pitchFamily="34" charset="0"/>
            </a:endParaRPr>
          </a:p>
          <a:p>
            <a:pPr marL="685800" lvl="1" indent="-342900">
              <a:defRPr/>
            </a:pPr>
            <a:r>
              <a:rPr lang="en-US" b="0" kern="0" dirty="0">
                <a:latin typeface="Calibri" pitchFamily="34" charset="0"/>
                <a:cs typeface="Calibri" pitchFamily="34" charset="0"/>
              </a:rPr>
              <a:t>Required the adoption of community/state mitigation plans to obtain Federal </a:t>
            </a:r>
            <a:r>
              <a:rPr lang="en-US" b="0" kern="0" dirty="0" smtClean="0">
                <a:latin typeface="Calibri" pitchFamily="34" charset="0"/>
                <a:cs typeface="Calibri" pitchFamily="34" charset="0"/>
              </a:rPr>
              <a:t>assistance; </a:t>
            </a:r>
          </a:p>
          <a:p>
            <a:pPr marL="685800" lvl="1" indent="-342900">
              <a:defRPr/>
            </a:pPr>
            <a:r>
              <a:rPr lang="en-US" b="0" kern="0" dirty="0" smtClean="0">
                <a:latin typeface="Calibri" pitchFamily="34" charset="0"/>
                <a:cs typeface="Calibri" pitchFamily="34" charset="0"/>
              </a:rPr>
              <a:t>Revised and broadened scope of existing disaster relief programs (Stafford Act), and;</a:t>
            </a:r>
          </a:p>
          <a:p>
            <a:pPr marL="685800" lvl="1" indent="-342900">
              <a:defRPr/>
            </a:pPr>
            <a:r>
              <a:rPr lang="en-US" b="0" kern="0" dirty="0" smtClean="0">
                <a:latin typeface="Calibri" pitchFamily="34" charset="0"/>
                <a:cs typeface="Calibri" pitchFamily="34" charset="0"/>
              </a:rPr>
              <a:t>Established the Pre Disaster Mitigation (PDM) program.</a:t>
            </a:r>
          </a:p>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40</a:t>
            </a:fld>
            <a:endParaRPr lang="en-US" dirty="0"/>
          </a:p>
        </p:txBody>
      </p:sp>
    </p:spTree>
    <p:extLst>
      <p:ext uri="{BB962C8B-B14F-4D97-AF65-F5344CB8AC3E}">
        <p14:creationId xmlns:p14="http://schemas.microsoft.com/office/powerpoint/2010/main" val="323299230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Legislation </a:t>
            </a:r>
            <a:r>
              <a:rPr lang="en-US" sz="2000" kern="0" dirty="0" smtClean="0"/>
              <a:t>(continued)  </a:t>
            </a:r>
            <a:endParaRPr lang="en-US" sz="2000" kern="0" dirty="0"/>
          </a:p>
        </p:txBody>
      </p:sp>
      <p:sp>
        <p:nvSpPr>
          <p:cNvPr id="4"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National Flood Insurance Reform Act of 2004:</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685800" lvl="1" indent="-342900">
              <a:defRPr/>
            </a:pPr>
            <a:r>
              <a:rPr lang="en-US" b="0" kern="0" dirty="0" smtClean="0">
                <a:latin typeface="Calibri" pitchFamily="34" charset="0"/>
                <a:cs typeface="Calibri" pitchFamily="34" charset="0"/>
              </a:rPr>
              <a:t>Reauthorized NFIP through 9/30/2008;</a:t>
            </a:r>
          </a:p>
          <a:p>
            <a:pPr marL="685800" lvl="1" indent="-342900">
              <a:defRPr/>
            </a:pPr>
            <a:r>
              <a:rPr lang="en-US" b="0" kern="0" dirty="0" smtClean="0">
                <a:latin typeface="Calibri" pitchFamily="34" charset="0"/>
                <a:cs typeface="Calibri" pitchFamily="34" charset="0"/>
              </a:rPr>
              <a:t>Created Severe Repetitive Loss mitigation program;</a:t>
            </a:r>
          </a:p>
          <a:p>
            <a:pPr marL="685800" lvl="1" indent="-342900">
              <a:defRPr/>
            </a:pPr>
            <a:r>
              <a:rPr lang="en-US" b="0" kern="0" dirty="0" smtClean="0">
                <a:latin typeface="Calibri" pitchFamily="34" charset="0"/>
                <a:cs typeface="Calibri" pitchFamily="34" charset="0"/>
              </a:rPr>
              <a:t>Amended the basic FMA program;</a:t>
            </a:r>
          </a:p>
          <a:p>
            <a:pPr marL="685800" lvl="1" indent="-342900">
              <a:defRPr/>
            </a:pPr>
            <a:r>
              <a:rPr lang="en-US" b="0" kern="0" dirty="0" smtClean="0">
                <a:latin typeface="Calibri" pitchFamily="34" charset="0"/>
                <a:cs typeface="Calibri" pitchFamily="34" charset="0"/>
              </a:rPr>
              <a:t>Authorized FEMA to fund mitigation activities for individual repetitive claim properties;</a:t>
            </a:r>
          </a:p>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41</a:t>
            </a:fld>
            <a:endParaRPr lang="en-US" dirty="0"/>
          </a:p>
        </p:txBody>
      </p:sp>
    </p:spTree>
    <p:extLst>
      <p:ext uri="{BB962C8B-B14F-4D97-AF65-F5344CB8AC3E}">
        <p14:creationId xmlns:p14="http://schemas.microsoft.com/office/powerpoint/2010/main" val="361167314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Legislation </a:t>
            </a:r>
            <a:r>
              <a:rPr lang="en-US" sz="2000" kern="0" dirty="0" smtClean="0"/>
              <a:t>(continued)  </a:t>
            </a:r>
            <a:endParaRPr lang="en-US" sz="2000" kern="0" dirty="0"/>
          </a:p>
        </p:txBody>
      </p:sp>
      <p:sp>
        <p:nvSpPr>
          <p:cNvPr id="4"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National Flood Insurance Reform Act of 2004 </a:t>
            </a:r>
            <a:r>
              <a:rPr lang="en-US" sz="1200" b="0" kern="0" dirty="0" smtClean="0">
                <a:solidFill>
                  <a:schemeClr val="tx2"/>
                </a:solidFill>
                <a:latin typeface="Calibri" pitchFamily="34" charset="0"/>
                <a:cs typeface="Calibri" pitchFamily="34" charset="0"/>
              </a:rPr>
              <a:t>(conclusion)</a:t>
            </a:r>
            <a:r>
              <a:rPr lang="en-US" sz="2800" b="0" kern="0" dirty="0" smtClean="0">
                <a:solidFill>
                  <a:schemeClr val="tx2"/>
                </a:solidFill>
                <a:latin typeface="Calibri" pitchFamily="34" charset="0"/>
                <a:cs typeface="Calibri" pitchFamily="34" charset="0"/>
              </a:rPr>
              <a:t>:</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685800" lvl="1" indent="-342900">
              <a:defRPr/>
            </a:pPr>
            <a:r>
              <a:rPr lang="en-US" b="0" kern="0" dirty="0" smtClean="0">
                <a:latin typeface="Calibri" pitchFamily="34" charset="0"/>
                <a:cs typeface="Calibri" pitchFamily="34" charset="0"/>
              </a:rPr>
              <a:t>Authorized charging Actuarial Rates on certain properties, and;</a:t>
            </a:r>
          </a:p>
          <a:p>
            <a:pPr marL="685800" lvl="1" indent="-342900">
              <a:defRPr/>
            </a:pPr>
            <a:r>
              <a:rPr lang="en-US" b="0" kern="0" dirty="0" smtClean="0">
                <a:latin typeface="Calibri" pitchFamily="34" charset="0"/>
                <a:cs typeface="Calibri" pitchFamily="34" charset="0"/>
              </a:rPr>
              <a:t>Formalized NFIP claims appeals process</a:t>
            </a:r>
            <a:r>
              <a:rPr lang="en-US" b="0" kern="0" dirty="0">
                <a:latin typeface="Calibri" pitchFamily="34" charset="0"/>
                <a:cs typeface="Calibri" pitchFamily="34" charset="0"/>
              </a:rPr>
              <a:t>.</a:t>
            </a:r>
            <a:endParaRPr lang="en-US" b="0" kern="0" dirty="0" smtClean="0">
              <a:latin typeface="Calibri" pitchFamily="34" charset="0"/>
              <a:cs typeface="Calibri" pitchFamily="34" charset="0"/>
            </a:endParaRPr>
          </a:p>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42</a:t>
            </a:fld>
            <a:endParaRPr lang="en-US" dirty="0"/>
          </a:p>
        </p:txBody>
      </p:sp>
    </p:spTree>
    <p:extLst>
      <p:ext uri="{BB962C8B-B14F-4D97-AF65-F5344CB8AC3E}">
        <p14:creationId xmlns:p14="http://schemas.microsoft.com/office/powerpoint/2010/main" val="212548750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Legislation </a:t>
            </a:r>
            <a:r>
              <a:rPr lang="en-US" sz="2000" kern="0" dirty="0" smtClean="0"/>
              <a:t>(continued)  </a:t>
            </a:r>
            <a:endParaRPr lang="en-US" sz="2000" kern="0" dirty="0"/>
          </a:p>
        </p:txBody>
      </p:sp>
      <p:sp>
        <p:nvSpPr>
          <p:cNvPr id="4" name="Rectangle 2059"/>
          <p:cNvSpPr txBox="1">
            <a:spLocks noChangeArrowheads="1"/>
          </p:cNvSpPr>
          <p:nvPr/>
        </p:nvSpPr>
        <p:spPr bwMode="auto">
          <a:xfrm>
            <a:off x="152400" y="1066800"/>
            <a:ext cx="899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Biggert-Waters Flood Insurance Reform &amp; Modernization Act of 2012 (aka BW12):</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685800" lvl="1" indent="-342900">
              <a:defRPr/>
            </a:pPr>
            <a:r>
              <a:rPr lang="en-US" b="0" kern="0" dirty="0" smtClean="0">
                <a:latin typeface="Calibri" pitchFamily="34" charset="0"/>
                <a:cs typeface="Calibri" pitchFamily="34" charset="0"/>
              </a:rPr>
              <a:t>Reauthorizes the NFIP through 9/30/2017;</a:t>
            </a:r>
          </a:p>
          <a:p>
            <a:pPr marL="685800" lvl="1" indent="-342900">
              <a:defRPr/>
            </a:pPr>
            <a:r>
              <a:rPr lang="en-US" b="0" kern="0" dirty="0" smtClean="0">
                <a:latin typeface="Calibri" pitchFamily="34" charset="0"/>
                <a:cs typeface="Calibri" pitchFamily="34" charset="0"/>
              </a:rPr>
              <a:t>Extended cap on annual premium increases from 10% to 20%;</a:t>
            </a:r>
          </a:p>
          <a:p>
            <a:pPr marL="685800" lvl="1" indent="-342900">
              <a:defRPr/>
            </a:pPr>
            <a:r>
              <a:rPr lang="en-US" b="0" kern="0" dirty="0" smtClean="0">
                <a:latin typeface="Calibri" pitchFamily="34" charset="0"/>
                <a:cs typeface="Calibri" pitchFamily="34" charset="0"/>
              </a:rPr>
              <a:t>Gave government greater leeway to raise rates;</a:t>
            </a:r>
          </a:p>
          <a:p>
            <a:pPr marL="685800" lvl="1" indent="-342900">
              <a:defRPr/>
            </a:pPr>
            <a:r>
              <a:rPr lang="en-US" b="0" kern="0" dirty="0" smtClean="0">
                <a:latin typeface="Calibri" pitchFamily="34" charset="0"/>
                <a:cs typeface="Calibri" pitchFamily="34" charset="0"/>
              </a:rPr>
              <a:t>Phases out subsidies for vacation homes;</a:t>
            </a:r>
          </a:p>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43</a:t>
            </a:fld>
            <a:endParaRPr lang="en-US" dirty="0"/>
          </a:p>
        </p:txBody>
      </p:sp>
    </p:spTree>
    <p:extLst>
      <p:ext uri="{BB962C8B-B14F-4D97-AF65-F5344CB8AC3E}">
        <p14:creationId xmlns:p14="http://schemas.microsoft.com/office/powerpoint/2010/main" val="73802792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Legislation </a:t>
            </a:r>
            <a:r>
              <a:rPr lang="en-US" sz="2000" kern="0" dirty="0" smtClean="0"/>
              <a:t>(continued)  </a:t>
            </a:r>
            <a:endParaRPr lang="en-US" sz="2000" kern="0" dirty="0"/>
          </a:p>
        </p:txBody>
      </p:sp>
      <p:sp>
        <p:nvSpPr>
          <p:cNvPr id="4" name="Rectangle 2059"/>
          <p:cNvSpPr txBox="1">
            <a:spLocks noChangeArrowheads="1"/>
          </p:cNvSpPr>
          <p:nvPr/>
        </p:nvSpPr>
        <p:spPr bwMode="auto">
          <a:xfrm>
            <a:off x="152400" y="1066800"/>
            <a:ext cx="899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Biggert-Waters Flood Insurance Reform &amp; Modernization Act of 2012 (aka BW12):</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685800" lvl="1" indent="-342900">
              <a:defRPr/>
            </a:pPr>
            <a:r>
              <a:rPr lang="en-US" b="0" kern="0" dirty="0" smtClean="0">
                <a:latin typeface="Calibri" pitchFamily="34" charset="0"/>
                <a:cs typeface="Calibri" pitchFamily="34" charset="0"/>
              </a:rPr>
              <a:t>Imposes minimum deductibles for flood claims;</a:t>
            </a:r>
          </a:p>
          <a:p>
            <a:pPr marL="685800" lvl="1" indent="-342900">
              <a:defRPr/>
            </a:pPr>
            <a:r>
              <a:rPr lang="en-US" b="0" kern="0" dirty="0" smtClean="0">
                <a:latin typeface="Calibri" pitchFamily="34" charset="0"/>
                <a:cs typeface="Calibri" pitchFamily="34" charset="0"/>
              </a:rPr>
              <a:t>Enables multi-family properties to purchase policies, and;</a:t>
            </a:r>
          </a:p>
          <a:p>
            <a:pPr marL="685800" lvl="1" indent="-342900">
              <a:defRPr/>
            </a:pPr>
            <a:r>
              <a:rPr lang="en-US" b="0" kern="0" dirty="0" smtClean="0">
                <a:latin typeface="Calibri" pitchFamily="34" charset="0"/>
                <a:cs typeface="Calibri" pitchFamily="34" charset="0"/>
              </a:rPr>
              <a:t>Established a technical mapping advisory council</a:t>
            </a:r>
            <a:r>
              <a:rPr lang="en-US" b="0" kern="0" dirty="0">
                <a:latin typeface="Calibri" pitchFamily="34" charset="0"/>
                <a:cs typeface="Calibri" pitchFamily="34" charset="0"/>
              </a:rPr>
              <a:t>.</a:t>
            </a:r>
            <a:endParaRPr lang="en-US" b="0" kern="0" dirty="0" smtClean="0">
              <a:latin typeface="Calibri" pitchFamily="34" charset="0"/>
              <a:cs typeface="Calibri" pitchFamily="34" charset="0"/>
            </a:endParaRPr>
          </a:p>
          <a:p>
            <a:pPr marL="685800" lvl="1" indent="-342900">
              <a:defRPr/>
            </a:pPr>
            <a:endParaRPr lang="en-US" b="0" kern="0" dirty="0" smtClean="0">
              <a:latin typeface="Calibri" pitchFamily="34" charset="0"/>
              <a:cs typeface="Calibri" pitchFamily="34" charset="0"/>
            </a:endParaRPr>
          </a:p>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44</a:t>
            </a:fld>
            <a:endParaRPr lang="en-US" dirty="0"/>
          </a:p>
        </p:txBody>
      </p:sp>
    </p:spTree>
    <p:extLst>
      <p:ext uri="{BB962C8B-B14F-4D97-AF65-F5344CB8AC3E}">
        <p14:creationId xmlns:p14="http://schemas.microsoft.com/office/powerpoint/2010/main" val="95391377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45</a:t>
            </a:fld>
            <a:endParaRPr lang="en-US" dirty="0"/>
          </a:p>
        </p:txBody>
      </p:sp>
      <p:sp>
        <p:nvSpPr>
          <p:cNvPr id="8"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BW12 made several major changes to the FEMA HMA program.  Highlights below.</a:t>
            </a:r>
          </a:p>
          <a:p>
            <a:pPr marL="800100" lvl="1" indent="-457200">
              <a:defRPr/>
            </a:pPr>
            <a:endParaRPr lang="en-US" sz="9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Consolidated the Severe Repetitive Loss (SRL) and Repetitive Flood Claim (RFC) programs into the Flood Mitigation Assistance (FMA) program.</a:t>
            </a:r>
          </a:p>
          <a:p>
            <a:pPr marL="1131888" lvl="2" indent="-457200">
              <a:defRPr/>
            </a:pPr>
            <a:r>
              <a:rPr lang="en-US" sz="2600" b="0" kern="0" dirty="0" smtClean="0">
                <a:latin typeface="Calibri" pitchFamily="34" charset="0"/>
                <a:cs typeface="Calibri" pitchFamily="34" charset="0"/>
              </a:rPr>
              <a:t>For multi-hazard planning, FMA funds can only be used for the flood planning portion.</a:t>
            </a:r>
          </a:p>
          <a:p>
            <a:pPr marL="674688" lvl="2" indent="0">
              <a:buNone/>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6"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Legislation </a:t>
            </a:r>
            <a:r>
              <a:rPr lang="en-US" sz="2000" kern="0" dirty="0" smtClean="0"/>
              <a:t>(continued)  </a:t>
            </a:r>
            <a:endParaRPr lang="en-US" sz="2000" kern="0" dirty="0"/>
          </a:p>
        </p:txBody>
      </p:sp>
    </p:spTree>
    <p:extLst>
      <p:ext uri="{BB962C8B-B14F-4D97-AF65-F5344CB8AC3E}">
        <p14:creationId xmlns:p14="http://schemas.microsoft.com/office/powerpoint/2010/main" val="235774743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46</a:t>
            </a:fld>
            <a:endParaRPr lang="en-US" dirty="0"/>
          </a:p>
        </p:txBody>
      </p:sp>
      <p:sp>
        <p:nvSpPr>
          <p:cNvPr id="8"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BW12 </a:t>
            </a:r>
            <a:r>
              <a:rPr lang="en-US" sz="1200" b="0" kern="0" dirty="0" smtClean="0">
                <a:solidFill>
                  <a:schemeClr val="tx2"/>
                </a:solidFill>
                <a:latin typeface="Calibri" pitchFamily="34" charset="0"/>
                <a:cs typeface="Calibri" pitchFamily="34" charset="0"/>
              </a:rPr>
              <a:t>(continued)</a:t>
            </a:r>
            <a:r>
              <a:rPr lang="en-US" sz="2800" b="0" kern="0" dirty="0" smtClean="0">
                <a:solidFill>
                  <a:schemeClr val="tx2"/>
                </a:solidFill>
                <a:latin typeface="Calibri" pitchFamily="34" charset="0"/>
                <a:cs typeface="Calibri" pitchFamily="34" charset="0"/>
              </a:rPr>
              <a:t>:</a:t>
            </a:r>
          </a:p>
          <a:p>
            <a:pPr marL="800100" lvl="1" indent="-457200">
              <a:defRPr/>
            </a:pPr>
            <a:endParaRPr lang="en-US" sz="9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It also now allows elevation, relocation or floodproofing of utilities as a eligible mitigation activity.</a:t>
            </a:r>
          </a:p>
          <a:p>
            <a:pPr marL="1131888" lvl="2" indent="-457200">
              <a:defRPr/>
            </a:pPr>
            <a:r>
              <a:rPr lang="en-US" sz="2600" b="0" kern="0" dirty="0" smtClean="0">
                <a:latin typeface="Calibri" pitchFamily="34" charset="0"/>
                <a:cs typeface="Calibri" pitchFamily="34" charset="0"/>
              </a:rPr>
              <a:t>Also adds mitigation reconstruction as an allowed FMA activity (from the previous SRL program).</a:t>
            </a:r>
          </a:p>
          <a:p>
            <a:pPr marL="1131888" lvl="2" indent="-457200">
              <a:defRPr/>
            </a:pPr>
            <a:r>
              <a:rPr lang="en-US" sz="2600" b="0" kern="0" dirty="0" smtClean="0">
                <a:latin typeface="Calibri" pitchFamily="34" charset="0"/>
                <a:cs typeface="Calibri" pitchFamily="34" charset="0"/>
              </a:rPr>
              <a:t>Allows “direct” FMA grants to structure owner, if it is determined that neither the state nor community can manage the mitigation grant.</a:t>
            </a:r>
          </a:p>
          <a:p>
            <a:pPr marL="1131888" lvl="2" indent="-457200">
              <a:defRPr/>
            </a:pPr>
            <a:endParaRPr lang="en-US" b="0" kern="0" dirty="0" smtClean="0">
              <a:solidFill>
                <a:schemeClr val="tx2"/>
              </a:solidFill>
              <a:latin typeface="Calibri" pitchFamily="34" charset="0"/>
              <a:cs typeface="Calibri" pitchFamily="34" charset="0"/>
            </a:endParaRPr>
          </a:p>
          <a:p>
            <a:pPr marL="674688" lvl="2" indent="0">
              <a:buNone/>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6"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Legislation </a:t>
            </a:r>
            <a:r>
              <a:rPr lang="en-US" sz="2000" kern="0" dirty="0" smtClean="0"/>
              <a:t>(continued)  </a:t>
            </a:r>
            <a:endParaRPr lang="en-US" sz="2000" kern="0" dirty="0"/>
          </a:p>
        </p:txBody>
      </p:sp>
    </p:spTree>
    <p:extLst>
      <p:ext uri="{BB962C8B-B14F-4D97-AF65-F5344CB8AC3E}">
        <p14:creationId xmlns:p14="http://schemas.microsoft.com/office/powerpoint/2010/main" val="142588557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47</a:t>
            </a:fld>
            <a:endParaRPr lang="en-US" dirty="0"/>
          </a:p>
        </p:txBody>
      </p:sp>
      <p:sp>
        <p:nvSpPr>
          <p:cNvPr id="8"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BW12 </a:t>
            </a:r>
            <a:r>
              <a:rPr lang="en-US" sz="1200" b="0" kern="0" dirty="0" smtClean="0">
                <a:solidFill>
                  <a:schemeClr val="tx2"/>
                </a:solidFill>
                <a:latin typeface="Calibri" pitchFamily="34" charset="0"/>
                <a:cs typeface="Calibri" pitchFamily="34" charset="0"/>
              </a:rPr>
              <a:t>(conclusion)</a:t>
            </a:r>
            <a:r>
              <a:rPr lang="en-US" sz="2800" b="0" kern="0" dirty="0" smtClean="0">
                <a:solidFill>
                  <a:schemeClr val="tx2"/>
                </a:solidFill>
                <a:latin typeface="Calibri" pitchFamily="34" charset="0"/>
                <a:cs typeface="Calibri" pitchFamily="34" charset="0"/>
              </a:rPr>
              <a:t>:</a:t>
            </a:r>
          </a:p>
          <a:p>
            <a:pPr marL="800100" lvl="1" indent="-457200">
              <a:defRPr/>
            </a:pPr>
            <a:endParaRPr lang="en-US" sz="900" b="0" kern="0" dirty="0" smtClean="0">
              <a:solidFill>
                <a:schemeClr val="tx2"/>
              </a:solidFill>
              <a:latin typeface="Calibri" pitchFamily="34" charset="0"/>
              <a:cs typeface="Calibri" pitchFamily="34" charset="0"/>
            </a:endParaRPr>
          </a:p>
          <a:p>
            <a:pPr marL="800100" lvl="1" indent="-457200">
              <a:defRPr/>
            </a:pPr>
            <a:endParaRPr lang="en-US" sz="9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Provides denial of grant funds if they are not obligated within five years of grant approval.</a:t>
            </a:r>
          </a:p>
          <a:p>
            <a:pPr marL="1131888" lvl="2" indent="-457200">
              <a:defRPr/>
            </a:pPr>
            <a:r>
              <a:rPr lang="en-US" sz="2600" b="0" kern="0" dirty="0" smtClean="0">
                <a:latin typeface="Calibri" pitchFamily="34" charset="0"/>
                <a:cs typeface="Calibri" pitchFamily="34" charset="0"/>
              </a:rPr>
              <a:t>Restructures the federal share requirement:</a:t>
            </a:r>
          </a:p>
          <a:p>
            <a:pPr marL="1131888" lvl="2" indent="-457200">
              <a:defRPr/>
            </a:pPr>
            <a:endParaRPr lang="en-US" sz="900" b="0" kern="0" dirty="0" smtClean="0">
              <a:latin typeface="Calibri" pitchFamily="34" charset="0"/>
              <a:cs typeface="Calibri" pitchFamily="34" charset="0"/>
            </a:endParaRPr>
          </a:p>
          <a:p>
            <a:pPr marL="1477963" lvl="3" indent="-457200">
              <a:defRPr/>
            </a:pPr>
            <a:r>
              <a:rPr lang="en-US" sz="2400" b="0" kern="0" dirty="0" smtClean="0">
                <a:latin typeface="Calibri" pitchFamily="34" charset="0"/>
                <a:cs typeface="Calibri" pitchFamily="34" charset="0"/>
              </a:rPr>
              <a:t>Up to 100% for severe repetitive loss structures</a:t>
            </a:r>
          </a:p>
          <a:p>
            <a:pPr marL="1477963" lvl="3" indent="-457200">
              <a:defRPr/>
            </a:pPr>
            <a:r>
              <a:rPr lang="en-US" sz="2400" b="0" kern="0" dirty="0" smtClean="0">
                <a:latin typeface="Calibri" pitchFamily="34" charset="0"/>
                <a:cs typeface="Calibri" pitchFamily="34" charset="0"/>
              </a:rPr>
              <a:t>Up to 90% for repetitive loss structures</a:t>
            </a:r>
          </a:p>
          <a:p>
            <a:pPr marL="1477963" lvl="3" indent="-457200">
              <a:defRPr/>
            </a:pPr>
            <a:r>
              <a:rPr lang="en-US" sz="2400" b="0" kern="0" dirty="0" smtClean="0">
                <a:latin typeface="Calibri" pitchFamily="34" charset="0"/>
                <a:cs typeface="Calibri" pitchFamily="34" charset="0"/>
              </a:rPr>
              <a:t>Up to 75% for other approved mitigation activities</a:t>
            </a:r>
          </a:p>
          <a:p>
            <a:pPr marL="674688" lvl="2" indent="0">
              <a:buNone/>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6"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Legislation </a:t>
            </a:r>
            <a:r>
              <a:rPr lang="en-US" sz="2000" kern="0" dirty="0" smtClean="0"/>
              <a:t>(continued)  </a:t>
            </a:r>
            <a:endParaRPr lang="en-US" sz="2000" kern="0" dirty="0"/>
          </a:p>
        </p:txBody>
      </p:sp>
    </p:spTree>
    <p:extLst>
      <p:ext uri="{BB962C8B-B14F-4D97-AF65-F5344CB8AC3E}">
        <p14:creationId xmlns:p14="http://schemas.microsoft.com/office/powerpoint/2010/main" val="41039449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Legislation </a:t>
            </a:r>
            <a:r>
              <a:rPr lang="en-US" sz="2000" kern="0" dirty="0" smtClean="0"/>
              <a:t>(continued)  </a:t>
            </a:r>
            <a:endParaRPr lang="en-US" sz="2000" kern="0" dirty="0"/>
          </a:p>
        </p:txBody>
      </p:sp>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48</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743" y="1752600"/>
            <a:ext cx="6019119" cy="46202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1087281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Legislation </a:t>
            </a:r>
            <a:r>
              <a:rPr lang="en-US" sz="2000" kern="0" dirty="0" smtClean="0"/>
              <a:t>(continued)  </a:t>
            </a:r>
            <a:endParaRPr lang="en-US" sz="2000" kern="0" dirty="0"/>
          </a:p>
        </p:txBody>
      </p:sp>
      <p:sp>
        <p:nvSpPr>
          <p:cNvPr id="4" name="Rectangle 2059"/>
          <p:cNvSpPr txBox="1">
            <a:spLocks noChangeArrowheads="1"/>
          </p:cNvSpPr>
          <p:nvPr/>
        </p:nvSpPr>
        <p:spPr bwMode="auto">
          <a:xfrm>
            <a:off x="152400" y="1034143"/>
            <a:ext cx="899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The Homeowner Flood Insurance Affordability Act of 2014 (aka Grimm-Waters):</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685800" lvl="1" indent="-342900">
              <a:defRPr/>
            </a:pPr>
            <a:r>
              <a:rPr lang="en-US" b="0" kern="0" dirty="0" smtClean="0">
                <a:latin typeface="Calibri" pitchFamily="34" charset="0"/>
                <a:cs typeface="Calibri" pitchFamily="34" charset="0"/>
              </a:rPr>
              <a:t>Lowered recent rate increases on some policies, prevents some future rate increases and implements a surcharge on all policy holders;</a:t>
            </a:r>
          </a:p>
          <a:p>
            <a:pPr marL="685800" lvl="1" indent="-342900">
              <a:defRPr/>
            </a:pPr>
            <a:r>
              <a:rPr lang="en-US" b="0" kern="0" dirty="0" smtClean="0">
                <a:latin typeface="Calibri" pitchFamily="34" charset="0"/>
                <a:cs typeface="Calibri" pitchFamily="34" charset="0"/>
              </a:rPr>
              <a:t>Repeals the provision in BW12 regarding the elimination of grandfathering rates, and;</a:t>
            </a:r>
          </a:p>
          <a:p>
            <a:pPr marL="685800" lvl="1" indent="-342900">
              <a:defRPr/>
            </a:pPr>
            <a:r>
              <a:rPr lang="en-US" b="0" kern="0" dirty="0" smtClean="0">
                <a:latin typeface="Calibri" pitchFamily="34" charset="0"/>
                <a:cs typeface="Calibri" pitchFamily="34" charset="0"/>
              </a:rPr>
              <a:t>Established the office of flood insurance advocate at FEMA HQ.</a:t>
            </a:r>
          </a:p>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49</a:t>
            </a:fld>
            <a:endParaRPr lang="en-US" dirty="0"/>
          </a:p>
        </p:txBody>
      </p:sp>
    </p:spTree>
    <p:extLst>
      <p:ext uri="{BB962C8B-B14F-4D97-AF65-F5344CB8AC3E}">
        <p14:creationId xmlns:p14="http://schemas.microsoft.com/office/powerpoint/2010/main" val="389875370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Scope</a:t>
            </a:r>
            <a:endParaRPr lang="en-US" sz="36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This module includes the following four topics:</a:t>
            </a:r>
          </a:p>
          <a:p>
            <a:pPr marL="342900" marR="0" lvl="1" indent="0" algn="l" defTabSz="914400" rtl="0" eaLnBrk="0" fontAlgn="base" latinLnBrk="0" hangingPunct="0">
              <a:spcBef>
                <a:spcPct val="30000"/>
              </a:spcBef>
              <a:spcAft>
                <a:spcPct val="0"/>
              </a:spcAft>
              <a:buClr>
                <a:srgbClr val="B0B1B3"/>
              </a:buClr>
              <a:buSzTx/>
              <a:buNone/>
              <a:tabLst/>
              <a:defRPr/>
            </a:pPr>
            <a:endParaRPr lang="en-US" sz="1600" b="0" kern="0" dirty="0" smtClean="0">
              <a:solidFill>
                <a:schemeClr val="tx2"/>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Brief History of FPM in the USA (Objective 3.1);</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Federal, State, and Local Roles Defined (Objective 3.2);</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Federal Legislation, Regulations, and Polices (including Executive Orders) (Objectives 3.3), and;</a:t>
            </a: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5</a:t>
            </a:fld>
            <a:endParaRPr lang="en-US" dirty="0"/>
          </a:p>
        </p:txBody>
      </p:sp>
    </p:spTree>
    <p:extLst>
      <p:ext uri="{BB962C8B-B14F-4D97-AF65-F5344CB8AC3E}">
        <p14:creationId xmlns:p14="http://schemas.microsoft.com/office/powerpoint/2010/main" val="32500987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Legislation </a:t>
            </a:r>
            <a:r>
              <a:rPr lang="en-US" sz="2000" kern="0" dirty="0" smtClean="0"/>
              <a:t>(conclusion)  </a:t>
            </a:r>
            <a:endParaRPr lang="en-US" sz="2000" kern="0" dirty="0"/>
          </a:p>
        </p:txBody>
      </p:sp>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50</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388" y="1620588"/>
            <a:ext cx="3681412" cy="47216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210966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Companion Legislation </a:t>
            </a:r>
            <a:r>
              <a:rPr lang="en-US" sz="2000" kern="0" dirty="0" smtClean="0"/>
              <a:t> </a:t>
            </a:r>
            <a:endParaRPr lang="en-US" sz="2000" kern="0" dirty="0"/>
          </a:p>
        </p:txBody>
      </p:sp>
      <p:sp>
        <p:nvSpPr>
          <p:cNvPr id="4"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Stafford Disaster Relief and Emergency Assistance Act (Public Law 93-288, </a:t>
            </a:r>
            <a:r>
              <a:rPr lang="en-US" sz="2800" b="0" kern="0" smtClean="0">
                <a:solidFill>
                  <a:schemeClr val="tx2"/>
                </a:solidFill>
                <a:latin typeface="Calibri" pitchFamily="34" charset="0"/>
                <a:cs typeface="Calibri" pitchFamily="34" charset="0"/>
              </a:rPr>
              <a:t>as amended):</a:t>
            </a:r>
            <a:endParaRPr lang="en-US" sz="28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685800" lvl="1" indent="-342900">
              <a:defRPr/>
            </a:pPr>
            <a:r>
              <a:rPr lang="en-US" b="0" kern="0" dirty="0" smtClean="0">
                <a:latin typeface="Calibri" pitchFamily="34" charset="0"/>
                <a:cs typeface="Calibri" pitchFamily="34" charset="0"/>
              </a:rPr>
              <a:t>A federal law designed to bring an orderly and systemic means of federal </a:t>
            </a:r>
            <a:r>
              <a:rPr lang="en-US" b="0" u="sng" kern="0" dirty="0" smtClean="0">
                <a:latin typeface="Calibri" pitchFamily="34" charset="0"/>
                <a:cs typeface="Calibri" pitchFamily="34" charset="0"/>
              </a:rPr>
              <a:t>natural</a:t>
            </a:r>
            <a:r>
              <a:rPr lang="en-US" b="0" kern="0" dirty="0" smtClean="0">
                <a:latin typeface="Calibri" pitchFamily="34" charset="0"/>
                <a:cs typeface="Calibri" pitchFamily="34" charset="0"/>
              </a:rPr>
              <a:t> disaster assistance for state and local governments in carrying out their responsibilities to aid citizens.</a:t>
            </a:r>
          </a:p>
          <a:p>
            <a:pPr marL="685800" lvl="1" indent="-342900">
              <a:defRPr/>
            </a:pPr>
            <a:r>
              <a:rPr lang="en-US" b="0" kern="0" dirty="0" smtClean="0">
                <a:latin typeface="Calibri" pitchFamily="34" charset="0"/>
                <a:cs typeface="Calibri" pitchFamily="34" charset="0"/>
              </a:rPr>
              <a:t>Created </a:t>
            </a:r>
            <a:r>
              <a:rPr lang="en-US" b="0" kern="0" dirty="0">
                <a:latin typeface="Calibri" pitchFamily="34" charset="0"/>
                <a:cs typeface="Calibri" pitchFamily="34" charset="0"/>
              </a:rPr>
              <a:t>a system by which a Presidential Disaster Declaration triggers financial and physical assistance through FEMA.</a:t>
            </a:r>
          </a:p>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51</a:t>
            </a:fld>
            <a:endParaRPr lang="en-US" dirty="0"/>
          </a:p>
        </p:txBody>
      </p:sp>
    </p:spTree>
    <p:extLst>
      <p:ext uri="{BB962C8B-B14F-4D97-AF65-F5344CB8AC3E}">
        <p14:creationId xmlns:p14="http://schemas.microsoft.com/office/powerpoint/2010/main" val="3716530929"/>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Companion Legislation </a:t>
            </a:r>
            <a:r>
              <a:rPr lang="en-US" sz="2000" kern="0" dirty="0" smtClean="0"/>
              <a:t>(continued)  </a:t>
            </a:r>
            <a:endParaRPr lang="en-US" sz="2000" kern="0" dirty="0"/>
          </a:p>
        </p:txBody>
      </p:sp>
      <p:sp>
        <p:nvSpPr>
          <p:cNvPr id="4"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The Stafford Act is a 1988 amended version of the Disaster Relief Act of 1974 (Public Law 93-288):</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685800" lvl="1" indent="-342900">
              <a:defRPr/>
            </a:pPr>
            <a:r>
              <a:rPr lang="en-US" b="0" kern="0" dirty="0" smtClean="0">
                <a:latin typeface="Calibri" pitchFamily="34" charset="0"/>
                <a:cs typeface="Calibri" pitchFamily="34" charset="0"/>
              </a:rPr>
              <a:t>Section </a:t>
            </a:r>
            <a:r>
              <a:rPr lang="en-US" b="0" kern="0" dirty="0">
                <a:latin typeface="Calibri" pitchFamily="34" charset="0"/>
                <a:cs typeface="Calibri" pitchFamily="34" charset="0"/>
              </a:rPr>
              <a:t>409 stipulates that natural hazards are to be evaluated and mitigated as a condition of receiving a hazard mitigation grant.</a:t>
            </a:r>
          </a:p>
          <a:p>
            <a:pPr marL="685800" lvl="1" indent="-342900">
              <a:defRPr/>
            </a:pPr>
            <a:r>
              <a:rPr lang="en-US" b="0" kern="0" dirty="0" smtClean="0">
                <a:latin typeface="Calibri" pitchFamily="34" charset="0"/>
                <a:cs typeface="Calibri" pitchFamily="34" charset="0"/>
              </a:rPr>
              <a:t>The Federal Response Plan implements the contributions of 28 federal agencies and NGOs.</a:t>
            </a:r>
          </a:p>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52</a:t>
            </a:fld>
            <a:endParaRPr lang="en-US" dirty="0"/>
          </a:p>
        </p:txBody>
      </p:sp>
    </p:spTree>
    <p:extLst>
      <p:ext uri="{BB962C8B-B14F-4D97-AF65-F5344CB8AC3E}">
        <p14:creationId xmlns:p14="http://schemas.microsoft.com/office/powerpoint/2010/main" val="304886515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701AAA-C610-44FA-AAF6-900CDDFFB84A}" type="slidenum">
              <a:rPr lang="en-US" smtClean="0"/>
              <a:t>53</a:t>
            </a:fld>
            <a:endParaRPr lang="en-US" dirty="0"/>
          </a:p>
        </p:txBody>
      </p:sp>
      <p:sp>
        <p:nvSpPr>
          <p:cNvPr id="4"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Water Resources Development Acts (WRDA):</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685800" lvl="1" indent="-342900">
              <a:defRPr/>
            </a:pPr>
            <a:r>
              <a:rPr lang="en-US" b="0" kern="0" dirty="0" smtClean="0">
                <a:latin typeface="Calibri" pitchFamily="34" charset="0"/>
                <a:cs typeface="Calibri" pitchFamily="34" charset="0"/>
              </a:rPr>
              <a:t>The biennial legislation that authorizes the Civil Works program for the USACE activities in the areas of:</a:t>
            </a:r>
          </a:p>
          <a:p>
            <a:pPr marL="1017588" lvl="2" indent="-342900">
              <a:defRPr/>
            </a:pPr>
            <a:r>
              <a:rPr lang="en-US" b="0" kern="0" dirty="0" smtClean="0">
                <a:latin typeface="Calibri" pitchFamily="34" charset="0"/>
                <a:cs typeface="Calibri" pitchFamily="34" charset="0"/>
              </a:rPr>
              <a:t>Water Resources Conservation and Development;</a:t>
            </a:r>
          </a:p>
          <a:p>
            <a:pPr marL="1017588" lvl="2" indent="-342900">
              <a:defRPr/>
            </a:pPr>
            <a:r>
              <a:rPr lang="en-US" b="0" kern="0" dirty="0" smtClean="0">
                <a:latin typeface="Calibri" pitchFamily="34" charset="0"/>
                <a:cs typeface="Calibri" pitchFamily="34" charset="0"/>
              </a:rPr>
              <a:t>Inland Waterway Navigation and Transportation ;</a:t>
            </a:r>
          </a:p>
          <a:p>
            <a:pPr marL="1017588" lvl="2" indent="-342900">
              <a:defRPr/>
            </a:pPr>
            <a:r>
              <a:rPr lang="en-US" b="0" kern="0" dirty="0" smtClean="0">
                <a:latin typeface="Calibri" pitchFamily="34" charset="0"/>
                <a:cs typeface="Calibri" pitchFamily="34" charset="0"/>
              </a:rPr>
              <a:t>Flood Control;</a:t>
            </a:r>
          </a:p>
          <a:p>
            <a:pPr marL="1017588" lvl="2" indent="-342900">
              <a:defRPr/>
            </a:pPr>
            <a:r>
              <a:rPr lang="en-US" b="0" kern="0" dirty="0" smtClean="0">
                <a:latin typeface="Calibri" pitchFamily="34" charset="0"/>
                <a:cs typeface="Calibri" pitchFamily="34" charset="0"/>
              </a:rPr>
              <a:t>Shoreline Protection;</a:t>
            </a:r>
          </a:p>
          <a:p>
            <a:pPr marL="1017588" lvl="2" indent="-342900">
              <a:defRPr/>
            </a:pPr>
            <a:r>
              <a:rPr lang="en-US" b="0" kern="0" dirty="0" smtClean="0">
                <a:latin typeface="Calibri" pitchFamily="34" charset="0"/>
                <a:cs typeface="Calibri" pitchFamily="34" charset="0"/>
              </a:rPr>
              <a:t>Dam Safety, and;</a:t>
            </a:r>
          </a:p>
          <a:p>
            <a:pPr marL="1017588" lvl="2" indent="-342900">
              <a:defRPr/>
            </a:pPr>
            <a:r>
              <a:rPr lang="en-US" b="0" kern="0" dirty="0" smtClean="0">
                <a:latin typeface="Calibri" pitchFamily="34" charset="0"/>
                <a:cs typeface="Calibri" pitchFamily="34" charset="0"/>
              </a:rPr>
              <a:t>Miscellaneous Programs and Projects.</a:t>
            </a:r>
          </a:p>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5"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Companion Legislation </a:t>
            </a:r>
            <a:r>
              <a:rPr lang="en-US" sz="2000" kern="0" dirty="0" smtClean="0"/>
              <a:t>(conclusion)  </a:t>
            </a:r>
            <a:endParaRPr lang="en-US" sz="2000" kern="0" dirty="0"/>
          </a:p>
        </p:txBody>
      </p:sp>
    </p:spTree>
    <p:extLst>
      <p:ext uri="{BB962C8B-B14F-4D97-AF65-F5344CB8AC3E}">
        <p14:creationId xmlns:p14="http://schemas.microsoft.com/office/powerpoint/2010/main" val="2459878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Federal Executive Orders</a:t>
            </a:r>
            <a:r>
              <a:rPr lang="en-US" sz="2000" kern="0" dirty="0" smtClean="0"/>
              <a:t>  </a:t>
            </a:r>
            <a:endParaRPr lang="en-US" sz="2000" kern="0" dirty="0"/>
          </a:p>
        </p:txBody>
      </p:sp>
      <p:sp>
        <p:nvSpPr>
          <p:cNvPr id="8"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Executive Orders</a:t>
            </a:r>
          </a:p>
          <a:p>
            <a:pPr marL="342900" lvl="1" indent="0">
              <a:buNone/>
              <a:defRPr/>
            </a:pPr>
            <a:endParaRPr lang="en-US" sz="1000" b="0" kern="0" dirty="0" smtClean="0">
              <a:solidFill>
                <a:schemeClr val="tx2"/>
              </a:solidFill>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11988 Floodplain Management</a:t>
            </a:r>
          </a:p>
          <a:p>
            <a:pPr marL="1131888" lvl="2" indent="-457200">
              <a:defRPr/>
            </a:pPr>
            <a:r>
              <a:rPr lang="en-US" b="0" kern="0" dirty="0" smtClean="0">
                <a:latin typeface="Calibri" pitchFamily="34" charset="0"/>
                <a:cs typeface="Calibri" pitchFamily="34" charset="0"/>
              </a:rPr>
              <a:t>11990 Protection of Wetlands </a:t>
            </a:r>
          </a:p>
          <a:p>
            <a:pPr marL="1131888" lvl="2" indent="-457200">
              <a:defRPr/>
            </a:pPr>
            <a:r>
              <a:rPr lang="en-US" b="0" kern="0" dirty="0" smtClean="0">
                <a:latin typeface="Calibri" pitchFamily="34" charset="0"/>
                <a:cs typeface="Calibri" pitchFamily="34" charset="0"/>
              </a:rPr>
              <a:t>13690 Floodplain Management</a:t>
            </a:r>
          </a:p>
          <a:p>
            <a:pPr marL="342900" marR="0" lvl="1" indent="0" algn="l" defTabSz="914400" rtl="0" eaLnBrk="0" fontAlgn="base" latinLnBrk="0" hangingPunct="0">
              <a:spcBef>
                <a:spcPct val="30000"/>
              </a:spcBef>
              <a:spcAft>
                <a:spcPct val="0"/>
              </a:spcAft>
              <a:buClr>
                <a:srgbClr val="B0B1B3"/>
              </a:buClr>
              <a:buSzTx/>
              <a:buNone/>
              <a:tabLst/>
              <a:defRPr/>
            </a:pPr>
            <a:endParaRPr lang="en-US" sz="16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pic>
        <p:nvPicPr>
          <p:cNvPr id="4" name="Picture 11" descr="http://www.andrewclem.com/Archives/2005/Jan2005.shtm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5471" y="1905000"/>
            <a:ext cx="1600200"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54</a:t>
            </a:fld>
            <a:endParaRPr lang="en-US" dirty="0"/>
          </a:p>
        </p:txBody>
      </p:sp>
    </p:spTree>
    <p:extLst>
      <p:ext uri="{BB962C8B-B14F-4D97-AF65-F5344CB8AC3E}">
        <p14:creationId xmlns:p14="http://schemas.microsoft.com/office/powerpoint/2010/main" val="427452573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Federal EOs </a:t>
            </a:r>
            <a:r>
              <a:rPr lang="en-US" sz="2000" kern="0" dirty="0" smtClean="0"/>
              <a:t>(continued)  </a:t>
            </a:r>
            <a:endParaRPr lang="en-US" sz="2000" kern="0" dirty="0"/>
          </a:p>
        </p:txBody>
      </p:sp>
      <p:sp>
        <p:nvSpPr>
          <p:cNvPr id="8"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Federal Executive Order 11988: Floodplain Management. </a:t>
            </a:r>
            <a:r>
              <a:rPr lang="en-US" sz="1400" b="0" kern="0" dirty="0" smtClean="0">
                <a:solidFill>
                  <a:schemeClr val="tx2"/>
                </a:solidFill>
                <a:latin typeface="Calibri" pitchFamily="34" charset="0"/>
                <a:cs typeface="Calibri" pitchFamily="34" charset="0"/>
              </a:rPr>
              <a:t>(5/24/1977) </a:t>
            </a:r>
          </a:p>
          <a:p>
            <a:pPr marL="342900" lvl="1" indent="0">
              <a:buNone/>
              <a:defRPr/>
            </a:pPr>
            <a:endParaRPr lang="en-US" sz="10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Avoid long and short term adverse impacts</a:t>
            </a:r>
          </a:p>
          <a:p>
            <a:pPr marL="1131888" lvl="2" indent="-457200">
              <a:defRPr/>
            </a:pPr>
            <a:r>
              <a:rPr lang="en-US" sz="2600" b="0" kern="0" dirty="0" smtClean="0">
                <a:latin typeface="Calibri" pitchFamily="34" charset="0"/>
                <a:cs typeface="Calibri" pitchFamily="34" charset="0"/>
              </a:rPr>
              <a:t>Minimize impact</a:t>
            </a:r>
          </a:p>
          <a:p>
            <a:pPr marL="1131888" lvl="2" indent="-457200">
              <a:defRPr/>
            </a:pPr>
            <a:r>
              <a:rPr lang="en-US" sz="2600" b="0" kern="0" dirty="0" smtClean="0">
                <a:latin typeface="Calibri" pitchFamily="34" charset="0"/>
                <a:cs typeface="Calibri" pitchFamily="34" charset="0"/>
              </a:rPr>
              <a:t>Maintain natural functioning</a:t>
            </a:r>
          </a:p>
          <a:p>
            <a:pPr marL="1131888" lvl="2" indent="-457200">
              <a:defRPr/>
            </a:pPr>
            <a:r>
              <a:rPr lang="en-US" sz="2600" b="0" kern="0" dirty="0" smtClean="0">
                <a:latin typeface="Calibri" pitchFamily="34" charset="0"/>
                <a:cs typeface="Calibri" pitchFamily="34" charset="0"/>
              </a:rPr>
              <a:t>Restore natural functioning</a:t>
            </a:r>
          </a:p>
          <a:p>
            <a:pPr marL="1131888" lvl="2" indent="-457200">
              <a:defRPr/>
            </a:pPr>
            <a:endParaRPr lang="en-US" b="0" kern="0" dirty="0" smtClean="0">
              <a:solidFill>
                <a:schemeClr val="tx2"/>
              </a:solidFill>
              <a:latin typeface="Calibri" pitchFamily="34" charset="0"/>
              <a:cs typeface="Calibri" pitchFamily="34" charset="0"/>
            </a:endParaRPr>
          </a:p>
          <a:p>
            <a:pPr marL="1131888" lvl="2" indent="-457200">
              <a:defRPr/>
            </a:pPr>
            <a:endParaRPr lang="en-US"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16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pic>
        <p:nvPicPr>
          <p:cNvPr id="4" name="Picture 11" descr="http://www.andrewclem.com/Archives/2005/Jan2005.shtm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3963" y="1428751"/>
            <a:ext cx="857250" cy="857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7687" y="4572000"/>
            <a:ext cx="1591979"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975" y="4324440"/>
            <a:ext cx="1636425" cy="2076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66182" y="4114800"/>
            <a:ext cx="1693115"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6"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5000" y="3962400"/>
            <a:ext cx="1699235"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1007111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Federal EOs </a:t>
            </a:r>
            <a:r>
              <a:rPr lang="en-US" sz="2000" kern="0" dirty="0" smtClean="0"/>
              <a:t>(continued)  </a:t>
            </a:r>
            <a:endParaRPr lang="en-US" sz="2000" kern="0" dirty="0"/>
          </a:p>
        </p:txBody>
      </p:sp>
      <p:sp>
        <p:nvSpPr>
          <p:cNvPr id="8"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Federal Executive Order 11990: Protection of Wetlands. </a:t>
            </a:r>
            <a:r>
              <a:rPr lang="en-US" sz="1400" b="0" kern="0" dirty="0" smtClean="0">
                <a:solidFill>
                  <a:schemeClr val="tx2"/>
                </a:solidFill>
                <a:latin typeface="Calibri" pitchFamily="34" charset="0"/>
                <a:cs typeface="Calibri" pitchFamily="34" charset="0"/>
              </a:rPr>
              <a:t>(5/24/1977) </a:t>
            </a:r>
          </a:p>
          <a:p>
            <a:pPr marL="342900" lvl="1" indent="0">
              <a:buNone/>
              <a:defRPr/>
            </a:pPr>
            <a:endParaRPr lang="en-US" sz="10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Minimize destruction, loss, or degradation</a:t>
            </a:r>
          </a:p>
          <a:p>
            <a:pPr marL="1131888" lvl="2" indent="-457200">
              <a:defRPr/>
            </a:pPr>
            <a:r>
              <a:rPr lang="en-US" sz="2600" b="0" kern="0" dirty="0" smtClean="0">
                <a:latin typeface="Calibri" pitchFamily="34" charset="0"/>
                <a:cs typeface="Calibri" pitchFamily="34" charset="0"/>
              </a:rPr>
              <a:t>Maintain beneficial uses</a:t>
            </a:r>
          </a:p>
          <a:p>
            <a:pPr marL="1131888" lvl="2" indent="-457200">
              <a:defRPr/>
            </a:pPr>
            <a:r>
              <a:rPr lang="en-US" sz="2600" b="0" kern="0" dirty="0" smtClean="0">
                <a:latin typeface="Calibri" pitchFamily="34" charset="0"/>
                <a:cs typeface="Calibri" pitchFamily="34" charset="0"/>
              </a:rPr>
              <a:t>Consider survival and quality</a:t>
            </a:r>
          </a:p>
          <a:p>
            <a:pPr marL="1131888" lvl="2" indent="-457200">
              <a:defRPr/>
            </a:pPr>
            <a:endParaRPr lang="en-US" b="0" kern="0" dirty="0" smtClean="0">
              <a:solidFill>
                <a:schemeClr val="tx2"/>
              </a:solidFill>
              <a:latin typeface="Calibri" pitchFamily="34" charset="0"/>
              <a:cs typeface="Calibri" pitchFamily="34" charset="0"/>
            </a:endParaRPr>
          </a:p>
          <a:p>
            <a:pPr marL="1131888" lvl="2" indent="-457200">
              <a:defRPr/>
            </a:pPr>
            <a:endParaRPr lang="en-US"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16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pic>
        <p:nvPicPr>
          <p:cNvPr id="4" name="Picture 11" descr="http://www.andrewclem.com/Archives/2005/Jan2005.shtm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9395" y="1523366"/>
            <a:ext cx="892810" cy="8928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1976" y="4572000"/>
            <a:ext cx="1519237" cy="1896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800" y="4288644"/>
            <a:ext cx="1546860" cy="1938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14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95272" y="3886200"/>
            <a:ext cx="1575672" cy="19687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56</a:t>
            </a:fld>
            <a:endParaRPr lang="en-US" dirty="0"/>
          </a:p>
        </p:txBody>
      </p:sp>
    </p:spTree>
    <p:extLst>
      <p:ext uri="{BB962C8B-B14F-4D97-AF65-F5344CB8AC3E}">
        <p14:creationId xmlns:p14="http://schemas.microsoft.com/office/powerpoint/2010/main" val="204000338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Federal EOs </a:t>
            </a:r>
            <a:r>
              <a:rPr lang="en-US" sz="2000" kern="0" dirty="0" smtClean="0"/>
              <a:t>(conclusion)  </a:t>
            </a:r>
            <a:endParaRPr lang="en-US" sz="2000" kern="0" dirty="0"/>
          </a:p>
        </p:txBody>
      </p:sp>
      <p:pic>
        <p:nvPicPr>
          <p:cNvPr id="4" name="Picture 11" descr="http://www.andrewclem.com/Archives/2005/Jan2005.shtm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7175" y="1613939"/>
            <a:ext cx="857250" cy="857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2059"/>
          <p:cNvSpPr txBox="1">
            <a:spLocks noChangeArrowheads="1"/>
          </p:cNvSpPr>
          <p:nvPr/>
        </p:nvSpPr>
        <p:spPr bwMode="auto">
          <a:xfrm>
            <a:off x="-228600" y="6858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Federal Executive Order 13690: Establishing a Federal Flood Risk Management Standard and a Process for Further Soliciting and Considering Stakeholder Input. </a:t>
            </a:r>
            <a:r>
              <a:rPr lang="en-US" sz="1400" b="0" kern="0" dirty="0" smtClean="0">
                <a:solidFill>
                  <a:schemeClr val="tx2"/>
                </a:solidFill>
                <a:latin typeface="Calibri" pitchFamily="34" charset="0"/>
                <a:cs typeface="Calibri" pitchFamily="34" charset="0"/>
              </a:rPr>
              <a:t>(1/30/2015) </a:t>
            </a:r>
          </a:p>
          <a:p>
            <a:pPr marL="342900" lvl="1" indent="0">
              <a:buNone/>
              <a:defRPr/>
            </a:pPr>
            <a:endParaRPr lang="en-US" sz="1000" b="0" kern="0" dirty="0" smtClean="0">
              <a:solidFill>
                <a:schemeClr val="tx2"/>
              </a:solidFill>
              <a:latin typeface="Calibri" pitchFamily="34" charset="0"/>
              <a:cs typeface="Calibri" pitchFamily="34" charset="0"/>
            </a:endParaRPr>
          </a:p>
          <a:p>
            <a:pPr marL="1131888" lvl="2" indent="-457200">
              <a:defRPr/>
            </a:pPr>
            <a:r>
              <a:rPr lang="en-US" sz="2600" b="0" kern="0" dirty="0">
                <a:latin typeface="Calibri" pitchFamily="34" charset="0"/>
                <a:cs typeface="Calibri" pitchFamily="34" charset="0"/>
              </a:rPr>
              <a:t>It doesn’t affect private development, only for actions using federal </a:t>
            </a:r>
            <a:r>
              <a:rPr lang="en-US" sz="2600" b="0" kern="0" dirty="0" smtClean="0">
                <a:latin typeface="Calibri" pitchFamily="34" charset="0"/>
                <a:cs typeface="Calibri" pitchFamily="34" charset="0"/>
              </a:rPr>
              <a:t>funds.</a:t>
            </a:r>
            <a:endParaRPr lang="en-US" sz="2600" b="0" kern="0" dirty="0">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Establishes a new flood risk management standard for federal investment and programs, and;</a:t>
            </a:r>
          </a:p>
          <a:p>
            <a:pPr marL="1131888" lvl="2" indent="-457200">
              <a:defRPr/>
            </a:pPr>
            <a:r>
              <a:rPr lang="en-US" sz="2600" b="0" kern="0" dirty="0" smtClean="0">
                <a:latin typeface="Calibri" pitchFamily="34" charset="0"/>
                <a:cs typeface="Calibri" pitchFamily="34" charset="0"/>
              </a:rPr>
              <a:t>Gives federal agencies flexibility to use on of three standards for establishing flood elevation and flood hazard areas.</a:t>
            </a:r>
          </a:p>
          <a:p>
            <a:pPr marL="674688" lvl="2" indent="0">
              <a:buNone/>
              <a:defRPr/>
            </a:pPr>
            <a:endParaRPr lang="en-US" b="0" kern="0" dirty="0" smtClean="0">
              <a:solidFill>
                <a:schemeClr val="tx2"/>
              </a:solidFill>
              <a:latin typeface="Calibri" pitchFamily="34" charset="0"/>
              <a:cs typeface="Calibri" pitchFamily="34" charset="0"/>
            </a:endParaRPr>
          </a:p>
          <a:p>
            <a:pPr marL="1131888" lvl="2" indent="-457200">
              <a:defRPr/>
            </a:pPr>
            <a:endParaRPr lang="en-US"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16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2575049326"/>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Action Review</a:t>
            </a:r>
            <a:endParaRPr lang="en-US" dirty="0"/>
          </a:p>
        </p:txBody>
      </p:sp>
      <p:sp>
        <p:nvSpPr>
          <p:cNvPr id="3" name="Slide Number Placeholder 2"/>
          <p:cNvSpPr>
            <a:spLocks noGrp="1"/>
          </p:cNvSpPr>
          <p:nvPr>
            <p:ph type="sldNum" sz="quarter" idx="12"/>
          </p:nvPr>
        </p:nvSpPr>
        <p:spPr/>
        <p:txBody>
          <a:bodyPr/>
          <a:lstStyle/>
          <a:p>
            <a:fld id="{92701AAA-C610-44FA-AAF6-900CDDFFB84A}" type="slidenum">
              <a:rPr lang="en-US" smtClean="0"/>
              <a:t>58</a:t>
            </a:fld>
            <a:endParaRPr lang="en-US" dirty="0"/>
          </a:p>
        </p:txBody>
      </p:sp>
      <p:pic>
        <p:nvPicPr>
          <p:cNvPr id="4" name="Picture 3" descr="C:\Users\AGOODMAN\AppData\Local\Microsoft\Windows\Temporary Internet Files\Content.IE5\JB63NW9C\MC90044556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200400"/>
            <a:ext cx="2743200" cy="23478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52400" y="1295400"/>
            <a:ext cx="8610600" cy="1371600"/>
          </a:xfrm>
          <a:prstGeom prst="rect">
            <a:avLst/>
          </a:prstGeom>
        </p:spPr>
        <p:txBody>
          <a:bodyPr>
            <a:noAutofit/>
          </a:bodyPr>
          <a:lstStyle/>
          <a:p>
            <a:pPr marL="342900" indent="-342900" algn="ctr" fontAlgn="auto">
              <a:lnSpc>
                <a:spcPct val="90000"/>
              </a:lnSpc>
              <a:spcBef>
                <a:spcPct val="20000"/>
              </a:spcBef>
              <a:spcAft>
                <a:spcPts val="0"/>
              </a:spcAft>
              <a:buClr>
                <a:srgbClr val="CC0000"/>
              </a:buClr>
              <a:buFont typeface="Arial" pitchFamily="34" charset="0"/>
              <a:buChar char="•"/>
              <a:defRPr/>
            </a:pPr>
            <a:endParaRPr lang="en-US" sz="2800" b="1" dirty="0" smtClean="0">
              <a:ln>
                <a:solidFill>
                  <a:schemeClr val="bg1"/>
                </a:solidFill>
              </a:ln>
              <a:latin typeface="Calibri" pitchFamily="34" charset="0"/>
              <a:cs typeface="Tahoma" pitchFamily="34" charset="0"/>
            </a:endParaRPr>
          </a:p>
          <a:p>
            <a:pPr marL="571500" lvl="1" algn="ctr">
              <a:lnSpc>
                <a:spcPct val="90000"/>
              </a:lnSpc>
              <a:spcBef>
                <a:spcPct val="20000"/>
              </a:spcBef>
              <a:buClr>
                <a:srgbClr val="FFFFFF"/>
              </a:buClr>
              <a:buSzPct val="105000"/>
              <a:defRPr/>
            </a:pPr>
            <a:r>
              <a:rPr lang="en-US" sz="2800" b="1" dirty="0" smtClean="0">
                <a:ln>
                  <a:solidFill>
                    <a:schemeClr val="bg1"/>
                  </a:solidFill>
                </a:ln>
                <a:solidFill>
                  <a:schemeClr val="tx2"/>
                </a:solidFill>
                <a:latin typeface="Calibri" pitchFamily="34" charset="0"/>
                <a:cs typeface="Calibri" pitchFamily="34" charset="0"/>
              </a:rPr>
              <a:t>Ever feel like you are missing something vital?         </a:t>
            </a:r>
            <a:r>
              <a:rPr lang="en-US" sz="2600" dirty="0" smtClean="0">
                <a:ln>
                  <a:solidFill>
                    <a:schemeClr val="bg1"/>
                  </a:solidFill>
                </a:ln>
                <a:solidFill>
                  <a:schemeClr val="tx2"/>
                </a:solidFill>
                <a:latin typeface="Calibri" pitchFamily="34" charset="0"/>
                <a:cs typeface="Calibri" pitchFamily="34" charset="0"/>
              </a:rPr>
              <a:t>Let’s do a quick review.</a:t>
            </a:r>
            <a:endParaRPr lang="en-US" sz="2600" dirty="0">
              <a:solidFill>
                <a:schemeClr val="tx2"/>
              </a:solidFill>
              <a:latin typeface="Calibri" pitchFamily="34" charset="0"/>
              <a:cs typeface="Calibri" pitchFamily="34" charset="0"/>
            </a:endParaRPr>
          </a:p>
          <a:p>
            <a:pPr lvl="1" algn="ctr">
              <a:lnSpc>
                <a:spcPct val="90000"/>
              </a:lnSpc>
              <a:spcBef>
                <a:spcPct val="20000"/>
              </a:spcBef>
              <a:buClr>
                <a:srgbClr val="FFFFFF"/>
              </a:buClr>
              <a:buSzPct val="105000"/>
              <a:buFont typeface="Webdings" pitchFamily="18" charset="2"/>
              <a:buChar char="Ü"/>
              <a:defRPr/>
            </a:pPr>
            <a:endParaRPr lang="en-US" sz="2800" dirty="0">
              <a:solidFill>
                <a:schemeClr val="tx2"/>
              </a:solidFill>
              <a:latin typeface="Calibri" pitchFamily="34" charset="0"/>
              <a:cs typeface="Calibri" pitchFamily="34" charset="0"/>
            </a:endParaRPr>
          </a:p>
          <a:p>
            <a:pPr marL="1089025" lvl="3" indent="-287338" algn="ctr">
              <a:spcBef>
                <a:spcPct val="20000"/>
              </a:spcBef>
              <a:buClr>
                <a:srgbClr val="FFFFFF"/>
              </a:buClr>
              <a:buSzPct val="105000"/>
              <a:defRPr/>
            </a:pPr>
            <a:r>
              <a:rPr lang="en-US" sz="2800" dirty="0" smtClean="0">
                <a:solidFill>
                  <a:schemeClr val="tx2"/>
                </a:solidFill>
                <a:latin typeface="Calibri" pitchFamily="34" charset="0"/>
                <a:cs typeface="Calibri" pitchFamily="34" charset="0"/>
              </a:rPr>
              <a:t>    </a:t>
            </a:r>
          </a:p>
          <a:p>
            <a:pPr marL="862012" lvl="3" algn="ctr">
              <a:lnSpc>
                <a:spcPct val="90000"/>
              </a:lnSpc>
              <a:spcBef>
                <a:spcPct val="20000"/>
              </a:spcBef>
              <a:buClr>
                <a:srgbClr val="FFFFFF"/>
              </a:buClr>
              <a:buSzPct val="105000"/>
              <a:defRPr/>
            </a:pPr>
            <a:endParaRPr lang="en-US" sz="2800" dirty="0">
              <a:latin typeface="Calibri" pitchFamily="34" charset="0"/>
              <a:cs typeface="Calibri" pitchFamily="34" charset="0"/>
            </a:endParaRPr>
          </a:p>
          <a:p>
            <a:pPr marL="1027113" lvl="3" indent="-166688" algn="ctr">
              <a:lnSpc>
                <a:spcPct val="90000"/>
              </a:lnSpc>
              <a:spcBef>
                <a:spcPct val="20000"/>
              </a:spcBef>
              <a:buClr>
                <a:srgbClr val="FFFFFF"/>
              </a:buClr>
              <a:buSzPct val="105000"/>
              <a:defRPr/>
            </a:pPr>
            <a:r>
              <a:rPr lang="en-US" sz="2800" dirty="0" smtClean="0">
                <a:latin typeface="Calibri" pitchFamily="34" charset="0"/>
                <a:cs typeface="Calibri" pitchFamily="34" charset="0"/>
              </a:rPr>
              <a:t>   </a:t>
            </a:r>
          </a:p>
          <a:p>
            <a:pPr marL="862012" lvl="3" algn="ctr">
              <a:lnSpc>
                <a:spcPct val="90000"/>
              </a:lnSpc>
              <a:spcBef>
                <a:spcPct val="20000"/>
              </a:spcBef>
              <a:buClr>
                <a:srgbClr val="FFFFFF"/>
              </a:buClr>
              <a:buSzPct val="105000"/>
              <a:defRPr/>
            </a:pPr>
            <a:r>
              <a:rPr lang="en-US" sz="2800" dirty="0" smtClean="0">
                <a:latin typeface="Calibri" pitchFamily="34" charset="0"/>
                <a:cs typeface="Calibri" pitchFamily="34" charset="0"/>
              </a:rPr>
              <a:t>   </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28473931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701AAA-C610-44FA-AAF6-900CDDFFB84A}" type="slidenum">
              <a:rPr lang="en-US" smtClean="0"/>
              <a:t>59</a:t>
            </a:fld>
            <a:endParaRPr lang="en-US" dirty="0"/>
          </a:p>
        </p:txBody>
      </p:sp>
      <p:sp>
        <p:nvSpPr>
          <p:cNvPr id="3"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State Agencies &amp; Programs</a:t>
            </a:r>
            <a:r>
              <a:rPr lang="en-US" sz="2000" kern="0" dirty="0" smtClean="0"/>
              <a:t>  </a:t>
            </a:r>
            <a:endParaRPr lang="en-US" sz="2000" kern="0" dirty="0"/>
          </a:p>
        </p:txBody>
      </p:sp>
      <p:sp>
        <p:nvSpPr>
          <p:cNvPr id="7"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“Your FPM program” is not an island.  In order to create and maintain an effective state FPM program, you </a:t>
            </a:r>
            <a:r>
              <a:rPr lang="en-US" sz="2800" b="0" u="sng" kern="0" dirty="0" smtClean="0">
                <a:solidFill>
                  <a:schemeClr val="tx2"/>
                </a:solidFill>
                <a:latin typeface="Calibri" pitchFamily="34" charset="0"/>
                <a:cs typeface="Calibri" pitchFamily="34" charset="0"/>
              </a:rPr>
              <a:t>must partner</a:t>
            </a:r>
            <a:r>
              <a:rPr lang="en-US" sz="2800" b="0" kern="0" dirty="0" smtClean="0">
                <a:solidFill>
                  <a:schemeClr val="tx2"/>
                </a:solidFill>
                <a:latin typeface="Calibri" pitchFamily="34" charset="0"/>
                <a:cs typeface="Calibri" pitchFamily="34" charset="0"/>
              </a:rPr>
              <a:t> with other state level agencies and programs.</a:t>
            </a:r>
          </a:p>
          <a:p>
            <a:pPr marL="800100" lvl="1" indent="-457200">
              <a:defRPr/>
            </a:pPr>
            <a:r>
              <a:rPr lang="en-US" sz="2800" b="0" kern="0" dirty="0" smtClean="0">
                <a:solidFill>
                  <a:schemeClr val="tx2"/>
                </a:solidFill>
                <a:latin typeface="Calibri" pitchFamily="34" charset="0"/>
                <a:cs typeface="Calibri" pitchFamily="34" charset="0"/>
              </a:rPr>
              <a:t>You should recruit a cross-section of state partners to obtain “buy-in” with the FPM program.</a:t>
            </a:r>
          </a:p>
          <a:p>
            <a:pPr marL="800100" lvl="1" indent="-457200">
              <a:defRPr/>
            </a:pPr>
            <a:r>
              <a:rPr lang="en-US" sz="2800" b="0" kern="0" dirty="0" smtClean="0">
                <a:solidFill>
                  <a:schemeClr val="tx2"/>
                </a:solidFill>
                <a:latin typeface="Calibri" pitchFamily="34" charset="0"/>
                <a:cs typeface="Calibri" pitchFamily="34" charset="0"/>
              </a:rPr>
              <a:t>Many viewpoints can give greater perspective.</a:t>
            </a:r>
          </a:p>
          <a:p>
            <a:pPr marL="342900" marR="0" lvl="1" indent="0" algn="l" defTabSz="914400" rtl="0" eaLnBrk="0" fontAlgn="base" latinLnBrk="0" hangingPunct="0">
              <a:spcBef>
                <a:spcPct val="30000"/>
              </a:spcBef>
              <a:spcAft>
                <a:spcPct val="0"/>
              </a:spcAft>
              <a:buClr>
                <a:srgbClr val="B0B1B3"/>
              </a:buClr>
              <a:buSzTx/>
              <a:buNone/>
              <a:tabLst/>
              <a:defRPr/>
            </a:pPr>
            <a:endParaRPr lang="en-US" sz="16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3995208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Scope  </a:t>
            </a:r>
            <a:r>
              <a:rPr lang="en-US" sz="2000" dirty="0" smtClean="0"/>
              <a:t>(conclusion)</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Federal Legislation, Regulations, and Polices … </a:t>
            </a:r>
            <a:r>
              <a:rPr lang="en-US" sz="1200" b="0" kern="0" dirty="0" smtClean="0">
                <a:latin typeface="Calibri" pitchFamily="34" charset="0"/>
                <a:cs typeface="Calibri" pitchFamily="34" charset="0"/>
              </a:rPr>
              <a:t>(continued)</a:t>
            </a:r>
          </a:p>
          <a:p>
            <a:pPr marL="1189038" lvl="2" indent="-514350">
              <a:spcBef>
                <a:spcPct val="30000"/>
              </a:spcBef>
              <a:buFont typeface="+mj-lt"/>
              <a:buAutoNum type="arabicPeriod"/>
              <a:defRPr/>
            </a:pPr>
            <a:r>
              <a:rPr lang="en-US" b="0" kern="0" dirty="0" smtClean="0">
                <a:latin typeface="Calibri" pitchFamily="34" charset="0"/>
                <a:cs typeface="Calibri" pitchFamily="34" charset="0"/>
              </a:rPr>
              <a:t>National Flood Insurance Act</a:t>
            </a:r>
          </a:p>
          <a:p>
            <a:pPr marL="1189038" lvl="2" indent="-514350">
              <a:spcBef>
                <a:spcPct val="30000"/>
              </a:spcBef>
              <a:buFont typeface="+mj-lt"/>
              <a:buAutoNum type="arabicPeriod"/>
              <a:defRPr/>
            </a:pPr>
            <a:r>
              <a:rPr lang="en-US" b="0" kern="0" dirty="0" smtClean="0">
                <a:latin typeface="Calibri" pitchFamily="34" charset="0"/>
                <a:cs typeface="Calibri" pitchFamily="34" charset="0"/>
              </a:rPr>
              <a:t>Stafford Disaster and Emergency Assistance Act</a:t>
            </a:r>
          </a:p>
          <a:p>
            <a:pPr marL="1189038" lvl="2" indent="-514350">
              <a:spcBef>
                <a:spcPct val="30000"/>
              </a:spcBef>
              <a:buFont typeface="+mj-lt"/>
              <a:buAutoNum type="arabicPeriod"/>
              <a:defRPr/>
            </a:pPr>
            <a:r>
              <a:rPr lang="en-US" b="0" kern="0" dirty="0" smtClean="0">
                <a:latin typeface="Calibri" pitchFamily="34" charset="0"/>
                <a:cs typeface="Calibri" pitchFamily="34" charset="0"/>
              </a:rPr>
              <a:t>Water Resources Development Acts</a:t>
            </a:r>
          </a:p>
          <a:p>
            <a:pPr marL="1189038" lvl="2" indent="-514350">
              <a:spcBef>
                <a:spcPct val="30000"/>
              </a:spcBef>
              <a:buFont typeface="+mj-lt"/>
              <a:buAutoNum type="arabicPeriod"/>
              <a:defRPr/>
            </a:pPr>
            <a:r>
              <a:rPr lang="en-US" b="0" kern="0" dirty="0" smtClean="0">
                <a:latin typeface="Calibri" pitchFamily="34" charset="0"/>
                <a:cs typeface="Calibri" pitchFamily="34" charset="0"/>
              </a:rPr>
              <a:t>Executive Orders 11988, 11990 and 13690</a:t>
            </a:r>
          </a:p>
          <a:p>
            <a:pPr marL="746125" lvl="1" indent="-395288">
              <a:defRPr/>
            </a:pPr>
            <a:r>
              <a:rPr lang="en-US" b="0" kern="0" dirty="0" smtClean="0">
                <a:latin typeface="Calibri" pitchFamily="34" charset="0"/>
                <a:cs typeface="Calibri" pitchFamily="34" charset="0"/>
              </a:rPr>
              <a:t>FPM related State agencies and programs (FPM integration) (Objective 3.4).</a:t>
            </a:r>
            <a:endParaRPr lang="en-US"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6</a:t>
            </a:fld>
            <a:endParaRPr lang="en-US" dirty="0"/>
          </a:p>
        </p:txBody>
      </p:sp>
    </p:spTree>
    <p:extLst>
      <p:ext uri="{BB962C8B-B14F-4D97-AF65-F5344CB8AC3E}">
        <p14:creationId xmlns:p14="http://schemas.microsoft.com/office/powerpoint/2010/main" val="15976477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701AAA-C610-44FA-AAF6-900CDDFFB84A}" type="slidenum">
              <a:rPr lang="en-US" smtClean="0"/>
              <a:t>60</a:t>
            </a:fld>
            <a:endParaRPr lang="en-US" dirty="0"/>
          </a:p>
        </p:txBody>
      </p:sp>
      <p:sp>
        <p:nvSpPr>
          <p:cNvPr id="3"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State Agencies </a:t>
            </a:r>
            <a:r>
              <a:rPr lang="en-US" sz="2000" kern="0" dirty="0" smtClean="0"/>
              <a:t>(continued)</a:t>
            </a:r>
            <a:endParaRPr lang="en-US" sz="2000" kern="0" dirty="0"/>
          </a:p>
        </p:txBody>
      </p:sp>
      <p:sp>
        <p:nvSpPr>
          <p:cNvPr id="7" name="TextBox 6"/>
          <p:cNvSpPr txBox="1"/>
          <p:nvPr/>
        </p:nvSpPr>
        <p:spPr>
          <a:xfrm>
            <a:off x="228600" y="2514600"/>
            <a:ext cx="2971799" cy="523220"/>
          </a:xfrm>
          <a:prstGeom prst="rect">
            <a:avLst/>
          </a:prstGeom>
          <a:noFill/>
        </p:spPr>
        <p:txBody>
          <a:bodyPr wrap="square" rtlCol="0">
            <a:spAutoFit/>
          </a:bodyPr>
          <a:lstStyle/>
          <a:p>
            <a:pPr algn="ctr"/>
            <a:r>
              <a:rPr lang="en-US" sz="2800" dirty="0" smtClean="0">
                <a:solidFill>
                  <a:schemeClr val="tx2"/>
                </a:solidFill>
                <a:latin typeface="Calibri" pitchFamily="34" charset="0"/>
              </a:rPr>
              <a:t>Key State Partners</a:t>
            </a:r>
            <a:endParaRPr lang="en-US" sz="2800" dirty="0">
              <a:solidFill>
                <a:schemeClr val="tx2"/>
              </a:solidFill>
              <a:latin typeface="Calibri" pitchFamily="34" charset="0"/>
            </a:endParaRPr>
          </a:p>
        </p:txBody>
      </p:sp>
      <p:pic>
        <p:nvPicPr>
          <p:cNvPr id="8" name="Picture 2" descr="C:\Users\AGOODMAN\AppData\Local\Microsoft\Windows\Temporary Internet Files\Content.IE5\C8DPABDU\MC900390704[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14400" y="3733800"/>
            <a:ext cx="1860804" cy="14593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4" cstate="print">
            <a:duotone>
              <a:prstClr val="black"/>
              <a:schemeClr val="accent5">
                <a:tint val="45000"/>
                <a:satMod val="400000"/>
              </a:scheme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23927" t="25777" r="28511" b="34000"/>
          <a:stretch/>
        </p:blipFill>
        <p:spPr>
          <a:xfrm>
            <a:off x="3505200" y="1828800"/>
            <a:ext cx="4267200" cy="46527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556235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701AAA-C610-44FA-AAF6-900CDDFFB84A}" type="slidenum">
              <a:rPr lang="en-US" smtClean="0"/>
              <a:t>61</a:t>
            </a:fld>
            <a:endParaRPr lang="en-US" dirty="0"/>
          </a:p>
        </p:txBody>
      </p:sp>
      <p:sp>
        <p:nvSpPr>
          <p:cNvPr id="3"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State Agencies </a:t>
            </a:r>
            <a:r>
              <a:rPr lang="en-US" sz="2000" kern="0" dirty="0" smtClean="0"/>
              <a:t>(continued)</a:t>
            </a:r>
            <a:endParaRPr lang="en-US" sz="2000" kern="0" dirty="0"/>
          </a:p>
        </p:txBody>
      </p:sp>
      <p:sp>
        <p:nvSpPr>
          <p:cNvPr id="10"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Who was left off the list?</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685800" lvl="1" indent="-342900">
              <a:defRPr/>
            </a:pPr>
            <a:r>
              <a:rPr lang="en-US" b="0" kern="0" dirty="0" smtClean="0">
                <a:latin typeface="Calibri" pitchFamily="34" charset="0"/>
                <a:cs typeface="Calibri" pitchFamily="34" charset="0"/>
              </a:rPr>
              <a:t>Governor’s Office;</a:t>
            </a:r>
          </a:p>
          <a:p>
            <a:pPr marL="685800" lvl="1" indent="-342900">
              <a:defRPr/>
            </a:pPr>
            <a:r>
              <a:rPr lang="en-US" b="0" kern="0" dirty="0" smtClean="0">
                <a:latin typeface="Calibri" pitchFamily="34" charset="0"/>
                <a:cs typeface="Calibri" pitchFamily="34" charset="0"/>
              </a:rPr>
              <a:t>State Attorney General’s Office;</a:t>
            </a:r>
          </a:p>
          <a:p>
            <a:pPr marL="685800" lvl="1" indent="-342900">
              <a:defRPr/>
            </a:pPr>
            <a:r>
              <a:rPr lang="en-US" b="0" kern="0" dirty="0" smtClean="0">
                <a:latin typeface="Calibri" pitchFamily="34" charset="0"/>
                <a:cs typeface="Calibri" pitchFamily="34" charset="0"/>
              </a:rPr>
              <a:t>History and Archives;</a:t>
            </a:r>
          </a:p>
          <a:p>
            <a:pPr marL="685800" lvl="1" indent="-342900">
              <a:defRPr/>
            </a:pPr>
            <a:r>
              <a:rPr lang="en-US" b="0" kern="0" dirty="0" smtClean="0">
                <a:latin typeface="Calibri" pitchFamily="34" charset="0"/>
                <a:cs typeface="Calibri" pitchFamily="34" charset="0"/>
              </a:rPr>
              <a:t>Department of Education;</a:t>
            </a:r>
          </a:p>
          <a:p>
            <a:pPr marL="685800" lvl="1" indent="-342900">
              <a:defRPr/>
            </a:pPr>
            <a:r>
              <a:rPr lang="en-US" b="0" kern="0" dirty="0" smtClean="0">
                <a:latin typeface="Calibri" pitchFamily="34" charset="0"/>
                <a:cs typeface="Calibri" pitchFamily="34" charset="0"/>
              </a:rPr>
              <a:t>Coastal Zone Management, and;</a:t>
            </a:r>
          </a:p>
          <a:p>
            <a:pPr marL="685800" lvl="1" indent="-342900">
              <a:defRPr/>
            </a:pPr>
            <a:r>
              <a:rPr lang="en-US" b="0" kern="0" dirty="0" smtClean="0">
                <a:latin typeface="Calibri" pitchFamily="34" charset="0"/>
                <a:cs typeface="Calibri" pitchFamily="34" charset="0"/>
              </a:rPr>
              <a:t>State Fire Marshal’s Office.</a:t>
            </a:r>
          </a:p>
          <a:p>
            <a:pPr marL="1587" lvl="1" indent="0">
              <a:lnSpc>
                <a:spcPct val="150000"/>
              </a:lnSpc>
              <a:buNone/>
              <a:defRPr/>
            </a:pPr>
            <a:r>
              <a:rPr lang="en-US" sz="2800" b="0" kern="0" dirty="0" smtClean="0">
                <a:solidFill>
                  <a:schemeClr val="tx2"/>
                </a:solidFill>
                <a:latin typeface="Calibri" pitchFamily="34" charset="0"/>
                <a:cs typeface="Calibri" pitchFamily="34" charset="0"/>
              </a:rPr>
              <a:t>     </a:t>
            </a:r>
            <a:endParaRPr lang="en-US" sz="2800" b="0" kern="0" dirty="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7584" t="444" r="30416" b="-444"/>
          <a:stretch/>
        </p:blipFill>
        <p:spPr>
          <a:xfrm>
            <a:off x="6324600" y="2971800"/>
            <a:ext cx="1156716" cy="2514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ular Callout 4"/>
          <p:cNvSpPr/>
          <p:nvPr/>
        </p:nvSpPr>
        <p:spPr>
          <a:xfrm>
            <a:off x="6400800" y="2057400"/>
            <a:ext cx="1415772" cy="685800"/>
          </a:xfrm>
          <a:prstGeom prst="wedgeRectCallout">
            <a:avLst>
              <a:gd name="adj1" fmla="val -13134"/>
              <a:gd name="adj2" fmla="val 135834"/>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54914" y="2215634"/>
            <a:ext cx="1415772" cy="369332"/>
          </a:xfrm>
          <a:prstGeom prst="rect">
            <a:avLst/>
          </a:prstGeom>
          <a:noFill/>
        </p:spPr>
        <p:txBody>
          <a:bodyPr wrap="none" rtlCol="0">
            <a:spAutoFit/>
          </a:bodyPr>
          <a:lstStyle/>
          <a:p>
            <a:r>
              <a:rPr lang="en-US" dirty="0" smtClean="0"/>
              <a:t>Any others?</a:t>
            </a:r>
            <a:endParaRPr lang="en-US" dirty="0"/>
          </a:p>
        </p:txBody>
      </p:sp>
    </p:spTree>
    <p:extLst>
      <p:ext uri="{BB962C8B-B14F-4D97-AF65-F5344CB8AC3E}">
        <p14:creationId xmlns:p14="http://schemas.microsoft.com/office/powerpoint/2010/main" val="159546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701AAA-C610-44FA-AAF6-900CDDFFB84A}" type="slidenum">
              <a:rPr lang="en-US" smtClean="0"/>
              <a:t>62</a:t>
            </a:fld>
            <a:endParaRPr lang="en-US" dirty="0"/>
          </a:p>
        </p:txBody>
      </p:sp>
      <p:sp>
        <p:nvSpPr>
          <p:cNvPr id="3" name="Title 1"/>
          <p:cNvSpPr txBox="1">
            <a:spLocks/>
          </p:cNvSpPr>
          <p:nvPr/>
        </p:nvSpPr>
        <p:spPr>
          <a:xfrm>
            <a:off x="1676400" y="3508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State Agencies </a:t>
            </a:r>
            <a:r>
              <a:rPr lang="en-US" sz="2000" kern="0" dirty="0" smtClean="0"/>
              <a:t>(conclusion)</a:t>
            </a:r>
            <a:endParaRPr lang="en-US" sz="2000" kern="0" dirty="0"/>
          </a:p>
        </p:txBody>
      </p:sp>
      <p:sp>
        <p:nvSpPr>
          <p:cNvPr id="12"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State FPM programs are also encouraged by FEMA’s CAP-SSSE program to coordinate with other State administered programs that impact FPM such as the Hazard Mitigation Assistance (HMA) program.  We will cover these FEMA programs in Module 4.</a:t>
            </a:r>
          </a:p>
          <a:p>
            <a:pPr marL="342900" marR="0" lvl="1" indent="0" algn="l" defTabSz="914400" rtl="0" eaLnBrk="0" fontAlgn="base" latinLnBrk="0" hangingPunct="0">
              <a:spcBef>
                <a:spcPct val="30000"/>
              </a:spcBef>
              <a:spcAft>
                <a:spcPct val="0"/>
              </a:spcAft>
              <a:buClr>
                <a:srgbClr val="B0B1B3"/>
              </a:buClr>
              <a:buSzTx/>
              <a:buNone/>
              <a:tabLst/>
              <a:defRPr/>
            </a:pPr>
            <a:endParaRPr lang="en-US" sz="16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36728036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we covered in Module 3</a:t>
            </a:r>
            <a:endParaRPr lang="en-US" sz="3600" dirty="0"/>
          </a:p>
        </p:txBody>
      </p:sp>
      <p:sp>
        <p:nvSpPr>
          <p:cNvPr id="3" name="Slide Number Placeholder 2"/>
          <p:cNvSpPr>
            <a:spLocks noGrp="1"/>
          </p:cNvSpPr>
          <p:nvPr>
            <p:ph type="sldNum" sz="quarter" idx="12"/>
          </p:nvPr>
        </p:nvSpPr>
        <p:spPr/>
        <p:txBody>
          <a:bodyPr/>
          <a:lstStyle/>
          <a:p>
            <a:fld id="{92701AAA-C610-44FA-AAF6-900CDDFFB84A}" type="slidenum">
              <a:rPr lang="en-US" smtClean="0"/>
              <a:t>63</a:t>
            </a:fld>
            <a:endParaRPr lang="en-US" dirty="0"/>
          </a:p>
        </p:txBody>
      </p:sp>
      <p:sp>
        <p:nvSpPr>
          <p:cNvPr id="6" name="Rectangle 2059"/>
          <p:cNvSpPr txBox="1">
            <a:spLocks noChangeArrowheads="1"/>
          </p:cNvSpPr>
          <p:nvPr/>
        </p:nvSpPr>
        <p:spPr bwMode="auto">
          <a:xfrm>
            <a:off x="152400" y="11430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For the past two hours, we have covered the four topics introduced at the beginning of the session.  What were they?</a:t>
            </a:r>
          </a:p>
          <a:p>
            <a:pPr marL="342900" lvl="1" indent="0">
              <a:buNone/>
              <a:defRPr/>
            </a:pPr>
            <a:endParaRPr lang="en-US" sz="10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Brief History of FPM in the United States</a:t>
            </a:r>
          </a:p>
          <a:p>
            <a:pPr marL="1131888" lvl="2" indent="-457200">
              <a:defRPr/>
            </a:pPr>
            <a:r>
              <a:rPr lang="en-US" sz="2600" b="0" kern="0" dirty="0" smtClean="0">
                <a:latin typeface="Calibri" pitchFamily="34" charset="0"/>
                <a:cs typeface="Calibri" pitchFamily="34" charset="0"/>
              </a:rPr>
              <a:t>FEMA, State, and Local Roles Defined</a:t>
            </a:r>
          </a:p>
          <a:p>
            <a:pPr marL="1131888" lvl="2" indent="-457200">
              <a:defRPr/>
            </a:pPr>
            <a:r>
              <a:rPr lang="en-US" sz="2600" b="0" kern="0" dirty="0" smtClean="0">
                <a:latin typeface="Calibri" pitchFamily="34" charset="0"/>
                <a:cs typeface="Calibri" pitchFamily="34" charset="0"/>
              </a:rPr>
              <a:t>Federal Legislation, Regulations, and Policies (including Executive Orders)</a:t>
            </a:r>
          </a:p>
          <a:p>
            <a:pPr marL="1131888" lvl="2" indent="-457200">
              <a:defRPr/>
            </a:pPr>
            <a:r>
              <a:rPr lang="en-US" sz="2600" b="0" kern="0" dirty="0" smtClean="0">
                <a:latin typeface="Calibri" pitchFamily="34" charset="0"/>
                <a:cs typeface="Calibri" pitchFamily="34" charset="0"/>
              </a:rPr>
              <a:t>FPM related State agencies and programs</a:t>
            </a:r>
          </a:p>
          <a:p>
            <a:pPr marL="674688" lvl="2" indent="0">
              <a:buNone/>
              <a:defRPr/>
            </a:pPr>
            <a:endParaRPr lang="en-US" sz="1600" b="0" kern="0" dirty="0" smtClean="0">
              <a:solidFill>
                <a:schemeClr val="tx2"/>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endParaRPr lang="en-US" sz="28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42777695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423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3"/>
          <p:cNvSpPr txBox="1">
            <a:spLocks/>
          </p:cNvSpPr>
          <p:nvPr/>
        </p:nvSpPr>
        <p:spPr>
          <a:xfrm>
            <a:off x="838200" y="256857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i="1" dirty="0" smtClean="0">
                <a:solidFill>
                  <a:schemeClr val="bg1"/>
                </a:solidFill>
                <a:effectLst>
                  <a:outerShdw blurRad="38100" dist="38100" dir="2700000" algn="tl">
                    <a:srgbClr val="000000">
                      <a:alpha val="43137"/>
                    </a:srgbClr>
                  </a:outerShdw>
                </a:effectLst>
              </a:rPr>
              <a:t>Questions? </a:t>
            </a:r>
            <a:endParaRPr lang="en-US" sz="7200" i="1" dirty="0">
              <a:solidFill>
                <a:schemeClr val="bg1"/>
              </a:solidFill>
              <a:effectLst>
                <a:outerShdw blurRad="38100" dist="38100" dir="2700000" algn="tl">
                  <a:srgbClr val="000000">
                    <a:alpha val="43137"/>
                  </a:srgbClr>
                </a:outerShdw>
              </a:effectLst>
            </a:endParaRPr>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4267200" y="1735455"/>
            <a:ext cx="561975" cy="7791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Slide Number Placeholder 1"/>
          <p:cNvSpPr>
            <a:spLocks noGrp="1"/>
          </p:cNvSpPr>
          <p:nvPr>
            <p:ph type="sldNum" sz="quarter" idx="12"/>
          </p:nvPr>
        </p:nvSpPr>
        <p:spPr/>
        <p:txBody>
          <a:bodyPr/>
          <a:lstStyle/>
          <a:p>
            <a:fld id="{92701AAA-C610-44FA-AAF6-900CDDFFB84A}" type="slidenum">
              <a:rPr lang="en-US" smtClean="0"/>
              <a:t>64</a:t>
            </a:fld>
            <a:endParaRPr lang="en-US" dirty="0"/>
          </a:p>
        </p:txBody>
      </p:sp>
    </p:spTree>
    <p:extLst>
      <p:ext uri="{BB962C8B-B14F-4D97-AF65-F5344CB8AC3E}">
        <p14:creationId xmlns:p14="http://schemas.microsoft.com/office/powerpoint/2010/main" val="3177886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Methods</a:t>
            </a:r>
            <a:endParaRPr lang="en-US" sz="3600" dirty="0"/>
          </a:p>
        </p:txBody>
      </p:sp>
      <p:sp>
        <p:nvSpPr>
          <p:cNvPr id="3" name="Slide Number Placeholder 2"/>
          <p:cNvSpPr>
            <a:spLocks noGrp="1"/>
          </p:cNvSpPr>
          <p:nvPr>
            <p:ph type="sldNum" sz="quarter" idx="12"/>
          </p:nvPr>
        </p:nvSpPr>
        <p:spPr/>
        <p:txBody>
          <a:bodyPr/>
          <a:lstStyle/>
          <a:p>
            <a:fld id="{92701AAA-C610-44FA-AAF6-900CDDFFB84A}" type="slidenum">
              <a:rPr lang="en-US" smtClean="0"/>
              <a:t>7</a:t>
            </a:fld>
            <a:endParaRPr lang="en-US" dirty="0"/>
          </a:p>
        </p:txBody>
      </p:sp>
      <p:sp>
        <p:nvSpPr>
          <p:cNvPr id="6" name="Rectangle 2059"/>
          <p:cNvSpPr txBox="1">
            <a:spLocks noChangeArrowheads="1"/>
          </p:cNvSpPr>
          <p:nvPr/>
        </p:nvSpPr>
        <p:spPr bwMode="auto">
          <a:xfrm>
            <a:off x="228600" y="1371600"/>
            <a:ext cx="8686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Material contained in this module will be presented through:</a:t>
            </a:r>
          </a:p>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Lecture and demonstration supported by 64 visuals/slides, six job aids and;</a:t>
            </a:r>
            <a:endParaRPr lang="en-US" b="0" kern="0" dirty="0" smtClean="0">
              <a:solidFill>
                <a:srgbClr val="FF0000"/>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The State FPM 1 on 1: Student Manual.</a:t>
            </a: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2631218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lvl="1" indent="0">
              <a:buNone/>
              <a:defRPr/>
            </a:pPr>
            <a:endParaRPr lang="en-US" sz="2800" b="0" kern="0" dirty="0" smtClean="0">
              <a:solidFill>
                <a:schemeClr val="tx2"/>
              </a:solidFill>
              <a:latin typeface="Calibri" pitchFamily="34" charset="0"/>
              <a:cs typeface="Calibri" pitchFamily="34" charset="0"/>
            </a:endParaRPr>
          </a:p>
          <a:p>
            <a:pPr marL="342900" lvl="1" indent="0">
              <a:buNone/>
              <a:defRPr/>
            </a:pPr>
            <a:endParaRPr lang="en-US" sz="2800" b="0" kern="0" dirty="0" smtClean="0">
              <a:solidFill>
                <a:schemeClr val="tx2"/>
              </a:solidFill>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The European settlers faced a wilderness without roads for transportation, only coastlines and rivers.</a:t>
            </a:r>
          </a:p>
          <a:p>
            <a:pPr marL="1131888" lvl="2" indent="-457200">
              <a:defRPr/>
            </a:pPr>
            <a:r>
              <a:rPr lang="en-US" b="0" kern="0" dirty="0" smtClean="0">
                <a:latin typeface="Calibri" pitchFamily="34" charset="0"/>
                <a:cs typeface="Calibri" pitchFamily="34" charset="0"/>
              </a:rPr>
              <a:t>These coasts and rivers provided harbors and docking sites along transportation routes, sources of water power and food.</a:t>
            </a:r>
          </a:p>
          <a:p>
            <a:pPr marL="1131888" lvl="2" indent="-457200">
              <a:defRPr/>
            </a:pPr>
            <a:r>
              <a:rPr lang="en-US" b="0" kern="0" dirty="0" smtClean="0">
                <a:latin typeface="Calibri" pitchFamily="34" charset="0"/>
                <a:cs typeface="Calibri" pitchFamily="34" charset="0"/>
              </a:rPr>
              <a:t>Now people like to live near the water for recreation and scenery.</a:t>
            </a:r>
          </a:p>
          <a:p>
            <a:pPr marL="342900" marR="0" lvl="1" indent="0" algn="l" defTabSz="914400" rtl="0" eaLnBrk="0" fontAlgn="base" latinLnBrk="0" hangingPunct="0">
              <a:spcBef>
                <a:spcPct val="30000"/>
              </a:spcBef>
              <a:spcAft>
                <a:spcPct val="0"/>
              </a:spcAft>
              <a:buClr>
                <a:srgbClr val="B0B1B3"/>
              </a:buClr>
              <a:buSzTx/>
              <a:buNone/>
              <a:tabLst/>
              <a:defRPr/>
            </a:pPr>
            <a:endParaRPr lang="en-US" sz="16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62000" y="1371600"/>
            <a:ext cx="2336800" cy="1752600"/>
          </a:xfrm>
          <a:prstGeom prst="rect">
            <a:avLst/>
          </a:prstGeom>
        </p:spPr>
      </p:pic>
      <p:sp>
        <p:nvSpPr>
          <p:cNvPr id="4" name="Oval Callout 3"/>
          <p:cNvSpPr/>
          <p:nvPr/>
        </p:nvSpPr>
        <p:spPr>
          <a:xfrm>
            <a:off x="2743200" y="1371600"/>
            <a:ext cx="5207000" cy="971549"/>
          </a:xfrm>
          <a:prstGeom prst="wedgeEllipseCallout">
            <a:avLst>
              <a:gd name="adj1" fmla="val -66784"/>
              <a:gd name="adj2" fmla="val 7865"/>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352800" y="1524000"/>
            <a:ext cx="4190250" cy="646331"/>
          </a:xfrm>
          <a:prstGeom prst="rect">
            <a:avLst/>
          </a:prstGeom>
          <a:noFill/>
        </p:spPr>
        <p:txBody>
          <a:bodyPr wrap="none" rtlCol="0">
            <a:spAutoFit/>
          </a:bodyPr>
          <a:lstStyle/>
          <a:p>
            <a:pPr algn="ctr"/>
            <a:r>
              <a:rPr lang="en-US" dirty="0" smtClean="0"/>
              <a:t>You may ask yourself, why are people</a:t>
            </a:r>
          </a:p>
          <a:p>
            <a:pPr algn="ctr"/>
            <a:r>
              <a:rPr lang="en-US" dirty="0" smtClean="0"/>
              <a:t>and cities in the floodplain?</a:t>
            </a:r>
            <a:endParaRPr lang="en-US" dirty="0"/>
          </a:p>
        </p:txBody>
      </p:sp>
    </p:spTree>
    <p:extLst>
      <p:ext uri="{BB962C8B-B14F-4D97-AF65-F5344CB8AC3E}">
        <p14:creationId xmlns:p14="http://schemas.microsoft.com/office/powerpoint/2010/main" val="252667627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76400" y="4270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Brief History of FPM </a:t>
            </a:r>
            <a:r>
              <a:rPr lang="en-US" sz="2000" kern="0" dirty="0" smtClean="0"/>
              <a:t> </a:t>
            </a:r>
            <a:endParaRPr lang="en-US" sz="2000" kern="0" dirty="0"/>
          </a:p>
        </p:txBody>
      </p:sp>
      <p:sp>
        <p:nvSpPr>
          <p:cNvPr id="8"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Pre-1968: Federal Structural Methods for FPM.</a:t>
            </a:r>
          </a:p>
          <a:p>
            <a:pPr marL="800100" lvl="1" indent="-457200">
              <a:defRPr/>
            </a:pPr>
            <a:r>
              <a:rPr lang="en-US" sz="2800" b="0" kern="0" dirty="0" smtClean="0">
                <a:solidFill>
                  <a:schemeClr val="tx2"/>
                </a:solidFill>
                <a:latin typeface="Calibri" pitchFamily="34" charset="0"/>
                <a:cs typeface="Calibri" pitchFamily="34" charset="0"/>
              </a:rPr>
              <a:t>Flood control works: dams, levees, channelization, sea walls, etc.</a:t>
            </a:r>
          </a:p>
          <a:p>
            <a:pPr marL="800100" lvl="1" indent="-457200">
              <a:defRPr/>
            </a:pPr>
            <a:r>
              <a:rPr lang="en-US" sz="2800" b="0" kern="0" dirty="0" smtClean="0">
                <a:solidFill>
                  <a:schemeClr val="tx2"/>
                </a:solidFill>
                <a:latin typeface="Calibri" pitchFamily="34" charset="0"/>
                <a:cs typeface="Calibri" pitchFamily="34" charset="0"/>
              </a:rPr>
              <a:t>Focus on flood control structures instead of FPM.</a:t>
            </a:r>
          </a:p>
          <a:p>
            <a:pPr marL="342900" marR="0" lvl="1" indent="0" algn="l" defTabSz="914400" rtl="0" eaLnBrk="0" fontAlgn="base" latinLnBrk="0" hangingPunct="0">
              <a:spcBef>
                <a:spcPct val="30000"/>
              </a:spcBef>
              <a:spcAft>
                <a:spcPct val="0"/>
              </a:spcAft>
              <a:buClr>
                <a:srgbClr val="B0B1B3"/>
              </a:buClr>
              <a:buSzTx/>
              <a:buNone/>
              <a:tabLst/>
              <a:defRPr/>
            </a:pPr>
            <a:endParaRPr lang="en-US" sz="16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pic>
        <p:nvPicPr>
          <p:cNvPr id="2050" name="Picture 2" descr="C:\Users\AGOODMAN\AppData\Local\Microsoft\Windows\Temporary Internet Files\Content.IE5\C8DPABDU\MC90043420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580" y="4627403"/>
            <a:ext cx="2987908" cy="14578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descr="C:\Users\AGOODMAN\AppData\Local\Microsoft\Windows\Temporary Internet Files\Content.IE5\09XLBN6A\MC90022914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4574285"/>
            <a:ext cx="2209800" cy="16534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90241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amTheme">
  <a:themeElements>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25000" smtClean="0">
            <a:ln>
              <a:noFill/>
            </a:ln>
            <a:solidFill>
              <a:schemeClr val="tx2"/>
            </a:solidFill>
            <a:effectLst/>
            <a:latin typeface="Bradley Hand ITC"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25000" smtClean="0">
            <a:ln>
              <a:noFill/>
            </a:ln>
            <a:solidFill>
              <a:schemeClr val="tx2"/>
            </a:solidFill>
            <a:effectLst/>
            <a:latin typeface="Bradley Hand ITC"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SamTheme</Template>
  <TotalTime>4436</TotalTime>
  <Words>4892</Words>
  <Application>Microsoft Office PowerPoint</Application>
  <PresentationFormat>On-screen Show (4:3)</PresentationFormat>
  <Paragraphs>710</Paragraphs>
  <Slides>64</Slides>
  <Notes>64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64</vt:i4>
      </vt:variant>
    </vt:vector>
  </HeadingPairs>
  <TitlesOfParts>
    <vt:vector size="73" baseType="lpstr">
      <vt:lpstr>Arial</vt:lpstr>
      <vt:lpstr>Calibri</vt:lpstr>
      <vt:lpstr>Tahoma</vt:lpstr>
      <vt:lpstr>Times New Roman</vt:lpstr>
      <vt:lpstr>Webdings</vt:lpstr>
      <vt:lpstr>Wingdings</vt:lpstr>
      <vt:lpstr>SamTheme</vt:lpstr>
      <vt:lpstr>Theme1</vt:lpstr>
      <vt:lpstr>Photo Editor Photo</vt:lpstr>
      <vt:lpstr>State Floodplain Manager 1 on 1</vt:lpstr>
      <vt:lpstr>Agenda</vt:lpstr>
      <vt:lpstr>Introductions</vt:lpstr>
      <vt:lpstr>Objectives</vt:lpstr>
      <vt:lpstr>Scope</vt:lpstr>
      <vt:lpstr>Scope  (conclusion)</vt:lpstr>
      <vt:lpstr>Methods</vt:lpstr>
      <vt:lpstr>PowerPoint Presentation</vt:lpstr>
      <vt:lpstr>PowerPoint Presentation</vt:lpstr>
      <vt:lpstr>Brief History of FPM  (continued)</vt:lpstr>
      <vt:lpstr>Brief History of FPM  (continued)</vt:lpstr>
      <vt:lpstr>Brief History of FPM  (continued)</vt:lpstr>
      <vt:lpstr>Brief History of FPM (continued)  </vt:lpstr>
      <vt:lpstr>Brief History of FPM (continued)  </vt:lpstr>
      <vt:lpstr>PowerPoint Presentation</vt:lpstr>
      <vt:lpstr>After Action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After Action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After Action Review</vt:lpstr>
      <vt:lpstr>PowerPoint Presentation</vt:lpstr>
      <vt:lpstr>PowerPoint Presentation</vt:lpstr>
      <vt:lpstr>PowerPoint Presentation</vt:lpstr>
      <vt:lpstr>PowerPoint Presentation</vt:lpstr>
      <vt:lpstr>What we covered in Module 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Floodplain Mangers and Hazard Mitigation Officers</dc:title>
  <dc:creator>Al@awgconsulting.comcastbiz.net</dc:creator>
  <cp:lastModifiedBy>Melissa Haig</cp:lastModifiedBy>
  <cp:revision>290</cp:revision>
  <dcterms:created xsi:type="dcterms:W3CDTF">2011-11-21T01:13:41Z</dcterms:created>
  <dcterms:modified xsi:type="dcterms:W3CDTF">2018-05-15T16:45:14Z</dcterms:modified>
</cp:coreProperties>
</file>