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145"/>
  </p:notesMasterIdLst>
  <p:handoutMasterIdLst>
    <p:handoutMasterId r:id="rId146"/>
  </p:handoutMasterIdLst>
  <p:sldIdLst>
    <p:sldId id="266" r:id="rId3"/>
    <p:sldId id="285" r:id="rId4"/>
    <p:sldId id="364" r:id="rId5"/>
    <p:sldId id="294" r:id="rId6"/>
    <p:sldId id="295" r:id="rId7"/>
    <p:sldId id="362" r:id="rId8"/>
    <p:sldId id="363" r:id="rId9"/>
    <p:sldId id="297" r:id="rId10"/>
    <p:sldId id="365" r:id="rId11"/>
    <p:sldId id="580" r:id="rId12"/>
    <p:sldId id="581" r:id="rId13"/>
    <p:sldId id="579" r:id="rId14"/>
    <p:sldId id="376" r:id="rId15"/>
    <p:sldId id="418" r:id="rId16"/>
    <p:sldId id="566" r:id="rId17"/>
    <p:sldId id="567" r:id="rId18"/>
    <p:sldId id="568" r:id="rId19"/>
    <p:sldId id="569" r:id="rId20"/>
    <p:sldId id="570" r:id="rId21"/>
    <p:sldId id="571" r:id="rId22"/>
    <p:sldId id="572" r:id="rId23"/>
    <p:sldId id="573" r:id="rId24"/>
    <p:sldId id="574" r:id="rId25"/>
    <p:sldId id="575" r:id="rId26"/>
    <p:sldId id="576" r:id="rId27"/>
    <p:sldId id="578" r:id="rId28"/>
    <p:sldId id="415" r:id="rId29"/>
    <p:sldId id="389" r:id="rId30"/>
    <p:sldId id="392" r:id="rId31"/>
    <p:sldId id="391" r:id="rId32"/>
    <p:sldId id="390" r:id="rId33"/>
    <p:sldId id="423" r:id="rId34"/>
    <p:sldId id="435" r:id="rId35"/>
    <p:sldId id="395" r:id="rId36"/>
    <p:sldId id="434" r:id="rId37"/>
    <p:sldId id="397" r:id="rId38"/>
    <p:sldId id="396" r:id="rId39"/>
    <p:sldId id="367" r:id="rId40"/>
    <p:sldId id="378" r:id="rId41"/>
    <p:sldId id="379" r:id="rId42"/>
    <p:sldId id="401" r:id="rId43"/>
    <p:sldId id="402" r:id="rId44"/>
    <p:sldId id="425" r:id="rId45"/>
    <p:sldId id="427" r:id="rId46"/>
    <p:sldId id="400" r:id="rId47"/>
    <p:sldId id="584" r:id="rId48"/>
    <p:sldId id="430" r:id="rId49"/>
    <p:sldId id="429" r:id="rId50"/>
    <p:sldId id="475" r:id="rId51"/>
    <p:sldId id="583" r:id="rId52"/>
    <p:sldId id="440" r:id="rId53"/>
    <p:sldId id="444" r:id="rId54"/>
    <p:sldId id="443" r:id="rId55"/>
    <p:sldId id="445" r:id="rId56"/>
    <p:sldId id="446" r:id="rId57"/>
    <p:sldId id="455" r:id="rId58"/>
    <p:sldId id="368" r:id="rId59"/>
    <p:sldId id="463" r:id="rId60"/>
    <p:sldId id="464" r:id="rId61"/>
    <p:sldId id="465" r:id="rId62"/>
    <p:sldId id="466" r:id="rId63"/>
    <p:sldId id="467" r:id="rId64"/>
    <p:sldId id="468" r:id="rId65"/>
    <p:sldId id="469" r:id="rId66"/>
    <p:sldId id="491" r:id="rId67"/>
    <p:sldId id="493" r:id="rId68"/>
    <p:sldId id="479" r:id="rId69"/>
    <p:sldId id="470" r:id="rId70"/>
    <p:sldId id="473" r:id="rId71"/>
    <p:sldId id="369" r:id="rId72"/>
    <p:sldId id="501" r:id="rId73"/>
    <p:sldId id="489" r:id="rId74"/>
    <p:sldId id="482" r:id="rId75"/>
    <p:sldId id="483" r:id="rId76"/>
    <p:sldId id="494" r:id="rId77"/>
    <p:sldId id="492" r:id="rId78"/>
    <p:sldId id="490" r:id="rId79"/>
    <p:sldId id="481" r:id="rId80"/>
    <p:sldId id="590" r:id="rId81"/>
    <p:sldId id="589" r:id="rId82"/>
    <p:sldId id="588" r:id="rId83"/>
    <p:sldId id="486" r:id="rId84"/>
    <p:sldId id="488" r:id="rId85"/>
    <p:sldId id="487" r:id="rId86"/>
    <p:sldId id="485" r:id="rId87"/>
    <p:sldId id="457" r:id="rId88"/>
    <p:sldId id="370" r:id="rId89"/>
    <p:sldId id="508" r:id="rId90"/>
    <p:sldId id="495" r:id="rId91"/>
    <p:sldId id="516" r:id="rId92"/>
    <p:sldId id="509" r:id="rId93"/>
    <p:sldId id="511" r:id="rId94"/>
    <p:sldId id="514" r:id="rId95"/>
    <p:sldId id="510" r:id="rId96"/>
    <p:sldId id="513" r:id="rId97"/>
    <p:sldId id="517" r:id="rId98"/>
    <p:sldId id="518" r:id="rId99"/>
    <p:sldId id="458" r:id="rId100"/>
    <p:sldId id="520" r:id="rId101"/>
    <p:sldId id="525" r:id="rId102"/>
    <p:sldId id="522" r:id="rId103"/>
    <p:sldId id="527" r:id="rId104"/>
    <p:sldId id="459" r:id="rId105"/>
    <p:sldId id="371" r:id="rId106"/>
    <p:sldId id="532" r:id="rId107"/>
    <p:sldId id="531" r:id="rId108"/>
    <p:sldId id="528" r:id="rId109"/>
    <p:sldId id="460" r:id="rId110"/>
    <p:sldId id="502" r:id="rId111"/>
    <p:sldId id="540" r:id="rId112"/>
    <p:sldId id="539" r:id="rId113"/>
    <p:sldId id="536" r:id="rId114"/>
    <p:sldId id="503" r:id="rId115"/>
    <p:sldId id="506" r:id="rId116"/>
    <p:sldId id="541" r:id="rId117"/>
    <p:sldId id="542" r:id="rId118"/>
    <p:sldId id="543" r:id="rId119"/>
    <p:sldId id="373" r:id="rId120"/>
    <p:sldId id="545" r:id="rId121"/>
    <p:sldId id="585" r:id="rId122"/>
    <p:sldId id="586" r:id="rId123"/>
    <p:sldId id="546" r:id="rId124"/>
    <p:sldId id="592" r:id="rId125"/>
    <p:sldId id="593" r:id="rId126"/>
    <p:sldId id="591" r:id="rId127"/>
    <p:sldId id="500" r:id="rId128"/>
    <p:sldId id="547" r:id="rId129"/>
    <p:sldId id="374" r:id="rId130"/>
    <p:sldId id="548" r:id="rId131"/>
    <p:sldId id="554" r:id="rId132"/>
    <p:sldId id="549" r:id="rId133"/>
    <p:sldId id="375" r:id="rId134"/>
    <p:sldId id="555" r:id="rId135"/>
    <p:sldId id="499" r:id="rId136"/>
    <p:sldId id="557" r:id="rId137"/>
    <p:sldId id="558" r:id="rId138"/>
    <p:sldId id="560" r:id="rId139"/>
    <p:sldId id="559" r:id="rId140"/>
    <p:sldId id="562" r:id="rId141"/>
    <p:sldId id="563" r:id="rId142"/>
    <p:sldId id="594" r:id="rId143"/>
    <p:sldId id="359" r:id="rId144"/>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86022" autoAdjust="0"/>
  </p:normalViewPr>
  <p:slideViewPr>
    <p:cSldViewPr>
      <p:cViewPr varScale="1">
        <p:scale>
          <a:sx n="63" d="100"/>
          <a:sy n="63" d="100"/>
        </p:scale>
        <p:origin x="1596" y="72"/>
      </p:cViewPr>
      <p:guideLst>
        <p:guide orient="horz" pos="2160"/>
        <p:guide pos="2880"/>
      </p:guideLst>
    </p:cSldViewPr>
  </p:slideViewPr>
  <p:notesTextViewPr>
    <p:cViewPr>
      <p:scale>
        <a:sx n="1" d="1"/>
        <a:sy n="1" d="1"/>
      </p:scale>
      <p:origin x="0" y="0"/>
    </p:cViewPr>
  </p:notesTextViewPr>
  <p:sorterViewPr>
    <p:cViewPr>
      <p:scale>
        <a:sx n="100" d="100"/>
        <a:sy n="100" d="100"/>
      </p:scale>
      <p:origin x="0" y="42278"/>
    </p:cViewPr>
  </p:sorterViewPr>
  <p:notesViewPr>
    <p:cSldViewPr>
      <p:cViewPr varScale="1">
        <p:scale>
          <a:sx n="83" d="100"/>
          <a:sy n="83" d="100"/>
        </p:scale>
        <p:origin x="-3156"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Tree>
    <p:extLst>
      <p:ext uri="{BB962C8B-B14F-4D97-AF65-F5344CB8AC3E}">
        <p14:creationId xmlns:p14="http://schemas.microsoft.com/office/powerpoint/2010/main" val="2658493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004EE15-3F66-4B04-9498-3105BC2FDFCF}" type="datetimeFigureOut">
              <a:rPr lang="en-US" smtClean="0"/>
              <a:t>5/15/2018</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DB6FC41E-C7B1-4942-A6F8-366B0333BB5C}" type="slidenum">
              <a:rPr lang="en-US" smtClean="0"/>
              <a:t>‹#›</a:t>
            </a:fld>
            <a:endParaRPr lang="en-US" dirty="0"/>
          </a:p>
        </p:txBody>
      </p:sp>
    </p:spTree>
    <p:extLst>
      <p:ext uri="{BB962C8B-B14F-4D97-AF65-F5344CB8AC3E}">
        <p14:creationId xmlns:p14="http://schemas.microsoft.com/office/powerpoint/2010/main" val="41010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dirty="0" smtClean="0"/>
              <a:t>This is the fourth mentoring module of the State Floodplain Manager 1 on 1 course, “Framework for Floodplain Management Part 2</a:t>
            </a:r>
            <a:r>
              <a:rPr lang="en-US" baseline="0" dirty="0" smtClean="0"/>
              <a:t>.”</a:t>
            </a:r>
          </a:p>
          <a:p>
            <a:endParaRPr lang="en-US" baseline="0" dirty="0" smtClean="0"/>
          </a:p>
          <a:p>
            <a:pPr marL="176131" indent="-176131">
              <a:buFont typeface="Arial" pitchFamily="34" charset="0"/>
              <a:buChar char="•"/>
            </a:pPr>
            <a:r>
              <a:rPr lang="en-US" baseline="0" dirty="0" smtClean="0"/>
              <a:t>I {or We} will begin by presenting an overview of the module, then address/discuss each topic in sequence, allowing time for interaction and questions throughout the session.</a:t>
            </a:r>
          </a:p>
          <a:p>
            <a:pPr marL="176131" indent="-17613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a:t>
            </a:fld>
            <a:endParaRPr lang="en-US" dirty="0"/>
          </a:p>
        </p:txBody>
      </p:sp>
    </p:spTree>
    <p:extLst>
      <p:ext uri="{BB962C8B-B14F-4D97-AF65-F5344CB8AC3E}">
        <p14:creationId xmlns:p14="http://schemas.microsoft.com/office/powerpoint/2010/main" val="155582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SHMO: State Hazard Mitigation Officer</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Who is the SHMO</a:t>
            </a:r>
            <a:r>
              <a:rPr lang="en-US" i="0" baseline="0" dirty="0" smtClean="0"/>
              <a:t> in your state?  In what agency?  What is your relationship?</a:t>
            </a:r>
            <a:endParaRPr lang="en-US" i="0"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p>
          <a:p>
            <a:pPr marL="171450" indent="-171450" eaLnBrk="1" hangingPunct="1">
              <a:buFont typeface="Arial" panose="020B0604020202020204" pitchFamily="34" charset="0"/>
              <a:buChar char="•"/>
            </a:pPr>
            <a:r>
              <a:rPr lang="en-US" i="0" dirty="0" smtClean="0"/>
              <a:t>Is your</a:t>
            </a:r>
            <a:r>
              <a:rPr lang="en-US" i="0" baseline="0" dirty="0" smtClean="0"/>
              <a:t> state included in this definition?  </a:t>
            </a:r>
            <a:r>
              <a:rPr lang="en-US" i="1" baseline="0" dirty="0" smtClean="0"/>
              <a:t>(If yes, continue with this unit, if no, basically skip over CZMP.)</a:t>
            </a:r>
            <a:endParaRPr lang="en-US" i="1" dirty="0" smtClean="0"/>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smtClean="0"/>
              <a:t>(Job Aid 6.)  </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r>
              <a:rPr lang="en-US" i="0" baseline="0" dirty="0" smtClean="0"/>
              <a:t>This concludes the section concerning the Coastal Zone Management Program.</a:t>
            </a:r>
            <a:endParaRPr lang="en-US" i="0"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103</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 NDSP has been operational since 1998.</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dirty="0" smtClean="0"/>
              <a:t>The NID is maintained by the USACE.  The NID used to be available on the internet, but has since been pulled down to frustrate any possible terrorist attacks…</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i="0" dirty="0" smtClean="0"/>
              <a:t>Photo of emergency alert siren, you know, the one that sounds when a dam fails.</a:t>
            </a:r>
          </a:p>
          <a:p>
            <a:pPr marL="171450" indent="-171450" eaLnBrk="1" hangingPunct="1">
              <a:buFont typeface="Arial" panose="020B0604020202020204" pitchFamily="34" charset="0"/>
              <a:buChar char="•"/>
            </a:pPr>
            <a:endParaRPr lang="en-US" i="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(Job Aid 7.)  </a:t>
            </a:r>
          </a:p>
          <a:p>
            <a:pPr marL="171450" indent="-171450" eaLnBrk="1" hangingPunct="1">
              <a:buFont typeface="Arial" panose="020B0604020202020204" pitchFamily="34" charset="0"/>
              <a:buChar char="•"/>
            </a:pPr>
            <a:endParaRPr lang="en-US" i="0"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smtClean="0"/>
              <a:t>Review the slide.</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r>
              <a:rPr lang="en-US" i="1" baseline="0" dirty="0" smtClean="0"/>
              <a:t>EAP: Emergency Action Plan</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r>
              <a:rPr lang="en-US" i="0" baseline="0" dirty="0" smtClean="0"/>
              <a:t>There are approximately 4,400 unsafe non-federal dams in the United States.  (Dams identified by state programs as susceptible to failure.  This is not the same thing as a high hazard potential dam.)</a:t>
            </a:r>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smtClean="0"/>
              <a:t>Review the slide.</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Discuss slide’s questions.</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1" dirty="0" smtClean="0"/>
              <a:t>Cover your experiences</a:t>
            </a:r>
            <a:r>
              <a:rPr lang="en-US" i="1" baseline="0" dirty="0" smtClean="0"/>
              <a:t> with your State Dam Safety office and any items you have seen in local/state FPM ordinances in regard to dams. </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r>
              <a:rPr lang="en-US" i="0" baseline="0" dirty="0" smtClean="0"/>
              <a:t>This concludes the NDSP review.</a:t>
            </a:r>
            <a:endParaRPr lang="en-US" i="0"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a:p>
            <a:pPr marL="176108" indent="-176108">
              <a:buFont typeface="Arial" pitchFamily="34" charset="0"/>
              <a:buChar char="•"/>
            </a:pPr>
            <a:r>
              <a:rPr lang="en-US" i="0" baseline="0" dirty="0" smtClean="0"/>
              <a:t>We will next cover five national associations fairly quickly, as a means of introduction.  They have been identified as organizations that are connected to FPM activities and who serve as partners in mitigation.</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108</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dirty="0" smtClean="0"/>
              <a:t>Surprised huh?  Have you ever heard of ASFPM?  What did you hear?</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dirty="0" smtClean="0"/>
              <a:t>ASFPM has state chapters.  It is an individual membership organization. </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i="1" dirty="0" smtClean="0"/>
              <a:t>(Job Aid 8).  A history of</a:t>
            </a:r>
            <a:r>
              <a:rPr lang="en-US" i="1" baseline="0" dirty="0" smtClean="0"/>
              <a:t> ASFPM w</a:t>
            </a:r>
            <a:r>
              <a:rPr lang="en-US" i="1" dirty="0" smtClean="0"/>
              <a:t>ritten</a:t>
            </a:r>
            <a:r>
              <a:rPr lang="en-US" i="1" baseline="0" dirty="0" smtClean="0"/>
              <a:t> in 2003.</a:t>
            </a:r>
            <a:endParaRPr lang="en-US" i="1"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i="1" dirty="0" smtClean="0"/>
              <a:t>The footer illustrates five events/programs</a:t>
            </a:r>
            <a:r>
              <a:rPr lang="en-US" i="1" baseline="0" dirty="0" smtClean="0"/>
              <a:t> that the Association promotes.</a:t>
            </a:r>
            <a:endParaRPr lang="en-US" i="1"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0" dirty="0" smtClean="0"/>
              <a:t>The SHMO is the official representative of State government who is the primary point</a:t>
            </a:r>
            <a:r>
              <a:rPr lang="en-US" i="0" baseline="0" dirty="0" smtClean="0"/>
              <a:t> of contact with FEMA, other Federal agencies, and local governments in mitigation planning and implementation of mitigation programs and activities required under the  Stafford Act.</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If an Indian Tribe decides to participate, the SHMO will be the Tribal Hazard Mitigation Officer.  Tribes are unique in that they can be an Applicant (equivalent to States) or sub-applicant to the State.  California and Arizona don’t have the capability to pass State money through to tribes, so Tribes have to be Applicants there.</a:t>
            </a:r>
            <a:endParaRPr lang="en-US" i="0"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Does your state have a state FPM association?  Is it a state chapter of ASFPM?</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 2014-2015 Officers and Board of Directors.  Perhaps you know some of them?</a:t>
            </a:r>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This is the ASFPM website.  Information contained here can be of service to you and your</a:t>
            </a:r>
            <a:r>
              <a:rPr lang="en-US" i="0" baseline="0" dirty="0" smtClean="0"/>
              <a:t> state FPM program.</a:t>
            </a:r>
            <a:endParaRPr lang="en-US" i="0"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What are your concerns with the Association,</a:t>
            </a:r>
            <a:r>
              <a:rPr lang="en-US" baseline="0" dirty="0" smtClean="0"/>
              <a:t> if any?</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Since the remaining topics of this module are non-Federal entities, we will cover them more quickly.  The next up is the National Association of Flood and Stormwater Management Agencies or NAFSMA.</a:t>
            </a:r>
          </a:p>
          <a:p>
            <a:pPr marL="171450" indent="-171450" eaLnBrk="1" hangingPunct="1">
              <a:buFont typeface="Arial" panose="020B0604020202020204" pitchFamily="34" charset="0"/>
              <a:buChar char="•"/>
            </a:pPr>
            <a:endParaRPr lang="en-US" baseline="0" dirty="0" smtClean="0"/>
          </a:p>
          <a:p>
            <a:pPr marL="0" indent="0" eaLnBrk="1" hangingPunct="1">
              <a:buFont typeface="Arial" panose="020B0604020202020204" pitchFamily="34" charset="0"/>
              <a:buNone/>
            </a:pPr>
            <a:endParaRPr lang="en-US" i="1"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Have you heard of NAFSMA?  It is an organization</a:t>
            </a:r>
            <a:r>
              <a:rPr lang="en-US" i="0" baseline="0" dirty="0" smtClean="0"/>
              <a:t> membership organization.</a:t>
            </a:r>
            <a:endParaRPr lang="en-US" i="0" dirty="0" smtClean="0"/>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1" dirty="0" smtClean="0"/>
              <a:t>Review slide.</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NAFSMA was instrumental in the reauthorization efforts for the Clean</a:t>
            </a:r>
            <a:r>
              <a:rPr lang="en-US" i="0" baseline="0" dirty="0" smtClean="0"/>
              <a:t> Water Act and the various WRDAs in the past few years.</a:t>
            </a:r>
            <a:endParaRPr lang="en-US" i="0"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NAFSMA</a:t>
            </a:r>
            <a:r>
              <a:rPr lang="en-US" i="0" baseline="0" dirty="0" smtClean="0"/>
              <a:t> and ASFPM have partnered in several coalitions.  NAFSMA also has a permanent representative on the FEMA CRS Task Force, along with ASFPM.</a:t>
            </a:r>
            <a:endParaRPr lang="en-US" i="0" dirty="0" smtClean="0"/>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This concludes the summary of NAFSMA.  Any</a:t>
            </a:r>
            <a:r>
              <a:rPr lang="en-US" i="0" baseline="0" dirty="0" smtClean="0"/>
              <a:t> questions?</a:t>
            </a:r>
          </a:p>
          <a:p>
            <a:pPr marL="171450" indent="-171450" eaLnBrk="1" hangingPunct="1">
              <a:buFont typeface="Arial" panose="020B0604020202020204" pitchFamily="34" charset="0"/>
              <a:buChar char="•"/>
            </a:pPr>
            <a:endParaRPr lang="en-US" i="0" baseline="0" dirty="0" smtClean="0"/>
          </a:p>
          <a:p>
            <a:pPr marL="171450" indent="-171450" eaLnBrk="1" hangingPunct="1">
              <a:buFont typeface="Arial" panose="020B0604020202020204" pitchFamily="34" charset="0"/>
              <a:buChar char="•"/>
            </a:pPr>
            <a:r>
              <a:rPr lang="en-US" i="0" dirty="0" smtClean="0"/>
              <a:t>The next association we will cover</a:t>
            </a:r>
            <a:r>
              <a:rPr lang="en-US" i="0" baseline="0" dirty="0" smtClean="0"/>
              <a:t> is ASDSO.</a:t>
            </a:r>
            <a:endParaRPr lang="en-US" i="0" dirty="0" smtClean="0"/>
          </a:p>
          <a:p>
            <a:pPr marL="171450" indent="-171450" eaLnBrk="1" hangingPunct="1">
              <a:buFont typeface="Arial" panose="020B0604020202020204" pitchFamily="34" charset="0"/>
              <a:buChar char="•"/>
            </a:pPr>
            <a:endParaRPr lang="en-US" i="0" dirty="0" smtClean="0"/>
          </a:p>
          <a:p>
            <a:pPr marL="0" indent="0" eaLnBrk="1" hangingPunct="1">
              <a:buFont typeface="Arial" panose="020B0604020202020204" pitchFamily="34" charset="0"/>
              <a:buNone/>
            </a:pPr>
            <a:endParaRPr lang="en-US" i="1"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There is an</a:t>
            </a:r>
            <a:r>
              <a:rPr lang="en-US" i="0" baseline="0" dirty="0" smtClean="0"/>
              <a:t> ASDSO representative on the CRS Task Force Series 600 Committee.  This committee was instrumental in the reworking of Activity 630 in the 2013 manual.</a:t>
            </a:r>
          </a:p>
          <a:p>
            <a:pPr marL="171450" indent="-171450" eaLnBrk="1" hangingPunct="1">
              <a:buFont typeface="Arial" panose="020B0604020202020204" pitchFamily="34" charset="0"/>
              <a:buChar char="•"/>
            </a:pPr>
            <a:endParaRPr lang="en-US" i="0" baseline="0" dirty="0" smtClean="0"/>
          </a:p>
          <a:p>
            <a:pPr marL="171450" indent="-171450" eaLnBrk="1" hangingPunct="1">
              <a:buFont typeface="Arial" panose="020B0604020202020204" pitchFamily="34" charset="0"/>
              <a:buChar char="•"/>
            </a:pPr>
            <a:r>
              <a:rPr lang="en-US" i="1" baseline="0" dirty="0" smtClean="0"/>
              <a:t>(Job Aid 9).  </a:t>
            </a:r>
            <a:endParaRPr lang="en-US" i="1"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This map denotes the four regions which make up ASDSO.</a:t>
            </a:r>
          </a:p>
          <a:p>
            <a:pPr marL="171450" indent="-171450" eaLnBrk="1" hangingPunct="1">
              <a:buFont typeface="Arial" panose="020B0604020202020204" pitchFamily="34" charset="0"/>
              <a:buChar char="•"/>
            </a:pPr>
            <a:endParaRPr lang="en-US" i="0" dirty="0" smtClean="0"/>
          </a:p>
          <a:p>
            <a:pPr marL="171450" indent="-171450" eaLnBrk="1" hangingPunct="1">
              <a:buFont typeface="Arial" panose="020B0604020202020204" pitchFamily="34" charset="0"/>
              <a:buChar char="•"/>
            </a:pPr>
            <a:r>
              <a:rPr lang="en-US" i="0" dirty="0" smtClean="0"/>
              <a:t>There is currently only one chapter, the</a:t>
            </a:r>
            <a:r>
              <a:rPr lang="en-US" i="0" baseline="0" dirty="0" smtClean="0"/>
              <a:t> New Jersey/Pennsylvania Council for Safe Dams (CSD).</a:t>
            </a:r>
          </a:p>
          <a:p>
            <a:pPr marL="171450" indent="-171450" eaLnBrk="1" hangingPunct="1">
              <a:buFont typeface="Arial" panose="020B0604020202020204" pitchFamily="34" charset="0"/>
              <a:buChar cha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Latest inventory has around 84,000 dams identified, with</a:t>
            </a:r>
            <a:r>
              <a:rPr lang="en-US" i="1" baseline="0" dirty="0" smtClean="0"/>
              <a:t> </a:t>
            </a:r>
            <a:r>
              <a:rPr lang="en-US" i="0" baseline="0" dirty="0" smtClean="0"/>
              <a:t>over 15,000 classified as high hazard potential dams.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Is the State Dam Safety Official a member of your state FPM association?  If no, why not?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smtClean="0"/>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itchFamily="34" charset="0"/>
              <a:buChar char="•"/>
            </a:pPr>
            <a:endParaRPr lang="en-US" i="1" baseline="0" dirty="0" smtClean="0"/>
          </a:p>
          <a:p>
            <a:pPr marL="176131" indent="-176131">
              <a:buFont typeface="Arial" pitchFamily="34" charset="0"/>
              <a:buChar char="•"/>
            </a:pPr>
            <a:r>
              <a:rPr lang="en-US" i="0" baseline="0" dirty="0" smtClean="0"/>
              <a:t>What does SHMO stand for?  </a:t>
            </a:r>
            <a:endParaRPr lang="en-US" i="0"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smtClean="0"/>
              <a:t>Review slide.</a:t>
            </a:r>
          </a:p>
          <a:p>
            <a:pPr marL="171450" indent="-171450" eaLnBrk="1" hangingPunct="1">
              <a:buFont typeface="Arial" panose="020B0604020202020204" pitchFamily="34" charset="0"/>
              <a:buChar char="•"/>
            </a:pPr>
            <a:endParaRPr lang="en-US" i="1" baseline="0" dirty="0" smtClean="0"/>
          </a:p>
          <a:p>
            <a:pPr marL="171450" indent="-171450" eaLnBrk="1" hangingPunct="1">
              <a:buFont typeface="Arial" panose="020B0604020202020204" pitchFamily="34" charset="0"/>
              <a:buChar char="•"/>
            </a:pPr>
            <a:r>
              <a:rPr lang="en-US" i="0" baseline="0" dirty="0" smtClean="0"/>
              <a:t>ASDSO’s primary focus is on these four areas.  Legislative, Dam Safety, Tech Resources, and Education/Training.</a:t>
            </a:r>
          </a:p>
          <a:p>
            <a:pPr marL="171450" indent="-171450" eaLnBrk="1" hangingPunct="1">
              <a:buFont typeface="Arial" panose="020B0604020202020204" pitchFamily="34" charset="0"/>
              <a:buChar cha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This concludes the review of ASDSO.  Any thoughts or questions?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CLICK</a:t>
            </a:r>
          </a:p>
          <a:p>
            <a:pPr marL="171450" indent="-171450" eaLnBrk="1" hangingPunct="1">
              <a:buFont typeface="Arial" panose="020B0604020202020204" pitchFamily="34" charset="0"/>
              <a:buChar char="•"/>
            </a:pPr>
            <a:endParaRPr lang="en-US" i="0" baseline="0" dirty="0" smtClean="0"/>
          </a:p>
          <a:p>
            <a:pPr marL="171450" indent="-171450" eaLnBrk="1" hangingPunct="1">
              <a:buFont typeface="Arial" panose="020B0604020202020204" pitchFamily="34" charset="0"/>
              <a:buChar char="•"/>
            </a:pPr>
            <a:endParaRPr lang="en-US" i="1" baseline="0"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The APA has</a:t>
            </a:r>
            <a:r>
              <a:rPr lang="en-US" i="0" baseline="0" dirty="0" smtClean="0"/>
              <a:t> state chapters.</a:t>
            </a:r>
          </a:p>
          <a:p>
            <a:pPr marL="171450" indent="-171450" eaLnBrk="1" hangingPunct="1">
              <a:buFont typeface="Arial" panose="020B0604020202020204" pitchFamily="34" charset="0"/>
              <a:buChar char="•"/>
            </a:pPr>
            <a:endParaRPr lang="en-US" i="0" baseline="0"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ASFPM coordinates with APA.  They are currently involved in updating the Planning Advisory Service Report: Subdivision Design in Flood Hazard Areas.</a:t>
            </a:r>
            <a:endParaRPr lang="en-US" i="0" dirty="0" smtClean="0"/>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the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IAEM is an individual membership organization.</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a:t>
            </a:r>
            <a:r>
              <a:rPr lang="en-US" baseline="0" dirty="0" smtClean="0"/>
              <a:t> Student Region consists of members within colleges and universities.</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IAEM has a Global Board of Directors.</a:t>
            </a: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a:t>
            </a:r>
            <a:r>
              <a:rPr lang="en-US" i="1" baseline="0" dirty="0" smtClean="0"/>
              <a:t> the slide.</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dirty="0" smtClean="0"/>
              <a:t>The Association has 5,000+ members worldwide.</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129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 CEM</a:t>
            </a:r>
            <a:r>
              <a:rPr lang="en-US" baseline="0" dirty="0" smtClean="0"/>
              <a:t> and AEM programs were created in 1993, as internationally recognized certification programs, to raise and maintain professional standards of emergency managers.</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dirty="0" smtClean="0">
                <a:effectLst/>
              </a:rPr>
              <a:t>CEM</a:t>
            </a:r>
            <a:r>
              <a:rPr lang="en-US" baseline="30000" dirty="0" smtClean="0">
                <a:effectLst/>
              </a:rPr>
              <a:t>®</a:t>
            </a:r>
            <a:r>
              <a:rPr lang="en-US" dirty="0" smtClean="0">
                <a:effectLst/>
              </a:rPr>
              <a:t> is a registered trademark of the International Association of Emergency Managers. Additionally, IAEM claims the rights to the use of the service mark for AEM</a:t>
            </a:r>
            <a:r>
              <a:rPr lang="en-US" baseline="30000" dirty="0" smtClean="0">
                <a:effectLst/>
              </a:rPr>
              <a:t>SM</a:t>
            </a:r>
            <a:r>
              <a:rPr lang="en-US" dirty="0" smtClean="0">
                <a:effectLst/>
              </a:rPr>
              <a:t>.</a:t>
            </a:r>
          </a:p>
          <a:p>
            <a:pPr marL="171450" indent="-171450" eaLnBrk="1" hangingPunct="1">
              <a:buFont typeface="Arial" panose="020B0604020202020204" pitchFamily="34" charset="0"/>
              <a:buChar char="•"/>
            </a:pPr>
            <a:endParaRPr lang="en-US" dirty="0" smtClean="0">
              <a:effectLst/>
            </a:endParaRPr>
          </a:p>
          <a:p>
            <a:pPr marL="171450" indent="-171450" eaLnBrk="1" hangingPunct="1">
              <a:buFont typeface="Arial" panose="020B0604020202020204" pitchFamily="34" charset="0"/>
              <a:buChar char="•"/>
            </a:pPr>
            <a:r>
              <a:rPr lang="en-US" dirty="0" smtClean="0">
                <a:effectLst/>
              </a:rPr>
              <a:t>IAEM partners with NEMA to support EMAP.</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The last bullet is the most difficult</a:t>
            </a:r>
            <a:r>
              <a:rPr lang="en-US" baseline="0" dirty="0" smtClean="0"/>
              <a:t> to accomplish.</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baseline="0" dirty="0" smtClean="0"/>
              <a:t>How engaged is your office in hazard mitigation planning and grants?</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i="1" baseline="0" dirty="0" smtClean="0"/>
              <a:t>Discuss for a few minutes.</a:t>
            </a:r>
          </a:p>
          <a:p>
            <a:pPr marL="176131" indent="-176131">
              <a:buFont typeface="Arial" panose="020B0604020202020204" pitchFamily="34" charset="0"/>
              <a:buChar char="•"/>
            </a:pPr>
            <a:endParaRPr lang="en-US" i="1" baseline="0" dirty="0" smtClean="0"/>
          </a:p>
          <a:p>
            <a:pPr marL="0" indent="0">
              <a:buFont typeface="Arial" panose="020B0604020202020204" pitchFamily="34" charset="0"/>
              <a:buNone/>
            </a:pPr>
            <a:endParaRPr lang="en-US" i="0"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There</a:t>
            </a:r>
            <a:r>
              <a:rPr lang="en-US" baseline="0" dirty="0" smtClean="0"/>
              <a:t> are presently 29 EMAP accredited states, with two pending.</a:t>
            </a:r>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IAEM website.  www.iaem.com </a:t>
            </a:r>
          </a:p>
          <a:p>
            <a:pPr marL="171450" indent="-171450" eaLnBrk="1" hangingPunct="1">
              <a:buFont typeface="Arial" panose="020B0604020202020204" pitchFamily="34" charset="0"/>
              <a:buChar char="•"/>
            </a:pPr>
            <a:endParaRPr lang="en-US" dirty="0" smtClean="0"/>
          </a:p>
          <a:p>
            <a:pPr marL="171450" indent="-171450" eaLnBrk="1" hangingPunct="1">
              <a:buFont typeface="Arial" panose="020B0604020202020204" pitchFamily="34" charset="0"/>
              <a:buChar char="•"/>
            </a:pPr>
            <a:r>
              <a:rPr lang="en-US" baseline="0" dirty="0" smtClean="0"/>
              <a:t>This concludes the thumbnail sketch of IAEM.  Any thoughts?</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Next, the last NGO we will discuss in this module, NEMA.</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NEMA is an organization membership</a:t>
            </a:r>
            <a:r>
              <a:rPr lang="en-US" i="0" baseline="0" dirty="0" smtClean="0"/>
              <a:t> organization.</a:t>
            </a:r>
            <a:endParaRPr lang="en-US" i="0" dirty="0" smtClean="0"/>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State EMA directors are the core membership.  Membership categories also exist for key state staff, homeland security advisors, federal agencies, nonprofit organizations, private sector companies, and concerned</a:t>
            </a:r>
            <a:r>
              <a:rPr lang="en-US" i="0" baseline="0" dirty="0" smtClean="0"/>
              <a:t> individuals.</a:t>
            </a:r>
            <a:endParaRPr lang="en-US" i="0" dirty="0"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a:t>
            </a:r>
            <a:r>
              <a:rPr lang="en-US" i="1" baseline="0" dirty="0" smtClean="0"/>
              <a:t> slide.</a:t>
            </a:r>
            <a:endParaRPr lang="en-US" i="1" dirty="0"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a:t>
            </a:r>
            <a:r>
              <a:rPr lang="en-US" i="1" baseline="0" dirty="0" smtClean="0"/>
              <a:t> slide.  (Written like an agency director dictated the six items.)</a:t>
            </a:r>
            <a:endParaRPr lang="en-US" i="1"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NEMA committees,</a:t>
            </a:r>
            <a:r>
              <a:rPr lang="en-US" i="0" baseline="0" dirty="0" smtClean="0"/>
              <a:t> do you see one that is also in the ASFPM PC list?</a:t>
            </a:r>
            <a:endParaRPr lang="en-US" i="0"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EMAC is administered</a:t>
            </a:r>
            <a:r>
              <a:rPr lang="en-US" i="0" baseline="0" dirty="0" smtClean="0"/>
              <a:t> by NEMA.  More information will be presented in Module 10: State Level Disaster Response and Disaster Recovery Duties. </a:t>
            </a:r>
            <a:endParaRPr lang="en-US" i="0"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138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  </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smtClean="0"/>
              <a:t>Review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139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Catalog of Federal Domestic Assistance (CFDA) numbers for the three HMA programs are:</a:t>
            </a:r>
          </a:p>
          <a:p>
            <a:pPr marL="176131" indent="-176131">
              <a:buFont typeface="Arial" panose="020B0604020202020204" pitchFamily="34" charset="0"/>
              <a:buChar char="•"/>
            </a:pPr>
            <a:endParaRPr lang="en-US" b="0" i="1" dirty="0" smtClean="0"/>
          </a:p>
          <a:p>
            <a:pPr marL="1162789" lvl="2" indent="-469682">
              <a:defRPr/>
            </a:pPr>
            <a:r>
              <a:rPr lang="en-US" sz="2700" i="1" kern="0" dirty="0">
                <a:latin typeface="Calibri" pitchFamily="34" charset="0"/>
                <a:cs typeface="Calibri" pitchFamily="34" charset="0"/>
              </a:rPr>
              <a:t>97.039: Hazard Mitigation Grant Program (HMGP)</a:t>
            </a:r>
          </a:p>
          <a:p>
            <a:pPr marL="1162789" lvl="2" indent="-469682">
              <a:defRPr/>
            </a:pPr>
            <a:r>
              <a:rPr lang="en-US" sz="2700" i="1" kern="0" dirty="0">
                <a:latin typeface="Calibri" pitchFamily="34" charset="0"/>
                <a:cs typeface="Calibri" pitchFamily="34" charset="0"/>
              </a:rPr>
              <a:t>97.047: Pre-Disaster Mitigation (PDM) program</a:t>
            </a:r>
          </a:p>
          <a:p>
            <a:pPr marL="1162789" lvl="2" indent="-469682">
              <a:defRPr/>
            </a:pPr>
            <a:r>
              <a:rPr lang="en-US" sz="2700" i="1" kern="0" dirty="0">
                <a:latin typeface="Calibri" pitchFamily="34" charset="0"/>
                <a:cs typeface="Calibri" pitchFamily="34" charset="0"/>
              </a:rPr>
              <a:t>97.029: Flood Mitigation Assistance (FMA) program</a:t>
            </a:r>
          </a:p>
          <a:p>
            <a:pPr marL="176131" indent="-176131">
              <a:buFont typeface="Arial" panose="020B0604020202020204" pitchFamily="34" charset="0"/>
              <a:buChar char="•"/>
            </a:pPr>
            <a:endParaRPr lang="en-US" b="0" i="1"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smtClean="0"/>
              <a:t>Review slide.</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Click to advance to final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140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smtClean="0"/>
              <a:t>Review slide.</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Quote from Chad </a:t>
            </a:r>
            <a:r>
              <a:rPr lang="en-US" i="1" baseline="0" dirty="0" err="1" smtClean="0"/>
              <a:t>Berginnis</a:t>
            </a:r>
            <a:r>
              <a:rPr lang="en-US" i="1" baseline="0" dirty="0" smtClean="0"/>
              <a:t>.</a:t>
            </a:r>
          </a:p>
          <a:p>
            <a:pPr marL="176131" indent="-176131">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141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smtClean="0"/>
              <a:t>If</a:t>
            </a:r>
            <a:r>
              <a:rPr lang="en-US" i="1" baseline="0" dirty="0" smtClean="0"/>
              <a:t> you have time.  Ask the class how their state is actually working with those other authorities/entities/programs mentioned in this module.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142</a:t>
            </a:fld>
            <a:endParaRPr lang="en-US" dirty="0"/>
          </a:p>
        </p:txBody>
      </p:sp>
    </p:spTree>
    <p:extLst>
      <p:ext uri="{BB962C8B-B14F-4D97-AF65-F5344CB8AC3E}">
        <p14:creationId xmlns:p14="http://schemas.microsoft.com/office/powerpoint/2010/main" val="2597747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a:t>Section 404 of the Robert T. Stafford Disaster Relief and Emergency Assistance Act, 42 U.S.C. 5170c and implemented at part 206, subpart N, created the Hazard Mitigation Grant Program (HMGP) in November 1988 as a post-disaster funding source for mitigation actions.  It also required state level mitigation planning.</a:t>
            </a:r>
          </a:p>
          <a:p>
            <a:pPr marL="176131" indent="-176131">
              <a:buFont typeface="Arial" panose="020B0604020202020204" pitchFamily="34" charset="0"/>
              <a:buChar char="•"/>
            </a:pPr>
            <a:endParaRPr lang="en-US" dirty="0"/>
          </a:p>
          <a:p>
            <a:pPr marL="176131" indent="-176131">
              <a:buFont typeface="Arial" panose="020B0604020202020204" pitchFamily="34" charset="0"/>
              <a:buChar char="•"/>
            </a:pPr>
            <a:r>
              <a:rPr lang="en-US" dirty="0"/>
              <a:t>The HMGP assists states and local communities in implementing long term / cost-effective hazard mitigation measures following </a:t>
            </a:r>
            <a:r>
              <a:rPr lang="en-US" dirty="0" smtClean="0"/>
              <a:t>a major </a:t>
            </a:r>
            <a:r>
              <a:rPr lang="en-US" dirty="0"/>
              <a:t>disaster declaration. The grant is a cost-share of 75% federal share and 25% state and/or local share.</a:t>
            </a:r>
          </a:p>
          <a:p>
            <a:endParaRPr lang="en-US" dirty="0"/>
          </a:p>
          <a:p>
            <a:pPr marL="176131" indent="-176131">
              <a:buFont typeface="Arial" panose="020B0604020202020204" pitchFamily="34" charset="0"/>
              <a:buChar char="•"/>
            </a:pPr>
            <a:r>
              <a:rPr lang="en-US" i="1" dirty="0" smtClean="0"/>
              <a:t>(Job </a:t>
            </a:r>
            <a:r>
              <a:rPr lang="en-US" i="1" dirty="0"/>
              <a:t>Aid </a:t>
            </a:r>
            <a:r>
              <a:rPr lang="en-US" i="1" dirty="0" smtClean="0"/>
              <a:t>1.)</a:t>
            </a:r>
            <a:endParaRPr lang="en-US" b="0" i="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0" dirty="0" smtClean="0"/>
              <a:t>The</a:t>
            </a:r>
            <a:r>
              <a:rPr lang="en-US" b="0" i="0" baseline="0" dirty="0" smtClean="0"/>
              <a:t> key purpose of HMGP is to ensure that critical mitigation measures are taken after a disaster during the recovery phase.</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0" baseline="0" dirty="0" smtClean="0"/>
              <a:t>The sliding scale formula provides up to 15% of the first $2 billion of assistance, up to 10% for amounts between $2 billion and $10 billion, and up to 7.5% for amounts between $10 billion and $35.333 billion.</a:t>
            </a:r>
            <a:endParaRPr lang="en-US" b="0" i="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Review</a:t>
            </a:r>
            <a:r>
              <a:rPr lang="en-US" b="0" i="1" baseline="0" dirty="0" smtClean="0"/>
              <a:t> slide.</a:t>
            </a:r>
            <a:endParaRPr lang="en-US" b="0" i="1"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Review</a:t>
            </a:r>
            <a:r>
              <a:rPr lang="en-US" b="0" i="1" baseline="0" dirty="0" smtClean="0"/>
              <a:t> slide.</a:t>
            </a:r>
          </a:p>
          <a:p>
            <a:pPr marL="176131" indent="-176131">
              <a:buFont typeface="Arial" panose="020B0604020202020204" pitchFamily="34" charset="0"/>
              <a:buChar char="•"/>
            </a:pPr>
            <a:endParaRPr lang="en-US" b="0" i="1" baseline="0" dirty="0" smtClean="0"/>
          </a:p>
          <a:p>
            <a:pPr marL="176131" lvl="2" indent="-176131" defTabSz="939363">
              <a:buFont typeface="Arial" panose="020B0604020202020204" pitchFamily="34" charset="0"/>
              <a:buChar char="•"/>
              <a:defRPr/>
            </a:pPr>
            <a:r>
              <a:rPr lang="en-US" b="0" kern="0" dirty="0" smtClean="0">
                <a:latin typeface="Calibri" pitchFamily="34" charset="0"/>
                <a:cs typeface="Calibri" pitchFamily="34" charset="0"/>
              </a:rPr>
              <a:t>There are no NFIP participation requirements for HMGP hazard mitigation planning.</a:t>
            </a:r>
          </a:p>
          <a:p>
            <a:pPr marL="176131" indent="-176131">
              <a:buFont typeface="Arial" panose="020B0604020202020204" pitchFamily="34" charset="0"/>
              <a:buChar char="•"/>
            </a:pPr>
            <a:endParaRPr lang="en-US" b="0" i="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Review</a:t>
            </a:r>
            <a:r>
              <a:rPr lang="en-US" b="0" i="1" baseline="0" dirty="0" smtClean="0"/>
              <a:t> slide.</a:t>
            </a:r>
            <a:endParaRPr lang="en-US" b="0" i="1"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itchFamily="34" charset="0"/>
              <a:buChar char="•"/>
              <a:defRPr/>
            </a:pPr>
            <a:r>
              <a:rPr lang="en-US" dirty="0" smtClean="0"/>
              <a:t>For</a:t>
            </a:r>
            <a:r>
              <a:rPr lang="en-US" baseline="0" dirty="0" smtClean="0"/>
              <a:t> the next hour and a half we will discuss the second of two modules concerned with the framework for floodplain management.</a:t>
            </a:r>
          </a:p>
          <a:p>
            <a:pPr marL="176131" indent="-176131" defTabSz="939363">
              <a:buFont typeface="Arial" pitchFamily="34" charset="0"/>
              <a:buChar char="•"/>
              <a:defRPr/>
            </a:pPr>
            <a:endParaRPr lang="en-US" baseline="0" dirty="0" smtClean="0"/>
          </a:p>
          <a:p>
            <a:pPr defTabSz="939363">
              <a:defRPr/>
            </a:pPr>
            <a:endParaRPr lang="en-US"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Review</a:t>
            </a:r>
            <a:r>
              <a:rPr lang="en-US" b="0" i="1" baseline="0" dirty="0" smtClean="0"/>
              <a:t> slide.</a:t>
            </a:r>
            <a:endParaRPr lang="en-US" b="0" i="1"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2013 HMA Guidance Manual states that  the revamped PDM program was</a:t>
            </a:r>
            <a:r>
              <a:rPr lang="en-US" b="0" i="1" baseline="0" dirty="0" smtClean="0"/>
              <a:t> a</a:t>
            </a:r>
            <a:r>
              <a:rPr lang="en-US" b="0" i="1" dirty="0" smtClean="0"/>
              <a:t>uthorized under section 203 of the Robert T. Stafford Disaster</a:t>
            </a:r>
            <a:r>
              <a:rPr lang="en-US" b="0" i="1" baseline="0" dirty="0" smtClean="0"/>
              <a:t> Relief and Emergency Assistance Act, 42 U.S.C. 5133.</a:t>
            </a:r>
            <a:endParaRPr lang="en-US" b="0" i="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dirty="0" smtClean="0"/>
              <a:t>PDM is also a main funding source for updating hazard mitigation</a:t>
            </a:r>
            <a:r>
              <a:rPr lang="en-US" baseline="0" dirty="0" smtClean="0"/>
              <a:t> plans.  It was slated for elimination as a program in 2013, but Congress put some funds back into the program.  It might disappear at some point in the future.</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dirty="0" smtClean="0"/>
              <a:t>PDM has in the past been limited to $150 million (nationally) with a $3 million cap on Federal</a:t>
            </a:r>
            <a:r>
              <a:rPr lang="en-US" baseline="0" dirty="0" smtClean="0"/>
              <a:t> share of a project. </a:t>
            </a:r>
          </a:p>
          <a:p>
            <a:pPr marL="176131" indent="-176131" defTabSz="939363">
              <a:buFont typeface="Arial" panose="020B0604020202020204" pitchFamily="34" charset="0"/>
              <a:buChar char="•"/>
              <a:defRPr/>
            </a:pPr>
            <a:endParaRPr lang="en-US" baseline="0" dirty="0" smtClean="0"/>
          </a:p>
          <a:p>
            <a:pPr marL="176131" indent="-176131" defTabSz="939363">
              <a:buFont typeface="Arial" panose="020B0604020202020204" pitchFamily="34" charset="0"/>
              <a:buChar char="•"/>
              <a:defRPr/>
            </a:pPr>
            <a:r>
              <a:rPr lang="en-US" baseline="0" dirty="0" smtClean="0"/>
              <a:t>Not used that frequently in the past, just too hard to pull together.</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i="1" dirty="0" smtClean="0">
                <a:effectLst/>
              </a:rPr>
              <a:t>The 2013 HMA Guidance Manual now states that the Flood Mitigation Assistance (FMA) program was created as part of section 1366 of the National Flood Insurance Act of 1968, as amended, 42 U.S.C.</a:t>
            </a:r>
            <a:r>
              <a:rPr lang="en-US" i="1" baseline="0" dirty="0" smtClean="0">
                <a:effectLst/>
              </a:rPr>
              <a:t> 4104c, and implemented at parts 78 and 79</a:t>
            </a:r>
            <a:r>
              <a:rPr lang="en-US" i="1" dirty="0" smtClean="0">
                <a:effectLst/>
              </a:rPr>
              <a:t> with the goal of reducing or eliminating claims under the NFIP.</a:t>
            </a:r>
          </a:p>
          <a:p>
            <a:pPr marL="176131" indent="-176131" defTabSz="939363">
              <a:buFont typeface="Arial" panose="020B0604020202020204" pitchFamily="34" charset="0"/>
              <a:buChar char="•"/>
              <a:defRPr/>
            </a:pPr>
            <a:endParaRPr lang="en-US" i="1" dirty="0" smtClean="0">
              <a:effectLst/>
            </a:endParaRPr>
          </a:p>
          <a:p>
            <a:pPr marL="176131" indent="-176131" defTabSz="939363">
              <a:buFont typeface="Arial" panose="020B0604020202020204" pitchFamily="34" charset="0"/>
              <a:buChar char="•"/>
              <a:defRPr/>
            </a:pPr>
            <a:r>
              <a:rPr lang="en-US" i="0" dirty="0" smtClean="0">
                <a:effectLst/>
              </a:rPr>
              <a:t>When the United States Department of Homeland Security was created, it took FEMA’s FMA funds to buy furniture and equipment for its new headquarters… well Congress did give</a:t>
            </a:r>
            <a:r>
              <a:rPr lang="en-US" i="0" baseline="0" dirty="0" smtClean="0">
                <a:effectLst/>
              </a:rPr>
              <a:t> them the OK</a:t>
            </a:r>
            <a:r>
              <a:rPr lang="en-US" i="0" dirty="0" smtClean="0">
                <a:effectLst/>
              </a:rPr>
              <a:t>…</a:t>
            </a:r>
            <a:r>
              <a:rPr lang="en-US" i="0" dirty="0" smtClean="0">
                <a:effectLst/>
                <a:sym typeface="Wingdings" panose="05000000000000000000" pitchFamily="2" charset="2"/>
              </a:rPr>
              <a:t></a:t>
            </a:r>
            <a:endParaRPr lang="en-US" i="0" dirty="0" smtClean="0">
              <a:effectLst/>
            </a:endParaRPr>
          </a:p>
          <a:p>
            <a:pPr marL="176131" indent="-176131" defTabSz="939363">
              <a:buFont typeface="Arial" panose="020B0604020202020204" pitchFamily="34" charset="0"/>
              <a:buChar char="•"/>
              <a:defRPr/>
            </a:pPr>
            <a:endParaRPr lang="en-US" dirty="0" smtClean="0">
              <a:effectLst/>
            </a:endParaRPr>
          </a:p>
          <a:p>
            <a:pPr marL="176131" indent="-176131" defTabSz="939363">
              <a:buFont typeface="Arial" panose="020B0604020202020204" pitchFamily="34" charset="0"/>
              <a:buChar char="•"/>
              <a:defRPr/>
            </a:pPr>
            <a:r>
              <a:rPr lang="en-US" dirty="0" smtClean="0">
                <a:effectLst/>
              </a:rPr>
              <a:t>Properties included in a FMA project must be NFIP insured at time of the application and for</a:t>
            </a:r>
            <a:r>
              <a:rPr lang="en-US" baseline="0" dirty="0" smtClean="0">
                <a:effectLst/>
              </a:rPr>
              <a:t> the life of the building.</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dirty="0" smtClean="0"/>
              <a:t>Plans prepared</a:t>
            </a:r>
            <a:r>
              <a:rPr lang="en-US" baseline="0" dirty="0" smtClean="0"/>
              <a:t> for the FMA program, need only address flood hazards.  They must be clearly identified as being flood mitigation plans, and they will not meet the eligibility criteria for other mitigation grant programs, unless flooding is the only natural hazard the jurisdiction faces.</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1" i="0" dirty="0" smtClean="0"/>
              <a:t>There is also </a:t>
            </a:r>
            <a:r>
              <a:rPr lang="en-US" i="0" dirty="0" smtClean="0"/>
              <a:t>the HMTAP that is applied for through the Federal Coordinating Officer in the JFO by the Governor’s Representative.</a:t>
            </a:r>
          </a:p>
          <a:p>
            <a:pPr marL="176131" indent="-176131">
              <a:buFont typeface="Arial" panose="020B0604020202020204" pitchFamily="34" charset="0"/>
              <a:buChar char="•"/>
            </a:pPr>
            <a:endParaRPr lang="en-US" i="0" dirty="0" smtClean="0"/>
          </a:p>
          <a:p>
            <a:pPr marL="176131" indent="-176131">
              <a:buFont typeface="Arial" panose="020B0604020202020204" pitchFamily="34" charset="0"/>
              <a:buChar char="•"/>
            </a:pPr>
            <a:r>
              <a:rPr lang="en-US" i="0" dirty="0" smtClean="0"/>
              <a:t>Frequently the HMTAP is used to conduct</a:t>
            </a:r>
            <a:r>
              <a:rPr lang="en-US" i="0" baseline="0" dirty="0" smtClean="0"/>
              <a:t> flood damage assessments using the SDE program by contract teams.</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A &amp; E Services: Architectural and Engineering Services</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Other projects could be: Development of mitigation success stories, mitigation planning workshops, EOC evaluations, development of state specific NFIP Quick Guide, etc.</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HMTAP was originated in 1995, to provide surge support to respond to additional Congressional requirements following the Mississippi River Flood of 1993.  It provides FEMA greater flexibility and surge capability to respond to multiple presidentially-declared disasters.</a:t>
            </a:r>
          </a:p>
          <a:p>
            <a:pPr marL="176131" indent="-176131">
              <a:buFont typeface="Arial" panose="020B0604020202020204" pitchFamily="34" charset="0"/>
              <a:buChar char="•"/>
            </a:pPr>
            <a:endParaRPr lang="en-US" i="0" baseline="0" dirty="0" smtClean="0"/>
          </a:p>
          <a:p>
            <a:pPr marL="171450" indent="-171450">
              <a:buFont typeface="Arial" panose="020B0604020202020204" pitchFamily="34" charset="0"/>
              <a:buChar char="•"/>
            </a:pPr>
            <a:r>
              <a:rPr lang="en-US" i="0" dirty="0" smtClean="0"/>
              <a:t>Administered by the FIMA, Risk Reduction Division, Building Science Branch.</a:t>
            </a:r>
          </a:p>
          <a:p>
            <a:pPr marL="171450" indent="-171450">
              <a:buFont typeface="Arial" panose="020B0604020202020204" pitchFamily="34" charset="0"/>
              <a:buChar char="•"/>
            </a:pPr>
            <a:endParaRPr lang="en-US" i="0" dirty="0" smtClean="0"/>
          </a:p>
          <a:p>
            <a:pPr marL="171450" indent="-171450">
              <a:buFont typeface="Arial" panose="020B0604020202020204" pitchFamily="34" charset="0"/>
              <a:buChar char="•"/>
            </a:pPr>
            <a:r>
              <a:rPr lang="en-US" i="0" dirty="0" smtClean="0"/>
              <a:t>Originated in the 1990’s, to bring</a:t>
            </a:r>
            <a:r>
              <a:rPr lang="en-US" i="0" baseline="0" dirty="0" smtClean="0"/>
              <a:t> together building science engineers and natural hazard experts to conduct problem-focused studies.  These studies result in publications on relevant technical information for hazard mitigation and emergency management across the nation.</a:t>
            </a:r>
            <a:endParaRPr lang="en-US" i="0" dirty="0" smtClean="0"/>
          </a:p>
          <a:p>
            <a:pPr marL="171450" indent="-171450">
              <a:buFont typeface="Arial" panose="020B0604020202020204" pitchFamily="34" charset="0"/>
              <a:buChar char="•"/>
            </a:pPr>
            <a:endParaRPr lang="en-US" i="0" dirty="0" smtClean="0"/>
          </a:p>
          <a:p>
            <a:pPr marL="171450" indent="-171450">
              <a:buFont typeface="Arial" panose="020B0604020202020204" pitchFamily="34" charset="0"/>
              <a:buChar char="•"/>
            </a:pPr>
            <a:r>
              <a:rPr lang="en-US" i="0" dirty="0" smtClean="0"/>
              <a:t>Requested by the state to the Federal Coordinating</a:t>
            </a:r>
            <a:r>
              <a:rPr lang="en-US" i="0" baseline="0" dirty="0" smtClean="0"/>
              <a:t> Officer.</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1" baseline="0" dirty="0" smtClean="0"/>
              <a:t>Photos are of URS damage assessment teams in Mississippi in 2011, a HMTAP contract.</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0" baseline="0" dirty="0" smtClean="0"/>
              <a:t>This concludes the section on the FEMA HMA programs.</a:t>
            </a:r>
            <a:endParaRPr lang="en-US" i="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This slide is</a:t>
            </a:r>
            <a:r>
              <a:rPr lang="en-US" b="0" i="1" baseline="0" dirty="0" smtClean="0"/>
              <a:t> designed to plant the idea that the NFIP isn’t an island, and neither are the other FEMA programs.</a:t>
            </a:r>
          </a:p>
          <a:p>
            <a:pPr marL="176131" indent="-176131">
              <a:buFont typeface="Arial" panose="020B0604020202020204" pitchFamily="34" charset="0"/>
              <a:buChar char="•"/>
            </a:pPr>
            <a:endParaRPr lang="en-US" b="0" i="1" baseline="0" dirty="0" smtClean="0"/>
          </a:p>
          <a:p>
            <a:pPr marL="176131" indent="-176131">
              <a:buFont typeface="Arial" panose="020B0604020202020204" pitchFamily="34" charset="0"/>
              <a:buChar char="•"/>
            </a:pPr>
            <a:r>
              <a:rPr lang="en-US" b="0" i="1" baseline="0" dirty="0" smtClean="0"/>
              <a:t>Discuss your experiences working with these programs as the State Floodplain Manager.  PA and IHP will  be discussed in Module #10: State Level Disaster Response and Disaster Recovery Duties.</a:t>
            </a:r>
          </a:p>
          <a:p>
            <a:pPr marL="176131" indent="-176131">
              <a:buFont typeface="Arial" panose="020B0604020202020204" pitchFamily="34" charset="0"/>
              <a:buChar char="•"/>
            </a:pPr>
            <a:endParaRPr lang="en-US" b="0" i="1" baseline="0" dirty="0" smtClean="0"/>
          </a:p>
          <a:p>
            <a:pPr marL="176131" indent="-176131">
              <a:buFont typeface="Arial" panose="020B0604020202020204" pitchFamily="34" charset="0"/>
              <a:buChar char="•"/>
            </a:pPr>
            <a:r>
              <a:rPr lang="en-US" b="0" i="0" baseline="0" dirty="0" smtClean="0"/>
              <a:t>Individual Assistance was changed to Individuals and Households Program a few years past.  Most people still say “IA.”</a:t>
            </a:r>
            <a:endParaRPr lang="en-US" b="0" i="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(Job Aid 2</a:t>
            </a:r>
            <a:r>
              <a:rPr lang="en-US" b="0" i="1" baseline="0" dirty="0" smtClean="0"/>
              <a:t> and Job Aid 2a.</a:t>
            </a:r>
            <a:r>
              <a:rPr lang="en-US" b="0" i="1" dirty="0" smtClean="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0" dirty="0" smtClean="0"/>
              <a:t>First, a simple diagram which illustrates the project lifecycle of the typical HMA grant process.</a:t>
            </a:r>
          </a:p>
          <a:p>
            <a:pPr marL="176131" indent="-176131">
              <a:buFont typeface="Arial" panose="020B0604020202020204" pitchFamily="34" charset="0"/>
              <a:buChar char="•"/>
            </a:pPr>
            <a:endParaRPr lang="en-US" b="0" i="0" dirty="0" smtClean="0"/>
          </a:p>
          <a:p>
            <a:pPr marL="176131" indent="-176131">
              <a:buFont typeface="Arial" panose="020B0604020202020204" pitchFamily="34" charset="0"/>
              <a:buChar char="•"/>
            </a:pPr>
            <a:r>
              <a:rPr lang="en-US" b="0" i="1" dirty="0" smtClean="0"/>
              <a:t>Review</a:t>
            </a:r>
            <a:r>
              <a:rPr lang="en-US" b="0" i="1" baseline="0" dirty="0" smtClean="0"/>
              <a:t> slide.</a:t>
            </a:r>
            <a:endParaRPr lang="en-US" b="0" i="1"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Skip this slide as deemed necessary.</a:t>
            </a:r>
          </a:p>
          <a:p>
            <a:pPr marL="176131" indent="-176131">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3</a:t>
            </a:fld>
            <a:endParaRPr lang="en-US" dirty="0"/>
          </a:p>
        </p:txBody>
      </p:sp>
    </p:spTree>
    <p:extLst>
      <p:ext uri="{BB962C8B-B14F-4D97-AF65-F5344CB8AC3E}">
        <p14:creationId xmlns:p14="http://schemas.microsoft.com/office/powerpoint/2010/main" val="1544744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0" dirty="0" smtClean="0"/>
              <a:t>This chart serves as a snapshot of various eligible</a:t>
            </a:r>
            <a:r>
              <a:rPr lang="en-US" b="0" i="0" baseline="0" dirty="0" smtClean="0"/>
              <a:t> activities that can be funded by HMA grants.</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1" baseline="0" dirty="0" smtClean="0"/>
              <a:t>Click to bring up the siren photo.</a:t>
            </a:r>
          </a:p>
          <a:p>
            <a:pPr marL="176131" indent="-176131">
              <a:buFont typeface="Arial" panose="020B0604020202020204" pitchFamily="34" charset="0"/>
              <a:buChar char="•"/>
            </a:pPr>
            <a:endParaRPr lang="en-US" b="0" i="1" baseline="0" dirty="0" smtClean="0"/>
          </a:p>
          <a:p>
            <a:pPr marL="176131" indent="-176131">
              <a:buFont typeface="Arial" panose="020B0604020202020204" pitchFamily="34" charset="0"/>
              <a:buChar char="•"/>
            </a:pPr>
            <a:r>
              <a:rPr lang="en-US" b="0" i="0" baseline="0" dirty="0" smtClean="0"/>
              <a:t>An example of a possible use of HMGP 5% funds are emergency warning sirens.</a:t>
            </a:r>
            <a:endParaRPr lang="en-US" b="0" i="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0" dirty="0" smtClean="0"/>
              <a:t>This chart covers the cost-share requirements of</a:t>
            </a:r>
            <a:r>
              <a:rPr lang="en-US" b="0" i="0" baseline="0" dirty="0" smtClean="0"/>
              <a:t> the three HMA grant programs.</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1" baseline="0" dirty="0" smtClean="0"/>
              <a:t>Review slide.</a:t>
            </a:r>
            <a:endParaRPr lang="en-US" b="0" i="1"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There is another aspect to this program.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0" dirty="0" smtClean="0"/>
              <a:t>This</a:t>
            </a:r>
            <a:r>
              <a:rPr lang="en-US" b="0" i="0" baseline="0" dirty="0" smtClean="0"/>
              <a:t> approved plan requirement came from DMA2K.  States must have, at the minimum, a Standard State Mitigation Plan which is updated every three years.  (There is also an Enhanced State Mitigation Plan, but it is not commonly used at this time.)</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0" baseline="0" dirty="0" smtClean="0"/>
              <a:t>A Standard State Mitigation Plan that addresses SRL properties will receive the reduced cost share for FMA and SRL programs. (Up to a 90% federal cost share.)</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0" baseline="0" dirty="0" smtClean="0"/>
              <a:t>Policies and procedures for mitigation planning can be found in section 322 of the Stafford Act, 42 U.S.C. 5165.</a:t>
            </a:r>
          </a:p>
          <a:p>
            <a:pPr marL="176131" indent="-176131">
              <a:buFont typeface="Arial" panose="020B0604020202020204" pitchFamily="34" charset="0"/>
              <a:buChar char="•"/>
            </a:pPr>
            <a:endParaRPr lang="en-US" b="0" i="0" baseline="0" dirty="0" smtClean="0"/>
          </a:p>
          <a:p>
            <a:pPr marL="176131" indent="-176131">
              <a:buFont typeface="Arial" panose="020B0604020202020204" pitchFamily="34" charset="0"/>
              <a:buChar char="•"/>
            </a:pPr>
            <a:r>
              <a:rPr lang="en-US" b="0" i="0" baseline="0" dirty="0" smtClean="0"/>
              <a:t>Up to 7% of HMGP funding is to be used for mitigation planning, in accordance with 44 CFR § 206.434</a:t>
            </a:r>
            <a:endParaRPr lang="en-US" b="0" i="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b="0" i="0" dirty="0" smtClean="0"/>
              <a:t>There</a:t>
            </a:r>
            <a:r>
              <a:rPr lang="en-US" b="0" i="0" baseline="0" dirty="0" smtClean="0"/>
              <a:t> is always an exception.  In this there is an “Extraordinary Circumstances Exception” to the existing plan requirement.</a:t>
            </a:r>
            <a:endParaRPr lang="en-US" b="0" i="0" dirty="0" smtClean="0"/>
          </a:p>
          <a:p>
            <a:pPr marL="176131" indent="-176131">
              <a:buFont typeface="Arial" panose="020B0604020202020204" pitchFamily="34" charset="0"/>
              <a:buChar char="•"/>
            </a:pPr>
            <a:endParaRPr lang="en-US" b="0" i="1"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0" i="1" dirty="0" smtClean="0"/>
              <a:t>Review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Planning grants are awarded to local regional</a:t>
            </a:r>
            <a:r>
              <a:rPr lang="en-US" baseline="0" dirty="0" smtClean="0"/>
              <a:t> and local entities to assist with the development of mitigation plans. </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i="1" baseline="0" dirty="0" smtClean="0"/>
              <a:t>Photos are of a local community planning group (upper left) and a regional planning group (lower right).</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36</a:t>
            </a:fld>
            <a:endParaRPr lang="en-US" dirty="0"/>
          </a:p>
        </p:txBody>
      </p:sp>
    </p:spTree>
    <p:extLst>
      <p:ext uri="{BB962C8B-B14F-4D97-AF65-F5344CB8AC3E}">
        <p14:creationId xmlns:p14="http://schemas.microsoft.com/office/powerpoint/2010/main" val="3775113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The “Regional” block refers to a regional planning and</a:t>
            </a:r>
            <a:r>
              <a:rPr lang="en-US" baseline="0" dirty="0" smtClean="0"/>
              <a:t> development districts or similar organization that some states have and use.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37</a:t>
            </a:fld>
            <a:endParaRPr lang="en-US" dirty="0"/>
          </a:p>
        </p:txBody>
      </p:sp>
    </p:spTree>
    <p:extLst>
      <p:ext uri="{BB962C8B-B14F-4D97-AF65-F5344CB8AC3E}">
        <p14:creationId xmlns:p14="http://schemas.microsoft.com/office/powerpoint/2010/main" val="862542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Bottom Left</a:t>
            </a:r>
            <a:r>
              <a:rPr lang="en-US" i="1" baseline="0" dirty="0" smtClean="0"/>
              <a:t> photo: RL house that was bought out in Warren County, MS.</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1" baseline="0" dirty="0" smtClean="0"/>
              <a:t>Top Right photo: Buyout project in the city of Gulfport, MS.</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1" baseline="0" dirty="0" smtClean="0"/>
              <a:t>Bottom Right photo:  Previous buyout location in Warren County, MS.  Photo taken during the 2008 Mississippi River flood.</a:t>
            </a:r>
          </a:p>
          <a:p>
            <a:pPr marL="0" indent="0">
              <a:buFont typeface="Arial" panose="020B0604020202020204" pitchFamily="34" charset="0"/>
              <a:buNone/>
            </a:pPr>
            <a:endParaRPr lang="en-US" i="1" baseline="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39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smtClean="0"/>
              <a:t>Photos: RL house in Pass Christian, MS which was elevated in 2002, destroyed in 2005 by Katrina.  </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0" baseline="0" dirty="0" smtClean="0"/>
              <a:t>This project was an elevation of a repetitive loss structure in 2002.  Three years later, it was destroyed by Hurricane Katrina.  Why are elevation projects not considered to be effective mitigation efforts in some cases?</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The FEMA Risk Reduction Division has recently determined that the average benefits for acquisitions and elevations in the SFHA, that cost less than or equal to the amount of benefits, are considered to be cost effective. </a:t>
            </a:r>
            <a:endParaRPr lang="en-US" i="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Stress that this module has the three stated objectives</a:t>
            </a:r>
            <a:r>
              <a:rPr lang="en-US" i="1" baseline="0" dirty="0" smtClean="0"/>
              <a:t> (shown on this slide) that must be understood at the conclusion of the session.</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smtClean="0"/>
              <a:t>Upper Left and Right photos are of elevation projects in 1999, Lake Ferguson area, Washington County, MS.</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1" baseline="0" dirty="0" smtClean="0"/>
              <a:t>Lower Left and Right photos are the same area in 2011, homes that did not elevate.</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0" dirty="0" smtClean="0"/>
              <a:t>The</a:t>
            </a:r>
            <a:r>
              <a:rPr lang="en-US" i="0" baseline="0" dirty="0" smtClean="0"/>
              <a:t> area was flooded in 2009 and 2011 by the Mississippi River.  The HMGP elevated structures were undamaged.  Why is this situation different from the previous slide?</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Is elevation always the best solution?</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If the SHMO is in a different agency than the NFIP, does he/she coordinate with you to see if the community is considered compliant before initiating a mitigation project there?</a:t>
            </a:r>
            <a:endParaRPr lang="en-US" i="0"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In this example, mobile homes in the town of </a:t>
            </a:r>
            <a:r>
              <a:rPr lang="en-US" dirty="0" err="1" smtClean="0"/>
              <a:t>Tchula</a:t>
            </a:r>
            <a:r>
              <a:rPr lang="en-US" dirty="0" smtClean="0"/>
              <a:t>, MS were located in a C</a:t>
            </a:r>
            <a:r>
              <a:rPr lang="en-US" baseline="0" dirty="0" smtClean="0"/>
              <a:t> zone, approximately five feet below adjacent road.  The Town Council rezoned the C zone to a Community Flood Hazard Area (CFHA) and allowed no development without elevation.</a:t>
            </a:r>
          </a:p>
          <a:p>
            <a:pPr marL="176131" indent="-176131">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Community Flood Hazard Area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(CFHA)</a:t>
            </a:r>
            <a:r>
              <a:rPr lang="en-US" sz="1200" kern="1200" dirty="0" smtClean="0">
                <a:solidFill>
                  <a:schemeClr val="tx1"/>
                </a:solidFill>
                <a:effectLst/>
                <a:latin typeface="+mn-lt"/>
                <a:ea typeface="+mn-ea"/>
                <a:cs typeface="+mn-cs"/>
              </a:rPr>
              <a:t> is an area that has been determined by the Floodplain Administrator (or other delegated, designated, or qualified community official) from available technical studies, historical information, and other available and reliable sources, which may be subject to periodic inundation by floodwaters that can adversely affect the public health, safety and general welfare.  This includes areas downstream from dams.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6131" indent="-176131">
              <a:buFont typeface="Arial" panose="020B0604020202020204" pitchFamily="34" charset="0"/>
              <a:buChar char="•"/>
            </a:pPr>
            <a:r>
              <a:rPr lang="en-US" baseline="0" dirty="0" smtClean="0"/>
              <a:t>You can also pay to move/relocate a structure from the SFHA.</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41</a:t>
            </a:fld>
            <a:endParaRPr lang="en-US" dirty="0"/>
          </a:p>
        </p:txBody>
      </p:sp>
    </p:spTree>
    <p:extLst>
      <p:ext uri="{BB962C8B-B14F-4D97-AF65-F5344CB8AC3E}">
        <p14:creationId xmlns:p14="http://schemas.microsoft.com/office/powerpoint/2010/main" val="3172109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Many states have used HMGP</a:t>
            </a:r>
            <a:r>
              <a:rPr lang="en-US" baseline="0" dirty="0" smtClean="0"/>
              <a:t> funds to construct safe rooms and underground storm shelters.  There are flood mitigation requirements for any shelters placed in the SFHA.</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42</a:t>
            </a:fld>
            <a:endParaRPr lang="en-US" dirty="0"/>
          </a:p>
        </p:txBody>
      </p:sp>
    </p:spTree>
    <p:extLst>
      <p:ext uri="{BB962C8B-B14F-4D97-AF65-F5344CB8AC3E}">
        <p14:creationId xmlns:p14="http://schemas.microsoft.com/office/powerpoint/2010/main" val="1974458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Retrofitting of critical facilities with a stand-alone project (in this case a generator).</a:t>
            </a:r>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i="1" dirty="0" smtClean="0"/>
              <a:t>Photo</a:t>
            </a:r>
            <a:r>
              <a:rPr lang="en-US" i="1" baseline="0" dirty="0" smtClean="0"/>
              <a:t> taken in April 2013 at the Jackson County, MS EOC.</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43</a:t>
            </a:fld>
            <a:endParaRPr lang="en-US" dirty="0"/>
          </a:p>
        </p:txBody>
      </p:sp>
    </p:spTree>
    <p:extLst>
      <p:ext uri="{BB962C8B-B14F-4D97-AF65-F5344CB8AC3E}">
        <p14:creationId xmlns:p14="http://schemas.microsoft.com/office/powerpoint/2010/main" val="3990543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Planning a retrofit project of a critical facility with hurricane shutters in Gulfport, MS.</a:t>
            </a:r>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dirty="0" smtClean="0"/>
              <a:t>Are you aware of any special FPM</a:t>
            </a:r>
            <a:r>
              <a:rPr lang="en-US" baseline="0" dirty="0" smtClean="0"/>
              <a:t> requirements in your state concerning critical facilities?  The FEMA Community Rating System has its own requirements also.</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44</a:t>
            </a:fld>
            <a:endParaRPr lang="en-US" dirty="0"/>
          </a:p>
        </p:txBody>
      </p:sp>
    </p:spTree>
    <p:extLst>
      <p:ext uri="{BB962C8B-B14F-4D97-AF65-F5344CB8AC3E}">
        <p14:creationId xmlns:p14="http://schemas.microsoft.com/office/powerpoint/2010/main" val="3990543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0" dirty="0" smtClean="0"/>
              <a:t>Town of</a:t>
            </a:r>
            <a:r>
              <a:rPr lang="en-US" i="0" baseline="0" dirty="0" smtClean="0"/>
              <a:t> Marks, MS.  Purchase of portable pump system and an upgrade of onsite pump station.  CDBG funds provided the non-federal 25% share.</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Minor flood control measures like berms (small ring levee) have also been constructed with 75% HMGP funds in the past.</a:t>
            </a:r>
            <a:endParaRPr lang="en-US" i="0"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46</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Map taken</a:t>
            </a:r>
            <a:r>
              <a:rPr lang="en-US" i="1" baseline="0" dirty="0" smtClean="0"/>
              <a:t> from USACE webpage.</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i="1" baseline="0" dirty="0" smtClean="0"/>
              <a:t>Discuss the map with the mentee(s).</a:t>
            </a:r>
            <a:endParaRPr lang="en-US" i="1"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aseline="0" dirty="0" smtClean="0"/>
              <a:t>Have you ever worked with any of these programs?  Do you know the Corps district person who is the point of contact for FPM?</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defTabSz="939363">
              <a:buFont typeface="Arial" panose="020B0604020202020204" pitchFamily="34" charset="0"/>
              <a:buChar char="•"/>
              <a:defRPr/>
            </a:pPr>
            <a:r>
              <a:rPr lang="en-US" i="1" dirty="0" smtClean="0"/>
              <a:t>Review the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FPMS is the USACE’s Floodplain Management Services</a:t>
            </a:r>
            <a:r>
              <a:rPr lang="en-US" i="1" baseline="0" dirty="0" smtClean="0"/>
              <a:t>  (Water Resources Development Act of 1974: Section 22).</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(Job Aid 3).</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States, local governments and Indian</a:t>
            </a:r>
            <a:r>
              <a:rPr lang="en-US" baseline="0" dirty="0" smtClean="0"/>
              <a:t> Tribes often have needs in planning for water and related resources of a drainage basin or a larger region.  The Corps has the expertise to assist.</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State, local government</a:t>
            </a:r>
            <a:r>
              <a:rPr lang="en-US" baseline="0" dirty="0" smtClean="0"/>
              <a:t> and Tribal officials can contact the appropriate USACE District office for details.</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Have you heard of the Silver Jacket program?  (In Mississippi, it is called the “</a:t>
            </a:r>
            <a:r>
              <a:rPr lang="en-US" dirty="0" err="1" smtClean="0"/>
              <a:t>Camo</a:t>
            </a:r>
            <a:r>
              <a:rPr lang="en-US" dirty="0" smtClean="0"/>
              <a:t> Jackets.”) Does</a:t>
            </a:r>
            <a:r>
              <a:rPr lang="en-US" baseline="0" dirty="0" smtClean="0"/>
              <a:t> your agency participate?</a:t>
            </a:r>
          </a:p>
          <a:p>
            <a:pPr marL="176131" indent="-176131">
              <a:buFont typeface="Arial" panose="020B0604020202020204" pitchFamily="34" charset="0"/>
              <a:buChar char="•"/>
            </a:pPr>
            <a:endParaRPr lang="en-US" b="0" kern="0" baseline="0" dirty="0" smtClean="0">
              <a:latin typeface="Calibri" pitchFamily="34" charset="0"/>
              <a:cs typeface="Calibri" pitchFamily="34" charset="0"/>
            </a:endParaRPr>
          </a:p>
          <a:p>
            <a:pPr marL="176131" indent="-176131">
              <a:buFont typeface="Arial" panose="020B0604020202020204" pitchFamily="34" charset="0"/>
              <a:buChar char="•"/>
            </a:pPr>
            <a:r>
              <a:rPr lang="en-US" b="0" kern="0" dirty="0" smtClean="0">
                <a:latin typeface="Calibri" pitchFamily="34" charset="0"/>
                <a:cs typeface="Calibri" pitchFamily="34" charset="0"/>
              </a:rPr>
              <a:t>A USACE initiative, a team was first established in the state of Ohio in 2005, the second in Indiana in 2006.</a:t>
            </a:r>
          </a:p>
          <a:p>
            <a:pPr marL="176131" indent="-176131">
              <a:buFont typeface="Arial" panose="020B0604020202020204" pitchFamily="34" charset="0"/>
              <a:buChar char="•"/>
            </a:pPr>
            <a:endParaRPr lang="en-US" b="0" kern="0" dirty="0" smtClean="0">
              <a:latin typeface="Calibri" pitchFamily="34" charset="0"/>
              <a:cs typeface="Calibri" pitchFamily="34" charset="0"/>
            </a:endParaRPr>
          </a:p>
          <a:p>
            <a:pPr marL="176131" indent="-176131">
              <a:buFont typeface="Arial" panose="020B0604020202020204" pitchFamily="34" charset="0"/>
              <a:buChar char="•"/>
            </a:pPr>
            <a:r>
              <a:rPr lang="en-US" b="0" kern="0" dirty="0" smtClean="0">
                <a:latin typeface="Calibri" pitchFamily="34" charset="0"/>
                <a:cs typeface="Calibri" pitchFamily="34" charset="0"/>
              </a:rPr>
              <a:t>State based to meet the unique programmatic needs found within the state.</a:t>
            </a:r>
          </a:p>
          <a:p>
            <a:pPr marL="176131" indent="-176131">
              <a:buFont typeface="Arial" panose="020B0604020202020204" pitchFamily="34" charset="0"/>
              <a:buChar char="•"/>
            </a:pPr>
            <a:endParaRPr lang="en-US" b="0" kern="0" dirty="0" smtClean="0">
              <a:latin typeface="Calibri" pitchFamily="34" charset="0"/>
              <a:cs typeface="Calibri" pitchFamily="34" charset="0"/>
            </a:endParaRPr>
          </a:p>
          <a:p>
            <a:pPr marL="176131" indent="-176131">
              <a:buFont typeface="Arial" panose="020B0604020202020204" pitchFamily="34" charset="0"/>
              <a:buChar char="•"/>
            </a:pPr>
            <a:r>
              <a:rPr lang="en-US" b="0" i="1" kern="0" dirty="0" smtClean="0">
                <a:latin typeface="Calibri" pitchFamily="34" charset="0"/>
                <a:cs typeface="Calibri" pitchFamily="34" charset="0"/>
              </a:rPr>
              <a:t>(Job Aid 4.)</a:t>
            </a:r>
          </a:p>
          <a:p>
            <a:pPr marL="176131" indent="-176131">
              <a:buFont typeface="Arial" panose="020B0604020202020204" pitchFamily="34" charset="0"/>
              <a:buChar char="•"/>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56</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eaLnBrk="1" hangingPunct="1"/>
            <a:endParaRPr lang="en-US" i="1" dirty="0" smtClean="0"/>
          </a:p>
          <a:p>
            <a:pPr marL="176131" indent="-176131">
              <a:buFont typeface="Arial" panose="020B0604020202020204" pitchFamily="34" charset="0"/>
              <a:buChar char="•"/>
            </a:pPr>
            <a:r>
              <a:rPr lang="en-US" i="0" dirty="0" smtClean="0"/>
              <a:t>Have you ever coordinated with your state’s USGS office?   Are they in your Silver Jacket team?</a:t>
            </a:r>
          </a:p>
          <a:p>
            <a:pPr marL="176131" indent="-176131">
              <a:buFont typeface="Arial" panose="020B0604020202020204" pitchFamily="34" charset="0"/>
              <a:buChar char="•"/>
            </a:pPr>
            <a:endParaRPr lang="en-US" i="0" dirty="0" smtClean="0"/>
          </a:p>
          <a:p>
            <a:pPr marL="176131" indent="-176131">
              <a:buFont typeface="Arial" panose="020B0604020202020204" pitchFamily="34" charset="0"/>
              <a:buChar char="•"/>
            </a:pPr>
            <a:r>
              <a:rPr lang="en-US" i="0" dirty="0" smtClean="0"/>
              <a:t>Did they provide data for your state’s Map Mod or Risk MAP efforts?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1" baseline="0" dirty="0" smtClean="0"/>
              <a:t>(Job Aid 5).</a:t>
            </a:r>
            <a:endParaRPr lang="en-US" i="1"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59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The USGS changed from four scientific discipline areas (Geography,</a:t>
            </a:r>
            <a:r>
              <a:rPr lang="en-US" i="0" baseline="0" dirty="0" smtClean="0"/>
              <a:t> Geology, Biology, and Hydrology) to the seven issues-based organization depicted on this slide.</a:t>
            </a:r>
            <a:endParaRPr lang="en-US" i="0" dirty="0" smtClean="0"/>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And</a:t>
            </a:r>
            <a:r>
              <a:rPr lang="en-US" i="0" baseline="0" dirty="0" smtClean="0"/>
              <a:t> you thought they just made </a:t>
            </a:r>
            <a:r>
              <a:rPr lang="en-US" i="0" baseline="0" dirty="0" err="1" smtClean="0"/>
              <a:t>topo</a:t>
            </a:r>
            <a:r>
              <a:rPr lang="en-US" i="0" baseline="0" dirty="0" smtClean="0"/>
              <a:t> maps and monitored river gages eh?</a:t>
            </a:r>
            <a:endParaRPr lang="en-US" i="0"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Continued from previous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1" dirty="0" smtClean="0"/>
              <a:t>Photo: Skillet Fork near Wayne City, IL.</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Have you ever used a USGS website of a stream or river profile?</a:t>
            </a:r>
          </a:p>
          <a:p>
            <a:pPr marL="176131" indent="-176131">
              <a:buFont typeface="Arial" panose="020B0604020202020204" pitchFamily="34" charset="0"/>
              <a:buChar char="•"/>
            </a:pPr>
            <a:endParaRPr lang="en-US" i="0" dirty="0" smtClean="0"/>
          </a:p>
          <a:p>
            <a:pPr marL="176131" indent="-176131">
              <a:buFont typeface="Arial" panose="020B0604020202020204" pitchFamily="34" charset="0"/>
              <a:buChar char="•"/>
            </a:pPr>
            <a:r>
              <a:rPr lang="en-US" i="0" dirty="0" smtClean="0"/>
              <a:t>“During the 2011 Mississippi River flood, the USACE stated that the USGS stream flow data, water-quality</a:t>
            </a:r>
            <a:r>
              <a:rPr lang="en-US" i="0" baseline="0" dirty="0" smtClean="0"/>
              <a:t> data, and data communication efforts were critically important in preventing an estimated $108 billion in flood damages.” – </a:t>
            </a:r>
            <a:r>
              <a:rPr lang="en-US" i="1" baseline="0" dirty="0" smtClean="0"/>
              <a:t>USGS Circular 1383-F.</a:t>
            </a:r>
            <a:endParaRPr lang="en-US" i="1" dirty="0" smtClean="0"/>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600 Series: Warning and Response</a:t>
            </a:r>
            <a:endParaRPr lang="en-US" dirty="0"/>
          </a:p>
        </p:txBody>
      </p:sp>
      <p:sp>
        <p:nvSpPr>
          <p:cNvPr id="5" name="Rectangle 3"/>
          <p:cNvSpPr>
            <a:spLocks noGrp="1" noChangeArrowheads="1"/>
          </p:cNvSpPr>
          <p:nvPr>
            <p:ph type="dt" idx="1"/>
          </p:nvPr>
        </p:nvSpPr>
        <p:spPr>
          <a:ln/>
        </p:spPr>
        <p:txBody>
          <a:bodyPr/>
          <a:lstStyle/>
          <a:p>
            <a:r>
              <a:rPr lang="en-US" dirty="0"/>
              <a:t>Biloxi, MS - May 22 - 26, 2000 </a:t>
            </a:r>
          </a:p>
        </p:txBody>
      </p:sp>
      <p:sp>
        <p:nvSpPr>
          <p:cNvPr id="6" name="Rectangle 6"/>
          <p:cNvSpPr>
            <a:spLocks noGrp="1" noChangeArrowheads="1"/>
          </p:cNvSpPr>
          <p:nvPr>
            <p:ph type="ftr" sz="quarter" idx="4"/>
          </p:nvPr>
        </p:nvSpPr>
        <p:spPr>
          <a:ln/>
        </p:spPr>
        <p:txBody>
          <a:bodyPr/>
          <a:lstStyle/>
          <a:p>
            <a:r>
              <a:rPr lang="en-US" dirty="0"/>
              <a:t>Documentation and Verification</a:t>
            </a:r>
          </a:p>
        </p:txBody>
      </p:sp>
      <p:sp>
        <p:nvSpPr>
          <p:cNvPr id="7" name="Rectangle 7"/>
          <p:cNvSpPr>
            <a:spLocks noGrp="1" noChangeArrowheads="1"/>
          </p:cNvSpPr>
          <p:nvPr>
            <p:ph type="sldNum" sz="quarter" idx="5"/>
          </p:nvPr>
        </p:nvSpPr>
        <p:spPr>
          <a:ln/>
        </p:spPr>
        <p:txBody>
          <a:bodyPr/>
          <a:lstStyle/>
          <a:p>
            <a:fld id="{5351BDF4-CC88-4A97-A225-9369413B6A59}" type="slidenum">
              <a:rPr lang="en-US"/>
              <a:pPr/>
              <a:t>64</a:t>
            </a:fld>
            <a:endParaRPr lang="en-US" dirty="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pPr marL="176131" indent="-176131" defTabSz="914283">
              <a:buFont typeface="Arial" panose="020B0604020202020204" pitchFamily="34" charset="0"/>
              <a:buChar char="•"/>
              <a:defRPr/>
            </a:pPr>
            <a:r>
              <a:rPr lang="en-US" dirty="0" smtClean="0"/>
              <a:t>On larger rivers</a:t>
            </a:r>
            <a:r>
              <a:rPr lang="en-US" baseline="0" dirty="0" smtClean="0"/>
              <a:t>, gages may be maintained by the Weather Service, USGS or another federal or state agency. Some not only tell you what the current reading is but, like the Illinois River example (NWS); they show the predicted time and level of flooding.</a:t>
            </a:r>
            <a:endParaRPr lang="en-US" dirty="0" smtClean="0"/>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600 Series: Warning and Response</a:t>
            </a:r>
            <a:endParaRPr lang="en-US" dirty="0"/>
          </a:p>
        </p:txBody>
      </p:sp>
      <p:sp>
        <p:nvSpPr>
          <p:cNvPr id="5" name="Rectangle 3"/>
          <p:cNvSpPr>
            <a:spLocks noGrp="1" noChangeArrowheads="1"/>
          </p:cNvSpPr>
          <p:nvPr>
            <p:ph type="dt" idx="1"/>
          </p:nvPr>
        </p:nvSpPr>
        <p:spPr>
          <a:ln/>
        </p:spPr>
        <p:txBody>
          <a:bodyPr/>
          <a:lstStyle/>
          <a:p>
            <a:r>
              <a:rPr lang="en-US" dirty="0"/>
              <a:t>Biloxi, MS - May 22 - 26, 2000 </a:t>
            </a:r>
          </a:p>
        </p:txBody>
      </p:sp>
      <p:sp>
        <p:nvSpPr>
          <p:cNvPr id="6" name="Rectangle 6"/>
          <p:cNvSpPr>
            <a:spLocks noGrp="1" noChangeArrowheads="1"/>
          </p:cNvSpPr>
          <p:nvPr>
            <p:ph type="ftr" sz="quarter" idx="4"/>
          </p:nvPr>
        </p:nvSpPr>
        <p:spPr>
          <a:ln/>
        </p:spPr>
        <p:txBody>
          <a:bodyPr/>
          <a:lstStyle/>
          <a:p>
            <a:r>
              <a:rPr lang="en-US" dirty="0"/>
              <a:t>Documentation and Verification</a:t>
            </a:r>
          </a:p>
        </p:txBody>
      </p:sp>
      <p:sp>
        <p:nvSpPr>
          <p:cNvPr id="7" name="Rectangle 7"/>
          <p:cNvSpPr>
            <a:spLocks noGrp="1" noChangeArrowheads="1"/>
          </p:cNvSpPr>
          <p:nvPr>
            <p:ph type="sldNum" sz="quarter" idx="5"/>
          </p:nvPr>
        </p:nvSpPr>
        <p:spPr>
          <a:ln/>
        </p:spPr>
        <p:txBody>
          <a:bodyPr/>
          <a:lstStyle/>
          <a:p>
            <a:fld id="{5351BDF4-CC88-4A97-A225-9369413B6A59}" type="slidenum">
              <a:rPr lang="en-US"/>
              <a:pPr/>
              <a:t>65</a:t>
            </a:fld>
            <a:endParaRPr lang="en-US" dirty="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pPr marL="176131" indent="-176131">
              <a:buFont typeface="Arial" panose="020B0604020202020204" pitchFamily="34" charset="0"/>
              <a:buChar char="•"/>
            </a:pPr>
            <a:r>
              <a:rPr lang="en-US" dirty="0" smtClean="0"/>
              <a:t>This is an example</a:t>
            </a:r>
            <a:r>
              <a:rPr lang="en-US" baseline="0" dirty="0" smtClean="0"/>
              <a:t> of a flood observation and warning website hosted by other partners.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600 Series: Warning and Response</a:t>
            </a:r>
            <a:endParaRPr lang="en-US" dirty="0"/>
          </a:p>
        </p:txBody>
      </p:sp>
      <p:sp>
        <p:nvSpPr>
          <p:cNvPr id="5" name="Rectangle 3"/>
          <p:cNvSpPr>
            <a:spLocks noGrp="1" noChangeArrowheads="1"/>
          </p:cNvSpPr>
          <p:nvPr>
            <p:ph type="dt" idx="1"/>
          </p:nvPr>
        </p:nvSpPr>
        <p:spPr>
          <a:ln/>
        </p:spPr>
        <p:txBody>
          <a:bodyPr/>
          <a:lstStyle/>
          <a:p>
            <a:r>
              <a:rPr lang="en-US" dirty="0"/>
              <a:t>Biloxi, MS - May 22 - 26, 2000 </a:t>
            </a:r>
          </a:p>
        </p:txBody>
      </p:sp>
      <p:sp>
        <p:nvSpPr>
          <p:cNvPr id="6" name="Rectangle 6"/>
          <p:cNvSpPr>
            <a:spLocks noGrp="1" noChangeArrowheads="1"/>
          </p:cNvSpPr>
          <p:nvPr>
            <p:ph type="ftr" sz="quarter" idx="4"/>
          </p:nvPr>
        </p:nvSpPr>
        <p:spPr>
          <a:ln/>
        </p:spPr>
        <p:txBody>
          <a:bodyPr/>
          <a:lstStyle/>
          <a:p>
            <a:r>
              <a:rPr lang="en-US" dirty="0"/>
              <a:t>Documentation and Verification</a:t>
            </a:r>
          </a:p>
        </p:txBody>
      </p:sp>
      <p:sp>
        <p:nvSpPr>
          <p:cNvPr id="7" name="Rectangle 7"/>
          <p:cNvSpPr>
            <a:spLocks noGrp="1" noChangeArrowheads="1"/>
          </p:cNvSpPr>
          <p:nvPr>
            <p:ph type="sldNum" sz="quarter" idx="5"/>
          </p:nvPr>
        </p:nvSpPr>
        <p:spPr>
          <a:ln/>
        </p:spPr>
        <p:txBody>
          <a:bodyPr/>
          <a:lstStyle/>
          <a:p>
            <a:fld id="{5351BDF4-CC88-4A97-A225-9369413B6A59}" type="slidenum">
              <a:rPr lang="en-US"/>
              <a:pPr/>
              <a:t>66</a:t>
            </a:fld>
            <a:endParaRPr lang="en-US" dirty="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pPr marL="176131" indent="-176131">
              <a:buFont typeface="Arial" panose="020B0604020202020204" pitchFamily="34" charset="0"/>
              <a:buChar char="•"/>
            </a:pPr>
            <a:r>
              <a:rPr lang="en-US" dirty="0" smtClean="0"/>
              <a:t>This is another example</a:t>
            </a:r>
            <a:r>
              <a:rPr lang="en-US" baseline="0" dirty="0" smtClean="0"/>
              <a:t> of a flood observation and warning website hosted by other partners.</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600 Series: Warning and Response</a:t>
            </a:r>
            <a:endParaRPr lang="en-US" dirty="0"/>
          </a:p>
        </p:txBody>
      </p:sp>
      <p:sp>
        <p:nvSpPr>
          <p:cNvPr id="5" name="Rectangle 3"/>
          <p:cNvSpPr>
            <a:spLocks noGrp="1" noChangeArrowheads="1"/>
          </p:cNvSpPr>
          <p:nvPr>
            <p:ph type="dt" idx="1"/>
          </p:nvPr>
        </p:nvSpPr>
        <p:spPr>
          <a:ln/>
        </p:spPr>
        <p:txBody>
          <a:bodyPr/>
          <a:lstStyle/>
          <a:p>
            <a:r>
              <a:rPr lang="en-US" dirty="0"/>
              <a:t>Biloxi, MS - May 22 - 26, 2000 </a:t>
            </a:r>
          </a:p>
        </p:txBody>
      </p:sp>
      <p:sp>
        <p:nvSpPr>
          <p:cNvPr id="6" name="Rectangle 6"/>
          <p:cNvSpPr>
            <a:spLocks noGrp="1" noChangeArrowheads="1"/>
          </p:cNvSpPr>
          <p:nvPr>
            <p:ph type="ftr" sz="quarter" idx="4"/>
          </p:nvPr>
        </p:nvSpPr>
        <p:spPr>
          <a:ln/>
        </p:spPr>
        <p:txBody>
          <a:bodyPr/>
          <a:lstStyle/>
          <a:p>
            <a:r>
              <a:rPr lang="en-US" dirty="0"/>
              <a:t>Documentation and Verification</a:t>
            </a:r>
          </a:p>
        </p:txBody>
      </p:sp>
      <p:sp>
        <p:nvSpPr>
          <p:cNvPr id="7" name="Rectangle 7"/>
          <p:cNvSpPr>
            <a:spLocks noGrp="1" noChangeArrowheads="1"/>
          </p:cNvSpPr>
          <p:nvPr>
            <p:ph type="sldNum" sz="quarter" idx="5"/>
          </p:nvPr>
        </p:nvSpPr>
        <p:spPr>
          <a:ln/>
        </p:spPr>
        <p:txBody>
          <a:bodyPr/>
          <a:lstStyle/>
          <a:p>
            <a:fld id="{647D7930-C7CB-4DA0-9107-621F43CB9835}" type="slidenum">
              <a:rPr lang="en-US"/>
              <a:pPr/>
              <a:t>67</a:t>
            </a:fld>
            <a:endParaRPr lang="en-US" dirty="0"/>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pPr marL="176131" indent="-176131">
              <a:buFont typeface="Arial" panose="020B0604020202020204" pitchFamily="34" charset="0"/>
              <a:buChar char="•"/>
            </a:pPr>
            <a:r>
              <a:rPr lang="en-US" dirty="0" smtClean="0"/>
              <a:t>In the CRS Activity 610, USGS gages play an important role in the FTR element. (This is a comparison chart of the 2007 CRS and the 2013 CRS manual for Activity 610: Flood Warning and Response.)</a:t>
            </a:r>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i="1" dirty="0" smtClean="0"/>
              <a:t>Upper left photo is a floodwall in Greenwood, MS.</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1" dirty="0" smtClean="0"/>
              <a:t>Lower left photo is a USGS stream gage station in</a:t>
            </a:r>
            <a:r>
              <a:rPr lang="en-US" i="1" baseline="0" dirty="0" smtClean="0"/>
              <a:t> Rankin County, MS.</a:t>
            </a:r>
            <a:endParaRPr lang="en-US" i="1" dirty="0" smtClean="0"/>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0" dirty="0" smtClean="0"/>
          </a:p>
          <a:p>
            <a:pPr marL="176131" indent="-176131">
              <a:buFont typeface="Arial" panose="020B0604020202020204" pitchFamily="34" charset="0"/>
              <a:buChar char="•"/>
            </a:pPr>
            <a:r>
              <a:rPr lang="en-US" i="0" dirty="0" smtClean="0"/>
              <a:t>The important thing for the</a:t>
            </a:r>
            <a:r>
              <a:rPr lang="en-US" i="0" baseline="0" dirty="0" smtClean="0"/>
              <a:t> SC to know is that USGS is a good source for flood monitoring and evaluation tools.</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endParaRPr lang="en-US" i="0" dirty="0" smtClean="0"/>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a:p>
            <a:pPr marL="176108" indent="-176108">
              <a:buFont typeface="Arial" pitchFamily="34" charset="0"/>
              <a:buChar char="•"/>
            </a:pPr>
            <a:r>
              <a:rPr lang="en-US" i="1" baseline="0" dirty="0" smtClean="0"/>
              <a:t>Take a 10 minute break.</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69</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Continued from previous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NOAA</a:t>
            </a:r>
            <a:r>
              <a:rPr lang="en-US" i="0" baseline="0" dirty="0" smtClean="0"/>
              <a:t> was formed in 1970.  Its roots date back to 1807 to the “Survey of the Coast,” a scientific research group.</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NOAA is part of the U.S. Department of Commerce.  Why are they there?</a:t>
            </a:r>
          </a:p>
          <a:p>
            <a:pPr marL="176131" indent="-176131">
              <a:buFont typeface="Arial" panose="020B0604020202020204" pitchFamily="34" charset="0"/>
              <a:buChar char="•"/>
            </a:pPr>
            <a:endParaRPr lang="en-US" i="0" baseline="0" dirty="0" smtClean="0"/>
          </a:p>
          <a:p>
            <a:pPr marL="176131" indent="-176131">
              <a:buFont typeface="Arial" panose="020B0604020202020204" pitchFamily="34" charset="0"/>
              <a:buChar char="•"/>
            </a:pPr>
            <a:r>
              <a:rPr lang="en-US" i="0" baseline="0" dirty="0" smtClean="0"/>
              <a:t>Why is the U.S. Coast Guard in DHS?  Nobody knows.</a:t>
            </a:r>
            <a:endParaRPr lang="en-US" i="0"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04A80FC4-2E43-445F-B59F-9B85718D24FC}" type="slidenum">
              <a:rPr lang="en-US" smtClean="0"/>
              <a:pPr/>
              <a:t>71</a:t>
            </a:fld>
            <a:endParaRPr lang="en-US" smtClean="0"/>
          </a:p>
        </p:txBody>
      </p:sp>
      <p:sp>
        <p:nvSpPr>
          <p:cNvPr id="434179" name="Rectangle 2"/>
          <p:cNvSpPr>
            <a:spLocks noGrp="1" noRot="1" noChangeAspect="1" noChangeArrowheads="1" noTextEdit="1"/>
          </p:cNvSpPr>
          <p:nvPr>
            <p:ph type="sldImg"/>
          </p:nvPr>
        </p:nvSpPr>
        <p:spPr>
          <a:xfrm>
            <a:off x="1181100" y="706438"/>
            <a:ext cx="4716463" cy="3536950"/>
          </a:xfrm>
          <a:ln/>
        </p:spPr>
      </p:sp>
      <p:sp>
        <p:nvSpPr>
          <p:cNvPr id="434180" name="Rectangle 3"/>
          <p:cNvSpPr>
            <a:spLocks noGrp="1" noChangeArrowheads="1"/>
          </p:cNvSpPr>
          <p:nvPr>
            <p:ph type="body" idx="1"/>
          </p:nvPr>
        </p:nvSpPr>
        <p:spPr>
          <a:xfrm>
            <a:off x="933815" y="4478481"/>
            <a:ext cx="5209445" cy="4165097"/>
          </a:xfrm>
          <a:noFill/>
          <a:ln/>
        </p:spPr>
        <p:txBody>
          <a:bodyPr/>
          <a:lstStyle/>
          <a:p>
            <a:pPr marL="176131" indent="-176131">
              <a:buFont typeface="Arial" panose="020B0604020202020204" pitchFamily="34" charset="0"/>
              <a:buChar char="•"/>
            </a:pPr>
            <a:r>
              <a:rPr lang="en-US" i="1" dirty="0" smtClean="0"/>
              <a:t>NWS Weather Forecast Office</a:t>
            </a:r>
            <a:r>
              <a:rPr lang="en-US" i="1" baseline="0" dirty="0" smtClean="0"/>
              <a:t> map.  Review slide.</a:t>
            </a:r>
          </a:p>
          <a:p>
            <a:pPr marL="176131" indent="-176131">
              <a:buFont typeface="Arial" panose="020B0604020202020204" pitchFamily="34" charset="0"/>
              <a:buChar char="•"/>
            </a:pPr>
            <a:endParaRPr lang="en-US" i="1" baseline="0" dirty="0" smtClean="0"/>
          </a:p>
          <a:p>
            <a:pPr marL="176131" indent="-176131">
              <a:buFont typeface="Arial" panose="020B0604020202020204" pitchFamily="34" charset="0"/>
              <a:buChar char="•"/>
            </a:pPr>
            <a:r>
              <a:rPr lang="en-US" dirty="0" smtClean="0"/>
              <a:t>The best known portion of NOAA, the National Weather Service.</a:t>
            </a:r>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dirty="0" smtClean="0"/>
              <a:t>Ask mentee(s) about their experiences with the local NWS office(s) that cover their state.</a:t>
            </a:r>
          </a:p>
          <a:p>
            <a:pPr marL="176131" indent="-176131">
              <a:buFont typeface="Arial" panose="020B0604020202020204" pitchFamily="34" charset="0"/>
              <a:buChar char="•"/>
            </a:pPr>
            <a:endParaRPr lang="en-US" i="1"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  Photo</a:t>
            </a:r>
            <a:r>
              <a:rPr lang="en-US" i="1" baseline="0" dirty="0" smtClean="0"/>
              <a:t> of sign taken in Jackson, MS at a NWS press conference.</a:t>
            </a:r>
            <a:endParaRPr lang="en-US" i="1" dirty="0" smtClean="0"/>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dirty="0" smtClean="0"/>
              <a:t>NWS</a:t>
            </a:r>
            <a:r>
              <a:rPr lang="en-US" baseline="0" dirty="0" smtClean="0"/>
              <a:t> outreach programs.</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baseline="0" dirty="0" smtClean="0"/>
              <a:t>You can contact your local NWS office and ask if they have any TADD signs that can be supplied to your communities.  They have limited numbers on hand each year.</a:t>
            </a: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1" dirty="0" smtClean="0"/>
              <a:t>Screen capture on 9/24/13.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The NWS has loads of cool websites that convey flood/precipitation/storm information.  All screen captures taken on 9/24/13, note the radar</a:t>
            </a:r>
            <a:r>
              <a:rPr lang="en-US" baseline="0" dirty="0" smtClean="0"/>
              <a:t> and gages</a:t>
            </a:r>
            <a:r>
              <a:rPr lang="en-US" dirty="0" smtClean="0"/>
              <a:t>.</a:t>
            </a:r>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dirty="0" smtClean="0"/>
              <a:t>Do you use such websites during a</a:t>
            </a:r>
            <a:r>
              <a:rPr lang="en-US" baseline="0" dirty="0" smtClean="0"/>
              <a:t> weather event?  Can you see why NWS would be a big part of the Silver Jackets program?</a:t>
            </a: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600 Series: Warning and Response</a:t>
            </a:r>
            <a:endParaRPr lang="en-US" dirty="0"/>
          </a:p>
        </p:txBody>
      </p:sp>
      <p:sp>
        <p:nvSpPr>
          <p:cNvPr id="5" name="Rectangle 3"/>
          <p:cNvSpPr>
            <a:spLocks noGrp="1" noChangeArrowheads="1"/>
          </p:cNvSpPr>
          <p:nvPr>
            <p:ph type="dt" idx="1"/>
          </p:nvPr>
        </p:nvSpPr>
        <p:spPr>
          <a:ln/>
        </p:spPr>
        <p:txBody>
          <a:bodyPr/>
          <a:lstStyle/>
          <a:p>
            <a:r>
              <a:rPr lang="en-US" dirty="0"/>
              <a:t>Biloxi, MS - May 22 - 26, 2000 </a:t>
            </a:r>
          </a:p>
        </p:txBody>
      </p:sp>
      <p:sp>
        <p:nvSpPr>
          <p:cNvPr id="6" name="Rectangle 6"/>
          <p:cNvSpPr>
            <a:spLocks noGrp="1" noChangeArrowheads="1"/>
          </p:cNvSpPr>
          <p:nvPr>
            <p:ph type="ftr" sz="quarter" idx="4"/>
          </p:nvPr>
        </p:nvSpPr>
        <p:spPr>
          <a:ln/>
        </p:spPr>
        <p:txBody>
          <a:bodyPr/>
          <a:lstStyle/>
          <a:p>
            <a:r>
              <a:rPr lang="en-US" dirty="0"/>
              <a:t>Documentation and Verification</a:t>
            </a:r>
          </a:p>
        </p:txBody>
      </p:sp>
      <p:sp>
        <p:nvSpPr>
          <p:cNvPr id="7" name="Rectangle 7"/>
          <p:cNvSpPr>
            <a:spLocks noGrp="1" noChangeArrowheads="1"/>
          </p:cNvSpPr>
          <p:nvPr>
            <p:ph type="sldNum" sz="quarter" idx="5"/>
          </p:nvPr>
        </p:nvSpPr>
        <p:spPr>
          <a:ln/>
        </p:spPr>
        <p:txBody>
          <a:bodyPr/>
          <a:lstStyle/>
          <a:p>
            <a:fld id="{5351BDF4-CC88-4A97-A225-9369413B6A59}" type="slidenum">
              <a:rPr lang="en-US"/>
              <a:pPr/>
              <a:t>75</a:t>
            </a:fld>
            <a:endParaRPr lang="en-US" dirty="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pPr marL="176131" indent="-176131">
              <a:buFont typeface="Arial" panose="020B0604020202020204" pitchFamily="34" charset="0"/>
              <a:buChar char="•"/>
            </a:pPr>
            <a:r>
              <a:rPr lang="en-US" dirty="0" smtClean="0"/>
              <a:t>This is </a:t>
            </a:r>
            <a:r>
              <a:rPr lang="en-US" baseline="0" dirty="0" smtClean="0"/>
              <a:t>a Tsunami warning website hosted by other partners of NOAA.</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dirty="0" smtClean="0"/>
              <a:t>http://nvs.nanoos.org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An excellent example of a web based product that not only depicts flood heights,</a:t>
            </a:r>
            <a:r>
              <a:rPr lang="en-US" baseline="0" dirty="0" smtClean="0"/>
              <a:t> but a levee protected area.  This type of information can be used in the FEMA CRS Activity 620: Levees.</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76</a:t>
            </a:fld>
            <a:endParaRPr lang="en-US" dirty="0"/>
          </a:p>
        </p:txBody>
      </p:sp>
    </p:spTree>
    <p:extLst>
      <p:ext uri="{BB962C8B-B14F-4D97-AF65-F5344CB8AC3E}">
        <p14:creationId xmlns:p14="http://schemas.microsoft.com/office/powerpoint/2010/main" val="2816667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Review</a:t>
            </a:r>
            <a:r>
              <a:rPr lang="en-US" baseline="0" dirty="0" smtClean="0"/>
              <a:t> slide.</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dirty="0" smtClean="0"/>
              <a:t>The other well-known portion of NOAA, the National Hurricane Center.</a:t>
            </a:r>
          </a:p>
          <a:p>
            <a:pPr marL="176131" indent="-176131">
              <a:buFont typeface="Arial" panose="020B0604020202020204" pitchFamily="34" charset="0"/>
              <a:buChar char="•"/>
            </a:pPr>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HURREVAC program used by emergency managers to track tropical cyclones and plan evacuation notices.  This program also contains rainfall,</a:t>
            </a:r>
            <a:r>
              <a:rPr lang="en-US" baseline="0" dirty="0" smtClean="0"/>
              <a:t> river gages, tide gages, and flood outlook information.  Contact your state EOC for information on how to obtain the free program.</a:t>
            </a: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aseline="0" dirty="0" smtClean="0"/>
              <a:t>From a coastal FPM perspective, the big tools and data that are available on this website include:</a:t>
            </a:r>
          </a:p>
          <a:p>
            <a:pPr marL="176131" indent="-176131">
              <a:buFont typeface="Arial" panose="020B0604020202020204" pitchFamily="34" charset="0"/>
              <a:buChar char="•"/>
            </a:pPr>
            <a:endParaRPr lang="en-US" baseline="0" dirty="0" smtClean="0"/>
          </a:p>
          <a:p>
            <a:pPr marL="633331" lvl="1" indent="-176131">
              <a:buFont typeface="Arial" panose="020B0604020202020204" pitchFamily="34" charset="0"/>
              <a:buChar char="•"/>
            </a:pPr>
            <a:r>
              <a:rPr lang="en-US" baseline="0" dirty="0" smtClean="0"/>
              <a:t>The Sea Level Rise viewer, and;</a:t>
            </a:r>
          </a:p>
          <a:p>
            <a:pPr marL="633331" lvl="1" indent="-176131">
              <a:buFont typeface="Arial" panose="020B0604020202020204" pitchFamily="34" charset="0"/>
              <a:buChar char="•"/>
            </a:pPr>
            <a:r>
              <a:rPr lang="en-US" baseline="0" dirty="0" smtClean="0"/>
              <a:t>The Coastal Flood Exposure Mapper.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Mentor will ensure that the required materials are on hand.</a:t>
            </a:r>
          </a:p>
          <a:p>
            <a:pPr marL="176131" indent="-176131">
              <a:buFont typeface="Arial" pitchFamily="34" charset="0"/>
              <a:buChar char="•"/>
            </a:pPr>
            <a:endParaRPr lang="en-US" i="1" dirty="0" smtClean="0"/>
          </a:p>
          <a:p>
            <a:pPr marL="176131" indent="-176131">
              <a:buFont typeface="Arial" pitchFamily="34" charset="0"/>
              <a:buChar char="•"/>
            </a:pPr>
            <a:r>
              <a:rPr lang="en-US" i="1" dirty="0" smtClean="0"/>
              <a:t>Allow</a:t>
            </a:r>
            <a:r>
              <a:rPr lang="en-US" i="1" baseline="0" dirty="0" smtClean="0"/>
              <a:t> for interaction and questions throughout the session.</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Visuals, handouts, and glossary will be available to illustrate the teaching points in this module to both instructor(s) and participant(s).</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aseline="0" dirty="0" smtClean="0"/>
              <a:t>Sea Level Rise Viewer page includes a recorded webinar.</a:t>
            </a:r>
          </a:p>
          <a:p>
            <a:pPr marL="176131" indent="-176131">
              <a:buFont typeface="Arial" panose="020B0604020202020204" pitchFamily="34" charset="0"/>
              <a:buChar char="•"/>
            </a:pPr>
            <a:endParaRPr lang="en-US" baseline="0"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aseline="0" dirty="0" smtClean="0"/>
              <a:t>The Coastal Flood Exposure Mapper (includes data from Maine to Texas).  You can add images to visualize impacts of future management decisions (think ordinance updates for higher standards).</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baseline="0" dirty="0" smtClean="0"/>
              <a:t>ASFPM is a founding Digital Coast Partner.</a:t>
            </a:r>
          </a:p>
          <a:p>
            <a:pPr marL="176131" indent="-176131">
              <a:buFont typeface="Arial" panose="020B0604020202020204" pitchFamily="34" charset="0"/>
              <a:buChar char="•"/>
            </a:pPr>
            <a:endParaRPr lang="en-US" baseline="0"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endParaRPr lang="en-US" i="1"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endParaRPr lang="en-US" i="1"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smtClean="0"/>
              <a:t>Review slide.</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r>
              <a:rPr lang="en-US" i="0" dirty="0" smtClean="0"/>
              <a:t>Photo of Al Goodman’s cell phone receiving a weather alert after it emitted a loud tone</a:t>
            </a:r>
            <a:r>
              <a:rPr lang="en-US" i="0" baseline="0" dirty="0" smtClean="0"/>
              <a:t> during a Flash Flood Warning (while he was working on the NOAA portion of this module, hmm… synchronicity rearing its head).</a:t>
            </a:r>
            <a:endParaRPr lang="en-US" i="0" dirty="0" smtClean="0"/>
          </a:p>
          <a:p>
            <a:endParaRPr lang="en-US" i="1"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dirty="0" smtClean="0"/>
              <a:t>Information concerning post-Hurricane Sandy activities.  More</a:t>
            </a:r>
            <a:r>
              <a:rPr lang="en-US" baseline="0" dirty="0" smtClean="0"/>
              <a:t> to come in Module 10: State Level Disaster Response and Disaster Recovery Duties.</a:t>
            </a:r>
            <a:endParaRPr lang="en-US" dirty="0" smtClean="0"/>
          </a:p>
          <a:p>
            <a:pPr marL="176131" indent="-176131">
              <a:buFont typeface="Arial" panose="020B0604020202020204" pitchFamily="34" charset="0"/>
              <a:buChar char="•"/>
            </a:pPr>
            <a:endParaRPr lang="en-US" dirty="0" smtClean="0"/>
          </a:p>
          <a:p>
            <a:pPr marL="176131" indent="-176131">
              <a:buFont typeface="Arial" panose="020B0604020202020204" pitchFamily="34" charset="0"/>
              <a:buChar char="•"/>
            </a:pPr>
            <a:r>
              <a:rPr lang="en-US" dirty="0" smtClean="0"/>
              <a:t>NOAA can do aerial surveys and also contribute</a:t>
            </a:r>
            <a:r>
              <a:rPr lang="en-US" baseline="0" dirty="0" smtClean="0"/>
              <a:t> </a:t>
            </a:r>
            <a:r>
              <a:rPr lang="en-US" baseline="0" dirty="0" err="1" smtClean="0"/>
              <a:t>LiDAR</a:t>
            </a:r>
            <a:r>
              <a:rPr lang="en-US" baseline="0" dirty="0" smtClean="0"/>
              <a:t> and other technical data for flood mapping along coastlines.</a:t>
            </a:r>
          </a:p>
          <a:p>
            <a:pPr marL="176131" indent="-176131">
              <a:buFont typeface="Arial" panose="020B0604020202020204" pitchFamily="34" charset="0"/>
              <a:buChar char="•"/>
            </a:pPr>
            <a:endParaRPr lang="en-US" baseline="0" dirty="0" smtClean="0"/>
          </a:p>
          <a:p>
            <a:pPr marL="176131" indent="-176131">
              <a:buFont typeface="Arial" panose="020B0604020202020204" pitchFamily="34" charset="0"/>
              <a:buChar char="•"/>
            </a:pPr>
            <a:r>
              <a:rPr lang="en-US" baseline="0" dirty="0" smtClean="0"/>
              <a:t>This slide concludes this summary of NOAA FPM related or ancillary programs.</a:t>
            </a:r>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86</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a:t>
            </a:r>
            <a:r>
              <a:rPr lang="en-US" i="1" baseline="0" dirty="0" smtClean="0"/>
              <a:t> the slide.</a:t>
            </a:r>
            <a:endParaRPr lang="en-US" i="1"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88</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The Wetlands</a:t>
            </a:r>
            <a:r>
              <a:rPr lang="en-US" baseline="0" dirty="0" smtClean="0"/>
              <a:t> Reserve Program (WRP) is a voluntary program offering landowners the opportunity to protect, restore, and enhance wetlands on their property.</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More than 11,000 private owners have enrolled over 2.3 million acres into the WRP.</a:t>
            </a:r>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dirty="0" smtClean="0"/>
              <a:t>Emergency Watershed Protection (EWP)</a:t>
            </a:r>
            <a:r>
              <a:rPr lang="en-US" baseline="0" dirty="0" smtClean="0"/>
              <a:t> program.</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The EWP is a recovery effort program aimed at relieving imminent hazards to life and property caused by floods, fires, windstorms, and other natural occurrences.</a:t>
            </a:r>
          </a:p>
          <a:p>
            <a:pPr marL="171450" indent="-171450" eaLnBrk="1" hangingPunct="1">
              <a:buFont typeface="Arial" panose="020B0604020202020204" pitchFamily="34" charset="0"/>
              <a:buChar char="•"/>
            </a:pPr>
            <a:endParaRPr lang="en-US" baseline="0" dirty="0" smtClean="0"/>
          </a:p>
          <a:p>
            <a:pPr marL="171450" indent="-171450" eaLnBrk="1" hangingPunct="1">
              <a:buFont typeface="Arial" panose="020B0604020202020204" pitchFamily="34" charset="0"/>
              <a:buChar char="•"/>
            </a:pPr>
            <a:r>
              <a:rPr lang="en-US" baseline="0" dirty="0" smtClean="0"/>
              <a:t>This is the NRCS program with which a local FPM will be most familiar.</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6131" indent="-176131">
              <a:buFont typeface="Arial" pitchFamily="34" charset="0"/>
              <a:buChar char="•"/>
            </a:pPr>
            <a:r>
              <a:rPr lang="en-US" i="1" dirty="0" smtClean="0"/>
              <a:t>The unattributed quote is a musing</a:t>
            </a:r>
            <a:r>
              <a:rPr lang="en-US" i="1" baseline="0" dirty="0" smtClean="0"/>
              <a:t> from a retired SFPM that should stimulate some discussion.</a:t>
            </a:r>
          </a:p>
          <a:p>
            <a:pPr marL="176131" indent="-176131">
              <a:buFont typeface="Arial" pitchFamily="34" charset="0"/>
              <a:buChar char="•"/>
            </a:pPr>
            <a:endParaRPr lang="en-US" i="0" baseline="0" dirty="0" smtClean="0"/>
          </a:p>
          <a:p>
            <a:pPr marL="176131" indent="-176131">
              <a:buFont typeface="Arial" pitchFamily="34" charset="0"/>
              <a:buChar char="•"/>
            </a:pPr>
            <a:r>
              <a:rPr lang="en-US" i="0" baseline="0" dirty="0" smtClean="0"/>
              <a:t>We will talk about the FEMA HMA programs in some detail, as they can directly impact your floodplain management program.</a:t>
            </a:r>
          </a:p>
          <a:p>
            <a:pPr marL="176131" indent="-176131">
              <a:buFont typeface="Arial" pitchFamily="34" charset="0"/>
              <a:buChar char="•"/>
            </a:pPr>
            <a:endParaRPr lang="en-US" i="0" baseline="0" dirty="0" smtClean="0"/>
          </a:p>
          <a:p>
            <a:pPr marL="176131" indent="-176131">
              <a:buFont typeface="Arial" pitchFamily="34" charset="0"/>
              <a:buChar char="•"/>
            </a:pPr>
            <a:r>
              <a:rPr lang="en-US" i="0" baseline="0" dirty="0" smtClean="0"/>
              <a:t>We will also discuss the key federal agencies (and their programs) and some of the key non-governmental organizations involved in FPM in this module.</a:t>
            </a:r>
          </a:p>
          <a:p>
            <a:pPr marL="176131" indent="-176131">
              <a:buFont typeface="Arial" pitchFamily="34" charset="0"/>
              <a:buChar char="•"/>
            </a:pPr>
            <a:endParaRPr lang="en-US" i="1" baseline="0" dirty="0" smtClean="0"/>
          </a:p>
          <a:p>
            <a:pPr marL="176131" indent="-176131">
              <a:buFont typeface="Arial" pitchFamily="34" charset="0"/>
              <a:buChar char="•"/>
            </a:pPr>
            <a:r>
              <a:rPr lang="en-US" i="0" baseline="0" dirty="0" smtClean="0"/>
              <a:t>Now…here…we… go.</a:t>
            </a:r>
            <a:endParaRPr lang="en-US" i="0"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90</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91</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It is not necessary for a national emergency to be declared for an area to be eligible for assistance.</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The 25% Sponsor Contribution can be cash, in-kind goods</a:t>
            </a:r>
            <a:r>
              <a:rPr lang="en-US" i="0" baseline="0" dirty="0" smtClean="0"/>
              <a:t> / services, or any combination of cash and in-kind goods and services.</a:t>
            </a:r>
          </a:p>
          <a:p>
            <a:pPr marL="171450" indent="-171450" eaLnBrk="1" hangingPunct="1">
              <a:buFont typeface="Arial" panose="020B0604020202020204" pitchFamily="34" charset="0"/>
              <a:buChar char="•"/>
            </a:pPr>
            <a:endParaRPr lang="en-US" i="0" baseline="0" dirty="0" smtClean="0"/>
          </a:p>
          <a:p>
            <a:pPr marL="171450" indent="-171450" eaLnBrk="1" hangingPunct="1">
              <a:buFont typeface="Arial" panose="020B0604020202020204" pitchFamily="34" charset="0"/>
              <a:buChar char="•"/>
            </a:pPr>
            <a:r>
              <a:rPr lang="en-US" i="0" baseline="0" dirty="0" smtClean="0"/>
              <a:t>What would be examples of In-Kind Contributions?</a:t>
            </a:r>
          </a:p>
          <a:p>
            <a:pPr marL="171450" indent="-171450" eaLnBrk="1" hangingPunct="1">
              <a:buFont typeface="Arial" panose="020B0604020202020204" pitchFamily="34" charset="0"/>
              <a:buChar char="•"/>
            </a:pPr>
            <a:endParaRPr lang="en-US" i="0" baseline="0" dirty="0" smtClean="0"/>
          </a:p>
          <a:p>
            <a:pPr marL="628650" lvl="1" indent="-171450" eaLnBrk="1" hangingPunct="1">
              <a:buFont typeface="Arial" panose="020B0604020202020204" pitchFamily="34" charset="0"/>
              <a:buChar char="•"/>
            </a:pPr>
            <a:r>
              <a:rPr lang="en-US" i="0" baseline="0" dirty="0" smtClean="0"/>
              <a:t>Earth Work</a:t>
            </a:r>
          </a:p>
          <a:p>
            <a:pPr marL="628650" lvl="1" indent="-171450" eaLnBrk="1" hangingPunct="1">
              <a:buFont typeface="Arial" panose="020B0604020202020204" pitchFamily="34" charset="0"/>
              <a:buChar char="•"/>
            </a:pPr>
            <a:r>
              <a:rPr lang="en-US" i="0" baseline="0" dirty="0" smtClean="0"/>
              <a:t>Vegetation</a:t>
            </a:r>
          </a:p>
          <a:p>
            <a:pPr marL="628650" lvl="1" indent="-171450" eaLnBrk="1" hangingPunct="1">
              <a:buFont typeface="Arial" panose="020B0604020202020204" pitchFamily="34" charset="0"/>
              <a:buChar char="•"/>
            </a:pPr>
            <a:r>
              <a:rPr lang="en-US" i="0" baseline="0" dirty="0" smtClean="0"/>
              <a:t>Materials used in the construction of the project</a:t>
            </a:r>
          </a:p>
          <a:p>
            <a:pPr marL="628650" lvl="1" indent="-171450" eaLnBrk="1" hangingPunct="1">
              <a:buFont typeface="Arial" panose="020B0604020202020204" pitchFamily="34" charset="0"/>
              <a:buChar char="•"/>
            </a:pPr>
            <a:r>
              <a:rPr lang="en-US" i="0" baseline="0" dirty="0" smtClean="0"/>
              <a:t>Debris disposal (e.g. chipping, burning, or tipping fees)</a:t>
            </a:r>
          </a:p>
          <a:p>
            <a:pPr marL="628650" lvl="1" indent="-171450" eaLnBrk="1" hangingPunct="1">
              <a:buFont typeface="Arial" panose="020B0604020202020204" pitchFamily="34" charset="0"/>
              <a:buChar char="•"/>
            </a:pPr>
            <a:r>
              <a:rPr lang="en-US" i="0" baseline="0" dirty="0" smtClean="0"/>
              <a:t>Labor used in the construction of the project such as operators of equipment and vehicles, physical labor used for project installation.</a:t>
            </a:r>
            <a:endParaRPr lang="en-US" i="0"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92</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93</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smtClean="0"/>
              <a:t>Photo</a:t>
            </a:r>
            <a:r>
              <a:rPr lang="en-US" i="0" baseline="0" dirty="0" smtClean="0"/>
              <a:t> taken in Clarksdale, MS</a:t>
            </a:r>
            <a:r>
              <a:rPr lang="en-US" i="0" dirty="0" smtClean="0"/>
              <a:t>.  Identification of a possible NRCS debris removal project during a CAV.</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94</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Upper left photo is in Magee, MS.  A NRCS EWP project on Mill Creek, approximately 3,500 feet in length.</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1" dirty="0" smtClean="0"/>
              <a:t>Lower right photo is in Grenada, MS.  A NRCS EWP project on Browns Creek, stream bank stabilization.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95</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96</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97</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Photo from NRCS publication.</a:t>
            </a:r>
          </a:p>
          <a:p>
            <a:pPr marL="171450" indent="-171450" eaLnBrk="1" hangingPunct="1">
              <a:buFont typeface="Arial" panose="020B0604020202020204" pitchFamily="34" charset="0"/>
              <a:buChar char="•"/>
            </a:pPr>
            <a:endParaRPr lang="en-US" i="1" dirty="0" smtClean="0"/>
          </a:p>
          <a:p>
            <a:pPr marL="171450" indent="-171450" eaLnBrk="1" hangingPunct="1">
              <a:buFont typeface="Arial" panose="020B0604020202020204" pitchFamily="34" charset="0"/>
              <a:buChar char="•"/>
            </a:pPr>
            <a:r>
              <a:rPr lang="en-US" i="0" dirty="0" smtClean="0"/>
              <a:t>This concludes the section on the NRCS FPM related programs.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108" indent="-176108">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98</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99</a:t>
            </a:fld>
            <a:endParaRPr lang="en-US" sz="1200"/>
          </a:p>
        </p:txBody>
      </p:sp>
      <p:sp>
        <p:nvSpPr>
          <p:cNvPr id="39939" name="Rectangle 2"/>
          <p:cNvSpPr>
            <a:spLocks noGrp="1" noRot="1" noChangeAspect="1" noChangeArrowheads="1" noTextEdit="1"/>
          </p:cNvSpPr>
          <p:nvPr>
            <p:ph type="sldImg"/>
          </p:nvPr>
        </p:nvSpPr>
        <p:spPr>
          <a:xfrm>
            <a:off x="1198563" y="700088"/>
            <a:ext cx="4683125" cy="3511550"/>
          </a:xfrm>
          <a:solidFill>
            <a:srgbClr val="FFFFFF"/>
          </a:solidFill>
          <a:ln/>
        </p:spPr>
      </p:sp>
      <p:sp>
        <p:nvSpPr>
          <p:cNvPr id="39940" name="Rectangle 3"/>
          <p:cNvSpPr>
            <a:spLocks noGrp="1" noChangeArrowheads="1"/>
          </p:cNvSpPr>
          <p:nvPr>
            <p:ph type="body" idx="1"/>
          </p:nvPr>
        </p:nvSpPr>
        <p:spPr>
          <a:xfrm>
            <a:off x="945249" y="4449087"/>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smtClean="0"/>
              <a:t>Review slide.</a:t>
            </a:r>
          </a:p>
          <a:p>
            <a:pPr marL="171450" indent="-171450" eaLnBrk="1" hangingPunct="1">
              <a:buFont typeface="Arial" panose="020B0604020202020204" pitchFamily="34" charset="0"/>
              <a:buChar char="•"/>
            </a:pPr>
            <a:endParaRPr lang="en-US" i="1" dirty="0" smtClean="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kern="0" dirty="0" smtClean="0">
                <a:solidFill>
                  <a:schemeClr val="tx2"/>
                </a:solidFill>
                <a:latin typeface="Calibri" pitchFamily="34" charset="0"/>
                <a:cs typeface="Calibri" pitchFamily="34" charset="0"/>
              </a:rPr>
              <a:t>In 2007, the coastal zone contributed $6.7 trillion to the U.S. economy.</a:t>
            </a:r>
          </a:p>
          <a:p>
            <a:pPr marL="171450" indent="-171450" eaLnBrk="1" hangingPunct="1">
              <a:buFont typeface="Arial" panose="020B0604020202020204" pitchFamily="34" charset="0"/>
              <a:buChar char="•"/>
            </a:pPr>
            <a:endParaRPr lang="en-US" i="1"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092" name="Group 20"/>
          <p:cNvGrpSpPr>
            <a:grpSpLocks/>
          </p:cNvGrpSpPr>
          <p:nvPr/>
        </p:nvGrpSpPr>
        <p:grpSpPr bwMode="auto">
          <a:xfrm>
            <a:off x="-4763" y="0"/>
            <a:ext cx="9148763" cy="6856413"/>
            <a:chOff x="-3" y="0"/>
            <a:chExt cx="5763" cy="4319"/>
          </a:xfrm>
        </p:grpSpPr>
        <p:sp>
          <p:nvSpPr>
            <p:cNvPr id="3093" name="AutoShape 21"/>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endParaRPr lang="en-US" dirty="0"/>
            </a:p>
          </p:txBody>
        </p:sp>
        <p:sp>
          <p:nvSpPr>
            <p:cNvPr id="3094" name="Freeform 22"/>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5" name="Freeform 23"/>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6" name="Freeform 24"/>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7" name="Freeform 25"/>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grpSp>
      <p:sp>
        <p:nvSpPr>
          <p:cNvPr id="3074" name="Rectangle 2"/>
          <p:cNvSpPr>
            <a:spLocks noGrp="1" noChangeArrowheads="1"/>
          </p:cNvSpPr>
          <p:nvPr>
            <p:ph type="ctrTitle"/>
          </p:nvPr>
        </p:nvSpPr>
        <p:spPr bwMode="ltGray">
          <a:xfrm>
            <a:off x="609600" y="2590800"/>
            <a:ext cx="7772400" cy="1066800"/>
          </a:xfrm>
        </p:spPr>
        <p:txBody>
          <a:bodyPr/>
          <a:lstStyle>
            <a:lvl1pPr algn="ctr">
              <a:defRPr sz="4400">
                <a:solidFill>
                  <a:schemeClr val="tx1">
                    <a:lumMod val="75000"/>
                  </a:schemeClr>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2057400" y="4191000"/>
            <a:ext cx="6400800" cy="533400"/>
          </a:xfrm>
        </p:spPr>
        <p:txBody>
          <a:bodyPr/>
          <a:lstStyle>
            <a:lvl1pPr marL="0" indent="0" algn="r">
              <a:buFontTx/>
              <a:buNone/>
              <a:defRPr sz="2800">
                <a:solidFill>
                  <a:schemeClr val="tx2"/>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fld id="{8BD64F2B-2E2B-43E4-B204-FFA88DF29696}" type="datetime1">
              <a:rPr lang="en-US" smtClean="0"/>
              <a:t>5/15/2018</a:t>
            </a:fld>
            <a:endParaRPr lang="en-US" dirty="0"/>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fld id="{92701AAA-C610-44FA-AAF6-900CDDFFB84A}" type="slidenum">
              <a:rPr lang="en-US" smtClean="0"/>
              <a:t>‹#›</a:t>
            </a:fld>
            <a:endParaRPr lang="en-US" dirty="0"/>
          </a:p>
        </p:txBody>
      </p:sp>
      <p:pic>
        <p:nvPicPr>
          <p:cNvPr id="26" name="Picture 6"/>
          <p:cNvPicPr>
            <a:picLocks noChangeAspect="1" noChangeArrowheads="1"/>
          </p:cNvPicPr>
          <p:nvPr/>
        </p:nvPicPr>
        <p:blipFill>
          <a:blip r:embed="rId2" cstate="print"/>
          <a:srcRect/>
          <a:stretch>
            <a:fillRect/>
          </a:stretch>
        </p:blipFill>
        <p:spPr bwMode="auto">
          <a:xfrm>
            <a:off x="0" y="0"/>
            <a:ext cx="9144000" cy="2173574"/>
          </a:xfrm>
          <a:prstGeom prst="rect">
            <a:avLst/>
          </a:prstGeom>
          <a:noFill/>
          <a:ln w="9525">
            <a:noFill/>
            <a:miter lim="800000"/>
            <a:headEnd/>
            <a:tailEnd/>
          </a:ln>
          <a:effectLst/>
        </p:spPr>
      </p:pic>
      <p:sp>
        <p:nvSpPr>
          <p:cNvPr id="2" name="TextBox 1"/>
          <p:cNvSpPr txBox="1"/>
          <p:nvPr userDrawn="1"/>
        </p:nvSpPr>
        <p:spPr>
          <a:xfrm>
            <a:off x="228600" y="2362200"/>
            <a:ext cx="8686800" cy="4247317"/>
          </a:xfrm>
          <a:prstGeom prst="rect">
            <a:avLst/>
          </a:prstGeom>
          <a:noFill/>
          <a:ln w="19050">
            <a:solidFill>
              <a:schemeClr val="tx1">
                <a:lumMod val="60000"/>
                <a:lumOff val="40000"/>
              </a:schemeClr>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A38A78-6F4D-412A-97DD-23E19FB44B1D}"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2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2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6FD7EE2-73AC-4F7B-8662-2A12ADB53075}"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629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949825"/>
          </a:xfrm>
        </p:spPr>
        <p:txBody>
          <a:bodyPr/>
          <a:lstStyle/>
          <a:p>
            <a:r>
              <a:rPr lang="en-US" dirty="0" smtClean="0"/>
              <a:t>Click icon to add table</a:t>
            </a:r>
            <a:endParaRPr lang="en-US" dirty="0"/>
          </a:p>
        </p:txBody>
      </p:sp>
      <p:sp>
        <p:nvSpPr>
          <p:cNvPr id="4" name="Date Placeholder 3"/>
          <p:cNvSpPr>
            <a:spLocks noGrp="1"/>
          </p:cNvSpPr>
          <p:nvPr>
            <p:ph type="dt" sz="half" idx="10"/>
          </p:nvPr>
        </p:nvSpPr>
        <p:spPr>
          <a:xfrm>
            <a:off x="457200" y="6477000"/>
            <a:ext cx="2133600" cy="244475"/>
          </a:xfrm>
        </p:spPr>
        <p:txBody>
          <a:bodyPr/>
          <a:lstStyle>
            <a:lvl1pPr>
              <a:defRPr/>
            </a:lvl1pPr>
          </a:lstStyle>
          <a:p>
            <a:fld id="{85291B20-045F-4735-B510-4438D9BF8E14}" type="datetime1">
              <a:rPr lang="en-US" smtClean="0"/>
              <a:t>5/15/2018</a:t>
            </a:fld>
            <a:endParaRPr lang="en-US" dirty="0"/>
          </a:p>
        </p:txBody>
      </p:sp>
      <p:sp>
        <p:nvSpPr>
          <p:cNvPr id="5" name="Footer Placeholder 4"/>
          <p:cNvSpPr>
            <a:spLocks noGrp="1"/>
          </p:cNvSpPr>
          <p:nvPr>
            <p:ph type="ftr" sz="quarter" idx="11"/>
          </p:nvPr>
        </p:nvSpPr>
        <p:spPr>
          <a:xfrm>
            <a:off x="3124200" y="6477000"/>
            <a:ext cx="2895600" cy="244475"/>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0"/>
            <a:ext cx="2133600" cy="244475"/>
          </a:xfrm>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17C1C3-423E-481A-8BA4-251F41CD991E}"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126BC-661E-4263-A414-C3B602CE53D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90D74E-8687-4339-A50D-F9C0FD65F9F1}"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73561-9979-4CE7-9C21-759083068EE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B39357B-9BDD-4289-9D5D-A88EC21ECD89}"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ED10D-CFAD-4690-8DB1-CB8C9289C937}"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1645C3C-7B13-4343-BEEE-69524E1E1D27}"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E2B8D5-3069-453F-A5DB-8D7A26874B7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B73E049-D48A-4FEB-838F-9D81071975A9}" type="datetime1">
              <a:rPr lang="en-US" smtClean="0">
                <a:solidFill>
                  <a:srgbClr val="000000"/>
                </a:solidFill>
              </a:rPr>
              <a:t>5/15/2018</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D6603-2911-48C4-AABD-38CADB0604C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AF7A543-AB53-402A-BDAB-C6FD682BAA61}" type="datetime1">
              <a:rPr lang="en-US" smtClean="0">
                <a:solidFill>
                  <a:srgbClr val="000000"/>
                </a:solidFill>
              </a:rPr>
              <a:t>5/15/2018</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30B79-E0A8-432D-9701-F1777AE29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23A4086-1C60-4DFC-B9DF-B9692931E90F}" type="datetime1">
              <a:rPr lang="en-US" smtClean="0">
                <a:solidFill>
                  <a:srgbClr val="000000"/>
                </a:solidFill>
              </a:rPr>
              <a:t>5/15/2018</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6D9346-C092-44C9-A4DC-3A2F816F2CA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36971A-E32C-48D6-95AE-01E86F4DF97D}"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0335EED-AC60-4EC9-9C1A-F8445E48B9F1}"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D3BBD-4217-40C0-8156-661FF5D3E9CA}"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BE05575-D8C3-4D3A-BE98-4CF5CD469E72}"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BCAF0E-DAB6-4A77-90AE-70AF2F15F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42D164F-1FA0-45B6-B0A2-EA5FC0CC956E}"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5A5D3-59FB-4291-87F2-67AB6CCED700}"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AFB212D-46D4-4F7C-9503-68B745BB0E40}"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8AB6C-962E-49B1-9C78-FB80741157B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88EF90F-617F-4D86-A0BB-B5EB4EA97CE1}"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5C19A-138A-4E96-9F40-1259C1DB028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r>
              <a:rPr lang="en-US" noProof="0" dirty="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fld id="{D97DB3D8-67A2-4A55-8AFB-678881918139}"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18EBD-7DEF-4FBC-A644-5B1C355AB66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89A7F74-2D47-4576-9FF2-DFE1529D2003}"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9B894-B261-4EA2-9461-B56A7ED9BE51}"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39488F-EB4E-4E0C-B253-CD7CC37EFA34}"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7098A9F-6744-4B94-8642-181C192D57E2}"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D687FE8-630F-4A52-9441-0C9C6BF60005}" type="datetime1">
              <a:rPr lang="en-US" smtClean="0"/>
              <a:t>5/15/2018</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E52A12B-BDBE-481F-9EFC-901F18201517}" type="datetime1">
              <a:rPr lang="en-US" smtClean="0"/>
              <a:t>5/15/2018</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816CF7E-6403-42E9-A478-8767B0EA9C91}" type="datetime1">
              <a:rPr lang="en-US" smtClean="0"/>
              <a:t>5/15/2018</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F884B2C-6D68-45D6-9687-5B6B182734FF}"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0134649-1179-4451-B01D-1625BB124588}"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1035" name="Group 11"/>
          <p:cNvGrpSpPr>
            <a:grpSpLocks/>
          </p:cNvGrpSpPr>
          <p:nvPr/>
        </p:nvGrpSpPr>
        <p:grpSpPr bwMode="auto">
          <a:xfrm>
            <a:off x="0" y="285750"/>
            <a:ext cx="9156700" cy="911225"/>
            <a:chOff x="-1" y="196"/>
            <a:chExt cx="5768" cy="635"/>
          </a:xfrm>
        </p:grpSpPr>
        <p:sp>
          <p:nvSpPr>
            <p:cNvPr id="1036" name="Rectangle 12"/>
            <p:cNvSpPr>
              <a:spLocks noChangeArrowheads="1"/>
            </p:cNvSpPr>
            <p:nvPr userDrawn="1"/>
          </p:nvSpPr>
          <p:spPr bwMode="gray">
            <a:xfrm>
              <a:off x="1" y="196"/>
              <a:ext cx="5766" cy="635"/>
            </a:xfrm>
            <a:prstGeom prst="rect">
              <a:avLst/>
            </a:prstGeom>
            <a:gradFill rotWithShape="1">
              <a:gsLst>
                <a:gs pos="0">
                  <a:schemeClr val="accent1"/>
                </a:gs>
                <a:gs pos="100000">
                  <a:schemeClr val="tx1"/>
                </a:gs>
              </a:gsLst>
              <a:lin ang="0" scaled="1"/>
            </a:gradFill>
            <a:ln w="9525">
              <a:noFill/>
              <a:miter lim="800000"/>
              <a:headEnd/>
              <a:tailEnd/>
            </a:ln>
            <a:effectLst/>
          </p:spPr>
          <p:txBody>
            <a:bodyPr wrap="none" anchor="ctr"/>
            <a:lstStyle/>
            <a:p>
              <a:endParaRPr lang="en-US" dirty="0"/>
            </a:p>
          </p:txBody>
        </p:sp>
        <p:sp>
          <p:nvSpPr>
            <p:cNvPr id="1037" name="Freeform 13"/>
            <p:cNvSpPr>
              <a:spLocks/>
            </p:cNvSpPr>
            <p:nvPr userDrawn="1"/>
          </p:nvSpPr>
          <p:spPr bwMode="gray">
            <a:xfrm flipH="1" flipV="1">
              <a:off x="2265" y="196"/>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headEnd/>
              <a:tailEnd/>
            </a:ln>
            <a:effectLst/>
          </p:spPr>
          <p:txBody>
            <a:bodyPr/>
            <a:lstStyle/>
            <a:p>
              <a:endParaRPr lang="en-US" dirty="0"/>
            </a:p>
          </p:txBody>
        </p:sp>
        <p:sp>
          <p:nvSpPr>
            <p:cNvPr id="1038" name="Freeform 14"/>
            <p:cNvSpPr>
              <a:spLocks/>
            </p:cNvSpPr>
            <p:nvPr userDrawn="1"/>
          </p:nvSpPr>
          <p:spPr bwMode="gray">
            <a:xfrm>
              <a:off x="-1" y="513"/>
              <a:ext cx="3702" cy="311"/>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headEnd/>
              <a:tailEnd/>
            </a:ln>
            <a:effectLst/>
          </p:spPr>
          <p:txBody>
            <a:bodyPr/>
            <a:lstStyle/>
            <a:p>
              <a:endParaRPr lang="en-US" dirty="0"/>
            </a:p>
          </p:txBody>
        </p:sp>
      </p:grpSp>
      <p:sp>
        <p:nvSpPr>
          <p:cNvPr id="1039" name="Rectangle 15"/>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endParaRPr lang="en-US" dirty="0"/>
          </a:p>
        </p:txBody>
      </p:sp>
      <p:sp>
        <p:nvSpPr>
          <p:cNvPr id="1040" name="Rectangle 16"/>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gray">
          <a:xfrm>
            <a:off x="1676400" y="274638"/>
            <a:ext cx="6629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47800"/>
            <a:ext cx="8229600" cy="494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9063210-66C2-4C98-83C1-E365CA5230E2}" type="datetime1">
              <a:rPr lang="en-US" smtClean="0"/>
              <a:t>5/15/2018</a:t>
            </a:fld>
            <a:endParaRPr lang="en-US" dirty="0"/>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2701AAA-C610-44FA-AAF6-900CDDFFB84A}" type="slidenum">
              <a:rPr lang="en-US" smtClean="0"/>
              <a:t>‹#›</a:t>
            </a:fld>
            <a:endParaRPr lang="en-US" dirty="0"/>
          </a:p>
        </p:txBody>
      </p:sp>
      <p:pic>
        <p:nvPicPr>
          <p:cNvPr id="14" name="Picture 13" descr="letterhead from seth.PNG"/>
          <p:cNvPicPr>
            <a:picLocks noChangeAspect="1"/>
          </p:cNvPicPr>
          <p:nvPr/>
        </p:nvPicPr>
        <p:blipFill>
          <a:blip r:embed="rId14" cstate="print"/>
          <a:srcRect r="81326"/>
          <a:stretch>
            <a:fillRect/>
          </a:stretch>
        </p:blipFill>
        <p:spPr bwMode="auto">
          <a:xfrm>
            <a:off x="0" y="0"/>
            <a:ext cx="1149040"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Levee Safety ppt inside slide for Phil Rizzi"/>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chemeClr val="tx1"/>
                </a:solidFill>
                <a:latin typeface="Times New Roman" pitchFamily="18" charset="0"/>
              </a:defRPr>
            </a:lvl1pPr>
          </a:lstStyle>
          <a:p>
            <a:pPr>
              <a:defRPr/>
            </a:pPr>
            <a:fld id="{C47E005D-A972-4668-B178-3B3DA76E3884}" type="datetime1">
              <a:rPr lang="en-US" smtClean="0">
                <a:solidFill>
                  <a:srgbClr val="000000"/>
                </a:solidFill>
              </a:rPr>
              <a:t>5/15/2018</a:t>
            </a:fld>
            <a:endParaRPr lang="en-US" dirty="0">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chemeClr val="tx1"/>
                </a:solidFill>
                <a:latin typeface="Times New Roman" pitchFamily="18" charset="0"/>
              </a:defRPr>
            </a:lvl1pPr>
          </a:lstStyle>
          <a:p>
            <a:pPr>
              <a:defRPr/>
            </a:pPr>
            <a:endParaRPr lang="en-US" dirty="0">
              <a:solidFill>
                <a:srgbClr val="000000"/>
              </a:solidFill>
            </a:endParaRPr>
          </a:p>
        </p:txBody>
      </p:sp>
      <p:sp>
        <p:nvSpPr>
          <p:cNvPr id="232454" name="Rectangle 6"/>
          <p:cNvSpPr>
            <a:spLocks noGrp="1" noChangeArrowheads="1"/>
          </p:cNvSpPr>
          <p:nvPr>
            <p:ph type="sldNum" sz="quarter" idx="4"/>
          </p:nvPr>
        </p:nvSpPr>
        <p:spPr bwMode="auto">
          <a:xfrm>
            <a:off x="6705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chemeClr val="tx1"/>
                </a:solidFill>
                <a:latin typeface="Times New Roman" pitchFamily="18" charset="0"/>
              </a:defRPr>
            </a:lvl1pPr>
          </a:lstStyle>
          <a:p>
            <a:pPr>
              <a:defRPr/>
            </a:pPr>
            <a:fld id="{E8B938C1-64E2-495C-A8A3-EC08F35FA894}"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microsoft.com/office/2007/relationships/hdphoto" Target="../media/hdphoto9.wdp"/></Relationships>
</file>

<file path=ppt/slides/_rels/slide11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33.png"/><Relationship Id="rId4" Type="http://schemas.microsoft.com/office/2007/relationships/hdphoto" Target="../media/hdphoto11.wdp"/></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microsoft.com/office/2007/relationships/hdphoto" Target="../media/hdphoto15.wdp"/></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5.jpe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5.wmf"/></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05.wmf"/><Relationship Id="rId4" Type="http://schemas.openxmlformats.org/officeDocument/2006/relationships/image" Target="../media/image104.jpg"/></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3.jpeg"/><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03.jpeg"/><Relationship Id="rId4" Type="http://schemas.microsoft.com/office/2007/relationships/hdphoto" Target="../media/hdphoto8.wdp"/></Relationships>
</file>

<file path=ppt/slides/_rels/slide9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743200"/>
            <a:ext cx="7772400" cy="1066800"/>
          </a:xfrm>
        </p:spPr>
        <p:txBody>
          <a:bodyPr/>
          <a:lstStyle/>
          <a:p>
            <a:r>
              <a:rPr lang="en-US" sz="4000" dirty="0" smtClean="0">
                <a:solidFill>
                  <a:schemeClr val="tx2"/>
                </a:solidFill>
              </a:rPr>
              <a:t>State Floodplain Manager 1 on 1</a:t>
            </a:r>
            <a:endParaRPr lang="en-US" sz="4000" dirty="0">
              <a:solidFill>
                <a:schemeClr val="tx2"/>
              </a:solidFill>
            </a:endParaRPr>
          </a:p>
        </p:txBody>
      </p:sp>
      <p:sp>
        <p:nvSpPr>
          <p:cNvPr id="5" name="Subtitle 4"/>
          <p:cNvSpPr>
            <a:spLocks noGrp="1"/>
          </p:cNvSpPr>
          <p:nvPr>
            <p:ph type="subTitle" idx="1"/>
          </p:nvPr>
        </p:nvSpPr>
        <p:spPr>
          <a:xfrm>
            <a:off x="762000" y="4191000"/>
            <a:ext cx="7467600" cy="533400"/>
          </a:xfrm>
        </p:spPr>
        <p:txBody>
          <a:bodyPr/>
          <a:lstStyle/>
          <a:p>
            <a:pPr algn="ctr"/>
            <a:r>
              <a:rPr lang="en-US" dirty="0" smtClean="0">
                <a:solidFill>
                  <a:schemeClr val="tx1"/>
                </a:solidFill>
              </a:rPr>
              <a:t>Module 4: </a:t>
            </a:r>
          </a:p>
          <a:p>
            <a:pPr algn="ctr"/>
            <a:r>
              <a:rPr lang="en-US" dirty="0" smtClean="0">
                <a:solidFill>
                  <a:schemeClr val="tx1"/>
                </a:solidFill>
              </a:rPr>
              <a:t>Framework for Floodplain Management     Part 2</a:t>
            </a:r>
            <a:endParaRPr lang="en-US" dirty="0">
              <a:solidFill>
                <a:schemeClr val="tx1"/>
              </a:solidFill>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a:t>
            </a:fld>
            <a:endParaRPr lang="en-US" dirty="0"/>
          </a:p>
        </p:txBody>
      </p:sp>
    </p:spTree>
    <p:extLst>
      <p:ext uri="{BB962C8B-B14F-4D97-AF65-F5344CB8AC3E}">
        <p14:creationId xmlns:p14="http://schemas.microsoft.com/office/powerpoint/2010/main" val="3231081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a:t>
            </a:r>
            <a:r>
              <a:rPr lang="en-US" sz="3600" kern="0" smtClean="0"/>
              <a:t>Mitigation Assistance</a:t>
            </a:r>
            <a:r>
              <a:rPr lang="en-US" sz="2000" kern="0" smtClean="0"/>
              <a:t>  </a:t>
            </a:r>
            <a:endParaRPr lang="en-US" sz="2000" kern="0"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The role of the state agency which hosts the SHMO:</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state (Applicant) administers the FEMA mitigation funds to the local government (sub-applicant);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Maintains the State Administrative Plan;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Identifies and prioritizes potential mitigation projects;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Provides technical assistance in grant applications,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Reviews grant applications.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a:t>
            </a:fld>
            <a:endParaRPr lang="en-US" dirty="0"/>
          </a:p>
        </p:txBody>
      </p:sp>
    </p:spTree>
    <p:extLst>
      <p:ext uri="{BB962C8B-B14F-4D97-AF65-F5344CB8AC3E}">
        <p14:creationId xmlns:p14="http://schemas.microsoft.com/office/powerpoint/2010/main" val="375776514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Coastal Zone:</a:t>
            </a:r>
            <a:endParaRPr lang="en-US" sz="26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100</a:t>
            </a:fld>
            <a:endParaRPr lang="en-US" dirty="0"/>
          </a:p>
        </p:txBody>
      </p:sp>
      <p:sp>
        <p:nvSpPr>
          <p:cNvPr id="5"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CZMP </a:t>
            </a:r>
            <a:r>
              <a:rPr lang="en-US" sz="2000" kern="0" dirty="0" smtClean="0"/>
              <a:t>(continued)  </a:t>
            </a:r>
            <a:endParaRPr lang="en-US" sz="2000" kern="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638425"/>
            <a:ext cx="8143875" cy="2924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540083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Coastal Zone Management Act (CZMP), which was passed in 1972, is administered by NOAA’s Office of Ocean and Coastal Resource Management.</a:t>
            </a:r>
          </a:p>
          <a:p>
            <a:pPr marL="800100" lvl="1" indent="-457200">
              <a:defRPr/>
            </a:pPr>
            <a:r>
              <a:rPr lang="en-US" sz="2800" b="0" kern="0" dirty="0" smtClean="0">
                <a:solidFill>
                  <a:schemeClr val="tx2"/>
                </a:solidFill>
                <a:latin typeface="Calibri" pitchFamily="34" charset="0"/>
                <a:cs typeface="Calibri" pitchFamily="34" charset="0"/>
              </a:rPr>
              <a:t>The CZMA outlines two programs:</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The National Coastal Zone Management Program</a:t>
            </a:r>
          </a:p>
          <a:p>
            <a:pPr marL="1131888" lvl="2" indent="-457200">
              <a:defRPr/>
            </a:pPr>
            <a:r>
              <a:rPr lang="en-US" sz="2600" b="0" kern="0" dirty="0" smtClean="0">
                <a:latin typeface="Calibri" pitchFamily="34" charset="0"/>
                <a:cs typeface="Calibri" pitchFamily="34" charset="0"/>
              </a:rPr>
              <a:t>National Estuarine Research Reserve System</a:t>
            </a:r>
            <a:endParaRPr lang="en-US" sz="26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101</a:t>
            </a:fld>
            <a:endParaRPr lang="en-US" dirty="0"/>
          </a:p>
        </p:txBody>
      </p:sp>
      <p:sp>
        <p:nvSpPr>
          <p:cNvPr id="5"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CZMP </a:t>
            </a:r>
            <a:r>
              <a:rPr lang="en-US" sz="2000" kern="0" dirty="0" smtClean="0"/>
              <a:t>(continued)  </a:t>
            </a:r>
            <a:endParaRPr lang="en-US" sz="2000" kern="0" dirty="0"/>
          </a:p>
        </p:txBody>
      </p:sp>
    </p:spTree>
    <p:extLst>
      <p:ext uri="{BB962C8B-B14F-4D97-AF65-F5344CB8AC3E}">
        <p14:creationId xmlns:p14="http://schemas.microsoft.com/office/powerpoint/2010/main" val="58956271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102</a:t>
            </a:fld>
            <a:endParaRPr lang="en-US" dirty="0"/>
          </a:p>
        </p:txBody>
      </p:sp>
      <p:sp>
        <p:nvSpPr>
          <p:cNvPr id="9"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CZMP </a:t>
            </a:r>
            <a:r>
              <a:rPr lang="en-US" sz="2000" kern="0" dirty="0" smtClean="0"/>
              <a:t>(conclusion)  </a:t>
            </a:r>
            <a:endParaRPr lang="en-US" sz="2000" kern="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15645"/>
            <a:ext cx="3500437" cy="4588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CZMP Strategic Plan:                                                 Improving Management                                                 of the Nation’s Coastal                                           Areas FY 2007 – 2012.</a:t>
            </a: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723541700"/>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103</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9012522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National Dam Safety Program  </a:t>
            </a:r>
            <a:endParaRPr lang="en-US" sz="36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The NDSP is a partnership of the States, Federal agencies, and other stakeholders that encourages individual and community responsibility for dam safety.  It includes:</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Information Needs for Dam Safety;</a:t>
            </a:r>
          </a:p>
          <a:p>
            <a:pPr marL="1131888" lvl="2" indent="-457200">
              <a:defRPr/>
            </a:pPr>
            <a:r>
              <a:rPr lang="en-US" sz="2600" b="0" kern="0" dirty="0" smtClean="0">
                <a:latin typeface="Calibri" pitchFamily="34" charset="0"/>
                <a:cs typeface="Calibri" pitchFamily="34" charset="0"/>
              </a:rPr>
              <a:t>Dam Safety Training;</a:t>
            </a:r>
          </a:p>
          <a:p>
            <a:pPr marL="1131888" lvl="2" indent="-457200">
              <a:defRPr/>
            </a:pPr>
            <a:r>
              <a:rPr lang="en-US" sz="2600" b="0" kern="0" dirty="0" smtClean="0">
                <a:latin typeface="Calibri" pitchFamily="34" charset="0"/>
                <a:cs typeface="Calibri" pitchFamily="34" charset="0"/>
              </a:rPr>
              <a:t>Grant Assistance to the States;</a:t>
            </a:r>
          </a:p>
          <a:p>
            <a:pPr marL="1131888" lvl="2" indent="-457200">
              <a:defRPr/>
            </a:pPr>
            <a:r>
              <a:rPr lang="en-US" sz="2600" b="0" kern="0" dirty="0" smtClean="0">
                <a:latin typeface="Calibri" pitchFamily="34" charset="0"/>
                <a:cs typeface="Calibri" pitchFamily="34" charset="0"/>
              </a:rPr>
              <a:t>Dam Safety Research, and;</a:t>
            </a:r>
          </a:p>
          <a:p>
            <a:pPr marL="1131888" lvl="2" indent="-457200">
              <a:defRPr/>
            </a:pPr>
            <a:r>
              <a:rPr lang="en-US" sz="2600" b="0" kern="0" dirty="0" smtClean="0">
                <a:latin typeface="Calibri" pitchFamily="34" charset="0"/>
                <a:cs typeface="Calibri" pitchFamily="34" charset="0"/>
              </a:rPr>
              <a:t>Creating a National Inventory of Dams.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4038600"/>
            <a:ext cx="1461967" cy="1949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516485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NDSP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105</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Grant Assistance to the States.  </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Provides vital support for the improvement of State Dam Safety programs that regulate most of the 83,000 dams in the United States.  NDSP funds are used for the following types of activities:</a:t>
            </a:r>
          </a:p>
          <a:p>
            <a:pPr marL="1477963" lvl="3" indent="-457200">
              <a:defRPr/>
            </a:pPr>
            <a:r>
              <a:rPr lang="en-US" sz="2400" b="0" kern="0" dirty="0" smtClean="0">
                <a:latin typeface="Calibri" pitchFamily="34" charset="0"/>
                <a:cs typeface="Calibri" pitchFamily="34" charset="0"/>
              </a:rPr>
              <a:t>Dam safety training for state personnel;</a:t>
            </a:r>
            <a:r>
              <a:rPr lang="en-US" b="0" kern="0" dirty="0" smtClean="0">
                <a:latin typeface="Calibri" pitchFamily="34" charset="0"/>
                <a:cs typeface="Calibri" pitchFamily="34" charset="0"/>
              </a:rPr>
              <a:t> </a:t>
            </a:r>
          </a:p>
          <a:p>
            <a:pPr marL="1477963" lvl="3" indent="-457200">
              <a:defRPr/>
            </a:pPr>
            <a:r>
              <a:rPr lang="en-US" sz="2400" b="0" kern="0" dirty="0" smtClean="0">
                <a:latin typeface="Calibri" pitchFamily="34" charset="0"/>
                <a:cs typeface="Calibri" pitchFamily="34" charset="0"/>
              </a:rPr>
              <a:t>Increase in the number of dam inspections;</a:t>
            </a:r>
          </a:p>
          <a:p>
            <a:pPr marL="1477963" lvl="3" indent="-457200">
              <a:defRPr/>
            </a:pPr>
            <a:r>
              <a:rPr lang="en-US" sz="2400" b="0" kern="0" dirty="0" smtClean="0">
                <a:latin typeface="Calibri" pitchFamily="34" charset="0"/>
                <a:cs typeface="Calibri" pitchFamily="34" charset="0"/>
              </a:rPr>
              <a:t>Increase in the submittal and testing of EAPs;</a:t>
            </a:r>
          </a:p>
          <a:p>
            <a:pPr marL="1477963" lvl="3" indent="-4572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57104401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NDSP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106</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Grant Assistance to the States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  </a:t>
            </a:r>
          </a:p>
          <a:p>
            <a:pPr marL="800100" lvl="1" indent="-457200">
              <a:defRPr/>
            </a:pPr>
            <a:endParaRPr lang="en-US" sz="900" b="0" kern="0" dirty="0" smtClean="0">
              <a:solidFill>
                <a:schemeClr val="tx2"/>
              </a:solidFill>
              <a:latin typeface="Calibri" pitchFamily="34" charset="0"/>
              <a:cs typeface="Calibri" pitchFamily="34" charset="0"/>
            </a:endParaRPr>
          </a:p>
          <a:p>
            <a:pPr marL="1477963" lvl="3" indent="-457200">
              <a:defRPr/>
            </a:pPr>
            <a:r>
              <a:rPr lang="en-US" sz="2400" b="0" kern="0" dirty="0" smtClean="0">
                <a:latin typeface="Calibri" pitchFamily="34" charset="0"/>
                <a:cs typeface="Calibri" pitchFamily="34" charset="0"/>
              </a:rPr>
              <a:t>More timely review and issuance of permits;</a:t>
            </a:r>
            <a:r>
              <a:rPr lang="en-US" b="0" kern="0" dirty="0" smtClean="0">
                <a:latin typeface="Calibri" pitchFamily="34" charset="0"/>
                <a:cs typeface="Calibri" pitchFamily="34" charset="0"/>
              </a:rPr>
              <a:t> </a:t>
            </a:r>
          </a:p>
          <a:p>
            <a:pPr marL="1477963" lvl="3" indent="-457200">
              <a:defRPr/>
            </a:pPr>
            <a:r>
              <a:rPr lang="en-US" sz="2400" b="0" kern="0" dirty="0" smtClean="0">
                <a:latin typeface="Calibri" pitchFamily="34" charset="0"/>
                <a:cs typeface="Calibri" pitchFamily="34" charset="0"/>
              </a:rPr>
              <a:t>Improved coordination with state emergency preparedness officials;</a:t>
            </a:r>
          </a:p>
          <a:p>
            <a:pPr marL="1477963" lvl="3" indent="-457200">
              <a:defRPr/>
            </a:pPr>
            <a:r>
              <a:rPr lang="en-US" sz="2400" b="0" kern="0" dirty="0" smtClean="0">
                <a:latin typeface="Calibri" pitchFamily="34" charset="0"/>
                <a:cs typeface="Calibri" pitchFamily="34" charset="0"/>
              </a:rPr>
              <a:t>Identification of dams to be repaired or removed, and;</a:t>
            </a:r>
          </a:p>
          <a:p>
            <a:pPr marL="1477963" lvl="3" indent="-457200">
              <a:defRPr/>
            </a:pPr>
            <a:r>
              <a:rPr lang="en-US" sz="2400" b="0" kern="0" dirty="0" smtClean="0">
                <a:latin typeface="Calibri" pitchFamily="34" charset="0"/>
                <a:cs typeface="Calibri" pitchFamily="34" charset="0"/>
              </a:rPr>
              <a:t>Conduct of dam safety awareness workshops and creation of dam safety videos and other outreach materials.</a:t>
            </a:r>
          </a:p>
          <a:p>
            <a:pPr marL="1477963" lvl="3" indent="-457200">
              <a:defRPr/>
            </a:pPr>
            <a:endParaRPr lang="en-US" sz="2400" b="0" kern="0" dirty="0" smtClean="0">
              <a:latin typeface="Calibri" pitchFamily="34" charset="0"/>
              <a:cs typeface="Calibri" pitchFamily="34" charset="0"/>
            </a:endParaRPr>
          </a:p>
          <a:p>
            <a:pPr marL="1477963" lvl="3" indent="-4572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45948127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NDSP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107</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Does your state FPM program consider dams to be floodplain development?</a:t>
            </a:r>
          </a:p>
          <a:p>
            <a:pPr marL="800100" lvl="1" indent="-457200">
              <a:defRPr/>
            </a:pPr>
            <a:r>
              <a:rPr lang="en-US" sz="2800" b="0" kern="0" dirty="0" smtClean="0">
                <a:solidFill>
                  <a:schemeClr val="tx2"/>
                </a:solidFill>
                <a:latin typeface="Calibri" pitchFamily="34" charset="0"/>
                <a:cs typeface="Calibri" pitchFamily="34" charset="0"/>
              </a:rPr>
              <a:t>If so, how do your communities permit dams?</a:t>
            </a:r>
          </a:p>
          <a:p>
            <a:pPr marL="800100" lvl="1" indent="-457200">
              <a:defRPr/>
            </a:pPr>
            <a:r>
              <a:rPr lang="en-US" sz="2800" b="0" kern="0" dirty="0" smtClean="0">
                <a:solidFill>
                  <a:schemeClr val="tx2"/>
                </a:solidFill>
                <a:latin typeface="Calibri" pitchFamily="34" charset="0"/>
                <a:cs typeface="Calibri" pitchFamily="34" charset="0"/>
              </a:rPr>
              <a:t>Does your state model Flood Damage Prevention Ordinance include/mention dams?</a:t>
            </a:r>
            <a:endParaRPr lang="en-US" sz="2400" b="0" kern="0" dirty="0" smtClean="0">
              <a:latin typeface="Calibri" pitchFamily="34" charset="0"/>
              <a:cs typeface="Calibri" pitchFamily="34" charset="0"/>
            </a:endParaRPr>
          </a:p>
          <a:p>
            <a:pPr marL="1477963" lvl="3" indent="-4572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02794568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108</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9012522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Association of State Floodplain Managers  </a:t>
            </a:r>
            <a:endParaRPr lang="en-US" sz="30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ASFPM.</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The Association is an organization of professionals involved in floodplain management, flood hazard mitigation, the NFIP, and flood preparedness, warning and recovery.</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109</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895850"/>
            <a:ext cx="62579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2809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The role of the SHMO:</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Works with local community government;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Coordinates the collection of data;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Monitors and evaluates progress of grant;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Monitors the financial status of project;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Conducts on-site inspections,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Conducts audit of project files and financial records.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a:t>
            </a:fld>
            <a:endParaRPr lang="en-US" dirty="0"/>
          </a:p>
        </p:txBody>
      </p:sp>
    </p:spTree>
    <p:extLst>
      <p:ext uri="{BB962C8B-B14F-4D97-AF65-F5344CB8AC3E}">
        <p14:creationId xmlns:p14="http://schemas.microsoft.com/office/powerpoint/2010/main" val="3262452126"/>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ASFPM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52" y="1390649"/>
            <a:ext cx="7082148" cy="521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20002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111</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ASFPM </a:t>
            </a:r>
            <a:r>
              <a:rPr lang="en-US" sz="2000" kern="0" dirty="0" smtClean="0"/>
              <a:t>(continued)  </a:t>
            </a:r>
            <a:endParaRPr lang="en-US" sz="2000" kern="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524000"/>
            <a:ext cx="7715250" cy="451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39483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ASFPM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112</a:t>
            </a:fld>
            <a:endParaRPr lang="en-US" dirty="0"/>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1000" t="33314" r="7462" b="4973"/>
          <a:stretch/>
        </p:blipFill>
        <p:spPr bwMode="auto">
          <a:xfrm>
            <a:off x="990600" y="1607635"/>
            <a:ext cx="7162800" cy="47169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711396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ASFPM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40" y="2133600"/>
            <a:ext cx="2423160" cy="3359381"/>
          </a:xfrm>
          <a:prstGeom prst="rect">
            <a:avLst/>
          </a:prstGeom>
        </p:spPr>
      </p:pic>
    </p:spTree>
    <p:extLst>
      <p:ext uri="{BB962C8B-B14F-4D97-AF65-F5344CB8AC3E}">
        <p14:creationId xmlns:p14="http://schemas.microsoft.com/office/powerpoint/2010/main" val="3618765266"/>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304800"/>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2400" kern="0" dirty="0" smtClean="0"/>
              <a:t>Nat’l Association of Flood &amp; Stormwater Management Agencies  </a:t>
            </a:r>
            <a:endParaRPr lang="en-US" sz="24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114</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NAFSMA.</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The Association was founded in 1978, and represents state and public agencies nationwide.  NAFSMA is </a:t>
            </a:r>
            <a:r>
              <a:rPr lang="en-US" sz="2600" b="0" kern="0" dirty="0">
                <a:latin typeface="Calibri" pitchFamily="34" charset="0"/>
                <a:cs typeface="Calibri" pitchFamily="34" charset="0"/>
              </a:rPr>
              <a:t>an organization of public agencies whose function is the protection of lives, property and economic activity from the adverse impacts of storm and flood </a:t>
            </a:r>
            <a:r>
              <a:rPr lang="en-US" sz="2600" b="0" kern="0" dirty="0" smtClean="0">
                <a:latin typeface="Calibri" pitchFamily="34" charset="0"/>
                <a:cs typeface="Calibri" pitchFamily="34" charset="0"/>
              </a:rPr>
              <a:t>waters.</a:t>
            </a:r>
            <a:endParaRPr lang="en-US" sz="2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85669832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NAFSMA Mission.</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To advocate public policy, encourage technologies and conduct education programs which facilitate and enhance the achievement of the public service function of its members.</a:t>
            </a:r>
          </a:p>
          <a:p>
            <a:pPr marL="800100" lvl="1" indent="-457200">
              <a:defRPr/>
            </a:pPr>
            <a:r>
              <a:rPr lang="en-US" sz="2800" b="0" kern="0" dirty="0">
                <a:solidFill>
                  <a:schemeClr val="tx2"/>
                </a:solidFill>
                <a:latin typeface="Calibri" pitchFamily="34" charset="0"/>
                <a:cs typeface="Calibri" pitchFamily="34" charset="0"/>
              </a:rPr>
              <a:t>NAFSMA Goal.</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a:latin typeface="Calibri" pitchFamily="34" charset="0"/>
                <a:cs typeface="Calibri" pitchFamily="34" charset="0"/>
              </a:rPr>
              <a:t>To improve and ensure the continuation of water resource projects and programs of interest to flood and stormwater management agencies.</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115</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NAFSMA </a:t>
            </a:r>
            <a:r>
              <a:rPr lang="en-US" sz="2000" kern="0" dirty="0" smtClean="0"/>
              <a:t>(continued)  </a:t>
            </a:r>
            <a:endParaRPr lang="en-US" sz="2000" kern="0" dirty="0"/>
          </a:p>
        </p:txBody>
      </p:sp>
    </p:spTree>
    <p:extLst>
      <p:ext uri="{BB962C8B-B14F-4D97-AF65-F5344CB8AC3E}">
        <p14:creationId xmlns:p14="http://schemas.microsoft.com/office/powerpoint/2010/main" val="2513419759"/>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NAFSMA achieves this goal through:</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kern="0" dirty="0" smtClean="0">
                <a:latin typeface="Calibri" pitchFamily="34" charset="0"/>
                <a:cs typeface="Calibri" pitchFamily="34" charset="0"/>
              </a:rPr>
              <a:t>Education: </a:t>
            </a:r>
            <a:r>
              <a:rPr lang="en-US" sz="2600" b="0" kern="0" dirty="0" smtClean="0">
                <a:latin typeface="Calibri" pitchFamily="34" charset="0"/>
                <a:cs typeface="Calibri" pitchFamily="34" charset="0"/>
              </a:rPr>
              <a:t>Works to inform and educate congressional and federal policy makers of the importance of flood prevention, stormwater management, and disaster relief assistance.</a:t>
            </a:r>
          </a:p>
          <a:p>
            <a:pPr marL="1131888" lvl="2" indent="-457200">
              <a:defRPr/>
            </a:pPr>
            <a:r>
              <a:rPr lang="en-US" sz="2600" kern="0" dirty="0" smtClean="0">
                <a:latin typeface="Calibri" pitchFamily="34" charset="0"/>
                <a:cs typeface="Calibri" pitchFamily="34" charset="0"/>
              </a:rPr>
              <a:t>Presentations:  </a:t>
            </a:r>
            <a:r>
              <a:rPr lang="en-US" sz="2600" b="0" kern="0" dirty="0" smtClean="0">
                <a:latin typeface="Calibri" pitchFamily="34" charset="0"/>
                <a:cs typeface="Calibri" pitchFamily="34" charset="0"/>
              </a:rPr>
              <a:t>Delivers information and materials supportive of the membership’s positions to Congress and administrative agencies.</a:t>
            </a:r>
          </a:p>
          <a:p>
            <a:pPr marL="1131888" lvl="2" indent="-457200">
              <a:defRPr/>
            </a:pPr>
            <a:endParaRPr lang="en-US" sz="2600" b="0" kern="0" dirty="0">
              <a:latin typeface="Calibri" pitchFamily="34" charset="0"/>
              <a:cs typeface="Calibri" pitchFamily="34" charset="0"/>
            </a:endParaRP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116</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NAFSMA </a:t>
            </a:r>
            <a:r>
              <a:rPr lang="en-US" sz="2000" kern="0" dirty="0" smtClean="0"/>
              <a:t>(continued)  </a:t>
            </a:r>
            <a:endParaRPr lang="en-US" sz="2000" kern="0" dirty="0"/>
          </a:p>
        </p:txBody>
      </p:sp>
    </p:spTree>
    <p:extLst>
      <p:ext uri="{BB962C8B-B14F-4D97-AF65-F5344CB8AC3E}">
        <p14:creationId xmlns:p14="http://schemas.microsoft.com/office/powerpoint/2010/main" val="1874629335"/>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NAFSMA goal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kern="0" dirty="0" smtClean="0">
                <a:latin typeface="Calibri" pitchFamily="34" charset="0"/>
                <a:cs typeface="Calibri" pitchFamily="34" charset="0"/>
              </a:rPr>
              <a:t>Coalitions: </a:t>
            </a:r>
            <a:r>
              <a:rPr lang="en-US" sz="2600" b="0" kern="0" dirty="0" smtClean="0">
                <a:latin typeface="Calibri" pitchFamily="34" charset="0"/>
                <a:cs typeface="Calibri" pitchFamily="34" charset="0"/>
              </a:rPr>
              <a:t>Frequently works with other public interest groups and national trade associations located in Washington, DC.  Serves as the liaison to these organizations to ensure the interests of the membership are well represented.</a:t>
            </a:r>
            <a:endParaRPr lang="en-US" sz="2600" b="0" kern="0" dirty="0">
              <a:latin typeface="Calibri" pitchFamily="34" charset="0"/>
              <a:cs typeface="Calibri" pitchFamily="34" charset="0"/>
            </a:endParaRP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117</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NAFSMA </a:t>
            </a:r>
            <a:r>
              <a:rPr lang="en-US" sz="2000" kern="0" dirty="0" smtClean="0"/>
              <a:t>(conclusion)  </a:t>
            </a:r>
            <a:endParaRPr lang="en-US" sz="2000" kern="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908838"/>
            <a:ext cx="1695450" cy="15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45518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118</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ASDSO.</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The Association was officially formed in 1984.  Its membership totals more than 3,000 state, federal and local governments, academia, dam owners, manufacturers, suppliers, consultants, and others.</a:t>
            </a:r>
            <a:endParaRPr lang="en-US" sz="2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Association of State Dam Safety Officials  </a:t>
            </a:r>
            <a:endParaRPr lang="en-US" sz="3000" kern="0" dirty="0"/>
          </a:p>
        </p:txBody>
      </p:sp>
    </p:spTree>
    <p:extLst>
      <p:ext uri="{BB962C8B-B14F-4D97-AF65-F5344CB8AC3E}">
        <p14:creationId xmlns:p14="http://schemas.microsoft.com/office/powerpoint/2010/main" val="401396431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119</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ASDSO </a:t>
            </a:r>
            <a:r>
              <a:rPr lang="en-US" sz="2000" kern="0" dirty="0" smtClean="0"/>
              <a:t>(continued)  </a:t>
            </a:r>
            <a:endParaRPr lang="en-US" sz="2000" kern="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4" r="39189"/>
          <a:stretch/>
        </p:blipFill>
        <p:spPr bwMode="auto">
          <a:xfrm>
            <a:off x="568113" y="1447800"/>
            <a:ext cx="267546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580" y="1663995"/>
            <a:ext cx="2286000" cy="170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33" y="3810000"/>
            <a:ext cx="2938780" cy="2517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286000"/>
            <a:ext cx="2997600" cy="3781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864931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1000" y="2440632"/>
            <a:ext cx="4467424" cy="3350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sp>
        <p:nvSpPr>
          <p:cNvPr id="8" name="Rectangle 2059"/>
          <p:cNvSpPr txBox="1">
            <a:spLocks noChangeArrowheads="1"/>
          </p:cNvSpPr>
          <p:nvPr/>
        </p:nvSpPr>
        <p:spPr bwMode="auto">
          <a:xfrm>
            <a:off x="152400" y="1828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lvl="1" indent="0">
              <a:buNone/>
              <a:defRPr/>
            </a:pPr>
            <a:endParaRPr lang="en-US" sz="2800" b="0" kern="0" dirty="0" smtClean="0">
              <a:solidFill>
                <a:schemeClr val="tx2"/>
              </a:solidFill>
              <a:latin typeface="Calibri" pitchFamily="34" charset="0"/>
              <a:cs typeface="Calibri" pitchFamily="34" charset="0"/>
            </a:endParaRPr>
          </a:p>
          <a:p>
            <a:pPr marL="342900" lvl="1" indent="0">
              <a:buNone/>
              <a:defRPr/>
            </a:pPr>
            <a:endParaRPr lang="en-US" sz="2800" b="0" kern="0" dirty="0" smtClean="0">
              <a:solidFill>
                <a:schemeClr val="tx2"/>
              </a:solidFill>
              <a:latin typeface="Calibri" pitchFamily="34" charset="0"/>
              <a:cs typeface="Calibri" pitchFamily="34" charset="0"/>
            </a:endParaRPr>
          </a:p>
          <a:p>
            <a:pPr marL="1131888" lvl="2" indent="-457200">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Oval Callout 3"/>
          <p:cNvSpPr/>
          <p:nvPr/>
        </p:nvSpPr>
        <p:spPr>
          <a:xfrm>
            <a:off x="4419600" y="1371600"/>
            <a:ext cx="4038600" cy="1143000"/>
          </a:xfrm>
          <a:prstGeom prst="wedgeEllipseCallout">
            <a:avLst>
              <a:gd name="adj1" fmla="val -70558"/>
              <a:gd name="adj2" fmla="val 254019"/>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92535" y="1600200"/>
            <a:ext cx="3153236" cy="830997"/>
          </a:xfrm>
          <a:prstGeom prst="rect">
            <a:avLst/>
          </a:prstGeom>
          <a:noFill/>
        </p:spPr>
        <p:txBody>
          <a:bodyPr wrap="none" rtlCol="0">
            <a:spAutoFit/>
          </a:bodyPr>
          <a:lstStyle/>
          <a:p>
            <a:pPr algn="ctr"/>
            <a:r>
              <a:rPr lang="en-US" sz="2400" dirty="0" smtClean="0"/>
              <a:t>So, who ya goin’ call?</a:t>
            </a:r>
          </a:p>
          <a:p>
            <a:pPr algn="ctr"/>
            <a:r>
              <a:rPr lang="en-US" sz="2400" dirty="0" smtClean="0"/>
              <a:t>The SHMO.</a:t>
            </a:r>
            <a:endParaRPr lang="en-US" sz="2400" dirty="0"/>
          </a:p>
        </p:txBody>
      </p:sp>
      <p:sp>
        <p:nvSpPr>
          <p:cNvPr id="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a:t>
            </a:fld>
            <a:endParaRPr lang="en-US" dirty="0"/>
          </a:p>
        </p:txBody>
      </p:sp>
    </p:spTree>
    <p:extLst>
      <p:ext uri="{BB962C8B-B14F-4D97-AF65-F5344CB8AC3E}">
        <p14:creationId xmlns:p14="http://schemas.microsoft.com/office/powerpoint/2010/main" val="1594967820"/>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ASDSO Mission.</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To advance and improve the safety of dams by supporting the dam safety community and state dam safety programs, raising awareness of dam safety issues, facilitating cooperation, providing a forum for the exchange of information, representing dam safety interests before governments, providing outreach programs, and creating a unified community of dam safety advocate.</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120</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ASDSO </a:t>
            </a:r>
            <a:r>
              <a:rPr lang="en-US" sz="2000" kern="0" dirty="0" smtClean="0"/>
              <a:t>(continued)  </a:t>
            </a:r>
            <a:endParaRPr lang="en-US" sz="2000" kern="0" dirty="0"/>
          </a:p>
        </p:txBody>
      </p:sp>
    </p:spTree>
    <p:extLst>
      <p:ext uri="{BB962C8B-B14F-4D97-AF65-F5344CB8AC3E}">
        <p14:creationId xmlns:p14="http://schemas.microsoft.com/office/powerpoint/2010/main" val="27305308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ASDSO Goal.</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A future where all dams are safe.</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121</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ASDSO </a:t>
            </a:r>
            <a:r>
              <a:rPr lang="en-US" sz="2000" kern="0" dirty="0" smtClean="0"/>
              <a:t>(continued)  </a:t>
            </a:r>
            <a:endParaRPr lang="en-US" sz="2000" kern="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657600"/>
            <a:ext cx="2986087" cy="268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020891"/>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122</a:t>
            </a:fld>
            <a:endParaRPr lang="en-US" dirty="0"/>
          </a:p>
        </p:txBody>
      </p:sp>
      <p:sp>
        <p:nvSpPr>
          <p:cNvPr id="6"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ASDSO </a:t>
            </a:r>
            <a:r>
              <a:rPr lang="en-US" sz="2000" kern="0" dirty="0" smtClean="0"/>
              <a:t>(conclusion)  </a:t>
            </a:r>
            <a:endParaRPr lang="en-US" sz="2000" kern="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467600" cy="4405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16704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American Planning Association  </a:t>
            </a:r>
            <a:endParaRPr lang="en-US" sz="30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APA.</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Traces its roots back to 1909 when the first National Conference on City Planning and Congestion Relief was convened in Washington, DC.  In 1978, the American Planning Association emerged from the consolidation                                              of the American Institute of Planners                        and the American Society of Planning                   Officials.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123</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648200"/>
            <a:ext cx="20669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75019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APA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APA Mission.</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To provide leadership in the development of vital communities by advocating excellence in planning, promoting education and citizen empowerment, and providing the tools and support necessary to meet the challenges of growth and change.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124</a:t>
            </a:fld>
            <a:endParaRPr lang="en-US" dirty="0"/>
          </a:p>
        </p:txBody>
      </p:sp>
    </p:spTree>
    <p:extLst>
      <p:ext uri="{BB962C8B-B14F-4D97-AF65-F5344CB8AC3E}">
        <p14:creationId xmlns:p14="http://schemas.microsoft.com/office/powerpoint/2010/main" val="259923839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APA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125</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752600"/>
            <a:ext cx="7543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26232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Int’l Association of Emergency Managers  </a:t>
            </a:r>
            <a:endParaRPr lang="en-US" sz="3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126</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IAEM.</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Founded in 1952 as the U.S. Civil Defense Council, becoming the National Coordinating Council of Emergency Managers in 1985, and the International Association of Emergency Mangers in 1997.</a:t>
            </a:r>
            <a:endParaRPr lang="en-US" sz="2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4781550"/>
            <a:ext cx="2409825" cy="1390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68363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IAEM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127</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IAEM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Originally consisting of ten U.S. regions and a Student Region.</a:t>
            </a:r>
          </a:p>
          <a:p>
            <a:pPr marL="1131888" lvl="2" indent="-457200">
              <a:defRPr/>
            </a:pPr>
            <a:r>
              <a:rPr lang="en-US" sz="2600" b="0" kern="0" dirty="0" smtClean="0">
                <a:latin typeface="Calibri" pitchFamily="34" charset="0"/>
                <a:cs typeface="Calibri" pitchFamily="34" charset="0"/>
              </a:rPr>
              <a:t>2003 IAEM-Canada was established as a region followed by IAEM-Europa, IAEM-Oceania, and IAEM-Asia in 2004.</a:t>
            </a:r>
          </a:p>
          <a:p>
            <a:pPr marL="1131888" lvl="2" indent="-457200">
              <a:defRPr/>
            </a:pPr>
            <a:r>
              <a:rPr lang="en-US" sz="2600" b="0" kern="0" dirty="0" smtClean="0">
                <a:latin typeface="Calibri" pitchFamily="34" charset="0"/>
                <a:cs typeface="Calibri" pitchFamily="34" charset="0"/>
              </a:rPr>
              <a:t>In 2010, IAEM-Italy became the first non-U.S. region within the council and IAEM-Spain the first national chapter.</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44732252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IAEM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128</a:t>
            </a:fld>
            <a:endParaRPr lang="en-US" dirty="0"/>
          </a:p>
        </p:txBody>
      </p:sp>
      <p:sp>
        <p:nvSpPr>
          <p:cNvPr id="9"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IAEM Mission.</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To advance the profession by promoting the principles of emergency management;</a:t>
            </a:r>
          </a:p>
          <a:p>
            <a:pPr marL="1131888" lvl="2" indent="-457200">
              <a:defRPr/>
            </a:pPr>
            <a:r>
              <a:rPr lang="en-US" sz="2600" b="0" kern="0" dirty="0" smtClean="0">
                <a:latin typeface="Calibri" pitchFamily="34" charset="0"/>
                <a:cs typeface="Calibri" pitchFamily="34" charset="0"/>
              </a:rPr>
              <a:t>To serve our members by providing information, networking and professional development opportunities, and;</a:t>
            </a:r>
          </a:p>
          <a:p>
            <a:pPr marL="1131888" lvl="2" indent="-457200">
              <a:defRPr/>
            </a:pPr>
            <a:r>
              <a:rPr lang="en-US" sz="2600" b="0" kern="0" dirty="0" smtClean="0">
                <a:latin typeface="Calibri" pitchFamily="34" charset="0"/>
                <a:cs typeface="Calibri" pitchFamily="34" charset="0"/>
              </a:rPr>
              <a:t>To advance the emergency management profession.</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7052897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IAEM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129</a:t>
            </a:fld>
            <a:endParaRPr lang="en-US" dirty="0"/>
          </a:p>
        </p:txBody>
      </p:sp>
      <p:sp>
        <p:nvSpPr>
          <p:cNvPr id="9"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IAEM Goal.</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To drive the development of the profession of emergency management through the promotion of the Principles of Emergency Management, the Certified Emergency Manager (CEM) Program / Associate Emergency Manager (AEM) Program, and the support the Emergency Management Accreditation Program (EMAP).</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6210869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is any sustained action taken to reduce or eliminate long-term risk to people and property from natural hazards and their effects.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All mitigation is local;</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Pre-disaster plan and post-disaster                                            implementation roles,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Earnest attempts to </a:t>
            </a:r>
            <a:r>
              <a:rPr lang="en-US" b="0" u="sng" kern="0" dirty="0" smtClean="0">
                <a:latin typeface="Calibri" pitchFamily="34" charset="0"/>
                <a:cs typeface="Calibri" pitchFamily="34" charset="0"/>
              </a:rPr>
              <a:t>not</a:t>
            </a:r>
            <a:r>
              <a:rPr lang="en-US" b="0" kern="0" dirty="0" smtClean="0">
                <a:latin typeface="Calibri" pitchFamily="34" charset="0"/>
                <a:cs typeface="Calibri" pitchFamily="34" charset="0"/>
              </a:rPr>
              <a:t> replicate past mistakes.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5144" y="3733800"/>
            <a:ext cx="1509712" cy="1237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a:t>
            </a:fld>
            <a:endParaRPr lang="en-US" dirty="0"/>
          </a:p>
        </p:txBody>
      </p:sp>
      <p:sp>
        <p:nvSpPr>
          <p:cNvPr id="6"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Tree>
    <p:extLst>
      <p:ext uri="{BB962C8B-B14F-4D97-AF65-F5344CB8AC3E}">
        <p14:creationId xmlns:p14="http://schemas.microsoft.com/office/powerpoint/2010/main" val="1897770244"/>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IAEM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130</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5819775" cy="442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88228" y="6107668"/>
            <a:ext cx="2967544" cy="369332"/>
          </a:xfrm>
          <a:prstGeom prst="rect">
            <a:avLst/>
          </a:prstGeom>
        </p:spPr>
        <p:txBody>
          <a:bodyPr wrap="none">
            <a:spAutoFit/>
          </a:bodyPr>
          <a:lstStyle/>
          <a:p>
            <a:r>
              <a:rPr lang="en-US" dirty="0"/>
              <a:t>http://www.emaponline.org/</a:t>
            </a:r>
          </a:p>
        </p:txBody>
      </p:sp>
    </p:spTree>
    <p:extLst>
      <p:ext uri="{BB962C8B-B14F-4D97-AF65-F5344CB8AC3E}">
        <p14:creationId xmlns:p14="http://schemas.microsoft.com/office/powerpoint/2010/main" val="320890021"/>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IAEM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131</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1390650"/>
            <a:ext cx="6981825" cy="50863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4192239"/>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Nat’l Emergency Management Association  </a:t>
            </a:r>
            <a:endParaRPr lang="en-US" sz="3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132</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NEMA.</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Began in 1974 by state EMA directors to exchanged information on common emergency management issues that threatened their constituencies.</a:t>
            </a:r>
          </a:p>
          <a:p>
            <a:pPr marL="1131888" lvl="2" indent="-457200">
              <a:defRPr/>
            </a:pPr>
            <a:r>
              <a:rPr lang="en-US" sz="2600" b="0" kern="0" dirty="0" smtClean="0">
                <a:latin typeface="Calibri" pitchFamily="34" charset="0"/>
                <a:cs typeface="Calibri" pitchFamily="34" charset="0"/>
              </a:rPr>
              <a:t>The professional association of and for the 50 EMA state directors, eight territories, and the District of Columbia.</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524000"/>
            <a:ext cx="1600200" cy="72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299302"/>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133</a:t>
            </a:fld>
            <a:endParaRPr lang="en-US" dirty="0"/>
          </a:p>
        </p:txBody>
      </p:sp>
      <p:sp>
        <p:nvSpPr>
          <p:cNvPr id="5"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NEMA Goal.</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Provide national leadership and expertise in comprehensive emergency management, serve as a vital emergency management information and assistance resource; and advance continuous improvement in emergency management through strategic partnerships, innovative programs, and collaborative policy positions.</a:t>
            </a:r>
          </a:p>
          <a:p>
            <a:pPr marL="1131888" lvl="2" indent="-457200">
              <a:defRPr/>
            </a:pPr>
            <a:endParaRPr lang="en-US" sz="26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5495925"/>
            <a:ext cx="649605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371190"/>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134</a:t>
            </a:fld>
            <a:endParaRPr lang="en-US" dirty="0"/>
          </a:p>
        </p:txBody>
      </p:sp>
      <p:sp>
        <p:nvSpPr>
          <p:cNvPr id="6"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To accomplish this goal, NEMA focuses on:</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Strengthen the relationship with Congress and federal agencies;</a:t>
            </a:r>
          </a:p>
          <a:p>
            <a:pPr marL="1131888" lvl="2" indent="-457200">
              <a:defRPr/>
            </a:pPr>
            <a:r>
              <a:rPr lang="en-US" sz="2600" b="0" kern="0" dirty="0" smtClean="0">
                <a:latin typeface="Calibri" pitchFamily="34" charset="0"/>
                <a:cs typeface="Calibri" pitchFamily="34" charset="0"/>
              </a:rPr>
              <a:t>Develop strategic partnerships with key organizations and individuals who impact emergency management;</a:t>
            </a:r>
          </a:p>
          <a:p>
            <a:pPr marL="1131888" lvl="2" indent="-457200">
              <a:defRPr/>
            </a:pPr>
            <a:r>
              <a:rPr lang="en-US" sz="2600" b="0" kern="0" dirty="0" smtClean="0">
                <a:latin typeface="Calibri" pitchFamily="34" charset="0"/>
                <a:cs typeface="Calibri" pitchFamily="34" charset="0"/>
              </a:rPr>
              <a:t>Tackle emergency management issues through our pro-active committees;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991189610"/>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135</a:t>
            </a:fld>
            <a:endParaRPr lang="en-US" dirty="0"/>
          </a:p>
        </p:txBody>
      </p:sp>
      <p:sp>
        <p:nvSpPr>
          <p:cNvPr id="6"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To accomplish this goal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endParaRPr lang="en-US" sz="2800" b="0" kern="0" dirty="0">
              <a:solidFill>
                <a:schemeClr val="tx2"/>
              </a:solidFill>
              <a:latin typeface="Calibri" pitchFamily="34" charset="0"/>
              <a:cs typeface="Calibri" pitchFamily="34" charset="0"/>
            </a:endParaRP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Hold two national conferences annually that bring together the most knowledgeable speakers and emergency management professionals from around the country;</a:t>
            </a:r>
          </a:p>
          <a:p>
            <a:pPr marL="1131888" lvl="2" indent="-457200">
              <a:defRPr/>
            </a:pPr>
            <a:r>
              <a:rPr lang="en-US" sz="2600" b="0" kern="0" dirty="0" smtClean="0">
                <a:latin typeface="Calibri" pitchFamily="34" charset="0"/>
                <a:cs typeface="Calibri" pitchFamily="34" charset="0"/>
              </a:rPr>
              <a:t>Serve as an information-sharing and support network for state directors and senior staff, and;</a:t>
            </a:r>
          </a:p>
          <a:p>
            <a:pPr marL="1131888" lvl="2" indent="-457200">
              <a:defRPr/>
            </a:pPr>
            <a:r>
              <a:rPr lang="en-US" sz="2600" b="0" kern="0" dirty="0" smtClean="0">
                <a:latin typeface="Calibri" pitchFamily="34" charset="0"/>
                <a:cs typeface="Calibri" pitchFamily="34" charset="0"/>
              </a:rPr>
              <a:t>Offer professional development and training so that emergency management professionals may continue honing their skills.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999988405"/>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136</a:t>
            </a:fld>
            <a:endParaRPr lang="en-US" dirty="0"/>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7200" y="1600200"/>
            <a:ext cx="3505200" cy="472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2059"/>
          <p:cNvSpPr txBox="1">
            <a:spLocks noChangeArrowheads="1"/>
          </p:cNvSpPr>
          <p:nvPr/>
        </p:nvSpPr>
        <p:spPr bwMode="auto">
          <a:xfrm>
            <a:off x="4572000" y="1752600"/>
            <a:ext cx="320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lvl="1" indent="0">
              <a:buNone/>
              <a:defRPr/>
            </a:pPr>
            <a:r>
              <a:rPr lang="en-US" sz="2800" b="0" kern="0" dirty="0" smtClean="0">
                <a:solidFill>
                  <a:schemeClr val="tx2"/>
                </a:solidFill>
                <a:latin typeface="Calibri" pitchFamily="34" charset="0"/>
                <a:cs typeface="Calibri" pitchFamily="34" charset="0"/>
              </a:rPr>
              <a:t>NEMA Committees</a:t>
            </a:r>
          </a:p>
          <a:p>
            <a:pPr marL="800100" lvl="1" indent="-457200">
              <a:defRPr/>
            </a:pPr>
            <a:endParaRPr lang="en-US" sz="900" b="0" kern="0" dirty="0" smtClean="0">
              <a:solidFill>
                <a:srgbClr val="FF0000"/>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173" name="Picture 5" descr="C:\Users\AGOODMAN\AppData\Local\Microsoft\Windows\Temporary Internet Files\Content.IE5\I7CLQW5U\MC900438736[1].jpg"/>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43500" y="3505200"/>
            <a:ext cx="2946400" cy="2209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30621"/>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137</a:t>
            </a:fld>
            <a:endParaRPr lang="en-US" dirty="0"/>
          </a:p>
        </p:txBody>
      </p:sp>
      <p:pic>
        <p:nvPicPr>
          <p:cNvPr id="92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1010"/>
          <a:stretch/>
        </p:blipFill>
        <p:spPr bwMode="auto">
          <a:xfrm>
            <a:off x="6553200" y="1384300"/>
            <a:ext cx="153924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About EMAC.</a:t>
            </a:r>
          </a:p>
          <a:p>
            <a:pPr marL="800100" lvl="1" indent="-457200">
              <a:defRPr/>
            </a:pPr>
            <a:endParaRPr lang="en-US" sz="900" b="0" kern="0" dirty="0" smtClean="0">
              <a:solidFill>
                <a:srgbClr val="FF0000"/>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A mutual aid agreement administered by NEMA.</a:t>
            </a:r>
          </a:p>
          <a:p>
            <a:pPr marL="1131888" lvl="2" indent="-457200">
              <a:defRPr/>
            </a:pPr>
            <a:r>
              <a:rPr lang="en-US" sz="2600" b="0" kern="0" dirty="0" smtClean="0">
                <a:latin typeface="Calibri" pitchFamily="34" charset="0"/>
                <a:cs typeface="Calibri" pitchFamily="34" charset="0"/>
              </a:rPr>
              <a:t>Ratified into law in 1996 as PL 104-321.</a:t>
            </a:r>
          </a:p>
          <a:p>
            <a:pPr marL="1131888" lvl="2" indent="-457200">
              <a:defRPr/>
            </a:pPr>
            <a:r>
              <a:rPr lang="en-US" sz="2600" b="0" kern="0" dirty="0" smtClean="0">
                <a:latin typeface="Calibri" pitchFamily="34" charset="0"/>
                <a:cs typeface="Calibri" pitchFamily="34" charset="0"/>
              </a:rPr>
              <a:t>Passed in all 50 states, the District of Columbia, the U.S. Virgin Islands, Puerto Rico, and Guam.</a:t>
            </a:r>
          </a:p>
          <a:p>
            <a:pPr marL="1131888" lvl="2" indent="-457200">
              <a:defRPr/>
            </a:pPr>
            <a:r>
              <a:rPr lang="en-US" sz="2600" b="0" kern="0" dirty="0" smtClean="0">
                <a:latin typeface="Calibri" pitchFamily="34" charset="0"/>
                <a:cs typeface="Calibri" pitchFamily="34" charset="0"/>
              </a:rPr>
              <a:t>Through EMAC, states may share any resource with another state during an emergency or disaster, whether natural or man-made.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81653983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NEMA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138</a:t>
            </a:fld>
            <a:endParaRPr lang="en-US" dirty="0"/>
          </a:p>
        </p:txBody>
      </p:sp>
      <p:pic>
        <p:nvPicPr>
          <p:cNvPr id="7171"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7731" y="2209800"/>
            <a:ext cx="8737669" cy="3122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692978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we covered in Module 4</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139</a:t>
            </a:fld>
            <a:endParaRPr lang="en-US" dirty="0"/>
          </a:p>
        </p:txBody>
      </p:sp>
      <p:sp>
        <p:nvSpPr>
          <p:cNvPr id="6"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For the past hour and a half, we have covered the 11 topics introduced at the beginning of the session.  What were they?</a:t>
            </a:r>
          </a:p>
          <a:p>
            <a:pPr marL="800100" lvl="1" indent="-457200">
              <a:defRPr/>
            </a:pPr>
            <a:endParaRPr lang="en-US" sz="1200" b="0" kern="0" dirty="0" smtClean="0">
              <a:solidFill>
                <a:schemeClr val="tx2"/>
              </a:solidFill>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Flood Hazard Mitigation Assistance programs;</a:t>
            </a:r>
          </a:p>
          <a:p>
            <a:pPr marL="1131888" lvl="2" indent="-457200">
              <a:defRPr/>
            </a:pPr>
            <a:r>
              <a:rPr lang="en-US" b="0" kern="0" dirty="0" smtClean="0">
                <a:latin typeface="Calibri" pitchFamily="34" charset="0"/>
                <a:cs typeface="Calibri" pitchFamily="34" charset="0"/>
              </a:rPr>
              <a:t>USACE FPMS and PAS;</a:t>
            </a:r>
          </a:p>
          <a:p>
            <a:pPr marL="1131888" lvl="2" indent="-457200">
              <a:defRPr/>
            </a:pPr>
            <a:r>
              <a:rPr lang="en-US" b="0" kern="0" dirty="0" smtClean="0">
                <a:latin typeface="Calibri" pitchFamily="34" charset="0"/>
                <a:cs typeface="Calibri" pitchFamily="34" charset="0"/>
              </a:rPr>
              <a:t>USGS; </a:t>
            </a:r>
          </a:p>
          <a:p>
            <a:pPr marL="1131888" lvl="2" indent="-457200">
              <a:defRPr/>
            </a:pPr>
            <a:r>
              <a:rPr lang="en-US" b="0" kern="0" dirty="0" smtClean="0">
                <a:latin typeface="Calibri" pitchFamily="34" charset="0"/>
                <a:cs typeface="Calibri" pitchFamily="34" charset="0"/>
              </a:rPr>
              <a:t>NOAA/NWS and NRCS;</a:t>
            </a:r>
          </a:p>
          <a:p>
            <a:pPr marL="1131888" lvl="2" indent="-457200">
              <a:defRPr/>
            </a:pPr>
            <a:r>
              <a:rPr lang="en-US" b="0" kern="0" dirty="0" smtClean="0">
                <a:latin typeface="Calibri" pitchFamily="34" charset="0"/>
                <a:cs typeface="Calibri" pitchFamily="34" charset="0"/>
              </a:rPr>
              <a:t>Coastal Zone Management Program;</a:t>
            </a:r>
          </a:p>
          <a:p>
            <a:pPr marL="1131888" lvl="2" indent="-457200">
              <a:defRPr/>
            </a:pPr>
            <a:r>
              <a:rPr lang="en-US" b="0" kern="0" dirty="0" smtClean="0">
                <a:latin typeface="Calibri" pitchFamily="34" charset="0"/>
                <a:cs typeface="Calibri" pitchFamily="34" charset="0"/>
              </a:rPr>
              <a:t>National Dam Safety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1019891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14</a:t>
            </a:fld>
            <a:endParaRPr lang="en-US" dirty="0"/>
          </a:p>
        </p:txBody>
      </p:sp>
      <p:sp>
        <p:nvSpPr>
          <p:cNvPr id="8"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The three HMA programs are:</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Hazard Mitigation Grant Program (HMGP)</a:t>
            </a:r>
          </a:p>
          <a:p>
            <a:pPr marL="1131888" lvl="2" indent="-457200">
              <a:defRPr/>
            </a:pPr>
            <a:r>
              <a:rPr lang="en-US" sz="2600" b="0" kern="0" dirty="0" smtClean="0">
                <a:latin typeface="Calibri" pitchFamily="34" charset="0"/>
                <a:cs typeface="Calibri" pitchFamily="34" charset="0"/>
              </a:rPr>
              <a:t>Pre-Disaster Mitigation (PDM) program</a:t>
            </a:r>
          </a:p>
          <a:p>
            <a:pPr marL="1131888" lvl="2" indent="-457200">
              <a:defRPr/>
            </a:pPr>
            <a:r>
              <a:rPr lang="en-US" sz="2600" b="0" kern="0" dirty="0" smtClean="0">
                <a:latin typeface="Calibri" pitchFamily="34" charset="0"/>
                <a:cs typeface="Calibri" pitchFamily="34" charset="0"/>
              </a:rPr>
              <a:t>Flood Mitigation Assistance (FMA) program</a:t>
            </a:r>
          </a:p>
          <a:p>
            <a:pPr marL="674688" lvl="2" indent="0">
              <a:buNone/>
              <a:defRPr/>
            </a:pPr>
            <a:endParaRPr lang="en-US" sz="7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395968"/>
            <a:ext cx="1447800" cy="170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395968"/>
            <a:ext cx="1447800" cy="1776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95968"/>
            <a:ext cx="1402080" cy="176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78510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Module 4  </a:t>
            </a:r>
            <a:r>
              <a:rPr lang="en-US" sz="2000" dirty="0" smtClean="0"/>
              <a:t>(conclusion)</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140</a:t>
            </a:fld>
            <a:endParaRPr lang="en-US" dirty="0"/>
          </a:p>
        </p:txBody>
      </p:sp>
      <p:sp>
        <p:nvSpPr>
          <p:cNvPr id="6"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11 topics introduced </a:t>
            </a:r>
            <a:r>
              <a:rPr lang="en-US" sz="1200" b="0" kern="0" dirty="0" smtClean="0">
                <a:solidFill>
                  <a:schemeClr val="tx2"/>
                </a:solidFill>
                <a:latin typeface="Calibri" pitchFamily="34" charset="0"/>
                <a:cs typeface="Calibri" pitchFamily="34" charset="0"/>
              </a:rPr>
              <a:t>(conclusion)</a:t>
            </a:r>
          </a:p>
          <a:p>
            <a:pPr marL="800100" lvl="1" indent="-457200">
              <a:defRPr/>
            </a:pPr>
            <a:endParaRPr lang="en-US" sz="1200" b="0" kern="0" dirty="0" smtClean="0">
              <a:solidFill>
                <a:schemeClr val="tx2"/>
              </a:solidFill>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Association of State Floodplain Managers;</a:t>
            </a:r>
          </a:p>
          <a:p>
            <a:pPr marL="1131888" lvl="2" indent="-457200">
              <a:defRPr/>
            </a:pPr>
            <a:r>
              <a:rPr lang="en-US" b="0" kern="0" dirty="0" smtClean="0">
                <a:latin typeface="Calibri" pitchFamily="34" charset="0"/>
                <a:cs typeface="Calibri" pitchFamily="34" charset="0"/>
              </a:rPr>
              <a:t>National Association of Flood &amp; Stormwater Management Agencies;</a:t>
            </a:r>
          </a:p>
          <a:p>
            <a:pPr marL="1131888" lvl="2" indent="-457200">
              <a:defRPr/>
            </a:pPr>
            <a:r>
              <a:rPr lang="en-US" b="0" kern="0" dirty="0" smtClean="0">
                <a:latin typeface="Calibri" pitchFamily="34" charset="0"/>
                <a:cs typeface="Calibri" pitchFamily="34" charset="0"/>
              </a:rPr>
              <a:t>Association of State Dam Safety Officials;</a:t>
            </a:r>
          </a:p>
          <a:p>
            <a:pPr marL="1131888" lvl="2" indent="-457200">
              <a:defRPr/>
            </a:pPr>
            <a:r>
              <a:rPr lang="en-US" b="0" kern="0" dirty="0" smtClean="0">
                <a:latin typeface="Calibri" pitchFamily="34" charset="0"/>
                <a:cs typeface="Calibri" pitchFamily="34" charset="0"/>
              </a:rPr>
              <a:t>American Planning Association;</a:t>
            </a:r>
          </a:p>
          <a:p>
            <a:pPr marL="1131888" lvl="2" indent="-457200">
              <a:defRPr/>
            </a:pPr>
            <a:r>
              <a:rPr lang="en-US" b="0" kern="0" dirty="0" smtClean="0">
                <a:latin typeface="Calibri" pitchFamily="34" charset="0"/>
                <a:cs typeface="Calibri" pitchFamily="34" charset="0"/>
              </a:rPr>
              <a:t>International Association of Emergency Managers, and;</a:t>
            </a:r>
          </a:p>
          <a:p>
            <a:pPr marL="1131888" lvl="2" indent="-457200">
              <a:defRPr/>
            </a:pPr>
            <a:r>
              <a:rPr lang="en-US" b="0" kern="0" dirty="0" smtClean="0">
                <a:latin typeface="Calibri" pitchFamily="34" charset="0"/>
                <a:cs typeface="Calibri" pitchFamily="34" charset="0"/>
              </a:rPr>
              <a:t>National Emergency Management Association.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rgbClr val="FF0000"/>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31434781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43600" y="4343400"/>
            <a:ext cx="2438400" cy="1828800"/>
          </a:xfrm>
          <a:prstGeom prst="rect">
            <a:avLst/>
          </a:prstGeom>
          <a:ln>
            <a:noFill/>
          </a:ln>
          <a:effectLst>
            <a:softEdge rad="112500"/>
          </a:effectLst>
        </p:spPr>
      </p:pic>
      <p:sp>
        <p:nvSpPr>
          <p:cNvPr id="7" name="Cloud Callout 6"/>
          <p:cNvSpPr/>
          <p:nvPr/>
        </p:nvSpPr>
        <p:spPr>
          <a:xfrm>
            <a:off x="152400" y="1676400"/>
            <a:ext cx="8686800" cy="2705100"/>
          </a:xfrm>
          <a:prstGeom prst="cloudCallout">
            <a:avLst>
              <a:gd name="adj1" fmla="val 21930"/>
              <a:gd name="adj2" fmla="val 5968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smtClean="0"/>
              <a:t>Take Away Thought</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141</a:t>
            </a:fld>
            <a:endParaRPr lang="en-US" dirty="0"/>
          </a:p>
        </p:txBody>
      </p:sp>
      <p:sp>
        <p:nvSpPr>
          <p:cNvPr id="5" name="Rectangle 2059"/>
          <p:cNvSpPr txBox="1">
            <a:spLocks noChangeArrowheads="1"/>
          </p:cNvSpPr>
          <p:nvPr/>
        </p:nvSpPr>
        <p:spPr bwMode="auto">
          <a:xfrm>
            <a:off x="590550" y="1600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1">
                  <a:lumMod val="75000"/>
                </a:schemeClr>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400" b="0" kern="0" dirty="0" smtClean="0">
                <a:solidFill>
                  <a:schemeClr val="tx1">
                    <a:lumMod val="75000"/>
                  </a:schemeClr>
                </a:solidFill>
                <a:latin typeface="Calibri" pitchFamily="34" charset="0"/>
                <a:cs typeface="Calibri" pitchFamily="34" charset="0"/>
              </a:rPr>
              <a:t>Being a SFPM is simply just not about coordinating the NFIP.  It is about working with all of those other authorities/entities to cooperatively reduce flood losses.</a:t>
            </a:r>
          </a:p>
          <a:p>
            <a:pPr marL="342900" marR="0" lvl="1" indent="0" algn="l" defTabSz="914400" rtl="0" eaLnBrk="0" fontAlgn="base" latinLnBrk="0" hangingPunct="0">
              <a:spcBef>
                <a:spcPct val="30000"/>
              </a:spcBef>
              <a:spcAft>
                <a:spcPct val="0"/>
              </a:spcAft>
              <a:buClr>
                <a:srgbClr val="B0B1B3"/>
              </a:buClr>
              <a:buSzTx/>
              <a:buNone/>
              <a:tabLst/>
              <a:defRPr/>
            </a:pPr>
            <a:endParaRPr lang="en-US" sz="2400" b="0" kern="0" dirty="0" smtClean="0">
              <a:solidFill>
                <a:schemeClr val="tx1">
                  <a:lumMod val="75000"/>
                </a:schemeClr>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1">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32625444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838200" y="25685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i="1" dirty="0" smtClean="0">
                <a:solidFill>
                  <a:schemeClr val="bg1"/>
                </a:solidFill>
                <a:effectLst>
                  <a:outerShdw blurRad="38100" dist="38100" dir="2700000" algn="tl">
                    <a:srgbClr val="000000">
                      <a:alpha val="43137"/>
                    </a:srgbClr>
                  </a:outerShdw>
                </a:effectLst>
              </a:rPr>
              <a:t>Questions? </a:t>
            </a:r>
            <a:endParaRPr lang="en-US" sz="7200" i="1" dirty="0">
              <a:solidFill>
                <a:schemeClr val="bg1"/>
              </a:solidFill>
              <a:effectLst>
                <a:outerShdw blurRad="38100" dist="38100" dir="2700000" algn="tl">
                  <a:srgbClr val="000000">
                    <a:alpha val="43137"/>
                  </a:srgbClr>
                </a:outerShdw>
              </a:effectLst>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267200" y="1735455"/>
            <a:ext cx="561975" cy="779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92701AAA-C610-44FA-AAF6-900CDDFFB84A}" type="slidenum">
              <a:rPr lang="en-US" smtClean="0"/>
              <a:t>142</a:t>
            </a:fld>
            <a:endParaRPr lang="en-US" dirty="0"/>
          </a:p>
        </p:txBody>
      </p:sp>
    </p:spTree>
    <p:extLst>
      <p:ext uri="{BB962C8B-B14F-4D97-AF65-F5344CB8AC3E}">
        <p14:creationId xmlns:p14="http://schemas.microsoft.com/office/powerpoint/2010/main" val="317788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a:t>
            </a:r>
          </a:p>
          <a:p>
            <a:pPr marL="800100" lvl="1" indent="-457200">
              <a:defRPr/>
            </a:pPr>
            <a:r>
              <a:rPr lang="en-US" b="0" kern="0" dirty="0" smtClean="0">
                <a:latin typeface="Calibri" pitchFamily="34" charset="0"/>
                <a:cs typeface="Calibri" pitchFamily="34" charset="0"/>
              </a:rPr>
              <a:t>The HMGP was created by Congress in 1988 to fulfill four objectives: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Prevent loss of life and damage to property;</a:t>
            </a:r>
          </a:p>
          <a:p>
            <a:pPr marL="1017588" lvl="2" indent="-342900">
              <a:spcBef>
                <a:spcPct val="30000"/>
              </a:spcBef>
              <a:defRPr/>
            </a:pPr>
            <a:r>
              <a:rPr lang="en-US" b="0" kern="0" dirty="0" smtClean="0">
                <a:latin typeface="Calibri" pitchFamily="34" charset="0"/>
                <a:cs typeface="Calibri" pitchFamily="34" charset="0"/>
              </a:rPr>
              <a:t>Implement State or local mitigation plans;</a:t>
            </a:r>
          </a:p>
          <a:p>
            <a:pPr marL="1017588" lvl="2" indent="-342900">
              <a:spcBef>
                <a:spcPct val="30000"/>
              </a:spcBef>
              <a:defRPr/>
            </a:pPr>
            <a:r>
              <a:rPr lang="en-US" b="0" kern="0" dirty="0" smtClean="0">
                <a:latin typeface="Calibri" pitchFamily="34" charset="0"/>
                <a:cs typeface="Calibri" pitchFamily="34" charset="0"/>
              </a:rPr>
              <a:t>Implement mitigation measures after a disaster, and;</a:t>
            </a:r>
          </a:p>
          <a:p>
            <a:pPr marL="1017588" lvl="2" indent="-342900">
              <a:spcBef>
                <a:spcPct val="30000"/>
              </a:spcBef>
              <a:defRPr/>
            </a:pPr>
            <a:r>
              <a:rPr lang="en-US" b="0" kern="0" dirty="0" smtClean="0">
                <a:latin typeface="Calibri" pitchFamily="34" charset="0"/>
                <a:cs typeface="Calibri" pitchFamily="34" charset="0"/>
              </a:rPr>
              <a:t>Provide funding for previously identified projects.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15</a:t>
            </a:fld>
            <a:endParaRPr lang="en-US" dirty="0"/>
          </a:p>
        </p:txBody>
      </p:sp>
    </p:spTree>
    <p:extLst>
      <p:ext uri="{BB962C8B-B14F-4D97-AF65-F5344CB8AC3E}">
        <p14:creationId xmlns:p14="http://schemas.microsoft.com/office/powerpoint/2010/main" val="32474725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HMGP funding:</a:t>
            </a:r>
          </a:p>
          <a:p>
            <a:pPr marL="1017588" lvl="2" indent="-342900">
              <a:spcBef>
                <a:spcPct val="30000"/>
              </a:spcBef>
              <a:defRPr/>
            </a:pPr>
            <a:r>
              <a:rPr lang="en-US" b="0" kern="0" dirty="0" smtClean="0">
                <a:latin typeface="Calibri" pitchFamily="34" charset="0"/>
                <a:cs typeface="Calibri" pitchFamily="34" charset="0"/>
              </a:rPr>
              <a:t>Becomes available after a Presidential Disaster Declaration</a:t>
            </a:r>
          </a:p>
          <a:p>
            <a:pPr marL="1017588" lvl="2" indent="-342900">
              <a:spcBef>
                <a:spcPct val="30000"/>
              </a:spcBef>
              <a:defRPr/>
            </a:pPr>
            <a:r>
              <a:rPr lang="en-US" b="0" kern="0" dirty="0" smtClean="0">
                <a:latin typeface="Calibri" pitchFamily="34" charset="0"/>
                <a:cs typeface="Calibri" pitchFamily="34" charset="0"/>
              </a:rPr>
              <a:t>Amount of funding is based upon the estimated total of Federal assistance provided by a Presidential declaration (subject to a sliding scale formula).</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16</a:t>
            </a:fld>
            <a:endParaRPr lang="en-US" dirty="0"/>
          </a:p>
        </p:txBody>
      </p:sp>
    </p:spTree>
    <p:extLst>
      <p:ext uri="{BB962C8B-B14F-4D97-AF65-F5344CB8AC3E}">
        <p14:creationId xmlns:p14="http://schemas.microsoft.com/office/powerpoint/2010/main" val="210390111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HMGP provides 75% of eligible projects costs:</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Non-federal share can be local funds, owner funds, CDBG, ICC, private non-profit group, in-kind, or donated services.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2053" name="Picture 5" descr="C:\Users\AGOODMAN\AppData\Local\Microsoft\Windows\Temporary Internet Files\Content.IE5\GPBAMSZG\MC900340626[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9886" y="4648200"/>
            <a:ext cx="1824228" cy="143103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17</a:t>
            </a:fld>
            <a:endParaRPr lang="en-US" dirty="0"/>
          </a:p>
        </p:txBody>
      </p:sp>
    </p:spTree>
    <p:extLst>
      <p:ext uri="{BB962C8B-B14F-4D97-AF65-F5344CB8AC3E}">
        <p14:creationId xmlns:p14="http://schemas.microsoft.com/office/powerpoint/2010/main" val="119224640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0668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18</a:t>
            </a:fld>
            <a:endParaRPr lang="en-US" dirty="0"/>
          </a:p>
        </p:txBody>
      </p:sp>
      <p:sp>
        <p:nvSpPr>
          <p:cNvPr id="6" name="Rectangle 2059"/>
          <p:cNvSpPr txBox="1">
            <a:spLocks noChangeArrowheads="1"/>
          </p:cNvSpPr>
          <p:nvPr/>
        </p:nvSpPr>
        <p:spPr bwMode="auto">
          <a:xfrm>
            <a:off x="152400" y="1752600"/>
            <a:ext cx="8153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For a community to be eligible:</a:t>
            </a:r>
          </a:p>
          <a:p>
            <a:pPr marL="800100" lvl="1" indent="-457200">
              <a:defRPr/>
            </a:pPr>
            <a:endParaRPr lang="en-US" sz="800" b="0" kern="0" dirty="0" smtClean="0">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Projects sited within SFHA are eligible only if community participates in the NFIP;</a:t>
            </a:r>
          </a:p>
          <a:p>
            <a:pPr marL="1131888" lvl="2" indent="-457200">
              <a:defRPr/>
            </a:pPr>
            <a:r>
              <a:rPr lang="en-US" b="0" kern="0" dirty="0" smtClean="0">
                <a:latin typeface="Calibri" pitchFamily="34" charset="0"/>
                <a:cs typeface="Calibri" pitchFamily="34" charset="0"/>
              </a:rPr>
              <a:t>Have an approved hazard mitigation plan, and;</a:t>
            </a:r>
          </a:p>
          <a:p>
            <a:pPr marL="1131888" lvl="2" indent="-457200">
              <a:defRPr/>
            </a:pPr>
            <a:r>
              <a:rPr lang="en-US" b="0" kern="0" dirty="0" smtClean="0">
                <a:latin typeface="Calibri" pitchFamily="34" charset="0"/>
                <a:cs typeface="Calibri" pitchFamily="34" charset="0"/>
              </a:rPr>
              <a:t>Have ability to provide non-federal share.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1144305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Project Eligibility:</a:t>
            </a:r>
          </a:p>
          <a:p>
            <a:pPr marL="800100" lvl="1" indent="-457200">
              <a:defRPr/>
            </a:pPr>
            <a:endParaRPr lang="en-US" sz="800" b="0" kern="0" dirty="0" smtClean="0">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Compliant with State’s plan;</a:t>
            </a:r>
          </a:p>
          <a:p>
            <a:pPr marL="1017588" lvl="2" indent="-342900">
              <a:spcBef>
                <a:spcPct val="30000"/>
              </a:spcBef>
              <a:defRPr/>
            </a:pPr>
            <a:r>
              <a:rPr lang="en-US" b="0" kern="0" dirty="0" smtClean="0">
                <a:latin typeface="Calibri" pitchFamily="34" charset="0"/>
                <a:cs typeface="Calibri" pitchFamily="34" charset="0"/>
              </a:rPr>
              <a:t>Approved local mitigation plan;</a:t>
            </a:r>
          </a:p>
          <a:p>
            <a:pPr marL="1017588" lvl="2" indent="-342900">
              <a:spcBef>
                <a:spcPct val="30000"/>
              </a:spcBef>
              <a:defRPr/>
            </a:pPr>
            <a:r>
              <a:rPr lang="en-US" b="0" kern="0" dirty="0" smtClean="0">
                <a:latin typeface="Calibri" pitchFamily="34" charset="0"/>
                <a:cs typeface="Calibri" pitchFamily="34" charset="0"/>
              </a:rPr>
              <a:t>Conform to environmental regulations;</a:t>
            </a:r>
          </a:p>
          <a:p>
            <a:pPr marL="1017588" lvl="2" indent="-342900">
              <a:spcBef>
                <a:spcPct val="30000"/>
              </a:spcBef>
              <a:defRPr/>
            </a:pPr>
            <a:r>
              <a:rPr lang="en-US" b="0" kern="0" dirty="0" smtClean="0">
                <a:latin typeface="Calibri" pitchFamily="34" charset="0"/>
                <a:cs typeface="Calibri" pitchFamily="34" charset="0"/>
              </a:rPr>
              <a:t>Solve a problem;</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19</a:t>
            </a:fld>
            <a:endParaRPr lang="en-US" dirty="0"/>
          </a:p>
        </p:txBody>
      </p:sp>
    </p:spTree>
    <p:extLst>
      <p:ext uri="{BB962C8B-B14F-4D97-AF65-F5344CB8AC3E}">
        <p14:creationId xmlns:p14="http://schemas.microsoft.com/office/powerpoint/2010/main" val="27327412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Agenda</a:t>
            </a:r>
            <a:endParaRPr lang="en-US" sz="3600" dirty="0"/>
          </a:p>
        </p:txBody>
      </p:sp>
      <p:sp>
        <p:nvSpPr>
          <p:cNvPr id="5"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20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Objectives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Scope (topics)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Methods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Materials and References </a:t>
            </a:r>
          </a:p>
          <a:p>
            <a:pPr marL="685800" marR="0" lvl="1" indent="-342900" algn="l" defTabSz="914400" rtl="0" eaLnBrk="0" fontAlgn="base" latinLnBrk="0" hangingPunct="0">
              <a:lnSpc>
                <a:spcPct val="150000"/>
              </a:lnSpc>
              <a:spcBef>
                <a:spcPct val="30000"/>
              </a:spcBef>
              <a:spcAft>
                <a:spcPct val="0"/>
              </a:spcAft>
              <a:buClr>
                <a:srgbClr val="B0B1B3"/>
              </a:buClr>
              <a:buSzTx/>
              <a:buFont typeface="Wingdings" pitchFamily="2" charset="2"/>
              <a:buChar char="§"/>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2</a:t>
            </a:fld>
            <a:endParaRPr lang="en-US" dirty="0"/>
          </a:p>
        </p:txBody>
      </p:sp>
    </p:spTree>
    <p:extLst>
      <p:ext uri="{BB962C8B-B14F-4D97-AF65-F5344CB8AC3E}">
        <p14:creationId xmlns:p14="http://schemas.microsoft.com/office/powerpoint/2010/main" val="2015409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Grant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Project Eligibility </a:t>
            </a:r>
            <a:r>
              <a:rPr lang="en-US" sz="1200" b="0" kern="0" dirty="0" smtClean="0">
                <a:latin typeface="Calibri" pitchFamily="34" charset="0"/>
                <a:cs typeface="Calibri" pitchFamily="34" charset="0"/>
              </a:rPr>
              <a:t>(conclusion)</a:t>
            </a:r>
            <a:r>
              <a:rPr lang="en-US" b="0" kern="0" dirty="0" smtClean="0">
                <a:latin typeface="Calibri" pitchFamily="34" charset="0"/>
                <a:cs typeface="Calibri" pitchFamily="34" charset="0"/>
              </a:rPr>
              <a:t>:</a:t>
            </a:r>
          </a:p>
          <a:p>
            <a:pPr marL="800100" lvl="1" indent="-457200">
              <a:defRPr/>
            </a:pPr>
            <a:endParaRPr lang="en-US" sz="800" b="0" kern="0" dirty="0" smtClean="0">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Meet all applicable local and State codes;</a:t>
            </a:r>
          </a:p>
          <a:p>
            <a:pPr marL="1017588" lvl="2" indent="-342900">
              <a:spcBef>
                <a:spcPct val="30000"/>
              </a:spcBef>
              <a:defRPr/>
            </a:pPr>
            <a:r>
              <a:rPr lang="en-US" b="0" kern="0" dirty="0" smtClean="0">
                <a:latin typeface="Calibri" pitchFamily="34" charset="0"/>
                <a:cs typeface="Calibri" pitchFamily="34" charset="0"/>
              </a:rPr>
              <a:t>Demonstrate cost-effectiveness, and;</a:t>
            </a:r>
          </a:p>
          <a:p>
            <a:pPr marL="1017588" lvl="2" indent="-342900">
              <a:spcBef>
                <a:spcPct val="30000"/>
              </a:spcBef>
              <a:defRPr/>
            </a:pPr>
            <a:r>
              <a:rPr lang="en-US" b="0" kern="0" dirty="0" smtClean="0">
                <a:latin typeface="Calibri" pitchFamily="34" charset="0"/>
                <a:cs typeface="Calibri" pitchFamily="34" charset="0"/>
              </a:rPr>
              <a:t>Consider a range of alternatives.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20</a:t>
            </a:fld>
            <a:endParaRPr lang="en-US" dirty="0"/>
          </a:p>
        </p:txBody>
      </p:sp>
    </p:spTree>
    <p:extLst>
      <p:ext uri="{BB962C8B-B14F-4D97-AF65-F5344CB8AC3E}">
        <p14:creationId xmlns:p14="http://schemas.microsoft.com/office/powerpoint/2010/main" val="9664936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Pre-Disaster Mitigation program overview:</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Created in DMA2K and funding allocated in 2003:</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A competitive grant application process.</a:t>
            </a:r>
          </a:p>
          <a:p>
            <a:pPr marL="1017588" lvl="2" indent="-342900">
              <a:spcBef>
                <a:spcPct val="30000"/>
              </a:spcBef>
              <a:defRPr/>
            </a:pPr>
            <a:r>
              <a:rPr lang="en-US" b="0" kern="0" dirty="0" smtClean="0">
                <a:latin typeface="Calibri" pitchFamily="34" charset="0"/>
                <a:cs typeface="Calibri" pitchFamily="34" charset="0"/>
              </a:rPr>
              <a:t>There are significant differences between HMGP, FMA, and PDM.</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21</a:t>
            </a:fld>
            <a:endParaRPr lang="en-US" dirty="0"/>
          </a:p>
        </p:txBody>
      </p:sp>
      <p:pic>
        <p:nvPicPr>
          <p:cNvPr id="3074" name="Picture 2" descr="C:\Users\AGOODMAN\AppData\Local\Microsoft\Windows\Temporary Internet Files\Content.IE5\09XLBN6A\MC90033249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1" y="4537405"/>
            <a:ext cx="2296816" cy="155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109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PDM program overview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Differences include:</a:t>
            </a:r>
          </a:p>
          <a:p>
            <a:pPr marL="800100" lvl="1" indent="-457200">
              <a:defRPr/>
            </a:pPr>
            <a:endParaRPr lang="en-US" sz="800" b="0" kern="0" dirty="0" smtClean="0">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Supported by an annual appropriation;</a:t>
            </a:r>
          </a:p>
          <a:p>
            <a:pPr marL="1017588" lvl="2" indent="-342900">
              <a:spcBef>
                <a:spcPct val="30000"/>
              </a:spcBef>
              <a:defRPr/>
            </a:pPr>
            <a:r>
              <a:rPr lang="en-US" b="0" kern="0" dirty="0" smtClean="0">
                <a:latin typeface="Calibri" pitchFamily="34" charset="0"/>
                <a:cs typeface="Calibri" pitchFamily="34" charset="0"/>
              </a:rPr>
              <a:t>Competition is nationwide;</a:t>
            </a:r>
          </a:p>
          <a:p>
            <a:pPr marL="1017588" lvl="2" indent="-342900">
              <a:spcBef>
                <a:spcPct val="30000"/>
              </a:spcBef>
              <a:defRPr/>
            </a:pPr>
            <a:r>
              <a:rPr lang="en-US" b="0" kern="0" dirty="0" smtClean="0">
                <a:latin typeface="Calibri" pitchFamily="34" charset="0"/>
                <a:cs typeface="Calibri" pitchFamily="34" charset="0"/>
              </a:rPr>
              <a:t>Projects that address different hazards will compete with each other, and;</a:t>
            </a:r>
          </a:p>
          <a:p>
            <a:pPr marL="1017588" lvl="2" indent="-342900">
              <a:spcBef>
                <a:spcPct val="30000"/>
              </a:spcBef>
              <a:defRPr/>
            </a:pPr>
            <a:r>
              <a:rPr lang="en-US" b="0" kern="0" dirty="0" smtClean="0">
                <a:latin typeface="Calibri" pitchFamily="34" charset="0"/>
                <a:cs typeface="Calibri" pitchFamily="34" charset="0"/>
              </a:rPr>
              <a:t>The number of projects can be limited based on funding allocated by Congress.</a:t>
            </a:r>
          </a:p>
          <a:p>
            <a:pPr marL="1017588" lvl="2" indent="-342900">
              <a:spcBef>
                <a:spcPct val="30000"/>
              </a:spcBef>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22</a:t>
            </a:fld>
            <a:endParaRPr lang="en-US" dirty="0"/>
          </a:p>
        </p:txBody>
      </p:sp>
    </p:spTree>
    <p:extLst>
      <p:ext uri="{BB962C8B-B14F-4D97-AF65-F5344CB8AC3E}">
        <p14:creationId xmlns:p14="http://schemas.microsoft.com/office/powerpoint/2010/main" val="31700267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PDM program overview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Established under DMA2K.</a:t>
            </a:r>
          </a:p>
          <a:p>
            <a:pPr marL="800100" lvl="1" indent="-457200">
              <a:defRPr/>
            </a:pPr>
            <a:r>
              <a:rPr lang="en-US" b="0" kern="0" dirty="0" smtClean="0">
                <a:latin typeface="Calibri" pitchFamily="34" charset="0"/>
                <a:cs typeface="Calibri" pitchFamily="34" charset="0"/>
              </a:rPr>
              <a:t>National competitive selection process.</a:t>
            </a:r>
          </a:p>
          <a:p>
            <a:pPr marL="800100" lvl="1" indent="-457200">
              <a:defRPr/>
            </a:pPr>
            <a:r>
              <a:rPr lang="en-US" b="0" kern="0" dirty="0" smtClean="0">
                <a:latin typeface="Calibri" pitchFamily="34" charset="0"/>
                <a:cs typeface="Calibri" pitchFamily="34" charset="0"/>
              </a:rPr>
              <a:t>FEMA establishes funding priorities, States prioritize the projects.</a:t>
            </a:r>
          </a:p>
          <a:p>
            <a:pPr marL="800100" lvl="1" indent="-457200">
              <a:defRPr/>
            </a:pPr>
            <a:r>
              <a:rPr lang="en-US" b="0" kern="0" dirty="0" smtClean="0">
                <a:latin typeface="Calibri" pitchFamily="34" charset="0"/>
                <a:cs typeface="Calibri" pitchFamily="34" charset="0"/>
              </a:rPr>
              <a:t>Ineligible projects include major flood control projects, flood studies, response and communications equipment.</a:t>
            </a:r>
          </a:p>
          <a:p>
            <a:pPr marL="1017588" lvl="2" indent="-342900">
              <a:spcBef>
                <a:spcPct val="30000"/>
              </a:spcBef>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a:t>
            </a:fld>
            <a:endParaRPr lang="en-US" dirty="0"/>
          </a:p>
        </p:txBody>
      </p:sp>
    </p:spTree>
    <p:extLst>
      <p:ext uri="{BB962C8B-B14F-4D97-AF65-F5344CB8AC3E}">
        <p14:creationId xmlns:p14="http://schemas.microsoft.com/office/powerpoint/2010/main" val="145376807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Flood Mitigation Assistance (FMA) overview:</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Originally authorized in 1994, focused on insured repetitive loss properties by using flood policy premiums as the source of funds.  Its goal is to:</a:t>
            </a:r>
          </a:p>
          <a:p>
            <a:pPr marL="800100" lvl="1" indent="-457200">
              <a:defRPr/>
            </a:pPr>
            <a:endParaRPr lang="en-US" sz="800" b="0" kern="0" dirty="0" smtClean="0">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Assist State and local governments in funding cost-effective actions that reduce or eliminate the risk of flood damage to buildings, manufactured homes, and other structures insured under the NFIP.</a:t>
            </a: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a:t>
            </a:fld>
            <a:endParaRPr lang="en-US" dirty="0"/>
          </a:p>
        </p:txBody>
      </p:sp>
    </p:spTree>
    <p:extLst>
      <p:ext uri="{BB962C8B-B14F-4D97-AF65-F5344CB8AC3E}">
        <p14:creationId xmlns:p14="http://schemas.microsoft.com/office/powerpoint/2010/main" val="239195519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FMA program overview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FMA funding:</a:t>
            </a:r>
          </a:p>
          <a:p>
            <a:pPr marL="800100" lvl="1" indent="-457200">
              <a:defRPr/>
            </a:pPr>
            <a:endParaRPr lang="en-US" sz="800" b="0" kern="0" dirty="0" smtClean="0">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Grants are for flood mitigation projects, state and local flood mitigation plans, and related tech assistance, and;</a:t>
            </a:r>
          </a:p>
          <a:p>
            <a:pPr marL="1017588" lvl="2" indent="-342900">
              <a:spcBef>
                <a:spcPct val="30000"/>
              </a:spcBef>
              <a:defRPr/>
            </a:pPr>
            <a:r>
              <a:rPr lang="en-US" b="0" kern="0" dirty="0" smtClean="0">
                <a:latin typeface="Calibri" pitchFamily="34" charset="0"/>
                <a:cs typeface="Calibri" pitchFamily="34" charset="0"/>
              </a:rPr>
              <a:t>CRS communities may apply for funding of flood mitigation plans .</a:t>
            </a:r>
          </a:p>
          <a:p>
            <a:pPr marL="1017588" lvl="2" indent="-342900">
              <a:spcBef>
                <a:spcPct val="30000"/>
              </a:spcBef>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a:t>
            </a:fld>
            <a:endParaRPr lang="en-US" dirty="0"/>
          </a:p>
        </p:txBody>
      </p:sp>
    </p:spTree>
    <p:extLst>
      <p:ext uri="{BB962C8B-B14F-4D97-AF65-F5344CB8AC3E}">
        <p14:creationId xmlns:p14="http://schemas.microsoft.com/office/powerpoint/2010/main" val="2493315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Technical Assistance Program (HMTAP-Non A &amp; E Services):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Used for technical assistance need(s).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Funded 100% by FEMA.</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26</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886200"/>
            <a:ext cx="3048000" cy="2286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680" y="4293870"/>
            <a:ext cx="2484120" cy="186309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48694" y="6321623"/>
            <a:ext cx="1380506" cy="307777"/>
          </a:xfrm>
          <a:prstGeom prst="rect">
            <a:avLst/>
          </a:prstGeom>
          <a:noFill/>
        </p:spPr>
        <p:txBody>
          <a:bodyPr wrap="none" rtlCol="0">
            <a:spAutoFit/>
          </a:bodyPr>
          <a:lstStyle/>
          <a:p>
            <a:r>
              <a:rPr lang="en-US" sz="1400" dirty="0" smtClean="0"/>
              <a:t>Photos: MEMA</a:t>
            </a:r>
            <a:endParaRPr lang="en-US" sz="1400" dirty="0"/>
          </a:p>
        </p:txBody>
      </p:sp>
    </p:spTree>
    <p:extLst>
      <p:ext uri="{BB962C8B-B14F-4D97-AF65-F5344CB8AC3E}">
        <p14:creationId xmlns:p14="http://schemas.microsoft.com/office/powerpoint/2010/main" val="3726027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27</a:t>
            </a:fld>
            <a:endParaRPr lang="en-US"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As the NFIP State Coordinator and / or State Floodplain Manager (or staff), you must coordinate with the SHMO and FEMA mitigation staff in regard to their hazard mitigation assistance programs.</a:t>
            </a:r>
          </a:p>
          <a:p>
            <a:pPr marL="800100" lvl="1" indent="-457200">
              <a:defRPr/>
            </a:pPr>
            <a:r>
              <a:rPr lang="en-US" sz="2800" b="0" kern="0" dirty="0" smtClean="0">
                <a:solidFill>
                  <a:schemeClr val="tx2"/>
                </a:solidFill>
                <a:latin typeface="Calibri" pitchFamily="34" charset="0"/>
                <a:cs typeface="Calibri" pitchFamily="34" charset="0"/>
              </a:rPr>
              <a:t>You must also coordinate with the Public Assistance (PA) and Individuals and Households Program (IHP) Officers during a post-disaster environment.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94742842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762000" y="1219200"/>
            <a:ext cx="594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ctr" defTabSz="914400" rtl="0" eaLnBrk="0" fontAlgn="base" latinLnBrk="0" hangingPunct="0">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ctr"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The 2015 HMA Guidance                                                    is the primary source for                                                  all HMA information.</a:t>
            </a:r>
          </a:p>
          <a:p>
            <a:pPr marL="1587" marR="0" lvl="1" indent="0" algn="ctr" defTabSz="914400" rtl="0" eaLnBrk="0" fontAlgn="base" latinLnBrk="0" hangingPunct="0">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28</a:t>
            </a:fld>
            <a:endParaRPr lang="en-US" dirty="0"/>
          </a:p>
        </p:txBody>
      </p:sp>
      <p:pic>
        <p:nvPicPr>
          <p:cNvPr id="1026" name="Picture 2" descr="C:\Users\AGOODMAN\AppData\Local\Microsoft\Windows\Temporary Internet Files\Content.IE5\I3BEJ2F3\MP9004022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505200"/>
            <a:ext cx="2986683" cy="1990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66715"/>
            <a:ext cx="3581400" cy="4637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39820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Overall Project Lifecycle: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29</a:t>
            </a:fld>
            <a:endParaRPr lang="en-US" dirty="0"/>
          </a:p>
        </p:txBody>
      </p:sp>
      <p:pic>
        <p:nvPicPr>
          <p:cNvPr id="3074" name="Picture 2"/>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90077" y="2900363"/>
            <a:ext cx="7634646" cy="334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667637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3600" dirty="0" smtClean="0"/>
              <a:t>Introductions</a:t>
            </a:r>
            <a:endParaRPr lang="en-US" sz="3600" dirty="0"/>
          </a:p>
        </p:txBody>
      </p:sp>
      <p:sp>
        <p:nvSpPr>
          <p:cNvPr id="6" name="Rectangle 2059"/>
          <p:cNvSpPr txBox="1">
            <a:spLocks noChangeArrowheads="1"/>
          </p:cNvSpPr>
          <p:nvPr/>
        </p:nvSpPr>
        <p:spPr bwMode="auto">
          <a:xfrm>
            <a:off x="457200" y="1676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1587" marR="0" lvl="1" indent="0" algn="l" defTabSz="914400" rtl="0" eaLnBrk="0" fontAlgn="base" latinLnBrk="0" hangingPunct="0">
              <a:lnSpc>
                <a:spcPct val="100000"/>
              </a:lnSpc>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PLEASE TELL US YOUR:</a:t>
            </a: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600" kern="0" dirty="0" smtClean="0">
              <a:solidFill>
                <a:schemeClr val="tx2"/>
              </a:solidFill>
              <a:latin typeface="Calibri" pitchFamily="34" charset="0"/>
              <a:cs typeface="Calibri" pitchFamily="34" charset="0"/>
            </a:endParaRP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Name;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Job Title;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Years spent in Floodplain Management, and;</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One mystifying State Floodplain Management Program question that you want to better understand before you leave here today.</a:t>
            </a:r>
          </a:p>
        </p:txBody>
      </p:sp>
      <p:pic>
        <p:nvPicPr>
          <p:cNvPr id="5" name="Picture 2" descr="C:\Users\AGOODMAN\AppData\Local\Microsoft\Windows\Temporary Internet Files\Content.IE5\3BCOZ285\MC9000561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533" y="1841603"/>
            <a:ext cx="1253121" cy="13587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2701AAA-C610-44FA-AAF6-900CDDFFB84A}" type="slidenum">
              <a:rPr lang="en-US" smtClean="0"/>
              <a:t>3</a:t>
            </a:fld>
            <a:endParaRPr lang="en-US" dirty="0"/>
          </a:p>
        </p:txBody>
      </p:sp>
    </p:spTree>
    <p:extLst>
      <p:ext uri="{BB962C8B-B14F-4D97-AF65-F5344CB8AC3E}">
        <p14:creationId xmlns:p14="http://schemas.microsoft.com/office/powerpoint/2010/main" val="3471087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0" y="685800"/>
            <a:ext cx="3048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Eligible Activities                                                               by Program:</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599"/>
            <a:ext cx="5394960" cy="534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537" y="2590800"/>
            <a:ext cx="2018926" cy="35814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57200" y="6321623"/>
            <a:ext cx="2061270" cy="307777"/>
          </a:xfrm>
          <a:prstGeom prst="rect">
            <a:avLst/>
          </a:prstGeom>
          <a:noFill/>
        </p:spPr>
        <p:txBody>
          <a:bodyPr wrap="none" rtlCol="0">
            <a:spAutoFit/>
          </a:bodyPr>
          <a:lstStyle/>
          <a:p>
            <a:r>
              <a:rPr lang="en-US" sz="1400" dirty="0" smtClean="0"/>
              <a:t>Photo: AWG Consulting</a:t>
            </a:r>
            <a:endParaRPr lang="en-US" sz="1400" dirty="0"/>
          </a:p>
        </p:txBody>
      </p:sp>
    </p:spTree>
    <p:extLst>
      <p:ext uri="{BB962C8B-B14F-4D97-AF65-F5344CB8AC3E}">
        <p14:creationId xmlns:p14="http://schemas.microsoft.com/office/powerpoint/2010/main" val="2820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685800"/>
            <a:ext cx="8153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Cost-Share Requirements: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31</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7467600" cy="470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636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98620" y="2834640"/>
            <a:ext cx="33528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Callout 7"/>
          <p:cNvSpPr/>
          <p:nvPr/>
        </p:nvSpPr>
        <p:spPr>
          <a:xfrm>
            <a:off x="304800" y="1447800"/>
            <a:ext cx="8382000" cy="1371600"/>
          </a:xfrm>
          <a:prstGeom prst="wedgeEllipseCallout">
            <a:avLst>
              <a:gd name="adj1" fmla="val 13807"/>
              <a:gd name="adj2" fmla="val 75139"/>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219200"/>
            <a:ext cx="8153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lvl="1" indent="0" algn="ctr">
              <a:buNone/>
              <a:defRPr/>
            </a:pPr>
            <a:r>
              <a:rPr lang="en-US" sz="2400" b="0" kern="0" dirty="0" smtClean="0">
                <a:latin typeface="Calibri" pitchFamily="34" charset="0"/>
                <a:cs typeface="Calibri" pitchFamily="34" charset="0"/>
              </a:rPr>
              <a:t>Now, before we can really get into HMA, we’ve got to talk about that approved haz-mit plan requirement…</a:t>
            </a:r>
          </a:p>
          <a:p>
            <a:pPr marL="1587" marR="0" lvl="1" indent="0" algn="l" defTabSz="914400" rtl="0" eaLnBrk="0" fontAlgn="base" latinLnBrk="0" hangingPunct="0">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32</a:t>
            </a:fld>
            <a:endParaRPr lang="en-US" dirty="0"/>
          </a:p>
        </p:txBody>
      </p:sp>
    </p:spTree>
    <p:extLst>
      <p:ext uri="{BB962C8B-B14F-4D97-AF65-F5344CB8AC3E}">
        <p14:creationId xmlns:p14="http://schemas.microsoft.com/office/powerpoint/2010/main" val="316631855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Planning:</a:t>
            </a:r>
          </a:p>
          <a:p>
            <a:pPr marL="800100" lvl="1" indent="-457200">
              <a:defRPr/>
            </a:pPr>
            <a:r>
              <a:rPr lang="en-US" b="0" kern="0" dirty="0" smtClean="0">
                <a:latin typeface="Calibri" pitchFamily="34" charset="0"/>
                <a:cs typeface="Calibri" pitchFamily="34" charset="0"/>
              </a:rPr>
              <a:t>Effective 11/1/2004, communities must have an approved haz-mit plan in order to receive a mitigation grant.  Required steps are:</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Local planning team and public participation;</a:t>
            </a:r>
          </a:p>
          <a:p>
            <a:pPr marL="1017588" lvl="2" indent="-342900">
              <a:spcBef>
                <a:spcPct val="30000"/>
              </a:spcBef>
              <a:defRPr/>
            </a:pPr>
            <a:r>
              <a:rPr lang="en-US" b="0" kern="0" dirty="0" smtClean="0">
                <a:latin typeface="Calibri" pitchFamily="34" charset="0"/>
                <a:cs typeface="Calibri" pitchFamily="34" charset="0"/>
              </a:rPr>
              <a:t>Hazard Identification and Risk Assessment;</a:t>
            </a:r>
          </a:p>
          <a:p>
            <a:pPr marL="1017588" lvl="2" indent="-342900">
              <a:spcBef>
                <a:spcPct val="30000"/>
              </a:spcBef>
              <a:defRPr/>
            </a:pPr>
            <a:r>
              <a:rPr lang="en-US" b="0" kern="0" dirty="0" smtClean="0">
                <a:latin typeface="Calibri" pitchFamily="34" charset="0"/>
                <a:cs typeface="Calibri" pitchFamily="34" charset="0"/>
              </a:rPr>
              <a:t>Vulnerability analysis and capability assessment, and;</a:t>
            </a:r>
          </a:p>
          <a:p>
            <a:pPr marL="1017588" lvl="2" indent="-342900">
              <a:spcBef>
                <a:spcPct val="30000"/>
              </a:spcBef>
              <a:defRPr/>
            </a:pPr>
            <a:r>
              <a:rPr lang="en-US" b="0" kern="0" dirty="0" smtClean="0">
                <a:latin typeface="Calibri" pitchFamily="34" charset="0"/>
                <a:cs typeface="Calibri" pitchFamily="34" charset="0"/>
              </a:rPr>
              <a:t>Identify strategies, review and update the plan and implement the plan.</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33</a:t>
            </a:fld>
            <a:endParaRPr lang="en-US" dirty="0"/>
          </a:p>
        </p:txBody>
      </p:sp>
    </p:spTree>
    <p:extLst>
      <p:ext uri="{BB962C8B-B14F-4D97-AF65-F5344CB8AC3E}">
        <p14:creationId xmlns:p14="http://schemas.microsoft.com/office/powerpoint/2010/main" val="339879752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9144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Planning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34</a:t>
            </a:fld>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321998"/>
            <a:ext cx="4991100" cy="411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8608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Hazard Mitigation Planning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There are two types of planning grants: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Planning grants for the  development of “local level”                                                       and “state level” multi-hazard  mitigation plans  and updates (HMGP and PDM).</a:t>
            </a:r>
          </a:p>
          <a:p>
            <a:pPr marL="1017588" lvl="2" indent="-342900">
              <a:spcBef>
                <a:spcPct val="30000"/>
              </a:spcBef>
              <a:defRPr/>
            </a:pPr>
            <a:r>
              <a:rPr lang="en-US" b="0" kern="0" dirty="0" smtClean="0">
                <a:latin typeface="Calibri" pitchFamily="34" charset="0"/>
                <a:cs typeface="Calibri" pitchFamily="34" charset="0"/>
              </a:rPr>
              <a:t>CRS floodplain management plans (FMA).</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35</a:t>
            </a:fld>
            <a:endParaRPr lang="en-US" dirty="0"/>
          </a:p>
        </p:txBody>
      </p:sp>
    </p:spTree>
    <p:extLst>
      <p:ext uri="{BB962C8B-B14F-4D97-AF65-F5344CB8AC3E}">
        <p14:creationId xmlns:p14="http://schemas.microsoft.com/office/powerpoint/2010/main" val="12511595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K:\Photos\By Community\Tchula\MVC-008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8496" y="1630130"/>
            <a:ext cx="3281452" cy="2461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2950" name="Text Box 6"/>
          <p:cNvSpPr txBox="1">
            <a:spLocks noChangeArrowheads="1"/>
          </p:cNvSpPr>
          <p:nvPr/>
        </p:nvSpPr>
        <p:spPr bwMode="auto">
          <a:xfrm>
            <a:off x="4267200" y="12604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b="1"/>
          </a:p>
        </p:txBody>
      </p:sp>
      <p:sp>
        <p:nvSpPr>
          <p:cNvPr id="82952" name="Text Box 8"/>
          <p:cNvSpPr txBox="1">
            <a:spLocks noChangeArrowheads="1"/>
          </p:cNvSpPr>
          <p:nvPr/>
        </p:nvSpPr>
        <p:spPr bwMode="auto">
          <a:xfrm>
            <a:off x="6400800" y="2860675"/>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a:t>      </a:t>
            </a:r>
          </a:p>
        </p:txBody>
      </p:sp>
      <p:pic>
        <p:nvPicPr>
          <p:cNvPr id="82956" name="Picture 12" descr="H:\Mitigation Bureau 4th\PHOTOS\Misc. Photos\Workshops\Northeast MS PDD\MVC-001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3200400"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3" name="Rectangle 2"/>
          <p:cNvSpPr/>
          <p:nvPr/>
        </p:nvSpPr>
        <p:spPr>
          <a:xfrm>
            <a:off x="4257497" y="1610380"/>
            <a:ext cx="4581703" cy="523220"/>
          </a:xfrm>
          <a:prstGeom prst="rect">
            <a:avLst/>
          </a:prstGeom>
        </p:spPr>
        <p:txBody>
          <a:bodyPr wrap="none">
            <a:spAutoFit/>
          </a:bodyPr>
          <a:lstStyle/>
          <a:p>
            <a:pPr marL="342900" lvl="1" eaLnBrk="0" fontAlgn="base" hangingPunct="0">
              <a:spcBef>
                <a:spcPct val="30000"/>
              </a:spcBef>
              <a:spcAft>
                <a:spcPct val="0"/>
              </a:spcAft>
              <a:buClr>
                <a:srgbClr val="B0B1B3"/>
              </a:buClr>
              <a:defRPr/>
            </a:pPr>
            <a:r>
              <a:rPr lang="en-US" sz="2800" kern="0" dirty="0">
                <a:solidFill>
                  <a:schemeClr val="tx2"/>
                </a:solidFill>
                <a:latin typeface="Calibri" pitchFamily="34" charset="0"/>
                <a:cs typeface="Calibri" pitchFamily="34" charset="0"/>
              </a:rPr>
              <a:t>Hazard Mitigation Planning:</a:t>
            </a:r>
          </a:p>
        </p:txBody>
      </p:sp>
      <p:sp>
        <p:nvSpPr>
          <p:cNvPr id="13" name="TextBox 12"/>
          <p:cNvSpPr txBox="1"/>
          <p:nvPr/>
        </p:nvSpPr>
        <p:spPr>
          <a:xfrm>
            <a:off x="1823853" y="4343400"/>
            <a:ext cx="1290738" cy="307777"/>
          </a:xfrm>
          <a:prstGeom prst="rect">
            <a:avLst/>
          </a:prstGeom>
          <a:noFill/>
        </p:spPr>
        <p:txBody>
          <a:bodyPr wrap="none" rtlCol="0">
            <a:spAutoFit/>
          </a:bodyPr>
          <a:lstStyle/>
          <a:p>
            <a:r>
              <a:rPr lang="en-US" sz="1400" dirty="0" smtClean="0"/>
              <a:t>Photo: MEMA</a:t>
            </a:r>
            <a:endParaRPr lang="en-US" sz="1400" dirty="0"/>
          </a:p>
        </p:txBody>
      </p:sp>
      <p:sp>
        <p:nvSpPr>
          <p:cNvPr id="14" name="TextBox 13"/>
          <p:cNvSpPr txBox="1"/>
          <p:nvPr/>
        </p:nvSpPr>
        <p:spPr>
          <a:xfrm>
            <a:off x="6000894" y="6333886"/>
            <a:ext cx="1257011" cy="307777"/>
          </a:xfrm>
          <a:prstGeom prst="rect">
            <a:avLst/>
          </a:prstGeom>
          <a:noFill/>
        </p:spPr>
        <p:txBody>
          <a:bodyPr wrap="none" rtlCol="0">
            <a:spAutoFit/>
          </a:bodyPr>
          <a:lstStyle/>
          <a:p>
            <a:r>
              <a:rPr lang="en-US" sz="1400" dirty="0" smtClean="0"/>
              <a:t>Photo: TMAC</a:t>
            </a:r>
            <a:endParaRPr lang="en-US" sz="1400" dirty="0"/>
          </a:p>
        </p:txBody>
      </p:sp>
      <p:sp>
        <p:nvSpPr>
          <p:cNvPr id="1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36</a:t>
            </a:fld>
            <a:endParaRPr lang="en-US" dirty="0"/>
          </a:p>
        </p:txBody>
      </p:sp>
    </p:spTree>
    <p:extLst>
      <p:ext uri="{BB962C8B-B14F-4D97-AF65-F5344CB8AC3E}">
        <p14:creationId xmlns:p14="http://schemas.microsoft.com/office/powerpoint/2010/main" val="1674200353"/>
      </p:ext>
    </p:extLst>
  </p:cSld>
  <p:clrMapOvr>
    <a:masterClrMapping/>
  </p:clrMapOvr>
  <p:transition>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AutoShape 4"/>
          <p:cNvSpPr>
            <a:spLocks noChangeArrowheads="1"/>
          </p:cNvSpPr>
          <p:nvPr/>
        </p:nvSpPr>
        <p:spPr bwMode="auto">
          <a:xfrm>
            <a:off x="1524000" y="2057400"/>
            <a:ext cx="2057400" cy="6096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r>
              <a:rPr lang="en-US" altLang="en-US" sz="2800" b="1" dirty="0" smtClean="0">
                <a:solidFill>
                  <a:schemeClr val="accent3"/>
                </a:solidFill>
                <a:latin typeface="Arial" charset="0"/>
              </a:rPr>
              <a:t>     </a:t>
            </a:r>
            <a:r>
              <a:rPr lang="en-US" altLang="en-US" sz="2800" dirty="0" smtClean="0">
                <a:solidFill>
                  <a:schemeClr val="accent3"/>
                </a:solidFill>
                <a:latin typeface="Arial" charset="0"/>
              </a:rPr>
              <a:t>State</a:t>
            </a:r>
            <a:endParaRPr lang="en-US" altLang="en-US" sz="2800" dirty="0">
              <a:solidFill>
                <a:schemeClr val="accent3"/>
              </a:solidFill>
              <a:latin typeface="Times New Roman" charset="0"/>
            </a:endParaRPr>
          </a:p>
        </p:txBody>
      </p:sp>
      <p:sp>
        <p:nvSpPr>
          <p:cNvPr id="79877" name="AutoShape 5"/>
          <p:cNvSpPr>
            <a:spLocks noChangeArrowheads="1"/>
          </p:cNvSpPr>
          <p:nvPr/>
        </p:nvSpPr>
        <p:spPr bwMode="auto">
          <a:xfrm>
            <a:off x="1524000" y="4114800"/>
            <a:ext cx="2057400" cy="6096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r>
              <a:rPr lang="en-US" altLang="en-US" sz="2800" b="1" dirty="0" smtClean="0">
                <a:solidFill>
                  <a:schemeClr val="accent3"/>
                </a:solidFill>
                <a:latin typeface="Arial" charset="0"/>
              </a:rPr>
              <a:t>     </a:t>
            </a:r>
            <a:r>
              <a:rPr lang="en-US" altLang="en-US" sz="2800" dirty="0" smtClean="0">
                <a:solidFill>
                  <a:schemeClr val="accent3"/>
                </a:solidFill>
                <a:latin typeface="Arial" charset="0"/>
              </a:rPr>
              <a:t>Local</a:t>
            </a:r>
            <a:endParaRPr lang="en-US" altLang="en-US" sz="2800" dirty="0">
              <a:solidFill>
                <a:schemeClr val="accent3"/>
              </a:solidFill>
              <a:latin typeface="Arial" charset="0"/>
            </a:endParaRPr>
          </a:p>
        </p:txBody>
      </p:sp>
      <p:sp>
        <p:nvSpPr>
          <p:cNvPr id="79878" name="AutoShape 6"/>
          <p:cNvSpPr>
            <a:spLocks noChangeArrowheads="1"/>
          </p:cNvSpPr>
          <p:nvPr/>
        </p:nvSpPr>
        <p:spPr bwMode="auto">
          <a:xfrm>
            <a:off x="1524000" y="5105400"/>
            <a:ext cx="2057400" cy="6096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r>
              <a:rPr lang="en-US" altLang="en-US" sz="2800" b="1" dirty="0" smtClean="0">
                <a:solidFill>
                  <a:schemeClr val="accent3"/>
                </a:solidFill>
                <a:latin typeface="Arial" charset="0"/>
              </a:rPr>
              <a:t>     </a:t>
            </a:r>
            <a:r>
              <a:rPr lang="en-US" altLang="en-US" sz="2800" dirty="0" smtClean="0">
                <a:solidFill>
                  <a:schemeClr val="accent3"/>
                </a:solidFill>
                <a:latin typeface="Arial" charset="0"/>
              </a:rPr>
              <a:t>Private</a:t>
            </a:r>
            <a:endParaRPr lang="en-US" altLang="en-US" sz="2800" dirty="0">
              <a:solidFill>
                <a:schemeClr val="accent3"/>
              </a:solidFill>
              <a:latin typeface="Arial" charset="0"/>
            </a:endParaRPr>
          </a:p>
        </p:txBody>
      </p:sp>
      <p:sp>
        <p:nvSpPr>
          <p:cNvPr id="79879" name="AutoShape 7"/>
          <p:cNvSpPr>
            <a:spLocks noChangeArrowheads="1"/>
          </p:cNvSpPr>
          <p:nvPr/>
        </p:nvSpPr>
        <p:spPr bwMode="auto">
          <a:xfrm>
            <a:off x="1524000" y="3124200"/>
            <a:ext cx="2057400" cy="6096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r>
              <a:rPr lang="en-US" altLang="en-US" sz="2800" b="1" dirty="0" smtClean="0">
                <a:solidFill>
                  <a:schemeClr val="accent3"/>
                </a:solidFill>
                <a:latin typeface="Arial" charset="0"/>
              </a:rPr>
              <a:t>   </a:t>
            </a:r>
            <a:r>
              <a:rPr lang="en-US" altLang="en-US" sz="2800" dirty="0" smtClean="0">
                <a:solidFill>
                  <a:schemeClr val="accent3"/>
                </a:solidFill>
                <a:latin typeface="Arial" charset="0"/>
              </a:rPr>
              <a:t>Regional</a:t>
            </a:r>
            <a:endParaRPr lang="en-US" altLang="en-US" sz="2800" dirty="0">
              <a:solidFill>
                <a:schemeClr val="accent3"/>
              </a:solidFill>
              <a:latin typeface="Times New Roman" charset="0"/>
            </a:endParaRPr>
          </a:p>
        </p:txBody>
      </p:sp>
      <p:sp>
        <p:nvSpPr>
          <p:cNvPr id="79880" name="AutoShape 8"/>
          <p:cNvSpPr>
            <a:spLocks noChangeArrowheads="1"/>
          </p:cNvSpPr>
          <p:nvPr/>
        </p:nvSpPr>
        <p:spPr bwMode="auto">
          <a:xfrm>
            <a:off x="2286000" y="2667000"/>
            <a:ext cx="257175" cy="442913"/>
          </a:xfrm>
          <a:prstGeom prst="downArrow">
            <a:avLst>
              <a:gd name="adj1" fmla="val 50000"/>
              <a:gd name="adj2" fmla="val 35648"/>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1" name="AutoShape 9"/>
          <p:cNvSpPr>
            <a:spLocks noChangeArrowheads="1"/>
          </p:cNvSpPr>
          <p:nvPr/>
        </p:nvSpPr>
        <p:spPr bwMode="auto">
          <a:xfrm>
            <a:off x="2286001" y="3733800"/>
            <a:ext cx="266700" cy="366713"/>
          </a:xfrm>
          <a:prstGeom prst="downArrow">
            <a:avLst>
              <a:gd name="adj1" fmla="val 50000"/>
              <a:gd name="adj2" fmla="val 33214"/>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2" name="AutoShape 10"/>
          <p:cNvSpPr>
            <a:spLocks noChangeArrowheads="1"/>
          </p:cNvSpPr>
          <p:nvPr/>
        </p:nvSpPr>
        <p:spPr bwMode="auto">
          <a:xfrm>
            <a:off x="2286000" y="4724400"/>
            <a:ext cx="266701" cy="366713"/>
          </a:xfrm>
          <a:prstGeom prst="downArrow">
            <a:avLst>
              <a:gd name="adj1" fmla="val 50000"/>
              <a:gd name="adj2" fmla="val 33214"/>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3" name="AutoShape 11"/>
          <p:cNvSpPr>
            <a:spLocks noChangeArrowheads="1"/>
          </p:cNvSpPr>
          <p:nvPr/>
        </p:nvSpPr>
        <p:spPr bwMode="auto">
          <a:xfrm>
            <a:off x="3733800" y="2286000"/>
            <a:ext cx="533400" cy="381000"/>
          </a:xfrm>
          <a:prstGeom prst="rightArrow">
            <a:avLst>
              <a:gd name="adj1" fmla="val 37259"/>
              <a:gd name="adj2" fmla="val 35058"/>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4" name="AutoShape 12"/>
          <p:cNvSpPr>
            <a:spLocks noChangeArrowheads="1"/>
          </p:cNvSpPr>
          <p:nvPr/>
        </p:nvSpPr>
        <p:spPr bwMode="auto">
          <a:xfrm>
            <a:off x="4419600" y="1828800"/>
            <a:ext cx="3429000" cy="12192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pPr algn="l">
              <a:lnSpc>
                <a:spcPct val="90000"/>
              </a:lnSpc>
              <a:buFont typeface="Webdings" pitchFamily="18" charset="2"/>
              <a:buChar char="4"/>
            </a:pPr>
            <a:r>
              <a:rPr lang="en-US" altLang="en-US" sz="1400" b="1" dirty="0">
                <a:solidFill>
                  <a:schemeClr val="accent3"/>
                </a:solidFill>
                <a:latin typeface="Arial" charset="0"/>
              </a:rPr>
              <a:t>State Hazard Mitigation Council</a:t>
            </a:r>
          </a:p>
          <a:p>
            <a:pPr algn="l">
              <a:lnSpc>
                <a:spcPct val="90000"/>
              </a:lnSpc>
              <a:buFont typeface="Webdings" pitchFamily="18" charset="2"/>
              <a:buChar char="4"/>
            </a:pPr>
            <a:r>
              <a:rPr lang="en-US" altLang="en-US" sz="1400" b="1" dirty="0">
                <a:solidFill>
                  <a:schemeClr val="accent3"/>
                </a:solidFill>
                <a:latin typeface="Arial" charset="0"/>
              </a:rPr>
              <a:t>State Hazard Mitigation Plan</a:t>
            </a:r>
          </a:p>
          <a:p>
            <a:pPr algn="l">
              <a:lnSpc>
                <a:spcPct val="90000"/>
              </a:lnSpc>
              <a:buFont typeface="Webdings" pitchFamily="18" charset="2"/>
              <a:buChar char="4"/>
            </a:pPr>
            <a:r>
              <a:rPr lang="en-US" altLang="en-US" sz="1400" b="1" dirty="0">
                <a:solidFill>
                  <a:schemeClr val="accent3"/>
                </a:solidFill>
                <a:latin typeface="Arial" charset="0"/>
              </a:rPr>
              <a:t>Hazard Mitigation Planning Grants</a:t>
            </a:r>
          </a:p>
          <a:p>
            <a:pPr algn="l">
              <a:lnSpc>
                <a:spcPct val="90000"/>
              </a:lnSpc>
              <a:buFont typeface="Webdings" pitchFamily="18" charset="2"/>
              <a:buChar char="4"/>
            </a:pPr>
            <a:r>
              <a:rPr lang="en-US" altLang="en-US" sz="1400" b="1" dirty="0">
                <a:solidFill>
                  <a:schemeClr val="accent3"/>
                </a:solidFill>
                <a:latin typeface="Arial" charset="0"/>
              </a:rPr>
              <a:t>Technical Assistance</a:t>
            </a:r>
          </a:p>
          <a:p>
            <a:pPr algn="l">
              <a:lnSpc>
                <a:spcPct val="90000"/>
              </a:lnSpc>
              <a:buFont typeface="Webdings" pitchFamily="18" charset="2"/>
              <a:buChar char="4"/>
            </a:pPr>
            <a:r>
              <a:rPr lang="en-US" altLang="en-US" sz="1400" b="1" dirty="0">
                <a:solidFill>
                  <a:schemeClr val="accent3"/>
                </a:solidFill>
                <a:latin typeface="Arial" charset="0"/>
              </a:rPr>
              <a:t>Hazard Mitigation Project Funding</a:t>
            </a:r>
            <a:endParaRPr lang="en-US" altLang="en-US" sz="1600" dirty="0">
              <a:solidFill>
                <a:schemeClr val="accent3"/>
              </a:solidFill>
              <a:latin typeface="Times New Roman" charset="0"/>
            </a:endParaRPr>
          </a:p>
        </p:txBody>
      </p:sp>
      <p:sp>
        <p:nvSpPr>
          <p:cNvPr id="79885" name="AutoShape 13"/>
          <p:cNvSpPr>
            <a:spLocks noChangeArrowheads="1"/>
          </p:cNvSpPr>
          <p:nvPr/>
        </p:nvSpPr>
        <p:spPr bwMode="auto">
          <a:xfrm>
            <a:off x="3733800" y="3276600"/>
            <a:ext cx="533400" cy="304800"/>
          </a:xfrm>
          <a:prstGeom prst="rightArrow">
            <a:avLst>
              <a:gd name="adj1" fmla="val 50000"/>
              <a:gd name="adj2" fmla="val 43750"/>
            </a:avLst>
          </a:prstGeom>
          <a:solidFill>
            <a:schemeClr val="tx2"/>
          </a:solidFill>
          <a:ln w="9525">
            <a:solidFill>
              <a:schemeClr val="tx1"/>
            </a:solidFill>
            <a:miter lim="800000"/>
            <a:headEnd/>
            <a:tailEnd/>
          </a:ln>
          <a:effectLst/>
        </p:spPr>
        <p:txBody>
          <a:bodyPr wrap="none" anchor="ctr"/>
          <a:lstStyle/>
          <a:p>
            <a:endParaRPr lang="en-US"/>
          </a:p>
        </p:txBody>
      </p:sp>
      <p:sp>
        <p:nvSpPr>
          <p:cNvPr id="79886" name="Rectangle 14"/>
          <p:cNvSpPr>
            <a:spLocks noChangeArrowheads="1"/>
          </p:cNvSpPr>
          <p:nvPr/>
        </p:nvSpPr>
        <p:spPr bwMode="auto">
          <a:xfrm>
            <a:off x="4419600" y="3276600"/>
            <a:ext cx="3352800" cy="685800"/>
          </a:xfrm>
          <a:prstGeom prst="rect">
            <a:avLst/>
          </a:prstGeom>
          <a:solidFill>
            <a:schemeClr val="tx1">
              <a:lumMod val="60000"/>
              <a:lumOff val="40000"/>
            </a:schemeClr>
          </a:solidFill>
          <a:ln w="9525">
            <a:solidFill>
              <a:schemeClr val="tx2"/>
            </a:solidFill>
            <a:miter lim="800000"/>
            <a:headEnd/>
            <a:tailEnd/>
          </a:ln>
          <a:effectLst/>
        </p:spPr>
        <p:txBody>
          <a:bodyPr wrap="none" anchor="ctr"/>
          <a:lstStyle/>
          <a:p>
            <a:pPr algn="l">
              <a:buFont typeface="Webdings" pitchFamily="18" charset="2"/>
              <a:buChar char="4"/>
            </a:pPr>
            <a:r>
              <a:rPr lang="en-US" altLang="en-US" sz="1400" b="1" dirty="0">
                <a:solidFill>
                  <a:schemeClr val="accent3"/>
                </a:solidFill>
                <a:latin typeface="Arial" charset="0"/>
              </a:rPr>
              <a:t>Planning &amp; Technical Assistance </a:t>
            </a:r>
          </a:p>
          <a:p>
            <a:pPr algn="l">
              <a:buFont typeface="Webdings" pitchFamily="18" charset="2"/>
              <a:buChar char="4"/>
            </a:pPr>
            <a:r>
              <a:rPr lang="en-US" altLang="en-US" sz="1400" b="1" dirty="0">
                <a:solidFill>
                  <a:schemeClr val="accent3"/>
                </a:solidFill>
                <a:latin typeface="Arial" charset="0"/>
              </a:rPr>
              <a:t>Coordination of Regional initiatives</a:t>
            </a:r>
            <a:r>
              <a:rPr lang="en-US" altLang="en-US" sz="1600" dirty="0">
                <a:solidFill>
                  <a:schemeClr val="accent3"/>
                </a:solidFill>
                <a:latin typeface="Times New Roman" charset="0"/>
              </a:rPr>
              <a:t> </a:t>
            </a:r>
            <a:endParaRPr lang="en-US" altLang="en-US" sz="2400" dirty="0">
              <a:solidFill>
                <a:schemeClr val="accent3"/>
              </a:solidFill>
              <a:latin typeface="Times New Roman" charset="0"/>
            </a:endParaRPr>
          </a:p>
        </p:txBody>
      </p:sp>
      <p:sp>
        <p:nvSpPr>
          <p:cNvPr id="79887" name="AutoShape 15"/>
          <p:cNvSpPr>
            <a:spLocks noChangeArrowheads="1"/>
          </p:cNvSpPr>
          <p:nvPr/>
        </p:nvSpPr>
        <p:spPr bwMode="auto">
          <a:xfrm>
            <a:off x="3733800" y="4343400"/>
            <a:ext cx="533400" cy="228600"/>
          </a:xfrm>
          <a:prstGeom prst="rightArrow">
            <a:avLst>
              <a:gd name="adj1" fmla="val 50000"/>
              <a:gd name="adj2" fmla="val 58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8" name="AutoShape 16"/>
          <p:cNvSpPr>
            <a:spLocks noChangeArrowheads="1"/>
          </p:cNvSpPr>
          <p:nvPr/>
        </p:nvSpPr>
        <p:spPr bwMode="auto">
          <a:xfrm>
            <a:off x="4419600" y="4267200"/>
            <a:ext cx="3352800" cy="1447800"/>
          </a:xfrm>
          <a:prstGeom prst="flowChartProcess">
            <a:avLst/>
          </a:prstGeom>
          <a:solidFill>
            <a:schemeClr val="tx1">
              <a:lumMod val="60000"/>
              <a:lumOff val="40000"/>
            </a:schemeClr>
          </a:solidFill>
          <a:ln w="9525">
            <a:solidFill>
              <a:schemeClr val="tx2"/>
            </a:solidFill>
            <a:miter lim="800000"/>
            <a:headEnd/>
            <a:tailEnd/>
          </a:ln>
          <a:effectLst/>
        </p:spPr>
        <p:txBody>
          <a:bodyPr wrap="none" anchor="ctr"/>
          <a:lstStyle/>
          <a:p>
            <a:pPr algn="l">
              <a:buFont typeface="Webdings" pitchFamily="18" charset="2"/>
              <a:buChar char="4"/>
            </a:pPr>
            <a:r>
              <a:rPr lang="en-US" altLang="en-US" sz="1400" b="1" dirty="0">
                <a:solidFill>
                  <a:schemeClr val="accent3"/>
                </a:solidFill>
                <a:latin typeface="Arial" charset="0"/>
              </a:rPr>
              <a:t>Designate </a:t>
            </a:r>
            <a:r>
              <a:rPr lang="en-US" altLang="en-US" sz="1400" b="1" dirty="0" smtClean="0">
                <a:solidFill>
                  <a:schemeClr val="accent3"/>
                </a:solidFill>
                <a:latin typeface="Arial" charset="0"/>
              </a:rPr>
              <a:t> Point of Contact</a:t>
            </a:r>
            <a:endParaRPr lang="en-US" altLang="en-US" sz="1400" b="1" dirty="0">
              <a:solidFill>
                <a:schemeClr val="accent3"/>
              </a:solidFill>
              <a:latin typeface="Arial" charset="0"/>
            </a:endParaRPr>
          </a:p>
          <a:p>
            <a:pPr algn="l">
              <a:buFont typeface="Webdings" pitchFamily="18" charset="2"/>
              <a:buChar char="4"/>
            </a:pPr>
            <a:r>
              <a:rPr lang="en-US" altLang="en-US" sz="1400" b="1" dirty="0">
                <a:solidFill>
                  <a:schemeClr val="accent3"/>
                </a:solidFill>
                <a:latin typeface="Arial" charset="0"/>
              </a:rPr>
              <a:t>Organize local Mitigation Council</a:t>
            </a:r>
          </a:p>
          <a:p>
            <a:pPr algn="l">
              <a:buFont typeface="Webdings" pitchFamily="18" charset="2"/>
              <a:buChar char="4"/>
            </a:pPr>
            <a:r>
              <a:rPr lang="en-US" altLang="en-US" sz="1400" b="1" dirty="0">
                <a:solidFill>
                  <a:schemeClr val="accent3"/>
                </a:solidFill>
                <a:latin typeface="Arial" charset="0"/>
              </a:rPr>
              <a:t>Local Hazard Mitigation Plan</a:t>
            </a:r>
          </a:p>
          <a:p>
            <a:pPr algn="l">
              <a:buFont typeface="Webdings" pitchFamily="18" charset="2"/>
              <a:buChar char="4"/>
            </a:pPr>
            <a:r>
              <a:rPr lang="en-US" altLang="en-US" sz="1400" b="1" dirty="0">
                <a:solidFill>
                  <a:schemeClr val="accent3"/>
                </a:solidFill>
                <a:latin typeface="Arial" charset="0"/>
              </a:rPr>
              <a:t>Adopt &amp; Implement Plan</a:t>
            </a:r>
          </a:p>
          <a:p>
            <a:pPr algn="l">
              <a:buFont typeface="Webdings" pitchFamily="18" charset="2"/>
              <a:buChar char="4"/>
            </a:pPr>
            <a:endParaRPr lang="en-US" altLang="en-US" sz="1400" dirty="0">
              <a:latin typeface="Times New Roman" charset="0"/>
            </a:endParaRPr>
          </a:p>
        </p:txBody>
      </p:sp>
      <p:sp>
        <p:nvSpPr>
          <p:cNvPr id="79889" name="AutoShape 17"/>
          <p:cNvSpPr>
            <a:spLocks noChangeArrowheads="1"/>
          </p:cNvSpPr>
          <p:nvPr/>
        </p:nvSpPr>
        <p:spPr bwMode="auto">
          <a:xfrm>
            <a:off x="2819400" y="4724400"/>
            <a:ext cx="257175" cy="381000"/>
          </a:xfrm>
          <a:prstGeom prst="upArrow">
            <a:avLst>
              <a:gd name="adj1" fmla="val 50000"/>
              <a:gd name="adj2" fmla="val 34286"/>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0" name="AutoShape 18"/>
          <p:cNvSpPr>
            <a:spLocks noChangeArrowheads="1"/>
          </p:cNvSpPr>
          <p:nvPr/>
        </p:nvSpPr>
        <p:spPr bwMode="auto">
          <a:xfrm>
            <a:off x="3733800" y="5257800"/>
            <a:ext cx="609600" cy="304800"/>
          </a:xfrm>
          <a:prstGeom prst="rightArrow">
            <a:avLst>
              <a:gd name="adj1" fmla="val 50000"/>
              <a:gd name="adj2" fmla="val 5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1" name="AutoShape 19"/>
          <p:cNvSpPr>
            <a:spLocks noChangeArrowheads="1"/>
          </p:cNvSpPr>
          <p:nvPr/>
        </p:nvSpPr>
        <p:spPr bwMode="auto">
          <a:xfrm>
            <a:off x="2819400" y="3733801"/>
            <a:ext cx="257175" cy="381000"/>
          </a:xfrm>
          <a:prstGeom prst="upArrow">
            <a:avLst>
              <a:gd name="adj1" fmla="val 50000"/>
              <a:gd name="adj2" fmla="val 33214"/>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2" name="AutoShape 20"/>
          <p:cNvSpPr>
            <a:spLocks noChangeArrowheads="1"/>
          </p:cNvSpPr>
          <p:nvPr/>
        </p:nvSpPr>
        <p:spPr bwMode="auto">
          <a:xfrm>
            <a:off x="2819400" y="2667000"/>
            <a:ext cx="257175" cy="442913"/>
          </a:xfrm>
          <a:prstGeom prst="upArrow">
            <a:avLst>
              <a:gd name="adj1" fmla="val 50000"/>
              <a:gd name="adj2" fmla="val 43056"/>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23"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37</a:t>
            </a:fld>
            <a:endParaRPr lang="en-US" dirty="0"/>
          </a:p>
        </p:txBody>
      </p:sp>
    </p:spTree>
    <p:extLst>
      <p:ext uri="{BB962C8B-B14F-4D97-AF65-F5344CB8AC3E}">
        <p14:creationId xmlns:p14="http://schemas.microsoft.com/office/powerpoint/2010/main" val="716153267"/>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Outcomes: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 Acquisition / Buyout;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Elevation in place</a:t>
            </a:r>
            <a:r>
              <a:rPr lang="en-US" b="0" kern="0" dirty="0">
                <a:latin typeface="Calibri" pitchFamily="34" charset="0"/>
                <a:cs typeface="Calibri" pitchFamily="34" charset="0"/>
              </a:rPr>
              <a:t>,</a:t>
            </a:r>
            <a:r>
              <a:rPr lang="en-US" b="0" kern="0" dirty="0" smtClean="0">
                <a:latin typeface="Calibri" pitchFamily="34" charset="0"/>
                <a:cs typeface="Calibri" pitchFamily="34" charset="0"/>
              </a:rPr>
              <a:t>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Relocation.</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 name="Picture 7" descr="C:\My Documents\PHOTOS\NFIP photos\1565 (2)-44.6' 5-2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495800"/>
            <a:ext cx="2341562" cy="1755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52462" y="6321623"/>
            <a:ext cx="1380506" cy="307777"/>
          </a:xfrm>
          <a:prstGeom prst="rect">
            <a:avLst/>
          </a:prstGeom>
          <a:noFill/>
        </p:spPr>
        <p:txBody>
          <a:bodyPr wrap="none" rtlCol="0">
            <a:spAutoFit/>
          </a:bodyPr>
          <a:lstStyle/>
          <a:p>
            <a:r>
              <a:rPr lang="en-US" sz="1400" dirty="0" smtClean="0"/>
              <a:t>Photos: MEMA</a:t>
            </a:r>
            <a:endParaRPr lang="en-US" sz="1400" dirty="0"/>
          </a:p>
        </p:txBody>
      </p:sp>
      <p:pic>
        <p:nvPicPr>
          <p:cNvPr id="14" name="Picture 7" descr="C:\My Documents\Photos\Gulfport pics\FEMAsig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286000"/>
            <a:ext cx="1828800"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38</a:t>
            </a:fld>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4559" t="17647" r="19057" b="13674"/>
          <a:stretch/>
        </p:blipFill>
        <p:spPr>
          <a:xfrm>
            <a:off x="5055870" y="3794444"/>
            <a:ext cx="3147060" cy="2441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5264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5" name="TextBox 14"/>
          <p:cNvSpPr txBox="1"/>
          <p:nvPr/>
        </p:nvSpPr>
        <p:spPr>
          <a:xfrm>
            <a:off x="3877294" y="6324600"/>
            <a:ext cx="1380506" cy="307777"/>
          </a:xfrm>
          <a:prstGeom prst="rect">
            <a:avLst/>
          </a:prstGeom>
          <a:noFill/>
        </p:spPr>
        <p:txBody>
          <a:bodyPr wrap="none" rtlCol="0">
            <a:spAutoFit/>
          </a:bodyPr>
          <a:lstStyle/>
          <a:p>
            <a:r>
              <a:rPr lang="en-US" sz="1400" dirty="0" smtClean="0"/>
              <a:t>Photos: MEMA</a:t>
            </a:r>
            <a:endParaRPr lang="en-US" sz="1400" dirty="0"/>
          </a:p>
        </p:txBody>
      </p:sp>
      <p:pic>
        <p:nvPicPr>
          <p:cNvPr id="11" name="Picture 1029" descr="K:\HAZARD MITIGATION PROGRAM\Projects\Pass Christian 1251-007\Digital Photos\Jarman Project\Site Visit 113000\Fron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371600"/>
            <a:ext cx="31496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031" descr="K:\HAZARD MITIGATION PROGRAM\Projects\Pass Christian 1251-007\Digital Photos\MVC-014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352550"/>
            <a:ext cx="317500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032" descr="K:\HAZARD MITIGATION PROGRAM\Projects\Pass Christian 1251-007\Digital Photos\MVC-017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861" y="3962401"/>
            <a:ext cx="3218068"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 Box 1033"/>
          <p:cNvSpPr txBox="1">
            <a:spLocks noChangeArrowheads="1"/>
          </p:cNvSpPr>
          <p:nvPr/>
        </p:nvSpPr>
        <p:spPr bwMode="auto">
          <a:xfrm>
            <a:off x="2362200" y="3241655"/>
            <a:ext cx="1091966" cy="461665"/>
          </a:xfrm>
          <a:prstGeom prst="rect">
            <a:avLst/>
          </a:prstGeom>
          <a:solidFill>
            <a:schemeClr val="tx2"/>
          </a:solidFill>
          <a:ln>
            <a:solidFill>
              <a:schemeClr val="accent3"/>
            </a:solidFill>
          </a:ln>
          <a:effectLst/>
        </p:spPr>
        <p:txBody>
          <a:bodyPr wrap="none">
            <a:spAutoFit/>
          </a:bodyPr>
          <a:lstStyle/>
          <a:p>
            <a:pPr algn="l"/>
            <a:r>
              <a:rPr lang="en-US" altLang="en-US" sz="2400" dirty="0">
                <a:solidFill>
                  <a:schemeClr val="bg1"/>
                </a:solidFill>
              </a:rPr>
              <a:t>Before</a:t>
            </a:r>
          </a:p>
        </p:txBody>
      </p:sp>
      <p:sp>
        <p:nvSpPr>
          <p:cNvPr id="20" name="Text Box 1034"/>
          <p:cNvSpPr txBox="1">
            <a:spLocks noChangeArrowheads="1"/>
          </p:cNvSpPr>
          <p:nvPr/>
        </p:nvSpPr>
        <p:spPr bwMode="auto">
          <a:xfrm>
            <a:off x="7624317" y="3176230"/>
            <a:ext cx="833883" cy="461665"/>
          </a:xfrm>
          <a:prstGeom prst="rect">
            <a:avLst/>
          </a:prstGeom>
          <a:solidFill>
            <a:schemeClr val="tx2"/>
          </a:solidFill>
          <a:ln>
            <a:solidFill>
              <a:schemeClr val="accent3"/>
            </a:solidFill>
          </a:ln>
          <a:effectLst/>
        </p:spPr>
        <p:txBody>
          <a:bodyPr wrap="none">
            <a:spAutoFit/>
          </a:bodyPr>
          <a:lstStyle/>
          <a:p>
            <a:pPr algn="l"/>
            <a:r>
              <a:rPr lang="en-US" altLang="en-US" sz="2400" dirty="0">
                <a:solidFill>
                  <a:schemeClr val="bg1"/>
                </a:solidFill>
              </a:rPr>
              <a:t>After</a:t>
            </a:r>
          </a:p>
        </p:txBody>
      </p:sp>
      <p:sp>
        <p:nvSpPr>
          <p:cNvPr id="21" name="Text Box 1034"/>
          <p:cNvSpPr txBox="1">
            <a:spLocks noChangeArrowheads="1"/>
          </p:cNvSpPr>
          <p:nvPr/>
        </p:nvSpPr>
        <p:spPr bwMode="auto">
          <a:xfrm>
            <a:off x="7700517" y="5786735"/>
            <a:ext cx="833883" cy="461665"/>
          </a:xfrm>
          <a:prstGeom prst="rect">
            <a:avLst/>
          </a:prstGeom>
          <a:solidFill>
            <a:schemeClr val="tx2"/>
          </a:solidFill>
          <a:ln>
            <a:solidFill>
              <a:schemeClr val="accent3"/>
            </a:solidFill>
          </a:ln>
          <a:effectLst/>
        </p:spPr>
        <p:txBody>
          <a:bodyPr wrap="none">
            <a:spAutoFit/>
          </a:bodyPr>
          <a:lstStyle/>
          <a:p>
            <a:pPr algn="l"/>
            <a:r>
              <a:rPr lang="en-US" altLang="en-US" sz="2400" dirty="0">
                <a:solidFill>
                  <a:schemeClr val="bg1"/>
                </a:solidFill>
              </a:rPr>
              <a:t>After</a:t>
            </a:r>
          </a:p>
        </p:txBody>
      </p:sp>
      <p:sp>
        <p:nvSpPr>
          <p:cNvPr id="22"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39</a:t>
            </a:fld>
            <a:endParaRPr lang="en-US" dirty="0"/>
          </a:p>
        </p:txBody>
      </p:sp>
      <p:pic>
        <p:nvPicPr>
          <p:cNvPr id="14" name="Picture 12" descr="D:\PHOTOS\Retro\Retro, elevate icon.jpg"/>
          <p:cNvPicPr>
            <a:picLocks noChangeAspect="1" noChangeArrowheads="1"/>
          </p:cNvPicPr>
          <p:nvPr/>
        </p:nvPicPr>
        <p:blipFill>
          <a:blip r:embed="rId6">
            <a:extLst>
              <a:ext uri="{28A0092B-C50C-407E-A947-70E740481C1C}">
                <a14:useLocalDpi xmlns:a14="http://schemas.microsoft.com/office/drawing/2010/main" val="0"/>
              </a:ext>
            </a:extLst>
          </a:blip>
          <a:srcRect l="7817" t="7643" r="4401" b="5432"/>
          <a:stretch>
            <a:fillRect/>
          </a:stretch>
        </p:blipFill>
        <p:spPr bwMode="auto">
          <a:xfrm>
            <a:off x="1295400" y="4509451"/>
            <a:ext cx="1731729" cy="165438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8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Objectives</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Upon completion, participants will be able to:</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4</a:t>
            </a:r>
            <a:r>
              <a:rPr lang="en-US" b="0" kern="0" dirty="0" smtClean="0">
                <a:latin typeface="Calibri" pitchFamily="34" charset="0"/>
                <a:cs typeface="Calibri" pitchFamily="34" charset="0"/>
              </a:rPr>
              <a:t>.1  Describe the FEMA HMA program.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4</a:t>
            </a:r>
            <a:r>
              <a:rPr lang="en-US" b="0" kern="0" dirty="0" smtClean="0">
                <a:latin typeface="Calibri" pitchFamily="34" charset="0"/>
                <a:cs typeface="Calibri" pitchFamily="34" charset="0"/>
              </a:rPr>
              <a:t>.2  Identify the key federal &amp; state agencies and programs involved in FPM.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4</a:t>
            </a:r>
            <a:r>
              <a:rPr lang="en-US" b="0" kern="0" dirty="0" smtClean="0">
                <a:latin typeface="Calibri" pitchFamily="34" charset="0"/>
                <a:cs typeface="Calibri" pitchFamily="34" charset="0"/>
              </a:rPr>
              <a:t>.3  Identify three key Non-Governmental Organizations involved in floodplain management.</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4</a:t>
            </a:fld>
            <a:endParaRPr lang="en-US" dirty="0"/>
          </a:p>
        </p:txBody>
      </p:sp>
    </p:spTree>
    <p:extLst>
      <p:ext uri="{BB962C8B-B14F-4D97-AF65-F5344CB8AC3E}">
        <p14:creationId xmlns:p14="http://schemas.microsoft.com/office/powerpoint/2010/main" val="3310132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5" name="TextBox 14"/>
          <p:cNvSpPr txBox="1"/>
          <p:nvPr/>
        </p:nvSpPr>
        <p:spPr>
          <a:xfrm>
            <a:off x="3877294" y="6324600"/>
            <a:ext cx="1380506" cy="307777"/>
          </a:xfrm>
          <a:prstGeom prst="rect">
            <a:avLst/>
          </a:prstGeom>
          <a:noFill/>
        </p:spPr>
        <p:txBody>
          <a:bodyPr wrap="none" rtlCol="0">
            <a:spAutoFit/>
          </a:bodyPr>
          <a:lstStyle/>
          <a:p>
            <a:r>
              <a:rPr lang="en-US" sz="1400" dirty="0" smtClean="0"/>
              <a:t>Photos: MEMA</a:t>
            </a:r>
            <a:endParaRPr lang="en-US" sz="1400" dirty="0"/>
          </a:p>
        </p:txBody>
      </p:sp>
      <p:pic>
        <p:nvPicPr>
          <p:cNvPr id="14" name="Picture 7" descr="D:\Pictures\Lake Ferguson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03680"/>
            <a:ext cx="4191000" cy="279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3" descr="\\Boteler\HAZARD MITIGATION PROGRAM\HMGP Projects\Washington County HMGP 1009-014\Digital Photos\Elevating slab on grade, Washington Co..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399" y="1676400"/>
            <a:ext cx="3597255"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289" y="4215994"/>
            <a:ext cx="2811474" cy="210860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4622064"/>
            <a:ext cx="2476500" cy="1857375"/>
          </a:xfrm>
          <a:prstGeom prst="rect">
            <a:avLst/>
          </a:prstGeom>
          <a:ln>
            <a:noFill/>
          </a:ln>
          <a:effectLst>
            <a:outerShdw blurRad="292100" dist="139700" dir="2700000" algn="tl" rotWithShape="0">
              <a:srgbClr val="333333">
                <a:alpha val="65000"/>
              </a:srgbClr>
            </a:outerShdw>
          </a:effectLst>
        </p:spPr>
      </p:pic>
      <p:sp>
        <p:nvSpPr>
          <p:cNvPr id="2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40</a:t>
            </a:fld>
            <a:endParaRPr lang="en-US" dirty="0"/>
          </a:p>
        </p:txBody>
      </p:sp>
    </p:spTree>
    <p:extLst>
      <p:ext uri="{BB962C8B-B14F-4D97-AF65-F5344CB8AC3E}">
        <p14:creationId xmlns:p14="http://schemas.microsoft.com/office/powerpoint/2010/main" val="411299256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K:\Photos\By Community\Tchula\MVC-003S.JPG"/>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38200" y="1552575"/>
            <a:ext cx="3035494" cy="202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9332" name="Picture 4" descr="K:\Photos\By Community\Tchula\MVC-006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95579"/>
            <a:ext cx="3035494" cy="2276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2" name="TextBox 11"/>
          <p:cNvSpPr txBox="1"/>
          <p:nvPr/>
        </p:nvSpPr>
        <p:spPr>
          <a:xfrm>
            <a:off x="1667494" y="6324600"/>
            <a:ext cx="1380506" cy="307777"/>
          </a:xfrm>
          <a:prstGeom prst="rect">
            <a:avLst/>
          </a:prstGeom>
          <a:noFill/>
        </p:spPr>
        <p:txBody>
          <a:bodyPr wrap="none" rtlCol="0">
            <a:spAutoFit/>
          </a:bodyPr>
          <a:lstStyle/>
          <a:p>
            <a:r>
              <a:rPr lang="en-US" sz="1400" dirty="0" smtClean="0"/>
              <a:t>Photos: MEMA</a:t>
            </a:r>
            <a:endParaRPr lang="en-US" sz="1400" dirty="0"/>
          </a:p>
        </p:txBody>
      </p:sp>
      <p:sp>
        <p:nvSpPr>
          <p:cNvPr id="13"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41</a:t>
            </a:fld>
            <a:endParaRPr lang="en-US" dirty="0"/>
          </a:p>
        </p:txBody>
      </p:sp>
      <p:sp>
        <p:nvSpPr>
          <p:cNvPr id="3" name="Rectangle 2"/>
          <p:cNvSpPr/>
          <p:nvPr/>
        </p:nvSpPr>
        <p:spPr>
          <a:xfrm>
            <a:off x="4419600" y="1752600"/>
            <a:ext cx="3477234" cy="954107"/>
          </a:xfrm>
          <a:prstGeom prst="rect">
            <a:avLst/>
          </a:prstGeom>
        </p:spPr>
        <p:txBody>
          <a:bodyPr wrap="none">
            <a:spAutoFit/>
          </a:bodyPr>
          <a:lstStyle/>
          <a:p>
            <a:r>
              <a:rPr lang="en-US" sz="2800" kern="0" dirty="0">
                <a:solidFill>
                  <a:schemeClr val="tx2"/>
                </a:solidFill>
                <a:latin typeface="Calibri" pitchFamily="34" charset="0"/>
                <a:cs typeface="Calibri" pitchFamily="34" charset="0"/>
              </a:rPr>
              <a:t>Mitigation / </a:t>
            </a:r>
            <a:r>
              <a:rPr lang="en-US" sz="2800" kern="0" dirty="0" smtClean="0">
                <a:solidFill>
                  <a:schemeClr val="tx2"/>
                </a:solidFill>
                <a:latin typeface="Calibri" pitchFamily="34" charset="0"/>
                <a:cs typeface="Calibri" pitchFamily="34" charset="0"/>
              </a:rPr>
              <a:t>relocation</a:t>
            </a:r>
          </a:p>
          <a:p>
            <a:endParaRPr lang="en-US" sz="2800" dirty="0"/>
          </a:p>
        </p:txBody>
      </p:sp>
      <p:sp>
        <p:nvSpPr>
          <p:cNvPr id="4" name="Rectangle 3"/>
          <p:cNvSpPr/>
          <p:nvPr/>
        </p:nvSpPr>
        <p:spPr>
          <a:xfrm>
            <a:off x="3962401" y="2286000"/>
            <a:ext cx="4267200" cy="1692771"/>
          </a:xfrm>
          <a:prstGeom prst="rect">
            <a:avLst/>
          </a:prstGeom>
        </p:spPr>
        <p:txBody>
          <a:bodyPr wrap="square">
            <a:spAutoFit/>
          </a:bodyPr>
          <a:lstStyle/>
          <a:p>
            <a:pPr marL="685800" lvl="1" indent="-342900" eaLnBrk="0" fontAlgn="base" hangingPunct="0">
              <a:spcBef>
                <a:spcPct val="30000"/>
              </a:spcBef>
              <a:spcAft>
                <a:spcPct val="0"/>
              </a:spcAft>
              <a:buClr>
                <a:srgbClr val="B0B1B3"/>
              </a:buClr>
              <a:buFont typeface="Wingdings" pitchFamily="2" charset="2"/>
              <a:buChar char="§"/>
              <a:defRPr/>
            </a:pPr>
            <a:r>
              <a:rPr lang="en-US" sz="2600" kern="0" dirty="0" smtClean="0">
                <a:latin typeface="Calibri" pitchFamily="34" charset="0"/>
                <a:cs typeface="Calibri" pitchFamily="34" charset="0"/>
              </a:rPr>
              <a:t>HMGP funds can be provided for relocation of mobile homes and stick built homes.</a:t>
            </a:r>
            <a:endParaRPr lang="en-US" sz="2600" kern="0" dirty="0">
              <a:latin typeface="Calibri" pitchFamily="34" charset="0"/>
              <a:cs typeface="Calibri" pitchFamily="34" charset="0"/>
            </a:endParaRPr>
          </a:p>
        </p:txBody>
      </p:sp>
      <p:pic>
        <p:nvPicPr>
          <p:cNvPr id="9" name="Picture 3" descr="D:\PHOTOS\House being mov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3246" y="4174630"/>
            <a:ext cx="2996355" cy="1997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085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descr="K:\Photos\Madison Co Tornado 11-24-01\MVC-005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76500"/>
            <a:ext cx="1981200" cy="148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8311" name="Picture 7" descr="K:\Photos\By Community\Panola\Community Saferoom\MVC-021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45280"/>
            <a:ext cx="27432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1"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42</a:t>
            </a:fld>
            <a:endParaRPr lang="en-US" dirty="0"/>
          </a:p>
        </p:txBody>
      </p:sp>
      <p:sp>
        <p:nvSpPr>
          <p:cNvPr id="12" name="Rectangle 11"/>
          <p:cNvSpPr/>
          <p:nvPr/>
        </p:nvSpPr>
        <p:spPr>
          <a:xfrm>
            <a:off x="4114800" y="5218093"/>
            <a:ext cx="4633000" cy="954107"/>
          </a:xfrm>
          <a:prstGeom prst="rect">
            <a:avLst/>
          </a:prstGeom>
        </p:spPr>
        <p:txBody>
          <a:bodyPr wrap="none">
            <a:spAutoFit/>
          </a:bodyPr>
          <a:lstStyle/>
          <a:p>
            <a:r>
              <a:rPr lang="en-US" sz="2800" kern="0" dirty="0" smtClean="0">
                <a:solidFill>
                  <a:schemeClr val="tx2"/>
                </a:solidFill>
                <a:latin typeface="Calibri" pitchFamily="34" charset="0"/>
                <a:cs typeface="Calibri" pitchFamily="34" charset="0"/>
              </a:rPr>
              <a:t>Safe rooms and storm shelters</a:t>
            </a:r>
          </a:p>
          <a:p>
            <a:endParaRPr lang="en-US" sz="2800" dirty="0"/>
          </a:p>
        </p:txBody>
      </p:sp>
      <p:sp>
        <p:nvSpPr>
          <p:cNvPr id="13" name="TextBox 12"/>
          <p:cNvSpPr txBox="1"/>
          <p:nvPr/>
        </p:nvSpPr>
        <p:spPr>
          <a:xfrm>
            <a:off x="7153894" y="4761011"/>
            <a:ext cx="1380506" cy="307777"/>
          </a:xfrm>
          <a:prstGeom prst="rect">
            <a:avLst/>
          </a:prstGeom>
          <a:noFill/>
        </p:spPr>
        <p:txBody>
          <a:bodyPr wrap="none" rtlCol="0">
            <a:spAutoFit/>
          </a:bodyPr>
          <a:lstStyle/>
          <a:p>
            <a:r>
              <a:rPr lang="en-US" sz="1400" dirty="0" smtClean="0"/>
              <a:t>Photos: MEMA</a:t>
            </a:r>
            <a:endParaRPr lang="en-US" sz="1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36" y="1714036"/>
            <a:ext cx="2039164" cy="207462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1996440"/>
            <a:ext cx="2791968" cy="2865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81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43</a:t>
            </a:fld>
            <a:endParaRPr lang="en-US" dirty="0"/>
          </a:p>
        </p:txBody>
      </p:sp>
      <p:sp>
        <p:nvSpPr>
          <p:cNvPr id="12"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3" name="Rectangle 12"/>
          <p:cNvSpPr/>
          <p:nvPr/>
        </p:nvSpPr>
        <p:spPr>
          <a:xfrm>
            <a:off x="4038600" y="1600200"/>
            <a:ext cx="4756430" cy="954107"/>
          </a:xfrm>
          <a:prstGeom prst="rect">
            <a:avLst/>
          </a:prstGeom>
        </p:spPr>
        <p:txBody>
          <a:bodyPr wrap="none">
            <a:spAutoFit/>
          </a:bodyPr>
          <a:lstStyle/>
          <a:p>
            <a:r>
              <a:rPr lang="en-US" sz="2800" kern="0" dirty="0" smtClean="0">
                <a:solidFill>
                  <a:schemeClr val="tx2"/>
                </a:solidFill>
                <a:latin typeface="Calibri" pitchFamily="34" charset="0"/>
                <a:cs typeface="Calibri" pitchFamily="34" charset="0"/>
              </a:rPr>
              <a:t>Generator for Critical Facilities</a:t>
            </a:r>
          </a:p>
          <a:p>
            <a:endParaRPr lang="en-US" sz="2800" dirty="0"/>
          </a:p>
        </p:txBody>
      </p:sp>
      <p:sp>
        <p:nvSpPr>
          <p:cNvPr id="14" name="TextBox 13"/>
          <p:cNvSpPr txBox="1"/>
          <p:nvPr/>
        </p:nvSpPr>
        <p:spPr>
          <a:xfrm>
            <a:off x="1977330" y="6140231"/>
            <a:ext cx="2061270" cy="307777"/>
          </a:xfrm>
          <a:prstGeom prst="rect">
            <a:avLst/>
          </a:prstGeom>
          <a:noFill/>
        </p:spPr>
        <p:txBody>
          <a:bodyPr wrap="none" rtlCol="0">
            <a:spAutoFit/>
          </a:bodyPr>
          <a:lstStyle/>
          <a:p>
            <a:r>
              <a:rPr lang="en-US" sz="1400" dirty="0" smtClean="0"/>
              <a:t>Photo: AWG Consulting</a:t>
            </a:r>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385893"/>
            <a:ext cx="4800600" cy="3600450"/>
          </a:xfrm>
          <a:prstGeom prst="rect">
            <a:avLst/>
          </a:prstGeom>
          <a:ln>
            <a:noFill/>
          </a:ln>
          <a:effectLst>
            <a:outerShdw blurRad="292100" dist="139700" dir="2700000" algn="tl" rotWithShape="0">
              <a:srgbClr val="333333">
                <a:alpha val="65000"/>
              </a:srgbClr>
            </a:outerShdw>
          </a:effectLst>
        </p:spPr>
      </p:pic>
      <p:pic>
        <p:nvPicPr>
          <p:cNvPr id="1026" name="Picture 2" descr="C:\Users\AGOODMAN\AppData\Local\Microsoft\Windows\Temporary Internet Files\Content.IE5\7I0TAE6K\MP9004486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657600"/>
            <a:ext cx="2174052" cy="1455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797539"/>
      </p:ext>
    </p:extLst>
  </p:cSld>
  <p:clrMapOvr>
    <a:masterClrMapping/>
  </p:clrMapOvr>
  <p:transition>
    <p:zoom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A:\First Judicial District Court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62601"/>
            <a:ext cx="2895600" cy="2170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188" name="Picture 4" descr="A:\Communications Divi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4714875"/>
            <a:ext cx="1904313" cy="1427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189" name="Picture 5" descr="A:\Windows and comput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733800"/>
            <a:ext cx="2743200" cy="194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190" name="Picture 6" descr="A:\Windows from outside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964655"/>
            <a:ext cx="2743200" cy="205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44</a:t>
            </a:fld>
            <a:endParaRPr lang="en-US" dirty="0"/>
          </a:p>
        </p:txBody>
      </p:sp>
      <p:sp>
        <p:nvSpPr>
          <p:cNvPr id="12"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(continued)  </a:t>
            </a:r>
            <a:endParaRPr lang="en-US" sz="2000" kern="0" dirty="0"/>
          </a:p>
        </p:txBody>
      </p:sp>
      <p:sp>
        <p:nvSpPr>
          <p:cNvPr id="13" name="Rectangle 12"/>
          <p:cNvSpPr/>
          <p:nvPr/>
        </p:nvSpPr>
        <p:spPr>
          <a:xfrm>
            <a:off x="5350401" y="1752600"/>
            <a:ext cx="3233578" cy="2246769"/>
          </a:xfrm>
          <a:prstGeom prst="rect">
            <a:avLst/>
          </a:prstGeom>
        </p:spPr>
        <p:txBody>
          <a:bodyPr wrap="none">
            <a:spAutoFit/>
          </a:bodyPr>
          <a:lstStyle/>
          <a:p>
            <a:r>
              <a:rPr lang="en-US" sz="2800" kern="0" dirty="0" smtClean="0">
                <a:solidFill>
                  <a:schemeClr val="tx2"/>
                </a:solidFill>
                <a:latin typeface="Calibri" pitchFamily="34" charset="0"/>
                <a:cs typeface="Calibri" pitchFamily="34" charset="0"/>
              </a:rPr>
              <a:t>Identification of a </a:t>
            </a:r>
          </a:p>
          <a:p>
            <a:r>
              <a:rPr lang="en-US" sz="2800" kern="0" dirty="0" smtClean="0">
                <a:solidFill>
                  <a:schemeClr val="tx2"/>
                </a:solidFill>
                <a:latin typeface="Calibri" pitchFamily="34" charset="0"/>
                <a:cs typeface="Calibri" pitchFamily="34" charset="0"/>
              </a:rPr>
              <a:t>need for hurricane</a:t>
            </a:r>
          </a:p>
          <a:p>
            <a:r>
              <a:rPr lang="en-US" sz="2800" kern="0" dirty="0" smtClean="0">
                <a:solidFill>
                  <a:schemeClr val="tx2"/>
                </a:solidFill>
                <a:latin typeface="Calibri" pitchFamily="34" charset="0"/>
                <a:cs typeface="Calibri" pitchFamily="34" charset="0"/>
              </a:rPr>
              <a:t>shutters for a Critical</a:t>
            </a:r>
          </a:p>
          <a:p>
            <a:r>
              <a:rPr lang="en-US" sz="2800" kern="0" dirty="0" smtClean="0">
                <a:solidFill>
                  <a:schemeClr val="tx2"/>
                </a:solidFill>
                <a:latin typeface="Calibri" pitchFamily="34" charset="0"/>
                <a:cs typeface="Calibri" pitchFamily="34" charset="0"/>
              </a:rPr>
              <a:t>Facility.</a:t>
            </a:r>
          </a:p>
          <a:p>
            <a:endParaRPr lang="en-US" sz="2800" dirty="0"/>
          </a:p>
        </p:txBody>
      </p:sp>
      <p:sp>
        <p:nvSpPr>
          <p:cNvPr id="14" name="TextBox 13"/>
          <p:cNvSpPr txBox="1"/>
          <p:nvPr/>
        </p:nvSpPr>
        <p:spPr>
          <a:xfrm>
            <a:off x="6096000" y="5986343"/>
            <a:ext cx="1380506" cy="307777"/>
          </a:xfrm>
          <a:prstGeom prst="rect">
            <a:avLst/>
          </a:prstGeom>
          <a:noFill/>
        </p:spPr>
        <p:txBody>
          <a:bodyPr wrap="none" rtlCol="0">
            <a:spAutoFit/>
          </a:bodyPr>
          <a:lstStyle/>
          <a:p>
            <a:r>
              <a:rPr lang="en-US" sz="1400" dirty="0" smtClean="0"/>
              <a:t>Photos: MEMA</a:t>
            </a:r>
            <a:endParaRPr lang="en-US" sz="1400" dirty="0"/>
          </a:p>
        </p:txBody>
      </p:sp>
    </p:spTree>
    <p:extLst>
      <p:ext uri="{BB962C8B-B14F-4D97-AF65-F5344CB8AC3E}">
        <p14:creationId xmlns:p14="http://schemas.microsoft.com/office/powerpoint/2010/main" val="2713797539"/>
      </p:ext>
    </p:extLst>
  </p:cSld>
  <p:clrMapOvr>
    <a:masterClrMapping/>
  </p:clrMapOvr>
  <p:transition>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427038"/>
            <a:ext cx="7772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Hazard Mitigation Assistance </a:t>
            </a:r>
            <a:r>
              <a:rPr lang="en-US" sz="2000" kern="0" dirty="0" smtClean="0"/>
              <a:t>(conclusion)  </a:t>
            </a:r>
            <a:endParaRPr lang="en-US" sz="2000" kern="0" dirty="0"/>
          </a:p>
        </p:txBody>
      </p:sp>
      <p:sp>
        <p:nvSpPr>
          <p:cNvPr id="4" name="Rectangle 2059"/>
          <p:cNvSpPr txBox="1">
            <a:spLocks noChangeArrowheads="1"/>
          </p:cNvSpPr>
          <p:nvPr/>
        </p:nvSpPr>
        <p:spPr bwMode="auto">
          <a:xfrm>
            <a:off x="5181600" y="1356360"/>
            <a:ext cx="3505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Structural measures</a:t>
            </a:r>
            <a:endParaRPr lang="en-US" sz="2800" kern="0" dirty="0" smtClean="0">
              <a:latin typeface="Calibri" pitchFamily="34" charset="0"/>
              <a:cs typeface="Calibri" pitchFamily="34" charset="0"/>
            </a:endParaRPr>
          </a:p>
        </p:txBody>
      </p:sp>
      <p:sp>
        <p:nvSpPr>
          <p:cNvPr id="12" name="TextBox 11"/>
          <p:cNvSpPr txBox="1"/>
          <p:nvPr/>
        </p:nvSpPr>
        <p:spPr>
          <a:xfrm>
            <a:off x="5562600" y="6248400"/>
            <a:ext cx="1380506" cy="307777"/>
          </a:xfrm>
          <a:prstGeom prst="rect">
            <a:avLst/>
          </a:prstGeom>
          <a:noFill/>
        </p:spPr>
        <p:txBody>
          <a:bodyPr wrap="none" rtlCol="0">
            <a:spAutoFit/>
          </a:bodyPr>
          <a:lstStyle/>
          <a:p>
            <a:r>
              <a:rPr lang="en-US" sz="1400" dirty="0" smtClean="0"/>
              <a:t>Photos: MEMA</a:t>
            </a:r>
            <a:endParaRPr lang="en-US" sz="1400" dirty="0"/>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45</a:t>
            </a:fld>
            <a:endParaRPr lang="en-US" dirty="0"/>
          </a:p>
        </p:txBody>
      </p:sp>
      <p:pic>
        <p:nvPicPr>
          <p:cNvPr id="11" name="Picture 2" descr="K:\HAZARD MITIGATION PROGRAM\Projects\leve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00200"/>
            <a:ext cx="4572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5" descr="K:\Photos\By Community\Marks\MVC-020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200400"/>
            <a:ext cx="39624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3" descr="K:\HAZARD MITIGATION PROGRAM\Projects\pum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3886200"/>
            <a:ext cx="31496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818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46</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977124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47</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295400"/>
            <a:ext cx="6543675" cy="538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descr="USACE-CL"/>
          <p:cNvPicPr>
            <a:picLocks noChangeAspect="1" noChangeArrowheads="1"/>
          </p:cNvPicPr>
          <p:nvPr/>
        </p:nvPicPr>
        <p:blipFill>
          <a:blip r:embed="rId4"/>
          <a:srcRect/>
          <a:stretch>
            <a:fillRect/>
          </a:stretch>
        </p:blipFill>
        <p:spPr bwMode="auto">
          <a:xfrm>
            <a:off x="357187" y="2590801"/>
            <a:ext cx="1362387" cy="990600"/>
          </a:xfrm>
          <a:prstGeom prst="rect">
            <a:avLst/>
          </a:prstGeom>
          <a:noFill/>
          <a:ln w="9525">
            <a:noFill/>
            <a:miter lim="800000"/>
            <a:headEnd/>
            <a:tailEnd/>
          </a:ln>
        </p:spPr>
      </p:pic>
    </p:spTree>
    <p:extLst>
      <p:ext uri="{BB962C8B-B14F-4D97-AF65-F5344CB8AC3E}">
        <p14:creationId xmlns:p14="http://schemas.microsoft.com/office/powerpoint/2010/main" val="110599708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Four programs that are intertwined with a state’s FPM program:</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National Flood Risk Management Program</a:t>
            </a:r>
          </a:p>
          <a:p>
            <a:pPr marL="1131888" lvl="2" indent="-457200">
              <a:defRPr/>
            </a:pPr>
            <a:r>
              <a:rPr lang="en-US" sz="2600" b="0" kern="0" dirty="0" smtClean="0">
                <a:latin typeface="Calibri" pitchFamily="34" charset="0"/>
                <a:cs typeface="Calibri" pitchFamily="34" charset="0"/>
              </a:rPr>
              <a:t>The Floodplain Management Services (Water Resources Development Act of 1974: Section 22);</a:t>
            </a:r>
          </a:p>
          <a:p>
            <a:pPr marL="1131888" lvl="2" indent="-457200">
              <a:defRPr/>
            </a:pPr>
            <a:r>
              <a:rPr lang="en-US" sz="2600" b="0" kern="0" dirty="0" smtClean="0">
                <a:latin typeface="Calibri" pitchFamily="34" charset="0"/>
                <a:cs typeface="Calibri" pitchFamily="34" charset="0"/>
              </a:rPr>
              <a:t>Planning Assistance to States (PAS) program, and;</a:t>
            </a:r>
          </a:p>
          <a:p>
            <a:pPr marL="1131888" lvl="2" indent="-457200">
              <a:defRPr/>
            </a:pPr>
            <a:r>
              <a:rPr lang="en-US" sz="2600" b="0" kern="0" dirty="0" smtClean="0">
                <a:latin typeface="Calibri" pitchFamily="34" charset="0"/>
                <a:cs typeface="Calibri" pitchFamily="34" charset="0"/>
              </a:rPr>
              <a:t>Silver Jackets Program.</a:t>
            </a:r>
          </a:p>
          <a:p>
            <a:pPr marL="800100" lvl="1" indent="-457200">
              <a:defRPr/>
            </a:pPr>
            <a:endParaRPr lang="en-US" sz="28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48</a:t>
            </a:fld>
            <a:endParaRPr lang="en-US" dirty="0"/>
          </a:p>
        </p:txBody>
      </p:sp>
      <p:sp>
        <p:nvSpPr>
          <p:cNvPr id="6"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Tree>
    <p:extLst>
      <p:ext uri="{BB962C8B-B14F-4D97-AF65-F5344CB8AC3E}">
        <p14:creationId xmlns:p14="http://schemas.microsoft.com/office/powerpoint/2010/main" val="235349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8" name="Rectangle 2059"/>
          <p:cNvSpPr txBox="1">
            <a:spLocks noChangeArrowheads="1"/>
          </p:cNvSpPr>
          <p:nvPr/>
        </p:nvSpPr>
        <p:spPr bwMode="auto">
          <a:xfrm>
            <a:off x="152400" y="1295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The NFRMP’s objective is to foster open and collaborative mitigation planning, response, and recovery efforts both within USACE programs, activities, and initiatives and externally with our federal, state, local, and tribal partners.  </a:t>
            </a:r>
            <a:endParaRPr lang="en-US" sz="900" b="0" kern="0" dirty="0" smtClean="0">
              <a:solidFill>
                <a:schemeClr val="tx2"/>
              </a:solidFill>
              <a:latin typeface="Calibri" pitchFamily="34" charset="0"/>
              <a:cs typeface="Calibri" pitchFamily="34" charset="0"/>
            </a:endParaRPr>
          </a:p>
          <a:p>
            <a:pPr marL="800100" lvl="1" indent="-457200">
              <a:defRPr/>
            </a:pPr>
            <a:endParaRPr lang="en-US" sz="28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49</a:t>
            </a:fld>
            <a:endParaRPr lang="en-US" dirty="0"/>
          </a:p>
        </p:txBody>
      </p:sp>
    </p:spTree>
    <p:extLst>
      <p:ext uri="{BB962C8B-B14F-4D97-AF65-F5344CB8AC3E}">
        <p14:creationId xmlns:p14="http://schemas.microsoft.com/office/powerpoint/2010/main" val="33581097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This module includes the following 11 topics: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Flood Hazard Mitigation Assistance programs (history and overview) (Objective 4.1);</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USACE FPMS and Planning Assistance to States (PAS) (4.2);</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USGS stream gaging programs (Objective 4.2);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NOAA/NWS programs (Objective 4.2);</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5</a:t>
            </a:fld>
            <a:endParaRPr lang="en-US" dirty="0"/>
          </a:p>
        </p:txBody>
      </p:sp>
    </p:spTree>
    <p:extLst>
      <p:ext uri="{BB962C8B-B14F-4D97-AF65-F5344CB8AC3E}">
        <p14:creationId xmlns:p14="http://schemas.microsoft.com/office/powerpoint/2010/main" val="32500987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50</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FPMS Program types of assistance:</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kern="0" dirty="0" smtClean="0">
                <a:latin typeface="Calibri" pitchFamily="34" charset="0"/>
                <a:cs typeface="Calibri" pitchFamily="34" charset="0"/>
              </a:rPr>
              <a:t>General Technical Services</a:t>
            </a:r>
          </a:p>
          <a:p>
            <a:pPr marL="800100" lvl="1" indent="-457200">
              <a:defRPr/>
            </a:pPr>
            <a:r>
              <a:rPr lang="en-US" kern="0" dirty="0" smtClean="0">
                <a:latin typeface="Calibri" pitchFamily="34" charset="0"/>
                <a:cs typeface="Calibri" pitchFamily="34" charset="0"/>
              </a:rPr>
              <a:t>General Planning Guidance</a:t>
            </a:r>
          </a:p>
          <a:p>
            <a:pPr marL="800100" lvl="1" indent="-457200">
              <a:defRPr/>
            </a:pPr>
            <a:r>
              <a:rPr lang="en-US" kern="0" dirty="0" smtClean="0">
                <a:latin typeface="Calibri" pitchFamily="34" charset="0"/>
                <a:cs typeface="Calibri" pitchFamily="34" charset="0"/>
              </a:rPr>
              <a:t>Special Studies</a:t>
            </a:r>
          </a:p>
          <a:p>
            <a:pPr marL="800100" lvl="1" indent="-457200">
              <a:defRPr/>
            </a:pPr>
            <a:r>
              <a:rPr lang="en-US" kern="0" dirty="0" smtClean="0">
                <a:latin typeface="Calibri" pitchFamily="34" charset="0"/>
                <a:cs typeface="Calibri" pitchFamily="34" charset="0"/>
              </a:rPr>
              <a:t>Guidance and Assistance for meeting requirements of the NFIP</a:t>
            </a:r>
          </a:p>
          <a:p>
            <a:pPr marL="800100" lvl="1" indent="-457200">
              <a:defRPr/>
            </a:pPr>
            <a:endParaRPr lang="en-US" sz="800" b="0" kern="0" dirty="0">
              <a:latin typeface="Calibri" pitchFamily="34" charset="0"/>
              <a:cs typeface="Calibri" pitchFamily="34" charset="0"/>
            </a:endParaRPr>
          </a:p>
          <a:p>
            <a:pPr marL="800100" lvl="1" indent="-457200">
              <a:defRPr/>
            </a:pPr>
            <a:endParaRPr lang="en-US" sz="800" b="0" kern="0" dirty="0" smtClean="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486400"/>
            <a:ext cx="8077200" cy="98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89613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51</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Planning Assistance to States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kern="0" dirty="0" smtClean="0">
                <a:latin typeface="Calibri" pitchFamily="34" charset="0"/>
                <a:cs typeface="Calibri" pitchFamily="34" charset="0"/>
              </a:rPr>
              <a:t>Authority and Scope </a:t>
            </a:r>
            <a:r>
              <a:rPr lang="en-US" b="0" kern="0" dirty="0" smtClean="0">
                <a:latin typeface="Calibri" pitchFamily="34" charset="0"/>
                <a:cs typeface="Calibri" pitchFamily="34" charset="0"/>
              </a:rPr>
              <a:t>from Section 22 of WRDA 1974, which provided authority for the USACE to assist in the preparation of comprehensive plans for the development and conservation of water and related land resources.</a:t>
            </a:r>
          </a:p>
          <a:p>
            <a:pPr marL="800100" lvl="1" indent="-457200">
              <a:defRPr/>
            </a:pPr>
            <a:endParaRPr lang="en-US" sz="800" b="0" kern="0" dirty="0" smtClean="0">
              <a:latin typeface="Calibri" pitchFamily="34" charset="0"/>
              <a:cs typeface="Calibri" pitchFamily="34" charset="0"/>
            </a:endParaRPr>
          </a:p>
        </p:txBody>
      </p:sp>
    </p:spTree>
    <p:extLst>
      <p:ext uri="{BB962C8B-B14F-4D97-AF65-F5344CB8AC3E}">
        <p14:creationId xmlns:p14="http://schemas.microsoft.com/office/powerpoint/2010/main" val="173940679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52</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Planning Assistance to States program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kern="0" dirty="0" smtClean="0">
                <a:latin typeface="Calibri" pitchFamily="34" charset="0"/>
                <a:cs typeface="Calibri" pitchFamily="34" charset="0"/>
              </a:rPr>
              <a:t>Program Development:  </a:t>
            </a:r>
            <a:r>
              <a:rPr lang="en-US" b="0" kern="0" dirty="0" smtClean="0">
                <a:latin typeface="Calibri" pitchFamily="34" charset="0"/>
                <a:cs typeface="Calibri" pitchFamily="34" charset="0"/>
              </a:rPr>
              <a:t>The planning assistance is determined by the individual States and Tribes.  They do not include detailed design for project construction.  They do involve analysis of existing data for planning purposes, although some data collection is often necessary.</a:t>
            </a:r>
          </a:p>
          <a:p>
            <a:pPr marL="800100" lvl="1" indent="-457200">
              <a:defRPr/>
            </a:pPr>
            <a:endParaRPr lang="en-US" sz="800" b="0" kern="0" dirty="0" smtClean="0">
              <a:latin typeface="Calibri" pitchFamily="34" charset="0"/>
              <a:cs typeface="Calibri" pitchFamily="34" charset="0"/>
            </a:endParaRPr>
          </a:p>
        </p:txBody>
      </p:sp>
    </p:spTree>
    <p:extLst>
      <p:ext uri="{BB962C8B-B14F-4D97-AF65-F5344CB8AC3E}">
        <p14:creationId xmlns:p14="http://schemas.microsoft.com/office/powerpoint/2010/main" val="157449994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53</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Planning Assistance to States program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kern="0" dirty="0" smtClean="0">
                <a:latin typeface="Calibri" pitchFamily="34" charset="0"/>
                <a:cs typeface="Calibri" pitchFamily="34" charset="0"/>
              </a:rPr>
              <a:t>Typical Studies:  </a:t>
            </a:r>
            <a:r>
              <a:rPr lang="en-US" b="0" kern="0" dirty="0" smtClean="0">
                <a:latin typeface="Calibri" pitchFamily="34" charset="0"/>
                <a:cs typeface="Calibri" pitchFamily="34" charset="0"/>
              </a:rPr>
              <a:t>The PAS program can encompass many types of studies, such as:</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Environmental Conservation / Restoration;</a:t>
            </a:r>
          </a:p>
          <a:p>
            <a:pPr marL="1131888" lvl="2" indent="-457200">
              <a:defRPr/>
            </a:pPr>
            <a:r>
              <a:rPr lang="en-US" b="0" kern="0" dirty="0" smtClean="0">
                <a:latin typeface="Calibri" pitchFamily="34" charset="0"/>
                <a:cs typeface="Calibri" pitchFamily="34" charset="0"/>
              </a:rPr>
              <a:t>Dam Safety / Failure;</a:t>
            </a:r>
          </a:p>
          <a:p>
            <a:pPr marL="1131888" lvl="2" indent="-457200">
              <a:defRPr/>
            </a:pPr>
            <a:r>
              <a:rPr lang="en-US" b="0" kern="0" dirty="0" smtClean="0">
                <a:latin typeface="Calibri" pitchFamily="34" charset="0"/>
                <a:cs typeface="Calibri" pitchFamily="34" charset="0"/>
              </a:rPr>
              <a:t>Flood Risk Management;</a:t>
            </a:r>
          </a:p>
          <a:p>
            <a:pPr marL="1131888" lvl="2" indent="-457200">
              <a:defRPr/>
            </a:pPr>
            <a:r>
              <a:rPr lang="en-US" b="0" kern="0" dirty="0" smtClean="0">
                <a:latin typeface="Calibri" pitchFamily="34" charset="0"/>
                <a:cs typeface="Calibri" pitchFamily="34" charset="0"/>
              </a:rPr>
              <a:t>Floodplain Management;</a:t>
            </a:r>
          </a:p>
          <a:p>
            <a:pPr marL="1131888" lvl="2" indent="-457200">
              <a:defRPr/>
            </a:pPr>
            <a:r>
              <a:rPr lang="en-US" b="0" kern="0" dirty="0" smtClean="0">
                <a:latin typeface="Calibri" pitchFamily="34" charset="0"/>
                <a:cs typeface="Calibri" pitchFamily="34" charset="0"/>
              </a:rPr>
              <a:t>Coastal Zone Management / Protection, and;</a:t>
            </a:r>
          </a:p>
          <a:p>
            <a:pPr marL="1131888" lvl="2" indent="-457200">
              <a:defRPr/>
            </a:pPr>
            <a:r>
              <a:rPr lang="en-US" b="0" kern="0" dirty="0" smtClean="0">
                <a:latin typeface="Calibri" pitchFamily="34" charset="0"/>
                <a:cs typeface="Calibri" pitchFamily="34" charset="0"/>
              </a:rPr>
              <a:t>Harbor / Port studies.</a:t>
            </a:r>
          </a:p>
          <a:p>
            <a:pPr marL="800100" lvl="1" indent="-457200">
              <a:defRPr/>
            </a:pPr>
            <a:endParaRPr lang="en-US" sz="800" b="0" kern="0" dirty="0" smtClean="0">
              <a:latin typeface="Calibri" pitchFamily="34" charset="0"/>
              <a:cs typeface="Calibri" pitchFamily="34" charset="0"/>
            </a:endParaRPr>
          </a:p>
        </p:txBody>
      </p:sp>
    </p:spTree>
    <p:extLst>
      <p:ext uri="{BB962C8B-B14F-4D97-AF65-F5344CB8AC3E}">
        <p14:creationId xmlns:p14="http://schemas.microsoft.com/office/powerpoint/2010/main" val="111144818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5438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54</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Planning Assistance to States program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kern="0" dirty="0" smtClean="0">
                <a:latin typeface="Calibri" pitchFamily="34" charset="0"/>
                <a:cs typeface="Calibri" pitchFamily="34" charset="0"/>
              </a:rPr>
              <a:t>Funding:  </a:t>
            </a:r>
            <a:r>
              <a:rPr lang="en-US" b="0" kern="0" dirty="0" smtClean="0">
                <a:latin typeface="Calibri" pitchFamily="34" charset="0"/>
                <a:cs typeface="Calibri" pitchFamily="34" charset="0"/>
              </a:rPr>
              <a:t>The program is funded annually by Congress.  Allotments for each State or Tribe are limited to $500 thousand annually, but are typically much less.  Cost share is 50% Federal – 50% non-Federal.</a:t>
            </a:r>
          </a:p>
          <a:p>
            <a:pPr marL="800100" lvl="1" indent="-457200">
              <a:defRPr/>
            </a:pPr>
            <a:endParaRPr lang="en-US" sz="800" b="0" kern="0" dirty="0" smtClean="0">
              <a:latin typeface="Calibri" pitchFamily="34" charset="0"/>
              <a:cs typeface="Calibri" pitchFamily="34" charset="0"/>
            </a:endParaRPr>
          </a:p>
        </p:txBody>
      </p:sp>
      <p:pic>
        <p:nvPicPr>
          <p:cNvPr id="2050" name="Picture 2" descr="C:\Users\AGOODMAN\AppData\Local\Microsoft\Windows\Temporary Internet Files\Content.IE5\Z3GUYFI5\MC90038976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629" y="4648200"/>
            <a:ext cx="1818742" cy="178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1439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427038"/>
            <a:ext cx="78486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Army Corps of Engineers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55</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“Silver Jackets”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An innovative forum / program that provides an opportunity to consistently bring together multiple state, federal, and sometimes tribal and local agencies to learn from one another and apply their combined knowledge to reduce risk.</a:t>
            </a:r>
          </a:p>
          <a:p>
            <a:pPr marL="800100" lvl="1" indent="-457200">
              <a:defRPr/>
            </a:pPr>
            <a:r>
              <a:rPr lang="en-US" b="0" kern="0" dirty="0" smtClean="0">
                <a:latin typeface="Calibri" pitchFamily="34" charset="0"/>
                <a:cs typeface="Calibri" pitchFamily="34" charset="0"/>
              </a:rPr>
              <a:t>Multiple agencies and programs can be leveraged to provide a cohesive solution.</a:t>
            </a:r>
          </a:p>
          <a:p>
            <a:pPr marL="800100" lvl="1" indent="-457200">
              <a:defRPr/>
            </a:pPr>
            <a:endParaRPr lang="en-US" sz="800" b="0" kern="0" dirty="0" smtClean="0">
              <a:latin typeface="Calibri" pitchFamily="34" charset="0"/>
              <a:cs typeface="Calibri" pitchFamily="34" charset="0"/>
            </a:endParaRPr>
          </a:p>
        </p:txBody>
      </p:sp>
      <p:pic>
        <p:nvPicPr>
          <p:cNvPr id="8" name="Picture 3" descr="silver-jackets-logo"/>
          <p:cNvPicPr>
            <a:picLocks noChangeAspect="1" noChangeArrowheads="1"/>
          </p:cNvPicPr>
          <p:nvPr/>
        </p:nvPicPr>
        <p:blipFill>
          <a:blip r:embed="rId3"/>
          <a:srcRect/>
          <a:stretch>
            <a:fillRect/>
          </a:stretch>
        </p:blipFill>
        <p:spPr bwMode="auto">
          <a:xfrm>
            <a:off x="6858000" y="1493520"/>
            <a:ext cx="1021080" cy="1021080"/>
          </a:xfrm>
          <a:prstGeom prst="rect">
            <a:avLst/>
          </a:prstGeom>
          <a:noFill/>
          <a:ln w="9525">
            <a:noFill/>
            <a:miter lim="800000"/>
            <a:headEnd/>
            <a:tailEnd/>
          </a:ln>
        </p:spPr>
      </p:pic>
    </p:spTree>
    <p:extLst>
      <p:ext uri="{BB962C8B-B14F-4D97-AF65-F5344CB8AC3E}">
        <p14:creationId xmlns:p14="http://schemas.microsoft.com/office/powerpoint/2010/main" val="325316473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56</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239507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 </a:t>
            </a:r>
            <a:endParaRPr lang="en-US" sz="20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The mission of the USGS in natural hazards is to develop and apply </a:t>
            </a:r>
            <a:r>
              <a:rPr lang="en-US" sz="2800" kern="0" dirty="0" smtClean="0">
                <a:solidFill>
                  <a:schemeClr val="tx2"/>
                </a:solidFill>
                <a:latin typeface="Calibri" pitchFamily="34" charset="0"/>
                <a:cs typeface="Calibri" pitchFamily="34" charset="0"/>
              </a:rPr>
              <a:t>hazard</a:t>
            </a:r>
            <a:r>
              <a:rPr lang="en-US" sz="2800" b="0" kern="0" dirty="0" smtClean="0">
                <a:solidFill>
                  <a:schemeClr val="tx2"/>
                </a:solidFill>
                <a:latin typeface="Calibri" pitchFamily="34" charset="0"/>
                <a:cs typeface="Calibri" pitchFamily="34" charset="0"/>
              </a:rPr>
              <a:t> science to help protect the safety, security, and economic well-being of the Nation (2007 agency science strategy).</a:t>
            </a:r>
          </a:p>
          <a:p>
            <a:pPr marL="800100" lvl="1" indent="-457200">
              <a:defRPr/>
            </a:pPr>
            <a:r>
              <a:rPr lang="en-US" sz="2800" b="0" kern="0" dirty="0" smtClean="0">
                <a:solidFill>
                  <a:schemeClr val="tx2"/>
                </a:solidFill>
                <a:latin typeface="Calibri" pitchFamily="34" charset="0"/>
                <a:cs typeface="Calibri" pitchFamily="34" charset="0"/>
              </a:rPr>
              <a:t>In October 2010, the USGS Natural Hazards Science Strategy Planning Team (H-SSPT) was charged with developing a 10-year                       Science Strategy for the USGS                                    mission in natural hazards.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57</a:t>
            </a:fld>
            <a:endParaRPr lang="en-US" dirty="0"/>
          </a:p>
        </p:txBody>
      </p:sp>
      <p:pic>
        <p:nvPicPr>
          <p:cNvPr id="5" name="Picture 10" descr="usgs-logo-color[1]"/>
          <p:cNvPicPr>
            <a:picLocks noChangeAspect="1" noChangeArrowheads="1"/>
          </p:cNvPicPr>
          <p:nvPr/>
        </p:nvPicPr>
        <p:blipFill>
          <a:blip r:embed="rId3" cstate="print"/>
          <a:srcRect/>
          <a:stretch>
            <a:fillRect/>
          </a:stretch>
        </p:blipFill>
        <p:spPr bwMode="auto">
          <a:xfrm>
            <a:off x="6172200" y="5257800"/>
            <a:ext cx="2222653" cy="820052"/>
          </a:xfrm>
          <a:prstGeom prst="rect">
            <a:avLst/>
          </a:prstGeom>
          <a:noFill/>
          <a:ln w="9525">
            <a:noFill/>
            <a:miter lim="800000"/>
            <a:headEnd/>
            <a:tailEnd/>
          </a:ln>
        </p:spPr>
      </p:pic>
    </p:spTree>
    <p:extLst>
      <p:ext uri="{BB962C8B-B14F-4D97-AF65-F5344CB8AC3E}">
        <p14:creationId xmlns:p14="http://schemas.microsoft.com/office/powerpoint/2010/main" val="189719720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This 2010 report identified those                                         scientific observations, analyses,                                      and research that are critical for                                    the Nation to become more                                        resilient to natural hazards.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58</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0"/>
            <a:ext cx="2586140" cy="3379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 y="5943600"/>
            <a:ext cx="68484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52858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Additionally, in 2010, USGS was reorganized to focus on seven science mission areas:</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Climate and Land Use Change;</a:t>
            </a:r>
          </a:p>
          <a:p>
            <a:pPr marL="1131888" lvl="2" indent="-457200">
              <a:defRPr/>
            </a:pPr>
            <a:r>
              <a:rPr lang="en-US" sz="2600" b="0" kern="0" dirty="0" smtClean="0">
                <a:latin typeface="Calibri" pitchFamily="34" charset="0"/>
                <a:cs typeface="Calibri" pitchFamily="34" charset="0"/>
              </a:rPr>
              <a:t>Core Science Systems;</a:t>
            </a:r>
          </a:p>
          <a:p>
            <a:pPr marL="1131888" lvl="2" indent="-457200">
              <a:defRPr/>
            </a:pPr>
            <a:r>
              <a:rPr lang="en-US" sz="2600" b="0" kern="0" dirty="0" smtClean="0">
                <a:latin typeface="Calibri" pitchFamily="34" charset="0"/>
                <a:cs typeface="Calibri" pitchFamily="34" charset="0"/>
              </a:rPr>
              <a:t>Ecosystems;</a:t>
            </a:r>
          </a:p>
          <a:p>
            <a:pPr marL="1131888" lvl="2" indent="-457200">
              <a:defRPr/>
            </a:pPr>
            <a:r>
              <a:rPr lang="en-US" sz="2600" b="0" kern="0" dirty="0" smtClean="0">
                <a:latin typeface="Calibri" pitchFamily="34" charset="0"/>
                <a:cs typeface="Calibri" pitchFamily="34" charset="0"/>
              </a:rPr>
              <a:t>Energy and Minerals;</a:t>
            </a:r>
          </a:p>
          <a:p>
            <a:pPr marL="1131888" lvl="2" indent="-457200">
              <a:defRPr/>
            </a:pPr>
            <a:r>
              <a:rPr lang="en-US" sz="2600" b="0" kern="0" dirty="0" smtClean="0">
                <a:latin typeface="Calibri" pitchFamily="34" charset="0"/>
                <a:cs typeface="Calibri" pitchFamily="34" charset="0"/>
              </a:rPr>
              <a:t>Environmental Health;</a:t>
            </a:r>
          </a:p>
          <a:p>
            <a:pPr marL="1131888" lvl="2" indent="-457200">
              <a:defRPr/>
            </a:pPr>
            <a:r>
              <a:rPr lang="en-US" sz="2600" b="0" kern="0" dirty="0" smtClean="0">
                <a:latin typeface="Calibri" pitchFamily="34" charset="0"/>
                <a:cs typeface="Calibri" pitchFamily="34" charset="0"/>
              </a:rPr>
              <a:t>Natural Hazards, and;</a:t>
            </a:r>
          </a:p>
          <a:p>
            <a:pPr marL="1131888" lvl="2" indent="-457200">
              <a:defRPr/>
            </a:pPr>
            <a:r>
              <a:rPr lang="en-US" sz="2600" b="0" kern="0" dirty="0" smtClean="0">
                <a:latin typeface="Calibri" pitchFamily="34" charset="0"/>
                <a:cs typeface="Calibri" pitchFamily="34" charset="0"/>
              </a:rPr>
              <a:t>Water.</a:t>
            </a:r>
          </a:p>
          <a:p>
            <a:pPr marL="800100" lvl="1" indent="-457200">
              <a:defRPr/>
            </a:pPr>
            <a:endParaRPr lang="en-US" sz="2800" b="0" kern="0" dirty="0">
              <a:solidFill>
                <a:schemeClr val="tx2"/>
              </a:solidFill>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59</a:t>
            </a:fld>
            <a:endParaRPr lang="en-US" dirty="0"/>
          </a:p>
        </p:txBody>
      </p:sp>
      <p:pic>
        <p:nvPicPr>
          <p:cNvPr id="2050" name="Picture 2" descr="C:\Users\AGOODMAN\AppData\Local\Microsoft\Windows\Temporary Internet Files\Content.IE5\09XLBN6A\MC90043266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0520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2322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  </a:t>
            </a:r>
            <a:r>
              <a:rPr lang="en-US" sz="2000" dirty="0" smtClean="0"/>
              <a:t>(continued)</a:t>
            </a:r>
            <a:endParaRPr lang="en-US" sz="2000" dirty="0"/>
          </a:p>
        </p:txBody>
      </p:sp>
      <p:sp>
        <p:nvSpPr>
          <p:cNvPr id="5" name="Rectangle 2059"/>
          <p:cNvSpPr txBox="1">
            <a:spLocks noChangeArrowheads="1"/>
          </p:cNvSpPr>
          <p:nvPr/>
        </p:nvSpPr>
        <p:spPr bwMode="auto">
          <a:xfrm>
            <a:off x="152400" y="1371600"/>
            <a:ext cx="815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NRCS programs (Objective 4.2)</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Coastal Zone Management Program (Objective 4.2);</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National Dam Safety Program (Objective 4.2);</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Association of State Floodplain Managers (ASFPM) (Objective 4.3);</a:t>
            </a:r>
          </a:p>
          <a:p>
            <a:pPr marL="685800" lvl="1" indent="-342900">
              <a:defRPr/>
            </a:pPr>
            <a:r>
              <a:rPr lang="en-US" b="0" kern="0" dirty="0" smtClean="0">
                <a:latin typeface="Calibri" pitchFamily="34" charset="0"/>
                <a:cs typeface="Calibri" pitchFamily="34" charset="0"/>
              </a:rPr>
              <a:t>National Association of Flood &amp; Stormwater Management Agencies (NAFMA) (Objective 4.3);</a:t>
            </a:r>
          </a:p>
          <a:p>
            <a:pPr marL="685800" lvl="1" indent="-342900">
              <a:defRPr/>
            </a:pPr>
            <a:endParaRPr lang="en-US" b="0" kern="0" dirty="0" smtClean="0">
              <a:latin typeface="Calibri" pitchFamily="34" charset="0"/>
              <a:cs typeface="Calibri" pitchFamily="34" charset="0"/>
            </a:endParaRPr>
          </a:p>
          <a:p>
            <a:pPr marL="685800" lvl="1" indent="-342900">
              <a:defRPr/>
            </a:pPr>
            <a:endParaRPr lang="en-US" b="0" kern="0" dirty="0" smtClean="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6</a:t>
            </a:fld>
            <a:endParaRPr lang="en-US" dirty="0"/>
          </a:p>
        </p:txBody>
      </p:sp>
    </p:spTree>
    <p:extLst>
      <p:ext uri="{BB962C8B-B14F-4D97-AF65-F5344CB8AC3E}">
        <p14:creationId xmlns:p14="http://schemas.microsoft.com/office/powerpoint/2010/main" val="15976477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This reorganization was a significant step toward collaboration with other agencies and the public in regard to natural science issues, both present and future.  Workforce:</a:t>
            </a:r>
          </a:p>
          <a:p>
            <a:pPr marL="1131888" lvl="2" indent="-457200">
              <a:defRPr/>
            </a:pPr>
            <a:r>
              <a:rPr lang="en-US" b="0" kern="0" dirty="0" smtClean="0">
                <a:latin typeface="Calibri" pitchFamily="34" charset="0"/>
                <a:cs typeface="Calibri" pitchFamily="34" charset="0"/>
              </a:rPr>
              <a:t>Scientists &amp; technicians in earth                                    sciences;</a:t>
            </a:r>
          </a:p>
          <a:p>
            <a:pPr marL="1131888" lvl="2" indent="-457200">
              <a:defRPr/>
            </a:pPr>
            <a:r>
              <a:rPr lang="en-US" b="0" kern="0" dirty="0" smtClean="0">
                <a:latin typeface="Calibri" pitchFamily="34" charset="0"/>
                <a:cs typeface="Calibri" pitchFamily="34" charset="0"/>
              </a:rPr>
              <a:t>Hydrology;</a:t>
            </a:r>
          </a:p>
          <a:p>
            <a:pPr marL="1131888" lvl="2" indent="-457200">
              <a:defRPr/>
            </a:pPr>
            <a:r>
              <a:rPr lang="en-US" b="0" kern="0" dirty="0" smtClean="0">
                <a:latin typeface="Calibri" pitchFamily="34" charset="0"/>
                <a:cs typeface="Calibri" pitchFamily="34" charset="0"/>
              </a:rPr>
              <a:t>Biology;</a:t>
            </a:r>
          </a:p>
          <a:p>
            <a:pPr marL="1131888" lvl="2" indent="-457200">
              <a:defRPr/>
            </a:pPr>
            <a:r>
              <a:rPr lang="en-US" b="0" kern="0" dirty="0" smtClean="0">
                <a:latin typeface="Calibri" pitchFamily="34" charset="0"/>
                <a:cs typeface="Calibri" pitchFamily="34" charset="0"/>
              </a:rPr>
              <a:t>Geography, and;</a:t>
            </a:r>
          </a:p>
          <a:p>
            <a:pPr marL="1131888" lvl="2" indent="-457200">
              <a:defRPr/>
            </a:pPr>
            <a:r>
              <a:rPr lang="en-US" b="0" kern="0" dirty="0" smtClean="0">
                <a:latin typeface="Calibri" pitchFamily="34" charset="0"/>
                <a:cs typeface="Calibri" pitchFamily="34" charset="0"/>
              </a:rPr>
              <a:t>Social and Behavioral sciences.</a:t>
            </a:r>
            <a:endParaRPr lang="en-US" b="0" kern="0" dirty="0">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60</a:t>
            </a:fld>
            <a:endParaRPr lang="en-US" dirty="0"/>
          </a:p>
        </p:txBody>
      </p:sp>
      <p:pic>
        <p:nvPicPr>
          <p:cNvPr id="307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310"/>
          <a:stretch/>
        </p:blipFill>
        <p:spPr bwMode="auto">
          <a:xfrm>
            <a:off x="5715000" y="3589243"/>
            <a:ext cx="2209800" cy="2506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72200" y="6324600"/>
            <a:ext cx="1261884" cy="307777"/>
          </a:xfrm>
          <a:prstGeom prst="rect">
            <a:avLst/>
          </a:prstGeom>
          <a:noFill/>
        </p:spPr>
        <p:txBody>
          <a:bodyPr wrap="none" rtlCol="0">
            <a:spAutoFit/>
          </a:bodyPr>
          <a:lstStyle/>
          <a:p>
            <a:r>
              <a:rPr lang="en-US" sz="1400" dirty="0" smtClean="0"/>
              <a:t>Photo: USGS</a:t>
            </a:r>
            <a:endParaRPr lang="en-US" sz="1400" dirty="0"/>
          </a:p>
        </p:txBody>
      </p:sp>
    </p:spTree>
    <p:extLst>
      <p:ext uri="{BB962C8B-B14F-4D97-AF65-F5344CB8AC3E}">
        <p14:creationId xmlns:p14="http://schemas.microsoft.com/office/powerpoint/2010/main" val="3319245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Core responsibilities:</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Operate monitoring networks for earthquakes, stream flow, volcanic activity and geomagnetic storms, and produce datasets of observations and near-real-time products.</a:t>
            </a:r>
          </a:p>
          <a:p>
            <a:pPr marL="1131888" lvl="2" indent="-457200">
              <a:defRPr/>
            </a:pPr>
            <a:r>
              <a:rPr lang="en-US" sz="2600" b="0" kern="0" dirty="0" smtClean="0">
                <a:latin typeface="Calibri" pitchFamily="34" charset="0"/>
                <a:cs typeface="Calibri" pitchFamily="34" charset="0"/>
              </a:rPr>
              <a:t>Conduct surveys, such as geological mapping and acquisition of geophysical data.</a:t>
            </a:r>
          </a:p>
          <a:p>
            <a:pPr marL="1131888" lvl="2" indent="-457200">
              <a:defRPr/>
            </a:pPr>
            <a:r>
              <a:rPr lang="en-US" sz="2600" b="0" kern="0" dirty="0" smtClean="0">
                <a:latin typeface="Calibri" pitchFamily="34" charset="0"/>
                <a:cs typeface="Calibri" pitchFamily="34" charset="0"/>
              </a:rPr>
              <a:t>Collect data during hazardous events that will support future research to reduce loss.</a:t>
            </a:r>
          </a:p>
          <a:p>
            <a:pPr marL="800100" lvl="1" indent="-457200">
              <a:defRPr/>
            </a:pPr>
            <a:endParaRPr lang="en-US" sz="2800" b="0" kern="0" dirty="0">
              <a:solidFill>
                <a:schemeClr val="tx2"/>
              </a:solidFill>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61</a:t>
            </a:fld>
            <a:endParaRPr lang="en-US" dirty="0"/>
          </a:p>
        </p:txBody>
      </p:sp>
    </p:spTree>
    <p:extLst>
      <p:ext uri="{BB962C8B-B14F-4D97-AF65-F5344CB8AC3E}">
        <p14:creationId xmlns:p14="http://schemas.microsoft.com/office/powerpoint/2010/main" val="378116181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Core responsibilities </a:t>
            </a:r>
            <a:r>
              <a:rPr lang="en-US" sz="1200" b="0" kern="0" dirty="0" smtClean="0">
                <a:solidFill>
                  <a:schemeClr val="tx2"/>
                </a:solidFill>
                <a:latin typeface="Calibri" pitchFamily="34" charset="0"/>
                <a:cs typeface="Calibri" pitchFamily="34" charset="0"/>
              </a:rPr>
              <a:t>(conclusion)</a:t>
            </a:r>
            <a:r>
              <a:rPr lang="en-US" sz="2800" b="0" kern="0" dirty="0" smtClean="0">
                <a:solidFill>
                  <a:schemeClr val="tx2"/>
                </a:solidFill>
                <a:latin typeface="Calibri" pitchFamily="34" charset="0"/>
                <a:cs typeface="Calibri" pitchFamily="34" charset="0"/>
              </a:rPr>
              <a:t>:</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Develop long-term chronologies of hazardous events from both historical and paleo-hazard studies.</a:t>
            </a:r>
            <a:endParaRPr lang="en-US" sz="2800" b="0" kern="0" dirty="0">
              <a:solidFill>
                <a:schemeClr val="tx2"/>
              </a:solidFill>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62</a:t>
            </a:fld>
            <a:endParaRPr lang="en-US" dirty="0"/>
          </a:p>
        </p:txBody>
      </p:sp>
      <p:pic>
        <p:nvPicPr>
          <p:cNvPr id="4098" name="Picture 2" descr="C:\Users\AGOODMAN\AppData\Local\Microsoft\Windows\Temporary Internet Files\Content.IE5\03L4QA4J\MC900445035[1].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67847" y="3885104"/>
            <a:ext cx="1294553" cy="16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099" name="Picture 3" descr="C:\Users\AGOODMAN\AppData\Local\Microsoft\Windows\Temporary Internet Files\Content.IE5\OZ827T5P\MC900094705[1].wmf"/>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410201" y="3703320"/>
            <a:ext cx="1981200" cy="20515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2" y="5943600"/>
            <a:ext cx="68484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28577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SFPMs are most accustomed to the USGS stream gage network and online web interface.</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Nearly 7,800 near-real-time stream gages, with more than 4,000 forming the backbone of the NWS flood forecasting operation, which are used to forecast warnings to State agencies, dam operators, levee boards, EOCs, emergency managers, and the public.</a:t>
            </a:r>
            <a:endParaRPr lang="en-US" sz="2600" b="0" kern="0" dirty="0">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63</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5943600"/>
            <a:ext cx="68484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4228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5943600"/>
            <a:ext cx="68484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7142" name="Rectangle 6"/>
          <p:cNvSpPr>
            <a:spLocks noChangeArrowheads="1"/>
          </p:cNvSpPr>
          <p:nvPr/>
        </p:nvSpPr>
        <p:spPr bwMode="auto">
          <a:xfrm>
            <a:off x="4572000" y="62484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endParaRPr lang="en-US" b="1" u="sng" dirty="0"/>
          </a:p>
        </p:txBody>
      </p:sp>
      <p:pic>
        <p:nvPicPr>
          <p:cNvPr id="686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3867150" cy="4210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438400"/>
            <a:ext cx="4189361"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Peoria AHPS g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1" y="1524000"/>
            <a:ext cx="5486399" cy="4109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11"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64</a:t>
            </a:fld>
            <a:endParaRPr lang="en-US" dirty="0"/>
          </a:p>
        </p:txBody>
      </p:sp>
    </p:spTree>
    <p:extLst>
      <p:ext uri="{BB962C8B-B14F-4D97-AF65-F5344CB8AC3E}">
        <p14:creationId xmlns:p14="http://schemas.microsoft.com/office/powerpoint/2010/main" val="406418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2" name="Rectangle 6"/>
          <p:cNvSpPr>
            <a:spLocks noChangeArrowheads="1"/>
          </p:cNvSpPr>
          <p:nvPr/>
        </p:nvSpPr>
        <p:spPr bwMode="auto">
          <a:xfrm>
            <a:off x="4572000" y="62484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endParaRPr lang="en-US" b="1" u="sng"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748" r="46462"/>
          <a:stretch/>
        </p:blipFill>
        <p:spPr bwMode="auto">
          <a:xfrm>
            <a:off x="304800" y="1676400"/>
            <a:ext cx="8610600" cy="439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65</a:t>
            </a:fld>
            <a:endParaRPr lang="en-US" dirty="0"/>
          </a:p>
        </p:txBody>
      </p:sp>
    </p:spTree>
    <p:extLst>
      <p:ext uri="{BB962C8B-B14F-4D97-AF65-F5344CB8AC3E}">
        <p14:creationId xmlns:p14="http://schemas.microsoft.com/office/powerpoint/2010/main" val="22041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2" name="Rectangle 6"/>
          <p:cNvSpPr>
            <a:spLocks noChangeArrowheads="1"/>
          </p:cNvSpPr>
          <p:nvPr/>
        </p:nvSpPr>
        <p:spPr bwMode="auto">
          <a:xfrm>
            <a:off x="4572000" y="62484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endParaRPr lang="en-US" b="1" u="sng" dirty="0"/>
          </a:p>
        </p:txBody>
      </p:sp>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66</a:t>
            </a:fld>
            <a:endParaRPr lang="en-US" dirty="0"/>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692"/>
          <a:stretch/>
        </p:blipFill>
        <p:spPr bwMode="auto">
          <a:xfrm>
            <a:off x="609600" y="1474258"/>
            <a:ext cx="7562241" cy="4774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47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962400"/>
            <a:ext cx="2873112" cy="215483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600200"/>
            <a:ext cx="2743200" cy="20574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562" y="1828800"/>
            <a:ext cx="4795488"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229600" y="4721423"/>
            <a:ext cx="393056" cy="338554"/>
          </a:xfrm>
          <a:prstGeom prst="rect">
            <a:avLst/>
          </a:prstGeom>
          <a:solidFill>
            <a:schemeClr val="accent3">
              <a:lumMod val="20000"/>
              <a:lumOff val="80000"/>
            </a:schemeClr>
          </a:solidFill>
        </p:spPr>
        <p:txBody>
          <a:bodyPr wrap="none" rtlCol="0">
            <a:spAutoFit/>
          </a:bodyPr>
          <a:lstStyle/>
          <a:p>
            <a:r>
              <a:rPr lang="en-US" sz="1600" dirty="0" smtClean="0">
                <a:latin typeface="Calibri" pitchFamily="34" charset="0"/>
                <a:cs typeface="Calibri" pitchFamily="34" charset="0"/>
              </a:rPr>
              <a:t>30</a:t>
            </a:r>
            <a:endParaRPr lang="en-US" sz="1600" dirty="0">
              <a:latin typeface="Calibri" pitchFamily="34" charset="0"/>
              <a:cs typeface="Calibri" pitchFamily="34" charset="0"/>
            </a:endParaRPr>
          </a:p>
        </p:txBody>
      </p:sp>
      <p:sp>
        <p:nvSpPr>
          <p:cNvPr id="8"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(continued) </a:t>
            </a:r>
            <a:endParaRPr lang="en-US" sz="2000" kern="0" dirty="0"/>
          </a:p>
        </p:txBody>
      </p:sp>
      <p:sp>
        <p:nvSpPr>
          <p:cNvPr id="9"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67</a:t>
            </a:fld>
            <a:endParaRPr lang="en-US" dirty="0"/>
          </a:p>
        </p:txBody>
      </p:sp>
      <p:sp>
        <p:nvSpPr>
          <p:cNvPr id="5" name="Oval 4"/>
          <p:cNvSpPr/>
          <p:nvPr/>
        </p:nvSpPr>
        <p:spPr>
          <a:xfrm>
            <a:off x="6324600" y="2209800"/>
            <a:ext cx="2397744"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57800" y="5963345"/>
            <a:ext cx="2151038" cy="307777"/>
          </a:xfrm>
          <a:prstGeom prst="rect">
            <a:avLst/>
          </a:prstGeom>
          <a:noFill/>
        </p:spPr>
        <p:txBody>
          <a:bodyPr wrap="none" rtlCol="0">
            <a:spAutoFit/>
          </a:bodyPr>
          <a:lstStyle/>
          <a:p>
            <a:r>
              <a:rPr lang="en-US" sz="1400" dirty="0" smtClean="0"/>
              <a:t>Photos: AWG Consulting</a:t>
            </a:r>
            <a:endParaRPr lang="en-US" sz="1400" dirty="0"/>
          </a:p>
        </p:txBody>
      </p:sp>
    </p:spTree>
    <p:extLst>
      <p:ext uri="{BB962C8B-B14F-4D97-AF65-F5344CB8AC3E}">
        <p14:creationId xmlns:p14="http://schemas.microsoft.com/office/powerpoint/2010/main" val="317022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US Geological Survey </a:t>
            </a:r>
            <a:r>
              <a:rPr lang="en-US" sz="2000" kern="0" dirty="0" smtClean="0"/>
              <a:t>(conclusion) </a:t>
            </a:r>
            <a:endParaRPr lang="en-US" sz="2000" kern="0" dirty="0"/>
          </a:p>
        </p:txBody>
      </p:sp>
      <p:sp>
        <p:nvSpPr>
          <p:cNvPr id="8" name="Rectangle 2059"/>
          <p:cNvSpPr txBox="1">
            <a:spLocks noChangeArrowheads="1"/>
          </p:cNvSpPr>
          <p:nvPr/>
        </p:nvSpPr>
        <p:spPr bwMode="auto">
          <a:xfrm>
            <a:off x="152400" y="1371600"/>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In collaboration with NOAA and USACE, the USGS is predicting the likely interactions between storm forcing (surge and waves) and coastal topography (beaches, berms, and dunes) during hurricanes in near-real-time.</a:t>
            </a:r>
          </a:p>
          <a:p>
            <a:pPr marL="800100" lvl="1" indent="-457200">
              <a:defRPr/>
            </a:pPr>
            <a:r>
              <a:rPr lang="en-US" sz="2800" b="0" kern="0" dirty="0" smtClean="0">
                <a:solidFill>
                  <a:schemeClr val="tx2"/>
                </a:solidFill>
                <a:latin typeface="Calibri" pitchFamily="34" charset="0"/>
                <a:cs typeface="Calibri" pitchFamily="34" charset="0"/>
              </a:rPr>
              <a:t>This information enables anyone interested in flood risk</a:t>
            </a:r>
            <a:r>
              <a:rPr lang="en-US" sz="2800" b="0" kern="0" dirty="0">
                <a:solidFill>
                  <a:schemeClr val="tx2"/>
                </a:solidFill>
                <a:latin typeface="Calibri" pitchFamily="34" charset="0"/>
                <a:cs typeface="Calibri" pitchFamily="34" charset="0"/>
              </a:rPr>
              <a:t> </a:t>
            </a:r>
            <a:r>
              <a:rPr lang="en-US" sz="2800" b="0" kern="0" dirty="0" smtClean="0">
                <a:solidFill>
                  <a:schemeClr val="tx2"/>
                </a:solidFill>
                <a:latin typeface="Calibri" pitchFamily="34" charset="0"/>
                <a:cs typeface="Calibri" pitchFamily="34" charset="0"/>
              </a:rPr>
              <a:t>to identify areas of damage or impact of greatest potential damage.</a:t>
            </a:r>
            <a:endParaRPr lang="en-US" sz="2600" b="0" kern="0" dirty="0">
              <a:latin typeface="Calibri" pitchFamily="34" charset="0"/>
              <a:cs typeface="Calibri" pitchFamily="34" charset="0"/>
            </a:endParaRPr>
          </a:p>
          <a:p>
            <a:pPr marL="674688" lvl="2" indent="0">
              <a:buNone/>
              <a:defRPr/>
            </a:pPr>
            <a:endParaRPr lang="en-US" sz="14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68</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5943600"/>
            <a:ext cx="68484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09116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&amp; Break</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69</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  Feel like you are missing something vital?                                                                                                                   </a:t>
            </a:r>
            <a:r>
              <a:rPr lang="en-US" sz="2600" dirty="0" smtClean="0">
                <a:ln>
                  <a:solidFill>
                    <a:schemeClr val="bg1"/>
                  </a:solidFill>
                </a:ln>
                <a:solidFill>
                  <a:schemeClr val="tx2"/>
                </a:solidFill>
                <a:latin typeface="Calibri" pitchFamily="34" charset="0"/>
                <a:cs typeface="Calibri" pitchFamily="34" charset="0"/>
              </a:rPr>
              <a:t>Let’s do a quick review and then take a break.</a:t>
            </a:r>
            <a:endParaRPr lang="en-US" sz="2600" dirty="0">
              <a:solidFill>
                <a:schemeClr val="tx2"/>
              </a:solidFill>
              <a:latin typeface="Calibri" pitchFamily="34" charset="0"/>
              <a:cs typeface="Calibri" pitchFamily="34" charset="0"/>
            </a:endParaRPr>
          </a:p>
          <a:p>
            <a:pPr lvl="1" algn="ctr">
              <a:lnSpc>
                <a:spcPct val="90000"/>
              </a:lnSpc>
              <a:spcBef>
                <a:spcPct val="20000"/>
              </a:spcBef>
              <a:buClr>
                <a:srgbClr val="FFFFFF"/>
              </a:buClr>
              <a:buSzPct val="105000"/>
              <a:buFont typeface="Webdings" pitchFamily="18" charset="2"/>
              <a:buChar char="Ü"/>
              <a:defRPr/>
            </a:pP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pic>
        <p:nvPicPr>
          <p:cNvPr id="5122" name="Picture 2" descr="C:\Users\AGOODMAN\AppData\Local\Microsoft\Windows\Temporary Internet Files\Content.IE5\03L4QA4J\MC90043161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71800"/>
            <a:ext cx="2424024" cy="242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078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  </a:t>
            </a:r>
            <a:r>
              <a:rPr lang="en-US" sz="2000" dirty="0" smtClean="0"/>
              <a:t>(conclusion)</a:t>
            </a:r>
            <a:endParaRPr lang="en-US" sz="20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Association of State Dam Safety Officials (ASDSO) (Objective 4.3</a:t>
            </a:r>
            <a:r>
              <a:rPr lang="en-US" b="0" kern="0" dirty="0" smtClean="0">
                <a:latin typeface="Calibri" pitchFamily="34" charset="0"/>
                <a:cs typeface="Calibri" pitchFamily="34" charset="0"/>
              </a:rPr>
              <a:t>);</a:t>
            </a:r>
          </a:p>
          <a:p>
            <a:pPr marL="685800" lvl="1" indent="-342900">
              <a:defRPr/>
            </a:pPr>
            <a:r>
              <a:rPr lang="en-US" b="0" kern="0" dirty="0" smtClean="0">
                <a:latin typeface="Calibri" pitchFamily="34" charset="0"/>
                <a:cs typeface="Calibri" pitchFamily="34" charset="0"/>
              </a:rPr>
              <a:t>American Planning Association (APA) (Objective 4.3); </a:t>
            </a: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International Association of Emergency Managers (IAEM) (Objective 4.3),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National Emergency Management Association (NEMA) (Objective 4.3).</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7</a:t>
            </a:fld>
            <a:endParaRPr lang="en-US" dirty="0"/>
          </a:p>
        </p:txBody>
      </p:sp>
      <p:pic>
        <p:nvPicPr>
          <p:cNvPr id="6" name="Picture 2" descr="C:\Users\AGOODMAN\AppData\Local\Microsoft\Windows\Temporary Internet Files\Content.IE5\OZ827T5P\MC9001897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800600"/>
            <a:ext cx="2196326" cy="17234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399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Nat’l Oceanic &amp; Atmospheric Administration  </a:t>
            </a:r>
            <a:endParaRPr lang="en-US" sz="3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70</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70755" b="-1"/>
          <a:stretch/>
        </p:blipFill>
        <p:spPr bwMode="auto">
          <a:xfrm>
            <a:off x="6873240" y="1859280"/>
            <a:ext cx="944880" cy="89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059"/>
          <p:cNvSpPr txBox="1">
            <a:spLocks noChangeArrowheads="1"/>
          </p:cNvSpPr>
          <p:nvPr/>
        </p:nvSpPr>
        <p:spPr bwMode="auto">
          <a:xfrm>
            <a:off x="2286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NOAA’s Mission:</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Science, Service, and Stewardship;</a:t>
            </a:r>
          </a:p>
          <a:p>
            <a:pPr marL="1131888" lvl="2" indent="-457200">
              <a:defRPr/>
            </a:pPr>
            <a:r>
              <a:rPr lang="en-US" sz="2600" b="0" kern="0" dirty="0" smtClean="0">
                <a:latin typeface="Calibri" pitchFamily="34" charset="0"/>
                <a:cs typeface="Calibri" pitchFamily="34" charset="0"/>
              </a:rPr>
              <a:t>To understand and predict changes in climate, weather, oceans, and coasts;</a:t>
            </a:r>
          </a:p>
          <a:p>
            <a:pPr marL="1131888" lvl="2" indent="-457200">
              <a:defRPr/>
            </a:pPr>
            <a:r>
              <a:rPr lang="en-US" sz="2600" b="0" kern="0" dirty="0" smtClean="0">
                <a:latin typeface="Calibri" pitchFamily="34" charset="0"/>
                <a:cs typeface="Calibri" pitchFamily="34" charset="0"/>
              </a:rPr>
              <a:t>To share that knowledge and information with others, and;</a:t>
            </a:r>
          </a:p>
          <a:p>
            <a:pPr marL="1131888" lvl="2" indent="-457200">
              <a:defRPr/>
            </a:pPr>
            <a:r>
              <a:rPr lang="en-US" sz="2600" b="0" kern="0" dirty="0" smtClean="0">
                <a:latin typeface="Calibri" pitchFamily="34" charset="0"/>
                <a:cs typeface="Calibri" pitchFamily="34" charset="0"/>
              </a:rPr>
              <a:t>To conserve and manage coastal and marine ecosystems and resources.</a:t>
            </a:r>
            <a:endParaRPr lang="en-US" sz="28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27696264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ounty Warning Area MAP"/>
          <p:cNvPicPr>
            <a:picLocks noChangeAspect="1" noChangeArrowheads="1"/>
          </p:cNvPicPr>
          <p:nvPr/>
        </p:nvPicPr>
        <p:blipFill>
          <a:blip r:embed="rId3" cstate="print"/>
          <a:srcRect/>
          <a:stretch>
            <a:fillRect/>
          </a:stretch>
        </p:blipFill>
        <p:spPr bwMode="auto">
          <a:xfrm>
            <a:off x="381000" y="2133600"/>
            <a:ext cx="4824598" cy="365760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
        <p:nvSpPr>
          <p:cNvPr id="7" name="Rectangle 2059"/>
          <p:cNvSpPr txBox="1">
            <a:spLocks noChangeArrowheads="1"/>
          </p:cNvSpPr>
          <p:nvPr/>
        </p:nvSpPr>
        <p:spPr bwMode="auto">
          <a:xfrm>
            <a:off x="4648200" y="2438400"/>
            <a:ext cx="434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120 local NWS offices</a:t>
            </a:r>
          </a:p>
          <a:p>
            <a:pPr marL="1131888" lvl="2" indent="-457200">
              <a:defRPr/>
            </a:pPr>
            <a:r>
              <a:rPr lang="en-US" sz="2600" b="0" kern="0" dirty="0" smtClean="0">
                <a:latin typeface="Calibri" pitchFamily="34" charset="0"/>
                <a:cs typeface="Calibri" pitchFamily="34" charset="0"/>
              </a:rPr>
              <a:t>Provide local forecasts and warnings</a:t>
            </a:r>
          </a:p>
          <a:p>
            <a:pPr marL="1131888" lvl="2" indent="-457200">
              <a:defRPr/>
            </a:pPr>
            <a:r>
              <a:rPr lang="en-US" sz="2600" b="0" kern="0" dirty="0" smtClean="0">
                <a:latin typeface="Calibri" pitchFamily="34" charset="0"/>
                <a:cs typeface="Calibri" pitchFamily="34" charset="0"/>
              </a:rPr>
              <a:t>24/7 operations</a:t>
            </a:r>
          </a:p>
          <a:p>
            <a:pPr marL="1131888" lvl="2" indent="-457200">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8" name="TextBox 7"/>
          <p:cNvSpPr txBox="1"/>
          <p:nvPr/>
        </p:nvSpPr>
        <p:spPr>
          <a:xfrm>
            <a:off x="1939116" y="6047303"/>
            <a:ext cx="1718484" cy="307777"/>
          </a:xfrm>
          <a:prstGeom prst="rect">
            <a:avLst/>
          </a:prstGeom>
          <a:noFill/>
        </p:spPr>
        <p:txBody>
          <a:bodyPr wrap="none" rtlCol="0">
            <a:spAutoFit/>
          </a:bodyPr>
          <a:lstStyle/>
          <a:p>
            <a:r>
              <a:rPr lang="en-US" sz="1400" dirty="0" smtClean="0"/>
              <a:t>www.nws.noaa.gov</a:t>
            </a:r>
            <a:endParaRPr lang="en-US" sz="1400" dirty="0"/>
          </a:p>
        </p:txBody>
      </p:sp>
      <p:pic>
        <p:nvPicPr>
          <p:cNvPr id="9" name="Picture 8" descr="nws_logo[1]"/>
          <p:cNvPicPr>
            <a:picLocks noChangeAspect="1" noChangeArrowheads="1"/>
          </p:cNvPicPr>
          <p:nvPr/>
        </p:nvPicPr>
        <p:blipFill>
          <a:blip r:embed="rId4"/>
          <a:srcRect/>
          <a:stretch>
            <a:fillRect/>
          </a:stretch>
        </p:blipFill>
        <p:spPr bwMode="auto">
          <a:xfrm>
            <a:off x="6477000" y="1766889"/>
            <a:ext cx="1371600" cy="1357311"/>
          </a:xfrm>
          <a:prstGeom prst="rect">
            <a:avLst/>
          </a:prstGeom>
          <a:noFill/>
          <a:ln w="9525">
            <a:noFill/>
            <a:miter lim="800000"/>
            <a:headEnd/>
            <a:tailEnd/>
          </a:ln>
        </p:spPr>
      </p:pic>
      <p:sp>
        <p:nvSpPr>
          <p:cNvPr id="10"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71</a:t>
            </a:fld>
            <a:endParaRPr lang="en-US" dirty="0"/>
          </a:p>
        </p:txBody>
      </p:sp>
    </p:spTree>
    <p:extLst>
      <p:ext uri="{BB962C8B-B14F-4D97-AF65-F5344CB8AC3E}">
        <p14:creationId xmlns:p14="http://schemas.microsoft.com/office/powerpoint/2010/main" val="127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72</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44916"/>
            <a:ext cx="2233298" cy="217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230668"/>
            <a:ext cx="6934200" cy="1998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1708407"/>
            <a:ext cx="4257675" cy="1126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109" y="1676400"/>
            <a:ext cx="2186491" cy="1639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766662" y="3505200"/>
            <a:ext cx="1290738" cy="307777"/>
          </a:xfrm>
          <a:prstGeom prst="rect">
            <a:avLst/>
          </a:prstGeom>
          <a:noFill/>
        </p:spPr>
        <p:txBody>
          <a:bodyPr wrap="none" rtlCol="0">
            <a:spAutoFit/>
          </a:bodyPr>
          <a:lstStyle/>
          <a:p>
            <a:r>
              <a:rPr lang="en-US" sz="1400" dirty="0" smtClean="0"/>
              <a:t>Photo: MEMA</a:t>
            </a:r>
            <a:endParaRPr lang="en-US" sz="1400" dirty="0"/>
          </a:p>
        </p:txBody>
      </p:sp>
    </p:spTree>
    <p:extLst>
      <p:ext uri="{BB962C8B-B14F-4D97-AF65-F5344CB8AC3E}">
        <p14:creationId xmlns:p14="http://schemas.microsoft.com/office/powerpoint/2010/main" val="2038070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73</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399"/>
            <a:ext cx="6705600" cy="549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17598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74</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923" t="33315" r="11846" b="6800"/>
          <a:stretch/>
        </p:blipFill>
        <p:spPr bwMode="auto">
          <a:xfrm>
            <a:off x="457200" y="1447800"/>
            <a:ext cx="2209800" cy="1917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199" y="1447800"/>
            <a:ext cx="2234651" cy="1917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3846" t="33315" b="6572"/>
          <a:stretch/>
        </p:blipFill>
        <p:spPr bwMode="auto">
          <a:xfrm>
            <a:off x="2066489" y="3581400"/>
            <a:ext cx="6484243" cy="2842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2814" y="1468633"/>
            <a:ext cx="2428875" cy="1896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aptop"/>
          <p:cNvSpPr>
            <a:spLocks noEditPoints="1" noChangeArrowheads="1"/>
          </p:cNvSpPr>
          <p:nvPr/>
        </p:nvSpPr>
        <p:spPr bwMode="auto">
          <a:xfrm>
            <a:off x="238125" y="4572000"/>
            <a:ext cx="1438275" cy="94583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tx1">
              <a:lumMod val="40000"/>
              <a:lumOff val="6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9890722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2" name="Rectangle 6"/>
          <p:cNvSpPr>
            <a:spLocks noChangeArrowheads="1"/>
          </p:cNvSpPr>
          <p:nvPr/>
        </p:nvSpPr>
        <p:spPr bwMode="auto">
          <a:xfrm>
            <a:off x="4572000" y="62484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endParaRPr lang="en-US" b="1" u="sng" dirty="0"/>
          </a:p>
        </p:txBody>
      </p:sp>
      <p:sp>
        <p:nvSpPr>
          <p:cNvPr id="8"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75</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231"/>
          <a:stretch/>
        </p:blipFill>
        <p:spPr bwMode="auto">
          <a:xfrm>
            <a:off x="533400" y="1447800"/>
            <a:ext cx="7883042" cy="4933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Tree>
    <p:extLst>
      <p:ext uri="{BB962C8B-B14F-4D97-AF65-F5344CB8AC3E}">
        <p14:creationId xmlns:p14="http://schemas.microsoft.com/office/powerpoint/2010/main" val="406258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6634"/>
            <a:ext cx="8142434" cy="497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76</a:t>
            </a:fld>
            <a:endParaRPr lang="en-US" dirty="0"/>
          </a:p>
        </p:txBody>
      </p:sp>
    </p:spTree>
    <p:extLst>
      <p:ext uri="{BB962C8B-B14F-4D97-AF65-F5344CB8AC3E}">
        <p14:creationId xmlns:p14="http://schemas.microsoft.com/office/powerpoint/2010/main" val="28701044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77</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381125"/>
            <a:ext cx="90043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7176"/>
          <a:stretch/>
        </p:blipFill>
        <p:spPr bwMode="auto">
          <a:xfrm>
            <a:off x="76200" y="4756150"/>
            <a:ext cx="6496050" cy="175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429000"/>
            <a:ext cx="1885950" cy="16219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70448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78</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000"/>
          <a:stretch/>
        </p:blipFill>
        <p:spPr bwMode="auto">
          <a:xfrm>
            <a:off x="2209800" y="1600200"/>
            <a:ext cx="6572250" cy="4607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731" t="30343" r="62923" b="30095"/>
          <a:stretch/>
        </p:blipFill>
        <p:spPr bwMode="auto">
          <a:xfrm>
            <a:off x="339090" y="4724400"/>
            <a:ext cx="2647950" cy="1732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52600"/>
            <a:ext cx="1611421"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9314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79</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225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73163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Methods</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Material contained in this module will be presented through:</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Lecture and demonstration supported by 136 visuals/slides and nine job aids, and;</a:t>
            </a:r>
            <a:endParaRPr lang="en-US" b="0" kern="0" dirty="0" smtClean="0">
              <a:solidFill>
                <a:srgbClr val="FF0000"/>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State FPM 1 on 1 Student Manual.</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8</a:t>
            </a:fld>
            <a:endParaRPr lang="en-US" dirty="0"/>
          </a:p>
        </p:txBody>
      </p:sp>
    </p:spTree>
    <p:extLst>
      <p:ext uri="{BB962C8B-B14F-4D97-AF65-F5344CB8AC3E}">
        <p14:creationId xmlns:p14="http://schemas.microsoft.com/office/powerpoint/2010/main" val="26312186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80</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219200"/>
            <a:ext cx="9120187" cy="5228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528799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81</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219200"/>
            <a:ext cx="9124950" cy="503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528799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82</a:t>
            </a:fld>
            <a:endParaRPr lang="en-US" dirty="0"/>
          </a:p>
        </p:txBody>
      </p:sp>
      <p:sp>
        <p:nvSpPr>
          <p:cNvPr id="10" name="Rectangle 2059"/>
          <p:cNvSpPr txBox="1">
            <a:spLocks noChangeArrowheads="1"/>
          </p:cNvSpPr>
          <p:nvPr/>
        </p:nvSpPr>
        <p:spPr bwMode="auto">
          <a:xfrm>
            <a:off x="17526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National Weather Service (NWS):</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In 2011, the NWS launched the “Weather-Ready Nation” initiative to build community resilience in the face of increasing extreme weather and water events.</a:t>
            </a:r>
          </a:p>
          <a:p>
            <a:pPr marL="1131888" lvl="2" indent="-457200">
              <a:defRPr/>
            </a:pPr>
            <a:r>
              <a:rPr lang="en-US" sz="2600" b="0" kern="0" dirty="0" smtClean="0">
                <a:latin typeface="Calibri" pitchFamily="34" charset="0"/>
                <a:cs typeface="Calibri" pitchFamily="34" charset="0"/>
              </a:rPr>
              <a:t>NWS “emergency response specialists” are now deployed to EOCs to facilitate effective communication between NWS and the affected communities.</a:t>
            </a:r>
          </a:p>
          <a:p>
            <a:pPr marL="1131888" lvl="2" indent="-457200">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 name="Picture 8" descr="nws_logo[1]"/>
          <p:cNvPicPr>
            <a:picLocks noChangeAspect="1" noChangeArrowheads="1"/>
          </p:cNvPicPr>
          <p:nvPr/>
        </p:nvPicPr>
        <p:blipFill>
          <a:blip r:embed="rId3"/>
          <a:srcRect/>
          <a:stretch>
            <a:fillRect/>
          </a:stretch>
        </p:blipFill>
        <p:spPr bwMode="auto">
          <a:xfrm>
            <a:off x="7073578" y="1664149"/>
            <a:ext cx="937260" cy="927496"/>
          </a:xfrm>
          <a:prstGeom prst="rect">
            <a:avLst/>
          </a:prstGeom>
          <a:noFill/>
          <a:ln w="9525">
            <a:noFill/>
            <a:miter lim="800000"/>
            <a:headEnd/>
            <a:tailEnd/>
          </a:ln>
        </p:spPr>
      </p:pic>
      <p:sp>
        <p:nvSpPr>
          <p:cNvPr id="6"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Tree>
    <p:extLst>
      <p:ext uri="{BB962C8B-B14F-4D97-AF65-F5344CB8AC3E}">
        <p14:creationId xmlns:p14="http://schemas.microsoft.com/office/powerpoint/2010/main" val="50856988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83</a:t>
            </a:fld>
            <a:endParaRPr lang="en-US" dirty="0"/>
          </a:p>
        </p:txBody>
      </p:sp>
      <p:sp>
        <p:nvSpPr>
          <p:cNvPr id="10" name="Rectangle 2059"/>
          <p:cNvSpPr txBox="1">
            <a:spLocks noChangeArrowheads="1"/>
          </p:cNvSpPr>
          <p:nvPr/>
        </p:nvSpPr>
        <p:spPr bwMode="auto">
          <a:xfrm>
            <a:off x="17526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National Weather Service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Enhanced warning language such as “Life-threatening situation, extensive damage to homes and buildings.” – in the case of severe storms</a:t>
            </a:r>
          </a:p>
          <a:p>
            <a:pPr marL="1131888" lvl="2" indent="-457200">
              <a:defRPr/>
            </a:pPr>
            <a:r>
              <a:rPr lang="en-US" sz="2600" b="0" kern="0" dirty="0" smtClean="0">
                <a:latin typeface="Calibri" pitchFamily="34" charset="0"/>
                <a:cs typeface="Calibri" pitchFamily="34" charset="0"/>
              </a:rPr>
              <a:t>“Area will be uninhabitable for weeks…water shortages will make human suffering incredible…livestock left exposed will be killed.” – in the case of hurricanes </a:t>
            </a: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5"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Tree>
    <p:extLst>
      <p:ext uri="{BB962C8B-B14F-4D97-AF65-F5344CB8AC3E}">
        <p14:creationId xmlns:p14="http://schemas.microsoft.com/office/powerpoint/2010/main" val="165996980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84</a:t>
            </a:fld>
            <a:endParaRPr lang="en-US" dirty="0"/>
          </a:p>
        </p:txBody>
      </p:sp>
      <p:sp>
        <p:nvSpPr>
          <p:cNvPr id="10" name="Rectangle 2059"/>
          <p:cNvSpPr txBox="1">
            <a:spLocks noChangeArrowheads="1"/>
          </p:cNvSpPr>
          <p:nvPr/>
        </p:nvSpPr>
        <p:spPr bwMode="auto">
          <a:xfrm>
            <a:off x="175260" y="1371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National Weather Service </a:t>
            </a:r>
            <a:r>
              <a:rPr lang="en-US" sz="1200" b="0" kern="0" dirty="0" smtClean="0">
                <a:solidFill>
                  <a:schemeClr val="tx2"/>
                </a:solidFill>
                <a:latin typeface="Calibri" pitchFamily="34" charset="0"/>
                <a:cs typeface="Calibri" pitchFamily="34" charset="0"/>
              </a:rPr>
              <a:t>(continued)</a:t>
            </a:r>
            <a:r>
              <a:rPr lang="en-US" sz="2800" b="0" kern="0" dirty="0" smtClean="0">
                <a:solidFill>
                  <a:schemeClr val="tx2"/>
                </a:solidFill>
                <a:latin typeface="Calibri" pitchFamily="34" charset="0"/>
                <a:cs typeface="Calibri" pitchFamily="34" charset="0"/>
              </a:rPr>
              <a:t>:</a:t>
            </a:r>
          </a:p>
          <a:p>
            <a:pPr marL="800100" lvl="1" indent="-457200">
              <a:defRPr/>
            </a:pPr>
            <a:endParaRPr lang="en-US" sz="900" b="0" kern="0" dirty="0" smtClean="0">
              <a:solidFill>
                <a:schemeClr val="tx2"/>
              </a:solidFill>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Partnership with FEMA and many of the biggest cellular carriers to provide NOAA warnings           that are broadcast directly to cell                            phones as part of the Wireless                               Emergency Alert (WEA) system.</a:t>
            </a:r>
            <a:endParaRPr lang="en-US" sz="2800" kern="0" dirty="0" smtClean="0">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85503">
            <a:off x="5589468" y="4183653"/>
            <a:ext cx="2819400" cy="2114550"/>
          </a:xfrm>
          <a:prstGeom prst="rect">
            <a:avLst/>
          </a:prstGeom>
          <a:ln>
            <a:noFill/>
          </a:ln>
          <a:effectLst>
            <a:softEdge rad="112500"/>
          </a:effectLst>
        </p:spPr>
      </p:pic>
      <p:sp>
        <p:nvSpPr>
          <p:cNvPr id="6"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(continued)</a:t>
            </a:r>
            <a:r>
              <a:rPr lang="en-US" sz="3600" kern="0" dirty="0" smtClean="0"/>
              <a:t>  </a:t>
            </a:r>
            <a:endParaRPr lang="en-US" sz="3600" kern="0" dirty="0"/>
          </a:p>
        </p:txBody>
      </p:sp>
    </p:spTree>
    <p:extLst>
      <p:ext uri="{BB962C8B-B14F-4D97-AF65-F5344CB8AC3E}">
        <p14:creationId xmlns:p14="http://schemas.microsoft.com/office/powerpoint/2010/main" val="234076931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85</a:t>
            </a:fld>
            <a:endParaRPr lang="en-US" dirty="0"/>
          </a:p>
        </p:txBody>
      </p:sp>
      <p:sp>
        <p:nvSpPr>
          <p:cNvPr id="8" name="Title 1"/>
          <p:cNvSpPr txBox="1">
            <a:spLocks/>
          </p:cNvSpPr>
          <p:nvPr/>
        </p:nvSpPr>
        <p:spPr>
          <a:xfrm>
            <a:off x="1143000" y="427038"/>
            <a:ext cx="4343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NOAA </a:t>
            </a:r>
            <a:r>
              <a:rPr lang="en-US" sz="2000" kern="0" dirty="0" smtClean="0"/>
              <a:t>(conclusion)</a:t>
            </a:r>
            <a:r>
              <a:rPr lang="en-US" sz="3600" kern="0" dirty="0" smtClean="0"/>
              <a:t>  </a:t>
            </a:r>
            <a:endParaRPr lang="en-US" sz="3600" kern="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2654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9163" y="1676400"/>
            <a:ext cx="8448215" cy="46386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8461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86</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9012522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000" kern="0" dirty="0" smtClean="0"/>
              <a:t>Natural Resources Conservation Service  </a:t>
            </a:r>
            <a:endParaRPr lang="en-US" sz="30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Part of USDA, the Natural Resources Conservation Service’s (NRCS) priority is the protection of the nation’s water resources.  Clean and abundant water are critical to:</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Sustainable agricultural production;</a:t>
            </a:r>
          </a:p>
          <a:p>
            <a:pPr marL="1131888" lvl="2" indent="-457200">
              <a:defRPr/>
            </a:pPr>
            <a:r>
              <a:rPr lang="en-US" sz="2600" b="0" kern="0" dirty="0" smtClean="0">
                <a:latin typeface="Calibri" pitchFamily="34" charset="0"/>
                <a:cs typeface="Calibri" pitchFamily="34" charset="0"/>
              </a:rPr>
              <a:t>Ensuring healthy urban and rural communities, and;</a:t>
            </a:r>
          </a:p>
          <a:p>
            <a:pPr marL="1131888" lvl="2" indent="-457200">
              <a:defRPr/>
            </a:pPr>
            <a:r>
              <a:rPr lang="en-US" sz="2600" b="0" kern="0" dirty="0" smtClean="0">
                <a:latin typeface="Calibri" pitchFamily="34" charset="0"/>
                <a:cs typeface="Calibri" pitchFamily="34" charset="0"/>
              </a:rPr>
              <a:t>Supporting manufacturing, tourism and recreation.</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87</a:t>
            </a:fld>
            <a:endParaRPr lang="en-US" dirty="0"/>
          </a:p>
        </p:txBody>
      </p:sp>
    </p:spTree>
    <p:extLst>
      <p:ext uri="{BB962C8B-B14F-4D97-AF65-F5344CB8AC3E}">
        <p14:creationId xmlns:p14="http://schemas.microsoft.com/office/powerpoint/2010/main" val="218738808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88</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600200"/>
            <a:ext cx="7134225"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365034"/>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89</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71625"/>
            <a:ext cx="7143750" cy="4676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518893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0" y="1516380"/>
            <a:ext cx="2143760" cy="16078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2059"/>
          <p:cNvSpPr txBox="1">
            <a:spLocks noChangeArrowheads="1"/>
          </p:cNvSpPr>
          <p:nvPr/>
        </p:nvSpPr>
        <p:spPr bwMode="auto">
          <a:xfrm>
            <a:off x="152400" y="1828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lvl="1" indent="0">
              <a:buNone/>
              <a:defRPr/>
            </a:pPr>
            <a:endParaRPr lang="en-US" sz="2800" b="0" kern="0" dirty="0" smtClean="0">
              <a:solidFill>
                <a:schemeClr val="tx2"/>
              </a:solidFill>
              <a:latin typeface="Calibri" pitchFamily="34" charset="0"/>
              <a:cs typeface="Calibri" pitchFamily="34" charset="0"/>
            </a:endParaRPr>
          </a:p>
          <a:p>
            <a:pPr marL="342900" lvl="1" indent="0">
              <a:buNone/>
              <a:defRPr/>
            </a:pPr>
            <a:endParaRPr lang="en-US" sz="2800" b="0" kern="0" dirty="0" smtClean="0">
              <a:solidFill>
                <a:schemeClr val="tx2"/>
              </a:solidFill>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There are three FEMA mitigation grant programs that are designed to be a juxtaposition of halcyon  outcomes… in other words, grants to address the problems created by typical dreamscape actions that are known as floodplain development. – </a:t>
            </a:r>
            <a:r>
              <a:rPr lang="en-US" b="0" i="1" kern="0" dirty="0" smtClean="0">
                <a:latin typeface="Calibri" pitchFamily="34" charset="0"/>
                <a:cs typeface="Calibri" pitchFamily="34" charset="0"/>
              </a:rPr>
              <a:t>Unknown</a:t>
            </a:r>
          </a:p>
          <a:p>
            <a:pPr marL="1131888" lvl="2" indent="-457200">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4" name="Oval Callout 3"/>
          <p:cNvSpPr/>
          <p:nvPr/>
        </p:nvSpPr>
        <p:spPr>
          <a:xfrm>
            <a:off x="2743200" y="1524000"/>
            <a:ext cx="5410200" cy="990600"/>
          </a:xfrm>
          <a:prstGeom prst="wedgeEllipseCallout">
            <a:avLst>
              <a:gd name="adj1" fmla="val -66784"/>
              <a:gd name="adj2" fmla="val 7865"/>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45202" y="1667470"/>
            <a:ext cx="3805464" cy="646331"/>
          </a:xfrm>
          <a:prstGeom prst="rect">
            <a:avLst/>
          </a:prstGeom>
          <a:noFill/>
        </p:spPr>
        <p:txBody>
          <a:bodyPr wrap="none" rtlCol="0">
            <a:spAutoFit/>
          </a:bodyPr>
          <a:lstStyle/>
          <a:p>
            <a:pPr algn="ctr"/>
            <a:r>
              <a:rPr lang="en-US" dirty="0" smtClean="0"/>
              <a:t>Now, let us paddle the white waters</a:t>
            </a:r>
          </a:p>
          <a:p>
            <a:pPr algn="ctr"/>
            <a:r>
              <a:rPr lang="en-US" dirty="0" smtClean="0"/>
              <a:t>that are FEMA’s HMA programs.</a:t>
            </a:r>
            <a:endParaRPr lang="en-US" dirty="0"/>
          </a:p>
        </p:txBody>
      </p:sp>
      <p:sp>
        <p:nvSpPr>
          <p:cNvPr id="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a:t>
            </a:fld>
            <a:endParaRPr lang="en-US" dirty="0"/>
          </a:p>
        </p:txBody>
      </p:sp>
    </p:spTree>
    <p:extLst>
      <p:ext uri="{BB962C8B-B14F-4D97-AF65-F5344CB8AC3E}">
        <p14:creationId xmlns:p14="http://schemas.microsoft.com/office/powerpoint/2010/main" val="83254107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90</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Congress passed the Watershed Protection Program to help safeguard individuals and property endangered by natural disasters.</a:t>
            </a:r>
          </a:p>
          <a:p>
            <a:pPr marL="800100" lvl="1" indent="-457200">
              <a:defRPr/>
            </a:pPr>
            <a:r>
              <a:rPr lang="en-US" sz="2800" b="0" kern="0" dirty="0" smtClean="0">
                <a:solidFill>
                  <a:schemeClr val="tx2"/>
                </a:solidFill>
                <a:latin typeface="Calibri" pitchFamily="34" charset="0"/>
                <a:cs typeface="Calibri" pitchFamily="34" charset="0"/>
              </a:rPr>
              <a:t>The NRCS, which administers the program, has this authority under Section 216 of Public Law 81-516 and Public Law 95-334.</a:t>
            </a:r>
          </a:p>
          <a:p>
            <a:pPr marL="800100" lvl="1" indent="-457200">
              <a:defRPr/>
            </a:pPr>
            <a:endParaRPr lang="en-US" sz="900"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62184764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91</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EWP Program Funding and Sponsorship:</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Assistance is available for emergency work that presents a clear threat to life or property and requires immediate action.</a:t>
            </a:r>
          </a:p>
          <a:p>
            <a:pPr marL="1131888" lvl="2" indent="-457200">
              <a:defRPr/>
            </a:pPr>
            <a:r>
              <a:rPr lang="en-US" sz="2600" b="0" kern="0" dirty="0" smtClean="0">
                <a:latin typeface="Calibri" pitchFamily="34" charset="0"/>
                <a:cs typeface="Calibri" pitchFamily="34" charset="0"/>
              </a:rPr>
              <a:t>NRCS can pay up to 75% of the construction costs.  Local sponsors are responsible for the remaining 25%.  The local sponsor can be a city, county, or conservation district.</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98083113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92</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EWP - Recovery:</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The above is the ‘practice measure’ that is the most common link to FPM.</a:t>
            </a:r>
          </a:p>
          <a:p>
            <a:pPr marL="1131888" lvl="2" indent="-457200">
              <a:defRPr/>
            </a:pPr>
            <a:endParaRPr lang="en-US" sz="900" b="0" kern="0" dirty="0" smtClean="0">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Remove debris from stream channels, road culverts, and bridges;</a:t>
            </a:r>
          </a:p>
          <a:p>
            <a:pPr marL="1131888" lvl="2" indent="-457200">
              <a:defRPr/>
            </a:pPr>
            <a:r>
              <a:rPr lang="en-US" b="0" kern="0" dirty="0" smtClean="0">
                <a:latin typeface="Calibri" pitchFamily="34" charset="0"/>
                <a:cs typeface="Calibri" pitchFamily="34" charset="0"/>
              </a:rPr>
              <a:t>Reshape and protect eroded banks;</a:t>
            </a:r>
          </a:p>
          <a:p>
            <a:pPr marL="1131888" lvl="2" indent="-457200">
              <a:defRPr/>
            </a:pPr>
            <a:r>
              <a:rPr lang="en-US" b="0" kern="0" dirty="0" smtClean="0">
                <a:latin typeface="Calibri" pitchFamily="34" charset="0"/>
                <a:cs typeface="Calibri" pitchFamily="34" charset="0"/>
              </a:rPr>
              <a:t>Correct damaged drainage facilities;</a:t>
            </a:r>
          </a:p>
          <a:p>
            <a:pPr marL="1131888" lvl="2" indent="-457200">
              <a:defRPr/>
            </a:pPr>
            <a:r>
              <a:rPr lang="en-US" b="0" kern="0" dirty="0" smtClean="0">
                <a:latin typeface="Calibri" pitchFamily="34" charset="0"/>
                <a:cs typeface="Calibri" pitchFamily="34" charset="0"/>
              </a:rPr>
              <a:t>Establish cover over critically eroding lands;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37914922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93</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494" t="12558" r="23068" b="77333"/>
          <a:stretch/>
        </p:blipFill>
        <p:spPr>
          <a:xfrm>
            <a:off x="5410200" y="1905000"/>
            <a:ext cx="2842446" cy="6932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895600"/>
            <a:ext cx="4846320" cy="3230880"/>
          </a:xfrm>
          <a:prstGeom prst="rect">
            <a:avLst/>
          </a:prstGeom>
          <a:ln>
            <a:noFill/>
          </a:ln>
          <a:effectLst>
            <a:outerShdw blurRad="292100" dist="139700" dir="2700000" algn="tl" rotWithShape="0">
              <a:srgbClr val="333333">
                <a:alpha val="65000"/>
              </a:srgbClr>
            </a:outerShdw>
          </a:effectLst>
        </p:spPr>
      </p:pic>
      <p:pic>
        <p:nvPicPr>
          <p:cNvPr id="2050" name="Picture 2" descr="C:\Users\AGOODMAN\AppData\Local\Microsoft\Windows\Temporary Internet Files\Content.IE5\0YQRF2OA\MC900318496[1].wmf"/>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48400" y="3657600"/>
            <a:ext cx="2324688"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2080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94</a:t>
            </a:fld>
            <a:endParaRPr lang="en-US" dirty="0"/>
          </a:p>
        </p:txBody>
      </p:sp>
      <p:pic>
        <p:nvPicPr>
          <p:cNvPr id="5122" name="Picture 2" descr="NRCS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752600"/>
            <a:ext cx="3733800" cy="2807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Thomas Trailer Park, Monroe 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962400"/>
            <a:ext cx="3230562" cy="2428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3494" t="12558" r="23068" b="77333"/>
          <a:stretch/>
        </p:blipFill>
        <p:spPr>
          <a:xfrm>
            <a:off x="5410200" y="1905000"/>
            <a:ext cx="2842446" cy="693261"/>
          </a:xfrm>
          <a:prstGeom prst="rect">
            <a:avLst/>
          </a:prstGeom>
        </p:spPr>
      </p:pic>
      <p:pic>
        <p:nvPicPr>
          <p:cNvPr id="1026" name="Picture 2" descr="C:\Users\AGOODMAN\AppData\Local\Microsoft\Windows\Temporary Internet Files\Content.IE5\03L4QA4J\MC900431527[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876799"/>
            <a:ext cx="1575435" cy="157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4624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95</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b="0" kern="0" dirty="0" smtClean="0">
                <a:latin typeface="Calibri" pitchFamily="34" charset="0"/>
                <a:cs typeface="Calibri" pitchFamily="34" charset="0"/>
              </a:rPr>
              <a:t>Practice Measures </a:t>
            </a:r>
            <a:r>
              <a:rPr lang="en-US" sz="1200" b="0" kern="0" dirty="0" smtClean="0">
                <a:latin typeface="Calibri" pitchFamily="34" charset="0"/>
                <a:cs typeface="Calibri" pitchFamily="34" charset="0"/>
              </a:rPr>
              <a:t>(conclusion)</a:t>
            </a:r>
            <a:r>
              <a:rPr lang="en-US" sz="2800" b="0" kern="0" dirty="0" smtClean="0">
                <a:latin typeface="Calibri" pitchFamily="34" charset="0"/>
                <a:cs typeface="Calibri" pitchFamily="34" charset="0"/>
              </a:rPr>
              <a:t>:</a:t>
            </a:r>
          </a:p>
          <a:p>
            <a:pPr marL="1131888" lvl="2" indent="-457200">
              <a:defRPr/>
            </a:pPr>
            <a:endParaRPr lang="en-US" sz="900" b="0" kern="0" dirty="0" smtClean="0">
              <a:latin typeface="Calibri" pitchFamily="34" charset="0"/>
              <a:cs typeface="Calibri" pitchFamily="34" charset="0"/>
            </a:endParaRPr>
          </a:p>
          <a:p>
            <a:pPr marL="1131888" lvl="2" indent="-457200">
              <a:defRPr/>
            </a:pPr>
            <a:r>
              <a:rPr lang="en-US" b="0" kern="0" dirty="0" smtClean="0">
                <a:latin typeface="Calibri" pitchFamily="34" charset="0"/>
                <a:cs typeface="Calibri" pitchFamily="34" charset="0"/>
              </a:rPr>
              <a:t>Repair  levees and structures, and;</a:t>
            </a:r>
          </a:p>
          <a:p>
            <a:pPr marL="1131888" lvl="2" indent="-457200">
              <a:defRPr/>
            </a:pPr>
            <a:r>
              <a:rPr lang="en-US" b="0" kern="0" dirty="0" smtClean="0">
                <a:latin typeface="Calibri" pitchFamily="34" charset="0"/>
                <a:cs typeface="Calibri" pitchFamily="34" charset="0"/>
              </a:rPr>
              <a:t>Repair conservation practices.</a:t>
            </a:r>
          </a:p>
          <a:p>
            <a:pPr marL="1131888" lvl="2" indent="-457200">
              <a:defRPr/>
            </a:pPr>
            <a:endParaRPr lang="en-US" sz="900" b="0" kern="0" dirty="0" smtClean="0">
              <a:latin typeface="Calibri" pitchFamily="34" charset="0"/>
              <a:cs typeface="Calibri" pitchFamily="34" charset="0"/>
            </a:endParaRPr>
          </a:p>
          <a:p>
            <a:pPr marL="746125" lvl="1" indent="-395288">
              <a:defRPr/>
            </a:pPr>
            <a:r>
              <a:rPr lang="en-US" b="0" kern="0" dirty="0" smtClean="0">
                <a:latin typeface="Calibri" pitchFamily="34" charset="0"/>
                <a:cs typeface="Calibri" pitchFamily="34" charset="0"/>
              </a:rPr>
              <a:t>NRCS may purchase EWP easements “in lieu of recovery” on any floodplain lands that have been impaired within the least 12 months or that have a history of repeated flooding (i.e. flooded at least two times during the past 10 years).</a:t>
            </a:r>
            <a:endParaRPr lang="en-US" kern="0" dirty="0" smtClean="0">
              <a:latin typeface="Calibri" pitchFamily="34" charset="0"/>
              <a:cs typeface="Calibri" pitchFamily="34" charset="0"/>
            </a:endParaRPr>
          </a:p>
        </p:txBody>
      </p:sp>
    </p:spTree>
    <p:extLst>
      <p:ext uri="{BB962C8B-B14F-4D97-AF65-F5344CB8AC3E}">
        <p14:creationId xmlns:p14="http://schemas.microsoft.com/office/powerpoint/2010/main" val="4080175425"/>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(continued)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96</a:t>
            </a:fld>
            <a:endParaRPr lang="en-US"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The EWP cannot be used to:</a:t>
            </a:r>
          </a:p>
          <a:p>
            <a:pPr marL="800100" lvl="1" indent="-457200">
              <a:defRPr/>
            </a:pPr>
            <a:endParaRPr lang="en-US" sz="900" b="0" kern="0" dirty="0" smtClean="0">
              <a:latin typeface="Calibri" pitchFamily="34" charset="0"/>
              <a:cs typeface="Calibri" pitchFamily="34" charset="0"/>
            </a:endParaRPr>
          </a:p>
          <a:p>
            <a:pPr marL="1131888" lvl="2" indent="-457200">
              <a:defRPr/>
            </a:pPr>
            <a:r>
              <a:rPr lang="en-US" sz="2600" b="0" kern="0" dirty="0" smtClean="0">
                <a:latin typeface="Calibri" pitchFamily="34" charset="0"/>
                <a:cs typeface="Calibri" pitchFamily="34" charset="0"/>
              </a:rPr>
              <a:t>Solve problems that existed prior to the emergency;</a:t>
            </a:r>
          </a:p>
          <a:p>
            <a:pPr marL="1131888" lvl="2" indent="-457200">
              <a:defRPr/>
            </a:pPr>
            <a:r>
              <a:rPr lang="en-US" sz="2600" b="0" kern="0" dirty="0" smtClean="0">
                <a:latin typeface="Calibri" pitchFamily="34" charset="0"/>
                <a:cs typeface="Calibri" pitchFamily="34" charset="0"/>
              </a:rPr>
              <a:t>Perform operation and maintenance work or repair private or public transportation facilities;</a:t>
            </a:r>
          </a:p>
          <a:p>
            <a:pPr marL="1131888" lvl="2" indent="-457200">
              <a:defRPr/>
            </a:pPr>
            <a:r>
              <a:rPr lang="en-US" sz="2600" b="0" kern="0" dirty="0" smtClean="0">
                <a:latin typeface="Calibri" pitchFamily="34" charset="0"/>
                <a:cs typeface="Calibri" pitchFamily="34" charset="0"/>
              </a:rPr>
              <a:t>Reimburse previously completed work;</a:t>
            </a:r>
          </a:p>
          <a:p>
            <a:pPr marL="1131888" lvl="2" indent="-457200">
              <a:defRPr/>
            </a:pPr>
            <a:r>
              <a:rPr lang="en-US" sz="2600" b="0" kern="0" dirty="0" smtClean="0">
                <a:latin typeface="Calibri" pitchFamily="34" charset="0"/>
                <a:cs typeface="Calibri" pitchFamily="34" charset="0"/>
              </a:rPr>
              <a:t>Perform work on measures installed by another federal agency, and;</a:t>
            </a:r>
          </a:p>
          <a:p>
            <a:pPr marL="1131888" lvl="2" indent="-457200">
              <a:defRPr/>
            </a:pPr>
            <a:r>
              <a:rPr lang="en-US" sz="2600" b="0" kern="0" dirty="0" smtClean="0">
                <a:latin typeface="Calibri" pitchFamily="34" charset="0"/>
                <a:cs typeface="Calibri" pitchFamily="34" charset="0"/>
              </a:rPr>
              <a:t>Protect cropland or pasture.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27505236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NRCS </a:t>
            </a:r>
            <a:r>
              <a:rPr lang="en-US" sz="2000" kern="0" dirty="0" smtClean="0"/>
              <a:t>(conclusion)  </a:t>
            </a:r>
            <a:endParaRPr lang="en-US" sz="2000" kern="0" dirty="0"/>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97</a:t>
            </a:fld>
            <a:endParaRPr lang="en-US" dirty="0"/>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3640" t="62222" r="7523" b="16000"/>
          <a:stretch/>
        </p:blipFill>
        <p:spPr>
          <a:xfrm>
            <a:off x="364294" y="2777466"/>
            <a:ext cx="8322506" cy="339473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494" t="12558" r="23068" b="77333"/>
          <a:stretch/>
        </p:blipFill>
        <p:spPr>
          <a:xfrm>
            <a:off x="5394960" y="1897539"/>
            <a:ext cx="2842446" cy="693261"/>
          </a:xfrm>
          <a:prstGeom prst="rect">
            <a:avLst/>
          </a:prstGeom>
        </p:spPr>
      </p:pic>
    </p:spTree>
    <p:extLst>
      <p:ext uri="{BB962C8B-B14F-4D97-AF65-F5344CB8AC3E}">
        <p14:creationId xmlns:p14="http://schemas.microsoft.com/office/powerpoint/2010/main" val="372297054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98</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9012522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427038"/>
            <a:ext cx="80010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200" kern="0" dirty="0" smtClean="0"/>
              <a:t>Coastal Zone Management Program  </a:t>
            </a:r>
            <a:endParaRPr lang="en-US" sz="3200" kern="0" dirty="0"/>
          </a:p>
        </p:txBody>
      </p:sp>
      <p:sp>
        <p:nvSpPr>
          <p:cNvPr id="8"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Although coastal counties comprise only 17% of the nation’s land area, they hold over 50% of the U.S. population.  In 2003, 153 million lived along the coastlines, 33 million more than in 1980.</a:t>
            </a:r>
          </a:p>
          <a:p>
            <a:pPr marL="800100" lvl="1" indent="-457200">
              <a:defRPr/>
            </a:pPr>
            <a:r>
              <a:rPr lang="en-US" sz="2800" b="0" kern="0" dirty="0" smtClean="0">
                <a:solidFill>
                  <a:schemeClr val="tx2"/>
                </a:solidFill>
                <a:latin typeface="Calibri" pitchFamily="34" charset="0"/>
                <a:cs typeface="Calibri" pitchFamily="34" charset="0"/>
              </a:rPr>
              <a:t>Coastal natural hazards consist of:</a:t>
            </a:r>
          </a:p>
          <a:p>
            <a:pPr marL="1131888" lvl="2" indent="-457200">
              <a:defRPr/>
            </a:pPr>
            <a:r>
              <a:rPr lang="en-US" b="0" kern="0" dirty="0" smtClean="0">
                <a:latin typeface="Calibri" pitchFamily="34" charset="0"/>
                <a:cs typeface="Calibri" pitchFamily="34" charset="0"/>
              </a:rPr>
              <a:t>Coastal Storms</a:t>
            </a:r>
          </a:p>
          <a:p>
            <a:pPr marL="1131888" lvl="2" indent="-457200">
              <a:defRPr/>
            </a:pPr>
            <a:r>
              <a:rPr lang="en-US" b="0" kern="0" dirty="0" smtClean="0">
                <a:latin typeface="Calibri" pitchFamily="34" charset="0"/>
                <a:cs typeface="Calibri" pitchFamily="34" charset="0"/>
              </a:rPr>
              <a:t>Flooding</a:t>
            </a:r>
          </a:p>
          <a:p>
            <a:pPr marL="1131888" lvl="2" indent="-457200">
              <a:defRPr/>
            </a:pPr>
            <a:r>
              <a:rPr lang="en-US" b="0" kern="0" dirty="0" smtClean="0">
                <a:latin typeface="Calibri" pitchFamily="34" charset="0"/>
                <a:cs typeface="Calibri" pitchFamily="34" charset="0"/>
              </a:rPr>
              <a:t>Coastal Erosion &amp; Land Subsidence</a:t>
            </a:r>
          </a:p>
          <a:p>
            <a:pPr marL="1131888" lvl="2" indent="-457200">
              <a:defRPr/>
            </a:pPr>
            <a:r>
              <a:rPr lang="en-US" b="0" kern="0" dirty="0" smtClean="0">
                <a:latin typeface="Calibri" pitchFamily="34" charset="0"/>
                <a:cs typeface="Calibri" pitchFamily="34" charset="0"/>
              </a:rPr>
              <a:t>Tsunamis</a:t>
            </a:r>
            <a:endParaRPr lang="en-US" kern="0" dirty="0" smtClean="0">
              <a:latin typeface="Calibri" pitchFamily="34" charset="0"/>
              <a:cs typeface="Calibri" pitchFamily="34" charset="0"/>
            </a:endParaRPr>
          </a:p>
        </p:txBody>
      </p:sp>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99</a:t>
            </a:fld>
            <a:endParaRPr lang="en-US"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70755" b="-1"/>
          <a:stretch/>
        </p:blipFill>
        <p:spPr bwMode="auto">
          <a:xfrm>
            <a:off x="6888480" y="4572000"/>
            <a:ext cx="944880" cy="89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86955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amTheme">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SamTheme</Template>
  <TotalTime>7149</TotalTime>
  <Words>9617</Words>
  <Application>Microsoft Office PowerPoint</Application>
  <PresentationFormat>On-screen Show (4:3)</PresentationFormat>
  <Paragraphs>1497</Paragraphs>
  <Slides>142</Slides>
  <Notes>142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142</vt:i4>
      </vt:variant>
    </vt:vector>
  </HeadingPairs>
  <TitlesOfParts>
    <vt:vector size="150" baseType="lpstr">
      <vt:lpstr>Arial</vt:lpstr>
      <vt:lpstr>Calibri</vt:lpstr>
      <vt:lpstr>Tahoma</vt:lpstr>
      <vt:lpstr>Times New Roman</vt:lpstr>
      <vt:lpstr>Webdings</vt:lpstr>
      <vt:lpstr>Wingdings</vt:lpstr>
      <vt:lpstr>SamTheme</vt:lpstr>
      <vt:lpstr>Theme1</vt:lpstr>
      <vt:lpstr>State Floodplain Manager 1 on 1</vt:lpstr>
      <vt:lpstr>Agenda</vt:lpstr>
      <vt:lpstr>Introductions</vt:lpstr>
      <vt:lpstr>Objectives</vt:lpstr>
      <vt:lpstr>Scope</vt:lpstr>
      <vt:lpstr>Scope  (continued)</vt:lpstr>
      <vt:lpstr>Scope  (conclusion)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&amp;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covered in Module 4</vt:lpstr>
      <vt:lpstr>Module 4  (conclusion)</vt:lpstr>
      <vt:lpstr>Take Away Thought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Floodplain Mangers and Hazard Mitigation Officers</dc:title>
  <dc:creator>Al@awgconsulting.comcastbiz.net</dc:creator>
  <cp:lastModifiedBy>Melissa Haig</cp:lastModifiedBy>
  <cp:revision>466</cp:revision>
  <cp:lastPrinted>2015-04-24T18:14:49Z</cp:lastPrinted>
  <dcterms:created xsi:type="dcterms:W3CDTF">2011-11-21T01:13:41Z</dcterms:created>
  <dcterms:modified xsi:type="dcterms:W3CDTF">2018-05-15T16:43:34Z</dcterms:modified>
</cp:coreProperties>
</file>