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23"/>
  </p:notesMasterIdLst>
  <p:handoutMasterIdLst>
    <p:handoutMasterId r:id="rId124"/>
  </p:handoutMasterIdLst>
  <p:sldIdLst>
    <p:sldId id="266" r:id="rId3"/>
    <p:sldId id="285" r:id="rId4"/>
    <p:sldId id="292" r:id="rId5"/>
    <p:sldId id="294" r:id="rId6"/>
    <p:sldId id="452" r:id="rId7"/>
    <p:sldId id="295" r:id="rId8"/>
    <p:sldId id="453" r:id="rId9"/>
    <p:sldId id="454" r:id="rId10"/>
    <p:sldId id="455" r:id="rId11"/>
    <p:sldId id="297" r:id="rId12"/>
    <p:sldId id="363" r:id="rId13"/>
    <p:sldId id="494" r:id="rId14"/>
    <p:sldId id="495" r:id="rId15"/>
    <p:sldId id="496" r:id="rId16"/>
    <p:sldId id="497" r:id="rId17"/>
    <p:sldId id="498" r:id="rId18"/>
    <p:sldId id="379" r:id="rId19"/>
    <p:sldId id="513" r:id="rId20"/>
    <p:sldId id="411" r:id="rId21"/>
    <p:sldId id="499" r:id="rId22"/>
    <p:sldId id="390" r:id="rId23"/>
    <p:sldId id="396" r:id="rId24"/>
    <p:sldId id="395" r:id="rId25"/>
    <p:sldId id="393" r:id="rId26"/>
    <p:sldId id="564" r:id="rId27"/>
    <p:sldId id="500" r:id="rId28"/>
    <p:sldId id="548" r:id="rId29"/>
    <p:sldId id="549" r:id="rId30"/>
    <p:sldId id="544" r:id="rId31"/>
    <p:sldId id="476" r:id="rId32"/>
    <p:sldId id="477" r:id="rId33"/>
    <p:sldId id="563" r:id="rId34"/>
    <p:sldId id="556" r:id="rId35"/>
    <p:sldId id="557" r:id="rId36"/>
    <p:sldId id="558" r:id="rId37"/>
    <p:sldId id="479" r:id="rId38"/>
    <p:sldId id="552" r:id="rId39"/>
    <p:sldId id="480" r:id="rId40"/>
    <p:sldId id="481" r:id="rId41"/>
    <p:sldId id="554" r:id="rId42"/>
    <p:sldId id="555" r:id="rId43"/>
    <p:sldId id="551" r:id="rId44"/>
    <p:sldId id="483" r:id="rId45"/>
    <p:sldId id="546" r:id="rId46"/>
    <p:sldId id="482" r:id="rId47"/>
    <p:sldId id="545" r:id="rId48"/>
    <p:sldId id="547" r:id="rId49"/>
    <p:sldId id="484" r:id="rId50"/>
    <p:sldId id="486" r:id="rId51"/>
    <p:sldId id="566" r:id="rId52"/>
    <p:sldId id="565" r:id="rId53"/>
    <p:sldId id="485" r:id="rId54"/>
    <p:sldId id="520" r:id="rId55"/>
    <p:sldId id="559" r:id="rId56"/>
    <p:sldId id="463" r:id="rId57"/>
    <p:sldId id="415" r:id="rId58"/>
    <p:sldId id="416" r:id="rId59"/>
    <p:sldId id="422" r:id="rId60"/>
    <p:sldId id="423" r:id="rId61"/>
    <p:sldId id="425" r:id="rId62"/>
    <p:sldId id="426" r:id="rId63"/>
    <p:sldId id="428" r:id="rId64"/>
    <p:sldId id="430" r:id="rId65"/>
    <p:sldId id="431" r:id="rId66"/>
    <p:sldId id="427" r:id="rId67"/>
    <p:sldId id="429" r:id="rId68"/>
    <p:sldId id="424" r:id="rId69"/>
    <p:sldId id="417" r:id="rId70"/>
    <p:sldId id="418" r:id="rId71"/>
    <p:sldId id="419" r:id="rId72"/>
    <p:sldId id="432" r:id="rId73"/>
    <p:sldId id="529" r:id="rId74"/>
    <p:sldId id="531" r:id="rId75"/>
    <p:sldId id="532" r:id="rId76"/>
    <p:sldId id="533" r:id="rId77"/>
    <p:sldId id="521" r:id="rId78"/>
    <p:sldId id="534" r:id="rId79"/>
    <p:sldId id="535" r:id="rId80"/>
    <p:sldId id="536" r:id="rId81"/>
    <p:sldId id="537" r:id="rId82"/>
    <p:sldId id="538" r:id="rId83"/>
    <p:sldId id="539" r:id="rId84"/>
    <p:sldId id="540" r:id="rId85"/>
    <p:sldId id="541" r:id="rId86"/>
    <p:sldId id="542" r:id="rId87"/>
    <p:sldId id="560" r:id="rId88"/>
    <p:sldId id="561" r:id="rId89"/>
    <p:sldId id="562" r:id="rId90"/>
    <p:sldId id="509" r:id="rId91"/>
    <p:sldId id="364" r:id="rId92"/>
    <p:sldId id="465" r:id="rId93"/>
    <p:sldId id="475" r:id="rId94"/>
    <p:sldId id="511" r:id="rId95"/>
    <p:sldId id="510" r:id="rId96"/>
    <p:sldId id="506" r:id="rId97"/>
    <p:sldId id="507" r:id="rId98"/>
    <p:sldId id="450" r:id="rId99"/>
    <p:sldId id="473" r:id="rId100"/>
    <p:sldId id="474" r:id="rId101"/>
    <p:sldId id="470" r:id="rId102"/>
    <p:sldId id="471" r:id="rId103"/>
    <p:sldId id="522" r:id="rId104"/>
    <p:sldId id="468" r:id="rId105"/>
    <p:sldId id="472" r:id="rId106"/>
    <p:sldId id="438" r:id="rId107"/>
    <p:sldId id="444" r:id="rId108"/>
    <p:sldId id="439" r:id="rId109"/>
    <p:sldId id="528" r:id="rId110"/>
    <p:sldId id="446" r:id="rId111"/>
    <p:sldId id="525" r:id="rId112"/>
    <p:sldId id="449" r:id="rId113"/>
    <p:sldId id="527" r:id="rId114"/>
    <p:sldId id="447" r:id="rId115"/>
    <p:sldId id="445" r:id="rId116"/>
    <p:sldId id="448" r:id="rId117"/>
    <p:sldId id="523" r:id="rId118"/>
    <p:sldId id="464" r:id="rId119"/>
    <p:sldId id="469" r:id="rId120"/>
    <p:sldId id="451" r:id="rId121"/>
    <p:sldId id="359" r:id="rId12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35" autoAdjust="0"/>
    <p:restoredTop sz="73733" autoAdjust="0"/>
  </p:normalViewPr>
  <p:slideViewPr>
    <p:cSldViewPr>
      <p:cViewPr>
        <p:scale>
          <a:sx n="40" d="100"/>
          <a:sy n="40" d="100"/>
        </p:scale>
        <p:origin x="-2117" y="-55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156"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Tree>
    <p:extLst>
      <p:ext uri="{BB962C8B-B14F-4D97-AF65-F5344CB8AC3E}">
        <p14:creationId xmlns:p14="http://schemas.microsoft.com/office/powerpoint/2010/main" val="2658493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004EE15-3F66-4B04-9498-3105BC2FDFCF}" type="datetimeFigureOut">
              <a:rPr lang="en-US" smtClean="0"/>
              <a:t>5/15/2018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B6FC41E-C7B1-4942-A6F8-366B0333BB5C}" type="slidenum">
              <a:rPr lang="en-US" smtClean="0"/>
              <a:t>‹#›</a:t>
            </a:fld>
            <a:endParaRPr lang="en-US" dirty="0"/>
          </a:p>
        </p:txBody>
      </p:sp>
    </p:spTree>
    <p:extLst>
      <p:ext uri="{BB962C8B-B14F-4D97-AF65-F5344CB8AC3E}">
        <p14:creationId xmlns:p14="http://schemas.microsoft.com/office/powerpoint/2010/main" val="410101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This is the fifth mentoring module of the State Floodplain Manager 1 on 1 course, “State FPM Program Authority &amp; Structure and Coordination of the NFIP</a:t>
            </a:r>
            <a:r>
              <a:rPr lang="en-US" baseline="0" dirty="0" smtClean="0"/>
              <a:t>.”</a:t>
            </a:r>
          </a:p>
          <a:p>
            <a:endParaRPr lang="en-US" baseline="0" dirty="0" smtClean="0"/>
          </a:p>
          <a:p>
            <a:pPr marL="176131" indent="-176131">
              <a:buFont typeface="Arial" pitchFamily="34" charset="0"/>
              <a:buChar char="•"/>
            </a:pPr>
            <a:r>
              <a:rPr lang="en-US" baseline="0" dirty="0" smtClean="0"/>
              <a:t>I {or We} will begin by presenting an overview of the module, then address/discuss each topic in sequence, allowing time for interaction and questions throughout the session.</a:t>
            </a:r>
          </a:p>
          <a:p>
            <a:pPr marL="176131" indent="-17613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a:t>
            </a:fld>
            <a:endParaRPr lang="en-US" dirty="0"/>
          </a:p>
        </p:txBody>
      </p:sp>
    </p:spTree>
    <p:extLst>
      <p:ext uri="{BB962C8B-B14F-4D97-AF65-F5344CB8AC3E}">
        <p14:creationId xmlns:p14="http://schemas.microsoft.com/office/powerpoint/2010/main" val="155582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Mentor will ensure that the required materials are on hand.</a:t>
            </a:r>
          </a:p>
          <a:p>
            <a:pPr marL="176131" indent="-176131">
              <a:buFont typeface="Arial" pitchFamily="34" charset="0"/>
              <a:buChar char="•"/>
            </a:pPr>
            <a:endParaRPr lang="en-US" i="1" dirty="0" smtClean="0"/>
          </a:p>
          <a:p>
            <a:pPr marL="176131" indent="-176131">
              <a:buFont typeface="Arial" pitchFamily="34" charset="0"/>
              <a:buChar char="•"/>
            </a:pPr>
            <a:r>
              <a:rPr lang="en-US" i="1" dirty="0" smtClean="0"/>
              <a:t>Allow</a:t>
            </a:r>
            <a:r>
              <a:rPr lang="en-US" i="1" baseline="0" dirty="0" smtClean="0"/>
              <a:t> for interaction and questions throughout the session.</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Visuals, handouts, and glossary will be available to illustrate the teaching points in this module to both instructor(s) and participant(s).</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dirty="0" smtClean="0"/>
              <a:t>Review the slide.</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100</a:t>
            </a:fld>
            <a:endParaRPr lang="en-US" dirty="0"/>
          </a:p>
        </p:txBody>
      </p:sp>
    </p:spTree>
    <p:extLst>
      <p:ext uri="{BB962C8B-B14F-4D97-AF65-F5344CB8AC3E}">
        <p14:creationId xmlns:p14="http://schemas.microsoft.com/office/powerpoint/2010/main" val="15132900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dirty="0" smtClean="0"/>
              <a:t>Review the slide.</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101</a:t>
            </a:fld>
            <a:endParaRPr lang="en-US" dirty="0"/>
          </a:p>
        </p:txBody>
      </p:sp>
    </p:spTree>
    <p:extLst>
      <p:ext uri="{BB962C8B-B14F-4D97-AF65-F5344CB8AC3E}">
        <p14:creationId xmlns:p14="http://schemas.microsoft.com/office/powerpoint/2010/main" val="15132900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dirty="0" smtClean="0"/>
              <a:t>Facilitate the discussion.</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102</a:t>
            </a:fld>
            <a:endParaRPr lang="en-US" dirty="0"/>
          </a:p>
        </p:txBody>
      </p:sp>
    </p:spTree>
    <p:extLst>
      <p:ext uri="{BB962C8B-B14F-4D97-AF65-F5344CB8AC3E}">
        <p14:creationId xmlns:p14="http://schemas.microsoft.com/office/powerpoint/2010/main" val="15132900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A few quick distinctions</a:t>
            </a:r>
            <a:r>
              <a:rPr lang="en-US" baseline="0" dirty="0" smtClean="0"/>
              <a:t> between the NFIP State Coordinator (classic sense) and a State Floodplain Manager.</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baseline="0" dirty="0" smtClean="0"/>
              <a:t>Facilitate discussion.</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103</a:t>
            </a:fld>
            <a:endParaRPr lang="en-US" dirty="0"/>
          </a:p>
        </p:txBody>
      </p:sp>
    </p:spTree>
    <p:extLst>
      <p:ext uri="{BB962C8B-B14F-4D97-AF65-F5344CB8AC3E}">
        <p14:creationId xmlns:p14="http://schemas.microsoft.com/office/powerpoint/2010/main" val="7616046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085" indent="-176085">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085" indent="-176085">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104</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105</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slide and facilitate discussion with mentee(s).</a:t>
            </a:r>
          </a:p>
        </p:txBody>
      </p:sp>
    </p:spTree>
    <p:extLst>
      <p:ext uri="{BB962C8B-B14F-4D97-AF65-F5344CB8AC3E}">
        <p14:creationId xmlns:p14="http://schemas.microsoft.com/office/powerpoint/2010/main" val="39050861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106</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slide and facilitate discussion with mentee(s).</a:t>
            </a:r>
          </a:p>
        </p:txBody>
      </p:sp>
    </p:spTree>
    <p:extLst>
      <p:ext uri="{BB962C8B-B14F-4D97-AF65-F5344CB8AC3E}">
        <p14:creationId xmlns:p14="http://schemas.microsoft.com/office/powerpoint/2010/main" val="18951314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107</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a:t>
            </a:r>
            <a:r>
              <a:rPr lang="en-US" i="1" baseline="0" dirty="0" smtClean="0"/>
              <a:t> the slide.</a:t>
            </a:r>
            <a:endParaRPr lang="en-US" i="1" dirty="0" smtClean="0"/>
          </a:p>
        </p:txBody>
      </p:sp>
    </p:spTree>
    <p:extLst>
      <p:ext uri="{BB962C8B-B14F-4D97-AF65-F5344CB8AC3E}">
        <p14:creationId xmlns:p14="http://schemas.microsoft.com/office/powerpoint/2010/main" val="37189192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0" baseline="0" dirty="0" smtClean="0"/>
              <a:t>This is what the exemption stated…</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Read the slide.</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108</a:t>
            </a:fld>
            <a:endParaRPr lang="en-US" dirty="0"/>
          </a:p>
        </p:txBody>
      </p:sp>
    </p:spTree>
    <p:extLst>
      <p:ext uri="{BB962C8B-B14F-4D97-AF65-F5344CB8AC3E}">
        <p14:creationId xmlns:p14="http://schemas.microsoft.com/office/powerpoint/2010/main" val="18100950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109</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0" dirty="0" smtClean="0"/>
              <a:t>Coahoma County,</a:t>
            </a:r>
            <a:r>
              <a:rPr lang="en-US" i="0" baseline="0" dirty="0" smtClean="0"/>
              <a:t> Mississippi.  A small group of “fish camps” owned by a group of attorneys flooded.  They had been built below the BFE, perhaps with the community’s consent.</a:t>
            </a:r>
          </a:p>
          <a:p>
            <a:pPr marL="176108" indent="-176108">
              <a:buFont typeface="Arial" panose="020B0604020202020204" pitchFamily="34" charset="0"/>
              <a:buChar char="•"/>
            </a:pPr>
            <a:endParaRPr lang="en-US" i="0" baseline="0" dirty="0" smtClean="0"/>
          </a:p>
          <a:p>
            <a:pPr marL="176108" indent="-176108">
              <a:buFont typeface="Arial" panose="020B0604020202020204" pitchFamily="34" charset="0"/>
              <a:buChar char="•"/>
            </a:pPr>
            <a:r>
              <a:rPr lang="en-US" i="0" baseline="0" dirty="0" smtClean="0"/>
              <a:t>SDE survey teams found these structures.  Informed the county that they must be included in compliance actions, as necessary.</a:t>
            </a:r>
          </a:p>
          <a:p>
            <a:pPr marL="176108" indent="-176108">
              <a:buFont typeface="Arial" panose="020B0604020202020204" pitchFamily="34" charset="0"/>
              <a:buChar char="•"/>
            </a:pPr>
            <a:endParaRPr lang="en-US" i="0" baseline="0" dirty="0" smtClean="0"/>
          </a:p>
          <a:p>
            <a:pPr marL="176108" indent="-176108">
              <a:buFont typeface="Arial" panose="020B0604020202020204" pitchFamily="34" charset="0"/>
              <a:buChar char="•"/>
            </a:pPr>
            <a:r>
              <a:rPr lang="en-US" i="0" baseline="0" dirty="0" smtClean="0"/>
              <a:t>Long story short, the lawyers decided to sue FEMA to stop all regulation of structures between a river and a levee.  Decided that wouldn’t work, so they used the statute passed in 2006 and said that the NFIP was a building code.  The State Attorney General agreed with them.</a:t>
            </a:r>
          </a:p>
          <a:p>
            <a:pPr marL="176108" indent="-176108">
              <a:buFont typeface="Arial" panose="020B0604020202020204" pitchFamily="34" charset="0"/>
              <a:buChar char="•"/>
            </a:pPr>
            <a:endParaRPr lang="en-US" i="0" baseline="0" dirty="0" smtClean="0"/>
          </a:p>
          <a:p>
            <a:pPr marL="176108" marR="0" indent="-1761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smtClean="0"/>
              <a:t>Photos of two of the six structures taken by the state of Mississippi FPM Bureau staff, during the flood and after the flood.  The river ‘s flood level was only moderate at the location of the structures.</a:t>
            </a:r>
          </a:p>
          <a:p>
            <a:pPr marL="176108" indent="-176108">
              <a:buFont typeface="Arial" panose="020B0604020202020204" pitchFamily="34" charset="0"/>
              <a:buChar char="•"/>
            </a:pPr>
            <a:endParaRPr lang="en-US" i="0" dirty="0" smtClean="0"/>
          </a:p>
        </p:txBody>
      </p:sp>
    </p:spTree>
    <p:extLst>
      <p:ext uri="{BB962C8B-B14F-4D97-AF65-F5344CB8AC3E}">
        <p14:creationId xmlns:p14="http://schemas.microsoft.com/office/powerpoint/2010/main" val="123328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0" dirty="0" smtClean="0"/>
              <a:t>Using Morgan’s advice, we will take a look at the ASFPM publication “Effective State Floodplain Management Programs 2003.”</a:t>
            </a:r>
          </a:p>
          <a:p>
            <a:pPr marL="176131" indent="-176131">
              <a:buFont typeface="Arial" panose="020B0604020202020204" pitchFamily="34" charset="0"/>
              <a:buChar char="•"/>
            </a:pPr>
            <a:endParaRPr lang="en-US" i="0" dirty="0" smtClean="0"/>
          </a:p>
          <a:p>
            <a:pPr marL="176131" indent="-176131">
              <a:buFont typeface="Arial" panose="020B0604020202020204" pitchFamily="34" charset="0"/>
              <a:buChar char="•"/>
            </a:pPr>
            <a:r>
              <a:rPr lang="en-US" i="1" baseline="0" dirty="0" smtClean="0"/>
              <a:t>Photo: Hudson River Valley viewed from the Bear Mountain Bridge, wikipedia.org</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11</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110</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a:t>
            </a:r>
            <a:r>
              <a:rPr lang="en-US" i="1" baseline="0" dirty="0" smtClean="0"/>
              <a:t> the slide.</a:t>
            </a:r>
            <a:endParaRPr lang="en-US" i="1" dirty="0" smtClean="0"/>
          </a:p>
        </p:txBody>
      </p:sp>
    </p:spTree>
    <p:extLst>
      <p:ext uri="{BB962C8B-B14F-4D97-AF65-F5344CB8AC3E}">
        <p14:creationId xmlns:p14="http://schemas.microsoft.com/office/powerpoint/2010/main" val="18915542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111</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The Mississippi</a:t>
            </a:r>
            <a:r>
              <a:rPr lang="en-US" i="1" baseline="0" dirty="0" smtClean="0"/>
              <a:t> Attorney General was not supportive of FPM regulations, as they pertained to his political supporters… </a:t>
            </a:r>
            <a:r>
              <a:rPr lang="en-US" i="1" baseline="0" dirty="0" smtClean="0">
                <a:sym typeface="Wingdings" panose="05000000000000000000" pitchFamily="2" charset="2"/>
              </a:rPr>
              <a:t> </a:t>
            </a:r>
          </a:p>
          <a:p>
            <a:pPr marL="176108" indent="-176108">
              <a:buFont typeface="Arial" panose="020B0604020202020204" pitchFamily="34" charset="0"/>
              <a:buChar char="•"/>
            </a:pPr>
            <a:endParaRPr lang="en-US" i="1" baseline="0" dirty="0" smtClean="0">
              <a:sym typeface="Wingdings" panose="05000000000000000000" pitchFamily="2" charset="2"/>
            </a:endParaRPr>
          </a:p>
          <a:p>
            <a:pPr marL="176108" indent="-176108">
              <a:buFont typeface="Arial" panose="020B0604020202020204" pitchFamily="34" charset="0"/>
              <a:buChar char="•"/>
            </a:pPr>
            <a:r>
              <a:rPr lang="en-US" i="0" baseline="0" dirty="0" smtClean="0">
                <a:sym typeface="Wingdings" panose="05000000000000000000" pitchFamily="2" charset="2"/>
              </a:rPr>
              <a:t>The NFIP State Coordinator met with the Governor’s staff and convinced them not to take the AG to court, but to allow FEMA to send a non-compliant letter to the state and use that to change the misinterpreted state statue of 2007.</a:t>
            </a:r>
          </a:p>
          <a:p>
            <a:pPr marL="176108" indent="-176108">
              <a:buFont typeface="Arial" panose="020B0604020202020204" pitchFamily="34" charset="0"/>
              <a:buChar char="•"/>
            </a:pPr>
            <a:endParaRPr lang="en-US" i="0" baseline="0" dirty="0" smtClean="0">
              <a:sym typeface="Wingdings" panose="05000000000000000000" pitchFamily="2" charset="2"/>
            </a:endParaRPr>
          </a:p>
        </p:txBody>
      </p:sp>
    </p:spTree>
    <p:extLst>
      <p:ext uri="{BB962C8B-B14F-4D97-AF65-F5344CB8AC3E}">
        <p14:creationId xmlns:p14="http://schemas.microsoft.com/office/powerpoint/2010/main" val="19480516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112</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b="0" i="1" baseline="0" dirty="0" smtClean="0">
                <a:sym typeface="Wingdings" panose="05000000000000000000" pitchFamily="2" charset="2"/>
              </a:rPr>
              <a:t>Job Aid 8 and 9.  Give copies of letters to mentee(s).</a:t>
            </a:r>
            <a:endParaRPr lang="en-US" b="0" i="1" dirty="0" smtClean="0"/>
          </a:p>
        </p:txBody>
      </p:sp>
    </p:spTree>
    <p:extLst>
      <p:ext uri="{BB962C8B-B14F-4D97-AF65-F5344CB8AC3E}">
        <p14:creationId xmlns:p14="http://schemas.microsoft.com/office/powerpoint/2010/main" val="8293309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113</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a:t>
            </a:r>
            <a:r>
              <a:rPr lang="en-US" i="1" baseline="0" dirty="0" smtClean="0"/>
              <a:t> the slide.</a:t>
            </a:r>
          </a:p>
          <a:p>
            <a:pPr marL="176108" indent="-176108">
              <a:buFont typeface="Arial" panose="020B0604020202020204" pitchFamily="34" charset="0"/>
              <a:buChar char="•"/>
            </a:pPr>
            <a:endParaRPr lang="en-US" i="1" baseline="0" dirty="0" smtClean="0"/>
          </a:p>
          <a:p>
            <a:pPr marL="176108" indent="-176108">
              <a:buFont typeface="Arial" panose="020B0604020202020204" pitchFamily="34" charset="0"/>
              <a:buChar char="•"/>
            </a:pPr>
            <a:r>
              <a:rPr lang="en-US" i="1" baseline="0" dirty="0" smtClean="0"/>
              <a:t>Job Aid 10.  Handout  a copy of FEMA letter.</a:t>
            </a:r>
            <a:endParaRPr lang="en-US" i="1" dirty="0" smtClean="0"/>
          </a:p>
        </p:txBody>
      </p:sp>
    </p:spTree>
    <p:extLst>
      <p:ext uri="{BB962C8B-B14F-4D97-AF65-F5344CB8AC3E}">
        <p14:creationId xmlns:p14="http://schemas.microsoft.com/office/powerpoint/2010/main" val="32481615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Governor</a:t>
            </a:r>
            <a:r>
              <a:rPr lang="en-US" baseline="0" dirty="0" smtClean="0"/>
              <a:t> and enlightened legislators modified the offending statue on May 22, 2012.</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baseline="0" dirty="0" smtClean="0"/>
              <a:t>The fish camps in Coahoma County were deemed non-compliant.  County resisted, FEMA is still pursuing probation and suspension against the county, as of 5/14/2014.</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114</a:t>
            </a:fld>
            <a:endParaRPr lang="en-US" dirty="0"/>
          </a:p>
        </p:txBody>
      </p:sp>
    </p:spTree>
    <p:extLst>
      <p:ext uri="{BB962C8B-B14F-4D97-AF65-F5344CB8AC3E}">
        <p14:creationId xmlns:p14="http://schemas.microsoft.com/office/powerpoint/2010/main" val="18100950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115</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31" indent="-176131">
              <a:buFont typeface="Arial" panose="020B0604020202020204" pitchFamily="34" charset="0"/>
              <a:buChar char="•"/>
            </a:pPr>
            <a:r>
              <a:rPr lang="en-US" dirty="0"/>
              <a:t>Ohio law (O.R.C. 119.032) requires all agencies review existing rules every five years to determine if their rules should be eliminated or amended. If the agency determines the rules should not be amended, the rules are filed with JCARR as “no-change” rules. This literally means there are no changes to the existing rules. Agencies are responsible for determining when rules are subject to the five year review requirement. (There is a five year review exemption. The review exemption is for rules that are a federal government verbatim mandate.)</a:t>
            </a:r>
          </a:p>
          <a:p>
            <a:pPr marL="176131" indent="-176131">
              <a:buFont typeface="Arial" panose="020B0604020202020204" pitchFamily="34" charset="0"/>
              <a:buChar char="•"/>
            </a:pPr>
            <a:endParaRPr lang="en-US" dirty="0"/>
          </a:p>
          <a:p>
            <a:pPr marL="176108" indent="-176108">
              <a:buFont typeface="Arial" panose="020B0604020202020204" pitchFamily="34" charset="0"/>
              <a:buChar char="•"/>
            </a:pPr>
            <a:r>
              <a:rPr lang="en-US" i="1" dirty="0" smtClean="0"/>
              <a:t>This</a:t>
            </a:r>
            <a:r>
              <a:rPr lang="en-US" i="1" baseline="0" dirty="0" smtClean="0"/>
              <a:t> is a check and balance within the state of Ohio.  Causing agencies to certify that their rules/regulations did not have negative impacts due to (for example) environmental regulations.</a:t>
            </a:r>
          </a:p>
          <a:p>
            <a:pPr marL="176108" indent="-176108">
              <a:buFont typeface="Arial" panose="020B0604020202020204" pitchFamily="34" charset="0"/>
              <a:buChar char="•"/>
            </a:pPr>
            <a:endParaRPr lang="en-US" i="1" baseline="0" dirty="0" smtClean="0"/>
          </a:p>
          <a:p>
            <a:pPr marL="176108" indent="-176108">
              <a:buFont typeface="Arial" panose="020B0604020202020204" pitchFamily="34" charset="0"/>
              <a:buChar char="•"/>
            </a:pPr>
            <a:r>
              <a:rPr lang="en-US" i="1" baseline="0" dirty="0" smtClean="0"/>
              <a:t>The reality is that agencies don’t have the resources/staff/time to actually review all of their rules and </a:t>
            </a:r>
            <a:r>
              <a:rPr lang="en-US" i="1" baseline="0" dirty="0" err="1" smtClean="0"/>
              <a:t>regs</a:t>
            </a:r>
            <a:r>
              <a:rPr lang="en-US" i="1" baseline="0" dirty="0" smtClean="0"/>
              <a:t> every five years.</a:t>
            </a:r>
          </a:p>
          <a:p>
            <a:pPr marL="176108" indent="-176108">
              <a:buFont typeface="Arial" panose="020B0604020202020204" pitchFamily="34" charset="0"/>
              <a:buChar char="•"/>
            </a:pPr>
            <a:endParaRPr lang="en-US" i="1" baseline="0" dirty="0" smtClean="0"/>
          </a:p>
          <a:p>
            <a:pPr marL="176131" indent="-176131">
              <a:buFont typeface="Arial" panose="020B0604020202020204" pitchFamily="34" charset="0"/>
              <a:buChar char="•"/>
            </a:pPr>
            <a:endParaRPr lang="en-US" dirty="0"/>
          </a:p>
        </p:txBody>
      </p:sp>
    </p:spTree>
    <p:extLst>
      <p:ext uri="{BB962C8B-B14F-4D97-AF65-F5344CB8AC3E}">
        <p14:creationId xmlns:p14="http://schemas.microsoft.com/office/powerpoint/2010/main" val="30571984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116</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31" indent="-176131">
              <a:buFont typeface="Arial" panose="020B0604020202020204" pitchFamily="34" charset="0"/>
              <a:buChar char="•"/>
            </a:pPr>
            <a:r>
              <a:rPr lang="en-US" i="1" dirty="0" smtClean="0"/>
              <a:t>Discuss the Oregon</a:t>
            </a:r>
            <a:r>
              <a:rPr lang="en-US" i="1" baseline="0" dirty="0" smtClean="0"/>
              <a:t> and New Jersey examples.</a:t>
            </a:r>
          </a:p>
          <a:p>
            <a:pPr marL="176131" indent="-176131">
              <a:buFont typeface="Arial" panose="020B0604020202020204" pitchFamily="34" charset="0"/>
              <a:buChar char="•"/>
            </a:pPr>
            <a:endParaRPr lang="en-US" i="1" baseline="0" dirty="0" smtClean="0"/>
          </a:p>
          <a:p>
            <a:pPr marL="176131" marR="0" indent="-1761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Some states (OR and NJ) have purposely excluded the SI/SD provisions from their state building code and that has resulted in many “new” structures that do not comply with minimum NFIP criteria.  This is a huge problem.</a:t>
            </a:r>
          </a:p>
          <a:p>
            <a:pPr marL="176131" indent="-176131">
              <a:buFont typeface="Arial" panose="020B0604020202020204" pitchFamily="34" charset="0"/>
              <a:buChar char="•"/>
            </a:pPr>
            <a:endParaRPr lang="en-US" i="1" dirty="0"/>
          </a:p>
        </p:txBody>
      </p:sp>
    </p:spTree>
    <p:extLst>
      <p:ext uri="{BB962C8B-B14F-4D97-AF65-F5344CB8AC3E}">
        <p14:creationId xmlns:p14="http://schemas.microsoft.com/office/powerpoint/2010/main" val="21209892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Review the slide.</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117</a:t>
            </a:fld>
            <a:endParaRPr lang="en-US" dirty="0"/>
          </a:p>
        </p:txBody>
      </p:sp>
    </p:spTree>
    <p:extLst>
      <p:ext uri="{BB962C8B-B14F-4D97-AF65-F5344CB8AC3E}">
        <p14:creationId xmlns:p14="http://schemas.microsoft.com/office/powerpoint/2010/main" val="15132900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Review the slide.</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118</a:t>
            </a:fld>
            <a:endParaRPr lang="en-US" dirty="0"/>
          </a:p>
        </p:txBody>
      </p:sp>
    </p:spTree>
    <p:extLst>
      <p:ext uri="{BB962C8B-B14F-4D97-AF65-F5344CB8AC3E}">
        <p14:creationId xmlns:p14="http://schemas.microsoft.com/office/powerpoint/2010/main" val="151329003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08" indent="-176108">
              <a:buFont typeface="Arial" pitchFamily="34" charset="0"/>
              <a:buChar char="•"/>
            </a:pPr>
            <a:r>
              <a:rPr lang="en-US" i="1" baseline="0" dirty="0" smtClean="0"/>
              <a:t>Review slide</a:t>
            </a:r>
          </a:p>
        </p:txBody>
      </p:sp>
      <p:sp>
        <p:nvSpPr>
          <p:cNvPr id="4" name="Slide Number Placeholder 3"/>
          <p:cNvSpPr>
            <a:spLocks noGrp="1"/>
          </p:cNvSpPr>
          <p:nvPr>
            <p:ph type="sldNum" sz="quarter" idx="10"/>
          </p:nvPr>
        </p:nvSpPr>
        <p:spPr/>
        <p:txBody>
          <a:bodyPr/>
          <a:lstStyle/>
          <a:p>
            <a:fld id="{DB6FC41E-C7B1-4942-A6F8-366B0333BB5C}" type="slidenum">
              <a:rPr lang="en-US" smtClean="0"/>
              <a:t>119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dirty="0" smtClean="0"/>
              <a:t>Review the slide.  Note that “A SFPM” means a state floodplain</a:t>
            </a:r>
            <a:r>
              <a:rPr lang="en-US" i="1" baseline="0" dirty="0" smtClean="0"/>
              <a:t> manager, not ASFPM, a happy coincidence… yes?  </a:t>
            </a:r>
            <a:r>
              <a:rPr lang="en-US" i="1" dirty="0" smtClean="0"/>
              <a:t>Give any examples of your experience in working with adjacent State</a:t>
            </a:r>
            <a:r>
              <a:rPr lang="en-US" i="1" baseline="0" dirty="0" smtClean="0"/>
              <a:t> Floodplain Managers in your Region.</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r>
              <a:rPr lang="en-US" i="1" baseline="0" dirty="0" smtClean="0"/>
              <a:t>Paraphrased from the Executive Summary, page iv “Effective State Floodplain Management Programs 2003.”</a:t>
            </a:r>
          </a:p>
          <a:p>
            <a:endParaRPr lang="en-US" i="1" baseline="0" dirty="0" smtClean="0"/>
          </a:p>
          <a:p>
            <a:pPr marL="176131" indent="-176131">
              <a:buFont typeface="Arial" panose="020B0604020202020204" pitchFamily="34" charset="0"/>
              <a:buChar char="•"/>
            </a:pPr>
            <a:r>
              <a:rPr lang="en-US" i="0" baseline="0" dirty="0" smtClean="0"/>
              <a:t>The state has an opportunity to chart a program that avoids simple reliance on the federal program minimum regulatory standards of the NFIP.  Familiarity with local authorities, interagency coordination and promotion of higher standards are areas where leadership can be exercised.</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12</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120</a:t>
            </a:fld>
            <a:endParaRPr lang="en-US" dirty="0"/>
          </a:p>
        </p:txBody>
      </p:sp>
    </p:spTree>
    <p:extLst>
      <p:ext uri="{BB962C8B-B14F-4D97-AF65-F5344CB8AC3E}">
        <p14:creationId xmlns:p14="http://schemas.microsoft.com/office/powerpoint/2010/main" val="259774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1" baseline="0" dirty="0" smtClean="0"/>
              <a:t>Paraphrased from the Executive Summary, page iv “Effective State Floodplain Management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Most States derive their authority from the basic state responsibilities to protect the health and safety of its citizens, protect the floodplain resources and their functions for everyone’s benefit, and to build an economy that can be sustained.  The authority for the NFIP is based on the federal responsibilities to identify flood hazards and reduce the impact of flooding.  Similar but different!</a:t>
            </a:r>
            <a:endParaRPr lang="en-US" i="0" dirty="0" smtClean="0"/>
          </a:p>
          <a:p>
            <a:pPr marL="176131" indent="-176131">
              <a:buFont typeface="Arial" panose="020B0604020202020204" pitchFamily="34" charset="0"/>
              <a:buChar char="•"/>
            </a:pPr>
            <a:endParaRPr lang="en-US" i="1" dirty="0" smtClean="0"/>
          </a:p>
          <a:p>
            <a:pPr marL="176131" indent="-176131">
              <a:buFont typeface="Arial" panose="020B0604020202020204" pitchFamily="34" charset="0"/>
              <a:buChar char="•"/>
            </a:pPr>
            <a:r>
              <a:rPr lang="en-US" i="0" dirty="0" smtClean="0"/>
              <a:t>Think “Public</a:t>
            </a:r>
            <a:r>
              <a:rPr lang="en-US" i="0" baseline="0" dirty="0" smtClean="0"/>
              <a:t> Trust Doctrine” as a foundation for why states are involved and responsible for effective FPM.  With or without the NFIP, the State has the responsibility to protect </a:t>
            </a:r>
            <a:r>
              <a:rPr lang="en-US" i="0" baseline="0" dirty="0" err="1" smtClean="0"/>
              <a:t>floodpland</a:t>
            </a:r>
            <a:r>
              <a:rPr lang="en-US" i="0" baseline="0" dirty="0" smtClean="0"/>
              <a:t> resources/functions for everyone’s benefit.</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13</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Effectiveness for a state floodplain management program is about accepting responsibility and acting to change the flood risk and protect natural floodplain functions and resources.  The NFIP starts the coordination and cooperation with federal and local partners, but there are a variety of state programs and policies that directly influence floodplain use, development and opportunities for mitigating risk.</a:t>
            </a:r>
          </a:p>
        </p:txBody>
      </p:sp>
      <p:sp>
        <p:nvSpPr>
          <p:cNvPr id="4" name="Slide Number Placeholder 3"/>
          <p:cNvSpPr>
            <a:spLocks noGrp="1"/>
          </p:cNvSpPr>
          <p:nvPr>
            <p:ph type="sldNum" sz="quarter" idx="10"/>
          </p:nvPr>
        </p:nvSpPr>
        <p:spPr/>
        <p:txBody>
          <a:bodyPr/>
          <a:lstStyle/>
          <a:p>
            <a:fld id="{DB6FC41E-C7B1-4942-A6F8-366B0333BB5C}" type="slidenum">
              <a:rPr lang="en-US" smtClean="0"/>
              <a:t>14</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a:buFont typeface="Arial" panose="020B0604020202020204" pitchFamily="34" charset="0"/>
              <a:buChar char="•"/>
            </a:pPr>
            <a:endParaRPr lang="en-US" i="1" dirty="0" smtClean="0"/>
          </a:p>
          <a:p>
            <a:pPr marL="176131" indent="-176131">
              <a:buFont typeface="Arial" panose="020B0604020202020204" pitchFamily="34" charset="0"/>
              <a:buChar char="•"/>
            </a:pPr>
            <a:r>
              <a:rPr lang="en-US" i="0" dirty="0" smtClean="0"/>
              <a:t>Good</a:t>
            </a:r>
            <a:r>
              <a:rPr lang="en-US" i="0" baseline="0" dirty="0" smtClean="0"/>
              <a:t> state FPM programs allow for evolution and improvement in response to the changes brought by major events, new ideas, and new federal programs, to include new FPM initiatives.</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15</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1" baseline="0" dirty="0" smtClean="0"/>
              <a:t>Paraphrased from the Executive Summary, page iv “Effective State Floodplain Management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Although no model program, ASFPM has developed some guidance for states on the elements and components of an effective state floodplain management program.</a:t>
            </a:r>
            <a:endParaRPr lang="en-US" i="0" dirty="0" smtClean="0"/>
          </a:p>
          <a:p>
            <a:pPr marL="176131" indent="-176131">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16</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0" dirty="0" smtClean="0"/>
              <a:t>An excellent read, for any State Floodplain Manager,</a:t>
            </a:r>
            <a:r>
              <a:rPr lang="en-US" i="0" baseline="0" dirty="0" smtClean="0"/>
              <a:t> regardless of time in position or experience.</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ASFPM’s “Effective State Floodplain Management Programs 2003” provides insight on the components of effective state FPM programs.</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The guidance has been organized into ten “principles.”  These principles and their related activities can be used by a state as a “checklist” to assess their own strengths and identification of areas of improvement.</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1" baseline="0" dirty="0" smtClean="0"/>
              <a:t>Job Aid 1.  Invite the mentee(s) to peruse the document briefly with you.</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17</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0" dirty="0" smtClean="0"/>
              <a:t>Now let’s add another report to the mix.  An excellent read, for any State Floodplain Manager,</a:t>
            </a:r>
            <a:r>
              <a:rPr lang="en-US" i="0" baseline="0" dirty="0" smtClean="0"/>
              <a:t> regardless of time in position or experience.</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This report is a snapshot of state floodplain management programs in 2010, which ties in with the 2003 report that we are discussing.  Its purpose was to share information between SFPMs in order to assist in the building of strong and sustainable FPM programs.  Information contained therein is a summary of answers provided by individual SFPMs in response to a series of questions.</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This publication is a look at what others have done and what works.  Excerpts will follow during the session that will illustrate activities that make states effective.</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1" baseline="0" dirty="0" smtClean="0"/>
              <a:t>Job Aid 2.  Invite the mentee(s) to flip through the pages and follow the slides.</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18</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0" baseline="0" dirty="0" smtClean="0"/>
              <a:t>This list forms the body of the first Guiding Principle, it can be found on page 7 of the report (Job Aid 1). </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We will briefly cover the 13 topics in the next few slides.</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Legal authority for state FPM and how that affects cooperation with local communities is explored in Principle #1.  Let’s take a closer look at this principle which addresses state and local authority for FPM, and how the coordination of the NFIP in a state contributes to an effective program.</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This module will explore aspects of the first principle for effective state FPM.  The emphasis here is that this is about the </a:t>
            </a:r>
            <a:r>
              <a:rPr lang="en-US" i="0" u="sng" baseline="0" dirty="0" smtClean="0"/>
              <a:t>State </a:t>
            </a:r>
            <a:r>
              <a:rPr lang="en-US" i="0" baseline="0" dirty="0" smtClean="0"/>
              <a:t>knowing how to be effective.</a:t>
            </a:r>
          </a:p>
        </p:txBody>
      </p:sp>
      <p:sp>
        <p:nvSpPr>
          <p:cNvPr id="4" name="Slide Number Placeholder 3"/>
          <p:cNvSpPr>
            <a:spLocks noGrp="1"/>
          </p:cNvSpPr>
          <p:nvPr>
            <p:ph type="sldNum" sz="quarter" idx="10"/>
          </p:nvPr>
        </p:nvSpPr>
        <p:spPr/>
        <p:txBody>
          <a:bodyPr/>
          <a:lstStyle/>
          <a:p>
            <a:fld id="{DB6FC41E-C7B1-4942-A6F8-366B0333BB5C}" type="slidenum">
              <a:rPr lang="en-US" smtClean="0"/>
              <a:t>19</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introductory slide for all 14 modules,</a:t>
            </a:r>
            <a:r>
              <a:rPr lang="en-US" i="1" baseline="0" dirty="0" smtClean="0"/>
              <a:t> which enables a module to be shared as an individual/stand-alone session if the need arises.}</a:t>
            </a:r>
          </a:p>
          <a:p>
            <a:endParaRPr lang="en-US" i="1" baseline="0" dirty="0" smtClean="0"/>
          </a:p>
          <a:p>
            <a:pPr marL="176131" indent="-176131">
              <a:buFont typeface="Arial" pitchFamily="34" charset="0"/>
              <a:buChar char="•"/>
            </a:pPr>
            <a:r>
              <a:rPr lang="en-US" i="1" baseline="0" dirty="0" smtClean="0"/>
              <a:t>Mentor should skip the first bullet if the module is not delivered as the first of a select series of modules or as an individual module.</a:t>
            </a:r>
          </a:p>
          <a:p>
            <a:pPr marL="176131" indent="-176131">
              <a:buFont typeface="Arial" pitchFamily="34" charset="0"/>
              <a:buChar char="•"/>
            </a:pPr>
            <a:endParaRPr lang="en-US" baseline="0" dirty="0" smtClean="0"/>
          </a:p>
          <a:p>
            <a:pPr marL="176131" indent="-176131" defTabSz="939363">
              <a:buFont typeface="Arial" pitchFamily="34" charset="0"/>
              <a:buChar char="•"/>
              <a:defRPr/>
            </a:pPr>
            <a:r>
              <a:rPr lang="en-US" dirty="0" smtClean="0"/>
              <a:t>For</a:t>
            </a:r>
            <a:r>
              <a:rPr lang="en-US" baseline="0" dirty="0" smtClean="0"/>
              <a:t> the next ___ minutes we will {do our introductions and} discuss the state FPM program authorities, structure, and coordination of the NFIP.</a:t>
            </a:r>
          </a:p>
          <a:p>
            <a:pPr marL="176131" indent="-176131" defTabSz="939363">
              <a:buFont typeface="Arial" pitchFamily="34" charset="0"/>
              <a:buChar char="•"/>
              <a:defRPr/>
            </a:pPr>
            <a:endParaRPr lang="en-US" baseline="0" dirty="0" smtClean="0"/>
          </a:p>
          <a:p>
            <a:pPr marL="176131" indent="-176131" defTabSz="939363">
              <a:buFont typeface="Arial" pitchFamily="34" charset="0"/>
              <a:buChar char="•"/>
              <a:defRPr/>
            </a:pPr>
            <a:r>
              <a:rPr lang="en-US" baseline="0" dirty="0" smtClean="0"/>
              <a:t>{First, we will cover the obligatory introductions portion of the module/session.  After that is accomplished,}  the last four depicted bullets will be discussed before we begin in earnest.</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(Page 8, “Effective State FPM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1" baseline="0" dirty="0" smtClean="0"/>
              <a:t>This slide is a great place for interaction with the participants.  Have them think about all of the state agencies/programs (beyond the NFIP SC) that have an influence on the use and development of the SFHA and floodplain resources (e.g. DOT, DOD, EDU, EPA and Commerce).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Effective states couple strong leadership with their authorities.  Floodplain management leadership can be demonstrated by outreach and coordination with a variety of state programs that influence floodplain use and development.  Other state programs may provide opportunities for correcting existing flood risk.  Through program permitting, funding and monitoring a state has significant influence on local and private land use and development decision.</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What actions are necessary to affect other state agencies and programs, in regard to their support of FPM?</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Name two federal agencies whose in-state activities support both state and local jurisdiction FPM programs and projects.</a:t>
            </a:r>
          </a:p>
        </p:txBody>
      </p:sp>
      <p:sp>
        <p:nvSpPr>
          <p:cNvPr id="4" name="Slide Number Placeholder 3"/>
          <p:cNvSpPr>
            <a:spLocks noGrp="1"/>
          </p:cNvSpPr>
          <p:nvPr>
            <p:ph type="sldNum" sz="quarter" idx="10"/>
          </p:nvPr>
        </p:nvSpPr>
        <p:spPr/>
        <p:txBody>
          <a:bodyPr/>
          <a:lstStyle/>
          <a:p>
            <a:fld id="{DB6FC41E-C7B1-4942-A6F8-366B0333BB5C}" type="slidenum">
              <a:rPr lang="en-US" smtClean="0"/>
              <a:t>20</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State “authority” for FPM needs to cover: the state role in regulating the floodplain/flood hazard areas; the local role in regulating the floodplain/flood hazards areas; and coordination of the NFIP.</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Each state is required to designate an agency as the NFIP Coordinating Agency, which will host the NFIP State Coordinator.</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This Coordinator functions as the POC for FEMA for NFIP and FPM issues.</a:t>
            </a:r>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21</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 state should make every effort to design a program that will compliment the local authorities and address the state flood-specific needs.  For example: a state building code  may provide a method for establishing flood protection criteria for structures, but if paired with a community’s comprehensive planning, high risk flood hazard areas may be completely avoided.</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1" baseline="0" dirty="0" smtClean="0"/>
              <a:t>Image is from Microsoft clip art.</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22</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 NFIP requires states and communities to issue permits and provides minimum flood protection criteria.  Besides enabling authority to meet NFIP participation requirements, states can provide additional authorities to local communities that encourage comprehensive planning, zoning and building codes.</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This is where we start to move toward comprehensive FPM, not just NFIP compliance or reliance on federal programs and agencies.</a:t>
            </a:r>
          </a:p>
        </p:txBody>
      </p:sp>
      <p:sp>
        <p:nvSpPr>
          <p:cNvPr id="4" name="Slide Number Placeholder 3"/>
          <p:cNvSpPr>
            <a:spLocks noGrp="1"/>
          </p:cNvSpPr>
          <p:nvPr>
            <p:ph type="sldNum" sz="quarter" idx="10"/>
          </p:nvPr>
        </p:nvSpPr>
        <p:spPr/>
        <p:txBody>
          <a:bodyPr/>
          <a:lstStyle/>
          <a:p>
            <a:fld id="{DB6FC41E-C7B1-4942-A6F8-366B0333BB5C}" type="slidenum">
              <a:rPr lang="en-US" smtClean="0"/>
              <a:t>23</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(Handout concerning home rule and </a:t>
            </a:r>
            <a:r>
              <a:rPr lang="en-US" i="1" baseline="0" dirty="0" err="1" smtClean="0"/>
              <a:t>Dillion</a:t>
            </a:r>
            <a:r>
              <a:rPr lang="en-US" i="1" baseline="0" dirty="0" smtClean="0"/>
              <a:t> rule.)  THIS IS THE ‘BIG PICTURE’ AUTHORITY FOR HOW THE STATE RELATES/WORKS WITH LOCAL FPM.</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b="1" i="0" baseline="0" dirty="0" smtClean="0"/>
              <a:t>Home Rule: </a:t>
            </a:r>
            <a:r>
              <a:rPr lang="en-US" dirty="0" smtClean="0"/>
              <a:t>an amendment to the state constitution grants cities, municipalities, and/or counties the ability to pass laws to govern themselves as they see fit (so long as they obey the state and federal constitutions). </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b="1" i="0" baseline="0" dirty="0" err="1" smtClean="0"/>
              <a:t>Dillion</a:t>
            </a:r>
            <a:r>
              <a:rPr lang="en-US" b="1" i="0" baseline="0" dirty="0" smtClean="0"/>
              <a:t> Rule:  </a:t>
            </a:r>
            <a:r>
              <a:rPr lang="en-US" dirty="0" smtClean="0"/>
              <a:t>only limited authority has been granted to local governments by passage of statutes in the state legislature. In these states, a city or county must obtain permission from the state legislature if it wishes to pass a law or ordinance which is not specifically permitted under existing state legislation. </a:t>
            </a:r>
            <a:endParaRPr lang="en-US" i="1" baseline="0" dirty="0" smtClean="0"/>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r>
              <a:rPr lang="en-US" dirty="0" smtClean="0"/>
              <a:t>The Dillon rule is used in interpreting state law when there is a question of whether or not a local government has a certain power. Judge Forrest Dillon, the chief justice of the Iowa Supreme Court in 1868 expounded this famous rule, which was quickly adopted by state supreme courts around the nation.</a:t>
            </a:r>
          </a:p>
          <a:p>
            <a:pPr marL="176131" indent="-176131">
              <a:buFont typeface="Arial" panose="020B0604020202020204" pitchFamily="34" charset="0"/>
              <a:buChar char="•"/>
            </a:pPr>
            <a:endParaRPr lang="en-US" dirty="0" smtClean="0"/>
          </a:p>
          <a:p>
            <a:pPr marL="645812" lvl="1" indent="-176131">
              <a:buFont typeface="Arial" panose="020B0604020202020204" pitchFamily="34" charset="0"/>
              <a:buChar char="•"/>
            </a:pPr>
            <a:r>
              <a:rPr lang="en-US" dirty="0" smtClean="0"/>
              <a:t>A municipal corporation can exercise only the powers explicitly granted to them</a:t>
            </a:r>
          </a:p>
          <a:p>
            <a:pPr marL="645812" lvl="1" indent="-176131">
              <a:buFont typeface="Arial" panose="020B0604020202020204" pitchFamily="34" charset="0"/>
              <a:buChar char="•"/>
            </a:pPr>
            <a:r>
              <a:rPr lang="en-US" dirty="0" smtClean="0"/>
              <a:t>Those necessarily or fairly implied in or incident to the powers expressly granted</a:t>
            </a:r>
          </a:p>
          <a:p>
            <a:pPr marL="645812" lvl="1" indent="-176131">
              <a:buFont typeface="Arial" panose="020B0604020202020204" pitchFamily="34" charset="0"/>
              <a:buChar char="•"/>
            </a:pPr>
            <a:r>
              <a:rPr lang="en-US" dirty="0" smtClean="0"/>
              <a:t>Those essential to the declared objects and purposes of the corporation, not simply convenient, but indispensable</a:t>
            </a:r>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24</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Which category describes your state?</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25</a:t>
            </a:fld>
            <a:endParaRPr lang="en-US" dirty="0"/>
          </a:p>
        </p:txBody>
      </p:sp>
    </p:spTree>
    <p:extLst>
      <p:ext uri="{BB962C8B-B14F-4D97-AF65-F5344CB8AC3E}">
        <p14:creationId xmlns:p14="http://schemas.microsoft.com/office/powerpoint/2010/main" val="218502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A thorough understanding of what states can do and what local authorities exist, will establish a good basis for deciding the state’s role in having an effective floodplain management program that includes coordination of the NFIP.</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0" baseline="0" dirty="0" smtClean="0"/>
              <a:t>At this point, we should understand that how the local role in FPM based on Dillon or Home Rule frames what the state needs to do for effective FPM.  There could be gaps that the local authority may have, such as exemptions, lack of building codes and zoning.</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26</a:t>
            </a:fld>
            <a:endParaRPr lang="en-US" dirty="0"/>
          </a:p>
        </p:txBody>
      </p:sp>
    </p:spTree>
    <p:extLst>
      <p:ext uri="{BB962C8B-B14F-4D97-AF65-F5344CB8AC3E}">
        <p14:creationId xmlns:p14="http://schemas.microsoft.com/office/powerpoint/2010/main" val="360427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Your program corresponds to which answer?</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27</a:t>
            </a:fld>
            <a:endParaRPr lang="en-US" dirty="0"/>
          </a:p>
        </p:txBody>
      </p:sp>
    </p:spTree>
    <p:extLst>
      <p:ext uri="{BB962C8B-B14F-4D97-AF65-F5344CB8AC3E}">
        <p14:creationId xmlns:p14="http://schemas.microsoft.com/office/powerpoint/2010/main" val="2651914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So, the actual authority for the implementation of FPM resides at the local level of government.</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28</a:t>
            </a:fld>
            <a:endParaRPr lang="en-US" dirty="0"/>
          </a:p>
        </p:txBody>
      </p:sp>
    </p:spTree>
    <p:extLst>
      <p:ext uri="{BB962C8B-B14F-4D97-AF65-F5344CB8AC3E}">
        <p14:creationId xmlns:p14="http://schemas.microsoft.com/office/powerpoint/2010/main" val="3370801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Are you familiar with these answers?  Where is your state in this mix?</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29</a:t>
            </a:fld>
            <a:endParaRPr lang="en-US" dirty="0"/>
          </a:p>
        </p:txBody>
      </p:sp>
    </p:spTree>
    <p:extLst>
      <p:ext uri="{BB962C8B-B14F-4D97-AF65-F5344CB8AC3E}">
        <p14:creationId xmlns:p14="http://schemas.microsoft.com/office/powerpoint/2010/main" val="310345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Skip this slide as deemed necessary.</a:t>
            </a:r>
          </a:p>
          <a:p>
            <a:pPr marL="176131" indent="-176131">
              <a:buFont typeface="Arial" pitchFamily="34" charset="0"/>
              <a:buChar char="•"/>
            </a:pPr>
            <a:endParaRPr lang="en-US" i="1" dirty="0" smtClean="0"/>
          </a:p>
          <a:p>
            <a:pPr marL="176131" indent="-176131">
              <a:buFont typeface="Arial" pitchFamily="34" charset="0"/>
              <a:buChar char="•"/>
            </a:pPr>
            <a:r>
              <a:rPr lang="en-US" i="1" dirty="0" smtClean="0"/>
              <a:t>To get it rolling on bullet four, instructor could prompt with “How does a community without</a:t>
            </a:r>
            <a:r>
              <a:rPr lang="en-US" i="1" baseline="0" dirty="0" smtClean="0"/>
              <a:t> a building code review and approve proposed floodplain development?  The answer is through NFIP participation.  States give them enabling authority to meet the NFIP minimums.  This may help bring their thinking around to NFIP incorporated with other tools and authorities for FPM.</a:t>
            </a:r>
            <a:endParaRPr lang="en-US" i="1" dirty="0" smtClean="0"/>
          </a:p>
          <a:p>
            <a:pPr marL="176131" indent="-17613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a:t>
            </a:fld>
            <a:endParaRPr lang="en-US" dirty="0"/>
          </a:p>
        </p:txBody>
      </p:sp>
    </p:spTree>
    <p:extLst>
      <p:ext uri="{BB962C8B-B14F-4D97-AF65-F5344CB8AC3E}">
        <p14:creationId xmlns:p14="http://schemas.microsoft.com/office/powerpoint/2010/main" val="154474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So, the actual authority for the implementation of FPM resides at the local level of government.</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Awareness of the local authorities and the minimum flood-protection criteria of the NFIP will allow a state to design it’s own program and activities to increase effectiveness in regulating floodplains and potential development in the high flood risk areas.  </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Management of flood hazards is more than just the issuance of permits for development in the floodplain.  Land use planning and zoning must be included in total program.</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Effective state programs require local land use planning and zoning.  Effective state programs also grant communities the authority to use such tools.</a:t>
            </a: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30</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We have identified both state and local “tools” at this point.</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31</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Which category describes your state?</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I should point out that the “State and Local Program Survey” data is a great resource to find other states like yours.  Once a state can “identify” with a program that is similar to its own, they can use the response as a resource.  </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The activities and program elements in other states can serve as a checklist or benchmark for more effective programs.</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32</a:t>
            </a:fld>
            <a:endParaRPr lang="en-US" dirty="0"/>
          </a:p>
        </p:txBody>
      </p:sp>
    </p:spTree>
    <p:extLst>
      <p:ext uri="{BB962C8B-B14F-4D97-AF65-F5344CB8AC3E}">
        <p14:creationId xmlns:p14="http://schemas.microsoft.com/office/powerpoint/2010/main" val="240371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1" baseline="0" dirty="0" smtClean="0"/>
              <a:t>Instructor review that Dillon’s Rule is very limited authority granted to local communities; while Home Rule provides local communities with broad authority to regulate as needed.</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Floodplain management regulation is greatly improved when local communities have authority for land use planning and zoning in addition to meeting NFIP participation criteria for issuing permits and minimum criteria for flood protection.</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1" baseline="0" dirty="0" smtClean="0"/>
              <a:t>Discuss how states support and compliment the local authorities by defining their own role to cover gaps or extend regulation beyond the minimum criteria for NFIP participation.</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Examples of each type of authority (e.g. full local, partial, shared)</a:t>
            </a:r>
          </a:p>
          <a:p>
            <a:pPr marL="645812" lvl="1" indent="-176131" defTabSz="939363">
              <a:buFont typeface="Arial" panose="020B0604020202020204" pitchFamily="34" charset="0"/>
              <a:buChar char="•"/>
              <a:defRPr/>
            </a:pPr>
            <a:r>
              <a:rPr lang="en-US" i="0" baseline="0" dirty="0" smtClean="0"/>
              <a:t>Full delegation to local community example is Wisconsin – Communities participate in NFIP and have authority for land use and zoning, but the State maintains oversight and enforcement power to ensure community performance.</a:t>
            </a:r>
          </a:p>
          <a:p>
            <a:pPr marL="645812" lvl="1" indent="-176131" defTabSz="939363">
              <a:buFont typeface="Arial" panose="020B0604020202020204" pitchFamily="34" charset="0"/>
              <a:buChar char="•"/>
              <a:defRPr/>
            </a:pPr>
            <a:r>
              <a:rPr lang="en-US" i="0" baseline="0" dirty="0" smtClean="0"/>
              <a:t>Partial delegation of FPM regulation is exemplified by the Ohio use of building code authority – State regulates industrial/commercial and multi-family structures, unless the community has a “certified” building department, then locals permit and enforce.</a:t>
            </a:r>
          </a:p>
          <a:p>
            <a:pPr marL="645812" lvl="1" indent="-176131" defTabSz="939363">
              <a:buFont typeface="Arial" panose="020B0604020202020204" pitchFamily="34" charset="0"/>
              <a:buChar char="•"/>
              <a:defRPr/>
            </a:pPr>
            <a:r>
              <a:rPr lang="en-US" i="0" baseline="0" dirty="0" smtClean="0"/>
              <a:t>Shared delegation is exemplified by Delaware – the State has identified coastal hazard  areas in excess of the NFIP’s CHHA, communities can only issue permits after the state permit and review since the broader hazard can affect siting and development criteria.</a:t>
            </a:r>
          </a:p>
          <a:p>
            <a:pPr marL="645812" lvl="1" indent="-176131" defTabSz="939363">
              <a:buFont typeface="Arial" panose="020B0604020202020204" pitchFamily="34" charset="0"/>
              <a:buChar char="•"/>
              <a:defRPr/>
            </a:pPr>
            <a:endParaRPr lang="en-US" i="0" baseline="0" dirty="0" smtClean="0"/>
          </a:p>
          <a:p>
            <a:pPr marL="645812" lvl="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33</a:t>
            </a:fld>
            <a:endParaRPr lang="en-US" dirty="0"/>
          </a:p>
        </p:txBody>
      </p:sp>
    </p:spTree>
    <p:extLst>
      <p:ext uri="{BB962C8B-B14F-4D97-AF65-F5344CB8AC3E}">
        <p14:creationId xmlns:p14="http://schemas.microsoft.com/office/powerpoint/2010/main" val="2093497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Clear statutory authority contributes to stable and long-lasting state FPM programs, but what is “clear statutory authority?”</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It includes:</a:t>
            </a:r>
          </a:p>
          <a:p>
            <a:pPr marL="645812" lvl="1" indent="-176131" defTabSz="939363">
              <a:buFont typeface="Arial" panose="020B0604020202020204" pitchFamily="34" charset="0"/>
              <a:buChar char="•"/>
              <a:defRPr/>
            </a:pPr>
            <a:r>
              <a:rPr lang="en-US" i="0" baseline="0" dirty="0" smtClean="0"/>
              <a:t>A defined geographic area of regulation;</a:t>
            </a:r>
          </a:p>
          <a:p>
            <a:pPr marL="645812" lvl="1" indent="-176131" defTabSz="939363">
              <a:buFont typeface="Arial" panose="020B0604020202020204" pitchFamily="34" charset="0"/>
              <a:buChar char="•"/>
              <a:defRPr/>
            </a:pPr>
            <a:r>
              <a:rPr lang="en-US" i="0" baseline="0" dirty="0" smtClean="0"/>
              <a:t>Identifies the state and local community responsibilities related to regulation;</a:t>
            </a:r>
          </a:p>
          <a:p>
            <a:pPr marL="645812" lvl="1" indent="-176131" defTabSz="939363">
              <a:buFont typeface="Arial" panose="020B0604020202020204" pitchFamily="34" charset="0"/>
              <a:buChar char="•"/>
              <a:defRPr/>
            </a:pPr>
            <a:r>
              <a:rPr lang="en-US" i="0" baseline="0" dirty="0" smtClean="0"/>
              <a:t>Defines the activities that are subject to regulation;</a:t>
            </a:r>
          </a:p>
          <a:p>
            <a:pPr marL="645812" lvl="1" indent="-176131" defTabSz="939363">
              <a:buFont typeface="Arial" panose="020B0604020202020204" pitchFamily="34" charset="0"/>
              <a:buChar char="•"/>
              <a:defRPr/>
            </a:pPr>
            <a:r>
              <a:rPr lang="en-US" i="0" baseline="0" dirty="0" smtClean="0"/>
              <a:t>Limits impact;</a:t>
            </a:r>
          </a:p>
          <a:p>
            <a:pPr marL="645812" lvl="1" indent="-176131" defTabSz="939363">
              <a:buFont typeface="Arial" panose="020B0604020202020204" pitchFamily="34" charset="0"/>
              <a:buChar char="•"/>
              <a:defRPr/>
            </a:pPr>
            <a:r>
              <a:rPr lang="en-US" i="0" baseline="0" dirty="0" smtClean="0"/>
              <a:t>Defines the consequence of not complying with the regulation, and;</a:t>
            </a:r>
          </a:p>
          <a:p>
            <a:pPr marL="645812" lvl="1" indent="-176131" defTabSz="939363">
              <a:buFont typeface="Arial" panose="020B0604020202020204" pitchFamily="34" charset="0"/>
              <a:buChar char="•"/>
              <a:defRPr/>
            </a:pPr>
            <a:r>
              <a:rPr lang="en-US" i="0" baseline="0" dirty="0" smtClean="0"/>
              <a:t>Identifies the entity that will issue permits and enforce criteria.</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1" baseline="0" dirty="0" smtClean="0"/>
              <a:t>Instructor should address again how using only the minimum “one size fits all” approach of the NFIP will not be effective on the unique or specific state level.</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34</a:t>
            </a:fld>
            <a:endParaRPr lang="en-US" dirty="0"/>
          </a:p>
        </p:txBody>
      </p:sp>
    </p:spTree>
    <p:extLst>
      <p:ext uri="{BB962C8B-B14F-4D97-AF65-F5344CB8AC3E}">
        <p14:creationId xmlns:p14="http://schemas.microsoft.com/office/powerpoint/2010/main" val="3402184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35</a:t>
            </a:fld>
            <a:endParaRPr lang="en-US" dirty="0"/>
          </a:p>
        </p:txBody>
      </p:sp>
    </p:spTree>
    <p:extLst>
      <p:ext uri="{BB962C8B-B14F-4D97-AF65-F5344CB8AC3E}">
        <p14:creationId xmlns:p14="http://schemas.microsoft.com/office/powerpoint/2010/main" val="2234467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Having authority to regulate, but failing to develop support processes for administering regulations, monitoring compliance and enforcing penalties will not be effective.</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I should point out that regardless of State/Local FPM, effective programs share some common elements:  permits, development review and enforcement.  The next slides will look at these elements in more detail.</a:t>
            </a: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36</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37</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extLst>
      <p:ext uri="{BB962C8B-B14F-4D97-AF65-F5344CB8AC3E}">
        <p14:creationId xmlns:p14="http://schemas.microsoft.com/office/powerpoint/2010/main" val="3326920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Let’s take a look at these elements of effective regulatory programs a little more closely in the next few slides.</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38</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An effective program will support the permit process with some common elements:</a:t>
            </a:r>
          </a:p>
          <a:p>
            <a:pPr marL="645812" lvl="1" indent="-176131" defTabSz="939363">
              <a:buFont typeface="Arial" panose="020B0604020202020204" pitchFamily="34" charset="0"/>
              <a:buChar char="•"/>
              <a:defRPr/>
            </a:pPr>
            <a:r>
              <a:rPr lang="en-US" i="0" baseline="0" dirty="0" smtClean="0"/>
              <a:t>Clearly written regulations;</a:t>
            </a:r>
          </a:p>
          <a:p>
            <a:pPr marL="645812" lvl="1" indent="-176131" defTabSz="939363">
              <a:buFont typeface="Arial" panose="020B0604020202020204" pitchFamily="34" charset="0"/>
              <a:buChar char="•"/>
              <a:defRPr/>
            </a:pPr>
            <a:r>
              <a:rPr lang="en-US" i="0" baseline="0" dirty="0" smtClean="0"/>
              <a:t>Regulations that appropriately apply to each type of development activity;</a:t>
            </a:r>
          </a:p>
          <a:p>
            <a:pPr marL="645812" lvl="1" indent="-176131" defTabSz="939363">
              <a:buFont typeface="Arial" panose="020B0604020202020204" pitchFamily="34" charset="0"/>
              <a:buChar char="•"/>
              <a:defRPr/>
            </a:pPr>
            <a:r>
              <a:rPr lang="en-US" i="0" baseline="0" dirty="0" smtClean="0"/>
              <a:t>Information that will help applicants understand the regulations and permit criteria;</a:t>
            </a:r>
          </a:p>
          <a:p>
            <a:pPr marL="645812" lvl="1" indent="-176131" defTabSz="939363">
              <a:buFont typeface="Arial" panose="020B0604020202020204" pitchFamily="34" charset="0"/>
              <a:buChar char="•"/>
              <a:defRPr/>
            </a:pPr>
            <a:r>
              <a:rPr lang="en-US" i="0" baseline="0" dirty="0" smtClean="0"/>
              <a:t>Staff who are well-versed in the regulations and how to apply them;</a:t>
            </a:r>
          </a:p>
          <a:p>
            <a:pPr marL="645812" lvl="1" indent="-176131" defTabSz="939363">
              <a:buFont typeface="Arial" panose="020B0604020202020204" pitchFamily="34" charset="0"/>
              <a:buChar char="•"/>
              <a:defRPr/>
            </a:pPr>
            <a:r>
              <a:rPr lang="en-US" i="0" baseline="0" dirty="0" smtClean="0"/>
              <a:t>Enough staff to process the permit load and help applicants;</a:t>
            </a:r>
          </a:p>
          <a:p>
            <a:pPr marL="645812" lvl="1" indent="-176131" defTabSz="939363">
              <a:buFont typeface="Arial" panose="020B0604020202020204" pitchFamily="34" charset="0"/>
              <a:buChar char="•"/>
              <a:defRPr/>
            </a:pPr>
            <a:r>
              <a:rPr lang="en-US" i="0" baseline="0" dirty="0" smtClean="0"/>
              <a:t>Permit documents that clearly outline limitations, restrictions and consequences for failure to comply, and;</a:t>
            </a:r>
          </a:p>
          <a:p>
            <a:pPr marL="645812" lvl="1" indent="-176131" defTabSz="939363">
              <a:buFont typeface="Arial" panose="020B0604020202020204" pitchFamily="34" charset="0"/>
              <a:buChar char="•"/>
              <a:defRPr/>
            </a:pPr>
            <a:r>
              <a:rPr lang="en-US" i="0" baseline="0" dirty="0" smtClean="0"/>
              <a:t>Authority for inspection and enforcement if violations are found.</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39</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Stress that this module has six stated objectives</a:t>
            </a:r>
            <a:r>
              <a:rPr lang="en-US" i="1" baseline="0" dirty="0" smtClean="0"/>
              <a:t> that must be understood at the conclusion of the session.</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The effectiveness of state FPM programs is related to the authority that a state exercises and how it coordinates with local communities to regulate development and manage floodplain resources.</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Whether state or local regulation of floodplains is occurring, to be effective the program should have a review and approval process, methods for monitoring and providing technical assistance and methods for enforcing penalties to remedy violations and problems.</a:t>
            </a:r>
          </a:p>
          <a:p>
            <a:pPr marL="176131" indent="-176131">
              <a:buFont typeface="Arial" pitchFamily="34" charset="0"/>
              <a:buChar char="•"/>
            </a:pPr>
            <a:endParaRPr lang="en-US" i="1" baseline="0" dirty="0" smtClean="0"/>
          </a:p>
          <a:p>
            <a:pPr marL="176131" indent="-176131">
              <a:buFont typeface="Arial" pitchFamily="34" charset="0"/>
              <a:buChar char="•"/>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40</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extLst>
      <p:ext uri="{BB962C8B-B14F-4D97-AF65-F5344CB8AC3E}">
        <p14:creationId xmlns:p14="http://schemas.microsoft.com/office/powerpoint/2010/main" val="2518982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41</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extLst>
      <p:ext uri="{BB962C8B-B14F-4D97-AF65-F5344CB8AC3E}">
        <p14:creationId xmlns:p14="http://schemas.microsoft.com/office/powerpoint/2010/main" val="4085063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42</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extLst>
      <p:ext uri="{BB962C8B-B14F-4D97-AF65-F5344CB8AC3E}">
        <p14:creationId xmlns:p14="http://schemas.microsoft.com/office/powerpoint/2010/main" val="2541901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NFIP State Coordinators are expected to assist local communities (and sister agencies) in developing floodplain regulations and ensuring that those with the authority are enforcing their regulations.</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The CAV and CAC are examples of the monitoring and technical assistance framework established by the NFIP.</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43</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 first step is to provide additional technical assistance to the various state agencies with enforcement authorities.</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Some state floodplain managers take a direct role; others act as a coordinator, while some refer the situation to the FEMA Regional Office.  Which of the three do you do?  One, two, all?  Depends on the situation?</a:t>
            </a:r>
          </a:p>
          <a:p>
            <a:pPr marL="176131" indent="-176131" defTabSz="939363">
              <a:buFont typeface="Arial" panose="020B0604020202020204" pitchFamily="34" charset="0"/>
              <a:buChar char="•"/>
              <a:defRPr/>
            </a:pPr>
            <a:endParaRPr lang="en-US" i="1" baseline="0"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44</a:t>
            </a:fld>
            <a:endParaRPr lang="en-US" dirty="0"/>
          </a:p>
        </p:txBody>
      </p:sp>
    </p:spTree>
    <p:extLst>
      <p:ext uri="{BB962C8B-B14F-4D97-AF65-F5344CB8AC3E}">
        <p14:creationId xmlns:p14="http://schemas.microsoft.com/office/powerpoint/2010/main" val="1881787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There are three scenarios that represent the scope of enforcement actions that a state may face:</a:t>
            </a:r>
          </a:p>
          <a:p>
            <a:pPr marL="176131" indent="-176131" defTabSz="939363">
              <a:buFont typeface="Arial" panose="020B0604020202020204" pitchFamily="34" charset="0"/>
              <a:buChar char="•"/>
              <a:defRPr/>
            </a:pPr>
            <a:endParaRPr lang="en-US" i="0" baseline="0" dirty="0" smtClean="0"/>
          </a:p>
          <a:p>
            <a:pPr marL="704522" lvl="1" indent="-234841" defTabSz="939363">
              <a:buFont typeface="+mj-lt"/>
              <a:buAutoNum type="arabicPeriod"/>
              <a:defRPr/>
            </a:pPr>
            <a:r>
              <a:rPr lang="en-US" i="0" baseline="0" dirty="0" smtClean="0"/>
              <a:t>When property-owners or developers do not obtain the required floodplain management permit;</a:t>
            </a:r>
          </a:p>
          <a:p>
            <a:pPr marL="704522" lvl="1" indent="-234841" defTabSz="939363">
              <a:buFont typeface="+mj-lt"/>
              <a:buAutoNum type="arabicPeriod"/>
              <a:defRPr/>
            </a:pPr>
            <a:r>
              <a:rPr lang="en-US" i="0" baseline="0" dirty="0" smtClean="0"/>
              <a:t>When a property-owner or developer does not comply with the criteria or conditions of a permit that was obtained, and;</a:t>
            </a:r>
          </a:p>
          <a:p>
            <a:pPr marL="704522" lvl="1" indent="-234841" defTabSz="939363">
              <a:buFont typeface="+mj-lt"/>
              <a:buAutoNum type="arabicPeriod"/>
              <a:defRPr/>
            </a:pPr>
            <a:r>
              <a:rPr lang="en-US" i="0" baseline="0" dirty="0" smtClean="0"/>
              <a:t>When a community fails to properly administer local floodplain management regulations.</a:t>
            </a:r>
          </a:p>
          <a:p>
            <a:pPr marL="469682" lvl="1" defTabSz="939363">
              <a:defRPr/>
            </a:pPr>
            <a:endParaRPr lang="en-US" i="0" baseline="0" dirty="0" smtClean="0"/>
          </a:p>
          <a:p>
            <a:pPr marL="176131" indent="-176131" defTabSz="939363">
              <a:buFont typeface="Arial" panose="020B0604020202020204" pitchFamily="34" charset="0"/>
              <a:buChar char="•"/>
              <a:defRPr/>
            </a:pPr>
            <a:r>
              <a:rPr lang="en-US" i="0" baseline="0" dirty="0" smtClean="0"/>
              <a:t>At a minimum, the NFIP State Coordinator is expected to assist in supplying evaluation and monitoring information to support the NFIP enforcement actions of “probation” or “suspension.”</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An important point is that effective state programs should have enforcement mechanisms for state floodplain management regulations and community compliance with NFIP criteria.</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45</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46</a:t>
            </a:fld>
            <a:endParaRPr lang="en-US" dirty="0"/>
          </a:p>
        </p:txBody>
      </p:sp>
    </p:spTree>
    <p:extLst>
      <p:ext uri="{BB962C8B-B14F-4D97-AF65-F5344CB8AC3E}">
        <p14:creationId xmlns:p14="http://schemas.microsoft.com/office/powerpoint/2010/main" val="2610334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If technical assistance and consultation do not meet with success, sanctions can be applied to the community or to the individual property owners and developers, depending on the situation and your FEMA Regional Office.</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Some states have direct authority to apply enforcement themselves or ask a court to order a remedy.</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FEMA can place a NFIP member community on probation or eventually suspend it from the program.</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47</a:t>
            </a:fld>
            <a:endParaRPr lang="en-US" dirty="0"/>
          </a:p>
        </p:txBody>
      </p:sp>
    </p:spTree>
    <p:extLst>
      <p:ext uri="{BB962C8B-B14F-4D97-AF65-F5344CB8AC3E}">
        <p14:creationId xmlns:p14="http://schemas.microsoft.com/office/powerpoint/2010/main" val="2466950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Having a national minimum standard may constrain what many states would like to achieve in terms of reducing flood risk and protecting naturally functioning floodplains and their resources.</a:t>
            </a:r>
          </a:p>
          <a:p>
            <a:pPr marL="176131" indent="-176131" defTabSz="939363">
              <a:buFont typeface="Arial" panose="020B0604020202020204" pitchFamily="34" charset="0"/>
              <a:buChar char="•"/>
              <a:defRPr/>
            </a:pPr>
            <a:endParaRPr lang="en-US" i="0" baseline="0" dirty="0" smtClean="0"/>
          </a:p>
          <a:p>
            <a:pPr defTabSz="939363">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48</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1" baseline="0" dirty="0" smtClean="0"/>
              <a:t>This is a good way to get some interaction on authority – use as discussion starter.</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Each incoming gubernatorial administration can change executive orders, which does not lend itself to permanent regulations, which a legislative action does.</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49</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Stress that this module has six stated objectives</a:t>
            </a:r>
            <a:r>
              <a:rPr lang="en-US" i="1" baseline="0" dirty="0" smtClean="0"/>
              <a:t> that must be understood at the conclusion of the session.</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50</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51</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extLst>
      <p:ext uri="{BB962C8B-B14F-4D97-AF65-F5344CB8AC3E}">
        <p14:creationId xmlns:p14="http://schemas.microsoft.com/office/powerpoint/2010/main" val="3806051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Photo</a:t>
            </a:r>
            <a:r>
              <a:rPr lang="en-US" i="1" baseline="0" dirty="0" smtClean="0"/>
              <a:t> of Texas Water Treatment Plant at Max </a:t>
            </a:r>
            <a:r>
              <a:rPr lang="en-US" i="1" baseline="0" dirty="0" err="1" smtClean="0"/>
              <a:t>Starcke</a:t>
            </a:r>
            <a:r>
              <a:rPr lang="en-US" i="1" baseline="0" dirty="0" smtClean="0"/>
              <a:t> Park.  Photo credit is Texas Natural Resources Information System</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52</a:t>
            </a:fld>
            <a:endParaRPr lang="en-US" dirty="0"/>
          </a:p>
        </p:txBody>
      </p:sp>
    </p:spTree>
    <p:extLst>
      <p:ext uri="{BB962C8B-B14F-4D97-AF65-F5344CB8AC3E}">
        <p14:creationId xmlns:p14="http://schemas.microsoft.com/office/powerpoint/2010/main" val="38897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085" indent="-176085">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085" indent="-176085">
              <a:buFont typeface="Arial" pitchFamily="34" charset="0"/>
              <a:buChar char="•"/>
            </a:pPr>
            <a:endParaRPr lang="en-US" i="1" baseline="0" dirty="0" smtClean="0"/>
          </a:p>
          <a:p>
            <a:pPr marL="176085" indent="-176085">
              <a:buFont typeface="Arial" pitchFamily="34" charset="0"/>
              <a:buChar char="•"/>
            </a:pPr>
            <a:r>
              <a:rPr lang="en-US" i="1" baseline="0" dirty="0" smtClean="0"/>
              <a:t>Take a 10 minute break.</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53</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54</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Facilitate discussion.</a:t>
            </a:r>
          </a:p>
        </p:txBody>
      </p:sp>
    </p:spTree>
    <p:extLst>
      <p:ext uri="{BB962C8B-B14F-4D97-AF65-F5344CB8AC3E}">
        <p14:creationId xmlns:p14="http://schemas.microsoft.com/office/powerpoint/2010/main" val="1261764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55</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extLst>
      <p:ext uri="{BB962C8B-B14F-4D97-AF65-F5344CB8AC3E}">
        <p14:creationId xmlns:p14="http://schemas.microsoft.com/office/powerpoint/2010/main" val="3436139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b="1" i="0" dirty="0" smtClean="0"/>
              <a:t>Answer: </a:t>
            </a:r>
            <a:r>
              <a:rPr lang="en-US" i="0" dirty="0" smtClean="0"/>
              <a:t>Public safety and the protection of building occupants.  Much like the public health</a:t>
            </a:r>
            <a:r>
              <a:rPr lang="en-US" i="0" baseline="0" dirty="0" smtClean="0"/>
              <a:t> and safety concerns put forth in the local flood damage prevention ordinances.</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56</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a:t>
            </a:r>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57</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a:t>
            </a:r>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58</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r>
              <a:rPr lang="en-US" i="0" baseline="0" dirty="0" smtClean="0"/>
              <a:t>What else is possible in this mixture?</a:t>
            </a:r>
          </a:p>
          <a:p>
            <a:pPr marL="176131" indent="-176131">
              <a:buFont typeface="Arial" panose="020B0604020202020204" pitchFamily="34" charset="0"/>
              <a:buChar char="•"/>
            </a:pPr>
            <a:endParaRPr lang="en-US" i="0" baseline="0" dirty="0" smtClean="0"/>
          </a:p>
          <a:p>
            <a:pPr marL="645812" lvl="1" indent="-176131">
              <a:buFont typeface="Arial" panose="020B0604020202020204" pitchFamily="34" charset="0"/>
              <a:buChar char="•"/>
            </a:pPr>
            <a:r>
              <a:rPr lang="en-US" i="0" baseline="0" dirty="0" smtClean="0"/>
              <a:t>Some states don’t allow any local amendments to the building code.</a:t>
            </a:r>
          </a:p>
          <a:p>
            <a:pPr marL="645812" lvl="1" indent="-176131">
              <a:buFont typeface="Arial" panose="020B0604020202020204" pitchFamily="34" charset="0"/>
              <a:buChar char="•"/>
            </a:pPr>
            <a:r>
              <a:rPr lang="en-US" i="0" baseline="0" dirty="0" smtClean="0"/>
              <a:t>Some allow communities to adopt only provisions that result in a higher level of protection.</a:t>
            </a:r>
          </a:p>
          <a:p>
            <a:pPr marL="645812" lvl="1" indent="-176131">
              <a:buFont typeface="Arial" panose="020B0604020202020204" pitchFamily="34" charset="0"/>
              <a:buChar char="•"/>
            </a:pPr>
            <a:r>
              <a:rPr lang="en-US" i="0" baseline="0" dirty="0" smtClean="0"/>
              <a:t>Others allow modifications that are specifically justified and approved by a state authority.</a:t>
            </a:r>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59</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dirty="0" smtClean="0"/>
              <a:t>If we want to frame</a:t>
            </a:r>
            <a:r>
              <a:rPr lang="en-US" i="0" baseline="0" dirty="0" smtClean="0"/>
              <a:t> state authority (and how it relates to local) and NFIP participation as presented in Principle #1, we should consider the following:</a:t>
            </a:r>
          </a:p>
          <a:p>
            <a:pPr marL="176131" indent="-176131">
              <a:buFont typeface="Arial" pitchFamily="34" charset="0"/>
              <a:buChar char="•"/>
            </a:pPr>
            <a:endParaRPr lang="en-US" i="0" baseline="0" dirty="0" smtClean="0"/>
          </a:p>
          <a:p>
            <a:pPr marL="234841" indent="-234841">
              <a:buFont typeface="+mj-lt"/>
              <a:buAutoNum type="arabicPeriod"/>
            </a:pPr>
            <a:r>
              <a:rPr lang="en-US" i="0" baseline="0" dirty="0" smtClean="0"/>
              <a:t>Basic State authority that supports local FPM role (i.e. Home Rule and Dillon Rule).</a:t>
            </a:r>
          </a:p>
          <a:p>
            <a:pPr marL="234841" indent="-234841">
              <a:buFont typeface="+mj-lt"/>
              <a:buAutoNum type="arabicPeriod"/>
            </a:pPr>
            <a:r>
              <a:rPr lang="en-US" i="0" baseline="0" dirty="0" smtClean="0"/>
              <a:t>State/local FPM authority division (i.e. full, partial, split).</a:t>
            </a:r>
          </a:p>
          <a:p>
            <a:pPr marL="234841" indent="-234841">
              <a:buFont typeface="+mj-lt"/>
              <a:buAutoNum type="arabicPeriod"/>
            </a:pPr>
            <a:r>
              <a:rPr lang="en-US" i="0" baseline="0" dirty="0" smtClean="0"/>
              <a:t>Effective program regulatory elements (i.e. permit/review, monitoring/tech assistance, enforcement/penalties).</a:t>
            </a:r>
          </a:p>
          <a:p>
            <a:pPr marL="234841" indent="-234841">
              <a:buFont typeface="+mj-lt"/>
              <a:buAutoNum type="arabicPeriod"/>
            </a:pPr>
            <a:r>
              <a:rPr lang="en-US" i="0" baseline="0" dirty="0" smtClean="0"/>
              <a:t>Overview of the NFIP as a state foundation for effective FPM.</a:t>
            </a:r>
          </a:p>
          <a:p>
            <a:pPr marL="234841" indent="-234841">
              <a:buFont typeface="+mj-lt"/>
              <a:buAutoNum type="arabicPeriod"/>
            </a:pPr>
            <a:r>
              <a:rPr lang="en-US" i="0" baseline="0" dirty="0" smtClean="0"/>
              <a:t>NFIP State Coordinator responsibilities (i.e. 44 CFR 60.25).</a:t>
            </a:r>
          </a:p>
          <a:p>
            <a:pPr marL="234841" indent="-234841">
              <a:buFont typeface="+mj-lt"/>
              <a:buAutoNum type="arabicPeriod"/>
            </a:pPr>
            <a:r>
              <a:rPr lang="en-US" i="0" baseline="0" dirty="0" smtClean="0"/>
              <a:t>Best Practice resource (i.e. ASFPM State and Local Programs 2010) and case studies.</a:t>
            </a:r>
          </a:p>
          <a:p>
            <a:pPr marL="234841" indent="-234841">
              <a:buFont typeface="+mj-lt"/>
              <a:buAutoNum type="arabicPeriod"/>
            </a:pPr>
            <a:endParaRPr lang="en-US" i="0" baseline="0" dirty="0" smtClean="0"/>
          </a:p>
          <a:p>
            <a:pPr marL="234841" indent="-234841">
              <a:buFont typeface="+mj-lt"/>
              <a:buAutoNum type="arabicPeriod"/>
            </a:pP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a:t>
            </a:r>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60</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  Give examples as needed.</a:t>
            </a:r>
          </a:p>
          <a:p>
            <a:pPr marL="176131" indent="-176131">
              <a:buFont typeface="Arial" panose="020B0604020202020204" pitchFamily="34" charset="0"/>
              <a:buChar char="•"/>
            </a:pPr>
            <a:endParaRPr lang="en-US" i="0" dirty="0" smtClean="0"/>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61</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Agricultural</a:t>
            </a:r>
            <a:r>
              <a:rPr lang="en-US" baseline="0" dirty="0" smtClean="0"/>
              <a:t> building (upper left).  Variances are allowed for pole frame buildings, steel grain bins, steel frame corn cribs, general purpose feeding barns open on one side.  Variances are not allowed for livestock confinement buildings, poultry houses, dairy operations, similar livestock operations.</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baseline="0" dirty="0" smtClean="0"/>
              <a:t>Farm houses are not agricultural structures!</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baseline="0" dirty="0" smtClean="0"/>
              <a:t>Generally, non-elevated agricultural structures must be considered on a site-specific basis and may be permitted only by variance.  Applicants must show that sites are in “wide, expansive floodplain areas” and no other alternative location outside of the floodplain exists. </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baseline="0" dirty="0" smtClean="0"/>
              <a:t>Remember, wet </a:t>
            </a:r>
            <a:r>
              <a:rPr lang="en-US" baseline="0" dirty="0" err="1" smtClean="0"/>
              <a:t>floodproofing</a:t>
            </a:r>
            <a:r>
              <a:rPr lang="en-US" baseline="0" dirty="0" smtClean="0"/>
              <a:t> can result in very high flood insurance premiums.  See 44 CFR 60.6(a) – “insurance premiums…will not be modified by granting a variance…”  Also see 44 CFR 60.6(a)(5) – community must notify applicant in writing the granting of a variance may result in increased premiums.</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i="1" baseline="0" dirty="0" smtClean="0"/>
              <a:t>Photo of a pole frame barn in Simpson County, MS.</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62</a:t>
            </a:fld>
            <a:endParaRPr lang="en-US" dirty="0"/>
          </a:p>
        </p:txBody>
      </p:sp>
    </p:spTree>
    <p:extLst>
      <p:ext uri="{BB962C8B-B14F-4D97-AF65-F5344CB8AC3E}">
        <p14:creationId xmlns:p14="http://schemas.microsoft.com/office/powerpoint/2010/main" val="18136275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baseline="0" dirty="0" smtClean="0"/>
              <a:t>Temp structures that are often found within the floodplain, such as construction trailers, portable bathroom facilities, large trash receptacles and roadside stands.</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baseline="0" dirty="0" smtClean="0"/>
              <a:t>Must have a conditional permit:</a:t>
            </a:r>
          </a:p>
          <a:p>
            <a:pPr marL="645812" lvl="1" indent="-176131">
              <a:buFont typeface="Arial" panose="020B0604020202020204" pitchFamily="34" charset="0"/>
              <a:buChar char="•"/>
            </a:pPr>
            <a:r>
              <a:rPr lang="en-US" baseline="0" dirty="0" smtClean="0"/>
              <a:t>Stipulate the duration of placement</a:t>
            </a:r>
          </a:p>
          <a:p>
            <a:pPr marL="645812" lvl="1" indent="-176131">
              <a:buFont typeface="Arial" panose="020B0604020202020204" pitchFamily="34" charset="0"/>
              <a:buChar char="•"/>
            </a:pPr>
            <a:r>
              <a:rPr lang="en-US" baseline="0" dirty="0" smtClean="0"/>
              <a:t>Can’t be placed in a floodway</a:t>
            </a:r>
          </a:p>
          <a:p>
            <a:pPr marL="645812" lvl="1" indent="-176131">
              <a:buFont typeface="Arial" panose="020B0604020202020204" pitchFamily="34" charset="0"/>
              <a:buChar char="•"/>
            </a:pPr>
            <a:r>
              <a:rPr lang="en-US" baseline="0" dirty="0" smtClean="0"/>
              <a:t>Not advisable in a V zone</a:t>
            </a:r>
          </a:p>
          <a:p>
            <a:pPr marL="645812" lvl="1" indent="-176131">
              <a:buFont typeface="Arial" panose="020B0604020202020204" pitchFamily="34" charset="0"/>
              <a:buChar char="•"/>
            </a:pPr>
            <a:r>
              <a:rPr lang="en-US" baseline="0" dirty="0" smtClean="0"/>
              <a:t>Flood warning system must be in place</a:t>
            </a:r>
          </a:p>
          <a:p>
            <a:pPr marL="645812" lvl="1" indent="-176131">
              <a:buFont typeface="Arial" panose="020B0604020202020204" pitchFamily="34" charset="0"/>
              <a:buChar char="•"/>
            </a:pPr>
            <a:r>
              <a:rPr lang="en-US" baseline="0" dirty="0" smtClean="0"/>
              <a:t>Damage potential is minimized</a:t>
            </a:r>
          </a:p>
          <a:p>
            <a:pPr marL="645812" lvl="1" indent="-176131">
              <a:buFont typeface="Arial" panose="020B0604020202020204" pitchFamily="34" charset="0"/>
              <a:buChar char="•"/>
            </a:pPr>
            <a:r>
              <a:rPr lang="en-US" baseline="0" dirty="0" smtClean="0"/>
              <a:t>Conditions listed on the permit</a:t>
            </a:r>
          </a:p>
          <a:p>
            <a:pPr marL="645812" lvl="1" indent="-176131">
              <a:buFont typeface="Arial" panose="020B0604020202020204" pitchFamily="34" charset="0"/>
              <a:buChar char="•"/>
            </a:pPr>
            <a:r>
              <a:rPr lang="en-US" baseline="0" dirty="0" smtClean="0"/>
              <a:t>Appropriate follow-up and oversight, and</a:t>
            </a:r>
          </a:p>
          <a:p>
            <a:pPr marL="645812" lvl="1" indent="-176131">
              <a:buFont typeface="Arial" panose="020B0604020202020204" pitchFamily="34" charset="0"/>
              <a:buChar char="•"/>
            </a:pPr>
            <a:r>
              <a:rPr lang="en-US" baseline="0" dirty="0" smtClean="0"/>
              <a:t>Require a bond if the permit holder is unable or unwilling to remove as part of exercise of removal.</a:t>
            </a:r>
          </a:p>
          <a:p>
            <a:pPr marL="176131" indent="-176131">
              <a:buFont typeface="Arial" panose="020B0604020202020204" pitchFamily="34" charset="0"/>
              <a:buChar char="•"/>
            </a:pPr>
            <a:endParaRPr lang="en-US" baseline="0" dirty="0" smtClean="0"/>
          </a:p>
          <a:p>
            <a:pPr marL="176131" indent="-176131">
              <a:buFont typeface="Arial" panose="020B0604020202020204" pitchFamily="34" charset="0"/>
              <a:buChar char="•"/>
            </a:pPr>
            <a:r>
              <a:rPr lang="en-US" i="1" baseline="0" dirty="0" smtClean="0"/>
              <a:t>Photos by AWG Consulting.</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63</a:t>
            </a:fld>
            <a:endParaRPr lang="en-US" dirty="0"/>
          </a:p>
        </p:txBody>
      </p:sp>
    </p:spTree>
    <p:extLst>
      <p:ext uri="{BB962C8B-B14F-4D97-AF65-F5344CB8AC3E}">
        <p14:creationId xmlns:p14="http://schemas.microsoft.com/office/powerpoint/2010/main" val="1813627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0" dirty="0" smtClean="0"/>
              <a:t>This</a:t>
            </a:r>
            <a:r>
              <a:rPr lang="en-US" i="0" baseline="0" dirty="0" smtClean="0"/>
              <a:t> is a recreational trailer that possibly meets the portability requirement. (RV is located in Claiborne County, MS)</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1" baseline="0" dirty="0" smtClean="0"/>
              <a:t>CLICK</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r>
              <a:rPr lang="en-US" i="0" baseline="0" dirty="0" smtClean="0"/>
              <a:t>This is a recreational trailer that does not meet the portability requirement.  (RV is located in George County, MS)</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64</a:t>
            </a:fld>
            <a:endParaRPr lang="en-US" dirty="0"/>
          </a:p>
        </p:txBody>
      </p:sp>
    </p:spTree>
    <p:extLst>
      <p:ext uri="{BB962C8B-B14F-4D97-AF65-F5344CB8AC3E}">
        <p14:creationId xmlns:p14="http://schemas.microsoft.com/office/powerpoint/2010/main" val="18136275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  Give examples as needed.</a:t>
            </a:r>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65</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Cell tower site in AE zone (Harrison County, MS)</a:t>
            </a:r>
            <a:r>
              <a:rPr lang="en-US" baseline="0" dirty="0" smtClean="0"/>
              <a:t> and swimming pool in Harrison County, MS post Katrina</a:t>
            </a:r>
            <a:r>
              <a:rPr lang="en-US" dirty="0" smtClean="0"/>
              <a:t>.  (For some reason the pool was almost</a:t>
            </a:r>
            <a:r>
              <a:rPr lang="en-US" baseline="0" dirty="0" smtClean="0"/>
              <a:t> empty, the surge must have pulled the water out?  Other in-ground pools looked like sewers.)</a:t>
            </a:r>
            <a:endParaRPr lang="en-US" dirty="0" smtClean="0"/>
          </a:p>
          <a:p>
            <a:pPr marL="176131" indent="-176131">
              <a:buFont typeface="Arial" panose="020B0604020202020204" pitchFamily="34" charset="0"/>
              <a:buChar char="•"/>
            </a:pPr>
            <a:endParaRPr lang="en-US" i="1" dirty="0" smtClean="0"/>
          </a:p>
          <a:p>
            <a:pPr marL="176131" indent="-176131">
              <a:buFont typeface="Arial" panose="020B0604020202020204" pitchFamily="34" charset="0"/>
              <a:buChar char="•"/>
            </a:pPr>
            <a:r>
              <a:rPr lang="en-US" i="1" dirty="0" smtClean="0"/>
              <a:t>Photos by Mississippi Emergency</a:t>
            </a:r>
            <a:r>
              <a:rPr lang="en-US" i="1" baseline="0" dirty="0" smtClean="0"/>
              <a:t> </a:t>
            </a:r>
            <a:r>
              <a:rPr lang="en-US" i="1" dirty="0" smtClean="0"/>
              <a:t>Management Agency.</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66</a:t>
            </a:fld>
            <a:endParaRPr lang="en-US" dirty="0"/>
          </a:p>
        </p:txBody>
      </p:sp>
    </p:spTree>
    <p:extLst>
      <p:ext uri="{BB962C8B-B14F-4D97-AF65-F5344CB8AC3E}">
        <p14:creationId xmlns:p14="http://schemas.microsoft.com/office/powerpoint/2010/main" val="35472020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r>
              <a:rPr lang="en-US" b="1" i="0" baseline="0" dirty="0" smtClean="0"/>
              <a:t>Answer: </a:t>
            </a:r>
            <a:r>
              <a:rPr lang="en-US" b="0" i="0" baseline="0" dirty="0" smtClean="0"/>
              <a:t>To assure that the structures do in fact comply with all applicable requirements.</a:t>
            </a:r>
            <a:endParaRPr lang="en-US" b="1" i="0" baseline="0" dirty="0" smtClean="0"/>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67</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Review the slide.</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r>
              <a:rPr lang="en-US" i="0" baseline="0" dirty="0" smtClean="0"/>
              <a:t>The International Code Council, the American Society of Civil Engineers, and the National Fire Protection Association have model codes which are consistent with the minimum provisions of the NFIP.</a:t>
            </a:r>
          </a:p>
          <a:p>
            <a:pPr marL="176131" indent="-176131">
              <a:buFont typeface="Arial" panose="020B0604020202020204" pitchFamily="34" charset="0"/>
              <a:buChar char="•"/>
            </a:pPr>
            <a:endParaRPr lang="en-US" i="0" baseline="0" dirty="0" smtClean="0"/>
          </a:p>
          <a:p>
            <a:pPr marL="176131" indent="-176131">
              <a:buFont typeface="Arial" panose="020B0604020202020204" pitchFamily="34" charset="0"/>
              <a:buChar char="•"/>
            </a:pPr>
            <a:r>
              <a:rPr lang="en-US" i="0" baseline="0" dirty="0" smtClean="0"/>
              <a:t>Some states (OR and NJ) have purposely excluded the SI/SD provisions from their state building code and that has resulted in many “new” structures that do not comply with minimum NFIP criteria.  This is a huge problem.</a:t>
            </a:r>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68</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Job Aid 3.  Refer the mentee(s) to the FEMA handout and briefly review its eight pages with them.</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r>
              <a:rPr lang="en-US" i="1" baseline="0" dirty="0" smtClean="0"/>
              <a:t>After your brief review, click for the stick figure to announce the next slide and job aids.</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r>
              <a:rPr lang="en-US" i="0" baseline="0" dirty="0" smtClean="0"/>
              <a:t>Now, let’s looks at four more job aids that will give you excellent background information for your later perusal.</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69</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pPr>
            <a:r>
              <a:rPr lang="en-US" i="0" baseline="0" dirty="0" smtClean="0"/>
              <a:t>State exemptions discussion will </a:t>
            </a:r>
            <a:r>
              <a:rPr lang="en-US" i="0" dirty="0" smtClean="0"/>
              <a:t>provide a good example of how state</a:t>
            </a:r>
            <a:r>
              <a:rPr lang="en-US" i="0" baseline="0" dirty="0" smtClean="0"/>
              <a:t> and local authority can work together for better FPM.</a:t>
            </a:r>
          </a:p>
          <a:p>
            <a:pPr marL="176131" indent="-176131" defTabSz="939363">
              <a:buFont typeface="Arial" pitchFamily="34" charset="0"/>
              <a:buChar char="•"/>
            </a:pPr>
            <a:endParaRPr lang="en-US" i="0" baseline="0" dirty="0" smtClean="0"/>
          </a:p>
          <a:p>
            <a:pPr marL="176131" indent="-176131" defTabSz="939363">
              <a:buFont typeface="Arial" pitchFamily="34" charset="0"/>
              <a:buChar char="•"/>
            </a:pPr>
            <a:r>
              <a:rPr lang="en-US" i="0" baseline="0" dirty="0" smtClean="0"/>
              <a:t>Building codes can also be addressed in this manner.</a:t>
            </a:r>
          </a:p>
          <a:p>
            <a:pPr marL="176131" indent="-176131">
              <a:buFont typeface="Arial" pitchFamily="34" charset="0"/>
              <a:buChar char="•"/>
            </a:pP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Job Aids 4, 5, 6, and 7.   A review of each document could take up to 20 minutes.</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70</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baseline="0" dirty="0" smtClean="0"/>
              <a:t>Also available is an eight page guide or “</a:t>
            </a:r>
            <a:r>
              <a:rPr lang="en-US" i="1" baseline="0" dirty="0" err="1" smtClean="0"/>
              <a:t>CodeMaster</a:t>
            </a:r>
            <a:r>
              <a:rPr lang="en-US" i="1" baseline="0" dirty="0" smtClean="0"/>
              <a:t>” from Structures &amp; Codes Institute.  This booklet identifies a 12-step procedure for designing a structure for flood loads in accordance with the requirements of the 2009 and 2012 IRC, IBC, ASCE 7-05 and 7-10, ASCE 24-05 and 44 CFR Parts 59 and 60.</a:t>
            </a:r>
          </a:p>
          <a:p>
            <a:pPr marL="176131" indent="-176131">
              <a:buFont typeface="Arial" panose="020B0604020202020204" pitchFamily="34" charset="0"/>
              <a:buChar char="•"/>
            </a:pPr>
            <a:endParaRPr lang="en-US" i="1" baseline="0" dirty="0" smtClean="0"/>
          </a:p>
          <a:p>
            <a:pPr marL="176131" indent="-176131">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71</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marR="0" indent="-1761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t>An example of building</a:t>
            </a:r>
            <a:r>
              <a:rPr lang="en-US" i="0" baseline="0" dirty="0" smtClean="0"/>
              <a:t> codes not having minimum standards - i</a:t>
            </a:r>
            <a:r>
              <a:rPr lang="en-US" i="0" dirty="0" smtClean="0"/>
              <a:t>n</a:t>
            </a:r>
            <a:r>
              <a:rPr lang="en-US" i="0" baseline="0" dirty="0" smtClean="0"/>
              <a:t> the State of Oregon, the state building code does not have provisions for substantial improvement/substantial damage.</a:t>
            </a:r>
          </a:p>
          <a:p>
            <a:pPr marL="176131" marR="0" indent="-1761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dirty="0" smtClean="0"/>
          </a:p>
          <a:p>
            <a:pPr marL="176131" indent="-176131">
              <a:buFont typeface="Arial" panose="020B0604020202020204" pitchFamily="34" charset="0"/>
              <a:buChar char="•"/>
            </a:pPr>
            <a:r>
              <a:rPr lang="en-US" i="0" dirty="0" smtClean="0"/>
              <a:t>Sadly,</a:t>
            </a:r>
            <a:r>
              <a:rPr lang="en-US" i="0" baseline="0" dirty="0" smtClean="0"/>
              <a:t> there are many examples where the state building department does not value the relationship with the state floodplain manager and states have reported difficulty in building that relationship.</a:t>
            </a:r>
          </a:p>
          <a:p>
            <a:pPr marL="176131" indent="-176131">
              <a:buFont typeface="Arial" panose="020B0604020202020204" pitchFamily="34" charset="0"/>
              <a:buChar char="•"/>
            </a:pP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72</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73</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p:txBody>
      </p:sp>
    </p:spTree>
    <p:extLst>
      <p:ext uri="{BB962C8B-B14F-4D97-AF65-F5344CB8AC3E}">
        <p14:creationId xmlns:p14="http://schemas.microsoft.com/office/powerpoint/2010/main" val="32445441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dirty="0" smtClean="0"/>
              <a:t>Cover</a:t>
            </a:r>
            <a:r>
              <a:rPr lang="en-US" i="1" baseline="0" dirty="0" smtClean="0"/>
              <a:t> the slide.</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74</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75</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6108" indent="-176108">
              <a:buFont typeface="Arial" panose="020B0604020202020204" pitchFamily="34" charset="0"/>
              <a:buChar char="•"/>
            </a:pPr>
            <a:r>
              <a:rPr lang="en-US" i="1" dirty="0" smtClean="0"/>
              <a:t>Review the slide.</a:t>
            </a:r>
          </a:p>
          <a:p>
            <a:pPr marL="176108" indent="-176108">
              <a:buFont typeface="Arial" panose="020B0604020202020204" pitchFamily="34" charset="0"/>
              <a:buChar char="•"/>
            </a:pPr>
            <a:endParaRPr lang="en-US" i="0" dirty="0" smtClean="0"/>
          </a:p>
          <a:p>
            <a:pPr marL="176108" indent="-176108">
              <a:buFont typeface="Arial" panose="020B0604020202020204" pitchFamily="34" charset="0"/>
              <a:buChar char="•"/>
            </a:pPr>
            <a:r>
              <a:rPr lang="en-US" i="0" dirty="0" smtClean="0"/>
              <a:t>Sometimes</a:t>
            </a:r>
            <a:r>
              <a:rPr lang="en-US" i="0" baseline="0" dirty="0" smtClean="0"/>
              <a:t> there are individuals who are members in both organizations.</a:t>
            </a:r>
            <a:endParaRPr lang="en-US" i="0" dirty="0" smtClean="0"/>
          </a:p>
        </p:txBody>
      </p:sp>
    </p:spTree>
    <p:extLst>
      <p:ext uri="{BB962C8B-B14F-4D97-AF65-F5344CB8AC3E}">
        <p14:creationId xmlns:p14="http://schemas.microsoft.com/office/powerpoint/2010/main" val="31683300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085" indent="-176085">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085" indent="-176085">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76</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According to the U.S. Constitution, states retain ownership of the lands beneath navigable waters. Federal government retains supreme—but not exclusive—control over navigation.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Under the Public Trust Doctrine, states (and the federal government) have an affirmative duty to take the public trust into account in the planning and allocation of land and water resources, and to protect public trust uses whenever feasible.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A still more resonant aspect of Emperor Justinian I’s legacy was the uniform rewriting of Roman law, the Corpus Juris </a:t>
            </a:r>
            <a:r>
              <a:rPr lang="en-US" dirty="0" err="1" smtClean="0"/>
              <a:t>Civilis</a:t>
            </a:r>
            <a:r>
              <a:rPr lang="en-US" dirty="0" smtClean="0"/>
              <a:t>, which is still the basis of civil law in many modern nations.</a:t>
            </a:r>
            <a:endParaRPr lang="en-US" i="1" u="none"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77</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9363">
              <a:spcBef>
                <a:spcPct val="0"/>
              </a:spcBef>
              <a:buFont typeface="Arial" panose="020B0604020202020204" pitchFamily="34" charset="0"/>
              <a:buChar char="•"/>
              <a:defRPr/>
            </a:pPr>
            <a:r>
              <a:rPr lang="en-US" dirty="0" smtClean="0"/>
              <a:t>At the end of the nineteenth century, the U.S. Supreme Court firmly established the Public Trust Doctrine in American jurisprudence, finding that “the ownership of and dominion and sovereignty over lands covered by tide waters, within the limits of the several States, belong to the respective States within which they are found.” </a:t>
            </a:r>
            <a:r>
              <a:rPr lang="en-US" i="1" dirty="0" smtClean="0"/>
              <a:t>Illinois Central Railroad Co. v. Illinois, </a:t>
            </a:r>
            <a:r>
              <a:rPr lang="en-US" dirty="0" smtClean="0"/>
              <a:t>146 U.S. 387, 435 (1892).</a:t>
            </a:r>
          </a:p>
          <a:p>
            <a:pPr defTabSz="939363">
              <a:spcBef>
                <a:spcPct val="0"/>
              </a:spcBef>
              <a:defRPr/>
            </a:pPr>
            <a:endParaRPr lang="en-US" dirty="0" smtClean="0"/>
          </a:p>
          <a:p>
            <a:pPr marL="171450" indent="-171450" defTabSz="939363">
              <a:spcBef>
                <a:spcPct val="0"/>
              </a:spcBef>
              <a:buFont typeface="Arial" panose="020B0604020202020204" pitchFamily="34" charset="0"/>
              <a:buChar char="•"/>
              <a:defRPr/>
            </a:pPr>
            <a:r>
              <a:rPr lang="en-US" dirty="0" smtClean="0"/>
              <a:t>This court decision established that the Public Trust Doctrine is a State responsibility – and that it is responsibility that they cannot abdicate.</a:t>
            </a:r>
          </a:p>
          <a:p>
            <a:pPr defTabSz="939363">
              <a:spcBef>
                <a:spcPct val="0"/>
              </a:spcBef>
              <a:defRPr/>
            </a:pPr>
            <a:endParaRPr lang="en-US" dirty="0" smtClean="0"/>
          </a:p>
          <a:p>
            <a:pPr marL="171450" indent="-171450" defTabSz="939363">
              <a:spcBef>
                <a:spcPct val="0"/>
              </a:spcBef>
              <a:buFont typeface="Arial" panose="020B0604020202020204" pitchFamily="34" charset="0"/>
              <a:buChar char="•"/>
              <a:defRPr/>
            </a:pPr>
            <a:r>
              <a:rPr lang="en-US" dirty="0" smtClean="0"/>
              <a:t>So fast forward 70 years . . . To</a:t>
            </a:r>
            <a:r>
              <a:rPr lang="en-US" baseline="0" dirty="0" smtClean="0"/>
              <a:t> be able to identify these lands and water areas, states began to identify and map flood prone areas.  </a:t>
            </a:r>
            <a:endParaRPr lang="en-US" dirty="0" smtClean="0"/>
          </a:p>
          <a:p>
            <a:pPr marL="0" indent="0">
              <a:buFont typeface="Arial" panose="020B0604020202020204" pitchFamily="34" charset="0"/>
              <a:buNone/>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78</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Six of these programs were adopted in response to catastrophic floods.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by the late 1960s, a number of states had statutes regulating broader flood hazard areas: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 A 1962 Washington state statute provided that the state establish flood control zones when data were available for that purpose. Any activity to construct, reconstruct, or modify any structure or works affecting flood waters within any established zone required a state  permit.</a:t>
            </a:r>
          </a:p>
          <a:p>
            <a:r>
              <a:rPr lang="en-US" sz="1200" b="0" i="0" u="none" strike="noStrike" kern="1200" baseline="0" dirty="0" smtClean="0">
                <a:solidFill>
                  <a:schemeClr val="tx1"/>
                </a:solidFill>
                <a:latin typeface="+mn-lt"/>
                <a:ea typeface="+mn-ea"/>
                <a:cs typeface="+mn-cs"/>
              </a:rPr>
              <a:t>   	 · A 1965 California state code encouraged “local levels of government to plan land use regulations to accomplish floodplain management  and to provide state assistance and guidance as appropriate.”</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1966 New Jersey act authorized a state agency to delineate and mark flood hazard areas, to identify reasonable and proper use of these areas according to the relative risk, and to develop and disseminate other floodplain information.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1967 Nebraska state act established floodway encroachment lines of a 100-year frequency flood along watercourses by the state, when sufficient data had been acquired for this purpose. If an affected locality did not then adopt sufficient land use regulations within these areas, the state’s floodway would be enforced.</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By 1969, Michigan, Minnesota, and Vermont mandated regulation of flood hazard areas. Vermont regulated the permitted use, type of construction, and height of floor levels within areas designated by the state as subject to periodic flooding.</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79</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These bullets should help you (the instructor) to link  the NFIP as a part of a broader state FPM program, they need to hear how the NFIP is a starting point that they build</a:t>
            </a:r>
            <a:r>
              <a:rPr lang="en-US" i="1" baseline="0" dirty="0" smtClean="0"/>
              <a:t> into the program they need.</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Coordination of the federal NFIP is a good foundation for states that want to have effective FPM programs.</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The NFIP provides a link to federal programs/agencies and engages local communities toward the common goal of reducing flood risk and protecting the natural benefit and function of floodplain resources.</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NFIP State Coordinators need to understand how to be a good partner with FEMA, while creating state-specific goals and program activities that deal with the unique flood-related issues that every state faces.</a:t>
            </a: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The 1966 law required floodplain and shoreland zoning,  and to implement and enforce zoning, floodplain mapping was necessary.  NR 116.01  requires communities </a:t>
            </a:r>
            <a:r>
              <a:rPr lang="en-US" dirty="0" smtClean="0">
                <a:effectLst/>
              </a:rPr>
              <a:t>to adopt reasonable and effective floodplain zoning ordinances within their respective jurisdictions to regulate all floodplains where serious flood damage may occur within one year after hydraulic and engineering data adequate to formulate the ordinance becomes available.</a:t>
            </a:r>
            <a:r>
              <a:rPr lang="en-US" i="0" baseline="0" dirty="0" smtClean="0"/>
              <a:t>   </a:t>
            </a:r>
          </a:p>
        </p:txBody>
      </p:sp>
      <p:sp>
        <p:nvSpPr>
          <p:cNvPr id="4" name="Slide Number Placeholder 3"/>
          <p:cNvSpPr>
            <a:spLocks noGrp="1"/>
          </p:cNvSpPr>
          <p:nvPr>
            <p:ph type="sldNum" sz="quarter" idx="10"/>
          </p:nvPr>
        </p:nvSpPr>
        <p:spPr/>
        <p:txBody>
          <a:bodyPr/>
          <a:lstStyle/>
          <a:p>
            <a:fld id="{DB6FC41E-C7B1-4942-A6F8-366B0333BB5C}" type="slidenum">
              <a:rPr lang="en-US" smtClean="0"/>
              <a:t>80</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The 1966 law required floodplain and shoreland zoning,  and to implement and enforce zoning, floodplain mapping was necessary.  NR 116.01  requires communities </a:t>
            </a:r>
            <a:r>
              <a:rPr lang="en-US" dirty="0" smtClean="0">
                <a:effectLst/>
              </a:rPr>
              <a:t>to adopt reasonable and effective floodplain zoning ordinances within their respective jurisdictions to regulate all floodplains where serious flood damage may occur within one year after hydraulic and engineering data adequate to formulate the ordinance becomes available.</a:t>
            </a:r>
            <a:r>
              <a:rPr lang="en-US" i="0" baseline="0" dirty="0" smtClean="0"/>
              <a:t>   </a:t>
            </a:r>
          </a:p>
        </p:txBody>
      </p:sp>
      <p:sp>
        <p:nvSpPr>
          <p:cNvPr id="4" name="Slide Number Placeholder 3"/>
          <p:cNvSpPr>
            <a:spLocks noGrp="1"/>
          </p:cNvSpPr>
          <p:nvPr>
            <p:ph type="sldNum" sz="quarter" idx="10"/>
          </p:nvPr>
        </p:nvSpPr>
        <p:spPr/>
        <p:txBody>
          <a:bodyPr/>
          <a:lstStyle/>
          <a:p>
            <a:fld id="{DB6FC41E-C7B1-4942-A6F8-366B0333BB5C}" type="slidenum">
              <a:rPr lang="en-US" smtClean="0"/>
              <a:t>81</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These are the four most significant aspects of Wisconsin’s state flood mapping authority.  The point is, that as a state it began flood mapping before FEMA and even in an environment where FEMA mapping exists, it can complement the FEMA mapping program to do a better job at reducing flood risk.</a:t>
            </a:r>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82</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Review</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83</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Historically, New Jersey has taken a strong role in the development of a rigorous floodplain management program at the State level while supporting those same efforts at the Federal level with the Federal Emergency Management Agency (FEMA). The state's approach to effectively providing this information was to develop flood hazard area maps. The New Jersey maps predated the Federal maps and indicate the special flood hazard area or 100-year flood and the floodway that the Federal maps eventually showed but also delineates the New Jersey Flood Hazard Design Flood, based on discharge 25% larger than the 100-year flood discharge. As these maps preceded similar efforts at the federal level, they help demonstrate the history and depth of the State of New Jersey's commitment to floodplain management.</a:t>
            </a:r>
          </a:p>
          <a:p>
            <a:pPr marL="0" indent="0">
              <a:buFont typeface="Arial" panose="020B0604020202020204" pitchFamily="34" charset="0"/>
              <a:buNone/>
            </a:pPr>
            <a:endParaRPr lang="en-US" sz="120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6FC41E-C7B1-4942-A6F8-366B0333BB5C}" type="slidenum">
              <a:rPr lang="en-US" smtClean="0"/>
              <a:t>84</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New Jersey will integrate its mapping program with the FEMA program. This integration hinges on creating FEMA FIRMs for New Jersey, which delineates the New Jersey Flood Hazard Area (NJFHA). The flood hazard area, computed by using 100-year discharge plus 25%, may be simply a digital layer, but it is the state's regulatory standard. Currently, because FEMA FIRMs do not have this data, the state is bound to maintain and update its own state maps each time FEMA updates its maps. This is an arduous process and necessitates some duplication of effort. By including the NJFHA on the DFIRM, the state would be able to use the FEMA DFIRMs as the single source for both Federal and state flood plain management, freeing up staff resources and increasing efficiency</a:t>
            </a: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85</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135" indent="-293513" eaLnBrk="0" hangingPunct="0">
              <a:defRPr sz="2900">
                <a:solidFill>
                  <a:schemeClr val="tx1"/>
                </a:solidFill>
                <a:latin typeface="Times New Roman" pitchFamily="18" charset="0"/>
              </a:defRPr>
            </a:lvl2pPr>
            <a:lvl3pPr marL="1174053" indent="-234811" eaLnBrk="0" hangingPunct="0">
              <a:defRPr sz="2900">
                <a:solidFill>
                  <a:schemeClr val="tx1"/>
                </a:solidFill>
                <a:latin typeface="Times New Roman" pitchFamily="18" charset="0"/>
              </a:defRPr>
            </a:lvl3pPr>
            <a:lvl4pPr marL="1643673" indent="-234811" eaLnBrk="0" hangingPunct="0">
              <a:defRPr sz="2900">
                <a:solidFill>
                  <a:schemeClr val="tx1"/>
                </a:solidFill>
                <a:latin typeface="Times New Roman" pitchFamily="18" charset="0"/>
              </a:defRPr>
            </a:lvl4pPr>
            <a:lvl5pPr marL="2113295" indent="-234811" eaLnBrk="0" hangingPunct="0">
              <a:defRPr sz="2900">
                <a:solidFill>
                  <a:schemeClr val="tx1"/>
                </a:solidFill>
                <a:latin typeface="Times New Roman" pitchFamily="18" charset="0"/>
              </a:defRPr>
            </a:lvl5pPr>
            <a:lvl6pPr marL="2582916" indent="-234811" eaLnBrk="0" fontAlgn="base" hangingPunct="0">
              <a:spcBef>
                <a:spcPct val="0"/>
              </a:spcBef>
              <a:spcAft>
                <a:spcPct val="0"/>
              </a:spcAft>
              <a:defRPr sz="2900">
                <a:solidFill>
                  <a:schemeClr val="tx1"/>
                </a:solidFill>
                <a:latin typeface="Times New Roman" pitchFamily="18" charset="0"/>
              </a:defRPr>
            </a:lvl6pPr>
            <a:lvl7pPr marL="3052537" indent="-234811" eaLnBrk="0" fontAlgn="base" hangingPunct="0">
              <a:spcBef>
                <a:spcPct val="0"/>
              </a:spcBef>
              <a:spcAft>
                <a:spcPct val="0"/>
              </a:spcAft>
              <a:defRPr sz="2900">
                <a:solidFill>
                  <a:schemeClr val="tx1"/>
                </a:solidFill>
                <a:latin typeface="Times New Roman" pitchFamily="18" charset="0"/>
              </a:defRPr>
            </a:lvl7pPr>
            <a:lvl8pPr marL="3522158" indent="-234811" eaLnBrk="0" fontAlgn="base" hangingPunct="0">
              <a:spcBef>
                <a:spcPct val="0"/>
              </a:spcBef>
              <a:spcAft>
                <a:spcPct val="0"/>
              </a:spcAft>
              <a:defRPr sz="2900">
                <a:solidFill>
                  <a:schemeClr val="tx1"/>
                </a:solidFill>
                <a:latin typeface="Times New Roman" pitchFamily="18" charset="0"/>
              </a:defRPr>
            </a:lvl8pPr>
            <a:lvl9pPr marL="3991779" indent="-234811" eaLnBrk="0" fontAlgn="base" hangingPunct="0">
              <a:spcBef>
                <a:spcPct val="0"/>
              </a:spcBef>
              <a:spcAft>
                <a:spcPct val="0"/>
              </a:spcAft>
              <a:defRPr sz="2900">
                <a:solidFill>
                  <a:schemeClr val="tx1"/>
                </a:solidFill>
                <a:latin typeface="Times New Roman" pitchFamily="18" charset="0"/>
              </a:defRPr>
            </a:lvl9pPr>
          </a:lstStyle>
          <a:p>
            <a:pPr eaLnBrk="1" hangingPunct="1"/>
            <a:fld id="{D6BDE5DC-027F-4F14-A0F3-C7B7A3E40103}" type="slidenum">
              <a:rPr lang="en-US" sz="1200"/>
              <a:pPr eaLnBrk="1" hangingPunct="1"/>
              <a:t>86</a:t>
            </a:fld>
            <a:endParaRPr lang="en-US" sz="1200"/>
          </a:p>
        </p:txBody>
      </p:sp>
      <p:sp>
        <p:nvSpPr>
          <p:cNvPr id="39939" name="Rectangle 2"/>
          <p:cNvSpPr>
            <a:spLocks noGrp="1" noRot="1" noChangeAspect="1" noChangeArrowheads="1" noTextEdit="1"/>
          </p:cNvSpPr>
          <p:nvPr>
            <p:ph type="sldImg"/>
          </p:nvPr>
        </p:nvSpPr>
        <p:spPr>
          <a:xfrm>
            <a:off x="1198563" y="700088"/>
            <a:ext cx="4683125" cy="3511550"/>
          </a:xfrm>
          <a:solidFill>
            <a:srgbClr val="FFFFFF"/>
          </a:solidFill>
          <a:ln/>
        </p:spPr>
      </p:sp>
      <p:sp>
        <p:nvSpPr>
          <p:cNvPr id="39940" name="Rectangle 3"/>
          <p:cNvSpPr>
            <a:spLocks noGrp="1" noChangeArrowheads="1"/>
          </p:cNvSpPr>
          <p:nvPr>
            <p:ph type="body" idx="1"/>
          </p:nvPr>
        </p:nvSpPr>
        <p:spPr>
          <a:xfrm>
            <a:off x="945250" y="4449087"/>
            <a:ext cx="5186579" cy="4213384"/>
          </a:xfrm>
          <a:solidFill>
            <a:srgbClr val="FFFFFF"/>
          </a:solidFill>
          <a:ln>
            <a:solidFill>
              <a:srgbClr val="000000"/>
            </a:solidFill>
          </a:ln>
        </p:spPr>
        <p:txBody>
          <a:bodyPr lIns="88843" tIns="44423" rIns="88843" bIns="44423"/>
          <a:lstStyle/>
          <a:p>
            <a:pPr marL="171450" indent="-171450">
              <a:buFont typeface="Arial" panose="020B0604020202020204" pitchFamily="34" charset="0"/>
              <a:buChar char="•"/>
            </a:pPr>
            <a:r>
              <a:rPr lang="en-US" i="1" dirty="0" smtClean="0"/>
              <a:t>Review the slide.</a:t>
            </a:r>
            <a:r>
              <a:rPr lang="en-US" dirty="0"/>
              <a:t> </a:t>
            </a:r>
            <a:endParaRPr lang="en-US" dirty="0" smtClean="0"/>
          </a:p>
          <a:p>
            <a:endParaRPr lang="en-US" dirty="0"/>
          </a:p>
          <a:p>
            <a:pPr marL="171450" indent="-171450">
              <a:buFont typeface="Arial" panose="020B0604020202020204" pitchFamily="34" charset="0"/>
              <a:buChar char="•"/>
            </a:pPr>
            <a:r>
              <a:rPr lang="en-US" i="0" dirty="0" smtClean="0"/>
              <a:t>Let’s </a:t>
            </a:r>
            <a:r>
              <a:rPr lang="en-US" i="0" dirty="0"/>
              <a:t>talk for a minute about how the NFIP can actually help a state build a more comprehensive an effective floodplain management program through many of the NFIP coordination activities…</a:t>
            </a:r>
            <a:endParaRPr lang="en-US" i="0" dirty="0" smtClean="0"/>
          </a:p>
        </p:txBody>
      </p:sp>
    </p:spTree>
    <p:extLst>
      <p:ext uri="{BB962C8B-B14F-4D97-AF65-F5344CB8AC3E}">
        <p14:creationId xmlns:p14="http://schemas.microsoft.com/office/powerpoint/2010/main" val="1566612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0" baseline="0" dirty="0" smtClean="0"/>
              <a:t>Congress created the NFIP in 1968 with the intent that the framework provided would make use of the governmental authorities and involve the private decision-makers who influence land use and development.</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Remember our discussion of program authorities and structure? The NFIP framework takes full advantage of local authorities to regulate development in defined areas, issue permits and enforce requirements for new, improved and damaged buildings.  These are the characteristics of an effective regulatory program!  Community responsibilities are expressed in Section 59.22 of 44 CFR.</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Intent was to minimize the exposure of development to flood risk by applying flood protection criteria and guiding development to areas with lower flood risk.  This was floodplain management with multiple purposes and mixed solutions (e.g. maps, regulation and insurance).</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The states are asked to provide leadership by designating a State NFIP  Coordinator and commit to minimum flood protection criteria (Section 60.3 of 44 CFR). The state responsibilities are expressed in Section 60.25 of 44  CFR.</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A key state legislative roll is to provide authority to regulate land-use to local government.  Absent the authority to regulate, FEMA cannot allow communities to join the NFIP.</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87</a:t>
            </a:fld>
            <a:endParaRPr lang="en-US" dirty="0"/>
          </a:p>
        </p:txBody>
      </p:sp>
    </p:spTree>
    <p:extLst>
      <p:ext uri="{BB962C8B-B14F-4D97-AF65-F5344CB8AC3E}">
        <p14:creationId xmlns:p14="http://schemas.microsoft.com/office/powerpoint/2010/main" val="2295695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0" baseline="0" dirty="0" smtClean="0"/>
              <a:t>These elements were designed to provide risk information that would direct development out of high hazard areas and prevent future risk, and correct existing risk by applying standards when improving and repairing flood-damaged properties.</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Flood insurance was offered as the traditional risk management strategy to eliminate some of the need for federal disaster assistance when floods occur.</a:t>
            </a:r>
          </a:p>
          <a:p>
            <a:pPr marL="176131" indent="-176131" defTabSz="939363">
              <a:buFont typeface="Arial" panose="020B0604020202020204" pitchFamily="34" charset="0"/>
              <a:buChar char="•"/>
              <a:defRP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88</a:t>
            </a:fld>
            <a:endParaRPr lang="en-US" dirty="0"/>
          </a:p>
        </p:txBody>
      </p:sp>
    </p:spTree>
    <p:extLst>
      <p:ext uri="{BB962C8B-B14F-4D97-AF65-F5344CB8AC3E}">
        <p14:creationId xmlns:p14="http://schemas.microsoft.com/office/powerpoint/2010/main" val="22328295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Paraphrased from page 9, “Effective State Floodplain Management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 State NFIP Coordinator position is one of leadership and the expectation is that this position will engage other state agencies/programs and the local communities in floodplain management activities.  </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89</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Review</a:t>
            </a:r>
            <a:r>
              <a:rPr lang="en-US" i="1" baseline="0" dirty="0" smtClean="0"/>
              <a:t> the slide.  This slide sets the stage for not only discussing the first principle of effective state programs, but ties into the coordination of the NFIP as a building block.</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Being a good FEMA partner while building an effective state FPM program is a “Best Practice!”</a:t>
            </a:r>
            <a:endParaRPr lang="en-US" i="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Review the slide.</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90</a:t>
            </a:fld>
            <a:endParaRPr lang="en-US" dirty="0"/>
          </a:p>
        </p:txBody>
      </p:sp>
    </p:spTree>
    <p:extLst>
      <p:ext uri="{BB962C8B-B14F-4D97-AF65-F5344CB8AC3E}">
        <p14:creationId xmlns:p14="http://schemas.microsoft.com/office/powerpoint/2010/main" val="8024408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i="1" dirty="0" smtClean="0"/>
              <a:t>Review</a:t>
            </a:r>
            <a:r>
              <a:rPr lang="en-US" i="1" baseline="0" dirty="0" smtClean="0"/>
              <a:t> the slide.</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91</a:t>
            </a:fld>
            <a:endParaRPr lang="en-US" dirty="0"/>
          </a:p>
        </p:txBody>
      </p:sp>
    </p:spTree>
    <p:extLst>
      <p:ext uri="{BB962C8B-B14F-4D97-AF65-F5344CB8AC3E}">
        <p14:creationId xmlns:p14="http://schemas.microsoft.com/office/powerpoint/2010/main" val="15132900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 location of the state program (or in other words the hosting agency), affects its status among other state programs and often determines how effective it is in administering NFIP and FPM requirements.</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Where do you fit into this list?  Do you wish you were in another agency?  </a:t>
            </a:r>
            <a:r>
              <a:rPr lang="en-US" i="1" baseline="0" dirty="0" smtClean="0"/>
              <a:t>Discuss.</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92</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which compares answers from 2003 and 2010.</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As long as the state FPM program has the strong legal authority, adequate funding support, and sufficient staff to carry out its legislative mandate, the hosting agency is of secondary importance.</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Very little change is the program’s location occurred in the seven year period depicted on this slide.</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a:p>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93</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0" baseline="0" dirty="0" smtClean="0"/>
              <a:t>Can you see how these responsibilities fit with the effective program principle of strong, clear authority? </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94</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Paraphrased from page 9, “Effective State Floodplain Management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 state shall</a:t>
            </a:r>
            <a:r>
              <a:rPr lang="en-US" i="1" baseline="0" dirty="0" smtClean="0"/>
              <a:t>…(cover the bullets).</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The activities associated with the first bullet actually link to another of the effective program principles (guiding development away from flood-prone areas and minimizing the adverse impacts of development within and outside of identified flood hazard areas).</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Similarly, the middle two bullets are linked to another effect program principle stating that flood hazards must be identified and flood risk assessed.</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The final bullet defines activities that broaden a program focus to consider natural benefits and functions of floodplains, and integrate with other environmental concerns that may have a floodplain management impact.</a:t>
            </a:r>
          </a:p>
          <a:p>
            <a:pPr marL="176131" indent="-176131">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95</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Paraphrased from page 9, “Effective State Floodplain Management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Again, you should see some of the concepts of principle #1 in these responsibilities.  The NFIP State Coordinator is leading the coordination of the state’s floodplain management effort.  Outreach, education and training are the day-to-day delivery of this leadership!</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We have now reviewed the basic required activities and responsibilities of the NFIP State Coordinator.  Can you see how coordinating the NFIP can fit with having an effective state floodplain management program?</a:t>
            </a:r>
          </a:p>
          <a:p>
            <a:pPr marL="176131" indent="-176131" defTabSz="939363">
              <a:buFont typeface="Arial" panose="020B0604020202020204" pitchFamily="34" charset="0"/>
              <a:buChar char="•"/>
              <a:defRPr/>
            </a:pPr>
            <a:endParaRPr lang="en-US" i="0" baseline="0" dirty="0" smtClean="0"/>
          </a:p>
          <a:p>
            <a:pPr marL="176131" indent="-176131" defTabSz="939363">
              <a:buFont typeface="Arial" panose="020B0604020202020204" pitchFamily="34" charset="0"/>
              <a:buChar char="•"/>
              <a:defRPr/>
            </a:pPr>
            <a:r>
              <a:rPr lang="en-US" i="0" baseline="0" dirty="0" smtClean="0"/>
              <a:t>The NFIP allows “other floodplain management duties, deemed appropriate by the State, to be part of the NFIP State Coordinator’s job.  These may be funded by the State and if coordinated with FEMA, may result in some Federal funding and resources to support the state.  See our discussion of CAP-SSSE in the next module!</a:t>
            </a:r>
          </a:p>
          <a:p>
            <a:pPr marL="176131" indent="-176131">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96</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The NFIP State Coordinator</a:t>
            </a:r>
            <a:r>
              <a:rPr lang="en-US" baseline="0" dirty="0" smtClean="0"/>
              <a:t> is responsible for the review of the proposed local Flood Damage Prevention Ordinance.  He or she often provides a model ordinance for the community to use as a template.</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97</a:t>
            </a:fld>
            <a:endParaRPr lang="en-US" dirty="0"/>
          </a:p>
        </p:txBody>
      </p:sp>
    </p:spTree>
    <p:extLst>
      <p:ext uri="{BB962C8B-B14F-4D97-AF65-F5344CB8AC3E}">
        <p14:creationId xmlns:p14="http://schemas.microsoft.com/office/powerpoint/2010/main" val="15132900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Paraphrased from page 9, “Effective State Floodplain Management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This is what is referred to as “mission creep.”</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98</a:t>
            </a:fld>
            <a:endParaRPr lang="en-US" dirty="0"/>
          </a:p>
        </p:txBody>
      </p:sp>
    </p:spTree>
    <p:extLst>
      <p:ext uri="{BB962C8B-B14F-4D97-AF65-F5344CB8AC3E}">
        <p14:creationId xmlns:p14="http://schemas.microsoft.com/office/powerpoint/2010/main" val="17602433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i="1" baseline="0" dirty="0" smtClean="0"/>
              <a:t>Review the slide.  Paraphrased from page 9, “Effective State Floodplain Management Programs”  2003.</a:t>
            </a:r>
          </a:p>
          <a:p>
            <a:pPr marL="176131" indent="-176131" defTabSz="939363">
              <a:buFont typeface="Arial" panose="020B0604020202020204" pitchFamily="34" charset="0"/>
              <a:buChar char="•"/>
              <a:defRPr/>
            </a:pPr>
            <a:endParaRPr lang="en-US" i="1" baseline="0" dirty="0" smtClean="0"/>
          </a:p>
          <a:p>
            <a:pPr marL="176131" indent="-176131" defTabSz="939363">
              <a:buFont typeface="Arial" panose="020B0604020202020204" pitchFamily="34" charset="0"/>
              <a:buChar char="•"/>
              <a:defRPr/>
            </a:pPr>
            <a:r>
              <a:rPr lang="en-US" i="0" baseline="0" dirty="0" smtClean="0"/>
              <a:t>How many of the four additional functions do you perform?  </a:t>
            </a:r>
            <a:r>
              <a:rPr lang="en-US" i="1" baseline="0" dirty="0" smtClean="0"/>
              <a:t>Discuss.</a:t>
            </a:r>
          </a:p>
          <a:p>
            <a:pPr marL="176131" indent="-176131" defTabSz="939363">
              <a:buFont typeface="Arial" panose="020B0604020202020204" pitchFamily="34" charset="0"/>
              <a:buChar char="•"/>
              <a:defRPr/>
            </a:pPr>
            <a:endParaRPr lang="en-US" i="1" baseline="0" dirty="0" smtClean="0"/>
          </a:p>
          <a:p>
            <a:pPr marL="176131" indent="-176131">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99</a:t>
            </a:fld>
            <a:endParaRPr lang="en-US" dirty="0"/>
          </a:p>
        </p:txBody>
      </p:sp>
    </p:spTree>
    <p:extLst>
      <p:ext uri="{BB962C8B-B14F-4D97-AF65-F5344CB8AC3E}">
        <p14:creationId xmlns:p14="http://schemas.microsoft.com/office/powerpoint/2010/main" val="1760243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dirty="0"/>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grpSp>
      <p:sp>
        <p:nvSpPr>
          <p:cNvPr id="3074" name="Rectangle 2"/>
          <p:cNvSpPr>
            <a:spLocks noGrp="1" noChangeArrowheads="1"/>
          </p:cNvSpPr>
          <p:nvPr>
            <p:ph type="ctrTitle"/>
          </p:nvPr>
        </p:nvSpPr>
        <p:spPr bwMode="ltGray">
          <a:xfrm>
            <a:off x="609600" y="2590800"/>
            <a:ext cx="7772400" cy="1066800"/>
          </a:xfrm>
        </p:spPr>
        <p:txBody>
          <a:bodyPr/>
          <a:lstStyle>
            <a:lvl1pPr algn="ctr">
              <a:defRPr sz="4400">
                <a:solidFill>
                  <a:schemeClr val="tx1">
                    <a:lumMod val="75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057400" y="4191000"/>
            <a:ext cx="6400800" cy="533400"/>
          </a:xfrm>
        </p:spPr>
        <p:txBody>
          <a:bodyPr/>
          <a:lstStyle>
            <a:lvl1pPr marL="0" indent="0" algn="r">
              <a:buFontTx/>
              <a:buNone/>
              <a:defRPr sz="2800">
                <a:solidFill>
                  <a:schemeClr val="tx2"/>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8BD64F2B-2E2B-43E4-B204-FFA88DF29696}" type="datetime1">
              <a:rPr lang="en-US" smtClean="0"/>
              <a:t>5/15/2018</a:t>
            </a:fld>
            <a:endParaRPr lang="en-US"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92701AAA-C610-44FA-AAF6-900CDDFFB84A}" type="slidenum">
              <a:rPr lang="en-US" smtClean="0"/>
              <a:t>‹#›</a:t>
            </a:fld>
            <a:endParaRPr lang="en-US" dirty="0"/>
          </a:p>
        </p:txBody>
      </p:sp>
      <p:pic>
        <p:nvPicPr>
          <p:cNvPr id="26" name="Picture 6"/>
          <p:cNvPicPr>
            <a:picLocks noChangeAspect="1" noChangeArrowheads="1"/>
          </p:cNvPicPr>
          <p:nvPr/>
        </p:nvPicPr>
        <p:blipFill>
          <a:blip r:embed="rId2" cstate="print"/>
          <a:srcRect/>
          <a:stretch>
            <a:fillRect/>
          </a:stretch>
        </p:blipFill>
        <p:spPr bwMode="auto">
          <a:xfrm>
            <a:off x="0" y="0"/>
            <a:ext cx="9144000" cy="2173574"/>
          </a:xfrm>
          <a:prstGeom prst="rect">
            <a:avLst/>
          </a:prstGeom>
          <a:noFill/>
          <a:ln w="9525">
            <a:noFill/>
            <a:miter lim="800000"/>
            <a:headEnd/>
            <a:tailEnd/>
          </a:ln>
          <a:effectLst/>
        </p:spPr>
      </p:pic>
      <p:sp>
        <p:nvSpPr>
          <p:cNvPr id="2" name="TextBox 1"/>
          <p:cNvSpPr txBox="1"/>
          <p:nvPr userDrawn="1"/>
        </p:nvSpPr>
        <p:spPr>
          <a:xfrm>
            <a:off x="228600" y="2362200"/>
            <a:ext cx="8686800" cy="4247317"/>
          </a:xfrm>
          <a:prstGeom prst="rect">
            <a:avLst/>
          </a:prstGeom>
          <a:noFill/>
          <a:ln w="19050">
            <a:solidFill>
              <a:schemeClr val="tx1">
                <a:lumMod val="60000"/>
                <a:lumOff val="40000"/>
              </a:schemeClr>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A38A78-6F4D-412A-97DD-23E19FB44B1D}"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FD7EE2-73AC-4F7B-8662-2A12ADB53075}"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5291B20-045F-4735-B510-4438D9BF8E14}" type="datetime1">
              <a:rPr lang="en-US" smtClean="0"/>
              <a:t>5/15/2018</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17C1C3-423E-481A-8BA4-251F41CD991E}"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9126BC-661E-4263-A414-C3B602CE53D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90D74E-8687-4339-A50D-F9C0FD65F9F1}"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73561-9979-4CE7-9C21-759083068EE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B39357B-9BDD-4289-9D5D-A88EC21ECD89}"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ED10D-CFAD-4690-8DB1-CB8C9289C937}"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1645C3C-7B13-4343-BEEE-69524E1E1D27}"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2B8D5-3069-453F-A5DB-8D7A26874B7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B73E049-D48A-4FEB-838F-9D81071975A9}" type="datetime1">
              <a:rPr lang="en-US" smtClean="0">
                <a:solidFill>
                  <a:srgbClr val="000000"/>
                </a:solidFill>
              </a:rPr>
              <a:t>5/15/2018</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4D6603-2911-48C4-AABD-38CADB0604C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AF7A543-AB53-402A-BDAB-C6FD682BAA61}" type="datetime1">
              <a:rPr lang="en-US" smtClean="0">
                <a:solidFill>
                  <a:srgbClr val="000000"/>
                </a:solidFill>
              </a:rPr>
              <a:t>5/15/2018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230B79-E0A8-432D-9701-F1777AE29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3A4086-1C60-4DFC-B9DF-B9692931E90F}" type="datetime1">
              <a:rPr lang="en-US" smtClean="0">
                <a:solidFill>
                  <a:srgbClr val="000000"/>
                </a:solidFill>
              </a:rPr>
              <a:t>5/15/2018</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6D9346-C092-44C9-A4DC-3A2F816F2CA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36971A-E32C-48D6-95AE-01E86F4DF97D}"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335EED-AC60-4EC9-9C1A-F8445E48B9F1}"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D3BBD-4217-40C0-8156-661FF5D3E9CA}"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E05575-D8C3-4D3A-BE98-4CF5CD469E72}"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CAF0E-DAB6-4A77-90AE-70AF2F15F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2D164F-1FA0-45B6-B0A2-EA5FC0CC956E}"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5A5D3-59FB-4291-87F2-67AB6CCED700}"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AFB212D-46D4-4F7C-9503-68B745BB0E40}"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8AB6C-962E-49B1-9C78-FB80741157B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88EF90F-617F-4D86-A0BB-B5EB4EA97CE1}"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5C19A-138A-4E96-9F40-1259C1DB028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dirty="0" smtClean="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fld id="{D97DB3D8-67A2-4A55-8AFB-678881918139}"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C18EBD-7DEF-4FBC-A644-5B1C355AB66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89A7F74-2D47-4576-9FF2-DFE1529D2003}"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A9B894-B261-4EA2-9461-B56A7ED9BE51}"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39488F-EB4E-4E0C-B253-CD7CC37EFA34}"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7098A9F-6744-4B94-8642-181C192D57E2}"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D687FE8-630F-4A52-9441-0C9C6BF60005}" type="datetime1">
              <a:rPr lang="en-US" smtClean="0"/>
              <a:t>5/15/2018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E52A12B-BDBE-481F-9EFC-901F18201517}" type="datetime1">
              <a:rPr lang="en-US" smtClean="0"/>
              <a:t>5/15/2018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816CF7E-6403-42E9-A478-8767B0EA9C91}" type="datetime1">
              <a:rPr lang="en-US" smtClean="0"/>
              <a:t>5/15/2018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F884B2C-6D68-45D6-9687-5B6B182734FF}"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34649-1179-4451-B01D-1625BB124588}"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dirty="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dirty="0"/>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063210-66C2-4C98-83C1-E365CA5230E2}" type="datetime1">
              <a:rPr lang="en-US" smtClean="0"/>
              <a:t>5/15/2018</a:t>
            </a:fld>
            <a:endParaRPr lang="en-US" dirty="0"/>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701AAA-C610-44FA-AAF6-900CDDFFB84A}" type="slidenum">
              <a:rPr lang="en-US" smtClean="0"/>
              <a:t>‹#›</a:t>
            </a:fld>
            <a:endParaRPr lang="en-US" dirty="0"/>
          </a:p>
        </p:txBody>
      </p:sp>
      <p:pic>
        <p:nvPicPr>
          <p:cNvPr id="14" name="Picture 13" descr="letterhead from seth.PNG"/>
          <p:cNvPicPr>
            <a:picLocks noChangeAspect="1"/>
          </p:cNvPicPr>
          <p:nvPr/>
        </p:nvPicPr>
        <p:blipFill>
          <a:blip r:embed="rId14" cstate="print"/>
          <a:srcRect r="81326"/>
          <a:stretch>
            <a:fillRect/>
          </a:stretch>
        </p:blipFill>
        <p:spPr bwMode="auto">
          <a:xfrm>
            <a:off x="0" y="0"/>
            <a:ext cx="114904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evee Safety ppt inside slide for Phil Rizzi"/>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2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a:solidFill>
                  <a:schemeClr val="tx1"/>
                </a:solidFill>
                <a:latin typeface="Times New Roman" pitchFamily="18" charset="0"/>
              </a:defRPr>
            </a:lvl1pPr>
          </a:lstStyle>
          <a:p>
            <a:pPr>
              <a:defRPr/>
            </a:pPr>
            <a:fld id="{C47E005D-A972-4668-B178-3B3DA76E3884}" type="datetime1">
              <a:rPr lang="en-US" smtClean="0">
                <a:solidFill>
                  <a:srgbClr val="000000"/>
                </a:solidFill>
              </a:rPr>
              <a:t>5/15/2018</a:t>
            </a:fld>
            <a:endParaRPr lang="en-US" dirty="0">
              <a:solidFill>
                <a:srgbClr val="000000"/>
              </a:solidFill>
            </a:endParaRPr>
          </a:p>
        </p:txBody>
      </p:sp>
      <p:sp>
        <p:nvSpPr>
          <p:cNvPr id="232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latin typeface="Times New Roman" pitchFamily="18" charset="0"/>
              </a:defRPr>
            </a:lvl1pPr>
          </a:lstStyle>
          <a:p>
            <a:pPr>
              <a:defRPr/>
            </a:pPr>
            <a:endParaRPr lang="en-US" dirty="0">
              <a:solidFill>
                <a:srgbClr val="000000"/>
              </a:solidFill>
            </a:endParaRPr>
          </a:p>
        </p:txBody>
      </p:sp>
      <p:sp>
        <p:nvSpPr>
          <p:cNvPr id="232454" name="Rectangle 6"/>
          <p:cNvSpPr>
            <a:spLocks noGrp="1" noChangeArrowheads="1"/>
          </p:cNvSpPr>
          <p:nvPr>
            <p:ph type="sldNum" sz="quarter" idx="4"/>
          </p:nvPr>
        </p:nvSpPr>
        <p:spPr bwMode="auto">
          <a:xfrm>
            <a:off x="67056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latin typeface="Times New Roman" pitchFamily="18" charset="0"/>
              </a:defRPr>
            </a:lvl1pPr>
          </a:lstStyle>
          <a:p>
            <a:pPr>
              <a:defRPr/>
            </a:pPr>
            <a:fld id="{E8B938C1-64E2-495C-A8A3-EC08F35FA894}"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p:random/>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7.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62.png"/></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3.xml"/><Relationship Id="rId1" Type="http://schemas.openxmlformats.org/officeDocument/2006/relationships/slideLayout" Target="../slideLayouts/slideLayout7.xml"/><Relationship Id="rId5" Type="http://schemas.openxmlformats.org/officeDocument/2006/relationships/image" Target="../media/image64.wmf"/><Relationship Id="rId4" Type="http://schemas.microsoft.com/office/2007/relationships/hdphoto" Target="../media/hdphoto8.wdp"/></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hyperlink" Target="http://www.jcarr.state.oh.us/video?id=64" TargetMode="External"/><Relationship Id="rId2" Type="http://schemas.openxmlformats.org/officeDocument/2006/relationships/notesSlide" Target="../notesSlides/notesSlide115.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116.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38.jpeg"/><Relationship Id="rId4" Type="http://schemas.microsoft.com/office/2007/relationships/hdphoto" Target="../media/hdphoto3.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microsoft.com/office/2007/relationships/hdphoto" Target="../media/hdphoto4.wdp"/></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microsoft.com/office/2007/relationships/hdphoto" Target="../media/hdphoto5.wdp"/></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743200"/>
            <a:ext cx="7772400" cy="1066800"/>
          </a:xfrm>
        </p:spPr>
        <p:txBody>
          <a:bodyPr/>
          <a:lstStyle/>
          <a:p>
            <a:r>
              <a:rPr lang="en-US" sz="4000" dirty="0" smtClean="0">
                <a:solidFill>
                  <a:schemeClr val="tx2"/>
                </a:solidFill>
              </a:rPr>
              <a:t>State Floodplain Manager 1 on 1</a:t>
            </a:r>
            <a:endParaRPr lang="en-US" sz="4000" dirty="0">
              <a:solidFill>
                <a:schemeClr val="tx2"/>
              </a:solidFill>
            </a:endParaRPr>
          </a:p>
        </p:txBody>
      </p:sp>
      <p:sp>
        <p:nvSpPr>
          <p:cNvPr id="5" name="Subtitle 4"/>
          <p:cNvSpPr>
            <a:spLocks noGrp="1"/>
          </p:cNvSpPr>
          <p:nvPr>
            <p:ph type="subTitle" idx="1"/>
          </p:nvPr>
        </p:nvSpPr>
        <p:spPr>
          <a:xfrm>
            <a:off x="762000" y="4191000"/>
            <a:ext cx="7467600" cy="533400"/>
          </a:xfrm>
        </p:spPr>
        <p:txBody>
          <a:bodyPr/>
          <a:lstStyle/>
          <a:p>
            <a:pPr algn="ctr"/>
            <a:r>
              <a:rPr lang="en-US" b="1" dirty="0" smtClean="0">
                <a:solidFill>
                  <a:schemeClr val="tx1"/>
                </a:solidFill>
              </a:rPr>
              <a:t>Module 5: </a:t>
            </a:r>
          </a:p>
          <a:p>
            <a:pPr algn="ctr"/>
            <a:r>
              <a:rPr lang="en-US" dirty="0" smtClean="0">
                <a:solidFill>
                  <a:schemeClr val="tx1"/>
                </a:solidFill>
              </a:rPr>
              <a:t>State FPM Program Authority &amp; Structure and  Coordination of the NFIP</a:t>
            </a:r>
            <a:endParaRPr lang="en-US" dirty="0">
              <a:solidFill>
                <a:schemeClr val="tx1"/>
              </a:solidFill>
            </a:endParaRPr>
          </a:p>
        </p:txBody>
      </p:sp>
      <p:sp>
        <p:nvSpPr>
          <p:cNvPr id="2" name="Slide Number Placeholder 1"/>
          <p:cNvSpPr>
            <a:spLocks noGrp="1"/>
          </p:cNvSpPr>
          <p:nvPr>
            <p:ph type="sldNum" sz="quarter" idx="4"/>
          </p:nvPr>
        </p:nvSpPr>
        <p:spPr/>
        <p:txBody>
          <a:bodyPr/>
          <a:lstStyle/>
          <a:p>
            <a:fld id="{92701AAA-C610-44FA-AAF6-900CDDFFB84A}" type="slidenum">
              <a:rPr lang="en-US" smtClean="0"/>
              <a:t>1</a:t>
            </a:fld>
            <a:endParaRPr lang="en-US" dirty="0"/>
          </a:p>
        </p:txBody>
      </p:sp>
    </p:spTree>
    <p:extLst>
      <p:ext uri="{BB962C8B-B14F-4D97-AF65-F5344CB8AC3E}">
        <p14:creationId xmlns:p14="http://schemas.microsoft.com/office/powerpoint/2010/main" val="3231081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Material contained in this module will be presented through:</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Lecture and demonstration supported by </a:t>
            </a:r>
            <a:r>
              <a:rPr lang="en-US" b="0" kern="0" dirty="0" smtClean="0">
                <a:solidFill>
                  <a:srgbClr val="005A9E"/>
                </a:solidFill>
                <a:latin typeface="Calibri" pitchFamily="34" charset="0"/>
                <a:cs typeface="Calibri" pitchFamily="34" charset="0"/>
              </a:rPr>
              <a:t>122 </a:t>
            </a:r>
            <a:r>
              <a:rPr lang="en-US" b="0" kern="0" dirty="0" smtClean="0">
                <a:latin typeface="Calibri" pitchFamily="34" charset="0"/>
                <a:cs typeface="Calibri" pitchFamily="34" charset="0"/>
              </a:rPr>
              <a:t>visuals/slides, and;</a:t>
            </a:r>
            <a:endParaRPr lang="en-US"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The State FPM 1 on 1 Student Manual.</a:t>
            </a: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10</a:t>
            </a:fld>
            <a:endParaRPr lang="en-US" dirty="0"/>
          </a:p>
        </p:txBody>
      </p:sp>
    </p:spTree>
    <p:extLst>
      <p:ext uri="{BB962C8B-B14F-4D97-AF65-F5344CB8AC3E}">
        <p14:creationId xmlns:p14="http://schemas.microsoft.com/office/powerpoint/2010/main" val="26312186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100</a:t>
            </a:fld>
            <a:endParaRPr lang="en-US" dirty="0"/>
          </a:p>
        </p:txBody>
      </p:sp>
      <p:sp>
        <p:nvSpPr>
          <p:cNvPr id="4"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
        <p:nvSpPr>
          <p:cNvPr id="8"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Remember earlier when we said:</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Coordination of the NFIP is a good foundation for states that want to have effective FPM programs;</a:t>
            </a:r>
          </a:p>
          <a:p>
            <a:pPr marL="1131888" lvl="2" indent="-457200">
              <a:defRPr/>
            </a:pPr>
            <a:r>
              <a:rPr lang="en-US" sz="2600" b="0" kern="0" dirty="0" smtClean="0">
                <a:latin typeface="Calibri" pitchFamily="34" charset="0"/>
                <a:cs typeface="Calibri" pitchFamily="34" charset="0"/>
              </a:rPr>
              <a:t>The NFIP provides a link to federal programs/agencies and engages local communities toward the common goal of reducing flood risk and protecting the natural benefit and function of floodplain resources, and;</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4771922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101</a:t>
            </a:fld>
            <a:endParaRPr lang="en-US" dirty="0"/>
          </a:p>
        </p:txBody>
      </p:sp>
      <p:sp>
        <p:nvSpPr>
          <p:cNvPr id="4"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
        <p:nvSpPr>
          <p:cNvPr id="8"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Remember earlier when we said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NFIP State Coordinators need to understand how to be a good partner with FEMA, while creating state-specific goals and program activities that deal with the unique flood-related issues that every state faces.</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6684881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102</a:t>
            </a:fld>
            <a:endParaRPr lang="en-US" dirty="0"/>
          </a:p>
        </p:txBody>
      </p:sp>
      <p:sp>
        <p:nvSpPr>
          <p:cNvPr id="4"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
        <p:nvSpPr>
          <p:cNvPr id="8"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Is the NFIP State Coordinator the same thing as a State Floodplain Manager?</a:t>
            </a:r>
          </a:p>
          <a:p>
            <a:pPr marL="800100" lvl="1" indent="-457200">
              <a:defRPr/>
            </a:pPr>
            <a:endParaRPr lang="en-US" sz="9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7" name="Picture 3" descr="C:\Users\AGOODMAN\AppData\Local\Microsoft\Windows\Temporary Internet Files\Content.IE5\09XLBN6A\MC900239195[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81600" y="3256722"/>
            <a:ext cx="2743200" cy="247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232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1412" y="1524000"/>
            <a:ext cx="4040188" cy="639762"/>
          </a:xfrm>
        </p:spPr>
        <p:txBody>
          <a:bodyPr/>
          <a:lstStyle/>
          <a:p>
            <a:r>
              <a:rPr lang="en-US" u="sng" dirty="0" smtClean="0">
                <a:solidFill>
                  <a:schemeClr val="tx2"/>
                </a:solidFill>
              </a:rPr>
              <a:t>NFIP State Coordinator</a:t>
            </a:r>
            <a:endParaRPr lang="en-US" u="sng" dirty="0">
              <a:solidFill>
                <a:schemeClr val="tx2"/>
              </a:solidFill>
            </a:endParaRPr>
          </a:p>
        </p:txBody>
      </p:sp>
      <p:sp>
        <p:nvSpPr>
          <p:cNvPr id="4" name="Content Placeholder 3"/>
          <p:cNvSpPr>
            <a:spLocks noGrp="1"/>
          </p:cNvSpPr>
          <p:nvPr>
            <p:ph sz="half" idx="2"/>
          </p:nvPr>
        </p:nvSpPr>
        <p:spPr>
          <a:xfrm>
            <a:off x="4876800" y="2438400"/>
            <a:ext cx="4040188" cy="3951288"/>
          </a:xfrm>
        </p:spPr>
        <p:txBody>
          <a:bodyPr/>
          <a:lstStyle/>
          <a:p>
            <a:r>
              <a:rPr lang="en-US" dirty="0">
                <a:solidFill>
                  <a:schemeClr val="tx2"/>
                </a:solidFill>
              </a:rPr>
              <a:t>An NFIP participation requirement.</a:t>
            </a:r>
          </a:p>
          <a:p>
            <a:r>
              <a:rPr lang="en-US" dirty="0" smtClean="0">
                <a:solidFill>
                  <a:schemeClr val="tx2"/>
                </a:solidFill>
              </a:rPr>
              <a:t>Responsible for CAP-SSSE agreement and its implementation.</a:t>
            </a:r>
          </a:p>
          <a:p>
            <a:r>
              <a:rPr lang="en-US" dirty="0" smtClean="0">
                <a:solidFill>
                  <a:schemeClr val="tx2"/>
                </a:solidFill>
              </a:rPr>
              <a:t>Coordinates with FEMA Regional Office in regard to community technical assistance activities.</a:t>
            </a:r>
          </a:p>
          <a:p>
            <a:endParaRPr lang="en-US" dirty="0" smtClean="0">
              <a:solidFill>
                <a:schemeClr val="tx2"/>
              </a:solidFill>
            </a:endParaRPr>
          </a:p>
          <a:p>
            <a:endParaRPr lang="en-US" dirty="0">
              <a:solidFill>
                <a:schemeClr val="tx2"/>
              </a:solidFill>
            </a:endParaRPr>
          </a:p>
        </p:txBody>
      </p:sp>
      <p:sp>
        <p:nvSpPr>
          <p:cNvPr id="5" name="Text Placeholder 4"/>
          <p:cNvSpPr>
            <a:spLocks noGrp="1"/>
          </p:cNvSpPr>
          <p:nvPr>
            <p:ph type="body" sz="quarter" idx="3"/>
          </p:nvPr>
        </p:nvSpPr>
        <p:spPr>
          <a:xfrm>
            <a:off x="533400" y="1535113"/>
            <a:ext cx="4041775" cy="639762"/>
          </a:xfrm>
        </p:spPr>
        <p:txBody>
          <a:bodyPr/>
          <a:lstStyle/>
          <a:p>
            <a:r>
              <a:rPr lang="en-US" u="sng" dirty="0" smtClean="0">
                <a:solidFill>
                  <a:schemeClr val="tx2"/>
                </a:solidFill>
              </a:rPr>
              <a:t>State Floodplain Manager</a:t>
            </a:r>
            <a:endParaRPr lang="en-US" u="sng" dirty="0">
              <a:solidFill>
                <a:schemeClr val="tx2"/>
              </a:solidFill>
            </a:endParaRPr>
          </a:p>
        </p:txBody>
      </p:sp>
      <p:sp>
        <p:nvSpPr>
          <p:cNvPr id="6" name="Content Placeholder 5"/>
          <p:cNvSpPr>
            <a:spLocks noGrp="1"/>
          </p:cNvSpPr>
          <p:nvPr>
            <p:ph sz="quarter" idx="4"/>
          </p:nvPr>
        </p:nvSpPr>
        <p:spPr>
          <a:xfrm>
            <a:off x="533400" y="2449512"/>
            <a:ext cx="4041775" cy="3951288"/>
          </a:xfrm>
        </p:spPr>
        <p:txBody>
          <a:bodyPr/>
          <a:lstStyle/>
          <a:p>
            <a:r>
              <a:rPr lang="en-US" dirty="0" smtClean="0">
                <a:solidFill>
                  <a:schemeClr val="tx2"/>
                </a:solidFill>
              </a:rPr>
              <a:t>In tune with the state’s political climate.</a:t>
            </a:r>
          </a:p>
          <a:p>
            <a:r>
              <a:rPr lang="en-US" dirty="0" smtClean="0">
                <a:solidFill>
                  <a:schemeClr val="tx2"/>
                </a:solidFill>
              </a:rPr>
              <a:t>Has other agency duties and responsibilities, besides the coordination of the NFIP.</a:t>
            </a:r>
          </a:p>
          <a:p>
            <a:r>
              <a:rPr lang="en-US" dirty="0" smtClean="0">
                <a:solidFill>
                  <a:schemeClr val="tx2"/>
                </a:solidFill>
              </a:rPr>
              <a:t>Aware of the unique factors that shape FPM.</a:t>
            </a:r>
            <a:endParaRPr lang="en-US" dirty="0">
              <a:solidFill>
                <a:schemeClr val="tx2"/>
              </a:solidFill>
            </a:endParaRPr>
          </a:p>
        </p:txBody>
      </p:sp>
      <p:sp>
        <p:nvSpPr>
          <p:cNvPr id="7" name="Slide Number Placeholder 6"/>
          <p:cNvSpPr>
            <a:spLocks noGrp="1"/>
          </p:cNvSpPr>
          <p:nvPr>
            <p:ph type="sldNum" sz="quarter" idx="12"/>
          </p:nvPr>
        </p:nvSpPr>
        <p:spPr/>
        <p:txBody>
          <a:bodyPr/>
          <a:lstStyle/>
          <a:p>
            <a:fld id="{92701AAA-C610-44FA-AAF6-900CDDFFB84A}" type="slidenum">
              <a:rPr lang="en-US" smtClean="0"/>
              <a:t>103</a:t>
            </a:fld>
            <a:endParaRPr lang="en-US" dirty="0"/>
          </a:p>
        </p:txBody>
      </p:sp>
      <p:sp>
        <p:nvSpPr>
          <p:cNvPr id="11"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(conclusion)  </a:t>
            </a:r>
            <a:endParaRPr lang="en-US" sz="2000" kern="0" dirty="0"/>
          </a:p>
        </p:txBody>
      </p:sp>
    </p:spTree>
    <p:extLst>
      <p:ext uri="{BB962C8B-B14F-4D97-AF65-F5344CB8AC3E}">
        <p14:creationId xmlns:p14="http://schemas.microsoft.com/office/powerpoint/2010/main" val="32042581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After Action Review </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104</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Feel like you are missing something vital?         </a:t>
            </a: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5389302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Best Practices, Conflicts, and Case Studies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105</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There are several documents or source material information concerning “best practices” in floodplain management, the ASFPM No Adverse Impact initiative comes to mind immediately.</a:t>
            </a:r>
          </a:p>
          <a:p>
            <a:pPr marL="800100" lvl="1" indent="-457200">
              <a:defRPr/>
            </a:pPr>
            <a:r>
              <a:rPr lang="en-US" sz="2800" b="0" kern="0" dirty="0" smtClean="0">
                <a:solidFill>
                  <a:schemeClr val="tx2"/>
                </a:solidFill>
                <a:latin typeface="Calibri" pitchFamily="34" charset="0"/>
                <a:cs typeface="Calibri" pitchFamily="34" charset="0"/>
              </a:rPr>
              <a:t>Perhaps you have a state level practice that would fit into this category?</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63211534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  </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106</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Are you aware of any floodplain management “conflicts” which exist within your state’s regulations? </a:t>
            </a:r>
          </a:p>
          <a:p>
            <a:pPr marL="800100" lvl="1" indent="-457200">
              <a:defRPr/>
            </a:pPr>
            <a:r>
              <a:rPr lang="en-US" sz="2800" b="0" kern="0" dirty="0" smtClean="0">
                <a:solidFill>
                  <a:schemeClr val="tx2"/>
                </a:solidFill>
                <a:latin typeface="Calibri" pitchFamily="34" charset="0"/>
                <a:cs typeface="Calibri" pitchFamily="34" charset="0"/>
              </a:rPr>
              <a:t>Perhaps an example would be one agency’s interpretation of regulations that differs from another's.</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83269347"/>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107</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Case Studies: Fish/Deer Camps in Mississippi</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No state mandated building codes prior to 2006, when the state legislature directed the coastal counties to adopt the 2005 IRC and IBC.</a:t>
            </a:r>
          </a:p>
          <a:p>
            <a:pPr marL="1131888" lvl="2" indent="-457200">
              <a:defRPr/>
            </a:pPr>
            <a:r>
              <a:rPr lang="en-US" sz="2600" b="0" kern="0" dirty="0" smtClean="0">
                <a:latin typeface="Calibri" pitchFamily="34" charset="0"/>
                <a:cs typeface="Calibri" pitchFamily="34" charset="0"/>
              </a:rPr>
              <a:t>Mississippi Code Section 17-2-9 passed which exempted hunting and fishing camps from the building codes.  Ignored by communities in regard to FPM regulations.</a:t>
            </a:r>
          </a:p>
          <a:p>
            <a:pPr marL="1131888" lvl="2" indent="-457200">
              <a:defRPr/>
            </a:pPr>
            <a:endParaRPr lang="en-US" sz="2600" b="0" kern="0" dirty="0" smtClean="0">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755925101"/>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108</a:t>
            </a:fld>
            <a:endParaRPr lang="en-US" dirty="0"/>
          </a:p>
        </p:txBody>
      </p:sp>
      <p:sp>
        <p:nvSpPr>
          <p:cNvPr id="3" name="Rectangle 2"/>
          <p:cNvSpPr/>
          <p:nvPr/>
        </p:nvSpPr>
        <p:spPr>
          <a:xfrm>
            <a:off x="228600" y="2298680"/>
            <a:ext cx="8763000" cy="3416320"/>
          </a:xfrm>
          <a:prstGeom prst="rect">
            <a:avLst/>
          </a:prstGeom>
        </p:spPr>
        <p:txBody>
          <a:bodyPr wrap="square">
            <a:spAutoFit/>
          </a:bodyPr>
          <a:lstStyle/>
          <a:p>
            <a:pPr marL="285750" indent="-285750">
              <a:buFont typeface="Arial" panose="020B0604020202020204" pitchFamily="34" charset="0"/>
              <a:buChar char="•"/>
            </a:pPr>
            <a:r>
              <a:rPr lang="en-US" dirty="0"/>
              <a:t>The governing authority of any county or municipality shall not enforce any portion of any building codes established and/or imposed under Sections 17-2-1 through 17-2-5 and Section 1 of this act which regulates the construction or improvement of a private unattached outdoor recreational structure, such as </a:t>
            </a:r>
            <a:r>
              <a:rPr lang="en-US" b="1" dirty="0"/>
              <a:t>a hunting or fishing camp</a:t>
            </a:r>
            <a:r>
              <a:rPr lang="en-US" dirty="0"/>
              <a:t>.  In order for a structure to qualify as a "hunting camp" or "fishing camp" under the provisions of this subsection, the owner must file with the board of supervisors of the county in which the structure is located his signed affidavit stating under oath that the structure is a hunting camp or fishing camp, as the case may be, that he is the owner or an owner of the camp and that the camp is located in an unincorporated area of the county within, near or in close proximity to land upon which hunting or fishing activities legally may take place</a:t>
            </a:r>
            <a:r>
              <a:rPr lang="en-US" dirty="0" smtClean="0"/>
              <a:t>.</a:t>
            </a:r>
          </a:p>
          <a:p>
            <a:pPr marL="285750" indent="-285750">
              <a:buFont typeface="Arial" panose="020B0604020202020204" pitchFamily="34" charset="0"/>
              <a:buChar char="•"/>
            </a:pPr>
            <a:endParaRPr lang="en-US" dirty="0"/>
          </a:p>
        </p:txBody>
      </p:sp>
      <p:sp>
        <p:nvSpPr>
          <p:cNvPr id="4"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Tree>
    <p:extLst>
      <p:ext uri="{BB962C8B-B14F-4D97-AF65-F5344CB8AC3E}">
        <p14:creationId xmlns:p14="http://schemas.microsoft.com/office/powerpoint/2010/main" val="30494684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109</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Case Studies: Fish / Deer Camps in Mississippi</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Great Mississippi River Flood of 2011, Coahoma County.</a:t>
            </a:r>
          </a:p>
          <a:p>
            <a:pPr marL="1131888" lvl="2" indent="-457200">
              <a:defRPr/>
            </a:pPr>
            <a:endParaRPr lang="en-US" sz="2600" b="0" kern="0" dirty="0" smtClean="0">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90950"/>
            <a:ext cx="2971800" cy="222885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740" y="3411854"/>
            <a:ext cx="3172460" cy="237934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4490085"/>
            <a:ext cx="2750820" cy="206311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5163978"/>
            <a:ext cx="1672588" cy="1254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0701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2701AAA-C610-44FA-AAF6-900CDDFFB84A}" type="slidenum">
              <a:rPr lang="en-US" smtClean="0">
                <a:solidFill>
                  <a:schemeClr val="bg1"/>
                </a:solidFill>
              </a:rPr>
              <a:t>11</a:t>
            </a:fld>
            <a:endParaRPr lang="en-US" dirty="0">
              <a:solidFill>
                <a:schemeClr val="bg1"/>
              </a:solidFill>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3400" y="4093755"/>
            <a:ext cx="2616200" cy="1962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val Callout 5"/>
          <p:cNvSpPr/>
          <p:nvPr/>
        </p:nvSpPr>
        <p:spPr>
          <a:xfrm>
            <a:off x="3048000" y="1828800"/>
            <a:ext cx="5994400" cy="1714499"/>
          </a:xfrm>
          <a:prstGeom prst="wedgeEllipseCallout">
            <a:avLst>
              <a:gd name="adj1" fmla="val -58297"/>
              <a:gd name="adj2" fmla="val 110976"/>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2209800"/>
            <a:ext cx="5934060" cy="1200329"/>
          </a:xfrm>
          <a:prstGeom prst="rect">
            <a:avLst/>
          </a:prstGeom>
          <a:noFill/>
        </p:spPr>
        <p:txBody>
          <a:bodyPr wrap="none" rtlCol="0">
            <a:spAutoFit/>
          </a:bodyPr>
          <a:lstStyle/>
          <a:p>
            <a:pPr algn="ctr"/>
            <a:r>
              <a:rPr lang="en-US" b="1" dirty="0" smtClean="0"/>
              <a:t>Let’s dive deep, into the waters of FPM authority</a:t>
            </a:r>
          </a:p>
          <a:p>
            <a:pPr algn="ctr"/>
            <a:r>
              <a:rPr lang="en-US" b="1" dirty="0" smtClean="0"/>
              <a:t>and structure long flowed past.  As an ancient SPFM</a:t>
            </a:r>
          </a:p>
          <a:p>
            <a:pPr algn="ctr"/>
            <a:r>
              <a:rPr lang="en-US" b="1" dirty="0" smtClean="0"/>
              <a:t>once said, </a:t>
            </a:r>
            <a:r>
              <a:rPr lang="en-US" b="1" i="1" dirty="0" smtClean="0"/>
              <a:t>“knowledge is an impotent thing</a:t>
            </a:r>
          </a:p>
          <a:p>
            <a:pPr algn="ctr"/>
            <a:r>
              <a:rPr lang="en-US" b="1" i="1" dirty="0" smtClean="0"/>
              <a:t> when it is ignored</a:t>
            </a:r>
            <a:r>
              <a:rPr lang="en-US" b="1" dirty="0" smtClean="0"/>
              <a:t>.” </a:t>
            </a:r>
            <a:endParaRPr lang="en-US" b="1" dirty="0"/>
          </a:p>
        </p:txBody>
      </p:sp>
      <p:sp>
        <p:nvSpPr>
          <p:cNvPr id="8" name="TextBox 7"/>
          <p:cNvSpPr txBox="1"/>
          <p:nvPr/>
        </p:nvSpPr>
        <p:spPr>
          <a:xfrm>
            <a:off x="3124200" y="6321623"/>
            <a:ext cx="3168944" cy="307777"/>
          </a:xfrm>
          <a:prstGeom prst="rect">
            <a:avLst/>
          </a:prstGeom>
          <a:noFill/>
        </p:spPr>
        <p:txBody>
          <a:bodyPr wrap="none" rtlCol="0">
            <a:spAutoFit/>
          </a:bodyPr>
          <a:lstStyle/>
          <a:p>
            <a:r>
              <a:rPr lang="en-US" sz="1400" dirty="0" smtClean="0">
                <a:solidFill>
                  <a:schemeClr val="bg1"/>
                </a:solidFill>
              </a:rPr>
              <a:t>Wikipedia photo: Hudson River Valley</a:t>
            </a:r>
            <a:endParaRPr lang="en-US" sz="1400" dirty="0">
              <a:solidFill>
                <a:schemeClr val="bg1"/>
              </a:solidFill>
            </a:endParaRPr>
          </a:p>
        </p:txBody>
      </p:sp>
    </p:spTree>
    <p:extLst>
      <p:ext uri="{BB962C8B-B14F-4D97-AF65-F5344CB8AC3E}">
        <p14:creationId xmlns:p14="http://schemas.microsoft.com/office/powerpoint/2010/main" val="17396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110</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Case Studies: Fish/Deer Camps in Mississippi</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Coahoma County was ‘</a:t>
            </a:r>
            <a:r>
              <a:rPr lang="en-US" sz="2600" b="0" kern="0" dirty="0" err="1" smtClean="0">
                <a:latin typeface="Calibri" pitchFamily="34" charset="0"/>
                <a:cs typeface="Calibri" pitchFamily="34" charset="0"/>
              </a:rPr>
              <a:t>CAVed</a:t>
            </a:r>
            <a:r>
              <a:rPr lang="en-US" sz="2600" b="0" kern="0" dirty="0" smtClean="0">
                <a:latin typeface="Calibri" pitchFamily="34" charset="0"/>
                <a:cs typeface="Calibri" pitchFamily="34" charset="0"/>
              </a:rPr>
              <a:t>’ prior to the flood by FEMA Region IV.  Lots of problems, mostly with camps between the river and the main line levee.</a:t>
            </a:r>
          </a:p>
          <a:p>
            <a:pPr marL="1131888" lvl="2" indent="-457200">
              <a:defRPr/>
            </a:pPr>
            <a:r>
              <a:rPr lang="en-US" sz="2600" b="0" kern="0" dirty="0" smtClean="0">
                <a:latin typeface="Calibri" pitchFamily="34" charset="0"/>
                <a:cs typeface="Calibri" pitchFamily="34" charset="0"/>
              </a:rPr>
              <a:t>State Attorney General opined in 2011 that such camps were exempt from FPM regulations due to state law.</a:t>
            </a:r>
          </a:p>
          <a:p>
            <a:pPr marL="1131888" lvl="2" indent="-457200">
              <a:defRPr/>
            </a:pPr>
            <a:endParaRPr lang="en-US" sz="2600" b="0" kern="0" dirty="0" smtClean="0">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53386186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111</a:t>
            </a:fld>
            <a:endParaRPr lang="en-US" dirty="0"/>
          </a:p>
        </p:txBody>
      </p:sp>
      <p:sp>
        <p:nvSpPr>
          <p:cNvPr id="6" name="Rectangle 2059"/>
          <p:cNvSpPr txBox="1">
            <a:spLocks noChangeArrowheads="1"/>
          </p:cNvSpPr>
          <p:nvPr/>
        </p:nvSpPr>
        <p:spPr bwMode="auto">
          <a:xfrm>
            <a:off x="152400" y="12192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Case Studies: Fish/Deer Camps in Mississippi</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Letters began to fly between concerned groups/communities and the AG.  Between a Congressman and the AG.</a:t>
            </a:r>
          </a:p>
          <a:p>
            <a:pPr marL="1131888" lvl="2" indent="-457200">
              <a:defRPr/>
            </a:pPr>
            <a:endParaRPr lang="en-US" sz="2600" b="0" kern="0" dirty="0" smtClean="0">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050" name="Picture 2" descr="C:\Users\AGOODMAN\AppData\Local\Microsoft\Windows\Temporary Internet Files\Content.IE5\OZ827T5P\MM900365272[1].gif"/>
          <p:cNvPicPr>
            <a:picLocks noChangeAspect="1" noChangeArrowheads="1" noCrop="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15000" y="3970020"/>
            <a:ext cx="1676400" cy="15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57666"/>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112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 y="1509712"/>
            <a:ext cx="3657600" cy="490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0" y="1605013"/>
            <a:ext cx="3633786" cy="4840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576296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113</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Case Studies:</a:t>
            </a:r>
          </a:p>
          <a:p>
            <a:pPr marL="342900" lvl="1" indent="0">
              <a:buNone/>
              <a:defRPr/>
            </a:pPr>
            <a:r>
              <a:rPr lang="en-US" sz="2800" b="0" kern="0" dirty="0" smtClean="0">
                <a:solidFill>
                  <a:schemeClr val="tx2"/>
                </a:solidFill>
                <a:latin typeface="Calibri" pitchFamily="34" charset="0"/>
                <a:cs typeface="Calibri" pitchFamily="34" charset="0"/>
              </a:rPr>
              <a:t> </a:t>
            </a:r>
            <a:r>
              <a:rPr lang="en-US" sz="1800" b="0" kern="0" dirty="0" smtClean="0">
                <a:latin typeface="Calibri" pitchFamily="34" charset="0"/>
                <a:cs typeface="Calibri" pitchFamily="34" charset="0"/>
              </a:rPr>
              <a:t>FEMA </a:t>
            </a:r>
            <a:r>
              <a:rPr lang="en-US" sz="1800" b="0" kern="0" dirty="0">
                <a:latin typeface="Calibri" pitchFamily="34" charset="0"/>
                <a:cs typeface="Calibri" pitchFamily="34" charset="0"/>
              </a:rPr>
              <a:t>sent letter to Governor, </a:t>
            </a:r>
            <a:endParaRPr lang="en-US" sz="1800" b="0" kern="0" dirty="0" smtClean="0">
              <a:latin typeface="Calibri" pitchFamily="34" charset="0"/>
              <a:cs typeface="Calibri" pitchFamily="34" charset="0"/>
            </a:endParaRPr>
          </a:p>
          <a:p>
            <a:pPr marL="342900" lvl="1" indent="0">
              <a:buNone/>
              <a:defRPr/>
            </a:pPr>
            <a:r>
              <a:rPr lang="en-US" sz="1800" b="0" kern="0" dirty="0" smtClean="0">
                <a:latin typeface="Calibri" pitchFamily="34" charset="0"/>
                <a:cs typeface="Calibri" pitchFamily="34" charset="0"/>
              </a:rPr>
              <a:t> law </a:t>
            </a:r>
            <a:r>
              <a:rPr lang="en-US" sz="1800" b="0" kern="0" dirty="0">
                <a:latin typeface="Calibri" pitchFamily="34" charset="0"/>
                <a:cs typeface="Calibri" pitchFamily="34" charset="0"/>
              </a:rPr>
              <a:t>makes all communities in </a:t>
            </a:r>
            <a:endParaRPr lang="en-US" sz="1800" b="0" kern="0" dirty="0" smtClean="0">
              <a:latin typeface="Calibri" pitchFamily="34" charset="0"/>
              <a:cs typeface="Calibri" pitchFamily="34" charset="0"/>
            </a:endParaRPr>
          </a:p>
          <a:p>
            <a:pPr marL="342900" lvl="1" indent="0">
              <a:buNone/>
              <a:defRPr/>
            </a:pPr>
            <a:r>
              <a:rPr lang="en-US" sz="1800" b="0" kern="0" dirty="0" smtClean="0">
                <a:latin typeface="Calibri" pitchFamily="34" charset="0"/>
                <a:cs typeface="Calibri" pitchFamily="34" charset="0"/>
              </a:rPr>
              <a:t> Mississippi </a:t>
            </a:r>
            <a:r>
              <a:rPr lang="en-US" sz="1800" b="0" kern="0" dirty="0">
                <a:latin typeface="Calibri" pitchFamily="34" charset="0"/>
                <a:cs typeface="Calibri" pitchFamily="34" charset="0"/>
              </a:rPr>
              <a:t>non-compliant.</a:t>
            </a:r>
          </a:p>
          <a:p>
            <a:pPr marL="342900" lvl="1" indent="0">
              <a:buNone/>
              <a:defRPr/>
            </a:pPr>
            <a:r>
              <a:rPr lang="en-US" sz="1800" b="0" kern="0" dirty="0" smtClean="0">
                <a:solidFill>
                  <a:schemeClr val="tx2"/>
                </a:solidFill>
                <a:latin typeface="Calibri" pitchFamily="34" charset="0"/>
                <a:cs typeface="Calibri" pitchFamily="34" charset="0"/>
              </a:rPr>
              <a:t> </a:t>
            </a:r>
          </a:p>
          <a:p>
            <a:pPr marL="1131888" lvl="2" indent="-457200">
              <a:defRPr/>
            </a:pPr>
            <a:endParaRPr lang="en-US" sz="2600" b="0" kern="0" dirty="0" smtClean="0">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038600" y="1478280"/>
            <a:ext cx="3828970" cy="508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descr="C:\Users\AGOODMAN\AppData\Local\Microsoft\Windows\Temporary Internet Files\Content.IE5\OZ827T5P\MC900434409[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90600" y="4338637"/>
            <a:ext cx="193992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25461"/>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701AAA-C610-44FA-AAF6-900CDDFFB84A}" type="slidenum">
              <a:rPr lang="en-US" smtClean="0"/>
              <a:t>114</a:t>
            </a:fld>
            <a:endParaRPr lang="en-US" dirty="0"/>
          </a:p>
        </p:txBody>
      </p:sp>
      <p:sp>
        <p:nvSpPr>
          <p:cNvPr id="3" name="Rectangle 2"/>
          <p:cNvSpPr/>
          <p:nvPr/>
        </p:nvSpPr>
        <p:spPr>
          <a:xfrm>
            <a:off x="228600" y="2133600"/>
            <a:ext cx="8763000" cy="2031325"/>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The </a:t>
            </a:r>
            <a:r>
              <a:rPr lang="en-US" b="1" dirty="0"/>
              <a:t>provisions of this section </a:t>
            </a:r>
            <a:r>
              <a:rPr lang="en-US" b="1" u="sng" dirty="0"/>
              <a:t>shall not apply </a:t>
            </a:r>
            <a:r>
              <a:rPr lang="en-US" b="1" dirty="0"/>
              <a:t>to any floodplain management ordinances or regulations necessary for eligibility for the National Flood Insurance Program, and such floodplain management ordinances or regulations shall apply retroactively to any construction or improvement permit granted for any structure exempted under this section before May 22, 2012.</a:t>
            </a:r>
          </a:p>
        </p:txBody>
      </p:sp>
      <p:sp>
        <p:nvSpPr>
          <p:cNvPr id="4"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Tree>
    <p:extLst>
      <p:ext uri="{BB962C8B-B14F-4D97-AF65-F5344CB8AC3E}">
        <p14:creationId xmlns:p14="http://schemas.microsoft.com/office/powerpoint/2010/main" val="10950858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(continued</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115</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Case Studies: 5-Year Rule Review in Ohio</a:t>
            </a:r>
          </a:p>
          <a:p>
            <a:pPr marL="1131888" lvl="2" indent="-457200">
              <a:defRPr/>
            </a:pPr>
            <a:r>
              <a:rPr lang="en-US" sz="2600" b="0" kern="0" dirty="0" smtClean="0">
                <a:solidFill>
                  <a:srgbClr val="005A9E"/>
                </a:solidFill>
                <a:latin typeface="Calibri" pitchFamily="34" charset="0"/>
                <a:cs typeface="Calibri" pitchFamily="34" charset="0"/>
              </a:rPr>
              <a:t>An opportunity for review to make sure authorities are relevant and not in conflict with other agency rules and laws.</a:t>
            </a:r>
            <a:endParaRPr lang="en-US" sz="900" b="0" kern="0" dirty="0" smtClean="0">
              <a:solidFill>
                <a:schemeClr val="tx2"/>
              </a:solidFill>
              <a:latin typeface="Calibri" pitchFamily="34" charset="0"/>
              <a:cs typeface="Calibri" pitchFamily="34" charset="0"/>
            </a:endParaRPr>
          </a:p>
          <a:p>
            <a:pPr marL="674688" lvl="2" indent="0">
              <a:buNone/>
              <a:defRPr/>
            </a:pPr>
            <a:r>
              <a:rPr lang="en-US" sz="2800" b="0" kern="0" dirty="0">
                <a:latin typeface="Calibri" pitchFamily="34" charset="0"/>
                <a:cs typeface="Calibri" pitchFamily="34" charset="0"/>
                <a:hlinkClick r:id="rId3"/>
              </a:rPr>
              <a:t>http://</a:t>
            </a:r>
            <a:r>
              <a:rPr lang="en-US" sz="2800" b="0" kern="0" dirty="0" smtClean="0">
                <a:latin typeface="Calibri" pitchFamily="34" charset="0"/>
                <a:cs typeface="Calibri" pitchFamily="34" charset="0"/>
                <a:hlinkClick r:id="rId3"/>
              </a:rPr>
              <a:t>www.jcarr.state.oh.us/video?id=64</a:t>
            </a:r>
            <a:endParaRPr lang="en-US" sz="2800" b="0" kern="0" dirty="0" smtClean="0">
              <a:latin typeface="Calibri" pitchFamily="34" charset="0"/>
              <a:cs typeface="Calibri" pitchFamily="34" charset="0"/>
            </a:endParaRPr>
          </a:p>
          <a:p>
            <a:pPr marL="674688" lvl="2" indent="0">
              <a:buNone/>
              <a:defRPr/>
            </a:pPr>
            <a:endParaRPr lang="en-US" sz="2800" b="0" kern="0" dirty="0">
              <a:latin typeface="Calibri" pitchFamily="34" charset="0"/>
              <a:cs typeface="Calibri" pitchFamily="34" charset="0"/>
            </a:endParaRPr>
          </a:p>
          <a:p>
            <a:pPr marL="674688" lvl="2" indent="0">
              <a:buNone/>
              <a:defRPr/>
            </a:pPr>
            <a:r>
              <a:rPr lang="en-US" sz="2800" b="0" kern="0" dirty="0" smtClean="0">
                <a:latin typeface="Calibri" pitchFamily="34" charset="0"/>
                <a:cs typeface="Calibri" pitchFamily="34" charset="0"/>
              </a:rPr>
              <a:t> </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7" name="Picture 3" descr="C:\Users\AGOODMAN\AppData\Local\Microsoft\Windows\Temporary Internet Files\Content.IE5\1Z1DMD3T\MC9001896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38250"/>
            <a:ext cx="3124200" cy="2451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AGOODMAN\AppData\Local\Microsoft\Windows\Temporary Internet Files\Content.IE5\GPBAMSZG\MC90018929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572000"/>
            <a:ext cx="2084832" cy="130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1967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Practices, Conflicts, and Studies   </a:t>
            </a:r>
            <a:r>
              <a:rPr lang="en-US" sz="2000" kern="0" dirty="0" smtClean="0"/>
              <a:t>(conclusion</a:t>
            </a:r>
            <a:r>
              <a:rPr lang="en-US" sz="2800" kern="0" dirty="0" smtClean="0"/>
              <a:t>) </a:t>
            </a:r>
            <a:endParaRPr lang="en-US" sz="28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116</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Do you know of any other state level cases/examples that can or do cause conflicts?</a:t>
            </a:r>
          </a:p>
          <a:p>
            <a:pPr marL="674688" lvl="2" indent="0">
              <a:buNone/>
              <a:defRPr/>
            </a:pPr>
            <a:endParaRPr lang="en-US" sz="2800" b="0" kern="0" dirty="0">
              <a:latin typeface="Calibri" pitchFamily="34" charset="0"/>
              <a:cs typeface="Calibri" pitchFamily="34" charset="0"/>
            </a:endParaRPr>
          </a:p>
          <a:p>
            <a:pPr marL="674688" lvl="2" indent="0">
              <a:buNone/>
              <a:defRPr/>
            </a:pPr>
            <a:r>
              <a:rPr lang="en-US" sz="2800" b="0" kern="0" dirty="0" smtClean="0">
                <a:latin typeface="Calibri" pitchFamily="34" charset="0"/>
                <a:cs typeface="Calibri" pitchFamily="34" charset="0"/>
              </a:rPr>
              <a:t> </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6" name="Picture 2" descr="C:\Users\AGOODMAN\AppData\Local\Microsoft\Windows\Temporary Internet Files\Content.IE5\Z3GUYFI5\MC900217196[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51504" y="3581399"/>
            <a:ext cx="3663696" cy="271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6753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117</a:t>
            </a:fld>
            <a:endParaRPr lang="en-US" dirty="0"/>
          </a:p>
        </p:txBody>
      </p:sp>
      <p:sp>
        <p:nvSpPr>
          <p:cNvPr id="4"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Overview of State Programs  </a:t>
            </a:r>
            <a:endParaRPr lang="en-US" sz="3200" kern="0"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Floodplain management is not just about reducing flood losses.  It is also about the prudent management of floodplain resources.</a:t>
            </a:r>
          </a:p>
          <a:p>
            <a:pPr marL="800100" lvl="1" indent="-457200">
              <a:defRPr/>
            </a:pPr>
            <a:r>
              <a:rPr lang="en-US" sz="2800" b="0" kern="0" dirty="0" smtClean="0">
                <a:solidFill>
                  <a:schemeClr val="tx2"/>
                </a:solidFill>
                <a:latin typeface="Calibri" pitchFamily="34" charset="0"/>
                <a:cs typeface="Calibri" pitchFamily="34" charset="0"/>
              </a:rPr>
              <a:t>Floodplain management can be regarded as a continuous decision-making process that aims to achieve the wise use of the nation’s floodplains.</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38705499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118</a:t>
            </a:fld>
            <a:endParaRPr lang="en-US" dirty="0"/>
          </a:p>
        </p:txBody>
      </p:sp>
      <p:sp>
        <p:nvSpPr>
          <p:cNvPr id="4"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Overview of State Programs  </a:t>
            </a:r>
            <a:r>
              <a:rPr lang="en-US" sz="2000" kern="0" dirty="0" smtClean="0"/>
              <a:t>(conclusion)  </a:t>
            </a:r>
            <a:endParaRPr lang="en-US" sz="2000" kern="0"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Program authority, foundation and funding;</a:t>
            </a:r>
          </a:p>
          <a:p>
            <a:pPr marL="800100" lvl="1" indent="-457200">
              <a:defRPr/>
            </a:pPr>
            <a:r>
              <a:rPr lang="en-US" sz="2800" b="0" kern="0" dirty="0" smtClean="0">
                <a:solidFill>
                  <a:schemeClr val="tx2"/>
                </a:solidFill>
                <a:latin typeface="Calibri" pitchFamily="34" charset="0"/>
                <a:cs typeface="Calibri" pitchFamily="34" charset="0"/>
              </a:rPr>
              <a:t>Identifying hazards and planning;</a:t>
            </a:r>
          </a:p>
          <a:p>
            <a:pPr marL="800100" lvl="1" indent="-457200">
              <a:defRPr/>
            </a:pPr>
            <a:r>
              <a:rPr lang="en-US" sz="2800" b="0" kern="0" dirty="0" smtClean="0">
                <a:solidFill>
                  <a:schemeClr val="tx2"/>
                </a:solidFill>
                <a:latin typeface="Calibri" pitchFamily="34" charset="0"/>
                <a:cs typeface="Calibri" pitchFamily="34" charset="0"/>
              </a:rPr>
              <a:t>Inform, train, educate and mitigate, and;</a:t>
            </a:r>
          </a:p>
          <a:p>
            <a:pPr marL="800100" lvl="1" indent="-457200">
              <a:defRPr/>
            </a:pPr>
            <a:r>
              <a:rPr lang="en-US" sz="2800" b="0" kern="0" dirty="0" smtClean="0">
                <a:solidFill>
                  <a:schemeClr val="tx2"/>
                </a:solidFill>
                <a:latin typeface="Calibri" pitchFamily="34" charset="0"/>
                <a:cs typeface="Calibri" pitchFamily="34" charset="0"/>
              </a:rPr>
              <a:t>Evaluate.</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86527588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we covered in Module 5</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119</a:t>
            </a:fld>
            <a:endParaRPr lang="en-US" dirty="0"/>
          </a:p>
        </p:txBody>
      </p:sp>
      <p:sp>
        <p:nvSpPr>
          <p:cNvPr id="6" name="Rectangle 2059"/>
          <p:cNvSpPr txBox="1">
            <a:spLocks noChangeArrowheads="1"/>
          </p:cNvSpPr>
          <p:nvPr/>
        </p:nvSpPr>
        <p:spPr bwMode="auto">
          <a:xfrm>
            <a:off x="152400" y="11430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We have covered the topics introduced at the beginning of the session.  What were they?</a:t>
            </a:r>
          </a:p>
          <a:p>
            <a:pPr marL="800100" lvl="1" indent="-457200">
              <a:defRPr/>
            </a:pPr>
            <a:endParaRPr lang="en-US" sz="1200" b="0" kern="0" dirty="0" smtClean="0">
              <a:solidFill>
                <a:schemeClr val="tx2"/>
              </a:solidFill>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Overview of state authorities</a:t>
            </a:r>
          </a:p>
          <a:p>
            <a:pPr marL="1131888" lvl="2" indent="-457200">
              <a:defRPr/>
            </a:pPr>
            <a:r>
              <a:rPr lang="en-US" b="0" kern="0" dirty="0" smtClean="0">
                <a:latin typeface="Calibri" pitchFamily="34" charset="0"/>
                <a:cs typeface="Calibri" pitchFamily="34" charset="0"/>
              </a:rPr>
              <a:t>Special Exemptions in State Law &amp; State Building Codes</a:t>
            </a:r>
          </a:p>
          <a:p>
            <a:pPr marL="1131888" lvl="2" indent="-457200">
              <a:defRPr/>
            </a:pPr>
            <a:r>
              <a:rPr lang="en-US" b="0" kern="0" dirty="0" smtClean="0">
                <a:latin typeface="Calibri" pitchFamily="34" charset="0"/>
                <a:cs typeface="Calibri" pitchFamily="34" charset="0"/>
              </a:rPr>
              <a:t>Effective Regulatory Program Elements</a:t>
            </a:r>
          </a:p>
          <a:p>
            <a:pPr marL="1131888" lvl="2" indent="-457200">
              <a:defRPr/>
            </a:pPr>
            <a:r>
              <a:rPr lang="en-US" b="0" kern="0" dirty="0" smtClean="0">
                <a:latin typeface="Calibri" pitchFamily="34" charset="0"/>
                <a:cs typeface="Calibri" pitchFamily="34" charset="0"/>
              </a:rPr>
              <a:t>Overview of the NFIP</a:t>
            </a:r>
          </a:p>
          <a:p>
            <a:pPr marL="1131888" lvl="2" indent="-457200">
              <a:defRPr/>
            </a:pPr>
            <a:r>
              <a:rPr lang="en-US" b="0" kern="0" dirty="0" smtClean="0">
                <a:latin typeface="Calibri" pitchFamily="34" charset="0"/>
                <a:cs typeface="Calibri" pitchFamily="34" charset="0"/>
              </a:rPr>
              <a:t>The </a:t>
            </a:r>
            <a:r>
              <a:rPr lang="en-US" b="0" kern="0" dirty="0">
                <a:latin typeface="Calibri" pitchFamily="34" charset="0"/>
                <a:cs typeface="Calibri" pitchFamily="34" charset="0"/>
              </a:rPr>
              <a:t>NFIP State </a:t>
            </a:r>
            <a:r>
              <a:rPr lang="en-US" b="0" kern="0" dirty="0" smtClean="0">
                <a:latin typeface="Calibri" pitchFamily="34" charset="0"/>
                <a:cs typeface="Calibri" pitchFamily="34" charset="0"/>
              </a:rPr>
              <a:t>Coordinator</a:t>
            </a:r>
            <a:endParaRPr lang="en-US" b="0" kern="0" dirty="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Overview of state programs</a:t>
            </a:r>
          </a:p>
          <a:p>
            <a:pPr marL="1131888" lvl="2" indent="-457200">
              <a:defRPr/>
            </a:pPr>
            <a:r>
              <a:rPr lang="en-US" b="0" kern="0" dirty="0" smtClean="0">
                <a:latin typeface="Calibri" pitchFamily="34" charset="0"/>
                <a:cs typeface="Calibri" pitchFamily="34" charset="0"/>
              </a:rPr>
              <a:t>Best Practices, Conflicts, and Case Studies</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754187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12</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 State Floodplain Manager is proactive in managing the floodplains within the state (and coordinates with adjunct SFPMs whose rivers, dams, and levees may impact the home floodplain).</a:t>
            </a:r>
          </a:p>
          <a:p>
            <a:pPr marL="800100" lvl="1" indent="-457200">
              <a:defRPr/>
            </a:pPr>
            <a:r>
              <a:rPr lang="en-US" sz="2800" b="0" kern="0" dirty="0" smtClean="0">
                <a:solidFill>
                  <a:schemeClr val="tx2"/>
                </a:solidFill>
                <a:latin typeface="Calibri" pitchFamily="34" charset="0"/>
                <a:cs typeface="Calibri" pitchFamily="34" charset="0"/>
              </a:rPr>
              <a:t>This “take charge attitude” vastly improves the chances of avoiding flood disasters and also reduce flood losses and disaster costs. </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a:t>
            </a:r>
            <a:endParaRPr lang="en-US" sz="2000" dirty="0"/>
          </a:p>
        </p:txBody>
      </p:sp>
    </p:spTree>
    <p:extLst>
      <p:ext uri="{BB962C8B-B14F-4D97-AF65-F5344CB8AC3E}">
        <p14:creationId xmlns:p14="http://schemas.microsoft.com/office/powerpoint/2010/main" val="34255252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42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838200" y="25685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i="1" dirty="0" smtClean="0">
                <a:solidFill>
                  <a:schemeClr val="bg1"/>
                </a:solidFill>
                <a:effectLst>
                  <a:outerShdw blurRad="38100" dist="38100" dir="2700000" algn="tl">
                    <a:srgbClr val="000000">
                      <a:alpha val="43137"/>
                    </a:srgbClr>
                  </a:outerShdw>
                </a:effectLst>
              </a:rPr>
              <a:t>Questions? </a:t>
            </a:r>
            <a:endParaRPr lang="en-US" sz="7200" i="1" dirty="0">
              <a:solidFill>
                <a:schemeClr val="bg1"/>
              </a:solidFill>
              <a:effectLst>
                <a:outerShdw blurRad="38100" dist="38100" dir="2700000" algn="tl">
                  <a:srgbClr val="000000">
                    <a:alpha val="43137"/>
                  </a:srgbClr>
                </a:outerShdw>
              </a:effectLst>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267200" y="1735455"/>
            <a:ext cx="561975" cy="779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92701AAA-C610-44FA-AAF6-900CDDFFB84A}" type="slidenum">
              <a:rPr lang="en-US" smtClean="0"/>
              <a:t>120</a:t>
            </a:fld>
            <a:endParaRPr lang="en-US" dirty="0"/>
          </a:p>
        </p:txBody>
      </p:sp>
    </p:spTree>
    <p:extLst>
      <p:ext uri="{BB962C8B-B14F-4D97-AF65-F5344CB8AC3E}">
        <p14:creationId xmlns:p14="http://schemas.microsoft.com/office/powerpoint/2010/main" val="317788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13</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You have the ability to tailor the desired results to your individual state FPM situation, something that “one size fits all” national standards are incapable of accomplishing.  You do this to:</a:t>
            </a:r>
          </a:p>
          <a:p>
            <a:pPr marL="800100" lvl="1" indent="-457200">
              <a:defRPr/>
            </a:pPr>
            <a:endParaRPr lang="en-US" sz="16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Protect the health and safety of your citizens;</a:t>
            </a:r>
          </a:p>
          <a:p>
            <a:pPr marL="1131888" lvl="2" indent="-457200">
              <a:defRPr/>
            </a:pPr>
            <a:r>
              <a:rPr lang="en-US" sz="2600" b="0" kern="0" dirty="0" smtClean="0">
                <a:latin typeface="Calibri" pitchFamily="34" charset="0"/>
                <a:cs typeface="Calibri" pitchFamily="34" charset="0"/>
              </a:rPr>
              <a:t>Improve the quality of life, and;</a:t>
            </a:r>
          </a:p>
          <a:p>
            <a:pPr marL="1131888" lvl="2" indent="-457200">
              <a:defRPr/>
            </a:pPr>
            <a:r>
              <a:rPr lang="en-US" sz="2600" b="0" kern="0" dirty="0" smtClean="0">
                <a:latin typeface="Calibri" pitchFamily="34" charset="0"/>
                <a:cs typeface="Calibri" pitchFamily="34" charset="0"/>
              </a:rPr>
              <a:t>Save the state and local economies money.</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4012615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14</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Effective state programs provide for strong program leadership at both the state and at the local levels.</a:t>
            </a:r>
          </a:p>
          <a:p>
            <a:pPr marL="800100" lvl="1" indent="-457200">
              <a:defRPr/>
            </a:pPr>
            <a:r>
              <a:rPr lang="en-US" sz="2800" b="0" kern="0" dirty="0" smtClean="0">
                <a:solidFill>
                  <a:schemeClr val="tx2"/>
                </a:solidFill>
                <a:latin typeface="Calibri" pitchFamily="34" charset="0"/>
                <a:cs typeface="Calibri" pitchFamily="34" charset="0"/>
              </a:rPr>
              <a:t>The program should extend into many facets of state government.  Certainly beyond the duties and responsibilities listed in 44 CFR.</a:t>
            </a:r>
          </a:p>
          <a:p>
            <a:pPr marL="800100" lvl="1" indent="-457200">
              <a:defRPr/>
            </a:pPr>
            <a:r>
              <a:rPr lang="en-US" sz="2800" b="0" kern="0" dirty="0" smtClean="0">
                <a:solidFill>
                  <a:schemeClr val="tx2"/>
                </a:solidFill>
                <a:latin typeface="Calibri" pitchFamily="34" charset="0"/>
                <a:cs typeface="Calibri" pitchFamily="34" charset="0"/>
              </a:rPr>
              <a:t>An effective SFPM program should coordinate with all state agencies and the state legislature to effect desired programmatic changes.</a:t>
            </a:r>
            <a:endParaRPr lang="en-US" sz="2600" b="0" kern="0" dirty="0" smtClean="0">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366606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15</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Effective state programs, which are stable and long lasting, are:</a:t>
            </a:r>
          </a:p>
          <a:p>
            <a:pPr marL="800100" lvl="1" indent="-457200">
              <a:defRPr/>
            </a:pPr>
            <a:endParaRPr lang="en-US" sz="16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Founded with clear legal authority;</a:t>
            </a:r>
          </a:p>
          <a:p>
            <a:pPr marL="1131888" lvl="2" indent="-457200">
              <a:defRPr/>
            </a:pPr>
            <a:r>
              <a:rPr lang="en-US" sz="2600" b="0" kern="0" dirty="0" smtClean="0">
                <a:latin typeface="Calibri" pitchFamily="34" charset="0"/>
                <a:cs typeface="Calibri" pitchFamily="34" charset="0"/>
              </a:rPr>
              <a:t>Cooperate with local governments and other state agencies and federal agencies, and;</a:t>
            </a:r>
          </a:p>
          <a:p>
            <a:pPr marL="1131888" lvl="2" indent="-457200">
              <a:defRPr/>
            </a:pPr>
            <a:r>
              <a:rPr lang="en-US" sz="2600" b="0" kern="0" dirty="0" smtClean="0">
                <a:latin typeface="Calibri" pitchFamily="34" charset="0"/>
                <a:cs typeface="Calibri" pitchFamily="34" charset="0"/>
              </a:rPr>
              <a:t>Are supported with adequate resources.</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616093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16</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There is no perfect model for a state FPM program.  Why?</a:t>
            </a:r>
          </a:p>
          <a:p>
            <a:pPr marL="800100" lvl="1" indent="-457200">
              <a:defRPr/>
            </a:pPr>
            <a:endParaRPr lang="en-US" sz="16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Every state has a unique combination of factors that shape its approach;</a:t>
            </a:r>
          </a:p>
          <a:p>
            <a:pPr marL="1131888" lvl="2" indent="-457200">
              <a:defRPr/>
            </a:pPr>
            <a:r>
              <a:rPr lang="en-US" sz="2600" b="0" kern="0" dirty="0" smtClean="0">
                <a:latin typeface="Calibri" pitchFamily="34" charset="0"/>
                <a:cs typeface="Calibri" pitchFamily="34" charset="0"/>
              </a:rPr>
              <a:t>Flood hazard vary significantly by region;</a:t>
            </a:r>
          </a:p>
          <a:p>
            <a:pPr marL="1131888" lvl="2" indent="-457200">
              <a:defRPr/>
            </a:pPr>
            <a:r>
              <a:rPr lang="en-US" sz="2600" b="0" kern="0" dirty="0" smtClean="0">
                <a:latin typeface="Calibri" pitchFamily="34" charset="0"/>
                <a:cs typeface="Calibri" pitchFamily="34" charset="0"/>
              </a:rPr>
              <a:t>Constitutionally established relationships between the state and local jurisdiction differ from state to state, and;</a:t>
            </a:r>
          </a:p>
          <a:p>
            <a:pPr marL="1131888" lvl="2" indent="-457200">
              <a:defRPr/>
            </a:pPr>
            <a:r>
              <a:rPr lang="en-US" sz="2600" b="0" kern="0" dirty="0" smtClean="0">
                <a:latin typeface="Calibri" pitchFamily="34" charset="0"/>
                <a:cs typeface="Calibri" pitchFamily="34" charset="0"/>
              </a:rPr>
              <a:t>State politics and cultures differ.</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126492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3999"/>
            <a:ext cx="3733800" cy="4878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descr="C:\Users\AGOODMAN\AppData\Local\Microsoft\Windows\Temporary Internet Files\Content.IE5\OZ827T5P\MC900322615[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43531" y="1524000"/>
            <a:ext cx="1705069" cy="487803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H="1" flipV="1">
            <a:off x="4876800" y="1600200"/>
            <a:ext cx="1524000" cy="609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76800" y="2819400"/>
            <a:ext cx="1905000" cy="3352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2486785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18</a:t>
            </a:fld>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3770313"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descr="C:\Users\AGOODMAN\AppData\Local\Microsoft\Windows\Temporary Internet Files\Content.IE5\FEWJJ62Y\MC900352218[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9258668">
            <a:off x="6865518" y="3979451"/>
            <a:ext cx="1542107" cy="17925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flipV="1">
            <a:off x="5105400" y="1600200"/>
            <a:ext cx="2247900" cy="28194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067301" y="5181600"/>
            <a:ext cx="2247899" cy="1219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2201355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19</a:t>
            </a:fld>
            <a:endParaRPr lang="en-US" dirty="0"/>
          </a:p>
        </p:txBody>
      </p:sp>
      <p:sp>
        <p:nvSpPr>
          <p:cNvPr id="10"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pic>
        <p:nvPicPr>
          <p:cNvPr id="3074"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8800" y="1600199"/>
            <a:ext cx="5562600" cy="470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0385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Agenda</a:t>
            </a:r>
            <a:endParaRPr lang="en-US" sz="3600" dirty="0"/>
          </a:p>
        </p:txBody>
      </p:sp>
      <p:sp>
        <p:nvSpPr>
          <p:cNvPr id="5" name="Rectangle 2059"/>
          <p:cNvSpPr txBox="1">
            <a:spLocks noChangeArrowheads="1"/>
          </p:cNvSpPr>
          <p:nvPr/>
        </p:nvSpPr>
        <p:spPr bwMode="auto">
          <a:xfrm>
            <a:off x="152400" y="990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latin typeface="Calibri" pitchFamily="34" charset="0"/>
                <a:cs typeface="Calibri" pitchFamily="34" charset="0"/>
              </a:rPr>
              <a:t>Introductions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latin typeface="Calibri" pitchFamily="34" charset="0"/>
                <a:cs typeface="Calibri" pitchFamily="34" charset="0"/>
              </a:rPr>
              <a:t>Objectives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latin typeface="Calibri" pitchFamily="34" charset="0"/>
                <a:cs typeface="Calibri" pitchFamily="34" charset="0"/>
              </a:rPr>
              <a:t>Scope (topics)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latin typeface="Calibri" pitchFamily="34" charset="0"/>
                <a:cs typeface="Calibri" pitchFamily="34" charset="0"/>
              </a:rPr>
              <a:t>Methods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latin typeface="Calibri" pitchFamily="34" charset="0"/>
                <a:cs typeface="Calibri" pitchFamily="34" charset="0"/>
              </a:rPr>
              <a:t>Materials and References </a:t>
            </a:r>
          </a:p>
          <a:p>
            <a:pPr marL="685800" marR="0" lvl="1" indent="-342900" algn="l" defTabSz="914400" rtl="0" eaLnBrk="0" fontAlgn="base" latinLnBrk="0" hangingPunct="0">
              <a:lnSpc>
                <a:spcPct val="150000"/>
              </a:lnSpc>
              <a:spcBef>
                <a:spcPct val="30000"/>
              </a:spcBef>
              <a:spcAft>
                <a:spcPct val="0"/>
              </a:spcAft>
              <a:buClr>
                <a:srgbClr val="B0B1B3"/>
              </a:buClr>
              <a:buSzTx/>
              <a:buFont typeface="Wingdings" pitchFamily="2" charset="2"/>
              <a:buChar char="§"/>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a:t>
            </a:fld>
            <a:endParaRPr lang="en-US" dirty="0"/>
          </a:p>
        </p:txBody>
      </p:sp>
    </p:spTree>
    <p:extLst>
      <p:ext uri="{BB962C8B-B14F-4D97-AF65-F5344CB8AC3E}">
        <p14:creationId xmlns:p14="http://schemas.microsoft.com/office/powerpoint/2010/main" val="2015409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20</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 FPM leadership flows like a river “with a clear mission, clear statutory authority, high-level support within the state, adequate financial resources, and demonstrated                                                effectiveness.”</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pic>
        <p:nvPicPr>
          <p:cNvPr id="1027" name="Picture 3" descr="C:\Users\AGOODMAN\AppData\Local\Microsoft\Windows\Temporary Internet Files\Content.IE5\09XLBN6A\MC900439328[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0264183">
            <a:off x="5019226" y="366757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46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21</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As stated earlier, program authority and foundation is found within </a:t>
            </a:r>
            <a:r>
              <a:rPr lang="en-US" sz="2800" kern="0" dirty="0" smtClean="0">
                <a:solidFill>
                  <a:schemeClr val="tx2"/>
                </a:solidFill>
                <a:latin typeface="Calibri" pitchFamily="34" charset="0"/>
                <a:cs typeface="Calibri" pitchFamily="34" charset="0"/>
              </a:rPr>
              <a:t>Principle 1: State FPM programs need strong, clear authority</a:t>
            </a:r>
            <a:r>
              <a:rPr lang="en-US" sz="2800" b="0" kern="0" dirty="0" smtClean="0">
                <a:solidFill>
                  <a:schemeClr val="tx2"/>
                </a:solidFill>
                <a:latin typeface="Calibri" pitchFamily="34" charset="0"/>
                <a:cs typeface="Calibri" pitchFamily="34" charset="0"/>
              </a:rPr>
              <a:t>.</a:t>
            </a:r>
          </a:p>
          <a:p>
            <a:pPr marL="800100" lvl="1" indent="-457200">
              <a:defRPr/>
            </a:pPr>
            <a:endParaRPr lang="en-US" sz="16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7" name="Picture 3" descr="C:\Users\AGOODMAN\AppData\Local\Microsoft\Windows\Temporary Internet Files\Content.IE5\N83J71UI\MC900391582[1].wm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06449">
            <a:off x="2973847" y="4098773"/>
            <a:ext cx="5608057" cy="19917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GOODMAN\AppData\Local\Microsoft\Windows\Temporary Internet Files\Content.IE5\1Z1DMD3T\MC900116156[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495800" y="3262624"/>
            <a:ext cx="1643052" cy="19189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1516879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22</a:t>
            </a:fld>
            <a:endParaRPr lang="en-US" dirty="0"/>
          </a:p>
        </p:txBody>
      </p:sp>
      <p:sp>
        <p:nvSpPr>
          <p:cNvPr id="7" name="Rectangle 2059"/>
          <p:cNvSpPr txBox="1">
            <a:spLocks noChangeArrowheads="1"/>
          </p:cNvSpPr>
          <p:nvPr/>
        </p:nvSpPr>
        <p:spPr bwMode="auto">
          <a:xfrm>
            <a:off x="152400" y="1219200"/>
            <a:ext cx="838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Statewide standards and enabling authority </a:t>
            </a:r>
            <a:r>
              <a:rPr lang="en-US" sz="1200" b="0" kern="0" dirty="0" smtClean="0">
                <a:solidFill>
                  <a:schemeClr val="tx2"/>
                </a:solidFill>
                <a:latin typeface="Calibri" pitchFamily="34" charset="0"/>
                <a:cs typeface="Calibri" pitchFamily="34" charset="0"/>
              </a:rPr>
              <a:t>(continued)</a:t>
            </a:r>
            <a:endParaRPr lang="en-US" sz="2800" b="0" kern="0" dirty="0" smtClean="0">
              <a:solidFill>
                <a:schemeClr val="tx2"/>
              </a:solidFill>
              <a:latin typeface="Calibri" pitchFamily="34" charset="0"/>
              <a:cs typeface="Calibri" pitchFamily="34" charset="0"/>
            </a:endParaRP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Determining the extent of authority of state FPM and how that authority is derived is critical in determining the effectiveness of your state and the local FPM programs.</a:t>
            </a:r>
            <a:endParaRPr lang="en-US" sz="1400" b="0" kern="0" dirty="0" smtClean="0">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pic>
        <p:nvPicPr>
          <p:cNvPr id="4098" name="Picture 2" descr="C:\Users\AGOODMAN\AppData\Local\Microsoft\Windows\Temporary Internet Files\Content.IE5\03L4QA4J\MP900400979[1].jp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81600" y="4247940"/>
            <a:ext cx="1752600" cy="2191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92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23</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Statewide standards and enabling authority.</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When an entity which is dependent on a legislative body for authorization of legitimacy is granted power by a legislative body, that is called </a:t>
            </a:r>
            <a:r>
              <a:rPr lang="en-US" sz="2600" b="0" i="1" kern="0" dirty="0" smtClean="0">
                <a:latin typeface="Calibri" pitchFamily="34" charset="0"/>
                <a:cs typeface="Calibri" pitchFamily="34" charset="0"/>
              </a:rPr>
              <a:t>enabling legislation</a:t>
            </a:r>
            <a:r>
              <a:rPr lang="en-US" sz="2600" b="0" kern="0" dirty="0" smtClean="0">
                <a:latin typeface="Calibri" pitchFamily="34" charset="0"/>
                <a:cs typeface="Calibri" pitchFamily="34" charset="0"/>
              </a:rPr>
              <a:t>.</a:t>
            </a:r>
          </a:p>
          <a:p>
            <a:pPr marL="1131888" lvl="2" indent="-457200">
              <a:defRPr/>
            </a:pPr>
            <a:r>
              <a:rPr lang="en-US" sz="2600" b="0" kern="0" dirty="0" smtClean="0">
                <a:latin typeface="Calibri" pitchFamily="34" charset="0"/>
                <a:cs typeface="Calibri" pitchFamily="34" charset="0"/>
              </a:rPr>
              <a:t>Effective FPM requires many tools, some of which may require explicit authority at the state level.</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1879219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24</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Division of authority for FPM related actions.</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States have different forms of government which can be explained by two “rules.”</a:t>
            </a:r>
          </a:p>
          <a:p>
            <a:pPr marL="1477963" lvl="3" indent="-457200">
              <a:defRPr/>
            </a:pPr>
            <a:r>
              <a:rPr lang="en-US" sz="2400" b="0" kern="0" dirty="0">
                <a:latin typeface="Calibri" pitchFamily="34" charset="0"/>
                <a:cs typeface="Calibri" pitchFamily="34" charset="0"/>
              </a:rPr>
              <a:t>Home Rule:  Allow local jurisdictions broad authority to adopt rules and regulations for its circumstances.</a:t>
            </a:r>
          </a:p>
          <a:p>
            <a:pPr marL="1477963" lvl="3" indent="-457200">
              <a:defRPr/>
            </a:pPr>
            <a:r>
              <a:rPr lang="en-US" sz="2400" b="0" kern="0" dirty="0" smtClean="0">
                <a:latin typeface="Calibri" pitchFamily="34" charset="0"/>
                <a:cs typeface="Calibri" pitchFamily="34" charset="0"/>
              </a:rPr>
              <a:t>Dillon or Dillon's  Rule:   Strictly limit the authority of local jurisdictions to only those explicitly granted by the state legislature.</a:t>
            </a:r>
          </a:p>
          <a:p>
            <a:pPr marL="674688" lvl="2" indent="0">
              <a:buNone/>
              <a:defRPr/>
            </a:pP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617939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25</a:t>
            </a:fld>
            <a:endParaRPr lang="en-US" dirty="0"/>
          </a:p>
        </p:txBody>
      </p:sp>
      <p:sp>
        <p:nvSpPr>
          <p:cNvPr id="7" name="Rectangle 2059"/>
          <p:cNvSpPr txBox="1">
            <a:spLocks noChangeArrowheads="1"/>
          </p:cNvSpPr>
          <p:nvPr/>
        </p:nvSpPr>
        <p:spPr bwMode="auto">
          <a:xfrm>
            <a:off x="152400" y="12192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When asked the question below, the responding states said:</a:t>
            </a: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3074"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0" y="3467100"/>
            <a:ext cx="87630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108911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26</a:t>
            </a:fld>
            <a:endParaRPr lang="en-US" dirty="0"/>
          </a:p>
        </p:txBody>
      </p:sp>
      <p:sp>
        <p:nvSpPr>
          <p:cNvPr id="7" name="Title 1"/>
          <p:cNvSpPr>
            <a:spLocks noGrp="1"/>
          </p:cNvSpPr>
          <p:nvPr>
            <p:ph type="title"/>
          </p:nvPr>
        </p:nvSpPr>
        <p:spPr/>
        <p:txBody>
          <a:bodyPr/>
          <a:lstStyle/>
          <a:p>
            <a:r>
              <a:rPr lang="en-US" sz="3600" dirty="0" smtClean="0"/>
              <a:t>Authority &amp; Structure  </a:t>
            </a:r>
            <a:r>
              <a:rPr lang="en-US" sz="2000" dirty="0" smtClean="0"/>
              <a:t>(continued)</a:t>
            </a:r>
            <a:endParaRPr lang="en-US" sz="2000" dirty="0"/>
          </a:p>
        </p:txBody>
      </p:sp>
      <p:sp>
        <p:nvSpPr>
          <p:cNvPr id="8" name="Rectangle 2059"/>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800100" lvl="1" indent="-457200">
              <a:defRPr/>
            </a:pPr>
            <a:r>
              <a:rPr lang="en-US" sz="2800" b="0" kern="0" dirty="0" smtClean="0">
                <a:solidFill>
                  <a:schemeClr val="tx2"/>
                </a:solidFill>
                <a:latin typeface="Calibri" pitchFamily="34" charset="0"/>
                <a:cs typeface="Calibri" pitchFamily="34" charset="0"/>
              </a:rPr>
              <a:t>Division of authority for FPM related actions.</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States should decide the role they will have in regulation of floodplain management activities.</a:t>
            </a:r>
          </a:p>
          <a:p>
            <a:pPr marL="1477963" lvl="3" indent="-457200">
              <a:defRPr/>
            </a:pPr>
            <a:r>
              <a:rPr lang="en-US" sz="2400" b="0" kern="0" dirty="0" smtClean="0">
                <a:latin typeface="Calibri" pitchFamily="34" charset="0"/>
                <a:cs typeface="Calibri" pitchFamily="34" charset="0"/>
              </a:rPr>
              <a:t>Full authority granted to local communities for NFIP participation and more. </a:t>
            </a:r>
          </a:p>
          <a:p>
            <a:pPr marL="1477963" lvl="3" indent="-457200">
              <a:defRPr/>
            </a:pPr>
            <a:r>
              <a:rPr lang="en-US" sz="2400" b="0" kern="0" dirty="0" smtClean="0">
                <a:latin typeface="Calibri" pitchFamily="34" charset="0"/>
                <a:cs typeface="Calibri" pitchFamily="34" charset="0"/>
              </a:rPr>
              <a:t>Partial authority granted to local communities for NFIP participation and state retains some authority over specific floodplain-related area or uses.</a:t>
            </a:r>
          </a:p>
          <a:p>
            <a:pPr marL="1477963" lvl="3" indent="-457200">
              <a:defRPr/>
            </a:pPr>
            <a:r>
              <a:rPr lang="en-US" sz="2400" b="0" kern="0" dirty="0" smtClean="0">
                <a:latin typeface="Calibri" pitchFamily="34" charset="0"/>
                <a:cs typeface="Calibri" pitchFamily="34" charset="0"/>
              </a:rPr>
              <a:t>Shared authority concerning permitting and review, and enforcement and penalties.</a:t>
            </a:r>
          </a:p>
          <a:p>
            <a:pPr marL="674688" lvl="2" indent="0">
              <a:buNone/>
              <a:defRPr/>
            </a:pP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838480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27</a:t>
            </a:fld>
            <a:endParaRPr lang="en-US" dirty="0"/>
          </a:p>
        </p:txBody>
      </p:sp>
      <p:sp>
        <p:nvSpPr>
          <p:cNvPr id="7" name="Rectangle 2059"/>
          <p:cNvSpPr txBox="1">
            <a:spLocks noChangeArrowheads="1"/>
          </p:cNvSpPr>
          <p:nvPr/>
        </p:nvSpPr>
        <p:spPr bwMode="auto">
          <a:xfrm>
            <a:off x="152400" y="12192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When asked the question below, the responding states said:</a:t>
            </a: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pic>
        <p:nvPicPr>
          <p:cNvPr id="7170"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025" y="3543300"/>
            <a:ext cx="8743950"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0157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28</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majority of states seem to grant full regulatory authority to the local jurisdictions, and retain no clearly defined regulatory role in FPM at the state level.</a:t>
            </a:r>
          </a:p>
          <a:p>
            <a:pPr marL="800100" lvl="1" indent="-457200">
              <a:defRPr/>
            </a:pPr>
            <a:r>
              <a:rPr lang="en-US" sz="2800" b="0" kern="0" dirty="0" smtClean="0">
                <a:solidFill>
                  <a:schemeClr val="tx2"/>
                </a:solidFill>
                <a:latin typeface="Calibri" pitchFamily="34" charset="0"/>
                <a:cs typeface="Calibri" pitchFamily="34" charset="0"/>
              </a:rPr>
              <a:t>Interestingly, this tendency does follow the base requirements set forth for a community to participate in the National Flood Insurance Program.</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2849519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29</a:t>
            </a:fld>
            <a:endParaRPr lang="en-US" dirty="0"/>
          </a:p>
        </p:txBody>
      </p:sp>
      <p:sp>
        <p:nvSpPr>
          <p:cNvPr id="7" name="Rectangle 2059"/>
          <p:cNvSpPr txBox="1">
            <a:spLocks noChangeArrowheads="1"/>
          </p:cNvSpPr>
          <p:nvPr/>
        </p:nvSpPr>
        <p:spPr bwMode="auto">
          <a:xfrm>
            <a:off x="152400" y="6858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When asked the questions below, the responding states said:</a:t>
            </a: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pic>
        <p:nvPicPr>
          <p:cNvPr id="5122"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313" y="2438400"/>
            <a:ext cx="8715375" cy="183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4572000"/>
            <a:ext cx="8077200" cy="190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811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600" dirty="0" smtClean="0"/>
              <a:t>Introductions</a:t>
            </a:r>
            <a:endParaRPr lang="en-US" sz="3600" dirty="0"/>
          </a:p>
        </p:txBody>
      </p:sp>
      <p:sp>
        <p:nvSpPr>
          <p:cNvPr id="6" name="Rectangle 2059"/>
          <p:cNvSpPr txBox="1">
            <a:spLocks noChangeArrowheads="1"/>
          </p:cNvSpPr>
          <p:nvPr/>
        </p:nvSpPr>
        <p:spPr bwMode="auto">
          <a:xfrm>
            <a:off x="457200" y="1676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1587" marR="0" lvl="1" indent="0" algn="l" defTabSz="914400" rtl="0" eaLnBrk="0" fontAlgn="base" latinLnBrk="0" hangingPunct="0">
              <a:lnSpc>
                <a:spcPct val="100000"/>
              </a:lnSpc>
              <a:spcBef>
                <a:spcPct val="30000"/>
              </a:spcBef>
              <a:spcAft>
                <a:spcPct val="0"/>
              </a:spcAft>
              <a:buClr>
                <a:srgbClr val="B0B1B3"/>
              </a:buClr>
              <a:buSzTx/>
              <a:buNone/>
              <a:tabLst/>
              <a:defRPr/>
            </a:pPr>
            <a:r>
              <a:rPr lang="en-US" sz="2800" kern="0" dirty="0" smtClean="0">
                <a:solidFill>
                  <a:schemeClr val="tx2"/>
                </a:solidFill>
                <a:latin typeface="Calibri" pitchFamily="34" charset="0"/>
                <a:cs typeface="Calibri" pitchFamily="34" charset="0"/>
              </a:rPr>
              <a:t>PLEASE TELL US YOUR:</a:t>
            </a:r>
          </a:p>
          <a:p>
            <a:pPr marL="1587" marR="0" lvl="1" indent="0" algn="l" defTabSz="914400" rtl="0" eaLnBrk="0" fontAlgn="base" latinLnBrk="0" hangingPunct="0">
              <a:lnSpc>
                <a:spcPct val="100000"/>
              </a:lnSpc>
              <a:spcBef>
                <a:spcPct val="30000"/>
              </a:spcBef>
              <a:spcAft>
                <a:spcPct val="0"/>
              </a:spcAft>
              <a:buClr>
                <a:srgbClr val="B0B1B3"/>
              </a:buClr>
              <a:buSzTx/>
              <a:buNone/>
              <a:tabLst/>
              <a:defRPr/>
            </a:pPr>
            <a:endParaRPr lang="en-US" sz="1600" kern="0" dirty="0" smtClean="0">
              <a:solidFill>
                <a:schemeClr val="tx2"/>
              </a:solidFill>
              <a:latin typeface="Calibri" pitchFamily="34" charset="0"/>
              <a:cs typeface="Calibri" pitchFamily="34" charset="0"/>
            </a:endParaRP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Name;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Job Title;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Years spent in Floodplain Management, and;</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One mystifying FPM program authority question that you want to better understand before you leave here today.</a:t>
            </a:r>
          </a:p>
        </p:txBody>
      </p:sp>
      <p:pic>
        <p:nvPicPr>
          <p:cNvPr id="5" name="Picture 2" descr="C:\Users\AGOODMAN\AppData\Local\Microsoft\Windows\Temporary Internet Files\Content.IE5\3BCOZ285\MC9000561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533" y="1841603"/>
            <a:ext cx="1323395" cy="14349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701AAA-C610-44FA-AAF6-900CDDFFB84A}" type="slidenum">
              <a:rPr lang="en-US" smtClean="0"/>
              <a:t>3</a:t>
            </a:fld>
            <a:endParaRPr lang="en-US" dirty="0"/>
          </a:p>
        </p:txBody>
      </p:sp>
    </p:spTree>
    <p:extLst>
      <p:ext uri="{BB962C8B-B14F-4D97-AF65-F5344CB8AC3E}">
        <p14:creationId xmlns:p14="http://schemas.microsoft.com/office/powerpoint/2010/main" val="621654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30</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In most states, local communities have authority for land use planning and zoning.</a:t>
            </a:r>
          </a:p>
          <a:p>
            <a:pPr marL="800100" lvl="1" indent="-457200">
              <a:defRPr/>
            </a:pPr>
            <a:r>
              <a:rPr lang="en-US" sz="2800" b="0" kern="0" dirty="0" smtClean="0">
                <a:solidFill>
                  <a:schemeClr val="tx2"/>
                </a:solidFill>
                <a:latin typeface="Calibri" pitchFamily="34" charset="0"/>
                <a:cs typeface="Calibri" pitchFamily="34" charset="0"/>
              </a:rPr>
              <a:t>Building code authority is often at the state level, but may also be a local authority.</a:t>
            </a:r>
          </a:p>
          <a:p>
            <a:pPr marL="800100" lvl="1" indent="-457200">
              <a:defRPr/>
            </a:pPr>
            <a:r>
              <a:rPr lang="en-US" sz="2800" b="0" kern="0" dirty="0" smtClean="0">
                <a:solidFill>
                  <a:schemeClr val="tx2"/>
                </a:solidFill>
                <a:latin typeface="Calibri" pitchFamily="34" charset="0"/>
                <a:cs typeface="Calibri" pitchFamily="34" charset="0"/>
              </a:rPr>
              <a:t>Using all the tools available to regulate the location, criteria for development and protection of naturally functioning floodplains and resources will be most effective.</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1782922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31</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Tools that can be used include:</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Comprehensive planning to guide the rate, density, form and quality of development;</a:t>
            </a:r>
          </a:p>
          <a:p>
            <a:pPr marL="1131888" lvl="2" indent="-457200">
              <a:defRPr/>
            </a:pPr>
            <a:r>
              <a:rPr lang="en-US" sz="2600" b="0" kern="0" dirty="0" smtClean="0">
                <a:latin typeface="Calibri" pitchFamily="34" charset="0"/>
                <a:cs typeface="Calibri" pitchFamily="34" charset="0"/>
              </a:rPr>
              <a:t>Zoning to guide the types of land uses anticipated;</a:t>
            </a:r>
          </a:p>
          <a:p>
            <a:pPr marL="1131888" lvl="2" indent="-457200">
              <a:defRPr/>
            </a:pPr>
            <a:r>
              <a:rPr lang="en-US" sz="2600" b="0" kern="0" dirty="0" smtClean="0">
                <a:latin typeface="Calibri" pitchFamily="34" charset="0"/>
                <a:cs typeface="Calibri" pitchFamily="34" charset="0"/>
              </a:rPr>
              <a:t>Building and floodplain permits to specify controls;</a:t>
            </a:r>
          </a:p>
          <a:p>
            <a:pPr marL="1131888" lvl="2" indent="-457200">
              <a:defRPr/>
            </a:pPr>
            <a:r>
              <a:rPr lang="en-US" sz="2600" b="0" kern="0" dirty="0" smtClean="0">
                <a:latin typeface="Calibri" pitchFamily="34" charset="0"/>
                <a:cs typeface="Calibri" pitchFamily="34" charset="0"/>
              </a:rPr>
              <a:t>Subdivision ordinances that provide standards and requirements for open spaces, and;</a:t>
            </a:r>
          </a:p>
          <a:p>
            <a:pPr marL="1131888" lvl="2" indent="-457200">
              <a:defRPr/>
            </a:pPr>
            <a:r>
              <a:rPr lang="en-US" sz="2600" b="0" kern="0" dirty="0" smtClean="0">
                <a:latin typeface="Calibri" pitchFamily="34" charset="0"/>
                <a:cs typeface="Calibri" pitchFamily="34" charset="0"/>
              </a:rPr>
              <a:t>Inter-jurisdictional or watershed-based planning.</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1230186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32</a:t>
            </a:fld>
            <a:endParaRPr lang="en-US" dirty="0"/>
          </a:p>
        </p:txBody>
      </p:sp>
      <p:sp>
        <p:nvSpPr>
          <p:cNvPr id="7" name="Rectangle 2059"/>
          <p:cNvSpPr txBox="1">
            <a:spLocks noChangeArrowheads="1"/>
          </p:cNvSpPr>
          <p:nvPr/>
        </p:nvSpPr>
        <p:spPr bwMode="auto">
          <a:xfrm>
            <a:off x="152400" y="12192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When asked the question below, the responding states said:</a:t>
            </a: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3074"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0" y="3467100"/>
            <a:ext cx="87630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2569132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33</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Summary:</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States enable local FPM regulation following Dillon or Home Rule principles;</a:t>
            </a:r>
          </a:p>
          <a:p>
            <a:pPr marL="1131888" lvl="2" indent="-457200">
              <a:defRPr/>
            </a:pPr>
            <a:r>
              <a:rPr lang="en-US" sz="2600" b="0" kern="0" dirty="0" smtClean="0">
                <a:latin typeface="Calibri" pitchFamily="34" charset="0"/>
                <a:cs typeface="Calibri" pitchFamily="34" charset="0"/>
              </a:rPr>
              <a:t>States exercise authority for floodplain management by fully delegating regulation to local communities, partial delegation to communities for NFIP compliance and retaining authority for some floodplain areas and activities, or sharing some aspects of regulations such as permitting and enforcement;</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2407080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34</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Summary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States must have clear statutory authority;</a:t>
            </a:r>
          </a:p>
          <a:p>
            <a:pPr marL="1131888" lvl="2" indent="-457200">
              <a:defRPr/>
            </a:pPr>
            <a:r>
              <a:rPr lang="en-US" sz="2600" b="0" kern="0" dirty="0" smtClean="0">
                <a:latin typeface="Calibri" pitchFamily="34" charset="0"/>
                <a:cs typeface="Calibri" pitchFamily="34" charset="0"/>
              </a:rPr>
              <a:t>A permit and review process, monitoring and technical assistance activities, and consistent enforcement are critical to effective regulatory programs at both the state and local level, and;</a:t>
            </a:r>
          </a:p>
          <a:p>
            <a:pPr marL="1131888" lvl="2" indent="-457200">
              <a:defRPr/>
            </a:pPr>
            <a:r>
              <a:rPr lang="en-US" sz="2800" b="0" kern="0" dirty="0" smtClean="0">
                <a:latin typeface="Calibri" pitchFamily="34" charset="0"/>
                <a:cs typeface="Calibri" pitchFamily="34" charset="0"/>
              </a:rPr>
              <a:t>States should design programs with flexibility to adapt to state-specific goals and flood impacts.</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(continued)</a:t>
            </a:r>
            <a:endParaRPr lang="en-US" sz="2000" dirty="0"/>
          </a:p>
        </p:txBody>
      </p:sp>
    </p:spTree>
    <p:extLst>
      <p:ext uri="{BB962C8B-B14F-4D97-AF65-F5344CB8AC3E}">
        <p14:creationId xmlns:p14="http://schemas.microsoft.com/office/powerpoint/2010/main" val="2685724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35</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Summary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Effective state FPM programs provide oversight, technical assistance and correct local program weaknesses through enforcement mechanisms, and;</a:t>
            </a:r>
          </a:p>
          <a:p>
            <a:pPr marL="1131888" lvl="2" indent="-457200">
              <a:defRPr/>
            </a:pPr>
            <a:r>
              <a:rPr lang="en-US" sz="2600" b="0" kern="0" dirty="0" smtClean="0">
                <a:latin typeface="Calibri" pitchFamily="34" charset="0"/>
                <a:cs typeface="Calibri" pitchFamily="34" charset="0"/>
              </a:rPr>
              <a:t>Implementation of the base elements of FPM and the NFIP regulations continues to reside primarily at the local level of government.</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Authority &amp; Structure  </a:t>
            </a:r>
            <a:r>
              <a:rPr lang="en-US" sz="2000" dirty="0" smtClean="0"/>
              <a:t>(conclusion)</a:t>
            </a:r>
            <a:endParaRPr lang="en-US" sz="2000" dirty="0"/>
          </a:p>
        </p:txBody>
      </p:sp>
    </p:spTree>
    <p:extLst>
      <p:ext uri="{BB962C8B-B14F-4D97-AF65-F5344CB8AC3E}">
        <p14:creationId xmlns:p14="http://schemas.microsoft.com/office/powerpoint/2010/main" val="3448841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36</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An effective state or local regulatory program requires that applications are submitted and reviewed, criteria are applied, and permits are issued or denied.  Common elements are:</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Clear enabling authority;</a:t>
            </a:r>
          </a:p>
          <a:p>
            <a:pPr marL="1131888" lvl="2" indent="-457200">
              <a:defRPr/>
            </a:pPr>
            <a:r>
              <a:rPr lang="en-US" sz="2600" b="0" kern="0" dirty="0" smtClean="0">
                <a:latin typeface="Calibri" pitchFamily="34" charset="0"/>
                <a:cs typeface="Calibri" pitchFamily="34" charset="0"/>
              </a:rPr>
              <a:t>Regulations that are clear, and;</a:t>
            </a:r>
          </a:p>
          <a:p>
            <a:pPr marL="1131888" lvl="2" indent="-457200">
              <a:defRPr/>
            </a:pPr>
            <a:r>
              <a:rPr lang="en-US" sz="2600" b="0" kern="0" dirty="0" smtClean="0">
                <a:latin typeface="Calibri" pitchFamily="34" charset="0"/>
                <a:cs typeface="Calibri" pitchFamily="34" charset="0"/>
              </a:rPr>
              <a:t>Regulations that appropriately apply to each type of development activity.</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7162800" cy="868362"/>
          </a:xfrm>
        </p:spPr>
        <p:txBody>
          <a:bodyPr/>
          <a:lstStyle/>
          <a:p>
            <a:r>
              <a:rPr lang="en-US" sz="3600" dirty="0" smtClean="0"/>
              <a:t>Turning Authority into Regulation</a:t>
            </a:r>
            <a:endParaRPr lang="en-US" sz="2000" dirty="0"/>
          </a:p>
        </p:txBody>
      </p:sp>
    </p:spTree>
    <p:extLst>
      <p:ext uri="{BB962C8B-B14F-4D97-AF65-F5344CB8AC3E}">
        <p14:creationId xmlns:p14="http://schemas.microsoft.com/office/powerpoint/2010/main" val="942945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37</a:t>
            </a:fld>
            <a:endParaRPr lang="en-US" dirty="0"/>
          </a:p>
        </p:txBody>
      </p:sp>
      <p:sp>
        <p:nvSpPr>
          <p:cNvPr id="6" name="Rectangle 2059"/>
          <p:cNvSpPr txBox="1">
            <a:spLocks noChangeArrowheads="1"/>
          </p:cNvSpPr>
          <p:nvPr/>
        </p:nvSpPr>
        <p:spPr bwMode="auto">
          <a:xfrm>
            <a:off x="228600" y="1295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An effective state or local regulatory program requires that applications are submitted and reviewed, criteria are applied, and permits are issued or denied.  Common elements are:</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Clear enabling authority;</a:t>
            </a:r>
          </a:p>
          <a:p>
            <a:pPr marL="1131888" lvl="2" indent="-457200">
              <a:defRPr/>
            </a:pPr>
            <a:r>
              <a:rPr lang="en-US" sz="2600" b="0" kern="0" dirty="0" smtClean="0">
                <a:latin typeface="Calibri" pitchFamily="34" charset="0"/>
                <a:cs typeface="Calibri" pitchFamily="34" charset="0"/>
              </a:rPr>
              <a:t>Regulations that are clear;</a:t>
            </a:r>
          </a:p>
          <a:p>
            <a:pPr marL="1131888" lvl="2" indent="-457200">
              <a:defRPr/>
            </a:pPr>
            <a:r>
              <a:rPr lang="en-US" sz="2600" b="0" kern="0" dirty="0" smtClean="0">
                <a:latin typeface="Calibri" pitchFamily="34" charset="0"/>
                <a:cs typeface="Calibri" pitchFamily="34" charset="0"/>
              </a:rPr>
              <a:t>Regulations that appropriately apply to each type of development activity;</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txBox="1">
            <a:spLocks/>
          </p:cNvSpPr>
          <p:nvPr/>
        </p:nvSpPr>
        <p:spPr>
          <a:xfrm>
            <a:off x="1219200" y="350838"/>
            <a:ext cx="7162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Regulatory Program Elements</a:t>
            </a:r>
            <a:endParaRPr lang="en-US" sz="2000" kern="0" dirty="0"/>
          </a:p>
        </p:txBody>
      </p:sp>
    </p:spTree>
    <p:extLst>
      <p:ext uri="{BB962C8B-B14F-4D97-AF65-F5344CB8AC3E}">
        <p14:creationId xmlns:p14="http://schemas.microsoft.com/office/powerpoint/2010/main" val="35670764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38</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Effective state FPM programs have common regulatory characteristics:</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Permit mechanisms by which to issue approvals;</a:t>
            </a:r>
          </a:p>
          <a:p>
            <a:pPr marL="1131888" lvl="2" indent="-457200">
              <a:defRPr/>
            </a:pPr>
            <a:r>
              <a:rPr lang="en-US" sz="2600" b="0" kern="0" dirty="0" smtClean="0">
                <a:latin typeface="Calibri" pitchFamily="34" charset="0"/>
                <a:cs typeface="Calibri" pitchFamily="34" charset="0"/>
              </a:rPr>
              <a:t>Methods to monitor performance and provide technical assistance;</a:t>
            </a:r>
          </a:p>
          <a:p>
            <a:pPr marL="1131888" lvl="2" indent="-457200">
              <a:defRPr/>
            </a:pPr>
            <a:r>
              <a:rPr lang="en-US" sz="2600" b="0" kern="0" dirty="0" smtClean="0">
                <a:latin typeface="Calibri" pitchFamily="34" charset="0"/>
                <a:cs typeface="Calibri" pitchFamily="34" charset="0"/>
              </a:rPr>
              <a:t>Comprehensive enforcement mechanisms, and;</a:t>
            </a:r>
          </a:p>
          <a:p>
            <a:pPr marL="1131888" lvl="2" indent="-457200">
              <a:defRPr/>
            </a:pPr>
            <a:r>
              <a:rPr lang="en-US" sz="2600" b="0" kern="0" dirty="0" smtClean="0">
                <a:latin typeface="Calibri" pitchFamily="34" charset="0"/>
                <a:cs typeface="Calibri" pitchFamily="34" charset="0"/>
              </a:rPr>
              <a:t>The flexibility to incorporate variables to address specific needs and goals.</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9" name="Title 1"/>
          <p:cNvSpPr>
            <a:spLocks noGrp="1"/>
          </p:cNvSpPr>
          <p:nvPr>
            <p:ph type="title"/>
          </p:nvPr>
        </p:nvSpPr>
        <p:spPr>
          <a:xfrm>
            <a:off x="1219200" y="304800"/>
            <a:ext cx="7162800" cy="868362"/>
          </a:xfrm>
        </p:spPr>
        <p:txBody>
          <a:bodyPr/>
          <a:lstStyle/>
          <a:p>
            <a:r>
              <a:rPr lang="en-US" sz="3200" dirty="0" smtClean="0"/>
              <a:t>Regulatory Program Elements  </a:t>
            </a:r>
            <a:r>
              <a:rPr lang="en-US" sz="2000" dirty="0" smtClean="0"/>
              <a:t>(continued)</a:t>
            </a:r>
            <a:endParaRPr lang="en-US" sz="2000" dirty="0"/>
          </a:p>
        </p:txBody>
      </p:sp>
    </p:spTree>
    <p:extLst>
      <p:ext uri="{BB962C8B-B14F-4D97-AF65-F5344CB8AC3E}">
        <p14:creationId xmlns:p14="http://schemas.microsoft.com/office/powerpoint/2010/main" val="1796316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39</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Permit mechanism and development review:</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Requires application submittal;</a:t>
            </a:r>
          </a:p>
          <a:p>
            <a:pPr marL="1131888" lvl="2" indent="-457200">
              <a:defRPr/>
            </a:pPr>
            <a:r>
              <a:rPr lang="en-US" sz="2600" b="0" kern="0" dirty="0" smtClean="0">
                <a:latin typeface="Calibri" pitchFamily="34" charset="0"/>
                <a:cs typeface="Calibri" pitchFamily="34" charset="0"/>
              </a:rPr>
              <a:t>Review and criteria, and;</a:t>
            </a:r>
          </a:p>
          <a:p>
            <a:pPr marL="1131888" lvl="2" indent="-457200">
              <a:defRPr/>
            </a:pPr>
            <a:r>
              <a:rPr lang="en-US" sz="2600" b="0" kern="0" dirty="0" smtClean="0">
                <a:latin typeface="Calibri" pitchFamily="34" charset="0"/>
                <a:cs typeface="Calibri" pitchFamily="34" charset="0"/>
              </a:rPr>
              <a:t>Permit issuance or denial.</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219200" y="304800"/>
            <a:ext cx="7162800" cy="868362"/>
          </a:xfrm>
        </p:spPr>
        <p:txBody>
          <a:bodyPr/>
          <a:lstStyle/>
          <a:p>
            <a:r>
              <a:rPr lang="en-US" sz="3200" dirty="0" smtClean="0"/>
              <a:t>Regulatory Program Elements  </a:t>
            </a:r>
            <a:r>
              <a:rPr lang="en-US" sz="2000" dirty="0" smtClean="0"/>
              <a:t>(continued)</a:t>
            </a:r>
            <a:endParaRPr lang="en-US" sz="2000" dirty="0"/>
          </a:p>
        </p:txBody>
      </p:sp>
    </p:spTree>
    <p:extLst>
      <p:ext uri="{BB962C8B-B14F-4D97-AF65-F5344CB8AC3E}">
        <p14:creationId xmlns:p14="http://schemas.microsoft.com/office/powerpoint/2010/main" val="2312866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Upon completion, participants will be able to:</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5.1  Understand state authority for FPM and how that 	     authority affects relationship with local FPM 		     programs (i.e. full, partial, shared regulatory).</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5.2  Understand how land use planning and zoning 	     authorities work with building codes to address 	     location, use and standards for construction and 	     development (best practices).</a:t>
            </a: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a:t>
            </a:fld>
            <a:endParaRPr lang="en-US" dirty="0"/>
          </a:p>
        </p:txBody>
      </p:sp>
    </p:spTree>
    <p:extLst>
      <p:ext uri="{BB962C8B-B14F-4D97-AF65-F5344CB8AC3E}">
        <p14:creationId xmlns:p14="http://schemas.microsoft.com/office/powerpoint/2010/main" val="3310132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40</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Common elements are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Explanatory materials for applicants;</a:t>
            </a:r>
          </a:p>
          <a:p>
            <a:pPr marL="1131888" lvl="2" indent="-457200">
              <a:defRPr/>
            </a:pPr>
            <a:r>
              <a:rPr lang="en-US" sz="2600" b="0" kern="0" dirty="0" smtClean="0">
                <a:latin typeface="Calibri" pitchFamily="34" charset="0"/>
                <a:cs typeface="Calibri" pitchFamily="34" charset="0"/>
              </a:rPr>
              <a:t>Permit application forms that are complete;</a:t>
            </a:r>
          </a:p>
          <a:p>
            <a:pPr marL="1131888" lvl="2" indent="-457200">
              <a:defRPr/>
            </a:pPr>
            <a:r>
              <a:rPr lang="en-US" sz="2600" b="0" kern="0" dirty="0" smtClean="0">
                <a:latin typeface="Calibri" pitchFamily="34" charset="0"/>
                <a:cs typeface="Calibri" pitchFamily="34" charset="0"/>
              </a:rPr>
              <a:t>Staff who are well-versed in the regulations and their practical application;</a:t>
            </a:r>
          </a:p>
          <a:p>
            <a:pPr marL="1131888" lvl="2" indent="-457200">
              <a:defRPr/>
            </a:pPr>
            <a:r>
              <a:rPr lang="en-US" sz="2600" b="0" kern="0" dirty="0" smtClean="0">
                <a:latin typeface="Calibri" pitchFamily="34" charset="0"/>
                <a:cs typeface="Calibri" pitchFamily="34" charset="0"/>
              </a:rPr>
              <a:t>Sufficient staff to process the permit load and help applicants;</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txBox="1">
            <a:spLocks/>
          </p:cNvSpPr>
          <p:nvPr/>
        </p:nvSpPr>
        <p:spPr>
          <a:xfrm>
            <a:off x="1219200" y="304800"/>
            <a:ext cx="7162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smtClean="0"/>
              <a:t>Regulatory Program Elements  </a:t>
            </a:r>
            <a:r>
              <a:rPr lang="en-US" sz="2000" kern="0" smtClean="0"/>
              <a:t>(continued)</a:t>
            </a:r>
            <a:endParaRPr lang="en-US" sz="2000" kern="0" dirty="0"/>
          </a:p>
        </p:txBody>
      </p:sp>
    </p:spTree>
    <p:extLst>
      <p:ext uri="{BB962C8B-B14F-4D97-AF65-F5344CB8AC3E}">
        <p14:creationId xmlns:p14="http://schemas.microsoft.com/office/powerpoint/2010/main" val="28752791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41</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Common elements are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Permit documents that clearly outline limitations, restrictions, and consequences for failure to comply, and;</a:t>
            </a:r>
          </a:p>
          <a:p>
            <a:pPr marL="1131888" lvl="2" indent="-457200">
              <a:defRPr/>
            </a:pPr>
            <a:r>
              <a:rPr lang="en-US" sz="2600" b="0" kern="0" dirty="0" smtClean="0">
                <a:latin typeface="Calibri" pitchFamily="34" charset="0"/>
                <a:cs typeface="Calibri" pitchFamily="34" charset="0"/>
              </a:rPr>
              <a:t>Inspection and enforcement authority and resources.</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txBox="1">
            <a:spLocks/>
          </p:cNvSpPr>
          <p:nvPr/>
        </p:nvSpPr>
        <p:spPr>
          <a:xfrm>
            <a:off x="1219200" y="457200"/>
            <a:ext cx="7162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Regulatory Program Elements  </a:t>
            </a:r>
            <a:r>
              <a:rPr lang="en-US" sz="2000" kern="0" dirty="0" smtClean="0"/>
              <a:t>(continued)</a:t>
            </a:r>
            <a:endParaRPr lang="en-US" sz="2000" kern="0" dirty="0"/>
          </a:p>
        </p:txBody>
      </p:sp>
    </p:spTree>
    <p:extLst>
      <p:ext uri="{BB962C8B-B14F-4D97-AF65-F5344CB8AC3E}">
        <p14:creationId xmlns:p14="http://schemas.microsoft.com/office/powerpoint/2010/main" val="20373335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Management of flood hazards is more than just the issuance of permits for development in the floodplain.  Land use planning and zoning must be included in total program.</a:t>
            </a:r>
          </a:p>
          <a:p>
            <a:pPr marL="800100" lvl="1" indent="-457200">
              <a:defRPr/>
            </a:pPr>
            <a:r>
              <a:rPr lang="en-US" sz="2800" b="0" kern="0" dirty="0" smtClean="0">
                <a:solidFill>
                  <a:schemeClr val="tx2"/>
                </a:solidFill>
                <a:latin typeface="Calibri" pitchFamily="34" charset="0"/>
                <a:cs typeface="Calibri" pitchFamily="34" charset="0"/>
              </a:rPr>
              <a:t>Effective state programs also require local land use planning &amp; zoning.</a:t>
            </a:r>
          </a:p>
          <a:p>
            <a:pPr marL="800100" lvl="1" indent="-457200">
              <a:defRPr/>
            </a:pPr>
            <a:r>
              <a:rPr lang="en-US" sz="2800" b="0" kern="0" dirty="0" smtClean="0">
                <a:solidFill>
                  <a:schemeClr val="tx2"/>
                </a:solidFill>
                <a:latin typeface="Calibri" pitchFamily="34" charset="0"/>
                <a:cs typeface="Calibri" pitchFamily="34" charset="0"/>
              </a:rPr>
              <a:t>Effective state programs also grant communities the authority to use such tools.</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42</a:t>
            </a:fld>
            <a:endParaRPr lang="en-US" dirty="0"/>
          </a:p>
        </p:txBody>
      </p:sp>
      <p:sp>
        <p:nvSpPr>
          <p:cNvPr id="6" name="Title 1"/>
          <p:cNvSpPr txBox="1">
            <a:spLocks/>
          </p:cNvSpPr>
          <p:nvPr/>
        </p:nvSpPr>
        <p:spPr>
          <a:xfrm>
            <a:off x="1219200" y="427038"/>
            <a:ext cx="7162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Regulatory Program Elements  </a:t>
            </a:r>
            <a:r>
              <a:rPr lang="en-US" sz="2000" kern="0" dirty="0" smtClean="0"/>
              <a:t>(continued)</a:t>
            </a:r>
            <a:endParaRPr lang="en-US" sz="2000" kern="0" dirty="0"/>
          </a:p>
        </p:txBody>
      </p:sp>
    </p:spTree>
    <p:extLst>
      <p:ext uri="{BB962C8B-B14F-4D97-AF65-F5344CB8AC3E}">
        <p14:creationId xmlns:p14="http://schemas.microsoft.com/office/powerpoint/2010/main" val="158448022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43</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Monitoring &amp; program performance evaluation:</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NFIP requires local communities to adopt, administer and enforce local FPM regulations at least as restrictive as NFIP minimums.</a:t>
            </a:r>
          </a:p>
          <a:p>
            <a:pPr marL="1131888" lvl="2" indent="-457200">
              <a:defRPr/>
            </a:pPr>
            <a:r>
              <a:rPr lang="en-US" sz="2600" b="0" kern="0" dirty="0" smtClean="0">
                <a:latin typeface="Calibri" pitchFamily="34" charset="0"/>
                <a:cs typeface="Calibri" pitchFamily="34" charset="0"/>
              </a:rPr>
              <a:t>Periodic checks and technical assistance visits are an effective way to monitor both state programs and local communities.</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219200" y="274638"/>
            <a:ext cx="7162800" cy="868362"/>
          </a:xfrm>
        </p:spPr>
        <p:txBody>
          <a:bodyPr/>
          <a:lstStyle/>
          <a:p>
            <a:r>
              <a:rPr lang="en-US" sz="3200" dirty="0" smtClean="0"/>
              <a:t>Regulatory Program Elements  </a:t>
            </a:r>
            <a:r>
              <a:rPr lang="en-US" sz="2000" dirty="0" smtClean="0"/>
              <a:t>(continued)</a:t>
            </a:r>
            <a:endParaRPr lang="en-US" sz="2000" dirty="0"/>
          </a:p>
        </p:txBody>
      </p:sp>
    </p:spTree>
    <p:extLst>
      <p:ext uri="{BB962C8B-B14F-4D97-AF65-F5344CB8AC3E}">
        <p14:creationId xmlns:p14="http://schemas.microsoft.com/office/powerpoint/2010/main" val="75689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44</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Enforcement Mechanisms.</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Enforcement issues can and do arise in state agency jurisdictions.  Such as:</a:t>
            </a:r>
          </a:p>
          <a:p>
            <a:pPr marL="1131888" lvl="2" indent="-457200">
              <a:defRPr/>
            </a:pPr>
            <a:endParaRPr lang="en-US" sz="900" b="0" kern="0" dirty="0" smtClean="0">
              <a:latin typeface="Calibri" pitchFamily="34" charset="0"/>
              <a:cs typeface="Calibri" pitchFamily="34" charset="0"/>
            </a:endParaRPr>
          </a:p>
          <a:p>
            <a:pPr marL="1477963" lvl="3" indent="-457200">
              <a:defRPr/>
            </a:pPr>
            <a:r>
              <a:rPr lang="en-US" sz="2400" b="0" kern="0" dirty="0" smtClean="0">
                <a:latin typeface="Calibri" pitchFamily="34" charset="0"/>
                <a:cs typeface="Calibri" pitchFamily="34" charset="0"/>
              </a:rPr>
              <a:t>Technical and administrative deficiencies in the management of the floodplain.</a:t>
            </a:r>
          </a:p>
          <a:p>
            <a:pPr marL="1131888" lvl="2" indent="-457200">
              <a:defRPr/>
            </a:pP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a:spLocks noGrp="1"/>
          </p:cNvSpPr>
          <p:nvPr>
            <p:ph type="title"/>
          </p:nvPr>
        </p:nvSpPr>
        <p:spPr>
          <a:xfrm>
            <a:off x="1219200" y="274638"/>
            <a:ext cx="7162800" cy="868362"/>
          </a:xfrm>
        </p:spPr>
        <p:txBody>
          <a:bodyPr/>
          <a:lstStyle/>
          <a:p>
            <a:r>
              <a:rPr lang="en-US" sz="3200" dirty="0" smtClean="0"/>
              <a:t>Regulatory Program Elements  </a:t>
            </a:r>
            <a:r>
              <a:rPr lang="en-US" sz="2000" dirty="0" smtClean="0"/>
              <a:t>(continued)</a:t>
            </a:r>
            <a:endParaRPr lang="en-US" sz="2000" dirty="0"/>
          </a:p>
        </p:txBody>
      </p:sp>
    </p:spTree>
    <p:extLst>
      <p:ext uri="{BB962C8B-B14F-4D97-AF65-F5344CB8AC3E}">
        <p14:creationId xmlns:p14="http://schemas.microsoft.com/office/powerpoint/2010/main" val="211064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45</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Comprehensive enforcement:</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An effective state needs the ability to address communities that do not meet the minimum NFIP requirements in addition to enforcing state regulations</a:t>
            </a:r>
          </a:p>
          <a:p>
            <a:pPr marL="1131888" lvl="2" indent="-457200">
              <a:defRPr/>
            </a:pPr>
            <a:r>
              <a:rPr lang="en-US" sz="2600" b="0" kern="0" dirty="0" smtClean="0">
                <a:latin typeface="Calibri" pitchFamily="34" charset="0"/>
                <a:cs typeface="Calibri" pitchFamily="34" charset="0"/>
              </a:rPr>
              <a:t>Technical assistance may remedy a program deficiency.</a:t>
            </a:r>
          </a:p>
          <a:p>
            <a:pPr marL="1131888" lvl="2" indent="-457200">
              <a:defRPr/>
            </a:pPr>
            <a:r>
              <a:rPr lang="en-US" sz="2600" b="0" kern="0" dirty="0" smtClean="0">
                <a:latin typeface="Calibri" pitchFamily="34" charset="0"/>
                <a:cs typeface="Calibri" pitchFamily="34" charset="0"/>
              </a:rPr>
              <a:t>Legal action is usually required to remedy a noncompliant development or activity.</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219200" y="274638"/>
            <a:ext cx="7162800" cy="868362"/>
          </a:xfrm>
        </p:spPr>
        <p:txBody>
          <a:bodyPr/>
          <a:lstStyle/>
          <a:p>
            <a:r>
              <a:rPr lang="en-US" sz="3200" dirty="0" smtClean="0"/>
              <a:t>Regulatory Program Elements  </a:t>
            </a:r>
            <a:r>
              <a:rPr lang="en-US" sz="2000" dirty="0" smtClean="0"/>
              <a:t>(continued)</a:t>
            </a:r>
            <a:endParaRPr lang="en-US" sz="2000" dirty="0"/>
          </a:p>
        </p:txBody>
      </p:sp>
    </p:spTree>
    <p:extLst>
      <p:ext uri="{BB962C8B-B14F-4D97-AF65-F5344CB8AC3E}">
        <p14:creationId xmlns:p14="http://schemas.microsoft.com/office/powerpoint/2010/main" val="1185168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46</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Program monitoring and enforcement.</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 agencies have the authority to carry out a program of monitoring and enforcement</a:t>
            </a:r>
          </a:p>
          <a:p>
            <a:pPr marL="1477963" lvl="3" indent="-457200">
              <a:defRPr/>
            </a:pPr>
            <a:r>
              <a:rPr lang="en-US" sz="2400" b="0" kern="0" dirty="0" smtClean="0">
                <a:latin typeface="Calibri" pitchFamily="34" charset="0"/>
                <a:cs typeface="Calibri" pitchFamily="34" charset="0"/>
              </a:rPr>
              <a:t>Monitoring:   The review or oversight of activities that affect the floodplain, including local permitting and staff capabilities.</a:t>
            </a:r>
          </a:p>
          <a:p>
            <a:pPr marL="1477963" lvl="3" indent="-457200">
              <a:defRPr/>
            </a:pPr>
            <a:r>
              <a:rPr lang="en-US" sz="2400" b="0" kern="0" dirty="0" smtClean="0">
                <a:latin typeface="Calibri" pitchFamily="34" charset="0"/>
                <a:cs typeface="Calibri" pitchFamily="34" charset="0"/>
              </a:rPr>
              <a:t>Enforcement:  Those actions that may be undertaken to remedy violations.</a:t>
            </a:r>
          </a:p>
          <a:p>
            <a:pPr marL="674688" lvl="2" indent="0">
              <a:buNone/>
              <a:defRPr/>
            </a:pP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a:spLocks noGrp="1"/>
          </p:cNvSpPr>
          <p:nvPr>
            <p:ph type="title"/>
          </p:nvPr>
        </p:nvSpPr>
        <p:spPr>
          <a:xfrm>
            <a:off x="1219200" y="274638"/>
            <a:ext cx="7162800" cy="868362"/>
          </a:xfrm>
        </p:spPr>
        <p:txBody>
          <a:bodyPr/>
          <a:lstStyle/>
          <a:p>
            <a:r>
              <a:rPr lang="en-US" sz="3200" dirty="0" smtClean="0"/>
              <a:t>Regulatory Program Elements  </a:t>
            </a:r>
            <a:r>
              <a:rPr lang="en-US" sz="2000" dirty="0" smtClean="0"/>
              <a:t>(continued)</a:t>
            </a:r>
            <a:endParaRPr lang="en-US" sz="2000" dirty="0"/>
          </a:p>
        </p:txBody>
      </p:sp>
    </p:spTree>
    <p:extLst>
      <p:ext uri="{BB962C8B-B14F-4D97-AF65-F5344CB8AC3E}">
        <p14:creationId xmlns:p14="http://schemas.microsoft.com/office/powerpoint/2010/main" val="1718613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47</a:t>
            </a:fld>
            <a:endParaRPr lang="en-US" dirty="0"/>
          </a:p>
        </p:txBody>
      </p:sp>
      <p:sp>
        <p:nvSpPr>
          <p:cNvPr id="7" name="Rectangle 2059"/>
          <p:cNvSpPr txBox="1">
            <a:spLocks noChangeArrowheads="1"/>
          </p:cNvSpPr>
          <p:nvPr/>
        </p:nvSpPr>
        <p:spPr bwMode="auto">
          <a:xfrm>
            <a:off x="152400" y="12192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When asked the question below, the responding states said:</a:t>
            </a: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6146"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363" y="3362325"/>
            <a:ext cx="8677275"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Title 1"/>
          <p:cNvSpPr>
            <a:spLocks noGrp="1"/>
          </p:cNvSpPr>
          <p:nvPr>
            <p:ph type="title"/>
          </p:nvPr>
        </p:nvSpPr>
        <p:spPr>
          <a:xfrm>
            <a:off x="1219200" y="274638"/>
            <a:ext cx="7162800" cy="868362"/>
          </a:xfrm>
        </p:spPr>
        <p:txBody>
          <a:bodyPr/>
          <a:lstStyle/>
          <a:p>
            <a:r>
              <a:rPr lang="en-US" sz="3200" dirty="0" smtClean="0"/>
              <a:t>Regulatory Program Elements  </a:t>
            </a:r>
            <a:r>
              <a:rPr lang="en-US" sz="2000" dirty="0" smtClean="0"/>
              <a:t>(continued)</a:t>
            </a:r>
            <a:endParaRPr lang="en-US" sz="2000" dirty="0"/>
          </a:p>
        </p:txBody>
      </p:sp>
    </p:spTree>
    <p:extLst>
      <p:ext uri="{BB962C8B-B14F-4D97-AF65-F5344CB8AC3E}">
        <p14:creationId xmlns:p14="http://schemas.microsoft.com/office/powerpoint/2010/main" val="1380051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48</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Program flexibility for flood-related variables:</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Every state has different flood-related problems and goals.  Sticking to NFIP minimum criteria only does little to improve FPM for an individual state.</a:t>
            </a:r>
          </a:p>
          <a:p>
            <a:pPr marL="1131888" lvl="2" indent="-457200">
              <a:defRPr/>
            </a:pPr>
            <a:r>
              <a:rPr lang="en-US" sz="2600" b="0" kern="0" dirty="0" smtClean="0">
                <a:latin typeface="Calibri" pitchFamily="34" charset="0"/>
                <a:cs typeface="Calibri" pitchFamily="34" charset="0"/>
              </a:rPr>
              <a:t>Some strategies for achieving state-specific FPM goals are:</a:t>
            </a:r>
          </a:p>
          <a:p>
            <a:pPr marL="1477963" lvl="3" indent="-457200">
              <a:defRPr/>
            </a:pPr>
            <a:r>
              <a:rPr lang="en-US" sz="2400" b="0" kern="0" dirty="0" smtClean="0">
                <a:latin typeface="Calibri" pitchFamily="34" charset="0"/>
                <a:cs typeface="Calibri" pitchFamily="34" charset="0"/>
              </a:rPr>
              <a:t>Incorporate higher standards;</a:t>
            </a:r>
          </a:p>
          <a:p>
            <a:pPr marL="1477963" lvl="3" indent="-457200">
              <a:defRPr/>
            </a:pPr>
            <a:r>
              <a:rPr lang="en-US" sz="2400" b="0" kern="0" dirty="0" smtClean="0">
                <a:latin typeface="Calibri" pitchFamily="34" charset="0"/>
                <a:cs typeface="Calibri" pitchFamily="34" charset="0"/>
              </a:rPr>
              <a:t>Use safety-based decisions in setting criteria, and;</a:t>
            </a:r>
          </a:p>
          <a:p>
            <a:pPr marL="1477963" lvl="3" indent="-457200">
              <a:defRPr/>
            </a:pPr>
            <a:r>
              <a:rPr lang="en-US" sz="2400" b="0" kern="0" dirty="0" smtClean="0">
                <a:latin typeface="Calibri" pitchFamily="34" charset="0"/>
                <a:cs typeface="Calibri" pitchFamily="34" charset="0"/>
              </a:rPr>
              <a:t>Identify risk areas beyond FEMA SFHAs.</a:t>
            </a: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219200" y="274638"/>
            <a:ext cx="7543800" cy="868362"/>
          </a:xfrm>
        </p:spPr>
        <p:txBody>
          <a:bodyPr/>
          <a:lstStyle/>
          <a:p>
            <a:r>
              <a:rPr lang="en-US" sz="3200" dirty="0" smtClean="0"/>
              <a:t>Regulatory Program Elements  </a:t>
            </a:r>
            <a:r>
              <a:rPr lang="en-US" sz="2000" dirty="0" smtClean="0"/>
              <a:t>(conclusion)</a:t>
            </a:r>
            <a:endParaRPr lang="en-US" sz="2000" dirty="0"/>
          </a:p>
        </p:txBody>
      </p:sp>
    </p:spTree>
    <p:extLst>
      <p:ext uri="{BB962C8B-B14F-4D97-AF65-F5344CB8AC3E}">
        <p14:creationId xmlns:p14="http://schemas.microsoft.com/office/powerpoint/2010/main" val="269323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49</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There has been a national shift in the statewide authority for FPM, wetlands management and hazard mitigation coordination from Executive Orders to state legislatures.  Why should that be a good thing?</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219200" y="274638"/>
            <a:ext cx="7620000" cy="868362"/>
          </a:xfrm>
        </p:spPr>
        <p:txBody>
          <a:bodyPr/>
          <a:lstStyle/>
          <a:p>
            <a:r>
              <a:rPr lang="en-US" sz="3200" dirty="0" smtClean="0"/>
              <a:t>Regulatory Program Elements  </a:t>
            </a:r>
            <a:r>
              <a:rPr lang="en-US" sz="2000" dirty="0" smtClean="0"/>
              <a:t>(discussion)</a:t>
            </a:r>
            <a:endParaRPr lang="en-US" sz="2000" dirty="0"/>
          </a:p>
        </p:txBody>
      </p:sp>
      <p:pic>
        <p:nvPicPr>
          <p:cNvPr id="2054" name="Picture 6" descr="C:\Users\AGOODMAN\AppData\Local\Microsoft\Windows\Temporary Internet Files\Content.IE5\N83J71UI\MP900387743[1].jp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0600" y="4191000"/>
            <a:ext cx="2857500" cy="203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7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  </a:t>
            </a:r>
            <a:r>
              <a:rPr lang="en-US" sz="2000" dirty="0"/>
              <a:t>(</a:t>
            </a:r>
            <a:r>
              <a:rPr lang="en-US" sz="2000" dirty="0" smtClean="0"/>
              <a:t>conclusion)</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5.3  Recognize the regulatory elements of an effective 	    program (i.e. permits, monitoring and penalties).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5.4  Understand how the NFIP coordination fits with 	     an overall effective state FPM program to include 	     mapping.</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5.5  Working knowledge of the duties and 			     responsibilities of an NFIP State Coordinator (44 	     CFR section 60.25).</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5.6  Describe the duties of a state floodplain manager.</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a:t>
            </a:fld>
            <a:endParaRPr lang="en-US" dirty="0"/>
          </a:p>
        </p:txBody>
      </p:sp>
    </p:spTree>
    <p:extLst>
      <p:ext uri="{BB962C8B-B14F-4D97-AF65-F5344CB8AC3E}">
        <p14:creationId xmlns:p14="http://schemas.microsoft.com/office/powerpoint/2010/main" val="3187294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Development Review &amp; Permit Authorities  </a:t>
            </a:r>
            <a:endParaRPr lang="en-US" sz="32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Management of flood hazards is more than just the issuance of permits for development in the floodplain.  Land use planning and zoning must be included in total program.</a:t>
            </a:r>
          </a:p>
          <a:p>
            <a:pPr marL="800100" lvl="1" indent="-457200">
              <a:defRPr/>
            </a:pPr>
            <a:r>
              <a:rPr lang="en-US" sz="2800" b="0" kern="0" dirty="0" smtClean="0">
                <a:solidFill>
                  <a:schemeClr val="tx2"/>
                </a:solidFill>
                <a:latin typeface="Calibri" pitchFamily="34" charset="0"/>
                <a:cs typeface="Calibri" pitchFamily="34" charset="0"/>
              </a:rPr>
              <a:t>Effective state programs also require local land use planning &amp; zoning.</a:t>
            </a:r>
          </a:p>
          <a:p>
            <a:pPr marL="800100" lvl="1" indent="-457200">
              <a:defRPr/>
            </a:pPr>
            <a:r>
              <a:rPr lang="en-US" sz="2800" b="0" kern="0" dirty="0" smtClean="0">
                <a:solidFill>
                  <a:schemeClr val="tx2"/>
                </a:solidFill>
                <a:latin typeface="Calibri" pitchFamily="34" charset="0"/>
                <a:cs typeface="Calibri" pitchFamily="34" charset="0"/>
              </a:rPr>
              <a:t>Effective state programs also grant communities the authority to use such tools.</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50</a:t>
            </a:fld>
            <a:endParaRPr lang="en-US" dirty="0"/>
          </a:p>
        </p:txBody>
      </p:sp>
    </p:spTree>
    <p:extLst>
      <p:ext uri="{BB962C8B-B14F-4D97-AF65-F5344CB8AC3E}">
        <p14:creationId xmlns:p14="http://schemas.microsoft.com/office/powerpoint/2010/main" val="418442634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Review &amp; Permit Authorities  </a:t>
            </a:r>
            <a:r>
              <a:rPr lang="en-US" sz="2000" kern="0" dirty="0" smtClean="0"/>
              <a:t>(conclusion)  </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51</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Tools that can be used include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Inter-jurisdictional or watershed-based planning, and;</a:t>
            </a:r>
          </a:p>
          <a:p>
            <a:pPr marL="1131888" lvl="2" indent="-457200">
              <a:defRPr/>
            </a:pPr>
            <a:r>
              <a:rPr lang="en-US" sz="2600" b="0" kern="0" dirty="0" smtClean="0">
                <a:latin typeface="Calibri" pitchFamily="34" charset="0"/>
                <a:cs typeface="Calibri" pitchFamily="34" charset="0"/>
              </a:rPr>
              <a:t>Hazard mitigation plans.</a:t>
            </a: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6" name="Picture 2" descr="C:\Users\AGOODMAN\AppData\Local\Microsoft\Windows\Temporary Internet Files\Content.IE5\7I0TAE6K\MC900384392[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15000" y="3810000"/>
            <a:ext cx="1733702" cy="1869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0373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gh Water 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2701AAA-C610-44FA-AAF6-900CDDFFB84A}" type="slidenum">
              <a:rPr lang="en-US" smtClean="0">
                <a:solidFill>
                  <a:schemeClr val="bg1"/>
                </a:solidFill>
              </a:rPr>
              <a:t>52</a:t>
            </a:fld>
            <a:endParaRPr lang="en-US"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800" y="4114800"/>
            <a:ext cx="29464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val Callout 5"/>
          <p:cNvSpPr/>
          <p:nvPr/>
        </p:nvSpPr>
        <p:spPr>
          <a:xfrm>
            <a:off x="1371600" y="4594862"/>
            <a:ext cx="4275544" cy="1365080"/>
          </a:xfrm>
          <a:prstGeom prst="wedgeEllipseCallout">
            <a:avLst>
              <a:gd name="adj1" fmla="val 71067"/>
              <a:gd name="adj2" fmla="val 1642"/>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4944278"/>
            <a:ext cx="3060710" cy="1015663"/>
          </a:xfrm>
          <a:prstGeom prst="rect">
            <a:avLst/>
          </a:prstGeom>
          <a:noFill/>
        </p:spPr>
        <p:txBody>
          <a:bodyPr wrap="none" rtlCol="0">
            <a:spAutoFit/>
          </a:bodyPr>
          <a:lstStyle/>
          <a:p>
            <a:pPr algn="ctr"/>
            <a:r>
              <a:rPr lang="en-US" sz="2000" dirty="0" smtClean="0"/>
              <a:t>Be creative and consider</a:t>
            </a:r>
          </a:p>
          <a:p>
            <a:pPr algn="ctr"/>
            <a:r>
              <a:rPr lang="en-US" sz="2000" dirty="0" smtClean="0"/>
              <a:t> “Pushing the bar higher.”</a:t>
            </a:r>
          </a:p>
          <a:p>
            <a:pPr algn="ctr"/>
            <a:r>
              <a:rPr lang="en-US" sz="2000" dirty="0" smtClean="0"/>
              <a:t>  </a:t>
            </a:r>
            <a:endParaRPr lang="en-US" sz="2000" dirty="0"/>
          </a:p>
        </p:txBody>
      </p:sp>
    </p:spTree>
    <p:extLst>
      <p:ext uri="{BB962C8B-B14F-4D97-AF65-F5344CB8AC3E}">
        <p14:creationId xmlns:p14="http://schemas.microsoft.com/office/powerpoint/2010/main" val="2924488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After Action Review &amp; Break</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53</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  Feel like you are missing something vital?                                                                                                                   </a:t>
            </a:r>
            <a:r>
              <a:rPr lang="en-US" sz="2600" dirty="0" smtClean="0">
                <a:ln>
                  <a:solidFill>
                    <a:schemeClr val="bg1"/>
                  </a:solidFill>
                </a:ln>
                <a:solidFill>
                  <a:schemeClr val="tx2"/>
                </a:solidFill>
                <a:latin typeface="Calibri" pitchFamily="34" charset="0"/>
                <a:cs typeface="Calibri" pitchFamily="34" charset="0"/>
              </a:rPr>
              <a:t>Let’s do a quick review and then take a break.</a:t>
            </a:r>
            <a:endParaRPr lang="en-US" sz="2600" dirty="0">
              <a:solidFill>
                <a:schemeClr val="tx2"/>
              </a:solidFill>
              <a:latin typeface="Calibri" pitchFamily="34" charset="0"/>
              <a:cs typeface="Calibri" pitchFamily="34" charset="0"/>
            </a:endParaRPr>
          </a:p>
          <a:p>
            <a:pPr lvl="1" algn="ctr">
              <a:lnSpc>
                <a:spcPct val="90000"/>
              </a:lnSpc>
              <a:spcBef>
                <a:spcPct val="20000"/>
              </a:spcBef>
              <a:buClr>
                <a:srgbClr val="FFFFFF"/>
              </a:buClr>
              <a:buSzPct val="105000"/>
              <a:buFont typeface="Webdings" pitchFamily="18" charset="2"/>
              <a:buChar char="Ü"/>
              <a:defRPr/>
            </a:pP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pic>
        <p:nvPicPr>
          <p:cNvPr id="5122" name="Picture 2" descr="C:\Users\AGOODMAN\AppData\Local\Microsoft\Windows\Temporary Internet Files\Content.IE5\03L4QA4J\MC9004316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971800"/>
            <a:ext cx="2424024" cy="242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205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Special Exemptions in State Law  </a:t>
            </a:r>
            <a:endParaRPr lang="en-US" sz="3200" kern="0" dirty="0"/>
          </a:p>
        </p:txBody>
      </p:sp>
      <p:sp>
        <p:nvSpPr>
          <p:cNvPr id="4"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Does your state have any special exemptions or requirements concerning floodplain management?</a:t>
            </a:r>
          </a:p>
          <a:p>
            <a:pPr marL="800100" lvl="1" indent="-457200">
              <a:defRPr/>
            </a:pPr>
            <a:r>
              <a:rPr lang="en-US" sz="2800" b="0" kern="0" dirty="0" smtClean="0">
                <a:solidFill>
                  <a:schemeClr val="tx2"/>
                </a:solidFill>
                <a:latin typeface="Calibri" pitchFamily="34" charset="0"/>
                <a:cs typeface="Calibri" pitchFamily="34" charset="0"/>
              </a:rPr>
              <a:t>If so, what are they?</a:t>
            </a:r>
          </a:p>
          <a:p>
            <a:pPr marL="800100" lvl="1" indent="-457200">
              <a:defRPr/>
            </a:pPr>
            <a:r>
              <a:rPr lang="en-US" sz="2800" b="0" kern="0" dirty="0" smtClean="0">
                <a:solidFill>
                  <a:schemeClr val="tx2"/>
                </a:solidFill>
                <a:latin typeface="Calibri" pitchFamily="34" charset="0"/>
                <a:cs typeface="Calibri" pitchFamily="34" charset="0"/>
              </a:rPr>
              <a:t>Perhaps your state shares regulatory authority with the local communities?  </a:t>
            </a:r>
            <a:r>
              <a:rPr lang="en-US" sz="2400" b="0" kern="0" dirty="0">
                <a:solidFill>
                  <a:schemeClr val="tx2"/>
                </a:solidFill>
                <a:latin typeface="Calibri" pitchFamily="34" charset="0"/>
                <a:cs typeface="Calibri" pitchFamily="34" charset="0"/>
              </a:rPr>
              <a:t>(</a:t>
            </a:r>
            <a:r>
              <a:rPr lang="en-US" sz="2400" b="0" kern="0" dirty="0" smtClean="0">
                <a:solidFill>
                  <a:schemeClr val="tx2"/>
                </a:solidFill>
                <a:latin typeface="Calibri" pitchFamily="34" charset="0"/>
                <a:cs typeface="Calibri" pitchFamily="34" charset="0"/>
              </a:rPr>
              <a:t>Examples of such states can be found on the following slides.)</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54</a:t>
            </a:fld>
            <a:endParaRPr lang="en-US" dirty="0"/>
          </a:p>
        </p:txBody>
      </p:sp>
      <p:pic>
        <p:nvPicPr>
          <p:cNvPr id="1026" name="Picture 2" descr="C:\Users\AGOODMAN\AppData\Local\Microsoft\Windows\Temporary Internet Files\Content.IE5\03L4QA4J\MC900349995[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2423" y="2701488"/>
            <a:ext cx="1419131" cy="122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7216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Exemptions…   </a:t>
            </a:r>
            <a:r>
              <a:rPr lang="en-US" sz="2000" kern="0" dirty="0" smtClean="0"/>
              <a:t>(conclusion) </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55</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Examples of overlapping authority:</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kern="0" dirty="0" smtClean="0">
                <a:latin typeface="Calibri" pitchFamily="34" charset="0"/>
                <a:cs typeface="Calibri" pitchFamily="34" charset="0"/>
              </a:rPr>
              <a:t>Delaware</a:t>
            </a:r>
            <a:r>
              <a:rPr lang="en-US" sz="2600" b="0" kern="0" dirty="0" smtClean="0">
                <a:latin typeface="Calibri" pitchFamily="34" charset="0"/>
                <a:cs typeface="Calibri" pitchFamily="34" charset="0"/>
              </a:rPr>
              <a:t> regulates a coastal zone that exceeds the NFIP’s CHHA.  Local communities issue a permit only after the state has done so.</a:t>
            </a:r>
          </a:p>
          <a:p>
            <a:pPr marL="1131888" lvl="2" indent="-457200">
              <a:defRPr/>
            </a:pPr>
            <a:r>
              <a:rPr lang="en-US" sz="2600" kern="0" dirty="0" smtClean="0">
                <a:latin typeface="Calibri" pitchFamily="34" charset="0"/>
                <a:cs typeface="Calibri" pitchFamily="34" charset="0"/>
              </a:rPr>
              <a:t>Indiana</a:t>
            </a:r>
            <a:r>
              <a:rPr lang="en-US" sz="2600" b="0" kern="0" dirty="0" smtClean="0">
                <a:latin typeface="Calibri" pitchFamily="34" charset="0"/>
                <a:cs typeface="Calibri" pitchFamily="34" charset="0"/>
              </a:rPr>
              <a:t> has primacy over development in designated floodways.</a:t>
            </a: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6" name="Picture 2" descr="C:\Users\AGOODMAN\AppData\Local\Microsoft\Windows\Temporary Internet Files\Content.IE5\03L4QA4J\MP900442176[1].jp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0600" y="4343400"/>
            <a:ext cx="3009900"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9170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56</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An effective and comprehensive state FPM program should include a state building code that contains design and construction criteria for structures found within the floodplain.</a:t>
            </a:r>
          </a:p>
          <a:p>
            <a:pPr marL="800100" lvl="1" indent="-457200">
              <a:defRPr/>
            </a:pPr>
            <a:r>
              <a:rPr lang="en-US" sz="2800" b="0" kern="0" dirty="0" smtClean="0">
                <a:solidFill>
                  <a:schemeClr val="tx2"/>
                </a:solidFill>
                <a:latin typeface="Calibri" pitchFamily="34" charset="0"/>
                <a:cs typeface="Calibri" pitchFamily="34" charset="0"/>
              </a:rPr>
              <a:t>What are the two primary objectives of a building code? </a:t>
            </a:r>
          </a:p>
          <a:p>
            <a:pPr marL="800100" lvl="1" indent="-457200">
              <a:defRPr/>
            </a:pPr>
            <a:r>
              <a:rPr lang="en-US" sz="2800" b="0" kern="0" dirty="0" smtClean="0">
                <a:solidFill>
                  <a:schemeClr val="tx2"/>
                </a:solidFill>
                <a:latin typeface="Calibri" pitchFamily="34" charset="0"/>
                <a:cs typeface="Calibri" pitchFamily="34" charset="0"/>
              </a:rPr>
              <a:t>A related building code objective is the reduction of damage associated with identified hazards.</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a:t>
            </a:r>
            <a:endParaRPr lang="en-US" sz="2000" dirty="0"/>
          </a:p>
        </p:txBody>
      </p:sp>
    </p:spTree>
    <p:extLst>
      <p:ext uri="{BB962C8B-B14F-4D97-AF65-F5344CB8AC3E}">
        <p14:creationId xmlns:p14="http://schemas.microsoft.com/office/powerpoint/2010/main" val="3968154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57</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building’s location, which is a key factor in mitigating flood damage, can also be regulated by zoning and land use ordinances.</a:t>
            </a:r>
          </a:p>
          <a:p>
            <a:pPr marL="800100" lvl="1" indent="-457200">
              <a:defRPr/>
            </a:pPr>
            <a:r>
              <a:rPr lang="en-US" sz="2800" b="0" kern="0" dirty="0" smtClean="0">
                <a:solidFill>
                  <a:schemeClr val="tx2"/>
                </a:solidFill>
                <a:latin typeface="Calibri" pitchFamily="34" charset="0"/>
                <a:cs typeface="Calibri" pitchFamily="34" charset="0"/>
              </a:rPr>
              <a:t>This leads to the observation that effective FPM programs should coordinate their work with those agencies responsible for zoning and land use planning, particularly at the local jurisdiction.</a:t>
            </a:r>
          </a:p>
          <a:p>
            <a:pPr marL="342900" lvl="1" indent="0">
              <a:buNone/>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Tree>
    <p:extLst>
      <p:ext uri="{BB962C8B-B14F-4D97-AF65-F5344CB8AC3E}">
        <p14:creationId xmlns:p14="http://schemas.microsoft.com/office/powerpoint/2010/main" val="3347562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58</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States vary in their methods of building code adoption and usage, such as:</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 state level building code, which delegates the implementation and enforcement to the local jurisdictions;</a:t>
            </a:r>
          </a:p>
          <a:p>
            <a:pPr marL="1131888" lvl="2" indent="-457200">
              <a:defRPr/>
            </a:pPr>
            <a:r>
              <a:rPr lang="en-US" sz="2600" b="0" kern="0" dirty="0" smtClean="0">
                <a:latin typeface="Calibri" pitchFamily="34" charset="0"/>
                <a:cs typeface="Calibri" pitchFamily="34" charset="0"/>
              </a:rPr>
              <a:t>The state specifies which codes must be adopted by communities;</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034500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59</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States vary…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Authorize specific communities to adopt a specific code, but not others, and;</a:t>
            </a:r>
          </a:p>
          <a:p>
            <a:pPr marL="1131888" lvl="2" indent="-457200">
              <a:defRPr/>
            </a:pPr>
            <a:r>
              <a:rPr lang="en-US" sz="2800" b="0" kern="0" dirty="0">
                <a:latin typeface="Calibri" pitchFamily="34" charset="0"/>
                <a:cs typeface="Calibri" pitchFamily="34" charset="0"/>
              </a:rPr>
              <a:t>Some remain silent on what codes to </a:t>
            </a:r>
            <a:r>
              <a:rPr lang="en-US" sz="2800" b="0" kern="0" dirty="0" smtClean="0">
                <a:latin typeface="Calibri" pitchFamily="34" charset="0"/>
                <a:cs typeface="Calibri" pitchFamily="34" charset="0"/>
              </a:rPr>
              <a:t>adopt.</a:t>
            </a:r>
            <a:endParaRPr lang="en-US" sz="2800" b="0" kern="0" dirty="0">
              <a:latin typeface="Calibri" pitchFamily="34" charset="0"/>
              <a:cs typeface="Calibri" pitchFamily="34" charset="0"/>
            </a:endParaRPr>
          </a:p>
          <a:p>
            <a:pPr marL="1131888" lvl="2" indent="-457200">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6" name="Picture 2" descr="C:\Users\AGOODMAN\AppData\Local\Microsoft\Windows\Temporary Internet Files\Content.IE5\N83J71UI\MC900439359[1].jp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6300" y="42672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This module includes the following ten topics:</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State authorities for local government’s management of floodplains (i.e. Home Rule and Dillon Rule) (Objective 5.1);</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State authority for management of floodplains (i.e. full/partial/shared regulatory land use and zoning (Objective 5.1);</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a:t>
            </a:fld>
            <a:endParaRPr lang="en-US" dirty="0"/>
          </a:p>
        </p:txBody>
      </p:sp>
    </p:spTree>
    <p:extLst>
      <p:ext uri="{BB962C8B-B14F-4D97-AF65-F5344CB8AC3E}">
        <p14:creationId xmlns:p14="http://schemas.microsoft.com/office/powerpoint/2010/main" val="32500987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60</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To have a complete program of FPM, a state should ensure that activities that are specifically exempt from a state building permit are captured by the local permit process.</a:t>
            </a:r>
          </a:p>
          <a:p>
            <a:pPr marL="800100" lvl="1" indent="-457200">
              <a:defRPr/>
            </a:pPr>
            <a:r>
              <a:rPr lang="en-US" sz="2800" b="0" kern="0" dirty="0" smtClean="0">
                <a:solidFill>
                  <a:schemeClr val="tx2"/>
                </a:solidFill>
                <a:latin typeface="Calibri" pitchFamily="34" charset="0"/>
                <a:cs typeface="Calibri" pitchFamily="34" charset="0"/>
              </a:rPr>
              <a:t>Additionally, in addition to state-specific exemptions, eleven activities and structures must be addressed by the local flood damage prevention ordinance.</a:t>
            </a:r>
          </a:p>
          <a:p>
            <a:pPr marL="800100" lvl="1" indent="-457200">
              <a:defRPr/>
            </a:pPr>
            <a:endParaRPr lang="en-US" sz="900" b="0" kern="0" dirty="0" smtClean="0">
              <a:solidFill>
                <a:schemeClr val="tx2"/>
              </a:solidFill>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552900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61</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These activities and structures are:</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Agricultural buildings and structures;</a:t>
            </a:r>
          </a:p>
          <a:p>
            <a:pPr marL="1131888" lvl="2" indent="-457200">
              <a:defRPr/>
            </a:pPr>
            <a:r>
              <a:rPr lang="en-US" sz="2600" b="0" kern="0" dirty="0" smtClean="0">
                <a:latin typeface="Calibri" pitchFamily="34" charset="0"/>
                <a:cs typeface="Calibri" pitchFamily="34" charset="0"/>
              </a:rPr>
              <a:t>Subdivision of land;</a:t>
            </a:r>
          </a:p>
          <a:p>
            <a:pPr marL="1131888" lvl="2" indent="-457200">
              <a:defRPr/>
            </a:pPr>
            <a:r>
              <a:rPr lang="en-US" sz="2600" b="0" kern="0" dirty="0" smtClean="0">
                <a:latin typeface="Calibri" pitchFamily="34" charset="0"/>
                <a:cs typeface="Calibri" pitchFamily="34" charset="0"/>
              </a:rPr>
              <a:t>New and replacement MFH units;</a:t>
            </a:r>
          </a:p>
          <a:p>
            <a:pPr marL="1131888" lvl="2" indent="-457200">
              <a:defRPr/>
            </a:pPr>
            <a:r>
              <a:rPr lang="en-US" sz="2600" b="0" kern="0" dirty="0" smtClean="0">
                <a:latin typeface="Calibri" pitchFamily="34" charset="0"/>
                <a:cs typeface="Calibri" pitchFamily="34" charset="0"/>
              </a:rPr>
              <a:t>Placement of temporary buildings, including RVs;</a:t>
            </a:r>
          </a:p>
          <a:p>
            <a:pPr marL="1131888" lvl="2" indent="-457200">
              <a:defRPr/>
            </a:pPr>
            <a:r>
              <a:rPr lang="en-US" sz="2600" b="0" kern="0" dirty="0" smtClean="0">
                <a:latin typeface="Calibri" pitchFamily="34" charset="0"/>
                <a:cs typeface="Calibri" pitchFamily="34" charset="0"/>
              </a:rPr>
              <a:t>Installation of water and waste collection systems, including septic systems;</a:t>
            </a:r>
          </a:p>
          <a:p>
            <a:pPr marL="1131888" lvl="2" indent="-457200">
              <a:defRPr/>
            </a:pPr>
            <a:r>
              <a:rPr lang="en-US" sz="2600" b="0" kern="0" dirty="0" smtClean="0">
                <a:latin typeface="Calibri" pitchFamily="34" charset="0"/>
                <a:cs typeface="Calibri" pitchFamily="34" charset="0"/>
              </a:rPr>
              <a:t>Filling, dredging, mining and gravel operations;</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953510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62</a:t>
            </a:fld>
            <a:endParaRPr lang="en-US" dirty="0"/>
          </a:p>
        </p:txBody>
      </p:sp>
      <p:sp>
        <p:nvSpPr>
          <p:cNvPr id="4"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pic>
        <p:nvPicPr>
          <p:cNvPr id="5" name="Picture 1031" descr="F:\PowerPoint Shows\Workshops\FPM 101 4-28-2005\Pole Barn.JPG"/>
          <p:cNvPicPr>
            <a:picLocks noChangeAspect="1" noChangeArrowheads="1"/>
          </p:cNvPicPr>
          <p:nvPr/>
        </p:nvPicPr>
        <p:blipFill>
          <a:blip r:embed="rId3">
            <a:extLst>
              <a:ext uri="{28A0092B-C50C-407E-A947-70E740481C1C}">
                <a14:useLocalDpi xmlns:a14="http://schemas.microsoft.com/office/drawing/2010/main" val="0"/>
              </a:ext>
            </a:extLst>
          </a:blip>
          <a:srcRect t="11111"/>
          <a:stretch>
            <a:fillRect/>
          </a:stretch>
        </p:blipFill>
        <p:spPr bwMode="auto">
          <a:xfrm>
            <a:off x="381000" y="2590800"/>
            <a:ext cx="42291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71600" y="5635823"/>
            <a:ext cx="2061270" cy="307777"/>
          </a:xfrm>
          <a:prstGeom prst="rect">
            <a:avLst/>
          </a:prstGeom>
          <a:noFill/>
        </p:spPr>
        <p:txBody>
          <a:bodyPr wrap="none" rtlCol="0">
            <a:spAutoFit/>
          </a:bodyPr>
          <a:lstStyle/>
          <a:p>
            <a:r>
              <a:rPr lang="en-US" sz="1400" dirty="0" smtClean="0"/>
              <a:t>Photo: AWG Consulting</a:t>
            </a:r>
            <a:endParaRPr lang="en-US" sz="1400" dirty="0"/>
          </a:p>
        </p:txBody>
      </p:sp>
      <p:sp>
        <p:nvSpPr>
          <p:cNvPr id="10" name="Rectangle 2059"/>
          <p:cNvSpPr txBox="1">
            <a:spLocks noChangeArrowheads="1"/>
          </p:cNvSpPr>
          <p:nvPr/>
        </p:nvSpPr>
        <p:spPr bwMode="auto">
          <a:xfrm>
            <a:off x="4343400" y="1828800"/>
            <a:ext cx="472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lvl="1" indent="0">
              <a:buNone/>
              <a:defRPr/>
            </a:pPr>
            <a:r>
              <a:rPr lang="en-US" sz="2800" b="0" kern="0" dirty="0" smtClean="0">
                <a:solidFill>
                  <a:schemeClr val="tx2"/>
                </a:solidFill>
                <a:latin typeface="Calibri" pitchFamily="34" charset="0"/>
                <a:cs typeface="Calibri" pitchFamily="34" charset="0"/>
              </a:rPr>
              <a:t>Agricultural structures:</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May be elevated or;</a:t>
            </a:r>
          </a:p>
          <a:p>
            <a:pPr marL="1131888" lvl="2" indent="-457200">
              <a:defRPr/>
            </a:pPr>
            <a:r>
              <a:rPr lang="en-US" sz="2600" b="0" kern="0" dirty="0" smtClean="0">
                <a:latin typeface="Calibri" pitchFamily="34" charset="0"/>
                <a:cs typeface="Calibri" pitchFamily="34" charset="0"/>
              </a:rPr>
              <a:t>Wet floodproofed                                                             under conditions with                                                            a variance.</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35530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63</a:t>
            </a:fld>
            <a:endParaRPr lang="en-US" dirty="0"/>
          </a:p>
        </p:txBody>
      </p:sp>
      <p:sp>
        <p:nvSpPr>
          <p:cNvPr id="4"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pic>
        <p:nvPicPr>
          <p:cNvPr id="6" name="Picture 5" descr="F:\PowerPoint Shows\Workshops\FPM 101 4-28-2005\trailer &amp; porta p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6576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PowerPoint Shows\Workshops\FPM 101 4-28-2005\Snowball Stand.JPG"/>
          <p:cNvPicPr>
            <a:picLocks noChangeAspect="1" noChangeArrowheads="1"/>
          </p:cNvPicPr>
          <p:nvPr/>
        </p:nvPicPr>
        <p:blipFill>
          <a:blip r:embed="rId4">
            <a:extLst>
              <a:ext uri="{28A0092B-C50C-407E-A947-70E740481C1C}">
                <a14:useLocalDpi xmlns:a14="http://schemas.microsoft.com/office/drawing/2010/main" val="0"/>
              </a:ext>
            </a:extLst>
          </a:blip>
          <a:srcRect l="9091" t="1010"/>
          <a:stretch>
            <a:fillRect/>
          </a:stretch>
        </p:blipFill>
        <p:spPr bwMode="auto">
          <a:xfrm>
            <a:off x="1333500" y="3810000"/>
            <a:ext cx="3276600" cy="26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PowerPoint Shows\Workshops\FPM 101 4-28-2005\large tra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3048000" cy="2287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38800" y="5147945"/>
            <a:ext cx="2151038" cy="307777"/>
          </a:xfrm>
          <a:prstGeom prst="rect">
            <a:avLst/>
          </a:prstGeom>
          <a:noFill/>
        </p:spPr>
        <p:txBody>
          <a:bodyPr wrap="none" rtlCol="0">
            <a:spAutoFit/>
          </a:bodyPr>
          <a:lstStyle/>
          <a:p>
            <a:r>
              <a:rPr lang="en-US" sz="1400" dirty="0" smtClean="0"/>
              <a:t>Photos: AWG Consulting</a:t>
            </a:r>
            <a:endParaRPr lang="en-US" sz="1400" dirty="0"/>
          </a:p>
        </p:txBody>
      </p:sp>
    </p:spTree>
    <p:extLst>
      <p:ext uri="{BB962C8B-B14F-4D97-AF65-F5344CB8AC3E}">
        <p14:creationId xmlns:p14="http://schemas.microsoft.com/office/powerpoint/2010/main" val="1226502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64</a:t>
            </a:fld>
            <a:endParaRPr lang="en-US" dirty="0"/>
          </a:p>
        </p:txBody>
      </p:sp>
      <p:sp>
        <p:nvSpPr>
          <p:cNvPr id="4"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9" name="TextBox 8"/>
          <p:cNvSpPr txBox="1"/>
          <p:nvPr/>
        </p:nvSpPr>
        <p:spPr>
          <a:xfrm>
            <a:off x="3522638" y="6400800"/>
            <a:ext cx="2151038" cy="307777"/>
          </a:xfrm>
          <a:prstGeom prst="rect">
            <a:avLst/>
          </a:prstGeom>
          <a:noFill/>
        </p:spPr>
        <p:txBody>
          <a:bodyPr wrap="none" rtlCol="0">
            <a:spAutoFit/>
          </a:bodyPr>
          <a:lstStyle/>
          <a:p>
            <a:r>
              <a:rPr lang="en-US" sz="1400" dirty="0" smtClean="0"/>
              <a:t>Photos: AWG Consulting</a:t>
            </a:r>
            <a:endParaRPr lang="en-US" sz="1400" dirty="0"/>
          </a:p>
        </p:txBody>
      </p:sp>
      <p:pic>
        <p:nvPicPr>
          <p:cNvPr id="7" name="Picture 8" descr="F:\PHOTOS\CAV photos\2002\Jefferson County 12-6-02\Rodney, Muddy Bayou Ro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43050"/>
            <a:ext cx="4724400" cy="354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F:\PHOTOS\Misc. Photos\elevated RV, George 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611630"/>
            <a:ext cx="6934200" cy="4601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7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65</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These activities and structures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Filling and grading, including storm drainage, stormwater management facilities, and mound septic systems;</a:t>
            </a:r>
          </a:p>
          <a:p>
            <a:pPr marL="1131888" lvl="2" indent="-457200">
              <a:defRPr/>
            </a:pPr>
            <a:r>
              <a:rPr lang="en-US" sz="2600" b="0" kern="0" dirty="0" smtClean="0">
                <a:latin typeface="Calibri" pitchFamily="34" charset="0"/>
                <a:cs typeface="Calibri" pitchFamily="34" charset="0"/>
              </a:rPr>
              <a:t>Structures such as towers, oil derricks, signs, and fences;</a:t>
            </a:r>
          </a:p>
          <a:p>
            <a:pPr marL="1131888" lvl="2" indent="-457200">
              <a:defRPr/>
            </a:pPr>
            <a:r>
              <a:rPr lang="en-US" sz="2600" b="0" kern="0" dirty="0" smtClean="0">
                <a:latin typeface="Calibri" pitchFamily="34" charset="0"/>
                <a:cs typeface="Calibri" pitchFamily="34" charset="0"/>
              </a:rPr>
              <a:t>In-ground and above-ground pools;</a:t>
            </a:r>
          </a:p>
          <a:p>
            <a:pPr marL="1131888" lvl="2" indent="-457200">
              <a:defRPr/>
            </a:pPr>
            <a:r>
              <a:rPr lang="en-US" sz="2600" b="0" kern="0" dirty="0" smtClean="0">
                <a:latin typeface="Calibri" pitchFamily="34" charset="0"/>
                <a:cs typeface="Calibri" pitchFamily="34" charset="0"/>
              </a:rPr>
              <a:t>Retaining walls, and;</a:t>
            </a:r>
          </a:p>
          <a:p>
            <a:pPr marL="1131888" lvl="2" indent="-457200">
              <a:defRPr/>
            </a:pPr>
            <a:r>
              <a:rPr lang="en-US" sz="2600" b="0" kern="0" dirty="0" smtClean="0">
                <a:latin typeface="Calibri" pitchFamily="34" charset="0"/>
                <a:cs typeface="Calibri" pitchFamily="34" charset="0"/>
              </a:rPr>
              <a:t>Above-ground and underground tanks.</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8184596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66</a:t>
            </a:fld>
            <a:endParaRPr lang="en-US" dirty="0"/>
          </a:p>
        </p:txBody>
      </p:sp>
      <p:sp>
        <p:nvSpPr>
          <p:cNvPr id="4"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5800" y="1981200"/>
            <a:ext cx="4226560" cy="31699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3276600"/>
            <a:ext cx="3810000" cy="28575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8200" y="5562600"/>
            <a:ext cx="1380506" cy="307777"/>
          </a:xfrm>
          <a:prstGeom prst="rect">
            <a:avLst/>
          </a:prstGeom>
          <a:noFill/>
        </p:spPr>
        <p:txBody>
          <a:bodyPr wrap="none" rtlCol="0">
            <a:spAutoFit/>
          </a:bodyPr>
          <a:lstStyle/>
          <a:p>
            <a:r>
              <a:rPr lang="en-US" sz="1400" dirty="0" smtClean="0"/>
              <a:t>Photos: MEMA</a:t>
            </a:r>
            <a:endParaRPr lang="en-US" sz="1400" dirty="0"/>
          </a:p>
        </p:txBody>
      </p:sp>
    </p:spTree>
    <p:extLst>
      <p:ext uri="{BB962C8B-B14F-4D97-AF65-F5344CB8AC3E}">
        <p14:creationId xmlns:p14="http://schemas.microsoft.com/office/powerpoint/2010/main" val="32300021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67</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Whatever method or procedure is used by a state, there must be a clear understanding between the community / jurisdiction and the state building code agency of ‘who is responsible for what’ in the floodplain development process.</a:t>
            </a:r>
          </a:p>
          <a:p>
            <a:pPr marL="800100" lvl="1" indent="-457200">
              <a:defRPr/>
            </a:pPr>
            <a:r>
              <a:rPr lang="en-US" sz="2800" b="0" kern="0" dirty="0" smtClean="0">
                <a:solidFill>
                  <a:schemeClr val="tx2"/>
                </a:solidFill>
                <a:latin typeface="Calibri" pitchFamily="34" charset="0"/>
                <a:cs typeface="Calibri" pitchFamily="34" charset="0"/>
              </a:rPr>
              <a:t>Why?</a:t>
            </a:r>
            <a:endParaRPr lang="en-US" sz="2600" b="0" kern="0" dirty="0" smtClean="0">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4270506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68</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Building codes include specific provisions to address:</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Climatic and geographic variations;</a:t>
            </a:r>
          </a:p>
          <a:p>
            <a:pPr marL="1131888" lvl="2" indent="-457200">
              <a:defRPr/>
            </a:pPr>
            <a:r>
              <a:rPr lang="en-US" sz="2600" b="0" kern="0" dirty="0" smtClean="0">
                <a:latin typeface="Calibri" pitchFamily="34" charset="0"/>
                <a:cs typeface="Calibri" pitchFamily="34" charset="0"/>
              </a:rPr>
              <a:t>Wind loads and snow loads;</a:t>
            </a:r>
          </a:p>
          <a:p>
            <a:pPr marL="1131888" lvl="2" indent="-457200">
              <a:defRPr/>
            </a:pPr>
            <a:r>
              <a:rPr lang="en-US" sz="2600" b="0" kern="0" dirty="0" smtClean="0">
                <a:latin typeface="Calibri" pitchFamily="34" charset="0"/>
                <a:cs typeface="Calibri" pitchFamily="34" charset="0"/>
              </a:rPr>
              <a:t>Seismic design criteria;</a:t>
            </a:r>
          </a:p>
          <a:p>
            <a:pPr marL="1131888" lvl="2" indent="-457200">
              <a:defRPr/>
            </a:pPr>
            <a:r>
              <a:rPr lang="en-US" sz="2600" b="0" kern="0" dirty="0" smtClean="0">
                <a:latin typeface="Calibri" pitchFamily="34" charset="0"/>
                <a:cs typeface="Calibri" pitchFamily="34" charset="0"/>
              </a:rPr>
              <a:t>Frost depth;</a:t>
            </a:r>
          </a:p>
          <a:p>
            <a:pPr marL="1131888" lvl="2" indent="-457200">
              <a:defRPr/>
            </a:pPr>
            <a:r>
              <a:rPr lang="en-US" sz="2600" b="0" kern="0" dirty="0" smtClean="0">
                <a:latin typeface="Calibri" pitchFamily="34" charset="0"/>
                <a:cs typeface="Calibri" pitchFamily="34" charset="0"/>
              </a:rPr>
              <a:t>Fire suppression, and;</a:t>
            </a:r>
          </a:p>
          <a:p>
            <a:pPr marL="1131888" lvl="2" indent="-457200">
              <a:defRPr/>
            </a:pPr>
            <a:r>
              <a:rPr lang="en-US" sz="2600" b="0" kern="0" dirty="0" smtClean="0">
                <a:latin typeface="Calibri" pitchFamily="34" charset="0"/>
                <a:cs typeface="Calibri" pitchFamily="34" charset="0"/>
              </a:rPr>
              <a:t>Flood hazards.</a:t>
            </a: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8091930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69</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3663950" cy="471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descr="C:\Users\AGOODMAN\AppData\Local\Microsoft\Windows\Temporary Internet Files\Content.IE5\ABAKKPLN\MC900439258[1].jp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0" y="254635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6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  </a:t>
            </a:r>
            <a:r>
              <a:rPr lang="en-US" sz="2000" dirty="0" smtClean="0"/>
              <a:t>(continued)</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685800" lvl="1" indent="-342900">
              <a:defRPr/>
            </a:pPr>
            <a:r>
              <a:rPr lang="en-US" b="0" kern="0" dirty="0">
                <a:latin typeface="Calibri" pitchFamily="34" charset="0"/>
                <a:cs typeface="Calibri" pitchFamily="34" charset="0"/>
              </a:rPr>
              <a:t>Regulatory program elements (permit, review and penalties) (Objective 5.3);</a:t>
            </a:r>
          </a:p>
          <a:p>
            <a:pPr marL="685800" lvl="1" indent="-342900">
              <a:defRPr/>
            </a:pPr>
            <a:r>
              <a:rPr lang="en-US" b="0" kern="0" dirty="0">
                <a:latin typeface="Calibri" pitchFamily="34" charset="0"/>
                <a:cs typeface="Calibri" pitchFamily="34" charset="0"/>
              </a:rPr>
              <a:t>Development Review and Permit Authorities (Objective 5.1);</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Special Exemptions in State Law (Objective 5.2);</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State Building Codes (Objective 5.2);</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7</a:t>
            </a:fld>
            <a:endParaRPr lang="en-US" dirty="0"/>
          </a:p>
        </p:txBody>
      </p:sp>
    </p:spTree>
    <p:extLst>
      <p:ext uri="{BB962C8B-B14F-4D97-AF65-F5344CB8AC3E}">
        <p14:creationId xmlns:p14="http://schemas.microsoft.com/office/powerpoint/2010/main" val="744164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70</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78280"/>
            <a:ext cx="2895600" cy="3703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479750"/>
            <a:ext cx="2971800" cy="3921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478280"/>
            <a:ext cx="3024042" cy="3882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421555"/>
            <a:ext cx="3092536" cy="3979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21546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71</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81400" y="1447800"/>
            <a:ext cx="4031166" cy="5197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84201" y="3735555"/>
            <a:ext cx="3244799" cy="707886"/>
          </a:xfrm>
          <a:prstGeom prst="rect">
            <a:avLst/>
          </a:prstGeom>
          <a:noFill/>
        </p:spPr>
        <p:txBody>
          <a:bodyPr wrap="none" rtlCol="0">
            <a:spAutoFit/>
          </a:bodyPr>
          <a:lstStyle/>
          <a:p>
            <a:pPr algn="ctr"/>
            <a:r>
              <a:rPr lang="en-US" sz="2000" dirty="0" smtClean="0"/>
              <a:t>Structures &amp; Code Institute</a:t>
            </a:r>
          </a:p>
          <a:p>
            <a:pPr algn="ctr"/>
            <a:r>
              <a:rPr lang="en-US" sz="2000" dirty="0" smtClean="0"/>
              <a:t>(eight page guide)</a:t>
            </a:r>
            <a:endParaRPr lang="en-US" sz="2000" dirty="0"/>
          </a:p>
        </p:txBody>
      </p:sp>
    </p:spTree>
    <p:extLst>
      <p:ext uri="{BB962C8B-B14F-4D97-AF65-F5344CB8AC3E}">
        <p14:creationId xmlns:p14="http://schemas.microsoft.com/office/powerpoint/2010/main" val="18355617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72</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Issues related to state building code updates and State FPM interaction with state building code departments are:</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No requirement that all model FPM standards have to be adopted – more controversial provisions may not be adopted at all;</a:t>
            </a:r>
          </a:p>
          <a:p>
            <a:pPr marL="1131888" lvl="2" indent="-457200">
              <a:defRPr/>
            </a:pPr>
            <a:r>
              <a:rPr lang="en-US" sz="2600" b="0" kern="0" dirty="0" smtClean="0">
                <a:latin typeface="Calibri" pitchFamily="34" charset="0"/>
                <a:cs typeface="Calibri" pitchFamily="34" charset="0"/>
              </a:rPr>
              <a:t>State building code agencies are often stove piped and not located in the same agency tasked with coordination the NFIP, and;</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9410411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73</a:t>
            </a:fld>
            <a:endParaRPr lang="en-US" dirty="0"/>
          </a:p>
        </p:txBody>
      </p:sp>
      <p:sp>
        <p:nvSpPr>
          <p:cNvPr id="6" name="Rectangle 2059"/>
          <p:cNvSpPr txBox="1">
            <a:spLocks noChangeArrowheads="1"/>
          </p:cNvSpPr>
          <p:nvPr/>
        </p:nvSpPr>
        <p:spPr bwMode="auto">
          <a:xfrm>
            <a:off x="152400" y="1295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Issues related are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 building code agencies usually have no awareness of  required and necessary NFIP standards that building code updates my conflict with.</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txBox="1">
            <a:spLocks/>
          </p:cNvSpPr>
          <p:nvPr/>
        </p:nvSpPr>
        <p:spPr>
          <a:xfrm>
            <a:off x="1676400" y="427038"/>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State Building Codes  </a:t>
            </a:r>
            <a:r>
              <a:rPr lang="en-US" sz="2000" kern="0" dirty="0" smtClean="0"/>
              <a:t>(continued)</a:t>
            </a:r>
            <a:endParaRPr lang="en-US" sz="2000" kern="0" dirty="0"/>
          </a:p>
        </p:txBody>
      </p:sp>
      <p:pic>
        <p:nvPicPr>
          <p:cNvPr id="2050" name="Picture 2" descr="C:\Users\AGOODMAN\AppData\Local\Microsoft\Windows\Temporary Internet Files\Content.IE5\1Z1DMD3T\MC90015705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312920" y="4173380"/>
            <a:ext cx="2164080" cy="202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3150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74</a:t>
            </a:fld>
            <a:endParaRPr lang="en-US" dirty="0"/>
          </a:p>
        </p:txBody>
      </p:sp>
      <p:sp>
        <p:nvSpPr>
          <p:cNvPr id="8" name="Title 1"/>
          <p:cNvSpPr>
            <a:spLocks noGrp="1"/>
          </p:cNvSpPr>
          <p:nvPr>
            <p:ph type="title"/>
          </p:nvPr>
        </p:nvSpPr>
        <p:spPr>
          <a:xfrm>
            <a:off x="1676400" y="274638"/>
            <a:ext cx="6629400" cy="868362"/>
          </a:xfrm>
        </p:spPr>
        <p:txBody>
          <a:bodyPr/>
          <a:lstStyle/>
          <a:p>
            <a:r>
              <a:rPr lang="en-US" sz="3600" dirty="0" smtClean="0"/>
              <a:t>State Building Codes  </a:t>
            </a:r>
            <a:r>
              <a:rPr lang="en-US" sz="2000" dirty="0" smtClean="0"/>
              <a:t>(continued)</a:t>
            </a:r>
            <a:endParaRPr lang="en-US" sz="2000"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Best practices for state building code updates and State FPM interaction with state building code departments include:</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 FPM proactively sit down with their departmental legislative person, explaining need for consistency between state building code and NFIP requirements;</a:t>
            </a:r>
          </a:p>
          <a:p>
            <a:pPr marL="1131888" lvl="2" indent="-457200">
              <a:defRPr/>
            </a:pPr>
            <a:r>
              <a:rPr lang="en-US" sz="2600" b="0" kern="0" dirty="0" smtClean="0">
                <a:latin typeface="Calibri" pitchFamily="34" charset="0"/>
                <a:cs typeface="Calibri" pitchFamily="34" charset="0"/>
              </a:rPr>
              <a:t>State FPM proactively schedule at least an annual meeting with state building code agency, and;</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0572071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75</a:t>
            </a:fld>
            <a:endParaRPr lang="en-US" dirty="0"/>
          </a:p>
        </p:txBody>
      </p:sp>
      <p:sp>
        <p:nvSpPr>
          <p:cNvPr id="6"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Best practices include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State encourage inter-agency agreements with building code officials at the local level, and;</a:t>
            </a:r>
          </a:p>
          <a:p>
            <a:pPr marL="1131888" lvl="2" indent="-457200">
              <a:defRPr/>
            </a:pPr>
            <a:r>
              <a:rPr lang="en-US" sz="2600" b="0" kern="0" dirty="0" smtClean="0">
                <a:latin typeface="Calibri" pitchFamily="34" charset="0"/>
                <a:cs typeface="Calibri" pitchFamily="34" charset="0"/>
              </a:rPr>
              <a:t>State FPM chapter build relationship with state building code officials association.</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txBox="1">
            <a:spLocks/>
          </p:cNvSpPr>
          <p:nvPr/>
        </p:nvSpPr>
        <p:spPr>
          <a:xfrm>
            <a:off x="1676400" y="381000"/>
            <a:ext cx="66294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kern="0" dirty="0" smtClean="0"/>
              <a:t>State Building Codes  </a:t>
            </a:r>
            <a:r>
              <a:rPr lang="en-US" sz="2000" kern="0" dirty="0" smtClean="0"/>
              <a:t>(conclusion)</a:t>
            </a:r>
            <a:endParaRPr lang="en-US" sz="2000" kern="0" dirty="0"/>
          </a:p>
        </p:txBody>
      </p:sp>
    </p:spTree>
    <p:extLst>
      <p:ext uri="{BB962C8B-B14F-4D97-AF65-F5344CB8AC3E}">
        <p14:creationId xmlns:p14="http://schemas.microsoft.com/office/powerpoint/2010/main" val="1111237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After Action Review </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76</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Feel like you are missing something vital?         </a:t>
            </a: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1083149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77</a:t>
            </a:fld>
            <a:endParaRPr lang="en-US" dirty="0"/>
          </a:p>
        </p:txBody>
      </p:sp>
      <p:sp>
        <p:nvSpPr>
          <p:cNvPr id="6" name="Rectangle 2059"/>
          <p:cNvSpPr txBox="1">
            <a:spLocks noChangeArrowheads="1"/>
          </p:cNvSpPr>
          <p:nvPr/>
        </p:nvSpPr>
        <p:spPr bwMode="auto">
          <a:xfrm>
            <a:off x="457200" y="9906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lvl="1" indent="0">
              <a:buNone/>
              <a:defRPr/>
            </a:pPr>
            <a:r>
              <a:rPr lang="en-US" sz="2800" b="0" kern="0" dirty="0" smtClean="0">
                <a:solidFill>
                  <a:schemeClr val="tx2"/>
                </a:solidFill>
                <a:latin typeface="Calibri" pitchFamily="34" charset="0"/>
                <a:cs typeface="Calibri" pitchFamily="34" charset="0"/>
              </a:rPr>
              <a:t>Foundation starts with the Public Trust Doctrine:</a:t>
            </a:r>
          </a:p>
          <a:p>
            <a:pPr marL="800100" lvl="1" indent="-457200">
              <a:defRPr/>
            </a:pPr>
            <a:endParaRPr lang="en-US" sz="900" b="0" kern="0" dirty="0" smtClean="0">
              <a:latin typeface="Calibri" pitchFamily="34" charset="0"/>
              <a:cs typeface="Calibri" pitchFamily="34" charset="0"/>
            </a:endParaRPr>
          </a:p>
          <a:p>
            <a:pPr marL="674688" lvl="2" indent="0">
              <a:buNone/>
              <a:defRPr/>
            </a:pPr>
            <a:r>
              <a:rPr lang="en-US" sz="2600" b="0" i="1" kern="0" dirty="0">
                <a:latin typeface="Calibri" pitchFamily="34" charset="0"/>
                <a:cs typeface="Calibri" pitchFamily="34" charset="0"/>
              </a:rPr>
              <a:t>By the law of nature these things are common to all mankind, the air, running water, the sea and consequently the shores of the sea… The seashore extends as far as the greatest winter  flood runs up.  -- - Institutes of </a:t>
            </a:r>
            <a:r>
              <a:rPr lang="en-US" sz="2600" b="0" i="1" kern="0" dirty="0" smtClean="0">
                <a:latin typeface="Calibri" pitchFamily="34" charset="0"/>
                <a:cs typeface="Calibri" pitchFamily="34" charset="0"/>
              </a:rPr>
              <a:t>Emperor Justinian I  (535 AD)</a:t>
            </a:r>
            <a:endParaRPr lang="en-US" sz="2600" b="0" i="1" kern="0" dirty="0">
              <a:latin typeface="Calibri" pitchFamily="34" charset="0"/>
              <a:cs typeface="Calibri" pitchFamily="34" charset="0"/>
            </a:endParaRPr>
          </a:p>
          <a:p>
            <a:pPr marL="674688" lvl="2" indent="0">
              <a:buNone/>
              <a:defRPr/>
            </a:pPr>
            <a:endParaRPr lang="en-US" sz="2600" b="0" i="1" kern="0" dirty="0" smtClean="0">
              <a:latin typeface="Calibri" pitchFamily="34" charset="0"/>
              <a:cs typeface="Calibri" pitchFamily="34" charset="0"/>
            </a:endParaRPr>
          </a:p>
          <a:p>
            <a:pPr marL="1131888" lvl="2" indent="-457200">
              <a:defRPr/>
            </a:pPr>
            <a:endParaRPr lang="en-US" sz="2600" b="0" kern="0" dirty="0" smtClean="0">
              <a:latin typeface="Calibri" pitchFamily="34" charset="0"/>
              <a:cs typeface="Calibri" pitchFamily="34" charset="0"/>
            </a:endParaRPr>
          </a:p>
          <a:p>
            <a:pPr marL="1131888" lvl="2" indent="-457200">
              <a:defRPr/>
            </a:pPr>
            <a:endParaRPr lang="en-US" sz="2600" b="0" kern="0" dirty="0">
              <a:latin typeface="Calibri" pitchFamily="34" charset="0"/>
              <a:cs typeface="Calibri" pitchFamily="34" charset="0"/>
            </a:endParaRPr>
          </a:p>
        </p:txBody>
      </p:sp>
      <p:sp>
        <p:nvSpPr>
          <p:cNvPr id="7"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State Floodplain Mapping </a:t>
            </a:r>
            <a:r>
              <a:rPr lang="en-US" sz="3200" dirty="0" smtClean="0"/>
              <a:t>Authority</a:t>
            </a:r>
            <a:endParaRPr lang="en-US" sz="2000"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4597877"/>
            <a:ext cx="2092325" cy="18648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288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78</a:t>
            </a:fld>
            <a:endParaRPr lang="en-US" dirty="0"/>
          </a:p>
        </p:txBody>
      </p:sp>
      <p:sp>
        <p:nvSpPr>
          <p:cNvPr id="7"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State Floodplain Mapping </a:t>
            </a:r>
            <a:r>
              <a:rPr lang="en-US" sz="2800" dirty="0" smtClean="0"/>
              <a:t>Authority  </a:t>
            </a:r>
            <a:r>
              <a:rPr lang="en-US" sz="2000" dirty="0" smtClean="0"/>
              <a:t>(continued)</a:t>
            </a:r>
            <a:endParaRPr lang="en-US" sz="2000" kern="0" dirty="0"/>
          </a:p>
        </p:txBody>
      </p:sp>
      <p:sp>
        <p:nvSpPr>
          <p:cNvPr id="8" name="Rectangle 3"/>
          <p:cNvSpPr txBox="1">
            <a:spLocks noChangeArrowheads="1"/>
          </p:cNvSpPr>
          <p:nvPr/>
        </p:nvSpPr>
        <p:spPr>
          <a:xfrm>
            <a:off x="381000" y="1828800"/>
            <a:ext cx="8229600" cy="45259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buFont typeface="Wingdings" pitchFamily="2" charset="2"/>
              <a:buNone/>
            </a:pPr>
            <a:r>
              <a:rPr lang="en-US" sz="2800" b="1" i="1" kern="0" dirty="0" smtClean="0">
                <a:solidFill>
                  <a:schemeClr val="tx2"/>
                </a:solidFill>
                <a:latin typeface="Calibri" panose="020F0502020204030204" pitchFamily="34" charset="0"/>
              </a:rPr>
              <a:t>Illinois Central Railroad vs. Illinois (1892)</a:t>
            </a:r>
          </a:p>
          <a:p>
            <a:pPr marL="0" indent="0" algn="ctr">
              <a:buFontTx/>
              <a:buNone/>
            </a:pPr>
            <a:r>
              <a:rPr lang="en-US" sz="2800" b="1" kern="0" dirty="0" smtClean="0">
                <a:solidFill>
                  <a:schemeClr val="tx2"/>
                </a:solidFill>
                <a:latin typeface="Calibri" panose="020F0502020204030204" pitchFamily="34" charset="0"/>
              </a:rPr>
              <a:t>State had abdicated its responsibility to preserve the waters for public use.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3586162"/>
            <a:ext cx="5419725" cy="2768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79</a:t>
            </a:fld>
            <a:endParaRPr lang="en-US" dirty="0"/>
          </a:p>
        </p:txBody>
      </p:sp>
      <p:sp>
        <p:nvSpPr>
          <p:cNvPr id="5" name="Rectangle 2059"/>
          <p:cNvSpPr txBox="1">
            <a:spLocks noChangeArrowheads="1"/>
          </p:cNvSpPr>
          <p:nvPr/>
        </p:nvSpPr>
        <p:spPr bwMode="auto">
          <a:xfrm>
            <a:off x="152400" y="990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By 1958 seven states had enacted and were enforcing state FPM standards principally for narrow channel encroachment areas:</a:t>
            </a:r>
          </a:p>
          <a:p>
            <a:pPr marL="800100" lvl="1" indent="-457200">
              <a:defRPr/>
            </a:pPr>
            <a:endParaRPr lang="en-US" sz="9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Connecticut;</a:t>
            </a:r>
          </a:p>
          <a:p>
            <a:pPr marL="1131888" lvl="2" indent="-457200">
              <a:defRPr/>
            </a:pPr>
            <a:r>
              <a:rPr lang="en-US" sz="2600" b="0" kern="0" dirty="0" smtClean="0">
                <a:latin typeface="Calibri" pitchFamily="34" charset="0"/>
                <a:cs typeface="Calibri" pitchFamily="34" charset="0"/>
              </a:rPr>
              <a:t>Indiana;</a:t>
            </a:r>
          </a:p>
          <a:p>
            <a:pPr marL="1131888" lvl="2" indent="-457200">
              <a:defRPr/>
            </a:pPr>
            <a:r>
              <a:rPr lang="en-US" sz="2600" b="0" kern="0" dirty="0" smtClean="0">
                <a:latin typeface="Calibri" pitchFamily="34" charset="0"/>
                <a:cs typeface="Calibri" pitchFamily="34" charset="0"/>
              </a:rPr>
              <a:t>Iowa;</a:t>
            </a:r>
          </a:p>
          <a:p>
            <a:pPr marL="1131888" lvl="2" indent="-457200">
              <a:defRPr/>
            </a:pPr>
            <a:r>
              <a:rPr lang="en-US" sz="2600" b="0" kern="0" dirty="0" smtClean="0">
                <a:latin typeface="Calibri" pitchFamily="34" charset="0"/>
                <a:cs typeface="Calibri" pitchFamily="34" charset="0"/>
              </a:rPr>
              <a:t>Massachusetts;</a:t>
            </a:r>
          </a:p>
          <a:p>
            <a:pPr marL="1131888" lvl="2" indent="-457200">
              <a:defRPr/>
            </a:pPr>
            <a:r>
              <a:rPr lang="en-US" sz="2600" b="0" kern="0" dirty="0" smtClean="0">
                <a:latin typeface="Calibri" pitchFamily="34" charset="0"/>
                <a:cs typeface="Calibri" pitchFamily="34" charset="0"/>
              </a:rPr>
              <a:t>New Jersey, Pennsylvania and Washington.</a:t>
            </a:r>
          </a:p>
          <a:p>
            <a:pPr marL="342900" lvl="1" indent="0">
              <a:buNone/>
              <a:defRPr/>
            </a:pPr>
            <a:r>
              <a:rPr lang="en-US" sz="2400" i="1" kern="0" dirty="0" smtClean="0">
                <a:solidFill>
                  <a:srgbClr val="FF0000"/>
                </a:solidFill>
                <a:latin typeface="Calibri" pitchFamily="34" charset="0"/>
                <a:cs typeface="Calibri" pitchFamily="34" charset="0"/>
              </a:rPr>
              <a:t>              </a:t>
            </a:r>
          </a:p>
          <a:p>
            <a:pPr marL="342900" lvl="1" indent="0">
              <a:buNone/>
              <a:defRPr/>
            </a:pPr>
            <a:r>
              <a:rPr lang="en-US" sz="2400" i="1" kern="0" dirty="0" smtClean="0">
                <a:solidFill>
                  <a:srgbClr val="FF0000"/>
                </a:solidFill>
                <a:latin typeface="Calibri" pitchFamily="34" charset="0"/>
                <a:cs typeface="Calibri" pitchFamily="34" charset="0"/>
              </a:rPr>
              <a:t>              All of these predated the existence of the NFIP!</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noGrp="1"/>
          </p:cNvSpPr>
          <p:nvPr>
            <p:ph type="title"/>
          </p:nvPr>
        </p:nvSpPr>
        <p:spPr>
          <a:xfrm>
            <a:off x="1371600" y="274638"/>
            <a:ext cx="75438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800" kern="0" dirty="0" smtClean="0"/>
              <a:t>State Floodplain Mapping </a:t>
            </a:r>
            <a:r>
              <a:rPr lang="en-US" sz="2800" dirty="0" smtClean="0"/>
              <a:t>Authority  </a:t>
            </a:r>
            <a:r>
              <a:rPr lang="en-US" sz="2000" dirty="0" smtClean="0"/>
              <a:t>(conclusion)</a:t>
            </a:r>
            <a:endParaRPr lang="en-US" sz="2000" kern="0" dirty="0"/>
          </a:p>
        </p:txBody>
      </p:sp>
    </p:spTree>
    <p:extLst>
      <p:ext uri="{BB962C8B-B14F-4D97-AF65-F5344CB8AC3E}">
        <p14:creationId xmlns:p14="http://schemas.microsoft.com/office/powerpoint/2010/main" val="394274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  </a:t>
            </a:r>
            <a:r>
              <a:rPr lang="en-US" sz="2000" dirty="0" smtClean="0"/>
              <a:t>(continued)</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Overview of the NFIP as a basic starting for state FPM that engages local communities in cooperative partnerships to manage flood risk and floodplain resources (Objectives 5.2, 5.3 and 5.4);</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Duties of the NFIP State Coordinator (44 CFR 60.2) (Objectives 5.5 and 5.6);</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Overview of state programs (Objective 5.1), and;</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8</a:t>
            </a:fld>
            <a:endParaRPr lang="en-US" dirty="0"/>
          </a:p>
        </p:txBody>
      </p:sp>
    </p:spTree>
    <p:extLst>
      <p:ext uri="{BB962C8B-B14F-4D97-AF65-F5344CB8AC3E}">
        <p14:creationId xmlns:p14="http://schemas.microsoft.com/office/powerpoint/2010/main" val="41520665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80</a:t>
            </a:fld>
            <a:endParaRPr lang="en-US" dirty="0"/>
          </a:p>
        </p:txBody>
      </p:sp>
      <p:sp>
        <p:nvSpPr>
          <p:cNvPr id="8" name="Title 1"/>
          <p:cNvSpPr>
            <a:spLocks noGrp="1"/>
          </p:cNvSpPr>
          <p:nvPr>
            <p:ph type="title"/>
          </p:nvPr>
        </p:nvSpPr>
        <p:spPr>
          <a:xfrm>
            <a:off x="1219200" y="274638"/>
            <a:ext cx="8077200" cy="868362"/>
          </a:xfrm>
        </p:spPr>
        <p:txBody>
          <a:bodyPr/>
          <a:lstStyle/>
          <a:p>
            <a:r>
              <a:rPr lang="en-US" sz="3200" dirty="0" smtClean="0"/>
              <a:t>Wisconsin</a:t>
            </a:r>
            <a:endParaRPr lang="en-US" sz="3200"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When Wisconsin became a state in 1848, its constitution included a section on the “Public Trust Doctrine” – that the waters of the state are held in trust for its citizens.</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pic>
        <p:nvPicPr>
          <p:cNvPr id="1026" name="Picture 2" descr="C:\Users\AGOODMAN\AppData\Local\Microsoft\Windows\Temporary Internet Files\Content.IE5\0YQRF2OA\MC900027420[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38800" y="3962400"/>
            <a:ext cx="1981200" cy="250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73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81</a:t>
            </a:fld>
            <a:endParaRPr lang="en-US" dirty="0"/>
          </a:p>
        </p:txBody>
      </p:sp>
      <p:sp>
        <p:nvSpPr>
          <p:cNvPr id="8" name="Title 1"/>
          <p:cNvSpPr>
            <a:spLocks noGrp="1"/>
          </p:cNvSpPr>
          <p:nvPr>
            <p:ph type="title"/>
          </p:nvPr>
        </p:nvSpPr>
        <p:spPr>
          <a:xfrm>
            <a:off x="1219200" y="274638"/>
            <a:ext cx="8077200" cy="868362"/>
          </a:xfrm>
        </p:spPr>
        <p:txBody>
          <a:bodyPr/>
          <a:lstStyle/>
          <a:p>
            <a:r>
              <a:rPr lang="en-US" sz="3200" dirty="0" smtClean="0"/>
              <a:t>Wisconsin  </a:t>
            </a:r>
            <a:r>
              <a:rPr lang="en-US" sz="2000" dirty="0" smtClean="0"/>
              <a:t>(continued)</a:t>
            </a:r>
            <a:endParaRPr lang="en-US" sz="2000" dirty="0"/>
          </a:p>
        </p:txBody>
      </p:sp>
      <p:sp>
        <p:nvSpPr>
          <p:cNvPr id="6" name="Rectangle 2059"/>
          <p:cNvSpPr txBox="1">
            <a:spLocks noChangeArrowheads="1"/>
          </p:cNvSpPr>
          <p:nvPr/>
        </p:nvSpPr>
        <p:spPr bwMode="auto">
          <a:xfrm>
            <a:off x="152400" y="135636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In 1966, following flooding on the Mississippi River, the WI legislature passed floodplain and shoreland zoning.  Chapter 87.30 requires communities to implement floodplain zoning and requires the state </a:t>
            </a:r>
            <a:r>
              <a:rPr lang="en-US" sz="2800" b="0" kern="0" dirty="0">
                <a:solidFill>
                  <a:schemeClr val="tx2"/>
                </a:solidFill>
                <a:latin typeface="Calibri" pitchFamily="34" charset="0"/>
                <a:cs typeface="Calibri" pitchFamily="34" charset="0"/>
              </a:rPr>
              <a:t>to:</a:t>
            </a:r>
          </a:p>
          <a:p>
            <a:pPr marL="800100" lvl="1" indent="-457200">
              <a:defRPr/>
            </a:pPr>
            <a:endParaRPr lang="en-US" sz="900" b="0" kern="0" dirty="0">
              <a:solidFill>
                <a:schemeClr val="tx2"/>
              </a:solidFill>
              <a:latin typeface="Calibri" pitchFamily="34" charset="0"/>
              <a:cs typeface="Calibri" pitchFamily="34" charset="0"/>
            </a:endParaRPr>
          </a:p>
          <a:p>
            <a:pPr marL="800100" lvl="1" indent="-457200">
              <a:defRPr/>
            </a:pPr>
            <a:r>
              <a:rPr lang="en-US" b="0" kern="0" dirty="0" smtClean="0">
                <a:solidFill>
                  <a:srgbClr val="005A9E"/>
                </a:solidFill>
                <a:latin typeface="Calibri" pitchFamily="34" charset="0"/>
                <a:cs typeface="Calibri" pitchFamily="34" charset="0"/>
              </a:rPr>
              <a:t>“ensure the accuracy…of the mapping used for floodplain zoning.”</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8573903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82</a:t>
            </a:fld>
            <a:endParaRPr lang="en-US" dirty="0"/>
          </a:p>
        </p:txBody>
      </p:sp>
      <p:sp>
        <p:nvSpPr>
          <p:cNvPr id="8" name="Title 1"/>
          <p:cNvSpPr>
            <a:spLocks noGrp="1"/>
          </p:cNvSpPr>
          <p:nvPr>
            <p:ph type="title"/>
          </p:nvPr>
        </p:nvSpPr>
        <p:spPr>
          <a:xfrm>
            <a:off x="1219200" y="274638"/>
            <a:ext cx="8077200" cy="868362"/>
          </a:xfrm>
        </p:spPr>
        <p:txBody>
          <a:bodyPr/>
          <a:lstStyle/>
          <a:p>
            <a:r>
              <a:rPr lang="en-US" sz="3200" dirty="0" smtClean="0"/>
              <a:t>Wisconsin  </a:t>
            </a:r>
            <a:r>
              <a:rPr lang="en-US" sz="2000" dirty="0" smtClean="0"/>
              <a:t>(continued)</a:t>
            </a:r>
            <a:endParaRPr lang="en-US" sz="2000" dirty="0"/>
          </a:p>
        </p:txBody>
      </p:sp>
      <p:sp>
        <p:nvSpPr>
          <p:cNvPr id="6" name="Rectangle 2059"/>
          <p:cNvSpPr txBox="1">
            <a:spLocks noChangeArrowheads="1"/>
          </p:cNvSpPr>
          <p:nvPr/>
        </p:nvSpPr>
        <p:spPr bwMode="auto">
          <a:xfrm>
            <a:off x="152400" y="135636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Requires specific techniques to develop flood mapping data, not only dependent on FEMA standards;</a:t>
            </a:r>
          </a:p>
          <a:p>
            <a:pPr marL="800100" lvl="1" indent="-457200">
              <a:defRPr/>
            </a:pPr>
            <a:r>
              <a:rPr lang="en-US" sz="2800" b="0" kern="0" dirty="0" smtClean="0">
                <a:solidFill>
                  <a:schemeClr val="tx2"/>
                </a:solidFill>
                <a:latin typeface="Calibri" pitchFamily="34" charset="0"/>
                <a:cs typeface="Calibri" pitchFamily="34" charset="0"/>
              </a:rPr>
              <a:t>State law grants the state final approval authority of flood maps to ensure mapping accuracy and adequacy;</a:t>
            </a:r>
          </a:p>
          <a:p>
            <a:pPr marL="800100" lvl="1" indent="-457200">
              <a:defRPr/>
            </a:pPr>
            <a:endParaRPr lang="en-US" sz="2800" b="0" kern="0" dirty="0">
              <a:solidFill>
                <a:schemeClr val="tx2"/>
              </a:solidFill>
              <a:latin typeface="Calibri" pitchFamily="34" charset="0"/>
              <a:cs typeface="Calibri" pitchFamily="34" charset="0"/>
            </a:endParaRPr>
          </a:p>
          <a:p>
            <a:pPr marL="800100" lvl="1" indent="-457200">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1477413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83</a:t>
            </a:fld>
            <a:endParaRPr lang="en-US" dirty="0"/>
          </a:p>
        </p:txBody>
      </p:sp>
      <p:sp>
        <p:nvSpPr>
          <p:cNvPr id="8" name="Title 1"/>
          <p:cNvSpPr>
            <a:spLocks noGrp="1"/>
          </p:cNvSpPr>
          <p:nvPr>
            <p:ph type="title"/>
          </p:nvPr>
        </p:nvSpPr>
        <p:spPr>
          <a:xfrm>
            <a:off x="1219200" y="274638"/>
            <a:ext cx="8077200" cy="868362"/>
          </a:xfrm>
        </p:spPr>
        <p:txBody>
          <a:bodyPr/>
          <a:lstStyle/>
          <a:p>
            <a:r>
              <a:rPr lang="en-US" sz="3200" dirty="0" smtClean="0"/>
              <a:t>Wisconsin  </a:t>
            </a:r>
            <a:r>
              <a:rPr lang="en-US" sz="2000" dirty="0" smtClean="0"/>
              <a:t>(conclusion)</a:t>
            </a:r>
            <a:endParaRPr lang="en-US" sz="2000" dirty="0"/>
          </a:p>
        </p:txBody>
      </p:sp>
      <p:sp>
        <p:nvSpPr>
          <p:cNvPr id="6" name="Rectangle 2059"/>
          <p:cNvSpPr txBox="1">
            <a:spLocks noChangeArrowheads="1"/>
          </p:cNvSpPr>
          <p:nvPr/>
        </p:nvSpPr>
        <p:spPr bwMode="auto">
          <a:xfrm>
            <a:off x="152400" y="135636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State enacted a .01 foot floodway rise standard for floodplain maps and;</a:t>
            </a:r>
          </a:p>
          <a:p>
            <a:pPr marL="800100" lvl="1" indent="-457200">
              <a:defRPr/>
            </a:pPr>
            <a:r>
              <a:rPr lang="en-US" sz="2800" b="0" kern="0" dirty="0" smtClean="0">
                <a:solidFill>
                  <a:schemeClr val="tx2"/>
                </a:solidFill>
                <a:latin typeface="Calibri" pitchFamily="34" charset="0"/>
                <a:cs typeface="Calibri" pitchFamily="34" charset="0"/>
              </a:rPr>
              <a:t>Wisconsin has the unique requirement to compel mapping of hazard areas downstream of dams.</a:t>
            </a:r>
          </a:p>
          <a:p>
            <a:pPr marL="800100" lvl="1" indent="-457200">
              <a:defRPr/>
            </a:pPr>
            <a:endParaRPr lang="en-US" sz="2800" b="0" kern="0" dirty="0">
              <a:solidFill>
                <a:schemeClr val="tx2"/>
              </a:solidFill>
              <a:latin typeface="Calibri" pitchFamily="34" charset="0"/>
              <a:cs typeface="Calibri" pitchFamily="34" charset="0"/>
            </a:endParaRPr>
          </a:p>
          <a:p>
            <a:pPr marL="800100" lvl="1" indent="-457200">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pic>
        <p:nvPicPr>
          <p:cNvPr id="3074" name="Picture 2" descr="C:\Users\AGOODMAN\AppData\Local\Microsoft\Windows\Temporary Internet Files\Content.IE5\7I0TAE6K\MC9002817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572000"/>
            <a:ext cx="1779422" cy="162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720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84</a:t>
            </a:fld>
            <a:endParaRPr lang="en-US" dirty="0"/>
          </a:p>
        </p:txBody>
      </p:sp>
      <p:sp>
        <p:nvSpPr>
          <p:cNvPr id="8" name="Title 1"/>
          <p:cNvSpPr>
            <a:spLocks noGrp="1"/>
          </p:cNvSpPr>
          <p:nvPr>
            <p:ph type="title"/>
          </p:nvPr>
        </p:nvSpPr>
        <p:spPr>
          <a:xfrm>
            <a:off x="1219200" y="274638"/>
            <a:ext cx="8077200" cy="868362"/>
          </a:xfrm>
        </p:spPr>
        <p:txBody>
          <a:bodyPr/>
          <a:lstStyle/>
          <a:p>
            <a:r>
              <a:rPr lang="en-US" sz="3200" dirty="0" smtClean="0"/>
              <a:t>New Jersey</a:t>
            </a:r>
            <a:endParaRPr lang="en-US" sz="3200" dirty="0"/>
          </a:p>
        </p:txBody>
      </p:sp>
      <p:sp>
        <p:nvSpPr>
          <p:cNvPr id="6" name="Rectangle 2059"/>
          <p:cNvSpPr txBox="1">
            <a:spLocks noChangeArrowheads="1"/>
          </p:cNvSpPr>
          <p:nvPr/>
        </p:nvSpPr>
        <p:spPr bwMode="auto">
          <a:xfrm>
            <a:off x="152400" y="135636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In 1962, the state of New Jersey authorized its Department of Environmental Protection “to adopt land use regulations for the flood hazard area, to control stream encroachments, to coordinate effectively the development, dissemination, and use of information on flood damages.”</a:t>
            </a:r>
            <a:endParaRPr lang="en-US" sz="2800" b="0" kern="0" dirty="0">
              <a:solidFill>
                <a:schemeClr val="tx2"/>
              </a:solidFill>
              <a:latin typeface="Calibri" pitchFamily="34" charset="0"/>
              <a:cs typeface="Calibri" pitchFamily="34" charset="0"/>
            </a:endParaRPr>
          </a:p>
          <a:p>
            <a:pPr marL="800100" lvl="1" indent="-457200">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1929459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85</a:t>
            </a:fld>
            <a:endParaRPr lang="en-US" dirty="0"/>
          </a:p>
        </p:txBody>
      </p:sp>
      <p:sp>
        <p:nvSpPr>
          <p:cNvPr id="8" name="Title 1"/>
          <p:cNvSpPr>
            <a:spLocks noGrp="1"/>
          </p:cNvSpPr>
          <p:nvPr>
            <p:ph type="title"/>
          </p:nvPr>
        </p:nvSpPr>
        <p:spPr>
          <a:xfrm>
            <a:off x="1219200" y="274638"/>
            <a:ext cx="8077200" cy="868362"/>
          </a:xfrm>
        </p:spPr>
        <p:txBody>
          <a:bodyPr/>
          <a:lstStyle/>
          <a:p>
            <a:r>
              <a:rPr lang="en-US" sz="3200" dirty="0" smtClean="0"/>
              <a:t>New Jersey  </a:t>
            </a:r>
            <a:r>
              <a:rPr lang="en-US" sz="2000" dirty="0" smtClean="0"/>
              <a:t>(conclusion)</a:t>
            </a:r>
            <a:endParaRPr lang="en-US" sz="2000" dirty="0"/>
          </a:p>
        </p:txBody>
      </p:sp>
      <p:sp>
        <p:nvSpPr>
          <p:cNvPr id="6" name="Rectangle 2059"/>
          <p:cNvSpPr txBox="1">
            <a:spLocks noChangeArrowheads="1"/>
          </p:cNvSpPr>
          <p:nvPr/>
        </p:nvSpPr>
        <p:spPr bwMode="auto">
          <a:xfrm>
            <a:off x="152400" y="135636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NJ flood inundation maps predated the Federal maps and presented the 1% annual chance event, but also reflected a                   special hazard area derived from                             a </a:t>
            </a:r>
            <a:r>
              <a:rPr lang="en-US" sz="2800" b="0" i="1" kern="0" dirty="0" smtClean="0">
                <a:solidFill>
                  <a:schemeClr val="tx2"/>
                </a:solidFill>
                <a:latin typeface="Calibri" pitchFamily="34" charset="0"/>
                <a:cs typeface="Calibri" pitchFamily="34" charset="0"/>
              </a:rPr>
              <a:t>1% annual chance plus 25% discharge</a:t>
            </a:r>
            <a:r>
              <a:rPr lang="en-US" sz="2800" b="0" kern="0" dirty="0" smtClean="0">
                <a:solidFill>
                  <a:schemeClr val="tx2"/>
                </a:solidFill>
                <a:latin typeface="Calibri" pitchFamily="34" charset="0"/>
                <a:cs typeface="Calibri" pitchFamily="34" charset="0"/>
              </a:rPr>
              <a:t>.</a:t>
            </a:r>
            <a:endParaRPr lang="en-US" sz="2800" b="0" kern="0" dirty="0">
              <a:solidFill>
                <a:schemeClr val="tx2"/>
              </a:solidFill>
              <a:latin typeface="Calibri" pitchFamily="34" charset="0"/>
              <a:cs typeface="Calibri" pitchFamily="34" charset="0"/>
            </a:endParaRPr>
          </a:p>
          <a:p>
            <a:pPr marL="800100" lvl="1" indent="-457200">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pic>
        <p:nvPicPr>
          <p:cNvPr id="1026" name="Picture 2" descr="C:\Users\AGOODMAN\AppData\Local\Microsoft\Windows\Temporary Internet Files\Content.IE5\ABAKKPLN\MC90002740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62800" y="2819400"/>
            <a:ext cx="1341120" cy="341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459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427038"/>
            <a:ext cx="7924800" cy="10969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2400" kern="0" dirty="0" smtClean="0"/>
              <a:t>Aligning State and Local Floodplain Management …</a:t>
            </a:r>
          </a:p>
          <a:p>
            <a:r>
              <a:rPr lang="en-US" sz="3200" kern="0" dirty="0" smtClean="0"/>
              <a:t>…</a:t>
            </a:r>
            <a:endParaRPr lang="en-US" sz="2000" kern="0" dirty="0"/>
          </a:p>
        </p:txBody>
      </p:sp>
      <p:sp>
        <p:nvSpPr>
          <p:cNvPr id="5" name="Slide Number Placeholder 2"/>
          <p:cNvSpPr>
            <a:spLocks noGrp="1"/>
          </p:cNvSpPr>
          <p:nvPr>
            <p:ph type="sldNum" sz="quarter" idx="12"/>
          </p:nvPr>
        </p:nvSpPr>
        <p:spPr>
          <a:xfrm>
            <a:off x="6553200" y="6477000"/>
            <a:ext cx="2133600" cy="244475"/>
          </a:xfrm>
        </p:spPr>
        <p:txBody>
          <a:bodyPr/>
          <a:lstStyle/>
          <a:p>
            <a:fld id="{92701AAA-C610-44FA-AAF6-900CDDFFB84A}" type="slidenum">
              <a:rPr lang="en-US" smtClean="0"/>
              <a:t>86</a:t>
            </a:fld>
            <a:endParaRPr lang="en-US" dirty="0"/>
          </a:p>
        </p:txBody>
      </p:sp>
      <p:sp>
        <p:nvSpPr>
          <p:cNvPr id="6" name="Rectangle 2059"/>
          <p:cNvSpPr txBox="1">
            <a:spLocks noChangeArrowheads="1"/>
          </p:cNvSpPr>
          <p:nvPr/>
        </p:nvSpPr>
        <p:spPr bwMode="auto">
          <a:xfrm>
            <a:off x="285750" y="15240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An effective state floodplain management program will establish active partnerships with FEMA and local communities, and becomes a link between the two for purpose of the National Flood Insurance Program.</a:t>
            </a:r>
          </a:p>
          <a:p>
            <a:pPr marL="800100" lvl="1" indent="-457200">
              <a:defRPr/>
            </a:pPr>
            <a:endParaRPr lang="en-US" sz="900" b="0" kern="0" dirty="0" smtClean="0">
              <a:solidFill>
                <a:schemeClr val="tx2"/>
              </a:solidFill>
              <a:latin typeface="Calibri" pitchFamily="34" charset="0"/>
              <a:cs typeface="Calibri" pitchFamily="34" charset="0"/>
            </a:endParaRP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59626195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87</a:t>
            </a:fld>
            <a:endParaRPr lang="en-US" dirty="0"/>
          </a:p>
        </p:txBody>
      </p:sp>
      <p:sp>
        <p:nvSpPr>
          <p:cNvPr id="7" name="Rectangle 2059"/>
          <p:cNvSpPr txBox="1">
            <a:spLocks noChangeArrowheads="1"/>
          </p:cNvSpPr>
          <p:nvPr/>
        </p:nvSpPr>
        <p:spPr bwMode="auto">
          <a:xfrm>
            <a:off x="152400" y="12192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NFIP Program:</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Mutual agreement between the federal, state and local levels of government to work toward reducing flood risk.</a:t>
            </a:r>
          </a:p>
          <a:p>
            <a:pPr marL="1131888" lvl="2" indent="-457200">
              <a:defRPr/>
            </a:pPr>
            <a:r>
              <a:rPr lang="en-US" sz="2600" b="0" kern="0" dirty="0" smtClean="0">
                <a:latin typeface="Calibri" pitchFamily="34" charset="0"/>
                <a:cs typeface="Calibri" pitchFamily="34" charset="0"/>
              </a:rPr>
              <a:t>Private sector roles emerge in the lending and insurance aspects of the program.</a:t>
            </a:r>
          </a:p>
          <a:p>
            <a:pPr marL="1131888" lvl="2" indent="-457200">
              <a:defRPr/>
            </a:pPr>
            <a:r>
              <a:rPr lang="en-US" sz="2600" b="0" kern="0" dirty="0" smtClean="0">
                <a:latin typeface="Calibri" pitchFamily="34" charset="0"/>
                <a:cs typeface="Calibri" pitchFamily="34" charset="0"/>
              </a:rPr>
              <a:t>Community and State roles in regulating and enforcing hazard areas and minimum flood protection criteria.</a:t>
            </a:r>
          </a:p>
          <a:p>
            <a:pPr marL="1131888" lvl="2" indent="-457200">
              <a:defRPr/>
            </a:pPr>
            <a:endParaRPr lang="en-US" sz="2600" b="0" kern="0" dirty="0" smtClean="0">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676400" y="274638"/>
            <a:ext cx="6629400" cy="868362"/>
          </a:xfrm>
        </p:spPr>
        <p:txBody>
          <a:bodyPr/>
          <a:lstStyle/>
          <a:p>
            <a:r>
              <a:rPr lang="en-US" sz="3200" dirty="0" smtClean="0"/>
              <a:t>National Flood Insurance Program</a:t>
            </a:r>
            <a:endParaRPr lang="en-US" sz="1800" dirty="0"/>
          </a:p>
        </p:txBody>
      </p:sp>
    </p:spTree>
    <p:extLst>
      <p:ext uri="{BB962C8B-B14F-4D97-AF65-F5344CB8AC3E}">
        <p14:creationId xmlns:p14="http://schemas.microsoft.com/office/powerpoint/2010/main" val="27838421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88</a:t>
            </a:fld>
            <a:endParaRPr lang="en-US" dirty="0"/>
          </a:p>
        </p:txBody>
      </p:sp>
      <p:sp>
        <p:nvSpPr>
          <p:cNvPr id="7" name="Rectangle 2059"/>
          <p:cNvSpPr txBox="1">
            <a:spLocks noChangeArrowheads="1"/>
          </p:cNvSpPr>
          <p:nvPr/>
        </p:nvSpPr>
        <p:spPr bwMode="auto">
          <a:xfrm>
            <a:off x="152400" y="12192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main elements of the NFIP include:</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Hazard identification and mapping to delineate areas of risk;</a:t>
            </a:r>
          </a:p>
          <a:p>
            <a:pPr marL="1131888" lvl="2" indent="-457200">
              <a:defRPr/>
            </a:pPr>
            <a:r>
              <a:rPr lang="en-US" sz="2600" b="0" kern="0" dirty="0" smtClean="0">
                <a:latin typeface="Calibri" pitchFamily="34" charset="0"/>
                <a:cs typeface="Calibri" pitchFamily="34" charset="0"/>
              </a:rPr>
              <a:t>Flood-protection criteria established as minimum standards to be applied in identified risk areas; </a:t>
            </a:r>
          </a:p>
          <a:p>
            <a:pPr marL="1131888" lvl="2" indent="-457200">
              <a:defRPr/>
            </a:pPr>
            <a:r>
              <a:rPr lang="en-US" sz="2600" b="0" kern="0" dirty="0" smtClean="0">
                <a:latin typeface="Calibri" pitchFamily="34" charset="0"/>
                <a:cs typeface="Calibri" pitchFamily="34" charset="0"/>
              </a:rPr>
              <a:t>Flood insurance as an assist for property owners to offset flood damage impact for buildings and contents.</a:t>
            </a:r>
          </a:p>
          <a:p>
            <a:pPr marL="1131888" lvl="2" indent="-457200">
              <a:defRPr/>
            </a:pPr>
            <a:endParaRPr lang="en-US" sz="2600" b="0" kern="0" dirty="0" smtClean="0">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8" name="Title 1"/>
          <p:cNvSpPr>
            <a:spLocks noGrp="1"/>
          </p:cNvSpPr>
          <p:nvPr>
            <p:ph type="title"/>
          </p:nvPr>
        </p:nvSpPr>
        <p:spPr>
          <a:xfrm>
            <a:off x="1219200" y="274638"/>
            <a:ext cx="7924800" cy="868362"/>
          </a:xfrm>
        </p:spPr>
        <p:txBody>
          <a:bodyPr/>
          <a:lstStyle/>
          <a:p>
            <a:r>
              <a:rPr lang="en-US" sz="3200" dirty="0" smtClean="0"/>
              <a:t>National Flood Insurance Program </a:t>
            </a:r>
            <a:r>
              <a:rPr lang="en-US" sz="2000" dirty="0" smtClean="0"/>
              <a:t>(conclusion)</a:t>
            </a:r>
            <a:endParaRPr lang="en-US" sz="1200" dirty="0"/>
          </a:p>
        </p:txBody>
      </p:sp>
    </p:spTree>
    <p:extLst>
      <p:ext uri="{BB962C8B-B14F-4D97-AF65-F5344CB8AC3E}">
        <p14:creationId xmlns:p14="http://schemas.microsoft.com/office/powerpoint/2010/main" val="39973987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89</a:t>
            </a:fld>
            <a:endParaRPr lang="en-US" dirty="0"/>
          </a:p>
        </p:txBody>
      </p:sp>
      <p:sp>
        <p:nvSpPr>
          <p:cNvPr id="7" name="Rectangle 2059"/>
          <p:cNvSpPr txBox="1">
            <a:spLocks noChangeArrowheads="1"/>
          </p:cNvSpPr>
          <p:nvPr/>
        </p:nvSpPr>
        <p:spPr bwMode="auto">
          <a:xfrm>
            <a:off x="152400" y="2057400"/>
            <a:ext cx="815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800100" lvl="1" indent="-457200">
              <a:defRPr/>
            </a:pPr>
            <a:r>
              <a:rPr lang="en-US" sz="2800" b="0" kern="0" dirty="0" smtClean="0">
                <a:solidFill>
                  <a:schemeClr val="tx2"/>
                </a:solidFill>
                <a:latin typeface="Calibri" pitchFamily="34" charset="0"/>
                <a:cs typeface="Calibri" pitchFamily="34" charset="0"/>
              </a:rPr>
              <a:t>Active partnerships between FEMA and the local jurisdictions are established by the state FPM. </a:t>
            </a:r>
          </a:p>
          <a:p>
            <a:pPr marL="800100" lvl="1" indent="-457200">
              <a:defRPr/>
            </a:pPr>
            <a:r>
              <a:rPr lang="en-US" sz="2800" b="0" kern="0" dirty="0" smtClean="0">
                <a:solidFill>
                  <a:schemeClr val="tx2"/>
                </a:solidFill>
                <a:latin typeface="Calibri" pitchFamily="34" charset="0"/>
                <a:cs typeface="Calibri" pitchFamily="34" charset="0"/>
              </a:rPr>
              <a:t>FEMA requires the state to identify an NFIP State Coordinator. </a:t>
            </a:r>
          </a:p>
          <a:p>
            <a:pPr marL="800100" lvl="1" indent="-457200">
              <a:defRPr/>
            </a:pPr>
            <a:r>
              <a:rPr lang="en-US" sz="2800" b="0" kern="0" dirty="0" smtClean="0">
                <a:solidFill>
                  <a:schemeClr val="tx2"/>
                </a:solidFill>
                <a:latin typeface="Calibri" pitchFamily="34" charset="0"/>
                <a:cs typeface="Calibri" pitchFamily="34" charset="0"/>
              </a:rPr>
              <a:t>The “NFIP </a:t>
            </a:r>
            <a:r>
              <a:rPr lang="en-US" sz="2800" b="0" kern="0" dirty="0">
                <a:solidFill>
                  <a:schemeClr val="tx2"/>
                </a:solidFill>
                <a:latin typeface="Calibri" pitchFamily="34" charset="0"/>
                <a:cs typeface="Calibri" pitchFamily="34" charset="0"/>
              </a:rPr>
              <a:t>State </a:t>
            </a:r>
            <a:r>
              <a:rPr lang="en-US" sz="2800" b="0" kern="0" dirty="0" smtClean="0">
                <a:solidFill>
                  <a:schemeClr val="tx2"/>
                </a:solidFill>
                <a:latin typeface="Calibri" pitchFamily="34" charset="0"/>
                <a:cs typeface="Calibri" pitchFamily="34" charset="0"/>
              </a:rPr>
              <a:t>Coordinator” responsibilities require leadership and coordination with other agencies and programs.</a:t>
            </a: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5" name="Title 1"/>
          <p:cNvSpPr>
            <a:spLocks noGrp="1"/>
          </p:cNvSpPr>
          <p:nvPr>
            <p:ph type="title"/>
          </p:nvPr>
        </p:nvSpPr>
        <p:spPr>
          <a:xfrm>
            <a:off x="1676400" y="274638"/>
            <a:ext cx="6629400" cy="868362"/>
          </a:xfrm>
        </p:spPr>
        <p:txBody>
          <a:bodyPr/>
          <a:lstStyle/>
          <a:p>
            <a:r>
              <a:rPr lang="en-US" sz="3600" dirty="0" smtClean="0"/>
              <a:t>Coordination of the NFIP</a:t>
            </a:r>
            <a:endParaRPr lang="en-US" sz="2000" dirty="0"/>
          </a:p>
        </p:txBody>
      </p:sp>
    </p:spTree>
    <p:extLst>
      <p:ext uri="{BB962C8B-B14F-4D97-AF65-F5344CB8AC3E}">
        <p14:creationId xmlns:p14="http://schemas.microsoft.com/office/powerpoint/2010/main" val="3607674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  </a:t>
            </a:r>
            <a:r>
              <a:rPr lang="en-US" sz="2000" dirty="0" smtClean="0"/>
              <a:t>(conclusion)</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Best Practices, Conflicts and Case Studies (Objective 5.1).</a:t>
            </a:r>
          </a:p>
          <a:p>
            <a:pPr marL="1017588" lvl="2" indent="-342900">
              <a:spcBef>
                <a:spcPct val="30000"/>
              </a:spcBef>
              <a:defRPr/>
            </a:pPr>
            <a:r>
              <a:rPr lang="en-US" b="0" kern="0" dirty="0" smtClean="0">
                <a:latin typeface="Calibri" pitchFamily="34" charset="0"/>
                <a:cs typeface="Calibri" pitchFamily="34" charset="0"/>
              </a:rPr>
              <a:t>Fish/Deer Camps (state of Mississippi)</a:t>
            </a:r>
          </a:p>
          <a:p>
            <a:pPr marL="1017588" lvl="2" indent="-342900">
              <a:spcBef>
                <a:spcPct val="30000"/>
              </a:spcBef>
              <a:defRPr/>
            </a:pPr>
            <a:r>
              <a:rPr lang="en-US" b="0" kern="0" dirty="0" smtClean="0">
                <a:latin typeface="Calibri" pitchFamily="34" charset="0"/>
                <a:cs typeface="Calibri" pitchFamily="34" charset="0"/>
              </a:rPr>
              <a:t>5-Year Rule Review (state of Ohio)</a:t>
            </a:r>
            <a:endParaRPr lang="en-US"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9</a:t>
            </a:fld>
            <a:endParaRPr lang="en-US" dirty="0"/>
          </a:p>
        </p:txBody>
      </p:sp>
      <p:pic>
        <p:nvPicPr>
          <p:cNvPr id="1026" name="Picture 2" descr="C:\Users\AGOODMAN\AppData\Local\Microsoft\Windows\Temporary Internet Files\Content.IE5\OZ827T5P\MC9004415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286" y="41910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121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90</a:t>
            </a:fld>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76800" y="3505200"/>
            <a:ext cx="3733800" cy="2800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1"/>
          <p:cNvSpPr txBox="1">
            <a:spLocks noGrp="1"/>
          </p:cNvSpPr>
          <p:nvPr>
            <p:ph type="title"/>
          </p:nvPr>
        </p:nvSpPr>
        <p:spPr>
          <a:xfrm>
            <a:off x="1295400" y="274638"/>
            <a:ext cx="7620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endParaRPr lang="en-US" sz="3200" kern="0" dirty="0"/>
          </a:p>
        </p:txBody>
      </p:sp>
      <p:sp>
        <p:nvSpPr>
          <p:cNvPr id="8" name="Oval Callout 7"/>
          <p:cNvSpPr/>
          <p:nvPr/>
        </p:nvSpPr>
        <p:spPr>
          <a:xfrm>
            <a:off x="152400" y="1447800"/>
            <a:ext cx="8686800" cy="2362200"/>
          </a:xfrm>
          <a:prstGeom prst="wedgeEllipseCallout">
            <a:avLst>
              <a:gd name="adj1" fmla="val 23904"/>
              <a:gd name="adj2" fmla="val 61855"/>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059"/>
          <p:cNvSpPr txBox="1">
            <a:spLocks noChangeArrowheads="1"/>
          </p:cNvSpPr>
          <p:nvPr/>
        </p:nvSpPr>
        <p:spPr bwMode="auto">
          <a:xfrm>
            <a:off x="4572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lvl="1" indent="0">
              <a:buNone/>
              <a:defRPr/>
            </a:pPr>
            <a:r>
              <a:rPr lang="en-US" sz="2800" b="0" kern="0" dirty="0" smtClean="0">
                <a:solidFill>
                  <a:schemeClr val="tx2"/>
                </a:solidFill>
                <a:latin typeface="Calibri" pitchFamily="34" charset="0"/>
                <a:cs typeface="Calibri" pitchFamily="34" charset="0"/>
              </a:rPr>
              <a:t>Previous modules have discussed the duties of the NFIP State Coordinator in some detail; however, we wish to highlight them in this module.</a:t>
            </a:r>
          </a:p>
          <a:p>
            <a:pPr marL="674688" lvl="2" indent="0">
              <a:buNone/>
              <a:defRPr/>
            </a:pP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42346549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91</a:t>
            </a:fld>
            <a:endParaRPr lang="en-US" dirty="0"/>
          </a:p>
        </p:txBody>
      </p:sp>
      <p:sp>
        <p:nvSpPr>
          <p:cNvPr id="4"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In the mid-1970s, each governor designated a “state coordinating agency” for the NFIP, with the coordinating duties and responsibilities under that program.</a:t>
            </a:r>
          </a:p>
          <a:p>
            <a:pPr marL="800100" lvl="1" indent="-457200">
              <a:defRPr/>
            </a:pPr>
            <a:r>
              <a:rPr lang="en-US" sz="2800" b="0" kern="0" dirty="0" smtClean="0">
                <a:solidFill>
                  <a:schemeClr val="tx2"/>
                </a:solidFill>
                <a:latin typeface="Calibri" pitchFamily="34" charset="0"/>
                <a:cs typeface="Calibri" pitchFamily="34" charset="0"/>
              </a:rPr>
              <a:t>Since then, the scope and variety of state FPM authorities, responsibilities, and initiatives have multiplied.</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139846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92</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In the majority of states and territories, the NFIP State Coordinator’s office is found within:</a:t>
            </a:r>
          </a:p>
          <a:p>
            <a:pPr marL="800100" lvl="1" indent="-457200">
              <a:defRPr/>
            </a:pPr>
            <a:endParaRPr lang="en-US" sz="16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The department for natural resources;</a:t>
            </a:r>
          </a:p>
          <a:p>
            <a:pPr marL="1131888" lvl="2" indent="-457200">
              <a:defRPr/>
            </a:pPr>
            <a:r>
              <a:rPr lang="en-US" sz="2600" b="0" kern="0" dirty="0" smtClean="0">
                <a:latin typeface="Calibri" pitchFamily="34" charset="0"/>
                <a:cs typeface="Calibri" pitchFamily="34" charset="0"/>
              </a:rPr>
              <a:t>Water resources;</a:t>
            </a:r>
          </a:p>
          <a:p>
            <a:pPr marL="1131888" lvl="2" indent="-457200">
              <a:defRPr/>
            </a:pPr>
            <a:r>
              <a:rPr lang="en-US" sz="2600" b="0" kern="0" dirty="0" smtClean="0">
                <a:latin typeface="Calibri" pitchFamily="34" charset="0"/>
                <a:cs typeface="Calibri" pitchFamily="34" charset="0"/>
              </a:rPr>
              <a:t>Community planning;</a:t>
            </a:r>
          </a:p>
          <a:p>
            <a:pPr marL="1131888" lvl="2" indent="-457200">
              <a:defRPr/>
            </a:pPr>
            <a:r>
              <a:rPr lang="en-US" sz="2600" b="0" kern="0" dirty="0" smtClean="0">
                <a:latin typeface="Calibri" pitchFamily="34" charset="0"/>
                <a:cs typeface="Calibri" pitchFamily="34" charset="0"/>
              </a:rPr>
              <a:t>Emergency Management, or:</a:t>
            </a:r>
          </a:p>
          <a:p>
            <a:pPr marL="1131888" lvl="2" indent="-457200">
              <a:defRPr/>
            </a:pPr>
            <a:r>
              <a:rPr lang="en-US" sz="2600" b="0" kern="0" dirty="0" smtClean="0">
                <a:latin typeface="Calibri" pitchFamily="34" charset="0"/>
                <a:cs typeface="Calibri" pitchFamily="34" charset="0"/>
              </a:rPr>
              <a:t>Environmental protection.</a:t>
            </a:r>
          </a:p>
          <a:p>
            <a:pPr marL="674688" lvl="2" indent="0">
              <a:buNone/>
              <a:defRPr/>
            </a:pP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27027223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93</a:t>
            </a:fld>
            <a:endParaRPr lang="en-US" dirty="0"/>
          </a:p>
        </p:txBody>
      </p:sp>
      <p:sp>
        <p:nvSpPr>
          <p:cNvPr id="7" name="Rectangle 2059"/>
          <p:cNvSpPr txBox="1">
            <a:spLocks noChangeArrowheads="1"/>
          </p:cNvSpPr>
          <p:nvPr/>
        </p:nvSpPr>
        <p:spPr bwMode="auto">
          <a:xfrm>
            <a:off x="152400" y="12192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When asked the question below, the responding states said:</a:t>
            </a:r>
            <a:r>
              <a:rPr lang="en-US" b="0" kern="0" dirty="0" smtClean="0">
                <a:solidFill>
                  <a:schemeClr val="tx2"/>
                </a:solidFill>
                <a:latin typeface="Calibri" pitchFamily="34" charset="0"/>
                <a:cs typeface="Calibri" pitchFamily="34" charset="0"/>
              </a:rPr>
              <a:t> </a:t>
            </a:r>
            <a:endParaRPr lang="en-US" sz="1400" b="0" kern="0" dirty="0" smtClean="0">
              <a:solidFill>
                <a:schemeClr val="tx2"/>
              </a:solidFill>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050"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613" y="3381375"/>
            <a:ext cx="8486775"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18202603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94</a:t>
            </a:fld>
            <a:endParaRPr lang="en-US" dirty="0"/>
          </a:p>
        </p:txBody>
      </p:sp>
      <p:sp>
        <p:nvSpPr>
          <p:cNvPr id="6" name="Rectangle 2059"/>
          <p:cNvSpPr txBox="1">
            <a:spLocks noChangeArrowheads="1"/>
          </p:cNvSpPr>
          <p:nvPr/>
        </p:nvSpPr>
        <p:spPr bwMode="auto">
          <a:xfrm>
            <a:off x="152400" y="12192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NFIP State Coordinator duties and responsibilities are found at [44 CFR §60.25]:</a:t>
            </a:r>
          </a:p>
          <a:p>
            <a:pPr marL="800100" lvl="1" indent="-457200">
              <a:defRPr/>
            </a:pPr>
            <a:endParaRPr lang="en-US" sz="900" b="0" kern="0" dirty="0" smtClean="0">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Enact legislation that enables communities to regulate development in SFHA;</a:t>
            </a:r>
          </a:p>
          <a:p>
            <a:pPr marL="1131888" lvl="2" indent="-457200">
              <a:defRPr/>
            </a:pPr>
            <a:r>
              <a:rPr lang="en-US" sz="2600" b="0" kern="0" dirty="0" smtClean="0">
                <a:latin typeface="Calibri" pitchFamily="34" charset="0"/>
                <a:cs typeface="Calibri" pitchFamily="34" charset="0"/>
              </a:rPr>
              <a:t>Assist communities in joining the NFIP, create and enforce local flood damage prevention ordinances;</a:t>
            </a:r>
          </a:p>
          <a:p>
            <a:pPr marL="674688" lvl="2" indent="0">
              <a:buNone/>
              <a:defRPr/>
            </a:pPr>
            <a:endParaRPr lang="en-US" sz="2600" b="0" kern="0" dirty="0" smtClean="0">
              <a:latin typeface="Calibri" pitchFamily="34" charset="0"/>
              <a:cs typeface="Calibri" pitchFamily="34" charset="0"/>
            </a:endParaRPr>
          </a:p>
          <a:p>
            <a:pPr marL="1131888" lvl="2" indent="-457200">
              <a:defRPr/>
            </a:pPr>
            <a:endParaRPr lang="en-US" sz="2600" b="0" kern="0" dirty="0" smtClean="0">
              <a:latin typeface="Calibri" pitchFamily="34" charset="0"/>
              <a:cs typeface="Calibri" pitchFamily="34" charset="0"/>
            </a:endParaRPr>
          </a:p>
          <a:p>
            <a:pPr marL="800100" lvl="1" indent="-457200">
              <a:defRPr/>
            </a:pPr>
            <a:endParaRPr lang="en-US" sz="2800" b="0" kern="0" dirty="0" smtClean="0">
              <a:solidFill>
                <a:schemeClr val="tx2"/>
              </a:solidFill>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7"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10396338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95</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44 CFR § 60.25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p>
          <a:p>
            <a:pPr marL="800100" lvl="1" indent="-457200">
              <a:defRPr/>
            </a:pPr>
            <a:endParaRPr lang="en-US" sz="16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Coordinate activities and dissemination of information concerning minimum requirements;</a:t>
            </a:r>
          </a:p>
          <a:p>
            <a:pPr marL="1131888" lvl="2" indent="-457200">
              <a:defRPr/>
            </a:pPr>
            <a:r>
              <a:rPr lang="en-US" sz="2600" b="0" kern="0" dirty="0" smtClean="0">
                <a:latin typeface="Calibri" pitchFamily="34" charset="0"/>
                <a:cs typeface="Calibri" pitchFamily="34" charset="0"/>
              </a:rPr>
              <a:t>Assist with the delineation of riverine and coastal flood-prone areas;</a:t>
            </a:r>
          </a:p>
          <a:p>
            <a:pPr marL="1131888" lvl="2" indent="-457200">
              <a:defRPr/>
            </a:pPr>
            <a:r>
              <a:rPr lang="en-US" sz="2600" b="0" kern="0" dirty="0" smtClean="0">
                <a:latin typeface="Calibri" pitchFamily="34" charset="0"/>
                <a:cs typeface="Calibri" pitchFamily="34" charset="0"/>
              </a:rPr>
              <a:t>Recommend priorities for federal FPM activities based upon community needs;</a:t>
            </a:r>
          </a:p>
          <a:p>
            <a:pPr marL="1131888" lvl="2" indent="-457200">
              <a:defRPr/>
            </a:pPr>
            <a:r>
              <a:rPr lang="en-US" sz="2600" b="0" kern="0" dirty="0" smtClean="0">
                <a:latin typeface="Calibri" pitchFamily="34" charset="0"/>
                <a:cs typeface="Calibri" pitchFamily="34" charset="0"/>
              </a:rPr>
              <a:t>Establish state standards which are compliant with federal and state environmental standards;</a:t>
            </a: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29235605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96</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44 CFR § 60.25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800100" lvl="1" indent="-457200">
              <a:defRPr/>
            </a:pPr>
            <a:endParaRPr lang="en-US" sz="16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Assure coordination and consistency with other planning and enforcement agencies;</a:t>
            </a:r>
          </a:p>
          <a:p>
            <a:pPr marL="1131888" lvl="2" indent="-457200">
              <a:defRPr/>
            </a:pPr>
            <a:r>
              <a:rPr lang="en-US" sz="2600" b="0" kern="0" dirty="0" smtClean="0">
                <a:latin typeface="Calibri" pitchFamily="34" charset="0"/>
                <a:cs typeface="Calibri" pitchFamily="34" charset="0"/>
              </a:rPr>
              <a:t>Assist with identification and implementation of flood mitigation measures, and;</a:t>
            </a:r>
          </a:p>
          <a:p>
            <a:pPr marL="1131888" lvl="2" indent="-457200">
              <a:defRPr/>
            </a:pPr>
            <a:r>
              <a:rPr lang="en-US" sz="2600" b="0" kern="0" dirty="0" smtClean="0">
                <a:latin typeface="Calibri" pitchFamily="34" charset="0"/>
                <a:cs typeface="Calibri" pitchFamily="34" charset="0"/>
              </a:rPr>
              <a:t>Participate in and provide training opportunities.</a:t>
            </a: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33080259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97</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lvl="1" indent="0">
              <a:buNone/>
              <a:defRPr/>
            </a:pPr>
            <a:r>
              <a:rPr lang="en-US" sz="2800" b="0" kern="0" dirty="0" smtClean="0">
                <a:solidFill>
                  <a:schemeClr val="tx2"/>
                </a:solidFill>
                <a:latin typeface="Calibri" pitchFamily="34" charset="0"/>
                <a:cs typeface="Calibri" pitchFamily="34" charset="0"/>
              </a:rPr>
              <a:t>60.2 (e): Local floodplain management regulations may be submitted to the State Coordinating Agency designated pursuant to §60.25 for its advice and concurrence.  The submission to the State shall clearly describe proposed enforcement procedures.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pic>
        <p:nvPicPr>
          <p:cNvPr id="6" name="Picture 2" descr="C:\Users\AGOODMAN\AppData\Local\Microsoft\Windows\Temporary Internet Files\Content.IE5\FEWJJ62Y\MC900352218[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0331611">
            <a:off x="7524793" y="5068979"/>
            <a:ext cx="1075665" cy="12503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flipV="1">
            <a:off x="914400" y="4800600"/>
            <a:ext cx="6408142" cy="89357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305800" y="1752600"/>
            <a:ext cx="380169" cy="344626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31373537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98</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NFIP State Coordinator role has expanded over time.  The State Coordinating Agencies are expected to participate in and perform additional functions such as:</a:t>
            </a:r>
          </a:p>
          <a:p>
            <a:pPr marL="800100" lvl="1" indent="-457200">
              <a:defRPr/>
            </a:pPr>
            <a:endParaRPr lang="en-US" sz="16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Administering various mitigation grant programs or coordinate with the agency which does;</a:t>
            </a:r>
          </a:p>
          <a:p>
            <a:pPr marL="1131888" lvl="2" indent="-457200">
              <a:defRPr/>
            </a:pPr>
            <a:r>
              <a:rPr lang="en-US" sz="2600" b="0" kern="0" dirty="0" smtClean="0">
                <a:latin typeface="Calibri" pitchFamily="34" charset="0"/>
                <a:cs typeface="Calibri" pitchFamily="34" charset="0"/>
              </a:rPr>
              <a:t>Provide tech assistance to communities wishing to join the CRS program;</a:t>
            </a: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6"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37965059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99</a:t>
            </a:fld>
            <a:endParaRPr lang="en-US" dirty="0"/>
          </a:p>
        </p:txBody>
      </p:sp>
      <p:sp>
        <p:nvSpPr>
          <p:cNvPr id="7"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Additional functions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800100" lvl="1" indent="-457200">
              <a:defRPr/>
            </a:pPr>
            <a:endParaRPr lang="en-US" sz="1600" b="0" kern="0" dirty="0" smtClean="0">
              <a:solidFill>
                <a:schemeClr val="tx2"/>
              </a:solidFill>
              <a:latin typeface="Calibri" pitchFamily="34" charset="0"/>
              <a:cs typeface="Calibri" pitchFamily="34" charset="0"/>
            </a:endParaRPr>
          </a:p>
          <a:p>
            <a:pPr marL="1131888" lvl="2" indent="-457200">
              <a:defRPr/>
            </a:pPr>
            <a:r>
              <a:rPr lang="en-US" sz="2600" b="0" kern="0" dirty="0" smtClean="0">
                <a:latin typeface="Calibri" pitchFamily="34" charset="0"/>
                <a:cs typeface="Calibri" pitchFamily="34" charset="0"/>
              </a:rPr>
              <a:t>Participate in pre and post-disaster planning initiatives and mitigation projects, and;</a:t>
            </a:r>
          </a:p>
          <a:p>
            <a:pPr marL="1131888" lvl="2" indent="-457200">
              <a:defRPr/>
            </a:pPr>
            <a:r>
              <a:rPr lang="en-US" sz="2600" b="0" kern="0" dirty="0" smtClean="0">
                <a:latin typeface="Calibri" pitchFamily="34" charset="0"/>
                <a:cs typeface="Calibri" pitchFamily="34" charset="0"/>
              </a:rPr>
              <a:t>Foster and support state and local contributions to flood hazard mapping.</a:t>
            </a:r>
            <a:endParaRPr lang="en-US" sz="2800" b="0" kern="0" dirty="0" smtClean="0">
              <a:latin typeface="Calibri" pitchFamily="34" charset="0"/>
              <a:cs typeface="Calibri" pitchFamily="34" charset="0"/>
            </a:endParaRPr>
          </a:p>
          <a:p>
            <a:pPr marL="800100" lvl="1" indent="-457200">
              <a:defRPr/>
            </a:pPr>
            <a:endParaRPr lang="en-US" sz="7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050" name="Picture 2" descr="C:\Users\AGOODMAN\AppData\Local\Microsoft\Windows\Temporary Internet Files\Content.IE5\N83J71UI\MC900439356[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29200" y="43434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noGrp="1"/>
          </p:cNvSpPr>
          <p:nvPr>
            <p:ph type="title"/>
          </p:nvPr>
        </p:nvSpPr>
        <p:spPr>
          <a:xfrm>
            <a:off x="1371600" y="274638"/>
            <a:ext cx="7239000"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200" kern="0" dirty="0" smtClean="0"/>
              <a:t>The NFIP State Coordinator  </a:t>
            </a:r>
            <a:r>
              <a:rPr lang="en-US" sz="2000" kern="0" dirty="0" smtClean="0"/>
              <a:t>(continued)  </a:t>
            </a:r>
            <a:endParaRPr lang="en-US" sz="2000" kern="0" dirty="0"/>
          </a:p>
        </p:txBody>
      </p:sp>
    </p:spTree>
    <p:extLst>
      <p:ext uri="{BB962C8B-B14F-4D97-AF65-F5344CB8AC3E}">
        <p14:creationId xmlns:p14="http://schemas.microsoft.com/office/powerpoint/2010/main" val="5096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Theme">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SamTheme</Template>
  <TotalTime>5547</TotalTime>
  <Words>11669</Words>
  <Application>Microsoft Office PowerPoint</Application>
  <PresentationFormat>On-screen Show (4:3)</PresentationFormat>
  <Paragraphs>1490</Paragraphs>
  <Slides>120</Slides>
  <Notes>120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120</vt:i4>
      </vt:variant>
    </vt:vector>
  </HeadingPairs>
  <TitlesOfParts>
    <vt:vector size="128" baseType="lpstr">
      <vt:lpstr>Arial</vt:lpstr>
      <vt:lpstr>Calibri</vt:lpstr>
      <vt:lpstr>Tahoma</vt:lpstr>
      <vt:lpstr>Times New Roman</vt:lpstr>
      <vt:lpstr>Webdings</vt:lpstr>
      <vt:lpstr>Wingdings</vt:lpstr>
      <vt:lpstr>SamTheme</vt:lpstr>
      <vt:lpstr>Theme1</vt:lpstr>
      <vt:lpstr>State Floodplain Manager 1 on 1</vt:lpstr>
      <vt:lpstr>Agenda</vt:lpstr>
      <vt:lpstr>Introductions</vt:lpstr>
      <vt:lpstr>Objectives</vt:lpstr>
      <vt:lpstr>Objectives  (conclusion)</vt:lpstr>
      <vt:lpstr>Scope</vt:lpstr>
      <vt:lpstr>Scope  (continued)</vt:lpstr>
      <vt:lpstr>Scope  (continued)</vt:lpstr>
      <vt:lpstr>Scope  (conclusion)</vt:lpstr>
      <vt:lpstr>Methods</vt:lpstr>
      <vt:lpstr>PowerPoint Presentation</vt:lpstr>
      <vt:lpstr>Authority &amp; Structure</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(continued)</vt:lpstr>
      <vt:lpstr>Authority &amp; Structure  (conclusion)</vt:lpstr>
      <vt:lpstr>Turning Authority into Regulation</vt:lpstr>
      <vt:lpstr>PowerPoint Presentation</vt:lpstr>
      <vt:lpstr>Regulatory Program Elements  (continued)</vt:lpstr>
      <vt:lpstr>Regulatory Program Elements  (continued)</vt:lpstr>
      <vt:lpstr>PowerPoint Presentation</vt:lpstr>
      <vt:lpstr>PowerPoint Presentation</vt:lpstr>
      <vt:lpstr>PowerPoint Presentation</vt:lpstr>
      <vt:lpstr>Regulatory Program Elements  (continued)</vt:lpstr>
      <vt:lpstr>Regulatory Program Elements  (continued)</vt:lpstr>
      <vt:lpstr>Regulatory Program Elements  (continued)</vt:lpstr>
      <vt:lpstr>Regulatory Program Elements  (continued)</vt:lpstr>
      <vt:lpstr>Regulatory Program Elements  (continued)</vt:lpstr>
      <vt:lpstr>Regulatory Program Elements  (conclusion)</vt:lpstr>
      <vt:lpstr>Regulatory Program Elements  (discussion)</vt:lpstr>
      <vt:lpstr>PowerPoint Presentation</vt:lpstr>
      <vt:lpstr>PowerPoint Presentation</vt:lpstr>
      <vt:lpstr>PowerPoint Presentation</vt:lpstr>
      <vt:lpstr>After Action Review &amp; Break</vt:lpstr>
      <vt:lpstr>PowerPoint Presentation</vt:lpstr>
      <vt:lpstr>PowerPoint Presentation</vt:lpstr>
      <vt:lpstr>State Building Codes</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State Building Codes  (continued)</vt:lpstr>
      <vt:lpstr>PowerPoint Presentation</vt:lpstr>
      <vt:lpstr>State Building Codes  (continued)</vt:lpstr>
      <vt:lpstr>PowerPoint Presentation</vt:lpstr>
      <vt:lpstr>After Action Review </vt:lpstr>
      <vt:lpstr>State Floodplain Mapping Authority</vt:lpstr>
      <vt:lpstr>State Floodplain Mapping Authority  (continued)</vt:lpstr>
      <vt:lpstr>State Floodplain Mapping Authority  (conclusion)</vt:lpstr>
      <vt:lpstr>Wisconsin</vt:lpstr>
      <vt:lpstr>Wisconsin  (continued)</vt:lpstr>
      <vt:lpstr>Wisconsin  (continued)</vt:lpstr>
      <vt:lpstr>Wisconsin  (conclusion)</vt:lpstr>
      <vt:lpstr>New Jersey</vt:lpstr>
      <vt:lpstr>New Jersey  (conclusion)</vt:lpstr>
      <vt:lpstr>PowerPoint Presentation</vt:lpstr>
      <vt:lpstr>National Flood Insurance Program</vt:lpstr>
      <vt:lpstr>National Flood Insurance Program (conclusion)</vt:lpstr>
      <vt:lpstr>Coordination of the NFIP</vt:lpstr>
      <vt:lpstr>The NFIP State Coordinator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(continued)  </vt:lpstr>
      <vt:lpstr>The NFIP State Coordinator  (conclusion)  </vt:lpstr>
      <vt:lpstr>After Action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State Programs  </vt:lpstr>
      <vt:lpstr>Overview of State Programs  (conclusion)  </vt:lpstr>
      <vt:lpstr>What we covered in Module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Floodplain Mangers and Hazard Mitigation Officers</dc:title>
  <dc:creator>Al@awgconsulting.comcastbiz.net</dc:creator>
  <cp:lastModifiedBy>Melissa Haig</cp:lastModifiedBy>
  <cp:revision>350</cp:revision>
  <cp:lastPrinted>2014-05-06T19:34:30Z</cp:lastPrinted>
  <dcterms:created xsi:type="dcterms:W3CDTF">2011-11-21T01:13:41Z</dcterms:created>
  <dcterms:modified xsi:type="dcterms:W3CDTF">2018-05-15T16:41:51Z</dcterms:modified>
</cp:coreProperties>
</file>