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notesMasterIdLst>
    <p:notesMasterId r:id="rId180"/>
  </p:notesMasterIdLst>
  <p:handoutMasterIdLst>
    <p:handoutMasterId r:id="rId181"/>
  </p:handoutMasterIdLst>
  <p:sldIdLst>
    <p:sldId id="266" r:id="rId3"/>
    <p:sldId id="285" r:id="rId4"/>
    <p:sldId id="292" r:id="rId5"/>
    <p:sldId id="294" r:id="rId6"/>
    <p:sldId id="295" r:id="rId7"/>
    <p:sldId id="362" r:id="rId8"/>
    <p:sldId id="363" r:id="rId9"/>
    <p:sldId id="364" r:id="rId10"/>
    <p:sldId id="297" r:id="rId11"/>
    <p:sldId id="429" r:id="rId12"/>
    <p:sldId id="428" r:id="rId13"/>
    <p:sldId id="369" r:id="rId14"/>
    <p:sldId id="365" r:id="rId15"/>
    <p:sldId id="373" r:id="rId16"/>
    <p:sldId id="375" r:id="rId17"/>
    <p:sldId id="381" r:id="rId18"/>
    <p:sldId id="382" r:id="rId19"/>
    <p:sldId id="383" r:id="rId20"/>
    <p:sldId id="386" r:id="rId21"/>
    <p:sldId id="387" r:id="rId22"/>
    <p:sldId id="395" r:id="rId23"/>
    <p:sldId id="396" r:id="rId24"/>
    <p:sldId id="388" r:id="rId25"/>
    <p:sldId id="389" r:id="rId26"/>
    <p:sldId id="391" r:id="rId27"/>
    <p:sldId id="390" r:id="rId28"/>
    <p:sldId id="374" r:id="rId29"/>
    <p:sldId id="397" r:id="rId30"/>
    <p:sldId id="399" r:id="rId31"/>
    <p:sldId id="398" r:id="rId32"/>
    <p:sldId id="400" r:id="rId33"/>
    <p:sldId id="401" r:id="rId34"/>
    <p:sldId id="402" r:id="rId35"/>
    <p:sldId id="403" r:id="rId36"/>
    <p:sldId id="404" r:id="rId37"/>
    <p:sldId id="405" r:id="rId38"/>
    <p:sldId id="406" r:id="rId39"/>
    <p:sldId id="392" r:id="rId40"/>
    <p:sldId id="407" r:id="rId41"/>
    <p:sldId id="408" r:id="rId42"/>
    <p:sldId id="361" r:id="rId43"/>
    <p:sldId id="409" r:id="rId44"/>
    <p:sldId id="410" r:id="rId45"/>
    <p:sldId id="415" r:id="rId46"/>
    <p:sldId id="412" r:id="rId47"/>
    <p:sldId id="413" r:id="rId48"/>
    <p:sldId id="414" r:id="rId49"/>
    <p:sldId id="416" r:id="rId50"/>
    <p:sldId id="417" r:id="rId51"/>
    <p:sldId id="418" r:id="rId52"/>
    <p:sldId id="420" r:id="rId53"/>
    <p:sldId id="421" r:id="rId54"/>
    <p:sldId id="422" r:id="rId55"/>
    <p:sldId id="423" r:id="rId56"/>
    <p:sldId id="424" r:id="rId57"/>
    <p:sldId id="425" r:id="rId58"/>
    <p:sldId id="426" r:id="rId59"/>
    <p:sldId id="427" r:id="rId60"/>
    <p:sldId id="393" r:id="rId61"/>
    <p:sldId id="366" r:id="rId62"/>
    <p:sldId id="444" r:id="rId63"/>
    <p:sldId id="441" r:id="rId64"/>
    <p:sldId id="430" r:id="rId65"/>
    <p:sldId id="431" r:id="rId66"/>
    <p:sldId id="436" r:id="rId67"/>
    <p:sldId id="435" r:id="rId68"/>
    <p:sldId id="437" r:id="rId69"/>
    <p:sldId id="432" r:id="rId70"/>
    <p:sldId id="438" r:id="rId71"/>
    <p:sldId id="442" r:id="rId72"/>
    <p:sldId id="439" r:id="rId73"/>
    <p:sldId id="443" r:id="rId74"/>
    <p:sldId id="445" r:id="rId75"/>
    <p:sldId id="448" r:id="rId76"/>
    <p:sldId id="449" r:id="rId77"/>
    <p:sldId id="450" r:id="rId78"/>
    <p:sldId id="451" r:id="rId79"/>
    <p:sldId id="457" r:id="rId80"/>
    <p:sldId id="452" r:id="rId81"/>
    <p:sldId id="453" r:id="rId82"/>
    <p:sldId id="454" r:id="rId83"/>
    <p:sldId id="455" r:id="rId84"/>
    <p:sldId id="456" r:id="rId85"/>
    <p:sldId id="459" r:id="rId86"/>
    <p:sldId id="458" r:id="rId87"/>
    <p:sldId id="460" r:id="rId88"/>
    <p:sldId id="461" r:id="rId89"/>
    <p:sldId id="446" r:id="rId90"/>
    <p:sldId id="463" r:id="rId91"/>
    <p:sldId id="462" r:id="rId92"/>
    <p:sldId id="464" r:id="rId93"/>
    <p:sldId id="433" r:id="rId94"/>
    <p:sldId id="367" r:id="rId95"/>
    <p:sldId id="466" r:id="rId96"/>
    <p:sldId id="467" r:id="rId97"/>
    <p:sldId id="465" r:id="rId98"/>
    <p:sldId id="468" r:id="rId99"/>
    <p:sldId id="469" r:id="rId100"/>
    <p:sldId id="470" r:id="rId101"/>
    <p:sldId id="471" r:id="rId102"/>
    <p:sldId id="472" r:id="rId103"/>
    <p:sldId id="473" r:id="rId104"/>
    <p:sldId id="474" r:id="rId105"/>
    <p:sldId id="475" r:id="rId106"/>
    <p:sldId id="479" r:id="rId107"/>
    <p:sldId id="478" r:id="rId108"/>
    <p:sldId id="481" r:id="rId109"/>
    <p:sldId id="477" r:id="rId110"/>
    <p:sldId id="476" r:id="rId111"/>
    <p:sldId id="482" r:id="rId112"/>
    <p:sldId id="483" r:id="rId113"/>
    <p:sldId id="484" r:id="rId114"/>
    <p:sldId id="485" r:id="rId115"/>
    <p:sldId id="486" r:id="rId116"/>
    <p:sldId id="488" r:id="rId117"/>
    <p:sldId id="487" r:id="rId118"/>
    <p:sldId id="489" r:id="rId119"/>
    <p:sldId id="490" r:id="rId120"/>
    <p:sldId id="491" r:id="rId121"/>
    <p:sldId id="493" r:id="rId122"/>
    <p:sldId id="492" r:id="rId123"/>
    <p:sldId id="549" r:id="rId124"/>
    <p:sldId id="526" r:id="rId125"/>
    <p:sldId id="494" r:id="rId126"/>
    <p:sldId id="496" r:id="rId127"/>
    <p:sldId id="497" r:id="rId128"/>
    <p:sldId id="499" r:id="rId129"/>
    <p:sldId id="498" r:id="rId130"/>
    <p:sldId id="500" r:id="rId131"/>
    <p:sldId id="501" r:id="rId132"/>
    <p:sldId id="524" r:id="rId133"/>
    <p:sldId id="525" r:id="rId134"/>
    <p:sldId id="495" r:id="rId135"/>
    <p:sldId id="513" r:id="rId136"/>
    <p:sldId id="507" r:id="rId137"/>
    <p:sldId id="510" r:id="rId138"/>
    <p:sldId id="512" r:id="rId139"/>
    <p:sldId id="511" r:id="rId140"/>
    <p:sldId id="508" r:id="rId141"/>
    <p:sldId id="514" r:id="rId142"/>
    <p:sldId id="515" r:id="rId143"/>
    <p:sldId id="516" r:id="rId144"/>
    <p:sldId id="518" r:id="rId145"/>
    <p:sldId id="517" r:id="rId146"/>
    <p:sldId id="519" r:id="rId147"/>
    <p:sldId id="520" r:id="rId148"/>
    <p:sldId id="521" r:id="rId149"/>
    <p:sldId id="522" r:id="rId150"/>
    <p:sldId id="523" r:id="rId151"/>
    <p:sldId id="505" r:id="rId152"/>
    <p:sldId id="527" r:id="rId153"/>
    <p:sldId id="529" r:id="rId154"/>
    <p:sldId id="528" r:id="rId155"/>
    <p:sldId id="530" r:id="rId156"/>
    <p:sldId id="531" r:id="rId157"/>
    <p:sldId id="532" r:id="rId158"/>
    <p:sldId id="533" r:id="rId159"/>
    <p:sldId id="534" r:id="rId160"/>
    <p:sldId id="535" r:id="rId161"/>
    <p:sldId id="536" r:id="rId162"/>
    <p:sldId id="538" r:id="rId163"/>
    <p:sldId id="537" r:id="rId164"/>
    <p:sldId id="539" r:id="rId165"/>
    <p:sldId id="540" r:id="rId166"/>
    <p:sldId id="541" r:id="rId167"/>
    <p:sldId id="542" r:id="rId168"/>
    <p:sldId id="543" r:id="rId169"/>
    <p:sldId id="544" r:id="rId170"/>
    <p:sldId id="545" r:id="rId171"/>
    <p:sldId id="434" r:id="rId172"/>
    <p:sldId id="547" r:id="rId173"/>
    <p:sldId id="546" r:id="rId174"/>
    <p:sldId id="368" r:id="rId175"/>
    <p:sldId id="548" r:id="rId176"/>
    <p:sldId id="550" r:id="rId177"/>
    <p:sldId id="394" r:id="rId178"/>
    <p:sldId id="359" r:id="rId179"/>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35" autoAdjust="0"/>
    <p:restoredTop sz="82028" autoAdjust="0"/>
  </p:normalViewPr>
  <p:slideViewPr>
    <p:cSldViewPr>
      <p:cViewPr>
        <p:scale>
          <a:sx n="50" d="100"/>
          <a:sy n="50" d="100"/>
        </p:scale>
        <p:origin x="-1416" y="-20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83" d="100"/>
          <a:sy n="83" d="100"/>
        </p:scale>
        <p:origin x="-3156" y="-96"/>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handoutMaster" Target="handoutMasters/handout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slide" Target="slides/slide170.xml"/><Relationship Id="rId180"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dirty="0"/>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dirty="0"/>
          </a:p>
        </p:txBody>
      </p:sp>
    </p:spTree>
    <p:extLst>
      <p:ext uri="{BB962C8B-B14F-4D97-AF65-F5344CB8AC3E}">
        <p14:creationId xmlns:p14="http://schemas.microsoft.com/office/powerpoint/2010/main" val="2658493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4004EE15-3F66-4B04-9498-3105BC2FDFCF}" type="datetimeFigureOut">
              <a:rPr lang="en-US" smtClean="0"/>
              <a:t>5/15/2018</a:t>
            </a:fld>
            <a:endParaRPr lang="en-US" dirty="0"/>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DB6FC41E-C7B1-4942-A6F8-366B0333BB5C}" type="slidenum">
              <a:rPr lang="en-US" smtClean="0"/>
              <a:t>‹#›</a:t>
            </a:fld>
            <a:endParaRPr lang="en-US" dirty="0"/>
          </a:p>
        </p:txBody>
      </p:sp>
    </p:spTree>
    <p:extLst>
      <p:ext uri="{BB962C8B-B14F-4D97-AF65-F5344CB8AC3E}">
        <p14:creationId xmlns:p14="http://schemas.microsoft.com/office/powerpoint/2010/main" val="410101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www.city-data.com/"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dirty="0" smtClean="0"/>
              <a:t>This is </a:t>
            </a:r>
            <a:r>
              <a:rPr lang="en-US" smtClean="0"/>
              <a:t>the eighth </a:t>
            </a:r>
            <a:r>
              <a:rPr lang="en-US" dirty="0" smtClean="0"/>
              <a:t>mentoring module of the State Floodplain Manager 1 on 1 course, “Community Training &amp; Technical Assistance: Core CAP Activities</a:t>
            </a:r>
            <a:r>
              <a:rPr lang="en-US" baseline="0" dirty="0" smtClean="0"/>
              <a:t>.”</a:t>
            </a:r>
          </a:p>
          <a:p>
            <a:endParaRPr lang="en-US" baseline="0" dirty="0" smtClean="0"/>
          </a:p>
          <a:p>
            <a:pPr marL="176131" indent="-176131">
              <a:buFont typeface="Arial" pitchFamily="34" charset="0"/>
              <a:buChar char="•"/>
            </a:pPr>
            <a:r>
              <a:rPr lang="en-US" baseline="0" dirty="0" smtClean="0"/>
              <a:t>I {or We} will begin by presenting an overview of the module, then address/discuss each topic in sequence, allowing time for interaction and questions throughout the session.</a:t>
            </a:r>
          </a:p>
          <a:p>
            <a:pPr marL="176131" indent="-17613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a:t>
            </a:fld>
            <a:endParaRPr lang="en-US" dirty="0"/>
          </a:p>
        </p:txBody>
      </p:sp>
    </p:spTree>
    <p:extLst>
      <p:ext uri="{BB962C8B-B14F-4D97-AF65-F5344CB8AC3E}">
        <p14:creationId xmlns:p14="http://schemas.microsoft.com/office/powerpoint/2010/main" val="1555824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smtClean="0"/>
              <a:t>Gap Tool.</a:t>
            </a:r>
          </a:p>
        </p:txBody>
      </p:sp>
      <p:sp>
        <p:nvSpPr>
          <p:cNvPr id="4" name="Slide Number Placeholder 3"/>
          <p:cNvSpPr>
            <a:spLocks noGrp="1"/>
          </p:cNvSpPr>
          <p:nvPr>
            <p:ph type="sldNum" sz="quarter" idx="10"/>
          </p:nvPr>
        </p:nvSpPr>
        <p:spPr/>
        <p:txBody>
          <a:bodyPr/>
          <a:lstStyle/>
          <a:p>
            <a:fld id="{DB6FC41E-C7B1-4942-A6F8-366B0333BB5C}" type="slidenum">
              <a:rPr lang="en-US" smtClean="0"/>
              <a:t>10</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0" baseline="0" dirty="0" smtClean="0"/>
              <a:t> </a:t>
            </a:r>
            <a:r>
              <a:rPr lang="en-US" sz="900" i="1" dirty="0" smtClean="0"/>
              <a:t>Review the slide.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0" baseline="0"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Go into some detail on each bullet; use your discretion as to how much detail.</a:t>
            </a:r>
          </a:p>
          <a:p>
            <a:pPr marL="0" indent="0">
              <a:buFont typeface="Arial" pitchFamily="34" charset="0"/>
              <a:buNone/>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100</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i="0" baseline="0" dirty="0" smtClean="0"/>
              <a:t> </a:t>
            </a:r>
            <a:r>
              <a:rPr lang="en-US" sz="900" i="1" dirty="0" smtClean="0"/>
              <a:t>Review the slide.</a:t>
            </a:r>
          </a:p>
          <a:p>
            <a:pPr marL="171450" indent="-171450">
              <a:buFont typeface="Arial" panose="020B0604020202020204" pitchFamily="34" charset="0"/>
              <a:buChar char="•"/>
            </a:pPr>
            <a:endParaRPr lang="en-US" sz="900" i="0" baseline="0" dirty="0" smtClean="0"/>
          </a:p>
          <a:p>
            <a:pPr marL="171450" indent="-171450">
              <a:buFont typeface="Arial" panose="020B0604020202020204" pitchFamily="34" charset="0"/>
              <a:buChar char="•"/>
            </a:pPr>
            <a:r>
              <a:rPr lang="en-US" sz="900" i="1" dirty="0" smtClean="0"/>
              <a:t>Ask if anyone</a:t>
            </a:r>
            <a:r>
              <a:rPr lang="en-US" sz="900" i="1" baseline="0" dirty="0" smtClean="0"/>
              <a:t> has ever taken a violation to court.  What happened?</a:t>
            </a:r>
          </a:p>
          <a:p>
            <a:endParaRPr lang="en-US" sz="900" i="1" baseline="0" dirty="0" smtClean="0"/>
          </a:p>
          <a:p>
            <a:r>
              <a:rPr lang="en-US" sz="900" b="1" i="1" baseline="0" dirty="0" smtClean="0"/>
              <a:t>                                         OR</a:t>
            </a:r>
          </a:p>
          <a:p>
            <a:endParaRPr lang="en-US" sz="900" i="1" baseline="0" dirty="0" smtClean="0"/>
          </a:p>
          <a:p>
            <a:pPr marL="171450" indent="-171450">
              <a:buFont typeface="Arial" panose="020B0604020202020204" pitchFamily="34" charset="0"/>
              <a:buChar char="•"/>
            </a:pPr>
            <a:r>
              <a:rPr lang="en-US" sz="900" i="1" baseline="0" dirty="0" smtClean="0"/>
              <a:t>Tell a personal account of a community taking legal action.</a:t>
            </a:r>
            <a:endParaRPr lang="en-US" sz="900" i="1"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101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Job </a:t>
            </a:r>
            <a:r>
              <a:rPr lang="en-US" sz="900" i="1" dirty="0"/>
              <a:t>Aid </a:t>
            </a:r>
            <a:r>
              <a:rPr lang="en-US" sz="900" i="1" dirty="0" smtClean="0"/>
              <a:t>5.  </a:t>
            </a:r>
            <a:r>
              <a:rPr lang="en-US" sz="900" i="1" dirty="0"/>
              <a:t>Take a few minutes to peruse it with the class.  </a:t>
            </a:r>
            <a:endParaRPr lang="en-US" sz="900" i="1" dirty="0" smtClean="0"/>
          </a:p>
          <a:p>
            <a:pPr marL="176131" indent="-176131">
              <a:buFont typeface="Arial" pitchFamily="34" charset="0"/>
              <a:buChar char="•"/>
            </a:pPr>
            <a:endParaRPr lang="en-US" sz="900" i="1" dirty="0" smtClean="0"/>
          </a:p>
          <a:p>
            <a:pPr marL="171450" indent="-171450">
              <a:buFont typeface="Arial" pitchFamily="34" charset="0"/>
              <a:buChar char="•"/>
            </a:pPr>
            <a:r>
              <a:rPr lang="en-US" sz="900" dirty="0" smtClean="0"/>
              <a:t>This manual is an important foundation for building a factual (fact finding) case of a community’s non-compliance to support continued enforcement action.</a:t>
            </a:r>
          </a:p>
          <a:p>
            <a:endParaRPr lang="en-US" sz="900" dirty="0" smtClean="0"/>
          </a:p>
          <a:p>
            <a:pPr marL="171450" indent="-171450">
              <a:buFont typeface="Arial" pitchFamily="34" charset="0"/>
              <a:buChar char="•"/>
            </a:pPr>
            <a:r>
              <a:rPr lang="en-US" sz="900" dirty="0" smtClean="0"/>
              <a:t>You will find that during this session we will be focusing on “assessment” and not necessarily “assistance.”   You must first know who to assess a community’s floodplain management program before you can provide the necessary assistance.</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Under the NFIP program out goal is to assistance communities in their implementation of sound comprehensive floodplain management criteria.  If a community is not providing the necessary regulations of floodplain, is our responsibility to assess, assist and follow through with compliance. </a:t>
            </a:r>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102</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baseline="0" dirty="0" smtClean="0"/>
              <a:t> Review the slide.</a:t>
            </a:r>
            <a:endParaRPr lang="en-US" sz="900" dirty="0" smtClean="0"/>
          </a:p>
          <a:p>
            <a:pPr marL="0" indent="0">
              <a:buFont typeface="Arial" pitchFamily="34" charset="0"/>
              <a:buNone/>
            </a:pPr>
            <a:r>
              <a:rPr lang="en-US" sz="900" i="1" baseline="0" dirty="0" smtClean="0"/>
              <a:t> </a:t>
            </a: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103</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baseline="0" dirty="0" smtClean="0"/>
              <a:t> Review the slide.  Lead the discussion.</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baseline="0" dirty="0" smtClean="0"/>
              <a:t>Photos: The left hand shot is of a NFIP State Coordinator conducting a CAV with a county.  The right hand side is a local FPM conducting a CAV.</a:t>
            </a:r>
            <a:endParaRPr lang="en-US" sz="900" dirty="0" smtClean="0"/>
          </a:p>
          <a:p>
            <a:pPr marL="0" indent="0">
              <a:buFont typeface="Arial" pitchFamily="34" charset="0"/>
              <a:buNone/>
            </a:pPr>
            <a:r>
              <a:rPr lang="en-US" sz="900" i="1" baseline="0" dirty="0" smtClean="0"/>
              <a:t> </a:t>
            </a: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104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baseline="0" dirty="0" smtClean="0"/>
              <a:t> Review the slide.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a:p>
            <a:pPr marL="171450" indent="-171450">
              <a:buFont typeface="Arial" pitchFamily="34" charset="0"/>
              <a:buChar char="•"/>
            </a:pPr>
            <a:r>
              <a:rPr lang="en-US" sz="900" i="1" baseline="0" dirty="0" smtClean="0"/>
              <a:t> </a:t>
            </a:r>
            <a:r>
              <a:rPr lang="en-US" dirty="0" smtClean="0"/>
              <a:t>The CAC process has been used by some States to screen those communities that need assistance, have not been contacted for some time, or obtaining information about changes in contacts with the community.  </a:t>
            </a:r>
          </a:p>
          <a:p>
            <a:endParaRPr lang="en-US" dirty="0" smtClean="0"/>
          </a:p>
          <a:p>
            <a:pPr marL="171450" indent="-171450">
              <a:buFont typeface="Arial" pitchFamily="34" charset="0"/>
              <a:buChar char="•"/>
            </a:pPr>
            <a:r>
              <a:rPr lang="en-US" dirty="0" smtClean="0"/>
              <a:t>Some communities have expressed desire to have a CAV.  It is important to understand that there are some floodplain mangers that desire to have a CAV to determine if they are doing the right thing.    </a:t>
            </a:r>
          </a:p>
          <a:p>
            <a:endParaRPr lang="en-US" dirty="0" smtClean="0"/>
          </a:p>
          <a:p>
            <a:pPr marL="171450" indent="-171450">
              <a:buFont typeface="Arial" pitchFamily="34" charset="0"/>
              <a:buChar char="•"/>
            </a:pPr>
            <a:r>
              <a:rPr lang="en-US" dirty="0" smtClean="0"/>
              <a:t>CAC would be good for those communities:</a:t>
            </a:r>
          </a:p>
          <a:p>
            <a:pPr marL="171450" indent="-171450">
              <a:buFont typeface="Arial" pitchFamily="34" charset="0"/>
              <a:buChar char="•"/>
            </a:pPr>
            <a:endParaRPr lang="en-US" dirty="0" smtClean="0"/>
          </a:p>
          <a:p>
            <a:pPr marL="628650" lvl="1" indent="-171450">
              <a:buFont typeface="Arial" pitchFamily="34" charset="0"/>
              <a:buChar char="•"/>
            </a:pPr>
            <a:r>
              <a:rPr lang="en-US" dirty="0" smtClean="0"/>
              <a:t>Just entered the NFIP</a:t>
            </a:r>
          </a:p>
          <a:p>
            <a:pPr marL="628650" lvl="1" indent="-171450">
              <a:buFont typeface="Arial" pitchFamily="34" charset="0"/>
              <a:buChar char="•"/>
            </a:pPr>
            <a:r>
              <a:rPr lang="en-US" dirty="0" smtClean="0"/>
              <a:t>Citizens’ concerns via phone or correspondence</a:t>
            </a:r>
          </a:p>
          <a:p>
            <a:pPr marL="628650" lvl="1" indent="-171450">
              <a:buFont typeface="Arial" pitchFamily="34" charset="0"/>
              <a:buChar char="•"/>
            </a:pPr>
            <a:r>
              <a:rPr lang="en-US" dirty="0" smtClean="0"/>
              <a:t>Map accuracy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105</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baseline="0" dirty="0" smtClean="0"/>
              <a:t> Review the slide.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a:p>
            <a:pPr marL="171450" indent="-171450">
              <a:buFont typeface="Arial" pitchFamily="34" charset="0"/>
              <a:buChar char="•"/>
            </a:pPr>
            <a:r>
              <a:rPr lang="en-US" sz="900" i="1" baseline="0" dirty="0" smtClean="0"/>
              <a:t> Ask if anyone has used the Community Information System for this purpose.</a:t>
            </a: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106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39363" rtl="0" eaLnBrk="1" fontAlgn="auto" latinLnBrk="0" hangingPunct="1">
              <a:lnSpc>
                <a:spcPct val="100000"/>
              </a:lnSpc>
              <a:spcBef>
                <a:spcPts val="0"/>
              </a:spcBef>
              <a:spcAft>
                <a:spcPts val="0"/>
              </a:spcAft>
              <a:buClrTx/>
              <a:buSzTx/>
              <a:buFont typeface="Arial" pitchFamily="34" charset="0"/>
              <a:buChar char="•"/>
              <a:tabLst/>
              <a:defRPr/>
            </a:pPr>
            <a:r>
              <a:rPr lang="en-US" sz="900" i="1" baseline="0" dirty="0" smtClean="0"/>
              <a:t> </a:t>
            </a:r>
            <a:r>
              <a:rPr lang="en-US" sz="900" i="1" dirty="0" smtClean="0"/>
              <a:t>Review the slide.</a:t>
            </a:r>
          </a:p>
          <a:p>
            <a:pPr marL="176131" indent="-176131" defTabSz="939363">
              <a:buFont typeface="Arial" pitchFamily="34" charset="0"/>
              <a:buChar char="•"/>
              <a:defRPr/>
            </a:pPr>
            <a:endParaRPr lang="en-US" sz="900" i="0" baseline="0" dirty="0" smtClean="0"/>
          </a:p>
          <a:p>
            <a:pPr marL="176131" indent="-176131" defTabSz="939363">
              <a:buFont typeface="Arial" pitchFamily="34" charset="0"/>
              <a:buChar char="•"/>
              <a:defRPr/>
            </a:pPr>
            <a:r>
              <a:rPr lang="en-US" sz="900" i="0" dirty="0" smtClean="0"/>
              <a:t>After briefly</a:t>
            </a:r>
            <a:r>
              <a:rPr lang="en-US" sz="900" i="0" baseline="0" dirty="0" smtClean="0"/>
              <a:t> describing the system, click to advance slide to larger view of “new” CAC screen.</a:t>
            </a:r>
            <a:endParaRPr lang="en-US" sz="900" i="0" dirty="0" smtClean="0"/>
          </a:p>
          <a:p>
            <a:pPr marL="176131" indent="-176131" defTabSz="939363">
              <a:buFont typeface="Arial" pitchFamily="34" charset="0"/>
              <a:buChar char="•"/>
              <a:defRPr/>
            </a:pPr>
            <a:endParaRPr lang="en-US" sz="900" dirty="0" smtClean="0"/>
          </a:p>
          <a:p>
            <a:pPr marL="176131" indent="-176131" defTabSz="939363">
              <a:buFont typeface="Arial" pitchFamily="34" charset="0"/>
              <a:buChar char="•"/>
              <a:defRPr/>
            </a:pPr>
            <a:r>
              <a:rPr lang="en-US" sz="900" dirty="0" smtClean="0"/>
              <a:t>Recording the information obtained from CACs are entered in CIS through the CAC screen – walk through with Laser pointer.  Note that you can differ between phone and visit.  Screen allows you to enter findings, notes, and follow-up needed.  In add to the “CAV needed” checkbox on the “Info” screen, under findings, you can also check whether a CAV is needed within one year.</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107</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baseline="0" dirty="0" smtClean="0"/>
              <a:t> Review the slide.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dirty="0" smtClean="0"/>
              <a:t>Providing technical assistance via telephone conversations, visits, email, letters and eventually a CAV is the responsibility of the FEMA HQ, FEMA Regional and NFIP State Coordinators to assist communities in their implementation of the NFIP.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108</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baseline="0" dirty="0" smtClean="0"/>
              <a:t> Review the slide.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a:p>
            <a:pPr marL="171450" indent="-171450">
              <a:buFont typeface="Arial" pitchFamily="34" charset="0"/>
              <a:buChar char="•"/>
            </a:pPr>
            <a:r>
              <a:rPr lang="en-US" sz="900" dirty="0" smtClean="0"/>
              <a:t>It is important to understand that sometimes as Federal or State representatives, we would like to take aggressive action toward a difficult community.  But we as Federal and State employees and the goal of the NFIP, is to provide technical assistance in the implementation of the program regulations.  Our goal is not to kick community’s out of the NFIP, but to help them understand the importance of floodplain management and their commitment to the Federal Government and the citizens.</a:t>
            </a:r>
          </a:p>
          <a:p>
            <a:endParaRPr lang="en-US" sz="900" dirty="0" smtClean="0"/>
          </a:p>
          <a:p>
            <a:pPr marL="171450" indent="-171450">
              <a:buFont typeface="Arial" pitchFamily="34" charset="0"/>
              <a:buChar char="•"/>
            </a:pPr>
            <a:r>
              <a:rPr lang="en-US" sz="900" dirty="0" smtClean="0"/>
              <a:t>If a community no longer is upholding their commitment, the recourse we may have is to place them on probation, and finally suspension. </a:t>
            </a:r>
          </a:p>
          <a:p>
            <a:endParaRPr lang="en-US" sz="900" dirty="0" smtClean="0"/>
          </a:p>
          <a:p>
            <a:pPr marL="171450" indent="-171450">
              <a:buFont typeface="Arial" pitchFamily="34" charset="0"/>
              <a:buChar char="•"/>
            </a:pPr>
            <a:r>
              <a:rPr lang="en-US" sz="900" dirty="0" smtClean="0"/>
              <a:t>However, in some cases, the community and the citizens may be better off struggling through a few years of difficult time resolving deficiencies and improving their program rather than being suspended from the NFIP.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109</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smtClean="0"/>
              <a:t>Review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baseline="0" dirty="0" smtClean="0"/>
              <a:t> Review the slide.  Always good for a laugh.</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dirty="0" smtClean="0"/>
              <a:t>I am with FEMA and simply</a:t>
            </a:r>
            <a:r>
              <a:rPr lang="en-US" sz="900" baseline="0" dirty="0" smtClean="0"/>
              <a:t> wish to look at your program.</a:t>
            </a:r>
            <a:r>
              <a:rPr lang="en-US" sz="900" dirty="0" smtClean="0"/>
              <a:t>  Pay no attention to my six accompanying staff.  Who</a:t>
            </a:r>
            <a:r>
              <a:rPr lang="en-US" sz="900" baseline="0" dirty="0" smtClean="0"/>
              <a:t> that guy? </a:t>
            </a:r>
            <a:r>
              <a:rPr lang="en-US" sz="900" dirty="0" smtClean="0"/>
              <a:t>Oh, he is with the State and just drove me here...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110</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baseline="0" dirty="0" smtClean="0"/>
              <a:t> </a:t>
            </a:r>
            <a:r>
              <a:rPr lang="en-US" sz="900" i="1" dirty="0" smtClean="0"/>
              <a:t>Review the slide.</a:t>
            </a:r>
          </a:p>
          <a:p>
            <a:pPr marL="171450" indent="-171450">
              <a:buFont typeface="Arial" pitchFamily="34" charset="0"/>
              <a:buChar char="•"/>
            </a:pPr>
            <a:endParaRPr lang="en-US" sz="900" i="1" baseline="0" dirty="0" smtClean="0"/>
          </a:p>
          <a:p>
            <a:pPr marL="171450" indent="-171450">
              <a:buFont typeface="Arial" pitchFamily="34" charset="0"/>
              <a:buChar char="•"/>
            </a:pPr>
            <a:r>
              <a:rPr lang="en-US" sz="900" dirty="0" smtClean="0"/>
              <a:t>Ideally – participating communities.  However, a community that has been suspended and/or withdrew and now wants to reenter the NFIP, a CAV should be conducted.   But for each community in the NFIP to be </a:t>
            </a:r>
            <a:r>
              <a:rPr lang="en-US" sz="900" dirty="0" err="1" smtClean="0"/>
              <a:t>CAVed</a:t>
            </a:r>
            <a:r>
              <a:rPr lang="en-US" sz="900" dirty="0" smtClean="0"/>
              <a:t> every year is impossible.</a:t>
            </a:r>
          </a:p>
          <a:p>
            <a:endParaRPr lang="en-US" sz="900" dirty="0" smtClean="0"/>
          </a:p>
          <a:p>
            <a:pPr marL="171450" indent="-171450">
              <a:buFont typeface="Arial" pitchFamily="34" charset="0"/>
              <a:buChar char="•"/>
            </a:pPr>
            <a:r>
              <a:rPr lang="en-US" sz="900" dirty="0" smtClean="0"/>
              <a:t>Depending on the priority and/or budget of a Region, a NFIP participating community should be evaluated every 3 to 5 years.  In that period of time a new group of elected officials could be in office and the direction of a comprehensive floodplain management program may not be the priority of the administration now.  </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What is meant by a “select</a:t>
            </a:r>
            <a:r>
              <a:rPr lang="en-US" sz="900" baseline="0" dirty="0" smtClean="0"/>
              <a:t> community” in reference to a three year cycle vs. a five cycle?</a:t>
            </a:r>
            <a:endParaRPr lang="en-US" sz="90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111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Photos:  Left: Planned housing development in the SFHA Center:</a:t>
            </a:r>
            <a:r>
              <a:rPr lang="en-US" sz="900" baseline="0" dirty="0" smtClean="0"/>
              <a:t>  </a:t>
            </a:r>
            <a:r>
              <a:rPr lang="en-US" sz="900" dirty="0" smtClean="0"/>
              <a:t>Downtown Jackson, MS flood of 1979. Right: A</a:t>
            </a:r>
            <a:r>
              <a:rPr lang="en-US" sz="900" baseline="0" dirty="0" smtClean="0"/>
              <a:t> newly elected </a:t>
            </a:r>
            <a:r>
              <a:rPr lang="en-US" sz="900" dirty="0" smtClean="0"/>
              <a:t>Mayor learning of pre-existing</a:t>
            </a:r>
            <a:r>
              <a:rPr lang="en-US" sz="900" baseline="0" dirty="0" smtClean="0"/>
              <a:t> compliance issues in his town</a:t>
            </a:r>
            <a:r>
              <a:rPr lang="en-US" sz="900" dirty="0" smtClean="0"/>
              <a:t>.  </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Once a preliminary list of CAVs has</a:t>
            </a:r>
            <a:r>
              <a:rPr lang="en-US" sz="900" baseline="0" dirty="0" smtClean="0"/>
              <a:t> been identified (upcoming year), the FEMA RO and State Coordinating Office will determine who will conduct the visits.  This occurs prior to or during the CAP-SSSE SOW negotiation process with States.  IF the CAV/CAC is required for a participating Federally Recognized Tribal Government, then it must be done by FEMA.</a:t>
            </a:r>
            <a:endParaRPr lang="en-US" sz="900" dirty="0" smtClean="0"/>
          </a:p>
          <a:p>
            <a:pPr marL="171450" indent="-171450">
              <a:buFont typeface="Arial" pitchFamily="34" charset="0"/>
              <a:buChar char="•"/>
            </a:pPr>
            <a:endParaRPr lang="en-US" sz="900" i="1"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112</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The length of the Tier 1 list</a:t>
            </a:r>
            <a:r>
              <a:rPr lang="en-US" sz="900" baseline="0" dirty="0" smtClean="0"/>
              <a:t> will depend upon the number of CAVs the State and FEMA can accomplish in a five-year cycle.</a:t>
            </a:r>
            <a:endParaRPr lang="en-US" sz="900" dirty="0" smtClean="0"/>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Additional info can be found</a:t>
            </a:r>
            <a:r>
              <a:rPr lang="en-US" sz="900" baseline="0" dirty="0" smtClean="0"/>
              <a:t> on page 2-2 in FEMA F-776/April 2011.  (NFIP Guidance for Conducting CACs and CAVs)</a:t>
            </a:r>
            <a:endParaRPr lang="en-US" sz="900" dirty="0" smtClean="0"/>
          </a:p>
          <a:p>
            <a:pPr marL="171450" indent="-171450">
              <a:buFont typeface="Arial" pitchFamily="34" charset="0"/>
              <a:buChar char="•"/>
            </a:pPr>
            <a:endParaRPr lang="en-US" sz="900" i="1"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113</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The length of the Tier 1 list</a:t>
            </a:r>
            <a:r>
              <a:rPr lang="en-US" sz="900" baseline="0" dirty="0" smtClean="0"/>
              <a:t> will depend upon the number of CAVs the State and FEMA can accomplish in a five-year cycle.</a:t>
            </a:r>
            <a:endParaRPr lang="en-US" sz="900" dirty="0" smtClean="0"/>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Additional info can be found</a:t>
            </a:r>
            <a:r>
              <a:rPr lang="en-US" sz="900" baseline="0" dirty="0" smtClean="0"/>
              <a:t> on page 2-2 in FEMA F-776/April 2011.  (NFIP Guidance for Conducting CACs and CAVs)</a:t>
            </a:r>
            <a:endParaRPr lang="en-US" sz="900" dirty="0" smtClean="0"/>
          </a:p>
          <a:p>
            <a:pPr marL="171450" indent="-171450">
              <a:buFont typeface="Arial" pitchFamily="34" charset="0"/>
              <a:buChar char="•"/>
            </a:pPr>
            <a:endParaRPr lang="en-US" sz="900" i="1"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114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900" i="1" dirty="0" smtClean="0"/>
              <a:t>Tell the students that this slide is hard to read, so it is divided into four sections in the following</a:t>
            </a:r>
            <a:r>
              <a:rPr lang="en-US" sz="900" i="1" baseline="0" dirty="0" smtClean="0"/>
              <a:t> slides, so just listen.</a:t>
            </a:r>
            <a:endParaRPr lang="en-US" sz="900" i="1" dirty="0" smtClean="0"/>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There are many methods and topics that will put a community on the list for a CAV.  However, more importantly, the files and communications that are received within the HQ and FEMA Regional Offices.</a:t>
            </a:r>
          </a:p>
          <a:p>
            <a:endParaRPr lang="en-US" sz="900" dirty="0" smtClean="0"/>
          </a:p>
          <a:p>
            <a:pPr marL="171450" indent="-171450">
              <a:buFont typeface="Arial" pitchFamily="34" charset="0"/>
              <a:buChar char="•"/>
            </a:pPr>
            <a:r>
              <a:rPr lang="en-US" sz="900" dirty="0" smtClean="0"/>
              <a:t>Submit to Rate is a good tool to begin your fact findings.  If the community is lacking in knowledge of issuance of variances and/or non-compliant construction, a CAV is a tool to research, and resolve problems before they become major damage and loss of life and property are the results. </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Biennial reports that the community has completed will provide information on the areas of concern and immediate attention by the Regional Office.</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New FIRMs with new elevations, increased SFHA or floodway delineated will cause concern with the community officials if they are not familiar with the requirements.  </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When the Regional Offices receive memorandums from HQ about a LOMR-F request and a possible violation noted, that should be a flag for a CAV.  In addition, for those Regions that have basements, LOMR-F with basement construction would be another flag.</a:t>
            </a:r>
          </a:p>
          <a:p>
            <a:pPr marL="171450" indent="-171450">
              <a:buFont typeface="Arial" pitchFamily="34" charset="0"/>
              <a:buChar char="•"/>
            </a:pPr>
            <a:endParaRPr lang="en-US" sz="900" i="1"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115</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a:t>
            </a:r>
            <a:r>
              <a:rPr lang="en-US" sz="900" i="1" baseline="0" dirty="0" smtClean="0"/>
              <a:t> the slide.</a:t>
            </a: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116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a:t>
            </a:r>
            <a:r>
              <a:rPr lang="en-US" sz="900" i="1" baseline="0" dirty="0" smtClean="0"/>
              <a:t> the slide.</a:t>
            </a: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117</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a:t>
            </a:r>
            <a:r>
              <a:rPr lang="en-US" sz="900" i="1" baseline="0" dirty="0" smtClean="0"/>
              <a:t> the slide.</a:t>
            </a: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118</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a:t>
            </a:r>
            <a:r>
              <a:rPr lang="en-US" sz="900" i="1" baseline="0" dirty="0" smtClean="0"/>
              <a:t>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0" baseline="0" dirty="0" smtClean="0"/>
              <a:t>Also, consider issues from old CACs and CAVs and recent disasters.</a:t>
            </a:r>
            <a:endParaRPr lang="en-US" sz="900" i="0" dirty="0"/>
          </a:p>
        </p:txBody>
      </p:sp>
      <p:sp>
        <p:nvSpPr>
          <p:cNvPr id="4" name="Slide Number Placeholder 3"/>
          <p:cNvSpPr>
            <a:spLocks noGrp="1"/>
          </p:cNvSpPr>
          <p:nvPr>
            <p:ph type="sldNum" sz="quarter" idx="10"/>
          </p:nvPr>
        </p:nvSpPr>
        <p:spPr/>
        <p:txBody>
          <a:bodyPr/>
          <a:lstStyle/>
          <a:p>
            <a:fld id="{DB6FC41E-C7B1-4942-A6F8-366B0333BB5C}" type="slidenum">
              <a:rPr lang="en-US" smtClean="0"/>
              <a:t>119</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08" indent="-176108">
              <a:buFont typeface="Arial" pitchFamily="34" charset="0"/>
              <a:buChar char="•"/>
            </a:pPr>
            <a:r>
              <a:rPr lang="en-US" i="1" dirty="0" smtClean="0"/>
              <a:t>Morgan</a:t>
            </a:r>
            <a:r>
              <a:rPr lang="en-US" i="1" baseline="0" dirty="0" smtClean="0"/>
              <a:t> can be quite the wag sometimes…</a:t>
            </a:r>
          </a:p>
          <a:p>
            <a:pPr marL="176108" indent="-176108">
              <a:buFont typeface="Arial" pitchFamily="34" charset="0"/>
              <a:buChar char="•"/>
            </a:pPr>
            <a:endParaRPr lang="en-US" i="1" baseline="0" dirty="0" smtClean="0"/>
          </a:p>
          <a:p>
            <a:pPr marL="176108" indent="-176108">
              <a:buFont typeface="Arial" pitchFamily="34" charset="0"/>
              <a:buChar char="•"/>
            </a:pPr>
            <a:r>
              <a:rPr lang="en-US" i="1" baseline="0" dirty="0" smtClean="0"/>
              <a:t>Photo provided by Brett </a:t>
            </a:r>
            <a:r>
              <a:rPr lang="en-US" i="1" baseline="0" dirty="0" err="1" smtClean="0"/>
              <a:t>Ravell</a:t>
            </a:r>
            <a:r>
              <a:rPr lang="en-US" i="1" baseline="0" dirty="0" smtClean="0"/>
              <a:t>, former student at the Citadel.</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12</a:t>
            </a:fld>
            <a:endParaRPr lang="en-US" dirty="0"/>
          </a:p>
        </p:txBody>
      </p:sp>
    </p:spTree>
    <p:extLst>
      <p:ext uri="{BB962C8B-B14F-4D97-AF65-F5344CB8AC3E}">
        <p14:creationId xmlns:p14="http://schemas.microsoft.com/office/powerpoint/2010/main" val="388508835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900" i="1" baseline="0" dirty="0" smtClean="0"/>
              <a:t>Review the slide.</a:t>
            </a:r>
          </a:p>
          <a:p>
            <a:pPr marL="171450" indent="-171450">
              <a:buFont typeface="Arial" pitchFamily="34" charset="0"/>
              <a:buChar char="•"/>
            </a:pPr>
            <a:endParaRPr lang="en-US" sz="900" i="1" baseline="0" dirty="0" smtClean="0"/>
          </a:p>
          <a:p>
            <a:pPr marL="171450" indent="-171450">
              <a:buFont typeface="Arial" pitchFamily="34" charset="0"/>
              <a:buChar char="•"/>
            </a:pPr>
            <a:r>
              <a:rPr lang="en-US" sz="900" dirty="0" smtClean="0"/>
              <a:t>Disasters can be Presidential declarations,</a:t>
            </a:r>
            <a:r>
              <a:rPr lang="en-US" sz="900" baseline="0" dirty="0" smtClean="0"/>
              <a:t> Small Business Administration or State Declared Emergencies.</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State Associations can be approached for information, but it depends on your relationship with them.  Their purpose is not to “rat out” their member communities to the State or to FEMA.  Perhaps you have conducted training at a conference and noted who needed the most help?</a:t>
            </a:r>
            <a:endParaRPr lang="en-US" sz="90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120</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900" i="1" baseline="0" dirty="0" smtClean="0"/>
              <a:t>Review the slide.  Photos found on FEMA website.</a:t>
            </a:r>
          </a:p>
          <a:p>
            <a:pPr marL="171450" indent="-171450">
              <a:buFont typeface="Arial" pitchFamily="34" charset="0"/>
              <a:buChar char="•"/>
            </a:pPr>
            <a:endParaRPr lang="en-US" sz="900" i="1" baseline="0" dirty="0" smtClean="0"/>
          </a:p>
          <a:p>
            <a:pPr marL="171450" indent="-171450">
              <a:buFont typeface="Arial" pitchFamily="34" charset="0"/>
              <a:buChar char="•"/>
            </a:pPr>
            <a:r>
              <a:rPr lang="en-US" sz="900" baseline="0" dirty="0" smtClean="0"/>
              <a:t>How could these photos of a beach bar and a beachfront hotel assist you in your pre-CAV research?</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What if these photos were taken five years past?  One year past?</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What if a new DFIRM was issued after this event?</a:t>
            </a:r>
            <a:endParaRPr lang="en-US" sz="900" dirty="0" smtClean="0"/>
          </a:p>
          <a:p>
            <a:pPr marL="171450" indent="-171450">
              <a:buFont typeface="Arial" pitchFamily="34" charset="0"/>
              <a:buChar char="•"/>
            </a:pPr>
            <a:endParaRPr lang="en-US" sz="900" i="1" baseline="0" dirty="0" smtClean="0"/>
          </a:p>
          <a:p>
            <a:pPr marL="171450" indent="-171450">
              <a:buFont typeface="Arial" pitchFamily="34" charset="0"/>
              <a:buChar char="•"/>
            </a:pPr>
            <a:endParaRPr lang="en-US" sz="900" i="1"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121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063" indent="-176063">
              <a:buFont typeface="Arial" pitchFamily="34" charset="0"/>
              <a:buChar char="•"/>
            </a:pPr>
            <a:r>
              <a:rPr lang="en-US" i="1" dirty="0" smtClean="0"/>
              <a:t>Review</a:t>
            </a:r>
            <a:r>
              <a:rPr lang="en-US" i="1" baseline="0" dirty="0" smtClean="0"/>
              <a:t> any items or questions that were raised to ensure that there is no confusion or mystery to what you have covered.</a:t>
            </a:r>
          </a:p>
          <a:p>
            <a:pPr marL="176063" indent="-176063">
              <a:buFont typeface="Arial" pitchFamily="34" charset="0"/>
              <a:buChar char="•"/>
            </a:pPr>
            <a:endParaRPr lang="en-US" i="1" baseline="0" dirty="0" smtClean="0"/>
          </a:p>
          <a:p>
            <a:pPr marL="176063" indent="-176063">
              <a:buFont typeface="Arial" pitchFamily="34" charset="0"/>
              <a:buChar char="•"/>
            </a:pPr>
            <a:r>
              <a:rPr lang="en-US" i="1" baseline="0" dirty="0" smtClean="0"/>
              <a:t>Take a 10 minute break.</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122</a:t>
            </a:fld>
            <a:endParaRPr lang="en-US" dirty="0"/>
          </a:p>
        </p:txBody>
      </p:sp>
    </p:spTree>
    <p:extLst>
      <p:ext uri="{BB962C8B-B14F-4D97-AF65-F5344CB8AC3E}">
        <p14:creationId xmlns:p14="http://schemas.microsoft.com/office/powerpoint/2010/main" val="1302893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baseline="0" dirty="0" smtClean="0"/>
              <a:t>When you notify the community of the pending CAV, do you give them the beginning date of the permits/records from which you will be “pulling?”  Perhaps a good idea would be from the date of the last CAV.</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baseline="0" dirty="0" smtClean="0"/>
              <a:t>Photo:  MEMA, the upper photo is a CAV with the city of Pascagoula by FEMA HQ.</a:t>
            </a:r>
            <a:endParaRPr lang="en-US" sz="90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123</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1450" indent="-171450">
              <a:buFont typeface="Arial" pitchFamily="34" charset="0"/>
              <a:buChar char="•"/>
            </a:pPr>
            <a:endParaRPr lang="en-US" sz="900" baseline="0" dirty="0" smtClean="0">
              <a:solidFill>
                <a:srgbClr val="FF0000"/>
              </a:solidFill>
            </a:endParaRPr>
          </a:p>
          <a:p>
            <a:pPr marL="171450" indent="-171450">
              <a:buFont typeface="Arial" pitchFamily="34" charset="0"/>
              <a:buChar char="•"/>
            </a:pPr>
            <a:r>
              <a:rPr lang="en-US" sz="900" baseline="0" dirty="0" smtClean="0">
                <a:solidFill>
                  <a:srgbClr val="FF0000"/>
                </a:solidFill>
              </a:rPr>
              <a:t>Other sources are Google maps, your State DFIRM viewers, etc.   </a:t>
            </a:r>
            <a:r>
              <a:rPr lang="en-US" sz="900" dirty="0" smtClean="0">
                <a:solidFill>
                  <a:srgbClr val="FF0000"/>
                </a:solidFill>
              </a:rPr>
              <a:t>Cite </a:t>
            </a:r>
            <a:r>
              <a:rPr lang="en-US" sz="900" dirty="0" smtClean="0">
                <a:solidFill>
                  <a:srgbClr val="FF0000"/>
                </a:solidFill>
                <a:hlinkClick r:id="rId3"/>
              </a:rPr>
              <a:t>http://www.city-data.com/</a:t>
            </a:r>
            <a:r>
              <a:rPr lang="en-US" sz="900" dirty="0" smtClean="0">
                <a:solidFill>
                  <a:srgbClr val="FF0000"/>
                </a:solidFill>
              </a:rPr>
              <a:t> ; Municode.com, Otherwise rest in CIS etc.</a:t>
            </a:r>
          </a:p>
          <a:p>
            <a:pPr marL="171450" indent="-171450">
              <a:buFont typeface="Arial" pitchFamily="34" charset="0"/>
              <a:buChar char="•"/>
            </a:pPr>
            <a:endParaRPr lang="en-US" sz="900" dirty="0" smtClean="0">
              <a:solidFill>
                <a:srgbClr val="FF0000"/>
              </a:solidFill>
            </a:endParaRPr>
          </a:p>
          <a:p>
            <a:pPr marL="171450" indent="-171450">
              <a:buFont typeface="Arial" pitchFamily="34" charset="0"/>
              <a:buChar char="•"/>
            </a:pPr>
            <a:r>
              <a:rPr lang="en-US" sz="900" dirty="0" smtClean="0">
                <a:solidFill>
                  <a:srgbClr val="FF0000"/>
                </a:solidFill>
              </a:rPr>
              <a:t>Become familiar with the community.</a:t>
            </a:r>
          </a:p>
          <a:p>
            <a:pPr marL="171450" indent="-171450">
              <a:buFont typeface="Arial" pitchFamily="34" charset="0"/>
              <a:buChar char="•"/>
            </a:pPr>
            <a:endParaRPr lang="en-US" sz="900" dirty="0" smtClean="0">
              <a:solidFill>
                <a:srgbClr val="FF0000"/>
              </a:solidFill>
            </a:endParaRPr>
          </a:p>
          <a:p>
            <a:pPr marL="171450" indent="-171450">
              <a:buFont typeface="Arial" pitchFamily="34" charset="0"/>
              <a:buChar char="•"/>
            </a:pPr>
            <a:r>
              <a:rPr lang="en-US" sz="900" dirty="0" smtClean="0">
                <a:solidFill>
                  <a:srgbClr val="FF0000"/>
                </a:solidFill>
              </a:rPr>
              <a:t>Ensure complete coverage of the issues during the visit.</a:t>
            </a:r>
          </a:p>
          <a:p>
            <a:pPr marL="171450" indent="-171450">
              <a:buFont typeface="Arial" pitchFamily="34" charset="0"/>
              <a:buChar char="•"/>
            </a:pPr>
            <a:endParaRPr lang="en-US" sz="900" dirty="0" smtClean="0">
              <a:solidFill>
                <a:srgbClr val="FF0000"/>
              </a:solidFill>
            </a:endParaRPr>
          </a:p>
          <a:p>
            <a:pPr marL="171450" indent="-171450">
              <a:buFont typeface="Arial" pitchFamily="34" charset="0"/>
              <a:buChar char="•"/>
            </a:pPr>
            <a:r>
              <a:rPr lang="en-US" sz="900" dirty="0" smtClean="0">
                <a:solidFill>
                  <a:srgbClr val="FF0000"/>
                </a:solidFill>
              </a:rPr>
              <a:t>A good assessment requires a combination of the background information with the info gathered during the visit</a:t>
            </a:r>
            <a:r>
              <a:rPr lang="en-US" sz="900" baseline="0" dirty="0" smtClean="0">
                <a:solidFill>
                  <a:srgbClr val="FF0000"/>
                </a:solidFill>
              </a:rPr>
              <a:t> itself.</a:t>
            </a:r>
            <a:endParaRPr lang="en-US" sz="900" dirty="0" smtClean="0">
              <a:solidFill>
                <a:srgbClr val="FF0000"/>
              </a:solidFill>
            </a:endParaRP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124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dirty="0" smtClean="0"/>
              <a:t>Can you think of other items on the community’s website that might be of interest?</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125</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i="1" dirty="0" smtClean="0"/>
              <a:t>Review the slide.</a:t>
            </a:r>
          </a:p>
          <a:p>
            <a:endParaRPr lang="en-US" sz="900" dirty="0" smtClean="0"/>
          </a:p>
          <a:p>
            <a:r>
              <a:rPr lang="en-US" sz="900" dirty="0" smtClean="0"/>
              <a:t>KNOW EVERYTHING YOU CAN ABOUT THE COMMUNITY.</a:t>
            </a:r>
          </a:p>
          <a:p>
            <a:endParaRPr lang="en-US" sz="900" dirty="0" smtClean="0"/>
          </a:p>
          <a:p>
            <a:pPr marL="171450" indent="-171450">
              <a:buFont typeface="Arial" pitchFamily="34" charset="0"/>
              <a:buChar char="•"/>
            </a:pPr>
            <a:r>
              <a:rPr lang="en-US" sz="900" dirty="0" smtClean="0"/>
              <a:t>You have determined what the status of the FIS and FIRM – how about are there State Standards that must be enforced?</a:t>
            </a:r>
          </a:p>
          <a:p>
            <a:endParaRPr lang="en-US" sz="900" dirty="0" smtClean="0"/>
          </a:p>
          <a:p>
            <a:pPr marL="171450" indent="-171450">
              <a:buFont typeface="Arial" pitchFamily="34" charset="0"/>
              <a:buChar char="•"/>
            </a:pPr>
            <a:r>
              <a:rPr lang="en-US" sz="900" dirty="0" smtClean="0"/>
              <a:t>Have you addressed any congressional inquiries from concerned citizens?</a:t>
            </a:r>
          </a:p>
          <a:p>
            <a:endParaRPr lang="en-US" sz="900" dirty="0" smtClean="0"/>
          </a:p>
          <a:p>
            <a:pPr marL="171450" indent="-171450">
              <a:buFont typeface="Arial" pitchFamily="34" charset="0"/>
              <a:buChar char="•"/>
            </a:pPr>
            <a:r>
              <a:rPr lang="en-US" sz="900" dirty="0" smtClean="0"/>
              <a:t>Where there any controversial issues that came up during the last disaster declaration?</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126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Make sure they understand that communities are periodically visited to determine how they are enforcing the standards of the NFIP.  </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Tell them you will need to tour the floodplain and invite them to participate (helps with property access, technical assistance,</a:t>
            </a:r>
            <a:r>
              <a:rPr lang="en-US" sz="900" baseline="0" dirty="0" smtClean="0"/>
              <a:t> training, etc.).</a:t>
            </a:r>
          </a:p>
          <a:p>
            <a:pPr marL="171450" indent="-171450">
              <a:buFont typeface="Arial" pitchFamily="34" charset="0"/>
              <a:buChar char="•"/>
            </a:pPr>
            <a:endParaRPr lang="en-US" sz="900" baseline="0" dirty="0" smtClean="0"/>
          </a:p>
          <a:p>
            <a:pPr marL="171450" indent="-171450">
              <a:buFont typeface="Arial" pitchFamily="34" charset="0"/>
              <a:buChar char="•"/>
            </a:pPr>
            <a:r>
              <a:rPr lang="en-US" sz="900" dirty="0" smtClean="0"/>
              <a:t>Schedule a time that will be sufficient to address all your concerns, review of the files, and address any questions or concerns that the community has.  Remember, along with “assessing” the community’s program, you are there to provide “assistance.”</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Indicate that all individuals that are included the process of accepting, reviewing, and approving and/or denying a permit should be available for the meeting.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127</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When contacting the community, be sure to identify yourself and explain the purpose of the call and plan for the visit.  </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Make sure they understand that communities are periodically visit to determine how they are enforcing the standards of the NFIP.</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Schedule a time that will be sufficient to address all your concerns, review of the files, and address any questions or concerns that the community has.  Remember, along with “assessing” the community’s program, we are there to provide “assistance.”</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Indicate that all individuals that are in the process of accepting, reviewing, and approving and/or denying a permit should be available for the meeting.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128</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Provide a confirmation letter to the community identifying the time, date, and place of the meeting.</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Indicate what materials should be available, or can be obtained during your visit.  For example, you may not need to have the complete filing system open and ready, but you should be meeting in an area that you can access the files easily. </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Staff members should be ready and willing to provide information and/or documents.</a:t>
            </a:r>
          </a:p>
          <a:p>
            <a:endParaRPr lang="en-US" sz="900" dirty="0" smtClean="0"/>
          </a:p>
          <a:p>
            <a:pPr marL="171450" indent="-171450">
              <a:buFont typeface="Arial" pitchFamily="34" charset="0"/>
              <a:buChar char="•"/>
            </a:pPr>
            <a:r>
              <a:rPr lang="en-US" sz="900" dirty="0" smtClean="0"/>
              <a:t>Remember, according to the Ordinance adopted to enter the NFIP, the files are “open for inspection.” </a:t>
            </a:r>
          </a:p>
          <a:p>
            <a:pPr marL="0" indent="0">
              <a:buFont typeface="Arial" pitchFamily="34" charset="0"/>
              <a:buNone/>
            </a:pPr>
            <a:endParaRPr lang="en-US" sz="900" dirty="0" smtClean="0"/>
          </a:p>
          <a:p>
            <a:pPr marL="171450" indent="-171450">
              <a:buFont typeface="Arial" pitchFamily="34" charset="0"/>
              <a:buChar char="•"/>
            </a:pPr>
            <a:r>
              <a:rPr lang="en-US" sz="900" dirty="0" smtClean="0"/>
              <a:t>Screen shots of sample</a:t>
            </a:r>
            <a:r>
              <a:rPr lang="en-US" sz="900" baseline="0" dirty="0" smtClean="0"/>
              <a:t> letter on next slide.</a:t>
            </a:r>
            <a:endParaRPr lang="en-US" sz="90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129</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FEMA 496 is only four pages.</a:t>
            </a:r>
          </a:p>
          <a:p>
            <a:pPr marL="176131" indent="-176131">
              <a:buFont typeface="Arial" pitchFamily="34" charset="0"/>
              <a:buChar char="•"/>
            </a:pPr>
            <a:endParaRPr lang="en-US" sz="900" i="1" dirty="0"/>
          </a:p>
          <a:p>
            <a:pPr marL="176131" indent="-176131">
              <a:buFont typeface="Arial" pitchFamily="34" charset="0"/>
              <a:buChar char="•"/>
            </a:pPr>
            <a:r>
              <a:rPr lang="en-US" sz="900" i="1" dirty="0"/>
              <a:t>FEMA 553 consists of </a:t>
            </a:r>
            <a:r>
              <a:rPr lang="en-US" sz="900" i="1" dirty="0" smtClean="0"/>
              <a:t>170 </a:t>
            </a:r>
            <a:r>
              <a:rPr lang="en-US" sz="900" i="1" dirty="0"/>
              <a:t>pages</a:t>
            </a:r>
            <a:r>
              <a:rPr lang="en-US" sz="900" i="1" dirty="0" smtClean="0"/>
              <a:t>.</a:t>
            </a:r>
          </a:p>
          <a:p>
            <a:pPr marL="176131" indent="-176131">
              <a:buFont typeface="Arial" pitchFamily="34" charset="0"/>
              <a:buChar char="•"/>
            </a:pPr>
            <a:endParaRPr lang="en-US" sz="900" i="1" dirty="0" smtClean="0"/>
          </a:p>
          <a:p>
            <a:pPr marL="176131" indent="-176131">
              <a:buFont typeface="Arial" pitchFamily="34" charset="0"/>
              <a:buChar char="•"/>
            </a:pPr>
            <a:r>
              <a:rPr lang="en-US" sz="900" i="0" dirty="0" smtClean="0"/>
              <a:t>Now let’s discuss the first topic, enrolling communities.</a:t>
            </a:r>
            <a:endParaRPr lang="en-US" sz="900" i="0" dirty="0"/>
          </a:p>
        </p:txBody>
      </p:sp>
      <p:sp>
        <p:nvSpPr>
          <p:cNvPr id="4" name="Slide Number Placeholder 3"/>
          <p:cNvSpPr>
            <a:spLocks noGrp="1"/>
          </p:cNvSpPr>
          <p:nvPr>
            <p:ph type="sldNum" sz="quarter" idx="10"/>
          </p:nvPr>
        </p:nvSpPr>
        <p:spPr/>
        <p:txBody>
          <a:bodyPr/>
          <a:lstStyle/>
          <a:p>
            <a:fld id="{DB6FC41E-C7B1-4942-A6F8-366B0333BB5C}" type="slidenum">
              <a:rPr lang="en-US" smtClean="0"/>
              <a:t>13</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Provide a confirmation letter to the community identifying the time, date and place of the meeting.</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Indicate what materials should be available, or can be obtained during your visit.  For example, you may not need to have the complete filing system open and ready, but you should be meeting in an area that you can access the files easily. </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Staff members should be ready and willing to provide information and/or documents.</a:t>
            </a:r>
          </a:p>
          <a:p>
            <a:endParaRPr lang="en-US" sz="900" dirty="0" smtClean="0"/>
          </a:p>
          <a:p>
            <a:pPr marL="171450" indent="-171450">
              <a:buFont typeface="Arial" pitchFamily="34" charset="0"/>
              <a:buChar char="•"/>
            </a:pPr>
            <a:r>
              <a:rPr lang="en-US" sz="900" dirty="0" smtClean="0"/>
              <a:t>Remember, according to the Ordinance adopted to enter the NFIP, the files are “open for inspection.”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130</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baseline="0" dirty="0" smtClean="0"/>
              <a:t> Review the slide.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a:p>
            <a:pPr marL="171450" indent="-171450">
              <a:buFont typeface="Arial" pitchFamily="34" charset="0"/>
              <a:buChar char="•"/>
            </a:pPr>
            <a:r>
              <a:rPr lang="en-US" sz="900" dirty="0" smtClean="0"/>
              <a:t>Be very exact in the purpose of the meeting.  Those present may not be aware that communities are periodically visited, or that you have been touring their community for the last ___ hours. </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Provide a brief overview of the requirements and goals and objectives of the NFIP.  You may have a community official that is new to the Administration, or someone who may not completely understand what the community’s responsibilities are.  </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Explain that you have been touring the SFHA and have taken some photos that you have some questions and/or concerns.  They may not all be possible violations, but be exact why you took the photograph and/or why you are concerned about the development.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131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baseline="0" dirty="0" smtClean="0"/>
              <a:t> Review the slide.  Photo is of FEMA IV and FEMA HQ staff conducting a “State CAV” in Mississippi in 2010.</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a:p>
            <a:pPr marL="171450" indent="-171450">
              <a:buFont typeface="Arial" pitchFamily="34" charset="0"/>
              <a:buChar char="•"/>
            </a:pPr>
            <a:r>
              <a:rPr lang="en-US" sz="900" dirty="0" smtClean="0"/>
              <a:t>In obtaining information, ask for a copy of the documents (for example, permit form, elevation certificate).  Explain that the documents will not be used for public information but placed in the files at the Regional Office for reference and a record of the enforcement procedures of the community. </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Try to resolve as many issues as possible during the meeting.  If there are issues that cannot be resolved, explain the follow up process and what will be asked of the community.  Explain that a timeframe must be established that will allow the community to complete any necessary actions to fulfill the requirements for documentation.</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132</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1450" indent="-171450">
              <a:buFont typeface="Arial" pitchFamily="34" charset="0"/>
              <a:buChar char="•"/>
            </a:pPr>
            <a:endParaRPr lang="en-US" sz="900" baseline="0" dirty="0" smtClean="0">
              <a:solidFill>
                <a:srgbClr val="FF0000"/>
              </a:solidFill>
            </a:endParaRPr>
          </a:p>
          <a:p>
            <a:pPr marL="171450" indent="-171450">
              <a:buFont typeface="Arial" pitchFamily="34" charset="0"/>
              <a:buChar char="•"/>
            </a:pPr>
            <a:r>
              <a:rPr lang="en-US" sz="900" baseline="0" dirty="0" smtClean="0">
                <a:solidFill>
                  <a:srgbClr val="FF0000"/>
                </a:solidFill>
              </a:rPr>
              <a:t>Has the community adopted building codes?  Are there problems with the local ordinance?</a:t>
            </a:r>
          </a:p>
          <a:p>
            <a:pPr marL="171450" indent="-171450">
              <a:buFont typeface="Arial" pitchFamily="34" charset="0"/>
              <a:buChar char="•"/>
            </a:pPr>
            <a:endParaRPr lang="en-US" sz="900" baseline="0" dirty="0" smtClean="0">
              <a:solidFill>
                <a:srgbClr val="FF0000"/>
              </a:solidFill>
            </a:endParaRPr>
          </a:p>
          <a:p>
            <a:pPr marL="171450" indent="-171450">
              <a:buFont typeface="Arial" pitchFamily="34" charset="0"/>
              <a:buChar char="•"/>
            </a:pPr>
            <a:r>
              <a:rPr lang="en-US" sz="900" baseline="0" dirty="0" smtClean="0">
                <a:solidFill>
                  <a:srgbClr val="FF0000"/>
                </a:solidFill>
              </a:rPr>
              <a:t>Can the local Floodplain Administrator properly interpret the FIS and map?  Any recent floods, annexations, structural flood-control projects, etc.</a:t>
            </a:r>
          </a:p>
          <a:p>
            <a:pPr marL="171450" indent="-171450">
              <a:buFont typeface="Arial" pitchFamily="34" charset="0"/>
              <a:buChar char="•"/>
            </a:pPr>
            <a:endParaRPr lang="en-US" sz="900" baseline="0" dirty="0" smtClean="0">
              <a:solidFill>
                <a:srgbClr val="FF0000"/>
              </a:solidFill>
            </a:endParaRPr>
          </a:p>
          <a:p>
            <a:pPr marL="171450" indent="-171450">
              <a:buFont typeface="Arial" pitchFamily="34" charset="0"/>
              <a:buChar char="•"/>
            </a:pPr>
            <a:r>
              <a:rPr lang="en-US" sz="900" baseline="0" dirty="0" smtClean="0">
                <a:solidFill>
                  <a:srgbClr val="FF0000"/>
                </a:solidFill>
              </a:rPr>
              <a:t>Determine what procedures are used in floodplain development reviews, permits, inspections.  How are permits recorded?</a:t>
            </a:r>
          </a:p>
          <a:p>
            <a:pPr marL="171450" indent="-171450">
              <a:buFont typeface="Arial" pitchFamily="34" charset="0"/>
              <a:buChar char="•"/>
            </a:pPr>
            <a:endParaRPr lang="en-US" sz="900" baseline="0" dirty="0" smtClean="0">
              <a:solidFill>
                <a:srgbClr val="FF0000"/>
              </a:solidFill>
            </a:endParaRPr>
          </a:p>
          <a:p>
            <a:pPr marL="171450" indent="-171450">
              <a:buFont typeface="Arial" pitchFamily="34" charset="0"/>
              <a:buChar char="•"/>
            </a:pPr>
            <a:r>
              <a:rPr lang="en-US" sz="900" baseline="0" dirty="0" smtClean="0">
                <a:solidFill>
                  <a:srgbClr val="FF0000"/>
                </a:solidFill>
              </a:rPr>
              <a:t>Review and verify data obtained from CIS with local FA.</a:t>
            </a:r>
          </a:p>
          <a:p>
            <a:pPr marL="171450" indent="-171450">
              <a:buFont typeface="Arial" pitchFamily="34" charset="0"/>
              <a:buChar char="•"/>
            </a:pPr>
            <a:endParaRPr lang="en-US" sz="900" baseline="0" dirty="0" smtClean="0">
              <a:solidFill>
                <a:srgbClr val="FF0000"/>
              </a:solidFill>
            </a:endParaRPr>
          </a:p>
          <a:p>
            <a:pPr marL="171450" indent="-171450">
              <a:buFont typeface="Arial" pitchFamily="34" charset="0"/>
              <a:buChar char="•"/>
            </a:pPr>
            <a:r>
              <a:rPr lang="en-US" sz="900" baseline="0" dirty="0" smtClean="0">
                <a:solidFill>
                  <a:srgbClr val="FF0000"/>
                </a:solidFill>
              </a:rPr>
              <a:t>Address any unresolved issues from last CAC or CAV.  Look for something to compliment, you are a coach/tech advisor.  </a:t>
            </a:r>
          </a:p>
          <a:p>
            <a:pPr marL="171450" indent="-171450">
              <a:buFont typeface="Arial" pitchFamily="34" charset="0"/>
              <a:buChar char="•"/>
            </a:pPr>
            <a:endParaRPr lang="en-US" sz="900" baseline="0" dirty="0" smtClean="0">
              <a:solidFill>
                <a:srgbClr val="FF0000"/>
              </a:solidFill>
            </a:endParaRPr>
          </a:p>
          <a:p>
            <a:pPr marL="171450" indent="-171450">
              <a:buFont typeface="Arial" pitchFamily="34" charset="0"/>
              <a:buChar char="•"/>
            </a:pPr>
            <a:r>
              <a:rPr lang="en-US" sz="900" baseline="0" dirty="0" smtClean="0">
                <a:solidFill>
                  <a:srgbClr val="FF0000"/>
                </a:solidFill>
              </a:rPr>
              <a:t>Discuss findings, next steps, and any follow-up assistance to provide.  Identify any community action that will be required.</a:t>
            </a:r>
          </a:p>
          <a:p>
            <a:endParaRPr lang="en-US" sz="900" dirty="0" smtClean="0"/>
          </a:p>
          <a:p>
            <a:pPr marL="0" indent="0">
              <a:buFont typeface="Arial" pitchFamily="34" charset="0"/>
              <a:buNone/>
            </a:pPr>
            <a:endParaRPr lang="en-US" sz="90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133</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Don’t expect to walk out of the office to conduct a CAV with just a portfolio in hand.  CAVs are “digital” now.</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You need to have maps, studies, camera, hand level (if you know who to use it), topo maps, and anything else that will provide the assistance necessary TO YOU to conduct a comprehensive fact finding CAV.</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Any equipment used by anyone not included in this list?</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134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Maps – FIS – how can we do a CAV without those tools.  In some cases, if a community has limited floodplains, you may be able to obtain a </a:t>
            </a:r>
            <a:r>
              <a:rPr lang="en-US" sz="900" dirty="0" err="1" smtClean="0"/>
              <a:t>FIRMette</a:t>
            </a:r>
            <a:r>
              <a:rPr lang="en-US" sz="900" dirty="0" smtClean="0"/>
              <a:t> for reference without carrying all the map panels.</a:t>
            </a:r>
          </a:p>
          <a:p>
            <a:endParaRPr lang="en-US" sz="900" dirty="0" smtClean="0"/>
          </a:p>
          <a:p>
            <a:pPr marL="171450" indent="-171450">
              <a:buFont typeface="Arial" pitchFamily="34" charset="0"/>
              <a:buChar char="•"/>
            </a:pPr>
            <a:r>
              <a:rPr lang="en-US" sz="900" dirty="0" smtClean="0"/>
              <a:t>In larger communities a Street Atlas or </a:t>
            </a:r>
            <a:r>
              <a:rPr lang="en-US" sz="900" dirty="0" err="1" smtClean="0"/>
              <a:t>Mapsco</a:t>
            </a:r>
            <a:r>
              <a:rPr lang="en-US" sz="900" dirty="0" smtClean="0"/>
              <a:t> is necessary. </a:t>
            </a:r>
          </a:p>
          <a:p>
            <a:endParaRPr lang="en-US" sz="900" dirty="0" smtClean="0"/>
          </a:p>
          <a:p>
            <a:pPr marL="171450" indent="-171450">
              <a:buFont typeface="Arial" pitchFamily="34" charset="0"/>
              <a:buChar char="•"/>
            </a:pPr>
            <a:r>
              <a:rPr lang="en-US" sz="900" dirty="0" smtClean="0"/>
              <a:t>If you are familiar with GPS, that is a good tool, especially if you are working a large rural area.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135</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In some cases it may not be wise to have the local official accompany you on the CAV.  He/she may want to guide you away from non-compliant development.  </a:t>
            </a:r>
          </a:p>
          <a:p>
            <a:endParaRPr lang="en-US" sz="900" dirty="0" smtClean="0"/>
          </a:p>
          <a:p>
            <a:pPr marL="171450" indent="-171450">
              <a:buFont typeface="Arial" pitchFamily="34" charset="0"/>
              <a:buChar char="•"/>
            </a:pPr>
            <a:r>
              <a:rPr lang="en-US" sz="900" dirty="0" smtClean="0"/>
              <a:t>Do not always assume that if a small community is not growing, or there is little growth, that nothing is happening.  Also, small communities tend to be a good example of enforcement and would serve to be a reference to neighboring communities. </a:t>
            </a:r>
          </a:p>
          <a:p>
            <a:pPr marL="171450" indent="-171450">
              <a:buFont typeface="Arial" pitchFamily="34" charset="0"/>
              <a:buChar char="•"/>
            </a:pPr>
            <a:endParaRPr lang="en-US" sz="900" dirty="0" smtClean="0"/>
          </a:p>
          <a:p>
            <a:pPr marL="171450" indent="-171450">
              <a:buFont typeface="Arial" pitchFamily="34" charset="0"/>
              <a:buChar char="•"/>
            </a:pPr>
            <a:r>
              <a:rPr lang="en-US" sz="900" i="1" dirty="0" smtClean="0"/>
              <a:t>MEMA Photos:  Lower</a:t>
            </a:r>
            <a:r>
              <a:rPr lang="en-US" sz="900" i="1" baseline="0" dirty="0" smtClean="0"/>
              <a:t> </a:t>
            </a:r>
            <a:r>
              <a:rPr lang="en-US" sz="900" i="1" dirty="0" smtClean="0"/>
              <a:t>Left:  A locked road with a “No Trespassing” sign.      Upper Right:   Windshield</a:t>
            </a:r>
            <a:r>
              <a:rPr lang="en-US" sz="900" i="1" baseline="0" dirty="0" smtClean="0"/>
              <a:t> tour discovers a structure built over a ditch.  </a:t>
            </a:r>
            <a:endParaRPr lang="en-US" sz="900" i="1"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136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dirty="0" smtClean="0"/>
              <a:t>In large communities, it may be more advantageous to conduct a “Team CAV.”  Meaning that more than one person conduct the floodplain tour.  Two teams of two people each reviewing the floodplain.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dirty="0" smtClean="0"/>
              <a:t> It can be very difficult to tour, observe the map, and take notes and record information via camera and reports without assistance. </a:t>
            </a:r>
          </a:p>
          <a:p>
            <a:pPr marL="171450" indent="-171450">
              <a:buFont typeface="Arial" pitchFamily="34" charset="0"/>
              <a:buChar char="•"/>
            </a:pPr>
            <a:endParaRPr lang="en-US" sz="90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137</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900" i="1" dirty="0" smtClean="0"/>
              <a:t>Review</a:t>
            </a:r>
            <a:r>
              <a:rPr lang="en-US" sz="900" i="1" baseline="0" dirty="0" smtClean="0"/>
              <a:t> the slide.</a:t>
            </a:r>
            <a:endParaRPr lang="en-US" sz="900" i="1"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138</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Photo</a:t>
            </a:r>
            <a:r>
              <a:rPr lang="en-US" sz="900" i="1" baseline="0" dirty="0" smtClean="0"/>
              <a:t> of Lewis County, WA.</a:t>
            </a: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139</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FEMA 496 is only four pages.</a:t>
            </a:r>
          </a:p>
          <a:p>
            <a:pPr marL="176131" indent="-176131">
              <a:buFont typeface="Arial" pitchFamily="34" charset="0"/>
              <a:buChar char="•"/>
            </a:pPr>
            <a:endParaRPr lang="en-US" sz="900" i="1" dirty="0"/>
          </a:p>
          <a:p>
            <a:pPr marL="176131" indent="-176131">
              <a:buFont typeface="Arial" pitchFamily="34" charset="0"/>
              <a:buChar char="•"/>
            </a:pPr>
            <a:r>
              <a:rPr lang="en-US" sz="900" i="1" dirty="0" smtClean="0"/>
              <a:t>Job </a:t>
            </a:r>
            <a:r>
              <a:rPr lang="en-US" sz="900" i="1" dirty="0"/>
              <a:t>Aid 1.  Take a couple of minutes to peruse it with the students.</a:t>
            </a:r>
          </a:p>
        </p:txBody>
      </p:sp>
      <p:sp>
        <p:nvSpPr>
          <p:cNvPr id="4" name="Slide Number Placeholder 3"/>
          <p:cNvSpPr>
            <a:spLocks noGrp="1"/>
          </p:cNvSpPr>
          <p:nvPr>
            <p:ph type="sldNum" sz="quarter" idx="10"/>
          </p:nvPr>
        </p:nvSpPr>
        <p:spPr/>
        <p:txBody>
          <a:bodyPr/>
          <a:lstStyle/>
          <a:p>
            <a:fld id="{DB6FC41E-C7B1-4942-A6F8-366B0333BB5C}" type="slidenum">
              <a:rPr lang="en-US" smtClean="0"/>
              <a:t>14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900" baseline="0" dirty="0" smtClean="0"/>
              <a:t>Left top: elevated gate house entrance to state park in CHHA, appears to be compliant.</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Center top: Post-FIRM home built with a berm surrounding it, appears to be noncompliant.</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Right top: RL structure HMGP elevation project in a floodway.  Needs a “No Rise” certificate and better coordination with SHMO.</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Center bottom: MFH recently moved on site, pink ribbon nailed to tree indicates BFE height.</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Right bottom:  Elevated structure in CHHA, appears to be compliant.  However, what is behind the louvers?</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140</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900" baseline="0" dirty="0" smtClean="0"/>
              <a:t>Top left:  Marking the location of a structure in the SFHA.  Slab on grade, is it pre or post-FIRM?  Is there an Elevation Certificate?</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Top right:  Finding that a RL list provided </a:t>
            </a:r>
            <a:r>
              <a:rPr lang="en-US" sz="900" baseline="0" dirty="0" err="1" smtClean="0"/>
              <a:t>lat</a:t>
            </a:r>
            <a:r>
              <a:rPr lang="en-US" sz="900" baseline="0" dirty="0" smtClean="0"/>
              <a:t>/long was incorrect.</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Bottom left:  Using a handheld GPS to navigate a river during a flood.</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Bottom right:  Photo of flood damaged home, taken with a “GPS camera.”</a:t>
            </a:r>
          </a:p>
          <a:p>
            <a:pPr marL="171450" indent="-171450">
              <a:buFont typeface="Arial" pitchFamily="34" charset="0"/>
              <a:buChar char="•"/>
            </a:pPr>
            <a:endParaRPr lang="en-US" sz="900" baseline="0" dirty="0" smtClean="0"/>
          </a:p>
          <a:p>
            <a:pPr marL="171450" indent="-171450">
              <a:buFont typeface="Arial" pitchFamily="34" charset="0"/>
              <a:buChar char="•"/>
            </a:pPr>
            <a:r>
              <a:rPr lang="en-US" sz="900" i="1" baseline="0" dirty="0" smtClean="0"/>
              <a:t>CLICK</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Pop-Up photo:  close up of time and </a:t>
            </a:r>
            <a:r>
              <a:rPr lang="en-US" sz="900" baseline="0" dirty="0" err="1" smtClean="0"/>
              <a:t>lat</a:t>
            </a:r>
            <a:r>
              <a:rPr lang="en-US" sz="900" baseline="0" dirty="0" smtClean="0"/>
              <a:t>/long stamp on photo.  This camera allows the image to be imported into GIS.</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141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900" baseline="0" dirty="0" smtClean="0"/>
              <a:t>Top left:  Checking RL data base during a windshield tour of SFHA.</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Top right:  Using a LCD projector to display windshield tour photos to local officials at the summary meeting.</a:t>
            </a:r>
          </a:p>
          <a:p>
            <a:pPr marL="171450" indent="-171450">
              <a:buFont typeface="Arial" pitchFamily="34" charset="0"/>
              <a:buChar char="•"/>
            </a:pPr>
            <a:endParaRPr lang="en-US" sz="900" baseline="0" dirty="0" smtClean="0"/>
          </a:p>
          <a:p>
            <a:pPr marL="171450" indent="-171450">
              <a:buFont typeface="Arial" pitchFamily="34" charset="0"/>
              <a:buChar char="•"/>
            </a:pPr>
            <a:r>
              <a:rPr lang="en-US" sz="900" i="1" baseline="0" dirty="0" smtClean="0"/>
              <a:t>CLICK twice.</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Bottom left:  Viewing a FEMA map service center FIRM panel.</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Bottom right:  Using a state developed DFIRM viewer.</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Has anyone used the free SKYPE program in the field or during a meeting?</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142</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Left photo:  Fill in a floodway.</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Right photo:  Altered watercourse.</a:t>
            </a:r>
          </a:p>
          <a:p>
            <a:pPr marL="171450" indent="-171450">
              <a:buFont typeface="Arial" pitchFamily="34" charset="0"/>
              <a:buChar char="•"/>
            </a:pPr>
            <a:endParaRPr lang="en-US" sz="900"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143</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What are possible resolutions for fill and or debris in a delineated floodway? </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Can proper engineering and remapping change the situation?</a:t>
            </a:r>
          </a:p>
          <a:p>
            <a:pPr marL="171450" indent="-171450">
              <a:buFont typeface="Arial" pitchFamily="34" charset="0"/>
              <a:buChar char="•"/>
            </a:pPr>
            <a:endParaRPr lang="en-US" sz="900" baseline="0" dirty="0" smtClean="0"/>
          </a:p>
          <a:p>
            <a:pPr marL="171450" indent="-171450">
              <a:buFont typeface="Arial" pitchFamily="34" charset="0"/>
              <a:buChar char="•"/>
            </a:pPr>
            <a:r>
              <a:rPr lang="en-US" sz="900" baseline="0" dirty="0" smtClean="0"/>
              <a:t>Any ideas on how to correct the debris under the bridge?  Who or what Agency could assist in the endeavor?</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144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900" i="0" dirty="0" smtClean="0"/>
              <a:t>Bottom right photo:  This new construction is located on a</a:t>
            </a:r>
            <a:r>
              <a:rPr lang="en-US" sz="900" i="0" baseline="0" dirty="0" smtClean="0"/>
              <a:t> small hill; however, is the lowest floor above the BFE?  Why?  Click to bring up adjacent house’s foundation system.</a:t>
            </a:r>
          </a:p>
          <a:p>
            <a:pPr marL="171450" indent="-171450">
              <a:buFont typeface="Arial" pitchFamily="34" charset="0"/>
              <a:buChar char="•"/>
            </a:pPr>
            <a:endParaRPr lang="en-US" sz="900" i="0" baseline="0" dirty="0" smtClean="0"/>
          </a:p>
          <a:p>
            <a:pPr marL="171450" indent="-171450">
              <a:buFont typeface="Arial" pitchFamily="34" charset="0"/>
              <a:buChar char="•"/>
            </a:pPr>
            <a:r>
              <a:rPr lang="en-US" sz="900" i="1" baseline="0" dirty="0" smtClean="0"/>
              <a:t>CLICK to bring up elevated foundation system photo.</a:t>
            </a: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145</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900" dirty="0" smtClean="0"/>
              <a:t>This community suffered severe damage during a federally declared flood disaster three years prior to your CAV.  It now appears that the community is allowing development to placed in the same area without elevation. </a:t>
            </a:r>
          </a:p>
          <a:p>
            <a:endParaRPr lang="en-US" sz="900" dirty="0" smtClean="0"/>
          </a:p>
          <a:p>
            <a:r>
              <a:rPr lang="en-US" sz="900" b="1" dirty="0" smtClean="0"/>
              <a:t>Solution:</a:t>
            </a:r>
            <a:r>
              <a:rPr lang="en-US" sz="900" dirty="0" smtClean="0"/>
              <a:t>  Require the community provide documentation and proof that the new development is meeting the adopted floodplain management standards.  Have the community provide an copy of the permit application, and elevation certificate.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146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900" dirty="0" smtClean="0"/>
              <a:t>It appears that the construction could be a substantial improvement.  </a:t>
            </a:r>
          </a:p>
          <a:p>
            <a:endParaRPr lang="en-US" sz="900" dirty="0" smtClean="0"/>
          </a:p>
          <a:p>
            <a:r>
              <a:rPr lang="en-US" sz="900" dirty="0" smtClean="0"/>
              <a:t>Solution:  Consult with community and require a copy of the permit application and/or elevation certificate.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147</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1450" indent="-171450">
              <a:buFont typeface="Arial" pitchFamily="34" charset="0"/>
              <a:buChar char="•"/>
            </a:pPr>
            <a:endParaRPr lang="en-US" sz="900" baseline="0" dirty="0" smtClean="0">
              <a:solidFill>
                <a:srgbClr val="FF0000"/>
              </a:solidFill>
            </a:endParaRPr>
          </a:p>
          <a:p>
            <a:pPr marL="171450" indent="-171450">
              <a:buFont typeface="Arial" pitchFamily="34" charset="0"/>
              <a:buChar char="•"/>
            </a:pPr>
            <a:r>
              <a:rPr lang="en-US" sz="900" baseline="0" dirty="0" smtClean="0">
                <a:solidFill>
                  <a:srgbClr val="FF0000"/>
                </a:solidFill>
              </a:rPr>
              <a:t>Some communities may have regulations not allowing MFH to be placed within floodways.</a:t>
            </a:r>
          </a:p>
          <a:p>
            <a:pPr marL="171450" indent="-171450">
              <a:buFont typeface="Arial" pitchFamily="34" charset="0"/>
              <a:buChar char="•"/>
            </a:pPr>
            <a:endParaRPr lang="en-US" sz="900" baseline="0" dirty="0" smtClean="0">
              <a:solidFill>
                <a:srgbClr val="FF0000"/>
              </a:solidFill>
            </a:endParaRPr>
          </a:p>
          <a:p>
            <a:pPr marL="171450" indent="-171450">
              <a:buFont typeface="Arial" pitchFamily="34" charset="0"/>
              <a:buChar char="•"/>
            </a:pPr>
            <a:r>
              <a:rPr lang="en-US" sz="900" baseline="0" dirty="0" smtClean="0">
                <a:solidFill>
                  <a:srgbClr val="FF0000"/>
                </a:solidFill>
              </a:rPr>
              <a:t>There are alternate methods to place electric outlets below the BFE, such as using reel type extension cords in the floor above the ground.</a:t>
            </a:r>
          </a:p>
          <a:p>
            <a:pPr marL="171450" indent="-171450">
              <a:buFont typeface="Arial" pitchFamily="34" charset="0"/>
              <a:buChar char="•"/>
            </a:pPr>
            <a:endParaRPr lang="en-US" sz="900" baseline="0" dirty="0" smtClean="0">
              <a:solidFill>
                <a:srgbClr val="FF0000"/>
              </a:solidFill>
            </a:endParaRPr>
          </a:p>
          <a:p>
            <a:pPr marL="171450" indent="-171450">
              <a:buFont typeface="Arial" pitchFamily="34" charset="0"/>
              <a:buChar char="•"/>
            </a:pPr>
            <a:r>
              <a:rPr lang="en-US" sz="900" baseline="0" dirty="0" smtClean="0">
                <a:solidFill>
                  <a:srgbClr val="FF0000"/>
                </a:solidFill>
              </a:rPr>
              <a:t>Some flood openings might be engineered and appear to be inadequate to your eye.</a:t>
            </a:r>
          </a:p>
          <a:p>
            <a:pPr marL="171450" indent="-171450">
              <a:buFont typeface="Arial" pitchFamily="34" charset="0"/>
              <a:buChar char="•"/>
            </a:pPr>
            <a:endParaRPr lang="en-US" sz="900" baseline="0" dirty="0" smtClean="0">
              <a:solidFill>
                <a:srgbClr val="FF0000"/>
              </a:solidFill>
            </a:endParaRPr>
          </a:p>
          <a:p>
            <a:pPr marL="171450" indent="-171450">
              <a:buFont typeface="Arial" pitchFamily="34" charset="0"/>
              <a:buChar char="•"/>
            </a:pPr>
            <a:r>
              <a:rPr lang="en-US" sz="900" baseline="0" dirty="0" smtClean="0">
                <a:solidFill>
                  <a:srgbClr val="FF0000"/>
                </a:solidFill>
              </a:rPr>
              <a:t>Check to see if the community has drainage requirements in their flood damage prevention ordinance or other codes.</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148</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149</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 </a:t>
            </a:r>
          </a:p>
        </p:txBody>
      </p:sp>
      <p:sp>
        <p:nvSpPr>
          <p:cNvPr id="4" name="Slide Number Placeholder 3"/>
          <p:cNvSpPr>
            <a:spLocks noGrp="1"/>
          </p:cNvSpPr>
          <p:nvPr>
            <p:ph type="sldNum" sz="quarter" idx="10"/>
          </p:nvPr>
        </p:nvSpPr>
        <p:spPr/>
        <p:txBody>
          <a:bodyPr/>
          <a:lstStyle/>
          <a:p>
            <a:fld id="{DB6FC41E-C7B1-4942-A6F8-366B0333BB5C}" type="slidenum">
              <a:rPr lang="en-US" smtClean="0"/>
              <a:t>15</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dirty="0" smtClean="0"/>
              <a:t>You may need to take or send ahead information and publications that will help the community understand floodplain management and even more important – All Hazard Mitigation.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150</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151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0" dirty="0" smtClean="0"/>
              <a:t>Bullet two:</a:t>
            </a:r>
            <a:r>
              <a:rPr lang="en-US" sz="900" i="0" baseline="0" dirty="0" smtClean="0"/>
              <a:t>  Certifications are necessary for </a:t>
            </a:r>
            <a:r>
              <a:rPr lang="en-US" sz="900" i="0" baseline="0" dirty="0" err="1" smtClean="0"/>
              <a:t>floodproofing</a:t>
            </a:r>
            <a:r>
              <a:rPr lang="en-US" sz="900" i="0" baseline="0" dirty="0" smtClean="0"/>
              <a:t>, flood openings (when design differs from NFIP minimum), anchoring of pile and column foundations and breakaway walls in V zones.</a:t>
            </a:r>
            <a:endParaRPr lang="en-US" sz="900" i="0" dirty="0"/>
          </a:p>
        </p:txBody>
      </p:sp>
      <p:sp>
        <p:nvSpPr>
          <p:cNvPr id="4" name="Slide Number Placeholder 3"/>
          <p:cNvSpPr>
            <a:spLocks noGrp="1"/>
          </p:cNvSpPr>
          <p:nvPr>
            <p:ph type="sldNum" sz="quarter" idx="10"/>
          </p:nvPr>
        </p:nvSpPr>
        <p:spPr/>
        <p:txBody>
          <a:bodyPr/>
          <a:lstStyle/>
          <a:p>
            <a:fld id="{DB6FC41E-C7B1-4942-A6F8-366B0333BB5C}" type="slidenum">
              <a:rPr lang="en-US" smtClean="0"/>
              <a:t>152</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153</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154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t>Review the slide.</a:t>
            </a:r>
          </a:p>
          <a:p>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155</a:t>
            </a:fld>
            <a:endParaRPr lang="en-US" dirty="0"/>
          </a:p>
        </p:txBody>
      </p:sp>
    </p:spTree>
    <p:extLst>
      <p:ext uri="{BB962C8B-B14F-4D97-AF65-F5344CB8AC3E}">
        <p14:creationId xmlns:p14="http://schemas.microsoft.com/office/powerpoint/2010/main" val="368606901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t>Review the slide.</a:t>
            </a:r>
          </a:p>
          <a:p>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156</a:t>
            </a:fld>
            <a:endParaRPr lang="en-US" dirty="0"/>
          </a:p>
        </p:txBody>
      </p:sp>
    </p:spTree>
    <p:extLst>
      <p:ext uri="{BB962C8B-B14F-4D97-AF65-F5344CB8AC3E}">
        <p14:creationId xmlns:p14="http://schemas.microsoft.com/office/powerpoint/2010/main" val="318746068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t>Review the slide.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157</a:t>
            </a:fld>
            <a:endParaRPr lang="en-US" dirty="0"/>
          </a:p>
        </p:txBody>
      </p:sp>
    </p:spTree>
    <p:extLst>
      <p:ext uri="{BB962C8B-B14F-4D97-AF65-F5344CB8AC3E}">
        <p14:creationId xmlns:p14="http://schemas.microsoft.com/office/powerpoint/2010/main" val="120494449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t>Review the slide.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158</a:t>
            </a:fld>
            <a:endParaRPr lang="en-US" dirty="0"/>
          </a:p>
        </p:txBody>
      </p:sp>
    </p:spTree>
    <p:extLst>
      <p:ext uri="{BB962C8B-B14F-4D97-AF65-F5344CB8AC3E}">
        <p14:creationId xmlns:p14="http://schemas.microsoft.com/office/powerpoint/2010/main" val="7130479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t>Review the slide.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159</a:t>
            </a:fld>
            <a:endParaRPr lang="en-US" dirty="0"/>
          </a:p>
        </p:txBody>
      </p:sp>
    </p:spTree>
    <p:extLst>
      <p:ext uri="{BB962C8B-B14F-4D97-AF65-F5344CB8AC3E}">
        <p14:creationId xmlns:p14="http://schemas.microsoft.com/office/powerpoint/2010/main" val="3686014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a:p>
            <a:pPr marL="176131" indent="-176131">
              <a:buFont typeface="Arial" pitchFamily="34" charset="0"/>
              <a:buChar char="•"/>
            </a:pPr>
            <a:r>
              <a:rPr lang="en-US" sz="900" dirty="0"/>
              <a:t>If a community has been identified as being </a:t>
            </a:r>
            <a:r>
              <a:rPr lang="en-US" sz="900" dirty="0" err="1"/>
              <a:t>floodprone</a:t>
            </a:r>
            <a:r>
              <a:rPr lang="en-US" sz="900" dirty="0"/>
              <a:t> and has not joined the NFIP within one year of being notified of being mapped, then Federal agencies cannot provide financial assistance for buildings in the identified Special Flood Hazard Areas.</a:t>
            </a:r>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t>Review the slide.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160</a:t>
            </a:fld>
            <a:endParaRPr lang="en-US" dirty="0"/>
          </a:p>
        </p:txBody>
      </p:sp>
    </p:spTree>
    <p:extLst>
      <p:ext uri="{BB962C8B-B14F-4D97-AF65-F5344CB8AC3E}">
        <p14:creationId xmlns:p14="http://schemas.microsoft.com/office/powerpoint/2010/main" val="291804650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1450" indent="-171450">
              <a:buFont typeface="Arial" pitchFamily="34" charset="0"/>
              <a:buChar char="•"/>
            </a:pPr>
            <a:r>
              <a:rPr lang="en-US" sz="900" dirty="0" smtClean="0"/>
              <a:t>Follow up letter should be addressed not only to the CEO but a copy provided to everyone that was at the meeting.   Be exact in the letter what your results of the fact finding visit during the SFHA tour and the meeting with the community officials.</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Identify each deficiency and any resolution of those deficiencies.  </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Be informative and exact in what documents you are requesting from the community.  In may be more advantageous to attached a detailed picture report to the letter. </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Therefore, there are no questions, and the community does not have to guess about what is required.   Recommend solutions to the deficiencies.  Don’t leave the community in the dark. </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Provide technical assistance via publications, reference other communities that are enforcing a comprehensive program, or other entities that can help.</a:t>
            </a:r>
          </a:p>
          <a:p>
            <a:endParaRPr lang="en-US" sz="900" dirty="0" smtClean="0"/>
          </a:p>
          <a:p>
            <a:pPr marL="171450" indent="-171450">
              <a:buFont typeface="Arial" pitchFamily="34" charset="0"/>
              <a:buChar char="•"/>
            </a:pPr>
            <a:r>
              <a:rPr lang="en-US" sz="900" dirty="0" smtClean="0"/>
              <a:t>Be positive in your comments.  If the community had some good enforcement and/or procedures, point those out in the letter. </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Recommend enhancements for the community.  Remember to stress the all hazard approach to their community.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161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1450" indent="-171450">
              <a:buFont typeface="Arial" pitchFamily="34" charset="0"/>
              <a:buChar char="•"/>
            </a:pPr>
            <a:endParaRPr lang="en-US" sz="90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162</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1450" indent="-171450">
              <a:buFont typeface="Arial" pitchFamily="34" charset="0"/>
              <a:buChar char="•"/>
            </a:pPr>
            <a:endParaRPr lang="en-US" sz="90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163</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1450" indent="-171450">
              <a:buFont typeface="Arial" pitchFamily="34" charset="0"/>
              <a:buChar char="•"/>
            </a:pPr>
            <a:endParaRPr lang="en-US" sz="90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164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1450" indent="-171450">
              <a:buFont typeface="Arial" pitchFamily="34" charset="0"/>
              <a:buChar char="•"/>
            </a:pPr>
            <a:r>
              <a:rPr lang="en-US" sz="900" dirty="0" smtClean="0"/>
              <a:t>Be exact in what you are going to ask the community to provide.  This is the beginning process to build a case to correct deficiencies and possible violations. </a:t>
            </a:r>
          </a:p>
          <a:p>
            <a:endParaRPr lang="en-US" sz="900" dirty="0" smtClean="0"/>
          </a:p>
          <a:p>
            <a:pPr marL="171450" indent="-171450">
              <a:buFont typeface="Arial" pitchFamily="34" charset="0"/>
              <a:buChar char="•"/>
            </a:pPr>
            <a:r>
              <a:rPr lang="en-US" sz="900" dirty="0" smtClean="0"/>
              <a:t>Identify those areas of concern with exact address and/or location.  Take pictures that are clear and precise.  Have actual addresses when possible. </a:t>
            </a:r>
          </a:p>
          <a:p>
            <a:endParaRPr lang="en-US" sz="900" dirty="0" smtClean="0"/>
          </a:p>
          <a:p>
            <a:pPr marL="171450" indent="-171450">
              <a:buFont typeface="Arial" pitchFamily="34" charset="0"/>
              <a:buChar char="•"/>
            </a:pPr>
            <a:r>
              <a:rPr lang="en-US" sz="900" dirty="0" smtClean="0"/>
              <a:t>If you are questioning the development, be exact in what you are questioning.  Be exact in what you want.  For example, do you want see a permit form, or do you want to see the permit form that particular development.  Do you want to know they (community) utilize the FEMA Elevation Certificate, or do you want to see a FEMA Elevation Certificate for the development in question.  The Community is looking to you as the official.  </a:t>
            </a:r>
          </a:p>
          <a:p>
            <a:pPr marL="171450" indent="-171450">
              <a:buFont typeface="Arial" pitchFamily="34" charset="0"/>
              <a:buChar char="•"/>
            </a:pPr>
            <a:endParaRPr lang="en-US" sz="900" dirty="0" smtClean="0"/>
          </a:p>
          <a:p>
            <a:pPr marL="171450" indent="-171450">
              <a:buFont typeface="Arial" pitchFamily="34" charset="0"/>
              <a:buChar char="•"/>
            </a:pPr>
            <a:r>
              <a:rPr lang="en-US" sz="900" dirty="0" smtClean="0"/>
              <a:t>Be factual, clear and firm in what you are wanting from the community.  </a:t>
            </a:r>
          </a:p>
          <a:p>
            <a:endParaRPr lang="en-US" sz="900" dirty="0" smtClean="0"/>
          </a:p>
          <a:p>
            <a:pPr marL="171450" indent="-171450">
              <a:buFont typeface="Arial" pitchFamily="34" charset="0"/>
              <a:buChar char="•"/>
            </a:pPr>
            <a:r>
              <a:rPr lang="en-US" sz="900" dirty="0" smtClean="0"/>
              <a:t>In defining the possible violations and/or concerns be exact in what you are asking the community to provide.  If you question the elevation, ask the community how they determine the elevation.  </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1450" indent="-171450">
              <a:buFont typeface="Arial" pitchFamily="34" charset="0"/>
              <a:buChar char="•"/>
            </a:pPr>
            <a:endParaRPr lang="en-US" sz="90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165</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1450" indent="-171450">
              <a:buFont typeface="Arial" pitchFamily="34" charset="0"/>
              <a:buChar char="•"/>
            </a:pPr>
            <a:r>
              <a:rPr lang="en-US" sz="900" dirty="0" smtClean="0"/>
              <a:t>If you promised state or regional office technical</a:t>
            </a:r>
            <a:r>
              <a:rPr lang="en-US" sz="900" baseline="0" dirty="0" smtClean="0"/>
              <a:t> assistance</a:t>
            </a:r>
            <a:r>
              <a:rPr lang="en-US" sz="900" dirty="0" smtClean="0"/>
              <a:t> – make sure you follow-through.</a:t>
            </a:r>
          </a:p>
          <a:p>
            <a:endParaRPr lang="en-US" sz="900" dirty="0" smtClean="0"/>
          </a:p>
          <a:p>
            <a:pPr marL="171450" indent="-171450">
              <a:buFont typeface="Arial" pitchFamily="34" charset="0"/>
              <a:buChar char="•"/>
            </a:pPr>
            <a:r>
              <a:rPr lang="en-US" sz="900" dirty="0" smtClean="0"/>
              <a:t>Always reply within 30 days to any community response to you.</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1450" indent="-171450">
              <a:buFont typeface="Arial" pitchFamily="34" charset="0"/>
              <a:buChar char="•"/>
            </a:pPr>
            <a:endParaRPr lang="en-US" sz="90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166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1450" indent="-171450">
              <a:buFont typeface="Arial" pitchFamily="34" charset="0"/>
              <a:buChar char="•"/>
            </a:pPr>
            <a:endParaRPr lang="en-US" sz="90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167</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168</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t>Review the slide.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169</a:t>
            </a:fld>
            <a:endParaRPr lang="en-US" dirty="0"/>
          </a:p>
        </p:txBody>
      </p:sp>
    </p:spTree>
    <p:extLst>
      <p:ext uri="{BB962C8B-B14F-4D97-AF65-F5344CB8AC3E}">
        <p14:creationId xmlns:p14="http://schemas.microsoft.com/office/powerpoint/2010/main" val="2275895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17</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063" indent="-176063">
              <a:buFont typeface="Arial" pitchFamily="34" charset="0"/>
              <a:buChar char="•"/>
            </a:pPr>
            <a:r>
              <a:rPr lang="en-US" i="1" dirty="0" smtClean="0"/>
              <a:t>Review</a:t>
            </a:r>
            <a:r>
              <a:rPr lang="en-US" i="1" baseline="0" dirty="0" smtClean="0"/>
              <a:t> any items or questions that were raised to ensure that there is no confusion or mystery to what you have covered.</a:t>
            </a:r>
          </a:p>
          <a:p>
            <a:pPr marL="176063" indent="-176063">
              <a:buFont typeface="Arial" pitchFamily="34" charset="0"/>
              <a:buChar char="•"/>
            </a:pPr>
            <a:endParaRPr lang="en-US" i="1" baseline="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170</a:t>
            </a:fld>
            <a:endParaRPr lang="en-US" dirty="0"/>
          </a:p>
        </p:txBody>
      </p:sp>
    </p:spTree>
    <p:extLst>
      <p:ext uri="{BB962C8B-B14F-4D97-AF65-F5344CB8AC3E}">
        <p14:creationId xmlns:p14="http://schemas.microsoft.com/office/powerpoint/2010/main" val="1302893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171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Gather comments by the participants.</a:t>
            </a:r>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172</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slide’s questions</a:t>
            </a:r>
            <a:r>
              <a:rPr lang="en-US" sz="900" i="1" baseline="0" dirty="0" smtClean="0"/>
              <a:t> and lead the discussion</a:t>
            </a:r>
            <a:r>
              <a:rPr lang="en-US" sz="900" i="1" dirty="0" smtClean="0"/>
              <a:t>.</a:t>
            </a:r>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173</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slide’s questions</a:t>
            </a:r>
            <a:r>
              <a:rPr lang="en-US" sz="900" i="1" baseline="0" dirty="0" smtClean="0"/>
              <a:t> and lead the discussion</a:t>
            </a:r>
            <a:r>
              <a:rPr lang="en-US" sz="900" i="1" dirty="0" smtClean="0"/>
              <a:t>.</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0" dirty="0" smtClean="0"/>
              <a:t>What social media outlets do you use?</a:t>
            </a:r>
            <a:r>
              <a:rPr lang="en-US" sz="900" i="0" baseline="0" dirty="0" smtClean="0"/>
              <a:t> (Facebook, Twitter, etc.)</a:t>
            </a:r>
            <a:endParaRPr lang="en-US" sz="900" i="0" dirty="0" smtClean="0"/>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174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Suggest</a:t>
            </a:r>
            <a:r>
              <a:rPr lang="en-US" sz="900" i="1" baseline="0" dirty="0" smtClean="0"/>
              <a:t> that the class peruse the ASFPM website and download this publication.</a:t>
            </a:r>
            <a:endParaRPr lang="en-US" sz="900" i="1" dirty="0" smtClean="0"/>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175</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085" indent="-176085">
              <a:buFont typeface="Arial" pitchFamily="34" charset="0"/>
              <a:buChar char="•"/>
            </a:pPr>
            <a:r>
              <a:rPr lang="en-US" i="1" baseline="0" dirty="0" smtClean="0"/>
              <a:t>Review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176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177</a:t>
            </a:fld>
            <a:endParaRPr lang="en-US" dirty="0"/>
          </a:p>
        </p:txBody>
      </p:sp>
    </p:spTree>
    <p:extLst>
      <p:ext uri="{BB962C8B-B14F-4D97-AF65-F5344CB8AC3E}">
        <p14:creationId xmlns:p14="http://schemas.microsoft.com/office/powerpoint/2010/main" val="2597747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18</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08" indent="-176108">
              <a:buFont typeface="Arial" pitchFamily="34" charset="0"/>
              <a:buChar char="•"/>
            </a:pPr>
            <a:r>
              <a:rPr lang="en-US" i="1" dirty="0" smtClean="0"/>
              <a:t>Review the slide.</a:t>
            </a:r>
          </a:p>
          <a:p>
            <a:pPr marL="176108" indent="-176108">
              <a:buFont typeface="Arial" pitchFamily="34" charset="0"/>
              <a:buChar char="•"/>
            </a:pPr>
            <a:endParaRPr lang="en-US" i="0" dirty="0" smtClean="0"/>
          </a:p>
          <a:p>
            <a:pPr marL="176108" indent="-176108">
              <a:buFont typeface="Arial" pitchFamily="34" charset="0"/>
              <a:buChar char="•"/>
            </a:pPr>
            <a:r>
              <a:rPr lang="en-US" i="0" dirty="0" smtClean="0"/>
              <a:t>Why should the FIS be reviewed?</a:t>
            </a:r>
          </a:p>
          <a:p>
            <a:pPr marL="176108" indent="-176108">
              <a:buFont typeface="Arial" pitchFamily="34" charset="0"/>
              <a:buChar char="•"/>
            </a:pPr>
            <a:endParaRPr lang="en-US" i="0" dirty="0" smtClean="0"/>
          </a:p>
          <a:p>
            <a:pPr marL="176108" indent="-176108">
              <a:buFont typeface="Arial" pitchFamily="34" charset="0"/>
              <a:buChar char="•"/>
            </a:pPr>
            <a:r>
              <a:rPr lang="en-US" i="0" dirty="0" smtClean="0"/>
              <a:t>What possible</a:t>
            </a:r>
            <a:r>
              <a:rPr lang="en-US" i="0" baseline="0" dirty="0" smtClean="0"/>
              <a:t> benefits could there be for joining the NFIP when you have no identified Special Flood Hazard Areas?</a:t>
            </a:r>
            <a:endParaRPr lang="en-US" i="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19</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{Standard introductory slide for all 14 modules,</a:t>
            </a:r>
            <a:r>
              <a:rPr lang="en-US" i="1" baseline="0" dirty="0" smtClean="0"/>
              <a:t> which enables a module to be shared as an individual/stand-alone session if the need arises.}</a:t>
            </a:r>
          </a:p>
          <a:p>
            <a:endParaRPr lang="en-US" i="1" baseline="0" dirty="0" smtClean="0"/>
          </a:p>
          <a:p>
            <a:pPr marL="176131" indent="-176131">
              <a:buFont typeface="Arial" pitchFamily="34" charset="0"/>
              <a:buChar char="•"/>
            </a:pPr>
            <a:r>
              <a:rPr lang="en-US" i="1" baseline="0" dirty="0" smtClean="0"/>
              <a:t>Mentor should skip the first bullet if the module is not delivered as the first of a select series of modules or as an individual module.</a:t>
            </a:r>
          </a:p>
          <a:p>
            <a:pPr marL="176131" indent="-176131">
              <a:buFont typeface="Arial" pitchFamily="34" charset="0"/>
              <a:buChar char="•"/>
            </a:pPr>
            <a:endParaRPr lang="en-US" baseline="0" dirty="0" smtClean="0"/>
          </a:p>
          <a:p>
            <a:pPr marL="176131" indent="-176131" defTabSz="939363">
              <a:buFont typeface="Arial" pitchFamily="34" charset="0"/>
              <a:buChar char="•"/>
              <a:defRPr/>
            </a:pPr>
            <a:r>
              <a:rPr lang="en-US" dirty="0" smtClean="0"/>
              <a:t>For</a:t>
            </a:r>
            <a:r>
              <a:rPr lang="en-US" baseline="0" dirty="0" smtClean="0"/>
              <a:t> the next ___ minutes we will {do our introductions and} discuss community training and technical assistance, which are Core CAP activities.</a:t>
            </a:r>
          </a:p>
          <a:p>
            <a:pPr marL="176131" indent="-176131" defTabSz="939363">
              <a:buFont typeface="Arial" pitchFamily="34" charset="0"/>
              <a:buChar char="•"/>
              <a:defRPr/>
            </a:pPr>
            <a:endParaRPr lang="en-US" baseline="0" dirty="0" smtClean="0"/>
          </a:p>
          <a:p>
            <a:pPr marL="176131" indent="-176131" defTabSz="939363">
              <a:buFont typeface="Arial" pitchFamily="34" charset="0"/>
              <a:buChar char="•"/>
              <a:defRPr/>
            </a:pPr>
            <a:r>
              <a:rPr lang="en-US" baseline="0" dirty="0" smtClean="0"/>
              <a:t>{First, we will cover the obligatory introductions portion of the module/session.  After that is accomplished,}  the last four depicted bullets will be discussed before we begin in earnest.</a:t>
            </a:r>
            <a:endParaRPr lang="en-US"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2</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a:p>
            <a:pPr marL="176131" indent="-176131">
              <a:buFont typeface="Arial" pitchFamily="34" charset="0"/>
              <a:buChar char="•"/>
            </a:pPr>
            <a:r>
              <a:rPr lang="en-US" sz="900" dirty="0"/>
              <a:t>The FEMA Regional Office and the NFIP State Coordinating Agency are listed as the points of contact for a community who wishes to join.</a:t>
            </a:r>
          </a:p>
        </p:txBody>
      </p:sp>
      <p:sp>
        <p:nvSpPr>
          <p:cNvPr id="4" name="Slide Number Placeholder 3"/>
          <p:cNvSpPr>
            <a:spLocks noGrp="1"/>
          </p:cNvSpPr>
          <p:nvPr>
            <p:ph type="sldNum" sz="quarter" idx="10"/>
          </p:nvPr>
        </p:nvSpPr>
        <p:spPr/>
        <p:txBody>
          <a:bodyPr/>
          <a:lstStyle/>
          <a:p>
            <a:fld id="{DB6FC41E-C7B1-4942-A6F8-366B0333BB5C}" type="slidenum">
              <a:rPr lang="en-US" smtClean="0"/>
              <a:t>20</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21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22</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a:p>
            <a:pPr marL="176131" indent="-176131">
              <a:buFont typeface="Arial" pitchFamily="34" charset="0"/>
              <a:buChar char="•"/>
            </a:pPr>
            <a:r>
              <a:rPr lang="en-US" sz="900" dirty="0"/>
              <a:t>State authority for FPM varies from State to State.  Some require that communities regulate floodplains to a higher standard than the minimum NFIP requirements.  Some States have the requirement that a community must first submit its draft Flood Damage Prevention Ordinance (or whatever its title) to the NFIP Coordinating Office prior to submission to FEMA.</a:t>
            </a:r>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23</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a:p>
            <a:pPr marL="176131" indent="-176131">
              <a:buFont typeface="Arial" pitchFamily="34" charset="0"/>
              <a:buChar char="•"/>
            </a:pPr>
            <a:r>
              <a:rPr lang="en-US" sz="900" dirty="0"/>
              <a:t>How your communities approach FPM depends on your State laws and regulations and also how the communities choose to manage their floodplains.</a:t>
            </a:r>
          </a:p>
          <a:p>
            <a:pPr marL="176131" indent="-176131">
              <a:buFont typeface="Arial" pitchFamily="34" charset="0"/>
              <a:buChar char="•"/>
            </a:pPr>
            <a:endParaRPr lang="en-US" sz="900" i="1" dirty="0"/>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24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25</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26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FEMA 553 consists of 170 pages.</a:t>
            </a:r>
          </a:p>
          <a:p>
            <a:pPr marL="176131" indent="-176131">
              <a:buFont typeface="Arial" pitchFamily="34" charset="0"/>
              <a:buChar char="•"/>
            </a:pPr>
            <a:endParaRPr lang="en-US" sz="900" i="1" dirty="0"/>
          </a:p>
          <a:p>
            <a:pPr marL="176131" indent="-176131">
              <a:buFont typeface="Arial" pitchFamily="34" charset="0"/>
              <a:buChar char="•"/>
            </a:pPr>
            <a:r>
              <a:rPr lang="en-US" sz="900" dirty="0"/>
              <a:t>This publication contains a very nice list of frequently referenced NFIP regulations, found on pages REG-1 through REG-6.  A nice guide for digging through 44 CFR for appropriate references.</a:t>
            </a:r>
          </a:p>
          <a:p>
            <a:pPr marL="176131" indent="-176131">
              <a:buFont typeface="Arial" pitchFamily="34" charset="0"/>
              <a:buChar char="•"/>
            </a:pPr>
            <a:endParaRPr lang="en-US" sz="900" i="1" dirty="0"/>
          </a:p>
          <a:p>
            <a:pPr marL="176131" indent="-176131">
              <a:buFont typeface="Arial" pitchFamily="34" charset="0"/>
              <a:buChar char="•"/>
            </a:pPr>
            <a:r>
              <a:rPr lang="en-US" sz="900" i="1" dirty="0"/>
              <a:t>Job Aid 2.  Take a few minutes to peruse it with the class.  Mention that it would take an hour to cover it, so we will only highlight Emergency and Regular Phase information.</a:t>
            </a:r>
          </a:p>
        </p:txBody>
      </p:sp>
      <p:sp>
        <p:nvSpPr>
          <p:cNvPr id="4" name="Slide Number Placeholder 3"/>
          <p:cNvSpPr>
            <a:spLocks noGrp="1"/>
          </p:cNvSpPr>
          <p:nvPr>
            <p:ph type="sldNum" sz="quarter" idx="10"/>
          </p:nvPr>
        </p:nvSpPr>
        <p:spPr/>
        <p:txBody>
          <a:bodyPr/>
          <a:lstStyle/>
          <a:p>
            <a:fld id="{DB6FC41E-C7B1-4942-A6F8-366B0333BB5C}" type="slidenum">
              <a:rPr lang="en-US" smtClean="0"/>
              <a:t>27</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28</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29</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smtClean="0"/>
              <a:t>Skip this slide as deemed necessary.</a:t>
            </a:r>
          </a:p>
          <a:p>
            <a:pPr marL="176131" indent="-176131">
              <a:buFont typeface="Arial" pitchFamily="34" charset="0"/>
              <a:buChar char="•"/>
            </a:pPr>
            <a:endParaRPr lang="en-US" i="1" dirty="0" smtClean="0"/>
          </a:p>
          <a:p>
            <a:pPr marL="180939" indent="-180939">
              <a:buFont typeface="Arial" pitchFamily="34" charset="0"/>
              <a:buChar char="•"/>
            </a:pPr>
            <a:r>
              <a:rPr lang="en-US" i="1" dirty="0" smtClean="0"/>
              <a:t>Skip this slide as deemed necessary.</a:t>
            </a:r>
          </a:p>
          <a:p>
            <a:pPr marL="180939" indent="-180939">
              <a:buFont typeface="Arial" pitchFamily="34" charset="0"/>
              <a:buChar char="•"/>
            </a:pPr>
            <a:endParaRPr lang="en-US" i="1" dirty="0" smtClean="0"/>
          </a:p>
          <a:p>
            <a:pPr marL="176131" indent="-176131">
              <a:buFont typeface="Arial" pitchFamily="34" charset="0"/>
              <a:buChar char="•"/>
            </a:pPr>
            <a:r>
              <a:rPr lang="en-US" i="1" dirty="0"/>
              <a:t>Tell them they have 5 minutes to complete this task and then each “pair” will be given 30 seconds to make their introduction</a:t>
            </a:r>
            <a:endParaRPr lang="en-US" dirty="0"/>
          </a:p>
          <a:p>
            <a:r>
              <a:rPr lang="en-US" i="1" dirty="0"/>
              <a:t> </a:t>
            </a:r>
            <a:endParaRPr lang="en-US" dirty="0"/>
          </a:p>
          <a:p>
            <a:pPr marL="176131" indent="-176131">
              <a:buFont typeface="Arial" pitchFamily="34" charset="0"/>
              <a:buChar char="•"/>
            </a:pPr>
            <a:r>
              <a:rPr lang="en-US" i="1" dirty="0"/>
              <a:t>While each “pair” is introducing each other, tally the number of years of experience so you know what the collective years of experience is after everyone is finished.</a:t>
            </a:r>
            <a:endParaRPr lang="en-US" dirty="0"/>
          </a:p>
          <a:p>
            <a:r>
              <a:rPr lang="en-US" i="1" dirty="0"/>
              <a:t> </a:t>
            </a:r>
            <a:endParaRPr lang="en-US" dirty="0"/>
          </a:p>
          <a:p>
            <a:pPr marL="176131" indent="-176131">
              <a:buFont typeface="Arial" pitchFamily="34" charset="0"/>
              <a:buChar char="•"/>
            </a:pPr>
            <a:r>
              <a:rPr lang="en-US" i="1" dirty="0"/>
              <a:t>After everyone has been introduced, announce the collective years of experience from the entire group.</a:t>
            </a:r>
            <a:endParaRPr lang="en-US" dirty="0"/>
          </a:p>
          <a:p>
            <a:r>
              <a:rPr lang="en-US" dirty="0"/>
              <a:t> </a:t>
            </a:r>
          </a:p>
          <a:p>
            <a:pPr marL="176131" indent="-176131">
              <a:buFont typeface="Arial" panose="020B0604020202020204" pitchFamily="34" charset="0"/>
              <a:buChar char="•"/>
            </a:pPr>
            <a:r>
              <a:rPr lang="en-US" dirty="0"/>
              <a:t>Look at all the years of experience </a:t>
            </a:r>
            <a:r>
              <a:rPr lang="en-US" b="1" u="sng" dirty="0"/>
              <a:t>you</a:t>
            </a:r>
            <a:r>
              <a:rPr lang="en-US" i="1" dirty="0"/>
              <a:t> </a:t>
            </a:r>
            <a:r>
              <a:rPr lang="en-US" dirty="0"/>
              <a:t>bring as a group.</a:t>
            </a:r>
          </a:p>
          <a:p>
            <a:pPr marL="176131" indent="-176131">
              <a:buFont typeface="Arial" panose="020B0604020202020204" pitchFamily="34" charset="0"/>
              <a:buChar char="•"/>
            </a:pPr>
            <a:endParaRPr lang="en-US" i="1" dirty="0" smtClean="0"/>
          </a:p>
          <a:p>
            <a:pPr marL="176131" indent="-176131">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3</a:t>
            </a:fld>
            <a:endParaRPr lang="en-US" dirty="0"/>
          </a:p>
        </p:txBody>
      </p:sp>
    </p:spTree>
    <p:extLst>
      <p:ext uri="{BB962C8B-B14F-4D97-AF65-F5344CB8AC3E}">
        <p14:creationId xmlns:p14="http://schemas.microsoft.com/office/powerpoint/2010/main" val="1544744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a:p>
            <a:pPr marL="176131" indent="-176131">
              <a:buFont typeface="Arial" pitchFamily="34" charset="0"/>
              <a:buChar char="•"/>
            </a:pPr>
            <a:r>
              <a:rPr lang="en-US" sz="900" dirty="0"/>
              <a:t>FEMA HQ also will send an email to the Regional Office Program Specialist that the community has been enrolled.</a:t>
            </a:r>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30</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a:p>
            <a:pPr marL="176131" indent="-176131">
              <a:buFont typeface="Arial" pitchFamily="34" charset="0"/>
              <a:buChar char="•"/>
            </a:pPr>
            <a:r>
              <a:rPr lang="en-US" sz="900" dirty="0"/>
              <a:t>The second bullet is addressing A zones found on a FHBM or FIRM.</a:t>
            </a:r>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31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32</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33</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34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a:p>
            <a:pPr marL="176131" indent="-176131">
              <a:buFont typeface="Arial" pitchFamily="34" charset="0"/>
              <a:buChar char="•"/>
            </a:pPr>
            <a:r>
              <a:rPr lang="en-US" sz="900" dirty="0"/>
              <a:t>60.3 (b), (c), (d) or (e) level regulations.  Discuss what these four levels consist of, e.g. (b) level regulations cover a FIRM with only A zones, (c) covers AE zones and no floodways, (d) covers A, AE and floodways and (e) A, AE, floodways and V zones.</a:t>
            </a:r>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35</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36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t>Review the slide.</a:t>
            </a:r>
          </a:p>
          <a:p>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37</a:t>
            </a:fld>
            <a:endParaRPr lang="en-US" dirty="0"/>
          </a:p>
        </p:txBody>
      </p:sp>
    </p:spTree>
    <p:extLst>
      <p:ext uri="{BB962C8B-B14F-4D97-AF65-F5344CB8AC3E}">
        <p14:creationId xmlns:p14="http://schemas.microsoft.com/office/powerpoint/2010/main" val="2315259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063" indent="-176063">
              <a:buFont typeface="Arial" pitchFamily="34" charset="0"/>
              <a:buChar char="•"/>
            </a:pPr>
            <a:r>
              <a:rPr lang="en-US" i="1" dirty="0" smtClean="0"/>
              <a:t>Review</a:t>
            </a:r>
            <a:r>
              <a:rPr lang="en-US" i="1" baseline="0" dirty="0" smtClean="0"/>
              <a:t> any items or questions that were raised to ensure that there is no confusion or mystery to what you have covered.</a:t>
            </a:r>
          </a:p>
          <a:p>
            <a:pPr marL="176063" indent="-176063">
              <a:buFont typeface="Arial" pitchFamily="34" charset="0"/>
              <a:buChar char="•"/>
            </a:pPr>
            <a:endParaRPr lang="en-US" i="1" baseline="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38</a:t>
            </a:fld>
            <a:endParaRPr lang="en-US" dirty="0"/>
          </a:p>
        </p:txBody>
      </p:sp>
    </p:spTree>
    <p:extLst>
      <p:ext uri="{BB962C8B-B14F-4D97-AF65-F5344CB8AC3E}">
        <p14:creationId xmlns:p14="http://schemas.microsoft.com/office/powerpoint/2010/main" val="130289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39</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smtClean="0"/>
              <a:t>Stress that this module has the four stated objectives</a:t>
            </a:r>
            <a:r>
              <a:rPr lang="en-US" i="1" baseline="0" dirty="0" smtClean="0"/>
              <a:t> (shown on this slide) that must be understood at the conclusion of the session.</a:t>
            </a:r>
          </a:p>
          <a:p>
            <a:pPr marL="176131" indent="-176131">
              <a:buFont typeface="Arial" pitchFamily="34" charset="0"/>
              <a:buChar char="•"/>
            </a:pPr>
            <a:endParaRPr lang="en-US" i="1" baseline="0" dirty="0" smtClean="0"/>
          </a:p>
          <a:p>
            <a:pPr marL="176131" indent="-176131">
              <a:buFont typeface="Arial" pitchFamily="34" charset="0"/>
              <a:buChar char="•"/>
            </a:pPr>
            <a:r>
              <a:rPr lang="en-US" i="1" baseline="0" dirty="0" smtClean="0"/>
              <a:t>Briefly discuss each objective and review at the conclusion of the session.</a:t>
            </a:r>
          </a:p>
          <a:p>
            <a:pPr marL="176131" indent="-176131">
              <a:buFont typeface="Arial" pitchFamily="34" charset="0"/>
              <a:buChar char="•"/>
            </a:pPr>
            <a:endParaRPr lang="en-US" i="1" baseline="0" dirty="0" smtClean="0"/>
          </a:p>
          <a:p>
            <a:pPr marL="176131" indent="-176131">
              <a:buFont typeface="Arial" pitchFamily="34" charset="0"/>
              <a:buChar char="•"/>
            </a:pPr>
            <a:r>
              <a:rPr lang="en-US" i="1" baseline="0" dirty="0" smtClean="0"/>
              <a:t>This module will shed some light on the Core CAP-SSSE activities which form the core building blocks of a good state FPM program.</a:t>
            </a:r>
            <a:endParaRPr lang="en-US"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40</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41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dirty="0" smtClean="0"/>
          </a:p>
          <a:p>
            <a:pPr marL="176131" indent="-176131">
              <a:buFont typeface="Arial" pitchFamily="34" charset="0"/>
              <a:buChar char="•"/>
            </a:pPr>
            <a:r>
              <a:rPr lang="en-US" sz="900" dirty="0" smtClean="0"/>
              <a:t>An </a:t>
            </a:r>
            <a:r>
              <a:rPr lang="en-US" sz="900" dirty="0"/>
              <a:t>ordinance without administrative procedures cannot be enforced and, therefore, is not a compliant ordinance.</a:t>
            </a:r>
          </a:p>
        </p:txBody>
      </p:sp>
      <p:sp>
        <p:nvSpPr>
          <p:cNvPr id="4" name="Slide Number Placeholder 3"/>
          <p:cNvSpPr>
            <a:spLocks noGrp="1"/>
          </p:cNvSpPr>
          <p:nvPr>
            <p:ph type="sldNum" sz="quarter" idx="10"/>
          </p:nvPr>
        </p:nvSpPr>
        <p:spPr/>
        <p:txBody>
          <a:bodyPr/>
          <a:lstStyle/>
          <a:p>
            <a:fld id="{DB6FC41E-C7B1-4942-A6F8-366B0333BB5C}" type="slidenum">
              <a:rPr lang="en-US" smtClean="0"/>
              <a:t>42</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dirty="0" smtClean="0"/>
          </a:p>
          <a:p>
            <a:pPr marL="176131" indent="-176131">
              <a:buFont typeface="Arial" pitchFamily="34" charset="0"/>
              <a:buChar char="•"/>
            </a:pPr>
            <a:r>
              <a:rPr lang="en-US" sz="900" dirty="0" smtClean="0"/>
              <a:t>What </a:t>
            </a:r>
            <a:r>
              <a:rPr lang="en-US" sz="900" dirty="0"/>
              <a:t>about Federal or </a:t>
            </a:r>
            <a:r>
              <a:rPr lang="en-US" sz="900" dirty="0" smtClean="0"/>
              <a:t>State </a:t>
            </a:r>
            <a:r>
              <a:rPr lang="en-US" sz="900" dirty="0"/>
              <a:t>agencies?  Communities may not be able to regulate them directly, but they are subject to EO 11988 and State FPM regulations or executive orders.</a:t>
            </a:r>
          </a:p>
        </p:txBody>
      </p:sp>
      <p:sp>
        <p:nvSpPr>
          <p:cNvPr id="4" name="Slide Number Placeholder 3"/>
          <p:cNvSpPr>
            <a:spLocks noGrp="1"/>
          </p:cNvSpPr>
          <p:nvPr>
            <p:ph type="sldNum" sz="quarter" idx="10"/>
          </p:nvPr>
        </p:nvSpPr>
        <p:spPr/>
        <p:txBody>
          <a:bodyPr/>
          <a:lstStyle/>
          <a:p>
            <a:fld id="{DB6FC41E-C7B1-4942-A6F8-366B0333BB5C}" type="slidenum">
              <a:rPr lang="en-US" smtClean="0"/>
              <a:t>43</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dirty="0"/>
          </a:p>
        </p:txBody>
      </p:sp>
      <p:sp>
        <p:nvSpPr>
          <p:cNvPr id="4" name="Slide Number Placeholder 3"/>
          <p:cNvSpPr>
            <a:spLocks noGrp="1"/>
          </p:cNvSpPr>
          <p:nvPr>
            <p:ph type="sldNum" sz="quarter" idx="10"/>
          </p:nvPr>
        </p:nvSpPr>
        <p:spPr/>
        <p:txBody>
          <a:bodyPr/>
          <a:lstStyle/>
          <a:p>
            <a:fld id="{DB6FC41E-C7B1-4942-A6F8-366B0333BB5C}" type="slidenum">
              <a:rPr lang="en-US" smtClean="0"/>
              <a:t>44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45</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46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 </a:t>
            </a: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r>
              <a:rPr lang="en-US" i="0" dirty="0" smtClean="0"/>
              <a:t>John </a:t>
            </a:r>
            <a:r>
              <a:rPr lang="en-US" i="0" dirty="0"/>
              <a:t>Forrest Dillon was an American jurist who served on federal and Iowa state courts. He authored a highly influential treatise on the power of states over municipal governments.</a:t>
            </a:r>
            <a:endParaRPr lang="en-US" sz="900" i="0" dirty="0"/>
          </a:p>
        </p:txBody>
      </p:sp>
      <p:sp>
        <p:nvSpPr>
          <p:cNvPr id="4" name="Slide Number Placeholder 3"/>
          <p:cNvSpPr>
            <a:spLocks noGrp="1"/>
          </p:cNvSpPr>
          <p:nvPr>
            <p:ph type="sldNum" sz="quarter" idx="10"/>
          </p:nvPr>
        </p:nvSpPr>
        <p:spPr/>
        <p:txBody>
          <a:bodyPr/>
          <a:lstStyle/>
          <a:p>
            <a:fld id="{DB6FC41E-C7B1-4942-A6F8-366B0333BB5C}" type="slidenum">
              <a:rPr lang="en-US" smtClean="0"/>
              <a:t>47</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dirty="0" smtClean="0"/>
          </a:p>
          <a:p>
            <a:pPr marL="176131" indent="-176131">
              <a:buFont typeface="Arial" pitchFamily="34" charset="0"/>
              <a:buChar char="•"/>
            </a:pPr>
            <a:r>
              <a:rPr lang="en-US" sz="900" dirty="0" smtClean="0"/>
              <a:t>If the State has FPM laws or regulations that establish requirements beyond the minimum criteria</a:t>
            </a:r>
            <a:r>
              <a:rPr lang="en-US" sz="900" baseline="0" dirty="0" smtClean="0"/>
              <a:t> of the NFIP, then the State must approve.</a:t>
            </a:r>
            <a:endParaRPr lang="en-US" sz="900" dirty="0"/>
          </a:p>
        </p:txBody>
      </p:sp>
      <p:sp>
        <p:nvSpPr>
          <p:cNvPr id="4" name="Slide Number Placeholder 3"/>
          <p:cNvSpPr>
            <a:spLocks noGrp="1"/>
          </p:cNvSpPr>
          <p:nvPr>
            <p:ph type="sldNum" sz="quarter" idx="10"/>
          </p:nvPr>
        </p:nvSpPr>
        <p:spPr/>
        <p:txBody>
          <a:bodyPr/>
          <a:lstStyle/>
          <a:p>
            <a:fld id="{DB6FC41E-C7B1-4942-A6F8-366B0333BB5C}" type="slidenum">
              <a:rPr lang="en-US" smtClean="0"/>
              <a:t>48</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dirty="0" smtClean="0"/>
          </a:p>
          <a:p>
            <a:pPr marL="176131" indent="-176131">
              <a:buFont typeface="Arial" pitchFamily="34" charset="0"/>
              <a:buChar char="•"/>
            </a:pPr>
            <a:r>
              <a:rPr lang="en-US" sz="900" dirty="0" smtClean="0"/>
              <a:t>If</a:t>
            </a:r>
            <a:r>
              <a:rPr lang="en-US" sz="900" baseline="0" dirty="0" smtClean="0"/>
              <a:t> a provision in the State model ordinance does not constitute a more restrictive State requirement, unless that provision is backed up by a law or regulation and is mandatory for all communities in that State.</a:t>
            </a:r>
          </a:p>
          <a:p>
            <a:pPr marL="176131" indent="-176131">
              <a:buFont typeface="Arial" pitchFamily="34" charset="0"/>
              <a:buChar char="•"/>
            </a:pPr>
            <a:endParaRPr lang="en-US" sz="900" baseline="0" dirty="0" smtClean="0"/>
          </a:p>
          <a:p>
            <a:pPr marL="176131" indent="-176131">
              <a:buFont typeface="Arial" pitchFamily="34" charset="0"/>
              <a:buChar char="•"/>
            </a:pPr>
            <a:r>
              <a:rPr lang="en-US" sz="900" baseline="0" dirty="0" smtClean="0"/>
              <a:t>A community will not be suspended for not adopting a provision of a model ordinance, provided that it otherwise meets NFIP minimum requirements.</a:t>
            </a:r>
            <a:endParaRPr lang="en-US" sz="900" dirty="0"/>
          </a:p>
        </p:txBody>
      </p:sp>
      <p:sp>
        <p:nvSpPr>
          <p:cNvPr id="4" name="Slide Number Placeholder 3"/>
          <p:cNvSpPr>
            <a:spLocks noGrp="1"/>
          </p:cNvSpPr>
          <p:nvPr>
            <p:ph type="sldNum" sz="quarter" idx="10"/>
          </p:nvPr>
        </p:nvSpPr>
        <p:spPr/>
        <p:txBody>
          <a:bodyPr/>
          <a:lstStyle/>
          <a:p>
            <a:fld id="{DB6FC41E-C7B1-4942-A6F8-366B0333BB5C}" type="slidenum">
              <a:rPr lang="en-US" smtClean="0"/>
              <a:t>49</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smtClean="0"/>
              <a:t>Note that each of the five</a:t>
            </a:r>
            <a:r>
              <a:rPr lang="en-US" i="1" baseline="0" dirty="0" smtClean="0"/>
              <a:t> topics in this module is tied into the four stated objectives.</a:t>
            </a:r>
            <a:endParaRPr lang="en-US"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5</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dirty="0"/>
          </a:p>
        </p:txBody>
      </p:sp>
      <p:sp>
        <p:nvSpPr>
          <p:cNvPr id="4" name="Slide Number Placeholder 3"/>
          <p:cNvSpPr>
            <a:spLocks noGrp="1"/>
          </p:cNvSpPr>
          <p:nvPr>
            <p:ph type="sldNum" sz="quarter" idx="10"/>
          </p:nvPr>
        </p:nvSpPr>
        <p:spPr/>
        <p:txBody>
          <a:bodyPr/>
          <a:lstStyle/>
          <a:p>
            <a:fld id="{DB6FC41E-C7B1-4942-A6F8-366B0333BB5C}" type="slidenum">
              <a:rPr lang="en-US" smtClean="0"/>
              <a:t>50</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dirty="0"/>
          </a:p>
        </p:txBody>
      </p:sp>
      <p:sp>
        <p:nvSpPr>
          <p:cNvPr id="4" name="Slide Number Placeholder 3"/>
          <p:cNvSpPr>
            <a:spLocks noGrp="1"/>
          </p:cNvSpPr>
          <p:nvPr>
            <p:ph type="sldNum" sz="quarter" idx="10"/>
          </p:nvPr>
        </p:nvSpPr>
        <p:spPr/>
        <p:txBody>
          <a:bodyPr/>
          <a:lstStyle/>
          <a:p>
            <a:fld id="{DB6FC41E-C7B1-4942-A6F8-366B0333BB5C}" type="slidenum">
              <a:rPr lang="en-US" smtClean="0"/>
              <a:t>51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dirty="0" smtClean="0"/>
          </a:p>
          <a:p>
            <a:pPr marL="176131" indent="-176131">
              <a:buFont typeface="Arial" pitchFamily="34" charset="0"/>
              <a:buChar char="•"/>
            </a:pPr>
            <a:r>
              <a:rPr lang="en-US" sz="900" dirty="0" smtClean="0"/>
              <a:t>This is called the “Level of Regulations.”</a:t>
            </a:r>
            <a:endParaRPr lang="en-US" sz="900" dirty="0"/>
          </a:p>
        </p:txBody>
      </p:sp>
      <p:sp>
        <p:nvSpPr>
          <p:cNvPr id="4" name="Slide Number Placeholder 3"/>
          <p:cNvSpPr>
            <a:spLocks noGrp="1"/>
          </p:cNvSpPr>
          <p:nvPr>
            <p:ph type="sldNum" sz="quarter" idx="10"/>
          </p:nvPr>
        </p:nvSpPr>
        <p:spPr/>
        <p:txBody>
          <a:bodyPr/>
          <a:lstStyle/>
          <a:p>
            <a:fld id="{DB6FC41E-C7B1-4942-A6F8-366B0333BB5C}" type="slidenum">
              <a:rPr lang="en-US" smtClean="0"/>
              <a:t>52</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dirty="0"/>
          </a:p>
        </p:txBody>
      </p:sp>
      <p:sp>
        <p:nvSpPr>
          <p:cNvPr id="4" name="Slide Number Placeholder 3"/>
          <p:cNvSpPr>
            <a:spLocks noGrp="1"/>
          </p:cNvSpPr>
          <p:nvPr>
            <p:ph type="sldNum" sz="quarter" idx="10"/>
          </p:nvPr>
        </p:nvSpPr>
        <p:spPr/>
        <p:txBody>
          <a:bodyPr/>
          <a:lstStyle/>
          <a:p>
            <a:fld id="{DB6FC41E-C7B1-4942-A6F8-366B0333BB5C}" type="slidenum">
              <a:rPr lang="en-US" smtClean="0"/>
              <a:t>53</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dirty="0" smtClean="0"/>
          </a:p>
          <a:p>
            <a:pPr marL="176131" indent="-176131">
              <a:buFont typeface="Arial" pitchFamily="34" charset="0"/>
              <a:buChar char="•"/>
            </a:pPr>
            <a:r>
              <a:rPr lang="en-US" sz="900" dirty="0" smtClean="0"/>
              <a:t>A mental stair step</a:t>
            </a:r>
            <a:r>
              <a:rPr lang="en-US" sz="900" baseline="0" dirty="0" smtClean="0"/>
              <a:t> visual is useful here, as shown on the next slide.</a:t>
            </a:r>
            <a:endParaRPr lang="en-US" sz="900" dirty="0"/>
          </a:p>
        </p:txBody>
      </p:sp>
      <p:sp>
        <p:nvSpPr>
          <p:cNvPr id="4" name="Slide Number Placeholder 3"/>
          <p:cNvSpPr>
            <a:spLocks noGrp="1"/>
          </p:cNvSpPr>
          <p:nvPr>
            <p:ph type="sldNum" sz="quarter" idx="10"/>
          </p:nvPr>
        </p:nvSpPr>
        <p:spPr/>
        <p:txBody>
          <a:bodyPr/>
          <a:lstStyle/>
          <a:p>
            <a:fld id="{DB6FC41E-C7B1-4942-A6F8-366B0333BB5C}" type="slidenum">
              <a:rPr lang="en-US" smtClean="0"/>
              <a:t>54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t>Review the slide.</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Remember this graphic from the E273 class?</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55</a:t>
            </a:fld>
            <a:endParaRPr lang="en-US" dirty="0"/>
          </a:p>
        </p:txBody>
      </p:sp>
    </p:spTree>
    <p:extLst>
      <p:ext uri="{BB962C8B-B14F-4D97-AF65-F5344CB8AC3E}">
        <p14:creationId xmlns:p14="http://schemas.microsoft.com/office/powerpoint/2010/main" val="3169555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dirty="0"/>
          </a:p>
        </p:txBody>
      </p:sp>
      <p:sp>
        <p:nvSpPr>
          <p:cNvPr id="4" name="Slide Number Placeholder 3"/>
          <p:cNvSpPr>
            <a:spLocks noGrp="1"/>
          </p:cNvSpPr>
          <p:nvPr>
            <p:ph type="sldNum" sz="quarter" idx="10"/>
          </p:nvPr>
        </p:nvSpPr>
        <p:spPr/>
        <p:txBody>
          <a:bodyPr/>
          <a:lstStyle/>
          <a:p>
            <a:fld id="{DB6FC41E-C7B1-4942-A6F8-366B0333BB5C}" type="slidenum">
              <a:rPr lang="en-US" smtClean="0"/>
              <a:t>56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dirty="0" smtClean="0"/>
          </a:p>
          <a:p>
            <a:pPr marL="176131" indent="-176131">
              <a:buFont typeface="Arial" pitchFamily="34" charset="0"/>
              <a:buChar char="•"/>
            </a:pPr>
            <a:r>
              <a:rPr lang="en-US" sz="900" dirty="0" smtClean="0"/>
              <a:t>Have you ever reviewed a local Flood Damage Prevention Ordinance?</a:t>
            </a:r>
          </a:p>
          <a:p>
            <a:pPr marL="176131" indent="-176131">
              <a:buFont typeface="Arial" pitchFamily="34" charset="0"/>
              <a:buChar char="•"/>
            </a:pPr>
            <a:endParaRPr lang="en-US" sz="900" dirty="0" smtClean="0"/>
          </a:p>
          <a:p>
            <a:pPr marL="176131" indent="-176131">
              <a:buFont typeface="Arial" pitchFamily="34" charset="0"/>
              <a:buChar char="•"/>
            </a:pPr>
            <a:r>
              <a:rPr lang="en-US" sz="900" dirty="0" smtClean="0"/>
              <a:t>Did you use a checklist?</a:t>
            </a:r>
            <a:r>
              <a:rPr lang="en-US" sz="900" baseline="0" dirty="0" smtClean="0"/>
              <a:t>  If so, where did you obtain it?  Was it filled?  CIS updated?</a:t>
            </a:r>
            <a:endParaRPr lang="en-US" sz="900" dirty="0"/>
          </a:p>
        </p:txBody>
      </p:sp>
      <p:sp>
        <p:nvSpPr>
          <p:cNvPr id="4" name="Slide Number Placeholder 3"/>
          <p:cNvSpPr>
            <a:spLocks noGrp="1"/>
          </p:cNvSpPr>
          <p:nvPr>
            <p:ph type="sldNum" sz="quarter" idx="10"/>
          </p:nvPr>
        </p:nvSpPr>
        <p:spPr/>
        <p:txBody>
          <a:bodyPr/>
          <a:lstStyle/>
          <a:p>
            <a:fld id="{DB6FC41E-C7B1-4942-A6F8-366B0333BB5C}" type="slidenum">
              <a:rPr lang="en-US" smtClean="0"/>
              <a:t>57</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dirty="0" smtClean="0"/>
          </a:p>
          <a:p>
            <a:pPr marL="176131" indent="-176131">
              <a:buFont typeface="Arial" pitchFamily="34" charset="0"/>
              <a:buChar char="•"/>
            </a:pPr>
            <a:r>
              <a:rPr lang="en-US" sz="900" dirty="0" smtClean="0"/>
              <a:t>Let’s take a few minutes to look over this eight page review checklist provided by FEMA.</a:t>
            </a:r>
            <a:endParaRPr lang="en-US" sz="900" dirty="0"/>
          </a:p>
        </p:txBody>
      </p:sp>
      <p:sp>
        <p:nvSpPr>
          <p:cNvPr id="4" name="Slide Number Placeholder 3"/>
          <p:cNvSpPr>
            <a:spLocks noGrp="1"/>
          </p:cNvSpPr>
          <p:nvPr>
            <p:ph type="sldNum" sz="quarter" idx="10"/>
          </p:nvPr>
        </p:nvSpPr>
        <p:spPr/>
        <p:txBody>
          <a:bodyPr/>
          <a:lstStyle/>
          <a:p>
            <a:fld id="{DB6FC41E-C7B1-4942-A6F8-366B0333BB5C}" type="slidenum">
              <a:rPr lang="en-US" smtClean="0"/>
              <a:t>58</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063" indent="-176063">
              <a:buFont typeface="Arial" pitchFamily="34" charset="0"/>
              <a:buChar char="•"/>
            </a:pPr>
            <a:r>
              <a:rPr lang="en-US" i="1" dirty="0" smtClean="0"/>
              <a:t>Review</a:t>
            </a:r>
            <a:r>
              <a:rPr lang="en-US" i="1" baseline="0" dirty="0" smtClean="0"/>
              <a:t> any items or questions that were raised to ensure that there is no confusion or mystery to what you have covered.</a:t>
            </a:r>
          </a:p>
          <a:p>
            <a:pPr marL="176063" indent="-176063">
              <a:buFont typeface="Arial" pitchFamily="34" charset="0"/>
              <a:buChar char="•"/>
            </a:pPr>
            <a:endParaRPr lang="en-US" i="1" baseline="0" dirty="0" smtClean="0"/>
          </a:p>
          <a:p>
            <a:pPr marL="176063" indent="-176063">
              <a:buFont typeface="Arial" pitchFamily="34" charset="0"/>
              <a:buChar char="•"/>
            </a:pPr>
            <a:r>
              <a:rPr lang="en-US" i="1" baseline="0" dirty="0" smtClean="0"/>
              <a:t>Take a 10 minute break.</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59</a:t>
            </a:fld>
            <a:endParaRPr lang="en-US" dirty="0"/>
          </a:p>
        </p:txBody>
      </p:sp>
    </p:spTree>
    <p:extLst>
      <p:ext uri="{BB962C8B-B14F-4D97-AF65-F5344CB8AC3E}">
        <p14:creationId xmlns:p14="http://schemas.microsoft.com/office/powerpoint/2010/main" val="13028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smtClean="0"/>
              <a:t>Continued from previous slide.</a:t>
            </a:r>
          </a:p>
          <a:p>
            <a:pPr marL="176131" indent="-176131">
              <a:buFont typeface="Arial" pitchFamily="34" charset="0"/>
              <a:buChar char="•"/>
            </a:pPr>
            <a:endParaRPr lang="en-US" i="1" dirty="0" smtClean="0"/>
          </a:p>
          <a:p>
            <a:pPr marL="176131" indent="-176131" defTabSz="939363">
              <a:buFont typeface="Arial" pitchFamily="34" charset="0"/>
              <a:buChar char="•"/>
              <a:defRPr/>
            </a:pPr>
            <a:r>
              <a:rPr lang="en-US" i="1" dirty="0" smtClean="0"/>
              <a:t>Ask</a:t>
            </a:r>
            <a:r>
              <a:rPr lang="en-US" i="1" baseline="0" dirty="0" smtClean="0"/>
              <a:t> the mentee/participant for feedback on each bullet as you announce it.   This will reveal the knowledge base of the participant(s) and lead to discussion opportunities.</a:t>
            </a:r>
            <a:endParaRPr lang="en-US" i="1" dirty="0" smtClean="0"/>
          </a:p>
          <a:p>
            <a:pPr marL="176131" indent="-176131">
              <a:buFont typeface="Arial" pitchFamily="34" charset="0"/>
              <a:buChar char="•"/>
            </a:pPr>
            <a:endParaRPr lang="en-US" i="1" dirty="0" smtClean="0"/>
          </a:p>
          <a:p>
            <a:pPr marL="176131" indent="-176131">
              <a:buFont typeface="Arial" pitchFamily="34" charset="0"/>
              <a:buChar char="•"/>
            </a:pPr>
            <a:r>
              <a:rPr lang="en-US" i="1" dirty="0" smtClean="0"/>
              <a:t>Numbers 5 and 6 are continued on next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r>
              <a:rPr lang="en-US" sz="900" i="0" dirty="0" smtClean="0"/>
              <a:t>Now, let’s look at examples</a:t>
            </a:r>
            <a:r>
              <a:rPr lang="en-US" sz="900" i="0" baseline="0" dirty="0" smtClean="0"/>
              <a:t> of two states with almost the same number of CRS communities and discuss their differences.</a:t>
            </a:r>
            <a:endParaRPr lang="en-US" sz="900" i="0" dirty="0"/>
          </a:p>
        </p:txBody>
      </p:sp>
      <p:sp>
        <p:nvSpPr>
          <p:cNvPr id="4" name="Slide Number Placeholder 3"/>
          <p:cNvSpPr>
            <a:spLocks noGrp="1"/>
          </p:cNvSpPr>
          <p:nvPr>
            <p:ph type="sldNum" sz="quarter" idx="10"/>
          </p:nvPr>
        </p:nvSpPr>
        <p:spPr/>
        <p:txBody>
          <a:bodyPr/>
          <a:lstStyle/>
          <a:p>
            <a:fld id="{DB6FC41E-C7B1-4942-A6F8-366B0333BB5C}" type="slidenum">
              <a:rPr lang="en-US" smtClean="0"/>
              <a:t>60</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i="0" dirty="0" smtClean="0"/>
          </a:p>
          <a:p>
            <a:pPr marL="176131" indent="-176131">
              <a:buFont typeface="Arial" pitchFamily="34" charset="0"/>
              <a:buChar char="•"/>
            </a:pPr>
            <a:r>
              <a:rPr lang="en-US" sz="900" i="0" dirty="0" smtClean="0"/>
              <a:t>How much of an</a:t>
            </a:r>
            <a:r>
              <a:rPr lang="en-US" sz="900" i="0" baseline="0" dirty="0" smtClean="0"/>
              <a:t> insurance premium discount can policyholders in a CRS community possibly receive (on the average)?</a:t>
            </a:r>
            <a:endParaRPr lang="en-US" sz="900" i="0" dirty="0"/>
          </a:p>
        </p:txBody>
      </p:sp>
      <p:sp>
        <p:nvSpPr>
          <p:cNvPr id="4" name="Slide Number Placeholder 3"/>
          <p:cNvSpPr>
            <a:spLocks noGrp="1"/>
          </p:cNvSpPr>
          <p:nvPr>
            <p:ph type="sldNum" sz="quarter" idx="10"/>
          </p:nvPr>
        </p:nvSpPr>
        <p:spPr/>
        <p:txBody>
          <a:bodyPr/>
          <a:lstStyle/>
          <a:p>
            <a:fld id="{DB6FC41E-C7B1-4942-A6F8-366B0333BB5C}" type="slidenum">
              <a:rPr lang="en-US" smtClean="0"/>
              <a:t>61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smtClean="0"/>
              <a:t>Review the slide.  </a:t>
            </a:r>
          </a:p>
          <a:p>
            <a:pPr marL="171450" indent="-171450">
              <a:buFont typeface="Arial" panose="020B0604020202020204" pitchFamily="34" charset="0"/>
              <a:buChar char="•"/>
            </a:pPr>
            <a:endParaRPr lang="en-US" i="1" dirty="0" smtClean="0"/>
          </a:p>
          <a:p>
            <a:pPr marL="171450" indent="-171450">
              <a:buFont typeface="Arial" panose="020B0604020202020204" pitchFamily="34" charset="0"/>
              <a:buChar char="•"/>
            </a:pPr>
            <a:r>
              <a:rPr lang="en-US" i="1" dirty="0" smtClean="0"/>
              <a:t>Ask about the mentee’s state.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62</a:t>
            </a:fld>
            <a:endParaRPr lang="en-US" dirty="0"/>
          </a:p>
        </p:txBody>
      </p:sp>
    </p:spTree>
    <p:extLst>
      <p:ext uri="{BB962C8B-B14F-4D97-AF65-F5344CB8AC3E}">
        <p14:creationId xmlns:p14="http://schemas.microsoft.com/office/powerpoint/2010/main" val="36425380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a:t>Review the slide. </a:t>
            </a: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r>
              <a:rPr lang="en-US" sz="900" i="0" dirty="0" smtClean="0"/>
              <a:t>I will show you two state examples of</a:t>
            </a:r>
            <a:r>
              <a:rPr lang="en-US" sz="900" i="0" baseline="0" dirty="0" smtClean="0"/>
              <a:t> CRS penetration statistics.   The first is the state of Arizona.</a:t>
            </a:r>
            <a:endParaRPr lang="en-US" sz="900" i="0" dirty="0" smtClean="0"/>
          </a:p>
          <a:p>
            <a:pPr marL="176131" indent="-176131">
              <a:buFont typeface="Arial" pitchFamily="34" charset="0"/>
              <a:buChar char="•"/>
            </a:pPr>
            <a:endParaRPr lang="en-US" sz="900" i="1" dirty="0" smtClean="0"/>
          </a:p>
          <a:p>
            <a:pPr marL="176131" indent="-176131">
              <a:buFont typeface="Arial" pitchFamily="34" charset="0"/>
              <a:buChar char="•"/>
            </a:pPr>
            <a:r>
              <a:rPr lang="en-US" sz="900" i="1" dirty="0" smtClean="0"/>
              <a:t>Note </a:t>
            </a:r>
            <a:r>
              <a:rPr lang="en-US" sz="900" i="1" dirty="0"/>
              <a:t>the number of CRS member communities and percentage of flood insurance policies within those communities.</a:t>
            </a:r>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63</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defTabSz="939363">
              <a:buFont typeface="Arial" pitchFamily="34" charset="0"/>
              <a:buChar char="•"/>
            </a:pPr>
            <a:r>
              <a:rPr lang="en-US" sz="900" i="1" dirty="0"/>
              <a:t>Review the slide. </a:t>
            </a:r>
            <a:endParaRPr lang="en-US" sz="900" i="1" dirty="0" smtClean="0"/>
          </a:p>
          <a:p>
            <a:pPr marL="176131" indent="-176131" defTabSz="939363">
              <a:buFont typeface="Arial" pitchFamily="34" charset="0"/>
              <a:buChar char="•"/>
            </a:pPr>
            <a:endParaRPr lang="en-US" sz="900" i="0" dirty="0" smtClean="0"/>
          </a:p>
          <a:p>
            <a:pPr marL="176131" indent="-176131" defTabSz="939363">
              <a:buFont typeface="Arial" pitchFamily="34" charset="0"/>
              <a:buChar char="•"/>
            </a:pPr>
            <a:r>
              <a:rPr lang="en-US" sz="900" i="0" dirty="0" smtClean="0"/>
              <a:t>The second example is the state of Michigan.  Almost the same number of</a:t>
            </a:r>
            <a:r>
              <a:rPr lang="en-US" sz="900" i="0" baseline="0" dirty="0" smtClean="0"/>
              <a:t> CRS communities as Arizona, but with a significant policy count difference.</a:t>
            </a:r>
            <a:endParaRPr lang="en-US" sz="900" i="0" dirty="0" smtClean="0"/>
          </a:p>
          <a:p>
            <a:pPr marL="176131" indent="-176131" defTabSz="939363">
              <a:buFont typeface="Arial" pitchFamily="34" charset="0"/>
              <a:buChar char="•"/>
            </a:pPr>
            <a:endParaRPr lang="en-US" sz="900" i="1" dirty="0" smtClean="0"/>
          </a:p>
          <a:p>
            <a:pPr marL="176131" indent="-176131" defTabSz="939363">
              <a:buFont typeface="Arial" pitchFamily="34" charset="0"/>
              <a:buChar char="•"/>
            </a:pPr>
            <a:r>
              <a:rPr lang="en-US" sz="900" i="1" dirty="0" smtClean="0"/>
              <a:t>Note </a:t>
            </a:r>
            <a:r>
              <a:rPr lang="en-US" sz="900" i="1" dirty="0"/>
              <a:t>the number of CRS member communities and percentage of flood insurance policies within those communities.  Compare with previous slide.  Click back and forth as needed.</a:t>
            </a:r>
          </a:p>
          <a:p>
            <a:pPr marL="176131" indent="-176131">
              <a:buFont typeface="Arial" pitchFamily="34" charset="0"/>
              <a:buChar char="•"/>
            </a:pPr>
            <a:endParaRPr lang="en-US" sz="900" i="1" dirty="0"/>
          </a:p>
          <a:p>
            <a:pPr marL="176131" indent="-176131">
              <a:buFont typeface="Arial" pitchFamily="34" charset="0"/>
              <a:buChar char="•"/>
            </a:pP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64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Job </a:t>
            </a:r>
            <a:r>
              <a:rPr lang="en-US" sz="900" i="1" dirty="0"/>
              <a:t>Aid </a:t>
            </a:r>
            <a:r>
              <a:rPr lang="en-US" sz="900" i="1" dirty="0" smtClean="0"/>
              <a:t>3.  </a:t>
            </a:r>
            <a:r>
              <a:rPr lang="en-US" sz="900" i="1" dirty="0"/>
              <a:t>Take a few minutes to peruse it with the class.  </a:t>
            </a:r>
            <a:r>
              <a:rPr lang="en-US" sz="900" i="1" dirty="0" smtClean="0"/>
              <a:t>Two pages.</a:t>
            </a: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65</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r>
              <a:rPr lang="en-US" sz="900" i="1" dirty="0" smtClean="0"/>
              <a:t>The CRS Coordinator’s manual is available on line for download.  It is expected to be extended</a:t>
            </a:r>
            <a:r>
              <a:rPr lang="en-US" sz="900" i="1" baseline="0" dirty="0" smtClean="0"/>
              <a:t> to 9/30/2016.</a:t>
            </a: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66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67</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r>
              <a:rPr lang="en-US" sz="900" i="0" dirty="0" smtClean="0"/>
              <a:t>What</a:t>
            </a:r>
            <a:r>
              <a:rPr lang="en-US" sz="900" i="0" baseline="0" dirty="0" smtClean="0"/>
              <a:t> is NFIP State Coordinator’s role in this application process?  Is a compliant CAV required?</a:t>
            </a:r>
            <a:endParaRPr lang="en-US" sz="900" i="0"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68</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69</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smtClean="0"/>
              <a:t>Continued from previous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7</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70</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71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925">
              <a:spcBef>
                <a:spcPct val="30000"/>
              </a:spcBef>
              <a:defRPr sz="1200">
                <a:solidFill>
                  <a:schemeClr val="tx1"/>
                </a:solidFill>
                <a:latin typeface="Times New Roman" pitchFamily="18" charset="0"/>
              </a:defRPr>
            </a:lvl1pPr>
            <a:lvl2pPr marL="747573" indent="-287029" defTabSz="938925">
              <a:spcBef>
                <a:spcPct val="30000"/>
              </a:spcBef>
              <a:defRPr sz="1200">
                <a:solidFill>
                  <a:schemeClr val="tx1"/>
                </a:solidFill>
                <a:latin typeface="Times New Roman" pitchFamily="18" charset="0"/>
              </a:defRPr>
            </a:lvl2pPr>
            <a:lvl3pPr marL="1151358" indent="-230272" defTabSz="938925">
              <a:spcBef>
                <a:spcPct val="30000"/>
              </a:spcBef>
              <a:defRPr sz="1200">
                <a:solidFill>
                  <a:schemeClr val="tx1"/>
                </a:solidFill>
                <a:latin typeface="Times New Roman" pitchFamily="18" charset="0"/>
              </a:defRPr>
            </a:lvl3pPr>
            <a:lvl4pPr marL="1611901" indent="-230272" defTabSz="938925">
              <a:spcBef>
                <a:spcPct val="30000"/>
              </a:spcBef>
              <a:defRPr sz="1200">
                <a:solidFill>
                  <a:schemeClr val="tx1"/>
                </a:solidFill>
                <a:latin typeface="Times New Roman" pitchFamily="18" charset="0"/>
              </a:defRPr>
            </a:lvl4pPr>
            <a:lvl5pPr marL="2074067" indent="-230272" defTabSz="938925">
              <a:spcBef>
                <a:spcPct val="30000"/>
              </a:spcBef>
              <a:defRPr sz="1200">
                <a:solidFill>
                  <a:schemeClr val="tx1"/>
                </a:solidFill>
                <a:latin typeface="Times New Roman" pitchFamily="18" charset="0"/>
              </a:defRPr>
            </a:lvl5pPr>
            <a:lvl6pPr marL="2541097" indent="-230272" defTabSz="938925" eaLnBrk="0" fontAlgn="base" hangingPunct="0">
              <a:spcBef>
                <a:spcPct val="30000"/>
              </a:spcBef>
              <a:spcAft>
                <a:spcPct val="0"/>
              </a:spcAft>
              <a:defRPr sz="1200">
                <a:solidFill>
                  <a:schemeClr val="tx1"/>
                </a:solidFill>
                <a:latin typeface="Times New Roman" pitchFamily="18" charset="0"/>
              </a:defRPr>
            </a:lvl6pPr>
            <a:lvl7pPr marL="3008126" indent="-230272" defTabSz="938925" eaLnBrk="0" fontAlgn="base" hangingPunct="0">
              <a:spcBef>
                <a:spcPct val="30000"/>
              </a:spcBef>
              <a:spcAft>
                <a:spcPct val="0"/>
              </a:spcAft>
              <a:defRPr sz="1200">
                <a:solidFill>
                  <a:schemeClr val="tx1"/>
                </a:solidFill>
                <a:latin typeface="Times New Roman" pitchFamily="18" charset="0"/>
              </a:defRPr>
            </a:lvl7pPr>
            <a:lvl8pPr marL="3475156" indent="-230272" defTabSz="938925" eaLnBrk="0" fontAlgn="base" hangingPunct="0">
              <a:spcBef>
                <a:spcPct val="30000"/>
              </a:spcBef>
              <a:spcAft>
                <a:spcPct val="0"/>
              </a:spcAft>
              <a:defRPr sz="1200">
                <a:solidFill>
                  <a:schemeClr val="tx1"/>
                </a:solidFill>
                <a:latin typeface="Times New Roman" pitchFamily="18" charset="0"/>
              </a:defRPr>
            </a:lvl8pPr>
            <a:lvl9pPr marL="3942186" indent="-230272" defTabSz="938925" eaLnBrk="0" fontAlgn="base" hangingPunct="0">
              <a:spcBef>
                <a:spcPct val="30000"/>
              </a:spcBef>
              <a:spcAft>
                <a:spcPct val="0"/>
              </a:spcAft>
              <a:defRPr sz="1200">
                <a:solidFill>
                  <a:schemeClr val="tx1"/>
                </a:solidFill>
                <a:latin typeface="Times New Roman" pitchFamily="18" charset="0"/>
              </a:defRPr>
            </a:lvl9pPr>
          </a:lstStyle>
          <a:p>
            <a:pPr>
              <a:spcBef>
                <a:spcPct val="0"/>
              </a:spcBef>
            </a:pPr>
            <a:r>
              <a:rPr lang="en-US" altLang="en-US" smtClean="0"/>
              <a:t>July 2013</a:t>
            </a: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t>Review the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t>Click to animate the slide.</a:t>
            </a:r>
          </a:p>
          <a:p>
            <a:endParaRPr lang="en-US" altLang="en-US" dirty="0" smtClean="0"/>
          </a:p>
        </p:txBody>
      </p:sp>
      <p:sp>
        <p:nvSpPr>
          <p:cNvPr id="125957"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defRPr>
            </a:lvl1pPr>
            <a:lvl2pPr marL="758923" indent="-291894">
              <a:defRPr sz="2500">
                <a:solidFill>
                  <a:schemeClr val="tx1"/>
                </a:solidFill>
                <a:latin typeface="Arial" charset="0"/>
              </a:defRPr>
            </a:lvl2pPr>
            <a:lvl3pPr marL="1167575" indent="-233515">
              <a:defRPr sz="2500">
                <a:solidFill>
                  <a:schemeClr val="tx1"/>
                </a:solidFill>
                <a:latin typeface="Arial" charset="0"/>
              </a:defRPr>
            </a:lvl3pPr>
            <a:lvl4pPr marL="1634604" indent="-233515">
              <a:defRPr sz="2500">
                <a:solidFill>
                  <a:schemeClr val="tx1"/>
                </a:solidFill>
                <a:latin typeface="Arial" charset="0"/>
              </a:defRPr>
            </a:lvl4pPr>
            <a:lvl5pPr marL="2101634" indent="-233515">
              <a:defRPr sz="2500">
                <a:solidFill>
                  <a:schemeClr val="tx1"/>
                </a:solidFill>
                <a:latin typeface="Arial" charset="0"/>
              </a:defRPr>
            </a:lvl5pPr>
            <a:lvl6pPr marL="2568664" indent="-233515" eaLnBrk="0" fontAlgn="base" hangingPunct="0">
              <a:spcBef>
                <a:spcPct val="0"/>
              </a:spcBef>
              <a:spcAft>
                <a:spcPct val="0"/>
              </a:spcAft>
              <a:defRPr sz="2500">
                <a:solidFill>
                  <a:schemeClr val="tx1"/>
                </a:solidFill>
                <a:latin typeface="Arial" charset="0"/>
              </a:defRPr>
            </a:lvl6pPr>
            <a:lvl7pPr marL="3035694" indent="-233515" eaLnBrk="0" fontAlgn="base" hangingPunct="0">
              <a:spcBef>
                <a:spcPct val="0"/>
              </a:spcBef>
              <a:spcAft>
                <a:spcPct val="0"/>
              </a:spcAft>
              <a:defRPr sz="2500">
                <a:solidFill>
                  <a:schemeClr val="tx1"/>
                </a:solidFill>
                <a:latin typeface="Arial" charset="0"/>
              </a:defRPr>
            </a:lvl7pPr>
            <a:lvl8pPr marL="3502724" indent="-233515" eaLnBrk="0" fontAlgn="base" hangingPunct="0">
              <a:spcBef>
                <a:spcPct val="0"/>
              </a:spcBef>
              <a:spcAft>
                <a:spcPct val="0"/>
              </a:spcAft>
              <a:defRPr sz="2500">
                <a:solidFill>
                  <a:schemeClr val="tx1"/>
                </a:solidFill>
                <a:latin typeface="Arial" charset="0"/>
              </a:defRPr>
            </a:lvl8pPr>
            <a:lvl9pPr marL="3969753" indent="-233515" eaLnBrk="0" fontAlgn="base" hangingPunct="0">
              <a:spcBef>
                <a:spcPct val="0"/>
              </a:spcBef>
              <a:spcAft>
                <a:spcPct val="0"/>
              </a:spcAft>
              <a:defRPr sz="2500">
                <a:solidFill>
                  <a:schemeClr val="tx1"/>
                </a:solidFill>
                <a:latin typeface="Arial" charset="0"/>
              </a:defRPr>
            </a:lvl9pPr>
          </a:lstStyle>
          <a:p>
            <a:r>
              <a:rPr lang="en-US" altLang="en-US" sz="1200">
                <a:latin typeface="Tahoma" pitchFamily="34" charset="0"/>
              </a:rPr>
              <a:t>E278</a:t>
            </a:r>
          </a:p>
        </p:txBody>
      </p:sp>
      <p:sp>
        <p:nvSpPr>
          <p:cNvPr id="125958" name="Header Placeholder 2"/>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defRPr>
            </a:lvl1pPr>
            <a:lvl2pPr marL="758923" indent="-291894">
              <a:defRPr sz="2500">
                <a:solidFill>
                  <a:schemeClr val="tx1"/>
                </a:solidFill>
                <a:latin typeface="Arial" charset="0"/>
              </a:defRPr>
            </a:lvl2pPr>
            <a:lvl3pPr marL="1167575" indent="-233515">
              <a:defRPr sz="2500">
                <a:solidFill>
                  <a:schemeClr val="tx1"/>
                </a:solidFill>
                <a:latin typeface="Arial" charset="0"/>
              </a:defRPr>
            </a:lvl3pPr>
            <a:lvl4pPr marL="1634604" indent="-233515">
              <a:defRPr sz="2500">
                <a:solidFill>
                  <a:schemeClr val="tx1"/>
                </a:solidFill>
                <a:latin typeface="Arial" charset="0"/>
              </a:defRPr>
            </a:lvl4pPr>
            <a:lvl5pPr marL="2101634" indent="-233515">
              <a:defRPr sz="2500">
                <a:solidFill>
                  <a:schemeClr val="tx1"/>
                </a:solidFill>
                <a:latin typeface="Arial" charset="0"/>
              </a:defRPr>
            </a:lvl5pPr>
            <a:lvl6pPr marL="2568664" indent="-233515" eaLnBrk="0" fontAlgn="base" hangingPunct="0">
              <a:spcBef>
                <a:spcPct val="0"/>
              </a:spcBef>
              <a:spcAft>
                <a:spcPct val="0"/>
              </a:spcAft>
              <a:defRPr sz="2500">
                <a:solidFill>
                  <a:schemeClr val="tx1"/>
                </a:solidFill>
                <a:latin typeface="Arial" charset="0"/>
              </a:defRPr>
            </a:lvl6pPr>
            <a:lvl7pPr marL="3035694" indent="-233515" eaLnBrk="0" fontAlgn="base" hangingPunct="0">
              <a:spcBef>
                <a:spcPct val="0"/>
              </a:spcBef>
              <a:spcAft>
                <a:spcPct val="0"/>
              </a:spcAft>
              <a:defRPr sz="2500">
                <a:solidFill>
                  <a:schemeClr val="tx1"/>
                </a:solidFill>
                <a:latin typeface="Arial" charset="0"/>
              </a:defRPr>
            </a:lvl7pPr>
            <a:lvl8pPr marL="3502724" indent="-233515" eaLnBrk="0" fontAlgn="base" hangingPunct="0">
              <a:spcBef>
                <a:spcPct val="0"/>
              </a:spcBef>
              <a:spcAft>
                <a:spcPct val="0"/>
              </a:spcAft>
              <a:defRPr sz="2500">
                <a:solidFill>
                  <a:schemeClr val="tx1"/>
                </a:solidFill>
                <a:latin typeface="Arial" charset="0"/>
              </a:defRPr>
            </a:lvl8pPr>
            <a:lvl9pPr marL="3969753" indent="-233515" eaLnBrk="0" fontAlgn="base" hangingPunct="0">
              <a:spcBef>
                <a:spcPct val="0"/>
              </a:spcBef>
              <a:spcAft>
                <a:spcPct val="0"/>
              </a:spcAft>
              <a:defRPr sz="2500">
                <a:solidFill>
                  <a:schemeClr val="tx1"/>
                </a:solidFill>
                <a:latin typeface="Arial" charset="0"/>
              </a:defRPr>
            </a:lvl9pPr>
          </a:lstStyle>
          <a:p>
            <a:r>
              <a:rPr lang="en-US" altLang="en-US" sz="1200">
                <a:latin typeface="Tahoma" pitchFamily="34" charset="0"/>
              </a:rPr>
              <a:t>Introduction to CRS New Jersey</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73</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r>
              <a:rPr lang="en-US" sz="900" i="0" dirty="0" smtClean="0"/>
              <a:t>A CAV must be conducted by the FEMA Regional Office or NFIP</a:t>
            </a:r>
            <a:r>
              <a:rPr lang="en-US" sz="900" i="0" baseline="0" dirty="0" smtClean="0"/>
              <a:t> State Coordinator before a community can be provided with a compliance determination letter for initial CRS participation or for improvement to Classes 1 – 4.</a:t>
            </a:r>
          </a:p>
          <a:p>
            <a:pPr marL="176131" indent="-176131">
              <a:buFont typeface="Arial" pitchFamily="34" charset="0"/>
              <a:buChar char="•"/>
            </a:pPr>
            <a:endParaRPr lang="en-US" sz="900" i="0" baseline="0" dirty="0" smtClean="0"/>
          </a:p>
          <a:p>
            <a:pPr marL="176131" indent="-176131">
              <a:buFont typeface="Arial" pitchFamily="34" charset="0"/>
              <a:buChar char="•"/>
            </a:pPr>
            <a:r>
              <a:rPr lang="en-US" sz="900" i="0" baseline="0" dirty="0" smtClean="0"/>
              <a:t>A community cannot be considered in full compliance unless they have had a CAV within the past year.</a:t>
            </a:r>
            <a:endParaRPr lang="en-US" sz="900" i="0"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74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75</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76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77</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78</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79</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smtClean="0"/>
              <a:t>Continued from previous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8</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r>
              <a:rPr lang="en-US" sz="900" i="0" dirty="0" smtClean="0"/>
              <a:t>What is the standard time frame allowed by your FEMA Region (after the date of the CAV findings letter) for a community to correct</a:t>
            </a:r>
            <a:r>
              <a:rPr lang="en-US" sz="900" i="0" baseline="0" dirty="0" smtClean="0"/>
              <a:t> deficiencies or remedy all violations to the maximum extent possible?  (SHOULD be up to six months.)</a:t>
            </a:r>
          </a:p>
          <a:p>
            <a:pPr marL="176131" indent="-176131">
              <a:buFont typeface="Arial" pitchFamily="34" charset="0"/>
              <a:buChar char="•"/>
            </a:pPr>
            <a:endParaRPr lang="en-US" sz="900" i="0" baseline="0" dirty="0" smtClean="0"/>
          </a:p>
          <a:p>
            <a:pPr marL="176131" indent="-176131">
              <a:buFont typeface="Arial" pitchFamily="34" charset="0"/>
              <a:buChar char="•"/>
            </a:pPr>
            <a:r>
              <a:rPr lang="en-US" sz="900" i="0" baseline="0" dirty="0" smtClean="0"/>
              <a:t>Extensions can be granted to the community IF remedial measures are underway but not completed.</a:t>
            </a:r>
            <a:endParaRPr lang="en-US" sz="900" i="0"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80</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r>
              <a:rPr lang="en-US" sz="900" i="1" dirty="0" smtClean="0"/>
              <a:t>Click slide to answer</a:t>
            </a:r>
            <a:r>
              <a:rPr lang="en-US" sz="900" i="1" baseline="0" dirty="0" smtClean="0"/>
              <a:t> the second bullet’s question.</a:t>
            </a: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81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82</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83</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r>
              <a:rPr lang="en-US" sz="900" i="0" dirty="0" smtClean="0"/>
              <a:t>If the community’s deadlines fall after the effective date, the retrograde recommendation must be</a:t>
            </a:r>
            <a:r>
              <a:rPr lang="en-US" sz="900" i="0" baseline="0" dirty="0" smtClean="0"/>
              <a:t> delayed to coincide with the next CRS effective date.</a:t>
            </a:r>
            <a:endParaRPr lang="en-US" sz="900" i="0"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84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85</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r>
              <a:rPr lang="en-US" sz="900" i="0" dirty="0" smtClean="0"/>
              <a:t>The 30-day period between the FEMA RO’s recommendation of</a:t>
            </a:r>
            <a:r>
              <a:rPr lang="en-US" sz="900" i="0" baseline="0" dirty="0" smtClean="0"/>
              <a:t> retrograde to Class 10 and the FEMA HQ notice to the community is not a formal appeals period, but does allow time to resolve issues raised by the community.</a:t>
            </a:r>
            <a:endParaRPr lang="en-US" sz="900" i="0"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86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87</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88</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r>
              <a:rPr lang="en-US" sz="900" i="0" dirty="0" smtClean="0"/>
              <a:t>Many NFIP State</a:t>
            </a:r>
            <a:r>
              <a:rPr lang="en-US" sz="900" i="0" baseline="0" dirty="0" smtClean="0"/>
              <a:t> Coordinators once believed that ISO effectively “policed” the state’s CRS communities and therefor did not CAV them.</a:t>
            </a:r>
            <a:endParaRPr lang="en-US" sz="900" i="0"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89</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smtClean="0"/>
              <a:t>Mentor will ensure that the required materials are on hand.</a:t>
            </a:r>
          </a:p>
          <a:p>
            <a:pPr marL="176131" indent="-176131">
              <a:buFont typeface="Arial" pitchFamily="34" charset="0"/>
              <a:buChar char="•"/>
            </a:pPr>
            <a:endParaRPr lang="en-US" i="1" dirty="0" smtClean="0"/>
          </a:p>
          <a:p>
            <a:pPr marL="176131" indent="-176131">
              <a:buFont typeface="Arial" pitchFamily="34" charset="0"/>
              <a:buChar char="•"/>
            </a:pPr>
            <a:r>
              <a:rPr lang="en-US" i="1" dirty="0" smtClean="0"/>
              <a:t>Allow</a:t>
            </a:r>
            <a:r>
              <a:rPr lang="en-US" i="1" baseline="0" dirty="0" smtClean="0"/>
              <a:t> for interaction and questions throughout the session.</a:t>
            </a:r>
          </a:p>
          <a:p>
            <a:pPr marL="176131" indent="-176131">
              <a:buFont typeface="Arial" pitchFamily="34" charset="0"/>
              <a:buChar char="•"/>
            </a:pPr>
            <a:endParaRPr lang="en-US" i="1" baseline="0" dirty="0" smtClean="0"/>
          </a:p>
          <a:p>
            <a:pPr marL="176131" indent="-176131">
              <a:buFont typeface="Arial" pitchFamily="34" charset="0"/>
              <a:buChar char="•"/>
            </a:pPr>
            <a:r>
              <a:rPr lang="en-US" i="1" baseline="0" dirty="0" smtClean="0"/>
              <a:t>Visuals, handouts, and glossary will be available to illustrate the teaching points in this module to both instructor(s) and participant(s).</a:t>
            </a:r>
            <a:endParaRPr lang="en-US"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9</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r>
              <a:rPr lang="en-US" sz="900" i="0" dirty="0" smtClean="0"/>
              <a:t>This</a:t>
            </a:r>
            <a:r>
              <a:rPr lang="en-US" sz="900" i="0" baseline="0" dirty="0" smtClean="0"/>
              <a:t> sharing of information can lead to a possible follow-up CAC or CAV by the state FPM staff.</a:t>
            </a:r>
            <a:endParaRPr lang="en-US" sz="900" i="0"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90</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 the slide.</a:t>
            </a:r>
          </a:p>
          <a:p>
            <a:pPr marL="176131" indent="-176131">
              <a:buFont typeface="Arial" pitchFamily="34" charset="0"/>
              <a:buChar char="•"/>
            </a:pPr>
            <a:endParaRPr lang="en-US" sz="900" i="1" dirty="0" smtClean="0"/>
          </a:p>
          <a:p>
            <a:pPr marL="176131" indent="-176131">
              <a:buFont typeface="Arial" pitchFamily="34" charset="0"/>
              <a:buChar char="•"/>
            </a:pPr>
            <a:r>
              <a:rPr lang="en-US" sz="900" i="1" dirty="0" smtClean="0"/>
              <a:t>Photo provided by MEMA.  CRS cycle visit</a:t>
            </a:r>
            <a:r>
              <a:rPr lang="en-US" sz="900" i="1" baseline="0" dirty="0" smtClean="0"/>
              <a:t> with Harrison County, MS 2014.</a:t>
            </a: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r>
              <a:rPr lang="en-US" sz="900" i="1" dirty="0" smtClean="0"/>
              <a:t>The second bullet should prompt some discussion and examples/war stories.</a:t>
            </a:r>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a:p>
            <a:pPr marL="176131" indent="-176131">
              <a:buFont typeface="Arial" pitchFamily="34" charset="0"/>
              <a:buChar char="•"/>
            </a:pPr>
            <a:endParaRPr lang="en-US" sz="900" i="1"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91</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063" indent="-176063">
              <a:buFont typeface="Arial" pitchFamily="34" charset="0"/>
              <a:buChar char="•"/>
            </a:pPr>
            <a:r>
              <a:rPr lang="en-US" i="1" dirty="0" smtClean="0"/>
              <a:t>Review</a:t>
            </a:r>
            <a:r>
              <a:rPr lang="en-US" i="1" baseline="0" dirty="0" smtClean="0"/>
              <a:t> any items or questions that were raised to ensure that there is no confusion or mystery to what you have covered.</a:t>
            </a:r>
          </a:p>
          <a:p>
            <a:pPr marL="176063" indent="-176063">
              <a:buFont typeface="Arial" pitchFamily="34" charset="0"/>
              <a:buChar char="•"/>
            </a:pPr>
            <a:endParaRPr lang="en-US" i="1" baseline="0" dirty="0" smtClean="0"/>
          </a:p>
        </p:txBody>
      </p:sp>
      <p:sp>
        <p:nvSpPr>
          <p:cNvPr id="4" name="Slide Number Placeholder 3"/>
          <p:cNvSpPr>
            <a:spLocks noGrp="1"/>
          </p:cNvSpPr>
          <p:nvPr>
            <p:ph type="sldNum" sz="quarter" idx="10"/>
          </p:nvPr>
        </p:nvSpPr>
        <p:spPr/>
        <p:txBody>
          <a:bodyPr/>
          <a:lstStyle/>
          <a:p>
            <a:fld id="{DB6FC41E-C7B1-4942-A6F8-366B0333BB5C}" type="slidenum">
              <a:rPr lang="en-US" smtClean="0"/>
              <a:t>92</a:t>
            </a:fld>
            <a:endParaRPr lang="en-US" dirty="0"/>
          </a:p>
        </p:txBody>
      </p:sp>
    </p:spTree>
    <p:extLst>
      <p:ext uri="{BB962C8B-B14F-4D97-AF65-F5344CB8AC3E}">
        <p14:creationId xmlns:p14="http://schemas.microsoft.com/office/powerpoint/2010/main" val="130289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i="0" dirty="0" smtClean="0"/>
          </a:p>
          <a:p>
            <a:pPr marL="176131" indent="-176131">
              <a:buFont typeface="Arial" pitchFamily="34" charset="0"/>
              <a:buChar char="•"/>
            </a:pPr>
            <a:r>
              <a:rPr lang="en-US" sz="900" i="0" dirty="0" smtClean="0"/>
              <a:t>We are with the government and we are here to help you…</a:t>
            </a:r>
            <a:endParaRPr lang="en-US" sz="900" i="0" dirty="0"/>
          </a:p>
        </p:txBody>
      </p:sp>
      <p:sp>
        <p:nvSpPr>
          <p:cNvPr id="4" name="Slide Number Placeholder 3"/>
          <p:cNvSpPr>
            <a:spLocks noGrp="1"/>
          </p:cNvSpPr>
          <p:nvPr>
            <p:ph type="sldNum" sz="quarter" idx="10"/>
          </p:nvPr>
        </p:nvSpPr>
        <p:spPr/>
        <p:txBody>
          <a:bodyPr/>
          <a:lstStyle/>
          <a:p>
            <a:fld id="{DB6FC41E-C7B1-4942-A6F8-366B0333BB5C}" type="slidenum">
              <a:rPr lang="en-US" smtClean="0"/>
              <a:t>93</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sz="900" i="1" dirty="0" smtClean="0"/>
              <a:t>Review</a:t>
            </a:r>
            <a:r>
              <a:rPr lang="en-US" sz="900" i="1" baseline="0" dirty="0" smtClean="0"/>
              <a:t> the slide. </a:t>
            </a:r>
          </a:p>
          <a:p>
            <a:pPr marL="176131" indent="-176131">
              <a:buFont typeface="Arial" pitchFamily="34" charset="0"/>
              <a:buChar char="•"/>
            </a:pPr>
            <a:endParaRPr lang="en-US" sz="900" i="1" baseline="0" dirty="0" smtClean="0"/>
          </a:p>
          <a:p>
            <a:pPr marL="176131" indent="-176131">
              <a:buFont typeface="Arial" pitchFamily="34" charset="0"/>
              <a:buChar char="•"/>
            </a:pPr>
            <a:r>
              <a:rPr lang="en-US" sz="900" i="1" baseline="0" dirty="0" smtClean="0"/>
              <a:t>Go into some detail on each bullet; use your discretion as to how much detail.</a:t>
            </a: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94</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indent="-176131">
              <a:buFont typeface="Arial" pitchFamily="34" charset="0"/>
              <a:buChar char="•"/>
            </a:pPr>
            <a:endParaRPr lang="en-US" sz="900" dirty="0" smtClean="0"/>
          </a:p>
          <a:p>
            <a:pPr marL="176131" indent="-176131">
              <a:buFont typeface="Arial" pitchFamily="34" charset="0"/>
              <a:buChar char="•"/>
            </a:pPr>
            <a:r>
              <a:rPr lang="en-US" sz="900" dirty="0" smtClean="0"/>
              <a:t>The Community Compliance Program is a companion to the NFIP Community Assistance Program (CAP-SSSE).  IF problems are encountered</a:t>
            </a:r>
            <a:r>
              <a:rPr lang="en-US" sz="900" baseline="0" dirty="0" smtClean="0"/>
              <a:t> during the implementation of the CAP that cannot be resolved by providing guidance to the community, this manual provides guidance for follow-up action by the FEMA HQ and Regional Offices.</a:t>
            </a:r>
          </a:p>
          <a:p>
            <a:pPr marL="176131" indent="-176131">
              <a:buFont typeface="Arial" pitchFamily="34" charset="0"/>
              <a:buChar char="•"/>
            </a:pPr>
            <a:endParaRPr lang="en-US" sz="900" baseline="0" dirty="0" smtClean="0"/>
          </a:p>
          <a:p>
            <a:pPr marL="176131" indent="-176131">
              <a:buFont typeface="Arial" pitchFamily="34" charset="0"/>
              <a:buChar char="•"/>
            </a:pPr>
            <a:r>
              <a:rPr lang="en-US" sz="900" baseline="0" dirty="0" smtClean="0"/>
              <a:t>Built on procedures found in 44 CFR 59.24 (b) and (c) and provides an orderly sequence of enforcement options of varying severity.</a:t>
            </a:r>
            <a:endParaRPr lang="en-US" sz="900" dirty="0" smtClean="0"/>
          </a:p>
          <a:p>
            <a:pPr marL="176131" indent="-176131">
              <a:buFont typeface="Arial" pitchFamily="34" charset="0"/>
              <a:buChar char="•"/>
            </a:pPr>
            <a:endParaRPr lang="en-US" sz="900" i="0" dirty="0"/>
          </a:p>
        </p:txBody>
      </p:sp>
      <p:sp>
        <p:nvSpPr>
          <p:cNvPr id="4" name="Slide Number Placeholder 3"/>
          <p:cNvSpPr>
            <a:spLocks noGrp="1"/>
          </p:cNvSpPr>
          <p:nvPr>
            <p:ph type="sldNum" sz="quarter" idx="10"/>
          </p:nvPr>
        </p:nvSpPr>
        <p:spPr/>
        <p:txBody>
          <a:bodyPr/>
          <a:lstStyle/>
          <a:p>
            <a:fld id="{DB6FC41E-C7B1-4942-A6F8-366B0333BB5C}" type="slidenum">
              <a:rPr lang="en-US" smtClean="0"/>
              <a:t>95</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Job Aid 4.  Take a few minutes to peruse it with the class.  </a:t>
            </a:r>
          </a:p>
          <a:p>
            <a:pPr marL="176131" indent="-176131">
              <a:buFont typeface="Arial" pitchFamily="34" charset="0"/>
              <a:buChar char="•"/>
            </a:pPr>
            <a:endParaRPr lang="en-US" sz="900" i="0" baseline="0" dirty="0" smtClean="0"/>
          </a:p>
          <a:p>
            <a:pPr marL="176131" indent="-176131">
              <a:buFont typeface="Arial" pitchFamily="34" charset="0"/>
              <a:buChar char="•"/>
            </a:pPr>
            <a:r>
              <a:rPr lang="en-US" sz="900" i="0" baseline="0" dirty="0" smtClean="0"/>
              <a:t>It is used as an “in-house” guidance manual.  </a:t>
            </a:r>
            <a:endParaRPr lang="en-US" sz="900" i="0" dirty="0"/>
          </a:p>
        </p:txBody>
      </p:sp>
      <p:sp>
        <p:nvSpPr>
          <p:cNvPr id="4" name="Slide Number Placeholder 3"/>
          <p:cNvSpPr>
            <a:spLocks noGrp="1"/>
          </p:cNvSpPr>
          <p:nvPr>
            <p:ph type="sldNum" sz="quarter" idx="10"/>
          </p:nvPr>
        </p:nvSpPr>
        <p:spPr/>
        <p:txBody>
          <a:bodyPr/>
          <a:lstStyle/>
          <a:p>
            <a:fld id="{DB6FC41E-C7B1-4942-A6F8-366B0333BB5C}" type="slidenum">
              <a:rPr lang="en-US" smtClean="0"/>
              <a:t>96</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dirty="0" smtClean="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i="1" baseline="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0" baseline="0" dirty="0" smtClean="0"/>
              <a:t> </a:t>
            </a:r>
            <a:r>
              <a:rPr lang="en-US" sz="900" i="1" dirty="0" smtClean="0"/>
              <a:t>Go over</a:t>
            </a:r>
            <a:r>
              <a:rPr lang="en-US" sz="900" i="1" baseline="0" dirty="0" smtClean="0"/>
              <a:t> the statement and ask, now what does Maximum Extent Possible mean?</a:t>
            </a:r>
            <a:endParaRPr lang="en-US" sz="900" i="1" dirty="0" smtClean="0"/>
          </a:p>
          <a:p>
            <a:pPr marL="0" indent="0">
              <a:buFont typeface="Arial" pitchFamily="34" charset="0"/>
              <a:buNone/>
            </a:pPr>
            <a:r>
              <a:rPr lang="en-US" sz="900" i="1" baseline="0" dirty="0" smtClean="0"/>
              <a:t> </a:t>
            </a: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97</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baseline="0" dirty="0" smtClean="0"/>
              <a:t> Review the slide.</a:t>
            </a:r>
            <a:endParaRPr lang="en-US" sz="900" dirty="0" smtClean="0"/>
          </a:p>
          <a:p>
            <a:pPr marL="0" indent="0">
              <a:buFont typeface="Arial" pitchFamily="34" charset="0"/>
              <a:buNone/>
            </a:pPr>
            <a:r>
              <a:rPr lang="en-US" sz="900" i="1" baseline="0" dirty="0" smtClean="0"/>
              <a:t> </a:t>
            </a: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98</a:t>
            </a:fld>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i="1" baseline="0" dirty="0" smtClean="0"/>
              <a:t> </a:t>
            </a:r>
            <a:r>
              <a:rPr lang="en-US" sz="900" i="1" dirty="0" smtClean="0"/>
              <a:t>Review the slide.</a:t>
            </a:r>
          </a:p>
          <a:p>
            <a:pPr marL="176131" indent="-176131">
              <a:buFont typeface="Arial" pitchFamily="34" charset="0"/>
              <a:buChar char="•"/>
            </a:pPr>
            <a:endParaRPr lang="en-US" sz="900" i="1" baseline="0" dirty="0" smtClean="0"/>
          </a:p>
          <a:p>
            <a:pPr marL="176131" indent="-176131">
              <a:buFont typeface="Arial" pitchFamily="34" charset="0"/>
              <a:buChar char="•"/>
            </a:pPr>
            <a:r>
              <a:rPr lang="en-US" sz="900" dirty="0" smtClean="0"/>
              <a:t>FEMA</a:t>
            </a:r>
            <a:r>
              <a:rPr lang="en-US" sz="900" baseline="0" dirty="0" smtClean="0"/>
              <a:t> 7810.3/July 1986.  page 1-7.  Now what does this statement really mean?</a:t>
            </a:r>
          </a:p>
          <a:p>
            <a:pPr marL="176131" indent="-176131">
              <a:buFont typeface="Arial" pitchFamily="34" charset="0"/>
              <a:buChar char="•"/>
            </a:pPr>
            <a:endParaRPr lang="en-US" sz="900" baseline="0" dirty="0" smtClean="0"/>
          </a:p>
          <a:p>
            <a:pPr marL="176131" indent="-176131">
              <a:buFont typeface="Arial" pitchFamily="34" charset="0"/>
              <a:buChar char="•"/>
            </a:pPr>
            <a:r>
              <a:rPr lang="en-US" sz="900" baseline="0" dirty="0" smtClean="0"/>
              <a:t>This slide </a:t>
            </a:r>
            <a:r>
              <a:rPr lang="en-US" sz="900" u="sng" baseline="0" dirty="0" smtClean="0"/>
              <a:t>should</a:t>
            </a:r>
            <a:r>
              <a:rPr lang="en-US" sz="900" baseline="0" dirty="0" smtClean="0"/>
              <a:t> trigger some comments from participants.  </a:t>
            </a:r>
            <a:endParaRPr lang="en-US" sz="900" dirty="0" smtClean="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900" dirty="0" smtClean="0"/>
          </a:p>
          <a:p>
            <a:pPr marL="0" indent="0">
              <a:buFont typeface="Arial" pitchFamily="34" charset="0"/>
              <a:buNone/>
            </a:pPr>
            <a:r>
              <a:rPr lang="en-US" sz="900" i="1" baseline="0" dirty="0" smtClean="0"/>
              <a:t> </a:t>
            </a:r>
            <a:endParaRPr lang="en-US" sz="900" i="1" dirty="0"/>
          </a:p>
        </p:txBody>
      </p:sp>
      <p:sp>
        <p:nvSpPr>
          <p:cNvPr id="4" name="Slide Number Placeholder 3"/>
          <p:cNvSpPr>
            <a:spLocks noGrp="1"/>
          </p:cNvSpPr>
          <p:nvPr>
            <p:ph type="sldNum" sz="quarter" idx="10"/>
          </p:nvPr>
        </p:nvSpPr>
        <p:spPr/>
        <p:txBody>
          <a:bodyPr/>
          <a:lstStyle/>
          <a:p>
            <a:fld id="{DB6FC41E-C7B1-4942-A6F8-366B0333BB5C}" type="slidenum">
              <a:rPr lang="en-US" smtClean="0"/>
              <a:t>99</a:t>
            </a:fld>
            <a:endParaRPr lang="en-US" dirty="0"/>
          </a:p>
        </p:txBody>
      </p:sp>
    </p:spTree>
    <p:extLst>
      <p:ext uri="{BB962C8B-B14F-4D97-AF65-F5344CB8AC3E}">
        <p14:creationId xmlns:p14="http://schemas.microsoft.com/office/powerpoint/2010/main" val="4014990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092" name="Group 20"/>
          <p:cNvGrpSpPr>
            <a:grpSpLocks/>
          </p:cNvGrpSpPr>
          <p:nvPr/>
        </p:nvGrpSpPr>
        <p:grpSpPr bwMode="auto">
          <a:xfrm>
            <a:off x="-4763" y="0"/>
            <a:ext cx="9148763" cy="6856413"/>
            <a:chOff x="-3" y="0"/>
            <a:chExt cx="5763" cy="4319"/>
          </a:xfrm>
        </p:grpSpPr>
        <p:sp>
          <p:nvSpPr>
            <p:cNvPr id="3093" name="AutoShape 21"/>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ffectLst/>
          </p:spPr>
          <p:txBody>
            <a:bodyPr wrap="none" anchor="ctr"/>
            <a:lstStyle/>
            <a:p>
              <a:endParaRPr lang="en-US" dirty="0"/>
            </a:p>
          </p:txBody>
        </p:sp>
        <p:sp>
          <p:nvSpPr>
            <p:cNvPr id="3094" name="Freeform 22"/>
            <p:cNvSpPr>
              <a:spLocks/>
            </p:cNvSpPr>
            <p:nvPr userDrawn="1"/>
          </p:nvSpPr>
          <p:spPr bwMode="gray">
            <a:xfrm>
              <a:off x="0" y="0"/>
              <a:ext cx="288" cy="288"/>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sp>
          <p:nvSpPr>
            <p:cNvPr id="3095" name="Freeform 23"/>
            <p:cNvSpPr>
              <a:spLocks/>
            </p:cNvSpPr>
            <p:nvPr userDrawn="1"/>
          </p:nvSpPr>
          <p:spPr bwMode="gray">
            <a:xfrm rot="-5408600">
              <a:off x="-50" y="4030"/>
              <a:ext cx="336" cy="242"/>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sp>
          <p:nvSpPr>
            <p:cNvPr id="3096" name="Freeform 24"/>
            <p:cNvSpPr>
              <a:spLocks/>
            </p:cNvSpPr>
            <p:nvPr userDrawn="1"/>
          </p:nvSpPr>
          <p:spPr bwMode="gray">
            <a:xfrm rot="10769190">
              <a:off x="5519" y="4031"/>
              <a:ext cx="232" cy="287"/>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sp>
          <p:nvSpPr>
            <p:cNvPr id="3097" name="Freeform 25"/>
            <p:cNvSpPr>
              <a:spLocks/>
            </p:cNvSpPr>
            <p:nvPr userDrawn="1"/>
          </p:nvSpPr>
          <p:spPr bwMode="gray">
            <a:xfrm rot="5400000">
              <a:off x="5472" y="0"/>
              <a:ext cx="288" cy="288"/>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grpSp>
      <p:sp>
        <p:nvSpPr>
          <p:cNvPr id="3074" name="Rectangle 2"/>
          <p:cNvSpPr>
            <a:spLocks noGrp="1" noChangeArrowheads="1"/>
          </p:cNvSpPr>
          <p:nvPr>
            <p:ph type="ctrTitle"/>
          </p:nvPr>
        </p:nvSpPr>
        <p:spPr bwMode="ltGray">
          <a:xfrm>
            <a:off x="609600" y="2590800"/>
            <a:ext cx="7772400" cy="1066800"/>
          </a:xfrm>
        </p:spPr>
        <p:txBody>
          <a:bodyPr/>
          <a:lstStyle>
            <a:lvl1pPr algn="ctr">
              <a:defRPr sz="4400">
                <a:solidFill>
                  <a:schemeClr val="tx1">
                    <a:lumMod val="75000"/>
                  </a:schemeClr>
                </a:solidFill>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2057400" y="4191000"/>
            <a:ext cx="6400800" cy="533400"/>
          </a:xfrm>
        </p:spPr>
        <p:txBody>
          <a:bodyPr/>
          <a:lstStyle>
            <a:lvl1pPr marL="0" indent="0" algn="r">
              <a:buFontTx/>
              <a:buNone/>
              <a:defRPr sz="2800">
                <a:solidFill>
                  <a:schemeClr val="tx2"/>
                </a:solidFill>
              </a:defRPr>
            </a:lvl1pPr>
          </a:lstStyle>
          <a:p>
            <a:r>
              <a:rPr lang="en-US" smtClean="0"/>
              <a:t>Click to edit Master subtitle style</a:t>
            </a:r>
            <a:endParaRPr lang="en-US" dirty="0"/>
          </a:p>
        </p:txBody>
      </p:sp>
      <p:sp>
        <p:nvSpPr>
          <p:cNvPr id="3076" name="Rectangle 4"/>
          <p:cNvSpPr>
            <a:spLocks noGrp="1" noChangeArrowheads="1"/>
          </p:cNvSpPr>
          <p:nvPr>
            <p:ph type="dt" sz="half" idx="2"/>
          </p:nvPr>
        </p:nvSpPr>
        <p:spPr>
          <a:xfrm>
            <a:off x="457200" y="6245225"/>
            <a:ext cx="2133600" cy="476250"/>
          </a:xfrm>
        </p:spPr>
        <p:txBody>
          <a:bodyPr/>
          <a:lstStyle>
            <a:lvl1pPr>
              <a:defRPr/>
            </a:lvl1pPr>
          </a:lstStyle>
          <a:p>
            <a:fld id="{8BD64F2B-2E2B-43E4-B204-FFA88DF29696}" type="datetime1">
              <a:rPr lang="en-US" smtClean="0"/>
              <a:t>5/15/2018</a:t>
            </a:fld>
            <a:endParaRPr lang="en-US" dirty="0"/>
          </a:p>
        </p:txBody>
      </p:sp>
      <p:sp>
        <p:nvSpPr>
          <p:cNvPr id="3077" name="Rectangle 5"/>
          <p:cNvSpPr>
            <a:spLocks noGrp="1" noChangeArrowheads="1"/>
          </p:cNvSpPr>
          <p:nvPr>
            <p:ph type="ftr" sz="quarter" idx="3"/>
          </p:nvPr>
        </p:nvSpPr>
        <p:spPr>
          <a:xfrm>
            <a:off x="3124200" y="6245225"/>
            <a:ext cx="2895600" cy="476250"/>
          </a:xfrm>
        </p:spPr>
        <p:txBody>
          <a:bodyPr/>
          <a:lstStyle>
            <a:lvl1pPr>
              <a:defRPr/>
            </a:lvl1pPr>
          </a:lstStyle>
          <a:p>
            <a:endParaRPr lang="en-US" dirty="0"/>
          </a:p>
        </p:txBody>
      </p:sp>
      <p:sp>
        <p:nvSpPr>
          <p:cNvPr id="3078" name="Rectangle 6"/>
          <p:cNvSpPr>
            <a:spLocks noGrp="1" noChangeArrowheads="1"/>
          </p:cNvSpPr>
          <p:nvPr>
            <p:ph type="sldNum" sz="quarter" idx="4"/>
          </p:nvPr>
        </p:nvSpPr>
        <p:spPr>
          <a:xfrm>
            <a:off x="6553200" y="6245225"/>
            <a:ext cx="2133600" cy="476250"/>
          </a:xfrm>
        </p:spPr>
        <p:txBody>
          <a:bodyPr/>
          <a:lstStyle>
            <a:lvl1pPr>
              <a:defRPr/>
            </a:lvl1pPr>
          </a:lstStyle>
          <a:p>
            <a:fld id="{92701AAA-C610-44FA-AAF6-900CDDFFB84A}" type="slidenum">
              <a:rPr lang="en-US" smtClean="0"/>
              <a:t>‹#›</a:t>
            </a:fld>
            <a:endParaRPr lang="en-US" dirty="0"/>
          </a:p>
        </p:txBody>
      </p:sp>
      <p:pic>
        <p:nvPicPr>
          <p:cNvPr id="26" name="Picture 6"/>
          <p:cNvPicPr>
            <a:picLocks noChangeAspect="1" noChangeArrowheads="1"/>
          </p:cNvPicPr>
          <p:nvPr/>
        </p:nvPicPr>
        <p:blipFill>
          <a:blip r:embed="rId2" cstate="print"/>
          <a:srcRect/>
          <a:stretch>
            <a:fillRect/>
          </a:stretch>
        </p:blipFill>
        <p:spPr bwMode="auto">
          <a:xfrm>
            <a:off x="0" y="0"/>
            <a:ext cx="9144000" cy="2173574"/>
          </a:xfrm>
          <a:prstGeom prst="rect">
            <a:avLst/>
          </a:prstGeom>
          <a:noFill/>
          <a:ln w="9525">
            <a:noFill/>
            <a:miter lim="800000"/>
            <a:headEnd/>
            <a:tailEnd/>
          </a:ln>
          <a:effectLst/>
        </p:spPr>
      </p:pic>
      <p:sp>
        <p:nvSpPr>
          <p:cNvPr id="2" name="TextBox 1"/>
          <p:cNvSpPr txBox="1"/>
          <p:nvPr userDrawn="1"/>
        </p:nvSpPr>
        <p:spPr>
          <a:xfrm>
            <a:off x="228600" y="2362200"/>
            <a:ext cx="8686800" cy="4247317"/>
          </a:xfrm>
          <a:prstGeom prst="rect">
            <a:avLst/>
          </a:prstGeom>
          <a:noFill/>
          <a:ln w="19050">
            <a:solidFill>
              <a:schemeClr val="tx1">
                <a:lumMod val="60000"/>
                <a:lumOff val="40000"/>
              </a:schemeClr>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BA38A78-6F4D-412A-97DD-23E19FB44B1D}" type="datetime1">
              <a:rPr lang="en-US" smtClean="0"/>
              <a:t>5/15/2018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2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2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6FD7EE2-73AC-4F7B-8662-2A12ADB53075}" type="datetime1">
              <a:rPr lang="en-US" smtClean="0"/>
              <a:t>5/15/2018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6629400" cy="8683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47800"/>
            <a:ext cx="8229600" cy="4949825"/>
          </a:xfrm>
        </p:spPr>
        <p:txBody>
          <a:bodyPr/>
          <a:lstStyle/>
          <a:p>
            <a:r>
              <a:rPr lang="en-US" dirty="0" smtClean="0"/>
              <a:t>Click icon to add table</a:t>
            </a:r>
            <a:endParaRPr lang="en-US" dirty="0"/>
          </a:p>
        </p:txBody>
      </p:sp>
      <p:sp>
        <p:nvSpPr>
          <p:cNvPr id="4" name="Date Placeholder 3"/>
          <p:cNvSpPr>
            <a:spLocks noGrp="1"/>
          </p:cNvSpPr>
          <p:nvPr>
            <p:ph type="dt" sz="half" idx="10"/>
          </p:nvPr>
        </p:nvSpPr>
        <p:spPr>
          <a:xfrm>
            <a:off x="457200" y="6477000"/>
            <a:ext cx="2133600" cy="244475"/>
          </a:xfrm>
        </p:spPr>
        <p:txBody>
          <a:bodyPr/>
          <a:lstStyle>
            <a:lvl1pPr>
              <a:defRPr/>
            </a:lvl1pPr>
          </a:lstStyle>
          <a:p>
            <a:fld id="{85291B20-045F-4735-B510-4438D9BF8E14}" type="datetime1">
              <a:rPr lang="en-US" smtClean="0"/>
              <a:t>5/15/2018</a:t>
            </a:fld>
            <a:endParaRPr lang="en-US" dirty="0"/>
          </a:p>
        </p:txBody>
      </p:sp>
      <p:sp>
        <p:nvSpPr>
          <p:cNvPr id="5" name="Footer Placeholder 4"/>
          <p:cNvSpPr>
            <a:spLocks noGrp="1"/>
          </p:cNvSpPr>
          <p:nvPr>
            <p:ph type="ftr" sz="quarter" idx="11"/>
          </p:nvPr>
        </p:nvSpPr>
        <p:spPr>
          <a:xfrm>
            <a:off x="3124200" y="6477000"/>
            <a:ext cx="2895600" cy="244475"/>
          </a:xfr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477000"/>
            <a:ext cx="2133600" cy="244475"/>
          </a:xfrm>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E17C1C3-423E-481A-8BA4-251F41CD991E}" type="datetime1">
              <a:rPr lang="en-US" smtClean="0">
                <a:solidFill>
                  <a:srgbClr val="000000"/>
                </a:solidFill>
              </a:rPr>
              <a:t>5/15/2018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9126BC-661E-4263-A414-C3B602CE53D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C90D74E-8687-4339-A50D-F9C0FD65F9F1}" type="datetime1">
              <a:rPr lang="en-US" smtClean="0">
                <a:solidFill>
                  <a:srgbClr val="000000"/>
                </a:solidFill>
              </a:rPr>
              <a:t>5/15/2018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E73561-9979-4CE7-9C21-759083068EE5}"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B39357B-9BDD-4289-9D5D-A88EC21ECD89}" type="datetime1">
              <a:rPr lang="en-US" smtClean="0">
                <a:solidFill>
                  <a:srgbClr val="000000"/>
                </a:solidFill>
              </a:rPr>
              <a:t>5/15/2018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6ED10D-CFAD-4690-8DB1-CB8C9289C937}"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1645C3C-7B13-4343-BEEE-69524E1E1D27}" type="datetime1">
              <a:rPr lang="en-US" smtClean="0">
                <a:solidFill>
                  <a:srgbClr val="000000"/>
                </a:solidFill>
              </a:rPr>
              <a:t>5/15/2018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E2B8D5-3069-453F-A5DB-8D7A26874B75}"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2B73E049-D48A-4FEB-838F-9D81071975A9}" type="datetime1">
              <a:rPr lang="en-US" smtClean="0">
                <a:solidFill>
                  <a:srgbClr val="000000"/>
                </a:solidFill>
              </a:rPr>
              <a:t>5/15/2018</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34D6603-2911-48C4-AABD-38CADB0604CC}"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AF7A543-AB53-402A-BDAB-C6FD682BAA61}" type="datetime1">
              <a:rPr lang="en-US" smtClean="0">
                <a:solidFill>
                  <a:srgbClr val="000000"/>
                </a:solidFill>
              </a:rPr>
              <a:t>5/15/2018</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30B79-E0A8-432D-9701-F1777AE29C4D}"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23A4086-1C60-4DFC-B9DF-B9692931E90F}" type="datetime1">
              <a:rPr lang="en-US" smtClean="0">
                <a:solidFill>
                  <a:srgbClr val="000000"/>
                </a:solidFill>
              </a:rPr>
              <a:t>5/15/2018</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6D9346-C092-44C9-A4DC-3A2F816F2CA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336971A-E32C-48D6-95AE-01E86F4DF97D}" type="datetime1">
              <a:rPr lang="en-US" smtClean="0"/>
              <a:t>5/15/2018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0335EED-AC60-4EC9-9C1A-F8445E48B9F1}" type="datetime1">
              <a:rPr lang="en-US" smtClean="0">
                <a:solidFill>
                  <a:srgbClr val="000000"/>
                </a:solidFill>
              </a:rPr>
              <a:t>5/15/2018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D3BBD-4217-40C0-8156-661FF5D3E9CA}"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BE05575-D8C3-4D3A-BE98-4CF5CD469E72}" type="datetime1">
              <a:rPr lang="en-US" smtClean="0">
                <a:solidFill>
                  <a:srgbClr val="000000"/>
                </a:solidFill>
              </a:rPr>
              <a:t>5/15/2018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BCAF0E-DAB6-4A77-90AE-70AF2F15FC4D}"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42D164F-1FA0-45B6-B0A2-EA5FC0CC956E}" type="datetime1">
              <a:rPr lang="en-US" smtClean="0">
                <a:solidFill>
                  <a:srgbClr val="000000"/>
                </a:solidFill>
              </a:rPr>
              <a:t>5/15/2018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85A5D3-59FB-4291-87F2-67AB6CCED700}"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AFB212D-46D4-4F7C-9503-68B745BB0E40}" type="datetime1">
              <a:rPr lang="en-US" smtClean="0">
                <a:solidFill>
                  <a:srgbClr val="000000"/>
                </a:solidFill>
              </a:rPr>
              <a:t>5/15/2018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68AB6C-962E-49B1-9C78-FB80741157B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88EF90F-617F-4D86-A0BB-B5EB4EA97CE1}" type="datetime1">
              <a:rPr lang="en-US" smtClean="0">
                <a:solidFill>
                  <a:srgbClr val="000000"/>
                </a:solidFill>
              </a:rPr>
              <a:t>5/15/2018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45C19A-138A-4E96-9F40-1259C1DB028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r>
              <a:rPr lang="en-US" noProof="0" dirty="0" smtClean="0"/>
              <a:t>Click icon to add SmartArt graphic</a:t>
            </a:r>
          </a:p>
        </p:txBody>
      </p:sp>
      <p:sp>
        <p:nvSpPr>
          <p:cNvPr id="4" name="Rectangle 4"/>
          <p:cNvSpPr>
            <a:spLocks noGrp="1" noChangeArrowheads="1"/>
          </p:cNvSpPr>
          <p:nvPr>
            <p:ph type="dt" sz="half" idx="10"/>
          </p:nvPr>
        </p:nvSpPr>
        <p:spPr>
          <a:ln/>
        </p:spPr>
        <p:txBody>
          <a:bodyPr/>
          <a:lstStyle>
            <a:lvl1pPr>
              <a:defRPr/>
            </a:lvl1pPr>
          </a:lstStyle>
          <a:p>
            <a:pPr>
              <a:defRPr/>
            </a:pPr>
            <a:fld id="{D97DB3D8-67A2-4A55-8AFB-678881918139}" type="datetime1">
              <a:rPr lang="en-US" smtClean="0">
                <a:solidFill>
                  <a:srgbClr val="000000"/>
                </a:solidFill>
              </a:rPr>
              <a:t>5/15/2018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C18EBD-7DEF-4FBC-A644-5B1C355AB66C}"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89A7F74-2D47-4576-9FF2-DFE1529D2003}" type="datetime1">
              <a:rPr lang="en-US" smtClean="0">
                <a:solidFill>
                  <a:srgbClr val="000000"/>
                </a:solidFill>
              </a:rPr>
              <a:t>5/15/2018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A9B894-B261-4EA2-9461-B56A7ED9BE51}"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39488F-EB4E-4E0C-B253-CD7CC37EFA34}" type="datetime1">
              <a:rPr lang="en-US" smtClean="0"/>
              <a:t>5/15/2018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37098A9F-6744-4B94-8642-181C192D57E2}" type="datetime1">
              <a:rPr lang="en-US" smtClean="0"/>
              <a:t>5/15/2018</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2D687FE8-630F-4A52-9441-0C9C6BF60005}" type="datetime1">
              <a:rPr lang="en-US" smtClean="0"/>
              <a:t>5/15/2018</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0E52A12B-BDBE-481F-9EFC-901F18201517}" type="datetime1">
              <a:rPr lang="en-US" smtClean="0"/>
              <a:t>5/15/2018</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816CF7E-6403-42E9-A478-8767B0EA9C91}" type="datetime1">
              <a:rPr lang="en-US" smtClean="0"/>
              <a:t>5/15/2018</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7F884B2C-6D68-45D6-9687-5B6B182734FF}" type="datetime1">
              <a:rPr lang="en-US" smtClean="0"/>
              <a:t>5/15/2018</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0134649-1179-4451-B01D-1625BB124588}" type="datetime1">
              <a:rPr lang="en-US" smtClean="0"/>
              <a:t>5/15/2018</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pSp>
        <p:nvGrpSpPr>
          <p:cNvPr id="1035" name="Group 11"/>
          <p:cNvGrpSpPr>
            <a:grpSpLocks/>
          </p:cNvGrpSpPr>
          <p:nvPr/>
        </p:nvGrpSpPr>
        <p:grpSpPr bwMode="auto">
          <a:xfrm>
            <a:off x="0" y="285750"/>
            <a:ext cx="9156700" cy="911225"/>
            <a:chOff x="-1" y="196"/>
            <a:chExt cx="5768" cy="635"/>
          </a:xfrm>
        </p:grpSpPr>
        <p:sp>
          <p:nvSpPr>
            <p:cNvPr id="1036" name="Rectangle 12"/>
            <p:cNvSpPr>
              <a:spLocks noChangeArrowheads="1"/>
            </p:cNvSpPr>
            <p:nvPr userDrawn="1"/>
          </p:nvSpPr>
          <p:spPr bwMode="gray">
            <a:xfrm>
              <a:off x="1" y="196"/>
              <a:ext cx="5766" cy="635"/>
            </a:xfrm>
            <a:prstGeom prst="rect">
              <a:avLst/>
            </a:prstGeom>
            <a:gradFill rotWithShape="1">
              <a:gsLst>
                <a:gs pos="0">
                  <a:schemeClr val="accent1"/>
                </a:gs>
                <a:gs pos="100000">
                  <a:schemeClr val="tx1"/>
                </a:gs>
              </a:gsLst>
              <a:lin ang="0" scaled="1"/>
            </a:gradFill>
            <a:ln w="9525">
              <a:noFill/>
              <a:miter lim="800000"/>
              <a:headEnd/>
              <a:tailEnd/>
            </a:ln>
            <a:effectLst/>
          </p:spPr>
          <p:txBody>
            <a:bodyPr wrap="none" anchor="ctr"/>
            <a:lstStyle/>
            <a:p>
              <a:endParaRPr lang="en-US" dirty="0"/>
            </a:p>
          </p:txBody>
        </p:sp>
        <p:sp>
          <p:nvSpPr>
            <p:cNvPr id="1037" name="Freeform 13"/>
            <p:cNvSpPr>
              <a:spLocks/>
            </p:cNvSpPr>
            <p:nvPr userDrawn="1"/>
          </p:nvSpPr>
          <p:spPr bwMode="gray">
            <a:xfrm flipH="1" flipV="1">
              <a:off x="2265" y="196"/>
              <a:ext cx="3497" cy="226"/>
            </a:xfrm>
            <a:custGeom>
              <a:avLst/>
              <a:gdLst/>
              <a:ahLst/>
              <a:cxnLst>
                <a:cxn ang="0">
                  <a:pos x="45" y="590"/>
                </a:cxn>
                <a:cxn ang="0">
                  <a:pos x="1497" y="590"/>
                </a:cxn>
                <a:cxn ang="0">
                  <a:pos x="0" y="0"/>
                </a:cxn>
                <a:cxn ang="0">
                  <a:pos x="0" y="590"/>
                </a:cxn>
              </a:cxnLst>
              <a:rect l="0" t="0" r="r" b="b"/>
              <a:pathLst>
                <a:path w="1497" h="590">
                  <a:moveTo>
                    <a:pt x="45" y="590"/>
                  </a:moveTo>
                  <a:lnTo>
                    <a:pt x="1497" y="590"/>
                  </a:lnTo>
                  <a:lnTo>
                    <a:pt x="0" y="0"/>
                  </a:lnTo>
                  <a:lnTo>
                    <a:pt x="0" y="590"/>
                  </a:lnTo>
                </a:path>
              </a:pathLst>
            </a:custGeom>
            <a:gradFill rotWithShape="1">
              <a:gsLst>
                <a:gs pos="0">
                  <a:schemeClr val="tx1"/>
                </a:gs>
                <a:gs pos="100000">
                  <a:schemeClr val="tx1">
                    <a:gamma/>
                    <a:shade val="46275"/>
                    <a:invGamma/>
                  </a:schemeClr>
                </a:gs>
              </a:gsLst>
              <a:lin ang="18900000" scaled="1"/>
            </a:gradFill>
            <a:ln w="9525">
              <a:noFill/>
              <a:round/>
              <a:headEnd/>
              <a:tailEnd/>
            </a:ln>
            <a:effectLst/>
          </p:spPr>
          <p:txBody>
            <a:bodyPr/>
            <a:lstStyle/>
            <a:p>
              <a:endParaRPr lang="en-US" dirty="0"/>
            </a:p>
          </p:txBody>
        </p:sp>
        <p:sp>
          <p:nvSpPr>
            <p:cNvPr id="1038" name="Freeform 14"/>
            <p:cNvSpPr>
              <a:spLocks/>
            </p:cNvSpPr>
            <p:nvPr userDrawn="1"/>
          </p:nvSpPr>
          <p:spPr bwMode="gray">
            <a:xfrm>
              <a:off x="-1" y="513"/>
              <a:ext cx="3702" cy="311"/>
            </a:xfrm>
            <a:custGeom>
              <a:avLst/>
              <a:gdLst/>
              <a:ahLst/>
              <a:cxnLst>
                <a:cxn ang="0">
                  <a:pos x="45" y="590"/>
                </a:cxn>
                <a:cxn ang="0">
                  <a:pos x="1497" y="590"/>
                </a:cxn>
                <a:cxn ang="0">
                  <a:pos x="0" y="0"/>
                </a:cxn>
                <a:cxn ang="0">
                  <a:pos x="0" y="590"/>
                </a:cxn>
              </a:cxnLst>
              <a:rect l="0" t="0" r="r" b="b"/>
              <a:pathLst>
                <a:path w="1497" h="590">
                  <a:moveTo>
                    <a:pt x="45" y="590"/>
                  </a:moveTo>
                  <a:lnTo>
                    <a:pt x="1497" y="590"/>
                  </a:lnTo>
                  <a:lnTo>
                    <a:pt x="0" y="0"/>
                  </a:lnTo>
                  <a:lnTo>
                    <a:pt x="0" y="590"/>
                  </a:lnTo>
                </a:path>
              </a:pathLst>
            </a:custGeom>
            <a:gradFill rotWithShape="1">
              <a:gsLst>
                <a:gs pos="0">
                  <a:schemeClr val="accent1"/>
                </a:gs>
                <a:gs pos="100000">
                  <a:schemeClr val="accent1">
                    <a:gamma/>
                    <a:shade val="46275"/>
                    <a:invGamma/>
                  </a:schemeClr>
                </a:gs>
              </a:gsLst>
              <a:lin ang="18900000" scaled="1"/>
            </a:gradFill>
            <a:ln w="9525">
              <a:noFill/>
              <a:round/>
              <a:headEnd/>
              <a:tailEnd/>
            </a:ln>
            <a:effectLst/>
          </p:spPr>
          <p:txBody>
            <a:bodyPr/>
            <a:lstStyle/>
            <a:p>
              <a:endParaRPr lang="en-US" dirty="0"/>
            </a:p>
          </p:txBody>
        </p:sp>
      </p:grpSp>
      <p:sp>
        <p:nvSpPr>
          <p:cNvPr id="1039" name="Rectangle 15"/>
          <p:cNvSpPr>
            <a:spLocks noChangeArrowheads="1"/>
          </p:cNvSpPr>
          <p:nvPr/>
        </p:nvSpPr>
        <p:spPr bwMode="gray">
          <a:xfrm>
            <a:off x="1588" y="0"/>
            <a:ext cx="9144000" cy="241300"/>
          </a:xfrm>
          <a:prstGeom prst="rect">
            <a:avLst/>
          </a:prstGeom>
          <a:gradFill rotWithShape="0">
            <a:gsLst>
              <a:gs pos="0">
                <a:schemeClr val="tx1"/>
              </a:gs>
              <a:gs pos="100000">
                <a:schemeClr val="tx1">
                  <a:gamma/>
                  <a:shade val="46275"/>
                  <a:invGamma/>
                </a:schemeClr>
              </a:gs>
            </a:gsLst>
            <a:lin ang="0" scaled="1"/>
          </a:gradFill>
          <a:ln w="9525">
            <a:noFill/>
            <a:miter lim="800000"/>
            <a:headEnd/>
            <a:tailEnd/>
          </a:ln>
          <a:effectLst/>
        </p:spPr>
        <p:txBody>
          <a:bodyPr wrap="none" anchor="ctr"/>
          <a:lstStyle/>
          <a:p>
            <a:endParaRPr lang="en-US" dirty="0"/>
          </a:p>
        </p:txBody>
      </p:sp>
      <p:sp>
        <p:nvSpPr>
          <p:cNvPr id="1040" name="Rectangle 16"/>
          <p:cNvSpPr>
            <a:spLocks noChangeArrowheads="1"/>
          </p:cNvSpPr>
          <p:nvPr/>
        </p:nvSpPr>
        <p:spPr bwMode="gray">
          <a:xfrm>
            <a:off x="12700" y="1235075"/>
            <a:ext cx="9132888" cy="158750"/>
          </a:xfrm>
          <a:prstGeom prst="rect">
            <a:avLst/>
          </a:prstGeom>
          <a:gradFill rotWithShape="0">
            <a:gsLst>
              <a:gs pos="0">
                <a:schemeClr val="bg2"/>
              </a:gs>
              <a:gs pos="100000">
                <a:schemeClr val="bg2">
                  <a:gamma/>
                  <a:tint val="0"/>
                  <a:invGamma/>
                </a:schemeClr>
              </a:gs>
            </a:gsLst>
            <a:lin ang="5400000" scaled="1"/>
          </a:gradFill>
          <a:ln w="9525">
            <a:noFill/>
            <a:miter lim="800000"/>
            <a:headEnd/>
            <a:tailEnd/>
          </a:ln>
          <a:effectLst/>
        </p:spPr>
        <p:txBody>
          <a:bodyPr wrap="none" anchor="ctr"/>
          <a:lstStyle/>
          <a:p>
            <a:endParaRPr lang="en-US" dirty="0"/>
          </a:p>
        </p:txBody>
      </p:sp>
      <p:sp>
        <p:nvSpPr>
          <p:cNvPr id="1026" name="Rectangle 2"/>
          <p:cNvSpPr>
            <a:spLocks noGrp="1" noChangeArrowheads="1"/>
          </p:cNvSpPr>
          <p:nvPr>
            <p:ph type="title"/>
          </p:nvPr>
        </p:nvSpPr>
        <p:spPr bwMode="gray">
          <a:xfrm>
            <a:off x="1676400" y="274638"/>
            <a:ext cx="66294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447800"/>
            <a:ext cx="8229600" cy="494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59063210-66C2-4C98-83C1-E365CA5230E2}" type="datetime1">
              <a:rPr lang="en-US" smtClean="0"/>
              <a:t>5/15/2018</a:t>
            </a:fld>
            <a:endParaRPr lang="en-US" dirty="0"/>
          </a:p>
        </p:txBody>
      </p:sp>
      <p:sp>
        <p:nvSpPr>
          <p:cNvPr id="1029"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2701AAA-C610-44FA-AAF6-900CDDFFB84A}" type="slidenum">
              <a:rPr lang="en-US" smtClean="0"/>
              <a:t>‹#›</a:t>
            </a:fld>
            <a:endParaRPr lang="en-US" dirty="0"/>
          </a:p>
        </p:txBody>
      </p:sp>
      <p:pic>
        <p:nvPicPr>
          <p:cNvPr id="14" name="Picture 13" descr="letterhead from seth.PNG"/>
          <p:cNvPicPr>
            <a:picLocks noChangeAspect="1"/>
          </p:cNvPicPr>
          <p:nvPr/>
        </p:nvPicPr>
        <p:blipFill>
          <a:blip r:embed="rId14" cstate="print"/>
          <a:srcRect r="81326"/>
          <a:stretch>
            <a:fillRect/>
          </a:stretch>
        </p:blipFill>
        <p:spPr bwMode="auto">
          <a:xfrm>
            <a:off x="0" y="0"/>
            <a:ext cx="1149040" cy="1371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Levee Safety ppt inside slide for Phil Rizzi"/>
          <p:cNvPicPr>
            <a:picLocks noChangeAspect="1" noChangeArrowheads="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solidFill>
                  <a:schemeClr val="tx1"/>
                </a:solidFill>
                <a:latin typeface="Times New Roman" pitchFamily="18" charset="0"/>
              </a:defRPr>
            </a:lvl1pPr>
          </a:lstStyle>
          <a:p>
            <a:pPr>
              <a:defRPr/>
            </a:pPr>
            <a:fld id="{C47E005D-A972-4668-B178-3B3DA76E3884}" type="datetime1">
              <a:rPr lang="en-US" smtClean="0">
                <a:solidFill>
                  <a:srgbClr val="000000"/>
                </a:solidFill>
              </a:rPr>
              <a:t>5/15/2018</a:t>
            </a:fld>
            <a:endParaRPr lang="en-US" dirty="0">
              <a:solidFill>
                <a:srgbClr val="000000"/>
              </a:solidFill>
            </a:endParaRPr>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solidFill>
                  <a:schemeClr val="tx1"/>
                </a:solidFill>
                <a:latin typeface="Times New Roman" pitchFamily="18" charset="0"/>
              </a:defRPr>
            </a:lvl1pPr>
          </a:lstStyle>
          <a:p>
            <a:pPr>
              <a:defRPr/>
            </a:pPr>
            <a:endParaRPr lang="en-US" dirty="0">
              <a:solidFill>
                <a:srgbClr val="000000"/>
              </a:solidFill>
            </a:endParaRPr>
          </a:p>
        </p:txBody>
      </p:sp>
      <p:sp>
        <p:nvSpPr>
          <p:cNvPr id="232454" name="Rectangle 6"/>
          <p:cNvSpPr>
            <a:spLocks noGrp="1" noChangeArrowheads="1"/>
          </p:cNvSpPr>
          <p:nvPr>
            <p:ph type="sldNum" sz="quarter" idx="4"/>
          </p:nvPr>
        </p:nvSpPr>
        <p:spPr bwMode="auto">
          <a:xfrm>
            <a:off x="6705600" y="6534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solidFill>
                  <a:schemeClr val="tx1"/>
                </a:solidFill>
                <a:latin typeface="Times New Roman" pitchFamily="18" charset="0"/>
              </a:defRPr>
            </a:lvl1pPr>
          </a:lstStyle>
          <a:p>
            <a:pPr>
              <a:defRPr/>
            </a:pPr>
            <a:fld id="{E8B938C1-64E2-495C-A8A3-EC08F35FA894}"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ransition>
    <p:random/>
  </p:transition>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4.xml"/><Relationship Id="rId1" Type="http://schemas.openxmlformats.org/officeDocument/2006/relationships/slideLayout" Target="../slideLayouts/slideLayout6.xml"/><Relationship Id="rId6" Type="http://schemas.openxmlformats.org/officeDocument/2006/relationships/image" Target="../media/image58.jpeg"/><Relationship Id="rId5" Type="http://schemas.microsoft.com/office/2007/relationships/hdphoto" Target="../media/hdphoto5.wdp"/><Relationship Id="rId4" Type="http://schemas.openxmlformats.org/officeDocument/2006/relationships/image" Target="../media/image57.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6.xml"/><Relationship Id="rId1" Type="http://schemas.openxmlformats.org/officeDocument/2006/relationships/slideLayout" Target="../slideLayouts/slideLayout6.xml"/><Relationship Id="rId4" Type="http://schemas.microsoft.com/office/2007/relationships/hdphoto" Target="../media/hdphoto6.wdp"/></Relationships>
</file>

<file path=ppt/slides/_rels/slide10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7.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2.xml"/><Relationship Id="rId1" Type="http://schemas.openxmlformats.org/officeDocument/2006/relationships/slideLayout" Target="../slideLayouts/slideLayout6.xml"/><Relationship Id="rId5" Type="http://schemas.openxmlformats.org/officeDocument/2006/relationships/image" Target="../media/image67.JPG"/><Relationship Id="rId4" Type="http://schemas.openxmlformats.org/officeDocument/2006/relationships/image" Target="../media/image66.jpg"/></Relationships>
</file>

<file path=ppt/slides/_rels/slide113.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9.xml"/><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0.jpg"/><Relationship Id="rId4" Type="http://schemas.microsoft.com/office/2007/relationships/hdphoto" Target="../media/hdphoto1.wdp"/></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1.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12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22.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3.xml"/><Relationship Id="rId1" Type="http://schemas.openxmlformats.org/officeDocument/2006/relationships/slideLayout" Target="../slideLayouts/slideLayout6.xml"/><Relationship Id="rId4" Type="http://schemas.microsoft.com/office/2007/relationships/hdphoto" Target="../media/hdphoto7.wdp"/></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0.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36.xml"/><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1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9.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140.xml"/><Relationship Id="rId1" Type="http://schemas.openxmlformats.org/officeDocument/2006/relationships/slideLayout" Target="../slideLayouts/slideLayout6.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1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1.xml"/><Relationship Id="rId1" Type="http://schemas.openxmlformats.org/officeDocument/2006/relationships/slideLayout" Target="../slideLayouts/slideLayout6.xml"/><Relationship Id="rId6" Type="http://schemas.openxmlformats.org/officeDocument/2006/relationships/image" Target="../media/image95.jpg"/><Relationship Id="rId5" Type="http://schemas.openxmlformats.org/officeDocument/2006/relationships/image" Target="../media/image94.jpeg"/><Relationship Id="rId4" Type="http://schemas.openxmlformats.org/officeDocument/2006/relationships/image" Target="../media/image93.jpeg"/></Relationships>
</file>

<file path=ppt/slides/_rels/slide142.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6.jpg"/><Relationship Id="rId7" Type="http://schemas.openxmlformats.org/officeDocument/2006/relationships/image" Target="../media/image99.jpeg"/><Relationship Id="rId2" Type="http://schemas.openxmlformats.org/officeDocument/2006/relationships/notesSlide" Target="../notesSlides/notesSlide142.xml"/><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98.jpeg"/><Relationship Id="rId4" Type="http://schemas.openxmlformats.org/officeDocument/2006/relationships/image" Target="../media/image97.jpeg"/></Relationships>
</file>

<file path=ppt/slides/_rels/slide1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43.xml"/><Relationship Id="rId1" Type="http://schemas.openxmlformats.org/officeDocument/2006/relationships/slideLayout" Target="../slideLayouts/slideLayout6.xml"/><Relationship Id="rId4" Type="http://schemas.openxmlformats.org/officeDocument/2006/relationships/image" Target="../media/image102.JPG"/></Relationships>
</file>

<file path=ppt/slides/_rels/slide14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44.xml"/><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1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45.xml"/><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07.png"/><Relationship Id="rId5" Type="http://schemas.openxmlformats.org/officeDocument/2006/relationships/oleObject" Target="../embeddings/oleObject1.bin"/><Relationship Id="rId4" Type="http://schemas.openxmlformats.org/officeDocument/2006/relationships/image" Target="../media/image108.jpeg"/></Relationships>
</file>

<file path=ppt/slides/_rels/slide1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7.xml"/><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110.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49.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11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8.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1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9.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microsoft.com/office/2007/relationships/hdphoto" Target="../media/hdphoto2.wdp"/></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9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microsoft.com/office/2007/relationships/hdphoto" Target="../media/hdphoto3.wdp"/></Relationships>
</file>

<file path=ppt/slides/_rels/slide9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microsoft.com/office/2007/relationships/hdphoto" Target="../media/hdphoto4.wdp"/></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2743200"/>
            <a:ext cx="7772400" cy="1066800"/>
          </a:xfrm>
        </p:spPr>
        <p:txBody>
          <a:bodyPr/>
          <a:lstStyle/>
          <a:p>
            <a:r>
              <a:rPr lang="en-US" sz="4000" dirty="0" smtClean="0">
                <a:solidFill>
                  <a:schemeClr val="tx2"/>
                </a:solidFill>
              </a:rPr>
              <a:t>State Floodplain Manager 1 on 1</a:t>
            </a:r>
            <a:endParaRPr lang="en-US" sz="4000" dirty="0">
              <a:solidFill>
                <a:schemeClr val="tx2"/>
              </a:solidFill>
            </a:endParaRPr>
          </a:p>
        </p:txBody>
      </p:sp>
      <p:sp>
        <p:nvSpPr>
          <p:cNvPr id="5" name="Subtitle 4"/>
          <p:cNvSpPr>
            <a:spLocks noGrp="1"/>
          </p:cNvSpPr>
          <p:nvPr>
            <p:ph type="subTitle" idx="1"/>
          </p:nvPr>
        </p:nvSpPr>
        <p:spPr>
          <a:xfrm>
            <a:off x="762000" y="4191000"/>
            <a:ext cx="7467600" cy="533400"/>
          </a:xfrm>
        </p:spPr>
        <p:txBody>
          <a:bodyPr/>
          <a:lstStyle/>
          <a:p>
            <a:pPr algn="ctr"/>
            <a:r>
              <a:rPr lang="en-US" dirty="0" smtClean="0">
                <a:solidFill>
                  <a:schemeClr val="tx1"/>
                </a:solidFill>
              </a:rPr>
              <a:t>Module 8: </a:t>
            </a:r>
          </a:p>
          <a:p>
            <a:pPr algn="ctr"/>
            <a:r>
              <a:rPr lang="en-US" dirty="0" smtClean="0">
                <a:solidFill>
                  <a:schemeClr val="tx1"/>
                </a:solidFill>
              </a:rPr>
              <a:t>Community Training &amp; Technical Assistance:  Core CAP Activities</a:t>
            </a:r>
            <a:endParaRPr lang="en-US" dirty="0">
              <a:solidFill>
                <a:schemeClr val="tx1"/>
              </a:solidFill>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1</a:t>
            </a:fld>
            <a:endParaRPr lang="en-US" dirty="0"/>
          </a:p>
        </p:txBody>
      </p:sp>
    </p:spTree>
    <p:extLst>
      <p:ext uri="{BB962C8B-B14F-4D97-AF65-F5344CB8AC3E}">
        <p14:creationId xmlns:p14="http://schemas.microsoft.com/office/powerpoint/2010/main" val="3231081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But first…</a:t>
            </a:r>
            <a:endParaRPr lang="en-US" sz="3600"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Remember when you developed your State’s comprehensive list of programs for CAP-SSSE and listed your Core and Advanced CAP activities?</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So what are Core activities again?</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10</a:t>
            </a:fld>
            <a:endParaRPr lang="en-US" dirty="0"/>
          </a:p>
        </p:txBody>
      </p:sp>
      <p:pic>
        <p:nvPicPr>
          <p:cNvPr id="6146" name="Picture 2" descr="C:\Users\AGOODMAN\AppData\Local\Microsoft\Windows\Temporary Internet Files\Content.IE5\09XLBN6A\MC900384084[1].wmf"/>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38800" y="3810000"/>
            <a:ext cx="2127809" cy="2675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25743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100</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Key Concepts: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The objectives of the Community Compliance Program can be described in these four bullets:</a:t>
            </a:r>
          </a:p>
          <a:p>
            <a:pPr marL="1017588" lvl="2" indent="-342900">
              <a:defRPr/>
            </a:pPr>
            <a:r>
              <a:rPr lang="en-US" b="0" kern="0" dirty="0" smtClean="0">
                <a:latin typeface="Calibri" pitchFamily="34" charset="0"/>
                <a:cs typeface="Calibri" pitchFamily="34" charset="0"/>
              </a:rPr>
              <a:t>Emphasize technical assistance vs. enforcement action;</a:t>
            </a:r>
          </a:p>
          <a:p>
            <a:pPr marL="1017588" lvl="2" indent="-342900">
              <a:defRPr/>
            </a:pPr>
            <a:r>
              <a:rPr lang="en-US" b="0" kern="0" dirty="0" smtClean="0">
                <a:latin typeface="Calibri" pitchFamily="34" charset="0"/>
                <a:cs typeface="Calibri" pitchFamily="34" charset="0"/>
              </a:rPr>
              <a:t>Provide a range of options for the community;</a:t>
            </a:r>
          </a:p>
          <a:p>
            <a:pPr marL="1017588" lvl="2" indent="-342900">
              <a:defRPr/>
            </a:pPr>
            <a:r>
              <a:rPr lang="en-US" b="0" kern="0" dirty="0" smtClean="0">
                <a:latin typeface="Calibri" pitchFamily="34" charset="0"/>
                <a:cs typeface="Calibri" pitchFamily="34" charset="0"/>
              </a:rPr>
              <a:t>Provide comparable treatment to all like-situated communities, and;</a:t>
            </a:r>
          </a:p>
          <a:p>
            <a:pPr marL="1017588" lvl="2" indent="-342900">
              <a:defRPr/>
            </a:pPr>
            <a:r>
              <a:rPr lang="en-US" b="0" kern="0" dirty="0" smtClean="0">
                <a:latin typeface="Calibri" pitchFamily="34" charset="0"/>
                <a:cs typeface="Calibri" pitchFamily="34" charset="0"/>
              </a:rPr>
              <a:t>Use enforcement options as a last resort. </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857239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101</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Key Concepts: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The resolution of violations must be pursued in a manner that:</a:t>
            </a:r>
          </a:p>
          <a:p>
            <a:pPr marL="1017588" lvl="2" indent="-342900">
              <a:defRPr/>
            </a:pPr>
            <a:r>
              <a:rPr lang="en-US" b="0" kern="0" dirty="0" smtClean="0">
                <a:latin typeface="Calibri" pitchFamily="34" charset="0"/>
                <a:cs typeface="Calibri" pitchFamily="34" charset="0"/>
              </a:rPr>
              <a:t>Upholds the integrity of the NFIP, and;</a:t>
            </a:r>
          </a:p>
          <a:p>
            <a:pPr marL="1017588" lvl="2" indent="-342900">
              <a:defRPr/>
            </a:pPr>
            <a:r>
              <a:rPr lang="en-US" b="0" kern="0" dirty="0" smtClean="0">
                <a:latin typeface="Calibri" pitchFamily="34" charset="0"/>
                <a:cs typeface="Calibri" pitchFamily="34" charset="0"/>
              </a:rPr>
              <a:t>Takes advantage of a community’s legally established authorities which govern code compliance and enforcement. </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6344272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102</a:t>
            </a:fld>
            <a:endParaRPr lang="en-US" dirty="0"/>
          </a:p>
        </p:txBody>
      </p:sp>
      <p:sp>
        <p:nvSpPr>
          <p:cNvPr id="4" name="Rectangle 2059"/>
          <p:cNvSpPr txBox="1">
            <a:spLocks noChangeArrowheads="1"/>
          </p:cNvSpPr>
          <p:nvPr/>
        </p:nvSpPr>
        <p:spPr bwMode="auto">
          <a:xfrm>
            <a:off x="152400" y="609600"/>
            <a:ext cx="2286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FEMA 776:</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81200"/>
            <a:ext cx="3330602" cy="4294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itle 1"/>
          <p:cNvSpPr>
            <a:spLocks noGrp="1"/>
          </p:cNvSpPr>
          <p:nvPr>
            <p:ph type="title"/>
          </p:nvPr>
        </p:nvSpPr>
        <p:spPr>
          <a:xfrm>
            <a:off x="1676400" y="274638"/>
            <a:ext cx="6629400" cy="868362"/>
          </a:xfrm>
        </p:spPr>
        <p:txBody>
          <a:bodyPr/>
          <a:lstStyle/>
          <a:p>
            <a:r>
              <a:rPr lang="en-US" sz="3600" dirty="0" smtClean="0"/>
              <a:t>Compliance: </a:t>
            </a:r>
            <a:r>
              <a:rPr lang="en-US" sz="2800" dirty="0" smtClean="0"/>
              <a:t>CAC and CAV  </a:t>
            </a:r>
            <a:r>
              <a:rPr lang="en-US" sz="2000" dirty="0" smtClean="0"/>
              <a:t>(continued)</a:t>
            </a:r>
            <a:endParaRPr lang="en-US" sz="2000" dirty="0"/>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22836"/>
            <a:ext cx="2962275"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67213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103</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FEMA 776:</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The manual has seven chapters which cover:</a:t>
            </a:r>
          </a:p>
          <a:p>
            <a:pPr marL="1017588" lvl="2" indent="-342900">
              <a:defRPr/>
            </a:pPr>
            <a:r>
              <a:rPr lang="en-US" b="0" kern="0" dirty="0" smtClean="0">
                <a:latin typeface="Calibri" pitchFamily="34" charset="0"/>
                <a:cs typeface="Calibri" pitchFamily="34" charset="0"/>
              </a:rPr>
              <a:t>General Information;</a:t>
            </a:r>
          </a:p>
          <a:p>
            <a:pPr marL="1017588" lvl="2" indent="-342900">
              <a:defRPr/>
            </a:pPr>
            <a:r>
              <a:rPr lang="en-US" b="0" kern="0" dirty="0" smtClean="0">
                <a:latin typeface="Calibri" pitchFamily="34" charset="0"/>
                <a:cs typeface="Calibri" pitchFamily="34" charset="0"/>
              </a:rPr>
              <a:t>Community Selection Process;</a:t>
            </a:r>
          </a:p>
          <a:p>
            <a:pPr marL="1017588" lvl="2" indent="-342900">
              <a:defRPr/>
            </a:pPr>
            <a:r>
              <a:rPr lang="en-US" b="0" kern="0" dirty="0" smtClean="0">
                <a:latin typeface="Calibri" pitchFamily="34" charset="0"/>
                <a:cs typeface="Calibri" pitchFamily="34" charset="0"/>
              </a:rPr>
              <a:t>Community Assistance Contact;</a:t>
            </a:r>
          </a:p>
          <a:p>
            <a:pPr marL="1017588" lvl="2" indent="-342900">
              <a:defRPr/>
            </a:pPr>
            <a:r>
              <a:rPr lang="en-US" b="0" kern="0" dirty="0" smtClean="0">
                <a:latin typeface="Calibri" pitchFamily="34" charset="0"/>
                <a:cs typeface="Calibri" pitchFamily="34" charset="0"/>
              </a:rPr>
              <a:t>Community Assistance Visit: Preparation;</a:t>
            </a:r>
          </a:p>
          <a:p>
            <a:pPr marL="1017588" lvl="2" indent="-342900">
              <a:defRPr/>
            </a:pPr>
            <a:r>
              <a:rPr lang="en-US" b="0" kern="0" dirty="0" smtClean="0">
                <a:latin typeface="Calibri" pitchFamily="34" charset="0"/>
                <a:cs typeface="Calibri" pitchFamily="34" charset="0"/>
              </a:rPr>
              <a:t>Community Assistance Visit;</a:t>
            </a:r>
          </a:p>
          <a:p>
            <a:pPr marL="1017588" lvl="2" indent="-342900">
              <a:defRPr/>
            </a:pPr>
            <a:r>
              <a:rPr lang="en-US" b="0" kern="0" dirty="0" smtClean="0">
                <a:latin typeface="Calibri" pitchFamily="34" charset="0"/>
                <a:cs typeface="Calibri" pitchFamily="34" charset="0"/>
              </a:rPr>
              <a:t>Community Assistance Visit: Documentation, and;</a:t>
            </a:r>
          </a:p>
          <a:p>
            <a:pPr marL="1017588" lvl="2" indent="-342900">
              <a:defRPr/>
            </a:pPr>
            <a:r>
              <a:rPr lang="en-US" b="0" kern="0" dirty="0" smtClean="0">
                <a:latin typeface="Calibri" pitchFamily="34" charset="0"/>
                <a:cs typeface="Calibri" pitchFamily="34" charset="0"/>
              </a:rPr>
              <a:t>Community Assistance Visit: Follow-Up. </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50528222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104</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Before we proceed, let’s do an experience check:</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How many CACs and CAVs are “mandated” by your CAP-SSSE agreement per FY?</a:t>
            </a:r>
          </a:p>
          <a:p>
            <a:pPr marL="685800" lvl="1" indent="-342900">
              <a:defRPr/>
            </a:pPr>
            <a:r>
              <a:rPr lang="en-US" b="0" kern="0" dirty="0" smtClean="0">
                <a:latin typeface="Calibri" pitchFamily="34" charset="0"/>
                <a:cs typeface="Calibri" pitchFamily="34" charset="0"/>
              </a:rPr>
              <a:t>Approximately how many CAVs have you conducted?</a:t>
            </a:r>
          </a:p>
          <a:p>
            <a:pPr marL="685800" lvl="1" indent="-342900">
              <a:defRPr/>
            </a:pPr>
            <a:r>
              <a:rPr lang="en-US" b="0" kern="0" dirty="0" smtClean="0">
                <a:latin typeface="Calibri" pitchFamily="34" charset="0"/>
                <a:cs typeface="Calibri" pitchFamily="34" charset="0"/>
              </a:rPr>
              <a:t>What is a CAC to you? </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4" descr="C:\Documents and Settings\agoodman\My Documents\Disasters\FEMA 1365\Kosciusko 4-01\Tim taking not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4572000"/>
            <a:ext cx="2133600" cy="160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descr="F:\PHOTOS\CAV photos\2001\DeSoto County 2-01\DeSoto Co.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90600" y="5036763"/>
            <a:ext cx="1767688" cy="1325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F:\PHOTOS\CAV photos\2000\Pascagoula CAV 3-00\Pascagoula Cav Photos 2\Al, Bob &amp; Steve.jpg"/>
          <p:cNvPicPr>
            <a:picLocks noChangeAspect="1" noChangeArrowheads="1"/>
          </p:cNvPicPr>
          <p:nvPr/>
        </p:nvPicPr>
        <p:blipFill rotWithShape="1">
          <a:blip r:embed="rId6">
            <a:extLst>
              <a:ext uri="{28A0092B-C50C-407E-A947-70E740481C1C}">
                <a14:useLocalDpi xmlns:a14="http://schemas.microsoft.com/office/drawing/2010/main" val="0"/>
              </a:ext>
            </a:extLst>
          </a:blip>
          <a:srcRect l="46138" t="31221" r="7723" b="16237"/>
          <a:stretch/>
        </p:blipFill>
        <p:spPr bwMode="auto">
          <a:xfrm>
            <a:off x="4043051" y="4659892"/>
            <a:ext cx="2109458" cy="1801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9327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105</a:t>
            </a:fld>
            <a:endParaRPr lang="en-US" dirty="0"/>
          </a:p>
        </p:txBody>
      </p:sp>
      <p:sp>
        <p:nvSpPr>
          <p:cNvPr id="5"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The basics; what is a CAC?</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A Community Assistance Contact:</a:t>
            </a:r>
          </a:p>
          <a:p>
            <a:pPr marL="1017588" lvl="2" indent="-342900">
              <a:defRPr/>
            </a:pPr>
            <a:r>
              <a:rPr lang="en-US" b="0" kern="0" dirty="0" smtClean="0">
                <a:latin typeface="Calibri" pitchFamily="34" charset="0"/>
                <a:cs typeface="Calibri" pitchFamily="34" charset="0"/>
              </a:rPr>
              <a:t>Can consist of a telephone call or brief visit, and;</a:t>
            </a:r>
          </a:p>
          <a:p>
            <a:pPr marL="1017588" lvl="2" indent="-342900">
              <a:defRPr/>
            </a:pPr>
            <a:r>
              <a:rPr lang="en-US" b="0" kern="0" dirty="0" smtClean="0">
                <a:latin typeface="Calibri" pitchFamily="34" charset="0"/>
                <a:cs typeface="Calibri" pitchFamily="34" charset="0"/>
              </a:rPr>
              <a:t>Is less comprehensive than a CAV.</a:t>
            </a:r>
          </a:p>
          <a:p>
            <a:pPr marL="685800" lvl="1" indent="-342900">
              <a:defRPr/>
            </a:pPr>
            <a:r>
              <a:rPr lang="en-US" b="0" kern="0" dirty="0" smtClean="0">
                <a:latin typeface="Calibri" pitchFamily="34" charset="0"/>
                <a:cs typeface="Calibri" pitchFamily="34" charset="0"/>
              </a:rPr>
              <a:t>CACs can be used:</a:t>
            </a:r>
            <a:endParaRPr lang="en-US" b="0" kern="0" dirty="0">
              <a:latin typeface="Calibri" pitchFamily="34" charset="0"/>
              <a:cs typeface="Calibri" pitchFamily="34" charset="0"/>
            </a:endParaRPr>
          </a:p>
          <a:p>
            <a:pPr marL="1017588" lvl="2" indent="-342900">
              <a:defRPr/>
            </a:pPr>
            <a:r>
              <a:rPr lang="en-US" b="0" kern="0" dirty="0" smtClean="0">
                <a:latin typeface="Calibri" pitchFamily="34" charset="0"/>
                <a:cs typeface="Calibri" pitchFamily="34" charset="0"/>
              </a:rPr>
              <a:t>As a screening tool to see if the more resource intensive CAV is necessary;</a:t>
            </a:r>
            <a:endParaRPr lang="en-US" b="0" kern="0" dirty="0">
              <a:latin typeface="Calibri" pitchFamily="34" charset="0"/>
              <a:cs typeface="Calibri" pitchFamily="34" charset="0"/>
            </a:endParaRPr>
          </a:p>
          <a:p>
            <a:pPr marL="1017588" lvl="2" indent="-342900">
              <a:defRPr/>
            </a:pPr>
            <a:r>
              <a:rPr lang="en-US" b="0" kern="0" dirty="0" smtClean="0">
                <a:latin typeface="Calibri" pitchFamily="34" charset="0"/>
                <a:cs typeface="Calibri" pitchFamily="34" charset="0"/>
              </a:rPr>
              <a:t>To establish or re-establish contact, and;</a:t>
            </a:r>
          </a:p>
          <a:p>
            <a:pPr marL="1017588" lvl="2" indent="-342900">
              <a:defRPr/>
            </a:pPr>
            <a:r>
              <a:rPr lang="en-US" b="0" kern="0" dirty="0" smtClean="0">
                <a:latin typeface="Calibri" pitchFamily="34" charset="0"/>
                <a:cs typeface="Calibri" pitchFamily="34" charset="0"/>
              </a:rPr>
              <a:t>To determine if any FPM issues exist.</a:t>
            </a:r>
            <a:endParaRPr lang="en-US"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60779685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106</a:t>
            </a:fld>
            <a:endParaRPr lang="en-US" dirty="0"/>
          </a:p>
        </p:txBody>
      </p:sp>
      <p:sp>
        <p:nvSpPr>
          <p:cNvPr id="5"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CAC:  The Community Information System (CIS)</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CIS can be used to:</a:t>
            </a:r>
          </a:p>
          <a:p>
            <a:pPr marL="1017588" lvl="2" indent="-342900">
              <a:defRPr/>
            </a:pPr>
            <a:r>
              <a:rPr lang="en-US" b="0" kern="0" dirty="0" smtClean="0">
                <a:latin typeface="Calibri" pitchFamily="34" charset="0"/>
                <a:cs typeface="Calibri" pitchFamily="34" charset="0"/>
              </a:rPr>
              <a:t>Track CAC actions;</a:t>
            </a:r>
          </a:p>
          <a:p>
            <a:pPr marL="1017588" lvl="2" indent="-342900">
              <a:defRPr/>
            </a:pPr>
            <a:r>
              <a:rPr lang="en-US" b="0" kern="0" dirty="0" smtClean="0">
                <a:latin typeface="Calibri" pitchFamily="34" charset="0"/>
                <a:cs typeface="Calibri" pitchFamily="34" charset="0"/>
              </a:rPr>
              <a:t>To record data as you conduct                                             a call, and;</a:t>
            </a:r>
          </a:p>
          <a:p>
            <a:pPr marL="1017588" lvl="2" indent="-342900">
              <a:defRPr/>
            </a:pPr>
            <a:r>
              <a:rPr lang="en-US" b="0" kern="0" dirty="0" smtClean="0">
                <a:latin typeface="Calibri" pitchFamily="34" charset="0"/>
                <a:cs typeface="Calibri" pitchFamily="34" charset="0"/>
              </a:rPr>
              <a:t>Create a permanent record.</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029322" y="3162300"/>
            <a:ext cx="3809878" cy="2857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937885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107</a:t>
            </a:fld>
            <a:endParaRPr lang="en-US" dirty="0"/>
          </a:p>
        </p:txBody>
      </p:sp>
      <p:sp>
        <p:nvSpPr>
          <p:cNvPr id="5" name="Rectangle 2059"/>
          <p:cNvSpPr txBox="1">
            <a:spLocks noChangeArrowheads="1"/>
          </p:cNvSpPr>
          <p:nvPr/>
        </p:nvSpPr>
        <p:spPr bwMode="auto">
          <a:xfrm>
            <a:off x="609600" y="457200"/>
            <a:ext cx="81534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CAC:  The Community Information System (CIS)</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5916"/>
          <a:stretch/>
        </p:blipFill>
        <p:spPr bwMode="auto">
          <a:xfrm>
            <a:off x="835757" y="1828800"/>
            <a:ext cx="7470043"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678" y="1641475"/>
            <a:ext cx="6680200"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152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108</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The basics; what are the key purposes of a CAV?</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To ensure NFIP participating communities are achieving the flood loss reduction objectives of the program, which are:</a:t>
            </a:r>
          </a:p>
          <a:p>
            <a:pPr marL="1017588" lvl="2" indent="-342900">
              <a:defRPr/>
            </a:pPr>
            <a:r>
              <a:rPr lang="en-US" b="0" kern="0" dirty="0" smtClean="0">
                <a:latin typeface="Calibri" pitchFamily="34" charset="0"/>
                <a:cs typeface="Calibri" pitchFamily="34" charset="0"/>
              </a:rPr>
              <a:t>To reduce the threat to life safety and property, and;</a:t>
            </a:r>
          </a:p>
          <a:p>
            <a:pPr marL="1017588" lvl="2" indent="-342900">
              <a:defRPr/>
            </a:pPr>
            <a:r>
              <a:rPr lang="en-US" b="0" kern="0" dirty="0" smtClean="0">
                <a:latin typeface="Calibri" pitchFamily="34" charset="0"/>
                <a:cs typeface="Calibri" pitchFamily="34" charset="0"/>
              </a:rPr>
              <a:t>To provide technical assistance to communities and therefore identify, prevent and resolve FPM issues before they develop into enforcement actions.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30295833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109</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The basics; what is the goal of a CAV?</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To establish a positive working relationship with NFIP communities and awareness of the NFIP requirements.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9" name="Picture 2" descr="C:\Users\AGOODMAN\AppData\Local\Microsoft\Windows\Temporary Internet Files\Content.IE5\3BCOZ285\MC900231941[1].wmf"/>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5200" y="4230693"/>
            <a:ext cx="2726602" cy="1691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2951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Core Activity or Task</a:t>
            </a:r>
            <a:endParaRPr lang="en-US" sz="3600"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Core activities or tasks </a:t>
            </a:r>
            <a:r>
              <a:rPr lang="en-US" sz="2800" b="0" kern="0" dirty="0" smtClean="0">
                <a:solidFill>
                  <a:schemeClr val="tx2"/>
                </a:solidFill>
                <a:latin typeface="Calibri" pitchFamily="34" charset="0"/>
                <a:cs typeface="Calibri" pitchFamily="34" charset="0"/>
              </a:rPr>
              <a:t>are those deemed necessary by FEMA for states to have in order to effectively maintain a basic level of state capability and competency to assist communities with NFIP participation.</a:t>
            </a: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149" name="Picture 5" descr="C:\Users\AGOODMAN\AppData\Local\Microsoft\Windows\Temporary Internet Files\Content.IE5\A2XD4683\MP900427996[1].jpg"/>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59061"/>
          <a:stretch/>
        </p:blipFill>
        <p:spPr bwMode="auto">
          <a:xfrm>
            <a:off x="0" y="4448175"/>
            <a:ext cx="9144000" cy="24098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2701AAA-C610-44FA-AAF6-900CDDFFB84A}" type="slidenum">
              <a:rPr lang="en-US" smtClean="0">
                <a:solidFill>
                  <a:schemeClr val="bg1"/>
                </a:solidFill>
              </a:rPr>
              <a:t>11</a:t>
            </a:fld>
            <a:endParaRPr lang="en-US" dirty="0">
              <a:solidFill>
                <a:schemeClr val="bg1"/>
              </a:solidFill>
            </a:endParaRPr>
          </a:p>
        </p:txBody>
      </p:sp>
    </p:spTree>
    <p:extLst>
      <p:ext uri="{BB962C8B-B14F-4D97-AF65-F5344CB8AC3E}">
        <p14:creationId xmlns:p14="http://schemas.microsoft.com/office/powerpoint/2010/main" val="165907118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110</a:t>
            </a:fld>
            <a:endParaRPr lang="en-US" dirty="0"/>
          </a:p>
        </p:txBody>
      </p:sp>
      <p:sp>
        <p:nvSpPr>
          <p:cNvPr id="5" name="Rectangle 2059"/>
          <p:cNvSpPr txBox="1">
            <a:spLocks noChangeArrowheads="1"/>
          </p:cNvSpPr>
          <p:nvPr/>
        </p:nvSpPr>
        <p:spPr bwMode="auto">
          <a:xfrm>
            <a:off x="152400" y="670560"/>
            <a:ext cx="8153400" cy="138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What the community thinks…</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9476"/>
          <a:stretch/>
        </p:blipFill>
        <p:spPr>
          <a:xfrm>
            <a:off x="1981200" y="2362200"/>
            <a:ext cx="5419260" cy="37551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32211">
            <a:off x="2521991" y="4426991"/>
            <a:ext cx="268169" cy="268169"/>
          </a:xfrm>
          <a:prstGeom prst="rect">
            <a:avLst/>
          </a:prstGeom>
        </p:spPr>
      </p:pic>
      <p:sp>
        <p:nvSpPr>
          <p:cNvPr id="4" name="TextBox 3"/>
          <p:cNvSpPr txBox="1"/>
          <p:nvPr/>
        </p:nvSpPr>
        <p:spPr>
          <a:xfrm rot="21145759">
            <a:off x="4419600" y="4149874"/>
            <a:ext cx="825867" cy="369332"/>
          </a:xfrm>
          <a:prstGeom prst="rect">
            <a:avLst/>
          </a:prstGeom>
          <a:solidFill>
            <a:schemeClr val="bg2">
              <a:lumMod val="40000"/>
              <a:lumOff val="60000"/>
            </a:schemeClr>
          </a:solidFill>
        </p:spPr>
        <p:txBody>
          <a:bodyPr wrap="none" rtlCol="0">
            <a:spAutoFit/>
          </a:bodyPr>
          <a:lstStyle/>
          <a:p>
            <a:r>
              <a:rPr lang="en-US" dirty="0" smtClean="0"/>
              <a:t>FEMA</a:t>
            </a:r>
            <a:endParaRPr lang="en-US" dirty="0"/>
          </a:p>
        </p:txBody>
      </p:sp>
      <p:sp>
        <p:nvSpPr>
          <p:cNvPr id="10" name="TextBox 9"/>
          <p:cNvSpPr txBox="1"/>
          <p:nvPr/>
        </p:nvSpPr>
        <p:spPr>
          <a:xfrm rot="21145759">
            <a:off x="6450773" y="4328702"/>
            <a:ext cx="513282" cy="261610"/>
          </a:xfrm>
          <a:prstGeom prst="rect">
            <a:avLst/>
          </a:prstGeom>
          <a:solidFill>
            <a:schemeClr val="bg2">
              <a:lumMod val="40000"/>
              <a:lumOff val="60000"/>
            </a:schemeClr>
          </a:solidFill>
        </p:spPr>
        <p:txBody>
          <a:bodyPr wrap="none" rtlCol="0">
            <a:spAutoFit/>
          </a:bodyPr>
          <a:lstStyle/>
          <a:p>
            <a:r>
              <a:rPr lang="en-US" sz="1100" dirty="0" smtClean="0"/>
              <a:t>State</a:t>
            </a:r>
            <a:endParaRPr lang="en-US" sz="1100" dirty="0"/>
          </a:p>
        </p:txBody>
      </p:sp>
    </p:spTree>
    <p:extLst>
      <p:ext uri="{BB962C8B-B14F-4D97-AF65-F5344CB8AC3E}">
        <p14:creationId xmlns:p14="http://schemas.microsoft.com/office/powerpoint/2010/main" val="283597796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111</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Community Selection &amp; Prioritization Process</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Ideally, a participating NFIP community should be contacted at least every year:</a:t>
            </a:r>
          </a:p>
          <a:p>
            <a:pPr marL="1017588" lvl="2" indent="-342900">
              <a:defRPr/>
            </a:pPr>
            <a:r>
              <a:rPr lang="en-US" b="0" kern="0" dirty="0" smtClean="0">
                <a:latin typeface="Calibri" pitchFamily="34" charset="0"/>
                <a:cs typeface="Calibri" pitchFamily="34" charset="0"/>
              </a:rPr>
              <a:t>Impossible – too many;</a:t>
            </a:r>
          </a:p>
          <a:p>
            <a:pPr marL="1017588" lvl="2" indent="-342900">
              <a:defRPr/>
            </a:pPr>
            <a:r>
              <a:rPr lang="en-US" b="0" kern="0" dirty="0" smtClean="0">
                <a:latin typeface="Calibri" pitchFamily="34" charset="0"/>
                <a:cs typeface="Calibri" pitchFamily="34" charset="0"/>
              </a:rPr>
              <a:t>Depends on State/FEMA staff, budget and other resources and demands;</a:t>
            </a:r>
          </a:p>
          <a:p>
            <a:pPr marL="1017588" lvl="2" indent="-342900">
              <a:defRPr/>
            </a:pPr>
            <a:r>
              <a:rPr lang="en-US" b="0" kern="0" dirty="0" smtClean="0">
                <a:latin typeface="Calibri" pitchFamily="34" charset="0"/>
                <a:cs typeface="Calibri" pitchFamily="34" charset="0"/>
              </a:rPr>
              <a:t>Depends on local staff turnover, and;</a:t>
            </a:r>
          </a:p>
          <a:p>
            <a:pPr marL="1017588" lvl="2" indent="-342900">
              <a:defRPr/>
            </a:pPr>
            <a:r>
              <a:rPr lang="en-US" b="0" kern="0" dirty="0" smtClean="0">
                <a:latin typeface="Calibri" pitchFamily="34" charset="0"/>
                <a:cs typeface="Calibri" pitchFamily="34" charset="0"/>
              </a:rPr>
              <a:t>Every 5 years is a rule of thumb (but every 3 years for select communities is recommended).</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49327238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112</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Selection &amp; Prioritization Process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You should consider communities with:</a:t>
            </a:r>
          </a:p>
          <a:p>
            <a:pPr marL="1017588" lvl="2" indent="-342900">
              <a:defRPr/>
            </a:pPr>
            <a:r>
              <a:rPr lang="en-US" b="0" kern="0" dirty="0" smtClean="0">
                <a:latin typeface="Calibri" pitchFamily="34" charset="0"/>
                <a:cs typeface="Calibri" pitchFamily="34" charset="0"/>
              </a:rPr>
              <a:t>Current and future high growth in the SFHA;</a:t>
            </a:r>
          </a:p>
          <a:p>
            <a:pPr marL="1017588" lvl="2" indent="-342900">
              <a:defRPr/>
            </a:pPr>
            <a:r>
              <a:rPr lang="en-US" b="0" kern="0" dirty="0" smtClean="0">
                <a:latin typeface="Calibri" pitchFamily="34" charset="0"/>
                <a:cs typeface="Calibri" pitchFamily="34" charset="0"/>
              </a:rPr>
              <a:t>High risks to existing SFHA development, and;</a:t>
            </a:r>
          </a:p>
          <a:p>
            <a:pPr marL="1017588" lvl="2" indent="-342900">
              <a:defRPr/>
            </a:pPr>
            <a:r>
              <a:rPr lang="en-US" b="0" kern="0" dirty="0" smtClean="0">
                <a:latin typeface="Calibri" pitchFamily="34" charset="0"/>
                <a:cs typeface="Calibri" pitchFamily="34" charset="0"/>
              </a:rPr>
              <a:t>Known or suspected compliance issues.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450" y="4890504"/>
            <a:ext cx="2343150" cy="1510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4691318"/>
            <a:ext cx="2209800" cy="172472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0608" y="3944112"/>
            <a:ext cx="1536192" cy="2304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82355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113</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Selection &amp; Prioritization Process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Risk-Based Community Selection Process:</a:t>
            </a:r>
          </a:p>
          <a:p>
            <a:pPr marL="1017588" lvl="2" indent="-342900">
              <a:defRPr/>
            </a:pPr>
            <a:r>
              <a:rPr lang="en-US" b="0" kern="0" dirty="0" smtClean="0">
                <a:latin typeface="Calibri" pitchFamily="34" charset="0"/>
                <a:cs typeface="Calibri" pitchFamily="34" charset="0"/>
              </a:rPr>
              <a:t>FEMA’s Risk-Based Selection Tool provides annual ranking of all communities in your State, and;</a:t>
            </a:r>
          </a:p>
          <a:p>
            <a:pPr marL="1017588" lvl="2" indent="-342900">
              <a:defRPr/>
            </a:pPr>
            <a:r>
              <a:rPr lang="en-US" b="0" kern="0" dirty="0" smtClean="0">
                <a:latin typeface="Calibri" pitchFamily="34" charset="0"/>
                <a:cs typeface="Calibri" pitchFamily="34" charset="0"/>
              </a:rPr>
              <a:t>The list is divided into two groups (aka Tier 1 and Tier 2 communities).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2050" name="Picture 2" descr="C:\Program Files (x86)\Microsoft Office\MEDIA\CAGCAT10\j0300840.wmf"/>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29100" y="4648200"/>
            <a:ext cx="1815084" cy="152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53684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114</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Selection &amp; Prioritization Process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Risk-Based Community Selection Process:  </a:t>
            </a:r>
            <a:r>
              <a:rPr lang="en-US" sz="1200" b="0" kern="0" dirty="0" smtClean="0">
                <a:latin typeface="Calibri" pitchFamily="34" charset="0"/>
                <a:cs typeface="Calibri" pitchFamily="34" charset="0"/>
              </a:rPr>
              <a:t>(continued)</a:t>
            </a:r>
          </a:p>
          <a:p>
            <a:pPr marL="1017588" lvl="2" indent="-342900">
              <a:defRPr/>
            </a:pPr>
            <a:r>
              <a:rPr lang="en-US" kern="0" dirty="0" smtClean="0">
                <a:latin typeface="Calibri" pitchFamily="34" charset="0"/>
                <a:cs typeface="Calibri" pitchFamily="34" charset="0"/>
              </a:rPr>
              <a:t>Tier 1: </a:t>
            </a:r>
            <a:r>
              <a:rPr lang="en-US" b="0" kern="0" dirty="0" smtClean="0">
                <a:latin typeface="Calibri" pitchFamily="34" charset="0"/>
                <a:cs typeface="Calibri" pitchFamily="34" charset="0"/>
              </a:rPr>
              <a:t>Those with the highest risk relative to new/existing development, and;</a:t>
            </a:r>
          </a:p>
          <a:p>
            <a:pPr marL="1017588" lvl="2" indent="-342900">
              <a:defRPr/>
            </a:pPr>
            <a:r>
              <a:rPr lang="en-US" b="0" kern="0" dirty="0" smtClean="0">
                <a:latin typeface="Calibri" pitchFamily="34" charset="0"/>
                <a:cs typeface="Calibri" pitchFamily="34" charset="0"/>
              </a:rPr>
              <a:t>Those with suspected or potential FPM problems.</a:t>
            </a:r>
          </a:p>
          <a:p>
            <a:pPr marL="1017588" lvl="2" indent="-342900">
              <a:defRPr/>
            </a:pPr>
            <a:r>
              <a:rPr lang="en-US" kern="0" dirty="0" smtClean="0">
                <a:latin typeface="Calibri" pitchFamily="34" charset="0"/>
                <a:cs typeface="Calibri" pitchFamily="34" charset="0"/>
              </a:rPr>
              <a:t>Tier 2:  </a:t>
            </a:r>
            <a:r>
              <a:rPr lang="en-US" b="0" kern="0" dirty="0" smtClean="0">
                <a:latin typeface="Calibri" pitchFamily="34" charset="0"/>
                <a:cs typeface="Calibri" pitchFamily="34" charset="0"/>
              </a:rPr>
              <a:t>Those with a risk ranking that falls below Tier 1; and should be scheduled for a CAC and/or training and the State/FEMA can perform CAVs with them as time and resources become available.</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47449502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115</a:t>
            </a:fld>
            <a:endParaRPr lang="en-US" dirty="0"/>
          </a:p>
        </p:txBody>
      </p:sp>
      <p:sp>
        <p:nvSpPr>
          <p:cNvPr id="5" name="Rectangle 2059"/>
          <p:cNvSpPr txBox="1">
            <a:spLocks noChangeArrowheads="1"/>
          </p:cNvSpPr>
          <p:nvPr/>
        </p:nvSpPr>
        <p:spPr bwMode="auto">
          <a:xfrm>
            <a:off x="152400" y="1356360"/>
            <a:ext cx="3505200" cy="131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Selection Indicators</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9" y="1447800"/>
            <a:ext cx="3644369"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5070488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116</a:t>
            </a:fld>
            <a:endParaRPr lang="en-US" dirty="0"/>
          </a:p>
        </p:txBody>
      </p:sp>
      <p:sp>
        <p:nvSpPr>
          <p:cNvPr id="5" name="Rectangle 2059"/>
          <p:cNvSpPr txBox="1">
            <a:spLocks noChangeArrowheads="1"/>
          </p:cNvSpPr>
          <p:nvPr/>
        </p:nvSpPr>
        <p:spPr bwMode="auto">
          <a:xfrm>
            <a:off x="152400" y="685800"/>
            <a:ext cx="3505200" cy="131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Selection Indicators</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2514600"/>
            <a:ext cx="8362950" cy="295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5339444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117</a:t>
            </a:fld>
            <a:endParaRPr lang="en-US" dirty="0"/>
          </a:p>
        </p:txBody>
      </p:sp>
      <p:sp>
        <p:nvSpPr>
          <p:cNvPr id="5" name="Rectangle 2059"/>
          <p:cNvSpPr txBox="1">
            <a:spLocks noChangeArrowheads="1"/>
          </p:cNvSpPr>
          <p:nvPr/>
        </p:nvSpPr>
        <p:spPr bwMode="auto">
          <a:xfrm>
            <a:off x="152400" y="685800"/>
            <a:ext cx="3505200" cy="131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Selection Indicators</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2286000"/>
            <a:ext cx="7591425" cy="4038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4029331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118</a:t>
            </a:fld>
            <a:endParaRPr lang="en-US" dirty="0"/>
          </a:p>
        </p:txBody>
      </p:sp>
      <p:sp>
        <p:nvSpPr>
          <p:cNvPr id="5" name="Rectangle 2059"/>
          <p:cNvSpPr txBox="1">
            <a:spLocks noChangeArrowheads="1"/>
          </p:cNvSpPr>
          <p:nvPr/>
        </p:nvSpPr>
        <p:spPr bwMode="auto">
          <a:xfrm>
            <a:off x="152400" y="685800"/>
            <a:ext cx="3505200" cy="131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Selection Indicators</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2524125"/>
            <a:ext cx="8372475" cy="3648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5089185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119</a:t>
            </a:fld>
            <a:endParaRPr lang="en-US" dirty="0"/>
          </a:p>
        </p:txBody>
      </p:sp>
      <p:sp>
        <p:nvSpPr>
          <p:cNvPr id="5" name="Rectangle 2059"/>
          <p:cNvSpPr txBox="1">
            <a:spLocks noChangeArrowheads="1"/>
          </p:cNvSpPr>
          <p:nvPr/>
        </p:nvSpPr>
        <p:spPr bwMode="auto">
          <a:xfrm>
            <a:off x="152400" y="685800"/>
            <a:ext cx="3505200" cy="131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Selection Indicators</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2486025"/>
            <a:ext cx="8305800" cy="1400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5744" y="4406098"/>
            <a:ext cx="2505456" cy="1918502"/>
          </a:xfrm>
          <a:prstGeom prst="rect">
            <a:avLst/>
          </a:prstGeom>
        </p:spPr>
      </p:pic>
    </p:spTree>
    <p:extLst>
      <p:ext uri="{BB962C8B-B14F-4D97-AF65-F5344CB8AC3E}">
        <p14:creationId xmlns:p14="http://schemas.microsoft.com/office/powerpoint/2010/main" val="32371598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1669"/>
          <a:stretch/>
        </p:blipFill>
        <p:spPr>
          <a:xfrm>
            <a:off x="6248400" y="3769078"/>
            <a:ext cx="2362200" cy="1564922"/>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92701AAA-C610-44FA-AAF6-900CDDFFB84A}" type="slidenum">
              <a:rPr lang="en-US" smtClean="0"/>
              <a:t>12</a:t>
            </a:fld>
            <a:endParaRPr lang="en-US" dirty="0"/>
          </a:p>
        </p:txBody>
      </p:sp>
      <p:sp>
        <p:nvSpPr>
          <p:cNvPr id="6" name="Cloud Callout 5"/>
          <p:cNvSpPr/>
          <p:nvPr/>
        </p:nvSpPr>
        <p:spPr>
          <a:xfrm>
            <a:off x="304800" y="1295400"/>
            <a:ext cx="4724400" cy="3393722"/>
          </a:xfrm>
          <a:prstGeom prst="cloudCallout">
            <a:avLst>
              <a:gd name="adj1" fmla="val 85734"/>
              <a:gd name="adj2" fmla="val 32195"/>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2059"/>
          <p:cNvSpPr txBox="1">
            <a:spLocks noChangeArrowheads="1"/>
          </p:cNvSpPr>
          <p:nvPr/>
        </p:nvSpPr>
        <p:spPr bwMode="auto">
          <a:xfrm>
            <a:off x="914400" y="5562600"/>
            <a:ext cx="697992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ctr"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“Core CAP activities include kayaking.”</a:t>
            </a:r>
            <a:r>
              <a:rPr lang="en-US" sz="2400" kern="0" dirty="0" smtClean="0">
                <a:solidFill>
                  <a:schemeClr val="tx2"/>
                </a:solidFill>
                <a:latin typeface="Calibri" pitchFamily="34" charset="0"/>
                <a:cs typeface="Calibri" pitchFamily="34" charset="0"/>
              </a:rPr>
              <a:t>  </a:t>
            </a:r>
            <a:r>
              <a:rPr lang="en-US" sz="2400" kern="0" dirty="0" smtClean="0">
                <a:solidFill>
                  <a:schemeClr val="tx2"/>
                </a:solidFill>
                <a:latin typeface="Bradley Hand ITC" panose="03070402050302030203" pitchFamily="66" charset="0"/>
                <a:cs typeface="Calibri" pitchFamily="34" charset="0"/>
              </a:rPr>
              <a:t>Morgan the Mentor</a:t>
            </a:r>
          </a:p>
          <a:p>
            <a:pPr marL="342900" marR="0" lvl="1" indent="0" algn="ctr" defTabSz="914400" rtl="0" eaLnBrk="0" fontAlgn="base" latinLnBrk="0" hangingPunct="0">
              <a:spcBef>
                <a:spcPct val="30000"/>
              </a:spcBef>
              <a:spcAft>
                <a:spcPct val="0"/>
              </a:spcAft>
              <a:buClr>
                <a:srgbClr val="B0B1B3"/>
              </a:buClr>
              <a:buSzTx/>
              <a:buNone/>
              <a:tabLst/>
              <a:defRPr/>
            </a:pPr>
            <a:endParaRPr lang="en-US" sz="2400" kern="0" dirty="0" smtClean="0">
              <a:solidFill>
                <a:schemeClr val="tx2"/>
              </a:solidFill>
              <a:latin typeface="Calibri" pitchFamily="34" charset="0"/>
              <a:cs typeface="Calibri"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1760220"/>
            <a:ext cx="3962400" cy="23480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7855362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120</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Selection &amp; Prioritization Process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Research the community using:</a:t>
            </a:r>
          </a:p>
          <a:p>
            <a:pPr marL="1017588" lvl="2" indent="-342900">
              <a:defRPr/>
            </a:pPr>
            <a:r>
              <a:rPr lang="en-US" b="0" kern="0" dirty="0" smtClean="0">
                <a:latin typeface="Calibri" pitchFamily="34" charset="0"/>
                <a:cs typeface="Calibri" pitchFamily="34" charset="0"/>
              </a:rPr>
              <a:t>The Community Information System;</a:t>
            </a:r>
          </a:p>
          <a:p>
            <a:pPr marL="1017588" lvl="2" indent="-342900">
              <a:defRPr/>
            </a:pPr>
            <a:r>
              <a:rPr lang="en-US" b="0" kern="0" dirty="0" smtClean="0">
                <a:latin typeface="Calibri" pitchFamily="34" charset="0"/>
                <a:cs typeface="Calibri" pitchFamily="34" charset="0"/>
              </a:rPr>
              <a:t>CAC and CAV records;</a:t>
            </a:r>
          </a:p>
          <a:p>
            <a:pPr marL="1017588" lvl="2" indent="-342900">
              <a:defRPr/>
            </a:pPr>
            <a:r>
              <a:rPr lang="en-US" b="0" kern="0" dirty="0" smtClean="0">
                <a:latin typeface="Calibri" pitchFamily="34" charset="0"/>
                <a:cs typeface="Calibri" pitchFamily="34" charset="0"/>
              </a:rPr>
              <a:t>BSA web-based data, e.g. Submit-to-Rate information, policies, claims, repetitive loss data, etc.;</a:t>
            </a:r>
          </a:p>
          <a:p>
            <a:pPr marL="1017588" lvl="2" indent="-342900">
              <a:defRPr/>
            </a:pPr>
            <a:r>
              <a:rPr lang="en-US" b="0" kern="0" dirty="0" smtClean="0">
                <a:latin typeface="Calibri" pitchFamily="34" charset="0"/>
                <a:cs typeface="Calibri" pitchFamily="34" charset="0"/>
              </a:rPr>
              <a:t>Federal Agencies;</a:t>
            </a:r>
          </a:p>
          <a:p>
            <a:pPr marL="1017588" lvl="2" indent="-342900">
              <a:defRPr/>
            </a:pPr>
            <a:r>
              <a:rPr lang="en-US" b="0" kern="0" dirty="0" smtClean="0">
                <a:latin typeface="Calibri" pitchFamily="34" charset="0"/>
                <a:cs typeface="Calibri" pitchFamily="34" charset="0"/>
              </a:rPr>
              <a:t>Citizen complaints/recent disaster declarations, and;</a:t>
            </a:r>
          </a:p>
          <a:p>
            <a:pPr marL="1017588" lvl="2" indent="-342900">
              <a:defRPr/>
            </a:pPr>
            <a:r>
              <a:rPr lang="en-US" b="0" kern="0" dirty="0" smtClean="0">
                <a:latin typeface="Calibri" pitchFamily="34" charset="0"/>
                <a:cs typeface="Calibri" pitchFamily="34" charset="0"/>
              </a:rPr>
              <a:t>Your State Floodplain Management Association.</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96402435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121</a:t>
            </a:fld>
            <a:endParaRPr lang="en-US" dirty="0"/>
          </a:p>
        </p:txBody>
      </p:sp>
      <p:sp>
        <p:nvSpPr>
          <p:cNvPr id="5" name="Rectangle 2059"/>
          <p:cNvSpPr txBox="1">
            <a:spLocks noChangeArrowheads="1"/>
          </p:cNvSpPr>
          <p:nvPr/>
        </p:nvSpPr>
        <p:spPr bwMode="auto">
          <a:xfrm>
            <a:off x="152400" y="1356360"/>
            <a:ext cx="8153400" cy="252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Selection &amp; Prioritization Process  </a:t>
            </a:r>
            <a:r>
              <a:rPr lang="en-US" sz="1200" b="0" kern="0" dirty="0" smtClean="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Research using:</a:t>
            </a:r>
          </a:p>
          <a:p>
            <a:pPr marL="1017588" lvl="2" indent="-342900">
              <a:defRPr/>
            </a:pPr>
            <a:r>
              <a:rPr lang="en-US" b="0" kern="0" dirty="0" smtClean="0">
                <a:latin typeface="Calibri" pitchFamily="34" charset="0"/>
                <a:cs typeface="Calibri" pitchFamily="34" charset="0"/>
              </a:rPr>
              <a:t>Disaster declaration photos.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4" descr="Hurricane Ivan sand bar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40" y="4042926"/>
            <a:ext cx="3200400" cy="24008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9" descr="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3733800"/>
            <a:ext cx="3671888" cy="24026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95441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After Action Review &amp; Break</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122</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smtClean="0">
                <a:ln>
                  <a:solidFill>
                    <a:schemeClr val="bg1"/>
                  </a:solidFill>
                </a:ln>
                <a:solidFill>
                  <a:schemeClr val="tx2"/>
                </a:solidFill>
                <a:latin typeface="Calibri" pitchFamily="34" charset="0"/>
                <a:cs typeface="Calibri" pitchFamily="34" charset="0"/>
              </a:rPr>
              <a:t>  Feel like you are missing something vital?                                                                                                                   </a:t>
            </a:r>
            <a:r>
              <a:rPr lang="en-US" sz="2600" dirty="0" smtClean="0">
                <a:ln>
                  <a:solidFill>
                    <a:schemeClr val="bg1"/>
                  </a:solidFill>
                </a:ln>
                <a:solidFill>
                  <a:schemeClr val="tx2"/>
                </a:solidFill>
                <a:latin typeface="Calibri" pitchFamily="34" charset="0"/>
                <a:cs typeface="Calibri" pitchFamily="34" charset="0"/>
              </a:rPr>
              <a:t>Let’s do a quick review and then take a break.</a:t>
            </a:r>
            <a:endParaRPr lang="en-US" sz="2600" dirty="0">
              <a:solidFill>
                <a:schemeClr val="tx2"/>
              </a:solidFill>
              <a:latin typeface="Calibri" pitchFamily="34" charset="0"/>
              <a:cs typeface="Calibri" pitchFamily="34" charset="0"/>
            </a:endParaRPr>
          </a:p>
          <a:p>
            <a:pPr lvl="1" algn="ctr">
              <a:lnSpc>
                <a:spcPct val="90000"/>
              </a:lnSpc>
              <a:spcBef>
                <a:spcPct val="20000"/>
              </a:spcBef>
              <a:buClr>
                <a:srgbClr val="FFFFFF"/>
              </a:buClr>
              <a:buSzPct val="105000"/>
              <a:buFont typeface="Webdings" pitchFamily="18" charset="2"/>
              <a:buChar char="Ü"/>
              <a:defRPr/>
            </a:pP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smtClean="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endParaRPr lang="en-US" sz="2800" dirty="0">
              <a:latin typeface="Calibri" pitchFamily="34" charset="0"/>
              <a:cs typeface="Calibri" pitchFamily="34" charset="0"/>
            </a:endParaRPr>
          </a:p>
        </p:txBody>
      </p:sp>
      <p:pic>
        <p:nvPicPr>
          <p:cNvPr id="5122" name="Picture 2" descr="C:\Users\AGOODMAN\AppData\Local\Microsoft\Windows\Temporary Internet Files\Content.IE5\03L4QA4J\MC90043161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971800"/>
            <a:ext cx="2424024" cy="242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6738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123</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Preparation</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Four key elements of a CAV are:</a:t>
            </a:r>
          </a:p>
          <a:p>
            <a:pPr marL="1017588" lvl="2" indent="-342900">
              <a:defRPr/>
            </a:pPr>
            <a:r>
              <a:rPr lang="en-US" b="0" kern="0" dirty="0" smtClean="0">
                <a:latin typeface="Calibri" pitchFamily="34" charset="0"/>
                <a:cs typeface="Calibri" pitchFamily="34" charset="0"/>
              </a:rPr>
              <a:t>The floodplain tour;</a:t>
            </a:r>
          </a:p>
          <a:p>
            <a:pPr marL="1017588" lvl="2" indent="-342900">
              <a:defRPr/>
            </a:pPr>
            <a:r>
              <a:rPr lang="en-US" b="0" kern="0" dirty="0" smtClean="0">
                <a:latin typeface="Calibri" pitchFamily="34" charset="0"/>
                <a:cs typeface="Calibri" pitchFamily="34" charset="0"/>
              </a:rPr>
              <a:t>The meeting with local officials;</a:t>
            </a:r>
          </a:p>
          <a:p>
            <a:pPr marL="1017588" lvl="2" indent="-342900">
              <a:defRPr/>
            </a:pPr>
            <a:r>
              <a:rPr lang="en-US" b="0" kern="0" dirty="0" smtClean="0">
                <a:latin typeface="Calibri" pitchFamily="34" charset="0"/>
                <a:cs typeface="Calibri" pitchFamily="34" charset="0"/>
              </a:rPr>
              <a:t>Examination of stipulated permits and variance files, and;</a:t>
            </a:r>
          </a:p>
          <a:p>
            <a:pPr marL="1017588" lvl="2" indent="-342900">
              <a:defRPr/>
            </a:pPr>
            <a:r>
              <a:rPr lang="en-US" b="0" kern="0" dirty="0" smtClean="0">
                <a:latin typeface="Calibri" pitchFamily="34" charset="0"/>
                <a:cs typeface="Calibri" pitchFamily="34" charset="0"/>
              </a:rPr>
              <a:t>The all important summary meeting.</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675856" y="2133600"/>
            <a:ext cx="2629944" cy="19724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157427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124</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Preparation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Before contact is made, key information must be reviewed:</a:t>
            </a:r>
          </a:p>
          <a:p>
            <a:pPr marL="1017588" lvl="2" indent="-342900">
              <a:defRPr/>
            </a:pPr>
            <a:r>
              <a:rPr lang="en-US" b="0" kern="0" dirty="0" smtClean="0">
                <a:latin typeface="Calibri" pitchFamily="34" charset="0"/>
                <a:cs typeface="Calibri" pitchFamily="34" charset="0"/>
              </a:rPr>
              <a:t>Community FPM regulations;</a:t>
            </a:r>
          </a:p>
          <a:p>
            <a:pPr marL="1017588" lvl="2" indent="-342900">
              <a:defRPr/>
            </a:pPr>
            <a:r>
              <a:rPr lang="en-US" b="0" kern="0" dirty="0" smtClean="0">
                <a:latin typeface="Calibri" pitchFamily="34" charset="0"/>
                <a:cs typeface="Calibri" pitchFamily="34" charset="0"/>
              </a:rPr>
              <a:t>Flood Insurance Studies and associated FIRMs;</a:t>
            </a:r>
          </a:p>
          <a:p>
            <a:pPr marL="1017588" lvl="2" indent="-342900">
              <a:defRPr/>
            </a:pPr>
            <a:r>
              <a:rPr lang="en-US" b="0" kern="0" dirty="0" smtClean="0">
                <a:latin typeface="Calibri" pitchFamily="34" charset="0"/>
                <a:cs typeface="Calibri" pitchFamily="34" charset="0"/>
              </a:rPr>
              <a:t>Previous CAC and CAV reports;</a:t>
            </a:r>
          </a:p>
          <a:p>
            <a:pPr marL="1017588" lvl="2" indent="-342900">
              <a:defRPr/>
            </a:pPr>
            <a:r>
              <a:rPr lang="en-US" b="0" kern="0" dirty="0" smtClean="0">
                <a:latin typeface="Calibri" pitchFamily="34" charset="0"/>
                <a:cs typeface="Calibri" pitchFamily="34" charset="0"/>
              </a:rPr>
              <a:t>NFIP Community data (CIS);</a:t>
            </a:r>
          </a:p>
          <a:p>
            <a:pPr marL="1017588" lvl="2" indent="-342900">
              <a:defRPr/>
            </a:pPr>
            <a:r>
              <a:rPr lang="en-US" b="0" kern="0" dirty="0" smtClean="0">
                <a:latin typeface="Calibri" pitchFamily="34" charset="0"/>
                <a:cs typeface="Calibri" pitchFamily="34" charset="0"/>
              </a:rPr>
              <a:t>Recent correspondence;</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25436128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125</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Preparation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You should review:</a:t>
            </a:r>
          </a:p>
          <a:p>
            <a:pPr marL="1017588" lvl="2" indent="-342900">
              <a:defRPr/>
            </a:pPr>
            <a:r>
              <a:rPr lang="en-US" b="0" kern="0" dirty="0" smtClean="0">
                <a:latin typeface="Calibri" pitchFamily="34" charset="0"/>
                <a:cs typeface="Calibri" pitchFamily="34" charset="0"/>
              </a:rPr>
              <a:t>History of HMA grants in the community;</a:t>
            </a:r>
          </a:p>
          <a:p>
            <a:pPr marL="1017588" lvl="2" indent="-342900">
              <a:defRPr/>
            </a:pPr>
            <a:r>
              <a:rPr lang="en-US" b="0" kern="0" dirty="0" smtClean="0">
                <a:latin typeface="Calibri" pitchFamily="34" charset="0"/>
                <a:cs typeface="Calibri" pitchFamily="34" charset="0"/>
              </a:rPr>
              <a:t>State and local hazard mitigation plans;</a:t>
            </a:r>
          </a:p>
          <a:p>
            <a:pPr marL="1017588" lvl="2" indent="-342900">
              <a:defRPr/>
            </a:pPr>
            <a:r>
              <a:rPr lang="en-US" b="0" kern="0" dirty="0" smtClean="0">
                <a:latin typeface="Calibri" pitchFamily="34" charset="0"/>
                <a:cs typeface="Calibri" pitchFamily="34" charset="0"/>
              </a:rPr>
              <a:t>Substantial damage claims reports;</a:t>
            </a:r>
          </a:p>
          <a:p>
            <a:pPr marL="1017588" lvl="2" indent="-342900">
              <a:defRPr/>
            </a:pPr>
            <a:r>
              <a:rPr lang="en-US" b="0" kern="0" dirty="0" smtClean="0">
                <a:latin typeface="Calibri" pitchFamily="34" charset="0"/>
                <a:cs typeface="Calibri" pitchFamily="34" charset="0"/>
              </a:rPr>
              <a:t>LOMCs;</a:t>
            </a:r>
          </a:p>
          <a:p>
            <a:pPr marL="1017588" lvl="2" indent="-342900">
              <a:defRPr/>
            </a:pPr>
            <a:r>
              <a:rPr lang="en-US" b="0" kern="0" dirty="0" smtClean="0">
                <a:latin typeface="Calibri" pitchFamily="34" charset="0"/>
                <a:cs typeface="Calibri" pitchFamily="34" charset="0"/>
              </a:rPr>
              <a:t>Policies in force, and;</a:t>
            </a:r>
          </a:p>
          <a:p>
            <a:pPr marL="1017588" lvl="2" indent="-342900">
              <a:defRPr/>
            </a:pPr>
            <a:r>
              <a:rPr lang="en-US" b="0" kern="0" dirty="0" smtClean="0">
                <a:latin typeface="Calibri" pitchFamily="34" charset="0"/>
                <a:cs typeface="Calibri" pitchFamily="34" charset="0"/>
              </a:rPr>
              <a:t>Community website.</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2960" y="4800600"/>
            <a:ext cx="3307080" cy="16744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651614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126</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Preparation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You should know the following:</a:t>
            </a:r>
          </a:p>
          <a:p>
            <a:pPr marL="1017588" lvl="2" indent="-342900">
              <a:defRPr/>
            </a:pPr>
            <a:r>
              <a:rPr lang="en-US" b="0" kern="0" dirty="0" smtClean="0">
                <a:latin typeface="Calibri" pitchFamily="34" charset="0"/>
                <a:cs typeface="Calibri" pitchFamily="34" charset="0"/>
              </a:rPr>
              <a:t>Is there a floodway;</a:t>
            </a:r>
          </a:p>
          <a:p>
            <a:pPr marL="1017588" lvl="2" indent="-342900">
              <a:defRPr/>
            </a:pPr>
            <a:r>
              <a:rPr lang="en-US" b="0" kern="0" dirty="0" smtClean="0">
                <a:latin typeface="Calibri" pitchFamily="34" charset="0"/>
                <a:cs typeface="Calibri" pitchFamily="34" charset="0"/>
              </a:rPr>
              <a:t>What is the status of the FIRM/DFIRM/Risk MAP;</a:t>
            </a:r>
          </a:p>
          <a:p>
            <a:pPr marL="1017588" lvl="2" indent="-342900">
              <a:defRPr/>
            </a:pPr>
            <a:r>
              <a:rPr lang="en-US" b="0" kern="0" dirty="0" smtClean="0">
                <a:latin typeface="Calibri" pitchFamily="34" charset="0"/>
                <a:cs typeface="Calibri" pitchFamily="34" charset="0"/>
              </a:rPr>
              <a:t>What about Higher Standards;</a:t>
            </a:r>
          </a:p>
          <a:p>
            <a:pPr marL="1017588" lvl="2" indent="-342900">
              <a:defRPr/>
            </a:pPr>
            <a:r>
              <a:rPr lang="en-US" b="0" kern="0" dirty="0" smtClean="0">
                <a:latin typeface="Calibri" pitchFamily="34" charset="0"/>
                <a:cs typeface="Calibri" pitchFamily="34" charset="0"/>
              </a:rPr>
              <a:t>Has a building code been adopted, and;</a:t>
            </a:r>
          </a:p>
          <a:p>
            <a:pPr marL="1017588" lvl="2" indent="-342900">
              <a:defRPr/>
            </a:pPr>
            <a:r>
              <a:rPr lang="en-US" b="0" kern="0" dirty="0" smtClean="0">
                <a:latin typeface="Calibri" pitchFamily="34" charset="0"/>
                <a:cs typeface="Calibri" pitchFamily="34" charset="0"/>
              </a:rPr>
              <a:t>Any controversy related to HMA programs, ICC, substantial damage and other issues.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83483764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127</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Contact</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Things you should do:</a:t>
            </a:r>
          </a:p>
          <a:p>
            <a:pPr marL="1017588" lvl="2" indent="-342900">
              <a:defRPr/>
            </a:pPr>
            <a:r>
              <a:rPr lang="en-US" b="0" kern="0" dirty="0" smtClean="0">
                <a:latin typeface="Calibri" pitchFamily="34" charset="0"/>
                <a:cs typeface="Calibri" pitchFamily="34" charset="0"/>
              </a:rPr>
              <a:t>Give details about the purpose of the meeting;</a:t>
            </a:r>
          </a:p>
          <a:p>
            <a:pPr marL="1017588" lvl="2" indent="-342900">
              <a:defRPr/>
            </a:pPr>
            <a:r>
              <a:rPr lang="en-US" b="0" kern="0" dirty="0" smtClean="0">
                <a:latin typeface="Calibri" pitchFamily="34" charset="0"/>
                <a:cs typeface="Calibri" pitchFamily="34" charset="0"/>
              </a:rPr>
              <a:t>Inform the official(s) you will be touring the floodplain;</a:t>
            </a:r>
          </a:p>
          <a:p>
            <a:pPr marL="1017588" lvl="2" indent="-342900">
              <a:defRPr/>
            </a:pPr>
            <a:r>
              <a:rPr lang="en-US" b="0" kern="0" dirty="0" smtClean="0">
                <a:latin typeface="Calibri" pitchFamily="34" charset="0"/>
                <a:cs typeface="Calibri" pitchFamily="34" charset="0"/>
              </a:rPr>
              <a:t>Ask if digital permit files are available in advance, and;</a:t>
            </a:r>
          </a:p>
          <a:p>
            <a:pPr marL="1017588" lvl="2" indent="-342900">
              <a:defRPr/>
            </a:pPr>
            <a:r>
              <a:rPr lang="en-US" b="0" kern="0" dirty="0" smtClean="0">
                <a:latin typeface="Calibri" pitchFamily="34" charset="0"/>
                <a:cs typeface="Calibri" pitchFamily="34" charset="0"/>
              </a:rPr>
              <a:t>Schedule sufficient time in the meeting to review and/or inspect files, answer questions, resolve issues and provide possible solutions to identified problems.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21115909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128</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Contact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You should invite:</a:t>
            </a:r>
          </a:p>
          <a:p>
            <a:pPr marL="1017588" lvl="2" indent="-342900">
              <a:defRPr/>
            </a:pPr>
            <a:r>
              <a:rPr lang="en-US" b="0" kern="0" dirty="0" smtClean="0">
                <a:latin typeface="Calibri" pitchFamily="34" charset="0"/>
                <a:cs typeface="Calibri" pitchFamily="34" charset="0"/>
              </a:rPr>
              <a:t>All local officials who need to be present at the meeting/field visit in confirmation letter and          follow-up call.  A few possible attendees are:</a:t>
            </a:r>
          </a:p>
          <a:p>
            <a:pPr marL="1363663" lvl="3" indent="-342900">
              <a:defRPr/>
            </a:pPr>
            <a:r>
              <a:rPr lang="en-US" b="0" kern="0" dirty="0" smtClean="0">
                <a:latin typeface="Calibri" pitchFamily="34" charset="0"/>
                <a:cs typeface="Calibri" pitchFamily="34" charset="0"/>
              </a:rPr>
              <a:t>Elected Officials;</a:t>
            </a:r>
          </a:p>
          <a:p>
            <a:pPr marL="1363663" lvl="3" indent="-342900">
              <a:defRPr/>
            </a:pPr>
            <a:r>
              <a:rPr lang="en-US" b="0" kern="0" dirty="0" smtClean="0">
                <a:latin typeface="Calibri" pitchFamily="34" charset="0"/>
                <a:cs typeface="Calibri" pitchFamily="34" charset="0"/>
              </a:rPr>
              <a:t>Floodplain Administrator/CRS Coordinator, and;</a:t>
            </a:r>
          </a:p>
          <a:p>
            <a:pPr marL="1363663" lvl="3" indent="-342900">
              <a:defRPr/>
            </a:pPr>
            <a:r>
              <a:rPr lang="en-US" b="0" kern="0" dirty="0" smtClean="0">
                <a:latin typeface="Calibri" pitchFamily="34" charset="0"/>
                <a:cs typeface="Calibri" pitchFamily="34" charset="0"/>
              </a:rPr>
              <a:t>Building Official/Planning &amp; Zoning Official.</a:t>
            </a:r>
          </a:p>
          <a:p>
            <a:pPr marL="1363663" lvl="3" indent="-342900">
              <a:defRPr/>
            </a:pP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6" name="Text Box 5"/>
          <p:cNvSpPr txBox="1">
            <a:spLocks noChangeArrowheads="1"/>
          </p:cNvSpPr>
          <p:nvPr/>
        </p:nvSpPr>
        <p:spPr bwMode="auto">
          <a:xfrm>
            <a:off x="7086600" y="3881497"/>
            <a:ext cx="1828800" cy="2062103"/>
          </a:xfrm>
          <a:prstGeom prst="rect">
            <a:avLst/>
          </a:prstGeom>
          <a:solidFill>
            <a:schemeClr val="accent1">
              <a:lumMod val="75000"/>
            </a:schemeClr>
          </a:solidFill>
          <a:ln w="12700">
            <a:solidFill>
              <a:srgbClr val="000000"/>
            </a:solidFill>
            <a:miter lim="800000"/>
            <a:headEnd/>
            <a:tailEnd/>
          </a:ln>
        </p:spPr>
        <p:txBody>
          <a:bodyPr wrap="square">
            <a:spAutoFit/>
          </a:bodyPr>
          <a:lstStyle/>
          <a:p>
            <a:pPr algn="ctr"/>
            <a:r>
              <a:rPr lang="en-US" sz="1600" b="1" dirty="0">
                <a:solidFill>
                  <a:schemeClr val="bg2">
                    <a:lumMod val="85000"/>
                    <a:lumOff val="15000"/>
                  </a:schemeClr>
                </a:solidFill>
                <a:latin typeface="Arial" charset="0"/>
              </a:rPr>
              <a:t>ANYONE INVOLVED WITH REVIEWING , ISSUING, </a:t>
            </a:r>
          </a:p>
          <a:p>
            <a:pPr algn="ctr"/>
            <a:r>
              <a:rPr lang="en-US" sz="1600" b="1" dirty="0">
                <a:solidFill>
                  <a:schemeClr val="bg2">
                    <a:lumMod val="85000"/>
                    <a:lumOff val="15000"/>
                  </a:schemeClr>
                </a:solidFill>
                <a:latin typeface="Arial" charset="0"/>
              </a:rPr>
              <a:t>APPROVING, OR DENYING  A DEVELOPMENT </a:t>
            </a:r>
          </a:p>
          <a:p>
            <a:pPr algn="ctr"/>
            <a:r>
              <a:rPr lang="en-US" sz="1600" b="1" dirty="0">
                <a:solidFill>
                  <a:schemeClr val="bg2">
                    <a:lumMod val="85000"/>
                    <a:lumOff val="15000"/>
                  </a:schemeClr>
                </a:solidFill>
                <a:latin typeface="Arial" charset="0"/>
              </a:rPr>
              <a:t>PERMIT</a:t>
            </a:r>
          </a:p>
        </p:txBody>
      </p:sp>
    </p:spTree>
    <p:extLst>
      <p:ext uri="{BB962C8B-B14F-4D97-AF65-F5344CB8AC3E}">
        <p14:creationId xmlns:p14="http://schemas.microsoft.com/office/powerpoint/2010/main" val="75567942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129</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Contact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In your confirmation letter, you should:</a:t>
            </a:r>
          </a:p>
          <a:p>
            <a:pPr marL="1017588" lvl="2" indent="-342900">
              <a:defRPr/>
            </a:pPr>
            <a:r>
              <a:rPr lang="en-US" b="0" kern="0" dirty="0" smtClean="0">
                <a:latin typeface="Calibri" pitchFamily="34" charset="0"/>
                <a:cs typeface="Calibri" pitchFamily="34" charset="0"/>
              </a:rPr>
              <a:t>Confirm time, date and place;</a:t>
            </a:r>
          </a:p>
          <a:p>
            <a:pPr marL="1017588" lvl="2" indent="-342900">
              <a:defRPr/>
            </a:pPr>
            <a:r>
              <a:rPr lang="en-US" b="0" kern="0" dirty="0" smtClean="0">
                <a:latin typeface="Calibri" pitchFamily="34" charset="0"/>
                <a:cs typeface="Calibri" pitchFamily="34" charset="0"/>
              </a:rPr>
              <a:t>Confirm who should be in attendance;</a:t>
            </a:r>
          </a:p>
          <a:p>
            <a:pPr marL="1017588" lvl="2" indent="-342900">
              <a:defRPr/>
            </a:pPr>
            <a:r>
              <a:rPr lang="en-US" b="0" kern="0" dirty="0" smtClean="0">
                <a:latin typeface="Calibri" pitchFamily="34" charset="0"/>
                <a:cs typeface="Calibri" pitchFamily="34" charset="0"/>
              </a:rPr>
              <a:t>Confirm what documents to have available, and;</a:t>
            </a:r>
          </a:p>
          <a:p>
            <a:pPr marL="1017588" lvl="2" indent="-342900">
              <a:defRPr/>
            </a:pPr>
            <a:r>
              <a:rPr lang="en-US" b="0" kern="0" dirty="0" smtClean="0">
                <a:latin typeface="Calibri" pitchFamily="34" charset="0"/>
                <a:cs typeface="Calibri" pitchFamily="34" charset="0"/>
              </a:rPr>
              <a:t>Other particular issues that may have been discussed during the scheduling of the meeting.</a:t>
            </a:r>
          </a:p>
          <a:p>
            <a:pPr marL="1363663" lvl="3" indent="-342900">
              <a:defRPr/>
            </a:pP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4268616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13</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This topic (Enrolling communities to participate in the NFIP) is the focus of two FEMA publications:</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An orientation of the 2005 FEMA 496 publication “Joining the NFIP” ,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An orientation of the 2011 FEMA 553 “Community Enrollment and Eligibility Handbook.”</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22317872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130</a:t>
            </a:fld>
            <a:endParaRPr lang="en-US" dirty="0"/>
          </a:p>
        </p:txBody>
      </p:sp>
      <p:sp>
        <p:nvSpPr>
          <p:cNvPr id="5" name="Rectangle 2059"/>
          <p:cNvSpPr txBox="1">
            <a:spLocks noChangeArrowheads="1"/>
          </p:cNvSpPr>
          <p:nvPr/>
        </p:nvSpPr>
        <p:spPr bwMode="auto">
          <a:xfrm>
            <a:off x="152400" y="685800"/>
            <a:ext cx="8153400" cy="138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Contact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1363663" lvl="3" indent="-342900">
              <a:defRPr/>
            </a:pP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305" y="2042159"/>
            <a:ext cx="3111772" cy="4587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359"/>
          <a:stretch/>
        </p:blipFill>
        <p:spPr bwMode="auto">
          <a:xfrm>
            <a:off x="5000555" y="1676400"/>
            <a:ext cx="3335725" cy="4729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5677827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131</a:t>
            </a:fld>
            <a:endParaRPr lang="en-US" dirty="0"/>
          </a:p>
        </p:txBody>
      </p:sp>
      <p:sp>
        <p:nvSpPr>
          <p:cNvPr id="5"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The actual meeting scenario:</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Ideally, the meeting agenda should cover:</a:t>
            </a:r>
          </a:p>
          <a:p>
            <a:pPr marL="1017588" lvl="2" indent="-342900">
              <a:defRPr/>
            </a:pPr>
            <a:r>
              <a:rPr lang="en-US" b="0" kern="0" dirty="0" smtClean="0">
                <a:latin typeface="Calibri" pitchFamily="34" charset="0"/>
                <a:cs typeface="Calibri" pitchFamily="34" charset="0"/>
              </a:rPr>
              <a:t>Introductions &amp; purpose of the meeting;</a:t>
            </a:r>
          </a:p>
          <a:p>
            <a:pPr marL="1017588" lvl="2" indent="-342900">
              <a:defRPr/>
            </a:pPr>
            <a:r>
              <a:rPr lang="en-US" b="0" kern="0" dirty="0" smtClean="0">
                <a:latin typeface="Calibri" pitchFamily="34" charset="0"/>
                <a:cs typeface="Calibri" pitchFamily="34" charset="0"/>
              </a:rPr>
              <a:t>Brief overview of the NFIP &amp; community statistics;</a:t>
            </a:r>
          </a:p>
          <a:p>
            <a:pPr marL="1017588" lvl="2" indent="-342900">
              <a:defRPr/>
            </a:pPr>
            <a:r>
              <a:rPr lang="en-US" b="0" kern="0" dirty="0" smtClean="0">
                <a:latin typeface="Calibri" pitchFamily="34" charset="0"/>
                <a:cs typeface="Calibri" pitchFamily="34" charset="0"/>
              </a:rPr>
              <a:t>Explain inspection of community files;</a:t>
            </a:r>
          </a:p>
          <a:p>
            <a:pPr marL="1017588" lvl="2" indent="-342900">
              <a:defRPr/>
            </a:pPr>
            <a:r>
              <a:rPr lang="en-US" b="0" kern="0" dirty="0" smtClean="0">
                <a:latin typeface="Calibri" pitchFamily="34" charset="0"/>
                <a:cs typeface="Calibri" pitchFamily="34" charset="0"/>
              </a:rPr>
              <a:t>Review the files;</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25883798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132</a:t>
            </a:fld>
            <a:endParaRPr lang="en-US" dirty="0"/>
          </a:p>
        </p:txBody>
      </p:sp>
      <p:sp>
        <p:nvSpPr>
          <p:cNvPr id="5"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The actual meeting scenario:  </a:t>
            </a:r>
            <a:r>
              <a:rPr lang="en-US" sz="1200" kern="0" dirty="0" smtClean="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Ideally, the meeting agenda should cover:</a:t>
            </a:r>
          </a:p>
          <a:p>
            <a:pPr marL="1017588" lvl="2" indent="-342900">
              <a:defRPr/>
            </a:pPr>
            <a:r>
              <a:rPr lang="en-US" b="0" kern="0" dirty="0" smtClean="0">
                <a:latin typeface="Calibri" pitchFamily="34" charset="0"/>
                <a:cs typeface="Calibri" pitchFamily="34" charset="0"/>
              </a:rPr>
              <a:t>Obtain information;</a:t>
            </a:r>
          </a:p>
          <a:p>
            <a:pPr marL="1017588" lvl="2" indent="-342900">
              <a:defRPr/>
            </a:pPr>
            <a:r>
              <a:rPr lang="en-US" b="0" kern="0" dirty="0" smtClean="0">
                <a:latin typeface="Calibri" pitchFamily="34" charset="0"/>
                <a:cs typeface="Calibri" pitchFamily="34" charset="0"/>
              </a:rPr>
              <a:t>Provide latest NFIP technical guides;</a:t>
            </a:r>
          </a:p>
          <a:p>
            <a:pPr marL="1017588" lvl="2" indent="-342900">
              <a:defRPr/>
            </a:pPr>
            <a:r>
              <a:rPr lang="en-US" b="0" kern="0" dirty="0" smtClean="0">
                <a:latin typeface="Calibri" pitchFamily="34" charset="0"/>
                <a:cs typeface="Calibri" pitchFamily="34" charset="0"/>
              </a:rPr>
              <a:t>Explain the follow-up process;</a:t>
            </a:r>
          </a:p>
          <a:p>
            <a:pPr marL="1017588" lvl="2" indent="-342900">
              <a:defRPr/>
            </a:pPr>
            <a:r>
              <a:rPr lang="en-US" b="0" kern="0" dirty="0" smtClean="0">
                <a:latin typeface="Calibri" pitchFamily="34" charset="0"/>
                <a:cs typeface="Calibri" pitchFamily="34" charset="0"/>
              </a:rPr>
              <a:t>Offer technical assistance, and;</a:t>
            </a:r>
          </a:p>
          <a:p>
            <a:pPr marL="1017588" lvl="2" indent="-342900">
              <a:defRPr/>
            </a:pPr>
            <a:r>
              <a:rPr lang="en-US" b="0" kern="0" dirty="0" smtClean="0">
                <a:latin typeface="Calibri" pitchFamily="34" charset="0"/>
                <a:cs typeface="Calibri" pitchFamily="34" charset="0"/>
              </a:rPr>
              <a:t>Answer questions.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4229100"/>
            <a:ext cx="2590800" cy="1943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494154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133</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The actual meeting scenario: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Key points for guiding discussion with the community:</a:t>
            </a:r>
          </a:p>
          <a:p>
            <a:pPr marL="1017588" lvl="2" indent="-342900">
              <a:defRPr/>
            </a:pPr>
            <a:r>
              <a:rPr lang="en-US" b="0" kern="0" dirty="0" smtClean="0">
                <a:latin typeface="Calibri" pitchFamily="34" charset="0"/>
                <a:cs typeface="Calibri" pitchFamily="34" charset="0"/>
              </a:rPr>
              <a:t>Most current FPM regulations;</a:t>
            </a:r>
          </a:p>
          <a:p>
            <a:pPr marL="1017588" lvl="2" indent="-342900">
              <a:defRPr/>
            </a:pPr>
            <a:r>
              <a:rPr lang="en-US" b="0" kern="0" dirty="0" smtClean="0">
                <a:latin typeface="Calibri" pitchFamily="34" charset="0"/>
                <a:cs typeface="Calibri" pitchFamily="34" charset="0"/>
              </a:rPr>
              <a:t>Ascertaining map availability and accuracy;</a:t>
            </a:r>
          </a:p>
          <a:p>
            <a:pPr marL="1017588" lvl="2" indent="-342900">
              <a:defRPr/>
            </a:pPr>
            <a:r>
              <a:rPr lang="en-US" b="0" kern="0" dirty="0" smtClean="0">
                <a:latin typeface="Calibri" pitchFamily="34" charset="0"/>
                <a:cs typeface="Calibri" pitchFamily="34" charset="0"/>
              </a:rPr>
              <a:t>Development review process;</a:t>
            </a:r>
          </a:p>
          <a:p>
            <a:pPr marL="1017588" lvl="2" indent="-342900">
              <a:defRPr/>
            </a:pPr>
            <a:r>
              <a:rPr lang="en-US" b="0" kern="0" dirty="0" smtClean="0">
                <a:latin typeface="Calibri" pitchFamily="34" charset="0"/>
                <a:cs typeface="Calibri" pitchFamily="34" charset="0"/>
              </a:rPr>
              <a:t>NFIP community information review and verification;</a:t>
            </a:r>
          </a:p>
          <a:p>
            <a:pPr marL="1017588" lvl="2" indent="-342900">
              <a:defRPr/>
            </a:pPr>
            <a:r>
              <a:rPr lang="en-US" b="0" kern="0" dirty="0" smtClean="0">
                <a:latin typeface="Calibri" pitchFamily="34" charset="0"/>
                <a:cs typeface="Calibri" pitchFamily="34" charset="0"/>
              </a:rPr>
              <a:t>Address program deficiencies and potential violations, and;</a:t>
            </a:r>
          </a:p>
          <a:p>
            <a:pPr marL="1017588" lvl="2" indent="-342900">
              <a:defRPr/>
            </a:pPr>
            <a:r>
              <a:rPr lang="en-US" b="0" kern="0" dirty="0" smtClean="0">
                <a:latin typeface="Calibri" pitchFamily="34" charset="0"/>
                <a:cs typeface="Calibri" pitchFamily="34" charset="0"/>
              </a:rPr>
              <a:t>Summarize the Findings and Follow-Up Actions.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75034059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134</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The actual meeting scenario: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You should have with you:</a:t>
            </a:r>
          </a:p>
          <a:p>
            <a:pPr marL="1017588" lvl="2" indent="-342900">
              <a:defRPr/>
            </a:pPr>
            <a:r>
              <a:rPr lang="en-US" b="0" kern="0" dirty="0" smtClean="0">
                <a:latin typeface="Calibri" pitchFamily="34" charset="0"/>
                <a:cs typeface="Calibri" pitchFamily="34" charset="0"/>
              </a:rPr>
              <a:t>Insurance data, submit-to-rate, substantial damage, RL insurance data, policies claims, etc.;</a:t>
            </a:r>
          </a:p>
          <a:p>
            <a:pPr marL="1017588" lvl="2" indent="-342900">
              <a:defRPr/>
            </a:pPr>
            <a:r>
              <a:rPr lang="en-US" b="0" kern="0" dirty="0" smtClean="0">
                <a:latin typeface="Calibri" pitchFamily="34" charset="0"/>
                <a:cs typeface="Calibri" pitchFamily="34" charset="0"/>
              </a:rPr>
              <a:t>FEMA grant projects listing mitigated structures;</a:t>
            </a:r>
          </a:p>
          <a:p>
            <a:pPr marL="1017588" lvl="2" indent="-342900">
              <a:defRPr/>
            </a:pPr>
            <a:r>
              <a:rPr lang="en-US" b="0" kern="0" dirty="0" smtClean="0">
                <a:latin typeface="Calibri" pitchFamily="34" charset="0"/>
                <a:cs typeface="Calibri" pitchFamily="34" charset="0"/>
              </a:rPr>
              <a:t>Community disaster history;</a:t>
            </a:r>
          </a:p>
          <a:p>
            <a:pPr marL="1017588" lvl="2" indent="-342900">
              <a:defRPr/>
            </a:pPr>
            <a:r>
              <a:rPr lang="en-US" b="0" kern="0" dirty="0" smtClean="0">
                <a:latin typeface="Calibri" pitchFamily="34" charset="0"/>
                <a:cs typeface="Calibri" pitchFamily="34" charset="0"/>
              </a:rPr>
              <a:t>Digital camera, GPS, laptop;</a:t>
            </a:r>
          </a:p>
          <a:p>
            <a:pPr marL="1017588" lvl="2" indent="-342900">
              <a:defRPr/>
            </a:pPr>
            <a:r>
              <a:rPr lang="en-US" b="0" kern="0" dirty="0" smtClean="0">
                <a:latin typeface="Calibri" pitchFamily="34" charset="0"/>
                <a:cs typeface="Calibri" pitchFamily="34" charset="0"/>
              </a:rPr>
              <a:t>Whatever additional “tech multipliers” you might have to create a digital CAV.</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5044399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135</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The actual meeting scenario: </a:t>
            </a:r>
            <a:r>
              <a:rPr lang="en-US" sz="1200" b="0" kern="0" dirty="0" smtClean="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Mapping products you should have with you:</a:t>
            </a:r>
          </a:p>
          <a:p>
            <a:pPr marL="1017588" lvl="2" indent="-342900">
              <a:defRPr/>
            </a:pPr>
            <a:r>
              <a:rPr lang="en-US" b="0" kern="0" dirty="0" smtClean="0">
                <a:latin typeface="Calibri" pitchFamily="34" charset="0"/>
                <a:cs typeface="Calibri" pitchFamily="34" charset="0"/>
              </a:rPr>
              <a:t>Latest flood hazard information and the community’s Flood Insurance Study;</a:t>
            </a:r>
          </a:p>
          <a:p>
            <a:pPr marL="1017588" lvl="2" indent="-342900">
              <a:defRPr/>
            </a:pPr>
            <a:r>
              <a:rPr lang="en-US" b="0" kern="0" dirty="0" err="1" smtClean="0">
                <a:latin typeface="Calibri" pitchFamily="34" charset="0"/>
                <a:cs typeface="Calibri" pitchFamily="34" charset="0"/>
              </a:rPr>
              <a:t>FIRMettes</a:t>
            </a:r>
            <a:r>
              <a:rPr lang="en-US" b="0" kern="0" dirty="0" smtClean="0">
                <a:latin typeface="Calibri" pitchFamily="34" charset="0"/>
                <a:cs typeface="Calibri" pitchFamily="34" charset="0"/>
              </a:rPr>
              <a:t> of identified areas of concern;</a:t>
            </a:r>
          </a:p>
          <a:p>
            <a:pPr marL="1017588" lvl="2" indent="-342900">
              <a:defRPr/>
            </a:pPr>
            <a:r>
              <a:rPr lang="en-US" b="0" kern="0" dirty="0" smtClean="0">
                <a:latin typeface="Calibri" pitchFamily="34" charset="0"/>
                <a:cs typeface="Calibri" pitchFamily="34" charset="0"/>
              </a:rPr>
              <a:t>FIRM, DFIRM, </a:t>
            </a:r>
            <a:r>
              <a:rPr lang="en-US" b="0" kern="0" dirty="0" err="1" smtClean="0">
                <a:latin typeface="Calibri" pitchFamily="34" charset="0"/>
                <a:cs typeface="Calibri" pitchFamily="34" charset="0"/>
              </a:rPr>
              <a:t>RiskMAP</a:t>
            </a:r>
            <a:r>
              <a:rPr lang="en-US" b="0" kern="0" dirty="0" smtClean="0">
                <a:latin typeface="Calibri" pitchFamily="34" charset="0"/>
                <a:cs typeface="Calibri" pitchFamily="34" charset="0"/>
              </a:rPr>
              <a:t>, and;</a:t>
            </a:r>
          </a:p>
          <a:p>
            <a:pPr marL="1017588" lvl="2" indent="-342900">
              <a:defRPr/>
            </a:pPr>
            <a:r>
              <a:rPr lang="en-US" b="0" kern="0" dirty="0" smtClean="0">
                <a:latin typeface="Calibri" pitchFamily="34" charset="0"/>
                <a:cs typeface="Calibri" pitchFamily="34" charset="0"/>
              </a:rPr>
              <a:t>LOMCs.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3756" y="4267200"/>
            <a:ext cx="2229244" cy="1765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8852226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136</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Conducting the Visit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The floodplain tour:</a:t>
            </a:r>
          </a:p>
          <a:p>
            <a:pPr marL="1017588" lvl="2" indent="-342900">
              <a:defRPr/>
            </a:pPr>
            <a:r>
              <a:rPr lang="en-US" b="0" kern="0" dirty="0" smtClean="0">
                <a:latin typeface="Calibri" pitchFamily="34" charset="0"/>
                <a:cs typeface="Calibri" pitchFamily="34" charset="0"/>
              </a:rPr>
              <a:t>Encourage local Floodplain Administrator                           to ride along;</a:t>
            </a:r>
          </a:p>
          <a:p>
            <a:pPr marL="1017588" lvl="2" indent="-342900">
              <a:defRPr/>
            </a:pPr>
            <a:r>
              <a:rPr lang="en-US" b="0" kern="0" dirty="0" smtClean="0">
                <a:latin typeface="Calibri" pitchFamily="34" charset="0"/>
                <a:cs typeface="Calibri" pitchFamily="34" charset="0"/>
              </a:rPr>
              <a:t>In smaller communities, it is often                                         possible to tour the entire SFHA;</a:t>
            </a:r>
          </a:p>
          <a:p>
            <a:pPr marL="1017588" lvl="2" indent="-342900">
              <a:defRPr/>
            </a:pPr>
            <a:r>
              <a:rPr lang="en-US" b="0" kern="0" dirty="0" smtClean="0">
                <a:latin typeface="Calibri" pitchFamily="34" charset="0"/>
                <a:cs typeface="Calibri" pitchFamily="34" charset="0"/>
              </a:rPr>
              <a:t>Get permission before entering                                             private property;</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4953000"/>
            <a:ext cx="1981200" cy="14859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3048000"/>
            <a:ext cx="2286000" cy="1714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771479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137</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Conducting the Visit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Touring Larger Communities:</a:t>
            </a:r>
          </a:p>
          <a:p>
            <a:pPr marL="1017588" lvl="2" indent="-342900">
              <a:defRPr/>
            </a:pPr>
            <a:r>
              <a:rPr lang="en-US" b="0" kern="0" dirty="0" smtClean="0">
                <a:latin typeface="Calibri" pitchFamily="34" charset="0"/>
                <a:cs typeface="Calibri" pitchFamily="34" charset="0"/>
              </a:rPr>
              <a:t>It may not be feasible to tour the entire SFHA;</a:t>
            </a:r>
          </a:p>
          <a:p>
            <a:pPr marL="1017588" lvl="2" indent="-342900">
              <a:defRPr/>
            </a:pPr>
            <a:r>
              <a:rPr lang="en-US" b="0" kern="0" dirty="0" smtClean="0">
                <a:latin typeface="Calibri" pitchFamily="34" charset="0"/>
                <a:cs typeface="Calibri" pitchFamily="34" charset="0"/>
              </a:rPr>
              <a:t>Tour the problem areas and sample;</a:t>
            </a:r>
          </a:p>
          <a:p>
            <a:pPr marL="1017588" lvl="2" indent="-342900">
              <a:defRPr/>
            </a:pPr>
            <a:r>
              <a:rPr lang="en-US" b="0" kern="0" dirty="0" smtClean="0">
                <a:latin typeface="Calibri" pitchFamily="34" charset="0"/>
                <a:cs typeface="Calibri" pitchFamily="34" charset="0"/>
              </a:rPr>
              <a:t>Plan your route ahead of time, and;</a:t>
            </a:r>
          </a:p>
          <a:p>
            <a:pPr marL="1017588" lvl="2" indent="-342900">
              <a:defRPr/>
            </a:pPr>
            <a:r>
              <a:rPr lang="en-US" b="0" kern="0" dirty="0" smtClean="0">
                <a:latin typeface="Calibri" pitchFamily="34" charset="0"/>
                <a:cs typeface="Calibri" pitchFamily="34" charset="0"/>
              </a:rPr>
              <a:t>Think about a “Team CAV.”</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7" name="Picture 4" descr="for slide 39"/>
          <p:cNvPicPr>
            <a:picLocks noChangeAspect="1" noChangeArrowheads="1"/>
          </p:cNvPicPr>
          <p:nvPr/>
        </p:nvPicPr>
        <p:blipFill>
          <a:blip r:embed="rId3" cstate="print"/>
          <a:srcRect/>
          <a:stretch>
            <a:fillRect/>
          </a:stretch>
        </p:blipFill>
        <p:spPr bwMode="auto">
          <a:xfrm>
            <a:off x="5961606" y="4192118"/>
            <a:ext cx="2651082" cy="19038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4278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138</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Conducting the Visit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Check the SFHA for:</a:t>
            </a:r>
          </a:p>
          <a:p>
            <a:pPr marL="1017588" lvl="2" indent="-342900">
              <a:defRPr/>
            </a:pPr>
            <a:r>
              <a:rPr lang="en-US" b="0" kern="0" dirty="0" smtClean="0">
                <a:latin typeface="Calibri" pitchFamily="34" charset="0"/>
                <a:cs typeface="Calibri" pitchFamily="34" charset="0"/>
              </a:rPr>
              <a:t>New construction or substantial improvements;</a:t>
            </a:r>
          </a:p>
          <a:p>
            <a:pPr marL="1017588" lvl="2" indent="-342900">
              <a:defRPr/>
            </a:pPr>
            <a:r>
              <a:rPr lang="en-US" b="0" kern="0" dirty="0" smtClean="0">
                <a:latin typeface="Calibri" pitchFamily="34" charset="0"/>
                <a:cs typeface="Calibri" pitchFamily="34" charset="0"/>
              </a:rPr>
              <a:t>Structures below the BFE;</a:t>
            </a:r>
          </a:p>
          <a:p>
            <a:pPr marL="1017588" lvl="2" indent="-342900">
              <a:defRPr/>
            </a:pPr>
            <a:r>
              <a:rPr lang="en-US" b="0" kern="0" dirty="0" smtClean="0">
                <a:latin typeface="Calibri" pitchFamily="34" charset="0"/>
                <a:cs typeface="Calibri" pitchFamily="34" charset="0"/>
              </a:rPr>
              <a:t>Structures with non-compliant enclosed areas;</a:t>
            </a:r>
          </a:p>
          <a:p>
            <a:pPr marL="1017588" lvl="2" indent="-342900">
              <a:defRPr/>
            </a:pPr>
            <a:r>
              <a:rPr lang="en-US" b="0" kern="0" dirty="0" smtClean="0">
                <a:latin typeface="Calibri" pitchFamily="34" charset="0"/>
                <a:cs typeface="Calibri" pitchFamily="34" charset="0"/>
              </a:rPr>
              <a:t>Absent or incorrectly placed flood openings, and;</a:t>
            </a:r>
          </a:p>
          <a:p>
            <a:pPr marL="1017588" lvl="2" indent="-342900">
              <a:defRPr/>
            </a:pPr>
            <a:r>
              <a:rPr lang="en-US" b="0" kern="0" dirty="0" smtClean="0">
                <a:latin typeface="Calibri" pitchFamily="34" charset="0"/>
                <a:cs typeface="Calibri" pitchFamily="34" charset="0"/>
              </a:rPr>
              <a:t>Basements in LOMR-F areas.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40111518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139</a:t>
            </a:fld>
            <a:endParaRPr lang="en-US" dirty="0"/>
          </a:p>
        </p:txBody>
      </p:sp>
      <p:sp>
        <p:nvSpPr>
          <p:cNvPr id="5" name="Rectangle 2059"/>
          <p:cNvSpPr txBox="1">
            <a:spLocks noChangeArrowheads="1"/>
          </p:cNvSpPr>
          <p:nvPr/>
        </p:nvSpPr>
        <p:spPr bwMode="auto">
          <a:xfrm>
            <a:off x="152400" y="1356360"/>
            <a:ext cx="8153400" cy="214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Conducting the Visit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How can you use these photos of a recent flood?</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86200"/>
            <a:ext cx="3933823" cy="2609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805421"/>
            <a:ext cx="3312424" cy="22162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420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14</a:t>
            </a:fld>
            <a:endParaRPr lang="en-US" dirty="0"/>
          </a:p>
        </p:txBody>
      </p:sp>
      <p:sp>
        <p:nvSpPr>
          <p:cNvPr id="4" name="Rectangle 2059"/>
          <p:cNvSpPr txBox="1">
            <a:spLocks noChangeArrowheads="1"/>
          </p:cNvSpPr>
          <p:nvPr/>
        </p:nvSpPr>
        <p:spPr bwMode="auto">
          <a:xfrm>
            <a:off x="152400" y="1371600"/>
            <a:ext cx="2286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FEMA 496:</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503139"/>
            <a:ext cx="3929062" cy="5126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2368008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140</a:t>
            </a:fld>
            <a:endParaRPr lang="en-US" dirty="0"/>
          </a:p>
        </p:txBody>
      </p:sp>
      <p:sp>
        <p:nvSpPr>
          <p:cNvPr id="5" name="Rectangle 2059"/>
          <p:cNvSpPr txBox="1">
            <a:spLocks noChangeArrowheads="1"/>
          </p:cNvSpPr>
          <p:nvPr/>
        </p:nvSpPr>
        <p:spPr bwMode="auto">
          <a:xfrm>
            <a:off x="152400" y="1356360"/>
            <a:ext cx="8153400" cy="214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Conducting the Visit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Photos of Opportunity.</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810000"/>
            <a:ext cx="20574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12" descr="C:\Documents and Settings\agoodman\My Documents\PHOTOS\Power Point Photos\Madison berm hou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6923" y="3474720"/>
            <a:ext cx="2234677" cy="1490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5" descr="D:\PHOTOS\CAC photos\CAC Laurel 12-15-98\City of Laurel 100 yr BF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5181600"/>
            <a:ext cx="2057400"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6" descr="C:\Documents and Settings\agoodman\My Documents\Disasters\FEMA 1436\Retrofit Worskhop\Retro Workshop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2132024"/>
            <a:ext cx="3085288" cy="2057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4269" y="4648200"/>
            <a:ext cx="1954350" cy="1465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773307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141</a:t>
            </a:fld>
            <a:endParaRPr lang="en-US" dirty="0"/>
          </a:p>
        </p:txBody>
      </p:sp>
      <p:sp>
        <p:nvSpPr>
          <p:cNvPr id="5" name="Rectangle 2059"/>
          <p:cNvSpPr txBox="1">
            <a:spLocks noChangeArrowheads="1"/>
          </p:cNvSpPr>
          <p:nvPr/>
        </p:nvSpPr>
        <p:spPr bwMode="auto">
          <a:xfrm>
            <a:off x="152400" y="1356360"/>
            <a:ext cx="8153400" cy="214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Conducting the Visit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GPS, what is it good for?</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641600"/>
            <a:ext cx="2209800" cy="1473200"/>
          </a:xfrm>
          <a:prstGeom prst="rect">
            <a:avLst/>
          </a:prstGeom>
          <a:ln>
            <a:noFill/>
          </a:ln>
          <a:effectLst>
            <a:outerShdw blurRad="292100" dist="139700" dir="2700000" algn="tl" rotWithShape="0">
              <a:srgbClr val="333333">
                <a:alpha val="65000"/>
              </a:srgbClr>
            </a:outerShdw>
          </a:effectLst>
        </p:spPr>
      </p:pic>
      <p:pic>
        <p:nvPicPr>
          <p:cNvPr id="14" name="Picture 12" descr="C:\copy of my docs\Disasters\SBA 8 2001\Richland SubDam 8-31\Tim, GPS readin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474720"/>
            <a:ext cx="2946833" cy="220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3683955"/>
            <a:ext cx="3238500" cy="2428875"/>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62399" t="79477"/>
          <a:stretch/>
        </p:blipFill>
        <p:spPr>
          <a:xfrm>
            <a:off x="381000" y="2679198"/>
            <a:ext cx="8532710" cy="3493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6461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142</a:t>
            </a:fld>
            <a:endParaRPr lang="en-US" dirty="0"/>
          </a:p>
        </p:txBody>
      </p:sp>
      <p:sp>
        <p:nvSpPr>
          <p:cNvPr id="5" name="Rectangle 2059"/>
          <p:cNvSpPr txBox="1">
            <a:spLocks noChangeArrowheads="1"/>
          </p:cNvSpPr>
          <p:nvPr/>
        </p:nvSpPr>
        <p:spPr bwMode="auto">
          <a:xfrm>
            <a:off x="152400" y="1356360"/>
            <a:ext cx="8153400" cy="214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Conducting the Visit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Laptop, got to have it.</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3276600"/>
            <a:ext cx="2209800" cy="1657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3860" y="2819400"/>
            <a:ext cx="2688920" cy="2016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371600" y="3657600"/>
            <a:ext cx="3924300" cy="2943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8558" r="5150" b="9568"/>
          <a:stretch/>
        </p:blipFill>
        <p:spPr>
          <a:xfrm>
            <a:off x="4648200" y="3812505"/>
            <a:ext cx="3902901" cy="2526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2" descr="C:\Users\AGOODMAN\AppData\Local\Microsoft\Windows\Temporary Internet Files\Content.IE5\7W2YXEXR\MP900422555[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0" y="2158126"/>
            <a:ext cx="1676400" cy="1118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48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143</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Conducting the Visit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Check SFHA for site alterations:</a:t>
            </a:r>
          </a:p>
          <a:p>
            <a:pPr marL="1017588" lvl="2" indent="-342900">
              <a:defRPr/>
            </a:pPr>
            <a:r>
              <a:rPr lang="en-US" b="0" kern="0" dirty="0" smtClean="0">
                <a:latin typeface="Calibri" pitchFamily="34" charset="0"/>
                <a:cs typeface="Calibri" pitchFamily="34" charset="0"/>
              </a:rPr>
              <a:t>Encroachments in floodway;</a:t>
            </a:r>
          </a:p>
          <a:p>
            <a:pPr marL="1017588" lvl="2" indent="-342900">
              <a:defRPr/>
            </a:pPr>
            <a:r>
              <a:rPr lang="en-US" b="0" kern="0" dirty="0" smtClean="0">
                <a:latin typeface="Calibri" pitchFamily="34" charset="0"/>
                <a:cs typeface="Calibri" pitchFamily="34" charset="0"/>
              </a:rPr>
              <a:t>Inadequate drainage in new subdivisions, and;</a:t>
            </a:r>
          </a:p>
          <a:p>
            <a:pPr marL="1017588" lvl="2" indent="-342900">
              <a:defRPr/>
            </a:pPr>
            <a:r>
              <a:rPr lang="en-US" b="0" kern="0" dirty="0" smtClean="0">
                <a:latin typeface="Calibri" pitchFamily="34" charset="0"/>
                <a:cs typeface="Calibri" pitchFamily="34" charset="0"/>
              </a:rPr>
              <a:t>Altered watercourses.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4724400"/>
            <a:ext cx="2476500" cy="185737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4417695"/>
            <a:ext cx="2844800" cy="213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475719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144</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Conducting the Visit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Check for fill and/or debris in floodway.</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3429000"/>
            <a:ext cx="4175760" cy="2783840"/>
          </a:xfrm>
          <a:prstGeom prst="rect">
            <a:avLst/>
          </a:prstGeom>
          <a:ln>
            <a:noFill/>
          </a:ln>
          <a:effectLst>
            <a:outerShdw blurRad="292100" dist="139700" dir="2700000" algn="tl" rotWithShape="0">
              <a:srgbClr val="333333">
                <a:alpha val="65000"/>
              </a:srgbClr>
            </a:outerShdw>
          </a:effectLst>
        </p:spPr>
      </p:pic>
      <p:pic>
        <p:nvPicPr>
          <p:cNvPr id="12" name="Picture 6" descr="for slide 42"/>
          <p:cNvPicPr>
            <a:picLocks noChangeAspect="1" noChangeArrowheads="1"/>
          </p:cNvPicPr>
          <p:nvPr/>
        </p:nvPicPr>
        <p:blipFill>
          <a:blip r:embed="rId4" cstate="print"/>
          <a:srcRect/>
          <a:stretch>
            <a:fillRect/>
          </a:stretch>
        </p:blipFill>
        <p:spPr bwMode="auto">
          <a:xfrm>
            <a:off x="5334000" y="3504089"/>
            <a:ext cx="3182937" cy="26336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778832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145</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Conducting the Visit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Check for new subdivision construction in SFHA.</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277" y="3505200"/>
            <a:ext cx="3624719" cy="2718539"/>
          </a:xfrm>
          <a:prstGeom prst="rect">
            <a:avLst/>
          </a:prstGeom>
          <a:ln>
            <a:noFill/>
          </a:ln>
          <a:effectLst>
            <a:outerShdw blurRad="292100" dist="139700" dir="2700000" algn="tl" rotWithShape="0">
              <a:srgbClr val="333333">
                <a:alpha val="65000"/>
              </a:srgbClr>
            </a:outerShdw>
          </a:effectLst>
        </p:spPr>
      </p:pic>
      <p:pic>
        <p:nvPicPr>
          <p:cNvPr id="8" name="Picture 7" descr="DSC001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905000"/>
            <a:ext cx="5334000" cy="4000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50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146</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Conducting the Visit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Check for post-disaster activity.</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3329940"/>
            <a:ext cx="29464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Object 3"/>
          <p:cNvGraphicFramePr>
            <a:graphicFrameLocks noChangeAspect="1"/>
          </p:cNvGraphicFramePr>
          <p:nvPr>
            <p:extLst>
              <p:ext uri="{D42A27DB-BD31-4B8C-83A1-F6EECF244321}">
                <p14:modId xmlns:p14="http://schemas.microsoft.com/office/powerpoint/2010/main" val="1717683742"/>
              </p:ext>
            </p:extLst>
          </p:nvPr>
        </p:nvGraphicFramePr>
        <p:xfrm>
          <a:off x="4953000" y="3227730"/>
          <a:ext cx="3352800" cy="2566645"/>
        </p:xfrm>
        <a:graphic>
          <a:graphicData uri="http://schemas.openxmlformats.org/presentationml/2006/ole">
            <mc:AlternateContent xmlns:mc="http://schemas.openxmlformats.org/markup-compatibility/2006">
              <mc:Choice xmlns:v="urn:schemas-microsoft-com:vml" Requires="v">
                <p:oleObj spid="_x0000_s3085" name="Image" r:id="rId5" imgW="10485714" imgH="7914286" progId="Photoshop.Image.6">
                  <p:embed/>
                </p:oleObj>
              </mc:Choice>
              <mc:Fallback>
                <p:oleObj name="Image" r:id="rId5" imgW="10485714" imgH="7914286" progId="Photoshop.Image.6">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b="404"/>
                      <a:stretch>
                        <a:fillRect/>
                      </a:stretch>
                    </p:blipFill>
                    <p:spPr bwMode="auto">
                      <a:xfrm>
                        <a:off x="4953000" y="3227730"/>
                        <a:ext cx="3352800" cy="2566645"/>
                      </a:xfrm>
                      <a:prstGeom prst="rect">
                        <a:avLst/>
                      </a:prstGeom>
                      <a:noFill/>
                      <a:ln w="28575">
                        <a:solidFill>
                          <a:schemeClr val="tx1"/>
                        </a:solidFill>
                        <a:miter lim="800000"/>
                        <a:headEnd/>
                        <a:tailEnd/>
                      </a:ln>
                      <a:effectLst>
                        <a:outerShdw dist="53882" dir="2700000" algn="ctr" rotWithShape="0">
                          <a:srgbClr val="000000"/>
                        </a:outerShdw>
                      </a:effectLst>
                    </p:spPr>
                  </p:pic>
                </p:oleObj>
              </mc:Fallback>
            </mc:AlternateContent>
          </a:graphicData>
        </a:graphic>
      </p:graphicFrame>
      <p:sp>
        <p:nvSpPr>
          <p:cNvPr id="9" name="Rectangle 3"/>
          <p:cNvSpPr txBox="1">
            <a:spLocks noChangeArrowheads="1"/>
          </p:cNvSpPr>
          <p:nvPr/>
        </p:nvSpPr>
        <p:spPr>
          <a:xfrm>
            <a:off x="-609600" y="5562600"/>
            <a:ext cx="4953000" cy="9144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0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000" dirty="0" smtClean="0">
                <a:latin typeface="Calibri" pitchFamily="34" charset="0"/>
                <a:cs typeface="Calibri" pitchFamily="34" charset="0"/>
              </a:rPr>
              <a:t>   Subdivision three years prior…  </a:t>
            </a:r>
            <a:endParaRPr lang="en-US" sz="20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20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20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0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20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0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000" dirty="0" smtClean="0">
                <a:latin typeface="Calibri" pitchFamily="34" charset="0"/>
                <a:cs typeface="Calibri" pitchFamily="34" charset="0"/>
              </a:rPr>
              <a:t>   </a:t>
            </a:r>
            <a:endParaRPr lang="en-US" sz="2000" dirty="0">
              <a:latin typeface="Calibri" pitchFamily="34" charset="0"/>
              <a:cs typeface="Calibri" pitchFamily="34" charset="0"/>
            </a:endParaRPr>
          </a:p>
        </p:txBody>
      </p:sp>
      <p:sp>
        <p:nvSpPr>
          <p:cNvPr id="10" name="Rectangle 3"/>
          <p:cNvSpPr txBox="1">
            <a:spLocks noChangeArrowheads="1"/>
          </p:cNvSpPr>
          <p:nvPr/>
        </p:nvSpPr>
        <p:spPr>
          <a:xfrm>
            <a:off x="2971800" y="5562600"/>
            <a:ext cx="5943600" cy="838200"/>
          </a:xfrm>
          <a:prstGeom prst="rect">
            <a:avLst/>
          </a:prstGeom>
        </p:spPr>
        <p:txBody>
          <a:bodyPr>
            <a:noAutofit/>
          </a:bodyPr>
          <a:lstStyle/>
          <a:p>
            <a:pPr marL="342900" indent="-342900" fontAlgn="auto">
              <a:lnSpc>
                <a:spcPct val="90000"/>
              </a:lnSpc>
              <a:spcBef>
                <a:spcPct val="20000"/>
              </a:spcBef>
              <a:spcAft>
                <a:spcPts val="0"/>
              </a:spcAft>
              <a:buClr>
                <a:srgbClr val="CC0000"/>
              </a:buClr>
              <a:buFont typeface="Arial" pitchFamily="34" charset="0"/>
              <a:buChar char="•"/>
              <a:defRPr/>
            </a:pPr>
            <a:endParaRPr lang="en-US" sz="2000" b="1" dirty="0" smtClean="0">
              <a:ln>
                <a:solidFill>
                  <a:schemeClr val="bg1"/>
                </a:solidFill>
              </a:ln>
              <a:latin typeface="Tahoma" pitchFamily="34" charset="0"/>
              <a:cs typeface="Tahoma" pitchFamily="34" charset="0"/>
            </a:endParaRPr>
          </a:p>
          <a:p>
            <a:pPr marL="1089025" lvl="3" indent="-287338">
              <a:spcBef>
                <a:spcPct val="20000"/>
              </a:spcBef>
              <a:buClr>
                <a:srgbClr val="FFFFFF"/>
              </a:buClr>
              <a:buSzPct val="105000"/>
              <a:defRPr/>
            </a:pPr>
            <a:r>
              <a:rPr lang="en-US" sz="2000" dirty="0" smtClean="0">
                <a:latin typeface="Calibri" pitchFamily="34" charset="0"/>
                <a:cs typeface="Calibri" pitchFamily="34" charset="0"/>
              </a:rPr>
              <a:t>    Today: No apparent elevation requirements…  </a:t>
            </a:r>
            <a:endParaRPr lang="en-US" sz="2000" dirty="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2000" dirty="0" smtClean="0">
              <a:latin typeface="Calibri" pitchFamily="34" charset="0"/>
              <a:cs typeface="Calibri" pitchFamily="34" charset="0"/>
            </a:endParaRPr>
          </a:p>
          <a:p>
            <a:pPr marL="862012" lvl="3">
              <a:lnSpc>
                <a:spcPct val="90000"/>
              </a:lnSpc>
              <a:spcBef>
                <a:spcPct val="20000"/>
              </a:spcBef>
              <a:buClr>
                <a:srgbClr val="FFFFFF"/>
              </a:buClr>
              <a:buSzPct val="105000"/>
              <a:defRPr/>
            </a:pPr>
            <a:endParaRPr lang="en-US" sz="2000" dirty="0" smtClean="0">
              <a:latin typeface="Calibri" pitchFamily="34" charset="0"/>
              <a:cs typeface="Calibri" pitchFamily="34" charset="0"/>
            </a:endParaRPr>
          </a:p>
          <a:p>
            <a:pPr marL="1089025" lvl="3" indent="-228600">
              <a:lnSpc>
                <a:spcPct val="90000"/>
              </a:lnSpc>
              <a:spcBef>
                <a:spcPct val="20000"/>
              </a:spcBef>
              <a:buClr>
                <a:srgbClr val="FFFFFF"/>
              </a:buClr>
              <a:buSzPct val="105000"/>
              <a:defRPr/>
            </a:pPr>
            <a:r>
              <a:rPr lang="en-US" sz="20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endParaRPr lang="en-US" sz="2000" dirty="0">
              <a:latin typeface="Calibri" pitchFamily="34" charset="0"/>
              <a:cs typeface="Calibri" pitchFamily="34" charset="0"/>
            </a:endParaRPr>
          </a:p>
          <a:p>
            <a:pPr marL="1027113" lvl="3" indent="-166688">
              <a:lnSpc>
                <a:spcPct val="90000"/>
              </a:lnSpc>
              <a:spcBef>
                <a:spcPct val="20000"/>
              </a:spcBef>
              <a:buClr>
                <a:srgbClr val="FFFFFF"/>
              </a:buClr>
              <a:buSzPct val="105000"/>
              <a:defRPr/>
            </a:pPr>
            <a:r>
              <a:rPr lang="en-US" sz="2000" dirty="0" smtClean="0">
                <a:latin typeface="Calibri" pitchFamily="34" charset="0"/>
                <a:cs typeface="Calibri" pitchFamily="34" charset="0"/>
              </a:rPr>
              <a:t>   </a:t>
            </a:r>
          </a:p>
          <a:p>
            <a:pPr marL="862012" lvl="3">
              <a:lnSpc>
                <a:spcPct val="90000"/>
              </a:lnSpc>
              <a:spcBef>
                <a:spcPct val="20000"/>
              </a:spcBef>
              <a:buClr>
                <a:srgbClr val="FFFFFF"/>
              </a:buClr>
              <a:buSzPct val="105000"/>
              <a:defRPr/>
            </a:pPr>
            <a:r>
              <a:rPr lang="en-US" sz="2000" dirty="0" smtClean="0">
                <a:latin typeface="Calibri" pitchFamily="34" charset="0"/>
                <a:cs typeface="Calibri" pitchFamily="34" charset="0"/>
              </a:rPr>
              <a:t>   </a:t>
            </a:r>
            <a:endParaRPr lang="en-US" sz="2000" dirty="0">
              <a:latin typeface="Calibri" pitchFamily="34" charset="0"/>
              <a:cs typeface="Calibri" pitchFamily="34" charset="0"/>
            </a:endParaRPr>
          </a:p>
        </p:txBody>
      </p:sp>
    </p:spTree>
    <p:extLst>
      <p:ext uri="{BB962C8B-B14F-4D97-AF65-F5344CB8AC3E}">
        <p14:creationId xmlns:p14="http://schemas.microsoft.com/office/powerpoint/2010/main" val="180543557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147</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Conducting the Visit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Check for substantial improvement.</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733800"/>
            <a:ext cx="2677381" cy="228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C:\Users\AGOODMAN\AppData\Local\Microsoft\Windows\Temporary Internet Files\Content.IE5\3BCOZ285\MC90043486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6638" y="4214003"/>
            <a:ext cx="1028557" cy="10285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029208"/>
            <a:ext cx="3295650" cy="3398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569780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148</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Conducting the Visit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Check for miscellaneous items such as:</a:t>
            </a:r>
          </a:p>
          <a:p>
            <a:pPr marL="1017588" lvl="2" indent="-342900">
              <a:defRPr/>
            </a:pPr>
            <a:r>
              <a:rPr lang="en-US" b="0" kern="0" dirty="0" smtClean="0">
                <a:latin typeface="Calibri" pitchFamily="34" charset="0"/>
                <a:cs typeface="Calibri" pitchFamily="34" charset="0"/>
              </a:rPr>
              <a:t>MFH, not anchored, not elevated;</a:t>
            </a:r>
          </a:p>
          <a:p>
            <a:pPr marL="1017588" lvl="2" indent="-342900">
              <a:defRPr/>
            </a:pPr>
            <a:r>
              <a:rPr lang="en-US" b="0" kern="0" dirty="0" smtClean="0">
                <a:latin typeface="Calibri" pitchFamily="34" charset="0"/>
                <a:cs typeface="Calibri" pitchFamily="34" charset="0"/>
              </a:rPr>
              <a:t>Electrical components not designed or elevated to withstand flood waters;</a:t>
            </a:r>
          </a:p>
          <a:p>
            <a:pPr marL="1017588" lvl="2" indent="-342900">
              <a:defRPr/>
            </a:pPr>
            <a:r>
              <a:rPr lang="en-US" b="0" kern="0" dirty="0" smtClean="0">
                <a:latin typeface="Calibri" pitchFamily="34" charset="0"/>
                <a:cs typeface="Calibri" pitchFamily="34" charset="0"/>
              </a:rPr>
              <a:t>Enclosures without adequate flood openings, and;</a:t>
            </a:r>
          </a:p>
          <a:p>
            <a:pPr marL="1017588" lvl="2" indent="-342900">
              <a:defRPr/>
            </a:pPr>
            <a:r>
              <a:rPr lang="en-US" b="0" kern="0" dirty="0" smtClean="0">
                <a:latin typeface="Calibri" pitchFamily="34" charset="0"/>
                <a:cs typeface="Calibri" pitchFamily="34" charset="0"/>
              </a:rPr>
              <a:t>Inadequate drainage paths around structures in AO and AH zones.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95669959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149</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Conducting the Visit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Check for land use, such as vacant lots and project locations with open space restrictions, areas below dams and areas landward of levees.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4182100"/>
            <a:ext cx="2827893" cy="212092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9293" t="27938"/>
          <a:stretch/>
        </p:blipFill>
        <p:spPr>
          <a:xfrm>
            <a:off x="5360200" y="4038600"/>
            <a:ext cx="2873680" cy="21233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62219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15</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Let’s quickly discuss your state’s level of NFIP participation:</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What (or how large) is the pool of possible NFIP communities in your state?  Are they mapped?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How many NFIP member communities do you presently have?  Any pending?</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How many CRS member communities do you have? Any pending?</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40023604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150</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Conducting the Visit  </a:t>
            </a:r>
            <a:r>
              <a:rPr lang="en-US" sz="1200" b="0" kern="0" dirty="0" smtClean="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Drop on your way out of the door:</a:t>
            </a:r>
          </a:p>
          <a:p>
            <a:pPr marL="1017588" lvl="2" indent="-342900">
              <a:defRPr/>
            </a:pPr>
            <a:r>
              <a:rPr lang="en-US" b="0" kern="0" dirty="0" smtClean="0">
                <a:latin typeface="Calibri" pitchFamily="34" charset="0"/>
                <a:cs typeface="Calibri" pitchFamily="34" charset="0"/>
              </a:rPr>
              <a:t>NFIP regulations (44 CFR);</a:t>
            </a:r>
          </a:p>
          <a:p>
            <a:pPr marL="1017588" lvl="2" indent="-342900">
              <a:defRPr/>
            </a:pPr>
            <a:r>
              <a:rPr lang="en-US" b="0" kern="0" dirty="0" smtClean="0">
                <a:latin typeface="Calibri" pitchFamily="34" charset="0"/>
                <a:cs typeface="Calibri" pitchFamily="34" charset="0"/>
              </a:rPr>
              <a:t>FEMA/State produced NFIP publications;</a:t>
            </a:r>
          </a:p>
          <a:p>
            <a:pPr marL="1017588" lvl="2" indent="-342900">
              <a:defRPr/>
            </a:pPr>
            <a:r>
              <a:rPr lang="en-US" b="0" kern="0" dirty="0" smtClean="0">
                <a:latin typeface="Calibri" pitchFamily="34" charset="0"/>
                <a:cs typeface="Calibri" pitchFamily="34" charset="0"/>
              </a:rPr>
              <a:t>Professional development information;</a:t>
            </a:r>
          </a:p>
          <a:p>
            <a:pPr marL="1017588" lvl="2" indent="-342900">
              <a:defRPr/>
            </a:pPr>
            <a:r>
              <a:rPr lang="en-US" b="0" kern="0" dirty="0" smtClean="0">
                <a:latin typeface="Calibri" pitchFamily="34" charset="0"/>
                <a:cs typeface="Calibri" pitchFamily="34" charset="0"/>
              </a:rPr>
              <a:t>Information concerning the State FPM Association, and;</a:t>
            </a:r>
          </a:p>
          <a:p>
            <a:pPr marL="1017588" lvl="2" indent="-342900">
              <a:defRPr/>
            </a:pPr>
            <a:r>
              <a:rPr lang="en-US" b="0" kern="0" dirty="0" smtClean="0">
                <a:latin typeface="Calibri" pitchFamily="34" charset="0"/>
                <a:cs typeface="Calibri" pitchFamily="34" charset="0"/>
              </a:rPr>
              <a:t>All-Hazards Mitigation reference materials.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5" descr="SCAN001"/>
          <p:cNvPicPr>
            <a:picLocks noChangeAspect="1" noChangeArrowheads="1"/>
          </p:cNvPicPr>
          <p:nvPr/>
        </p:nvPicPr>
        <p:blipFill>
          <a:blip r:embed="rId3" cstate="print"/>
          <a:srcRect/>
          <a:stretch>
            <a:fillRect/>
          </a:stretch>
        </p:blipFill>
        <p:spPr bwMode="auto">
          <a:xfrm>
            <a:off x="6672711" y="2187347"/>
            <a:ext cx="1711700" cy="22242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906844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151</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Documentation &amp; Follow-Up Actions</a:t>
            </a:r>
            <a:endParaRPr lang="en-US" sz="1200" b="0" kern="0" dirty="0" smtClean="0">
              <a:solidFill>
                <a:schemeClr val="tx2"/>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After reviewing the files, the following issues should be documented:</a:t>
            </a:r>
          </a:p>
          <a:p>
            <a:pPr marL="1017588" lvl="2" indent="-342900">
              <a:defRPr/>
            </a:pPr>
            <a:r>
              <a:rPr lang="en-US" b="0" kern="0" dirty="0" smtClean="0">
                <a:latin typeface="Calibri" pitchFamily="34" charset="0"/>
                <a:cs typeface="Calibri" pitchFamily="34" charset="0"/>
              </a:rPr>
              <a:t>Does the community maintain permit &amp; variance files;</a:t>
            </a:r>
          </a:p>
          <a:p>
            <a:pPr marL="1017588" lvl="2" indent="-342900">
              <a:defRPr/>
            </a:pPr>
            <a:r>
              <a:rPr lang="en-US" b="0" kern="0" dirty="0" smtClean="0">
                <a:latin typeface="Calibri" pitchFamily="34" charset="0"/>
                <a:cs typeface="Calibri" pitchFamily="34" charset="0"/>
              </a:rPr>
              <a:t>Do the files support the local official’s description of the development process and what was discovered during the floodplain tour;</a:t>
            </a:r>
          </a:p>
          <a:p>
            <a:pPr marL="1017588" lvl="2" indent="-342900">
              <a:defRPr/>
            </a:pPr>
            <a:r>
              <a:rPr lang="en-US" b="0" kern="0" dirty="0" smtClean="0">
                <a:latin typeface="Calibri" pitchFamily="34" charset="0"/>
                <a:cs typeface="Calibri" pitchFamily="34" charset="0"/>
              </a:rPr>
              <a:t>How accessible are the permit and variance files, and;</a:t>
            </a:r>
          </a:p>
          <a:p>
            <a:pPr marL="1017588" lvl="2" indent="-342900">
              <a:defRPr/>
            </a:pPr>
            <a:r>
              <a:rPr lang="en-US" b="0" kern="0" dirty="0" smtClean="0">
                <a:latin typeface="Calibri" pitchFamily="34" charset="0"/>
                <a:cs typeface="Calibri" pitchFamily="34" charset="0"/>
              </a:rPr>
              <a:t>How complete is the information contained in the file;</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67747994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152</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Documentation &amp; Follow Up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After reviewing the files, the following issues should be documented: </a:t>
            </a:r>
            <a:r>
              <a:rPr lang="en-US" sz="1200" b="0" kern="0" dirty="0" smtClean="0">
                <a:latin typeface="Calibri" pitchFamily="34" charset="0"/>
                <a:cs typeface="Calibri" pitchFamily="34" charset="0"/>
              </a:rPr>
              <a:t>(continued)</a:t>
            </a:r>
          </a:p>
          <a:p>
            <a:pPr marL="1017588" lvl="2" indent="-342900">
              <a:defRPr/>
            </a:pPr>
            <a:r>
              <a:rPr lang="en-US" b="0" kern="0" dirty="0" smtClean="0">
                <a:latin typeface="Calibri" pitchFamily="34" charset="0"/>
                <a:cs typeface="Calibri" pitchFamily="34" charset="0"/>
              </a:rPr>
              <a:t>Are the BFEs and required elevation of lowest floor identified;</a:t>
            </a:r>
          </a:p>
          <a:p>
            <a:pPr marL="1017588" lvl="2" indent="-342900">
              <a:defRPr/>
            </a:pPr>
            <a:r>
              <a:rPr lang="en-US" b="0" kern="0" dirty="0" smtClean="0">
                <a:latin typeface="Calibri" pitchFamily="34" charset="0"/>
                <a:cs typeface="Calibri" pitchFamily="34" charset="0"/>
              </a:rPr>
              <a:t>Certifications by architect/engineers on file (where necessary);</a:t>
            </a:r>
          </a:p>
          <a:p>
            <a:pPr marL="1017588" lvl="2" indent="-342900">
              <a:defRPr/>
            </a:pPr>
            <a:r>
              <a:rPr lang="en-US" b="0" kern="0" dirty="0" smtClean="0">
                <a:latin typeface="Calibri" pitchFamily="34" charset="0"/>
                <a:cs typeface="Calibri" pitchFamily="34" charset="0"/>
              </a:rPr>
              <a:t>Requirements for subdivisions:  Are developers being asked to provide BFE data when proposal is 5 lots/50 acres in an A zone;</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99045888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153</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Documentation &amp; Follow Up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After reviewing the files, the following issues should be documented: </a:t>
            </a:r>
            <a:r>
              <a:rPr lang="en-US" sz="1200" b="0" kern="0" dirty="0" smtClean="0">
                <a:latin typeface="Calibri" pitchFamily="34" charset="0"/>
                <a:cs typeface="Calibri" pitchFamily="34" charset="0"/>
              </a:rPr>
              <a:t>(conclusion)</a:t>
            </a:r>
          </a:p>
          <a:p>
            <a:pPr marL="1017588" lvl="2" indent="-342900">
              <a:defRPr/>
            </a:pPr>
            <a:r>
              <a:rPr lang="en-US" b="0" kern="0" dirty="0" smtClean="0">
                <a:latin typeface="Calibri" pitchFamily="34" charset="0"/>
                <a:cs typeface="Calibri" pitchFamily="34" charset="0"/>
              </a:rPr>
              <a:t>Variances, are justifications documented and available;</a:t>
            </a:r>
          </a:p>
          <a:p>
            <a:pPr marL="1017588" lvl="2" indent="-342900">
              <a:defRPr/>
            </a:pPr>
            <a:r>
              <a:rPr lang="en-US" b="0" kern="0" dirty="0" smtClean="0">
                <a:latin typeface="Calibri" pitchFamily="34" charset="0"/>
                <a:cs typeface="Calibri" pitchFamily="34" charset="0"/>
              </a:rPr>
              <a:t>Record of inspection indicating “as-built”;</a:t>
            </a:r>
          </a:p>
          <a:p>
            <a:pPr marL="1017588" lvl="2" indent="-342900">
              <a:defRPr/>
            </a:pPr>
            <a:r>
              <a:rPr lang="en-US" b="0" kern="0" dirty="0" smtClean="0">
                <a:latin typeface="Calibri" pitchFamily="34" charset="0"/>
                <a:cs typeface="Calibri" pitchFamily="34" charset="0"/>
              </a:rPr>
              <a:t>CLOMR follow-up actions, and;</a:t>
            </a:r>
          </a:p>
          <a:p>
            <a:pPr marL="1017588" lvl="2" indent="-342900">
              <a:defRPr/>
            </a:pPr>
            <a:r>
              <a:rPr lang="en-US" b="0" kern="0" dirty="0" smtClean="0">
                <a:latin typeface="Calibri" pitchFamily="34" charset="0"/>
                <a:cs typeface="Calibri" pitchFamily="34" charset="0"/>
              </a:rPr>
              <a:t>Record showing all necessary Federal/State permits were obtained, particularly for ESA and Wetlands.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64634308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154</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Documentation &amp; Follow Up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Reporting in CIS.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4"/>
          <p:cNvPicPr>
            <a:picLocks noChangeAspect="1" noChangeArrowheads="1"/>
          </p:cNvPicPr>
          <p:nvPr/>
        </p:nvPicPr>
        <p:blipFill>
          <a:blip r:embed="rId3" cstate="print"/>
          <a:srcRect/>
          <a:stretch>
            <a:fillRect/>
          </a:stretch>
        </p:blipFill>
        <p:spPr bwMode="auto">
          <a:xfrm>
            <a:off x="3352800" y="2667001"/>
            <a:ext cx="4719484"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675096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2701AAA-C610-44FA-AAF6-900CDDFFB84A}" type="slidenum">
              <a:rPr lang="en-US" smtClean="0"/>
              <a:t>155</a:t>
            </a:fld>
            <a:endParaRPr lang="en-US" dirty="0"/>
          </a:p>
        </p:txBody>
      </p:sp>
      <p:pic>
        <p:nvPicPr>
          <p:cNvPr id="4" name="Picture 1"/>
          <p:cNvPicPr>
            <a:picLocks noChangeAspect="1" noChangeArrowheads="1"/>
          </p:cNvPicPr>
          <p:nvPr/>
        </p:nvPicPr>
        <p:blipFill>
          <a:blip r:embed="rId3" cstate="print"/>
          <a:srcRect/>
          <a:stretch>
            <a:fillRect/>
          </a:stretch>
        </p:blipFill>
        <p:spPr bwMode="auto">
          <a:xfrm>
            <a:off x="0" y="0"/>
            <a:ext cx="8991600" cy="6858000"/>
          </a:xfrm>
          <a:prstGeom prst="rect">
            <a:avLst/>
          </a:prstGeom>
          <a:noFill/>
          <a:ln w="9525">
            <a:noFill/>
            <a:miter lim="800000"/>
            <a:headEnd/>
            <a:tailEnd/>
          </a:ln>
        </p:spPr>
      </p:pic>
    </p:spTree>
    <p:extLst>
      <p:ext uri="{BB962C8B-B14F-4D97-AF65-F5344CB8AC3E}">
        <p14:creationId xmlns:p14="http://schemas.microsoft.com/office/powerpoint/2010/main" val="154458360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2701AAA-C610-44FA-AAF6-900CDDFFB84A}" type="slidenum">
              <a:rPr lang="en-US" smtClean="0"/>
              <a:t>156</a:t>
            </a:fld>
            <a:endParaRPr lang="en-US" dirty="0"/>
          </a:p>
        </p:txBody>
      </p:sp>
      <p:pic>
        <p:nvPicPr>
          <p:cNvPr id="5"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54727879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2701AAA-C610-44FA-AAF6-900CDDFFB84A}" type="slidenum">
              <a:rPr lang="en-US" smtClean="0"/>
              <a:t>157</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7391400"/>
          </a:xfrm>
          <a:prstGeom prst="rect">
            <a:avLst/>
          </a:prstGeom>
          <a:noFill/>
          <a:ln w="9525">
            <a:noFill/>
            <a:miter lim="800000"/>
            <a:headEnd/>
            <a:tailEnd/>
          </a:ln>
        </p:spPr>
      </p:pic>
    </p:spTree>
    <p:extLst>
      <p:ext uri="{BB962C8B-B14F-4D97-AF65-F5344CB8AC3E}">
        <p14:creationId xmlns:p14="http://schemas.microsoft.com/office/powerpoint/2010/main" val="417121361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158</a:t>
            </a:fld>
            <a:endParaRPr lang="en-US" dirty="0"/>
          </a:p>
        </p:txBody>
      </p:sp>
      <p:pic>
        <p:nvPicPr>
          <p:cNvPr id="5" name="Picture 8"/>
          <p:cNvPicPr>
            <a:picLocks noChangeAspect="1" noChangeArrowheads="1"/>
          </p:cNvPicPr>
          <p:nvPr/>
        </p:nvPicPr>
        <p:blipFill rotWithShape="1">
          <a:blip r:embed="rId3" cstate="print"/>
          <a:srcRect l="7015" t="4553" r="5428" b="4911"/>
          <a:stretch/>
        </p:blipFill>
        <p:spPr>
          <a:xfrm>
            <a:off x="1295400" y="1676400"/>
            <a:ext cx="3066347" cy="4448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7"/>
          <p:cNvPicPr>
            <a:picLocks noChangeAspect="1" noChangeArrowheads="1"/>
          </p:cNvPicPr>
          <p:nvPr/>
        </p:nvPicPr>
        <p:blipFill rotWithShape="1">
          <a:blip r:embed="rId4" cstate="print"/>
          <a:srcRect l="4491" t="4821" r="5804" b="55446"/>
          <a:stretch/>
        </p:blipFill>
        <p:spPr>
          <a:xfrm>
            <a:off x="5029200" y="2840831"/>
            <a:ext cx="3410654" cy="2119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Tree>
    <p:extLst>
      <p:ext uri="{BB962C8B-B14F-4D97-AF65-F5344CB8AC3E}">
        <p14:creationId xmlns:p14="http://schemas.microsoft.com/office/powerpoint/2010/main" val="365254908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159</a:t>
            </a:fld>
            <a:endParaRPr lang="en-US" dirty="0"/>
          </a:p>
        </p:txBody>
      </p:sp>
      <p:pic>
        <p:nvPicPr>
          <p:cNvPr id="5" name="Picture 8"/>
          <p:cNvPicPr>
            <a:picLocks noChangeAspect="1" noChangeArrowheads="1"/>
          </p:cNvPicPr>
          <p:nvPr/>
        </p:nvPicPr>
        <p:blipFill rotWithShape="1">
          <a:blip r:embed="rId3" cstate="print"/>
          <a:srcRect l="7015" t="4553" r="5428" b="4911"/>
          <a:stretch/>
        </p:blipFill>
        <p:spPr>
          <a:xfrm>
            <a:off x="1295400" y="1676400"/>
            <a:ext cx="3066347" cy="4448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7"/>
          <p:cNvPicPr>
            <a:picLocks noChangeAspect="1" noChangeArrowheads="1"/>
          </p:cNvPicPr>
          <p:nvPr/>
        </p:nvPicPr>
        <p:blipFill rotWithShape="1">
          <a:blip r:embed="rId4" cstate="print"/>
          <a:srcRect l="4491" t="4821" r="5804" b="55446"/>
          <a:stretch/>
        </p:blipFill>
        <p:spPr>
          <a:xfrm>
            <a:off x="5029200" y="2840831"/>
            <a:ext cx="3410654" cy="2119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Tree>
    <p:extLst>
      <p:ext uri="{BB962C8B-B14F-4D97-AF65-F5344CB8AC3E}">
        <p14:creationId xmlns:p14="http://schemas.microsoft.com/office/powerpoint/2010/main" val="20998582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16</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Keeping in mind that there is no current federal law that requires a community to join, what are the two major benefits of participation?  </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The opportunity for citizens to purchase flood insurance,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Avoidance of being sanctioned.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46574757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160</a:t>
            </a:fld>
            <a:endParaRPr lang="en-US" dirty="0"/>
          </a:p>
        </p:txBody>
      </p:sp>
      <p:sp>
        <p:nvSpPr>
          <p:cNvPr id="4"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pic>
        <p:nvPicPr>
          <p:cNvPr id="5" name="Picture 7"/>
          <p:cNvPicPr>
            <a:picLocks noChangeAspect="1" noChangeArrowheads="1"/>
          </p:cNvPicPr>
          <p:nvPr/>
        </p:nvPicPr>
        <p:blipFill>
          <a:blip r:embed="rId3" cstate="print"/>
          <a:srcRect/>
          <a:stretch>
            <a:fillRect/>
          </a:stretch>
        </p:blipFill>
        <p:spPr bwMode="auto">
          <a:xfrm>
            <a:off x="2590800" y="1524000"/>
            <a:ext cx="3535680" cy="4876800"/>
          </a:xfrm>
          <a:prstGeom prst="rect">
            <a:avLst/>
          </a:prstGeom>
          <a:noFill/>
          <a:ln w="9525">
            <a:noFill/>
            <a:miter lim="800000"/>
            <a:headEnd/>
            <a:tailEnd/>
          </a:ln>
        </p:spPr>
      </p:pic>
    </p:spTree>
    <p:extLst>
      <p:ext uri="{BB962C8B-B14F-4D97-AF65-F5344CB8AC3E}">
        <p14:creationId xmlns:p14="http://schemas.microsoft.com/office/powerpoint/2010/main" val="153594178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161</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Documentation &amp; Follow Up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The CAV follow-up letter:</a:t>
            </a:r>
            <a:endParaRPr lang="en-US" sz="1200" b="0" kern="0" dirty="0" smtClean="0">
              <a:latin typeface="Calibri" pitchFamily="34" charset="0"/>
              <a:cs typeface="Calibri" pitchFamily="34" charset="0"/>
            </a:endParaRPr>
          </a:p>
          <a:p>
            <a:pPr marL="1017588" lvl="2" indent="-342900">
              <a:defRPr/>
            </a:pPr>
            <a:r>
              <a:rPr lang="en-US" b="0" kern="0" dirty="0" smtClean="0">
                <a:latin typeface="Calibri" pitchFamily="34" charset="0"/>
                <a:cs typeface="Calibri" pitchFamily="34" charset="0"/>
              </a:rPr>
              <a:t>Sent to the community CEO; copy to Floodplain Administrator and Emergency Manager.;</a:t>
            </a:r>
          </a:p>
          <a:p>
            <a:pPr marL="1017588" lvl="2" indent="-342900">
              <a:defRPr/>
            </a:pPr>
            <a:r>
              <a:rPr lang="en-US" b="0" kern="0" dirty="0" smtClean="0">
                <a:latin typeface="Calibri" pitchFamily="34" charset="0"/>
                <a:cs typeface="Calibri" pitchFamily="34" charset="0"/>
              </a:rPr>
              <a:t>Official method of informing community of the findings.</a:t>
            </a:r>
          </a:p>
          <a:p>
            <a:pPr marL="1017588" lvl="2" indent="-342900">
              <a:defRPr/>
            </a:pP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71341919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162</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Documentation &amp; Follow Up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Include in the body of the letter:</a:t>
            </a:r>
            <a:endParaRPr lang="en-US" sz="1200" b="0" kern="0" dirty="0" smtClean="0">
              <a:latin typeface="Calibri" pitchFamily="34" charset="0"/>
              <a:cs typeface="Calibri" pitchFamily="34" charset="0"/>
            </a:endParaRPr>
          </a:p>
          <a:p>
            <a:pPr marL="1017588" lvl="2" indent="-342900">
              <a:defRPr/>
            </a:pPr>
            <a:r>
              <a:rPr lang="en-US" b="0" kern="0" dirty="0" smtClean="0">
                <a:latin typeface="Calibri" pitchFamily="34" charset="0"/>
                <a:cs typeface="Calibri" pitchFamily="34" charset="0"/>
              </a:rPr>
              <a:t>Be positive, thank the community for their hospitality;</a:t>
            </a:r>
          </a:p>
          <a:p>
            <a:pPr marL="1017588" lvl="2" indent="-342900">
              <a:defRPr/>
            </a:pPr>
            <a:r>
              <a:rPr lang="en-US" b="0" kern="0" dirty="0" smtClean="0">
                <a:latin typeface="Calibri" pitchFamily="34" charset="0"/>
                <a:cs typeface="Calibri" pitchFamily="34" charset="0"/>
              </a:rPr>
              <a:t>Identify deficiencies and/or possible violations;</a:t>
            </a:r>
          </a:p>
          <a:p>
            <a:pPr marL="1017588" lvl="2" indent="-342900">
              <a:defRPr/>
            </a:pPr>
            <a:r>
              <a:rPr lang="en-US" b="0" kern="0" dirty="0" smtClean="0">
                <a:latin typeface="Calibri" pitchFamily="34" charset="0"/>
                <a:cs typeface="Calibri" pitchFamily="34" charset="0"/>
              </a:rPr>
              <a:t>Identify what documentation is needed;</a:t>
            </a:r>
          </a:p>
          <a:p>
            <a:pPr marL="1017588" lvl="2" indent="-342900">
              <a:defRPr/>
            </a:pPr>
            <a:r>
              <a:rPr lang="en-US" b="0" kern="0" dirty="0" smtClean="0">
                <a:latin typeface="Calibri" pitchFamily="34" charset="0"/>
                <a:cs typeface="Calibri" pitchFamily="34" charset="0"/>
              </a:rPr>
              <a:t>Provide recommended solutions;</a:t>
            </a:r>
          </a:p>
          <a:p>
            <a:pPr marL="1017588" lvl="2" indent="-342900">
              <a:defRPr/>
            </a:pPr>
            <a:r>
              <a:rPr lang="en-US" b="0" kern="0" dirty="0" smtClean="0">
                <a:latin typeface="Calibri" pitchFamily="34" charset="0"/>
                <a:cs typeface="Calibri" pitchFamily="34" charset="0"/>
              </a:rPr>
              <a:t>Stress the importance of enforcing a sound FPM program;</a:t>
            </a:r>
          </a:p>
          <a:p>
            <a:pPr marL="1017588" lvl="2" indent="-342900">
              <a:defRPr/>
            </a:pP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55011488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163</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Documentation &amp; Follow Up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Include in the body of the letter:  </a:t>
            </a:r>
            <a:r>
              <a:rPr lang="en-US" sz="1200" b="0" kern="0" dirty="0" smtClean="0">
                <a:latin typeface="Calibri" pitchFamily="34" charset="0"/>
                <a:cs typeface="Calibri" pitchFamily="34" charset="0"/>
              </a:rPr>
              <a:t>(continued)</a:t>
            </a:r>
          </a:p>
          <a:p>
            <a:pPr marL="1017588" lvl="2" indent="-342900">
              <a:defRPr/>
            </a:pPr>
            <a:r>
              <a:rPr lang="en-US" b="0" kern="0" dirty="0" smtClean="0">
                <a:latin typeface="Calibri" pitchFamily="34" charset="0"/>
                <a:cs typeface="Calibri" pitchFamily="34" charset="0"/>
              </a:rPr>
              <a:t>Recommend enhancements, i.e. CRS, CFM, All-Hazards Mitigation Planning;</a:t>
            </a:r>
          </a:p>
          <a:p>
            <a:pPr marL="1017588" lvl="2" indent="-342900">
              <a:defRPr/>
            </a:pPr>
            <a:r>
              <a:rPr lang="en-US" b="0" kern="0" dirty="0" smtClean="0">
                <a:latin typeface="Calibri" pitchFamily="34" charset="0"/>
                <a:cs typeface="Calibri" pitchFamily="34" charset="0"/>
              </a:rPr>
              <a:t>Provide names and contact information of specialists who can provide assistance and technical support;</a:t>
            </a:r>
          </a:p>
          <a:p>
            <a:pPr marL="1017588" lvl="2" indent="-342900">
              <a:defRPr/>
            </a:pPr>
            <a:r>
              <a:rPr lang="en-US" b="0" kern="0" dirty="0" smtClean="0">
                <a:latin typeface="Calibri" pitchFamily="34" charset="0"/>
                <a:cs typeface="Calibri" pitchFamily="34" charset="0"/>
              </a:rPr>
              <a:t>Establish a date when documentation must be provided;</a:t>
            </a:r>
          </a:p>
          <a:p>
            <a:pPr marL="1017588" lvl="2" indent="-342900">
              <a:defRPr/>
            </a:pP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0855722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164</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Documentation &amp; Follow Up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Include in the body of the letter:  </a:t>
            </a:r>
            <a:r>
              <a:rPr lang="en-US" sz="1200" b="0" kern="0" dirty="0" smtClean="0">
                <a:latin typeface="Calibri" pitchFamily="34" charset="0"/>
                <a:cs typeface="Calibri" pitchFamily="34" charset="0"/>
              </a:rPr>
              <a:t>(conclusion)</a:t>
            </a:r>
          </a:p>
          <a:p>
            <a:pPr marL="1017588" lvl="2" indent="-342900">
              <a:defRPr/>
            </a:pPr>
            <a:r>
              <a:rPr lang="en-US" b="0" kern="0" dirty="0" smtClean="0">
                <a:latin typeface="Calibri" pitchFamily="34" charset="0"/>
                <a:cs typeface="Calibri" pitchFamily="34" charset="0"/>
              </a:rPr>
              <a:t>Set a date that is sufficient for a response (i.e. 60 or 90 days), and;</a:t>
            </a:r>
          </a:p>
          <a:p>
            <a:pPr marL="1017588" lvl="2" indent="-342900">
              <a:defRPr/>
            </a:pPr>
            <a:r>
              <a:rPr lang="en-US" b="0" kern="0" dirty="0" smtClean="0">
                <a:latin typeface="Calibri" pitchFamily="34" charset="0"/>
                <a:cs typeface="Calibri" pitchFamily="34" charset="0"/>
              </a:rPr>
              <a:t>Enclose publications, Technical Bulletins and related NFIP publications as deemed necessary.</a:t>
            </a:r>
          </a:p>
          <a:p>
            <a:pPr marL="1017588" lvl="2" indent="-342900">
              <a:defRPr/>
            </a:pP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2" descr="C:\Users\AGOODMAN\AppData\Local\Microsoft\Windows\Temporary Internet Files\Content.IE5\09XLBN6A\MC900441729[1].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11240" y="4343400"/>
            <a:ext cx="219456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55536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165</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Documentation &amp; Follow Up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In the letter, should compliance actions be required, you must:  </a:t>
            </a:r>
            <a:endParaRPr lang="en-US" sz="1200" b="0" kern="0" dirty="0" smtClean="0">
              <a:latin typeface="Calibri" pitchFamily="34" charset="0"/>
              <a:cs typeface="Calibri" pitchFamily="34" charset="0"/>
            </a:endParaRPr>
          </a:p>
          <a:p>
            <a:pPr marL="1017588" lvl="2" indent="-342900">
              <a:defRPr/>
            </a:pPr>
            <a:r>
              <a:rPr lang="en-US" b="0" kern="0" dirty="0" smtClean="0">
                <a:latin typeface="Calibri" pitchFamily="34" charset="0"/>
                <a:cs typeface="Calibri" pitchFamily="34" charset="0"/>
              </a:rPr>
              <a:t>Articulate identified program deficiencies;</a:t>
            </a:r>
          </a:p>
          <a:p>
            <a:pPr marL="1017588" lvl="2" indent="-342900">
              <a:defRPr/>
            </a:pPr>
            <a:r>
              <a:rPr lang="en-US" b="0" kern="0" dirty="0" smtClean="0">
                <a:latin typeface="Calibri" pitchFamily="34" charset="0"/>
                <a:cs typeface="Calibri" pitchFamily="34" charset="0"/>
              </a:rPr>
              <a:t>Identify possible violations;</a:t>
            </a:r>
          </a:p>
          <a:p>
            <a:pPr marL="1017588" lvl="2" indent="-342900">
              <a:defRPr/>
            </a:pPr>
            <a:r>
              <a:rPr lang="en-US" b="0" kern="0" dirty="0" smtClean="0">
                <a:latin typeface="Calibri" pitchFamily="34" charset="0"/>
                <a:cs typeface="Calibri" pitchFamily="34" charset="0"/>
              </a:rPr>
              <a:t>Establish factual information;</a:t>
            </a:r>
          </a:p>
          <a:p>
            <a:pPr marL="1017588" lvl="2" indent="-342900">
              <a:defRPr/>
            </a:pPr>
            <a:r>
              <a:rPr lang="en-US" b="0" kern="0" dirty="0" smtClean="0">
                <a:latin typeface="Calibri" pitchFamily="34" charset="0"/>
                <a:cs typeface="Calibri" pitchFamily="34" charset="0"/>
              </a:rPr>
              <a:t>Define next steps/follow-up;</a:t>
            </a:r>
          </a:p>
          <a:p>
            <a:pPr marL="1017588" lvl="2" indent="-342900">
              <a:defRPr/>
            </a:pPr>
            <a:r>
              <a:rPr lang="en-US" b="0" kern="0" dirty="0" smtClean="0">
                <a:latin typeface="Calibri" pitchFamily="34" charset="0"/>
                <a:cs typeface="Calibri" pitchFamily="34" charset="0"/>
              </a:rPr>
              <a:t>Start a Chronology, and;</a:t>
            </a:r>
          </a:p>
          <a:p>
            <a:pPr marL="1017588" lvl="2" indent="-342900">
              <a:defRPr/>
            </a:pPr>
            <a:r>
              <a:rPr lang="en-US" b="0" kern="0" dirty="0" smtClean="0">
                <a:latin typeface="Calibri" pitchFamily="34" charset="0"/>
                <a:cs typeface="Calibri" pitchFamily="34" charset="0"/>
              </a:rPr>
              <a:t>Document, document and document some more.</a:t>
            </a:r>
          </a:p>
          <a:p>
            <a:pPr marL="1017588" lvl="2" indent="-342900">
              <a:defRPr/>
            </a:pP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417501741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166</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Documentation &amp; Follow Up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Post CAV community contacts:  </a:t>
            </a:r>
            <a:endParaRPr lang="en-US" sz="1200" b="0" kern="0" dirty="0" smtClean="0">
              <a:latin typeface="Calibri" pitchFamily="34" charset="0"/>
              <a:cs typeface="Calibri" pitchFamily="34" charset="0"/>
            </a:endParaRPr>
          </a:p>
          <a:p>
            <a:pPr marL="1017588" lvl="2" indent="-342900">
              <a:defRPr/>
            </a:pPr>
            <a:r>
              <a:rPr lang="en-US" b="0" kern="0" dirty="0" smtClean="0">
                <a:latin typeface="Calibri" pitchFamily="34" charset="0"/>
                <a:cs typeface="Calibri" pitchFamily="34" charset="0"/>
              </a:rPr>
              <a:t>Contact the community during the response timeframe;</a:t>
            </a:r>
          </a:p>
          <a:p>
            <a:pPr marL="1017588" lvl="2" indent="-342900">
              <a:defRPr/>
            </a:pPr>
            <a:r>
              <a:rPr lang="en-US" b="0" kern="0" dirty="0" smtClean="0">
                <a:latin typeface="Calibri" pitchFamily="34" charset="0"/>
                <a:cs typeface="Calibri" pitchFamily="34" charset="0"/>
              </a:rPr>
              <a:t>Ask if you can provide any assistance, and;</a:t>
            </a:r>
          </a:p>
          <a:p>
            <a:pPr marL="1017588" lvl="2" indent="-342900">
              <a:defRPr/>
            </a:pPr>
            <a:r>
              <a:rPr lang="en-US" b="0" kern="0" dirty="0" smtClean="0">
                <a:latin typeface="Calibri" pitchFamily="34" charset="0"/>
                <a:cs typeface="Calibri" pitchFamily="34" charset="0"/>
              </a:rPr>
              <a:t>Stay in contact with the community.</a:t>
            </a:r>
            <a:endParaRPr lang="en-US" b="0" kern="0" dirty="0">
              <a:latin typeface="Calibri" pitchFamily="34" charset="0"/>
              <a:cs typeface="Calibri" pitchFamily="34" charset="0"/>
            </a:endParaRPr>
          </a:p>
          <a:p>
            <a:pPr marL="1017588" lvl="2" indent="-342900">
              <a:defRPr/>
            </a:pPr>
            <a:endParaRPr lang="en-US" b="0" kern="0" dirty="0" smtClean="0">
              <a:latin typeface="Calibri" pitchFamily="34" charset="0"/>
              <a:cs typeface="Calibri" pitchFamily="34" charset="0"/>
            </a:endParaRPr>
          </a:p>
          <a:p>
            <a:pPr marL="685800" lvl="2" indent="-334963">
              <a:defRPr/>
            </a:pPr>
            <a:r>
              <a:rPr lang="en-US" sz="2600" b="0" kern="0" dirty="0" smtClean="0">
                <a:latin typeface="Calibri" pitchFamily="34" charset="0"/>
                <a:cs typeface="Calibri" pitchFamily="34" charset="0"/>
              </a:rPr>
              <a:t>Assistance, is part of a CAV…  </a:t>
            </a:r>
            <a:endParaRPr lang="en-US" sz="2600" b="0" kern="0" dirty="0">
              <a:latin typeface="Calibri" pitchFamily="34" charset="0"/>
              <a:cs typeface="Calibri" pitchFamily="34" charset="0"/>
            </a:endParaRPr>
          </a:p>
          <a:p>
            <a:pPr marL="1017588" lvl="2" indent="-342900">
              <a:defRPr/>
            </a:pP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5122" name="Picture 2" descr="C:\Users\AGOODMAN\AppData\Local\Microsoft\Windows\Temporary Internet Files\Content.IE5\C8DPABDU\MC900359511[1].wmf"/>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00800" y="4191000"/>
            <a:ext cx="2234338" cy="1918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56029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167</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Documentation &amp; Follow Up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Post CAV follow-up actions occur when:  </a:t>
            </a:r>
            <a:endParaRPr lang="en-US" sz="1200" b="0" kern="0" dirty="0" smtClean="0">
              <a:latin typeface="Calibri" pitchFamily="34" charset="0"/>
              <a:cs typeface="Calibri" pitchFamily="34" charset="0"/>
            </a:endParaRPr>
          </a:p>
          <a:p>
            <a:pPr marL="1017588" lvl="2" indent="-342900">
              <a:defRPr/>
            </a:pPr>
            <a:r>
              <a:rPr lang="en-US" b="0" kern="0" dirty="0" smtClean="0">
                <a:latin typeface="Calibri" pitchFamily="34" charset="0"/>
                <a:cs typeface="Calibri" pitchFamily="34" charset="0"/>
              </a:rPr>
              <a:t>Documentation has not been provided;</a:t>
            </a:r>
          </a:p>
          <a:p>
            <a:pPr marL="1017588" lvl="2" indent="-342900">
              <a:defRPr/>
            </a:pPr>
            <a:r>
              <a:rPr lang="en-US" b="0" kern="0" dirty="0" smtClean="0">
                <a:latin typeface="Calibri" pitchFamily="34" charset="0"/>
                <a:cs typeface="Calibri" pitchFamily="34" charset="0"/>
              </a:rPr>
              <a:t>Community needs and/or requests technical support;</a:t>
            </a:r>
          </a:p>
          <a:p>
            <a:pPr marL="1017588" lvl="2" indent="-342900">
              <a:defRPr/>
            </a:pPr>
            <a:r>
              <a:rPr lang="en-US" b="0" kern="0" dirty="0" smtClean="0">
                <a:latin typeface="Calibri" pitchFamily="34" charset="0"/>
                <a:cs typeface="Calibri" pitchFamily="34" charset="0"/>
              </a:rPr>
              <a:t>A determination is made that enforcement action(s) should take place, and;</a:t>
            </a:r>
          </a:p>
          <a:p>
            <a:pPr marL="1017588" lvl="2" indent="-342900">
              <a:defRPr/>
            </a:pPr>
            <a:r>
              <a:rPr lang="en-US" b="0" kern="0" dirty="0" smtClean="0">
                <a:latin typeface="Calibri" pitchFamily="34" charset="0"/>
                <a:cs typeface="Calibri" pitchFamily="34" charset="0"/>
              </a:rPr>
              <a:t>A CRS retrograde action should be implemented.</a:t>
            </a:r>
            <a:endParaRPr lang="en-US" b="0" kern="0" dirty="0">
              <a:latin typeface="Calibri" pitchFamily="34" charset="0"/>
              <a:cs typeface="Calibri" pitchFamily="34" charset="0"/>
            </a:endParaRPr>
          </a:p>
          <a:p>
            <a:pPr marL="1017588" lvl="2" indent="-342900">
              <a:defRPr/>
            </a:pPr>
            <a:endParaRPr lang="en-US" b="0" kern="0" dirty="0" smtClean="0">
              <a:latin typeface="Calibri" pitchFamily="34" charset="0"/>
              <a:cs typeface="Calibri" pitchFamily="34" charset="0"/>
            </a:endParaRPr>
          </a:p>
          <a:p>
            <a:pPr marL="1017588" lvl="2" indent="-342900">
              <a:defRPr/>
            </a:pP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94566065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168</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CAV: Documentation &amp; Follow Up  </a:t>
            </a:r>
            <a:r>
              <a:rPr lang="en-US" sz="1200" b="0" kern="0" dirty="0" smtClean="0">
                <a:solidFill>
                  <a:schemeClr val="tx2"/>
                </a:solidFill>
                <a:latin typeface="Calibri" pitchFamily="34" charset="0"/>
                <a:cs typeface="Calibri" pitchFamily="34" charset="0"/>
              </a:rPr>
              <a:t>(continued)</a:t>
            </a:r>
          </a:p>
          <a:p>
            <a:pPr marL="685800" lvl="1" indent="-342900">
              <a:defRPr/>
            </a:pPr>
            <a:r>
              <a:rPr lang="en-US" b="0" kern="0" dirty="0" smtClean="0">
                <a:latin typeface="Calibri" pitchFamily="34" charset="0"/>
                <a:cs typeface="Calibri" pitchFamily="34" charset="0"/>
              </a:rPr>
              <a:t>CIS compliance follow-up screen.</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7" name="Picture 16"/>
          <p:cNvPicPr>
            <a:picLocks noChangeAspect="1" noChangeArrowheads="1"/>
          </p:cNvPicPr>
          <p:nvPr/>
        </p:nvPicPr>
        <p:blipFill>
          <a:blip r:embed="rId3" cstate="print"/>
          <a:srcRect/>
          <a:stretch>
            <a:fillRect/>
          </a:stretch>
        </p:blipFill>
        <p:spPr bwMode="auto">
          <a:xfrm>
            <a:off x="3429000" y="3314700"/>
            <a:ext cx="4038600" cy="3028950"/>
          </a:xfrm>
          <a:prstGeom prst="rect">
            <a:avLst/>
          </a:prstGeom>
          <a:noFill/>
          <a:ln w="9525">
            <a:noFill/>
            <a:miter lim="800000"/>
            <a:headEnd/>
            <a:tailEnd/>
          </a:ln>
        </p:spPr>
      </p:pic>
    </p:spTree>
    <p:extLst>
      <p:ext uri="{BB962C8B-B14F-4D97-AF65-F5344CB8AC3E}">
        <p14:creationId xmlns:p14="http://schemas.microsoft.com/office/powerpoint/2010/main" val="399169270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2701AAA-C610-44FA-AAF6-900CDDFFB84A}" type="slidenum">
              <a:rPr lang="en-US" smtClean="0"/>
              <a:t>169</a:t>
            </a:fld>
            <a:endParaRPr lang="en-US" dirty="0"/>
          </a:p>
        </p:txBody>
      </p:sp>
      <p:pic>
        <p:nvPicPr>
          <p:cNvPr id="4" name="Picture 19"/>
          <p:cNvPicPr>
            <a:picLocks noChangeAspect="1" noChangeArrowheads="1"/>
          </p:cNvPicPr>
          <p:nvPr/>
        </p:nvPicPr>
        <p:blipFill>
          <a:blip r:embed="rId3" cstate="print"/>
          <a:srcRect r="-1666"/>
          <a:stretch>
            <a:fillRect/>
          </a:stretch>
        </p:blipFill>
        <p:spPr bwMode="auto">
          <a:xfrm>
            <a:off x="0" y="0"/>
            <a:ext cx="9296400" cy="6858000"/>
          </a:xfrm>
          <a:prstGeom prst="rect">
            <a:avLst/>
          </a:prstGeom>
          <a:noFill/>
          <a:ln w="9525">
            <a:noFill/>
            <a:miter lim="800000"/>
            <a:headEnd/>
            <a:tailEnd/>
          </a:ln>
        </p:spPr>
      </p:pic>
    </p:spTree>
    <p:extLst>
      <p:ext uri="{BB962C8B-B14F-4D97-AF65-F5344CB8AC3E}">
        <p14:creationId xmlns:p14="http://schemas.microsoft.com/office/powerpoint/2010/main" val="12734815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17</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FEMA’s mandate to map </a:t>
            </a:r>
            <a:r>
              <a:rPr lang="en-US" sz="2800" b="0" kern="0" dirty="0" err="1" smtClean="0">
                <a:solidFill>
                  <a:schemeClr val="tx2"/>
                </a:solidFill>
                <a:latin typeface="Calibri" pitchFamily="34" charset="0"/>
                <a:cs typeface="Calibri" pitchFamily="34" charset="0"/>
              </a:rPr>
              <a:t>floodprone</a:t>
            </a:r>
            <a:r>
              <a:rPr lang="en-US" sz="2800" b="0" kern="0" dirty="0" smtClean="0">
                <a:solidFill>
                  <a:schemeClr val="tx2"/>
                </a:solidFill>
                <a:latin typeface="Calibri" pitchFamily="34" charset="0"/>
                <a:cs typeface="Calibri" pitchFamily="34" charset="0"/>
              </a:rPr>
              <a:t> areas serves the public by:  </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Creating flood hazard awareness by its identification of </a:t>
            </a:r>
            <a:r>
              <a:rPr lang="en-US" b="0" kern="0" dirty="0" err="1" smtClean="0">
                <a:latin typeface="Calibri" pitchFamily="34" charset="0"/>
                <a:cs typeface="Calibri" pitchFamily="34" charset="0"/>
              </a:rPr>
              <a:t>floodprone</a:t>
            </a:r>
            <a:r>
              <a:rPr lang="en-US" b="0" kern="0" dirty="0" smtClean="0">
                <a:latin typeface="Calibri" pitchFamily="34" charset="0"/>
                <a:cs typeface="Calibri" pitchFamily="34" charset="0"/>
              </a:rPr>
              <a:t> areas (maps);</a:t>
            </a:r>
          </a:p>
          <a:p>
            <a:pPr marL="685800" lvl="1" indent="-342900">
              <a:defRPr/>
            </a:pPr>
            <a:r>
              <a:rPr lang="en-US" b="0" kern="0" dirty="0" smtClean="0">
                <a:latin typeface="Calibri" pitchFamily="34" charset="0"/>
                <a:cs typeface="Calibri" pitchFamily="34" charset="0"/>
              </a:rPr>
              <a:t>Providing those maps to States and communities  for</a:t>
            </a:r>
            <a:endParaRPr lang="en-US" b="0" kern="0" dirty="0">
              <a:solidFill>
                <a:srgbClr val="1D528D"/>
              </a:solidFill>
              <a:latin typeface="Calibri" pitchFamily="34" charset="0"/>
              <a:cs typeface="Calibri" pitchFamily="34" charset="0"/>
            </a:endParaRPr>
          </a:p>
          <a:p>
            <a:pPr marL="1017588" lvl="2" indent="-342900">
              <a:defRPr/>
            </a:pPr>
            <a:r>
              <a:rPr lang="en-US" b="0" kern="0" dirty="0">
                <a:solidFill>
                  <a:srgbClr val="1D528D"/>
                </a:solidFill>
                <a:latin typeface="Calibri" pitchFamily="34" charset="0"/>
                <a:cs typeface="Calibri" pitchFamily="34" charset="0"/>
              </a:rPr>
              <a:t>Health/safety codes and </a:t>
            </a:r>
            <a:r>
              <a:rPr lang="en-US" b="0" kern="0" dirty="0" smtClean="0">
                <a:solidFill>
                  <a:srgbClr val="1D528D"/>
                </a:solidFill>
                <a:latin typeface="Calibri" pitchFamily="34" charset="0"/>
                <a:cs typeface="Calibri" pitchFamily="34" charset="0"/>
              </a:rPr>
              <a:t>regulations;</a:t>
            </a:r>
            <a:endParaRPr lang="en-US" b="0" kern="0" dirty="0">
              <a:solidFill>
                <a:srgbClr val="1D528D"/>
              </a:solidFill>
              <a:latin typeface="Calibri" pitchFamily="34" charset="0"/>
              <a:cs typeface="Calibri" pitchFamily="34" charset="0"/>
            </a:endParaRPr>
          </a:p>
          <a:p>
            <a:pPr marL="1017588" lvl="2" indent="-342900">
              <a:defRPr/>
            </a:pPr>
            <a:r>
              <a:rPr lang="en-US" b="0" kern="0" dirty="0">
                <a:solidFill>
                  <a:srgbClr val="1D528D"/>
                </a:solidFill>
                <a:latin typeface="Calibri" pitchFamily="34" charset="0"/>
                <a:cs typeface="Calibri" pitchFamily="34" charset="0"/>
              </a:rPr>
              <a:t>Emergency </a:t>
            </a:r>
            <a:r>
              <a:rPr lang="en-US" b="0" kern="0" dirty="0" smtClean="0">
                <a:solidFill>
                  <a:srgbClr val="1D528D"/>
                </a:solidFill>
                <a:latin typeface="Calibri" pitchFamily="34" charset="0"/>
                <a:cs typeface="Calibri" pitchFamily="34" charset="0"/>
              </a:rPr>
              <a:t>management, and;</a:t>
            </a:r>
            <a:endParaRPr lang="en-US" b="0" kern="0" dirty="0">
              <a:solidFill>
                <a:srgbClr val="1D528D"/>
              </a:solidFill>
              <a:latin typeface="Calibri" pitchFamily="34" charset="0"/>
              <a:cs typeface="Calibri" pitchFamily="34" charset="0"/>
            </a:endParaRPr>
          </a:p>
          <a:p>
            <a:pPr marL="1017588" lvl="2" indent="-342900">
              <a:defRPr/>
            </a:pPr>
            <a:r>
              <a:rPr lang="en-US" b="0" kern="0" dirty="0" smtClean="0">
                <a:solidFill>
                  <a:srgbClr val="1D528D"/>
                </a:solidFill>
                <a:latin typeface="Calibri" pitchFamily="34" charset="0"/>
                <a:cs typeface="Calibri" pitchFamily="34" charset="0"/>
              </a:rPr>
              <a:t>Land use planning, codes and regulations.</a:t>
            </a:r>
            <a:endParaRPr lang="en-US" b="0" kern="0" dirty="0">
              <a:solidFill>
                <a:srgbClr val="1D528D"/>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98360565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After Action Review </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170</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smtClean="0">
                <a:ln>
                  <a:solidFill>
                    <a:schemeClr val="bg1"/>
                  </a:solidFill>
                </a:ln>
                <a:solidFill>
                  <a:schemeClr val="tx2"/>
                </a:solidFill>
                <a:latin typeface="Calibri" pitchFamily="34" charset="0"/>
                <a:cs typeface="Calibri" pitchFamily="34" charset="0"/>
              </a:rPr>
              <a:t>Feel like you are missing something vital?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smtClean="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endParaRPr lang="en-US" sz="2800" dirty="0">
              <a:latin typeface="Calibri" pitchFamily="34" charset="0"/>
              <a:cs typeface="Calibri" pitchFamily="34" charset="0"/>
            </a:endParaRPr>
          </a:p>
        </p:txBody>
      </p:sp>
    </p:spTree>
    <p:extLst>
      <p:ext uri="{BB962C8B-B14F-4D97-AF65-F5344CB8AC3E}">
        <p14:creationId xmlns:p14="http://schemas.microsoft.com/office/powerpoint/2010/main" val="179963334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Publication Development</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171</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Overview</a:t>
            </a:r>
            <a:r>
              <a:rPr lang="en-US" sz="2800" b="0" kern="0" dirty="0" smtClean="0">
                <a:solidFill>
                  <a:schemeClr val="tx2"/>
                </a:solidFill>
                <a:latin typeface="Calibri" pitchFamily="34" charset="0"/>
                <a:cs typeface="Calibri" pitchFamily="34" charset="0"/>
              </a:rPr>
              <a:t>: </a:t>
            </a:r>
            <a:r>
              <a:rPr lang="en-US" b="0" kern="0" dirty="0" smtClean="0">
                <a:solidFill>
                  <a:schemeClr val="tx2"/>
                </a:solidFill>
                <a:latin typeface="Calibri" pitchFamily="34" charset="0"/>
                <a:cs typeface="Calibri" pitchFamily="34" charset="0"/>
              </a:rPr>
              <a:t>This topic (Publications Development and Maintenance) introduces for our discussion the State Manual for Administering Local Programs, Model State Regulations and Newsletter/Webpages/Social Media.</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5122" name="Picture 2" descr="C:\Users\AGOODMAN\AppData\Local\Microsoft\Windows\Temporary Internet Files\Content.IE5\C8DPABDU\MC900439257[1].jp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2800" y="40386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65849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86600" cy="868362"/>
          </a:xfrm>
        </p:spPr>
        <p:txBody>
          <a:bodyPr/>
          <a:lstStyle/>
          <a:p>
            <a:r>
              <a:rPr lang="en-US" sz="3600" dirty="0" smtClean="0"/>
              <a:t>Publication Development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172</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State Manual for Administering Local Programs:</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solidFill>
                  <a:schemeClr val="tx1">
                    <a:lumMod val="75000"/>
                  </a:schemeClr>
                </a:solidFill>
                <a:latin typeface="Calibri" pitchFamily="34" charset="0"/>
                <a:cs typeface="Calibri" pitchFamily="34" charset="0"/>
              </a:rPr>
              <a:t>This manual is a proposed ASFPM publication, not yet developed.  It will be based upon the NEMA developed “State Emergency Management Director Handbook” that is provided to SHMOs.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4098" name="Picture 2" descr="C:\Users\AGOODMAN\AppData\Local\Microsoft\Windows\Temporary Internet Files\Content.IE5\03L4QA4J\MC900297977[1].wmf"/>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30652" y="5181600"/>
            <a:ext cx="3165348" cy="114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65849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173</a:t>
            </a:fld>
            <a:endParaRPr lang="en-US" dirty="0"/>
          </a:p>
        </p:txBody>
      </p:sp>
      <p:sp>
        <p:nvSpPr>
          <p:cNvPr id="5" name="Title 1"/>
          <p:cNvSpPr>
            <a:spLocks noGrp="1"/>
          </p:cNvSpPr>
          <p:nvPr>
            <p:ph type="title"/>
          </p:nvPr>
        </p:nvSpPr>
        <p:spPr>
          <a:xfrm>
            <a:off x="1676400" y="274638"/>
            <a:ext cx="7086600" cy="868362"/>
          </a:xfrm>
        </p:spPr>
        <p:txBody>
          <a:bodyPr/>
          <a:lstStyle/>
          <a:p>
            <a:r>
              <a:rPr lang="en-US" sz="3600" dirty="0" smtClean="0"/>
              <a:t>Publication Development  </a:t>
            </a:r>
            <a:r>
              <a:rPr lang="en-US" sz="2000" dirty="0" smtClean="0"/>
              <a:t>(continued)</a:t>
            </a:r>
            <a:endParaRPr lang="en-US" sz="2000"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Model State Regulations: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solidFill>
                  <a:schemeClr val="tx1">
                    <a:lumMod val="75000"/>
                  </a:schemeClr>
                </a:solidFill>
                <a:latin typeface="Calibri" pitchFamily="34" charset="0"/>
                <a:cs typeface="Calibri" pitchFamily="34" charset="0"/>
              </a:rPr>
              <a:t>What models are presently used by your State?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solidFill>
                  <a:schemeClr val="tx1">
                    <a:lumMod val="75000"/>
                  </a:schemeClr>
                </a:solidFill>
                <a:latin typeface="Calibri" pitchFamily="34" charset="0"/>
                <a:cs typeface="Calibri" pitchFamily="34" charset="0"/>
              </a:rPr>
              <a:t>How can you determine if any exist?  Who should your contact?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solidFill>
                  <a:schemeClr val="tx1">
                    <a:lumMod val="75000"/>
                  </a:schemeClr>
                </a:solidFill>
                <a:latin typeface="Calibri" pitchFamily="34" charset="0"/>
                <a:cs typeface="Calibri" pitchFamily="34" charset="0"/>
              </a:rPr>
              <a:t>To extrapolate this, does your FEMA Regional Office have any FPM models that you are required to use?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22317872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174</a:t>
            </a:fld>
            <a:endParaRPr lang="en-US" dirty="0"/>
          </a:p>
        </p:txBody>
      </p:sp>
      <p:sp>
        <p:nvSpPr>
          <p:cNvPr id="5" name="Title 1"/>
          <p:cNvSpPr>
            <a:spLocks noGrp="1"/>
          </p:cNvSpPr>
          <p:nvPr>
            <p:ph type="title"/>
          </p:nvPr>
        </p:nvSpPr>
        <p:spPr>
          <a:xfrm>
            <a:off x="1676400" y="274638"/>
            <a:ext cx="7086600" cy="868362"/>
          </a:xfrm>
        </p:spPr>
        <p:txBody>
          <a:bodyPr/>
          <a:lstStyle/>
          <a:p>
            <a:r>
              <a:rPr lang="en-US" sz="3600" dirty="0" smtClean="0"/>
              <a:t>Publication Development  </a:t>
            </a:r>
            <a:r>
              <a:rPr lang="en-US" sz="2000" dirty="0" smtClean="0"/>
              <a:t>(continued)</a:t>
            </a:r>
            <a:endParaRPr lang="en-US" sz="2000"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Newsletters and Webpages (Social Media):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solidFill>
                  <a:schemeClr val="tx1">
                    <a:lumMod val="75000"/>
                  </a:schemeClr>
                </a:solidFill>
                <a:latin typeface="Calibri" pitchFamily="34" charset="0"/>
                <a:cs typeface="Calibri" pitchFamily="34" charset="0"/>
              </a:rPr>
              <a:t>What newsletters are presently used by your State?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solidFill>
                  <a:schemeClr val="tx1">
                    <a:lumMod val="75000"/>
                  </a:schemeClr>
                </a:solidFill>
                <a:latin typeface="Calibri" pitchFamily="34" charset="0"/>
                <a:cs typeface="Calibri" pitchFamily="34" charset="0"/>
              </a:rPr>
              <a:t>Does your agency have a FPM webpage or Social Media presence?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solidFill>
                  <a:schemeClr val="tx1">
                    <a:lumMod val="75000"/>
                  </a:schemeClr>
                </a:solidFill>
                <a:latin typeface="Calibri" pitchFamily="34" charset="0"/>
                <a:cs typeface="Calibri" pitchFamily="34" charset="0"/>
              </a:rPr>
              <a:t>How about your FEMA Regional Office?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403992960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175</a:t>
            </a:fld>
            <a:endParaRPr lang="en-US" dirty="0"/>
          </a:p>
        </p:txBody>
      </p:sp>
      <p:sp>
        <p:nvSpPr>
          <p:cNvPr id="5" name="Title 1"/>
          <p:cNvSpPr>
            <a:spLocks noGrp="1"/>
          </p:cNvSpPr>
          <p:nvPr>
            <p:ph type="title"/>
          </p:nvPr>
        </p:nvSpPr>
        <p:spPr>
          <a:xfrm>
            <a:off x="1676400" y="274638"/>
            <a:ext cx="7086600" cy="868362"/>
          </a:xfrm>
        </p:spPr>
        <p:txBody>
          <a:bodyPr/>
          <a:lstStyle/>
          <a:p>
            <a:r>
              <a:rPr lang="en-US" sz="3600" dirty="0" smtClean="0"/>
              <a:t>Publication Development  </a:t>
            </a:r>
            <a:r>
              <a:rPr lang="en-US" sz="2000" dirty="0" smtClean="0"/>
              <a:t>(continued)</a:t>
            </a:r>
            <a:endParaRPr lang="en-US" sz="2000" dirty="0"/>
          </a:p>
        </p:txBody>
      </p:sp>
      <p:sp>
        <p:nvSpPr>
          <p:cNvPr id="6" name="Rectangle 2059"/>
          <p:cNvSpPr txBox="1">
            <a:spLocks noChangeArrowheads="1"/>
          </p:cNvSpPr>
          <p:nvPr/>
        </p:nvSpPr>
        <p:spPr bwMode="auto">
          <a:xfrm>
            <a:off x="152400" y="1371600"/>
            <a:ext cx="3276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ASFPM Feature Publications</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1600200"/>
            <a:ext cx="3733800" cy="4873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2072221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What we covered in Module 8</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176</a:t>
            </a:fld>
            <a:endParaRPr lang="en-US" dirty="0"/>
          </a:p>
        </p:txBody>
      </p:sp>
      <p:sp>
        <p:nvSpPr>
          <p:cNvPr id="6" name="Rectangle 2059"/>
          <p:cNvSpPr txBox="1">
            <a:spLocks noChangeArrowheads="1"/>
          </p:cNvSpPr>
          <p:nvPr/>
        </p:nvSpPr>
        <p:spPr bwMode="auto">
          <a:xfrm>
            <a:off x="152400" y="11430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We have covered the topics introduced at the beginning of the session.  What were they?</a:t>
            </a:r>
          </a:p>
          <a:p>
            <a:pPr marL="800100" lvl="1" indent="-457200">
              <a:defRPr/>
            </a:pPr>
            <a:endParaRPr lang="en-US" sz="1200" b="0" kern="0" dirty="0" smtClean="0">
              <a:solidFill>
                <a:schemeClr val="tx2"/>
              </a:solidFill>
              <a:latin typeface="Calibri" pitchFamily="34" charset="0"/>
              <a:cs typeface="Calibri" pitchFamily="34" charset="0"/>
            </a:endParaRPr>
          </a:p>
          <a:p>
            <a:pPr marL="1131888" lvl="2" indent="-457200">
              <a:defRPr/>
            </a:pPr>
            <a:r>
              <a:rPr lang="en-US" b="0" kern="0" dirty="0" smtClean="0">
                <a:solidFill>
                  <a:schemeClr val="tx1">
                    <a:lumMod val="75000"/>
                  </a:schemeClr>
                </a:solidFill>
                <a:latin typeface="Calibri" pitchFamily="34" charset="0"/>
                <a:cs typeface="Calibri" pitchFamily="34" charset="0"/>
              </a:rPr>
              <a:t>Enrolling Communities to participate in the NFIP</a:t>
            </a:r>
          </a:p>
          <a:p>
            <a:pPr marL="1131888" lvl="2" indent="-457200">
              <a:defRPr/>
            </a:pPr>
            <a:r>
              <a:rPr lang="en-US" b="0" kern="0" dirty="0" smtClean="0">
                <a:solidFill>
                  <a:schemeClr val="tx1">
                    <a:lumMod val="75000"/>
                  </a:schemeClr>
                </a:solidFill>
                <a:latin typeface="Calibri" pitchFamily="34" charset="0"/>
                <a:cs typeface="Calibri" pitchFamily="34" charset="0"/>
              </a:rPr>
              <a:t>Ordinance Assistance</a:t>
            </a:r>
          </a:p>
          <a:p>
            <a:pPr marL="1131888" lvl="2" indent="-457200">
              <a:defRPr/>
            </a:pPr>
            <a:r>
              <a:rPr lang="en-US" b="0" kern="0" dirty="0" smtClean="0">
                <a:solidFill>
                  <a:schemeClr val="tx1">
                    <a:lumMod val="75000"/>
                  </a:schemeClr>
                </a:solidFill>
                <a:latin typeface="Calibri" pitchFamily="34" charset="0"/>
                <a:cs typeface="Calibri" pitchFamily="34" charset="0"/>
              </a:rPr>
              <a:t>CRS Coordination</a:t>
            </a:r>
          </a:p>
          <a:p>
            <a:pPr marL="1131888" lvl="2" indent="-457200">
              <a:defRPr/>
            </a:pPr>
            <a:r>
              <a:rPr lang="en-US" b="0" kern="0" dirty="0" smtClean="0">
                <a:solidFill>
                  <a:schemeClr val="tx1">
                    <a:lumMod val="75000"/>
                  </a:schemeClr>
                </a:solidFill>
                <a:latin typeface="Calibri" pitchFamily="34" charset="0"/>
                <a:cs typeface="Calibri" pitchFamily="34" charset="0"/>
              </a:rPr>
              <a:t>Community Compliance: CACs and CAVs</a:t>
            </a:r>
          </a:p>
          <a:p>
            <a:pPr marL="1131888" lvl="2" indent="-457200">
              <a:defRPr/>
            </a:pPr>
            <a:r>
              <a:rPr lang="en-US" b="0" kern="0" dirty="0" smtClean="0">
                <a:solidFill>
                  <a:schemeClr val="tx1">
                    <a:lumMod val="75000"/>
                  </a:schemeClr>
                </a:solidFill>
                <a:latin typeface="Calibri" pitchFamily="34" charset="0"/>
                <a:cs typeface="Calibri" pitchFamily="34" charset="0"/>
              </a:rPr>
              <a:t>Publications Development and Maintenance</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28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p:txBody>
      </p:sp>
    </p:spTree>
    <p:extLst>
      <p:ext uri="{BB962C8B-B14F-4D97-AF65-F5344CB8AC3E}">
        <p14:creationId xmlns:p14="http://schemas.microsoft.com/office/powerpoint/2010/main" val="57107119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423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3"/>
          <p:cNvSpPr txBox="1">
            <a:spLocks/>
          </p:cNvSpPr>
          <p:nvPr/>
        </p:nvSpPr>
        <p:spPr>
          <a:xfrm>
            <a:off x="838200" y="256857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i="1" dirty="0" smtClean="0">
                <a:solidFill>
                  <a:schemeClr val="bg1"/>
                </a:solidFill>
                <a:effectLst>
                  <a:outerShdw blurRad="38100" dist="38100" dir="2700000" algn="tl">
                    <a:srgbClr val="000000">
                      <a:alpha val="43137"/>
                    </a:srgbClr>
                  </a:outerShdw>
                </a:effectLst>
              </a:rPr>
              <a:t>Questions? </a:t>
            </a:r>
            <a:endParaRPr lang="en-US" sz="7200" i="1" dirty="0">
              <a:solidFill>
                <a:schemeClr val="bg1"/>
              </a:solidFill>
              <a:effectLst>
                <a:outerShdw blurRad="38100" dist="38100" dir="2700000" algn="tl">
                  <a:srgbClr val="000000">
                    <a:alpha val="43137"/>
                  </a:srgbClr>
                </a:outerShdw>
              </a:effectLst>
            </a:endParaRPr>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4267200" y="1735455"/>
            <a:ext cx="561975" cy="7791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Slide Number Placeholder 1"/>
          <p:cNvSpPr>
            <a:spLocks noGrp="1"/>
          </p:cNvSpPr>
          <p:nvPr>
            <p:ph type="sldNum" sz="quarter" idx="12"/>
          </p:nvPr>
        </p:nvSpPr>
        <p:spPr/>
        <p:txBody>
          <a:bodyPr/>
          <a:lstStyle/>
          <a:p>
            <a:fld id="{92701AAA-C610-44FA-AAF6-900CDDFFB84A}" type="slidenum">
              <a:rPr lang="en-US" smtClean="0"/>
              <a:t>177</a:t>
            </a:fld>
            <a:endParaRPr lang="en-US" dirty="0"/>
          </a:p>
        </p:txBody>
      </p:sp>
    </p:spTree>
    <p:extLst>
      <p:ext uri="{BB962C8B-B14F-4D97-AF65-F5344CB8AC3E}">
        <p14:creationId xmlns:p14="http://schemas.microsoft.com/office/powerpoint/2010/main" val="3177886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18</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To participate in the NFIP:  </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A community must adopt and enforce FPM regulations that meet or exceed the minimum requirements of the Program.</a:t>
            </a:r>
          </a:p>
          <a:p>
            <a:pPr marL="685800" lvl="1" indent="-342900">
              <a:defRPr/>
            </a:pPr>
            <a:r>
              <a:rPr lang="en-US" b="0" kern="0" dirty="0" smtClean="0">
                <a:solidFill>
                  <a:srgbClr val="1D528D"/>
                </a:solidFill>
                <a:latin typeface="Calibri" pitchFamily="34" charset="0"/>
                <a:cs typeface="Calibri" pitchFamily="34" charset="0"/>
              </a:rPr>
              <a:t>These requirements are intended to </a:t>
            </a:r>
            <a:endParaRPr lang="en-US" b="0" kern="0" dirty="0">
              <a:solidFill>
                <a:srgbClr val="1D528D"/>
              </a:solidFill>
              <a:latin typeface="Calibri" pitchFamily="34" charset="0"/>
              <a:cs typeface="Calibri" pitchFamily="34" charset="0"/>
            </a:endParaRPr>
          </a:p>
          <a:p>
            <a:pPr marL="1017588" lvl="2" indent="-342900">
              <a:defRPr/>
            </a:pPr>
            <a:r>
              <a:rPr lang="en-US" b="0" kern="0" dirty="0" smtClean="0">
                <a:solidFill>
                  <a:srgbClr val="1D528D"/>
                </a:solidFill>
                <a:latin typeface="Calibri" pitchFamily="34" charset="0"/>
                <a:cs typeface="Calibri" pitchFamily="34" charset="0"/>
              </a:rPr>
              <a:t>Prevent loss of life and property;</a:t>
            </a:r>
            <a:endParaRPr lang="en-US" b="0" kern="0" dirty="0">
              <a:solidFill>
                <a:srgbClr val="1D528D"/>
              </a:solidFill>
              <a:latin typeface="Calibri" pitchFamily="34" charset="0"/>
              <a:cs typeface="Calibri" pitchFamily="34" charset="0"/>
            </a:endParaRPr>
          </a:p>
          <a:p>
            <a:pPr marL="1017588" lvl="2" indent="-342900">
              <a:defRPr/>
            </a:pPr>
            <a:r>
              <a:rPr lang="en-US" b="0" kern="0" dirty="0" smtClean="0">
                <a:solidFill>
                  <a:srgbClr val="1D528D"/>
                </a:solidFill>
                <a:latin typeface="Calibri" pitchFamily="34" charset="0"/>
                <a:cs typeface="Calibri" pitchFamily="34" charset="0"/>
              </a:rPr>
              <a:t>Reduce taxpayer costs for disaster relief, and;</a:t>
            </a:r>
            <a:endParaRPr lang="en-US" b="0" kern="0" dirty="0">
              <a:solidFill>
                <a:srgbClr val="1D528D"/>
              </a:solidFill>
              <a:latin typeface="Calibri" pitchFamily="34" charset="0"/>
              <a:cs typeface="Calibri" pitchFamily="34" charset="0"/>
            </a:endParaRPr>
          </a:p>
          <a:p>
            <a:pPr marL="1017588" lvl="2" indent="-342900">
              <a:defRPr/>
            </a:pPr>
            <a:r>
              <a:rPr lang="en-US" b="0" kern="0" dirty="0" smtClean="0">
                <a:solidFill>
                  <a:srgbClr val="1D528D"/>
                </a:solidFill>
                <a:latin typeface="Calibri" pitchFamily="34" charset="0"/>
                <a:cs typeface="Calibri" pitchFamily="34" charset="0"/>
              </a:rPr>
              <a:t>Minimize flood related economic and social hardships.</a:t>
            </a:r>
            <a:endParaRPr lang="en-US" b="0" kern="0" dirty="0">
              <a:solidFill>
                <a:srgbClr val="1D528D"/>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564498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a:solidFill>
                  <a:schemeClr val="tx2"/>
                </a:solidFill>
                <a:latin typeface="Calibri" pitchFamily="34" charset="0"/>
                <a:cs typeface="Calibri" pitchFamily="34" charset="0"/>
              </a:rPr>
              <a:t>The community should review the FIS to determine if the NFIP would benefit the community and its </a:t>
            </a:r>
            <a:r>
              <a:rPr lang="en-US" sz="2800" b="0" kern="0" dirty="0" smtClean="0">
                <a:solidFill>
                  <a:schemeClr val="tx2"/>
                </a:solidFill>
                <a:latin typeface="Calibri" pitchFamily="34" charset="0"/>
                <a:cs typeface="Calibri" pitchFamily="34" charset="0"/>
              </a:rPr>
              <a:t>citizens.  </a:t>
            </a:r>
            <a:endParaRPr lang="en-US" sz="1200" b="0" kern="0" dirty="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Communities that have not been identified as being </a:t>
            </a:r>
            <a:r>
              <a:rPr lang="en-US" sz="2800" b="0" kern="0" dirty="0" err="1" smtClean="0">
                <a:solidFill>
                  <a:schemeClr val="tx2"/>
                </a:solidFill>
                <a:latin typeface="Calibri" pitchFamily="34" charset="0"/>
                <a:cs typeface="Calibri" pitchFamily="34" charset="0"/>
              </a:rPr>
              <a:t>floodprone</a:t>
            </a:r>
            <a:r>
              <a:rPr lang="en-US" sz="2800" b="0" kern="0" dirty="0" smtClean="0">
                <a:solidFill>
                  <a:schemeClr val="tx2"/>
                </a:solidFill>
                <a:latin typeface="Calibri" pitchFamily="34" charset="0"/>
                <a:cs typeface="Calibri" pitchFamily="34" charset="0"/>
              </a:rPr>
              <a:t> can still join the NFIP.</a:t>
            </a:r>
          </a:p>
          <a:p>
            <a:pPr marL="800100" lvl="1" indent="-457200">
              <a:defRPr/>
            </a:pPr>
            <a:r>
              <a:rPr lang="en-US" sz="2800" b="0" kern="0" dirty="0" smtClean="0">
                <a:solidFill>
                  <a:schemeClr val="tx2"/>
                </a:solidFill>
                <a:latin typeface="Calibri" pitchFamily="34" charset="0"/>
                <a:cs typeface="Calibri" pitchFamily="34" charset="0"/>
              </a:rPr>
              <a:t>Citizens in non-participating communities are ineligible for most forms of disaster assistance within the identified flood hazard areas.</a:t>
            </a:r>
          </a:p>
          <a:p>
            <a:pPr marL="800100" lvl="1" indent="-457200">
              <a:defRPr/>
            </a:pPr>
            <a:endParaRPr lang="en-US" sz="28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19</a:t>
            </a:fld>
            <a:endParaRPr lang="en-US" dirty="0"/>
          </a:p>
        </p:txBody>
      </p:sp>
      <p:sp>
        <p:nvSpPr>
          <p:cNvPr id="6" name="Title 1"/>
          <p:cNvSpPr>
            <a:spLocks noGrp="1"/>
          </p:cNvSpPr>
          <p:nvPr>
            <p:ph type="title"/>
          </p:nvPr>
        </p:nvSpPr>
        <p:spPr>
          <a:xfrm>
            <a:off x="1676400" y="274638"/>
            <a:ext cx="6629400" cy="868362"/>
          </a:xfrm>
        </p:spPr>
        <p:txBody>
          <a:bodyPr/>
          <a:lstStyle/>
          <a:p>
            <a:r>
              <a:rPr lang="en-US" sz="3600" dirty="0" smtClean="0"/>
              <a:t>Enrolling Communities  </a:t>
            </a:r>
            <a:r>
              <a:rPr lang="en-US" sz="2000" dirty="0" smtClean="0"/>
              <a:t>(continued)  </a:t>
            </a:r>
            <a:endParaRPr lang="en-US" sz="2000" dirty="0"/>
          </a:p>
        </p:txBody>
      </p:sp>
    </p:spTree>
    <p:extLst>
      <p:ext uri="{BB962C8B-B14F-4D97-AF65-F5344CB8AC3E}">
        <p14:creationId xmlns:p14="http://schemas.microsoft.com/office/powerpoint/2010/main" val="1264616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Agenda</a:t>
            </a:r>
            <a:endParaRPr lang="en-US" sz="3600" dirty="0"/>
          </a:p>
        </p:txBody>
      </p:sp>
      <p:sp>
        <p:nvSpPr>
          <p:cNvPr id="5"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120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smtClean="0">
                <a:latin typeface="Calibri" pitchFamily="34" charset="0"/>
                <a:cs typeface="Calibri" pitchFamily="34" charset="0"/>
              </a:rPr>
              <a:t>Introductions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smtClean="0">
                <a:latin typeface="Calibri" pitchFamily="34" charset="0"/>
                <a:cs typeface="Calibri" pitchFamily="34" charset="0"/>
              </a:rPr>
              <a:t>Objectives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smtClean="0">
                <a:latin typeface="Calibri" pitchFamily="34" charset="0"/>
                <a:cs typeface="Calibri" pitchFamily="34" charset="0"/>
              </a:rPr>
              <a:t>Scope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smtClean="0">
                <a:latin typeface="Calibri" pitchFamily="34" charset="0"/>
                <a:cs typeface="Calibri" pitchFamily="34" charset="0"/>
              </a:rPr>
              <a:t>Methods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smtClean="0">
                <a:latin typeface="Calibri" pitchFamily="34" charset="0"/>
                <a:cs typeface="Calibri" pitchFamily="34" charset="0"/>
              </a:rPr>
              <a:t>Materials and References </a:t>
            </a:r>
          </a:p>
          <a:p>
            <a:pPr marL="685800" marR="0" lvl="1" indent="-342900" algn="l" defTabSz="914400" rtl="0" eaLnBrk="0" fontAlgn="base" latinLnBrk="0" hangingPunct="0">
              <a:lnSpc>
                <a:spcPct val="150000"/>
              </a:lnSpc>
              <a:spcBef>
                <a:spcPct val="30000"/>
              </a:spcBef>
              <a:spcAft>
                <a:spcPct val="0"/>
              </a:spcAft>
              <a:buClr>
                <a:srgbClr val="B0B1B3"/>
              </a:buClr>
              <a:buSzTx/>
              <a:buFont typeface="Wingdings" pitchFamily="2" charset="2"/>
              <a:buChar char="§"/>
              <a:tabLst/>
              <a:defRPr/>
            </a:pPr>
            <a:endParaRPr lang="en-US" sz="2800"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2</a:t>
            </a:fld>
            <a:endParaRPr lang="en-US" dirty="0"/>
          </a:p>
        </p:txBody>
      </p:sp>
    </p:spTree>
    <p:extLst>
      <p:ext uri="{BB962C8B-B14F-4D97-AF65-F5344CB8AC3E}">
        <p14:creationId xmlns:p14="http://schemas.microsoft.com/office/powerpoint/2010/main" val="20154093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20</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So, what must a community do to join the NFIP?  </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solidFill>
                  <a:srgbClr val="1D528D"/>
                </a:solidFill>
                <a:latin typeface="Calibri" pitchFamily="34" charset="0"/>
                <a:cs typeface="Calibri" pitchFamily="34" charset="0"/>
              </a:rPr>
              <a:t>Submit an application package that includes: </a:t>
            </a:r>
            <a:endParaRPr lang="en-US" b="0" kern="0" dirty="0">
              <a:solidFill>
                <a:srgbClr val="1D528D"/>
              </a:solidFill>
              <a:latin typeface="Calibri" pitchFamily="34" charset="0"/>
              <a:cs typeface="Calibri" pitchFamily="34" charset="0"/>
            </a:endParaRPr>
          </a:p>
          <a:p>
            <a:pPr marL="1017588" lvl="2" indent="-342900">
              <a:defRPr/>
            </a:pPr>
            <a:r>
              <a:rPr lang="en-US" b="0" kern="0" dirty="0" smtClean="0">
                <a:solidFill>
                  <a:srgbClr val="1D528D"/>
                </a:solidFill>
                <a:latin typeface="Calibri" pitchFamily="34" charset="0"/>
                <a:cs typeface="Calibri" pitchFamily="34" charset="0"/>
              </a:rPr>
              <a:t>FEMA Form 81-64 (application form);</a:t>
            </a:r>
            <a:endParaRPr lang="en-US" b="0" kern="0" dirty="0">
              <a:solidFill>
                <a:srgbClr val="1D528D"/>
              </a:solidFill>
              <a:latin typeface="Calibri" pitchFamily="34" charset="0"/>
              <a:cs typeface="Calibri" pitchFamily="34" charset="0"/>
            </a:endParaRPr>
          </a:p>
          <a:p>
            <a:pPr marL="1017588" lvl="2" indent="-342900">
              <a:defRPr/>
            </a:pPr>
            <a:r>
              <a:rPr lang="en-US" b="0" kern="0" dirty="0" smtClean="0">
                <a:solidFill>
                  <a:srgbClr val="1D528D"/>
                </a:solidFill>
                <a:latin typeface="Calibri" pitchFamily="34" charset="0"/>
                <a:cs typeface="Calibri" pitchFamily="34" charset="0"/>
              </a:rPr>
              <a:t>Resolution of Intent, and;</a:t>
            </a:r>
            <a:endParaRPr lang="en-US" b="0" kern="0" dirty="0">
              <a:solidFill>
                <a:srgbClr val="1D528D"/>
              </a:solidFill>
              <a:latin typeface="Calibri" pitchFamily="34" charset="0"/>
              <a:cs typeface="Calibri" pitchFamily="34" charset="0"/>
            </a:endParaRPr>
          </a:p>
          <a:p>
            <a:pPr marL="1017588" lvl="2" indent="-342900">
              <a:defRPr/>
            </a:pPr>
            <a:r>
              <a:rPr lang="en-US" b="0" kern="0" dirty="0" smtClean="0">
                <a:solidFill>
                  <a:srgbClr val="1D528D"/>
                </a:solidFill>
                <a:latin typeface="Calibri" pitchFamily="34" charset="0"/>
                <a:cs typeface="Calibri" pitchFamily="34" charset="0"/>
              </a:rPr>
              <a:t>Copy of adopted FPM regulations (that meet or exceed the minimum standards found in 44 CFR 60.3).</a:t>
            </a:r>
            <a:endParaRPr lang="en-US" b="0" kern="0" dirty="0">
              <a:solidFill>
                <a:srgbClr val="1D528D"/>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015864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21</a:t>
            </a:fld>
            <a:endParaRPr lang="en-US" dirty="0"/>
          </a:p>
        </p:txBody>
      </p:sp>
      <p:sp>
        <p:nvSpPr>
          <p:cNvPr id="6" name="Rectangle 2059"/>
          <p:cNvSpPr txBox="1">
            <a:spLocks noChangeArrowheads="1"/>
          </p:cNvSpPr>
          <p:nvPr/>
        </p:nvSpPr>
        <p:spPr bwMode="auto">
          <a:xfrm>
            <a:off x="457200" y="12192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Emergency and Regular Phase Application Process  </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63" y="1814085"/>
            <a:ext cx="7794937" cy="4739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71657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22</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523998"/>
            <a:ext cx="4724400" cy="4767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descr="C:\Users\AGOODMAN\AppData\Local\Microsoft\Windows\Temporary Internet Files\Content.IE5\OZ827T5P\MC900439363[1].jp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400" y="2307770"/>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3181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23</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What are the requirements that a community must adopt?  </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solidFill>
                  <a:srgbClr val="1D528D"/>
                </a:solidFill>
                <a:latin typeface="Calibri" pitchFamily="34" charset="0"/>
                <a:cs typeface="Calibri" pitchFamily="34" charset="0"/>
              </a:rPr>
              <a:t>Those requirements that reflect the type of flood hazard data provided to the community by FEMA.</a:t>
            </a:r>
          </a:p>
          <a:p>
            <a:pPr marL="685800" lvl="1" indent="-342900">
              <a:defRPr/>
            </a:pPr>
            <a:r>
              <a:rPr lang="en-US" b="0" kern="0" dirty="0" smtClean="0">
                <a:solidFill>
                  <a:srgbClr val="1D528D"/>
                </a:solidFill>
                <a:latin typeface="Calibri" pitchFamily="34" charset="0"/>
                <a:cs typeface="Calibri" pitchFamily="34" charset="0"/>
              </a:rPr>
              <a:t>Legally enforceable regulations.</a:t>
            </a:r>
          </a:p>
          <a:p>
            <a:pPr marL="685800" lvl="1" indent="-342900">
              <a:defRPr/>
            </a:pPr>
            <a:r>
              <a:rPr lang="en-US" b="0" kern="0" dirty="0" smtClean="0">
                <a:solidFill>
                  <a:srgbClr val="1D528D"/>
                </a:solidFill>
                <a:latin typeface="Calibri" pitchFamily="34" charset="0"/>
                <a:cs typeface="Calibri" pitchFamily="34" charset="0"/>
              </a:rPr>
              <a:t>The two bullets above are covered by your state model ordinance and FPM guidance policies. </a:t>
            </a:r>
            <a:endParaRPr lang="en-US" b="0" kern="0" dirty="0">
              <a:solidFill>
                <a:srgbClr val="1D528D"/>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1953344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24</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What type of regulations can a community adopt?  </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solidFill>
                  <a:srgbClr val="1D528D"/>
                </a:solidFill>
                <a:latin typeface="Calibri" pitchFamily="34" charset="0"/>
                <a:cs typeface="Calibri" pitchFamily="34" charset="0"/>
              </a:rPr>
              <a:t>FPM regulations are generally found in:</a:t>
            </a:r>
          </a:p>
          <a:p>
            <a:pPr marL="1017588" lvl="2" indent="-342900">
              <a:defRPr/>
            </a:pPr>
            <a:r>
              <a:rPr lang="en-US" b="0" kern="0" dirty="0" smtClean="0">
                <a:solidFill>
                  <a:srgbClr val="1D528D"/>
                </a:solidFill>
                <a:latin typeface="Calibri" pitchFamily="34" charset="0"/>
                <a:cs typeface="Calibri" pitchFamily="34" charset="0"/>
              </a:rPr>
              <a:t>Zoning Ordinances</a:t>
            </a:r>
          </a:p>
          <a:p>
            <a:pPr marL="1017588" lvl="2" indent="-342900">
              <a:defRPr/>
            </a:pPr>
            <a:r>
              <a:rPr lang="en-US" b="0" kern="0" dirty="0" smtClean="0">
                <a:solidFill>
                  <a:srgbClr val="1D528D"/>
                </a:solidFill>
                <a:latin typeface="Calibri" pitchFamily="34" charset="0"/>
                <a:cs typeface="Calibri" pitchFamily="34" charset="0"/>
              </a:rPr>
              <a:t>Building Codes</a:t>
            </a:r>
          </a:p>
          <a:p>
            <a:pPr marL="1017588" lvl="2" indent="-342900">
              <a:defRPr/>
            </a:pPr>
            <a:r>
              <a:rPr lang="en-US" b="0" kern="0" dirty="0" smtClean="0">
                <a:solidFill>
                  <a:srgbClr val="1D528D"/>
                </a:solidFill>
                <a:latin typeface="Calibri" pitchFamily="34" charset="0"/>
                <a:cs typeface="Calibri" pitchFamily="34" charset="0"/>
              </a:rPr>
              <a:t>Subdivision Ordinances</a:t>
            </a:r>
          </a:p>
          <a:p>
            <a:pPr marL="1017588" lvl="2" indent="-342900">
              <a:defRPr/>
            </a:pPr>
            <a:r>
              <a:rPr lang="en-US" b="0" kern="0" dirty="0" smtClean="0">
                <a:solidFill>
                  <a:srgbClr val="1D528D"/>
                </a:solidFill>
                <a:latin typeface="Calibri" pitchFamily="34" charset="0"/>
                <a:cs typeface="Calibri" pitchFamily="34" charset="0"/>
              </a:rPr>
              <a:t>Sanitary Regulations</a:t>
            </a:r>
          </a:p>
          <a:p>
            <a:pPr marL="1017588" lvl="2" indent="-342900">
              <a:defRPr/>
            </a:pPr>
            <a:r>
              <a:rPr lang="en-US" b="0" kern="0" dirty="0" smtClean="0">
                <a:solidFill>
                  <a:srgbClr val="1D528D"/>
                </a:solidFill>
                <a:latin typeface="Calibri" pitchFamily="34" charset="0"/>
                <a:cs typeface="Calibri" pitchFamily="34" charset="0"/>
              </a:rPr>
              <a:t>“Stand Alone” FPM regulations</a:t>
            </a:r>
          </a:p>
        </p:txBody>
      </p:sp>
      <p:pic>
        <p:nvPicPr>
          <p:cNvPr id="1026" name="Picture 2" descr="C:\Users\AGOODMAN\AppData\Local\Microsoft\Windows\Temporary Internet Files\Content.IE5\N83J71UI\MC900289960[1].wmf"/>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15708" y="3717202"/>
            <a:ext cx="1874852" cy="1540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0661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25</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What happens if a community is identified as </a:t>
            </a:r>
            <a:r>
              <a:rPr lang="en-US" sz="2800" b="0" kern="0" dirty="0" err="1" smtClean="0">
                <a:solidFill>
                  <a:schemeClr val="tx2"/>
                </a:solidFill>
                <a:latin typeface="Calibri" pitchFamily="34" charset="0"/>
                <a:cs typeface="Calibri" pitchFamily="34" charset="0"/>
              </a:rPr>
              <a:t>floodprone</a:t>
            </a:r>
            <a:r>
              <a:rPr lang="en-US" sz="2800" b="0" kern="0" dirty="0" smtClean="0">
                <a:solidFill>
                  <a:schemeClr val="tx2"/>
                </a:solidFill>
                <a:latin typeface="Calibri" pitchFamily="34" charset="0"/>
                <a:cs typeface="Calibri" pitchFamily="34" charset="0"/>
              </a:rPr>
              <a:t>, but does not join the NFIP?  </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solidFill>
                  <a:srgbClr val="1D528D"/>
                </a:solidFill>
                <a:latin typeface="Calibri" pitchFamily="34" charset="0"/>
                <a:cs typeface="Calibri" pitchFamily="34" charset="0"/>
              </a:rPr>
              <a:t>The following sanctions apply within one year of being identified as </a:t>
            </a:r>
            <a:r>
              <a:rPr lang="en-US" b="0" kern="0" dirty="0" err="1" smtClean="0">
                <a:solidFill>
                  <a:srgbClr val="1D528D"/>
                </a:solidFill>
                <a:latin typeface="Calibri" pitchFamily="34" charset="0"/>
                <a:cs typeface="Calibri" pitchFamily="34" charset="0"/>
              </a:rPr>
              <a:t>floodprone</a:t>
            </a:r>
            <a:r>
              <a:rPr lang="en-US" b="0" kern="0" dirty="0" smtClean="0">
                <a:solidFill>
                  <a:srgbClr val="1D528D"/>
                </a:solidFill>
                <a:latin typeface="Calibri" pitchFamily="34" charset="0"/>
                <a:cs typeface="Calibri" pitchFamily="34" charset="0"/>
              </a:rPr>
              <a:t> by FEMA:</a:t>
            </a:r>
          </a:p>
          <a:p>
            <a:pPr marL="1017588" lvl="2" indent="-342900">
              <a:defRPr/>
            </a:pPr>
            <a:r>
              <a:rPr lang="en-US" b="0" kern="0" dirty="0" smtClean="0">
                <a:solidFill>
                  <a:srgbClr val="1D528D"/>
                </a:solidFill>
                <a:latin typeface="Calibri" pitchFamily="34" charset="0"/>
                <a:cs typeface="Calibri" pitchFamily="34" charset="0"/>
              </a:rPr>
              <a:t>Property owners can’t purchase NFIP policies and existing policies are not renewed</a:t>
            </a:r>
          </a:p>
          <a:p>
            <a:pPr marL="1017588" lvl="2" indent="-342900">
              <a:defRPr/>
            </a:pPr>
            <a:r>
              <a:rPr lang="en-US" b="0" kern="0" dirty="0" smtClean="0">
                <a:solidFill>
                  <a:srgbClr val="1D528D"/>
                </a:solidFill>
                <a:latin typeface="Calibri" pitchFamily="34" charset="0"/>
                <a:cs typeface="Calibri" pitchFamily="34" charset="0"/>
              </a:rPr>
              <a:t>Federal grants or loans within the SFHA are not available</a:t>
            </a:r>
          </a:p>
        </p:txBody>
      </p:sp>
    </p:spTree>
    <p:extLst>
      <p:ext uri="{BB962C8B-B14F-4D97-AF65-F5344CB8AC3E}">
        <p14:creationId xmlns:p14="http://schemas.microsoft.com/office/powerpoint/2010/main" val="9852477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(conclusion)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26</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What happens if a community is identified as </a:t>
            </a:r>
            <a:r>
              <a:rPr lang="en-US" sz="2800" b="0" kern="0" dirty="0" err="1" smtClean="0">
                <a:solidFill>
                  <a:schemeClr val="tx2"/>
                </a:solidFill>
                <a:latin typeface="Calibri" pitchFamily="34" charset="0"/>
                <a:cs typeface="Calibri" pitchFamily="34" charset="0"/>
              </a:rPr>
              <a:t>floodprone</a:t>
            </a:r>
            <a:r>
              <a:rPr lang="en-US" sz="2800" b="0" kern="0" dirty="0" smtClean="0">
                <a:solidFill>
                  <a:schemeClr val="tx2"/>
                </a:solidFill>
                <a:latin typeface="Calibri" pitchFamily="34" charset="0"/>
                <a:cs typeface="Calibri" pitchFamily="34" charset="0"/>
              </a:rPr>
              <a:t>, but does not join the NFIP? </a:t>
            </a:r>
            <a:r>
              <a:rPr lang="en-US" sz="1200" b="0" kern="0" dirty="0" smtClean="0">
                <a:solidFill>
                  <a:schemeClr val="tx2"/>
                </a:solidFill>
                <a:latin typeface="Calibri" pitchFamily="34" charset="0"/>
                <a:cs typeface="Calibri" pitchFamily="34" charset="0"/>
              </a:rPr>
              <a:t>(conclusion)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017588" lvl="2" indent="-342900">
              <a:defRPr/>
            </a:pPr>
            <a:r>
              <a:rPr lang="en-US" b="0" kern="0" dirty="0" smtClean="0">
                <a:solidFill>
                  <a:srgbClr val="1D528D"/>
                </a:solidFill>
                <a:latin typeface="Calibri" pitchFamily="34" charset="0"/>
                <a:cs typeface="Calibri" pitchFamily="34" charset="0"/>
              </a:rPr>
              <a:t>Federal disaster assistance for flood damage is not provided to repair insurable buildings in SFHA</a:t>
            </a:r>
          </a:p>
          <a:p>
            <a:pPr marL="1017588" lvl="2" indent="-342900">
              <a:defRPr/>
            </a:pPr>
            <a:r>
              <a:rPr lang="en-US" b="0" kern="0" dirty="0" smtClean="0">
                <a:solidFill>
                  <a:srgbClr val="1D528D"/>
                </a:solidFill>
                <a:latin typeface="Calibri" pitchFamily="34" charset="0"/>
                <a:cs typeface="Calibri" pitchFamily="34" charset="0"/>
              </a:rPr>
              <a:t>Federal mortgage insurance or loan guarantees will not be provided in SFHA</a:t>
            </a:r>
          </a:p>
          <a:p>
            <a:pPr marL="1017588" lvl="2" indent="-342900">
              <a:defRPr/>
            </a:pPr>
            <a:r>
              <a:rPr lang="en-US" b="0" kern="0" dirty="0" smtClean="0">
                <a:solidFill>
                  <a:srgbClr val="1D528D"/>
                </a:solidFill>
                <a:latin typeface="Calibri" pitchFamily="34" charset="0"/>
                <a:cs typeface="Calibri" pitchFamily="34" charset="0"/>
              </a:rPr>
              <a:t>Federally insured or regulated lending institutions can make conventional loans for buildings in SFHA (not eligible for Federal disaster assistance)</a:t>
            </a:r>
          </a:p>
        </p:txBody>
      </p:sp>
    </p:spTree>
    <p:extLst>
      <p:ext uri="{BB962C8B-B14F-4D97-AF65-F5344CB8AC3E}">
        <p14:creationId xmlns:p14="http://schemas.microsoft.com/office/powerpoint/2010/main" val="27259072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27</a:t>
            </a:fld>
            <a:endParaRPr lang="en-US" dirty="0"/>
          </a:p>
        </p:txBody>
      </p:sp>
      <p:sp>
        <p:nvSpPr>
          <p:cNvPr id="4" name="Rectangle 2059"/>
          <p:cNvSpPr txBox="1">
            <a:spLocks noChangeArrowheads="1"/>
          </p:cNvSpPr>
          <p:nvPr/>
        </p:nvSpPr>
        <p:spPr bwMode="auto">
          <a:xfrm>
            <a:off x="152400" y="1371600"/>
            <a:ext cx="2286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FEMA 553:</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7975" y="1410186"/>
            <a:ext cx="4086225" cy="52954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761571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28</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What is the FEMA process for enrollment?  </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solidFill>
                  <a:srgbClr val="1D528D"/>
                </a:solidFill>
                <a:latin typeface="Calibri" pitchFamily="34" charset="0"/>
                <a:cs typeface="Calibri" pitchFamily="34" charset="0"/>
              </a:rPr>
              <a:t>The Regional Office is responsible for reviewing the final application package and ensuring that all of the contents are completed before forwarding to FEMA HQ’s Floodplain Management Branch (FMB) and updating the Community Information System (CIS).</a:t>
            </a:r>
          </a:p>
        </p:txBody>
      </p:sp>
    </p:spTree>
    <p:extLst>
      <p:ext uri="{BB962C8B-B14F-4D97-AF65-F5344CB8AC3E}">
        <p14:creationId xmlns:p14="http://schemas.microsoft.com/office/powerpoint/2010/main" val="483711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29</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What is the FEMA process for enrollment?  </a:t>
            </a:r>
            <a:r>
              <a:rPr lang="en-US" sz="1200" b="0" kern="0" dirty="0" smtClean="0">
                <a:solidFill>
                  <a:schemeClr val="tx2"/>
                </a:solidFill>
                <a:latin typeface="Calibri" pitchFamily="34" charset="0"/>
                <a:cs typeface="Calibri" pitchFamily="34" charset="0"/>
              </a:rPr>
              <a:t>(continued)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solidFill>
                  <a:srgbClr val="1D528D"/>
                </a:solidFill>
                <a:latin typeface="Calibri" pitchFamily="34" charset="0"/>
                <a:cs typeface="Calibri" pitchFamily="34" charset="0"/>
              </a:rPr>
              <a:t>After its review, the FMB enrolls the community in CIS, with the date of participation status becoming the entry date of the community into the Emergency or Regular Phase of the program.</a:t>
            </a:r>
          </a:p>
          <a:p>
            <a:pPr marL="685800" lvl="1" indent="-342900">
              <a:defRPr/>
            </a:pPr>
            <a:r>
              <a:rPr lang="en-US" b="0" kern="0" dirty="0" smtClean="0">
                <a:solidFill>
                  <a:srgbClr val="1D528D"/>
                </a:solidFill>
                <a:latin typeface="Calibri" pitchFamily="34" charset="0"/>
                <a:cs typeface="Calibri" pitchFamily="34" charset="0"/>
              </a:rPr>
              <a:t>If all goes well, the enrollment occurs one week after receipt…</a:t>
            </a:r>
          </a:p>
        </p:txBody>
      </p:sp>
    </p:spTree>
    <p:extLst>
      <p:ext uri="{BB962C8B-B14F-4D97-AF65-F5344CB8AC3E}">
        <p14:creationId xmlns:p14="http://schemas.microsoft.com/office/powerpoint/2010/main" val="4020162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sz="3600" dirty="0" smtClean="0"/>
              <a:t>Introductions</a:t>
            </a:r>
            <a:endParaRPr lang="en-US" sz="3600" dirty="0"/>
          </a:p>
        </p:txBody>
      </p:sp>
      <p:sp>
        <p:nvSpPr>
          <p:cNvPr id="6" name="Rectangle 2059"/>
          <p:cNvSpPr txBox="1">
            <a:spLocks noChangeArrowheads="1"/>
          </p:cNvSpPr>
          <p:nvPr/>
        </p:nvSpPr>
        <p:spPr bwMode="auto">
          <a:xfrm>
            <a:off x="457200" y="1676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1587" marR="0" lvl="1" indent="0" algn="l" defTabSz="914400" rtl="0" eaLnBrk="0" fontAlgn="base" latinLnBrk="0" hangingPunct="0">
              <a:lnSpc>
                <a:spcPct val="100000"/>
              </a:lnSpc>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PLEASE TELL US YOUR:</a:t>
            </a:r>
          </a:p>
          <a:p>
            <a:pPr marL="1587" marR="0" lvl="1" indent="0" algn="l" defTabSz="914400" rtl="0" eaLnBrk="0" fontAlgn="base" latinLnBrk="0" hangingPunct="0">
              <a:lnSpc>
                <a:spcPct val="100000"/>
              </a:lnSpc>
              <a:spcBef>
                <a:spcPct val="30000"/>
              </a:spcBef>
              <a:spcAft>
                <a:spcPct val="0"/>
              </a:spcAft>
              <a:buClr>
                <a:srgbClr val="B0B1B3"/>
              </a:buClr>
              <a:buSzTx/>
              <a:buNone/>
              <a:tabLst/>
              <a:defRPr/>
            </a:pPr>
            <a:endParaRPr lang="en-US" sz="1600" kern="0" dirty="0" smtClean="0">
              <a:solidFill>
                <a:schemeClr val="tx2"/>
              </a:solidFill>
              <a:latin typeface="Calibri" pitchFamily="34" charset="0"/>
              <a:cs typeface="Calibri" pitchFamily="34" charset="0"/>
            </a:endParaRPr>
          </a:p>
          <a:p>
            <a:pPr marL="346075" marR="0" lvl="1" indent="-344488"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Name;</a:t>
            </a:r>
          </a:p>
          <a:p>
            <a:pPr marL="346075" marR="0" lvl="1" indent="-344488"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Job Title;</a:t>
            </a:r>
          </a:p>
          <a:p>
            <a:pPr marL="346075" marR="0" lvl="1" indent="-344488"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Years spent in Floodplain Management, and;</a:t>
            </a:r>
          </a:p>
          <a:p>
            <a:pPr marL="346075" marR="0" lvl="1" indent="-344488"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One mystifying Core CAP activity question that you want to better understand before you leave here today.</a:t>
            </a:r>
          </a:p>
        </p:txBody>
      </p:sp>
      <p:pic>
        <p:nvPicPr>
          <p:cNvPr id="5" name="Picture 2" descr="C:\Users\AGOODMAN\AppData\Local\Microsoft\Windows\Temporary Internet Files\Content.IE5\3BCOZ285\MC90005619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533" y="1841603"/>
            <a:ext cx="1323395" cy="143499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2701AAA-C610-44FA-AAF6-900CDDFFB84A}" type="slidenum">
              <a:rPr lang="en-US" smtClean="0"/>
              <a:t>3</a:t>
            </a:fld>
            <a:endParaRPr lang="en-US" dirty="0"/>
          </a:p>
        </p:txBody>
      </p:sp>
    </p:spTree>
    <p:extLst>
      <p:ext uri="{BB962C8B-B14F-4D97-AF65-F5344CB8AC3E}">
        <p14:creationId xmlns:p14="http://schemas.microsoft.com/office/powerpoint/2010/main" val="6216541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30</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What is the FEMA process for enrollment?  </a:t>
            </a:r>
            <a:r>
              <a:rPr lang="en-US" sz="1200" b="0" kern="0" dirty="0" smtClean="0">
                <a:solidFill>
                  <a:schemeClr val="tx2"/>
                </a:solidFill>
                <a:latin typeface="Calibri" pitchFamily="34" charset="0"/>
                <a:cs typeface="Calibri" pitchFamily="34" charset="0"/>
              </a:rPr>
              <a:t>(conclusion)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solidFill>
                  <a:srgbClr val="1D528D"/>
                </a:solidFill>
                <a:latin typeface="Calibri" pitchFamily="34" charset="0"/>
                <a:cs typeface="Calibri" pitchFamily="34" charset="0"/>
              </a:rPr>
              <a:t>The FMB notifies the community by certified mail that it is enrolled in either the Emergency Phase or the Regular Phase.</a:t>
            </a:r>
          </a:p>
          <a:p>
            <a:pPr marL="685800" lvl="1" indent="-342900">
              <a:defRPr/>
            </a:pPr>
            <a:r>
              <a:rPr lang="en-US" b="0" kern="0" dirty="0" smtClean="0">
                <a:solidFill>
                  <a:srgbClr val="1D528D"/>
                </a:solidFill>
                <a:latin typeface="Calibri" pitchFamily="34" charset="0"/>
                <a:cs typeface="Calibri" pitchFamily="34" charset="0"/>
              </a:rPr>
              <a:t>A sample news release is included in the letter.</a:t>
            </a:r>
          </a:p>
          <a:p>
            <a:pPr marL="685800" lvl="1" indent="-342900">
              <a:defRPr/>
            </a:pPr>
            <a:r>
              <a:rPr lang="en-US" b="0" kern="0" dirty="0" smtClean="0">
                <a:solidFill>
                  <a:srgbClr val="1D528D"/>
                </a:solidFill>
                <a:latin typeface="Calibri" pitchFamily="34" charset="0"/>
                <a:cs typeface="Calibri" pitchFamily="34" charset="0"/>
              </a:rPr>
              <a:t>The community is published in the </a:t>
            </a:r>
            <a:r>
              <a:rPr lang="en-US" b="0" i="1" kern="0" dirty="0" smtClean="0">
                <a:solidFill>
                  <a:srgbClr val="1D528D"/>
                </a:solidFill>
                <a:latin typeface="Calibri" pitchFamily="34" charset="0"/>
                <a:cs typeface="Calibri" pitchFamily="34" charset="0"/>
              </a:rPr>
              <a:t>Federal Register </a:t>
            </a:r>
            <a:r>
              <a:rPr lang="en-US" b="0" kern="0" dirty="0" smtClean="0">
                <a:solidFill>
                  <a:srgbClr val="1D528D"/>
                </a:solidFill>
                <a:latin typeface="Calibri" pitchFamily="34" charset="0"/>
                <a:cs typeface="Calibri" pitchFamily="34" charset="0"/>
              </a:rPr>
              <a:t>under the “List of Communities Eligible for the Sale of Flood Insurance” notice.</a:t>
            </a:r>
            <a:endParaRPr lang="en-US" b="0" i="1" kern="0" dirty="0" smtClean="0">
              <a:solidFill>
                <a:srgbClr val="1D528D"/>
              </a:solidFill>
              <a:latin typeface="Calibri" pitchFamily="34" charset="0"/>
              <a:cs typeface="Calibri" pitchFamily="34" charset="0"/>
            </a:endParaRPr>
          </a:p>
        </p:txBody>
      </p:sp>
    </p:spTree>
    <p:extLst>
      <p:ext uri="{BB962C8B-B14F-4D97-AF65-F5344CB8AC3E}">
        <p14:creationId xmlns:p14="http://schemas.microsoft.com/office/powerpoint/2010/main" val="5079410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31</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What is this ‘Emergency Phase’ of which I speak? </a:t>
            </a:r>
            <a:r>
              <a:rPr lang="en-US" sz="1200" b="0" kern="0" dirty="0" smtClean="0">
                <a:solidFill>
                  <a:schemeClr val="tx2"/>
                </a:solidFill>
                <a:latin typeface="Calibri" pitchFamily="34" charset="0"/>
                <a:cs typeface="Calibri" pitchFamily="34" charset="0"/>
              </a:rPr>
              <a:t>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solidFill>
                  <a:srgbClr val="1D528D"/>
                </a:solidFill>
                <a:latin typeface="Calibri" pitchFamily="34" charset="0"/>
                <a:cs typeface="Calibri" pitchFamily="34" charset="0"/>
              </a:rPr>
              <a:t>A community is entered into the Emergency Phase under four situations.  </a:t>
            </a:r>
            <a:r>
              <a:rPr lang="en-US" kern="0" dirty="0" smtClean="0">
                <a:solidFill>
                  <a:srgbClr val="1D528D"/>
                </a:solidFill>
                <a:latin typeface="Calibri" pitchFamily="34" charset="0"/>
                <a:cs typeface="Calibri" pitchFamily="34" charset="0"/>
              </a:rPr>
              <a:t>Situation One</a:t>
            </a:r>
            <a:r>
              <a:rPr lang="en-US" b="0" kern="0" dirty="0" smtClean="0">
                <a:solidFill>
                  <a:srgbClr val="1D528D"/>
                </a:solidFill>
                <a:latin typeface="Calibri" pitchFamily="34" charset="0"/>
                <a:cs typeface="Calibri" pitchFamily="34" charset="0"/>
              </a:rPr>
              <a:t>:</a:t>
            </a:r>
          </a:p>
          <a:p>
            <a:pPr marL="1017588" lvl="2" indent="-342900">
              <a:defRPr/>
            </a:pPr>
            <a:r>
              <a:rPr lang="en-US" b="0" kern="0" dirty="0" smtClean="0">
                <a:solidFill>
                  <a:srgbClr val="1D528D"/>
                </a:solidFill>
                <a:latin typeface="Calibri" pitchFamily="34" charset="0"/>
                <a:cs typeface="Calibri" pitchFamily="34" charset="0"/>
              </a:rPr>
              <a:t>It is unmapped and has adopted legally enforceable FPM regulations</a:t>
            </a:r>
          </a:p>
          <a:p>
            <a:pPr marL="1017588" lvl="2" indent="-342900">
              <a:defRPr/>
            </a:pPr>
            <a:r>
              <a:rPr lang="en-US" b="0" kern="0" dirty="0" smtClean="0">
                <a:solidFill>
                  <a:srgbClr val="1D528D"/>
                </a:solidFill>
                <a:latin typeface="Calibri" pitchFamily="34" charset="0"/>
                <a:cs typeface="Calibri" pitchFamily="34" charset="0"/>
              </a:rPr>
              <a:t>Its flood hazard areas have been identified, a FHBM issued and it has adopted legally enforceable FPM regulations.</a:t>
            </a:r>
          </a:p>
        </p:txBody>
      </p:sp>
    </p:spTree>
    <p:extLst>
      <p:ext uri="{BB962C8B-B14F-4D97-AF65-F5344CB8AC3E}">
        <p14:creationId xmlns:p14="http://schemas.microsoft.com/office/powerpoint/2010/main" val="34802489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32</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Emergency Phase: </a:t>
            </a:r>
            <a:r>
              <a:rPr lang="en-US" sz="1200" b="0" kern="0" dirty="0" smtClean="0">
                <a:solidFill>
                  <a:schemeClr val="tx2"/>
                </a:solidFill>
                <a:latin typeface="Calibri" pitchFamily="34" charset="0"/>
                <a:cs typeface="Calibri" pitchFamily="34" charset="0"/>
              </a:rPr>
              <a:t>  (continued)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kern="0" dirty="0" smtClean="0">
                <a:solidFill>
                  <a:srgbClr val="1D528D"/>
                </a:solidFill>
                <a:latin typeface="Calibri" pitchFamily="34" charset="0"/>
                <a:cs typeface="Calibri" pitchFamily="34" charset="0"/>
              </a:rPr>
              <a:t>Situation Two</a:t>
            </a:r>
            <a:r>
              <a:rPr lang="en-US" b="0" kern="0" dirty="0" smtClean="0">
                <a:solidFill>
                  <a:srgbClr val="1D528D"/>
                </a:solidFill>
                <a:latin typeface="Calibri" pitchFamily="34" charset="0"/>
                <a:cs typeface="Calibri" pitchFamily="34" charset="0"/>
              </a:rPr>
              <a:t>:</a:t>
            </a:r>
          </a:p>
          <a:p>
            <a:pPr marL="1017588" lvl="2" indent="-342900">
              <a:defRPr/>
            </a:pPr>
            <a:r>
              <a:rPr lang="en-US" b="0" kern="0" dirty="0" smtClean="0">
                <a:solidFill>
                  <a:srgbClr val="1D528D"/>
                </a:solidFill>
                <a:latin typeface="Calibri" pitchFamily="34" charset="0"/>
                <a:cs typeface="Calibri" pitchFamily="34" charset="0"/>
              </a:rPr>
              <a:t>FHBM rescission, if analysis shows that the community will not be inundated by the 1% chance flood (NSFHA or Non-</a:t>
            </a:r>
            <a:r>
              <a:rPr lang="en-US" b="0" kern="0" dirty="0" err="1" smtClean="0">
                <a:solidFill>
                  <a:srgbClr val="1D528D"/>
                </a:solidFill>
                <a:latin typeface="Calibri" pitchFamily="34" charset="0"/>
                <a:cs typeface="Calibri" pitchFamily="34" charset="0"/>
              </a:rPr>
              <a:t>floodprone</a:t>
            </a:r>
            <a:r>
              <a:rPr lang="en-US" b="0" kern="0" dirty="0" smtClean="0">
                <a:solidFill>
                  <a:srgbClr val="1D528D"/>
                </a:solidFill>
                <a:latin typeface="Calibri" pitchFamily="34" charset="0"/>
                <a:cs typeface="Calibri" pitchFamily="34" charset="0"/>
              </a:rPr>
              <a:t>) or</a:t>
            </a:r>
          </a:p>
          <a:p>
            <a:pPr marL="1017588" lvl="2" indent="-342900">
              <a:defRPr/>
            </a:pPr>
            <a:r>
              <a:rPr lang="en-US" b="0" kern="0" dirty="0" smtClean="0">
                <a:solidFill>
                  <a:srgbClr val="1D528D"/>
                </a:solidFill>
                <a:latin typeface="Calibri" pitchFamily="34" charset="0"/>
                <a:cs typeface="Calibri" pitchFamily="34" charset="0"/>
              </a:rPr>
              <a:t>The adopted map does not accurately reflect the SFHA, has printing errors, community lacked land use authority or the map had inaccurate flood elevations.</a:t>
            </a:r>
          </a:p>
        </p:txBody>
      </p:sp>
    </p:spTree>
    <p:extLst>
      <p:ext uri="{BB962C8B-B14F-4D97-AF65-F5344CB8AC3E}">
        <p14:creationId xmlns:p14="http://schemas.microsoft.com/office/powerpoint/2010/main" val="30605052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33</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Emergency Phase: </a:t>
            </a:r>
            <a:r>
              <a:rPr lang="en-US" sz="1200" b="0" kern="0" dirty="0" smtClean="0">
                <a:solidFill>
                  <a:schemeClr val="tx2"/>
                </a:solidFill>
                <a:latin typeface="Calibri" pitchFamily="34" charset="0"/>
                <a:cs typeface="Calibri" pitchFamily="34" charset="0"/>
              </a:rPr>
              <a:t>  (continued)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kern="0" dirty="0" smtClean="0">
                <a:solidFill>
                  <a:srgbClr val="1D528D"/>
                </a:solidFill>
                <a:latin typeface="Calibri" pitchFamily="34" charset="0"/>
                <a:cs typeface="Calibri" pitchFamily="34" charset="0"/>
              </a:rPr>
              <a:t>Situation Three</a:t>
            </a:r>
            <a:r>
              <a:rPr lang="en-US" b="0" kern="0" dirty="0" smtClean="0">
                <a:solidFill>
                  <a:srgbClr val="1D528D"/>
                </a:solidFill>
                <a:latin typeface="Calibri" pitchFamily="34" charset="0"/>
                <a:cs typeface="Calibri" pitchFamily="34" charset="0"/>
              </a:rPr>
              <a:t>:</a:t>
            </a:r>
          </a:p>
          <a:p>
            <a:pPr marL="1017588" lvl="2" indent="-342900">
              <a:defRPr/>
            </a:pPr>
            <a:r>
              <a:rPr lang="en-US" b="0" kern="0" dirty="0" smtClean="0">
                <a:solidFill>
                  <a:srgbClr val="1D528D"/>
                </a:solidFill>
                <a:latin typeface="Calibri" pitchFamily="34" charset="0"/>
                <a:cs typeface="Calibri" pitchFamily="34" charset="0"/>
              </a:rPr>
              <a:t>If a community that does not have a current FIRM applies during the six month compliance period and has adopted the new effective FIRM, it will be enrolled and automatically converted to the Regular Phase on the date the FIRM becomes effective.</a:t>
            </a:r>
          </a:p>
        </p:txBody>
      </p:sp>
    </p:spTree>
    <p:extLst>
      <p:ext uri="{BB962C8B-B14F-4D97-AF65-F5344CB8AC3E}">
        <p14:creationId xmlns:p14="http://schemas.microsoft.com/office/powerpoint/2010/main" val="1013672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34</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Emergency Phase: </a:t>
            </a:r>
            <a:r>
              <a:rPr lang="en-US" sz="1200" b="0" kern="0" dirty="0" smtClean="0">
                <a:solidFill>
                  <a:schemeClr val="tx2"/>
                </a:solidFill>
                <a:latin typeface="Calibri" pitchFamily="34" charset="0"/>
                <a:cs typeface="Calibri" pitchFamily="34" charset="0"/>
              </a:rPr>
              <a:t>  (conclusion)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kern="0" dirty="0" smtClean="0">
                <a:solidFill>
                  <a:srgbClr val="1D528D"/>
                </a:solidFill>
                <a:latin typeface="Calibri" pitchFamily="34" charset="0"/>
                <a:cs typeface="Calibri" pitchFamily="34" charset="0"/>
              </a:rPr>
              <a:t>Situation Four</a:t>
            </a:r>
            <a:r>
              <a:rPr lang="en-US" b="0" kern="0" dirty="0" smtClean="0">
                <a:solidFill>
                  <a:srgbClr val="1D528D"/>
                </a:solidFill>
                <a:latin typeface="Calibri" pitchFamily="34" charset="0"/>
                <a:cs typeface="Calibri" pitchFamily="34" charset="0"/>
              </a:rPr>
              <a:t>:</a:t>
            </a:r>
          </a:p>
          <a:p>
            <a:pPr marL="1017588" lvl="2" indent="-342900">
              <a:defRPr/>
            </a:pPr>
            <a:r>
              <a:rPr lang="en-US" b="0" kern="0" dirty="0" smtClean="0">
                <a:solidFill>
                  <a:srgbClr val="1D528D"/>
                </a:solidFill>
                <a:latin typeface="Calibri" pitchFamily="34" charset="0"/>
                <a:cs typeface="Calibri" pitchFamily="34" charset="0"/>
              </a:rPr>
              <a:t>Emergency Phase entry can be had by the adoption of a preliminary map (if they don’t have a map), but only after the appropriate map reference can be added to the ordinance.</a:t>
            </a:r>
          </a:p>
          <a:p>
            <a:pPr marL="1017588" lvl="2" indent="-342900">
              <a:defRPr/>
            </a:pPr>
            <a:r>
              <a:rPr lang="en-US" b="0" kern="0" dirty="0" smtClean="0">
                <a:solidFill>
                  <a:srgbClr val="1D528D"/>
                </a:solidFill>
                <a:latin typeface="Calibri" pitchFamily="34" charset="0"/>
                <a:cs typeface="Calibri" pitchFamily="34" charset="0"/>
              </a:rPr>
              <a:t>This typically doesn’t occur until the FIRM effective date is established, the LFD issued and community readopts and makes reference to the new FIRM effective date.</a:t>
            </a:r>
          </a:p>
        </p:txBody>
      </p:sp>
    </p:spTree>
    <p:extLst>
      <p:ext uri="{BB962C8B-B14F-4D97-AF65-F5344CB8AC3E}">
        <p14:creationId xmlns:p14="http://schemas.microsoft.com/office/powerpoint/2010/main" val="13897128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35</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Now, what is the ‘Regular Phase?’ </a:t>
            </a:r>
            <a:r>
              <a:rPr lang="en-US" sz="1200" b="0" kern="0" dirty="0" smtClean="0">
                <a:solidFill>
                  <a:schemeClr val="tx2"/>
                </a:solidFill>
                <a:latin typeface="Calibri" pitchFamily="34" charset="0"/>
                <a:cs typeface="Calibri" pitchFamily="34" charset="0"/>
              </a:rPr>
              <a:t>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solidFill>
                  <a:srgbClr val="1D528D"/>
                </a:solidFill>
                <a:latin typeface="Calibri" pitchFamily="34" charset="0"/>
                <a:cs typeface="Calibri" pitchFamily="34" charset="0"/>
              </a:rPr>
              <a:t>Communities that are mapped on a FIRM are entered directly into the Regular Phase of the program.</a:t>
            </a:r>
          </a:p>
          <a:p>
            <a:pPr marL="685800" lvl="1" indent="-342900">
              <a:defRPr/>
            </a:pPr>
            <a:r>
              <a:rPr lang="en-US" b="0" kern="0" dirty="0" smtClean="0">
                <a:solidFill>
                  <a:srgbClr val="1D528D"/>
                </a:solidFill>
                <a:latin typeface="Calibri" pitchFamily="34" charset="0"/>
                <a:cs typeface="Calibri" pitchFamily="34" charset="0"/>
              </a:rPr>
              <a:t>The community must adopt legally enforceable FPM measures that are compliant with the determined level of the FIRM.</a:t>
            </a:r>
          </a:p>
        </p:txBody>
      </p:sp>
    </p:spTree>
    <p:extLst>
      <p:ext uri="{BB962C8B-B14F-4D97-AF65-F5344CB8AC3E}">
        <p14:creationId xmlns:p14="http://schemas.microsoft.com/office/powerpoint/2010/main" val="9624098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Enrolling Communities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36</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Regular Phase: </a:t>
            </a:r>
            <a:r>
              <a:rPr lang="en-US" sz="1200" b="0" kern="0" dirty="0" smtClean="0">
                <a:solidFill>
                  <a:schemeClr val="tx2"/>
                </a:solidFill>
                <a:latin typeface="Calibri" pitchFamily="34" charset="0"/>
                <a:cs typeface="Calibri" pitchFamily="34" charset="0"/>
              </a:rPr>
              <a:t>(conclusion)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solidFill>
                  <a:srgbClr val="1D528D"/>
                </a:solidFill>
                <a:latin typeface="Calibri" pitchFamily="34" charset="0"/>
                <a:cs typeface="Calibri" pitchFamily="34" charset="0"/>
              </a:rPr>
              <a:t>Communities that are designated “all Zone D,” which do not have a map can be Regular Phase if they submit a resolution compliant with 44 CFR 59.22 and 44 CFR 60.3 (a).</a:t>
            </a:r>
          </a:p>
          <a:p>
            <a:pPr marL="685800" lvl="1" indent="-342900">
              <a:defRPr/>
            </a:pPr>
            <a:r>
              <a:rPr lang="en-US" b="0" kern="0" dirty="0" smtClean="0">
                <a:solidFill>
                  <a:srgbClr val="1D528D"/>
                </a:solidFill>
                <a:latin typeface="Calibri" pitchFamily="34" charset="0"/>
                <a:cs typeface="Calibri" pitchFamily="34" charset="0"/>
              </a:rPr>
              <a:t>Communities with no SFHAs may be entered by submitting a similar resolution or when FEMA provides a letter designating them with no SFHAs.</a:t>
            </a:r>
          </a:p>
        </p:txBody>
      </p:sp>
    </p:spTree>
    <p:extLst>
      <p:ext uri="{BB962C8B-B14F-4D97-AF65-F5344CB8AC3E}">
        <p14:creationId xmlns:p14="http://schemas.microsoft.com/office/powerpoint/2010/main" val="12010903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701AAA-C610-44FA-AAF6-900CDDFFB84A}" type="slidenum">
              <a:rPr lang="en-US" smtClean="0"/>
              <a:t>37</a:t>
            </a:fld>
            <a:endParaRPr lang="en-US" dirty="0"/>
          </a:p>
        </p:txBody>
      </p:sp>
      <p:sp>
        <p:nvSpPr>
          <p:cNvPr id="3" name="Title 1"/>
          <p:cNvSpPr txBox="1">
            <a:spLocks/>
          </p:cNvSpPr>
          <p:nvPr/>
        </p:nvSpPr>
        <p:spPr>
          <a:xfrm>
            <a:off x="1676400" y="381000"/>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smtClean="0"/>
              <a:t>Emergency vs. Regular Phases</a:t>
            </a:r>
            <a:r>
              <a:rPr lang="en-US" sz="2000" kern="0" dirty="0" smtClean="0"/>
              <a:t>  </a:t>
            </a:r>
            <a:endParaRPr lang="en-US" sz="2000" kern="0" dirty="0"/>
          </a:p>
        </p:txBody>
      </p:sp>
      <p:sp>
        <p:nvSpPr>
          <p:cNvPr id="4" name="Rectangle 2059"/>
          <p:cNvSpPr txBox="1">
            <a:spLocks noChangeArrowheads="1"/>
          </p:cNvSpPr>
          <p:nvPr/>
        </p:nvSpPr>
        <p:spPr bwMode="auto">
          <a:xfrm>
            <a:off x="1066800" y="1371600"/>
            <a:ext cx="6934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Insurance coverage availability comparison.  </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57400"/>
            <a:ext cx="851052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4900143"/>
            <a:ext cx="8153401" cy="1119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78009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After Action Review </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38</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smtClean="0">
                <a:ln>
                  <a:solidFill>
                    <a:schemeClr val="bg1"/>
                  </a:solidFill>
                </a:ln>
                <a:solidFill>
                  <a:schemeClr val="tx2"/>
                </a:solidFill>
                <a:latin typeface="Calibri" pitchFamily="34" charset="0"/>
                <a:cs typeface="Calibri" pitchFamily="34" charset="0"/>
              </a:rPr>
              <a:t>Feel like you are missing something vital?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smtClean="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endParaRPr lang="en-US" sz="2800" dirty="0">
              <a:latin typeface="Calibri" pitchFamily="34" charset="0"/>
              <a:cs typeface="Calibri" pitchFamily="34" charset="0"/>
            </a:endParaRPr>
          </a:p>
        </p:txBody>
      </p:sp>
    </p:spTree>
    <p:extLst>
      <p:ext uri="{BB962C8B-B14F-4D97-AF65-F5344CB8AC3E}">
        <p14:creationId xmlns:p14="http://schemas.microsoft.com/office/powerpoint/2010/main" val="36505150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39</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Overview</a:t>
            </a:r>
            <a:r>
              <a:rPr lang="en-US" sz="2800" b="0" kern="0" dirty="0" smtClean="0">
                <a:solidFill>
                  <a:schemeClr val="tx2"/>
                </a:solidFill>
                <a:latin typeface="Calibri" pitchFamily="34" charset="0"/>
                <a:cs typeface="Calibri" pitchFamily="34" charset="0"/>
              </a:rPr>
              <a:t>: </a:t>
            </a:r>
            <a:r>
              <a:rPr lang="en-US" b="0" kern="0" dirty="0" smtClean="0">
                <a:solidFill>
                  <a:schemeClr val="tx2"/>
                </a:solidFill>
                <a:latin typeface="Calibri" pitchFamily="34" charset="0"/>
                <a:cs typeface="Calibri" pitchFamily="34" charset="0"/>
              </a:rPr>
              <a:t>This topic (Ordinance Assistance) can be covered by various checklists, publications and regulations, such as:</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The National Flood Insurance Act of 1968, Section 1315;</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The 2011 FEMA 553 “Community Enrollment and Eligibility Handbook,”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Title 44 of the CFR, Parts 59 and 60.</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2452716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Objectives</a:t>
            </a:r>
            <a:endParaRPr lang="en-US" sz="3600"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Upon completion, participants will be able to:</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8.1  Use NFIP Coordination as the foundation for effective state FPM.</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8.2  Define the process of administering oversight of local floodplain management programs.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8.3  Prepare to conduct CAC and CAV actions with communities.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8.4  Develop publications and outreach venues.</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4</a:t>
            </a:fld>
            <a:endParaRPr lang="en-US" dirty="0"/>
          </a:p>
        </p:txBody>
      </p:sp>
    </p:spTree>
    <p:extLst>
      <p:ext uri="{BB962C8B-B14F-4D97-AF65-F5344CB8AC3E}">
        <p14:creationId xmlns:p14="http://schemas.microsoft.com/office/powerpoint/2010/main" val="33101322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40</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When reviewing a community’s flood damage prevention ordinance, a determination must be made that the ordinance meets or exceeds all of the applicable requirements of 44 CFR 60.3 and 60.6 (a).</a:t>
            </a:r>
          </a:p>
          <a:p>
            <a:pPr marL="800100" lvl="1" indent="-457200">
              <a:defRPr/>
            </a:pPr>
            <a:r>
              <a:rPr lang="en-US" sz="2800" b="0" kern="0" dirty="0" smtClean="0">
                <a:solidFill>
                  <a:schemeClr val="tx2"/>
                </a:solidFill>
                <a:latin typeface="Calibri" pitchFamily="34" charset="0"/>
                <a:cs typeface="Calibri" pitchFamily="34" charset="0"/>
              </a:rPr>
              <a:t>It must also be determined that it meets applicable provisions of State enabling legislation and has been legally adopted through due process requirements.</a:t>
            </a: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4064011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41</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Under Section 1315:</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Participating communities are required to have adopted adequate land use and control measures with effective enforcement measures which are consistent with Section 1361 and Title 44,                   Parts 59 and 60,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Must be legally enforceable.</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5" name="Picture 4" descr="44CFR 2009.jpg"/>
          <p:cNvPicPr>
            <a:picLocks noChangeAspect="1"/>
          </p:cNvPicPr>
          <p:nvPr/>
        </p:nvPicPr>
        <p:blipFill>
          <a:blip r:embed="rId3"/>
          <a:stretch>
            <a:fillRect/>
          </a:stretch>
        </p:blipFill>
        <p:spPr>
          <a:xfrm>
            <a:off x="6934200" y="4500245"/>
            <a:ext cx="1226344" cy="193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483969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42</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Additionally:</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The community must include adequate administrative procedures for administering the ordinance, adequate enforcement procedures and a variance section.</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FEMA doesn’t specify the procedures required, but expects the community to utilize the same procedures it uses to administer other ordinances.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9685814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43</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NFIP regulations require that:</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The community ordinance/regulations be applied “uniformly throughout the community to all privately and publicly owned land,”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Must take precedence over any less restrictive conflicting laws, ordinances or codes.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5051260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44</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Statutory Authority</a:t>
            </a:r>
            <a:r>
              <a:rPr lang="en-US" sz="2800" b="0" kern="0" dirty="0" smtClean="0">
                <a:solidFill>
                  <a:schemeClr val="tx2"/>
                </a:solidFill>
                <a:latin typeface="Calibri" pitchFamily="34" charset="0"/>
                <a:cs typeface="Calibri" pitchFamily="34" charset="0"/>
              </a:rPr>
              <a:t>: </a:t>
            </a:r>
            <a:r>
              <a:rPr lang="en-US" b="0" kern="0" dirty="0" smtClean="0">
                <a:solidFill>
                  <a:schemeClr val="tx2"/>
                </a:solidFill>
                <a:latin typeface="Calibri" pitchFamily="34" charset="0"/>
                <a:cs typeface="Calibri" pitchFamily="34" charset="0"/>
              </a:rPr>
              <a:t>An ordinance is a generic term for a law passed by a local government.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Does your State use another term?</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In most States, a community’s authority to enact an ordinance comes from a State law.  This authority can be general in nature or a specific authority to adopt and enforce OR a combination of both.</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1532169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45</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Whichever type of State law applies, it generally includes the following:</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The purpose and limits of the regulatory authority;</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Minimum regulatory standards;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Prerequisites for enacting or amending the ordinance;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Requirements for issuing variances or allowing special uses,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Prerequisites for the administering official if specified.</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42754979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46</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Some States provide for State oversight of local regulations.  A developer may be required to apply directly to the State for a permit.</a:t>
            </a:r>
          </a:p>
          <a:p>
            <a:pPr marL="800100" lvl="1" indent="-457200">
              <a:defRPr/>
            </a:pPr>
            <a:r>
              <a:rPr lang="en-US" sz="2800" b="0" kern="0" dirty="0" smtClean="0">
                <a:solidFill>
                  <a:schemeClr val="tx2"/>
                </a:solidFill>
                <a:latin typeface="Calibri" pitchFamily="34" charset="0"/>
                <a:cs typeface="Calibri" pitchFamily="34" charset="0"/>
              </a:rPr>
              <a:t>In some States, the developer may appeal to the State, if they feel the local community government has not interpreted its regulations correctly.</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5602697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47</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800100" lvl="1" indent="-457200">
              <a:defRPr/>
            </a:pPr>
            <a:r>
              <a:rPr lang="en-US" sz="2800" b="0" kern="0" dirty="0" smtClean="0">
                <a:solidFill>
                  <a:schemeClr val="tx2"/>
                </a:solidFill>
                <a:latin typeface="Calibri" pitchFamily="34" charset="0"/>
                <a:cs typeface="Calibri" pitchFamily="34" charset="0"/>
              </a:rPr>
              <a:t>Recall our earlier discussion in Module 5, that most States are subject to the 1868 “Dillon’s Rule.”</a:t>
            </a:r>
          </a:p>
          <a:p>
            <a:pPr marL="1131888" lvl="2" indent="-457200">
              <a:defRPr/>
            </a:pPr>
            <a:r>
              <a:rPr lang="en-US" b="0" kern="0" dirty="0" smtClean="0">
                <a:latin typeface="Calibri" pitchFamily="34" charset="0"/>
                <a:cs typeface="Calibri" pitchFamily="34" charset="0"/>
              </a:rPr>
              <a:t>Dillon’s Rule: because local governments are created by State government, they can only do what State laws specifically authorize.</a:t>
            </a:r>
          </a:p>
          <a:p>
            <a:pPr marL="1131888" lvl="2" indent="-457200">
              <a:defRPr/>
            </a:pPr>
            <a:r>
              <a:rPr lang="en-US" b="0" kern="0" dirty="0" smtClean="0">
                <a:latin typeface="Calibri" pitchFamily="34" charset="0"/>
                <a:cs typeface="Calibri" pitchFamily="34" charset="0"/>
              </a:rPr>
              <a:t>If an action is not authorized                                                       by statute, a community  can’t                                             perform the action in                                                                     a “Dillon’s Rule” State.</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501393"/>
            <a:ext cx="1447800" cy="189940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5458815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48</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State Approval of Communities’ FPM Regulations</a:t>
            </a:r>
            <a:r>
              <a:rPr lang="en-US" sz="2800" b="0" kern="0" dirty="0" smtClean="0">
                <a:solidFill>
                  <a:schemeClr val="tx2"/>
                </a:solidFill>
                <a:latin typeface="Calibri" pitchFamily="34" charset="0"/>
                <a:cs typeface="Calibri" pitchFamily="34" charset="0"/>
              </a:rPr>
              <a:t>: The NFIP State Coordinator’s Office acts as a link between FEMA and communities</a:t>
            </a:r>
            <a:r>
              <a:rPr lang="en-US" b="0" kern="0" dirty="0" smtClean="0">
                <a:solidFill>
                  <a:schemeClr val="tx2"/>
                </a:solidFill>
                <a:latin typeface="Calibri" pitchFamily="34" charset="0"/>
                <a:cs typeface="Calibri" pitchFamily="34" charset="0"/>
              </a:rPr>
              <a:t>.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States often review FPM ordinances as a task under the CAP-SSSE or to ensure compliance with State laws or regulations.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In some States, approval by the State is required.</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5254106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49</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State Approval:  </a:t>
            </a:r>
            <a:r>
              <a:rPr lang="en-US" sz="1200" b="0" kern="0" dirty="0" smtClean="0">
                <a:solidFill>
                  <a:schemeClr val="tx2"/>
                </a:solidFill>
                <a:latin typeface="Calibri" pitchFamily="34" charset="0"/>
                <a:cs typeface="Calibri" pitchFamily="34" charset="0"/>
              </a:rPr>
              <a:t>(conclusion)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The FEMA Regional Office must ensure that in a State that requires  State approval of an ordinance, the community’s ordinance is actually approved.  Why?</a:t>
            </a:r>
          </a:p>
          <a:p>
            <a:pPr marL="685800" lvl="1" indent="-342900">
              <a:defRPr/>
            </a:pPr>
            <a:endParaRPr lang="en-US" sz="1600" b="0" kern="0" dirty="0" smtClean="0">
              <a:latin typeface="Calibri" pitchFamily="34" charset="0"/>
              <a:cs typeface="Calibri" pitchFamily="34" charset="0"/>
            </a:endParaRPr>
          </a:p>
          <a:p>
            <a:pPr marL="1017588" lvl="2" indent="-342900">
              <a:defRPr/>
            </a:pPr>
            <a:r>
              <a:rPr lang="en-US" b="0" kern="0" dirty="0" smtClean="0">
                <a:latin typeface="Calibri" pitchFamily="34" charset="0"/>
                <a:cs typeface="Calibri" pitchFamily="34" charset="0"/>
              </a:rPr>
              <a:t>Because a local ordinance in such a State may not be legally enforceable.</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599390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Scope</a:t>
            </a:r>
            <a:endParaRPr lang="en-US" sz="3600"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This module includes the following five topics:</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Enrolling Communities to participate in the NFIP (Objective 8.1);</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Ordinance Assistance (Objective 8.1);</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CRS Coordination (Objective 8.1);</a:t>
            </a:r>
          </a:p>
          <a:p>
            <a:pPr marL="514350" marR="0" lvl="1" indent="460375" algn="l" defTabSz="914400" rtl="0" eaLnBrk="0" fontAlgn="base" latinLnBrk="0" hangingPunct="0">
              <a:spcBef>
                <a:spcPct val="30000"/>
              </a:spcBef>
              <a:spcAft>
                <a:spcPct val="0"/>
              </a:spcAft>
              <a:buClr>
                <a:srgbClr val="B0B1B3"/>
              </a:buClr>
              <a:buSzTx/>
              <a:buFont typeface="+mj-lt"/>
              <a:buAutoNum type="arabicPeriod"/>
              <a:tabLst/>
              <a:defRPr/>
            </a:pPr>
            <a:r>
              <a:rPr lang="en-US" sz="2400" b="0" kern="0" dirty="0" smtClean="0">
                <a:latin typeface="Calibri" pitchFamily="34" charset="0"/>
                <a:cs typeface="Calibri" pitchFamily="34" charset="0"/>
              </a:rPr>
              <a:t>CRS Compliance and Retrograde Procedures</a:t>
            </a:r>
          </a:p>
          <a:p>
            <a:pPr marL="514350" marR="0" lvl="1" indent="460375" algn="l" defTabSz="914400" rtl="0" eaLnBrk="0" fontAlgn="base" latinLnBrk="0" hangingPunct="0">
              <a:spcBef>
                <a:spcPct val="30000"/>
              </a:spcBef>
              <a:spcAft>
                <a:spcPct val="0"/>
              </a:spcAft>
              <a:buClr>
                <a:srgbClr val="B0B1B3"/>
              </a:buClr>
              <a:buSzTx/>
              <a:buFont typeface="+mj-lt"/>
              <a:buAutoNum type="arabicPeriod"/>
              <a:tabLst/>
              <a:defRPr/>
            </a:pPr>
            <a:r>
              <a:rPr lang="en-US" sz="2400" b="0" kern="0" dirty="0" smtClean="0">
                <a:latin typeface="Calibri" pitchFamily="34" charset="0"/>
                <a:cs typeface="Calibri" pitchFamily="34" charset="0"/>
              </a:rPr>
              <a:t>CRS Verification Visits: The State’s Role</a:t>
            </a:r>
          </a:p>
        </p:txBody>
      </p:sp>
      <p:sp>
        <p:nvSpPr>
          <p:cNvPr id="3" name="Slide Number Placeholder 2"/>
          <p:cNvSpPr>
            <a:spLocks noGrp="1"/>
          </p:cNvSpPr>
          <p:nvPr>
            <p:ph type="sldNum" sz="quarter" idx="12"/>
          </p:nvPr>
        </p:nvSpPr>
        <p:spPr/>
        <p:txBody>
          <a:bodyPr/>
          <a:lstStyle/>
          <a:p>
            <a:fld id="{92701AAA-C610-44FA-AAF6-900CDDFFB84A}" type="slidenum">
              <a:rPr lang="en-US" smtClean="0"/>
              <a:t>5</a:t>
            </a:fld>
            <a:endParaRPr lang="en-US" dirty="0"/>
          </a:p>
        </p:txBody>
      </p:sp>
    </p:spTree>
    <p:extLst>
      <p:ext uri="{BB962C8B-B14F-4D97-AF65-F5344CB8AC3E}">
        <p14:creationId xmlns:p14="http://schemas.microsoft.com/office/powerpoint/2010/main" val="32500987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50</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State Preemption of Local Ordinances</a:t>
            </a:r>
            <a:r>
              <a:rPr lang="en-US" sz="2800" b="0" kern="0" dirty="0" smtClean="0">
                <a:solidFill>
                  <a:schemeClr val="tx2"/>
                </a:solidFill>
                <a:latin typeface="Calibri" pitchFamily="34" charset="0"/>
                <a:cs typeface="Calibri" pitchFamily="34" charset="0"/>
              </a:rPr>
              <a:t>: If a State law or regulation preempts a community from regulating certain types of activities or actions by State agencies, then the State agency overseeing the activity must apply FPM requirements equivalent to NFIP minimum criteria</a:t>
            </a:r>
            <a:r>
              <a:rPr lang="en-US" b="0" kern="0" dirty="0" smtClean="0">
                <a:solidFill>
                  <a:schemeClr val="tx2"/>
                </a:solidFill>
                <a:latin typeface="Calibri" pitchFamily="34" charset="0"/>
                <a:cs typeface="Calibri" pitchFamily="34" charset="0"/>
              </a:rPr>
              <a:t>.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2050" name="Picture 2" descr="C:\Users\AGOODMAN\AppData\Local\Microsoft\Windows\Temporary Internet Files\Content.IE5\FEWJJ62Y\MC900391156[1].wmf"/>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00600" y="4544291"/>
            <a:ext cx="1752600" cy="1704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395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51</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Determining Compliance with 44 CFR §60.3</a:t>
            </a:r>
            <a:r>
              <a:rPr lang="en-US" sz="2800" b="0" kern="0" dirty="0" smtClean="0">
                <a:solidFill>
                  <a:schemeClr val="tx2"/>
                </a:solidFill>
                <a:latin typeface="Calibri" pitchFamily="34" charset="0"/>
                <a:cs typeface="Calibri" pitchFamily="34" charset="0"/>
              </a:rPr>
              <a:t>: The requirements that apply to a particular community depends on its flood hazard and the level of detail of the data that FEMA has provided</a:t>
            </a:r>
            <a:r>
              <a:rPr lang="en-US" b="0" kern="0" dirty="0" smtClean="0">
                <a:solidFill>
                  <a:schemeClr val="tx2"/>
                </a:solidFill>
                <a:latin typeface="Calibri" pitchFamily="34" charset="0"/>
                <a:cs typeface="Calibri" pitchFamily="34" charset="0"/>
              </a:rPr>
              <a:t>.  In example: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60.3(a) FEMA has not provided any maps or data to the community (also D Zones);</a:t>
            </a:r>
          </a:p>
          <a:p>
            <a:pPr marL="685800" lvl="1" indent="-342900">
              <a:defRPr/>
            </a:pPr>
            <a:r>
              <a:rPr lang="en-US" b="0" kern="0" dirty="0" smtClean="0">
                <a:latin typeface="Calibri" pitchFamily="34" charset="0"/>
                <a:cs typeface="Calibri" pitchFamily="34" charset="0"/>
              </a:rPr>
              <a:t>60.3(b) FEMA has provided a map with A Zones;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0452334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52</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b="0" kern="0" dirty="0" smtClean="0">
                <a:solidFill>
                  <a:schemeClr val="tx2"/>
                </a:solidFill>
                <a:latin typeface="Calibri" pitchFamily="34" charset="0"/>
                <a:cs typeface="Calibri" pitchFamily="34" charset="0"/>
              </a:rPr>
              <a:t>In example: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60.3(c) FEMA has provided a FIRM with BFEs;</a:t>
            </a:r>
          </a:p>
          <a:p>
            <a:pPr marL="685800" lvl="1" indent="-342900">
              <a:defRPr/>
            </a:pPr>
            <a:r>
              <a:rPr lang="en-US" b="0" kern="0" dirty="0" smtClean="0">
                <a:latin typeface="Calibri" pitchFamily="34" charset="0"/>
                <a:cs typeface="Calibri" pitchFamily="34" charset="0"/>
              </a:rPr>
              <a:t>60.3(d) FEMA has provided a  FIRM with BFEs and a floodway;</a:t>
            </a:r>
          </a:p>
          <a:p>
            <a:pPr marL="685800" lvl="1" indent="-342900">
              <a:defRPr/>
            </a:pPr>
            <a:r>
              <a:rPr lang="en-US" b="0" kern="0" dirty="0" smtClean="0">
                <a:latin typeface="Calibri" pitchFamily="34" charset="0"/>
                <a:cs typeface="Calibri" pitchFamily="34" charset="0"/>
              </a:rPr>
              <a:t>60.3(e) FEMA has provided a FIRM                                              with V Zones, and;</a:t>
            </a:r>
          </a:p>
          <a:p>
            <a:pPr marL="685800" lvl="1" indent="-342900">
              <a:defRPr/>
            </a:pPr>
            <a:r>
              <a:rPr lang="en-US" b="0" kern="0" dirty="0" smtClean="0">
                <a:latin typeface="Calibri" pitchFamily="34" charset="0"/>
                <a:cs typeface="Calibri" pitchFamily="34" charset="0"/>
              </a:rPr>
              <a:t>60.3(f) FEMA has provided a FIRM                                       that shows protection restoration area AR Zones.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191000"/>
            <a:ext cx="2813436" cy="1400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14914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53</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7" y="2514600"/>
            <a:ext cx="8162925" cy="2943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059"/>
          <p:cNvSpPr txBox="1">
            <a:spLocks noChangeArrowheads="1"/>
          </p:cNvSpPr>
          <p:nvPr/>
        </p:nvSpPr>
        <p:spPr bwMode="auto">
          <a:xfrm>
            <a:off x="457200" y="13716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ctr"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This type of table can be used to determine the minimum NFIP requirements for a community.  </a:t>
            </a:r>
            <a:endParaRPr lang="en-US" sz="1200" b="0" kern="0" dirty="0" smtClean="0">
              <a:solidFill>
                <a:schemeClr val="tx2"/>
              </a:solidFill>
              <a:latin typeface="Calibri" pitchFamily="34" charset="0"/>
              <a:cs typeface="Calibri" pitchFamily="34" charset="0"/>
            </a:endParaRPr>
          </a:p>
          <a:p>
            <a:pPr marL="342900" marR="0" lvl="1" indent="0" algn="ctr"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p:txBody>
      </p:sp>
    </p:spTree>
    <p:extLst>
      <p:ext uri="{BB962C8B-B14F-4D97-AF65-F5344CB8AC3E}">
        <p14:creationId xmlns:p14="http://schemas.microsoft.com/office/powerpoint/2010/main" val="24839210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54</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Determining Compliance: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Other types of data that are shown on the FIRM must be determined.  For example:</a:t>
            </a:r>
          </a:p>
          <a:p>
            <a:pPr marL="1017588" lvl="2" indent="-342900">
              <a:defRPr/>
            </a:pPr>
            <a:r>
              <a:rPr lang="en-US" b="0" kern="0" dirty="0" smtClean="0">
                <a:latin typeface="Calibri" pitchFamily="34" charset="0"/>
                <a:cs typeface="Calibri" pitchFamily="34" charset="0"/>
              </a:rPr>
              <a:t>Does the 60.3(d) community also have rivers or streams that have BFEs but no floodways, AO or AH zones, A zones or D zones?  If it does, provisions of 44 CFR 60.3 (a), (b) and (c) that apply to that type of data must be included in the ordinance.</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8345388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6401" name="Freeform 49" descr="regulation staircase graphic"/>
          <p:cNvSpPr>
            <a:spLocks/>
          </p:cNvSpPr>
          <p:nvPr/>
        </p:nvSpPr>
        <p:spPr bwMode="auto">
          <a:xfrm>
            <a:off x="2362200" y="2308225"/>
            <a:ext cx="5038725" cy="4244975"/>
          </a:xfrm>
          <a:custGeom>
            <a:avLst/>
            <a:gdLst>
              <a:gd name="T0" fmla="*/ 3174 w 3174"/>
              <a:gd name="T1" fmla="*/ 0 h 2674"/>
              <a:gd name="T2" fmla="*/ 3174 w 3174"/>
              <a:gd name="T3" fmla="*/ 2674 h 2674"/>
              <a:gd name="T4" fmla="*/ 0 w 3174"/>
              <a:gd name="T5" fmla="*/ 2669 h 2674"/>
              <a:gd name="T6" fmla="*/ 0 w 3174"/>
              <a:gd name="T7" fmla="*/ 2034 h 2674"/>
              <a:gd name="T8" fmla="*/ 635 w 3174"/>
              <a:gd name="T9" fmla="*/ 2034 h 2674"/>
              <a:gd name="T10" fmla="*/ 635 w 3174"/>
              <a:gd name="T11" fmla="*/ 1526 h 2674"/>
              <a:gd name="T12" fmla="*/ 1269 w 3174"/>
              <a:gd name="T13" fmla="*/ 1526 h 2674"/>
              <a:gd name="T14" fmla="*/ 1269 w 3174"/>
              <a:gd name="T15" fmla="*/ 1018 h 2674"/>
              <a:gd name="T16" fmla="*/ 1904 w 3174"/>
              <a:gd name="T17" fmla="*/ 1018 h 2674"/>
              <a:gd name="T18" fmla="*/ 1904 w 3174"/>
              <a:gd name="T19" fmla="*/ 510 h 2674"/>
              <a:gd name="T20" fmla="*/ 2539 w 3174"/>
              <a:gd name="T21" fmla="*/ 510 h 2674"/>
              <a:gd name="T22" fmla="*/ 2539 w 3174"/>
              <a:gd name="T23" fmla="*/ 2 h 2674"/>
              <a:gd name="T24" fmla="*/ 3174 w 3174"/>
              <a:gd name="T25" fmla="*/ 0 h 2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74" h="2674">
                <a:moveTo>
                  <a:pt x="3174" y="0"/>
                </a:moveTo>
                <a:lnTo>
                  <a:pt x="3174" y="2674"/>
                </a:lnTo>
                <a:lnTo>
                  <a:pt x="0" y="2669"/>
                </a:lnTo>
                <a:lnTo>
                  <a:pt x="0" y="2034"/>
                </a:lnTo>
                <a:lnTo>
                  <a:pt x="635" y="2034"/>
                </a:lnTo>
                <a:lnTo>
                  <a:pt x="635" y="1526"/>
                </a:lnTo>
                <a:lnTo>
                  <a:pt x="1269" y="1526"/>
                </a:lnTo>
                <a:lnTo>
                  <a:pt x="1269" y="1018"/>
                </a:lnTo>
                <a:lnTo>
                  <a:pt x="1904" y="1018"/>
                </a:lnTo>
                <a:lnTo>
                  <a:pt x="1904" y="510"/>
                </a:lnTo>
                <a:lnTo>
                  <a:pt x="2539" y="510"/>
                </a:lnTo>
                <a:lnTo>
                  <a:pt x="2539" y="2"/>
                </a:lnTo>
                <a:lnTo>
                  <a:pt x="3174" y="0"/>
                </a:lnTo>
                <a:close/>
              </a:path>
            </a:pathLst>
          </a:custGeom>
          <a:solidFill>
            <a:schemeClr val="tx1"/>
          </a:solidFill>
          <a:ln>
            <a:noFill/>
          </a:ln>
          <a:effectLst>
            <a:outerShdw dist="45791" dir="3378596" algn="ctr" rotWithShape="0">
              <a:schemeClr val="tx1"/>
            </a:outerShdw>
          </a:effectLst>
          <a:extLst/>
        </p:spPr>
        <p:txBody>
          <a:bodyPr/>
          <a:lstStyle/>
          <a:p>
            <a:endParaRPr lang="en-US"/>
          </a:p>
        </p:txBody>
      </p:sp>
      <p:sp>
        <p:nvSpPr>
          <p:cNvPr id="356402" name="Freeform 50"/>
          <p:cNvSpPr>
            <a:spLocks/>
          </p:cNvSpPr>
          <p:nvPr/>
        </p:nvSpPr>
        <p:spPr bwMode="auto">
          <a:xfrm>
            <a:off x="1143000" y="4554538"/>
            <a:ext cx="2220912" cy="1008062"/>
          </a:xfrm>
          <a:custGeom>
            <a:avLst/>
            <a:gdLst>
              <a:gd name="T0" fmla="*/ 0 w 1397"/>
              <a:gd name="T1" fmla="*/ 0 h 635"/>
              <a:gd name="T2" fmla="*/ 635 w 1397"/>
              <a:gd name="T3" fmla="*/ 0 h 635"/>
              <a:gd name="T4" fmla="*/ 1397 w 1397"/>
              <a:gd name="T5" fmla="*/ 635 h 635"/>
              <a:gd name="T6" fmla="*/ 762 w 1397"/>
              <a:gd name="T7" fmla="*/ 635 h 635"/>
              <a:gd name="T8" fmla="*/ 0 w 1397"/>
              <a:gd name="T9" fmla="*/ 0 h 635"/>
            </a:gdLst>
            <a:ahLst/>
            <a:cxnLst>
              <a:cxn ang="0">
                <a:pos x="T0" y="T1"/>
              </a:cxn>
              <a:cxn ang="0">
                <a:pos x="T2" y="T3"/>
              </a:cxn>
              <a:cxn ang="0">
                <a:pos x="T4" y="T5"/>
              </a:cxn>
              <a:cxn ang="0">
                <a:pos x="T6" y="T7"/>
              </a:cxn>
              <a:cxn ang="0">
                <a:pos x="T8" y="T9"/>
              </a:cxn>
            </a:cxnLst>
            <a:rect l="0" t="0" r="r" b="b"/>
            <a:pathLst>
              <a:path w="1397" h="635">
                <a:moveTo>
                  <a:pt x="0" y="0"/>
                </a:moveTo>
                <a:lnTo>
                  <a:pt x="635" y="0"/>
                </a:lnTo>
                <a:lnTo>
                  <a:pt x="1397" y="635"/>
                </a:lnTo>
                <a:lnTo>
                  <a:pt x="762" y="635"/>
                </a:lnTo>
                <a:lnTo>
                  <a:pt x="0" y="0"/>
                </a:lnTo>
                <a:close/>
              </a:path>
            </a:pathLst>
          </a:custGeom>
          <a:solidFill>
            <a:schemeClr val="tx1"/>
          </a:solidFill>
          <a:ln w="9525">
            <a:solidFill>
              <a:schemeClr val="bg1"/>
            </a:solidFill>
            <a:round/>
            <a:headEnd/>
            <a:tailEnd/>
          </a:ln>
        </p:spPr>
        <p:txBody>
          <a:bodyPr/>
          <a:lstStyle/>
          <a:p>
            <a:endParaRPr lang="en-US"/>
          </a:p>
        </p:txBody>
      </p:sp>
      <p:sp>
        <p:nvSpPr>
          <p:cNvPr id="356403" name="Freeform 51"/>
          <p:cNvSpPr>
            <a:spLocks/>
          </p:cNvSpPr>
          <p:nvPr/>
        </p:nvSpPr>
        <p:spPr bwMode="auto">
          <a:xfrm>
            <a:off x="2209800" y="3711575"/>
            <a:ext cx="2219325" cy="1012825"/>
          </a:xfrm>
          <a:custGeom>
            <a:avLst/>
            <a:gdLst>
              <a:gd name="T0" fmla="*/ 0 w 1396"/>
              <a:gd name="T1" fmla="*/ 0 h 638"/>
              <a:gd name="T2" fmla="*/ 635 w 1396"/>
              <a:gd name="T3" fmla="*/ 0 h 638"/>
              <a:gd name="T4" fmla="*/ 1396 w 1396"/>
              <a:gd name="T5" fmla="*/ 638 h 638"/>
              <a:gd name="T6" fmla="*/ 762 w 1396"/>
              <a:gd name="T7" fmla="*/ 638 h 638"/>
              <a:gd name="T8" fmla="*/ 0 w 1396"/>
              <a:gd name="T9" fmla="*/ 0 h 638"/>
            </a:gdLst>
            <a:ahLst/>
            <a:cxnLst>
              <a:cxn ang="0">
                <a:pos x="T0" y="T1"/>
              </a:cxn>
              <a:cxn ang="0">
                <a:pos x="T2" y="T3"/>
              </a:cxn>
              <a:cxn ang="0">
                <a:pos x="T4" y="T5"/>
              </a:cxn>
              <a:cxn ang="0">
                <a:pos x="T6" y="T7"/>
              </a:cxn>
              <a:cxn ang="0">
                <a:pos x="T8" y="T9"/>
              </a:cxn>
            </a:cxnLst>
            <a:rect l="0" t="0" r="r" b="b"/>
            <a:pathLst>
              <a:path w="1396" h="638">
                <a:moveTo>
                  <a:pt x="0" y="0"/>
                </a:moveTo>
                <a:lnTo>
                  <a:pt x="635" y="0"/>
                </a:lnTo>
                <a:lnTo>
                  <a:pt x="1396" y="638"/>
                </a:lnTo>
                <a:lnTo>
                  <a:pt x="762" y="638"/>
                </a:lnTo>
                <a:lnTo>
                  <a:pt x="0" y="0"/>
                </a:lnTo>
                <a:close/>
              </a:path>
            </a:pathLst>
          </a:custGeom>
          <a:solidFill>
            <a:schemeClr val="tx1"/>
          </a:solidFill>
          <a:ln w="9525">
            <a:solidFill>
              <a:schemeClr val="bg1"/>
            </a:solidFill>
            <a:round/>
            <a:headEnd/>
            <a:tailEnd/>
          </a:ln>
        </p:spPr>
        <p:txBody>
          <a:bodyPr/>
          <a:lstStyle/>
          <a:p>
            <a:endParaRPr lang="en-US"/>
          </a:p>
        </p:txBody>
      </p:sp>
      <p:sp>
        <p:nvSpPr>
          <p:cNvPr id="356404" name="Freeform 52"/>
          <p:cNvSpPr>
            <a:spLocks/>
          </p:cNvSpPr>
          <p:nvPr/>
        </p:nvSpPr>
        <p:spPr bwMode="auto">
          <a:xfrm>
            <a:off x="3200400" y="2954338"/>
            <a:ext cx="2219325" cy="1008062"/>
          </a:xfrm>
          <a:custGeom>
            <a:avLst/>
            <a:gdLst>
              <a:gd name="T0" fmla="*/ 0 w 1396"/>
              <a:gd name="T1" fmla="*/ 0 h 635"/>
              <a:gd name="T2" fmla="*/ 635 w 1396"/>
              <a:gd name="T3" fmla="*/ 0 h 635"/>
              <a:gd name="T4" fmla="*/ 1396 w 1396"/>
              <a:gd name="T5" fmla="*/ 635 h 635"/>
              <a:gd name="T6" fmla="*/ 761 w 1396"/>
              <a:gd name="T7" fmla="*/ 635 h 635"/>
              <a:gd name="T8" fmla="*/ 0 w 1396"/>
              <a:gd name="T9" fmla="*/ 0 h 635"/>
            </a:gdLst>
            <a:ahLst/>
            <a:cxnLst>
              <a:cxn ang="0">
                <a:pos x="T0" y="T1"/>
              </a:cxn>
              <a:cxn ang="0">
                <a:pos x="T2" y="T3"/>
              </a:cxn>
              <a:cxn ang="0">
                <a:pos x="T4" y="T5"/>
              </a:cxn>
              <a:cxn ang="0">
                <a:pos x="T6" y="T7"/>
              </a:cxn>
              <a:cxn ang="0">
                <a:pos x="T8" y="T9"/>
              </a:cxn>
            </a:cxnLst>
            <a:rect l="0" t="0" r="r" b="b"/>
            <a:pathLst>
              <a:path w="1396" h="635">
                <a:moveTo>
                  <a:pt x="0" y="0"/>
                </a:moveTo>
                <a:lnTo>
                  <a:pt x="635" y="0"/>
                </a:lnTo>
                <a:lnTo>
                  <a:pt x="1396" y="635"/>
                </a:lnTo>
                <a:lnTo>
                  <a:pt x="761" y="635"/>
                </a:lnTo>
                <a:lnTo>
                  <a:pt x="0" y="0"/>
                </a:lnTo>
                <a:close/>
              </a:path>
            </a:pathLst>
          </a:custGeom>
          <a:solidFill>
            <a:schemeClr val="tx1"/>
          </a:solidFill>
          <a:ln w="9525">
            <a:solidFill>
              <a:schemeClr val="bg1"/>
            </a:solidFill>
            <a:round/>
            <a:headEnd/>
            <a:tailEnd/>
          </a:ln>
        </p:spPr>
        <p:txBody>
          <a:bodyPr/>
          <a:lstStyle/>
          <a:p>
            <a:endParaRPr lang="en-US"/>
          </a:p>
        </p:txBody>
      </p:sp>
      <p:sp>
        <p:nvSpPr>
          <p:cNvPr id="356405" name="Freeform 53"/>
          <p:cNvSpPr>
            <a:spLocks/>
          </p:cNvSpPr>
          <p:nvPr/>
        </p:nvSpPr>
        <p:spPr bwMode="auto">
          <a:xfrm>
            <a:off x="4191000" y="2117725"/>
            <a:ext cx="2219325" cy="1006475"/>
          </a:xfrm>
          <a:custGeom>
            <a:avLst/>
            <a:gdLst>
              <a:gd name="T0" fmla="*/ 0 w 1396"/>
              <a:gd name="T1" fmla="*/ 0 h 634"/>
              <a:gd name="T2" fmla="*/ 634 w 1396"/>
              <a:gd name="T3" fmla="*/ 0 h 634"/>
              <a:gd name="T4" fmla="*/ 1396 w 1396"/>
              <a:gd name="T5" fmla="*/ 634 h 634"/>
              <a:gd name="T6" fmla="*/ 761 w 1396"/>
              <a:gd name="T7" fmla="*/ 634 h 634"/>
              <a:gd name="T8" fmla="*/ 0 w 1396"/>
              <a:gd name="T9" fmla="*/ 0 h 634"/>
            </a:gdLst>
            <a:ahLst/>
            <a:cxnLst>
              <a:cxn ang="0">
                <a:pos x="T0" y="T1"/>
              </a:cxn>
              <a:cxn ang="0">
                <a:pos x="T2" y="T3"/>
              </a:cxn>
              <a:cxn ang="0">
                <a:pos x="T4" y="T5"/>
              </a:cxn>
              <a:cxn ang="0">
                <a:pos x="T6" y="T7"/>
              </a:cxn>
              <a:cxn ang="0">
                <a:pos x="T8" y="T9"/>
              </a:cxn>
            </a:cxnLst>
            <a:rect l="0" t="0" r="r" b="b"/>
            <a:pathLst>
              <a:path w="1396" h="634">
                <a:moveTo>
                  <a:pt x="0" y="0"/>
                </a:moveTo>
                <a:lnTo>
                  <a:pt x="634" y="0"/>
                </a:lnTo>
                <a:lnTo>
                  <a:pt x="1396" y="634"/>
                </a:lnTo>
                <a:lnTo>
                  <a:pt x="761" y="634"/>
                </a:lnTo>
                <a:lnTo>
                  <a:pt x="0" y="0"/>
                </a:lnTo>
                <a:close/>
              </a:path>
            </a:pathLst>
          </a:custGeom>
          <a:solidFill>
            <a:schemeClr val="tx1"/>
          </a:solidFill>
          <a:ln w="9525">
            <a:solidFill>
              <a:schemeClr val="bg1"/>
            </a:solidFill>
            <a:round/>
            <a:headEnd/>
            <a:tailEnd/>
          </a:ln>
        </p:spPr>
        <p:txBody>
          <a:bodyPr/>
          <a:lstStyle/>
          <a:p>
            <a:endParaRPr lang="en-US"/>
          </a:p>
        </p:txBody>
      </p:sp>
      <p:sp>
        <p:nvSpPr>
          <p:cNvPr id="356406" name="Freeform 54"/>
          <p:cNvSpPr>
            <a:spLocks/>
          </p:cNvSpPr>
          <p:nvPr/>
        </p:nvSpPr>
        <p:spPr bwMode="auto">
          <a:xfrm>
            <a:off x="5257800" y="1355725"/>
            <a:ext cx="2220913" cy="1006475"/>
          </a:xfrm>
          <a:custGeom>
            <a:avLst/>
            <a:gdLst>
              <a:gd name="T0" fmla="*/ 0 w 1397"/>
              <a:gd name="T1" fmla="*/ 0 h 634"/>
              <a:gd name="T2" fmla="*/ 635 w 1397"/>
              <a:gd name="T3" fmla="*/ 0 h 634"/>
              <a:gd name="T4" fmla="*/ 1397 w 1397"/>
              <a:gd name="T5" fmla="*/ 634 h 634"/>
              <a:gd name="T6" fmla="*/ 762 w 1397"/>
              <a:gd name="T7" fmla="*/ 634 h 634"/>
              <a:gd name="T8" fmla="*/ 0 w 1397"/>
              <a:gd name="T9" fmla="*/ 0 h 634"/>
            </a:gdLst>
            <a:ahLst/>
            <a:cxnLst>
              <a:cxn ang="0">
                <a:pos x="T0" y="T1"/>
              </a:cxn>
              <a:cxn ang="0">
                <a:pos x="T2" y="T3"/>
              </a:cxn>
              <a:cxn ang="0">
                <a:pos x="T4" y="T5"/>
              </a:cxn>
              <a:cxn ang="0">
                <a:pos x="T6" y="T7"/>
              </a:cxn>
              <a:cxn ang="0">
                <a:pos x="T8" y="T9"/>
              </a:cxn>
            </a:cxnLst>
            <a:rect l="0" t="0" r="r" b="b"/>
            <a:pathLst>
              <a:path w="1397" h="634">
                <a:moveTo>
                  <a:pt x="0" y="0"/>
                </a:moveTo>
                <a:lnTo>
                  <a:pt x="635" y="0"/>
                </a:lnTo>
                <a:lnTo>
                  <a:pt x="1397" y="634"/>
                </a:lnTo>
                <a:lnTo>
                  <a:pt x="762" y="634"/>
                </a:lnTo>
                <a:lnTo>
                  <a:pt x="0" y="0"/>
                </a:lnTo>
                <a:close/>
              </a:path>
            </a:pathLst>
          </a:custGeom>
          <a:solidFill>
            <a:schemeClr val="tx1"/>
          </a:solidFill>
          <a:ln w="9525">
            <a:solidFill>
              <a:schemeClr val="bg1"/>
            </a:solidFill>
            <a:round/>
            <a:headEnd/>
            <a:tailEnd/>
          </a:ln>
        </p:spPr>
        <p:txBody>
          <a:bodyPr/>
          <a:lstStyle/>
          <a:p>
            <a:endParaRPr lang="en-US"/>
          </a:p>
        </p:txBody>
      </p:sp>
      <p:sp>
        <p:nvSpPr>
          <p:cNvPr id="356407" name="Text Box 55"/>
          <p:cNvSpPr txBox="1">
            <a:spLocks noChangeArrowheads="1"/>
          </p:cNvSpPr>
          <p:nvPr/>
        </p:nvSpPr>
        <p:spPr bwMode="auto">
          <a:xfrm rot="2509360">
            <a:off x="1723666" y="4782633"/>
            <a:ext cx="9156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b="1" dirty="0">
                <a:solidFill>
                  <a:schemeClr val="bg1"/>
                </a:solidFill>
                <a:effectLst>
                  <a:outerShdw blurRad="38100" dist="38100" dir="2700000" algn="tl">
                    <a:srgbClr val="000000"/>
                  </a:outerShdw>
                </a:effectLst>
              </a:rPr>
              <a:t>60.3(a)</a:t>
            </a:r>
          </a:p>
        </p:txBody>
      </p:sp>
      <p:sp>
        <p:nvSpPr>
          <p:cNvPr id="356408" name="Text Box 56"/>
          <p:cNvSpPr txBox="1">
            <a:spLocks noChangeArrowheads="1"/>
          </p:cNvSpPr>
          <p:nvPr/>
        </p:nvSpPr>
        <p:spPr bwMode="auto">
          <a:xfrm rot="2484401">
            <a:off x="2943941" y="4017987"/>
            <a:ext cx="9284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b="1" dirty="0">
                <a:solidFill>
                  <a:schemeClr val="bg1"/>
                </a:solidFill>
                <a:effectLst>
                  <a:outerShdw blurRad="38100" dist="38100" dir="2700000" algn="tl">
                    <a:srgbClr val="000000"/>
                  </a:outerShdw>
                </a:effectLst>
              </a:rPr>
              <a:t>60.3(b)</a:t>
            </a:r>
          </a:p>
        </p:txBody>
      </p:sp>
      <p:sp>
        <p:nvSpPr>
          <p:cNvPr id="356409" name="Text Box 57"/>
          <p:cNvSpPr txBox="1">
            <a:spLocks noChangeArrowheads="1"/>
          </p:cNvSpPr>
          <p:nvPr/>
        </p:nvSpPr>
        <p:spPr bwMode="auto">
          <a:xfrm rot="2259122">
            <a:off x="3871245" y="3199462"/>
            <a:ext cx="9156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b="1" dirty="0">
                <a:solidFill>
                  <a:schemeClr val="bg1"/>
                </a:solidFill>
                <a:effectLst>
                  <a:outerShdw blurRad="38100" dist="38100" dir="2700000" algn="tl">
                    <a:srgbClr val="000000"/>
                  </a:outerShdw>
                </a:effectLst>
              </a:rPr>
              <a:t>60.3(c)</a:t>
            </a:r>
          </a:p>
        </p:txBody>
      </p:sp>
      <p:sp>
        <p:nvSpPr>
          <p:cNvPr id="356410" name="Text Box 58"/>
          <p:cNvSpPr txBox="1">
            <a:spLocks noChangeArrowheads="1"/>
          </p:cNvSpPr>
          <p:nvPr/>
        </p:nvSpPr>
        <p:spPr bwMode="auto">
          <a:xfrm rot="2463817">
            <a:off x="4926414" y="2419148"/>
            <a:ext cx="9284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b="1" dirty="0">
                <a:solidFill>
                  <a:schemeClr val="bg1"/>
                </a:solidFill>
                <a:effectLst>
                  <a:outerShdw blurRad="38100" dist="38100" dir="2700000" algn="tl">
                    <a:srgbClr val="000000"/>
                  </a:outerShdw>
                </a:effectLst>
              </a:rPr>
              <a:t>60.3(d)</a:t>
            </a:r>
          </a:p>
        </p:txBody>
      </p:sp>
      <p:sp>
        <p:nvSpPr>
          <p:cNvPr id="356411" name="Text Box 59"/>
          <p:cNvSpPr txBox="1">
            <a:spLocks noChangeArrowheads="1"/>
          </p:cNvSpPr>
          <p:nvPr/>
        </p:nvSpPr>
        <p:spPr bwMode="auto">
          <a:xfrm rot="2314205">
            <a:off x="5849636" y="1595317"/>
            <a:ext cx="9156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b="1" dirty="0">
                <a:solidFill>
                  <a:schemeClr val="bg1"/>
                </a:solidFill>
                <a:effectLst>
                  <a:outerShdw blurRad="38100" dist="38100" dir="2700000" algn="tl">
                    <a:srgbClr val="000000"/>
                  </a:outerShdw>
                </a:effectLst>
              </a:rPr>
              <a:t>60.3(e)</a:t>
            </a:r>
          </a:p>
        </p:txBody>
      </p:sp>
      <p:sp>
        <p:nvSpPr>
          <p:cNvPr id="356413" name="Text Box 61"/>
          <p:cNvSpPr txBox="1">
            <a:spLocks noChangeArrowheads="1"/>
          </p:cNvSpPr>
          <p:nvPr/>
        </p:nvSpPr>
        <p:spPr bwMode="auto">
          <a:xfrm rot="2314205">
            <a:off x="3340486" y="3708525"/>
            <a:ext cx="10747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1600" b="1" dirty="0">
                <a:effectLst>
                  <a:outerShdw blurRad="38100" dist="38100" dir="2700000" algn="tl">
                    <a:srgbClr val="000000"/>
                  </a:outerShdw>
                </a:effectLst>
              </a:rPr>
              <a:t>FIS/BFEs</a:t>
            </a:r>
            <a:endParaRPr lang="en-US" b="1" dirty="0">
              <a:effectLst>
                <a:outerShdw blurRad="38100" dist="38100" dir="2700000" algn="tl">
                  <a:srgbClr val="000000"/>
                </a:outerShdw>
              </a:effectLst>
            </a:endParaRPr>
          </a:p>
        </p:txBody>
      </p:sp>
      <p:sp>
        <p:nvSpPr>
          <p:cNvPr id="356414" name="Text Box 62"/>
          <p:cNvSpPr txBox="1">
            <a:spLocks noChangeArrowheads="1"/>
          </p:cNvSpPr>
          <p:nvPr/>
        </p:nvSpPr>
        <p:spPr bwMode="auto">
          <a:xfrm rot="2314205">
            <a:off x="2181382" y="4424501"/>
            <a:ext cx="1222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1600" b="1" dirty="0">
                <a:effectLst>
                  <a:outerShdw blurRad="38100" dist="38100" dir="2700000" algn="tl">
                    <a:srgbClr val="000000"/>
                  </a:outerShdw>
                </a:effectLst>
              </a:rPr>
              <a:t>FEMA Map</a:t>
            </a:r>
            <a:endParaRPr lang="en-US" b="1" dirty="0">
              <a:effectLst>
                <a:outerShdw blurRad="38100" dist="38100" dir="2700000" algn="tl">
                  <a:srgbClr val="000000"/>
                </a:outerShdw>
              </a:effectLst>
            </a:endParaRPr>
          </a:p>
        </p:txBody>
      </p:sp>
      <p:sp>
        <p:nvSpPr>
          <p:cNvPr id="356415" name="Text Box 63"/>
          <p:cNvSpPr txBox="1">
            <a:spLocks noChangeArrowheads="1"/>
          </p:cNvSpPr>
          <p:nvPr/>
        </p:nvSpPr>
        <p:spPr bwMode="auto">
          <a:xfrm rot="2314205">
            <a:off x="1224029" y="5281518"/>
            <a:ext cx="917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1600" b="1" dirty="0">
                <a:effectLst>
                  <a:outerShdw blurRad="38100" dist="38100" dir="2700000" algn="tl">
                    <a:srgbClr val="000000"/>
                  </a:outerShdw>
                </a:effectLst>
              </a:rPr>
              <a:t>No Map</a:t>
            </a:r>
            <a:endParaRPr lang="en-US" b="1" dirty="0">
              <a:effectLst>
                <a:outerShdw blurRad="38100" dist="38100" dir="2700000" algn="tl">
                  <a:srgbClr val="000000"/>
                </a:outerShdw>
              </a:effectLst>
            </a:endParaRPr>
          </a:p>
        </p:txBody>
      </p:sp>
      <p:sp>
        <p:nvSpPr>
          <p:cNvPr id="356423" name="Text Box 71"/>
          <p:cNvSpPr txBox="1">
            <a:spLocks noChangeArrowheads="1"/>
          </p:cNvSpPr>
          <p:nvPr/>
        </p:nvSpPr>
        <p:spPr bwMode="auto">
          <a:xfrm rot="2314205">
            <a:off x="3536888" y="2741720"/>
            <a:ext cx="2068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1600" b="1" dirty="0">
                <a:effectLst>
                  <a:outerShdw blurRad="38100" dist="38100" dir="2700000" algn="tl">
                    <a:srgbClr val="000000"/>
                  </a:outerShdw>
                </a:effectLst>
              </a:rPr>
              <a:t>FIS/BFEs/Floodway</a:t>
            </a:r>
            <a:endParaRPr lang="en-US" b="1" dirty="0">
              <a:effectLst>
                <a:outerShdw blurRad="38100" dist="38100" dir="2700000" algn="tl">
                  <a:srgbClr val="000000"/>
                </a:outerShdw>
              </a:effectLst>
            </a:endParaRPr>
          </a:p>
        </p:txBody>
      </p:sp>
      <p:sp>
        <p:nvSpPr>
          <p:cNvPr id="356412" name="Text Box 60"/>
          <p:cNvSpPr txBox="1">
            <a:spLocks noChangeArrowheads="1"/>
          </p:cNvSpPr>
          <p:nvPr/>
        </p:nvSpPr>
        <p:spPr bwMode="auto">
          <a:xfrm rot="2314205">
            <a:off x="4517455" y="2085479"/>
            <a:ext cx="2859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1600" b="1" dirty="0">
                <a:effectLst>
                  <a:outerShdw blurRad="38100" dist="38100" dir="2700000" algn="tl">
                    <a:srgbClr val="000000"/>
                  </a:outerShdw>
                </a:effectLst>
              </a:rPr>
              <a:t>FIS/BFEs/Floodway/</a:t>
            </a:r>
            <a:r>
              <a:rPr lang="en-US" sz="1600" b="1" dirty="0">
                <a:solidFill>
                  <a:schemeClr val="bg1"/>
                </a:solidFill>
                <a:effectLst>
                  <a:outerShdw blurRad="38100" dist="38100" dir="2700000" algn="tl">
                    <a:srgbClr val="000000"/>
                  </a:outerShdw>
                </a:effectLst>
              </a:rPr>
              <a:t>Coastal</a:t>
            </a:r>
            <a:endParaRPr lang="en-US" b="1" dirty="0">
              <a:solidFill>
                <a:schemeClr val="bg1"/>
              </a:solidFill>
              <a:effectLst>
                <a:outerShdw blurRad="38100" dist="38100" dir="2700000" algn="tl">
                  <a:srgbClr val="000000"/>
                </a:outerShdw>
              </a:effectLst>
            </a:endParaRPr>
          </a:p>
        </p:txBody>
      </p:sp>
      <p:sp>
        <p:nvSpPr>
          <p:cNvPr id="28" name="Title 1"/>
          <p:cNvSpPr>
            <a:spLocks noGrp="1"/>
          </p:cNvSpPr>
          <p:nvPr>
            <p:ph type="title"/>
          </p:nvPr>
        </p:nvSpPr>
        <p:spPr>
          <a:xfrm>
            <a:off x="1676400" y="274638"/>
            <a:ext cx="6629400" cy="868362"/>
          </a:xfrm>
        </p:spPr>
        <p:txBody>
          <a:bodyPr/>
          <a:lstStyle/>
          <a:p>
            <a:r>
              <a:rPr lang="en-US" sz="3600" dirty="0" smtClean="0"/>
              <a:t>Regulation Staircase</a:t>
            </a:r>
            <a:endParaRPr lang="en-US" sz="2000" dirty="0"/>
          </a:p>
        </p:txBody>
      </p:sp>
    </p:spTree>
    <p:extLst>
      <p:ext uri="{BB962C8B-B14F-4D97-AF65-F5344CB8AC3E}">
        <p14:creationId xmlns:p14="http://schemas.microsoft.com/office/powerpoint/2010/main" val="25047348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56</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Types of FPM Regulations</a:t>
            </a:r>
            <a:r>
              <a:rPr lang="en-US" sz="2800" b="0" kern="0" dirty="0" smtClean="0">
                <a:solidFill>
                  <a:schemeClr val="tx2"/>
                </a:solidFill>
                <a:latin typeface="Calibri" pitchFamily="34" charset="0"/>
                <a:cs typeface="Calibri" pitchFamily="34" charset="0"/>
              </a:rPr>
              <a:t>: There are a variety of FPM ordinances</a:t>
            </a:r>
            <a:r>
              <a:rPr lang="en-US" b="0" kern="0" dirty="0" smtClean="0">
                <a:solidFill>
                  <a:schemeClr val="tx2"/>
                </a:solidFill>
                <a:latin typeface="Calibri" pitchFamily="34" charset="0"/>
                <a:cs typeface="Calibri" pitchFamily="34" charset="0"/>
              </a:rPr>
              <a:t>.  We earlier mentioned: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The “Stand-Alone” ordinance;</a:t>
            </a:r>
          </a:p>
          <a:p>
            <a:pPr marL="685800" lvl="1" indent="-342900">
              <a:defRPr/>
            </a:pPr>
            <a:r>
              <a:rPr lang="en-US" b="0" kern="0" dirty="0" smtClean="0">
                <a:latin typeface="Calibri" pitchFamily="34" charset="0"/>
                <a:cs typeface="Calibri" pitchFamily="34" charset="0"/>
              </a:rPr>
              <a:t>Building Codes;</a:t>
            </a:r>
          </a:p>
          <a:p>
            <a:pPr marL="685800" lvl="1" indent="-342900">
              <a:defRPr/>
            </a:pPr>
            <a:r>
              <a:rPr lang="en-US" b="0" kern="0" dirty="0" smtClean="0">
                <a:latin typeface="Calibri" pitchFamily="34" charset="0"/>
                <a:cs typeface="Calibri" pitchFamily="34" charset="0"/>
              </a:rPr>
              <a:t>Zoning Ordinance;</a:t>
            </a:r>
          </a:p>
          <a:p>
            <a:pPr marL="685800" lvl="1" indent="-342900">
              <a:defRPr/>
            </a:pPr>
            <a:r>
              <a:rPr lang="en-US" b="0" kern="0" dirty="0" smtClean="0">
                <a:latin typeface="Calibri" pitchFamily="34" charset="0"/>
                <a:cs typeface="Calibri" pitchFamily="34" charset="0"/>
              </a:rPr>
              <a:t>Subdivision Regulations, and;</a:t>
            </a:r>
          </a:p>
          <a:p>
            <a:pPr marL="685800" lvl="1" indent="-342900">
              <a:defRPr/>
            </a:pPr>
            <a:r>
              <a:rPr lang="en-US" b="0" kern="0" dirty="0" smtClean="0">
                <a:latin typeface="Calibri" pitchFamily="34" charset="0"/>
                <a:cs typeface="Calibri" pitchFamily="34" charset="0"/>
              </a:rPr>
              <a:t>Sanitary Regulations.</a:t>
            </a:r>
          </a:p>
          <a:p>
            <a:pPr marL="685800" lvl="1" indent="-342900">
              <a:defRPr/>
            </a:pP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40854010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57</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Review of the Community Ordinance</a:t>
            </a:r>
            <a:r>
              <a:rPr lang="en-US" sz="2800" b="0" kern="0" dirty="0" smtClean="0">
                <a:solidFill>
                  <a:schemeClr val="tx2"/>
                </a:solidFill>
                <a:latin typeface="Calibri" pitchFamily="34" charset="0"/>
                <a:cs typeface="Calibri" pitchFamily="34" charset="0"/>
              </a:rPr>
              <a:t>: There are ordinance checklists available</a:t>
            </a:r>
            <a:r>
              <a:rPr lang="en-US" b="0" kern="0" dirty="0" smtClean="0">
                <a:solidFill>
                  <a:schemeClr val="tx2"/>
                </a:solidFill>
                <a:latin typeface="Calibri" pitchFamily="34" charset="0"/>
                <a:cs typeface="Calibri" pitchFamily="34" charset="0"/>
              </a:rPr>
              <a:t>.  A checklist is a good tool to systematically ensure that an ordinance is compliant.  What can it also do?</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Provide documentation that the ordinance was reviewed (by either the State or FEMA RO).</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6432662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Ordinance Assistance  </a:t>
            </a:r>
            <a:r>
              <a:rPr lang="en-US" sz="2000" dirty="0" smtClean="0"/>
              <a:t>(conclusion)</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58</a:t>
            </a:fld>
            <a:endParaRPr lang="en-US" dirty="0"/>
          </a:p>
        </p:txBody>
      </p:sp>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868" y="2827020"/>
            <a:ext cx="2745402"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8702" y="2590800"/>
            <a:ext cx="2759315" cy="3609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2273" y="3165316"/>
            <a:ext cx="2667161" cy="3514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656" y="2694721"/>
            <a:ext cx="2712721" cy="3505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2059"/>
          <p:cNvSpPr txBox="1">
            <a:spLocks noChangeArrowheads="1"/>
          </p:cNvSpPr>
          <p:nvPr/>
        </p:nvSpPr>
        <p:spPr bwMode="auto">
          <a:xfrm>
            <a:off x="152400" y="838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Example Checklist</a:t>
            </a:r>
            <a:r>
              <a:rPr lang="en-US" sz="2800" b="0" kern="0" dirty="0" smtClean="0">
                <a:solidFill>
                  <a:schemeClr val="tx2"/>
                </a:solidFill>
                <a:latin typeface="Calibri" pitchFamily="34" charset="0"/>
                <a:cs typeface="Calibri" pitchFamily="34" charset="0"/>
              </a:rPr>
              <a:t>: There is an example on pages ELG-14 through ELG-21 in Job Aid 2</a:t>
            </a:r>
            <a:r>
              <a:rPr lang="en-US" b="0" kern="0" dirty="0" smtClean="0">
                <a:latin typeface="Calibri" pitchFamily="34" charset="0"/>
                <a:cs typeface="Calibri" pitchFamily="34" charset="0"/>
              </a:rPr>
              <a:t>.</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3899" y="2791674"/>
            <a:ext cx="2681231" cy="3510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190026"/>
            <a:ext cx="2693261"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3072710"/>
            <a:ext cx="2692113"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 y="2590800"/>
            <a:ext cx="2692899"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252820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After Action Review &amp; Break</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59</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smtClean="0">
                <a:ln>
                  <a:solidFill>
                    <a:schemeClr val="bg1"/>
                  </a:solidFill>
                </a:ln>
                <a:solidFill>
                  <a:schemeClr val="tx2"/>
                </a:solidFill>
                <a:latin typeface="Calibri" pitchFamily="34" charset="0"/>
                <a:cs typeface="Calibri" pitchFamily="34" charset="0"/>
              </a:rPr>
              <a:t>  Feel like you are missing something vital?                                                                                                                   </a:t>
            </a:r>
            <a:r>
              <a:rPr lang="en-US" sz="2600" dirty="0" smtClean="0">
                <a:ln>
                  <a:solidFill>
                    <a:schemeClr val="bg1"/>
                  </a:solidFill>
                </a:ln>
                <a:solidFill>
                  <a:schemeClr val="tx2"/>
                </a:solidFill>
                <a:latin typeface="Calibri" pitchFamily="34" charset="0"/>
                <a:cs typeface="Calibri" pitchFamily="34" charset="0"/>
              </a:rPr>
              <a:t>Let’s do a quick review and then take a break.</a:t>
            </a:r>
            <a:endParaRPr lang="en-US" sz="2600" dirty="0">
              <a:solidFill>
                <a:schemeClr val="tx2"/>
              </a:solidFill>
              <a:latin typeface="Calibri" pitchFamily="34" charset="0"/>
              <a:cs typeface="Calibri" pitchFamily="34" charset="0"/>
            </a:endParaRPr>
          </a:p>
          <a:p>
            <a:pPr lvl="1" algn="ctr">
              <a:lnSpc>
                <a:spcPct val="90000"/>
              </a:lnSpc>
              <a:spcBef>
                <a:spcPct val="20000"/>
              </a:spcBef>
              <a:buClr>
                <a:srgbClr val="FFFFFF"/>
              </a:buClr>
              <a:buSzPct val="105000"/>
              <a:buFont typeface="Webdings" pitchFamily="18" charset="2"/>
              <a:buChar char="Ü"/>
              <a:defRPr/>
            </a:pP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smtClean="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endParaRPr lang="en-US" sz="2800" dirty="0">
              <a:latin typeface="Calibri" pitchFamily="34" charset="0"/>
              <a:cs typeface="Calibri" pitchFamily="34" charset="0"/>
            </a:endParaRPr>
          </a:p>
        </p:txBody>
      </p:sp>
      <p:pic>
        <p:nvPicPr>
          <p:cNvPr id="5122" name="Picture 2" descr="C:\Users\AGOODMAN\AppData\Local\Microsoft\Windows\Temporary Internet Files\Content.IE5\03L4QA4J\MC90043161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971800"/>
            <a:ext cx="2424024" cy="242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6039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Scope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6</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Community Compliance: CACs and CAVs (Objectives 8.1 and 8.2);</a:t>
            </a:r>
          </a:p>
          <a:p>
            <a:pPr marL="514350" marR="0" lvl="1" indent="460375" algn="l" defTabSz="914400" rtl="0" eaLnBrk="0" fontAlgn="base" latinLnBrk="0" hangingPunct="0">
              <a:spcBef>
                <a:spcPct val="30000"/>
              </a:spcBef>
              <a:spcAft>
                <a:spcPct val="0"/>
              </a:spcAft>
              <a:buClr>
                <a:srgbClr val="B0B1B3"/>
              </a:buClr>
              <a:buSzTx/>
              <a:buFont typeface="+mj-lt"/>
              <a:buAutoNum type="arabicPeriod"/>
              <a:tabLst/>
              <a:defRPr/>
            </a:pPr>
            <a:r>
              <a:rPr lang="en-US" sz="2400" b="0" kern="0" dirty="0" smtClean="0">
                <a:latin typeface="Calibri" pitchFamily="34" charset="0"/>
                <a:cs typeface="Calibri" pitchFamily="34" charset="0"/>
              </a:rPr>
              <a:t>The Community Compliance Program</a:t>
            </a:r>
          </a:p>
          <a:p>
            <a:pPr marL="514350" marR="0" lvl="1" indent="460375" algn="l" defTabSz="914400" rtl="0" eaLnBrk="0" fontAlgn="base" latinLnBrk="0" hangingPunct="0">
              <a:spcBef>
                <a:spcPct val="30000"/>
              </a:spcBef>
              <a:spcAft>
                <a:spcPct val="0"/>
              </a:spcAft>
              <a:buClr>
                <a:srgbClr val="B0B1B3"/>
              </a:buClr>
              <a:buSzTx/>
              <a:buFont typeface="+mj-lt"/>
              <a:buAutoNum type="arabicPeriod"/>
              <a:tabLst/>
              <a:defRPr/>
            </a:pPr>
            <a:r>
              <a:rPr lang="en-US" sz="2400" b="0" kern="0" dirty="0" smtClean="0">
                <a:latin typeface="Calibri" pitchFamily="34" charset="0"/>
                <a:cs typeface="Calibri" pitchFamily="34" charset="0"/>
              </a:rPr>
              <a:t>Introduction to FEMA’s Manual F-776/April 2011</a:t>
            </a:r>
          </a:p>
          <a:p>
            <a:pPr marL="514350" marR="0" lvl="1" indent="460375" algn="l" defTabSz="914400" rtl="0" eaLnBrk="0" fontAlgn="base" latinLnBrk="0" hangingPunct="0">
              <a:spcBef>
                <a:spcPct val="30000"/>
              </a:spcBef>
              <a:spcAft>
                <a:spcPct val="0"/>
              </a:spcAft>
              <a:buClr>
                <a:srgbClr val="B0B1B3"/>
              </a:buClr>
              <a:buSzTx/>
              <a:buFont typeface="+mj-lt"/>
              <a:buAutoNum type="arabicPeriod"/>
              <a:tabLst/>
              <a:defRPr/>
            </a:pPr>
            <a:r>
              <a:rPr lang="en-US" sz="2400" b="0" kern="0" dirty="0" smtClean="0">
                <a:latin typeface="Calibri" pitchFamily="34" charset="0"/>
                <a:cs typeface="Calibri" pitchFamily="34" charset="0"/>
              </a:rPr>
              <a:t>Community Assistance Contact</a:t>
            </a:r>
          </a:p>
          <a:p>
            <a:pPr marL="514350" marR="0" lvl="1" indent="460375" algn="l" defTabSz="914400" rtl="0" eaLnBrk="0" fontAlgn="base" latinLnBrk="0" hangingPunct="0">
              <a:spcBef>
                <a:spcPct val="30000"/>
              </a:spcBef>
              <a:spcAft>
                <a:spcPct val="0"/>
              </a:spcAft>
              <a:buClr>
                <a:srgbClr val="B0B1B3"/>
              </a:buClr>
              <a:buSzTx/>
              <a:buFont typeface="+mj-lt"/>
              <a:buAutoNum type="arabicPeriod"/>
              <a:tabLst/>
              <a:defRPr/>
            </a:pPr>
            <a:r>
              <a:rPr lang="en-US" sz="2400" b="0" kern="0" dirty="0" smtClean="0">
                <a:latin typeface="Calibri" pitchFamily="34" charset="0"/>
                <a:cs typeface="Calibri" pitchFamily="34" charset="0"/>
              </a:rPr>
              <a:t>Community Assistance Visit</a:t>
            </a:r>
          </a:p>
        </p:txBody>
      </p:sp>
      <p:pic>
        <p:nvPicPr>
          <p:cNvPr id="4" name="Picture 2" descr="C:\Users\AGOODMAN\AppData\Local\Microsoft\Windows\Temporary Internet Files\Content.IE5\GPBAMSZG\MP90042662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495800"/>
            <a:ext cx="2057400" cy="205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6477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60</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Overview</a:t>
            </a:r>
            <a:r>
              <a:rPr lang="en-US" sz="2800" b="0" kern="0" dirty="0" smtClean="0">
                <a:solidFill>
                  <a:schemeClr val="tx2"/>
                </a:solidFill>
                <a:latin typeface="Calibri" pitchFamily="34" charset="0"/>
                <a:cs typeface="Calibri" pitchFamily="34" charset="0"/>
              </a:rPr>
              <a:t>: </a:t>
            </a:r>
            <a:r>
              <a:rPr lang="en-US" b="0" kern="0" dirty="0" smtClean="0">
                <a:solidFill>
                  <a:schemeClr val="tx2"/>
                </a:solidFill>
                <a:latin typeface="Calibri" pitchFamily="34" charset="0"/>
                <a:cs typeface="Calibri" pitchFamily="34" charset="0"/>
              </a:rPr>
              <a:t>The NFIP CRS was implemented in 1990, as a voluntary program for recognizing and encouraging community FPM activities exceeding the minimum NFIP standards.  Any community in full compliance with the minimum NFIP requirements may apply to join.</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There are presently 1,296 CRS communities.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These communities represent only 5% of the NFIP communities, but more than 67% of all policies.</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2231787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61</a:t>
            </a:fld>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 y="1828800"/>
            <a:ext cx="7867650" cy="4381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39533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2" descr="CRS Community Map 2010 w leg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6"/>
          <p:cNvSpPr txBox="1">
            <a:spLocks noChangeArrowheads="1"/>
          </p:cNvSpPr>
          <p:nvPr/>
        </p:nvSpPr>
        <p:spPr bwMode="auto">
          <a:xfrm>
            <a:off x="5359400" y="5802313"/>
            <a:ext cx="152400" cy="369887"/>
          </a:xfrm>
          <a:prstGeom prst="rect">
            <a:avLst/>
          </a:prstGeom>
          <a:solidFill>
            <a:srgbClr val="C2D7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rgbClr val="B0B1B3"/>
              </a:buClr>
              <a:buFont typeface="Wingdings" pitchFamily="2" charset="2"/>
              <a:buChar char="•"/>
              <a:defRPr sz="2600" b="1">
                <a:solidFill>
                  <a:schemeClr val="tx1"/>
                </a:solidFill>
                <a:latin typeface="Arial" charset="0"/>
              </a:defRPr>
            </a:lvl1pPr>
            <a:lvl2pPr marL="742950" indent="-285750">
              <a:spcBef>
                <a:spcPct val="30000"/>
              </a:spcBef>
              <a:buClr>
                <a:srgbClr val="B0B1B3"/>
              </a:buClr>
              <a:buFont typeface="Wingdings" pitchFamily="2" charset="2"/>
              <a:buChar char="§"/>
              <a:defRPr sz="2600" b="1">
                <a:solidFill>
                  <a:schemeClr val="tx1"/>
                </a:solidFill>
                <a:latin typeface="Arial" charset="0"/>
              </a:defRPr>
            </a:lvl2pPr>
            <a:lvl3pPr marL="1143000" indent="-228600">
              <a:spcBef>
                <a:spcPct val="15000"/>
              </a:spcBef>
              <a:buClr>
                <a:srgbClr val="B0B1B3"/>
              </a:buClr>
              <a:buFont typeface="Wingdings" pitchFamily="2" charset="2"/>
              <a:buChar char="§"/>
              <a:defRPr sz="2400" b="1">
                <a:solidFill>
                  <a:schemeClr val="tx1"/>
                </a:solidFill>
                <a:latin typeface="Arial" charset="0"/>
              </a:defRPr>
            </a:lvl3pPr>
            <a:lvl4pPr marL="1600200" indent="-228600">
              <a:spcBef>
                <a:spcPct val="30000"/>
              </a:spcBef>
              <a:buClr>
                <a:srgbClr val="B0B1B3"/>
              </a:buClr>
              <a:buFont typeface="Wingdings" pitchFamily="2" charset="2"/>
              <a:buChar char="§"/>
              <a:defRPr sz="2200" b="1">
                <a:solidFill>
                  <a:schemeClr val="tx1"/>
                </a:solidFill>
                <a:latin typeface="Arial" charset="0"/>
              </a:defRPr>
            </a:lvl4pPr>
            <a:lvl5pPr marL="2057400" indent="-228600">
              <a:spcBef>
                <a:spcPct val="30000"/>
              </a:spcBef>
              <a:buClr>
                <a:srgbClr val="B0B1B3"/>
              </a:buClr>
              <a:buFont typeface="Wingdings" pitchFamily="2" charset="2"/>
              <a:buChar char="§"/>
              <a:defRPr sz="2200" b="1">
                <a:solidFill>
                  <a:schemeClr val="tx1"/>
                </a:solidFill>
                <a:latin typeface="Arial" charset="0"/>
              </a:defRPr>
            </a:lvl5pPr>
            <a:lvl6pPr marL="2514600" indent="-228600" eaLnBrk="0" fontAlgn="base" hangingPunct="0">
              <a:spcBef>
                <a:spcPct val="30000"/>
              </a:spcBef>
              <a:spcAft>
                <a:spcPct val="0"/>
              </a:spcAft>
              <a:buClr>
                <a:srgbClr val="B0B1B3"/>
              </a:buClr>
              <a:buFont typeface="Wingdings" pitchFamily="2" charset="2"/>
              <a:buChar char="§"/>
              <a:defRPr sz="2200" b="1">
                <a:solidFill>
                  <a:schemeClr val="tx1"/>
                </a:solidFill>
                <a:latin typeface="Arial" charset="0"/>
              </a:defRPr>
            </a:lvl6pPr>
            <a:lvl7pPr marL="2971800" indent="-228600" eaLnBrk="0" fontAlgn="base" hangingPunct="0">
              <a:spcBef>
                <a:spcPct val="30000"/>
              </a:spcBef>
              <a:spcAft>
                <a:spcPct val="0"/>
              </a:spcAft>
              <a:buClr>
                <a:srgbClr val="B0B1B3"/>
              </a:buClr>
              <a:buFont typeface="Wingdings" pitchFamily="2" charset="2"/>
              <a:buChar char="§"/>
              <a:defRPr sz="2200" b="1">
                <a:solidFill>
                  <a:schemeClr val="tx1"/>
                </a:solidFill>
                <a:latin typeface="Arial" charset="0"/>
              </a:defRPr>
            </a:lvl7pPr>
            <a:lvl8pPr marL="3429000" indent="-228600" eaLnBrk="0" fontAlgn="base" hangingPunct="0">
              <a:spcBef>
                <a:spcPct val="30000"/>
              </a:spcBef>
              <a:spcAft>
                <a:spcPct val="0"/>
              </a:spcAft>
              <a:buClr>
                <a:srgbClr val="B0B1B3"/>
              </a:buClr>
              <a:buFont typeface="Wingdings" pitchFamily="2" charset="2"/>
              <a:buChar char="§"/>
              <a:defRPr sz="2200" b="1">
                <a:solidFill>
                  <a:schemeClr val="tx1"/>
                </a:solidFill>
                <a:latin typeface="Arial" charset="0"/>
              </a:defRPr>
            </a:lvl8pPr>
            <a:lvl9pPr marL="3886200" indent="-228600" eaLnBrk="0" fontAlgn="base" hangingPunct="0">
              <a:spcBef>
                <a:spcPct val="30000"/>
              </a:spcBef>
              <a:spcAft>
                <a:spcPct val="0"/>
              </a:spcAft>
              <a:buClr>
                <a:srgbClr val="B0B1B3"/>
              </a:buClr>
              <a:buFont typeface="Wingdings" pitchFamily="2" charset="2"/>
              <a:buChar char="§"/>
              <a:defRPr sz="2200" b="1">
                <a:solidFill>
                  <a:schemeClr val="tx1"/>
                </a:solidFill>
                <a:latin typeface="Arial" charset="0"/>
              </a:defRPr>
            </a:lvl9pPr>
          </a:lstStyle>
          <a:p>
            <a:pPr algn="ctr">
              <a:spcBef>
                <a:spcPct val="0"/>
              </a:spcBef>
              <a:buClrTx/>
              <a:buFontTx/>
              <a:buNone/>
            </a:pPr>
            <a:endParaRPr lang="en-US" altLang="en-US" sz="2400" b="0">
              <a:solidFill>
                <a:srgbClr val="FF0000"/>
              </a:solidFill>
              <a:cs typeface="Arial" charset="0"/>
            </a:endParaRPr>
          </a:p>
        </p:txBody>
      </p:sp>
      <p:sp>
        <p:nvSpPr>
          <p:cNvPr id="67588" name="TextBox 7"/>
          <p:cNvSpPr txBox="1">
            <a:spLocks noChangeArrowheads="1"/>
          </p:cNvSpPr>
          <p:nvPr/>
        </p:nvSpPr>
        <p:spPr bwMode="auto">
          <a:xfrm>
            <a:off x="5334000" y="5421313"/>
            <a:ext cx="152400" cy="369887"/>
          </a:xfrm>
          <a:prstGeom prst="rect">
            <a:avLst/>
          </a:prstGeom>
          <a:solidFill>
            <a:srgbClr val="C2D7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rgbClr val="B0B1B3"/>
              </a:buClr>
              <a:buFont typeface="Wingdings" pitchFamily="2" charset="2"/>
              <a:buChar char="•"/>
              <a:defRPr sz="2600" b="1">
                <a:solidFill>
                  <a:schemeClr val="tx1"/>
                </a:solidFill>
                <a:latin typeface="Arial" charset="0"/>
              </a:defRPr>
            </a:lvl1pPr>
            <a:lvl2pPr marL="742950" indent="-285750">
              <a:spcBef>
                <a:spcPct val="30000"/>
              </a:spcBef>
              <a:buClr>
                <a:srgbClr val="B0B1B3"/>
              </a:buClr>
              <a:buFont typeface="Wingdings" pitchFamily="2" charset="2"/>
              <a:buChar char="§"/>
              <a:defRPr sz="2600" b="1">
                <a:solidFill>
                  <a:schemeClr val="tx1"/>
                </a:solidFill>
                <a:latin typeface="Arial" charset="0"/>
              </a:defRPr>
            </a:lvl2pPr>
            <a:lvl3pPr marL="1143000" indent="-228600">
              <a:spcBef>
                <a:spcPct val="15000"/>
              </a:spcBef>
              <a:buClr>
                <a:srgbClr val="B0B1B3"/>
              </a:buClr>
              <a:buFont typeface="Wingdings" pitchFamily="2" charset="2"/>
              <a:buChar char="§"/>
              <a:defRPr sz="2400" b="1">
                <a:solidFill>
                  <a:schemeClr val="tx1"/>
                </a:solidFill>
                <a:latin typeface="Arial" charset="0"/>
              </a:defRPr>
            </a:lvl3pPr>
            <a:lvl4pPr marL="1600200" indent="-228600">
              <a:spcBef>
                <a:spcPct val="30000"/>
              </a:spcBef>
              <a:buClr>
                <a:srgbClr val="B0B1B3"/>
              </a:buClr>
              <a:buFont typeface="Wingdings" pitchFamily="2" charset="2"/>
              <a:buChar char="§"/>
              <a:defRPr sz="2200" b="1">
                <a:solidFill>
                  <a:schemeClr val="tx1"/>
                </a:solidFill>
                <a:latin typeface="Arial" charset="0"/>
              </a:defRPr>
            </a:lvl4pPr>
            <a:lvl5pPr marL="2057400" indent="-228600">
              <a:spcBef>
                <a:spcPct val="30000"/>
              </a:spcBef>
              <a:buClr>
                <a:srgbClr val="B0B1B3"/>
              </a:buClr>
              <a:buFont typeface="Wingdings" pitchFamily="2" charset="2"/>
              <a:buChar char="§"/>
              <a:defRPr sz="2200" b="1">
                <a:solidFill>
                  <a:schemeClr val="tx1"/>
                </a:solidFill>
                <a:latin typeface="Arial" charset="0"/>
              </a:defRPr>
            </a:lvl5pPr>
            <a:lvl6pPr marL="2514600" indent="-228600" eaLnBrk="0" fontAlgn="base" hangingPunct="0">
              <a:spcBef>
                <a:spcPct val="30000"/>
              </a:spcBef>
              <a:spcAft>
                <a:spcPct val="0"/>
              </a:spcAft>
              <a:buClr>
                <a:srgbClr val="B0B1B3"/>
              </a:buClr>
              <a:buFont typeface="Wingdings" pitchFamily="2" charset="2"/>
              <a:buChar char="§"/>
              <a:defRPr sz="2200" b="1">
                <a:solidFill>
                  <a:schemeClr val="tx1"/>
                </a:solidFill>
                <a:latin typeface="Arial" charset="0"/>
              </a:defRPr>
            </a:lvl6pPr>
            <a:lvl7pPr marL="2971800" indent="-228600" eaLnBrk="0" fontAlgn="base" hangingPunct="0">
              <a:spcBef>
                <a:spcPct val="30000"/>
              </a:spcBef>
              <a:spcAft>
                <a:spcPct val="0"/>
              </a:spcAft>
              <a:buClr>
                <a:srgbClr val="B0B1B3"/>
              </a:buClr>
              <a:buFont typeface="Wingdings" pitchFamily="2" charset="2"/>
              <a:buChar char="§"/>
              <a:defRPr sz="2200" b="1">
                <a:solidFill>
                  <a:schemeClr val="tx1"/>
                </a:solidFill>
                <a:latin typeface="Arial" charset="0"/>
              </a:defRPr>
            </a:lvl7pPr>
            <a:lvl8pPr marL="3429000" indent="-228600" eaLnBrk="0" fontAlgn="base" hangingPunct="0">
              <a:spcBef>
                <a:spcPct val="30000"/>
              </a:spcBef>
              <a:spcAft>
                <a:spcPct val="0"/>
              </a:spcAft>
              <a:buClr>
                <a:srgbClr val="B0B1B3"/>
              </a:buClr>
              <a:buFont typeface="Wingdings" pitchFamily="2" charset="2"/>
              <a:buChar char="§"/>
              <a:defRPr sz="2200" b="1">
                <a:solidFill>
                  <a:schemeClr val="tx1"/>
                </a:solidFill>
                <a:latin typeface="Arial" charset="0"/>
              </a:defRPr>
            </a:lvl8pPr>
            <a:lvl9pPr marL="3886200" indent="-228600" eaLnBrk="0" fontAlgn="base" hangingPunct="0">
              <a:spcBef>
                <a:spcPct val="30000"/>
              </a:spcBef>
              <a:spcAft>
                <a:spcPct val="0"/>
              </a:spcAft>
              <a:buClr>
                <a:srgbClr val="B0B1B3"/>
              </a:buClr>
              <a:buFont typeface="Wingdings" pitchFamily="2" charset="2"/>
              <a:buChar char="§"/>
              <a:defRPr sz="2200" b="1">
                <a:solidFill>
                  <a:schemeClr val="tx1"/>
                </a:solidFill>
                <a:latin typeface="Arial" charset="0"/>
              </a:defRPr>
            </a:lvl9pPr>
          </a:lstStyle>
          <a:p>
            <a:pPr algn="ctr">
              <a:spcBef>
                <a:spcPct val="0"/>
              </a:spcBef>
              <a:buClrTx/>
              <a:buFontTx/>
              <a:buNone/>
            </a:pPr>
            <a:endParaRPr lang="en-US" altLang="en-US" sz="2400" b="0">
              <a:solidFill>
                <a:srgbClr val="FF0000"/>
              </a:solidFill>
              <a:cs typeface="Arial" charset="0"/>
            </a:endParaRPr>
          </a:p>
        </p:txBody>
      </p:sp>
      <p:sp>
        <p:nvSpPr>
          <p:cNvPr id="9" name="Text Box 11"/>
          <p:cNvSpPr txBox="1">
            <a:spLocks noChangeArrowheads="1"/>
          </p:cNvSpPr>
          <p:nvPr/>
        </p:nvSpPr>
        <p:spPr bwMode="auto">
          <a:xfrm>
            <a:off x="5524500" y="2254250"/>
            <a:ext cx="27463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800" dirty="0">
                <a:effectLst>
                  <a:outerShdw blurRad="38100" dist="38100" dir="2700000" algn="tl">
                    <a:srgbClr val="000000"/>
                  </a:outerShdw>
                </a:effectLst>
                <a:latin typeface="Times New Roman" pitchFamily="18" charset="0"/>
              </a:rPr>
              <a:t> </a:t>
            </a:r>
          </a:p>
          <a:p>
            <a:pPr algn="ctr">
              <a:defRPr/>
            </a:pPr>
            <a:endParaRPr lang="en-US" sz="2800" dirty="0">
              <a:effectLst>
                <a:outerShdw blurRad="38100" dist="38100" dir="2700000" algn="tl">
                  <a:srgbClr val="000000"/>
                </a:outerShdw>
              </a:effectLst>
              <a:latin typeface="Times New Roman" pitchFamily="18" charset="0"/>
            </a:endParaRPr>
          </a:p>
        </p:txBody>
      </p:sp>
      <p:sp>
        <p:nvSpPr>
          <p:cNvPr id="10" name="AutoShape 4"/>
          <p:cNvSpPr>
            <a:spLocks noChangeAspect="1" noChangeArrowheads="1"/>
          </p:cNvSpPr>
          <p:nvPr/>
        </p:nvSpPr>
        <p:spPr bwMode="auto">
          <a:xfrm>
            <a:off x="3282950" y="2657475"/>
            <a:ext cx="238125" cy="225425"/>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p>
        </p:txBody>
      </p:sp>
      <p:sp>
        <p:nvSpPr>
          <p:cNvPr id="11" name="AutoShape 5"/>
          <p:cNvSpPr>
            <a:spLocks noChangeAspect="1" noChangeArrowheads="1"/>
          </p:cNvSpPr>
          <p:nvPr/>
        </p:nvSpPr>
        <p:spPr bwMode="auto">
          <a:xfrm>
            <a:off x="1200150" y="381000"/>
            <a:ext cx="238125" cy="225425"/>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p>
        </p:txBody>
      </p:sp>
      <p:sp>
        <p:nvSpPr>
          <p:cNvPr id="12" name="AutoShape 6"/>
          <p:cNvSpPr>
            <a:spLocks noChangeAspect="1" noChangeArrowheads="1"/>
          </p:cNvSpPr>
          <p:nvPr/>
        </p:nvSpPr>
        <p:spPr bwMode="auto">
          <a:xfrm>
            <a:off x="649288" y="2667000"/>
            <a:ext cx="238125" cy="225425"/>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p>
        </p:txBody>
      </p:sp>
      <p:sp>
        <p:nvSpPr>
          <p:cNvPr id="13" name="AutoShape 7"/>
          <p:cNvSpPr>
            <a:spLocks noChangeAspect="1" noChangeArrowheads="1"/>
          </p:cNvSpPr>
          <p:nvPr/>
        </p:nvSpPr>
        <p:spPr bwMode="auto">
          <a:xfrm>
            <a:off x="725488" y="2514600"/>
            <a:ext cx="238125" cy="225425"/>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p>
        </p:txBody>
      </p:sp>
      <p:sp>
        <p:nvSpPr>
          <p:cNvPr id="14" name="AutoShape 8"/>
          <p:cNvSpPr>
            <a:spLocks noChangeAspect="1" noChangeArrowheads="1"/>
          </p:cNvSpPr>
          <p:nvPr/>
        </p:nvSpPr>
        <p:spPr bwMode="auto">
          <a:xfrm>
            <a:off x="4687888" y="3757613"/>
            <a:ext cx="238125" cy="225425"/>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p>
        </p:txBody>
      </p:sp>
      <p:sp>
        <p:nvSpPr>
          <p:cNvPr id="15" name="AutoShape 9"/>
          <p:cNvSpPr>
            <a:spLocks noChangeAspect="1" noChangeArrowheads="1"/>
          </p:cNvSpPr>
          <p:nvPr/>
        </p:nvSpPr>
        <p:spPr bwMode="auto">
          <a:xfrm>
            <a:off x="7467600" y="4191000"/>
            <a:ext cx="238125" cy="225425"/>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p>
        </p:txBody>
      </p:sp>
      <p:sp>
        <p:nvSpPr>
          <p:cNvPr id="16" name="AutoShape 11"/>
          <p:cNvSpPr>
            <a:spLocks noChangeAspect="1" noChangeArrowheads="1"/>
          </p:cNvSpPr>
          <p:nvPr/>
        </p:nvSpPr>
        <p:spPr bwMode="auto">
          <a:xfrm>
            <a:off x="1173163" y="460375"/>
            <a:ext cx="238125" cy="225425"/>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p>
        </p:txBody>
      </p:sp>
      <p:sp>
        <p:nvSpPr>
          <p:cNvPr id="17" name="AutoShape 12"/>
          <p:cNvSpPr>
            <a:spLocks noChangeAspect="1" noChangeArrowheads="1"/>
          </p:cNvSpPr>
          <p:nvPr/>
        </p:nvSpPr>
        <p:spPr bwMode="auto">
          <a:xfrm>
            <a:off x="1055688" y="703263"/>
            <a:ext cx="238125" cy="225425"/>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p>
        </p:txBody>
      </p:sp>
      <p:sp>
        <p:nvSpPr>
          <p:cNvPr id="67598" name="Text Box 13"/>
          <p:cNvSpPr txBox="1">
            <a:spLocks noChangeArrowheads="1"/>
          </p:cNvSpPr>
          <p:nvPr/>
        </p:nvSpPr>
        <p:spPr bwMode="auto">
          <a:xfrm>
            <a:off x="5221288" y="5484813"/>
            <a:ext cx="140811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rgbClr val="B0B1B3"/>
              </a:buClr>
              <a:buFont typeface="Wingdings" pitchFamily="2" charset="2"/>
              <a:buChar char="•"/>
              <a:defRPr sz="2600" b="1">
                <a:solidFill>
                  <a:schemeClr val="tx1"/>
                </a:solidFill>
                <a:latin typeface="Arial" charset="0"/>
              </a:defRPr>
            </a:lvl1pPr>
            <a:lvl2pPr marL="742950" indent="-285750">
              <a:spcBef>
                <a:spcPct val="30000"/>
              </a:spcBef>
              <a:buClr>
                <a:srgbClr val="B0B1B3"/>
              </a:buClr>
              <a:buFont typeface="Wingdings" pitchFamily="2" charset="2"/>
              <a:buChar char="§"/>
              <a:defRPr sz="2600" b="1">
                <a:solidFill>
                  <a:schemeClr val="tx1"/>
                </a:solidFill>
                <a:latin typeface="Arial" charset="0"/>
              </a:defRPr>
            </a:lvl2pPr>
            <a:lvl3pPr marL="1143000" indent="-228600">
              <a:spcBef>
                <a:spcPct val="15000"/>
              </a:spcBef>
              <a:buClr>
                <a:srgbClr val="B0B1B3"/>
              </a:buClr>
              <a:buFont typeface="Wingdings" pitchFamily="2" charset="2"/>
              <a:buChar char="§"/>
              <a:defRPr sz="2400" b="1">
                <a:solidFill>
                  <a:schemeClr val="tx1"/>
                </a:solidFill>
                <a:latin typeface="Arial" charset="0"/>
              </a:defRPr>
            </a:lvl3pPr>
            <a:lvl4pPr marL="1600200" indent="-228600">
              <a:spcBef>
                <a:spcPct val="30000"/>
              </a:spcBef>
              <a:buClr>
                <a:srgbClr val="B0B1B3"/>
              </a:buClr>
              <a:buFont typeface="Wingdings" pitchFamily="2" charset="2"/>
              <a:buChar char="§"/>
              <a:defRPr sz="2200" b="1">
                <a:solidFill>
                  <a:schemeClr val="tx1"/>
                </a:solidFill>
                <a:latin typeface="Arial" charset="0"/>
              </a:defRPr>
            </a:lvl4pPr>
            <a:lvl5pPr marL="2057400" indent="-228600">
              <a:spcBef>
                <a:spcPct val="30000"/>
              </a:spcBef>
              <a:buClr>
                <a:srgbClr val="B0B1B3"/>
              </a:buClr>
              <a:buFont typeface="Wingdings" pitchFamily="2" charset="2"/>
              <a:buChar char="§"/>
              <a:defRPr sz="2200" b="1">
                <a:solidFill>
                  <a:schemeClr val="tx1"/>
                </a:solidFill>
                <a:latin typeface="Arial" charset="0"/>
              </a:defRPr>
            </a:lvl5pPr>
            <a:lvl6pPr marL="2514600" indent="-228600" eaLnBrk="0" fontAlgn="base" hangingPunct="0">
              <a:spcBef>
                <a:spcPct val="30000"/>
              </a:spcBef>
              <a:spcAft>
                <a:spcPct val="0"/>
              </a:spcAft>
              <a:buClr>
                <a:srgbClr val="B0B1B3"/>
              </a:buClr>
              <a:buFont typeface="Wingdings" pitchFamily="2" charset="2"/>
              <a:buChar char="§"/>
              <a:defRPr sz="2200" b="1">
                <a:solidFill>
                  <a:schemeClr val="tx1"/>
                </a:solidFill>
                <a:latin typeface="Arial" charset="0"/>
              </a:defRPr>
            </a:lvl6pPr>
            <a:lvl7pPr marL="2971800" indent="-228600" eaLnBrk="0" fontAlgn="base" hangingPunct="0">
              <a:spcBef>
                <a:spcPct val="30000"/>
              </a:spcBef>
              <a:spcAft>
                <a:spcPct val="0"/>
              </a:spcAft>
              <a:buClr>
                <a:srgbClr val="B0B1B3"/>
              </a:buClr>
              <a:buFont typeface="Wingdings" pitchFamily="2" charset="2"/>
              <a:buChar char="§"/>
              <a:defRPr sz="2200" b="1">
                <a:solidFill>
                  <a:schemeClr val="tx1"/>
                </a:solidFill>
                <a:latin typeface="Arial" charset="0"/>
              </a:defRPr>
            </a:lvl7pPr>
            <a:lvl8pPr marL="3429000" indent="-228600" eaLnBrk="0" fontAlgn="base" hangingPunct="0">
              <a:spcBef>
                <a:spcPct val="30000"/>
              </a:spcBef>
              <a:spcAft>
                <a:spcPct val="0"/>
              </a:spcAft>
              <a:buClr>
                <a:srgbClr val="B0B1B3"/>
              </a:buClr>
              <a:buFont typeface="Wingdings" pitchFamily="2" charset="2"/>
              <a:buChar char="§"/>
              <a:defRPr sz="2200" b="1">
                <a:solidFill>
                  <a:schemeClr val="tx1"/>
                </a:solidFill>
                <a:latin typeface="Arial" charset="0"/>
              </a:defRPr>
            </a:lvl8pPr>
            <a:lvl9pPr marL="3886200" indent="-228600" eaLnBrk="0" fontAlgn="base" hangingPunct="0">
              <a:spcBef>
                <a:spcPct val="30000"/>
              </a:spcBef>
              <a:spcAft>
                <a:spcPct val="0"/>
              </a:spcAft>
              <a:buClr>
                <a:srgbClr val="B0B1B3"/>
              </a:buClr>
              <a:buFont typeface="Wingdings" pitchFamily="2" charset="2"/>
              <a:buChar char="§"/>
              <a:defRPr sz="2200" b="1">
                <a:solidFill>
                  <a:schemeClr val="tx1"/>
                </a:solidFill>
                <a:latin typeface="Arial" charset="0"/>
              </a:defRPr>
            </a:lvl9pPr>
          </a:lstStyle>
          <a:p>
            <a:pPr algn="ctr" eaLnBrk="1" hangingPunct="1">
              <a:spcBef>
                <a:spcPct val="0"/>
              </a:spcBef>
              <a:buClrTx/>
              <a:buFontTx/>
              <a:buNone/>
            </a:pPr>
            <a:r>
              <a:rPr lang="en-US" altLang="en-US" sz="2400" b="0">
                <a:solidFill>
                  <a:srgbClr val="FF6600"/>
                </a:solidFill>
                <a:cs typeface="Arial" charset="0"/>
              </a:rPr>
              <a:t>●</a:t>
            </a:r>
            <a:r>
              <a:rPr lang="en-US" altLang="en-US" sz="2400" b="0">
                <a:solidFill>
                  <a:srgbClr val="FF0000"/>
                </a:solidFill>
                <a:cs typeface="Arial" charset="0"/>
              </a:rPr>
              <a:t> </a:t>
            </a:r>
            <a:r>
              <a:rPr lang="en-US" altLang="en-US" sz="2400" b="0">
                <a:solidFill>
                  <a:schemeClr val="bg1"/>
                </a:solidFill>
                <a:cs typeface="Arial" charset="0"/>
              </a:rPr>
              <a:t>Class 8 − 9</a:t>
            </a:r>
          </a:p>
          <a:p>
            <a:pPr algn="ctr" eaLnBrk="1" hangingPunct="1">
              <a:spcBef>
                <a:spcPct val="0"/>
              </a:spcBef>
              <a:buClrTx/>
              <a:buFontTx/>
              <a:buNone/>
            </a:pPr>
            <a:r>
              <a:rPr lang="en-US" altLang="en-US" sz="2400" b="0">
                <a:solidFill>
                  <a:srgbClr val="0000CC"/>
                </a:solidFill>
                <a:cs typeface="Arial" charset="0"/>
              </a:rPr>
              <a:t>●</a:t>
            </a:r>
            <a:r>
              <a:rPr lang="en-US" altLang="en-US" sz="2400" b="0">
                <a:solidFill>
                  <a:srgbClr val="FF0000"/>
                </a:solidFill>
                <a:cs typeface="Arial" charset="0"/>
              </a:rPr>
              <a:t> </a:t>
            </a:r>
            <a:r>
              <a:rPr lang="en-US" altLang="en-US" sz="2400" b="0">
                <a:solidFill>
                  <a:schemeClr val="bg1"/>
                </a:solidFill>
                <a:cs typeface="Arial" charset="0"/>
              </a:rPr>
              <a:t>Class 5 − 7</a:t>
            </a:r>
          </a:p>
          <a:p>
            <a:pPr algn="ctr" eaLnBrk="1" hangingPunct="1">
              <a:spcBef>
                <a:spcPct val="0"/>
              </a:spcBef>
              <a:buClrTx/>
              <a:buFontTx/>
              <a:buNone/>
            </a:pPr>
            <a:r>
              <a:rPr lang="en-US" altLang="en-US" sz="2400" b="0">
                <a:solidFill>
                  <a:srgbClr val="FF0000"/>
                </a:solidFill>
                <a:cs typeface="Times New Roman" pitchFamily="18" charset="0"/>
              </a:rPr>
              <a:t>   </a:t>
            </a:r>
            <a:r>
              <a:rPr lang="en-US" altLang="en-US" sz="2400" b="0">
                <a:solidFill>
                  <a:schemeClr val="bg1"/>
                </a:solidFill>
                <a:cs typeface="Arial" charset="0"/>
              </a:rPr>
              <a:t>Class 1 − 4</a:t>
            </a:r>
          </a:p>
        </p:txBody>
      </p:sp>
      <p:sp>
        <p:nvSpPr>
          <p:cNvPr id="19" name="AutoShape 14"/>
          <p:cNvSpPr>
            <a:spLocks noChangeAspect="1" noChangeArrowheads="1"/>
          </p:cNvSpPr>
          <p:nvPr/>
        </p:nvSpPr>
        <p:spPr bwMode="auto">
          <a:xfrm>
            <a:off x="4983163" y="6276975"/>
            <a:ext cx="238125" cy="225425"/>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p>
        </p:txBody>
      </p:sp>
      <p:sp>
        <p:nvSpPr>
          <p:cNvPr id="20" name="AutoShape 10"/>
          <p:cNvSpPr>
            <a:spLocks noChangeAspect="1" noChangeArrowheads="1"/>
          </p:cNvSpPr>
          <p:nvPr/>
        </p:nvSpPr>
        <p:spPr bwMode="auto">
          <a:xfrm>
            <a:off x="1131888" y="533400"/>
            <a:ext cx="238125" cy="225425"/>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p>
        </p:txBody>
      </p:sp>
      <p:sp>
        <p:nvSpPr>
          <p:cNvPr id="21" name="AutoShape 12"/>
          <p:cNvSpPr>
            <a:spLocks noChangeAspect="1" noChangeArrowheads="1"/>
          </p:cNvSpPr>
          <p:nvPr/>
        </p:nvSpPr>
        <p:spPr bwMode="auto">
          <a:xfrm>
            <a:off x="2039938" y="3914775"/>
            <a:ext cx="238125" cy="225425"/>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p>
        </p:txBody>
      </p:sp>
      <p:sp>
        <p:nvSpPr>
          <p:cNvPr id="22" name="AutoShape 12"/>
          <p:cNvSpPr>
            <a:spLocks noChangeAspect="1" noChangeArrowheads="1"/>
          </p:cNvSpPr>
          <p:nvPr/>
        </p:nvSpPr>
        <p:spPr bwMode="auto">
          <a:xfrm>
            <a:off x="6249988" y="3214688"/>
            <a:ext cx="238125" cy="225425"/>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dirty="0"/>
          </a:p>
        </p:txBody>
      </p:sp>
    </p:spTree>
    <p:extLst>
      <p:ext uri="{BB962C8B-B14F-4D97-AF65-F5344CB8AC3E}">
        <p14:creationId xmlns:p14="http://schemas.microsoft.com/office/powerpoint/2010/main" val="79751334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nodeType="afterEffect">
                                  <p:stCondLst>
                                    <p:cond delay="5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nodeType="afterGroup">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nodeType="afterGroup">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nodeType="afterGroup">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nodeType="afterGroup">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nodeType="afterGroup">
                            <p:stCondLst>
                              <p:cond delay="3500"/>
                            </p:stCondLst>
                            <p:childTnLst>
                              <p:par>
                                <p:cTn id="29" presetID="1" presetClass="entr" presetSubtype="0" fill="hold" nodeType="afterEffect">
                                  <p:stCondLst>
                                    <p:cond delay="50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nodeType="afterGroup">
                            <p:stCondLst>
                              <p:cond delay="4000"/>
                            </p:stCondLst>
                            <p:childTnLst>
                              <p:par>
                                <p:cTn id="32" presetID="1" presetClass="entr" presetSubtype="0" fill="hold" nodeType="afterEffect">
                                  <p:stCondLst>
                                    <p:cond delay="5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nodeType="afterGroup">
                            <p:stCondLst>
                              <p:cond delay="4500"/>
                            </p:stCondLst>
                            <p:childTnLst>
                              <p:par>
                                <p:cTn id="35" presetID="1" presetClass="entr" presetSubtype="0" fill="hold" nodeType="afterEffect">
                                  <p:stCondLst>
                                    <p:cond delay="5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nodeType="afterGroup">
                            <p:stCondLst>
                              <p:cond delay="5000"/>
                            </p:stCondLst>
                            <p:childTnLst>
                              <p:par>
                                <p:cTn id="38" presetID="1" presetClass="entr" presetSubtype="0" fill="hold" nodeType="afterEffect">
                                  <p:stCondLst>
                                    <p:cond delay="50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63</a:t>
            </a:fld>
            <a:endParaRPr lang="en-US" dirty="0"/>
          </a:p>
        </p:txBody>
      </p:sp>
      <p:pic>
        <p:nvPicPr>
          <p:cNvPr id="5" name="Picture 29" descr="PI Map of M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2815" y="1676400"/>
            <a:ext cx="3226785" cy="4301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flipV="1">
            <a:off x="152400" y="1676400"/>
            <a:ext cx="4191000" cy="10445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3200" dirty="0">
                <a:solidFill>
                  <a:schemeClr val="tx2"/>
                </a:solidFill>
              </a:rPr>
              <a:t>25 CRS Communities</a:t>
            </a:r>
          </a:p>
          <a:p>
            <a:r>
              <a:rPr lang="en-US" altLang="en-US" sz="1600" dirty="0" smtClean="0">
                <a:solidFill>
                  <a:schemeClr val="tx2"/>
                </a:solidFill>
              </a:rPr>
              <a:t>104 </a:t>
            </a:r>
            <a:r>
              <a:rPr lang="en-US" altLang="en-US" sz="1600" dirty="0">
                <a:solidFill>
                  <a:schemeClr val="tx2"/>
                </a:solidFill>
              </a:rPr>
              <a:t>Communities participate in the </a:t>
            </a:r>
            <a:r>
              <a:rPr lang="en-US" altLang="en-US" sz="1600" dirty="0" smtClean="0">
                <a:solidFill>
                  <a:schemeClr val="tx2"/>
                </a:solidFill>
              </a:rPr>
              <a:t>NFIP</a:t>
            </a:r>
          </a:p>
          <a:p>
            <a:r>
              <a:rPr lang="en-US" altLang="en-US" sz="1600" dirty="0" smtClean="0">
                <a:solidFill>
                  <a:schemeClr val="tx2"/>
                </a:solidFill>
              </a:rPr>
              <a:t>    2 communities do not participate</a:t>
            </a:r>
            <a:endParaRPr lang="en-US" altLang="en-US" sz="1600" dirty="0">
              <a:solidFill>
                <a:schemeClr val="tx2"/>
              </a:solidFill>
            </a:endParaRPr>
          </a:p>
        </p:txBody>
      </p:sp>
      <p:sp>
        <p:nvSpPr>
          <p:cNvPr id="8" name="Rectangle 3"/>
          <p:cNvSpPr txBox="1">
            <a:spLocks noChangeArrowheads="1"/>
          </p:cNvSpPr>
          <p:nvPr/>
        </p:nvSpPr>
        <p:spPr bwMode="auto">
          <a:xfrm>
            <a:off x="220663" y="6213475"/>
            <a:ext cx="8008937" cy="339725"/>
          </a:xfrm>
          <a:prstGeom prst="rect">
            <a:avLst/>
          </a:prstGeom>
          <a:solidFill>
            <a:schemeClr val="tx1"/>
          </a:solidFill>
          <a:ln w="9525">
            <a:noFill/>
            <a:miter lim="800000"/>
            <a:headEnd/>
            <a:tailEnd/>
          </a:ln>
          <a:effectLst>
            <a:outerShdw dist="35921" dir="2700000" algn="ctr" rotWithShape="0">
              <a:srgbClr val="003399"/>
            </a:outerShdw>
          </a:effectLst>
        </p:spPr>
        <p:txBody>
          <a:bodyPr/>
          <a:lstStyle/>
          <a:p>
            <a:pPr marL="742950" lvl="1" indent="-285750">
              <a:lnSpc>
                <a:spcPct val="90000"/>
              </a:lnSpc>
              <a:spcBef>
                <a:spcPct val="20000"/>
              </a:spcBef>
              <a:buClr>
                <a:srgbClr val="FFFFFF"/>
              </a:buClr>
              <a:buSzPct val="105000"/>
              <a:defRPr/>
            </a:pPr>
            <a:r>
              <a:rPr lang="en-US" kern="0" dirty="0">
                <a:solidFill>
                  <a:schemeClr val="bg1"/>
                </a:solidFill>
              </a:rPr>
              <a:t>Currently, 79 % of all </a:t>
            </a:r>
            <a:r>
              <a:rPr lang="en-US" kern="0" dirty="0" smtClean="0">
                <a:solidFill>
                  <a:schemeClr val="bg1"/>
                </a:solidFill>
              </a:rPr>
              <a:t>flood policies in these CRS </a:t>
            </a:r>
            <a:r>
              <a:rPr lang="en-US" kern="0" dirty="0">
                <a:solidFill>
                  <a:schemeClr val="bg1"/>
                </a:solidFill>
              </a:rPr>
              <a:t>communities.</a:t>
            </a:r>
          </a:p>
          <a:p>
            <a:pPr marL="742950" lvl="1" indent="-285750">
              <a:lnSpc>
                <a:spcPct val="90000"/>
              </a:lnSpc>
              <a:spcBef>
                <a:spcPct val="20000"/>
              </a:spcBef>
              <a:buClr>
                <a:srgbClr val="FFFFFF"/>
              </a:buClr>
              <a:buSzPct val="105000"/>
              <a:buFont typeface="Webdings" pitchFamily="18" charset="2"/>
              <a:buChar char="Ü"/>
              <a:defRPr/>
            </a:pPr>
            <a:endParaRPr lang="en-US" sz="1000" kern="0" dirty="0">
              <a:solidFill>
                <a:schemeClr val="bg1"/>
              </a:solidFill>
            </a:endParaRPr>
          </a:p>
          <a:p>
            <a:pPr marL="742950" lvl="1" indent="-285750">
              <a:lnSpc>
                <a:spcPct val="90000"/>
              </a:lnSpc>
              <a:spcBef>
                <a:spcPct val="20000"/>
              </a:spcBef>
              <a:buClr>
                <a:srgbClr val="FFFFFF"/>
              </a:buClr>
              <a:buSzPct val="105000"/>
              <a:defRPr/>
            </a:pPr>
            <a:endParaRPr lang="en-US" kern="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579" y="3398520"/>
            <a:ext cx="2774421" cy="2124456"/>
          </a:xfrm>
          <a:prstGeom prst="rect">
            <a:avLst/>
          </a:prstGeom>
        </p:spPr>
      </p:pic>
    </p:spTree>
    <p:extLst>
      <p:ext uri="{BB962C8B-B14F-4D97-AF65-F5344CB8AC3E}">
        <p14:creationId xmlns:p14="http://schemas.microsoft.com/office/powerpoint/2010/main" val="20932995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64</a:t>
            </a:fld>
            <a:endParaRPr lang="en-US" dirty="0"/>
          </a:p>
        </p:txBody>
      </p:sp>
      <p:sp>
        <p:nvSpPr>
          <p:cNvPr id="9" name="Rectangle 6"/>
          <p:cNvSpPr>
            <a:spLocks noChangeArrowheads="1"/>
          </p:cNvSpPr>
          <p:nvPr/>
        </p:nvSpPr>
        <p:spPr bwMode="auto">
          <a:xfrm flipV="1">
            <a:off x="304800" y="1546225"/>
            <a:ext cx="4191000" cy="10445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3200" dirty="0">
                <a:solidFill>
                  <a:schemeClr val="tx2"/>
                </a:solidFill>
              </a:rPr>
              <a:t>24 CRS Communities</a:t>
            </a:r>
          </a:p>
          <a:p>
            <a:r>
              <a:rPr lang="en-US" altLang="en-US" sz="1600" dirty="0">
                <a:solidFill>
                  <a:schemeClr val="tx2"/>
                </a:solidFill>
              </a:rPr>
              <a:t>981 Communities participate in the NFIP</a:t>
            </a:r>
          </a:p>
          <a:p>
            <a:r>
              <a:rPr lang="en-US" altLang="en-US" sz="1600" dirty="0" smtClean="0">
                <a:solidFill>
                  <a:schemeClr val="tx2"/>
                </a:solidFill>
              </a:rPr>
              <a:t>152 </a:t>
            </a:r>
            <a:r>
              <a:rPr lang="en-US" altLang="en-US" sz="1600" dirty="0">
                <a:solidFill>
                  <a:schemeClr val="tx2"/>
                </a:solidFill>
              </a:rPr>
              <a:t>Communities do not participate</a:t>
            </a:r>
          </a:p>
        </p:txBody>
      </p:sp>
      <p:pic>
        <p:nvPicPr>
          <p:cNvPr id="10" name="Picture 2"/>
          <p:cNvPicPr>
            <a:picLocks noChangeAspect="1" noChangeArrowheads="1"/>
          </p:cNvPicPr>
          <p:nvPr/>
        </p:nvPicPr>
        <p:blipFill>
          <a:blip r:embed="rId3"/>
          <a:srcRect/>
          <a:stretch>
            <a:fillRect/>
          </a:stretch>
        </p:blipFill>
        <p:spPr bwMode="auto">
          <a:xfrm>
            <a:off x="4800600" y="1546225"/>
            <a:ext cx="3298337" cy="4397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1" name="Rectangle 3"/>
          <p:cNvSpPr txBox="1">
            <a:spLocks noChangeArrowheads="1"/>
          </p:cNvSpPr>
          <p:nvPr/>
        </p:nvSpPr>
        <p:spPr bwMode="auto">
          <a:xfrm>
            <a:off x="220663" y="6213476"/>
            <a:ext cx="7932737" cy="339724"/>
          </a:xfrm>
          <a:prstGeom prst="rect">
            <a:avLst/>
          </a:prstGeom>
          <a:solidFill>
            <a:schemeClr val="tx1"/>
          </a:solidFill>
          <a:ln w="9525">
            <a:noFill/>
            <a:miter lim="800000"/>
            <a:headEnd/>
            <a:tailEnd/>
          </a:ln>
          <a:effectLst>
            <a:outerShdw dist="35921" dir="2700000" algn="ctr" rotWithShape="0">
              <a:srgbClr val="003399"/>
            </a:outerShdw>
          </a:effectLst>
        </p:spPr>
        <p:txBody>
          <a:bodyPr/>
          <a:lstStyle/>
          <a:p>
            <a:pPr marL="742950" lvl="1" indent="-285750">
              <a:lnSpc>
                <a:spcPct val="90000"/>
              </a:lnSpc>
              <a:spcBef>
                <a:spcPct val="20000"/>
              </a:spcBef>
              <a:buClr>
                <a:srgbClr val="FFFFFF"/>
              </a:buClr>
              <a:buSzPct val="105000"/>
              <a:defRPr/>
            </a:pPr>
            <a:r>
              <a:rPr lang="en-US" kern="0" dirty="0">
                <a:solidFill>
                  <a:schemeClr val="bg1">
                    <a:lumMod val="75000"/>
                    <a:lumOff val="25000"/>
                  </a:schemeClr>
                </a:solidFill>
              </a:rPr>
              <a:t>Currently, 16% of all </a:t>
            </a:r>
            <a:r>
              <a:rPr lang="en-US" kern="0" dirty="0" smtClean="0">
                <a:solidFill>
                  <a:schemeClr val="bg1">
                    <a:lumMod val="75000"/>
                    <a:lumOff val="25000"/>
                  </a:schemeClr>
                </a:solidFill>
              </a:rPr>
              <a:t>flood policies in these </a:t>
            </a:r>
            <a:r>
              <a:rPr lang="en-US" kern="0" dirty="0">
                <a:solidFill>
                  <a:schemeClr val="bg1">
                    <a:lumMod val="75000"/>
                    <a:lumOff val="25000"/>
                  </a:schemeClr>
                </a:solidFill>
              </a:rPr>
              <a:t>CRS communities</a:t>
            </a:r>
            <a:r>
              <a:rPr lang="en-US" kern="0" dirty="0">
                <a:solidFill>
                  <a:schemeClr val="bg1"/>
                </a:solidFill>
              </a:rPr>
              <a:t>.</a:t>
            </a:r>
          </a:p>
          <a:p>
            <a:pPr marL="742950" lvl="1" indent="-285750">
              <a:lnSpc>
                <a:spcPct val="90000"/>
              </a:lnSpc>
              <a:spcBef>
                <a:spcPct val="20000"/>
              </a:spcBef>
              <a:buClr>
                <a:srgbClr val="FFFFFF"/>
              </a:buClr>
              <a:buSzPct val="105000"/>
              <a:buFont typeface="Webdings" pitchFamily="18" charset="2"/>
              <a:buChar char="Ü"/>
              <a:defRPr/>
            </a:pPr>
            <a:endParaRPr lang="en-US" sz="1000" kern="0" dirty="0">
              <a:solidFill>
                <a:schemeClr val="bg1"/>
              </a:solidFill>
            </a:endParaRPr>
          </a:p>
          <a:p>
            <a:pPr marL="742950" lvl="1" indent="-285750">
              <a:lnSpc>
                <a:spcPct val="90000"/>
              </a:lnSpc>
              <a:spcBef>
                <a:spcPct val="20000"/>
              </a:spcBef>
              <a:buClr>
                <a:srgbClr val="FFFFFF"/>
              </a:buClr>
              <a:buSzPct val="105000"/>
              <a:defRPr/>
            </a:pPr>
            <a:endParaRPr lang="en-US" kern="0"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579" y="3398520"/>
            <a:ext cx="2774421" cy="2124456"/>
          </a:xfrm>
          <a:prstGeom prst="rect">
            <a:avLst/>
          </a:prstGeom>
        </p:spPr>
      </p:pic>
    </p:spTree>
    <p:extLst>
      <p:ext uri="{BB962C8B-B14F-4D97-AF65-F5344CB8AC3E}">
        <p14:creationId xmlns:p14="http://schemas.microsoft.com/office/powerpoint/2010/main" val="25389020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  </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65</a:t>
            </a:fld>
            <a:endParaRPr lang="en-US" dirty="0"/>
          </a:p>
        </p:txBody>
      </p:sp>
      <p:sp>
        <p:nvSpPr>
          <p:cNvPr id="4" name="Rectangle 2059"/>
          <p:cNvSpPr txBox="1">
            <a:spLocks noChangeArrowheads="1"/>
          </p:cNvSpPr>
          <p:nvPr/>
        </p:nvSpPr>
        <p:spPr bwMode="auto">
          <a:xfrm>
            <a:off x="152400" y="1371600"/>
            <a:ext cx="2514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CRS</a:t>
            </a: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Fact </a:t>
            </a: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Sheet</a:t>
            </a:r>
            <a:endParaRPr lang="en-US" sz="1600" b="0" kern="0" dirty="0" smtClea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293" y="1523999"/>
            <a:ext cx="3886200" cy="5045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2663" y="1524000"/>
            <a:ext cx="3940301"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321021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66</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Benefits of the CRS</a:t>
            </a:r>
            <a:r>
              <a:rPr lang="en-US" sz="2800" b="0" kern="0" dirty="0" smtClean="0">
                <a:solidFill>
                  <a:schemeClr val="tx2"/>
                </a:solidFill>
                <a:latin typeface="Calibri" pitchFamily="34" charset="0"/>
                <a:cs typeface="Calibri" pitchFamily="34" charset="0"/>
              </a:rPr>
              <a:t>: Lower flood insurance rates for policyholders is only one benefit</a:t>
            </a:r>
            <a:r>
              <a:rPr lang="en-US" b="0" kern="0" dirty="0" smtClean="0">
                <a:solidFill>
                  <a:schemeClr val="tx2"/>
                </a:solidFill>
                <a:latin typeface="Calibri" pitchFamily="34" charset="0"/>
                <a:cs typeface="Calibri" pitchFamily="34" charset="0"/>
              </a:rPr>
              <a:t>.  Others include:</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Increased opportunities to learn about risk, evaluate vulnerabilities and take protective actions; </a:t>
            </a:r>
          </a:p>
          <a:p>
            <a:pPr marL="685800" lvl="1" indent="-342900">
              <a:defRPr/>
            </a:pPr>
            <a:r>
              <a:rPr lang="en-US" b="0" kern="0" dirty="0" smtClean="0">
                <a:latin typeface="Calibri" pitchFamily="34" charset="0"/>
                <a:cs typeface="Calibri" pitchFamily="34" charset="0"/>
              </a:rPr>
              <a:t>Enhanced public safety, reduced damage                       to property and infrastructure;</a:t>
            </a:r>
          </a:p>
          <a:p>
            <a:pPr marL="685800" lvl="1" indent="-342900">
              <a:defRPr/>
            </a:pPr>
            <a:r>
              <a:rPr lang="en-US" b="0" kern="0" dirty="0" smtClean="0">
                <a:latin typeface="Calibri" pitchFamily="34" charset="0"/>
                <a:cs typeface="Calibri" pitchFamily="34" charset="0"/>
              </a:rPr>
              <a:t>Avoidance of economic disruption                              and loss; </a:t>
            </a: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smtClean="0">
              <a:solidFill>
                <a:srgbClr val="FF0000"/>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5"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3720" y="4371018"/>
            <a:ext cx="1371600" cy="1773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604411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67</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Benefits of the CRS</a:t>
            </a:r>
            <a:r>
              <a:rPr lang="en-US" sz="2800" b="0" kern="0" dirty="0" smtClean="0">
                <a:solidFill>
                  <a:schemeClr val="tx2"/>
                </a:solidFill>
                <a:latin typeface="Calibri" pitchFamily="34" charset="0"/>
                <a:cs typeface="Calibri" pitchFamily="34" charset="0"/>
              </a:rPr>
              <a:t>: </a:t>
            </a:r>
            <a:r>
              <a:rPr lang="en-US" sz="1200" b="0" kern="0" dirty="0" smtClean="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Means to evaluate effectiveness of flood programs against nationally recognized benchmark; </a:t>
            </a:r>
          </a:p>
          <a:p>
            <a:pPr marL="685800" lvl="1" indent="-342900">
              <a:defRPr/>
            </a:pPr>
            <a:r>
              <a:rPr lang="en-US" b="0" kern="0" dirty="0" smtClean="0">
                <a:latin typeface="Calibri" pitchFamily="34" charset="0"/>
                <a:cs typeface="Calibri" pitchFamily="34" charset="0"/>
              </a:rPr>
              <a:t>Receive technical assistance in designing and implementing some activities, and;</a:t>
            </a:r>
          </a:p>
          <a:p>
            <a:pPr marL="685800" lvl="1" indent="-342900">
              <a:defRPr/>
            </a:pPr>
            <a:r>
              <a:rPr lang="en-US" b="0" kern="0" dirty="0" smtClean="0">
                <a:latin typeface="Calibri" pitchFamily="34" charset="0"/>
                <a:cs typeface="Calibri" pitchFamily="34" charset="0"/>
              </a:rPr>
              <a:t>An incentive to maintain and improve their flood programs over time. </a:t>
            </a: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smtClean="0">
              <a:solidFill>
                <a:srgbClr val="FF0000"/>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7019939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68</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How they Apply</a:t>
            </a:r>
            <a:r>
              <a:rPr lang="en-US" sz="2800" b="0" kern="0" dirty="0" smtClean="0">
                <a:solidFill>
                  <a:schemeClr val="tx2"/>
                </a:solidFill>
                <a:latin typeface="Calibri" pitchFamily="34" charset="0"/>
                <a:cs typeface="Calibri" pitchFamily="34" charset="0"/>
              </a:rPr>
              <a:t>: A community must inform FEMA of its interest, submit a CRS application and documentation that shows it is implementing the activities for which credit is requested</a:t>
            </a:r>
            <a:r>
              <a:rPr lang="en-US" b="0" kern="0" dirty="0" smtClean="0">
                <a:solidFill>
                  <a:schemeClr val="tx2"/>
                </a:solidFill>
                <a:latin typeface="Calibri" pitchFamily="34" charset="0"/>
                <a:cs typeface="Calibri" pitchFamily="34" charset="0"/>
              </a:rPr>
              <a:t>.</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The application is submitted to the ISO/CRS Specialist for your State.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A verification visit takes place to establish credit to be granted and appropriate parties are notified.</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41949837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69</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How they Apply</a:t>
            </a:r>
            <a:r>
              <a:rPr lang="en-US" sz="2800" b="0" kern="0" dirty="0" smtClean="0">
                <a:solidFill>
                  <a:schemeClr val="tx2"/>
                </a:solidFill>
                <a:latin typeface="Calibri" pitchFamily="34" charset="0"/>
                <a:cs typeface="Calibri" pitchFamily="34" charset="0"/>
              </a:rPr>
              <a:t>: </a:t>
            </a:r>
            <a:r>
              <a:rPr lang="en-US" sz="1200" b="0" kern="0" dirty="0" smtClean="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Each year, the community must verify that is continuing to perform the activities that are being credited by submitting an annual recertification.</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They can improve their classification by undertaking new mitigation and FPM activities that earn even more credit points.</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312188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Scope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7</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Community Compliance: CACs and CAVs (Objectives 8.1 and 8.2)  </a:t>
            </a:r>
            <a:r>
              <a:rPr lang="en-US" sz="1600" b="0" kern="0" dirty="0" smtClean="0">
                <a:latin typeface="Calibri" pitchFamily="34" charset="0"/>
                <a:cs typeface="Calibri" pitchFamily="34" charset="0"/>
              </a:rPr>
              <a:t>(conclusion)</a:t>
            </a:r>
            <a:r>
              <a:rPr lang="en-US" b="0" kern="0" dirty="0" smtClean="0">
                <a:latin typeface="Calibri" pitchFamily="34" charset="0"/>
                <a:cs typeface="Calibri" pitchFamily="34" charset="0"/>
              </a:rPr>
              <a:t>;</a:t>
            </a:r>
            <a:endParaRPr lang="en-US" sz="2400" b="0" kern="0" dirty="0" smtClean="0">
              <a:latin typeface="Calibri" pitchFamily="34" charset="0"/>
              <a:cs typeface="Calibri" pitchFamily="34" charset="0"/>
            </a:endParaRPr>
          </a:p>
          <a:p>
            <a:pPr marL="514350" marR="0" lvl="1" indent="0" algn="l" defTabSz="914400" rtl="0" eaLnBrk="0" fontAlgn="base" latinLnBrk="0" hangingPunct="0">
              <a:spcBef>
                <a:spcPct val="30000"/>
              </a:spcBef>
              <a:spcAft>
                <a:spcPct val="0"/>
              </a:spcAft>
              <a:buClr>
                <a:srgbClr val="B0B1B3"/>
              </a:buClr>
              <a:buSzTx/>
              <a:buNone/>
              <a:tabLst/>
              <a:defRPr/>
            </a:pPr>
            <a:r>
              <a:rPr lang="en-US" sz="2400" b="0" kern="0" dirty="0" smtClean="0">
                <a:solidFill>
                  <a:schemeClr val="bg2">
                    <a:lumMod val="75000"/>
                  </a:schemeClr>
                </a:solidFill>
                <a:latin typeface="Calibri" pitchFamily="34" charset="0"/>
                <a:cs typeface="Calibri" pitchFamily="34" charset="0"/>
              </a:rPr>
              <a:t>5.</a:t>
            </a:r>
            <a:r>
              <a:rPr lang="en-US" sz="2400" b="0" kern="0" dirty="0" smtClean="0">
                <a:latin typeface="Calibri" pitchFamily="34" charset="0"/>
                <a:cs typeface="Calibri" pitchFamily="34" charset="0"/>
              </a:rPr>
              <a:t>	CAV: Community selection &amp; Prioritization Process</a:t>
            </a:r>
          </a:p>
          <a:p>
            <a:pPr marL="914400" marR="0" lvl="1" indent="-400050" algn="l" defTabSz="914400" rtl="0" eaLnBrk="0" fontAlgn="base" latinLnBrk="0" hangingPunct="0">
              <a:spcBef>
                <a:spcPct val="30000"/>
              </a:spcBef>
              <a:spcAft>
                <a:spcPct val="0"/>
              </a:spcAft>
              <a:buClr>
                <a:srgbClr val="B0B1B3"/>
              </a:buClr>
              <a:buSzTx/>
              <a:buAutoNum type="arabicPeriod" startAt="6"/>
              <a:tabLst/>
              <a:defRPr/>
            </a:pPr>
            <a:r>
              <a:rPr lang="en-US" sz="2400" b="0" kern="0" dirty="0" smtClean="0">
                <a:latin typeface="Calibri" pitchFamily="34" charset="0"/>
                <a:cs typeface="Calibri" pitchFamily="34" charset="0"/>
              </a:rPr>
              <a:t>CAV: Preparation, Conducting, Documentation, and Follow-Up Actions</a:t>
            </a:r>
          </a:p>
        </p:txBody>
      </p:sp>
    </p:spTree>
    <p:extLst>
      <p:ext uri="{BB962C8B-B14F-4D97-AF65-F5344CB8AC3E}">
        <p14:creationId xmlns:p14="http://schemas.microsoft.com/office/powerpoint/2010/main" val="20388693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70</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“Costs” to Community</a:t>
            </a:r>
            <a:r>
              <a:rPr lang="en-US" sz="2800" b="0" kern="0" dirty="0" smtClean="0">
                <a:solidFill>
                  <a:schemeClr val="tx2"/>
                </a:solidFill>
                <a:latin typeface="Calibri" pitchFamily="34" charset="0"/>
                <a:cs typeface="Calibri" pitchFamily="34" charset="0"/>
              </a:rPr>
              <a:t>: </a:t>
            </a:r>
            <a:endParaRPr lang="en-US" sz="1200" b="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Pass a Community Assistance Visit;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Designate a CRS Coordinator;</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Implement activities;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Annual recertification;</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Maintain Elevation Certificates and FIRMS,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Maintain other records until cycle visit.</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9218" name="Picture 2" descr="C:\Users\AGOODMAN\AppData\Local\Microsoft\Windows\Temporary Internet Files\Content.IE5\OZ827T5P\MC900439308[1].jpg"/>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248400" y="25146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323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71</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Training</a:t>
            </a:r>
            <a:r>
              <a:rPr lang="en-US" sz="2800" b="0" kern="0" dirty="0" smtClean="0">
                <a:solidFill>
                  <a:schemeClr val="tx2"/>
                </a:solidFill>
                <a:latin typeface="Calibri" pitchFamily="34" charset="0"/>
                <a:cs typeface="Calibri" pitchFamily="34" charset="0"/>
              </a:rPr>
              <a:t>: An ISO/CRS Specialist is available to assist community officials in applying and in designing, implementing and documenting the activities that earn premium discounts</a:t>
            </a:r>
            <a:r>
              <a:rPr lang="en-US" b="0" kern="0" dirty="0" smtClean="0">
                <a:solidFill>
                  <a:schemeClr val="tx2"/>
                </a:solidFill>
                <a:latin typeface="Calibri" pitchFamily="34" charset="0"/>
                <a:cs typeface="Calibri" pitchFamily="34" charset="0"/>
              </a:rPr>
              <a:t>.</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There is a week long CRS course (E278) at EMI that is generally offered twice a year.</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A field deployed version (L278) is also available on a limited basis along with webinars.</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3283435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8"/>
          <p:cNvPicPr>
            <a:picLocks noChangeAspect="1" noChangeArrowheads="1"/>
          </p:cNvPicPr>
          <p:nvPr/>
        </p:nvPicPr>
        <p:blipFill>
          <a:blip r:embed="rId3">
            <a:extLst>
              <a:ext uri="{28A0092B-C50C-407E-A947-70E740481C1C}">
                <a14:useLocalDpi xmlns:a14="http://schemas.microsoft.com/office/drawing/2010/main" val="0"/>
              </a:ext>
            </a:extLst>
          </a:blip>
          <a:srcRect l="11124" t="10298" r="12547" b="13602"/>
          <a:stretch>
            <a:fillRect/>
          </a:stretch>
        </p:blipFill>
        <p:spPr bwMode="auto">
          <a:xfrm>
            <a:off x="76200" y="1219200"/>
            <a:ext cx="8961438" cy="558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9"/>
          <p:cNvSpPr txBox="1">
            <a:spLocks noChangeArrowheads="1"/>
          </p:cNvSpPr>
          <p:nvPr/>
        </p:nvSpPr>
        <p:spPr bwMode="auto">
          <a:xfrm>
            <a:off x="4806950" y="2590800"/>
            <a:ext cx="395605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rgbClr val="B0B1B3"/>
              </a:buClr>
              <a:buFont typeface="Wingdings" pitchFamily="2" charset="2"/>
              <a:buChar char="•"/>
              <a:defRPr sz="2600" b="1">
                <a:solidFill>
                  <a:schemeClr val="tx1"/>
                </a:solidFill>
                <a:latin typeface="Arial" charset="0"/>
              </a:defRPr>
            </a:lvl1pPr>
            <a:lvl2pPr marL="742950" indent="-285750">
              <a:spcBef>
                <a:spcPct val="30000"/>
              </a:spcBef>
              <a:buClr>
                <a:srgbClr val="B0B1B3"/>
              </a:buClr>
              <a:buFont typeface="Wingdings" pitchFamily="2" charset="2"/>
              <a:buChar char="§"/>
              <a:defRPr sz="2600" b="1">
                <a:solidFill>
                  <a:schemeClr val="tx1"/>
                </a:solidFill>
                <a:latin typeface="Arial" charset="0"/>
              </a:defRPr>
            </a:lvl2pPr>
            <a:lvl3pPr marL="1143000" indent="-228600">
              <a:spcBef>
                <a:spcPct val="15000"/>
              </a:spcBef>
              <a:buClr>
                <a:srgbClr val="B0B1B3"/>
              </a:buClr>
              <a:buFont typeface="Wingdings" pitchFamily="2" charset="2"/>
              <a:buChar char="§"/>
              <a:defRPr sz="2400" b="1">
                <a:solidFill>
                  <a:schemeClr val="tx1"/>
                </a:solidFill>
                <a:latin typeface="Arial" charset="0"/>
              </a:defRPr>
            </a:lvl3pPr>
            <a:lvl4pPr marL="1600200" indent="-228600">
              <a:spcBef>
                <a:spcPct val="30000"/>
              </a:spcBef>
              <a:buClr>
                <a:srgbClr val="B0B1B3"/>
              </a:buClr>
              <a:buFont typeface="Wingdings" pitchFamily="2" charset="2"/>
              <a:buChar char="§"/>
              <a:defRPr sz="2200" b="1">
                <a:solidFill>
                  <a:schemeClr val="tx1"/>
                </a:solidFill>
                <a:latin typeface="Arial" charset="0"/>
              </a:defRPr>
            </a:lvl4pPr>
            <a:lvl5pPr marL="2057400" indent="-228600">
              <a:spcBef>
                <a:spcPct val="30000"/>
              </a:spcBef>
              <a:buClr>
                <a:srgbClr val="B0B1B3"/>
              </a:buClr>
              <a:buFont typeface="Wingdings" pitchFamily="2" charset="2"/>
              <a:buChar char="§"/>
              <a:defRPr sz="2200" b="1">
                <a:solidFill>
                  <a:schemeClr val="tx1"/>
                </a:solidFill>
                <a:latin typeface="Arial" charset="0"/>
              </a:defRPr>
            </a:lvl5pPr>
            <a:lvl6pPr marL="2514600" indent="-228600" eaLnBrk="0" fontAlgn="base" hangingPunct="0">
              <a:spcBef>
                <a:spcPct val="30000"/>
              </a:spcBef>
              <a:spcAft>
                <a:spcPct val="0"/>
              </a:spcAft>
              <a:buClr>
                <a:srgbClr val="B0B1B3"/>
              </a:buClr>
              <a:buFont typeface="Wingdings" pitchFamily="2" charset="2"/>
              <a:buChar char="§"/>
              <a:defRPr sz="2200" b="1">
                <a:solidFill>
                  <a:schemeClr val="tx1"/>
                </a:solidFill>
                <a:latin typeface="Arial" charset="0"/>
              </a:defRPr>
            </a:lvl6pPr>
            <a:lvl7pPr marL="2971800" indent="-228600" eaLnBrk="0" fontAlgn="base" hangingPunct="0">
              <a:spcBef>
                <a:spcPct val="30000"/>
              </a:spcBef>
              <a:spcAft>
                <a:spcPct val="0"/>
              </a:spcAft>
              <a:buClr>
                <a:srgbClr val="B0B1B3"/>
              </a:buClr>
              <a:buFont typeface="Wingdings" pitchFamily="2" charset="2"/>
              <a:buChar char="§"/>
              <a:defRPr sz="2200" b="1">
                <a:solidFill>
                  <a:schemeClr val="tx1"/>
                </a:solidFill>
                <a:latin typeface="Arial" charset="0"/>
              </a:defRPr>
            </a:lvl7pPr>
            <a:lvl8pPr marL="3429000" indent="-228600" eaLnBrk="0" fontAlgn="base" hangingPunct="0">
              <a:spcBef>
                <a:spcPct val="30000"/>
              </a:spcBef>
              <a:spcAft>
                <a:spcPct val="0"/>
              </a:spcAft>
              <a:buClr>
                <a:srgbClr val="B0B1B3"/>
              </a:buClr>
              <a:buFont typeface="Wingdings" pitchFamily="2" charset="2"/>
              <a:buChar char="§"/>
              <a:defRPr sz="2200" b="1">
                <a:solidFill>
                  <a:schemeClr val="tx1"/>
                </a:solidFill>
                <a:latin typeface="Arial" charset="0"/>
              </a:defRPr>
            </a:lvl8pPr>
            <a:lvl9pPr marL="3886200" indent="-228600" eaLnBrk="0" fontAlgn="base" hangingPunct="0">
              <a:spcBef>
                <a:spcPct val="30000"/>
              </a:spcBef>
              <a:spcAft>
                <a:spcPct val="0"/>
              </a:spcAft>
              <a:buClr>
                <a:srgbClr val="B0B1B3"/>
              </a:buClr>
              <a:buFont typeface="Wingdings" pitchFamily="2" charset="2"/>
              <a:buChar char="§"/>
              <a:defRPr sz="2200" b="1">
                <a:solidFill>
                  <a:schemeClr val="tx1"/>
                </a:solidFill>
                <a:latin typeface="Arial" charset="0"/>
              </a:defRPr>
            </a:lvl9pPr>
          </a:lstStyle>
          <a:p>
            <a:pPr algn="ctr" eaLnBrk="1" hangingPunct="1">
              <a:spcBef>
                <a:spcPct val="50000"/>
              </a:spcBef>
              <a:buClrTx/>
              <a:buFontTx/>
              <a:buNone/>
            </a:pPr>
            <a:r>
              <a:rPr lang="en-US" altLang="en-US" sz="2800" b="0">
                <a:solidFill>
                  <a:schemeClr val="bg1"/>
                </a:solidFill>
                <a:latin typeface="Tahoma" pitchFamily="34" charset="0"/>
                <a:cs typeface="Arial" charset="0"/>
              </a:rPr>
              <a:t>www.CRSResources.org</a:t>
            </a:r>
          </a:p>
        </p:txBody>
      </p:sp>
      <p:sp>
        <p:nvSpPr>
          <p:cNvPr id="13" name="Line 6"/>
          <p:cNvSpPr>
            <a:spLocks noChangeShapeType="1"/>
          </p:cNvSpPr>
          <p:nvPr/>
        </p:nvSpPr>
        <p:spPr bwMode="auto">
          <a:xfrm flipH="1">
            <a:off x="4038600" y="5507038"/>
            <a:ext cx="1368425" cy="533400"/>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6"/>
          <p:cNvSpPr>
            <a:spLocks noChangeShapeType="1"/>
          </p:cNvSpPr>
          <p:nvPr/>
        </p:nvSpPr>
        <p:spPr bwMode="auto">
          <a:xfrm flipH="1" flipV="1">
            <a:off x="4213225" y="3505200"/>
            <a:ext cx="1219200" cy="1447800"/>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6"/>
          <p:cNvSpPr>
            <a:spLocks noChangeShapeType="1"/>
          </p:cNvSpPr>
          <p:nvPr/>
        </p:nvSpPr>
        <p:spPr bwMode="auto">
          <a:xfrm flipH="1" flipV="1">
            <a:off x="5051425" y="3505200"/>
            <a:ext cx="381000" cy="1447800"/>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6"/>
          <p:cNvSpPr>
            <a:spLocks noChangeShapeType="1"/>
          </p:cNvSpPr>
          <p:nvPr/>
        </p:nvSpPr>
        <p:spPr bwMode="auto">
          <a:xfrm flipV="1">
            <a:off x="5432425" y="3505200"/>
            <a:ext cx="457200" cy="1447800"/>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6"/>
          <p:cNvSpPr>
            <a:spLocks noChangeShapeType="1"/>
          </p:cNvSpPr>
          <p:nvPr/>
        </p:nvSpPr>
        <p:spPr bwMode="auto">
          <a:xfrm flipV="1">
            <a:off x="5432425" y="3505200"/>
            <a:ext cx="1371600" cy="1447800"/>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itle 1"/>
          <p:cNvSpPr>
            <a:spLocks noGrp="1"/>
          </p:cNvSpPr>
          <p:nvPr>
            <p:ph type="title"/>
          </p:nvPr>
        </p:nvSpPr>
        <p:spPr>
          <a:xfrm>
            <a:off x="1676400" y="274638"/>
            <a:ext cx="6629400" cy="868362"/>
          </a:xfrm>
        </p:spPr>
        <p:txBody>
          <a:bodyPr/>
          <a:lstStyle/>
          <a:p>
            <a:r>
              <a:rPr lang="en-US" sz="3600" dirty="0" smtClean="0"/>
              <a:t>CRS Coordination  </a:t>
            </a:r>
            <a:r>
              <a:rPr lang="en-US" sz="2000" dirty="0" smtClean="0"/>
              <a:t>(continued)</a:t>
            </a:r>
            <a:endParaRPr lang="en-US" sz="2000" dirty="0"/>
          </a:p>
        </p:txBody>
      </p:sp>
    </p:spTree>
    <p:extLst>
      <p:ext uri="{BB962C8B-B14F-4D97-AF65-F5344CB8AC3E}">
        <p14:creationId xmlns:p14="http://schemas.microsoft.com/office/powerpoint/2010/main" val="17747446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par>
                          <p:cTn id="18" fill="hold" nodeType="afterGroup">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par>
                          <p:cTn id="22" fill="hold" nodeType="afterGroup">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par>
                          <p:cTn id="26" fill="hold" nodeType="afterGroup">
                            <p:stCondLst>
                              <p:cond delay="1500"/>
                            </p:stCondLst>
                            <p:childTnLst>
                              <p:par>
                                <p:cTn id="27" presetID="22" presetClass="entr" presetSubtype="4"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P spid="14" grpId="0" animBg="1"/>
      <p:bldP spid="15" grpId="0" animBg="1"/>
      <p:bldP spid="1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73</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Compliance &amp; Retrograde Procedures</a:t>
            </a:r>
            <a:r>
              <a:rPr lang="en-US" sz="2800" b="0" kern="0" dirty="0" smtClean="0">
                <a:solidFill>
                  <a:schemeClr val="tx2"/>
                </a:solidFill>
                <a:latin typeface="Calibri" pitchFamily="34" charset="0"/>
                <a:cs typeface="Calibri" pitchFamily="34" charset="0"/>
              </a:rPr>
              <a:t>: To maintain the credibility of the CRS, FEMA requires that every community in CRS to be fully compliant.</a:t>
            </a:r>
            <a:endParaRPr lang="en-US"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FEMA must determine if the community is compliant under the minimum NFIP requirements.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Compliant communities are expected to have an updated ordinance, to have remedied violations to the maximum extent possible and corrected its deficiencies.</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9771499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74</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Compliance</a:t>
            </a:r>
            <a:r>
              <a:rPr lang="en-US" sz="2800" b="0" kern="0" dirty="0" smtClean="0">
                <a:solidFill>
                  <a:schemeClr val="tx2"/>
                </a:solidFill>
                <a:latin typeface="Calibri" pitchFamily="34" charset="0"/>
                <a:cs typeface="Calibri" pitchFamily="34" charset="0"/>
              </a:rPr>
              <a:t>: </a:t>
            </a:r>
            <a:r>
              <a:rPr lang="en-US" sz="1200" b="0" kern="0" dirty="0" smtClean="0">
                <a:solidFill>
                  <a:schemeClr val="tx2"/>
                </a:solidFill>
                <a:latin typeface="Calibri" pitchFamily="34" charset="0"/>
                <a:cs typeface="Calibri" pitchFamily="34" charset="0"/>
              </a:rPr>
              <a:t>(continued)</a:t>
            </a: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Since 1996, a “clean CAV” is required before a new community may participate in the CRS.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It is expected that a CRS community with a large amount of development may have minor program deficiencies and possible violations.  However, any identified issues must be corrected expeditiously to the maximum extent possible.</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6411509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75</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Compliance</a:t>
            </a:r>
            <a:r>
              <a:rPr lang="en-US" sz="2800" b="0" kern="0" dirty="0" smtClean="0">
                <a:solidFill>
                  <a:schemeClr val="tx2"/>
                </a:solidFill>
                <a:latin typeface="Calibri" pitchFamily="34" charset="0"/>
                <a:cs typeface="Calibri" pitchFamily="34" charset="0"/>
              </a:rPr>
              <a:t>: </a:t>
            </a:r>
            <a:r>
              <a:rPr lang="en-US" sz="1200" b="0" kern="0" dirty="0" smtClean="0">
                <a:solidFill>
                  <a:schemeClr val="tx2"/>
                </a:solidFill>
                <a:latin typeface="Calibri" pitchFamily="34" charset="0"/>
                <a:cs typeface="Calibri" pitchFamily="34" charset="0"/>
              </a:rPr>
              <a:t>(continued)</a:t>
            </a: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Additionally, if the community is not implementing or enforcing an activity, it will lose the credits for that activity and any possible cumulative effects the change has on the community’s classification.</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1260887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76</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Compliance</a:t>
            </a:r>
            <a:r>
              <a:rPr lang="en-US" sz="2800" b="0" kern="0" dirty="0" smtClean="0">
                <a:solidFill>
                  <a:schemeClr val="tx2"/>
                </a:solidFill>
                <a:latin typeface="Calibri" pitchFamily="34" charset="0"/>
                <a:cs typeface="Calibri" pitchFamily="34" charset="0"/>
              </a:rPr>
              <a:t>: </a:t>
            </a:r>
            <a:r>
              <a:rPr lang="en-US" sz="1200" b="0" kern="0" dirty="0" smtClean="0">
                <a:solidFill>
                  <a:schemeClr val="tx2"/>
                </a:solidFill>
                <a:latin typeface="Calibri" pitchFamily="34" charset="0"/>
                <a:cs typeface="Calibri" pitchFamily="34" charset="0"/>
              </a:rPr>
              <a:t>(continued)</a:t>
            </a: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A community is not in compliance if any of the following apply:</a:t>
            </a:r>
          </a:p>
          <a:p>
            <a:pPr marL="1017588" lvl="2" indent="-342900">
              <a:spcBef>
                <a:spcPct val="30000"/>
              </a:spcBef>
              <a:defRPr/>
            </a:pPr>
            <a:r>
              <a:rPr lang="en-US" b="0" kern="0" dirty="0" smtClean="0">
                <a:latin typeface="Calibri" pitchFamily="34" charset="0"/>
                <a:cs typeface="Calibri" pitchFamily="34" charset="0"/>
              </a:rPr>
              <a:t>Within the pervious two years, the community has been put on probation or suspended for lack of enforcement.  After the community is reinstated, an additional two years must pass before it can reapply to CRS, or;</a:t>
            </a:r>
          </a:p>
          <a:p>
            <a:pPr marL="1017588" lvl="2" indent="-342900">
              <a:spcBef>
                <a:spcPct val="30000"/>
              </a:spcBef>
              <a:defRPr/>
            </a:pPr>
            <a:r>
              <a:rPr lang="en-US" b="0" kern="0" dirty="0" smtClean="0">
                <a:latin typeface="Calibri" pitchFamily="34" charset="0"/>
                <a:cs typeface="Calibri" pitchFamily="34" charset="0"/>
              </a:rPr>
              <a:t>The community’s ordinance does not meet all current NFIP criteria.</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423000075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77</a:t>
            </a:fld>
            <a:endParaRPr lang="en-US" dirty="0"/>
          </a:p>
        </p:txBody>
      </p:sp>
      <p:pic>
        <p:nvPicPr>
          <p:cNvPr id="2051" name="Picture 3" descr="C:\Users\AGOODMAN\AppData\Local\Microsoft\Windows\Temporary Internet Files\Content.IE5\7I0TAE6K\MC900439240[1].jp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2000" y="3276600"/>
            <a:ext cx="29718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72"/>
          <a:stretch/>
        </p:blipFill>
        <p:spPr bwMode="auto">
          <a:xfrm>
            <a:off x="2133600" y="1752600"/>
            <a:ext cx="56388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8481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78</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Keep in Mind</a:t>
            </a:r>
            <a:r>
              <a:rPr lang="en-US" sz="2800" b="0" kern="0" dirty="0" smtClean="0">
                <a:solidFill>
                  <a:schemeClr val="tx2"/>
                </a:solidFill>
                <a:latin typeface="Calibri" pitchFamily="34" charset="0"/>
                <a:cs typeface="Calibri" pitchFamily="34" charset="0"/>
              </a:rPr>
              <a:t>: </a:t>
            </a: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CRS discounts are add-on benefits for communities that have exemplary FPM programs built upon a fully compliant base program.</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It is CRS policy to withhold any improved class until the community remedies these problems, and when necessary, to retrograde non-compliant communities to Class 10.</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8965387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79</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Retrograde Procedures</a:t>
            </a:r>
            <a:r>
              <a:rPr lang="en-US" sz="2800" b="0" kern="0" dirty="0" smtClean="0">
                <a:solidFill>
                  <a:schemeClr val="tx2"/>
                </a:solidFill>
                <a:latin typeface="Calibri" pitchFamily="34" charset="0"/>
                <a:cs typeface="Calibri" pitchFamily="34" charset="0"/>
              </a:rPr>
              <a:t>: The FEMA Regional Office (in close cooperation with the State) judges a community's compliance.  The RO must maintain documentation as to why a community is not considered to be in full compliance.</a:t>
            </a:r>
            <a:endParaRPr lang="en-US"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767" r="13009" b="18005"/>
          <a:stretch/>
        </p:blipFill>
        <p:spPr bwMode="auto">
          <a:xfrm>
            <a:off x="5486400" y="4573762"/>
            <a:ext cx="2255520" cy="17508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408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Scope  </a:t>
            </a:r>
            <a:r>
              <a:rPr lang="en-US" sz="2000" dirty="0" smtClean="0"/>
              <a:t>(conclusion)</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8</a:t>
            </a:fld>
            <a:endParaRPr lang="en-US" dirty="0"/>
          </a:p>
        </p:txBody>
      </p:sp>
      <p:sp>
        <p:nvSpPr>
          <p:cNvPr id="6"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971550" lvl="1" indent="-457200">
              <a:defRPr/>
            </a:pPr>
            <a:r>
              <a:rPr lang="en-US" b="0" kern="0" dirty="0" smtClean="0">
                <a:latin typeface="Calibri" pitchFamily="34" charset="0"/>
                <a:cs typeface="Calibri" pitchFamily="34" charset="0"/>
              </a:rPr>
              <a:t>Publications Development and Maintenance (Objective 8.4)</a:t>
            </a:r>
          </a:p>
          <a:p>
            <a:pPr marL="1028700" lvl="1" indent="-514350">
              <a:buFont typeface="+mj-lt"/>
              <a:buAutoNum type="arabicPeriod"/>
              <a:defRPr/>
            </a:pPr>
            <a:r>
              <a:rPr lang="en-US" b="0" kern="0" dirty="0" smtClean="0">
                <a:latin typeface="Calibri" pitchFamily="34" charset="0"/>
                <a:cs typeface="Calibri" pitchFamily="34" charset="0"/>
              </a:rPr>
              <a:t>State Manual for Administering Local Programs</a:t>
            </a:r>
          </a:p>
          <a:p>
            <a:pPr marL="1028700" lvl="1" indent="-514350">
              <a:buFont typeface="+mj-lt"/>
              <a:buAutoNum type="arabicPeriod"/>
              <a:defRPr/>
            </a:pPr>
            <a:r>
              <a:rPr lang="en-US" b="0" kern="0" dirty="0" smtClean="0">
                <a:latin typeface="Calibri" pitchFamily="34" charset="0"/>
                <a:cs typeface="Calibri" pitchFamily="34" charset="0"/>
              </a:rPr>
              <a:t>Model State Regulations</a:t>
            </a:r>
          </a:p>
          <a:p>
            <a:pPr marL="1028700" lvl="1" indent="-514350">
              <a:buFont typeface="+mj-lt"/>
              <a:buAutoNum type="arabicPeriod"/>
              <a:defRPr/>
            </a:pPr>
            <a:r>
              <a:rPr lang="en-US" b="0" kern="0" dirty="0" smtClean="0">
                <a:latin typeface="Calibri" pitchFamily="34" charset="0"/>
                <a:cs typeface="Calibri" pitchFamily="34" charset="0"/>
              </a:rPr>
              <a:t>Newsletters and Webpages</a:t>
            </a:r>
          </a:p>
        </p:txBody>
      </p:sp>
      <p:pic>
        <p:nvPicPr>
          <p:cNvPr id="2050" name="Picture 2" descr="C:\Users\AGOODMAN\AppData\Local\Microsoft\Windows\Temporary Internet Files\Content.IE5\I7CLQW5U\MC90014956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799" y="4272104"/>
            <a:ext cx="2442259" cy="1971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3503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80</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Retrograde Procedures</a:t>
            </a:r>
            <a:r>
              <a:rPr lang="en-US" sz="2800" b="0" kern="0" dirty="0" smtClean="0">
                <a:solidFill>
                  <a:schemeClr val="tx2"/>
                </a:solidFill>
                <a:latin typeface="Calibri" pitchFamily="34" charset="0"/>
                <a:cs typeface="Calibri" pitchFamily="34" charset="0"/>
              </a:rPr>
              <a:t>: </a:t>
            </a:r>
            <a:r>
              <a:rPr lang="en-US" sz="1200" b="0" kern="0" dirty="0" smtClean="0">
                <a:solidFill>
                  <a:schemeClr val="tx2"/>
                </a:solidFill>
                <a:latin typeface="Calibri" pitchFamily="34" charset="0"/>
                <a:cs typeface="Calibri" pitchFamily="34" charset="0"/>
              </a:rPr>
              <a:t>(continued)</a:t>
            </a: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After suspected violations or program deficiencies are reported, the community is allowed to respond to the CAV report findings and either prove there are no deficiencies/violations or correct them.</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CRS communities are expected to show </a:t>
            </a:r>
            <a:r>
              <a:rPr lang="en-US" b="0" u="sng" kern="0" dirty="0" smtClean="0">
                <a:latin typeface="Calibri" pitchFamily="34" charset="0"/>
                <a:cs typeface="Calibri" pitchFamily="34" charset="0"/>
              </a:rPr>
              <a:t>immediate </a:t>
            </a:r>
            <a:r>
              <a:rPr lang="en-US" b="0" kern="0" dirty="0" smtClean="0">
                <a:latin typeface="Calibri" pitchFamily="34" charset="0"/>
                <a:cs typeface="Calibri" pitchFamily="34" charset="0"/>
              </a:rPr>
              <a:t>action to remedy the problems.</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1097394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81</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Retrograde Procedures</a:t>
            </a:r>
            <a:r>
              <a:rPr lang="en-US" sz="2800" b="0" kern="0" dirty="0" smtClean="0">
                <a:solidFill>
                  <a:schemeClr val="tx2"/>
                </a:solidFill>
                <a:latin typeface="Calibri" pitchFamily="34" charset="0"/>
                <a:cs typeface="Calibri" pitchFamily="34" charset="0"/>
              </a:rPr>
              <a:t>: </a:t>
            </a:r>
            <a:r>
              <a:rPr lang="en-US" sz="1200" b="0" kern="0" dirty="0" smtClean="0">
                <a:solidFill>
                  <a:schemeClr val="tx2"/>
                </a:solidFill>
                <a:latin typeface="Calibri" pitchFamily="34" charset="0"/>
                <a:cs typeface="Calibri" pitchFamily="34" charset="0"/>
              </a:rPr>
              <a:t>(continued)</a:t>
            </a: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FEMA should recommend retrograde to Class 10 prior to the completion of the six month period, if, at any time, a community is not responsive or the community does not have a fully functioning FPM program.</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What is a non-responsive community?</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17742998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82</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Retrograde Procedures</a:t>
            </a:r>
            <a:r>
              <a:rPr lang="en-US" sz="2800" b="0" kern="0" dirty="0" smtClean="0">
                <a:solidFill>
                  <a:schemeClr val="tx2"/>
                </a:solidFill>
                <a:latin typeface="Calibri" pitchFamily="34" charset="0"/>
                <a:cs typeface="Calibri" pitchFamily="34" charset="0"/>
              </a:rPr>
              <a:t>: </a:t>
            </a:r>
            <a:r>
              <a:rPr lang="en-US" sz="1200" b="0" kern="0" dirty="0" smtClean="0">
                <a:solidFill>
                  <a:schemeClr val="tx2"/>
                </a:solidFill>
                <a:latin typeface="Calibri" pitchFamily="34" charset="0"/>
                <a:cs typeface="Calibri" pitchFamily="34" charset="0"/>
              </a:rPr>
              <a:t>(continued)</a:t>
            </a: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What is a non-responsive community?</a:t>
            </a:r>
          </a:p>
          <a:p>
            <a:pPr marL="1017588" lvl="2" indent="-342900">
              <a:spcBef>
                <a:spcPct val="30000"/>
              </a:spcBef>
              <a:defRPr/>
            </a:pPr>
            <a:r>
              <a:rPr lang="en-US" b="0" kern="0" dirty="0" smtClean="0">
                <a:latin typeface="Calibri" pitchFamily="34" charset="0"/>
                <a:cs typeface="Calibri" pitchFamily="34" charset="0"/>
              </a:rPr>
              <a:t>One that has not met deadlines established in the initial CAV follow-up letter or subsequent letters, and has not initiated the necessary actions to correct the identified program deficiencies or remedy the violations.</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3074" name="Picture 2" descr="C:\Users\AGOODMAN\AppData\Local\Microsoft\Windows\Temporary Internet Files\Content.IE5\OZ827T5P\MC900370568[1].wmf"/>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315200" y="5105400"/>
            <a:ext cx="652882" cy="1008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1769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83</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Retrograde Procedures</a:t>
            </a:r>
            <a:r>
              <a:rPr lang="en-US" sz="2800" b="0" kern="0" dirty="0" smtClean="0">
                <a:solidFill>
                  <a:schemeClr val="tx2"/>
                </a:solidFill>
                <a:latin typeface="Calibri" pitchFamily="34" charset="0"/>
                <a:cs typeface="Calibri" pitchFamily="34" charset="0"/>
              </a:rPr>
              <a:t>: </a:t>
            </a:r>
            <a:r>
              <a:rPr lang="en-US" sz="1200" b="0" kern="0" dirty="0" smtClean="0">
                <a:solidFill>
                  <a:schemeClr val="tx2"/>
                </a:solidFill>
                <a:latin typeface="Calibri" pitchFamily="34" charset="0"/>
                <a:cs typeface="Calibri" pitchFamily="34" charset="0"/>
              </a:rPr>
              <a:t>(continued)</a:t>
            </a: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What is a non-functional FPM program?</a:t>
            </a:r>
          </a:p>
          <a:p>
            <a:pPr marL="1017588" lvl="2" indent="-342900">
              <a:spcBef>
                <a:spcPct val="30000"/>
              </a:spcBef>
              <a:defRPr/>
            </a:pPr>
            <a:r>
              <a:rPr lang="en-US" b="0" kern="0" dirty="0" smtClean="0">
                <a:latin typeface="Calibri" pitchFamily="34" charset="0"/>
                <a:cs typeface="Calibri" pitchFamily="34" charset="0"/>
              </a:rPr>
              <a:t>The community has not required flood development permits, does not have a floodplain administrator, or otherwise does not have functioning system.</a:t>
            </a:r>
          </a:p>
          <a:p>
            <a:pPr marL="1017588" lvl="2" indent="-342900">
              <a:spcBef>
                <a:spcPct val="30000"/>
              </a:spcBef>
              <a:defRPr/>
            </a:pPr>
            <a:r>
              <a:rPr lang="en-US" b="0" kern="0" dirty="0" smtClean="0">
                <a:latin typeface="Calibri" pitchFamily="34" charset="0"/>
                <a:cs typeface="Calibri" pitchFamily="34" charset="0"/>
              </a:rPr>
              <a:t>This can easily happen in small communities and after FPM staff turnover.</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4265003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84</a:t>
            </a:fld>
            <a:endParaRPr lang="en-US" dirty="0"/>
          </a:p>
        </p:txBody>
      </p:sp>
      <p:sp>
        <p:nvSpPr>
          <p:cNvPr id="4"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Retrograde Deadlines</a:t>
            </a:r>
            <a:r>
              <a:rPr lang="en-US" sz="2800" b="0" kern="0" dirty="0" smtClean="0">
                <a:solidFill>
                  <a:schemeClr val="tx2"/>
                </a:solidFill>
                <a:latin typeface="Calibri" pitchFamily="34" charset="0"/>
                <a:cs typeface="Calibri" pitchFamily="34" charset="0"/>
              </a:rPr>
              <a:t>: </a:t>
            </a: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CRS class changes become effective twice a year, on May 1 and October 1.</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WYO and internal processing require that all class changes, including Class 10 retrogrades, be final NLT 120 days prior to these CRS effective dates.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Therefore, retrograde recommendations must be made at least 180 days prior to the CRS effective date.</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41610974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85</a:t>
            </a:fld>
            <a:endParaRPr lang="en-US" dirty="0"/>
          </a:p>
        </p:txBody>
      </p:sp>
      <p:sp>
        <p:nvSpPr>
          <p:cNvPr id="4"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Retrograde Deadlines</a:t>
            </a:r>
            <a:r>
              <a:rPr lang="en-US" sz="2800" b="0" kern="0" dirty="0" smtClean="0">
                <a:solidFill>
                  <a:schemeClr val="tx2"/>
                </a:solidFill>
                <a:latin typeface="Calibri" pitchFamily="34" charset="0"/>
                <a:cs typeface="Calibri" pitchFamily="34" charset="0"/>
              </a:rPr>
              <a:t>: </a:t>
            </a:r>
            <a:r>
              <a:rPr lang="en-US" sz="1200" b="0" kern="0" dirty="0" smtClean="0">
                <a:solidFill>
                  <a:schemeClr val="tx2"/>
                </a:solidFill>
                <a:latin typeface="Calibri" pitchFamily="34" charset="0"/>
                <a:cs typeface="Calibri" pitchFamily="34" charset="0"/>
              </a:rPr>
              <a:t>(continued)</a:t>
            </a: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FEMA RO recommendations for retrograde to Class 10 must adhere to the following schedule:</a:t>
            </a:r>
          </a:p>
          <a:p>
            <a:pPr marL="1017588" lvl="2" indent="-342900">
              <a:spcBef>
                <a:spcPct val="30000"/>
              </a:spcBef>
              <a:defRPr/>
            </a:pPr>
            <a:r>
              <a:rPr lang="en-US" b="0" kern="0" dirty="0" smtClean="0">
                <a:latin typeface="Calibri" pitchFamily="34" charset="0"/>
                <a:cs typeface="Calibri" pitchFamily="34" charset="0"/>
              </a:rPr>
              <a:t>RO sends one or more CAV follow-up letters with ascending CRS warnings;</a:t>
            </a:r>
          </a:p>
          <a:p>
            <a:pPr marL="1017588" lvl="2" indent="-342900">
              <a:spcBef>
                <a:spcPct val="30000"/>
              </a:spcBef>
              <a:defRPr/>
            </a:pPr>
            <a:r>
              <a:rPr lang="en-US" b="0" kern="0" dirty="0" smtClean="0">
                <a:latin typeface="Calibri" pitchFamily="34" charset="0"/>
                <a:cs typeface="Calibri" pitchFamily="34" charset="0"/>
              </a:rPr>
              <a:t>At least seven months prior to May 1/Oct 1 (Oct 1 / March 1): RO notifies community of recommend retrograde;</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0608646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86</a:t>
            </a:fld>
            <a:endParaRPr lang="en-US" dirty="0"/>
          </a:p>
        </p:txBody>
      </p:sp>
      <p:sp>
        <p:nvSpPr>
          <p:cNvPr id="4"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Retrograde Deadlines</a:t>
            </a:r>
            <a:r>
              <a:rPr lang="en-US" sz="2800" b="0" kern="0" dirty="0" smtClean="0">
                <a:solidFill>
                  <a:schemeClr val="tx2"/>
                </a:solidFill>
                <a:latin typeface="Calibri" pitchFamily="34" charset="0"/>
                <a:cs typeface="Calibri" pitchFamily="34" charset="0"/>
              </a:rPr>
              <a:t>: </a:t>
            </a:r>
            <a:r>
              <a:rPr lang="en-US" sz="1200" b="0" kern="0" dirty="0" smtClean="0">
                <a:solidFill>
                  <a:schemeClr val="tx2"/>
                </a:solidFill>
                <a:latin typeface="Calibri" pitchFamily="34" charset="0"/>
                <a:cs typeface="Calibri" pitchFamily="34" charset="0"/>
              </a:rPr>
              <a:t>(continued)</a:t>
            </a: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017588" lvl="2" indent="-342900">
              <a:spcBef>
                <a:spcPct val="30000"/>
              </a:spcBef>
              <a:defRPr/>
            </a:pPr>
            <a:r>
              <a:rPr lang="en-US" b="0" kern="0" dirty="0" smtClean="0">
                <a:latin typeface="Calibri" pitchFamily="34" charset="0"/>
                <a:cs typeface="Calibri" pitchFamily="34" charset="0"/>
              </a:rPr>
              <a:t>At least six months prior to May 1/Oct 1 (Nov 1/April 1): RO sends memo to HQ recommending retrograde;</a:t>
            </a:r>
          </a:p>
          <a:p>
            <a:pPr marL="1017588" lvl="2" indent="-342900">
              <a:spcBef>
                <a:spcPct val="30000"/>
              </a:spcBef>
              <a:defRPr/>
            </a:pPr>
            <a:r>
              <a:rPr lang="en-US" b="0" kern="0" dirty="0" smtClean="0">
                <a:latin typeface="Calibri" pitchFamily="34" charset="0"/>
                <a:cs typeface="Calibri" pitchFamily="34" charset="0"/>
              </a:rPr>
              <a:t>At least five months prior to May 1/Oct 1 (Dec 1//May 1): HQ sends official notice to the community of CRS retrograde;</a:t>
            </a:r>
          </a:p>
          <a:p>
            <a:pPr marL="1017588" lvl="2" indent="-342900">
              <a:spcBef>
                <a:spcPct val="30000"/>
              </a:spcBef>
              <a:defRPr/>
            </a:pPr>
            <a:r>
              <a:rPr lang="en-US" b="0" kern="0" dirty="0" smtClean="0">
                <a:latin typeface="Calibri" pitchFamily="34" charset="0"/>
                <a:cs typeface="Calibri" pitchFamily="34" charset="0"/>
              </a:rPr>
              <a:t>At least four months prior to May 1/Oct 1 (Jan 1/ June 1): HQ notifies BSA to process all CRS classes for WYO companies;</a:t>
            </a:r>
          </a:p>
          <a:p>
            <a:pPr marL="1017588" lvl="2" indent="-342900">
              <a:spcBef>
                <a:spcPct val="30000"/>
              </a:spcBef>
              <a:defRPr/>
            </a:pP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15427400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87</a:t>
            </a:fld>
            <a:endParaRPr lang="en-US" dirty="0"/>
          </a:p>
        </p:txBody>
      </p:sp>
      <p:sp>
        <p:nvSpPr>
          <p:cNvPr id="4"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Retrograde Deadlines</a:t>
            </a:r>
            <a:r>
              <a:rPr lang="en-US" sz="2800" b="0" kern="0" dirty="0" smtClean="0">
                <a:solidFill>
                  <a:schemeClr val="tx2"/>
                </a:solidFill>
                <a:latin typeface="Calibri" pitchFamily="34" charset="0"/>
                <a:cs typeface="Calibri" pitchFamily="34" charset="0"/>
              </a:rPr>
              <a:t>: </a:t>
            </a:r>
            <a:r>
              <a:rPr lang="en-US" sz="1200" b="0" kern="0" dirty="0" smtClean="0">
                <a:solidFill>
                  <a:schemeClr val="tx2"/>
                </a:solidFill>
                <a:latin typeface="Calibri" pitchFamily="34" charset="0"/>
                <a:cs typeface="Calibri" pitchFamily="34" charset="0"/>
              </a:rPr>
              <a:t>(conclusion)</a:t>
            </a: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1017588" lvl="2" indent="-342900">
              <a:spcBef>
                <a:spcPct val="30000"/>
              </a:spcBef>
              <a:defRPr/>
            </a:pPr>
            <a:r>
              <a:rPr lang="en-US" b="0" kern="0" dirty="0" smtClean="0">
                <a:latin typeface="Calibri" pitchFamily="34" charset="0"/>
                <a:cs typeface="Calibri" pitchFamily="34" charset="0"/>
              </a:rPr>
              <a:t>At least three months prior to May 1/Oct 1 (Feb 1/ July 1): WYO companies program data and process renewals, and;</a:t>
            </a:r>
          </a:p>
          <a:p>
            <a:pPr marL="1017588" lvl="2" indent="-342900">
              <a:spcBef>
                <a:spcPct val="30000"/>
              </a:spcBef>
              <a:defRPr/>
            </a:pPr>
            <a:r>
              <a:rPr lang="en-US" b="0" kern="0" dirty="0" smtClean="0">
                <a:latin typeface="Calibri" pitchFamily="34" charset="0"/>
                <a:cs typeface="Calibri" pitchFamily="34" charset="0"/>
              </a:rPr>
              <a:t>On May 1/Oct 1: Insurance Agent’s Manual and WYO companies reflect new/revised CRS Classes.</a:t>
            </a:r>
          </a:p>
          <a:p>
            <a:pPr marL="1017588" lvl="2" indent="-342900">
              <a:spcBef>
                <a:spcPct val="30000"/>
              </a:spcBef>
              <a:defRPr/>
            </a:pPr>
            <a:endParaRPr lang="en-US" b="0" kern="0" dirty="0" smtClean="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8335654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88</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Verification Visits, The State’s Role</a:t>
            </a:r>
            <a:r>
              <a:rPr lang="en-US" sz="2800" b="0" kern="0" dirty="0" smtClean="0">
                <a:solidFill>
                  <a:schemeClr val="tx2"/>
                </a:solidFill>
                <a:latin typeface="Calibri" pitchFamily="34" charset="0"/>
                <a:cs typeface="Calibri" pitchFamily="34" charset="0"/>
              </a:rPr>
              <a:t>: FEMA uses consultants to process applications and provide tech assistance to FEMA, States and communities.  The process is:</a:t>
            </a:r>
            <a:endParaRPr lang="en-US"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Consultants schedule a verification visit.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The visit is conducted both in the office and the field.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Documentation is required for all activities in which the community receives credit.</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6037232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89</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Verification Visits, The State’s Role</a:t>
            </a:r>
            <a:r>
              <a:rPr lang="en-US" sz="2800" b="0" kern="0" dirty="0" smtClean="0">
                <a:solidFill>
                  <a:schemeClr val="tx2"/>
                </a:solidFill>
                <a:latin typeface="Calibri" pitchFamily="34" charset="0"/>
                <a:cs typeface="Calibri" pitchFamily="34" charset="0"/>
              </a:rPr>
              <a:t>: </a:t>
            </a:r>
            <a:r>
              <a:rPr lang="en-US" sz="1200" b="0" kern="0" dirty="0" smtClean="0">
                <a:solidFill>
                  <a:schemeClr val="tx2"/>
                </a:solidFill>
                <a:latin typeface="Calibri" pitchFamily="34" charset="0"/>
                <a:cs typeface="Calibri" pitchFamily="34" charset="0"/>
              </a:rPr>
              <a:t>(continued)</a:t>
            </a: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A final report is provided showing the awarded points by activity and the awarded CRS class.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While a CRS verification visit looks like a CAV, in some aspects, it varies in one key area, a CAV evaluates implementation of the minimum NFIP criteria.  A CRS verification visit </a:t>
            </a:r>
            <a:r>
              <a:rPr lang="en-US" b="0" u="sng" kern="0" dirty="0" smtClean="0">
                <a:latin typeface="Calibri" pitchFamily="34" charset="0"/>
                <a:cs typeface="Calibri" pitchFamily="34" charset="0"/>
              </a:rPr>
              <a:t>assumes full compliance </a:t>
            </a:r>
            <a:r>
              <a:rPr lang="en-US" b="0" kern="0" dirty="0" smtClean="0">
                <a:latin typeface="Calibri" pitchFamily="34" charset="0"/>
                <a:cs typeface="Calibri" pitchFamily="34" charset="0"/>
              </a:rPr>
              <a:t>and </a:t>
            </a:r>
            <a:r>
              <a:rPr lang="en-US" b="0" u="sng" kern="0" dirty="0" smtClean="0">
                <a:latin typeface="Calibri" pitchFamily="34" charset="0"/>
                <a:cs typeface="Calibri" pitchFamily="34" charset="0"/>
              </a:rPr>
              <a:t>only measures activities</a:t>
            </a:r>
            <a:r>
              <a:rPr lang="en-US" b="0" kern="0" dirty="0" smtClean="0">
                <a:latin typeface="Calibri" pitchFamily="34" charset="0"/>
                <a:cs typeface="Calibri" pitchFamily="34" charset="0"/>
              </a:rPr>
              <a:t> that are above and beyond the minimum NFIP requirements.</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941815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Methods</a:t>
            </a:r>
            <a:endParaRPr lang="en-US" sz="3600" dirty="0"/>
          </a:p>
        </p:txBody>
      </p:sp>
      <p:sp>
        <p:nvSpPr>
          <p:cNvPr id="5"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smtClean="0">
                <a:solidFill>
                  <a:schemeClr val="tx2"/>
                </a:solidFill>
                <a:latin typeface="Calibri" pitchFamily="34" charset="0"/>
                <a:cs typeface="Calibri" pitchFamily="34" charset="0"/>
              </a:rPr>
              <a:t>Material contained in this module will be presented through:</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Lecture and demonstration supported by 177</a:t>
            </a:r>
            <a:r>
              <a:rPr lang="en-US" b="0" kern="0" dirty="0" smtClean="0">
                <a:solidFill>
                  <a:srgbClr val="FF0000"/>
                </a:solidFill>
                <a:latin typeface="Calibri" pitchFamily="34" charset="0"/>
                <a:cs typeface="Calibri" pitchFamily="34" charset="0"/>
              </a:rPr>
              <a:t> </a:t>
            </a:r>
            <a:r>
              <a:rPr lang="en-US" b="0" kern="0" dirty="0" smtClean="0">
                <a:latin typeface="Calibri" pitchFamily="34" charset="0"/>
                <a:cs typeface="Calibri" pitchFamily="34" charset="0"/>
              </a:rPr>
              <a:t>visuals/slides,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The State FPM Student Manual.</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9</a:t>
            </a:fld>
            <a:endParaRPr lang="en-US" dirty="0"/>
          </a:p>
        </p:txBody>
      </p:sp>
    </p:spTree>
    <p:extLst>
      <p:ext uri="{BB962C8B-B14F-4D97-AF65-F5344CB8AC3E}">
        <p14:creationId xmlns:p14="http://schemas.microsoft.com/office/powerpoint/2010/main" val="263121866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90</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Verification Visits, The State’s Role</a:t>
            </a:r>
            <a:r>
              <a:rPr lang="en-US" sz="2800" b="0" kern="0" dirty="0" smtClean="0">
                <a:solidFill>
                  <a:schemeClr val="tx2"/>
                </a:solidFill>
                <a:latin typeface="Calibri" pitchFamily="34" charset="0"/>
                <a:cs typeface="Calibri" pitchFamily="34" charset="0"/>
              </a:rPr>
              <a:t>: </a:t>
            </a:r>
            <a:r>
              <a:rPr lang="en-US" sz="1200" b="0" kern="0" dirty="0" smtClean="0">
                <a:solidFill>
                  <a:schemeClr val="tx2"/>
                </a:solidFill>
                <a:latin typeface="Calibri" pitchFamily="34" charset="0"/>
                <a:cs typeface="Calibri" pitchFamily="34" charset="0"/>
              </a:rPr>
              <a:t>(continued)</a:t>
            </a: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However, there is sufficient crossover to allow for information sharing, primarily from data gathered on the CRS visit by the ISO/CRS Specialist.  In example:</a:t>
            </a:r>
          </a:p>
          <a:p>
            <a:pPr marL="1017588" lvl="2" indent="-342900">
              <a:spcBef>
                <a:spcPct val="30000"/>
              </a:spcBef>
              <a:defRPr/>
            </a:pPr>
            <a:r>
              <a:rPr lang="en-US" b="0" kern="0" dirty="0" smtClean="0">
                <a:latin typeface="Calibri" pitchFamily="34" charset="0"/>
                <a:cs typeface="Calibri" pitchFamily="34" charset="0"/>
              </a:rPr>
              <a:t>Elevations Certificates are examined in detail and specific examples of ECs containing floor elevations below the BFE or other suspected violations can be shared with the NFIP State Coordinator.</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4032615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CRS Coordination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91</a:t>
            </a:fld>
            <a:endParaRPr lang="en-US" dirty="0"/>
          </a:p>
        </p:txBody>
      </p:sp>
      <p:sp>
        <p:nvSpPr>
          <p:cNvPr id="4" name="Rectangle 2059"/>
          <p:cNvSpPr txBox="1">
            <a:spLocks noChangeArrowheads="1"/>
          </p:cNvSpPr>
          <p:nvPr/>
        </p:nvSpPr>
        <p:spPr bwMode="auto">
          <a:xfrm>
            <a:off x="152400" y="1371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CRS Verification Visits, The State’s Role</a:t>
            </a:r>
            <a:r>
              <a:rPr lang="en-US" sz="2800" b="0" kern="0" dirty="0" smtClean="0">
                <a:solidFill>
                  <a:schemeClr val="tx2"/>
                </a:solidFill>
                <a:latin typeface="Calibri" pitchFamily="34" charset="0"/>
                <a:cs typeface="Calibri" pitchFamily="34" charset="0"/>
              </a:rPr>
              <a:t>: </a:t>
            </a:r>
            <a:r>
              <a:rPr lang="en-US" sz="1200" b="0" kern="0" dirty="0" smtClean="0">
                <a:solidFill>
                  <a:schemeClr val="tx2"/>
                </a:solidFill>
                <a:latin typeface="Calibri" pitchFamily="34" charset="0"/>
                <a:cs typeface="Calibri" pitchFamily="34" charset="0"/>
              </a:rPr>
              <a:t>(conclusion)</a:t>
            </a:r>
            <a:endParaRPr lang="en-US" sz="1200" b="0" kern="0" dirty="0" smtClean="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smtClean="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Your CAP-SSSE Agreement generally sets forth expected activities in regard to CRS visits.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smtClean="0">
                <a:latin typeface="Calibri" pitchFamily="34" charset="0"/>
                <a:cs typeface="Calibri" pitchFamily="34" charset="0"/>
              </a:rPr>
              <a:t>What examples can you think of?</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4098" name="Picture 2" descr="C:\Users\AGOODMAN\AppData\Local\Microsoft\Windows\Temporary Internet Files\Content.IE5\I7CLQW5U\MC900432663[1].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57400" y="44958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011545" y="4191000"/>
            <a:ext cx="2294255" cy="1721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33306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After Action Review </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92</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smtClean="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smtClean="0">
                <a:ln>
                  <a:solidFill>
                    <a:schemeClr val="bg1"/>
                  </a:solidFill>
                </a:ln>
                <a:solidFill>
                  <a:schemeClr val="tx2"/>
                </a:solidFill>
                <a:latin typeface="Calibri" pitchFamily="34" charset="0"/>
                <a:cs typeface="Calibri" pitchFamily="34" charset="0"/>
              </a:rPr>
              <a:t>Feel like you are missing something vital?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smtClean="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smtClean="0">
                <a:latin typeface="Calibri" pitchFamily="34" charset="0"/>
                <a:cs typeface="Calibri" pitchFamily="34" charset="0"/>
              </a:rPr>
              <a:t>   </a:t>
            </a:r>
            <a:endParaRPr lang="en-US" sz="2800" dirty="0">
              <a:latin typeface="Calibri" pitchFamily="34" charset="0"/>
              <a:cs typeface="Calibri" pitchFamily="34" charset="0"/>
            </a:endParaRPr>
          </a:p>
        </p:txBody>
      </p:sp>
    </p:spTree>
    <p:extLst>
      <p:ext uri="{BB962C8B-B14F-4D97-AF65-F5344CB8AC3E}">
        <p14:creationId xmlns:p14="http://schemas.microsoft.com/office/powerpoint/2010/main" val="179963334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CACs and CAVs</a:t>
            </a:r>
            <a:endParaRPr lang="en-US" sz="3600" dirty="0"/>
          </a:p>
        </p:txBody>
      </p:sp>
      <p:sp>
        <p:nvSpPr>
          <p:cNvPr id="3" name="Slide Number Placeholder 2"/>
          <p:cNvSpPr>
            <a:spLocks noGrp="1"/>
          </p:cNvSpPr>
          <p:nvPr>
            <p:ph type="sldNum" sz="quarter" idx="12"/>
          </p:nvPr>
        </p:nvSpPr>
        <p:spPr/>
        <p:txBody>
          <a:bodyPr/>
          <a:lstStyle/>
          <a:p>
            <a:fld id="{92701AAA-C610-44FA-AAF6-900CDDFFB84A}" type="slidenum">
              <a:rPr lang="en-US" smtClean="0"/>
              <a:t>93</a:t>
            </a:fld>
            <a:endParaRPr lang="en-US" dirty="0"/>
          </a:p>
        </p:txBody>
      </p:sp>
      <p:sp>
        <p:nvSpPr>
          <p:cNvPr id="4" name="Rectangle 2059"/>
          <p:cNvSpPr txBox="1">
            <a:spLocks noChangeArrowheads="1"/>
          </p:cNvSpPr>
          <p:nvPr/>
        </p:nvSpPr>
        <p:spPr bwMode="auto">
          <a:xfrm>
            <a:off x="152400" y="1295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Overview</a:t>
            </a:r>
            <a:r>
              <a:rPr lang="en-US" sz="2800" b="0" kern="0" dirty="0" smtClean="0">
                <a:solidFill>
                  <a:schemeClr val="tx2"/>
                </a:solidFill>
                <a:latin typeface="Calibri" pitchFamily="34" charset="0"/>
                <a:cs typeface="Calibri" pitchFamily="34" charset="0"/>
              </a:rPr>
              <a:t>: </a:t>
            </a:r>
            <a:r>
              <a:rPr lang="en-US" b="0" kern="0" dirty="0" smtClean="0">
                <a:solidFill>
                  <a:schemeClr val="tx2"/>
                </a:solidFill>
                <a:latin typeface="Calibri" pitchFamily="34" charset="0"/>
                <a:cs typeface="Calibri" pitchFamily="34" charset="0"/>
              </a:rPr>
              <a:t>The connected system that makes up the Community Compliance Program has its emphasis on correcting local NFIP community FPM program deficiencies and remedying violations through community assistance and consultation prior to the initiation of an enforcement action.  The primary tools:</a:t>
            </a:r>
          </a:p>
          <a:p>
            <a:pPr marL="685800" lvl="1" indent="-342900">
              <a:defRPr/>
            </a:pPr>
            <a:r>
              <a:rPr lang="en-US" sz="2800" b="0" kern="0" dirty="0" smtClean="0">
                <a:latin typeface="Calibri" pitchFamily="34" charset="0"/>
                <a:cs typeface="Calibri" pitchFamily="34" charset="0"/>
              </a:rPr>
              <a:t>The Community Assistance Contact, and;</a:t>
            </a:r>
            <a:endParaRPr lang="en-US" sz="2800" b="0" kern="0" dirty="0">
              <a:latin typeface="Calibri" pitchFamily="34" charset="0"/>
              <a:cs typeface="Calibri" pitchFamily="34" charset="0"/>
            </a:endParaRPr>
          </a:p>
          <a:p>
            <a:pPr marL="685800" lvl="1" indent="-342900">
              <a:defRPr/>
            </a:pPr>
            <a:r>
              <a:rPr lang="en-US" sz="2800" b="0" kern="0" dirty="0" smtClean="0">
                <a:latin typeface="Calibri" pitchFamily="34" charset="0"/>
                <a:cs typeface="Calibri" pitchFamily="34" charset="0"/>
              </a:rPr>
              <a:t>The Community Assistance Visit.</a:t>
            </a: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22317872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94</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NFIP compliance serves the interests of:</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Property Owner;</a:t>
            </a:r>
            <a:endParaRPr lang="en-US" b="0" kern="0" dirty="0">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Property Occupant;</a:t>
            </a:r>
          </a:p>
          <a:p>
            <a:pPr marL="685800" lvl="1" indent="-342900">
              <a:defRPr/>
            </a:pPr>
            <a:r>
              <a:rPr lang="en-US" b="0" kern="0" dirty="0" smtClean="0">
                <a:latin typeface="Calibri" pitchFamily="34" charset="0"/>
                <a:cs typeface="Calibri" pitchFamily="34" charset="0"/>
              </a:rPr>
              <a:t>Future Owner / Occupant;</a:t>
            </a:r>
          </a:p>
          <a:p>
            <a:pPr marL="685800" lvl="1" indent="-342900">
              <a:defRPr/>
            </a:pPr>
            <a:r>
              <a:rPr lang="en-US" b="0" kern="0" dirty="0" smtClean="0">
                <a:latin typeface="Calibri" pitchFamily="34" charset="0"/>
                <a:cs typeface="Calibri" pitchFamily="34" charset="0"/>
              </a:rPr>
              <a:t>Neighbors (near and far);</a:t>
            </a:r>
          </a:p>
          <a:p>
            <a:pPr marL="685800" lvl="1" indent="-342900">
              <a:defRPr/>
            </a:pPr>
            <a:r>
              <a:rPr lang="en-US" b="0" kern="0" dirty="0" smtClean="0">
                <a:latin typeface="Calibri" pitchFamily="34" charset="0"/>
                <a:cs typeface="Calibri" pitchFamily="34" charset="0"/>
              </a:rPr>
              <a:t>Community;</a:t>
            </a:r>
          </a:p>
          <a:p>
            <a:pPr marL="685800" lvl="1" indent="-342900">
              <a:defRPr/>
            </a:pPr>
            <a:r>
              <a:rPr lang="en-US" b="0" kern="0" dirty="0" smtClean="0">
                <a:latin typeface="Calibri" pitchFamily="34" charset="0"/>
                <a:cs typeface="Calibri" pitchFamily="34" charset="0"/>
              </a:rPr>
              <a:t>Federal and State Disaster Relief programs, and;</a:t>
            </a:r>
          </a:p>
          <a:p>
            <a:pPr marL="685800" lvl="1" indent="-342900">
              <a:defRPr/>
            </a:pPr>
            <a:r>
              <a:rPr lang="en-US" b="0" kern="0" dirty="0" smtClean="0">
                <a:latin typeface="Calibri" pitchFamily="34" charset="0"/>
                <a:cs typeface="Calibri" pitchFamily="34" charset="0"/>
              </a:rPr>
              <a:t>The National Flood  </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269540896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95</a:t>
            </a:fld>
            <a:endParaRPr lang="en-US" dirty="0"/>
          </a:p>
        </p:txBody>
      </p:sp>
      <p:sp>
        <p:nvSpPr>
          <p:cNvPr id="8" name="Rectangle 2059"/>
          <p:cNvSpPr txBox="1">
            <a:spLocks noChangeArrowheads="1"/>
          </p:cNvSpPr>
          <p:nvPr/>
        </p:nvSpPr>
        <p:spPr bwMode="auto">
          <a:xfrm>
            <a:off x="482600" y="2057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1587" marR="0" lvl="1" indent="0" algn="l" defTabSz="914400" rtl="0" eaLnBrk="0" fontAlgn="base" latinLnBrk="0" hangingPunct="0">
              <a:lnSpc>
                <a:spcPct val="100000"/>
              </a:lnSpc>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FEMA Manual 7810.3/July 1986:</a:t>
            </a:r>
          </a:p>
          <a:p>
            <a:pPr marL="1587" marR="0" lvl="1" indent="0" algn="l" defTabSz="914400" rtl="0" eaLnBrk="0" fontAlgn="base" latinLnBrk="0" hangingPunct="0">
              <a:lnSpc>
                <a:spcPct val="100000"/>
              </a:lnSpc>
              <a:spcBef>
                <a:spcPct val="30000"/>
              </a:spcBef>
              <a:spcAft>
                <a:spcPct val="0"/>
              </a:spcAft>
              <a:buClr>
                <a:srgbClr val="B0B1B3"/>
              </a:buClr>
              <a:buSzTx/>
              <a:buNone/>
              <a:tabLst/>
              <a:defRPr/>
            </a:pPr>
            <a:endParaRPr lang="en-US" sz="1200" kern="0" dirty="0" smtClean="0">
              <a:latin typeface="Calibri" pitchFamily="34" charset="0"/>
              <a:cs typeface="Calibri" pitchFamily="34" charset="0"/>
            </a:endParaRPr>
          </a:p>
          <a:p>
            <a:pPr marL="685800" marR="0" lvl="1" indent="-342900"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400" b="0" kern="0" dirty="0" smtClean="0">
                <a:latin typeface="Calibri" pitchFamily="34" charset="0"/>
                <a:cs typeface="Calibri" pitchFamily="34" charset="0"/>
              </a:rPr>
              <a:t>The Community Compliance Program (companion to the CAP-SSSE) provides an orderly sequence of enforcement options of varying severity.</a:t>
            </a:r>
          </a:p>
          <a:p>
            <a:pPr marL="685800" marR="0" lvl="1" indent="-342900"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endParaRPr lang="en-US" sz="2000" b="0" kern="0" dirty="0" smtClean="0">
              <a:latin typeface="Calibri" pitchFamily="34" charset="0"/>
              <a:cs typeface="Calibri" pitchFamily="34" charset="0"/>
            </a:endParaRPr>
          </a:p>
          <a:p>
            <a:pPr marL="685800" marR="0" lvl="1" indent="-342900"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200" b="0" u="sng" kern="0" dirty="0" smtClean="0">
                <a:latin typeface="Calibri" pitchFamily="34" charset="0"/>
                <a:cs typeface="Calibri" pitchFamily="34" charset="0"/>
              </a:rPr>
              <a:t>Two sets of enforcement options</a:t>
            </a:r>
          </a:p>
          <a:p>
            <a:pPr marL="1017588" lvl="2" indent="-342900">
              <a:spcBef>
                <a:spcPct val="30000"/>
              </a:spcBef>
              <a:defRPr/>
            </a:pPr>
            <a:r>
              <a:rPr lang="en-US" sz="2200" b="0" kern="0" dirty="0" smtClean="0">
                <a:latin typeface="Calibri" pitchFamily="34" charset="0"/>
                <a:cs typeface="Calibri" pitchFamily="34" charset="0"/>
              </a:rPr>
              <a:t>One for Communities, and;</a:t>
            </a:r>
          </a:p>
          <a:p>
            <a:pPr marL="1017588" lvl="2" indent="-342900">
              <a:spcBef>
                <a:spcPct val="30000"/>
              </a:spcBef>
              <a:defRPr/>
            </a:pPr>
            <a:r>
              <a:rPr lang="en-US" sz="2200" b="0" kern="0" dirty="0" smtClean="0">
                <a:latin typeface="Calibri" pitchFamily="34" charset="0"/>
                <a:cs typeface="Calibri" pitchFamily="34" charset="0"/>
              </a:rPr>
              <a:t>One for Individuals and Structures.</a:t>
            </a:r>
            <a:endParaRPr lang="en-US" sz="2200" kern="0" dirty="0" smtClean="0">
              <a:latin typeface="Calibri" pitchFamily="34" charset="0"/>
              <a:cs typeface="Calibri" pitchFamily="34" charset="0"/>
            </a:endParaRPr>
          </a:p>
          <a:p>
            <a:pPr marL="1587" marR="0" lvl="1" indent="0" algn="l" defTabSz="914400" rtl="0" eaLnBrk="0" fontAlgn="base" latinLnBrk="0" hangingPunct="0">
              <a:lnSpc>
                <a:spcPct val="100000"/>
              </a:lnSpc>
              <a:spcBef>
                <a:spcPct val="30000"/>
              </a:spcBef>
              <a:spcAft>
                <a:spcPct val="0"/>
              </a:spcAft>
              <a:buClr>
                <a:srgbClr val="B0B1B3"/>
              </a:buClr>
              <a:buSzTx/>
              <a:buNone/>
              <a:tabLst/>
              <a:defRPr/>
            </a:pPr>
            <a:endParaRPr lang="en-US" sz="1800" kern="0" dirty="0" smtClean="0">
              <a:latin typeface="Calibri" pitchFamily="34" charset="0"/>
              <a:cs typeface="Calibri" pitchFamily="34" charset="0"/>
            </a:endParaRPr>
          </a:p>
        </p:txBody>
      </p:sp>
      <p:pic>
        <p:nvPicPr>
          <p:cNvPr id="9" name="Picture 7" descr="scan"/>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6696"/>
          <a:stretch/>
        </p:blipFill>
        <p:spPr bwMode="auto">
          <a:xfrm>
            <a:off x="5791200" y="3733800"/>
            <a:ext cx="1981200" cy="2712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6713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96</a:t>
            </a:fld>
            <a:endParaRPr lang="en-US" dirty="0"/>
          </a:p>
        </p:txBody>
      </p:sp>
      <p:pic>
        <p:nvPicPr>
          <p:cNvPr id="6" name="Picture 7" descr="scan"/>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6696"/>
          <a:stretch/>
        </p:blipFill>
        <p:spPr bwMode="auto">
          <a:xfrm>
            <a:off x="835269" y="1828800"/>
            <a:ext cx="3061109" cy="419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2059"/>
          <p:cNvSpPr txBox="1">
            <a:spLocks noChangeArrowheads="1"/>
          </p:cNvSpPr>
          <p:nvPr/>
        </p:nvSpPr>
        <p:spPr bwMode="auto">
          <a:xfrm>
            <a:off x="4038600" y="2286000"/>
            <a:ext cx="4622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00000"/>
              </a:lnSpc>
              <a:spcBef>
                <a:spcPct val="30000"/>
              </a:spcBef>
              <a:spcAft>
                <a:spcPct val="0"/>
              </a:spcAft>
              <a:buClr>
                <a:srgbClr val="B0B1B3"/>
              </a:buClr>
              <a:buSzTx/>
              <a:buNone/>
              <a:tabLst/>
              <a:defRPr/>
            </a:pPr>
            <a:r>
              <a:rPr lang="en-US" sz="2400" kern="0" dirty="0" smtClean="0">
                <a:latin typeface="Calibri" pitchFamily="34" charset="0"/>
                <a:cs typeface="Calibri" pitchFamily="34" charset="0"/>
              </a:rPr>
              <a:t>The “In-House” FEMA manual:</a:t>
            </a:r>
          </a:p>
          <a:p>
            <a:pPr marL="342900" marR="0" lvl="1" indent="0" algn="l" defTabSz="914400" rtl="0" eaLnBrk="0" fontAlgn="base" latinLnBrk="0" hangingPunct="0">
              <a:lnSpc>
                <a:spcPct val="100000"/>
              </a:lnSpc>
              <a:spcBef>
                <a:spcPct val="30000"/>
              </a:spcBef>
              <a:spcAft>
                <a:spcPct val="0"/>
              </a:spcAft>
              <a:buClr>
                <a:srgbClr val="B0B1B3"/>
              </a:buClr>
              <a:buSzTx/>
              <a:buNone/>
              <a:tabLst/>
              <a:defRPr/>
            </a:pPr>
            <a:endParaRPr lang="en-US" sz="2400" kern="0" dirty="0" smtClean="0">
              <a:latin typeface="Calibri" pitchFamily="34" charset="0"/>
              <a:cs typeface="Calibri" pitchFamily="34" charset="0"/>
            </a:endParaRPr>
          </a:p>
          <a:p>
            <a:pPr marL="342900" marR="0" lvl="1" indent="0" algn="ctr" defTabSz="914400" rtl="0" eaLnBrk="0" fontAlgn="base" latinLnBrk="0" hangingPunct="0">
              <a:lnSpc>
                <a:spcPct val="100000"/>
              </a:lnSpc>
              <a:spcBef>
                <a:spcPct val="30000"/>
              </a:spcBef>
              <a:spcAft>
                <a:spcPct val="0"/>
              </a:spcAft>
              <a:buClr>
                <a:srgbClr val="B0B1B3"/>
              </a:buClr>
              <a:buSzTx/>
              <a:buNone/>
              <a:tabLst/>
              <a:defRPr/>
            </a:pPr>
            <a:r>
              <a:rPr lang="en-US" sz="2200" i="1" kern="0" dirty="0" smtClean="0">
                <a:latin typeface="Calibri" pitchFamily="34" charset="0"/>
                <a:cs typeface="Calibri" pitchFamily="34" charset="0"/>
              </a:rPr>
              <a:t>NFIP Community Compliance Program Guidance</a:t>
            </a:r>
            <a:r>
              <a:rPr lang="en-US" sz="2200" kern="0" dirty="0" smtClean="0">
                <a:latin typeface="Calibri" pitchFamily="34" charset="0"/>
                <a:cs typeface="Calibri" pitchFamily="34" charset="0"/>
              </a:rPr>
              <a:t> </a:t>
            </a:r>
          </a:p>
          <a:p>
            <a:pPr marL="342900" marR="0" lvl="1" indent="0" algn="l" defTabSz="914400" rtl="0" eaLnBrk="0" fontAlgn="base" latinLnBrk="0" hangingPunct="0">
              <a:lnSpc>
                <a:spcPct val="100000"/>
              </a:lnSpc>
              <a:spcBef>
                <a:spcPct val="30000"/>
              </a:spcBef>
              <a:spcAft>
                <a:spcPct val="0"/>
              </a:spcAft>
              <a:buClr>
                <a:srgbClr val="B0B1B3"/>
              </a:buClr>
              <a:buSzTx/>
              <a:buNone/>
              <a:tabLst/>
              <a:defRPr/>
            </a:pPr>
            <a:r>
              <a:rPr lang="en-US" sz="2200" kern="0" dirty="0">
                <a:latin typeface="Calibri" pitchFamily="34" charset="0"/>
                <a:cs typeface="Calibri" pitchFamily="34" charset="0"/>
              </a:rPr>
              <a:t> </a:t>
            </a:r>
            <a:r>
              <a:rPr lang="en-US" sz="2200" kern="0" dirty="0" smtClean="0">
                <a:latin typeface="Calibri" pitchFamily="34" charset="0"/>
                <a:cs typeface="Calibri" pitchFamily="34" charset="0"/>
              </a:rPr>
              <a:t>                 </a:t>
            </a:r>
            <a:r>
              <a:rPr lang="en-US" sz="1400" kern="0" dirty="0" smtClean="0">
                <a:latin typeface="Calibri" pitchFamily="34" charset="0"/>
                <a:cs typeface="Calibri" pitchFamily="34" charset="0"/>
              </a:rPr>
              <a:t>FEMA 7810.3  July 1986</a:t>
            </a:r>
          </a:p>
          <a:p>
            <a:pPr marL="1587" marR="0" lvl="1" indent="0" algn="l" defTabSz="914400" rtl="0" eaLnBrk="0" fontAlgn="base" latinLnBrk="0" hangingPunct="0">
              <a:lnSpc>
                <a:spcPct val="100000"/>
              </a:lnSpc>
              <a:spcBef>
                <a:spcPct val="30000"/>
              </a:spcBef>
              <a:spcAft>
                <a:spcPct val="0"/>
              </a:spcAft>
              <a:buClr>
                <a:srgbClr val="B0B1B3"/>
              </a:buClr>
              <a:buSzTx/>
              <a:buNone/>
              <a:tabLst/>
              <a:defRPr/>
            </a:pPr>
            <a:endParaRPr lang="en-US" sz="1400" kern="0" dirty="0" smtClean="0">
              <a:latin typeface="Calibri" pitchFamily="34" charset="0"/>
              <a:cs typeface="Calibri" pitchFamily="34" charset="0"/>
            </a:endParaRPr>
          </a:p>
        </p:txBody>
      </p:sp>
    </p:spTree>
    <p:extLst>
      <p:ext uri="{BB962C8B-B14F-4D97-AF65-F5344CB8AC3E}">
        <p14:creationId xmlns:p14="http://schemas.microsoft.com/office/powerpoint/2010/main" val="52901870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97</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Key Concepts:</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b="0" kern="0" dirty="0" smtClean="0">
                <a:latin typeface="Calibri" pitchFamily="34" charset="0"/>
                <a:cs typeface="Calibri" pitchFamily="34" charset="0"/>
              </a:rPr>
              <a:t>“All Program Deficiencies should be Corrected and all Violations Remedied.  As a result of an enforcement action, each of the deficiencies in the local ordinance or administrative procedures should be corrected.  Each violation that has been identified should be remedied to the </a:t>
            </a:r>
            <a:r>
              <a:rPr lang="en-US" b="0" i="1" kern="0" dirty="0" smtClean="0">
                <a:latin typeface="Calibri" pitchFamily="34" charset="0"/>
                <a:cs typeface="Calibri" pitchFamily="34" charset="0"/>
              </a:rPr>
              <a:t>maximum extent possible</a:t>
            </a:r>
            <a:r>
              <a:rPr lang="en-US" b="0" kern="0" dirty="0" smtClean="0">
                <a:latin typeface="Calibri" pitchFamily="34" charset="0"/>
                <a:cs typeface="Calibri" pitchFamily="34" charset="0"/>
              </a:rPr>
              <a:t>.” </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smtClean="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spTree>
    <p:extLst>
      <p:ext uri="{BB962C8B-B14F-4D97-AF65-F5344CB8AC3E}">
        <p14:creationId xmlns:p14="http://schemas.microsoft.com/office/powerpoint/2010/main" val="388018114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98</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Key Concepts: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kern="0" dirty="0" smtClean="0">
                <a:latin typeface="Calibri" pitchFamily="34" charset="0"/>
                <a:cs typeface="Calibri" pitchFamily="34" charset="0"/>
              </a:rPr>
              <a:t>Maximum Extent Possible</a:t>
            </a:r>
            <a:r>
              <a:rPr lang="en-US" b="0" kern="0" dirty="0" smtClean="0">
                <a:latin typeface="Calibri" pitchFamily="34" charset="0"/>
                <a:cs typeface="Calibri" pitchFamily="34" charset="0"/>
              </a:rPr>
              <a:t>:  Remedying a violation to the maximum extent possible means to the most effective level of flood loss reduction attainable given practical and legal constraints.  </a:t>
            </a:r>
            <a:r>
              <a:rPr lang="en-US" sz="1400" b="0" dirty="0" smtClean="0"/>
              <a:t>FEMA </a:t>
            </a:r>
            <a:r>
              <a:rPr lang="en-US" sz="1400" b="0" dirty="0"/>
              <a:t>7810.3/July 1986.  page 1-5</a:t>
            </a:r>
            <a:r>
              <a:rPr lang="en-US" sz="1600" b="0" dirty="0"/>
              <a:t>.</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6" name="Picture 2" descr="C:\Users\AGOODMAN\AppData\Local\Microsoft\Windows\Temporary Internet Files\Content.IE5\RKYBLJ20\MP900448291[1].jp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76600" y="4648200"/>
            <a:ext cx="2590800" cy="17466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164097133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Compliance: </a:t>
            </a:r>
            <a:r>
              <a:rPr lang="en-US" sz="2800" dirty="0" smtClean="0"/>
              <a:t>CAC and CAV  </a:t>
            </a:r>
            <a:r>
              <a:rPr lang="en-US" sz="2000" dirty="0" smtClean="0"/>
              <a:t>(continued)</a:t>
            </a:r>
            <a:endParaRPr lang="en-US" sz="2000" dirty="0"/>
          </a:p>
        </p:txBody>
      </p:sp>
      <p:sp>
        <p:nvSpPr>
          <p:cNvPr id="3" name="Slide Number Placeholder 2"/>
          <p:cNvSpPr>
            <a:spLocks noGrp="1"/>
          </p:cNvSpPr>
          <p:nvPr>
            <p:ph type="sldNum" sz="quarter" idx="12"/>
          </p:nvPr>
        </p:nvSpPr>
        <p:spPr/>
        <p:txBody>
          <a:bodyPr/>
          <a:lstStyle/>
          <a:p>
            <a:fld id="{92701AAA-C610-44FA-AAF6-900CDDFFB84A}" type="slidenum">
              <a:rPr lang="en-US" smtClean="0"/>
              <a:t>99</a:t>
            </a:fld>
            <a:endParaRPr lang="en-US" dirty="0"/>
          </a:p>
        </p:txBody>
      </p:sp>
      <p:sp>
        <p:nvSpPr>
          <p:cNvPr id="5" name="Rectangle 2059"/>
          <p:cNvSpPr txBox="1">
            <a:spLocks noChangeArrowheads="1"/>
          </p:cNvSpPr>
          <p:nvPr/>
        </p:nvSpPr>
        <p:spPr bwMode="auto">
          <a:xfrm>
            <a:off x="152400" y="135636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smtClean="0">
                <a:solidFill>
                  <a:schemeClr val="tx2"/>
                </a:solidFill>
                <a:latin typeface="Calibri" pitchFamily="34" charset="0"/>
                <a:cs typeface="Calibri" pitchFamily="34" charset="0"/>
              </a:rPr>
              <a:t>Key Concepts:  </a:t>
            </a:r>
            <a:r>
              <a:rPr lang="en-US" sz="1200" b="0" kern="0" dirty="0" smtClean="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200" b="0" kern="0" dirty="0" smtClean="0">
              <a:solidFill>
                <a:srgbClr val="FF0000"/>
              </a:solidFill>
              <a:latin typeface="Calibri" pitchFamily="34" charset="0"/>
              <a:cs typeface="Calibri" pitchFamily="34" charset="0"/>
            </a:endParaRPr>
          </a:p>
          <a:p>
            <a:pPr marL="685800" lvl="1" indent="-342900">
              <a:defRPr/>
            </a:pPr>
            <a:r>
              <a:rPr lang="en-US" kern="0" dirty="0" smtClean="0">
                <a:latin typeface="Calibri" pitchFamily="34" charset="0"/>
                <a:cs typeface="Calibri" pitchFamily="34" charset="0"/>
              </a:rPr>
              <a:t>Remedy a Violation</a:t>
            </a:r>
            <a:r>
              <a:rPr lang="en-US" b="0" kern="0" dirty="0" smtClean="0">
                <a:latin typeface="Calibri" pitchFamily="34" charset="0"/>
                <a:cs typeface="Calibri" pitchFamily="34" charset="0"/>
              </a:rPr>
              <a:t>:  Remedying a violation            means to bring the structure or other                development into </a:t>
            </a:r>
            <a:r>
              <a:rPr lang="en-US" b="0" i="1" kern="0" dirty="0" smtClean="0">
                <a:latin typeface="Calibri" pitchFamily="34" charset="0"/>
                <a:cs typeface="Calibri" pitchFamily="34" charset="0"/>
              </a:rPr>
              <a:t>full </a:t>
            </a:r>
            <a:r>
              <a:rPr lang="en-US" b="0" kern="0" dirty="0" smtClean="0">
                <a:latin typeface="Calibri" pitchFamily="34" charset="0"/>
                <a:cs typeface="Calibri" pitchFamily="34" charset="0"/>
              </a:rPr>
              <a:t>or </a:t>
            </a:r>
            <a:r>
              <a:rPr lang="en-US" b="0" i="1" kern="0" dirty="0" smtClean="0">
                <a:latin typeface="Calibri" pitchFamily="34" charset="0"/>
                <a:cs typeface="Calibri" pitchFamily="34" charset="0"/>
              </a:rPr>
              <a:t>partial</a:t>
            </a:r>
            <a:r>
              <a:rPr lang="en-US" b="0" kern="0" dirty="0" smtClean="0">
                <a:latin typeface="Calibri" pitchFamily="34" charset="0"/>
                <a:cs typeface="Calibri" pitchFamily="34" charset="0"/>
              </a:rPr>
              <a:t>                                compliance with State or local regulations                           or, if this is not possible, to reduce the                           </a:t>
            </a:r>
            <a:r>
              <a:rPr lang="en-US" b="0" u="sng" kern="0" dirty="0" smtClean="0">
                <a:latin typeface="Calibri" pitchFamily="34" charset="0"/>
                <a:cs typeface="Calibri" pitchFamily="34" charset="0"/>
              </a:rPr>
              <a:t>impacts</a:t>
            </a:r>
            <a:r>
              <a:rPr lang="en-US" b="0" kern="0" dirty="0" smtClean="0">
                <a:latin typeface="Calibri" pitchFamily="34" charset="0"/>
                <a:cs typeface="Calibri" pitchFamily="34" charset="0"/>
              </a:rPr>
              <a:t> of the fact that it is noncompliant.                       </a:t>
            </a:r>
            <a:r>
              <a:rPr lang="en-US" sz="1400" b="0" dirty="0" smtClean="0"/>
              <a:t>FEMA </a:t>
            </a:r>
            <a:r>
              <a:rPr lang="en-US" sz="1400" b="0" dirty="0"/>
              <a:t>7810.3/July 1986.  page </a:t>
            </a:r>
            <a:r>
              <a:rPr lang="en-US" sz="1400" b="0" dirty="0" smtClean="0"/>
              <a:t>1-7</a:t>
            </a:r>
            <a:r>
              <a:rPr lang="en-US" sz="1600" b="0" dirty="0" smtClean="0"/>
              <a:t>.</a:t>
            </a:r>
            <a:endParaRPr lang="en-US" sz="1600" b="0" dirty="0"/>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smtClean="0">
              <a:latin typeface="Calibri" pitchFamily="34" charset="0"/>
              <a:cs typeface="Calibri"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855" y="3202116"/>
            <a:ext cx="2150745" cy="205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733122"/>
      </p:ext>
    </p:extLst>
  </p:cSld>
  <p:clrMapOvr>
    <a:masterClrMapping/>
  </p:clrMapOvr>
  <p:timing>
    <p:tnLst>
      <p:par>
        <p:cTn id="1" dur="indefinite" restart="never" nodeType="tmRoot"/>
      </p:par>
    </p:tnLst>
  </p:timing>
</p:sld>
</file>

<file path=ppt/theme/theme1.xml><?xml version="1.0" encoding="utf-8"?>
<a:theme xmlns:a="http://schemas.openxmlformats.org/drawingml/2006/main" name="SamTheme">
  <a:themeElements>
    <a:clrScheme name="ms01_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ms01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s01_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ms01_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ms01_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eme1">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25000" smtClean="0">
            <a:ln>
              <a:noFill/>
            </a:ln>
            <a:solidFill>
              <a:schemeClr val="tx2"/>
            </a:solidFill>
            <a:effectLst/>
            <a:latin typeface="Bradley Hand ITC"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25000" smtClean="0">
            <a:ln>
              <a:noFill/>
            </a:ln>
            <a:solidFill>
              <a:schemeClr val="tx2"/>
            </a:solidFill>
            <a:effectLst/>
            <a:latin typeface="Bradley Hand ITC" pitchFamily="66"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SamTheme</Template>
  <TotalTime>4396</TotalTime>
  <Words>14272</Words>
  <Application>Microsoft Office PowerPoint</Application>
  <PresentationFormat>On-screen Show (4:3)</PresentationFormat>
  <Paragraphs>2122</Paragraphs>
  <Slides>177</Slides>
  <Notes>177</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177</vt:i4>
      </vt:variant>
    </vt:vector>
  </HeadingPairs>
  <TitlesOfParts>
    <vt:vector size="187" baseType="lpstr">
      <vt:lpstr>Arial</vt:lpstr>
      <vt:lpstr>Bradley Hand ITC</vt:lpstr>
      <vt:lpstr>Calibri</vt:lpstr>
      <vt:lpstr>Tahoma</vt:lpstr>
      <vt:lpstr>Times New Roman</vt:lpstr>
      <vt:lpstr>Webdings</vt:lpstr>
      <vt:lpstr>Wingdings</vt:lpstr>
      <vt:lpstr>SamTheme</vt:lpstr>
      <vt:lpstr>Theme1</vt:lpstr>
      <vt:lpstr>Image</vt:lpstr>
      <vt:lpstr>State Floodplain Manager 1 on 1</vt:lpstr>
      <vt:lpstr>Agenda</vt:lpstr>
      <vt:lpstr>Introductions</vt:lpstr>
      <vt:lpstr>Objectives</vt:lpstr>
      <vt:lpstr>Scope</vt:lpstr>
      <vt:lpstr>Scope  (continued)</vt:lpstr>
      <vt:lpstr>Scope  (continued)</vt:lpstr>
      <vt:lpstr>Scope  (conclusion)</vt:lpstr>
      <vt:lpstr>Methods</vt:lpstr>
      <vt:lpstr>But first…</vt:lpstr>
      <vt:lpstr>Core Activity or Task</vt:lpstr>
      <vt:lpstr>PowerPoint Presentation</vt:lpstr>
      <vt:lpstr>Enrolling Communities  </vt:lpstr>
      <vt:lpstr>Enrolling Communities  (continued)  </vt:lpstr>
      <vt:lpstr>Enrolling Communities  (continued)  </vt:lpstr>
      <vt:lpstr>Enrolling Communities  (continued)  </vt:lpstr>
      <vt:lpstr>Enrolling Communities  (continued)  </vt:lpstr>
      <vt:lpstr>Enrolling Communities  (continued)  </vt:lpstr>
      <vt:lpstr>Enrolling Communities  (continued)  </vt:lpstr>
      <vt:lpstr>Enrolling Communities  (continued)  </vt:lpstr>
      <vt:lpstr>Enrolling Communities  (continued)  </vt:lpstr>
      <vt:lpstr>Enrolling Communities  (continued)  </vt:lpstr>
      <vt:lpstr>Enrolling Communities  (continued)  </vt:lpstr>
      <vt:lpstr>Enrolling Communities  (continued)  </vt:lpstr>
      <vt:lpstr>Enrolling Communities  (continued)  </vt:lpstr>
      <vt:lpstr>Enrolling Communities  (conclusion)  </vt:lpstr>
      <vt:lpstr>Enrolling Communities  (continued)  </vt:lpstr>
      <vt:lpstr>Enrolling Communities  (continued)  </vt:lpstr>
      <vt:lpstr>Enrolling Communities  (continued)  </vt:lpstr>
      <vt:lpstr>Enrolling Communities  (continued)  </vt:lpstr>
      <vt:lpstr>Enrolling Communities  (continued)  </vt:lpstr>
      <vt:lpstr>Enrolling Communities  (continued)  </vt:lpstr>
      <vt:lpstr>Enrolling Communities  (continued)  </vt:lpstr>
      <vt:lpstr>Enrolling Communities  (continued)  </vt:lpstr>
      <vt:lpstr>Enrolling Communities  (continued)  </vt:lpstr>
      <vt:lpstr>Enrolling Communities  (continued)  </vt:lpstr>
      <vt:lpstr>PowerPoint Presentation</vt:lpstr>
      <vt:lpstr>After Action Review </vt:lpstr>
      <vt:lpstr>Ordinance Assistance</vt:lpstr>
      <vt:lpstr>Ordinance Assistance  (continued)</vt:lpstr>
      <vt:lpstr>Ordinance Assistance  (continued)</vt:lpstr>
      <vt:lpstr>Ordinance Assistance  (continued)</vt:lpstr>
      <vt:lpstr>Ordinance Assistance  (continued)</vt:lpstr>
      <vt:lpstr>Ordinance Assistance  (continued)</vt:lpstr>
      <vt:lpstr>Ordinance Assistance  (continued)</vt:lpstr>
      <vt:lpstr>Ordinance Assistance  (continued)</vt:lpstr>
      <vt:lpstr>Ordinance Assistance  (continued)</vt:lpstr>
      <vt:lpstr>Ordinance Assistance  (continued)</vt:lpstr>
      <vt:lpstr>Ordinance Assistance  (continued)</vt:lpstr>
      <vt:lpstr>Ordinance Assistance  (continued)</vt:lpstr>
      <vt:lpstr>Ordinance Assistance  (continued)</vt:lpstr>
      <vt:lpstr>Ordinance Assistance  (continued)</vt:lpstr>
      <vt:lpstr>Ordinance Assistance  (continued)</vt:lpstr>
      <vt:lpstr>Ordinance Assistance  (continued)</vt:lpstr>
      <vt:lpstr>Regulation Staircase</vt:lpstr>
      <vt:lpstr>Ordinance Assistance  (continued)</vt:lpstr>
      <vt:lpstr>Ordinance Assistance  (continued)</vt:lpstr>
      <vt:lpstr>Ordinance Assistance  (conclusion)</vt:lpstr>
      <vt:lpstr>After Action Review &amp; Break</vt:lpstr>
      <vt:lpstr>CRS Coordination</vt:lpstr>
      <vt:lpstr>CRS Coordination  (continued)  </vt:lpstr>
      <vt:lpstr>PowerPoint Presentation</vt:lpstr>
      <vt:lpstr>CRS Coordination  (continued)  </vt:lpstr>
      <vt:lpstr>CRS Coordination  (continued)  </vt:lpstr>
      <vt:lpstr>CRS Coordination  (continued)  </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CRS Coordination  (continued)</vt:lpstr>
      <vt:lpstr>After Action Review </vt:lpstr>
      <vt:lpstr>Compliance: CACs and CAVs</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After Action Review &amp; Break</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PowerPoint Presentation</vt:lpstr>
      <vt:lpstr>PowerPoint Presentation</vt:lpstr>
      <vt:lpstr>PowerPoint Presentation</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Compliance: CAC and CAV  (continued)</vt:lpstr>
      <vt:lpstr>PowerPoint Presentation</vt:lpstr>
      <vt:lpstr>After Action Review </vt:lpstr>
      <vt:lpstr>Publication Development</vt:lpstr>
      <vt:lpstr>Publication Development  (continued)</vt:lpstr>
      <vt:lpstr>Publication Development  (continued)</vt:lpstr>
      <vt:lpstr>Publication Development  (continued)</vt:lpstr>
      <vt:lpstr>Publication Development  (continued)</vt:lpstr>
      <vt:lpstr>What we covered in Module 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Floodplain Mangers and Hazard Mitigation Officers</dc:title>
  <dc:creator>Al@awgconsulting.comcastbiz.net</dc:creator>
  <cp:lastModifiedBy>Melissa Haig</cp:lastModifiedBy>
  <cp:revision>300</cp:revision>
  <cp:lastPrinted>2014-11-06T17:50:08Z</cp:lastPrinted>
  <dcterms:created xsi:type="dcterms:W3CDTF">2011-11-21T01:13:41Z</dcterms:created>
  <dcterms:modified xsi:type="dcterms:W3CDTF">2018-05-15T16:40:21Z</dcterms:modified>
</cp:coreProperties>
</file>