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7772400" cy="10058400"/>
  <p:notesSz cx="700405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p:scale>
          <a:sx n="89" d="100"/>
          <a:sy n="89" d="100"/>
        </p:scale>
        <p:origin x="1522" y="-213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4AE7C6-141D-4FA4-9939-5E8EA0260A94}"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3803553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4AE7C6-141D-4FA4-9939-5E8EA0260A94}"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704111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4AE7C6-141D-4FA4-9939-5E8EA0260A94}"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2887546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4AE7C6-141D-4FA4-9939-5E8EA0260A94}"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2541839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4AE7C6-141D-4FA4-9939-5E8EA0260A94}"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4036175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4AE7C6-141D-4FA4-9939-5E8EA0260A94}"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1209002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4AE7C6-141D-4FA4-9939-5E8EA0260A94}" type="datetimeFigureOut">
              <a:rPr lang="en-US" smtClean="0"/>
              <a:t>10/17/2022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740224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4AE7C6-141D-4FA4-9939-5E8EA0260A94}" type="datetimeFigureOut">
              <a:rPr lang="en-US" smtClean="0"/>
              <a:t>10/17/2022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83485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4AE7C6-141D-4FA4-9939-5E8EA0260A94}" type="datetimeFigureOut">
              <a:rPr lang="en-US" smtClean="0"/>
              <a:t>10/17/2022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2803902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1B4AE7C6-141D-4FA4-9939-5E8EA0260A94}"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2247311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1B4AE7C6-141D-4FA4-9939-5E8EA0260A94}"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127A4E-817F-4206-8931-99499FCEA93D}" type="slidenum">
              <a:rPr lang="en-US" smtClean="0"/>
              <a:t>‹#›</a:t>
            </a:fld>
            <a:endParaRPr lang="en-US"/>
          </a:p>
        </p:txBody>
      </p:sp>
    </p:spTree>
    <p:extLst>
      <p:ext uri="{BB962C8B-B14F-4D97-AF65-F5344CB8AC3E}">
        <p14:creationId xmlns:p14="http://schemas.microsoft.com/office/powerpoint/2010/main" val="1134502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1B4AE7C6-141D-4FA4-9939-5E8EA0260A94}" type="datetimeFigureOut">
              <a:rPr lang="en-US" smtClean="0"/>
              <a:t>10/17/2022</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82127A4E-817F-4206-8931-99499FCEA93D}" type="slidenum">
              <a:rPr lang="en-US" smtClean="0"/>
              <a:t>‹#›</a:t>
            </a:fld>
            <a:endParaRPr lang="en-US"/>
          </a:p>
        </p:txBody>
      </p:sp>
    </p:spTree>
    <p:extLst>
      <p:ext uri="{BB962C8B-B14F-4D97-AF65-F5344CB8AC3E}">
        <p14:creationId xmlns:p14="http://schemas.microsoft.com/office/powerpoint/2010/main" val="3276341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BBAA00E-BF1F-36E5-D766-AD6D685C6EF9}"/>
              </a:ext>
            </a:extLst>
          </p:cNvPr>
          <p:cNvPicPr>
            <a:picLocks noChangeAspect="1"/>
          </p:cNvPicPr>
          <p:nvPr/>
        </p:nvPicPr>
        <p:blipFill>
          <a:blip r:embed="rId2"/>
          <a:stretch>
            <a:fillRect/>
          </a:stretch>
        </p:blipFill>
        <p:spPr>
          <a:xfrm>
            <a:off x="554102" y="163774"/>
            <a:ext cx="6500423" cy="9655377"/>
          </a:xfrm>
          <a:prstGeom prst="rect">
            <a:avLst/>
          </a:prstGeom>
        </p:spPr>
      </p:pic>
    </p:spTree>
    <p:extLst>
      <p:ext uri="{BB962C8B-B14F-4D97-AF65-F5344CB8AC3E}">
        <p14:creationId xmlns:p14="http://schemas.microsoft.com/office/powerpoint/2010/main" val="2616376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184101-D105-FB37-59DC-7B7A0AF795A4}"/>
              </a:ext>
            </a:extLst>
          </p:cNvPr>
          <p:cNvSpPr txBox="1"/>
          <p:nvPr/>
        </p:nvSpPr>
        <p:spPr>
          <a:xfrm>
            <a:off x="414453" y="195960"/>
            <a:ext cx="6851176" cy="623248"/>
          </a:xfrm>
          <a:prstGeom prst="rect">
            <a:avLst/>
          </a:prstGeom>
          <a:noFill/>
        </p:spPr>
        <p:txBody>
          <a:bodyPr wrap="square" rtlCol="0">
            <a:spAutoFit/>
          </a:bodyPr>
          <a:lstStyle/>
          <a:p>
            <a:pPr>
              <a:spcAft>
                <a:spcPts val="300"/>
              </a:spcAft>
            </a:pPr>
            <a:r>
              <a:rPr lang="en-US" sz="1200" b="1" dirty="0">
                <a:latin typeface="Cinzel" panose="00000500000000000000" pitchFamily="2" charset="0"/>
              </a:rPr>
              <a:t>10/17/2022</a:t>
            </a:r>
            <a:r>
              <a:rPr lang="en-US" sz="1600" b="1" dirty="0">
                <a:latin typeface="Cinzel" panose="00000500000000000000" pitchFamily="2" charset="0"/>
              </a:rPr>
              <a:t> SMM </a:t>
            </a:r>
            <a:r>
              <a:rPr lang="en-US" sz="1600" b="1" dirty="0" err="1">
                <a:latin typeface="Cinzel" panose="00000500000000000000" pitchFamily="2" charset="0"/>
              </a:rPr>
              <a:t>ProLife</a:t>
            </a:r>
            <a:r>
              <a:rPr lang="en-US" sz="1600" b="1" dirty="0">
                <a:latin typeface="Cinzel" panose="00000500000000000000" pitchFamily="2" charset="0"/>
              </a:rPr>
              <a:t>  </a:t>
            </a:r>
            <a:r>
              <a:rPr lang="en-US" sz="1100" i="1" dirty="0">
                <a:latin typeface="Gentium Book Basic" panose="02000503060000020004" pitchFamily="2" charset="0"/>
              </a:rPr>
              <a:t>Feasts of Ss. Margaret Mary, Gerard Majella and Hedwig of Poland</a:t>
            </a:r>
          </a:p>
          <a:p>
            <a:pPr>
              <a:spcAft>
                <a:spcPts val="300"/>
              </a:spcAft>
            </a:pPr>
            <a:r>
              <a:rPr lang="en-US" sz="1600" dirty="0">
                <a:latin typeface="Cinzel" panose="00000500000000000000" pitchFamily="2" charset="0"/>
              </a:rPr>
              <a:t>Novena Prayer </a:t>
            </a:r>
            <a:r>
              <a:rPr lang="en-US" sz="1400" i="1" dirty="0">
                <a:latin typeface="Gentium Book Basic" panose="02000503060000020004" pitchFamily="2" charset="0"/>
              </a:rPr>
              <a:t>to the </a:t>
            </a:r>
            <a:r>
              <a:rPr lang="en-US" sz="1600" dirty="0">
                <a:latin typeface="Cinzel" panose="00000500000000000000" pitchFamily="2" charset="0"/>
              </a:rPr>
              <a:t>Sacred Heart </a:t>
            </a:r>
            <a:r>
              <a:rPr lang="en-US" sz="1100" i="1" dirty="0">
                <a:latin typeface="Gentium Book Basic" panose="02000503060000020004" pitchFamily="2" charset="0"/>
              </a:rPr>
              <a:t>by St. Margaret Mary Alocoque</a:t>
            </a:r>
            <a:endParaRPr lang="en-US" sz="1600" i="1" dirty="0">
              <a:latin typeface="Gentium Book Basic" panose="02000503060000020004" pitchFamily="2" charset="0"/>
            </a:endParaRPr>
          </a:p>
        </p:txBody>
      </p:sp>
      <p:sp>
        <p:nvSpPr>
          <p:cNvPr id="3" name="TextBox 2">
            <a:extLst>
              <a:ext uri="{FF2B5EF4-FFF2-40B4-BE49-F238E27FC236}">
                <a16:creationId xmlns:a16="http://schemas.microsoft.com/office/drawing/2014/main" id="{A21A7FFA-7DF4-E195-BDF2-4A5D5539630B}"/>
              </a:ext>
            </a:extLst>
          </p:cNvPr>
          <p:cNvSpPr txBox="1"/>
          <p:nvPr/>
        </p:nvSpPr>
        <p:spPr>
          <a:xfrm>
            <a:off x="423080" y="860451"/>
            <a:ext cx="6253765" cy="4524315"/>
          </a:xfrm>
          <a:prstGeom prst="rect">
            <a:avLst/>
          </a:prstGeom>
          <a:noFill/>
        </p:spPr>
        <p:txBody>
          <a:bodyPr wrap="square" rtlCol="0">
            <a:spAutoFit/>
          </a:bodyPr>
          <a:lstStyle/>
          <a:p>
            <a:pPr algn="l" fontAlgn="base">
              <a:spcAft>
                <a:spcPts val="1200"/>
              </a:spcAft>
            </a:pPr>
            <a:r>
              <a:rPr lang="en-US" sz="1200" b="1" i="0" dirty="0">
                <a:solidFill>
                  <a:srgbClr val="333333"/>
                </a:solidFill>
                <a:effectLst/>
                <a:latin typeface="Cinzel" panose="00000500000000000000" pitchFamily="2" charset="0"/>
              </a:rPr>
              <a:t>I. </a:t>
            </a:r>
            <a:r>
              <a:rPr lang="en-US" sz="1200" b="1" i="0" dirty="0">
                <a:solidFill>
                  <a:srgbClr val="333333"/>
                </a:solidFill>
                <a:effectLst/>
                <a:latin typeface="Gentium Book Basic" panose="02000503060000020004" pitchFamily="2" charset="0"/>
              </a:rPr>
              <a:t>O my Jesus, you have said:</a:t>
            </a:r>
            <a:r>
              <a:rPr lang="en-US" sz="1200" b="0" i="0" dirty="0">
                <a:solidFill>
                  <a:srgbClr val="333333"/>
                </a:solidFill>
                <a:effectLst/>
                <a:latin typeface="Gentium Book Basic" panose="02000503060000020004" pitchFamily="2" charset="0"/>
              </a:rPr>
              <a:t> “Truly I say to you, ask and you will receive, </a:t>
            </a:r>
            <a:br>
              <a:rPr lang="en-US" sz="1200" b="0" i="0"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seek and you will find, knock and it will be opened to you.” Behold I knock, </a:t>
            </a:r>
            <a:br>
              <a:rPr lang="en-US" sz="1200" b="0" i="0"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I seek and ask for the grace of </a:t>
            </a:r>
            <a:r>
              <a:rPr lang="en-US" sz="1100" b="0" i="1" dirty="0">
                <a:solidFill>
                  <a:srgbClr val="333333"/>
                </a:solidFill>
                <a:effectLst/>
                <a:latin typeface="Gentium Book Basic" panose="02000503060000020004" pitchFamily="2" charset="0"/>
              </a:rPr>
              <a:t>[insert your intention.]</a:t>
            </a:r>
            <a:br>
              <a:rPr lang="en-US" sz="1200" b="0" i="0" dirty="0">
                <a:solidFill>
                  <a:srgbClr val="333333"/>
                </a:solidFill>
                <a:effectLst/>
                <a:latin typeface="Gentium Book Basic" panose="02000503060000020004" pitchFamily="2" charset="0"/>
              </a:rPr>
            </a:br>
            <a:r>
              <a:rPr lang="en-US" sz="1200" b="0" i="1" dirty="0">
                <a:solidFill>
                  <a:srgbClr val="333333"/>
                </a:solidFill>
                <a:effectLst/>
                <a:latin typeface="Gentium Book Basic" panose="02000503060000020004" pitchFamily="2" charset="0"/>
              </a:rPr>
              <a:t>Our Father…Hail Mary…Glory be to the Father…</a:t>
            </a:r>
            <a:br>
              <a:rPr lang="en-US" sz="1200" b="0" i="1"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Sacred Heart of Jesus, I place all my trust in you.</a:t>
            </a:r>
          </a:p>
          <a:p>
            <a:pPr algn="l" fontAlgn="base">
              <a:spcAft>
                <a:spcPts val="1200"/>
              </a:spcAft>
            </a:pPr>
            <a:r>
              <a:rPr lang="en-US" sz="1200" b="1" i="0" dirty="0">
                <a:solidFill>
                  <a:srgbClr val="333333"/>
                </a:solidFill>
                <a:effectLst/>
                <a:latin typeface="Cinzel" panose="00000500000000000000" pitchFamily="2" charset="0"/>
              </a:rPr>
              <a:t>II. </a:t>
            </a:r>
            <a:r>
              <a:rPr lang="en-US" sz="1200" b="1" i="0" dirty="0">
                <a:solidFill>
                  <a:srgbClr val="333333"/>
                </a:solidFill>
                <a:effectLst/>
                <a:latin typeface="Gentium Book Basic" panose="02000503060000020004" pitchFamily="2" charset="0"/>
              </a:rPr>
              <a:t>O my Jesus, you have said:</a:t>
            </a:r>
            <a:r>
              <a:rPr lang="en-US" sz="1200" b="0" i="0" dirty="0">
                <a:solidFill>
                  <a:srgbClr val="333333"/>
                </a:solidFill>
                <a:effectLst/>
                <a:latin typeface="Gentium Book Basic" panose="02000503060000020004" pitchFamily="2" charset="0"/>
              </a:rPr>
              <a:t> “Truly I say to you, if you ask any thing of </a:t>
            </a:r>
            <a:br>
              <a:rPr lang="en-US" sz="1200" b="0" i="0"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the Father in my name, He will give it to you.” Behold, in your name, </a:t>
            </a:r>
            <a:br>
              <a:rPr lang="en-US" sz="1200" b="0" i="0"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I ask the Father for the grace of</a:t>
            </a:r>
            <a:r>
              <a:rPr lang="en-US" sz="1100" b="0" i="0" dirty="0">
                <a:solidFill>
                  <a:srgbClr val="333333"/>
                </a:solidFill>
                <a:effectLst/>
                <a:latin typeface="Gentium Book Basic" panose="02000503060000020004" pitchFamily="2" charset="0"/>
              </a:rPr>
              <a:t> </a:t>
            </a:r>
            <a:r>
              <a:rPr lang="en-US" sz="1100" b="0" i="1" dirty="0">
                <a:solidFill>
                  <a:srgbClr val="333333"/>
                </a:solidFill>
                <a:effectLst/>
                <a:latin typeface="Gentium Book Basic" panose="02000503060000020004" pitchFamily="2" charset="0"/>
              </a:rPr>
              <a:t>[insert your intention.]</a:t>
            </a:r>
            <a:br>
              <a:rPr lang="en-US" sz="1200" b="0" i="0" dirty="0">
                <a:solidFill>
                  <a:srgbClr val="333333"/>
                </a:solidFill>
                <a:effectLst/>
                <a:latin typeface="Gentium Book Basic" panose="02000503060000020004" pitchFamily="2" charset="0"/>
              </a:rPr>
            </a:br>
            <a:r>
              <a:rPr lang="en-US" sz="1200" b="0" i="1" dirty="0">
                <a:solidFill>
                  <a:srgbClr val="333333"/>
                </a:solidFill>
                <a:effectLst/>
                <a:latin typeface="Gentium Book Basic" panose="02000503060000020004" pitchFamily="2" charset="0"/>
              </a:rPr>
              <a:t>Our Father…Hail Mary…Glory be to the Father…</a:t>
            </a:r>
            <a:br>
              <a:rPr lang="en-US" sz="1200" b="0" i="1"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Sacred Heart of Jesus, I place all my trust in you.</a:t>
            </a:r>
          </a:p>
          <a:p>
            <a:pPr algn="l" fontAlgn="base">
              <a:spcAft>
                <a:spcPts val="1200"/>
              </a:spcAft>
            </a:pPr>
            <a:r>
              <a:rPr lang="en-US" sz="1200" b="1" i="0" dirty="0">
                <a:solidFill>
                  <a:srgbClr val="333333"/>
                </a:solidFill>
                <a:effectLst/>
                <a:latin typeface="Cinzel" panose="00000500000000000000" pitchFamily="2" charset="0"/>
              </a:rPr>
              <a:t>III. </a:t>
            </a:r>
            <a:r>
              <a:rPr lang="en-US" sz="1200" b="1" i="0" dirty="0">
                <a:solidFill>
                  <a:srgbClr val="333333"/>
                </a:solidFill>
                <a:effectLst/>
                <a:latin typeface="Gentium Book Basic" panose="02000503060000020004" pitchFamily="2" charset="0"/>
              </a:rPr>
              <a:t>O my Jesus, you have said:</a:t>
            </a:r>
            <a:r>
              <a:rPr lang="en-US" sz="1200" b="0" i="0" dirty="0">
                <a:solidFill>
                  <a:srgbClr val="333333"/>
                </a:solidFill>
                <a:effectLst/>
                <a:latin typeface="Gentium Book Basic" panose="02000503060000020004" pitchFamily="2" charset="0"/>
              </a:rPr>
              <a:t> “Truly I say to you, heaven and earth will </a:t>
            </a:r>
            <a:br>
              <a:rPr lang="en-US" sz="1200" b="0" i="0"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pass away but my words will not pass away.” Encouraged by your </a:t>
            </a:r>
            <a:br>
              <a:rPr lang="en-US" sz="1200" b="0" i="0"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infallible words I now ask for the grace of</a:t>
            </a:r>
            <a:r>
              <a:rPr lang="en-US" sz="1100" b="0" i="0" dirty="0">
                <a:solidFill>
                  <a:srgbClr val="333333"/>
                </a:solidFill>
                <a:effectLst/>
                <a:latin typeface="Gentium Book Basic" panose="02000503060000020004" pitchFamily="2" charset="0"/>
              </a:rPr>
              <a:t> </a:t>
            </a:r>
            <a:r>
              <a:rPr lang="en-US" sz="1100" b="0" i="1" dirty="0">
                <a:solidFill>
                  <a:srgbClr val="333333"/>
                </a:solidFill>
                <a:effectLst/>
                <a:latin typeface="Gentium Book Basic" panose="02000503060000020004" pitchFamily="2" charset="0"/>
              </a:rPr>
              <a:t>[insert your intention.]</a:t>
            </a:r>
            <a:br>
              <a:rPr lang="en-US" sz="1200" b="0" i="0" dirty="0">
                <a:solidFill>
                  <a:srgbClr val="333333"/>
                </a:solidFill>
                <a:effectLst/>
                <a:latin typeface="Gentium Book Basic" panose="02000503060000020004" pitchFamily="2" charset="0"/>
              </a:rPr>
            </a:br>
            <a:r>
              <a:rPr lang="en-US" sz="1200" b="0" i="1" dirty="0">
                <a:solidFill>
                  <a:srgbClr val="333333"/>
                </a:solidFill>
                <a:effectLst/>
                <a:latin typeface="Gentium Book Basic" panose="02000503060000020004" pitchFamily="2" charset="0"/>
              </a:rPr>
              <a:t>Our Father…Hail Mary…Glory be to the Father…</a:t>
            </a:r>
            <a:br>
              <a:rPr lang="en-US" sz="1200" b="0" i="1" dirty="0">
                <a:solidFill>
                  <a:srgbClr val="333333"/>
                </a:solidFill>
                <a:effectLst/>
                <a:latin typeface="Gentium Book Basic" panose="02000503060000020004" pitchFamily="2" charset="0"/>
              </a:rPr>
            </a:br>
            <a:r>
              <a:rPr lang="en-US" sz="1200" b="0" i="0" dirty="0">
                <a:solidFill>
                  <a:srgbClr val="333333"/>
                </a:solidFill>
                <a:effectLst/>
                <a:latin typeface="Gentium Book Basic" panose="02000503060000020004" pitchFamily="2" charset="0"/>
              </a:rPr>
              <a:t>Sacred Heart of Jesus, I place all my trust in you.</a:t>
            </a:r>
          </a:p>
          <a:p>
            <a:pPr algn="l" fontAlgn="base">
              <a:spcAft>
                <a:spcPts val="1200"/>
              </a:spcAft>
            </a:pPr>
            <a:r>
              <a:rPr lang="en-US" sz="1200" b="0" i="0" dirty="0">
                <a:solidFill>
                  <a:srgbClr val="333333"/>
                </a:solidFill>
                <a:effectLst/>
                <a:latin typeface="Gentium Book Basic" panose="02000503060000020004" pitchFamily="2" charset="0"/>
              </a:rPr>
              <a:t>O Sacred Heart of Jesus, for whom it is impossible not to have compassion on the afflicted, have pity on us miserable sinners and grant us the grace which we ask of you, through the Sorrowful and Immaculate Heart of Mary, your tender mother and ours. </a:t>
            </a:r>
            <a:r>
              <a:rPr lang="en-US" sz="1200" b="0" i="1" dirty="0">
                <a:solidFill>
                  <a:srgbClr val="333333"/>
                </a:solidFill>
                <a:effectLst/>
                <a:latin typeface="Gentium Book Basic" panose="02000503060000020004" pitchFamily="2" charset="0"/>
              </a:rPr>
              <a:t>Hail, Holy Queen… </a:t>
            </a:r>
          </a:p>
          <a:p>
            <a:pPr algn="l" fontAlgn="base">
              <a:spcAft>
                <a:spcPts val="1200"/>
              </a:spcAft>
            </a:pPr>
            <a:r>
              <a:rPr lang="en-US" sz="1200" b="0" i="0" dirty="0">
                <a:solidFill>
                  <a:srgbClr val="333333"/>
                </a:solidFill>
                <a:effectLst/>
                <a:latin typeface="Gentium Book Basic" panose="02000503060000020004" pitchFamily="2" charset="0"/>
              </a:rPr>
              <a:t>St. Joseph, foster father of Jesus, pray for us.</a:t>
            </a:r>
          </a:p>
          <a:p>
            <a:pPr algn="l" fontAlgn="base">
              <a:spcAft>
                <a:spcPts val="1200"/>
              </a:spcAft>
            </a:pPr>
            <a:endParaRPr lang="en-US" sz="1200" b="0" i="0" dirty="0">
              <a:solidFill>
                <a:srgbClr val="333333"/>
              </a:solidFill>
              <a:effectLst/>
              <a:latin typeface="Gentium Book Basic" panose="02000503060000020004" pitchFamily="2" charset="0"/>
            </a:endParaRPr>
          </a:p>
        </p:txBody>
      </p:sp>
      <p:pic>
        <p:nvPicPr>
          <p:cNvPr id="1026" name="Picture 2" descr="Novena to the Sacred Heart of Jesus">
            <a:extLst>
              <a:ext uri="{FF2B5EF4-FFF2-40B4-BE49-F238E27FC236}">
                <a16:creationId xmlns:a16="http://schemas.microsoft.com/office/drawing/2014/main" id="{6CEA7F09-CC1A-16C8-5480-739DF10AAF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1974" y="1046006"/>
            <a:ext cx="1980810" cy="28398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6E04444-CC71-4B80-7CC8-E68ED6F1527F}"/>
              </a:ext>
            </a:extLst>
          </p:cNvPr>
          <p:cNvSpPr txBox="1"/>
          <p:nvPr/>
        </p:nvSpPr>
        <p:spPr>
          <a:xfrm>
            <a:off x="5658800" y="4855806"/>
            <a:ext cx="1978925" cy="5262979"/>
          </a:xfrm>
          <a:prstGeom prst="rect">
            <a:avLst/>
          </a:prstGeom>
          <a:noFill/>
        </p:spPr>
        <p:txBody>
          <a:bodyPr wrap="square" rtlCol="0">
            <a:spAutoFit/>
          </a:bodyPr>
          <a:lstStyle/>
          <a:p>
            <a:r>
              <a:rPr lang="en-US" sz="1400" b="1" dirty="0">
                <a:latin typeface="Gentium Book Basic" panose="02000503060000020004" pitchFamily="2" charset="0"/>
              </a:rPr>
              <a:t>P</a:t>
            </a:r>
            <a:r>
              <a:rPr lang="en-US" sz="1200" b="1" dirty="0">
                <a:latin typeface="Gentium Book Basic" panose="02000503060000020004" pitchFamily="2" charset="0"/>
              </a:rPr>
              <a:t>RAYER</a:t>
            </a:r>
            <a:r>
              <a:rPr lang="en-US" sz="1400" b="1" dirty="0">
                <a:latin typeface="Gentium Book Basic" panose="02000503060000020004" pitchFamily="2" charset="0"/>
              </a:rPr>
              <a:t> </a:t>
            </a:r>
            <a:r>
              <a:rPr lang="en-US" sz="1400" b="1" i="1" dirty="0">
                <a:latin typeface="Gentium Book Basic" panose="02000503060000020004" pitchFamily="2" charset="0"/>
              </a:rPr>
              <a:t>to</a:t>
            </a:r>
            <a:r>
              <a:rPr lang="en-US" sz="1400" b="1" dirty="0">
                <a:latin typeface="Gentium Book Basic" panose="02000503060000020004" pitchFamily="2" charset="0"/>
              </a:rPr>
              <a:t> S</a:t>
            </a:r>
            <a:r>
              <a:rPr lang="en-US" sz="1200" b="1" dirty="0">
                <a:latin typeface="Gentium Book Basic" panose="02000503060000020004" pitchFamily="2" charset="0"/>
              </a:rPr>
              <a:t>T</a:t>
            </a:r>
            <a:r>
              <a:rPr lang="en-US" sz="1400" b="1" dirty="0">
                <a:latin typeface="Gentium Book Basic" panose="02000503060000020004" pitchFamily="2" charset="0"/>
              </a:rPr>
              <a:t> G</a:t>
            </a:r>
            <a:r>
              <a:rPr lang="en-US" sz="1200" b="1" dirty="0">
                <a:latin typeface="Gentium Book Basic" panose="02000503060000020004" pitchFamily="2" charset="0"/>
              </a:rPr>
              <a:t>ERARD</a:t>
            </a:r>
          </a:p>
          <a:p>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St. Gerard,</a:t>
            </a:r>
            <a:r>
              <a:rPr lang="en-US" altLang="en-US" sz="1400" dirty="0">
                <a:solidFill>
                  <a:srgbClr val="000000"/>
                </a:solidFill>
                <a:latin typeface="Gentium Book Basic" panose="02000503060000020004" pitchFamily="2" charset="0"/>
                <a:cs typeface="Arial" panose="020B0604020202020204" pitchFamily="34" charset="0"/>
              </a:rPr>
              <a:t> y</a:t>
            </a: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ou worshiped Jesus </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as the </a:t>
            </a:r>
            <a:r>
              <a:rPr kumimoji="0" lang="en-US" altLang="en-US" sz="1400" b="1"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Lord of Life</a:t>
            </a: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I ask you today </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to pray for:  </a:t>
            </a:r>
            <a:r>
              <a:rPr kumimoji="0" lang="en-US" altLang="en-US" sz="1400" b="0" i="1"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intentions</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Lift up to Jesus</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All those who seek to </a:t>
            </a:r>
            <a:r>
              <a:rPr kumimoji="0" lang="en-US" altLang="en-US" sz="1400" b="1"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conceive a child</a:t>
            </a: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All those having </a:t>
            </a:r>
            <a:r>
              <a:rPr kumimoji="0" lang="en-US" altLang="en-US" sz="1400" b="1"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difficult pregnancies</a:t>
            </a: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All who have suffered the </a:t>
            </a:r>
            <a:r>
              <a:rPr kumimoji="0" lang="en-US" altLang="en-US" sz="1400" b="1"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loss of a child</a:t>
            </a: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And all who lovingly </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1"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lift up their children </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to God. Pray that </a:t>
            </a:r>
            <a:b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b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all of us,</a:t>
            </a:r>
            <a:r>
              <a:rPr lang="en-US" altLang="en-US" sz="1400" dirty="0">
                <a:solidFill>
                  <a:srgbClr val="000000"/>
                </a:solidFill>
                <a:latin typeface="Gentium Book Basic" panose="02000503060000020004" pitchFamily="2" charset="0"/>
                <a:cs typeface="Arial" panose="020B0604020202020204" pitchFamily="34" charset="0"/>
              </a:rPr>
              <a:t> b</a:t>
            </a: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y caring for mothers, fathers, and children, born and unborn, may build a Culture of Life,</a:t>
            </a:r>
            <a:r>
              <a:rPr lang="en-US" altLang="en-US" sz="1400" dirty="0">
                <a:solidFill>
                  <a:srgbClr val="000000"/>
                </a:solidFill>
                <a:latin typeface="Gentium Book Basic" panose="02000503060000020004" pitchFamily="2" charset="0"/>
                <a:cs typeface="Arial" panose="020B0604020202020204" pitchFamily="34" charset="0"/>
              </a:rPr>
              <a:t> i</a:t>
            </a:r>
            <a:r>
              <a:rPr kumimoji="0" lang="en-US" altLang="en-US" sz="1400" b="0" i="0" u="none" strike="noStrike" cap="none" normalizeH="0" baseline="0" dirty="0">
                <a:ln>
                  <a:noFill/>
                </a:ln>
                <a:solidFill>
                  <a:srgbClr val="000000"/>
                </a:solidFill>
                <a:effectLst/>
                <a:latin typeface="Gentium Book Basic" panose="02000503060000020004" pitchFamily="2" charset="0"/>
                <a:cs typeface="Arial" panose="020B0604020202020204" pitchFamily="34" charset="0"/>
              </a:rPr>
              <a:t>n the name of Jesus Christ our Lord. Amen.</a:t>
            </a:r>
            <a:r>
              <a:rPr kumimoji="0" lang="en-US" altLang="en-US" sz="600" b="0" i="0" u="none" strike="noStrike" cap="none" normalizeH="0" baseline="0" dirty="0">
                <a:ln>
                  <a:noFill/>
                </a:ln>
                <a:solidFill>
                  <a:schemeClr val="tx1"/>
                </a:solidFill>
                <a:effectLst/>
                <a:latin typeface="Gentium Book Basic" panose="02000503060000020004" pitchFamily="2" charset="0"/>
              </a:rPr>
              <a:t> </a:t>
            </a:r>
            <a:endParaRPr kumimoji="0" lang="en-US" altLang="en-US" sz="3200" b="0" i="0" u="none" strike="noStrike" cap="none" normalizeH="0" baseline="0" dirty="0">
              <a:ln>
                <a:noFill/>
              </a:ln>
              <a:solidFill>
                <a:schemeClr val="tx1"/>
              </a:solidFill>
              <a:effectLst/>
              <a:latin typeface="Gentium Book Basic" panose="02000503060000020004" pitchFamily="2" charset="0"/>
            </a:endParaRPr>
          </a:p>
          <a:p>
            <a:endParaRPr lang="en-US" sz="1400" dirty="0">
              <a:latin typeface="Gentium Book Basic" panose="02000503060000020004" pitchFamily="2" charset="0"/>
            </a:endParaRPr>
          </a:p>
        </p:txBody>
      </p:sp>
      <p:sp>
        <p:nvSpPr>
          <p:cNvPr id="8" name="TextBox 7">
            <a:extLst>
              <a:ext uri="{FF2B5EF4-FFF2-40B4-BE49-F238E27FC236}">
                <a16:creationId xmlns:a16="http://schemas.microsoft.com/office/drawing/2014/main" id="{2FE94874-ED84-5453-9384-DBFEB11959E0}"/>
              </a:ext>
            </a:extLst>
          </p:cNvPr>
          <p:cNvSpPr txBox="1"/>
          <p:nvPr/>
        </p:nvSpPr>
        <p:spPr>
          <a:xfrm>
            <a:off x="414455" y="5096021"/>
            <a:ext cx="4994308" cy="5209118"/>
          </a:xfrm>
          <a:prstGeom prst="rect">
            <a:avLst/>
          </a:prstGeom>
          <a:noFill/>
        </p:spPr>
        <p:txBody>
          <a:bodyPr wrap="square" rtlCol="0">
            <a:spAutoFit/>
          </a:bodyPr>
          <a:lstStyle/>
          <a:p>
            <a:pPr algn="l">
              <a:spcAft>
                <a:spcPts val="300"/>
              </a:spcAft>
            </a:pPr>
            <a:r>
              <a:rPr lang="en-US" sz="1100" b="1" i="0" dirty="0" err="1">
                <a:solidFill>
                  <a:srgbClr val="3A3A3A"/>
                </a:solidFill>
                <a:effectLst/>
                <a:latin typeface="Georgia" panose="02040502050405020303" pitchFamily="18" charset="0"/>
              </a:rPr>
              <a:t>ProLife</a:t>
            </a:r>
            <a:r>
              <a:rPr lang="en-US" sz="1100" b="1" i="0" dirty="0">
                <a:solidFill>
                  <a:srgbClr val="3A3A3A"/>
                </a:solidFill>
                <a:effectLst/>
                <a:latin typeface="Georgia" panose="02040502050405020303" pitchFamily="18" charset="0"/>
              </a:rPr>
              <a:t> Rosary – Joyful Mysteries</a:t>
            </a:r>
            <a:br>
              <a:rPr lang="en-US" sz="1100" b="1" i="0" dirty="0">
                <a:solidFill>
                  <a:srgbClr val="3A3A3A"/>
                </a:solidFill>
                <a:effectLst/>
                <a:latin typeface="Georgia" panose="02040502050405020303" pitchFamily="18" charset="0"/>
              </a:rPr>
            </a:br>
            <a:r>
              <a:rPr lang="en-US" sz="1100" b="1" i="0" dirty="0">
                <a:solidFill>
                  <a:srgbClr val="3A3A3A"/>
                </a:solidFill>
                <a:effectLst/>
                <a:latin typeface="Cinzel" panose="00000500000000000000" pitchFamily="2" charset="0"/>
              </a:rPr>
              <a:t>The Annunciation</a:t>
            </a:r>
            <a:br>
              <a:rPr lang="en-US" sz="1100" b="0" i="0" dirty="0">
                <a:solidFill>
                  <a:srgbClr val="3A3A3A"/>
                </a:solidFill>
                <a:effectLst/>
                <a:latin typeface="Georgia" panose="02040502050405020303" pitchFamily="18" charset="0"/>
              </a:rPr>
            </a:br>
            <a:r>
              <a:rPr lang="en-US" sz="1100" b="0" i="0" dirty="0">
                <a:solidFill>
                  <a:srgbClr val="3A3A3A"/>
                </a:solidFill>
                <a:effectLst/>
                <a:latin typeface="Georgia" panose="02040502050405020303" pitchFamily="18" charset="0"/>
              </a:rPr>
              <a:t>Mary is troubled by the angel’s greeting, yet rejoices to do God’s will. Let us pray that those who are troubled by their pregnancy may have the grace to trust in God’s will.</a:t>
            </a:r>
          </a:p>
          <a:p>
            <a:pPr algn="l">
              <a:spcAft>
                <a:spcPts val="300"/>
              </a:spcAft>
            </a:pPr>
            <a:r>
              <a:rPr lang="en-US" sz="1100" b="1" dirty="0">
                <a:solidFill>
                  <a:srgbClr val="3A3A3A"/>
                </a:solidFill>
                <a:latin typeface="Cinzel" panose="00000500000000000000" pitchFamily="2" charset="0"/>
              </a:rPr>
              <a:t>The Visitation</a:t>
            </a:r>
            <a:br>
              <a:rPr lang="en-US" sz="1100" b="0" i="0" dirty="0">
                <a:solidFill>
                  <a:srgbClr val="3A3A3A"/>
                </a:solidFill>
                <a:effectLst/>
                <a:latin typeface="Georgia" panose="02040502050405020303" pitchFamily="18" charset="0"/>
              </a:rPr>
            </a:br>
            <a:r>
              <a:rPr lang="en-US" sz="1100" b="0" i="0" dirty="0">
                <a:solidFill>
                  <a:srgbClr val="3A3A3A"/>
                </a:solidFill>
                <a:effectLst/>
                <a:latin typeface="Georgia" panose="02040502050405020303" pitchFamily="18" charset="0"/>
              </a:rPr>
              <a:t>John the Baptist leapt for joy in his mother’s womb. We pray that people may realize that abortion is not about children who “might” come into the world, but is about children who are already in the world, living and growing in the womb, and are scheduled to be killed.</a:t>
            </a:r>
          </a:p>
          <a:p>
            <a:pPr algn="l">
              <a:spcAft>
                <a:spcPts val="300"/>
              </a:spcAft>
            </a:pPr>
            <a:r>
              <a:rPr lang="en-US" sz="1100" b="1" dirty="0">
                <a:solidFill>
                  <a:srgbClr val="3A3A3A"/>
                </a:solidFill>
                <a:latin typeface="Cinzel" panose="00000500000000000000" pitchFamily="2" charset="0"/>
              </a:rPr>
              <a:t>The Nativity</a:t>
            </a:r>
            <a:br>
              <a:rPr lang="en-US" sz="1100" b="0" i="0" dirty="0">
                <a:solidFill>
                  <a:srgbClr val="3A3A3A"/>
                </a:solidFill>
                <a:effectLst/>
                <a:latin typeface="Georgia" panose="02040502050405020303" pitchFamily="18" charset="0"/>
              </a:rPr>
            </a:br>
            <a:r>
              <a:rPr lang="en-US" sz="1100" b="0" i="0" dirty="0">
                <a:solidFill>
                  <a:srgbClr val="3A3A3A"/>
                </a:solidFill>
                <a:effectLst/>
                <a:latin typeface="Georgia" panose="02040502050405020303" pitchFamily="18" charset="0"/>
              </a:rPr>
              <a:t>God Himself was born as a child. The greatness of a person does not depend on size, for the newborn King is very small. Let us pray for an end to prejudice against the tiny babies threatened by abortion.</a:t>
            </a:r>
          </a:p>
          <a:p>
            <a:pPr algn="l">
              <a:spcAft>
                <a:spcPts val="300"/>
              </a:spcAft>
            </a:pPr>
            <a:r>
              <a:rPr lang="en-US" sz="1100" b="1" dirty="0">
                <a:solidFill>
                  <a:srgbClr val="3A3A3A"/>
                </a:solidFill>
                <a:latin typeface="Cinzel" panose="00000500000000000000" pitchFamily="2" charset="0"/>
              </a:rPr>
              <a:t>The Presentation</a:t>
            </a:r>
            <a:br>
              <a:rPr lang="en-US" sz="1100" b="0" i="0" dirty="0">
                <a:solidFill>
                  <a:srgbClr val="3A3A3A"/>
                </a:solidFill>
                <a:effectLst/>
                <a:latin typeface="Georgia" panose="02040502050405020303" pitchFamily="18" charset="0"/>
              </a:rPr>
            </a:br>
            <a:r>
              <a:rPr lang="en-US" sz="1100" b="0" i="0" dirty="0">
                <a:solidFill>
                  <a:srgbClr val="3A3A3A"/>
                </a:solidFill>
                <a:effectLst/>
                <a:latin typeface="Georgia" panose="02040502050405020303" pitchFamily="18" charset="0"/>
              </a:rPr>
              <a:t>The Child is presented in the Temple because the Child belongs to God. </a:t>
            </a:r>
            <a:br>
              <a:rPr lang="en-US" sz="1100" b="0" i="0" dirty="0">
                <a:solidFill>
                  <a:srgbClr val="3A3A3A"/>
                </a:solidFill>
                <a:effectLst/>
                <a:latin typeface="Georgia" panose="02040502050405020303" pitchFamily="18" charset="0"/>
              </a:rPr>
            </a:br>
            <a:r>
              <a:rPr lang="en-US" sz="1100" b="0" i="0" dirty="0">
                <a:solidFill>
                  <a:srgbClr val="3A3A3A"/>
                </a:solidFill>
                <a:effectLst/>
                <a:latin typeface="Georgia" panose="02040502050405020303" pitchFamily="18" charset="0"/>
              </a:rPr>
              <a:t>Children are not the property of their parents, nor of the government.</a:t>
            </a:r>
            <a:br>
              <a:rPr lang="en-US" sz="1100" b="0" i="0" dirty="0">
                <a:solidFill>
                  <a:srgbClr val="3A3A3A"/>
                </a:solidFill>
                <a:effectLst/>
                <a:latin typeface="Georgia" panose="02040502050405020303" pitchFamily="18" charset="0"/>
              </a:rPr>
            </a:br>
            <a:r>
              <a:rPr lang="en-US" sz="1100" b="0" i="0" dirty="0">
                <a:solidFill>
                  <a:srgbClr val="3A3A3A"/>
                </a:solidFill>
                <a:effectLst/>
                <a:latin typeface="Georgia" panose="02040502050405020303" pitchFamily="18" charset="0"/>
              </a:rPr>
              <a:t>They – and we – belong to God Himself.</a:t>
            </a:r>
          </a:p>
          <a:p>
            <a:pPr algn="l">
              <a:spcAft>
                <a:spcPts val="300"/>
              </a:spcAft>
            </a:pPr>
            <a:r>
              <a:rPr lang="en-US" sz="1100" b="1" dirty="0">
                <a:solidFill>
                  <a:srgbClr val="3A3A3A"/>
                </a:solidFill>
                <a:latin typeface="Cinzel" panose="00000500000000000000" pitchFamily="2" charset="0"/>
              </a:rPr>
              <a:t>The Finding of Jesus in the Temple</a:t>
            </a:r>
            <a:br>
              <a:rPr lang="en-US" sz="1100" b="1" dirty="0">
                <a:solidFill>
                  <a:srgbClr val="3A3A3A"/>
                </a:solidFill>
                <a:latin typeface="Cinzel" panose="00000500000000000000" pitchFamily="2" charset="0"/>
              </a:rPr>
            </a:br>
            <a:r>
              <a:rPr lang="en-US" sz="1100" b="0" i="0" dirty="0">
                <a:solidFill>
                  <a:srgbClr val="3A3A3A"/>
                </a:solidFill>
                <a:effectLst/>
                <a:latin typeface="Georgia" panose="02040502050405020303" pitchFamily="18" charset="0"/>
              </a:rPr>
              <a:t>The boy Jesus was filled with wisdom, because He is God. Let us pray that all people may see the wisdom of His teachings about the dignity of life, and may understand that this teaching is not an opinion, but the truth.</a:t>
            </a:r>
          </a:p>
          <a:p>
            <a:pPr algn="l">
              <a:spcAft>
                <a:spcPts val="300"/>
              </a:spcAft>
            </a:pPr>
            <a:endParaRPr lang="en-US" sz="1100" dirty="0">
              <a:solidFill>
                <a:srgbClr val="3A3A3A"/>
              </a:solidFill>
              <a:latin typeface="Georgia" panose="02040502050405020303" pitchFamily="18" charset="0"/>
            </a:endParaRPr>
          </a:p>
          <a:p>
            <a:pPr algn="l">
              <a:spcAft>
                <a:spcPts val="300"/>
              </a:spcAft>
            </a:pPr>
            <a:r>
              <a:rPr lang="en-US" sz="1000" b="0" i="1" dirty="0">
                <a:solidFill>
                  <a:srgbClr val="3A3A3A"/>
                </a:solidFill>
                <a:effectLst/>
                <a:latin typeface="Gentium Book Basic" panose="02000503060000020004" pitchFamily="2" charset="0"/>
              </a:rPr>
              <a:t>St. Margaret Mary Alocoque began the devotion to the Sacred Heart of Jesus, that burns for love of all mothers, children, and mer</a:t>
            </a:r>
            <a:r>
              <a:rPr lang="en-US" sz="1000" i="1" dirty="0">
                <a:solidFill>
                  <a:srgbClr val="3A3A3A"/>
                </a:solidFill>
                <a:latin typeface="Gentium Book Basic" panose="02000503060000020004" pitchFamily="2" charset="0"/>
              </a:rPr>
              <a:t>cy for those harmed by abortion. St. Gerard Majella is the patron saint of pregnant women and children unborn. St. Hedwig is the patron saint of children who have died –an example of a mother of seven and a queen who cared for the poor and showed great faith.</a:t>
            </a:r>
            <a:endParaRPr lang="en-US" sz="1000" b="0" i="1" dirty="0">
              <a:solidFill>
                <a:srgbClr val="3A3A3A"/>
              </a:solidFill>
              <a:effectLst/>
              <a:latin typeface="Gentium Book Basic" panose="02000503060000020004" pitchFamily="2" charset="0"/>
            </a:endParaRPr>
          </a:p>
          <a:p>
            <a:pPr algn="l" fontAlgn="base">
              <a:spcAft>
                <a:spcPts val="1200"/>
              </a:spcAft>
            </a:pPr>
            <a:endParaRPr lang="en-US" sz="1200" b="0" i="0" dirty="0">
              <a:solidFill>
                <a:srgbClr val="333333"/>
              </a:solidFill>
              <a:effectLst/>
              <a:latin typeface="Gentium Book Basic" panose="02000503060000020004" pitchFamily="2" charset="0"/>
            </a:endParaRPr>
          </a:p>
        </p:txBody>
      </p:sp>
    </p:spTree>
    <p:extLst>
      <p:ext uri="{BB962C8B-B14F-4D97-AF65-F5344CB8AC3E}">
        <p14:creationId xmlns:p14="http://schemas.microsoft.com/office/powerpoint/2010/main" val="24289607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370</TotalTime>
  <Words>787</Words>
  <Application>Microsoft Office PowerPoint</Application>
  <PresentationFormat>Custom</PresentationFormat>
  <Paragraphs>16</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Calibri</vt:lpstr>
      <vt:lpstr>Calibri Light</vt:lpstr>
      <vt:lpstr>Cinzel</vt:lpstr>
      <vt:lpstr>Gentium Book Basic</vt:lpstr>
      <vt:lpstr>Georgia</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c:creator>
  <cp:lastModifiedBy>I</cp:lastModifiedBy>
  <cp:revision>1</cp:revision>
  <cp:lastPrinted>2022-10-17T22:25:39Z</cp:lastPrinted>
  <dcterms:created xsi:type="dcterms:W3CDTF">2022-10-17T21:59:35Z</dcterms:created>
  <dcterms:modified xsi:type="dcterms:W3CDTF">2022-10-18T04:09:39Z</dcterms:modified>
</cp:coreProperties>
</file>