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notesMasterIdLst>
    <p:notesMasterId r:id="rId39"/>
  </p:notesMasterIdLst>
  <p:sldIdLst>
    <p:sldId id="276" r:id="rId2"/>
    <p:sldId id="288" r:id="rId3"/>
    <p:sldId id="307" r:id="rId4"/>
    <p:sldId id="295" r:id="rId5"/>
    <p:sldId id="292" r:id="rId6"/>
    <p:sldId id="299" r:id="rId7"/>
    <p:sldId id="294" r:id="rId8"/>
    <p:sldId id="312" r:id="rId9"/>
    <p:sldId id="320" r:id="rId10"/>
    <p:sldId id="309" r:id="rId11"/>
    <p:sldId id="321" r:id="rId12"/>
    <p:sldId id="311" r:id="rId13"/>
    <p:sldId id="278" r:id="rId14"/>
    <p:sldId id="301" r:id="rId15"/>
    <p:sldId id="302" r:id="rId16"/>
    <p:sldId id="289" r:id="rId17"/>
    <p:sldId id="290" r:id="rId18"/>
    <p:sldId id="291" r:id="rId19"/>
    <p:sldId id="296" r:id="rId20"/>
    <p:sldId id="298" r:id="rId21"/>
    <p:sldId id="293" r:id="rId22"/>
    <p:sldId id="282" r:id="rId23"/>
    <p:sldId id="303" r:id="rId24"/>
    <p:sldId id="306" r:id="rId25"/>
    <p:sldId id="283" r:id="rId26"/>
    <p:sldId id="305" r:id="rId27"/>
    <p:sldId id="286" r:id="rId28"/>
    <p:sldId id="287" r:id="rId29"/>
    <p:sldId id="285" r:id="rId30"/>
    <p:sldId id="317" r:id="rId31"/>
    <p:sldId id="258" r:id="rId32"/>
    <p:sldId id="261" r:id="rId33"/>
    <p:sldId id="271" r:id="rId34"/>
    <p:sldId id="272" r:id="rId35"/>
    <p:sldId id="273" r:id="rId36"/>
    <p:sldId id="319" r:id="rId37"/>
    <p:sldId id="269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C700"/>
    <a:srgbClr val="DBC520"/>
    <a:srgbClr val="2C97FF"/>
    <a:srgbClr val="227BD0"/>
    <a:srgbClr val="76B1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38B75-9362-ED4A-A3EA-AFE5C83AD481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225D9E-257D-B142-B9AD-A45A1652CA9E}">
      <dgm:prSet phldrT="[Text]"/>
      <dgm:spPr>
        <a:solidFill>
          <a:srgbClr val="DAC700"/>
        </a:solidFill>
      </dgm:spPr>
      <dgm:t>
        <a:bodyPr/>
        <a:lstStyle/>
        <a:p>
          <a:r>
            <a:rPr lang="en-US" b="1" i="0" dirty="0" smtClean="0">
              <a:solidFill>
                <a:srgbClr val="000090"/>
              </a:solidFill>
            </a:rPr>
            <a:t>BE FIT</a:t>
          </a:r>
          <a:endParaRPr lang="en-US" b="1" i="0" dirty="0">
            <a:solidFill>
              <a:srgbClr val="000090"/>
            </a:solidFill>
          </a:endParaRPr>
        </a:p>
      </dgm:t>
    </dgm:pt>
    <dgm:pt modelId="{E2DEA888-8478-A14B-93A1-66FDFF2E84F8}" type="parTrans" cxnId="{F2140680-E93A-734B-A6E6-DC266582D6C2}">
      <dgm:prSet/>
      <dgm:spPr/>
      <dgm:t>
        <a:bodyPr/>
        <a:lstStyle/>
        <a:p>
          <a:endParaRPr lang="en-US"/>
        </a:p>
      </dgm:t>
    </dgm:pt>
    <dgm:pt modelId="{94E9245B-3CAD-EF4B-B56F-F2EF4F652A5C}" type="sibTrans" cxnId="{F2140680-E93A-734B-A6E6-DC266582D6C2}">
      <dgm:prSet/>
      <dgm:spPr>
        <a:solidFill>
          <a:srgbClr val="3366FF"/>
        </a:solidFill>
      </dgm:spPr>
      <dgm:t>
        <a:bodyPr/>
        <a:lstStyle/>
        <a:p>
          <a:endParaRPr lang="en-US"/>
        </a:p>
      </dgm:t>
    </dgm:pt>
    <dgm:pt modelId="{DBF5289E-236E-D74B-9712-6B937A002D6F}">
      <dgm:prSet phldrT="[Text]"/>
      <dgm:spPr>
        <a:solidFill>
          <a:srgbClr val="DAC700"/>
        </a:solidFill>
      </dgm:spPr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EAT </a:t>
          </a:r>
        </a:p>
        <a:p>
          <a:r>
            <a:rPr lang="en-US" b="1" dirty="0" smtClean="0">
              <a:solidFill>
                <a:srgbClr val="000090"/>
              </a:solidFill>
            </a:rPr>
            <a:t>RIGHT</a:t>
          </a:r>
          <a:endParaRPr lang="en-US" b="1" dirty="0">
            <a:solidFill>
              <a:srgbClr val="000090"/>
            </a:solidFill>
          </a:endParaRPr>
        </a:p>
      </dgm:t>
    </dgm:pt>
    <dgm:pt modelId="{F7EB95DE-279C-0B4E-9A02-065C0858A615}" type="parTrans" cxnId="{69BF9E18-19BC-C247-9BB6-F2A4A4738275}">
      <dgm:prSet/>
      <dgm:spPr/>
      <dgm:t>
        <a:bodyPr/>
        <a:lstStyle/>
        <a:p>
          <a:endParaRPr lang="en-US"/>
        </a:p>
      </dgm:t>
    </dgm:pt>
    <dgm:pt modelId="{7AD3B72E-C501-2841-9872-6299C673B482}" type="sibTrans" cxnId="{69BF9E18-19BC-C247-9BB6-F2A4A4738275}">
      <dgm:prSet/>
      <dgm:spPr>
        <a:solidFill>
          <a:srgbClr val="3366FF"/>
        </a:solidFill>
      </dgm:spPr>
      <dgm:t>
        <a:bodyPr/>
        <a:lstStyle/>
        <a:p>
          <a:endParaRPr lang="en-US"/>
        </a:p>
      </dgm:t>
    </dgm:pt>
    <dgm:pt modelId="{60B90427-9EBF-FC42-9646-11C98CE627E6}">
      <dgm:prSet phldrT="[Text]"/>
      <dgm:spPr>
        <a:solidFill>
          <a:srgbClr val="DAC700"/>
        </a:solidFill>
      </dgm:spPr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GET ADJUSTED</a:t>
          </a:r>
          <a:endParaRPr lang="en-US" b="1" dirty="0">
            <a:solidFill>
              <a:srgbClr val="000090"/>
            </a:solidFill>
          </a:endParaRPr>
        </a:p>
      </dgm:t>
    </dgm:pt>
    <dgm:pt modelId="{2F75A2D0-0124-0B42-B344-E2E0DB0EA971}" type="parTrans" cxnId="{5C6F1D6D-66C0-4F4F-8A9F-7BB324C8DB5C}">
      <dgm:prSet/>
      <dgm:spPr/>
      <dgm:t>
        <a:bodyPr/>
        <a:lstStyle/>
        <a:p>
          <a:endParaRPr lang="en-US"/>
        </a:p>
      </dgm:t>
    </dgm:pt>
    <dgm:pt modelId="{10EC61FE-A644-6D43-A016-19AE75D46319}" type="sibTrans" cxnId="{5C6F1D6D-66C0-4F4F-8A9F-7BB324C8DB5C}">
      <dgm:prSet/>
      <dgm:spPr>
        <a:solidFill>
          <a:srgbClr val="3366FF"/>
        </a:solidFill>
      </dgm:spPr>
      <dgm:t>
        <a:bodyPr/>
        <a:lstStyle/>
        <a:p>
          <a:endParaRPr lang="en-US"/>
        </a:p>
      </dgm:t>
    </dgm:pt>
    <dgm:pt modelId="{56800A11-7E4B-724F-B1EB-5CBAD6602590}">
      <dgm:prSet phldrT="[Text]"/>
      <dgm:spPr>
        <a:solidFill>
          <a:srgbClr val="DAC700"/>
        </a:solidFill>
      </dgm:spPr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THINK WELL</a:t>
          </a:r>
          <a:endParaRPr lang="en-US" b="1" dirty="0">
            <a:solidFill>
              <a:srgbClr val="000090"/>
            </a:solidFill>
          </a:endParaRPr>
        </a:p>
      </dgm:t>
    </dgm:pt>
    <dgm:pt modelId="{37208482-9180-6344-B4BD-7D24CEBC74B5}" type="parTrans" cxnId="{77F39E63-D02C-7E4D-BEBE-F45D34932637}">
      <dgm:prSet/>
      <dgm:spPr/>
      <dgm:t>
        <a:bodyPr/>
        <a:lstStyle/>
        <a:p>
          <a:endParaRPr lang="en-US"/>
        </a:p>
      </dgm:t>
    </dgm:pt>
    <dgm:pt modelId="{BBF619E7-B6F7-7448-8DBE-DAEC29D4EA1C}" type="sibTrans" cxnId="{77F39E63-D02C-7E4D-BEBE-F45D34932637}">
      <dgm:prSet/>
      <dgm:spPr>
        <a:solidFill>
          <a:srgbClr val="3366FF"/>
        </a:solidFill>
      </dgm:spPr>
      <dgm:t>
        <a:bodyPr/>
        <a:lstStyle/>
        <a:p>
          <a:endParaRPr lang="en-US"/>
        </a:p>
      </dgm:t>
    </dgm:pt>
    <dgm:pt modelId="{8EDDF943-CB72-DB43-8233-EA31B3B60509}" type="pres">
      <dgm:prSet presAssocID="{32238B75-9362-ED4A-A3EA-AFE5C83AD4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AD3812-8A32-344B-BC44-9CDB400A67B3}" type="pres">
      <dgm:prSet presAssocID="{17225D9E-257D-B142-B9AD-A45A1652CA9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A392F-61FB-A744-9D05-A452536D206C}" type="pres">
      <dgm:prSet presAssocID="{94E9245B-3CAD-EF4B-B56F-F2EF4F652A5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85F6123-92C3-8A43-9ECA-82E6520D4B88}" type="pres">
      <dgm:prSet presAssocID="{94E9245B-3CAD-EF4B-B56F-F2EF4F652A5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0623512-16DF-1546-AA6E-61F536BF7449}" type="pres">
      <dgm:prSet presAssocID="{DBF5289E-236E-D74B-9712-6B937A002D6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8984A2-98DF-8D4C-864B-85707CDA39F2}" type="pres">
      <dgm:prSet presAssocID="{7AD3B72E-C501-2841-9872-6299C673B48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9E8BCCAE-3CBF-D842-8B11-CFEBE865CB8D}" type="pres">
      <dgm:prSet presAssocID="{7AD3B72E-C501-2841-9872-6299C673B482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FE0BD3E9-0E5F-1148-A39A-1E3A821D64D0}" type="pres">
      <dgm:prSet presAssocID="{60B90427-9EBF-FC42-9646-11C98CE627E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8BE21-6F52-F647-A9D1-89FAA46F7398}" type="pres">
      <dgm:prSet presAssocID="{10EC61FE-A644-6D43-A016-19AE75D4631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2356140-F356-C74F-B483-2F3ED7570BF6}" type="pres">
      <dgm:prSet presAssocID="{10EC61FE-A644-6D43-A016-19AE75D4631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440DDC9-6CAA-9A4E-AC34-38478C1E5AF1}" type="pres">
      <dgm:prSet presAssocID="{56800A11-7E4B-724F-B1EB-5CBAD66025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72EB65-BA19-9E42-B95D-F2503BD78E75}" type="pres">
      <dgm:prSet presAssocID="{BBF619E7-B6F7-7448-8DBE-DAEC29D4EA1C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1CD1966-18B9-DF41-BF5D-8902990BE67B}" type="pres">
      <dgm:prSet presAssocID="{BBF619E7-B6F7-7448-8DBE-DAEC29D4EA1C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ACA1865-531D-EB4C-8E6E-8AA6AE4E5DB8}" type="presOf" srcId="{BBF619E7-B6F7-7448-8DBE-DAEC29D4EA1C}" destId="{41CD1966-18B9-DF41-BF5D-8902990BE67B}" srcOrd="1" destOrd="0" presId="urn:microsoft.com/office/officeart/2005/8/layout/cycle2"/>
    <dgm:cxn modelId="{69BF9E18-19BC-C247-9BB6-F2A4A4738275}" srcId="{32238B75-9362-ED4A-A3EA-AFE5C83AD481}" destId="{DBF5289E-236E-D74B-9712-6B937A002D6F}" srcOrd="1" destOrd="0" parTransId="{F7EB95DE-279C-0B4E-9A02-065C0858A615}" sibTransId="{7AD3B72E-C501-2841-9872-6299C673B482}"/>
    <dgm:cxn modelId="{2F653FDA-2D68-D742-883F-0090D7F1C839}" type="presOf" srcId="{DBF5289E-236E-D74B-9712-6B937A002D6F}" destId="{E0623512-16DF-1546-AA6E-61F536BF7449}" srcOrd="0" destOrd="0" presId="urn:microsoft.com/office/officeart/2005/8/layout/cycle2"/>
    <dgm:cxn modelId="{4BA3571E-873C-D34A-AB4A-D867411DAE96}" type="presOf" srcId="{10EC61FE-A644-6D43-A016-19AE75D46319}" destId="{8B78BE21-6F52-F647-A9D1-89FAA46F7398}" srcOrd="0" destOrd="0" presId="urn:microsoft.com/office/officeart/2005/8/layout/cycle2"/>
    <dgm:cxn modelId="{F2140680-E93A-734B-A6E6-DC266582D6C2}" srcId="{32238B75-9362-ED4A-A3EA-AFE5C83AD481}" destId="{17225D9E-257D-B142-B9AD-A45A1652CA9E}" srcOrd="0" destOrd="0" parTransId="{E2DEA888-8478-A14B-93A1-66FDFF2E84F8}" sibTransId="{94E9245B-3CAD-EF4B-B56F-F2EF4F652A5C}"/>
    <dgm:cxn modelId="{5C6F1D6D-66C0-4F4F-8A9F-7BB324C8DB5C}" srcId="{32238B75-9362-ED4A-A3EA-AFE5C83AD481}" destId="{60B90427-9EBF-FC42-9646-11C98CE627E6}" srcOrd="2" destOrd="0" parTransId="{2F75A2D0-0124-0B42-B344-E2E0DB0EA971}" sibTransId="{10EC61FE-A644-6D43-A016-19AE75D46319}"/>
    <dgm:cxn modelId="{83604895-AEEA-D749-8785-308A0E1A0FA0}" type="presOf" srcId="{94E9245B-3CAD-EF4B-B56F-F2EF4F652A5C}" destId="{A85F6123-92C3-8A43-9ECA-82E6520D4B88}" srcOrd="1" destOrd="0" presId="urn:microsoft.com/office/officeart/2005/8/layout/cycle2"/>
    <dgm:cxn modelId="{06FB160C-ED8B-C047-9732-88A2A4369364}" type="presOf" srcId="{17225D9E-257D-B142-B9AD-A45A1652CA9E}" destId="{A1AD3812-8A32-344B-BC44-9CDB400A67B3}" srcOrd="0" destOrd="0" presId="urn:microsoft.com/office/officeart/2005/8/layout/cycle2"/>
    <dgm:cxn modelId="{C378FCA8-B3C0-2A4A-BB0C-8C351F750272}" type="presOf" srcId="{10EC61FE-A644-6D43-A016-19AE75D46319}" destId="{82356140-F356-C74F-B483-2F3ED7570BF6}" srcOrd="1" destOrd="0" presId="urn:microsoft.com/office/officeart/2005/8/layout/cycle2"/>
    <dgm:cxn modelId="{77F39E63-D02C-7E4D-BEBE-F45D34932637}" srcId="{32238B75-9362-ED4A-A3EA-AFE5C83AD481}" destId="{56800A11-7E4B-724F-B1EB-5CBAD6602590}" srcOrd="3" destOrd="0" parTransId="{37208482-9180-6344-B4BD-7D24CEBC74B5}" sibTransId="{BBF619E7-B6F7-7448-8DBE-DAEC29D4EA1C}"/>
    <dgm:cxn modelId="{FDAE39B0-1A1C-AA4D-92D0-61A84C3251A6}" type="presOf" srcId="{56800A11-7E4B-724F-B1EB-5CBAD6602590}" destId="{3440DDC9-6CAA-9A4E-AC34-38478C1E5AF1}" srcOrd="0" destOrd="0" presId="urn:microsoft.com/office/officeart/2005/8/layout/cycle2"/>
    <dgm:cxn modelId="{F3AD730C-54FB-904E-8931-5C6587316A7B}" type="presOf" srcId="{94E9245B-3CAD-EF4B-B56F-F2EF4F652A5C}" destId="{CB1A392F-61FB-A744-9D05-A452536D206C}" srcOrd="0" destOrd="0" presId="urn:microsoft.com/office/officeart/2005/8/layout/cycle2"/>
    <dgm:cxn modelId="{D72C086F-949A-6B4F-A1EB-8852F92542EE}" type="presOf" srcId="{7AD3B72E-C501-2841-9872-6299C673B482}" destId="{9E8BCCAE-3CBF-D842-8B11-CFEBE865CB8D}" srcOrd="1" destOrd="0" presId="urn:microsoft.com/office/officeart/2005/8/layout/cycle2"/>
    <dgm:cxn modelId="{0163E53D-889B-6348-A8DC-6C7EB1B09E44}" type="presOf" srcId="{60B90427-9EBF-FC42-9646-11C98CE627E6}" destId="{FE0BD3E9-0E5F-1148-A39A-1E3A821D64D0}" srcOrd="0" destOrd="0" presId="urn:microsoft.com/office/officeart/2005/8/layout/cycle2"/>
    <dgm:cxn modelId="{BE472D13-0767-A047-9FC9-D37B95726520}" type="presOf" srcId="{BBF619E7-B6F7-7448-8DBE-DAEC29D4EA1C}" destId="{BD72EB65-BA19-9E42-B95D-F2503BD78E75}" srcOrd="0" destOrd="0" presId="urn:microsoft.com/office/officeart/2005/8/layout/cycle2"/>
    <dgm:cxn modelId="{4865AA28-4C7C-E640-B100-4355EF055B2D}" type="presOf" srcId="{7AD3B72E-C501-2841-9872-6299C673B482}" destId="{258984A2-98DF-8D4C-864B-85707CDA39F2}" srcOrd="0" destOrd="0" presId="urn:microsoft.com/office/officeart/2005/8/layout/cycle2"/>
    <dgm:cxn modelId="{89AF9C7D-DC3F-CE4C-B430-D358A01FB840}" type="presOf" srcId="{32238B75-9362-ED4A-A3EA-AFE5C83AD481}" destId="{8EDDF943-CB72-DB43-8233-EA31B3B60509}" srcOrd="0" destOrd="0" presId="urn:microsoft.com/office/officeart/2005/8/layout/cycle2"/>
    <dgm:cxn modelId="{1A5CEB5A-02D0-964E-92C2-9F67BD5F8C48}" type="presParOf" srcId="{8EDDF943-CB72-DB43-8233-EA31B3B60509}" destId="{A1AD3812-8A32-344B-BC44-9CDB400A67B3}" srcOrd="0" destOrd="0" presId="urn:microsoft.com/office/officeart/2005/8/layout/cycle2"/>
    <dgm:cxn modelId="{30776F4C-D1A4-7E48-8295-E0A0BF31C605}" type="presParOf" srcId="{8EDDF943-CB72-DB43-8233-EA31B3B60509}" destId="{CB1A392F-61FB-A744-9D05-A452536D206C}" srcOrd="1" destOrd="0" presId="urn:microsoft.com/office/officeart/2005/8/layout/cycle2"/>
    <dgm:cxn modelId="{5B0FF1A8-018A-244D-B254-A30160922017}" type="presParOf" srcId="{CB1A392F-61FB-A744-9D05-A452536D206C}" destId="{A85F6123-92C3-8A43-9ECA-82E6520D4B88}" srcOrd="0" destOrd="0" presId="urn:microsoft.com/office/officeart/2005/8/layout/cycle2"/>
    <dgm:cxn modelId="{0348F99D-41C7-7B44-9DE3-27D954D1EF9F}" type="presParOf" srcId="{8EDDF943-CB72-DB43-8233-EA31B3B60509}" destId="{E0623512-16DF-1546-AA6E-61F536BF7449}" srcOrd="2" destOrd="0" presId="urn:microsoft.com/office/officeart/2005/8/layout/cycle2"/>
    <dgm:cxn modelId="{34B3B559-63A6-974C-B7A6-ABCEA338525A}" type="presParOf" srcId="{8EDDF943-CB72-DB43-8233-EA31B3B60509}" destId="{258984A2-98DF-8D4C-864B-85707CDA39F2}" srcOrd="3" destOrd="0" presId="urn:microsoft.com/office/officeart/2005/8/layout/cycle2"/>
    <dgm:cxn modelId="{AD424678-D578-8947-97EA-7F70F1AD9351}" type="presParOf" srcId="{258984A2-98DF-8D4C-864B-85707CDA39F2}" destId="{9E8BCCAE-3CBF-D842-8B11-CFEBE865CB8D}" srcOrd="0" destOrd="0" presId="urn:microsoft.com/office/officeart/2005/8/layout/cycle2"/>
    <dgm:cxn modelId="{50CA696F-3824-1045-94F2-F58B3367540C}" type="presParOf" srcId="{8EDDF943-CB72-DB43-8233-EA31B3B60509}" destId="{FE0BD3E9-0E5F-1148-A39A-1E3A821D64D0}" srcOrd="4" destOrd="0" presId="urn:microsoft.com/office/officeart/2005/8/layout/cycle2"/>
    <dgm:cxn modelId="{EC7BA410-5A1B-224A-AC08-101C7EAE2726}" type="presParOf" srcId="{8EDDF943-CB72-DB43-8233-EA31B3B60509}" destId="{8B78BE21-6F52-F647-A9D1-89FAA46F7398}" srcOrd="5" destOrd="0" presId="urn:microsoft.com/office/officeart/2005/8/layout/cycle2"/>
    <dgm:cxn modelId="{4D2B03FA-260D-D443-9C7B-A92458987917}" type="presParOf" srcId="{8B78BE21-6F52-F647-A9D1-89FAA46F7398}" destId="{82356140-F356-C74F-B483-2F3ED7570BF6}" srcOrd="0" destOrd="0" presId="urn:microsoft.com/office/officeart/2005/8/layout/cycle2"/>
    <dgm:cxn modelId="{3D6271E0-DE69-F349-8CED-212317896D66}" type="presParOf" srcId="{8EDDF943-CB72-DB43-8233-EA31B3B60509}" destId="{3440DDC9-6CAA-9A4E-AC34-38478C1E5AF1}" srcOrd="6" destOrd="0" presId="urn:microsoft.com/office/officeart/2005/8/layout/cycle2"/>
    <dgm:cxn modelId="{3111B624-76D3-FB4F-A7A0-7A9E0D58B756}" type="presParOf" srcId="{8EDDF943-CB72-DB43-8233-EA31B3B60509}" destId="{BD72EB65-BA19-9E42-B95D-F2503BD78E75}" srcOrd="7" destOrd="0" presId="urn:microsoft.com/office/officeart/2005/8/layout/cycle2"/>
    <dgm:cxn modelId="{BF8CE5C0-9BC8-7249-9048-F3E672AA7F3A}" type="presParOf" srcId="{BD72EB65-BA19-9E42-B95D-F2503BD78E75}" destId="{41CD1966-18B9-DF41-BF5D-8902990BE67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3812-8A32-344B-BC44-9CDB400A67B3}">
      <dsp:nvSpPr>
        <dsp:cNvPr id="0" name=""/>
        <dsp:cNvSpPr/>
      </dsp:nvSpPr>
      <dsp:spPr>
        <a:xfrm>
          <a:off x="2755759" y="1765"/>
          <a:ext cx="1875647" cy="1875647"/>
        </a:xfrm>
        <a:prstGeom prst="ellipse">
          <a:avLst/>
        </a:prstGeom>
        <a:solidFill>
          <a:srgbClr val="DAC700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dirty="0" smtClean="0">
              <a:solidFill>
                <a:srgbClr val="000090"/>
              </a:solidFill>
            </a:rPr>
            <a:t>BE FIT</a:t>
          </a:r>
          <a:endParaRPr lang="en-US" sz="2300" b="1" i="0" kern="1200" dirty="0">
            <a:solidFill>
              <a:srgbClr val="000090"/>
            </a:solidFill>
          </a:endParaRPr>
        </a:p>
      </dsp:txBody>
      <dsp:txXfrm>
        <a:off x="3030441" y="276447"/>
        <a:ext cx="1326283" cy="1326283"/>
      </dsp:txXfrm>
    </dsp:sp>
    <dsp:sp modelId="{CB1A392F-61FB-A744-9D05-A452536D206C}">
      <dsp:nvSpPr>
        <dsp:cNvPr id="0" name=""/>
        <dsp:cNvSpPr/>
      </dsp:nvSpPr>
      <dsp:spPr>
        <a:xfrm rot="2700000">
          <a:off x="4429833" y="1607878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3366FF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451673" y="1681758"/>
        <a:ext cx="347975" cy="379819"/>
      </dsp:txXfrm>
    </dsp:sp>
    <dsp:sp modelId="{E0623512-16DF-1546-AA6E-61F536BF7449}">
      <dsp:nvSpPr>
        <dsp:cNvPr id="0" name=""/>
        <dsp:cNvSpPr/>
      </dsp:nvSpPr>
      <dsp:spPr>
        <a:xfrm>
          <a:off x="4745265" y="1991271"/>
          <a:ext cx="1875647" cy="1875647"/>
        </a:xfrm>
        <a:prstGeom prst="ellipse">
          <a:avLst/>
        </a:prstGeom>
        <a:solidFill>
          <a:srgbClr val="DAC700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000090"/>
              </a:solidFill>
            </a:rPr>
            <a:t>EAT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000090"/>
              </a:solidFill>
            </a:rPr>
            <a:t>RIGHT</a:t>
          </a:r>
          <a:endParaRPr lang="en-US" sz="2300" b="1" kern="1200" dirty="0">
            <a:solidFill>
              <a:srgbClr val="000090"/>
            </a:solidFill>
          </a:endParaRPr>
        </a:p>
      </dsp:txBody>
      <dsp:txXfrm>
        <a:off x="5019947" y="2265953"/>
        <a:ext cx="1326283" cy="1326283"/>
      </dsp:txXfrm>
    </dsp:sp>
    <dsp:sp modelId="{258984A2-98DF-8D4C-864B-85707CDA39F2}">
      <dsp:nvSpPr>
        <dsp:cNvPr id="0" name=""/>
        <dsp:cNvSpPr/>
      </dsp:nvSpPr>
      <dsp:spPr>
        <a:xfrm rot="8100000">
          <a:off x="4449730" y="3597384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3366FF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4577022" y="3671264"/>
        <a:ext cx="347975" cy="379819"/>
      </dsp:txXfrm>
    </dsp:sp>
    <dsp:sp modelId="{FE0BD3E9-0E5F-1148-A39A-1E3A821D64D0}">
      <dsp:nvSpPr>
        <dsp:cNvPr id="0" name=""/>
        <dsp:cNvSpPr/>
      </dsp:nvSpPr>
      <dsp:spPr>
        <a:xfrm>
          <a:off x="2755759" y="3980778"/>
          <a:ext cx="1875647" cy="1875647"/>
        </a:xfrm>
        <a:prstGeom prst="ellipse">
          <a:avLst/>
        </a:prstGeom>
        <a:solidFill>
          <a:srgbClr val="DAC700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000090"/>
              </a:solidFill>
            </a:rPr>
            <a:t>GET ADJUSTED</a:t>
          </a:r>
          <a:endParaRPr lang="en-US" sz="2300" b="1" kern="1200" dirty="0">
            <a:solidFill>
              <a:srgbClr val="000090"/>
            </a:solidFill>
          </a:endParaRPr>
        </a:p>
      </dsp:txBody>
      <dsp:txXfrm>
        <a:off x="3030441" y="4255460"/>
        <a:ext cx="1326283" cy="1326283"/>
      </dsp:txXfrm>
    </dsp:sp>
    <dsp:sp modelId="{8B78BE21-6F52-F647-A9D1-89FAA46F7398}">
      <dsp:nvSpPr>
        <dsp:cNvPr id="0" name=""/>
        <dsp:cNvSpPr/>
      </dsp:nvSpPr>
      <dsp:spPr>
        <a:xfrm rot="13500000">
          <a:off x="2460224" y="3617281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3366FF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587516" y="3796613"/>
        <a:ext cx="347975" cy="379819"/>
      </dsp:txXfrm>
    </dsp:sp>
    <dsp:sp modelId="{3440DDC9-6CAA-9A4E-AC34-38478C1E5AF1}">
      <dsp:nvSpPr>
        <dsp:cNvPr id="0" name=""/>
        <dsp:cNvSpPr/>
      </dsp:nvSpPr>
      <dsp:spPr>
        <a:xfrm>
          <a:off x="766252" y="1991271"/>
          <a:ext cx="1875647" cy="1875647"/>
        </a:xfrm>
        <a:prstGeom prst="ellipse">
          <a:avLst/>
        </a:prstGeom>
        <a:solidFill>
          <a:srgbClr val="DAC700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000090"/>
              </a:solidFill>
            </a:rPr>
            <a:t>THINK WELL</a:t>
          </a:r>
          <a:endParaRPr lang="en-US" sz="2300" b="1" kern="1200" dirty="0">
            <a:solidFill>
              <a:srgbClr val="000090"/>
            </a:solidFill>
          </a:endParaRPr>
        </a:p>
      </dsp:txBody>
      <dsp:txXfrm>
        <a:off x="1040934" y="2265953"/>
        <a:ext cx="1326283" cy="1326283"/>
      </dsp:txXfrm>
    </dsp:sp>
    <dsp:sp modelId="{BD72EB65-BA19-9E42-B95D-F2503BD78E75}">
      <dsp:nvSpPr>
        <dsp:cNvPr id="0" name=""/>
        <dsp:cNvSpPr/>
      </dsp:nvSpPr>
      <dsp:spPr>
        <a:xfrm rot="18900000">
          <a:off x="2440327" y="1627775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3366FF"/>
        </a:solidFill>
        <a:ln>
          <a:noFill/>
        </a:ln>
        <a:effectLst/>
        <a:scene3d>
          <a:camera prst="obliqueTopRight"/>
          <a:lightRig rig="threePt" dir="tl"/>
        </a:scene3d>
        <a:sp3d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462167" y="1807107"/>
        <a:ext cx="347975" cy="379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64953-F7D3-D64F-B4A4-5D22B35804CF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21296-B5B1-BA44-AAFB-3C5411738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4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8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06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4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6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97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44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95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93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29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35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41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48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68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will only cause you to binge and fall off the wagon!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19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50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57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41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78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20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2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71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67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7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1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96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52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69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65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31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93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771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142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3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4951" y="4312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6" t="-1142" r="-6298" b="9039"/>
          <a:stretch/>
        </p:blipFill>
        <p:spPr bwMode="auto">
          <a:xfrm flipH="1">
            <a:off x="13258" y="4747198"/>
            <a:ext cx="1678421" cy="21120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993" y="5373216"/>
            <a:ext cx="2284007" cy="12352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358" y="4509120"/>
            <a:ext cx="9148358" cy="3822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5877272"/>
            <a:ext cx="3131840" cy="75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64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62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31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94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80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 userDrawn="1"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xmlns:p14="http://schemas.microsoft.com/office/powerpoint/2010/main" spd="slow" advTm="10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z="1800" b="0" i="0" baseline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5400" b="1" i="1" baseline="0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5</a:t>
            </a:r>
            <a:r>
              <a:rPr lang="en-US" sz="3200" i="1" baseline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3000" baseline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SECRETS FOR OPTIMUM HEALTH</a:t>
            </a:r>
            <a:endParaRPr lang="en-US" sz="3000" b="1" dirty="0" smtClean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E3DB0EC-2976-5748-A5D0-F10F4C7D96D1}" type="datetimeFigureOut">
              <a:rPr lang="en-US" smtClean="0"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40152" y="5949280"/>
            <a:ext cx="2988840" cy="7239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</p:sldLayoutIdLst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644" r="-7644"/>
          <a:stretch/>
        </p:blipFill>
        <p:spPr>
          <a:xfrm>
            <a:off x="115449" y="888833"/>
            <a:ext cx="4387273" cy="59691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1545" y="1097448"/>
            <a:ext cx="64308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lack Oblique"/>
                <a:cs typeface="Avenir Black Oblique"/>
              </a:rPr>
              <a:t>New Year! New You!   </a:t>
            </a:r>
          </a:p>
          <a:p>
            <a:pPr algn="ctr"/>
            <a:endParaRPr lang="en-US" sz="2800" dirty="0" smtClean="0">
              <a:ln w="12700">
                <a:noFill/>
                <a:prstDash val="solid"/>
              </a:ln>
              <a:solidFill>
                <a:srgbClr val="227BD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Heavy"/>
              <a:cs typeface="Avenir Heavy"/>
            </a:endParaRPr>
          </a:p>
          <a:p>
            <a:pPr algn="ctr"/>
            <a:r>
              <a:rPr lang="en-US" sz="4800" dirty="0" smtClean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Happier, Healthier,</a:t>
            </a: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4800" dirty="0" smtClean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&amp; Leaner</a:t>
            </a:r>
            <a:r>
              <a:rPr lang="en-US" sz="48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 </a:t>
            </a:r>
            <a:r>
              <a:rPr lang="en-US" sz="4800" dirty="0" smtClean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YOU</a:t>
            </a: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!</a:t>
            </a:r>
            <a:r>
              <a:rPr lang="en-US" sz="4800" spc="3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4800" spc="3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endParaRPr lang="en-US" sz="4800" dirty="0">
              <a:solidFill>
                <a:srgbClr val="227B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6044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739407" y="1099342"/>
            <a:ext cx="7467600" cy="4011767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3600" i="1" dirty="0" smtClean="0">
                <a:solidFill>
                  <a:srgbClr val="000090"/>
                </a:solidFill>
              </a:rPr>
              <a:t>Over </a:t>
            </a:r>
            <a:r>
              <a:rPr lang="en-US" sz="36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70% </a:t>
            </a:r>
            <a:r>
              <a:rPr lang="en-US" sz="3600" i="1" dirty="0" smtClean="0">
                <a:solidFill>
                  <a:srgbClr val="000090"/>
                </a:solidFill>
              </a:rPr>
              <a:t>of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600" i="1" dirty="0" smtClean="0">
                <a:solidFill>
                  <a:srgbClr val="000090"/>
                </a:solidFill>
              </a:rPr>
              <a:t>Diseases and Chronic Illnesses are caused by unhealthy lifestyles and are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5400" b="1" i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PREVENTABLE!</a:t>
            </a:r>
          </a:p>
        </p:txBody>
      </p:sp>
    </p:spTree>
    <p:extLst>
      <p:ext uri="{BB962C8B-B14F-4D97-AF65-F5344CB8AC3E}">
        <p14:creationId xmlns:p14="http://schemas.microsoft.com/office/powerpoint/2010/main" val="251605539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48" y="940650"/>
            <a:ext cx="8024091" cy="4317999"/>
          </a:xfrm>
        </p:spPr>
        <p:txBody>
          <a:bodyPr>
            <a:normAutofit/>
          </a:bodyPr>
          <a:lstStyle/>
          <a:p>
            <a:pPr>
              <a:buClr>
                <a:srgbClr val="DBC520"/>
              </a:buCl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The Average Person Is </a:t>
            </a:r>
            <a:r>
              <a:rPr lang="en-US" sz="2800" b="1" dirty="0" smtClean="0">
                <a:solidFill>
                  <a:srgbClr val="2C97FF"/>
                </a:solidFill>
              </a:rPr>
              <a:t>Sedentary 93% </a:t>
            </a:r>
            <a:r>
              <a:rPr lang="en-US" sz="2800" dirty="0" smtClean="0">
                <a:solidFill>
                  <a:srgbClr val="000090"/>
                </a:solidFill>
              </a:rPr>
              <a:t>Of The Time</a:t>
            </a:r>
          </a:p>
          <a:p>
            <a:pPr>
              <a:buClr>
                <a:srgbClr val="DBC520"/>
              </a:buCl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McDonald's Feeds More Than </a:t>
            </a:r>
            <a:r>
              <a:rPr lang="en-US" sz="2800" b="1" dirty="0" smtClean="0">
                <a:solidFill>
                  <a:srgbClr val="2C97FF"/>
                </a:solidFill>
              </a:rPr>
              <a:t>46 Million</a:t>
            </a:r>
            <a:r>
              <a:rPr lang="en-US" sz="2800" dirty="0" smtClean="0">
                <a:solidFill>
                  <a:srgbClr val="2C97FF"/>
                </a:solidFill>
              </a:rPr>
              <a:t> </a:t>
            </a:r>
            <a:r>
              <a:rPr lang="en-US" sz="2800" dirty="0" smtClean="0">
                <a:solidFill>
                  <a:srgbClr val="000090"/>
                </a:solidFill>
              </a:rPr>
              <a:t>People A Day - More Than The Entire Population Of Spain</a:t>
            </a:r>
          </a:p>
          <a:p>
            <a:pPr>
              <a:buClr>
                <a:srgbClr val="DBC520"/>
              </a:buClr>
              <a:buFont typeface="Wingdings" charset="2"/>
              <a:buChar char="ü"/>
            </a:pPr>
            <a:r>
              <a:rPr lang="en-US" sz="2800" b="1" dirty="0" smtClean="0">
                <a:solidFill>
                  <a:srgbClr val="2C97FF"/>
                </a:solidFill>
              </a:rPr>
              <a:t>1 out of 3 </a:t>
            </a:r>
            <a:r>
              <a:rPr lang="en-US" sz="2800" dirty="0" smtClean="0">
                <a:solidFill>
                  <a:srgbClr val="000090"/>
                </a:solidFill>
              </a:rPr>
              <a:t>Children Born In The Year 2000 Will Develop Diabetes In Their Lifetime</a:t>
            </a:r>
          </a:p>
          <a:p>
            <a:pPr>
              <a:buClr>
                <a:srgbClr val="DBC520"/>
              </a:buCl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On Average, </a:t>
            </a:r>
            <a:r>
              <a:rPr lang="en-US" sz="2800" b="1" dirty="0" smtClean="0">
                <a:solidFill>
                  <a:srgbClr val="2C97FF"/>
                </a:solidFill>
              </a:rPr>
              <a:t>40%</a:t>
            </a:r>
            <a:r>
              <a:rPr lang="en-US" sz="2800" dirty="0" smtClean="0">
                <a:solidFill>
                  <a:srgbClr val="2C97FF"/>
                </a:solidFill>
              </a:rPr>
              <a:t> </a:t>
            </a:r>
            <a:r>
              <a:rPr lang="en-US" sz="2800" dirty="0" smtClean="0">
                <a:solidFill>
                  <a:srgbClr val="000090"/>
                </a:solidFill>
              </a:rPr>
              <a:t>Of Family Meals Are Eaten Outside The Home</a:t>
            </a:r>
          </a:p>
          <a:p>
            <a:pPr>
              <a:buClr>
                <a:srgbClr val="DBC520"/>
              </a:buClr>
              <a:buFont typeface="Wingdings" charset="2"/>
              <a:buChar char="ü"/>
            </a:pP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6088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40251" y="1309586"/>
            <a:ext cx="5323038" cy="4525963"/>
          </a:xfrm>
        </p:spPr>
        <p:txBody>
          <a:bodyPr>
            <a:normAutofit/>
          </a:bodyPr>
          <a:lstStyle/>
          <a:p>
            <a:pPr algn="ctr" eaLnBrk="1" hangingPunct="1"/>
            <a:endParaRPr lang="en-US" sz="1600" dirty="0" smtClean="0"/>
          </a:p>
          <a:p>
            <a:pPr marL="639763" lvl="2" indent="-466725" algn="ctr">
              <a:buNone/>
            </a:pPr>
            <a:r>
              <a:rPr lang="en-US" b="1" i="1" dirty="0">
                <a:solidFill>
                  <a:srgbClr val="227BD0"/>
                </a:solidFill>
              </a:rPr>
              <a:t>Adding Vitamins to an </a:t>
            </a:r>
            <a:r>
              <a:rPr lang="en-US" b="1" i="1" dirty="0" smtClean="0">
                <a:solidFill>
                  <a:srgbClr val="227BD0"/>
                </a:solidFill>
              </a:rPr>
              <a:t>UNHEALTHY</a:t>
            </a:r>
          </a:p>
          <a:p>
            <a:pPr marL="57150" lvl="2" indent="0" algn="ctr">
              <a:buNone/>
            </a:pPr>
            <a:r>
              <a:rPr lang="en-US" b="1" i="1" dirty="0" smtClean="0">
                <a:solidFill>
                  <a:srgbClr val="227BD0"/>
                </a:solidFill>
              </a:rPr>
              <a:t>Food </a:t>
            </a:r>
            <a:r>
              <a:rPr lang="en-US" b="1" i="1" dirty="0">
                <a:solidFill>
                  <a:srgbClr val="227BD0"/>
                </a:solidFill>
              </a:rPr>
              <a:t>will not make it HEALTHY</a:t>
            </a:r>
            <a:r>
              <a:rPr lang="en-US" b="1" i="1" dirty="0" smtClean="0">
                <a:solidFill>
                  <a:srgbClr val="227BD0"/>
                </a:solidFill>
              </a:rPr>
              <a:t>!</a:t>
            </a:r>
          </a:p>
          <a:p>
            <a:pPr marL="640080" lvl="2" indent="0">
              <a:buNone/>
            </a:pPr>
            <a:endParaRPr lang="en-US" dirty="0">
              <a:solidFill>
                <a:srgbClr val="227BD0"/>
              </a:solidFill>
            </a:endParaRP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000090"/>
                </a:solidFill>
              </a:rPr>
              <a:t>PROCESSED FOODS:</a:t>
            </a: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227BD0"/>
                </a:solidFill>
              </a:rPr>
              <a:t>ANYTHING</a:t>
            </a:r>
            <a:r>
              <a:rPr lang="en-US" b="1" dirty="0" smtClean="0">
                <a:solidFill>
                  <a:srgbClr val="76B119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in a box or bag that had to go through a machine to make it!</a:t>
            </a: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000090"/>
                </a:solidFill>
              </a:rPr>
              <a:t>JUST SAY NO!</a:t>
            </a:r>
            <a:endParaRPr lang="en-US" b="1" dirty="0">
              <a:solidFill>
                <a:srgbClr val="000090"/>
              </a:solidFill>
            </a:endParaRPr>
          </a:p>
          <a:p>
            <a:pPr marL="640080" lvl="2" indent="0">
              <a:buNone/>
            </a:pPr>
            <a:endParaRPr lang="en-US" dirty="0" smtClean="0">
              <a:solidFill>
                <a:srgbClr val="2C97FF"/>
              </a:solidFill>
            </a:endParaRPr>
          </a:p>
          <a:p>
            <a:pPr marL="640080" lvl="2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They do not provide your body with the nutrients it needs and will make you hungrier faster!</a:t>
            </a:r>
          </a:p>
          <a:p>
            <a:pPr marL="640080" lvl="2" indent="0">
              <a:buNone/>
            </a:pPr>
            <a:endParaRPr lang="en-US" dirty="0">
              <a:solidFill>
                <a:srgbClr val="2C97FF"/>
              </a:solidFill>
            </a:endParaRP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842" r="10293" b="2181"/>
          <a:stretch/>
        </p:blipFill>
        <p:spPr>
          <a:xfrm>
            <a:off x="5842000" y="1309586"/>
            <a:ext cx="2625421" cy="38716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2937" y="712016"/>
            <a:ext cx="648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Don’t </a:t>
            </a:r>
            <a:r>
              <a:rPr lang="en-US" sz="2400" b="1" dirty="0">
                <a:solidFill>
                  <a:srgbClr val="000090"/>
                </a:solidFill>
              </a:rPr>
              <a:t>Fall For Clever Marketing</a:t>
            </a:r>
          </a:p>
          <a:p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5563288" y="3766789"/>
            <a:ext cx="3104485" cy="1592306"/>
          </a:xfrm>
          <a:prstGeom prst="ellipse">
            <a:avLst/>
          </a:prstGeom>
          <a:noFill/>
          <a:ln w="444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0908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501" y="2586089"/>
            <a:ext cx="7024744" cy="295927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90"/>
                </a:solidFill>
              </a:rPr>
              <a:t>North Americans </a:t>
            </a:r>
            <a:r>
              <a:rPr lang="en-US" sz="3200" dirty="0">
                <a:solidFill>
                  <a:srgbClr val="000090"/>
                </a:solidFill>
              </a:rPr>
              <a:t>eat </a:t>
            </a:r>
            <a:r>
              <a:rPr lang="en-US" sz="3600" b="1" dirty="0" smtClean="0">
                <a:solidFill>
                  <a:srgbClr val="2C97FF"/>
                </a:solidFill>
              </a:rPr>
              <a:t>31% </a:t>
            </a:r>
            <a:r>
              <a:rPr lang="en-US" sz="3600" b="1" dirty="0">
                <a:solidFill>
                  <a:srgbClr val="2C97FF"/>
                </a:solidFill>
              </a:rPr>
              <a:t>more </a:t>
            </a:r>
            <a:r>
              <a:rPr lang="en-US" sz="3200" dirty="0">
                <a:solidFill>
                  <a:srgbClr val="000090"/>
                </a:solidFill>
              </a:rPr>
              <a:t>packaged food than fresh food, and they consume more packaged food per person than their counterparts in nearly all other countries. </a:t>
            </a:r>
            <a:r>
              <a:rPr lang="en-US" sz="3200" dirty="0" smtClean="0">
                <a:solidFill>
                  <a:srgbClr val="000090"/>
                </a:solidFill>
              </a:rPr>
              <a:t/>
            </a:r>
            <a:br>
              <a:rPr lang="en-US" sz="3200" dirty="0" smtClean="0">
                <a:solidFill>
                  <a:srgbClr val="000090"/>
                </a:solidFill>
              </a:rPr>
            </a:br>
            <a:r>
              <a:rPr lang="en-US" sz="3200" dirty="0">
                <a:solidFill>
                  <a:srgbClr val="000090"/>
                </a:solidFill>
              </a:rPr>
              <a:t/>
            </a:r>
            <a:br>
              <a:rPr lang="en-US" sz="3200" dirty="0">
                <a:solidFill>
                  <a:srgbClr val="000090"/>
                </a:solidFill>
              </a:rPr>
            </a:b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9137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8197" y="2589607"/>
            <a:ext cx="8250891" cy="11430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A University of Texas Health Science Center study found that the more diet sodas a person drank, the greater their risk of becoming overweight. Downing just two or more cans a day </a:t>
            </a:r>
            <a:r>
              <a:rPr lang="en-US" sz="2000" dirty="0" smtClean="0">
                <a:solidFill>
                  <a:srgbClr val="000090"/>
                </a:solidFill>
              </a:rPr>
              <a:t/>
            </a:r>
            <a:br>
              <a:rPr lang="en-US" sz="2000" dirty="0" smtClean="0">
                <a:solidFill>
                  <a:srgbClr val="000090"/>
                </a:solidFill>
              </a:rPr>
            </a:br>
            <a:r>
              <a:rPr lang="en-US" sz="2400" b="1" dirty="0" smtClean="0">
                <a:solidFill>
                  <a:srgbClr val="2C97FF"/>
                </a:solidFill>
              </a:rPr>
              <a:t>increased </a:t>
            </a:r>
            <a:r>
              <a:rPr lang="en-US" sz="2400" b="1" dirty="0">
                <a:solidFill>
                  <a:srgbClr val="2C97FF"/>
                </a:solidFill>
              </a:rPr>
              <a:t>waistlines by </a:t>
            </a:r>
            <a:r>
              <a:rPr lang="en-US" sz="2400" b="1" dirty="0" smtClean="0">
                <a:solidFill>
                  <a:srgbClr val="2C97FF"/>
                </a:solidFill>
              </a:rPr>
              <a:t>500% </a:t>
            </a:r>
            <a:br>
              <a:rPr lang="en-US" sz="2400" b="1" dirty="0" smtClean="0">
                <a:solidFill>
                  <a:srgbClr val="2C97FF"/>
                </a:solidFill>
              </a:rPr>
            </a:br>
            <a:r>
              <a:rPr lang="en-US" sz="2400" dirty="0" smtClean="0">
                <a:solidFill>
                  <a:srgbClr val="2C97FF"/>
                </a:solidFill>
              </a:rPr>
              <a:t/>
            </a:r>
            <a:br>
              <a:rPr lang="en-US" sz="2400" dirty="0" smtClean="0">
                <a:solidFill>
                  <a:srgbClr val="2C97FF"/>
                </a:solidFill>
              </a:rPr>
            </a:br>
            <a:r>
              <a:rPr lang="en-US" sz="2400" dirty="0" smtClean="0">
                <a:solidFill>
                  <a:srgbClr val="76B119"/>
                </a:solidFill>
              </a:rPr>
              <a:t/>
            </a:r>
            <a:br>
              <a:rPr lang="en-US" sz="2400" dirty="0" smtClean="0">
                <a:solidFill>
                  <a:srgbClr val="76B119"/>
                </a:solidFill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158" y="4310711"/>
            <a:ext cx="2077354" cy="1633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607" y="3257777"/>
            <a:ext cx="755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Artificial sweeteners can disrupt the body’s natural ability to regulate calorie intake based on the sweetness of foods.  That means people who consume diet foods are more </a:t>
            </a:r>
            <a:r>
              <a:rPr lang="en-US" dirty="0" smtClean="0">
                <a:solidFill>
                  <a:srgbClr val="000090"/>
                </a:solidFill>
              </a:rPr>
              <a:t>likely </a:t>
            </a:r>
            <a:r>
              <a:rPr lang="en-US" dirty="0">
                <a:solidFill>
                  <a:srgbClr val="000090"/>
                </a:solidFill>
              </a:rPr>
              <a:t>to overeat, because your body is being tricked </a:t>
            </a:r>
            <a:r>
              <a:rPr lang="en-US" dirty="0" smtClean="0">
                <a:solidFill>
                  <a:srgbClr val="000090"/>
                </a:solidFill>
              </a:rPr>
              <a:t>into </a:t>
            </a:r>
            <a:r>
              <a:rPr lang="en-US" dirty="0">
                <a:solidFill>
                  <a:srgbClr val="000090"/>
                </a:solidFill>
              </a:rPr>
              <a:t>thinking it’s eating sugar, and you crave more.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69938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612" y="1207859"/>
            <a:ext cx="8273479" cy="5334000"/>
          </a:xfrm>
        </p:spPr>
        <p:txBody>
          <a:bodyPr>
            <a:normAutofit fontScale="92500" lnSpcReduction="10000"/>
          </a:bodyPr>
          <a:lstStyle/>
          <a:p>
            <a:pPr marL="420624" indent="-384048" algn="ctr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the first 10 minutes,</a:t>
            </a:r>
            <a:r>
              <a:rPr lang="en-US" dirty="0" smtClean="0">
                <a:solidFill>
                  <a:srgbClr val="FF0000"/>
                </a:solidFill>
              </a:rPr>
              <a:t>  </a:t>
            </a:r>
            <a:r>
              <a:rPr lang="en-US" dirty="0" smtClean="0">
                <a:solidFill>
                  <a:srgbClr val="2C97FF"/>
                </a:solidFill>
              </a:rPr>
              <a:t>10 </a:t>
            </a:r>
            <a:r>
              <a:rPr lang="en-US" dirty="0" err="1" smtClean="0">
                <a:solidFill>
                  <a:srgbClr val="2C97FF"/>
                </a:solidFill>
              </a:rPr>
              <a:t>tsp</a:t>
            </a:r>
            <a:r>
              <a:rPr lang="en-US" dirty="0" smtClean="0">
                <a:solidFill>
                  <a:srgbClr val="2C97FF"/>
                </a:solidFill>
              </a:rPr>
              <a:t> of sugar hit your system. This is 100% of your recommended daily intake, and the only reason you don’t vomit as a result of the overwhelming sweetness is because phosphoric acid cuts the flavor.</a:t>
            </a: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20 minutes </a:t>
            </a:r>
            <a:r>
              <a:rPr lang="en-US" dirty="0" smtClean="0">
                <a:solidFill>
                  <a:srgbClr val="2C97FF"/>
                </a:solidFill>
              </a:rPr>
              <a:t>your blood sugar spikes, and your liver responds to the resulting insulin burst by turning massive amounts of sugar into fat.</a:t>
            </a: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40 minutes,</a:t>
            </a:r>
            <a:r>
              <a:rPr lang="en-US" dirty="0" smtClean="0">
                <a:solidFill>
                  <a:srgbClr val="2C97FF"/>
                </a:solidFill>
              </a:rPr>
              <a:t> caffeine absorption is complete; your pupils dilate, your blood pressure rises, and your livers dumps </a:t>
            </a:r>
            <a:r>
              <a:rPr lang="en-US" i="1" dirty="0" smtClean="0">
                <a:solidFill>
                  <a:srgbClr val="2C97FF"/>
                </a:solidFill>
              </a:rPr>
              <a:t>more sugar</a:t>
            </a:r>
            <a:r>
              <a:rPr lang="en-US" dirty="0" smtClean="0">
                <a:solidFill>
                  <a:srgbClr val="2C97FF"/>
                </a:solidFill>
              </a:rPr>
              <a:t> into your bloodstream.</a:t>
            </a: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Around 45 minutes</a:t>
            </a:r>
            <a:r>
              <a:rPr lang="en-US" dirty="0" smtClean="0">
                <a:solidFill>
                  <a:srgbClr val="2C97FF"/>
                </a:solidFill>
              </a:rPr>
              <a:t>, your body increases dopamine production, which stimulates the pleasure centers of your brain – a physically identical response to that of heroin.</a:t>
            </a: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After 60 minutes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2C97FF"/>
                </a:solidFill>
              </a:rPr>
              <a:t> </a:t>
            </a:r>
            <a:r>
              <a:rPr lang="en-US" dirty="0" smtClean="0">
                <a:solidFill>
                  <a:srgbClr val="2C97FF"/>
                </a:solidFill>
              </a:rPr>
              <a:t>you’ll start to have a sugar crash.</a:t>
            </a:r>
            <a:br>
              <a:rPr lang="en-US" dirty="0" smtClean="0">
                <a:solidFill>
                  <a:srgbClr val="2C97FF"/>
                </a:solidFill>
              </a:rPr>
            </a:br>
            <a:endParaRPr lang="en-US" dirty="0">
              <a:solidFill>
                <a:srgbClr val="2C97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8975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2000"/>
                    </a14:imgEffect>
                    <a14:imgEffect>
                      <a14:saturation sat="152000"/>
                    </a14:imgEffect>
                    <a14:imgEffect>
                      <a14:brightnessContrast contrast="7000"/>
                    </a14:imgEffect>
                  </a14:imgLayer>
                </a14:imgProps>
              </a:ext>
            </a:extLst>
          </a:blip>
          <a:srcRect l="-14297" r="-14297"/>
          <a:stretch>
            <a:fillRect/>
          </a:stretch>
        </p:blipFill>
        <p:spPr>
          <a:xfrm>
            <a:off x="411453" y="823374"/>
            <a:ext cx="8278021" cy="4285412"/>
          </a:xfrm>
        </p:spPr>
      </p:pic>
    </p:spTree>
    <p:extLst>
      <p:ext uri="{BB962C8B-B14F-4D97-AF65-F5344CB8AC3E}">
        <p14:creationId xmlns:p14="http://schemas.microsoft.com/office/powerpoint/2010/main" val="169154102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818" y="3717636"/>
            <a:ext cx="1891554" cy="201113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FITNESS GONE WRONG</a:t>
            </a:r>
          </a:p>
          <a:p>
            <a:pPr algn="ctr">
              <a:defRPr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8147" y="1585753"/>
            <a:ext cx="824501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b="1" dirty="0">
              <a:solidFill>
                <a:srgbClr val="00009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227BD0"/>
                </a:solidFill>
              </a:rPr>
              <a:t>The Costs Of Chronic (Repetitious) </a:t>
            </a:r>
          </a:p>
          <a:p>
            <a:pPr algn="ctr"/>
            <a:r>
              <a:rPr lang="en-US" sz="2800" b="1" dirty="0" smtClean="0">
                <a:solidFill>
                  <a:srgbClr val="227BD0"/>
                </a:solidFill>
              </a:rPr>
              <a:t>Mid- And High-level Aerobic Work</a:t>
            </a:r>
            <a:r>
              <a:rPr lang="en-US" sz="2800" dirty="0" smtClean="0">
                <a:solidFill>
                  <a:srgbClr val="227BD0"/>
                </a:solidFill>
              </a:rPr>
              <a:t> 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Requires Large Amounts Of Carbohydrates (SUGAR)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Decreases Efficient Fat Metabolism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Increases Stress Hormone Cortisol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Increases Systemic Inflammation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Increases Oxidative Damage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Boring</a:t>
            </a:r>
          </a:p>
          <a:p>
            <a:pPr marL="342900" indent="-342900">
              <a:buClr>
                <a:srgbClr val="DBC52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Plateaus In Weight Loss</a:t>
            </a:r>
          </a:p>
          <a:p>
            <a:endParaRPr lang="en-US" sz="1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4800" b="1" dirty="0" smtClean="0">
                <a:solidFill>
                  <a:schemeClr val="bg1"/>
                </a:solidFill>
              </a:rPr>
              <a:t>FITNESS GONE WRONG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97003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306310"/>
            <a:ext cx="7429298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OUR MENTAL DIETS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7037">
            <a:off x="1092209" y="1980734"/>
            <a:ext cx="2899227" cy="21810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-38" r="16162"/>
          <a:stretch/>
        </p:blipFill>
        <p:spPr>
          <a:xfrm rot="1030526">
            <a:off x="4907885" y="2053895"/>
            <a:ext cx="2841270" cy="21170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137" y="3569190"/>
            <a:ext cx="3304842" cy="21101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3249869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214" y="1617578"/>
            <a:ext cx="8007684" cy="481749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Since 1988, Dr</a:t>
            </a:r>
            <a:r>
              <a:rPr lang="en-US" dirty="0">
                <a:solidFill>
                  <a:srgbClr val="000090"/>
                </a:solidFill>
              </a:rPr>
              <a:t>. Leif </a:t>
            </a:r>
            <a:r>
              <a:rPr lang="en-US" dirty="0" err="1">
                <a:solidFill>
                  <a:srgbClr val="000090"/>
                </a:solidFill>
              </a:rPr>
              <a:t>Salford</a:t>
            </a:r>
            <a:r>
              <a:rPr lang="en-US" dirty="0">
                <a:solidFill>
                  <a:srgbClr val="000090"/>
                </a:solidFill>
              </a:rPr>
              <a:t> and his colleagues at Lund University Hospital in Sweden has exposed over 1,600 experimental animals to low-level radiation. </a:t>
            </a:r>
            <a:endParaRPr lang="en-US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Their </a:t>
            </a:r>
            <a:r>
              <a:rPr lang="en-US" dirty="0">
                <a:solidFill>
                  <a:srgbClr val="000090"/>
                </a:solidFill>
              </a:rPr>
              <a:t>results were consistent and worrisome: radiation, including that </a:t>
            </a:r>
            <a:r>
              <a:rPr lang="en-US" dirty="0" smtClean="0">
                <a:solidFill>
                  <a:srgbClr val="000090"/>
                </a:solidFill>
              </a:rPr>
              <a:t>from </a:t>
            </a:r>
            <a:r>
              <a:rPr lang="en-US" dirty="0">
                <a:solidFill>
                  <a:srgbClr val="000090"/>
                </a:solidFill>
              </a:rPr>
              <a:t>cell phones, caused </a:t>
            </a:r>
            <a:r>
              <a:rPr lang="en-US" dirty="0" smtClean="0">
                <a:solidFill>
                  <a:srgbClr val="000090"/>
                </a:solidFill>
              </a:rPr>
              <a:t>the </a:t>
            </a:r>
            <a:r>
              <a:rPr lang="en-US" dirty="0">
                <a:solidFill>
                  <a:srgbClr val="000090"/>
                </a:solidFill>
              </a:rPr>
              <a:t>blood-brain </a:t>
            </a:r>
            <a:r>
              <a:rPr lang="en-US" dirty="0" smtClean="0">
                <a:solidFill>
                  <a:srgbClr val="000090"/>
                </a:solidFill>
              </a:rPr>
              <a:t>barrier to leak </a:t>
            </a:r>
            <a:r>
              <a:rPr lang="en-US" b="1" i="1" dirty="0" smtClean="0">
                <a:solidFill>
                  <a:srgbClr val="000090"/>
                </a:solidFill>
              </a:rPr>
              <a:t>-</a:t>
            </a:r>
            <a:r>
              <a:rPr lang="en-US" b="1" i="1" dirty="0">
                <a:solidFill>
                  <a:srgbClr val="000090"/>
                </a:solidFill>
              </a:rPr>
              <a:t>the brain's first line </a:t>
            </a:r>
            <a:r>
              <a:rPr lang="en-US" b="1" i="1" dirty="0" smtClean="0">
                <a:solidFill>
                  <a:srgbClr val="000090"/>
                </a:solidFill>
              </a:rPr>
              <a:t>of</a:t>
            </a:r>
            <a:r>
              <a:rPr lang="en-US" b="1" i="1" dirty="0">
                <a:solidFill>
                  <a:srgbClr val="000090"/>
                </a:solidFill>
              </a:rPr>
              <a:t> </a:t>
            </a:r>
            <a:r>
              <a:rPr lang="en-US" b="1" i="1" dirty="0" smtClean="0">
                <a:solidFill>
                  <a:srgbClr val="000090"/>
                </a:solidFill>
              </a:rPr>
              <a:t>defense </a:t>
            </a:r>
            <a:r>
              <a:rPr lang="en-US" b="1" i="1" dirty="0">
                <a:solidFill>
                  <a:srgbClr val="000090"/>
                </a:solidFill>
              </a:rPr>
              <a:t>against </a:t>
            </a:r>
            <a:r>
              <a:rPr lang="en-US" b="1" i="1" dirty="0" smtClean="0">
                <a:solidFill>
                  <a:srgbClr val="000090"/>
                </a:solidFill>
              </a:rPr>
              <a:t>infect and </a:t>
            </a:r>
            <a:r>
              <a:rPr lang="en-US" b="1" i="1" dirty="0">
                <a:solidFill>
                  <a:srgbClr val="000090"/>
                </a:solidFill>
              </a:rPr>
              <a:t>toxic </a:t>
            </a:r>
            <a:r>
              <a:rPr lang="en-US" b="1" i="1" dirty="0" smtClean="0">
                <a:solidFill>
                  <a:srgbClr val="000090"/>
                </a:solidFill>
              </a:rPr>
              <a:t>chemicals</a:t>
            </a:r>
            <a:endParaRPr lang="en-US" b="1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endParaRPr lang="en-US" b="1" dirty="0" smtClean="0">
              <a:solidFill>
                <a:srgbClr val="00009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90"/>
                </a:solidFill>
              </a:rPr>
              <a:t>In those animals that had </a:t>
            </a:r>
            <a:r>
              <a:rPr lang="en-US" dirty="0" smtClean="0">
                <a:solidFill>
                  <a:srgbClr val="000090"/>
                </a:solidFill>
              </a:rPr>
              <a:t>been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90"/>
                </a:solidFill>
              </a:rPr>
              <a:t>exposed </a:t>
            </a:r>
            <a:r>
              <a:rPr lang="en-US" dirty="0">
                <a:solidFill>
                  <a:srgbClr val="000090"/>
                </a:solidFill>
              </a:rPr>
              <a:t>to a cell phone, up to </a:t>
            </a:r>
            <a:r>
              <a:rPr lang="en-US" dirty="0" smtClean="0">
                <a:solidFill>
                  <a:srgbClr val="000090"/>
                </a:solidFill>
              </a:rPr>
              <a:t>2%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90"/>
                </a:solidFill>
              </a:rPr>
              <a:t>of </a:t>
            </a:r>
            <a:r>
              <a:rPr lang="en-US" dirty="0">
                <a:solidFill>
                  <a:srgbClr val="000090"/>
                </a:solidFill>
              </a:rPr>
              <a:t>the neurons in all areas of the </a:t>
            </a:r>
            <a:endParaRPr lang="en-US" dirty="0" smtClean="0">
              <a:solidFill>
                <a:srgbClr val="00009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90"/>
                </a:solidFill>
              </a:rPr>
              <a:t>brain </a:t>
            </a:r>
            <a:r>
              <a:rPr lang="en-US" dirty="0">
                <a:solidFill>
                  <a:srgbClr val="000090"/>
                </a:solidFill>
              </a:rPr>
              <a:t>were shrunken and </a:t>
            </a:r>
            <a:endParaRPr lang="en-US" dirty="0" smtClean="0">
              <a:solidFill>
                <a:srgbClr val="00009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90"/>
                </a:solidFill>
              </a:rPr>
              <a:t>degenerated</a:t>
            </a:r>
            <a:r>
              <a:rPr lang="en-US" dirty="0">
                <a:solidFill>
                  <a:srgbClr val="000090"/>
                </a:solidFill>
              </a:rPr>
              <a:t>.</a:t>
            </a:r>
            <a:endParaRPr lang="en-US" b="1" dirty="0">
              <a:solidFill>
                <a:srgbClr val="00009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949" y="3527531"/>
            <a:ext cx="3007898" cy="19205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324490"/>
            <a:ext cx="7429298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OUR MENTAL DIETS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81261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4634" y="1797793"/>
            <a:ext cx="7302222" cy="409091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Aerobic &amp; resistance exercise can decrease the risk of heart disease by </a:t>
            </a:r>
            <a:r>
              <a:rPr lang="en-US" sz="2800" b="1" dirty="0" smtClean="0">
                <a:solidFill>
                  <a:srgbClr val="2C97FF"/>
                </a:solidFill>
              </a:rPr>
              <a:t>20–60%</a:t>
            </a:r>
            <a:endParaRPr lang="en-US" sz="2800" dirty="0" smtClean="0">
              <a:solidFill>
                <a:srgbClr val="2C97FF"/>
              </a:solidFill>
            </a:endParaRPr>
          </a:p>
          <a:p>
            <a:pP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An alkaline diet results in bone health, reduce muscle wasting, as well as mitigating other chronic diseases such as hypertension and strokes.</a:t>
            </a:r>
          </a:p>
          <a:p>
            <a:pP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Decreasing stress can decrease your chances of heart disease by up to </a:t>
            </a:r>
            <a:r>
              <a:rPr lang="en-US" sz="2800" b="1" dirty="0" smtClean="0">
                <a:solidFill>
                  <a:srgbClr val="2C97FF"/>
                </a:solidFill>
              </a:rPr>
              <a:t>70%</a:t>
            </a:r>
            <a:endParaRPr lang="en-US" sz="2800" dirty="0" smtClean="0">
              <a:solidFill>
                <a:srgbClr val="2C97FF"/>
              </a:solidFill>
            </a:endParaRPr>
          </a:p>
          <a:p>
            <a:pPr>
              <a:buFont typeface="Wingdings" charset="2"/>
              <a:buChar char="ü"/>
            </a:pPr>
            <a:r>
              <a:rPr lang="en-US" sz="2800" dirty="0" smtClean="0">
                <a:solidFill>
                  <a:srgbClr val="000090"/>
                </a:solidFill>
              </a:rPr>
              <a:t>Regular Chiropractic Care can boost the immune system by as much as </a:t>
            </a:r>
            <a:r>
              <a:rPr lang="en-US" sz="2800" b="1" dirty="0" smtClean="0">
                <a:solidFill>
                  <a:srgbClr val="2C97FF"/>
                </a:solidFill>
              </a:rPr>
              <a:t>200%</a:t>
            </a:r>
          </a:p>
          <a:p>
            <a:pPr>
              <a:buFont typeface="Wingdings" charset="2"/>
              <a:buChar char="ü"/>
            </a:pPr>
            <a:endParaRPr lang="en-US" dirty="0" smtClean="0">
              <a:solidFill>
                <a:srgbClr val="000090"/>
              </a:solidFill>
            </a:endParaRPr>
          </a:p>
          <a:p>
            <a:pPr>
              <a:buFont typeface="Wingdings" charset="2"/>
              <a:buChar char="ü"/>
            </a:pP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14950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RESEARCH SHOWS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5640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9833" y="240860"/>
            <a:ext cx="8466667" cy="63631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83214427"/>
              </p:ext>
            </p:extLst>
          </p:nvPr>
        </p:nvGraphicFramePr>
        <p:xfrm>
          <a:off x="867834" y="573422"/>
          <a:ext cx="7387166" cy="58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647738" y="2828418"/>
            <a:ext cx="18389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Arial Narrow" charset="0"/>
              </a:rPr>
              <a:t>TRUE </a:t>
            </a:r>
          </a:p>
          <a:p>
            <a:pPr algn="ctr"/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Arial Narrow" charset="0"/>
              </a:rPr>
              <a:t>VITALITY</a:t>
            </a:r>
            <a:endParaRPr lang="en-CA" sz="3600" b="1" dirty="0">
              <a:solidFill>
                <a:schemeClr val="accent5">
                  <a:lumMod val="50000"/>
                </a:schemeClr>
              </a:solidFill>
              <a:latin typeface="Arial Narro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4767" y="360182"/>
            <a:ext cx="3122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Wellness Defined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22403"/>
      </p:ext>
    </p:extLst>
  </p:cSld>
  <p:clrMapOvr>
    <a:masterClrMapping/>
  </p:clrMapOvr>
  <p:transition xmlns:p14="http://schemas.microsoft.com/office/powerpoint/2010/main" spd="slow" advTm="10000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656694"/>
            <a:ext cx="80772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LETS TAKE THE ACIDITY TEST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78938" y="2030162"/>
            <a:ext cx="4038600" cy="3894137"/>
          </a:xfrm>
        </p:spPr>
        <p:txBody>
          <a:bodyPr/>
          <a:lstStyle/>
          <a:p>
            <a:pPr marL="896112" lvl="3" indent="0">
              <a:buNone/>
            </a:pPr>
            <a:endParaRPr lang="en-US" sz="2400" b="1" dirty="0"/>
          </a:p>
          <a:p>
            <a:pPr marL="68580" indent="0" algn="ctr">
              <a:buNone/>
            </a:pPr>
            <a:r>
              <a:rPr lang="en-US" sz="4800" b="1" dirty="0" smtClean="0">
                <a:solidFill>
                  <a:srgbClr val="000090"/>
                </a:solidFill>
              </a:rPr>
              <a:t>HOW IS YOUR PH?</a:t>
            </a:r>
            <a:endParaRPr lang="en-US" sz="4800" b="1" dirty="0">
              <a:solidFill>
                <a:srgbClr val="000090"/>
              </a:solidFill>
            </a:endParaRPr>
          </a:p>
        </p:txBody>
      </p:sp>
      <p:pic>
        <p:nvPicPr>
          <p:cNvPr id="34830" name="Picture 14" descr="coffe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3487" y="2612902"/>
            <a:ext cx="1204913" cy="1589087"/>
          </a:xfr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127125" y="5294313"/>
            <a:ext cx="7331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143000" y="4982467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/>
              <a:t>5.5	</a:t>
            </a:r>
            <a:r>
              <a:rPr lang="en-US" sz="2400" dirty="0" smtClean="0"/>
              <a:t>       5.8  </a:t>
            </a:r>
            <a:r>
              <a:rPr lang="en-US" sz="2400" dirty="0"/>
              <a:t>	</a:t>
            </a:r>
            <a:r>
              <a:rPr lang="en-US" sz="2400" dirty="0" smtClean="0"/>
              <a:t>6.0</a:t>
            </a:r>
            <a:r>
              <a:rPr lang="en-US" sz="2400" dirty="0"/>
              <a:t>	</a:t>
            </a:r>
            <a:r>
              <a:rPr lang="en-US" sz="2400" dirty="0" smtClean="0"/>
              <a:t>       6.4</a:t>
            </a:r>
            <a:r>
              <a:rPr lang="en-US" sz="2400" dirty="0"/>
              <a:t>	</a:t>
            </a:r>
            <a:r>
              <a:rPr lang="en-US" sz="2400" dirty="0" smtClean="0"/>
              <a:t>       6.8</a:t>
            </a:r>
            <a:r>
              <a:rPr lang="en-US" sz="2400" dirty="0"/>
              <a:t>	</a:t>
            </a:r>
            <a:r>
              <a:rPr lang="en-US" sz="2400" dirty="0" smtClean="0"/>
              <a:t>       7.2</a:t>
            </a:r>
            <a:r>
              <a:rPr lang="en-US" sz="2400" dirty="0"/>
              <a:t>	</a:t>
            </a:r>
            <a:r>
              <a:rPr lang="en-US" sz="2400" dirty="0" smtClean="0"/>
              <a:t>       7.6</a:t>
            </a:r>
            <a:r>
              <a:rPr lang="en-US" sz="2400" dirty="0"/>
              <a:t>	</a:t>
            </a:r>
            <a:r>
              <a:rPr lang="en-US" sz="2400" dirty="0" smtClean="0"/>
              <a:t>      8.0</a:t>
            </a:r>
            <a:r>
              <a:rPr lang="en-US" dirty="0"/>
              <a:t>	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219200" y="5569530"/>
            <a:ext cx="4572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133600" y="5569530"/>
            <a:ext cx="457200" cy="381000"/>
          </a:xfrm>
          <a:prstGeom prst="rect">
            <a:avLst/>
          </a:prstGeom>
          <a:solidFill>
            <a:srgbClr val="D8B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048000" y="5569530"/>
            <a:ext cx="457200" cy="381000"/>
          </a:xfrm>
          <a:prstGeom prst="rect">
            <a:avLst/>
          </a:prstGeom>
          <a:solidFill>
            <a:srgbClr val="9885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962400" y="5581075"/>
            <a:ext cx="457200" cy="381000"/>
          </a:xfrm>
          <a:prstGeom prst="rect">
            <a:avLst/>
          </a:prstGeom>
          <a:solidFill>
            <a:srgbClr val="7668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4876800" y="5581075"/>
            <a:ext cx="457200" cy="381000"/>
          </a:xfrm>
          <a:prstGeom prst="rect">
            <a:avLst/>
          </a:prstGeom>
          <a:solidFill>
            <a:srgbClr val="5C603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5791200" y="5581075"/>
            <a:ext cx="457200" cy="381000"/>
          </a:xfrm>
          <a:prstGeom prst="rect">
            <a:avLst/>
          </a:prstGeom>
          <a:solidFill>
            <a:srgbClr val="464F2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6705600" y="5581075"/>
            <a:ext cx="457200" cy="381000"/>
          </a:xfrm>
          <a:prstGeom prst="rect">
            <a:avLst/>
          </a:prstGeom>
          <a:solidFill>
            <a:srgbClr val="464F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7620000" y="5581075"/>
            <a:ext cx="457200" cy="381000"/>
          </a:xfrm>
          <a:prstGeom prst="rect">
            <a:avLst/>
          </a:prstGeom>
          <a:solidFill>
            <a:srgbClr val="373E5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4836" name="Picture 20" descr="pop_ca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2612902"/>
            <a:ext cx="11652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758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60" t="4878" r="2940" b="2439"/>
          <a:stretch/>
        </p:blipFill>
        <p:spPr>
          <a:xfrm>
            <a:off x="1096347" y="2166214"/>
            <a:ext cx="2128872" cy="35481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48319" y="2166214"/>
            <a:ext cx="46444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6B119"/>
                </a:solidFill>
              </a:rPr>
              <a:t>GREENS FIRST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</a:rPr>
              <a:t>  </a:t>
            </a:r>
            <a:endParaRPr lang="en-US" sz="300" b="1" i="1" dirty="0">
              <a:solidFill>
                <a:srgbClr val="000090"/>
              </a:solidFill>
            </a:endParaRPr>
          </a:p>
          <a:p>
            <a:pPr algn="ctr"/>
            <a:r>
              <a:rPr lang="en-US" sz="2400" dirty="0" smtClean="0">
                <a:solidFill>
                  <a:srgbClr val="000090"/>
                </a:solidFill>
              </a:rPr>
              <a:t>SUPER FOOD DRINK MIX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0372" y="3519230"/>
            <a:ext cx="4657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2C97FF"/>
                </a:solidFill>
              </a:rPr>
              <a:t>Balance Your Nutrition</a:t>
            </a:r>
          </a:p>
          <a:p>
            <a:pPr marL="342900" indent="-342900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2C97FF"/>
                </a:solidFill>
              </a:rPr>
              <a:t>Alkalize Your Body</a:t>
            </a:r>
          </a:p>
          <a:p>
            <a:pPr marL="342900" indent="-342900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2C97FF"/>
                </a:solidFill>
              </a:rPr>
              <a:t>Get 15+ Servings Of Fruits </a:t>
            </a:r>
          </a:p>
          <a:p>
            <a:pPr>
              <a:buClr>
                <a:srgbClr val="DAC700"/>
              </a:buClr>
            </a:pPr>
            <a:r>
              <a:rPr lang="en-US" sz="2400" dirty="0" smtClean="0">
                <a:solidFill>
                  <a:srgbClr val="2C97FF"/>
                </a:solidFill>
              </a:rPr>
              <a:t>     </a:t>
            </a:r>
            <a:r>
              <a:rPr lang="en-US" sz="2400" dirty="0" smtClean="0">
                <a:solidFill>
                  <a:srgbClr val="2C97FF"/>
                </a:solidFill>
              </a:rPr>
              <a:t>&amp; Vegetables Per Serving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148755" y="3366037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096347" y="1612216"/>
            <a:ext cx="932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Step 1: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333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0646" cy="1143000"/>
          </a:xfrm>
          <a:solidFill>
            <a:srgbClr val="2C97FF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39407" y="1821914"/>
            <a:ext cx="7706635" cy="4525963"/>
          </a:xfrm>
        </p:spPr>
        <p:txBody>
          <a:bodyPr/>
          <a:lstStyle/>
          <a:p>
            <a:pPr marL="0" indent="0" eaLnBrk="1" hangingPunct="1">
              <a:buClr>
                <a:srgbClr val="DAC700"/>
              </a:buClr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2:  Fresh Fiber in the Morning</a:t>
            </a:r>
          </a:p>
          <a:p>
            <a:pPr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1600" dirty="0" smtClean="0"/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Have Protein and a Fruit</a:t>
            </a: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Eat within an hour of waking</a:t>
            </a: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Meal with the most calories of the day</a:t>
            </a: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On average people eat 300+ calories less per day when they eat a substantial breakfast</a:t>
            </a: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2644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90600" y="1521760"/>
            <a:ext cx="7024744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solidFill>
                  <a:srgbClr val="2C97FF"/>
                </a:solidFill>
              </a:rPr>
              <a:t>Breakfast Examples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990600" y="2691075"/>
            <a:ext cx="7315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62025" lvl="1" indent="-514350">
              <a:buClr>
                <a:srgbClr val="DAC700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Eggs with Berries </a:t>
            </a:r>
          </a:p>
          <a:p>
            <a:pPr marL="962025" lvl="1" indent="-514350">
              <a:buClr>
                <a:srgbClr val="DAC700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Fruit Smoothie with Protein Powder</a:t>
            </a:r>
          </a:p>
          <a:p>
            <a:pPr marL="962025" lvl="1" indent="-514350">
              <a:buClr>
                <a:srgbClr val="DAC700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Egg </a:t>
            </a:r>
            <a:r>
              <a:rPr lang="en-US" sz="2400" dirty="0" smtClean="0">
                <a:solidFill>
                  <a:srgbClr val="000090"/>
                </a:solidFill>
              </a:rPr>
              <a:t>with </a:t>
            </a:r>
            <a:r>
              <a:rPr lang="en-US" sz="2400" dirty="0">
                <a:solidFill>
                  <a:srgbClr val="000090"/>
                </a:solidFill>
              </a:rPr>
              <a:t>Tomato and Fresh Basil with a side of </a:t>
            </a:r>
            <a:r>
              <a:rPr lang="en-US" sz="2400" dirty="0" smtClean="0">
                <a:solidFill>
                  <a:srgbClr val="000090"/>
                </a:solidFill>
              </a:rPr>
              <a:t>fruit </a:t>
            </a:r>
            <a:endParaRPr lang="en-US" sz="2400" dirty="0">
              <a:solidFill>
                <a:srgbClr val="000090"/>
              </a:solidFill>
            </a:endParaRPr>
          </a:p>
          <a:p>
            <a:pPr marL="962025" lvl="1" indent="-514350">
              <a:buClr>
                <a:srgbClr val="DAC700"/>
              </a:buClr>
              <a:buFont typeface="Franklin Gothic Book" pitchFamily="34" charset="0"/>
              <a:buAutoNum type="arabicPeriod"/>
            </a:pPr>
            <a:r>
              <a:rPr lang="en-US" sz="2400" dirty="0" smtClean="0">
                <a:solidFill>
                  <a:srgbClr val="000090"/>
                </a:solidFill>
              </a:rPr>
              <a:t>Almond Butter </a:t>
            </a:r>
            <a:r>
              <a:rPr lang="en-US" sz="2400" dirty="0">
                <a:solidFill>
                  <a:srgbClr val="000090"/>
                </a:solidFill>
              </a:rPr>
              <a:t>and a </a:t>
            </a:r>
            <a:r>
              <a:rPr lang="en-US" sz="2400" dirty="0" smtClean="0">
                <a:solidFill>
                  <a:srgbClr val="000090"/>
                </a:solidFill>
              </a:rPr>
              <a:t>banana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7313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456" y="3361529"/>
            <a:ext cx="2358440" cy="2400859"/>
          </a:xfrm>
          <a:prstGeom prst="ellipse">
            <a:avLst/>
          </a:prstGeom>
          <a:ln w="31750" cap="rnd">
            <a:solidFill>
              <a:srgbClr val="76B119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28118" y="1640516"/>
            <a:ext cx="7879188" cy="4525963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3: Eat Throughout the Day </a:t>
            </a:r>
            <a:endParaRPr lang="en-US" dirty="0" smtClean="0">
              <a:solidFill>
                <a:srgbClr val="FF0000"/>
              </a:solidFill>
            </a:endParaRPr>
          </a:p>
          <a:p>
            <a:pPr marL="68580" indent="0" algn="ctr" eaLnBrk="1" hangingPunct="1">
              <a:buNone/>
            </a:pPr>
            <a:r>
              <a:rPr lang="en-US" b="1" dirty="0" smtClean="0">
                <a:solidFill>
                  <a:srgbClr val="000090"/>
                </a:solidFill>
              </a:rPr>
              <a:t>DO NOT TRY THE FAD DIETS THAT CAUSE YOU TO FEEL </a:t>
            </a:r>
          </a:p>
          <a:p>
            <a:pPr marL="68580" indent="0" algn="ctr" eaLnBrk="1" hangingPunct="1">
              <a:buNone/>
            </a:pPr>
            <a:r>
              <a:rPr lang="en-US" b="1" dirty="0" smtClean="0">
                <a:solidFill>
                  <a:srgbClr val="000090"/>
                </a:solidFill>
              </a:rPr>
              <a:t>LIKE YOU ARE CONSTANTLY HUNGRY!  </a:t>
            </a:r>
          </a:p>
          <a:p>
            <a:pPr marL="68580" indent="0" algn="ctr" eaLnBrk="1" hangingPunct="1">
              <a:buNone/>
            </a:pPr>
            <a:endParaRPr lang="en-US" dirty="0">
              <a:solidFill>
                <a:srgbClr val="2C97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4139" t="-57" r="13584" b="3934"/>
          <a:stretch/>
        </p:blipFill>
        <p:spPr>
          <a:xfrm>
            <a:off x="1378025" y="3394092"/>
            <a:ext cx="2377440" cy="2368296"/>
          </a:xfrm>
          <a:prstGeom prst="ellipse">
            <a:avLst/>
          </a:prstGeom>
          <a:ln w="31750" cap="rnd">
            <a:solidFill>
              <a:srgbClr val="76B119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4071839" y="4343568"/>
            <a:ext cx="1007881" cy="5442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0905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28118" y="1640516"/>
            <a:ext cx="7879188" cy="452596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3: Eat Throughout the Day </a:t>
            </a:r>
            <a:endParaRPr lang="en-US" dirty="0" smtClean="0">
              <a:solidFill>
                <a:srgbClr val="2C97FF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Your body needs </a:t>
            </a:r>
            <a:r>
              <a:rPr lang="en-US" sz="2400" dirty="0" smtClean="0">
                <a:solidFill>
                  <a:srgbClr val="3366FF"/>
                </a:solidFill>
              </a:rPr>
              <a:t>FUEL</a:t>
            </a:r>
            <a:r>
              <a:rPr lang="en-US" sz="2400" dirty="0" smtClean="0">
                <a:solidFill>
                  <a:srgbClr val="000090"/>
                </a:solidFill>
              </a:rPr>
              <a:t>!!!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	Just like your car needs gas and can’t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	run without it!</a:t>
            </a:r>
          </a:p>
          <a:p>
            <a:pPr marL="68580" indent="0">
              <a:buNone/>
            </a:pPr>
            <a:endParaRPr lang="en-US" dirty="0" smtClean="0">
              <a:solidFill>
                <a:srgbClr val="000090"/>
              </a:solidFill>
            </a:endParaRPr>
          </a:p>
          <a:p>
            <a:pPr lvl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When you decrease your food intake too low, your body goes into starvation mode and it begins to store energy sources and reserves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2C97FF"/>
                </a:solidFill>
              </a:rPr>
              <a:t>			</a:t>
            </a:r>
            <a:endParaRPr lang="en-US" dirty="0">
              <a:solidFill>
                <a:srgbClr val="2C97FF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14950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373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0646" cy="1143000"/>
          </a:xfrm>
          <a:solidFill>
            <a:srgbClr val="2C97FF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38617" y="1417638"/>
            <a:ext cx="7706635" cy="4525963"/>
          </a:xfrm>
        </p:spPr>
        <p:txBody>
          <a:bodyPr/>
          <a:lstStyle/>
          <a:p>
            <a:pPr marL="354330" indent="-285750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1600" dirty="0" smtClean="0">
              <a:solidFill>
                <a:srgbClr val="000090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Eat all of the colors of the rainbow to ensure that you get all the necessary nutrients.  </a:t>
            </a:r>
          </a:p>
          <a:p>
            <a:pPr marL="537210" lvl="1" indent="-171450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Load your diet fruits and veggies (75% of them Raw/Uncooked)</a:t>
            </a:r>
          </a:p>
          <a:p>
            <a:pPr marL="537210" lvl="1" indent="-171450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Stop Eating by 7:00pm</a:t>
            </a:r>
          </a:p>
          <a:p>
            <a:pPr marL="537210" lvl="1" indent="-171450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Have a lean source of protein at every meal along with a fruit or veggie</a:t>
            </a:r>
          </a:p>
          <a:p>
            <a:pPr marL="537210" lvl="1" indent="-171450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r>
              <a:rPr lang="en-US" sz="2400" dirty="0" smtClean="0">
                <a:solidFill>
                  <a:srgbClr val="000090"/>
                </a:solidFill>
              </a:rPr>
              <a:t>Take Greens and Quality Supplements</a:t>
            </a: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2400" dirty="0" smtClean="0">
              <a:solidFill>
                <a:srgbClr val="2C97FF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sz="2400" dirty="0" smtClean="0">
              <a:solidFill>
                <a:srgbClr val="2C97FF"/>
              </a:solidFill>
            </a:endParaRPr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  <a:p>
            <a:pPr lvl="1" eaLnBrk="1" hangingPunct="1">
              <a:buClr>
                <a:srgbClr val="DAC700"/>
              </a:buClr>
              <a:buFont typeface="Wingdings" charset="2"/>
              <a:buChar char="ü"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4546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322" y="1821913"/>
            <a:ext cx="8686800" cy="4525963"/>
          </a:xfrm>
        </p:spPr>
        <p:txBody>
          <a:bodyPr>
            <a:normAutofit/>
          </a:bodyPr>
          <a:lstStyle/>
          <a:p>
            <a:pPr marL="36576" indent="0" eaLnBrk="1" fontAlgn="auto" hangingPunct="1">
              <a:spcAft>
                <a:spcPts val="0"/>
              </a:spcAft>
              <a:buClr>
                <a:srgbClr val="DAC700"/>
              </a:buClr>
              <a:buNone/>
              <a:defRPr/>
            </a:pPr>
            <a:r>
              <a:rPr lang="en-US" sz="2800" b="1" dirty="0" smtClean="0">
                <a:solidFill>
                  <a:srgbClr val="2C97FF"/>
                </a:solidFill>
              </a:rPr>
              <a:t>Step </a:t>
            </a:r>
            <a:r>
              <a:rPr lang="en-US" sz="2800" b="1" dirty="0" smtClean="0">
                <a:solidFill>
                  <a:srgbClr val="2C97FF"/>
                </a:solidFill>
              </a:rPr>
              <a:t>4:  </a:t>
            </a:r>
            <a:r>
              <a:rPr lang="en-US" sz="2800" b="1" dirty="0" smtClean="0">
                <a:solidFill>
                  <a:srgbClr val="2C97FF"/>
                </a:solidFill>
              </a:rPr>
              <a:t>Drink enough water per day 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rgbClr val="DAC700"/>
              </a:buClr>
              <a:buFont typeface="Wingdings" charset="2"/>
              <a:buChar char="ü"/>
              <a:defRPr/>
            </a:pPr>
            <a:endParaRPr lang="en-US" dirty="0" smtClean="0">
              <a:solidFill>
                <a:srgbClr val="00009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Clr>
                <a:srgbClr val="DAC700"/>
              </a:buClr>
              <a:buFont typeface="Wingdings" charset="2"/>
              <a:buChar char="ü"/>
              <a:defRPr/>
            </a:pPr>
            <a:r>
              <a:rPr lang="en-US" dirty="0" smtClean="0">
                <a:solidFill>
                  <a:srgbClr val="000090"/>
                </a:solidFill>
              </a:rPr>
              <a:t>You should drink ½ your body weight per day.  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rgbClr val="DAC700"/>
              </a:buClr>
              <a:buFont typeface="Wingdings" charset="2"/>
              <a:buChar char="ü"/>
              <a:defRPr/>
            </a:pPr>
            <a:r>
              <a:rPr lang="en-US" dirty="0" smtClean="0">
                <a:solidFill>
                  <a:srgbClr val="000090"/>
                </a:solidFill>
              </a:rPr>
              <a:t>Stick to only1 Cup of coffee per day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rgbClr val="DAC700"/>
              </a:buClr>
              <a:buFont typeface="Wingdings" charset="2"/>
              <a:buChar char="ü"/>
              <a:defRPr/>
            </a:pPr>
            <a:r>
              <a:rPr lang="en-US" dirty="0" smtClean="0">
                <a:solidFill>
                  <a:srgbClr val="000090"/>
                </a:solidFill>
              </a:rPr>
              <a:t>Forget the SODAS!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8153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BE FIT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8147" y="1870734"/>
            <a:ext cx="8138064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DAC700"/>
              </a:buClr>
            </a:pPr>
            <a:r>
              <a:rPr lang="en-US" sz="2800" b="1" dirty="0" smtClean="0">
                <a:solidFill>
                  <a:srgbClr val="2C97FF"/>
                </a:solidFill>
              </a:rPr>
              <a:t>The Benefits Of Interval Training </a:t>
            </a:r>
            <a:endParaRPr lang="en-US" sz="2800" b="1" dirty="0" smtClean="0">
              <a:solidFill>
                <a:srgbClr val="2C97FF"/>
              </a:solidFill>
            </a:endParaRPr>
          </a:p>
          <a:p>
            <a:pPr algn="ctr">
              <a:buClr>
                <a:srgbClr val="DAC700"/>
              </a:buClr>
            </a:pPr>
            <a:r>
              <a:rPr lang="en-US" sz="2800" b="1" dirty="0" smtClean="0">
                <a:solidFill>
                  <a:srgbClr val="2C97FF"/>
                </a:solidFill>
              </a:rPr>
              <a:t>(</a:t>
            </a:r>
            <a:r>
              <a:rPr lang="en-US" sz="2800" b="1" dirty="0" smtClean="0">
                <a:solidFill>
                  <a:srgbClr val="2C97FF"/>
                </a:solidFill>
              </a:rPr>
              <a:t>Fast, Short Intense Bursts With Recovery</a:t>
            </a:r>
            <a:r>
              <a:rPr lang="en-US" sz="2800" b="1" dirty="0" smtClean="0">
                <a:solidFill>
                  <a:srgbClr val="2C97FF"/>
                </a:solidFill>
              </a:rPr>
              <a:t>)</a:t>
            </a:r>
          </a:p>
          <a:p>
            <a:pPr algn="ctr">
              <a:buClr>
                <a:srgbClr val="DAC700"/>
              </a:buClr>
            </a:pPr>
            <a:endParaRPr lang="en-US" sz="1600" b="1" dirty="0" smtClean="0">
              <a:solidFill>
                <a:srgbClr val="00009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C700"/>
              </a:buCl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Increases Muscle Fiber Strength</a:t>
            </a:r>
          </a:p>
          <a:p>
            <a:pPr marL="285750" indent="-285750">
              <a:lnSpc>
                <a:spcPct val="150000"/>
              </a:lnSpc>
              <a:buClr>
                <a:srgbClr val="DAC700"/>
              </a:buCl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Increases Aerobic Capacity (Work Ability)</a:t>
            </a:r>
          </a:p>
          <a:p>
            <a:pPr marL="285750" indent="-285750">
              <a:lnSpc>
                <a:spcPct val="150000"/>
              </a:lnSpc>
              <a:buClr>
                <a:srgbClr val="DAC700"/>
              </a:buCl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Increases Muscle Mitochondria (The Main Energy Production Center)</a:t>
            </a:r>
          </a:p>
          <a:p>
            <a:pPr marL="285750" indent="-285750">
              <a:lnSpc>
                <a:spcPct val="150000"/>
              </a:lnSpc>
              <a:buClr>
                <a:srgbClr val="DAC700"/>
              </a:buCl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Increases Insulin Sensitivity</a:t>
            </a:r>
          </a:p>
          <a:p>
            <a:pPr marL="285750" indent="-285750">
              <a:lnSpc>
                <a:spcPct val="150000"/>
              </a:lnSpc>
              <a:buClr>
                <a:srgbClr val="DAC700"/>
              </a:buCl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Increases Natural Growth Hormone Production</a:t>
            </a:r>
          </a:p>
          <a:p>
            <a:pPr marL="285750" indent="-285750">
              <a:buClr>
                <a:srgbClr val="DAC700"/>
              </a:buClr>
              <a:buFont typeface="Wingdings" charset="2"/>
              <a:buChar char="ü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338077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7516" y="1678668"/>
            <a:ext cx="8150103" cy="4307595"/>
          </a:xfrm>
        </p:spPr>
        <p:txBody>
          <a:bodyPr>
            <a:normAutofit fontScale="62500" lnSpcReduction="20000"/>
          </a:bodyPr>
          <a:lstStyle/>
          <a:p>
            <a:pPr marL="6858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2C97FF"/>
                </a:solidFill>
              </a:rPr>
              <a:t>See better Results from Your Workouts In a </a:t>
            </a:r>
          </a:p>
          <a:p>
            <a:pPr marL="6858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2C97FF"/>
                </a:solidFill>
              </a:rPr>
              <a:t>Fraction of the Time!</a:t>
            </a:r>
            <a:endParaRPr lang="en-US" sz="3000" dirty="0" smtClean="0">
              <a:solidFill>
                <a:srgbClr val="2C97FF"/>
              </a:solidFill>
            </a:endParaRPr>
          </a:p>
          <a:p>
            <a:pPr marL="68580" indent="0">
              <a:buNone/>
            </a:pPr>
            <a:endParaRPr lang="en-US" dirty="0"/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b="1" i="1" dirty="0">
                <a:solidFill>
                  <a:srgbClr val="000090"/>
                </a:solidFill>
              </a:rPr>
              <a:t>How to do it: </a:t>
            </a:r>
            <a:r>
              <a:rPr lang="en-US" sz="3300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 smtClean="0">
                <a:solidFill>
                  <a:srgbClr val="000090"/>
                </a:solidFill>
              </a:rPr>
              <a:t>•</a:t>
            </a:r>
            <a:r>
              <a:rPr lang="en-US" sz="3300" dirty="0">
                <a:solidFill>
                  <a:srgbClr val="000090"/>
                </a:solidFill>
              </a:rPr>
              <a:t>Warm up for 15 minutes, adding a few 20-</a:t>
            </a:r>
            <a:r>
              <a:rPr lang="en-US" sz="3300" dirty="0" smtClean="0">
                <a:solidFill>
                  <a:srgbClr val="000090"/>
                </a:solidFill>
              </a:rPr>
              <a:t>sec. </a:t>
            </a:r>
            <a:r>
              <a:rPr lang="en-US" sz="3300" dirty="0">
                <a:solidFill>
                  <a:srgbClr val="000090"/>
                </a:solidFill>
              </a:rPr>
              <a:t>bursts </a:t>
            </a:r>
            <a:r>
              <a:rPr lang="en-US" sz="3300" dirty="0" smtClean="0">
                <a:solidFill>
                  <a:srgbClr val="000090"/>
                </a:solidFill>
              </a:rPr>
              <a:t> 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>
                <a:solidFill>
                  <a:srgbClr val="000090"/>
                </a:solidFill>
              </a:rPr>
              <a:t> </a:t>
            </a:r>
            <a:r>
              <a:rPr lang="en-US" sz="3300" dirty="0" smtClean="0">
                <a:solidFill>
                  <a:srgbClr val="000090"/>
                </a:solidFill>
              </a:rPr>
              <a:t>  at </a:t>
            </a:r>
            <a:r>
              <a:rPr lang="en-US" sz="3300" dirty="0">
                <a:solidFill>
                  <a:srgbClr val="000090"/>
                </a:solidFill>
              </a:rPr>
              <a:t>the end to prepare for the workout.</a:t>
            </a:r>
            <a:r>
              <a:rPr lang="en-US" sz="3300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 smtClean="0">
                <a:solidFill>
                  <a:srgbClr val="000090"/>
                </a:solidFill>
              </a:rPr>
              <a:t>•Go 30 </a:t>
            </a:r>
            <a:r>
              <a:rPr lang="en-US" sz="3300" dirty="0">
                <a:solidFill>
                  <a:srgbClr val="000090"/>
                </a:solidFill>
              </a:rPr>
              <a:t>seconds at a nearly all-out effort. Take 3 minutes  </a:t>
            </a:r>
            <a:r>
              <a:rPr lang="en-US" sz="3300" dirty="0" smtClean="0">
                <a:solidFill>
                  <a:srgbClr val="000090"/>
                </a:solidFill>
              </a:rPr>
              <a:t>   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>
                <a:solidFill>
                  <a:srgbClr val="000090"/>
                </a:solidFill>
              </a:rPr>
              <a:t> </a:t>
            </a:r>
            <a:r>
              <a:rPr lang="en-US" sz="3300" dirty="0" smtClean="0">
                <a:solidFill>
                  <a:srgbClr val="000090"/>
                </a:solidFill>
              </a:rPr>
              <a:t> active </a:t>
            </a:r>
            <a:r>
              <a:rPr lang="en-US" sz="3300" dirty="0">
                <a:solidFill>
                  <a:srgbClr val="000090"/>
                </a:solidFill>
              </a:rPr>
              <a:t>recovery and repeat the 30 on/3 off pattern 5 or 6 </a:t>
            </a:r>
            <a:endParaRPr lang="en-US" sz="3300" dirty="0" smtClean="0">
              <a:solidFill>
                <a:srgbClr val="000090"/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>
                <a:solidFill>
                  <a:srgbClr val="000090"/>
                </a:solidFill>
              </a:rPr>
              <a:t> </a:t>
            </a:r>
            <a:r>
              <a:rPr lang="en-US" sz="3300" dirty="0" smtClean="0">
                <a:solidFill>
                  <a:srgbClr val="000090"/>
                </a:solidFill>
              </a:rPr>
              <a:t> more </a:t>
            </a:r>
            <a:r>
              <a:rPr lang="en-US" sz="3300" dirty="0">
                <a:solidFill>
                  <a:srgbClr val="000090"/>
                </a:solidFill>
              </a:rPr>
              <a:t>times.</a:t>
            </a:r>
            <a:r>
              <a:rPr lang="en-US" sz="3300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300" dirty="0" smtClean="0">
                <a:solidFill>
                  <a:srgbClr val="000090"/>
                </a:solidFill>
              </a:rPr>
              <a:t>•</a:t>
            </a:r>
            <a:r>
              <a:rPr lang="en-US" sz="3300" dirty="0">
                <a:solidFill>
                  <a:srgbClr val="000090"/>
                </a:solidFill>
              </a:rPr>
              <a:t>Finish with a </a:t>
            </a:r>
            <a:r>
              <a:rPr lang="en-US" sz="3300" dirty="0" smtClean="0">
                <a:solidFill>
                  <a:srgbClr val="000090"/>
                </a:solidFill>
              </a:rPr>
              <a:t>5-10min cool down</a:t>
            </a:r>
            <a:r>
              <a:rPr lang="en-US" sz="3300" dirty="0">
                <a:solidFill>
                  <a:srgbClr val="000090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33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BE FIT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BE FIT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12390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0" r="19890" b="-22650"/>
          <a:stretch/>
        </p:blipFill>
        <p:spPr bwMode="auto">
          <a:xfrm>
            <a:off x="2251280" y="1140711"/>
            <a:ext cx="4348811" cy="406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5955" y="4406169"/>
            <a:ext cx="6035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2C97FF"/>
                </a:solidFill>
                <a:latin typeface="Verdana"/>
                <a:cs typeface="Verdana"/>
              </a:rPr>
              <a:t>JOIN GROUP WORKOUTS</a:t>
            </a:r>
            <a:endParaRPr lang="en-US" sz="3600" dirty="0">
              <a:solidFill>
                <a:srgbClr val="2C97FF"/>
              </a:solidFill>
              <a:latin typeface="Verdana"/>
              <a:cs typeface="Verdan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88" y="5476774"/>
            <a:ext cx="1202867" cy="12195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960" y="479274"/>
            <a:ext cx="7259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000090"/>
              </a:solidFill>
              <a:latin typeface="Verdana"/>
              <a:cs typeface="Verdana"/>
            </a:endParaRPr>
          </a:p>
          <a:p>
            <a:endParaRPr lang="en-US" sz="36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2394" y="5003564"/>
            <a:ext cx="5305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For Accountability and Motivation!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5613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-357895" y="1736444"/>
            <a:ext cx="9144000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2C97FF"/>
                </a:solidFill>
              </a:rPr>
              <a:t>It Starts With Your Morning Rituals</a:t>
            </a:r>
            <a:r>
              <a:rPr lang="en-US" sz="3600" b="1" dirty="0">
                <a:solidFill>
                  <a:srgbClr val="2C9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b="1" dirty="0">
                <a:solidFill>
                  <a:srgbClr val="2C9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 dirty="0">
                <a:solidFill>
                  <a:srgbClr val="2C97FF"/>
                </a:solidFill>
              </a:rPr>
              <a:t>(Your Hour of Power)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80650" y="3002794"/>
            <a:ext cx="7825861" cy="3508977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Rise 30-60 minutes earlier than normal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Put your feet on the floor when alarm goes off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Meditate or pray for 10-15 minutes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Exercise aerobically and/or anaerobically for a minimum of 30 minutes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Start your morning with a nutritious breakfast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End your day with a gratitude meditation or prayer for 10 minutes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THINK WELL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29366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581056"/>
            <a:ext cx="8913813" cy="914400"/>
          </a:xfrm>
          <a:noFill/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2C97FF"/>
                </a:solidFill>
              </a:rPr>
              <a:t>Get Your Sleep</a:t>
            </a:r>
            <a:endParaRPr lang="en-US" sz="2400" b="1" dirty="0">
              <a:solidFill>
                <a:srgbClr val="2C97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1758" y="2355418"/>
            <a:ext cx="7402551" cy="3918897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If you are sleep deprived you will tend to eat more sweet and starchy foods, rather than </a:t>
            </a:r>
            <a:r>
              <a:rPr lang="en-US" dirty="0" smtClean="0">
                <a:solidFill>
                  <a:srgbClr val="000090"/>
                </a:solidFill>
              </a:rPr>
              <a:t>healthy foods. </a:t>
            </a: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000090"/>
                </a:solidFill>
              </a:rPr>
              <a:t>Researchers </a:t>
            </a:r>
            <a:r>
              <a:rPr lang="en-US" dirty="0">
                <a:solidFill>
                  <a:srgbClr val="000090"/>
                </a:solidFill>
              </a:rPr>
              <a:t>suspect </a:t>
            </a:r>
            <a:r>
              <a:rPr lang="en-US" dirty="0" smtClean="0">
                <a:solidFill>
                  <a:srgbClr val="000090"/>
                </a:solidFill>
              </a:rPr>
              <a:t>that cravings </a:t>
            </a:r>
            <a:r>
              <a:rPr lang="en-US" dirty="0">
                <a:solidFill>
                  <a:srgbClr val="000090"/>
                </a:solidFill>
              </a:rPr>
              <a:t>stemmed from the fact that your brain is fueled by glucose (blood sugar); therefore, when lack of sleep occurs, your brain searches for carbohydrates. </a:t>
            </a:r>
          </a:p>
          <a:p>
            <a:pPr>
              <a:buFont typeface="Wingdings" charset="2"/>
              <a:buChar char="ü"/>
            </a:pPr>
            <a:r>
              <a:rPr lang="en-US" dirty="0">
                <a:solidFill>
                  <a:srgbClr val="000090"/>
                </a:solidFill>
              </a:rPr>
              <a:t>In short, sleep deprivation puts your body into a pre-diabetic state, and makes you feel hungry, even if you’ve already eaten. </a:t>
            </a:r>
          </a:p>
          <a:p>
            <a:pPr>
              <a:buFont typeface="Wingdings" charset="2"/>
              <a:buChar char="ü"/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94794"/>
            <a:ext cx="7397846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THINK WELL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1484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09600" y="1085947"/>
            <a:ext cx="784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HEALTH CARE QUIZ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>
                <a:solidFill>
                  <a:srgbClr val="000090"/>
                </a:solidFill>
              </a:rPr>
              <a:t>True or False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762000" y="2459920"/>
            <a:ext cx="7696200" cy="1580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rgbClr val="DAC700"/>
              </a:buClr>
              <a:buFont typeface="+mj-lt"/>
              <a:buAutoNum type="arabicParenR"/>
            </a:pPr>
            <a:r>
              <a:rPr lang="en-US" sz="2400" dirty="0">
                <a:solidFill>
                  <a:srgbClr val="2C97FF"/>
                </a:solidFill>
              </a:rPr>
              <a:t>It is possible that a person could have heart disease, cancer, high blood pressure and yet not feel a symptom</a:t>
            </a:r>
            <a:r>
              <a:rPr lang="en-US" sz="2400" dirty="0" smtClean="0">
                <a:solidFill>
                  <a:srgbClr val="2C97FF"/>
                </a:solidFill>
              </a:rPr>
              <a:t>?</a:t>
            </a:r>
          </a:p>
          <a:p>
            <a:pPr marL="609600" indent="-609600">
              <a:spcBef>
                <a:spcPct val="20000"/>
              </a:spcBef>
              <a:buClr>
                <a:srgbClr val="DAC700"/>
              </a:buClr>
              <a:buFont typeface="+mj-lt"/>
              <a:buAutoNum type="arabicParenR"/>
            </a:pPr>
            <a:endParaRPr lang="en-US" sz="2400" dirty="0">
              <a:solidFill>
                <a:srgbClr val="2C97FF"/>
              </a:solidFill>
            </a:endParaRPr>
          </a:p>
          <a:p>
            <a:pPr algn="ctr">
              <a:spcBef>
                <a:spcPct val="20000"/>
              </a:spcBef>
              <a:buClr>
                <a:srgbClr val="DAC700"/>
              </a:buClr>
            </a:pPr>
            <a:r>
              <a:rPr lang="en-US" sz="3200" b="1" dirty="0">
                <a:solidFill>
                  <a:srgbClr val="000090"/>
                </a:solidFill>
              </a:rPr>
              <a:t>TRUE or </a:t>
            </a:r>
            <a:r>
              <a:rPr lang="en-US" sz="3200" b="1" dirty="0" smtClean="0">
                <a:solidFill>
                  <a:srgbClr val="000090"/>
                </a:solidFill>
              </a:rPr>
              <a:t>FALSE</a:t>
            </a:r>
            <a:endParaRPr 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378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09600" y="1106105"/>
            <a:ext cx="784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HEALTH CARE QUIZ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>
                <a:solidFill>
                  <a:srgbClr val="000090"/>
                </a:solidFill>
              </a:rPr>
              <a:t>True or False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762000" y="2670603"/>
            <a:ext cx="7696200" cy="304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rgbClr val="DAC700"/>
              </a:buClr>
              <a:buFontTx/>
              <a:buAutoNum type="arabicParenR"/>
            </a:pPr>
            <a:r>
              <a:rPr lang="en-US" sz="2400" dirty="0" smtClean="0">
                <a:solidFill>
                  <a:srgbClr val="2C97FF"/>
                </a:solidFill>
              </a:rPr>
              <a:t>Can you judge your health by how you feel?</a:t>
            </a:r>
          </a:p>
          <a:p>
            <a:pPr marL="609600" indent="-609600" algn="ctr">
              <a:spcBef>
                <a:spcPct val="20000"/>
              </a:spcBef>
            </a:pPr>
            <a:endParaRPr lang="en-US" sz="3200" b="1" dirty="0" smtClean="0">
              <a:solidFill>
                <a:srgbClr val="000090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r>
              <a:rPr lang="en-US" sz="3200" b="1" dirty="0" smtClean="0">
                <a:solidFill>
                  <a:srgbClr val="000090"/>
                </a:solidFill>
              </a:rPr>
              <a:t>TRUE </a:t>
            </a:r>
            <a:r>
              <a:rPr lang="en-US" sz="3200" b="1" dirty="0">
                <a:solidFill>
                  <a:srgbClr val="000090"/>
                </a:solidFill>
              </a:rPr>
              <a:t>or FALSE</a:t>
            </a:r>
          </a:p>
          <a:p>
            <a:pPr marL="609600" indent="-609600">
              <a:spcBef>
                <a:spcPct val="20000"/>
              </a:spcBef>
            </a:pPr>
            <a:endParaRPr lang="en-US" sz="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0459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84572" y="1800330"/>
            <a:ext cx="8040316" cy="3828635"/>
          </a:xfrm>
        </p:spPr>
        <p:txBody>
          <a:bodyPr/>
          <a:lstStyle/>
          <a:p>
            <a:pPr algn="ctr">
              <a:buFontTx/>
              <a:buNone/>
            </a:pPr>
            <a:r>
              <a:rPr lang="ja-JP" altLang="en-US" sz="3200" dirty="0">
                <a:solidFill>
                  <a:srgbClr val="000090"/>
                </a:solidFill>
                <a:latin typeface="Arial"/>
              </a:rPr>
              <a:t>“</a:t>
            </a:r>
            <a:r>
              <a:rPr lang="en-US" sz="3200" dirty="0">
                <a:solidFill>
                  <a:srgbClr val="000090"/>
                </a:solidFill>
              </a:rPr>
              <a:t>Take good care of your body.</a:t>
            </a:r>
          </a:p>
          <a:p>
            <a:pPr algn="ctr">
              <a:buFontTx/>
              <a:buNone/>
            </a:pPr>
            <a:r>
              <a:rPr lang="en-US" sz="3200" dirty="0" smtClean="0">
                <a:solidFill>
                  <a:srgbClr val="000090"/>
                </a:solidFill>
              </a:rPr>
              <a:t>It</a:t>
            </a:r>
            <a:r>
              <a:rPr lang="en-US" sz="3200" dirty="0" smtClean="0">
                <a:solidFill>
                  <a:srgbClr val="000090"/>
                </a:solidFill>
                <a:latin typeface="Arial"/>
              </a:rPr>
              <a:t>’</a:t>
            </a:r>
            <a:r>
              <a:rPr lang="en-US" sz="3200" dirty="0" smtClean="0">
                <a:solidFill>
                  <a:srgbClr val="000090"/>
                </a:solidFill>
              </a:rPr>
              <a:t>s </a:t>
            </a:r>
            <a:r>
              <a:rPr lang="en-US" sz="3200" dirty="0">
                <a:solidFill>
                  <a:srgbClr val="000090"/>
                </a:solidFill>
              </a:rPr>
              <a:t>the only place you have to Live.</a:t>
            </a:r>
            <a:r>
              <a:rPr lang="ja-JP" altLang="en-US" sz="3200" dirty="0">
                <a:solidFill>
                  <a:srgbClr val="000090"/>
                </a:solidFill>
                <a:latin typeface="Arial"/>
              </a:rPr>
              <a:t>”</a:t>
            </a:r>
            <a:endParaRPr lang="en-US" sz="3200" dirty="0">
              <a:solidFill>
                <a:srgbClr val="000090"/>
              </a:solidFill>
            </a:endParaRPr>
          </a:p>
          <a:p>
            <a:pPr algn="ctr">
              <a:buFontTx/>
              <a:buNone/>
            </a:pPr>
            <a:r>
              <a:rPr lang="en-US" sz="4000" dirty="0" smtClean="0">
                <a:solidFill>
                  <a:srgbClr val="000090"/>
                </a:solidFill>
              </a:rPr>
              <a:t>-</a:t>
            </a:r>
            <a:r>
              <a:rPr lang="en-US" dirty="0" smtClean="0">
                <a:solidFill>
                  <a:srgbClr val="000090"/>
                </a:solidFill>
              </a:rPr>
              <a:t>Jim </a:t>
            </a:r>
            <a:r>
              <a:rPr lang="en-US" dirty="0" err="1">
                <a:solidFill>
                  <a:srgbClr val="000090"/>
                </a:solidFill>
              </a:rPr>
              <a:t>Rohn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81931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13" y="1787896"/>
            <a:ext cx="3107872" cy="3986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493" y="1881282"/>
            <a:ext cx="3241107" cy="36648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61980" y="1026506"/>
            <a:ext cx="15511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Step 1</a:t>
            </a:r>
            <a:endParaRPr lang="en-US" sz="36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18485" y="1027133"/>
            <a:ext cx="15511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Step 2</a:t>
            </a:r>
            <a:endParaRPr lang="en-US" sz="36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988967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-1286939" y="8689461"/>
            <a:ext cx="5434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TRANSFORM </a:t>
            </a:r>
            <a:r>
              <a:rPr lang="en-US" baseline="30000" dirty="0" smtClean="0">
                <a:solidFill>
                  <a:schemeClr val="bg1"/>
                </a:solidFill>
                <a:latin typeface="Avenir Light"/>
                <a:cs typeface="Avenir Light"/>
              </a:rPr>
              <a:t>into a </a:t>
            </a:r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HEALTHIER,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LEANER </a:t>
            </a:r>
            <a:r>
              <a:rPr lang="en-US" sz="1400" dirty="0" smtClean="0">
                <a:solidFill>
                  <a:schemeClr val="bg1"/>
                </a:solidFill>
                <a:latin typeface="Avenir Book"/>
                <a:cs typeface="Avenir Book"/>
              </a:rPr>
              <a:t>more vital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sz="1400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and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ENERGETIC 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you</a:t>
            </a:r>
            <a:endParaRPr lang="en-US" baseline="30000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935182" y="1722631"/>
            <a:ext cx="3937000" cy="2680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90 Days to a NEW YOU!</a:t>
            </a:r>
            <a:endParaRPr lang="en-US" sz="4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738908" y="3568114"/>
            <a:ext cx="5968244" cy="32898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632" y="6025219"/>
            <a:ext cx="4363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APR. 16TH – JULY 2ND</a:t>
            </a:r>
            <a:endParaRPr lang="en-US" sz="3200" b="1" dirty="0">
              <a:solidFill>
                <a:srgbClr val="00009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954612" y="3191176"/>
            <a:ext cx="4866105" cy="1143000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8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  <a:t>Become a</a:t>
            </a:r>
            <a:br>
              <a:rPr lang="en-US" sz="18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Happier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Healthier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Leaner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&amp; </a:t>
            </a:r>
            <a:r>
              <a:rPr lang="en-US" sz="3200" i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More Energetic</a:t>
            </a: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YOU!</a:t>
            </a:r>
            <a:r>
              <a:rPr lang="en-US" sz="2400" spc="3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2400" spc="3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endParaRPr lang="en-US" sz="4800" b="1" dirty="0">
              <a:solidFill>
                <a:srgbClr val="2C97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78886746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818783"/>
            <a:ext cx="4709005" cy="2789973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/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75" y="2981159"/>
            <a:ext cx="2023552" cy="2627597"/>
          </a:xfrm>
          <a:prstGeom prst="rect">
            <a:avLst/>
          </a:prstGeom>
          <a:ln>
            <a:solidFill>
              <a:srgbClr val="76B119"/>
            </a:solidFill>
          </a:ln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267670" y="1893358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1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609904" y="1725123"/>
            <a:ext cx="7245676" cy="90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MAXIMIZE WEIGHT LOSS</a:t>
            </a:r>
            <a:endParaRPr lang="en-US" sz="4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4124690"/>
            <a:ext cx="3705709" cy="2"/>
          </a:xfrm>
          <a:prstGeom prst="line">
            <a:avLst/>
          </a:prstGeom>
          <a:ln>
            <a:solidFill>
              <a:srgbClr val="DA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1091" y="4182417"/>
            <a:ext cx="370570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Meal Plans 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Recipes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Shopping Lists</a:t>
            </a:r>
            <a:endParaRPr lang="en-US" sz="2600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76842" y="2820696"/>
            <a:ext cx="4709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14 DAY QUICKSTART </a:t>
            </a:r>
          </a:p>
          <a:p>
            <a:pPr algn="ctr"/>
            <a:r>
              <a:rPr lang="en-US" sz="2800" dirty="0">
                <a:solidFill>
                  <a:srgbClr val="2C97FF"/>
                </a:solidFill>
              </a:rPr>
              <a:t>MEAL </a:t>
            </a:r>
            <a:r>
              <a:rPr lang="en-US" sz="2800" dirty="0" smtClean="0">
                <a:solidFill>
                  <a:srgbClr val="2C97FF"/>
                </a:solidFill>
              </a:rPr>
              <a:t>PLANS</a:t>
            </a:r>
            <a:endParaRPr lang="en-US" sz="2800" dirty="0">
              <a:solidFill>
                <a:srgbClr val="2C97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736" y="3673368"/>
            <a:ext cx="2071919" cy="2685317"/>
          </a:xfrm>
          <a:prstGeom prst="rect">
            <a:avLst/>
          </a:prstGeom>
          <a:ln>
            <a:solidFill>
              <a:srgbClr val="76B119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18607366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5"/>
          <p:cNvSpPr txBox="1">
            <a:spLocks/>
          </p:cNvSpPr>
          <p:nvPr/>
        </p:nvSpPr>
        <p:spPr>
          <a:xfrm>
            <a:off x="855872" y="1888400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2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436120" y="1725123"/>
            <a:ext cx="7245676" cy="90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GET LEANER FASTER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4353670"/>
            <a:ext cx="3705709" cy="2"/>
          </a:xfrm>
          <a:prstGeom prst="line">
            <a:avLst/>
          </a:prstGeom>
          <a:ln>
            <a:solidFill>
              <a:srgbClr val="DA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76848" y="4505660"/>
            <a:ext cx="45909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3 Beginner Workouts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3 Advanced Workouts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Supportive Advice to Maximize Your Fitness</a:t>
            </a:r>
            <a:endParaRPr lang="en-US" sz="2600" dirty="0">
              <a:solidFill>
                <a:srgbClr val="00009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42" y="2887578"/>
            <a:ext cx="2232225" cy="2886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419" y="3617033"/>
            <a:ext cx="2088015" cy="27195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90210" y="3315354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CORE PERFORMANCE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rgbClr val="2C97FF"/>
                </a:solidFill>
              </a:rPr>
              <a:t>INTERVAL </a:t>
            </a:r>
            <a:r>
              <a:rPr lang="en-US" sz="2400" dirty="0" smtClean="0">
                <a:solidFill>
                  <a:srgbClr val="2C97FF"/>
                </a:solidFill>
              </a:rPr>
              <a:t>WORKOUTS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25484988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642858"/>
            <a:ext cx="48661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5"/>
          <p:cNvSpPr txBox="1">
            <a:spLocks/>
          </p:cNvSpPr>
          <p:nvPr/>
        </p:nvSpPr>
        <p:spPr>
          <a:xfrm>
            <a:off x="136962" y="1848888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3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98131" y="1805930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JOIN AN ACCOUNTABILTY </a:t>
            </a:r>
            <a:r>
              <a:rPr lang="en-US" sz="36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GROUP</a:t>
            </a:r>
            <a:endParaRPr lang="en-US" sz="36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54889" y="3785363"/>
            <a:ext cx="3705709" cy="2"/>
          </a:xfrm>
          <a:prstGeom prst="line">
            <a:avLst/>
          </a:prstGeom>
          <a:ln>
            <a:solidFill>
              <a:srgbClr val="DAC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40055" y="3915382"/>
            <a:ext cx="49028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Get Double The Results In The Same Amount Of Time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Make Working Out Fun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Burn Up To 600 Calories Per Hour</a:t>
            </a:r>
          </a:p>
          <a:p>
            <a:pPr marL="285750" indent="-285750">
              <a:buFont typeface="Arial"/>
              <a:buChar char="•"/>
            </a:pPr>
            <a:endParaRPr lang="en-US" sz="2200" dirty="0">
              <a:solidFill>
                <a:srgbClr val="000090"/>
              </a:solidFill>
            </a:endParaRP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5" t="5016" r="21597" b="5016"/>
          <a:stretch/>
        </p:blipFill>
        <p:spPr bwMode="auto">
          <a:xfrm>
            <a:off x="427849" y="2862715"/>
            <a:ext cx="2940994" cy="304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41375" y="2717691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CORE PERFORMANCE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 smtClean="0">
                <a:solidFill>
                  <a:srgbClr val="2C97FF"/>
                </a:solidFill>
              </a:rPr>
              <a:t>GROUP WORKOUTS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629172722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25677" y="2764359"/>
            <a:ext cx="4709005" cy="2893892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5"/>
          <p:cNvSpPr txBox="1">
            <a:spLocks/>
          </p:cNvSpPr>
          <p:nvPr/>
        </p:nvSpPr>
        <p:spPr>
          <a:xfrm>
            <a:off x="136962" y="1942464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</a:t>
            </a:r>
            <a:r>
              <a:rPr lang="en-US" b="1" u="sng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98131" y="1739090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INCREASE YOUR ENERGY</a:t>
            </a:r>
            <a:endParaRPr lang="en-US" sz="48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3856120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11045" y="3967684"/>
            <a:ext cx="4657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Balance Your Nutrition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Alkalize Your Body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Get 15+ Servings Of Fruits &amp; Vegetables Per Serving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9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1260" t="4878" r="2940" b="2439"/>
          <a:stretch/>
        </p:blipFill>
        <p:spPr>
          <a:xfrm>
            <a:off x="975402" y="2928186"/>
            <a:ext cx="1703144" cy="283857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90210" y="2776879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GREENS FIRST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 smtClean="0">
                <a:solidFill>
                  <a:srgbClr val="2C97FF"/>
                </a:solidFill>
              </a:rPr>
              <a:t>SUPER FOOD DRINK MIX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56940181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NEW YEAR! NEW YOU!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pic>
        <p:nvPicPr>
          <p:cNvPr id="6" name="Picture 2" descr="C:\Users\Owner\Pictures\My Pictures\fatboy for adrenaline.JPG"/>
          <p:cNvPicPr>
            <a:picLocks noChangeAspect="1" noChangeArrowheads="1"/>
          </p:cNvPicPr>
          <p:nvPr/>
        </p:nvPicPr>
        <p:blipFill>
          <a:blip r:embed="rId3">
            <a:lum bright="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01" y="2426809"/>
            <a:ext cx="3361858" cy="41100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Owner\Pictures\My Pictures\fatboy results for adrenaline.JPG"/>
          <p:cNvPicPr>
            <a:picLocks noChangeAspect="1" noChangeArrowheads="1"/>
          </p:cNvPicPr>
          <p:nvPr/>
        </p:nvPicPr>
        <p:blipFill>
          <a:blip r:embed="rId4">
            <a:lum bright="-8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833" y="2433816"/>
            <a:ext cx="3228866" cy="41100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39019" y="1780478"/>
            <a:ext cx="14404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Before</a:t>
            </a:r>
            <a:endParaRPr lang="en-US" sz="3600" dirty="0">
              <a:ln w="1841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06420" y="1787485"/>
            <a:ext cx="11267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After</a:t>
            </a:r>
            <a:endParaRPr lang="en-US" sz="3600" dirty="0">
              <a:ln w="1841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14919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3876842" y="2642041"/>
            <a:ext cx="4709005" cy="2911323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5"/>
          <p:cNvSpPr txBox="1">
            <a:spLocks/>
          </p:cNvSpPr>
          <p:nvPr/>
        </p:nvSpPr>
        <p:spPr>
          <a:xfrm>
            <a:off x="794993" y="1921050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5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6" name="Text Placeholder 5"/>
          <p:cNvSpPr txBox="1">
            <a:spLocks/>
          </p:cNvSpPr>
          <p:nvPr/>
        </p:nvSpPr>
        <p:spPr>
          <a:xfrm>
            <a:off x="2232812" y="1751644"/>
            <a:ext cx="6199669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GET STARTED TODAY</a:t>
            </a:r>
            <a:endParaRPr lang="en-US" sz="4800" dirty="0">
              <a:solidFill>
                <a:srgbClr val="00009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316998" y="2791339"/>
            <a:ext cx="7421083" cy="40907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09" y="6193016"/>
            <a:ext cx="39268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APR. </a:t>
            </a:r>
            <a:r>
              <a:rPr lang="en-US" sz="3200" b="1" dirty="0">
                <a:solidFill>
                  <a:srgbClr val="000090"/>
                </a:solidFill>
              </a:rPr>
              <a:t>8</a:t>
            </a:r>
            <a:r>
              <a:rPr lang="en-US" sz="3200" b="1" dirty="0" smtClean="0">
                <a:solidFill>
                  <a:srgbClr val="000090"/>
                </a:solidFill>
              </a:rPr>
              <a:t>TH – JULY 1ST</a:t>
            </a:r>
            <a:endParaRPr lang="en-US" sz="3200" b="1" dirty="0">
              <a:solidFill>
                <a:srgbClr val="00009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NEW YEAR! NEW YOU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!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4011135" y="3029409"/>
            <a:ext cx="4574712" cy="21820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3600" b="1" i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SEE THE FRONT DESK </a:t>
            </a:r>
          </a:p>
          <a:p>
            <a:pPr algn="ctr"/>
            <a:endParaRPr lang="en-US" sz="2400" i="1" dirty="0" smtClean="0">
              <a:solidFill>
                <a:srgbClr val="2C97FF"/>
              </a:solidFill>
            </a:endParaRPr>
          </a:p>
          <a:p>
            <a:pPr algn="ctr"/>
            <a:r>
              <a:rPr lang="en-US" sz="2100" i="1" dirty="0" smtClean="0">
                <a:solidFill>
                  <a:srgbClr val="000090"/>
                </a:solidFill>
              </a:rPr>
              <a:t>        FOR MORE INFORMATION &amp;       </a:t>
            </a:r>
          </a:p>
          <a:p>
            <a:pPr algn="ctr"/>
            <a:r>
              <a:rPr lang="en-US" sz="2100" i="1" dirty="0">
                <a:solidFill>
                  <a:srgbClr val="000090"/>
                </a:solidFill>
              </a:rPr>
              <a:t> </a:t>
            </a:r>
            <a:r>
              <a:rPr lang="en-US" sz="2100" i="1" dirty="0" smtClean="0">
                <a:solidFill>
                  <a:srgbClr val="000090"/>
                </a:solidFill>
              </a:rPr>
              <a:t>      TO RESERVE YOUR SPOT TODAY!</a:t>
            </a:r>
            <a:endParaRPr lang="en-US" sz="3400" i="1" dirty="0" smtClean="0">
              <a:solidFill>
                <a:srgbClr val="000090"/>
              </a:solidFill>
            </a:endParaRPr>
          </a:p>
          <a:p>
            <a:pPr algn="ctr"/>
            <a:r>
              <a:rPr lang="en-US" sz="2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</a:p>
          <a:p>
            <a:pPr algn="ctr"/>
            <a:endParaRPr lang="en-US" sz="2600" dirty="0">
              <a:solidFill>
                <a:srgbClr val="000090"/>
              </a:solidFill>
            </a:endParaRPr>
          </a:p>
          <a:p>
            <a:pPr marL="342900" indent="-342900" algn="ctr">
              <a:buFont typeface="Arial"/>
              <a:buChar char="•"/>
            </a:pPr>
            <a:endParaRPr lang="en-US" sz="2300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811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xmlns:p14="http://schemas.microsoft.com/office/powerpoint/2010/main" advTm="1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iropractic-Masters background">
  <a:themeElements>
    <a:clrScheme name="Custom 9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D2BD35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4972</TotalTime>
  <Words>1410</Words>
  <Application>Microsoft Macintosh PowerPoint</Application>
  <PresentationFormat>On-screen Show (4:3)</PresentationFormat>
  <Paragraphs>284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Chiropractic-Masters background</vt:lpstr>
      <vt:lpstr>PowerPoint Presentation</vt:lpstr>
      <vt:lpstr>PowerPoint Presentation</vt:lpstr>
      <vt:lpstr>PowerPoint Presentation</vt:lpstr>
      <vt:lpstr>PowerPoint Presentation</vt:lpstr>
      <vt:lpstr>North Americans eat 31% more packaged food than fresh food, and they consume more packaged food per person than their counterparts in nearly all other countries.   </vt:lpstr>
      <vt:lpstr>A University of Texas Health Science Center study found that the more diet sodas a person drank, the greater their risk of becoming overweight. Downing just two or more cans a day  increased waistlines by 500%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LETS TAKE THE ACIDITY TEST</vt:lpstr>
      <vt:lpstr>PowerPoint Presentation</vt:lpstr>
      <vt:lpstr>EAT RIGHT</vt:lpstr>
      <vt:lpstr>Breakfast Examples</vt:lpstr>
      <vt:lpstr>PowerPoint Presentation</vt:lpstr>
      <vt:lpstr>PowerPoint Presentation</vt:lpstr>
      <vt:lpstr>EAT RIGHT</vt:lpstr>
      <vt:lpstr>PowerPoint Presentation</vt:lpstr>
      <vt:lpstr>PowerPoint Presentation</vt:lpstr>
      <vt:lpstr>PowerPoint Presentation</vt:lpstr>
      <vt:lpstr>PowerPoint Presentation</vt:lpstr>
      <vt:lpstr>It Starts With Your Morning Rituals (Your Hour of Power)</vt:lpstr>
      <vt:lpstr>Get Your Sleep</vt:lpstr>
      <vt:lpstr>PowerPoint Presentation</vt:lpstr>
      <vt:lpstr>PowerPoint Presentation</vt:lpstr>
      <vt:lpstr>PowerPoint Presentation</vt:lpstr>
      <vt:lpstr>PowerPoint Presentation</vt:lpstr>
      <vt:lpstr>Become a Happier Healthier Leaner &amp; More Energetic YOU!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 Van</dc:creator>
  <cp:lastModifiedBy>Che Van</cp:lastModifiedBy>
  <cp:revision>117</cp:revision>
  <dcterms:created xsi:type="dcterms:W3CDTF">2012-12-26T19:51:32Z</dcterms:created>
  <dcterms:modified xsi:type="dcterms:W3CDTF">2013-10-23T03:24:28Z</dcterms:modified>
</cp:coreProperties>
</file>