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2"/>
  </p:notesMasterIdLst>
  <p:sldIdLst>
    <p:sldId id="276" r:id="rId3"/>
    <p:sldId id="288" r:id="rId4"/>
    <p:sldId id="307" r:id="rId5"/>
    <p:sldId id="295" r:id="rId6"/>
    <p:sldId id="292" r:id="rId7"/>
    <p:sldId id="299" r:id="rId8"/>
    <p:sldId id="294" r:id="rId9"/>
    <p:sldId id="312" r:id="rId10"/>
    <p:sldId id="320" r:id="rId11"/>
    <p:sldId id="309" r:id="rId12"/>
    <p:sldId id="321" r:id="rId13"/>
    <p:sldId id="311" r:id="rId14"/>
    <p:sldId id="278" r:id="rId15"/>
    <p:sldId id="301" r:id="rId16"/>
    <p:sldId id="302" r:id="rId17"/>
    <p:sldId id="289" r:id="rId18"/>
    <p:sldId id="290" r:id="rId19"/>
    <p:sldId id="291" r:id="rId20"/>
    <p:sldId id="296" r:id="rId21"/>
    <p:sldId id="298" r:id="rId22"/>
    <p:sldId id="293" r:id="rId23"/>
    <p:sldId id="282" r:id="rId24"/>
    <p:sldId id="303" r:id="rId25"/>
    <p:sldId id="306" r:id="rId26"/>
    <p:sldId id="283" r:id="rId27"/>
    <p:sldId id="305" r:id="rId28"/>
    <p:sldId id="286" r:id="rId29"/>
    <p:sldId id="287" r:id="rId30"/>
    <p:sldId id="285" r:id="rId31"/>
    <p:sldId id="317" r:id="rId32"/>
    <p:sldId id="258" r:id="rId33"/>
    <p:sldId id="261" r:id="rId34"/>
    <p:sldId id="271" r:id="rId35"/>
    <p:sldId id="272" r:id="rId36"/>
    <p:sldId id="273" r:id="rId37"/>
    <p:sldId id="274" r:id="rId38"/>
    <p:sldId id="275" r:id="rId39"/>
    <p:sldId id="319" r:id="rId40"/>
    <p:sldId id="269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7FF"/>
    <a:srgbClr val="227BD0"/>
    <a:srgbClr val="76B1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 snapToGrid="0" snapToObjects="1">
      <p:cViewPr>
        <p:scale>
          <a:sx n="110" d="100"/>
          <a:sy n="110" d="100"/>
        </p:scale>
        <p:origin x="1144" y="-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38B75-9362-ED4A-A3EA-AFE5C83AD481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225D9E-257D-B142-B9AD-A45A1652CA9E}">
      <dgm:prSet phldrT="[Text]"/>
      <dgm:spPr/>
      <dgm:t>
        <a:bodyPr/>
        <a:lstStyle/>
        <a:p>
          <a:r>
            <a:rPr lang="en-US" b="1" i="0" dirty="0" smtClean="0">
              <a:solidFill>
                <a:srgbClr val="000090"/>
              </a:solidFill>
            </a:rPr>
            <a:t>BE FIT</a:t>
          </a:r>
          <a:endParaRPr lang="en-US" b="1" i="0" dirty="0">
            <a:solidFill>
              <a:srgbClr val="000090"/>
            </a:solidFill>
          </a:endParaRPr>
        </a:p>
      </dgm:t>
    </dgm:pt>
    <dgm:pt modelId="{E2DEA888-8478-A14B-93A1-66FDFF2E84F8}" type="parTrans" cxnId="{F2140680-E93A-734B-A6E6-DC266582D6C2}">
      <dgm:prSet/>
      <dgm:spPr/>
      <dgm:t>
        <a:bodyPr/>
        <a:lstStyle/>
        <a:p>
          <a:endParaRPr lang="en-US"/>
        </a:p>
      </dgm:t>
    </dgm:pt>
    <dgm:pt modelId="{94E9245B-3CAD-EF4B-B56F-F2EF4F652A5C}" type="sibTrans" cxnId="{F2140680-E93A-734B-A6E6-DC266582D6C2}">
      <dgm:prSet/>
      <dgm:spPr>
        <a:solidFill>
          <a:srgbClr val="2C97FF">
            <a:alpha val="51000"/>
          </a:srgbClr>
        </a:solidFill>
      </dgm:spPr>
      <dgm:t>
        <a:bodyPr/>
        <a:lstStyle/>
        <a:p>
          <a:endParaRPr lang="en-US"/>
        </a:p>
      </dgm:t>
    </dgm:pt>
    <dgm:pt modelId="{DBF5289E-236E-D74B-9712-6B937A002D6F}">
      <dgm:prSet phldrT="[Text]"/>
      <dgm:spPr/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EAT </a:t>
          </a:r>
        </a:p>
        <a:p>
          <a:r>
            <a:rPr lang="en-US" b="1" dirty="0" smtClean="0">
              <a:solidFill>
                <a:srgbClr val="000090"/>
              </a:solidFill>
            </a:rPr>
            <a:t>RIGHT</a:t>
          </a:r>
          <a:endParaRPr lang="en-US" b="1" dirty="0">
            <a:solidFill>
              <a:srgbClr val="000090"/>
            </a:solidFill>
          </a:endParaRPr>
        </a:p>
      </dgm:t>
    </dgm:pt>
    <dgm:pt modelId="{F7EB95DE-279C-0B4E-9A02-065C0858A615}" type="parTrans" cxnId="{69BF9E18-19BC-C247-9BB6-F2A4A4738275}">
      <dgm:prSet/>
      <dgm:spPr/>
      <dgm:t>
        <a:bodyPr/>
        <a:lstStyle/>
        <a:p>
          <a:endParaRPr lang="en-US"/>
        </a:p>
      </dgm:t>
    </dgm:pt>
    <dgm:pt modelId="{7AD3B72E-C501-2841-9872-6299C673B482}" type="sibTrans" cxnId="{69BF9E18-19BC-C247-9BB6-F2A4A4738275}">
      <dgm:prSet/>
      <dgm:spPr>
        <a:solidFill>
          <a:srgbClr val="2C97FF">
            <a:alpha val="51000"/>
          </a:srgbClr>
        </a:solidFill>
      </dgm:spPr>
      <dgm:t>
        <a:bodyPr/>
        <a:lstStyle/>
        <a:p>
          <a:endParaRPr lang="en-US"/>
        </a:p>
      </dgm:t>
    </dgm:pt>
    <dgm:pt modelId="{60B90427-9EBF-FC42-9646-11C98CE627E6}">
      <dgm:prSet phldrT="[Text]"/>
      <dgm:spPr/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GET ADJUSTED</a:t>
          </a:r>
          <a:endParaRPr lang="en-US" b="1" dirty="0">
            <a:solidFill>
              <a:srgbClr val="000090"/>
            </a:solidFill>
          </a:endParaRPr>
        </a:p>
      </dgm:t>
    </dgm:pt>
    <dgm:pt modelId="{2F75A2D0-0124-0B42-B344-E2E0DB0EA971}" type="parTrans" cxnId="{5C6F1D6D-66C0-4F4F-8A9F-7BB324C8DB5C}">
      <dgm:prSet/>
      <dgm:spPr/>
      <dgm:t>
        <a:bodyPr/>
        <a:lstStyle/>
        <a:p>
          <a:endParaRPr lang="en-US"/>
        </a:p>
      </dgm:t>
    </dgm:pt>
    <dgm:pt modelId="{10EC61FE-A644-6D43-A016-19AE75D46319}" type="sibTrans" cxnId="{5C6F1D6D-66C0-4F4F-8A9F-7BB324C8DB5C}">
      <dgm:prSet/>
      <dgm:spPr>
        <a:solidFill>
          <a:srgbClr val="2C97FF">
            <a:alpha val="51000"/>
          </a:srgbClr>
        </a:solidFill>
      </dgm:spPr>
      <dgm:t>
        <a:bodyPr/>
        <a:lstStyle/>
        <a:p>
          <a:endParaRPr lang="en-US"/>
        </a:p>
      </dgm:t>
    </dgm:pt>
    <dgm:pt modelId="{56800A11-7E4B-724F-B1EB-5CBAD6602590}">
      <dgm:prSet phldrT="[Text]"/>
      <dgm:spPr/>
      <dgm:t>
        <a:bodyPr/>
        <a:lstStyle/>
        <a:p>
          <a:r>
            <a:rPr lang="en-US" b="1" dirty="0" smtClean="0">
              <a:solidFill>
                <a:srgbClr val="000090"/>
              </a:solidFill>
            </a:rPr>
            <a:t>THINK WELL</a:t>
          </a:r>
          <a:endParaRPr lang="en-US" b="1" dirty="0">
            <a:solidFill>
              <a:srgbClr val="000090"/>
            </a:solidFill>
          </a:endParaRPr>
        </a:p>
      </dgm:t>
    </dgm:pt>
    <dgm:pt modelId="{37208482-9180-6344-B4BD-7D24CEBC74B5}" type="parTrans" cxnId="{77F39E63-D02C-7E4D-BEBE-F45D34932637}">
      <dgm:prSet/>
      <dgm:spPr/>
      <dgm:t>
        <a:bodyPr/>
        <a:lstStyle/>
        <a:p>
          <a:endParaRPr lang="en-US"/>
        </a:p>
      </dgm:t>
    </dgm:pt>
    <dgm:pt modelId="{BBF619E7-B6F7-7448-8DBE-DAEC29D4EA1C}" type="sibTrans" cxnId="{77F39E63-D02C-7E4D-BEBE-F45D34932637}">
      <dgm:prSet/>
      <dgm:spPr>
        <a:solidFill>
          <a:srgbClr val="2C97FF">
            <a:alpha val="51000"/>
          </a:srgbClr>
        </a:solidFill>
      </dgm:spPr>
      <dgm:t>
        <a:bodyPr/>
        <a:lstStyle/>
        <a:p>
          <a:endParaRPr lang="en-US"/>
        </a:p>
      </dgm:t>
    </dgm:pt>
    <dgm:pt modelId="{8EDDF943-CB72-DB43-8233-EA31B3B60509}" type="pres">
      <dgm:prSet presAssocID="{32238B75-9362-ED4A-A3EA-AFE5C83AD4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AD3812-8A32-344B-BC44-9CDB400A67B3}" type="pres">
      <dgm:prSet presAssocID="{17225D9E-257D-B142-B9AD-A45A1652CA9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1A392F-61FB-A744-9D05-A452536D206C}" type="pres">
      <dgm:prSet presAssocID="{94E9245B-3CAD-EF4B-B56F-F2EF4F652A5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85F6123-92C3-8A43-9ECA-82E6520D4B88}" type="pres">
      <dgm:prSet presAssocID="{94E9245B-3CAD-EF4B-B56F-F2EF4F652A5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0623512-16DF-1546-AA6E-61F536BF7449}" type="pres">
      <dgm:prSet presAssocID="{DBF5289E-236E-D74B-9712-6B937A002D6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8984A2-98DF-8D4C-864B-85707CDA39F2}" type="pres">
      <dgm:prSet presAssocID="{7AD3B72E-C501-2841-9872-6299C673B48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9E8BCCAE-3CBF-D842-8B11-CFEBE865CB8D}" type="pres">
      <dgm:prSet presAssocID="{7AD3B72E-C501-2841-9872-6299C673B482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FE0BD3E9-0E5F-1148-A39A-1E3A821D64D0}" type="pres">
      <dgm:prSet presAssocID="{60B90427-9EBF-FC42-9646-11C98CE627E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8BE21-6F52-F647-A9D1-89FAA46F7398}" type="pres">
      <dgm:prSet presAssocID="{10EC61FE-A644-6D43-A016-19AE75D4631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2356140-F356-C74F-B483-2F3ED7570BF6}" type="pres">
      <dgm:prSet presAssocID="{10EC61FE-A644-6D43-A016-19AE75D4631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440DDC9-6CAA-9A4E-AC34-38478C1E5AF1}" type="pres">
      <dgm:prSet presAssocID="{56800A11-7E4B-724F-B1EB-5CBAD660259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72EB65-BA19-9E42-B95D-F2503BD78E75}" type="pres">
      <dgm:prSet presAssocID="{BBF619E7-B6F7-7448-8DBE-DAEC29D4EA1C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1CD1966-18B9-DF41-BF5D-8902990BE67B}" type="pres">
      <dgm:prSet presAssocID="{BBF619E7-B6F7-7448-8DBE-DAEC29D4EA1C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ACA1865-531D-EB4C-8E6E-8AA6AE4E5DB8}" type="presOf" srcId="{BBF619E7-B6F7-7448-8DBE-DAEC29D4EA1C}" destId="{41CD1966-18B9-DF41-BF5D-8902990BE67B}" srcOrd="1" destOrd="0" presId="urn:microsoft.com/office/officeart/2005/8/layout/cycle2"/>
    <dgm:cxn modelId="{69BF9E18-19BC-C247-9BB6-F2A4A4738275}" srcId="{32238B75-9362-ED4A-A3EA-AFE5C83AD481}" destId="{DBF5289E-236E-D74B-9712-6B937A002D6F}" srcOrd="1" destOrd="0" parTransId="{F7EB95DE-279C-0B4E-9A02-065C0858A615}" sibTransId="{7AD3B72E-C501-2841-9872-6299C673B482}"/>
    <dgm:cxn modelId="{2F653FDA-2D68-D742-883F-0090D7F1C839}" type="presOf" srcId="{DBF5289E-236E-D74B-9712-6B937A002D6F}" destId="{E0623512-16DF-1546-AA6E-61F536BF7449}" srcOrd="0" destOrd="0" presId="urn:microsoft.com/office/officeart/2005/8/layout/cycle2"/>
    <dgm:cxn modelId="{4BA3571E-873C-D34A-AB4A-D867411DAE96}" type="presOf" srcId="{10EC61FE-A644-6D43-A016-19AE75D46319}" destId="{8B78BE21-6F52-F647-A9D1-89FAA46F7398}" srcOrd="0" destOrd="0" presId="urn:microsoft.com/office/officeart/2005/8/layout/cycle2"/>
    <dgm:cxn modelId="{F2140680-E93A-734B-A6E6-DC266582D6C2}" srcId="{32238B75-9362-ED4A-A3EA-AFE5C83AD481}" destId="{17225D9E-257D-B142-B9AD-A45A1652CA9E}" srcOrd="0" destOrd="0" parTransId="{E2DEA888-8478-A14B-93A1-66FDFF2E84F8}" sibTransId="{94E9245B-3CAD-EF4B-B56F-F2EF4F652A5C}"/>
    <dgm:cxn modelId="{5C6F1D6D-66C0-4F4F-8A9F-7BB324C8DB5C}" srcId="{32238B75-9362-ED4A-A3EA-AFE5C83AD481}" destId="{60B90427-9EBF-FC42-9646-11C98CE627E6}" srcOrd="2" destOrd="0" parTransId="{2F75A2D0-0124-0B42-B344-E2E0DB0EA971}" sibTransId="{10EC61FE-A644-6D43-A016-19AE75D46319}"/>
    <dgm:cxn modelId="{83604895-AEEA-D749-8785-308A0E1A0FA0}" type="presOf" srcId="{94E9245B-3CAD-EF4B-B56F-F2EF4F652A5C}" destId="{A85F6123-92C3-8A43-9ECA-82E6520D4B88}" srcOrd="1" destOrd="0" presId="urn:microsoft.com/office/officeart/2005/8/layout/cycle2"/>
    <dgm:cxn modelId="{06FB160C-ED8B-C047-9732-88A2A4369364}" type="presOf" srcId="{17225D9E-257D-B142-B9AD-A45A1652CA9E}" destId="{A1AD3812-8A32-344B-BC44-9CDB400A67B3}" srcOrd="0" destOrd="0" presId="urn:microsoft.com/office/officeart/2005/8/layout/cycle2"/>
    <dgm:cxn modelId="{C378FCA8-B3C0-2A4A-BB0C-8C351F750272}" type="presOf" srcId="{10EC61FE-A644-6D43-A016-19AE75D46319}" destId="{82356140-F356-C74F-B483-2F3ED7570BF6}" srcOrd="1" destOrd="0" presId="urn:microsoft.com/office/officeart/2005/8/layout/cycle2"/>
    <dgm:cxn modelId="{77F39E63-D02C-7E4D-BEBE-F45D34932637}" srcId="{32238B75-9362-ED4A-A3EA-AFE5C83AD481}" destId="{56800A11-7E4B-724F-B1EB-5CBAD6602590}" srcOrd="3" destOrd="0" parTransId="{37208482-9180-6344-B4BD-7D24CEBC74B5}" sibTransId="{BBF619E7-B6F7-7448-8DBE-DAEC29D4EA1C}"/>
    <dgm:cxn modelId="{FDAE39B0-1A1C-AA4D-92D0-61A84C3251A6}" type="presOf" srcId="{56800A11-7E4B-724F-B1EB-5CBAD6602590}" destId="{3440DDC9-6CAA-9A4E-AC34-38478C1E5AF1}" srcOrd="0" destOrd="0" presId="urn:microsoft.com/office/officeart/2005/8/layout/cycle2"/>
    <dgm:cxn modelId="{F3AD730C-54FB-904E-8931-5C6587316A7B}" type="presOf" srcId="{94E9245B-3CAD-EF4B-B56F-F2EF4F652A5C}" destId="{CB1A392F-61FB-A744-9D05-A452536D206C}" srcOrd="0" destOrd="0" presId="urn:microsoft.com/office/officeart/2005/8/layout/cycle2"/>
    <dgm:cxn modelId="{D72C086F-949A-6B4F-A1EB-8852F92542EE}" type="presOf" srcId="{7AD3B72E-C501-2841-9872-6299C673B482}" destId="{9E8BCCAE-3CBF-D842-8B11-CFEBE865CB8D}" srcOrd="1" destOrd="0" presId="urn:microsoft.com/office/officeart/2005/8/layout/cycle2"/>
    <dgm:cxn modelId="{0163E53D-889B-6348-A8DC-6C7EB1B09E44}" type="presOf" srcId="{60B90427-9EBF-FC42-9646-11C98CE627E6}" destId="{FE0BD3E9-0E5F-1148-A39A-1E3A821D64D0}" srcOrd="0" destOrd="0" presId="urn:microsoft.com/office/officeart/2005/8/layout/cycle2"/>
    <dgm:cxn modelId="{BE472D13-0767-A047-9FC9-D37B95726520}" type="presOf" srcId="{BBF619E7-B6F7-7448-8DBE-DAEC29D4EA1C}" destId="{BD72EB65-BA19-9E42-B95D-F2503BD78E75}" srcOrd="0" destOrd="0" presId="urn:microsoft.com/office/officeart/2005/8/layout/cycle2"/>
    <dgm:cxn modelId="{4865AA28-4C7C-E640-B100-4355EF055B2D}" type="presOf" srcId="{7AD3B72E-C501-2841-9872-6299C673B482}" destId="{258984A2-98DF-8D4C-864B-85707CDA39F2}" srcOrd="0" destOrd="0" presId="urn:microsoft.com/office/officeart/2005/8/layout/cycle2"/>
    <dgm:cxn modelId="{89AF9C7D-DC3F-CE4C-B430-D358A01FB840}" type="presOf" srcId="{32238B75-9362-ED4A-A3EA-AFE5C83AD481}" destId="{8EDDF943-CB72-DB43-8233-EA31B3B60509}" srcOrd="0" destOrd="0" presId="urn:microsoft.com/office/officeart/2005/8/layout/cycle2"/>
    <dgm:cxn modelId="{1A5CEB5A-02D0-964E-92C2-9F67BD5F8C48}" type="presParOf" srcId="{8EDDF943-CB72-DB43-8233-EA31B3B60509}" destId="{A1AD3812-8A32-344B-BC44-9CDB400A67B3}" srcOrd="0" destOrd="0" presId="urn:microsoft.com/office/officeart/2005/8/layout/cycle2"/>
    <dgm:cxn modelId="{30776F4C-D1A4-7E48-8295-E0A0BF31C605}" type="presParOf" srcId="{8EDDF943-CB72-DB43-8233-EA31B3B60509}" destId="{CB1A392F-61FB-A744-9D05-A452536D206C}" srcOrd="1" destOrd="0" presId="urn:microsoft.com/office/officeart/2005/8/layout/cycle2"/>
    <dgm:cxn modelId="{5B0FF1A8-018A-244D-B254-A30160922017}" type="presParOf" srcId="{CB1A392F-61FB-A744-9D05-A452536D206C}" destId="{A85F6123-92C3-8A43-9ECA-82E6520D4B88}" srcOrd="0" destOrd="0" presId="urn:microsoft.com/office/officeart/2005/8/layout/cycle2"/>
    <dgm:cxn modelId="{0348F99D-41C7-7B44-9DE3-27D954D1EF9F}" type="presParOf" srcId="{8EDDF943-CB72-DB43-8233-EA31B3B60509}" destId="{E0623512-16DF-1546-AA6E-61F536BF7449}" srcOrd="2" destOrd="0" presId="urn:microsoft.com/office/officeart/2005/8/layout/cycle2"/>
    <dgm:cxn modelId="{34B3B559-63A6-974C-B7A6-ABCEA338525A}" type="presParOf" srcId="{8EDDF943-CB72-DB43-8233-EA31B3B60509}" destId="{258984A2-98DF-8D4C-864B-85707CDA39F2}" srcOrd="3" destOrd="0" presId="urn:microsoft.com/office/officeart/2005/8/layout/cycle2"/>
    <dgm:cxn modelId="{AD424678-D578-8947-97EA-7F70F1AD9351}" type="presParOf" srcId="{258984A2-98DF-8D4C-864B-85707CDA39F2}" destId="{9E8BCCAE-3CBF-D842-8B11-CFEBE865CB8D}" srcOrd="0" destOrd="0" presId="urn:microsoft.com/office/officeart/2005/8/layout/cycle2"/>
    <dgm:cxn modelId="{50CA696F-3824-1045-94F2-F58B3367540C}" type="presParOf" srcId="{8EDDF943-CB72-DB43-8233-EA31B3B60509}" destId="{FE0BD3E9-0E5F-1148-A39A-1E3A821D64D0}" srcOrd="4" destOrd="0" presId="urn:microsoft.com/office/officeart/2005/8/layout/cycle2"/>
    <dgm:cxn modelId="{EC7BA410-5A1B-224A-AC08-101C7EAE2726}" type="presParOf" srcId="{8EDDF943-CB72-DB43-8233-EA31B3B60509}" destId="{8B78BE21-6F52-F647-A9D1-89FAA46F7398}" srcOrd="5" destOrd="0" presId="urn:microsoft.com/office/officeart/2005/8/layout/cycle2"/>
    <dgm:cxn modelId="{4D2B03FA-260D-D443-9C7B-A92458987917}" type="presParOf" srcId="{8B78BE21-6F52-F647-A9D1-89FAA46F7398}" destId="{82356140-F356-C74F-B483-2F3ED7570BF6}" srcOrd="0" destOrd="0" presId="urn:microsoft.com/office/officeart/2005/8/layout/cycle2"/>
    <dgm:cxn modelId="{3D6271E0-DE69-F349-8CED-212317896D66}" type="presParOf" srcId="{8EDDF943-CB72-DB43-8233-EA31B3B60509}" destId="{3440DDC9-6CAA-9A4E-AC34-38478C1E5AF1}" srcOrd="6" destOrd="0" presId="urn:microsoft.com/office/officeart/2005/8/layout/cycle2"/>
    <dgm:cxn modelId="{3111B624-76D3-FB4F-A7A0-7A9E0D58B756}" type="presParOf" srcId="{8EDDF943-CB72-DB43-8233-EA31B3B60509}" destId="{BD72EB65-BA19-9E42-B95D-F2503BD78E75}" srcOrd="7" destOrd="0" presId="urn:microsoft.com/office/officeart/2005/8/layout/cycle2"/>
    <dgm:cxn modelId="{BF8CE5C0-9BC8-7249-9048-F3E672AA7F3A}" type="presParOf" srcId="{BD72EB65-BA19-9E42-B95D-F2503BD78E75}" destId="{41CD1966-18B9-DF41-BF5D-8902990BE67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3812-8A32-344B-BC44-9CDB400A67B3}">
      <dsp:nvSpPr>
        <dsp:cNvPr id="0" name=""/>
        <dsp:cNvSpPr/>
      </dsp:nvSpPr>
      <dsp:spPr>
        <a:xfrm>
          <a:off x="2755759" y="1765"/>
          <a:ext cx="1875647" cy="1875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kern="1200" dirty="0" smtClean="0">
              <a:solidFill>
                <a:srgbClr val="000090"/>
              </a:solidFill>
            </a:rPr>
            <a:t>BE FIT</a:t>
          </a:r>
          <a:endParaRPr lang="en-US" sz="2100" b="1" i="0" kern="1200" dirty="0">
            <a:solidFill>
              <a:srgbClr val="000090"/>
            </a:solidFill>
          </a:endParaRPr>
        </a:p>
      </dsp:txBody>
      <dsp:txXfrm>
        <a:off x="3030441" y="276447"/>
        <a:ext cx="1326283" cy="1326283"/>
      </dsp:txXfrm>
    </dsp:sp>
    <dsp:sp modelId="{CB1A392F-61FB-A744-9D05-A452536D206C}">
      <dsp:nvSpPr>
        <dsp:cNvPr id="0" name=""/>
        <dsp:cNvSpPr/>
      </dsp:nvSpPr>
      <dsp:spPr>
        <a:xfrm rot="2700000">
          <a:off x="4429833" y="1607878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2C97FF">
            <a:alpha val="51000"/>
          </a:srgb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451673" y="1681758"/>
        <a:ext cx="347975" cy="379819"/>
      </dsp:txXfrm>
    </dsp:sp>
    <dsp:sp modelId="{E0623512-16DF-1546-AA6E-61F536BF7449}">
      <dsp:nvSpPr>
        <dsp:cNvPr id="0" name=""/>
        <dsp:cNvSpPr/>
      </dsp:nvSpPr>
      <dsp:spPr>
        <a:xfrm>
          <a:off x="4745265" y="1991271"/>
          <a:ext cx="1875647" cy="1875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000090"/>
              </a:solidFill>
            </a:rPr>
            <a:t>EAT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000090"/>
              </a:solidFill>
            </a:rPr>
            <a:t>RIGHT</a:t>
          </a:r>
          <a:endParaRPr lang="en-US" sz="2100" b="1" kern="1200" dirty="0">
            <a:solidFill>
              <a:srgbClr val="000090"/>
            </a:solidFill>
          </a:endParaRPr>
        </a:p>
      </dsp:txBody>
      <dsp:txXfrm>
        <a:off x="5019947" y="2265953"/>
        <a:ext cx="1326283" cy="1326283"/>
      </dsp:txXfrm>
    </dsp:sp>
    <dsp:sp modelId="{258984A2-98DF-8D4C-864B-85707CDA39F2}">
      <dsp:nvSpPr>
        <dsp:cNvPr id="0" name=""/>
        <dsp:cNvSpPr/>
      </dsp:nvSpPr>
      <dsp:spPr>
        <a:xfrm rot="8100000">
          <a:off x="4449730" y="3597384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2C97FF">
            <a:alpha val="51000"/>
          </a:srgb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10800000">
        <a:off x="4577022" y="3671264"/>
        <a:ext cx="347975" cy="379819"/>
      </dsp:txXfrm>
    </dsp:sp>
    <dsp:sp modelId="{FE0BD3E9-0E5F-1148-A39A-1E3A821D64D0}">
      <dsp:nvSpPr>
        <dsp:cNvPr id="0" name=""/>
        <dsp:cNvSpPr/>
      </dsp:nvSpPr>
      <dsp:spPr>
        <a:xfrm>
          <a:off x="2755759" y="3980778"/>
          <a:ext cx="1875647" cy="1875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000090"/>
              </a:solidFill>
            </a:rPr>
            <a:t>GET ADJUSTED</a:t>
          </a:r>
          <a:endParaRPr lang="en-US" sz="2100" b="1" kern="1200" dirty="0">
            <a:solidFill>
              <a:srgbClr val="000090"/>
            </a:solidFill>
          </a:endParaRPr>
        </a:p>
      </dsp:txBody>
      <dsp:txXfrm>
        <a:off x="3030441" y="4255460"/>
        <a:ext cx="1326283" cy="1326283"/>
      </dsp:txXfrm>
    </dsp:sp>
    <dsp:sp modelId="{8B78BE21-6F52-F647-A9D1-89FAA46F7398}">
      <dsp:nvSpPr>
        <dsp:cNvPr id="0" name=""/>
        <dsp:cNvSpPr/>
      </dsp:nvSpPr>
      <dsp:spPr>
        <a:xfrm rot="13500000">
          <a:off x="2460224" y="3617281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2C97FF">
            <a:alpha val="51000"/>
          </a:srgb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10800000">
        <a:off x="2587516" y="3796613"/>
        <a:ext cx="347975" cy="379819"/>
      </dsp:txXfrm>
    </dsp:sp>
    <dsp:sp modelId="{3440DDC9-6CAA-9A4E-AC34-38478C1E5AF1}">
      <dsp:nvSpPr>
        <dsp:cNvPr id="0" name=""/>
        <dsp:cNvSpPr/>
      </dsp:nvSpPr>
      <dsp:spPr>
        <a:xfrm>
          <a:off x="766252" y="1991271"/>
          <a:ext cx="1875647" cy="1875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000090"/>
              </a:solidFill>
            </a:rPr>
            <a:t>THINK WELL</a:t>
          </a:r>
          <a:endParaRPr lang="en-US" sz="2100" b="1" kern="1200" dirty="0">
            <a:solidFill>
              <a:srgbClr val="000090"/>
            </a:solidFill>
          </a:endParaRPr>
        </a:p>
      </dsp:txBody>
      <dsp:txXfrm>
        <a:off x="1040934" y="2265953"/>
        <a:ext cx="1326283" cy="1326283"/>
      </dsp:txXfrm>
    </dsp:sp>
    <dsp:sp modelId="{BD72EB65-BA19-9E42-B95D-F2503BD78E75}">
      <dsp:nvSpPr>
        <dsp:cNvPr id="0" name=""/>
        <dsp:cNvSpPr/>
      </dsp:nvSpPr>
      <dsp:spPr>
        <a:xfrm rot="18900000">
          <a:off x="2440327" y="1627775"/>
          <a:ext cx="497107" cy="633031"/>
        </a:xfrm>
        <a:prstGeom prst="rightArrow">
          <a:avLst>
            <a:gd name="adj1" fmla="val 60000"/>
            <a:gd name="adj2" fmla="val 50000"/>
          </a:avLst>
        </a:prstGeom>
        <a:solidFill>
          <a:srgbClr val="2C97FF">
            <a:alpha val="51000"/>
          </a:srgb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462167" y="1807107"/>
        <a:ext cx="347975" cy="379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64953-F7D3-D64F-B4A4-5D22B35804CF}" type="datetimeFigureOut">
              <a:rPr lang="en-US" smtClean="0"/>
              <a:t>5/16/16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21296-B5B1-BA44-AAFB-3C5411738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4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8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06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4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6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97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44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95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93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29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35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41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48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68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will only cause you to binge and fall off the wagon!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19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50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57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41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78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20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2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711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67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7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1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96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52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69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65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31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93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771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394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568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142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1296-B5B1-BA44-AAFB-3C5411738A5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3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 userDrawn="1"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 advTm="10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10000" y="224491"/>
            <a:ext cx="2133600" cy="365125"/>
          </a:xfrm>
          <a:solidFill>
            <a:srgbClr val="2C97FF"/>
          </a:solidFill>
        </p:spPr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rgbClr val="2C97FF"/>
          </a:solidFill>
        </p:spPr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4951" y="4312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 advTm="10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 advTm="10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601883"/>
            <a:ext cx="3679116" cy="5648446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0829" y="694765"/>
            <a:ext cx="3359623" cy="5468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  <a:prstGeom prst="rect">
            <a:avLst/>
          </a:prstGeo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100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954951" y="4312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038600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F5E6BB-B52A-724C-8F0B-D64097F2EF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8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61" name="Rectangle 60"/>
          <p:cNvSpPr/>
          <p:nvPr userDrawn="1"/>
        </p:nvSpPr>
        <p:spPr>
          <a:xfrm>
            <a:off x="457200" y="292245"/>
            <a:ext cx="8229600" cy="1200329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180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enir Black"/>
              <a:cs typeface="Avenir Black"/>
            </a:endParaRPr>
          </a:p>
          <a:p>
            <a:pPr algn="ctr"/>
            <a:r>
              <a:rPr 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SPRING INTO WELLNESS</a:t>
            </a:r>
          </a:p>
          <a:p>
            <a:pPr algn="ctr"/>
            <a:endParaRPr lang="en-US" sz="1800" b="1" dirty="0" smtClean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pic>
        <p:nvPicPr>
          <p:cNvPr id="62" name="Picture 6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14365" y="-1539"/>
            <a:ext cx="1761352" cy="1726662"/>
          </a:xfrm>
          <a:prstGeom prst="rect">
            <a:avLst/>
          </a:prstGeom>
        </p:spPr>
      </p:pic>
      <p:sp>
        <p:nvSpPr>
          <p:cNvPr id="64" name="Rounded Rectangle 63"/>
          <p:cNvSpPr/>
          <p:nvPr userDrawn="1"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glow rad="101600">
              <a:schemeClr val="bg1">
                <a:alpha val="75000"/>
              </a:schemeClr>
            </a:glo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Wave 7"/>
          <p:cNvSpPr/>
          <p:nvPr userDrawn="1"/>
        </p:nvSpPr>
        <p:spPr>
          <a:xfrm>
            <a:off x="-2296475" y="5630983"/>
            <a:ext cx="12888174" cy="4054302"/>
          </a:xfrm>
          <a:prstGeom prst="wave">
            <a:avLst>
              <a:gd name="adj1" fmla="val 12500"/>
              <a:gd name="adj2" fmla="val -8464"/>
            </a:avLst>
          </a:prstGeom>
          <a:gradFill flip="none" rotWithShape="1">
            <a:gsLst>
              <a:gs pos="35000">
                <a:srgbClr val="2C97FF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Wave 8"/>
          <p:cNvSpPr/>
          <p:nvPr userDrawn="1"/>
        </p:nvSpPr>
        <p:spPr>
          <a:xfrm>
            <a:off x="-200526" y="5868733"/>
            <a:ext cx="10480842" cy="3482344"/>
          </a:xfrm>
          <a:prstGeom prst="wave">
            <a:avLst>
              <a:gd name="adj1" fmla="val 12500"/>
              <a:gd name="adj2" fmla="val 28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10000">
    <p:pull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E3DB0EC-2976-5748-A5D0-F10F4C7D96D1}" type="datetimeFigureOut">
              <a:rPr lang="en-US" smtClean="0"/>
              <a:t>5/16/16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DA94A27-29EA-E649-9C4B-1470F9EA5E50}" type="slidenum">
              <a:rPr lang="en-US" smtClean="0"/>
              <a:t>‹#›</a:t>
            </a:fld>
            <a:endParaRPr lang="en-US"/>
          </a:p>
        </p:txBody>
      </p:sp>
      <p:sp>
        <p:nvSpPr>
          <p:cNvPr id="61" name="Rectangle 60"/>
          <p:cNvSpPr/>
          <p:nvPr userDrawn="1"/>
        </p:nvSpPr>
        <p:spPr>
          <a:xfrm>
            <a:off x="457200" y="292245"/>
            <a:ext cx="8229600" cy="1200329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1800" dirty="0" smtClean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Avenir Black"/>
              <a:cs typeface="Avenir Black"/>
            </a:endParaRPr>
          </a:p>
          <a:p>
            <a:pPr algn="ctr"/>
            <a:r>
              <a:rPr 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SPRING INTO WELLNESS</a:t>
            </a:r>
          </a:p>
          <a:p>
            <a:pPr algn="ctr"/>
            <a:endParaRPr lang="en-US" sz="1800" b="1" dirty="0" smtClean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</p:txBody>
      </p:sp>
      <p:pic>
        <p:nvPicPr>
          <p:cNvPr id="62" name="Picture 6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14365" y="-1539"/>
            <a:ext cx="1761352" cy="17266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644" r="-7644"/>
          <a:stretch/>
        </p:blipFill>
        <p:spPr>
          <a:xfrm>
            <a:off x="475488" y="1612460"/>
            <a:ext cx="3588760" cy="4882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6963" y="1524632"/>
            <a:ext cx="5906189" cy="5816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  <a:t>Become </a:t>
            </a:r>
            <a:r>
              <a:rPr lang="en-US" sz="2400" dirty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  <a:t>a</a:t>
            </a:r>
            <a:br>
              <a:rPr lang="en-US" sz="2400" dirty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</a:br>
            <a:r>
              <a:rPr lang="en-US" sz="8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  <a:t>   </a:t>
            </a:r>
          </a:p>
          <a:p>
            <a:pPr algn="ctr"/>
            <a:r>
              <a:rPr lang="en-US" sz="4800" dirty="0" smtClean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Happier</a:t>
            </a: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Healthier</a:t>
            </a:r>
            <a:b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Leaner</a:t>
            </a:r>
            <a:b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1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 </a:t>
            </a:r>
          </a:p>
          <a:p>
            <a:pPr algn="ctr"/>
            <a:r>
              <a:rPr lang="en-US" sz="36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&amp; </a:t>
            </a:r>
          </a:p>
          <a:p>
            <a:pPr algn="ctr"/>
            <a:r>
              <a:rPr lang="en-US" sz="4800" i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More </a:t>
            </a:r>
            <a:r>
              <a:rPr lang="en-US" sz="4800" i="1" dirty="0">
                <a:ln w="12700">
                  <a:noFill/>
                  <a:prstDash val="solid"/>
                </a:ln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Energetic</a:t>
            </a:r>
            <a:r>
              <a:rPr lang="en-US" sz="4800" dirty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4800" dirty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48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YOU!</a:t>
            </a:r>
            <a:r>
              <a:rPr lang="en-US" sz="4800" spc="3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4800" spc="300" dirty="0">
                <a:ln w="12700">
                  <a:noFill/>
                  <a:prstDash val="solid"/>
                </a:ln>
                <a:solidFill>
                  <a:srgbClr val="227BD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endParaRPr lang="en-US" sz="4800" dirty="0">
              <a:solidFill>
                <a:srgbClr val="227B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604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739407" y="2022978"/>
            <a:ext cx="7467600" cy="4011767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en-US" sz="3600" i="1" dirty="0" smtClean="0">
                <a:solidFill>
                  <a:srgbClr val="000090"/>
                </a:solidFill>
              </a:rPr>
              <a:t>Over </a:t>
            </a:r>
            <a:r>
              <a:rPr lang="en-US" sz="36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70% </a:t>
            </a:r>
            <a:r>
              <a:rPr lang="en-US" sz="3600" i="1" dirty="0" smtClean="0">
                <a:solidFill>
                  <a:srgbClr val="000090"/>
                </a:solidFill>
              </a:rPr>
              <a:t>of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3600" i="1" dirty="0" smtClean="0">
                <a:solidFill>
                  <a:srgbClr val="000090"/>
                </a:solidFill>
              </a:rPr>
              <a:t>Diseases and Chronic Illnesses are caused by unhealthy lifestyles and are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sz="54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PREVENTABLE!</a:t>
            </a:r>
          </a:p>
        </p:txBody>
      </p:sp>
    </p:spTree>
    <p:extLst>
      <p:ext uri="{BB962C8B-B14F-4D97-AF65-F5344CB8AC3E}">
        <p14:creationId xmlns:p14="http://schemas.microsoft.com/office/powerpoint/2010/main" val="25160553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790" y="1818105"/>
            <a:ext cx="6885020" cy="431799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The Average Person Is </a:t>
            </a:r>
            <a:r>
              <a:rPr lang="en-US" b="1" dirty="0" smtClean="0">
                <a:solidFill>
                  <a:srgbClr val="000090"/>
                </a:solidFill>
              </a:rPr>
              <a:t>Sedentary 93% </a:t>
            </a:r>
          </a:p>
          <a:p>
            <a:pPr marL="68580" indent="0">
              <a:buNone/>
            </a:pPr>
            <a:r>
              <a:rPr lang="en-US" b="1" dirty="0">
                <a:solidFill>
                  <a:srgbClr val="000090"/>
                </a:solidFill>
              </a:rPr>
              <a:t> </a:t>
            </a:r>
            <a:r>
              <a:rPr lang="en-US" b="1" dirty="0" smtClean="0">
                <a:solidFill>
                  <a:srgbClr val="000090"/>
                </a:solidFill>
              </a:rPr>
              <a:t>   </a:t>
            </a:r>
            <a:r>
              <a:rPr lang="en-US" dirty="0" smtClean="0">
                <a:solidFill>
                  <a:srgbClr val="000090"/>
                </a:solidFill>
              </a:rPr>
              <a:t>Of The Time</a:t>
            </a:r>
          </a:p>
          <a:p>
            <a:pPr marL="68580" indent="0">
              <a:buNone/>
            </a:pPr>
            <a:endParaRPr lang="en-US" sz="1000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McDonald's Feeds More Than </a:t>
            </a:r>
            <a:r>
              <a:rPr lang="en-US" b="1" dirty="0" smtClean="0">
                <a:solidFill>
                  <a:srgbClr val="000090"/>
                </a:solidFill>
              </a:rPr>
              <a:t>46 Million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 People A Day - More Than The Entire     </a:t>
            </a: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 Population Of Spain</a:t>
            </a:r>
          </a:p>
          <a:p>
            <a:pPr marL="68580" indent="0">
              <a:buNone/>
            </a:pPr>
            <a:endParaRPr lang="en-US" sz="1000" dirty="0" smtClean="0">
              <a:solidFill>
                <a:srgbClr val="000090"/>
              </a:solidFill>
            </a:endParaRPr>
          </a:p>
          <a:p>
            <a:r>
              <a:rPr lang="en-US" b="1" dirty="0" smtClean="0">
                <a:solidFill>
                  <a:srgbClr val="000090"/>
                </a:solidFill>
              </a:rPr>
              <a:t>1 out of 3 </a:t>
            </a:r>
            <a:r>
              <a:rPr lang="en-US" dirty="0" smtClean="0">
                <a:solidFill>
                  <a:srgbClr val="000090"/>
                </a:solidFill>
              </a:rPr>
              <a:t>Children Born In The Year 2000 Will Develop Diabetes In Their Lifetime</a:t>
            </a:r>
          </a:p>
          <a:p>
            <a:pPr marL="68580" indent="0">
              <a:buNone/>
            </a:pPr>
            <a:endParaRPr lang="en-US" sz="1200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On Average, </a:t>
            </a:r>
            <a:r>
              <a:rPr lang="en-US" b="1" dirty="0" smtClean="0">
                <a:solidFill>
                  <a:srgbClr val="000090"/>
                </a:solidFill>
              </a:rPr>
              <a:t>40%</a:t>
            </a:r>
            <a:r>
              <a:rPr lang="en-US" dirty="0" smtClean="0">
                <a:solidFill>
                  <a:srgbClr val="000090"/>
                </a:solidFill>
              </a:rPr>
              <a:t> Of Family Meals Are Eaten Outside The Home</a:t>
            </a:r>
          </a:p>
          <a:p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608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0646" cy="1143000"/>
          </a:xfrm>
          <a:solidFill>
            <a:srgbClr val="2C97FF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7 Foundational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Steps </a:t>
            </a:r>
            <a:r>
              <a:rPr lang="en-US" dirty="0">
                <a:solidFill>
                  <a:schemeClr val="bg1"/>
                </a:solidFill>
              </a:rPr>
              <a:t>to Wellness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40251" y="1983162"/>
            <a:ext cx="5323038" cy="4525963"/>
          </a:xfrm>
        </p:spPr>
        <p:txBody>
          <a:bodyPr>
            <a:normAutofit/>
          </a:bodyPr>
          <a:lstStyle/>
          <a:p>
            <a:pPr algn="ctr" eaLnBrk="1" hangingPunct="1"/>
            <a:endParaRPr lang="en-US" sz="1600" dirty="0" smtClean="0"/>
          </a:p>
          <a:p>
            <a:pPr marL="640080" lvl="2" indent="0" algn="ctr">
              <a:buNone/>
            </a:pPr>
            <a:r>
              <a:rPr lang="en-US" b="1" i="1" dirty="0">
                <a:solidFill>
                  <a:srgbClr val="76B119"/>
                </a:solidFill>
              </a:rPr>
              <a:t>Adding Vitamins to an UNHEALTHY</a:t>
            </a:r>
          </a:p>
          <a:p>
            <a:pPr marL="640080" lvl="2" indent="0" algn="ctr">
              <a:buNone/>
            </a:pPr>
            <a:r>
              <a:rPr lang="en-US" b="1" i="1" dirty="0">
                <a:solidFill>
                  <a:srgbClr val="76B119"/>
                </a:solidFill>
              </a:rPr>
              <a:t>Food will not make it HEALTHY</a:t>
            </a:r>
            <a:r>
              <a:rPr lang="en-US" b="1" i="1" dirty="0" smtClean="0">
                <a:solidFill>
                  <a:srgbClr val="76B119"/>
                </a:solidFill>
              </a:rPr>
              <a:t>!</a:t>
            </a:r>
          </a:p>
          <a:p>
            <a:pPr marL="640080" lvl="2" indent="0">
              <a:buNone/>
            </a:pPr>
            <a:endParaRPr lang="en-US" dirty="0">
              <a:solidFill>
                <a:srgbClr val="2C97FF"/>
              </a:solidFill>
            </a:endParaRP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000090"/>
                </a:solidFill>
              </a:rPr>
              <a:t>PROCESSED FOODS:</a:t>
            </a: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76B119"/>
                </a:solidFill>
              </a:rPr>
              <a:t>ANYTHING </a:t>
            </a:r>
            <a:r>
              <a:rPr lang="en-US" dirty="0" smtClean="0">
                <a:solidFill>
                  <a:srgbClr val="000090"/>
                </a:solidFill>
              </a:rPr>
              <a:t>in a box or bag that had to go through a machine to make it!</a:t>
            </a:r>
          </a:p>
          <a:p>
            <a:pPr marL="640080" lvl="2" indent="0">
              <a:buNone/>
            </a:pPr>
            <a:r>
              <a:rPr lang="en-US" b="1" dirty="0" smtClean="0">
                <a:solidFill>
                  <a:srgbClr val="000090"/>
                </a:solidFill>
              </a:rPr>
              <a:t>JUST SAY NO!</a:t>
            </a:r>
            <a:endParaRPr lang="en-US" b="1" dirty="0">
              <a:solidFill>
                <a:srgbClr val="000090"/>
              </a:solidFill>
            </a:endParaRPr>
          </a:p>
          <a:p>
            <a:pPr marL="640080" lvl="2" indent="0">
              <a:buNone/>
            </a:pPr>
            <a:endParaRPr lang="en-US" dirty="0" smtClean="0">
              <a:solidFill>
                <a:srgbClr val="2C97FF"/>
              </a:solidFill>
            </a:endParaRPr>
          </a:p>
          <a:p>
            <a:pPr marL="640080" lvl="2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They do not provide your body with the nutrients it needs and will make you hungrier faster!</a:t>
            </a:r>
          </a:p>
          <a:p>
            <a:pPr marL="640080" lvl="2" indent="0">
              <a:buNone/>
            </a:pPr>
            <a:endParaRPr lang="en-US" dirty="0">
              <a:solidFill>
                <a:srgbClr val="2C97FF"/>
              </a:solidFill>
            </a:endParaRP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842" r="10293" b="2181"/>
          <a:stretch/>
        </p:blipFill>
        <p:spPr>
          <a:xfrm>
            <a:off x="5704395" y="2225029"/>
            <a:ext cx="2889504" cy="42611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2937" y="1647061"/>
            <a:ext cx="648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Don’t </a:t>
            </a:r>
            <a:r>
              <a:rPr lang="en-US" sz="2400" b="1" dirty="0">
                <a:solidFill>
                  <a:srgbClr val="000090"/>
                </a:solidFill>
              </a:rPr>
              <a:t>Fall For Clever Marketing</a:t>
            </a:r>
          </a:p>
          <a:p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5563288" y="4736607"/>
            <a:ext cx="3104485" cy="1592306"/>
          </a:xfrm>
          <a:prstGeom prst="ellipse">
            <a:avLst/>
          </a:prstGeom>
          <a:noFill/>
          <a:ln w="444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8652" y="318982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</a:t>
            </a:r>
            <a:r>
              <a:rPr lang="fr-FR" sz="6000" b="1" dirty="0" smtClean="0">
                <a:solidFill>
                  <a:schemeClr val="bg1"/>
                </a:solidFill>
              </a:rPr>
              <a:t>’</a:t>
            </a:r>
            <a:r>
              <a:rPr lang="en-US" sz="6000" b="1" dirty="0" smtClean="0">
                <a:solidFill>
                  <a:schemeClr val="bg1"/>
                </a:solidFill>
              </a:rPr>
              <a:t>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090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229" y="3209544"/>
            <a:ext cx="7024744" cy="295927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90"/>
                </a:solidFill>
              </a:rPr>
              <a:t>North Americans </a:t>
            </a:r>
            <a:r>
              <a:rPr lang="en-US" sz="3200" dirty="0">
                <a:solidFill>
                  <a:srgbClr val="000090"/>
                </a:solidFill>
              </a:rPr>
              <a:t>eat </a:t>
            </a:r>
            <a:r>
              <a:rPr lang="en-US" sz="3600" b="1" dirty="0" smtClean="0">
                <a:solidFill>
                  <a:srgbClr val="2C97FF"/>
                </a:solidFill>
              </a:rPr>
              <a:t>31% </a:t>
            </a:r>
            <a:r>
              <a:rPr lang="en-US" sz="3600" b="1" dirty="0">
                <a:solidFill>
                  <a:srgbClr val="2C97FF"/>
                </a:solidFill>
              </a:rPr>
              <a:t>more </a:t>
            </a:r>
            <a:r>
              <a:rPr lang="en-US" sz="3200" dirty="0">
                <a:solidFill>
                  <a:srgbClr val="000090"/>
                </a:solidFill>
              </a:rPr>
              <a:t>packaged food than fresh food, and they consume more packaged food per person than their counterparts in nearly all other countries. </a:t>
            </a:r>
            <a:r>
              <a:rPr lang="en-US" sz="3200" dirty="0" smtClean="0">
                <a:solidFill>
                  <a:srgbClr val="000090"/>
                </a:solidFill>
              </a:rPr>
              <a:t/>
            </a:r>
            <a:br>
              <a:rPr lang="en-US" sz="3200" dirty="0" smtClean="0">
                <a:solidFill>
                  <a:srgbClr val="000090"/>
                </a:solidFill>
              </a:rPr>
            </a:br>
            <a:r>
              <a:rPr lang="en-US" sz="3200" dirty="0">
                <a:solidFill>
                  <a:srgbClr val="000090"/>
                </a:solidFill>
              </a:rPr>
              <a:t/>
            </a:r>
            <a:br>
              <a:rPr lang="en-US" sz="3200" dirty="0">
                <a:solidFill>
                  <a:srgbClr val="000090"/>
                </a:solidFill>
              </a:rPr>
            </a:b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913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26206"/>
            <a:ext cx="8250891" cy="1143000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A University of Texas Health Science Center study found that the more diet sodas a person drank, the greater their risk of becoming overweight. Downing just two or more cans a day </a:t>
            </a:r>
            <a:r>
              <a:rPr lang="en-US" sz="2000" dirty="0" smtClean="0">
                <a:solidFill>
                  <a:srgbClr val="000090"/>
                </a:solidFill>
              </a:rPr>
              <a:t/>
            </a:r>
            <a:br>
              <a:rPr lang="en-US" sz="2000" dirty="0" smtClean="0">
                <a:solidFill>
                  <a:srgbClr val="000090"/>
                </a:solidFill>
              </a:rPr>
            </a:br>
            <a:r>
              <a:rPr lang="en-US" sz="2400" b="1" dirty="0" smtClean="0">
                <a:solidFill>
                  <a:srgbClr val="2C97FF"/>
                </a:solidFill>
              </a:rPr>
              <a:t>increased </a:t>
            </a:r>
            <a:r>
              <a:rPr lang="en-US" sz="2400" b="1" dirty="0">
                <a:solidFill>
                  <a:srgbClr val="2C97FF"/>
                </a:solidFill>
              </a:rPr>
              <a:t>waistlines by </a:t>
            </a:r>
            <a:r>
              <a:rPr lang="en-US" sz="2400" b="1" dirty="0" smtClean="0">
                <a:solidFill>
                  <a:srgbClr val="2C97FF"/>
                </a:solidFill>
              </a:rPr>
              <a:t>500% </a:t>
            </a:r>
            <a:br>
              <a:rPr lang="en-US" sz="2400" b="1" dirty="0" smtClean="0">
                <a:solidFill>
                  <a:srgbClr val="2C97FF"/>
                </a:solidFill>
              </a:rPr>
            </a:br>
            <a:r>
              <a:rPr lang="en-US" sz="2400" dirty="0" smtClean="0">
                <a:solidFill>
                  <a:srgbClr val="2C97FF"/>
                </a:solidFill>
              </a:rPr>
              <a:t/>
            </a:r>
            <a:br>
              <a:rPr lang="en-US" sz="2400" dirty="0" smtClean="0">
                <a:solidFill>
                  <a:srgbClr val="2C97FF"/>
                </a:solidFill>
              </a:rPr>
            </a:br>
            <a:r>
              <a:rPr lang="en-US" sz="2400" dirty="0" smtClean="0">
                <a:solidFill>
                  <a:srgbClr val="76B119"/>
                </a:solidFill>
              </a:rPr>
              <a:t/>
            </a:r>
            <a:br>
              <a:rPr lang="en-US" sz="2400" dirty="0" smtClean="0">
                <a:solidFill>
                  <a:srgbClr val="76B119"/>
                </a:solidFill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158" y="4853348"/>
            <a:ext cx="2077354" cy="1633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1789" y="4238895"/>
            <a:ext cx="7552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Artificial sweeteners can disrupt the body’s natural ability to regulate calorie intake based on the sweetness of foods.  That means people who consume diet foods are more </a:t>
            </a:r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likely </a:t>
            </a:r>
            <a:r>
              <a:rPr lang="en-US" dirty="0">
                <a:solidFill>
                  <a:srgbClr val="000090"/>
                </a:solidFill>
              </a:rPr>
              <a:t>to overeat, because your body is being tricked </a:t>
            </a:r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into </a:t>
            </a:r>
            <a:r>
              <a:rPr lang="en-US" dirty="0">
                <a:solidFill>
                  <a:srgbClr val="000090"/>
                </a:solidFill>
              </a:rPr>
              <a:t>thinking it’s eating sugar, and you crave more.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93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612" y="1473394"/>
            <a:ext cx="8273479" cy="5334000"/>
          </a:xfrm>
        </p:spPr>
        <p:txBody>
          <a:bodyPr>
            <a:normAutofit fontScale="77500" lnSpcReduction="20000"/>
          </a:bodyPr>
          <a:lstStyle/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the first 10 minutes,</a:t>
            </a:r>
            <a:r>
              <a:rPr lang="en-US" dirty="0" smtClean="0">
                <a:solidFill>
                  <a:srgbClr val="FF0000"/>
                </a:solidFill>
              </a:rPr>
              <a:t>  </a:t>
            </a:r>
            <a:r>
              <a:rPr lang="en-US" dirty="0" smtClean="0">
                <a:solidFill>
                  <a:srgbClr val="2C97FF"/>
                </a:solidFill>
              </a:rPr>
              <a:t>10 </a:t>
            </a:r>
            <a:r>
              <a:rPr lang="en-US" dirty="0" err="1" smtClean="0">
                <a:solidFill>
                  <a:srgbClr val="2C97FF"/>
                </a:solidFill>
              </a:rPr>
              <a:t>tsp</a:t>
            </a:r>
            <a:r>
              <a:rPr lang="en-US" dirty="0" smtClean="0">
                <a:solidFill>
                  <a:srgbClr val="2C97FF"/>
                </a:solidFill>
              </a:rPr>
              <a:t> of sugar hit your system. This is 100% of your recommended daily intake, and the only reason you don’t vomit as a result of the overwhelming sweetness is because phosphoric acid cuts the flavor.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20 minutes </a:t>
            </a:r>
            <a:r>
              <a:rPr lang="en-US" dirty="0" smtClean="0">
                <a:solidFill>
                  <a:srgbClr val="2C97FF"/>
                </a:solidFill>
              </a:rPr>
              <a:t>your blood sugar spikes, and your liver responds to the resulting insulin burst by turning massive amounts of sugar into fat.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Within 40 minutes,</a:t>
            </a:r>
            <a:r>
              <a:rPr lang="en-US" dirty="0" smtClean="0">
                <a:solidFill>
                  <a:srgbClr val="2C97FF"/>
                </a:solidFill>
              </a:rPr>
              <a:t> caffeine absorption is complete; your pupils dilate, your blood pressure rises, and your livers dumps </a:t>
            </a:r>
            <a:r>
              <a:rPr lang="en-US" i="1" dirty="0" smtClean="0">
                <a:solidFill>
                  <a:srgbClr val="2C97FF"/>
                </a:solidFill>
              </a:rPr>
              <a:t>more sugar</a:t>
            </a:r>
            <a:r>
              <a:rPr lang="en-US" dirty="0" smtClean="0">
                <a:solidFill>
                  <a:srgbClr val="2C97FF"/>
                </a:solidFill>
              </a:rPr>
              <a:t> into your bloodstream.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Around 45 minutes</a:t>
            </a:r>
            <a:r>
              <a:rPr lang="en-US" dirty="0" smtClean="0">
                <a:solidFill>
                  <a:srgbClr val="2C97FF"/>
                </a:solidFill>
              </a:rPr>
              <a:t>, your body increases dopamine production, which stimulates the pleasure centers of your brain – a physically identical response to that of heroin.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000090"/>
                </a:solidFill>
              </a:rPr>
              <a:t>After 60 minutes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2C97FF"/>
                </a:solidFill>
              </a:rPr>
              <a:t> </a:t>
            </a:r>
            <a:r>
              <a:rPr lang="en-US" dirty="0" smtClean="0">
                <a:solidFill>
                  <a:srgbClr val="2C97FF"/>
                </a:solidFill>
              </a:rPr>
              <a:t>you’ll start to have a sugar crash.</a:t>
            </a:r>
            <a:br>
              <a:rPr lang="en-US" dirty="0" smtClean="0">
                <a:solidFill>
                  <a:srgbClr val="2C97FF"/>
                </a:solidFill>
              </a:rPr>
            </a:br>
            <a:endParaRPr lang="en-US" dirty="0">
              <a:solidFill>
                <a:srgbClr val="2C97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DON’T EAT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897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2000"/>
                    </a14:imgEffect>
                    <a14:imgEffect>
                      <a14:saturation sat="152000"/>
                    </a14:imgEffect>
                    <a14:imgEffect>
                      <a14:brightnessContrast contrast="7000"/>
                    </a14:imgEffect>
                  </a14:imgLayer>
                </a14:imgProps>
              </a:ext>
            </a:extLst>
          </a:blip>
          <a:srcRect l="-14297" r="-14297"/>
          <a:stretch>
            <a:fillRect/>
          </a:stretch>
        </p:blipFill>
        <p:spPr>
          <a:xfrm>
            <a:off x="411453" y="1804737"/>
            <a:ext cx="8278021" cy="4285412"/>
          </a:xfrm>
        </p:spPr>
      </p:pic>
    </p:spTree>
    <p:extLst>
      <p:ext uri="{BB962C8B-B14F-4D97-AF65-F5344CB8AC3E}">
        <p14:creationId xmlns:p14="http://schemas.microsoft.com/office/powerpoint/2010/main" val="1691541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736" y="4142544"/>
            <a:ext cx="2209800" cy="23495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FITNESS GONE WRONG</a:t>
            </a:r>
          </a:p>
          <a:p>
            <a:pPr algn="ctr">
              <a:defRPr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8147" y="1643478"/>
            <a:ext cx="824501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b="1" dirty="0">
              <a:solidFill>
                <a:srgbClr val="00009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0090"/>
                </a:solidFill>
              </a:rPr>
              <a:t>The Costs Of Chronic (Repetitious) </a:t>
            </a:r>
          </a:p>
          <a:p>
            <a:pPr algn="ctr"/>
            <a:r>
              <a:rPr lang="en-US" sz="2800" b="1" dirty="0" smtClean="0">
                <a:solidFill>
                  <a:srgbClr val="000090"/>
                </a:solidFill>
              </a:rPr>
              <a:t>Mid- And High-level Aerobic Work</a:t>
            </a:r>
            <a:r>
              <a:rPr lang="en-US" sz="2800" dirty="0" smtClean="0">
                <a:solidFill>
                  <a:srgbClr val="000090"/>
                </a:solidFill>
              </a:rPr>
              <a:t> 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Requires Large Amounts Of Carbohydrates (SUGAR)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Decreases Efficient Fat Metabolism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Increases Stress Hormone Cortisol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Increases Systemic Inflammation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Increases Oxidative Damage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Boring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90"/>
                </a:solidFill>
              </a:rPr>
              <a:t>Plateaus In Weight Loss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419700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88652" y="306310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OUR MENTAL DIETS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137" y="3850105"/>
            <a:ext cx="3841320" cy="24526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17037">
            <a:off x="750318" y="1930752"/>
            <a:ext cx="3352800" cy="24257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-38" r="16162"/>
          <a:stretch/>
        </p:blipFill>
        <p:spPr>
          <a:xfrm rot="1030526">
            <a:off x="5069180" y="1962088"/>
            <a:ext cx="3301138" cy="24597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324986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214" y="1617578"/>
            <a:ext cx="8007684" cy="4817493"/>
          </a:xfrm>
        </p:spPr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Since 1988, Dr</a:t>
            </a:r>
            <a:r>
              <a:rPr lang="en-US" dirty="0">
                <a:solidFill>
                  <a:srgbClr val="000090"/>
                </a:solidFill>
              </a:rPr>
              <a:t>. Leif </a:t>
            </a:r>
            <a:r>
              <a:rPr lang="en-US" dirty="0" err="1">
                <a:solidFill>
                  <a:srgbClr val="000090"/>
                </a:solidFill>
              </a:rPr>
              <a:t>Salford</a:t>
            </a:r>
            <a:r>
              <a:rPr lang="en-US" dirty="0">
                <a:solidFill>
                  <a:srgbClr val="000090"/>
                </a:solidFill>
              </a:rPr>
              <a:t> and his colleagues at Lund University Hospital in Sweden has exposed over 1,600 experimental animals to low-level radiation. </a:t>
            </a:r>
            <a:endParaRPr lang="en-US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/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Their </a:t>
            </a:r>
            <a:r>
              <a:rPr lang="en-US" dirty="0">
                <a:solidFill>
                  <a:srgbClr val="000090"/>
                </a:solidFill>
              </a:rPr>
              <a:t>results were consistent and worrisome: radiation, including that </a:t>
            </a:r>
            <a:r>
              <a:rPr lang="en-US" dirty="0" smtClean="0">
                <a:solidFill>
                  <a:srgbClr val="000090"/>
                </a:solidFill>
              </a:rPr>
              <a:t>from </a:t>
            </a:r>
            <a:r>
              <a:rPr lang="en-US" dirty="0">
                <a:solidFill>
                  <a:srgbClr val="000090"/>
                </a:solidFill>
              </a:rPr>
              <a:t>cell phones, caused </a:t>
            </a:r>
            <a:r>
              <a:rPr lang="en-US" dirty="0" smtClean="0">
                <a:solidFill>
                  <a:srgbClr val="000090"/>
                </a:solidFill>
              </a:rPr>
              <a:t>the </a:t>
            </a:r>
            <a:r>
              <a:rPr lang="en-US" dirty="0">
                <a:solidFill>
                  <a:srgbClr val="000090"/>
                </a:solidFill>
              </a:rPr>
              <a:t>blood-brain </a:t>
            </a:r>
            <a:r>
              <a:rPr lang="en-US" dirty="0" smtClean="0">
                <a:solidFill>
                  <a:srgbClr val="000090"/>
                </a:solidFill>
              </a:rPr>
              <a:t>barrier to leak</a:t>
            </a:r>
          </a:p>
          <a:p>
            <a:pPr marL="68580" indent="0">
              <a:buNone/>
            </a:pPr>
            <a:endParaRPr lang="en-US" dirty="0" smtClean="0">
              <a:solidFill>
                <a:srgbClr val="000090"/>
              </a:solidFill>
            </a:endParaRPr>
          </a:p>
          <a:p>
            <a:pPr marL="68580" indent="0" algn="ctr">
              <a:buNone/>
            </a:pPr>
            <a:r>
              <a:rPr lang="en-US" b="1" i="1" dirty="0" smtClean="0">
                <a:solidFill>
                  <a:srgbClr val="000090"/>
                </a:solidFill>
              </a:rPr>
              <a:t>    -</a:t>
            </a:r>
            <a:r>
              <a:rPr lang="en-US" b="1" i="1" dirty="0">
                <a:solidFill>
                  <a:srgbClr val="000090"/>
                </a:solidFill>
              </a:rPr>
              <a:t>the brain's first line </a:t>
            </a:r>
            <a:r>
              <a:rPr lang="en-US" b="1" i="1" dirty="0" smtClean="0">
                <a:solidFill>
                  <a:srgbClr val="000090"/>
                </a:solidFill>
              </a:rPr>
              <a:t>of</a:t>
            </a:r>
            <a:r>
              <a:rPr lang="en-US" b="1" i="1" dirty="0">
                <a:solidFill>
                  <a:srgbClr val="000090"/>
                </a:solidFill>
              </a:rPr>
              <a:t> </a:t>
            </a:r>
            <a:r>
              <a:rPr lang="en-US" b="1" i="1" dirty="0" smtClean="0">
                <a:solidFill>
                  <a:srgbClr val="000090"/>
                </a:solidFill>
              </a:rPr>
              <a:t>defense </a:t>
            </a:r>
            <a:r>
              <a:rPr lang="en-US" b="1" i="1" dirty="0">
                <a:solidFill>
                  <a:srgbClr val="000090"/>
                </a:solidFill>
              </a:rPr>
              <a:t>against infections </a:t>
            </a:r>
            <a:endParaRPr lang="en-US" b="1" i="1" dirty="0" smtClean="0">
              <a:solidFill>
                <a:srgbClr val="000090"/>
              </a:solidFill>
            </a:endParaRPr>
          </a:p>
          <a:p>
            <a:pPr marL="68580" indent="0" algn="ctr">
              <a:buNone/>
            </a:pPr>
            <a:r>
              <a:rPr lang="en-US" b="1" i="1" dirty="0" smtClean="0">
                <a:solidFill>
                  <a:srgbClr val="000090"/>
                </a:solidFill>
              </a:rPr>
              <a:t>   and </a:t>
            </a:r>
            <a:r>
              <a:rPr lang="en-US" b="1" i="1" dirty="0">
                <a:solidFill>
                  <a:srgbClr val="000090"/>
                </a:solidFill>
              </a:rPr>
              <a:t>toxic </a:t>
            </a:r>
            <a:r>
              <a:rPr lang="en-US" b="1" i="1" dirty="0" smtClean="0">
                <a:solidFill>
                  <a:srgbClr val="000090"/>
                </a:solidFill>
              </a:rPr>
              <a:t>chemicals</a:t>
            </a:r>
            <a:r>
              <a:rPr lang="en-US" b="1" dirty="0" smtClean="0">
                <a:solidFill>
                  <a:srgbClr val="000090"/>
                </a:solidFill>
              </a:rPr>
              <a:t>-</a:t>
            </a:r>
          </a:p>
          <a:p>
            <a:pPr marL="68580" indent="0">
              <a:buNone/>
            </a:pPr>
            <a:endParaRPr lang="en-US" b="1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In those animals that had </a:t>
            </a:r>
            <a:r>
              <a:rPr lang="en-US" dirty="0" smtClean="0">
                <a:solidFill>
                  <a:srgbClr val="000090"/>
                </a:solidFill>
              </a:rPr>
              <a:t>been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exposed </a:t>
            </a:r>
            <a:r>
              <a:rPr lang="en-US" dirty="0">
                <a:solidFill>
                  <a:srgbClr val="000090"/>
                </a:solidFill>
              </a:rPr>
              <a:t>to a cell phone, up to </a:t>
            </a:r>
            <a:r>
              <a:rPr lang="en-US" dirty="0" smtClean="0">
                <a:solidFill>
                  <a:srgbClr val="000090"/>
                </a:solidFill>
              </a:rPr>
              <a:t>2% 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of </a:t>
            </a:r>
            <a:r>
              <a:rPr lang="en-US" dirty="0">
                <a:solidFill>
                  <a:srgbClr val="000090"/>
                </a:solidFill>
              </a:rPr>
              <a:t>the neurons in all areas of the </a:t>
            </a:r>
            <a:endParaRPr lang="en-US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brain </a:t>
            </a:r>
            <a:r>
              <a:rPr lang="en-US" dirty="0">
                <a:solidFill>
                  <a:srgbClr val="000090"/>
                </a:solidFill>
              </a:rPr>
              <a:t>were shrunken and </a:t>
            </a:r>
            <a:endParaRPr lang="en-US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degenerated</a:t>
            </a:r>
            <a:r>
              <a:rPr lang="en-US" dirty="0">
                <a:solidFill>
                  <a:srgbClr val="000090"/>
                </a:solidFill>
              </a:rPr>
              <a:t>.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8652" y="266206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OUR MENTAL DIETS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312" y="4487799"/>
            <a:ext cx="3007898" cy="192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126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4634" y="1959430"/>
            <a:ext cx="7302222" cy="4090915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Aerobic &amp; resistance exercise can decrease the risk of heart disease by </a:t>
            </a:r>
            <a:r>
              <a:rPr lang="en-US" sz="2800" b="1" dirty="0" smtClean="0">
                <a:solidFill>
                  <a:srgbClr val="000090"/>
                </a:solidFill>
              </a:rPr>
              <a:t>20–60%</a:t>
            </a:r>
          </a:p>
          <a:p>
            <a:pPr marL="68580" indent="0">
              <a:buNone/>
            </a:pPr>
            <a:endParaRPr lang="en-US" sz="2800" dirty="0" smtClean="0">
              <a:solidFill>
                <a:srgbClr val="000090"/>
              </a:solidFill>
            </a:endParaRPr>
          </a:p>
          <a:p>
            <a:r>
              <a:rPr lang="en-US" sz="2800" dirty="0" smtClean="0">
                <a:solidFill>
                  <a:srgbClr val="000090"/>
                </a:solidFill>
              </a:rPr>
              <a:t>An alkaline diet results in bone health, reduce muscle wasting, as well as mitigating other chronic diseases such as hypertension and strokes.</a:t>
            </a:r>
          </a:p>
          <a:p>
            <a:pPr marL="68580" indent="0">
              <a:buNone/>
            </a:pPr>
            <a:endParaRPr lang="en-US" sz="2800" dirty="0" smtClean="0">
              <a:solidFill>
                <a:srgbClr val="000090"/>
              </a:solidFill>
            </a:endParaRPr>
          </a:p>
          <a:p>
            <a:r>
              <a:rPr lang="en-US" sz="2800" dirty="0" smtClean="0">
                <a:solidFill>
                  <a:srgbClr val="000090"/>
                </a:solidFill>
              </a:rPr>
              <a:t>Decreasing stress can decrease your chances of heart disease by up to </a:t>
            </a:r>
            <a:r>
              <a:rPr lang="en-US" sz="2800" b="1" dirty="0" smtClean="0">
                <a:solidFill>
                  <a:srgbClr val="000090"/>
                </a:solidFill>
              </a:rPr>
              <a:t>70%</a:t>
            </a:r>
          </a:p>
          <a:p>
            <a:pPr marL="68580" indent="0">
              <a:buNone/>
            </a:pPr>
            <a:endParaRPr lang="en-US" sz="2800" dirty="0" smtClean="0">
              <a:solidFill>
                <a:srgbClr val="000090"/>
              </a:solidFill>
            </a:endParaRPr>
          </a:p>
          <a:p>
            <a:r>
              <a:rPr lang="en-US" sz="2800" dirty="0" smtClean="0">
                <a:solidFill>
                  <a:srgbClr val="000090"/>
                </a:solidFill>
              </a:rPr>
              <a:t>Regular Chiropractic Care can boost the immune system by as much as </a:t>
            </a:r>
            <a:r>
              <a:rPr lang="en-US" sz="2800" b="1" dirty="0" smtClean="0">
                <a:solidFill>
                  <a:srgbClr val="000090"/>
                </a:solidFill>
              </a:rPr>
              <a:t>200%</a:t>
            </a:r>
          </a:p>
          <a:p>
            <a:endParaRPr lang="en-US" dirty="0" smtClean="0">
              <a:solidFill>
                <a:srgbClr val="000090"/>
              </a:solidFill>
            </a:endParaRPr>
          </a:p>
          <a:p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14950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RESEARCH SHOWS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564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9833" y="240860"/>
            <a:ext cx="8466667" cy="63631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02043425"/>
              </p:ext>
            </p:extLst>
          </p:nvPr>
        </p:nvGraphicFramePr>
        <p:xfrm>
          <a:off x="867834" y="550332"/>
          <a:ext cx="7387166" cy="58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647738" y="2828418"/>
            <a:ext cx="18389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227BD0"/>
                </a:solidFill>
                <a:latin typeface="Arial Narrow" charset="0"/>
              </a:rPr>
              <a:t>TRUE </a:t>
            </a:r>
          </a:p>
          <a:p>
            <a:pPr algn="ctr"/>
            <a:r>
              <a:rPr lang="en-US" sz="3600" b="1" dirty="0" smtClean="0">
                <a:solidFill>
                  <a:srgbClr val="227BD0"/>
                </a:solidFill>
                <a:latin typeface="Arial Narrow" charset="0"/>
              </a:rPr>
              <a:t>VITALITY</a:t>
            </a:r>
            <a:endParaRPr lang="en-CA" sz="3600" b="1" dirty="0">
              <a:solidFill>
                <a:srgbClr val="227BD0"/>
              </a:solidFill>
              <a:latin typeface="Arial Narro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4767" y="360182"/>
            <a:ext cx="3122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Wellness Defined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22403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78938" y="2480434"/>
            <a:ext cx="4038600" cy="3894137"/>
          </a:xfrm>
        </p:spPr>
        <p:txBody>
          <a:bodyPr/>
          <a:lstStyle/>
          <a:p>
            <a:pPr marL="896112" lvl="3" indent="0">
              <a:buNone/>
            </a:pPr>
            <a:endParaRPr lang="en-US" sz="2400" b="1" dirty="0"/>
          </a:p>
          <a:p>
            <a:pPr marL="68580" indent="0" algn="ctr">
              <a:buNone/>
            </a:pPr>
            <a:r>
              <a:rPr lang="en-US" sz="4800" b="1" dirty="0" smtClean="0">
                <a:solidFill>
                  <a:srgbClr val="000090"/>
                </a:solidFill>
              </a:rPr>
              <a:t>HOW IS YOUR PH?</a:t>
            </a:r>
            <a:endParaRPr lang="en-US" sz="4800" b="1" dirty="0">
              <a:solidFill>
                <a:srgbClr val="000090"/>
              </a:solidFill>
            </a:endParaRPr>
          </a:p>
        </p:txBody>
      </p:sp>
      <p:pic>
        <p:nvPicPr>
          <p:cNvPr id="34830" name="Picture 14" descr="coffe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3487" y="2774539"/>
            <a:ext cx="1204913" cy="1589087"/>
          </a:xfr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127125" y="5294313"/>
            <a:ext cx="7331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143000" y="5132552"/>
            <a:ext cx="749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/>
              <a:t>5.5	</a:t>
            </a:r>
            <a:r>
              <a:rPr lang="en-US" sz="2400" dirty="0" smtClean="0"/>
              <a:t>     5.8  </a:t>
            </a:r>
            <a:r>
              <a:rPr lang="en-US" sz="2400" dirty="0"/>
              <a:t>	6.0	</a:t>
            </a:r>
            <a:r>
              <a:rPr lang="en-US" sz="2400" dirty="0" smtClean="0"/>
              <a:t>     6.4</a:t>
            </a:r>
            <a:r>
              <a:rPr lang="en-US" sz="2400" dirty="0"/>
              <a:t>	</a:t>
            </a:r>
            <a:r>
              <a:rPr lang="en-US" sz="2400" dirty="0" smtClean="0"/>
              <a:t>     6.8</a:t>
            </a:r>
            <a:r>
              <a:rPr lang="en-US" sz="2400" dirty="0"/>
              <a:t>	</a:t>
            </a:r>
            <a:r>
              <a:rPr lang="en-US" sz="2400" dirty="0" smtClean="0"/>
              <a:t>     7.2</a:t>
            </a:r>
            <a:r>
              <a:rPr lang="en-US" sz="2400" dirty="0"/>
              <a:t>	</a:t>
            </a:r>
            <a:r>
              <a:rPr lang="en-US" sz="2400" dirty="0" smtClean="0"/>
              <a:t>     7.6</a:t>
            </a:r>
            <a:r>
              <a:rPr lang="en-US" sz="2400" dirty="0"/>
              <a:t>	</a:t>
            </a:r>
            <a:r>
              <a:rPr lang="en-US" sz="2400" dirty="0" smtClean="0"/>
              <a:t>     8.0</a:t>
            </a:r>
            <a:r>
              <a:rPr lang="en-US" dirty="0"/>
              <a:t>	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219200" y="5638800"/>
            <a:ext cx="4572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133600" y="5638800"/>
            <a:ext cx="457200" cy="381000"/>
          </a:xfrm>
          <a:prstGeom prst="rect">
            <a:avLst/>
          </a:prstGeom>
          <a:solidFill>
            <a:srgbClr val="D8B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3048000" y="5638800"/>
            <a:ext cx="457200" cy="381000"/>
          </a:xfrm>
          <a:prstGeom prst="rect">
            <a:avLst/>
          </a:prstGeom>
          <a:solidFill>
            <a:srgbClr val="9885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962400" y="5638800"/>
            <a:ext cx="457200" cy="381000"/>
          </a:xfrm>
          <a:prstGeom prst="rect">
            <a:avLst/>
          </a:prstGeom>
          <a:solidFill>
            <a:srgbClr val="7668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4876800" y="5638800"/>
            <a:ext cx="457200" cy="381000"/>
          </a:xfrm>
          <a:prstGeom prst="rect">
            <a:avLst/>
          </a:prstGeom>
          <a:solidFill>
            <a:srgbClr val="5C603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5791200" y="5638800"/>
            <a:ext cx="457200" cy="381000"/>
          </a:xfrm>
          <a:prstGeom prst="rect">
            <a:avLst/>
          </a:prstGeom>
          <a:solidFill>
            <a:srgbClr val="464F2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6705600" y="5638800"/>
            <a:ext cx="457200" cy="381000"/>
          </a:xfrm>
          <a:prstGeom prst="rect">
            <a:avLst/>
          </a:prstGeom>
          <a:solidFill>
            <a:srgbClr val="464F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7620000" y="5638800"/>
            <a:ext cx="457200" cy="381000"/>
          </a:xfrm>
          <a:prstGeom prst="rect">
            <a:avLst/>
          </a:prstGeom>
          <a:solidFill>
            <a:srgbClr val="373E5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4836" name="Picture 20" descr="pop_ca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2763426"/>
            <a:ext cx="11652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457200" y="314950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043490" y="1228194"/>
            <a:ext cx="7024744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LETS TAKE THE ACIDITY TEST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475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60" t="4878" r="2940" b="2439"/>
          <a:stretch/>
        </p:blipFill>
        <p:spPr>
          <a:xfrm>
            <a:off x="1096347" y="2166214"/>
            <a:ext cx="2128872" cy="35481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48319" y="2166214"/>
            <a:ext cx="46444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6B119"/>
                </a:solidFill>
              </a:rPr>
              <a:t>GREENS FIRST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</a:rPr>
              <a:t>  </a:t>
            </a:r>
            <a:endParaRPr lang="en-US" sz="300" b="1" i="1" dirty="0">
              <a:solidFill>
                <a:srgbClr val="000090"/>
              </a:solidFill>
            </a:endParaRPr>
          </a:p>
          <a:p>
            <a:pPr algn="ctr"/>
            <a:r>
              <a:rPr lang="en-US" sz="2400" dirty="0" smtClean="0">
                <a:solidFill>
                  <a:srgbClr val="000090"/>
                </a:solidFill>
              </a:rPr>
              <a:t>SUPER FOOD DRINK MIX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0372" y="3519230"/>
            <a:ext cx="4657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2C97FF"/>
                </a:solidFill>
              </a:rPr>
              <a:t>Balance Your Nutrition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2C97FF"/>
                </a:solidFill>
              </a:rPr>
              <a:t>Alkalize Your Body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2C97FF"/>
                </a:solidFill>
              </a:rPr>
              <a:t>Get 15+ Servings Of Fruits </a:t>
            </a:r>
          </a:p>
          <a:p>
            <a:r>
              <a:rPr lang="en-US" sz="2400" dirty="0">
                <a:solidFill>
                  <a:srgbClr val="2C97FF"/>
                </a:solidFill>
              </a:rPr>
              <a:t> </a:t>
            </a:r>
            <a:r>
              <a:rPr lang="en-US" sz="2400" dirty="0" smtClean="0">
                <a:solidFill>
                  <a:srgbClr val="2C97FF"/>
                </a:solidFill>
              </a:rPr>
              <a:t>  &amp; Vegetables Per Serving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148755" y="3366037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096347" y="1612216"/>
            <a:ext cx="932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Step 1: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33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0646" cy="1143000"/>
          </a:xfrm>
          <a:solidFill>
            <a:srgbClr val="2C97FF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39407" y="1821914"/>
            <a:ext cx="7706635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2:  Fresh Fiber in the Morning</a:t>
            </a:r>
          </a:p>
          <a:p>
            <a:pPr eaLnBrk="1" hangingPunct="1"/>
            <a:endParaRPr lang="en-US" sz="1600" dirty="0" smtClean="0"/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Have Protein and a Fruit</a:t>
            </a: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Eat within an hour of waking</a:t>
            </a: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Meal with the most calories of the day</a:t>
            </a: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On average people eat 300+ calories less per day when they eat a substantial breakfast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45264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90600" y="1521760"/>
            <a:ext cx="7024744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solidFill>
                  <a:srgbClr val="2C97FF"/>
                </a:solidFill>
              </a:rPr>
              <a:t>Breakfast Examples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990600" y="2691075"/>
            <a:ext cx="7315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62025" lvl="1" indent="-514350">
              <a:buClr>
                <a:srgbClr val="76B119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Eggs with Berries </a:t>
            </a:r>
          </a:p>
          <a:p>
            <a:pPr marL="962025" lvl="1" indent="-514350">
              <a:buClr>
                <a:srgbClr val="76B119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Fruit Smoothie with Protein Powder</a:t>
            </a:r>
          </a:p>
          <a:p>
            <a:pPr marL="962025" lvl="1" indent="-514350">
              <a:buClr>
                <a:srgbClr val="76B119"/>
              </a:buClr>
              <a:buFont typeface="Franklin Gothic Book" pitchFamily="34" charset="0"/>
              <a:buAutoNum type="arabicPeriod"/>
            </a:pPr>
            <a:r>
              <a:rPr lang="en-US" sz="2400" dirty="0">
                <a:solidFill>
                  <a:srgbClr val="000090"/>
                </a:solidFill>
              </a:rPr>
              <a:t>Egg </a:t>
            </a:r>
            <a:r>
              <a:rPr lang="en-US" sz="2400" dirty="0" smtClean="0">
                <a:solidFill>
                  <a:srgbClr val="000090"/>
                </a:solidFill>
              </a:rPr>
              <a:t>with </a:t>
            </a:r>
            <a:r>
              <a:rPr lang="en-US" sz="2400" dirty="0">
                <a:solidFill>
                  <a:srgbClr val="000090"/>
                </a:solidFill>
              </a:rPr>
              <a:t>Tomato and Fresh Basil with a side of </a:t>
            </a:r>
            <a:r>
              <a:rPr lang="en-US" sz="2400" dirty="0" smtClean="0">
                <a:solidFill>
                  <a:srgbClr val="000090"/>
                </a:solidFill>
              </a:rPr>
              <a:t>fruit </a:t>
            </a:r>
            <a:endParaRPr lang="en-US" sz="2400" dirty="0">
              <a:solidFill>
                <a:srgbClr val="000090"/>
              </a:solidFill>
            </a:endParaRPr>
          </a:p>
          <a:p>
            <a:pPr marL="962025" lvl="1" indent="-514350">
              <a:buClr>
                <a:srgbClr val="76B119"/>
              </a:buClr>
              <a:buFont typeface="Franklin Gothic Book" pitchFamily="34" charset="0"/>
              <a:buAutoNum type="arabicPeriod"/>
            </a:pPr>
            <a:r>
              <a:rPr lang="en-US" sz="2400" dirty="0" smtClean="0">
                <a:solidFill>
                  <a:srgbClr val="000090"/>
                </a:solidFill>
              </a:rPr>
              <a:t>Almond Butter </a:t>
            </a:r>
            <a:r>
              <a:rPr lang="en-US" sz="2400" dirty="0">
                <a:solidFill>
                  <a:srgbClr val="000090"/>
                </a:solidFill>
              </a:rPr>
              <a:t>and a </a:t>
            </a:r>
            <a:r>
              <a:rPr lang="en-US" sz="2400" dirty="0" smtClean="0">
                <a:solidFill>
                  <a:srgbClr val="000090"/>
                </a:solidFill>
              </a:rPr>
              <a:t>banana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731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456" y="3765620"/>
            <a:ext cx="2358440" cy="2400859"/>
          </a:xfrm>
          <a:prstGeom prst="ellipse">
            <a:avLst/>
          </a:prstGeom>
          <a:ln w="31750" cap="rnd">
            <a:solidFill>
              <a:srgbClr val="76B119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28118" y="1640516"/>
            <a:ext cx="7879188" cy="4525963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3: Eat Throughout the Day </a:t>
            </a:r>
            <a:endParaRPr lang="en-US" dirty="0" smtClean="0">
              <a:solidFill>
                <a:srgbClr val="2C97FF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68580" indent="0" algn="ctr" eaLnBrk="1" hangingPunct="1">
              <a:buNone/>
            </a:pPr>
            <a:r>
              <a:rPr lang="en-US" b="1" dirty="0" smtClean="0">
                <a:solidFill>
                  <a:srgbClr val="000090"/>
                </a:solidFill>
              </a:rPr>
              <a:t>DO NOT TRY THE FAD DIETS THAT CAUSE YOU TO FEEL </a:t>
            </a:r>
          </a:p>
          <a:p>
            <a:pPr marL="68580" indent="0" algn="ctr" eaLnBrk="1" hangingPunct="1">
              <a:buNone/>
            </a:pPr>
            <a:r>
              <a:rPr lang="en-US" b="1" dirty="0" smtClean="0">
                <a:solidFill>
                  <a:srgbClr val="000090"/>
                </a:solidFill>
              </a:rPr>
              <a:t>LIKE YOU ARE CONSTANTLY HUNGRY!  </a:t>
            </a:r>
          </a:p>
          <a:p>
            <a:pPr marL="68580" indent="0" algn="ctr" eaLnBrk="1" hangingPunct="1">
              <a:buNone/>
            </a:pPr>
            <a:endParaRPr lang="en-US" dirty="0">
              <a:solidFill>
                <a:srgbClr val="2C97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4139" t="-57" r="13584" b="3934"/>
          <a:stretch/>
        </p:blipFill>
        <p:spPr>
          <a:xfrm>
            <a:off x="1378025" y="3798183"/>
            <a:ext cx="2377440" cy="2368296"/>
          </a:xfrm>
          <a:prstGeom prst="ellipse">
            <a:avLst/>
          </a:prstGeom>
          <a:ln w="31750" cap="rnd">
            <a:solidFill>
              <a:srgbClr val="76B119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4071839" y="4615671"/>
            <a:ext cx="1007881" cy="5442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090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728118" y="1640516"/>
            <a:ext cx="7879188" cy="4525963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2C97FF"/>
                </a:solidFill>
              </a:rPr>
              <a:t>Step 3: Eat Throughout the Day </a:t>
            </a:r>
            <a:endParaRPr lang="en-US" dirty="0" smtClean="0">
              <a:solidFill>
                <a:srgbClr val="2C97FF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 smtClean="0">
                <a:solidFill>
                  <a:srgbClr val="000090"/>
                </a:solidFill>
              </a:rPr>
              <a:t>Your body needs </a:t>
            </a:r>
            <a:r>
              <a:rPr lang="en-US" sz="2400" dirty="0" smtClean="0">
                <a:solidFill>
                  <a:srgbClr val="76B119"/>
                </a:solidFill>
              </a:rPr>
              <a:t>FUEL</a:t>
            </a:r>
            <a:r>
              <a:rPr lang="en-US" sz="2400" dirty="0" smtClean="0">
                <a:solidFill>
                  <a:srgbClr val="000090"/>
                </a:solidFill>
              </a:rPr>
              <a:t>!!!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	Just like your car needs gas and can’t </a:t>
            </a:r>
            <a:br>
              <a:rPr lang="en-US" dirty="0" smtClean="0">
                <a:solidFill>
                  <a:srgbClr val="000090"/>
                </a:solidFill>
              </a:rPr>
            </a:br>
            <a:r>
              <a:rPr lang="en-US" dirty="0" smtClean="0">
                <a:solidFill>
                  <a:srgbClr val="000090"/>
                </a:solidFill>
              </a:rPr>
              <a:t>	run without it!</a:t>
            </a:r>
          </a:p>
          <a:p>
            <a:pPr marL="68580" indent="0">
              <a:buNone/>
            </a:pPr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When you decrease your food intake too low, your body goes into starvation mode and it begins to store energy sources and reserves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2C97FF"/>
                </a:solidFill>
              </a:rPr>
              <a:t>			</a:t>
            </a:r>
            <a:endParaRPr lang="en-US" dirty="0">
              <a:solidFill>
                <a:srgbClr val="2C97FF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14950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37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40646" cy="1143000"/>
          </a:xfrm>
          <a:solidFill>
            <a:srgbClr val="2C97FF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38617" y="1620354"/>
            <a:ext cx="7706635" cy="4525963"/>
          </a:xfrm>
        </p:spPr>
        <p:txBody>
          <a:bodyPr/>
          <a:lstStyle/>
          <a:p>
            <a:pPr marL="68580" indent="0" eaLnBrk="1" hangingPunct="1">
              <a:buNone/>
            </a:pPr>
            <a:endParaRPr lang="en-US" sz="1600" dirty="0" smtClean="0">
              <a:solidFill>
                <a:srgbClr val="000090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Eat all of the colors of the rainbow to ensure that you get all the necessary nutrients.  </a:t>
            </a:r>
          </a:p>
          <a:p>
            <a:pPr marL="365760" lvl="1" indent="0" eaLnBrk="1" hangingPunct="1">
              <a:buNone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Load your diet fruits and veggies (75% of them Raw/Uncooked)</a:t>
            </a:r>
          </a:p>
          <a:p>
            <a:pPr marL="365760" lvl="1" indent="0" eaLnBrk="1" hangingPunct="1">
              <a:buNone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Stop Eating by 7:00pm</a:t>
            </a:r>
          </a:p>
          <a:p>
            <a:pPr marL="365760" lvl="1" indent="0" eaLnBrk="1" hangingPunct="1">
              <a:buNone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Have a lean source of protein at every meal along with a fruit or veggie</a:t>
            </a:r>
          </a:p>
          <a:p>
            <a:pPr marL="365760" lvl="1" indent="0" eaLnBrk="1" hangingPunct="1">
              <a:buNone/>
            </a:pPr>
            <a:endParaRPr lang="en-US" sz="800" dirty="0" smtClean="0">
              <a:solidFill>
                <a:srgbClr val="000090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000090"/>
                </a:solidFill>
              </a:rPr>
              <a:t>Take Greens and Quality Supplements</a:t>
            </a:r>
          </a:p>
          <a:p>
            <a:pPr lvl="1" eaLnBrk="1" hangingPunct="1"/>
            <a:endParaRPr lang="en-US" sz="2400" dirty="0" smtClean="0">
              <a:solidFill>
                <a:srgbClr val="2C97FF"/>
              </a:solidFill>
            </a:endParaRPr>
          </a:p>
          <a:p>
            <a:pPr lvl="1" eaLnBrk="1" hangingPunct="1"/>
            <a:endParaRPr lang="en-US" sz="2400" dirty="0" smtClean="0">
              <a:solidFill>
                <a:srgbClr val="2C97FF"/>
              </a:solidFill>
            </a:endParaRP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01454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322" y="1821913"/>
            <a:ext cx="8686800" cy="4525963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b="1" dirty="0" smtClean="0">
                <a:solidFill>
                  <a:srgbClr val="2C97FF"/>
                </a:solidFill>
              </a:rPr>
              <a:t>Step 3:  Drink enough water per day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 smtClean="0">
              <a:solidFill>
                <a:srgbClr val="00009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rgbClr val="000090"/>
                </a:solidFill>
              </a:rPr>
              <a:t>You should drink ½ your body weight per day. 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rgbClr val="000090"/>
                </a:solidFill>
              </a:rPr>
              <a:t>Stick to only1 Cup of coffee per day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>
                <a:solidFill>
                  <a:srgbClr val="000090"/>
                </a:solidFill>
              </a:rPr>
              <a:t>Forget the SODAS!</a:t>
            </a:r>
          </a:p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(water picture)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EAT RIGHT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815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BE FIT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8147" y="1870734"/>
            <a:ext cx="8138064" cy="3647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2C97FF"/>
                </a:solidFill>
              </a:rPr>
              <a:t>The Benefits Of Interval Training </a:t>
            </a:r>
          </a:p>
          <a:p>
            <a:pPr algn="ctr"/>
            <a:r>
              <a:rPr lang="en-US" sz="2800" b="1" dirty="0" smtClean="0">
                <a:solidFill>
                  <a:srgbClr val="2C97FF"/>
                </a:solidFill>
              </a:rPr>
              <a:t>(Fast, Short Intense Bursts With Recovery)</a:t>
            </a:r>
          </a:p>
          <a:p>
            <a:pPr>
              <a:lnSpc>
                <a:spcPct val="150000"/>
              </a:lnSpc>
            </a:pPr>
            <a:endParaRPr lang="en-US" sz="1600" b="1" dirty="0" smtClean="0">
              <a:solidFill>
                <a:srgbClr val="000090"/>
              </a:solidFill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90"/>
                </a:solidFill>
              </a:rPr>
              <a:t>Increases Muscle Fiber Strength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90"/>
                </a:solidFill>
              </a:rPr>
              <a:t>Increases Aerobic Capacity (Work Ability)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90"/>
                </a:solidFill>
              </a:rPr>
              <a:t>Increases Muscle Mitochondria (The Main Energy Production Center)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90"/>
                </a:solidFill>
              </a:rPr>
              <a:t>Increases Insulin Sensitivity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0090"/>
                </a:solidFill>
              </a:rPr>
              <a:t>Increases Natural Growth Hormone Production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33807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7516" y="1678668"/>
            <a:ext cx="8150103" cy="4307595"/>
          </a:xfrm>
        </p:spPr>
        <p:txBody>
          <a:bodyPr>
            <a:normAutofit fontScale="92500"/>
          </a:bodyPr>
          <a:lstStyle/>
          <a:p>
            <a:pPr marL="68580" indent="0" algn="ctr">
              <a:buNone/>
            </a:pPr>
            <a:r>
              <a:rPr lang="en-US" sz="3000" b="1" dirty="0" smtClean="0">
                <a:solidFill>
                  <a:srgbClr val="2C97FF"/>
                </a:solidFill>
              </a:rPr>
              <a:t>See better Results from Your Workouts In a </a:t>
            </a:r>
          </a:p>
          <a:p>
            <a:pPr marL="68580" indent="0" algn="ctr">
              <a:buNone/>
            </a:pPr>
            <a:r>
              <a:rPr lang="en-US" sz="3000" b="1" dirty="0" smtClean="0">
                <a:solidFill>
                  <a:srgbClr val="2C97FF"/>
                </a:solidFill>
              </a:rPr>
              <a:t>Fraction of the Time!</a:t>
            </a:r>
            <a:endParaRPr lang="en-US" sz="3000" dirty="0" smtClean="0">
              <a:solidFill>
                <a:srgbClr val="2C97FF"/>
              </a:solidFill>
            </a:endParaRP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b="1" i="1" dirty="0">
                <a:solidFill>
                  <a:srgbClr val="000090"/>
                </a:solidFill>
              </a:rPr>
              <a:t>How to do it: </a:t>
            </a:r>
            <a:r>
              <a:rPr lang="en-US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•</a:t>
            </a:r>
            <a:r>
              <a:rPr lang="en-US" dirty="0">
                <a:solidFill>
                  <a:srgbClr val="000090"/>
                </a:solidFill>
              </a:rPr>
              <a:t>Warm up for 15 minutes, adding a few 20-</a:t>
            </a:r>
            <a:r>
              <a:rPr lang="en-US" dirty="0" smtClean="0">
                <a:solidFill>
                  <a:srgbClr val="000090"/>
                </a:solidFill>
              </a:rPr>
              <a:t>sec. </a:t>
            </a:r>
            <a:r>
              <a:rPr lang="en-US" dirty="0">
                <a:solidFill>
                  <a:srgbClr val="000090"/>
                </a:solidFill>
              </a:rPr>
              <a:t>bursts 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 at </a:t>
            </a:r>
            <a:r>
              <a:rPr lang="en-US" dirty="0">
                <a:solidFill>
                  <a:srgbClr val="000090"/>
                </a:solidFill>
              </a:rPr>
              <a:t>the end to prepare for the workout.</a:t>
            </a:r>
            <a:r>
              <a:rPr lang="en-US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•Go 30 </a:t>
            </a:r>
            <a:r>
              <a:rPr lang="en-US" dirty="0">
                <a:solidFill>
                  <a:srgbClr val="000090"/>
                </a:solidFill>
              </a:rPr>
              <a:t>seconds at a nearly all-out effort. Take 3 minutes  </a:t>
            </a:r>
            <a:r>
              <a:rPr lang="en-US" dirty="0" smtClean="0">
                <a:solidFill>
                  <a:srgbClr val="000090"/>
                </a:solidFill>
              </a:rPr>
              <a:t>   </a:t>
            </a: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active </a:t>
            </a:r>
            <a:r>
              <a:rPr lang="en-US" dirty="0">
                <a:solidFill>
                  <a:srgbClr val="000090"/>
                </a:solidFill>
              </a:rPr>
              <a:t>recovery and repeat the 30 on/3 off pattern 5 or 6 </a:t>
            </a:r>
            <a:endParaRPr lang="en-US" dirty="0" smtClean="0">
              <a:solidFill>
                <a:srgbClr val="000090"/>
              </a:solidFill>
            </a:endParaRPr>
          </a:p>
          <a:p>
            <a:pPr marL="68580" indent="0">
              <a:buNone/>
            </a:pP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more </a:t>
            </a:r>
            <a:r>
              <a:rPr lang="en-US" dirty="0">
                <a:solidFill>
                  <a:srgbClr val="000090"/>
                </a:solidFill>
              </a:rPr>
              <a:t>times.</a:t>
            </a:r>
            <a:r>
              <a:rPr lang="en-US" dirty="0" smtClean="0">
                <a:solidFill>
                  <a:srgbClr val="000090"/>
                </a:solidFill>
              </a:rPr>
              <a:t> </a:t>
            </a:r>
          </a:p>
          <a:p>
            <a:pPr marL="6858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•</a:t>
            </a:r>
            <a:r>
              <a:rPr lang="en-US" dirty="0">
                <a:solidFill>
                  <a:srgbClr val="000090"/>
                </a:solidFill>
              </a:rPr>
              <a:t>Finish with a </a:t>
            </a:r>
            <a:r>
              <a:rPr lang="en-US" dirty="0" smtClean="0">
                <a:solidFill>
                  <a:srgbClr val="000090"/>
                </a:solidFill>
              </a:rPr>
              <a:t>5-10min cool down</a:t>
            </a:r>
            <a:r>
              <a:rPr lang="en-US" dirty="0">
                <a:solidFill>
                  <a:srgbClr val="00009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BE FIT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1239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0" r="19890" b="-22650"/>
          <a:stretch/>
        </p:blipFill>
        <p:spPr bwMode="auto">
          <a:xfrm>
            <a:off x="2251280" y="1921496"/>
            <a:ext cx="4348811" cy="406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5955" y="5168169"/>
            <a:ext cx="6035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2C97FF"/>
                </a:solidFill>
                <a:latin typeface="Verdana"/>
                <a:cs typeface="Verdana"/>
              </a:rPr>
              <a:t>JOIN GROUP WORKOUTS</a:t>
            </a:r>
            <a:endParaRPr lang="en-US" sz="3600" dirty="0">
              <a:solidFill>
                <a:srgbClr val="2C97FF"/>
              </a:solidFill>
              <a:latin typeface="Verdana"/>
              <a:cs typeface="Verdan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652" y="5234397"/>
            <a:ext cx="1202867" cy="12195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960" y="479274"/>
            <a:ext cx="7259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000090"/>
              </a:solidFill>
              <a:latin typeface="Verdana"/>
              <a:cs typeface="Verdana"/>
            </a:endParaRPr>
          </a:p>
          <a:p>
            <a:endParaRPr lang="en-US" sz="36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1576" y="5733876"/>
            <a:ext cx="5305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For Accountability and Motivation!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561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55171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2C97FF"/>
                </a:solidFill>
              </a:rPr>
              <a:t>It Starts With Your Morning Rituals</a:t>
            </a:r>
            <a:r>
              <a:rPr lang="en-US" sz="3600" b="1" dirty="0">
                <a:solidFill>
                  <a:srgbClr val="2C9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b="1" dirty="0">
                <a:solidFill>
                  <a:srgbClr val="2C97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200" dirty="0">
                <a:solidFill>
                  <a:srgbClr val="2C97FF"/>
                </a:solidFill>
              </a:rPr>
              <a:t>(Your Hour of Power)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650" y="3002794"/>
            <a:ext cx="7825861" cy="3508977"/>
          </a:xfrm>
        </p:spPr>
        <p:txBody>
          <a:bodyPr>
            <a:normAutofit fontScale="85000" lnSpcReduction="10000"/>
          </a:bodyPr>
          <a:lstStyle/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Rise 30-60 minutes earlier than normal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Put your feet on the floor when alarm goes off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Meditate or pray for 10-15 minutes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Exercise aerobically and/or anaerobically for a minimum of 30 minutes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Start your morning with a nutritious breakfast</a:t>
            </a:r>
          </a:p>
          <a:p>
            <a:pPr marL="609600" indent="-609600">
              <a:buFontTx/>
              <a:buAutoNum type="arabicPeriod"/>
            </a:pPr>
            <a:r>
              <a:rPr lang="en-US" sz="2800" dirty="0">
                <a:solidFill>
                  <a:srgbClr val="000090"/>
                </a:solidFill>
              </a:rPr>
              <a:t>End your day with a gratitude meditation or prayer for 10 minutes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THINK WELL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2936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1758" y="2309235"/>
            <a:ext cx="7402551" cy="391889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90"/>
                </a:solidFill>
              </a:rPr>
              <a:t>If you are sleep deprived you will tend to eat more sweet and starchy foods, rather than </a:t>
            </a:r>
            <a:r>
              <a:rPr lang="en-US" dirty="0" smtClean="0">
                <a:solidFill>
                  <a:srgbClr val="000090"/>
                </a:solidFill>
              </a:rPr>
              <a:t>healthy foods. 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Researchers </a:t>
            </a:r>
            <a:r>
              <a:rPr lang="en-US" dirty="0">
                <a:solidFill>
                  <a:srgbClr val="000090"/>
                </a:solidFill>
              </a:rPr>
              <a:t>suspect </a:t>
            </a:r>
            <a:r>
              <a:rPr lang="en-US" dirty="0" smtClean="0">
                <a:solidFill>
                  <a:srgbClr val="000090"/>
                </a:solidFill>
              </a:rPr>
              <a:t>that cravings </a:t>
            </a:r>
            <a:r>
              <a:rPr lang="en-US" dirty="0">
                <a:solidFill>
                  <a:srgbClr val="000090"/>
                </a:solidFill>
              </a:rPr>
              <a:t>stemmed from the fact that your brain is fueled by glucose (blood sugar); therefore, when lack of sleep occurs, your brain searches for carbohydrates. </a:t>
            </a:r>
          </a:p>
          <a:p>
            <a:r>
              <a:rPr lang="en-US" dirty="0">
                <a:solidFill>
                  <a:srgbClr val="000090"/>
                </a:solidFill>
              </a:rPr>
              <a:t>In short, sleep deprivation puts your body into a pre-diabetic state, and makes you feel hungry, even if you’ve already eaten. 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2C97FF"/>
                </a:solidFill>
              </a:rPr>
              <a:t>Get Your Sleep</a:t>
            </a:r>
            <a:endParaRPr lang="en-US" sz="2400" b="1" dirty="0">
              <a:solidFill>
                <a:srgbClr val="2C97FF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94794"/>
            <a:ext cx="6940646" cy="1143000"/>
          </a:xfrm>
          <a:prstGeom prst="rect">
            <a:avLst/>
          </a:prstGeom>
          <a:solidFill>
            <a:srgbClr val="2C97FF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6000" b="1" dirty="0" smtClean="0">
                <a:solidFill>
                  <a:schemeClr val="bg1"/>
                </a:solidFill>
              </a:rPr>
              <a:t>THINK WELL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148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09600" y="1847947"/>
            <a:ext cx="784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HEALTH CARE QUIZ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>
                <a:solidFill>
                  <a:srgbClr val="000090"/>
                </a:solidFill>
              </a:rPr>
              <a:t>True or False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762000" y="3418193"/>
            <a:ext cx="7696200" cy="304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arenR"/>
            </a:pPr>
            <a:r>
              <a:rPr lang="en-US" sz="2400" dirty="0">
                <a:solidFill>
                  <a:srgbClr val="2C97FF"/>
                </a:solidFill>
              </a:rPr>
              <a:t>It is possible that a person could have heart disease, cancer, high blood pressure and yet not feel a symptom</a:t>
            </a:r>
            <a:r>
              <a:rPr lang="en-US" sz="2400" dirty="0" smtClean="0">
                <a:solidFill>
                  <a:srgbClr val="2C97FF"/>
                </a:solidFill>
              </a:rPr>
              <a:t>?</a:t>
            </a:r>
          </a:p>
          <a:p>
            <a:pPr marL="609600" indent="-609600">
              <a:spcBef>
                <a:spcPct val="20000"/>
              </a:spcBef>
              <a:buFontTx/>
              <a:buAutoNum type="arabicParenR"/>
            </a:pPr>
            <a:endParaRPr lang="en-US" sz="2400" dirty="0">
              <a:solidFill>
                <a:srgbClr val="2C97FF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r>
              <a:rPr lang="en-US" sz="3200" b="1" dirty="0">
                <a:solidFill>
                  <a:srgbClr val="000090"/>
                </a:solidFill>
              </a:rPr>
              <a:t>TRUE or FALSE</a:t>
            </a:r>
          </a:p>
          <a:p>
            <a:pPr marL="609600" indent="-609600">
              <a:spcBef>
                <a:spcPct val="20000"/>
              </a:spcBef>
            </a:pPr>
            <a:endParaRPr lang="en-US" sz="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37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09600" y="1868105"/>
            <a:ext cx="784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HEALTH CARE QUIZ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>
                <a:solidFill>
                  <a:srgbClr val="000090"/>
                </a:solidFill>
              </a:rPr>
              <a:t>True or False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762000" y="3351793"/>
            <a:ext cx="7696200" cy="304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arenR"/>
            </a:pPr>
            <a:r>
              <a:rPr lang="en-US" sz="2400" dirty="0" smtClean="0">
                <a:solidFill>
                  <a:srgbClr val="2C97FF"/>
                </a:solidFill>
              </a:rPr>
              <a:t>Can you judge your health by how you feel?</a:t>
            </a:r>
          </a:p>
          <a:p>
            <a:pPr marL="609600" indent="-609600" algn="ctr">
              <a:spcBef>
                <a:spcPct val="20000"/>
              </a:spcBef>
            </a:pPr>
            <a:endParaRPr lang="en-US" sz="3200" b="1" dirty="0" smtClean="0">
              <a:solidFill>
                <a:srgbClr val="000090"/>
              </a:solidFill>
            </a:endParaRPr>
          </a:p>
          <a:p>
            <a:pPr marL="609600" indent="-609600" algn="ctr">
              <a:spcBef>
                <a:spcPct val="20000"/>
              </a:spcBef>
            </a:pPr>
            <a:r>
              <a:rPr lang="en-US" sz="3200" b="1" dirty="0" smtClean="0">
                <a:solidFill>
                  <a:srgbClr val="000090"/>
                </a:solidFill>
              </a:rPr>
              <a:t>TRUE </a:t>
            </a:r>
            <a:r>
              <a:rPr lang="en-US" sz="3200" b="1" dirty="0">
                <a:solidFill>
                  <a:srgbClr val="000090"/>
                </a:solidFill>
              </a:rPr>
              <a:t>or FALSE</a:t>
            </a:r>
          </a:p>
          <a:p>
            <a:pPr marL="609600" indent="-609600">
              <a:spcBef>
                <a:spcPct val="20000"/>
              </a:spcBef>
            </a:pPr>
            <a:endParaRPr lang="en-US" sz="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045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572" y="2700875"/>
            <a:ext cx="8040316" cy="3828635"/>
          </a:xfrm>
        </p:spPr>
        <p:txBody>
          <a:bodyPr/>
          <a:lstStyle/>
          <a:p>
            <a:pPr algn="ctr">
              <a:buFontTx/>
              <a:buNone/>
            </a:pPr>
            <a:r>
              <a:rPr lang="ja-JP" altLang="en-US" sz="3200" dirty="0">
                <a:solidFill>
                  <a:srgbClr val="000090"/>
                </a:solidFill>
                <a:latin typeface="Arial"/>
              </a:rPr>
              <a:t>“</a:t>
            </a:r>
            <a:r>
              <a:rPr lang="en-US" sz="3200" dirty="0">
                <a:solidFill>
                  <a:srgbClr val="000090"/>
                </a:solidFill>
              </a:rPr>
              <a:t>Take good care of your body.</a:t>
            </a:r>
          </a:p>
          <a:p>
            <a:pPr algn="ctr">
              <a:buFontTx/>
              <a:buNone/>
            </a:pPr>
            <a:r>
              <a:rPr lang="en-US" sz="3200" dirty="0" smtClean="0">
                <a:solidFill>
                  <a:srgbClr val="000090"/>
                </a:solidFill>
              </a:rPr>
              <a:t>It</a:t>
            </a:r>
            <a:r>
              <a:rPr lang="en-US" sz="3200" dirty="0" smtClean="0">
                <a:solidFill>
                  <a:srgbClr val="000090"/>
                </a:solidFill>
                <a:latin typeface="Arial"/>
              </a:rPr>
              <a:t>’</a:t>
            </a:r>
            <a:r>
              <a:rPr lang="en-US" sz="3200" dirty="0" smtClean="0">
                <a:solidFill>
                  <a:srgbClr val="000090"/>
                </a:solidFill>
              </a:rPr>
              <a:t>s </a:t>
            </a:r>
            <a:r>
              <a:rPr lang="en-US" sz="3200" dirty="0">
                <a:solidFill>
                  <a:srgbClr val="000090"/>
                </a:solidFill>
              </a:rPr>
              <a:t>the only place you have to Live.</a:t>
            </a:r>
            <a:r>
              <a:rPr lang="ja-JP" altLang="en-US" sz="3200" dirty="0">
                <a:solidFill>
                  <a:srgbClr val="000090"/>
                </a:solidFill>
                <a:latin typeface="Arial"/>
              </a:rPr>
              <a:t>”</a:t>
            </a:r>
            <a:endParaRPr lang="en-US" sz="3200" dirty="0">
              <a:solidFill>
                <a:srgbClr val="000090"/>
              </a:solidFill>
            </a:endParaRPr>
          </a:p>
          <a:p>
            <a:pPr algn="ctr">
              <a:buFontTx/>
              <a:buNone/>
            </a:pPr>
            <a:r>
              <a:rPr lang="en-US" sz="4000" dirty="0" smtClean="0">
                <a:solidFill>
                  <a:srgbClr val="000090"/>
                </a:solidFill>
              </a:rPr>
              <a:t>-</a:t>
            </a:r>
            <a:r>
              <a:rPr lang="en-US" dirty="0" smtClean="0">
                <a:solidFill>
                  <a:srgbClr val="000090"/>
                </a:solidFill>
              </a:rPr>
              <a:t>Jim </a:t>
            </a:r>
            <a:r>
              <a:rPr lang="en-US" dirty="0" err="1">
                <a:solidFill>
                  <a:srgbClr val="000090"/>
                </a:solidFill>
              </a:rPr>
              <a:t>Rohn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819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13" y="2376714"/>
            <a:ext cx="3107872" cy="3986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493" y="2449286"/>
            <a:ext cx="3241107" cy="36648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61980" y="1683967"/>
            <a:ext cx="15511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Step 1</a:t>
            </a:r>
            <a:endParaRPr lang="en-US" sz="36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18485" y="1673464"/>
            <a:ext cx="15511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Step 2</a:t>
            </a:r>
            <a:endParaRPr lang="en-US" sz="36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98896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ave 11"/>
          <p:cNvSpPr/>
          <p:nvPr/>
        </p:nvSpPr>
        <p:spPr>
          <a:xfrm>
            <a:off x="-2296475" y="5630983"/>
            <a:ext cx="12888174" cy="4054302"/>
          </a:xfrm>
          <a:prstGeom prst="wave">
            <a:avLst>
              <a:gd name="adj1" fmla="val 12500"/>
              <a:gd name="adj2" fmla="val -8464"/>
            </a:avLst>
          </a:prstGeom>
          <a:gradFill flip="none" rotWithShape="1">
            <a:gsLst>
              <a:gs pos="35000">
                <a:srgbClr val="2C97FF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Wave 14"/>
          <p:cNvSpPr/>
          <p:nvPr/>
        </p:nvSpPr>
        <p:spPr>
          <a:xfrm>
            <a:off x="-200526" y="5868733"/>
            <a:ext cx="10480842" cy="3482344"/>
          </a:xfrm>
          <a:prstGeom prst="wave">
            <a:avLst>
              <a:gd name="adj1" fmla="val 12500"/>
              <a:gd name="adj2" fmla="val 28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769895" y="2886346"/>
            <a:ext cx="4866105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8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  <a:t>Become a</a:t>
            </a:r>
            <a:br>
              <a:rPr lang="en-US" sz="1800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latin typeface="Avenir Book"/>
                <a:cs typeface="Avenir Book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Happier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Healthier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Leaner</a:t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&amp; </a:t>
            </a:r>
            <a:r>
              <a:rPr lang="en-US" sz="3200" i="1" dirty="0" smtClean="0">
                <a:ln w="12700">
                  <a:noFill/>
                  <a:prstDash val="solid"/>
                </a:ln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More Energetic</a:t>
            </a: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r>
              <a:rPr lang="en-US" sz="32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>YOU!</a:t>
            </a:r>
            <a:r>
              <a:rPr lang="en-US" sz="2400" spc="3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  <a:t/>
            </a:r>
            <a:br>
              <a:rPr lang="en-US" sz="2400" spc="300" dirty="0" smtClean="0">
                <a:ln w="12700">
                  <a:noFill/>
                  <a:prstDash val="solid"/>
                </a:ln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Heavy"/>
                <a:cs typeface="Avenir Heavy"/>
              </a:rPr>
            </a:br>
            <a:endParaRPr lang="en-US" sz="4800" b="1" dirty="0">
              <a:solidFill>
                <a:srgbClr val="2C97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ranklin Gothic Medium"/>
              <a:cs typeface="Franklin Gothic Medium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286939" y="8689461"/>
            <a:ext cx="5434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TRANSFORM </a:t>
            </a:r>
            <a:r>
              <a:rPr lang="en-US" baseline="30000" dirty="0" smtClean="0">
                <a:solidFill>
                  <a:schemeClr val="bg1"/>
                </a:solidFill>
                <a:latin typeface="Avenir Light"/>
                <a:cs typeface="Avenir Light"/>
              </a:rPr>
              <a:t>into a </a:t>
            </a:r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HEALTHIER,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  <a:latin typeface="Avenir Light"/>
                <a:cs typeface="Avenir Light"/>
              </a:rPr>
              <a:t>LEANER </a:t>
            </a:r>
            <a:r>
              <a:rPr lang="en-US" sz="1400" dirty="0" smtClean="0">
                <a:solidFill>
                  <a:schemeClr val="bg1"/>
                </a:solidFill>
                <a:latin typeface="Avenir Book"/>
                <a:cs typeface="Avenir Book"/>
              </a:rPr>
              <a:t>more vital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sz="1400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and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venir Book"/>
                <a:cs typeface="Avenir Book"/>
              </a:rPr>
              <a:t>ENERGETIC </a:t>
            </a:r>
            <a:r>
              <a:rPr lang="en-US" baseline="30000" dirty="0" smtClean="0">
                <a:solidFill>
                  <a:schemeClr val="bg1"/>
                </a:solidFill>
                <a:latin typeface="Avenir Book"/>
                <a:cs typeface="Avenir Book"/>
              </a:rPr>
              <a:t>you</a:t>
            </a:r>
            <a:endParaRPr lang="en-US" baseline="30000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360971" y="1606406"/>
            <a:ext cx="8468065" cy="2680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90 Days to a NEW YOU!</a:t>
            </a:r>
            <a:endParaRPr lang="en-US" sz="4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3541378"/>
            <a:ext cx="5968244" cy="32898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632" y="6317607"/>
            <a:ext cx="4363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APR. </a:t>
            </a:r>
            <a:r>
              <a:rPr lang="en-US" sz="3200" b="1" smtClean="0">
                <a:solidFill>
                  <a:srgbClr val="000090"/>
                </a:solidFill>
              </a:rPr>
              <a:t>16TH </a:t>
            </a:r>
            <a:r>
              <a:rPr lang="en-US" sz="3200" b="1" dirty="0" smtClean="0">
                <a:solidFill>
                  <a:srgbClr val="000090"/>
                </a:solidFill>
              </a:rPr>
              <a:t>– JULY 2ND</a:t>
            </a:r>
            <a:endParaRPr lang="en-US" sz="3200" b="1" dirty="0">
              <a:solidFill>
                <a:srgbClr val="00009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478886746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/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75" y="2981159"/>
            <a:ext cx="2023552" cy="2627597"/>
          </a:xfrm>
          <a:prstGeom prst="rect">
            <a:avLst/>
          </a:prstGeom>
          <a:ln>
            <a:solidFill>
              <a:srgbClr val="76B119"/>
            </a:solidFill>
          </a:ln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267670" y="1893358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1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609904" y="1725123"/>
            <a:ext cx="7245676" cy="90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MAXIMIZE WEIGHT LOSS</a:t>
            </a:r>
            <a:endParaRPr lang="en-US" sz="4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4353670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64000" y="4505660"/>
            <a:ext cx="370570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Meal Plans 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Recipes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Shopping Lists</a:t>
            </a:r>
            <a:endParaRPr lang="en-US" sz="2600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76842" y="3284864"/>
            <a:ext cx="4709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14 DAY QUICKSTART </a:t>
            </a:r>
          </a:p>
          <a:p>
            <a:pPr algn="ctr"/>
            <a:r>
              <a:rPr lang="en-US" sz="2800" dirty="0">
                <a:solidFill>
                  <a:srgbClr val="2C97FF"/>
                </a:solidFill>
              </a:rPr>
              <a:t>MEAL </a:t>
            </a:r>
            <a:r>
              <a:rPr lang="en-US" sz="2800" dirty="0" smtClean="0">
                <a:solidFill>
                  <a:srgbClr val="2C97FF"/>
                </a:solidFill>
              </a:rPr>
              <a:t>PLANS</a:t>
            </a:r>
            <a:endParaRPr lang="en-US" sz="2800" dirty="0">
              <a:solidFill>
                <a:srgbClr val="2C97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736" y="3673368"/>
            <a:ext cx="2071919" cy="2685317"/>
          </a:xfrm>
          <a:prstGeom prst="rect">
            <a:avLst/>
          </a:prstGeom>
          <a:ln>
            <a:solidFill>
              <a:srgbClr val="76B119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186073662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855872" y="1888400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2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436120" y="1725123"/>
            <a:ext cx="7245676" cy="90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GET LEANER FASTER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4353670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76848" y="4505660"/>
            <a:ext cx="45909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3 Beginner Workouts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3 Advanced Workouts</a:t>
            </a:r>
          </a:p>
          <a:p>
            <a:pPr marL="800100" lvl="1" indent="-342900">
              <a:buFont typeface="Arial"/>
              <a:buChar char="•"/>
            </a:pPr>
            <a:r>
              <a:rPr lang="en-US" sz="2600" dirty="0" smtClean="0">
                <a:solidFill>
                  <a:srgbClr val="000090"/>
                </a:solidFill>
              </a:rPr>
              <a:t>Supportive Advice to Maximize Your Fitness</a:t>
            </a:r>
            <a:endParaRPr lang="en-US" sz="2600" dirty="0">
              <a:solidFill>
                <a:srgbClr val="00009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42" y="2887578"/>
            <a:ext cx="2232225" cy="2886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419" y="3617033"/>
            <a:ext cx="2088015" cy="27195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90210" y="3315354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CORE PERFORMANCE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>
                <a:solidFill>
                  <a:srgbClr val="2C97FF"/>
                </a:solidFill>
              </a:rPr>
              <a:t>INTERVAL </a:t>
            </a:r>
            <a:r>
              <a:rPr lang="en-US" sz="2400" dirty="0" smtClean="0">
                <a:solidFill>
                  <a:srgbClr val="2C97FF"/>
                </a:solidFill>
              </a:rPr>
              <a:t>WORKOUTS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1254849882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8661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136962" y="1848888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3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98131" y="1805930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JOIN AN ACCOUNTABILTY </a:t>
            </a:r>
            <a:r>
              <a:rPr lang="en-US" sz="36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GROUP</a:t>
            </a:r>
            <a:endParaRPr lang="en-US" sz="36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362525" y="4273805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40055" y="4498931"/>
            <a:ext cx="49028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Get Double The Results In The Same Amount Of Time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Make Working Out Fun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Burn Up To 600 Calories Per Hour</a:t>
            </a:r>
          </a:p>
          <a:p>
            <a:pPr marL="285750" indent="-285750">
              <a:buFont typeface="Arial"/>
              <a:buChar char="•"/>
            </a:pPr>
            <a:endParaRPr lang="en-US" sz="2200" dirty="0">
              <a:solidFill>
                <a:srgbClr val="000090"/>
              </a:solidFill>
            </a:endParaRP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5" t="5016" r="21597" b="5016"/>
          <a:stretch/>
        </p:blipFill>
        <p:spPr bwMode="auto">
          <a:xfrm>
            <a:off x="427849" y="3201016"/>
            <a:ext cx="2940994" cy="304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41375" y="3201017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CORE PERFORMANCE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 smtClean="0">
                <a:solidFill>
                  <a:srgbClr val="2C97FF"/>
                </a:solidFill>
              </a:rPr>
              <a:t>GROUP WORKOUTS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629172722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136962" y="1942464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</a:t>
            </a:r>
            <a:r>
              <a:rPr lang="en-US" b="1" u="sng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98131" y="1739090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INCREASE YOUR ENERGY</a:t>
            </a:r>
            <a:endParaRPr lang="en-US" sz="48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430962" y="4353670"/>
            <a:ext cx="3705709" cy="2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11045" y="4427171"/>
            <a:ext cx="4657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Balance Your Nutrition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Alkalize Your Body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Get 15+ Servings Of Fruits &amp; Vegetables Per Serving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9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260" t="4878" r="2940" b="2439"/>
          <a:stretch/>
        </p:blipFill>
        <p:spPr>
          <a:xfrm>
            <a:off x="975401" y="2928186"/>
            <a:ext cx="1907977" cy="31799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90210" y="3201016"/>
            <a:ext cx="464447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GREENS FIRST</a:t>
            </a:r>
          </a:p>
          <a:p>
            <a:pPr algn="ctr"/>
            <a:r>
              <a:rPr lang="en-US" sz="3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US" sz="3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2400" dirty="0" smtClean="0">
                <a:solidFill>
                  <a:srgbClr val="2C97FF"/>
                </a:solidFill>
              </a:rPr>
              <a:t>SUPER FOOD DRINK MIX</a:t>
            </a:r>
            <a:endParaRPr lang="en-US" sz="2400" dirty="0">
              <a:solidFill>
                <a:srgbClr val="2C97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569401813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243906" y="1942464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5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31291" y="1872770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ONLINE WELLNESS COMPANION</a:t>
            </a:r>
            <a:endParaRPr lang="en-US" sz="36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064000" y="4006093"/>
            <a:ext cx="4424947" cy="0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90209" y="3408930"/>
            <a:ext cx="4695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MY </a:t>
            </a:r>
            <a:r>
              <a:rPr lang="en-US" sz="24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CREATINGWELLNESS </a:t>
            </a:r>
            <a:r>
              <a:rPr lang="en-US" sz="24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SPACE</a:t>
            </a:r>
            <a:endParaRPr lang="en-US" sz="24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Picture Placeholder 2"/>
          <p:cNvPicPr>
            <a:picLocks noChangeAspect="1"/>
          </p:cNvPicPr>
          <p:nvPr/>
        </p:nvPicPr>
        <p:blipFill rotWithShape="1">
          <a:blip r:embed="rId4"/>
          <a:srcRect l="8107" t="15539" r="13505" b="15539"/>
          <a:stretch/>
        </p:blipFill>
        <p:spPr>
          <a:xfrm>
            <a:off x="364225" y="3522719"/>
            <a:ext cx="3138301" cy="20728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43682" y="4233853"/>
            <a:ext cx="45987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Track Your Results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Personalize To Your Dietary Needs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Meal Planning On The Go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</a:rPr>
              <a:t>Build Your Own Customized </a:t>
            </a:r>
          </a:p>
          <a:p>
            <a:r>
              <a:rPr lang="en-US" sz="2000" dirty="0" smtClean="0">
                <a:solidFill>
                  <a:srgbClr val="000090"/>
                </a:solidFill>
              </a:rPr>
              <a:t>     Workouts</a:t>
            </a:r>
          </a:p>
          <a:p>
            <a:endParaRPr lang="en-US" sz="1600" dirty="0">
              <a:solidFill>
                <a:srgbClr val="2C97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337654963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8" name="Title 15"/>
          <p:cNvSpPr txBox="1">
            <a:spLocks/>
          </p:cNvSpPr>
          <p:nvPr/>
        </p:nvSpPr>
        <p:spPr>
          <a:xfrm>
            <a:off x="150330" y="1969200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</a:t>
            </a:r>
            <a:r>
              <a:rPr lang="en-US" b="1" u="sng" dirty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1371395" y="1819298"/>
            <a:ext cx="7707880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ACHIEVE LIFETIME WELLNESS</a:t>
            </a:r>
            <a:endParaRPr lang="en-US" sz="4400" dirty="0">
              <a:solidFill>
                <a:srgbClr val="00009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064000" y="4099669"/>
            <a:ext cx="4424947" cy="0"/>
          </a:xfrm>
          <a:prstGeom prst="line">
            <a:avLst/>
          </a:prstGeom>
          <a:ln>
            <a:solidFill>
              <a:srgbClr val="76B1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90209" y="3061362"/>
            <a:ext cx="4695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DOCTOR LEAD </a:t>
            </a:r>
          </a:p>
          <a:p>
            <a:pPr algn="ctr"/>
            <a:r>
              <a:rPr lang="en-US" sz="2800" b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ADVICE &amp; COACHING</a:t>
            </a:r>
            <a:endParaRPr lang="en-US" sz="2800" b="1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90209" y="4233853"/>
            <a:ext cx="469563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Step By Step Doctor Lead Program</a:t>
            </a:r>
          </a:p>
          <a:p>
            <a:pPr marL="285750" indent="-285750">
              <a:buFont typeface="Arial"/>
              <a:buChar char="•"/>
            </a:pPr>
            <a:r>
              <a:rPr lang="en-US" sz="2200" dirty="0" smtClean="0">
                <a:solidFill>
                  <a:srgbClr val="000090"/>
                </a:solidFill>
              </a:rPr>
              <a:t>Getting Healthy Has Never Been So EASY!</a:t>
            </a:r>
          </a:p>
          <a:p>
            <a:endParaRPr lang="en-US" sz="2200" dirty="0">
              <a:solidFill>
                <a:srgbClr val="2C97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86" y="3405551"/>
            <a:ext cx="2643814" cy="25568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2570975872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858210"/>
            <a:ext cx="9144000" cy="5641473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pic>
        <p:nvPicPr>
          <p:cNvPr id="6" name="Picture 2" descr="C:\Users\Owner\Pictures\My Pictures\fatboy for adrenaline.JPG"/>
          <p:cNvPicPr>
            <a:picLocks noChangeAspect="1" noChangeArrowheads="1"/>
          </p:cNvPicPr>
          <p:nvPr/>
        </p:nvPicPr>
        <p:blipFill>
          <a:blip r:embed="rId3">
            <a:lum bright="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01" y="2576104"/>
            <a:ext cx="3361858" cy="41100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Owner\Pictures\My Pictures\fatboy results for adrenaline.JPG"/>
          <p:cNvPicPr>
            <a:picLocks noChangeAspect="1" noChangeArrowheads="1"/>
          </p:cNvPicPr>
          <p:nvPr/>
        </p:nvPicPr>
        <p:blipFill>
          <a:blip r:embed="rId4">
            <a:lum bright="-8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833" y="2600875"/>
            <a:ext cx="3228866" cy="41100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42201" y="1953659"/>
            <a:ext cx="16341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Before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32419" y="1981280"/>
            <a:ext cx="12747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After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149197"/>
      </p:ext>
    </p:extLst>
  </p:cSld>
  <p:clrMapOvr>
    <a:masterClrMapping/>
  </p:clrMapOvr>
  <p:transition spd="slow" advTm="10000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3876842" y="2981159"/>
            <a:ext cx="4709005" cy="3261894"/>
          </a:xfrm>
          <a:prstGeom prst="roundRect">
            <a:avLst/>
          </a:prstGeom>
          <a:solidFill>
            <a:schemeClr val="bg1">
              <a:alpha val="72000"/>
            </a:schemeClr>
          </a:solidFill>
          <a:effectLst>
            <a:glow rad="101600">
              <a:schemeClr val="bg1">
                <a:alpha val="75000"/>
              </a:schemeClr>
            </a:glow>
            <a:outerShdw blurRad="50800" dist="25400" dir="5400000" rotWithShape="0">
              <a:srgbClr val="000000">
                <a:alpha val="28000"/>
              </a:srgbClr>
            </a:outerShdw>
            <a:softEdge rad="647700"/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5"/>
          <p:cNvSpPr txBox="1">
            <a:spLocks/>
          </p:cNvSpPr>
          <p:nvPr/>
        </p:nvSpPr>
        <p:spPr>
          <a:xfrm>
            <a:off x="3810001" y="3202192"/>
            <a:ext cx="4692315" cy="2876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3600" b="1" i="1" dirty="0" smtClean="0">
                <a:solidFill>
                  <a:srgbClr val="2C97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SEE THE FRONT DESK </a:t>
            </a:r>
          </a:p>
          <a:p>
            <a:pPr algn="ctr"/>
            <a:endParaRPr lang="en-US" sz="2800" i="1" dirty="0" smtClean="0">
              <a:solidFill>
                <a:srgbClr val="2C97FF"/>
              </a:solidFill>
            </a:endParaRPr>
          </a:p>
          <a:p>
            <a:pPr algn="ctr"/>
            <a:r>
              <a:rPr lang="en-US" sz="2100" i="1" dirty="0" smtClean="0">
                <a:solidFill>
                  <a:srgbClr val="000090"/>
                </a:solidFill>
              </a:rPr>
              <a:t>    FOR MORE INFORMATION </a:t>
            </a:r>
          </a:p>
          <a:p>
            <a:pPr algn="ctr"/>
            <a:r>
              <a:rPr lang="en-US" sz="2100" i="1" dirty="0" smtClean="0">
                <a:solidFill>
                  <a:srgbClr val="000090"/>
                </a:solidFill>
              </a:rPr>
              <a:t>   &amp; TO RESERVE YOUR </a:t>
            </a:r>
          </a:p>
          <a:p>
            <a:pPr algn="ctr"/>
            <a:r>
              <a:rPr lang="en-US" sz="2100" i="1" dirty="0" smtClean="0">
                <a:solidFill>
                  <a:srgbClr val="000090"/>
                </a:solidFill>
              </a:rPr>
              <a:t>    SPOT TODAY!</a:t>
            </a:r>
            <a:endParaRPr lang="en-US" sz="3400" i="1" dirty="0" smtClean="0">
              <a:solidFill>
                <a:srgbClr val="000090"/>
              </a:solidFill>
            </a:endParaRPr>
          </a:p>
          <a:p>
            <a:pPr algn="ctr"/>
            <a:r>
              <a:rPr lang="en-US" sz="200" b="1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</a:p>
          <a:p>
            <a:pPr algn="ctr"/>
            <a:endParaRPr lang="en-US" sz="2600" dirty="0">
              <a:solidFill>
                <a:srgbClr val="000090"/>
              </a:solidFill>
            </a:endParaRPr>
          </a:p>
          <a:p>
            <a:pPr marL="342900" indent="-342900" algn="ctr">
              <a:buFont typeface="Arial"/>
              <a:buChar char="•"/>
            </a:pPr>
            <a:endParaRPr lang="en-US" sz="2300" i="1" dirty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817982" y="5619327"/>
            <a:ext cx="278063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817982" y="4160228"/>
            <a:ext cx="278063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2"/>
          <a:stretch/>
        </p:blipFill>
        <p:spPr>
          <a:xfrm>
            <a:off x="7344659" y="-1539"/>
            <a:ext cx="1761352" cy="1726662"/>
          </a:xfrm>
          <a:prstGeom prst="rect">
            <a:avLst/>
          </a:prstGeom>
        </p:spPr>
      </p:pic>
      <p:sp>
        <p:nvSpPr>
          <p:cNvPr id="15" name="Title 15"/>
          <p:cNvSpPr txBox="1">
            <a:spLocks/>
          </p:cNvSpPr>
          <p:nvPr/>
        </p:nvSpPr>
        <p:spPr>
          <a:xfrm>
            <a:off x="794993" y="1921050"/>
            <a:ext cx="1437819" cy="51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STEP 7</a:t>
            </a:r>
            <a:r>
              <a:rPr lang="en-US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u="sng" dirty="0" smtClean="0">
                <a:solidFill>
                  <a:srgbClr val="000090"/>
                </a:solidFill>
              </a:rPr>
              <a:t> </a:t>
            </a:r>
            <a:endParaRPr lang="en-US" b="1" u="sng" dirty="0">
              <a:solidFill>
                <a:srgbClr val="000090"/>
              </a:solidFill>
            </a:endParaRPr>
          </a:p>
        </p:txBody>
      </p:sp>
      <p:sp>
        <p:nvSpPr>
          <p:cNvPr id="16" name="Text Placeholder 5"/>
          <p:cNvSpPr txBox="1">
            <a:spLocks/>
          </p:cNvSpPr>
          <p:nvPr/>
        </p:nvSpPr>
        <p:spPr>
          <a:xfrm>
            <a:off x="2232812" y="1751644"/>
            <a:ext cx="6199669" cy="908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GET STARTED TODAY</a:t>
            </a:r>
            <a:endParaRPr lang="en-US" sz="4800" dirty="0">
              <a:solidFill>
                <a:srgbClr val="00009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349904" y="2767263"/>
            <a:ext cx="7421083" cy="40907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09" y="6193016"/>
            <a:ext cx="39268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APR. </a:t>
            </a:r>
            <a:r>
              <a:rPr lang="en-US" sz="3200" b="1" dirty="0">
                <a:solidFill>
                  <a:srgbClr val="000090"/>
                </a:solidFill>
              </a:rPr>
              <a:t>8</a:t>
            </a:r>
            <a:r>
              <a:rPr lang="en-US" sz="3200" b="1" dirty="0" smtClean="0">
                <a:solidFill>
                  <a:srgbClr val="000090"/>
                </a:solidFill>
              </a:rPr>
              <a:t>TH – JULY 1ST</a:t>
            </a:r>
            <a:endParaRPr lang="en-US" sz="3200" b="1" dirty="0">
              <a:solidFill>
                <a:srgbClr val="00009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91394"/>
            <a:ext cx="7352632" cy="1200328"/>
          </a:xfrm>
          <a:prstGeom prst="rect">
            <a:avLst/>
          </a:prstGeom>
          <a:solidFill>
            <a:srgbClr val="2C97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 SPRING </a:t>
            </a:r>
            <a:r>
              <a:rPr lang="en-US" sz="44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venir Black"/>
                <a:cs typeface="Avenir Black"/>
              </a:rPr>
              <a:t>INTO WELLNESS</a:t>
            </a:r>
            <a:endParaRPr lang="en-US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Avenir Light"/>
              <a:cs typeface="Avenir Light"/>
            </a:endParaRPr>
          </a:p>
          <a:p>
            <a:pPr algn="ctr"/>
            <a:r>
              <a:rPr lang="en-US" sz="28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Avenir Heavy"/>
                <a:cs typeface="Avenir Heavy"/>
              </a:rPr>
              <a:t>WELLNESS CHALLENGE!</a:t>
            </a:r>
            <a:endParaRPr lang="en-US" sz="28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venir Heavy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53811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xmlns:p14="http://schemas.microsoft.com/office/powerpoint/2010/main" advTm="1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4782</TotalTime>
  <Words>1258</Words>
  <Application>Microsoft Macintosh PowerPoint</Application>
  <PresentationFormat>On-screen Show (4:3)</PresentationFormat>
  <Paragraphs>320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4" baseType="lpstr">
      <vt:lpstr>Arial</vt:lpstr>
      <vt:lpstr>Arial Narrow</vt:lpstr>
      <vt:lpstr>Avenir Black</vt:lpstr>
      <vt:lpstr>Avenir Book</vt:lpstr>
      <vt:lpstr>Avenir Heavy</vt:lpstr>
      <vt:lpstr>Avenir Light</vt:lpstr>
      <vt:lpstr>Calibri</vt:lpstr>
      <vt:lpstr>Century Gothic</vt:lpstr>
      <vt:lpstr>Franklin Gothic Book</vt:lpstr>
      <vt:lpstr>Franklin Gothic Medium</vt:lpstr>
      <vt:lpstr>ＭＳ ゴシック</vt:lpstr>
      <vt:lpstr>Verdana</vt:lpstr>
      <vt:lpstr>Wingdings 2</vt:lpstr>
      <vt:lpstr>Austin</vt:lpstr>
      <vt:lpstr>1_Austin</vt:lpstr>
      <vt:lpstr>PowerPoint Presentation</vt:lpstr>
      <vt:lpstr>PowerPoint Presentation</vt:lpstr>
      <vt:lpstr>PowerPoint Presentation</vt:lpstr>
      <vt:lpstr>7 Foundational  Steps to Wellness</vt:lpstr>
      <vt:lpstr>North Americans eat 31% more packaged food than fresh food, and they consume more packaged food per person than their counterparts in nearly all other countries.   </vt:lpstr>
      <vt:lpstr>A University of Texas Health Science Center study found that the more diet sodas a person drank, the greater their risk of becoming overweight. Downing just two or more cans a day  increased waistlines by 500%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LETS TAKE THE ACIDITY TEST</vt:lpstr>
      <vt:lpstr>PowerPoint Presentation</vt:lpstr>
      <vt:lpstr>EAT RIGHT</vt:lpstr>
      <vt:lpstr>Breakfast Examples</vt:lpstr>
      <vt:lpstr>PowerPoint Presentation</vt:lpstr>
      <vt:lpstr>PowerPoint Presentation</vt:lpstr>
      <vt:lpstr>EAT RIGHT</vt:lpstr>
      <vt:lpstr>PowerPoint Presentation</vt:lpstr>
      <vt:lpstr>PowerPoint Presentation</vt:lpstr>
      <vt:lpstr>PowerPoint Presentation</vt:lpstr>
      <vt:lpstr>PowerPoint Presentation</vt:lpstr>
      <vt:lpstr>It Starts With Your Morning Rituals (Your Hour of Power)</vt:lpstr>
      <vt:lpstr>Get Your Sleep</vt:lpstr>
      <vt:lpstr>PowerPoint Presentation</vt:lpstr>
      <vt:lpstr>PowerPoint Presentation</vt:lpstr>
      <vt:lpstr>PowerPoint Presentation</vt:lpstr>
      <vt:lpstr>PowerPoint Presentation</vt:lpstr>
      <vt:lpstr>Become a Happier Healthier Leaner &amp; More Energetic YOU!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 Van</dc:creator>
  <cp:lastModifiedBy>brendan marais</cp:lastModifiedBy>
  <cp:revision>105</cp:revision>
  <dcterms:created xsi:type="dcterms:W3CDTF">2012-12-26T19:51:32Z</dcterms:created>
  <dcterms:modified xsi:type="dcterms:W3CDTF">2016-05-16T18:40:12Z</dcterms:modified>
</cp:coreProperties>
</file>