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  <p:sldId id="275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CF1FE-9CEB-465A-B4A0-7DBD2C854FE2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210B5-5808-489A-9F60-259BAECCF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8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6975D-90D8-44C7-9108-C29D293273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9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2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5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1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1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4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3AF5E-6F54-4521-899A-51D2342B1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33A6-92AE-4C2D-B513-280D38D9E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0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ederwatch.org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208" y="545448"/>
            <a:ext cx="10258425" cy="2257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18611" y="5501943"/>
            <a:ext cx="269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American </a:t>
            </a:r>
            <a:r>
              <a:rPr lang="en-US" sz="1600" dirty="0" smtClean="0">
                <a:latin typeface="Georgia" panose="02040502050405020303" pitchFamily="18" charset="0"/>
              </a:rPr>
              <a:t>Goldfinch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by Bob </a:t>
            </a:r>
            <a:r>
              <a:rPr lang="en-US" sz="1600" dirty="0">
                <a:latin typeface="Georgia" panose="02040502050405020303" pitchFamily="18" charset="0"/>
              </a:rPr>
              <a:t>Vuxinic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992" y="2602681"/>
            <a:ext cx="6459620" cy="359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5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51" y="38870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How to count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18" y="1442705"/>
            <a:ext cx="325411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>
                <a:latin typeface="Georgia" panose="02040502050405020303" pitchFamily="18" charset="0"/>
              </a:rPr>
              <a:t>Day 1</a:t>
            </a:r>
            <a:r>
              <a:rPr lang="en-US" sz="2400" dirty="0" smtClean="0">
                <a:latin typeface="Georgia" panose="02040502050405020303" pitchFamily="18" charset="0"/>
              </a:rPr>
              <a:t>: Record the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maximum number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each species seen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Georgia" panose="02040502050405020303" pitchFamily="18" charset="0"/>
              </a:rPr>
              <a:t>s</a:t>
            </a:r>
            <a:r>
              <a:rPr lang="en-US" sz="2400" dirty="0" smtClean="0">
                <a:latin typeface="Georgia" panose="02040502050405020303" pitchFamily="18" charset="0"/>
              </a:rPr>
              <a:t>imultaneously.</a:t>
            </a:r>
          </a:p>
          <a:p>
            <a:pPr marL="0" indent="0">
              <a:spcBef>
                <a:spcPts val="600"/>
              </a:spcBef>
              <a:buNone/>
            </a:pPr>
            <a:endParaRPr lang="en-US" sz="800" b="1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>
                <a:latin typeface="Georgia" panose="02040502050405020303" pitchFamily="18" charset="0"/>
              </a:rPr>
              <a:t>Day 2</a:t>
            </a:r>
            <a:r>
              <a:rPr lang="en-US" sz="2400" dirty="0" smtClean="0">
                <a:latin typeface="Georgia" panose="02040502050405020303" pitchFamily="18" charset="0"/>
              </a:rPr>
              <a:t>: Repeat!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sz="800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dirty="0" smtClean="0">
                <a:latin typeface="Georgia" panose="02040502050405020303" pitchFamily="18" charset="0"/>
              </a:rPr>
              <a:t>Your </a:t>
            </a:r>
            <a:r>
              <a:rPr lang="en-US" altLang="en-US" sz="2400" dirty="0">
                <a:latin typeface="Georgia" panose="02040502050405020303" pitchFamily="18" charset="0"/>
              </a:rPr>
              <a:t>final count is the largest number for each species over both </a:t>
            </a:r>
            <a:r>
              <a:rPr lang="en-US" altLang="en-US" sz="2400" dirty="0" smtClean="0">
                <a:latin typeface="Georgia" panose="02040502050405020303" pitchFamily="18" charset="0"/>
              </a:rPr>
              <a:t>days.</a:t>
            </a:r>
            <a:endParaRPr lang="en-US" altLang="en-US" sz="2400" dirty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536" y="1027910"/>
            <a:ext cx="2867526" cy="4720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161" y="1442705"/>
            <a:ext cx="2939749" cy="435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900512" y="2187741"/>
            <a:ext cx="2675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Day 1 = 1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0512" y="3101389"/>
            <a:ext cx="192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Day 2 = 6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7305" y="3996286"/>
            <a:ext cx="16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eorgia" panose="02040502050405020303" pitchFamily="18" charset="0"/>
              </a:rPr>
              <a:t>Tally= 6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20256559">
            <a:off x="6190749" y="2391658"/>
            <a:ext cx="675371" cy="360560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 rot="1303224">
            <a:off x="8335007" y="3454971"/>
            <a:ext cx="672967" cy="37874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80090" y="5743106"/>
            <a:ext cx="307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Pine Siskins by Brandon Green 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324" y="25925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It can be tricky! 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632" y="1117162"/>
            <a:ext cx="7518984" cy="508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8"/>
          <p:cNvSpPr/>
          <p:nvPr/>
        </p:nvSpPr>
        <p:spPr>
          <a:xfrm rot="1278224">
            <a:off x="3477475" y="1901522"/>
            <a:ext cx="683543" cy="39936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9086557">
            <a:off x="3568931" y="3259100"/>
            <a:ext cx="609504" cy="38386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4134012">
            <a:off x="5451360" y="5023105"/>
            <a:ext cx="649705" cy="36094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215402">
            <a:off x="6482590" y="3174072"/>
            <a:ext cx="425239" cy="5293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429298">
            <a:off x="4426266" y="4492020"/>
            <a:ext cx="541421" cy="3489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487648">
            <a:off x="8750434" y="3460558"/>
            <a:ext cx="392606" cy="56777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69815">
            <a:off x="4863104" y="3173572"/>
            <a:ext cx="325773" cy="62195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491966" y="4715820"/>
            <a:ext cx="2875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Mixed species by Lynda Hill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5400000">
            <a:off x="8200542" y="4542527"/>
            <a:ext cx="3587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Sandhill Cranes by Diana Adams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477" y="646574"/>
            <a:ext cx="7488522" cy="5549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 flipH="1">
            <a:off x="2760053" y="1088844"/>
            <a:ext cx="6766560" cy="4664990"/>
          </a:xfrm>
          <a:prstGeom prst="line">
            <a:avLst/>
          </a:prstGeom>
          <a:ln w="1174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0433"/>
            <a:ext cx="10515600" cy="116721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Don’t Count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33" y="1402496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Birds that fly over the count site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Birds seen on non-count days</a:t>
            </a:r>
          </a:p>
          <a:p>
            <a:pPr marL="0" indent="0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45" y="199923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Behavioral Interactions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566" y="1216648"/>
            <a:ext cx="5252635" cy="4351338"/>
          </a:xfrm>
        </p:spPr>
        <p:txBody>
          <a:bodyPr>
            <a:normAutofit/>
          </a:bodyPr>
          <a:lstStyle/>
          <a:p>
            <a:pPr marL="457189" lvl="1" indent="0">
              <a:buNone/>
            </a:pPr>
            <a:r>
              <a:rPr lang="en-US" b="1" dirty="0" smtClean="0">
                <a:latin typeface="Georgia" panose="02040502050405020303" pitchFamily="18" charset="0"/>
              </a:rPr>
              <a:t>Displacement </a:t>
            </a:r>
            <a:r>
              <a:rPr lang="en-US" dirty="0" smtClean="0">
                <a:latin typeface="Georgia" panose="02040502050405020303" pitchFamily="18" charset="0"/>
              </a:rPr>
              <a:t>= When </a:t>
            </a:r>
            <a:r>
              <a:rPr lang="en-US" dirty="0">
                <a:latin typeface="Georgia" panose="02040502050405020303" pitchFamily="18" charset="0"/>
              </a:rPr>
              <a:t>one bird (the “source”) tries to take over a </a:t>
            </a:r>
            <a:r>
              <a:rPr lang="en-US" dirty="0" smtClean="0">
                <a:latin typeface="Georgia" panose="02040502050405020303" pitchFamily="18" charset="0"/>
              </a:rPr>
              <a:t>resource-food or a perch occupied </a:t>
            </a:r>
            <a:r>
              <a:rPr lang="en-US" dirty="0">
                <a:latin typeface="Georgia" panose="02040502050405020303" pitchFamily="18" charset="0"/>
              </a:rPr>
              <a:t>by another bird (the “target</a:t>
            </a:r>
            <a:r>
              <a:rPr lang="en-US" dirty="0" smtClean="0">
                <a:latin typeface="Georgia" panose="02040502050405020303" pitchFamily="18" charset="0"/>
              </a:rPr>
              <a:t>”).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253" y="121664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Georgia" panose="02040502050405020303" pitchFamily="18" charset="0"/>
              </a:rPr>
              <a:t>Predation</a:t>
            </a:r>
            <a:r>
              <a:rPr lang="en-US" sz="2400" dirty="0">
                <a:latin typeface="Georgia" panose="02040502050405020303" pitchFamily="18" charset="0"/>
              </a:rPr>
              <a:t> = When one bird (the “source”) attempts to capture or kill another bird (the “target</a:t>
            </a:r>
            <a:r>
              <a:rPr lang="en-US" sz="2400" dirty="0" smtClean="0">
                <a:latin typeface="Georgia" panose="02040502050405020303" pitchFamily="18" charset="0"/>
              </a:rPr>
              <a:t>”). </a:t>
            </a:r>
            <a:endParaRPr lang="en-US" sz="2400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2260" y="508762"/>
            <a:ext cx="3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Record both successful and </a:t>
            </a:r>
          </a:p>
          <a:p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unsuccessful interactions!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87" y="2331579"/>
            <a:ext cx="4190333" cy="299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42254" y="5324254"/>
            <a:ext cx="529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Sharp-shinned Hawk (source) depredates European Starling (target). Photo by Karen Burke.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10991" r="10215" b="16522"/>
          <a:stretch/>
        </p:blipFill>
        <p:spPr>
          <a:xfrm>
            <a:off x="1135615" y="2550111"/>
            <a:ext cx="4100147" cy="277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38200" y="5316354"/>
            <a:ext cx="495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Northern Flicker (source) displaces European Starling (target). Photo by Pam Koch.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638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Submit Data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4" name="Content Placeholder 3" descr="data entry hom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27" y="1701948"/>
            <a:ext cx="3996635" cy="3603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95" y="2441288"/>
            <a:ext cx="65817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own Arrow 5"/>
          <p:cNvSpPr/>
          <p:nvPr/>
        </p:nvSpPr>
        <p:spPr>
          <a:xfrm rot="1335673">
            <a:off x="5519221" y="1778226"/>
            <a:ext cx="663612" cy="13261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Record Weather &amp; Time 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6" y="1299451"/>
            <a:ext cx="11229694" cy="450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58" y="1988189"/>
            <a:ext cx="3830053" cy="1900948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What was the weather like during your count days?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How much time did you spend watching your site? 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551" y="5670192"/>
            <a:ext cx="3501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Tufted Titmouse by Bob Vuxinic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36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Explore Your Data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7121" y="1409698"/>
            <a:ext cx="307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Track the birds in </a:t>
            </a:r>
          </a:p>
          <a:p>
            <a:r>
              <a:rPr lang="en-US" sz="2800" dirty="0" smtClean="0">
                <a:latin typeface="Georgia" panose="02040502050405020303" pitchFamily="18" charset="0"/>
              </a:rPr>
              <a:t>your backyard. 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2910" y="5796889"/>
            <a:ext cx="372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Dark-eyed Junco by Sarah Maclean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9847652" y="2605178"/>
            <a:ext cx="3994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Downy Woodpecker by Jennifer Taggart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834" y="2829723"/>
            <a:ext cx="5383780" cy="3114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32004" y="777213"/>
            <a:ext cx="2073589" cy="317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95" y="1412498"/>
            <a:ext cx="5493929" cy="3180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910" y="3824133"/>
            <a:ext cx="2994703" cy="208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3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Explore Reports Across the Country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4" name="Picture 8" descr="map_tre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7084" y="1106281"/>
            <a:ext cx="4934933" cy="480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06842" y="142324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Georgia" panose="02040502050405020303" pitchFamily="18" charset="0"/>
              </a:rPr>
              <a:t>View: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Changes in population distribution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Trend graphs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Distribution maps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Frequently reported birds by state, province, &amp; region 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Rare &amp; diseased birds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786" y="4882319"/>
            <a:ext cx="3076548" cy="125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635" y="4477974"/>
            <a:ext cx="2236745" cy="1708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4409" y="6017321"/>
            <a:ext cx="4968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House Finch with Eye Disease by Errol </a:t>
            </a:r>
            <a:r>
              <a:rPr lang="en-US" sz="1600" dirty="0" err="1">
                <a:latin typeface="Georgia" panose="02040502050405020303" pitchFamily="18" charset="0"/>
              </a:rPr>
              <a:t>Taskin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39" y="281761"/>
            <a:ext cx="11930063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Enhance Your Experience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6639" y="1325040"/>
            <a:ext cx="4393769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Georgia" panose="02040502050405020303" pitchFamily="18" charset="0"/>
              </a:rPr>
              <a:t>Web-based Learning: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b="1" dirty="0" smtClean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Georgia" panose="02040502050405020303" pitchFamily="18" charset="0"/>
              </a:rPr>
              <a:t>Common Feeder Birds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Georgia" panose="02040502050405020303" pitchFamily="18" charset="0"/>
              </a:rPr>
              <a:t>Food &amp; feeder preferences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   by species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Georgia" panose="02040502050405020303" pitchFamily="18" charset="0"/>
              </a:rPr>
              <a:t>Tricky Bird IDs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56815" y="1012046"/>
            <a:ext cx="2361197" cy="4632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022" y="3328183"/>
            <a:ext cx="7139410" cy="2557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07419" y="1748492"/>
            <a:ext cx="3339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Extensive </a:t>
            </a:r>
            <a:r>
              <a:rPr lang="en-US" sz="2400" dirty="0">
                <a:latin typeface="Georgia" panose="02040502050405020303" pitchFamily="18" charset="0"/>
              </a:rPr>
              <a:t>FAQs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Participant photos </a:t>
            </a:r>
            <a:endParaRPr lang="en-US" sz="2400" dirty="0" smtClean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Articles about recent research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46293" y="42624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Get Involved!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1788" y="775887"/>
            <a:ext cx="7213494" cy="5327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4" y="158907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Visit our website to join:</a:t>
            </a:r>
          </a:p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  <a:hlinkClick r:id="rId3"/>
              </a:rPr>
              <a:t>www.feederwatch.org</a:t>
            </a:r>
            <a:endParaRPr lang="en-US" sz="2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New members receive: 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Handbook with instructions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Common Feeder Birds</a:t>
            </a:r>
            <a:r>
              <a:rPr lang="en-US" sz="2400" dirty="0" smtClean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Poster</a:t>
            </a:r>
          </a:p>
          <a:p>
            <a:r>
              <a:rPr lang="en-US" sz="2400" i="1" dirty="0" smtClean="0">
                <a:latin typeface="Georgia" panose="02040502050405020303" pitchFamily="18" charset="0"/>
              </a:rPr>
              <a:t>Bird-Watching </a:t>
            </a:r>
            <a:r>
              <a:rPr lang="en-US" sz="2400" i="1" dirty="0" smtClean="0">
                <a:latin typeface="Georgia" panose="02040502050405020303" pitchFamily="18" charset="0"/>
              </a:rPr>
              <a:t>Days </a:t>
            </a:r>
          </a:p>
          <a:p>
            <a:pPr marL="0" indent="0">
              <a:buNone/>
            </a:pPr>
            <a:r>
              <a:rPr lang="en-US" sz="2400" i="1" dirty="0" smtClean="0">
                <a:latin typeface="Georgia" panose="02040502050405020303" pitchFamily="18" charset="0"/>
              </a:rPr>
              <a:t>    </a:t>
            </a:r>
            <a:r>
              <a:rPr lang="en-US" sz="2400" dirty="0">
                <a:latin typeface="Georgia" panose="02040502050405020303" pitchFamily="18" charset="0"/>
              </a:rPr>
              <a:t>c</a:t>
            </a:r>
            <a:r>
              <a:rPr lang="en-US" sz="2400" dirty="0" smtClean="0">
                <a:latin typeface="Georgia" panose="02040502050405020303" pitchFamily="18" charset="0"/>
              </a:rPr>
              <a:t>alendar </a:t>
            </a:r>
            <a:endParaRPr lang="en-US" sz="2400" dirty="0" smtClean="0">
              <a:latin typeface="Georgia" panose="02040502050405020303" pitchFamily="18" charset="0"/>
            </a:endParaRPr>
          </a:p>
          <a:p>
            <a:r>
              <a:rPr lang="en-US" sz="2400" i="1" dirty="0" smtClean="0">
                <a:latin typeface="Georgia" panose="02040502050405020303" pitchFamily="18" charset="0"/>
              </a:rPr>
              <a:t>Winter Bird Highlights</a:t>
            </a:r>
            <a:r>
              <a:rPr lang="en-US" sz="2400" dirty="0" smtClean="0">
                <a:latin typeface="Georgia" panose="02040502050405020303" pitchFamily="18" charset="0"/>
              </a:rPr>
              <a:t>, our annual research summary</a:t>
            </a:r>
            <a:endParaRPr lang="en-US" sz="2400" i="1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35" y="1234135"/>
            <a:ext cx="6665077" cy="476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65259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Anyone who feeds birds can participate</a:t>
            </a:r>
          </a:p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Repeated counts November – April</a:t>
            </a:r>
          </a:p>
          <a:p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Maximum number of each </a:t>
            </a:r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species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Provides presence </a:t>
            </a:r>
            <a:r>
              <a:rPr lang="en-US" altLang="en-US" sz="2400" i="1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</a:t>
            </a:r>
          </a:p>
          <a:p>
            <a:pPr marL="0" indent="0">
              <a:buNone/>
            </a:pPr>
            <a:r>
              <a:rPr lang="en-US" altLang="en-US" sz="2400" i="1" dirty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i="1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absence data</a:t>
            </a:r>
          </a:p>
          <a:p>
            <a:r>
              <a:rPr lang="en-US" altLang="en-US" sz="2400" dirty="0" smtClean="0">
                <a:latin typeface="Georgia" panose="020405020504050203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Behavioral Interactions </a:t>
            </a:r>
          </a:p>
          <a:p>
            <a:pPr marL="0" indent="0"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2702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What is Project FeederWatch?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2712" y="5419155"/>
            <a:ext cx="192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Blue Jay by </a:t>
            </a:r>
            <a:br>
              <a:rPr lang="en-US" sz="1600" dirty="0" smtClean="0">
                <a:latin typeface="Georgia" panose="02040502050405020303" pitchFamily="18" charset="0"/>
              </a:rPr>
            </a:br>
            <a:r>
              <a:rPr lang="en-US" sz="1600" dirty="0" smtClean="0">
                <a:latin typeface="Georgia" panose="02040502050405020303" pitchFamily="18" charset="0"/>
              </a:rPr>
              <a:t>Maria Corcacas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53" y="1057414"/>
            <a:ext cx="6373427" cy="4762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The Numbers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20" y="146885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20,000 participants / year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52,000 count sites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100 </a:t>
            </a:r>
            <a:r>
              <a:rPr lang="en-US" altLang="en-US" sz="22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million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birds reported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4.2 </a:t>
            </a:r>
            <a:r>
              <a:rPr lang="en-US" altLang="en-US" sz="2200" i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million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hours of volunteer time</a:t>
            </a:r>
          </a:p>
          <a:p>
            <a:pPr>
              <a:spcAft>
                <a:spcPct val="25000"/>
              </a:spcAft>
            </a:pP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2 books,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26+ 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scientific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papers</a:t>
            </a:r>
          </a:p>
          <a:p>
            <a:pPr>
              <a:spcAft>
                <a:spcPct val="25000"/>
              </a:spcAft>
            </a:pP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Started in 1977 by Bird Studies Canada</a:t>
            </a:r>
          </a:p>
          <a:p>
            <a:pPr>
              <a:spcAft>
                <a:spcPct val="25000"/>
              </a:spcAft>
            </a:pP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Cornell Lab of Ornithology joined in 1987</a:t>
            </a:r>
            <a:endParaRPr lang="en-US" altLang="en-US" sz="2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Fully funded by </a:t>
            </a:r>
            <a:r>
              <a:rPr lang="en-US" altLang="en-US" sz="2200" dirty="0" smtClean="0">
                <a:latin typeface="Georgia" panose="02040502050405020303" pitchFamily="18" charset="0"/>
                <a:ea typeface="ＭＳ Ｐゴシック" panose="020B0600070205080204" pitchFamily="34" charset="-128"/>
              </a:rPr>
              <a:t>participant fees </a:t>
            </a:r>
            <a:r>
              <a:rPr lang="en-US" altLang="en-US" sz="2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and gifts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FeederWatch is Citizen Science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69" y="15335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Georgia" panose="02040502050405020303" pitchFamily="18" charset="0"/>
              </a:rPr>
              <a:t>What is Citizen Science?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" b="1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Involves the public in scientific research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Answers large-scale &amp; longitudinal questions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Promotes environmental awareness &amp; 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  scientific literacy 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Your observations are important! 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114" y="1300273"/>
            <a:ext cx="3128020" cy="493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5400000">
            <a:off x="10242654" y="5054179"/>
            <a:ext cx="2297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Amanda </a:t>
            </a:r>
            <a:r>
              <a:rPr lang="en-US" sz="1600" dirty="0" err="1" smtClean="0">
                <a:latin typeface="Georgia" panose="02040502050405020303" pitchFamily="18" charset="0"/>
              </a:rPr>
              <a:t>Boyarshinov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20" y="3763378"/>
            <a:ext cx="2753347" cy="272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372" y="5007650"/>
            <a:ext cx="2478592" cy="1466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830" y="5785446"/>
            <a:ext cx="3885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Eurasian Collard-Doves spread across North America by Kevin Carver 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74" y="2267288"/>
            <a:ext cx="2314750" cy="354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07" y="1212301"/>
            <a:ext cx="10515600" cy="4351338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Georgia" panose="02040502050405020303" pitchFamily="18" charset="0"/>
              </a:rPr>
              <a:t>Understand shifting bird populations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Follow winter range expansions or contractions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Record irruptions for winter finches and other species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Track </a:t>
            </a:r>
            <a:r>
              <a:rPr lang="en-US" sz="2200" dirty="0">
                <a:latin typeface="Georgia" panose="02040502050405020303" pitchFamily="18" charset="0"/>
              </a:rPr>
              <a:t>the spread of </a:t>
            </a:r>
            <a:r>
              <a:rPr lang="en-US" sz="2200" dirty="0" smtClean="0">
                <a:latin typeface="Georgia" panose="02040502050405020303" pitchFamily="18" charset="0"/>
              </a:rPr>
              <a:t>non-native </a:t>
            </a:r>
            <a:r>
              <a:rPr lang="en-US" sz="2200" dirty="0">
                <a:latin typeface="Georgia" panose="02040502050405020303" pitchFamily="18" charset="0"/>
              </a:rPr>
              <a:t>species</a:t>
            </a:r>
          </a:p>
          <a:p>
            <a:r>
              <a:rPr lang="en-US" sz="2200" dirty="0">
                <a:latin typeface="Georgia" panose="02040502050405020303" pitchFamily="18" charset="0"/>
              </a:rPr>
              <a:t>Monitor disease </a:t>
            </a:r>
            <a:r>
              <a:rPr lang="en-US" sz="2200" dirty="0" smtClean="0">
                <a:latin typeface="Georgia" panose="02040502050405020303" pitchFamily="18" charset="0"/>
              </a:rPr>
              <a:t>outbreaks</a:t>
            </a:r>
          </a:p>
          <a:p>
            <a:r>
              <a:rPr lang="en-US" sz="2200" dirty="0" smtClean="0">
                <a:latin typeface="Georgia" panose="02040502050405020303" pitchFamily="18" charset="0"/>
              </a:rPr>
              <a:t>And much more! </a:t>
            </a:r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07" y="2556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latin typeface="Georgia" panose="02040502050405020303" pitchFamily="18" charset="0"/>
              </a:rPr>
              <a:t>FeederWatch</a:t>
            </a:r>
            <a:r>
              <a:rPr lang="en-US" sz="4000" b="1" dirty="0" smtClean="0">
                <a:latin typeface="Georgia" panose="02040502050405020303" pitchFamily="18" charset="0"/>
              </a:rPr>
              <a:t> Data is used to… 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6006" y="5108127"/>
            <a:ext cx="362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Anna’s Hummingbirds expand 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winter range by Susan Beebe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36" y="1099729"/>
            <a:ext cx="3396630" cy="344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032" y="3617004"/>
            <a:ext cx="2387330" cy="13711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47688" y="4418651"/>
            <a:ext cx="2182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eorgia" panose="02040502050405020303" pitchFamily="18" charset="0"/>
              </a:rPr>
              <a:t>Pine Siskin irruption by Paul Smith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How to FeederWatch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Set up a count site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Choose count days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Count your birds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Record behaviors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Submit data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003" y="1348858"/>
            <a:ext cx="6463797" cy="491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5400000">
            <a:off x="9823537" y="4391800"/>
            <a:ext cx="3399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Mixed species </a:t>
            </a:r>
            <a:r>
              <a:rPr lang="en-US" sz="1600" dirty="0">
                <a:latin typeface="Georgia" panose="02040502050405020303" pitchFamily="18" charset="0"/>
              </a:rPr>
              <a:t>by Marquita </a:t>
            </a:r>
            <a:r>
              <a:rPr lang="en-US" sz="1600" dirty="0" err="1">
                <a:latin typeface="Georgia" panose="02040502050405020303" pitchFamily="18" charset="0"/>
              </a:rPr>
              <a:t>Seifried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b="1" dirty="0" smtClean="0">
                <a:latin typeface="Georgia" panose="02040502050405020303" pitchFamily="18" charset="0"/>
              </a:rPr>
              <a:t>Your Count Site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108" y="1481380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Where your feeders are located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Bird-friendly habitat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Easily viewed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9358257" y="4138272"/>
            <a:ext cx="373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Downy Woodpecker, Blue Jay, &amp;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Northern Cardinal by Eileen </a:t>
            </a:r>
            <a:r>
              <a:rPr lang="en-US" sz="1600" dirty="0">
                <a:latin typeface="Georgia" panose="02040502050405020303" pitchFamily="18" charset="0"/>
              </a:rPr>
              <a:t>Mathias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11" y="645458"/>
            <a:ext cx="4630271" cy="549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Choose Count Days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062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Count as often as once a week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smtClean="0">
                <a:latin typeface="Georgia" panose="02040502050405020303" pitchFamily="18" charset="0"/>
              </a:rPr>
              <a:t>from November-April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Leave 5 days that you do not count between </a:t>
            </a:r>
            <a:br>
              <a:rPr lang="en-US" sz="2400" dirty="0" smtClean="0">
                <a:latin typeface="Georgia" panose="02040502050405020303" pitchFamily="18" charset="0"/>
              </a:rPr>
            </a:br>
            <a:r>
              <a:rPr lang="en-US" sz="2400" dirty="0" smtClean="0">
                <a:latin typeface="Georgia" panose="02040502050405020303" pitchFamily="18" charset="0"/>
              </a:rPr>
              <a:t>each 2-day count 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Keep track of how long you observed your count site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Observation time is flexible 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   (as short or as long as you like)</a:t>
            </a:r>
          </a:p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301" y="709557"/>
            <a:ext cx="2659674" cy="5422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Count Your </a:t>
            </a:r>
            <a:r>
              <a:rPr lang="en-US" b="1" dirty="0">
                <a:latin typeface="Georgia" panose="02040502050405020303" pitchFamily="18" charset="0"/>
              </a:rPr>
              <a:t>B</a:t>
            </a:r>
            <a:r>
              <a:rPr lang="en-US" b="1" dirty="0" smtClean="0">
                <a:latin typeface="Georgia" panose="02040502050405020303" pitchFamily="18" charset="0"/>
              </a:rPr>
              <a:t>irds 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777" y="1502895"/>
            <a:ext cx="6967202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b="1" dirty="0" smtClean="0">
                <a:latin typeface="Georgia" panose="02040502050405020303" pitchFamily="18" charset="0"/>
              </a:rPr>
              <a:t>What should I count?</a:t>
            </a:r>
          </a:p>
          <a:p>
            <a:pPr fontAlgn="base"/>
            <a:r>
              <a:rPr lang="en-US" sz="2400" kern="100" dirty="0" smtClean="0">
                <a:latin typeface="Georgia" panose="02040502050405020303" pitchFamily="18" charset="0"/>
              </a:rPr>
              <a:t>All </a:t>
            </a:r>
            <a:r>
              <a:rPr lang="en-US" sz="2400" kern="100" dirty="0">
                <a:latin typeface="Georgia" panose="02040502050405020303" pitchFamily="18" charset="0"/>
              </a:rPr>
              <a:t>of the individuals of each species </a:t>
            </a:r>
            <a:r>
              <a:rPr lang="en-US" sz="2400" kern="100" dirty="0" smtClean="0">
                <a:latin typeface="Georgia" panose="02040502050405020303" pitchFamily="18" charset="0"/>
              </a:rPr>
              <a:t>in </a:t>
            </a:r>
            <a:r>
              <a:rPr lang="en-US" sz="2400" kern="100" dirty="0">
                <a:latin typeface="Georgia" panose="02040502050405020303" pitchFamily="18" charset="0"/>
              </a:rPr>
              <a:t>view at any one </a:t>
            </a:r>
            <a:r>
              <a:rPr lang="en-US" sz="2400" kern="100" dirty="0" smtClean="0">
                <a:latin typeface="Georgia" panose="02040502050405020303" pitchFamily="18" charset="0"/>
              </a:rPr>
              <a:t>time</a:t>
            </a:r>
          </a:p>
          <a:p>
            <a:pPr fontAlgn="base"/>
            <a:r>
              <a:rPr lang="en-US" sz="2400" dirty="0" smtClean="0">
                <a:latin typeface="Georgia" panose="02040502050405020303" pitchFamily="18" charset="0"/>
              </a:rPr>
              <a:t>Birds </a:t>
            </a:r>
            <a:r>
              <a:rPr lang="en-US" sz="2400" dirty="0">
                <a:latin typeface="Georgia" panose="02040502050405020303" pitchFamily="18" charset="0"/>
              </a:rPr>
              <a:t>attracted to food or water you provided</a:t>
            </a:r>
          </a:p>
          <a:p>
            <a:pPr fontAlgn="base"/>
            <a:r>
              <a:rPr lang="en-US" sz="2400" dirty="0">
                <a:latin typeface="Georgia" panose="02040502050405020303" pitchFamily="18" charset="0"/>
              </a:rPr>
              <a:t>B</a:t>
            </a:r>
            <a:r>
              <a:rPr lang="en-US" sz="2400" dirty="0" smtClean="0">
                <a:latin typeface="Georgia" panose="02040502050405020303" pitchFamily="18" charset="0"/>
              </a:rPr>
              <a:t>irds </a:t>
            </a:r>
            <a:r>
              <a:rPr lang="en-US" sz="2400" dirty="0">
                <a:latin typeface="Georgia" panose="02040502050405020303" pitchFamily="18" charset="0"/>
              </a:rPr>
              <a:t>attracted to fruits or </a:t>
            </a:r>
            <a:r>
              <a:rPr lang="en-US" sz="2400" dirty="0" smtClean="0">
                <a:latin typeface="Georgia" panose="02040502050405020303" pitchFamily="18" charset="0"/>
              </a:rPr>
              <a:t>plantings</a:t>
            </a:r>
          </a:p>
          <a:p>
            <a:pPr fontAlgn="base"/>
            <a:r>
              <a:rPr lang="en-US" sz="2400" dirty="0">
                <a:latin typeface="Georgia" panose="02040502050405020303" pitchFamily="18" charset="0"/>
              </a:rPr>
              <a:t>Birds attracted to the activity around your feeders,  including predatory birds and tag-a-long birds, even if the birds don’t come to your feeders or plantings themselves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9680986" y="4632046"/>
            <a:ext cx="37759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eorgia" panose="02040502050405020303" pitchFamily="18" charset="0"/>
              </a:rPr>
              <a:t>House Finches by Maria </a:t>
            </a:r>
            <a:r>
              <a:rPr lang="en-US" sz="1600" dirty="0">
                <a:latin typeface="Georgia" panose="02040502050405020303" pitchFamily="18" charset="0"/>
              </a:rPr>
              <a:t>Corcacas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979" y="529339"/>
            <a:ext cx="3655975" cy="580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" y="39336"/>
            <a:ext cx="3426249" cy="396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48" y="-44200"/>
            <a:ext cx="1487156" cy="570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75" y="61260"/>
            <a:ext cx="3057525" cy="35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587" y="6505575"/>
            <a:ext cx="28860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615</Words>
  <Application>Microsoft Office PowerPoint</Application>
  <PresentationFormat>Widescreen</PresentationFormat>
  <Paragraphs>131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Georgia</vt:lpstr>
      <vt:lpstr>1_Office Theme</vt:lpstr>
      <vt:lpstr>PowerPoint Presentation</vt:lpstr>
      <vt:lpstr>What is Project FeederWatch? </vt:lpstr>
      <vt:lpstr>The Numbers</vt:lpstr>
      <vt:lpstr>FeederWatch is Citizen Science</vt:lpstr>
      <vt:lpstr>FeederWatch Data is used to… </vt:lpstr>
      <vt:lpstr>How to FeederWatch</vt:lpstr>
      <vt:lpstr>Your Count Site </vt:lpstr>
      <vt:lpstr>Choose Count Days</vt:lpstr>
      <vt:lpstr>Count Your Birds </vt:lpstr>
      <vt:lpstr>How to count</vt:lpstr>
      <vt:lpstr>It can be tricky! </vt:lpstr>
      <vt:lpstr>Don’t Count </vt:lpstr>
      <vt:lpstr>Behavioral Interactions</vt:lpstr>
      <vt:lpstr>Submit Data</vt:lpstr>
      <vt:lpstr>Record Weather &amp; Time </vt:lpstr>
      <vt:lpstr>Explore Your Data</vt:lpstr>
      <vt:lpstr>Explore Reports Across the Country</vt:lpstr>
      <vt:lpstr>Enhance Your Experience</vt:lpstr>
      <vt:lpstr>Get Involved!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Mueller</dc:creator>
  <cp:lastModifiedBy>Chelsea Benson</cp:lastModifiedBy>
  <cp:revision>66</cp:revision>
  <dcterms:created xsi:type="dcterms:W3CDTF">2015-08-12T16:02:48Z</dcterms:created>
  <dcterms:modified xsi:type="dcterms:W3CDTF">2017-10-19T15:22:57Z</dcterms:modified>
</cp:coreProperties>
</file>