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sldIdLst>
    <p:sldId id="256" r:id="rId2"/>
    <p:sldId id="307" r:id="rId3"/>
    <p:sldId id="308" r:id="rId4"/>
    <p:sldId id="309" r:id="rId5"/>
    <p:sldId id="310" r:id="rId6"/>
    <p:sldId id="311" r:id="rId7"/>
    <p:sldId id="312" r:id="rId8"/>
    <p:sldId id="313" r:id="rId9"/>
    <p:sldId id="314" r:id="rId10"/>
    <p:sldId id="318" r:id="rId11"/>
    <p:sldId id="315" r:id="rId12"/>
    <p:sldId id="316" r:id="rId13"/>
    <p:sldId id="317" r:id="rId14"/>
    <p:sldId id="319" r:id="rId15"/>
    <p:sldId id="320" r:id="rId16"/>
    <p:sldId id="321" r:id="rId17"/>
    <p:sldId id="322" r:id="rId18"/>
    <p:sldId id="323" r:id="rId19"/>
    <p:sldId id="324" r:id="rId20"/>
    <p:sldId id="325" r:id="rId21"/>
    <p:sldId id="326" r:id="rId22"/>
    <p:sldId id="327" r:id="rId23"/>
    <p:sldId id="328" r:id="rId24"/>
    <p:sldId id="306" r:id="rId25"/>
    <p:sldId id="329" r:id="rId26"/>
    <p:sldId id="330" r:id="rId27"/>
    <p:sldId id="331" r:id="rId28"/>
    <p:sldId id="332" r:id="rId29"/>
    <p:sldId id="333" r:id="rId30"/>
    <p:sldId id="334" r:id="rId31"/>
    <p:sldId id="335" r:id="rId32"/>
    <p:sldId id="336" r:id="rId33"/>
    <p:sldId id="337" r:id="rId34"/>
    <p:sldId id="343" r:id="rId35"/>
    <p:sldId id="342" r:id="rId36"/>
    <p:sldId id="338" r:id="rId37"/>
    <p:sldId id="339" r:id="rId38"/>
    <p:sldId id="340" r:id="rId39"/>
    <p:sldId id="273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h Liebman" initials="SL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420" autoAdjust="0"/>
  </p:normalViewPr>
  <p:slideViewPr>
    <p:cSldViewPr snapToGrid="0">
      <p:cViewPr varScale="1">
        <p:scale>
          <a:sx n="80" d="100"/>
          <a:sy n="80" d="100"/>
        </p:scale>
        <p:origin x="-57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168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heme" Target="theme/theme1.xml"/><Relationship Id="rId47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commentAuthors" Target="commentAuthors.xml"/><Relationship Id="rId44" Type="http://schemas.openxmlformats.org/officeDocument/2006/relationships/presProps" Target="presProps.xml"/><Relationship Id="rId4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334AF8-4DBC-4D52-BC39-DA880392D7D5}" type="datetimeFigureOut">
              <a:rPr lang="en-US" smtClean="0"/>
              <a:t>6/7/17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6DF9A-4138-4CE9-A2AE-AB9413786F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078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Relationship Id="rId3" Type="http://schemas.openxmlformats.org/officeDocument/2006/relationships/hyperlink" Target="https://courses.lumenlearning.com/introductiontosociology-waymaker/" TargetMode="Externa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02040312-72c8-441e-a685-20e9333f3e1d/Introduction_to_Sociology_2e" TargetMode="External"/><Relationship Id="rId4" Type="http://schemas.openxmlformats.org/officeDocument/2006/relationships/hyperlink" Target="https://creativecommons.org/licenses/by/4.0/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02040312-72c8-441e-a685-20e9333f3e1d/Introduction_to_Sociology_2e" TargetMode="External"/><Relationship Id="rId4" Type="http://schemas.openxmlformats.org/officeDocument/2006/relationships/hyperlink" Target="https://creativecommons.org/licenses/by/4.0/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02040312-72c8-441e-a685-20e9333f3e1d/Introduction_to_Sociology_2e" TargetMode="External"/><Relationship Id="rId4" Type="http://schemas.openxmlformats.org/officeDocument/2006/relationships/hyperlink" Target="https://creativecommons.org/licenses/by/4.0/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02040312-72c8-441e-a685-20e9333f3e1d/Introduction_to_Sociology_2e" TargetMode="External"/><Relationship Id="rId4" Type="http://schemas.openxmlformats.org/officeDocument/2006/relationships/hyperlink" Target="https://creativecommons.org/licenses/by/4.0/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Group_of_women_in_cap_and_gown_at_Western_College_on_Tree_Day_1903_(3191801017).jpg" TargetMode="External"/><Relationship Id="rId4" Type="http://schemas.openxmlformats.org/officeDocument/2006/relationships/hyperlink" Target="https://creativecommons.org/about/pdm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02040312-72c8-441e-a685-20e9333f3e1d/Introduction_to_Sociology_2e" TargetMode="External"/><Relationship Id="rId4" Type="http://schemas.openxmlformats.org/officeDocument/2006/relationships/hyperlink" Target="https://creativecommons.org/licenses/by/4.0/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m00by/2538526391" TargetMode="External"/><Relationship Id="rId4" Type="http://schemas.openxmlformats.org/officeDocument/2006/relationships/hyperlink" Target="https://creativecommons.org/licenses/by/4.0/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02040312-72c8-441e-a685-20e9333f3e1d/Introduction_to_Sociology_2e" TargetMode="External"/><Relationship Id="rId4" Type="http://schemas.openxmlformats.org/officeDocument/2006/relationships/hyperlink" Target="https://creativecommons.org/licenses/by/4.0/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02040312-72c8-441e-a685-20e9333f3e1d/Introduction_to_Sociology_2e" TargetMode="External"/><Relationship Id="rId4" Type="http://schemas.openxmlformats.org/officeDocument/2006/relationships/hyperlink" Target="https://creativecommons.org/licenses/by/4.0/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02040312-72c8-441e-a685-20e9333f3e1d/Introduction_to_Sociology_2e" TargetMode="External"/><Relationship Id="rId4" Type="http://schemas.openxmlformats.org/officeDocument/2006/relationships/hyperlink" Target="https://creativecommons.org/licenses/by/4.0/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02040312-72c8-441e-a685-20e9333f3e1d/Introduction_to_Sociology_2e" TargetMode="External"/><Relationship Id="rId4" Type="http://schemas.openxmlformats.org/officeDocument/2006/relationships/hyperlink" Target="https://creativecommons.org/licenses/by/4.0/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02040312-72c8-441e-a685-20e9333f3e1d/Introduction_to_Sociology_2e" TargetMode="External"/><Relationship Id="rId4" Type="http://schemas.openxmlformats.org/officeDocument/2006/relationships/hyperlink" Target="https://creativecommons.org/licenses/by/4.0/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02040312-72c8-441e-a685-20e9333f3e1d/Introduction_to_Sociology_2e" TargetMode="External"/><Relationship Id="rId4" Type="http://schemas.openxmlformats.org/officeDocument/2006/relationships/hyperlink" Target="https://creativecommons.org/licenses/by/4.0/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02040312-72c8-441e-a685-20e9333f3e1d/Introduction_to_Sociology_2e" TargetMode="External"/><Relationship Id="rId4" Type="http://schemas.openxmlformats.org/officeDocument/2006/relationships/hyperlink" Target="https://creativecommons.org/licenses/by/4.0/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nx.org/contents/02040312-72c8-441e-a685-20e9333f3e1d/Introduction_to_Sociology_2e" TargetMode="External"/><Relationship Id="rId4" Type="http://schemas.openxmlformats.org/officeDocument/2006/relationships/hyperlink" Target="https://creativecommons.org/licenses/by/4.0/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text in these slides is taken from  </a:t>
            </a:r>
          </a:p>
          <a:p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https://courses.lumenlearning.com/introductiontosociology-waymaker/</a:t>
            </a:r>
            <a:r>
              <a:rPr lang="en-U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it is published under one or more open licenses.</a:t>
            </a:r>
            <a:endParaRPr lang="en-US" b="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images in these slides are attributed in the notes of the slide on which they appear and licensed as indicated.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Cover Image:</a:t>
            </a:r>
            <a:endParaRPr lang="en-US" b="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6DF9A-4138-4CE9-A2AE-AB9413786F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5920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“America’s Changing Religious</a:t>
            </a:r>
            <a:r>
              <a:rPr lang="en-US" baseline="0" dirty="0"/>
              <a:t> Landscape.” </a:t>
            </a:r>
            <a:r>
              <a:rPr lang="en-US" dirty="0"/>
              <a:t>Pew</a:t>
            </a:r>
            <a:r>
              <a:rPr lang="en-US" baseline="0" dirty="0"/>
              <a:t> Research Center, Washington D.C. (2015) </a:t>
            </a:r>
            <a:r>
              <a:rPr lang="en-US" dirty="0"/>
              <a:t>http://www.pewforum.org/2015/05/12/americas-changing-religious-landscape/, accessed</a:t>
            </a:r>
            <a:r>
              <a:rPr lang="en-US" baseline="0" dirty="0"/>
              <a:t> 4/28/2017.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Pew Data suggests that more people are becoming</a:t>
            </a:r>
            <a:r>
              <a:rPr lang="en-US" baseline="0" dirty="0"/>
              <a:t> secular. However, at the same time Evangelical churches represent a larger share of the Christian population. The data could suggest a hollowing out of the middle – as mainline Protestantism and Catholicism decline – and growing polarization between evangelicals and seculars with no religion. The Pew data doesn’t address fundamentalism per se but it could be that the Evangelical churches are growing more fundamentalist.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6DF9A-4138-4CE9-A2AE-AB9413786FF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622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(Photo courtesy of </a:t>
            </a:r>
            <a:r>
              <a:rPr lang="en-US" dirty="0" err="1">
                <a:effectLst/>
              </a:rPr>
              <a:t>eyeliam</a:t>
            </a:r>
            <a:r>
              <a:rPr lang="en-US" dirty="0">
                <a:effectLst/>
              </a:rPr>
              <a:t>/</a:t>
            </a:r>
            <a:r>
              <a:rPr lang="en-US" dirty="0" err="1">
                <a:effectLst/>
              </a:rPr>
              <a:t>flickr</a:t>
            </a:r>
            <a:r>
              <a:rPr lang="en-US" dirty="0">
                <a:effectLst/>
              </a:rPr>
              <a:t>) in </a:t>
            </a:r>
            <a:r>
              <a:rPr lang="en-US" dirty="0"/>
              <a:t>Introduction to Sociology 2e. </a:t>
            </a:r>
            <a:r>
              <a:rPr lang="en-US" b="1" dirty="0"/>
              <a:t>Authored by</a:t>
            </a:r>
            <a:r>
              <a:rPr lang="en-US" dirty="0"/>
              <a:t>: </a:t>
            </a:r>
            <a:r>
              <a:rPr lang="en-US" dirty="0" err="1"/>
              <a:t>OpenStax</a:t>
            </a:r>
            <a:r>
              <a:rPr lang="en-US" dirty="0"/>
              <a:t> CNX. </a:t>
            </a:r>
            <a:r>
              <a:rPr lang="en-US" b="1" dirty="0"/>
              <a:t>Located at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http://cnx.org/contents/02040312-72c8-441e-a685-20e9333f3e1d/Introduction_to_Sociology_2e</a:t>
            </a:r>
            <a:r>
              <a:rPr lang="en-US" dirty="0"/>
              <a:t>. </a:t>
            </a:r>
            <a:r>
              <a:rPr lang="en-US" b="1" dirty="0"/>
              <a:t>License</a:t>
            </a:r>
            <a:r>
              <a:rPr lang="en-US" dirty="0"/>
              <a:t>: </a:t>
            </a:r>
            <a:r>
              <a:rPr lang="en-US" i="1" dirty="0">
                <a:hlinkClick r:id="rId4"/>
              </a:rPr>
              <a:t>CC BY: Attribution</a:t>
            </a:r>
            <a:r>
              <a:rPr lang="en-US" dirty="0"/>
              <a:t>. </a:t>
            </a:r>
            <a:r>
              <a:rPr lang="en-US" b="1" dirty="0"/>
              <a:t>License Terms</a:t>
            </a:r>
            <a:r>
              <a:rPr lang="en-US" dirty="0"/>
              <a:t>: Download for free at http://cnx.org/contents/02040312-72c8-441e-a685-20e9333f3e1d@3.49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6DF9A-4138-4CE9-A2AE-AB9413786FF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2318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(Photo courtesy of </a:t>
            </a:r>
            <a:r>
              <a:rPr lang="en-US" dirty="0" err="1">
                <a:effectLst/>
              </a:rPr>
              <a:t>kodomut</a:t>
            </a:r>
            <a:r>
              <a:rPr lang="en-US" dirty="0">
                <a:effectLst/>
              </a:rPr>
              <a:t>/</a:t>
            </a:r>
            <a:r>
              <a:rPr lang="en-US" dirty="0" err="1">
                <a:effectLst/>
              </a:rPr>
              <a:t>flickr</a:t>
            </a:r>
            <a:r>
              <a:rPr lang="en-US" dirty="0">
                <a:effectLst/>
              </a:rPr>
              <a:t>) in Introduction to Sociology 2e. </a:t>
            </a:r>
            <a:r>
              <a:rPr lang="en-US" b="1" dirty="0">
                <a:effectLst/>
              </a:rPr>
              <a:t>Authored by</a:t>
            </a:r>
            <a:r>
              <a:rPr lang="en-US" dirty="0">
                <a:effectLst/>
              </a:rPr>
              <a:t>: </a:t>
            </a:r>
            <a:r>
              <a:rPr lang="en-US" dirty="0" err="1">
                <a:effectLst/>
              </a:rPr>
              <a:t>OpenStax</a:t>
            </a:r>
            <a:r>
              <a:rPr lang="en-US" dirty="0">
                <a:effectLst/>
              </a:rPr>
              <a:t> CNX. </a:t>
            </a:r>
            <a:r>
              <a:rPr lang="en-US" b="1" dirty="0">
                <a:effectLst/>
              </a:rPr>
              <a:t>Located at</a:t>
            </a:r>
            <a:r>
              <a:rPr lang="en-US" dirty="0">
                <a:effectLst/>
              </a:rPr>
              <a:t>: </a:t>
            </a:r>
            <a:r>
              <a:rPr lang="en-US" dirty="0">
                <a:effectLst/>
                <a:hlinkClick r:id="rId3"/>
              </a:rPr>
              <a:t>http://cnx.org/contents/02040312-72c8-441e-a685-20e9333f3e1d/Introduction_to_Sociology_2e</a:t>
            </a:r>
            <a:r>
              <a:rPr lang="en-US" dirty="0">
                <a:effectLst/>
              </a:rPr>
              <a:t>. </a:t>
            </a:r>
            <a:r>
              <a:rPr lang="en-US" b="1" dirty="0">
                <a:effectLst/>
              </a:rPr>
              <a:t>License</a:t>
            </a:r>
            <a:r>
              <a:rPr lang="en-US" dirty="0">
                <a:effectLst/>
              </a:rPr>
              <a:t>: </a:t>
            </a:r>
            <a:r>
              <a:rPr lang="en-US" i="1" dirty="0">
                <a:effectLst/>
                <a:hlinkClick r:id="rId4"/>
              </a:rPr>
              <a:t>CC BY: Attribution</a:t>
            </a:r>
            <a:r>
              <a:rPr lang="en-US" dirty="0">
                <a:effectLst/>
              </a:rPr>
              <a:t>. </a:t>
            </a:r>
            <a:r>
              <a:rPr lang="en-US" b="1" dirty="0">
                <a:effectLst/>
              </a:rPr>
              <a:t>License Terms</a:t>
            </a:r>
            <a:r>
              <a:rPr lang="en-US" dirty="0">
                <a:effectLst/>
              </a:rPr>
              <a:t>: Download for free at http://cnx.org/contents/02040312-72c8-441e-a685-20e9333f3e1d@3.49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6DF9A-4138-4CE9-A2AE-AB9413786FF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4979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 to Sociology 2e. </a:t>
            </a:r>
            <a:r>
              <a:rPr lang="en-US" b="1" dirty="0"/>
              <a:t>Authored by</a:t>
            </a:r>
            <a:r>
              <a:rPr lang="en-US" dirty="0"/>
              <a:t>: </a:t>
            </a:r>
            <a:r>
              <a:rPr lang="en-US" dirty="0" err="1"/>
              <a:t>OpenStax</a:t>
            </a:r>
            <a:r>
              <a:rPr lang="en-US" dirty="0"/>
              <a:t> CNX. </a:t>
            </a:r>
            <a:r>
              <a:rPr lang="en-US" b="1" dirty="0"/>
              <a:t>Located at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http://cnx.org/contents/02040312-72c8-441e-a685-20e9333f3e1d/Introduction_to_Sociology_2e</a:t>
            </a:r>
            <a:r>
              <a:rPr lang="en-US" dirty="0"/>
              <a:t>. </a:t>
            </a:r>
            <a:r>
              <a:rPr lang="en-US" b="1" dirty="0"/>
              <a:t>License</a:t>
            </a:r>
            <a:r>
              <a:rPr lang="en-US" dirty="0"/>
              <a:t>: </a:t>
            </a:r>
            <a:r>
              <a:rPr lang="en-US" i="1" dirty="0">
                <a:hlinkClick r:id="rId4"/>
              </a:rPr>
              <a:t>CC BY: Attribution</a:t>
            </a:r>
            <a:r>
              <a:rPr lang="en-US" dirty="0"/>
              <a:t>. </a:t>
            </a:r>
            <a:r>
              <a:rPr lang="en-US" b="1" dirty="0"/>
              <a:t>License Terms</a:t>
            </a:r>
            <a:r>
              <a:rPr lang="en-US" dirty="0"/>
              <a:t>: Download for free at http://cnx.org/contents/02040312-72c8-441e-a685-20e9333f3e1d@3.49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6DF9A-4138-4CE9-A2AE-AB9413786FF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4961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(Photo courtesy Thomas Ricker/</a:t>
            </a:r>
            <a:r>
              <a:rPr lang="en-US" dirty="0" err="1">
                <a:effectLst/>
              </a:rPr>
              <a:t>flickr</a:t>
            </a:r>
            <a:r>
              <a:rPr lang="en-US" dirty="0">
                <a:effectLst/>
              </a:rPr>
              <a:t>) in </a:t>
            </a:r>
            <a:r>
              <a:rPr lang="en-US" dirty="0"/>
              <a:t>Introduction to Sociology 2e. </a:t>
            </a:r>
            <a:r>
              <a:rPr lang="en-US" b="1" dirty="0"/>
              <a:t>Authored by</a:t>
            </a:r>
            <a:r>
              <a:rPr lang="en-US" dirty="0"/>
              <a:t>: </a:t>
            </a:r>
            <a:r>
              <a:rPr lang="en-US" dirty="0" err="1"/>
              <a:t>OpenStax</a:t>
            </a:r>
            <a:r>
              <a:rPr lang="en-US" dirty="0"/>
              <a:t> CNX. </a:t>
            </a:r>
            <a:r>
              <a:rPr lang="en-US" b="1" dirty="0"/>
              <a:t>Located at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http://cnx.org/contents/02040312-72c8-441e-a685-20e9333f3e1d/Introduction_to_Sociology_2e</a:t>
            </a:r>
            <a:r>
              <a:rPr lang="en-US" dirty="0"/>
              <a:t>. </a:t>
            </a:r>
            <a:r>
              <a:rPr lang="en-US" b="1" dirty="0"/>
              <a:t>License</a:t>
            </a:r>
            <a:r>
              <a:rPr lang="en-US" dirty="0"/>
              <a:t>: </a:t>
            </a:r>
            <a:r>
              <a:rPr lang="en-US" i="1" dirty="0">
                <a:hlinkClick r:id="rId4"/>
              </a:rPr>
              <a:t>CC BY: Attribution</a:t>
            </a:r>
            <a:r>
              <a:rPr lang="en-US" dirty="0"/>
              <a:t>. </a:t>
            </a:r>
            <a:r>
              <a:rPr lang="en-US" b="1" dirty="0"/>
              <a:t>License Terms</a:t>
            </a:r>
            <a:r>
              <a:rPr lang="en-US" dirty="0"/>
              <a:t>: Download for free at http://cnx.org/contents/02040312-72c8-441e-a685-20e9333f3e1d@3.49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6DF9A-4138-4CE9-A2AE-AB9413786FF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3319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female graduates in 1903. </a:t>
            </a:r>
            <a:r>
              <a:rPr lang="en-US" b="1" dirty="0"/>
              <a:t>Provided by</a:t>
            </a:r>
            <a:r>
              <a:rPr lang="en-US" dirty="0"/>
              <a:t>: Wikipedia. </a:t>
            </a:r>
            <a:r>
              <a:rPr lang="en-US" b="1" dirty="0"/>
              <a:t>Located at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https://commons.wikimedia.org/wiki/File:Group_of_women_in_cap_and_gown_at_Western_College_on_Tree_Day_1903_(3191801017).jpg</a:t>
            </a:r>
            <a:r>
              <a:rPr lang="en-US" dirty="0"/>
              <a:t>. </a:t>
            </a:r>
            <a:r>
              <a:rPr lang="en-US" b="1" dirty="0"/>
              <a:t>License</a:t>
            </a:r>
            <a:r>
              <a:rPr lang="en-US" dirty="0"/>
              <a:t>: </a:t>
            </a:r>
            <a:r>
              <a:rPr lang="en-US" i="1" dirty="0">
                <a:hlinkClick r:id="rId4"/>
              </a:rPr>
              <a:t>Public Domain: No Known Copyright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6DF9A-4138-4CE9-A2AE-AB9413786FF0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5770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(Photo courtesy of the U.S. Army) in </a:t>
            </a:r>
            <a:r>
              <a:rPr lang="en-US" dirty="0"/>
              <a:t>Introduction to Sociology 2e. </a:t>
            </a:r>
            <a:r>
              <a:rPr lang="en-US" b="1" dirty="0"/>
              <a:t>Authored by</a:t>
            </a:r>
            <a:r>
              <a:rPr lang="en-US" dirty="0"/>
              <a:t>: </a:t>
            </a:r>
            <a:r>
              <a:rPr lang="en-US" dirty="0" err="1"/>
              <a:t>OpenStax</a:t>
            </a:r>
            <a:r>
              <a:rPr lang="en-US" dirty="0"/>
              <a:t> CNX. </a:t>
            </a:r>
            <a:r>
              <a:rPr lang="en-US" b="1" dirty="0"/>
              <a:t>Located at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http://cnx.org/contents/02040312-72c8-441e-a685-20e9333f3e1d/Introduction_to_Sociology_2e</a:t>
            </a:r>
            <a:r>
              <a:rPr lang="en-US" dirty="0"/>
              <a:t>. </a:t>
            </a:r>
            <a:r>
              <a:rPr lang="en-US" b="1" dirty="0"/>
              <a:t>License</a:t>
            </a:r>
            <a:r>
              <a:rPr lang="en-US" dirty="0"/>
              <a:t>: </a:t>
            </a:r>
            <a:r>
              <a:rPr lang="en-US" i="1" dirty="0">
                <a:hlinkClick r:id="rId4"/>
              </a:rPr>
              <a:t>CC BY: Attribution</a:t>
            </a:r>
            <a:r>
              <a:rPr lang="en-US" dirty="0"/>
              <a:t>. </a:t>
            </a:r>
            <a:r>
              <a:rPr lang="en-US" b="1" dirty="0"/>
              <a:t>License Terms</a:t>
            </a:r>
            <a:r>
              <a:rPr lang="en-US" dirty="0"/>
              <a:t>: Download for free at http://cnx.org/contents/02040312-72c8-441e-a685-20e9333f3e1d@3.49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6DF9A-4138-4CE9-A2AE-AB9413786FF0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757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Confetti - Undergrad Graduation. </a:t>
            </a:r>
            <a:r>
              <a:rPr lang="en-US" b="1" dirty="0"/>
              <a:t>Authored by</a:t>
            </a:r>
            <a:r>
              <a:rPr lang="en-US" dirty="0"/>
              <a:t>: m00by. </a:t>
            </a:r>
            <a:r>
              <a:rPr lang="en-US" b="1" dirty="0"/>
              <a:t>Located at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https://www.flickr.com/photos/m00by/2538526391</a:t>
            </a:r>
            <a:r>
              <a:rPr lang="en-US" dirty="0"/>
              <a:t>. </a:t>
            </a:r>
            <a:r>
              <a:rPr lang="en-US" b="1" dirty="0"/>
              <a:t>License</a:t>
            </a:r>
            <a:r>
              <a:rPr lang="en-US" dirty="0"/>
              <a:t>: </a:t>
            </a:r>
            <a:r>
              <a:rPr lang="en-US" i="1" dirty="0">
                <a:hlinkClick r:id="rId4"/>
              </a:rPr>
              <a:t>CC BY: Attribution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6DF9A-4138-4CE9-A2AE-AB9413786FF0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2030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(Photo courtesy of Kevin Dooley/</a:t>
            </a:r>
            <a:r>
              <a:rPr lang="en-US" dirty="0" err="1">
                <a:effectLst/>
              </a:rPr>
              <a:t>flickr</a:t>
            </a:r>
            <a:r>
              <a:rPr lang="en-US" dirty="0">
                <a:effectLst/>
              </a:rPr>
              <a:t>) in </a:t>
            </a:r>
            <a:r>
              <a:rPr lang="en-US" dirty="0"/>
              <a:t>Introduction to Sociology 2e. </a:t>
            </a:r>
            <a:r>
              <a:rPr lang="en-US" b="1" dirty="0"/>
              <a:t>Authored by</a:t>
            </a:r>
            <a:r>
              <a:rPr lang="en-US" dirty="0"/>
              <a:t>: </a:t>
            </a:r>
            <a:r>
              <a:rPr lang="en-US" dirty="0" err="1"/>
              <a:t>OpenStax</a:t>
            </a:r>
            <a:r>
              <a:rPr lang="en-US" dirty="0"/>
              <a:t> CNX. </a:t>
            </a:r>
            <a:r>
              <a:rPr lang="en-US" b="1" dirty="0"/>
              <a:t>Located at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http://cnx.org/contents/02040312-72c8-441e-a685-20e9333f3e1d/Introduction_to_Sociology_2e</a:t>
            </a:r>
            <a:r>
              <a:rPr lang="en-US" dirty="0"/>
              <a:t>. </a:t>
            </a:r>
            <a:r>
              <a:rPr lang="en-US" b="1" dirty="0"/>
              <a:t>License</a:t>
            </a:r>
            <a:r>
              <a:rPr lang="en-US" dirty="0"/>
              <a:t>: </a:t>
            </a:r>
            <a:r>
              <a:rPr lang="en-US" i="1" dirty="0">
                <a:hlinkClick r:id="rId4"/>
              </a:rPr>
              <a:t>CC BY: Attribution</a:t>
            </a:r>
            <a:r>
              <a:rPr lang="en-US" dirty="0"/>
              <a:t>. </a:t>
            </a:r>
            <a:r>
              <a:rPr lang="en-US" b="1" dirty="0"/>
              <a:t>License Terms</a:t>
            </a:r>
            <a:r>
              <a:rPr lang="en-US" dirty="0"/>
              <a:t>: Download for free at http://cnx.org/contents/02040312-72c8-441e-a685-20e9333f3e1d@3.49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6DF9A-4138-4CE9-A2AE-AB9413786FF0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226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(Source: Based on the CREDO study Multiple Choice: Charter School Performance in 16 States) in Introduction to Sociology 2e. </a:t>
            </a:r>
            <a:r>
              <a:rPr lang="en-US" b="1" dirty="0"/>
              <a:t>Authored by</a:t>
            </a:r>
            <a:r>
              <a:rPr lang="en-US" dirty="0"/>
              <a:t>: </a:t>
            </a:r>
            <a:r>
              <a:rPr lang="en-US" dirty="0" err="1"/>
              <a:t>OpenStax</a:t>
            </a:r>
            <a:r>
              <a:rPr lang="en-US" dirty="0"/>
              <a:t> CNX. </a:t>
            </a:r>
            <a:r>
              <a:rPr lang="en-US" b="1" dirty="0"/>
              <a:t>Located at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http://cnx.org/contents/02040312-72c8-441e-a685-20e9333f3e1d/Introduction_to_Sociology_2e</a:t>
            </a:r>
            <a:r>
              <a:rPr lang="en-US" dirty="0"/>
              <a:t>. </a:t>
            </a:r>
            <a:r>
              <a:rPr lang="en-US" b="1" dirty="0"/>
              <a:t>License</a:t>
            </a:r>
            <a:r>
              <a:rPr lang="en-US" dirty="0"/>
              <a:t>: </a:t>
            </a:r>
            <a:r>
              <a:rPr lang="en-US" i="1" dirty="0">
                <a:hlinkClick r:id="rId4"/>
              </a:rPr>
              <a:t>CC BY: Attribution</a:t>
            </a:r>
            <a:r>
              <a:rPr lang="en-US" dirty="0"/>
              <a:t>. </a:t>
            </a:r>
            <a:r>
              <a:rPr lang="en-US" b="1" dirty="0"/>
              <a:t>License Terms</a:t>
            </a:r>
            <a:r>
              <a:rPr lang="en-US" dirty="0"/>
              <a:t>: Download for free at http://cnx.org/contents/02040312-72c8-441e-a685-20e9333f3e1d@3.49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6DF9A-4138-4CE9-A2AE-AB9413786FF0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542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(Photo courtesy of James Emery/</a:t>
            </a:r>
            <a:r>
              <a:rPr lang="en-US" dirty="0" err="1">
                <a:effectLst/>
              </a:rPr>
              <a:t>flickr</a:t>
            </a:r>
            <a:r>
              <a:rPr lang="en-US" dirty="0">
                <a:effectLst/>
              </a:rPr>
              <a:t>) in </a:t>
            </a:r>
            <a:r>
              <a:rPr lang="en-US" dirty="0"/>
              <a:t>Introduction to Sociology 2e. </a:t>
            </a:r>
            <a:r>
              <a:rPr lang="en-US" b="1" dirty="0"/>
              <a:t>Authored by</a:t>
            </a:r>
            <a:r>
              <a:rPr lang="en-US" dirty="0"/>
              <a:t>: </a:t>
            </a:r>
            <a:r>
              <a:rPr lang="en-US" dirty="0" err="1"/>
              <a:t>OpenStax</a:t>
            </a:r>
            <a:r>
              <a:rPr lang="en-US" dirty="0"/>
              <a:t> CNX. </a:t>
            </a:r>
            <a:r>
              <a:rPr lang="en-US" b="1" dirty="0"/>
              <a:t>Located at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http://cnx.org/contents/02040312-72c8-441e-a685-20e9333f3e1d/Introduction_to_Sociology_2e</a:t>
            </a:r>
            <a:r>
              <a:rPr lang="en-US" dirty="0"/>
              <a:t>. </a:t>
            </a:r>
            <a:r>
              <a:rPr lang="en-US" b="1" dirty="0"/>
              <a:t>License</a:t>
            </a:r>
            <a:r>
              <a:rPr lang="en-US" dirty="0"/>
              <a:t>: </a:t>
            </a:r>
            <a:r>
              <a:rPr lang="en-US" i="1" dirty="0">
                <a:hlinkClick r:id="rId4"/>
              </a:rPr>
              <a:t>CC BY: Attribution</a:t>
            </a:r>
            <a:r>
              <a:rPr lang="en-US" dirty="0"/>
              <a:t>. </a:t>
            </a:r>
            <a:r>
              <a:rPr lang="en-US" b="1" dirty="0"/>
              <a:t>License Terms</a:t>
            </a:r>
            <a:r>
              <a:rPr lang="en-US" dirty="0"/>
              <a:t>: Download for free at http://cnx.org/contents/02040312-72c8-441e-a685-20e9333f3e1d@3.49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6DF9A-4138-4CE9-A2AE-AB9413786FF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770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6DF9A-4138-4CE9-A2AE-AB9413786FF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70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(Photo courtesy of Wikimedia Commons) in </a:t>
            </a:r>
            <a:r>
              <a:rPr lang="en-US" dirty="0"/>
              <a:t>Introduction to Sociology 2e. </a:t>
            </a:r>
            <a:r>
              <a:rPr lang="en-US" b="1" dirty="0"/>
              <a:t>Authored by</a:t>
            </a:r>
            <a:r>
              <a:rPr lang="en-US" dirty="0"/>
              <a:t>: </a:t>
            </a:r>
            <a:r>
              <a:rPr lang="en-US" dirty="0" err="1"/>
              <a:t>OpenStax</a:t>
            </a:r>
            <a:r>
              <a:rPr lang="en-US" dirty="0"/>
              <a:t> CNX. </a:t>
            </a:r>
            <a:r>
              <a:rPr lang="en-US" b="1" dirty="0"/>
              <a:t>Located at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http://cnx.org/contents/02040312-72c8-441e-a685-20e9333f3e1d/Introduction_to_Sociology_2e</a:t>
            </a:r>
            <a:r>
              <a:rPr lang="en-US" dirty="0"/>
              <a:t>. </a:t>
            </a:r>
            <a:r>
              <a:rPr lang="en-US" b="1" dirty="0"/>
              <a:t>License</a:t>
            </a:r>
            <a:r>
              <a:rPr lang="en-US" dirty="0"/>
              <a:t>: </a:t>
            </a:r>
            <a:r>
              <a:rPr lang="en-US" i="1" dirty="0">
                <a:hlinkClick r:id="rId4"/>
              </a:rPr>
              <a:t>CC BY: Attribution</a:t>
            </a:r>
            <a:r>
              <a:rPr lang="en-US" dirty="0"/>
              <a:t>. </a:t>
            </a:r>
            <a:r>
              <a:rPr lang="en-US" b="1" dirty="0"/>
              <a:t>License Terms</a:t>
            </a:r>
            <a:r>
              <a:rPr lang="en-US" dirty="0"/>
              <a:t>: Download for free at http://cnx.org/contents/02040312-72c8-441e-a685-20e9333f3e1d@3.49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6DF9A-4138-4CE9-A2AE-AB9413786F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38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6DF9A-4138-4CE9-A2AE-AB9413786FF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108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 to Sociology 2e. </a:t>
            </a:r>
            <a:r>
              <a:rPr lang="en-US" b="1" dirty="0"/>
              <a:t>Authored by</a:t>
            </a:r>
            <a:r>
              <a:rPr lang="en-US" dirty="0"/>
              <a:t>: </a:t>
            </a:r>
            <a:r>
              <a:rPr lang="en-US" dirty="0" err="1"/>
              <a:t>OpenStax</a:t>
            </a:r>
            <a:r>
              <a:rPr lang="en-US" dirty="0"/>
              <a:t> CNX. </a:t>
            </a:r>
            <a:r>
              <a:rPr lang="en-US" b="1" dirty="0"/>
              <a:t>Located at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http://cnx.org/contents/02040312-72c8-441e-a685-20e9333f3e1d/Introduction_to_Sociology_2e</a:t>
            </a:r>
            <a:r>
              <a:rPr lang="en-US" dirty="0"/>
              <a:t>. </a:t>
            </a:r>
            <a:r>
              <a:rPr lang="en-US" b="1" dirty="0"/>
              <a:t>License</a:t>
            </a:r>
            <a:r>
              <a:rPr lang="en-US" dirty="0"/>
              <a:t>: </a:t>
            </a:r>
            <a:r>
              <a:rPr lang="en-US" i="1" dirty="0">
                <a:hlinkClick r:id="rId4"/>
              </a:rPr>
              <a:t>CC BY: Attribution</a:t>
            </a:r>
            <a:r>
              <a:rPr lang="en-US" dirty="0"/>
              <a:t>. </a:t>
            </a:r>
            <a:r>
              <a:rPr lang="en-US" b="1" dirty="0"/>
              <a:t>License Terms</a:t>
            </a:r>
            <a:r>
              <a:rPr lang="en-US" dirty="0"/>
              <a:t>: Download for free at http://cnx.org/contents/02040312-72c8-441e-a685-20e9333f3e1d@3.49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6DF9A-4138-4CE9-A2AE-AB9413786FF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8429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(Photo courtesy of Akash Mazumdar) in </a:t>
            </a:r>
            <a:r>
              <a:rPr lang="en-US" dirty="0"/>
              <a:t>Introduction to Sociology 2e. </a:t>
            </a:r>
            <a:r>
              <a:rPr lang="en-US" b="1" dirty="0"/>
              <a:t>Authored by</a:t>
            </a:r>
            <a:r>
              <a:rPr lang="en-US" dirty="0"/>
              <a:t>: </a:t>
            </a:r>
            <a:r>
              <a:rPr lang="en-US" dirty="0" err="1"/>
              <a:t>OpenStax</a:t>
            </a:r>
            <a:r>
              <a:rPr lang="en-US" dirty="0"/>
              <a:t> CNX. </a:t>
            </a:r>
            <a:r>
              <a:rPr lang="en-US" b="1" dirty="0"/>
              <a:t>Located at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http://cnx.org/contents/02040312-72c8-441e-a685-20e9333f3e1d/Introduction_to_Sociology_2e</a:t>
            </a:r>
            <a:r>
              <a:rPr lang="en-US" dirty="0"/>
              <a:t>. </a:t>
            </a:r>
            <a:r>
              <a:rPr lang="en-US" b="1" dirty="0"/>
              <a:t>License</a:t>
            </a:r>
            <a:r>
              <a:rPr lang="en-US" dirty="0"/>
              <a:t>: </a:t>
            </a:r>
            <a:r>
              <a:rPr lang="en-US" i="1" dirty="0">
                <a:hlinkClick r:id="rId4"/>
              </a:rPr>
              <a:t>CC BY: Attribution</a:t>
            </a:r>
            <a:r>
              <a:rPr lang="en-US" dirty="0"/>
              <a:t>. </a:t>
            </a:r>
            <a:r>
              <a:rPr lang="en-US" b="1" dirty="0"/>
              <a:t>License Terms</a:t>
            </a:r>
            <a:r>
              <a:rPr lang="en-US" dirty="0"/>
              <a:t>: Download for free at http://cnx.org/contents/02040312-72c8-441e-a685-20e9333f3e1d@3.49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6DF9A-4138-4CE9-A2AE-AB9413786FF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717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(Photo courtesy of Prince Roy/</a:t>
            </a:r>
            <a:r>
              <a:rPr lang="en-US" dirty="0" err="1">
                <a:effectLst/>
              </a:rPr>
              <a:t>flickr</a:t>
            </a:r>
            <a:r>
              <a:rPr lang="en-US" dirty="0">
                <a:effectLst/>
              </a:rPr>
              <a:t>) in </a:t>
            </a:r>
            <a:r>
              <a:rPr lang="en-US" dirty="0"/>
              <a:t>Introduction to Sociology 2e. </a:t>
            </a:r>
            <a:r>
              <a:rPr lang="en-US" b="1" dirty="0"/>
              <a:t>Authored by</a:t>
            </a:r>
            <a:r>
              <a:rPr lang="en-US" dirty="0"/>
              <a:t>: </a:t>
            </a:r>
            <a:r>
              <a:rPr lang="en-US" dirty="0" err="1"/>
              <a:t>OpenStax</a:t>
            </a:r>
            <a:r>
              <a:rPr lang="en-US" dirty="0"/>
              <a:t> CNX. </a:t>
            </a:r>
            <a:r>
              <a:rPr lang="en-US" b="1" dirty="0"/>
              <a:t>Located at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http://cnx.org/contents/02040312-72c8-441e-a685-20e9333f3e1d/Introduction_to_Sociology_2e</a:t>
            </a:r>
            <a:r>
              <a:rPr lang="en-US" dirty="0"/>
              <a:t>. </a:t>
            </a:r>
            <a:r>
              <a:rPr lang="en-US" b="1" dirty="0"/>
              <a:t>License</a:t>
            </a:r>
            <a:r>
              <a:rPr lang="en-US" dirty="0"/>
              <a:t>: </a:t>
            </a:r>
            <a:r>
              <a:rPr lang="en-US" i="1" dirty="0">
                <a:hlinkClick r:id="rId4"/>
              </a:rPr>
              <a:t>CC BY: Attribution</a:t>
            </a:r>
            <a:r>
              <a:rPr lang="en-US" dirty="0"/>
              <a:t>. </a:t>
            </a:r>
            <a:r>
              <a:rPr lang="en-US" b="1" dirty="0"/>
              <a:t>License Terms</a:t>
            </a:r>
            <a:r>
              <a:rPr lang="en-US" dirty="0"/>
              <a:t>: Download for free at http://cnx.org/contents/02040312-72c8-441e-a685-20e9333f3e1d@3.49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6DF9A-4138-4CE9-A2AE-AB9413786FF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2136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(Photo courtesy of David </a:t>
            </a:r>
            <a:r>
              <a:rPr lang="en-US" dirty="0" err="1">
                <a:effectLst/>
              </a:rPr>
              <a:t>Stan</a:t>
            </a:r>
            <a:r>
              <a:rPr lang="en-US" dirty="0" err="1"/>
              <a:t>Introduction</a:t>
            </a:r>
            <a:r>
              <a:rPr lang="en-US" dirty="0"/>
              <a:t> to Sociology 2e. </a:t>
            </a:r>
            <a:r>
              <a:rPr lang="en-US" b="1" dirty="0"/>
              <a:t>Authored by</a:t>
            </a:r>
            <a:r>
              <a:rPr lang="en-US" dirty="0"/>
              <a:t>: </a:t>
            </a:r>
            <a:r>
              <a:rPr lang="en-US" dirty="0" err="1"/>
              <a:t>OpenStax</a:t>
            </a:r>
            <a:r>
              <a:rPr lang="en-US" dirty="0"/>
              <a:t> CNX. </a:t>
            </a:r>
            <a:r>
              <a:rPr lang="en-US" b="1" dirty="0"/>
              <a:t>Located at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http://cnx.org/contents/02040312-72c8-441e-a685-20e9333f3e1d/Introduction_to_Sociology_2e</a:t>
            </a:r>
            <a:r>
              <a:rPr lang="en-US" dirty="0"/>
              <a:t>. </a:t>
            </a:r>
            <a:r>
              <a:rPr lang="en-US" b="1" dirty="0"/>
              <a:t>License</a:t>
            </a:r>
            <a:r>
              <a:rPr lang="en-US" dirty="0"/>
              <a:t>: </a:t>
            </a:r>
            <a:r>
              <a:rPr lang="en-US" i="1" dirty="0">
                <a:hlinkClick r:id="rId4"/>
              </a:rPr>
              <a:t>CC BY: Attribution</a:t>
            </a:r>
            <a:r>
              <a:rPr lang="en-US" dirty="0"/>
              <a:t>. </a:t>
            </a:r>
            <a:r>
              <a:rPr lang="en-US" b="1" dirty="0"/>
              <a:t>License Terms</a:t>
            </a:r>
            <a:r>
              <a:rPr lang="en-US" dirty="0"/>
              <a:t>: Download for free at http://cnx.org/contents/02040312-72c8-441e-a685-20e9333f3e1d@3.49</a:t>
            </a:r>
            <a:r>
              <a:rPr lang="en-US" dirty="0">
                <a:effectLst/>
              </a:rPr>
              <a:t>ley/flickr) in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6DF9A-4138-4CE9-A2AE-AB9413786FF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31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6DF9A-4138-4CE9-A2AE-AB9413786FF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29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7443"/>
            <a:ext cx="7772400" cy="1894114"/>
          </a:xfrm>
          <a:ln>
            <a:noFill/>
          </a:ln>
          <a:effectLst>
            <a:outerShdw blurRad="50800" dist="50800" dir="5400000" algn="ctr" rotWithShape="0">
              <a:schemeClr val="tx1"/>
            </a:outerShdw>
          </a:effectLst>
        </p:spPr>
        <p:txBody>
          <a:bodyPr anchor="b"/>
          <a:lstStyle>
            <a:lvl1pPr algn="ctr">
              <a:defRPr sz="600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661557"/>
            <a:ext cx="6858000" cy="2596243"/>
          </a:xfrm>
          <a:ln>
            <a:noFill/>
          </a:ln>
          <a:effectLst>
            <a:outerShdw blurRad="50800" dist="38100" dir="5400000" rotWithShape="0">
              <a:schemeClr val="tx1"/>
            </a:outerShdw>
          </a:effectLst>
        </p:spPr>
        <p:txBody>
          <a:bodyPr>
            <a:normAutofit/>
          </a:bodyPr>
          <a:lstStyle>
            <a:lvl1pPr marL="0" indent="0" algn="ctr">
              <a:buNone/>
              <a:defRPr sz="360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bg1"/>
                </a:solidFill>
                <a:effectLst>
                  <a:outerShdw blurRad="50800" dist="50800" dir="5400000" algn="ctr" rotWithShape="0">
                    <a:schemeClr val="tx1"/>
                  </a:outerShdw>
                </a:effectLst>
                <a:latin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DEC29808-1B04-4B6F-9A1F-669A6E36388E}" type="datetimeFigureOut">
              <a:rPr lang="en-US" smtClean="0"/>
              <a:pPr/>
              <a:t>6/7/17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8AC1D5BD-6625-4530-9DC9-239739FF81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792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DEC29808-1B04-4B6F-9A1F-669A6E36388E}" type="datetimeFigureOut">
              <a:rPr lang="en-US" smtClean="0"/>
              <a:pPr/>
              <a:t>6/7/17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8AC1D5BD-6625-4530-9DC9-239739FF81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210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>
            <a:lvl1pPr>
              <a:defRPr>
                <a:latin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DEC29808-1B04-4B6F-9A1F-669A6E36388E}" type="datetimeFigureOut">
              <a:rPr lang="en-US" smtClean="0"/>
              <a:pPr/>
              <a:t>6/7/17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8AC1D5BD-6625-4530-9DC9-239739FF81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730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DEC29808-1B04-4B6F-9A1F-669A6E36388E}" type="datetimeFigureOut">
              <a:rPr lang="en-US" smtClean="0"/>
              <a:pPr/>
              <a:t>6/7/17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8AC1D5BD-6625-4530-9DC9-239739FF81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888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DEC29808-1B04-4B6F-9A1F-669A6E36388E}" type="datetimeFigureOut">
              <a:rPr lang="en-US" smtClean="0"/>
              <a:pPr/>
              <a:t>6/7/17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8AC1D5BD-6625-4530-9DC9-239739FF81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055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DEC29808-1B04-4B6F-9A1F-669A6E36388E}" type="datetimeFigureOut">
              <a:rPr lang="en-US" smtClean="0"/>
              <a:pPr/>
              <a:t>6/7/17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8AC1D5BD-6625-4530-9DC9-239739FF81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477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>
            <a:lvl1pPr algn="ctr">
              <a:defRPr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Tahoma" panose="020B060403050404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DEC29808-1B04-4B6F-9A1F-669A6E36388E}" type="datetimeFigureOut">
              <a:rPr lang="en-US" smtClean="0"/>
              <a:pPr/>
              <a:t>6/7/17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8AC1D5BD-6625-4530-9DC9-239739FF81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7504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DEC29808-1B04-4B6F-9A1F-669A6E36388E}" type="datetimeFigureOut">
              <a:rPr lang="en-US" smtClean="0"/>
              <a:pPr/>
              <a:t>6/7/17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8AC1D5BD-6625-4530-9DC9-239739FF81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07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DEC29808-1B04-4B6F-9A1F-669A6E36388E}" type="datetimeFigureOut">
              <a:rPr lang="en-US" smtClean="0"/>
              <a:pPr/>
              <a:t>6/7/17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8AC1D5BD-6625-4530-9DC9-239739FF81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141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>
                <a:latin typeface="Tahoma" panose="020B0604030504040204" pitchFamily="34" charset="0"/>
              </a:defRPr>
            </a:lvl1pPr>
            <a:lvl2pPr>
              <a:defRPr sz="2800">
                <a:latin typeface="Tahoma" panose="020B0604030504040204" pitchFamily="34" charset="0"/>
              </a:defRPr>
            </a:lvl2pPr>
            <a:lvl3pPr>
              <a:defRPr sz="2400">
                <a:latin typeface="Tahoma" panose="020B0604030504040204" pitchFamily="34" charset="0"/>
              </a:defRPr>
            </a:lvl3pPr>
            <a:lvl4pPr>
              <a:defRPr sz="2000">
                <a:latin typeface="Tahoma" panose="020B0604030504040204" pitchFamily="34" charset="0"/>
              </a:defRPr>
            </a:lvl4pPr>
            <a:lvl5pPr>
              <a:defRPr sz="2000">
                <a:latin typeface="Tahoma" panose="020B060403050404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Tahom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DEC29808-1B04-4B6F-9A1F-669A6E36388E}" type="datetimeFigureOut">
              <a:rPr lang="en-US" smtClean="0"/>
              <a:pPr/>
              <a:t>6/7/17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8AC1D5BD-6625-4530-9DC9-239739FF81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843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>
                <a:latin typeface="Tahoma" panose="020B060403050404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Tahoma" panose="020B060403050404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Tahoma" panose="020B060403050404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DEC29808-1B04-4B6F-9A1F-669A6E36388E}" type="datetimeFigureOut">
              <a:rPr lang="en-US" smtClean="0"/>
              <a:pPr/>
              <a:t>6/7/17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anose="020B0604030504040204" pitchFamily="34" charset="0"/>
              </a:defRPr>
            </a:lvl1pPr>
          </a:lstStyle>
          <a:p>
            <a:fld id="{8AC1D5BD-6625-4530-9DC9-239739FF81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0295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fld id="{DEC29808-1B04-4B6F-9A1F-669A6E36388E}" type="datetimeFigureOut">
              <a:rPr lang="en-US" smtClean="0"/>
              <a:pPr/>
              <a:t>6/7/17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ahoma" panose="020B0604030504040204" pitchFamily="34" charset="0"/>
              </a:defRPr>
            </a:lvl1pPr>
          </a:lstStyle>
          <a:p>
            <a:fld id="{8AC1D5BD-6625-4530-9DC9-239739FF817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62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Tahoma" panose="020B060403050404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4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8" y="-42242"/>
            <a:ext cx="9132541" cy="69143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2032" y="534533"/>
            <a:ext cx="8299938" cy="1947409"/>
          </a:xfrm>
          <a:effectLst>
            <a:glow rad="1663700">
              <a:srgbClr val="0070C0">
                <a:alpha val="40000"/>
              </a:srgbClr>
            </a:glow>
            <a:outerShdw blurRad="50800" dist="38100" dir="13500000" algn="br" rotWithShape="0">
              <a:schemeClr val="tx1">
                <a:lumMod val="95000"/>
                <a:lumOff val="5000"/>
                <a:alpha val="92000"/>
              </a:schemeClr>
            </a:outerShdw>
          </a:effectLst>
        </p:spPr>
        <p:txBody>
          <a:bodyPr>
            <a:noAutofit/>
          </a:bodyPr>
          <a:lstStyle/>
          <a:p>
            <a:r>
              <a:rPr lang="en-US" dirty="0"/>
              <a:t>Religion and Education</a:t>
            </a:r>
            <a:endParaRPr lang="en-US" dirty="0"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614" y="2481941"/>
            <a:ext cx="6858000" cy="2188029"/>
          </a:xfrm>
          <a:effectLst>
            <a:outerShdw blurRad="50800" dist="38100" dir="13500000" algn="br" rotWithShape="0">
              <a:prstClr val="black">
                <a:alpha val="92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3600" dirty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bg1"/>
                </a:solidFill>
              </a:rPr>
              <a:t>Introduction to Sociology</a:t>
            </a:r>
          </a:p>
        </p:txBody>
      </p:sp>
    </p:spTree>
    <p:extLst>
      <p:ext uri="{BB962C8B-B14F-4D97-AF65-F5344CB8AC3E}">
        <p14:creationId xmlns:p14="http://schemas.microsoft.com/office/powerpoint/2010/main" val="1457531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Buddhism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731079" cy="4351338"/>
          </a:xfrm>
        </p:spPr>
        <p:txBody>
          <a:bodyPr/>
          <a:lstStyle/>
          <a:p>
            <a:r>
              <a:rPr lang="en-US" dirty="0"/>
              <a:t>Buddhism was founded by Siddhartha Gautama around 500 B.C.E. in what is now Nepal</a:t>
            </a:r>
          </a:p>
          <a:p>
            <a:r>
              <a:rPr lang="en-US" dirty="0"/>
              <a:t>Buddhism emphasizes meditation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357" y="1825625"/>
            <a:ext cx="3810000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191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Buddhist Beliefs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Buddha’s teachings encourage Buddhists to lead a moral life by accepting the four Noble Truths: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life </a:t>
            </a:r>
            <a:r>
              <a:rPr lang="en-US" dirty="0"/>
              <a:t>is suffering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suffering arises from attachment to desires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suffering ceases when attachment to desires ceases, and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freedom from suffering is possible by following the “middle way.” </a:t>
            </a:r>
          </a:p>
          <a:p>
            <a:pPr marL="0" indent="0">
              <a:buNone/>
            </a:pPr>
            <a:r>
              <a:rPr lang="en-US" dirty="0"/>
              <a:t>The concept of the “middle way” is central to Buddhist thinking, which encourages people to live in the present and to practice acceptance of others </a:t>
            </a:r>
          </a:p>
          <a:p>
            <a:pPr marL="0" indent="0">
              <a:buNone/>
            </a:pPr>
            <a:r>
              <a:rPr lang="en-US" dirty="0"/>
              <a:t>Buddhism tends to deemphasize the role of a godhead, instead stressing the importance of personal responsibility</a:t>
            </a:r>
          </a:p>
        </p:txBody>
      </p:sp>
    </p:spTree>
    <p:extLst>
      <p:ext uri="{BB962C8B-B14F-4D97-AF65-F5344CB8AC3E}">
        <p14:creationId xmlns:p14="http://schemas.microsoft.com/office/powerpoint/2010/main" val="278439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Confucianism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Was the official religion of China from 200 B.C.E. until it was officially abolished by the communist leadership in 1949</a:t>
            </a:r>
          </a:p>
          <a:p>
            <a:r>
              <a:rPr lang="en-US" dirty="0"/>
              <a:t>Developed by Kung Fu-Tzu (Confucius), who lived in the sixth and fifth centuries B.C.E. as a system of religious morality to improve social order and cohesion in an anarchic time</a:t>
            </a:r>
          </a:p>
          <a:p>
            <a:r>
              <a:rPr lang="en-US" dirty="0"/>
              <a:t>Emphasizes self-discipline, respect for authority and tradition, and </a:t>
            </a:r>
            <a:r>
              <a:rPr lang="en-US" i="1" dirty="0" err="1"/>
              <a:t>jen</a:t>
            </a:r>
            <a:r>
              <a:rPr lang="en-US" dirty="0"/>
              <a:t> (the kind treatment of every person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Primary text is the </a:t>
            </a:r>
            <a:r>
              <a:rPr lang="en-US" i="1" dirty="0" smtClean="0"/>
              <a:t>Analects</a:t>
            </a:r>
            <a:endParaRPr lang="en-US" dirty="0"/>
          </a:p>
          <a:p>
            <a:r>
              <a:rPr lang="en-US" dirty="0"/>
              <a:t>Some religious scholars consider it a social system not a religion</a:t>
            </a:r>
          </a:p>
        </p:txBody>
      </p:sp>
    </p:spTree>
    <p:extLst>
      <p:ext uri="{BB962C8B-B14F-4D97-AF65-F5344CB8AC3E}">
        <p14:creationId xmlns:p14="http://schemas.microsoft.com/office/powerpoint/2010/main" val="3979269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Taoism (also called Daoism)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The founder </a:t>
            </a:r>
            <a:r>
              <a:rPr lang="en-US" dirty="0" smtClean="0"/>
              <a:t>is generally </a:t>
            </a:r>
            <a:r>
              <a:rPr lang="en-US" dirty="0"/>
              <a:t>recognized to be </a:t>
            </a:r>
            <a:r>
              <a:rPr lang="en-US" dirty="0" err="1" smtClean="0"/>
              <a:t>Laozi</a:t>
            </a:r>
            <a:r>
              <a:rPr lang="en-US" dirty="0"/>
              <a:t>, who lived sometime in the sixth century B.C.E. in China</a:t>
            </a:r>
          </a:p>
          <a:p>
            <a:pPr>
              <a:lnSpc>
                <a:spcPct val="120000"/>
              </a:lnSpc>
            </a:pPr>
            <a:r>
              <a:rPr lang="en-US" dirty="0"/>
              <a:t>The purpose of life is inner peace and harmony</a:t>
            </a:r>
          </a:p>
          <a:p>
            <a:pPr>
              <a:lnSpc>
                <a:spcPct val="120000"/>
              </a:lnSpc>
            </a:pPr>
            <a:r>
              <a:rPr lang="en-US" dirty="0"/>
              <a:t>Tao is usually translated as “way” or “path” </a:t>
            </a:r>
          </a:p>
          <a:p>
            <a:pPr>
              <a:lnSpc>
                <a:spcPct val="120000"/>
              </a:lnSpc>
            </a:pPr>
            <a:r>
              <a:rPr lang="en-US" dirty="0"/>
              <a:t>Taoist beliefs emphasize the virtues of compassion </a:t>
            </a:r>
            <a:r>
              <a:rPr lang="en-US" dirty="0" smtClean="0"/>
              <a:t>and moderation</a:t>
            </a:r>
            <a:r>
              <a:rPr lang="en-US" dirty="0"/>
              <a:t>.</a:t>
            </a:r>
          </a:p>
          <a:p>
            <a:pPr>
              <a:lnSpc>
                <a:spcPct val="120000"/>
              </a:lnSpc>
            </a:pPr>
            <a:r>
              <a:rPr lang="en-US" dirty="0"/>
              <a:t>The central concept of </a:t>
            </a:r>
            <a:r>
              <a:rPr lang="en-US" i="1" dirty="0" err="1"/>
              <a:t>tao</a:t>
            </a:r>
            <a:r>
              <a:rPr lang="en-US" dirty="0"/>
              <a:t> can be understood to describe a spiritual reality, the order of the universe, or the way of modern life in harmony with the former two</a:t>
            </a:r>
          </a:p>
          <a:p>
            <a:pPr>
              <a:lnSpc>
                <a:spcPct val="120000"/>
              </a:lnSpc>
            </a:pPr>
            <a:r>
              <a:rPr lang="en-US" dirty="0"/>
              <a:t>The yin-yang symbol and the concept of polar forces are central Taoist ideas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7276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Judaism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M</a:t>
            </a:r>
            <a:r>
              <a:rPr lang="en-US" dirty="0" smtClean="0"/>
              <a:t>onotheistic</a:t>
            </a:r>
            <a:endParaRPr lang="en-US" dirty="0"/>
          </a:p>
          <a:p>
            <a:pPr>
              <a:lnSpc>
                <a:spcPct val="100000"/>
              </a:lnSpc>
            </a:pPr>
            <a:r>
              <a:rPr lang="en-US" dirty="0"/>
              <a:t>The Jews’ covenant, or promise of a special relationship with God, is an important element of Judaism</a:t>
            </a:r>
          </a:p>
          <a:p>
            <a:pPr>
              <a:lnSpc>
                <a:spcPct val="100000"/>
              </a:lnSpc>
            </a:pPr>
            <a:r>
              <a:rPr lang="en-US" dirty="0"/>
              <a:t>The Hebrew Bible includes the Torah, or five books of Moses</a:t>
            </a:r>
          </a:p>
          <a:p>
            <a:pPr>
              <a:lnSpc>
                <a:spcPct val="100000"/>
              </a:lnSpc>
            </a:pPr>
            <a:r>
              <a:rPr lang="en-US" dirty="0"/>
              <a:t>The Hebrew Bible also includes prophetic and other texts </a:t>
            </a:r>
            <a:r>
              <a:rPr lang="en-US" dirty="0" smtClean="0"/>
              <a:t>and is </a:t>
            </a:r>
            <a:r>
              <a:rPr lang="en-US" dirty="0"/>
              <a:t>not the same as the Christian Old Testament – some of the books are different and they are organized into different narrative arcs</a:t>
            </a:r>
          </a:p>
          <a:p>
            <a:pPr>
              <a:lnSpc>
                <a:spcPct val="100000"/>
              </a:lnSpc>
            </a:pPr>
            <a:r>
              <a:rPr lang="en-US" dirty="0"/>
              <a:t>Talmud refers to a collection of sacred Jewish oral interpretation of the Torah</a:t>
            </a:r>
          </a:p>
          <a:p>
            <a:pPr>
              <a:lnSpc>
                <a:spcPct val="100000"/>
              </a:lnSpc>
            </a:pPr>
            <a:r>
              <a:rPr lang="en-US" dirty="0"/>
              <a:t>Jews emphasize moral behavior and action in this world as opposed to beliefs or personal salvation in the next world</a:t>
            </a:r>
          </a:p>
        </p:txBody>
      </p:sp>
    </p:spTree>
    <p:extLst>
      <p:ext uri="{BB962C8B-B14F-4D97-AF65-F5344CB8AC3E}">
        <p14:creationId xmlns:p14="http://schemas.microsoft.com/office/powerpoint/2010/main" val="25825742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Islam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Monotheistic</a:t>
            </a:r>
            <a:endParaRPr lang="en-US" dirty="0"/>
          </a:p>
          <a:p>
            <a:r>
              <a:rPr lang="en-US" dirty="0"/>
              <a:t>Follows the teaching of the prophet Muhammad, born in Mecca, Saudi Arabia, in 570 </a:t>
            </a:r>
          </a:p>
          <a:p>
            <a:r>
              <a:rPr lang="en-US" dirty="0"/>
              <a:t>Muslims serve Allah (God)</a:t>
            </a:r>
          </a:p>
          <a:p>
            <a:r>
              <a:rPr lang="en-US" dirty="0"/>
              <a:t>Islam means “peace” and “submission” </a:t>
            </a:r>
          </a:p>
          <a:p>
            <a:r>
              <a:rPr lang="en-US" dirty="0"/>
              <a:t>The sacred text for Muslims is the Qur’an (or Koran)</a:t>
            </a:r>
          </a:p>
          <a:p>
            <a:r>
              <a:rPr lang="en-US" dirty="0"/>
              <a:t>Many of the Qur’an stories are shared with the Jewish faith</a:t>
            </a:r>
          </a:p>
          <a:p>
            <a:r>
              <a:rPr lang="en-US" dirty="0"/>
              <a:t>Divisions exist within Islam</a:t>
            </a:r>
          </a:p>
        </p:txBody>
      </p:sp>
    </p:spTree>
    <p:extLst>
      <p:ext uri="{BB962C8B-B14F-4D97-AF65-F5344CB8AC3E}">
        <p14:creationId xmlns:p14="http://schemas.microsoft.com/office/powerpoint/2010/main" val="24975634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 Pillars of Islam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808764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All Muslims are guided by five beliefs or practices, often called “pillars”: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Allah is the only god, and Muhammad is his prophet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D</a:t>
            </a:r>
            <a:r>
              <a:rPr lang="en-US" dirty="0" smtClean="0"/>
              <a:t>aily </a:t>
            </a:r>
            <a:r>
              <a:rPr lang="en-US" dirty="0"/>
              <a:t>prayer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</a:t>
            </a:r>
            <a:r>
              <a:rPr lang="en-US" dirty="0" smtClean="0"/>
              <a:t>elping </a:t>
            </a:r>
            <a:r>
              <a:rPr lang="en-US" dirty="0"/>
              <a:t>those in poverty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F</a:t>
            </a:r>
            <a:r>
              <a:rPr lang="en-US" dirty="0" smtClean="0"/>
              <a:t>asting </a:t>
            </a:r>
            <a:r>
              <a:rPr lang="en-US" dirty="0"/>
              <a:t>as a spiritual practice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</a:t>
            </a:r>
            <a:r>
              <a:rPr lang="en-US" dirty="0" smtClean="0"/>
              <a:t>ilgrimage </a:t>
            </a:r>
            <a:r>
              <a:rPr lang="en-US" dirty="0"/>
              <a:t>to the holy center of Mecca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50" y="1690691"/>
            <a:ext cx="285750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9154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Christianity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Today the largest religion in the world, Christianity began 2,000 years ago in Palestine, with Jesus of Nazareth</a:t>
            </a:r>
          </a:p>
          <a:p>
            <a:r>
              <a:rPr lang="en-US" dirty="0"/>
              <a:t>Although monotheistic, Christians often describe their god through three manifestations that they call the Holy Trinity: the father (God), the son (Jesus), and the Holy Spirit</a:t>
            </a:r>
          </a:p>
          <a:p>
            <a:r>
              <a:rPr lang="en-US" dirty="0"/>
              <a:t>The sacred text for Christians is the </a:t>
            </a:r>
            <a:r>
              <a:rPr lang="en-US" dirty="0" smtClean="0"/>
              <a:t>Bible (typically the Old and New Testaments) </a:t>
            </a:r>
            <a:r>
              <a:rPr lang="en-US" dirty="0"/>
              <a:t>but different  groups have variations in which books they include in the Bible</a:t>
            </a:r>
          </a:p>
          <a:p>
            <a:r>
              <a:rPr lang="en-US" dirty="0"/>
              <a:t>Christians believe that Jesus was the </a:t>
            </a:r>
            <a:r>
              <a:rPr lang="en-US" dirty="0" smtClean="0"/>
              <a:t>Messiah </a:t>
            </a:r>
            <a:r>
              <a:rPr lang="en-US" dirty="0"/>
              <a:t>and the </a:t>
            </a:r>
            <a:r>
              <a:rPr lang="en-US" dirty="0" smtClean="0"/>
              <a:t>Son </a:t>
            </a:r>
            <a:r>
              <a:rPr lang="en-US" dirty="0"/>
              <a:t>of God and that he will return</a:t>
            </a:r>
          </a:p>
        </p:txBody>
      </p:sp>
    </p:spTree>
    <p:extLst>
      <p:ext uri="{BB962C8B-B14F-4D97-AF65-F5344CB8AC3E}">
        <p14:creationId xmlns:p14="http://schemas.microsoft.com/office/powerpoint/2010/main" val="21994613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Religion and Social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Religion has historically been an impetus to social change</a:t>
            </a:r>
          </a:p>
          <a:p>
            <a:r>
              <a:rPr lang="en-US" dirty="0"/>
              <a:t>Disagreements between religious groups and instances of religious persecution have led to wars and genocides</a:t>
            </a:r>
          </a:p>
          <a:p>
            <a:r>
              <a:rPr lang="en-US" dirty="0"/>
              <a:t>Religion was central to the </a:t>
            </a:r>
            <a:r>
              <a:rPr lang="en-US" dirty="0" smtClean="0"/>
              <a:t>abolitionist </a:t>
            </a:r>
            <a:r>
              <a:rPr lang="en-US" dirty="0"/>
              <a:t>and Civil Rights </a:t>
            </a:r>
            <a:r>
              <a:rPr lang="en-US" dirty="0" smtClean="0"/>
              <a:t>Movements </a:t>
            </a:r>
            <a:r>
              <a:rPr lang="en-US" dirty="0"/>
              <a:t>in the U.S.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563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Liberation Theology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Began as a movement within the Roman Catholic Church in the 1950s and 1960s in Latin America</a:t>
            </a:r>
          </a:p>
          <a:p>
            <a:r>
              <a:rPr lang="en-US" dirty="0"/>
              <a:t>Today liberation theology is an international movement that encompasses many churches and denominations</a:t>
            </a:r>
          </a:p>
          <a:p>
            <a:r>
              <a:rPr lang="en-US" dirty="0"/>
              <a:t>Liberation theologians discuss theology from the point of view of the poor and the oppressed and interpret the scriptures as a call to action against poverty and injustice</a:t>
            </a:r>
          </a:p>
          <a:p>
            <a:r>
              <a:rPr lang="en-US" dirty="0"/>
              <a:t>In Europe and North America, feminist theology is a movement to bring social justice to women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4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Religion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Religion describes the beliefs, values, and practices related to sacred or spiritual concerns</a:t>
            </a:r>
          </a:p>
          <a:p>
            <a:r>
              <a:rPr lang="en-US" dirty="0"/>
              <a:t>It is a social institution, because it includes beliefs and practices that serve the needs of society</a:t>
            </a:r>
          </a:p>
          <a:p>
            <a:r>
              <a:rPr lang="en-US" dirty="0"/>
              <a:t>Religion is a cultural universal, because it is found in all societies in one form or another</a:t>
            </a:r>
          </a:p>
        </p:txBody>
      </p:sp>
    </p:spTree>
    <p:extLst>
      <p:ext uri="{BB962C8B-B14F-4D97-AF65-F5344CB8AC3E}">
        <p14:creationId xmlns:p14="http://schemas.microsoft.com/office/powerpoint/2010/main" val="32032669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Megachurches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</a:t>
            </a:r>
            <a:r>
              <a:rPr lang="en-US" b="1" dirty="0"/>
              <a:t>megachurch</a:t>
            </a:r>
            <a:r>
              <a:rPr lang="en-US" dirty="0"/>
              <a:t> is a Christian church that has a very large congregation averaging more than 2,000 people who attend regular weekly services</a:t>
            </a:r>
          </a:p>
          <a:p>
            <a:r>
              <a:rPr lang="en-US" dirty="0"/>
              <a:t>C</a:t>
            </a:r>
            <a:r>
              <a:rPr lang="en-US" dirty="0" smtClean="0"/>
              <a:t>hurch </a:t>
            </a:r>
            <a:r>
              <a:rPr lang="en-US" dirty="0"/>
              <a:t>buildings often resemble a sport or concert arena</a:t>
            </a:r>
          </a:p>
          <a:p>
            <a:r>
              <a:rPr lang="en-US" dirty="0"/>
              <a:t>Worship services feature contemporary music with drums and electric guitars</a:t>
            </a:r>
          </a:p>
          <a:p>
            <a:r>
              <a:rPr lang="en-US" dirty="0"/>
              <a:t>Typically, a single, highly charismatic male pastor leads the megachurch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90305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Traits of Megachurches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onservative </a:t>
            </a:r>
            <a:r>
              <a:rPr lang="en-US" dirty="0"/>
              <a:t>theology</a:t>
            </a:r>
          </a:p>
          <a:p>
            <a:r>
              <a:rPr lang="en-US" dirty="0"/>
              <a:t>Evangelism</a:t>
            </a:r>
          </a:p>
          <a:p>
            <a:r>
              <a:rPr lang="en-US" dirty="0"/>
              <a:t>U</a:t>
            </a:r>
            <a:r>
              <a:rPr lang="en-US" dirty="0" smtClean="0"/>
              <a:t>se </a:t>
            </a:r>
            <a:r>
              <a:rPr lang="en-US" dirty="0"/>
              <a:t>of technology and social networking</a:t>
            </a:r>
          </a:p>
          <a:p>
            <a:r>
              <a:rPr lang="en-US" dirty="0" smtClean="0"/>
              <a:t>Fe</a:t>
            </a:r>
            <a:r>
              <a:rPr lang="en-US" dirty="0" smtClean="0"/>
              <a:t>w </a:t>
            </a:r>
            <a:r>
              <a:rPr lang="en-US" dirty="0"/>
              <a:t>financial struggles</a:t>
            </a:r>
          </a:p>
          <a:p>
            <a:r>
              <a:rPr lang="en-US" dirty="0"/>
              <a:t>M</a:t>
            </a:r>
            <a:r>
              <a:rPr lang="en-US" dirty="0" smtClean="0"/>
              <a:t>ultiple </a:t>
            </a:r>
            <a:r>
              <a:rPr lang="en-US" dirty="0"/>
              <a:t>sites</a:t>
            </a:r>
          </a:p>
          <a:p>
            <a:r>
              <a:rPr lang="en-US" dirty="0"/>
              <a:t>P</a:t>
            </a:r>
            <a:r>
              <a:rPr lang="en-US" dirty="0" smtClean="0"/>
              <a:t>redominantly </a:t>
            </a:r>
            <a:r>
              <a:rPr lang="en-US" dirty="0"/>
              <a:t>white membership</a:t>
            </a:r>
          </a:p>
          <a:p>
            <a:r>
              <a:rPr lang="en-US" dirty="0"/>
              <a:t>L</a:t>
            </a:r>
            <a:r>
              <a:rPr lang="en-US" dirty="0" smtClean="0"/>
              <a:t>ist </a:t>
            </a:r>
            <a:r>
              <a:rPr lang="en-US" dirty="0"/>
              <a:t>their main focuses as youth activities, community service, and study of the Scripture </a:t>
            </a:r>
          </a:p>
        </p:txBody>
      </p:sp>
    </p:spTree>
    <p:extLst>
      <p:ext uri="{BB962C8B-B14F-4D97-AF65-F5344CB8AC3E}">
        <p14:creationId xmlns:p14="http://schemas.microsoft.com/office/powerpoint/2010/main" val="1683695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Are they too big?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Critics of megachurches believe they are too large to promote close relationships among fellow church members or the pastor, as could occur in smaller houses of worship</a:t>
            </a:r>
          </a:p>
          <a:p>
            <a:r>
              <a:rPr lang="en-US" dirty="0"/>
              <a:t>Supporters note that, congregations generally meet in small groups, and some megachurches have informal events throughout the week to allow for community-building </a:t>
            </a:r>
          </a:p>
        </p:txBody>
      </p:sp>
    </p:spTree>
    <p:extLst>
      <p:ext uri="{BB962C8B-B14F-4D97-AF65-F5344CB8AC3E}">
        <p14:creationId xmlns:p14="http://schemas.microsoft.com/office/powerpoint/2010/main" val="27688660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Secularization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66775" y="1841500"/>
            <a:ext cx="7435850" cy="4351338"/>
          </a:xfrm>
        </p:spPr>
        <p:txBody>
          <a:bodyPr/>
          <a:lstStyle/>
          <a:p>
            <a:r>
              <a:rPr lang="en-US" dirty="0"/>
              <a:t>Compared to other democratic, industrialized countries, the United States is generally perceived to be a fairly religious nation</a:t>
            </a:r>
          </a:p>
          <a:p>
            <a:r>
              <a:rPr lang="en-US" dirty="0"/>
              <a:t>While some scholars see the United States becoming increasingly secular others observe a rise in fundamentalism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05462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3375" y="158753"/>
            <a:ext cx="8324850" cy="1325563"/>
          </a:xfrm>
        </p:spPr>
        <p:txBody>
          <a:bodyPr/>
          <a:lstStyle/>
          <a:p>
            <a:r>
              <a:rPr lang="en-US" dirty="0"/>
              <a:t>Practice Question: What trends do you see in this data?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005" y="1411485"/>
            <a:ext cx="7238619" cy="4829517"/>
          </a:xfrm>
        </p:spPr>
      </p:pic>
    </p:spTree>
    <p:extLst>
      <p:ext uri="{BB962C8B-B14F-4D97-AF65-F5344CB8AC3E}">
        <p14:creationId xmlns:p14="http://schemas.microsoft.com/office/powerpoint/2010/main" val="11342810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4841421" cy="4754789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900" dirty="0"/>
              <a:t>Education is a social institution through which a society’s children are taught basic academic knowledge, learning skills, and cultural norms:</a:t>
            </a:r>
          </a:p>
          <a:p>
            <a:pPr>
              <a:lnSpc>
                <a:spcPct val="120000"/>
              </a:lnSpc>
            </a:pPr>
            <a:r>
              <a:rPr lang="en-US" sz="2900" b="1" dirty="0"/>
              <a:t>formal education </a:t>
            </a:r>
            <a:r>
              <a:rPr lang="en-US" sz="2900" dirty="0"/>
              <a:t>is the learning of academic facts and concepts</a:t>
            </a:r>
          </a:p>
          <a:p>
            <a:pPr>
              <a:lnSpc>
                <a:spcPct val="120000"/>
              </a:lnSpc>
            </a:pPr>
            <a:r>
              <a:rPr lang="en-US" sz="2900" b="1" dirty="0"/>
              <a:t>informal education </a:t>
            </a:r>
            <a:r>
              <a:rPr lang="en-US" sz="2900" dirty="0"/>
              <a:t>is education that involves learning about cultural values, norms, and expected behaviors through participation in a society</a:t>
            </a:r>
          </a:p>
          <a:p>
            <a:pPr>
              <a:lnSpc>
                <a:spcPct val="120000"/>
              </a:lnSpc>
            </a:pPr>
            <a:r>
              <a:rPr lang="en-US" sz="2900" b="1" dirty="0"/>
              <a:t>cultural transmission </a:t>
            </a:r>
            <a:r>
              <a:rPr lang="en-US" sz="2900" dirty="0"/>
              <a:t>is the way people come to learn the values, beliefs, and social norms of their culture</a:t>
            </a:r>
          </a:p>
          <a:p>
            <a:pPr marL="0" indent="0">
              <a:lnSpc>
                <a:spcPct val="120000"/>
              </a:lnSpc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288" y="1825625"/>
            <a:ext cx="2676062" cy="356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957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U.S. Schools to those in  other Wealthy Countries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Many people fear the United States’ educational system may be on a descending path that could detrimentally affect the country’s economy and its social </a:t>
            </a:r>
            <a:r>
              <a:rPr lang="en-US" dirty="0" smtClean="0"/>
              <a:t>landscape. </a:t>
            </a:r>
            <a:endParaRPr lang="en-US" dirty="0"/>
          </a:p>
          <a:p>
            <a:r>
              <a:rPr lang="en-US" dirty="0"/>
              <a:t>Students in the United States had fallen from fifteenth to twenty-fifth in the rankings for science and </a:t>
            </a:r>
            <a:r>
              <a:rPr lang="en-US" dirty="0" smtClean="0"/>
              <a:t>math. </a:t>
            </a:r>
            <a:endParaRPr lang="en-US" dirty="0"/>
          </a:p>
          <a:p>
            <a:r>
              <a:rPr lang="en-US" dirty="0"/>
              <a:t>Top nations had well-established standards for education with clear goals for all students and recruited teachers from the top 5 to 10 percent of university graduates each </a:t>
            </a:r>
            <a:r>
              <a:rPr lang="en-US" dirty="0" smtClean="0"/>
              <a:t>year.</a:t>
            </a:r>
            <a:endParaRPr lang="en-US" dirty="0"/>
          </a:p>
          <a:p>
            <a:r>
              <a:rPr lang="en-US" dirty="0"/>
              <a:t>Part of the United States’ low rankings is due to disparities in educational resources such as money and the best teachers between schools that serve rich and poor </a:t>
            </a:r>
            <a:r>
              <a:rPr lang="en-US" dirty="0" smtClean="0"/>
              <a:t>children.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3178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740025" y="0"/>
            <a:ext cx="4139293" cy="1325563"/>
          </a:xfrm>
        </p:spPr>
        <p:txBody>
          <a:bodyPr/>
          <a:lstStyle/>
          <a:p>
            <a:r>
              <a:rPr lang="en-US" dirty="0"/>
              <a:t>Universal Access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999" y="1968500"/>
            <a:ext cx="3603625" cy="2394409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96875" y="1412876"/>
            <a:ext cx="4635500" cy="48752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Universal access is the equal ability of all people to participate in an education system</a:t>
            </a:r>
          </a:p>
          <a:p>
            <a:r>
              <a:rPr lang="en-US" dirty="0"/>
              <a:t>On a world level, access remains difficult for certain groups based on race, class, or gender </a:t>
            </a:r>
          </a:p>
          <a:p>
            <a:r>
              <a:rPr lang="en-US" dirty="0"/>
              <a:t>The U.S. still struggles to provide equal educational opportunity to all </a:t>
            </a:r>
            <a:r>
              <a:rPr lang="en-US" dirty="0" smtClean="0"/>
              <a:t>student</a:t>
            </a:r>
            <a:endParaRPr lang="en-US" dirty="0"/>
          </a:p>
          <a:p>
            <a:r>
              <a:rPr lang="en-US" dirty="0"/>
              <a:t>The modern idea of universal access arose in the United States as a concern for people with disabilities</a:t>
            </a:r>
          </a:p>
          <a:p>
            <a:r>
              <a:rPr lang="en-US" dirty="0"/>
              <a:t>Advocates won the right to a free and appropriate public education for all students</a:t>
            </a:r>
          </a:p>
        </p:txBody>
      </p:sp>
    </p:spTree>
    <p:extLst>
      <p:ext uri="{BB962C8B-B14F-4D97-AF65-F5344CB8AC3E}">
        <p14:creationId xmlns:p14="http://schemas.microsoft.com/office/powerpoint/2010/main" val="40936594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Functionalist View of Education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8842303"/>
              </p:ext>
            </p:extLst>
          </p:nvPr>
        </p:nvGraphicFramePr>
        <p:xfrm>
          <a:off x="628650" y="1690691"/>
          <a:ext cx="7886700" cy="4206240"/>
        </p:xfrm>
        <a:graphic>
          <a:graphicData uri="http://schemas.openxmlformats.org/drawingml/2006/table">
            <a:tbl>
              <a:tblPr/>
              <a:tblGrid>
                <a:gridCol w="3943350">
                  <a:extLst>
                    <a:ext uri="{9D8B030D-6E8A-4147-A177-3AD203B41FA5}">
                      <a16:colId xmlns:a16="http://schemas.microsoft.com/office/drawing/2014/main" xmlns="" val="1824953315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xmlns="" val="10265388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/>
                        <a:t>Manifest Functions: Openly stated functions with intended goals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Latent Functions: Hidden, unstated functions with sometimes unintended consequences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0428981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/>
                        <a:t>Socialization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Courtship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5243441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/>
                        <a:t>Transmission of culture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Social networks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2954678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/>
                        <a:t>Social control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Group work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798056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/>
                        <a:t>Social placement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Creation of generation gap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893741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400"/>
                        <a:t>Cultural innovation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Political and social integration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50711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19862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4106636" cy="2198458"/>
          </a:xfrm>
        </p:spPr>
        <p:txBody>
          <a:bodyPr>
            <a:normAutofit/>
          </a:bodyPr>
          <a:lstStyle/>
          <a:p>
            <a:r>
              <a:rPr lang="en-US" dirty="0"/>
              <a:t>Key Vocabulary for Conflict Theory of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053443"/>
            <a:ext cx="7715250" cy="3510643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b="1" dirty="0"/>
              <a:t>cultural capital</a:t>
            </a:r>
            <a:r>
              <a:rPr lang="en-US" dirty="0"/>
              <a:t>: cultural knowledge that serves (metaphorically) as currency to help one navigate a culture</a:t>
            </a:r>
          </a:p>
          <a:p>
            <a:pPr>
              <a:lnSpc>
                <a:spcPct val="120000"/>
              </a:lnSpc>
            </a:pPr>
            <a:r>
              <a:rPr lang="en-US" b="1" dirty="0"/>
              <a:t>hidden curriculum</a:t>
            </a:r>
            <a:r>
              <a:rPr lang="en-US" dirty="0"/>
              <a:t>: the type of nonacademic knowledge that people learn through informal learning and cultural transmission</a:t>
            </a:r>
          </a:p>
          <a:p>
            <a:pPr>
              <a:lnSpc>
                <a:spcPct val="120000"/>
              </a:lnSpc>
            </a:pPr>
            <a:r>
              <a:rPr lang="en-US" b="1" dirty="0"/>
              <a:t>sorting</a:t>
            </a:r>
            <a:r>
              <a:rPr lang="en-US" dirty="0"/>
              <a:t>: classifying students based on academic merit or potential</a:t>
            </a:r>
          </a:p>
          <a:p>
            <a:pPr>
              <a:lnSpc>
                <a:spcPct val="120000"/>
              </a:lnSpc>
            </a:pPr>
            <a:r>
              <a:rPr lang="en-US" b="1" dirty="0"/>
              <a:t>tracking</a:t>
            </a:r>
            <a:r>
              <a:rPr lang="en-US" dirty="0"/>
              <a:t>: a formalized sorting system that places students on “tracks” (advanced, low achievers) that perpetuate inequalities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7750" y="0"/>
            <a:ext cx="4286250" cy="283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20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Sociological Terms for Discussing Religion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r</a:t>
            </a:r>
            <a:r>
              <a:rPr lang="en-US" b="1" dirty="0" smtClean="0"/>
              <a:t>eligious </a:t>
            </a:r>
            <a:r>
              <a:rPr lang="en-US" b="1" dirty="0"/>
              <a:t>experience</a:t>
            </a:r>
            <a:r>
              <a:rPr lang="en-US" dirty="0"/>
              <a:t>: the conviction or sensation that one is connected to “the divine”</a:t>
            </a:r>
          </a:p>
          <a:p>
            <a:r>
              <a:rPr lang="en-US" b="1" dirty="0"/>
              <a:t>religious beliefs</a:t>
            </a:r>
            <a:r>
              <a:rPr lang="en-US" dirty="0"/>
              <a:t>: specific ideas that members of a particular faith hold to be true</a:t>
            </a:r>
          </a:p>
          <a:p>
            <a:r>
              <a:rPr lang="en-US" b="1" dirty="0"/>
              <a:t>religious rituals</a:t>
            </a:r>
            <a:r>
              <a:rPr lang="en-US" dirty="0"/>
              <a:t>: behaviors or practices that are either required for or expected of the members of a particular group</a:t>
            </a:r>
          </a:p>
        </p:txBody>
      </p:sp>
    </p:spTree>
    <p:extLst>
      <p:ext uri="{BB962C8B-B14F-4D97-AF65-F5344CB8AC3E}">
        <p14:creationId xmlns:p14="http://schemas.microsoft.com/office/powerpoint/2010/main" val="40014673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 Theory on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educational system reinforces and perpetuates social inequalities that arise from differences in class, gender, race, and ethnicity</a:t>
            </a:r>
          </a:p>
          <a:p>
            <a:r>
              <a:rPr lang="en-US" dirty="0"/>
              <a:t>Educational systems preserve the status quo and push people of lower status into obedience</a:t>
            </a:r>
          </a:p>
          <a:p>
            <a:r>
              <a:rPr lang="en-US" dirty="0"/>
              <a:t>School systems do this through tracking, hidden curriculums, disparities of resources available to students in richer and poorer neighborhoods, and through testing</a:t>
            </a:r>
          </a:p>
          <a:p>
            <a:r>
              <a:rPr lang="en-US" dirty="0"/>
              <a:t>Education systems can be viewed as legitimating inequality since rich children come to see themselves as most deserving based on their own merit</a:t>
            </a:r>
          </a:p>
        </p:txBody>
      </p:sp>
    </p:spTree>
    <p:extLst>
      <p:ext uri="{BB962C8B-B14F-4D97-AF65-F5344CB8AC3E}">
        <p14:creationId xmlns:p14="http://schemas.microsoft.com/office/powerpoint/2010/main" val="3731865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5641521" cy="1325563"/>
          </a:xfrm>
        </p:spPr>
        <p:txBody>
          <a:bodyPr/>
          <a:lstStyle/>
          <a:p>
            <a:r>
              <a:rPr lang="en-US" dirty="0"/>
              <a:t>Feminist Theory of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351313"/>
            <a:ext cx="7886700" cy="382564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Feminist theory aims to understand the mechanisms and roots of gender inequality in education, as well as their societal repercussions</a:t>
            </a:r>
          </a:p>
          <a:p>
            <a:r>
              <a:rPr lang="en-US" dirty="0"/>
              <a:t>Educational systems are characterized by unequal treatment and opportunity for women</a:t>
            </a:r>
          </a:p>
          <a:p>
            <a:r>
              <a:rPr lang="en-US" dirty="0"/>
              <a:t>Almost two-thirds of the world’s 862 million illiterate people are women, and the illiteracy rate among women is expected to increase in many regions, especially in several African and Asian countries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282" y="-2157"/>
            <a:ext cx="2685718" cy="215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985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Symbolic-Interactionist Views of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When teachers label students, they can create a self-fulfilling prophecy</a:t>
            </a:r>
          </a:p>
          <a:p>
            <a:r>
              <a:rPr lang="en-US" dirty="0" err="1"/>
              <a:t>Credentialism</a:t>
            </a:r>
            <a:r>
              <a:rPr lang="en-US" dirty="0"/>
              <a:t> is the emphasis on certificates or degrees that symbolize what a person has achieved, and allows the labeling of that individual</a:t>
            </a:r>
          </a:p>
          <a:p>
            <a:r>
              <a:rPr lang="en-US" dirty="0"/>
              <a:t>Powerful social groups of peers label students in ways that can have serious consequences</a:t>
            </a:r>
          </a:p>
        </p:txBody>
      </p:sp>
    </p:spTree>
    <p:extLst>
      <p:ext uri="{BB962C8B-B14F-4D97-AF65-F5344CB8AC3E}">
        <p14:creationId xmlns:p14="http://schemas.microsoft.com/office/powerpoint/2010/main" val="96917578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Contemporary Issues in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4204607" cy="4738461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De facto segregation based on residential segregation</a:t>
            </a:r>
          </a:p>
          <a:p>
            <a:pPr>
              <a:lnSpc>
                <a:spcPct val="120000"/>
              </a:lnSpc>
            </a:pPr>
            <a:r>
              <a:rPr lang="en-US" dirty="0"/>
              <a:t>Resource disparities because schools are largely funded by local taxes </a:t>
            </a:r>
          </a:p>
          <a:p>
            <a:pPr>
              <a:lnSpc>
                <a:spcPct val="120000"/>
              </a:lnSpc>
            </a:pPr>
            <a:r>
              <a:rPr lang="en-US" dirty="0"/>
              <a:t>Bilingual education</a:t>
            </a:r>
          </a:p>
          <a:p>
            <a:pPr>
              <a:lnSpc>
                <a:spcPct val="120000"/>
              </a:lnSpc>
            </a:pPr>
            <a:r>
              <a:rPr lang="en-US" dirty="0"/>
              <a:t>“Teaching to the Test”</a:t>
            </a:r>
          </a:p>
          <a:p>
            <a:pPr>
              <a:lnSpc>
                <a:spcPct val="120000"/>
              </a:lnSpc>
            </a:pPr>
            <a:r>
              <a:rPr lang="en-US" dirty="0"/>
              <a:t>Common Core</a:t>
            </a:r>
          </a:p>
          <a:p>
            <a:pPr>
              <a:lnSpc>
                <a:spcPct val="120000"/>
              </a:lnSpc>
            </a:pPr>
            <a:r>
              <a:rPr lang="en-US" dirty="0"/>
              <a:t>How should we address gaps in educational outcomes based on class and race? (Head Start is one such program)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407" y="1972582"/>
            <a:ext cx="3394227" cy="224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321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Contemporary Issues in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Should children be passed to the next grade if they have not met the standards for that grade?</a:t>
            </a:r>
          </a:p>
          <a:p>
            <a:r>
              <a:rPr lang="en-US" dirty="0"/>
              <a:t>How can we improve teacher quality?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339" y="3542571"/>
            <a:ext cx="4133322" cy="2769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16847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Contemporary Issues in Higher 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Affirmative action</a:t>
            </a:r>
          </a:p>
          <a:p>
            <a:r>
              <a:rPr lang="en-US" dirty="0"/>
              <a:t>Rising student loan debt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201" y="3151639"/>
            <a:ext cx="5224875" cy="316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6005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Charter Schools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Charter schools are self-governing public schools that have signed agreements with state governments to improve student performance on tests </a:t>
            </a:r>
          </a:p>
          <a:p>
            <a:r>
              <a:rPr lang="en-US" dirty="0"/>
              <a:t>While such schools receive public money, they are not subject to the same rules that apply to regular public schools</a:t>
            </a:r>
          </a:p>
          <a:p>
            <a:r>
              <a:rPr lang="en-US" dirty="0"/>
              <a:t>Charter schools are free to attend and select students by lottery</a:t>
            </a:r>
          </a:p>
        </p:txBody>
      </p:sp>
    </p:spTree>
    <p:extLst>
      <p:ext uri="{BB962C8B-B14F-4D97-AF65-F5344CB8AC3E}">
        <p14:creationId xmlns:p14="http://schemas.microsoft.com/office/powerpoint/2010/main" val="3035929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Effective are Charter Schools?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273879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debate over the performance of charter schools vs. public schools is a charged one. This data comes from Stanford University’s CREDO study comparing public and charter schools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050" y="1690691"/>
            <a:ext cx="3924300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4764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Homeschooling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526189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dirty="0"/>
              <a:t>Homeschooling refers to children being educated in their own homes, typically by a parent, instead of in a traditional public or private school system</a:t>
            </a:r>
          </a:p>
          <a:p>
            <a:pPr>
              <a:lnSpc>
                <a:spcPct val="110000"/>
              </a:lnSpc>
            </a:pPr>
            <a:r>
              <a:rPr lang="en-US" dirty="0"/>
              <a:t>Proponents of this type of education argue that it provides an outstanding opportunity for student-centered learning while circumventing problems that plague today’s education system</a:t>
            </a:r>
          </a:p>
          <a:p>
            <a:pPr>
              <a:lnSpc>
                <a:spcPct val="110000"/>
              </a:lnSpc>
            </a:pPr>
            <a:r>
              <a:rPr lang="en-US" dirty="0"/>
              <a:t>Opponents counter that homeschooled children miss out on the opportunity for social development that occurs in standard classroom environments and school settings</a:t>
            </a:r>
          </a:p>
          <a:p>
            <a:pPr>
              <a:lnSpc>
                <a:spcPct val="110000"/>
              </a:lnSpc>
            </a:pPr>
            <a:r>
              <a:rPr lang="en-US" dirty="0"/>
              <a:t>Half of homeschoolers believe they can better educate their child</a:t>
            </a:r>
          </a:p>
          <a:p>
            <a:pPr>
              <a:lnSpc>
                <a:spcPct val="110000"/>
              </a:lnSpc>
            </a:pPr>
            <a:r>
              <a:rPr lang="en-US" dirty="0"/>
              <a:t>40 percent choose homeschooling for “religious reasons”</a:t>
            </a:r>
          </a:p>
          <a:p>
            <a:pPr>
              <a:lnSpc>
                <a:spcPct val="110000"/>
              </a:lnSpc>
            </a:pPr>
            <a:r>
              <a:rPr lang="en-US" dirty="0"/>
              <a:t>To date, researchers have not found consensus in studies evaluating the success, or lack thereof, of homeschooling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5796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cs typeface="Tahoma" panose="020B0604030504040204" pitchFamily="34" charset="0"/>
              </a:rPr>
              <a:t>Quick 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do major sociological perspectives view religion?</a:t>
            </a:r>
          </a:p>
          <a:p>
            <a:r>
              <a:rPr lang="en-US" dirty="0"/>
              <a:t>What are the basic tenets of major world religions?</a:t>
            </a:r>
          </a:p>
          <a:p>
            <a:r>
              <a:rPr lang="en-US" dirty="0"/>
              <a:t>What are some religious trends in the United States?</a:t>
            </a:r>
          </a:p>
          <a:p>
            <a:r>
              <a:rPr lang="en-US" dirty="0"/>
              <a:t>What are some educational differences around the world?</a:t>
            </a:r>
          </a:p>
          <a:p>
            <a:r>
              <a:rPr lang="en-US" dirty="0"/>
              <a:t>How do the major theoretical perspectives view education?</a:t>
            </a:r>
          </a:p>
          <a:p>
            <a:r>
              <a:rPr lang="en-US"/>
              <a:t>What are historical </a:t>
            </a:r>
            <a:r>
              <a:rPr lang="en-US" dirty="0"/>
              <a:t>and contemporary issues </a:t>
            </a:r>
            <a:r>
              <a:rPr lang="en-US"/>
              <a:t>in education?</a:t>
            </a:r>
            <a:endParaRPr lang="en-US" dirty="0"/>
          </a:p>
          <a:p>
            <a:pPr marL="0" indent="0" fontAlgn="base">
              <a:buNone/>
            </a:pPr>
            <a:endParaRPr lang="en-US" dirty="0"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586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Functionalist View of Religion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551464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Religion serves several purposes: </a:t>
            </a:r>
          </a:p>
          <a:p>
            <a:r>
              <a:rPr lang="en-US" dirty="0"/>
              <a:t>providing answers to spiritual mysteries</a:t>
            </a:r>
          </a:p>
          <a:p>
            <a:r>
              <a:rPr lang="en-US" dirty="0"/>
              <a:t>offering emotional comfort</a:t>
            </a:r>
          </a:p>
          <a:p>
            <a:r>
              <a:rPr lang="en-US" dirty="0"/>
              <a:t>creating a place for social interaction and social control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1825625"/>
            <a:ext cx="321945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8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Conflict Theory on Religion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3124200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Religion is an institution that helps maintain patterns of social inequality that keep poor people poor and disempowered</a:t>
            </a:r>
          </a:p>
          <a:p>
            <a:pPr>
              <a:lnSpc>
                <a:spcPct val="110000"/>
              </a:lnSpc>
            </a:pPr>
            <a:r>
              <a:rPr lang="en-US" dirty="0"/>
              <a:t>Feminist theorists focus on gender inequality and promote leadership roles for women in religion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850" y="1825625"/>
            <a:ext cx="47625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7503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Symbolic-Interactionist Views on Religion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Symbolic</a:t>
            </a:r>
            <a:r>
              <a:rPr lang="en-US" dirty="0" smtClean="0"/>
              <a:t>-</a:t>
            </a:r>
            <a:r>
              <a:rPr lang="en-US" dirty="0" err="1"/>
              <a:t>i</a:t>
            </a:r>
            <a:r>
              <a:rPr lang="en-US" dirty="0" err="1" smtClean="0"/>
              <a:t>nteractionists</a:t>
            </a:r>
            <a:r>
              <a:rPr lang="en-US" dirty="0" smtClean="0"/>
              <a:t> </a:t>
            </a:r>
            <a:r>
              <a:rPr lang="en-US" dirty="0"/>
              <a:t>study: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interaction between religious leaders and practitioners</a:t>
            </a:r>
          </a:p>
          <a:p>
            <a:r>
              <a:rPr lang="en-US" dirty="0"/>
              <a:t>the role of religion in the ordinary components of everyday life</a:t>
            </a:r>
          </a:p>
          <a:p>
            <a:r>
              <a:rPr lang="en-US" dirty="0"/>
              <a:t>the ways people interpret and express religious values in social interactions</a:t>
            </a:r>
          </a:p>
        </p:txBody>
      </p:sp>
    </p:spTree>
    <p:extLst>
      <p:ext uri="{BB962C8B-B14F-4D97-AF65-F5344CB8AC3E}">
        <p14:creationId xmlns:p14="http://schemas.microsoft.com/office/powerpoint/2010/main" val="3960360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 of Religious Groups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Cults, sects, denominations, and ecclesia represent a continuum, with increasing influence on society, where cults are least influential and ecclesia are most influential</a:t>
            </a:r>
          </a:p>
        </p:txBody>
      </p:sp>
    </p:spTree>
    <p:extLst>
      <p:ext uri="{BB962C8B-B14F-4D97-AF65-F5344CB8AC3E}">
        <p14:creationId xmlns:p14="http://schemas.microsoft.com/office/powerpoint/2010/main" val="30219882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One Method of Classifying Religions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5396196"/>
              </p:ext>
            </p:extLst>
          </p:nvPr>
        </p:nvGraphicFramePr>
        <p:xfrm>
          <a:off x="628650" y="1690691"/>
          <a:ext cx="7886700" cy="4206240"/>
        </p:xfrm>
        <a:graphic>
          <a:graphicData uri="http://schemas.openxmlformats.org/drawingml/2006/table">
            <a:tbl>
              <a:tblPr/>
              <a:tblGrid>
                <a:gridCol w="2628900">
                  <a:extLst>
                    <a:ext uri="{9D8B030D-6E8A-4147-A177-3AD203B41FA5}">
                      <a16:colId xmlns:a16="http://schemas.microsoft.com/office/drawing/2014/main" xmlns="" val="1430686846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358635951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xmlns="" val="237526185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b="1"/>
                        <a:t>Religious Classification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/>
                        <a:t>What/Who Is Divine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Example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3466778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/>
                        <a:t>Polytheism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Multiple gods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Belief systems of the ancient Greeks and Romans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531072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/>
                        <a:t>Monotheism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Single god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Judaism, Islam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2384869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/>
                        <a:t>Atheism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No deities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Atheism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739403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/>
                        <a:t>Animism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Nonhuman beings (animals, plants, natural world)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Indigenous nature worship (Shinto)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4283045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2000"/>
                        <a:t>Totemism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Human-natural being connection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Ojibwa (Native American) beliefs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63696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0673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5380264" cy="1325563"/>
          </a:xfrm>
        </p:spPr>
        <p:txBody>
          <a:bodyPr/>
          <a:lstStyle/>
          <a:p>
            <a:r>
              <a:rPr lang="en-US" dirty="0"/>
              <a:t>Hinduism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57399"/>
            <a:ext cx="7886700" cy="431074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Originated in the Indus River Valley about 4,500 years ago</a:t>
            </a:r>
          </a:p>
          <a:p>
            <a:pPr>
              <a:lnSpc>
                <a:spcPct val="120000"/>
              </a:lnSpc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third-largest of the world’s religions (1 billion followers)</a:t>
            </a:r>
          </a:p>
          <a:p>
            <a:pPr>
              <a:lnSpc>
                <a:spcPct val="120000"/>
              </a:lnSpc>
            </a:pPr>
            <a:r>
              <a:rPr lang="en-US" dirty="0"/>
              <a:t>Believe in a divine power that can manifest as different entities mainly —Brahma, Vishnu, and Shiva</a:t>
            </a:r>
          </a:p>
          <a:p>
            <a:pPr>
              <a:lnSpc>
                <a:spcPct val="120000"/>
              </a:lnSpc>
            </a:pPr>
            <a:r>
              <a:rPr lang="en-US" dirty="0"/>
              <a:t>The sacred text are the Vedas which contain hymns and rituals</a:t>
            </a:r>
          </a:p>
          <a:p>
            <a:pPr>
              <a:lnSpc>
                <a:spcPct val="120000"/>
              </a:lnSpc>
            </a:pPr>
            <a:r>
              <a:rPr lang="en-US" dirty="0"/>
              <a:t>Dharma is one’s duty in the world to perform “right” actions</a:t>
            </a:r>
          </a:p>
          <a:p>
            <a:pPr>
              <a:lnSpc>
                <a:spcPct val="120000"/>
              </a:lnSpc>
            </a:pPr>
            <a:r>
              <a:rPr lang="en-US" dirty="0"/>
              <a:t>Karma is the idea that spiritual ramifications of one’s actions are balanced cyclically in this life or a future life through reincarnation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0"/>
            <a:ext cx="2743200" cy="1898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6245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5738</TotalTime>
  <Words>3522</Words>
  <Application>Microsoft Macintosh PowerPoint</Application>
  <PresentationFormat>On-screen Show (4:3)</PresentationFormat>
  <Paragraphs>257</Paragraphs>
  <Slides>39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Office Theme</vt:lpstr>
      <vt:lpstr>Religion and Education</vt:lpstr>
      <vt:lpstr>Religion</vt:lpstr>
      <vt:lpstr>Sociological Terms for Discussing Religion</vt:lpstr>
      <vt:lpstr>Functionalist View of Religion</vt:lpstr>
      <vt:lpstr>Conflict Theory on Religion</vt:lpstr>
      <vt:lpstr>Symbolic-Interactionist Views on Religion</vt:lpstr>
      <vt:lpstr>Organization of Religious Groups</vt:lpstr>
      <vt:lpstr>One Method of Classifying Religions</vt:lpstr>
      <vt:lpstr>Hinduism</vt:lpstr>
      <vt:lpstr>Buddhism</vt:lpstr>
      <vt:lpstr>Buddhist Beliefs</vt:lpstr>
      <vt:lpstr>Confucianism</vt:lpstr>
      <vt:lpstr>Taoism (also called Daoism)</vt:lpstr>
      <vt:lpstr>Judaism</vt:lpstr>
      <vt:lpstr>Islam</vt:lpstr>
      <vt:lpstr>Five Pillars of Islam</vt:lpstr>
      <vt:lpstr>Christianity</vt:lpstr>
      <vt:lpstr>Religion and Social Change</vt:lpstr>
      <vt:lpstr>Liberation Theology</vt:lpstr>
      <vt:lpstr>Megachurches</vt:lpstr>
      <vt:lpstr>Traits of Megachurches</vt:lpstr>
      <vt:lpstr>Are they too big?</vt:lpstr>
      <vt:lpstr>Secularization</vt:lpstr>
      <vt:lpstr>Practice Question: What trends do you see in this data?</vt:lpstr>
      <vt:lpstr>Education</vt:lpstr>
      <vt:lpstr>Comparing U.S. Schools to those in  other Wealthy Countries</vt:lpstr>
      <vt:lpstr>Universal Access</vt:lpstr>
      <vt:lpstr>Functionalist View of Education</vt:lpstr>
      <vt:lpstr>Key Vocabulary for Conflict Theory of Education</vt:lpstr>
      <vt:lpstr>Conflict Theory on Education</vt:lpstr>
      <vt:lpstr>Feminist Theory of Education</vt:lpstr>
      <vt:lpstr>Symbolic-Interactionist Views of Education</vt:lpstr>
      <vt:lpstr>Contemporary Issues in Education</vt:lpstr>
      <vt:lpstr>More Contemporary Issues in Education</vt:lpstr>
      <vt:lpstr>Contemporary Issues in Higher Education</vt:lpstr>
      <vt:lpstr>Charter Schools</vt:lpstr>
      <vt:lpstr>How Effective are Charter Schools?</vt:lpstr>
      <vt:lpstr>Homeschooling</vt:lpstr>
      <vt:lpstr>Quick Review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Liebman</dc:creator>
  <cp:lastModifiedBy>Wendy King</cp:lastModifiedBy>
  <cp:revision>154</cp:revision>
  <dcterms:created xsi:type="dcterms:W3CDTF">2017-01-24T14:54:50Z</dcterms:created>
  <dcterms:modified xsi:type="dcterms:W3CDTF">2017-06-09T15:02:35Z</dcterms:modified>
</cp:coreProperties>
</file>