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801600" cy="7772400"/>
  <p:notesSz cx="7023100" cy="9309100"/>
  <p:defaultTextStyle>
    <a:defPPr>
      <a:defRPr lang="en-US"/>
    </a:defPPr>
    <a:lvl1pPr marL="0" algn="l" defTabSz="10152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7617" algn="l" defTabSz="10152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5232" algn="l" defTabSz="10152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2849" algn="l" defTabSz="10152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0465" algn="l" defTabSz="10152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38081" algn="l" defTabSz="10152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45698" algn="l" defTabSz="10152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53314" algn="l" defTabSz="10152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60930" algn="l" defTabSz="101523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rie Geraghty (Conceptual Computing)" initials="CG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000000"/>
    <a:srgbClr val="A62C3B"/>
    <a:srgbClr val="C54B25"/>
    <a:srgbClr val="FFFFFF"/>
    <a:srgbClr val="D2736C"/>
    <a:srgbClr val="D42A2A"/>
    <a:srgbClr val="E4EDF0"/>
    <a:srgbClr val="9FC9CD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21" autoAdjust="0"/>
    <p:restoredTop sz="99600" autoAdjust="0"/>
  </p:normalViewPr>
  <p:slideViewPr>
    <p:cSldViewPr snapToGrid="0">
      <p:cViewPr varScale="1">
        <p:scale>
          <a:sx n="79" d="100"/>
          <a:sy n="79" d="100"/>
        </p:scale>
        <p:origin x="768" y="102"/>
      </p:cViewPr>
      <p:guideLst>
        <p:guide orient="horz" pos="2448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105061" tIns="52531" rIns="105061" bIns="525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0"/>
            <a:ext cx="3043343" cy="465455"/>
          </a:xfrm>
          <a:prstGeom prst="rect">
            <a:avLst/>
          </a:prstGeom>
        </p:spPr>
        <p:txBody>
          <a:bodyPr vert="horz" lIns="105061" tIns="52531" rIns="105061" bIns="52531" rtlCol="0"/>
          <a:lstStyle>
            <a:lvl1pPr algn="r">
              <a:defRPr sz="1300"/>
            </a:lvl1pPr>
          </a:lstStyle>
          <a:p>
            <a:fld id="{E5BF86A2-CC24-4574-9BAF-8FE12BA79E66}" type="datetimeFigureOut">
              <a:rPr lang="en-US" smtClean="0"/>
              <a:pPr/>
              <a:t>9/17/2019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6588" y="698500"/>
            <a:ext cx="57499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5061" tIns="52531" rIns="105061" bIns="525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105061" tIns="52531" rIns="105061" bIns="525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5455"/>
          </a:xfrm>
          <a:prstGeom prst="rect">
            <a:avLst/>
          </a:prstGeom>
        </p:spPr>
        <p:txBody>
          <a:bodyPr vert="horz" lIns="105061" tIns="52531" rIns="105061" bIns="525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105061" tIns="52531" rIns="105061" bIns="52531" rtlCol="0" anchor="b"/>
          <a:lstStyle>
            <a:lvl1pPr algn="r">
              <a:defRPr sz="1300"/>
            </a:lvl1pPr>
          </a:lstStyle>
          <a:p>
            <a:fld id="{2514771D-7F37-4708-AE68-51EFA41E09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86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52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507617" algn="l" defTabSz="10152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1015232" algn="l" defTabSz="10152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522849" algn="l" defTabSz="10152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2030465" algn="l" defTabSz="10152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538081" algn="l" defTabSz="10152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3045698" algn="l" defTabSz="10152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553314" algn="l" defTabSz="10152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4060930" algn="l" defTabSz="1015232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1" y="2414482"/>
            <a:ext cx="10881360" cy="166602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404360"/>
            <a:ext cx="89611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76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52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2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04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38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456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533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609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PS Strategy Review - 4-7-2011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lIns="101523" tIns="50761" rIns="101523" bIns="5076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1D5FE-5A5A-492B-A869-570156CF7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11257"/>
            <a:ext cx="2880361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1" y="311257"/>
            <a:ext cx="842772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PS Strategy Review - 4-7-2011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lIns="101523" tIns="50761" rIns="101523" bIns="5076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1D5FE-5A5A-492B-A869-570156CF7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PS Strategy Review - 4-7-2011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lIns="101523" tIns="50761" rIns="101523" bIns="5076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1D5FE-5A5A-492B-A869-570156CF7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9" y="4994487"/>
            <a:ext cx="1088136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9" y="3294275"/>
            <a:ext cx="10881360" cy="1700212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0761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52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28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04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380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456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53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609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PS Strategy Review - 4-7-2011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lIns="101523" tIns="50761" rIns="101523" bIns="5076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1D5FE-5A5A-492B-A869-570156CF7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1" y="1813561"/>
            <a:ext cx="565404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1" y="1813561"/>
            <a:ext cx="5654040" cy="5129425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PS Strategy Review - 4-7-2011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lIns="101523" tIns="50761" rIns="101523" bIns="5076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1D5FE-5A5A-492B-A869-570156CF7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739796"/>
            <a:ext cx="5656264" cy="7250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617" indent="0">
              <a:buNone/>
              <a:defRPr sz="2300" b="1"/>
            </a:lvl2pPr>
            <a:lvl3pPr marL="1015232" indent="0">
              <a:buNone/>
              <a:defRPr sz="2000" b="1"/>
            </a:lvl3pPr>
            <a:lvl4pPr marL="1522849" indent="0">
              <a:buNone/>
              <a:defRPr sz="1800" b="1"/>
            </a:lvl4pPr>
            <a:lvl5pPr marL="2030465" indent="0">
              <a:buNone/>
              <a:defRPr sz="1800" b="1"/>
            </a:lvl5pPr>
            <a:lvl6pPr marL="2538081" indent="0">
              <a:buNone/>
              <a:defRPr sz="1800" b="1"/>
            </a:lvl6pPr>
            <a:lvl7pPr marL="3045698" indent="0">
              <a:buNone/>
              <a:defRPr sz="1800" b="1"/>
            </a:lvl7pPr>
            <a:lvl8pPr marL="3553314" indent="0">
              <a:buNone/>
              <a:defRPr sz="1800" b="1"/>
            </a:lvl8pPr>
            <a:lvl9pPr marL="406093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2464859"/>
            <a:ext cx="5656264" cy="447812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1739796"/>
            <a:ext cx="5658485" cy="72506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7617" indent="0">
              <a:buNone/>
              <a:defRPr sz="2300" b="1"/>
            </a:lvl2pPr>
            <a:lvl3pPr marL="1015232" indent="0">
              <a:buNone/>
              <a:defRPr sz="2000" b="1"/>
            </a:lvl3pPr>
            <a:lvl4pPr marL="1522849" indent="0">
              <a:buNone/>
              <a:defRPr sz="1800" b="1"/>
            </a:lvl4pPr>
            <a:lvl5pPr marL="2030465" indent="0">
              <a:buNone/>
              <a:defRPr sz="1800" b="1"/>
            </a:lvl5pPr>
            <a:lvl6pPr marL="2538081" indent="0">
              <a:buNone/>
              <a:defRPr sz="1800" b="1"/>
            </a:lvl6pPr>
            <a:lvl7pPr marL="3045698" indent="0">
              <a:buNone/>
              <a:defRPr sz="1800" b="1"/>
            </a:lvl7pPr>
            <a:lvl8pPr marL="3553314" indent="0">
              <a:buNone/>
              <a:defRPr sz="1800" b="1"/>
            </a:lvl8pPr>
            <a:lvl9pPr marL="4060930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2464859"/>
            <a:ext cx="5658485" cy="4478126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PS Strategy Review - 4-7-2011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lIns="101523" tIns="50761" rIns="101523" bIns="5076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1D5FE-5A5A-492B-A869-570156CF7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PS Strategy Review - 4-7-2011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lIns="101523" tIns="50761" rIns="101523" bIns="5076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1D5FE-5A5A-492B-A869-570156CF7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PS Strategy Review - 4-7-2011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lIns="101523" tIns="50761" rIns="101523" bIns="5076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1D5FE-5A5A-492B-A869-570156CF7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09456"/>
            <a:ext cx="4211638" cy="1316990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1" y="309458"/>
            <a:ext cx="7156450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1626448"/>
            <a:ext cx="4211638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7617" indent="0">
              <a:buNone/>
              <a:defRPr sz="1300"/>
            </a:lvl2pPr>
            <a:lvl3pPr marL="1015232" indent="0">
              <a:buNone/>
              <a:defRPr sz="1100"/>
            </a:lvl3pPr>
            <a:lvl4pPr marL="1522849" indent="0">
              <a:buNone/>
              <a:defRPr sz="1000"/>
            </a:lvl4pPr>
            <a:lvl5pPr marL="2030465" indent="0">
              <a:buNone/>
              <a:defRPr sz="1000"/>
            </a:lvl5pPr>
            <a:lvl6pPr marL="2538081" indent="0">
              <a:buNone/>
              <a:defRPr sz="1000"/>
            </a:lvl6pPr>
            <a:lvl7pPr marL="3045698" indent="0">
              <a:buNone/>
              <a:defRPr sz="1000"/>
            </a:lvl7pPr>
            <a:lvl8pPr marL="3553314" indent="0">
              <a:buNone/>
              <a:defRPr sz="1000"/>
            </a:lvl8pPr>
            <a:lvl9pPr marL="406093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PS Strategy Review - 4-7-2011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lIns="101523" tIns="50761" rIns="101523" bIns="5076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1D5FE-5A5A-492B-A869-570156CF7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4" y="5440680"/>
            <a:ext cx="7680960" cy="64230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4" y="694479"/>
            <a:ext cx="768096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7617" indent="0">
              <a:buNone/>
              <a:defRPr sz="3100"/>
            </a:lvl2pPr>
            <a:lvl3pPr marL="1015232" indent="0">
              <a:buNone/>
              <a:defRPr sz="2700"/>
            </a:lvl3pPr>
            <a:lvl4pPr marL="1522849" indent="0">
              <a:buNone/>
              <a:defRPr sz="2300"/>
            </a:lvl4pPr>
            <a:lvl5pPr marL="2030465" indent="0">
              <a:buNone/>
              <a:defRPr sz="2300"/>
            </a:lvl5pPr>
            <a:lvl6pPr marL="2538081" indent="0">
              <a:buNone/>
              <a:defRPr sz="2300"/>
            </a:lvl6pPr>
            <a:lvl7pPr marL="3045698" indent="0">
              <a:buNone/>
              <a:defRPr sz="2300"/>
            </a:lvl7pPr>
            <a:lvl8pPr marL="3553314" indent="0">
              <a:buNone/>
              <a:defRPr sz="2300"/>
            </a:lvl8pPr>
            <a:lvl9pPr marL="4060930" indent="0">
              <a:buNone/>
              <a:defRPr sz="23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4" y="6082984"/>
            <a:ext cx="768096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7617" indent="0">
              <a:buNone/>
              <a:defRPr sz="1300"/>
            </a:lvl2pPr>
            <a:lvl3pPr marL="1015232" indent="0">
              <a:buNone/>
              <a:defRPr sz="1100"/>
            </a:lvl3pPr>
            <a:lvl4pPr marL="1522849" indent="0">
              <a:buNone/>
              <a:defRPr sz="1000"/>
            </a:lvl4pPr>
            <a:lvl5pPr marL="2030465" indent="0">
              <a:buNone/>
              <a:defRPr sz="1000"/>
            </a:lvl5pPr>
            <a:lvl6pPr marL="2538081" indent="0">
              <a:buNone/>
              <a:defRPr sz="1000"/>
            </a:lvl6pPr>
            <a:lvl7pPr marL="3045698" indent="0">
              <a:buNone/>
              <a:defRPr sz="1000"/>
            </a:lvl7pPr>
            <a:lvl8pPr marL="3553314" indent="0">
              <a:buNone/>
              <a:defRPr sz="1000"/>
            </a:lvl8pPr>
            <a:lvl9pPr marL="406093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PS Strategy Review - 4-7-2011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lIns="101523" tIns="50761" rIns="101523" bIns="5076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1D5FE-5A5A-492B-A869-570156CF72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11257"/>
            <a:ext cx="11521440" cy="1295400"/>
          </a:xfrm>
          <a:prstGeom prst="rect">
            <a:avLst/>
          </a:prstGeom>
        </p:spPr>
        <p:txBody>
          <a:bodyPr vert="horz" lIns="101523" tIns="50761" rIns="101523" bIns="5076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13561"/>
            <a:ext cx="11521440" cy="5129425"/>
          </a:xfrm>
          <a:prstGeom prst="rect">
            <a:avLst/>
          </a:prstGeom>
        </p:spPr>
        <p:txBody>
          <a:bodyPr vert="horz" lIns="101523" tIns="50761" rIns="101523" bIns="5076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21" y="7345185"/>
            <a:ext cx="3945241" cy="413808"/>
          </a:xfrm>
          <a:prstGeom prst="rect">
            <a:avLst/>
          </a:prstGeom>
        </p:spPr>
        <p:txBody>
          <a:bodyPr vert="horz" lIns="101523" tIns="50761" rIns="101523" bIns="50761" rtlCol="0" anchor="ctr"/>
          <a:lstStyle>
            <a:lvl1pPr algn="l">
              <a:defRPr sz="900">
                <a:solidFill>
                  <a:srgbClr val="A6A6A6"/>
                </a:solidFill>
              </a:defRPr>
            </a:lvl1pPr>
          </a:lstStyle>
          <a:p>
            <a:r>
              <a:rPr lang="en-US"/>
              <a:t>PS Strategy Review - 4-7-2011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14560" y="7358593"/>
            <a:ext cx="2987040" cy="413808"/>
          </a:xfrm>
          <a:prstGeom prst="rect">
            <a:avLst/>
          </a:prstGeom>
        </p:spPr>
        <p:txBody>
          <a:bodyPr vert="horz" lIns="101523" tIns="50761" rIns="101523" bIns="50761" rtlCol="0" anchor="ctr"/>
          <a:lstStyle>
            <a:lvl1pPr algn="r">
              <a:defRPr sz="900">
                <a:solidFill>
                  <a:srgbClr val="A6A6A6"/>
                </a:solidFill>
              </a:defRPr>
            </a:lvl1pPr>
          </a:lstStyle>
          <a:p>
            <a:fld id="{D421D5FE-5A5A-492B-A869-570156CF72C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2"/>
            <a:ext cx="12801600" cy="32031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3" tIns="50761" rIns="101523" bIns="50761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101523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713" indent="-380713" algn="l" defTabSz="1015232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4876" indent="-317260" algn="l" defTabSz="1015232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9041" indent="-253808" algn="l" defTabSz="101523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76657" indent="-253808" algn="l" defTabSz="101523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84273" indent="-253808" algn="l" defTabSz="101523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791890" indent="-253808" algn="l" defTabSz="101523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299506" indent="-253808" algn="l" defTabSz="101523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807122" indent="-253808" algn="l" defTabSz="101523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314739" indent="-253808" algn="l" defTabSz="101523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52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7617" algn="l" defTabSz="10152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5232" algn="l" defTabSz="10152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2849" algn="l" defTabSz="10152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465" algn="l" defTabSz="10152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38081" algn="l" defTabSz="10152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45698" algn="l" defTabSz="10152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53314" algn="l" defTabSz="10152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60930" algn="l" defTabSz="101523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 bwMode="auto">
          <a:xfrm>
            <a:off x="2" y="3353922"/>
            <a:ext cx="12801599" cy="179092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19050"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1519" tIns="50760" rIns="101519" bIns="50760" numCol="1" rtlCol="0" anchor="ctr" anchorCtr="0" compatLnSpc="1">
            <a:prstTxWarp prst="textNoShape">
              <a:avLst/>
            </a:prstTxWarp>
          </a:bodyPr>
          <a:lstStyle/>
          <a:p>
            <a:pPr algn="ctr" defTabSz="1014898"/>
            <a:endParaRPr lang="en-US" sz="2600" dirty="0">
              <a:solidFill>
                <a:schemeClr val="accent1">
                  <a:lumMod val="50000"/>
                </a:schemeClr>
              </a:solidFill>
              <a:latin typeface="Segoe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23682" y="269137"/>
            <a:ext cx="10873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</a:rPr>
              <a:t>Student Success at Davidson County Community College</a:t>
            </a:r>
            <a:endParaRPr lang="en-US" sz="1200" spc="11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3878358" y="4179709"/>
            <a:ext cx="664192" cy="182882"/>
          </a:xfrm>
          <a:prstGeom prst="rightArrow">
            <a:avLst>
              <a:gd name="adj1" fmla="val 38208"/>
              <a:gd name="adj2" fmla="val 50000"/>
            </a:avLst>
          </a:prstGeom>
          <a:solidFill>
            <a:srgbClr val="A62C3B"/>
          </a:solidFill>
          <a:ln w="12700">
            <a:noFill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1519" tIns="50760" rIns="101519" bIns="50760" numCol="1" rtlCol="0" anchor="ctr" anchorCtr="0" compatLnSpc="1">
            <a:prstTxWarp prst="textNoShape">
              <a:avLst/>
            </a:prstTxWarp>
          </a:bodyPr>
          <a:lstStyle/>
          <a:p>
            <a:pPr algn="ctr" defTabSz="1014898"/>
            <a:endParaRPr lang="en-US" sz="1600" dirty="0">
              <a:solidFill>
                <a:schemeClr val="accent1">
                  <a:lumMod val="50000"/>
                </a:schemeClr>
              </a:solidFill>
              <a:latin typeface="Segoe" pitchFamily="34" charset="0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6612442" y="4179709"/>
            <a:ext cx="706596" cy="193043"/>
          </a:xfrm>
          <a:prstGeom prst="rightArrow">
            <a:avLst>
              <a:gd name="adj1" fmla="val 38208"/>
              <a:gd name="adj2" fmla="val 50000"/>
            </a:avLst>
          </a:prstGeom>
          <a:solidFill>
            <a:srgbClr val="A62C3B"/>
          </a:solidFill>
          <a:ln w="12700">
            <a:noFill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1519" tIns="50760" rIns="101519" bIns="50760" numCol="1" rtlCol="0" anchor="ctr" anchorCtr="0" compatLnSpc="1">
            <a:prstTxWarp prst="textNoShape">
              <a:avLst/>
            </a:prstTxWarp>
          </a:bodyPr>
          <a:lstStyle/>
          <a:p>
            <a:pPr algn="ctr" defTabSz="1014898"/>
            <a:endParaRPr lang="en-US" sz="1600" dirty="0">
              <a:solidFill>
                <a:schemeClr val="accent1">
                  <a:lumMod val="50000"/>
                </a:schemeClr>
              </a:solidFill>
              <a:latin typeface="Segoe" pitchFamily="34" charset="0"/>
            </a:endParaRPr>
          </a:p>
        </p:txBody>
      </p:sp>
      <p:sp>
        <p:nvSpPr>
          <p:cNvPr id="17" name="Right Arrow 16"/>
          <p:cNvSpPr/>
          <p:nvPr/>
        </p:nvSpPr>
        <p:spPr bwMode="auto">
          <a:xfrm>
            <a:off x="9435774" y="4179709"/>
            <a:ext cx="664192" cy="182882"/>
          </a:xfrm>
          <a:prstGeom prst="rightArrow">
            <a:avLst>
              <a:gd name="adj1" fmla="val 38208"/>
              <a:gd name="adj2" fmla="val 50000"/>
            </a:avLst>
          </a:prstGeom>
          <a:solidFill>
            <a:srgbClr val="A62C3B"/>
          </a:solidFill>
          <a:ln w="12700">
            <a:noFill/>
            <a:headEnd type="none" w="med" len="med"/>
            <a:tailEnd type="none" w="med" len="med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1519" tIns="50760" rIns="101519" bIns="50760" numCol="1" rtlCol="0" anchor="ctr" anchorCtr="0" compatLnSpc="1">
            <a:prstTxWarp prst="textNoShape">
              <a:avLst/>
            </a:prstTxWarp>
          </a:bodyPr>
          <a:lstStyle/>
          <a:p>
            <a:pPr algn="ctr" defTabSz="1014898"/>
            <a:endParaRPr lang="en-US" sz="1600" dirty="0">
              <a:solidFill>
                <a:schemeClr val="accent1">
                  <a:lumMod val="50000"/>
                </a:schemeClr>
              </a:solidFill>
              <a:latin typeface="Segoe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898042" y="3486154"/>
            <a:ext cx="2112265" cy="155448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3" tIns="50761" rIns="101523" bIns="50761" rtlCol="0" anchor="ctr"/>
          <a:lstStyle/>
          <a:p>
            <a:pPr algn="ctr"/>
            <a:r>
              <a:rPr lang="en-US" sz="1800" b="1" spc="111" dirty="0">
                <a:solidFill>
                  <a:schemeClr val="bg1">
                    <a:lumMod val="25000"/>
                  </a:schemeClr>
                </a:solidFill>
                <a:latin typeface="Calibri" pitchFamily="34" charset="0"/>
              </a:rPr>
              <a:t>CONNECTION</a:t>
            </a:r>
          </a:p>
          <a:p>
            <a:pPr algn="ctr"/>
            <a:r>
              <a:rPr lang="en-US" sz="1400" spc="111" dirty="0">
                <a:solidFill>
                  <a:schemeClr val="bg1">
                    <a:lumMod val="25000"/>
                  </a:schemeClr>
                </a:solidFill>
                <a:latin typeface="Calibri" pitchFamily="34" charset="0"/>
              </a:rPr>
              <a:t>(Interest to Application)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660258" y="3486154"/>
            <a:ext cx="2112265" cy="1554480"/>
          </a:xfrm>
          <a:prstGeom prst="rect">
            <a:avLst/>
          </a:prstGeom>
          <a:solidFill>
            <a:schemeClr val="bg1">
              <a:lumMod val="9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3" tIns="50761" rIns="101523" bIns="50761" rtlCol="0" anchor="ctr"/>
          <a:lstStyle/>
          <a:p>
            <a:pPr algn="ctr"/>
            <a:r>
              <a:rPr lang="en-US" sz="1800" b="1" spc="111" dirty="0">
                <a:solidFill>
                  <a:schemeClr val="bg1">
                    <a:lumMod val="25000"/>
                  </a:schemeClr>
                </a:solidFill>
                <a:latin typeface="Calibri" pitchFamily="34" charset="0"/>
              </a:rPr>
              <a:t>ENTRY</a:t>
            </a:r>
          </a:p>
          <a:p>
            <a:pPr algn="ctr"/>
            <a:r>
              <a:rPr lang="en-US" sz="1400" spc="111" dirty="0">
                <a:solidFill>
                  <a:schemeClr val="bg1">
                    <a:lumMod val="25000"/>
                  </a:schemeClr>
                </a:solidFill>
                <a:latin typeface="Calibri" pitchFamily="34" charset="0"/>
              </a:rPr>
              <a:t>(Enrollment to completion of 1</a:t>
            </a:r>
            <a:r>
              <a:rPr lang="en-US" sz="1400" spc="111" baseline="30000" dirty="0">
                <a:solidFill>
                  <a:schemeClr val="bg1">
                    <a:lumMod val="25000"/>
                  </a:schemeClr>
                </a:solidFill>
                <a:latin typeface="Calibri" pitchFamily="34" charset="0"/>
              </a:rPr>
              <a:t>st</a:t>
            </a:r>
            <a:r>
              <a:rPr lang="en-US" sz="1400" spc="111" dirty="0">
                <a:solidFill>
                  <a:schemeClr val="bg1">
                    <a:lumMod val="25000"/>
                  </a:schemeClr>
                </a:solidFill>
                <a:latin typeface="Calibri" pitchFamily="34" charset="0"/>
              </a:rPr>
              <a:t> college-level course)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422476" y="3486154"/>
            <a:ext cx="2112265" cy="15544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3" tIns="50761" rIns="101523" bIns="50761" rtlCol="0" anchor="ctr"/>
          <a:lstStyle/>
          <a:p>
            <a:pPr algn="ctr"/>
            <a:r>
              <a:rPr lang="en-US" sz="1800" b="1" spc="111" dirty="0">
                <a:solidFill>
                  <a:schemeClr val="bg1">
                    <a:lumMod val="25000"/>
                  </a:schemeClr>
                </a:solidFill>
                <a:latin typeface="Calibri" pitchFamily="34" charset="0"/>
              </a:rPr>
              <a:t>PROGRESS</a:t>
            </a:r>
          </a:p>
          <a:p>
            <a:pPr algn="ctr"/>
            <a:r>
              <a:rPr lang="en-US" sz="1400" spc="111" dirty="0">
                <a:solidFill>
                  <a:schemeClr val="bg1">
                    <a:lumMod val="25000"/>
                  </a:schemeClr>
                </a:solidFill>
                <a:latin typeface="Calibri" pitchFamily="34" charset="0"/>
              </a:rPr>
              <a:t>(Entry to Program of Study to 75% completed)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184691" y="3486154"/>
            <a:ext cx="2112265" cy="155448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523" tIns="50761" rIns="101523" bIns="50761" rtlCol="0" anchor="ctr"/>
          <a:lstStyle/>
          <a:p>
            <a:pPr algn="ctr"/>
            <a:r>
              <a:rPr lang="en-US" sz="1800" b="1" spc="111" dirty="0">
                <a:solidFill>
                  <a:srgbClr val="F2EEE1"/>
                </a:solidFill>
                <a:latin typeface="Calibri" pitchFamily="34" charset="0"/>
              </a:rPr>
              <a:t>COMPLETION</a:t>
            </a:r>
          </a:p>
          <a:p>
            <a:pPr algn="ctr"/>
            <a:r>
              <a:rPr lang="en-US" sz="1400" spc="111" dirty="0">
                <a:solidFill>
                  <a:srgbClr val="F2EEE1"/>
                </a:solidFill>
                <a:latin typeface="Calibri" pitchFamily="34" charset="0"/>
              </a:rPr>
              <a:t>(Complete remaining 25% </a:t>
            </a:r>
            <a:r>
              <a:rPr lang="en-US" sz="1400" spc="111">
                <a:solidFill>
                  <a:srgbClr val="F2EEE1"/>
                </a:solidFill>
                <a:latin typeface="Calibri" pitchFamily="34" charset="0"/>
              </a:rPr>
              <a:t>of requirements)</a:t>
            </a:r>
            <a:endParaRPr lang="en-US" sz="1400" spc="111" dirty="0">
              <a:solidFill>
                <a:srgbClr val="F2EEE1"/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381476" y="3760571"/>
            <a:ext cx="1196788" cy="1035423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r>
              <a:rPr lang="en-US" sz="1600" b="1" dirty="0">
                <a:solidFill>
                  <a:srgbClr val="FFFFFF"/>
                </a:solidFill>
              </a:rPr>
              <a:t>Completion by Design Pathway</a:t>
            </a:r>
          </a:p>
        </p:txBody>
      </p:sp>
      <p:sp>
        <p:nvSpPr>
          <p:cNvPr id="4" name="Rectangular Callout 3"/>
          <p:cNvSpPr/>
          <p:nvPr/>
        </p:nvSpPr>
        <p:spPr bwMode="auto">
          <a:xfrm>
            <a:off x="4460102" y="792357"/>
            <a:ext cx="2423190" cy="2561565"/>
          </a:xfrm>
          <a:prstGeom prst="wedgeRectCallout">
            <a:avLst/>
          </a:prstGeom>
          <a:solidFill>
            <a:schemeClr val="tx2"/>
          </a:solidFill>
          <a:ln w="19050"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300" dirty="0">
              <a:solidFill>
                <a:schemeClr val="accent1">
                  <a:lumMod val="50000"/>
                </a:schemeClr>
              </a:solidFill>
              <a:latin typeface="Segoe" pitchFamily="34" charset="0"/>
            </a:endParaRPr>
          </a:p>
        </p:txBody>
      </p:sp>
      <p:sp>
        <p:nvSpPr>
          <p:cNvPr id="22" name="Rectangular Callout 21"/>
          <p:cNvSpPr/>
          <p:nvPr/>
        </p:nvSpPr>
        <p:spPr bwMode="auto">
          <a:xfrm>
            <a:off x="1735077" y="792357"/>
            <a:ext cx="2423190" cy="2561565"/>
          </a:xfrm>
          <a:prstGeom prst="wedgeRectCallout">
            <a:avLst/>
          </a:prstGeom>
          <a:solidFill>
            <a:schemeClr val="tx2"/>
          </a:solidFill>
          <a:ln w="19050"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300" dirty="0">
              <a:solidFill>
                <a:schemeClr val="accent1">
                  <a:lumMod val="50000"/>
                </a:schemeClr>
              </a:solidFill>
              <a:latin typeface="Segoe" pitchFamily="34" charset="0"/>
            </a:endParaRPr>
          </a:p>
        </p:txBody>
      </p:sp>
      <p:sp>
        <p:nvSpPr>
          <p:cNvPr id="23" name="Rectangular Callout 22"/>
          <p:cNvSpPr/>
          <p:nvPr/>
        </p:nvSpPr>
        <p:spPr bwMode="auto">
          <a:xfrm>
            <a:off x="7149350" y="792357"/>
            <a:ext cx="2423190" cy="2561565"/>
          </a:xfrm>
          <a:prstGeom prst="wedgeRectCallout">
            <a:avLst/>
          </a:prstGeom>
          <a:solidFill>
            <a:schemeClr val="tx2"/>
          </a:solidFill>
          <a:ln w="19050"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300" dirty="0">
              <a:solidFill>
                <a:schemeClr val="accent1">
                  <a:lumMod val="50000"/>
                </a:schemeClr>
              </a:solidFill>
              <a:latin typeface="Segoe" pitchFamily="34" charset="0"/>
            </a:endParaRPr>
          </a:p>
        </p:txBody>
      </p:sp>
      <p:sp>
        <p:nvSpPr>
          <p:cNvPr id="24" name="Rectangular Callout 23"/>
          <p:cNvSpPr/>
          <p:nvPr/>
        </p:nvSpPr>
        <p:spPr bwMode="auto">
          <a:xfrm>
            <a:off x="9909026" y="792357"/>
            <a:ext cx="2423190" cy="2561565"/>
          </a:xfrm>
          <a:prstGeom prst="wedgeRectCallout">
            <a:avLst/>
          </a:prstGeom>
          <a:solidFill>
            <a:schemeClr val="tx2"/>
          </a:solidFill>
          <a:ln w="19050"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/>
            <a:endParaRPr lang="en-US" sz="2300" dirty="0">
              <a:solidFill>
                <a:schemeClr val="accent1">
                  <a:lumMod val="50000"/>
                </a:schemeClr>
              </a:solidFill>
              <a:latin typeface="Segoe" pitchFamily="34" charset="0"/>
            </a:endParaRPr>
          </a:p>
        </p:txBody>
      </p:sp>
      <p:sp>
        <p:nvSpPr>
          <p:cNvPr id="80" name="Rectangular Callout 79"/>
          <p:cNvSpPr/>
          <p:nvPr/>
        </p:nvSpPr>
        <p:spPr bwMode="auto">
          <a:xfrm>
            <a:off x="4542550" y="5136776"/>
            <a:ext cx="2423190" cy="2541496"/>
          </a:xfrm>
          <a:prstGeom prst="wedgeRectCallout">
            <a:avLst>
              <a:gd name="adj1" fmla="val -19834"/>
              <a:gd name="adj2" fmla="val -56164"/>
            </a:avLst>
          </a:prstGeom>
          <a:solidFill>
            <a:schemeClr val="accent2"/>
          </a:solidFill>
          <a:ln w="19050"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1519" tIns="50760" rIns="101519" bIns="50760" numCol="1" rtlCol="0" anchor="ctr" anchorCtr="0" compatLnSpc="1">
            <a:prstTxWarp prst="textNoShape">
              <a:avLst/>
            </a:prstTxWarp>
          </a:bodyPr>
          <a:lstStyle/>
          <a:p>
            <a:pPr defTabSz="1014898">
              <a:spcAft>
                <a:spcPts val="600"/>
              </a:spcAft>
            </a:pPr>
            <a:endParaRPr lang="en-US" sz="12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1" name="Rectangular Callout 80"/>
          <p:cNvSpPr/>
          <p:nvPr/>
        </p:nvSpPr>
        <p:spPr bwMode="auto">
          <a:xfrm>
            <a:off x="7302636" y="5136776"/>
            <a:ext cx="2352352" cy="2541494"/>
          </a:xfrm>
          <a:prstGeom prst="wedgeRectCallout">
            <a:avLst>
              <a:gd name="adj1" fmla="val -19834"/>
              <a:gd name="adj2" fmla="val -55751"/>
            </a:avLst>
          </a:prstGeom>
          <a:solidFill>
            <a:schemeClr val="accent2"/>
          </a:solidFill>
          <a:ln w="19050"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1519" tIns="50760" rIns="101519" bIns="50760" numCol="1" rtlCol="0" anchor="ctr" anchorCtr="0" compatLnSpc="1">
            <a:prstTxWarp prst="textNoShape">
              <a:avLst/>
            </a:prstTxWarp>
          </a:bodyPr>
          <a:lstStyle/>
          <a:p>
            <a:pPr defTabSz="1014898">
              <a:spcAft>
                <a:spcPts val="600"/>
              </a:spcAft>
            </a:pPr>
            <a:endParaRPr lang="en-US" sz="12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82" name="Rectangular Callout 81"/>
          <p:cNvSpPr/>
          <p:nvPr/>
        </p:nvSpPr>
        <p:spPr bwMode="auto">
          <a:xfrm>
            <a:off x="9991474" y="5136775"/>
            <a:ext cx="2460502" cy="2541495"/>
          </a:xfrm>
          <a:prstGeom prst="wedgeRectCallout">
            <a:avLst>
              <a:gd name="adj1" fmla="val -20011"/>
              <a:gd name="adj2" fmla="val -56576"/>
            </a:avLst>
          </a:prstGeom>
          <a:solidFill>
            <a:schemeClr val="accent2"/>
          </a:solidFill>
          <a:ln w="19050"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1519" tIns="50760" rIns="101519" bIns="50760" numCol="1" rtlCol="0" anchor="ctr" anchorCtr="0" compatLnSpc="1">
            <a:prstTxWarp prst="textNoShape">
              <a:avLst/>
            </a:prstTxWarp>
          </a:bodyPr>
          <a:lstStyle/>
          <a:p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253" y="911743"/>
            <a:ext cx="23668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1200" dirty="0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1200" dirty="0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238744" y="825029"/>
            <a:ext cx="2295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1200" dirty="0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1200" dirty="0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1200" dirty="0">
              <a:solidFill>
                <a:srgbClr val="000000"/>
              </a:solidFill>
            </a:endParaRPr>
          </a:p>
          <a:p>
            <a:pPr marL="342900" indent="-342900">
              <a:buFont typeface="Wingdings" pitchFamily="2" charset="2"/>
              <a:buChar char="§"/>
            </a:pP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91474" y="1217424"/>
            <a:ext cx="2305482" cy="661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endParaRPr lang="en-US" sz="500" dirty="0">
              <a:solidFill>
                <a:srgbClr val="000000"/>
              </a:solidFill>
            </a:endParaRPr>
          </a:p>
          <a:p>
            <a:endParaRPr lang="en-US" sz="12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  <p:sp>
        <p:nvSpPr>
          <p:cNvPr id="27" name="Rectangular Callout 26"/>
          <p:cNvSpPr/>
          <p:nvPr/>
        </p:nvSpPr>
        <p:spPr bwMode="auto">
          <a:xfrm>
            <a:off x="1818088" y="5136774"/>
            <a:ext cx="2423190" cy="2541496"/>
          </a:xfrm>
          <a:prstGeom prst="wedgeRectCallout">
            <a:avLst>
              <a:gd name="adj1" fmla="val -19834"/>
              <a:gd name="adj2" fmla="val -56164"/>
            </a:avLst>
          </a:prstGeom>
          <a:solidFill>
            <a:schemeClr val="accent2"/>
          </a:solidFill>
          <a:ln w="19050">
            <a:noFill/>
            <a:headEnd type="none" w="med" len="med"/>
            <a:tailEnd type="none" w="med" len="med"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101519" tIns="50760" rIns="101519" bIns="50760" numCol="1" rtlCol="0" anchor="ctr" anchorCtr="0" compatLnSpc="1">
            <a:prstTxWarp prst="textNoShape">
              <a:avLst/>
            </a:prstTxWarp>
          </a:bodyPr>
          <a:lstStyle/>
          <a:p>
            <a:pPr defTabSz="1014898">
              <a:spcAft>
                <a:spcPts val="600"/>
              </a:spcAft>
            </a:pPr>
            <a:endParaRPr lang="en-US" sz="1200" dirty="0">
              <a:solidFill>
                <a:schemeClr val="bg1">
                  <a:lumMod val="1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214" y="1624482"/>
            <a:ext cx="14331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Success</a:t>
            </a:r>
          </a:p>
          <a:p>
            <a:pPr algn="ctr"/>
            <a:r>
              <a:rPr lang="en-US" dirty="0"/>
              <a:t>Strategies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2725" y="5950188"/>
            <a:ext cx="14331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Expected Outcomes</a:t>
            </a:r>
          </a:p>
        </p:txBody>
      </p:sp>
    </p:spTree>
    <p:extLst>
      <p:ext uri="{BB962C8B-B14F-4D97-AF65-F5344CB8AC3E}">
        <p14:creationId xmlns:p14="http://schemas.microsoft.com/office/powerpoint/2010/main" val="3300776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4" grpId="0" animBg="1"/>
      <p:bldP spid="22" grpId="0" animBg="1"/>
      <p:bldP spid="23" grpId="0" animBg="1"/>
      <p:bldP spid="24" grpId="0" animBg="1"/>
      <p:bldP spid="80" grpId="0" animBg="1"/>
      <p:bldP spid="81" grpId="0" animBg="1"/>
      <p:bldP spid="82" grpId="0" animBg="1"/>
      <p:bldP spid="8" grpId="0"/>
      <p:bldP spid="53" grpId="0"/>
      <p:bldP spid="11" grpId="0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Foundation Color Palette">
      <a:dk1>
        <a:srgbClr val="5A471C"/>
      </a:dk1>
      <a:lt1>
        <a:srgbClr val="CEDEE4"/>
      </a:lt1>
      <a:dk2>
        <a:srgbClr val="D2C583"/>
      </a:dk2>
      <a:lt2>
        <a:srgbClr val="A18C6C"/>
      </a:lt2>
      <a:accent1>
        <a:srgbClr val="968100"/>
      </a:accent1>
      <a:accent2>
        <a:srgbClr val="E8941A"/>
      </a:accent2>
      <a:accent3>
        <a:srgbClr val="72AFB6"/>
      </a:accent3>
      <a:accent4>
        <a:srgbClr val="A22B38"/>
      </a:accent4>
      <a:accent5>
        <a:srgbClr val="655A26"/>
      </a:accent5>
      <a:accent6>
        <a:srgbClr val="CFAA7A"/>
      </a:accent6>
      <a:hlink>
        <a:srgbClr val="3F5554"/>
      </a:hlink>
      <a:folHlink>
        <a:srgbClr val="8D622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4">
            <a:lumMod val="75000"/>
          </a:schemeClr>
        </a:solidFill>
        <a:ln w="19050">
          <a:noFill/>
          <a:headEnd type="none" w="med" len="med"/>
          <a:tailEnd type="none" w="med" len="med"/>
        </a:ln>
        <a:effectLst/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/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>
          <a:defRPr sz="2300" dirty="0" smtClean="0">
            <a:solidFill>
              <a:schemeClr val="accent1">
                <a:lumMod val="50000"/>
              </a:schemeClr>
            </a:solidFill>
            <a:latin typeface="Segoe" pitchFamily="34" charset="0"/>
          </a:defRPr>
        </a:defPPr>
      </a:lstStyle>
      <a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4B4772B046EA94D858D31E001527CA1" ma:contentTypeVersion="23" ma:contentTypeDescription="Create a new document." ma:contentTypeScope="" ma:versionID="da0a65ae364590e041bc84928de72852">
  <xsd:schema xmlns:xsd="http://www.w3.org/2001/XMLSchema" xmlns:xs="http://www.w3.org/2001/XMLSchema" xmlns:p="http://schemas.microsoft.com/office/2006/metadata/properties" xmlns:ns2="http://schemas.microsoft.com/sharepoint/v3/fields" xmlns:ns3="74754173-9cca-4d99-b979-d27831931274" xmlns:ns4="57d94df3-4502-4543-ab26-cc2b8d2e1175" xmlns:ns5="ea0f9382-9dc3-40d0-917a-f3154ad197e4" targetNamespace="http://schemas.microsoft.com/office/2006/metadata/properties" ma:root="true" ma:fieldsID="7322bba7544e20ce4eea9e627d982993" ns2:_="" ns3:_="" ns4:_="" ns5:_="">
    <xsd:import namespace="http://schemas.microsoft.com/sharepoint/v3/fields"/>
    <xsd:import namespace="74754173-9cca-4d99-b979-d27831931274"/>
    <xsd:import namespace="57d94df3-4502-4543-ab26-cc2b8d2e1175"/>
    <xsd:import namespace="ea0f9382-9dc3-40d0-917a-f3154ad197e4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3:Strategy" minOccurs="0"/>
                <xsd:element ref="ns4:PS_x0020_Initiative0" minOccurs="0"/>
                <xsd:element ref="ns5:PS_x0020_Initiative" minOccurs="0"/>
                <xsd:element ref="ns5:PS_x0020_Evaluation_x0020_Project" minOccurs="0"/>
                <xsd:element ref="ns5:Evaluation_x0020_Project_x0020_Owner" minOccurs="0"/>
                <xsd:element ref="ns5:Project_x0020_Type" minOccurs="0"/>
                <xsd:element ref="ns5:Document_x0020_Type" minOccurs="0"/>
                <xsd:element ref="ns5:Description0" minOccurs="0"/>
                <xsd:element ref="ns5:Meeting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1" nillable="true" ma:displayName="Status" ma:format="Dropdown" ma:internalName="_Status">
      <xsd:simpleType>
        <xsd:restriction base="dms:Choice">
          <xsd:enumeration value="Draft"/>
          <xsd:enumeration value="In Review"/>
          <xsd:enumeration value="Fin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54173-9cca-4d99-b979-d27831931274" elementFormDefault="qualified">
    <xsd:import namespace="http://schemas.microsoft.com/office/2006/documentManagement/types"/>
    <xsd:import namespace="http://schemas.microsoft.com/office/infopath/2007/PartnerControls"/>
    <xsd:element name="Strategy" ma:index="3" nillable="true" ma:displayName="Strategy" ma:format="Dropdown" ma:internalName="Strategy">
      <xsd:simpleType>
        <xsd:restriction base="dms:Choice">
          <xsd:enumeration value="Postsecondary Success"/>
          <xsd:enumeration value="US Special Initiatives"/>
          <xsd:enumeration value="Scholarships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d94df3-4502-4543-ab26-cc2b8d2e1175" elementFormDefault="qualified">
    <xsd:import namespace="http://schemas.microsoft.com/office/2006/documentManagement/types"/>
    <xsd:import namespace="http://schemas.microsoft.com/office/infopath/2007/PartnerControls"/>
    <xsd:element name="PS_x0020_Initiative0" ma:index="4" nillable="true" ma:displayName="PS Initiative" ma:format="Dropdown" ma:internalName="PS_x0020_Initiative0">
      <xsd:simpleType>
        <xsd:restriction base="dms:Choice">
          <xsd:enumeration value="Early Momentum"/>
          <xsd:enumeration value="Incentives"/>
          <xsd:enumeration value="Next Gen"/>
          <xsd:enumeration value="Scaling Adoption"/>
          <xsd:enumeration value="Oth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0f9382-9dc3-40d0-917a-f3154ad197e4" elementFormDefault="qualified">
    <xsd:import namespace="http://schemas.microsoft.com/office/2006/documentManagement/types"/>
    <xsd:import namespace="http://schemas.microsoft.com/office/infopath/2007/PartnerControls"/>
    <xsd:element name="PS_x0020_Initiative" ma:index="5" nillable="true" ma:displayName="PS  Old Initiative" ma:format="Dropdown" ma:internalName="PS_x0020_Initiative">
      <xsd:simpleType>
        <xsd:restriction base="dms:Choice">
          <xsd:enumeration value="Improve PS Performance"/>
          <xsd:enumeration value="Empower Student Success"/>
          <xsd:enumeration value="Build Knowledge"/>
          <xsd:enumeration value="Build Commitment"/>
        </xsd:restriction>
      </xsd:simpleType>
    </xsd:element>
    <xsd:element name="PS_x0020_Evaluation_x0020_Project" ma:index="6" nillable="true" ma:displayName="Project Name" ma:description="The Research or Evaluation Project Name." ma:format="Dropdown" ma:internalName="PS_x0020_Evaluation_x0020_Project">
      <xsd:simpleType>
        <xsd:restriction base="dms:Choice">
          <xsd:enumeration value="None"/>
          <xsd:enumeration value="Eval - Academic Catch-Up"/>
          <xsd:enumeration value="Eval - ACE"/>
          <xsd:enumeration value="Eval - Adult Basic Education"/>
          <xsd:enumeration value="Eval - Admin"/>
          <xsd:enumeration value="Eval - Advocacy Evaluation"/>
          <xsd:enumeration value="Eval - Annual Planning and Budget"/>
          <xsd:enumeration value="Eval - Academy for Academic Excellence"/>
          <xsd:enumeration value="Eval - AtD 2.0"/>
          <xsd:enumeration value="Eval - CCA Documentarian"/>
          <xsd:enumeration value="Eval - College Pathways for Adult Basic Education"/>
          <xsd:enumeration value="Eval - Common Student Outcomes"/>
          <xsd:enumeration value="Eval - Community Partnerships (CLIP &amp; PPS)"/>
          <xsd:enumeration value="Eval - Completion by Design"/>
          <xsd:enumeration value="Eval - Core to College"/>
          <xsd:enumeration value="Eval - Developmental Education Initiative"/>
          <xsd:enumeration value="Eval – DoL"/>
          <xsd:enumeration value="Eval - Evaluators of Color"/>
          <xsd:enumeration value="Eval - Gateway to College"/>
          <xsd:enumeration value="Eval - Global Skills for College Completion"/>
          <xsd:enumeration value="Eval - Gulf Coast"/>
          <xsd:enumeration value="Eval - Math Redesign"/>
          <xsd:enumeration value="Eval - Mathway/Statway"/>
          <xsd:enumeration value="Eval - New CUNY - Documentarian"/>
          <xsd:enumeration value="Eval - Next Generation Learning"/>
          <xsd:enumeration value="Eval – NGLC Program"/>
          <xsd:enumeration value="Eval – NGLC Project"/>
          <xsd:enumeration value="Eval - Pathways"/>
          <xsd:enumeration value="Eval - Performance-Based Scholarships"/>
          <xsd:enumeration value="Eval - Scholarships"/>
          <xsd:enumeration value="Eval - TICAS"/>
          <xsd:enumeration value="Eval - University of Wisconsin"/>
          <xsd:enumeration value="Eval - Washington Student Achievement Initiative"/>
          <xsd:enumeration value="Eval - Western Governor's University"/>
          <xsd:enumeration value="Research - Academic Momentum"/>
          <xsd:enumeration value="Research - Baseline Population Estimates"/>
          <xsd:enumeration value="Research - CCRC Student Success"/>
          <xsd:enumeration value="Research - Legacy Special Initiatives"/>
          <xsd:enumeration value="Research - Stanford Research Consortium"/>
          <xsd:enumeration value="Research - UC ACCORD"/>
          <xsd:enumeration value="Research - Wisconsin Scholars"/>
        </xsd:restriction>
      </xsd:simpleType>
    </xsd:element>
    <xsd:element name="Evaluation_x0020_Project_x0020_Owner" ma:index="7" nillable="true" ma:displayName="Project Owner" ma:format="Dropdown" ma:internalName="Evaluation_x0020_Project_x0020_Owner">
      <xsd:simpleType>
        <xsd:restriction base="dms:Choice">
          <xsd:enumeration value="David Goodwin"/>
          <xsd:enumeration value="Kendall Guthrie"/>
          <xsd:enumeration value="Sara Meyer"/>
          <xsd:enumeration value="Ann Person"/>
        </xsd:restriction>
      </xsd:simpleType>
    </xsd:element>
    <xsd:element name="Project_x0020_Type" ma:index="8" nillable="true" ma:displayName="Project Type" ma:format="RadioButtons" ma:internalName="Project_x0020_Type">
      <xsd:simpleType>
        <xsd:restriction base="dms:Choice">
          <xsd:enumeration value="Evaluation"/>
          <xsd:enumeration value="Research"/>
        </xsd:restriction>
      </xsd:simpleType>
    </xsd:element>
    <xsd:element name="Document_x0020_Type" ma:index="9" nillable="true" ma:displayName="Document Type" ma:format="RadioButtons" ma:internalName="Document_x0020_Type">
      <xsd:simpleType>
        <xsd:restriction base="dms:Choice">
          <xsd:enumeration value="Admin Document"/>
          <xsd:enumeration value="Applicant Proposal Document"/>
          <xsd:enumeration value="Contract Memo/Cover Sheet"/>
          <xsd:enumeration value="Deliverable"/>
          <xsd:enumeration value="Grant Related Document"/>
          <xsd:enumeration value="Invoice"/>
          <xsd:enumeration value="Meeting Document"/>
          <xsd:enumeration value="Pre-PAR"/>
          <xsd:enumeration value="Request for Proposal"/>
          <xsd:enumeration value="Working Document"/>
        </xsd:restriction>
      </xsd:simpleType>
    </xsd:element>
    <xsd:element name="Description0" ma:index="10" nillable="true" ma:displayName="Description" ma:internalName="Description0">
      <xsd:simpleType>
        <xsd:restriction base="dms:Note">
          <xsd:maxLength value="255"/>
        </xsd:restriction>
      </xsd:simpleType>
    </xsd:element>
    <xsd:element name="Meeting_x0020_Date" ma:index="11" nillable="true" ma:displayName="Meeting Date (if relevant)" ma:format="DateOnly" ma:internalName="Meeting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Content Type" ma:readOnly="true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>
    <Document_x0020_Type xmlns="ea0f9382-9dc3-40d0-917a-f3154ad197e4">Working Document</Document_x0020_Type>
    <Evaluation_x0020_Project_x0020_Owner xmlns="ea0f9382-9dc3-40d0-917a-f3154ad197e4">Kendall Guthrie</Evaluation_x0020_Project_x0020_Owner>
    <Description0 xmlns="ea0f9382-9dc3-40d0-917a-f3154ad197e4">Key Performance Indicators for CBD</Description0>
    <Strategy xmlns="74754173-9cca-4d99-b979-d27831931274">Postsecondary Success</Strategy>
    <_Status xmlns="http://schemas.microsoft.com/sharepoint/v3/fields">Final</_Status>
    <PS_x0020_Initiative xmlns="ea0f9382-9dc3-40d0-917a-f3154ad197e4" xsi:nil="true"/>
    <PS_x0020_Initiative0 xmlns="57d94df3-4502-4543-ab26-cc2b8d2e1175">Early Momentum</PS_x0020_Initiative0>
    <Project_x0020_Type xmlns="ea0f9382-9dc3-40d0-917a-f3154ad197e4">Evaluation</Project_x0020_Type>
    <Meeting_x0020_Date xmlns="ea0f9382-9dc3-40d0-917a-f3154ad197e4" xsi:nil="true"/>
    <PS_x0020_Evaluation_x0020_Project xmlns="ea0f9382-9dc3-40d0-917a-f3154ad197e4">Eval - Completion by Design</PS_x0020_Evaluation_x0020_Project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492FB27-A43B-4070-A58F-4CFA0B3CAD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74754173-9cca-4d99-b979-d27831931274"/>
    <ds:schemaRef ds:uri="57d94df3-4502-4543-ab26-cc2b8d2e1175"/>
    <ds:schemaRef ds:uri="ea0f9382-9dc3-40d0-917a-f3154ad197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040CED-B2A2-4988-97AB-5B4AA79F7474}">
  <ds:schemaRefs>
    <ds:schemaRef ds:uri="http://schemas.microsoft.com/office/2006/documentManagement/types"/>
    <ds:schemaRef ds:uri="ea0f9382-9dc3-40d0-917a-f3154ad197e4"/>
    <ds:schemaRef ds:uri="http://purl.org/dc/elements/1.1/"/>
    <ds:schemaRef ds:uri="74754173-9cca-4d99-b979-d27831931274"/>
    <ds:schemaRef ds:uri="http://schemas.microsoft.com/office/2006/metadata/properties"/>
    <ds:schemaRef ds:uri="http://purl.org/dc/dcmitype/"/>
    <ds:schemaRef ds:uri="http://schemas.microsoft.com/sharepoint/v3/fields"/>
    <ds:schemaRef ds:uri="http://schemas.microsoft.com/office/infopath/2007/PartnerControls"/>
    <ds:schemaRef ds:uri="http://schemas.openxmlformats.org/package/2006/metadata/core-properties"/>
    <ds:schemaRef ds:uri="57d94df3-4502-4543-ab26-cc2b8d2e1175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EAB3090-940B-4CAF-B0E4-B2EE33694F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1750</TotalTime>
  <Words>52</Words>
  <Application>Microsoft Office PowerPoint</Application>
  <PresentationFormat>Custom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Segoe</vt:lpstr>
      <vt:lpstr>Wingdings</vt:lpstr>
      <vt:lpstr>Office Theme</vt:lpstr>
      <vt:lpstr>PowerPoint Presentation</vt:lpstr>
    </vt:vector>
  </TitlesOfParts>
  <Company>Bill &amp; Melinda Gates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Jennifer Aguilar</dc:creator>
  <cp:lastModifiedBy>jess Wilkie</cp:lastModifiedBy>
  <cp:revision>110</cp:revision>
  <cp:lastPrinted>2015-08-26T13:02:21Z</cp:lastPrinted>
  <dcterms:created xsi:type="dcterms:W3CDTF">2010-11-17T17:45:12Z</dcterms:created>
  <dcterms:modified xsi:type="dcterms:W3CDTF">2019-09-17T13:43:28Z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22000</vt:r8>
  </property>
  <property fmtid="{D5CDD505-2E9C-101B-9397-08002B2CF9AE}" pid="3" name="Key Document">
    <vt:lpwstr>false</vt:lpwstr>
  </property>
  <property fmtid="{D5CDD505-2E9C-101B-9397-08002B2CF9AE}" pid="4" name="ContentTypeId">
    <vt:lpwstr>0x01010014B4772B046EA94D858D31E001527CA1</vt:lpwstr>
  </property>
  <property fmtid="{D5CDD505-2E9C-101B-9397-08002B2CF9AE}" pid="5" name="Topics">
    <vt:lpwstr>45</vt:lpwstr>
  </property>
</Properties>
</file>