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handoutMasterIdLst>
    <p:handoutMasterId r:id="rId21"/>
  </p:handoutMasterIdLst>
  <p:sldIdLst>
    <p:sldId id="256" r:id="rId2"/>
    <p:sldId id="279" r:id="rId3"/>
    <p:sldId id="280" r:id="rId4"/>
    <p:sldId id="281" r:id="rId5"/>
    <p:sldId id="273" r:id="rId6"/>
    <p:sldId id="283" r:id="rId7"/>
    <p:sldId id="284" r:id="rId8"/>
    <p:sldId id="285" r:id="rId9"/>
    <p:sldId id="282" r:id="rId10"/>
    <p:sldId id="287" r:id="rId11"/>
    <p:sldId id="288" r:id="rId12"/>
    <p:sldId id="289" r:id="rId13"/>
    <p:sldId id="286" r:id="rId14"/>
    <p:sldId id="291" r:id="rId15"/>
    <p:sldId id="292" r:id="rId16"/>
    <p:sldId id="293" r:id="rId17"/>
    <p:sldId id="294" r:id="rId18"/>
    <p:sldId id="295" r:id="rId19"/>
    <p:sldId id="29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419"/>
    <a:srgbClr val="6CB255"/>
    <a:srgbClr val="212F62"/>
    <a:srgbClr val="72A510"/>
    <a:srgbClr val="A4EC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07" autoAdjust="0"/>
    <p:restoredTop sz="50000" autoAdjust="0"/>
  </p:normalViewPr>
  <p:slideViewPr>
    <p:cSldViewPr snapToGrid="0" snapToObjects="1">
      <p:cViewPr varScale="1">
        <p:scale>
          <a:sx n="44" d="100"/>
          <a:sy n="44" d="100"/>
        </p:scale>
        <p:origin x="2021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6" y="1104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D041A-73BB-E643-A8C7-50D88C2F22F5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EFEC5-3018-A548-B247-453C6EC1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57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1326"/>
            <a:ext cx="8062912" cy="659535"/>
          </a:xfrm>
        </p:spPr>
        <p:txBody>
          <a:bodyPr/>
          <a:lstStyle/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October 5,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199" y="1107618"/>
            <a:ext cx="4031619" cy="460768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06925" y="1107618"/>
            <a:ext cx="3913188" cy="4607382"/>
          </a:xfrm>
        </p:spPr>
        <p:txBody>
          <a:bodyPr/>
          <a:lstStyle>
            <a:lvl1pPr>
              <a:buClr>
                <a:srgbClr val="6CB255"/>
              </a:buClr>
              <a:defRPr>
                <a:solidFill>
                  <a:srgbClr val="212F62"/>
                </a:solidFill>
              </a:defRPr>
            </a:lvl1pPr>
            <a:lvl2pPr marL="731520" indent="-457200">
              <a:buClr>
                <a:srgbClr val="6CB255"/>
              </a:buClr>
              <a:buFont typeface="+mj-lt"/>
              <a:buAutoNum type="alphaLcParenR"/>
              <a:defRPr>
                <a:solidFill>
                  <a:schemeClr val="tx1"/>
                </a:solidFill>
              </a:defRPr>
            </a:lvl2pPr>
            <a:lvl3pPr marL="1257300" indent="-342900">
              <a:buClr>
                <a:srgbClr val="6CB255"/>
              </a:buClr>
              <a:buFont typeface="+mj-lt"/>
              <a:buAutoNum type="alphaLcParenR"/>
              <a:defRPr>
                <a:solidFill>
                  <a:schemeClr val="tx1"/>
                </a:solidFill>
              </a:defRPr>
            </a:lvl3pPr>
            <a:lvl4pPr marL="1714500" indent="-342900">
              <a:buClr>
                <a:srgbClr val="6CB255"/>
              </a:buClr>
              <a:buFont typeface="+mj-lt"/>
              <a:buAutoNum type="alphaLcParenR"/>
              <a:defRPr>
                <a:solidFill>
                  <a:schemeClr val="tx1"/>
                </a:solidFill>
              </a:defRPr>
            </a:lvl4pPr>
            <a:lvl5pPr marL="2171700" indent="-342900">
              <a:buClr>
                <a:srgbClr val="6CB255"/>
              </a:buClr>
              <a:buFont typeface="+mj-lt"/>
              <a:buAutoNum type="alphaLcParenR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October 5,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41326"/>
            <a:ext cx="8062912" cy="659535"/>
          </a:xfrm>
        </p:spPr>
        <p:txBody>
          <a:bodyPr/>
          <a:lstStyle/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199" y="1122386"/>
            <a:ext cx="8062913" cy="350007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7200" y="4843982"/>
            <a:ext cx="8062912" cy="1166382"/>
          </a:xfrm>
        </p:spPr>
        <p:txBody>
          <a:bodyPr/>
          <a:lstStyle>
            <a:lvl1pPr>
              <a:buClr>
                <a:srgbClr val="6CB255"/>
              </a:buClr>
              <a:defRPr>
                <a:solidFill>
                  <a:srgbClr val="000000"/>
                </a:solidFill>
              </a:defRPr>
            </a:lvl1pPr>
            <a:lvl2pPr marL="731520" indent="-457200">
              <a:buClr>
                <a:srgbClr val="6CB255"/>
              </a:buClr>
              <a:buFont typeface="+mj-lt"/>
              <a:buAutoNum type="alphaLcParenR"/>
              <a:defRPr>
                <a:solidFill>
                  <a:schemeClr val="tx1"/>
                </a:solidFill>
              </a:defRPr>
            </a:lvl2pPr>
            <a:lvl3pPr marL="1257300" indent="-342900">
              <a:buClr>
                <a:srgbClr val="6CB255"/>
              </a:buClr>
              <a:buFont typeface="+mj-lt"/>
              <a:buAutoNum type="alphaLcParenR"/>
              <a:defRPr>
                <a:solidFill>
                  <a:schemeClr val="tx1"/>
                </a:solidFill>
              </a:defRPr>
            </a:lvl3pPr>
            <a:lvl4pPr marL="1714500" indent="-342900">
              <a:buClr>
                <a:srgbClr val="6CB255"/>
              </a:buClr>
              <a:buFont typeface="+mj-lt"/>
              <a:buAutoNum type="alphaLcParenR"/>
              <a:defRPr>
                <a:solidFill>
                  <a:schemeClr val="tx1"/>
                </a:solidFill>
              </a:defRPr>
            </a:lvl4pPr>
            <a:lvl5pPr marL="2171700" indent="-342900">
              <a:buClr>
                <a:srgbClr val="6CB255"/>
              </a:buClr>
              <a:buFont typeface="+mj-lt"/>
              <a:buAutoNum type="alphaLcParenR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 marL="788670" indent="-514350">
              <a:buFont typeface="+mj-lt"/>
              <a:buAutoNum type="alphaLcParenR"/>
              <a:defRPr sz="2800"/>
            </a:lvl2pPr>
            <a:lvl3pPr marL="1371600" indent="-457200">
              <a:buFont typeface="+mj-lt"/>
              <a:buAutoNum type="alphaLcParenR"/>
              <a:defRPr sz="2400"/>
            </a:lvl3pPr>
            <a:lvl4pPr marL="1828800" indent="-457200">
              <a:buFont typeface="+mj-lt"/>
              <a:buAutoNum type="alphaLcParenR"/>
              <a:defRPr sz="2000"/>
            </a:lvl4pPr>
            <a:lvl5pPr marL="2286000" indent="-457200">
              <a:buFont typeface="+mj-lt"/>
              <a:buAutoNum type="alphaLcParenR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October 5,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41326"/>
            <a:ext cx="8062912" cy="659535"/>
          </a:xfrm>
        </p:spPr>
        <p:txBody>
          <a:bodyPr/>
          <a:lstStyle/>
          <a:p>
            <a:r>
              <a:rPr lang="en-US" dirty="0" smtClean="0"/>
              <a:t>Click to edit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October 5,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0" y="789677"/>
            <a:ext cx="9144000" cy="70915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rgbClr val="6CB25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500" dirty="0" smtClean="0"/>
              <a:t>College Physics</a:t>
            </a:r>
          </a:p>
          <a:p>
            <a:pPr algn="ctr"/>
            <a:endParaRPr lang="en-US" sz="1800" cap="none" dirty="0" smtClean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/>
            <a:r>
              <a:rPr lang="en-US" sz="2000" b="1" cap="none" dirty="0" smtClean="0">
                <a:solidFill>
                  <a:srgbClr val="212F62"/>
                </a:solidFill>
                <a:latin typeface="+mn-lt"/>
              </a:rPr>
              <a:t>Chapter # Chapter Title</a:t>
            </a:r>
          </a:p>
          <a:p>
            <a:pPr algn="ctr"/>
            <a:r>
              <a:rPr lang="en-US" sz="1600" cap="none" dirty="0" smtClean="0">
                <a:solidFill>
                  <a:schemeClr val="tx1"/>
                </a:solidFill>
                <a:latin typeface="+mn-lt"/>
              </a:rPr>
              <a:t>PowerPoint Image Slideshow</a:t>
            </a:r>
            <a:endParaRPr lang="en-US" sz="1600" cap="none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9" name="Picture 8" descr="medium_covers_Page_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758" y="2517424"/>
            <a:ext cx="2010682" cy="2603836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obliqueTopLeft"/>
            <a:lightRig rig="threePt" dir="t"/>
          </a:scene3d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October 5,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044814" y="683895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 b="1">
                <a:solidFill>
                  <a:srgbClr val="FFFFFF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4" r:id="rId2"/>
    <p:sldLayoutId id="2147483920" r:id="rId3"/>
    <p:sldLayoutId id="2147483913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spc="-60" baseline="0">
          <a:solidFill>
            <a:srgbClr val="6CB25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Clr>
          <a:srgbClr val="6CB255"/>
        </a:buClr>
        <a:buFont typeface="Arial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rgbClr val="6CB255"/>
        </a:buClr>
        <a:buFont typeface="Arial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6CB255"/>
        </a:buClr>
        <a:buFont typeface="Arial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6CB255"/>
        </a:buClr>
        <a:buFont typeface="Arial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6CB255"/>
        </a:buClr>
        <a:buFont typeface="Arial" pitchFamily="34" charset="0"/>
        <a:buChar char="•"/>
        <a:defRPr sz="1800" kern="1200" baseline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789677"/>
            <a:ext cx="9144000" cy="70915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rgbClr val="6CB25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BIOLOGY</a:t>
            </a:r>
          </a:p>
          <a:p>
            <a:pPr algn="ctr"/>
            <a:endParaRPr lang="en-US" sz="1800" cap="none" dirty="0" smtClean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/>
            <a:r>
              <a:rPr lang="en-US" sz="2000" b="1" cap="none" dirty="0" smtClean="0">
                <a:solidFill>
                  <a:srgbClr val="212F62"/>
                </a:solidFill>
                <a:latin typeface="+mn-lt"/>
              </a:rPr>
              <a:t>Chapter 17 BIOTECHNOLOGY AND GENOMICS</a:t>
            </a:r>
          </a:p>
          <a:p>
            <a:pPr algn="ctr"/>
            <a:r>
              <a:rPr lang="en-US" sz="1600" cap="none" dirty="0" smtClean="0">
                <a:solidFill>
                  <a:schemeClr val="tx1"/>
                </a:solidFill>
                <a:latin typeface="+mn-lt"/>
              </a:rPr>
              <a:t>PowerPoint Image Slideshow</a:t>
            </a:r>
            <a:endParaRPr lang="en-US" sz="1600" cap="none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758" y="2518312"/>
            <a:ext cx="2010682" cy="2602059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obliqueTopLeft"/>
            <a:lightRig rig="threePt" dir="t"/>
          </a:scene3d>
        </p:spPr>
      </p:pic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5775854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44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17.9</a:t>
            </a:r>
            <a:endParaRPr lang="en-US" dirty="0"/>
          </a:p>
        </p:txBody>
      </p:sp>
      <p:pic>
        <p:nvPicPr>
          <p:cNvPr id="2" name="Picture Placeholder 1" descr="Figure_B17_01_08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387" r="-36387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Gene therapy using an adenovirus vector can be used to cure certain genetic </a:t>
            </a:r>
            <a:r>
              <a:rPr lang="en-US" sz="1600" dirty="0" smtClean="0"/>
              <a:t>diseases in </a:t>
            </a:r>
            <a:r>
              <a:rPr lang="en-US" sz="1600" dirty="0"/>
              <a:t>which a person has a defective gene. (credit: NIH)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83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 smtClean="0">
                <a:solidFill>
                  <a:srgbClr val="6CB255"/>
                </a:solidFill>
              </a:rPr>
              <a:t>Figure 17.10</a:t>
            </a:r>
            <a:endParaRPr lang="en-US" sz="2400" dirty="0">
              <a:solidFill>
                <a:srgbClr val="6CB255"/>
              </a:solidFill>
            </a:endParaRPr>
          </a:p>
        </p:txBody>
      </p:sp>
      <p:pic>
        <p:nvPicPr>
          <p:cNvPr id="2" name="Picture Placeholder 1" descr="Figure_B17_01_09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98" r="-7598"/>
          <a:stretch>
            <a:fillRect/>
          </a:stretch>
        </p:blipFill>
        <p:spPr>
          <a:xfrm>
            <a:off x="4489450" y="1108075"/>
            <a:ext cx="4030663" cy="5256213"/>
          </a:xfrm>
        </p:spPr>
      </p:pic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57200" y="1107617"/>
            <a:ext cx="3913188" cy="5256973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Corn, a major agricultural crop used to create products for a variety of industries, </a:t>
            </a:r>
            <a:r>
              <a:rPr lang="en-US" sz="1600" dirty="0" smtClean="0">
                <a:solidFill>
                  <a:srgbClr val="000000"/>
                </a:solidFill>
              </a:rPr>
              <a:t>is often </a:t>
            </a:r>
            <a:r>
              <a:rPr lang="en-US" sz="1600" dirty="0">
                <a:solidFill>
                  <a:srgbClr val="000000"/>
                </a:solidFill>
              </a:rPr>
              <a:t>modified through plant biotechnology. (credit: Keith Weller, USDA)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91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17.11</a:t>
            </a:r>
            <a:endParaRPr lang="en-US" dirty="0"/>
          </a:p>
        </p:txBody>
      </p:sp>
      <p:pic>
        <p:nvPicPr>
          <p:cNvPr id="2" name="Picture Placeholder 1" descr="Figure_B17_02_01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771" r="-30771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Crossover may occur at different locations on the chromosome. </a:t>
            </a:r>
            <a:r>
              <a:rPr lang="en-US" sz="1600" dirty="0" smtClean="0"/>
              <a:t>Recombination between </a:t>
            </a:r>
            <a:r>
              <a:rPr lang="en-US" sz="1600" dirty="0"/>
              <a:t>genes </a:t>
            </a:r>
            <a:r>
              <a:rPr lang="en-US" sz="1600" i="1" dirty="0"/>
              <a:t>A</a:t>
            </a:r>
            <a:r>
              <a:rPr lang="en-US" sz="1600" dirty="0"/>
              <a:t> and </a:t>
            </a:r>
            <a:r>
              <a:rPr lang="en-US" sz="1600" i="1" dirty="0"/>
              <a:t>B</a:t>
            </a:r>
            <a:r>
              <a:rPr lang="en-US" sz="1600" dirty="0"/>
              <a:t> is more frequent than recombination between genes </a:t>
            </a:r>
            <a:r>
              <a:rPr lang="en-US" sz="1600" i="1" dirty="0"/>
              <a:t>B</a:t>
            </a:r>
            <a:r>
              <a:rPr lang="en-US" sz="1600" dirty="0"/>
              <a:t> and </a:t>
            </a:r>
            <a:r>
              <a:rPr lang="en-US" sz="1600" i="1" dirty="0"/>
              <a:t>C</a:t>
            </a:r>
            <a:r>
              <a:rPr lang="en-US" sz="1600" dirty="0"/>
              <a:t> </a:t>
            </a:r>
            <a:r>
              <a:rPr lang="en-US" sz="1600" dirty="0" smtClean="0"/>
              <a:t>because genes </a:t>
            </a:r>
            <a:r>
              <a:rPr lang="en-US" sz="1600" i="1" dirty="0"/>
              <a:t>A</a:t>
            </a:r>
            <a:r>
              <a:rPr lang="en-US" sz="1600" dirty="0"/>
              <a:t> and </a:t>
            </a:r>
            <a:r>
              <a:rPr lang="en-US" sz="1600" i="1" dirty="0"/>
              <a:t>B</a:t>
            </a:r>
            <a:r>
              <a:rPr lang="en-US" sz="1600" dirty="0"/>
              <a:t> are farther apart; a crossover is therefore more likely to occur between them.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31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6CB255"/>
                </a:solidFill>
              </a:rPr>
              <a:t>Figure 17.12</a:t>
            </a:r>
            <a:endParaRPr lang="en-US" sz="2400" dirty="0">
              <a:solidFill>
                <a:srgbClr val="6CB255"/>
              </a:solidFill>
            </a:endParaRPr>
          </a:p>
        </p:txBody>
      </p:sp>
      <p:pic>
        <p:nvPicPr>
          <p:cNvPr id="2" name="Picture Placeholder 1" descr="Figure_B17_02_03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753" r="-12753"/>
          <a:stretch>
            <a:fillRect/>
          </a:stretch>
        </p:blipFill>
        <p:spPr>
          <a:xfrm>
            <a:off x="457200" y="1108075"/>
            <a:ext cx="4032250" cy="5256213"/>
          </a:xfrm>
        </p:spPr>
      </p:pic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606925" y="1107617"/>
            <a:ext cx="3913188" cy="5256973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A cytogenetic map shows the appearance of a chromosome after it is stained </a:t>
            </a:r>
            <a:r>
              <a:rPr lang="en-US" sz="1600" dirty="0" smtClean="0">
                <a:solidFill>
                  <a:srgbClr val="000000"/>
                </a:solidFill>
              </a:rPr>
              <a:t>and examined </a:t>
            </a:r>
            <a:r>
              <a:rPr lang="en-US" sz="1600" dirty="0">
                <a:solidFill>
                  <a:srgbClr val="000000"/>
                </a:solidFill>
              </a:rPr>
              <a:t>under a microscope. (credit: National Human Genome Research Institute)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54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17.13</a:t>
            </a:r>
            <a:endParaRPr lang="en-US" dirty="0"/>
          </a:p>
        </p:txBody>
      </p:sp>
      <p:pic>
        <p:nvPicPr>
          <p:cNvPr id="2" name="Picture Placeholder 1" descr="Figure_B17_03_01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328" r="-35328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A </a:t>
            </a:r>
            <a:r>
              <a:rPr lang="en-US" sz="1600" dirty="0" err="1"/>
              <a:t>dideoxynucleotide</a:t>
            </a:r>
            <a:r>
              <a:rPr lang="en-US" sz="1600" dirty="0"/>
              <a:t> is similar in structure to a </a:t>
            </a:r>
            <a:r>
              <a:rPr lang="en-US" sz="1600" dirty="0" err="1"/>
              <a:t>deoxynucleotide</a:t>
            </a:r>
            <a:r>
              <a:rPr lang="en-US" sz="1600" dirty="0"/>
              <a:t>, but is missing the </a:t>
            </a:r>
            <a:r>
              <a:rPr lang="en-US" sz="1600" dirty="0" smtClean="0"/>
              <a:t>3’ hydroxyl </a:t>
            </a:r>
            <a:r>
              <a:rPr lang="en-US" sz="1600" dirty="0"/>
              <a:t>group (indicated by the box). When a </a:t>
            </a:r>
            <a:r>
              <a:rPr lang="en-US" sz="1600" dirty="0" err="1"/>
              <a:t>dideoxynucleotide</a:t>
            </a:r>
            <a:r>
              <a:rPr lang="en-US" sz="1600" dirty="0"/>
              <a:t> is incorporated into a DNA strand</a:t>
            </a:r>
            <a:r>
              <a:rPr lang="en-US" sz="1600" dirty="0" smtClean="0"/>
              <a:t>, DNA </a:t>
            </a:r>
            <a:r>
              <a:rPr lang="en-US" sz="1600" dirty="0"/>
              <a:t>synthesis stops.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0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17.14</a:t>
            </a:r>
            <a:endParaRPr lang="en-US" dirty="0"/>
          </a:p>
        </p:txBody>
      </p:sp>
      <p:pic>
        <p:nvPicPr>
          <p:cNvPr id="2" name="Picture Placeholder 1" descr="Figure_B17_03_02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92" r="-3992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Frederick Sanger's </a:t>
            </a:r>
            <a:r>
              <a:rPr lang="en-US" sz="1600" dirty="0" err="1"/>
              <a:t>dideoxy</a:t>
            </a:r>
            <a:r>
              <a:rPr lang="en-US" sz="1600" dirty="0"/>
              <a:t> chain termination method is illustrated. </a:t>
            </a:r>
            <a:r>
              <a:rPr lang="en-US" sz="1600" dirty="0" smtClean="0"/>
              <a:t>Using </a:t>
            </a:r>
            <a:r>
              <a:rPr lang="en-US" sz="1600" dirty="0" err="1" smtClean="0"/>
              <a:t>dideoxynucleotides</a:t>
            </a:r>
            <a:r>
              <a:rPr lang="en-US" sz="1600" dirty="0"/>
              <a:t>, the DNA fragment can be terminated at different points. The DNA is </a:t>
            </a:r>
            <a:r>
              <a:rPr lang="en-US" sz="1600" dirty="0" smtClean="0"/>
              <a:t>separated on </a:t>
            </a:r>
            <a:r>
              <a:rPr lang="en-US" sz="1600" dirty="0"/>
              <a:t>the basis of size, and these bands, based on the size of the fragments, can be read.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17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17.15</a:t>
            </a:r>
            <a:endParaRPr lang="en-US" dirty="0"/>
          </a:p>
        </p:txBody>
      </p:sp>
      <p:pic>
        <p:nvPicPr>
          <p:cNvPr id="2" name="Picture Placeholder 1" descr="Figure_B17_02_02.png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729" r="-34729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600" i="1" dirty="0"/>
              <a:t>PCA3</a:t>
            </a:r>
            <a:r>
              <a:rPr lang="en-US" sz="1600" dirty="0"/>
              <a:t> is a gene that is expressed in prostate epithelial cells and </a:t>
            </a:r>
            <a:r>
              <a:rPr lang="en-US" sz="1600" dirty="0" smtClean="0"/>
              <a:t>overexpressed in </a:t>
            </a:r>
            <a:r>
              <a:rPr lang="en-US" sz="1600" dirty="0"/>
              <a:t>cancerous cells. A high concentration of </a:t>
            </a:r>
            <a:r>
              <a:rPr lang="en-US" sz="1600" i="1" dirty="0"/>
              <a:t>PCA3</a:t>
            </a:r>
            <a:r>
              <a:rPr lang="en-US" sz="1600" dirty="0"/>
              <a:t> in urine is indicative of prostate cancer. </a:t>
            </a:r>
            <a:r>
              <a:rPr lang="en-US" sz="1600" dirty="0" smtClean="0"/>
              <a:t>The </a:t>
            </a:r>
            <a:r>
              <a:rPr lang="en-US" sz="1600" i="1" dirty="0" smtClean="0"/>
              <a:t>PCA3</a:t>
            </a:r>
            <a:r>
              <a:rPr lang="en-US" sz="1600" dirty="0" smtClean="0"/>
              <a:t> </a:t>
            </a:r>
            <a:r>
              <a:rPr lang="en-US" sz="1600" dirty="0"/>
              <a:t>test is considered to be a better indicator of cancer than the more well know PSA test</a:t>
            </a:r>
            <a:r>
              <a:rPr lang="en-US" sz="1600" dirty="0" smtClean="0"/>
              <a:t>, which </a:t>
            </a:r>
            <a:r>
              <a:rPr lang="en-US" sz="1600" dirty="0"/>
              <a:t>measures the level of PSA (prostate-specific antigen) in the blood.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07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17.16</a:t>
            </a:r>
            <a:endParaRPr lang="en-US" dirty="0"/>
          </a:p>
        </p:txBody>
      </p:sp>
      <p:pic>
        <p:nvPicPr>
          <p:cNvPr id="2" name="Picture Placeholder 1" descr="Figure_B17_06_01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101" r="-60101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600" dirty="0" err="1"/>
              <a:t>Metagenomics</a:t>
            </a:r>
            <a:r>
              <a:rPr lang="en-US" sz="1600" dirty="0"/>
              <a:t> involves isolating DNA from multiple species within an </a:t>
            </a:r>
            <a:r>
              <a:rPr lang="en-US" sz="1600" dirty="0" smtClean="0"/>
              <a:t>environmental </a:t>
            </a:r>
            <a:r>
              <a:rPr lang="it-IT" sz="1600" dirty="0" err="1" smtClean="0"/>
              <a:t>niche</a:t>
            </a:r>
            <a:r>
              <a:rPr lang="it-IT" sz="1600" dirty="0"/>
              <a:t>.</a:t>
            </a:r>
            <a:endParaRPr lang="en-US" sz="1600" dirty="0"/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14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17.17</a:t>
            </a:r>
            <a:endParaRPr lang="en-US" dirty="0"/>
          </a:p>
        </p:txBody>
      </p:sp>
      <p:pic>
        <p:nvPicPr>
          <p:cNvPr id="2" name="Picture Placeholder 1" descr="Figure_B17_05_01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5442" r="-55442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dirty="0"/>
              <a:t>Two-hybrid screening is used to determine whether two proteins interact. In </a:t>
            </a:r>
            <a:r>
              <a:rPr lang="en-US" sz="1600" dirty="0" smtClean="0"/>
              <a:t>this method</a:t>
            </a:r>
            <a:r>
              <a:rPr lang="en-US" sz="1600" dirty="0"/>
              <a:t>, a transcription factor is split into a DNA-binding domain (BD) and an activator domain (AD)</a:t>
            </a:r>
            <a:r>
              <a:rPr lang="en-US" sz="1600" dirty="0" smtClean="0"/>
              <a:t>. The </a:t>
            </a:r>
            <a:r>
              <a:rPr lang="en-US" sz="1600" dirty="0"/>
              <a:t>binding domain is able to bind the promoter in the absence of the activator domain, but it </a:t>
            </a:r>
            <a:r>
              <a:rPr lang="en-US" sz="1600" dirty="0" smtClean="0"/>
              <a:t>does not </a:t>
            </a:r>
            <a:r>
              <a:rPr lang="en-US" sz="1600" dirty="0"/>
              <a:t>turn on transcription. A protein called the bait is attached to the BD, and a protein called the </a:t>
            </a:r>
            <a:r>
              <a:rPr lang="en-US" sz="1600" dirty="0" smtClean="0"/>
              <a:t>prey is </a:t>
            </a:r>
            <a:r>
              <a:rPr lang="en-US" sz="1600" dirty="0"/>
              <a:t>attached to the AD. Transcription occurs only if the prey “catches” the bait.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05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This PowerPoint file </a:t>
            </a:r>
            <a:r>
              <a:rPr lang="en-US" dirty="0"/>
              <a:t>is copyright 2011</a:t>
            </a:r>
            <a:r>
              <a:rPr lang="en-US"/>
              <a:t>-</a:t>
            </a:r>
            <a:r>
              <a:rPr lang="en-US" smtClean="0"/>
              <a:t>2015, </a:t>
            </a:r>
            <a:r>
              <a:rPr lang="en-US" dirty="0"/>
              <a:t>Rice University.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06670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17.1</a:t>
            </a:r>
            <a:endParaRPr lang="en-US" dirty="0"/>
          </a:p>
        </p:txBody>
      </p:sp>
      <p:pic>
        <p:nvPicPr>
          <p:cNvPr id="2" name="Picture Placeholder 1" descr="Figure_B17_00_01ab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09" b="-509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In genomics, the DNA of different organisms is compared, enabling scientists to </a:t>
            </a:r>
            <a:r>
              <a:rPr lang="en-US" sz="1600" dirty="0" smtClean="0"/>
              <a:t>create maps </a:t>
            </a:r>
            <a:r>
              <a:rPr lang="en-US" sz="1600" dirty="0"/>
              <a:t>with which to navigate the DNA of different organisms. (credit </a:t>
            </a:r>
            <a:r>
              <a:rPr lang="en-US" sz="1600" dirty="0" smtClean="0"/>
              <a:t>“map</a:t>
            </a:r>
            <a:r>
              <a:rPr lang="en-US" sz="1600" dirty="0"/>
              <a:t>”: modification of photo </a:t>
            </a:r>
            <a:r>
              <a:rPr lang="en-US" sz="1600" dirty="0" smtClean="0"/>
              <a:t>by NASA</a:t>
            </a:r>
            <a:r>
              <a:rPr lang="en-US" sz="1600" dirty="0"/>
              <a:t>)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98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17.2</a:t>
            </a:r>
            <a:endParaRPr lang="en-US" dirty="0"/>
          </a:p>
        </p:txBody>
      </p:sp>
      <p:pic>
        <p:nvPicPr>
          <p:cNvPr id="2" name="Picture Placeholder 1" descr="Figure_B17_01_01ab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33" b="-933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dirty="0"/>
              <a:t>Antibiotics are chemicals produced by fungi, bacteria, and other organisms that </a:t>
            </a:r>
            <a:r>
              <a:rPr lang="en-US" sz="1600" dirty="0" smtClean="0"/>
              <a:t>have antimicrobial </a:t>
            </a:r>
            <a:r>
              <a:rPr lang="en-US" sz="1600" dirty="0"/>
              <a:t>properties. The first antibiotic discovered was penicillin. Antibiotics are </a:t>
            </a:r>
            <a:r>
              <a:rPr lang="en-US" sz="1600" dirty="0" smtClean="0"/>
              <a:t>now commercially </a:t>
            </a:r>
            <a:r>
              <a:rPr lang="en-US" sz="1600" dirty="0"/>
              <a:t>produced and tested for their potential to inhibit bacterial growth. (</a:t>
            </a:r>
            <a:r>
              <a:rPr lang="en-US" sz="1600" dirty="0" smtClean="0"/>
              <a:t>credit “advertisement”</a:t>
            </a:r>
            <a:r>
              <a:rPr lang="en-US" sz="1600" dirty="0"/>
              <a:t>: modification of work by NIH; credit </a:t>
            </a:r>
            <a:r>
              <a:rPr lang="en-US" sz="1600" dirty="0" smtClean="0"/>
              <a:t>“test plate”</a:t>
            </a:r>
            <a:r>
              <a:rPr lang="en-US" sz="1600" dirty="0"/>
              <a:t>: modification of work by Don </a:t>
            </a:r>
            <a:r>
              <a:rPr lang="en-US" sz="1600" dirty="0" err="1"/>
              <a:t>Stalons</a:t>
            </a:r>
            <a:r>
              <a:rPr lang="en-US" sz="1600" dirty="0" smtClean="0"/>
              <a:t>/ CDC; scale-bar data from Matt Russell)</a:t>
            </a:r>
            <a:endParaRPr lang="en-US" sz="1600" dirty="0"/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60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17.3</a:t>
            </a:r>
            <a:endParaRPr lang="en-US" dirty="0"/>
          </a:p>
        </p:txBody>
      </p:sp>
      <p:pic>
        <p:nvPicPr>
          <p:cNvPr id="2" name="Picture Placeholder 1" descr="Figure_B17_01_02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08" r="-26308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This diagram shows the basic method used for extraction of DNA.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10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6CB255"/>
                </a:solidFill>
              </a:rPr>
              <a:t>Figure 17.4</a:t>
            </a:r>
            <a:endParaRPr lang="en-US" sz="2400" dirty="0">
              <a:solidFill>
                <a:srgbClr val="6CB255"/>
              </a:solidFill>
            </a:endParaRPr>
          </a:p>
        </p:txBody>
      </p:sp>
      <p:pic>
        <p:nvPicPr>
          <p:cNvPr id="2" name="Picture Placeholder 1" descr="Figure_B17_01_03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19" r="-1119"/>
          <a:stretch>
            <a:fillRect/>
          </a:stretch>
        </p:blipFill>
        <p:spPr>
          <a:xfrm>
            <a:off x="457200" y="1108075"/>
            <a:ext cx="4032250" cy="5256213"/>
          </a:xfrm>
        </p:spPr>
      </p:pic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606925" y="1107617"/>
            <a:ext cx="3913188" cy="5256973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Shown are DNA fragments from seven samples run on a gel, stained with a </a:t>
            </a:r>
            <a:r>
              <a:rPr lang="en-US" sz="1600" dirty="0" smtClean="0">
                <a:solidFill>
                  <a:schemeClr val="tx1"/>
                </a:solidFill>
              </a:rPr>
              <a:t>fluorescent dye</a:t>
            </a:r>
            <a:r>
              <a:rPr lang="en-US" sz="1600" dirty="0">
                <a:solidFill>
                  <a:schemeClr val="tx1"/>
                </a:solidFill>
              </a:rPr>
              <a:t>, and viewed under UV light. (credit: James Jacob, Tompkins Cortland Community College)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9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 smtClean="0">
                <a:solidFill>
                  <a:srgbClr val="6CB255"/>
                </a:solidFill>
              </a:rPr>
              <a:t>Figure 17.5</a:t>
            </a:r>
            <a:endParaRPr lang="en-US" sz="2400" dirty="0">
              <a:solidFill>
                <a:srgbClr val="6CB255"/>
              </a:solidFill>
            </a:endParaRPr>
          </a:p>
        </p:txBody>
      </p:sp>
      <p:pic>
        <p:nvPicPr>
          <p:cNvPr id="2" name="Picture Placeholder 1" descr="Figure_B17_01_04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258" b="-18258"/>
          <a:stretch>
            <a:fillRect/>
          </a:stretch>
        </p:blipFill>
        <p:spPr>
          <a:xfrm>
            <a:off x="4489450" y="1108075"/>
            <a:ext cx="4030663" cy="5256213"/>
          </a:xfrm>
        </p:spPr>
      </p:pic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57200" y="1107617"/>
            <a:ext cx="3913188" cy="5256973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Polymerase chain reaction, or PCR, is used to amplify a specific sequence of </a:t>
            </a:r>
            <a:r>
              <a:rPr lang="en-US" sz="1600" dirty="0" smtClean="0">
                <a:solidFill>
                  <a:srgbClr val="000000"/>
                </a:solidFill>
              </a:rPr>
              <a:t>DNA. Primers</a:t>
            </a:r>
            <a:r>
              <a:rPr lang="en-US" sz="1600" dirty="0">
                <a:solidFill>
                  <a:srgbClr val="000000"/>
                </a:solidFill>
              </a:rPr>
              <a:t>—short pieces of DNA complementary to each end of the target sequence—are </a:t>
            </a:r>
            <a:r>
              <a:rPr lang="en-US" sz="1600" dirty="0" smtClean="0">
                <a:solidFill>
                  <a:srgbClr val="000000"/>
                </a:solidFill>
              </a:rPr>
              <a:t>combined with </a:t>
            </a:r>
            <a:r>
              <a:rPr lang="en-US" sz="1600" dirty="0">
                <a:solidFill>
                  <a:srgbClr val="000000"/>
                </a:solidFill>
              </a:rPr>
              <a:t>genomic DNA, </a:t>
            </a:r>
            <a:r>
              <a:rPr lang="en-US" sz="1600" dirty="0" err="1">
                <a:solidFill>
                  <a:srgbClr val="000000"/>
                </a:solidFill>
              </a:rPr>
              <a:t>Taq</a:t>
            </a:r>
            <a:r>
              <a:rPr lang="en-US" sz="1600" dirty="0">
                <a:solidFill>
                  <a:srgbClr val="000000"/>
                </a:solidFill>
              </a:rPr>
              <a:t> polymerase, and </a:t>
            </a:r>
            <a:r>
              <a:rPr lang="en-US" sz="1600" dirty="0" err="1">
                <a:solidFill>
                  <a:srgbClr val="000000"/>
                </a:solidFill>
              </a:rPr>
              <a:t>deoxynucleotides</a:t>
            </a:r>
            <a:r>
              <a:rPr lang="en-US" sz="1600" dirty="0">
                <a:solidFill>
                  <a:srgbClr val="000000"/>
                </a:solidFill>
              </a:rPr>
              <a:t>. </a:t>
            </a:r>
            <a:r>
              <a:rPr lang="en-US" sz="1600" dirty="0" err="1">
                <a:solidFill>
                  <a:srgbClr val="000000"/>
                </a:solidFill>
              </a:rPr>
              <a:t>Taq</a:t>
            </a:r>
            <a:r>
              <a:rPr lang="en-US" sz="1600" dirty="0">
                <a:solidFill>
                  <a:srgbClr val="000000"/>
                </a:solidFill>
              </a:rPr>
              <a:t> polymerase is a DNA </a:t>
            </a:r>
            <a:r>
              <a:rPr lang="en-US" sz="1600" dirty="0" smtClean="0">
                <a:solidFill>
                  <a:srgbClr val="000000"/>
                </a:solidFill>
              </a:rPr>
              <a:t>polymerase isolated </a:t>
            </a:r>
            <a:r>
              <a:rPr lang="en-US" sz="1600" dirty="0">
                <a:solidFill>
                  <a:srgbClr val="000000"/>
                </a:solidFill>
              </a:rPr>
              <a:t>from the </a:t>
            </a:r>
            <a:r>
              <a:rPr lang="en-US" sz="1600" dirty="0" err="1">
                <a:solidFill>
                  <a:srgbClr val="000000"/>
                </a:solidFill>
              </a:rPr>
              <a:t>thermostable</a:t>
            </a:r>
            <a:r>
              <a:rPr lang="en-US" sz="1600" dirty="0">
                <a:solidFill>
                  <a:srgbClr val="000000"/>
                </a:solidFill>
              </a:rPr>
              <a:t> bacterium </a:t>
            </a:r>
            <a:r>
              <a:rPr lang="en-US" sz="1600" i="1" dirty="0" err="1">
                <a:solidFill>
                  <a:srgbClr val="000000"/>
                </a:solidFill>
              </a:rPr>
              <a:t>Thermus</a:t>
            </a:r>
            <a:r>
              <a:rPr lang="en-US" sz="1600" i="1" dirty="0">
                <a:solidFill>
                  <a:srgbClr val="000000"/>
                </a:solidFill>
              </a:rPr>
              <a:t> </a:t>
            </a:r>
            <a:r>
              <a:rPr lang="en-US" sz="1600" i="1" dirty="0" err="1">
                <a:solidFill>
                  <a:srgbClr val="000000"/>
                </a:solidFill>
              </a:rPr>
              <a:t>aquaticus</a:t>
            </a:r>
            <a:r>
              <a:rPr lang="en-US" sz="1600" dirty="0">
                <a:solidFill>
                  <a:srgbClr val="000000"/>
                </a:solidFill>
              </a:rPr>
              <a:t> that is able to withstand the </a:t>
            </a:r>
            <a:r>
              <a:rPr lang="en-US" sz="1600" dirty="0" smtClean="0">
                <a:solidFill>
                  <a:srgbClr val="000000"/>
                </a:solidFill>
              </a:rPr>
              <a:t>high temperatures </a:t>
            </a:r>
            <a:r>
              <a:rPr lang="en-US" sz="1600" dirty="0">
                <a:solidFill>
                  <a:srgbClr val="000000"/>
                </a:solidFill>
              </a:rPr>
              <a:t>used in PCR. </a:t>
            </a:r>
            <a:r>
              <a:rPr lang="en-US" sz="1600" i="1" dirty="0" err="1">
                <a:solidFill>
                  <a:srgbClr val="000000"/>
                </a:solidFill>
              </a:rPr>
              <a:t>Thermus</a:t>
            </a:r>
            <a:r>
              <a:rPr lang="en-US" sz="1600" i="1" dirty="0">
                <a:solidFill>
                  <a:srgbClr val="000000"/>
                </a:solidFill>
              </a:rPr>
              <a:t> </a:t>
            </a:r>
            <a:r>
              <a:rPr lang="en-US" sz="1600" i="1" dirty="0" err="1">
                <a:solidFill>
                  <a:srgbClr val="000000"/>
                </a:solidFill>
              </a:rPr>
              <a:t>aquaticus</a:t>
            </a:r>
            <a:r>
              <a:rPr lang="en-US" sz="1600" i="1" dirty="0">
                <a:solidFill>
                  <a:srgbClr val="000000"/>
                </a:solidFill>
              </a:rPr>
              <a:t> </a:t>
            </a:r>
            <a:r>
              <a:rPr lang="en-US" sz="1600" dirty="0">
                <a:solidFill>
                  <a:srgbClr val="000000"/>
                </a:solidFill>
              </a:rPr>
              <a:t>grows in the Lower Geyser Basin of </a:t>
            </a:r>
            <a:r>
              <a:rPr lang="en-US" sz="1600" dirty="0" smtClean="0">
                <a:solidFill>
                  <a:srgbClr val="000000"/>
                </a:solidFill>
              </a:rPr>
              <a:t>Yellowstone National </a:t>
            </a:r>
            <a:r>
              <a:rPr lang="en-US" sz="1600" dirty="0">
                <a:solidFill>
                  <a:srgbClr val="000000"/>
                </a:solidFill>
              </a:rPr>
              <a:t>Park. Reverse transcriptase PCR (RT-PCR) is similar to PCR, but </a:t>
            </a:r>
            <a:r>
              <a:rPr lang="en-US" sz="1600" dirty="0" err="1">
                <a:solidFill>
                  <a:srgbClr val="000000"/>
                </a:solidFill>
              </a:rPr>
              <a:t>cDNA</a:t>
            </a:r>
            <a:r>
              <a:rPr lang="en-US" sz="1600" dirty="0">
                <a:solidFill>
                  <a:srgbClr val="000000"/>
                </a:solidFill>
              </a:rPr>
              <a:t> is made from </a:t>
            </a:r>
            <a:r>
              <a:rPr lang="en-US" sz="1600" dirty="0" smtClean="0">
                <a:solidFill>
                  <a:srgbClr val="000000"/>
                </a:solidFill>
              </a:rPr>
              <a:t>an RNA </a:t>
            </a:r>
            <a:r>
              <a:rPr lang="en-US" sz="1600" dirty="0">
                <a:solidFill>
                  <a:srgbClr val="000000"/>
                </a:solidFill>
              </a:rPr>
              <a:t>template before PCR begins.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34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smtClean="0"/>
              <a:t>17.6</a:t>
            </a:r>
            <a:endParaRPr lang="en-US" dirty="0"/>
          </a:p>
        </p:txBody>
      </p:sp>
      <p:pic>
        <p:nvPicPr>
          <p:cNvPr id="2" name="Picture Placeholder 1" descr="Figure_B17_01_05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125" r="-21125"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dirty="0"/>
              <a:t>Southern blotting is used to find a particular sequence in a sample of DNA. </a:t>
            </a:r>
            <a:r>
              <a:rPr lang="en-US" sz="1600" dirty="0" smtClean="0"/>
              <a:t>DNA fragments </a:t>
            </a:r>
            <a:r>
              <a:rPr lang="en-US" sz="1600" dirty="0"/>
              <a:t>are separated on a gel, transferred to a nylon membrane, and incubated with a </a:t>
            </a:r>
            <a:r>
              <a:rPr lang="en-US" sz="1600" dirty="0" smtClean="0"/>
              <a:t>DNA probe </a:t>
            </a:r>
            <a:r>
              <a:rPr lang="en-US" sz="1600" dirty="0"/>
              <a:t>complementary to the sequence of interest. Northern blotting is similar to Southern blotting</a:t>
            </a:r>
            <a:r>
              <a:rPr lang="en-US" sz="1600" dirty="0" smtClean="0"/>
              <a:t>, but </a:t>
            </a:r>
            <a:r>
              <a:rPr lang="en-US" sz="1600" dirty="0"/>
              <a:t>RNA is run on the gel instead of DNA. In western blotting, proteins are run on a gel and </a:t>
            </a:r>
            <a:r>
              <a:rPr lang="en-US" sz="1600" dirty="0" smtClean="0"/>
              <a:t>detected using </a:t>
            </a:r>
            <a:r>
              <a:rPr lang="en-US" sz="1600" dirty="0"/>
              <a:t>antibodies.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55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 smtClean="0">
                <a:solidFill>
                  <a:srgbClr val="6CB255"/>
                </a:solidFill>
              </a:rPr>
              <a:t>Figure 17.7</a:t>
            </a:r>
            <a:endParaRPr lang="en-US" sz="2400" dirty="0">
              <a:solidFill>
                <a:srgbClr val="6CB255"/>
              </a:solidFill>
            </a:endParaRPr>
          </a:p>
        </p:txBody>
      </p:sp>
      <p:pic>
        <p:nvPicPr>
          <p:cNvPr id="2" name="Picture Placeholder 1" descr="Figure_B17_01_06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0994" b="-20994"/>
          <a:stretch>
            <a:fillRect/>
          </a:stretch>
        </p:blipFill>
        <p:spPr>
          <a:xfrm>
            <a:off x="4489450" y="1108075"/>
            <a:ext cx="4030663" cy="5256213"/>
          </a:xfrm>
        </p:spPr>
      </p:pic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57200" y="1107617"/>
            <a:ext cx="3913188" cy="5256973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This diagram shows the steps involved in molecular cloning.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25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6CB255"/>
                </a:solidFill>
              </a:rPr>
              <a:t>Figure 17.8</a:t>
            </a:r>
            <a:endParaRPr lang="en-US" sz="2400" dirty="0">
              <a:solidFill>
                <a:srgbClr val="6CB255"/>
              </a:solidFill>
            </a:endParaRPr>
          </a:p>
        </p:txBody>
      </p:sp>
      <p:pic>
        <p:nvPicPr>
          <p:cNvPr id="2" name="Picture Placeholder 1" descr="Figure_B17_01_07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7" r="-247"/>
          <a:stretch>
            <a:fillRect/>
          </a:stretch>
        </p:blipFill>
        <p:spPr>
          <a:xfrm>
            <a:off x="457200" y="1108075"/>
            <a:ext cx="4032250" cy="5256213"/>
          </a:xfrm>
        </p:spPr>
      </p:pic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606925" y="1107617"/>
            <a:ext cx="3913188" cy="5256973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Dolly the sheep was the first mammal to be cloned. To create Dolly, the </a:t>
            </a:r>
            <a:r>
              <a:rPr lang="en-US" sz="1600" dirty="0" smtClean="0">
                <a:solidFill>
                  <a:srgbClr val="000000"/>
                </a:solidFill>
              </a:rPr>
              <a:t>nucleus was </a:t>
            </a:r>
            <a:r>
              <a:rPr lang="en-US" sz="1600" dirty="0">
                <a:solidFill>
                  <a:srgbClr val="000000"/>
                </a:solidFill>
              </a:rPr>
              <a:t>removed from a donor egg cell. The nucleus from a second sheep was then </a:t>
            </a:r>
            <a:r>
              <a:rPr lang="en-US" sz="1600" dirty="0" smtClean="0">
                <a:solidFill>
                  <a:srgbClr val="000000"/>
                </a:solidFill>
              </a:rPr>
              <a:t>introduced into </a:t>
            </a:r>
            <a:r>
              <a:rPr lang="en-US" sz="1600" dirty="0">
                <a:solidFill>
                  <a:srgbClr val="000000"/>
                </a:solidFill>
              </a:rPr>
              <a:t>the cell, which was allowed to divide to the blastocyst stage before being implanted in </a:t>
            </a:r>
            <a:r>
              <a:rPr lang="en-US" sz="1600" dirty="0" smtClean="0">
                <a:solidFill>
                  <a:srgbClr val="000000"/>
                </a:solidFill>
              </a:rPr>
              <a:t>a surrogate </a:t>
            </a:r>
            <a:r>
              <a:rPr lang="en-US" sz="1600" dirty="0">
                <a:solidFill>
                  <a:srgbClr val="000000"/>
                </a:solidFill>
              </a:rPr>
              <a:t>mother. (credit: modification of work by “</a:t>
            </a:r>
            <a:r>
              <a:rPr lang="en-US" sz="1600" dirty="0" err="1" smtClean="0">
                <a:solidFill>
                  <a:srgbClr val="000000"/>
                </a:solidFill>
              </a:rPr>
              <a:t>Squidonius</a:t>
            </a:r>
            <a:r>
              <a:rPr lang="en-US" sz="1600" dirty="0">
                <a:solidFill>
                  <a:srgbClr val="000000"/>
                </a:solidFill>
              </a:rPr>
              <a:t>”</a:t>
            </a:r>
            <a:r>
              <a:rPr lang="en-US" sz="1600" dirty="0" smtClean="0">
                <a:solidFill>
                  <a:srgbClr val="000000"/>
                </a:solidFill>
              </a:rPr>
              <a:t>/</a:t>
            </a:r>
            <a:r>
              <a:rPr lang="en-US" sz="1600" dirty="0">
                <a:solidFill>
                  <a:srgbClr val="000000"/>
                </a:solidFill>
              </a:rPr>
              <a:t>Wikimedia Commons)</a:t>
            </a:r>
          </a:p>
        </p:txBody>
      </p:sp>
      <p:pic>
        <p:nvPicPr>
          <p:cNvPr id="6" name="Picture 5" descr="OSX-Stacked-TM-RGB-300dpi-2016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087" y="227959"/>
            <a:ext cx="1226434" cy="83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3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855</Words>
  <Application>Microsoft Office PowerPoint</Application>
  <PresentationFormat>On-screen Show (4:3)</PresentationFormat>
  <Paragraphs>39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Arial Black</vt:lpstr>
      <vt:lpstr>Calibri</vt:lpstr>
      <vt:lpstr>Essential</vt:lpstr>
      <vt:lpstr>PowerPoint Presentation</vt:lpstr>
      <vt:lpstr>Figure 17.1</vt:lpstr>
      <vt:lpstr>Figure 17.2</vt:lpstr>
      <vt:lpstr>Figure 17.3</vt:lpstr>
      <vt:lpstr>Figure 17.4</vt:lpstr>
      <vt:lpstr>Figure 17.5</vt:lpstr>
      <vt:lpstr>Figure 17.6</vt:lpstr>
      <vt:lpstr>Figure 17.7</vt:lpstr>
      <vt:lpstr>Figure 17.8</vt:lpstr>
      <vt:lpstr>Figure 17.9</vt:lpstr>
      <vt:lpstr>Figure 17.10</vt:lpstr>
      <vt:lpstr>Figure 17.11</vt:lpstr>
      <vt:lpstr>Figure 17.12</vt:lpstr>
      <vt:lpstr>Figure 17.13</vt:lpstr>
      <vt:lpstr>Figure 17.14</vt:lpstr>
      <vt:lpstr>Figure 17.15</vt:lpstr>
      <vt:lpstr>Figure 17.16</vt:lpstr>
      <vt:lpstr>Figure 17.17</vt:lpstr>
      <vt:lpstr>PowerPoint Presentation</vt:lpstr>
    </vt:vector>
  </TitlesOfParts>
  <Company>WNI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</dc:title>
  <dc:creator>Spuddy McSpare</dc:creator>
  <cp:lastModifiedBy>Olivier, Tyler</cp:lastModifiedBy>
  <cp:revision>58</cp:revision>
  <dcterms:created xsi:type="dcterms:W3CDTF">2012-06-04T02:13:36Z</dcterms:created>
  <dcterms:modified xsi:type="dcterms:W3CDTF">2016-10-05T19:41:50Z</dcterms:modified>
</cp:coreProperties>
</file>