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80" r:id="rId4"/>
    <p:sldId id="277" r:id="rId5"/>
    <p:sldId id="283" r:id="rId6"/>
    <p:sldId id="286" r:id="rId7"/>
    <p:sldId id="288" r:id="rId8"/>
    <p:sldId id="278" r:id="rId9"/>
    <p:sldId id="287" r:id="rId10"/>
    <p:sldId id="291" r:id="rId11"/>
    <p:sldId id="290" r:id="rId12"/>
    <p:sldId id="273" r:id="rId13"/>
    <p:sldId id="279" r:id="rId14"/>
    <p:sldId id="294" r:id="rId15"/>
    <p:sldId id="296" r:id="rId16"/>
    <p:sldId id="292" r:id="rId17"/>
    <p:sldId id="298" r:id="rId18"/>
    <p:sldId id="295" r:id="rId19"/>
    <p:sldId id="297" r:id="rId20"/>
    <p:sldId id="299" r:id="rId21"/>
    <p:sldId id="281" r:id="rId22"/>
    <p:sldId id="300" r:id="rId23"/>
    <p:sldId id="301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07" autoAdjust="0"/>
    <p:restoredTop sz="92376" autoAdjust="0"/>
  </p:normalViewPr>
  <p:slideViewPr>
    <p:cSldViewPr snapToGrid="0" snapToObjects="1">
      <p:cViewPr varScale="1">
        <p:scale>
          <a:sx n="82" d="100"/>
          <a:sy n="82" d="100"/>
        </p:scale>
        <p:origin x="917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40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7F0825-9B31-804D-866E-6DE75DE9F8F8}" type="datetimeFigureOut">
              <a:rPr lang="en-US" smtClean="0"/>
              <a:t>10/5/2016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7E6F7-1E18-0A42-A7E1-70B6F6BF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351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E6F7-1E18-0A42-A7E1-70B6F6BFF5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E6F7-1E18-0A42-A7E1-70B6F6BFF5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337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E6F7-1E18-0A42-A7E1-70B6F6BFF5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96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E7E6F7-1E18-0A42-A7E1-70B6F6BFF5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8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19C71-EC74-44AF-B27E-FC7DC3C3A61D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33F43-3E86-47E4-BFBB-2476D384E1C6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D5615-7F4F-4584-84D5-CC95918C321F}" type="datetime4">
              <a:rPr lang="en-US" smtClean="0"/>
              <a:pPr/>
              <a:t>October 5,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 smtClean="0"/>
              <a:t>Click to edit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DEABC-D766-4322-8E78-B830FAE35C72}" type="datetime4">
              <a:rPr lang="en-US" smtClean="0"/>
              <a:pPr/>
              <a:t>October 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 smtClean="0"/>
              <a:t>College Physics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5, 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3_03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3_04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file://localhost/Volumes/ARTWORK/for%20Conversion/CNX-Biology(Majors)/Chapter%2006/Figure_06_02_01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2_02.jpg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4_01.jpg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4_02.png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1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3.jpg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file://localhost/Volumes/ARTWORK/for%20Conversion/CNX-Biology(Majors)/Chapter%2006/Figure_06_05_04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5.jpg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8.jpg" TargetMode="Externa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6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5_07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file://localhost/Volumes/ARTWORK/for%20Conversion/CNX-Biology(Majors)/Chapter%2006/Figure_06_01_02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1_04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1_03.jpg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3_01ab.jpg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06_03_02ab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Volumes/ARTWORK/for%20Conversion/CNX-Biology(Majors)/Chapter%2006/Figure_B06_03_05abcd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BIOLOGY</a:t>
            </a:r>
          </a:p>
          <a:p>
            <a:pPr algn="ctr"/>
            <a:endParaRPr lang="en-US" sz="1800" cap="none" dirty="0" smtClean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 smtClean="0">
                <a:solidFill>
                  <a:srgbClr val="212F62"/>
                </a:solidFill>
                <a:latin typeface="+mn-lt"/>
              </a:rPr>
              <a:t>Chapter 6 METABOLISM</a:t>
            </a:r>
          </a:p>
          <a:p>
            <a:pPr algn="ctr"/>
            <a:r>
              <a:rPr lang="en-US" sz="1600" cap="none" dirty="0" smtClean="0">
                <a:solidFill>
                  <a:schemeClr val="tx1"/>
                </a:solidFill>
                <a:latin typeface="+mn-lt"/>
              </a:rPr>
              <a:t>PowerPoint Image Slideshow</a:t>
            </a:r>
            <a:endParaRPr lang="en-US" sz="1600" cap="none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8312"/>
            <a:ext cx="2010682" cy="2602059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4852737" y="5574632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5775854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6.9</a:t>
            </a:r>
          </a:p>
        </p:txBody>
      </p:sp>
      <p:pic>
        <p:nvPicPr>
          <p:cNvPr id="2" name="Figure_06_03_03.jpg" descr="/Volumes/ARTWORK/for Conversion/CNX-Biology(Majors)/Chapter 06/Figure_06_03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95" b="-8995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Exergonic and endergonic reactions result in changes in Gibbs free energy. </a:t>
            </a:r>
            <a:r>
              <a:rPr lang="en-US" sz="1600" dirty="0" smtClean="0"/>
              <a:t>Exergonic reactions </a:t>
            </a:r>
            <a:r>
              <a:rPr lang="en-US" sz="1600" dirty="0"/>
              <a:t>release energy; endergonic reactions require energy to proceed.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8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6.10</a:t>
            </a:r>
            <a:endParaRPr lang="en-US" dirty="0"/>
          </a:p>
        </p:txBody>
      </p:sp>
      <p:pic>
        <p:nvPicPr>
          <p:cNvPr id="2" name="Figure_06_03_04.jpg" descr="/Volumes/ARTWORK/for Conversion/CNX-Biology(Majors)/Chapter 06/Figure_06_03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244" r="-47244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Activation energy is the energy required for a reaction to proceed, and it is lower </a:t>
            </a:r>
            <a:r>
              <a:rPr lang="en-US" sz="1600" dirty="0" smtClean="0"/>
              <a:t>if the </a:t>
            </a:r>
            <a:r>
              <a:rPr lang="en-US" sz="1600" dirty="0"/>
              <a:t>reaction is catalyzed. The horizontal axis of this diagram describes the sequence of </a:t>
            </a:r>
            <a:r>
              <a:rPr lang="en-US" sz="1600" dirty="0" smtClean="0"/>
              <a:t>events in </a:t>
            </a:r>
            <a:r>
              <a:rPr lang="en-US" sz="1600" dirty="0"/>
              <a:t>time.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870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6.11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Figure_06_02_01.jpg" descr="/Volumes/ARTWORK/for Conversion/CNX-Biology(Majors)/Chapter 06/Figure_06_02_01.jpg"/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95" r="-1895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Shown are two examples of energy being transferred from one system to another </a:t>
            </a:r>
            <a:r>
              <a:rPr lang="en-US" sz="1600" dirty="0" smtClean="0">
                <a:solidFill>
                  <a:schemeClr val="tx1"/>
                </a:solidFill>
              </a:rPr>
              <a:t>and transformed </a:t>
            </a:r>
            <a:r>
              <a:rPr lang="en-US" sz="1600" dirty="0">
                <a:solidFill>
                  <a:schemeClr val="tx1"/>
                </a:solidFill>
              </a:rPr>
              <a:t>from one form to another. Humans can convert the chemical energy in food, like </a:t>
            </a:r>
            <a:r>
              <a:rPr lang="en-US" sz="1600" dirty="0" smtClean="0">
                <a:solidFill>
                  <a:schemeClr val="tx1"/>
                </a:solidFill>
              </a:rPr>
              <a:t>this ice </a:t>
            </a:r>
            <a:r>
              <a:rPr lang="en-US" sz="1600" dirty="0">
                <a:solidFill>
                  <a:schemeClr val="tx1"/>
                </a:solidFill>
              </a:rPr>
              <a:t>cream cone, into kinetic energy (the energy of movement to ride a bicycle). Plants can </a:t>
            </a:r>
            <a:r>
              <a:rPr lang="en-US" sz="1600" dirty="0" smtClean="0">
                <a:solidFill>
                  <a:schemeClr val="tx1"/>
                </a:solidFill>
              </a:rPr>
              <a:t>convert electromagnetic </a:t>
            </a:r>
            <a:r>
              <a:rPr lang="en-US" sz="1600" dirty="0">
                <a:solidFill>
                  <a:schemeClr val="tx1"/>
                </a:solidFill>
              </a:rPr>
              <a:t>radiation (light energy) from the sun into chemical energy. (credit “ice cream”</a:t>
            </a:r>
            <a:r>
              <a:rPr lang="en-US" sz="1600" dirty="0" smtClean="0">
                <a:solidFill>
                  <a:schemeClr val="tx1"/>
                </a:solidFill>
              </a:rPr>
              <a:t>: modification </a:t>
            </a:r>
            <a:r>
              <a:rPr lang="en-US" sz="1600" dirty="0">
                <a:solidFill>
                  <a:schemeClr val="tx1"/>
                </a:solidFill>
              </a:rPr>
              <a:t>of work by D. Sharon Pruitt; credit “kids on bikes”: modification of work by </a:t>
            </a:r>
            <a:r>
              <a:rPr lang="en-US" sz="1600" dirty="0" smtClean="0">
                <a:solidFill>
                  <a:schemeClr val="tx1"/>
                </a:solidFill>
              </a:rPr>
              <a:t>Michelle </a:t>
            </a:r>
            <a:r>
              <a:rPr lang="fi-FI" sz="1600" dirty="0" err="1" smtClean="0">
                <a:solidFill>
                  <a:schemeClr val="tx1"/>
                </a:solidFill>
              </a:rPr>
              <a:t>Riggen</a:t>
            </a:r>
            <a:r>
              <a:rPr lang="fi-FI" sz="1600" dirty="0" err="1">
                <a:solidFill>
                  <a:schemeClr val="tx1"/>
                </a:solidFill>
              </a:rPr>
              <a:t>-Ransom</a:t>
            </a:r>
            <a:r>
              <a:rPr lang="fi-FI" sz="1600" dirty="0">
                <a:solidFill>
                  <a:schemeClr val="tx1"/>
                </a:solidFill>
              </a:rPr>
              <a:t>; </a:t>
            </a:r>
            <a:r>
              <a:rPr lang="fi-FI" sz="1600" dirty="0" err="1">
                <a:solidFill>
                  <a:schemeClr val="tx1"/>
                </a:solidFill>
              </a:rPr>
              <a:t>credit</a:t>
            </a:r>
            <a:r>
              <a:rPr lang="fi-FI" sz="1600" dirty="0">
                <a:solidFill>
                  <a:schemeClr val="tx1"/>
                </a:solidFill>
              </a:rPr>
              <a:t> “</a:t>
            </a:r>
            <a:r>
              <a:rPr lang="fi-FI" sz="1600" dirty="0" err="1">
                <a:solidFill>
                  <a:schemeClr val="tx1"/>
                </a:solidFill>
              </a:rPr>
              <a:t>leaf</a:t>
            </a:r>
            <a:r>
              <a:rPr lang="fi-FI" sz="1600" dirty="0">
                <a:solidFill>
                  <a:schemeClr val="tx1"/>
                </a:solidFill>
              </a:rPr>
              <a:t>”: </a:t>
            </a:r>
            <a:r>
              <a:rPr lang="fi-FI" sz="1600" dirty="0" err="1">
                <a:solidFill>
                  <a:schemeClr val="tx1"/>
                </a:solidFill>
              </a:rPr>
              <a:t>modification</a:t>
            </a:r>
            <a:r>
              <a:rPr lang="fi-FI" sz="1600" dirty="0">
                <a:solidFill>
                  <a:schemeClr val="tx1"/>
                </a:solidFill>
              </a:rPr>
              <a:t> of </a:t>
            </a:r>
            <a:r>
              <a:rPr lang="fi-FI" sz="1600" dirty="0" err="1">
                <a:solidFill>
                  <a:schemeClr val="tx1"/>
                </a:solidFill>
              </a:rPr>
              <a:t>work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by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>
                <a:solidFill>
                  <a:schemeClr val="tx1"/>
                </a:solidFill>
              </a:rPr>
              <a:t>Cory</a:t>
            </a:r>
            <a:r>
              <a:rPr lang="fi-FI" sz="1600" dirty="0">
                <a:solidFill>
                  <a:schemeClr val="tx1"/>
                </a:solidFill>
              </a:rPr>
              <a:t> </a:t>
            </a:r>
            <a:r>
              <a:rPr lang="fi-FI" sz="1600" dirty="0" err="1" smtClean="0">
                <a:solidFill>
                  <a:schemeClr val="tx1"/>
                </a:solidFill>
              </a:rPr>
              <a:t>Zanker</a:t>
            </a:r>
            <a:r>
              <a:rPr lang="fi-FI" sz="1600" dirty="0" smtClean="0">
                <a:solidFill>
                  <a:schemeClr val="tx1"/>
                </a:solidFill>
              </a:rPr>
              <a:t>)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9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6.12</a:t>
            </a:r>
            <a:endParaRPr lang="en-US" dirty="0"/>
          </a:p>
        </p:txBody>
      </p:sp>
      <p:pic>
        <p:nvPicPr>
          <p:cNvPr id="2" name="Figure_06_02_02.jpg" descr="/Volumes/ARTWORK/for Conversion/CNX-Biology(Majors)/Chapter 06/Figure_06_02_02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384" r="-5438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Entropy is a measure of randomness or disorder in a system. Gases have </a:t>
            </a:r>
            <a:r>
              <a:rPr lang="en-US" sz="1600" dirty="0" smtClean="0"/>
              <a:t>higher entropy </a:t>
            </a:r>
            <a:r>
              <a:rPr lang="en-US" sz="1600" dirty="0"/>
              <a:t>than liquids, and liquids have higher entropy than solids.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8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6.13</a:t>
            </a:r>
            <a:endParaRPr lang="en-US" dirty="0"/>
          </a:p>
        </p:txBody>
      </p:sp>
      <p:pic>
        <p:nvPicPr>
          <p:cNvPr id="2" name="Figure_06_04_01.jpg" descr="/Volumes/ARTWORK/for Conversion/CNX-Biology(Majors)/Chapter 06/Figure_06_04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29" r="-1802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ATP is the primary energy </a:t>
            </a:r>
            <a:r>
              <a:rPr lang="en-US" sz="1600" dirty="0" smtClean="0"/>
              <a:t>currency </a:t>
            </a:r>
            <a:r>
              <a:rPr lang="en-US" sz="1600" dirty="0"/>
              <a:t>of the cell. It has an </a:t>
            </a:r>
            <a:r>
              <a:rPr lang="en-US" sz="1600" dirty="0" smtClean="0"/>
              <a:t>adenosine </a:t>
            </a:r>
            <a:r>
              <a:rPr lang="en-US" sz="1600" dirty="0"/>
              <a:t>backbone with </a:t>
            </a:r>
            <a:r>
              <a:rPr lang="en-US" sz="1600" dirty="0" smtClean="0"/>
              <a:t>three phosphate </a:t>
            </a:r>
            <a:r>
              <a:rPr lang="en-US" sz="1600" dirty="0"/>
              <a:t>groups attached.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39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6.14</a:t>
            </a:r>
            <a:endParaRPr lang="en-US" dirty="0"/>
          </a:p>
        </p:txBody>
      </p:sp>
      <p:pic>
        <p:nvPicPr>
          <p:cNvPr id="2" name="Figure_06_04_02.png" descr="/Volumes/ARTWORK/for Conversion/CNX-Biology(Majors)/Chapter 06/Figure_06_04_02.pn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869" r="-40869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The sodium-potassium pump is an example of energy coupling. The energy derived from exergonic ATP hydrolysis is used to pump sodium and potassium ions across the cell membrane.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Figure 6.15</a:t>
            </a:r>
            <a:endParaRPr lang="en-US" dirty="0"/>
          </a:p>
        </p:txBody>
      </p:sp>
      <p:pic>
        <p:nvPicPr>
          <p:cNvPr id="2" name="Figure_06_05_01.jpg" descr="/Volumes/ARTWORK/for Conversion/CNX-Biology(Majors)/Chapter 06/Figure_06_05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091" r="-49091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>
            <a:normAutofit/>
          </a:bodyPr>
          <a:lstStyle/>
          <a:p>
            <a:r>
              <a:rPr lang="en-US" sz="1600" dirty="0"/>
              <a:t>Enzymes lower the activation energy of the reaction but do not change the free </a:t>
            </a:r>
            <a:r>
              <a:rPr lang="en-US" sz="1600" dirty="0" smtClean="0"/>
              <a:t>energy of </a:t>
            </a:r>
            <a:r>
              <a:rPr lang="en-US" sz="1600" dirty="0"/>
              <a:t>the reaction.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3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41326"/>
            <a:ext cx="8062912" cy="659535"/>
          </a:xfrm>
        </p:spPr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6.16</a:t>
            </a:r>
            <a:endParaRPr lang="en-US" dirty="0"/>
          </a:p>
        </p:txBody>
      </p:sp>
      <p:pic>
        <p:nvPicPr>
          <p:cNvPr id="2" name="Figure_06_05_03.jpg" descr="/Volumes/ARTWORK/for Conversion/CNX-Biology(Majors)/Chapter 06/Figure_06_05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25" b="-392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According to the induced-fit model, both enzyme and substrate undergo </a:t>
            </a:r>
            <a:r>
              <a:rPr lang="en-US" sz="1600" dirty="0" smtClean="0"/>
              <a:t>dynamic conformational </a:t>
            </a:r>
            <a:r>
              <a:rPr lang="en-US" sz="1600" dirty="0"/>
              <a:t>changes upon binding. The enzyme contorts the substrate into its transition state</a:t>
            </a:r>
            <a:r>
              <a:rPr lang="en-US" sz="1600" dirty="0" smtClean="0"/>
              <a:t>, thereby </a:t>
            </a:r>
            <a:r>
              <a:rPr lang="en-US" sz="1600" dirty="0"/>
              <a:t>increasing the rate of the reaction.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3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199" y="241326"/>
            <a:ext cx="8062912" cy="659535"/>
          </a:xfrm>
        </p:spPr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6.17</a:t>
            </a:r>
            <a:endParaRPr lang="en-US" dirty="0"/>
          </a:p>
        </p:txBody>
      </p:sp>
      <p:pic>
        <p:nvPicPr>
          <p:cNvPr id="2" name="Figure_06_05_04.jpg" descr="/Volumes/ARTWORK/for Conversion/CNX-Biology(Majors)/Chapter 06/Figure_06_05_04.jpg"/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575" r="-3257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Competitive and noncompetitive inhibition affect the rate of reaction </a:t>
            </a:r>
            <a:r>
              <a:rPr lang="en-US" sz="1600" dirty="0" smtClean="0"/>
              <a:t>differently. Competitive </a:t>
            </a:r>
            <a:r>
              <a:rPr lang="en-US" sz="1600" dirty="0"/>
              <a:t>inhibitors affect the initial rate but do not affect the maximal rate, </a:t>
            </a:r>
            <a:r>
              <a:rPr lang="en-US" sz="1600" dirty="0" smtClean="0"/>
              <a:t>whereas noncompetitive </a:t>
            </a:r>
            <a:r>
              <a:rPr lang="en-US" sz="1600" dirty="0"/>
              <a:t>inhibitors affect the maximal rate.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6.18</a:t>
            </a:r>
            <a:endParaRPr lang="en-US" dirty="0"/>
          </a:p>
        </p:txBody>
      </p:sp>
      <p:pic>
        <p:nvPicPr>
          <p:cNvPr id="2" name="Figure_06_05_05.jpg" descr="/Volumes/ARTWORK/for Conversion/CNX-Biology(Majors)/Chapter 06/Figure_06_05_05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324" r="-2832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Allosteric inhibitors modify the active site of the enzyme so that substrate binding </a:t>
            </a:r>
            <a:r>
              <a:rPr lang="en-US" sz="1600" dirty="0" smtClean="0"/>
              <a:t>is reduced </a:t>
            </a:r>
            <a:r>
              <a:rPr lang="en-US" sz="1600" dirty="0"/>
              <a:t>or prevented. In contrast, allosteric activators modify the active site of the enzyme so </a:t>
            </a:r>
            <a:r>
              <a:rPr lang="en-US" sz="1600" dirty="0" smtClean="0"/>
              <a:t>that the </a:t>
            </a:r>
            <a:r>
              <a:rPr lang="en-US" sz="1600" dirty="0"/>
              <a:t>affinity for the substrate increases.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1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1" y="241326"/>
            <a:ext cx="8062912" cy="659535"/>
          </a:xfrm>
        </p:spPr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</a:t>
            </a:r>
            <a:endParaRPr lang="en-US" dirty="0"/>
          </a:p>
        </p:txBody>
      </p:sp>
      <p:pic>
        <p:nvPicPr>
          <p:cNvPr id="2" name="Picture Placeholder 1" descr="Figure_06_00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21" r="-12221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 hummingbird needs energy to maintain prolonged periods of flight. The bird </a:t>
            </a:r>
            <a:r>
              <a:rPr lang="en-US" sz="1600" dirty="0" smtClean="0"/>
              <a:t>obtains its </a:t>
            </a:r>
            <a:r>
              <a:rPr lang="en-US" sz="1600" dirty="0"/>
              <a:t>energy from taking in food and transforming the nutrients into energy through a series </a:t>
            </a:r>
            <a:r>
              <a:rPr lang="en-US" sz="1600" dirty="0" smtClean="0"/>
              <a:t>of biochemical </a:t>
            </a:r>
            <a:r>
              <a:rPr lang="en-US" sz="1600" dirty="0"/>
              <a:t>reactions. The flight muscles in birds are extremely efficient in energy production</a:t>
            </a:r>
            <a:r>
              <a:rPr lang="en-US" sz="1600" dirty="0" smtClean="0"/>
              <a:t>. (</a:t>
            </a:r>
            <a:r>
              <a:rPr lang="en-US" sz="1600" dirty="0"/>
              <a:t>credit: modification of work by Cory </a:t>
            </a:r>
            <a:r>
              <a:rPr lang="en-US" sz="1600" dirty="0" err="1"/>
              <a:t>Zanker</a:t>
            </a:r>
            <a:r>
              <a:rPr lang="en-US" sz="1600" dirty="0"/>
              <a:t>)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7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6.19</a:t>
            </a:r>
            <a:endParaRPr lang="en-US" dirty="0"/>
          </a:p>
        </p:txBody>
      </p:sp>
      <p:pic>
        <p:nvPicPr>
          <p:cNvPr id="2" name="Figure_06_05_08.jpg" descr="/Volumes/ARTWORK/for Conversion/CNX-Biology(Majors)/Chapter 06/Figure_06_05_08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515" r="-36515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Have you ever wondered how pharmaceutical drugs are developed? (</a:t>
            </a:r>
            <a:r>
              <a:rPr lang="en-US" sz="1600" dirty="0" smtClean="0"/>
              <a:t>credit: </a:t>
            </a:r>
            <a:r>
              <a:rPr lang="de-DE" sz="1600" dirty="0" smtClean="0"/>
              <a:t>Deborah </a:t>
            </a:r>
            <a:r>
              <a:rPr lang="de-DE" sz="1600" dirty="0"/>
              <a:t>Austin)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22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6.</a:t>
            </a:r>
            <a:r>
              <a:rPr lang="en-US" dirty="0" smtClean="0"/>
              <a:t>20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3" name="Figure_06_05_06.jpg" descr="/Volumes/ARTWORK/for Conversion/CNX-Biology(Majors)/Chapter 06/Figure_06_05_06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80" b="-11080"/>
          <a:stretch>
            <a:fillRect/>
          </a:stretch>
        </p:blipFill>
        <p:spPr>
          <a:xfrm>
            <a:off x="4489450" y="1108075"/>
            <a:ext cx="4030663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 smtClean="0">
                <a:solidFill>
                  <a:srgbClr val="000000"/>
                </a:solidFill>
              </a:rPr>
              <a:t>Vitamins </a:t>
            </a:r>
            <a:r>
              <a:rPr lang="en-US" sz="1600" dirty="0">
                <a:solidFill>
                  <a:srgbClr val="000000"/>
                </a:solidFill>
              </a:rPr>
              <a:t>are important coenzymes or precursors of coenzymes, and are required </a:t>
            </a:r>
            <a:r>
              <a:rPr lang="en-US" sz="1600" dirty="0" smtClean="0">
                <a:solidFill>
                  <a:srgbClr val="000000"/>
                </a:solidFill>
              </a:rPr>
              <a:t>for enzymes </a:t>
            </a:r>
            <a:r>
              <a:rPr lang="en-US" sz="1600" dirty="0">
                <a:solidFill>
                  <a:srgbClr val="000000"/>
                </a:solidFill>
              </a:rPr>
              <a:t>to function properly. Multivitamin capsules usually contain mixtures of all the vitamins </a:t>
            </a:r>
            <a:r>
              <a:rPr lang="en-US" sz="1600" dirty="0" smtClean="0">
                <a:solidFill>
                  <a:srgbClr val="000000"/>
                </a:solidFill>
              </a:rPr>
              <a:t>at different percentages</a:t>
            </a:r>
            <a:r>
              <a:rPr lang="en-US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72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6.21</a:t>
            </a:r>
            <a:endParaRPr lang="en-US" dirty="0"/>
          </a:p>
        </p:txBody>
      </p:sp>
      <p:pic>
        <p:nvPicPr>
          <p:cNvPr id="3" name="Figure_06_05_07.jpg" descr="/Volumes/ARTWORK/for Conversion/CNX-Biology(Majors)/Chapter 06/Figure_06_05_07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364" b="-14364"/>
          <a:stretch>
            <a:fillRect/>
          </a:stretch>
        </p:blipFill>
        <p:spPr/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Metabolic pathways are a series of reactions catalyzed by multiple enzymes. </a:t>
            </a:r>
            <a:r>
              <a:rPr lang="en-US" sz="1600" dirty="0" smtClean="0"/>
              <a:t>Feedback inhibition</a:t>
            </a:r>
            <a:r>
              <a:rPr lang="en-US" sz="1600" dirty="0"/>
              <a:t>, where the end product of the pathway inhibits an upstream step, is an important </a:t>
            </a:r>
            <a:r>
              <a:rPr lang="en-US" sz="1600" dirty="0" smtClean="0"/>
              <a:t>regulatory mechanism </a:t>
            </a:r>
            <a:r>
              <a:rPr lang="en-US" sz="1600" dirty="0"/>
              <a:t>in cells.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740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This PowerPoint file </a:t>
            </a:r>
            <a:r>
              <a:rPr lang="en-US" dirty="0"/>
              <a:t>is copyright 2011</a:t>
            </a:r>
            <a:r>
              <a:rPr lang="en-US"/>
              <a:t>-</a:t>
            </a:r>
            <a:r>
              <a:rPr lang="en-US" smtClean="0"/>
              <a:t>2015, </a:t>
            </a:r>
            <a:r>
              <a:rPr lang="en-US" dirty="0"/>
              <a:t>Rice University.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06670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6CB255"/>
                </a:solidFill>
              </a:rPr>
              <a:t>Figure 6.2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Picture Placeholder 1" descr="Figure_06_01_01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90" b="-6890"/>
          <a:stretch>
            <a:fillRect/>
          </a:stretch>
        </p:blipFill>
        <p:spPr>
          <a:xfrm>
            <a:off x="457200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606925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Most life forms on earth get their energy from the sun. Plants use photosynthesis </a:t>
            </a:r>
            <a:r>
              <a:rPr lang="en-US" sz="1600" dirty="0" smtClean="0">
                <a:solidFill>
                  <a:srgbClr val="000000"/>
                </a:solidFill>
              </a:rPr>
              <a:t>to capture </a:t>
            </a:r>
            <a:r>
              <a:rPr lang="en-US" sz="1600" dirty="0">
                <a:solidFill>
                  <a:srgbClr val="000000"/>
                </a:solidFill>
              </a:rPr>
              <a:t>sunlight, and herbivores eat those plants to obtain energy. Carnivores eat the herbivores</a:t>
            </a:r>
            <a:r>
              <a:rPr lang="en-US" sz="1600" dirty="0" smtClean="0">
                <a:solidFill>
                  <a:srgbClr val="000000"/>
                </a:solidFill>
              </a:rPr>
              <a:t>, and </a:t>
            </a:r>
            <a:r>
              <a:rPr lang="en-US" sz="1600" dirty="0">
                <a:solidFill>
                  <a:srgbClr val="000000"/>
                </a:solidFill>
              </a:rPr>
              <a:t>decomposers digest plant and animal matter.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08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6.3</a:t>
            </a:r>
            <a:endParaRPr lang="en-US" dirty="0"/>
          </a:p>
        </p:txBody>
      </p:sp>
      <p:pic>
        <p:nvPicPr>
          <p:cNvPr id="2" name="Figure_06_01_02_DNU.jpg"/>
          <p:cNvPicPr>
            <a:picLocks noGrp="1" noChangeAspect="1"/>
          </p:cNvPicPr>
          <p:nvPr>
            <p:ph type="pic" sz="quarter" idx="13"/>
          </p:nvPr>
        </p:nvPicPr>
        <p:blipFill>
          <a:blip r:embed="rId3" r:link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14277" y="1122363"/>
            <a:ext cx="6948758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 dirty="0"/>
              <a:t>Plants, like this oak tree and acorn, use energy from sunlight to make sugar and </a:t>
            </a:r>
            <a:r>
              <a:rPr lang="en-US" sz="1600" dirty="0" smtClean="0"/>
              <a:t>other organic </a:t>
            </a:r>
            <a:r>
              <a:rPr lang="en-US" sz="1600" dirty="0"/>
              <a:t>molecules. Both plants and animals (like this squirrel) use cellular respiration to </a:t>
            </a:r>
            <a:r>
              <a:rPr lang="en-US" sz="1600" dirty="0" smtClean="0"/>
              <a:t>derive energy </a:t>
            </a:r>
            <a:r>
              <a:rPr lang="en-US" sz="1600" dirty="0"/>
              <a:t>from the organic molecules originally produced by plants. (credit “acorn”: modification of </a:t>
            </a:r>
            <a:r>
              <a:rPr lang="en-US" sz="1600" dirty="0" smtClean="0"/>
              <a:t>work </a:t>
            </a:r>
            <a:r>
              <a:rPr lang="pl-PL" sz="1600" dirty="0" smtClean="0"/>
              <a:t>by </a:t>
            </a:r>
            <a:r>
              <a:rPr lang="pl-PL" sz="1600" dirty="0"/>
              <a:t>Noel Reynolds; </a:t>
            </a:r>
            <a:r>
              <a:rPr lang="pl-PL" sz="1600" dirty="0" err="1"/>
              <a:t>credit</a:t>
            </a:r>
            <a:r>
              <a:rPr lang="pl-PL" sz="1600" dirty="0"/>
              <a:t> “</a:t>
            </a:r>
            <a:r>
              <a:rPr lang="pl-PL" sz="1600" dirty="0" err="1"/>
              <a:t>squirrel</a:t>
            </a:r>
            <a:r>
              <a:rPr lang="pl-PL" sz="1600" dirty="0"/>
              <a:t>”: </a:t>
            </a:r>
            <a:r>
              <a:rPr lang="pl-PL" sz="1600" dirty="0" err="1"/>
              <a:t>modification</a:t>
            </a:r>
            <a:r>
              <a:rPr lang="pl-PL" sz="1600" dirty="0"/>
              <a:t> of </a:t>
            </a:r>
            <a:r>
              <a:rPr lang="pl-PL" sz="1600" dirty="0" err="1"/>
              <a:t>work</a:t>
            </a:r>
            <a:r>
              <a:rPr lang="pl-PL" sz="1600" dirty="0"/>
              <a:t> by </a:t>
            </a:r>
            <a:r>
              <a:rPr lang="pl-PL" sz="1600" dirty="0" err="1"/>
              <a:t>Dawn</a:t>
            </a:r>
            <a:r>
              <a:rPr lang="pl-PL" sz="1600" dirty="0"/>
              <a:t> Huczek)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996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6.4</a:t>
            </a:r>
            <a:endParaRPr lang="en-US" dirty="0"/>
          </a:p>
        </p:txBody>
      </p:sp>
      <p:pic>
        <p:nvPicPr>
          <p:cNvPr id="2" name="Figure_06_01_04.jpg" descr="/Volumes/ARTWORK/for Conversion/CNX-Biology(Majors)/Chapter 06/Figure_06_01_04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94" r="-4994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This tree shows the evolution of the various branches of life. The vertical </a:t>
            </a:r>
            <a:r>
              <a:rPr lang="en-US" sz="1600" dirty="0" smtClean="0"/>
              <a:t>dimension is </a:t>
            </a:r>
            <a:r>
              <a:rPr lang="en-US" sz="1600" dirty="0"/>
              <a:t>time. Early life forms, in blue, used anaerobic metabolism to obtain energy from </a:t>
            </a:r>
            <a:r>
              <a:rPr lang="en-US" sz="1600" dirty="0" smtClean="0"/>
              <a:t>their surroundings</a:t>
            </a:r>
            <a:r>
              <a:rPr lang="en-US" sz="1600" dirty="0"/>
              <a:t>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10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6.5</a:t>
            </a:r>
            <a:endParaRPr lang="en-US" dirty="0"/>
          </a:p>
        </p:txBody>
      </p:sp>
      <p:pic>
        <p:nvPicPr>
          <p:cNvPr id="2" name="Figure_06_01_03.jpg" descr="/Volumes/ARTWORK/for Conversion/CNX-Biology(Majors)/Chapter 06/Figure_06_01_03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100" b="-18100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Anabolic pathways are those that require energy to synthesize larger </a:t>
            </a:r>
            <a:r>
              <a:rPr lang="en-US" sz="1600" dirty="0" smtClean="0"/>
              <a:t>molecules. Catabolic </a:t>
            </a:r>
            <a:r>
              <a:rPr lang="en-US" sz="1600" dirty="0"/>
              <a:t>pathways are those that generate energy by breaking down larger </a:t>
            </a:r>
            <a:r>
              <a:rPr lang="en-US" sz="1600" dirty="0" smtClean="0"/>
              <a:t>molecules. Both types of </a:t>
            </a:r>
            <a:r>
              <a:rPr lang="en-US" sz="1600" dirty="0"/>
              <a:t>pathways are required for maintaining the cell’s energy balance.</a:t>
            </a:r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15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6.6</a:t>
            </a:r>
            <a:endParaRPr lang="en-US" dirty="0"/>
          </a:p>
        </p:txBody>
      </p:sp>
      <p:pic>
        <p:nvPicPr>
          <p:cNvPr id="2" name="Figure_06_03_01ab.jpg" descr="/Volumes/ARTWORK/for Conversion/CNX-Biology(Majors)/Chapter 06/Figure_06_03_01ab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1" r="-1251"/>
          <a:stretch>
            <a:fillRect/>
          </a:stretch>
        </p:blipFill>
        <p:spPr>
          <a:xfrm>
            <a:off x="457200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Water behind a dam has potential energy. Moving water, such as in a waterfall or </a:t>
            </a:r>
            <a:r>
              <a:rPr lang="en-US" sz="1600" dirty="0" smtClean="0"/>
              <a:t>a rapidly </a:t>
            </a:r>
            <a:r>
              <a:rPr lang="en-US" sz="1600" dirty="0"/>
              <a:t>flowing river, has kinetic energy. (credit “dam”: modification of work by "Pascal"/Flickr; </a:t>
            </a:r>
            <a:r>
              <a:rPr lang="en-US" sz="1600" dirty="0" smtClean="0"/>
              <a:t>credit “</a:t>
            </a:r>
            <a:r>
              <a:rPr lang="en-US" sz="1600" dirty="0"/>
              <a:t>waterfall”: modification of work by Frank </a:t>
            </a:r>
            <a:r>
              <a:rPr lang="en-US" sz="1600" dirty="0" err="1"/>
              <a:t>Gualtieri</a:t>
            </a:r>
            <a:r>
              <a:rPr lang="en-US" sz="1600" dirty="0"/>
              <a:t>)</a:t>
            </a:r>
          </a:p>
        </p:txBody>
      </p:sp>
      <p:pic>
        <p:nvPicPr>
          <p:cNvPr id="9" name="Picture 8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03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1" y="241326"/>
            <a:ext cx="8062912" cy="659535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6CB255"/>
                </a:solidFill>
              </a:rPr>
              <a:t>Figure 6.7</a:t>
            </a:r>
            <a:endParaRPr lang="en-US" sz="2400" dirty="0">
              <a:solidFill>
                <a:srgbClr val="6CB255"/>
              </a:solidFill>
            </a:endParaRPr>
          </a:p>
        </p:txBody>
      </p:sp>
      <p:pic>
        <p:nvPicPr>
          <p:cNvPr id="2" name="Figure_06_03_02ab.jpg" descr="/Volumes/ARTWORK/for Conversion/CNX-Biology(Majors)/Chapter 06/Figure_06_03_02ab.jp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977" b="-6977"/>
          <a:stretch>
            <a:fillRect/>
          </a:stretch>
        </p:blipFill>
        <p:spPr>
          <a:xfrm>
            <a:off x="4487863" y="1108075"/>
            <a:ext cx="4032250" cy="5256213"/>
          </a:xfrm>
        </p:spPr>
      </p:pic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107617"/>
            <a:ext cx="3913188" cy="5256973"/>
          </a:xfrm>
        </p:spPr>
        <p:txBody>
          <a:bodyPr>
            <a:no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The molecules in gasoline (octane, the chemical formula shown) </a:t>
            </a:r>
            <a:r>
              <a:rPr lang="en-US" sz="1600" dirty="0" smtClean="0">
                <a:solidFill>
                  <a:srgbClr val="000000"/>
                </a:solidFill>
              </a:rPr>
              <a:t>contain chemical energy within the chemical bonds. This energy is transformed into kinetic energy that allows a car to race on a racetrack. (credit “car”: modification of work by Russell </a:t>
            </a:r>
            <a:r>
              <a:rPr lang="en-US" sz="1600" dirty="0" err="1" smtClean="0">
                <a:solidFill>
                  <a:srgbClr val="000000"/>
                </a:solidFill>
              </a:rPr>
              <a:t>Trow</a:t>
            </a:r>
            <a:r>
              <a:rPr lang="en-US" sz="1600" dirty="0" smtClean="0">
                <a:solidFill>
                  <a:srgbClr val="000000"/>
                </a:solidFill>
              </a:rPr>
              <a:t>)</a:t>
            </a:r>
          </a:p>
          <a:p>
            <a:endParaRPr lang="en-US" sz="1600" dirty="0"/>
          </a:p>
        </p:txBody>
      </p:sp>
      <p:pic>
        <p:nvPicPr>
          <p:cNvPr id="7" name="Picture 6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8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 </a:t>
            </a:r>
            <a:r>
              <a:rPr lang="en-US" dirty="0" smtClean="0"/>
              <a:t>6.8</a:t>
            </a:r>
            <a:endParaRPr lang="en-US" dirty="0"/>
          </a:p>
        </p:txBody>
      </p:sp>
      <p:pic>
        <p:nvPicPr>
          <p:cNvPr id="9" name="Figure_B06_03_05abcd.png" descr="/Volumes/ARTWORK/for Conversion/CNX-Biology(Majors)/Chapter 06/Figure_B06_03_05abcd.png"/>
          <p:cNvPicPr>
            <a:picLocks noGrp="1" noChangeAspect="1"/>
          </p:cNvPicPr>
          <p:nvPr>
            <p:ph type="pic" sz="quarter" idx="13"/>
          </p:nvPr>
        </p:nvPicPr>
        <p:blipFill>
          <a:blip r:embed="rId2" r:link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202" r="-42202"/>
          <a:stretch>
            <a:fillRect/>
          </a:stretch>
        </p:blipFill>
        <p:spPr>
          <a:xfrm>
            <a:off x="457199" y="1122363"/>
            <a:ext cx="8062913" cy="3500437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199" y="4923446"/>
            <a:ext cx="8062912" cy="1166382"/>
          </a:xfrm>
        </p:spPr>
        <p:txBody>
          <a:bodyPr>
            <a:normAutofit fontScale="85000" lnSpcReduction="10000"/>
          </a:bodyPr>
          <a:lstStyle/>
          <a:p>
            <a:r>
              <a:rPr lang="en-US" sz="1600" dirty="0"/>
              <a:t>Shown are some examples of endergonic processes (ones that require energy</a:t>
            </a:r>
            <a:r>
              <a:rPr lang="en-US" sz="1600" dirty="0" smtClean="0"/>
              <a:t>) and exergonic processes (ones that release energy). These include </a:t>
            </a:r>
            <a:r>
              <a:rPr lang="en-US" sz="1600" dirty="0" smtClean="0">
                <a:solidFill>
                  <a:srgbClr val="6CB255"/>
                </a:solidFill>
              </a:rPr>
              <a:t>(a)</a:t>
            </a:r>
            <a:r>
              <a:rPr lang="en-US" sz="1600" dirty="0" smtClean="0"/>
              <a:t> a compost pile decomposing</a:t>
            </a:r>
            <a:r>
              <a:rPr lang="en-US" sz="1600" dirty="0"/>
              <a:t>, </a:t>
            </a:r>
            <a:r>
              <a:rPr lang="en-US" sz="1600" dirty="0">
                <a:solidFill>
                  <a:srgbClr val="6CB255"/>
                </a:solidFill>
              </a:rPr>
              <a:t>(b)</a:t>
            </a:r>
            <a:r>
              <a:rPr lang="en-US" sz="1600" dirty="0"/>
              <a:t> a chick hatching from a fertilized egg, </a:t>
            </a:r>
            <a:r>
              <a:rPr lang="en-US" sz="1600" dirty="0">
                <a:solidFill>
                  <a:srgbClr val="6CB255"/>
                </a:solidFill>
              </a:rPr>
              <a:t>(c)</a:t>
            </a:r>
            <a:r>
              <a:rPr lang="en-US" sz="1600" dirty="0"/>
              <a:t> sand art being destroyed, and </a:t>
            </a:r>
            <a:r>
              <a:rPr lang="en-US" sz="1600" dirty="0">
                <a:solidFill>
                  <a:srgbClr val="6CB255"/>
                </a:solidFill>
              </a:rPr>
              <a:t>(d)</a:t>
            </a:r>
            <a:r>
              <a:rPr lang="en-US" sz="1600" dirty="0"/>
              <a:t> </a:t>
            </a:r>
            <a:r>
              <a:rPr lang="en-US" sz="1600" dirty="0" smtClean="0"/>
              <a:t>a ball rolling down a hill. (credit a: modification of work by Natalie </a:t>
            </a:r>
            <a:r>
              <a:rPr lang="en-US" sz="1600" dirty="0" err="1" smtClean="0"/>
              <a:t>Maynor</a:t>
            </a:r>
            <a:r>
              <a:rPr lang="en-US" sz="1600" dirty="0" smtClean="0"/>
              <a:t>; credit b: modification of </a:t>
            </a:r>
            <a:r>
              <a:rPr lang="en-US" sz="1600" dirty="0"/>
              <a:t>work by USDA; credit c: modification of work by “</a:t>
            </a:r>
            <a:r>
              <a:rPr lang="en-US" sz="1600" dirty="0" err="1"/>
              <a:t>Athlex</a:t>
            </a:r>
            <a:r>
              <a:rPr lang="en-US" sz="1600" dirty="0"/>
              <a:t>”/Flickr; credit d: modification of </a:t>
            </a:r>
            <a:r>
              <a:rPr lang="en-US" sz="1600" dirty="0" smtClean="0"/>
              <a:t>work </a:t>
            </a:r>
            <a:r>
              <a:rPr lang="de-DE" sz="1600" dirty="0" err="1" smtClean="0"/>
              <a:t>by</a:t>
            </a:r>
            <a:r>
              <a:rPr lang="de-DE" sz="1600" dirty="0" smtClean="0"/>
              <a:t> </a:t>
            </a:r>
            <a:r>
              <a:rPr lang="de-DE" sz="1600" dirty="0"/>
              <a:t>Harry </a:t>
            </a:r>
            <a:r>
              <a:rPr lang="de-DE" sz="1600" dirty="0" err="1"/>
              <a:t>Malsch</a:t>
            </a:r>
            <a:r>
              <a:rPr lang="de-DE" sz="1600" dirty="0"/>
              <a:t>)</a:t>
            </a:r>
            <a:endParaRPr lang="en-US" sz="1600" dirty="0"/>
          </a:p>
        </p:txBody>
      </p:sp>
      <p:pic>
        <p:nvPicPr>
          <p:cNvPr id="6" name="Picture 5" descr="OSX-Stacked-TM-RGB-300dpi-2016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958</Words>
  <Application>Microsoft Office PowerPoint</Application>
  <PresentationFormat>On-screen Show (4:3)</PresentationFormat>
  <Paragraphs>51</Paragraphs>
  <Slides>23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Arial Black</vt:lpstr>
      <vt:lpstr>Calibri</vt:lpstr>
      <vt:lpstr>Essential</vt:lpstr>
      <vt:lpstr>PowerPoint Presentation</vt:lpstr>
      <vt:lpstr>Figure 6.1</vt:lpstr>
      <vt:lpstr>Figure 6.2</vt:lpstr>
      <vt:lpstr>Figure 6.3</vt:lpstr>
      <vt:lpstr>Figure 6.4</vt:lpstr>
      <vt:lpstr>Figure 6.5</vt:lpstr>
      <vt:lpstr>Figure 6.6</vt:lpstr>
      <vt:lpstr>Figure 6.7</vt:lpstr>
      <vt:lpstr>Figure 6.8</vt:lpstr>
      <vt:lpstr>Figure 6.9</vt:lpstr>
      <vt:lpstr>Figure 6.10</vt:lpstr>
      <vt:lpstr>Figure 6.11</vt:lpstr>
      <vt:lpstr>Figure 6.12</vt:lpstr>
      <vt:lpstr>Figure 6.13</vt:lpstr>
      <vt:lpstr>Figure 6.14</vt:lpstr>
      <vt:lpstr>Figure 6.15</vt:lpstr>
      <vt:lpstr>Figure 6.16</vt:lpstr>
      <vt:lpstr>Figure 6.17</vt:lpstr>
      <vt:lpstr>Figure 6.18</vt:lpstr>
      <vt:lpstr>Figure 6.19</vt:lpstr>
      <vt:lpstr>Figure 6.20</vt:lpstr>
      <vt:lpstr>Figure 6.21</vt:lpstr>
      <vt:lpstr>PowerPoint Presentation</vt:lpstr>
    </vt:vector>
  </TitlesOfParts>
  <Company>WNI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</dc:title>
  <dc:creator>Spuddy McSpare</dc:creator>
  <cp:lastModifiedBy>Olivier, Tyler</cp:lastModifiedBy>
  <cp:revision>58</cp:revision>
  <dcterms:created xsi:type="dcterms:W3CDTF">2012-06-04T02:13:36Z</dcterms:created>
  <dcterms:modified xsi:type="dcterms:W3CDTF">2016-10-05T19:44:49Z</dcterms:modified>
</cp:coreProperties>
</file>