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handoutMasterIdLst>
    <p:handoutMasterId r:id="rId25"/>
  </p:handoutMasterIdLst>
  <p:sldIdLst>
    <p:sldId id="256" r:id="rId2"/>
    <p:sldId id="277" r:id="rId3"/>
    <p:sldId id="337" r:id="rId4"/>
    <p:sldId id="359" r:id="rId5"/>
    <p:sldId id="360" r:id="rId6"/>
    <p:sldId id="346" r:id="rId7"/>
    <p:sldId id="347" r:id="rId8"/>
    <p:sldId id="361" r:id="rId9"/>
    <p:sldId id="349" r:id="rId10"/>
    <p:sldId id="350" r:id="rId11"/>
    <p:sldId id="331" r:id="rId12"/>
    <p:sldId id="342" r:id="rId13"/>
    <p:sldId id="351" r:id="rId14"/>
    <p:sldId id="333" r:id="rId15"/>
    <p:sldId id="343" r:id="rId16"/>
    <p:sldId id="352" r:id="rId17"/>
    <p:sldId id="344" r:id="rId18"/>
    <p:sldId id="353" r:id="rId19"/>
    <p:sldId id="355" r:id="rId20"/>
    <p:sldId id="354" r:id="rId21"/>
    <p:sldId id="356" r:id="rId22"/>
    <p:sldId id="358" r:id="rId23"/>
    <p:sldId id="362"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D419"/>
    <a:srgbClr val="6CB255"/>
    <a:srgbClr val="212F62"/>
    <a:srgbClr val="72A510"/>
    <a:srgbClr val="A4EC1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873" autoAdjust="0"/>
    <p:restoredTop sz="93339" autoAdjust="0"/>
  </p:normalViewPr>
  <p:slideViewPr>
    <p:cSldViewPr snapToGrid="0" snapToObjects="1">
      <p:cViewPr varScale="1">
        <p:scale>
          <a:sx n="83" d="100"/>
          <a:sy n="83" d="100"/>
        </p:scale>
        <p:origin x="1258" y="48"/>
      </p:cViewPr>
      <p:guideLst>
        <p:guide orient="horz" pos="2160"/>
        <p:guide pos="2880"/>
      </p:guideLst>
    </p:cSldViewPr>
  </p:slideViewPr>
  <p:outlineViewPr>
    <p:cViewPr>
      <p:scale>
        <a:sx n="33" d="100"/>
        <a:sy n="33" d="100"/>
      </p:scale>
      <p:origin x="0" y="446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48D041A-73BB-E643-A8C7-50D88C2F22F5}" type="datetimeFigureOut">
              <a:rPr lang="en-US" smtClean="0"/>
              <a:t>10/5/2016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6EFEC5-3018-A548-B247-453C6EC1EC1A}" type="slidenum">
              <a:rPr lang="en-US" smtClean="0"/>
              <a:t>‹#›</a:t>
            </a:fld>
            <a:endParaRPr lang="en-US"/>
          </a:p>
        </p:txBody>
      </p:sp>
    </p:spTree>
    <p:extLst>
      <p:ext uri="{BB962C8B-B14F-4D97-AF65-F5344CB8AC3E}">
        <p14:creationId xmlns:p14="http://schemas.microsoft.com/office/powerpoint/2010/main" val="133005721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7"/>
            <a:ext cx="8062912" cy="659535"/>
          </a:xfrm>
        </p:spPr>
        <p:txBody>
          <a:bodyPr/>
          <a:lstStyle/>
          <a:p>
            <a:r>
              <a:rPr lang="en-US" dirty="0" smtClean="0"/>
              <a:t>Click to edit</a:t>
            </a:r>
            <a:endParaRPr lang="en-US" dirty="0"/>
          </a:p>
        </p:txBody>
      </p:sp>
      <p:sp>
        <p:nvSpPr>
          <p:cNvPr id="5" name="Date Placeholder 4"/>
          <p:cNvSpPr>
            <a:spLocks noGrp="1"/>
          </p:cNvSpPr>
          <p:nvPr>
            <p:ph type="dt" sz="half" idx="10"/>
          </p:nvPr>
        </p:nvSpPr>
        <p:spPr/>
        <p:txBody>
          <a:bodyPr/>
          <a:lstStyle/>
          <a:p>
            <a:fld id="{79B19C71-EC74-44AF-B27E-FC7DC3C3A61D}" type="datetime4">
              <a:rPr lang="en-US" smtClean="0"/>
              <a:pPr/>
              <a:t>October 5, 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Picture Placeholder 8"/>
          <p:cNvSpPr>
            <a:spLocks noGrp="1"/>
          </p:cNvSpPr>
          <p:nvPr>
            <p:ph type="pic" sz="quarter" idx="13"/>
          </p:nvPr>
        </p:nvSpPr>
        <p:spPr>
          <a:xfrm>
            <a:off x="457200" y="1107619"/>
            <a:ext cx="4031619" cy="4607689"/>
          </a:xfrm>
        </p:spPr>
        <p:txBody>
          <a:bodyPr/>
          <a:lstStyle/>
          <a:p>
            <a:endParaRPr lang="en-US" dirty="0"/>
          </a:p>
        </p:txBody>
      </p:sp>
      <p:sp>
        <p:nvSpPr>
          <p:cNvPr id="11" name="Text Placeholder 10"/>
          <p:cNvSpPr>
            <a:spLocks noGrp="1"/>
          </p:cNvSpPr>
          <p:nvPr>
            <p:ph type="body" sz="quarter" idx="14"/>
          </p:nvPr>
        </p:nvSpPr>
        <p:spPr>
          <a:xfrm>
            <a:off x="4606926" y="1107618"/>
            <a:ext cx="3913188" cy="4607382"/>
          </a:xfrm>
        </p:spPr>
        <p:txBody>
          <a:bodyPr/>
          <a:lstStyle>
            <a:lvl1pPr>
              <a:buClr>
                <a:srgbClr val="6CB255"/>
              </a:buClr>
              <a:defRPr>
                <a:solidFill>
                  <a:srgbClr val="212F62"/>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October 5, 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7"/>
            <a:ext cx="8062912" cy="659535"/>
          </a:xfrm>
        </p:spPr>
        <p:txBody>
          <a:bodyPr/>
          <a:lstStyle/>
          <a:p>
            <a:r>
              <a:rPr lang="en-US" dirty="0" smtClean="0"/>
              <a:t>Click to edit</a:t>
            </a:r>
            <a:endParaRPr lang="en-US" dirty="0"/>
          </a:p>
        </p:txBody>
      </p:sp>
      <p:sp>
        <p:nvSpPr>
          <p:cNvPr id="8" name="Picture Placeholder 8"/>
          <p:cNvSpPr>
            <a:spLocks noGrp="1"/>
          </p:cNvSpPr>
          <p:nvPr>
            <p:ph type="pic" sz="quarter" idx="13"/>
          </p:nvPr>
        </p:nvSpPr>
        <p:spPr>
          <a:xfrm>
            <a:off x="457201" y="1122387"/>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1" cy="4480560"/>
          </a:xfrm>
        </p:spPr>
        <p:txBody>
          <a:bodyPr/>
          <a:lstStyle>
            <a:lvl1pPr>
              <a:defRPr sz="3200"/>
            </a:lvl1pPr>
            <a:lvl2pPr marL="788670" indent="-514350">
              <a:buFont typeface="+mj-lt"/>
              <a:buAutoNum type="alphaLcParenR"/>
              <a:defRPr sz="2800"/>
            </a:lvl2pPr>
            <a:lvl3pPr marL="1371600" indent="-457200">
              <a:buFont typeface="+mj-lt"/>
              <a:buAutoNum type="alphaLcParenR"/>
              <a:defRPr sz="2400"/>
            </a:lvl3pPr>
            <a:lvl4pPr marL="1828800" indent="-457200">
              <a:buFont typeface="+mj-lt"/>
              <a:buAutoNum type="alphaLcParenR"/>
              <a:defRPr sz="2000"/>
            </a:lvl4pPr>
            <a:lvl5pPr marL="2286000" indent="-457200">
              <a:buFont typeface="+mj-lt"/>
              <a:buAutoNum type="alphaLcParen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1"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6EAD5615-7F4F-4584-84D5-CC95918C321F}" type="datetime4">
              <a:rPr lang="en-US" smtClean="0"/>
              <a:pPr/>
              <a:t>October 5, 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Title 1"/>
          <p:cNvSpPr>
            <a:spLocks noGrp="1"/>
          </p:cNvSpPr>
          <p:nvPr>
            <p:ph type="title"/>
          </p:nvPr>
        </p:nvSpPr>
        <p:spPr>
          <a:xfrm>
            <a:off x="457200" y="241327"/>
            <a:ext cx="8062912" cy="659535"/>
          </a:xfrm>
        </p:spPr>
        <p:txBody>
          <a:bodyPr/>
          <a:lstStyle/>
          <a:p>
            <a:r>
              <a:rPr lang="en-US" dirty="0" smtClean="0"/>
              <a:t>Click to edit</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51DEABC-D766-4322-8E78-B830FAE35C72}" type="datetime4">
              <a:rPr lang="en-US" smtClean="0"/>
              <a:pPr/>
              <a:t>October 5, 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Title 1"/>
          <p:cNvSpPr txBox="1">
            <a:spLocks/>
          </p:cNvSpPr>
          <p:nvPr userDrawn="1"/>
        </p:nvSpPr>
        <p:spPr>
          <a:xfrm>
            <a:off x="0" y="789678"/>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3500" dirty="0" smtClean="0"/>
              <a:t>College Physics</a:t>
            </a:r>
          </a:p>
          <a:p>
            <a:pPr algn="ctr"/>
            <a:endParaRPr lang="en-US" sz="1800" cap="none" dirty="0" smtClean="0">
              <a:solidFill>
                <a:schemeClr val="accent3">
                  <a:lumMod val="20000"/>
                  <a:lumOff val="80000"/>
                </a:schemeClr>
              </a:solidFill>
              <a:latin typeface="+mn-lt"/>
            </a:endParaRPr>
          </a:p>
          <a:p>
            <a:pPr algn="ctr"/>
            <a:r>
              <a:rPr lang="en-US" sz="2000" b="1" cap="none" dirty="0" smtClean="0">
                <a:solidFill>
                  <a:srgbClr val="212F62"/>
                </a:solidFill>
                <a:latin typeface="+mn-lt"/>
              </a:rPr>
              <a:t>Chapter # Chapter Title</a:t>
            </a:r>
          </a:p>
          <a:p>
            <a:pPr algn="ctr"/>
            <a:r>
              <a:rPr lang="en-US" sz="1600" cap="none" dirty="0" smtClean="0">
                <a:solidFill>
                  <a:schemeClr val="tx1"/>
                </a:solidFill>
                <a:latin typeface="+mn-lt"/>
              </a:rPr>
              <a:t>PowerPoint Image Slideshow</a:t>
            </a:r>
            <a:endParaRPr lang="en-US" sz="1600" cap="none" dirty="0">
              <a:solidFill>
                <a:schemeClr val="tx1"/>
              </a:solidFill>
              <a:latin typeface="+mn-lt"/>
            </a:endParaRPr>
          </a:p>
        </p:txBody>
      </p:sp>
      <p:pic>
        <p:nvPicPr>
          <p:cNvPr id="9" name="Picture 8" descr="medium_covers_Page_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62757" y="2517425"/>
            <a:ext cx="2010683" cy="2603836"/>
          </a:xfrm>
          <a:prstGeom prst="rect">
            <a:avLst/>
          </a:prstGeom>
          <a:effectLst>
            <a:reflection blurRad="6350" stA="52000" endA="300" endPos="35000" dir="5400000" sy="-100000" algn="bl" rotWithShape="0"/>
          </a:effectLst>
          <a:scene3d>
            <a:camera prst="obliqueTopLeft"/>
            <a:lightRig rig="threePt" dir="t"/>
          </a:scene3d>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752601"/>
            <a:ext cx="7620000" cy="43735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17D0EFEE-2756-4A20-BF2A-63F0A94F99AC}" type="datetime4">
              <a:rPr lang="en-US" smtClean="0"/>
              <a:pPr/>
              <a:t>October 5, 2016</a:t>
            </a:fld>
            <a:endParaRPr lang="en-US" dirty="0"/>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rot="16200000">
            <a:off x="8044816" y="683895"/>
            <a:ext cx="1315721" cy="365125"/>
          </a:xfrm>
          <a:prstGeom prst="rect">
            <a:avLst/>
          </a:prstGeom>
        </p:spPr>
        <p:txBody>
          <a:bodyPr vert="horz" lIns="91440" tIns="45720" rIns="91440" bIns="45720" rtlCol="0" anchor="ctr"/>
          <a:lstStyle>
            <a:lvl1pPr algn="r">
              <a:defRPr sz="2400" b="1">
                <a:solidFill>
                  <a:srgbClr val="FFFFFF"/>
                </a:solidFill>
              </a:defRPr>
            </a:lvl1pPr>
          </a:lstStyle>
          <a:p>
            <a:fld id="{F38DF745-7D3F-47F4-83A3-874385CFAA6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16" r:id="rId1"/>
    <p:sldLayoutId id="2147483914" r:id="rId2"/>
    <p:sldLayoutId id="2147483920" r:id="rId3"/>
    <p:sldLayoutId id="2147483913" r:id="rId4"/>
  </p:sldLayoutIdLst>
  <p:hf sldNum="0" hdr="0" ftr="0" dt="0"/>
  <p:txStyles>
    <p:titleStyle>
      <a:lvl1pPr algn="l" defTabSz="914400" rtl="0" eaLnBrk="1" latinLnBrk="0" hangingPunct="1">
        <a:spcBef>
          <a:spcPct val="0"/>
        </a:spcBef>
        <a:buNone/>
        <a:defRPr sz="2400" kern="1200" cap="all" spc="-60" baseline="0">
          <a:solidFill>
            <a:srgbClr val="6CB255"/>
          </a:solidFill>
          <a:latin typeface="+mj-lt"/>
          <a:ea typeface="+mj-ea"/>
          <a:cs typeface="+mj-cs"/>
        </a:defRPr>
      </a:lvl1pPr>
    </p:titleStyle>
    <p:body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chemeClr val="tx1"/>
          </a:solidFill>
          <a:latin typeface="+mn-lt"/>
          <a:ea typeface="+mn-ea"/>
          <a:cs typeface="+mn-cs"/>
        </a:defRPr>
      </a:lvl1pPr>
      <a:lvl2pPr marL="457200" indent="-182880" algn="l" defTabSz="914400" rtl="0" eaLnBrk="1" latinLnBrk="0" hangingPunct="1">
        <a:spcBef>
          <a:spcPct val="20000"/>
        </a:spcBef>
        <a:buClr>
          <a:srgbClr val="6CB255"/>
        </a:buClr>
        <a:buFont typeface="Arial" pitchFamily="34" charset="0"/>
        <a:buChar char="•"/>
        <a:defRPr sz="2000" kern="1200">
          <a:solidFill>
            <a:srgbClr val="000000"/>
          </a:solidFill>
          <a:latin typeface="+mn-lt"/>
          <a:ea typeface="+mn-ea"/>
          <a:cs typeface="+mn-cs"/>
        </a:defRPr>
      </a:lvl2pPr>
      <a:lvl3pPr marL="11430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3pPr>
      <a:lvl4pPr marL="16002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4pPr>
      <a:lvl5pPr marL="2057400" indent="-228600" algn="l" defTabSz="914400" rtl="0" eaLnBrk="1" latinLnBrk="0" hangingPunct="1">
        <a:spcBef>
          <a:spcPct val="20000"/>
        </a:spcBef>
        <a:buClr>
          <a:srgbClr val="6CB255"/>
        </a:buClr>
        <a:buFont typeface="Arial" pitchFamily="34" charset="0"/>
        <a:buChar char="•"/>
        <a:defRPr sz="1800" kern="1200" baseline="0">
          <a:solidFill>
            <a:srgbClr val="000000"/>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4.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p:cNvSpPr txBox="1">
            <a:spLocks/>
          </p:cNvSpPr>
          <p:nvPr/>
        </p:nvSpPr>
        <p:spPr>
          <a:xfrm>
            <a:off x="0" y="789678"/>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dirty="0" smtClean="0"/>
              <a:t>BIOLOGY</a:t>
            </a:r>
          </a:p>
          <a:p>
            <a:pPr algn="ctr"/>
            <a:endParaRPr lang="en-US" sz="1800" cap="none" dirty="0" smtClean="0">
              <a:solidFill>
                <a:schemeClr val="accent3">
                  <a:lumMod val="20000"/>
                  <a:lumOff val="80000"/>
                </a:schemeClr>
              </a:solidFill>
              <a:latin typeface="+mn-lt"/>
            </a:endParaRPr>
          </a:p>
          <a:p>
            <a:pPr algn="ctr"/>
            <a:r>
              <a:rPr lang="en-US" sz="2000" b="1" cap="none" dirty="0" smtClean="0">
                <a:solidFill>
                  <a:srgbClr val="212F62"/>
                </a:solidFill>
                <a:latin typeface="+mn-lt"/>
              </a:rPr>
              <a:t>Chapter 14 DNA STRUCTURE AND FUNCTION</a:t>
            </a:r>
          </a:p>
          <a:p>
            <a:pPr algn="ctr"/>
            <a:r>
              <a:rPr lang="en-US" sz="1600" cap="none" dirty="0" smtClean="0">
                <a:solidFill>
                  <a:schemeClr val="tx1"/>
                </a:solidFill>
                <a:latin typeface="+mn-lt"/>
              </a:rPr>
              <a:t>PowerPoint Image Slideshow</a:t>
            </a:r>
            <a:endParaRPr lang="en-US" sz="1600" cap="none" dirty="0">
              <a:solidFill>
                <a:schemeClr val="tx1"/>
              </a:solidFill>
              <a:latin typeface="+mn-lt"/>
            </a:endParaRPr>
          </a:p>
        </p:txBody>
      </p:sp>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562757" y="2518313"/>
            <a:ext cx="2010683" cy="2602059"/>
          </a:xfrm>
          <a:prstGeom prst="rect">
            <a:avLst/>
          </a:prstGeom>
          <a:effectLst>
            <a:reflection blurRad="6350" stA="52000" endA="300" endPos="35000" dir="5400000" sy="-100000" algn="bl" rotWithShape="0"/>
          </a:effectLst>
          <a:scene3d>
            <a:camera prst="obliqueTopLeft"/>
            <a:lightRig rig="threePt" dir="t"/>
          </a:scene3d>
        </p:spPr>
      </p:pic>
      <p:pic>
        <p:nvPicPr>
          <p:cNvPr id="6" name="Picture 5" descr="OSX-Stacked-TM-RGB-300dpi-2016.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5775854"/>
            <a:ext cx="1226434" cy="833592"/>
          </a:xfrm>
          <a:prstGeom prst="rect">
            <a:avLst/>
          </a:prstGeom>
        </p:spPr>
      </p:pic>
    </p:spTree>
    <p:extLst>
      <p:ext uri="{BB962C8B-B14F-4D97-AF65-F5344CB8AC3E}">
        <p14:creationId xmlns:p14="http://schemas.microsoft.com/office/powerpoint/2010/main" val="13224431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pPr algn="r"/>
            <a:r>
              <a:rPr lang="en-US" sz="2400" dirty="0" smtClean="0">
                <a:solidFill>
                  <a:srgbClr val="6CB255"/>
                </a:solidFill>
              </a:rPr>
              <a:t>Figure 14.9</a:t>
            </a:r>
            <a:endParaRPr lang="en-US" sz="2400" dirty="0">
              <a:solidFill>
                <a:srgbClr val="6CB255"/>
              </a:solidFill>
            </a:endParaRPr>
          </a:p>
        </p:txBody>
      </p:sp>
      <p:sp>
        <p:nvSpPr>
          <p:cNvPr id="14" name="Text Placeholder 13"/>
          <p:cNvSpPr>
            <a:spLocks noGrp="1"/>
          </p:cNvSpPr>
          <p:nvPr>
            <p:ph type="body" sz="quarter" idx="14"/>
          </p:nvPr>
        </p:nvSpPr>
        <p:spPr>
          <a:xfrm>
            <a:off x="457201" y="1107618"/>
            <a:ext cx="3913188" cy="5256973"/>
          </a:xfrm>
        </p:spPr>
        <p:txBody>
          <a:bodyPr>
            <a:noAutofit/>
          </a:bodyPr>
          <a:lstStyle/>
          <a:p>
            <a:r>
              <a:rPr lang="en-US" sz="1600" dirty="0">
                <a:solidFill>
                  <a:srgbClr val="000000"/>
                </a:solidFill>
              </a:rPr>
              <a:t>DNA can be separated on the basis of size using gel electrophoresis. (credit: </a:t>
            </a:r>
            <a:r>
              <a:rPr lang="en-US" sz="1600" dirty="0" smtClean="0">
                <a:solidFill>
                  <a:srgbClr val="000000"/>
                </a:solidFill>
              </a:rPr>
              <a:t>James Jacob</a:t>
            </a:r>
            <a:r>
              <a:rPr lang="en-US" sz="1600" dirty="0">
                <a:solidFill>
                  <a:srgbClr val="000000"/>
                </a:solidFill>
              </a:rPr>
              <a:t>, Tompkins Cortland Community College)</a:t>
            </a:r>
          </a:p>
        </p:txBody>
      </p:sp>
      <p:pic>
        <p:nvPicPr>
          <p:cNvPr id="4" name="Picture Placeholder 3" descr="Figure_14_02_05.jpg"/>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8305" r="-8305"/>
          <a:stretch>
            <a:fillRect/>
          </a:stretch>
        </p:blipFill>
        <p:spPr>
          <a:xfrm>
            <a:off x="4488819" y="1107619"/>
            <a:ext cx="4031619" cy="4607689"/>
          </a:xfrm>
        </p:spPr>
      </p:pic>
      <p:pic>
        <p:nvPicPr>
          <p:cNvPr id="6" name="Picture 5" descr="OSX-Stacked-TM-RGB-300dpi-2016.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44087" y="227959"/>
            <a:ext cx="1226434" cy="833592"/>
          </a:xfrm>
          <a:prstGeom prst="rect">
            <a:avLst/>
          </a:prstGeom>
        </p:spPr>
      </p:pic>
    </p:spTree>
    <p:extLst>
      <p:ext uri="{BB962C8B-B14F-4D97-AF65-F5344CB8AC3E}">
        <p14:creationId xmlns:p14="http://schemas.microsoft.com/office/powerpoint/2010/main" val="11041886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a:t>
            </a:r>
            <a:r>
              <a:rPr lang="en-US" dirty="0" smtClean="0"/>
              <a:t>14.10</a:t>
            </a:r>
            <a:endParaRPr lang="en-US" dirty="0"/>
          </a:p>
        </p:txBody>
      </p:sp>
      <p:sp>
        <p:nvSpPr>
          <p:cNvPr id="7" name="Text Placeholder 6"/>
          <p:cNvSpPr>
            <a:spLocks noGrp="1"/>
          </p:cNvSpPr>
          <p:nvPr>
            <p:ph type="body" sz="quarter" idx="14"/>
          </p:nvPr>
        </p:nvSpPr>
        <p:spPr/>
        <p:txBody>
          <a:bodyPr>
            <a:normAutofit/>
          </a:bodyPr>
          <a:lstStyle/>
          <a:p>
            <a:r>
              <a:rPr lang="en-US" sz="1600" dirty="0"/>
              <a:t>A eukaryote contains a well-defined nucleus, whereas in prokaryotes, </a:t>
            </a:r>
            <a:r>
              <a:rPr lang="en-US" sz="1600" dirty="0" smtClean="0"/>
              <a:t>the chromosome </a:t>
            </a:r>
            <a:r>
              <a:rPr lang="en-US" sz="1600" dirty="0"/>
              <a:t>lies in the cytoplasm in an area called the </a:t>
            </a:r>
            <a:r>
              <a:rPr lang="en-US" sz="1600" dirty="0" smtClean="0"/>
              <a:t>nucleoid</a:t>
            </a:r>
            <a:r>
              <a:rPr lang="en-US" sz="1600" dirty="0"/>
              <a:t>.</a:t>
            </a:r>
          </a:p>
        </p:txBody>
      </p:sp>
      <p:pic>
        <p:nvPicPr>
          <p:cNvPr id="13" name="Picture Placeholder 12" descr="Figure_14_02_06.png"/>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9577" r="-9577"/>
          <a:stretch>
            <a:fillRect/>
          </a:stretch>
        </p:blipFill>
        <p:spPr/>
      </p:pic>
      <p:pic>
        <p:nvPicPr>
          <p:cNvPr id="6" name="Picture 5" descr="OSX-Stacked-TM-RGB-300dpi-2016.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Tree>
    <p:extLst>
      <p:ext uri="{BB962C8B-B14F-4D97-AF65-F5344CB8AC3E}">
        <p14:creationId xmlns:p14="http://schemas.microsoft.com/office/powerpoint/2010/main" val="9419398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r>
              <a:rPr lang="en-US" sz="2400" dirty="0" smtClean="0">
                <a:solidFill>
                  <a:srgbClr val="6CB255"/>
                </a:solidFill>
              </a:rPr>
              <a:t>Figure 14.11</a:t>
            </a:r>
            <a:endParaRPr lang="en-US" sz="2400" dirty="0">
              <a:solidFill>
                <a:srgbClr val="6CB255"/>
              </a:solidFill>
            </a:endParaRPr>
          </a:p>
        </p:txBody>
      </p:sp>
      <p:sp>
        <p:nvSpPr>
          <p:cNvPr id="14" name="Text Placeholder 13"/>
          <p:cNvSpPr>
            <a:spLocks noGrp="1"/>
          </p:cNvSpPr>
          <p:nvPr>
            <p:ph type="body" sz="quarter" idx="14"/>
          </p:nvPr>
        </p:nvSpPr>
        <p:spPr>
          <a:xfrm>
            <a:off x="4606926" y="1107618"/>
            <a:ext cx="3913188" cy="5256973"/>
          </a:xfrm>
        </p:spPr>
        <p:txBody>
          <a:bodyPr>
            <a:noAutofit/>
          </a:bodyPr>
          <a:lstStyle/>
          <a:p>
            <a:r>
              <a:rPr lang="en-US" sz="1600" dirty="0">
                <a:solidFill>
                  <a:srgbClr val="000000"/>
                </a:solidFill>
              </a:rPr>
              <a:t>These figures illustrate the compaction of the eukaryotic chromosome</a:t>
            </a:r>
            <a:r>
              <a:rPr lang="en-US" sz="1600" dirty="0" smtClean="0">
                <a:solidFill>
                  <a:srgbClr val="000000"/>
                </a:solidFill>
              </a:rPr>
              <a:t>.</a:t>
            </a:r>
            <a:endParaRPr lang="en-US" sz="1600" dirty="0">
              <a:solidFill>
                <a:srgbClr val="000000"/>
              </a:solidFill>
            </a:endParaRPr>
          </a:p>
        </p:txBody>
      </p:sp>
      <p:pic>
        <p:nvPicPr>
          <p:cNvPr id="6" name="Picture Placeholder 5" descr="Figure_14_02_07.jpg"/>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0368" r="-20368"/>
          <a:stretch>
            <a:fillRect/>
          </a:stretch>
        </p:blipFill>
        <p:spPr/>
      </p:pic>
      <p:pic>
        <p:nvPicPr>
          <p:cNvPr id="7" name="Picture 6" descr="OSX-Stacked-TM-RGB-300dpi-2016.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Tree>
    <p:extLst>
      <p:ext uri="{BB962C8B-B14F-4D97-AF65-F5344CB8AC3E}">
        <p14:creationId xmlns:p14="http://schemas.microsoft.com/office/powerpoint/2010/main" val="19178740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pPr algn="r"/>
            <a:r>
              <a:rPr lang="en-US" sz="2400" dirty="0" smtClean="0">
                <a:solidFill>
                  <a:srgbClr val="6CB255"/>
                </a:solidFill>
              </a:rPr>
              <a:t>Figure 14.12</a:t>
            </a:r>
            <a:endParaRPr lang="en-US" sz="2400" dirty="0">
              <a:solidFill>
                <a:srgbClr val="6CB255"/>
              </a:solidFill>
            </a:endParaRPr>
          </a:p>
        </p:txBody>
      </p:sp>
      <p:sp>
        <p:nvSpPr>
          <p:cNvPr id="14" name="Text Placeholder 13"/>
          <p:cNvSpPr>
            <a:spLocks noGrp="1"/>
          </p:cNvSpPr>
          <p:nvPr>
            <p:ph type="body" sz="quarter" idx="14"/>
          </p:nvPr>
        </p:nvSpPr>
        <p:spPr>
          <a:xfrm>
            <a:off x="457201" y="1107618"/>
            <a:ext cx="3913188" cy="5256973"/>
          </a:xfrm>
        </p:spPr>
        <p:txBody>
          <a:bodyPr>
            <a:noAutofit/>
          </a:bodyPr>
          <a:lstStyle/>
          <a:p>
            <a:r>
              <a:rPr lang="en-US" sz="1600" dirty="0">
                <a:solidFill>
                  <a:srgbClr val="000000"/>
                </a:solidFill>
              </a:rPr>
              <a:t>The three suggested models of DNA replication. Grey indicates the original </a:t>
            </a:r>
            <a:r>
              <a:rPr lang="en-US" sz="1600" dirty="0" smtClean="0">
                <a:solidFill>
                  <a:srgbClr val="000000"/>
                </a:solidFill>
              </a:rPr>
              <a:t>DNA strands</a:t>
            </a:r>
            <a:r>
              <a:rPr lang="en-US" sz="1600" dirty="0">
                <a:solidFill>
                  <a:srgbClr val="000000"/>
                </a:solidFill>
              </a:rPr>
              <a:t>, and blue indicates newly synthesized DNA.</a:t>
            </a:r>
          </a:p>
        </p:txBody>
      </p:sp>
      <p:pic>
        <p:nvPicPr>
          <p:cNvPr id="3" name="Picture Placeholder 2" descr="Figure_14_03_01.jpg"/>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469" r="-1469"/>
          <a:stretch>
            <a:fillRect/>
          </a:stretch>
        </p:blipFill>
        <p:spPr>
          <a:xfrm>
            <a:off x="4488819" y="1107619"/>
            <a:ext cx="4031619" cy="4607689"/>
          </a:xfrm>
        </p:spPr>
      </p:pic>
      <p:pic>
        <p:nvPicPr>
          <p:cNvPr id="6" name="Picture 5" descr="OSX-Stacked-TM-RGB-300dpi-2016.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44087" y="227959"/>
            <a:ext cx="1226434" cy="833592"/>
          </a:xfrm>
          <a:prstGeom prst="rect">
            <a:avLst/>
          </a:prstGeom>
        </p:spPr>
      </p:pic>
    </p:spTree>
    <p:extLst>
      <p:ext uri="{BB962C8B-B14F-4D97-AF65-F5344CB8AC3E}">
        <p14:creationId xmlns:p14="http://schemas.microsoft.com/office/powerpoint/2010/main" val="35351416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a:t>
            </a:r>
            <a:r>
              <a:rPr lang="en-US" dirty="0" smtClean="0"/>
              <a:t>14.13</a:t>
            </a:r>
            <a:endParaRPr lang="en-US" dirty="0"/>
          </a:p>
        </p:txBody>
      </p:sp>
      <p:sp>
        <p:nvSpPr>
          <p:cNvPr id="7" name="Text Placeholder 6"/>
          <p:cNvSpPr>
            <a:spLocks noGrp="1"/>
          </p:cNvSpPr>
          <p:nvPr>
            <p:ph type="body" sz="quarter" idx="14"/>
          </p:nvPr>
        </p:nvSpPr>
        <p:spPr/>
        <p:txBody>
          <a:bodyPr>
            <a:noAutofit/>
          </a:bodyPr>
          <a:lstStyle/>
          <a:p>
            <a:r>
              <a:rPr lang="en-US" sz="1240" dirty="0" err="1"/>
              <a:t>Meselson</a:t>
            </a:r>
            <a:r>
              <a:rPr lang="en-US" sz="1240" dirty="0"/>
              <a:t> and Stahl experimented with </a:t>
            </a:r>
            <a:r>
              <a:rPr lang="en-US" sz="1240" i="1" dirty="0"/>
              <a:t>E. coli </a:t>
            </a:r>
            <a:r>
              <a:rPr lang="en-US" sz="1240" dirty="0"/>
              <a:t>grown first in heavy nitrogen (</a:t>
            </a:r>
            <a:r>
              <a:rPr lang="en-US" sz="1240" baseline="26000" dirty="0"/>
              <a:t>15</a:t>
            </a:r>
            <a:r>
              <a:rPr lang="en-US" sz="1240" dirty="0"/>
              <a:t>N</a:t>
            </a:r>
            <a:r>
              <a:rPr lang="en-US" sz="1240" dirty="0" smtClean="0"/>
              <a:t>) then </a:t>
            </a:r>
            <a:r>
              <a:rPr lang="en-US" sz="1240" dirty="0"/>
              <a:t>in </a:t>
            </a:r>
            <a:r>
              <a:rPr lang="en-US" sz="1240" baseline="26000" dirty="0"/>
              <a:t>14</a:t>
            </a:r>
            <a:r>
              <a:rPr lang="en-US" sz="1240" dirty="0"/>
              <a:t>N. DNA grown in </a:t>
            </a:r>
            <a:r>
              <a:rPr lang="en-US" sz="1240" baseline="26000" dirty="0"/>
              <a:t>15</a:t>
            </a:r>
            <a:r>
              <a:rPr lang="en-US" sz="1240" dirty="0"/>
              <a:t>N (red band) is heavier than DNA grown in </a:t>
            </a:r>
            <a:r>
              <a:rPr lang="en-US" sz="1240" baseline="26000" dirty="0"/>
              <a:t>14</a:t>
            </a:r>
            <a:r>
              <a:rPr lang="en-US" sz="1240" dirty="0"/>
              <a:t>N (orange band), </a:t>
            </a:r>
            <a:r>
              <a:rPr lang="en-US" sz="1240" dirty="0" smtClean="0"/>
              <a:t>and sediments </a:t>
            </a:r>
            <a:r>
              <a:rPr lang="en-US" sz="1240" dirty="0"/>
              <a:t>to a lower level in cesium chloride solution in an ultracentrifuge. When DNA grown </a:t>
            </a:r>
            <a:r>
              <a:rPr lang="en-US" sz="1240" dirty="0" smtClean="0"/>
              <a:t>in </a:t>
            </a:r>
            <a:r>
              <a:rPr lang="en-US" sz="1240" baseline="26000" dirty="0" smtClean="0"/>
              <a:t>15</a:t>
            </a:r>
            <a:r>
              <a:rPr lang="en-US" sz="1240" dirty="0" smtClean="0"/>
              <a:t>N </a:t>
            </a:r>
            <a:r>
              <a:rPr lang="en-US" sz="1240" dirty="0"/>
              <a:t>is switched to media containing </a:t>
            </a:r>
            <a:r>
              <a:rPr lang="en-US" sz="1240" baseline="26000" dirty="0"/>
              <a:t>14</a:t>
            </a:r>
            <a:r>
              <a:rPr lang="en-US" sz="1240" dirty="0"/>
              <a:t>N, after one round of cell division the DNA sediments </a:t>
            </a:r>
            <a:r>
              <a:rPr lang="en-US" sz="1240" dirty="0" smtClean="0"/>
              <a:t>halfway between </a:t>
            </a:r>
            <a:r>
              <a:rPr lang="en-US" sz="1240" dirty="0"/>
              <a:t>the </a:t>
            </a:r>
            <a:r>
              <a:rPr lang="en-US" sz="1240" baseline="26000" dirty="0"/>
              <a:t>15</a:t>
            </a:r>
            <a:r>
              <a:rPr lang="en-US" sz="1240" dirty="0"/>
              <a:t>N and </a:t>
            </a:r>
            <a:r>
              <a:rPr lang="en-US" sz="1240" baseline="26000" dirty="0"/>
              <a:t>14</a:t>
            </a:r>
            <a:r>
              <a:rPr lang="en-US" sz="1240" dirty="0"/>
              <a:t>N levels, indicating that it now contains fifty percent </a:t>
            </a:r>
            <a:r>
              <a:rPr lang="en-US" sz="1240" baseline="26000" dirty="0"/>
              <a:t>14</a:t>
            </a:r>
            <a:r>
              <a:rPr lang="en-US" sz="1240" dirty="0"/>
              <a:t>N. In subsequent </a:t>
            </a:r>
            <a:r>
              <a:rPr lang="en-US" sz="1240" dirty="0" smtClean="0"/>
              <a:t>cell divisions</a:t>
            </a:r>
            <a:r>
              <a:rPr lang="en-US" sz="1240" dirty="0"/>
              <a:t>, an increasing amount of DNA contains </a:t>
            </a:r>
            <a:r>
              <a:rPr lang="en-US" sz="1240" baseline="26000" dirty="0"/>
              <a:t>14</a:t>
            </a:r>
            <a:r>
              <a:rPr lang="en-US" sz="1240" dirty="0"/>
              <a:t>N only. This data supports the semi-</a:t>
            </a:r>
            <a:r>
              <a:rPr lang="en-US" sz="1240" dirty="0" smtClean="0"/>
              <a:t>conservative replication </a:t>
            </a:r>
            <a:r>
              <a:rPr lang="en-US" sz="1240" dirty="0"/>
              <a:t>model. (credit: modification of work by Mariana Ruiz </a:t>
            </a:r>
            <a:r>
              <a:rPr lang="en-US" sz="1240" dirty="0" err="1"/>
              <a:t>Villareal</a:t>
            </a:r>
            <a:r>
              <a:rPr lang="en-US" sz="1240" dirty="0"/>
              <a:t>)</a:t>
            </a:r>
          </a:p>
        </p:txBody>
      </p:sp>
      <p:pic>
        <p:nvPicPr>
          <p:cNvPr id="13" name="Picture Placeholder 12" descr="Figure_14_03_02.jpg"/>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50496" r="-50496"/>
          <a:stretch>
            <a:fillRect/>
          </a:stretch>
        </p:blipFill>
        <p:spPr/>
      </p:pic>
      <p:pic>
        <p:nvPicPr>
          <p:cNvPr id="6" name="Picture 5" descr="OSX-Stacked-TM-RGB-300dpi-2016.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Tree>
    <p:extLst>
      <p:ext uri="{BB962C8B-B14F-4D97-AF65-F5344CB8AC3E}">
        <p14:creationId xmlns:p14="http://schemas.microsoft.com/office/powerpoint/2010/main" val="28807171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a:t>
            </a:r>
            <a:r>
              <a:rPr lang="en-US" dirty="0" smtClean="0"/>
              <a:t>14.14</a:t>
            </a:r>
            <a:endParaRPr lang="en-US" dirty="0"/>
          </a:p>
        </p:txBody>
      </p:sp>
      <p:sp>
        <p:nvSpPr>
          <p:cNvPr id="7" name="Text Placeholder 6"/>
          <p:cNvSpPr>
            <a:spLocks noGrp="1"/>
          </p:cNvSpPr>
          <p:nvPr>
            <p:ph type="body" sz="quarter" idx="14"/>
          </p:nvPr>
        </p:nvSpPr>
        <p:spPr/>
        <p:txBody>
          <a:bodyPr>
            <a:normAutofit fontScale="92500"/>
          </a:bodyPr>
          <a:lstStyle/>
          <a:p>
            <a:r>
              <a:rPr lang="en-US" sz="1100" dirty="0"/>
              <a:t>A replication fork is formed when helicase separates the DNA strands at </a:t>
            </a:r>
            <a:r>
              <a:rPr lang="en-US" sz="1100" dirty="0" smtClean="0"/>
              <a:t>the origin </a:t>
            </a:r>
            <a:r>
              <a:rPr lang="en-US" sz="1100" dirty="0"/>
              <a:t>of replication. The DNA tends to become more highly coiled ahead of the replication </a:t>
            </a:r>
            <a:r>
              <a:rPr lang="en-US" sz="1100" dirty="0" smtClean="0"/>
              <a:t>fork. Topoisomerase </a:t>
            </a:r>
            <a:r>
              <a:rPr lang="en-US" sz="1100" dirty="0"/>
              <a:t>breaks and reforms DNA’s phosphate backbone ahead of the replication fork</a:t>
            </a:r>
            <a:r>
              <a:rPr lang="en-US" sz="1100" dirty="0" smtClean="0"/>
              <a:t>, thereby </a:t>
            </a:r>
            <a:r>
              <a:rPr lang="en-US" sz="1100" dirty="0"/>
              <a:t>relieving the pressure that results from this supercoiling. Single-strand binding </a:t>
            </a:r>
            <a:r>
              <a:rPr lang="en-US" sz="1100" dirty="0" smtClean="0"/>
              <a:t>proteins bind </a:t>
            </a:r>
            <a:r>
              <a:rPr lang="en-US" sz="1100" dirty="0"/>
              <a:t>to the single-stranded DNA to prevent the helix from re-forming. </a:t>
            </a:r>
            <a:r>
              <a:rPr lang="en-US" sz="1100" dirty="0" err="1"/>
              <a:t>Primase</a:t>
            </a:r>
            <a:r>
              <a:rPr lang="en-US" sz="1100" dirty="0"/>
              <a:t> </a:t>
            </a:r>
            <a:r>
              <a:rPr lang="en-US" sz="1100" dirty="0" smtClean="0"/>
              <a:t>synthesizes an </a:t>
            </a:r>
            <a:r>
              <a:rPr lang="en-US" sz="1100" dirty="0"/>
              <a:t>RNA primer. DNA polymerase III uses this primer to synthesize the daughter DNA </a:t>
            </a:r>
            <a:r>
              <a:rPr lang="en-US" sz="1100" dirty="0" smtClean="0"/>
              <a:t>strand. On </a:t>
            </a:r>
            <a:r>
              <a:rPr lang="en-US" sz="1100" dirty="0"/>
              <a:t>the leading strand, DNA is synthesized continuously, whereas on the lagging strand, </a:t>
            </a:r>
            <a:r>
              <a:rPr lang="en-US" sz="1100" dirty="0" smtClean="0"/>
              <a:t>DNA is </a:t>
            </a:r>
            <a:r>
              <a:rPr lang="en-US" sz="1100" dirty="0"/>
              <a:t>synthesized in short stretches called Okazaki fragments. DNA polymerase I replaces </a:t>
            </a:r>
            <a:r>
              <a:rPr lang="en-US" sz="1100" dirty="0" smtClean="0"/>
              <a:t>the RNA </a:t>
            </a:r>
            <a:r>
              <a:rPr lang="en-US" sz="1100" dirty="0"/>
              <a:t>primer with DNA. DNA ligase seals the gaps between the Okazaki fragments, joining </a:t>
            </a:r>
            <a:r>
              <a:rPr lang="en-US" sz="1100" dirty="0" smtClean="0"/>
              <a:t>the fragments </a:t>
            </a:r>
            <a:r>
              <a:rPr lang="en-US" sz="1100" dirty="0"/>
              <a:t>into a single DNA molecule. (credit: modification of work by Mariana Ruiz </a:t>
            </a:r>
            <a:r>
              <a:rPr lang="en-US" sz="1100" dirty="0" err="1"/>
              <a:t>Villareal</a:t>
            </a:r>
            <a:r>
              <a:rPr lang="en-US" sz="1100" dirty="0"/>
              <a:t>)</a:t>
            </a:r>
            <a:endParaRPr lang="en-US" sz="1600" dirty="0"/>
          </a:p>
        </p:txBody>
      </p:sp>
      <p:pic>
        <p:nvPicPr>
          <p:cNvPr id="6" name="Picture Placeholder 5" descr="Figure_14_04_01.png"/>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5446" r="-5446"/>
          <a:stretch>
            <a:fillRect/>
          </a:stretch>
        </p:blipFill>
        <p:spPr/>
      </p:pic>
      <p:pic>
        <p:nvPicPr>
          <p:cNvPr id="9" name="Picture 8" descr="OSX-Stacked-TM-RGB-300dpi-2016.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Tree>
    <p:extLst>
      <p:ext uri="{BB962C8B-B14F-4D97-AF65-F5344CB8AC3E}">
        <p14:creationId xmlns:p14="http://schemas.microsoft.com/office/powerpoint/2010/main" val="10949899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r>
              <a:rPr lang="en-US" sz="2400" dirty="0" smtClean="0">
                <a:solidFill>
                  <a:srgbClr val="6CB255"/>
                </a:solidFill>
              </a:rPr>
              <a:t>Figure 14.15</a:t>
            </a:r>
            <a:endParaRPr lang="en-US" sz="2400" dirty="0">
              <a:solidFill>
                <a:srgbClr val="6CB255"/>
              </a:solidFill>
            </a:endParaRPr>
          </a:p>
        </p:txBody>
      </p:sp>
      <p:sp>
        <p:nvSpPr>
          <p:cNvPr id="14" name="Text Placeholder 13"/>
          <p:cNvSpPr>
            <a:spLocks noGrp="1"/>
          </p:cNvSpPr>
          <p:nvPr>
            <p:ph type="body" sz="quarter" idx="14"/>
          </p:nvPr>
        </p:nvSpPr>
        <p:spPr>
          <a:xfrm>
            <a:off x="4606926" y="1107618"/>
            <a:ext cx="3913188" cy="5256973"/>
          </a:xfrm>
        </p:spPr>
        <p:txBody>
          <a:bodyPr>
            <a:noAutofit/>
          </a:bodyPr>
          <a:lstStyle/>
          <a:p>
            <a:r>
              <a:rPr lang="en-US" sz="1600" dirty="0">
                <a:solidFill>
                  <a:srgbClr val="000000"/>
                </a:solidFill>
              </a:rPr>
              <a:t>The ends of linear chromosomes are maintained by the action of the </a:t>
            </a:r>
            <a:r>
              <a:rPr lang="en-US" sz="1600" dirty="0" smtClean="0">
                <a:solidFill>
                  <a:srgbClr val="000000"/>
                </a:solidFill>
              </a:rPr>
              <a:t>telomerase </a:t>
            </a:r>
            <a:r>
              <a:rPr lang="pl-PL" sz="1600" dirty="0" err="1" smtClean="0">
                <a:solidFill>
                  <a:srgbClr val="000000"/>
                </a:solidFill>
              </a:rPr>
              <a:t>enzyme</a:t>
            </a:r>
            <a:r>
              <a:rPr lang="pl-PL" sz="1600" dirty="0">
                <a:solidFill>
                  <a:srgbClr val="000000"/>
                </a:solidFill>
              </a:rPr>
              <a:t>.</a:t>
            </a:r>
            <a:endParaRPr lang="en-US" sz="1600" b="0" dirty="0" smtClean="0">
              <a:solidFill>
                <a:srgbClr val="000000"/>
              </a:solidFill>
            </a:endParaRPr>
          </a:p>
        </p:txBody>
      </p:sp>
      <p:pic>
        <p:nvPicPr>
          <p:cNvPr id="3" name="Picture Placeholder 2" descr="Figure_14_05_01.jpg"/>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5812" r="-5812"/>
          <a:stretch>
            <a:fillRect/>
          </a:stretch>
        </p:blipFill>
        <p:spPr/>
      </p:pic>
      <p:pic>
        <p:nvPicPr>
          <p:cNvPr id="6" name="Picture 5" descr="OSX-Stacked-TM-RGB-300dpi-2016.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Tree>
    <p:extLst>
      <p:ext uri="{BB962C8B-B14F-4D97-AF65-F5344CB8AC3E}">
        <p14:creationId xmlns:p14="http://schemas.microsoft.com/office/powerpoint/2010/main" val="32574442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a:t>
            </a:r>
            <a:r>
              <a:rPr lang="en-US" dirty="0" smtClean="0"/>
              <a:t>14.16</a:t>
            </a:r>
            <a:endParaRPr lang="en-US" dirty="0"/>
          </a:p>
        </p:txBody>
      </p:sp>
      <p:sp>
        <p:nvSpPr>
          <p:cNvPr id="7" name="Text Placeholder 6"/>
          <p:cNvSpPr>
            <a:spLocks noGrp="1"/>
          </p:cNvSpPr>
          <p:nvPr>
            <p:ph type="body" sz="quarter" idx="14"/>
          </p:nvPr>
        </p:nvSpPr>
        <p:spPr/>
        <p:txBody>
          <a:bodyPr>
            <a:normAutofit/>
          </a:bodyPr>
          <a:lstStyle/>
          <a:p>
            <a:r>
              <a:rPr lang="en-US" sz="1500" dirty="0"/>
              <a:t>Elizabeth Blackburn, 2009 Nobel Laureate, is the scientist who discovered </a:t>
            </a:r>
            <a:r>
              <a:rPr lang="en-US" sz="1500" dirty="0" smtClean="0"/>
              <a:t>how telomerase </a:t>
            </a:r>
            <a:r>
              <a:rPr lang="en-US" sz="1500" dirty="0"/>
              <a:t>works. (credit: US Embassy Sweden)</a:t>
            </a:r>
          </a:p>
        </p:txBody>
      </p:sp>
      <p:pic>
        <p:nvPicPr>
          <p:cNvPr id="9" name="Picture Placeholder 8" descr="Figure_14_05_02.jpg"/>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5540" r="-35540"/>
          <a:stretch>
            <a:fillRect/>
          </a:stretch>
        </p:blipFill>
        <p:spPr/>
      </p:pic>
      <p:pic>
        <p:nvPicPr>
          <p:cNvPr id="6" name="Picture 5" descr="OSX-Stacked-TM-RGB-300dpi-2016.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Tree>
    <p:extLst>
      <p:ext uri="{BB962C8B-B14F-4D97-AF65-F5344CB8AC3E}">
        <p14:creationId xmlns:p14="http://schemas.microsoft.com/office/powerpoint/2010/main" val="9629602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a:t>
            </a:r>
            <a:r>
              <a:rPr lang="en-US" dirty="0" smtClean="0"/>
              <a:t>14.17</a:t>
            </a:r>
            <a:endParaRPr lang="en-US" dirty="0"/>
          </a:p>
        </p:txBody>
      </p:sp>
      <p:sp>
        <p:nvSpPr>
          <p:cNvPr id="7" name="Text Placeholder 6"/>
          <p:cNvSpPr>
            <a:spLocks noGrp="1"/>
          </p:cNvSpPr>
          <p:nvPr>
            <p:ph type="body" sz="quarter" idx="14"/>
          </p:nvPr>
        </p:nvSpPr>
        <p:spPr/>
        <p:txBody>
          <a:bodyPr>
            <a:normAutofit/>
          </a:bodyPr>
          <a:lstStyle/>
          <a:p>
            <a:r>
              <a:rPr lang="en-US" sz="1600" dirty="0"/>
              <a:t>Proofreading by DNA polymerase corrects errors during replication.</a:t>
            </a:r>
          </a:p>
        </p:txBody>
      </p:sp>
      <p:pic>
        <p:nvPicPr>
          <p:cNvPr id="3" name="Picture Placeholder 2" descr="Figure_14_06_01.jpg"/>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3192" b="-3192"/>
          <a:stretch>
            <a:fillRect/>
          </a:stretch>
        </p:blipFill>
        <p:spPr>
          <a:xfrm>
            <a:off x="457200" y="1122363"/>
            <a:ext cx="8062913" cy="3500437"/>
          </a:xfrm>
        </p:spPr>
      </p:pic>
      <p:pic>
        <p:nvPicPr>
          <p:cNvPr id="6" name="Picture 5" descr="OSX-Stacked-TM-RGB-300dpi-2016.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Tree>
    <p:extLst>
      <p:ext uri="{BB962C8B-B14F-4D97-AF65-F5344CB8AC3E}">
        <p14:creationId xmlns:p14="http://schemas.microsoft.com/office/powerpoint/2010/main" val="10959040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pPr algn="r"/>
            <a:r>
              <a:rPr lang="en-US" dirty="0"/>
              <a:t>Figure 14.18</a:t>
            </a:r>
            <a:endParaRPr lang="en-US" sz="2400" dirty="0">
              <a:solidFill>
                <a:srgbClr val="6CB255"/>
              </a:solidFill>
            </a:endParaRPr>
          </a:p>
        </p:txBody>
      </p:sp>
      <p:sp>
        <p:nvSpPr>
          <p:cNvPr id="14" name="Text Placeholder 13"/>
          <p:cNvSpPr>
            <a:spLocks noGrp="1"/>
          </p:cNvSpPr>
          <p:nvPr>
            <p:ph type="body" sz="quarter" idx="14"/>
          </p:nvPr>
        </p:nvSpPr>
        <p:spPr>
          <a:xfrm>
            <a:off x="457201" y="1107618"/>
            <a:ext cx="3913188" cy="5256973"/>
          </a:xfrm>
        </p:spPr>
        <p:txBody>
          <a:bodyPr>
            <a:noAutofit/>
          </a:bodyPr>
          <a:lstStyle/>
          <a:p>
            <a:r>
              <a:rPr lang="en-US" sz="1600" dirty="0">
                <a:solidFill>
                  <a:srgbClr val="000000"/>
                </a:solidFill>
              </a:rPr>
              <a:t>In mismatch repair, the incorrectly added base is detected after replication. The mismatch repair proteins detect this base and remove it from the newly synthesized strand by nuclease action. The gap is now filled with the correctly paired base.</a:t>
            </a:r>
          </a:p>
        </p:txBody>
      </p:sp>
      <p:pic>
        <p:nvPicPr>
          <p:cNvPr id="4" name="Picture Placeholder 3"/>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a:stretch>
            <a:fillRect/>
          </a:stretch>
        </p:blipFill>
        <p:spPr>
          <a:xfrm>
            <a:off x="4370389" y="1280783"/>
            <a:ext cx="4031619" cy="4261361"/>
          </a:xfrm>
        </p:spPr>
      </p:pic>
      <p:pic>
        <p:nvPicPr>
          <p:cNvPr id="6" name="Picture 5" descr="OSX-Stacked-TM-RGB-300dpi-2016.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44087" y="227959"/>
            <a:ext cx="1226434" cy="833592"/>
          </a:xfrm>
          <a:prstGeom prst="rect">
            <a:avLst/>
          </a:prstGeom>
        </p:spPr>
      </p:pic>
    </p:spTree>
    <p:extLst>
      <p:ext uri="{BB962C8B-B14F-4D97-AF65-F5344CB8AC3E}">
        <p14:creationId xmlns:p14="http://schemas.microsoft.com/office/powerpoint/2010/main" val="2834783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a:t>
            </a:r>
            <a:r>
              <a:rPr lang="en-US" dirty="0" smtClean="0"/>
              <a:t>14.1</a:t>
            </a:r>
            <a:endParaRPr lang="en-US" dirty="0"/>
          </a:p>
        </p:txBody>
      </p:sp>
      <p:sp>
        <p:nvSpPr>
          <p:cNvPr id="7" name="Text Placeholder 6"/>
          <p:cNvSpPr>
            <a:spLocks noGrp="1"/>
          </p:cNvSpPr>
          <p:nvPr>
            <p:ph type="body" sz="quarter" idx="14"/>
          </p:nvPr>
        </p:nvSpPr>
        <p:spPr/>
        <p:txBody>
          <a:bodyPr>
            <a:normAutofit/>
          </a:bodyPr>
          <a:lstStyle/>
          <a:p>
            <a:r>
              <a:rPr lang="en-US" sz="1600" dirty="0"/>
              <a:t>Dolly the sheep was the first large mammal to be cloned.</a:t>
            </a:r>
          </a:p>
        </p:txBody>
      </p:sp>
      <p:pic>
        <p:nvPicPr>
          <p:cNvPr id="14" name="Picture Placeholder 13" descr="Figure_14_00_01.jpg"/>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0064" r="-10064"/>
          <a:stretch>
            <a:fillRect/>
          </a:stretch>
        </p:blipFill>
        <p:spPr/>
      </p:pic>
      <p:pic>
        <p:nvPicPr>
          <p:cNvPr id="6" name="Picture 5" descr="OSX-Stacked-TM-RGB-300dpi-2016.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Tree>
    <p:extLst>
      <p:ext uri="{BB962C8B-B14F-4D97-AF65-F5344CB8AC3E}">
        <p14:creationId xmlns:p14="http://schemas.microsoft.com/office/powerpoint/2010/main" val="10399969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r>
              <a:rPr lang="en-US" sz="2400" dirty="0" smtClean="0">
                <a:solidFill>
                  <a:srgbClr val="6CB255"/>
                </a:solidFill>
              </a:rPr>
              <a:t>Figure 14.19</a:t>
            </a:r>
            <a:endParaRPr lang="en-US" sz="2400" dirty="0">
              <a:solidFill>
                <a:srgbClr val="6CB255"/>
              </a:solidFill>
            </a:endParaRPr>
          </a:p>
        </p:txBody>
      </p:sp>
      <p:sp>
        <p:nvSpPr>
          <p:cNvPr id="14" name="Text Placeholder 13"/>
          <p:cNvSpPr>
            <a:spLocks noGrp="1"/>
          </p:cNvSpPr>
          <p:nvPr>
            <p:ph type="body" sz="quarter" idx="14"/>
          </p:nvPr>
        </p:nvSpPr>
        <p:spPr>
          <a:xfrm>
            <a:off x="4606926" y="1107618"/>
            <a:ext cx="3913188" cy="5256973"/>
          </a:xfrm>
        </p:spPr>
        <p:txBody>
          <a:bodyPr>
            <a:noAutofit/>
          </a:bodyPr>
          <a:lstStyle/>
          <a:p>
            <a:r>
              <a:rPr lang="en-US" sz="1600" dirty="0">
                <a:solidFill>
                  <a:srgbClr val="000000"/>
                </a:solidFill>
              </a:rPr>
              <a:t>Nucleotide excision repairs thymine dimers. When exposed to UV, </a:t>
            </a:r>
            <a:r>
              <a:rPr lang="en-US" sz="1600" dirty="0" err="1">
                <a:solidFill>
                  <a:srgbClr val="000000"/>
                </a:solidFill>
              </a:rPr>
              <a:t>thymines</a:t>
            </a:r>
            <a:r>
              <a:rPr lang="en-US" sz="1600" dirty="0">
                <a:solidFill>
                  <a:srgbClr val="000000"/>
                </a:solidFill>
              </a:rPr>
              <a:t> lying adjacent to each other can form thymine dimers. In normal cells, they are excised and replaced.</a:t>
            </a:r>
          </a:p>
        </p:txBody>
      </p:sp>
      <p:pic>
        <p:nvPicPr>
          <p:cNvPr id="3" name="Picture Placeholder 2"/>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a:stretch>
            <a:fillRect/>
          </a:stretch>
        </p:blipFill>
        <p:spPr>
          <a:xfrm>
            <a:off x="457200" y="1773618"/>
            <a:ext cx="4031619" cy="3275690"/>
          </a:xfrm>
        </p:spPr>
      </p:pic>
      <p:pic>
        <p:nvPicPr>
          <p:cNvPr id="6" name="Picture 5" descr="OSX-Stacked-TM-RGB-300dpi-2016.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Tree>
    <p:extLst>
      <p:ext uri="{BB962C8B-B14F-4D97-AF65-F5344CB8AC3E}">
        <p14:creationId xmlns:p14="http://schemas.microsoft.com/office/powerpoint/2010/main" val="39915259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a:t>
            </a:r>
            <a:r>
              <a:rPr lang="en-US" dirty="0" smtClean="0"/>
              <a:t>14.20</a:t>
            </a:r>
            <a:endParaRPr lang="en-US" dirty="0"/>
          </a:p>
        </p:txBody>
      </p:sp>
      <p:sp>
        <p:nvSpPr>
          <p:cNvPr id="7" name="Text Placeholder 6"/>
          <p:cNvSpPr>
            <a:spLocks noGrp="1"/>
          </p:cNvSpPr>
          <p:nvPr>
            <p:ph type="body" sz="quarter" idx="14"/>
          </p:nvPr>
        </p:nvSpPr>
        <p:spPr/>
        <p:txBody>
          <a:bodyPr>
            <a:normAutofit/>
          </a:bodyPr>
          <a:lstStyle/>
          <a:p>
            <a:r>
              <a:rPr lang="en-US" sz="1600" dirty="0" err="1"/>
              <a:t>Xeroderma</a:t>
            </a:r>
            <a:r>
              <a:rPr lang="en-US" sz="1600" dirty="0"/>
              <a:t> </a:t>
            </a:r>
            <a:r>
              <a:rPr lang="en-US" sz="1600" dirty="0" err="1"/>
              <a:t>pigmentosa</a:t>
            </a:r>
            <a:r>
              <a:rPr lang="en-US" sz="1600" dirty="0"/>
              <a:t> is a condition in which thymine dimerization from exposure </a:t>
            </a:r>
            <a:r>
              <a:rPr lang="en-US" sz="1600" dirty="0" smtClean="0"/>
              <a:t>to UV </a:t>
            </a:r>
            <a:r>
              <a:rPr lang="en-US" sz="1600" dirty="0"/>
              <a:t>is not repaired. Exposure to sunlight results in skin lesions. (credit: James Halpern et al.)</a:t>
            </a:r>
          </a:p>
        </p:txBody>
      </p:sp>
      <p:pic>
        <p:nvPicPr>
          <p:cNvPr id="4" name="Picture Placeholder 3" descr="Figure_14_06_04.jpg"/>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7134" r="-47134"/>
          <a:stretch>
            <a:fillRect/>
          </a:stretch>
        </p:blipFill>
        <p:spPr/>
      </p:pic>
      <p:pic>
        <p:nvPicPr>
          <p:cNvPr id="6" name="Picture 5" descr="OSX-Stacked-TM-RGB-300dpi-2016.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Tree>
    <p:extLst>
      <p:ext uri="{BB962C8B-B14F-4D97-AF65-F5344CB8AC3E}">
        <p14:creationId xmlns:p14="http://schemas.microsoft.com/office/powerpoint/2010/main" val="3596601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pPr algn="r"/>
            <a:r>
              <a:rPr lang="en-US" dirty="0"/>
              <a:t>Figure </a:t>
            </a:r>
            <a:r>
              <a:rPr lang="en-US" dirty="0" smtClean="0"/>
              <a:t>14.21</a:t>
            </a:r>
            <a:endParaRPr lang="en-US" sz="2400" dirty="0">
              <a:solidFill>
                <a:srgbClr val="6CB255"/>
              </a:solidFill>
            </a:endParaRPr>
          </a:p>
        </p:txBody>
      </p:sp>
      <p:sp>
        <p:nvSpPr>
          <p:cNvPr id="14" name="Text Placeholder 13"/>
          <p:cNvSpPr>
            <a:spLocks noGrp="1"/>
          </p:cNvSpPr>
          <p:nvPr>
            <p:ph type="body" sz="quarter" idx="14"/>
          </p:nvPr>
        </p:nvSpPr>
        <p:spPr>
          <a:xfrm>
            <a:off x="457201" y="1107618"/>
            <a:ext cx="3913188" cy="5256973"/>
          </a:xfrm>
        </p:spPr>
        <p:txBody>
          <a:bodyPr>
            <a:noAutofit/>
          </a:bodyPr>
          <a:lstStyle/>
          <a:p>
            <a:r>
              <a:rPr lang="en-US" sz="1600" dirty="0">
                <a:solidFill>
                  <a:srgbClr val="000000"/>
                </a:solidFill>
              </a:rPr>
              <a:t>Mutations can lead to changes in the protein sequence encoded by the DNA.</a:t>
            </a:r>
          </a:p>
        </p:txBody>
      </p:sp>
      <p:pic>
        <p:nvPicPr>
          <p:cNvPr id="4" name="Picture Placeholder 3"/>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a:stretch>
            <a:fillRect/>
          </a:stretch>
        </p:blipFill>
        <p:spPr>
          <a:xfrm>
            <a:off x="4717936" y="1280783"/>
            <a:ext cx="3336525" cy="4261361"/>
          </a:xfrm>
        </p:spPr>
      </p:pic>
      <p:pic>
        <p:nvPicPr>
          <p:cNvPr id="6" name="Picture 5" descr="OSX-Stacked-TM-RGB-300dpi-2016.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44087" y="227959"/>
            <a:ext cx="1226434" cy="833592"/>
          </a:xfrm>
          <a:prstGeom prst="rect">
            <a:avLst/>
          </a:prstGeom>
        </p:spPr>
      </p:pic>
    </p:spTree>
    <p:extLst>
      <p:ext uri="{BB962C8B-B14F-4D97-AF65-F5344CB8AC3E}">
        <p14:creationId xmlns:p14="http://schemas.microsoft.com/office/powerpoint/2010/main" val="8329393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Picture Placeholder 2"/>
          <p:cNvSpPr>
            <a:spLocks noGrp="1"/>
          </p:cNvSpPr>
          <p:nvPr>
            <p:ph type="pic" sz="quarter" idx="13"/>
          </p:nvPr>
        </p:nvSpPr>
        <p:spPr/>
      </p:sp>
      <p:sp>
        <p:nvSpPr>
          <p:cNvPr id="4" name="Text Placeholder 3"/>
          <p:cNvSpPr>
            <a:spLocks noGrp="1"/>
          </p:cNvSpPr>
          <p:nvPr>
            <p:ph type="body" sz="quarter" idx="14"/>
          </p:nvPr>
        </p:nvSpPr>
        <p:spPr/>
        <p:txBody>
          <a:bodyPr/>
          <a:lstStyle/>
          <a:p>
            <a:r>
              <a:rPr lang="en-US" dirty="0" smtClean="0"/>
              <a:t>This PowerPoint file </a:t>
            </a:r>
            <a:r>
              <a:rPr lang="en-US" dirty="0"/>
              <a:t>is copyright 2011</a:t>
            </a:r>
            <a:r>
              <a:rPr lang="en-US"/>
              <a:t>-</a:t>
            </a:r>
            <a:r>
              <a:rPr lang="en-US" smtClean="0"/>
              <a:t>2015, </a:t>
            </a:r>
            <a:r>
              <a:rPr lang="en-US" dirty="0"/>
              <a:t>Rice University. All Rights Reserved.</a:t>
            </a:r>
          </a:p>
        </p:txBody>
      </p:sp>
    </p:spTree>
    <p:extLst>
      <p:ext uri="{BB962C8B-B14F-4D97-AF65-F5344CB8AC3E}">
        <p14:creationId xmlns:p14="http://schemas.microsoft.com/office/powerpoint/2010/main" val="39066707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r>
              <a:rPr lang="en-US" sz="2400" dirty="0" smtClean="0">
                <a:solidFill>
                  <a:srgbClr val="6CB255"/>
                </a:solidFill>
              </a:rPr>
              <a:t>Figure 14.2</a:t>
            </a:r>
            <a:endParaRPr lang="en-US" sz="2400" dirty="0">
              <a:solidFill>
                <a:srgbClr val="6CB255"/>
              </a:solidFill>
            </a:endParaRPr>
          </a:p>
        </p:txBody>
      </p:sp>
      <p:sp>
        <p:nvSpPr>
          <p:cNvPr id="14" name="Text Placeholder 13"/>
          <p:cNvSpPr>
            <a:spLocks noGrp="1"/>
          </p:cNvSpPr>
          <p:nvPr>
            <p:ph type="body" sz="quarter" idx="14"/>
          </p:nvPr>
        </p:nvSpPr>
        <p:spPr>
          <a:xfrm>
            <a:off x="4606926" y="1107618"/>
            <a:ext cx="3913188" cy="5256973"/>
          </a:xfrm>
        </p:spPr>
        <p:txBody>
          <a:bodyPr>
            <a:noAutofit/>
          </a:bodyPr>
          <a:lstStyle/>
          <a:p>
            <a:r>
              <a:rPr lang="de-DE" sz="1600" dirty="0">
                <a:solidFill>
                  <a:srgbClr val="000000"/>
                </a:solidFill>
              </a:rPr>
              <a:t>Friedrich </a:t>
            </a:r>
            <a:r>
              <a:rPr lang="de-DE" sz="1600" dirty="0" err="1">
                <a:solidFill>
                  <a:srgbClr val="000000"/>
                </a:solidFill>
              </a:rPr>
              <a:t>Miescher</a:t>
            </a:r>
            <a:r>
              <a:rPr lang="de-DE" sz="1600" dirty="0">
                <a:solidFill>
                  <a:srgbClr val="000000"/>
                </a:solidFill>
              </a:rPr>
              <a:t> (1844–</a:t>
            </a:r>
            <a:r>
              <a:rPr lang="de-DE" sz="1600" dirty="0" smtClean="0">
                <a:solidFill>
                  <a:srgbClr val="000000"/>
                </a:solidFill>
              </a:rPr>
              <a:t>1895</a:t>
            </a:r>
            <a:r>
              <a:rPr lang="de-DE" sz="1600" dirty="0">
                <a:solidFill>
                  <a:srgbClr val="000000"/>
                </a:solidFill>
              </a:rPr>
              <a:t> </a:t>
            </a:r>
            <a:r>
              <a:rPr lang="de-DE" sz="1600" dirty="0" err="1" smtClean="0">
                <a:solidFill>
                  <a:srgbClr val="000000"/>
                </a:solidFill>
              </a:rPr>
              <a:t>discovered</a:t>
            </a:r>
            <a:r>
              <a:rPr lang="de-DE" sz="1600" dirty="0" smtClean="0">
                <a:solidFill>
                  <a:srgbClr val="000000"/>
                </a:solidFill>
              </a:rPr>
              <a:t> </a:t>
            </a:r>
            <a:r>
              <a:rPr lang="de-DE" sz="1600" dirty="0" err="1">
                <a:solidFill>
                  <a:srgbClr val="000000"/>
                </a:solidFill>
              </a:rPr>
              <a:t>nucleic</a:t>
            </a:r>
            <a:r>
              <a:rPr lang="de-DE" sz="1600" dirty="0">
                <a:solidFill>
                  <a:srgbClr val="000000"/>
                </a:solidFill>
              </a:rPr>
              <a:t> </a:t>
            </a:r>
            <a:r>
              <a:rPr lang="de-DE" sz="1600" dirty="0" err="1">
                <a:solidFill>
                  <a:srgbClr val="000000"/>
                </a:solidFill>
              </a:rPr>
              <a:t>acids</a:t>
            </a:r>
            <a:r>
              <a:rPr lang="de-DE" sz="1600" dirty="0">
                <a:solidFill>
                  <a:srgbClr val="000000"/>
                </a:solidFill>
              </a:rPr>
              <a:t>.</a:t>
            </a:r>
            <a:endParaRPr lang="en-US" sz="1600" b="0" dirty="0" smtClean="0">
              <a:solidFill>
                <a:srgbClr val="000000"/>
              </a:solidFill>
            </a:endParaRPr>
          </a:p>
        </p:txBody>
      </p:sp>
      <p:pic>
        <p:nvPicPr>
          <p:cNvPr id="9" name="Picture Placeholder 8" descr="Figure_14_01_01.jpg"/>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0155" r="-10155"/>
          <a:stretch>
            <a:fillRect/>
          </a:stretch>
        </p:blipFill>
        <p:spPr/>
      </p:pic>
      <p:pic>
        <p:nvPicPr>
          <p:cNvPr id="6" name="Picture 5" descr="OSX-Stacked-TM-RGB-300dpi-2016.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Tree>
    <p:extLst>
      <p:ext uri="{BB962C8B-B14F-4D97-AF65-F5344CB8AC3E}">
        <p14:creationId xmlns:p14="http://schemas.microsoft.com/office/powerpoint/2010/main" val="35530344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a:t>
            </a:r>
            <a:r>
              <a:rPr lang="en-US" dirty="0" smtClean="0"/>
              <a:t>14.3</a:t>
            </a:r>
            <a:endParaRPr lang="en-US" dirty="0"/>
          </a:p>
        </p:txBody>
      </p:sp>
      <p:pic>
        <p:nvPicPr>
          <p:cNvPr id="2" name="Picture Placeholder 1" descr="Figure_14_01_02.jpg"/>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4775" b="-4775"/>
          <a:stretch>
            <a:fillRect/>
          </a:stretch>
        </p:blipFill>
        <p:spPr/>
      </p:pic>
      <p:sp>
        <p:nvSpPr>
          <p:cNvPr id="7" name="Text Placeholder 6"/>
          <p:cNvSpPr>
            <a:spLocks noGrp="1"/>
          </p:cNvSpPr>
          <p:nvPr>
            <p:ph type="body" sz="quarter" idx="14"/>
          </p:nvPr>
        </p:nvSpPr>
        <p:spPr/>
        <p:txBody>
          <a:bodyPr>
            <a:noAutofit/>
          </a:bodyPr>
          <a:lstStyle/>
          <a:p>
            <a:r>
              <a:rPr lang="en-US" sz="1200" dirty="0"/>
              <a:t>Two strains of </a:t>
            </a:r>
            <a:r>
              <a:rPr lang="en-US" sz="1200" i="1" dirty="0"/>
              <a:t>S. </a:t>
            </a:r>
            <a:r>
              <a:rPr lang="en-US" sz="1200" i="1" dirty="0" err="1"/>
              <a:t>pneumoniae</a:t>
            </a:r>
            <a:r>
              <a:rPr lang="en-US" sz="1200" i="1" dirty="0"/>
              <a:t> </a:t>
            </a:r>
            <a:r>
              <a:rPr lang="en-US" sz="1200" dirty="0"/>
              <a:t>were used in Griffith’s transformation experiments. The R strain is non-pathogenic. The S strain is pathogenic and causes death. When Griffith injected a mouse with the heat-killed S strain and a live R strain, the mouse died. The S strain was recovered from the dead mouse. Thus, Griffith concluded that something had passed from the heat-killed S strain to the R strain, transforming the R strain into S strain in the process. (credit “living mouse”: modification of work by NIH; credit “dead mouse”: modification of work by Sarah Marriage)</a:t>
            </a:r>
          </a:p>
          <a:p>
            <a:endParaRPr lang="en-US" sz="1600" dirty="0"/>
          </a:p>
        </p:txBody>
      </p:sp>
      <p:pic>
        <p:nvPicPr>
          <p:cNvPr id="6" name="Picture 5" descr="OSX-Stacked-TM-RGB-300dpi-2016.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Tree>
    <p:extLst>
      <p:ext uri="{BB962C8B-B14F-4D97-AF65-F5344CB8AC3E}">
        <p14:creationId xmlns:p14="http://schemas.microsoft.com/office/powerpoint/2010/main" val="18371608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a:t>
            </a:r>
            <a:r>
              <a:rPr lang="en-US" dirty="0" smtClean="0"/>
              <a:t>14.4</a:t>
            </a:r>
            <a:endParaRPr lang="en-US" dirty="0"/>
          </a:p>
        </p:txBody>
      </p:sp>
      <p:pic>
        <p:nvPicPr>
          <p:cNvPr id="2" name="Picture Placeholder 1" descr="Figure_14_01_03.jpg"/>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1858" r="-41858"/>
          <a:stretch>
            <a:fillRect/>
          </a:stretch>
        </p:blipFill>
        <p:spPr/>
      </p:pic>
      <p:sp>
        <p:nvSpPr>
          <p:cNvPr id="7" name="Text Placeholder 6"/>
          <p:cNvSpPr>
            <a:spLocks noGrp="1"/>
          </p:cNvSpPr>
          <p:nvPr>
            <p:ph type="body" sz="quarter" idx="14"/>
          </p:nvPr>
        </p:nvSpPr>
        <p:spPr/>
        <p:txBody>
          <a:bodyPr>
            <a:normAutofit/>
          </a:bodyPr>
          <a:lstStyle/>
          <a:p>
            <a:r>
              <a:rPr lang="en-US" sz="1600" dirty="0"/>
              <a:t>In Hershey and Chase's experiments, bacteria were infected with phage radiolabeled with either </a:t>
            </a:r>
            <a:r>
              <a:rPr lang="en-US" sz="1600" baseline="26000" dirty="0"/>
              <a:t>35</a:t>
            </a:r>
            <a:r>
              <a:rPr lang="en-US" sz="1600" dirty="0"/>
              <a:t>S, which labels protein, or </a:t>
            </a:r>
            <a:r>
              <a:rPr lang="en-US" sz="1600" baseline="26000" dirty="0"/>
              <a:t>32</a:t>
            </a:r>
            <a:r>
              <a:rPr lang="en-US" sz="1600" dirty="0"/>
              <a:t>P, which labels DNA. Only </a:t>
            </a:r>
            <a:r>
              <a:rPr lang="en-US" sz="1600" baseline="26000" dirty="0"/>
              <a:t>32</a:t>
            </a:r>
            <a:r>
              <a:rPr lang="en-US" sz="1600" dirty="0"/>
              <a:t>P entered the bacterial cells, indicating that DNA is the genetic material.</a:t>
            </a:r>
            <a:endParaRPr lang="en-US" sz="1800" dirty="0"/>
          </a:p>
          <a:p>
            <a:endParaRPr lang="en-US" sz="1600" dirty="0"/>
          </a:p>
        </p:txBody>
      </p:sp>
      <p:pic>
        <p:nvPicPr>
          <p:cNvPr id="6" name="Picture 5" descr="OSX-Stacked-TM-RGB-300dpi-2016.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Tree>
    <p:extLst>
      <p:ext uri="{BB962C8B-B14F-4D97-AF65-F5344CB8AC3E}">
        <p14:creationId xmlns:p14="http://schemas.microsoft.com/office/powerpoint/2010/main" val="13691399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Figure 14.5</a:t>
            </a:r>
            <a:endParaRPr lang="en-US" dirty="0"/>
          </a:p>
        </p:txBody>
      </p:sp>
      <p:sp>
        <p:nvSpPr>
          <p:cNvPr id="7" name="Text Placeholder 6"/>
          <p:cNvSpPr>
            <a:spLocks noGrp="1"/>
          </p:cNvSpPr>
          <p:nvPr>
            <p:ph type="body" sz="quarter" idx="14"/>
          </p:nvPr>
        </p:nvSpPr>
        <p:spPr/>
        <p:txBody>
          <a:bodyPr>
            <a:normAutofit/>
          </a:bodyPr>
          <a:lstStyle/>
          <a:p>
            <a:r>
              <a:rPr lang="en-US" sz="1600" dirty="0"/>
              <a:t>Each nucleotide is made up of a sugar, a phosphate group, and a nitrogenous </a:t>
            </a:r>
            <a:r>
              <a:rPr lang="en-US" sz="1600" dirty="0" smtClean="0"/>
              <a:t>base. The </a:t>
            </a:r>
            <a:r>
              <a:rPr lang="en-US" sz="1600" dirty="0"/>
              <a:t>sugar is </a:t>
            </a:r>
            <a:r>
              <a:rPr lang="en-US" sz="1600" dirty="0" err="1"/>
              <a:t>deoxyribose</a:t>
            </a:r>
            <a:r>
              <a:rPr lang="en-US" sz="1600" dirty="0"/>
              <a:t> in DNA and ribose in RNA.</a:t>
            </a:r>
          </a:p>
        </p:txBody>
      </p:sp>
      <p:pic>
        <p:nvPicPr>
          <p:cNvPr id="4" name="Picture Placeholder 3" descr="Figure_14_02_01.jpg"/>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410" r="-1410"/>
          <a:stretch>
            <a:fillRect/>
          </a:stretch>
        </p:blipFill>
        <p:spPr/>
      </p:pic>
      <p:pic>
        <p:nvPicPr>
          <p:cNvPr id="6" name="Picture 5" descr="OSX-Stacked-TM-RGB-300dpi-2016.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Tree>
    <p:extLst>
      <p:ext uri="{BB962C8B-B14F-4D97-AF65-F5344CB8AC3E}">
        <p14:creationId xmlns:p14="http://schemas.microsoft.com/office/powerpoint/2010/main" val="19961297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Figure 14.6</a:t>
            </a:r>
            <a:endParaRPr lang="en-US" dirty="0"/>
          </a:p>
        </p:txBody>
      </p:sp>
      <p:sp>
        <p:nvSpPr>
          <p:cNvPr id="7" name="Text Placeholder 6"/>
          <p:cNvSpPr>
            <a:spLocks noGrp="1"/>
          </p:cNvSpPr>
          <p:nvPr>
            <p:ph type="body" sz="quarter" idx="14"/>
          </p:nvPr>
        </p:nvSpPr>
        <p:spPr/>
        <p:txBody>
          <a:bodyPr>
            <a:normAutofit/>
          </a:bodyPr>
          <a:lstStyle/>
          <a:p>
            <a:r>
              <a:rPr lang="en-US" sz="1400" dirty="0"/>
              <a:t>The work of pioneering scientists </a:t>
            </a:r>
            <a:r>
              <a:rPr lang="en-US" sz="1400" dirty="0">
                <a:solidFill>
                  <a:srgbClr val="6CB255"/>
                </a:solidFill>
              </a:rPr>
              <a:t>(a)</a:t>
            </a:r>
            <a:r>
              <a:rPr lang="en-US" sz="1400" dirty="0"/>
              <a:t> James Watson, Francis Crick, and </a:t>
            </a:r>
            <a:r>
              <a:rPr lang="en-US" sz="1400" dirty="0" err="1"/>
              <a:t>Maclyn</a:t>
            </a:r>
            <a:r>
              <a:rPr lang="en-US" sz="1400" dirty="0"/>
              <a:t> </a:t>
            </a:r>
            <a:r>
              <a:rPr lang="en-US" sz="1400" dirty="0" smtClean="0"/>
              <a:t>McCarty led </a:t>
            </a:r>
            <a:r>
              <a:rPr lang="en-US" sz="1400" dirty="0"/>
              <a:t>to our present day understanding of DNA. Scientist Rosalind Franklin discovered </a:t>
            </a:r>
            <a:r>
              <a:rPr lang="en-US" sz="1400" dirty="0">
                <a:solidFill>
                  <a:srgbClr val="6CB255"/>
                </a:solidFill>
              </a:rPr>
              <a:t>(b)</a:t>
            </a:r>
            <a:r>
              <a:rPr lang="en-US" sz="1400" dirty="0"/>
              <a:t> the X-</a:t>
            </a:r>
            <a:r>
              <a:rPr lang="en-US" sz="1400" dirty="0" smtClean="0"/>
              <a:t>ray diffraction </a:t>
            </a:r>
            <a:r>
              <a:rPr lang="en-US" sz="1400" dirty="0"/>
              <a:t>pattern of DNA, which helped to elucidate its double helix structure. (credit a: </a:t>
            </a:r>
            <a:r>
              <a:rPr lang="en-US" sz="1400" dirty="0" smtClean="0"/>
              <a:t>modification </a:t>
            </a:r>
            <a:r>
              <a:rPr lang="fi-FI" sz="1400" dirty="0" smtClean="0"/>
              <a:t>of </a:t>
            </a:r>
            <a:r>
              <a:rPr lang="fi-FI" sz="1400" dirty="0" err="1"/>
              <a:t>work</a:t>
            </a:r>
            <a:r>
              <a:rPr lang="fi-FI" sz="1400" dirty="0"/>
              <a:t> </a:t>
            </a:r>
            <a:r>
              <a:rPr lang="fi-FI" sz="1400" dirty="0" err="1"/>
              <a:t>by</a:t>
            </a:r>
            <a:r>
              <a:rPr lang="fi-FI" sz="1400" dirty="0"/>
              <a:t> </a:t>
            </a:r>
            <a:r>
              <a:rPr lang="fi-FI" sz="1400" dirty="0" err="1"/>
              <a:t>Marjorie</a:t>
            </a:r>
            <a:r>
              <a:rPr lang="fi-FI" sz="1400" dirty="0"/>
              <a:t> </a:t>
            </a:r>
            <a:r>
              <a:rPr lang="fi-FI" sz="1400" dirty="0" err="1"/>
              <a:t>McCarty</a:t>
            </a:r>
            <a:r>
              <a:rPr lang="fi-FI" sz="1400" dirty="0"/>
              <a:t>, Public Library of Science)</a:t>
            </a:r>
            <a:endParaRPr lang="en-US" sz="1600" dirty="0"/>
          </a:p>
        </p:txBody>
      </p:sp>
      <p:pic>
        <p:nvPicPr>
          <p:cNvPr id="6" name="Picture Placeholder 5" descr="Figure_14_02_02ab.jpg"/>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8079" r="-8079"/>
          <a:stretch>
            <a:fillRect/>
          </a:stretch>
        </p:blipFill>
        <p:spPr/>
      </p:pic>
      <p:pic>
        <p:nvPicPr>
          <p:cNvPr id="9" name="Picture 8" descr="OSX-Stacked-TM-RGB-300dpi-2016.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Tree>
    <p:extLst>
      <p:ext uri="{BB962C8B-B14F-4D97-AF65-F5344CB8AC3E}">
        <p14:creationId xmlns:p14="http://schemas.microsoft.com/office/powerpoint/2010/main" val="18441822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a:t>
            </a:r>
            <a:r>
              <a:rPr lang="en-US" dirty="0" smtClean="0"/>
              <a:t>14.7</a:t>
            </a:r>
            <a:endParaRPr lang="en-US" dirty="0"/>
          </a:p>
        </p:txBody>
      </p:sp>
      <p:pic>
        <p:nvPicPr>
          <p:cNvPr id="2" name="Picture Placeholder 1" descr="Figure_14_02_03abc.jpg"/>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2972" b="-12972"/>
          <a:stretch>
            <a:fillRect/>
          </a:stretch>
        </p:blipFill>
        <p:spPr/>
      </p:pic>
      <p:sp>
        <p:nvSpPr>
          <p:cNvPr id="7" name="Text Placeholder 6"/>
          <p:cNvSpPr>
            <a:spLocks noGrp="1"/>
          </p:cNvSpPr>
          <p:nvPr>
            <p:ph type="body" sz="quarter" idx="14"/>
          </p:nvPr>
        </p:nvSpPr>
        <p:spPr/>
        <p:txBody>
          <a:bodyPr>
            <a:normAutofit/>
          </a:bodyPr>
          <a:lstStyle/>
          <a:p>
            <a:r>
              <a:rPr lang="en-US" sz="1600" dirty="0"/>
              <a:t>DNA has </a:t>
            </a:r>
            <a:r>
              <a:rPr lang="en-US" sz="1600" dirty="0">
                <a:solidFill>
                  <a:srgbClr val="6CB255"/>
                </a:solidFill>
              </a:rPr>
              <a:t>(a) </a:t>
            </a:r>
            <a:r>
              <a:rPr lang="en-US" sz="1600" dirty="0"/>
              <a:t>a double helix structure and </a:t>
            </a:r>
            <a:r>
              <a:rPr lang="en-US" sz="1600" dirty="0">
                <a:solidFill>
                  <a:srgbClr val="6CB255"/>
                </a:solidFill>
              </a:rPr>
              <a:t>(b)</a:t>
            </a:r>
            <a:r>
              <a:rPr lang="en-US" sz="1600" dirty="0"/>
              <a:t> </a:t>
            </a:r>
            <a:r>
              <a:rPr lang="en-US" sz="1600" dirty="0" err="1"/>
              <a:t>phosphodiester</a:t>
            </a:r>
            <a:r>
              <a:rPr lang="en-US" sz="1600" dirty="0"/>
              <a:t> bonds. The </a:t>
            </a:r>
            <a:r>
              <a:rPr lang="en-US" sz="1600" dirty="0">
                <a:solidFill>
                  <a:srgbClr val="6CB255"/>
                </a:solidFill>
              </a:rPr>
              <a:t>(c)</a:t>
            </a:r>
            <a:r>
              <a:rPr lang="en-US" sz="1600" dirty="0"/>
              <a:t> major and minor grooves are binding sites for DNA binding proteins during processes such as transcription (the copying of RNA from DNA) and replication.</a:t>
            </a:r>
            <a:endParaRPr lang="en-US" sz="1800" dirty="0"/>
          </a:p>
          <a:p>
            <a:endParaRPr lang="en-US" sz="1600" dirty="0"/>
          </a:p>
        </p:txBody>
      </p:sp>
      <p:pic>
        <p:nvPicPr>
          <p:cNvPr id="6" name="Picture 5" descr="OSX-Stacked-TM-RGB-300dpi-2016.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Tree>
    <p:extLst>
      <p:ext uri="{BB962C8B-B14F-4D97-AF65-F5344CB8AC3E}">
        <p14:creationId xmlns:p14="http://schemas.microsoft.com/office/powerpoint/2010/main" val="14836552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Figure 14.8</a:t>
            </a:r>
            <a:endParaRPr lang="en-US" dirty="0"/>
          </a:p>
        </p:txBody>
      </p:sp>
      <p:sp>
        <p:nvSpPr>
          <p:cNvPr id="7" name="Text Placeholder 6"/>
          <p:cNvSpPr>
            <a:spLocks noGrp="1"/>
          </p:cNvSpPr>
          <p:nvPr>
            <p:ph type="body" sz="quarter" idx="14"/>
          </p:nvPr>
        </p:nvSpPr>
        <p:spPr/>
        <p:txBody>
          <a:bodyPr>
            <a:normAutofit/>
          </a:bodyPr>
          <a:lstStyle/>
          <a:p>
            <a:r>
              <a:rPr lang="en-US" sz="1400" dirty="0"/>
              <a:t>In Frederick Sanger's </a:t>
            </a:r>
            <a:r>
              <a:rPr lang="en-US" sz="1400" dirty="0" err="1"/>
              <a:t>dideoxy</a:t>
            </a:r>
            <a:r>
              <a:rPr lang="en-US" sz="1400" dirty="0"/>
              <a:t> chain termination method, dye-</a:t>
            </a:r>
            <a:r>
              <a:rPr lang="en-US" sz="1400" dirty="0" smtClean="0"/>
              <a:t>labeled </a:t>
            </a:r>
            <a:r>
              <a:rPr lang="en-US" sz="1400" dirty="0" err="1" smtClean="0"/>
              <a:t>dideoxynucleotides</a:t>
            </a:r>
            <a:r>
              <a:rPr lang="en-US" sz="1400" dirty="0" smtClean="0"/>
              <a:t> </a:t>
            </a:r>
            <a:r>
              <a:rPr lang="en-US" sz="1400" dirty="0"/>
              <a:t>are used to generate DNA fragments that terminate at different points. The </a:t>
            </a:r>
            <a:r>
              <a:rPr lang="en-US" sz="1400" dirty="0" smtClean="0"/>
              <a:t>DNA is </a:t>
            </a:r>
            <a:r>
              <a:rPr lang="en-US" sz="1400" dirty="0"/>
              <a:t>separated by capillary electrophoresis on the basis of size, and from the order of </a:t>
            </a:r>
            <a:r>
              <a:rPr lang="en-US" sz="1400" dirty="0" smtClean="0"/>
              <a:t>fragments formed</a:t>
            </a:r>
            <a:r>
              <a:rPr lang="en-US" sz="1400" dirty="0"/>
              <a:t>, the DNA sequence can be read. The DNA sequence readout is shown on </a:t>
            </a:r>
            <a:r>
              <a:rPr lang="en-US" sz="1400" dirty="0" err="1" smtClean="0"/>
              <a:t>anelectropherogram</a:t>
            </a:r>
            <a:r>
              <a:rPr lang="en-US" sz="1400" dirty="0" smtClean="0"/>
              <a:t> </a:t>
            </a:r>
            <a:r>
              <a:rPr lang="en-US" sz="1400" dirty="0"/>
              <a:t>that is generated by a laser scanner.</a:t>
            </a:r>
            <a:endParaRPr lang="en-US" sz="1600" dirty="0"/>
          </a:p>
        </p:txBody>
      </p:sp>
      <p:pic>
        <p:nvPicPr>
          <p:cNvPr id="4" name="Picture Placeholder 3" descr="Figure_14_02_04ab.jpg"/>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992" r="-3992"/>
          <a:stretch>
            <a:fillRect/>
          </a:stretch>
        </p:blipFill>
        <p:spPr/>
      </p:pic>
      <p:pic>
        <p:nvPicPr>
          <p:cNvPr id="6" name="Picture 5" descr="OSX-Stacked-TM-RGB-300dpi-2016.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Tree>
    <p:extLst>
      <p:ext uri="{BB962C8B-B14F-4D97-AF65-F5344CB8AC3E}">
        <p14:creationId xmlns:p14="http://schemas.microsoft.com/office/powerpoint/2010/main" val="209045527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620</TotalTime>
  <Words>973</Words>
  <Application>Microsoft Office PowerPoint</Application>
  <PresentationFormat>On-screen Show (4:3)</PresentationFormat>
  <Paragraphs>47</Paragraphs>
  <Slides>23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Arial Black</vt:lpstr>
      <vt:lpstr>Calibri</vt:lpstr>
      <vt:lpstr>Essential</vt:lpstr>
      <vt:lpstr>PowerPoint Presentation</vt:lpstr>
      <vt:lpstr>Figure 14.1</vt:lpstr>
      <vt:lpstr>Figure 14.2</vt:lpstr>
      <vt:lpstr>Figure 14.3</vt:lpstr>
      <vt:lpstr>Figure 14.4</vt:lpstr>
      <vt:lpstr>Figure 14.5</vt:lpstr>
      <vt:lpstr>Figure 14.6</vt:lpstr>
      <vt:lpstr>Figure 14.7</vt:lpstr>
      <vt:lpstr>Figure 14.8</vt:lpstr>
      <vt:lpstr>Figure 14.9</vt:lpstr>
      <vt:lpstr>Figure 14.10</vt:lpstr>
      <vt:lpstr>Figure 14.11</vt:lpstr>
      <vt:lpstr>Figure 14.12</vt:lpstr>
      <vt:lpstr>Figure 14.13</vt:lpstr>
      <vt:lpstr>Figure 14.14</vt:lpstr>
      <vt:lpstr>Figure 14.15</vt:lpstr>
      <vt:lpstr>Figure 14.16</vt:lpstr>
      <vt:lpstr>Figure 14.17</vt:lpstr>
      <vt:lpstr>Figure 14.18</vt:lpstr>
      <vt:lpstr>Figure 14.19</vt:lpstr>
      <vt:lpstr>Figure 14.20</vt:lpstr>
      <vt:lpstr>Figure 14.21</vt:lpstr>
      <vt:lpstr>PowerPoint Presentation</vt:lpstr>
    </vt:vector>
  </TitlesOfParts>
  <Company>WNI</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Physics</dc:title>
  <dc:creator>Spuddy McSpare</dc:creator>
  <cp:lastModifiedBy>Olivier, Tyler</cp:lastModifiedBy>
  <cp:revision>195</cp:revision>
  <cp:lastPrinted>2013-06-08T18:01:06Z</cp:lastPrinted>
  <dcterms:created xsi:type="dcterms:W3CDTF">2012-06-04T02:13:36Z</dcterms:created>
  <dcterms:modified xsi:type="dcterms:W3CDTF">2016-10-05T19:48:48Z</dcterms:modified>
</cp:coreProperties>
</file>