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0" r:id="rId3"/>
    <p:sldId id="257" r:id="rId4"/>
    <p:sldId id="258" r:id="rId5"/>
    <p:sldId id="259" r:id="rId6"/>
    <p:sldId id="260" r:id="rId7"/>
    <p:sldId id="262" r:id="rId8"/>
    <p:sldId id="261" r:id="rId9"/>
    <p:sldId id="263" r:id="rId10"/>
    <p:sldId id="279" r:id="rId11"/>
    <p:sldId id="264" r:id="rId12"/>
    <p:sldId id="265" r:id="rId13"/>
    <p:sldId id="266" r:id="rId14"/>
    <p:sldId id="278" r:id="rId15"/>
    <p:sldId id="268" r:id="rId16"/>
    <p:sldId id="267" r:id="rId17"/>
    <p:sldId id="286" r:id="rId18"/>
    <p:sldId id="281" r:id="rId19"/>
    <p:sldId id="269" r:id="rId20"/>
    <p:sldId id="273" r:id="rId21"/>
    <p:sldId id="284" r:id="rId22"/>
    <p:sldId id="282" r:id="rId23"/>
    <p:sldId id="270" r:id="rId24"/>
    <p:sldId id="271" r:id="rId25"/>
    <p:sldId id="272" r:id="rId26"/>
    <p:sldId id="274" r:id="rId27"/>
    <p:sldId id="276" r:id="rId28"/>
    <p:sldId id="275" r:id="rId29"/>
    <p:sldId id="27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68" d="100"/>
          <a:sy n="68" d="100"/>
        </p:scale>
        <p:origin x="4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3-us-west-2.amazonaws.com/courses-images/wp-content/uploads/sites/717/2015/11/15141833/What-Every-Student-Needs-to-Know.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xwRoS7zdQd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Motivating Success</a:t>
            </a:r>
          </a:p>
        </p:txBody>
      </p:sp>
      <p:sp>
        <p:nvSpPr>
          <p:cNvPr id="3" name="Subtitle 2"/>
          <p:cNvSpPr>
            <a:spLocks noGrp="1"/>
          </p:cNvSpPr>
          <p:nvPr>
            <p:ph type="subTitle" idx="1"/>
          </p:nvPr>
        </p:nvSpPr>
        <p:spPr/>
        <p:txBody>
          <a:bodyPr>
            <a:normAutofit fontScale="77500" lnSpcReduction="20000"/>
          </a:bodyPr>
          <a:lstStyle/>
          <a:p>
            <a:r>
              <a:rPr lang="en-US" dirty="0"/>
              <a:t>Personal Identity</a:t>
            </a:r>
          </a:p>
          <a:p>
            <a:r>
              <a:rPr lang="en-US" dirty="0"/>
              <a:t>Types of Students</a:t>
            </a:r>
          </a:p>
          <a:p>
            <a:r>
              <a:rPr lang="en-US" dirty="0"/>
              <a:t>College Overview</a:t>
            </a:r>
          </a:p>
          <a:p>
            <a:r>
              <a:rPr lang="en-US" dirty="0"/>
              <a:t>Defining Success</a:t>
            </a:r>
          </a:p>
        </p:txBody>
      </p:sp>
    </p:spTree>
    <p:extLst>
      <p:ext uri="{BB962C8B-B14F-4D97-AF65-F5344CB8AC3E}">
        <p14:creationId xmlns:p14="http://schemas.microsoft.com/office/powerpoint/2010/main" val="839444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2 - Types Of Students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800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2 - Type Of Students</a:t>
            </a:r>
          </a:p>
        </p:txBody>
      </p:sp>
      <p:sp>
        <p:nvSpPr>
          <p:cNvPr id="3" name="Content Placeholder 2"/>
          <p:cNvSpPr>
            <a:spLocks noGrp="1"/>
          </p:cNvSpPr>
          <p:nvPr>
            <p:ph idx="1"/>
          </p:nvPr>
        </p:nvSpPr>
        <p:spPr/>
        <p:txBody>
          <a:bodyPr>
            <a:normAutofit fontScale="77500" lnSpcReduction="20000"/>
          </a:bodyPr>
          <a:lstStyle/>
          <a:p>
            <a:r>
              <a:rPr lang="en-US" dirty="0"/>
              <a:t>You may take classes with students from many walks of life. Which of these categories best describes you?</a:t>
            </a:r>
          </a:p>
          <a:p>
            <a:r>
              <a:rPr lang="en-US" dirty="0"/>
              <a:t>Traditional Students</a:t>
            </a:r>
          </a:p>
          <a:p>
            <a:r>
              <a:rPr lang="en-US" dirty="0"/>
              <a:t>Nontraditional Students</a:t>
            </a:r>
          </a:p>
          <a:p>
            <a:r>
              <a:rPr lang="en-US" dirty="0"/>
              <a:t>International Students and/or Nonnative Speakers of English</a:t>
            </a:r>
          </a:p>
          <a:p>
            <a:r>
              <a:rPr lang="en-US" dirty="0"/>
              <a:t>First-Generation College Students</a:t>
            </a:r>
          </a:p>
          <a:p>
            <a:r>
              <a:rPr lang="en-US" dirty="0"/>
              <a:t>Students with Disabilities</a:t>
            </a:r>
          </a:p>
          <a:p>
            <a:r>
              <a:rPr lang="en-US" dirty="0"/>
              <a:t>Working Students</a:t>
            </a:r>
          </a:p>
          <a:p>
            <a:r>
              <a:rPr lang="en-US" dirty="0"/>
              <a:t>Commuter Students</a:t>
            </a:r>
          </a:p>
          <a:p>
            <a:endParaRPr lang="en-US" dirty="0"/>
          </a:p>
        </p:txBody>
      </p:sp>
    </p:spTree>
    <p:extLst>
      <p:ext uri="{BB962C8B-B14F-4D97-AF65-F5344CB8AC3E}">
        <p14:creationId xmlns:p14="http://schemas.microsoft.com/office/powerpoint/2010/main" val="1422033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br>
              <a:rPr lang="en-US" b="1" dirty="0"/>
            </a:br>
            <a:br>
              <a:rPr lang="en-US" b="1" dirty="0"/>
            </a:br>
            <a:r>
              <a:rPr lang="en-US" dirty="0"/>
              <a:t>Characteristics of Successful Students</a:t>
            </a:r>
            <a:br>
              <a:rPr lang="en-US" b="1" dirty="0"/>
            </a:br>
            <a:br>
              <a:rPr lang="en-US" dirty="0"/>
            </a:br>
            <a:endParaRPr lang="en-US" dirty="0"/>
          </a:p>
        </p:txBody>
      </p:sp>
      <p:sp>
        <p:nvSpPr>
          <p:cNvPr id="3" name="Content Placeholder 2"/>
          <p:cNvSpPr>
            <a:spLocks noGrp="1"/>
          </p:cNvSpPr>
          <p:nvPr>
            <p:ph idx="1"/>
          </p:nvPr>
        </p:nvSpPr>
        <p:spPr/>
        <p:txBody>
          <a:bodyPr/>
          <a:lstStyle/>
          <a:p>
            <a:pPr marL="0" indent="0" fontAlgn="base">
              <a:buNone/>
            </a:pPr>
            <a:r>
              <a:rPr lang="en-US" dirty="0"/>
              <a:t>Complete the 20 question quiz on “Characteristics of Successful Students” and see where you fall when it comes to successful students.</a:t>
            </a:r>
          </a:p>
          <a:p>
            <a:pPr marL="0" indent="0" fontAlgn="base">
              <a:buNone/>
            </a:pPr>
            <a:r>
              <a:rPr lang="en-US" dirty="0"/>
              <a:t>This quiz can be found in your online text in Chapter 2 and section titled “Types of Students”.</a:t>
            </a:r>
          </a:p>
          <a:p>
            <a:pPr marL="0" indent="0" fontAlgn="base">
              <a:buNone/>
            </a:pPr>
            <a:r>
              <a:rPr lang="en-US" dirty="0"/>
              <a:t>What areas could you improve on? </a:t>
            </a:r>
          </a:p>
          <a:p>
            <a:pPr marL="0" indent="0" fontAlgn="base">
              <a:buNone/>
            </a:pPr>
            <a:r>
              <a:rPr lang="en-US" dirty="0"/>
              <a:t>How will improving these areas help with college success?</a:t>
            </a:r>
          </a:p>
        </p:txBody>
      </p:sp>
    </p:spTree>
    <p:extLst>
      <p:ext uri="{BB962C8B-B14F-4D97-AF65-F5344CB8AC3E}">
        <p14:creationId xmlns:p14="http://schemas.microsoft.com/office/powerpoint/2010/main" val="145274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2 - Types Of Students</a:t>
            </a:r>
          </a:p>
        </p:txBody>
      </p:sp>
      <p:sp>
        <p:nvSpPr>
          <p:cNvPr id="3" name="Content Placeholder 2"/>
          <p:cNvSpPr>
            <a:spLocks noGrp="1"/>
          </p:cNvSpPr>
          <p:nvPr>
            <p:ph idx="1"/>
          </p:nvPr>
        </p:nvSpPr>
        <p:spPr/>
        <p:txBody>
          <a:bodyPr/>
          <a:lstStyle/>
          <a:p>
            <a:r>
              <a:rPr lang="en-US" dirty="0"/>
              <a:t>After finishing the section on Types Of Students answer the questions at the end of the section to see how well you have understood this section.</a:t>
            </a:r>
          </a:p>
          <a:p>
            <a:r>
              <a:rPr lang="en-US" dirty="0"/>
              <a:t>Continue to take the quiz until you score 100%. This is great practice to prepare you for chapter quizzes that will count as 10% of your grade in this course. </a:t>
            </a:r>
          </a:p>
          <a:p>
            <a:endParaRPr lang="en-US" dirty="0"/>
          </a:p>
        </p:txBody>
      </p:sp>
    </p:spTree>
    <p:extLst>
      <p:ext uri="{BB962C8B-B14F-4D97-AF65-F5344CB8AC3E}">
        <p14:creationId xmlns:p14="http://schemas.microsoft.com/office/powerpoint/2010/main" val="317825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3 - College Overview</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66215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Delivery Types</a:t>
            </a:r>
          </a:p>
        </p:txBody>
      </p:sp>
      <p:sp>
        <p:nvSpPr>
          <p:cNvPr id="3" name="Content Placeholder 2"/>
          <p:cNvSpPr>
            <a:spLocks noGrp="1"/>
          </p:cNvSpPr>
          <p:nvPr>
            <p:ph idx="1"/>
          </p:nvPr>
        </p:nvSpPr>
        <p:spPr/>
        <p:txBody>
          <a:bodyPr>
            <a:normAutofit fontScale="92500" lnSpcReduction="10000"/>
          </a:bodyPr>
          <a:lstStyle/>
          <a:p>
            <a:r>
              <a:rPr lang="en-US" dirty="0"/>
              <a:t>Lecture – Traditional style</a:t>
            </a:r>
          </a:p>
          <a:p>
            <a:r>
              <a:rPr lang="en-US" dirty="0"/>
              <a:t>Laboratory – Specialized equipment – Outside of class time required</a:t>
            </a:r>
          </a:p>
          <a:p>
            <a:r>
              <a:rPr lang="en-US" dirty="0"/>
              <a:t>Seminar – reading/discussion</a:t>
            </a:r>
          </a:p>
          <a:p>
            <a:r>
              <a:rPr lang="en-US" dirty="0"/>
              <a:t>Studio – fine arts and/or theater</a:t>
            </a:r>
          </a:p>
          <a:p>
            <a:r>
              <a:rPr lang="en-US" dirty="0"/>
              <a:t>Workshop</a:t>
            </a:r>
          </a:p>
          <a:p>
            <a:r>
              <a:rPr lang="en-US" dirty="0"/>
              <a:t>Independent Study</a:t>
            </a:r>
          </a:p>
          <a:p>
            <a:r>
              <a:rPr lang="en-US" dirty="0"/>
              <a:t>Study Abroad</a:t>
            </a:r>
          </a:p>
          <a:p>
            <a:endParaRPr lang="en-US" dirty="0"/>
          </a:p>
        </p:txBody>
      </p:sp>
    </p:spTree>
    <p:extLst>
      <p:ext uri="{BB962C8B-B14F-4D97-AF65-F5344CB8AC3E}">
        <p14:creationId xmlns:p14="http://schemas.microsoft.com/office/powerpoint/2010/main" val="3178503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Course Delivery Formats </a:t>
            </a:r>
          </a:p>
        </p:txBody>
      </p:sp>
      <p:sp>
        <p:nvSpPr>
          <p:cNvPr id="3" name="Content Placeholder 2"/>
          <p:cNvSpPr>
            <a:spLocks noGrp="1"/>
          </p:cNvSpPr>
          <p:nvPr>
            <p:ph idx="1"/>
          </p:nvPr>
        </p:nvSpPr>
        <p:spPr/>
        <p:txBody>
          <a:bodyPr>
            <a:normAutofit fontScale="70000" lnSpcReduction="20000"/>
          </a:bodyPr>
          <a:lstStyle/>
          <a:p>
            <a:r>
              <a:rPr lang="en-US" b="1" dirty="0"/>
              <a:t>Face to Face (FTF)/Traditional: </a:t>
            </a:r>
            <a:r>
              <a:rPr lang="en-US" dirty="0"/>
              <a:t>Content is delivered fully on-site with real-time, face-to-face interaction between instructor and student. </a:t>
            </a:r>
            <a:endParaRPr lang="en-US" b="1" dirty="0"/>
          </a:p>
          <a:p>
            <a:r>
              <a:rPr lang="en-US" b="1" dirty="0"/>
              <a:t>Online (OL)</a:t>
            </a:r>
            <a:r>
              <a:rPr lang="en-US" dirty="0"/>
              <a:t>: All content is delivered through computers and multimedia using the San Jacinto College's web-based system, Blackboard, and may include CDs and audio/ video streaming or publisher content. No on-campus testing or activities are required; however, off-campus proctored exams may be required.</a:t>
            </a:r>
          </a:p>
          <a:p>
            <a:r>
              <a:rPr lang="en-US" b="1" dirty="0"/>
              <a:t>Online Partial (OLP)</a:t>
            </a:r>
            <a:r>
              <a:rPr lang="en-US" dirty="0"/>
              <a:t>: Most of the content is delivered through computers and multimedia. These courses use Blackboard, the San Jacinto College web-based system, and may include CDs and audio/video streaming. On-campus testing, orientation, and/or other activities may be required.</a:t>
            </a:r>
          </a:p>
          <a:p>
            <a:r>
              <a:rPr lang="en-US" b="1" dirty="0"/>
              <a:t>Online/Classroom (OLC)</a:t>
            </a:r>
            <a:r>
              <a:rPr lang="en-US" dirty="0"/>
              <a:t>: Content delivered through an even distribution (50 percent-50 percent) of web-based and classroom activities. These courses use components of computer instruction using the San Jacinto College web-based system, Blackboard, in addition to multimedia activities, and classroom time. On-Campus classroom time is required.</a:t>
            </a:r>
          </a:p>
          <a:p>
            <a:endParaRPr lang="en-US" dirty="0"/>
          </a:p>
        </p:txBody>
      </p:sp>
    </p:spTree>
    <p:extLst>
      <p:ext uri="{BB962C8B-B14F-4D97-AF65-F5344CB8AC3E}">
        <p14:creationId xmlns:p14="http://schemas.microsoft.com/office/powerpoint/2010/main" val="4042358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Section Quiz (Section 3)</a:t>
            </a:r>
          </a:p>
        </p:txBody>
      </p:sp>
      <p:sp>
        <p:nvSpPr>
          <p:cNvPr id="3" name="Content Placeholder 2"/>
          <p:cNvSpPr>
            <a:spLocks noGrp="1"/>
          </p:cNvSpPr>
          <p:nvPr>
            <p:ph idx="1"/>
          </p:nvPr>
        </p:nvSpPr>
        <p:spPr/>
        <p:txBody>
          <a:bodyPr/>
          <a:lstStyle/>
          <a:p>
            <a:r>
              <a:rPr lang="en-US" dirty="0"/>
              <a:t>Complete the end of section quiz for Defining Success. Make sure to take the quiz until you score 100%. </a:t>
            </a:r>
          </a:p>
          <a:p>
            <a:r>
              <a:rPr lang="en-US" dirty="0"/>
              <a:t>Go back and read/review information in your online textbook for questions you answered incorrectly so you are better able to understand the information.</a:t>
            </a:r>
          </a:p>
        </p:txBody>
      </p:sp>
    </p:spTree>
    <p:extLst>
      <p:ext uri="{BB962C8B-B14F-4D97-AF65-F5344CB8AC3E}">
        <p14:creationId xmlns:p14="http://schemas.microsoft.com/office/powerpoint/2010/main" val="3980793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 – College Overview</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78858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Overview</a:t>
            </a:r>
          </a:p>
        </p:txBody>
      </p:sp>
      <p:sp>
        <p:nvSpPr>
          <p:cNvPr id="3" name="Content Placeholder 2"/>
          <p:cNvSpPr>
            <a:spLocks noGrp="1"/>
          </p:cNvSpPr>
          <p:nvPr>
            <p:ph idx="1"/>
          </p:nvPr>
        </p:nvSpPr>
        <p:spPr/>
        <p:txBody>
          <a:bodyPr/>
          <a:lstStyle/>
          <a:p>
            <a:r>
              <a:rPr lang="en-US" dirty="0"/>
              <a:t>Types of Classes in Your Degree Plan</a:t>
            </a:r>
          </a:p>
          <a:p>
            <a:r>
              <a:rPr lang="en-US" dirty="0"/>
              <a:t>Core Courses</a:t>
            </a:r>
          </a:p>
          <a:p>
            <a:r>
              <a:rPr lang="en-US" dirty="0"/>
              <a:t>Courses required in your major</a:t>
            </a:r>
          </a:p>
          <a:p>
            <a:r>
              <a:rPr lang="en-US" dirty="0"/>
              <a:t>An elective or institutional required course</a:t>
            </a:r>
          </a:p>
          <a:p>
            <a:r>
              <a:rPr lang="en-US" dirty="0"/>
              <a:t>See course degree plan through SOS</a:t>
            </a:r>
          </a:p>
          <a:p>
            <a:r>
              <a:rPr lang="en-US" dirty="0"/>
              <a:t>Course and University Policies: See your institutions course catalog</a:t>
            </a:r>
          </a:p>
        </p:txBody>
      </p:sp>
    </p:spTree>
    <p:extLst>
      <p:ext uri="{BB962C8B-B14F-4D97-AF65-F5344CB8AC3E}">
        <p14:creationId xmlns:p14="http://schemas.microsoft.com/office/powerpoint/2010/main" val="149005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 Personal Identity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03306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Overview</a:t>
            </a:r>
          </a:p>
        </p:txBody>
      </p:sp>
      <p:sp>
        <p:nvSpPr>
          <p:cNvPr id="3" name="Content Placeholder 2"/>
          <p:cNvSpPr>
            <a:spLocks noGrp="1"/>
          </p:cNvSpPr>
          <p:nvPr>
            <p:ph idx="1"/>
          </p:nvPr>
        </p:nvSpPr>
        <p:spPr/>
        <p:txBody>
          <a:bodyPr>
            <a:normAutofit lnSpcReduction="10000"/>
          </a:bodyPr>
          <a:lstStyle/>
          <a:p>
            <a:r>
              <a:rPr lang="en-US" dirty="0"/>
              <a:t>College Resources (San Jacinto College currently uses POC’s or Points of Contact)</a:t>
            </a:r>
          </a:p>
          <a:p>
            <a:r>
              <a:rPr lang="en-US" dirty="0"/>
              <a:t>Advising</a:t>
            </a:r>
          </a:p>
          <a:p>
            <a:r>
              <a:rPr lang="en-US" dirty="0"/>
              <a:t>Tutoring</a:t>
            </a:r>
          </a:p>
          <a:p>
            <a:r>
              <a:rPr lang="en-US" dirty="0"/>
              <a:t>Library</a:t>
            </a:r>
          </a:p>
          <a:p>
            <a:r>
              <a:rPr lang="en-US" dirty="0"/>
              <a:t>Counseling</a:t>
            </a:r>
          </a:p>
          <a:p>
            <a:r>
              <a:rPr lang="en-US" dirty="0"/>
              <a:t>Career Services</a:t>
            </a:r>
          </a:p>
          <a:p>
            <a:pPr marL="0" indent="0">
              <a:buNone/>
            </a:pPr>
            <a:endParaRPr lang="en-US" dirty="0"/>
          </a:p>
        </p:txBody>
      </p:sp>
    </p:spTree>
    <p:extLst>
      <p:ext uri="{BB962C8B-B14F-4D97-AF65-F5344CB8AC3E}">
        <p14:creationId xmlns:p14="http://schemas.microsoft.com/office/powerpoint/2010/main" val="219446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Section Quiz (Section 3)</a:t>
            </a:r>
          </a:p>
        </p:txBody>
      </p:sp>
      <p:sp>
        <p:nvSpPr>
          <p:cNvPr id="3" name="Content Placeholder 2"/>
          <p:cNvSpPr>
            <a:spLocks noGrp="1"/>
          </p:cNvSpPr>
          <p:nvPr>
            <p:ph idx="1"/>
          </p:nvPr>
        </p:nvSpPr>
        <p:spPr/>
        <p:txBody>
          <a:bodyPr/>
          <a:lstStyle/>
          <a:p>
            <a:r>
              <a:rPr lang="en-US" dirty="0"/>
              <a:t>Complete the end of section quiz for </a:t>
            </a:r>
            <a:r>
              <a:rPr lang="en-US"/>
              <a:t>Defining Success. </a:t>
            </a:r>
            <a:r>
              <a:rPr lang="en-US" dirty="0"/>
              <a:t>Make sure to take the quiz until you score 100%. </a:t>
            </a:r>
          </a:p>
          <a:p>
            <a:r>
              <a:rPr lang="en-US" dirty="0"/>
              <a:t>Go back and read/review information in your online textbook for questions you answered incorrectly so you are better able to understand the information.</a:t>
            </a:r>
          </a:p>
        </p:txBody>
      </p:sp>
    </p:spTree>
    <p:extLst>
      <p:ext uri="{BB962C8B-B14F-4D97-AF65-F5344CB8AC3E}">
        <p14:creationId xmlns:p14="http://schemas.microsoft.com/office/powerpoint/2010/main" val="4063377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4 – Defining Success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80240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Success</a:t>
            </a:r>
          </a:p>
        </p:txBody>
      </p:sp>
      <p:sp>
        <p:nvSpPr>
          <p:cNvPr id="3" name="Content Placeholder 2"/>
          <p:cNvSpPr>
            <a:spLocks noGrp="1"/>
          </p:cNvSpPr>
          <p:nvPr>
            <p:ph idx="1"/>
          </p:nvPr>
        </p:nvSpPr>
        <p:spPr/>
        <p:txBody>
          <a:bodyPr/>
          <a:lstStyle/>
          <a:p>
            <a:r>
              <a:rPr lang="en-US" dirty="0"/>
              <a:t>How do you define college success? </a:t>
            </a:r>
          </a:p>
          <a:p>
            <a:r>
              <a:rPr lang="en-US" dirty="0"/>
              <a:t>Earning a degree?</a:t>
            </a:r>
          </a:p>
          <a:p>
            <a:r>
              <a:rPr lang="en-US" dirty="0"/>
              <a:t>High grades?</a:t>
            </a:r>
          </a:p>
          <a:p>
            <a:r>
              <a:rPr lang="en-US" dirty="0"/>
              <a:t>Passing?</a:t>
            </a:r>
          </a:p>
          <a:p>
            <a:r>
              <a:rPr lang="en-US" dirty="0"/>
              <a:t>Why aren’t more college students consistently successful in the classroom?</a:t>
            </a:r>
          </a:p>
        </p:txBody>
      </p:sp>
    </p:spTree>
    <p:extLst>
      <p:ext uri="{BB962C8B-B14F-4D97-AF65-F5344CB8AC3E}">
        <p14:creationId xmlns:p14="http://schemas.microsoft.com/office/powerpoint/2010/main" val="1404440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Success</a:t>
            </a:r>
          </a:p>
        </p:txBody>
      </p:sp>
      <p:sp>
        <p:nvSpPr>
          <p:cNvPr id="3" name="Content Placeholder 2"/>
          <p:cNvSpPr>
            <a:spLocks noGrp="1"/>
          </p:cNvSpPr>
          <p:nvPr>
            <p:ph idx="1"/>
          </p:nvPr>
        </p:nvSpPr>
        <p:spPr/>
        <p:txBody>
          <a:bodyPr>
            <a:normAutofit fontScale="85000" lnSpcReduction="20000"/>
          </a:bodyPr>
          <a:lstStyle/>
          <a:p>
            <a:pPr marL="0" indent="0" fontAlgn="base">
              <a:buNone/>
            </a:pPr>
            <a:r>
              <a:rPr lang="en-US" dirty="0"/>
              <a:t>Success depends on how fully a student embraces and masters the following seven strategies:</a:t>
            </a:r>
          </a:p>
          <a:p>
            <a:pPr fontAlgn="base"/>
            <a:r>
              <a:rPr lang="en-US" dirty="0"/>
              <a:t>Learn how to take effective notes in class.</a:t>
            </a:r>
          </a:p>
          <a:p>
            <a:pPr fontAlgn="base"/>
            <a:r>
              <a:rPr lang="en-US" dirty="0"/>
              <a:t>Review the text and your reading notes prior to class.</a:t>
            </a:r>
          </a:p>
          <a:p>
            <a:pPr fontAlgn="base"/>
            <a:r>
              <a:rPr lang="en-US" dirty="0"/>
              <a:t>Participate in class discussion and maybe even join a study group.</a:t>
            </a:r>
          </a:p>
          <a:p>
            <a:pPr fontAlgn="base"/>
            <a:r>
              <a:rPr lang="en-US" dirty="0"/>
              <a:t>Go to office hours and ask your instructor questions.</a:t>
            </a:r>
          </a:p>
          <a:p>
            <a:pPr fontAlgn="base"/>
            <a:r>
              <a:rPr lang="en-US" dirty="0"/>
              <a:t>Give yourself enough time to research, write, and edit your essays in manageable stages.</a:t>
            </a:r>
          </a:p>
          <a:p>
            <a:pPr fontAlgn="base"/>
            <a:r>
              <a:rPr lang="en-US" dirty="0"/>
              <a:t>Take advantage of online or on-campus academic support resources.</a:t>
            </a:r>
          </a:p>
          <a:p>
            <a:pPr fontAlgn="base"/>
            <a:r>
              <a:rPr lang="en-US" dirty="0"/>
              <a:t>Spend sufficient time studying.</a:t>
            </a:r>
          </a:p>
          <a:p>
            <a:endParaRPr lang="en-US" dirty="0"/>
          </a:p>
        </p:txBody>
      </p:sp>
    </p:spTree>
    <p:extLst>
      <p:ext uri="{BB962C8B-B14F-4D97-AF65-F5344CB8AC3E}">
        <p14:creationId xmlns:p14="http://schemas.microsoft.com/office/powerpoint/2010/main" val="1284120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Grades Play a Role in Shaping Success</a:t>
            </a:r>
          </a:p>
        </p:txBody>
      </p:sp>
      <p:sp>
        <p:nvSpPr>
          <p:cNvPr id="3" name="Content Placeholder 2"/>
          <p:cNvSpPr>
            <a:spLocks noGrp="1"/>
          </p:cNvSpPr>
          <p:nvPr>
            <p:ph idx="1"/>
          </p:nvPr>
        </p:nvSpPr>
        <p:spPr/>
        <p:txBody>
          <a:bodyPr>
            <a:normAutofit fontScale="92500" lnSpcReduction="20000"/>
          </a:bodyPr>
          <a:lstStyle/>
          <a:p>
            <a:pPr fontAlgn="base"/>
            <a:r>
              <a:rPr lang="en-US" dirty="0"/>
              <a:t>Undergraduate grades have been shown to have a positive impact on getting full-time employment in your career in a position appropriate to your degree.</a:t>
            </a:r>
          </a:p>
          <a:p>
            <a:pPr fontAlgn="base"/>
            <a:r>
              <a:rPr lang="en-US" dirty="0"/>
              <a:t>Grades also have been shown to have a positive net impact on your occupational status and earnings.</a:t>
            </a:r>
          </a:p>
          <a:p>
            <a:pPr fontAlgn="base"/>
            <a:r>
              <a:rPr lang="en-US" dirty="0"/>
              <a:t>Getting good grades, particularly in the first year of college, is important to your academic success throughout your college years.</a:t>
            </a:r>
          </a:p>
          <a:p>
            <a:pPr fontAlgn="base"/>
            <a:r>
              <a:rPr lang="en-US" dirty="0"/>
              <a:t>Grades are probably the best predictors of your persistence, your ability to graduate, and your prospects for enrolling in graduate school.</a:t>
            </a:r>
          </a:p>
          <a:p>
            <a:pPr fontAlgn="base"/>
            <a:r>
              <a:rPr lang="en-US" dirty="0"/>
              <a:t>You stand to gain immeasurably when you get good grades.</a:t>
            </a:r>
          </a:p>
          <a:p>
            <a:pPr marL="0" indent="0">
              <a:buNone/>
            </a:pPr>
            <a:endParaRPr lang="en-US" dirty="0"/>
          </a:p>
        </p:txBody>
      </p:sp>
    </p:spTree>
    <p:extLst>
      <p:ext uri="{BB962C8B-B14F-4D97-AF65-F5344CB8AC3E}">
        <p14:creationId xmlns:p14="http://schemas.microsoft.com/office/powerpoint/2010/main" val="347313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Your Grade-Point Average (GPA)</a:t>
            </a:r>
          </a:p>
        </p:txBody>
      </p:sp>
      <p:sp>
        <p:nvSpPr>
          <p:cNvPr id="3" name="Content Placeholder 2"/>
          <p:cNvSpPr>
            <a:spLocks noGrp="1"/>
          </p:cNvSpPr>
          <p:nvPr>
            <p:ph idx="1"/>
          </p:nvPr>
        </p:nvSpPr>
        <p:spPr/>
        <p:txBody>
          <a:bodyPr>
            <a:normAutofit fontScale="92500" lnSpcReduction="10000"/>
          </a:bodyPr>
          <a:lstStyle/>
          <a:p>
            <a:pPr fontAlgn="base"/>
            <a:r>
              <a:rPr lang="en-US" dirty="0"/>
              <a:t>Your GPA is a calculated average of the letter grades you earn correlated on a 0 to 4.0 or 5.0 scale. Each semester you receive a GPA based on the grades you earned in all of your classes during that semester. You also maintain a cumulative GPA—an ongoing average of all your semester grades beginning with freshman year.</a:t>
            </a:r>
          </a:p>
          <a:p>
            <a:pPr fontAlgn="base"/>
            <a:r>
              <a:rPr lang="en-US" dirty="0"/>
              <a:t>Many institutions provide students with an online GPA calculator. Use the calculator to keep track of where you stand. Your college may also publish data on the average GPA of your fellow students. Sometimes it’s nice to know where you stand relative to your peers.</a:t>
            </a:r>
          </a:p>
          <a:p>
            <a:pPr fontAlgn="base"/>
            <a:r>
              <a:rPr lang="en-US" dirty="0"/>
              <a:t>Log into SOS so we can look at the GPA calculator. (Look at sample student)</a:t>
            </a:r>
          </a:p>
          <a:p>
            <a:endParaRPr lang="en-US" dirty="0"/>
          </a:p>
        </p:txBody>
      </p:sp>
    </p:spTree>
    <p:extLst>
      <p:ext uri="{BB962C8B-B14F-4D97-AF65-F5344CB8AC3E}">
        <p14:creationId xmlns:p14="http://schemas.microsoft.com/office/powerpoint/2010/main" val="3932721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Success in Your First Year</a:t>
            </a:r>
          </a:p>
        </p:txBody>
      </p:sp>
      <p:sp>
        <p:nvSpPr>
          <p:cNvPr id="3" name="Content Placeholder 2"/>
          <p:cNvSpPr>
            <a:spLocks noGrp="1"/>
          </p:cNvSpPr>
          <p:nvPr>
            <p:ph idx="1"/>
          </p:nvPr>
        </p:nvSpPr>
        <p:spPr/>
        <p:txBody>
          <a:bodyPr/>
          <a:lstStyle/>
          <a:p>
            <a:r>
              <a:rPr lang="en-US" dirty="0"/>
              <a:t>Faculty Advising</a:t>
            </a:r>
          </a:p>
          <a:p>
            <a:r>
              <a:rPr lang="en-US" dirty="0"/>
              <a:t>Fill out the faculty advising form located under the course contact tab on blackboard. Submit per your instructor’s guidelines. </a:t>
            </a:r>
          </a:p>
        </p:txBody>
      </p:sp>
    </p:spTree>
    <p:extLst>
      <p:ext uri="{BB962C8B-B14F-4D97-AF65-F5344CB8AC3E}">
        <p14:creationId xmlns:p14="http://schemas.microsoft.com/office/powerpoint/2010/main" val="3069117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for First-Year Students Embarking on Academic Success</a:t>
            </a:r>
            <a:br>
              <a:rPr lang="en-US" b="1" dirty="0"/>
            </a:br>
            <a:endParaRPr lang="en-US" dirty="0"/>
          </a:p>
        </p:txBody>
      </p:sp>
      <p:sp>
        <p:nvSpPr>
          <p:cNvPr id="3" name="Content Placeholder 2"/>
          <p:cNvSpPr>
            <a:spLocks noGrp="1"/>
          </p:cNvSpPr>
          <p:nvPr>
            <p:ph idx="1"/>
          </p:nvPr>
        </p:nvSpPr>
        <p:spPr>
          <a:xfrm>
            <a:off x="1295401" y="2586446"/>
            <a:ext cx="9601196" cy="3289422"/>
          </a:xfrm>
        </p:spPr>
        <p:txBody>
          <a:bodyPr>
            <a:normAutofit fontScale="55000" lnSpcReduction="20000"/>
          </a:bodyPr>
          <a:lstStyle/>
          <a:p>
            <a:pPr fontAlgn="base"/>
            <a:r>
              <a:rPr lang="en-US" dirty="0"/>
              <a:t>The following is a list of tips from a college educator for college students embarking on their journey to academic success:</a:t>
            </a:r>
          </a:p>
          <a:p>
            <a:pPr fontAlgn="base"/>
            <a:r>
              <a:rPr lang="en-US" dirty="0"/>
              <a:t>Early is on time, on time is late, and late is unacceptable!</a:t>
            </a:r>
          </a:p>
          <a:p>
            <a:pPr fontAlgn="base"/>
            <a:r>
              <a:rPr lang="en-US" dirty="0"/>
              <a:t>Get the book(s) and read the book(s).</a:t>
            </a:r>
          </a:p>
          <a:p>
            <a:pPr fontAlgn="base"/>
            <a:r>
              <a:rPr lang="en-US" dirty="0"/>
              <a:t>Take notes in class and when reading for class.</a:t>
            </a:r>
          </a:p>
          <a:p>
            <a:pPr fontAlgn="base"/>
            <a:r>
              <a:rPr lang="en-US" dirty="0"/>
              <a:t>Know your professors (email, office location, office hours, etc.) and be familiar with what is in the course syllabus.</a:t>
            </a:r>
          </a:p>
          <a:p>
            <a:pPr fontAlgn="base"/>
            <a:r>
              <a:rPr lang="en-US" dirty="0"/>
              <a:t>Put away your phone during class.</a:t>
            </a:r>
          </a:p>
          <a:p>
            <a:pPr fontAlgn="base"/>
            <a:r>
              <a:rPr lang="en-US" dirty="0"/>
              <a:t>Emails need a salutation, a body, and a close.</a:t>
            </a:r>
          </a:p>
          <a:p>
            <a:pPr fontAlgn="base"/>
            <a:r>
              <a:rPr lang="en-US" dirty="0"/>
              <a:t>Don’t write the way you might text—using abbreviations and clipped sentences.</a:t>
            </a:r>
          </a:p>
          <a:p>
            <a:pPr fontAlgn="base"/>
            <a:r>
              <a:rPr lang="en-US" dirty="0"/>
              <a:t>Never academically advise yourself!</a:t>
            </a:r>
          </a:p>
          <a:p>
            <a:pPr fontAlgn="base"/>
            <a:r>
              <a:rPr lang="en-US" dirty="0"/>
              <a:t>Apply for scholarships—all of them!</a:t>
            </a:r>
          </a:p>
          <a:p>
            <a:pPr fontAlgn="base"/>
            <a:r>
              <a:rPr lang="en-US" dirty="0"/>
              <a:t>Speak it into existence and keep your eyes on the prize.</a:t>
            </a:r>
          </a:p>
          <a:p>
            <a:endParaRPr lang="en-US" dirty="0"/>
          </a:p>
        </p:txBody>
      </p:sp>
    </p:spTree>
    <p:extLst>
      <p:ext uri="{BB962C8B-B14F-4D97-AF65-F5344CB8AC3E}">
        <p14:creationId xmlns:p14="http://schemas.microsoft.com/office/powerpoint/2010/main" val="3820125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Section Quiz (Section 4)</a:t>
            </a:r>
          </a:p>
        </p:txBody>
      </p:sp>
      <p:sp>
        <p:nvSpPr>
          <p:cNvPr id="3" name="Content Placeholder 2"/>
          <p:cNvSpPr>
            <a:spLocks noGrp="1"/>
          </p:cNvSpPr>
          <p:nvPr>
            <p:ph idx="1"/>
          </p:nvPr>
        </p:nvSpPr>
        <p:spPr/>
        <p:txBody>
          <a:bodyPr/>
          <a:lstStyle/>
          <a:p>
            <a:r>
              <a:rPr lang="en-US" dirty="0"/>
              <a:t>Complete the end of section quiz for </a:t>
            </a:r>
            <a:r>
              <a:rPr lang="en-US"/>
              <a:t>Defining Success. </a:t>
            </a:r>
            <a:r>
              <a:rPr lang="en-US" dirty="0"/>
              <a:t>Make sure to take the quiz until you score 100%. </a:t>
            </a:r>
          </a:p>
          <a:p>
            <a:r>
              <a:rPr lang="en-US" dirty="0"/>
              <a:t>Go back and read/review information in your online textbook for questions you answered incorrectly so you are better able to understand the information.</a:t>
            </a:r>
          </a:p>
        </p:txBody>
      </p:sp>
    </p:spTree>
    <p:extLst>
      <p:ext uri="{BB962C8B-B14F-4D97-AF65-F5344CB8AC3E}">
        <p14:creationId xmlns:p14="http://schemas.microsoft.com/office/powerpoint/2010/main" val="142924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 Personal Identity</a:t>
            </a:r>
          </a:p>
        </p:txBody>
      </p:sp>
      <p:sp>
        <p:nvSpPr>
          <p:cNvPr id="3" name="Content Placeholder 2"/>
          <p:cNvSpPr>
            <a:spLocks noGrp="1"/>
          </p:cNvSpPr>
          <p:nvPr>
            <p:ph idx="1"/>
          </p:nvPr>
        </p:nvSpPr>
        <p:spPr/>
        <p:txBody>
          <a:bodyPr/>
          <a:lstStyle/>
          <a:p>
            <a:pPr marL="0" indent="0">
              <a:buNone/>
            </a:pPr>
            <a:r>
              <a:rPr lang="en-US" dirty="0"/>
              <a:t>    Learning Objectives:</a:t>
            </a:r>
          </a:p>
          <a:p>
            <a:r>
              <a:rPr lang="en-US" dirty="0"/>
              <a:t>Identify personal values and align them with educational goals</a:t>
            </a:r>
          </a:p>
          <a:p>
            <a:r>
              <a:rPr lang="en-US" dirty="0"/>
              <a:t>Use personality tests and/or skills inventories to evaluate career paths that match your values and interests</a:t>
            </a:r>
          </a:p>
          <a:p>
            <a:r>
              <a:rPr lang="en-US" dirty="0"/>
              <a:t>Describe the responsibilities of college student life and how they differ from high school or early career life</a:t>
            </a:r>
          </a:p>
          <a:p>
            <a:endParaRPr lang="en-US" dirty="0"/>
          </a:p>
        </p:txBody>
      </p:sp>
    </p:spTree>
    <p:extLst>
      <p:ext uri="{BB962C8B-B14F-4D97-AF65-F5344CB8AC3E}">
        <p14:creationId xmlns:p14="http://schemas.microsoft.com/office/powerpoint/2010/main" val="1059254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Your Values</a:t>
            </a:r>
          </a:p>
        </p:txBody>
      </p:sp>
      <p:sp>
        <p:nvSpPr>
          <p:cNvPr id="3" name="Content Placeholder 2"/>
          <p:cNvSpPr>
            <a:spLocks noGrp="1"/>
          </p:cNvSpPr>
          <p:nvPr>
            <p:ph idx="1"/>
          </p:nvPr>
        </p:nvSpPr>
        <p:spPr/>
        <p:txBody>
          <a:bodyPr>
            <a:normAutofit fontScale="92500"/>
          </a:bodyPr>
          <a:lstStyle/>
          <a:p>
            <a:r>
              <a:rPr lang="en-US" dirty="0"/>
              <a:t>Identify your personal values: core beliefs and guiding principles</a:t>
            </a:r>
          </a:p>
          <a:p>
            <a:r>
              <a:rPr lang="en-US" dirty="0"/>
              <a:t>What are your values? What is most important to you and what is least important?</a:t>
            </a:r>
          </a:p>
          <a:p>
            <a:r>
              <a:rPr lang="en-US" dirty="0"/>
              <a:t>Complete the activity: Assess Your Personal Identity and Values found in Chapter 2 Motivating Success section of online textbook.</a:t>
            </a:r>
          </a:p>
          <a:p>
            <a:r>
              <a:rPr lang="en-US" dirty="0"/>
              <a:t>Choose a survey that interests you and complete that one survey.</a:t>
            </a:r>
          </a:p>
          <a:p>
            <a:r>
              <a:rPr lang="en-US" dirty="0">
                <a:solidFill>
                  <a:schemeClr val="tx1"/>
                </a:solidFill>
              </a:rPr>
              <a:t>Reflect on your personal values. Think about what is important to you and how you can use this information to help you with your future goals. </a:t>
            </a:r>
          </a:p>
          <a:p>
            <a:endParaRPr lang="en-US" dirty="0"/>
          </a:p>
        </p:txBody>
      </p:sp>
    </p:spTree>
    <p:extLst>
      <p:ext uri="{BB962C8B-B14F-4D97-AF65-F5344CB8AC3E}">
        <p14:creationId xmlns:p14="http://schemas.microsoft.com/office/powerpoint/2010/main" val="226186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Life</a:t>
            </a:r>
          </a:p>
        </p:txBody>
      </p:sp>
      <p:sp>
        <p:nvSpPr>
          <p:cNvPr id="3" name="Content Placeholder 2"/>
          <p:cNvSpPr>
            <a:spLocks noGrp="1"/>
          </p:cNvSpPr>
          <p:nvPr>
            <p:ph idx="1"/>
          </p:nvPr>
        </p:nvSpPr>
        <p:spPr/>
        <p:txBody>
          <a:bodyPr>
            <a:normAutofit fontScale="77500" lnSpcReduction="20000"/>
          </a:bodyPr>
          <a:lstStyle/>
          <a:p>
            <a:r>
              <a:rPr lang="en-US" dirty="0"/>
              <a:t>Personal values and interests can change as you get older.</a:t>
            </a:r>
          </a:p>
          <a:p>
            <a:r>
              <a:rPr lang="en-US" dirty="0"/>
              <a:t>College students, ages 18–26, tend to make choices that are tentative (more short-range) and support a desire for autonomy. </a:t>
            </a:r>
          </a:p>
          <a:p>
            <a:r>
              <a:rPr lang="en-US" dirty="0"/>
              <a:t>During ages 27–31, young adults may rethink decisions and lean toward more permanent choices. </a:t>
            </a:r>
          </a:p>
          <a:p>
            <a:r>
              <a:rPr lang="en-US" dirty="0"/>
              <a:t>Ages 32–42, adults tend to have a greater sense of commitment and stability, as shown by their choices. </a:t>
            </a:r>
          </a:p>
          <a:p>
            <a:r>
              <a:rPr lang="en-US" dirty="0"/>
              <a:t>What about dual credit students? This is somewhat of a new concept. What are your thoughts on your stage of life right now?</a:t>
            </a:r>
          </a:p>
          <a:p>
            <a:r>
              <a:rPr lang="en-US" dirty="0"/>
              <a:t>In essence, our personal identity and values change over time, but they continue to affect our choices and can illuminate the stage of life we’re in.</a:t>
            </a:r>
          </a:p>
        </p:txBody>
      </p:sp>
    </p:spTree>
    <p:extLst>
      <p:ext uri="{BB962C8B-B14F-4D97-AF65-F5344CB8AC3E}">
        <p14:creationId xmlns:p14="http://schemas.microsoft.com/office/powerpoint/2010/main" val="143690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Responsibilities </a:t>
            </a:r>
          </a:p>
        </p:txBody>
      </p:sp>
      <p:sp>
        <p:nvSpPr>
          <p:cNvPr id="3" name="Content Placeholder 2"/>
          <p:cNvSpPr>
            <a:spLocks noGrp="1"/>
          </p:cNvSpPr>
          <p:nvPr>
            <p:ph idx="1"/>
          </p:nvPr>
        </p:nvSpPr>
        <p:spPr/>
        <p:txBody>
          <a:bodyPr>
            <a:normAutofit fontScale="85000" lnSpcReduction="10000"/>
          </a:bodyPr>
          <a:lstStyle/>
          <a:p>
            <a:r>
              <a:rPr lang="en-US" dirty="0"/>
              <a:t>Research has shown that students who get involved in career-planning activities stay in college longer, graduate on time, improve their academic performance, tend to be more goal focused and motivated, and have a more satisfying and fulfilling college experience.</a:t>
            </a:r>
          </a:p>
          <a:p>
            <a:r>
              <a:rPr lang="en-US" dirty="0"/>
              <a:t>We will have a presenter that will come to the class for our second point of contact to discuss the following:</a:t>
            </a:r>
          </a:p>
          <a:p>
            <a:pPr lvl="0"/>
            <a:r>
              <a:rPr lang="en-US" dirty="0"/>
              <a:t>Understand the activities, resources, and events available to San Jacinto College students.</a:t>
            </a:r>
          </a:p>
          <a:p>
            <a:pPr lvl="0"/>
            <a:r>
              <a:rPr lang="en-US" dirty="0"/>
              <a:t>Understand the process of getting involved in student government and clubs.</a:t>
            </a:r>
          </a:p>
          <a:p>
            <a:pPr lvl="0"/>
            <a:r>
              <a:rPr lang="en-US" dirty="0"/>
              <a:t>Understand the leadership opportunities available to all students.</a:t>
            </a:r>
          </a:p>
          <a:p>
            <a:endParaRPr lang="en-US" dirty="0"/>
          </a:p>
        </p:txBody>
      </p:sp>
    </p:spTree>
    <p:extLst>
      <p:ext uri="{BB962C8B-B14F-4D97-AF65-F5344CB8AC3E}">
        <p14:creationId xmlns:p14="http://schemas.microsoft.com/office/powerpoint/2010/main" val="256497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Responsibilities </a:t>
            </a:r>
          </a:p>
        </p:txBody>
      </p:sp>
      <p:sp>
        <p:nvSpPr>
          <p:cNvPr id="3" name="Content Placeholder 2"/>
          <p:cNvSpPr>
            <a:spLocks noGrp="1"/>
          </p:cNvSpPr>
          <p:nvPr>
            <p:ph idx="1"/>
          </p:nvPr>
        </p:nvSpPr>
        <p:spPr/>
        <p:txBody>
          <a:bodyPr>
            <a:normAutofit/>
          </a:bodyPr>
          <a:lstStyle/>
          <a:p>
            <a:r>
              <a:rPr lang="en-US" dirty="0">
                <a:solidFill>
                  <a:srgbClr val="1F1F1D"/>
                </a:solidFill>
                <a:latin typeface="+mj-lt"/>
              </a:rPr>
              <a:t>San Jacinto College outlines a formula of responsibilities for student success. The following link </a:t>
            </a:r>
            <a:r>
              <a:rPr lang="en-US" u="sng" dirty="0">
                <a:hlinkClick r:id="rId2"/>
              </a:rPr>
              <a:t>What-Every-Student-Needs-to-Know</a:t>
            </a:r>
            <a:r>
              <a:rPr lang="en-US" dirty="0"/>
              <a:t> </a:t>
            </a:r>
            <a:r>
              <a:rPr lang="en-US" dirty="0">
                <a:solidFill>
                  <a:srgbClr val="1F1F1D"/>
                </a:solidFill>
              </a:rPr>
              <a:t>details many of these responsibilities.</a:t>
            </a:r>
            <a:endParaRPr lang="en-US" dirty="0"/>
          </a:p>
          <a:p>
            <a:pPr fontAlgn="base"/>
            <a:r>
              <a:rPr lang="en-US" dirty="0">
                <a:solidFill>
                  <a:srgbClr val="1F1F1D"/>
                </a:solidFill>
                <a:latin typeface="+mj-lt"/>
              </a:rPr>
              <a:t>Consult your college handbook or Web site for details about your rights and responsibilities as a student. </a:t>
            </a:r>
          </a:p>
          <a:p>
            <a:endParaRPr lang="en-US" dirty="0"/>
          </a:p>
        </p:txBody>
      </p:sp>
    </p:spTree>
    <p:extLst>
      <p:ext uri="{BB962C8B-B14F-4D97-AF65-F5344CB8AC3E}">
        <p14:creationId xmlns:p14="http://schemas.microsoft.com/office/powerpoint/2010/main" val="134148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vs. High School</a:t>
            </a:r>
          </a:p>
        </p:txBody>
      </p:sp>
      <p:sp>
        <p:nvSpPr>
          <p:cNvPr id="3" name="Content Placeholder 2"/>
          <p:cNvSpPr>
            <a:spLocks noGrp="1"/>
          </p:cNvSpPr>
          <p:nvPr>
            <p:ph idx="1"/>
          </p:nvPr>
        </p:nvSpPr>
        <p:spPr/>
        <p:txBody>
          <a:bodyPr>
            <a:normAutofit/>
          </a:bodyPr>
          <a:lstStyle/>
          <a:p>
            <a:r>
              <a:rPr lang="en-US" dirty="0"/>
              <a:t>Take some time to think about how college is different from high school. Make a list and see if your list compares to what other students in the following video think.</a:t>
            </a:r>
          </a:p>
          <a:p>
            <a:r>
              <a:rPr lang="en-US" dirty="0"/>
              <a:t>Watch the following video to see what these students think.  Did you have the same issues as these students?</a:t>
            </a:r>
          </a:p>
          <a:p>
            <a:r>
              <a:rPr lang="en-US" dirty="0">
                <a:hlinkClick r:id="rId2"/>
              </a:rPr>
              <a:t>https://www.youtube.com/watch?v=xwRoS7zdQdc</a:t>
            </a:r>
            <a:endParaRPr lang="en-US" dirty="0"/>
          </a:p>
          <a:p>
            <a:pPr marL="0" indent="0">
              <a:buNone/>
            </a:pPr>
            <a:endParaRPr lang="en-US" dirty="0"/>
          </a:p>
        </p:txBody>
      </p:sp>
    </p:spTree>
    <p:extLst>
      <p:ext uri="{BB962C8B-B14F-4D97-AF65-F5344CB8AC3E}">
        <p14:creationId xmlns:p14="http://schemas.microsoft.com/office/powerpoint/2010/main" val="322649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End of Section Quiz: Personal Identity</a:t>
            </a:r>
            <a:br>
              <a:rPr lang="en-US" dirty="0"/>
            </a:br>
            <a:r>
              <a:rPr lang="en-US" dirty="0"/>
              <a:t>(Section 1)</a:t>
            </a:r>
          </a:p>
        </p:txBody>
      </p:sp>
      <p:sp>
        <p:nvSpPr>
          <p:cNvPr id="3" name="Content Placeholder 2"/>
          <p:cNvSpPr>
            <a:spLocks noGrp="1"/>
          </p:cNvSpPr>
          <p:nvPr>
            <p:ph idx="1"/>
          </p:nvPr>
        </p:nvSpPr>
        <p:spPr/>
        <p:txBody>
          <a:bodyPr/>
          <a:lstStyle/>
          <a:p>
            <a:r>
              <a:rPr lang="en-US" dirty="0"/>
              <a:t>After finishing the section on Personal Identity answer the questions at the end of the section to see how well you have understood this section. </a:t>
            </a:r>
          </a:p>
          <a:p>
            <a:r>
              <a:rPr lang="en-US" dirty="0"/>
              <a:t>This can be done as a group. </a:t>
            </a:r>
          </a:p>
          <a:p>
            <a:r>
              <a:rPr lang="en-US" dirty="0"/>
              <a:t>Groups need to take the quiz until you have scored 100%. Once you group is done and has scored 100% raise your hand so your group can receive credit. </a:t>
            </a:r>
          </a:p>
          <a:p>
            <a:pPr marL="0" indent="0">
              <a:buNone/>
            </a:pPr>
            <a:endParaRPr lang="en-US" dirty="0"/>
          </a:p>
        </p:txBody>
      </p:sp>
    </p:spTree>
    <p:extLst>
      <p:ext uri="{BB962C8B-B14F-4D97-AF65-F5344CB8AC3E}">
        <p14:creationId xmlns:p14="http://schemas.microsoft.com/office/powerpoint/2010/main" val="12484552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1291</TotalTime>
  <Words>1510</Words>
  <Application>Microsoft Office PowerPoint</Application>
  <PresentationFormat>Widescreen</PresentationFormat>
  <Paragraphs>138</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Garamond</vt:lpstr>
      <vt:lpstr>Organic</vt:lpstr>
      <vt:lpstr>Motivating Success</vt:lpstr>
      <vt:lpstr>Section 1 - Personal Identity</vt:lpstr>
      <vt:lpstr>Section 1 - Personal Identity</vt:lpstr>
      <vt:lpstr>Assessing Your Values</vt:lpstr>
      <vt:lpstr>Stages of Life</vt:lpstr>
      <vt:lpstr>Student Responsibilities </vt:lpstr>
      <vt:lpstr>Student Responsibilities </vt:lpstr>
      <vt:lpstr>College vs. High School</vt:lpstr>
      <vt:lpstr>End of Section Quiz: Personal Identity (Section 1)</vt:lpstr>
      <vt:lpstr>Section 2 - Types Of Students</vt:lpstr>
      <vt:lpstr>Section 2 - Type Of Students</vt:lpstr>
      <vt:lpstr>  Characteristics of Successful Students  </vt:lpstr>
      <vt:lpstr>Section 2 - Types Of Students</vt:lpstr>
      <vt:lpstr>Section 3 - College Overview</vt:lpstr>
      <vt:lpstr>Course Delivery Types</vt:lpstr>
      <vt:lpstr>Course Delivery Formats </vt:lpstr>
      <vt:lpstr>End of Section Quiz (Section 3)</vt:lpstr>
      <vt:lpstr>Section 3 – College Overview</vt:lpstr>
      <vt:lpstr>College Overview</vt:lpstr>
      <vt:lpstr>College Overview</vt:lpstr>
      <vt:lpstr>End of Section Quiz (Section 3)</vt:lpstr>
      <vt:lpstr>Section 4 – Defining Success</vt:lpstr>
      <vt:lpstr>Defining Success</vt:lpstr>
      <vt:lpstr>Defining Success</vt:lpstr>
      <vt:lpstr>How Grades Play a Role in Shaping Success</vt:lpstr>
      <vt:lpstr>Your Grade-Point Average (GPA)</vt:lpstr>
      <vt:lpstr>Ensuring Success in Your First Year</vt:lpstr>
      <vt:lpstr>Tips for First-Year Students Embarking on Academic Success </vt:lpstr>
      <vt:lpstr>End of Section Quiz (Section 4)</vt:lpstr>
    </vt:vector>
  </TitlesOfParts>
  <Company>San Jacinto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Motivating Success</dc:title>
  <dc:creator>Bernal, Rachel</dc:creator>
  <cp:lastModifiedBy>Bernal, Rachel</cp:lastModifiedBy>
  <cp:revision>33</cp:revision>
  <dcterms:created xsi:type="dcterms:W3CDTF">2017-01-04T15:02:57Z</dcterms:created>
  <dcterms:modified xsi:type="dcterms:W3CDTF">2020-08-19T15:28:37Z</dcterms:modified>
</cp:coreProperties>
</file>