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8" d="100"/>
          <a:sy n="68" d="100"/>
        </p:scale>
        <p:origin x="4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8/19/2020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8/19/2020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8/19/2020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8/19/2020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8/19/2020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8/19/2020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8/19/2020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8/19/2020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8/19/2020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8/19/2020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8/19/2020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8/19/2020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wgu.edu/blogpost/improve-online-study-environmen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learningcommons.ubc.ca/students-talk-multitask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youtu.be/xP541bNEvG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youtu.be/JjU0GbUDtrk"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aVstw9HYl-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Goal setting and time management</a:t>
            </a:r>
          </a:p>
        </p:txBody>
      </p:sp>
      <p:sp>
        <p:nvSpPr>
          <p:cNvPr id="3" name="Subtitle 2"/>
          <p:cNvSpPr>
            <a:spLocks noGrp="1"/>
          </p:cNvSpPr>
          <p:nvPr>
            <p:ph type="subTitle" idx="1"/>
          </p:nvPr>
        </p:nvSpPr>
        <p:spPr/>
        <p:txBody>
          <a:bodyPr/>
          <a:lstStyle/>
          <a:p>
            <a:r>
              <a:rPr lang="en-US" dirty="0"/>
              <a:t>Chapter 3</a:t>
            </a:r>
          </a:p>
        </p:txBody>
      </p:sp>
    </p:spTree>
    <p:extLst>
      <p:ext uri="{BB962C8B-B14F-4D97-AF65-F5344CB8AC3E}">
        <p14:creationId xmlns:p14="http://schemas.microsoft.com/office/powerpoint/2010/main" val="2234517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FACTORS INFLUENCING STUDY SPACES</a:t>
            </a:r>
            <a:br>
              <a:rPr lang="en-US" b="1" dirty="0"/>
            </a:br>
            <a:endParaRPr lang="en-US" dirty="0"/>
          </a:p>
        </p:txBody>
      </p:sp>
      <p:sp>
        <p:nvSpPr>
          <p:cNvPr id="3" name="Content Placeholder 2"/>
          <p:cNvSpPr>
            <a:spLocks noGrp="1"/>
          </p:cNvSpPr>
          <p:nvPr>
            <p:ph idx="1"/>
          </p:nvPr>
        </p:nvSpPr>
        <p:spPr/>
        <p:txBody>
          <a:bodyPr/>
          <a:lstStyle/>
          <a:p>
            <a:r>
              <a:rPr lang="en-US" dirty="0"/>
              <a:t>Complete the exercise in the book in the section Your Physical Space and look at areas you could improve on.</a:t>
            </a:r>
          </a:p>
          <a:p>
            <a:r>
              <a:rPr lang="en-US" dirty="0"/>
              <a:t>Then, read more at </a:t>
            </a:r>
            <a:r>
              <a:rPr lang="en-US" b="1" u="sng" dirty="0">
                <a:hlinkClick r:id="rId2"/>
              </a:rPr>
              <a:t>10 Ways Your Study Environment Affects Productivity (And How You Can Improve It)</a:t>
            </a:r>
            <a:r>
              <a:rPr lang="en-US" dirty="0"/>
              <a:t>.</a:t>
            </a:r>
          </a:p>
          <a:p>
            <a:endParaRPr lang="en-US" dirty="0"/>
          </a:p>
        </p:txBody>
      </p:sp>
    </p:spTree>
    <p:extLst>
      <p:ext uri="{BB962C8B-B14F-4D97-AF65-F5344CB8AC3E}">
        <p14:creationId xmlns:p14="http://schemas.microsoft.com/office/powerpoint/2010/main" val="3002982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Multitasking</a:t>
            </a:r>
          </a:p>
        </p:txBody>
      </p:sp>
      <p:sp>
        <p:nvSpPr>
          <p:cNvPr id="3" name="Content Placeholder 2"/>
          <p:cNvSpPr>
            <a:spLocks noGrp="1"/>
          </p:cNvSpPr>
          <p:nvPr>
            <p:ph idx="1"/>
          </p:nvPr>
        </p:nvSpPr>
        <p:spPr/>
        <p:txBody>
          <a:bodyPr/>
          <a:lstStyle/>
          <a:p>
            <a:pPr fontAlgn="base"/>
            <a:r>
              <a:rPr lang="en-US" dirty="0"/>
              <a:t>What are your thoughts on multitasking? How does it affect your productivity? The following video, from the University of British Columbia, features students talking about multitasking. Does it exist? Is it effective? Listen in, or view the </a:t>
            </a:r>
            <a:r>
              <a:rPr lang="en-US" b="1" u="sng" dirty="0">
                <a:hlinkClick r:id="rId2"/>
              </a:rPr>
              <a:t>full discussion</a:t>
            </a:r>
            <a:r>
              <a:rPr lang="en-US" dirty="0"/>
              <a:t>.</a:t>
            </a:r>
          </a:p>
          <a:p>
            <a:br>
              <a:rPr lang="en-US" dirty="0"/>
            </a:br>
            <a:endParaRPr lang="en-US" dirty="0"/>
          </a:p>
        </p:txBody>
      </p:sp>
    </p:spTree>
    <p:extLst>
      <p:ext uri="{BB962C8B-B14F-4D97-AF65-F5344CB8AC3E}">
        <p14:creationId xmlns:p14="http://schemas.microsoft.com/office/powerpoint/2010/main" val="1024097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End of section quiz </a:t>
            </a:r>
            <a:br>
              <a:rPr lang="en-US" dirty="0"/>
            </a:br>
            <a:r>
              <a:rPr lang="en-US" dirty="0">
                <a:solidFill>
                  <a:srgbClr val="FF0000"/>
                </a:solidFill>
              </a:rPr>
              <a:t>(Physical Environment)</a:t>
            </a:r>
          </a:p>
        </p:txBody>
      </p:sp>
      <p:sp>
        <p:nvSpPr>
          <p:cNvPr id="3" name="Content Placeholder 2"/>
          <p:cNvSpPr>
            <a:spLocks noGrp="1"/>
          </p:cNvSpPr>
          <p:nvPr>
            <p:ph idx="1"/>
          </p:nvPr>
        </p:nvSpPr>
        <p:spPr/>
        <p:txBody>
          <a:bodyPr/>
          <a:lstStyle/>
          <a:p>
            <a:r>
              <a:rPr lang="en-US" dirty="0"/>
              <a:t>Remember to take the end of section quiz for Physical Environment. </a:t>
            </a:r>
          </a:p>
        </p:txBody>
      </p:sp>
    </p:spTree>
    <p:extLst>
      <p:ext uri="{BB962C8B-B14F-4D97-AF65-F5344CB8AC3E}">
        <p14:creationId xmlns:p14="http://schemas.microsoft.com/office/powerpoint/2010/main" val="499116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0000"/>
                </a:solidFill>
              </a:rPr>
              <a:t>Your use of time</a:t>
            </a:r>
          </a:p>
        </p:txBody>
      </p:sp>
      <p:sp>
        <p:nvSpPr>
          <p:cNvPr id="3" name="Content Placeholder 2"/>
          <p:cNvSpPr>
            <a:spLocks noGrp="1"/>
          </p:cNvSpPr>
          <p:nvPr>
            <p:ph idx="1"/>
          </p:nvPr>
        </p:nvSpPr>
        <p:spPr/>
        <p:txBody>
          <a:bodyPr/>
          <a:lstStyle/>
          <a:p>
            <a:pPr fontAlgn="base"/>
            <a:r>
              <a:rPr lang="en-US" b="1" cap="all" dirty="0"/>
              <a:t>LEARNING OBJECTIVES</a:t>
            </a:r>
          </a:p>
          <a:p>
            <a:pPr fontAlgn="base"/>
            <a:r>
              <a:rPr lang="en-US" dirty="0"/>
              <a:t>By the end of this section, you will be able to:</a:t>
            </a:r>
          </a:p>
          <a:p>
            <a:pPr fontAlgn="base"/>
            <a:r>
              <a:rPr lang="en-US" dirty="0"/>
              <a:t>Evaluate how you currently use your time</a:t>
            </a:r>
          </a:p>
          <a:p>
            <a:pPr fontAlgn="base"/>
            <a:r>
              <a:rPr lang="en-US" dirty="0"/>
              <a:t>Explore time management strategies to make time for college success activities (studying, going to class, extracurricular activities, etc.)</a:t>
            </a:r>
          </a:p>
          <a:p>
            <a:pPr fontAlgn="base"/>
            <a:r>
              <a:rPr lang="en-US" dirty="0"/>
              <a:t>Identify procrastination behaviors and strategies to avoid them</a:t>
            </a:r>
          </a:p>
          <a:p>
            <a:endParaRPr lang="en-US" dirty="0"/>
          </a:p>
        </p:txBody>
      </p:sp>
    </p:spTree>
    <p:extLst>
      <p:ext uri="{BB962C8B-B14F-4D97-AF65-F5344CB8AC3E}">
        <p14:creationId xmlns:p14="http://schemas.microsoft.com/office/powerpoint/2010/main" val="2799982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use of time</a:t>
            </a:r>
          </a:p>
        </p:txBody>
      </p:sp>
      <p:sp>
        <p:nvSpPr>
          <p:cNvPr id="3" name="Content Placeholder 2"/>
          <p:cNvSpPr>
            <a:spLocks noGrp="1"/>
          </p:cNvSpPr>
          <p:nvPr>
            <p:ph idx="1"/>
          </p:nvPr>
        </p:nvSpPr>
        <p:spPr/>
        <p:txBody>
          <a:bodyPr>
            <a:normAutofit fontScale="92500" lnSpcReduction="10000"/>
          </a:bodyPr>
          <a:lstStyle/>
          <a:p>
            <a:pPr fontAlgn="base"/>
            <a:r>
              <a:rPr lang="en-US" dirty="0"/>
              <a:t>As most students discover, college is not the same as high school. For many students, college is the first time they are “on their own” in an environment filled with opportunity. And while this can be exciting, you may find that social opportunities conflict with academic expectations. For example, a free day before an exam, if not wisely spent, can spell trouble for doing well on the exam. It is easy to fall behind when there are so many choices and freedoms.</a:t>
            </a:r>
          </a:p>
          <a:p>
            <a:pPr fontAlgn="base"/>
            <a:r>
              <a:rPr lang="en-US" dirty="0"/>
              <a:t>One of the main goals of a college education is learning how to learn. In this section we zoom in on learning how to skillfully manage your time. To be successful in college, it’s imperative to be able to effectively manage your time.</a:t>
            </a:r>
          </a:p>
          <a:p>
            <a:pPr fontAlgn="base"/>
            <a:r>
              <a:rPr lang="en-US" dirty="0"/>
              <a:t>In the following video, </a:t>
            </a:r>
            <a:r>
              <a:rPr lang="en-US" dirty="0" err="1"/>
              <a:t>Alleyoop</a:t>
            </a:r>
            <a:r>
              <a:rPr lang="en-US" dirty="0"/>
              <a:t> (Angel Aquino) discusses what many students discover about college: there is a lot of free time—and just as many challenges to balance free time with study time.</a:t>
            </a:r>
          </a:p>
          <a:p>
            <a:br>
              <a:rPr lang="en-US" dirty="0"/>
            </a:br>
            <a:r>
              <a:rPr lang="en-US" dirty="0">
                <a:hlinkClick r:id="rId2"/>
              </a:rPr>
              <a:t>https://youtu.be/xP541bNEvG0</a:t>
            </a:r>
            <a:endParaRPr lang="en-US" dirty="0"/>
          </a:p>
          <a:p>
            <a:endParaRPr lang="en-US" dirty="0"/>
          </a:p>
        </p:txBody>
      </p:sp>
    </p:spTree>
    <p:extLst>
      <p:ext uri="{BB962C8B-B14F-4D97-AF65-F5344CB8AC3E}">
        <p14:creationId xmlns:p14="http://schemas.microsoft.com/office/powerpoint/2010/main" val="1883949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use of time</a:t>
            </a:r>
          </a:p>
        </p:txBody>
      </p:sp>
      <p:sp>
        <p:nvSpPr>
          <p:cNvPr id="3" name="Content Placeholder 2"/>
          <p:cNvSpPr>
            <a:spLocks noGrp="1"/>
          </p:cNvSpPr>
          <p:nvPr>
            <p:ph idx="1"/>
          </p:nvPr>
        </p:nvSpPr>
        <p:spPr/>
        <p:txBody>
          <a:bodyPr>
            <a:normAutofit/>
          </a:bodyPr>
          <a:lstStyle/>
          <a:p>
            <a:pPr fontAlgn="base"/>
            <a:r>
              <a:rPr lang="en-US" dirty="0"/>
              <a:t>There are three important steps in learning to effectively manage your time:</a:t>
            </a:r>
          </a:p>
          <a:p>
            <a:pPr marL="457200" indent="-457200" fontAlgn="base">
              <a:buFont typeface="+mj-lt"/>
              <a:buAutoNum type="arabicPeriod"/>
            </a:pPr>
            <a:r>
              <a:rPr lang="en-US" dirty="0"/>
              <a:t>Identify your time management style</a:t>
            </a:r>
          </a:p>
          <a:p>
            <a:pPr marL="457200" indent="-457200" fontAlgn="base">
              <a:buFont typeface="+mj-lt"/>
              <a:buAutoNum type="arabicPeriod"/>
            </a:pPr>
            <a:r>
              <a:rPr lang="en-US" dirty="0"/>
              <a:t>Create a schedule</a:t>
            </a:r>
          </a:p>
          <a:p>
            <a:pPr marL="457200" indent="-457200" fontAlgn="base">
              <a:buFont typeface="+mj-lt"/>
              <a:buAutoNum type="arabicPeriod"/>
            </a:pPr>
            <a:r>
              <a:rPr lang="en-US" dirty="0"/>
              <a:t>Get better at prioritizing</a:t>
            </a:r>
          </a:p>
          <a:p>
            <a:pPr marL="457200" indent="-457200" fontAlgn="base">
              <a:buFont typeface="+mj-lt"/>
              <a:buAutoNum type="arabicPeriod"/>
            </a:pPr>
            <a:endParaRPr lang="en-US" dirty="0"/>
          </a:p>
          <a:p>
            <a:br>
              <a:rPr lang="en-US" dirty="0"/>
            </a:br>
            <a:endParaRPr lang="en-US" dirty="0"/>
          </a:p>
          <a:p>
            <a:endParaRPr lang="en-US" dirty="0"/>
          </a:p>
        </p:txBody>
      </p:sp>
    </p:spTree>
    <p:extLst>
      <p:ext uri="{BB962C8B-B14F-4D97-AF65-F5344CB8AC3E}">
        <p14:creationId xmlns:p14="http://schemas.microsoft.com/office/powerpoint/2010/main" val="3480395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Step 1: Identify Your Time Management Style</a:t>
            </a:r>
            <a:br>
              <a:rPr lang="en-US" b="1" dirty="0"/>
            </a:br>
            <a:endParaRPr lang="en-US" dirty="0"/>
          </a:p>
        </p:txBody>
      </p:sp>
      <p:sp>
        <p:nvSpPr>
          <p:cNvPr id="3" name="Content Placeholder 2"/>
          <p:cNvSpPr>
            <a:spLocks noGrp="1"/>
          </p:cNvSpPr>
          <p:nvPr>
            <p:ph idx="1"/>
          </p:nvPr>
        </p:nvSpPr>
        <p:spPr/>
        <p:txBody>
          <a:bodyPr/>
          <a:lstStyle/>
          <a:p>
            <a:r>
              <a:rPr lang="en-US" dirty="0"/>
              <a:t>Click into the activity in this section </a:t>
            </a:r>
            <a:r>
              <a:rPr lang="en-US" dirty="0">
                <a:solidFill>
                  <a:srgbClr val="FF0000"/>
                </a:solidFill>
              </a:rPr>
              <a:t>(Your Use of Time) </a:t>
            </a:r>
            <a:r>
              <a:rPr lang="en-US" dirty="0"/>
              <a:t>and answer the questions to identify whether your time management style more closely aligns with the early bird, the pressure cooker, the balancing act, or the improviser.</a:t>
            </a:r>
          </a:p>
          <a:p>
            <a:pPr fontAlgn="base"/>
            <a:r>
              <a:rPr lang="en-US" b="1" dirty="0"/>
              <a:t>Assessing Your Responses</a:t>
            </a:r>
            <a:br>
              <a:rPr lang="en-US" b="1" dirty="0"/>
            </a:br>
            <a:endParaRPr lang="en-US" b="1" dirty="0"/>
          </a:p>
          <a:p>
            <a:pPr fontAlgn="base"/>
            <a:r>
              <a:rPr lang="en-US" dirty="0"/>
              <a:t>Which of the four basic time-management personality types did you select the most? Which did you select the least? Do you feel like these selections match the student you have been in the past? Has your previous way of doing things worked for you, or do you think it’s time for a change? Remember, we can all always improve!</a:t>
            </a:r>
          </a:p>
          <a:p>
            <a:pPr fontAlgn="base"/>
            <a:r>
              <a:rPr lang="en-US" dirty="0"/>
              <a:t>Learn more below about your tendencies. Review traits, strengths, challenges, and tips for success for each of the four time-management personality types.</a:t>
            </a:r>
          </a:p>
          <a:p>
            <a:endParaRPr lang="en-US" dirty="0"/>
          </a:p>
          <a:p>
            <a:endParaRPr lang="en-US" dirty="0"/>
          </a:p>
        </p:txBody>
      </p:sp>
    </p:spTree>
    <p:extLst>
      <p:ext uri="{BB962C8B-B14F-4D97-AF65-F5344CB8AC3E}">
        <p14:creationId xmlns:p14="http://schemas.microsoft.com/office/powerpoint/2010/main" val="40558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Step 2: Create a Schedule</a:t>
            </a:r>
            <a:br>
              <a:rPr lang="en-US" b="1" dirty="0"/>
            </a:br>
            <a:endParaRPr lang="en-US" dirty="0"/>
          </a:p>
        </p:txBody>
      </p:sp>
      <p:sp>
        <p:nvSpPr>
          <p:cNvPr id="3" name="Content Placeholder 2"/>
          <p:cNvSpPr>
            <a:spLocks noGrp="1"/>
          </p:cNvSpPr>
          <p:nvPr>
            <p:ph idx="1"/>
          </p:nvPr>
        </p:nvSpPr>
        <p:spPr/>
        <p:txBody>
          <a:bodyPr/>
          <a:lstStyle/>
          <a:p>
            <a:pPr fontAlgn="base"/>
            <a:r>
              <a:rPr lang="en-US" dirty="0"/>
              <a:t>Your schedule will also vary depending on the course you’re taking. So pull out your syllabus and try to determine the rhythm of the class by looking at the following factors:</a:t>
            </a:r>
          </a:p>
          <a:p>
            <a:pPr fontAlgn="base"/>
            <a:r>
              <a:rPr lang="en-US" dirty="0"/>
              <a:t>Will you have tests or exams in this course? When are those scheduled?</a:t>
            </a:r>
          </a:p>
          <a:p>
            <a:pPr fontAlgn="base"/>
            <a:r>
              <a:rPr lang="en-US" dirty="0"/>
              <a:t>Are there assignments and papers? When are those due?</a:t>
            </a:r>
          </a:p>
          <a:p>
            <a:pPr fontAlgn="base"/>
            <a:r>
              <a:rPr lang="en-US" dirty="0"/>
              <a:t>Are there any group or collaborative assignments? You’ll want to pay particular attention to the timing of any assignment that requires you to work with others.</a:t>
            </a:r>
          </a:p>
          <a:p>
            <a:endParaRPr lang="en-US" dirty="0"/>
          </a:p>
        </p:txBody>
      </p:sp>
    </p:spTree>
    <p:extLst>
      <p:ext uri="{BB962C8B-B14F-4D97-AF65-F5344CB8AC3E}">
        <p14:creationId xmlns:p14="http://schemas.microsoft.com/office/powerpoint/2010/main" val="8812376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Questions and Answers About Schedules:</a:t>
            </a:r>
            <a:br>
              <a:rPr lang="en-US" b="1" dirty="0"/>
            </a:br>
            <a:endParaRPr lang="en-US" dirty="0"/>
          </a:p>
        </p:txBody>
      </p:sp>
      <p:sp>
        <p:nvSpPr>
          <p:cNvPr id="3" name="Content Placeholder 2"/>
          <p:cNvSpPr>
            <a:spLocks noGrp="1"/>
          </p:cNvSpPr>
          <p:nvPr>
            <p:ph idx="1"/>
          </p:nvPr>
        </p:nvSpPr>
        <p:spPr/>
        <p:txBody>
          <a:bodyPr/>
          <a:lstStyle/>
          <a:p>
            <a:pPr fontAlgn="base"/>
            <a:r>
              <a:rPr lang="en-US" b="1" dirty="0"/>
              <a:t>Student 1</a:t>
            </a:r>
            <a:r>
              <a:rPr lang="en-US" dirty="0"/>
              <a:t>: Do I really need to create a study schedule? I can honestly keep track of all of this in my head.</a:t>
            </a:r>
          </a:p>
          <a:p>
            <a:pPr fontAlgn="base"/>
            <a:r>
              <a:rPr lang="en-US" b="1" dirty="0"/>
              <a:t>Student 2</a:t>
            </a:r>
            <a:r>
              <a:rPr lang="en-US" dirty="0"/>
              <a:t>: Realistically, how much time should I spend studying for class?</a:t>
            </a:r>
          </a:p>
          <a:p>
            <a:pPr fontAlgn="base"/>
            <a:r>
              <a:rPr lang="en-US" b="1" dirty="0"/>
              <a:t>Student 3</a:t>
            </a:r>
            <a:r>
              <a:rPr lang="en-US" dirty="0"/>
              <a:t>: Aside from class time requirements, should I account for anything else as I draw up my schedule?</a:t>
            </a:r>
          </a:p>
          <a:p>
            <a:pPr fontAlgn="base"/>
            <a:r>
              <a:rPr lang="en-US" b="1" dirty="0"/>
              <a:t>Student 4</a:t>
            </a:r>
            <a:r>
              <a:rPr lang="en-US" dirty="0"/>
              <a:t>: My life and school requirements change on a week-to-week basis. How can I possibly account for this when making a schedule?</a:t>
            </a:r>
          </a:p>
          <a:p>
            <a:pPr fontAlgn="base"/>
            <a:r>
              <a:rPr lang="en-US" b="1" dirty="0"/>
              <a:t>Student 5</a:t>
            </a:r>
            <a:r>
              <a:rPr lang="en-US" dirty="0"/>
              <a:t>: I’m beginning to think that scheduling and time management are good ideas, but on the other hand they seem unrealistic. What’s wrong with cramming? It’s what I’ll probably end up doing anyway . . .</a:t>
            </a:r>
          </a:p>
          <a:p>
            <a:endParaRPr lang="en-US" dirty="0"/>
          </a:p>
        </p:txBody>
      </p:sp>
    </p:spTree>
    <p:extLst>
      <p:ext uri="{BB962C8B-B14F-4D97-AF65-F5344CB8AC3E}">
        <p14:creationId xmlns:p14="http://schemas.microsoft.com/office/powerpoint/2010/main" val="3200845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Step 3: Get Better at Prioritizing</a:t>
            </a:r>
            <a:br>
              <a:rPr lang="en-US" b="1" dirty="0"/>
            </a:b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dirty="0"/>
              <a:t>Due dates are important. Set your short and long-term goals accordingly. Ask yourself the following:</a:t>
            </a:r>
          </a:p>
          <a:p>
            <a:pPr fontAlgn="base"/>
            <a:r>
              <a:rPr lang="en-US" dirty="0"/>
              <a:t>What needs to get done today?</a:t>
            </a:r>
          </a:p>
          <a:p>
            <a:pPr fontAlgn="base"/>
            <a:r>
              <a:rPr lang="en-US" dirty="0"/>
              <a:t>What needs to get done this week?</a:t>
            </a:r>
          </a:p>
          <a:p>
            <a:pPr fontAlgn="base"/>
            <a:r>
              <a:rPr lang="en-US" dirty="0"/>
              <a:t>What needs to get done by the end the first month of the semester?</a:t>
            </a:r>
          </a:p>
          <a:p>
            <a:pPr fontAlgn="base"/>
            <a:r>
              <a:rPr lang="en-US" dirty="0"/>
              <a:t>What needs to get done by the end the second month of the semester?</a:t>
            </a:r>
          </a:p>
          <a:p>
            <a:pPr fontAlgn="base"/>
            <a:r>
              <a:rPr lang="en-US" dirty="0"/>
              <a:t>What needs to get done by the end of the semester?</a:t>
            </a:r>
          </a:p>
          <a:p>
            <a:pPr fontAlgn="base"/>
            <a:r>
              <a:rPr lang="en-US" dirty="0"/>
              <a:t>Your time is valuable. Treat it accordingly by getting the most you can out of it.</a:t>
            </a:r>
          </a:p>
          <a:p>
            <a:pPr fontAlgn="base"/>
            <a:r>
              <a:rPr lang="en-US" dirty="0"/>
              <a:t>Above all, avoid procrastination. Procrastination is the kiss of death, because it’s difficult to catch up once you’ve fallen behind. Do you have a problem with procrastination? Be on your guard so that it doesn’t become an issue for you.</a:t>
            </a:r>
          </a:p>
          <a:p>
            <a:endParaRPr lang="en-US" dirty="0"/>
          </a:p>
        </p:txBody>
      </p:sp>
    </p:spTree>
    <p:extLst>
      <p:ext uri="{BB962C8B-B14F-4D97-AF65-F5344CB8AC3E}">
        <p14:creationId xmlns:p14="http://schemas.microsoft.com/office/powerpoint/2010/main" val="1520720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goals</a:t>
            </a:r>
          </a:p>
        </p:txBody>
      </p:sp>
      <p:sp>
        <p:nvSpPr>
          <p:cNvPr id="3" name="Content Placeholder 2"/>
          <p:cNvSpPr>
            <a:spLocks noGrp="1"/>
          </p:cNvSpPr>
          <p:nvPr>
            <p:ph idx="1"/>
          </p:nvPr>
        </p:nvSpPr>
        <p:spPr/>
        <p:txBody>
          <a:bodyPr/>
          <a:lstStyle/>
          <a:p>
            <a:r>
              <a:rPr lang="en-US" dirty="0"/>
              <a:t>By the end of this section, you will be able to:</a:t>
            </a:r>
          </a:p>
          <a:p>
            <a:r>
              <a:rPr lang="en-US" dirty="0"/>
              <a:t>Explain how time management plays a factor in goal setting, leading to short-term, medium-term, and long-term objectives</a:t>
            </a:r>
          </a:p>
          <a:p>
            <a:r>
              <a:rPr lang="en-US" dirty="0"/>
              <a:t>Identify overall academic goals</a:t>
            </a:r>
          </a:p>
          <a:p>
            <a:r>
              <a:rPr lang="en-US" dirty="0"/>
              <a:t>Identify and apply motivational strategies to support goal achievement</a:t>
            </a:r>
          </a:p>
          <a:p>
            <a:r>
              <a:rPr lang="en-US" dirty="0"/>
              <a:t>Explore the social aspects of achieving goals (networking, social media, etc.)</a:t>
            </a:r>
          </a:p>
          <a:p>
            <a:r>
              <a:rPr lang="en-US" dirty="0"/>
              <a:t>Brainstorm factors that might hinder goal achievement and possible ways to address these issues</a:t>
            </a:r>
          </a:p>
          <a:p>
            <a:endParaRPr lang="en-US" dirty="0"/>
          </a:p>
        </p:txBody>
      </p:sp>
    </p:spTree>
    <p:extLst>
      <p:ext uri="{BB962C8B-B14F-4D97-AF65-F5344CB8AC3E}">
        <p14:creationId xmlns:p14="http://schemas.microsoft.com/office/powerpoint/2010/main" val="990440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Procrastination Checklist</a:t>
            </a:r>
            <a:br>
              <a:rPr lang="en-US" b="1" dirty="0"/>
            </a:br>
            <a:endParaRPr lang="en-US" dirty="0"/>
          </a:p>
        </p:txBody>
      </p:sp>
      <p:sp>
        <p:nvSpPr>
          <p:cNvPr id="3" name="Content Placeholder 2"/>
          <p:cNvSpPr>
            <a:spLocks noGrp="1"/>
          </p:cNvSpPr>
          <p:nvPr>
            <p:ph idx="1"/>
          </p:nvPr>
        </p:nvSpPr>
        <p:spPr/>
        <p:txBody>
          <a:bodyPr>
            <a:normAutofit fontScale="85000" lnSpcReduction="20000"/>
          </a:bodyPr>
          <a:lstStyle/>
          <a:p>
            <a:pPr fontAlgn="base"/>
            <a:r>
              <a:rPr lang="en-US" dirty="0"/>
              <a:t>Do any of the following descriptions apply to you?</a:t>
            </a:r>
          </a:p>
          <a:p>
            <a:pPr fontAlgn="base"/>
            <a:r>
              <a:rPr lang="en-US" dirty="0"/>
              <a:t>My paper is due in two days and I haven’t really started writing it yet.</a:t>
            </a:r>
          </a:p>
          <a:p>
            <a:pPr fontAlgn="base"/>
            <a:r>
              <a:rPr lang="en-US" dirty="0"/>
              <a:t>I’ve had to pull an all-nighter to get an assignment done on time.</a:t>
            </a:r>
          </a:p>
          <a:p>
            <a:pPr fontAlgn="base"/>
            <a:r>
              <a:rPr lang="en-US" dirty="0"/>
              <a:t>I’ve turned in an assignment late or asked for an extension when I really didn’t have a good excuse not to get it done on time.</a:t>
            </a:r>
          </a:p>
          <a:p>
            <a:pPr fontAlgn="base"/>
            <a:r>
              <a:rPr lang="en-US" dirty="0"/>
              <a:t>I’ve worked right up to the minute an assignment was due.</a:t>
            </a:r>
          </a:p>
          <a:p>
            <a:pPr fontAlgn="base"/>
            <a:r>
              <a:rPr lang="en-US" dirty="0"/>
              <a:t>I’ve underestimated how long a reading assignment would take and didn’t finish it in time for class.</a:t>
            </a:r>
          </a:p>
          <a:p>
            <a:pPr fontAlgn="base"/>
            <a:r>
              <a:rPr lang="en-US" dirty="0"/>
              <a:t>I’ve relied on the Internet for information (like a summary of a concept or a book) because I didn’t finish the reading on time.</a:t>
            </a:r>
          </a:p>
          <a:p>
            <a:pPr fontAlgn="base"/>
            <a:r>
              <a:rPr lang="en-US" dirty="0"/>
              <a:t>If these sound like issues you’ve struggled with in the past, you might want to consider whether you have the tendency to procrastinate and how you want to deal with it in your future classes. You’re already spending a lot of time, energy, and money on the classes you’re taking—don’t let all of that go to waste!</a:t>
            </a:r>
          </a:p>
          <a:p>
            <a:endParaRPr lang="en-US" dirty="0"/>
          </a:p>
        </p:txBody>
      </p:sp>
    </p:spTree>
    <p:extLst>
      <p:ext uri="{BB962C8B-B14F-4D97-AF65-F5344CB8AC3E}">
        <p14:creationId xmlns:p14="http://schemas.microsoft.com/office/powerpoint/2010/main" val="4118432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Strategies to Combat Procrastination</a:t>
            </a:r>
            <a:br>
              <a:rPr lang="en-US" b="1" dirty="0"/>
            </a:b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a:t>Below are some effective strategies for overcoming procrastination:</a:t>
            </a:r>
          </a:p>
          <a:p>
            <a:pPr fontAlgn="base"/>
            <a:r>
              <a:rPr lang="en-US" dirty="0"/>
              <a:t>Keep your studying “bite-sized”: When confronted with 150 pages of reading or 50 problems to solve, it’s natural to feel overwhelmed. Try breaking it down: What if you decide that you will read for 45 minutes or that you will solve 10 problems? That sounds much more manageable.</a:t>
            </a:r>
          </a:p>
          <a:p>
            <a:pPr fontAlgn="base"/>
            <a:r>
              <a:rPr lang="en-US" dirty="0"/>
              <a:t>Turn off your phone, close your chat windows, and block distracting Web sites. The best advice we’ve ever heard is to treat your studying as if you’re in a movie theater—just turn it off.</a:t>
            </a:r>
          </a:p>
          <a:p>
            <a:pPr fontAlgn="base"/>
            <a:r>
              <a:rPr lang="en-US" dirty="0"/>
              <a:t>Set up a reward system: If you read for 40 minutes, you can check your phone for 5 minutes. But keep in mind that reward-based systems only work if you stick to an honor system.</a:t>
            </a:r>
          </a:p>
          <a:p>
            <a:pPr fontAlgn="base"/>
            <a:r>
              <a:rPr lang="en-US" dirty="0"/>
              <a:t>Study in a place reserved for studying ONLY. Your bedroom may have too many distractions (or temptations, such as taking a nap), so it may be best to avoid it when you’re working on school assignments.</a:t>
            </a:r>
          </a:p>
          <a:p>
            <a:pPr fontAlgn="base"/>
            <a:r>
              <a:rPr lang="en-US" dirty="0"/>
              <a:t>Use checklists: Make your incremental accomplishments visible. Some people take great satisfaction and motivation from checking items off a to-do list. Be very specific when creating this list, and clearly describe each task one step at a time.</a:t>
            </a:r>
          </a:p>
          <a:p>
            <a:pPr fontAlgn="base"/>
            <a:r>
              <a:rPr lang="en-US" dirty="0"/>
              <a:t>In the following video, Joseph Clough shares key strategies for conquering procrastination once and for all.</a:t>
            </a:r>
          </a:p>
          <a:p>
            <a:pPr fontAlgn="base"/>
            <a:r>
              <a:rPr lang="en-US" dirty="0">
                <a:hlinkClick r:id="rId2"/>
              </a:rPr>
              <a:t>https://youtu.be/JjU0GbUDtrk</a:t>
            </a:r>
            <a:endParaRPr lang="en-US" dirty="0"/>
          </a:p>
          <a:p>
            <a:pPr fontAlgn="base"/>
            <a:endParaRPr lang="en-US" dirty="0"/>
          </a:p>
          <a:p>
            <a:endParaRPr lang="en-US" dirty="0"/>
          </a:p>
        </p:txBody>
      </p:sp>
    </p:spTree>
    <p:extLst>
      <p:ext uri="{BB962C8B-B14F-4D97-AF65-F5344CB8AC3E}">
        <p14:creationId xmlns:p14="http://schemas.microsoft.com/office/powerpoint/2010/main" val="1096262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 of section quiz</a:t>
            </a:r>
          </a:p>
        </p:txBody>
      </p:sp>
      <p:sp>
        <p:nvSpPr>
          <p:cNvPr id="3" name="Content Placeholder 2"/>
          <p:cNvSpPr>
            <a:spLocks noGrp="1"/>
          </p:cNvSpPr>
          <p:nvPr>
            <p:ph idx="1"/>
          </p:nvPr>
        </p:nvSpPr>
        <p:spPr/>
        <p:txBody>
          <a:bodyPr/>
          <a:lstStyle/>
          <a:p>
            <a:r>
              <a:rPr lang="en-US" dirty="0"/>
              <a:t>Remember to take the practice quiz at the end of the section on </a:t>
            </a:r>
            <a:r>
              <a:rPr lang="en-US" i="1" dirty="0">
                <a:solidFill>
                  <a:srgbClr val="FF0000"/>
                </a:solidFill>
              </a:rPr>
              <a:t>Your Use of Time</a:t>
            </a:r>
            <a:r>
              <a:rPr lang="en-US" dirty="0"/>
              <a:t>.</a:t>
            </a:r>
          </a:p>
        </p:txBody>
      </p:sp>
    </p:spTree>
    <p:extLst>
      <p:ext uri="{BB962C8B-B14F-4D97-AF65-F5344CB8AC3E}">
        <p14:creationId xmlns:p14="http://schemas.microsoft.com/office/powerpoint/2010/main" val="3771095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Success Begins with Goals</a:t>
            </a:r>
            <a:br>
              <a:rPr lang="en-US" b="1" dirty="0"/>
            </a:br>
            <a:endParaRPr lang="en-US" dirty="0"/>
          </a:p>
        </p:txBody>
      </p:sp>
      <p:sp>
        <p:nvSpPr>
          <p:cNvPr id="3" name="Content Placeholder 2"/>
          <p:cNvSpPr>
            <a:spLocks noGrp="1"/>
          </p:cNvSpPr>
          <p:nvPr>
            <p:ph idx="1"/>
          </p:nvPr>
        </p:nvSpPr>
        <p:spPr/>
        <p:txBody>
          <a:bodyPr/>
          <a:lstStyle/>
          <a:p>
            <a:r>
              <a:rPr lang="en-US" dirty="0"/>
              <a:t>Goals! A </a:t>
            </a:r>
            <a:r>
              <a:rPr lang="en-US" i="1" dirty="0"/>
              <a:t>goal</a:t>
            </a:r>
            <a:r>
              <a:rPr lang="en-US" dirty="0"/>
              <a:t> is a desired result that you envision and then plan and commit to achieve. </a:t>
            </a:r>
          </a:p>
          <a:p>
            <a:r>
              <a:rPr lang="en-US" dirty="0"/>
              <a:t>Goals can relate to family, education, career, wellness, spirituality, and many other areas of your life. </a:t>
            </a:r>
          </a:p>
          <a:p>
            <a:r>
              <a:rPr lang="en-US" dirty="0"/>
              <a:t>Generally, goals are associated with finite time expectations, even deadlines.</a:t>
            </a:r>
          </a:p>
        </p:txBody>
      </p:sp>
    </p:spTree>
    <p:extLst>
      <p:ext uri="{BB962C8B-B14F-4D97-AF65-F5344CB8AC3E}">
        <p14:creationId xmlns:p14="http://schemas.microsoft.com/office/powerpoint/2010/main" val="853627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Success Begins with Goals</a:t>
            </a:r>
            <a:endParaRPr lang="en-US" dirty="0"/>
          </a:p>
        </p:txBody>
      </p:sp>
      <p:sp>
        <p:nvSpPr>
          <p:cNvPr id="3" name="Content Placeholder 2"/>
          <p:cNvSpPr>
            <a:spLocks noGrp="1"/>
          </p:cNvSpPr>
          <p:nvPr>
            <p:ph idx="1"/>
          </p:nvPr>
        </p:nvSpPr>
        <p:spPr>
          <a:xfrm>
            <a:off x="1024128" y="1765738"/>
            <a:ext cx="9720073" cy="4824248"/>
          </a:xfrm>
        </p:spPr>
        <p:txBody>
          <a:bodyPr>
            <a:normAutofit fontScale="92500" lnSpcReduction="10000"/>
          </a:bodyPr>
          <a:lstStyle/>
          <a:p>
            <a:r>
              <a:rPr lang="en-US" dirty="0"/>
              <a:t>As a college student, many of your goals are defined for you. </a:t>
            </a:r>
          </a:p>
          <a:p>
            <a:pPr marL="457200" indent="-457200">
              <a:buFont typeface="+mj-lt"/>
              <a:buAutoNum type="alphaLcPeriod"/>
            </a:pPr>
            <a:r>
              <a:rPr lang="en-US" dirty="0"/>
              <a:t>You must take certain courses </a:t>
            </a:r>
          </a:p>
          <a:p>
            <a:pPr marL="457200" indent="-457200">
              <a:buFont typeface="+mj-lt"/>
              <a:buAutoNum type="alphaLcPeriod"/>
            </a:pPr>
            <a:r>
              <a:rPr lang="en-US" dirty="0"/>
              <a:t>Comply with certain terms and schedules </a:t>
            </a:r>
          </a:p>
          <a:p>
            <a:pPr marL="457200" indent="-457200">
              <a:buFont typeface="+mj-lt"/>
              <a:buAutoNum type="alphaLcPeriod"/>
            </a:pPr>
            <a:r>
              <a:rPr lang="en-US" dirty="0"/>
              <a:t>Turn in assignments at specified times</a:t>
            </a:r>
          </a:p>
          <a:p>
            <a:endParaRPr lang="en-US" dirty="0"/>
          </a:p>
          <a:p>
            <a:r>
              <a:rPr lang="en-US" dirty="0"/>
              <a:t>But there are plenty of goals for you to define yourself. </a:t>
            </a:r>
          </a:p>
          <a:p>
            <a:pPr marL="457200" indent="-457200">
              <a:buFont typeface="+mj-lt"/>
              <a:buAutoNum type="alphaLcPeriod"/>
            </a:pPr>
            <a:r>
              <a:rPr lang="en-US" dirty="0"/>
              <a:t>You decide what you’d like to major in. </a:t>
            </a:r>
          </a:p>
          <a:p>
            <a:pPr marL="457200" indent="-457200">
              <a:buFont typeface="+mj-lt"/>
              <a:buAutoNum type="alphaLcPeriod"/>
            </a:pPr>
            <a:r>
              <a:rPr lang="en-US" dirty="0"/>
              <a:t>You decide how long you are going to be in college  </a:t>
            </a:r>
          </a:p>
          <a:p>
            <a:pPr marL="457200" indent="-457200">
              <a:buFont typeface="+mj-lt"/>
              <a:buAutoNum type="alphaLcPeriod"/>
            </a:pPr>
            <a:r>
              <a:rPr lang="en-US" dirty="0"/>
              <a:t>You decide what terms you want to enroll in</a:t>
            </a:r>
          </a:p>
          <a:p>
            <a:pPr marL="0" indent="0">
              <a:buNone/>
            </a:pPr>
            <a:r>
              <a:rPr lang="en-US" dirty="0"/>
              <a:t> </a:t>
            </a:r>
          </a:p>
          <a:p>
            <a:r>
              <a:rPr lang="en-US" b="1" dirty="0"/>
              <a:t>What else do you decide as a college student?</a:t>
            </a:r>
          </a:p>
          <a:p>
            <a:endParaRPr lang="en-US" dirty="0"/>
          </a:p>
        </p:txBody>
      </p:sp>
    </p:spTree>
    <p:extLst>
      <p:ext uri="{BB962C8B-B14F-4D97-AF65-F5344CB8AC3E}">
        <p14:creationId xmlns:p14="http://schemas.microsoft.com/office/powerpoint/2010/main" val="2078940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a:t>
            </a:r>
          </a:p>
        </p:txBody>
      </p:sp>
      <p:sp>
        <p:nvSpPr>
          <p:cNvPr id="3" name="Content Placeholder 2"/>
          <p:cNvSpPr>
            <a:spLocks noGrp="1"/>
          </p:cNvSpPr>
          <p:nvPr>
            <p:ph idx="1"/>
          </p:nvPr>
        </p:nvSpPr>
        <p:spPr/>
        <p:txBody>
          <a:bodyPr>
            <a:normAutofit fontScale="92500" lnSpcReduction="10000"/>
          </a:bodyPr>
          <a:lstStyle/>
          <a:p>
            <a:r>
              <a:rPr lang="en-US" dirty="0"/>
              <a:t>Within your group answer the following questions.  Have one person in the group record the groups responses.</a:t>
            </a:r>
          </a:p>
          <a:p>
            <a:r>
              <a:rPr lang="en-US" dirty="0"/>
              <a:t>What are my top-priority goals?</a:t>
            </a:r>
          </a:p>
          <a:p>
            <a:r>
              <a:rPr lang="en-US" dirty="0"/>
              <a:t>Which of my skills and interests make my goals realistic for me?</a:t>
            </a:r>
          </a:p>
          <a:p>
            <a:r>
              <a:rPr lang="en-US" dirty="0"/>
              <a:t>What makes my goals believable and possible?</a:t>
            </a:r>
          </a:p>
          <a:p>
            <a:r>
              <a:rPr lang="en-US" dirty="0"/>
              <a:t>Are my goals measurable? How long will it take me to reach them? How will I know if I have achieved them?</a:t>
            </a:r>
          </a:p>
          <a:p>
            <a:r>
              <a:rPr lang="en-US" dirty="0"/>
              <a:t>Are my goals flexible? What will I do if I experience a setback?</a:t>
            </a:r>
          </a:p>
          <a:p>
            <a:r>
              <a:rPr lang="en-US" dirty="0"/>
              <a:t>Are my goal controllable? Can I achieve them on my own?</a:t>
            </a:r>
          </a:p>
          <a:p>
            <a:r>
              <a:rPr lang="en-US" dirty="0"/>
              <a:t>Are my goals in sync with my values?</a:t>
            </a:r>
          </a:p>
          <a:p>
            <a:endParaRPr lang="en-US" dirty="0"/>
          </a:p>
        </p:txBody>
      </p:sp>
    </p:spTree>
    <p:extLst>
      <p:ext uri="{BB962C8B-B14F-4D97-AF65-F5344CB8AC3E}">
        <p14:creationId xmlns:p14="http://schemas.microsoft.com/office/powerpoint/2010/main" val="3009542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Setting smart goals</a:t>
            </a:r>
          </a:p>
        </p:txBody>
      </p:sp>
      <p:sp>
        <p:nvSpPr>
          <p:cNvPr id="3" name="Content Placeholder 2"/>
          <p:cNvSpPr>
            <a:spLocks noGrp="1"/>
          </p:cNvSpPr>
          <p:nvPr>
            <p:ph idx="1"/>
          </p:nvPr>
        </p:nvSpPr>
        <p:spPr/>
        <p:txBody>
          <a:bodyPr/>
          <a:lstStyle/>
          <a:p>
            <a:r>
              <a:rPr lang="en-US" dirty="0">
                <a:hlinkClick r:id="rId2"/>
              </a:rPr>
              <a:t>https://www.youtube.com/watch?v=aVstw9HYl-o</a:t>
            </a:r>
            <a:endParaRPr lang="en-US" dirty="0"/>
          </a:p>
          <a:p>
            <a:r>
              <a:rPr lang="en-US" dirty="0"/>
              <a:t>Practice writing a SMART goal you have for yourself. </a:t>
            </a:r>
          </a:p>
          <a:p>
            <a:r>
              <a:rPr lang="en-US" dirty="0"/>
              <a:t>Part of your career project will have you writing SMART goals for your future. Start now so you understand how to write a SMART goal!</a:t>
            </a:r>
          </a:p>
        </p:txBody>
      </p:sp>
    </p:spTree>
    <p:extLst>
      <p:ext uri="{BB962C8B-B14F-4D97-AF65-F5344CB8AC3E}">
        <p14:creationId xmlns:p14="http://schemas.microsoft.com/office/powerpoint/2010/main" val="3338372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Social Aspects of Achieving Your Goals</a:t>
            </a:r>
            <a:br>
              <a:rPr lang="en-US" b="1" dirty="0"/>
            </a:br>
            <a:endParaRPr lang="en-US" dirty="0"/>
          </a:p>
        </p:txBody>
      </p:sp>
      <p:sp>
        <p:nvSpPr>
          <p:cNvPr id="3" name="Content Placeholder 2"/>
          <p:cNvSpPr>
            <a:spLocks noGrp="1"/>
          </p:cNvSpPr>
          <p:nvPr>
            <p:ph idx="1"/>
          </p:nvPr>
        </p:nvSpPr>
        <p:spPr>
          <a:xfrm>
            <a:off x="1024128" y="1466193"/>
            <a:ext cx="9720073" cy="5171090"/>
          </a:xfrm>
        </p:spPr>
        <p:txBody>
          <a:bodyPr>
            <a:normAutofit/>
          </a:bodyPr>
          <a:lstStyle/>
          <a:p>
            <a:pPr marL="0" indent="0">
              <a:buNone/>
            </a:pPr>
            <a:r>
              <a:rPr lang="en-US" dirty="0"/>
              <a:t>Make new friends</a:t>
            </a:r>
          </a:p>
          <a:p>
            <a:r>
              <a:rPr lang="en-US" dirty="0"/>
              <a:t>Study with friends</a:t>
            </a:r>
          </a:p>
          <a:p>
            <a:r>
              <a:rPr lang="en-US" dirty="0"/>
              <a:t>Actively engage with the college community</a:t>
            </a:r>
          </a:p>
          <a:p>
            <a:r>
              <a:rPr lang="en-US" dirty="0"/>
              <a:t>Volunteer to help others</a:t>
            </a:r>
          </a:p>
          <a:p>
            <a:r>
              <a:rPr lang="en-US" dirty="0"/>
              <a:t>Join student organizations</a:t>
            </a:r>
          </a:p>
          <a:p>
            <a:r>
              <a:rPr lang="en-US" dirty="0"/>
              <a:t>Get an internship</a:t>
            </a:r>
          </a:p>
          <a:p>
            <a:r>
              <a:rPr lang="en-US" dirty="0"/>
              <a:t>Work for a company related to your curriculum</a:t>
            </a:r>
          </a:p>
          <a:p>
            <a:r>
              <a:rPr lang="en-US" dirty="0"/>
              <a:t>Stay connected via social media (but use it judiciously)*</a:t>
            </a:r>
          </a:p>
          <a:p>
            <a:r>
              <a:rPr lang="en-US" dirty="0"/>
              <a:t>Keep a positive attitude</a:t>
            </a:r>
          </a:p>
          <a:p>
            <a:r>
              <a:rPr lang="en-US" dirty="0"/>
              <a:t>Congratulate yourself on all you’ve done to get where you are</a:t>
            </a:r>
          </a:p>
          <a:p>
            <a:endParaRPr lang="en-US" dirty="0"/>
          </a:p>
        </p:txBody>
      </p:sp>
    </p:spTree>
    <p:extLst>
      <p:ext uri="{BB962C8B-B14F-4D97-AF65-F5344CB8AC3E}">
        <p14:creationId xmlns:p14="http://schemas.microsoft.com/office/powerpoint/2010/main" val="4073773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Physical environment</a:t>
            </a:r>
          </a:p>
        </p:txBody>
      </p:sp>
      <p:sp>
        <p:nvSpPr>
          <p:cNvPr id="3" name="Content Placeholder 2"/>
          <p:cNvSpPr>
            <a:spLocks noGrp="1"/>
          </p:cNvSpPr>
          <p:nvPr>
            <p:ph idx="1"/>
          </p:nvPr>
        </p:nvSpPr>
        <p:spPr>
          <a:xfrm>
            <a:off x="1024128" y="2084833"/>
            <a:ext cx="9720073" cy="4662808"/>
          </a:xfrm>
        </p:spPr>
        <p:txBody>
          <a:bodyPr/>
          <a:lstStyle/>
          <a:p>
            <a:r>
              <a:rPr lang="en-US" dirty="0"/>
              <a:t>By the end of this section, you will be able to:</a:t>
            </a:r>
          </a:p>
          <a:p>
            <a:r>
              <a:rPr lang="en-US" dirty="0"/>
              <a:t>Analyze the impact of your surroundings while you study</a:t>
            </a:r>
          </a:p>
          <a:p>
            <a:r>
              <a:rPr lang="en-US" dirty="0"/>
              <a:t>Define distraction and multitasking</a:t>
            </a:r>
          </a:p>
          <a:p>
            <a:r>
              <a:rPr lang="en-US" dirty="0"/>
              <a:t>Assess the degree to which personal technology may help or hinder your study efforts</a:t>
            </a:r>
          </a:p>
          <a:p>
            <a:endParaRPr lang="en-US" dirty="0"/>
          </a:p>
        </p:txBody>
      </p:sp>
    </p:spTree>
    <p:extLst>
      <p:ext uri="{BB962C8B-B14F-4D97-AF65-F5344CB8AC3E}">
        <p14:creationId xmlns:p14="http://schemas.microsoft.com/office/powerpoint/2010/main" val="81655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Impact of Your Surroundings While You Study</a:t>
            </a:r>
            <a:br>
              <a:rPr lang="en-US" b="1" dirty="0"/>
            </a:br>
            <a:endParaRPr lang="en-US" dirty="0"/>
          </a:p>
        </p:txBody>
      </p:sp>
      <p:sp>
        <p:nvSpPr>
          <p:cNvPr id="3" name="Content Placeholder 2"/>
          <p:cNvSpPr>
            <a:spLocks noGrp="1"/>
          </p:cNvSpPr>
          <p:nvPr>
            <p:ph idx="1"/>
          </p:nvPr>
        </p:nvSpPr>
        <p:spPr/>
        <p:txBody>
          <a:bodyPr/>
          <a:lstStyle/>
          <a:p>
            <a:r>
              <a:rPr lang="en-US" dirty="0"/>
              <a:t>If a researcher walked up to you right now and asked you to identify your favorite place to study, what would your immediate response be?</a:t>
            </a:r>
          </a:p>
          <a:p>
            <a:r>
              <a:rPr lang="en-US" dirty="0"/>
              <a:t>What are your preferences for your physical surroundings when you study? </a:t>
            </a:r>
          </a:p>
          <a:p>
            <a:r>
              <a:rPr lang="en-US" dirty="0"/>
              <a:t>What are the attributes of your most conducive study environment?</a:t>
            </a:r>
          </a:p>
        </p:txBody>
      </p:sp>
    </p:spTree>
    <p:extLst>
      <p:ext uri="{BB962C8B-B14F-4D97-AF65-F5344CB8AC3E}">
        <p14:creationId xmlns:p14="http://schemas.microsoft.com/office/powerpoint/2010/main" val="41315665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365</TotalTime>
  <Words>1081</Words>
  <Application>Microsoft Office PowerPoint</Application>
  <PresentationFormat>Widescreen</PresentationFormat>
  <Paragraphs>129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Tw Cen MT</vt:lpstr>
      <vt:lpstr>Tw Cen MT Condensed</vt:lpstr>
      <vt:lpstr>Wingdings 3</vt:lpstr>
      <vt:lpstr>Integral</vt:lpstr>
      <vt:lpstr>Goal setting and time management</vt:lpstr>
      <vt:lpstr>Defining goals</vt:lpstr>
      <vt:lpstr>Success Begins with Goals </vt:lpstr>
      <vt:lpstr>Success Begins with Goals</vt:lpstr>
      <vt:lpstr>Goals</vt:lpstr>
      <vt:lpstr>Setting smart goals</vt:lpstr>
      <vt:lpstr>Social Aspects of Achieving Your Goals </vt:lpstr>
      <vt:lpstr>Your Physical environment</vt:lpstr>
      <vt:lpstr>The Impact of Your Surroundings While You Study </vt:lpstr>
      <vt:lpstr>FACTORS INFLUENCING STUDY SPACES </vt:lpstr>
      <vt:lpstr>Multitasking</vt:lpstr>
      <vt:lpstr>End of section quiz  (Physical Environment)</vt:lpstr>
      <vt:lpstr>Your use of time</vt:lpstr>
      <vt:lpstr>Your use of time</vt:lpstr>
      <vt:lpstr>Your use of time</vt:lpstr>
      <vt:lpstr> Step 1: Identify Your Time Management Style </vt:lpstr>
      <vt:lpstr>Step 2: Create a Schedule </vt:lpstr>
      <vt:lpstr>Questions and Answers About Schedules: </vt:lpstr>
      <vt:lpstr>Step 3: Get Better at Prioritizing </vt:lpstr>
      <vt:lpstr> Procrastination Checklist </vt:lpstr>
      <vt:lpstr>Strategies to Combat Procrastination </vt:lpstr>
      <vt:lpstr>End of section quiz</vt:lpstr>
    </vt:vector>
  </TitlesOfParts>
  <Company>San Jacinto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 setting and time management</dc:title>
  <dc:creator>Maima, Judith</dc:creator>
  <cp:lastModifiedBy>Bernal, Rachel</cp:lastModifiedBy>
  <cp:revision>7</cp:revision>
  <dcterms:created xsi:type="dcterms:W3CDTF">2017-02-02T01:11:19Z</dcterms:created>
  <dcterms:modified xsi:type="dcterms:W3CDTF">2020-08-19T15:32:54Z</dcterms:modified>
</cp:coreProperties>
</file>