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4" r:id="rId31"/>
    <p:sldId id="293"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8I_Qw2NfSq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V4dNoVsmU2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anjac.edu/student-services/student-support/career-servic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TDVstonPPP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youtu.be/mMLQ7nSAyD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9pYqsShxqD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Career Exploration</a:t>
            </a:r>
          </a:p>
        </p:txBody>
      </p:sp>
      <p:sp>
        <p:nvSpPr>
          <p:cNvPr id="3" name="Subtitle 2"/>
          <p:cNvSpPr>
            <a:spLocks noGrp="1"/>
          </p:cNvSpPr>
          <p:nvPr>
            <p:ph type="subTitle" idx="1"/>
          </p:nvPr>
        </p:nvSpPr>
        <p:spPr/>
        <p:txBody>
          <a:bodyPr/>
          <a:lstStyle/>
          <a:p>
            <a:r>
              <a:rPr lang="en-US" dirty="0"/>
              <a:t>Chapter 4</a:t>
            </a:r>
          </a:p>
        </p:txBody>
      </p:sp>
    </p:spTree>
    <p:extLst>
      <p:ext uri="{BB962C8B-B14F-4D97-AF65-F5344CB8AC3E}">
        <p14:creationId xmlns:p14="http://schemas.microsoft.com/office/powerpoint/2010/main" val="88696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Majors</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List key strategies for selecting a college major</a:t>
            </a:r>
          </a:p>
          <a:p>
            <a:pPr fontAlgn="base"/>
            <a:r>
              <a:rPr lang="en-US" dirty="0"/>
              <a:t>Identify the relationship between college majors and career paths (both why they matter and why they don’t)</a:t>
            </a:r>
          </a:p>
          <a:p>
            <a:pPr fontAlgn="base"/>
            <a:r>
              <a:rPr lang="en-US" dirty="0"/>
              <a:t>Identify sources for learning more about specific majors and related careers</a:t>
            </a:r>
          </a:p>
          <a:p>
            <a:pPr marL="0" indent="0">
              <a:buNone/>
            </a:pPr>
            <a:endParaRPr lang="en-US" dirty="0"/>
          </a:p>
        </p:txBody>
      </p:sp>
    </p:spTree>
    <p:extLst>
      <p:ext uri="{BB962C8B-B14F-4D97-AF65-F5344CB8AC3E}">
        <p14:creationId xmlns:p14="http://schemas.microsoft.com/office/powerpoint/2010/main" val="340648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Select Your College Major</a:t>
            </a:r>
          </a:p>
        </p:txBody>
      </p:sp>
      <p:sp>
        <p:nvSpPr>
          <p:cNvPr id="3" name="Content Placeholder 2"/>
          <p:cNvSpPr>
            <a:spLocks noGrp="1"/>
          </p:cNvSpPr>
          <p:nvPr>
            <p:ph idx="1"/>
          </p:nvPr>
        </p:nvSpPr>
        <p:spPr/>
        <p:txBody>
          <a:bodyPr/>
          <a:lstStyle/>
          <a:p>
            <a:r>
              <a:rPr lang="en-US" dirty="0"/>
              <a:t>Seek inspiration</a:t>
            </a:r>
          </a:p>
          <a:p>
            <a:r>
              <a:rPr lang="en-US" dirty="0"/>
              <a:t>Consider everything</a:t>
            </a:r>
          </a:p>
          <a:p>
            <a:r>
              <a:rPr lang="en-US" dirty="0"/>
              <a:t>Identify talents and interests</a:t>
            </a:r>
          </a:p>
          <a:p>
            <a:r>
              <a:rPr lang="en-US" dirty="0"/>
              <a:t>Explore available resources</a:t>
            </a:r>
          </a:p>
          <a:p>
            <a:r>
              <a:rPr lang="en-US" dirty="0"/>
              <a:t>In-depth career exploration</a:t>
            </a:r>
          </a:p>
          <a:p>
            <a:r>
              <a:rPr lang="en-US" dirty="0">
                <a:hlinkClick r:id="rId2"/>
              </a:rPr>
              <a:t>https://youtu.be/8I_Qw2NfSq0</a:t>
            </a:r>
            <a:endParaRPr lang="en-US" dirty="0"/>
          </a:p>
          <a:p>
            <a:pPr marL="0" indent="0">
              <a:buNone/>
            </a:pPr>
            <a:endParaRPr lang="en-US" dirty="0"/>
          </a:p>
        </p:txBody>
      </p:sp>
    </p:spTree>
    <p:extLst>
      <p:ext uri="{BB962C8B-B14F-4D97-AF65-F5344CB8AC3E}">
        <p14:creationId xmlns:p14="http://schemas.microsoft.com/office/powerpoint/2010/main" val="211069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Select Your College Major</a:t>
            </a:r>
          </a:p>
        </p:txBody>
      </p:sp>
      <p:sp>
        <p:nvSpPr>
          <p:cNvPr id="3" name="Content Placeholder 2"/>
          <p:cNvSpPr>
            <a:spLocks noGrp="1"/>
          </p:cNvSpPr>
          <p:nvPr>
            <p:ph idx="1"/>
          </p:nvPr>
        </p:nvSpPr>
        <p:spPr>
          <a:xfrm>
            <a:off x="1295401" y="2556932"/>
            <a:ext cx="9601196" cy="3782908"/>
          </a:xfrm>
        </p:spPr>
        <p:txBody>
          <a:bodyPr>
            <a:normAutofit fontScale="55000" lnSpcReduction="20000"/>
          </a:bodyPr>
          <a:lstStyle/>
          <a:p>
            <a:r>
              <a:rPr lang="en-US" sz="2900" dirty="0"/>
              <a:t>The next video shares nine tips: </a:t>
            </a:r>
            <a:r>
              <a:rPr lang="en-US" sz="2900" dirty="0">
                <a:hlinkClick r:id="rId2"/>
              </a:rPr>
              <a:t>https://youtu.be/V4dNoVsmU2o</a:t>
            </a:r>
            <a:endParaRPr lang="en-US" sz="2900" dirty="0"/>
          </a:p>
          <a:p>
            <a:endParaRPr lang="en-US" sz="2900" dirty="0"/>
          </a:p>
          <a:p>
            <a:r>
              <a:rPr lang="en-US" sz="2900" dirty="0"/>
              <a:t>Narrow your choices by deciding what you don’t like.</a:t>
            </a:r>
          </a:p>
          <a:p>
            <a:r>
              <a:rPr lang="en-US" sz="2900" dirty="0"/>
              <a:t>Explore careers that might interest you. Ask questions.</a:t>
            </a:r>
          </a:p>
          <a:p>
            <a:r>
              <a:rPr lang="en-US" sz="2900" dirty="0"/>
              <a:t>Use your school’s resources.</a:t>
            </a:r>
          </a:p>
          <a:p>
            <a:r>
              <a:rPr lang="en-US" sz="2900" dirty="0"/>
              <a:t>Ask your teacher, counselor, and family about your strengths.</a:t>
            </a:r>
          </a:p>
          <a:p>
            <a:r>
              <a:rPr lang="en-US" sz="2900" dirty="0"/>
              <a:t>60 percent of students change their majors.</a:t>
            </a:r>
          </a:p>
          <a:p>
            <a:r>
              <a:rPr lang="en-US" sz="2900" dirty="0"/>
              <a:t>Your major isn’t going to define your life. But choosing one that interests you will make your college experience much more rewarding.</a:t>
            </a:r>
          </a:p>
          <a:p>
            <a:r>
              <a:rPr lang="en-US" sz="2900" dirty="0"/>
              <a:t>Go on informational interviews with people in careers that interest you.</a:t>
            </a:r>
          </a:p>
          <a:p>
            <a:r>
              <a:rPr lang="en-US" sz="2900" dirty="0"/>
              <a:t>There’s no pressure to decide now.</a:t>
            </a:r>
          </a:p>
          <a:p>
            <a:r>
              <a:rPr lang="en-US" sz="2900" dirty="0"/>
              <a:t>Take new classes and discover your interests.</a:t>
            </a:r>
          </a:p>
          <a:p>
            <a:endParaRPr lang="en-US" dirty="0"/>
          </a:p>
        </p:txBody>
      </p:sp>
    </p:spTree>
    <p:extLst>
      <p:ext uri="{BB962C8B-B14F-4D97-AF65-F5344CB8AC3E}">
        <p14:creationId xmlns:p14="http://schemas.microsoft.com/office/powerpoint/2010/main" val="89112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Resources</a:t>
            </a:r>
          </a:p>
        </p:txBody>
      </p:sp>
      <p:sp>
        <p:nvSpPr>
          <p:cNvPr id="3" name="Content Placeholder 2"/>
          <p:cNvSpPr>
            <a:spLocks noGrp="1"/>
          </p:cNvSpPr>
          <p:nvPr>
            <p:ph idx="1"/>
          </p:nvPr>
        </p:nvSpPr>
        <p:spPr/>
        <p:txBody>
          <a:bodyPr>
            <a:normAutofit fontScale="62500" lnSpcReduction="20000"/>
          </a:bodyPr>
          <a:lstStyle/>
          <a:p>
            <a:r>
              <a:rPr lang="en-US" dirty="0"/>
              <a:t>College course catalog: Course catalogs are typically rich with information that can spark ideas and inspiration for your major and your career.</a:t>
            </a:r>
          </a:p>
          <a:p>
            <a:r>
              <a:rPr lang="en-US" dirty="0"/>
              <a:t>Faculty and academic advisers at your college: Many college professors are also practitioners in their fields, and can share insights with you about related professions.</a:t>
            </a:r>
          </a:p>
          <a:p>
            <a:r>
              <a:rPr lang="en-US" dirty="0"/>
              <a:t>Fellow students and graduating seniors: Many of your classmates, especially those who share your major, may have had experiences that can inform and enlighten you—for instance, an internship with an employer or a job interview with someone who could be contacted for more information.</a:t>
            </a:r>
          </a:p>
          <a:p>
            <a:r>
              <a:rPr lang="en-US" dirty="0"/>
              <a:t>Students who have graduated: Most colleges and universities have active alumni programs with networking resources that can help you make important decisions.</a:t>
            </a:r>
          </a:p>
          <a:p>
            <a:r>
              <a:rPr lang="en-US" dirty="0"/>
              <a:t>Your family and social communities: Contact friends and family members who can weigh in with their thoughts and experience.</a:t>
            </a:r>
          </a:p>
          <a:p>
            <a:r>
              <a:rPr lang="en-US" dirty="0"/>
              <a:t>A career center: Professionals in career centers have a wealth of information to share with you—they’re also very good at listening and can act as a sounding board for you to try out your ideas.</a:t>
            </a:r>
          </a:p>
        </p:txBody>
      </p:sp>
    </p:spTree>
    <p:extLst>
      <p:ext uri="{BB962C8B-B14F-4D97-AF65-F5344CB8AC3E}">
        <p14:creationId xmlns:p14="http://schemas.microsoft.com/office/powerpoint/2010/main" val="196011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Skill Building</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List specific skills that will be necessary for your career path</a:t>
            </a:r>
          </a:p>
          <a:p>
            <a:pPr fontAlgn="base"/>
            <a:r>
              <a:rPr lang="en-US" dirty="0"/>
              <a:t>List transferable skills that will be valuable for any career path</a:t>
            </a:r>
          </a:p>
          <a:p>
            <a:pPr fontAlgn="base"/>
            <a:r>
              <a:rPr lang="en-US" dirty="0"/>
              <a:t>Explain how to acquire necessary skills, both in and out of class, for your career goals</a:t>
            </a:r>
          </a:p>
          <a:p>
            <a:endParaRPr lang="en-US" dirty="0"/>
          </a:p>
        </p:txBody>
      </p:sp>
    </p:spTree>
    <p:extLst>
      <p:ext uri="{BB962C8B-B14F-4D97-AF65-F5344CB8AC3E}">
        <p14:creationId xmlns:p14="http://schemas.microsoft.com/office/powerpoint/2010/main" val="95800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Skills and Soft Skills</a:t>
            </a:r>
          </a:p>
        </p:txBody>
      </p:sp>
      <p:sp>
        <p:nvSpPr>
          <p:cNvPr id="3" name="Content Placeholder 2"/>
          <p:cNvSpPr>
            <a:spLocks noGrp="1"/>
          </p:cNvSpPr>
          <p:nvPr>
            <p:ph idx="1"/>
          </p:nvPr>
        </p:nvSpPr>
        <p:spPr/>
        <p:txBody>
          <a:bodyPr>
            <a:normAutofit fontScale="85000" lnSpcReduction="20000"/>
          </a:bodyPr>
          <a:lstStyle/>
          <a:p>
            <a:r>
              <a:rPr lang="en-US" b="1" dirty="0"/>
              <a:t>Hard skills </a:t>
            </a:r>
            <a:r>
              <a:rPr lang="en-US" dirty="0"/>
              <a:t>are concrete or objective abilities that you learn and perhaps have mastered. They are skills you can easily quantify, like using a computer, speaking a foreign language, or operating a machine. You might earn a certificate, a college degree, or other credentials that attest to your hard-skill competencies. Obviously, because of changes in technology, the hard skills required by industries today are vastly different from those required centuries ago.</a:t>
            </a:r>
          </a:p>
          <a:p>
            <a:r>
              <a:rPr lang="en-US" b="1" dirty="0"/>
              <a:t>Soft skills</a:t>
            </a:r>
            <a:r>
              <a:rPr lang="en-US" dirty="0"/>
              <a:t>, on the other hand, are subjective skills that have changed very little over time. Such skills might pertain to the way you relate to people, or the way you think, or the ways in which you behave—for example, listening attentively, working well in groups, and speaking clearly. Soft skills are sometimes also called “transferable skills” because you can easily transfer them from job to job or profession to profession without much training. Indeed, if you had a time machine, you could probably transfer your soft skills from one time period to another!</a:t>
            </a:r>
          </a:p>
        </p:txBody>
      </p:sp>
    </p:spTree>
    <p:extLst>
      <p:ext uri="{BB962C8B-B14F-4D97-AF65-F5344CB8AC3E}">
        <p14:creationId xmlns:p14="http://schemas.microsoft.com/office/powerpoint/2010/main" val="309191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Employers Want in an Employee</a:t>
            </a:r>
          </a:p>
        </p:txBody>
      </p:sp>
      <p:sp>
        <p:nvSpPr>
          <p:cNvPr id="3" name="Content Placeholder 2"/>
          <p:cNvSpPr>
            <a:spLocks noGrp="1"/>
          </p:cNvSpPr>
          <p:nvPr>
            <p:ph idx="1"/>
          </p:nvPr>
        </p:nvSpPr>
        <p:spPr/>
        <p:txBody>
          <a:bodyPr/>
          <a:lstStyle/>
          <a:p>
            <a:r>
              <a:rPr lang="en-US" dirty="0"/>
              <a:t>Soft skills may be especially in demand today because employers are generally equipped to train new employees in a hard skill</a:t>
            </a:r>
          </a:p>
          <a:p>
            <a:r>
              <a:rPr lang="en-US" dirty="0"/>
              <a:t>By training them to use new computer software, for instance—but it’s much more difficult to teach an employee a soft skill such as developing rapport with coworkers or knowing how to manage conflict. </a:t>
            </a:r>
          </a:p>
          <a:p>
            <a:r>
              <a:rPr lang="en-US" dirty="0"/>
              <a:t>An employer might rather hire an inexperienced worker who can pay close attention to details than an experienced worker who might cause problems on a work team.</a:t>
            </a:r>
          </a:p>
        </p:txBody>
      </p:sp>
    </p:spTree>
    <p:extLst>
      <p:ext uri="{BB962C8B-B14F-4D97-AF65-F5344CB8AC3E}">
        <p14:creationId xmlns:p14="http://schemas.microsoft.com/office/powerpoint/2010/main" val="87465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Specific Skills Necessary for Your Career Path</a:t>
            </a:r>
          </a:p>
        </p:txBody>
      </p:sp>
      <p:sp>
        <p:nvSpPr>
          <p:cNvPr id="3" name="Content Placeholder 2"/>
          <p:cNvSpPr>
            <a:spLocks noGrp="1"/>
          </p:cNvSpPr>
          <p:nvPr>
            <p:ph idx="1"/>
          </p:nvPr>
        </p:nvSpPr>
        <p:spPr/>
        <p:txBody>
          <a:bodyPr>
            <a:normAutofit fontScale="85000" lnSpcReduction="10000"/>
          </a:bodyPr>
          <a:lstStyle/>
          <a:p>
            <a:r>
              <a:rPr lang="en-US" dirty="0"/>
              <a:t>A skill is something you can do, say, or think right now. It’s what an employer expects you to bring to the workplace to improve the overall operations of the organization.</a:t>
            </a:r>
          </a:p>
          <a:p>
            <a:endParaRPr lang="en-US" dirty="0"/>
          </a:p>
          <a:p>
            <a:r>
              <a:rPr lang="en-US" dirty="0"/>
              <a:t>The table in your book lists four resources to help you determine which concrete skills are needed for all kinds of professions. </a:t>
            </a:r>
          </a:p>
          <a:p>
            <a:endParaRPr lang="en-US" dirty="0"/>
          </a:p>
          <a:p>
            <a:r>
              <a:rPr lang="en-US" dirty="0"/>
              <a:t>Spend some time reviewing each resource. You will find many interesting and exciting options. When you’re finished, you may decide that there are so many interesting professions in the world that it’s difficult to choose just one.</a:t>
            </a:r>
          </a:p>
        </p:txBody>
      </p:sp>
    </p:spTree>
    <p:extLst>
      <p:ext uri="{BB962C8B-B14F-4D97-AF65-F5344CB8AC3E}">
        <p14:creationId xmlns:p14="http://schemas.microsoft.com/office/powerpoint/2010/main" val="88781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Transferable Skills for Any Career Path</a:t>
            </a:r>
          </a:p>
        </p:txBody>
      </p:sp>
      <p:sp>
        <p:nvSpPr>
          <p:cNvPr id="3" name="Content Placeholder 2"/>
          <p:cNvSpPr>
            <a:spLocks noGrp="1"/>
          </p:cNvSpPr>
          <p:nvPr>
            <p:ph idx="1"/>
          </p:nvPr>
        </p:nvSpPr>
        <p:spPr/>
        <p:txBody>
          <a:bodyPr>
            <a:noAutofit/>
          </a:bodyPr>
          <a:lstStyle/>
          <a:p>
            <a:r>
              <a:rPr lang="en-US" sz="1600" dirty="0"/>
              <a:t>Dependable and punctual (showing up on time, ready to work, not being a liability)</a:t>
            </a:r>
          </a:p>
          <a:p>
            <a:r>
              <a:rPr lang="en-US" sz="1600" dirty="0"/>
              <a:t>Self-motivated							Team Player</a:t>
            </a:r>
          </a:p>
          <a:p>
            <a:r>
              <a:rPr lang="en-US" sz="1600" dirty="0"/>
              <a:t>Enthusiastic								Positive Attitude</a:t>
            </a:r>
          </a:p>
          <a:p>
            <a:r>
              <a:rPr lang="en-US" sz="1600" dirty="0"/>
              <a:t>Committed								Strong Communication Skills</a:t>
            </a:r>
          </a:p>
          <a:p>
            <a:r>
              <a:rPr lang="en-US" sz="1600" dirty="0"/>
              <a:t>Willing to learn (lifelong learner)				Good in essential work skills (following inst., critical thinking)</a:t>
            </a:r>
          </a:p>
          <a:p>
            <a:r>
              <a:rPr lang="en-US" sz="1600" dirty="0"/>
              <a:t>Able to accept constructive criticism				Ethical</a:t>
            </a:r>
          </a:p>
          <a:p>
            <a:r>
              <a:rPr lang="en-US" sz="1600" dirty="0"/>
              <a:t>A good problem solver						Safety Conscious</a:t>
            </a:r>
          </a:p>
          <a:p>
            <a:r>
              <a:rPr lang="en-US" sz="1600" dirty="0"/>
              <a:t>Strong in customer service skills				Honest</a:t>
            </a:r>
          </a:p>
          <a:p>
            <a:r>
              <a:rPr lang="en-US" sz="1600" dirty="0"/>
              <a:t>Adaptable (willing to change and take on new challenges)		Strong in management</a:t>
            </a:r>
          </a:p>
          <a:p>
            <a:pPr marL="0" indent="0">
              <a:buNone/>
            </a:pPr>
            <a:endParaRPr lang="en-US" sz="1600" dirty="0"/>
          </a:p>
        </p:txBody>
      </p:sp>
    </p:spTree>
    <p:extLst>
      <p:ext uri="{BB962C8B-B14F-4D97-AF65-F5344CB8AC3E}">
        <p14:creationId xmlns:p14="http://schemas.microsoft.com/office/powerpoint/2010/main" val="173110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ASSESS YOUR SOFT SKILLS</a:t>
            </a:r>
          </a:p>
        </p:txBody>
      </p:sp>
      <p:sp>
        <p:nvSpPr>
          <p:cNvPr id="3" name="Content Placeholder 2"/>
          <p:cNvSpPr>
            <a:spLocks noGrp="1"/>
          </p:cNvSpPr>
          <p:nvPr>
            <p:ph idx="1"/>
          </p:nvPr>
        </p:nvSpPr>
        <p:spPr/>
        <p:txBody>
          <a:bodyPr>
            <a:normAutofit fontScale="70000" lnSpcReduction="20000"/>
          </a:bodyPr>
          <a:lstStyle/>
          <a:p>
            <a:r>
              <a:rPr lang="en-US" dirty="0"/>
              <a:t>Review the transferable skills listed in the self-assessment exercises developed by Employment and Social Development Canada (ESDC).</a:t>
            </a:r>
          </a:p>
          <a:p>
            <a:r>
              <a:rPr lang="en-US" dirty="0"/>
              <a:t>Analyze your strengths and areas in which you need to improve individual essential skills.</a:t>
            </a:r>
          </a:p>
          <a:p>
            <a:r>
              <a:rPr lang="en-US" dirty="0"/>
              <a:t>Instructions</a:t>
            </a:r>
          </a:p>
          <a:p>
            <a:endParaRPr lang="en-US" dirty="0"/>
          </a:p>
          <a:p>
            <a:r>
              <a:rPr lang="en-US" dirty="0"/>
              <a:t>Read each statement in Section 1 of any transferable skills pertinent to a profession you are interested in.</a:t>
            </a:r>
          </a:p>
          <a:p>
            <a:r>
              <a:rPr lang="en-US" dirty="0"/>
              <a:t>Place a checkmark in the column that best describes how well you can complete that task. Think about your work and life experiences as you consider each task.</a:t>
            </a:r>
          </a:p>
          <a:p>
            <a:r>
              <a:rPr lang="en-US" dirty="0"/>
              <a:t>Review your responses for each task. If you have checked five or more in the “Somewhat” and/or “No” columns, you may want to consider upgrading your oral communication skills.</a:t>
            </a:r>
          </a:p>
          <a:p>
            <a:r>
              <a:rPr lang="en-US" dirty="0"/>
              <a:t>Complete Section 2 to identify your training needs.</a:t>
            </a:r>
          </a:p>
        </p:txBody>
      </p:sp>
    </p:spTree>
    <p:extLst>
      <p:ext uri="{BB962C8B-B14F-4D97-AF65-F5344CB8AC3E}">
        <p14:creationId xmlns:p14="http://schemas.microsoft.com/office/powerpoint/2010/main" val="412675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Identify your motivations for attending college</a:t>
            </a:r>
          </a:p>
          <a:p>
            <a:pPr fontAlgn="base"/>
            <a:r>
              <a:rPr lang="en-US" dirty="0"/>
              <a:t>Correlate your short-term goals with longer-range ambitions</a:t>
            </a:r>
          </a:p>
          <a:p>
            <a:pPr fontAlgn="base"/>
            <a:r>
              <a:rPr lang="en-US" dirty="0"/>
              <a:t>Define college ready and career ready</a:t>
            </a:r>
          </a:p>
          <a:p>
            <a:pPr fontAlgn="base"/>
            <a:r>
              <a:rPr lang="en-US" dirty="0"/>
              <a:t>Describe how your longer-term goals might evolve, relative to your deepening experiences</a:t>
            </a:r>
          </a:p>
          <a:p>
            <a:endParaRPr lang="en-US" dirty="0"/>
          </a:p>
        </p:txBody>
      </p:sp>
    </p:spTree>
    <p:extLst>
      <p:ext uri="{BB962C8B-B14F-4D97-AF65-F5344CB8AC3E}">
        <p14:creationId xmlns:p14="http://schemas.microsoft.com/office/powerpoint/2010/main" val="279705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0891"/>
            <a:ext cx="9601196" cy="1889759"/>
          </a:xfrm>
        </p:spPr>
        <p:txBody>
          <a:bodyPr>
            <a:normAutofit fontScale="90000"/>
          </a:bodyPr>
          <a:lstStyle/>
          <a:p>
            <a:r>
              <a:rPr lang="en-US" dirty="0"/>
              <a:t>Acquiring Necessary Skills </a:t>
            </a:r>
            <a:br>
              <a:rPr lang="en-US" dirty="0"/>
            </a:br>
            <a:r>
              <a:rPr lang="en-US" dirty="0"/>
              <a:t>(both in and out of class) </a:t>
            </a:r>
            <a:br>
              <a:rPr lang="en-US" dirty="0"/>
            </a:br>
            <a:r>
              <a:rPr lang="en-US" dirty="0"/>
              <a:t>for Your Career Goals</a:t>
            </a:r>
          </a:p>
        </p:txBody>
      </p:sp>
      <p:sp>
        <p:nvSpPr>
          <p:cNvPr id="3" name="Content Placeholder 2"/>
          <p:cNvSpPr>
            <a:spLocks noGrp="1"/>
          </p:cNvSpPr>
          <p:nvPr>
            <p:ph idx="1"/>
          </p:nvPr>
        </p:nvSpPr>
        <p:spPr/>
        <p:txBody>
          <a:bodyPr>
            <a:normAutofit fontScale="55000" lnSpcReduction="20000"/>
          </a:bodyPr>
          <a:lstStyle/>
          <a:p>
            <a:r>
              <a:rPr lang="en-US" dirty="0"/>
              <a:t>Learn how to write clearly. After you’ve written something, have people edit it. Then rewrite it, taking into account the feedback you received. Write all the time.</a:t>
            </a:r>
          </a:p>
          <a:p>
            <a:r>
              <a:rPr lang="en-US" dirty="0"/>
              <a:t>Learn how to speak. Speak clearly on the phone and at a table. For public speaking, try Toastmasters. “Meet and speak. Speak and write.”</a:t>
            </a:r>
          </a:p>
          <a:p>
            <a:r>
              <a:rPr lang="en-US" dirty="0"/>
              <a:t>Be reachable. Publish your email so that people can contact you. Don’t worry about spam.</a:t>
            </a:r>
          </a:p>
          <a:p>
            <a:r>
              <a:rPr lang="en-US" dirty="0"/>
              <a:t>Learn about computers and computing, even if you aren’t gearing for a career in information technology. Learn something entirely new every six to twelve months.</a:t>
            </a:r>
          </a:p>
          <a:p>
            <a:r>
              <a:rPr lang="en-US" dirty="0"/>
              <a:t>Build relationships within your community. Use tools like Meetup.com and search for clubs at local schools, libraries, and centers. Then, seek out remote people around the country and world. Learn about them and their projects first by searching the Internet.</a:t>
            </a:r>
          </a:p>
          <a:p>
            <a:r>
              <a:rPr lang="en-US" dirty="0"/>
              <a:t>Attend conferences and events. This is a great way to network with people and meet them face-to-face.</a:t>
            </a:r>
          </a:p>
          <a:p>
            <a:r>
              <a:rPr lang="en-US" dirty="0"/>
              <a:t>Find a project and get involved. Start reading questions and answers, then start answering questions.</a:t>
            </a:r>
          </a:p>
          <a:p>
            <a:r>
              <a:rPr lang="en-US" dirty="0"/>
              <a:t>Collaborate with people all over the world.</a:t>
            </a:r>
          </a:p>
          <a:p>
            <a:r>
              <a:rPr lang="en-US" dirty="0"/>
              <a:t>Keep your LinkedIn profile and social media profiles up-to-date. Be findable.</a:t>
            </a:r>
          </a:p>
          <a:p>
            <a:r>
              <a:rPr lang="en-US" dirty="0"/>
              <a:t>Keep learning. Skills will often beat smarts. Be sure to schedule time for learning and having fun!</a:t>
            </a:r>
          </a:p>
        </p:txBody>
      </p:sp>
    </p:spTree>
    <p:extLst>
      <p:ext uri="{BB962C8B-B14F-4D97-AF65-F5344CB8AC3E}">
        <p14:creationId xmlns:p14="http://schemas.microsoft.com/office/powerpoint/2010/main" val="220131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Get Involved</a:t>
            </a:r>
          </a:p>
        </p:txBody>
      </p:sp>
      <p:sp>
        <p:nvSpPr>
          <p:cNvPr id="3" name="Content Placeholder 2"/>
          <p:cNvSpPr>
            <a:spLocks noGrp="1"/>
          </p:cNvSpPr>
          <p:nvPr>
            <p:ph idx="1"/>
          </p:nvPr>
        </p:nvSpPr>
        <p:spPr/>
        <p:txBody>
          <a:bodyPr/>
          <a:lstStyle/>
          <a:p>
            <a:r>
              <a:rPr lang="en-US" dirty="0"/>
              <a:t>Get involved in part-time work</a:t>
            </a:r>
          </a:p>
          <a:p>
            <a:r>
              <a:rPr lang="en-US" dirty="0"/>
              <a:t>Get involved in extracurricular activities</a:t>
            </a:r>
          </a:p>
          <a:p>
            <a:r>
              <a:rPr lang="en-US" dirty="0"/>
              <a:t>Get involved with employment and career development</a:t>
            </a:r>
          </a:p>
        </p:txBody>
      </p:sp>
    </p:spTree>
    <p:extLst>
      <p:ext uri="{BB962C8B-B14F-4D97-AF65-F5344CB8AC3E}">
        <p14:creationId xmlns:p14="http://schemas.microsoft.com/office/powerpoint/2010/main" val="87125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Development</a:t>
            </a:r>
          </a:p>
        </p:txBody>
      </p:sp>
      <p:sp>
        <p:nvSpPr>
          <p:cNvPr id="3" name="Content Placeholder 2"/>
          <p:cNvSpPr>
            <a:spLocks noGrp="1"/>
          </p:cNvSpPr>
          <p:nvPr>
            <p:ph idx="1"/>
          </p:nvPr>
        </p:nvSpPr>
        <p:spPr/>
        <p:txBody>
          <a:bodyPr/>
          <a:lstStyle/>
          <a:p>
            <a:r>
              <a:rPr lang="en-US" dirty="0"/>
              <a:t>By the end of this section, you will be able to:</a:t>
            </a:r>
          </a:p>
          <a:p>
            <a:endParaRPr lang="en-US" dirty="0"/>
          </a:p>
          <a:p>
            <a:r>
              <a:rPr lang="en-US" dirty="0"/>
              <a:t>Describe the stages of career development, and identify the stage you’re currently in</a:t>
            </a:r>
          </a:p>
          <a:p>
            <a:r>
              <a:rPr lang="en-US" dirty="0"/>
              <a:t>Identify career development resources in your school, community, and beyond</a:t>
            </a:r>
          </a:p>
        </p:txBody>
      </p:sp>
    </p:spTree>
    <p:extLst>
      <p:ext uri="{BB962C8B-B14F-4D97-AF65-F5344CB8AC3E}">
        <p14:creationId xmlns:p14="http://schemas.microsoft.com/office/powerpoint/2010/main" val="207717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76702"/>
          </a:xfrm>
        </p:spPr>
        <p:txBody>
          <a:bodyPr>
            <a:normAutofit fontScale="90000"/>
          </a:bodyPr>
          <a:lstStyle/>
          <a:p>
            <a:r>
              <a:rPr lang="en-US" dirty="0"/>
              <a:t>Stages of Career Development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7674353"/>
              </p:ext>
            </p:extLst>
          </p:nvPr>
        </p:nvGraphicFramePr>
        <p:xfrm>
          <a:off x="1295398" y="1654629"/>
          <a:ext cx="9601200" cy="4345579"/>
        </p:xfrm>
        <a:graphic>
          <a:graphicData uri="http://schemas.openxmlformats.org/drawingml/2006/table">
            <a:tbl>
              <a:tblPr firstRow="1" bandRow="1">
                <a:tableStyleId>{5C22544A-7EE6-4342-B048-85BDC9FD1C3A}</a:tableStyleId>
              </a:tblPr>
              <a:tblGrid>
                <a:gridCol w="472442">
                  <a:extLst>
                    <a:ext uri="{9D8B030D-6E8A-4147-A177-3AD203B41FA5}">
                      <a16:colId xmlns:a16="http://schemas.microsoft.com/office/drawing/2014/main" val="2234568613"/>
                    </a:ext>
                  </a:extLst>
                </a:gridCol>
                <a:gridCol w="1384663">
                  <a:extLst>
                    <a:ext uri="{9D8B030D-6E8A-4147-A177-3AD203B41FA5}">
                      <a16:colId xmlns:a16="http://schemas.microsoft.com/office/drawing/2014/main" val="3429844296"/>
                    </a:ext>
                  </a:extLst>
                </a:gridCol>
                <a:gridCol w="7744095">
                  <a:extLst>
                    <a:ext uri="{9D8B030D-6E8A-4147-A177-3AD203B41FA5}">
                      <a16:colId xmlns:a16="http://schemas.microsoft.com/office/drawing/2014/main" val="3309641739"/>
                    </a:ext>
                  </a:extLst>
                </a:gridCol>
              </a:tblGrid>
              <a:tr h="386332">
                <a:tc>
                  <a:txBody>
                    <a:bodyPr/>
                    <a:lstStyle/>
                    <a:p>
                      <a:r>
                        <a:rPr lang="en-US" dirty="0"/>
                        <a:t>#</a:t>
                      </a:r>
                    </a:p>
                  </a:txBody>
                  <a:tcPr/>
                </a:tc>
                <a:tc>
                  <a:txBody>
                    <a:bodyPr/>
                    <a:lstStyle/>
                    <a:p>
                      <a:r>
                        <a:rPr lang="en-US" dirty="0"/>
                        <a:t>Stage</a:t>
                      </a:r>
                    </a:p>
                  </a:txBody>
                  <a:tcPr/>
                </a:tc>
                <a:tc>
                  <a:txBody>
                    <a:bodyPr/>
                    <a:lstStyle/>
                    <a:p>
                      <a:r>
                        <a:rPr lang="en-US" dirty="0"/>
                        <a:t>Description</a:t>
                      </a:r>
                    </a:p>
                  </a:txBody>
                  <a:tcPr/>
                </a:tc>
                <a:extLst>
                  <a:ext uri="{0D108BD9-81ED-4DB2-BD59-A6C34878D82A}">
                    <a16:rowId xmlns:a16="http://schemas.microsoft.com/office/drawing/2014/main" val="96531412"/>
                  </a:ext>
                </a:extLst>
              </a:tr>
              <a:tr h="679721">
                <a:tc>
                  <a:txBody>
                    <a:bodyPr/>
                    <a:lstStyle/>
                    <a:p>
                      <a:r>
                        <a:rPr lang="en-US" dirty="0"/>
                        <a:t>1</a:t>
                      </a:r>
                    </a:p>
                  </a:txBody>
                  <a:tcPr/>
                </a:tc>
                <a:tc>
                  <a:txBody>
                    <a:bodyPr/>
                    <a:lstStyle/>
                    <a:p>
                      <a:pPr marL="0" marR="0">
                        <a:lnSpc>
                          <a:spcPct val="107000"/>
                        </a:lnSpc>
                        <a:spcBef>
                          <a:spcPts val="0"/>
                        </a:spcBef>
                        <a:spcAft>
                          <a:spcPts val="0"/>
                        </a:spcAft>
                      </a:pPr>
                      <a:r>
                        <a:rPr lang="en-US" sz="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GROWING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This is a time in early years (4–13 years old) when you begin to have a sense about the future. You begin to realize that your participation in the world is related to being able to do certain tasks and accomplish certain goals.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1118654872"/>
                  </a:ext>
                </a:extLst>
              </a:tr>
              <a:tr h="1053483">
                <a:tc>
                  <a:txBody>
                    <a:bodyPr/>
                    <a:lstStyle/>
                    <a:p>
                      <a:r>
                        <a:rPr lang="en-US" dirty="0"/>
                        <a:t>2</a:t>
                      </a:r>
                    </a:p>
                  </a:txBody>
                  <a:tcPr/>
                </a:tc>
                <a:tc>
                  <a:txBody>
                    <a:bodyPr/>
                    <a:lstStyle/>
                    <a:p>
                      <a:pPr marL="0" marR="0">
                        <a:lnSpc>
                          <a:spcPct val="107000"/>
                        </a:lnSpc>
                        <a:spcBef>
                          <a:spcPts val="0"/>
                        </a:spcBef>
                        <a:spcAft>
                          <a:spcPts val="0"/>
                        </a:spcAft>
                      </a:pPr>
                      <a:r>
                        <a:rPr lang="en-US" sz="9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EXPLORING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This period begins when you are a teenager, and it extends into your mid-twenties. In this stage you find that you have specific interests and aptitudes. You are aware of your inclinations to perform and learn about some subjects more than others. You may try out jobs in your community or at your school. You may begin to explore a specific career. At this stage, you have some detailed “data points” about careers, which will guide you in certain directions.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1179122503"/>
                  </a:ext>
                </a:extLst>
              </a:tr>
              <a:tr h="679721">
                <a:tc>
                  <a:txBody>
                    <a:bodyPr/>
                    <a:lstStyle/>
                    <a:p>
                      <a:r>
                        <a:rPr lang="en-US" dirty="0"/>
                        <a:t>3</a:t>
                      </a:r>
                    </a:p>
                  </a:txBody>
                  <a:tcPr/>
                </a:tc>
                <a:tc>
                  <a:txBody>
                    <a:bodyPr/>
                    <a:lstStyle/>
                    <a:p>
                      <a:pPr marL="0" marR="0">
                        <a:lnSpc>
                          <a:spcPct val="107000"/>
                        </a:lnSpc>
                        <a:spcBef>
                          <a:spcPts val="0"/>
                        </a:spcBef>
                        <a:spcAft>
                          <a:spcPts val="0"/>
                        </a:spcAft>
                      </a:pPr>
                      <a:r>
                        <a:rPr lang="en-US" sz="9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ESTABLISHING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This period covers your mid-twenties through mid-forties. By now you are selecting or entering a field you consider suitable, and you are exploring job opportunities that will be stabile. You are also looking for upward growth, so you may be thinking about an advanced degree.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1900397366"/>
                  </a:ext>
                </a:extLst>
              </a:tr>
              <a:tr h="679721">
                <a:tc>
                  <a:txBody>
                    <a:bodyPr/>
                    <a:lstStyle/>
                    <a:p>
                      <a:r>
                        <a:rPr lang="en-US" dirty="0"/>
                        <a:t>4</a:t>
                      </a:r>
                    </a:p>
                  </a:txBody>
                  <a:tcPr/>
                </a:tc>
                <a:tc>
                  <a:txBody>
                    <a:bodyPr/>
                    <a:lstStyle/>
                    <a:p>
                      <a:pPr marL="0" marR="0">
                        <a:lnSpc>
                          <a:spcPct val="107000"/>
                        </a:lnSpc>
                        <a:spcBef>
                          <a:spcPts val="0"/>
                        </a:spcBef>
                        <a:spcAft>
                          <a:spcPts val="0"/>
                        </a:spcAft>
                      </a:pPr>
                      <a:r>
                        <a:rPr lang="en-US" sz="9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MAINTAINING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This stage is typical for people in their mid-forties to mid-sixties. You may be in an upward pattern of learning new stills and staying engaged. But you might also be merely “coasting and cruising” or even  feeling stagnant. You may be taking stock of what you’ve accomplished and where you still want to 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1728954075"/>
                  </a:ext>
                </a:extLst>
              </a:tr>
              <a:tr h="866601">
                <a:tc>
                  <a:txBody>
                    <a:bodyPr/>
                    <a:lstStyle/>
                    <a:p>
                      <a:r>
                        <a:rPr lang="en-US" dirty="0"/>
                        <a:t>5</a:t>
                      </a:r>
                    </a:p>
                  </a:txBody>
                  <a:tcPr/>
                </a:tc>
                <a:tc>
                  <a:txBody>
                    <a:bodyPr/>
                    <a:lstStyle/>
                    <a:p>
                      <a:pPr marL="0" marR="0">
                        <a:lnSpc>
                          <a:spcPct val="107000"/>
                        </a:lnSpc>
                        <a:spcBef>
                          <a:spcPts val="0"/>
                        </a:spcBef>
                        <a:spcAft>
                          <a:spcPts val="0"/>
                        </a:spcAft>
                      </a:pPr>
                      <a:r>
                        <a:rPr lang="en-US" sz="9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REINVENTING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 your mid-sixties, you are likely transitioning into retirement. But retirement in our technologically advanced world can be just the beginning of a new career or pursuit—a time when you can reinvent yourself. There are many new interests to pursue, including teaching others what you’ve learned, volunteering, starting online businesses, consulting,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535117745"/>
                  </a:ext>
                </a:extLst>
              </a:tr>
            </a:tbl>
          </a:graphicData>
        </a:graphic>
      </p:graphicFrame>
    </p:spTree>
    <p:extLst>
      <p:ext uri="{BB962C8B-B14F-4D97-AF65-F5344CB8AC3E}">
        <p14:creationId xmlns:p14="http://schemas.microsoft.com/office/powerpoint/2010/main" val="1071541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Do, Check, Act</a:t>
            </a:r>
          </a:p>
        </p:txBody>
      </p:sp>
      <p:sp>
        <p:nvSpPr>
          <p:cNvPr id="3" name="Content Placeholder 2"/>
          <p:cNvSpPr>
            <a:spLocks noGrp="1"/>
          </p:cNvSpPr>
          <p:nvPr>
            <p:ph idx="1"/>
          </p:nvPr>
        </p:nvSpPr>
        <p:spPr/>
        <p:txBody>
          <a:bodyPr>
            <a:normAutofit fontScale="62500" lnSpcReduction="20000"/>
          </a:bodyPr>
          <a:lstStyle/>
          <a:p>
            <a:r>
              <a:rPr lang="en-US" dirty="0"/>
              <a:t>PLAN: What are your goals and objectives? What process will you use to get to your targets? You might want to plan smaller to begin with and test out possible effects. For instance, if you are thinking of getting into a certain career, you might plan to try it out first as an intern or volunteer or on a part-time basis. When you start on a small scale, you can test possible outcomes.</a:t>
            </a:r>
          </a:p>
          <a:p>
            <a:r>
              <a:rPr lang="en-US" dirty="0"/>
              <a:t>DO: Implement your plan. Sell your product—which is YOU and your skills, talents, energy, and enthusiasm. Collect data as you go along; you will need it for charting and analyzing in the Check and Act steps ahead.</a:t>
            </a:r>
          </a:p>
          <a:p>
            <a:r>
              <a:rPr lang="en-US" dirty="0"/>
              <a:t>CHECK: Look at your results so far. Are you happy with your job or wherever you are in the career-development process? How is your actual accomplishment measuring up next to your intentions and wishes? Look for where you may have deviated in your intended steps. For example, did you take a job in another city when your initial plans were for working closer to friends and family? What are the pros and cons? If you like, create a chart that shows you all the factors. With a chart, it will be easier to see trends over several PDCA cycles.</a:t>
            </a:r>
          </a:p>
          <a:p>
            <a:r>
              <a:rPr lang="en-US" dirty="0"/>
              <a:t>ACT: How should you act going forward? What changes in planning, doing, and checking do you want to take? The PDCA framework is an ongoing process. Keep planning, doing, checking, and acting. The goal is continuous improvement.</a:t>
            </a:r>
          </a:p>
        </p:txBody>
      </p:sp>
    </p:spTree>
    <p:extLst>
      <p:ext uri="{BB962C8B-B14F-4D97-AF65-F5344CB8AC3E}">
        <p14:creationId xmlns:p14="http://schemas.microsoft.com/office/powerpoint/2010/main" val="90521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Services</a:t>
            </a:r>
          </a:p>
        </p:txBody>
      </p:sp>
      <p:sp>
        <p:nvSpPr>
          <p:cNvPr id="3" name="Content Placeholder 2"/>
          <p:cNvSpPr>
            <a:spLocks noGrp="1"/>
          </p:cNvSpPr>
          <p:nvPr>
            <p:ph idx="1"/>
          </p:nvPr>
        </p:nvSpPr>
        <p:spPr/>
        <p:txBody>
          <a:bodyPr/>
          <a:lstStyle/>
          <a:p>
            <a:r>
              <a:rPr lang="en-US" dirty="0"/>
              <a:t>Visit the San Jacinto College Career Services department or website for more help on your campus.</a:t>
            </a:r>
          </a:p>
          <a:p>
            <a:r>
              <a:rPr lang="en-US" dirty="0">
                <a:hlinkClick r:id="rId2"/>
              </a:rPr>
              <a:t>http://www.sanjac.edu/student-services/student-support/career-services</a:t>
            </a:r>
            <a:endParaRPr lang="en-US" dirty="0"/>
          </a:p>
          <a:p>
            <a:pPr marL="0" indent="0">
              <a:buNone/>
            </a:pPr>
            <a:endParaRPr lang="en-US" dirty="0"/>
          </a:p>
        </p:txBody>
      </p:sp>
    </p:spTree>
    <p:extLst>
      <p:ext uri="{BB962C8B-B14F-4D97-AF65-F5344CB8AC3E}">
        <p14:creationId xmlns:p14="http://schemas.microsoft.com/office/powerpoint/2010/main" val="3453027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a:t>
            </a:r>
          </a:p>
        </p:txBody>
      </p:sp>
      <p:sp>
        <p:nvSpPr>
          <p:cNvPr id="3" name="Content Placeholder 2"/>
          <p:cNvSpPr>
            <a:spLocks noGrp="1"/>
          </p:cNvSpPr>
          <p:nvPr>
            <p:ph idx="1"/>
          </p:nvPr>
        </p:nvSpPr>
        <p:spPr/>
        <p:txBody>
          <a:bodyPr/>
          <a:lstStyle/>
          <a:p>
            <a:r>
              <a:rPr lang="en-US" dirty="0"/>
              <a:t>By the end of this section, you will be able to:</a:t>
            </a:r>
          </a:p>
          <a:p>
            <a:endParaRPr lang="en-US" dirty="0"/>
          </a:p>
          <a:p>
            <a:r>
              <a:rPr lang="en-US" dirty="0"/>
              <a:t>Define network and identify strategies for networking</a:t>
            </a:r>
          </a:p>
          <a:p>
            <a:r>
              <a:rPr lang="en-US" dirty="0"/>
              <a:t>Identify sources for developing professional networks</a:t>
            </a:r>
          </a:p>
        </p:txBody>
      </p:sp>
    </p:spTree>
    <p:extLst>
      <p:ext uri="{BB962C8B-B14F-4D97-AF65-F5344CB8AC3E}">
        <p14:creationId xmlns:p14="http://schemas.microsoft.com/office/powerpoint/2010/main" val="282223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When you “network,” you exchange information.</a:t>
            </a:r>
            <a:br>
              <a:rPr lang="en-US" dirty="0"/>
            </a:br>
            <a:endParaRPr lang="en-US" dirty="0"/>
          </a:p>
        </p:txBody>
      </p:sp>
      <p:sp>
        <p:nvSpPr>
          <p:cNvPr id="3" name="Content Placeholder 2"/>
          <p:cNvSpPr>
            <a:spLocks noGrp="1"/>
          </p:cNvSpPr>
          <p:nvPr>
            <p:ph idx="1"/>
          </p:nvPr>
        </p:nvSpPr>
        <p:spPr/>
        <p:txBody>
          <a:bodyPr>
            <a:normAutofit/>
          </a:bodyPr>
          <a:lstStyle/>
          <a:p>
            <a:r>
              <a:rPr lang="en-US" dirty="0"/>
              <a:t>You may share business cards, résumés, cover letters, job-seeking strategies, leads about open jobs, information about companies and organizations, and information about a specific field.</a:t>
            </a:r>
          </a:p>
          <a:p>
            <a:r>
              <a:rPr lang="en-US" dirty="0"/>
              <a:t>You might also share information about meet-up groups, conferences, special events, technology tools, and social media.</a:t>
            </a:r>
          </a:p>
          <a:p>
            <a:r>
              <a:rPr lang="en-US" dirty="0"/>
              <a:t>You might also solicit job “headhunters,” career counselors, career centers, career coaches, an alumni association, family members, friends, acquaintances, and vendors.</a:t>
            </a:r>
          </a:p>
        </p:txBody>
      </p:sp>
    </p:spTree>
    <p:extLst>
      <p:ext uri="{BB962C8B-B14F-4D97-AF65-F5344CB8AC3E}">
        <p14:creationId xmlns:p14="http://schemas.microsoft.com/office/powerpoint/2010/main" val="71532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Networking</a:t>
            </a:r>
          </a:p>
        </p:txBody>
      </p:sp>
      <p:sp>
        <p:nvSpPr>
          <p:cNvPr id="3" name="Content Placeholder 2"/>
          <p:cNvSpPr>
            <a:spLocks noGrp="1"/>
          </p:cNvSpPr>
          <p:nvPr>
            <p:ph idx="1"/>
          </p:nvPr>
        </p:nvSpPr>
        <p:spPr/>
        <p:txBody>
          <a:bodyPr>
            <a:normAutofit fontScale="62500" lnSpcReduction="20000"/>
          </a:bodyPr>
          <a:lstStyle/>
          <a:p>
            <a:r>
              <a:rPr lang="en-US" dirty="0"/>
              <a:t>Hope is not a plan. You need a plan of action to achieve your networking goals.</a:t>
            </a:r>
          </a:p>
          <a:p>
            <a:r>
              <a:rPr lang="en-US" dirty="0"/>
              <a:t>Keenly focus your activities on getting a job. Use all tools available to you.</a:t>
            </a:r>
          </a:p>
          <a:p>
            <a:r>
              <a:rPr lang="en-US" dirty="0"/>
              <a:t>You need business cards. No ifs, ands, or buts.</a:t>
            </a:r>
          </a:p>
          <a:p>
            <a:r>
              <a:rPr lang="en-US" dirty="0"/>
              <a:t>Register your own domain name. Find your favorite geek to build you a landing page. Keep building your site for the rest of your life.</a:t>
            </a:r>
          </a:p>
          <a:p>
            <a:r>
              <a:rPr lang="en-US" dirty="0"/>
              <a:t>Attend networking events. Most of them offer student rates.</a:t>
            </a:r>
          </a:p>
          <a:p>
            <a:r>
              <a:rPr lang="en-US" dirty="0"/>
              <a:t>Master </a:t>
            </a:r>
            <a:r>
              <a:rPr lang="en-US" dirty="0" err="1"/>
              <a:t>Linkedin</a:t>
            </a:r>
            <a:r>
              <a:rPr lang="en-US" dirty="0"/>
              <a:t> because that is what human resource departments use. Post updates.</a:t>
            </a:r>
          </a:p>
          <a:p>
            <a:r>
              <a:rPr lang="en-US" dirty="0"/>
              <a:t>Think of your parents’ friends as databases. Leverage their knowledge and their willingness to help you.</a:t>
            </a:r>
          </a:p>
          <a:p>
            <a:r>
              <a:rPr lang="en-US" dirty="0"/>
              <a:t>Create the world you want to live in in the future by creating it today through your networking activity. These are the times to live in a world of “this is how I can help.”</a:t>
            </a:r>
          </a:p>
          <a:p>
            <a:r>
              <a:rPr lang="en-US" dirty="0">
                <a:hlinkClick r:id="rId2"/>
              </a:rPr>
              <a:t>https://youtu.be/TDVstonPPP8</a:t>
            </a:r>
            <a:r>
              <a:rPr lang="en-US" dirty="0"/>
              <a:t> - Networking Tips For College Students</a:t>
            </a:r>
          </a:p>
        </p:txBody>
      </p:sp>
    </p:spTree>
    <p:extLst>
      <p:ext uri="{BB962C8B-B14F-4D97-AF65-F5344CB8AC3E}">
        <p14:creationId xmlns:p14="http://schemas.microsoft.com/office/powerpoint/2010/main" val="101344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at College</a:t>
            </a:r>
            <a:br>
              <a:rPr lang="en-US" dirty="0"/>
            </a:br>
            <a:endParaRPr lang="en-US" dirty="0"/>
          </a:p>
        </p:txBody>
      </p:sp>
      <p:sp>
        <p:nvSpPr>
          <p:cNvPr id="3" name="Content Placeholder 2"/>
          <p:cNvSpPr>
            <a:spLocks noGrp="1"/>
          </p:cNvSpPr>
          <p:nvPr>
            <p:ph idx="1"/>
          </p:nvPr>
        </p:nvSpPr>
        <p:spPr/>
        <p:txBody>
          <a:bodyPr>
            <a:normAutofit/>
          </a:bodyPr>
          <a:lstStyle/>
          <a:p>
            <a:r>
              <a:rPr lang="en-US" dirty="0"/>
              <a:t>Get to know your professors</a:t>
            </a:r>
          </a:p>
          <a:p>
            <a:r>
              <a:rPr lang="en-US" dirty="0"/>
              <a:t>Check with your college’s alumni office</a:t>
            </a:r>
          </a:p>
          <a:p>
            <a:r>
              <a:rPr lang="en-US" dirty="0"/>
              <a:t>Check with classmates</a:t>
            </a:r>
          </a:p>
        </p:txBody>
      </p:sp>
    </p:spTree>
    <p:extLst>
      <p:ext uri="{BB962C8B-B14F-4D97-AF65-F5344CB8AC3E}">
        <p14:creationId xmlns:p14="http://schemas.microsoft.com/office/powerpoint/2010/main" val="57867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Motivations For Attending College</a:t>
            </a:r>
          </a:p>
        </p:txBody>
      </p:sp>
      <p:sp>
        <p:nvSpPr>
          <p:cNvPr id="3" name="Content Placeholder 2"/>
          <p:cNvSpPr>
            <a:spLocks noGrp="1"/>
          </p:cNvSpPr>
          <p:nvPr>
            <p:ph idx="1"/>
          </p:nvPr>
        </p:nvSpPr>
        <p:spPr/>
        <p:txBody>
          <a:bodyPr/>
          <a:lstStyle/>
          <a:p>
            <a:r>
              <a:rPr lang="en-US" dirty="0"/>
              <a:t>Read the list of motivations for attending college in your course text.  </a:t>
            </a:r>
          </a:p>
          <a:p>
            <a:r>
              <a:rPr lang="en-US" dirty="0"/>
              <a:t>Identify your top 5 reasons.</a:t>
            </a:r>
          </a:p>
        </p:txBody>
      </p:sp>
    </p:spTree>
    <p:extLst>
      <p:ext uri="{BB962C8B-B14F-4D97-AF65-F5344CB8AC3E}">
        <p14:creationId xmlns:p14="http://schemas.microsoft.com/office/powerpoint/2010/main" val="3757562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at Home and Beyond</a:t>
            </a:r>
          </a:p>
        </p:txBody>
      </p:sp>
      <p:sp>
        <p:nvSpPr>
          <p:cNvPr id="3" name="Content Placeholder 2"/>
          <p:cNvSpPr>
            <a:spLocks noGrp="1"/>
          </p:cNvSpPr>
          <p:nvPr>
            <p:ph idx="1"/>
          </p:nvPr>
        </p:nvSpPr>
        <p:spPr/>
        <p:txBody>
          <a:bodyPr/>
          <a:lstStyle/>
          <a:p>
            <a:r>
              <a:rPr lang="it-IT" dirty="0"/>
              <a:t>Participate in online social media</a:t>
            </a:r>
          </a:p>
          <a:p>
            <a:r>
              <a:rPr lang="en-US" dirty="0"/>
              <a:t>Ask family members and friends, coworkers, and acquaintances for referrals</a:t>
            </a:r>
          </a:p>
          <a:p>
            <a:r>
              <a:rPr lang="en-US" dirty="0"/>
              <a:t>Use business cards or networking cards</a:t>
            </a:r>
          </a:p>
        </p:txBody>
      </p:sp>
    </p:spTree>
    <p:extLst>
      <p:ext uri="{BB962C8B-B14F-4D97-AF65-F5344CB8AC3E}">
        <p14:creationId xmlns:p14="http://schemas.microsoft.com/office/powerpoint/2010/main" val="3332728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at Work</a:t>
            </a:r>
          </a:p>
        </p:txBody>
      </p:sp>
      <p:sp>
        <p:nvSpPr>
          <p:cNvPr id="3" name="Content Placeholder 2"/>
          <p:cNvSpPr>
            <a:spLocks noGrp="1"/>
          </p:cNvSpPr>
          <p:nvPr>
            <p:ph idx="1"/>
          </p:nvPr>
        </p:nvSpPr>
        <p:spPr/>
        <p:txBody>
          <a:bodyPr>
            <a:normAutofit lnSpcReduction="10000"/>
          </a:bodyPr>
          <a:lstStyle/>
          <a:p>
            <a:r>
              <a:rPr lang="en-US" dirty="0"/>
              <a:t>Join professional organizations</a:t>
            </a:r>
          </a:p>
          <a:p>
            <a:r>
              <a:rPr lang="en-US" dirty="0"/>
              <a:t>Volunteer</a:t>
            </a:r>
          </a:p>
          <a:p>
            <a:r>
              <a:rPr lang="en-US" dirty="0"/>
              <a:t>Get an internship</a:t>
            </a:r>
          </a:p>
          <a:p>
            <a:r>
              <a:rPr lang="en-US" dirty="0"/>
              <a:t>Get a part-time job</a:t>
            </a:r>
          </a:p>
          <a:p>
            <a:r>
              <a:rPr lang="en-US" dirty="0"/>
              <a:t>Join a job club</a:t>
            </a:r>
          </a:p>
          <a:p>
            <a:r>
              <a:rPr lang="en-US" dirty="0"/>
              <a:t>Attend networking events</a:t>
            </a:r>
          </a:p>
          <a:p>
            <a:r>
              <a:rPr lang="en-US" dirty="0"/>
              <a:t>Conduct informational interviews</a:t>
            </a:r>
          </a:p>
        </p:txBody>
      </p:sp>
    </p:spTree>
    <p:extLst>
      <p:ext uri="{BB962C8B-B14F-4D97-AF65-F5344CB8AC3E}">
        <p14:creationId xmlns:p14="http://schemas.microsoft.com/office/powerpoint/2010/main" val="142045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Résumés and Cover Letters</a:t>
            </a:r>
          </a:p>
        </p:txBody>
      </p:sp>
      <p:sp>
        <p:nvSpPr>
          <p:cNvPr id="3" name="Content Placeholder 2"/>
          <p:cNvSpPr>
            <a:spLocks noGrp="1"/>
          </p:cNvSpPr>
          <p:nvPr>
            <p:ph idx="1"/>
          </p:nvPr>
        </p:nvSpPr>
        <p:spPr/>
        <p:txBody>
          <a:bodyPr/>
          <a:lstStyle/>
          <a:p>
            <a:r>
              <a:rPr lang="en-US" dirty="0"/>
              <a:t>By the end of this section, you will be able to:</a:t>
            </a:r>
          </a:p>
          <a:p>
            <a:endParaRPr lang="en-US" dirty="0"/>
          </a:p>
          <a:p>
            <a:r>
              <a:rPr lang="en-US" dirty="0"/>
              <a:t>Define the purpose and contents of a résumé</a:t>
            </a:r>
          </a:p>
          <a:p>
            <a:r>
              <a:rPr lang="en-US" dirty="0"/>
              <a:t>Identify characteristics of an effective cover letter and résumé</a:t>
            </a:r>
          </a:p>
        </p:txBody>
      </p:sp>
    </p:spTree>
    <p:extLst>
      <p:ext uri="{BB962C8B-B14F-4D97-AF65-F5344CB8AC3E}">
        <p14:creationId xmlns:p14="http://schemas.microsoft.com/office/powerpoint/2010/main" val="333736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Résumé: Purpose and Contents</a:t>
            </a:r>
          </a:p>
        </p:txBody>
      </p:sp>
      <p:sp>
        <p:nvSpPr>
          <p:cNvPr id="3" name="Content Placeholder 2"/>
          <p:cNvSpPr>
            <a:spLocks noGrp="1"/>
          </p:cNvSpPr>
          <p:nvPr>
            <p:ph idx="1"/>
          </p:nvPr>
        </p:nvSpPr>
        <p:spPr/>
        <p:txBody>
          <a:bodyPr>
            <a:normAutofit fontScale="85000" lnSpcReduction="20000"/>
          </a:bodyPr>
          <a:lstStyle/>
          <a:p>
            <a:r>
              <a:rPr lang="en-US" dirty="0"/>
              <a:t>Your résumé is an inventory of your education, work experience, job-related skills, accomplishments, volunteer history, internships, residencies, and/or more. It’s a professional autobiography in outline form to give the person who reads it a quick, general idea of who you are. With a better idea of who your are, prospective employers can see how well you might contribute to their workplace.</a:t>
            </a:r>
          </a:p>
          <a:p>
            <a:endParaRPr lang="en-US" dirty="0"/>
          </a:p>
          <a:p>
            <a:r>
              <a:rPr lang="en-US" dirty="0"/>
              <a:t>As a college student or recent graduate, though, you may be unsure about what to put in your résumé, especially if you don’t have much employment history. Still, employers don’t expect recent grads to have significant work experience. And even with little work experience, you may still have a host of worthy accomplishments to include. It’s all in how you present yourself.</a:t>
            </a:r>
          </a:p>
        </p:txBody>
      </p:sp>
    </p:spTree>
    <p:extLst>
      <p:ext uri="{BB962C8B-B14F-4D97-AF65-F5344CB8AC3E}">
        <p14:creationId xmlns:p14="http://schemas.microsoft.com/office/powerpoint/2010/main" val="97340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of Your Successful Résumé</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Perhaps the hardest part of writing a résumé is figuring out what format to use to organize and present your information in the most effective way. There is no correct format, per se, but most résumés follow one of the four formats below. Which format appeals to you the most?</a:t>
            </a:r>
          </a:p>
          <a:p>
            <a:endParaRPr lang="en-US" dirty="0"/>
          </a:p>
          <a:p>
            <a:r>
              <a:rPr lang="en-US" dirty="0"/>
              <a:t>Reverse chronological résumé: A reverse chronological résumé (sometimes also simply called a chronological résumé) lists your job experiences in reverse chronological order—that is, starting with the most recent job and working backward toward your first job. </a:t>
            </a:r>
          </a:p>
          <a:p>
            <a:r>
              <a:rPr lang="en-US" dirty="0"/>
              <a:t>Functional résumé: A functional résumé is organized around your talents, skills, and abilities (more so than work duties and job titles, as with the reverse chronological résumé). </a:t>
            </a:r>
          </a:p>
          <a:p>
            <a:r>
              <a:rPr lang="en-US" dirty="0"/>
              <a:t>Hybrid résumé: The hybrid résumé is a format reflecting both the functional and chronological approaches. It’s also called a combination résumé. It highlights relevant skills, but it still provides information about your work experience. </a:t>
            </a:r>
          </a:p>
          <a:p>
            <a:r>
              <a:rPr lang="en-US" dirty="0"/>
              <a:t>Video, infographic, and Web-site résumé: Other formats you may wish to consider are the video résumé, the infographic résumé, or even a Web-site résumé. These formats may be most suitable for people in multimedia and creative careers. </a:t>
            </a:r>
          </a:p>
        </p:txBody>
      </p:sp>
    </p:spTree>
    <p:extLst>
      <p:ext uri="{BB962C8B-B14F-4D97-AF65-F5344CB8AC3E}">
        <p14:creationId xmlns:p14="http://schemas.microsoft.com/office/powerpoint/2010/main" val="2434890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Contents and Components To Include</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Your contact information: name, address, phone number, professional email address</a:t>
            </a:r>
          </a:p>
          <a:p>
            <a:r>
              <a:rPr lang="en-US" dirty="0"/>
              <a:t>A summary of your skills: 5–10 skills you have gained in your field; you can list hard skills as well as soft skills (refer to the Professional Skill Building topic in this course)</a:t>
            </a:r>
          </a:p>
          <a:p>
            <a:r>
              <a:rPr lang="en-US" dirty="0"/>
              <a:t>Work experience: depending on the résumé format you choose, you may list your most recent job first; include the title of the position, employer’s name, location, employment dates (beginning, ending)</a:t>
            </a:r>
          </a:p>
          <a:p>
            <a:r>
              <a:rPr lang="en-US" dirty="0"/>
              <a:t>Volunteer experience</a:t>
            </a:r>
          </a:p>
          <a:p>
            <a:r>
              <a:rPr lang="en-US" dirty="0"/>
              <a:t>Education and training: formal and informal experiences matter; include academic degrees, professional development, certificates, internships, etc.</a:t>
            </a:r>
          </a:p>
          <a:p>
            <a:r>
              <a:rPr lang="en-US" dirty="0"/>
              <a:t>References statement (optional): “References available upon request” is a standard phrase used on résumés, although it is often implied</a:t>
            </a:r>
          </a:p>
          <a:p>
            <a:r>
              <a:rPr lang="en-US" dirty="0"/>
              <a:t>Other sections: may include a job objective, a brief profile, a branding statement, a summary statement, additional accomplishments, and any other related experiences</a:t>
            </a:r>
          </a:p>
        </p:txBody>
      </p:sp>
    </p:spTree>
    <p:extLst>
      <p:ext uri="{BB962C8B-B14F-4D97-AF65-F5344CB8AC3E}">
        <p14:creationId xmlns:p14="http://schemas.microsoft.com/office/powerpoint/2010/main" val="3709102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normAutofit fontScale="77500" lnSpcReduction="20000"/>
          </a:bodyPr>
          <a:lstStyle/>
          <a:p>
            <a:r>
              <a:rPr lang="en-US" dirty="0"/>
              <a:t>Do not mention your age, gender, height or weight.</a:t>
            </a:r>
          </a:p>
          <a:p>
            <a:r>
              <a:rPr lang="en-US" dirty="0"/>
              <a:t>Do not include your social security number.</a:t>
            </a:r>
          </a:p>
          <a:p>
            <a:r>
              <a:rPr lang="en-US" dirty="0"/>
              <a:t>Do not mention religious beliefs or political affiliations, unless they are relevant to the position.</a:t>
            </a:r>
          </a:p>
          <a:p>
            <a:r>
              <a:rPr lang="en-US" dirty="0"/>
              <a:t>Do not include a photograph of yourself or a physical description.</a:t>
            </a:r>
          </a:p>
          <a:p>
            <a:r>
              <a:rPr lang="en-US" dirty="0"/>
              <a:t>Do not mention health issues.</a:t>
            </a:r>
          </a:p>
          <a:p>
            <a:r>
              <a:rPr lang="en-US" dirty="0"/>
              <a:t>Do not use first-person references. (I, me).</a:t>
            </a:r>
          </a:p>
          <a:p>
            <a:r>
              <a:rPr lang="en-US" dirty="0"/>
              <a:t>Do not include wage/salary expectations.</a:t>
            </a:r>
          </a:p>
          <a:p>
            <a:r>
              <a:rPr lang="en-US" dirty="0"/>
              <a:t>Do not use abbreviations.</a:t>
            </a:r>
          </a:p>
          <a:p>
            <a:r>
              <a:rPr lang="en-US" dirty="0"/>
              <a:t>Proofread carefully—absolutely no spelling mistakes are acceptable.</a:t>
            </a:r>
          </a:p>
        </p:txBody>
      </p:sp>
    </p:spTree>
    <p:extLst>
      <p:ext uri="{BB962C8B-B14F-4D97-AF65-F5344CB8AC3E}">
        <p14:creationId xmlns:p14="http://schemas.microsoft.com/office/powerpoint/2010/main" val="571624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Tips for a Successful Résumé</a:t>
            </a:r>
          </a:p>
        </p:txBody>
      </p:sp>
      <p:sp>
        <p:nvSpPr>
          <p:cNvPr id="3" name="Content Placeholder 2"/>
          <p:cNvSpPr>
            <a:spLocks noGrp="1"/>
          </p:cNvSpPr>
          <p:nvPr>
            <p:ph idx="1"/>
          </p:nvPr>
        </p:nvSpPr>
        <p:spPr/>
        <p:txBody>
          <a:bodyPr>
            <a:normAutofit fontScale="70000" lnSpcReduction="20000"/>
          </a:bodyPr>
          <a:lstStyle/>
          <a:p>
            <a:r>
              <a:rPr lang="en-US" dirty="0"/>
              <a:t>Aim to make a résumé that’s 1–2 pages long on letter-size paper.</a:t>
            </a:r>
          </a:p>
          <a:p>
            <a:r>
              <a:rPr lang="en-US" dirty="0"/>
              <a:t>Make it visually appealing.</a:t>
            </a:r>
          </a:p>
          <a:p>
            <a:r>
              <a:rPr lang="en-US" dirty="0"/>
              <a:t>Use action verbs and phrases. See Action Words and Phrases for Résumé Development.</a:t>
            </a:r>
          </a:p>
          <a:p>
            <a:r>
              <a:rPr lang="en-US" dirty="0"/>
              <a:t>Proofread carefully to eliminate any spelling, grammar, punctuation, and typographical errors.</a:t>
            </a:r>
          </a:p>
          <a:p>
            <a:r>
              <a:rPr lang="en-US" dirty="0"/>
              <a:t>Include highlights of your qualifications or skills to attract an employer’s attention.</a:t>
            </a:r>
          </a:p>
          <a:p>
            <a:r>
              <a:rPr lang="en-US" dirty="0"/>
              <a:t>Craft your letter as a pitch to people in the profession you plan to work in.</a:t>
            </a:r>
          </a:p>
          <a:p>
            <a:r>
              <a:rPr lang="en-US" dirty="0"/>
              <a:t>Stand out as different, courageous.</a:t>
            </a:r>
          </a:p>
          <a:p>
            <a:r>
              <a:rPr lang="en-US" dirty="0"/>
              <a:t>Be positive and reflect only the truth.</a:t>
            </a:r>
          </a:p>
          <a:p>
            <a:r>
              <a:rPr lang="en-US" dirty="0"/>
              <a:t>Be excited and optimistic about your job prospects!</a:t>
            </a:r>
          </a:p>
          <a:p>
            <a:r>
              <a:rPr lang="en-US" dirty="0"/>
              <a:t>Keep refining and reworking your résumé; it’s an ongoing project.</a:t>
            </a:r>
          </a:p>
        </p:txBody>
      </p:sp>
    </p:spTree>
    <p:extLst>
      <p:ext uri="{BB962C8B-B14F-4D97-AF65-F5344CB8AC3E}">
        <p14:creationId xmlns:p14="http://schemas.microsoft.com/office/powerpoint/2010/main" val="255726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Résumé Writing Resources</a:t>
            </a:r>
            <a:br>
              <a:rPr lang="en-US" dirty="0"/>
            </a:br>
            <a:br>
              <a:rPr lang="en-US" dirty="0"/>
            </a:br>
            <a:endParaRPr lang="en-US" dirty="0"/>
          </a:p>
        </p:txBody>
      </p:sp>
      <p:sp>
        <p:nvSpPr>
          <p:cNvPr id="3" name="Content Placeholder 2"/>
          <p:cNvSpPr>
            <a:spLocks noGrp="1"/>
          </p:cNvSpPr>
          <p:nvPr>
            <p:ph idx="1"/>
          </p:nvPr>
        </p:nvSpPr>
        <p:spPr/>
        <p:txBody>
          <a:bodyPr/>
          <a:lstStyle/>
          <a:p>
            <a:r>
              <a:rPr lang="en-US" dirty="0"/>
              <a:t>Choose one of the sources offered in your book to begin building your resume.</a:t>
            </a:r>
          </a:p>
          <a:p>
            <a:r>
              <a:rPr lang="en-US" dirty="0"/>
              <a:t>See the course calendar for the due date to submit your resume.</a:t>
            </a:r>
          </a:p>
        </p:txBody>
      </p:sp>
    </p:spTree>
    <p:extLst>
      <p:ext uri="{BB962C8B-B14F-4D97-AF65-F5344CB8AC3E}">
        <p14:creationId xmlns:p14="http://schemas.microsoft.com/office/powerpoint/2010/main" val="2632316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a:t>
            </a:r>
          </a:p>
        </p:txBody>
      </p:sp>
      <p:sp>
        <p:nvSpPr>
          <p:cNvPr id="3" name="Content Placeholder 2"/>
          <p:cNvSpPr>
            <a:spLocks noGrp="1"/>
          </p:cNvSpPr>
          <p:nvPr>
            <p:ph idx="1"/>
          </p:nvPr>
        </p:nvSpPr>
        <p:spPr/>
        <p:txBody>
          <a:bodyPr/>
          <a:lstStyle/>
          <a:p>
            <a:r>
              <a:rPr lang="en-US" dirty="0"/>
              <a:t>By the end of this section, you will be able to:</a:t>
            </a:r>
          </a:p>
          <a:p>
            <a:endParaRPr lang="en-US" dirty="0"/>
          </a:p>
          <a:p>
            <a:r>
              <a:rPr lang="en-US" dirty="0"/>
              <a:t>Describe effective strategies to prepare for an interview</a:t>
            </a:r>
          </a:p>
          <a:p>
            <a:r>
              <a:rPr lang="en-US" dirty="0"/>
              <a:t>Differentiate between different types of interview situations and identify appropriate interview techniques for each</a:t>
            </a:r>
          </a:p>
          <a:p>
            <a:r>
              <a:rPr lang="en-US" dirty="0"/>
              <a:t>Analyze different question types common in interviews</a:t>
            </a:r>
          </a:p>
        </p:txBody>
      </p:sp>
    </p:spTree>
    <p:extLst>
      <p:ext uri="{BB962C8B-B14F-4D97-AF65-F5344CB8AC3E}">
        <p14:creationId xmlns:p14="http://schemas.microsoft.com/office/powerpoint/2010/main" val="90341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and Career Ready</a:t>
            </a:r>
          </a:p>
        </p:txBody>
      </p:sp>
      <p:sp>
        <p:nvSpPr>
          <p:cNvPr id="3" name="Content Placeholder 2"/>
          <p:cNvSpPr>
            <a:spLocks noGrp="1"/>
          </p:cNvSpPr>
          <p:nvPr>
            <p:ph idx="1"/>
          </p:nvPr>
        </p:nvSpPr>
        <p:spPr/>
        <p:txBody>
          <a:bodyPr/>
          <a:lstStyle/>
          <a:p>
            <a:pPr fontAlgn="base"/>
            <a:r>
              <a:rPr lang="en-US" dirty="0"/>
              <a:t>What does it mean to be ready for college and a career? In general, you are a college- and career-ready student if you have gained the necessary knowledge, skills, and professional behaviors to achieve at least one of the following:</a:t>
            </a:r>
          </a:p>
          <a:p>
            <a:pPr fontAlgn="base"/>
            <a:r>
              <a:rPr lang="en-US" dirty="0"/>
              <a:t>Earn a certificate or degree in college</a:t>
            </a:r>
          </a:p>
          <a:p>
            <a:pPr fontAlgn="base"/>
            <a:r>
              <a:rPr lang="en-US" dirty="0"/>
              <a:t>Participate in career training</a:t>
            </a:r>
          </a:p>
          <a:p>
            <a:pPr fontAlgn="base"/>
            <a:r>
              <a:rPr lang="en-US" dirty="0"/>
              <a:t>Enter the workplace and succeed</a:t>
            </a:r>
          </a:p>
          <a:p>
            <a:endParaRPr lang="en-US" dirty="0"/>
          </a:p>
        </p:txBody>
      </p:sp>
    </p:spTree>
    <p:extLst>
      <p:ext uri="{BB962C8B-B14F-4D97-AF65-F5344CB8AC3E}">
        <p14:creationId xmlns:p14="http://schemas.microsoft.com/office/powerpoint/2010/main" val="1721583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Effectively for a Job Interview</a:t>
            </a:r>
          </a:p>
        </p:txBody>
      </p:sp>
      <p:sp>
        <p:nvSpPr>
          <p:cNvPr id="3" name="Content Placeholder 2"/>
          <p:cNvSpPr>
            <a:spLocks noGrp="1"/>
          </p:cNvSpPr>
          <p:nvPr>
            <p:ph idx="1"/>
          </p:nvPr>
        </p:nvSpPr>
        <p:spPr/>
        <p:txBody>
          <a:bodyPr/>
          <a:lstStyle/>
          <a:p>
            <a:r>
              <a:rPr lang="en-US" dirty="0"/>
              <a:t>Review the Job Description</a:t>
            </a:r>
          </a:p>
          <a:p>
            <a:r>
              <a:rPr lang="en-US" dirty="0"/>
              <a:t>Research the Company or Organization</a:t>
            </a:r>
          </a:p>
          <a:p>
            <a:r>
              <a:rPr lang="en-US" dirty="0"/>
              <a:t>Practice Answering Common Questions</a:t>
            </a:r>
          </a:p>
          <a:p>
            <a:r>
              <a:rPr lang="en-US" dirty="0"/>
              <a:t>Plan to Dress Appropriately</a:t>
            </a:r>
          </a:p>
          <a:p>
            <a:r>
              <a:rPr lang="en-US" dirty="0"/>
              <a:t>Come Prepared</a:t>
            </a:r>
          </a:p>
          <a:p>
            <a:r>
              <a:rPr lang="en-US" dirty="0"/>
              <a:t>Be Confident</a:t>
            </a:r>
          </a:p>
        </p:txBody>
      </p:sp>
    </p:spTree>
    <p:extLst>
      <p:ext uri="{BB962C8B-B14F-4D97-AF65-F5344CB8AC3E}">
        <p14:creationId xmlns:p14="http://schemas.microsoft.com/office/powerpoint/2010/main" val="1702333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Interview Types and Techniques</a:t>
            </a:r>
          </a:p>
        </p:txBody>
      </p:sp>
      <p:sp>
        <p:nvSpPr>
          <p:cNvPr id="3" name="Content Placeholder 2"/>
          <p:cNvSpPr>
            <a:spLocks noGrp="1"/>
          </p:cNvSpPr>
          <p:nvPr>
            <p:ph idx="1"/>
          </p:nvPr>
        </p:nvSpPr>
        <p:spPr/>
        <p:txBody>
          <a:bodyPr/>
          <a:lstStyle/>
          <a:p>
            <a:r>
              <a:rPr lang="en-US" dirty="0"/>
              <a:t>There are common formats for job interviews, described in detail in your text. </a:t>
            </a:r>
          </a:p>
          <a:p>
            <a:r>
              <a:rPr lang="en-US" dirty="0"/>
              <a:t>By knowing a bit more about each type and being aware of techniques that work for each, you can plan to be on your game no matter what form your interview takes.</a:t>
            </a:r>
          </a:p>
          <a:p>
            <a:r>
              <a:rPr lang="en-US" dirty="0">
                <a:hlinkClick r:id="rId2"/>
              </a:rPr>
              <a:t>https://youtu.be/mMLQ7nSAyDQ</a:t>
            </a:r>
            <a:endParaRPr lang="en-US" dirty="0"/>
          </a:p>
          <a:p>
            <a:endParaRPr lang="en-US" dirty="0"/>
          </a:p>
        </p:txBody>
      </p:sp>
    </p:spTree>
    <p:extLst>
      <p:ext uri="{BB962C8B-B14F-4D97-AF65-F5344CB8AC3E}">
        <p14:creationId xmlns:p14="http://schemas.microsoft.com/office/powerpoint/2010/main" val="505588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Questions</a:t>
            </a:r>
          </a:p>
        </p:txBody>
      </p:sp>
      <p:sp>
        <p:nvSpPr>
          <p:cNvPr id="3" name="Content Placeholder 2"/>
          <p:cNvSpPr>
            <a:spLocks noGrp="1"/>
          </p:cNvSpPr>
          <p:nvPr>
            <p:ph idx="1"/>
          </p:nvPr>
        </p:nvSpPr>
        <p:spPr/>
        <p:txBody>
          <a:bodyPr>
            <a:normAutofit fontScale="70000" lnSpcReduction="20000"/>
          </a:bodyPr>
          <a:lstStyle/>
          <a:p>
            <a:r>
              <a:rPr lang="en-US" dirty="0"/>
              <a:t>For most job candidates, the burning question is “What will I be asked?” </a:t>
            </a:r>
          </a:p>
          <a:p>
            <a:r>
              <a:rPr lang="en-US" dirty="0"/>
              <a:t>It’s possible that, no matter how well prepared you are, you may get a question you just didn’t expect.</a:t>
            </a:r>
          </a:p>
          <a:p>
            <a:r>
              <a:rPr lang="en-US" dirty="0"/>
              <a:t>Do as much preparation as you can—which will build your confidence—and trust that the answers will come.</a:t>
            </a:r>
          </a:p>
          <a:p>
            <a:r>
              <a:rPr lang="en-US" dirty="0"/>
              <a:t>To help you reach that point of sureness and confidence, take time to review common interview questions. </a:t>
            </a:r>
          </a:p>
          <a:p>
            <a:r>
              <a:rPr lang="en-US" dirty="0"/>
              <a:t>Think about your answers. Make notes, if that helps. </a:t>
            </a:r>
          </a:p>
          <a:p>
            <a:r>
              <a:rPr lang="en-US" dirty="0"/>
              <a:t>Conduct a practice interview with a friend, a family member, or a colleague. Speak your answers out loud. </a:t>
            </a:r>
          </a:p>
          <a:p>
            <a:r>
              <a:rPr lang="en-US" dirty="0"/>
              <a:t>Your text provides a list of resources that contain common interview questions and good explanations/answers you might want to adopt.</a:t>
            </a:r>
          </a:p>
        </p:txBody>
      </p:sp>
    </p:spTree>
    <p:extLst>
      <p:ext uri="{BB962C8B-B14F-4D97-AF65-F5344CB8AC3E}">
        <p14:creationId xmlns:p14="http://schemas.microsoft.com/office/powerpoint/2010/main" val="2177400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Project Paper/Presentation</a:t>
            </a:r>
          </a:p>
        </p:txBody>
      </p:sp>
      <p:sp>
        <p:nvSpPr>
          <p:cNvPr id="3" name="Content Placeholder 2"/>
          <p:cNvSpPr>
            <a:spLocks noGrp="1"/>
          </p:cNvSpPr>
          <p:nvPr>
            <p:ph idx="1"/>
          </p:nvPr>
        </p:nvSpPr>
        <p:spPr/>
        <p:txBody>
          <a:bodyPr/>
          <a:lstStyle/>
          <a:p>
            <a:r>
              <a:rPr lang="en-US" dirty="0"/>
              <a:t>Access guidelines on your blackboard site</a:t>
            </a:r>
          </a:p>
          <a:p>
            <a:r>
              <a:rPr lang="en-US" dirty="0"/>
              <a:t>See </a:t>
            </a:r>
            <a:r>
              <a:rPr lang="en-US"/>
              <a:t>course calendar for due date</a:t>
            </a:r>
          </a:p>
        </p:txBody>
      </p:sp>
    </p:spTree>
    <p:extLst>
      <p:ext uri="{BB962C8B-B14F-4D97-AF65-F5344CB8AC3E}">
        <p14:creationId xmlns:p14="http://schemas.microsoft.com/office/powerpoint/2010/main" val="4061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Voices </a:t>
            </a:r>
          </a:p>
        </p:txBody>
      </p:sp>
      <p:sp>
        <p:nvSpPr>
          <p:cNvPr id="3" name="Content Placeholder 2"/>
          <p:cNvSpPr>
            <a:spLocks noGrp="1"/>
          </p:cNvSpPr>
          <p:nvPr>
            <p:ph idx="1"/>
          </p:nvPr>
        </p:nvSpPr>
        <p:spPr/>
        <p:txBody>
          <a:bodyPr/>
          <a:lstStyle/>
          <a:p>
            <a:r>
              <a:rPr lang="en-US" b="1" dirty="0"/>
              <a:t>Student Voices on Being College and Career Ready</a:t>
            </a:r>
          </a:p>
          <a:p>
            <a:r>
              <a:rPr lang="en-US" dirty="0">
                <a:hlinkClick r:id="rId2"/>
              </a:rPr>
              <a:t>https://youtu.be/9pYqsShxqD4</a:t>
            </a:r>
            <a:endParaRPr lang="en-US" dirty="0"/>
          </a:p>
          <a:p>
            <a:endParaRPr lang="en-US" dirty="0"/>
          </a:p>
        </p:txBody>
      </p:sp>
    </p:spTree>
    <p:extLst>
      <p:ext uri="{BB962C8B-B14F-4D97-AF65-F5344CB8AC3E}">
        <p14:creationId xmlns:p14="http://schemas.microsoft.com/office/powerpoint/2010/main" val="348037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Employment Rates and Salaries</a:t>
            </a:r>
          </a:p>
        </p:txBody>
      </p:sp>
      <p:sp>
        <p:nvSpPr>
          <p:cNvPr id="3" name="Content Placeholder 2"/>
          <p:cNvSpPr>
            <a:spLocks noGrp="1"/>
          </p:cNvSpPr>
          <p:nvPr>
            <p:ph idx="1"/>
          </p:nvPr>
        </p:nvSpPr>
        <p:spPr>
          <a:xfrm>
            <a:off x="1295401" y="2508069"/>
            <a:ext cx="9601196" cy="4040777"/>
          </a:xfrm>
        </p:spPr>
        <p:txBody>
          <a:bodyPr>
            <a:normAutofit fontScale="47500" lnSpcReduction="20000"/>
          </a:bodyPr>
          <a:lstStyle/>
          <a:p>
            <a:pPr fontAlgn="base"/>
            <a:r>
              <a:rPr lang="en-US" sz="2900" dirty="0"/>
              <a:t>Consider, too, the following statistics on employment rates and salaries for college graduates. College does make a big difference!</a:t>
            </a:r>
          </a:p>
          <a:p>
            <a:pPr fontAlgn="base"/>
            <a:r>
              <a:rPr lang="en-US" sz="2900" dirty="0"/>
              <a:t>The average college graduate earns about 75 percent more than a non-college graduate.</a:t>
            </a:r>
          </a:p>
          <a:p>
            <a:pPr fontAlgn="base"/>
            <a:r>
              <a:rPr lang="en-US" sz="2900" dirty="0"/>
              <a:t>In 2014, young adults ages 20 to 24 with a bachelor’s degree or higher had a higher employment rate than young adults with just some college.</a:t>
            </a:r>
          </a:p>
          <a:p>
            <a:pPr fontAlgn="base"/>
            <a:r>
              <a:rPr lang="en-US" sz="2900" dirty="0"/>
              <a:t>The employment rate for young adults with just some college was higher than the rate for those who had completed high school.</a:t>
            </a:r>
          </a:p>
          <a:p>
            <a:pPr fontAlgn="base"/>
            <a:r>
              <a:rPr lang="en-US" sz="2900" dirty="0"/>
              <a:t>The employment rate for those who completed high school was higher than the employment rate for young adults who had not finished high school. </a:t>
            </a:r>
          </a:p>
          <a:p>
            <a:pPr fontAlgn="base"/>
            <a:r>
              <a:rPr lang="en-US" sz="2900" dirty="0"/>
              <a:t>Employment rates were generally higher for males than females at each level of educational attainment in 2014. </a:t>
            </a:r>
          </a:p>
          <a:p>
            <a:pPr fontAlgn="base"/>
            <a:r>
              <a:rPr lang="en-US" sz="2900" dirty="0"/>
              <a:t>Over the course of a forty-year working life, the typical college graduate earns an estimated $550,000 more than the typical high school graduate. </a:t>
            </a:r>
          </a:p>
          <a:p>
            <a:pPr fontAlgn="base"/>
            <a:r>
              <a:rPr lang="en-US" sz="2900" dirty="0"/>
              <a:t>The median gap in annual earnings between a high school and college graduate as reported by the U.S. Census Bureau in 2010 is $19,550. </a:t>
            </a:r>
          </a:p>
          <a:p>
            <a:pPr fontAlgn="base"/>
            <a:r>
              <a:rPr lang="en-US" sz="2900" dirty="0"/>
              <a:t>Perhaps most important, an overwhelming majority of college graduates—86 percent—say that college has been a good investment for them personally. </a:t>
            </a:r>
          </a:p>
          <a:p>
            <a:endParaRPr lang="en-US" dirty="0"/>
          </a:p>
        </p:txBody>
      </p:sp>
    </p:spTree>
    <p:extLst>
      <p:ext uri="{BB962C8B-B14F-4D97-AF65-F5344CB8AC3E}">
        <p14:creationId xmlns:p14="http://schemas.microsoft.com/office/powerpoint/2010/main" val="408312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Paths</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Differentiate between “job” and “career”</a:t>
            </a:r>
          </a:p>
          <a:p>
            <a:pPr fontAlgn="base"/>
            <a:r>
              <a:rPr lang="en-US" dirty="0"/>
              <a:t>Explain the five-step process for choosing a career, which includes aligning your personal interests and skills with appropriate fields</a:t>
            </a:r>
          </a:p>
          <a:p>
            <a:pPr fontAlgn="base"/>
            <a:r>
              <a:rPr lang="en-US" dirty="0"/>
              <a:t>Identify sources for learning more about specific careers</a:t>
            </a:r>
          </a:p>
          <a:p>
            <a:endParaRPr lang="en-US" dirty="0"/>
          </a:p>
        </p:txBody>
      </p:sp>
    </p:spTree>
    <p:extLst>
      <p:ext uri="{BB962C8B-B14F-4D97-AF65-F5344CB8AC3E}">
        <p14:creationId xmlns:p14="http://schemas.microsoft.com/office/powerpoint/2010/main" val="176358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63491"/>
          </a:xfrm>
        </p:spPr>
        <p:txBody>
          <a:bodyPr>
            <a:normAutofit fontScale="90000"/>
          </a:bodyPr>
          <a:lstStyle/>
          <a:p>
            <a:r>
              <a:rPr lang="en-US" dirty="0"/>
              <a:t>Job vs. Career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90532666"/>
              </p:ext>
            </p:extLst>
          </p:nvPr>
        </p:nvGraphicFramePr>
        <p:xfrm>
          <a:off x="940525" y="1515296"/>
          <a:ext cx="10232571" cy="6020309"/>
        </p:xfrm>
        <a:graphic>
          <a:graphicData uri="http://schemas.openxmlformats.org/drawingml/2006/table">
            <a:tbl>
              <a:tblPr firstRow="1" bandRow="1">
                <a:tableStyleId>{5C22544A-7EE6-4342-B048-85BDC9FD1C3A}</a:tableStyleId>
              </a:tblPr>
              <a:tblGrid>
                <a:gridCol w="3410857">
                  <a:extLst>
                    <a:ext uri="{9D8B030D-6E8A-4147-A177-3AD203B41FA5}">
                      <a16:colId xmlns:a16="http://schemas.microsoft.com/office/drawing/2014/main" val="1032925944"/>
                    </a:ext>
                  </a:extLst>
                </a:gridCol>
                <a:gridCol w="3410857">
                  <a:extLst>
                    <a:ext uri="{9D8B030D-6E8A-4147-A177-3AD203B41FA5}">
                      <a16:colId xmlns:a16="http://schemas.microsoft.com/office/drawing/2014/main" val="3517762574"/>
                    </a:ext>
                  </a:extLst>
                </a:gridCol>
                <a:gridCol w="3410857">
                  <a:extLst>
                    <a:ext uri="{9D8B030D-6E8A-4147-A177-3AD203B41FA5}">
                      <a16:colId xmlns:a16="http://schemas.microsoft.com/office/drawing/2014/main" val="649867739"/>
                    </a:ext>
                  </a:extLst>
                </a:gridCol>
              </a:tblGrid>
              <a:tr h="248188">
                <a:tc>
                  <a:txBody>
                    <a:bodyPr/>
                    <a:lstStyle/>
                    <a:p>
                      <a:endParaRPr lang="en-US" dirty="0"/>
                    </a:p>
                  </a:txBody>
                  <a:tcPr/>
                </a:tc>
                <a:tc>
                  <a:txBody>
                    <a:bodyPr/>
                    <a:lstStyle/>
                    <a:p>
                      <a:pPr marL="0" marR="0">
                        <a:lnSpc>
                          <a:spcPct val="107000"/>
                        </a:lnSpc>
                        <a:spcBef>
                          <a:spcPts val="0"/>
                        </a:spcBef>
                        <a:spcAft>
                          <a:spcPts val="0"/>
                        </a:spcAft>
                      </a:pPr>
                      <a:r>
                        <a:rPr lang="en-US" sz="11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JOB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b="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CAREER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2104038354"/>
                  </a:ext>
                </a:extLst>
              </a:tr>
              <a:tr h="923508">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Definitions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job refers to the work a person performs for a living. It can also refer to a specific task done as part of the routine of one’s occupation. A person can begin a job by becoming an employee, or by volunteering, for example, by starting a business or becoming a parent.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career is an occupation (or series of jobs) that you undertake for a significant period of time in your life—perhaps five or ten years, or more. A career typically provides you with  opportunities to advance your skills and positions.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803542494"/>
                  </a:ext>
                </a:extLst>
              </a:tr>
              <a:tr h="558336">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job you accept with an employer does not necessarily require special education or training. Sometimes you can get needed learning “on the job.”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career usually requires special learning—perhaps certification or a specific degree.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4222754600"/>
                  </a:ext>
                </a:extLst>
              </a:tr>
              <a:tr h="1045232">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Risk-Taking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job may be considered a safe and stable means to get income. But jobs can also quickly change; security can come and go.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career can also have risk. In today’s world, employees need to continually learn new skills and to adapt to changes in order to stay employed. Starting your own business can have risks. Many people thrive on risk-taking, though, and may achieve higher gains. It all depends on your definition of success.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877302958"/>
                  </a:ext>
                </a:extLst>
              </a:tr>
              <a:tr h="558336">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The duration of a job may range from an hour (in the case of odd jobs, for example,) to a lifetime. Generally a “job” is shorter-term.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 career is typically a long-term pursuit.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2130285015"/>
                  </a:ext>
                </a:extLst>
              </a:tr>
              <a:tr h="680060">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Jobs that are not career oriented may not pay as well as career-oriented positions. Jobs often pay an hourly wage.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Career-oriented jobs generally offer an annual salary versus a wage. Career-oriented jobs may also offer appealing benefits, like health insurance and retirement.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1430448207"/>
                  </a:ext>
                </a:extLst>
              </a:tr>
              <a:tr h="558336">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Satisfaction and contributing to society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Many jobs are important to society, but some may not bring high levels of personal satisfaction.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tc>
                  <a:txBody>
                    <a:bodyPr/>
                    <a:lstStyle/>
                    <a:p>
                      <a:pPr marL="0" marR="0">
                        <a:lnSpc>
                          <a:spcPct val="107000"/>
                        </a:lnSpc>
                        <a:spcBef>
                          <a:spcPts val="0"/>
                        </a:spcBef>
                        <a:spcAft>
                          <a:spcPts val="0"/>
                        </a:spcAft>
                      </a:pPr>
                      <a:r>
                        <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Careers allow you to invest time and energy in honing your crafts and experiencing personal satisfaction. Career pursuits may include making contributions to society.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600" marR="228600" marT="57150" marB="57150" anchor="ctr"/>
                </a:tc>
                <a:extLst>
                  <a:ext uri="{0D108BD9-81ED-4DB2-BD59-A6C34878D82A}">
                    <a16:rowId xmlns:a16="http://schemas.microsoft.com/office/drawing/2014/main" val="2181182403"/>
                  </a:ext>
                </a:extLst>
              </a:tr>
            </a:tbl>
          </a:graphicData>
        </a:graphic>
      </p:graphicFrame>
    </p:spTree>
    <p:extLst>
      <p:ext uri="{BB962C8B-B14F-4D97-AF65-F5344CB8AC3E}">
        <p14:creationId xmlns:p14="http://schemas.microsoft.com/office/powerpoint/2010/main" val="342616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Five-Step Process for Choosing Your Career</a:t>
            </a:r>
          </a:p>
        </p:txBody>
      </p:sp>
      <p:sp>
        <p:nvSpPr>
          <p:cNvPr id="3" name="Content Placeholder 2"/>
          <p:cNvSpPr>
            <a:spLocks noGrp="1"/>
          </p:cNvSpPr>
          <p:nvPr>
            <p:ph idx="1"/>
          </p:nvPr>
        </p:nvSpPr>
        <p:spPr/>
        <p:txBody>
          <a:bodyPr/>
          <a:lstStyle/>
          <a:p>
            <a:r>
              <a:rPr lang="en-US" dirty="0"/>
              <a:t>Get to know yourself</a:t>
            </a:r>
          </a:p>
          <a:p>
            <a:r>
              <a:rPr lang="en-US" dirty="0"/>
              <a:t>Get to know your field</a:t>
            </a:r>
          </a:p>
          <a:p>
            <a:r>
              <a:rPr lang="en-US" dirty="0"/>
              <a:t>Prioritize your “deal makers” and rule out your “deal breakers”</a:t>
            </a:r>
          </a:p>
          <a:p>
            <a:r>
              <a:rPr lang="en-US" dirty="0"/>
              <a:t>Make a preliminary career decision and create a plan of action</a:t>
            </a:r>
          </a:p>
          <a:p>
            <a:r>
              <a:rPr lang="en-US" dirty="0"/>
              <a:t>Go out and achieve your career goal</a:t>
            </a:r>
          </a:p>
        </p:txBody>
      </p:sp>
    </p:spTree>
    <p:extLst>
      <p:ext uri="{BB962C8B-B14F-4D97-AF65-F5344CB8AC3E}">
        <p14:creationId xmlns:p14="http://schemas.microsoft.com/office/powerpoint/2010/main" val="17121152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105</TotalTime>
  <Words>4065</Words>
  <Application>Microsoft Office PowerPoint</Application>
  <PresentationFormat>Widescreen</PresentationFormat>
  <Paragraphs>287</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Garamond</vt:lpstr>
      <vt:lpstr>Organic</vt:lpstr>
      <vt:lpstr>Career Exploration</vt:lpstr>
      <vt:lpstr>The Big Picture</vt:lpstr>
      <vt:lpstr>Motivations For Attending College</vt:lpstr>
      <vt:lpstr>College and Career Ready</vt:lpstr>
      <vt:lpstr>Student Voices </vt:lpstr>
      <vt:lpstr>Employment Rates and Salaries</vt:lpstr>
      <vt:lpstr>Career Paths</vt:lpstr>
      <vt:lpstr>Job vs. Career</vt:lpstr>
      <vt:lpstr>The Five-Step Process for Choosing Your Career</vt:lpstr>
      <vt:lpstr>College Majors</vt:lpstr>
      <vt:lpstr>How to Select Your College Major</vt:lpstr>
      <vt:lpstr>How to Select Your College Major</vt:lpstr>
      <vt:lpstr>Helpful Resources</vt:lpstr>
      <vt:lpstr>Professional Skill Building</vt:lpstr>
      <vt:lpstr>Hard Skills and Soft Skills</vt:lpstr>
      <vt:lpstr>What Employers Want in an Employee</vt:lpstr>
      <vt:lpstr>Specific Skills Necessary for Your Career Path</vt:lpstr>
      <vt:lpstr>Transferable Skills for Any Career Path</vt:lpstr>
      <vt:lpstr>ACTIVITY: ASSESS YOUR SOFT SKILLS</vt:lpstr>
      <vt:lpstr>Acquiring Necessary Skills  (both in and out of class)  for Your Career Goals</vt:lpstr>
      <vt:lpstr>Just Get Involved</vt:lpstr>
      <vt:lpstr>Career Development</vt:lpstr>
      <vt:lpstr>Stages of Career Development</vt:lpstr>
      <vt:lpstr>Plan, Do, Check, Act</vt:lpstr>
      <vt:lpstr>Career Services</vt:lpstr>
      <vt:lpstr>Networking</vt:lpstr>
      <vt:lpstr> When you “network,” you exchange information. </vt:lpstr>
      <vt:lpstr>Strategies for Networking</vt:lpstr>
      <vt:lpstr>Strategies at College </vt:lpstr>
      <vt:lpstr>Strategies at Home and Beyond</vt:lpstr>
      <vt:lpstr>Strategies at Work</vt:lpstr>
      <vt:lpstr>Résumés and Cover Letters</vt:lpstr>
      <vt:lpstr>Your Résumé: Purpose and Contents</vt:lpstr>
      <vt:lpstr>Elements of Your Successful Résumé </vt:lpstr>
      <vt:lpstr>Contents and Components To Include </vt:lpstr>
      <vt:lpstr>Caution</vt:lpstr>
      <vt:lpstr>Top Ten Tips for a Successful Résumé</vt:lpstr>
      <vt:lpstr> Résumé Writing Resources  </vt:lpstr>
      <vt:lpstr>Interviewing</vt:lpstr>
      <vt:lpstr>Preparing Effectively for a Job Interview</vt:lpstr>
      <vt:lpstr>Job Interview Types and Techniques</vt:lpstr>
      <vt:lpstr>Interview Questions</vt:lpstr>
      <vt:lpstr>Career Project Paper/Presentation</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Exploration</dc:title>
  <dc:creator>Bernal, Rachel</dc:creator>
  <cp:lastModifiedBy>Bernal, Rachel</cp:lastModifiedBy>
  <cp:revision>12</cp:revision>
  <dcterms:created xsi:type="dcterms:W3CDTF">2017-02-20T18:31:29Z</dcterms:created>
  <dcterms:modified xsi:type="dcterms:W3CDTF">2020-08-19T15:40:38Z</dcterms:modified>
</cp:coreProperties>
</file>