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62" r:id="rId5"/>
    <p:sldId id="258" r:id="rId6"/>
    <p:sldId id="259" r:id="rId7"/>
    <p:sldId id="263" r:id="rId8"/>
    <p:sldId id="264" r:id="rId9"/>
    <p:sldId id="260" r:id="rId10"/>
    <p:sldId id="292"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8/19/2020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se.gmu.edu/assets/docs/forms/mirs/mi_inventory_adults.pdf" TargetMode="External"/><Relationship Id="rId2" Type="http://schemas.openxmlformats.org/officeDocument/2006/relationships/hyperlink" Target="https://www.bing.com/videos/search?q=battle+of+the+brains+bbc&amp;docid=608051147361878703&amp;mid=88A5230E94935728A98788A5230E94935728A987&amp;view=detail&amp;FORM=VIRE" TargetMode="External"/><Relationship Id="rId1" Type="http://schemas.openxmlformats.org/officeDocument/2006/relationships/slideLayout" Target="../slideLayouts/slideLayout2.xml"/><Relationship Id="rId4" Type="http://schemas.openxmlformats.org/officeDocument/2006/relationships/hyperlink" Target="https://create.kahoot.it/create#/edit/3bf21267-19b6-4ae9-b41b-22d01ea4121f/overview"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choolhabits.com/how-to-stay-focused-in-class-7-ways-to-avoid-zoning-ou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youtu.be/L0XzZCd2tP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G1eQ6JWAi9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youtu.be/dvMex7KXLv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Learning Styles and Strategies</a:t>
            </a:r>
          </a:p>
        </p:txBody>
      </p:sp>
      <p:sp>
        <p:nvSpPr>
          <p:cNvPr id="3" name="Subtitle 2"/>
          <p:cNvSpPr>
            <a:spLocks noGrp="1"/>
          </p:cNvSpPr>
          <p:nvPr>
            <p:ph type="subTitle" idx="1"/>
          </p:nvPr>
        </p:nvSpPr>
        <p:spPr/>
        <p:txBody>
          <a:bodyPr/>
          <a:lstStyle/>
          <a:p>
            <a:r>
              <a:rPr lang="en-US" dirty="0"/>
              <a:t>Chapter 5</a:t>
            </a:r>
          </a:p>
        </p:txBody>
      </p:sp>
    </p:spTree>
    <p:extLst>
      <p:ext uri="{BB962C8B-B14F-4D97-AF65-F5344CB8AC3E}">
        <p14:creationId xmlns:p14="http://schemas.microsoft.com/office/powerpoint/2010/main" val="886963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Multiple Intelligence?</a:t>
            </a:r>
          </a:p>
        </p:txBody>
      </p:sp>
      <p:sp>
        <p:nvSpPr>
          <p:cNvPr id="3" name="Content Placeholder 2"/>
          <p:cNvSpPr>
            <a:spLocks noGrp="1"/>
          </p:cNvSpPr>
          <p:nvPr>
            <p:ph idx="1"/>
          </p:nvPr>
        </p:nvSpPr>
        <p:spPr/>
        <p:txBody>
          <a:bodyPr>
            <a:normAutofit lnSpcReduction="10000"/>
          </a:bodyPr>
          <a:lstStyle/>
          <a:p>
            <a:r>
              <a:rPr lang="en-US" dirty="0"/>
              <a:t>Watch Battle Of The Brains by clicking </a:t>
            </a:r>
            <a:r>
              <a:rPr lang="en-US" dirty="0">
                <a:hlinkClick r:id="rId2"/>
              </a:rPr>
              <a:t>HERE</a:t>
            </a:r>
            <a:endParaRPr lang="en-US" dirty="0"/>
          </a:p>
          <a:p>
            <a:r>
              <a:rPr lang="en-US" dirty="0"/>
              <a:t>Complete the multiple intelligence test found at the link provided in your course text or by clicking </a:t>
            </a:r>
            <a:r>
              <a:rPr lang="en-US" dirty="0">
                <a:hlinkClick r:id="rId3"/>
              </a:rPr>
              <a:t>HERE</a:t>
            </a:r>
            <a:r>
              <a:rPr lang="en-US" dirty="0"/>
              <a:t>.</a:t>
            </a:r>
          </a:p>
          <a:p>
            <a:r>
              <a:rPr lang="en-US" dirty="0"/>
              <a:t>What were your preferred intelligence? Complete the discussion board question regarding MI found on blackboard under the DB tab.</a:t>
            </a:r>
          </a:p>
          <a:p>
            <a:r>
              <a:rPr lang="en-US" dirty="0"/>
              <a:t>Complete the MI Reflection by the due date posted on the course calendar.</a:t>
            </a:r>
          </a:p>
          <a:p>
            <a:r>
              <a:rPr lang="en-US" dirty="0"/>
              <a:t>Review MI by playing the </a:t>
            </a:r>
            <a:r>
              <a:rPr lang="en-US" dirty="0" err="1"/>
              <a:t>Kahoot</a:t>
            </a:r>
            <a:r>
              <a:rPr lang="en-US" dirty="0"/>
              <a:t> found </a:t>
            </a:r>
            <a:r>
              <a:rPr lang="en-US" dirty="0">
                <a:hlinkClick r:id="rId4"/>
              </a:rPr>
              <a:t>HERE</a:t>
            </a:r>
            <a:r>
              <a:rPr lang="en-US" dirty="0"/>
              <a:t>.</a:t>
            </a:r>
          </a:p>
          <a:p>
            <a:endParaRPr lang="en-US" dirty="0"/>
          </a:p>
        </p:txBody>
      </p:sp>
    </p:spTree>
    <p:extLst>
      <p:ext uri="{BB962C8B-B14F-4D97-AF65-F5344CB8AC3E}">
        <p14:creationId xmlns:p14="http://schemas.microsoft.com/office/powerpoint/2010/main" val="2414779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 Class Preparation</a:t>
            </a:r>
          </a:p>
        </p:txBody>
      </p:sp>
      <p:sp>
        <p:nvSpPr>
          <p:cNvPr id="3" name="Content Placeholder 2"/>
          <p:cNvSpPr>
            <a:spLocks noGrp="1"/>
          </p:cNvSpPr>
          <p:nvPr>
            <p:ph idx="1"/>
          </p:nvPr>
        </p:nvSpPr>
        <p:spPr/>
        <p:txBody>
          <a:bodyPr/>
          <a:lstStyle/>
          <a:p>
            <a:r>
              <a:rPr lang="en-US" dirty="0"/>
              <a:t>By the end of this section, you will be able to:</a:t>
            </a:r>
          </a:p>
          <a:p>
            <a:endParaRPr lang="en-US" dirty="0"/>
          </a:p>
          <a:p>
            <a:r>
              <a:rPr lang="en-US" dirty="0"/>
              <a:t>Identify effective mental and physical strategies to prepare for an individual class session</a:t>
            </a:r>
          </a:p>
          <a:p>
            <a:r>
              <a:rPr lang="en-US" dirty="0"/>
              <a:t>Describe typical ratios of in-class to out-of-class work per credit hour</a:t>
            </a:r>
          </a:p>
        </p:txBody>
      </p:sp>
    </p:spTree>
    <p:extLst>
      <p:ext uri="{BB962C8B-B14F-4D97-AF65-F5344CB8AC3E}">
        <p14:creationId xmlns:p14="http://schemas.microsoft.com/office/powerpoint/2010/main" val="2797051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Physically and Mentally Preparing for Class</a:t>
            </a:r>
          </a:p>
        </p:txBody>
      </p:sp>
      <p:sp>
        <p:nvSpPr>
          <p:cNvPr id="3" name="Content Placeholder 2"/>
          <p:cNvSpPr>
            <a:spLocks noGrp="1"/>
          </p:cNvSpPr>
          <p:nvPr>
            <p:ph idx="1"/>
          </p:nvPr>
        </p:nvSpPr>
        <p:spPr/>
        <p:txBody>
          <a:bodyPr/>
          <a:lstStyle/>
          <a:p>
            <a:r>
              <a:rPr lang="en-US" b="1" dirty="0"/>
              <a:t>Eat Healthy Meals and Snacks</a:t>
            </a:r>
          </a:p>
          <a:p>
            <a:r>
              <a:rPr lang="en-US" b="1" dirty="0"/>
              <a:t>Exercise Regularly</a:t>
            </a:r>
          </a:p>
          <a:p>
            <a:r>
              <a:rPr lang="en-US" b="1" dirty="0"/>
              <a:t>Get Enough Sleep</a:t>
            </a:r>
          </a:p>
          <a:p>
            <a:r>
              <a:rPr lang="en-US" b="1" dirty="0"/>
              <a:t>Manage Stress</a:t>
            </a:r>
          </a:p>
          <a:p>
            <a:r>
              <a:rPr lang="en-US" b="1" dirty="0"/>
              <a:t>Talk to Guidance Counselors or Instructors</a:t>
            </a:r>
          </a:p>
          <a:p>
            <a:pPr marL="0" indent="0">
              <a:buNone/>
            </a:pPr>
            <a:endParaRPr lang="en-US" dirty="0"/>
          </a:p>
        </p:txBody>
      </p:sp>
    </p:spTree>
    <p:extLst>
      <p:ext uri="{BB962C8B-B14F-4D97-AF65-F5344CB8AC3E}">
        <p14:creationId xmlns:p14="http://schemas.microsoft.com/office/powerpoint/2010/main" val="4104080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 and Study-Time Ratios</a:t>
            </a:r>
          </a:p>
        </p:txBody>
      </p:sp>
      <p:sp>
        <p:nvSpPr>
          <p:cNvPr id="3" name="Content Placeholder 2"/>
          <p:cNvSpPr>
            <a:spLocks noGrp="1"/>
          </p:cNvSpPr>
          <p:nvPr>
            <p:ph idx="1"/>
          </p:nvPr>
        </p:nvSpPr>
        <p:spPr/>
        <p:txBody>
          <a:bodyPr>
            <a:normAutofit fontScale="92500" lnSpcReduction="10000"/>
          </a:bodyPr>
          <a:lstStyle/>
          <a:p>
            <a:r>
              <a:rPr lang="en-US" dirty="0"/>
              <a:t>The amount of time students spend on coursework outside of the physical classroom will vary, depending on the course (how rigorous it is and how many credits it’s worth) and on the institution’s expectations. </a:t>
            </a:r>
          </a:p>
          <a:p>
            <a:r>
              <a:rPr lang="en-US" dirty="0"/>
              <a:t>A general rule is that the ratio of classroom time to study time is 1:2 or 1:3. That means that for every hour you spend in class, you should plan to spend two to three hours out of class working independently on course assignments. </a:t>
            </a:r>
          </a:p>
          <a:p>
            <a:r>
              <a:rPr lang="en-US" dirty="0"/>
              <a:t>For example, if your composition class meets for one hour, three times a week, you’re expected to devote from six to nine hours each week on reading assignments, writing assignments, etc.</a:t>
            </a:r>
          </a:p>
        </p:txBody>
      </p:sp>
    </p:spTree>
    <p:extLst>
      <p:ext uri="{BB962C8B-B14F-4D97-AF65-F5344CB8AC3E}">
        <p14:creationId xmlns:p14="http://schemas.microsoft.com/office/powerpoint/2010/main" val="425659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Planner</a:t>
            </a:r>
          </a:p>
        </p:txBody>
      </p:sp>
      <p:sp>
        <p:nvSpPr>
          <p:cNvPr id="3" name="Content Placeholder 2"/>
          <p:cNvSpPr>
            <a:spLocks noGrp="1"/>
          </p:cNvSpPr>
          <p:nvPr>
            <p:ph idx="1"/>
          </p:nvPr>
        </p:nvSpPr>
        <p:spPr/>
        <p:txBody>
          <a:bodyPr>
            <a:normAutofit fontScale="77500" lnSpcReduction="20000"/>
          </a:bodyPr>
          <a:lstStyle/>
          <a:p>
            <a:pPr fontAlgn="base"/>
            <a:r>
              <a:rPr lang="en-US" dirty="0"/>
              <a:t>Create a weekly planner for the entire semester.  You can use your own personal planner or find one that is similar to the one I have included. Include your class schedule, work schedule, extracurricular activities, religious activities, study time, and any other important information.</a:t>
            </a:r>
          </a:p>
          <a:p>
            <a:pPr fontAlgn="base"/>
            <a:r>
              <a:rPr lang="en-US" dirty="0"/>
              <a:t>See the sample planner in this section to help guide you.</a:t>
            </a:r>
          </a:p>
          <a:p>
            <a:pPr fontAlgn="base"/>
            <a:r>
              <a:rPr lang="en-US" b="1" dirty="0"/>
              <a:t>Consider the following:</a:t>
            </a:r>
          </a:p>
          <a:p>
            <a:pPr fontAlgn="base"/>
            <a:r>
              <a:rPr lang="en-US" dirty="0"/>
              <a:t>Start with Fixed Time Commitments</a:t>
            </a:r>
          </a:p>
          <a:p>
            <a:pPr fontAlgn="base"/>
            <a:r>
              <a:rPr lang="en-US" dirty="0"/>
              <a:t>Consider Your Studying and Homework Habits</a:t>
            </a:r>
          </a:p>
          <a:p>
            <a:pPr fontAlgn="base"/>
            <a:r>
              <a:rPr lang="en-US" dirty="0"/>
              <a:t>Plan Ahead</a:t>
            </a:r>
          </a:p>
          <a:p>
            <a:pPr fontAlgn="base"/>
            <a:r>
              <a:rPr lang="en-US" dirty="0"/>
              <a:t>Consider Leisure Time</a:t>
            </a:r>
          </a:p>
          <a:p>
            <a:pPr fontAlgn="base"/>
            <a:endParaRPr lang="en-US" dirty="0"/>
          </a:p>
          <a:p>
            <a:endParaRPr lang="en-US" b="1" dirty="0"/>
          </a:p>
          <a:p>
            <a:pPr marL="0" indent="0">
              <a:buNone/>
            </a:pPr>
            <a:endParaRPr lang="en-US" dirty="0"/>
          </a:p>
        </p:txBody>
      </p:sp>
    </p:spTree>
    <p:extLst>
      <p:ext uri="{BB962C8B-B14F-4D97-AF65-F5344CB8AC3E}">
        <p14:creationId xmlns:p14="http://schemas.microsoft.com/office/powerpoint/2010/main" val="1674740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3: Class Attendance</a:t>
            </a:r>
          </a:p>
        </p:txBody>
      </p:sp>
      <p:sp>
        <p:nvSpPr>
          <p:cNvPr id="3" name="Content Placeholder 2"/>
          <p:cNvSpPr>
            <a:spLocks noGrp="1"/>
          </p:cNvSpPr>
          <p:nvPr>
            <p:ph idx="1"/>
          </p:nvPr>
        </p:nvSpPr>
        <p:spPr/>
        <p:txBody>
          <a:bodyPr>
            <a:normAutofit fontScale="92500" lnSpcReduction="20000"/>
          </a:bodyPr>
          <a:lstStyle/>
          <a:p>
            <a:pPr fontAlgn="base"/>
            <a:r>
              <a:rPr lang="en-US" dirty="0"/>
              <a:t>By the end of this section, you will be able to:</a:t>
            </a:r>
          </a:p>
          <a:p>
            <a:pPr fontAlgn="base"/>
            <a:r>
              <a:rPr lang="en-US" dirty="0"/>
              <a:t>Explain why regular class attendance class is important</a:t>
            </a:r>
          </a:p>
          <a:p>
            <a:pPr fontAlgn="base"/>
            <a:r>
              <a:rPr lang="en-US" dirty="0"/>
              <a:t>Identify effective listening strategies</a:t>
            </a:r>
          </a:p>
          <a:p>
            <a:pPr fontAlgn="base"/>
            <a:r>
              <a:rPr lang="en-US" dirty="0"/>
              <a:t>Identify effective participation strategies</a:t>
            </a:r>
          </a:p>
          <a:p>
            <a:pPr fontAlgn="base"/>
            <a:r>
              <a:rPr lang="en-US" dirty="0"/>
              <a:t>Compare different note-taking strategies and assess which is most effective for you</a:t>
            </a:r>
          </a:p>
          <a:p>
            <a:pPr fontAlgn="base"/>
            <a:r>
              <a:rPr lang="en-US" dirty="0"/>
              <a:t>Convert notes to study guides</a:t>
            </a:r>
          </a:p>
          <a:p>
            <a:pPr fontAlgn="base"/>
            <a:r>
              <a:rPr lang="en-US" dirty="0"/>
              <a:t>Evaluate different teaching styles and how your personal learning style fit with each</a:t>
            </a:r>
          </a:p>
          <a:p>
            <a:pPr fontAlgn="base"/>
            <a:r>
              <a:rPr lang="en-US" dirty="0"/>
              <a:t>Identify strategies for obtaining content from a class you missed</a:t>
            </a:r>
          </a:p>
        </p:txBody>
      </p:sp>
    </p:spTree>
    <p:extLst>
      <p:ext uri="{BB962C8B-B14F-4D97-AF65-F5344CB8AC3E}">
        <p14:creationId xmlns:p14="http://schemas.microsoft.com/office/powerpoint/2010/main" val="1788728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Go to Class?</a:t>
            </a:r>
          </a:p>
        </p:txBody>
      </p:sp>
      <p:sp>
        <p:nvSpPr>
          <p:cNvPr id="3" name="Content Placeholder 2"/>
          <p:cNvSpPr>
            <a:spLocks noGrp="1"/>
          </p:cNvSpPr>
          <p:nvPr>
            <p:ph idx="1"/>
          </p:nvPr>
        </p:nvSpPr>
        <p:spPr/>
        <p:txBody>
          <a:bodyPr>
            <a:normAutofit/>
          </a:bodyPr>
          <a:lstStyle/>
          <a:p>
            <a:r>
              <a:rPr lang="en-US" dirty="0"/>
              <a:t>Class participation</a:t>
            </a:r>
          </a:p>
          <a:p>
            <a:r>
              <a:rPr lang="en-US" dirty="0"/>
              <a:t>Class interaction</a:t>
            </a:r>
          </a:p>
          <a:p>
            <a:r>
              <a:rPr lang="en-US" dirty="0"/>
              <a:t>Interaction with the instructor</a:t>
            </a:r>
          </a:p>
          <a:p>
            <a:r>
              <a:rPr lang="en-US" dirty="0"/>
              <a:t>Increased learning</a:t>
            </a:r>
          </a:p>
        </p:txBody>
      </p:sp>
    </p:spTree>
    <p:extLst>
      <p:ext uri="{BB962C8B-B14F-4D97-AF65-F5344CB8AC3E}">
        <p14:creationId xmlns:p14="http://schemas.microsoft.com/office/powerpoint/2010/main" val="4037557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Effective Listening Strategies</a:t>
            </a:r>
          </a:p>
        </p:txBody>
      </p:sp>
      <p:sp>
        <p:nvSpPr>
          <p:cNvPr id="3" name="Content Placeholder 2"/>
          <p:cNvSpPr>
            <a:spLocks noGrp="1"/>
          </p:cNvSpPr>
          <p:nvPr>
            <p:ph idx="1"/>
          </p:nvPr>
        </p:nvSpPr>
        <p:spPr/>
        <p:txBody>
          <a:bodyPr>
            <a:normAutofit/>
          </a:bodyPr>
          <a:lstStyle/>
          <a:p>
            <a:r>
              <a:rPr lang="en-US" dirty="0"/>
              <a:t>focus your full attention on the speaker</a:t>
            </a:r>
          </a:p>
          <a:p>
            <a:r>
              <a:rPr lang="en-US" dirty="0"/>
              <a:t>ask questions, either out loud or internally, in response to what is being said</a:t>
            </a:r>
          </a:p>
          <a:p>
            <a:r>
              <a:rPr lang="en-US" dirty="0"/>
              <a:t>paraphrase ideas in notes</a:t>
            </a:r>
          </a:p>
          <a:p>
            <a:r>
              <a:rPr lang="en-US" dirty="0"/>
              <a:t>listen nonjudgmentally</a:t>
            </a:r>
          </a:p>
          <a:p>
            <a:r>
              <a:rPr lang="en-US" dirty="0"/>
              <a:t>show empathy for the speaker</a:t>
            </a:r>
          </a:p>
        </p:txBody>
      </p:sp>
    </p:spTree>
    <p:extLst>
      <p:ext uri="{BB962C8B-B14F-4D97-AF65-F5344CB8AC3E}">
        <p14:creationId xmlns:p14="http://schemas.microsoft.com/office/powerpoint/2010/main" val="1098508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Participation Strategies</a:t>
            </a:r>
          </a:p>
        </p:txBody>
      </p:sp>
      <p:sp>
        <p:nvSpPr>
          <p:cNvPr id="3" name="Content Placeholder 2"/>
          <p:cNvSpPr>
            <a:spLocks noGrp="1"/>
          </p:cNvSpPr>
          <p:nvPr>
            <p:ph idx="1"/>
          </p:nvPr>
        </p:nvSpPr>
        <p:spPr/>
        <p:txBody>
          <a:bodyPr>
            <a:normAutofit/>
          </a:bodyPr>
          <a:lstStyle/>
          <a:p>
            <a:pPr fontAlgn="base"/>
            <a:r>
              <a:rPr lang="en-US" b="1" dirty="0"/>
              <a:t>Be a team player</a:t>
            </a:r>
            <a:endParaRPr lang="en-US" dirty="0"/>
          </a:p>
          <a:p>
            <a:pPr fontAlgn="base"/>
            <a:r>
              <a:rPr lang="en-US" b="1" dirty="0"/>
              <a:t>Share meaningful questions and comments</a:t>
            </a:r>
          </a:p>
          <a:p>
            <a:pPr fontAlgn="base"/>
            <a:r>
              <a:rPr lang="en-US" b="1" dirty="0"/>
              <a:t>Be prepared</a:t>
            </a:r>
          </a:p>
          <a:p>
            <a:pPr fontAlgn="base"/>
            <a:r>
              <a:rPr lang="en-US" dirty="0"/>
              <a:t>The resource, “How to stay focused in class: 7 tricks to avoid zoning out” found </a:t>
            </a:r>
            <a:r>
              <a:rPr lang="en-US" dirty="0">
                <a:hlinkClick r:id="rId2"/>
              </a:rPr>
              <a:t>HERE</a:t>
            </a:r>
            <a:r>
              <a:rPr lang="en-US" dirty="0"/>
              <a:t> can help you evaluate what you need to work on in order to participate in class more effectively.</a:t>
            </a:r>
          </a:p>
          <a:p>
            <a:endParaRPr lang="en-US" dirty="0"/>
          </a:p>
        </p:txBody>
      </p:sp>
    </p:spTree>
    <p:extLst>
      <p:ext uri="{BB962C8B-B14F-4D97-AF65-F5344CB8AC3E}">
        <p14:creationId xmlns:p14="http://schemas.microsoft.com/office/powerpoint/2010/main" val="292618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WELL DO I PARTICIPATE IN CLASS?</a:t>
            </a:r>
          </a:p>
        </p:txBody>
      </p:sp>
      <p:sp>
        <p:nvSpPr>
          <p:cNvPr id="3" name="Content Placeholder 2"/>
          <p:cNvSpPr>
            <a:spLocks noGrp="1"/>
          </p:cNvSpPr>
          <p:nvPr>
            <p:ph idx="1"/>
          </p:nvPr>
        </p:nvSpPr>
        <p:spPr/>
        <p:txBody>
          <a:bodyPr/>
          <a:lstStyle/>
          <a:p>
            <a:pPr marL="0" indent="0">
              <a:buNone/>
            </a:pPr>
            <a:r>
              <a:rPr lang="en-US" b="1" dirty="0"/>
              <a:t>If you saw me in class, you could describe me as:</a:t>
            </a:r>
          </a:p>
          <a:p>
            <a:pPr marL="0" indent="0">
              <a:buNone/>
            </a:pPr>
            <a:r>
              <a:rPr lang="en-US" dirty="0"/>
              <a:t>a. That person in the corner looking out the window.</a:t>
            </a:r>
          </a:p>
          <a:p>
            <a:pPr marL="0" indent="0">
              <a:buNone/>
            </a:pPr>
            <a:r>
              <a:rPr lang="en-US" dirty="0"/>
              <a:t>b. The person who monopolizes class discussions.</a:t>
            </a:r>
          </a:p>
          <a:p>
            <a:pPr marL="0" indent="0">
              <a:buNone/>
            </a:pPr>
            <a:r>
              <a:rPr lang="en-US" dirty="0"/>
              <a:t>c. The person with prepared notes and questions and ready to participate.</a:t>
            </a:r>
          </a:p>
          <a:p>
            <a:pPr marL="0" indent="0">
              <a:buNone/>
            </a:pPr>
            <a:r>
              <a:rPr lang="en-US" dirty="0"/>
              <a:t>d. None of the above.</a:t>
            </a:r>
          </a:p>
        </p:txBody>
      </p:sp>
    </p:spTree>
    <p:extLst>
      <p:ext uri="{BB962C8B-B14F-4D97-AF65-F5344CB8AC3E}">
        <p14:creationId xmlns:p14="http://schemas.microsoft.com/office/powerpoint/2010/main" val="3937475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 The Learning Process</a:t>
            </a:r>
          </a:p>
        </p:txBody>
      </p:sp>
      <p:sp>
        <p:nvSpPr>
          <p:cNvPr id="3" name="Content Placeholder 2"/>
          <p:cNvSpPr>
            <a:spLocks noGrp="1"/>
          </p:cNvSpPr>
          <p:nvPr>
            <p:ph idx="1"/>
          </p:nvPr>
        </p:nvSpPr>
        <p:spPr/>
        <p:txBody>
          <a:bodyPr/>
          <a:lstStyle/>
          <a:p>
            <a:pPr fontAlgn="base"/>
            <a:r>
              <a:rPr lang="en-US" dirty="0"/>
              <a:t>By the end of this section, you will be able to:</a:t>
            </a:r>
          </a:p>
          <a:p>
            <a:pPr fontAlgn="base"/>
            <a:r>
              <a:rPr lang="en-US" dirty="0"/>
              <a:t>Identify the stages of the learning process</a:t>
            </a:r>
          </a:p>
          <a:p>
            <a:pPr fontAlgn="base"/>
            <a:r>
              <a:rPr lang="en-US" dirty="0"/>
              <a:t>Define learning styles, and identify your preferred learning style(s)</a:t>
            </a:r>
          </a:p>
          <a:p>
            <a:pPr fontAlgn="base"/>
            <a:r>
              <a:rPr lang="en-US" dirty="0"/>
              <a:t>Define multimodal learning</a:t>
            </a:r>
          </a:p>
          <a:p>
            <a:pPr fontAlgn="base"/>
            <a:r>
              <a:rPr lang="en-US" dirty="0"/>
              <a:t>Describe how you might apply your preferred learning strategies to classroom scenarios</a:t>
            </a:r>
          </a:p>
          <a:p>
            <a:endParaRPr lang="en-US" dirty="0"/>
          </a:p>
        </p:txBody>
      </p:sp>
    </p:spTree>
    <p:extLst>
      <p:ext uri="{BB962C8B-B14F-4D97-AF65-F5344CB8AC3E}">
        <p14:creationId xmlns:p14="http://schemas.microsoft.com/office/powerpoint/2010/main" val="13787803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Well Do I Participate In Class?</a:t>
            </a:r>
          </a:p>
        </p:txBody>
      </p:sp>
      <p:sp>
        <p:nvSpPr>
          <p:cNvPr id="3" name="Content Placeholder 2"/>
          <p:cNvSpPr>
            <a:spLocks noGrp="1"/>
          </p:cNvSpPr>
          <p:nvPr>
            <p:ph idx="1"/>
          </p:nvPr>
        </p:nvSpPr>
        <p:spPr/>
        <p:txBody>
          <a:bodyPr/>
          <a:lstStyle/>
          <a:p>
            <a:r>
              <a:rPr lang="en-US" dirty="0"/>
              <a:t>IF YOU PICKED C – GIVE YOURSELF 3 POINTS</a:t>
            </a:r>
          </a:p>
        </p:txBody>
      </p:sp>
    </p:spTree>
    <p:extLst>
      <p:ext uri="{BB962C8B-B14F-4D97-AF65-F5344CB8AC3E}">
        <p14:creationId xmlns:p14="http://schemas.microsoft.com/office/powerpoint/2010/main" val="1643918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Well Do I Participate In Class?</a:t>
            </a:r>
          </a:p>
        </p:txBody>
      </p:sp>
      <p:sp>
        <p:nvSpPr>
          <p:cNvPr id="3" name="Content Placeholder 2"/>
          <p:cNvSpPr>
            <a:spLocks noGrp="1"/>
          </p:cNvSpPr>
          <p:nvPr>
            <p:ph idx="1"/>
          </p:nvPr>
        </p:nvSpPr>
        <p:spPr/>
        <p:txBody>
          <a:bodyPr>
            <a:normAutofit/>
          </a:bodyPr>
          <a:lstStyle/>
          <a:p>
            <a:pPr marL="0" indent="0">
              <a:buNone/>
            </a:pPr>
            <a:r>
              <a:rPr lang="en-US" b="1" dirty="0"/>
              <a:t>My teacher probably thinks during class that I:</a:t>
            </a:r>
          </a:p>
          <a:p>
            <a:pPr marL="0" indent="0">
              <a:buNone/>
            </a:pPr>
            <a:r>
              <a:rPr lang="en-US" dirty="0"/>
              <a:t>a. Suffer from tendonitis since I never write anything down.</a:t>
            </a:r>
          </a:p>
          <a:p>
            <a:pPr marL="0" indent="0">
              <a:buNone/>
            </a:pPr>
            <a:r>
              <a:rPr lang="en-US" dirty="0"/>
              <a:t>b. Am the next Picasso based on all the doodling that I do.</a:t>
            </a:r>
          </a:p>
          <a:p>
            <a:pPr marL="0" indent="0">
              <a:buNone/>
            </a:pPr>
            <a:r>
              <a:rPr lang="en-US" dirty="0"/>
              <a:t>c. Wrote the textbook since I always know what it said without even opening it up.</a:t>
            </a:r>
          </a:p>
          <a:p>
            <a:pPr marL="0" indent="0">
              <a:buNone/>
            </a:pPr>
            <a:r>
              <a:rPr lang="en-US" dirty="0"/>
              <a:t>d. None of the above.</a:t>
            </a:r>
          </a:p>
        </p:txBody>
      </p:sp>
    </p:spTree>
    <p:extLst>
      <p:ext uri="{BB962C8B-B14F-4D97-AF65-F5344CB8AC3E}">
        <p14:creationId xmlns:p14="http://schemas.microsoft.com/office/powerpoint/2010/main" val="11806587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Well Do I Participate In Class?</a:t>
            </a:r>
          </a:p>
        </p:txBody>
      </p:sp>
      <p:sp>
        <p:nvSpPr>
          <p:cNvPr id="3" name="Content Placeholder 2"/>
          <p:cNvSpPr>
            <a:spLocks noGrp="1"/>
          </p:cNvSpPr>
          <p:nvPr>
            <p:ph idx="1"/>
          </p:nvPr>
        </p:nvSpPr>
        <p:spPr/>
        <p:txBody>
          <a:bodyPr/>
          <a:lstStyle/>
          <a:p>
            <a:r>
              <a:rPr lang="en-US" dirty="0"/>
              <a:t>IF YOU PICKED D – GIVE YOURSELF 3 POINTS</a:t>
            </a:r>
          </a:p>
          <a:p>
            <a:endParaRPr lang="en-US" dirty="0"/>
          </a:p>
        </p:txBody>
      </p:sp>
    </p:spTree>
    <p:extLst>
      <p:ext uri="{BB962C8B-B14F-4D97-AF65-F5344CB8AC3E}">
        <p14:creationId xmlns:p14="http://schemas.microsoft.com/office/powerpoint/2010/main" val="20770329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Well Do I Participate In Class?</a:t>
            </a:r>
          </a:p>
        </p:txBody>
      </p:sp>
      <p:sp>
        <p:nvSpPr>
          <p:cNvPr id="3" name="Content Placeholder 2"/>
          <p:cNvSpPr>
            <a:spLocks noGrp="1"/>
          </p:cNvSpPr>
          <p:nvPr>
            <p:ph idx="1"/>
          </p:nvPr>
        </p:nvSpPr>
        <p:spPr/>
        <p:txBody>
          <a:bodyPr>
            <a:normAutofit/>
          </a:bodyPr>
          <a:lstStyle/>
          <a:p>
            <a:pPr marL="0" indent="0">
              <a:buNone/>
            </a:pPr>
            <a:r>
              <a:rPr lang="en-US" b="1" dirty="0"/>
              <a:t>Check all that apply:</a:t>
            </a:r>
          </a:p>
          <a:p>
            <a:pPr marL="0" indent="0">
              <a:buNone/>
            </a:pPr>
            <a:r>
              <a:rPr lang="en-US" dirty="0"/>
              <a:t>a. I contribute to the discussion every week in class.</a:t>
            </a:r>
          </a:p>
          <a:p>
            <a:pPr marL="0" indent="0">
              <a:buNone/>
            </a:pPr>
            <a:r>
              <a:rPr lang="en-US" dirty="0"/>
              <a:t>b. I check my email during class.</a:t>
            </a:r>
          </a:p>
          <a:p>
            <a:pPr marL="0" indent="0">
              <a:buNone/>
            </a:pPr>
            <a:r>
              <a:rPr lang="en-US" dirty="0"/>
              <a:t>c. I could give classes in study skills since I exhibit them so well.</a:t>
            </a:r>
          </a:p>
          <a:p>
            <a:pPr marL="0" indent="0">
              <a:buNone/>
            </a:pPr>
            <a:r>
              <a:rPr lang="en-US" dirty="0"/>
              <a:t>d. I read the text five minutes before class starts for the first time.</a:t>
            </a:r>
          </a:p>
        </p:txBody>
      </p:sp>
    </p:spTree>
    <p:extLst>
      <p:ext uri="{BB962C8B-B14F-4D97-AF65-F5344CB8AC3E}">
        <p14:creationId xmlns:p14="http://schemas.microsoft.com/office/powerpoint/2010/main" val="4104352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Well Do I Participate In Class?</a:t>
            </a:r>
          </a:p>
        </p:txBody>
      </p:sp>
      <p:sp>
        <p:nvSpPr>
          <p:cNvPr id="3" name="Content Placeholder 2"/>
          <p:cNvSpPr>
            <a:spLocks noGrp="1"/>
          </p:cNvSpPr>
          <p:nvPr>
            <p:ph idx="1"/>
          </p:nvPr>
        </p:nvSpPr>
        <p:spPr/>
        <p:txBody>
          <a:bodyPr/>
          <a:lstStyle/>
          <a:p>
            <a:r>
              <a:rPr lang="en-US" dirty="0"/>
              <a:t>IF YOU PICKED A – GIVE YOURSELF 2 POINTS</a:t>
            </a:r>
          </a:p>
          <a:p>
            <a:r>
              <a:rPr lang="en-US" dirty="0"/>
              <a:t>IF YOU PICKED C – GIVE YOURSELF 2 POINTS</a:t>
            </a:r>
          </a:p>
          <a:p>
            <a:endParaRPr lang="en-US" dirty="0"/>
          </a:p>
        </p:txBody>
      </p:sp>
    </p:spTree>
    <p:extLst>
      <p:ext uri="{BB962C8B-B14F-4D97-AF65-F5344CB8AC3E}">
        <p14:creationId xmlns:p14="http://schemas.microsoft.com/office/powerpoint/2010/main" val="2077638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Use the information below to see that your score really means.</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b="1" dirty="0"/>
              <a:t>10-8 </a:t>
            </a:r>
            <a:r>
              <a:rPr lang="en-US" dirty="0"/>
              <a:t>– You’ve got the right idea! Participation is a regular part of what you do in class. This module can</a:t>
            </a:r>
          </a:p>
          <a:p>
            <a:pPr marL="0" indent="0">
              <a:buNone/>
            </a:pPr>
            <a:r>
              <a:rPr lang="en-US" dirty="0"/>
              <a:t>	         provide you with some additional ideas on how to participate in class and how to use different 			strategies and ideas to improve your participation.</a:t>
            </a:r>
          </a:p>
          <a:p>
            <a:r>
              <a:rPr lang="en-US" b="1" dirty="0"/>
              <a:t>5-7 </a:t>
            </a:r>
            <a:r>
              <a:rPr lang="en-US" dirty="0"/>
              <a:t>– You’re on the right track. You may need some ideas on how to continue to get better.</a:t>
            </a:r>
          </a:p>
          <a:p>
            <a:r>
              <a:rPr lang="en-US" b="1" dirty="0"/>
              <a:t>2-4</a:t>
            </a:r>
            <a:r>
              <a:rPr lang="en-US" dirty="0"/>
              <a:t> – Uh-oh! Let’s get to work. Participation isn’t something that just happens – you need to make it</a:t>
            </a:r>
          </a:p>
          <a:p>
            <a:pPr marL="0" indent="0">
              <a:buNone/>
            </a:pPr>
            <a:r>
              <a:rPr lang="en-US" dirty="0"/>
              <a:t>	      happen!</a:t>
            </a:r>
          </a:p>
          <a:p>
            <a:r>
              <a:rPr lang="en-US" b="1" dirty="0"/>
              <a:t>0-1 </a:t>
            </a:r>
            <a:r>
              <a:rPr lang="en-US" dirty="0"/>
              <a:t>– You’re having a class participation emergency! Take extra notes during the module so you can put</a:t>
            </a:r>
          </a:p>
          <a:p>
            <a:pPr marL="0" indent="0">
              <a:buNone/>
            </a:pPr>
            <a:r>
              <a:rPr lang="en-US" dirty="0"/>
              <a:t>	      these ideas to work right away.</a:t>
            </a:r>
          </a:p>
        </p:txBody>
      </p:sp>
    </p:spTree>
    <p:extLst>
      <p:ext uri="{BB962C8B-B14F-4D97-AF65-F5344CB8AC3E}">
        <p14:creationId xmlns:p14="http://schemas.microsoft.com/office/powerpoint/2010/main" val="2052488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Note-Taking Strategies</a:t>
            </a:r>
          </a:p>
        </p:txBody>
      </p:sp>
      <p:sp>
        <p:nvSpPr>
          <p:cNvPr id="3" name="Content Placeholder 2"/>
          <p:cNvSpPr>
            <a:spLocks noGrp="1"/>
          </p:cNvSpPr>
          <p:nvPr>
            <p:ph idx="1"/>
          </p:nvPr>
        </p:nvSpPr>
        <p:spPr/>
        <p:txBody>
          <a:bodyPr>
            <a:normAutofit lnSpcReduction="10000"/>
          </a:bodyPr>
          <a:lstStyle/>
          <a:p>
            <a:r>
              <a:rPr lang="en-US" b="1" dirty="0"/>
              <a:t>Stay organized: </a:t>
            </a:r>
            <a:r>
              <a:rPr lang="en-US" dirty="0"/>
              <a:t>Keep your notes and handouts separate for each class.</a:t>
            </a:r>
            <a:endParaRPr lang="en-US" b="1" dirty="0"/>
          </a:p>
          <a:p>
            <a:r>
              <a:rPr lang="en-US" b="1" dirty="0"/>
              <a:t>Use visual cues: </a:t>
            </a:r>
            <a:r>
              <a:rPr lang="en-US" dirty="0"/>
              <a:t>Try highlighting, underlining, or drawing arrows or exclamation points next to any main or difficult concepts. </a:t>
            </a:r>
            <a:endParaRPr lang="en-US" b="1" dirty="0"/>
          </a:p>
          <a:p>
            <a:r>
              <a:rPr lang="en-US" b="1" dirty="0"/>
              <a:t>Group together similar concepts: </a:t>
            </a:r>
            <a:r>
              <a:rPr lang="en-US" dirty="0"/>
              <a:t>Grouping or “chunking” material is a good way to make studying and memorization easier. </a:t>
            </a:r>
            <a:endParaRPr lang="en-US" b="1" dirty="0"/>
          </a:p>
          <a:p>
            <a:r>
              <a:rPr lang="en-US" b="1" dirty="0"/>
              <a:t>Make notes legible: </a:t>
            </a:r>
            <a:r>
              <a:rPr lang="en-US" dirty="0"/>
              <a:t>Some people have messy handwriting. However, writing as clearly as possible when you take notes will make it easier to review them later. </a:t>
            </a:r>
          </a:p>
        </p:txBody>
      </p:sp>
    </p:spTree>
    <p:extLst>
      <p:ext uri="{BB962C8B-B14F-4D97-AF65-F5344CB8AC3E}">
        <p14:creationId xmlns:p14="http://schemas.microsoft.com/office/powerpoint/2010/main" val="27240049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Styles (5 Types)</a:t>
            </a:r>
          </a:p>
        </p:txBody>
      </p:sp>
      <p:sp>
        <p:nvSpPr>
          <p:cNvPr id="3" name="Content Placeholder 2"/>
          <p:cNvSpPr>
            <a:spLocks noGrp="1"/>
          </p:cNvSpPr>
          <p:nvPr>
            <p:ph idx="1"/>
          </p:nvPr>
        </p:nvSpPr>
        <p:spPr/>
        <p:txBody>
          <a:bodyPr>
            <a:normAutofit/>
          </a:bodyPr>
          <a:lstStyle/>
          <a:p>
            <a:pPr fontAlgn="base"/>
            <a:r>
              <a:rPr lang="en-US" b="1" dirty="0"/>
              <a:t>(1) Authority style</a:t>
            </a:r>
            <a:r>
              <a:rPr lang="en-US" dirty="0"/>
              <a:t>: Instructors with an authority style of teaching prefer to give lectures while standing in front of class, often doing a combination of talking and writing information on the board. Students are expected to listen and take notes.</a:t>
            </a:r>
          </a:p>
          <a:p>
            <a:pPr fontAlgn="base"/>
            <a:r>
              <a:rPr lang="en-US" b="1" dirty="0"/>
              <a:t>(2) Demonstrator style</a:t>
            </a:r>
            <a:r>
              <a:rPr lang="en-US" dirty="0"/>
              <a:t>: Instructors with a demonstrator style of teaching prefer to lecture, also, but they prefer to “show” students what they’re explaining, often by using visual aids such as </a:t>
            </a:r>
            <a:r>
              <a:rPr lang="en-US" dirty="0" err="1"/>
              <a:t>Powerpoint</a:t>
            </a:r>
            <a:r>
              <a:rPr lang="en-US" dirty="0"/>
              <a:t> presentations, handouts, and demos. </a:t>
            </a:r>
          </a:p>
        </p:txBody>
      </p:sp>
    </p:spTree>
    <p:extLst>
      <p:ext uri="{BB962C8B-B14F-4D97-AF65-F5344CB8AC3E}">
        <p14:creationId xmlns:p14="http://schemas.microsoft.com/office/powerpoint/2010/main" val="28553182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Styles</a:t>
            </a:r>
          </a:p>
        </p:txBody>
      </p:sp>
      <p:sp>
        <p:nvSpPr>
          <p:cNvPr id="3" name="Content Placeholder 2"/>
          <p:cNvSpPr>
            <a:spLocks noGrp="1"/>
          </p:cNvSpPr>
          <p:nvPr>
            <p:ph idx="1"/>
          </p:nvPr>
        </p:nvSpPr>
        <p:spPr/>
        <p:txBody>
          <a:bodyPr>
            <a:normAutofit fontScale="92500" lnSpcReduction="20000"/>
          </a:bodyPr>
          <a:lstStyle/>
          <a:p>
            <a:pPr fontAlgn="base"/>
            <a:r>
              <a:rPr lang="en-US" b="1" dirty="0"/>
              <a:t>(3) Facilitator style</a:t>
            </a:r>
            <a:r>
              <a:rPr lang="en-US" dirty="0"/>
              <a:t>: Instructors with a facilitator style rely heavily on class discussion, asking students to participate a lot while they provide prompts and guiding questions. </a:t>
            </a:r>
          </a:p>
          <a:p>
            <a:pPr fontAlgn="base"/>
            <a:r>
              <a:rPr lang="en-US" b="1" dirty="0"/>
              <a:t>(4) Delegator style</a:t>
            </a:r>
            <a:r>
              <a:rPr lang="en-US" dirty="0"/>
              <a:t>: Instructors with a delegator approach prefer to structure their classes around student-run projects and presentations—their own teaching takes a backseat to students teaching one another. </a:t>
            </a:r>
          </a:p>
          <a:p>
            <a:pPr fontAlgn="base"/>
            <a:r>
              <a:rPr lang="en-US" b="1" dirty="0"/>
              <a:t>(5) Hybrid style</a:t>
            </a:r>
            <a:r>
              <a:rPr lang="en-US" dirty="0"/>
              <a:t>: Instructors with a hybrid teaching style use a combination of the learning styles above. For example, during an </a:t>
            </a:r>
            <a:r>
              <a:rPr lang="en-US" dirty="0" err="1"/>
              <a:t>hourlong</a:t>
            </a:r>
            <a:r>
              <a:rPr lang="en-US" dirty="0"/>
              <a:t> class session, they might schedule twenty minutes for a lecture, twenty minutes for class discussion, and twenty minutes for a class activity. </a:t>
            </a:r>
          </a:p>
        </p:txBody>
      </p:sp>
    </p:spTree>
    <p:extLst>
      <p:ext uri="{BB962C8B-B14F-4D97-AF65-F5344CB8AC3E}">
        <p14:creationId xmlns:p14="http://schemas.microsoft.com/office/powerpoint/2010/main" val="815026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 Need to Miss a Class</a:t>
            </a:r>
          </a:p>
        </p:txBody>
      </p:sp>
      <p:sp>
        <p:nvSpPr>
          <p:cNvPr id="3" name="Content Placeholder 2"/>
          <p:cNvSpPr>
            <a:spLocks noGrp="1"/>
          </p:cNvSpPr>
          <p:nvPr>
            <p:ph idx="1"/>
          </p:nvPr>
        </p:nvSpPr>
        <p:spPr/>
        <p:txBody>
          <a:bodyPr>
            <a:normAutofit fontScale="62500" lnSpcReduction="20000"/>
          </a:bodyPr>
          <a:lstStyle/>
          <a:p>
            <a:pPr fontAlgn="base"/>
            <a:r>
              <a:rPr lang="en-US" b="1" dirty="0"/>
              <a:t>Plan in advance</a:t>
            </a:r>
            <a:r>
              <a:rPr lang="en-US" dirty="0"/>
              <a:t>: Although nobody can plan to be sick, students should give their instructors advanced notice if they know they will need to miss class for something like a doctor’s appointment. </a:t>
            </a:r>
          </a:p>
          <a:p>
            <a:pPr fontAlgn="base"/>
            <a:r>
              <a:rPr lang="en-US" b="1" dirty="0"/>
              <a:t>Talk to fellow students</a:t>
            </a:r>
            <a:r>
              <a:rPr lang="en-US" dirty="0"/>
              <a:t>: Ask to borrow class notes from one or two classmates who are reliable note takers. Be sure to also ask them about any announcements or assignments the instructor made during the class you missed.</a:t>
            </a:r>
          </a:p>
          <a:p>
            <a:pPr fontAlgn="base"/>
            <a:r>
              <a:rPr lang="en-US" b="1" dirty="0"/>
              <a:t>Do the reading assignment(s) and any other homework. </a:t>
            </a:r>
            <a:r>
              <a:rPr lang="en-US" dirty="0"/>
              <a:t>Take notes on any readings to be discussed in the class you missed. If you have questions on the reading or homework, seek help from your classmates. Completing the homework and coming prepared for the next session will demonstrate to your instructor that you are still dedicated to the class. Remember that just because you are absent does not mean you get longer to do the assignment.  The assignment is still due by the due date that is posted on the course calendar. Late assignments are not accepted, so be sure to get your work completed.</a:t>
            </a:r>
          </a:p>
          <a:p>
            <a:pPr fontAlgn="base"/>
            <a:r>
              <a:rPr lang="en-US" b="1" dirty="0"/>
              <a:t>Check Blackboard: </a:t>
            </a:r>
            <a:r>
              <a:rPr lang="en-US" dirty="0"/>
              <a:t>The course calendar is located on blackboard and will list the chapter that is schedule to be discussed for that class time.  The course calendar will also list assignments that are due. The instructor will also use blackboard to post announcements so make sure to check as well as check your email for important announcements.</a:t>
            </a:r>
          </a:p>
          <a:p>
            <a:pPr fontAlgn="base"/>
            <a:endParaRPr lang="en-US" b="1" dirty="0"/>
          </a:p>
          <a:p>
            <a:endParaRPr lang="en-US" dirty="0"/>
          </a:p>
        </p:txBody>
      </p:sp>
    </p:spTree>
    <p:extLst>
      <p:ext uri="{BB962C8B-B14F-4D97-AF65-F5344CB8AC3E}">
        <p14:creationId xmlns:p14="http://schemas.microsoft.com/office/powerpoint/2010/main" val="360487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Learning Process</a:t>
            </a:r>
          </a:p>
        </p:txBody>
      </p:sp>
      <p:sp>
        <p:nvSpPr>
          <p:cNvPr id="3" name="Content Placeholder 2"/>
          <p:cNvSpPr>
            <a:spLocks noGrp="1"/>
          </p:cNvSpPr>
          <p:nvPr>
            <p:ph idx="1"/>
          </p:nvPr>
        </p:nvSpPr>
        <p:spPr/>
        <p:txBody>
          <a:bodyPr>
            <a:normAutofit fontScale="92500" lnSpcReduction="20000"/>
          </a:bodyPr>
          <a:lstStyle/>
          <a:p>
            <a:pPr fontAlgn="base"/>
            <a:r>
              <a:rPr lang="en-US" b="1" dirty="0"/>
              <a:t>Stages of the Learning Process</a:t>
            </a:r>
          </a:p>
          <a:p>
            <a:pPr fontAlgn="base"/>
            <a:r>
              <a:rPr lang="en-US" dirty="0"/>
              <a:t>Consider experiences you’ve had with learning something new, such as learning to tie your shoes or drive a car. You probably began by showing interest in the process, and after some struggling it became second nature. These experiences were all part of the learning process, which can be described in the four stages:</a:t>
            </a:r>
          </a:p>
          <a:p>
            <a:pPr fontAlgn="base"/>
            <a:r>
              <a:rPr lang="en-US" b="1" dirty="0"/>
              <a:t>Unconscious incompetence – Showing interest in a talent or skill</a:t>
            </a:r>
            <a:endParaRPr lang="en-US" dirty="0"/>
          </a:p>
          <a:p>
            <a:pPr fontAlgn="base"/>
            <a:r>
              <a:rPr lang="en-US" b="1" dirty="0"/>
              <a:t>Conscious incompetence – Realize how much you have to learn</a:t>
            </a:r>
            <a:endParaRPr lang="en-US" dirty="0"/>
          </a:p>
          <a:p>
            <a:pPr fontAlgn="base"/>
            <a:r>
              <a:rPr lang="en-US" b="1" dirty="0"/>
              <a:t>Conscious competence – Beginning to master your goals; feeling confident</a:t>
            </a:r>
            <a:endParaRPr lang="en-US" dirty="0"/>
          </a:p>
          <a:p>
            <a:pPr fontAlgn="base"/>
            <a:r>
              <a:rPr lang="en-US" b="1" dirty="0"/>
              <a:t>Unconscious competence – Able to do the task without thinking about it</a:t>
            </a:r>
            <a:endParaRPr lang="en-US" dirty="0"/>
          </a:p>
        </p:txBody>
      </p:sp>
    </p:spTree>
    <p:extLst>
      <p:ext uri="{BB962C8B-B14F-4D97-AF65-F5344CB8AC3E}">
        <p14:creationId xmlns:p14="http://schemas.microsoft.com/office/powerpoint/2010/main" val="1064498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4: The Role Of Memory</a:t>
            </a:r>
          </a:p>
        </p:txBody>
      </p:sp>
      <p:sp>
        <p:nvSpPr>
          <p:cNvPr id="3" name="Content Placeholder 2"/>
          <p:cNvSpPr>
            <a:spLocks noGrp="1"/>
          </p:cNvSpPr>
          <p:nvPr>
            <p:ph idx="1"/>
          </p:nvPr>
        </p:nvSpPr>
        <p:spPr/>
        <p:txBody>
          <a:bodyPr/>
          <a:lstStyle/>
          <a:p>
            <a:pPr fontAlgn="base"/>
            <a:r>
              <a:rPr lang="en-US" dirty="0"/>
              <a:t>By the end of this section, you will be able to:</a:t>
            </a:r>
          </a:p>
          <a:p>
            <a:pPr fontAlgn="base"/>
            <a:r>
              <a:rPr lang="en-US" dirty="0"/>
              <a:t>Describe strategies for deciding which course content to learn and retain</a:t>
            </a:r>
          </a:p>
          <a:p>
            <a:pPr fontAlgn="base"/>
            <a:r>
              <a:rPr lang="en-US" dirty="0"/>
              <a:t>Differentiate between short-term and long-term memory, and describe the role of each in effective studying</a:t>
            </a:r>
          </a:p>
          <a:p>
            <a:pPr fontAlgn="base"/>
            <a:r>
              <a:rPr lang="en-US" dirty="0"/>
              <a:t>Identify memory-strengthening strategies</a:t>
            </a:r>
          </a:p>
          <a:p>
            <a:endParaRPr lang="en-US" dirty="0"/>
          </a:p>
        </p:txBody>
      </p:sp>
    </p:spTree>
    <p:extLst>
      <p:ext uri="{BB962C8B-B14F-4D97-AF65-F5344CB8AC3E}">
        <p14:creationId xmlns:p14="http://schemas.microsoft.com/office/powerpoint/2010/main" val="34196756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Exam</a:t>
            </a:r>
          </a:p>
        </p:txBody>
      </p:sp>
      <p:sp>
        <p:nvSpPr>
          <p:cNvPr id="3" name="Content Placeholder 2"/>
          <p:cNvSpPr>
            <a:spLocks noGrp="1"/>
          </p:cNvSpPr>
          <p:nvPr>
            <p:ph idx="1"/>
          </p:nvPr>
        </p:nvSpPr>
        <p:spPr/>
        <p:txBody>
          <a:bodyPr/>
          <a:lstStyle/>
          <a:p>
            <a:pPr marL="0" indent="0" fontAlgn="base">
              <a:buNone/>
            </a:pPr>
            <a:r>
              <a:rPr lang="en-US" dirty="0">
                <a:latin typeface="Arial" panose="020B0604020202020204" pitchFamily="34" charset="0"/>
                <a:cs typeface="Arial" panose="020B0604020202020204" pitchFamily="34" charset="0"/>
              </a:rPr>
              <a:t>Jennifer felt anxious about an upcoming history exam. This would be her first test in a college class, and she wanted to do well. Jennifer took lots of notes during class and while reading the textbook. In preparation for the exam, she had tried to review all five textbook chapters along with all of her notes. </a:t>
            </a:r>
          </a:p>
          <a:p>
            <a:pPr marL="0" indent="0" fontAlgn="base">
              <a:buNone/>
            </a:pPr>
            <a:r>
              <a:rPr lang="en-US" dirty="0">
                <a:latin typeface="Arial" panose="020B0604020202020204" pitchFamily="34" charset="0"/>
                <a:cs typeface="Arial" panose="020B0604020202020204" pitchFamily="34" charset="0"/>
              </a:rPr>
              <a:t>The morning of the exam, Jennifer felt nervous and unprepared. After so much studying and review, why wasn’t she more confident? </a:t>
            </a:r>
          </a:p>
          <a:p>
            <a:endParaRPr lang="en-US" dirty="0"/>
          </a:p>
        </p:txBody>
      </p:sp>
    </p:spTree>
    <p:extLst>
      <p:ext uri="{BB962C8B-B14F-4D97-AF65-F5344CB8AC3E}">
        <p14:creationId xmlns:p14="http://schemas.microsoft.com/office/powerpoint/2010/main" val="2304175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Knowing What to Know</a:t>
            </a:r>
          </a:p>
        </p:txBody>
      </p:sp>
      <p:sp>
        <p:nvSpPr>
          <p:cNvPr id="3" name="Content Placeholder 2"/>
          <p:cNvSpPr>
            <a:spLocks noGrp="1"/>
          </p:cNvSpPr>
          <p:nvPr>
            <p:ph idx="1"/>
          </p:nvPr>
        </p:nvSpPr>
        <p:spPr/>
        <p:txBody>
          <a:bodyPr>
            <a:normAutofit fontScale="70000" lnSpcReduction="20000"/>
          </a:bodyPr>
          <a:lstStyle/>
          <a:p>
            <a:r>
              <a:rPr lang="en-US" b="1" dirty="0"/>
              <a:t>Think about concepts rather than facts: </a:t>
            </a:r>
            <a:r>
              <a:rPr lang="en-US" dirty="0"/>
              <a:t>From time to time, you’ll need to memorize cold, hard facts—like a list of math equations or a vocabulary list in a Spanish class. Most of the time, though, instructors will care much more that you are learning about the key concepts in a subject or course—i.e., how photosynthesis works, how to write a thesis statement, the causes of the French Revolution, and so on. </a:t>
            </a:r>
          </a:p>
          <a:p>
            <a:r>
              <a:rPr lang="en-US" b="1" dirty="0"/>
              <a:t>Take cues from your instructor: </a:t>
            </a:r>
            <a:r>
              <a:rPr lang="en-US" dirty="0"/>
              <a:t>Pay attention to what your instructor writes on the board or includes in study guides and handouts. </a:t>
            </a:r>
          </a:p>
          <a:p>
            <a:r>
              <a:rPr lang="en-US" b="1" dirty="0"/>
              <a:t>Look for key terms: </a:t>
            </a:r>
            <a:r>
              <a:rPr lang="en-US" dirty="0"/>
              <a:t>Textbooks will often put key terms in bold or italics. These terms and their definitions are usually important and can help you remember larger concepts.</a:t>
            </a:r>
          </a:p>
          <a:p>
            <a:r>
              <a:rPr lang="en-US" b="1" dirty="0"/>
              <a:t>Use summaries:</a:t>
            </a:r>
            <a:r>
              <a:rPr lang="en-US" dirty="0"/>
              <a:t> Textbooks often have summaries or study guides at the end of each chapter. These summaries are a good way to check in and see whether you grasp the main elements of the reading. The end of each section in this book gives you the opportunity to take a MC test to see if you have grasped the important facts.  </a:t>
            </a:r>
            <a:r>
              <a:rPr lang="en-US" b="1" i="1" dirty="0">
                <a:solidFill>
                  <a:srgbClr val="FF0000"/>
                </a:solidFill>
              </a:rPr>
              <a:t>Have you been taking the tests at the end of each section?</a:t>
            </a:r>
          </a:p>
        </p:txBody>
      </p:sp>
    </p:spTree>
    <p:extLst>
      <p:ext uri="{BB962C8B-B14F-4D97-AF65-F5344CB8AC3E}">
        <p14:creationId xmlns:p14="http://schemas.microsoft.com/office/powerpoint/2010/main" val="1335313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Short-Term and Long-Term Memory</a:t>
            </a:r>
          </a:p>
        </p:txBody>
      </p:sp>
      <p:sp>
        <p:nvSpPr>
          <p:cNvPr id="3" name="Content Placeholder 2"/>
          <p:cNvSpPr>
            <a:spLocks noGrp="1"/>
          </p:cNvSpPr>
          <p:nvPr>
            <p:ph idx="1"/>
          </p:nvPr>
        </p:nvSpPr>
        <p:spPr/>
        <p:txBody>
          <a:bodyPr>
            <a:normAutofit fontScale="85000" lnSpcReduction="20000"/>
          </a:bodyPr>
          <a:lstStyle/>
          <a:p>
            <a:r>
              <a:rPr lang="en-US" dirty="0"/>
              <a:t>Research indicates that people forget 80 percent of what they learn only a day later.</a:t>
            </a:r>
          </a:p>
          <a:p>
            <a:pPr fontAlgn="base"/>
            <a:r>
              <a:rPr lang="en-US" b="1" dirty="0"/>
              <a:t>Start reviewing new material immediately</a:t>
            </a:r>
            <a:r>
              <a:rPr lang="en-US" dirty="0"/>
              <a:t>: As a student, you can benefit from starting to study new material right away. If you’re introduced to new concepts in class, for example, don’t wait to start reviewing your notes and doing the related reading assignments—the sooner the better.</a:t>
            </a:r>
          </a:p>
          <a:p>
            <a:pPr fontAlgn="base"/>
            <a:r>
              <a:rPr lang="en-US" b="1" dirty="0"/>
              <a:t>Study frequently for shorter periods of time</a:t>
            </a:r>
            <a:r>
              <a:rPr lang="en-US" dirty="0"/>
              <a:t>: If you want to improve the odds of recalling course material by the time of an exam (or a future class, say), try reviewing it a little bit every day. </a:t>
            </a:r>
          </a:p>
          <a:p>
            <a:pPr fontAlgn="base"/>
            <a:r>
              <a:rPr lang="en-US" b="1" dirty="0"/>
              <a:t>Use repetition</a:t>
            </a:r>
            <a:r>
              <a:rPr lang="en-US" dirty="0"/>
              <a:t>: If you spend enough time with important course concepts and practice them often, you will know them in the same way you know how to ride a bike—almost without thinking about them.</a:t>
            </a:r>
          </a:p>
          <a:p>
            <a:endParaRPr lang="en-US" dirty="0"/>
          </a:p>
        </p:txBody>
      </p:sp>
    </p:spTree>
    <p:extLst>
      <p:ext uri="{BB962C8B-B14F-4D97-AF65-F5344CB8AC3E}">
        <p14:creationId xmlns:p14="http://schemas.microsoft.com/office/powerpoint/2010/main" val="3499109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Strengthening Your Memory</a:t>
            </a:r>
          </a:p>
        </p:txBody>
      </p:sp>
      <p:sp>
        <p:nvSpPr>
          <p:cNvPr id="3" name="Content Placeholder 2"/>
          <p:cNvSpPr>
            <a:spLocks noGrp="1"/>
          </p:cNvSpPr>
          <p:nvPr>
            <p:ph idx="1"/>
          </p:nvPr>
        </p:nvSpPr>
        <p:spPr/>
        <p:txBody>
          <a:bodyPr>
            <a:normAutofit fontScale="77500" lnSpcReduction="20000"/>
          </a:bodyPr>
          <a:lstStyle/>
          <a:p>
            <a:pPr fontAlgn="base"/>
            <a:r>
              <a:rPr lang="en-US" b="1" dirty="0"/>
              <a:t>Incorporate visuals</a:t>
            </a:r>
            <a:r>
              <a:rPr lang="en-US" dirty="0"/>
              <a:t>: Some students write key terms on note cards and hang them around their desk or mirror so that they routinely see them and study them without even trying.</a:t>
            </a:r>
          </a:p>
          <a:p>
            <a:pPr fontAlgn="base"/>
            <a:r>
              <a:rPr lang="en-US" b="1" dirty="0"/>
              <a:t>Create mnemonics</a:t>
            </a:r>
            <a:r>
              <a:rPr lang="en-US" dirty="0"/>
              <a:t>: For example, the mnemonic “ROYGBIV” could help students remember the order of the colors of a rainbow (red, orange, yellow, green, blue, indigo, violet).</a:t>
            </a:r>
          </a:p>
          <a:p>
            <a:pPr fontAlgn="base"/>
            <a:r>
              <a:rPr lang="en-US" b="1" dirty="0"/>
              <a:t>Get quality sleep</a:t>
            </a:r>
            <a:r>
              <a:rPr lang="en-US" dirty="0"/>
              <a:t>: A good night’s rest can helps you remember more and feel prepared for learning the next day.</a:t>
            </a:r>
          </a:p>
          <a:p>
            <a:pPr fontAlgn="base"/>
            <a:r>
              <a:rPr lang="en-US" b="1" dirty="0"/>
              <a:t>Connect new information to old information</a:t>
            </a:r>
            <a:r>
              <a:rPr lang="en-US" dirty="0"/>
              <a:t>: It’s easier to remember new information if you can connect it to old information or to a familiar frame of reference. For example, if you are taking a sociology class and are learning about different types of social groups, you may be able to think of examples from your own experience that relate to the different types.</a:t>
            </a:r>
          </a:p>
          <a:p>
            <a:endParaRPr lang="en-US" dirty="0"/>
          </a:p>
        </p:txBody>
      </p:sp>
    </p:spTree>
    <p:extLst>
      <p:ext uri="{BB962C8B-B14F-4D97-AF65-F5344CB8AC3E}">
        <p14:creationId xmlns:p14="http://schemas.microsoft.com/office/powerpoint/2010/main" val="8316511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5: Active Learning</a:t>
            </a:r>
          </a:p>
        </p:txBody>
      </p:sp>
      <p:sp>
        <p:nvSpPr>
          <p:cNvPr id="3" name="Content Placeholder 2"/>
          <p:cNvSpPr>
            <a:spLocks noGrp="1"/>
          </p:cNvSpPr>
          <p:nvPr>
            <p:ph idx="1"/>
          </p:nvPr>
        </p:nvSpPr>
        <p:spPr/>
        <p:txBody>
          <a:bodyPr/>
          <a:lstStyle/>
          <a:p>
            <a:pPr marL="0" indent="0" fontAlgn="base">
              <a:buNone/>
            </a:pPr>
            <a:r>
              <a:rPr lang="en-US" dirty="0"/>
              <a:t>By the end of this section, you will be able to:</a:t>
            </a:r>
          </a:p>
          <a:p>
            <a:pPr fontAlgn="base"/>
            <a:r>
              <a:rPr lang="en-US" dirty="0"/>
              <a:t>Define active learning</a:t>
            </a:r>
          </a:p>
          <a:p>
            <a:pPr fontAlgn="base"/>
            <a:r>
              <a:rPr lang="en-US" dirty="0"/>
              <a:t>Explain the value of hands-on, interactive learning</a:t>
            </a:r>
          </a:p>
          <a:p>
            <a:pPr fontAlgn="base"/>
            <a:r>
              <a:rPr lang="en-US" dirty="0"/>
              <a:t>Identify resources for applying active learning strategies to your studies, both in and out of the classroom</a:t>
            </a:r>
          </a:p>
          <a:p>
            <a:endParaRPr lang="en-US" dirty="0"/>
          </a:p>
        </p:txBody>
      </p:sp>
    </p:spTree>
    <p:extLst>
      <p:ext uri="{BB962C8B-B14F-4D97-AF65-F5344CB8AC3E}">
        <p14:creationId xmlns:p14="http://schemas.microsoft.com/office/powerpoint/2010/main" val="33603557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Learning</a:t>
            </a:r>
          </a:p>
        </p:txBody>
      </p:sp>
      <p:sp>
        <p:nvSpPr>
          <p:cNvPr id="3" name="Content Placeholder 2"/>
          <p:cNvSpPr>
            <a:spLocks noGrp="1"/>
          </p:cNvSpPr>
          <p:nvPr>
            <p:ph idx="1"/>
          </p:nvPr>
        </p:nvSpPr>
        <p:spPr/>
        <p:txBody>
          <a:bodyPr/>
          <a:lstStyle/>
          <a:p>
            <a:r>
              <a:rPr lang="en-US" dirty="0"/>
              <a:t>Active learning happens when students participate in their education through activities that enhance learning. Those activities may involve just thinking about what you’re learning. Active learning can take place both in and out of the classroom through:</a:t>
            </a:r>
          </a:p>
          <a:p>
            <a:r>
              <a:rPr lang="en-US" b="1" dirty="0"/>
              <a:t>Class discussions</a:t>
            </a:r>
            <a:endParaRPr lang="en-US" dirty="0"/>
          </a:p>
          <a:p>
            <a:r>
              <a:rPr lang="en-US" b="1" dirty="0"/>
              <a:t>Writing Assignments</a:t>
            </a:r>
          </a:p>
          <a:p>
            <a:r>
              <a:rPr lang="en-US" b="1" dirty="0"/>
              <a:t>Student-led Teaching</a:t>
            </a:r>
          </a:p>
        </p:txBody>
      </p:sp>
    </p:spTree>
    <p:extLst>
      <p:ext uri="{BB962C8B-B14F-4D97-AF65-F5344CB8AC3E}">
        <p14:creationId xmlns:p14="http://schemas.microsoft.com/office/powerpoint/2010/main" val="20664747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Learning on Your Own</a:t>
            </a:r>
          </a:p>
        </p:txBody>
      </p:sp>
      <p:sp>
        <p:nvSpPr>
          <p:cNvPr id="3" name="Content Placeholder 2"/>
          <p:cNvSpPr>
            <a:spLocks noGrp="1"/>
          </p:cNvSpPr>
          <p:nvPr>
            <p:ph idx="1"/>
          </p:nvPr>
        </p:nvSpPr>
        <p:spPr/>
        <p:txBody>
          <a:bodyPr/>
          <a:lstStyle/>
          <a:p>
            <a:r>
              <a:rPr lang="en-US" b="1" dirty="0"/>
              <a:t>Write in your books – underline key terms, highlight, use post-its, </a:t>
            </a:r>
            <a:r>
              <a:rPr lang="en-US" b="1"/>
              <a:t>etc..</a:t>
            </a:r>
            <a:endParaRPr lang="en-US" b="1" dirty="0"/>
          </a:p>
          <a:p>
            <a:r>
              <a:rPr lang="en-US" b="1" dirty="0"/>
              <a:t>Annotate a text – summarize </a:t>
            </a:r>
          </a:p>
          <a:p>
            <a:r>
              <a:rPr lang="en-US" b="1" dirty="0"/>
              <a:t>Create mind maps - </a:t>
            </a:r>
            <a:r>
              <a:rPr lang="en-US" b="1" dirty="0">
                <a:hlinkClick r:id="rId2"/>
              </a:rPr>
              <a:t>https://youtu.be/L0XzZCd2tPE</a:t>
            </a:r>
            <a:endParaRPr lang="en-US" b="1" dirty="0"/>
          </a:p>
          <a:p>
            <a:pPr marL="0" indent="0">
              <a:buNone/>
            </a:pPr>
            <a:endParaRPr lang="en-US" dirty="0"/>
          </a:p>
        </p:txBody>
      </p:sp>
    </p:spTree>
    <p:extLst>
      <p:ext uri="{BB962C8B-B14F-4D97-AF65-F5344CB8AC3E}">
        <p14:creationId xmlns:p14="http://schemas.microsoft.com/office/powerpoint/2010/main" val="323470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Learning Process</a:t>
            </a:r>
          </a:p>
        </p:txBody>
      </p:sp>
      <p:sp>
        <p:nvSpPr>
          <p:cNvPr id="3" name="Content Placeholder 2"/>
          <p:cNvSpPr>
            <a:spLocks noGrp="1"/>
          </p:cNvSpPr>
          <p:nvPr>
            <p:ph idx="1"/>
          </p:nvPr>
        </p:nvSpPr>
        <p:spPr/>
        <p:txBody>
          <a:bodyPr/>
          <a:lstStyle/>
          <a:p>
            <a:r>
              <a:rPr lang="en-US" dirty="0"/>
              <a:t>Take a moment to watch the following video by </a:t>
            </a:r>
            <a:r>
              <a:rPr lang="en-US" dirty="0" err="1"/>
              <a:t>Kristos</a:t>
            </a:r>
            <a:r>
              <a:rPr lang="en-US" dirty="0"/>
              <a:t> called </a:t>
            </a:r>
            <a:r>
              <a:rPr lang="en-US" i="1" dirty="0"/>
              <a:t>The Process of Learning</a:t>
            </a:r>
            <a:r>
              <a:rPr lang="en-US" dirty="0"/>
              <a:t>. As you watch, consider how painful it can be—literally!—to learn something new, but also how much joy can be experienced after it’s learned. </a:t>
            </a:r>
            <a:r>
              <a:rPr lang="en-US" i="1" dirty="0"/>
              <a:t>Note that the video has no audio.</a:t>
            </a:r>
          </a:p>
          <a:p>
            <a:r>
              <a:rPr lang="en-US" dirty="0">
                <a:hlinkClick r:id="rId2"/>
              </a:rPr>
              <a:t>https://youtu.be/G1eQ6JWAi9Q</a:t>
            </a:r>
            <a:endParaRPr lang="en-US" dirty="0"/>
          </a:p>
          <a:p>
            <a:pPr marL="0" indent="0">
              <a:buNone/>
            </a:pPr>
            <a:endParaRPr lang="en-US" dirty="0"/>
          </a:p>
        </p:txBody>
      </p:sp>
    </p:spTree>
    <p:extLst>
      <p:ext uri="{BB962C8B-B14F-4D97-AF65-F5344CB8AC3E}">
        <p14:creationId xmlns:p14="http://schemas.microsoft.com/office/powerpoint/2010/main" val="339463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Learning Process</a:t>
            </a:r>
            <a:br>
              <a:rPr lang="en-US" dirty="0"/>
            </a:br>
            <a:r>
              <a:rPr lang="en-US" dirty="0"/>
              <a:t>VARK Assessment</a:t>
            </a:r>
          </a:p>
        </p:txBody>
      </p:sp>
      <p:sp>
        <p:nvSpPr>
          <p:cNvPr id="3" name="Content Placeholder 2"/>
          <p:cNvSpPr>
            <a:spLocks noGrp="1"/>
          </p:cNvSpPr>
          <p:nvPr>
            <p:ph idx="1"/>
          </p:nvPr>
        </p:nvSpPr>
        <p:spPr/>
        <p:txBody>
          <a:bodyPr>
            <a:normAutofit/>
          </a:bodyPr>
          <a:lstStyle/>
          <a:p>
            <a:pPr fontAlgn="base"/>
            <a:r>
              <a:rPr lang="en-US" dirty="0"/>
              <a:t>Neil Fleming’s VARK model includes four modalities:</a:t>
            </a:r>
          </a:p>
          <a:p>
            <a:pPr fontAlgn="base"/>
            <a:r>
              <a:rPr lang="en-US" dirty="0"/>
              <a:t>Visual learning</a:t>
            </a:r>
          </a:p>
          <a:p>
            <a:pPr fontAlgn="base"/>
            <a:r>
              <a:rPr lang="en-US" dirty="0"/>
              <a:t>Auditory learning</a:t>
            </a:r>
          </a:p>
          <a:p>
            <a:pPr fontAlgn="base"/>
            <a:r>
              <a:rPr lang="en-US" dirty="0"/>
              <a:t>Read/write learning</a:t>
            </a:r>
          </a:p>
          <a:p>
            <a:pPr fontAlgn="base"/>
            <a:r>
              <a:rPr lang="en-US" dirty="0"/>
              <a:t>Kinesthetic learning</a:t>
            </a:r>
          </a:p>
          <a:p>
            <a:endParaRPr lang="en-US" dirty="0"/>
          </a:p>
        </p:txBody>
      </p:sp>
    </p:spTree>
    <p:extLst>
      <p:ext uri="{BB962C8B-B14F-4D97-AF65-F5344CB8AC3E}">
        <p14:creationId xmlns:p14="http://schemas.microsoft.com/office/powerpoint/2010/main" val="3592369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VARK</a:t>
            </a:r>
          </a:p>
        </p:txBody>
      </p:sp>
      <p:sp>
        <p:nvSpPr>
          <p:cNvPr id="3" name="Content Placeholder 2"/>
          <p:cNvSpPr>
            <a:spLocks noGrp="1"/>
          </p:cNvSpPr>
          <p:nvPr>
            <p:ph idx="1"/>
          </p:nvPr>
        </p:nvSpPr>
        <p:spPr/>
        <p:txBody>
          <a:bodyPr>
            <a:normAutofit fontScale="92500"/>
          </a:bodyPr>
          <a:lstStyle/>
          <a:p>
            <a:r>
              <a:rPr lang="en-US" dirty="0"/>
              <a:t>Fleming claimed that visual learners have a preference for seeing (visual aids that represent ideas using methods other than words, such as graphs, charts, diagrams, symbols, etc.). </a:t>
            </a:r>
          </a:p>
          <a:p>
            <a:r>
              <a:rPr lang="en-US" dirty="0"/>
              <a:t>Auditory learners best learn through listening (lectures, discussions, tapes, etc.). </a:t>
            </a:r>
          </a:p>
          <a:p>
            <a:r>
              <a:rPr lang="en-US" dirty="0"/>
              <a:t>Read/write learners have a preference for written words (readings, dictionaries, reference works, research, etc.) </a:t>
            </a:r>
          </a:p>
          <a:p>
            <a:r>
              <a:rPr lang="en-US" dirty="0"/>
              <a:t>Tactile/kinesthetic learners prefer to learn via experience—moving, touching, and doing (active exploration of the world, science projects, experiments, etc.).</a:t>
            </a:r>
          </a:p>
        </p:txBody>
      </p:sp>
    </p:spTree>
    <p:extLst>
      <p:ext uri="{BB962C8B-B14F-4D97-AF65-F5344CB8AC3E}">
        <p14:creationId xmlns:p14="http://schemas.microsoft.com/office/powerpoint/2010/main" val="1934757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Multimodal Learning</a:t>
            </a:r>
          </a:p>
        </p:txBody>
      </p:sp>
      <p:sp>
        <p:nvSpPr>
          <p:cNvPr id="3" name="Content Placeholder 2"/>
          <p:cNvSpPr>
            <a:spLocks noGrp="1"/>
          </p:cNvSpPr>
          <p:nvPr>
            <p:ph idx="1"/>
          </p:nvPr>
        </p:nvSpPr>
        <p:spPr/>
        <p:txBody>
          <a:bodyPr>
            <a:normAutofit fontScale="92500" lnSpcReduction="20000"/>
          </a:bodyPr>
          <a:lstStyle/>
          <a:p>
            <a:pPr fontAlgn="base"/>
            <a:r>
              <a:rPr lang="en-US" dirty="0"/>
              <a:t>While completing the learning-styles activity, you might have discovered that you prefer more than one learning style. Applying more than one learning style is known as multimodal learning. This strategy is useful not only for students who prefer to combine learning styles but also for those who may not know which learning style works best for them. It’s also a good way to mix things up and keep learning fun.</a:t>
            </a:r>
          </a:p>
          <a:p>
            <a:pPr fontAlgn="base"/>
            <a:r>
              <a:rPr lang="en-US" dirty="0"/>
              <a:t>For example, consider how you might combine visual, auditory, and kinesthetic learning styles to a biology class. For visual learning, you could create flash cards containing images of individual animals and the species name. For auditory learning, you could have a friend quiz you on the flash cards. For kinesthetic learning, you could move the flash cards around on a board to show a food web (food chain).</a:t>
            </a:r>
          </a:p>
          <a:p>
            <a:endParaRPr lang="en-US" dirty="0"/>
          </a:p>
        </p:txBody>
      </p:sp>
    </p:spTree>
    <p:extLst>
      <p:ext uri="{BB962C8B-B14F-4D97-AF65-F5344CB8AC3E}">
        <p14:creationId xmlns:p14="http://schemas.microsoft.com/office/powerpoint/2010/main" val="2128623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Multimodal Learning</a:t>
            </a:r>
          </a:p>
        </p:txBody>
      </p:sp>
      <p:sp>
        <p:nvSpPr>
          <p:cNvPr id="3" name="Content Placeholder 2"/>
          <p:cNvSpPr>
            <a:spLocks noGrp="1"/>
          </p:cNvSpPr>
          <p:nvPr>
            <p:ph idx="1"/>
          </p:nvPr>
        </p:nvSpPr>
        <p:spPr/>
        <p:txBody>
          <a:bodyPr/>
          <a:lstStyle/>
          <a:p>
            <a:r>
              <a:rPr lang="en-US" dirty="0"/>
              <a:t>The following video will help you review the types of learning styles and see how they might relate to your study habits:</a:t>
            </a:r>
          </a:p>
          <a:p>
            <a:r>
              <a:rPr lang="en-US" dirty="0">
                <a:hlinkClick r:id="rId2"/>
              </a:rPr>
              <a:t>https://youtu.be/dvMex7KXLvM</a:t>
            </a:r>
            <a:endParaRPr lang="en-US" dirty="0"/>
          </a:p>
          <a:p>
            <a:endParaRPr lang="en-US" dirty="0"/>
          </a:p>
        </p:txBody>
      </p:sp>
    </p:spTree>
    <p:extLst>
      <p:ext uri="{BB962C8B-B14F-4D97-AF65-F5344CB8AC3E}">
        <p14:creationId xmlns:p14="http://schemas.microsoft.com/office/powerpoint/2010/main" val="3554302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VARK – What is your learning preference?</a:t>
            </a:r>
          </a:p>
        </p:txBody>
      </p:sp>
      <p:sp>
        <p:nvSpPr>
          <p:cNvPr id="3" name="Content Placeholder 2"/>
          <p:cNvSpPr>
            <a:spLocks noGrp="1"/>
          </p:cNvSpPr>
          <p:nvPr>
            <p:ph idx="1"/>
          </p:nvPr>
        </p:nvSpPr>
        <p:spPr/>
        <p:txBody>
          <a:bodyPr/>
          <a:lstStyle/>
          <a:p>
            <a:r>
              <a:rPr lang="en-US" dirty="0"/>
              <a:t>Identify your learning style by taking the VARK questionnaire that is located in The Learning Process section of your book.</a:t>
            </a:r>
          </a:p>
          <a:p>
            <a:r>
              <a:rPr lang="en-US" dirty="0"/>
              <a:t>Complete the reflection form over your VARK assessment and submit the form through the link provided on blackboard. (This will count as a grade)</a:t>
            </a:r>
          </a:p>
          <a:p>
            <a:r>
              <a:rPr lang="en-US" dirty="0"/>
              <a:t>See the due date for the VARK Reflection that is posted on the course calendar.</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5894161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241</TotalTime>
  <Words>1590</Words>
  <Application>Microsoft Office PowerPoint</Application>
  <PresentationFormat>Widescreen</PresentationFormat>
  <Paragraphs>183</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Garamond</vt:lpstr>
      <vt:lpstr>Organic</vt:lpstr>
      <vt:lpstr>Learning Styles and Strategies</vt:lpstr>
      <vt:lpstr>Section 1: The Learning Process</vt:lpstr>
      <vt:lpstr>The Learning Process</vt:lpstr>
      <vt:lpstr>The Learning Process</vt:lpstr>
      <vt:lpstr>The Learning Process VARK Assessment</vt:lpstr>
      <vt:lpstr>VARK</vt:lpstr>
      <vt:lpstr>Multimodal Learning</vt:lpstr>
      <vt:lpstr>Multimodal Learning</vt:lpstr>
      <vt:lpstr>VARK – What is your learning preference?</vt:lpstr>
      <vt:lpstr>What is Multiple Intelligence?</vt:lpstr>
      <vt:lpstr>Section 2: Class Preparation</vt:lpstr>
      <vt:lpstr>Physically and Mentally Preparing for Class</vt:lpstr>
      <vt:lpstr>Class- and Study-Time Ratios</vt:lpstr>
      <vt:lpstr>Creating a Planner</vt:lpstr>
      <vt:lpstr>Section 3: Class Attendance</vt:lpstr>
      <vt:lpstr>Why Go to Class?</vt:lpstr>
      <vt:lpstr>Effective Listening Strategies</vt:lpstr>
      <vt:lpstr>Effective Participation Strategies</vt:lpstr>
      <vt:lpstr>HOW WELL DO I PARTICIPATE IN CLASS?</vt:lpstr>
      <vt:lpstr>How Well Do I Participate In Class?</vt:lpstr>
      <vt:lpstr>How Well Do I Participate In Class?</vt:lpstr>
      <vt:lpstr>How Well Do I Participate In Class?</vt:lpstr>
      <vt:lpstr>How Well Do I Participate In Class?</vt:lpstr>
      <vt:lpstr>How Well Do I Participate In Class?</vt:lpstr>
      <vt:lpstr> Use the information below to see that your score really means. </vt:lpstr>
      <vt:lpstr>Note-Taking Strategies</vt:lpstr>
      <vt:lpstr>Teaching Styles (5 Types)</vt:lpstr>
      <vt:lpstr>Teaching Styles</vt:lpstr>
      <vt:lpstr>If You Need to Miss a Class</vt:lpstr>
      <vt:lpstr>Section 4: The Role Of Memory</vt:lpstr>
      <vt:lpstr>First Exam</vt:lpstr>
      <vt:lpstr>Knowing What to Know</vt:lpstr>
      <vt:lpstr>Short-Term and Long-Term Memory</vt:lpstr>
      <vt:lpstr>Strengthening Your Memory</vt:lpstr>
      <vt:lpstr>Section 5: Active Learning</vt:lpstr>
      <vt:lpstr>Active Learning</vt:lpstr>
      <vt:lpstr>Active Learning on Your Own</vt:lpstr>
    </vt:vector>
  </TitlesOfParts>
  <Company>San Jacinto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 Exploration</dc:title>
  <dc:creator>Bernal, Rachel</dc:creator>
  <cp:lastModifiedBy>Bernal, Rachel</cp:lastModifiedBy>
  <cp:revision>15</cp:revision>
  <dcterms:created xsi:type="dcterms:W3CDTF">2017-02-20T18:31:29Z</dcterms:created>
  <dcterms:modified xsi:type="dcterms:W3CDTF">2020-08-19T15:44:23Z</dcterms:modified>
</cp:coreProperties>
</file>