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v-IMSKOto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tudents.ubc.ca/livewelllearnwell/learn-about-wellness/sleep-nutrition-exercise/physical-activi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urses.lumenlearning.com/sanjacinto-learningframework/chapter/creative-thinking-skills/?content_only&amp;lti_context_id=cf2c466547a54af098f80a88b46f9da1#footnote-502-2" TargetMode="External"/><Relationship Id="rId2" Type="http://schemas.openxmlformats.org/officeDocument/2006/relationships/hyperlink" Target="https://courses.lumenlearning.com/sanjacinto-learningframework/chapter/creative-thinking-skills/?content_only&amp;lti_context_id=cf2c466547a54af098f80a88b46f9da1#footnote-502-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sychologytoday.com/us/tests/career/creative-problem-solving-test" TargetMode="External"/><Relationship Id="rId2" Type="http://schemas.openxmlformats.org/officeDocument/2006/relationships/hyperlink" Target="http://psychologytoday.tests.psychtests.com/take_test.php?idRegTest=320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urses.lumenlearning.com/sanjacinto-learningframework/chapter/thinking-with-technology/?content_only=1&amp;lti_context_id=cf2c466547a54af098f80a88b46f9da1#footnote-514-2" TargetMode="External"/><Relationship Id="rId2" Type="http://schemas.openxmlformats.org/officeDocument/2006/relationships/hyperlink" Target="https://courses.lumenlearning.com/sanjacinto-learningframework/chapter/thinking-with-technology/?content_only=1&amp;lti_context_id=cf2c466547a54af098f80a88b46f9da1#footnote-514-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nc.edu/tlim/ser/" TargetMode="External"/><Relationship Id="rId2" Type="http://schemas.openxmlformats.org/officeDocument/2006/relationships/hyperlink" Target="https://apps.3cmediasolutions.org/oei/tools/detect.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pps.3cmediasolutions.org/oei/03-Organizing-for-Online-Success/index.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pps.3cmediasolutions.org/oei/05-Communication-Skills-for-Online-Learning/inde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apps.3cmediasolutions.org/oei/06-Online-Reading-Strategies/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marketer.com/Article/College-Students-Still-Spend-Most-Social-Time-with-Facebook/1012955" TargetMode="External"/><Relationship Id="rId2" Type="http://schemas.openxmlformats.org/officeDocument/2006/relationships/hyperlink" Target="http://www.emarketer.com/newsroom/index.php/college-students-adopt-mobile-boar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onlinecollege.org/2011/04/29/are-you-ready-to-be-an-online-student/" TargetMode="External"/><Relationship Id="rId7" Type="http://schemas.openxmlformats.org/officeDocument/2006/relationships/hyperlink" Target="http://college.usatoday.com/2015/06/02/case-files-technology-video-college/" TargetMode="External"/><Relationship Id="rId2" Type="http://schemas.openxmlformats.org/officeDocument/2006/relationships/hyperlink" Target="http://c4lpt.co.uk/top100tools/" TargetMode="External"/><Relationship Id="rId1" Type="http://schemas.openxmlformats.org/officeDocument/2006/relationships/slideLayout" Target="../slideLayouts/slideLayout2.xml"/><Relationship Id="rId6" Type="http://schemas.openxmlformats.org/officeDocument/2006/relationships/hyperlink" Target="http://www.slideshare.net/heping/technology-and-classroom" TargetMode="External"/><Relationship Id="rId5" Type="http://schemas.openxmlformats.org/officeDocument/2006/relationships/hyperlink" Target="http://www.spcollege.edu/criticalthinking/students/class.htm" TargetMode="External"/><Relationship Id="rId4" Type="http://schemas.openxmlformats.org/officeDocument/2006/relationships/hyperlink" Target="http://online.ucf.edu/learn-online/knights-online/prospective-knights/faculty-testimonial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Qfp3x_qx5I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Thinking </a:t>
            </a:r>
            <a:r>
              <a:rPr lang="en-US"/>
              <a:t>and Analysis</a:t>
            </a:r>
            <a:endParaRPr lang="en-US" dirty="0"/>
          </a:p>
        </p:txBody>
      </p:sp>
      <p:sp>
        <p:nvSpPr>
          <p:cNvPr id="3" name="Subtitle 2"/>
          <p:cNvSpPr>
            <a:spLocks noGrp="1"/>
          </p:cNvSpPr>
          <p:nvPr>
            <p:ph type="subTitle" idx="1"/>
          </p:nvPr>
        </p:nvSpPr>
        <p:spPr/>
        <p:txBody>
          <a:bodyPr/>
          <a:lstStyle/>
          <a:p>
            <a:r>
              <a:rPr lang="en-US" dirty="0"/>
              <a:t>Chapter 6</a:t>
            </a:r>
          </a:p>
        </p:txBody>
      </p:sp>
    </p:spTree>
    <p:extLst>
      <p:ext uri="{BB962C8B-B14F-4D97-AF65-F5344CB8AC3E}">
        <p14:creationId xmlns:p14="http://schemas.microsoft.com/office/powerpoint/2010/main" val="216681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Thought</a:t>
            </a:r>
          </a:p>
        </p:txBody>
      </p:sp>
      <p:sp>
        <p:nvSpPr>
          <p:cNvPr id="3" name="Content Placeholder 2"/>
          <p:cNvSpPr>
            <a:spLocks noGrp="1"/>
          </p:cNvSpPr>
          <p:nvPr>
            <p:ph idx="1"/>
          </p:nvPr>
        </p:nvSpPr>
        <p:spPr/>
        <p:txBody>
          <a:bodyPr>
            <a:normAutofit fontScale="92500" lnSpcReduction="10000"/>
          </a:bodyPr>
          <a:lstStyle/>
          <a:p>
            <a:r>
              <a:rPr lang="en-US" dirty="0"/>
              <a:t>From Bloom’s taxonomy of learning skills, you can see that thought and thinking can be understood as patterns—systems and schemes within the mind. There is order and structure in the way we think and in the way we process and internalize information.</a:t>
            </a:r>
          </a:p>
          <a:p>
            <a:r>
              <a:rPr lang="en-US" dirty="0"/>
              <a:t>As we look at patterns of thought, we can also think about the power of thought.</a:t>
            </a:r>
          </a:p>
          <a:p>
            <a:r>
              <a:rPr lang="en-US" dirty="0"/>
              <a:t>For example, the act of thinking—just thinking—can affect not only the way your brain works but also its physical shape and structure. </a:t>
            </a:r>
          </a:p>
          <a:p>
            <a:r>
              <a:rPr lang="en-US" dirty="0"/>
              <a:t>The following video explores some of these discoveries, which relate to all the thinking and thoughts involved in college success. </a:t>
            </a:r>
            <a:r>
              <a:rPr lang="en-US" dirty="0">
                <a:hlinkClick r:id="rId2"/>
              </a:rPr>
              <a:t>https://youtu.be/-v-IMSKOtoE</a:t>
            </a:r>
            <a:endParaRPr lang="en-US" dirty="0"/>
          </a:p>
          <a:p>
            <a:pPr marL="0" indent="0">
              <a:buNone/>
            </a:pPr>
            <a:endParaRPr lang="en-US" dirty="0"/>
          </a:p>
        </p:txBody>
      </p:sp>
    </p:spTree>
    <p:extLst>
      <p:ext uri="{BB962C8B-B14F-4D97-AF65-F5344CB8AC3E}">
        <p14:creationId xmlns:p14="http://schemas.microsoft.com/office/powerpoint/2010/main" val="351014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Skills</a:t>
            </a:r>
          </a:p>
        </p:txBody>
      </p:sp>
      <p:sp>
        <p:nvSpPr>
          <p:cNvPr id="3" name="Content Placeholder 2"/>
          <p:cNvSpPr>
            <a:spLocks noGrp="1"/>
          </p:cNvSpPr>
          <p:nvPr>
            <p:ph idx="1"/>
          </p:nvPr>
        </p:nvSpPr>
        <p:spPr/>
        <p:txBody>
          <a:bodyPr/>
          <a:lstStyle/>
          <a:p>
            <a:r>
              <a:rPr lang="en-US" dirty="0"/>
              <a:t>What Is Critical Thinking?</a:t>
            </a:r>
          </a:p>
          <a:p>
            <a:r>
              <a:rPr lang="en-US" dirty="0"/>
              <a:t>Critical thinking is clear, reasonable, reflective thinking focused on deciding what to believe or do. It means asking probing questions like, “How do we know?” or “Is this true in every case or just in this instance?” It involves being skeptical and challenging assumptions, rather than simply memorizing facts or blindly accepting what you hear or read.</a:t>
            </a:r>
          </a:p>
        </p:txBody>
      </p:sp>
    </p:spTree>
    <p:extLst>
      <p:ext uri="{BB962C8B-B14F-4D97-AF65-F5344CB8AC3E}">
        <p14:creationId xmlns:p14="http://schemas.microsoft.com/office/powerpoint/2010/main" val="247158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are critical thinkers, and what characteristics do they have in common? </a:t>
            </a:r>
          </a:p>
        </p:txBody>
      </p:sp>
      <p:sp>
        <p:nvSpPr>
          <p:cNvPr id="3" name="Content Placeholder 2"/>
          <p:cNvSpPr>
            <a:spLocks noGrp="1"/>
          </p:cNvSpPr>
          <p:nvPr>
            <p:ph idx="1"/>
          </p:nvPr>
        </p:nvSpPr>
        <p:spPr/>
        <p:txBody>
          <a:bodyPr>
            <a:normAutofit fontScale="85000" lnSpcReduction="20000"/>
          </a:bodyPr>
          <a:lstStyle/>
          <a:p>
            <a:r>
              <a:rPr lang="en-US" dirty="0"/>
              <a:t>Critical thinkers are usually curious and reflective people. </a:t>
            </a:r>
          </a:p>
          <a:p>
            <a:r>
              <a:rPr lang="en-US" dirty="0"/>
              <a:t>They like to explore and probe new areas and seek knowledge, clarification, and new solutions. </a:t>
            </a:r>
          </a:p>
          <a:p>
            <a:r>
              <a:rPr lang="en-US" dirty="0"/>
              <a:t>They ask pertinent questions, evaluate statements and arguments, and they distinguish between facts and opinion. </a:t>
            </a:r>
          </a:p>
          <a:p>
            <a:r>
              <a:rPr lang="en-US" dirty="0"/>
              <a:t>They are also willing to examine their own beliefs, possessing a manner of humility that allows them to admit lack of knowledge or understanding when needed. </a:t>
            </a:r>
          </a:p>
          <a:p>
            <a:r>
              <a:rPr lang="en-US" dirty="0"/>
              <a:t>They are open to changing their mind. </a:t>
            </a:r>
          </a:p>
          <a:p>
            <a:r>
              <a:rPr lang="en-US" dirty="0"/>
              <a:t>Perhaps most of all, they actively enjoy learning, and seeking new knowledge is a lifelong pursuit.</a:t>
            </a:r>
          </a:p>
        </p:txBody>
      </p:sp>
    </p:spTree>
    <p:extLst>
      <p:ext uri="{BB962C8B-B14F-4D97-AF65-F5344CB8AC3E}">
        <p14:creationId xmlns:p14="http://schemas.microsoft.com/office/powerpoint/2010/main" val="64335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a:t>
            </a:r>
          </a:p>
        </p:txBody>
      </p:sp>
      <p:sp>
        <p:nvSpPr>
          <p:cNvPr id="3" name="Content Placeholder 2"/>
          <p:cNvSpPr>
            <a:spLocks noGrp="1"/>
          </p:cNvSpPr>
          <p:nvPr>
            <p:ph idx="1"/>
          </p:nvPr>
        </p:nvSpPr>
        <p:spPr/>
        <p:txBody>
          <a:bodyPr/>
          <a:lstStyle/>
          <a:p>
            <a:r>
              <a:rPr lang="en-US" dirty="0"/>
              <a:t>Critical Thinking </a:t>
            </a:r>
            <a:r>
              <a:rPr lang="en-US" dirty="0">
                <a:solidFill>
                  <a:srgbClr val="FF0000"/>
                </a:solidFill>
              </a:rPr>
              <a:t>IS</a:t>
            </a:r>
            <a:r>
              <a:rPr lang="en-US" dirty="0"/>
              <a:t>					Critical Thinking is </a:t>
            </a:r>
            <a:r>
              <a:rPr lang="en-US" dirty="0">
                <a:solidFill>
                  <a:srgbClr val="FF0000"/>
                </a:solidFill>
              </a:rPr>
              <a:t>NOT</a:t>
            </a:r>
          </a:p>
          <a:p>
            <a:r>
              <a:rPr lang="en-US" dirty="0"/>
              <a:t>Skepticism							Memorizing</a:t>
            </a:r>
          </a:p>
          <a:p>
            <a:r>
              <a:rPr lang="en-US" dirty="0"/>
              <a:t>Examining assumptions				Group thinking</a:t>
            </a:r>
          </a:p>
          <a:p>
            <a:r>
              <a:rPr lang="en-US" dirty="0"/>
              <a:t>Challenging reasoning				Blind acceptance of authority</a:t>
            </a:r>
          </a:p>
          <a:p>
            <a:r>
              <a:rPr lang="en-US" dirty="0"/>
              <a:t>Uncovering biases	</a:t>
            </a:r>
          </a:p>
        </p:txBody>
      </p:sp>
    </p:spTree>
    <p:extLst>
      <p:ext uri="{BB962C8B-B14F-4D97-AF65-F5344CB8AC3E}">
        <p14:creationId xmlns:p14="http://schemas.microsoft.com/office/powerpoint/2010/main" val="212154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 critical thinker asks…</a:t>
            </a:r>
          </a:p>
        </p:txBody>
      </p:sp>
      <p:sp>
        <p:nvSpPr>
          <p:cNvPr id="3" name="Content Placeholder 2"/>
          <p:cNvSpPr>
            <a:spLocks noGrp="1"/>
          </p:cNvSpPr>
          <p:nvPr>
            <p:ph idx="1"/>
          </p:nvPr>
        </p:nvSpPr>
        <p:spPr/>
        <p:txBody>
          <a:bodyPr>
            <a:normAutofit fontScale="85000" lnSpcReduction="10000"/>
          </a:bodyPr>
          <a:lstStyle/>
          <a:p>
            <a:pPr fontAlgn="base">
              <a:buFont typeface="+mj-lt"/>
              <a:buAutoNum type="arabicPeriod"/>
            </a:pPr>
            <a:r>
              <a:rPr lang="en-US" i="1" dirty="0">
                <a:solidFill>
                  <a:srgbClr val="1F1F1D"/>
                </a:solidFill>
                <a:latin typeface="proxima-nova"/>
              </a:rPr>
              <a:t>What’s happening?</a:t>
            </a:r>
            <a:r>
              <a:rPr lang="en-US" dirty="0">
                <a:solidFill>
                  <a:srgbClr val="1F1F1D"/>
                </a:solidFill>
                <a:latin typeface="proxima-nova"/>
              </a:rPr>
              <a:t> Gather the basic information and begin to think of questions.</a:t>
            </a:r>
          </a:p>
          <a:p>
            <a:pPr fontAlgn="base">
              <a:buFont typeface="+mj-lt"/>
              <a:buAutoNum type="arabicPeriod"/>
            </a:pPr>
            <a:r>
              <a:rPr lang="en-US" i="1" dirty="0">
                <a:solidFill>
                  <a:srgbClr val="1F1F1D"/>
                </a:solidFill>
                <a:latin typeface="proxima-nova"/>
              </a:rPr>
              <a:t>Why is it important?</a:t>
            </a:r>
            <a:r>
              <a:rPr lang="en-US" dirty="0">
                <a:solidFill>
                  <a:srgbClr val="1F1F1D"/>
                </a:solidFill>
                <a:latin typeface="proxima-nova"/>
              </a:rPr>
              <a:t> Ask yourself why it’s significant and whether or not you agree.</a:t>
            </a:r>
          </a:p>
          <a:p>
            <a:pPr fontAlgn="base">
              <a:buFont typeface="+mj-lt"/>
              <a:buAutoNum type="arabicPeriod"/>
            </a:pPr>
            <a:r>
              <a:rPr lang="en-US" i="1" dirty="0">
                <a:solidFill>
                  <a:srgbClr val="1F1F1D"/>
                </a:solidFill>
                <a:latin typeface="proxima-nova"/>
              </a:rPr>
              <a:t>What don’t I see?</a:t>
            </a:r>
            <a:r>
              <a:rPr lang="en-US" dirty="0">
                <a:solidFill>
                  <a:srgbClr val="1F1F1D"/>
                </a:solidFill>
                <a:latin typeface="proxima-nova"/>
              </a:rPr>
              <a:t> Is there anything important missing?</a:t>
            </a:r>
          </a:p>
          <a:p>
            <a:pPr fontAlgn="base">
              <a:buFont typeface="+mj-lt"/>
              <a:buAutoNum type="arabicPeriod"/>
            </a:pPr>
            <a:r>
              <a:rPr lang="en-US" i="1" dirty="0">
                <a:solidFill>
                  <a:srgbClr val="1F1F1D"/>
                </a:solidFill>
                <a:latin typeface="proxima-nova"/>
              </a:rPr>
              <a:t>How do I know?</a:t>
            </a:r>
            <a:r>
              <a:rPr lang="en-US" dirty="0">
                <a:solidFill>
                  <a:srgbClr val="1F1F1D"/>
                </a:solidFill>
                <a:latin typeface="proxima-nova"/>
              </a:rPr>
              <a:t> Ask yourself where the information came from and how it was constructed.</a:t>
            </a:r>
          </a:p>
          <a:p>
            <a:pPr fontAlgn="base">
              <a:buFont typeface="+mj-lt"/>
              <a:buAutoNum type="arabicPeriod"/>
            </a:pPr>
            <a:r>
              <a:rPr lang="en-US" i="1" dirty="0">
                <a:solidFill>
                  <a:srgbClr val="1F1F1D"/>
                </a:solidFill>
                <a:latin typeface="proxima-nova"/>
              </a:rPr>
              <a:t>Who is saying it?</a:t>
            </a:r>
            <a:r>
              <a:rPr lang="en-US" dirty="0">
                <a:solidFill>
                  <a:srgbClr val="1F1F1D"/>
                </a:solidFill>
                <a:latin typeface="proxima-nova"/>
              </a:rPr>
              <a:t> What’s the position of the speaker and what is influencing them?</a:t>
            </a:r>
          </a:p>
          <a:p>
            <a:pPr fontAlgn="base">
              <a:buFont typeface="+mj-lt"/>
              <a:buAutoNum type="arabicPeriod"/>
            </a:pPr>
            <a:r>
              <a:rPr lang="en-US" i="1" dirty="0">
                <a:solidFill>
                  <a:srgbClr val="1F1F1D"/>
                </a:solidFill>
                <a:latin typeface="proxima-nova"/>
              </a:rPr>
              <a:t>What else?</a:t>
            </a:r>
            <a:r>
              <a:rPr lang="en-US" dirty="0">
                <a:solidFill>
                  <a:srgbClr val="1F1F1D"/>
                </a:solidFill>
                <a:latin typeface="proxima-nova"/>
              </a:rPr>
              <a:t> </a:t>
            </a:r>
            <a:r>
              <a:rPr lang="en-US" i="1" dirty="0">
                <a:solidFill>
                  <a:srgbClr val="1F1F1D"/>
                </a:solidFill>
                <a:latin typeface="proxima-nova"/>
              </a:rPr>
              <a:t>What if?</a:t>
            </a:r>
            <a:r>
              <a:rPr lang="en-US" dirty="0">
                <a:solidFill>
                  <a:srgbClr val="1F1F1D"/>
                </a:solidFill>
                <a:latin typeface="proxima-nova"/>
              </a:rPr>
              <a:t> What other ideas exist and are there other possibilities?</a:t>
            </a:r>
          </a:p>
        </p:txBody>
      </p:sp>
    </p:spTree>
    <p:extLst>
      <p:ext uri="{BB962C8B-B14F-4D97-AF65-F5344CB8AC3E}">
        <p14:creationId xmlns:p14="http://schemas.microsoft.com/office/powerpoint/2010/main" val="210980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Critical Thinking Exercise</a:t>
            </a:r>
          </a:p>
        </p:txBody>
      </p:sp>
      <p:sp>
        <p:nvSpPr>
          <p:cNvPr id="3" name="Content Placeholder 2"/>
          <p:cNvSpPr>
            <a:spLocks noGrp="1"/>
          </p:cNvSpPr>
          <p:nvPr>
            <p:ph idx="1"/>
          </p:nvPr>
        </p:nvSpPr>
        <p:spPr/>
        <p:txBody>
          <a:bodyPr/>
          <a:lstStyle/>
          <a:p>
            <a:r>
              <a:rPr lang="en-US" dirty="0"/>
              <a:t>Listen to four different scenarios that will be read by the instructor and use your critical thinking skills to come to a conclusion as to what happened.</a:t>
            </a:r>
          </a:p>
        </p:txBody>
      </p:sp>
    </p:spTree>
    <p:extLst>
      <p:ext uri="{BB962C8B-B14F-4D97-AF65-F5344CB8AC3E}">
        <p14:creationId xmlns:p14="http://schemas.microsoft.com/office/powerpoint/2010/main" val="329188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Problem-Solving Action Checklist</a:t>
            </a:r>
            <a:br>
              <a:rPr lang="en-US" dirty="0"/>
            </a:b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6400" dirty="0"/>
              <a:t>Problem-solving can be an efficient and rewarding process, especially if you are organized and mindful of critical steps and strategies. Remember, too, to assume the attributes of a good critical thinker. If you are curious, reflective, knowledge-seeking, open to change, probing, organized, and ethical, your challenge or problem will be less of a hurdle, and you’ll be in a good position to find intelligent solutions.</a:t>
            </a:r>
          </a:p>
          <a:p>
            <a:endParaRPr lang="en-US" dirty="0"/>
          </a:p>
          <a:p>
            <a:pPr marL="0" indent="0">
              <a:buNone/>
            </a:pPr>
            <a:r>
              <a:rPr lang="en-US" sz="5600" dirty="0">
                <a:solidFill>
                  <a:srgbClr val="FF0000"/>
                </a:solidFill>
              </a:rPr>
              <a:t>STRATEGIES</a:t>
            </a:r>
            <a:r>
              <a:rPr lang="en-US" sz="5600" dirty="0"/>
              <a:t>/ACTION CHECKLIST	</a:t>
            </a:r>
          </a:p>
          <a:p>
            <a:pPr marL="0" indent="0">
              <a:buNone/>
            </a:pPr>
            <a:r>
              <a:rPr lang="en-US" sz="5600" dirty="0">
                <a:solidFill>
                  <a:srgbClr val="FF0000"/>
                </a:solidFill>
              </a:rPr>
              <a:t>Define the problem</a:t>
            </a:r>
            <a:r>
              <a:rPr lang="en-US" sz="5600" dirty="0"/>
              <a:t>: Identify the problem, Provide as many supporting details as possible, Provide examples, Organize the information logically</a:t>
            </a:r>
          </a:p>
          <a:p>
            <a:pPr marL="0" indent="0">
              <a:buNone/>
            </a:pPr>
            <a:r>
              <a:rPr lang="en-US" sz="5600" dirty="0">
                <a:solidFill>
                  <a:srgbClr val="FF0000"/>
                </a:solidFill>
              </a:rPr>
              <a:t>Identify available solutions</a:t>
            </a:r>
            <a:r>
              <a:rPr lang="en-US" sz="5600" dirty="0"/>
              <a:t>: Use logic to identify your most important goals, Identify implications and consequences, Identify facts, Compare and contrast possible solutions 	</a:t>
            </a:r>
          </a:p>
          <a:p>
            <a:pPr marL="0" indent="0">
              <a:buNone/>
            </a:pPr>
            <a:r>
              <a:rPr lang="en-US" sz="5600" dirty="0">
                <a:solidFill>
                  <a:srgbClr val="FF0000"/>
                </a:solidFill>
              </a:rPr>
              <a:t>Select your solution</a:t>
            </a:r>
            <a:r>
              <a:rPr lang="en-US" sz="5600" dirty="0"/>
              <a:t>	: Use gathered facts and relevant evidence, Support and defend solutions considered valid, Defend your solution</a:t>
            </a:r>
          </a:p>
        </p:txBody>
      </p:sp>
    </p:spTree>
    <p:extLst>
      <p:ext uri="{BB962C8B-B14F-4D97-AF65-F5344CB8AC3E}">
        <p14:creationId xmlns:p14="http://schemas.microsoft.com/office/powerpoint/2010/main" val="189926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and Decision Making</a:t>
            </a:r>
          </a:p>
        </p:txBody>
      </p:sp>
      <p:sp>
        <p:nvSpPr>
          <p:cNvPr id="3" name="Content Placeholder 2"/>
          <p:cNvSpPr>
            <a:spLocks noGrp="1"/>
          </p:cNvSpPr>
          <p:nvPr>
            <p:ph idx="1"/>
          </p:nvPr>
        </p:nvSpPr>
        <p:spPr>
          <a:xfrm>
            <a:off x="1295401" y="2477193"/>
            <a:ext cx="9601196" cy="3649287"/>
          </a:xfrm>
        </p:spPr>
        <p:txBody>
          <a:bodyPr>
            <a:normAutofit fontScale="47500" lnSpcReduction="20000"/>
          </a:bodyPr>
          <a:lstStyle/>
          <a:p>
            <a:pPr fontAlgn="base"/>
            <a:r>
              <a:rPr lang="en-US" b="1" dirty="0"/>
              <a:t>Reflect and practice</a:t>
            </a:r>
            <a:r>
              <a:rPr lang="en-US" dirty="0"/>
              <a:t>: Always reflect on what you’ve learned. Is it true all the time? How did you arrive at your conclusions?</a:t>
            </a:r>
          </a:p>
          <a:p>
            <a:pPr fontAlgn="base"/>
            <a:r>
              <a:rPr lang="en-US" b="1" dirty="0"/>
              <a:t>Use wasted time</a:t>
            </a:r>
            <a:r>
              <a:rPr lang="en-US" dirty="0"/>
              <a:t>: It’s certainly important to make time for relaxing, but if you find you are indulging in too much of a good thing, think about using your time more constructively. Determine when you do your best thinking and try to learn something new during that part of the day.</a:t>
            </a:r>
          </a:p>
          <a:p>
            <a:pPr fontAlgn="base"/>
            <a:r>
              <a:rPr lang="en-US" b="1" dirty="0"/>
              <a:t>Redefine the way you see things</a:t>
            </a:r>
            <a:r>
              <a:rPr lang="en-US" dirty="0"/>
              <a:t>: It can be very uninteresting to always think the same way. Challenge yourself to see familiar things in new ways. Put yourself in someone else’s shoes and consider things from a different angle or perspective.  If you’re trying to solve a problem, list all your concerns: what you need in order to solve it, who can help, what some possible barriers might be, etc. It’s often possible to reframe a problem as an opportunity. Try to find a solution where there seems to be none.</a:t>
            </a:r>
          </a:p>
          <a:p>
            <a:pPr fontAlgn="base"/>
            <a:r>
              <a:rPr lang="en-US" b="1" dirty="0"/>
              <a:t>Analyze the influences on your thinking and in your life</a:t>
            </a:r>
            <a:r>
              <a:rPr lang="en-US" dirty="0"/>
              <a:t>: Why do you think or feel the way you do? Analyze your influences. Think about who in your life influences you. Do you feel or react a certain way because of social convention, or because you believe it is what is expected of you? Try to break out of any molds that may be constricting you.</a:t>
            </a:r>
          </a:p>
          <a:p>
            <a:pPr fontAlgn="base"/>
            <a:r>
              <a:rPr lang="en-US" b="1" dirty="0"/>
              <a:t>Express yourself</a:t>
            </a:r>
            <a:r>
              <a:rPr lang="en-US" dirty="0"/>
              <a:t>: Critical thinking also involves being able to express yourself clearly. Most important in expressing yourself clearly is stating one point at a time. You might be inclined to argue every thought, but you might have greater impact if you focus just on your main arguments. This will help others to follow your thinking clearly. For more abstract ideas, assume that your audience may not understand. Provide examples, analogies, or metaphors where you can.</a:t>
            </a:r>
          </a:p>
          <a:p>
            <a:pPr fontAlgn="base"/>
            <a:r>
              <a:rPr lang="en-US" b="1" dirty="0"/>
              <a:t>Enhance your wellness</a:t>
            </a:r>
            <a:r>
              <a:rPr lang="en-US" dirty="0"/>
              <a:t>: It’s easier to think critically when you take care of your mental and physical health. </a:t>
            </a:r>
            <a:r>
              <a:rPr lang="en-US" b="1" dirty="0"/>
              <a:t>Try taking 10-minute</a:t>
            </a:r>
            <a:r>
              <a:rPr lang="en-US" b="1" u="sng" dirty="0">
                <a:hlinkClick r:id="rId2"/>
              </a:rPr>
              <a:t> activity breaks</a:t>
            </a:r>
            <a:r>
              <a:rPr lang="en-US" b="1" dirty="0"/>
              <a:t> to reach 30 to 60 minutes of physical activity each day</a:t>
            </a:r>
            <a:r>
              <a:rPr lang="en-US" dirty="0"/>
              <a:t>. Try taking a break between classes and walk to the coffee shop that’s farthest away. Scheduling physical activity into your day can help lower stress and increase mental alertness. Also, </a:t>
            </a:r>
            <a:r>
              <a:rPr lang="en-US" b="1" dirty="0"/>
              <a:t>do your most difficult work when you have the most energy</a:t>
            </a:r>
            <a:r>
              <a:rPr lang="en-US" dirty="0"/>
              <a:t>. Think about the time of day you are most effective and have the most energy. Plan to do your most difficult work during these times. And be sure to </a:t>
            </a:r>
            <a:r>
              <a:rPr lang="en-US" b="1" dirty="0"/>
              <a:t>reach out for help</a:t>
            </a:r>
            <a:r>
              <a:rPr lang="en-US" dirty="0"/>
              <a:t>. If you feel you need assistance with your mental or physical health, talk to a counselor or visit a doctor.</a:t>
            </a:r>
          </a:p>
        </p:txBody>
      </p:sp>
    </p:spTree>
    <p:extLst>
      <p:ext uri="{BB962C8B-B14F-4D97-AF65-F5344CB8AC3E}">
        <p14:creationId xmlns:p14="http://schemas.microsoft.com/office/powerpoint/2010/main" val="109438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Thinking Skills</a:t>
            </a:r>
          </a:p>
        </p:txBody>
      </p:sp>
      <p:sp>
        <p:nvSpPr>
          <p:cNvPr id="3" name="Content Placeholder 2"/>
          <p:cNvSpPr>
            <a:spLocks noGrp="1"/>
          </p:cNvSpPr>
          <p:nvPr>
            <p:ph idx="1"/>
          </p:nvPr>
        </p:nvSpPr>
        <p:spPr/>
        <p:txBody>
          <a:bodyPr>
            <a:normAutofit fontScale="85000" lnSpcReduction="10000"/>
          </a:bodyPr>
          <a:lstStyle/>
          <a:p>
            <a:pPr fontAlgn="base"/>
            <a:r>
              <a:rPr lang="en-US" b="1" dirty="0"/>
              <a:t>Creative thinking</a:t>
            </a:r>
            <a:r>
              <a:rPr lang="en-US" dirty="0"/>
              <a:t> (a companion to critical thinking) </a:t>
            </a:r>
            <a:r>
              <a:rPr lang="en-US" b="1" dirty="0"/>
              <a:t>is an invaluable skill for college students</a:t>
            </a:r>
            <a:r>
              <a:rPr lang="en-US" dirty="0"/>
              <a:t>. It’s  important because it helps you look at problems and situations from a fresh perspective. Creating thinking is a way to develop novel or unorthodox solutions that do not depend wholly on past or current solutions. It’s a way of employing strategies to clear your mind so that your thoughts and ideas can transcend what appear to be the limitations of a problem. Creative thinking is a way of moving beyond barriers.</a:t>
            </a:r>
            <a:r>
              <a:rPr lang="en-US" b="1" u="sng" baseline="30000" dirty="0">
                <a:hlinkClick r:id="rId2" tooltip="Mumaw, Stefan. &quot;Born This Way: Is Creativity Innate or Learned?&quot; Peachpit. Pearson, 27 Dec 2012. Web. 16 Feb 2016."/>
              </a:rPr>
              <a:t>[1]</a:t>
            </a:r>
            <a:endParaRPr lang="en-US" dirty="0"/>
          </a:p>
          <a:p>
            <a:pPr fontAlgn="base"/>
            <a:r>
              <a:rPr lang="en-US" dirty="0"/>
              <a:t>As a creative thinker, you are curious, optimistic, and imaginative. You see problems as interesting opportunities, and you challenge assumptions and suspend judgment. You don’t give up easily. You work hard.</a:t>
            </a:r>
            <a:r>
              <a:rPr lang="en-US" b="1" u="sng" baseline="30000" dirty="0">
                <a:hlinkClick r:id="rId3" tooltip="Harris, Robert. &quot;Introduction to Creative Thinking.&quot; Virtual Salt. 2 Apr 2012. Web. 16 Feb 2016."/>
              </a:rPr>
              <a:t>[2]</a:t>
            </a:r>
            <a:endParaRPr lang="en-US" dirty="0"/>
          </a:p>
          <a:p>
            <a:pPr fontAlgn="base"/>
            <a:r>
              <a:rPr lang="en-US" dirty="0"/>
              <a:t>Is this you? </a:t>
            </a:r>
          </a:p>
          <a:p>
            <a:endParaRPr lang="en-US" dirty="0"/>
          </a:p>
        </p:txBody>
      </p:sp>
    </p:spTree>
    <p:extLst>
      <p:ext uri="{BB962C8B-B14F-4D97-AF65-F5344CB8AC3E}">
        <p14:creationId xmlns:p14="http://schemas.microsoft.com/office/powerpoint/2010/main" val="170282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ASSESS YOUR CREATIVE PROBLEM-SOLVING SKILLS</a:t>
            </a:r>
          </a:p>
        </p:txBody>
      </p:sp>
      <p:sp>
        <p:nvSpPr>
          <p:cNvPr id="3" name="Content Placeholder 2"/>
          <p:cNvSpPr>
            <a:spLocks noGrp="1"/>
          </p:cNvSpPr>
          <p:nvPr>
            <p:ph idx="1"/>
          </p:nvPr>
        </p:nvSpPr>
        <p:spPr/>
        <p:txBody>
          <a:bodyPr>
            <a:normAutofit fontScale="62500" lnSpcReduction="20000"/>
          </a:bodyPr>
          <a:lstStyle/>
          <a:p>
            <a:pPr fontAlgn="base"/>
            <a:r>
              <a:rPr lang="en-US" b="1" dirty="0"/>
              <a:t>Objective</a:t>
            </a:r>
          </a:p>
          <a:p>
            <a:pPr fontAlgn="base"/>
            <a:r>
              <a:rPr lang="en-US" dirty="0"/>
              <a:t>Evaluate your attitude toward problem-solving in the context of cultivating creative thinking.</a:t>
            </a:r>
          </a:p>
          <a:p>
            <a:pPr fontAlgn="base"/>
            <a:r>
              <a:rPr lang="en-US" b="1" dirty="0"/>
              <a:t>Directions:</a:t>
            </a:r>
          </a:p>
          <a:p>
            <a:pPr fontAlgn="base"/>
            <a:r>
              <a:rPr lang="en-US" dirty="0"/>
              <a:t>Access </a:t>
            </a:r>
            <a:r>
              <a:rPr lang="en-US" i="1" dirty="0"/>
              <a:t>Psychology Today</a:t>
            </a:r>
            <a:r>
              <a:rPr lang="en-US" dirty="0"/>
              <a:t>’s </a:t>
            </a:r>
            <a:r>
              <a:rPr lang="en-US" b="1" u="sng" dirty="0">
                <a:hlinkClick r:id="rId2"/>
              </a:rPr>
              <a:t>Creative Problem-Solving Test</a:t>
            </a:r>
            <a:r>
              <a:rPr lang="en-US" dirty="0"/>
              <a:t> at the </a:t>
            </a:r>
            <a:r>
              <a:rPr lang="en-US" i="1" dirty="0"/>
              <a:t>Psychology Today</a:t>
            </a:r>
            <a:r>
              <a:rPr lang="en-US" dirty="0"/>
              <a:t> Web site by clicking </a:t>
            </a:r>
            <a:r>
              <a:rPr lang="en-US" dirty="0">
                <a:hlinkClick r:id="rId3"/>
              </a:rPr>
              <a:t>HERE</a:t>
            </a:r>
            <a:r>
              <a:rPr lang="en-US" dirty="0"/>
              <a:t>.</a:t>
            </a:r>
          </a:p>
          <a:p>
            <a:pPr fontAlgn="base"/>
            <a:r>
              <a:rPr lang="en-US" dirty="0"/>
              <a:t>Read the introductory text, which explains how creativity is linked to fundamental qualities of thinking, such as flexibility and tolerance of ambiguity.</a:t>
            </a:r>
          </a:p>
          <a:p>
            <a:pPr fontAlgn="base"/>
            <a:r>
              <a:rPr lang="en-US" dirty="0"/>
              <a:t>Then advance to the questions by clicking on the “Take The Test” button. The test has 20 questions and will take roughly 10 minutes.</a:t>
            </a:r>
          </a:p>
          <a:p>
            <a:pPr fontAlgn="base"/>
            <a:r>
              <a:rPr lang="en-US" dirty="0"/>
              <a:t>After finishing the test, you will receive a Snapshot Report with an introduction, a graph, and a personalized interpretation for one of your test scores.</a:t>
            </a:r>
          </a:p>
          <a:p>
            <a:pPr fontAlgn="base"/>
            <a:r>
              <a:rPr lang="en-US" dirty="0"/>
              <a:t>Use this information to your advantage in your career paper as well are creating SMART goals for yourself that will be due later in the semester. </a:t>
            </a:r>
          </a:p>
          <a:p>
            <a:endParaRPr lang="en-US" dirty="0"/>
          </a:p>
        </p:txBody>
      </p:sp>
    </p:spTree>
    <p:extLst>
      <p:ext uri="{BB962C8B-B14F-4D97-AF65-F5344CB8AC3E}">
        <p14:creationId xmlns:p14="http://schemas.microsoft.com/office/powerpoint/2010/main" val="428673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 of Thought</a:t>
            </a:r>
          </a:p>
        </p:txBody>
      </p:sp>
      <p:pic>
        <p:nvPicPr>
          <p:cNvPr id="4" name="Content Placeholder 3"/>
          <p:cNvPicPr>
            <a:picLocks noGrp="1" noChangeAspect="1"/>
          </p:cNvPicPr>
          <p:nvPr>
            <p:ph idx="1"/>
          </p:nvPr>
        </p:nvPicPr>
        <p:blipFill>
          <a:blip r:embed="rId2"/>
          <a:stretch>
            <a:fillRect/>
          </a:stretch>
        </p:blipFill>
        <p:spPr>
          <a:xfrm>
            <a:off x="3884083" y="2557463"/>
            <a:ext cx="4423833" cy="3317875"/>
          </a:xfrm>
          <a:prstGeom prst="rect">
            <a:avLst/>
          </a:prstGeom>
        </p:spPr>
      </p:pic>
    </p:spTree>
    <p:extLst>
      <p:ext uri="{BB962C8B-B14F-4D97-AF65-F5344CB8AC3E}">
        <p14:creationId xmlns:p14="http://schemas.microsoft.com/office/powerpoint/2010/main" val="347754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Thinking in Education</a:t>
            </a:r>
          </a:p>
        </p:txBody>
      </p:sp>
      <p:sp>
        <p:nvSpPr>
          <p:cNvPr id="3" name="Content Placeholder 2"/>
          <p:cNvSpPr>
            <a:spLocks noGrp="1"/>
          </p:cNvSpPr>
          <p:nvPr>
            <p:ph idx="1"/>
          </p:nvPr>
        </p:nvSpPr>
        <p:spPr/>
        <p:txBody>
          <a:bodyPr>
            <a:normAutofit fontScale="47500" lnSpcReduction="20000"/>
          </a:bodyPr>
          <a:lstStyle/>
          <a:p>
            <a:pPr fontAlgn="base"/>
            <a:r>
              <a:rPr lang="en-US" dirty="0"/>
              <a:t>College is great ground for enhancing creative thinking skills. The following are some college  activities that can stimulate creative thinking. Are any familiar to you?</a:t>
            </a:r>
          </a:p>
          <a:p>
            <a:pPr fontAlgn="base"/>
            <a:r>
              <a:rPr lang="en-US" dirty="0"/>
              <a:t>Design sample exam questions to test your knowledge as you study for a final.</a:t>
            </a:r>
          </a:p>
          <a:p>
            <a:pPr fontAlgn="base"/>
            <a:r>
              <a:rPr lang="en-US" dirty="0"/>
              <a:t>Devise a social media strategy for a club on campus.</a:t>
            </a:r>
          </a:p>
          <a:p>
            <a:pPr fontAlgn="base"/>
            <a:r>
              <a:rPr lang="en-US" dirty="0"/>
              <a:t>Propose an education plan for a major you are designing for yourself.</a:t>
            </a:r>
          </a:p>
          <a:p>
            <a:pPr fontAlgn="base"/>
            <a:r>
              <a:rPr lang="en-US" dirty="0"/>
              <a:t>Prepare a speech that you will give in a debate in your course.</a:t>
            </a:r>
          </a:p>
          <a:p>
            <a:pPr fontAlgn="base"/>
            <a:r>
              <a:rPr lang="en-US" dirty="0"/>
              <a:t>Develop a pattern for a costume in a theatrical production.</a:t>
            </a:r>
          </a:p>
          <a:p>
            <a:pPr fontAlgn="base"/>
            <a:r>
              <a:rPr lang="en-US" dirty="0"/>
              <a:t>Arrange audience seats in your classroom to maximize attention during your presentation.</a:t>
            </a:r>
          </a:p>
          <a:p>
            <a:pPr fontAlgn="base"/>
            <a:r>
              <a:rPr lang="en-US" dirty="0"/>
              <a:t>Arrange an eye-catching holiday display in your dormitory or apartment building.</a:t>
            </a:r>
          </a:p>
          <a:p>
            <a:pPr fontAlgn="base"/>
            <a:r>
              <a:rPr lang="en-US" dirty="0"/>
              <a:t>Participate in a brainstorming session with your fellow musicians on how you will collaborate to write a musical composition.</a:t>
            </a:r>
          </a:p>
          <a:p>
            <a:pPr fontAlgn="base"/>
            <a:r>
              <a:rPr lang="en-US" dirty="0"/>
              <a:t>Draft a script for a video production that will be shown to several college administrators.</a:t>
            </a:r>
          </a:p>
          <a:p>
            <a:pPr fontAlgn="base"/>
            <a:r>
              <a:rPr lang="en-US" dirty="0"/>
              <a:t>Compose a set of requests and recommendations for a campus office to improve its customer service.</a:t>
            </a:r>
          </a:p>
          <a:p>
            <a:pPr fontAlgn="base"/>
            <a:r>
              <a:rPr lang="en-US" dirty="0"/>
              <a:t>Develop a marketing pitch for a mock business you are developing.</a:t>
            </a:r>
          </a:p>
          <a:p>
            <a:pPr fontAlgn="base"/>
            <a:r>
              <a:rPr lang="en-US" dirty="0"/>
              <a:t>Develop a comprehensive energy-reduction plan for your cohousing arrangement.</a:t>
            </a:r>
          </a:p>
          <a:p>
            <a:endParaRPr lang="en-US" dirty="0"/>
          </a:p>
        </p:txBody>
      </p:sp>
    </p:spTree>
    <p:extLst>
      <p:ext uri="{BB962C8B-B14F-4D97-AF65-F5344CB8AC3E}">
        <p14:creationId xmlns:p14="http://schemas.microsoft.com/office/powerpoint/2010/main" val="1369444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Stimulate Creative Thinking</a:t>
            </a:r>
          </a:p>
        </p:txBody>
      </p:sp>
      <p:sp>
        <p:nvSpPr>
          <p:cNvPr id="3" name="Content Placeholder 2"/>
          <p:cNvSpPr>
            <a:spLocks noGrp="1"/>
          </p:cNvSpPr>
          <p:nvPr>
            <p:ph idx="1"/>
          </p:nvPr>
        </p:nvSpPr>
        <p:spPr/>
        <p:txBody>
          <a:bodyPr>
            <a:normAutofit fontScale="62500" lnSpcReduction="20000"/>
          </a:bodyPr>
          <a:lstStyle/>
          <a:p>
            <a:pPr fontAlgn="base"/>
            <a:r>
              <a:rPr lang="en-US" dirty="0"/>
              <a:t>Sleep on it. Over the years, researchers have found that the REM sleep cycle boosts our creativity and problem-solving abilities, providing us with innovative ideas or answers to vexing dilemmas when we awaken. Keep a pen and paper by the bed so you can write down your nocturnal insights if they wake you up.</a:t>
            </a:r>
          </a:p>
          <a:p>
            <a:pPr fontAlgn="base"/>
            <a:r>
              <a:rPr lang="en-US" dirty="0"/>
              <a:t>Go for a run or hit the gym. Studies indicate that exercise stimulates creative thinking, and the brainpower boost lasts for a few hours.</a:t>
            </a:r>
          </a:p>
          <a:p>
            <a:pPr fontAlgn="base"/>
            <a:r>
              <a:rPr lang="en-US" dirty="0"/>
              <a:t>Allow your mind to wander a few times every day. Far from being a waste of time, daydreaming has been found to be an essential part of generating new ideas. If you’re stuck on a problem or creatively blocked, think about something else for a while.</a:t>
            </a:r>
          </a:p>
          <a:p>
            <a:pPr fontAlgn="base"/>
            <a:r>
              <a:rPr lang="en-US" dirty="0"/>
              <a:t>Keep learning. Studying something far removed from your area of expertise is especially effective in helping you think in new ways.</a:t>
            </a:r>
          </a:p>
          <a:p>
            <a:pPr fontAlgn="base"/>
            <a:r>
              <a:rPr lang="en-US" dirty="0"/>
              <a:t>Put yourself in nerve-racking situations once in a while to fire up your brain. Fear and frustration can trigger innovative thinking.</a:t>
            </a:r>
          </a:p>
          <a:p>
            <a:pPr fontAlgn="base"/>
            <a:r>
              <a:rPr lang="en-US" dirty="0"/>
              <a:t>Keep a notebook with you so you always have a way to record fleeting thoughts. They’re sometimes the best ideas of all.</a:t>
            </a:r>
          </a:p>
          <a:p>
            <a:endParaRPr lang="en-US" dirty="0"/>
          </a:p>
        </p:txBody>
      </p:sp>
    </p:spTree>
    <p:extLst>
      <p:ext uri="{BB962C8B-B14F-4D97-AF65-F5344CB8AC3E}">
        <p14:creationId xmlns:p14="http://schemas.microsoft.com/office/powerpoint/2010/main" val="2822100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with Technology</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Colleges and universities today place a heavy emphasis on teaching and learning with technology. Consider the following statistics:</a:t>
            </a:r>
          </a:p>
          <a:p>
            <a:pPr fontAlgn="base"/>
            <a:r>
              <a:rPr lang="en-US" dirty="0"/>
              <a:t>85 percent of college-bound students say technology in the classroom and the availability of online classes are their top determinants in choosing a college.</a:t>
            </a:r>
            <a:r>
              <a:rPr lang="en-US" b="1" u="sng" baseline="30000" dirty="0">
                <a:hlinkClick r:id="rId2" tooltip="&quot;Digital Capabilities at Universities Key to Draw Students.&quot; CareerIndia. 28 Nov 2014. Web. 16 Feb 2016."/>
              </a:rPr>
              <a:t>[1]</a:t>
            </a:r>
            <a:endParaRPr lang="en-US" dirty="0"/>
          </a:p>
          <a:p>
            <a:pPr fontAlgn="base"/>
            <a:r>
              <a:rPr lang="en-US" dirty="0"/>
              <a:t>The total of 5.8 million distance-education students in fall 2014 was composed of 2.85 million taking all of their courses at a distance, and 2.97 million taking some, but not all, courses at a distance.</a:t>
            </a:r>
          </a:p>
          <a:p>
            <a:pPr fontAlgn="base"/>
            <a:r>
              <a:rPr lang="en-US" dirty="0"/>
              <a:t>One in every seven students studies exclusively online; more than one in four students takes at least one online course.</a:t>
            </a:r>
          </a:p>
          <a:p>
            <a:pPr fontAlgn="base"/>
            <a:r>
              <a:rPr lang="en-US" dirty="0"/>
              <a:t>Public institutions command the largest portion of distance-education students, with 72.7 percent of undergraduate and 38.7 percent of graduate-level distance students.</a:t>
            </a:r>
          </a:p>
          <a:p>
            <a:pPr fontAlgn="base"/>
            <a:r>
              <a:rPr lang="en-US" dirty="0"/>
              <a:t>Students favor laptops as their digital technology of choice. In a study conducted by Harris Poll for AMD (a technology company), 85 percent of study respondents own a laptop, used variously for taking notes during class, doing homework and projects, watching television shows and videos, and conducting multiple other tasks. Forty-one percent of the AMD study respondents reported that they consider the laptop to be more important than a TV, bicycle, car, or tablet.</a:t>
            </a:r>
            <a:r>
              <a:rPr lang="en-US" b="1" u="sng" baseline="30000" dirty="0">
                <a:hlinkClick r:id="rId3" tooltip="&quot;Survey Reveals How Much College Students Rely on Technology.&quot; SchoolGuides. 13 Jul 2014. Web. 16 Feb 2016."/>
              </a:rPr>
              <a:t>[2]</a:t>
            </a:r>
            <a:endParaRPr lang="en-US" dirty="0"/>
          </a:p>
          <a:p>
            <a:pPr fontAlgn="base"/>
            <a:r>
              <a:rPr lang="en-US" dirty="0"/>
              <a:t>Distance-education enrollments continue to grow.</a:t>
            </a:r>
          </a:p>
          <a:p>
            <a:pPr marL="0" indent="0">
              <a:buNone/>
            </a:pPr>
            <a:endParaRPr lang="en-US" dirty="0"/>
          </a:p>
        </p:txBody>
      </p:sp>
    </p:spTree>
    <p:extLst>
      <p:ext uri="{BB962C8B-B14F-4D97-AF65-F5344CB8AC3E}">
        <p14:creationId xmlns:p14="http://schemas.microsoft.com/office/powerpoint/2010/main" val="63567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and Creative Thinking with Technology</a:t>
            </a:r>
          </a:p>
        </p:txBody>
      </p:sp>
      <p:sp>
        <p:nvSpPr>
          <p:cNvPr id="3" name="Content Placeholder 2"/>
          <p:cNvSpPr>
            <a:spLocks noGrp="1"/>
          </p:cNvSpPr>
          <p:nvPr>
            <p:ph idx="1"/>
          </p:nvPr>
        </p:nvSpPr>
        <p:spPr/>
        <p:txBody>
          <a:bodyPr>
            <a:normAutofit fontScale="62500" lnSpcReduction="20000"/>
          </a:bodyPr>
          <a:lstStyle/>
          <a:p>
            <a:pPr fontAlgn="base"/>
            <a:r>
              <a:rPr lang="en-US" b="1" dirty="0"/>
              <a:t>Computer software</a:t>
            </a:r>
            <a:r>
              <a:rPr lang="en-US" dirty="0"/>
              <a:t> and</a:t>
            </a:r>
            <a:r>
              <a:rPr lang="en-US" b="1" dirty="0"/>
              <a:t> Internet resources</a:t>
            </a:r>
            <a:r>
              <a:rPr lang="en-US" dirty="0"/>
              <a:t> allow students to record, defend, and challenge their thinking.</a:t>
            </a:r>
          </a:p>
          <a:p>
            <a:pPr fontAlgn="base"/>
            <a:r>
              <a:rPr lang="en-US" b="1" dirty="0"/>
              <a:t>Digital camcorders</a:t>
            </a:r>
            <a:r>
              <a:rPr lang="en-US" dirty="0"/>
              <a:t> allow students to observe and analyze the world—to </a:t>
            </a:r>
            <a:r>
              <a:rPr lang="en-US" dirty="0" err="1"/>
              <a:t>resee</a:t>
            </a:r>
            <a:r>
              <a:rPr lang="en-US" dirty="0"/>
              <a:t> and reimagine it in a way that appeals to them.</a:t>
            </a:r>
          </a:p>
          <a:p>
            <a:pPr fontAlgn="base"/>
            <a:r>
              <a:rPr lang="en-US" b="1" dirty="0"/>
              <a:t>Interactive whiteboards</a:t>
            </a:r>
            <a:r>
              <a:rPr lang="en-US" dirty="0"/>
              <a:t> are helpful for class discussions about ideas or Web content; they facilitate whole-class display and hands-on participation.</a:t>
            </a:r>
          </a:p>
          <a:p>
            <a:pPr fontAlgn="base"/>
            <a:r>
              <a:rPr lang="en-US" b="1" dirty="0"/>
              <a:t>Student-response systems, like clickers</a:t>
            </a:r>
            <a:r>
              <a:rPr lang="en-US" dirty="0"/>
              <a:t>, allow students to respond to questions and then debate the answers.</a:t>
            </a:r>
          </a:p>
          <a:p>
            <a:pPr fontAlgn="base"/>
            <a:r>
              <a:rPr lang="en-US" b="1" dirty="0"/>
              <a:t>Blogs</a:t>
            </a:r>
            <a:r>
              <a:rPr lang="en-US" dirty="0"/>
              <a:t> can serve as personal journals, where students can record, share, and reflect on field experiences and research activities. Students can also use blogs as a </a:t>
            </a:r>
            <a:r>
              <a:rPr lang="en-US" dirty="0" err="1"/>
              <a:t>preestablished</a:t>
            </a:r>
            <a:r>
              <a:rPr lang="en-US" dirty="0"/>
              <a:t> environment for critically responding to assigned readings.</a:t>
            </a:r>
          </a:p>
          <a:p>
            <a:pPr fontAlgn="base"/>
            <a:r>
              <a:rPr lang="en-US" b="1" dirty="0"/>
              <a:t>Wikis</a:t>
            </a:r>
            <a:r>
              <a:rPr lang="en-US" dirty="0"/>
              <a:t> can help students coordinate, compile, synthesize, and present individual or group projects or research, as well as build and share group resources and knowledge. Wikis can also help students provide peer review, feedback, and critiques.</a:t>
            </a:r>
          </a:p>
          <a:p>
            <a:pPr fontAlgn="base"/>
            <a:r>
              <a:rPr lang="en-US" b="1" dirty="0"/>
              <a:t>Discussion boards</a:t>
            </a:r>
            <a:r>
              <a:rPr lang="en-US" dirty="0"/>
              <a:t> can help students establish a sense of community with their class and engage in ongoing threaded conversations on assigned readings and topics highlighting diverse points of view.</a:t>
            </a:r>
          </a:p>
          <a:p>
            <a:endParaRPr lang="en-US" dirty="0"/>
          </a:p>
        </p:txBody>
      </p:sp>
    </p:spTree>
    <p:extLst>
      <p:ext uri="{BB962C8B-B14F-4D97-AF65-F5344CB8AC3E}">
        <p14:creationId xmlns:p14="http://schemas.microsoft.com/office/powerpoint/2010/main" val="3705343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4434"/>
            <a:ext cx="9601196" cy="1641565"/>
          </a:xfrm>
        </p:spPr>
        <p:txBody>
          <a:bodyPr>
            <a:normAutofit fontScale="90000"/>
          </a:bodyPr>
          <a:lstStyle/>
          <a:p>
            <a:br>
              <a:rPr lang="en-US" sz="2700" dirty="0"/>
            </a:br>
            <a:r>
              <a:rPr lang="en-US" sz="2700" dirty="0"/>
              <a:t>GETTING TECH-READY</a:t>
            </a:r>
            <a:br>
              <a:rPr lang="en-US" sz="2700" dirty="0"/>
            </a:br>
            <a:br>
              <a:rPr lang="en-US" sz="2700" dirty="0"/>
            </a:br>
            <a:r>
              <a:rPr lang="en-US" sz="2700" cap="all" dirty="0"/>
              <a:t>ACTIVITY: ONLINE LEARNING AND COMPUTER SOFTWARE READINESS</a:t>
            </a:r>
            <a:br>
              <a:rPr lang="en-US" b="1" cap="all" dirty="0"/>
            </a:b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b="1" dirty="0"/>
              <a:t>Objectives</a:t>
            </a:r>
          </a:p>
          <a:p>
            <a:pPr fontAlgn="base"/>
            <a:r>
              <a:rPr lang="en-US" dirty="0"/>
              <a:t>Test your computer software to ensure that you are ready to access online resources</a:t>
            </a:r>
          </a:p>
          <a:p>
            <a:pPr fontAlgn="base"/>
            <a:r>
              <a:rPr lang="en-US" dirty="0"/>
              <a:t>Assess your readiness to participate in online learning</a:t>
            </a:r>
          </a:p>
          <a:p>
            <a:pPr fontAlgn="base"/>
            <a:r>
              <a:rPr lang="en-US" dirty="0"/>
              <a:t>Identify key factors in being a successful online learner</a:t>
            </a:r>
          </a:p>
          <a:p>
            <a:pPr fontAlgn="base"/>
            <a:r>
              <a:rPr lang="en-US" b="1" dirty="0"/>
              <a:t>Directions</a:t>
            </a:r>
          </a:p>
          <a:p>
            <a:pPr fontAlgn="base"/>
            <a:r>
              <a:rPr lang="en-US" dirty="0"/>
              <a:t>Start by going to the </a:t>
            </a:r>
            <a:r>
              <a:rPr lang="en-US" b="1" u="sng" dirty="0">
                <a:hlinkClick r:id="rId2"/>
              </a:rPr>
              <a:t>Computer Readiness Test</a:t>
            </a:r>
            <a:r>
              <a:rPr lang="en-US" dirty="0"/>
              <a:t>. It will test your current browser for specific plugins and versions of Adobe PDF Reader, the Adobe Flash Player, Oracle Java, Microsoft Silverlight and Apple QuickTime Play. These plugins help you better navigate and participate in typical technology-enhanced activities in college. When you are finished with the quick test, it will output the results.</a:t>
            </a:r>
          </a:p>
          <a:p>
            <a:pPr fontAlgn="base"/>
            <a:r>
              <a:rPr lang="en-US" dirty="0"/>
              <a:t>Now visit the </a:t>
            </a:r>
            <a:r>
              <a:rPr lang="en-US" b="1" u="sng" dirty="0">
                <a:hlinkClick r:id="rId3"/>
              </a:rPr>
              <a:t>Online Learning Readiness Questionnaire</a:t>
            </a:r>
            <a:r>
              <a:rPr lang="en-US" dirty="0"/>
              <a:t>. You will be queried about your interests in and aptitudes for online learning. Your answers will help you determine what you need to do to succeed at online learning. Post-survey feedback will also provide you with information on what you can expect from an online course.</a:t>
            </a:r>
          </a:p>
          <a:p>
            <a:endParaRPr lang="en-US" dirty="0"/>
          </a:p>
        </p:txBody>
      </p:sp>
    </p:spTree>
    <p:extLst>
      <p:ext uri="{BB962C8B-B14F-4D97-AF65-F5344CB8AC3E}">
        <p14:creationId xmlns:p14="http://schemas.microsoft.com/office/powerpoint/2010/main" val="3347695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Online Learning</a:t>
            </a:r>
          </a:p>
        </p:txBody>
      </p:sp>
      <p:sp>
        <p:nvSpPr>
          <p:cNvPr id="3" name="Content Placeholder 2"/>
          <p:cNvSpPr>
            <a:spLocks noGrp="1"/>
          </p:cNvSpPr>
          <p:nvPr>
            <p:ph idx="1"/>
          </p:nvPr>
        </p:nvSpPr>
        <p:spPr/>
        <p:txBody>
          <a:bodyPr/>
          <a:lstStyle/>
          <a:p>
            <a:r>
              <a:rPr lang="en-US" b="1" dirty="0"/>
              <a:t>Organizing with Technology</a:t>
            </a:r>
          </a:p>
          <a:p>
            <a:r>
              <a:rPr lang="en-US" b="1" dirty="0"/>
              <a:t>Communicating with Technology</a:t>
            </a:r>
          </a:p>
          <a:p>
            <a:r>
              <a:rPr lang="en-US" b="1" dirty="0"/>
              <a:t>Reading and Researching with Technology</a:t>
            </a:r>
          </a:p>
          <a:p>
            <a:r>
              <a:rPr lang="en-US" b="1" dirty="0"/>
              <a:t>Mobile Learning and Social Networking</a:t>
            </a:r>
          </a:p>
          <a:p>
            <a:pPr marL="0" indent="0">
              <a:buNone/>
            </a:pPr>
            <a:endParaRPr lang="en-US" dirty="0"/>
          </a:p>
        </p:txBody>
      </p:sp>
    </p:spTree>
    <p:extLst>
      <p:ext uri="{BB962C8B-B14F-4D97-AF65-F5344CB8AC3E}">
        <p14:creationId xmlns:p14="http://schemas.microsoft.com/office/powerpoint/2010/main" val="68039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9374-8155-440A-A84E-0833246D26C4}"/>
              </a:ext>
            </a:extLst>
          </p:cNvPr>
          <p:cNvSpPr>
            <a:spLocks noGrp="1"/>
          </p:cNvSpPr>
          <p:nvPr>
            <p:ph type="title"/>
          </p:nvPr>
        </p:nvSpPr>
        <p:spPr>
          <a:xfrm>
            <a:off x="1295402" y="982132"/>
            <a:ext cx="9601196" cy="1393423"/>
          </a:xfrm>
        </p:spPr>
        <p:txBody>
          <a:bodyPr>
            <a:normAutofit fontScale="90000"/>
          </a:bodyPr>
          <a:lstStyle/>
          <a:p>
            <a:r>
              <a:rPr lang="en-US" b="1" dirty="0"/>
              <a:t>Organizing with Technology</a:t>
            </a:r>
            <a:br>
              <a:rPr lang="en-US" b="1" dirty="0"/>
            </a:br>
            <a:endParaRPr lang="en-US" dirty="0"/>
          </a:p>
        </p:txBody>
      </p:sp>
      <p:sp>
        <p:nvSpPr>
          <p:cNvPr id="3" name="Content Placeholder 2">
            <a:extLst>
              <a:ext uri="{FF2B5EF4-FFF2-40B4-BE49-F238E27FC236}">
                <a16:creationId xmlns:a16="http://schemas.microsoft.com/office/drawing/2014/main" id="{C771B6AC-D9CA-4471-818B-CD1FEF0E5EF2}"/>
              </a:ext>
            </a:extLst>
          </p:cNvPr>
          <p:cNvSpPr>
            <a:spLocks noGrp="1"/>
          </p:cNvSpPr>
          <p:nvPr>
            <p:ph idx="1"/>
          </p:nvPr>
        </p:nvSpPr>
        <p:spPr/>
        <p:txBody>
          <a:bodyPr>
            <a:normAutofit fontScale="70000" lnSpcReduction="20000"/>
          </a:bodyPr>
          <a:lstStyle/>
          <a:p>
            <a:r>
              <a:rPr lang="en-US" dirty="0"/>
              <a:t>Tutorial #3, below, will help you organize for online learning success. This is important for online learners because the format is quite different from a face-to-face (f2f) course on campus. In a “f2f” course, for instance, you'll typically meet with your instructor and the other students in your class at least once a week and receive frequent reminders about when assignments are due.</a:t>
            </a:r>
          </a:p>
          <a:p>
            <a:r>
              <a:rPr lang="en-US" dirty="0"/>
              <a:t>In an online environment, though, it's up to you to remind yourself. Luckily, there are a lot of tools available to help you get started. But first it's important to get organized.</a:t>
            </a:r>
          </a:p>
          <a:p>
            <a:r>
              <a:rPr lang="en-US" dirty="0"/>
              <a:t>Tutorial #3 will help you to do the following:</a:t>
            </a:r>
          </a:p>
          <a:p>
            <a:r>
              <a:rPr lang="en-US" dirty="0"/>
              <a:t>organize your physical study space</a:t>
            </a:r>
          </a:p>
          <a:p>
            <a:r>
              <a:rPr lang="en-US" dirty="0"/>
              <a:t>organize your course materials</a:t>
            </a:r>
          </a:p>
          <a:p>
            <a:r>
              <a:rPr lang="en-US" dirty="0"/>
              <a:t>develop a scheduling system that will help you turn all of your coursework in on time</a:t>
            </a:r>
          </a:p>
          <a:p>
            <a:r>
              <a:rPr lang="en-US" dirty="0"/>
              <a:t>Tutorial #3: </a:t>
            </a:r>
            <a:r>
              <a:rPr lang="en-US" dirty="0">
                <a:hlinkClick r:id="rId2"/>
              </a:rPr>
              <a:t>"Organizing with Technology" from the Chancellor's Office, California Community Colleges</a:t>
            </a:r>
            <a:endParaRPr lang="en-US" dirty="0"/>
          </a:p>
          <a:p>
            <a:endParaRPr lang="en-US" dirty="0"/>
          </a:p>
        </p:txBody>
      </p:sp>
    </p:spTree>
    <p:extLst>
      <p:ext uri="{BB962C8B-B14F-4D97-AF65-F5344CB8AC3E}">
        <p14:creationId xmlns:p14="http://schemas.microsoft.com/office/powerpoint/2010/main" val="1606072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AF47-397B-4805-B591-D62FF2250846}"/>
              </a:ext>
            </a:extLst>
          </p:cNvPr>
          <p:cNvSpPr>
            <a:spLocks noGrp="1"/>
          </p:cNvSpPr>
          <p:nvPr>
            <p:ph type="title"/>
          </p:nvPr>
        </p:nvSpPr>
        <p:spPr/>
        <p:txBody>
          <a:bodyPr>
            <a:normAutofit fontScale="90000"/>
          </a:bodyPr>
          <a:lstStyle/>
          <a:p>
            <a:r>
              <a:rPr lang="en-US" b="1" dirty="0"/>
              <a:t>Communicating with Technology</a:t>
            </a:r>
            <a:br>
              <a:rPr lang="en-US" b="1" dirty="0"/>
            </a:br>
            <a:endParaRPr lang="en-US" dirty="0"/>
          </a:p>
        </p:txBody>
      </p:sp>
      <p:sp>
        <p:nvSpPr>
          <p:cNvPr id="3" name="Content Placeholder 2">
            <a:extLst>
              <a:ext uri="{FF2B5EF4-FFF2-40B4-BE49-F238E27FC236}">
                <a16:creationId xmlns:a16="http://schemas.microsoft.com/office/drawing/2014/main" id="{2D3E377A-69B5-4038-8A29-ADDD671313AB}"/>
              </a:ext>
            </a:extLst>
          </p:cNvPr>
          <p:cNvSpPr>
            <a:spLocks noGrp="1"/>
          </p:cNvSpPr>
          <p:nvPr>
            <p:ph idx="1"/>
          </p:nvPr>
        </p:nvSpPr>
        <p:spPr/>
        <p:txBody>
          <a:bodyPr>
            <a:normAutofit fontScale="85000" lnSpcReduction="20000"/>
          </a:bodyPr>
          <a:lstStyle/>
          <a:p>
            <a:r>
              <a:rPr lang="en-US" dirty="0"/>
              <a:t>Good communication skills are essential in online and blended courses. There are many different ways you'll communicate with your instructor and other students in your class. Tutorial #4 introduces you to common terms you'll need to know and some concepts that can lead you to success in your class. The following important topics are covered:</a:t>
            </a:r>
          </a:p>
          <a:p>
            <a:r>
              <a:rPr lang="en-US" dirty="0"/>
              <a:t>the vocabulary that may be used to describe communication in your online class</a:t>
            </a:r>
          </a:p>
          <a:p>
            <a:r>
              <a:rPr lang="en-US" dirty="0"/>
              <a:t>how communication is different for you as a student when you're learning online</a:t>
            </a:r>
          </a:p>
          <a:p>
            <a:r>
              <a:rPr lang="en-US" dirty="0"/>
              <a:t>some of the advantages and disadvantages of academic online communication</a:t>
            </a:r>
          </a:p>
          <a:p>
            <a:r>
              <a:rPr lang="en-US" dirty="0"/>
              <a:t>how to become an effective communicator in an online or blended course</a:t>
            </a:r>
          </a:p>
          <a:p>
            <a:r>
              <a:rPr lang="en-US" dirty="0"/>
              <a:t>Tutorial #4: </a:t>
            </a:r>
            <a:r>
              <a:rPr lang="en-US" dirty="0">
                <a:hlinkClick r:id="rId2"/>
              </a:rPr>
              <a:t>"Communicating with Technology" from the Chancellor's Office, California Community Colleges</a:t>
            </a:r>
            <a:endParaRPr lang="en-US" dirty="0"/>
          </a:p>
          <a:p>
            <a:endParaRPr lang="en-US" dirty="0"/>
          </a:p>
        </p:txBody>
      </p:sp>
    </p:spTree>
    <p:extLst>
      <p:ext uri="{BB962C8B-B14F-4D97-AF65-F5344CB8AC3E}">
        <p14:creationId xmlns:p14="http://schemas.microsoft.com/office/powerpoint/2010/main" val="3592508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817C-E691-4FFF-90D6-40989C1F0DA5}"/>
              </a:ext>
            </a:extLst>
          </p:cNvPr>
          <p:cNvSpPr>
            <a:spLocks noGrp="1"/>
          </p:cNvSpPr>
          <p:nvPr>
            <p:ph type="title"/>
          </p:nvPr>
        </p:nvSpPr>
        <p:spPr/>
        <p:txBody>
          <a:bodyPr>
            <a:normAutofit fontScale="90000"/>
          </a:bodyPr>
          <a:lstStyle/>
          <a:p>
            <a:r>
              <a:rPr lang="en-US" b="1" dirty="0"/>
              <a:t>Reading and Researching with Technology</a:t>
            </a:r>
            <a:br>
              <a:rPr lang="en-US" b="1" dirty="0"/>
            </a:br>
            <a:endParaRPr lang="en-US" dirty="0"/>
          </a:p>
        </p:txBody>
      </p:sp>
      <p:sp>
        <p:nvSpPr>
          <p:cNvPr id="3" name="Content Placeholder 2">
            <a:extLst>
              <a:ext uri="{FF2B5EF4-FFF2-40B4-BE49-F238E27FC236}">
                <a16:creationId xmlns:a16="http://schemas.microsoft.com/office/drawing/2014/main" id="{FA29441C-1A18-4D7C-9485-560C2549ACC7}"/>
              </a:ext>
            </a:extLst>
          </p:cNvPr>
          <p:cNvSpPr>
            <a:spLocks noGrp="1"/>
          </p:cNvSpPr>
          <p:nvPr>
            <p:ph idx="1"/>
          </p:nvPr>
        </p:nvSpPr>
        <p:spPr/>
        <p:txBody>
          <a:bodyPr>
            <a:normAutofit fontScale="62500" lnSpcReduction="20000"/>
          </a:bodyPr>
          <a:lstStyle/>
          <a:p>
            <a:r>
              <a:rPr lang="en-US" dirty="0"/>
              <a:t>In an online learning environment, you're probably going to do more reading than listening. You may do some of your reading in printed form—say, an assigned novel or textbook—but some of it might also be online in the form of a Web page. Reading online isn't the same as reading in print, so it's important to practice some strategies that will improve your online reading comprehension and speed. Some of the strategies described in the next tutorial will help you with any kind of reading you're doing—not just online material. Tutorial #5 discusses the following:</a:t>
            </a:r>
          </a:p>
          <a:p>
            <a:r>
              <a:rPr lang="en-US" dirty="0"/>
              <a:t>some of the differences between reading print and reading online</a:t>
            </a:r>
          </a:p>
          <a:p>
            <a:r>
              <a:rPr lang="en-US" dirty="0"/>
              <a:t>strategies for staying focused when reading online</a:t>
            </a:r>
          </a:p>
          <a:p>
            <a:r>
              <a:rPr lang="en-US" dirty="0"/>
              <a:t>ways to maximize your reading speed and comprehension</a:t>
            </a:r>
          </a:p>
          <a:p>
            <a:r>
              <a:rPr lang="en-US" dirty="0"/>
              <a:t>Tutorial #5: </a:t>
            </a:r>
            <a:r>
              <a:rPr lang="en-US" dirty="0">
                <a:hlinkClick r:id="rId2"/>
              </a:rPr>
              <a:t>"Online Reading Strategies" from the Chancellor's Office, California Community Colleges </a:t>
            </a:r>
            <a:endParaRPr lang="en-US" dirty="0"/>
          </a:p>
          <a:p>
            <a:r>
              <a:rPr lang="en-US" dirty="0"/>
              <a:t>In this section of your book are two additional resources that complement the online reading strategies tutorial. They will help you use the Internet to find scholarly material and evaluate Web sites for accuracy, relevance, etc.</a:t>
            </a:r>
          </a:p>
          <a:p>
            <a:endParaRPr lang="en-US" dirty="0"/>
          </a:p>
        </p:txBody>
      </p:sp>
    </p:spTree>
    <p:extLst>
      <p:ext uri="{BB962C8B-B14F-4D97-AF65-F5344CB8AC3E}">
        <p14:creationId xmlns:p14="http://schemas.microsoft.com/office/powerpoint/2010/main" val="20132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71A3-7073-41D0-8EC9-51BB93D43347}"/>
              </a:ext>
            </a:extLst>
          </p:cNvPr>
          <p:cNvSpPr>
            <a:spLocks noGrp="1"/>
          </p:cNvSpPr>
          <p:nvPr>
            <p:ph type="title"/>
          </p:nvPr>
        </p:nvSpPr>
        <p:spPr/>
        <p:txBody>
          <a:bodyPr>
            <a:normAutofit fontScale="90000"/>
          </a:bodyPr>
          <a:lstStyle/>
          <a:p>
            <a:r>
              <a:rPr lang="en-US" b="1" dirty="0"/>
              <a:t>Mobile Learning and Social Networking</a:t>
            </a:r>
            <a:br>
              <a:rPr lang="en-US" b="1" dirty="0"/>
            </a:br>
            <a:endParaRPr lang="en-US" dirty="0"/>
          </a:p>
        </p:txBody>
      </p:sp>
      <p:sp>
        <p:nvSpPr>
          <p:cNvPr id="3" name="Content Placeholder 2">
            <a:extLst>
              <a:ext uri="{FF2B5EF4-FFF2-40B4-BE49-F238E27FC236}">
                <a16:creationId xmlns:a16="http://schemas.microsoft.com/office/drawing/2014/main" id="{347D5BB5-5C37-460F-AF7A-F18AA7C5ED71}"/>
              </a:ext>
            </a:extLst>
          </p:cNvPr>
          <p:cNvSpPr>
            <a:spLocks noGrp="1"/>
          </p:cNvSpPr>
          <p:nvPr>
            <p:ph idx="1"/>
          </p:nvPr>
        </p:nvSpPr>
        <p:spPr/>
        <p:txBody>
          <a:bodyPr>
            <a:normAutofit fontScale="70000" lnSpcReduction="20000"/>
          </a:bodyPr>
          <a:lstStyle/>
          <a:p>
            <a:r>
              <a:rPr lang="en-US" dirty="0"/>
              <a:t>Mobile learning and social networking are both major players in college life and learning. You are likely quite adept at both! Consider the following statistics:</a:t>
            </a:r>
          </a:p>
          <a:p>
            <a:r>
              <a:rPr lang="en-US" b="1" dirty="0"/>
              <a:t>Mobile Learning</a:t>
            </a:r>
            <a:r>
              <a:rPr lang="en-US" dirty="0"/>
              <a:t>: By the time the class of 2016 graduates, close to 91.4 percent of U.S. college students will own a smartphone. See the </a:t>
            </a:r>
            <a:r>
              <a:rPr lang="en-US" dirty="0">
                <a:hlinkClick r:id="rId2"/>
              </a:rPr>
              <a:t>eMarketer data graph</a:t>
            </a:r>
            <a:r>
              <a:rPr lang="en-US" dirty="0"/>
              <a:t> showing U.S. college student smartphone users, 2010–2016. In 2010, the number was 8.14 million; the number projected for 2016 is 17 million. Students want and need to use their mobile device for learning.[footnote]"College Students Adopt Mobile Across the Board." </a:t>
            </a:r>
            <a:r>
              <a:rPr lang="en-US" i="1" dirty="0"/>
              <a:t>Newsroom</a:t>
            </a:r>
            <a:r>
              <a:rPr lang="en-US" dirty="0"/>
              <a:t>. eMarketer, 28 Aug 2012. Web. 16 Feb 2016.[/footnote]</a:t>
            </a:r>
          </a:p>
          <a:p>
            <a:r>
              <a:rPr lang="en-US" b="1" dirty="0"/>
              <a:t>Social Networking</a:t>
            </a:r>
            <a:r>
              <a:rPr lang="en-US" dirty="0"/>
              <a:t>: See the </a:t>
            </a:r>
            <a:r>
              <a:rPr lang="en-US" dirty="0">
                <a:hlinkClick r:id="rId3"/>
              </a:rPr>
              <a:t>eMarketer.com data graph</a:t>
            </a:r>
            <a:r>
              <a:rPr lang="en-US" dirty="0"/>
              <a:t> showing the daily time spent on select social networks by U.S. college student Internet users, as of May 2015. The graph answers the question about whether or not young people have given up on Facebook. Clearly, Facebook is still a winner. Social networking can readily facilitate learning.[footnote]"College Students Still Spend Most Social Time with Facebook." </a:t>
            </a:r>
            <a:r>
              <a:rPr lang="en-US" i="1" dirty="0"/>
              <a:t>eMarketer</a:t>
            </a:r>
            <a:r>
              <a:rPr lang="en-US" dirty="0"/>
              <a:t>. 8 Sept 2015. Web. 16 Feb 2016.[/footnote]</a:t>
            </a:r>
          </a:p>
          <a:p>
            <a:endParaRPr lang="en-US" dirty="0"/>
          </a:p>
        </p:txBody>
      </p:sp>
    </p:spTree>
    <p:extLst>
      <p:ext uri="{BB962C8B-B14F-4D97-AF65-F5344CB8AC3E}">
        <p14:creationId xmlns:p14="http://schemas.microsoft.com/office/powerpoint/2010/main" val="1461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Remembering</a:t>
            </a:r>
          </a:p>
        </p:txBody>
      </p:sp>
      <p:sp>
        <p:nvSpPr>
          <p:cNvPr id="3" name="Content Placeholder 2"/>
          <p:cNvSpPr>
            <a:spLocks noGrp="1"/>
          </p:cNvSpPr>
          <p:nvPr>
            <p:ph idx="1"/>
          </p:nvPr>
        </p:nvSpPr>
        <p:spPr/>
        <p:txBody>
          <a:bodyPr>
            <a:normAutofit/>
          </a:bodyPr>
          <a:lstStyle/>
          <a:p>
            <a:r>
              <a:rPr lang="en-US" dirty="0"/>
              <a:t>When you are skilled in remembering, you can recognize or recall knowledge you’ve already gained, and you can use it to produce or retrieve or recite definitions, facts, and lists.</a:t>
            </a:r>
          </a:p>
          <a:p>
            <a:r>
              <a:rPr lang="en-US" dirty="0"/>
              <a:t>Remembering may be how you studied in grade school or high school, but college will require you to do more with the information.</a:t>
            </a:r>
          </a:p>
          <a:p>
            <a:r>
              <a:rPr lang="en-US" dirty="0">
                <a:solidFill>
                  <a:srgbClr val="FF0000"/>
                </a:solidFill>
              </a:rPr>
              <a:t>Examples include</a:t>
            </a:r>
            <a:r>
              <a:rPr lang="en-US" dirty="0"/>
              <a:t>: identify · relate · list ·  define · recall · memorize · repeat · record · name</a:t>
            </a:r>
          </a:p>
        </p:txBody>
      </p:sp>
    </p:spTree>
    <p:extLst>
      <p:ext uri="{BB962C8B-B14F-4D97-AF65-F5344CB8AC3E}">
        <p14:creationId xmlns:p14="http://schemas.microsoft.com/office/powerpoint/2010/main" val="2689772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5E1F-EE4F-43C3-B9CF-643A5D53F91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E782C8B-7D43-49B3-B7A6-45C0A1FB6E59}"/>
              </a:ext>
            </a:extLst>
          </p:cNvPr>
          <p:cNvSpPr>
            <a:spLocks noGrp="1"/>
          </p:cNvSpPr>
          <p:nvPr>
            <p:ph idx="1"/>
          </p:nvPr>
        </p:nvSpPr>
        <p:spPr/>
        <p:txBody>
          <a:bodyPr>
            <a:normAutofit/>
          </a:bodyPr>
          <a:lstStyle/>
          <a:p>
            <a:r>
              <a:rPr lang="en-US">
                <a:hlinkClick r:id="rId2"/>
              </a:rPr>
              <a:t>Top </a:t>
            </a:r>
            <a:r>
              <a:rPr lang="en-US" dirty="0">
                <a:hlinkClick r:id="rId2"/>
              </a:rPr>
              <a:t>100 Tools for Learning</a:t>
            </a:r>
            <a:endParaRPr lang="en-US" dirty="0"/>
          </a:p>
          <a:p>
            <a:r>
              <a:rPr lang="en-US" dirty="0">
                <a:hlinkClick r:id="rId3"/>
              </a:rPr>
              <a:t>Are You Ready To Be An Online Student?</a:t>
            </a:r>
            <a:endParaRPr lang="en-US" dirty="0"/>
          </a:p>
          <a:p>
            <a:r>
              <a:rPr lang="en-US" dirty="0">
                <a:hlinkClick r:id="rId4"/>
              </a:rPr>
              <a:t>UCF Knights Online Course Tours</a:t>
            </a:r>
            <a:endParaRPr lang="en-US" dirty="0"/>
          </a:p>
          <a:p>
            <a:r>
              <a:rPr lang="en-US" dirty="0">
                <a:hlinkClick r:id="rId5"/>
              </a:rPr>
              <a:t>Student Success - Thinking Critically In Class and Online</a:t>
            </a:r>
            <a:endParaRPr lang="en-US" dirty="0"/>
          </a:p>
          <a:p>
            <a:r>
              <a:rPr lang="en-US" dirty="0">
                <a:hlinkClick r:id="rId6"/>
              </a:rPr>
              <a:t>Technology and Classroom: MOOCS, Flipped Classroom and Micro-lecture</a:t>
            </a:r>
            <a:endParaRPr lang="en-US" dirty="0"/>
          </a:p>
          <a:p>
            <a:r>
              <a:rPr lang="en-US" dirty="0">
                <a:hlinkClick r:id="rId7"/>
              </a:rPr>
              <a:t>The Case Files: What college was like before modern technology</a:t>
            </a:r>
            <a:endParaRPr lang="en-US" dirty="0"/>
          </a:p>
          <a:p>
            <a:endParaRPr lang="en-US" dirty="0"/>
          </a:p>
        </p:txBody>
      </p:sp>
    </p:spTree>
    <p:extLst>
      <p:ext uri="{BB962C8B-B14F-4D97-AF65-F5344CB8AC3E}">
        <p14:creationId xmlns:p14="http://schemas.microsoft.com/office/powerpoint/2010/main" val="429353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a:t>
            </a:r>
          </a:p>
        </p:txBody>
      </p:sp>
      <p:sp>
        <p:nvSpPr>
          <p:cNvPr id="3" name="Content Placeholder 2"/>
          <p:cNvSpPr>
            <a:spLocks noGrp="1"/>
          </p:cNvSpPr>
          <p:nvPr>
            <p:ph idx="1"/>
          </p:nvPr>
        </p:nvSpPr>
        <p:spPr/>
        <p:txBody>
          <a:bodyPr>
            <a:normAutofit fontScale="92500"/>
          </a:bodyPr>
          <a:lstStyle/>
          <a:p>
            <a:r>
              <a:rPr lang="en-US" dirty="0"/>
              <a:t>Understanding is the ability to grasp or construct meaning from oral, written, and graphic messages.</a:t>
            </a:r>
          </a:p>
          <a:p>
            <a:r>
              <a:rPr lang="en-US" dirty="0"/>
              <a:t>Each college course will introduce you to new concepts, terms, processes, and functions. Once you gain a firm understanding of new information, you’ll find it easier, perhaps later, to comprehend how or why something works.</a:t>
            </a:r>
          </a:p>
          <a:p>
            <a:r>
              <a:rPr lang="en-US" dirty="0">
                <a:solidFill>
                  <a:srgbClr val="FF0000"/>
                </a:solidFill>
              </a:rPr>
              <a:t>Examples include</a:t>
            </a:r>
            <a:r>
              <a:rPr lang="en-US" dirty="0"/>
              <a:t>: restate · locate · report · recognize · explain · express · identify · discuss · describe · discuss · review · infer · illustrate · interpret · draw · represent · differentiate · conclude</a:t>
            </a:r>
          </a:p>
        </p:txBody>
      </p:sp>
    </p:spTree>
    <p:extLst>
      <p:ext uri="{BB962C8B-B14F-4D97-AF65-F5344CB8AC3E}">
        <p14:creationId xmlns:p14="http://schemas.microsoft.com/office/powerpoint/2010/main" val="164859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a:t>
            </a:r>
          </a:p>
        </p:txBody>
      </p:sp>
      <p:sp>
        <p:nvSpPr>
          <p:cNvPr id="3" name="Content Placeholder 2"/>
          <p:cNvSpPr>
            <a:spLocks noGrp="1"/>
          </p:cNvSpPr>
          <p:nvPr>
            <p:ph idx="1"/>
          </p:nvPr>
        </p:nvSpPr>
        <p:spPr/>
        <p:txBody>
          <a:bodyPr>
            <a:normAutofit fontScale="92500" lnSpcReduction="10000"/>
          </a:bodyPr>
          <a:lstStyle/>
          <a:p>
            <a:r>
              <a:rPr lang="en-US" dirty="0"/>
              <a:t>When you apply, you use learned material (or you implement the material) in new and concrete situations.</a:t>
            </a:r>
          </a:p>
          <a:p>
            <a:r>
              <a:rPr lang="en-US" dirty="0"/>
              <a:t>In college you will be tested or assessed on what you’ve learned in the previous levels. You will be asked to solve problems in new situations by applying understanding in new ways. You may need to relate abstract ideas to practical situations.</a:t>
            </a:r>
          </a:p>
          <a:p>
            <a:r>
              <a:rPr lang="en-US" dirty="0">
                <a:solidFill>
                  <a:srgbClr val="FF0000"/>
                </a:solidFill>
              </a:rPr>
              <a:t>Examples include</a:t>
            </a:r>
            <a:r>
              <a:rPr lang="en-US" dirty="0"/>
              <a:t>: apply · relate · develop · translate · use · operate · organize · employ · restructure · interpret · demonstrate · illustrate · practice · calculate · show · exhibit · dramatize</a:t>
            </a:r>
          </a:p>
        </p:txBody>
      </p:sp>
    </p:spTree>
    <p:extLst>
      <p:ext uri="{BB962C8B-B14F-4D97-AF65-F5344CB8AC3E}">
        <p14:creationId xmlns:p14="http://schemas.microsoft.com/office/powerpoint/2010/main" val="384713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a:t>
            </a:r>
          </a:p>
        </p:txBody>
      </p:sp>
      <p:sp>
        <p:nvSpPr>
          <p:cNvPr id="3" name="Content Placeholder 2"/>
          <p:cNvSpPr>
            <a:spLocks noGrp="1"/>
          </p:cNvSpPr>
          <p:nvPr>
            <p:ph idx="1"/>
          </p:nvPr>
        </p:nvSpPr>
        <p:spPr/>
        <p:txBody>
          <a:bodyPr>
            <a:normAutofit fontScale="92500" lnSpcReduction="10000"/>
          </a:bodyPr>
          <a:lstStyle/>
          <a:p>
            <a:r>
              <a:rPr lang="en-US" dirty="0"/>
              <a:t>When you analyze, you have the ability to break down or distinguish the parts of material into its components, so that its organizational structure may be better understood.</a:t>
            </a:r>
          </a:p>
          <a:p>
            <a:r>
              <a:rPr lang="en-US" dirty="0"/>
              <a:t>At this level, you will have a clearer sense that you comprehend the content well. You will be able to answer questions such as what if, or why, or how something would work.</a:t>
            </a:r>
          </a:p>
          <a:p>
            <a:r>
              <a:rPr lang="en-US" dirty="0">
                <a:solidFill>
                  <a:srgbClr val="FF0000"/>
                </a:solidFill>
              </a:rPr>
              <a:t>Examples include</a:t>
            </a:r>
            <a:r>
              <a:rPr lang="en-US" dirty="0"/>
              <a:t>: analyze · compare · probe · inquire · examine · contrast · categorize · differentiate · contrast · investigate · detect · survey · classify · deduce · experiment · scrutinize · discover · inspect · dissect · discriminate · separate</a:t>
            </a:r>
          </a:p>
          <a:p>
            <a:endParaRPr lang="en-US" dirty="0"/>
          </a:p>
        </p:txBody>
      </p:sp>
    </p:spTree>
    <p:extLst>
      <p:ext uri="{BB962C8B-B14F-4D97-AF65-F5344CB8AC3E}">
        <p14:creationId xmlns:p14="http://schemas.microsoft.com/office/powerpoint/2010/main" val="307386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a:t>
            </a:r>
          </a:p>
        </p:txBody>
      </p:sp>
      <p:sp>
        <p:nvSpPr>
          <p:cNvPr id="3" name="Content Placeholder 2"/>
          <p:cNvSpPr>
            <a:spLocks noGrp="1"/>
          </p:cNvSpPr>
          <p:nvPr>
            <p:ph idx="1"/>
          </p:nvPr>
        </p:nvSpPr>
        <p:spPr/>
        <p:txBody>
          <a:bodyPr/>
          <a:lstStyle/>
          <a:p>
            <a:r>
              <a:rPr lang="en-US" dirty="0"/>
              <a:t>With skills in evaluating, you are able to judge, check, and even critique the value of material for a given purpose.</a:t>
            </a:r>
          </a:p>
          <a:p>
            <a:r>
              <a:rPr lang="en-US" dirty="0"/>
              <a:t>At this level in college you will be able to think critically, Your understanding of a concept or discipline will be profound. You may need to present and defend opinions.</a:t>
            </a:r>
          </a:p>
          <a:p>
            <a:r>
              <a:rPr lang="en-US" dirty="0">
                <a:solidFill>
                  <a:srgbClr val="FF0000"/>
                </a:solidFill>
              </a:rPr>
              <a:t>Examples include</a:t>
            </a:r>
            <a:r>
              <a:rPr lang="en-US" dirty="0"/>
              <a:t>: judge · assess · compare · evaluate · conclude · measure · deduce · argue · decide · choose · rate · select · estimate · validate · consider · appraise · value · criticize · infer</a:t>
            </a:r>
          </a:p>
        </p:txBody>
      </p:sp>
    </p:spTree>
    <p:extLst>
      <p:ext uri="{BB962C8B-B14F-4D97-AF65-F5344CB8AC3E}">
        <p14:creationId xmlns:p14="http://schemas.microsoft.com/office/powerpoint/2010/main" val="353797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a:t>
            </a:r>
          </a:p>
        </p:txBody>
      </p:sp>
      <p:sp>
        <p:nvSpPr>
          <p:cNvPr id="3" name="Content Placeholder 2"/>
          <p:cNvSpPr>
            <a:spLocks noGrp="1"/>
          </p:cNvSpPr>
          <p:nvPr>
            <p:ph idx="1"/>
          </p:nvPr>
        </p:nvSpPr>
        <p:spPr/>
        <p:txBody>
          <a:bodyPr>
            <a:normAutofit fontScale="92500" lnSpcReduction="10000"/>
          </a:bodyPr>
          <a:lstStyle/>
          <a:p>
            <a:r>
              <a:rPr lang="en-US" dirty="0"/>
              <a:t>With skills in creating, you are able to put parts together to form a coherent or unique new whole. You can reorganize elements into a new pattern or structure through generating, planning, or producing.</a:t>
            </a:r>
          </a:p>
          <a:p>
            <a:r>
              <a:rPr lang="en-US" dirty="0"/>
              <a:t>Creating requires originality and inventiveness. It brings together all levels of learning to theorize, design, and test new products, concepts or functions.</a:t>
            </a:r>
          </a:p>
          <a:p>
            <a:r>
              <a:rPr lang="en-US" dirty="0">
                <a:solidFill>
                  <a:srgbClr val="FF0000"/>
                </a:solidFill>
              </a:rPr>
              <a:t>Examples include</a:t>
            </a:r>
            <a:r>
              <a:rPr lang="en-US" dirty="0"/>
              <a:t>: compose · produce · design · assemble · create · prepare · predict · modify · plan · invent · formulate · collect · generalize · document combine · relate · propose · develop · arrange · construct · organize · originate · derive · write · propose</a:t>
            </a:r>
          </a:p>
        </p:txBody>
      </p:sp>
    </p:spTree>
    <p:extLst>
      <p:ext uri="{BB962C8B-B14F-4D97-AF65-F5344CB8AC3E}">
        <p14:creationId xmlns:p14="http://schemas.microsoft.com/office/powerpoint/2010/main" val="252728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Bloom’s Taxonomy</a:t>
            </a:r>
          </a:p>
        </p:txBody>
      </p:sp>
      <p:sp>
        <p:nvSpPr>
          <p:cNvPr id="3" name="Content Placeholder 2"/>
          <p:cNvSpPr>
            <a:spLocks noGrp="1"/>
          </p:cNvSpPr>
          <p:nvPr>
            <p:ph idx="1"/>
          </p:nvPr>
        </p:nvSpPr>
        <p:spPr/>
        <p:txBody>
          <a:bodyPr/>
          <a:lstStyle/>
          <a:p>
            <a:r>
              <a:rPr lang="en-US" dirty="0">
                <a:solidFill>
                  <a:schemeClr val="tx1"/>
                </a:solidFill>
              </a:rPr>
              <a:t>This video discusses</a:t>
            </a:r>
            <a:r>
              <a:rPr lang="en-US" dirty="0"/>
              <a:t> Bloom’s taxonomy learning levels with regard to student success in college.</a:t>
            </a:r>
            <a:endParaRPr lang="en-US" dirty="0">
              <a:hlinkClick r:id="rId2"/>
            </a:endParaRPr>
          </a:p>
          <a:p>
            <a:r>
              <a:rPr lang="en-US" dirty="0">
                <a:hlinkClick r:id="rId2"/>
              </a:rPr>
              <a:t>https://youtu.be/Qfp3x_qx5IM</a:t>
            </a:r>
            <a:endParaRPr lang="en-US" dirty="0"/>
          </a:p>
          <a:p>
            <a:endParaRPr lang="en-US" dirty="0"/>
          </a:p>
        </p:txBody>
      </p:sp>
    </p:spTree>
    <p:extLst>
      <p:ext uri="{BB962C8B-B14F-4D97-AF65-F5344CB8AC3E}">
        <p14:creationId xmlns:p14="http://schemas.microsoft.com/office/powerpoint/2010/main" val="30119189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110</TotalTime>
  <Words>1973</Words>
  <Application>Microsoft Office PowerPoint</Application>
  <PresentationFormat>Widescreen</PresentationFormat>
  <Paragraphs>170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Garamond</vt:lpstr>
      <vt:lpstr>proxima-nova</vt:lpstr>
      <vt:lpstr>Organic</vt:lpstr>
      <vt:lpstr>Thinking and Analysis</vt:lpstr>
      <vt:lpstr>Patterns of Thought</vt:lpstr>
      <vt:lpstr>Remembering</vt:lpstr>
      <vt:lpstr>Understanding </vt:lpstr>
      <vt:lpstr>Applying</vt:lpstr>
      <vt:lpstr>Analyzing</vt:lpstr>
      <vt:lpstr>Evaluating</vt:lpstr>
      <vt:lpstr>Creating</vt:lpstr>
      <vt:lpstr>Bloom’s Taxonomy</vt:lpstr>
      <vt:lpstr>The Power of Thought</vt:lpstr>
      <vt:lpstr>Critical Thinking Skills</vt:lpstr>
      <vt:lpstr>Who are critical thinkers, and what characteristics do they have in common? </vt:lpstr>
      <vt:lpstr>Critical Thinking</vt:lpstr>
      <vt:lpstr>Questions a critical thinker asks…</vt:lpstr>
      <vt:lpstr>Critical Thinking Exercise</vt:lpstr>
      <vt:lpstr>Problem-Solving Action Checklist </vt:lpstr>
      <vt:lpstr>Critical Thinking and Decision Making</vt:lpstr>
      <vt:lpstr>Creative Thinking Skills</vt:lpstr>
      <vt:lpstr>ACTIVITY: ASSESS YOUR CREATIVE PROBLEM-SOLVING SKILLS</vt:lpstr>
      <vt:lpstr>Creative Thinking in Education</vt:lpstr>
      <vt:lpstr>How to Stimulate Creative Thinking</vt:lpstr>
      <vt:lpstr>Thinking with Technology</vt:lpstr>
      <vt:lpstr>Critical and Creative Thinking with Technology</vt:lpstr>
      <vt:lpstr> GETTING TECH-READY  ACTIVITY: ONLINE LEARNING AND COMPUTER SOFTWARE READINESS </vt:lpstr>
      <vt:lpstr>Introduction to Online Learning</vt:lpstr>
      <vt:lpstr>Organizing with Technology </vt:lpstr>
      <vt:lpstr>Communicating with Technology </vt:lpstr>
      <vt:lpstr>Reading and Researching with Technology </vt:lpstr>
      <vt:lpstr>Mobile Learning and Social Networking </vt:lpstr>
      <vt:lpstr>Resources</vt:lpstr>
    </vt:vector>
  </TitlesOfParts>
  <Company>San Jacinto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Thinking and Decision Making</dc:title>
  <dc:creator>Bernal, Rachel</dc:creator>
  <cp:lastModifiedBy>Bernal, Rachel</cp:lastModifiedBy>
  <cp:revision>12</cp:revision>
  <cp:lastPrinted>2019-10-17T12:50:25Z</cp:lastPrinted>
  <dcterms:created xsi:type="dcterms:W3CDTF">2017-03-20T18:40:02Z</dcterms:created>
  <dcterms:modified xsi:type="dcterms:W3CDTF">2020-08-19T17:30:37Z</dcterms:modified>
</cp:coreProperties>
</file>