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59" r:id="rId6"/>
    <p:sldId id="260" r:id="rId7"/>
    <p:sldId id="271" r:id="rId8"/>
    <p:sldId id="261" r:id="rId9"/>
    <p:sldId id="262" r:id="rId10"/>
    <p:sldId id="265" r:id="rId11"/>
    <p:sldId id="266" r:id="rId12"/>
    <p:sldId id="267" r:id="rId13"/>
    <p:sldId id="268" r:id="rId14"/>
    <p:sldId id="273" r:id="rId15"/>
    <p:sldId id="263" r:id="rId16"/>
    <p:sldId id="26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lackboard.sanjac.edu/webapps/blackboard/content/contentWrapper.jsp?content_id=_19780051_1&amp;displayName=Socializing&amp;course_id=_3169224_1&amp;navItem=content&amp;href=/webapps/blackboard/execute/blti/launchLink?course_id%3D_3169224_1%26content_id%3D_19780051_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lgonquincollegesocialmedia.wordpress.com/2015/02/08/when-its-time-to-unplug-10-reasons-why-too-much-social-media-is-bad-for-yo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acrosseconsortium.org/uploads/content_files/Awareness_self_assessmen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4QsF8_IwmX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urses.lumenlearning.com/sanjacinto-learningframework/chapter/diversity-and-accessibility/#footnote-256-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BEFgnYktC7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anjac.edu/campus-life/student-organizations/organiza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anjac.edu/student-services/campus-life/student-groups-organizations/diverse-student-populati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nsse.indiana.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0NXVSrODHO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Interaction and Diversity</a:t>
            </a:r>
          </a:p>
        </p:txBody>
      </p:sp>
      <p:sp>
        <p:nvSpPr>
          <p:cNvPr id="3" name="Subtitle 2"/>
          <p:cNvSpPr>
            <a:spLocks noGrp="1"/>
          </p:cNvSpPr>
          <p:nvPr>
            <p:ph type="subTitle" idx="1"/>
          </p:nvPr>
        </p:nvSpPr>
        <p:spPr/>
        <p:txBody>
          <a:bodyPr/>
          <a:lstStyle/>
          <a:p>
            <a:r>
              <a:rPr lang="en-US" dirty="0"/>
              <a:t>Chapter 7</a:t>
            </a:r>
          </a:p>
        </p:txBody>
      </p:sp>
    </p:spTree>
    <p:extLst>
      <p:ext uri="{BB962C8B-B14F-4D97-AF65-F5344CB8AC3E}">
        <p14:creationId xmlns:p14="http://schemas.microsoft.com/office/powerpoint/2010/main" val="49999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Communication </a:t>
            </a:r>
            <a:r>
              <a:rPr lang="fr-FR" dirty="0" err="1"/>
              <a:t>Strategies</a:t>
            </a:r>
            <a:r>
              <a:rPr lang="fr-FR" dirty="0"/>
              <a:t> for Effective Interactions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Whatever your natural inclinations are, you can learn how to communicate more effectively with others and foster supportive interactions. </a:t>
            </a:r>
          </a:p>
          <a:p>
            <a:pPr marL="0" indent="0" fontAlgn="base">
              <a:buNone/>
            </a:pPr>
            <a:r>
              <a:rPr lang="en-US" dirty="0"/>
              <a:t>    The “doors” of change to more effective interactions are threefold:</a:t>
            </a:r>
          </a:p>
          <a:p>
            <a:pPr fontAlgn="base"/>
            <a:r>
              <a:rPr lang="en-US" dirty="0"/>
              <a:t>Examine your reservations</a:t>
            </a:r>
          </a:p>
          <a:p>
            <a:pPr fontAlgn="base"/>
            <a:r>
              <a:rPr lang="en-US" dirty="0"/>
              <a:t>Engage with others</a:t>
            </a:r>
          </a:p>
          <a:p>
            <a:pPr fontAlgn="base"/>
            <a:r>
              <a:rPr lang="en-US" dirty="0"/>
              <a:t>Expand your social circle</a:t>
            </a:r>
          </a:p>
          <a:p>
            <a:pPr fontAlgn="base"/>
            <a:r>
              <a:rPr lang="en-US" dirty="0">
                <a:hlinkClick r:id="rId2"/>
              </a:rPr>
              <a:t>Chapter 7 Book Link </a:t>
            </a:r>
            <a:endParaRPr lang="en-US" dirty="0"/>
          </a:p>
          <a:p>
            <a:pPr fontAlgn="base"/>
            <a:endParaRPr lang="en-US" dirty="0"/>
          </a:p>
          <a:p>
            <a:pPr marL="0" indent="0">
              <a:buNone/>
            </a:pPr>
            <a:endParaRPr lang="en-US" dirty="0"/>
          </a:p>
        </p:txBody>
      </p:sp>
    </p:spTree>
    <p:extLst>
      <p:ext uri="{BB962C8B-B14F-4D97-AF65-F5344CB8AC3E}">
        <p14:creationId xmlns:p14="http://schemas.microsoft.com/office/powerpoint/2010/main" val="248115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REFLECTIONS ON SELF-CONFIDENCE</a:t>
            </a:r>
          </a:p>
        </p:txBody>
      </p:sp>
      <p:sp>
        <p:nvSpPr>
          <p:cNvPr id="3" name="Content Placeholder 2"/>
          <p:cNvSpPr>
            <a:spLocks noGrp="1"/>
          </p:cNvSpPr>
          <p:nvPr>
            <p:ph idx="1"/>
          </p:nvPr>
        </p:nvSpPr>
        <p:spPr/>
        <p:txBody>
          <a:bodyPr>
            <a:normAutofit lnSpcReduction="10000"/>
          </a:bodyPr>
          <a:lstStyle/>
          <a:p>
            <a:pPr fontAlgn="base"/>
            <a:r>
              <a:rPr lang="en-US" dirty="0"/>
              <a:t>Make a list of your positive qualities. Acknowledge your accomplishments, talents, and good nature. Ask your group the following questions to get you started:</a:t>
            </a:r>
          </a:p>
          <a:p>
            <a:pPr lvl="1" fontAlgn="base"/>
            <a:r>
              <a:rPr lang="en-US" dirty="0"/>
              <a:t>What have I done in the past year that I am proud of?</a:t>
            </a:r>
          </a:p>
          <a:p>
            <a:pPr lvl="1" fontAlgn="base"/>
            <a:r>
              <a:rPr lang="en-US" dirty="0"/>
              <a:t>What is my proudest accomplishment of all time?</a:t>
            </a:r>
          </a:p>
          <a:p>
            <a:pPr lvl="1" fontAlgn="base"/>
            <a:r>
              <a:rPr lang="en-US" dirty="0"/>
              <a:t>What unique talents do I have?</a:t>
            </a:r>
          </a:p>
          <a:p>
            <a:pPr lvl="1" fontAlgn="base"/>
            <a:r>
              <a:rPr lang="en-US" dirty="0"/>
              <a:t>What do people tend to compliment me for?</a:t>
            </a:r>
          </a:p>
          <a:p>
            <a:pPr lvl="1" fontAlgn="base"/>
            <a:r>
              <a:rPr lang="en-US" dirty="0"/>
              <a:t>What positive impact have I had on other people’s lives?</a:t>
            </a:r>
          </a:p>
          <a:p>
            <a:endParaRPr lang="en-US" dirty="0"/>
          </a:p>
        </p:txBody>
      </p:sp>
    </p:spTree>
    <p:extLst>
      <p:ext uri="{BB962C8B-B14F-4D97-AF65-F5344CB8AC3E}">
        <p14:creationId xmlns:p14="http://schemas.microsoft.com/office/powerpoint/2010/main" val="118272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Networking</a:t>
            </a:r>
          </a:p>
        </p:txBody>
      </p:sp>
      <p:sp>
        <p:nvSpPr>
          <p:cNvPr id="3" name="Content Placeholder 2"/>
          <p:cNvSpPr>
            <a:spLocks noGrp="1"/>
          </p:cNvSpPr>
          <p:nvPr>
            <p:ph idx="1"/>
          </p:nvPr>
        </p:nvSpPr>
        <p:spPr/>
        <p:txBody>
          <a:bodyPr/>
          <a:lstStyle/>
          <a:p>
            <a:r>
              <a:rPr lang="en-US" dirty="0"/>
              <a:t>From tweeting about a football game, to posting an album on Facebook about your spring break, to beefing up your LinkedIn profile before a job hunt, to Instagramming picture of party hijinks, social networking is everywhere in college, and it’s likely to stay. </a:t>
            </a:r>
          </a:p>
          <a:p>
            <a:r>
              <a:rPr lang="en-US" dirty="0">
                <a:hlinkClick r:id="rId2"/>
              </a:rPr>
              <a:t>when-its-time-to-unplug-10-reasons-why-too-much-social-media-is-bad-for-you/</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73470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and Accessibility</a:t>
            </a:r>
          </a:p>
        </p:txBody>
      </p:sp>
      <p:sp>
        <p:nvSpPr>
          <p:cNvPr id="3" name="Content Placeholder 2"/>
          <p:cNvSpPr>
            <a:spLocks noGrp="1"/>
          </p:cNvSpPr>
          <p:nvPr>
            <p:ph idx="1"/>
          </p:nvPr>
        </p:nvSpPr>
        <p:spPr/>
        <p:txBody>
          <a:bodyPr>
            <a:normAutofit lnSpcReduction="10000"/>
          </a:bodyPr>
          <a:lstStyle/>
          <a:p>
            <a:pPr fontAlgn="base"/>
            <a:r>
              <a:rPr lang="en-US" b="1" dirty="0"/>
              <a:t>What Is Diversity?</a:t>
            </a:r>
          </a:p>
          <a:p>
            <a:pPr fontAlgn="base"/>
            <a:r>
              <a:rPr lang="en-US" dirty="0"/>
              <a:t>There are few words in the English language that have more diverse interpretations than </a:t>
            </a:r>
            <a:r>
              <a:rPr lang="en-US" i="1" dirty="0"/>
              <a:t>diversity</a:t>
            </a:r>
            <a:r>
              <a:rPr lang="en-US" dirty="0"/>
              <a:t>. What does </a:t>
            </a:r>
            <a:r>
              <a:rPr lang="en-US" i="1" dirty="0"/>
              <a:t>diversity</a:t>
            </a:r>
            <a:r>
              <a:rPr lang="en-US" dirty="0"/>
              <a:t> mean? </a:t>
            </a:r>
          </a:p>
          <a:p>
            <a:pPr fontAlgn="base"/>
            <a:r>
              <a:rPr lang="en-US" dirty="0"/>
              <a:t>Better yet—what does diversity mean to </a:t>
            </a:r>
            <a:r>
              <a:rPr lang="en-US" i="1" dirty="0"/>
              <a:t>you</a:t>
            </a:r>
            <a:r>
              <a:rPr lang="en-US" dirty="0"/>
              <a:t>? And what does it mean to your best friend, your teacher, your parents, your religious leader, or the person standing behind you in a grocery store?</a:t>
            </a:r>
          </a:p>
          <a:p>
            <a:pPr marL="0" indent="0">
              <a:buNone/>
            </a:pPr>
            <a:br>
              <a:rPr lang="en-US" dirty="0"/>
            </a:br>
            <a:endParaRPr lang="en-US" dirty="0"/>
          </a:p>
        </p:txBody>
      </p:sp>
    </p:spTree>
    <p:extLst>
      <p:ext uri="{BB962C8B-B14F-4D97-AF65-F5344CB8AC3E}">
        <p14:creationId xmlns:p14="http://schemas.microsoft.com/office/powerpoint/2010/main" val="232564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Cultural Competence Self-assessment Awareness Checklist</a:t>
            </a:r>
          </a:p>
        </p:txBody>
      </p:sp>
      <p:sp>
        <p:nvSpPr>
          <p:cNvPr id="3" name="Content Placeholder 2"/>
          <p:cNvSpPr>
            <a:spLocks noGrp="1"/>
          </p:cNvSpPr>
          <p:nvPr>
            <p:ph idx="1"/>
          </p:nvPr>
        </p:nvSpPr>
        <p:spPr/>
        <p:txBody>
          <a:bodyPr/>
          <a:lstStyle/>
          <a:p>
            <a:r>
              <a:rPr lang="en-US" dirty="0">
                <a:hlinkClick r:id="rId2"/>
              </a:rPr>
              <a:t>Self Awareness Assessment</a:t>
            </a:r>
            <a:endParaRPr lang="en-US" dirty="0"/>
          </a:p>
          <a:p>
            <a:endParaRPr lang="en-US" dirty="0"/>
          </a:p>
        </p:txBody>
      </p:sp>
    </p:spTree>
    <p:extLst>
      <p:ext uri="{BB962C8B-B14F-4D97-AF65-F5344CB8AC3E}">
        <p14:creationId xmlns:p14="http://schemas.microsoft.com/office/powerpoint/2010/main" val="113316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Surface Diversity and Deep Diversity</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b="1" dirty="0"/>
              <a:t>Surface diversity and deep diversity are categories of personal attributes—or differences in attributes—that people perceive to exist between people or groups of people.</a:t>
            </a:r>
          </a:p>
          <a:p>
            <a:pPr fontAlgn="base"/>
            <a:r>
              <a:rPr lang="en-US" b="1" dirty="0">
                <a:solidFill>
                  <a:srgbClr val="FF0000"/>
                </a:solidFill>
              </a:rPr>
              <a:t>Surface-level diversity</a:t>
            </a:r>
            <a:r>
              <a:rPr lang="en-US" dirty="0"/>
              <a:t> refers to differences you can generally observe in others, like ethnicity, race, gender, age, culture, language, disability, etc. You can quickly and easily observe these features in a person. And people often do just that, making subtle judgments at the same time, which can lead to bias or discrimination. </a:t>
            </a:r>
          </a:p>
          <a:p>
            <a:pPr fontAlgn="base"/>
            <a:r>
              <a:rPr lang="en-US" dirty="0"/>
              <a:t>For example, if a teacher believes that older students perform better than younger students, she may give slightly higher grades to the older students than the younger students. This bias is based on perception of the attribute of age, which is surface-level diversity.</a:t>
            </a:r>
          </a:p>
        </p:txBody>
      </p:sp>
    </p:spTree>
    <p:extLst>
      <p:ext uri="{BB962C8B-B14F-4D97-AF65-F5344CB8AC3E}">
        <p14:creationId xmlns:p14="http://schemas.microsoft.com/office/powerpoint/2010/main" val="301576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32236"/>
            <a:ext cx="9601196" cy="1303867"/>
          </a:xfrm>
        </p:spPr>
        <p:txBody>
          <a:bodyPr>
            <a:normAutofit fontScale="90000"/>
          </a:bodyPr>
          <a:lstStyle/>
          <a:p>
            <a:r>
              <a:rPr lang="en-US" dirty="0"/>
              <a:t>Surface Diversity and Deep Diversity</a:t>
            </a:r>
            <a:br>
              <a:rPr lang="en-US" dirty="0"/>
            </a:br>
            <a:endParaRPr lang="en-US" dirty="0"/>
          </a:p>
        </p:txBody>
      </p:sp>
      <p:sp>
        <p:nvSpPr>
          <p:cNvPr id="3" name="Content Placeholder 2"/>
          <p:cNvSpPr>
            <a:spLocks noGrp="1"/>
          </p:cNvSpPr>
          <p:nvPr>
            <p:ph idx="1"/>
          </p:nvPr>
        </p:nvSpPr>
        <p:spPr>
          <a:xfrm>
            <a:off x="889348" y="2430049"/>
            <a:ext cx="10384077" cy="3732755"/>
          </a:xfrm>
        </p:spPr>
        <p:txBody>
          <a:bodyPr>
            <a:normAutofit fontScale="70000" lnSpcReduction="20000"/>
          </a:bodyPr>
          <a:lstStyle/>
          <a:p>
            <a:pPr fontAlgn="base"/>
            <a:r>
              <a:rPr lang="en-US" b="1" dirty="0">
                <a:solidFill>
                  <a:srgbClr val="FF0000"/>
                </a:solidFill>
              </a:rPr>
              <a:t>Deep-level diversity</a:t>
            </a:r>
            <a:r>
              <a:rPr lang="en-US" dirty="0"/>
              <a:t>, on the other hand, reflects differences that are less visible, like personality, attitude, beliefs, and values. These attributes are generally communicated verbally and nonverbally, so they are not easily noticeable or measurable. </a:t>
            </a:r>
          </a:p>
          <a:p>
            <a:pPr fontAlgn="base"/>
            <a:r>
              <a:rPr lang="en-US" dirty="0"/>
              <a:t>You may not detect deep-level diversity in a classmate, for example, until you get to know him or her, at which point you may find that you are either comfortable with these deeper character levels, or perhaps not. But once you gain this deeper level of awareness, you may focus less on surface diversity. </a:t>
            </a:r>
          </a:p>
          <a:p>
            <a:pPr fontAlgn="base"/>
            <a:r>
              <a:rPr lang="en-US" dirty="0"/>
              <a:t>For example: At the beginning of a term, a classmate belonging to a minority ethnic group, whose native language is not English (surface diversity), may be treated differently by fellow classmates in another ethnic group. But as the term gets under way, classmates begin discovering the person’s values and beliefs (deep-level diversity), which they find they are comfortable with. The surface-level attributes of language and perhaps skin color become more “transparent” (less noticeable) as comfort is gained with deep-level attributes.</a:t>
            </a:r>
          </a:p>
          <a:p>
            <a:pPr fontAlgn="base"/>
            <a:r>
              <a:rPr lang="en-US" dirty="0"/>
              <a:t>The following video is a quick summary of the differences between surface-level and deep-level diversity.</a:t>
            </a:r>
          </a:p>
          <a:p>
            <a:r>
              <a:rPr lang="en-US" dirty="0">
                <a:hlinkClick r:id="rId2"/>
              </a:rPr>
              <a:t>https://youtu.be/4QsF8_IwmXs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05275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E030-D14B-4634-9256-B9DC8D70D437}"/>
              </a:ext>
            </a:extLst>
          </p:cNvPr>
          <p:cNvSpPr>
            <a:spLocks noGrp="1"/>
          </p:cNvSpPr>
          <p:nvPr>
            <p:ph type="title"/>
          </p:nvPr>
        </p:nvSpPr>
        <p:spPr/>
        <p:txBody>
          <a:bodyPr>
            <a:normAutofit fontScale="90000"/>
          </a:bodyPr>
          <a:lstStyle/>
          <a:p>
            <a:r>
              <a:rPr lang="en-US" b="1" dirty="0"/>
              <a:t>Positive Effects of Diversity in an Educational Setting</a:t>
            </a:r>
            <a:endParaRPr lang="en-US" dirty="0"/>
          </a:p>
        </p:txBody>
      </p:sp>
      <p:sp>
        <p:nvSpPr>
          <p:cNvPr id="3" name="Content Placeholder 2">
            <a:extLst>
              <a:ext uri="{FF2B5EF4-FFF2-40B4-BE49-F238E27FC236}">
                <a16:creationId xmlns:a16="http://schemas.microsoft.com/office/drawing/2014/main" id="{CF2EA683-3E59-4775-A2A7-4556B25CBDEF}"/>
              </a:ext>
            </a:extLst>
          </p:cNvPr>
          <p:cNvSpPr>
            <a:spLocks noGrp="1"/>
          </p:cNvSpPr>
          <p:nvPr>
            <p:ph idx="1"/>
          </p:nvPr>
        </p:nvSpPr>
        <p:spPr/>
        <p:txBody>
          <a:bodyPr>
            <a:normAutofit fontScale="70000" lnSpcReduction="20000"/>
          </a:bodyPr>
          <a:lstStyle/>
          <a:p>
            <a:r>
              <a:rPr lang="en-US" dirty="0"/>
              <a:t>Why does diversity matter in college? It matters because when you are exposed to new ideas, viewpoints, customs, and perspectives—which invariably happens when you come in contact with diverse groups of people—you expand your frame of reference for understanding the world. </a:t>
            </a:r>
          </a:p>
          <a:p>
            <a:r>
              <a:rPr lang="en-US" dirty="0"/>
              <a:t>Your thinking becomes more open and global. </a:t>
            </a:r>
          </a:p>
          <a:p>
            <a:r>
              <a:rPr lang="en-US" dirty="0"/>
              <a:t>You become comfortable working and interacting with people of all nationalities. </a:t>
            </a:r>
          </a:p>
          <a:p>
            <a:r>
              <a:rPr lang="en-US" dirty="0"/>
              <a:t>You gain a new knowledge base as you learn from people who are different from yourself. </a:t>
            </a:r>
          </a:p>
          <a:p>
            <a:r>
              <a:rPr lang="en-US" dirty="0"/>
              <a:t>You think “harder” and more creatively. </a:t>
            </a:r>
          </a:p>
          <a:p>
            <a:r>
              <a:rPr lang="en-US" dirty="0"/>
              <a:t>You perceive in new ways, seeing issues and problems from new angles. </a:t>
            </a:r>
          </a:p>
          <a:p>
            <a:r>
              <a:rPr lang="en-US" dirty="0"/>
              <a:t>You can absorb and consider a wider range of options, and your values may be enriched. In short, it contributes to your education.</a:t>
            </a:r>
          </a:p>
        </p:txBody>
      </p:sp>
    </p:spTree>
    <p:extLst>
      <p:ext uri="{BB962C8B-B14F-4D97-AF65-F5344CB8AC3E}">
        <p14:creationId xmlns:p14="http://schemas.microsoft.com/office/powerpoint/2010/main" val="119562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DCFA-7F7F-47E3-9773-B2D46ED0E60B}"/>
              </a:ext>
            </a:extLst>
          </p:cNvPr>
          <p:cNvSpPr>
            <a:spLocks noGrp="1"/>
          </p:cNvSpPr>
          <p:nvPr>
            <p:ph type="title"/>
          </p:nvPr>
        </p:nvSpPr>
        <p:spPr/>
        <p:txBody>
          <a:bodyPr>
            <a:normAutofit fontScale="90000"/>
          </a:bodyPr>
          <a:lstStyle/>
          <a:p>
            <a:r>
              <a:rPr lang="en-US" dirty="0"/>
              <a:t>Consider the following facts about diversity in the United States…</a:t>
            </a:r>
          </a:p>
        </p:txBody>
      </p:sp>
      <p:sp>
        <p:nvSpPr>
          <p:cNvPr id="3" name="Content Placeholder 2">
            <a:extLst>
              <a:ext uri="{FF2B5EF4-FFF2-40B4-BE49-F238E27FC236}">
                <a16:creationId xmlns:a16="http://schemas.microsoft.com/office/drawing/2014/main" id="{05A348E5-1973-46D0-AB40-C219C102F95A}"/>
              </a:ext>
            </a:extLst>
          </p:cNvPr>
          <p:cNvSpPr>
            <a:spLocks noGrp="1"/>
          </p:cNvSpPr>
          <p:nvPr>
            <p:ph idx="1"/>
          </p:nvPr>
        </p:nvSpPr>
        <p:spPr/>
        <p:txBody>
          <a:bodyPr>
            <a:normAutofit fontScale="70000" lnSpcReduction="20000"/>
          </a:bodyPr>
          <a:lstStyle/>
          <a:p>
            <a:r>
              <a:rPr lang="en-US" dirty="0"/>
              <a:t>More than half of all U.S. babies today are people of color, and by 2050 the U.S. will have no clear racial or ethnic majority. As communities of color are tomorrow’s leaders, college campuses play a major role in helping prepare these leaders.</a:t>
            </a:r>
          </a:p>
          <a:p>
            <a:r>
              <a:rPr lang="en-US" dirty="0"/>
              <a:t>But in 2009, while 28 percent of Americans older than 25 years of age had a four-year college degree, only 17 percent of African Americans and 13 percent of Hispanics had a four-year degree. More must be done to adequately educate the population and help prepare students to enter the workforce.</a:t>
            </a:r>
          </a:p>
          <a:p>
            <a:r>
              <a:rPr lang="en-US" dirty="0"/>
              <a:t>Today, people of color make up about 36 percent of the workforce (roughly one in three workers). But by 2050, half the workforce (one in two workers) will be a person of color. Again, college campuses can help navigate these changes.</a:t>
            </a:r>
            <a:r>
              <a:rPr lang="en-US" baseline="30000" dirty="0">
                <a:hlinkClick r:id="rId2" tooltip="&quot;10 Reasons Why We Need Diversity on College Campuses.&quot; Center for American Progress. 2016. Web. 2 Feb 2016."/>
              </a:rPr>
              <a:t>[3]</a:t>
            </a:r>
            <a:endParaRPr lang="en-US" dirty="0"/>
          </a:p>
          <a:p>
            <a:r>
              <a:rPr lang="en-US" dirty="0"/>
              <a:t>All in all, diversity brings richness to relationships on campus and off campus, and it further prepares college students to thrive and work in a multicultural world. Diversity is fast becoming America’s middle name.</a:t>
            </a:r>
          </a:p>
          <a:p>
            <a:endParaRPr lang="en-US" dirty="0"/>
          </a:p>
        </p:txBody>
      </p:sp>
    </p:spTree>
    <p:extLst>
      <p:ext uri="{BB962C8B-B14F-4D97-AF65-F5344CB8AC3E}">
        <p14:creationId xmlns:p14="http://schemas.microsoft.com/office/powerpoint/2010/main" val="403122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D447-9E44-40F6-A2E3-160D72890A31}"/>
              </a:ext>
            </a:extLst>
          </p:cNvPr>
          <p:cNvSpPr>
            <a:spLocks noGrp="1"/>
          </p:cNvSpPr>
          <p:nvPr>
            <p:ph type="title"/>
          </p:nvPr>
        </p:nvSpPr>
        <p:spPr/>
        <p:txBody>
          <a:bodyPr/>
          <a:lstStyle/>
          <a:p>
            <a:r>
              <a:rPr lang="en-US" b="1" dirty="0"/>
              <a:t>Accessibility and Diversity on Campus</a:t>
            </a:r>
            <a:endParaRPr lang="en-US" dirty="0"/>
          </a:p>
        </p:txBody>
      </p:sp>
      <p:sp>
        <p:nvSpPr>
          <p:cNvPr id="3" name="Content Placeholder 2">
            <a:extLst>
              <a:ext uri="{FF2B5EF4-FFF2-40B4-BE49-F238E27FC236}">
                <a16:creationId xmlns:a16="http://schemas.microsoft.com/office/drawing/2014/main" id="{D29E7DD5-C168-4EE4-86DE-EB13C9483A7B}"/>
              </a:ext>
            </a:extLst>
          </p:cNvPr>
          <p:cNvSpPr>
            <a:spLocks noGrp="1"/>
          </p:cNvSpPr>
          <p:nvPr>
            <p:ph idx="1"/>
          </p:nvPr>
        </p:nvSpPr>
        <p:spPr/>
        <p:txBody>
          <a:bodyPr>
            <a:normAutofit fontScale="92500" lnSpcReduction="10000"/>
          </a:bodyPr>
          <a:lstStyle/>
          <a:p>
            <a:r>
              <a:rPr lang="en-US" dirty="0"/>
              <a:t>The idea of “accessibility” is an important force of change on college campuses today. </a:t>
            </a:r>
            <a:r>
              <a:rPr lang="en-US" i="1" dirty="0"/>
              <a:t>Accessibility</a:t>
            </a:r>
            <a:r>
              <a:rPr lang="en-US" dirty="0"/>
              <a:t> is about making education accessible to all, and </a:t>
            </a:r>
            <a:r>
              <a:rPr lang="en-US" dirty="0" err="1"/>
              <a:t>and</a:t>
            </a:r>
            <a:r>
              <a:rPr lang="en-US" dirty="0"/>
              <a:t> it’s particularly focused on providing educational support to a diverse group of students, faculty, and staff with disabilities. According to the American with Disabilities Act, you can be considered disabled if you meet one of the following criteria:</a:t>
            </a:r>
          </a:p>
          <a:p>
            <a:r>
              <a:rPr lang="en-US" dirty="0"/>
              <a:t>You have a physical or mental impairment that substantially limits one or more major life activities, such as seeing, hearing, walking, learning, and others.</a:t>
            </a:r>
          </a:p>
          <a:p>
            <a:r>
              <a:rPr lang="en-US" dirty="0"/>
              <a:t>You must have a history of such impairment.</a:t>
            </a:r>
          </a:p>
          <a:p>
            <a:r>
              <a:rPr lang="en-US" dirty="0"/>
              <a:t>Others perceive that you have such impairment.</a:t>
            </a:r>
          </a:p>
          <a:p>
            <a:endParaRPr lang="en-US" dirty="0"/>
          </a:p>
        </p:txBody>
      </p:sp>
    </p:spTree>
    <p:extLst>
      <p:ext uri="{BB962C8B-B14F-4D97-AF65-F5344CB8AC3E}">
        <p14:creationId xmlns:p14="http://schemas.microsoft.com/office/powerpoint/2010/main" val="85618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Take out a piece of paper and something to write with…</a:t>
            </a:r>
          </a:p>
        </p:txBody>
      </p:sp>
    </p:spTree>
    <p:extLst>
      <p:ext uri="{BB962C8B-B14F-4D97-AF65-F5344CB8AC3E}">
        <p14:creationId xmlns:p14="http://schemas.microsoft.com/office/powerpoint/2010/main" val="355715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D447-9E44-40F6-A2E3-160D72890A31}"/>
              </a:ext>
            </a:extLst>
          </p:cNvPr>
          <p:cNvSpPr>
            <a:spLocks noGrp="1"/>
          </p:cNvSpPr>
          <p:nvPr>
            <p:ph type="title"/>
          </p:nvPr>
        </p:nvSpPr>
        <p:spPr/>
        <p:txBody>
          <a:bodyPr/>
          <a:lstStyle/>
          <a:p>
            <a:r>
              <a:rPr lang="en-US" b="1" dirty="0"/>
              <a:t>Accessibility and Diversity on Campus</a:t>
            </a:r>
            <a:endParaRPr lang="en-US" dirty="0"/>
          </a:p>
        </p:txBody>
      </p:sp>
      <p:sp>
        <p:nvSpPr>
          <p:cNvPr id="3" name="Content Placeholder 2">
            <a:extLst>
              <a:ext uri="{FF2B5EF4-FFF2-40B4-BE49-F238E27FC236}">
                <a16:creationId xmlns:a16="http://schemas.microsoft.com/office/drawing/2014/main" id="{D29E7DD5-C168-4EE4-86DE-EB13C9483A7B}"/>
              </a:ext>
            </a:extLst>
          </p:cNvPr>
          <p:cNvSpPr>
            <a:spLocks noGrp="1"/>
          </p:cNvSpPr>
          <p:nvPr>
            <p:ph idx="1"/>
          </p:nvPr>
        </p:nvSpPr>
        <p:spPr/>
        <p:txBody>
          <a:bodyPr>
            <a:normAutofit fontScale="70000" lnSpcReduction="20000"/>
          </a:bodyPr>
          <a:lstStyle/>
          <a:p>
            <a:r>
              <a:rPr lang="en-US" dirty="0"/>
              <a:t>If you meet one of these criteria on the previous slide, you have special legal rights to certain accommodations on your campus. These accommodations may include, but are not limited to, the following:</a:t>
            </a:r>
          </a:p>
          <a:p>
            <a:r>
              <a:rPr lang="en-US" dirty="0"/>
              <a:t>Academic accommodations, like alternate format for print materials, classroom captioning, arranging for priority registration, reducing a course load, substituting one course for another, providing note takers, recording devices, sign language interpreters, a TTY in your dorm room, and equipping school computers with screen-reading, voice recognition, or other adaptive software or hardware.</a:t>
            </a:r>
          </a:p>
          <a:p>
            <a:r>
              <a:rPr lang="en-US" dirty="0"/>
              <a:t>Exam accommodations, like extended time on exams</a:t>
            </a:r>
          </a:p>
          <a:p>
            <a:r>
              <a:rPr lang="en-US" dirty="0"/>
              <a:t>Financial support and assistance</a:t>
            </a:r>
          </a:p>
          <a:p>
            <a:r>
              <a:rPr lang="en-US" dirty="0"/>
              <a:t>Priority access to housing</a:t>
            </a:r>
          </a:p>
          <a:p>
            <a:r>
              <a:rPr lang="en-US" dirty="0"/>
              <a:t>Transportation and access, like Wheelchair-accessible community shuttles</a:t>
            </a:r>
          </a:p>
          <a:p>
            <a:endParaRPr lang="en-US" dirty="0"/>
          </a:p>
        </p:txBody>
      </p:sp>
    </p:spTree>
    <p:extLst>
      <p:ext uri="{BB962C8B-B14F-4D97-AF65-F5344CB8AC3E}">
        <p14:creationId xmlns:p14="http://schemas.microsoft.com/office/powerpoint/2010/main" val="84749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508F-A507-44E4-9BE9-6D45B045CEC5}"/>
              </a:ext>
            </a:extLst>
          </p:cNvPr>
          <p:cNvSpPr>
            <a:spLocks noGrp="1"/>
          </p:cNvSpPr>
          <p:nvPr>
            <p:ph type="title"/>
          </p:nvPr>
        </p:nvSpPr>
        <p:spPr/>
        <p:txBody>
          <a:bodyPr/>
          <a:lstStyle/>
          <a:p>
            <a:r>
              <a:rPr lang="en-US" b="1" dirty="0"/>
              <a:t>Accessibility and Diversity on Campus</a:t>
            </a:r>
            <a:endParaRPr lang="en-US" dirty="0"/>
          </a:p>
        </p:txBody>
      </p:sp>
      <p:sp>
        <p:nvSpPr>
          <p:cNvPr id="3" name="Content Placeholder 2">
            <a:extLst>
              <a:ext uri="{FF2B5EF4-FFF2-40B4-BE49-F238E27FC236}">
                <a16:creationId xmlns:a16="http://schemas.microsoft.com/office/drawing/2014/main" id="{01C12ADA-B55C-4ED9-8606-35190A4390FE}"/>
              </a:ext>
            </a:extLst>
          </p:cNvPr>
          <p:cNvSpPr>
            <a:spLocks noGrp="1"/>
          </p:cNvSpPr>
          <p:nvPr>
            <p:ph idx="1"/>
          </p:nvPr>
        </p:nvSpPr>
        <p:spPr/>
        <p:txBody>
          <a:bodyPr>
            <a:normAutofit fontScale="70000" lnSpcReduction="20000"/>
          </a:bodyPr>
          <a:lstStyle/>
          <a:p>
            <a:r>
              <a:rPr lang="en-US" dirty="0"/>
              <a:t>Assistive technologies and Web-accessibility accommodations are critical in today’s technology-driven economy and society. The following are some examples of assistive technologies are the following:</a:t>
            </a:r>
          </a:p>
          <a:p>
            <a:r>
              <a:rPr lang="en-US" dirty="0"/>
              <a:t>Software like Dragon Naturally Speaking, Kurzweil, Zoom Text, CCTV Magnifier, Inspiration Software</a:t>
            </a:r>
          </a:p>
          <a:p>
            <a:r>
              <a:rPr lang="en-US" dirty="0"/>
              <a:t>Computer input devices, like keyboards, electronic pointing devices, sip-and-puff systems, wands and sticks, joysticks, trackballs, and touch screens</a:t>
            </a:r>
          </a:p>
          <a:p>
            <a:r>
              <a:rPr lang="en-US" dirty="0"/>
              <a:t>Other Web-accessibility aids, like screen readers, screen enlargers, and screen magnifiers, speech recognition or voice recognition programs, and Text-to-Speech (TTS) or speech synthesizers</a:t>
            </a:r>
          </a:p>
          <a:p>
            <a:r>
              <a:rPr lang="en-US" dirty="0"/>
              <a:t>Students in the following video share some of their experiences with the Web accessibility.</a:t>
            </a:r>
          </a:p>
          <a:p>
            <a:r>
              <a:rPr lang="en-US" dirty="0">
                <a:hlinkClick r:id="rId2"/>
              </a:rPr>
              <a:t>https://youtu.be/BEFgnYktC7U</a:t>
            </a:r>
            <a:endParaRPr lang="en-US" dirty="0"/>
          </a:p>
        </p:txBody>
      </p:sp>
    </p:spTree>
    <p:extLst>
      <p:ext uri="{BB962C8B-B14F-4D97-AF65-F5344CB8AC3E}">
        <p14:creationId xmlns:p14="http://schemas.microsoft.com/office/powerpoint/2010/main" val="51304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42D8-BE79-4FA5-BBE4-DDE99DEB8889}"/>
              </a:ext>
            </a:extLst>
          </p:cNvPr>
          <p:cNvSpPr>
            <a:spLocks noGrp="1"/>
          </p:cNvSpPr>
          <p:nvPr>
            <p:ph type="title"/>
          </p:nvPr>
        </p:nvSpPr>
        <p:spPr/>
        <p:txBody>
          <a:bodyPr/>
          <a:lstStyle/>
          <a:p>
            <a:r>
              <a:rPr lang="en-US" b="1" dirty="0"/>
              <a:t>Campus and Student Life</a:t>
            </a:r>
            <a:endParaRPr lang="en-US" dirty="0"/>
          </a:p>
        </p:txBody>
      </p:sp>
      <p:sp>
        <p:nvSpPr>
          <p:cNvPr id="3" name="Content Placeholder 2">
            <a:extLst>
              <a:ext uri="{FF2B5EF4-FFF2-40B4-BE49-F238E27FC236}">
                <a16:creationId xmlns:a16="http://schemas.microsoft.com/office/drawing/2014/main" id="{F675F204-3319-4527-86F8-CF25BE2700C9}"/>
              </a:ext>
            </a:extLst>
          </p:cNvPr>
          <p:cNvSpPr>
            <a:spLocks noGrp="1"/>
          </p:cNvSpPr>
          <p:nvPr>
            <p:ph idx="1"/>
          </p:nvPr>
        </p:nvSpPr>
        <p:spPr/>
        <p:txBody>
          <a:bodyPr>
            <a:normAutofit fontScale="70000" lnSpcReduction="20000"/>
          </a:bodyPr>
          <a:lstStyle/>
          <a:p>
            <a:r>
              <a:rPr lang="en-US" b="1" dirty="0"/>
              <a:t>Student Life</a:t>
            </a:r>
          </a:p>
          <a:p>
            <a:r>
              <a:rPr lang="en-US" dirty="0"/>
              <a:t>Whether your campus is small, tall, </a:t>
            </a:r>
            <a:r>
              <a:rPr lang="en-US" i="1" dirty="0" err="1"/>
              <a:t>grande</a:t>
            </a:r>
            <a:r>
              <a:rPr lang="en-US" dirty="0"/>
              <a:t>, or </a:t>
            </a:r>
            <a:r>
              <a:rPr lang="en-US" i="1" dirty="0"/>
              <a:t>venti</a:t>
            </a:r>
            <a:r>
              <a:rPr lang="en-US" dirty="0"/>
              <a:t>, you are probably amazed by the array of institutionally supported student activities available for your enrichment and enjoyment. Perhaps your biggest challenge is deciding how much extra time you have after studying and which added activities yield the greatest reward.</a:t>
            </a:r>
          </a:p>
          <a:p>
            <a:r>
              <a:rPr lang="en-US" dirty="0"/>
              <a:t>In this section of your book are two videos that give a sample of campus life at two different types of colleges. The first is from a large state institution—the University of Maryland. The second is from a smaller, private college—Baldwin Wallace University. Regardless, though, of where your institution fits on the spectrum of size, or how many activities, clubs, and organizations your institution offers, it’s very important for you to be able to explore cocurricular interests—for learning, enjoyment, and personal satisfaction. Student life should always be satisfying and rewarding to students, as well as to alumni, faculty, staff, and community members. Together, these groups are an institution’s lifeblood.</a:t>
            </a:r>
          </a:p>
          <a:p>
            <a:endParaRPr lang="en-US" dirty="0"/>
          </a:p>
        </p:txBody>
      </p:sp>
    </p:spTree>
    <p:extLst>
      <p:ext uri="{BB962C8B-B14F-4D97-AF65-F5344CB8AC3E}">
        <p14:creationId xmlns:p14="http://schemas.microsoft.com/office/powerpoint/2010/main" val="201428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1824-2EE2-4FFC-B49F-4C4FC6B61AF3}"/>
              </a:ext>
            </a:extLst>
          </p:cNvPr>
          <p:cNvSpPr>
            <a:spLocks noGrp="1"/>
          </p:cNvSpPr>
          <p:nvPr>
            <p:ph type="title"/>
          </p:nvPr>
        </p:nvSpPr>
        <p:spPr/>
        <p:txBody>
          <a:bodyPr/>
          <a:lstStyle/>
          <a:p>
            <a:r>
              <a:rPr lang="en-US" b="1" dirty="0"/>
              <a:t>Organized Groups on Campus</a:t>
            </a:r>
            <a:endParaRPr lang="en-US" dirty="0"/>
          </a:p>
        </p:txBody>
      </p:sp>
      <p:sp>
        <p:nvSpPr>
          <p:cNvPr id="3" name="Content Placeholder 2">
            <a:extLst>
              <a:ext uri="{FF2B5EF4-FFF2-40B4-BE49-F238E27FC236}">
                <a16:creationId xmlns:a16="http://schemas.microsoft.com/office/drawing/2014/main" id="{DFA217C9-6ECB-4537-B850-923FAF64430B}"/>
              </a:ext>
            </a:extLst>
          </p:cNvPr>
          <p:cNvSpPr>
            <a:spLocks noGrp="1"/>
          </p:cNvSpPr>
          <p:nvPr>
            <p:ph idx="1"/>
          </p:nvPr>
        </p:nvSpPr>
        <p:spPr/>
        <p:txBody>
          <a:bodyPr>
            <a:normAutofit fontScale="62500" lnSpcReduction="20000"/>
          </a:bodyPr>
          <a:lstStyle/>
          <a:p>
            <a:r>
              <a:rPr lang="en-US" b="1" dirty="0"/>
              <a:t>Student Organizations</a:t>
            </a:r>
          </a:p>
          <a:p>
            <a:r>
              <a:rPr lang="en-US" dirty="0"/>
              <a:t>Colleges have an abundance of student organizations. Some examples you may be familiar with are the Hillel Student Organization for enriching the lives of Jewish students, the Chess Club, and Model United Nations. Larger institutions may have hundreds of such organizations. Here is the link to San Jacinto College Student Life page. It's great to get involved! </a:t>
            </a:r>
            <a:r>
              <a:rPr lang="en-US" dirty="0">
                <a:hlinkClick r:id="rId2"/>
              </a:rPr>
              <a:t>https://www.sanjac.edu/campus-life/student-organizations/organizations</a:t>
            </a:r>
            <a:endParaRPr lang="en-US" dirty="0"/>
          </a:p>
          <a:p>
            <a:r>
              <a:rPr lang="en-US" dirty="0"/>
              <a:t>Generally, an organization is created and run by current students, and it's sponsored by an executive officer, dean, or director of a major academic or operational unit. An organization must also have a mission that's consistent with the mission of the college and sponsor. It might also collect dues from members, but in many cases, membership is free.</a:t>
            </a:r>
          </a:p>
          <a:p>
            <a:r>
              <a:rPr lang="en-US" dirty="0"/>
              <a:t>To link up with a student organization, you may not need to do much more than take stock of your interests. What do you love to do? In a later section, you’ll find a list of ways to learn about student organizations at your institution. If you find that your college doesn’t have an organization that speaks to your particular interests, you might consider starting one.</a:t>
            </a:r>
          </a:p>
          <a:p>
            <a:endParaRPr lang="en-US" dirty="0"/>
          </a:p>
        </p:txBody>
      </p:sp>
    </p:spTree>
    <p:extLst>
      <p:ext uri="{BB962C8B-B14F-4D97-AF65-F5344CB8AC3E}">
        <p14:creationId xmlns:p14="http://schemas.microsoft.com/office/powerpoint/2010/main" val="10628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DD47-34B9-45A8-89A0-025B0DB657A6}"/>
              </a:ext>
            </a:extLst>
          </p:cNvPr>
          <p:cNvSpPr>
            <a:spLocks noGrp="1"/>
          </p:cNvSpPr>
          <p:nvPr>
            <p:ph type="title"/>
          </p:nvPr>
        </p:nvSpPr>
        <p:spPr/>
        <p:txBody>
          <a:bodyPr/>
          <a:lstStyle/>
          <a:p>
            <a:r>
              <a:rPr lang="en-US" b="1" dirty="0"/>
              <a:t>Organized Groups on Campus</a:t>
            </a:r>
            <a:endParaRPr lang="en-US" dirty="0"/>
          </a:p>
        </p:txBody>
      </p:sp>
      <p:sp>
        <p:nvSpPr>
          <p:cNvPr id="3" name="Content Placeholder 2">
            <a:extLst>
              <a:ext uri="{FF2B5EF4-FFF2-40B4-BE49-F238E27FC236}">
                <a16:creationId xmlns:a16="http://schemas.microsoft.com/office/drawing/2014/main" id="{42A72627-99DF-43BF-946B-4A928979C146}"/>
              </a:ext>
            </a:extLst>
          </p:cNvPr>
          <p:cNvSpPr>
            <a:spLocks noGrp="1"/>
          </p:cNvSpPr>
          <p:nvPr>
            <p:ph idx="1"/>
          </p:nvPr>
        </p:nvSpPr>
        <p:spPr/>
        <p:txBody>
          <a:bodyPr>
            <a:normAutofit fontScale="92500" lnSpcReduction="20000"/>
          </a:bodyPr>
          <a:lstStyle/>
          <a:p>
            <a:r>
              <a:rPr lang="en-US" b="1" dirty="0"/>
              <a:t>Fraternities and Sororities</a:t>
            </a:r>
          </a:p>
          <a:p>
            <a:r>
              <a:rPr lang="en-US" dirty="0"/>
              <a:t>Fraternities and sororities are social organizations at colleges and universities. The terms "Greek letter organization" ("GLO") and “Greek life” are often used to describe fraternities and sororities. Generally, you obtain membership while you are an undergraduate, but your membership continues for life. Most Greek organizations have five shared elements: secrecy, single-sex membership, rushing and pledging to select new members, occupancy in a shared residence, and identification with Greek letters. Fraternities and sororities also engage in philanthropic activities, and they often host parties and other events that may be popular across campus.</a:t>
            </a:r>
            <a:endParaRPr lang="en-US" b="1" dirty="0"/>
          </a:p>
          <a:p>
            <a:endParaRPr lang="en-US" dirty="0"/>
          </a:p>
        </p:txBody>
      </p:sp>
    </p:spTree>
    <p:extLst>
      <p:ext uri="{BB962C8B-B14F-4D97-AF65-F5344CB8AC3E}">
        <p14:creationId xmlns:p14="http://schemas.microsoft.com/office/powerpoint/2010/main" val="18681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404B-1D21-44DF-A7F8-51375CFF84FB}"/>
              </a:ext>
            </a:extLst>
          </p:cNvPr>
          <p:cNvSpPr>
            <a:spLocks noGrp="1"/>
          </p:cNvSpPr>
          <p:nvPr>
            <p:ph type="title"/>
          </p:nvPr>
        </p:nvSpPr>
        <p:spPr/>
        <p:txBody>
          <a:bodyPr/>
          <a:lstStyle/>
          <a:p>
            <a:r>
              <a:rPr lang="en-US" b="1" dirty="0"/>
              <a:t>Organized Groups on Campus</a:t>
            </a:r>
            <a:endParaRPr lang="en-US" dirty="0"/>
          </a:p>
        </p:txBody>
      </p:sp>
      <p:sp>
        <p:nvSpPr>
          <p:cNvPr id="3" name="Content Placeholder 2">
            <a:extLst>
              <a:ext uri="{FF2B5EF4-FFF2-40B4-BE49-F238E27FC236}">
                <a16:creationId xmlns:a16="http://schemas.microsoft.com/office/drawing/2014/main" id="{9717F075-F2C4-4743-A445-CBE562E88322}"/>
              </a:ext>
            </a:extLst>
          </p:cNvPr>
          <p:cNvSpPr>
            <a:spLocks noGrp="1"/>
          </p:cNvSpPr>
          <p:nvPr>
            <p:ph idx="1"/>
          </p:nvPr>
        </p:nvSpPr>
        <p:spPr/>
        <p:txBody>
          <a:bodyPr>
            <a:normAutofit fontScale="92500" lnSpcReduction="20000"/>
          </a:bodyPr>
          <a:lstStyle/>
          <a:p>
            <a:r>
              <a:rPr lang="en-US" b="1" dirty="0"/>
              <a:t>Diversity and Multiculturalism</a:t>
            </a:r>
          </a:p>
          <a:p>
            <a:r>
              <a:rPr lang="en-US" dirty="0"/>
              <a:t>Diversity and multiculturalism are indeed critical pursuits not just on college campuses but in communities, businesses, and organizations around the world. If you are interested in expanding and promoting awareness of this issues on campus and further afield, you can seek opportunities at your college for starters. You will likely find informal gatherings, presentations, campus-wide events, individual students and classes focused on creating diverse, multicultural, and inclusive communities. As an example, here is a list of student clubs relating to culture and diversity at San Jacinto College </a:t>
            </a:r>
            <a:r>
              <a:rPr lang="en-US" dirty="0">
                <a:hlinkClick r:id="rId2"/>
              </a:rPr>
              <a:t>https://www.sanjac.edu/student-services/campus-life/student-groups-organizations/diverse-student-populations</a:t>
            </a:r>
            <a:r>
              <a:rPr lang="en-US" dirty="0"/>
              <a:t>.</a:t>
            </a:r>
          </a:p>
          <a:p>
            <a:pPr marL="0" indent="0">
              <a:buNone/>
            </a:pPr>
            <a:endParaRPr lang="en-US" dirty="0"/>
          </a:p>
        </p:txBody>
      </p:sp>
    </p:spTree>
    <p:extLst>
      <p:ext uri="{BB962C8B-B14F-4D97-AF65-F5344CB8AC3E}">
        <p14:creationId xmlns:p14="http://schemas.microsoft.com/office/powerpoint/2010/main" val="337785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5959-6668-4205-9AE3-2D0968BD77DF}"/>
              </a:ext>
            </a:extLst>
          </p:cNvPr>
          <p:cNvSpPr>
            <a:spLocks noGrp="1"/>
          </p:cNvSpPr>
          <p:nvPr>
            <p:ph type="title"/>
          </p:nvPr>
        </p:nvSpPr>
        <p:spPr/>
        <p:txBody>
          <a:bodyPr/>
          <a:lstStyle/>
          <a:p>
            <a:r>
              <a:rPr lang="en-US" b="1" dirty="0"/>
              <a:t>Organized Groups on Campus</a:t>
            </a:r>
            <a:endParaRPr lang="en-US" dirty="0"/>
          </a:p>
        </p:txBody>
      </p:sp>
      <p:sp>
        <p:nvSpPr>
          <p:cNvPr id="3" name="Content Placeholder 2">
            <a:extLst>
              <a:ext uri="{FF2B5EF4-FFF2-40B4-BE49-F238E27FC236}">
                <a16:creationId xmlns:a16="http://schemas.microsoft.com/office/drawing/2014/main" id="{19B48FA6-2727-42F8-84A2-75A32712592A}"/>
              </a:ext>
            </a:extLst>
          </p:cNvPr>
          <p:cNvSpPr>
            <a:spLocks noGrp="1"/>
          </p:cNvSpPr>
          <p:nvPr>
            <p:ph idx="1"/>
          </p:nvPr>
        </p:nvSpPr>
        <p:spPr/>
        <p:txBody>
          <a:bodyPr>
            <a:normAutofit lnSpcReduction="10000"/>
          </a:bodyPr>
          <a:lstStyle/>
          <a:p>
            <a:r>
              <a:rPr lang="en-US" b="1" dirty="0"/>
              <a:t>Civic Engagement and Leadership</a:t>
            </a:r>
          </a:p>
          <a:p>
            <a:r>
              <a:rPr lang="en-US" dirty="0"/>
              <a:t>Most colleges have many opportunities for you to learn about and prepare for civic engagement and leadership on campus and in the wider community. What is civic engagement? It's your involvement in protecting and promoting a diverse and democratic society—and clearly, leadership is an important part of this. Student organizations and activities related to these pursuits may be student government associations, leadership courses and retreats, social change projects, service opportunities, social innovation initiatives, and many others.</a:t>
            </a:r>
          </a:p>
          <a:p>
            <a:endParaRPr lang="en-US" dirty="0"/>
          </a:p>
        </p:txBody>
      </p:sp>
    </p:spTree>
    <p:extLst>
      <p:ext uri="{BB962C8B-B14F-4D97-AF65-F5344CB8AC3E}">
        <p14:creationId xmlns:p14="http://schemas.microsoft.com/office/powerpoint/2010/main" val="41261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7F02-84BC-4889-8E96-78F034709066}"/>
              </a:ext>
            </a:extLst>
          </p:cNvPr>
          <p:cNvSpPr>
            <a:spLocks noGrp="1"/>
          </p:cNvSpPr>
          <p:nvPr>
            <p:ph type="title"/>
          </p:nvPr>
        </p:nvSpPr>
        <p:spPr/>
        <p:txBody>
          <a:bodyPr/>
          <a:lstStyle/>
          <a:p>
            <a:r>
              <a:rPr lang="en-US" b="1" dirty="0"/>
              <a:t>Organized Groups on Campus</a:t>
            </a:r>
            <a:endParaRPr lang="en-US" dirty="0"/>
          </a:p>
        </p:txBody>
      </p:sp>
      <p:sp>
        <p:nvSpPr>
          <p:cNvPr id="3" name="Content Placeholder 2">
            <a:extLst>
              <a:ext uri="{FF2B5EF4-FFF2-40B4-BE49-F238E27FC236}">
                <a16:creationId xmlns:a16="http://schemas.microsoft.com/office/drawing/2014/main" id="{4335EE73-8F6F-49AE-8C3E-B80C8D4F359F}"/>
              </a:ext>
            </a:extLst>
          </p:cNvPr>
          <p:cNvSpPr>
            <a:spLocks noGrp="1"/>
          </p:cNvSpPr>
          <p:nvPr>
            <p:ph idx="1"/>
          </p:nvPr>
        </p:nvSpPr>
        <p:spPr/>
        <p:txBody>
          <a:bodyPr>
            <a:normAutofit lnSpcReduction="10000"/>
          </a:bodyPr>
          <a:lstStyle/>
          <a:p>
            <a:r>
              <a:rPr lang="en-US" b="1" dirty="0"/>
              <a:t>Service and Volunteerism</a:t>
            </a:r>
          </a:p>
          <a:p>
            <a:r>
              <a:rPr lang="en-US" dirty="0"/>
              <a:t>If you are like many new college students, you probably already have experience volunteering. It may have been part of your high school requirements. Or perhaps you engaged in volunteering as part of a faith organization or as part of a community fundraising effort. Any of your volunteering can continue in college, too, as your institution will have many special and meaningful ways to stay involved, work on social problems, and contribute to a better world. Service and volunteer efforts may include philanthropy, activism, social entrepreneurship, advocacy, and direct service.</a:t>
            </a:r>
          </a:p>
        </p:txBody>
      </p:sp>
    </p:spTree>
    <p:extLst>
      <p:ext uri="{BB962C8B-B14F-4D97-AF65-F5344CB8AC3E}">
        <p14:creationId xmlns:p14="http://schemas.microsoft.com/office/powerpoint/2010/main" val="143636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B952-C389-45BB-B9CF-8BB6F7E7C8CC}"/>
              </a:ext>
            </a:extLst>
          </p:cNvPr>
          <p:cNvSpPr>
            <a:spLocks noGrp="1"/>
          </p:cNvSpPr>
          <p:nvPr>
            <p:ph type="title"/>
          </p:nvPr>
        </p:nvSpPr>
        <p:spPr/>
        <p:txBody>
          <a:bodyPr/>
          <a:lstStyle/>
          <a:p>
            <a:r>
              <a:rPr lang="en-US" b="1" dirty="0"/>
              <a:t>Organized Groups on Campus</a:t>
            </a:r>
            <a:endParaRPr lang="en-US" dirty="0"/>
          </a:p>
        </p:txBody>
      </p:sp>
      <p:sp>
        <p:nvSpPr>
          <p:cNvPr id="3" name="Content Placeholder 2">
            <a:extLst>
              <a:ext uri="{FF2B5EF4-FFF2-40B4-BE49-F238E27FC236}">
                <a16:creationId xmlns:a16="http://schemas.microsoft.com/office/drawing/2014/main" id="{F33B53A8-9399-4A9F-818B-9F0CF02E2375}"/>
              </a:ext>
            </a:extLst>
          </p:cNvPr>
          <p:cNvSpPr>
            <a:spLocks noGrp="1"/>
          </p:cNvSpPr>
          <p:nvPr>
            <p:ph idx="1"/>
          </p:nvPr>
        </p:nvSpPr>
        <p:spPr/>
        <p:txBody>
          <a:bodyPr>
            <a:normAutofit fontScale="92500" lnSpcReduction="10000"/>
          </a:bodyPr>
          <a:lstStyle/>
          <a:p>
            <a:r>
              <a:rPr lang="en-US" b="1" dirty="0"/>
              <a:t>Student Activities</a:t>
            </a:r>
          </a:p>
          <a:p>
            <a:r>
              <a:rPr lang="en-US" dirty="0"/>
              <a:t>On any college campus, satellite center, or virtual space, students may be involved in activities around the clock on any given day. These activities may include student organization activities as well as special presentations, meetings, performing arts events, sporting events, intramurals, recreational activities, local community activities, holiday events, commemorative events, and so on.</a:t>
            </a:r>
          </a:p>
          <a:p>
            <a:r>
              <a:rPr lang="en-US" dirty="0"/>
              <a:t>You are heartily encouraged to pursue any interests that enhance your education and enrich your student experience. Your participation can expand your horizons, deepen your interests, and connect you with new people.</a:t>
            </a:r>
          </a:p>
          <a:p>
            <a:endParaRPr lang="en-US" dirty="0"/>
          </a:p>
        </p:txBody>
      </p:sp>
    </p:spTree>
    <p:extLst>
      <p:ext uri="{BB962C8B-B14F-4D97-AF65-F5344CB8AC3E}">
        <p14:creationId xmlns:p14="http://schemas.microsoft.com/office/powerpoint/2010/main" val="29415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795C-A0C8-44CD-B9E5-7D56F52E2E2F}"/>
              </a:ext>
            </a:extLst>
          </p:cNvPr>
          <p:cNvSpPr>
            <a:spLocks noGrp="1"/>
          </p:cNvSpPr>
          <p:nvPr>
            <p:ph type="title"/>
          </p:nvPr>
        </p:nvSpPr>
        <p:spPr/>
        <p:txBody>
          <a:bodyPr>
            <a:normAutofit fontScale="90000"/>
          </a:bodyPr>
          <a:lstStyle/>
          <a:p>
            <a:r>
              <a:rPr lang="en-US" b="1" dirty="0"/>
              <a:t>Resources for Learning About Campus Organizations</a:t>
            </a:r>
            <a:br>
              <a:rPr lang="en-US" b="1" dirty="0"/>
            </a:br>
            <a:endParaRPr lang="en-US" dirty="0"/>
          </a:p>
        </p:txBody>
      </p:sp>
      <p:sp>
        <p:nvSpPr>
          <p:cNvPr id="3" name="Content Placeholder 2">
            <a:extLst>
              <a:ext uri="{FF2B5EF4-FFF2-40B4-BE49-F238E27FC236}">
                <a16:creationId xmlns:a16="http://schemas.microsoft.com/office/drawing/2014/main" id="{FF43F7AD-E8C8-432F-8EC3-5DF78F516B92}"/>
              </a:ext>
            </a:extLst>
          </p:cNvPr>
          <p:cNvSpPr>
            <a:spLocks noGrp="1"/>
          </p:cNvSpPr>
          <p:nvPr>
            <p:ph idx="1"/>
          </p:nvPr>
        </p:nvSpPr>
        <p:spPr/>
        <p:txBody>
          <a:bodyPr>
            <a:normAutofit fontScale="62500" lnSpcReduction="20000"/>
          </a:bodyPr>
          <a:lstStyle/>
          <a:p>
            <a:r>
              <a:rPr lang="en-US" dirty="0"/>
              <a:t>It can seem overwhelming to learn about all the activities, events, clubs, organizations, athletics, performing arts, etc. on campus. Sometimes you may need to dig a little, too. The following resources are a good place to start:</a:t>
            </a:r>
          </a:p>
          <a:p>
            <a:r>
              <a:rPr lang="en-US" b="1" dirty="0"/>
              <a:t>Your institution’s Web site</a:t>
            </a:r>
          </a:p>
          <a:p>
            <a:r>
              <a:rPr lang="en-US" b="1" dirty="0"/>
              <a:t>Email</a:t>
            </a:r>
          </a:p>
          <a:p>
            <a:r>
              <a:rPr lang="en-US" b="1" dirty="0"/>
              <a:t>Other technology-based support services</a:t>
            </a:r>
          </a:p>
          <a:p>
            <a:r>
              <a:rPr lang="en-US" b="1" dirty="0"/>
              <a:t>Social media</a:t>
            </a:r>
          </a:p>
          <a:p>
            <a:r>
              <a:rPr lang="en-US" b="1" dirty="0"/>
              <a:t>Bulletin boards</a:t>
            </a:r>
          </a:p>
          <a:p>
            <a:r>
              <a:rPr lang="en-US" b="1" dirty="0"/>
              <a:t>Friends</a:t>
            </a:r>
            <a:endParaRPr lang="en-US" dirty="0"/>
          </a:p>
          <a:p>
            <a:r>
              <a:rPr lang="en-US" b="1" dirty="0"/>
              <a:t>Campus offices for social functions</a:t>
            </a:r>
          </a:p>
          <a:p>
            <a:r>
              <a:rPr lang="en-US" b="1" dirty="0"/>
              <a:t>Campus offices for academic functions</a:t>
            </a:r>
            <a:endParaRPr lang="en-US" dirty="0"/>
          </a:p>
        </p:txBody>
      </p:sp>
    </p:spTree>
    <p:extLst>
      <p:ext uri="{BB962C8B-B14F-4D97-AF65-F5344CB8AC3E}">
        <p14:creationId xmlns:p14="http://schemas.microsoft.com/office/powerpoint/2010/main" val="75812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88274"/>
            <a:ext cx="9601196" cy="1397725"/>
          </a:xfrm>
        </p:spPr>
        <p:txBody>
          <a:bodyPr>
            <a:normAutofit fontScale="90000"/>
          </a:bodyPr>
          <a:lstStyle/>
          <a:p>
            <a:r>
              <a:rPr lang="en-US" dirty="0"/>
              <a:t>Diversity Wheel</a:t>
            </a:r>
            <a:br>
              <a:rPr lang="en-US" dirty="0"/>
            </a:br>
            <a:r>
              <a:rPr lang="en-US" sz="2200" dirty="0"/>
              <a:t>Create a diversity wheel about yourself.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4112623" y="2556932"/>
            <a:ext cx="3810000" cy="3318936"/>
          </a:xfrm>
          <a:prstGeom prst="rect">
            <a:avLst/>
          </a:prstGeom>
        </p:spPr>
      </p:pic>
    </p:spTree>
    <p:extLst>
      <p:ext uri="{BB962C8B-B14F-4D97-AF65-F5344CB8AC3E}">
        <p14:creationId xmlns:p14="http://schemas.microsoft.com/office/powerpoint/2010/main" val="995361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E5CB-2D94-478E-9988-0EFDEE340C8D}"/>
              </a:ext>
            </a:extLst>
          </p:cNvPr>
          <p:cNvSpPr>
            <a:spLocks noGrp="1"/>
          </p:cNvSpPr>
          <p:nvPr>
            <p:ph type="title"/>
          </p:nvPr>
        </p:nvSpPr>
        <p:spPr/>
        <p:txBody>
          <a:bodyPr>
            <a:normAutofit fontScale="90000"/>
          </a:bodyPr>
          <a:lstStyle/>
          <a:p>
            <a:r>
              <a:rPr lang="en-US" b="1" dirty="0"/>
              <a:t>Benefits of Participating in Student Life</a:t>
            </a:r>
            <a:br>
              <a:rPr lang="en-US" b="1" dirty="0"/>
            </a:br>
            <a:endParaRPr lang="en-US" dirty="0"/>
          </a:p>
        </p:txBody>
      </p:sp>
      <p:sp>
        <p:nvSpPr>
          <p:cNvPr id="3" name="Content Placeholder 2">
            <a:extLst>
              <a:ext uri="{FF2B5EF4-FFF2-40B4-BE49-F238E27FC236}">
                <a16:creationId xmlns:a16="http://schemas.microsoft.com/office/drawing/2014/main" id="{82A91847-3AE3-4BCB-8325-F152FD36C3ED}"/>
              </a:ext>
            </a:extLst>
          </p:cNvPr>
          <p:cNvSpPr>
            <a:spLocks noGrp="1"/>
          </p:cNvSpPr>
          <p:nvPr>
            <p:ph idx="1"/>
          </p:nvPr>
        </p:nvSpPr>
        <p:spPr>
          <a:xfrm>
            <a:off x="1295401" y="2556931"/>
            <a:ext cx="9601196" cy="3532783"/>
          </a:xfrm>
        </p:spPr>
        <p:txBody>
          <a:bodyPr>
            <a:normAutofit fontScale="62500" lnSpcReduction="20000"/>
          </a:bodyPr>
          <a:lstStyle/>
          <a:p>
            <a:r>
              <a:rPr lang="en-US" dirty="0"/>
              <a:t>How is it that becoming fully involved in student life can have such a positive impact on student satisfaction and academic success?</a:t>
            </a:r>
          </a:p>
          <a:p>
            <a:r>
              <a:rPr lang="en-US" dirty="0"/>
              <a:t>The </a:t>
            </a:r>
            <a:r>
              <a:rPr lang="en-US" dirty="0">
                <a:hlinkClick r:id="rId2"/>
              </a:rPr>
              <a:t>National Survey of Student Engagement</a:t>
            </a:r>
            <a:r>
              <a:rPr lang="en-US" dirty="0"/>
              <a:t>—a survey measuring student involvement in academic and cocurricular activities—shows that student success is directly linked to student involvement in the institution. In fact, survey results show that the higher the level of student involvement is, the higher student grades are and the more likely students are to reenroll the next semester. All of this seems to translate to satisfaction. The following lists some of the many benefits and rewards that result from active participation in campus and student life.</a:t>
            </a:r>
          </a:p>
          <a:p>
            <a:r>
              <a:rPr lang="en-US" b="1" dirty="0"/>
              <a:t>Personal interests are tapped</a:t>
            </a:r>
          </a:p>
          <a:p>
            <a:r>
              <a:rPr lang="en-US" b="1" dirty="0"/>
              <a:t>A portfolio of experience develops</a:t>
            </a:r>
          </a:p>
          <a:p>
            <a:r>
              <a:rPr lang="en-US" b="1" dirty="0"/>
              <a:t>Fun leads to good feelings</a:t>
            </a:r>
          </a:p>
          <a:p>
            <a:r>
              <a:rPr lang="en-US" b="1" dirty="0"/>
              <a:t>Social connections grow</a:t>
            </a:r>
            <a:r>
              <a:rPr lang="en-US" dirty="0"/>
              <a:t>: </a:t>
            </a:r>
          </a:p>
          <a:p>
            <a:r>
              <a:rPr lang="en-US" b="1" dirty="0"/>
              <a:t>Awareness of diversity expands</a:t>
            </a:r>
          </a:p>
          <a:p>
            <a:r>
              <a:rPr lang="en-US" b="1" dirty="0"/>
              <a:t>Self-esteem grows</a:t>
            </a:r>
            <a:endParaRPr lang="en-US" dirty="0"/>
          </a:p>
        </p:txBody>
      </p:sp>
    </p:spTree>
    <p:extLst>
      <p:ext uri="{BB962C8B-B14F-4D97-AF65-F5344CB8AC3E}">
        <p14:creationId xmlns:p14="http://schemas.microsoft.com/office/powerpoint/2010/main" val="4177442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 Quiz</a:t>
            </a:r>
          </a:p>
        </p:txBody>
      </p:sp>
      <p:sp>
        <p:nvSpPr>
          <p:cNvPr id="3" name="Content Placeholder 2"/>
          <p:cNvSpPr>
            <a:spLocks noGrp="1"/>
          </p:cNvSpPr>
          <p:nvPr>
            <p:ph idx="1"/>
          </p:nvPr>
        </p:nvSpPr>
        <p:spPr/>
        <p:txBody>
          <a:bodyPr/>
          <a:lstStyle/>
          <a:p>
            <a:r>
              <a:rPr lang="en-US"/>
              <a:t>Take </a:t>
            </a:r>
            <a:r>
              <a:rPr lang="en-US" dirty="0"/>
              <a:t>the quiz found at the end of each section from chapter 7 in the course online textbook.  </a:t>
            </a:r>
          </a:p>
        </p:txBody>
      </p:sp>
    </p:spTree>
    <p:extLst>
      <p:ext uri="{BB962C8B-B14F-4D97-AF65-F5344CB8AC3E}">
        <p14:creationId xmlns:p14="http://schemas.microsoft.com/office/powerpoint/2010/main" val="125107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Socializing</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Define interdependence</a:t>
            </a:r>
          </a:p>
          <a:p>
            <a:pPr fontAlgn="base"/>
            <a:r>
              <a:rPr lang="en-US" dirty="0"/>
              <a:t>Describe benefits of social interaction in college</a:t>
            </a:r>
          </a:p>
          <a:p>
            <a:pPr fontAlgn="base"/>
            <a:r>
              <a:rPr lang="en-US" dirty="0"/>
              <a:t>Identify communication strategies for effective communication</a:t>
            </a:r>
          </a:p>
          <a:p>
            <a:pPr fontAlgn="base"/>
            <a:r>
              <a:rPr lang="en-US" dirty="0"/>
              <a:t>Identify social conflicts and resolution strategies</a:t>
            </a:r>
          </a:p>
          <a:p>
            <a:endParaRPr lang="en-US" dirty="0"/>
          </a:p>
        </p:txBody>
      </p:sp>
    </p:spTree>
    <p:extLst>
      <p:ext uri="{BB962C8B-B14F-4D97-AF65-F5344CB8AC3E}">
        <p14:creationId xmlns:p14="http://schemas.microsoft.com/office/powerpoint/2010/main" val="181671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Interdependence</a:t>
            </a:r>
          </a:p>
        </p:txBody>
      </p:sp>
      <p:sp>
        <p:nvSpPr>
          <p:cNvPr id="3" name="Content Placeholder 2"/>
          <p:cNvSpPr>
            <a:spLocks noGrp="1"/>
          </p:cNvSpPr>
          <p:nvPr>
            <p:ph idx="1"/>
          </p:nvPr>
        </p:nvSpPr>
        <p:spPr/>
        <p:txBody>
          <a:bodyPr/>
          <a:lstStyle/>
          <a:p>
            <a:r>
              <a:rPr lang="en-US" i="1" dirty="0"/>
              <a:t>Interdependence</a:t>
            </a:r>
            <a:r>
              <a:rPr lang="en-US" dirty="0"/>
              <a:t> is defined as the mutual reliance, or mutual dependence, between two or more people or groups. “In an interdependent relationship, participants may be emotionally, economically, ecologically, and/or morally reliant on and responsible to each other.”</a:t>
            </a:r>
          </a:p>
          <a:p>
            <a:r>
              <a:rPr lang="en-US" dirty="0"/>
              <a:t>Who are you reliant on? What are needs from that person(s)</a:t>
            </a:r>
            <a:endParaRPr lang="en-US" baseline="30000" dirty="0"/>
          </a:p>
        </p:txBody>
      </p:sp>
    </p:spTree>
    <p:extLst>
      <p:ext uri="{BB962C8B-B14F-4D97-AF65-F5344CB8AC3E}">
        <p14:creationId xmlns:p14="http://schemas.microsoft.com/office/powerpoint/2010/main" val="220294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Interdependence in College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a:t>Interdependence is valuable in college because it contributes to your success as a student. When you feel comfortable with interdependence, for example, you may be more likely to ask a friend to help you with a class project. You may also be more likely to offer that same help to someone else. You may be more inclined to visit a faculty member during office hours. You may be more likely to attend the tutoring center for help with a difficult subject. Perhaps you would visit the career counseling center.</a:t>
            </a:r>
          </a:p>
          <a:p>
            <a:pPr fontAlgn="base"/>
            <a:r>
              <a:rPr lang="en-US" dirty="0"/>
              <a:t>Overall, when you have a sense of interdependence, you cultivate support networks for yourself, and you help others, too. Interdependence is a win-win relationship.</a:t>
            </a:r>
          </a:p>
          <a:p>
            <a:endParaRPr lang="en-US" dirty="0"/>
          </a:p>
        </p:txBody>
      </p:sp>
    </p:spTree>
    <p:extLst>
      <p:ext uri="{BB962C8B-B14F-4D97-AF65-F5344CB8AC3E}">
        <p14:creationId xmlns:p14="http://schemas.microsoft.com/office/powerpoint/2010/main" val="113007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 vs. Interdependence </a:t>
            </a:r>
          </a:p>
        </p:txBody>
      </p:sp>
      <p:sp>
        <p:nvSpPr>
          <p:cNvPr id="3" name="Content Placeholder 2"/>
          <p:cNvSpPr>
            <a:spLocks noGrp="1"/>
          </p:cNvSpPr>
          <p:nvPr>
            <p:ph idx="1"/>
          </p:nvPr>
        </p:nvSpPr>
        <p:spPr/>
        <p:txBody>
          <a:bodyPr/>
          <a:lstStyle/>
          <a:p>
            <a:r>
              <a:rPr lang="en-US" dirty="0">
                <a:hlinkClick r:id="rId2"/>
              </a:rPr>
              <a:t>https://www.youtube.com/watch?v=0NXVSrODHOU</a:t>
            </a:r>
            <a:endParaRPr lang="en-US" dirty="0"/>
          </a:p>
          <a:p>
            <a:endParaRPr lang="en-US" dirty="0"/>
          </a:p>
        </p:txBody>
      </p:sp>
    </p:spTree>
    <p:extLst>
      <p:ext uri="{BB962C8B-B14F-4D97-AF65-F5344CB8AC3E}">
        <p14:creationId xmlns:p14="http://schemas.microsoft.com/office/powerpoint/2010/main" val="204562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Interdependence</a:t>
            </a:r>
          </a:p>
        </p:txBody>
      </p:sp>
      <p:graphicFrame>
        <p:nvGraphicFramePr>
          <p:cNvPr id="4" name="Content Placeholder 3"/>
          <p:cNvGraphicFramePr>
            <a:graphicFrameLocks noGrp="1"/>
          </p:cNvGraphicFramePr>
          <p:nvPr>
            <p:ph idx="1"/>
          </p:nvPr>
        </p:nvGraphicFramePr>
        <p:xfrm>
          <a:off x="1295400" y="2639060"/>
          <a:ext cx="9601200" cy="3154680"/>
        </p:xfrm>
        <a:graphic>
          <a:graphicData uri="http://schemas.openxmlformats.org/drawingml/2006/table">
            <a:tbl>
              <a:tblPr/>
              <a:tblGrid>
                <a:gridCol w="4800600">
                  <a:extLst>
                    <a:ext uri="{9D8B030D-6E8A-4147-A177-3AD203B41FA5}">
                      <a16:colId xmlns:a16="http://schemas.microsoft.com/office/drawing/2014/main" val="2435241594"/>
                    </a:ext>
                  </a:extLst>
                </a:gridCol>
                <a:gridCol w="4800600">
                  <a:extLst>
                    <a:ext uri="{9D8B030D-6E8A-4147-A177-3AD203B41FA5}">
                      <a16:colId xmlns:a16="http://schemas.microsoft.com/office/drawing/2014/main" val="3650519697"/>
                    </a:ext>
                  </a:extLst>
                </a:gridCol>
              </a:tblGrid>
              <a:tr h="0">
                <a:tc>
                  <a:txBody>
                    <a:bodyPr/>
                    <a:lstStyle/>
                    <a:p>
                      <a:pPr algn="ctr" fontAlgn="ctr"/>
                      <a:r>
                        <a:rPr lang="en-US" b="1">
                          <a:solidFill>
                            <a:srgbClr val="000000"/>
                          </a:solidFill>
                          <a:effectLst/>
                        </a:rPr>
                        <a:t>Interdependence Struggle Mode</a:t>
                      </a:r>
                    </a:p>
                  </a:txBody>
                  <a:tcPr marL="182880" marR="182880" marT="68580" marB="68580" anchor="ctr">
                    <a:lnL>
                      <a:noFill/>
                    </a:lnL>
                    <a:lnR>
                      <a:noFill/>
                    </a:lnR>
                    <a:lnT>
                      <a:noFill/>
                    </a:lnT>
                    <a:lnB w="7620" cap="flat" cmpd="sng" algn="ctr">
                      <a:solidFill>
                        <a:srgbClr val="E7E7E7"/>
                      </a:solidFill>
                      <a:prstDash val="solid"/>
                      <a:round/>
                      <a:headEnd type="none" w="med" len="med"/>
                      <a:tailEnd type="none" w="med" len="med"/>
                    </a:lnB>
                  </a:tcPr>
                </a:tc>
                <a:tc>
                  <a:txBody>
                    <a:bodyPr/>
                    <a:lstStyle/>
                    <a:p>
                      <a:pPr algn="ctr" fontAlgn="ctr"/>
                      <a:r>
                        <a:rPr lang="en-US" b="1">
                          <a:solidFill>
                            <a:srgbClr val="000000"/>
                          </a:solidFill>
                          <a:effectLst/>
                        </a:rPr>
                        <a:t>Interdependence Success Mode</a:t>
                      </a:r>
                    </a:p>
                  </a:txBody>
                  <a:tcPr marL="182880" marR="182880" marT="68580" marB="68580" anchor="ctr">
                    <a:lnL>
                      <a:noFill/>
                    </a:lnL>
                    <a:lnR>
                      <a:noFill/>
                    </a:lnR>
                    <a:lnT>
                      <a:noFill/>
                    </a:lnT>
                    <a:lnB w="7620" cap="flat" cmpd="sng" algn="ctr">
                      <a:solidFill>
                        <a:srgbClr val="E7E7E7"/>
                      </a:solidFill>
                      <a:prstDash val="solid"/>
                      <a:round/>
                      <a:headEnd type="none" w="med" len="med"/>
                      <a:tailEnd type="none" w="med" len="med"/>
                    </a:lnB>
                  </a:tcPr>
                </a:tc>
                <a:extLst>
                  <a:ext uri="{0D108BD9-81ED-4DB2-BD59-A6C34878D82A}">
                    <a16:rowId xmlns:a16="http://schemas.microsoft.com/office/drawing/2014/main" val="2729547221"/>
                  </a:ext>
                </a:extLst>
              </a:tr>
              <a:tr h="0">
                <a:tc>
                  <a:txBody>
                    <a:bodyPr/>
                    <a:lstStyle/>
                    <a:p>
                      <a:pPr algn="l" fontAlgn="ctr"/>
                      <a:r>
                        <a:rPr lang="en-US">
                          <a:solidFill>
                            <a:srgbClr val="222222"/>
                          </a:solidFill>
                          <a:effectLst/>
                        </a:rPr>
                        <a:t>Students in struggle mode maintain a stance of dependence, co-dependence, or perhaps dogged independence, but not interdependence</a:t>
                      </a:r>
                    </a:p>
                  </a:txBody>
                  <a:tcPr marL="182880" marR="182880" anchor="ctr">
                    <a:lnL>
                      <a:noFill/>
                    </a:lnL>
                    <a:lnR>
                      <a:noFill/>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tcPr>
                </a:tc>
                <a:tc>
                  <a:txBody>
                    <a:bodyPr/>
                    <a:lstStyle/>
                    <a:p>
                      <a:pPr algn="l" fontAlgn="ctr"/>
                      <a:r>
                        <a:rPr lang="en-US">
                          <a:solidFill>
                            <a:srgbClr val="222222"/>
                          </a:solidFill>
                          <a:effectLst/>
                        </a:rPr>
                        <a:t>Students in success mode develop relationships that support themselves and support other people, too</a:t>
                      </a:r>
                    </a:p>
                  </a:txBody>
                  <a:tcPr marL="182880" marR="182880" anchor="ctr">
                    <a:lnL>
                      <a:noFill/>
                    </a:lnL>
                    <a:lnR>
                      <a:noFill/>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tcPr>
                </a:tc>
                <a:extLst>
                  <a:ext uri="{0D108BD9-81ED-4DB2-BD59-A6C34878D82A}">
                    <a16:rowId xmlns:a16="http://schemas.microsoft.com/office/drawing/2014/main" val="114948061"/>
                  </a:ext>
                </a:extLst>
              </a:tr>
              <a:tr h="0">
                <a:tc>
                  <a:txBody>
                    <a:bodyPr/>
                    <a:lstStyle/>
                    <a:p>
                      <a:pPr algn="l" fontAlgn="ctr"/>
                      <a:r>
                        <a:rPr lang="en-US">
                          <a:solidFill>
                            <a:srgbClr val="222222"/>
                          </a:solidFill>
                          <a:effectLst/>
                        </a:rPr>
                        <a:t>Students in struggle mode may avoid cooperating with others in situations where the common good could be achieved</a:t>
                      </a:r>
                    </a:p>
                  </a:txBody>
                  <a:tcPr marL="182880" marR="182880" anchor="ctr">
                    <a:lnL>
                      <a:noFill/>
                    </a:lnL>
                    <a:lnR>
                      <a:noFill/>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a:solidFill>
                            <a:srgbClr val="222222"/>
                          </a:solidFill>
                          <a:effectLst/>
                        </a:rPr>
                        <a:t>Students in success mode develop networks of friends, family members, professionals, and others as a support team</a:t>
                      </a:r>
                    </a:p>
                  </a:txBody>
                  <a:tcPr marL="182880" marR="182880" anchor="ctr">
                    <a:lnL>
                      <a:noFill/>
                    </a:lnL>
                    <a:lnR>
                      <a:noFill/>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970924381"/>
                  </a:ext>
                </a:extLst>
              </a:tr>
              <a:tr h="0">
                <a:tc>
                  <a:txBody>
                    <a:bodyPr/>
                    <a:lstStyle/>
                    <a:p>
                      <a:pPr algn="l" fontAlgn="ctr"/>
                      <a:r>
                        <a:rPr lang="en-US">
                          <a:solidFill>
                            <a:srgbClr val="222222"/>
                          </a:solidFill>
                          <a:effectLst/>
                        </a:rPr>
                        <a:t>Students in struggle mode may be reluctant to listen compassionately and attempt to understand the perspective of another person</a:t>
                      </a:r>
                    </a:p>
                  </a:txBody>
                  <a:tcPr marL="182880" marR="182880" anchor="ctr">
                    <a:lnL>
                      <a:noFill/>
                    </a:lnL>
                    <a:lnR>
                      <a:noFill/>
                    </a:lnR>
                    <a:lnT w="7620" cap="flat" cmpd="sng" algn="ctr">
                      <a:solidFill>
                        <a:srgbClr val="E7E7E7"/>
                      </a:solidFill>
                      <a:prstDash val="solid"/>
                      <a:round/>
                      <a:headEnd type="none" w="med" len="med"/>
                      <a:tailEnd type="none" w="med" len="med"/>
                    </a:lnT>
                    <a:lnB>
                      <a:noFill/>
                    </a:lnB>
                  </a:tcPr>
                </a:tc>
                <a:tc>
                  <a:txBody>
                    <a:bodyPr/>
                    <a:lstStyle/>
                    <a:p>
                      <a:pPr algn="l" fontAlgn="ctr"/>
                      <a:r>
                        <a:rPr lang="en-US" dirty="0">
                          <a:solidFill>
                            <a:srgbClr val="222222"/>
                          </a:solidFill>
                          <a:effectLst/>
                        </a:rPr>
                        <a:t>Students in success mode actively and compassionately listen to others as an action of support; they demonstrate care and concern</a:t>
                      </a:r>
                    </a:p>
                  </a:txBody>
                  <a:tcPr marL="182880" marR="182880" anchor="ctr">
                    <a:lnL>
                      <a:noFill/>
                    </a:lnL>
                    <a:lnR>
                      <a:noFill/>
                    </a:lnR>
                    <a:lnT w="7620" cap="flat" cmpd="sng" algn="ctr">
                      <a:solidFill>
                        <a:srgbClr val="E7E7E7"/>
                      </a:solidFill>
                      <a:prstDash val="solid"/>
                      <a:round/>
                      <a:headEnd type="none" w="med" len="med"/>
                      <a:tailEnd type="none" w="med" len="med"/>
                    </a:lnT>
                    <a:lnB>
                      <a:noFill/>
                    </a:lnB>
                  </a:tcPr>
                </a:tc>
                <a:extLst>
                  <a:ext uri="{0D108BD9-81ED-4DB2-BD59-A6C34878D82A}">
                    <a16:rowId xmlns:a16="http://schemas.microsoft.com/office/drawing/2014/main" val="2505305952"/>
                  </a:ext>
                </a:extLst>
              </a:tr>
            </a:tbl>
          </a:graphicData>
        </a:graphic>
      </p:graphicFrame>
    </p:spTree>
    <p:extLst>
      <p:ext uri="{BB962C8B-B14F-4D97-AF65-F5344CB8AC3E}">
        <p14:creationId xmlns:p14="http://schemas.microsoft.com/office/powerpoint/2010/main" val="293445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Social Interaction in College</a:t>
            </a:r>
          </a:p>
        </p:txBody>
      </p:sp>
      <p:sp>
        <p:nvSpPr>
          <p:cNvPr id="3" name="Content Placeholder 2"/>
          <p:cNvSpPr>
            <a:spLocks noGrp="1"/>
          </p:cNvSpPr>
          <p:nvPr>
            <p:ph idx="1"/>
          </p:nvPr>
        </p:nvSpPr>
        <p:spPr/>
        <p:txBody>
          <a:bodyPr>
            <a:normAutofit/>
          </a:bodyPr>
          <a:lstStyle/>
          <a:p>
            <a:pPr fontAlgn="base"/>
            <a:r>
              <a:rPr lang="en-US" b="1" dirty="0"/>
              <a:t>Form Deep and Lasting Relationships</a:t>
            </a:r>
            <a:endParaRPr lang="en-US" dirty="0"/>
          </a:p>
          <a:p>
            <a:pPr fontAlgn="base"/>
            <a:r>
              <a:rPr lang="en-US" b="1" dirty="0"/>
              <a:t>Develop Good Study Habits</a:t>
            </a:r>
          </a:p>
          <a:p>
            <a:pPr fontAlgn="base"/>
            <a:r>
              <a:rPr lang="en-US" b="1" dirty="0"/>
              <a:t>Minimize Stress</a:t>
            </a:r>
          </a:p>
          <a:p>
            <a:pPr fontAlgn="base"/>
            <a:r>
              <a:rPr lang="en-US" b="1" dirty="0"/>
              <a:t>Share Interests</a:t>
            </a:r>
            <a:endParaRPr lang="en-US" dirty="0"/>
          </a:p>
          <a:p>
            <a:pPr fontAlgn="base"/>
            <a:r>
              <a:rPr lang="en-US" b="1" dirty="0"/>
              <a:t>Develop Social Skills</a:t>
            </a:r>
          </a:p>
          <a:p>
            <a:endParaRPr lang="en-US" dirty="0"/>
          </a:p>
        </p:txBody>
      </p:sp>
    </p:spTree>
    <p:extLst>
      <p:ext uri="{BB962C8B-B14F-4D97-AF65-F5344CB8AC3E}">
        <p14:creationId xmlns:p14="http://schemas.microsoft.com/office/powerpoint/2010/main" val="7660590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445</TotalTime>
  <Words>1968</Words>
  <Application>Microsoft Office PowerPoint</Application>
  <PresentationFormat>Widescreen</PresentationFormat>
  <Paragraphs>146</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Garamond</vt:lpstr>
      <vt:lpstr>Organic</vt:lpstr>
      <vt:lpstr>Social Interaction and Diversity</vt:lpstr>
      <vt:lpstr>Activity</vt:lpstr>
      <vt:lpstr>Diversity Wheel Create a diversity wheel about yourself.  </vt:lpstr>
      <vt:lpstr>Socializing</vt:lpstr>
      <vt:lpstr>Interdependence</vt:lpstr>
      <vt:lpstr>Interdependence in College </vt:lpstr>
      <vt:lpstr>Independence vs. Interdependence </vt:lpstr>
      <vt:lpstr>Interdependence</vt:lpstr>
      <vt:lpstr>Benefits of Social Interaction in College</vt:lpstr>
      <vt:lpstr>Communication Strategies for Effective Interactions</vt:lpstr>
      <vt:lpstr>REFLECTIONS ON SELF-CONFIDENCE</vt:lpstr>
      <vt:lpstr>Social Networking</vt:lpstr>
      <vt:lpstr>Diversity and Accessibility</vt:lpstr>
      <vt:lpstr>Cultural Competence Self-assessment Awareness Checklist</vt:lpstr>
      <vt:lpstr>Surface Diversity and Deep Diversity </vt:lpstr>
      <vt:lpstr>Surface Diversity and Deep Diversity </vt:lpstr>
      <vt:lpstr>Positive Effects of Diversity in an Educational Setting</vt:lpstr>
      <vt:lpstr>Consider the following facts about diversity in the United States…</vt:lpstr>
      <vt:lpstr>Accessibility and Diversity on Campus</vt:lpstr>
      <vt:lpstr>Accessibility and Diversity on Campus</vt:lpstr>
      <vt:lpstr>Accessibility and Diversity on Campus</vt:lpstr>
      <vt:lpstr>Campus and Student Life</vt:lpstr>
      <vt:lpstr>Organized Groups on Campus</vt:lpstr>
      <vt:lpstr>Organized Groups on Campus</vt:lpstr>
      <vt:lpstr>Organized Groups on Campus</vt:lpstr>
      <vt:lpstr>Organized Groups on Campus</vt:lpstr>
      <vt:lpstr>Organized Groups on Campus</vt:lpstr>
      <vt:lpstr>Organized Groups on Campus</vt:lpstr>
      <vt:lpstr>Resources for Learning About Campus Organizations </vt:lpstr>
      <vt:lpstr>Benefits of Participating in Student Life </vt:lpstr>
      <vt:lpstr>Chapter 7 Quiz</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Interaction and Diversity</dc:title>
  <dc:creator>Bernal, Rachel</dc:creator>
  <cp:lastModifiedBy>Bernal, Rachel</cp:lastModifiedBy>
  <cp:revision>16</cp:revision>
  <dcterms:created xsi:type="dcterms:W3CDTF">2017-03-22T20:37:20Z</dcterms:created>
  <dcterms:modified xsi:type="dcterms:W3CDTF">2020-08-19T17:22:15Z</dcterms:modified>
</cp:coreProperties>
</file>