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9" r:id="rId8"/>
    <p:sldId id="262" r:id="rId9"/>
    <p:sldId id="263" r:id="rId10"/>
    <p:sldId id="264" r:id="rId11"/>
    <p:sldId id="267" r:id="rId12"/>
    <p:sldId id="265" r:id="rId13"/>
    <p:sldId id="266" r:id="rId14"/>
    <p:sldId id="268"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8" r:id="rId46"/>
    <p:sldId id="309" r:id="rId47"/>
    <p:sldId id="310" r:id="rId48"/>
    <p:sldId id="301" r:id="rId49"/>
    <p:sldId id="302" r:id="rId50"/>
    <p:sldId id="311" r:id="rId51"/>
    <p:sldId id="303" r:id="rId52"/>
    <p:sldId id="304" r:id="rId53"/>
    <p:sldId id="305" r:id="rId54"/>
    <p:sldId id="306" r:id="rId55"/>
    <p:sldId id="312" r:id="rId56"/>
    <p:sldId id="313" r:id="rId57"/>
    <p:sldId id="314" r:id="rId58"/>
    <p:sldId id="315" r:id="rId59"/>
    <p:sldId id="316" r:id="rId60"/>
    <p:sldId id="317" r:id="rId61"/>
    <p:sldId id="318" r:id="rId62"/>
    <p:sldId id="319" r:id="rId63"/>
    <p:sldId id="320" r:id="rId64"/>
    <p:sldId id="321" r:id="rId65"/>
    <p:sldId id="322"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8/19/2020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youtu.be/6Jgwc3sXLCc"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youtu.be/u6Pxx5q2u5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courses.lumenlearning.com/sanjacinto-learningframework/chapter/testing-strategies/?content_only&amp;lti_context_id=109840f9e10947a4a5ea6d3759e8f6cc#footnote-1148-2"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youtu.be/Z5Ru8sx5d1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tgVjmFSx7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how-to-study.com/study-skills-articles/test-anxiety.asp" TargetMode="External"/><Relationship Id="rId2" Type="http://schemas.openxmlformats.org/officeDocument/2006/relationships/hyperlink" Target="https://www.how-to-study.com/test-anxiety-assessmen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cpms.byu.edu/newsletters/StudentNews/2011/04/03/weekly/finals.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channel/UCpVE_i_6OOospMhcbRDrKbw"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en.wikipedia.org/wiki/Cornell_Note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s3-us-west-2.amazonaws.com/courses-images/wp-content/uploads/sites/605/2016/09/20225430/Screen-Shot-2016-09-20-at-3.53.11-PM.pn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s3-us-west-2.amazonaws.com/courses-images/wp-content/uploads/sites/605/2016/09/26145119/2293097300_530b58e160_z.jp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youtu.be/RH95h36NChI"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youtu.be/ii0xJDVF8c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youtu.be/xIDkTZtOUq8"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youtu.be/E9GrOxhYZdQ"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youtu.be/1xeHh5DnCIw"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youtu.be/Txq-bsbbha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youtu.be/2yvNngrj1jo"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www.ted.com/talks/diana_laufenberg_3_ways_to_teach?language=en"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youtu.be/-QVRiMkdRs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Study Skills and Classroom Success</a:t>
            </a:r>
          </a:p>
        </p:txBody>
      </p:sp>
      <p:sp>
        <p:nvSpPr>
          <p:cNvPr id="3" name="Subtitle 2"/>
          <p:cNvSpPr>
            <a:spLocks noGrp="1"/>
          </p:cNvSpPr>
          <p:nvPr>
            <p:ph type="subTitle" idx="1"/>
          </p:nvPr>
        </p:nvSpPr>
        <p:spPr/>
        <p:txBody>
          <a:bodyPr/>
          <a:lstStyle/>
          <a:p>
            <a:r>
              <a:rPr lang="en-US" dirty="0"/>
              <a:t>Chapter 8</a:t>
            </a:r>
          </a:p>
        </p:txBody>
      </p:sp>
    </p:spTree>
    <p:extLst>
      <p:ext uri="{BB962C8B-B14F-4D97-AF65-F5344CB8AC3E}">
        <p14:creationId xmlns:p14="http://schemas.microsoft.com/office/powerpoint/2010/main" val="3239762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 With Essay Assignments</a:t>
            </a:r>
          </a:p>
        </p:txBody>
      </p:sp>
      <p:sp>
        <p:nvSpPr>
          <p:cNvPr id="3" name="Content Placeholder 2"/>
          <p:cNvSpPr>
            <a:spLocks noGrp="1"/>
          </p:cNvSpPr>
          <p:nvPr>
            <p:ph idx="1"/>
          </p:nvPr>
        </p:nvSpPr>
        <p:spPr>
          <a:xfrm>
            <a:off x="731520" y="2473234"/>
            <a:ext cx="10964091" cy="3840479"/>
          </a:xfrm>
        </p:spPr>
        <p:txBody>
          <a:bodyPr>
            <a:normAutofit fontScale="62500" lnSpcReduction="20000"/>
          </a:bodyPr>
          <a:lstStyle/>
          <a:p>
            <a:pPr fontAlgn="base"/>
            <a:r>
              <a:rPr lang="en-US" b="1" dirty="0"/>
              <a:t>Summary Assignments</a:t>
            </a:r>
          </a:p>
          <a:p>
            <a:pPr fontAlgn="base"/>
            <a:r>
              <a:rPr lang="en-US" dirty="0"/>
              <a:t>Being asked to summarize a source is a common task in many types of writing. An effective summary does the following:</a:t>
            </a:r>
          </a:p>
          <a:p>
            <a:pPr fontAlgn="base"/>
            <a:r>
              <a:rPr lang="en-US" dirty="0"/>
              <a:t>reflects your accurate understanding of a source’s thesis or purpose</a:t>
            </a:r>
          </a:p>
          <a:p>
            <a:pPr fontAlgn="base"/>
            <a:r>
              <a:rPr lang="en-US" dirty="0"/>
              <a:t>differentiates between major and minor ideas in a source</a:t>
            </a:r>
          </a:p>
          <a:p>
            <a:pPr fontAlgn="base"/>
            <a:r>
              <a:rPr lang="en-US" dirty="0"/>
              <a:t>demonstrates your ability to identify key phrases to quote</a:t>
            </a:r>
          </a:p>
          <a:p>
            <a:pPr fontAlgn="base"/>
            <a:r>
              <a:rPr lang="en-US" dirty="0"/>
              <a:t>demonstrates your ability to effectively paraphrase most of the source’s ideas</a:t>
            </a:r>
          </a:p>
          <a:p>
            <a:pPr fontAlgn="base"/>
            <a:r>
              <a:rPr lang="en-US" dirty="0"/>
              <a:t>captures the tone, style, and distinguishing features of a source</a:t>
            </a:r>
          </a:p>
          <a:p>
            <a:pPr fontAlgn="base"/>
            <a:r>
              <a:rPr lang="en-US" dirty="0"/>
              <a:t>does not reflect your personal opinion about the source</a:t>
            </a:r>
          </a:p>
          <a:p>
            <a:pPr fontAlgn="base"/>
            <a:r>
              <a:rPr lang="en-US" dirty="0"/>
              <a:t>That last point is often the most challenging: we are opinionated creatures, by nature, and it can be very difficult to keep our opinions from creeping into a summary, which is meant to be completely neutral.</a:t>
            </a:r>
          </a:p>
          <a:p>
            <a:pPr fontAlgn="base"/>
            <a:r>
              <a:rPr lang="en-US" dirty="0"/>
              <a:t>In college-level writing, assignments that are </a:t>
            </a:r>
            <a:r>
              <a:rPr lang="en-US" i="1" dirty="0"/>
              <a:t>only</a:t>
            </a:r>
            <a:r>
              <a:rPr lang="en-US" dirty="0"/>
              <a:t> summary are rare. That said, many types of writing tasks contain at least some element of summary, from a biology report that explains what happened during a chemical process, to an analysis essay that requires you to explain what several prominent positions about gun control are, as a component of comparing them against one another.</a:t>
            </a:r>
          </a:p>
          <a:p>
            <a:endParaRPr lang="en-US" dirty="0"/>
          </a:p>
        </p:txBody>
      </p:sp>
    </p:spTree>
    <p:extLst>
      <p:ext uri="{BB962C8B-B14F-4D97-AF65-F5344CB8AC3E}">
        <p14:creationId xmlns:p14="http://schemas.microsoft.com/office/powerpoint/2010/main" val="4148442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Writing Process</a:t>
            </a:r>
            <a:br>
              <a:rPr lang="en-US" b="1" dirty="0"/>
            </a:br>
            <a:endParaRPr lang="en-US" dirty="0"/>
          </a:p>
        </p:txBody>
      </p:sp>
      <p:sp>
        <p:nvSpPr>
          <p:cNvPr id="3" name="Content Placeholder 2"/>
          <p:cNvSpPr>
            <a:spLocks noGrp="1"/>
          </p:cNvSpPr>
          <p:nvPr>
            <p:ph idx="1"/>
          </p:nvPr>
        </p:nvSpPr>
        <p:spPr/>
        <p:txBody>
          <a:bodyPr/>
          <a:lstStyle/>
          <a:p>
            <a:r>
              <a:rPr lang="en-US" b="1" dirty="0"/>
              <a:t>Defined-Topic Assignments</a:t>
            </a:r>
          </a:p>
          <a:p>
            <a:r>
              <a:rPr lang="en-US" b="1" dirty="0"/>
              <a:t>Undefined-Topic Assignments</a:t>
            </a:r>
          </a:p>
          <a:p>
            <a:r>
              <a:rPr lang="en-US" b="1" dirty="0"/>
              <a:t>The Writing Process - </a:t>
            </a:r>
            <a:r>
              <a:rPr lang="en-US" b="1" dirty="0">
                <a:hlinkClick r:id="rId2"/>
              </a:rPr>
              <a:t>Writing (Video Link)</a:t>
            </a:r>
            <a:endParaRPr lang="en-US" b="1" dirty="0"/>
          </a:p>
          <a:p>
            <a:r>
              <a:rPr lang="en-US" dirty="0"/>
              <a:t>No writer, not even a professional, composes a perfect draft in her first attempt. Every writer fumbles and has to work through a series of steps to arrive at a high-quality finished project.</a:t>
            </a:r>
            <a:endParaRPr lang="en-US" b="1" dirty="0"/>
          </a:p>
          <a:p>
            <a:endParaRPr lang="en-US" b="1" dirty="0"/>
          </a:p>
          <a:p>
            <a:endParaRPr lang="en-US" dirty="0"/>
          </a:p>
        </p:txBody>
      </p:sp>
    </p:spTree>
    <p:extLst>
      <p:ext uri="{BB962C8B-B14F-4D97-AF65-F5344CB8AC3E}">
        <p14:creationId xmlns:p14="http://schemas.microsoft.com/office/powerpoint/2010/main" val="1509685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6709" y="879566"/>
            <a:ext cx="5730240" cy="5233851"/>
          </a:xfrm>
        </p:spPr>
      </p:pic>
    </p:spTree>
    <p:extLst>
      <p:ext uri="{BB962C8B-B14F-4D97-AF65-F5344CB8AC3E}">
        <p14:creationId xmlns:p14="http://schemas.microsoft.com/office/powerpoint/2010/main" val="3116272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Revision and Proofreading</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pPr fontAlgn="base"/>
            <a:r>
              <a:rPr lang="en-US" dirty="0"/>
              <a:t>These last two stages of the writing process are often confused with each other, but they mean very different things, and serve very different purposes.</a:t>
            </a:r>
          </a:p>
          <a:p>
            <a:pPr fontAlgn="base"/>
            <a:r>
              <a:rPr lang="en-US" b="1" dirty="0"/>
              <a:t>Revision</a:t>
            </a:r>
            <a:r>
              <a:rPr lang="en-US" dirty="0"/>
              <a:t> is literally “</a:t>
            </a:r>
            <a:r>
              <a:rPr lang="en-US" dirty="0" err="1"/>
              <a:t>reseeing</a:t>
            </a:r>
            <a:r>
              <a:rPr lang="en-US" dirty="0"/>
              <a:t>.” It asks a writer to step away from a piece of work for a significant amount of time and return later to see it with new eyes.  It allows some space in between, to let thoughts mature, connections to arise, and gaps in content or an argument to appear. </a:t>
            </a:r>
          </a:p>
          <a:p>
            <a:pPr fontAlgn="base"/>
            <a:r>
              <a:rPr lang="en-US" dirty="0"/>
              <a:t>It’s also difficult to do, especially given that most college students face tight time lines to get big writing projects done. Still, there are some tricks to help you “</a:t>
            </a:r>
            <a:r>
              <a:rPr lang="en-US" dirty="0" err="1"/>
              <a:t>resee</a:t>
            </a:r>
            <a:r>
              <a:rPr lang="en-US" dirty="0"/>
              <a:t>” a piece of writing when you’re short on time, such as reading a paper backward, sentence by sentence, and reading your work aloud.  Both are ways of re-conceptualizing your own writing so you approach it from a fresh perspective. Whenever possible, though, build in at least a day or two to set a draft aside before returning to work on the final version.</a:t>
            </a:r>
          </a:p>
          <a:p>
            <a:pPr fontAlgn="base"/>
            <a:r>
              <a:rPr lang="en-US" b="1" dirty="0"/>
              <a:t>Proofreading</a:t>
            </a:r>
            <a:r>
              <a:rPr lang="en-US" dirty="0"/>
              <a:t>, on the other hand, is the very last step taken before turning in a project. This is the point where spelling, grammar, punctuation, and formatting all take center stage.</a:t>
            </a:r>
          </a:p>
          <a:p>
            <a:endParaRPr lang="en-US" dirty="0"/>
          </a:p>
        </p:txBody>
      </p:sp>
    </p:spTree>
    <p:extLst>
      <p:ext uri="{BB962C8B-B14F-4D97-AF65-F5344CB8AC3E}">
        <p14:creationId xmlns:p14="http://schemas.microsoft.com/office/powerpoint/2010/main" val="2763770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Sources</a:t>
            </a:r>
            <a:br>
              <a:rPr lang="en-US" b="1" dirty="0"/>
            </a:br>
            <a:endParaRPr lang="en-US" dirty="0"/>
          </a:p>
        </p:txBody>
      </p:sp>
      <p:sp>
        <p:nvSpPr>
          <p:cNvPr id="3" name="Content Placeholder 2"/>
          <p:cNvSpPr>
            <a:spLocks noGrp="1"/>
          </p:cNvSpPr>
          <p:nvPr>
            <p:ph idx="1"/>
          </p:nvPr>
        </p:nvSpPr>
        <p:spPr/>
        <p:txBody>
          <a:bodyPr>
            <a:normAutofit fontScale="85000" lnSpcReduction="20000"/>
          </a:bodyPr>
          <a:lstStyle/>
          <a:p>
            <a:pPr fontAlgn="base"/>
            <a:r>
              <a:rPr lang="en-US" b="1" dirty="0"/>
              <a:t>Using Sources</a:t>
            </a:r>
          </a:p>
          <a:p>
            <a:pPr fontAlgn="base"/>
            <a:r>
              <a:rPr lang="en-US" dirty="0"/>
              <a:t>College courses offer a few opportunities for writing that won’t require using outside resources.  Creative writing classes, applied lab classes, or field research classes will value what you create entirely from your own mind or from the work completed for the class. For most college writing, however, you will need to consult at least one outside source, and possibly more.</a:t>
            </a:r>
          </a:p>
          <a:p>
            <a:pPr fontAlgn="base"/>
            <a:r>
              <a:rPr lang="en-US" dirty="0"/>
              <a:t>The following video provides a helpful overview of the ways in which sources are used most effectively and responsibly in academic writing.</a:t>
            </a:r>
            <a:endParaRPr lang="en-US" dirty="0">
              <a:hlinkClick r:id="rId2"/>
            </a:endParaRPr>
          </a:p>
          <a:p>
            <a:r>
              <a:rPr lang="en-US" dirty="0">
                <a:hlinkClick r:id="rId2"/>
              </a:rPr>
              <a:t>https://youtu.be/u6Pxx5q2u5g</a:t>
            </a:r>
            <a:endParaRPr lang="en-US" dirty="0"/>
          </a:p>
          <a:p>
            <a:r>
              <a:rPr lang="en-US" dirty="0"/>
              <a:t>Now take the writing strategies quiz located at the end of this section. </a:t>
            </a:r>
          </a:p>
          <a:p>
            <a:endParaRPr lang="en-US" dirty="0"/>
          </a:p>
        </p:txBody>
      </p:sp>
    </p:spTree>
    <p:extLst>
      <p:ext uri="{BB962C8B-B14F-4D97-AF65-F5344CB8AC3E}">
        <p14:creationId xmlns:p14="http://schemas.microsoft.com/office/powerpoint/2010/main" val="2334489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t>
            </a:r>
          </a:p>
        </p:txBody>
      </p:sp>
      <p:sp>
        <p:nvSpPr>
          <p:cNvPr id="3" name="Content Placeholder 2"/>
          <p:cNvSpPr>
            <a:spLocks noGrp="1"/>
          </p:cNvSpPr>
          <p:nvPr>
            <p:ph idx="1"/>
          </p:nvPr>
        </p:nvSpPr>
        <p:spPr/>
        <p:txBody>
          <a:bodyPr>
            <a:normAutofit fontScale="92500"/>
          </a:bodyPr>
          <a:lstStyle/>
          <a:p>
            <a:pPr fontAlgn="base"/>
            <a:r>
              <a:rPr lang="en-US" dirty="0"/>
              <a:t>Just imagine how many tests have you taken in your lifetime:</a:t>
            </a:r>
          </a:p>
          <a:p>
            <a:pPr fontAlgn="base"/>
            <a:r>
              <a:rPr lang="en-US" dirty="0"/>
              <a:t>In total, you may have taken an average of 113 standardized tests between pre-K and twelfth grade, according to the Council of the Great City Schools, which studied students in large urban districts.</a:t>
            </a:r>
          </a:p>
          <a:p>
            <a:pPr fontAlgn="base"/>
            <a:r>
              <a:rPr lang="en-US" dirty="0"/>
              <a:t>You may feel as though you’ve already taken enough tests for a lifetime! But, for better or for worse, testing seems to be a fact of life, and it’s certainly a recurring feature of the college experience. So you’ll be in the best position for success if you can learn to take tests in stride and develop good test-taking skills.</a:t>
            </a:r>
          </a:p>
          <a:p>
            <a:endParaRPr lang="en-US" dirty="0"/>
          </a:p>
        </p:txBody>
      </p:sp>
    </p:spTree>
    <p:extLst>
      <p:ext uri="{BB962C8B-B14F-4D97-AF65-F5344CB8AC3E}">
        <p14:creationId xmlns:p14="http://schemas.microsoft.com/office/powerpoint/2010/main" val="3692698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Anxiety</a:t>
            </a:r>
          </a:p>
        </p:txBody>
      </p:sp>
      <p:sp>
        <p:nvSpPr>
          <p:cNvPr id="3" name="Content Placeholder 2"/>
          <p:cNvSpPr>
            <a:spLocks noGrp="1"/>
          </p:cNvSpPr>
          <p:nvPr>
            <p:ph idx="1"/>
          </p:nvPr>
        </p:nvSpPr>
        <p:spPr>
          <a:xfrm>
            <a:off x="1295401" y="2595154"/>
            <a:ext cx="9601196" cy="3280714"/>
          </a:xfrm>
        </p:spPr>
        <p:txBody>
          <a:bodyPr>
            <a:normAutofit fontScale="77500" lnSpcReduction="20000"/>
          </a:bodyPr>
          <a:lstStyle/>
          <a:p>
            <a:pPr fontAlgn="base"/>
            <a:r>
              <a:rPr lang="en-US" dirty="0"/>
              <a:t>For many test takers, preparing for a test and taking a test can easily cause worry and anxiety. In fact, most students report that they are more stressed by tests and schoolwork than by anything else in their lives, according to the American Test Anxiety Association.</a:t>
            </a:r>
            <a:r>
              <a:rPr lang="en-US" b="1" u="sng" baseline="30000" dirty="0">
                <a:hlinkClick r:id="rId2" tooltip="&quot;Text Anxiety.&quot; American Test Anxieties Association. Web. 25 Apr. 2016."/>
              </a:rPr>
              <a:t>[2]</a:t>
            </a:r>
            <a:endParaRPr lang="en-US" dirty="0"/>
          </a:p>
          <a:p>
            <a:pPr fontAlgn="base"/>
            <a:r>
              <a:rPr lang="en-US" dirty="0"/>
              <a:t>Roughly 16–20 percent of students have high test anxiety.</a:t>
            </a:r>
          </a:p>
          <a:p>
            <a:pPr fontAlgn="base"/>
            <a:r>
              <a:rPr lang="en-US" dirty="0"/>
              <a:t>Another 18 percent have moderately high test anxiety.</a:t>
            </a:r>
          </a:p>
          <a:p>
            <a:pPr fontAlgn="base"/>
            <a:r>
              <a:rPr lang="en-US" dirty="0"/>
              <a:t>Test anxiety is the most common academic impairment in grade school, high school, and college.</a:t>
            </a:r>
          </a:p>
          <a:p>
            <a:pPr fontAlgn="base"/>
            <a:r>
              <a:rPr lang="en-US" dirty="0"/>
              <a:t>Test anxiety is “the set of phenomenological, physiological, and behavioral responses that accompany concern about possible negative consequences or failure on an exam or similar evaluative situation.” (</a:t>
            </a:r>
            <a:r>
              <a:rPr lang="en-US" dirty="0" err="1"/>
              <a:t>Zeidner</a:t>
            </a:r>
            <a:r>
              <a:rPr lang="en-US" dirty="0"/>
              <a:t>, 1998) Put another way, test anxiety is a combination of </a:t>
            </a:r>
            <a:r>
              <a:rPr lang="en-US" dirty="0" err="1"/>
              <a:t>overarousal</a:t>
            </a:r>
            <a:r>
              <a:rPr lang="en-US" dirty="0"/>
              <a:t>, tension, worry, dread, fear of failure, and “catastrophizing” before or during test situations.</a:t>
            </a:r>
          </a:p>
          <a:p>
            <a:endParaRPr lang="en-US" dirty="0"/>
          </a:p>
        </p:txBody>
      </p:sp>
    </p:spTree>
    <p:extLst>
      <p:ext uri="{BB962C8B-B14F-4D97-AF65-F5344CB8AC3E}">
        <p14:creationId xmlns:p14="http://schemas.microsoft.com/office/powerpoint/2010/main" val="2271171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4182731"/>
              </p:ext>
            </p:extLst>
          </p:nvPr>
        </p:nvGraphicFramePr>
        <p:xfrm>
          <a:off x="1314994" y="687978"/>
          <a:ext cx="9581606" cy="5577944"/>
        </p:xfrm>
        <a:graphic>
          <a:graphicData uri="http://schemas.openxmlformats.org/drawingml/2006/table">
            <a:tbl>
              <a:tblPr firstRow="1" bandRow="1">
                <a:tableStyleId>{5C22544A-7EE6-4342-B048-85BDC9FD1C3A}</a:tableStyleId>
              </a:tblPr>
              <a:tblGrid>
                <a:gridCol w="4790803">
                  <a:extLst>
                    <a:ext uri="{9D8B030D-6E8A-4147-A177-3AD203B41FA5}">
                      <a16:colId xmlns:a16="http://schemas.microsoft.com/office/drawing/2014/main" val="473561086"/>
                    </a:ext>
                  </a:extLst>
                </a:gridCol>
                <a:gridCol w="4790803">
                  <a:extLst>
                    <a:ext uri="{9D8B030D-6E8A-4147-A177-3AD203B41FA5}">
                      <a16:colId xmlns:a16="http://schemas.microsoft.com/office/drawing/2014/main" val="38607075"/>
                    </a:ext>
                  </a:extLst>
                </a:gridCol>
              </a:tblGrid>
              <a:tr h="522412">
                <a:tc>
                  <a:txBody>
                    <a:bodyPr/>
                    <a:lstStyle/>
                    <a:p>
                      <a:r>
                        <a:rPr lang="en-US" dirty="0"/>
                        <a:t>Moderate Anxiety</a:t>
                      </a:r>
                    </a:p>
                  </a:txBody>
                  <a:tcPr/>
                </a:tc>
                <a:tc>
                  <a:txBody>
                    <a:bodyPr/>
                    <a:lstStyle/>
                    <a:p>
                      <a:r>
                        <a:rPr lang="en-US" dirty="0"/>
                        <a:t>Extreme Anxiety</a:t>
                      </a:r>
                    </a:p>
                  </a:txBody>
                  <a:tcPr/>
                </a:tc>
                <a:extLst>
                  <a:ext uri="{0D108BD9-81ED-4DB2-BD59-A6C34878D82A}">
                    <a16:rowId xmlns:a16="http://schemas.microsoft.com/office/drawing/2014/main" val="254143087"/>
                  </a:ext>
                </a:extLst>
              </a:tr>
              <a:tr h="52241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Being distracted during a test</a:t>
                      </a:r>
                    </a:p>
                  </a:txBody>
                  <a:tcPr/>
                </a:tc>
                <a:tc>
                  <a:txBody>
                    <a:bodyPr/>
                    <a:lstStyle/>
                    <a:p>
                      <a:pPr fontAlgn="base"/>
                      <a:r>
                        <a:rPr lang="fr-FR" sz="1800" b="0" i="0" kern="1200" dirty="0" err="1">
                          <a:solidFill>
                            <a:schemeClr val="dk1"/>
                          </a:solidFill>
                          <a:effectLst/>
                          <a:latin typeface="+mn-lt"/>
                          <a:ea typeface="+mn-ea"/>
                          <a:cs typeface="+mn-cs"/>
                        </a:rPr>
                        <a:t>Overanxious</a:t>
                      </a:r>
                      <a:r>
                        <a:rPr lang="fr-FR" sz="1800" b="0" i="0" kern="1200" dirty="0">
                          <a:solidFill>
                            <a:schemeClr val="dk1"/>
                          </a:solidFill>
                          <a:effectLst/>
                          <a:latin typeface="+mn-lt"/>
                          <a:ea typeface="+mn-ea"/>
                          <a:cs typeface="+mn-cs"/>
                        </a:rPr>
                        <a:t> </a:t>
                      </a:r>
                      <a:r>
                        <a:rPr lang="fr-FR" sz="1800" b="0" i="0" kern="1200" dirty="0" err="1">
                          <a:solidFill>
                            <a:schemeClr val="dk1"/>
                          </a:solidFill>
                          <a:effectLst/>
                          <a:latin typeface="+mn-lt"/>
                          <a:ea typeface="+mn-ea"/>
                          <a:cs typeface="+mn-cs"/>
                        </a:rPr>
                        <a:t>disorder</a:t>
                      </a:r>
                      <a:endParaRPr lang="fr-FR" sz="1800" b="0" i="0" kern="1200" dirty="0">
                        <a:solidFill>
                          <a:schemeClr val="dk1"/>
                        </a:solidFill>
                        <a:effectLst/>
                        <a:latin typeface="+mn-lt"/>
                        <a:ea typeface="+mn-ea"/>
                        <a:cs typeface="+mn-cs"/>
                      </a:endParaRPr>
                    </a:p>
                    <a:p>
                      <a:endParaRPr lang="en-US" dirty="0"/>
                    </a:p>
                  </a:txBody>
                  <a:tcPr/>
                </a:tc>
                <a:extLst>
                  <a:ext uri="{0D108BD9-81ED-4DB2-BD59-A6C34878D82A}">
                    <a16:rowId xmlns:a16="http://schemas.microsoft.com/office/drawing/2014/main" val="859029171"/>
                  </a:ext>
                </a:extLst>
              </a:tr>
              <a:tr h="9016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Having difficulty comprehending relatively simple instructions</a:t>
                      </a:r>
                    </a:p>
                  </a:txBody>
                  <a:tcPr/>
                </a:tc>
                <a:tc>
                  <a:txBody>
                    <a:bodyPr/>
                    <a:lstStyle/>
                    <a:p>
                      <a:r>
                        <a:rPr lang="en-US" dirty="0"/>
                        <a:t>Social phobia</a:t>
                      </a:r>
                    </a:p>
                  </a:txBody>
                  <a:tcPr/>
                </a:tc>
                <a:extLst>
                  <a:ext uri="{0D108BD9-81ED-4DB2-BD59-A6C34878D82A}">
                    <a16:rowId xmlns:a16="http://schemas.microsoft.com/office/drawing/2014/main" val="3966531978"/>
                  </a:ext>
                </a:extLst>
              </a:tr>
              <a:tr h="9016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Having trouble organizing or recalling relevant information</a:t>
                      </a:r>
                    </a:p>
                  </a:txBody>
                  <a:tcPr/>
                </a:tc>
                <a:tc>
                  <a:txBody>
                    <a:bodyPr/>
                    <a:lstStyle/>
                    <a:p>
                      <a:r>
                        <a:rPr lang="en-US" dirty="0"/>
                        <a:t>Suicide</a:t>
                      </a:r>
                    </a:p>
                  </a:txBody>
                  <a:tcPr/>
                </a:tc>
                <a:extLst>
                  <a:ext uri="{0D108BD9-81ED-4DB2-BD59-A6C34878D82A}">
                    <a16:rowId xmlns:a16="http://schemas.microsoft.com/office/drawing/2014/main" val="1103951250"/>
                  </a:ext>
                </a:extLst>
              </a:tr>
              <a:tr h="522412">
                <a:tc>
                  <a:txBody>
                    <a:bodyPr/>
                    <a:lstStyle/>
                    <a:p>
                      <a:r>
                        <a:rPr lang="en-US" dirty="0"/>
                        <a:t>Crying</a:t>
                      </a:r>
                      <a:r>
                        <a:rPr lang="en-US" baseline="0" dirty="0"/>
                        <a:t> </a:t>
                      </a:r>
                      <a:endParaRPr lang="en-US" dirty="0"/>
                    </a:p>
                  </a:txBody>
                  <a:tcPr/>
                </a:tc>
                <a:tc>
                  <a:txBody>
                    <a:bodyPr/>
                    <a:lstStyle/>
                    <a:p>
                      <a:endParaRPr lang="en-US"/>
                    </a:p>
                  </a:txBody>
                  <a:tcPr/>
                </a:tc>
                <a:extLst>
                  <a:ext uri="{0D108BD9-81ED-4DB2-BD59-A6C34878D82A}">
                    <a16:rowId xmlns:a16="http://schemas.microsoft.com/office/drawing/2014/main" val="2531552115"/>
                  </a:ext>
                </a:extLst>
              </a:tr>
              <a:tr h="522412">
                <a:tc>
                  <a:txBody>
                    <a:bodyPr/>
                    <a:lstStyle/>
                    <a:p>
                      <a:r>
                        <a:rPr lang="en-US" dirty="0"/>
                        <a:t>Illness</a:t>
                      </a:r>
                    </a:p>
                  </a:txBody>
                  <a:tcPr/>
                </a:tc>
                <a:tc>
                  <a:txBody>
                    <a:bodyPr/>
                    <a:lstStyle/>
                    <a:p>
                      <a:endParaRPr lang="en-US"/>
                    </a:p>
                  </a:txBody>
                  <a:tcPr/>
                </a:tc>
                <a:extLst>
                  <a:ext uri="{0D108BD9-81ED-4DB2-BD59-A6C34878D82A}">
                    <a16:rowId xmlns:a16="http://schemas.microsoft.com/office/drawing/2014/main" val="2341883157"/>
                  </a:ext>
                </a:extLst>
              </a:tr>
              <a:tr h="52241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Eating disturbance</a:t>
                      </a:r>
                    </a:p>
                  </a:txBody>
                  <a:tcPr/>
                </a:tc>
                <a:tc>
                  <a:txBody>
                    <a:bodyPr/>
                    <a:lstStyle/>
                    <a:p>
                      <a:endParaRPr lang="en-US"/>
                    </a:p>
                  </a:txBody>
                  <a:tcPr/>
                </a:tc>
                <a:extLst>
                  <a:ext uri="{0D108BD9-81ED-4DB2-BD59-A6C34878D82A}">
                    <a16:rowId xmlns:a16="http://schemas.microsoft.com/office/drawing/2014/main" val="63039286"/>
                  </a:ext>
                </a:extLst>
              </a:tr>
              <a:tr h="522412">
                <a:tc>
                  <a:txBody>
                    <a:bodyPr/>
                    <a:lstStyle/>
                    <a:p>
                      <a:r>
                        <a:rPr lang="en-US" dirty="0"/>
                        <a:t>Cheating</a:t>
                      </a:r>
                      <a:r>
                        <a:rPr lang="en-US" baseline="0" dirty="0"/>
                        <a:t> </a:t>
                      </a:r>
                      <a:endParaRPr lang="en-US" dirty="0"/>
                    </a:p>
                  </a:txBody>
                  <a:tcPr/>
                </a:tc>
                <a:tc>
                  <a:txBody>
                    <a:bodyPr/>
                    <a:lstStyle/>
                    <a:p>
                      <a:endParaRPr lang="en-US"/>
                    </a:p>
                  </a:txBody>
                  <a:tcPr/>
                </a:tc>
                <a:extLst>
                  <a:ext uri="{0D108BD9-81ED-4DB2-BD59-A6C34878D82A}">
                    <a16:rowId xmlns:a16="http://schemas.microsoft.com/office/drawing/2014/main" val="2244597104"/>
                  </a:ext>
                </a:extLst>
              </a:tr>
              <a:tr h="522412">
                <a:tc>
                  <a:txBody>
                    <a:bodyPr/>
                    <a:lstStyle/>
                    <a:p>
                      <a:r>
                        <a:rPr lang="en-US" dirty="0"/>
                        <a:t>Acting Out</a:t>
                      </a:r>
                    </a:p>
                  </a:txBody>
                  <a:tcPr/>
                </a:tc>
                <a:tc>
                  <a:txBody>
                    <a:bodyPr/>
                    <a:lstStyle/>
                    <a:p>
                      <a:endParaRPr lang="en-US" dirty="0"/>
                    </a:p>
                  </a:txBody>
                  <a:tcPr/>
                </a:tc>
                <a:extLst>
                  <a:ext uri="{0D108BD9-81ED-4DB2-BD59-A6C34878D82A}">
                    <a16:rowId xmlns:a16="http://schemas.microsoft.com/office/drawing/2014/main" val="1981070053"/>
                  </a:ext>
                </a:extLst>
              </a:tr>
            </a:tbl>
          </a:graphicData>
        </a:graphic>
      </p:graphicFrame>
    </p:spTree>
    <p:extLst>
      <p:ext uri="{BB962C8B-B14F-4D97-AF65-F5344CB8AC3E}">
        <p14:creationId xmlns:p14="http://schemas.microsoft.com/office/powerpoint/2010/main" val="2596546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Performance</a:t>
            </a:r>
          </a:p>
        </p:txBody>
      </p:sp>
      <p:sp>
        <p:nvSpPr>
          <p:cNvPr id="3" name="Content Placeholder 2"/>
          <p:cNvSpPr>
            <a:spLocks noGrp="1"/>
          </p:cNvSpPr>
          <p:nvPr>
            <p:ph idx="1"/>
          </p:nvPr>
        </p:nvSpPr>
        <p:spPr/>
        <p:txBody>
          <a:bodyPr/>
          <a:lstStyle/>
          <a:p>
            <a:r>
              <a:rPr lang="en-US" dirty="0"/>
              <a:t>Poor test performance is also a significant outcome of test anxiety. Test-anxious students tend to have lower study skills and lower test-taking skills, but research also suggests that high levels of emotional distress correlate with reduced academic performance overall. Highly test-anxious students score about 12 percentile points below their low-anxiety peers. Students with test anxiety also have higher overall dropout rates. And test anxiety can negatively affect a student’s social, emotional, and behavioral development, as well feelings about themselves and school.</a:t>
            </a:r>
          </a:p>
        </p:txBody>
      </p:sp>
    </p:spTree>
    <p:extLst>
      <p:ext uri="{BB962C8B-B14F-4D97-AF65-F5344CB8AC3E}">
        <p14:creationId xmlns:p14="http://schemas.microsoft.com/office/powerpoint/2010/main" val="988084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Strategies for Preventing and Controlling Test Anxiety</a:t>
            </a:r>
            <a:br>
              <a:rPr lang="en-US" b="1" dirty="0"/>
            </a:br>
            <a:endParaRPr lang="en-US" dirty="0"/>
          </a:p>
        </p:txBody>
      </p:sp>
      <p:sp>
        <p:nvSpPr>
          <p:cNvPr id="3" name="Content Placeholder 2"/>
          <p:cNvSpPr>
            <a:spLocks noGrp="1"/>
          </p:cNvSpPr>
          <p:nvPr>
            <p:ph idx="1"/>
          </p:nvPr>
        </p:nvSpPr>
        <p:spPr/>
        <p:txBody>
          <a:bodyPr>
            <a:normAutofit fontScale="47500" lnSpcReduction="20000"/>
          </a:bodyPr>
          <a:lstStyle/>
          <a:p>
            <a:pPr fontAlgn="base"/>
            <a:r>
              <a:rPr lang="en-US" sz="3300" dirty="0"/>
              <a:t>The following video, from the University of British Columbia, provides strategies for coping with any stress and anxiety you may have about an upcoming test or exam. It also provides strategies, such as the following, for acing an exam: </a:t>
            </a:r>
            <a:r>
              <a:rPr lang="en-US" sz="3300" dirty="0">
                <a:hlinkClick r:id="rId2"/>
              </a:rPr>
              <a:t>https://youtu.be/Z5Ru8sx5d1c</a:t>
            </a:r>
            <a:endParaRPr lang="en-US" sz="3300" dirty="0"/>
          </a:p>
          <a:p>
            <a:pPr fontAlgn="base"/>
            <a:r>
              <a:rPr lang="en-US" sz="3300" dirty="0"/>
              <a:t>Ask about the exam (materials covered, format, points, level of detail, etc.)</a:t>
            </a:r>
          </a:p>
          <a:p>
            <a:pPr fontAlgn="base"/>
            <a:r>
              <a:rPr lang="en-US" sz="3300" dirty="0"/>
              <a:t>Take inventory of your notes</a:t>
            </a:r>
          </a:p>
          <a:p>
            <a:pPr fontAlgn="base"/>
            <a:r>
              <a:rPr lang="en-US" sz="3300" dirty="0"/>
              <a:t>Set a study schedule</a:t>
            </a:r>
          </a:p>
          <a:p>
            <a:pPr fontAlgn="base"/>
            <a:r>
              <a:rPr lang="en-US" sz="3300" dirty="0"/>
              <a:t>Keep your diet consistent</a:t>
            </a:r>
          </a:p>
          <a:p>
            <a:pPr fontAlgn="base"/>
            <a:r>
              <a:rPr lang="en-US" sz="3300" dirty="0"/>
              <a:t>Don’t stop exercising</a:t>
            </a:r>
          </a:p>
          <a:p>
            <a:pPr fontAlgn="base"/>
            <a:r>
              <a:rPr lang="en-US" sz="3300" dirty="0"/>
              <a:t>Get regular sleep</a:t>
            </a:r>
          </a:p>
          <a:p>
            <a:pPr fontAlgn="base"/>
            <a:r>
              <a:rPr lang="en-US" sz="3300" dirty="0"/>
              <a:t>Make a five-day study plan for each exam</a:t>
            </a:r>
          </a:p>
          <a:p>
            <a:pPr marL="0" indent="0">
              <a:buNone/>
            </a:pPr>
            <a:br>
              <a:rPr lang="en-US" dirty="0"/>
            </a:br>
            <a:endParaRPr lang="en-US" dirty="0"/>
          </a:p>
        </p:txBody>
      </p:sp>
    </p:spTree>
    <p:extLst>
      <p:ext uri="{BB962C8B-B14F-4D97-AF65-F5344CB8AC3E}">
        <p14:creationId xmlns:p14="http://schemas.microsoft.com/office/powerpoint/2010/main" val="2743986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Reading in College</a:t>
            </a:r>
            <a:br>
              <a:rPr lang="en-US" b="1" dirty="0"/>
            </a:br>
            <a:endParaRPr lang="en-US" dirty="0"/>
          </a:p>
        </p:txBody>
      </p:sp>
      <p:sp>
        <p:nvSpPr>
          <p:cNvPr id="3" name="Content Placeholder 2"/>
          <p:cNvSpPr>
            <a:spLocks noGrp="1"/>
          </p:cNvSpPr>
          <p:nvPr>
            <p:ph idx="1"/>
          </p:nvPr>
        </p:nvSpPr>
        <p:spPr/>
        <p:txBody>
          <a:bodyPr/>
          <a:lstStyle/>
          <a:p>
            <a:r>
              <a:rPr lang="en-US" dirty="0">
                <a:hlinkClick r:id="rId2"/>
              </a:rPr>
              <a:t>How to Read Your Textbooks More Efficiently - College Info Geek</a:t>
            </a:r>
            <a:endParaRPr lang="en-US" dirty="0"/>
          </a:p>
          <a:p>
            <a:endParaRPr lang="en-US" dirty="0"/>
          </a:p>
        </p:txBody>
      </p:sp>
    </p:spTree>
    <p:extLst>
      <p:ext uri="{BB962C8B-B14F-4D97-AF65-F5344CB8AC3E}">
        <p14:creationId xmlns:p14="http://schemas.microsoft.com/office/powerpoint/2010/main" val="60579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cap="all" dirty="0"/>
              <a:t>ACTIVITY: </a:t>
            </a:r>
            <a:br>
              <a:rPr lang="en-US" cap="all" dirty="0"/>
            </a:br>
            <a:r>
              <a:rPr lang="en-US" cap="all" dirty="0"/>
              <a:t>TEST YOURSELF FOR TEST ANXIETY</a:t>
            </a:r>
            <a:br>
              <a:rPr lang="en-US" b="1" cap="all" dirty="0"/>
            </a:br>
            <a:endParaRPr lang="en-US" dirty="0"/>
          </a:p>
        </p:txBody>
      </p:sp>
      <p:sp>
        <p:nvSpPr>
          <p:cNvPr id="3" name="Content Placeholder 2"/>
          <p:cNvSpPr>
            <a:spLocks noGrp="1"/>
          </p:cNvSpPr>
          <p:nvPr>
            <p:ph idx="1"/>
          </p:nvPr>
        </p:nvSpPr>
        <p:spPr/>
        <p:txBody>
          <a:bodyPr>
            <a:normAutofit fontScale="77500" lnSpcReduction="20000"/>
          </a:bodyPr>
          <a:lstStyle/>
          <a:p>
            <a:pPr fontAlgn="base"/>
            <a:r>
              <a:rPr lang="en-US" b="1" dirty="0"/>
              <a:t>Objectives</a:t>
            </a:r>
          </a:p>
          <a:p>
            <a:pPr fontAlgn="base"/>
            <a:r>
              <a:rPr lang="en-US" dirty="0"/>
              <a:t>Gain insight to your level of test anxiety</a:t>
            </a:r>
          </a:p>
          <a:p>
            <a:pPr fontAlgn="base"/>
            <a:r>
              <a:rPr lang="en-US" dirty="0"/>
              <a:t>Determine your best strategies for lessening test anxiety</a:t>
            </a:r>
          </a:p>
          <a:p>
            <a:pPr fontAlgn="base"/>
            <a:r>
              <a:rPr lang="en-US" b="1" dirty="0"/>
              <a:t>Directions</a:t>
            </a:r>
          </a:p>
          <a:p>
            <a:pPr fontAlgn="base"/>
            <a:r>
              <a:rPr lang="en-US" dirty="0"/>
              <a:t>Visit the </a:t>
            </a:r>
            <a:r>
              <a:rPr lang="en-US" u="sng" dirty="0">
                <a:hlinkClick r:id="rId2"/>
              </a:rPr>
              <a:t>Test Anxiety Assessment</a:t>
            </a:r>
            <a:r>
              <a:rPr lang="en-US" dirty="0"/>
              <a:t> at HowToStudy.com.</a:t>
            </a:r>
          </a:p>
          <a:p>
            <a:pPr fontAlgn="base"/>
            <a:r>
              <a:rPr lang="en-US" dirty="0"/>
              <a:t>Click on the “Continue to Assessment” button. You have the option to take the test in Spanish.</a:t>
            </a:r>
          </a:p>
          <a:p>
            <a:pPr fontAlgn="base"/>
            <a:r>
              <a:rPr lang="en-US" dirty="0"/>
              <a:t>Click on the best answer to each of the 35 questions.</a:t>
            </a:r>
          </a:p>
          <a:p>
            <a:pPr fontAlgn="base"/>
            <a:r>
              <a:rPr lang="en-US" dirty="0"/>
              <a:t>When you’re finished, you’ll receive a brief assessment of your level of text anxiety. You can also click on a link to learn </a:t>
            </a:r>
            <a:r>
              <a:rPr lang="en-US" b="1" u="sng" dirty="0">
                <a:hlinkClick r:id="rId3"/>
              </a:rPr>
              <a:t>20 ways to reduce your test anxiety.</a:t>
            </a:r>
            <a:endParaRPr lang="en-US" dirty="0"/>
          </a:p>
          <a:p>
            <a:endParaRPr lang="en-US" dirty="0"/>
          </a:p>
        </p:txBody>
      </p:sp>
    </p:spTree>
    <p:extLst>
      <p:ext uri="{BB962C8B-B14F-4D97-AF65-F5344CB8AC3E}">
        <p14:creationId xmlns:p14="http://schemas.microsoft.com/office/powerpoint/2010/main" val="1608693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Common Types of Tests in College</a:t>
            </a:r>
            <a:br>
              <a:rPr lang="en-US" b="1" dirty="0"/>
            </a:br>
            <a:endParaRPr lang="en-US" dirty="0"/>
          </a:p>
        </p:txBody>
      </p:sp>
      <p:sp>
        <p:nvSpPr>
          <p:cNvPr id="3" name="Content Placeholder 2"/>
          <p:cNvSpPr>
            <a:spLocks noGrp="1"/>
          </p:cNvSpPr>
          <p:nvPr>
            <p:ph idx="1"/>
          </p:nvPr>
        </p:nvSpPr>
        <p:spPr/>
        <p:txBody>
          <a:bodyPr>
            <a:normAutofit fontScale="77500" lnSpcReduction="20000"/>
          </a:bodyPr>
          <a:lstStyle/>
          <a:p>
            <a:pPr fontAlgn="base"/>
            <a:r>
              <a:rPr lang="en-US" dirty="0"/>
              <a:t>There are many ways to understand how tests and exams fit into academia and college culture. One way is to ask what purpose the tests (also called assessments) serve. For example, what is your professor trying to achieve if she gives you a survey-type test on the first day of class? How might the purpose of that test differ from that of, say, a practice quiz given before a midterm? And what is the purpose of a midterm?</a:t>
            </a:r>
          </a:p>
          <a:p>
            <a:pPr fontAlgn="base"/>
            <a:r>
              <a:rPr lang="en-US" dirty="0"/>
              <a:t>Obviously, each survey, quiz, practice test, midterm, and final exam can serve different purposes. Depending upon the purpose, the assessment will fall into one of the following three categories:</a:t>
            </a:r>
          </a:p>
          <a:p>
            <a:pPr fontAlgn="base"/>
            <a:r>
              <a:rPr lang="en-US" dirty="0"/>
              <a:t>Pre-assessment</a:t>
            </a:r>
          </a:p>
          <a:p>
            <a:pPr fontAlgn="base"/>
            <a:r>
              <a:rPr lang="en-US" dirty="0"/>
              <a:t>Formative assessment</a:t>
            </a:r>
          </a:p>
          <a:p>
            <a:pPr fontAlgn="base"/>
            <a:r>
              <a:rPr lang="en-US" dirty="0"/>
              <a:t>Summative assessment</a:t>
            </a:r>
          </a:p>
        </p:txBody>
      </p:sp>
    </p:spTree>
    <p:extLst>
      <p:ext uri="{BB962C8B-B14F-4D97-AF65-F5344CB8AC3E}">
        <p14:creationId xmlns:p14="http://schemas.microsoft.com/office/powerpoint/2010/main" val="3676636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Common Types of Tests in College</a:t>
            </a:r>
            <a:br>
              <a:rPr lang="en-US" b="1" dirty="0"/>
            </a:br>
            <a:endParaRPr lang="en-US" dirty="0"/>
          </a:p>
        </p:txBody>
      </p:sp>
      <p:sp>
        <p:nvSpPr>
          <p:cNvPr id="3" name="Content Placeholder 2"/>
          <p:cNvSpPr>
            <a:spLocks noGrp="1"/>
          </p:cNvSpPr>
          <p:nvPr>
            <p:ph idx="1"/>
          </p:nvPr>
        </p:nvSpPr>
        <p:spPr>
          <a:xfrm>
            <a:off x="862149" y="2429691"/>
            <a:ext cx="10467702" cy="3796937"/>
          </a:xfrm>
        </p:spPr>
        <p:txBody>
          <a:bodyPr>
            <a:normAutofit fontScale="40000" lnSpcReduction="20000"/>
          </a:bodyPr>
          <a:lstStyle/>
          <a:p>
            <a:pPr fontAlgn="base"/>
            <a:r>
              <a:rPr lang="en-US" sz="4000" b="1" dirty="0"/>
              <a:t>Pre-assessments</a:t>
            </a:r>
            <a:r>
              <a:rPr lang="en-US" sz="4000" dirty="0"/>
              <a:t>: Tests in this category are used to measure the beliefs, assumptions, knowledge, and skills that you have when you begin a class or before you begin working on a new topic. With </a:t>
            </a:r>
            <a:r>
              <a:rPr lang="en-US" sz="4000" dirty="0" err="1"/>
              <a:t>preassessments</a:t>
            </a:r>
            <a:r>
              <a:rPr lang="en-US" sz="4000" dirty="0"/>
              <a:t>, your professor gathers baseline data to use at a later time to evaluate change—that is, by comparing former knowledge or skills against what you learn in class.</a:t>
            </a:r>
          </a:p>
          <a:p>
            <a:pPr fontAlgn="base"/>
            <a:r>
              <a:rPr lang="en-US" sz="4000" b="1" dirty="0"/>
              <a:t>Formative assessments</a:t>
            </a:r>
            <a:r>
              <a:rPr lang="en-US" sz="4000" dirty="0"/>
              <a:t>: Tests in this category are typically quizzes, pop quizzes, review questions, and practice tests. With formative assessments, your professor’s goal is to monitor what you are learning and get feedback from you about what is needed next in teaching. Did students do well on the quiz? If so, it’s probably time to move to the next topic. If they didn’t do well, it suggests that more teaching time should be devoted to the concept. Formative assessments help the instructor to better meet your needs as a learner.</a:t>
            </a:r>
          </a:p>
          <a:p>
            <a:pPr fontAlgn="base"/>
            <a:r>
              <a:rPr lang="en-US" sz="4000" b="1" dirty="0"/>
              <a:t>Summative assessments</a:t>
            </a:r>
            <a:r>
              <a:rPr lang="en-US" sz="4000" dirty="0"/>
              <a:t>: Tests in this category are the assessments that students are most familiar with: midterm and final exams. In a summative assessment, a professor is evaluating how much you actually learned at the end of an instructional unit by comparing it with a benchmark of what you should have learned. Summative assessments can be stressful, but they can be an effective measurement tool. Most summative assessments are graded.</a:t>
            </a:r>
          </a:p>
          <a:p>
            <a:pPr fontAlgn="base"/>
            <a:r>
              <a:rPr lang="en-US" sz="4000" dirty="0"/>
              <a:t>In college courses, tests are usually verbal—you might be asked to give an oral presentation, for example—or written—you might be asked to mark or write out your answers on paper or on a computer. For special courses you might also encounter physical tests, in which you’re asked to perform a set of skills (like demonstrating the procedure for giving someone CPR, for instance).</a:t>
            </a:r>
          </a:p>
          <a:p>
            <a:endParaRPr lang="en-US" dirty="0"/>
          </a:p>
        </p:txBody>
      </p:sp>
    </p:spTree>
    <p:extLst>
      <p:ext uri="{BB962C8B-B14F-4D97-AF65-F5344CB8AC3E}">
        <p14:creationId xmlns:p14="http://schemas.microsoft.com/office/powerpoint/2010/main" val="1867971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Test Types</a:t>
            </a:r>
          </a:p>
        </p:txBody>
      </p:sp>
      <p:sp>
        <p:nvSpPr>
          <p:cNvPr id="3" name="Content Placeholder 2"/>
          <p:cNvSpPr>
            <a:spLocks noGrp="1"/>
          </p:cNvSpPr>
          <p:nvPr>
            <p:ph idx="1"/>
          </p:nvPr>
        </p:nvSpPr>
        <p:spPr/>
        <p:txBody>
          <a:bodyPr>
            <a:normAutofit fontScale="92500" lnSpcReduction="20000"/>
          </a:bodyPr>
          <a:lstStyle/>
          <a:p>
            <a:r>
              <a:rPr lang="en-US" dirty="0"/>
              <a:t>Written</a:t>
            </a:r>
          </a:p>
          <a:p>
            <a:r>
              <a:rPr lang="en-US" dirty="0"/>
              <a:t>MC</a:t>
            </a:r>
          </a:p>
          <a:p>
            <a:r>
              <a:rPr lang="en-US" dirty="0"/>
              <a:t>T/F</a:t>
            </a:r>
          </a:p>
          <a:p>
            <a:r>
              <a:rPr lang="en-US" dirty="0"/>
              <a:t>Essay</a:t>
            </a:r>
          </a:p>
          <a:p>
            <a:r>
              <a:rPr lang="en-US" dirty="0"/>
              <a:t>Matching</a:t>
            </a:r>
          </a:p>
          <a:p>
            <a:r>
              <a:rPr lang="en-US" dirty="0"/>
              <a:t>Fill in the blank</a:t>
            </a:r>
          </a:p>
          <a:p>
            <a:r>
              <a:rPr lang="en-US" dirty="0"/>
              <a:t>Oral Tests</a:t>
            </a:r>
          </a:p>
          <a:p>
            <a:r>
              <a:rPr lang="en-US" dirty="0"/>
              <a:t>Physical Tests</a:t>
            </a:r>
          </a:p>
        </p:txBody>
      </p:sp>
    </p:spTree>
    <p:extLst>
      <p:ext uri="{BB962C8B-B14F-4D97-AF65-F5344CB8AC3E}">
        <p14:creationId xmlns:p14="http://schemas.microsoft.com/office/powerpoint/2010/main" val="302828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Test Taking Strategies Test Taking Tips For Specific Types of Tests</a:t>
            </a:r>
            <a:br>
              <a:rPr lang="en-US" dirty="0"/>
            </a:br>
            <a:endParaRPr lang="en-US" dirty="0"/>
          </a:p>
        </p:txBody>
      </p:sp>
      <p:sp>
        <p:nvSpPr>
          <p:cNvPr id="3" name="Content Placeholder 2"/>
          <p:cNvSpPr>
            <a:spLocks noGrp="1"/>
          </p:cNvSpPr>
          <p:nvPr>
            <p:ph idx="1"/>
          </p:nvPr>
        </p:nvSpPr>
        <p:spPr/>
        <p:txBody>
          <a:bodyPr/>
          <a:lstStyle/>
          <a:p>
            <a:r>
              <a:rPr lang="en-US" dirty="0">
                <a:hlinkClick r:id="rId2"/>
              </a:rPr>
              <a:t>Test Taking Strategies PDF</a:t>
            </a:r>
            <a:endParaRPr lang="en-US" dirty="0"/>
          </a:p>
          <a:p>
            <a:endParaRPr lang="en-US" dirty="0"/>
          </a:p>
        </p:txBody>
      </p:sp>
    </p:spTree>
    <p:extLst>
      <p:ext uri="{BB962C8B-B14F-4D97-AF65-F5344CB8AC3E}">
        <p14:creationId xmlns:p14="http://schemas.microsoft.com/office/powerpoint/2010/main" val="4199337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Strategies for Better Test-Taking Performance</a:t>
            </a:r>
            <a:br>
              <a:rPr lang="en-US" b="1" dirty="0"/>
            </a:br>
            <a:endParaRPr lang="en-US" dirty="0"/>
          </a:p>
        </p:txBody>
      </p:sp>
      <p:sp>
        <p:nvSpPr>
          <p:cNvPr id="3" name="Content Placeholder 2"/>
          <p:cNvSpPr>
            <a:spLocks noGrp="1"/>
          </p:cNvSpPr>
          <p:nvPr>
            <p:ph idx="1"/>
          </p:nvPr>
        </p:nvSpPr>
        <p:spPr>
          <a:xfrm>
            <a:off x="1295401" y="2499359"/>
            <a:ext cx="9601196" cy="3614057"/>
          </a:xfrm>
        </p:spPr>
        <p:txBody>
          <a:bodyPr>
            <a:normAutofit fontScale="55000" lnSpcReduction="20000"/>
          </a:bodyPr>
          <a:lstStyle/>
          <a:p>
            <a:r>
              <a:rPr lang="en-US" dirty="0"/>
              <a:t>LAB B2OWL	DESCRIPTION</a:t>
            </a:r>
          </a:p>
          <a:p>
            <a:r>
              <a:rPr lang="en-US" dirty="0"/>
              <a:t>L	LOOK: Look over the entire exam before you start. Take care to read the directions, underline test words, and circle questions you don’t fully understand.</a:t>
            </a:r>
          </a:p>
          <a:p>
            <a:r>
              <a:rPr lang="en-US" dirty="0"/>
              <a:t>A	ASK: If you have any questions at all, ask. For example, if the exam doesn’t indicate total point allocation, be sure to ask your instructor.</a:t>
            </a:r>
          </a:p>
          <a:p>
            <a:r>
              <a:rPr lang="en-US" dirty="0"/>
              <a:t>B	BUDGET: Budget your time based on the point allocation for each question. For instance, let’s say your exam has one essay question worth 50 percent, and 5 identifications worth 10 percent each. If you have two hours to take the test, this gives you one hour to complete the essay, and 10 minutes for each of the five short-answer questions. You will have 10 minutes in reserve to review your work before turning it in.</a:t>
            </a:r>
          </a:p>
          <a:p>
            <a:r>
              <a:rPr lang="en-US" dirty="0"/>
              <a:t>B2 BEGIN X 2: Begin with an easy question in order to build your confidence and get warmed up for the rest of the exam. Begin each answer with a thesis topic sentence. Restate the question in a single sentence to help you focus your answer.</a:t>
            </a:r>
          </a:p>
          <a:p>
            <a:r>
              <a:rPr lang="en-US" dirty="0"/>
              <a:t>O	OUTLINE: Be careful to write a quick outline for your essay on a separate page before you begin. This will help you organize your facts and focus your ideas. It might also serve to show your professor where you were going if you don’t have time to finish.</a:t>
            </a:r>
          </a:p>
          <a:p>
            <a:r>
              <a:rPr lang="en-US" dirty="0"/>
              <a:t>W	WATCH: Watch for key testing words like analyze, define, evaluate, and illustrate. These help you understand what your professor will be looking for in an answer.</a:t>
            </a:r>
          </a:p>
          <a:p>
            <a:r>
              <a:rPr lang="en-US" dirty="0"/>
              <a:t>L	LOOK: Finally, look over your exam before turning it in to make sure you haven’t missed anything important.</a:t>
            </a:r>
          </a:p>
        </p:txBody>
      </p:sp>
    </p:spTree>
    <p:extLst>
      <p:ext uri="{BB962C8B-B14F-4D97-AF65-F5344CB8AC3E}">
        <p14:creationId xmlns:p14="http://schemas.microsoft.com/office/powerpoint/2010/main" val="2842633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44687" y="966651"/>
            <a:ext cx="4232364" cy="4908687"/>
          </a:xfrm>
        </p:spPr>
      </p:pic>
    </p:spTree>
    <p:extLst>
      <p:ext uri="{BB962C8B-B14F-4D97-AF65-F5344CB8AC3E}">
        <p14:creationId xmlns:p14="http://schemas.microsoft.com/office/powerpoint/2010/main" val="4110776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Section Quiz</a:t>
            </a:r>
          </a:p>
        </p:txBody>
      </p:sp>
      <p:sp>
        <p:nvSpPr>
          <p:cNvPr id="3" name="Content Placeholder 2"/>
          <p:cNvSpPr>
            <a:spLocks noGrp="1"/>
          </p:cNvSpPr>
          <p:nvPr>
            <p:ph idx="1"/>
          </p:nvPr>
        </p:nvSpPr>
        <p:spPr/>
        <p:txBody>
          <a:bodyPr/>
          <a:lstStyle/>
          <a:p>
            <a:r>
              <a:rPr lang="en-US" dirty="0"/>
              <a:t>Take the end of section Testing Strategies Quiz found in the course online textbook.</a:t>
            </a:r>
          </a:p>
        </p:txBody>
      </p:sp>
    </p:spTree>
    <p:extLst>
      <p:ext uri="{BB962C8B-B14F-4D97-AF65-F5344CB8AC3E}">
        <p14:creationId xmlns:p14="http://schemas.microsoft.com/office/powerpoint/2010/main" val="3330592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Strategies</a:t>
            </a:r>
          </a:p>
        </p:txBody>
      </p:sp>
      <p:sp>
        <p:nvSpPr>
          <p:cNvPr id="3" name="Content Placeholder 2"/>
          <p:cNvSpPr>
            <a:spLocks noGrp="1"/>
          </p:cNvSpPr>
          <p:nvPr>
            <p:ph idx="1"/>
          </p:nvPr>
        </p:nvSpPr>
        <p:spPr/>
        <p:txBody>
          <a:bodyPr/>
          <a:lstStyle/>
          <a:p>
            <a:pPr marL="0" indent="0">
              <a:buNone/>
            </a:pPr>
            <a:r>
              <a:rPr lang="en-US" dirty="0">
                <a:hlinkClick r:id="rId2"/>
              </a:rPr>
              <a:t>Life After Death By PowerPoint Video Clip</a:t>
            </a:r>
            <a:endParaRPr lang="en-US" dirty="0"/>
          </a:p>
          <a:p>
            <a:endParaRPr lang="en-US" dirty="0"/>
          </a:p>
        </p:txBody>
      </p:sp>
    </p:spTree>
    <p:extLst>
      <p:ext uri="{BB962C8B-B14F-4D97-AF65-F5344CB8AC3E}">
        <p14:creationId xmlns:p14="http://schemas.microsoft.com/office/powerpoint/2010/main" val="181755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Strategies</a:t>
            </a:r>
          </a:p>
        </p:txBody>
      </p:sp>
      <p:sp>
        <p:nvSpPr>
          <p:cNvPr id="3" name="Content Placeholder 2"/>
          <p:cNvSpPr>
            <a:spLocks noGrp="1"/>
          </p:cNvSpPr>
          <p:nvPr>
            <p:ph idx="1"/>
          </p:nvPr>
        </p:nvSpPr>
        <p:spPr/>
        <p:txBody>
          <a:bodyPr>
            <a:normAutofit fontScale="70000" lnSpcReduction="20000"/>
          </a:bodyPr>
          <a:lstStyle/>
          <a:p>
            <a:pPr fontAlgn="base"/>
            <a:r>
              <a:rPr lang="en-US" b="1" dirty="0"/>
              <a:t>Choosing a font that is too small</a:t>
            </a:r>
            <a:r>
              <a:rPr lang="en-US" dirty="0"/>
              <a:t>. The person in the very back of the room should be able to see the same thing as the person in the front of the room.</a:t>
            </a:r>
          </a:p>
          <a:p>
            <a:pPr fontAlgn="base"/>
            <a:r>
              <a:rPr lang="en-US" b="1" dirty="0"/>
              <a:t>Putting too many words on a slide</a:t>
            </a:r>
            <a:r>
              <a:rPr lang="en-US" dirty="0"/>
              <a:t>. Remember it’s called PowerPoint, not </a:t>
            </a:r>
            <a:r>
              <a:rPr lang="en-US" dirty="0" err="1"/>
              <a:t>PowerParagraph</a:t>
            </a:r>
            <a:r>
              <a:rPr lang="en-US" dirty="0"/>
              <a:t>! Keep your bullet points clear and succinct.</a:t>
            </a:r>
          </a:p>
          <a:p>
            <a:pPr fontAlgn="base"/>
            <a:r>
              <a:rPr lang="en-US" b="1" dirty="0"/>
              <a:t>Having spelling errors</a:t>
            </a:r>
            <a:r>
              <a:rPr lang="en-US" dirty="0"/>
              <a:t>. Have somebody proofread your slides. Any typos will detract from your presentation.</a:t>
            </a:r>
          </a:p>
          <a:p>
            <a:pPr fontAlgn="base"/>
            <a:r>
              <a:rPr lang="en-US" b="1" dirty="0"/>
              <a:t>Choosing distracting colors that make it hard to read the information</a:t>
            </a:r>
            <a:r>
              <a:rPr lang="en-US" dirty="0"/>
              <a:t>. PowerPoint gives you a lot of color choices in their design templates. The ideas in your brilliant presentation will be lost if your audience is struggling to read the content.</a:t>
            </a:r>
          </a:p>
          <a:p>
            <a:pPr fontAlgn="base"/>
            <a:r>
              <a:rPr lang="en-US" b="1" dirty="0"/>
              <a:t>Selecting images or visuals that do not clearly align with the content</a:t>
            </a:r>
            <a:r>
              <a:rPr lang="en-US" dirty="0"/>
              <a:t>. For instance, a cute photo of your cat may look lovely up on the screen, but if it doesn’t connect to your topic, it’s just fluff that detracts from your message. Every slide counts, so make sure the visuals support your message.</a:t>
            </a:r>
          </a:p>
          <a:p>
            <a:endParaRPr lang="en-US" dirty="0"/>
          </a:p>
        </p:txBody>
      </p:sp>
    </p:spTree>
    <p:extLst>
      <p:ext uri="{BB962C8B-B14F-4D97-AF65-F5344CB8AC3E}">
        <p14:creationId xmlns:p14="http://schemas.microsoft.com/office/powerpoint/2010/main" val="2985036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Purpose of Academic Reading</a:t>
            </a:r>
            <a:br>
              <a:rPr lang="en-US" dirty="0"/>
            </a:br>
            <a:r>
              <a:rPr lang="en-US" dirty="0">
                <a:solidFill>
                  <a:srgbClr val="FF0000"/>
                </a:solidFill>
              </a:rPr>
              <a:t>Think about your career project…</a:t>
            </a:r>
            <a:br>
              <a:rPr lang="en-US" b="1"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fontAlgn="base"/>
            <a:r>
              <a:rPr lang="en-US" b="1" dirty="0"/>
              <a:t>Information comes from reputable sources</a:t>
            </a:r>
            <a:r>
              <a:rPr lang="en-US" dirty="0"/>
              <a:t>: Academic sources such as textbooks and scholarly journal articles, on the other hand, are usually written by experts in the field and have to pass stringent peer review requirements in order to get published.</a:t>
            </a:r>
          </a:p>
          <a:p>
            <a:pPr fontAlgn="base"/>
            <a:r>
              <a:rPr lang="en-US" b="1" dirty="0"/>
              <a:t>Learn how to form arguments</a:t>
            </a:r>
            <a:r>
              <a:rPr lang="en-US" dirty="0"/>
              <a:t>: When instructors ask you to write a paper, they expect it to be argumentative in style. This means that the goal of the paper is to research a topic and develop an argument about it using evidence and facts to support your position. Since many college reading assignments (especially journal articles) are written in a similar style, you’ll gain experience studying their strategies and learning to emulate them.</a:t>
            </a:r>
          </a:p>
          <a:p>
            <a:pPr fontAlgn="base"/>
            <a:r>
              <a:rPr lang="en-US" b="1" dirty="0"/>
              <a:t>Exposure to different viewpoints</a:t>
            </a:r>
            <a:r>
              <a:rPr lang="en-US" dirty="0"/>
              <a:t>: In an ethics class, you might be asked to read a series of articles written by medical professionals and religious leaders who are pro-life or pro-choice and consider the validity of their arguments. Such experience can help you wrestle with ideas and beliefs in new ways and develop a better understanding of how others’ views differ from your own.</a:t>
            </a:r>
          </a:p>
          <a:p>
            <a:endParaRPr lang="en-US" dirty="0"/>
          </a:p>
          <a:p>
            <a:endParaRPr lang="en-US" dirty="0"/>
          </a:p>
        </p:txBody>
      </p:sp>
    </p:spTree>
    <p:extLst>
      <p:ext uri="{BB962C8B-B14F-4D97-AF65-F5344CB8AC3E}">
        <p14:creationId xmlns:p14="http://schemas.microsoft.com/office/powerpoint/2010/main" val="2713437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cap="all" dirty="0"/>
              <a:t>ACTIVITY: MAKE A PRESENTATION PLAN</a:t>
            </a:r>
            <a:br>
              <a:rPr lang="en-US" b="1" cap="all" dirty="0"/>
            </a:br>
            <a:endParaRPr lang="en-US" dirty="0"/>
          </a:p>
        </p:txBody>
      </p:sp>
      <p:sp>
        <p:nvSpPr>
          <p:cNvPr id="3" name="Content Placeholder 2"/>
          <p:cNvSpPr>
            <a:spLocks noGrp="1"/>
          </p:cNvSpPr>
          <p:nvPr>
            <p:ph idx="1"/>
          </p:nvPr>
        </p:nvSpPr>
        <p:spPr/>
        <p:txBody>
          <a:bodyPr>
            <a:normAutofit fontScale="62500" lnSpcReduction="20000"/>
          </a:bodyPr>
          <a:lstStyle/>
          <a:p>
            <a:pPr fontAlgn="base"/>
            <a:r>
              <a:rPr lang="en-US" b="1" dirty="0"/>
              <a:t>Objective</a:t>
            </a:r>
          </a:p>
          <a:p>
            <a:pPr fontAlgn="base"/>
            <a:r>
              <a:rPr lang="en-US" dirty="0"/>
              <a:t>Practice techniques to reduce anxiety prior to and during presentation delivery</a:t>
            </a:r>
          </a:p>
          <a:p>
            <a:pPr fontAlgn="base"/>
            <a:r>
              <a:rPr lang="en-US" b="1" dirty="0"/>
              <a:t>Directions</a:t>
            </a:r>
          </a:p>
          <a:p>
            <a:pPr fontAlgn="base"/>
            <a:r>
              <a:rPr lang="en-US" dirty="0"/>
              <a:t>As you plan for your presentation, it’s helpful to reflect on the challenges you may face when you present to your audience. Jot down a quick list of strengths and weaknesses. Be honest!</a:t>
            </a:r>
          </a:p>
          <a:p>
            <a:pPr fontAlgn="base"/>
            <a:r>
              <a:rPr lang="en-US" dirty="0"/>
              <a:t>Now that you have an honest reflection of those strengths and weakness, it’s time to practice. Ask a friend or family member to watch you present. Request that they be honest with you and give constructive criticism about the strengths and weaknesses of your presentation. Have them jot down quick notes.</a:t>
            </a:r>
          </a:p>
          <a:p>
            <a:pPr fontAlgn="base"/>
            <a:r>
              <a:rPr lang="en-US" dirty="0"/>
              <a:t>After the practice presentation, compare notes with the friend or family member. Compare and contrast how you felt about the quality of your presentation with the feedback you received. Use this information to help improve your presentation delivery.</a:t>
            </a:r>
          </a:p>
          <a:p>
            <a:pPr fontAlgn="base"/>
            <a:r>
              <a:rPr lang="en-US" dirty="0"/>
              <a:t>What if you don’t have anyone available to practice your presentation? Record yourself using your phone or your laptop. It can be very difficult to listen to yourself, but it’s always enlightening to watch and/or listen to yourself present.</a:t>
            </a:r>
          </a:p>
          <a:p>
            <a:endParaRPr lang="en-US" dirty="0"/>
          </a:p>
        </p:txBody>
      </p:sp>
    </p:spTree>
    <p:extLst>
      <p:ext uri="{BB962C8B-B14F-4D97-AF65-F5344CB8AC3E}">
        <p14:creationId xmlns:p14="http://schemas.microsoft.com/office/powerpoint/2010/main" val="948635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Taking Notes</a:t>
            </a:r>
          </a:p>
        </p:txBody>
      </p:sp>
      <p:sp>
        <p:nvSpPr>
          <p:cNvPr id="3" name="Content Placeholder 2"/>
          <p:cNvSpPr>
            <a:spLocks noGrp="1"/>
          </p:cNvSpPr>
          <p:nvPr>
            <p:ph idx="1"/>
          </p:nvPr>
        </p:nvSpPr>
        <p:spPr/>
        <p:txBody>
          <a:bodyPr>
            <a:normAutofit fontScale="77500" lnSpcReduction="20000"/>
          </a:bodyPr>
          <a:lstStyle/>
          <a:p>
            <a:pPr fontAlgn="base"/>
            <a:r>
              <a:rPr lang="en-US" dirty="0"/>
              <a:t>It is impossible to write down everything your teacher says during a lecture.  As you become a more skilled learner, you will learn how to glean what is important from a lecture. Here are some things that can help you organize your notes and your understanding of the content in them.</a:t>
            </a:r>
          </a:p>
          <a:p>
            <a:pPr fontAlgn="base"/>
            <a:r>
              <a:rPr lang="en-US" dirty="0"/>
              <a:t>Consider these things before you start writing:</a:t>
            </a:r>
          </a:p>
          <a:p>
            <a:pPr fontAlgn="base"/>
            <a:r>
              <a:rPr lang="en-US" dirty="0"/>
              <a:t>Where are you going to keep your notes? 3 ring binder, folder, spiral notebook? Taking notes with a computer in your math class may prove difficult when you need to draw a graph or geometric object.</a:t>
            </a:r>
          </a:p>
          <a:p>
            <a:pPr fontAlgn="base"/>
            <a:r>
              <a:rPr lang="en-US" dirty="0"/>
              <a:t>How are you going to organize your notes on the page?</a:t>
            </a:r>
          </a:p>
          <a:p>
            <a:pPr fontAlgn="base"/>
            <a:r>
              <a:rPr lang="en-US" dirty="0"/>
              <a:t>What purpose do your notes serve?</a:t>
            </a:r>
          </a:p>
          <a:p>
            <a:pPr fontAlgn="base"/>
            <a:r>
              <a:rPr lang="en-US" dirty="0"/>
              <a:t>How do you plan to use your notes?</a:t>
            </a:r>
          </a:p>
          <a:p>
            <a:endParaRPr lang="en-US" dirty="0"/>
          </a:p>
        </p:txBody>
      </p:sp>
    </p:spTree>
    <p:extLst>
      <p:ext uri="{BB962C8B-B14F-4D97-AF65-F5344CB8AC3E}">
        <p14:creationId xmlns:p14="http://schemas.microsoft.com/office/powerpoint/2010/main" val="428035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Organizing Your Math Notes</a:t>
            </a:r>
            <a:br>
              <a:rPr lang="en-US" b="1" dirty="0"/>
            </a:br>
            <a:endParaRPr lang="en-US" dirty="0"/>
          </a:p>
        </p:txBody>
      </p:sp>
      <p:sp>
        <p:nvSpPr>
          <p:cNvPr id="3" name="Content Placeholder 2"/>
          <p:cNvSpPr>
            <a:spLocks noGrp="1"/>
          </p:cNvSpPr>
          <p:nvPr>
            <p:ph idx="1"/>
          </p:nvPr>
        </p:nvSpPr>
        <p:spPr/>
        <p:txBody>
          <a:bodyPr>
            <a:normAutofit fontScale="70000" lnSpcReduction="20000"/>
          </a:bodyPr>
          <a:lstStyle/>
          <a:p>
            <a:pPr fontAlgn="base"/>
            <a:r>
              <a:rPr lang="en-US" b="1" dirty="0"/>
              <a:t>Before and During Class</a:t>
            </a:r>
          </a:p>
          <a:p>
            <a:pPr fontAlgn="base"/>
            <a:r>
              <a:rPr lang="en-US" dirty="0"/>
              <a:t>As with any kind of class, you may need some time to figure out how to best organize the information you want to record. There are many popular styles of note-taking and if you have one you prefer, there is no reason to change.  If you want to explore more ideas that have worked well for other students in math courses, consider these:</a:t>
            </a:r>
          </a:p>
          <a:p>
            <a:pPr fontAlgn="base"/>
            <a:r>
              <a:rPr lang="en-US" dirty="0"/>
              <a:t>Split your page into two columns, one for descriptions/ definitions and one for examples</a:t>
            </a:r>
          </a:p>
          <a:p>
            <a:pPr fontAlgn="base"/>
            <a:r>
              <a:rPr lang="en-US" b="1" u="sng" dirty="0">
                <a:hlinkClick r:id="rId2"/>
              </a:rPr>
              <a:t>Cornell notes</a:t>
            </a:r>
            <a:r>
              <a:rPr lang="en-US" dirty="0"/>
              <a:t>—good old “C Notes”—can be helpful, but require some deeper thinking than you may be able to do on the fly during a lecture. Consider saving C notes for use while reading your textbook, instead.</a:t>
            </a:r>
          </a:p>
          <a:p>
            <a:pPr fontAlgn="base"/>
            <a:r>
              <a:rPr lang="en-US" dirty="0"/>
              <a:t>If you don’t understand something, write it down anyway and mark clearly that you have a question about it. If you don’t have time in class to ask about it, get help with it later. Writing down what you don’t understand may be the most important part of taking notes!</a:t>
            </a:r>
          </a:p>
          <a:p>
            <a:endParaRPr lang="en-US" dirty="0"/>
          </a:p>
        </p:txBody>
      </p:sp>
    </p:spTree>
    <p:extLst>
      <p:ext uri="{BB962C8B-B14F-4D97-AF65-F5344CB8AC3E}">
        <p14:creationId xmlns:p14="http://schemas.microsoft.com/office/powerpoint/2010/main" val="732439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Organizing Your Math Notes</a:t>
            </a:r>
          </a:p>
        </p:txBody>
      </p:sp>
      <p:sp>
        <p:nvSpPr>
          <p:cNvPr id="3" name="Content Placeholder 2"/>
          <p:cNvSpPr>
            <a:spLocks noGrp="1"/>
          </p:cNvSpPr>
          <p:nvPr>
            <p:ph idx="1"/>
          </p:nvPr>
        </p:nvSpPr>
        <p:spPr/>
        <p:txBody>
          <a:bodyPr/>
          <a:lstStyle/>
          <a:p>
            <a:r>
              <a:rPr lang="en-US" dirty="0"/>
              <a:t>Homework journal</a:t>
            </a:r>
          </a:p>
          <a:p>
            <a:r>
              <a:rPr lang="en-US" dirty="0"/>
              <a:t>Summarizing/ Reviewing</a:t>
            </a:r>
          </a:p>
          <a:p>
            <a:r>
              <a:rPr lang="en-US" dirty="0"/>
              <a:t>After Class / Homework</a:t>
            </a:r>
          </a:p>
          <a:p>
            <a:endParaRPr lang="en-US" dirty="0"/>
          </a:p>
        </p:txBody>
      </p:sp>
    </p:spTree>
    <p:extLst>
      <p:ext uri="{BB962C8B-B14F-4D97-AF65-F5344CB8AC3E}">
        <p14:creationId xmlns:p14="http://schemas.microsoft.com/office/powerpoint/2010/main" val="369945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Preparing for Your Math Exam</a:t>
            </a:r>
            <a:br>
              <a:rPr lang="en-US" b="1" dirty="0"/>
            </a:br>
            <a:endParaRPr lang="en-US" dirty="0"/>
          </a:p>
        </p:txBody>
      </p:sp>
      <p:sp>
        <p:nvSpPr>
          <p:cNvPr id="3" name="Content Placeholder 2"/>
          <p:cNvSpPr>
            <a:spLocks noGrp="1"/>
          </p:cNvSpPr>
          <p:nvPr>
            <p:ph idx="1"/>
          </p:nvPr>
        </p:nvSpPr>
        <p:spPr/>
        <p:txBody>
          <a:bodyPr>
            <a:normAutofit fontScale="85000" lnSpcReduction="20000"/>
          </a:bodyPr>
          <a:lstStyle/>
          <a:p>
            <a:pPr fontAlgn="base"/>
            <a:r>
              <a:rPr lang="en-US" dirty="0"/>
              <a:t>Recall the four sensory modalities in Fleming’s Learning Styles model:</a:t>
            </a:r>
          </a:p>
          <a:p>
            <a:pPr fontAlgn="base"/>
            <a:r>
              <a:rPr lang="en-US" dirty="0"/>
              <a:t>Visual learning</a:t>
            </a:r>
          </a:p>
          <a:p>
            <a:pPr fontAlgn="base"/>
            <a:r>
              <a:rPr lang="en-US" dirty="0"/>
              <a:t>Auditory learning</a:t>
            </a:r>
          </a:p>
          <a:p>
            <a:pPr fontAlgn="base"/>
            <a:r>
              <a:rPr lang="en-US" dirty="0"/>
              <a:t>Read/write learning</a:t>
            </a:r>
          </a:p>
          <a:p>
            <a:pPr fontAlgn="base"/>
            <a:r>
              <a:rPr lang="en-US" dirty="0"/>
              <a:t>Kinesthetic learning</a:t>
            </a:r>
          </a:p>
          <a:p>
            <a:pPr fontAlgn="base"/>
            <a:r>
              <a:rPr lang="en-US" dirty="0"/>
              <a:t>You can use the understanding you have of your own learning style to your advantage as you prepare for a math exam.</a:t>
            </a:r>
          </a:p>
          <a:p>
            <a:br>
              <a:rPr lang="en-US" b="1" u="sng" dirty="0">
                <a:hlinkClick r:id="rId2"/>
              </a:rPr>
            </a:br>
            <a:endParaRPr lang="en-US" dirty="0"/>
          </a:p>
        </p:txBody>
      </p:sp>
    </p:spTree>
    <p:extLst>
      <p:ext uri="{BB962C8B-B14F-4D97-AF65-F5344CB8AC3E}">
        <p14:creationId xmlns:p14="http://schemas.microsoft.com/office/powerpoint/2010/main" val="1891062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Your Math Exam</a:t>
            </a:r>
          </a:p>
        </p:txBody>
      </p:sp>
      <p:sp>
        <p:nvSpPr>
          <p:cNvPr id="3" name="Content Placeholder 2"/>
          <p:cNvSpPr>
            <a:spLocks noGrp="1"/>
          </p:cNvSpPr>
          <p:nvPr>
            <p:ph idx="1"/>
          </p:nvPr>
        </p:nvSpPr>
        <p:spPr/>
        <p:txBody>
          <a:bodyPr>
            <a:normAutofit fontScale="55000" lnSpcReduction="20000"/>
          </a:bodyPr>
          <a:lstStyle/>
          <a:p>
            <a:pPr fontAlgn="base"/>
            <a:r>
              <a:rPr lang="en-US" b="1" dirty="0"/>
              <a:t>Visual/Spatial</a:t>
            </a:r>
          </a:p>
          <a:p>
            <a:pPr fontAlgn="base"/>
            <a:r>
              <a:rPr lang="en-US" dirty="0"/>
              <a:t>Visual learners make sense of the world through pictures and images. They learn well when lesson plans incorporate photos, videos, or visual maps. A visual learner may describe their understanding as images or pictures rather than with words, and are drawn to design and spatially focused.</a:t>
            </a:r>
          </a:p>
          <a:p>
            <a:pPr fontAlgn="base"/>
            <a:r>
              <a:rPr lang="en-US" dirty="0"/>
              <a:t>If you learn with pictures and images, you may benefit from creating drawings related to each concept. Diagrams and visual cues can help visual learners make important connections between concepts. Mind maps may also be a helpful tool for further solidifying your understanding of how mathematical concepts are connected. Additionally, if you are visual, you could color code your notes and study materials.</a:t>
            </a:r>
            <a:br>
              <a:rPr lang="en-US" b="1" u="sng" dirty="0">
                <a:hlinkClick r:id="rId2"/>
              </a:rPr>
            </a:br>
            <a:endParaRPr lang="en-US" dirty="0"/>
          </a:p>
          <a:p>
            <a:pPr fontAlgn="base"/>
            <a:r>
              <a:rPr lang="en-US" b="1" dirty="0"/>
              <a:t>Auditory Learners</a:t>
            </a:r>
          </a:p>
          <a:p>
            <a:pPr fontAlgn="base"/>
            <a:r>
              <a:rPr lang="en-US" dirty="0"/>
              <a:t>Aural learners are best equipped to understand and store information absorbed via sound and music. Their ears are particularly adept at deconstructing and parsing heavy mixes of tones. They will often do better with books on tape versus printed versions.</a:t>
            </a:r>
          </a:p>
          <a:p>
            <a:pPr fontAlgn="base"/>
            <a:r>
              <a:rPr lang="en-US" dirty="0"/>
              <a:t>Many aural learners enjoy listening to music. Playing pleasant music in the background while learning mathematics can evoke positive emotions and stir up a bit of energy while you are working. Just make sure that the music is not overly distracting or played too loud. In addition, musical minded people can try to organize formulas and operations into musical patterns or rhymes. Coming up with a rhyme or melody to remember the quadratic equation may be more effective than simply attempting to remember the visual image of the formula. It may also help to find someone who will listen to you explain what you are learning or studying.</a:t>
            </a:r>
          </a:p>
          <a:p>
            <a:endParaRPr lang="en-US" dirty="0"/>
          </a:p>
        </p:txBody>
      </p:sp>
    </p:spTree>
    <p:extLst>
      <p:ext uri="{BB962C8B-B14F-4D97-AF65-F5344CB8AC3E}">
        <p14:creationId xmlns:p14="http://schemas.microsoft.com/office/powerpoint/2010/main" val="3688076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Your Math Exam</a:t>
            </a:r>
          </a:p>
        </p:txBody>
      </p:sp>
      <p:sp>
        <p:nvSpPr>
          <p:cNvPr id="3" name="Content Placeholder 2"/>
          <p:cNvSpPr>
            <a:spLocks noGrp="1"/>
          </p:cNvSpPr>
          <p:nvPr>
            <p:ph idx="1"/>
          </p:nvPr>
        </p:nvSpPr>
        <p:spPr/>
        <p:txBody>
          <a:bodyPr>
            <a:normAutofit lnSpcReduction="10000"/>
          </a:bodyPr>
          <a:lstStyle/>
          <a:p>
            <a:pPr lvl="0" fontAlgn="base">
              <a:buClr>
                <a:srgbClr val="83992A"/>
              </a:buClr>
            </a:pPr>
            <a:r>
              <a:rPr lang="en-US" sz="1400" b="1" dirty="0">
                <a:solidFill>
                  <a:prstClr val="black">
                    <a:lumMod val="85000"/>
                    <a:lumOff val="15000"/>
                  </a:prstClr>
                </a:solidFill>
              </a:rPr>
              <a:t>Read/ Write</a:t>
            </a:r>
          </a:p>
          <a:p>
            <a:pPr lvl="0" fontAlgn="base">
              <a:buClr>
                <a:srgbClr val="83992A"/>
              </a:buClr>
            </a:pPr>
            <a:r>
              <a:rPr lang="en-US" sz="1400" dirty="0">
                <a:solidFill>
                  <a:prstClr val="black">
                    <a:lumMod val="85000"/>
                    <a:lumOff val="15000"/>
                  </a:prstClr>
                </a:solidFill>
              </a:rPr>
              <a:t>Read/ Write learners may prefer learning with words—both with speech and writing. If you are a read/ write learner you may soak up knowledge through various mediums centered around language. If you prefer learning this way, try sitting down after class to rewrite your notes. Translating a mathematical expression, graph, or equation into words may also help. If you learn from reading and writing, keeping a homework journal may be very beneficial to you.</a:t>
            </a:r>
          </a:p>
          <a:p>
            <a:pPr lvl="0" fontAlgn="base">
              <a:buClr>
                <a:srgbClr val="83992A"/>
              </a:buClr>
            </a:pPr>
            <a:r>
              <a:rPr lang="en-US" sz="1400" b="1" dirty="0">
                <a:solidFill>
                  <a:prstClr val="black">
                    <a:lumMod val="85000"/>
                    <a:lumOff val="15000"/>
                  </a:prstClr>
                </a:solidFill>
              </a:rPr>
              <a:t>Physical/Kinesthetic</a:t>
            </a:r>
          </a:p>
          <a:p>
            <a:pPr lvl="0" fontAlgn="base">
              <a:buClr>
                <a:srgbClr val="83992A"/>
              </a:buClr>
            </a:pPr>
            <a:r>
              <a:rPr lang="en-US" sz="1400" dirty="0">
                <a:solidFill>
                  <a:prstClr val="black">
                    <a:lumMod val="85000"/>
                    <a:lumOff val="15000"/>
                  </a:prstClr>
                </a:solidFill>
              </a:rPr>
              <a:t>Physical learners learn best by touch and movement. A lot of superb athletes tend to fall into this category as physical processes and activities seem to sync well with their learning and memorizing capabilities.</a:t>
            </a:r>
          </a:p>
          <a:p>
            <a:pPr lvl="0" fontAlgn="base">
              <a:buClr>
                <a:srgbClr val="83992A"/>
              </a:buClr>
            </a:pPr>
            <a:r>
              <a:rPr lang="en-US" sz="1400" dirty="0">
                <a:solidFill>
                  <a:prstClr val="black">
                    <a:lumMod val="85000"/>
                    <a:lumOff val="15000"/>
                  </a:prstClr>
                </a:solidFill>
              </a:rPr>
              <a:t>For physical learners, studying may seem like torture, but if you are committed to it, there are ways. If you tend to learn best when active, it is important for you to stay in motion while studying. This could involve squeezing a stress ball while working, or simply taking a break every 20 or 30 minutes to walk around the room. Hands on models are terrific as well when applicable. If there is a tangible learning device that you can actually touch and interact with, all the better.</a:t>
            </a:r>
          </a:p>
          <a:p>
            <a:pPr lvl="0" fontAlgn="base">
              <a:buClr>
                <a:srgbClr val="83992A"/>
              </a:buClr>
            </a:pPr>
            <a:r>
              <a:rPr lang="en-US" sz="1400" dirty="0">
                <a:solidFill>
                  <a:prstClr val="black">
                    <a:lumMod val="85000"/>
                    <a:lumOff val="15000"/>
                  </a:prstClr>
                </a:solidFill>
              </a:rPr>
              <a:t>As you work through problems to study for your exam, use this decision tree to help you optimize your time.</a:t>
            </a:r>
          </a:p>
          <a:p>
            <a:endParaRPr lang="en-US" dirty="0"/>
          </a:p>
        </p:txBody>
      </p:sp>
    </p:spTree>
    <p:extLst>
      <p:ext uri="{BB962C8B-B14F-4D97-AF65-F5344CB8AC3E}">
        <p14:creationId xmlns:p14="http://schemas.microsoft.com/office/powerpoint/2010/main" val="4052681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Screen Shot 2016-09-20 at 3.53.11 P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5989" y="627017"/>
            <a:ext cx="9936479" cy="5503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3684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Six Types of Test-Taking Errors</a:t>
            </a:r>
            <a:br>
              <a:rPr lang="en-US" b="1" dirty="0"/>
            </a:br>
            <a:endParaRPr lang="en-US" dirty="0"/>
          </a:p>
        </p:txBody>
      </p:sp>
      <p:sp>
        <p:nvSpPr>
          <p:cNvPr id="3" name="Content Placeholder 2"/>
          <p:cNvSpPr>
            <a:spLocks noGrp="1"/>
          </p:cNvSpPr>
          <p:nvPr>
            <p:ph idx="1"/>
          </p:nvPr>
        </p:nvSpPr>
        <p:spPr/>
        <p:txBody>
          <a:bodyPr>
            <a:normAutofit fontScale="62500" lnSpcReduction="20000"/>
          </a:bodyPr>
          <a:lstStyle/>
          <a:p>
            <a:pPr fontAlgn="base"/>
            <a:r>
              <a:rPr lang="en-US" b="1" dirty="0"/>
              <a:t>Carelessness. </a:t>
            </a:r>
            <a:r>
              <a:rPr lang="en-US" dirty="0"/>
              <a:t>You lost focus on the question and made a silly error (like changing a sign or inventing a new rule of algebra).</a:t>
            </a:r>
          </a:p>
          <a:p>
            <a:pPr fontAlgn="base"/>
            <a:r>
              <a:rPr lang="en-US" b="1" dirty="0"/>
              <a:t>Directions. </a:t>
            </a:r>
            <a:r>
              <a:rPr lang="en-US" dirty="0"/>
              <a:t>You skipped over or misunderstood directions and as a result you did the problem incorrectly.</a:t>
            </a:r>
          </a:p>
          <a:p>
            <a:pPr fontAlgn="base"/>
            <a:r>
              <a:rPr lang="en-US" b="1" dirty="0"/>
              <a:t>Concept. </a:t>
            </a:r>
            <a:r>
              <a:rPr lang="en-US" dirty="0"/>
              <a:t>You did not understand the properties or principles required to work the problem.</a:t>
            </a:r>
          </a:p>
          <a:p>
            <a:pPr fontAlgn="base"/>
            <a:r>
              <a:rPr lang="en-US" b="1" dirty="0"/>
              <a:t>Application. </a:t>
            </a:r>
            <a:r>
              <a:rPr lang="en-US" dirty="0"/>
              <a:t>You understood the concepts involved, but did not apply them correctly in the context of the specific problem presented.</a:t>
            </a:r>
          </a:p>
          <a:p>
            <a:pPr fontAlgn="base"/>
            <a:r>
              <a:rPr lang="en-US" b="1" dirty="0"/>
              <a:t>Nerves. </a:t>
            </a:r>
            <a:r>
              <a:rPr lang="en-US" dirty="0"/>
              <a:t>You made errors in judgment due to the pressure of the test-taking environment. These include</a:t>
            </a:r>
            <a:r>
              <a:rPr lang="en-US" b="1" dirty="0"/>
              <a:t> </a:t>
            </a:r>
            <a:r>
              <a:rPr lang="en-US" dirty="0"/>
              <a:t>not completing the problem to the last step, changing a correct answer to an incorrect answer, getting stuck on one problem and spending too much time on it, rushing through the easiest parts of the test and making careless mistakes, leaving answers blank (no partial credit), or leaving early and not checking all of your answers.</a:t>
            </a:r>
          </a:p>
          <a:p>
            <a:pPr fontAlgn="base"/>
            <a:r>
              <a:rPr lang="en-US" b="1" dirty="0"/>
              <a:t>Preparation. </a:t>
            </a:r>
            <a:r>
              <a:rPr lang="en-US" dirty="0"/>
              <a:t>You studied the wrong material, or did not spend enough time studying the relevant topics.</a:t>
            </a:r>
          </a:p>
          <a:p>
            <a:pPr fontAlgn="base"/>
            <a:r>
              <a:rPr lang="en-US" dirty="0"/>
              <a:t>Identifying what kinds of error you made will help you focus your strategy for study and preparation for the next exam.  You can develop a plan for how to prevent similar types of errors, once you know where to concentrate your efforts.</a:t>
            </a:r>
          </a:p>
          <a:p>
            <a:endParaRPr lang="en-US" dirty="0"/>
          </a:p>
        </p:txBody>
      </p:sp>
    </p:spTree>
    <p:extLst>
      <p:ext uri="{BB962C8B-B14F-4D97-AF65-F5344CB8AC3E}">
        <p14:creationId xmlns:p14="http://schemas.microsoft.com/office/powerpoint/2010/main" val="3924136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Guidelines for Communicating with Instructors</a:t>
            </a:r>
            <a:br>
              <a:rPr lang="en-US" b="1" dirty="0"/>
            </a:br>
            <a:endParaRPr lang="en-US" dirty="0"/>
          </a:p>
        </p:txBody>
      </p:sp>
      <p:sp>
        <p:nvSpPr>
          <p:cNvPr id="3" name="Content Placeholder 2"/>
          <p:cNvSpPr>
            <a:spLocks noGrp="1"/>
          </p:cNvSpPr>
          <p:nvPr>
            <p:ph idx="1"/>
          </p:nvPr>
        </p:nvSpPr>
        <p:spPr>
          <a:xfrm>
            <a:off x="1295401" y="2542904"/>
            <a:ext cx="9601196" cy="3570514"/>
          </a:xfrm>
        </p:spPr>
        <p:txBody>
          <a:bodyPr>
            <a:noAutofit/>
          </a:bodyPr>
          <a:lstStyle/>
          <a:p>
            <a:pPr fontAlgn="base"/>
            <a:r>
              <a:rPr lang="en-US" sz="1200" dirty="0"/>
              <a:t>Getting along with instructors and communicating well begins with attitude. </a:t>
            </a:r>
          </a:p>
          <a:p>
            <a:pPr fontAlgn="base"/>
            <a:r>
              <a:rPr lang="en-US" sz="1200" dirty="0"/>
              <a:t>Prepare before meeting with the instructor. Go over your notes on readings and lectures and write down your specific questions. </a:t>
            </a:r>
          </a:p>
          <a:p>
            <a:pPr fontAlgn="base"/>
            <a:r>
              <a:rPr lang="en-US" sz="1200" dirty="0"/>
              <a:t>Be sure to introduce yourself. Especially near the beginning of the term, don’t assume that your instructor has learned everyone’s name yet, and don’t make him or her have to ask you.</a:t>
            </a:r>
          </a:p>
          <a:p>
            <a:pPr fontAlgn="base"/>
            <a:r>
              <a:rPr lang="en-US" sz="1200" dirty="0"/>
              <a:t>Respect the instructor’s time. </a:t>
            </a:r>
          </a:p>
          <a:p>
            <a:pPr fontAlgn="base"/>
            <a:r>
              <a:rPr lang="en-US" sz="1200" dirty="0"/>
              <a:t>Understand that the instructor will recognize you from class. If you spent a lecture hour not paying attention, it will reflect badly on you to come to an office hour to find out what you missed.</a:t>
            </a:r>
          </a:p>
          <a:p>
            <a:pPr fontAlgn="base"/>
            <a:r>
              <a:rPr lang="en-US" sz="1200" dirty="0"/>
              <a:t>Don’t try to fool an instructor. Insincere praise or making excuses for not doing an assignment will rarely play in your favor (they’ve heard it all before!). </a:t>
            </a:r>
          </a:p>
          <a:p>
            <a:pPr fontAlgn="base"/>
            <a:r>
              <a:rPr lang="en-US" sz="1200" dirty="0"/>
              <a:t>Try to see things from the instructor’s point of view. Imagine that you spent hours preparing for class, on a topic that you find very interesting and exciting. You are gratified when people understand what you’re saying—they really get it! And then a student after class asks, “Is this going to be on the test?” How would you feel?</a:t>
            </a:r>
          </a:p>
          <a:p>
            <a:pPr fontAlgn="base"/>
            <a:r>
              <a:rPr lang="en-US" sz="1200" dirty="0"/>
              <a:t>Be professional when talking to an instructor. You can be cordial and friendly, but it’s ideal to keep it professional and on an adult level. Come to office hours prepared with your questions—not just to chat or joke around. (Don’t wear sunglasses or earphones in the office or check your cell phone for messages.) Be prepared to accept constructive criticism in a professional way, without taking it personally or complaining.</a:t>
            </a:r>
          </a:p>
          <a:p>
            <a:endParaRPr lang="en-US" sz="1200" dirty="0"/>
          </a:p>
        </p:txBody>
      </p:sp>
    </p:spTree>
    <p:extLst>
      <p:ext uri="{BB962C8B-B14F-4D97-AF65-F5344CB8AC3E}">
        <p14:creationId xmlns:p14="http://schemas.microsoft.com/office/powerpoint/2010/main" val="4218353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Reading Strategies for Academic Texts</a:t>
            </a:r>
            <a:br>
              <a:rPr lang="en-US" b="1" dirty="0"/>
            </a:br>
            <a:endParaRPr lang="en-US" dirty="0"/>
          </a:p>
        </p:txBody>
      </p:sp>
      <p:sp>
        <p:nvSpPr>
          <p:cNvPr id="3" name="Content Placeholder 2"/>
          <p:cNvSpPr>
            <a:spLocks noGrp="1"/>
          </p:cNvSpPr>
          <p:nvPr>
            <p:ph idx="1"/>
          </p:nvPr>
        </p:nvSpPr>
        <p:spPr>
          <a:xfrm>
            <a:off x="1295401" y="2464527"/>
            <a:ext cx="9601196" cy="3411342"/>
          </a:xfrm>
        </p:spPr>
        <p:txBody>
          <a:bodyPr>
            <a:normAutofit fontScale="70000" lnSpcReduction="20000"/>
          </a:bodyPr>
          <a:lstStyle/>
          <a:p>
            <a:pPr fontAlgn="base"/>
            <a:r>
              <a:rPr lang="en-US" b="1" dirty="0"/>
              <a:t>Preview</a:t>
            </a:r>
            <a:r>
              <a:rPr lang="en-US" dirty="0"/>
              <a:t>: Read the title, the back of the book, and table of contents. Scanning this information can give you an initial idea of what you’ll be reading and some useful context for thinking about it. </a:t>
            </a:r>
          </a:p>
          <a:p>
            <a:pPr fontAlgn="base"/>
            <a:r>
              <a:rPr lang="en-US" b="1" dirty="0"/>
              <a:t>Read</a:t>
            </a:r>
            <a:r>
              <a:rPr lang="en-US" dirty="0"/>
              <a:t>: While you read an academic text, you should have a pen or pencil in hand. Circle or highlight key concepts. Write questions or comments in the margins or in a notebook.  </a:t>
            </a:r>
          </a:p>
          <a:p>
            <a:pPr fontAlgn="base"/>
            <a:r>
              <a:rPr lang="en-US" b="1" dirty="0"/>
              <a:t>Summarize</a:t>
            </a:r>
            <a:r>
              <a:rPr lang="en-US" dirty="0"/>
              <a:t>: After you an read academic text, it’s worth taking the time to write a short summary. Jotting down a few sentences or a short paragraph capturing the main ideas of the reading is enormously beneficial: it not only helps you understand and absorb what you read but gives you ready study and review materials for exams and other writing assignments.</a:t>
            </a:r>
          </a:p>
          <a:p>
            <a:pPr fontAlgn="base"/>
            <a:r>
              <a:rPr lang="en-US" b="1" dirty="0"/>
              <a:t>Review</a:t>
            </a:r>
            <a:r>
              <a:rPr lang="en-US" dirty="0"/>
              <a:t>: It always helps to revisit what you’ve read for a quick refresher. It may not be practical to thoroughly reread assignments from start to finish, but before class discussions or tests, it’s a good idea to skim through them to identify the main points, reread any notes at the ends of chapters, and review any summaries you’ve written.</a:t>
            </a:r>
          </a:p>
          <a:p>
            <a:pPr fontAlgn="base"/>
            <a:r>
              <a:rPr lang="en-US" b="1" dirty="0">
                <a:solidFill>
                  <a:srgbClr val="FF0000"/>
                </a:solidFill>
              </a:rPr>
              <a:t>Use online recourses available from your instructor or book publishers.</a:t>
            </a:r>
          </a:p>
          <a:p>
            <a:endParaRPr lang="en-US" dirty="0"/>
          </a:p>
        </p:txBody>
      </p:sp>
    </p:spTree>
    <p:extLst>
      <p:ext uri="{BB962C8B-B14F-4D97-AF65-F5344CB8AC3E}">
        <p14:creationId xmlns:p14="http://schemas.microsoft.com/office/powerpoint/2010/main" val="26327838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78699-CB8C-4F57-8C41-AED065FFAEEC}"/>
              </a:ext>
            </a:extLst>
          </p:cNvPr>
          <p:cNvSpPr>
            <a:spLocks noGrp="1"/>
          </p:cNvSpPr>
          <p:nvPr>
            <p:ph type="title"/>
          </p:nvPr>
        </p:nvSpPr>
        <p:spPr>
          <a:xfrm>
            <a:off x="1295402" y="820132"/>
            <a:ext cx="9601195" cy="1263192"/>
          </a:xfrm>
        </p:spPr>
        <p:txBody>
          <a:bodyPr>
            <a:normAutofit fontScale="90000"/>
          </a:bodyPr>
          <a:lstStyle/>
          <a:p>
            <a:br>
              <a:rPr lang="en-US" sz="3100" b="1" dirty="0"/>
            </a:br>
            <a:r>
              <a:rPr lang="en-US" sz="3100" b="1" dirty="0"/>
              <a:t>Effective Email Communication with Instructors</a:t>
            </a:r>
            <a:br>
              <a:rPr lang="en-US" b="1" dirty="0"/>
            </a:br>
            <a:endParaRPr lang="en-US" dirty="0"/>
          </a:p>
        </p:txBody>
      </p:sp>
      <p:sp>
        <p:nvSpPr>
          <p:cNvPr id="3" name="Content Placeholder 2">
            <a:extLst>
              <a:ext uri="{FF2B5EF4-FFF2-40B4-BE49-F238E27FC236}">
                <a16:creationId xmlns:a16="http://schemas.microsoft.com/office/drawing/2014/main" id="{FA38887C-6E8B-4754-956E-11E08BB92930}"/>
              </a:ext>
            </a:extLst>
          </p:cNvPr>
          <p:cNvSpPr>
            <a:spLocks noGrp="1"/>
          </p:cNvSpPr>
          <p:nvPr>
            <p:ph idx="1"/>
          </p:nvPr>
        </p:nvSpPr>
        <p:spPr>
          <a:xfrm>
            <a:off x="1295401" y="2556932"/>
            <a:ext cx="9601196" cy="3318936"/>
          </a:xfrm>
        </p:spPr>
        <p:txBody>
          <a:bodyPr>
            <a:normAutofit fontScale="77500" lnSpcReduction="20000"/>
          </a:bodyPr>
          <a:lstStyle/>
          <a:p>
            <a:r>
              <a:rPr lang="en-US" dirty="0"/>
              <a:t>Just as digital messaging has become a primary form of communication in business and society, it has a growing role in education and has become an important and valuable means of communicating with instructors. Most college students are familiar with digital messaging, such as email, texting, and messages via the online-course learning-management system. Using digital messaging respects other people’s time, allowing them to answer at a time of their choosing.</a:t>
            </a:r>
          </a:p>
          <a:p>
            <a:r>
              <a:rPr lang="en-US" dirty="0"/>
              <a:t>However, digital communication with instructors is a written form of communication that differs from communicating with friends. Students who text with friends often adopt shortcuts, such as not spelling out full words, ignoring capitalization and punctuation, and not focusing on grammar or using full sentences. Such texts are usually very informal and are not an appropriate style for communicating with instructors. Your instructors expect you to use a professional, respectful tone and fairly formal style.</a:t>
            </a:r>
          </a:p>
          <a:p>
            <a:r>
              <a:rPr lang="en-US" dirty="0"/>
              <a:t>See the next slide for more specific tips…</a:t>
            </a:r>
          </a:p>
        </p:txBody>
      </p:sp>
    </p:spTree>
    <p:extLst>
      <p:ext uri="{BB962C8B-B14F-4D97-AF65-F5344CB8AC3E}">
        <p14:creationId xmlns:p14="http://schemas.microsoft.com/office/powerpoint/2010/main" val="26311877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57843-B8F2-4438-8384-596616140D94}"/>
              </a:ext>
            </a:extLst>
          </p:cNvPr>
          <p:cNvSpPr>
            <a:spLocks noGrp="1"/>
          </p:cNvSpPr>
          <p:nvPr>
            <p:ph type="title"/>
          </p:nvPr>
        </p:nvSpPr>
        <p:spPr/>
        <p:txBody>
          <a:bodyPr>
            <a:normAutofit/>
          </a:bodyPr>
          <a:lstStyle/>
          <a:p>
            <a:r>
              <a:rPr lang="en-US" sz="3200" b="1" dirty="0"/>
              <a:t>Effective Email Communication with Instructors</a:t>
            </a:r>
            <a:endParaRPr lang="en-US" sz="3200" dirty="0"/>
          </a:p>
        </p:txBody>
      </p:sp>
      <p:sp>
        <p:nvSpPr>
          <p:cNvPr id="3" name="Content Placeholder 2">
            <a:extLst>
              <a:ext uri="{FF2B5EF4-FFF2-40B4-BE49-F238E27FC236}">
                <a16:creationId xmlns:a16="http://schemas.microsoft.com/office/drawing/2014/main" id="{48A0202C-AB4B-4529-929F-481D5FD4C589}"/>
              </a:ext>
            </a:extLst>
          </p:cNvPr>
          <p:cNvSpPr>
            <a:spLocks noGrp="1"/>
          </p:cNvSpPr>
          <p:nvPr>
            <p:ph idx="1"/>
          </p:nvPr>
        </p:nvSpPr>
        <p:spPr>
          <a:xfrm>
            <a:off x="1295401" y="2556932"/>
            <a:ext cx="9601196" cy="3627052"/>
          </a:xfrm>
        </p:spPr>
        <p:txBody>
          <a:bodyPr>
            <a:normAutofit fontScale="47500" lnSpcReduction="20000"/>
          </a:bodyPr>
          <a:lstStyle/>
          <a:p>
            <a:r>
              <a:rPr lang="en-US" sz="2500" dirty="0"/>
              <a:t>Use a professional email name. If you have a nickname you use with friends, create a different account with a professional name for use with instructors, work supervisors, and others. “</a:t>
            </a:r>
            <a:r>
              <a:rPr lang="en-US" sz="2500" dirty="0" err="1"/>
              <a:t>BoatyMcBoatface</a:t>
            </a:r>
            <a:r>
              <a:rPr lang="en-US" sz="2500" dirty="0"/>
              <a:t>” is not an appropriate, professional email name.</a:t>
            </a:r>
          </a:p>
          <a:p>
            <a:r>
              <a:rPr lang="en-US" sz="2500" dirty="0"/>
              <a:t>Include something in the subject line that readily communicates the purpose/topic of your email: “May I make an appointment?” says something; “Help!” doesn’t.</a:t>
            </a:r>
          </a:p>
          <a:p>
            <a:r>
              <a:rPr lang="en-US" sz="2500" dirty="0"/>
              <a:t>Address digital messages as you do a letter, beginning “Dear Professor ____.” Include your full name in the closing.</a:t>
            </a:r>
          </a:p>
          <a:p>
            <a:r>
              <a:rPr lang="en-US" sz="2500" dirty="0"/>
              <a:t>Get to your point quickly and concisely.</a:t>
            </a:r>
          </a:p>
          <a:p>
            <a:r>
              <a:rPr lang="en-US" sz="2500" dirty="0"/>
              <a:t>Write as you would in a paper for class, avoiding sarcasm, criticism, or negative language.</a:t>
            </a:r>
          </a:p>
          <a:p>
            <a:r>
              <a:rPr lang="en-US" sz="2500" dirty="0"/>
              <a:t>Avoid abbreviations, nonstandard spelling, slang, and emoticons like smiley faces.</a:t>
            </a:r>
          </a:p>
          <a:p>
            <a:r>
              <a:rPr lang="en-US" sz="2500" dirty="0"/>
              <a:t>Be courteous, accommodating, and respectful. Avoid stating expectations like, “I’ll expect to hear from you soon” or “If I haven’t heard by 4 p.m., I’ll assume you’ll accept my late paper.”</a:t>
            </a:r>
          </a:p>
          <a:p>
            <a:r>
              <a:rPr lang="en-US" sz="2500" dirty="0"/>
              <a:t>When you reply to a message, leave the original message within yours.</a:t>
            </a:r>
          </a:p>
          <a:p>
            <a:r>
              <a:rPr lang="en-US" sz="2500" dirty="0"/>
              <a:t>End the message with a “Thank you” or something similar.</a:t>
            </a:r>
          </a:p>
          <a:p>
            <a:r>
              <a:rPr lang="en-US" sz="2500" dirty="0"/>
              <a:t>Proofread your message before sending it.</a:t>
            </a:r>
          </a:p>
          <a:p>
            <a:r>
              <a:rPr lang="en-US" sz="2500" dirty="0"/>
              <a:t>Wait to send if you are upset. With any important message, it’s a good idea to wait and review the message later before sending it. You may have expressed an emotion or thought that you will think better about later. Many problems have resulted when people send messages too quickly without thinking.</a:t>
            </a:r>
          </a:p>
          <a:p>
            <a:endParaRPr lang="en-US" dirty="0"/>
          </a:p>
        </p:txBody>
      </p:sp>
    </p:spTree>
    <p:extLst>
      <p:ext uri="{BB962C8B-B14F-4D97-AF65-F5344CB8AC3E}">
        <p14:creationId xmlns:p14="http://schemas.microsoft.com/office/powerpoint/2010/main" val="3263367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A0404-A01B-47F2-A5DC-715D66A31C71}"/>
              </a:ext>
            </a:extLst>
          </p:cNvPr>
          <p:cNvSpPr>
            <a:spLocks noGrp="1"/>
          </p:cNvSpPr>
          <p:nvPr>
            <p:ph type="title"/>
          </p:nvPr>
        </p:nvSpPr>
        <p:spPr/>
        <p:txBody>
          <a:bodyPr>
            <a:normAutofit/>
          </a:bodyPr>
          <a:lstStyle/>
          <a:p>
            <a:r>
              <a:rPr lang="en-US" b="1" dirty="0"/>
              <a:t>Conflict-Resolution Strategies</a:t>
            </a:r>
            <a:endParaRPr lang="en-US" dirty="0"/>
          </a:p>
        </p:txBody>
      </p:sp>
      <p:sp>
        <p:nvSpPr>
          <p:cNvPr id="3" name="Content Placeholder 2">
            <a:extLst>
              <a:ext uri="{FF2B5EF4-FFF2-40B4-BE49-F238E27FC236}">
                <a16:creationId xmlns:a16="http://schemas.microsoft.com/office/drawing/2014/main" id="{5C12AEC3-F9FA-4214-9306-AEB26F91C414}"/>
              </a:ext>
            </a:extLst>
          </p:cNvPr>
          <p:cNvSpPr>
            <a:spLocks noGrp="1"/>
          </p:cNvSpPr>
          <p:nvPr>
            <p:ph idx="1"/>
          </p:nvPr>
        </p:nvSpPr>
        <p:spPr/>
        <p:txBody>
          <a:bodyPr>
            <a:normAutofit fontScale="47500" lnSpcReduction="20000"/>
          </a:bodyPr>
          <a:lstStyle/>
          <a:p>
            <a:r>
              <a:rPr lang="en-US" dirty="0"/>
              <a:t>Here are guidelines for talking about a grade or resolving any other problem or disagreement with an instructor:</a:t>
            </a:r>
          </a:p>
          <a:p>
            <a:r>
              <a:rPr lang="en-US" dirty="0"/>
              <a:t>Go over the requirements for the paper or test and the instructor’s comments. Be sure you actually have a reason to evaluate the grade—not just that you didn’t do well. Be prepared with specific points you want to discuss.</a:t>
            </a:r>
          </a:p>
          <a:p>
            <a:r>
              <a:rPr lang="en-US" dirty="0"/>
              <a:t>Make an appointment with your instructor. For face-to-face classes, don’t try to talk about your concern before or after class.</a:t>
            </a:r>
          </a:p>
          <a:p>
            <a:r>
              <a:rPr lang="en-US" dirty="0"/>
              <a:t>Be polite. Begin by politely explaining that you thought you did better on the assignment or test (not simply that you think you deserve a better grade) and that you’d like to go over it to better understand the result.</a:t>
            </a:r>
          </a:p>
          <a:p>
            <a:r>
              <a:rPr lang="en-US" dirty="0"/>
              <a:t>Allow the instructor to explain his or her comments on the assignment or grading of the test. Don’t complain or whine; instead, show your appreciation for the explanation. Raise any specific questions, or make comments at this time. For example, you might say, “I really thought I was being clear here when I wrote . . .”</a:t>
            </a:r>
          </a:p>
          <a:p>
            <a:r>
              <a:rPr lang="en-US" dirty="0"/>
              <a:t>Use good listening skills. Whatever you do, don’t argue!</a:t>
            </a:r>
          </a:p>
          <a:p>
            <a:r>
              <a:rPr lang="en-US" dirty="0"/>
              <a:t>Ask what you can do to improve the grade, if possible. Can you rewrite the paper or do any extra-credit work to help make up for a test score? While you are showing that you would like to earn a higher grade in the course, also make it clear that you’re willing to put in the effort and that you want to learn more, not just get the higher grade.</a:t>
            </a:r>
          </a:p>
          <a:p>
            <a:r>
              <a:rPr lang="en-US" dirty="0"/>
              <a:t>If there is no opportunity to improve on this specific project, ask the instructor for advice on what you might do on the next assignment or when preparing for the next test. You may be offered some individual help or receive good study advice, and your instructor will respect your willingness to make the effort—as long as it’s clear that you’re more interested in learning than getting a good grade.</a:t>
            </a:r>
          </a:p>
          <a:p>
            <a:endParaRPr lang="en-US" dirty="0"/>
          </a:p>
        </p:txBody>
      </p:sp>
    </p:spTree>
    <p:extLst>
      <p:ext uri="{BB962C8B-B14F-4D97-AF65-F5344CB8AC3E}">
        <p14:creationId xmlns:p14="http://schemas.microsoft.com/office/powerpoint/2010/main" val="911534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40DBB-BEBA-4C48-B688-58FB4512D45A}"/>
              </a:ext>
            </a:extLst>
          </p:cNvPr>
          <p:cNvSpPr>
            <a:spLocks noGrp="1"/>
          </p:cNvSpPr>
          <p:nvPr>
            <p:ph type="title"/>
          </p:nvPr>
        </p:nvSpPr>
        <p:spPr/>
        <p:txBody>
          <a:bodyPr>
            <a:normAutofit fontScale="90000"/>
          </a:bodyPr>
          <a:lstStyle/>
          <a:p>
            <a:r>
              <a:rPr lang="en-US" b="1" dirty="0"/>
              <a:t>Working with Instructors: Key Points</a:t>
            </a:r>
            <a:br>
              <a:rPr lang="en-US" b="1" dirty="0"/>
            </a:br>
            <a:endParaRPr lang="en-US" dirty="0"/>
          </a:p>
        </p:txBody>
      </p:sp>
      <p:sp>
        <p:nvSpPr>
          <p:cNvPr id="3" name="Content Placeholder 2">
            <a:extLst>
              <a:ext uri="{FF2B5EF4-FFF2-40B4-BE49-F238E27FC236}">
                <a16:creationId xmlns:a16="http://schemas.microsoft.com/office/drawing/2014/main" id="{02DB5779-DCB4-44B5-A9FF-548308A4B185}"/>
              </a:ext>
            </a:extLst>
          </p:cNvPr>
          <p:cNvSpPr>
            <a:spLocks noGrp="1"/>
          </p:cNvSpPr>
          <p:nvPr>
            <p:ph idx="1"/>
          </p:nvPr>
        </p:nvSpPr>
        <p:spPr/>
        <p:txBody>
          <a:bodyPr>
            <a:normAutofit fontScale="47500" lnSpcReduction="20000"/>
          </a:bodyPr>
          <a:lstStyle/>
          <a:p>
            <a:r>
              <a:rPr lang="en-US" sz="2500" b="1" dirty="0"/>
              <a:t>Go the extra mile</a:t>
            </a:r>
            <a:r>
              <a:rPr lang="en-US" sz="2500" dirty="0"/>
              <a:t>: Talk to your professor when you</a:t>
            </a:r>
          </a:p>
          <a:p>
            <a:pPr lvl="1"/>
            <a:r>
              <a:rPr lang="en-US" sz="2500" dirty="0"/>
              <a:t>Need an extension</a:t>
            </a:r>
          </a:p>
          <a:p>
            <a:pPr lvl="1"/>
            <a:r>
              <a:rPr lang="en-US" sz="2500" dirty="0"/>
              <a:t>Need clarification on course material</a:t>
            </a:r>
          </a:p>
          <a:p>
            <a:pPr lvl="1"/>
            <a:r>
              <a:rPr lang="en-US" sz="2500" dirty="0"/>
              <a:t>Are experiencing challenges in your personal life that impact your academic performance</a:t>
            </a:r>
          </a:p>
          <a:p>
            <a:pPr lvl="1"/>
            <a:r>
              <a:rPr lang="en-US" sz="2500" dirty="0"/>
              <a:t>Are considering pursuing a major or graduate degree in their subject area</a:t>
            </a:r>
          </a:p>
          <a:p>
            <a:r>
              <a:rPr lang="en-US" sz="2500" b="1" dirty="0"/>
              <a:t>Visit early</a:t>
            </a:r>
            <a:r>
              <a:rPr lang="en-US" sz="2500" dirty="0"/>
              <a:t>: Building rapport with your professors early in the semester will pay off if you need an extension or extra help later on. Professors like it when you visit office hours, but they don't appreciate it when panicked students ask for an extension an hour before an assignment is due. Most professors will be very accommodating if you ask for help well in advance.</a:t>
            </a:r>
          </a:p>
          <a:p>
            <a:r>
              <a:rPr lang="en-US" sz="2500" b="1" dirty="0"/>
              <a:t>Show your interest</a:t>
            </a:r>
            <a:r>
              <a:rPr lang="en-US" sz="2500" dirty="0"/>
              <a:t>: Professors want you to be as interested in their subject as they are. Nothing excites them more than knowing you are passionate about what they teach. You can show your interest by participating in class, attending office hours, and emailing your professors if you have questions.</a:t>
            </a:r>
          </a:p>
          <a:p>
            <a:r>
              <a:rPr lang="en-US" sz="2500" b="1" dirty="0"/>
              <a:t>Meet your professor</a:t>
            </a:r>
            <a:r>
              <a:rPr lang="en-US" sz="2500" dirty="0"/>
              <a:t>: Professors have many responsibilities to juggle including research, teaching, traveling to conferences, and administrative tasks. However, they DO want to talk with you. Go to office hours and meet your professors!</a:t>
            </a:r>
          </a:p>
          <a:p>
            <a:r>
              <a:rPr lang="en-US" sz="2500" b="1" dirty="0"/>
              <a:t>Build relationships</a:t>
            </a:r>
            <a:r>
              <a:rPr lang="en-US" sz="2500" dirty="0"/>
              <a:t>: Believe it or not, your professors are really interesting people. You might just enjoy their company. They can also open doors to academic research, serve as mentors, and may write you a reference letter down the road. Build strong relationships with your profs while you have the chance.</a:t>
            </a:r>
          </a:p>
          <a:p>
            <a:endParaRPr lang="en-US" dirty="0"/>
          </a:p>
        </p:txBody>
      </p:sp>
    </p:spTree>
    <p:extLst>
      <p:ext uri="{BB962C8B-B14F-4D97-AF65-F5344CB8AC3E}">
        <p14:creationId xmlns:p14="http://schemas.microsoft.com/office/powerpoint/2010/main" val="27717067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C0867-89EA-41C3-B1DB-93E019F70C41}"/>
              </a:ext>
            </a:extLst>
          </p:cNvPr>
          <p:cNvSpPr>
            <a:spLocks noGrp="1"/>
          </p:cNvSpPr>
          <p:nvPr>
            <p:ph type="title"/>
          </p:nvPr>
        </p:nvSpPr>
        <p:spPr/>
        <p:txBody>
          <a:bodyPr>
            <a:normAutofit fontScale="90000"/>
          </a:bodyPr>
          <a:lstStyle/>
          <a:p>
            <a:br>
              <a:rPr lang="en-US" b="1" dirty="0"/>
            </a:br>
            <a:r>
              <a:rPr lang="en-US" b="1" dirty="0"/>
              <a:t>Deep Learning vs. Cramming</a:t>
            </a:r>
            <a:br>
              <a:rPr lang="en-US" b="1" dirty="0"/>
            </a:br>
            <a:endParaRPr lang="en-US" dirty="0"/>
          </a:p>
        </p:txBody>
      </p:sp>
      <p:sp>
        <p:nvSpPr>
          <p:cNvPr id="3" name="Content Placeholder 2">
            <a:extLst>
              <a:ext uri="{FF2B5EF4-FFF2-40B4-BE49-F238E27FC236}">
                <a16:creationId xmlns:a16="http://schemas.microsoft.com/office/drawing/2014/main" id="{D96E39FD-011C-4042-9F1C-3F72DA68E319}"/>
              </a:ext>
            </a:extLst>
          </p:cNvPr>
          <p:cNvSpPr>
            <a:spLocks noGrp="1"/>
          </p:cNvSpPr>
          <p:nvPr>
            <p:ph idx="1"/>
          </p:nvPr>
        </p:nvSpPr>
        <p:spPr/>
        <p:txBody>
          <a:bodyPr>
            <a:normAutofit fontScale="92500" lnSpcReduction="20000"/>
          </a:bodyPr>
          <a:lstStyle/>
          <a:p>
            <a:r>
              <a:rPr lang="en-US" dirty="0"/>
              <a:t>How can you tell if you are actually engaged in deep learning? Dr. Bain offers the following classification of learners:</a:t>
            </a:r>
          </a:p>
          <a:p>
            <a:r>
              <a:rPr lang="en-US" b="1" dirty="0"/>
              <a:t>Surface learners</a:t>
            </a:r>
            <a:r>
              <a:rPr lang="en-US" dirty="0"/>
              <a:t>: They do as little as possible to get by.</a:t>
            </a:r>
          </a:p>
          <a:p>
            <a:r>
              <a:rPr lang="en-US" b="1" dirty="0"/>
              <a:t>Strategic learners</a:t>
            </a:r>
            <a:r>
              <a:rPr lang="en-US" dirty="0"/>
              <a:t>: They aim for the highest grades rather than for true understanding.</a:t>
            </a:r>
          </a:p>
          <a:p>
            <a:r>
              <a:rPr lang="en-US" b="1" dirty="0"/>
              <a:t>Deep learners</a:t>
            </a:r>
            <a:r>
              <a:rPr lang="en-US" dirty="0"/>
              <a:t>: They gain a real, rich education in college because they pursue their passions more than grades. They are also comfortable with experimenting more than with “getting it right,” and they develop a personal connection to their studies.</a:t>
            </a:r>
          </a:p>
          <a:p>
            <a:r>
              <a:rPr lang="en-US" dirty="0"/>
              <a:t>Which learner do you feel you are now? Are you drawn to learn more deeply?</a:t>
            </a:r>
          </a:p>
          <a:p>
            <a:endParaRPr lang="en-US" dirty="0"/>
          </a:p>
        </p:txBody>
      </p:sp>
    </p:spTree>
    <p:extLst>
      <p:ext uri="{BB962C8B-B14F-4D97-AF65-F5344CB8AC3E}">
        <p14:creationId xmlns:p14="http://schemas.microsoft.com/office/powerpoint/2010/main" val="34746557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7198E-63C9-4657-8BE9-766AD9CE734F}"/>
              </a:ext>
            </a:extLst>
          </p:cNvPr>
          <p:cNvSpPr>
            <a:spLocks noGrp="1"/>
          </p:cNvSpPr>
          <p:nvPr>
            <p:ph type="title"/>
          </p:nvPr>
        </p:nvSpPr>
        <p:spPr/>
        <p:txBody>
          <a:bodyPr/>
          <a:lstStyle/>
          <a:p>
            <a:r>
              <a:rPr lang="en-US" b="1" dirty="0"/>
              <a:t>Deep Learning vs. Cramming</a:t>
            </a:r>
            <a:endParaRPr lang="en-US" dirty="0"/>
          </a:p>
        </p:txBody>
      </p:sp>
      <p:sp>
        <p:nvSpPr>
          <p:cNvPr id="3" name="Content Placeholder 2">
            <a:extLst>
              <a:ext uri="{FF2B5EF4-FFF2-40B4-BE49-F238E27FC236}">
                <a16:creationId xmlns:a16="http://schemas.microsoft.com/office/drawing/2014/main" id="{E7B9DED8-C363-4E00-A1B0-A1FAB48FACF4}"/>
              </a:ext>
            </a:extLst>
          </p:cNvPr>
          <p:cNvSpPr>
            <a:spLocks noGrp="1"/>
          </p:cNvSpPr>
          <p:nvPr>
            <p:ph idx="1"/>
          </p:nvPr>
        </p:nvSpPr>
        <p:spPr/>
        <p:txBody>
          <a:bodyPr/>
          <a:lstStyle/>
          <a:p>
            <a:r>
              <a:rPr lang="en-US" dirty="0"/>
              <a:t>Learning deeply goes beyond just test scores. It connects to skills you will need the rest of your life, like critical thinking, critical analysis, applying principles to solve problems, assessing your effectiveness, revising, and applying what you know.</a:t>
            </a:r>
          </a:p>
        </p:txBody>
      </p:sp>
    </p:spTree>
    <p:extLst>
      <p:ext uri="{BB962C8B-B14F-4D97-AF65-F5344CB8AC3E}">
        <p14:creationId xmlns:p14="http://schemas.microsoft.com/office/powerpoint/2010/main" val="9172572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A0C5D-1991-47BC-BFC3-63DCDC8CAE9F}"/>
              </a:ext>
            </a:extLst>
          </p:cNvPr>
          <p:cNvSpPr>
            <a:spLocks noGrp="1"/>
          </p:cNvSpPr>
          <p:nvPr>
            <p:ph type="title"/>
          </p:nvPr>
        </p:nvSpPr>
        <p:spPr/>
        <p:txBody>
          <a:bodyPr>
            <a:normAutofit fontScale="90000"/>
          </a:bodyPr>
          <a:lstStyle/>
          <a:p>
            <a:br>
              <a:rPr lang="en-US" b="1" dirty="0"/>
            </a:br>
            <a:r>
              <a:rPr lang="en-US" b="1" dirty="0"/>
              <a:t>Techniques for Learning and Retaining Knowledge</a:t>
            </a:r>
            <a:br>
              <a:rPr lang="en-US" b="1" dirty="0"/>
            </a:br>
            <a:endParaRPr lang="en-US" dirty="0"/>
          </a:p>
        </p:txBody>
      </p:sp>
      <p:sp>
        <p:nvSpPr>
          <p:cNvPr id="3" name="Content Placeholder 2">
            <a:extLst>
              <a:ext uri="{FF2B5EF4-FFF2-40B4-BE49-F238E27FC236}">
                <a16:creationId xmlns:a16="http://schemas.microsoft.com/office/drawing/2014/main" id="{21C64867-49DC-4DC5-BDF5-DD113A45C6D5}"/>
              </a:ext>
            </a:extLst>
          </p:cNvPr>
          <p:cNvSpPr>
            <a:spLocks noGrp="1"/>
          </p:cNvSpPr>
          <p:nvPr>
            <p:ph idx="1"/>
          </p:nvPr>
        </p:nvSpPr>
        <p:spPr/>
        <p:txBody>
          <a:bodyPr/>
          <a:lstStyle/>
          <a:p>
            <a:r>
              <a:rPr lang="en-US" dirty="0"/>
              <a:t>Sometimes the best way to learn a new idea is to first “unlearn” an old idea that’s hindering the new one. This is certainly the case with principles of learning, because there are many misconceptions about how people best acquire knowledge and retain it. Below, we identify and deconstruct some of these misconceptions and replace them with ideas you can use to help you learn deeply.</a:t>
            </a:r>
          </a:p>
          <a:p>
            <a:endParaRPr lang="en-US" dirty="0"/>
          </a:p>
        </p:txBody>
      </p:sp>
    </p:spTree>
    <p:extLst>
      <p:ext uri="{BB962C8B-B14F-4D97-AF65-F5344CB8AC3E}">
        <p14:creationId xmlns:p14="http://schemas.microsoft.com/office/powerpoint/2010/main" val="22041612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D3A78-39AA-4362-8863-9AF08CA71D0C}"/>
              </a:ext>
            </a:extLst>
          </p:cNvPr>
          <p:cNvSpPr>
            <a:spLocks noGrp="1"/>
          </p:cNvSpPr>
          <p:nvPr>
            <p:ph type="title"/>
          </p:nvPr>
        </p:nvSpPr>
        <p:spPr/>
        <p:txBody>
          <a:bodyPr>
            <a:normAutofit fontScale="90000"/>
          </a:bodyPr>
          <a:lstStyle/>
          <a:p>
            <a:br>
              <a:rPr lang="en-US" b="1" dirty="0"/>
            </a:br>
            <a:r>
              <a:rPr lang="en-US" b="1" dirty="0"/>
              <a:t>Myth 1: Talent Is Everything!</a:t>
            </a:r>
            <a:br>
              <a:rPr lang="en-US" b="1" dirty="0"/>
            </a:br>
            <a:endParaRPr lang="en-US" dirty="0"/>
          </a:p>
        </p:txBody>
      </p:sp>
      <p:sp>
        <p:nvSpPr>
          <p:cNvPr id="3" name="Content Placeholder 2">
            <a:extLst>
              <a:ext uri="{FF2B5EF4-FFF2-40B4-BE49-F238E27FC236}">
                <a16:creationId xmlns:a16="http://schemas.microsoft.com/office/drawing/2014/main" id="{C60515CC-573D-4C6B-8B2D-A3786A7705B0}"/>
              </a:ext>
            </a:extLst>
          </p:cNvPr>
          <p:cNvSpPr>
            <a:spLocks noGrp="1"/>
          </p:cNvSpPr>
          <p:nvPr>
            <p:ph idx="1"/>
          </p:nvPr>
        </p:nvSpPr>
        <p:spPr/>
        <p:txBody>
          <a:bodyPr/>
          <a:lstStyle/>
          <a:p>
            <a:r>
              <a:rPr lang="en-US" dirty="0"/>
              <a:t>If you believe that your learning abilities are fixed, you'll put up mental blocks that hinder your learning. For example, if you usually get straight A's, you may avoid taking intellectual risks that take you out of your comfort zone or jeopardize your perfect record. Similarly, if you believe you are not good at something, like math, you may avoid really trying or lower your expectations.</a:t>
            </a:r>
          </a:p>
          <a:p>
            <a:endParaRPr lang="en-US" dirty="0"/>
          </a:p>
        </p:txBody>
      </p:sp>
    </p:spTree>
    <p:extLst>
      <p:ext uri="{BB962C8B-B14F-4D97-AF65-F5344CB8AC3E}">
        <p14:creationId xmlns:p14="http://schemas.microsoft.com/office/powerpoint/2010/main" val="23088904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C41E5-2335-4C62-AD7D-DC0CAA7D64FD}"/>
              </a:ext>
            </a:extLst>
          </p:cNvPr>
          <p:cNvSpPr>
            <a:spLocks noGrp="1"/>
          </p:cNvSpPr>
          <p:nvPr>
            <p:ph type="title"/>
          </p:nvPr>
        </p:nvSpPr>
        <p:spPr/>
        <p:txBody>
          <a:bodyPr>
            <a:normAutofit fontScale="90000"/>
          </a:bodyPr>
          <a:lstStyle/>
          <a:p>
            <a:br>
              <a:rPr lang="en-US" b="1" dirty="0"/>
            </a:br>
            <a:br>
              <a:rPr lang="en-US" b="1" dirty="0"/>
            </a:br>
            <a:r>
              <a:rPr lang="en-US" b="1" dirty="0"/>
              <a:t>Myth 1: Talent Is Everything!</a:t>
            </a:r>
            <a:br>
              <a:rPr lang="en-US" b="1" dirty="0"/>
            </a:br>
            <a:r>
              <a:rPr lang="en-US" b="1" dirty="0"/>
              <a:t>Bust the Myth</a:t>
            </a:r>
            <a:br>
              <a:rPr lang="en-US" b="1" dirty="0"/>
            </a:br>
            <a:br>
              <a:rPr lang="en-US" b="1" dirty="0"/>
            </a:br>
            <a:endParaRPr lang="en-US" dirty="0"/>
          </a:p>
        </p:txBody>
      </p:sp>
      <p:sp>
        <p:nvSpPr>
          <p:cNvPr id="3" name="Content Placeholder 2">
            <a:extLst>
              <a:ext uri="{FF2B5EF4-FFF2-40B4-BE49-F238E27FC236}">
                <a16:creationId xmlns:a16="http://schemas.microsoft.com/office/drawing/2014/main" id="{E2349FFD-DA64-4916-8AC7-C8293DB2F070}"/>
              </a:ext>
            </a:extLst>
          </p:cNvPr>
          <p:cNvSpPr>
            <a:spLocks noGrp="1"/>
          </p:cNvSpPr>
          <p:nvPr>
            <p:ph idx="1"/>
          </p:nvPr>
        </p:nvSpPr>
        <p:spPr/>
        <p:txBody>
          <a:bodyPr/>
          <a:lstStyle/>
          <a:p>
            <a:r>
              <a:rPr lang="en-US" b="1" dirty="0"/>
              <a:t>Know that your beliefs affect your behaviors</a:t>
            </a:r>
            <a:r>
              <a:rPr lang="en-US" dirty="0"/>
              <a:t>. Cognitive psychologist Dr. Stephen Chew calls these "beliefs that make you stupid." Watch his video, below, for suggestions on how to overcome these beliefs.</a:t>
            </a:r>
          </a:p>
          <a:p>
            <a:r>
              <a:rPr lang="en-US" dirty="0">
                <a:hlinkClick r:id="rId2"/>
              </a:rPr>
              <a:t>https://youtu.be/RH95h36NChI</a:t>
            </a:r>
            <a:endParaRPr lang="en-US" dirty="0"/>
          </a:p>
          <a:p>
            <a:endParaRPr lang="en-US" dirty="0"/>
          </a:p>
          <a:p>
            <a:endParaRPr lang="en-US" dirty="0"/>
          </a:p>
        </p:txBody>
      </p:sp>
    </p:spTree>
    <p:extLst>
      <p:ext uri="{BB962C8B-B14F-4D97-AF65-F5344CB8AC3E}">
        <p14:creationId xmlns:p14="http://schemas.microsoft.com/office/powerpoint/2010/main" val="42151551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738C2-6325-4FF1-9DE9-2271B662A4AA}"/>
              </a:ext>
            </a:extLst>
          </p:cNvPr>
          <p:cNvSpPr>
            <a:spLocks noGrp="1"/>
          </p:cNvSpPr>
          <p:nvPr>
            <p:ph type="title"/>
          </p:nvPr>
        </p:nvSpPr>
        <p:spPr/>
        <p:txBody>
          <a:bodyPr>
            <a:normAutofit fontScale="90000"/>
          </a:bodyPr>
          <a:lstStyle/>
          <a:p>
            <a:r>
              <a:rPr lang="en-US" b="1" dirty="0"/>
              <a:t>Myth 1: Talent Is Everything!</a:t>
            </a:r>
            <a:br>
              <a:rPr lang="en-US" b="1" dirty="0"/>
            </a:br>
            <a:r>
              <a:rPr lang="en-US" b="1" dirty="0"/>
              <a:t>Bust the Myth</a:t>
            </a:r>
            <a:endParaRPr lang="en-US" dirty="0"/>
          </a:p>
        </p:txBody>
      </p:sp>
      <p:sp>
        <p:nvSpPr>
          <p:cNvPr id="3" name="Content Placeholder 2">
            <a:extLst>
              <a:ext uri="{FF2B5EF4-FFF2-40B4-BE49-F238E27FC236}">
                <a16:creationId xmlns:a16="http://schemas.microsoft.com/office/drawing/2014/main" id="{F8B4E650-2A71-4B44-AD5A-35256DAC9D21}"/>
              </a:ext>
            </a:extLst>
          </p:cNvPr>
          <p:cNvSpPr>
            <a:spLocks noGrp="1"/>
          </p:cNvSpPr>
          <p:nvPr>
            <p:ph idx="1"/>
          </p:nvPr>
        </p:nvSpPr>
        <p:spPr/>
        <p:txBody>
          <a:bodyPr/>
          <a:lstStyle/>
          <a:p>
            <a:r>
              <a:rPr lang="en-US" b="1" dirty="0"/>
              <a:t>Apply what you learn in practice</a:t>
            </a:r>
            <a:r>
              <a:rPr lang="en-US" dirty="0"/>
              <a:t>. Practice builds accuracy and fluency. This fluency also builds the confidence and flexibility to apply what you've learned in different situations. Professor of mathematics, Michael </a:t>
            </a:r>
            <a:r>
              <a:rPr lang="en-US" dirty="0" err="1"/>
              <a:t>Starbird</a:t>
            </a:r>
            <a:r>
              <a:rPr lang="en-US" dirty="0"/>
              <a:t>, describes how practice leads to deeper understanding in the following video:</a:t>
            </a:r>
          </a:p>
          <a:p>
            <a:r>
              <a:rPr lang="en-US" dirty="0">
                <a:hlinkClick r:id="rId2"/>
              </a:rPr>
              <a:t>https://youtu.be/ii0xJDVF8c8</a:t>
            </a:r>
            <a:endParaRPr lang="en-US" dirty="0"/>
          </a:p>
          <a:p>
            <a:endParaRPr lang="en-US" dirty="0"/>
          </a:p>
          <a:p>
            <a:endParaRPr lang="en-US" dirty="0"/>
          </a:p>
        </p:txBody>
      </p:sp>
    </p:spTree>
    <p:extLst>
      <p:ext uri="{BB962C8B-B14F-4D97-AF65-F5344CB8AC3E}">
        <p14:creationId xmlns:p14="http://schemas.microsoft.com/office/powerpoint/2010/main" val="1935810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Vocabulary-Building Techniques</a:t>
            </a:r>
          </a:p>
        </p:txBody>
      </p:sp>
      <p:sp>
        <p:nvSpPr>
          <p:cNvPr id="3" name="Content Placeholder 2"/>
          <p:cNvSpPr>
            <a:spLocks noGrp="1"/>
          </p:cNvSpPr>
          <p:nvPr>
            <p:ph idx="1"/>
          </p:nvPr>
        </p:nvSpPr>
        <p:spPr>
          <a:xfrm>
            <a:off x="1219200" y="2699657"/>
            <a:ext cx="9677397" cy="3176210"/>
          </a:xfrm>
        </p:spPr>
        <p:txBody>
          <a:bodyPr>
            <a:normAutofit fontScale="62500" lnSpcReduction="20000"/>
          </a:bodyPr>
          <a:lstStyle/>
          <a:p>
            <a:pPr fontAlgn="base"/>
            <a:r>
              <a:rPr lang="en-US" b="1" dirty="0"/>
              <a:t>Read Everything and Read Often</a:t>
            </a:r>
          </a:p>
          <a:p>
            <a:pPr fontAlgn="base"/>
            <a:r>
              <a:rPr lang="en-US" dirty="0"/>
              <a:t>Reading frequently both in and out of the classroom will help strengthen your vocabulary. Whenever you read a book, magazine, newspaper, blog, or any other resource, keep a running list of words you don’t know. </a:t>
            </a:r>
          </a:p>
          <a:p>
            <a:pPr fontAlgn="base"/>
            <a:r>
              <a:rPr lang="en-US" b="1" dirty="0"/>
              <a:t>Make Connections to Words You Already Know</a:t>
            </a:r>
          </a:p>
          <a:p>
            <a:pPr fontAlgn="base"/>
            <a:r>
              <a:rPr lang="en-US" dirty="0"/>
              <a:t>You may be familiar with the “looks like . . . sounds like” saying that applies to words. It means that you can sometimes look at a new word and guess the definition based on similar words whose meaning you know. </a:t>
            </a:r>
          </a:p>
          <a:p>
            <a:pPr fontAlgn="base"/>
            <a:r>
              <a:rPr lang="en-US" b="1" dirty="0"/>
              <a:t>Make Index Cards</a:t>
            </a:r>
          </a:p>
          <a:p>
            <a:pPr fontAlgn="base"/>
            <a:r>
              <a:rPr lang="en-US" dirty="0"/>
              <a:t>If you are studying certain words for a test, or you know that certain phrases will be used frequently in a course or field, try making flashcards for review. </a:t>
            </a:r>
            <a:r>
              <a:rPr lang="en-US" b="1" dirty="0">
                <a:solidFill>
                  <a:srgbClr val="FF0000"/>
                </a:solidFill>
              </a:rPr>
              <a:t>Create your own </a:t>
            </a:r>
            <a:r>
              <a:rPr lang="en-US" b="1" dirty="0" err="1">
                <a:solidFill>
                  <a:srgbClr val="FF0000"/>
                </a:solidFill>
              </a:rPr>
              <a:t>quizlet</a:t>
            </a:r>
            <a:r>
              <a:rPr lang="en-US" b="1" dirty="0">
                <a:solidFill>
                  <a:srgbClr val="FF0000"/>
                </a:solidFill>
              </a:rPr>
              <a:t> or similar assessment and keep adding words to review often.</a:t>
            </a:r>
          </a:p>
          <a:p>
            <a:pPr fontAlgn="base"/>
            <a:r>
              <a:rPr lang="en-US" dirty="0"/>
              <a:t>Developing a strong vocabulary is similar to most hobbies and activities. Even experts in a field continue to encounter and adopt new words. </a:t>
            </a:r>
          </a:p>
          <a:p>
            <a:endParaRPr lang="en-US" dirty="0"/>
          </a:p>
        </p:txBody>
      </p:sp>
    </p:spTree>
    <p:extLst>
      <p:ext uri="{BB962C8B-B14F-4D97-AF65-F5344CB8AC3E}">
        <p14:creationId xmlns:p14="http://schemas.microsoft.com/office/powerpoint/2010/main" val="8281681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987F6-1BD9-43A1-B128-9210F8DA5EB3}"/>
              </a:ext>
            </a:extLst>
          </p:cNvPr>
          <p:cNvSpPr>
            <a:spLocks noGrp="1"/>
          </p:cNvSpPr>
          <p:nvPr>
            <p:ph type="title"/>
          </p:nvPr>
        </p:nvSpPr>
        <p:spPr/>
        <p:txBody>
          <a:bodyPr>
            <a:normAutofit fontScale="90000"/>
          </a:bodyPr>
          <a:lstStyle/>
          <a:p>
            <a:br>
              <a:rPr lang="en-US" b="1" dirty="0"/>
            </a:br>
            <a:r>
              <a:rPr lang="en-US" sz="3600" b="1" dirty="0"/>
              <a:t>Myth 2: </a:t>
            </a:r>
            <a:br>
              <a:rPr lang="en-US" sz="3600" b="1" dirty="0"/>
            </a:br>
            <a:r>
              <a:rPr lang="en-US" sz="3600" b="1" dirty="0"/>
              <a:t>I Only Need One Good Method for Studying</a:t>
            </a:r>
            <a:br>
              <a:rPr lang="en-US" b="1" dirty="0"/>
            </a:br>
            <a:endParaRPr lang="en-US" dirty="0"/>
          </a:p>
        </p:txBody>
      </p:sp>
      <p:sp>
        <p:nvSpPr>
          <p:cNvPr id="3" name="Content Placeholder 2">
            <a:extLst>
              <a:ext uri="{FF2B5EF4-FFF2-40B4-BE49-F238E27FC236}">
                <a16:creationId xmlns:a16="http://schemas.microsoft.com/office/drawing/2014/main" id="{385A74C7-37B0-4A38-A31D-64977AEC1599}"/>
              </a:ext>
            </a:extLst>
          </p:cNvPr>
          <p:cNvSpPr>
            <a:spLocks noGrp="1"/>
          </p:cNvSpPr>
          <p:nvPr>
            <p:ph idx="1"/>
          </p:nvPr>
        </p:nvSpPr>
        <p:spPr/>
        <p:txBody>
          <a:bodyPr/>
          <a:lstStyle/>
          <a:p>
            <a:r>
              <a:rPr lang="en-US" dirty="0"/>
              <a:t>If your tried-and-true study strategies aren't working, use a different approach. Monitor your learning by measuring your knowledge against what you expect. Before you start studying, think about how it will go. Predict your homework and test results, and see if you're accurate or not. Notice when your expectations fall short of reality, or overshoot it, and adjust your approach accordingly. This is called "metacognition," and it's an important part of deep learning.</a:t>
            </a:r>
          </a:p>
        </p:txBody>
      </p:sp>
    </p:spTree>
    <p:extLst>
      <p:ext uri="{BB962C8B-B14F-4D97-AF65-F5344CB8AC3E}">
        <p14:creationId xmlns:p14="http://schemas.microsoft.com/office/powerpoint/2010/main" val="2423722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CFAD-1A0B-4D31-907D-1F622327EF58}"/>
              </a:ext>
            </a:extLst>
          </p:cNvPr>
          <p:cNvSpPr>
            <a:spLocks noGrp="1"/>
          </p:cNvSpPr>
          <p:nvPr>
            <p:ph type="title"/>
          </p:nvPr>
        </p:nvSpPr>
        <p:spPr/>
        <p:txBody>
          <a:bodyPr>
            <a:noAutofit/>
          </a:bodyPr>
          <a:lstStyle/>
          <a:p>
            <a:r>
              <a:rPr lang="en-US" sz="3200" b="1" dirty="0"/>
              <a:t>Myth 2: </a:t>
            </a:r>
            <a:br>
              <a:rPr lang="en-US" sz="3200" b="1" dirty="0"/>
            </a:br>
            <a:r>
              <a:rPr lang="en-US" sz="3200" b="1" dirty="0"/>
              <a:t>I Only Need One Good Method for Studying</a:t>
            </a:r>
            <a:br>
              <a:rPr lang="en-US" sz="3200" b="1" dirty="0"/>
            </a:br>
            <a:r>
              <a:rPr lang="en-US" sz="3200" b="1" dirty="0"/>
              <a:t>Bust the Myth!</a:t>
            </a:r>
            <a:endParaRPr lang="en-US" sz="3200" dirty="0"/>
          </a:p>
        </p:txBody>
      </p:sp>
      <p:sp>
        <p:nvSpPr>
          <p:cNvPr id="3" name="Content Placeholder 2">
            <a:extLst>
              <a:ext uri="{FF2B5EF4-FFF2-40B4-BE49-F238E27FC236}">
                <a16:creationId xmlns:a16="http://schemas.microsoft.com/office/drawing/2014/main" id="{14BE545A-8BDC-4EB6-9A76-C8963AF873B1}"/>
              </a:ext>
            </a:extLst>
          </p:cNvPr>
          <p:cNvSpPr>
            <a:spLocks noGrp="1"/>
          </p:cNvSpPr>
          <p:nvPr>
            <p:ph idx="1"/>
          </p:nvPr>
        </p:nvSpPr>
        <p:spPr/>
        <p:txBody>
          <a:bodyPr/>
          <a:lstStyle/>
          <a:p>
            <a:r>
              <a:rPr lang="en-US" b="1" dirty="0"/>
              <a:t>Reflect on your studying</a:t>
            </a:r>
            <a:r>
              <a:rPr lang="en-US" dirty="0"/>
              <a:t> by asking yourself these three questions: What did you do? Was it effective? What can you change? Practice self-testing, described in the following video:</a:t>
            </a:r>
          </a:p>
          <a:p>
            <a:r>
              <a:rPr lang="en-US" dirty="0">
                <a:hlinkClick r:id="rId2"/>
              </a:rPr>
              <a:t>https://youtu.be/xIDkTZtOUq8</a:t>
            </a:r>
            <a:endParaRPr lang="en-US" dirty="0"/>
          </a:p>
          <a:p>
            <a:endParaRPr lang="en-US" dirty="0"/>
          </a:p>
          <a:p>
            <a:endParaRPr lang="en-US" dirty="0"/>
          </a:p>
        </p:txBody>
      </p:sp>
    </p:spTree>
    <p:extLst>
      <p:ext uri="{BB962C8B-B14F-4D97-AF65-F5344CB8AC3E}">
        <p14:creationId xmlns:p14="http://schemas.microsoft.com/office/powerpoint/2010/main" val="36489673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FEA23-83D7-4DAD-A955-8F642F466390}"/>
              </a:ext>
            </a:extLst>
          </p:cNvPr>
          <p:cNvSpPr>
            <a:spLocks noGrp="1"/>
          </p:cNvSpPr>
          <p:nvPr>
            <p:ph type="title"/>
          </p:nvPr>
        </p:nvSpPr>
        <p:spPr/>
        <p:txBody>
          <a:bodyPr>
            <a:noAutofit/>
          </a:bodyPr>
          <a:lstStyle/>
          <a:p>
            <a:r>
              <a:rPr lang="en-US" sz="3200" b="1" dirty="0"/>
              <a:t>Myth 2: </a:t>
            </a:r>
            <a:br>
              <a:rPr lang="en-US" sz="3200" b="1" dirty="0"/>
            </a:br>
            <a:r>
              <a:rPr lang="en-US" sz="3200" b="1" dirty="0"/>
              <a:t>I Only Need One Good Method for Studying</a:t>
            </a:r>
            <a:br>
              <a:rPr lang="en-US" sz="3200" b="1" dirty="0"/>
            </a:br>
            <a:r>
              <a:rPr lang="en-US" sz="3200" b="1" dirty="0"/>
              <a:t>Bust the Myth!</a:t>
            </a:r>
            <a:endParaRPr lang="en-US" sz="3200" dirty="0"/>
          </a:p>
        </p:txBody>
      </p:sp>
      <p:sp>
        <p:nvSpPr>
          <p:cNvPr id="3" name="Content Placeholder 2">
            <a:extLst>
              <a:ext uri="{FF2B5EF4-FFF2-40B4-BE49-F238E27FC236}">
                <a16:creationId xmlns:a16="http://schemas.microsoft.com/office/drawing/2014/main" id="{116FE954-4015-4E3C-99F1-1BE1DB114E32}"/>
              </a:ext>
            </a:extLst>
          </p:cNvPr>
          <p:cNvSpPr>
            <a:spLocks noGrp="1"/>
          </p:cNvSpPr>
          <p:nvPr>
            <p:ph idx="1"/>
          </p:nvPr>
        </p:nvSpPr>
        <p:spPr/>
        <p:txBody>
          <a:bodyPr>
            <a:normAutofit fontScale="92500"/>
          </a:bodyPr>
          <a:lstStyle/>
          <a:p>
            <a:r>
              <a:rPr lang="en-US" b="1" dirty="0"/>
              <a:t>Test your perceptions.</a:t>
            </a:r>
            <a:r>
              <a:rPr lang="en-US" dirty="0"/>
              <a:t> After an exam, make a prediction of how many questions/problems you answered correctly. When you get the test back, see how your score matched with your prediction. If you were way off, consider changing your study strategy to incorporate more self-testing, spaced study sessions and varied approaches to practice.</a:t>
            </a:r>
          </a:p>
          <a:p>
            <a:r>
              <a:rPr lang="en-US" b="1" dirty="0"/>
              <a:t>Use strategies</a:t>
            </a:r>
            <a:r>
              <a:rPr lang="en-US" dirty="0"/>
              <a:t> like generating your own questions and creating concept maps. Need some guidance? Take a look at the following video by Dr. Stephen Chew:</a:t>
            </a:r>
          </a:p>
          <a:p>
            <a:r>
              <a:rPr lang="en-US" dirty="0">
                <a:hlinkClick r:id="rId2"/>
              </a:rPr>
              <a:t>https://youtu.be/E9GrOxhYZdQ</a:t>
            </a:r>
            <a:endParaRPr lang="en-US" dirty="0"/>
          </a:p>
          <a:p>
            <a:endParaRPr lang="en-US" dirty="0"/>
          </a:p>
          <a:p>
            <a:endParaRPr lang="en-US" dirty="0"/>
          </a:p>
        </p:txBody>
      </p:sp>
    </p:spTree>
    <p:extLst>
      <p:ext uri="{BB962C8B-B14F-4D97-AF65-F5344CB8AC3E}">
        <p14:creationId xmlns:p14="http://schemas.microsoft.com/office/powerpoint/2010/main" val="778831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95253-8340-4A55-980E-05582D35EE5A}"/>
              </a:ext>
            </a:extLst>
          </p:cNvPr>
          <p:cNvSpPr>
            <a:spLocks noGrp="1"/>
          </p:cNvSpPr>
          <p:nvPr>
            <p:ph type="title"/>
          </p:nvPr>
        </p:nvSpPr>
        <p:spPr/>
        <p:txBody>
          <a:bodyPr>
            <a:normAutofit fontScale="90000"/>
          </a:bodyPr>
          <a:lstStyle/>
          <a:p>
            <a:br>
              <a:rPr lang="en-US" b="1" dirty="0"/>
            </a:br>
            <a:r>
              <a:rPr lang="en-US" b="1" dirty="0"/>
              <a:t>Myth 3: If It's Easy, I Must Be Learning</a:t>
            </a:r>
            <a:br>
              <a:rPr lang="en-US" b="1" dirty="0"/>
            </a:br>
            <a:endParaRPr lang="en-US" dirty="0"/>
          </a:p>
        </p:txBody>
      </p:sp>
      <p:sp>
        <p:nvSpPr>
          <p:cNvPr id="3" name="Content Placeholder 2">
            <a:extLst>
              <a:ext uri="{FF2B5EF4-FFF2-40B4-BE49-F238E27FC236}">
                <a16:creationId xmlns:a16="http://schemas.microsoft.com/office/drawing/2014/main" id="{2FD37925-9D50-44A0-A80E-389CB2ABC082}"/>
              </a:ext>
            </a:extLst>
          </p:cNvPr>
          <p:cNvSpPr>
            <a:spLocks noGrp="1"/>
          </p:cNvSpPr>
          <p:nvPr>
            <p:ph idx="1"/>
          </p:nvPr>
        </p:nvSpPr>
        <p:spPr/>
        <p:txBody>
          <a:bodyPr>
            <a:normAutofit fontScale="77500" lnSpcReduction="20000"/>
          </a:bodyPr>
          <a:lstStyle/>
          <a:p>
            <a:r>
              <a:rPr lang="en-US" dirty="0"/>
              <a:t>When faced with familiar terms or examples, you might find yourself feeling like you really understand the material. But in fact your brain might really just be responding to the fact that it has seen this exact material before. This is called the familiarity trap—when everything seems familiar and your brain doesn't have to work so hard and so it feels like you've mastered the material, even though you haven't. Try to mix things up as you're studying.</a:t>
            </a:r>
          </a:p>
          <a:p>
            <a:r>
              <a:rPr lang="en-US" dirty="0"/>
              <a:t>More and more evidence suggests that confusion is where deep learning lies. It might even be that some level of confusion actually activates the parts of your brain that regulate learning and motivation, helping you achieve a greater level of understanding. If you're not confused, you might not be learning.</a:t>
            </a:r>
          </a:p>
          <a:p>
            <a:r>
              <a:rPr lang="en-US" dirty="0"/>
              <a:t>Try not to let yourself get discouraged if it feels like you aren't understanding something. Not understanding can be a good sign.</a:t>
            </a:r>
          </a:p>
          <a:p>
            <a:endParaRPr lang="en-US" dirty="0"/>
          </a:p>
        </p:txBody>
      </p:sp>
    </p:spTree>
    <p:extLst>
      <p:ext uri="{BB962C8B-B14F-4D97-AF65-F5344CB8AC3E}">
        <p14:creationId xmlns:p14="http://schemas.microsoft.com/office/powerpoint/2010/main" val="24102409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EDDE5-0E37-434E-8CFD-51F46661CC46}"/>
              </a:ext>
            </a:extLst>
          </p:cNvPr>
          <p:cNvSpPr>
            <a:spLocks noGrp="1"/>
          </p:cNvSpPr>
          <p:nvPr>
            <p:ph type="title"/>
          </p:nvPr>
        </p:nvSpPr>
        <p:spPr/>
        <p:txBody>
          <a:bodyPr>
            <a:normAutofit fontScale="90000"/>
          </a:bodyPr>
          <a:lstStyle/>
          <a:p>
            <a:br>
              <a:rPr lang="en-US" b="1" dirty="0"/>
            </a:br>
            <a:r>
              <a:rPr lang="en-US" b="1" dirty="0"/>
              <a:t>Myth 3: If It's Easy, I Must Be Learning</a:t>
            </a:r>
            <a:br>
              <a:rPr lang="en-US" b="1" dirty="0"/>
            </a:br>
            <a:endParaRPr lang="en-US" dirty="0"/>
          </a:p>
        </p:txBody>
      </p:sp>
      <p:sp>
        <p:nvSpPr>
          <p:cNvPr id="3" name="Content Placeholder 2">
            <a:extLst>
              <a:ext uri="{FF2B5EF4-FFF2-40B4-BE49-F238E27FC236}">
                <a16:creationId xmlns:a16="http://schemas.microsoft.com/office/drawing/2014/main" id="{3AD85BA7-0EBB-4072-B494-571362CBA036}"/>
              </a:ext>
            </a:extLst>
          </p:cNvPr>
          <p:cNvSpPr>
            <a:spLocks noGrp="1"/>
          </p:cNvSpPr>
          <p:nvPr>
            <p:ph idx="1"/>
          </p:nvPr>
        </p:nvSpPr>
        <p:spPr/>
        <p:txBody>
          <a:bodyPr>
            <a:normAutofit fontScale="92500" lnSpcReduction="10000"/>
          </a:bodyPr>
          <a:lstStyle/>
          <a:p>
            <a:r>
              <a:rPr lang="en-US" b="1" dirty="0"/>
              <a:t>Bust the Myth</a:t>
            </a:r>
          </a:p>
          <a:p>
            <a:r>
              <a:rPr lang="en-US" dirty="0"/>
              <a:t>Retrieve—don't regurgitate. Develop your own test questions, ask yourself questions, solve sample problems, and analyze for deeper meanings. Need some good questions to ask yourself? Try this: Why is this answer important? What does it relate to? How does this answer connect with what I already know? Can I elaborate this answer? Can I illustrate it with an example? Retrieving what you’ve learned from your memory helps you strengthen connections and relearn each time you do it, that is, every time you retrieve something from memory, you’re essentially re-learning it and creating different pathways for retrieval.</a:t>
            </a:r>
          </a:p>
          <a:p>
            <a:endParaRPr lang="en-US" dirty="0"/>
          </a:p>
          <a:p>
            <a:endParaRPr lang="en-US" dirty="0"/>
          </a:p>
        </p:txBody>
      </p:sp>
    </p:spTree>
    <p:extLst>
      <p:ext uri="{BB962C8B-B14F-4D97-AF65-F5344CB8AC3E}">
        <p14:creationId xmlns:p14="http://schemas.microsoft.com/office/powerpoint/2010/main" val="37797502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60BE4-E2A5-4127-BDCE-B8C2ADE8860F}"/>
              </a:ext>
            </a:extLst>
          </p:cNvPr>
          <p:cNvSpPr>
            <a:spLocks noGrp="1"/>
          </p:cNvSpPr>
          <p:nvPr>
            <p:ph type="title"/>
          </p:nvPr>
        </p:nvSpPr>
        <p:spPr/>
        <p:txBody>
          <a:bodyPr>
            <a:normAutofit fontScale="90000"/>
          </a:bodyPr>
          <a:lstStyle/>
          <a:p>
            <a:r>
              <a:rPr lang="en-US" b="1" dirty="0"/>
              <a:t>Myth 3: If It's Easy, I Must Be Learning</a:t>
            </a:r>
            <a:br>
              <a:rPr lang="en-US" b="1" dirty="0"/>
            </a:br>
            <a:r>
              <a:rPr lang="en-US" b="1" dirty="0"/>
              <a:t>Bust the Myth!</a:t>
            </a:r>
            <a:endParaRPr lang="en-US" dirty="0"/>
          </a:p>
        </p:txBody>
      </p:sp>
      <p:sp>
        <p:nvSpPr>
          <p:cNvPr id="3" name="Content Placeholder 2">
            <a:extLst>
              <a:ext uri="{FF2B5EF4-FFF2-40B4-BE49-F238E27FC236}">
                <a16:creationId xmlns:a16="http://schemas.microsoft.com/office/drawing/2014/main" id="{A8ED9A0E-5605-4521-BBFF-DC9A619B0EF1}"/>
              </a:ext>
            </a:extLst>
          </p:cNvPr>
          <p:cNvSpPr>
            <a:spLocks noGrp="1"/>
          </p:cNvSpPr>
          <p:nvPr>
            <p:ph idx="1"/>
          </p:nvPr>
        </p:nvSpPr>
        <p:spPr/>
        <p:txBody>
          <a:bodyPr/>
          <a:lstStyle/>
          <a:p>
            <a:r>
              <a:rPr lang="en-US" dirty="0"/>
              <a:t>If you're confused, don't give up. Working hard to understand a problem or to figure something out isn't a bad thing, and it will likely lead to a deeper understanding of the material, which will stay with you for a long time. This is especially important if your other courses build on that concept you are grappling with. If you need help developing new strategies, the following video might do the trick.</a:t>
            </a:r>
          </a:p>
          <a:p>
            <a:r>
              <a:rPr lang="en-US" dirty="0">
                <a:hlinkClick r:id="rId2"/>
              </a:rPr>
              <a:t>https://youtu.be/1xeHh5DnCIw</a:t>
            </a:r>
            <a:endParaRPr lang="en-US" dirty="0"/>
          </a:p>
          <a:p>
            <a:endParaRPr lang="en-US" dirty="0"/>
          </a:p>
          <a:p>
            <a:endParaRPr lang="en-US" dirty="0"/>
          </a:p>
        </p:txBody>
      </p:sp>
    </p:spTree>
    <p:extLst>
      <p:ext uri="{BB962C8B-B14F-4D97-AF65-F5344CB8AC3E}">
        <p14:creationId xmlns:p14="http://schemas.microsoft.com/office/powerpoint/2010/main" val="38655908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32552-D876-4342-BE7F-01CA688D79AA}"/>
              </a:ext>
            </a:extLst>
          </p:cNvPr>
          <p:cNvSpPr>
            <a:spLocks noGrp="1"/>
          </p:cNvSpPr>
          <p:nvPr>
            <p:ph type="title"/>
          </p:nvPr>
        </p:nvSpPr>
        <p:spPr/>
        <p:txBody>
          <a:bodyPr>
            <a:normAutofit fontScale="90000"/>
          </a:bodyPr>
          <a:lstStyle/>
          <a:p>
            <a:br>
              <a:rPr lang="en-US" sz="3600" b="1" dirty="0"/>
            </a:br>
            <a:r>
              <a:rPr lang="en-US" sz="3600" b="1" dirty="0"/>
              <a:t>Myth 4: Planning My Learning Is a Waste of Time</a:t>
            </a:r>
            <a:br>
              <a:rPr lang="en-US" b="1" dirty="0"/>
            </a:br>
            <a:endParaRPr lang="en-US" dirty="0"/>
          </a:p>
        </p:txBody>
      </p:sp>
      <p:sp>
        <p:nvSpPr>
          <p:cNvPr id="3" name="Content Placeholder 2">
            <a:extLst>
              <a:ext uri="{FF2B5EF4-FFF2-40B4-BE49-F238E27FC236}">
                <a16:creationId xmlns:a16="http://schemas.microsoft.com/office/drawing/2014/main" id="{D5DD53A5-E87B-4893-97D5-9545B1DAD7B9}"/>
              </a:ext>
            </a:extLst>
          </p:cNvPr>
          <p:cNvSpPr>
            <a:spLocks noGrp="1"/>
          </p:cNvSpPr>
          <p:nvPr>
            <p:ph idx="1"/>
          </p:nvPr>
        </p:nvSpPr>
        <p:spPr/>
        <p:txBody>
          <a:bodyPr/>
          <a:lstStyle/>
          <a:p>
            <a:r>
              <a:rPr lang="en-US" dirty="0"/>
              <a:t>Planning can also help you develop a workable schedule for studying. "Research shows spacing study episodes out with breaks in between study sessions or repetitions of the same material is more effective than massing such study episodes. Massing practice is akin to cramming all night before the test.” Clark, C.M., Bjork, R.A. (2014)</a:t>
            </a:r>
          </a:p>
        </p:txBody>
      </p:sp>
    </p:spTree>
    <p:extLst>
      <p:ext uri="{BB962C8B-B14F-4D97-AF65-F5344CB8AC3E}">
        <p14:creationId xmlns:p14="http://schemas.microsoft.com/office/powerpoint/2010/main" val="31075839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29FCE-387F-4210-89AB-58C7A9D1AEFE}"/>
              </a:ext>
            </a:extLst>
          </p:cNvPr>
          <p:cNvSpPr>
            <a:spLocks noGrp="1"/>
          </p:cNvSpPr>
          <p:nvPr>
            <p:ph type="title"/>
          </p:nvPr>
        </p:nvSpPr>
        <p:spPr/>
        <p:txBody>
          <a:bodyPr>
            <a:normAutofit/>
          </a:bodyPr>
          <a:lstStyle/>
          <a:p>
            <a:r>
              <a:rPr lang="en-US" sz="3200" b="1" dirty="0"/>
              <a:t>Myth 4: Planning My Learning Is a Waste of Time</a:t>
            </a:r>
            <a:endParaRPr lang="en-US" sz="3200" dirty="0"/>
          </a:p>
        </p:txBody>
      </p:sp>
      <p:sp>
        <p:nvSpPr>
          <p:cNvPr id="3" name="Content Placeholder 2">
            <a:extLst>
              <a:ext uri="{FF2B5EF4-FFF2-40B4-BE49-F238E27FC236}">
                <a16:creationId xmlns:a16="http://schemas.microsoft.com/office/drawing/2014/main" id="{2477C5D1-07CE-4E03-8609-96B9C3D3E1CC}"/>
              </a:ext>
            </a:extLst>
          </p:cNvPr>
          <p:cNvSpPr>
            <a:spLocks noGrp="1"/>
          </p:cNvSpPr>
          <p:nvPr>
            <p:ph idx="1"/>
          </p:nvPr>
        </p:nvSpPr>
        <p:spPr/>
        <p:txBody>
          <a:bodyPr/>
          <a:lstStyle/>
          <a:p>
            <a:r>
              <a:rPr lang="en-US" b="1" dirty="0"/>
              <a:t>Bust the Myth</a:t>
            </a:r>
          </a:p>
          <a:p>
            <a:r>
              <a:rPr lang="en-US" b="1" dirty="0"/>
              <a:t>Target your studying</a:t>
            </a:r>
            <a:r>
              <a:rPr lang="en-US" dirty="0"/>
              <a:t>: Try to study key themes, and take what you know about the exam structure into account when you're planning. If you know you'll have an essay, write outlines! If you have to solve problems, go over homework or make up your own problems.</a:t>
            </a:r>
          </a:p>
          <a:p>
            <a:r>
              <a:rPr lang="en-US" b="1" dirty="0"/>
              <a:t>Review or practice throughout the term</a:t>
            </a:r>
            <a:r>
              <a:rPr lang="en-US" dirty="0"/>
              <a:t>. Without regular review, you may have to relearn a large portion of the course right before the final.</a:t>
            </a:r>
          </a:p>
          <a:p>
            <a:endParaRPr lang="en-US" dirty="0"/>
          </a:p>
        </p:txBody>
      </p:sp>
    </p:spTree>
    <p:extLst>
      <p:ext uri="{BB962C8B-B14F-4D97-AF65-F5344CB8AC3E}">
        <p14:creationId xmlns:p14="http://schemas.microsoft.com/office/powerpoint/2010/main" val="25980447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686B5-22B3-4B4E-A136-2B5EF76E9971}"/>
              </a:ext>
            </a:extLst>
          </p:cNvPr>
          <p:cNvSpPr>
            <a:spLocks noGrp="1"/>
          </p:cNvSpPr>
          <p:nvPr>
            <p:ph type="title"/>
          </p:nvPr>
        </p:nvSpPr>
        <p:spPr/>
        <p:txBody>
          <a:bodyPr>
            <a:normAutofit fontScale="90000"/>
          </a:bodyPr>
          <a:lstStyle/>
          <a:p>
            <a:br>
              <a:rPr lang="en-US" b="1" dirty="0"/>
            </a:br>
            <a:r>
              <a:rPr lang="en-US" sz="4000" b="1" dirty="0"/>
              <a:t>Myth 5: Failure should be avoided at all costs</a:t>
            </a:r>
            <a:br>
              <a:rPr lang="en-US" b="1" dirty="0"/>
            </a:br>
            <a:endParaRPr lang="en-US" dirty="0"/>
          </a:p>
        </p:txBody>
      </p:sp>
      <p:sp>
        <p:nvSpPr>
          <p:cNvPr id="3" name="Content Placeholder 2">
            <a:extLst>
              <a:ext uri="{FF2B5EF4-FFF2-40B4-BE49-F238E27FC236}">
                <a16:creationId xmlns:a16="http://schemas.microsoft.com/office/drawing/2014/main" id="{FF06FB6D-8D69-45D5-8126-40D758F9661B}"/>
              </a:ext>
            </a:extLst>
          </p:cNvPr>
          <p:cNvSpPr>
            <a:spLocks noGrp="1"/>
          </p:cNvSpPr>
          <p:nvPr>
            <p:ph idx="1"/>
          </p:nvPr>
        </p:nvSpPr>
        <p:spPr/>
        <p:txBody>
          <a:bodyPr/>
          <a:lstStyle/>
          <a:p>
            <a:r>
              <a:rPr lang="en-US" dirty="0"/>
              <a:t>Seeing failure as an opportunity for learning requires a fresh mindset. Once you make a mistake, you can ask, why is THAT wrong? </a:t>
            </a:r>
          </a:p>
          <a:p>
            <a:r>
              <a:rPr lang="en-US" dirty="0"/>
              <a:t>Failure is an important aspect of much creative work, though it goes by a different name: iteration. Iteration is important in refining, working though problems, starting small, and refining until more can be added. Iteration is a feature of work in design, science, technology, and really any field where innovation is important.</a:t>
            </a:r>
          </a:p>
        </p:txBody>
      </p:sp>
    </p:spTree>
    <p:extLst>
      <p:ext uri="{BB962C8B-B14F-4D97-AF65-F5344CB8AC3E}">
        <p14:creationId xmlns:p14="http://schemas.microsoft.com/office/powerpoint/2010/main" val="4583969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1A2BA-F779-49D5-902B-42BA531EC7AF}"/>
              </a:ext>
            </a:extLst>
          </p:cNvPr>
          <p:cNvSpPr>
            <a:spLocks noGrp="1"/>
          </p:cNvSpPr>
          <p:nvPr>
            <p:ph type="title"/>
          </p:nvPr>
        </p:nvSpPr>
        <p:spPr/>
        <p:txBody>
          <a:bodyPr>
            <a:normAutofit/>
          </a:bodyPr>
          <a:lstStyle/>
          <a:p>
            <a:r>
              <a:rPr lang="en-US" sz="3600" b="1" dirty="0"/>
              <a:t>Myth 5: Failure should be avoided at all costs</a:t>
            </a:r>
            <a:endParaRPr lang="en-US" sz="3600" dirty="0"/>
          </a:p>
        </p:txBody>
      </p:sp>
      <p:sp>
        <p:nvSpPr>
          <p:cNvPr id="3" name="Content Placeholder 2">
            <a:extLst>
              <a:ext uri="{FF2B5EF4-FFF2-40B4-BE49-F238E27FC236}">
                <a16:creationId xmlns:a16="http://schemas.microsoft.com/office/drawing/2014/main" id="{895935ED-6C29-440A-BE32-E41F043049E9}"/>
              </a:ext>
            </a:extLst>
          </p:cNvPr>
          <p:cNvSpPr>
            <a:spLocks noGrp="1"/>
          </p:cNvSpPr>
          <p:nvPr>
            <p:ph idx="1"/>
          </p:nvPr>
        </p:nvSpPr>
        <p:spPr/>
        <p:txBody>
          <a:bodyPr/>
          <a:lstStyle/>
          <a:p>
            <a:r>
              <a:rPr lang="en-US" b="1" dirty="0"/>
              <a:t>Bust the Myth</a:t>
            </a:r>
          </a:p>
          <a:p>
            <a:r>
              <a:rPr lang="en-US" dirty="0"/>
              <a:t>Use failure as an opportunity to rethink and relearn. Ask yourself why you got it wrong and what happened. What is an alternative approach? How might a new approach be more successful? Watch Prof. Michael </a:t>
            </a:r>
            <a:r>
              <a:rPr lang="en-US" dirty="0" err="1"/>
              <a:t>Starbird's</a:t>
            </a:r>
            <a:r>
              <a:rPr lang="en-US" dirty="0"/>
              <a:t> video about making mistakes as a strategy for learning:</a:t>
            </a:r>
          </a:p>
          <a:p>
            <a:r>
              <a:rPr lang="en-US" dirty="0">
                <a:hlinkClick r:id="rId2"/>
              </a:rPr>
              <a:t>https://youtu.be/Txq-bsbbhaY</a:t>
            </a:r>
            <a:endParaRPr lang="en-US" dirty="0"/>
          </a:p>
          <a:p>
            <a:endParaRPr lang="en-US" dirty="0"/>
          </a:p>
          <a:p>
            <a:endParaRPr lang="en-US" dirty="0"/>
          </a:p>
        </p:txBody>
      </p:sp>
    </p:spTree>
    <p:extLst>
      <p:ext uri="{BB962C8B-B14F-4D97-AF65-F5344CB8AC3E}">
        <p14:creationId xmlns:p14="http://schemas.microsoft.com/office/powerpoint/2010/main" val="2963156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Strategies for Success – Reading The Textbook</a:t>
            </a:r>
          </a:p>
        </p:txBody>
      </p:sp>
      <p:sp>
        <p:nvSpPr>
          <p:cNvPr id="3" name="Content Placeholder 2"/>
          <p:cNvSpPr>
            <a:spLocks noGrp="1"/>
          </p:cNvSpPr>
          <p:nvPr>
            <p:ph idx="1"/>
          </p:nvPr>
        </p:nvSpPr>
        <p:spPr/>
        <p:txBody>
          <a:bodyPr>
            <a:normAutofit/>
          </a:bodyPr>
          <a:lstStyle/>
          <a:p>
            <a:pPr fontAlgn="base"/>
            <a:r>
              <a:rPr lang="en-US" dirty="0"/>
              <a:t>Have you ever thought about how you read a textbook? It’s different from reading a novel or a magazine. Most people don’t read textbooks for relaxation or entertainment! They read textbooks to learn something. The book speaks to you like a teacher does in class, showing and explaining information and procedures.</a:t>
            </a:r>
          </a:p>
          <a:p>
            <a:pPr fontAlgn="base"/>
            <a:r>
              <a:rPr lang="en-US" dirty="0"/>
              <a:t>Think about how you usually read your book, then check the appropriate column next to each behavior. (see next slide)</a:t>
            </a:r>
          </a:p>
          <a:p>
            <a:endParaRPr lang="en-US" dirty="0"/>
          </a:p>
        </p:txBody>
      </p:sp>
    </p:spTree>
    <p:extLst>
      <p:ext uri="{BB962C8B-B14F-4D97-AF65-F5344CB8AC3E}">
        <p14:creationId xmlns:p14="http://schemas.microsoft.com/office/powerpoint/2010/main" val="38949228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0C47C-D94E-416C-9CCC-7B998856DBD4}"/>
              </a:ext>
            </a:extLst>
          </p:cNvPr>
          <p:cNvSpPr>
            <a:spLocks noGrp="1"/>
          </p:cNvSpPr>
          <p:nvPr>
            <p:ph type="title"/>
          </p:nvPr>
        </p:nvSpPr>
        <p:spPr/>
        <p:txBody>
          <a:bodyPr>
            <a:normAutofit fontScale="90000"/>
          </a:bodyPr>
          <a:lstStyle/>
          <a:p>
            <a:r>
              <a:rPr lang="en-US" b="1" dirty="0"/>
              <a:t>Additional Study Techniques</a:t>
            </a:r>
            <a:br>
              <a:rPr lang="en-US" b="1" dirty="0"/>
            </a:br>
            <a:endParaRPr lang="en-US" dirty="0"/>
          </a:p>
        </p:txBody>
      </p:sp>
      <p:sp>
        <p:nvSpPr>
          <p:cNvPr id="3" name="Content Placeholder 2">
            <a:extLst>
              <a:ext uri="{FF2B5EF4-FFF2-40B4-BE49-F238E27FC236}">
                <a16:creationId xmlns:a16="http://schemas.microsoft.com/office/drawing/2014/main" id="{EACCC43A-9224-44B9-9E3F-5230E550A3DC}"/>
              </a:ext>
            </a:extLst>
          </p:cNvPr>
          <p:cNvSpPr>
            <a:spLocks noGrp="1"/>
          </p:cNvSpPr>
          <p:nvPr>
            <p:ph idx="1"/>
          </p:nvPr>
        </p:nvSpPr>
        <p:spPr/>
        <p:txBody>
          <a:bodyPr>
            <a:normAutofit fontScale="62500" lnSpcReduction="20000"/>
          </a:bodyPr>
          <a:lstStyle/>
          <a:p>
            <a:r>
              <a:rPr lang="en-US" dirty="0"/>
              <a:t>The following are additional study techniques you can use to work your brain, raise your grades, perform well on assignments, and, most important, learn deeply. See your textbook for a detailed description of each technique.</a:t>
            </a:r>
          </a:p>
          <a:p>
            <a:r>
              <a:rPr lang="en-US" b="1" dirty="0"/>
              <a:t>Consider real-world applications</a:t>
            </a:r>
            <a:r>
              <a:rPr lang="en-US" dirty="0"/>
              <a:t>. </a:t>
            </a:r>
          </a:p>
          <a:p>
            <a:r>
              <a:rPr lang="en-US" b="1" dirty="0"/>
              <a:t>Monitor your learning</a:t>
            </a:r>
            <a:r>
              <a:rPr lang="en-US" dirty="0"/>
              <a:t>.</a:t>
            </a:r>
          </a:p>
          <a:p>
            <a:r>
              <a:rPr lang="en-US" b="1" dirty="0"/>
              <a:t>Seek specific and meaningful feedback</a:t>
            </a:r>
            <a:r>
              <a:rPr lang="en-US" dirty="0"/>
              <a:t>. </a:t>
            </a:r>
          </a:p>
          <a:p>
            <a:r>
              <a:rPr lang="en-US" b="1" dirty="0"/>
              <a:t>Chunk the information you’re studying</a:t>
            </a:r>
            <a:r>
              <a:rPr lang="en-US" dirty="0"/>
              <a:t>. </a:t>
            </a:r>
          </a:p>
          <a:p>
            <a:r>
              <a:rPr lang="en-US" b="1" dirty="0"/>
              <a:t>Set priorities</a:t>
            </a:r>
            <a:r>
              <a:rPr lang="en-US" dirty="0"/>
              <a:t>. </a:t>
            </a:r>
          </a:p>
          <a:p>
            <a:r>
              <a:rPr lang="en-US" b="1" dirty="0"/>
              <a:t>Create association maps</a:t>
            </a:r>
            <a:r>
              <a:rPr lang="en-US" dirty="0"/>
              <a:t>.</a:t>
            </a:r>
          </a:p>
          <a:p>
            <a:r>
              <a:rPr lang="en-US" b="1" dirty="0"/>
              <a:t>Make connections</a:t>
            </a:r>
            <a:r>
              <a:rPr lang="en-US" dirty="0"/>
              <a:t>. </a:t>
            </a:r>
          </a:p>
          <a:p>
            <a:r>
              <a:rPr lang="en-US" b="1" dirty="0"/>
              <a:t>Ask questions to reduce bias</a:t>
            </a:r>
            <a:r>
              <a:rPr lang="en-US" dirty="0"/>
              <a:t>. </a:t>
            </a:r>
          </a:p>
        </p:txBody>
      </p:sp>
    </p:spTree>
    <p:extLst>
      <p:ext uri="{BB962C8B-B14F-4D97-AF65-F5344CB8AC3E}">
        <p14:creationId xmlns:p14="http://schemas.microsoft.com/office/powerpoint/2010/main" val="16429163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52110-9BB2-4639-8992-53C7728A0DD7}"/>
              </a:ext>
            </a:extLst>
          </p:cNvPr>
          <p:cNvSpPr>
            <a:spLocks noGrp="1"/>
          </p:cNvSpPr>
          <p:nvPr>
            <p:ph type="title"/>
          </p:nvPr>
        </p:nvSpPr>
        <p:spPr/>
        <p:txBody>
          <a:bodyPr>
            <a:normAutofit fontScale="90000"/>
          </a:bodyPr>
          <a:lstStyle/>
          <a:p>
            <a:br>
              <a:rPr lang="en-US" b="1" dirty="0"/>
            </a:br>
            <a:r>
              <a:rPr lang="en-US" b="1" dirty="0"/>
              <a:t>Getting the Most out of Peer Groups</a:t>
            </a:r>
            <a:br>
              <a:rPr lang="en-US" b="1" dirty="0"/>
            </a:br>
            <a:endParaRPr lang="en-US" dirty="0"/>
          </a:p>
        </p:txBody>
      </p:sp>
      <p:sp>
        <p:nvSpPr>
          <p:cNvPr id="3" name="Content Placeholder 2">
            <a:extLst>
              <a:ext uri="{FF2B5EF4-FFF2-40B4-BE49-F238E27FC236}">
                <a16:creationId xmlns:a16="http://schemas.microsoft.com/office/drawing/2014/main" id="{C9E057A8-FCE7-45C3-8DB0-81100A8C4E21}"/>
              </a:ext>
            </a:extLst>
          </p:cNvPr>
          <p:cNvSpPr>
            <a:spLocks noGrp="1"/>
          </p:cNvSpPr>
          <p:nvPr>
            <p:ph idx="1"/>
          </p:nvPr>
        </p:nvSpPr>
        <p:spPr/>
        <p:txBody>
          <a:bodyPr>
            <a:normAutofit fontScale="77500" lnSpcReduction="20000"/>
          </a:bodyPr>
          <a:lstStyle/>
          <a:p>
            <a:r>
              <a:rPr lang="en-US" dirty="0"/>
              <a:t>Studying with fellow classmates and/or working with them on projects and class assignments can significantly enhance deep learning. </a:t>
            </a:r>
          </a:p>
          <a:p>
            <a:r>
              <a:rPr lang="en-US" dirty="0"/>
              <a:t>Group work can help teams chunk bigger tasks into more manageable parts and steps. It can also help participants manage their time better. In addition, group work often involves discussion and collaboration, which can improve everyone's understanding of the material. </a:t>
            </a:r>
          </a:p>
          <a:p>
            <a:r>
              <a:rPr lang="en-US" dirty="0"/>
              <a:t>Another benefit is the opportunity for feedback on ideas and performance. And working in groups always helps members develop stronger communication skills—both speaking and listening skills.</a:t>
            </a:r>
          </a:p>
          <a:p>
            <a:r>
              <a:rPr lang="en-US" dirty="0"/>
              <a:t>Getting the most out of working in a group, though, itself requires some special skills. The following video, </a:t>
            </a:r>
            <a:r>
              <a:rPr lang="en-US" i="1" dirty="0"/>
              <a:t>Group Work</a:t>
            </a:r>
            <a:r>
              <a:rPr lang="en-US" dirty="0"/>
              <a:t>, from the University of British Columbia, offers some pointers.</a:t>
            </a:r>
          </a:p>
          <a:p>
            <a:r>
              <a:rPr lang="en-US" dirty="0">
                <a:hlinkClick r:id="rId2"/>
              </a:rPr>
              <a:t>https://youtu.be/2yvNngrj1jo</a:t>
            </a:r>
            <a:endParaRPr lang="en-US" dirty="0"/>
          </a:p>
          <a:p>
            <a:endParaRPr lang="en-US" dirty="0"/>
          </a:p>
        </p:txBody>
      </p:sp>
    </p:spTree>
    <p:extLst>
      <p:ext uri="{BB962C8B-B14F-4D97-AF65-F5344CB8AC3E}">
        <p14:creationId xmlns:p14="http://schemas.microsoft.com/office/powerpoint/2010/main" val="2198162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B2523-2A18-4CA5-B0A7-972EE45BC1CE}"/>
              </a:ext>
            </a:extLst>
          </p:cNvPr>
          <p:cNvSpPr>
            <a:spLocks noGrp="1"/>
          </p:cNvSpPr>
          <p:nvPr>
            <p:ph type="title"/>
          </p:nvPr>
        </p:nvSpPr>
        <p:spPr/>
        <p:txBody>
          <a:bodyPr>
            <a:normAutofit fontScale="90000"/>
          </a:bodyPr>
          <a:lstStyle/>
          <a:p>
            <a:br>
              <a:rPr lang="en-US" b="1" dirty="0"/>
            </a:br>
            <a:r>
              <a:rPr lang="en-US" b="1" dirty="0"/>
              <a:t>Academic Honesty and Dishonesty</a:t>
            </a:r>
            <a:br>
              <a:rPr lang="en-US" b="1" dirty="0"/>
            </a:br>
            <a:endParaRPr lang="en-US" dirty="0"/>
          </a:p>
        </p:txBody>
      </p:sp>
      <p:sp>
        <p:nvSpPr>
          <p:cNvPr id="3" name="Content Placeholder 2">
            <a:extLst>
              <a:ext uri="{FF2B5EF4-FFF2-40B4-BE49-F238E27FC236}">
                <a16:creationId xmlns:a16="http://schemas.microsoft.com/office/drawing/2014/main" id="{63335F0E-76BB-46DD-850C-41C47827D491}"/>
              </a:ext>
            </a:extLst>
          </p:cNvPr>
          <p:cNvSpPr>
            <a:spLocks noGrp="1"/>
          </p:cNvSpPr>
          <p:nvPr>
            <p:ph idx="1"/>
          </p:nvPr>
        </p:nvSpPr>
        <p:spPr/>
        <p:txBody>
          <a:bodyPr>
            <a:normAutofit fontScale="62500" lnSpcReduction="20000"/>
          </a:bodyPr>
          <a:lstStyle/>
          <a:p>
            <a:r>
              <a:rPr lang="en-US" b="1" dirty="0"/>
              <a:t>Cheating</a:t>
            </a:r>
          </a:p>
          <a:p>
            <a:r>
              <a:rPr lang="en-US" dirty="0"/>
              <a:t>Cheating can take the form of crib notes, looking over someone's shoulder during an exam, or any forbidden sharing of information between students regarding an exam or exercise.</a:t>
            </a:r>
          </a:p>
          <a:p>
            <a:r>
              <a:rPr lang="en-US" b="1" dirty="0"/>
              <a:t>Deception</a:t>
            </a:r>
          </a:p>
          <a:p>
            <a:r>
              <a:rPr lang="en-US" dirty="0"/>
              <a:t>Deception is providing false information to an instructor concerning an academic assignment.</a:t>
            </a:r>
          </a:p>
          <a:p>
            <a:r>
              <a:rPr lang="en-US" b="1" dirty="0"/>
              <a:t>Fabrication</a:t>
            </a:r>
          </a:p>
          <a:p>
            <a:r>
              <a:rPr lang="en-US" dirty="0"/>
              <a:t>Fabrication is the falsification of data, information, or citations in an academic assignment.</a:t>
            </a:r>
          </a:p>
          <a:p>
            <a:r>
              <a:rPr lang="en-US" b="1" dirty="0"/>
              <a:t>Plagiarism</a:t>
            </a:r>
          </a:p>
          <a:p>
            <a:r>
              <a:rPr lang="en-US" dirty="0"/>
              <a:t>Plagiarism, as defined in the 1995 </a:t>
            </a:r>
            <a:r>
              <a:rPr lang="en-US" i="1" dirty="0"/>
              <a:t>Random House Compact Unabridged Dictionary</a:t>
            </a:r>
            <a:r>
              <a:rPr lang="en-US" dirty="0"/>
              <a:t>, is the "use or close imitation of the language and thoughts of another author and the representation of them as one's own original work."[</a:t>
            </a:r>
          </a:p>
          <a:p>
            <a:r>
              <a:rPr lang="en-US" dirty="0"/>
              <a:t>See the chapter for more detailed lists on plagiarism and how to avoid this common error.</a:t>
            </a:r>
          </a:p>
        </p:txBody>
      </p:sp>
    </p:spTree>
    <p:extLst>
      <p:ext uri="{BB962C8B-B14F-4D97-AF65-F5344CB8AC3E}">
        <p14:creationId xmlns:p14="http://schemas.microsoft.com/office/powerpoint/2010/main" val="14365117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1F2A6-C512-4FEF-8F0E-E3A27BE88E48}"/>
              </a:ext>
            </a:extLst>
          </p:cNvPr>
          <p:cNvSpPr>
            <a:spLocks noGrp="1"/>
          </p:cNvSpPr>
          <p:nvPr>
            <p:ph type="title"/>
          </p:nvPr>
        </p:nvSpPr>
        <p:spPr/>
        <p:txBody>
          <a:bodyPr>
            <a:normAutofit fontScale="90000"/>
          </a:bodyPr>
          <a:lstStyle/>
          <a:p>
            <a:br>
              <a:rPr lang="en-US" b="1" dirty="0"/>
            </a:br>
            <a:r>
              <a:rPr lang="en-US" b="1" dirty="0"/>
              <a:t>Learning from Testing and Test Results</a:t>
            </a:r>
            <a:br>
              <a:rPr lang="en-US" b="1" dirty="0"/>
            </a:br>
            <a:endParaRPr lang="en-US" dirty="0"/>
          </a:p>
        </p:txBody>
      </p:sp>
      <p:sp>
        <p:nvSpPr>
          <p:cNvPr id="3" name="Content Placeholder 2">
            <a:extLst>
              <a:ext uri="{FF2B5EF4-FFF2-40B4-BE49-F238E27FC236}">
                <a16:creationId xmlns:a16="http://schemas.microsoft.com/office/drawing/2014/main" id="{716AF874-019E-46BD-A554-8E068A268CCF}"/>
              </a:ext>
            </a:extLst>
          </p:cNvPr>
          <p:cNvSpPr>
            <a:spLocks noGrp="1"/>
          </p:cNvSpPr>
          <p:nvPr>
            <p:ph idx="1"/>
          </p:nvPr>
        </p:nvSpPr>
        <p:spPr/>
        <p:txBody>
          <a:bodyPr>
            <a:normAutofit fontScale="70000" lnSpcReduction="20000"/>
          </a:bodyPr>
          <a:lstStyle/>
          <a:p>
            <a:r>
              <a:rPr lang="en-US" dirty="0"/>
              <a:t>In this section we offer a response to that thought: believe it or not, testing benefits you, too. </a:t>
            </a:r>
          </a:p>
          <a:p>
            <a:r>
              <a:rPr lang="en-US" dirty="0"/>
              <a:t>You may learn more when you take a test than when you study for it or are just taught the material. For example, if you are asked to learn five formulas for a math test, you will likely remember the three formulas you are actually tested on better than the others.</a:t>
            </a:r>
          </a:p>
          <a:p>
            <a:r>
              <a:rPr lang="en-US" dirty="0"/>
              <a:t>When you are tested—especially often—it encourages you to study more and procrastinate less.</a:t>
            </a:r>
          </a:p>
          <a:p>
            <a:r>
              <a:rPr lang="en-US" dirty="0"/>
              <a:t>The more you retrieve information, as you do during a test or quiz, the more likely you are to retain it in the long run.</a:t>
            </a:r>
          </a:p>
          <a:p>
            <a:r>
              <a:rPr lang="en-US" dirty="0"/>
              <a:t>Taking a test helps your brain organize knowledge better, and that helps you retrieve the knowledge more efficiently.</a:t>
            </a:r>
          </a:p>
          <a:p>
            <a:r>
              <a:rPr lang="en-US" dirty="0"/>
              <a:t>So, testing is not just a method of measuring how much you know (or torturing you). It can actually help you learn. In addition, the results of a test—even when you don't do very well—can also enhance your learning in valuable ways.</a:t>
            </a:r>
          </a:p>
          <a:p>
            <a:endParaRPr lang="en-US" dirty="0"/>
          </a:p>
        </p:txBody>
      </p:sp>
    </p:spTree>
    <p:extLst>
      <p:ext uri="{BB962C8B-B14F-4D97-AF65-F5344CB8AC3E}">
        <p14:creationId xmlns:p14="http://schemas.microsoft.com/office/powerpoint/2010/main" val="38785137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870AB-E4CA-45B0-8B92-CFEED2F84FAA}"/>
              </a:ext>
            </a:extLst>
          </p:cNvPr>
          <p:cNvSpPr>
            <a:spLocks noGrp="1"/>
          </p:cNvSpPr>
          <p:nvPr>
            <p:ph type="title"/>
          </p:nvPr>
        </p:nvSpPr>
        <p:spPr/>
        <p:txBody>
          <a:bodyPr>
            <a:normAutofit fontScale="90000"/>
          </a:bodyPr>
          <a:lstStyle/>
          <a:p>
            <a:br>
              <a:rPr lang="en-US" b="1" dirty="0"/>
            </a:br>
            <a:r>
              <a:rPr lang="en-US" b="1" dirty="0"/>
              <a:t>Learning from Mistakes</a:t>
            </a:r>
            <a:br>
              <a:rPr lang="en-US" b="1" dirty="0"/>
            </a:br>
            <a:endParaRPr lang="en-US" dirty="0"/>
          </a:p>
        </p:txBody>
      </p:sp>
      <p:sp>
        <p:nvSpPr>
          <p:cNvPr id="3" name="Content Placeholder 2">
            <a:extLst>
              <a:ext uri="{FF2B5EF4-FFF2-40B4-BE49-F238E27FC236}">
                <a16:creationId xmlns:a16="http://schemas.microsoft.com/office/drawing/2014/main" id="{6DD7D83A-9D65-4E61-8D4F-0BD87F73F338}"/>
              </a:ext>
            </a:extLst>
          </p:cNvPr>
          <p:cNvSpPr>
            <a:spLocks noGrp="1"/>
          </p:cNvSpPr>
          <p:nvPr>
            <p:ph idx="1"/>
          </p:nvPr>
        </p:nvSpPr>
        <p:spPr/>
        <p:txBody>
          <a:bodyPr>
            <a:normAutofit fontScale="92500"/>
          </a:bodyPr>
          <a:lstStyle/>
          <a:p>
            <a:r>
              <a:rPr lang="en-US" dirty="0"/>
              <a:t>Two of the most important messages that students hear from teachers is “Don’t be afraid to fail” and "Learn from your mistakes—yours, mine, and ours.” </a:t>
            </a:r>
          </a:p>
          <a:p>
            <a:r>
              <a:rPr lang="en-US" dirty="0"/>
              <a:t>The following </a:t>
            </a:r>
            <a:r>
              <a:rPr lang="en-US" dirty="0" err="1"/>
              <a:t>TedEd</a:t>
            </a:r>
            <a:r>
              <a:rPr lang="en-US" dirty="0"/>
              <a:t> talk explores these familiar ideas. The speaker, Diana Laufenberg, makes the case for why learning through experience, feeling empowered, and embracing failure are all so important to students—so much more so than just going to school to get information.</a:t>
            </a:r>
          </a:p>
          <a:p>
            <a:r>
              <a:rPr lang="en-US" dirty="0">
                <a:hlinkClick r:id="rId2"/>
              </a:rPr>
              <a:t>https://www.ted.com/talks/diana_laufenberg_3_ways_to_teach?language=en</a:t>
            </a:r>
            <a:endParaRPr lang="en-US" dirty="0"/>
          </a:p>
          <a:p>
            <a:endParaRPr lang="en-US" dirty="0"/>
          </a:p>
          <a:p>
            <a:endParaRPr lang="en-US" dirty="0"/>
          </a:p>
        </p:txBody>
      </p:sp>
    </p:spTree>
    <p:extLst>
      <p:ext uri="{BB962C8B-B14F-4D97-AF65-F5344CB8AC3E}">
        <p14:creationId xmlns:p14="http://schemas.microsoft.com/office/powerpoint/2010/main" val="7395720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CEC95-5C2B-4D41-8DE2-E4B881204CE4}"/>
              </a:ext>
            </a:extLst>
          </p:cNvPr>
          <p:cNvSpPr>
            <a:spLocks noGrp="1"/>
          </p:cNvSpPr>
          <p:nvPr>
            <p:ph type="title"/>
          </p:nvPr>
        </p:nvSpPr>
        <p:spPr/>
        <p:txBody>
          <a:bodyPr>
            <a:normAutofit fontScale="90000"/>
          </a:bodyPr>
          <a:lstStyle/>
          <a:p>
            <a:br>
              <a:rPr lang="en-US" b="1" dirty="0"/>
            </a:br>
            <a:r>
              <a:rPr lang="en-US" b="1" dirty="0"/>
              <a:t>Reflection and Further Study</a:t>
            </a:r>
            <a:br>
              <a:rPr lang="en-US" b="1" dirty="0"/>
            </a:br>
            <a:endParaRPr lang="en-US" dirty="0"/>
          </a:p>
        </p:txBody>
      </p:sp>
      <p:sp>
        <p:nvSpPr>
          <p:cNvPr id="3" name="Content Placeholder 2">
            <a:extLst>
              <a:ext uri="{FF2B5EF4-FFF2-40B4-BE49-F238E27FC236}">
                <a16:creationId xmlns:a16="http://schemas.microsoft.com/office/drawing/2014/main" id="{8F37559A-9561-476A-B191-7B9D8CCC7041}"/>
              </a:ext>
            </a:extLst>
          </p:cNvPr>
          <p:cNvSpPr>
            <a:spLocks noGrp="1"/>
          </p:cNvSpPr>
          <p:nvPr>
            <p:ph idx="1"/>
          </p:nvPr>
        </p:nvSpPr>
        <p:spPr/>
        <p:txBody>
          <a:bodyPr/>
          <a:lstStyle/>
          <a:p>
            <a:r>
              <a:rPr lang="en-US" dirty="0"/>
              <a:t>For some additional guidance on what to do in the event of failure and how to proceed with your studies, watch Dr. Stephen Chew's video </a:t>
            </a:r>
            <a:r>
              <a:rPr lang="en-US" i="1" dirty="0"/>
              <a:t>I Blew The Exam—Now What?</a:t>
            </a:r>
          </a:p>
          <a:p>
            <a:r>
              <a:rPr lang="en-US" dirty="0">
                <a:hlinkClick r:id="rId2"/>
              </a:rPr>
              <a:t>https://youtu.be/-QVRiMkdRsU</a:t>
            </a:r>
            <a:endParaRPr lang="en-US" dirty="0"/>
          </a:p>
          <a:p>
            <a:endParaRPr lang="en-US" dirty="0"/>
          </a:p>
          <a:p>
            <a:endParaRPr lang="en-US" dirty="0"/>
          </a:p>
        </p:txBody>
      </p:sp>
    </p:spTree>
    <p:extLst>
      <p:ext uri="{BB962C8B-B14F-4D97-AF65-F5344CB8AC3E}">
        <p14:creationId xmlns:p14="http://schemas.microsoft.com/office/powerpoint/2010/main" val="933448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05691"/>
            <a:ext cx="9601196" cy="1306286"/>
          </a:xfrm>
        </p:spPr>
        <p:txBody>
          <a:bodyPr>
            <a:normAutofit fontScale="90000"/>
          </a:bodyPr>
          <a:lstStyle/>
          <a:p>
            <a:pPr algn="l"/>
            <a:r>
              <a:rPr lang="en-US" sz="1400" dirty="0"/>
              <a:t>Have you ever thought about how you read a textbook? It’s different from reading a novel or a magazine. Most people don’t read textbooks for relaxation or entertainment! They read textbooks to learn something. The book speaks to you like a teacher does in class, showing and explaining information and procedures.</a:t>
            </a:r>
            <a:br>
              <a:rPr lang="en-US" sz="1400" dirty="0"/>
            </a:br>
            <a:br>
              <a:rPr lang="en-US" sz="1400" dirty="0"/>
            </a:br>
            <a:r>
              <a:rPr lang="en-US" sz="1400" dirty="0"/>
              <a:t>The table below lists some behaviors that may help you read your textbook effectively. Think about how you usually read your book, then check the appropriate column next to each behavior.</a:t>
            </a:r>
            <a:br>
              <a:rPr lang="en-US" sz="1400" dirty="0"/>
            </a:br>
            <a:br>
              <a:rPr lang="en-US" sz="1400" dirty="0"/>
            </a:br>
            <a:r>
              <a:rPr lang="en-US" sz="1600" dirty="0">
                <a:solidFill>
                  <a:srgbClr val="FF0000"/>
                </a:solidFill>
              </a:rPr>
              <a:t>Did you check “Yes” for all the behaviors? _______ If not, which one(s) will you try next?</a:t>
            </a:r>
            <a:br>
              <a:rPr lang="en-US" sz="1600" dirty="0">
                <a:solidFill>
                  <a:srgbClr val="FF0000"/>
                </a:solidFill>
              </a:rPr>
            </a:br>
            <a:endParaRPr lang="en-US" sz="16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1262839"/>
              </p:ext>
            </p:extLst>
          </p:nvPr>
        </p:nvGraphicFramePr>
        <p:xfrm>
          <a:off x="2116182" y="2403564"/>
          <a:ext cx="8360229" cy="3805647"/>
        </p:xfrm>
        <a:graphic>
          <a:graphicData uri="http://schemas.openxmlformats.org/drawingml/2006/table">
            <a:tbl>
              <a:tblPr firstRow="1" firstCol="1" bandRow="1">
                <a:tableStyleId>{5C22544A-7EE6-4342-B048-85BDC9FD1C3A}</a:tableStyleId>
              </a:tblPr>
              <a:tblGrid>
                <a:gridCol w="4616841">
                  <a:extLst>
                    <a:ext uri="{9D8B030D-6E8A-4147-A177-3AD203B41FA5}">
                      <a16:colId xmlns:a16="http://schemas.microsoft.com/office/drawing/2014/main" val="850744880"/>
                    </a:ext>
                  </a:extLst>
                </a:gridCol>
                <a:gridCol w="1247796">
                  <a:extLst>
                    <a:ext uri="{9D8B030D-6E8A-4147-A177-3AD203B41FA5}">
                      <a16:colId xmlns:a16="http://schemas.microsoft.com/office/drawing/2014/main" val="1621448035"/>
                    </a:ext>
                  </a:extLst>
                </a:gridCol>
                <a:gridCol w="1247796">
                  <a:extLst>
                    <a:ext uri="{9D8B030D-6E8A-4147-A177-3AD203B41FA5}">
                      <a16:colId xmlns:a16="http://schemas.microsoft.com/office/drawing/2014/main" val="705099937"/>
                    </a:ext>
                  </a:extLst>
                </a:gridCol>
                <a:gridCol w="1247796">
                  <a:extLst>
                    <a:ext uri="{9D8B030D-6E8A-4147-A177-3AD203B41FA5}">
                      <a16:colId xmlns:a16="http://schemas.microsoft.com/office/drawing/2014/main" val="2841797302"/>
                    </a:ext>
                  </a:extLst>
                </a:gridCol>
              </a:tblGrid>
              <a:tr h="565629">
                <a:tc>
                  <a:txBody>
                    <a:bodyPr/>
                    <a:lstStyle/>
                    <a:p>
                      <a:pPr marL="0" marR="0">
                        <a:lnSpc>
                          <a:spcPct val="115000"/>
                        </a:lnSpc>
                        <a:spcBef>
                          <a:spcPts val="0"/>
                        </a:spcBef>
                        <a:spcAft>
                          <a:spcPts val="0"/>
                        </a:spcAft>
                      </a:pPr>
                      <a:r>
                        <a:rPr lang="en-US" sz="800">
                          <a:effectLst/>
                        </a:rPr>
                        <a:t>When I read my textbook,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836" marR="52836" marT="0" marB="0" anchor="ctr"/>
                </a:tc>
                <a:tc>
                  <a:txBody>
                    <a:bodyPr/>
                    <a:lstStyle/>
                    <a:p>
                      <a:pPr marL="0" marR="0" algn="ctr">
                        <a:lnSpc>
                          <a:spcPct val="115000"/>
                        </a:lnSpc>
                        <a:spcBef>
                          <a:spcPts val="0"/>
                        </a:spcBef>
                        <a:spcAft>
                          <a:spcPts val="0"/>
                        </a:spcAft>
                      </a:pPr>
                      <a:r>
                        <a:rPr lang="en-US" sz="800">
                          <a:effectLst/>
                        </a:rPr>
                        <a:t>Yes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836" marR="52836" marT="0" marB="0" anchor="ctr"/>
                </a:tc>
                <a:tc>
                  <a:txBody>
                    <a:bodyPr/>
                    <a:lstStyle/>
                    <a:p>
                      <a:pPr marL="0" marR="0" algn="ctr">
                        <a:lnSpc>
                          <a:spcPct val="115000"/>
                        </a:lnSpc>
                        <a:spcBef>
                          <a:spcPts val="0"/>
                        </a:spcBef>
                        <a:spcAft>
                          <a:spcPts val="0"/>
                        </a:spcAft>
                      </a:pPr>
                      <a:r>
                        <a:rPr lang="en-US" sz="800">
                          <a:effectLst/>
                        </a:rPr>
                        <a:t>No, but I know I should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836" marR="52836" marT="0" marB="0" anchor="ctr"/>
                </a:tc>
                <a:tc>
                  <a:txBody>
                    <a:bodyPr/>
                    <a:lstStyle/>
                    <a:p>
                      <a:pPr marL="0" marR="0" algn="ctr">
                        <a:lnSpc>
                          <a:spcPct val="115000"/>
                        </a:lnSpc>
                        <a:spcBef>
                          <a:spcPts val="0"/>
                        </a:spcBef>
                        <a:spcAft>
                          <a:spcPts val="0"/>
                        </a:spcAft>
                      </a:pPr>
                      <a:r>
                        <a:rPr lang="en-US" sz="800">
                          <a:effectLst/>
                        </a:rPr>
                        <a:t>No, I never thought of it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836" marR="52836" marT="0" marB="0" anchor="ctr"/>
                </a:tc>
                <a:extLst>
                  <a:ext uri="{0D108BD9-81ED-4DB2-BD59-A6C34878D82A}">
                    <a16:rowId xmlns:a16="http://schemas.microsoft.com/office/drawing/2014/main" val="655702263"/>
                  </a:ext>
                </a:extLst>
              </a:tr>
              <a:tr h="323216">
                <a:tc>
                  <a:txBody>
                    <a:bodyPr/>
                    <a:lstStyle/>
                    <a:p>
                      <a:pPr marL="342900" marR="0" lvl="0" indent="-342900">
                        <a:lnSpc>
                          <a:spcPct val="115000"/>
                        </a:lnSpc>
                        <a:spcBef>
                          <a:spcPts val="0"/>
                        </a:spcBef>
                        <a:spcAft>
                          <a:spcPts val="0"/>
                        </a:spcAft>
                        <a:buFont typeface="+mj-lt"/>
                        <a:buAutoNum type="alphaLcParenR"/>
                      </a:pPr>
                      <a:r>
                        <a:rPr lang="en-US" sz="800">
                          <a:effectLst/>
                        </a:rPr>
                        <a:t>I sit with an alert, but comfortable posture.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836" marR="52836" marT="0" marB="0" anchor="ctr"/>
                </a:tc>
                <a:tc>
                  <a:txBody>
                    <a:bodyPr/>
                    <a:lstStyle/>
                    <a:p>
                      <a:pPr marL="0" marR="0">
                        <a:lnSpc>
                          <a:spcPct val="150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836" marR="52836" marT="0" marB="0" anchor="ctr"/>
                </a:tc>
                <a:tc>
                  <a:txBody>
                    <a:bodyPr/>
                    <a:lstStyle/>
                    <a:p>
                      <a:pPr marL="0" marR="0">
                        <a:lnSpc>
                          <a:spcPct val="150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836" marR="52836" marT="0" marB="0" anchor="ctr"/>
                </a:tc>
                <a:tc>
                  <a:txBody>
                    <a:bodyPr/>
                    <a:lstStyle/>
                    <a:p>
                      <a:pPr marL="0" marR="0">
                        <a:lnSpc>
                          <a:spcPct val="150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836" marR="52836" marT="0" marB="0" anchor="ctr"/>
                </a:tc>
                <a:extLst>
                  <a:ext uri="{0D108BD9-81ED-4DB2-BD59-A6C34878D82A}">
                    <a16:rowId xmlns:a16="http://schemas.microsoft.com/office/drawing/2014/main" val="1595488439"/>
                  </a:ext>
                </a:extLst>
              </a:tr>
              <a:tr h="560017">
                <a:tc>
                  <a:txBody>
                    <a:bodyPr/>
                    <a:lstStyle/>
                    <a:p>
                      <a:pPr marL="342900" marR="0" lvl="0" indent="-342900">
                        <a:lnSpc>
                          <a:spcPct val="115000"/>
                        </a:lnSpc>
                        <a:spcBef>
                          <a:spcPts val="0"/>
                        </a:spcBef>
                        <a:spcAft>
                          <a:spcPts val="0"/>
                        </a:spcAft>
                        <a:buFont typeface="+mj-lt"/>
                        <a:buAutoNum type="alphaLcParenR"/>
                      </a:pPr>
                      <a:r>
                        <a:rPr lang="en-US" sz="800" dirty="0">
                          <a:effectLst/>
                        </a:rPr>
                        <a:t>I am prepared to take notes—I have a pencil or pen in my hand. If I cannot write in my textbook, I have some paper, too.</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836" marR="52836" marT="0" marB="0" anchor="ctr"/>
                </a:tc>
                <a:tc>
                  <a:txBody>
                    <a:bodyPr/>
                    <a:lstStyle/>
                    <a:p>
                      <a:pPr marL="0" marR="0">
                        <a:lnSpc>
                          <a:spcPct val="150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836" marR="52836" marT="0" marB="0" anchor="ctr"/>
                </a:tc>
                <a:tc>
                  <a:txBody>
                    <a:bodyPr/>
                    <a:lstStyle/>
                    <a:p>
                      <a:pPr marL="0" marR="0">
                        <a:lnSpc>
                          <a:spcPct val="150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836" marR="52836" marT="0" marB="0" anchor="ctr"/>
                </a:tc>
                <a:tc>
                  <a:txBody>
                    <a:bodyPr/>
                    <a:lstStyle/>
                    <a:p>
                      <a:pPr marL="0" marR="0">
                        <a:lnSpc>
                          <a:spcPct val="150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836" marR="52836" marT="0" marB="0" anchor="ctr"/>
                </a:tc>
                <a:extLst>
                  <a:ext uri="{0D108BD9-81ED-4DB2-BD59-A6C34878D82A}">
                    <a16:rowId xmlns:a16="http://schemas.microsoft.com/office/drawing/2014/main" val="1738464173"/>
                  </a:ext>
                </a:extLst>
              </a:tr>
              <a:tr h="323216">
                <a:tc>
                  <a:txBody>
                    <a:bodyPr/>
                    <a:lstStyle/>
                    <a:p>
                      <a:pPr marL="342900" marR="0" lvl="0" indent="-342900">
                        <a:lnSpc>
                          <a:spcPct val="115000"/>
                        </a:lnSpc>
                        <a:spcBef>
                          <a:spcPts val="0"/>
                        </a:spcBef>
                        <a:spcAft>
                          <a:spcPts val="0"/>
                        </a:spcAft>
                        <a:buFont typeface="+mj-lt"/>
                        <a:buAutoNum type="alphaLcParenR"/>
                      </a:pPr>
                      <a:r>
                        <a:rPr lang="en-US" sz="800">
                          <a:effectLst/>
                        </a:rPr>
                        <a:t>I read every single word.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836" marR="52836" marT="0" marB="0" anchor="ctr"/>
                </a:tc>
                <a:tc>
                  <a:txBody>
                    <a:bodyPr/>
                    <a:lstStyle/>
                    <a:p>
                      <a:pPr marL="0" marR="0">
                        <a:lnSpc>
                          <a:spcPct val="150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836" marR="52836" marT="0" marB="0" anchor="ctr"/>
                </a:tc>
                <a:tc>
                  <a:txBody>
                    <a:bodyPr/>
                    <a:lstStyle/>
                    <a:p>
                      <a:pPr marL="0" marR="0">
                        <a:lnSpc>
                          <a:spcPct val="150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836" marR="52836" marT="0" marB="0" anchor="ctr"/>
                </a:tc>
                <a:tc>
                  <a:txBody>
                    <a:bodyPr/>
                    <a:lstStyle/>
                    <a:p>
                      <a:pPr marL="0" marR="0">
                        <a:lnSpc>
                          <a:spcPct val="150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836" marR="52836" marT="0" marB="0" anchor="ctr"/>
                </a:tc>
                <a:extLst>
                  <a:ext uri="{0D108BD9-81ED-4DB2-BD59-A6C34878D82A}">
                    <a16:rowId xmlns:a16="http://schemas.microsoft.com/office/drawing/2014/main" val="4267534210"/>
                  </a:ext>
                </a:extLst>
              </a:tr>
              <a:tr h="423659">
                <a:tc>
                  <a:txBody>
                    <a:bodyPr/>
                    <a:lstStyle/>
                    <a:p>
                      <a:pPr marL="342900" marR="0" lvl="0" indent="-342900">
                        <a:lnSpc>
                          <a:spcPct val="115000"/>
                        </a:lnSpc>
                        <a:spcBef>
                          <a:spcPts val="0"/>
                        </a:spcBef>
                        <a:spcAft>
                          <a:spcPts val="0"/>
                        </a:spcAft>
                        <a:buFont typeface="+mj-lt"/>
                        <a:buAutoNum type="alphaLcParenR"/>
                      </a:pPr>
                      <a:r>
                        <a:rPr lang="en-US" sz="800">
                          <a:effectLst/>
                        </a:rPr>
                        <a:t>I look at all diagrams, graphs, and pictures carefully.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836" marR="52836" marT="0" marB="0" anchor="ctr"/>
                </a:tc>
                <a:tc>
                  <a:txBody>
                    <a:bodyPr/>
                    <a:lstStyle/>
                    <a:p>
                      <a:pPr marL="0" marR="0">
                        <a:lnSpc>
                          <a:spcPct val="150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836" marR="52836" marT="0" marB="0" anchor="ctr"/>
                </a:tc>
                <a:tc>
                  <a:txBody>
                    <a:bodyPr/>
                    <a:lstStyle/>
                    <a:p>
                      <a:pPr marL="0" marR="0">
                        <a:lnSpc>
                          <a:spcPct val="150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836" marR="52836" marT="0" marB="0" anchor="ctr"/>
                </a:tc>
                <a:tc>
                  <a:txBody>
                    <a:bodyPr/>
                    <a:lstStyle/>
                    <a:p>
                      <a:pPr marL="0" marR="0">
                        <a:lnSpc>
                          <a:spcPct val="150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836" marR="52836" marT="0" marB="0" anchor="ctr"/>
                </a:tc>
                <a:extLst>
                  <a:ext uri="{0D108BD9-81ED-4DB2-BD59-A6C34878D82A}">
                    <a16:rowId xmlns:a16="http://schemas.microsoft.com/office/drawing/2014/main" val="1325261495"/>
                  </a:ext>
                </a:extLst>
              </a:tr>
              <a:tr h="393359">
                <a:tc>
                  <a:txBody>
                    <a:bodyPr/>
                    <a:lstStyle/>
                    <a:p>
                      <a:pPr marL="342900" marR="0" lvl="0" indent="-342900">
                        <a:lnSpc>
                          <a:spcPct val="115000"/>
                        </a:lnSpc>
                        <a:spcBef>
                          <a:spcPts val="0"/>
                        </a:spcBef>
                        <a:spcAft>
                          <a:spcPts val="0"/>
                        </a:spcAft>
                        <a:buFont typeface="+mj-lt"/>
                        <a:buAutoNum type="alphaLcParenR"/>
                      </a:pPr>
                      <a:r>
                        <a:rPr lang="en-US" sz="800">
                          <a:effectLst/>
                        </a:rPr>
                        <a:t>I underline or highlight important words and ideas.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836" marR="52836" marT="0" marB="0" anchor="ctr"/>
                </a:tc>
                <a:tc>
                  <a:txBody>
                    <a:bodyPr/>
                    <a:lstStyle/>
                    <a:p>
                      <a:pPr marL="0" marR="0">
                        <a:lnSpc>
                          <a:spcPct val="150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836" marR="52836" marT="0" marB="0" anchor="ctr"/>
                </a:tc>
                <a:tc>
                  <a:txBody>
                    <a:bodyPr/>
                    <a:lstStyle/>
                    <a:p>
                      <a:pPr marL="0" marR="0">
                        <a:lnSpc>
                          <a:spcPct val="150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836" marR="52836" marT="0" marB="0" anchor="ctr"/>
                </a:tc>
                <a:tc>
                  <a:txBody>
                    <a:bodyPr/>
                    <a:lstStyle/>
                    <a:p>
                      <a:pPr marL="0" marR="0">
                        <a:lnSpc>
                          <a:spcPct val="150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836" marR="52836" marT="0" marB="0" anchor="ctr"/>
                </a:tc>
                <a:extLst>
                  <a:ext uri="{0D108BD9-81ED-4DB2-BD59-A6C34878D82A}">
                    <a16:rowId xmlns:a16="http://schemas.microsoft.com/office/drawing/2014/main" val="2745656808"/>
                  </a:ext>
                </a:extLst>
              </a:tr>
              <a:tr h="403460">
                <a:tc>
                  <a:txBody>
                    <a:bodyPr/>
                    <a:lstStyle/>
                    <a:p>
                      <a:pPr marL="342900" marR="0" lvl="0" indent="-342900">
                        <a:lnSpc>
                          <a:spcPct val="115000"/>
                        </a:lnSpc>
                        <a:spcBef>
                          <a:spcPts val="0"/>
                        </a:spcBef>
                        <a:spcAft>
                          <a:spcPts val="0"/>
                        </a:spcAft>
                        <a:buFont typeface="+mj-lt"/>
                        <a:buAutoNum type="alphaLcParenR"/>
                      </a:pPr>
                      <a:r>
                        <a:rPr lang="en-US" sz="800">
                          <a:effectLst/>
                        </a:rPr>
                        <a:t>If a procedure is shown, I work each step of the examples on paper.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836" marR="52836" marT="0" marB="0" anchor="ctr"/>
                </a:tc>
                <a:tc>
                  <a:txBody>
                    <a:bodyPr/>
                    <a:lstStyle/>
                    <a:p>
                      <a:pPr marL="0" marR="0">
                        <a:lnSpc>
                          <a:spcPct val="150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836" marR="52836" marT="0" marB="0" anchor="ctr"/>
                </a:tc>
                <a:tc>
                  <a:txBody>
                    <a:bodyPr/>
                    <a:lstStyle/>
                    <a:p>
                      <a:pPr marL="0" marR="0">
                        <a:lnSpc>
                          <a:spcPct val="150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836" marR="52836" marT="0" marB="0" anchor="ctr"/>
                </a:tc>
                <a:tc>
                  <a:txBody>
                    <a:bodyPr/>
                    <a:lstStyle/>
                    <a:p>
                      <a:pPr marL="0" marR="0">
                        <a:lnSpc>
                          <a:spcPct val="150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836" marR="52836" marT="0" marB="0" anchor="ctr"/>
                </a:tc>
                <a:extLst>
                  <a:ext uri="{0D108BD9-81ED-4DB2-BD59-A6C34878D82A}">
                    <a16:rowId xmlns:a16="http://schemas.microsoft.com/office/drawing/2014/main" val="3955858073"/>
                  </a:ext>
                </a:extLst>
              </a:tr>
              <a:tr h="813091">
                <a:tc>
                  <a:txBody>
                    <a:bodyPr/>
                    <a:lstStyle/>
                    <a:p>
                      <a:pPr marL="342900" marR="0" lvl="0" indent="-342900">
                        <a:lnSpc>
                          <a:spcPct val="115000"/>
                        </a:lnSpc>
                        <a:spcBef>
                          <a:spcPts val="0"/>
                        </a:spcBef>
                        <a:spcAft>
                          <a:spcPts val="0"/>
                        </a:spcAft>
                        <a:buFont typeface="+mj-lt"/>
                        <a:buAutoNum type="alphaLcParenR"/>
                      </a:pPr>
                      <a:r>
                        <a:rPr lang="en-US" sz="800">
                          <a:effectLst/>
                        </a:rPr>
                        <a:t>I make sure I understand all the steps in any procedures that are explained. If I don’t understand how one step follows the step before, I put a question mark and get help as soon as possible.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836" marR="52836" marT="0" marB="0" anchor="ctr"/>
                </a:tc>
                <a:tc>
                  <a:txBody>
                    <a:bodyPr/>
                    <a:lstStyle/>
                    <a:p>
                      <a:pPr marL="0" marR="0">
                        <a:lnSpc>
                          <a:spcPct val="150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836" marR="52836" marT="0" marB="0" anchor="ctr"/>
                </a:tc>
                <a:tc>
                  <a:txBody>
                    <a:bodyPr/>
                    <a:lstStyle/>
                    <a:p>
                      <a:pPr marL="0" marR="0">
                        <a:lnSpc>
                          <a:spcPct val="150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836" marR="52836" marT="0" marB="0" anchor="ctr"/>
                </a:tc>
                <a:tc>
                  <a:txBody>
                    <a:bodyPr/>
                    <a:lstStyle/>
                    <a:p>
                      <a:pPr marL="0" marR="0">
                        <a:lnSpc>
                          <a:spcPct val="150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836" marR="52836" marT="0" marB="0" anchor="ctr"/>
                </a:tc>
                <a:extLst>
                  <a:ext uri="{0D108BD9-81ED-4DB2-BD59-A6C34878D82A}">
                    <a16:rowId xmlns:a16="http://schemas.microsoft.com/office/drawing/2014/main" val="223939946"/>
                  </a:ext>
                </a:extLst>
              </a:tr>
            </a:tbl>
          </a:graphicData>
        </a:graphic>
      </p:graphicFrame>
    </p:spTree>
    <p:extLst>
      <p:ext uri="{BB962C8B-B14F-4D97-AF65-F5344CB8AC3E}">
        <p14:creationId xmlns:p14="http://schemas.microsoft.com/office/powerpoint/2010/main" val="4218426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2118119"/>
          </a:xfrm>
        </p:spPr>
        <p:txBody>
          <a:bodyPr>
            <a:normAutofit/>
          </a:bodyPr>
          <a:lstStyle/>
          <a:p>
            <a:r>
              <a:rPr lang="en-US" dirty="0"/>
              <a:t>Writing Strategies</a:t>
            </a:r>
            <a:br>
              <a:rPr lang="en-US" b="1" dirty="0"/>
            </a:br>
            <a:endParaRPr lang="en-US" dirty="0"/>
          </a:p>
        </p:txBody>
      </p:sp>
      <p:sp>
        <p:nvSpPr>
          <p:cNvPr id="3" name="Content Placeholder 2"/>
          <p:cNvSpPr>
            <a:spLocks noGrp="1"/>
          </p:cNvSpPr>
          <p:nvPr>
            <p:ph idx="1"/>
          </p:nvPr>
        </p:nvSpPr>
        <p:spPr/>
        <p:txBody>
          <a:bodyPr>
            <a:normAutofit fontScale="92500" lnSpcReduction="20000"/>
          </a:bodyPr>
          <a:lstStyle/>
          <a:p>
            <a:r>
              <a:rPr lang="en-US" b="1" dirty="0"/>
              <a:t>Why Do Writing Skills Matter?</a:t>
            </a:r>
          </a:p>
          <a:p>
            <a:pPr fontAlgn="base"/>
            <a:r>
              <a:rPr lang="en-US" dirty="0"/>
              <a:t>The pay-off from improving your writing comes much sooner than graduation. Suppose you complete about 40 classes for a 120-credit bachelors’ degree, and—averaging across writing-intensive and non-writing-intensive courses—you produce about 2,500 words of formal writing per class. Even with that low estimate, you’ll write 100,000 words during your college career. That’s roughly equivalent to a 330-page book.</a:t>
            </a:r>
          </a:p>
          <a:p>
            <a:pPr fontAlgn="base"/>
            <a:r>
              <a:rPr lang="en-US" dirty="0"/>
              <a:t>Spending a few hours sharpening your writing skills will make those 100,000 words much easier and more rewarding to write. All of your professors care about good writing.</a:t>
            </a:r>
          </a:p>
          <a:p>
            <a:endParaRPr lang="en-US" dirty="0"/>
          </a:p>
        </p:txBody>
      </p:sp>
    </p:spTree>
    <p:extLst>
      <p:ext uri="{BB962C8B-B14F-4D97-AF65-F5344CB8AC3E}">
        <p14:creationId xmlns:p14="http://schemas.microsoft.com/office/powerpoint/2010/main" val="2056689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Strategies</a:t>
            </a:r>
          </a:p>
        </p:txBody>
      </p:sp>
      <p:sp>
        <p:nvSpPr>
          <p:cNvPr id="3" name="Content Placeholder 2"/>
          <p:cNvSpPr>
            <a:spLocks noGrp="1"/>
          </p:cNvSpPr>
          <p:nvPr>
            <p:ph idx="1"/>
          </p:nvPr>
        </p:nvSpPr>
        <p:spPr/>
        <p:txBody>
          <a:bodyPr/>
          <a:lstStyle/>
          <a:p>
            <a:r>
              <a:rPr lang="en-US" dirty="0"/>
              <a:t>Professors look at you as independent junior scholars and expect you to write as someone who has a genuine, driving interest in tackling a complex question. </a:t>
            </a:r>
          </a:p>
          <a:p>
            <a:r>
              <a:rPr lang="en-US" dirty="0"/>
              <a:t>They expect you to look deep into the evidence, consider several alternative explanations, and work out an original, insightful argument that you actually care about. </a:t>
            </a:r>
          </a:p>
        </p:txBody>
      </p:sp>
    </p:spTree>
    <p:extLst>
      <p:ext uri="{BB962C8B-B14F-4D97-AF65-F5344CB8AC3E}">
        <p14:creationId xmlns:p14="http://schemas.microsoft.com/office/powerpoint/2010/main" val="277751076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608</TotalTime>
  <Words>3250</Words>
  <Application>Microsoft Office PowerPoint</Application>
  <PresentationFormat>Widescreen</PresentationFormat>
  <Paragraphs>366</Paragraphs>
  <Slides>65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vt:lpstr>
      <vt:lpstr>Calibri</vt:lpstr>
      <vt:lpstr>Garamond</vt:lpstr>
      <vt:lpstr>Organic</vt:lpstr>
      <vt:lpstr>Study Skills and Classroom Success</vt:lpstr>
      <vt:lpstr>Reading in College </vt:lpstr>
      <vt:lpstr>Purpose of Academic Reading Think about your career project… </vt:lpstr>
      <vt:lpstr>Reading Strategies for Academic Texts </vt:lpstr>
      <vt:lpstr>Vocabulary-Building Techniques</vt:lpstr>
      <vt:lpstr>Strategies for Success – Reading The Textbook</vt:lpstr>
      <vt:lpstr>Have you ever thought about how you read a textbook? It’s different from reading a novel or a magazine. Most people don’t read textbooks for relaxation or entertainment! They read textbooks to learn something. The book speaks to you like a teacher does in class, showing and explaining information and procedures.  The table below lists some behaviors that may help you read your textbook effectively. Think about how you usually read your book, then check the appropriate column next to each behavior.  Did you check “Yes” for all the behaviors? _______ If not, which one(s) will you try next? </vt:lpstr>
      <vt:lpstr>Writing Strategies </vt:lpstr>
      <vt:lpstr>Writing Strategies</vt:lpstr>
      <vt:lpstr>What to Do With Essay Assignments</vt:lpstr>
      <vt:lpstr>The Writing Process </vt:lpstr>
      <vt:lpstr>PowerPoint Presentation</vt:lpstr>
      <vt:lpstr>Revision and Proofreading </vt:lpstr>
      <vt:lpstr>Using Sources </vt:lpstr>
      <vt:lpstr>Testing </vt:lpstr>
      <vt:lpstr>Test Anxiety</vt:lpstr>
      <vt:lpstr>PowerPoint Presentation</vt:lpstr>
      <vt:lpstr>Test Performance</vt:lpstr>
      <vt:lpstr>Strategies for Preventing and Controlling Test Anxiety </vt:lpstr>
      <vt:lpstr>ACTIVITY:  TEST YOURSELF FOR TEST ANXIETY </vt:lpstr>
      <vt:lpstr>Common Types of Tests in College </vt:lpstr>
      <vt:lpstr>Common Types of Tests in College </vt:lpstr>
      <vt:lpstr>Common Test Types</vt:lpstr>
      <vt:lpstr>Test Taking Strategies Test Taking Tips For Specific Types of Tests </vt:lpstr>
      <vt:lpstr>Strategies for Better Test-Taking Performance </vt:lpstr>
      <vt:lpstr>PowerPoint Presentation</vt:lpstr>
      <vt:lpstr>End of Section Quiz</vt:lpstr>
      <vt:lpstr>Presentation Strategies</vt:lpstr>
      <vt:lpstr>Presentation Strategies</vt:lpstr>
      <vt:lpstr>ACTIVITY: MAKE A PRESENTATION PLAN </vt:lpstr>
      <vt:lpstr>Taking Notes</vt:lpstr>
      <vt:lpstr>Organizing Your Math Notes </vt:lpstr>
      <vt:lpstr>Organizing Your Math Notes</vt:lpstr>
      <vt:lpstr>Preparing for Your Math Exam </vt:lpstr>
      <vt:lpstr>Preparing for Your Math Exam</vt:lpstr>
      <vt:lpstr>Preparing for Your Math Exam</vt:lpstr>
      <vt:lpstr>PowerPoint Presentation</vt:lpstr>
      <vt:lpstr>The Six Types of Test-Taking Errors </vt:lpstr>
      <vt:lpstr>Guidelines for Communicating with Instructors </vt:lpstr>
      <vt:lpstr> Effective Email Communication with Instructors </vt:lpstr>
      <vt:lpstr>Effective Email Communication with Instructors</vt:lpstr>
      <vt:lpstr>Conflict-Resolution Strategies</vt:lpstr>
      <vt:lpstr>Working with Instructors: Key Points </vt:lpstr>
      <vt:lpstr> Deep Learning vs. Cramming </vt:lpstr>
      <vt:lpstr>Deep Learning vs. Cramming</vt:lpstr>
      <vt:lpstr> Techniques for Learning and Retaining Knowledge </vt:lpstr>
      <vt:lpstr> Myth 1: Talent Is Everything! </vt:lpstr>
      <vt:lpstr>  Myth 1: Talent Is Everything! Bust the Myth  </vt:lpstr>
      <vt:lpstr>Myth 1: Talent Is Everything! Bust the Myth</vt:lpstr>
      <vt:lpstr> Myth 2:  I Only Need One Good Method for Studying </vt:lpstr>
      <vt:lpstr>Myth 2:  I Only Need One Good Method for Studying Bust the Myth!</vt:lpstr>
      <vt:lpstr>Myth 2:  I Only Need One Good Method for Studying Bust the Myth!</vt:lpstr>
      <vt:lpstr> Myth 3: If It's Easy, I Must Be Learning </vt:lpstr>
      <vt:lpstr> Myth 3: If It's Easy, I Must Be Learning </vt:lpstr>
      <vt:lpstr>Myth 3: If It's Easy, I Must Be Learning Bust the Myth!</vt:lpstr>
      <vt:lpstr> Myth 4: Planning My Learning Is a Waste of Time </vt:lpstr>
      <vt:lpstr>Myth 4: Planning My Learning Is a Waste of Time</vt:lpstr>
      <vt:lpstr> Myth 5: Failure should be avoided at all costs </vt:lpstr>
      <vt:lpstr>Myth 5: Failure should be avoided at all costs</vt:lpstr>
      <vt:lpstr>Additional Study Techniques </vt:lpstr>
      <vt:lpstr> Getting the Most out of Peer Groups </vt:lpstr>
      <vt:lpstr> Academic Honesty and Dishonesty </vt:lpstr>
      <vt:lpstr> Learning from Testing and Test Results </vt:lpstr>
      <vt:lpstr> Learning from Mistakes </vt:lpstr>
      <vt:lpstr> Reflection and Further Study </vt:lpstr>
    </vt:vector>
  </TitlesOfParts>
  <Company>San Jacinto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Skills and Classroom Success</dc:title>
  <dc:creator>Bernal, Rachel</dc:creator>
  <cp:lastModifiedBy>Bernal, Rachel</cp:lastModifiedBy>
  <cp:revision>28</cp:revision>
  <dcterms:created xsi:type="dcterms:W3CDTF">2017-04-17T17:20:52Z</dcterms:created>
  <dcterms:modified xsi:type="dcterms:W3CDTF">2020-08-19T19:56:48Z</dcterms:modified>
</cp:coreProperties>
</file>