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1" r:id="rId25"/>
    <p:sldId id="282" r:id="rId26"/>
    <p:sldId id="283" r:id="rId27"/>
    <p:sldId id="284" r:id="rId28"/>
    <p:sldId id="285" r:id="rId29"/>
    <p:sldId id="280" r:id="rId30"/>
    <p:sldId id="286" r:id="rId31"/>
    <p:sldId id="287" r:id="rId32"/>
    <p:sldId id="288" r:id="rId33"/>
    <p:sldId id="289"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8" d="100"/>
          <a:sy n="68" d="100"/>
        </p:scale>
        <p:origin x="42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8/20/2020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youtu.be/SY2luGTX7Dk"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youtu.be/bEeoTlF1AQU"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courses.lumenlearning.com/sanjacinto-learningframework/chapter/safety/ty"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youtu.be/iijKh6l8Ssw"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youtu.be/87xBZisdodY" TargetMode="External"/><Relationship Id="rId2" Type="http://schemas.openxmlformats.org/officeDocument/2006/relationships/hyperlink" Target="https://courses.lumenlearning.com/sanjacinto-learningframework/chapter/nutrition/?content_only&amp;lti_context_id=cf2c466547a54af098f80a88b46f9da1#footnote-338-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Mental and physical health management</a:t>
            </a:r>
          </a:p>
        </p:txBody>
      </p:sp>
      <p:sp>
        <p:nvSpPr>
          <p:cNvPr id="3" name="Subtitle 2"/>
          <p:cNvSpPr>
            <a:spLocks noGrp="1"/>
          </p:cNvSpPr>
          <p:nvPr>
            <p:ph type="subTitle" idx="1"/>
          </p:nvPr>
        </p:nvSpPr>
        <p:spPr/>
        <p:txBody>
          <a:bodyPr/>
          <a:lstStyle/>
          <a:p>
            <a:r>
              <a:rPr lang="en-US" dirty="0"/>
              <a:t>Chapter 9</a:t>
            </a:r>
          </a:p>
        </p:txBody>
      </p:sp>
    </p:spTree>
    <p:extLst>
      <p:ext uri="{BB962C8B-B14F-4D97-AF65-F5344CB8AC3E}">
        <p14:creationId xmlns:p14="http://schemas.microsoft.com/office/powerpoint/2010/main" val="2105191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Sleep</a:t>
            </a:r>
          </a:p>
        </p:txBody>
      </p:sp>
      <p:sp>
        <p:nvSpPr>
          <p:cNvPr id="3" name="Content Placeholder 2"/>
          <p:cNvSpPr>
            <a:spLocks noGrp="1"/>
          </p:cNvSpPr>
          <p:nvPr>
            <p:ph idx="1"/>
          </p:nvPr>
        </p:nvSpPr>
        <p:spPr/>
        <p:txBody>
          <a:bodyPr/>
          <a:lstStyle/>
          <a:p>
            <a:r>
              <a:rPr lang="en-US" dirty="0"/>
              <a:t>When you’re tired, you can’t function at your best. Sleep helps you think more clearly, have quicker reflexes, and focus better. </a:t>
            </a:r>
          </a:p>
          <a:p>
            <a:r>
              <a:rPr lang="en-US" dirty="0"/>
              <a:t>Tired people tend to be less productive at work and school. They’re at a much higher risk for traffic accidents. </a:t>
            </a:r>
          </a:p>
          <a:p>
            <a:r>
              <a:rPr lang="en-US" dirty="0"/>
              <a:t>Lack of sleep also influences your mood, which can affect how you interact with others. </a:t>
            </a:r>
          </a:p>
          <a:p>
            <a:r>
              <a:rPr lang="en-US" dirty="0"/>
              <a:t>A sleep deficit over time can even put you at greater risk for developing depression.</a:t>
            </a:r>
          </a:p>
        </p:txBody>
      </p:sp>
    </p:spTree>
    <p:extLst>
      <p:ext uri="{BB962C8B-B14F-4D97-AF65-F5344CB8AC3E}">
        <p14:creationId xmlns:p14="http://schemas.microsoft.com/office/powerpoint/2010/main" val="3475573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How Much Sleep Do We Need?</a:t>
            </a:r>
            <a:br>
              <a:rPr lang="en-US" b="1" dirty="0"/>
            </a:br>
            <a:endParaRPr lang="en-US" dirty="0"/>
          </a:p>
        </p:txBody>
      </p:sp>
      <p:sp>
        <p:nvSpPr>
          <p:cNvPr id="3" name="Content Placeholder 2"/>
          <p:cNvSpPr>
            <a:spLocks noGrp="1"/>
          </p:cNvSpPr>
          <p:nvPr>
            <p:ph idx="1"/>
          </p:nvPr>
        </p:nvSpPr>
        <p:spPr>
          <a:xfrm>
            <a:off x="684211" y="217714"/>
            <a:ext cx="10575971" cy="4528457"/>
          </a:xfrm>
        </p:spPr>
        <p:txBody>
          <a:bodyPr>
            <a:normAutofit lnSpcReduction="10000"/>
          </a:bodyPr>
          <a:lstStyle/>
          <a:p>
            <a:r>
              <a:rPr lang="en-US" dirty="0"/>
              <a:t>The amount of sleep each person needs depends on many factors, including age, and getting a full night of </a:t>
            </a:r>
            <a:r>
              <a:rPr lang="en-US" i="1" dirty="0"/>
              <a:t>quality</a:t>
            </a:r>
            <a:r>
              <a:rPr lang="en-US" dirty="0"/>
              <a:t> sleep is important. </a:t>
            </a:r>
          </a:p>
          <a:p>
            <a:r>
              <a:rPr lang="en-US" dirty="0"/>
              <a:t>Infants generally require about sixteen hours a day, while teenagers need about nine hours on average. </a:t>
            </a:r>
          </a:p>
          <a:p>
            <a:r>
              <a:rPr lang="en-US" dirty="0"/>
              <a:t>For most adults, seven to eight hours a night appears to be the best amount of sleep. </a:t>
            </a:r>
          </a:p>
          <a:p>
            <a:r>
              <a:rPr lang="en-US" dirty="0"/>
              <a:t>The amount of sleep a person needs also increases if he or she has been deprived of sleep in previous days. Getting too little sleep creates a “sleep debt,” which is a lot like being overdrawn at a bank. Eventually, your body will demand that the debt be repaid. </a:t>
            </a:r>
          </a:p>
          <a:p>
            <a:r>
              <a:rPr lang="en-US" dirty="0"/>
              <a:t>We don’t seem to adapt to getting less sleep than we need; while we may get used to a sleep-depriving schedule, our judgment, reaction time, and other functions are still impaired. If you’re a student, that means that sleep-deprivation may prevent you from studying, learning, and performing as well as you can.</a:t>
            </a:r>
          </a:p>
        </p:txBody>
      </p:sp>
    </p:spTree>
    <p:extLst>
      <p:ext uri="{BB962C8B-B14F-4D97-AF65-F5344CB8AC3E}">
        <p14:creationId xmlns:p14="http://schemas.microsoft.com/office/powerpoint/2010/main" val="2608731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Falling Asleep and Getting a Good Night’s Rest</a:t>
            </a:r>
            <a:br>
              <a:rPr lang="en-US" b="1" dirty="0"/>
            </a:br>
            <a:endParaRPr lang="en-US" dirty="0"/>
          </a:p>
        </p:txBody>
      </p:sp>
      <p:sp>
        <p:nvSpPr>
          <p:cNvPr id="3" name="Content Placeholder 2"/>
          <p:cNvSpPr>
            <a:spLocks noGrp="1"/>
          </p:cNvSpPr>
          <p:nvPr>
            <p:ph idx="1"/>
          </p:nvPr>
        </p:nvSpPr>
        <p:spPr>
          <a:xfrm>
            <a:off x="684211" y="209006"/>
            <a:ext cx="10393091" cy="4545874"/>
          </a:xfrm>
        </p:spPr>
        <p:txBody>
          <a:bodyPr>
            <a:normAutofit fontScale="70000" lnSpcReduction="20000"/>
          </a:bodyPr>
          <a:lstStyle/>
          <a:p>
            <a:pPr fontAlgn="base"/>
            <a:r>
              <a:rPr lang="en-US" b="1" dirty="0"/>
              <a:t>Set a schedule</a:t>
            </a:r>
            <a:r>
              <a:rPr lang="en-US" dirty="0"/>
              <a:t>: Go to bed at a set time each night and get up at the same time each morning. </a:t>
            </a:r>
          </a:p>
          <a:p>
            <a:pPr fontAlgn="base"/>
            <a:r>
              <a:rPr lang="en-US" b="1" dirty="0"/>
              <a:t>Exercise</a:t>
            </a:r>
            <a:r>
              <a:rPr lang="en-US" dirty="0"/>
              <a:t>: Try to exercise 20 to 30 minutes a day. </a:t>
            </a:r>
          </a:p>
          <a:p>
            <a:pPr fontAlgn="base"/>
            <a:r>
              <a:rPr lang="en-US" b="1" dirty="0"/>
              <a:t>Avoid caffeine, nicotine, and alcohol before bed</a:t>
            </a:r>
            <a:r>
              <a:rPr lang="en-US" dirty="0"/>
              <a:t>: Avoid drinks that contain caffeine.</a:t>
            </a:r>
          </a:p>
          <a:p>
            <a:pPr fontAlgn="base"/>
            <a:r>
              <a:rPr lang="en-US" b="1" dirty="0"/>
              <a:t>Relax before bed</a:t>
            </a:r>
            <a:r>
              <a:rPr lang="en-US" dirty="0"/>
              <a:t>: A warm bath, reading, or another relaxing routine can make it easier to fall sleep. It’s also a good idea to put away books, homework, and screens (computer and phone) at least 30 minutes before bed. </a:t>
            </a:r>
          </a:p>
          <a:p>
            <a:pPr fontAlgn="base"/>
            <a:r>
              <a:rPr lang="en-US" b="1" dirty="0"/>
              <a:t>Sleep until sunlight</a:t>
            </a:r>
            <a:r>
              <a:rPr lang="en-US" dirty="0"/>
              <a:t>: If possible, wake up with the sun, or use very bright lights in the morning. Sunlight helps the body’s internal biological clock reset itself each day. </a:t>
            </a:r>
          </a:p>
          <a:p>
            <a:pPr fontAlgn="base"/>
            <a:r>
              <a:rPr lang="en-US" b="1" dirty="0"/>
              <a:t>Don’t lie in bed awake</a:t>
            </a:r>
            <a:r>
              <a:rPr lang="en-US" dirty="0"/>
              <a:t>: If you can’t get to sleep, don’t just lie in bed. Do something else, like reading or listening to music, until you feel tired. (Avoid digital screens, though: watching TV, and being on the computer or a smartphone are too stimulating and will actually make you more wakeful.) </a:t>
            </a:r>
          </a:p>
          <a:p>
            <a:pPr fontAlgn="base"/>
            <a:r>
              <a:rPr lang="en-US" b="1" dirty="0"/>
              <a:t>Control your room temperature</a:t>
            </a:r>
            <a:r>
              <a:rPr lang="en-US" dirty="0"/>
              <a:t>: Maintain a comfortable temperature in the bedroom. Extreme temperatures may disrupt sleep or prevent you from falling asleep.</a:t>
            </a:r>
          </a:p>
          <a:p>
            <a:pPr fontAlgn="base"/>
            <a:r>
              <a:rPr lang="en-US" b="1" dirty="0"/>
              <a:t>Screen out noise and light</a:t>
            </a:r>
            <a:r>
              <a:rPr lang="en-US" dirty="0"/>
              <a:t>: Sleep with earplugs and use an eye pillow to drown out any bright lights and noise of loud roommates, etc.</a:t>
            </a:r>
          </a:p>
          <a:p>
            <a:pPr fontAlgn="base"/>
            <a:r>
              <a:rPr lang="en-US" b="1" dirty="0"/>
              <a:t>See a doctor if your sleeping problem continues</a:t>
            </a:r>
            <a:r>
              <a:rPr lang="en-US" dirty="0"/>
              <a:t>: If you have trouble falling asleep night after night, or if you always feel tired the next day, then you may have a sleep disorder and should see a physician. </a:t>
            </a:r>
          </a:p>
          <a:p>
            <a:endParaRPr lang="en-US" dirty="0"/>
          </a:p>
        </p:txBody>
      </p:sp>
    </p:spTree>
    <p:extLst>
      <p:ext uri="{BB962C8B-B14F-4D97-AF65-F5344CB8AC3E}">
        <p14:creationId xmlns:p14="http://schemas.microsoft.com/office/powerpoint/2010/main" val="383116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Health and Wellness Assignment</a:t>
            </a:r>
            <a:br>
              <a:rPr lang="en-US" b="1" dirty="0"/>
            </a:br>
            <a:endParaRPr lang="en-US" dirty="0"/>
          </a:p>
        </p:txBody>
      </p:sp>
      <p:sp>
        <p:nvSpPr>
          <p:cNvPr id="3" name="Content Placeholder 2"/>
          <p:cNvSpPr>
            <a:spLocks noGrp="1"/>
          </p:cNvSpPr>
          <p:nvPr>
            <p:ph idx="1"/>
          </p:nvPr>
        </p:nvSpPr>
        <p:spPr/>
        <p:txBody>
          <a:bodyPr/>
          <a:lstStyle/>
          <a:p>
            <a:pPr marL="0" indent="0" fontAlgn="base">
              <a:buNone/>
            </a:pPr>
            <a:r>
              <a:rPr lang="en-US" b="1" dirty="0"/>
              <a:t>Click on the activity posted in this section and save to your computer.</a:t>
            </a:r>
            <a:endParaRPr lang="en-US" dirty="0"/>
          </a:p>
          <a:p>
            <a:pPr fontAlgn="base"/>
            <a:r>
              <a:rPr lang="en-US" dirty="0"/>
              <a:t>Record your health and wellness for 5 days. You may use My Fitness Pal app or any other app to assist you in tracking your calories and exercise. End your week by writing a short essay (300 words or more) on what you experienced.</a:t>
            </a:r>
          </a:p>
          <a:p>
            <a:endParaRPr lang="en-US" dirty="0"/>
          </a:p>
        </p:txBody>
      </p:sp>
    </p:spTree>
    <p:extLst>
      <p:ext uri="{BB962C8B-B14F-4D97-AF65-F5344CB8AC3E}">
        <p14:creationId xmlns:p14="http://schemas.microsoft.com/office/powerpoint/2010/main" val="36849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Substance Abuse</a:t>
            </a:r>
            <a:br>
              <a:rPr lang="en-US" b="1" dirty="0"/>
            </a:br>
            <a:endParaRPr lang="en-US" dirty="0"/>
          </a:p>
        </p:txBody>
      </p:sp>
      <p:sp>
        <p:nvSpPr>
          <p:cNvPr id="3" name="Content Placeholder 2"/>
          <p:cNvSpPr>
            <a:spLocks noGrp="1"/>
          </p:cNvSpPr>
          <p:nvPr>
            <p:ph idx="1"/>
          </p:nvPr>
        </p:nvSpPr>
        <p:spPr/>
        <p:txBody>
          <a:bodyPr>
            <a:normAutofit/>
          </a:bodyPr>
          <a:lstStyle/>
          <a:p>
            <a:pPr fontAlgn="base"/>
            <a:r>
              <a:rPr lang="en-US" dirty="0"/>
              <a:t>Medicines that treat illness can also become drugs of abuse when people take them to get high—not because they’re sick and following their doctor’s orders. People can even abuse cough or cold medicines from the store if they ignore the directions and take too much at one time.</a:t>
            </a:r>
          </a:p>
          <a:p>
            <a:pPr fontAlgn="base"/>
            <a:r>
              <a:rPr lang="en-US" dirty="0"/>
              <a:t>People abuse drugs for many reasons:</a:t>
            </a:r>
          </a:p>
          <a:p>
            <a:pPr fontAlgn="base"/>
            <a:r>
              <a:rPr lang="en-US" b="1" dirty="0"/>
              <a:t>They want to feel good.</a:t>
            </a:r>
            <a:r>
              <a:rPr lang="en-US" dirty="0"/>
              <a:t> </a:t>
            </a:r>
          </a:p>
          <a:p>
            <a:pPr fontAlgn="base"/>
            <a:r>
              <a:rPr lang="en-US" b="1" dirty="0"/>
              <a:t>They want to stop feeling bad.</a:t>
            </a:r>
            <a:r>
              <a:rPr lang="en-US" dirty="0"/>
              <a:t> </a:t>
            </a:r>
          </a:p>
          <a:p>
            <a:pPr fontAlgn="base"/>
            <a:r>
              <a:rPr lang="en-US" b="1" dirty="0"/>
              <a:t>They want to do well in school or at work.</a:t>
            </a:r>
            <a:r>
              <a:rPr lang="en-US" dirty="0"/>
              <a:t> </a:t>
            </a:r>
          </a:p>
        </p:txBody>
      </p:sp>
    </p:spTree>
    <p:extLst>
      <p:ext uri="{BB962C8B-B14F-4D97-AF65-F5344CB8AC3E}">
        <p14:creationId xmlns:p14="http://schemas.microsoft.com/office/powerpoint/2010/main" val="1514280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Cigarettes and Tobacco</a:t>
            </a:r>
            <a:br>
              <a:rPr lang="en-US" b="1" dirty="0"/>
            </a:br>
            <a:endParaRPr lang="en-US" dirty="0"/>
          </a:p>
        </p:txBody>
      </p:sp>
      <p:sp>
        <p:nvSpPr>
          <p:cNvPr id="3" name="Content Placeholder 2"/>
          <p:cNvSpPr>
            <a:spLocks noGrp="1"/>
          </p:cNvSpPr>
          <p:nvPr>
            <p:ph idx="1"/>
          </p:nvPr>
        </p:nvSpPr>
        <p:spPr/>
        <p:txBody>
          <a:bodyPr>
            <a:normAutofit fontScale="62500" lnSpcReduction="20000"/>
          </a:bodyPr>
          <a:lstStyle/>
          <a:p>
            <a:pPr fontAlgn="base"/>
            <a:r>
              <a:rPr lang="en-US" b="1" dirty="0"/>
              <a:t>Lung diseases</a:t>
            </a:r>
            <a:r>
              <a:rPr lang="en-US" dirty="0"/>
              <a:t>: Cigarette smoke causes lung cancer and painful breathing diseases like emphysema. These diseases can happen to people who smoke, or to others around them who breathe in their smoke.</a:t>
            </a:r>
          </a:p>
          <a:p>
            <a:pPr fontAlgn="base"/>
            <a:r>
              <a:rPr lang="en-US" b="1" dirty="0"/>
              <a:t>Bad breath, bad teeth, mouth cancer</a:t>
            </a:r>
            <a:r>
              <a:rPr lang="en-US" dirty="0"/>
              <a:t>: Cigarettes and other kinds of tobacco stain teeth and cause bad breath. Chewing tobacco can make teeth fall out and lead to cancer of the mouth.</a:t>
            </a:r>
          </a:p>
          <a:p>
            <a:pPr fontAlgn="base"/>
            <a:r>
              <a:rPr lang="en-US" b="1" dirty="0"/>
              <a:t>Heart and blood problems</a:t>
            </a:r>
            <a:r>
              <a:rPr lang="en-US" dirty="0"/>
              <a:t>: If you smoke, you are more likely to have a heart attack or stroke (sometimes called a “brain attack”).</a:t>
            </a:r>
          </a:p>
          <a:p>
            <a:pPr fontAlgn="base"/>
            <a:r>
              <a:rPr lang="en-US" b="1" dirty="0"/>
              <a:t>Hurts babies</a:t>
            </a:r>
            <a:r>
              <a:rPr lang="en-US" dirty="0"/>
              <a:t>: If a pregnant woman uses tobacco, her baby might be born too early or too small. This can cause health problems for the baby.</a:t>
            </a:r>
          </a:p>
          <a:p>
            <a:pPr fontAlgn="base"/>
            <a:r>
              <a:rPr lang="en-US" b="1" dirty="0"/>
              <a:t>More diseases</a:t>
            </a:r>
            <a:r>
              <a:rPr lang="en-US" dirty="0"/>
              <a:t>: Using cigarettes or other kinds of tobacco can lead to heart disease and many kinds of cancer.</a:t>
            </a:r>
          </a:p>
          <a:p>
            <a:pPr fontAlgn="base"/>
            <a:r>
              <a:rPr lang="en-US" b="1" dirty="0"/>
              <a:t>Addiction</a:t>
            </a:r>
            <a:r>
              <a:rPr lang="en-US" dirty="0"/>
              <a:t>: The nicotine in tobacco is what makes you addicted. When you smoke, the effects wear off quickly. This makes you want to keep using tobacco again and again throughout the day. The more you do this, the more your body and brain get addicted to the nicotine. Fortunately, there are medicines, other treatments, and hotlines that can help people quit tobacco.</a:t>
            </a:r>
          </a:p>
          <a:p>
            <a:endParaRPr lang="en-US" dirty="0"/>
          </a:p>
        </p:txBody>
      </p:sp>
    </p:spTree>
    <p:extLst>
      <p:ext uri="{BB962C8B-B14F-4D97-AF65-F5344CB8AC3E}">
        <p14:creationId xmlns:p14="http://schemas.microsoft.com/office/powerpoint/2010/main" val="1571362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4929051"/>
            <a:ext cx="8534400" cy="1065348"/>
          </a:xfrm>
        </p:spPr>
        <p:txBody>
          <a:bodyPr>
            <a:normAutofit fontScale="90000"/>
          </a:bodyPr>
          <a:lstStyle/>
          <a:p>
            <a:br>
              <a:rPr lang="en-US" b="1" dirty="0"/>
            </a:br>
            <a:br>
              <a:rPr lang="en-US" b="1" dirty="0"/>
            </a:br>
            <a:r>
              <a:rPr lang="en-US" b="1" dirty="0"/>
              <a:t>Alcohol</a:t>
            </a:r>
            <a:br>
              <a:rPr lang="en-US" b="1" dirty="0"/>
            </a:br>
            <a:endParaRPr lang="en-US" dirty="0"/>
          </a:p>
        </p:txBody>
      </p:sp>
      <p:sp>
        <p:nvSpPr>
          <p:cNvPr id="3" name="Content Placeholder 2"/>
          <p:cNvSpPr>
            <a:spLocks noGrp="1"/>
          </p:cNvSpPr>
          <p:nvPr>
            <p:ph idx="1"/>
          </p:nvPr>
        </p:nvSpPr>
        <p:spPr>
          <a:xfrm>
            <a:off x="684212" y="252549"/>
            <a:ext cx="10166668" cy="5190308"/>
          </a:xfrm>
        </p:spPr>
        <p:txBody>
          <a:bodyPr>
            <a:normAutofit fontScale="92500"/>
          </a:bodyPr>
          <a:lstStyle/>
          <a:p>
            <a:pPr fontAlgn="base"/>
            <a:r>
              <a:rPr lang="en-US" b="1" dirty="0"/>
              <a:t>Effects of Alcohol on the Body and Brain</a:t>
            </a:r>
          </a:p>
          <a:p>
            <a:pPr fontAlgn="base"/>
            <a:r>
              <a:rPr lang="en-US" dirty="0"/>
              <a:t>Drinking too much–on a single occasion or over time—can take a serious toll on your health.  Here’s how alcohol can affect your body and brain:</a:t>
            </a:r>
          </a:p>
          <a:p>
            <a:pPr fontAlgn="base"/>
            <a:r>
              <a:rPr lang="en-US" b="1" dirty="0"/>
              <a:t>Brain: </a:t>
            </a:r>
            <a:r>
              <a:rPr lang="en-US" dirty="0"/>
              <a:t>Alcohol interferes with the brain’s communication pathways and can affect the way the brain looks and works. </a:t>
            </a:r>
          </a:p>
          <a:p>
            <a:pPr fontAlgn="base"/>
            <a:r>
              <a:rPr lang="en-US" b="1" dirty="0"/>
              <a:t>Heart: </a:t>
            </a:r>
            <a:r>
              <a:rPr lang="en-US" dirty="0"/>
              <a:t>Drinking a lot over a long time or too much on a single occasion can damage the heart, causing problems such as stroke, high blood pressure, and arrhythmia.</a:t>
            </a:r>
          </a:p>
          <a:p>
            <a:pPr fontAlgn="base"/>
            <a:r>
              <a:rPr lang="en-US" b="1" dirty="0"/>
              <a:t>Liver: </a:t>
            </a:r>
            <a:r>
              <a:rPr lang="en-US" dirty="0"/>
              <a:t>Heavy drinking takes a toll on the liver and can lead to a variety of problems.</a:t>
            </a:r>
          </a:p>
          <a:p>
            <a:pPr fontAlgn="base"/>
            <a:r>
              <a:rPr lang="en-US" b="1" dirty="0"/>
              <a:t>Pancreas: </a:t>
            </a:r>
            <a:r>
              <a:rPr lang="en-US" dirty="0"/>
              <a:t>Alcohol causes the pancreas to produce toxic substances.</a:t>
            </a:r>
          </a:p>
          <a:p>
            <a:pPr fontAlgn="base"/>
            <a:r>
              <a:rPr lang="en-US" b="1" dirty="0"/>
              <a:t>Cancer: </a:t>
            </a:r>
            <a:r>
              <a:rPr lang="en-US" dirty="0"/>
              <a:t>Drinking too much alcohol can increase your risk of developing certain cancers.</a:t>
            </a:r>
          </a:p>
          <a:p>
            <a:pPr fontAlgn="base"/>
            <a:r>
              <a:rPr lang="en-US" b="1" dirty="0"/>
              <a:t>Immune system: </a:t>
            </a:r>
            <a:r>
              <a:rPr lang="en-US" dirty="0"/>
              <a:t>Drinking too much can weaken your immune system, making your body a much easier target for disease.  </a:t>
            </a:r>
          </a:p>
          <a:p>
            <a:endParaRPr lang="en-US" dirty="0"/>
          </a:p>
        </p:txBody>
      </p:sp>
    </p:spTree>
    <p:extLst>
      <p:ext uri="{BB962C8B-B14F-4D97-AF65-F5344CB8AC3E}">
        <p14:creationId xmlns:p14="http://schemas.microsoft.com/office/powerpoint/2010/main" val="215987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Drinking levels defined</a:t>
            </a:r>
          </a:p>
        </p:txBody>
      </p:sp>
      <p:sp>
        <p:nvSpPr>
          <p:cNvPr id="3" name="Content Placeholder 2"/>
          <p:cNvSpPr>
            <a:spLocks noGrp="1"/>
          </p:cNvSpPr>
          <p:nvPr>
            <p:ph idx="1"/>
          </p:nvPr>
        </p:nvSpPr>
        <p:spPr/>
        <p:txBody>
          <a:bodyPr>
            <a:normAutofit fontScale="55000" lnSpcReduction="20000"/>
          </a:bodyPr>
          <a:lstStyle/>
          <a:p>
            <a:pPr marL="0" indent="0" fontAlgn="base">
              <a:buNone/>
            </a:pPr>
            <a:endParaRPr lang="en-US" b="1" dirty="0"/>
          </a:p>
          <a:p>
            <a:pPr fontAlgn="base"/>
            <a:r>
              <a:rPr lang="en-US" b="1" dirty="0"/>
              <a:t>Moderate alcohol consumption</a:t>
            </a:r>
            <a:r>
              <a:rPr lang="en-US" dirty="0"/>
              <a:t>: Moderate drinking is up to 1 drink per day for women and up to 2 drinks per day for men.</a:t>
            </a:r>
          </a:p>
          <a:p>
            <a:pPr fontAlgn="base"/>
            <a:r>
              <a:rPr lang="en-US" b="1" dirty="0"/>
              <a:t>Binge drinking</a:t>
            </a:r>
            <a:r>
              <a:rPr lang="en-US" dirty="0"/>
              <a:t>: Typically occurs after 4 drinks for women and 5 drinks for men—in about 2 hours. Binge drinking has become a major health and safety issue for college students.</a:t>
            </a:r>
          </a:p>
          <a:p>
            <a:pPr fontAlgn="base"/>
            <a:r>
              <a:rPr lang="en-US" b="1" dirty="0"/>
              <a:t>Heavy drinking</a:t>
            </a:r>
            <a:r>
              <a:rPr lang="en-US" dirty="0"/>
              <a:t>: Heavy drinking is defined as drinking 5 or more drinks on the same occasion on each of 5 or more days in the past 30 days.</a:t>
            </a:r>
          </a:p>
          <a:p>
            <a:pPr fontAlgn="base"/>
            <a:r>
              <a:rPr lang="en-US" b="1" dirty="0"/>
              <a:t>Low risk for developing an alcohol use disorder</a:t>
            </a:r>
            <a:r>
              <a:rPr lang="en-US" dirty="0"/>
              <a:t>: For women, low-risk drinking is no more than 3 drinks on any single day and no more than 7 drinks per week. For men, it’s defined as no more than 4 drinks on any single day and no more than 14 drinks per week. NIAAA research shows that only about 2 in 100 people who drink within these limits have an alcohol use disorder.  Even within these limits, you can have problems if you drink too quickly or have other health issues.</a:t>
            </a:r>
          </a:p>
          <a:p>
            <a:pPr fontAlgn="base"/>
            <a:r>
              <a:rPr lang="en-US" dirty="0"/>
              <a:t>Certain people should avoid alcohol completely, including those who</a:t>
            </a:r>
          </a:p>
          <a:p>
            <a:pPr fontAlgn="base"/>
            <a:r>
              <a:rPr lang="en-US" dirty="0"/>
              <a:t>Plan to drive a vehicle or operate machinery</a:t>
            </a:r>
          </a:p>
          <a:p>
            <a:pPr fontAlgn="base"/>
            <a:r>
              <a:rPr lang="en-US" dirty="0"/>
              <a:t>Take medications that interact with alcohol</a:t>
            </a:r>
          </a:p>
          <a:p>
            <a:pPr fontAlgn="base"/>
            <a:r>
              <a:rPr lang="en-US" dirty="0"/>
              <a:t>Have a medical condition that alcohol can aggravate</a:t>
            </a:r>
          </a:p>
          <a:p>
            <a:pPr fontAlgn="base"/>
            <a:r>
              <a:rPr lang="en-US" dirty="0"/>
              <a:t>Are pregnant or trying to become pregnant</a:t>
            </a:r>
          </a:p>
          <a:p>
            <a:endParaRPr lang="en-US" dirty="0"/>
          </a:p>
        </p:txBody>
      </p:sp>
    </p:spTree>
    <p:extLst>
      <p:ext uri="{BB962C8B-B14F-4D97-AF65-F5344CB8AC3E}">
        <p14:creationId xmlns:p14="http://schemas.microsoft.com/office/powerpoint/2010/main" val="1435572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Substance abuse</a:t>
            </a:r>
            <a:br>
              <a:rPr lang="en-US" dirty="0"/>
            </a:br>
            <a:r>
              <a:rPr lang="en-US" b="1" dirty="0">
                <a:solidFill>
                  <a:srgbClr val="FF0000"/>
                </a:solidFill>
              </a:rPr>
              <a:t>When And Where To Get Help</a:t>
            </a:r>
            <a:r>
              <a:rPr lang="en-US" b="1" dirty="0"/>
              <a:t> </a:t>
            </a:r>
            <a:endParaRPr lang="en-US" dirty="0"/>
          </a:p>
        </p:txBody>
      </p:sp>
      <p:sp>
        <p:nvSpPr>
          <p:cNvPr id="3" name="Content Placeholder 2"/>
          <p:cNvSpPr>
            <a:spLocks noGrp="1"/>
          </p:cNvSpPr>
          <p:nvPr>
            <p:ph idx="1"/>
          </p:nvPr>
        </p:nvSpPr>
        <p:spPr/>
        <p:txBody>
          <a:bodyPr/>
          <a:lstStyle/>
          <a:p>
            <a:r>
              <a:rPr lang="en-US" dirty="0"/>
              <a:t>Here’s a simple way to think about substance use and abuse: If your use of drugs or alcohol is interfering with your life—negatively affecting your health, work, school, relationships, or finances—it’s time to quit or seek help. </a:t>
            </a:r>
          </a:p>
          <a:p>
            <a:r>
              <a:rPr lang="en-US" dirty="0"/>
              <a:t>People who are addicted to a substance continue to abuse even though they know it can harm their physical or mental health, lead to accidents, or put others in danger. </a:t>
            </a:r>
          </a:p>
          <a:p>
            <a:r>
              <a:rPr lang="en-US" dirty="0"/>
              <a:t>The following video dispels some myths about who is at risk of addiction:</a:t>
            </a:r>
          </a:p>
          <a:p>
            <a:r>
              <a:rPr lang="en-US" dirty="0">
                <a:hlinkClick r:id="rId2"/>
              </a:rPr>
              <a:t>ANYONE CAN BECOME ADDICTED TO DRUGS</a:t>
            </a:r>
            <a:endParaRPr lang="en-US" dirty="0"/>
          </a:p>
        </p:txBody>
      </p:sp>
    </p:spTree>
    <p:extLst>
      <p:ext uri="{BB962C8B-B14F-4D97-AF65-F5344CB8AC3E}">
        <p14:creationId xmlns:p14="http://schemas.microsoft.com/office/powerpoint/2010/main" val="2576785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5016137"/>
            <a:ext cx="8534400" cy="978262"/>
          </a:xfrm>
        </p:spPr>
        <p:txBody>
          <a:bodyPr>
            <a:normAutofit fontScale="90000"/>
          </a:bodyPr>
          <a:lstStyle/>
          <a:p>
            <a:br>
              <a:rPr lang="en-US" b="1" dirty="0"/>
            </a:br>
            <a:br>
              <a:rPr lang="en-US" b="1" dirty="0"/>
            </a:br>
            <a:r>
              <a:rPr lang="en-US" b="1" dirty="0"/>
              <a:t>Stress</a:t>
            </a:r>
            <a:br>
              <a:rPr lang="en-US" b="1" dirty="0"/>
            </a:br>
            <a:endParaRPr lang="en-US" dirty="0"/>
          </a:p>
        </p:txBody>
      </p:sp>
      <p:sp>
        <p:nvSpPr>
          <p:cNvPr id="3" name="Content Placeholder 2"/>
          <p:cNvSpPr>
            <a:spLocks noGrp="1"/>
          </p:cNvSpPr>
          <p:nvPr>
            <p:ph idx="1"/>
          </p:nvPr>
        </p:nvSpPr>
        <p:spPr>
          <a:xfrm>
            <a:off x="684212" y="383177"/>
            <a:ext cx="10053458" cy="4972593"/>
          </a:xfrm>
        </p:spPr>
        <p:txBody>
          <a:bodyPr>
            <a:normAutofit lnSpcReduction="10000"/>
          </a:bodyPr>
          <a:lstStyle/>
          <a:p>
            <a:pPr fontAlgn="base"/>
            <a:r>
              <a:rPr lang="en-US" dirty="0"/>
              <a:t>Stress—a condition characterized by symptoms of physical or emotional tension. </a:t>
            </a:r>
          </a:p>
          <a:p>
            <a:pPr fontAlgn="base"/>
            <a:r>
              <a:rPr lang="en-US" dirty="0"/>
              <a:t>Stress can hit you when you least expect it—before a test, after losing a job, or during conflict in a relationship.</a:t>
            </a:r>
          </a:p>
          <a:p>
            <a:pPr fontAlgn="base"/>
            <a:r>
              <a:rPr lang="en-US" dirty="0"/>
              <a:t>If you’re a college student, it may feel like stress is a persistent fact of life. While everyone experiences stress at times, a prolonged bout of it can affect your health and ability to cope with life. </a:t>
            </a:r>
          </a:p>
          <a:p>
            <a:pPr fontAlgn="base"/>
            <a:r>
              <a:rPr lang="en-US" dirty="0"/>
              <a:t>Sometimes stress can be good. For instance, it can help you develop skills needed to manage potentially challenging or threatening situations in life. However, stress can be harmful when it is severe enough to make you feel overwhelmed and out of control.</a:t>
            </a:r>
          </a:p>
          <a:p>
            <a:pPr fontAlgn="base"/>
            <a:r>
              <a:rPr lang="en-US" dirty="0"/>
              <a:t>Strong emotions like fear, sadness, or other symptoms of depression are normal, as long as they are temporary and don’t interfere with daily activities. If these emotions last too long or cause other problems, it’s a different story.</a:t>
            </a:r>
          </a:p>
          <a:p>
            <a:endParaRPr lang="en-US" dirty="0"/>
          </a:p>
        </p:txBody>
      </p:sp>
    </p:spTree>
    <p:extLst>
      <p:ext uri="{BB962C8B-B14F-4D97-AF65-F5344CB8AC3E}">
        <p14:creationId xmlns:p14="http://schemas.microsoft.com/office/powerpoint/2010/main" val="422286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 </a:t>
            </a:r>
          </a:p>
        </p:txBody>
      </p:sp>
      <p:sp>
        <p:nvSpPr>
          <p:cNvPr id="3" name="Content Placeholder 2"/>
          <p:cNvSpPr>
            <a:spLocks noGrp="1"/>
          </p:cNvSpPr>
          <p:nvPr>
            <p:ph idx="1"/>
          </p:nvPr>
        </p:nvSpPr>
        <p:spPr/>
        <p:txBody>
          <a:bodyPr/>
          <a:lstStyle/>
          <a:p>
            <a:r>
              <a:rPr lang="en-US" dirty="0"/>
              <a:t>By the end of this section, you will be able to:</a:t>
            </a:r>
          </a:p>
          <a:p>
            <a:r>
              <a:rPr lang="en-US" dirty="0"/>
              <a:t>Define healthy eating habits</a:t>
            </a:r>
          </a:p>
          <a:p>
            <a:r>
              <a:rPr lang="en-US" dirty="0"/>
              <a:t>Describe the major risks of an unhealthy diet and the benefits of healthy eating</a:t>
            </a:r>
          </a:p>
          <a:p>
            <a:r>
              <a:rPr lang="en-US" dirty="0"/>
              <a:t>Recognize the temptations not to eat well in a college setting</a:t>
            </a:r>
          </a:p>
          <a:p>
            <a:r>
              <a:rPr lang="en-US" dirty="0"/>
              <a:t>Identify techniques for making healthy food choices</a:t>
            </a:r>
          </a:p>
          <a:p>
            <a:pPr marL="0" indent="0">
              <a:buNone/>
            </a:pPr>
            <a:endParaRPr lang="en-US" dirty="0"/>
          </a:p>
        </p:txBody>
      </p:sp>
    </p:spTree>
    <p:extLst>
      <p:ext uri="{BB962C8B-B14F-4D97-AF65-F5344CB8AC3E}">
        <p14:creationId xmlns:p14="http://schemas.microsoft.com/office/powerpoint/2010/main" val="1016492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Ways of Managing Stress</a:t>
            </a:r>
            <a:endParaRPr lang="en-US" dirty="0"/>
          </a:p>
        </p:txBody>
      </p:sp>
      <p:sp>
        <p:nvSpPr>
          <p:cNvPr id="3" name="Content Placeholder 2"/>
          <p:cNvSpPr>
            <a:spLocks noGrp="1"/>
          </p:cNvSpPr>
          <p:nvPr>
            <p:ph idx="1"/>
          </p:nvPr>
        </p:nvSpPr>
        <p:spPr>
          <a:xfrm>
            <a:off x="684211" y="685800"/>
            <a:ext cx="9931537" cy="4199709"/>
          </a:xfrm>
        </p:spPr>
        <p:txBody>
          <a:bodyPr>
            <a:normAutofit fontScale="85000" lnSpcReduction="10000"/>
          </a:bodyPr>
          <a:lstStyle/>
          <a:p>
            <a:pPr fontAlgn="base"/>
            <a:r>
              <a:rPr lang="en-US" dirty="0"/>
              <a:t>The best strategy for managing stress is by taking care of yourself in the following ways:</a:t>
            </a:r>
          </a:p>
          <a:p>
            <a:pPr fontAlgn="base"/>
            <a:r>
              <a:rPr lang="en-US" b="1" dirty="0"/>
              <a:t>Avoid drugs and alcohol.</a:t>
            </a:r>
            <a:r>
              <a:rPr lang="en-US" dirty="0"/>
              <a:t> They may seem to be a temporary fix to feel better, but in the long run they can create more problems and add to your stress—instead of taking it away.</a:t>
            </a:r>
          </a:p>
          <a:p>
            <a:pPr fontAlgn="base"/>
            <a:r>
              <a:rPr lang="en-US" b="1" dirty="0"/>
              <a:t>Manage your time.</a:t>
            </a:r>
            <a:r>
              <a:rPr lang="en-US" dirty="0"/>
              <a:t> Work on prioritizing and scheduling your commitments. This will help you feel in better control of your life, which, in turn, will mean less stress.</a:t>
            </a:r>
          </a:p>
          <a:p>
            <a:pPr fontAlgn="base"/>
            <a:r>
              <a:rPr lang="en-US" b="1" dirty="0"/>
              <a:t>Find support.</a:t>
            </a:r>
            <a:r>
              <a:rPr lang="en-US" dirty="0"/>
              <a:t> Seek help from a friend, family member, partner, counselor, doctor, or clergy person. Having a sympathetic listening ear and talking about your problems and stress really can lighten the burden.</a:t>
            </a:r>
          </a:p>
          <a:p>
            <a:pPr fontAlgn="base"/>
            <a:r>
              <a:rPr lang="en-US" b="1" dirty="0"/>
              <a:t>Connect socially.</a:t>
            </a:r>
            <a:r>
              <a:rPr lang="en-US" dirty="0"/>
              <a:t> When you feel stressed, it’s easy to isolate yourself. Try to resist this impulse and stay connected. Make time to enjoy being with classmates, friends, and family; try to schedule study breaks that you can take with other people.</a:t>
            </a:r>
          </a:p>
          <a:p>
            <a:pPr fontAlgn="base"/>
            <a:r>
              <a:rPr lang="en-US" b="1" dirty="0"/>
              <a:t>Slow down and cut out distractions for a while</a:t>
            </a:r>
            <a:r>
              <a:rPr lang="en-US" dirty="0"/>
              <a:t>. Take a break from your phone, email, and social media.</a:t>
            </a:r>
          </a:p>
          <a:p>
            <a:endParaRPr lang="en-US" dirty="0"/>
          </a:p>
        </p:txBody>
      </p:sp>
    </p:spTree>
    <p:extLst>
      <p:ext uri="{BB962C8B-B14F-4D97-AF65-F5344CB8AC3E}">
        <p14:creationId xmlns:p14="http://schemas.microsoft.com/office/powerpoint/2010/main" val="21376077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Handling Stress</a:t>
            </a:r>
          </a:p>
        </p:txBody>
      </p:sp>
      <p:sp>
        <p:nvSpPr>
          <p:cNvPr id="3" name="Content Placeholder 2"/>
          <p:cNvSpPr>
            <a:spLocks noGrp="1"/>
          </p:cNvSpPr>
          <p:nvPr>
            <p:ph idx="1"/>
          </p:nvPr>
        </p:nvSpPr>
        <p:spPr/>
        <p:txBody>
          <a:bodyPr/>
          <a:lstStyle/>
          <a:p>
            <a:pPr fontAlgn="base"/>
            <a:r>
              <a:rPr lang="en-US" dirty="0"/>
              <a:t>Set a goal for one thing in your life you would like to improve on.  </a:t>
            </a:r>
          </a:p>
          <a:p>
            <a:pPr fontAlgn="base"/>
            <a:r>
              <a:rPr lang="en-US" dirty="0"/>
              <a:t>Compete the worksheet found at the end of this section to help you with your goal.</a:t>
            </a:r>
          </a:p>
          <a:p>
            <a:pPr fontAlgn="base"/>
            <a:r>
              <a:rPr lang="en-US" dirty="0"/>
              <a:t>Follow your instructors guidelines for submitting assignments.</a:t>
            </a:r>
          </a:p>
          <a:p>
            <a:endParaRPr lang="en-US" dirty="0"/>
          </a:p>
        </p:txBody>
      </p:sp>
    </p:spTree>
    <p:extLst>
      <p:ext uri="{BB962C8B-B14F-4D97-AF65-F5344CB8AC3E}">
        <p14:creationId xmlns:p14="http://schemas.microsoft.com/office/powerpoint/2010/main" val="3238854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Mental Health</a:t>
            </a:r>
            <a:endParaRPr lang="en-US" dirty="0"/>
          </a:p>
        </p:txBody>
      </p:sp>
      <p:sp>
        <p:nvSpPr>
          <p:cNvPr id="3" name="Content Placeholder 2"/>
          <p:cNvSpPr>
            <a:spLocks noGrp="1"/>
          </p:cNvSpPr>
          <p:nvPr>
            <p:ph idx="1"/>
          </p:nvPr>
        </p:nvSpPr>
        <p:spPr/>
        <p:txBody>
          <a:bodyPr>
            <a:normAutofit fontScale="92500" lnSpcReduction="20000"/>
          </a:bodyPr>
          <a:lstStyle/>
          <a:p>
            <a:r>
              <a:rPr lang="en-US" i="1" dirty="0"/>
              <a:t>Mental health</a:t>
            </a:r>
            <a:r>
              <a:rPr lang="en-US" dirty="0"/>
              <a:t> can be defined as “a state of well-being in which the individual realizes his or her own abilities, can cope with the normal stresses of life, can work productively and fruitfully, and is able to make a contribution to his or her community.”</a:t>
            </a:r>
          </a:p>
          <a:p>
            <a:r>
              <a:rPr lang="en-US" dirty="0"/>
              <a:t>Having good mental health doesn’t necessarily mean being happy or successful all the time. </a:t>
            </a:r>
          </a:p>
          <a:p>
            <a:r>
              <a:rPr lang="en-US" dirty="0"/>
              <a:t> Most people feel depressed, lonely, or anxious now and then, but those with good mental health can take these feelings in stride and overcome them. </a:t>
            </a:r>
          </a:p>
          <a:p>
            <a:r>
              <a:rPr lang="en-US" dirty="0"/>
              <a:t>When such feelings or moods persist and interfere with a person’s ability to function normally, though, it may be a sign of a more serious mental health problem and time to seek help.</a:t>
            </a:r>
          </a:p>
        </p:txBody>
      </p:sp>
    </p:spTree>
    <p:extLst>
      <p:ext uri="{BB962C8B-B14F-4D97-AF65-F5344CB8AC3E}">
        <p14:creationId xmlns:p14="http://schemas.microsoft.com/office/powerpoint/2010/main" val="48623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Mental Health Indicators</a:t>
            </a:r>
            <a:br>
              <a:rPr lang="en-US" b="1" dirty="0"/>
            </a:br>
            <a:endParaRPr lang="en-US" dirty="0"/>
          </a:p>
        </p:txBody>
      </p:sp>
      <p:sp>
        <p:nvSpPr>
          <p:cNvPr id="3" name="Content Placeholder 2"/>
          <p:cNvSpPr>
            <a:spLocks noGrp="1"/>
          </p:cNvSpPr>
          <p:nvPr>
            <p:ph idx="1"/>
          </p:nvPr>
        </p:nvSpPr>
        <p:spPr>
          <a:xfrm>
            <a:off x="684212" y="261258"/>
            <a:ext cx="10750142" cy="4039810"/>
          </a:xfrm>
        </p:spPr>
        <p:txBody>
          <a:bodyPr>
            <a:normAutofit/>
          </a:bodyPr>
          <a:lstStyle/>
          <a:p>
            <a:r>
              <a:rPr lang="en-US" dirty="0"/>
              <a:t>Depression</a:t>
            </a:r>
          </a:p>
          <a:p>
            <a:r>
              <a:rPr lang="en-US" dirty="0"/>
              <a:t>Loneliness</a:t>
            </a:r>
          </a:p>
          <a:p>
            <a:r>
              <a:rPr lang="en-US" dirty="0"/>
              <a:t>Eating Disorders</a:t>
            </a:r>
          </a:p>
          <a:p>
            <a:r>
              <a:rPr lang="en-US" dirty="0"/>
              <a:t>Anxiety Disorders</a:t>
            </a:r>
          </a:p>
          <a:p>
            <a:r>
              <a:rPr lang="en-US" dirty="0"/>
              <a:t>Suicidal Behavior</a:t>
            </a:r>
          </a:p>
          <a:p>
            <a:pPr fontAlgn="base"/>
            <a:r>
              <a:rPr lang="en-US" dirty="0"/>
              <a:t>GET HELP - If you or someone you know needs help, call the National Suicide Prevention Lifeline at 1.800.273.TALK (8255). Trained crisis workers are available to talk 24 hours a day, 7 days a week.</a:t>
            </a:r>
          </a:p>
          <a:p>
            <a:pPr fontAlgn="base"/>
            <a:r>
              <a:rPr lang="en-US" dirty="0"/>
              <a:t>If you think someone is in immediate danger, do not leave him or her alone—stay there and call 911.</a:t>
            </a:r>
          </a:p>
          <a:p>
            <a:endParaRPr lang="en-US" dirty="0"/>
          </a:p>
        </p:txBody>
      </p:sp>
    </p:spTree>
    <p:extLst>
      <p:ext uri="{BB962C8B-B14F-4D97-AF65-F5344CB8AC3E}">
        <p14:creationId xmlns:p14="http://schemas.microsoft.com/office/powerpoint/2010/main" val="673454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5251C-FE89-4D52-BE22-CEEFB02792D6}"/>
              </a:ext>
            </a:extLst>
          </p:cNvPr>
          <p:cNvSpPr>
            <a:spLocks noGrp="1"/>
          </p:cNvSpPr>
          <p:nvPr>
            <p:ph type="title"/>
          </p:nvPr>
        </p:nvSpPr>
        <p:spPr/>
        <p:txBody>
          <a:bodyPr>
            <a:normAutofit fontScale="90000"/>
          </a:bodyPr>
          <a:lstStyle/>
          <a:p>
            <a:r>
              <a:rPr lang="en-US" b="1" dirty="0"/>
              <a:t>Safety Consciousness on Campus and in College</a:t>
            </a:r>
            <a:br>
              <a:rPr lang="en-US" b="1" dirty="0"/>
            </a:br>
            <a:endParaRPr lang="en-US" dirty="0"/>
          </a:p>
        </p:txBody>
      </p:sp>
      <p:sp>
        <p:nvSpPr>
          <p:cNvPr id="3" name="Content Placeholder 2">
            <a:extLst>
              <a:ext uri="{FF2B5EF4-FFF2-40B4-BE49-F238E27FC236}">
                <a16:creationId xmlns:a16="http://schemas.microsoft.com/office/drawing/2014/main" id="{183D8E9F-DB81-4A1D-8E1C-BED6E573D22F}"/>
              </a:ext>
            </a:extLst>
          </p:cNvPr>
          <p:cNvSpPr>
            <a:spLocks noGrp="1"/>
          </p:cNvSpPr>
          <p:nvPr>
            <p:ph idx="1"/>
          </p:nvPr>
        </p:nvSpPr>
        <p:spPr>
          <a:xfrm>
            <a:off x="684212" y="301658"/>
            <a:ext cx="8534400" cy="3999409"/>
          </a:xfrm>
        </p:spPr>
        <p:txBody>
          <a:bodyPr>
            <a:normAutofit fontScale="92500"/>
          </a:bodyPr>
          <a:lstStyle/>
          <a:p>
            <a:endParaRPr lang="en-US" dirty="0"/>
          </a:p>
          <a:p>
            <a:r>
              <a:rPr lang="en-US" dirty="0"/>
              <a:t>College and university campuses tend to have a special feel—so special that when you are on campus you may feel you are fully apart from the wider world around you. But the reality is that any campus is subject to the same influences—indeed, crimes—as the towns and cities that flank the campus. And so it is important to be aware of your surroundings, the people near you, and the goings on in your physical spaces and in your virtual spaces at all times.</a:t>
            </a:r>
          </a:p>
          <a:p>
            <a:r>
              <a:rPr lang="en-US" dirty="0"/>
              <a:t>In this topic, we explore college safety concerns, and share tips and resources to help ensure that you are always safe, protected, and no more than a phone call away from help if you need it.</a:t>
            </a:r>
          </a:p>
          <a:p>
            <a:endParaRPr lang="en-US" dirty="0"/>
          </a:p>
        </p:txBody>
      </p:sp>
    </p:spTree>
    <p:extLst>
      <p:ext uri="{BB962C8B-B14F-4D97-AF65-F5344CB8AC3E}">
        <p14:creationId xmlns:p14="http://schemas.microsoft.com/office/powerpoint/2010/main" val="2985549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B6D7F-378F-451B-85AF-1F046BB3B0BB}"/>
              </a:ext>
            </a:extLst>
          </p:cNvPr>
          <p:cNvSpPr>
            <a:spLocks noGrp="1"/>
          </p:cNvSpPr>
          <p:nvPr>
            <p:ph type="title"/>
          </p:nvPr>
        </p:nvSpPr>
        <p:spPr/>
        <p:txBody>
          <a:bodyPr/>
          <a:lstStyle/>
          <a:p>
            <a:r>
              <a:rPr lang="en-US" b="1" dirty="0"/>
              <a:t>Safety Consciousness</a:t>
            </a:r>
            <a:br>
              <a:rPr lang="en-US" b="1" dirty="0"/>
            </a:br>
            <a:endParaRPr lang="en-US" dirty="0"/>
          </a:p>
        </p:txBody>
      </p:sp>
      <p:sp>
        <p:nvSpPr>
          <p:cNvPr id="3" name="Content Placeholder 2">
            <a:extLst>
              <a:ext uri="{FF2B5EF4-FFF2-40B4-BE49-F238E27FC236}">
                <a16:creationId xmlns:a16="http://schemas.microsoft.com/office/drawing/2014/main" id="{893C03E7-4F8F-4DDD-9F7E-3D135638E705}"/>
              </a:ext>
            </a:extLst>
          </p:cNvPr>
          <p:cNvSpPr>
            <a:spLocks noGrp="1"/>
          </p:cNvSpPr>
          <p:nvPr>
            <p:ph idx="1"/>
          </p:nvPr>
        </p:nvSpPr>
        <p:spPr>
          <a:xfrm>
            <a:off x="542810" y="685800"/>
            <a:ext cx="8534400" cy="3615267"/>
          </a:xfrm>
        </p:spPr>
        <p:txBody>
          <a:bodyPr>
            <a:normAutofit fontScale="92500" lnSpcReduction="10000"/>
          </a:bodyPr>
          <a:lstStyle/>
          <a:p>
            <a:endParaRPr lang="en-US" i="1" dirty="0"/>
          </a:p>
          <a:p>
            <a:r>
              <a:rPr lang="en-US" i="1" dirty="0"/>
              <a:t>Safety consciousness</a:t>
            </a:r>
            <a:r>
              <a:rPr lang="en-US" dirty="0"/>
              <a:t> is a term describing your awareness of hazards, and your alertness to potential danger. In order to have safety consciousness, you must value safety no matter where you are or what time of day it is.</a:t>
            </a:r>
          </a:p>
          <a:p>
            <a:r>
              <a:rPr lang="en-US" dirty="0"/>
              <a:t>Your college or university must also be safety conscious—not only by choice, but also by law. In 1990, Congress enacted the Crime Awareness and Campus Security Act, which required all schools that receive federal student aid to share information about crime on and around their campuses. The act is now generally just referred to as the </a:t>
            </a:r>
            <a:r>
              <a:rPr lang="en-US" dirty="0" err="1"/>
              <a:t>Clery</a:t>
            </a:r>
            <a:r>
              <a:rPr lang="en-US" dirty="0"/>
              <a:t> Act, in memory of Jeanne </a:t>
            </a:r>
            <a:r>
              <a:rPr lang="en-US" dirty="0" err="1"/>
              <a:t>Clery</a:t>
            </a:r>
            <a:r>
              <a:rPr lang="en-US" dirty="0"/>
              <a:t>, a student killed in her dorm room in 1986.</a:t>
            </a:r>
          </a:p>
          <a:p>
            <a:endParaRPr lang="en-US" dirty="0"/>
          </a:p>
        </p:txBody>
      </p:sp>
    </p:spTree>
    <p:extLst>
      <p:ext uri="{BB962C8B-B14F-4D97-AF65-F5344CB8AC3E}">
        <p14:creationId xmlns:p14="http://schemas.microsoft.com/office/powerpoint/2010/main" val="15996923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5A111-A06A-4EDF-A999-571D17B9C425}"/>
              </a:ext>
            </a:extLst>
          </p:cNvPr>
          <p:cNvSpPr>
            <a:spLocks noGrp="1"/>
          </p:cNvSpPr>
          <p:nvPr>
            <p:ph type="title"/>
          </p:nvPr>
        </p:nvSpPr>
        <p:spPr/>
        <p:txBody>
          <a:bodyPr/>
          <a:lstStyle/>
          <a:p>
            <a:r>
              <a:rPr lang="en-US" b="1" dirty="0"/>
              <a:t>Safety Consciousness</a:t>
            </a:r>
            <a:endParaRPr lang="en-US" dirty="0"/>
          </a:p>
        </p:txBody>
      </p:sp>
      <p:sp>
        <p:nvSpPr>
          <p:cNvPr id="3" name="Content Placeholder 2">
            <a:extLst>
              <a:ext uri="{FF2B5EF4-FFF2-40B4-BE49-F238E27FC236}">
                <a16:creationId xmlns:a16="http://schemas.microsoft.com/office/drawing/2014/main" id="{9178937F-7F65-41FA-A765-95319107B128}"/>
              </a:ext>
            </a:extLst>
          </p:cNvPr>
          <p:cNvSpPr>
            <a:spLocks noGrp="1"/>
          </p:cNvSpPr>
          <p:nvPr>
            <p:ph idx="1"/>
          </p:nvPr>
        </p:nvSpPr>
        <p:spPr>
          <a:xfrm>
            <a:off x="684212" y="282804"/>
            <a:ext cx="8534400" cy="4581427"/>
          </a:xfrm>
        </p:spPr>
        <p:txBody>
          <a:bodyPr>
            <a:normAutofit fontScale="55000" lnSpcReduction="20000"/>
          </a:bodyPr>
          <a:lstStyle/>
          <a:p>
            <a:endParaRPr lang="en-US" dirty="0"/>
          </a:p>
          <a:p>
            <a:r>
              <a:rPr lang="en-US" dirty="0"/>
              <a:t>What does the </a:t>
            </a:r>
            <a:r>
              <a:rPr lang="en-US" dirty="0" err="1"/>
              <a:t>Clery</a:t>
            </a:r>
            <a:r>
              <a:rPr lang="en-US" dirty="0"/>
              <a:t> Act require your college to do? If your college is receiving federal student aid, here are the major legal requirements it must comply with:</a:t>
            </a:r>
          </a:p>
          <a:p>
            <a:r>
              <a:rPr lang="en-US" dirty="0"/>
              <a:t>Have emergency notification and evacuation procedures for alerting the campus community about significant emergencies or dangerous situations. Disclose your policies and procedures in the annual security report.</a:t>
            </a:r>
          </a:p>
          <a:p>
            <a:r>
              <a:rPr lang="en-US" dirty="0"/>
              <a:t>Issue timely warnings to alert the campus community about crimes that pose a serious or continuing threat to safety. Disclose your policy in the annual security report.</a:t>
            </a:r>
          </a:p>
          <a:p>
            <a:r>
              <a:rPr lang="en-US" dirty="0"/>
              <a:t>Keep a crime log that records, by date reported, all crimes reported to the campus police or security department.</a:t>
            </a:r>
          </a:p>
          <a:p>
            <a:r>
              <a:rPr lang="en-US" dirty="0"/>
              <a:t>Keep a fire log that records by date reported, all fires in on-campus student housing facilities.</a:t>
            </a:r>
          </a:p>
          <a:p>
            <a:r>
              <a:rPr lang="en-US" dirty="0"/>
              <a:t>Collect crime reports from campus security authorities within the institution.</a:t>
            </a:r>
          </a:p>
          <a:p>
            <a:r>
              <a:rPr lang="en-US" dirty="0"/>
              <a:t>Request crime statistics from local law enforcement in the jurisdiction where the institution is located.</a:t>
            </a:r>
          </a:p>
          <a:p>
            <a:r>
              <a:rPr lang="en-US" dirty="0"/>
              <a:t>Submit crime and fire statistics to the Department of Education via a Web-based data collection.</a:t>
            </a:r>
          </a:p>
          <a:p>
            <a:r>
              <a:rPr lang="en-US" dirty="0"/>
              <a:t>Have missing-student notification procedures to aid in determining if a student is missing, and in notifying law enforcement personnel. Disclose your policy and procedures in the annual security report.</a:t>
            </a:r>
          </a:p>
          <a:p>
            <a:r>
              <a:rPr lang="en-US" dirty="0"/>
              <a:t>Publish an annual security report containing campus security policy disclosures and crime statistics for the previous three years.</a:t>
            </a:r>
          </a:p>
          <a:p>
            <a:r>
              <a:rPr lang="en-US" dirty="0"/>
              <a:t>Publish an annual fire-safety report containing policy disclosures and fire statistics for on-campus student housing facilities for the previous three years.</a:t>
            </a:r>
          </a:p>
          <a:p>
            <a:endParaRPr lang="en-US" dirty="0"/>
          </a:p>
          <a:p>
            <a:endParaRPr lang="en-US" dirty="0"/>
          </a:p>
        </p:txBody>
      </p:sp>
    </p:spTree>
    <p:extLst>
      <p:ext uri="{BB962C8B-B14F-4D97-AF65-F5344CB8AC3E}">
        <p14:creationId xmlns:p14="http://schemas.microsoft.com/office/powerpoint/2010/main" val="28337129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832E4-DD2E-475D-A43E-46C21B17168D}"/>
              </a:ext>
            </a:extLst>
          </p:cNvPr>
          <p:cNvSpPr>
            <a:spLocks noGrp="1"/>
          </p:cNvSpPr>
          <p:nvPr>
            <p:ph type="title"/>
          </p:nvPr>
        </p:nvSpPr>
        <p:spPr/>
        <p:txBody>
          <a:bodyPr>
            <a:normAutofit fontScale="90000"/>
          </a:bodyPr>
          <a:lstStyle/>
          <a:p>
            <a:r>
              <a:rPr lang="en-US" b="1" dirty="0"/>
              <a:t>Indicators of School Crime and Safety</a:t>
            </a:r>
            <a:br>
              <a:rPr lang="en-US" b="1" dirty="0"/>
            </a:br>
            <a:endParaRPr lang="en-US" dirty="0"/>
          </a:p>
        </p:txBody>
      </p:sp>
      <p:sp>
        <p:nvSpPr>
          <p:cNvPr id="3" name="Content Placeholder 2">
            <a:extLst>
              <a:ext uri="{FF2B5EF4-FFF2-40B4-BE49-F238E27FC236}">
                <a16:creationId xmlns:a16="http://schemas.microsoft.com/office/drawing/2014/main" id="{0E907830-7DC6-45EB-A34D-33A0AE2C9E8F}"/>
              </a:ext>
            </a:extLst>
          </p:cNvPr>
          <p:cNvSpPr>
            <a:spLocks noGrp="1"/>
          </p:cNvSpPr>
          <p:nvPr>
            <p:ph idx="1"/>
          </p:nvPr>
        </p:nvSpPr>
        <p:spPr/>
        <p:txBody>
          <a:bodyPr/>
          <a:lstStyle/>
          <a:p>
            <a:r>
              <a:rPr lang="en-US" dirty="0"/>
              <a:t>The following video, from the National Center for Education Statistics, gives statistical details about safety and crimes on campus. You can visit the organization’s Web site to view the full related report and learn more about crime and safety in America’s schools and colleges.</a:t>
            </a:r>
          </a:p>
          <a:p>
            <a:r>
              <a:rPr lang="en-US" dirty="0">
                <a:hlinkClick r:id="rId2"/>
              </a:rPr>
              <a:t>https://youtu.be/bEeoTlF1AQU</a:t>
            </a:r>
            <a:endParaRPr lang="en-US" dirty="0"/>
          </a:p>
        </p:txBody>
      </p:sp>
    </p:spTree>
    <p:extLst>
      <p:ext uri="{BB962C8B-B14F-4D97-AF65-F5344CB8AC3E}">
        <p14:creationId xmlns:p14="http://schemas.microsoft.com/office/powerpoint/2010/main" val="10802525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08B2D-BC18-467A-B6D4-88AFD6E7991F}"/>
              </a:ext>
            </a:extLst>
          </p:cNvPr>
          <p:cNvSpPr>
            <a:spLocks noGrp="1"/>
          </p:cNvSpPr>
          <p:nvPr>
            <p:ph type="title"/>
          </p:nvPr>
        </p:nvSpPr>
        <p:spPr/>
        <p:txBody>
          <a:bodyPr>
            <a:normAutofit fontScale="90000"/>
          </a:bodyPr>
          <a:lstStyle/>
          <a:p>
            <a:r>
              <a:rPr lang="en-US" b="1" dirty="0"/>
              <a:t>Strategies for Staying Safe on Campus and Beyond</a:t>
            </a:r>
            <a:br>
              <a:rPr lang="en-US" b="1" dirty="0"/>
            </a:br>
            <a:endParaRPr lang="en-US" dirty="0"/>
          </a:p>
        </p:txBody>
      </p:sp>
      <p:sp>
        <p:nvSpPr>
          <p:cNvPr id="3" name="Content Placeholder 2">
            <a:extLst>
              <a:ext uri="{FF2B5EF4-FFF2-40B4-BE49-F238E27FC236}">
                <a16:creationId xmlns:a16="http://schemas.microsoft.com/office/drawing/2014/main" id="{4C53D02B-D7FD-4AFF-AFB6-17BAFEFBDEEA}"/>
              </a:ext>
            </a:extLst>
          </p:cNvPr>
          <p:cNvSpPr>
            <a:spLocks noGrp="1"/>
          </p:cNvSpPr>
          <p:nvPr>
            <p:ph idx="1"/>
          </p:nvPr>
        </p:nvSpPr>
        <p:spPr/>
        <p:txBody>
          <a:bodyPr/>
          <a:lstStyle/>
          <a:p>
            <a:r>
              <a:rPr lang="en-US" dirty="0"/>
              <a:t>One of the best strategies for staying safe on campus and beyond is to ask questions. Take the initiative to learn more about your college surroundings, the community culture, and safety precautions you’d be well advised to implement.</a:t>
            </a:r>
          </a:p>
          <a:p>
            <a:r>
              <a:rPr lang="en-US" dirty="0"/>
              <a:t>In this section of your book by clicking </a:t>
            </a:r>
            <a:r>
              <a:rPr lang="en-US" dirty="0">
                <a:hlinkClick r:id="rId2"/>
              </a:rPr>
              <a:t>HERE</a:t>
            </a:r>
            <a:r>
              <a:rPr lang="en-US" dirty="0"/>
              <a:t>.</a:t>
            </a:r>
          </a:p>
          <a:p>
            <a:r>
              <a:rPr lang="en-US" dirty="0"/>
              <a:t>are 7 questions you can ask to open up important conversations about campus and community safe</a:t>
            </a:r>
          </a:p>
          <a:p>
            <a:pPr marL="0" indent="0">
              <a:buNone/>
            </a:pPr>
            <a:endParaRPr lang="en-US" dirty="0"/>
          </a:p>
        </p:txBody>
      </p:sp>
    </p:spTree>
    <p:extLst>
      <p:ext uri="{BB962C8B-B14F-4D97-AF65-F5344CB8AC3E}">
        <p14:creationId xmlns:p14="http://schemas.microsoft.com/office/powerpoint/2010/main" val="41719325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staying safe</a:t>
            </a:r>
          </a:p>
        </p:txBody>
      </p:sp>
      <p:sp>
        <p:nvSpPr>
          <p:cNvPr id="3" name="Content Placeholder 2"/>
          <p:cNvSpPr>
            <a:spLocks noGrp="1"/>
          </p:cNvSpPr>
          <p:nvPr>
            <p:ph sz="half" idx="1"/>
          </p:nvPr>
        </p:nvSpPr>
        <p:spPr/>
        <p:txBody>
          <a:bodyPr>
            <a:normAutofit fontScale="55000" lnSpcReduction="20000"/>
          </a:bodyPr>
          <a:lstStyle/>
          <a:p>
            <a:pPr fontAlgn="base"/>
            <a:r>
              <a:rPr lang="en-US" b="1" dirty="0"/>
              <a:t>Walking, driving, traveling:</a:t>
            </a:r>
            <a:endParaRPr lang="en-US" dirty="0"/>
          </a:p>
          <a:p>
            <a:pPr fontAlgn="base"/>
            <a:r>
              <a:rPr lang="en-US" dirty="0"/>
              <a:t>Travel with a buddy.</a:t>
            </a:r>
          </a:p>
          <a:p>
            <a:pPr fontAlgn="base"/>
            <a:r>
              <a:rPr lang="en-US" dirty="0"/>
              <a:t>Use the campus escort service at night, especially if you are alone.</a:t>
            </a:r>
          </a:p>
          <a:p>
            <a:pPr fontAlgn="base"/>
            <a:r>
              <a:rPr lang="en-US" dirty="0"/>
              <a:t>If you live off-campus, call someone when you get home.</a:t>
            </a:r>
          </a:p>
          <a:p>
            <a:pPr fontAlgn="base"/>
            <a:r>
              <a:rPr lang="en-US" dirty="0"/>
              <a:t>Keep moving; don’t linger (especially at night).</a:t>
            </a:r>
          </a:p>
          <a:p>
            <a:pPr fontAlgn="base"/>
            <a:r>
              <a:rPr lang="en-US" dirty="0"/>
              <a:t>Carry pepper spray or pepper gel.</a:t>
            </a:r>
          </a:p>
          <a:p>
            <a:pPr fontAlgn="base"/>
            <a:r>
              <a:rPr lang="en-US" dirty="0"/>
              <a:t>Keep a personal alarm (for example, on a keychain).</a:t>
            </a:r>
          </a:p>
          <a:p>
            <a:pPr fontAlgn="base"/>
            <a:r>
              <a:rPr lang="en-US" dirty="0"/>
              <a:t>If you have a car, lock it.</a:t>
            </a:r>
          </a:p>
          <a:p>
            <a:pPr fontAlgn="base"/>
            <a:r>
              <a:rPr lang="en-US" b="1" dirty="0"/>
              <a:t>At home:</a:t>
            </a:r>
            <a:endParaRPr lang="en-US" dirty="0"/>
          </a:p>
          <a:p>
            <a:pPr fontAlgn="base"/>
            <a:r>
              <a:rPr lang="en-US" dirty="0"/>
              <a:t>Keep your windows and doors locked.</a:t>
            </a:r>
          </a:p>
          <a:p>
            <a:pPr fontAlgn="base"/>
            <a:r>
              <a:rPr lang="en-US" dirty="0"/>
              <a:t>Keep the main door to your home, hall or apartment building locked at all times.</a:t>
            </a:r>
          </a:p>
          <a:p>
            <a:pPr fontAlgn="base"/>
            <a:r>
              <a:rPr lang="en-US" dirty="0"/>
              <a:t>Don’t let anyone into your dwelling that you don’t know.</a:t>
            </a:r>
          </a:p>
          <a:p>
            <a:endParaRPr lang="en-US" dirty="0"/>
          </a:p>
        </p:txBody>
      </p:sp>
      <p:sp>
        <p:nvSpPr>
          <p:cNvPr id="4" name="Content Placeholder 3"/>
          <p:cNvSpPr>
            <a:spLocks noGrp="1"/>
          </p:cNvSpPr>
          <p:nvPr>
            <p:ph sz="half" idx="2"/>
          </p:nvPr>
        </p:nvSpPr>
        <p:spPr>
          <a:xfrm>
            <a:off x="5808133" y="182880"/>
            <a:ext cx="4934479" cy="4118187"/>
          </a:xfrm>
        </p:spPr>
        <p:txBody>
          <a:bodyPr>
            <a:normAutofit fontScale="55000" lnSpcReduction="20000"/>
          </a:bodyPr>
          <a:lstStyle/>
          <a:p>
            <a:pPr fontAlgn="base"/>
            <a:r>
              <a:rPr lang="en-US" b="1" dirty="0"/>
              <a:t>On campus:</a:t>
            </a:r>
            <a:endParaRPr lang="en-US" dirty="0"/>
          </a:p>
          <a:p>
            <a:pPr fontAlgn="base"/>
            <a:r>
              <a:rPr lang="en-US" dirty="0"/>
              <a:t>Keep a close eye on your belongings when you’re in a library.</a:t>
            </a:r>
          </a:p>
          <a:p>
            <a:pPr fontAlgn="base"/>
            <a:r>
              <a:rPr lang="en-US" dirty="0"/>
              <a:t>Get a locking device for your laptop.</a:t>
            </a:r>
          </a:p>
          <a:p>
            <a:pPr fontAlgn="base"/>
            <a:r>
              <a:rPr lang="en-US" dirty="0"/>
              <a:t>Participate in a college safety program.</a:t>
            </a:r>
          </a:p>
          <a:p>
            <a:pPr fontAlgn="base"/>
            <a:r>
              <a:rPr lang="en-US" dirty="0"/>
              <a:t>Be cautious, not paranoid.</a:t>
            </a:r>
          </a:p>
          <a:p>
            <a:pPr fontAlgn="base"/>
            <a:r>
              <a:rPr lang="en-US" b="1" dirty="0"/>
              <a:t>Anywhere:</a:t>
            </a:r>
            <a:endParaRPr lang="en-US" dirty="0"/>
          </a:p>
          <a:p>
            <a:pPr fontAlgn="base"/>
            <a:r>
              <a:rPr lang="en-US" dirty="0"/>
              <a:t>Make sure your phone is charged.</a:t>
            </a:r>
          </a:p>
          <a:p>
            <a:pPr fontAlgn="base"/>
            <a:r>
              <a:rPr lang="en-US" dirty="0"/>
              <a:t>Know the phone number for Campus Safety.</a:t>
            </a:r>
          </a:p>
          <a:p>
            <a:pPr fontAlgn="base"/>
            <a:r>
              <a:rPr lang="en-US" dirty="0"/>
              <a:t>Put emergency numbers in your cell phone.</a:t>
            </a:r>
          </a:p>
          <a:p>
            <a:pPr fontAlgn="base"/>
            <a:r>
              <a:rPr lang="en-US" dirty="0"/>
              <a:t>Carry emergency cash.</a:t>
            </a:r>
          </a:p>
          <a:p>
            <a:pPr fontAlgn="base"/>
            <a:r>
              <a:rPr lang="en-US" dirty="0"/>
              <a:t>Speak up if you notice something going on.</a:t>
            </a:r>
          </a:p>
          <a:p>
            <a:endParaRPr lang="en-US" dirty="0"/>
          </a:p>
        </p:txBody>
      </p:sp>
    </p:spTree>
    <p:extLst>
      <p:ext uri="{BB962C8B-B14F-4D97-AF65-F5344CB8AC3E}">
        <p14:creationId xmlns:p14="http://schemas.microsoft.com/office/powerpoint/2010/main" val="1407997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Inventory of your current lifestyle</a:t>
            </a:r>
          </a:p>
        </p:txBody>
      </p:sp>
      <p:sp>
        <p:nvSpPr>
          <p:cNvPr id="3" name="Content Placeholder 2"/>
          <p:cNvSpPr>
            <a:spLocks noGrp="1"/>
          </p:cNvSpPr>
          <p:nvPr>
            <p:ph idx="1"/>
          </p:nvPr>
        </p:nvSpPr>
        <p:spPr/>
        <p:txBody>
          <a:bodyPr/>
          <a:lstStyle/>
          <a:p>
            <a:r>
              <a:rPr lang="en-US" dirty="0"/>
              <a:t>Before we start this section, take a moment to take an inventory of your current lifestyle. </a:t>
            </a:r>
          </a:p>
          <a:p>
            <a:r>
              <a:rPr lang="en-US" dirty="0"/>
              <a:t>Click on the inventory in the nutrition section of your text and answer some questions to help you determine how you’re doing. </a:t>
            </a:r>
          </a:p>
          <a:p>
            <a:r>
              <a:rPr lang="en-US" dirty="0"/>
              <a:t>These answers are not recorded, so please answer honestly so you can get a true assessment of yourself.</a:t>
            </a:r>
          </a:p>
        </p:txBody>
      </p:sp>
    </p:spTree>
    <p:extLst>
      <p:ext uri="{BB962C8B-B14F-4D97-AF65-F5344CB8AC3E}">
        <p14:creationId xmlns:p14="http://schemas.microsoft.com/office/powerpoint/2010/main" val="14294990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0778F-ACAD-4D9A-83CE-278A911D0A4C}"/>
              </a:ext>
            </a:extLst>
          </p:cNvPr>
          <p:cNvSpPr>
            <a:spLocks noGrp="1"/>
          </p:cNvSpPr>
          <p:nvPr>
            <p:ph type="title"/>
          </p:nvPr>
        </p:nvSpPr>
        <p:spPr/>
        <p:txBody>
          <a:bodyPr/>
          <a:lstStyle/>
          <a:p>
            <a:r>
              <a:rPr lang="en-US" dirty="0"/>
              <a:t>Tips for staying safe</a:t>
            </a:r>
          </a:p>
        </p:txBody>
      </p:sp>
      <p:sp>
        <p:nvSpPr>
          <p:cNvPr id="3" name="Content Placeholder 2">
            <a:extLst>
              <a:ext uri="{FF2B5EF4-FFF2-40B4-BE49-F238E27FC236}">
                <a16:creationId xmlns:a16="http://schemas.microsoft.com/office/drawing/2014/main" id="{30D468E3-A9AD-4935-85E5-628DD4081553}"/>
              </a:ext>
            </a:extLst>
          </p:cNvPr>
          <p:cNvSpPr>
            <a:spLocks noGrp="1"/>
          </p:cNvSpPr>
          <p:nvPr>
            <p:ph idx="1"/>
          </p:nvPr>
        </p:nvSpPr>
        <p:spPr/>
        <p:txBody>
          <a:bodyPr/>
          <a:lstStyle/>
          <a:p>
            <a:r>
              <a:rPr lang="en-US" dirty="0"/>
              <a:t>The following video focuses on how to stay safe when on campus. The interviewee, David Nance, sheds light on overlooked areas and situations where students are vulnerable.</a:t>
            </a:r>
          </a:p>
          <a:p>
            <a:r>
              <a:rPr lang="en-US" dirty="0">
                <a:hlinkClick r:id="rId2"/>
              </a:rPr>
              <a:t>https://youtu.be/iijKh6l8Ssw</a:t>
            </a:r>
            <a:endParaRPr lang="en-US" dirty="0"/>
          </a:p>
          <a:p>
            <a:pPr marL="0" indent="0">
              <a:buNone/>
            </a:pPr>
            <a:endParaRPr lang="en-US" dirty="0"/>
          </a:p>
        </p:txBody>
      </p:sp>
    </p:spTree>
    <p:extLst>
      <p:ext uri="{BB962C8B-B14F-4D97-AF65-F5344CB8AC3E}">
        <p14:creationId xmlns:p14="http://schemas.microsoft.com/office/powerpoint/2010/main" val="17159825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5DD8F-CF5D-44F7-AF44-4E187A91E9E3}"/>
              </a:ext>
            </a:extLst>
          </p:cNvPr>
          <p:cNvSpPr>
            <a:spLocks noGrp="1"/>
          </p:cNvSpPr>
          <p:nvPr>
            <p:ph type="title"/>
          </p:nvPr>
        </p:nvSpPr>
        <p:spPr/>
        <p:txBody>
          <a:bodyPr/>
          <a:lstStyle/>
          <a:p>
            <a:r>
              <a:rPr lang="en-US" b="1" dirty="0"/>
              <a:t>Safety Apps</a:t>
            </a:r>
            <a:br>
              <a:rPr lang="en-US" b="1" dirty="0"/>
            </a:br>
            <a:endParaRPr lang="en-US" dirty="0"/>
          </a:p>
        </p:txBody>
      </p:sp>
      <p:sp>
        <p:nvSpPr>
          <p:cNvPr id="3" name="Content Placeholder 2">
            <a:extLst>
              <a:ext uri="{FF2B5EF4-FFF2-40B4-BE49-F238E27FC236}">
                <a16:creationId xmlns:a16="http://schemas.microsoft.com/office/drawing/2014/main" id="{C0DEB5E7-38CE-4399-A4B6-F5902966E177}"/>
              </a:ext>
            </a:extLst>
          </p:cNvPr>
          <p:cNvSpPr>
            <a:spLocks noGrp="1"/>
          </p:cNvSpPr>
          <p:nvPr>
            <p:ph idx="1"/>
          </p:nvPr>
        </p:nvSpPr>
        <p:spPr/>
        <p:txBody>
          <a:bodyPr/>
          <a:lstStyle/>
          <a:p>
            <a:r>
              <a:rPr lang="en-US" dirty="0"/>
              <a:t>One of the very best safety measures you can take at any time is to keep emergency numbers handy, either on your phone or in your wallet or backpack or a place where you can easily access them. You may also find it helpful to have a safety app on your mobile device. Consider downloading any of the following free apps.</a:t>
            </a:r>
          </a:p>
          <a:p>
            <a:r>
              <a:rPr lang="en-US" dirty="0"/>
              <a:t>See the MOBILE DEVICE SAFETY APPLICATIONS list in the Safety section of this chapter in your course textbook.</a:t>
            </a:r>
          </a:p>
          <a:p>
            <a:endParaRPr lang="en-US" dirty="0"/>
          </a:p>
        </p:txBody>
      </p:sp>
    </p:spTree>
    <p:extLst>
      <p:ext uri="{BB962C8B-B14F-4D97-AF65-F5344CB8AC3E}">
        <p14:creationId xmlns:p14="http://schemas.microsoft.com/office/powerpoint/2010/main" val="34630639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B5736-74B8-48F2-A2A0-335CE432777A}"/>
              </a:ext>
            </a:extLst>
          </p:cNvPr>
          <p:cNvSpPr>
            <a:spLocks noGrp="1"/>
          </p:cNvSpPr>
          <p:nvPr>
            <p:ph type="title"/>
          </p:nvPr>
        </p:nvSpPr>
        <p:spPr/>
        <p:txBody>
          <a:bodyPr>
            <a:normAutofit fontScale="90000"/>
          </a:bodyPr>
          <a:lstStyle/>
          <a:p>
            <a:r>
              <a:rPr lang="en-US" b="1" dirty="0"/>
              <a:t>Resources for Learning About Safety in College</a:t>
            </a:r>
            <a:br>
              <a:rPr lang="en-US" b="1" dirty="0"/>
            </a:br>
            <a:endParaRPr lang="en-US" dirty="0"/>
          </a:p>
        </p:txBody>
      </p:sp>
      <p:sp>
        <p:nvSpPr>
          <p:cNvPr id="3" name="Content Placeholder 2">
            <a:extLst>
              <a:ext uri="{FF2B5EF4-FFF2-40B4-BE49-F238E27FC236}">
                <a16:creationId xmlns:a16="http://schemas.microsoft.com/office/drawing/2014/main" id="{DA4E0AD4-A28E-4162-86A8-D651337C5ABC}"/>
              </a:ext>
            </a:extLst>
          </p:cNvPr>
          <p:cNvSpPr>
            <a:spLocks noGrp="1"/>
          </p:cNvSpPr>
          <p:nvPr>
            <p:ph idx="1"/>
          </p:nvPr>
        </p:nvSpPr>
        <p:spPr/>
        <p:txBody>
          <a:bodyPr/>
          <a:lstStyle/>
          <a:p>
            <a:r>
              <a:rPr lang="en-US" dirty="0"/>
              <a:t>Your personal safety both on- and off-campus, and the safety of your family and friends, is a treasure. The more you know about safety, perhaps the more safe you can be and the more safe you can help others be. Here are many resources to help you learn more about safety.</a:t>
            </a:r>
          </a:p>
          <a:p>
            <a:endParaRPr lang="en-US" dirty="0"/>
          </a:p>
        </p:txBody>
      </p:sp>
    </p:spTree>
    <p:extLst>
      <p:ext uri="{BB962C8B-B14F-4D97-AF65-F5344CB8AC3E}">
        <p14:creationId xmlns:p14="http://schemas.microsoft.com/office/powerpoint/2010/main" val="10471930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0B4F3-4E41-46BB-BA07-AC334C6F8838}"/>
              </a:ext>
            </a:extLst>
          </p:cNvPr>
          <p:cNvSpPr>
            <a:spLocks noGrp="1"/>
          </p:cNvSpPr>
          <p:nvPr>
            <p:ph type="title"/>
          </p:nvPr>
        </p:nvSpPr>
        <p:spPr/>
        <p:txBody>
          <a:bodyPr/>
          <a:lstStyle/>
          <a:p>
            <a:r>
              <a:rPr lang="en-US" dirty="0"/>
              <a:t>Practice Quiz</a:t>
            </a:r>
          </a:p>
        </p:txBody>
      </p:sp>
      <p:sp>
        <p:nvSpPr>
          <p:cNvPr id="3" name="Content Placeholder 2">
            <a:extLst>
              <a:ext uri="{FF2B5EF4-FFF2-40B4-BE49-F238E27FC236}">
                <a16:creationId xmlns:a16="http://schemas.microsoft.com/office/drawing/2014/main" id="{94AAB683-E91B-4D94-BEBE-D92531C15AC7}"/>
              </a:ext>
            </a:extLst>
          </p:cNvPr>
          <p:cNvSpPr>
            <a:spLocks noGrp="1"/>
          </p:cNvSpPr>
          <p:nvPr>
            <p:ph idx="1"/>
          </p:nvPr>
        </p:nvSpPr>
        <p:spPr/>
        <p:txBody>
          <a:bodyPr/>
          <a:lstStyle/>
          <a:p>
            <a:r>
              <a:rPr lang="en-US" dirty="0"/>
              <a:t>Make sure to take the practice quiz available at the end of each section in this chapter of your course textbook.</a:t>
            </a:r>
          </a:p>
        </p:txBody>
      </p:sp>
    </p:spTree>
    <p:extLst>
      <p:ext uri="{BB962C8B-B14F-4D97-AF65-F5344CB8AC3E}">
        <p14:creationId xmlns:p14="http://schemas.microsoft.com/office/powerpoint/2010/main" val="4189494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 You on a diet?</a:t>
            </a:r>
          </a:p>
        </p:txBody>
      </p:sp>
      <p:sp>
        <p:nvSpPr>
          <p:cNvPr id="3" name="Content Placeholder 2"/>
          <p:cNvSpPr>
            <a:spLocks noGrp="1"/>
          </p:cNvSpPr>
          <p:nvPr>
            <p:ph idx="1"/>
          </p:nvPr>
        </p:nvSpPr>
        <p:spPr>
          <a:xfrm>
            <a:off x="684212" y="292100"/>
            <a:ext cx="8534400" cy="4660900"/>
          </a:xfrm>
        </p:spPr>
        <p:txBody>
          <a:bodyPr>
            <a:normAutofit/>
          </a:bodyPr>
          <a:lstStyle/>
          <a:p>
            <a:r>
              <a:rPr lang="en-US" dirty="0"/>
              <a:t>All people are on a diet because everyone eats! </a:t>
            </a:r>
          </a:p>
          <a:p>
            <a:r>
              <a:rPr lang="en-US" dirty="0"/>
              <a:t>Having a </a:t>
            </a:r>
            <a:r>
              <a:rPr lang="en-US" i="1" dirty="0"/>
              <a:t>healthy diet</a:t>
            </a:r>
            <a:r>
              <a:rPr lang="en-US" dirty="0"/>
              <a:t> means making food choices that contribute to short- and long-term health. </a:t>
            </a:r>
          </a:p>
          <a:p>
            <a:r>
              <a:rPr lang="en-US" dirty="0"/>
              <a:t>It means getting the right amounts of nutrient-rich foods and avoiding foods that contain excessive amounts of less healthy foods. The right mix can help you be healthier now and in the future.</a:t>
            </a:r>
          </a:p>
          <a:p>
            <a:r>
              <a:rPr lang="en-US" dirty="0"/>
              <a:t>You don’t have to become vegan, gluten-free, “</a:t>
            </a:r>
            <a:r>
              <a:rPr lang="en-US" dirty="0" err="1"/>
              <a:t>paleo</a:t>
            </a:r>
            <a:r>
              <a:rPr lang="en-US" dirty="0"/>
              <a:t>,” or go on regular juice fasts. </a:t>
            </a:r>
          </a:p>
          <a:p>
            <a:r>
              <a:rPr lang="en-US" dirty="0"/>
              <a:t>The simplest way to create a healthy eating style is by learning to make wise food choices that you can enjoy, one small step at a time. </a:t>
            </a:r>
          </a:p>
        </p:txBody>
      </p:sp>
    </p:spTree>
    <p:extLst>
      <p:ext uri="{BB962C8B-B14F-4D97-AF65-F5344CB8AC3E}">
        <p14:creationId xmlns:p14="http://schemas.microsoft.com/office/powerpoint/2010/main" val="2244876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Healthy eating</a:t>
            </a:r>
          </a:p>
        </p:txBody>
      </p:sp>
      <p:sp>
        <p:nvSpPr>
          <p:cNvPr id="3" name="Content Placeholder 2"/>
          <p:cNvSpPr>
            <a:spLocks noGrp="1"/>
          </p:cNvSpPr>
          <p:nvPr>
            <p:ph idx="1"/>
          </p:nvPr>
        </p:nvSpPr>
        <p:spPr/>
        <p:txBody>
          <a:bodyPr/>
          <a:lstStyle/>
          <a:p>
            <a:r>
              <a:rPr lang="en-US" dirty="0"/>
              <a:t>The key is choosing a variety of foods and beverages from each food group (vegetables, fruits, grains, protein foods, and dairy)—and making sure that each choice is limited in sodium, saturated fat, and added sugars.</a:t>
            </a:r>
            <a:r>
              <a:rPr lang="en-US" baseline="30000" dirty="0">
                <a:hlinkClick r:id="rId2" tooltip="&quot;MyPlate.&quot; Choose. 2015. Web. 15 Apr. 2016."/>
              </a:rPr>
              <a:t>[</a:t>
            </a:r>
            <a:endParaRPr lang="en-US" baseline="30000" dirty="0"/>
          </a:p>
          <a:p>
            <a:r>
              <a:rPr lang="en-US" dirty="0"/>
              <a:t>The following current USDA Healthy Eating Guidelines replace the old “food pyramid.”</a:t>
            </a:r>
          </a:p>
          <a:p>
            <a:r>
              <a:rPr lang="en-US" dirty="0">
                <a:hlinkClick r:id="rId3"/>
              </a:rPr>
              <a:t>Food Guide Video Link</a:t>
            </a:r>
            <a:endParaRPr lang="en-US" dirty="0"/>
          </a:p>
          <a:p>
            <a:endParaRPr lang="en-US" dirty="0"/>
          </a:p>
          <a:p>
            <a:endParaRPr lang="en-US" dirty="0"/>
          </a:p>
        </p:txBody>
      </p:sp>
    </p:spTree>
    <p:extLst>
      <p:ext uri="{BB962C8B-B14F-4D97-AF65-F5344CB8AC3E}">
        <p14:creationId xmlns:p14="http://schemas.microsoft.com/office/powerpoint/2010/main" val="575838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Healthy eating in college</a:t>
            </a:r>
          </a:p>
        </p:txBody>
      </p:sp>
      <p:sp>
        <p:nvSpPr>
          <p:cNvPr id="3" name="Content Placeholder 2"/>
          <p:cNvSpPr>
            <a:spLocks noGrp="1"/>
          </p:cNvSpPr>
          <p:nvPr>
            <p:ph idx="1"/>
          </p:nvPr>
        </p:nvSpPr>
        <p:spPr>
          <a:xfrm>
            <a:off x="684212" y="203200"/>
            <a:ext cx="8534400" cy="4902200"/>
          </a:xfrm>
        </p:spPr>
        <p:txBody>
          <a:bodyPr>
            <a:normAutofit fontScale="92500" lnSpcReduction="10000"/>
          </a:bodyPr>
          <a:lstStyle/>
          <a:p>
            <a:r>
              <a:rPr lang="en-US" dirty="0"/>
              <a:t>You may be on your own for the first time, and you’re free to eat whatever you want, whenever you want. </a:t>
            </a:r>
          </a:p>
          <a:p>
            <a:r>
              <a:rPr lang="en-US" dirty="0"/>
              <a:t>You may not be in the habit of shopping or cooking for yourself yet, and, when you find yourself short on time or money, it may seem easier to fuel yourself on sugary, caffeinated drinks and meals at the nearest fast-food place. </a:t>
            </a:r>
          </a:p>
          <a:p>
            <a:r>
              <a:rPr lang="en-US" dirty="0"/>
              <a:t>Also, maybe you played basketball or volleyball in high school, but now you don’t seem to be getting much exercise.</a:t>
            </a:r>
          </a:p>
          <a:p>
            <a:r>
              <a:rPr lang="en-US" dirty="0"/>
              <a:t>On top of that, it’s common for people to overeat (or not eat enough) when they feel anxious, lonely, sad, or stressed, and college students are no exception. </a:t>
            </a:r>
          </a:p>
          <a:p>
            <a:r>
              <a:rPr lang="en-US" dirty="0"/>
              <a:t>It’s incredibly important, though, to develop healthy ways of coping and relaxing that don’t involve reaching for food, drink, or other substances. It’s also important to eat regular healthy meals to keep up your energy.</a:t>
            </a:r>
          </a:p>
          <a:p>
            <a:endParaRPr lang="en-US" dirty="0"/>
          </a:p>
        </p:txBody>
      </p:sp>
    </p:spTree>
    <p:extLst>
      <p:ext uri="{BB962C8B-B14F-4D97-AF65-F5344CB8AC3E}">
        <p14:creationId xmlns:p14="http://schemas.microsoft.com/office/powerpoint/2010/main" val="3325582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Kidshealth.org Advice</a:t>
            </a:r>
          </a:p>
        </p:txBody>
      </p:sp>
      <p:sp>
        <p:nvSpPr>
          <p:cNvPr id="3" name="Content Placeholder 2"/>
          <p:cNvSpPr>
            <a:spLocks noGrp="1"/>
          </p:cNvSpPr>
          <p:nvPr>
            <p:ph idx="1"/>
          </p:nvPr>
        </p:nvSpPr>
        <p:spPr>
          <a:xfrm>
            <a:off x="773112" y="190500"/>
            <a:ext cx="10821988" cy="5050365"/>
          </a:xfrm>
        </p:spPr>
        <p:txBody>
          <a:bodyPr>
            <a:normAutofit lnSpcReduction="10000"/>
          </a:bodyPr>
          <a:lstStyle/>
          <a:p>
            <a:r>
              <a:rPr lang="en-US" dirty="0"/>
              <a:t>avoid eating when stressed, while studying, or while watching TV</a:t>
            </a:r>
          </a:p>
          <a:p>
            <a:r>
              <a:rPr lang="en-US" dirty="0"/>
              <a:t>eat slowly</a:t>
            </a:r>
          </a:p>
          <a:p>
            <a:r>
              <a:rPr lang="en-US" dirty="0"/>
              <a:t>eat at regular times and try not to skip meals</a:t>
            </a:r>
          </a:p>
          <a:p>
            <a:r>
              <a:rPr lang="en-US" dirty="0"/>
              <a:t>keep between-meal and late-night snacking to a minimum</a:t>
            </a:r>
          </a:p>
          <a:p>
            <a:r>
              <a:rPr lang="en-US" dirty="0"/>
              <a:t>choose a mix of nutritious foods</a:t>
            </a:r>
          </a:p>
          <a:p>
            <a:r>
              <a:rPr lang="en-US" dirty="0"/>
              <a:t>pick lower-fat options when you can, such as low-fat milk instead of whole milk or light salad dressing instead of full-fat dressing</a:t>
            </a:r>
          </a:p>
          <a:p>
            <a:r>
              <a:rPr lang="en-US" dirty="0"/>
              <a:t>watch the size of your portions</a:t>
            </a:r>
          </a:p>
          <a:p>
            <a:r>
              <a:rPr lang="en-US" dirty="0"/>
              <a:t>resist going back for additional servings</a:t>
            </a:r>
          </a:p>
          <a:p>
            <a:r>
              <a:rPr lang="en-US" dirty="0"/>
              <a:t>steer clear of vending machines and fast food</a:t>
            </a:r>
          </a:p>
          <a:p>
            <a:r>
              <a:rPr lang="en-US" dirty="0"/>
              <a:t>keep healthy snacks like fruit and vegetables on hand in your room</a:t>
            </a:r>
          </a:p>
          <a:p>
            <a:r>
              <a:rPr lang="en-US" dirty="0"/>
              <a:t>replace empty-calorie soft drinks with water or skim milk</a:t>
            </a:r>
          </a:p>
          <a:p>
            <a:endParaRPr lang="en-US" dirty="0"/>
          </a:p>
        </p:txBody>
      </p:sp>
    </p:spTree>
    <p:extLst>
      <p:ext uri="{BB962C8B-B14F-4D97-AF65-F5344CB8AC3E}">
        <p14:creationId xmlns:p14="http://schemas.microsoft.com/office/powerpoint/2010/main" val="324619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4859383"/>
            <a:ext cx="8534400" cy="1463040"/>
          </a:xfrm>
        </p:spPr>
        <p:txBody>
          <a:bodyPr/>
          <a:lstStyle/>
          <a:p>
            <a:r>
              <a:rPr lang="en-US" dirty="0"/>
              <a:t>Exercise</a:t>
            </a:r>
          </a:p>
        </p:txBody>
      </p:sp>
      <p:sp>
        <p:nvSpPr>
          <p:cNvPr id="3" name="Content Placeholder 2"/>
          <p:cNvSpPr>
            <a:spLocks noGrp="1"/>
          </p:cNvSpPr>
          <p:nvPr>
            <p:ph idx="1"/>
          </p:nvPr>
        </p:nvSpPr>
        <p:spPr>
          <a:xfrm>
            <a:off x="684211" y="243840"/>
            <a:ext cx="10306005" cy="5207726"/>
          </a:xfrm>
        </p:spPr>
        <p:txBody>
          <a:bodyPr>
            <a:normAutofit fontScale="92500" lnSpcReduction="10000"/>
          </a:bodyPr>
          <a:lstStyle/>
          <a:p>
            <a:pPr fontAlgn="base"/>
            <a:r>
              <a:rPr lang="en-US" b="1" dirty="0"/>
              <a:t>Physical Fitness and Types of Exercise</a:t>
            </a:r>
          </a:p>
          <a:p>
            <a:pPr fontAlgn="base"/>
            <a:r>
              <a:rPr lang="en-US" dirty="0"/>
              <a:t>Physical fitness is a state of well-being that gives you sufficient energy to perform daily physical activities without getting overly tired or winded. </a:t>
            </a:r>
          </a:p>
          <a:p>
            <a:pPr fontAlgn="base"/>
            <a:r>
              <a:rPr lang="en-US" dirty="0"/>
              <a:t>There are many forms of exercise—dancing, rock climbing, walking, jogging, yoga, bike riding, you name it—that can help you become physically fit. The major types are described below.</a:t>
            </a:r>
          </a:p>
          <a:p>
            <a:pPr fontAlgn="base"/>
            <a:r>
              <a:rPr lang="en-US" b="1" dirty="0"/>
              <a:t>Aerobic Exercise</a:t>
            </a:r>
          </a:p>
          <a:p>
            <a:pPr fontAlgn="base"/>
            <a:r>
              <a:rPr lang="en-US" b="1" dirty="0"/>
              <a:t>Strength Training</a:t>
            </a:r>
          </a:p>
          <a:p>
            <a:pPr fontAlgn="base"/>
            <a:r>
              <a:rPr lang="en-US" b="1" dirty="0"/>
              <a:t>Flexibility Exercises</a:t>
            </a:r>
          </a:p>
          <a:p>
            <a:pPr fontAlgn="base"/>
            <a:r>
              <a:rPr lang="en-US" b="1" dirty="0"/>
              <a:t>Being Active Throughout the Day</a:t>
            </a:r>
          </a:p>
          <a:p>
            <a:pPr fontAlgn="base"/>
            <a:r>
              <a:rPr lang="en-US" dirty="0"/>
              <a:t>Walk instead of drive whenever possible</a:t>
            </a:r>
          </a:p>
          <a:p>
            <a:pPr fontAlgn="base"/>
            <a:r>
              <a:rPr lang="en-US" dirty="0"/>
              <a:t>Take the stairs instead of the elevator</a:t>
            </a:r>
          </a:p>
          <a:p>
            <a:pPr fontAlgn="base"/>
            <a:r>
              <a:rPr lang="en-US" dirty="0"/>
              <a:t>Work in the garden, rake leaves, or do some housecleaning every day</a:t>
            </a:r>
          </a:p>
          <a:p>
            <a:pPr fontAlgn="base"/>
            <a:r>
              <a:rPr lang="en-US" dirty="0"/>
              <a:t>Park at the far end of the campus lot and walk to class</a:t>
            </a:r>
          </a:p>
          <a:p>
            <a:endParaRPr lang="en-US" dirty="0"/>
          </a:p>
        </p:txBody>
      </p:sp>
    </p:spTree>
    <p:extLst>
      <p:ext uri="{BB962C8B-B14F-4D97-AF65-F5344CB8AC3E}">
        <p14:creationId xmlns:p14="http://schemas.microsoft.com/office/powerpoint/2010/main" val="2753524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5164182"/>
            <a:ext cx="8534400" cy="1693817"/>
          </a:xfrm>
        </p:spPr>
        <p:txBody>
          <a:bodyPr>
            <a:normAutofit fontScale="90000"/>
          </a:bodyPr>
          <a:lstStyle/>
          <a:p>
            <a:r>
              <a:rPr lang="en-US" b="1" dirty="0"/>
              <a:t>Benefits of Exercise and Physical Fitness</a:t>
            </a:r>
            <a:br>
              <a:rPr lang="en-US" b="1" dirty="0"/>
            </a:br>
            <a:endParaRPr lang="en-US" dirty="0"/>
          </a:p>
        </p:txBody>
      </p:sp>
      <p:sp>
        <p:nvSpPr>
          <p:cNvPr id="3" name="Content Placeholder 2"/>
          <p:cNvSpPr>
            <a:spLocks noGrp="1"/>
          </p:cNvSpPr>
          <p:nvPr>
            <p:ph idx="1"/>
          </p:nvPr>
        </p:nvSpPr>
        <p:spPr>
          <a:xfrm>
            <a:off x="684211" y="339634"/>
            <a:ext cx="10271171" cy="4946469"/>
          </a:xfrm>
        </p:spPr>
        <p:txBody>
          <a:bodyPr>
            <a:normAutofit lnSpcReduction="10000"/>
          </a:bodyPr>
          <a:lstStyle/>
          <a:p>
            <a:pPr fontAlgn="base"/>
            <a:r>
              <a:rPr lang="en-US" b="1" dirty="0"/>
              <a:t>Longevity</a:t>
            </a:r>
          </a:p>
          <a:p>
            <a:pPr fontAlgn="base"/>
            <a:r>
              <a:rPr lang="en-US" dirty="0"/>
              <a:t>Exercise, even after age fifty, can add healthy, active years to one’s life. </a:t>
            </a:r>
          </a:p>
          <a:p>
            <a:pPr fontAlgn="base"/>
            <a:r>
              <a:rPr lang="en-US" dirty="0"/>
              <a:t>Moderately fit people—even if they smoke or have high blood pressure—have a lower mortality rate than the least fit. </a:t>
            </a:r>
          </a:p>
          <a:p>
            <a:pPr fontAlgn="base"/>
            <a:r>
              <a:rPr lang="en-US" b="1" dirty="0"/>
              <a:t>Diabetes</a:t>
            </a:r>
          </a:p>
          <a:p>
            <a:pPr fontAlgn="base"/>
            <a:r>
              <a:rPr lang="en-US" dirty="0"/>
              <a:t>Aerobic exercise is proving to have significant and particular benefits for people with both type 1 and type 2 diabetes; it increases sensitivity to insulin, lowers blood pressure, improves cholesterol levels, and decreases body fat. In fact, studies show that people who engage in regular, moderate aerobic exercise (e.g., brisk walking, biking) lower their risk for diabetes even if they do not lose weight. </a:t>
            </a:r>
          </a:p>
          <a:p>
            <a:pPr fontAlgn="base"/>
            <a:r>
              <a:rPr lang="en-US" b="1" dirty="0"/>
              <a:t>Brain: Mood, Memory, Creativity</a:t>
            </a:r>
          </a:p>
          <a:p>
            <a:pPr fontAlgn="base"/>
            <a:r>
              <a:rPr lang="en-US" dirty="0"/>
              <a:t>Regular exercise can also improve your mood and help keep depression and anxiety at bay. </a:t>
            </a:r>
          </a:p>
          <a:p>
            <a:endParaRPr lang="en-US" dirty="0"/>
          </a:p>
        </p:txBody>
      </p:sp>
    </p:spTree>
    <p:extLst>
      <p:ext uri="{BB962C8B-B14F-4D97-AF65-F5344CB8AC3E}">
        <p14:creationId xmlns:p14="http://schemas.microsoft.com/office/powerpoint/2010/main" val="273527194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137</TotalTime>
  <Words>2046</Words>
  <Application>Microsoft Office PowerPoint</Application>
  <PresentationFormat>Widescreen</PresentationFormat>
  <Paragraphs>214</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Century Gothic</vt:lpstr>
      <vt:lpstr>Wingdings 3</vt:lpstr>
      <vt:lpstr>Slice</vt:lpstr>
      <vt:lpstr>Mental and physical health management</vt:lpstr>
      <vt:lpstr>Nutrition </vt:lpstr>
      <vt:lpstr>Inventory of your current lifestyle</vt:lpstr>
      <vt:lpstr>Are You on a diet?</vt:lpstr>
      <vt:lpstr>Healthy eating</vt:lpstr>
      <vt:lpstr>Healthy eating in college</vt:lpstr>
      <vt:lpstr>Kidshealth.org Advice</vt:lpstr>
      <vt:lpstr>Exercise</vt:lpstr>
      <vt:lpstr>Benefits of Exercise and Physical Fitness </vt:lpstr>
      <vt:lpstr>Sleep</vt:lpstr>
      <vt:lpstr> How Much Sleep Do We Need? </vt:lpstr>
      <vt:lpstr> Falling Asleep and Getting a Good Night’s Rest </vt:lpstr>
      <vt:lpstr>Health and Wellness Assignment </vt:lpstr>
      <vt:lpstr>Substance Abuse </vt:lpstr>
      <vt:lpstr>Cigarettes and Tobacco </vt:lpstr>
      <vt:lpstr>  Alcohol </vt:lpstr>
      <vt:lpstr>Drinking levels defined</vt:lpstr>
      <vt:lpstr>Substance abuse When And Where To Get Help </vt:lpstr>
      <vt:lpstr>  Stress </vt:lpstr>
      <vt:lpstr>Ways of Managing Stress</vt:lpstr>
      <vt:lpstr>Handling Stress</vt:lpstr>
      <vt:lpstr>Mental Health</vt:lpstr>
      <vt:lpstr>Mental Health Indicators </vt:lpstr>
      <vt:lpstr>Safety Consciousness on Campus and in College </vt:lpstr>
      <vt:lpstr>Safety Consciousness </vt:lpstr>
      <vt:lpstr>Safety Consciousness</vt:lpstr>
      <vt:lpstr>Indicators of School Crime and Safety </vt:lpstr>
      <vt:lpstr>Strategies for Staying Safe on Campus and Beyond </vt:lpstr>
      <vt:lpstr>Tips for staying safe</vt:lpstr>
      <vt:lpstr>Tips for staying safe</vt:lpstr>
      <vt:lpstr>Safety Apps </vt:lpstr>
      <vt:lpstr>Resources for Learning About Safety in College </vt:lpstr>
      <vt:lpstr>Practice Quiz</vt:lpstr>
    </vt:vector>
  </TitlesOfParts>
  <Company>San Jacinto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and physical health management</dc:title>
  <dc:creator>Bernal, Rachel</dc:creator>
  <cp:lastModifiedBy>Bernal, Rachel</cp:lastModifiedBy>
  <cp:revision>14</cp:revision>
  <dcterms:created xsi:type="dcterms:W3CDTF">2017-04-06T16:07:41Z</dcterms:created>
  <dcterms:modified xsi:type="dcterms:W3CDTF">2020-08-20T14:43:40Z</dcterms:modified>
</cp:coreProperties>
</file>