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3" r:id="rId24"/>
    <p:sldId id="282" r:id="rId25"/>
    <p:sldId id="281" r:id="rId26"/>
    <p:sldId id="284" r:id="rId27"/>
    <p:sldId id="285" r:id="rId28"/>
    <p:sldId id="286" r:id="rId29"/>
    <p:sldId id="288" r:id="rId30"/>
    <p:sldId id="287" r:id="rId31"/>
    <p:sldId id="280" r:id="rId32"/>
    <p:sldId id="289"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8" d="100"/>
          <a:sy n="68" d="100"/>
        </p:scale>
        <p:origin x="6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8/20/2020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8/20/2020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8/20/2020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8/20/2020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8/20/2020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8/20/2020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8/20/2020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8/20/2020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8/20/2020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6YrzbzVvc8Q"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youtu.be/poeBLc69YX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anjac.edu/student-services/student-support/career-service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youtu.be/knfUHKzJ9m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s3-us-west-2.amazonaws.com/courses-images/wp-content/uploads/sites/717/2017/01/09203933/Budget-Worksheet.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courses.lumenlearning.com/sanjacinto-learningframework/chapter/credit/?content_only&amp;lti_context_id=cf2c466547a54af098f80a88b46f9da1#footnote-271-1"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youtu.be/EV-fF_tQDXg" TargetMode="External"/><Relationship Id="rId2" Type="http://schemas.openxmlformats.org/officeDocument/2006/relationships/hyperlink" Target="https://www.annualcreditreport.com/index.action"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youtube.com/watch?v=dsAnpEvV6kA"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youtu.be/lbp2LoE1W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fafsa.ed.go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Financial management</a:t>
            </a:r>
          </a:p>
        </p:txBody>
      </p:sp>
      <p:sp>
        <p:nvSpPr>
          <p:cNvPr id="3" name="Subtitle 2"/>
          <p:cNvSpPr>
            <a:spLocks noGrp="1"/>
          </p:cNvSpPr>
          <p:nvPr>
            <p:ph type="subTitle" idx="1"/>
          </p:nvPr>
        </p:nvSpPr>
        <p:spPr/>
        <p:txBody>
          <a:bodyPr/>
          <a:lstStyle/>
          <a:p>
            <a:r>
              <a:rPr lang="en-US" dirty="0"/>
              <a:t>Chapter 10</a:t>
            </a:r>
          </a:p>
        </p:txBody>
      </p:sp>
    </p:spTree>
    <p:extLst>
      <p:ext uri="{BB962C8B-B14F-4D97-AF65-F5344CB8AC3E}">
        <p14:creationId xmlns:p14="http://schemas.microsoft.com/office/powerpoint/2010/main" val="4256836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Setting Financial Goals</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b="1" dirty="0"/>
              <a:t>Choose loans wisely</a:t>
            </a:r>
            <a:r>
              <a:rPr lang="en-US" dirty="0"/>
              <a:t>: Many college students need some sort of financial support through loans. While loans are a good way to pay for tuition up front if you don’t have the money, remember that they accrue interest until you pay them off. That means that you will end up paying back more—in some cases, thousands of dollars more—than you initially borrowed. Make sure you investigate and apply for as many scholarships and grants as you can (since they won’t need to be repaid), and shop around for the loans with the lowest interest rates and best repayment plans. Check with the financial aid office on your college campus—they can provide additional help.</a:t>
            </a:r>
          </a:p>
          <a:p>
            <a:endParaRPr lang="en-US" dirty="0"/>
          </a:p>
        </p:txBody>
      </p:sp>
    </p:spTree>
    <p:extLst>
      <p:ext uri="{BB962C8B-B14F-4D97-AF65-F5344CB8AC3E}">
        <p14:creationId xmlns:p14="http://schemas.microsoft.com/office/powerpoint/2010/main" val="2106279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br>
            <a:br>
              <a:rPr lang="en-US" b="1" dirty="0"/>
            </a:br>
            <a:r>
              <a:rPr lang="en-US" b="1" dirty="0"/>
              <a:t>Financial Aid/</a:t>
            </a:r>
            <a:br>
              <a:rPr lang="en-US" b="1" dirty="0"/>
            </a:br>
            <a:r>
              <a:rPr lang="en-US" dirty="0"/>
              <a:t>ACTIVITY: PERSONAL SPENDING HABITS</a:t>
            </a:r>
            <a:br>
              <a:rPr lang="en-US" dirty="0"/>
            </a:br>
            <a:br>
              <a:rPr lang="en-US" b="1"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Determine the costs of attending the school of your choice</a:t>
            </a:r>
          </a:p>
          <a:p>
            <a:r>
              <a:rPr lang="en-US" dirty="0"/>
              <a:t>Identify the potential sources of financial assistance available, including subsidized and unsubsidized loans, grants, scholarships, and work study</a:t>
            </a:r>
          </a:p>
          <a:p>
            <a:endParaRPr lang="en-US" dirty="0"/>
          </a:p>
          <a:p>
            <a:r>
              <a:rPr lang="en-US" dirty="0">
                <a:solidFill>
                  <a:srgbClr val="FF0000"/>
                </a:solidFill>
              </a:rPr>
              <a:t>Directions</a:t>
            </a:r>
          </a:p>
          <a:p>
            <a:r>
              <a:rPr lang="en-US" dirty="0"/>
              <a:t>Identify the college expenses you will need to cover.</a:t>
            </a:r>
          </a:p>
          <a:p>
            <a:r>
              <a:rPr lang="en-US" dirty="0"/>
              <a:t>Research the college you attend and identify any additional costs that may be unique to that institution.</a:t>
            </a:r>
          </a:p>
          <a:p>
            <a:r>
              <a:rPr lang="en-US" dirty="0"/>
              <a:t>Review resources that may help you pay for college in the “Financial Resources” section.</a:t>
            </a:r>
          </a:p>
          <a:p>
            <a:r>
              <a:rPr lang="en-US" dirty="0"/>
              <a:t>Fill out table on the next slide…</a:t>
            </a:r>
          </a:p>
          <a:p>
            <a:r>
              <a:rPr lang="en-US" dirty="0"/>
              <a:t>Use the information gained to help start saving for college. </a:t>
            </a:r>
          </a:p>
          <a:p>
            <a:r>
              <a:rPr lang="en-US" dirty="0"/>
              <a:t>This information should also be included in your career paper.</a:t>
            </a:r>
          </a:p>
          <a:p>
            <a:endParaRPr lang="en-US" dirty="0"/>
          </a:p>
        </p:txBody>
      </p:sp>
    </p:spTree>
    <p:extLst>
      <p:ext uri="{BB962C8B-B14F-4D97-AF65-F5344CB8AC3E}">
        <p14:creationId xmlns:p14="http://schemas.microsoft.com/office/powerpoint/2010/main" val="24746509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a:t>Fill out the following table. Include at least four items under “College Expense.”</a:t>
            </a:r>
            <a:br>
              <a:rPr lang="en-US" sz="4000" dirty="0"/>
            </a:br>
            <a:endParaRPr lang="en-US"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40154382"/>
              </p:ext>
            </p:extLst>
          </p:nvPr>
        </p:nvGraphicFramePr>
        <p:xfrm>
          <a:off x="1069975" y="2120900"/>
          <a:ext cx="10058400" cy="2123440"/>
        </p:xfrm>
        <a:graphic>
          <a:graphicData uri="http://schemas.openxmlformats.org/drawingml/2006/table">
            <a:tbl>
              <a:tblPr firstRow="1" bandRow="1">
                <a:tableStyleId>{5C22544A-7EE6-4342-B048-85BDC9FD1C3A}</a:tableStyleId>
              </a:tblPr>
              <a:tblGrid>
                <a:gridCol w="3352800">
                  <a:extLst>
                    <a:ext uri="{9D8B030D-6E8A-4147-A177-3AD203B41FA5}">
                      <a16:colId xmlns:a16="http://schemas.microsoft.com/office/drawing/2014/main" val="1614842126"/>
                    </a:ext>
                  </a:extLst>
                </a:gridCol>
                <a:gridCol w="3352800">
                  <a:extLst>
                    <a:ext uri="{9D8B030D-6E8A-4147-A177-3AD203B41FA5}">
                      <a16:colId xmlns:a16="http://schemas.microsoft.com/office/drawing/2014/main" val="369291357"/>
                    </a:ext>
                  </a:extLst>
                </a:gridCol>
                <a:gridCol w="3352800">
                  <a:extLst>
                    <a:ext uri="{9D8B030D-6E8A-4147-A177-3AD203B41FA5}">
                      <a16:colId xmlns:a16="http://schemas.microsoft.com/office/drawing/2014/main" val="4091686606"/>
                    </a:ext>
                  </a:extLst>
                </a:gridCol>
              </a:tblGrid>
              <a:tr h="370840">
                <a:tc>
                  <a:txBody>
                    <a:bodyPr/>
                    <a:lstStyle/>
                    <a:p>
                      <a:r>
                        <a:rPr lang="en-US" dirty="0"/>
                        <a:t>College Expense	</a:t>
                      </a:r>
                    </a:p>
                    <a:p>
                      <a:endParaRPr lang="en-US" dirty="0"/>
                    </a:p>
                  </a:txBody>
                  <a:tcPr/>
                </a:tc>
                <a:tc>
                  <a:txBody>
                    <a:bodyPr/>
                    <a:lstStyle/>
                    <a:p>
                      <a:r>
                        <a:rPr lang="en-US" dirty="0"/>
                        <a:t>Estimated Cost</a:t>
                      </a:r>
                    </a:p>
                  </a:txBody>
                  <a:tcPr/>
                </a:tc>
                <a:tc>
                  <a:txBody>
                    <a:bodyPr/>
                    <a:lstStyle/>
                    <a:p>
                      <a:r>
                        <a:rPr lang="en-US" dirty="0"/>
                        <a:t>Payment Plan Ideas</a:t>
                      </a:r>
                    </a:p>
                  </a:txBody>
                  <a:tcPr/>
                </a:tc>
                <a:extLst>
                  <a:ext uri="{0D108BD9-81ED-4DB2-BD59-A6C34878D82A}">
                    <a16:rowId xmlns:a16="http://schemas.microsoft.com/office/drawing/2014/main" val="2129800938"/>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539470503"/>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58261359"/>
                  </a:ext>
                </a:extLst>
              </a:tr>
              <a:tr h="370840">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578043003"/>
                  </a:ext>
                </a:extLst>
              </a:tr>
              <a:tr h="370840">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687259403"/>
                  </a:ext>
                </a:extLst>
              </a:tr>
            </a:tbl>
          </a:graphicData>
        </a:graphic>
      </p:graphicFrame>
    </p:spTree>
    <p:extLst>
      <p:ext uri="{BB962C8B-B14F-4D97-AF65-F5344CB8AC3E}">
        <p14:creationId xmlns:p14="http://schemas.microsoft.com/office/powerpoint/2010/main" val="13042064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Applying for Financial Aid</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b="1" dirty="0"/>
              <a:t>Complete the Free Application for Financial Student Aid (FAFSA)</a:t>
            </a:r>
          </a:p>
          <a:p>
            <a:pPr fontAlgn="base"/>
            <a:r>
              <a:rPr lang="en-US" b="1" dirty="0"/>
              <a:t>Make Sure the Information Is Accurate</a:t>
            </a:r>
          </a:p>
          <a:p>
            <a:pPr fontAlgn="base"/>
            <a:r>
              <a:rPr lang="en-US" b="1" dirty="0"/>
              <a:t>Ask Your High School and College</a:t>
            </a:r>
          </a:p>
          <a:p>
            <a:pPr fontAlgn="base"/>
            <a:r>
              <a:rPr lang="en-US" b="1" dirty="0"/>
              <a:t>Ask Your Community</a:t>
            </a:r>
          </a:p>
          <a:p>
            <a:pPr fontAlgn="base"/>
            <a:r>
              <a:rPr lang="en-US" b="1" dirty="0"/>
              <a:t>Check Due Dates</a:t>
            </a:r>
            <a:endParaRPr lang="en-US" dirty="0"/>
          </a:p>
          <a:p>
            <a:pPr fontAlgn="base"/>
            <a:r>
              <a:rPr lang="en-US" b="1" dirty="0"/>
              <a:t>Write Strong Essays</a:t>
            </a:r>
          </a:p>
          <a:p>
            <a:pPr fontAlgn="base"/>
            <a:r>
              <a:rPr lang="en-US" dirty="0"/>
              <a:t>The following video will show you how to get the most out of financial aid.</a:t>
            </a:r>
          </a:p>
          <a:p>
            <a:pPr fontAlgn="base"/>
            <a:r>
              <a:rPr lang="en-US" dirty="0">
                <a:hlinkClick r:id="rId2"/>
              </a:rPr>
              <a:t>How To Get The Most Financial Aid</a:t>
            </a:r>
            <a:endParaRPr lang="en-US" dirty="0"/>
          </a:p>
          <a:p>
            <a:pPr fontAlgn="base"/>
            <a:endParaRPr lang="en-US" dirty="0"/>
          </a:p>
          <a:p>
            <a:endParaRPr lang="en-US" dirty="0"/>
          </a:p>
        </p:txBody>
      </p:sp>
    </p:spTree>
    <p:extLst>
      <p:ext uri="{BB962C8B-B14F-4D97-AF65-F5344CB8AC3E}">
        <p14:creationId xmlns:p14="http://schemas.microsoft.com/office/powerpoint/2010/main" val="3191960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934865"/>
          </a:xfrm>
        </p:spPr>
        <p:txBody>
          <a:bodyPr/>
          <a:lstStyle/>
          <a:p>
            <a:r>
              <a:rPr lang="en-US" b="1" dirty="0"/>
              <a:t>Working</a:t>
            </a:r>
            <a:endParaRPr lang="en-US" dirty="0"/>
          </a:p>
        </p:txBody>
      </p:sp>
      <p:sp>
        <p:nvSpPr>
          <p:cNvPr id="3" name="Content Placeholder 2"/>
          <p:cNvSpPr>
            <a:spLocks noGrp="1"/>
          </p:cNvSpPr>
          <p:nvPr>
            <p:ph idx="1"/>
          </p:nvPr>
        </p:nvSpPr>
        <p:spPr>
          <a:xfrm>
            <a:off x="1069848" y="1584959"/>
            <a:ext cx="10058400" cy="5129349"/>
          </a:xfrm>
        </p:spPr>
        <p:txBody>
          <a:bodyPr>
            <a:normAutofit fontScale="70000" lnSpcReduction="20000"/>
          </a:bodyPr>
          <a:lstStyle/>
          <a:p>
            <a:pPr fontAlgn="base"/>
            <a:r>
              <a:rPr lang="en-US" b="1" dirty="0"/>
              <a:t>Typical College-Student Jobs</a:t>
            </a:r>
          </a:p>
          <a:p>
            <a:pPr fontAlgn="base"/>
            <a:r>
              <a:rPr lang="en-US" dirty="0"/>
              <a:t>College students can take on a range of jobs while in school, depending on their availability, experience, talents, and financial needs. </a:t>
            </a:r>
          </a:p>
          <a:p>
            <a:pPr fontAlgn="base"/>
            <a:r>
              <a:rPr lang="en-US" b="1" dirty="0"/>
              <a:t>Work-Study Programs</a:t>
            </a:r>
          </a:p>
          <a:p>
            <a:pPr fontAlgn="base"/>
            <a:r>
              <a:rPr lang="en-US" dirty="0"/>
              <a:t>Work study is part-time work that’s awarded to students as part of a financial aid package. Students can often find work study related to their areas of interest. </a:t>
            </a:r>
          </a:p>
          <a:p>
            <a:pPr fontAlgn="base"/>
            <a:r>
              <a:rPr lang="en-US" b="1" dirty="0"/>
              <a:t>Campus Jobs</a:t>
            </a:r>
          </a:p>
          <a:p>
            <a:pPr fontAlgn="base"/>
            <a:r>
              <a:rPr lang="en-US" dirty="0"/>
              <a:t>Not all campus jobs are work-study related. Students may be able to ask their institution’s human resource director or individual campus departments to see if other work is available. </a:t>
            </a:r>
          </a:p>
          <a:p>
            <a:pPr fontAlgn="base"/>
            <a:r>
              <a:rPr lang="en-US" b="1" dirty="0"/>
              <a:t>Off-Campus Jobs</a:t>
            </a:r>
          </a:p>
          <a:p>
            <a:pPr fontAlgn="base"/>
            <a:r>
              <a:rPr lang="en-US" dirty="0"/>
              <a:t>Students can certainly explore job opportunities in their communities. Such work might be related to a student’s field of interest.</a:t>
            </a:r>
          </a:p>
          <a:p>
            <a:pPr fontAlgn="base"/>
            <a:r>
              <a:rPr lang="en-US" b="1" dirty="0"/>
              <a:t>Internships</a:t>
            </a:r>
          </a:p>
          <a:p>
            <a:pPr fontAlgn="base"/>
            <a:r>
              <a:rPr lang="en-US" dirty="0"/>
              <a:t>Similar to work-study opportunities, internships are usually related to a student’s area of interest. While internships can provide invaluable work experience, unfortunately it can be hard to find ones that are paid.</a:t>
            </a:r>
          </a:p>
          <a:p>
            <a:pPr fontAlgn="base"/>
            <a:r>
              <a:rPr lang="en-US" b="1" dirty="0"/>
              <a:t>Summer Jobs</a:t>
            </a:r>
          </a:p>
          <a:p>
            <a:pPr fontAlgn="base"/>
            <a:r>
              <a:rPr lang="en-US" dirty="0"/>
              <a:t>Students who are concerned about not having enough time to work during college may wait and find part-time or full-time work during summer break. Such opportunities can be found through one’s guidance counselor, financial aid department, community members, or even online. </a:t>
            </a:r>
          </a:p>
          <a:p>
            <a:endParaRPr lang="en-US" dirty="0"/>
          </a:p>
        </p:txBody>
      </p:sp>
    </p:spTree>
    <p:extLst>
      <p:ext uri="{BB962C8B-B14F-4D97-AF65-F5344CB8AC3E}">
        <p14:creationId xmlns:p14="http://schemas.microsoft.com/office/powerpoint/2010/main" val="35165427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Working During College: </a:t>
            </a:r>
            <a:br>
              <a:rPr lang="en-US" b="1" dirty="0"/>
            </a:br>
            <a:r>
              <a:rPr lang="en-US" b="1" dirty="0"/>
              <a:t>Pros and Cons</a:t>
            </a:r>
            <a:endParaRPr lang="en-US" dirty="0"/>
          </a:p>
        </p:txBody>
      </p:sp>
      <p:sp>
        <p:nvSpPr>
          <p:cNvPr id="3" name="Content Placeholder 2"/>
          <p:cNvSpPr>
            <a:spLocks noGrp="1"/>
          </p:cNvSpPr>
          <p:nvPr>
            <p:ph idx="1"/>
          </p:nvPr>
        </p:nvSpPr>
        <p:spPr/>
        <p:txBody>
          <a:bodyPr>
            <a:normAutofit/>
          </a:bodyPr>
          <a:lstStyle/>
          <a:p>
            <a:pPr fontAlgn="base"/>
            <a:r>
              <a:rPr lang="en-US" b="1" dirty="0">
                <a:solidFill>
                  <a:srgbClr val="FF0000"/>
                </a:solidFill>
              </a:rPr>
              <a:t>Pros</a:t>
            </a:r>
          </a:p>
          <a:p>
            <a:pPr fontAlgn="base"/>
            <a:r>
              <a:rPr lang="en-US" b="1" dirty="0"/>
              <a:t>Earning extra money</a:t>
            </a:r>
          </a:p>
          <a:p>
            <a:pPr fontAlgn="base"/>
            <a:r>
              <a:rPr lang="en-US" b="1" dirty="0"/>
              <a:t>Enhanced budgeting skills</a:t>
            </a:r>
          </a:p>
          <a:p>
            <a:pPr fontAlgn="base"/>
            <a:r>
              <a:rPr lang="en-US" b="1" dirty="0"/>
              <a:t>Enhanced time-management skills</a:t>
            </a:r>
          </a:p>
          <a:p>
            <a:pPr fontAlgn="base"/>
            <a:r>
              <a:rPr lang="en-US" b="1" dirty="0"/>
              <a:t>Networking</a:t>
            </a:r>
          </a:p>
          <a:p>
            <a:pPr fontAlgn="base"/>
            <a:r>
              <a:rPr lang="en-US" b="1" dirty="0">
                <a:solidFill>
                  <a:srgbClr val="FF0000"/>
                </a:solidFill>
              </a:rPr>
              <a:t>Cons</a:t>
            </a:r>
          </a:p>
          <a:p>
            <a:pPr fontAlgn="base"/>
            <a:r>
              <a:rPr lang="en-US" b="1" dirty="0"/>
              <a:t>Lack of time-management skills</a:t>
            </a:r>
          </a:p>
          <a:p>
            <a:pPr fontAlgn="base"/>
            <a:r>
              <a:rPr lang="en-US" b="1" dirty="0"/>
              <a:t>Lack of free time</a:t>
            </a:r>
            <a:endParaRPr lang="en-US" dirty="0"/>
          </a:p>
        </p:txBody>
      </p:sp>
    </p:spTree>
    <p:extLst>
      <p:ext uri="{BB962C8B-B14F-4D97-AF65-F5344CB8AC3E}">
        <p14:creationId xmlns:p14="http://schemas.microsoft.com/office/powerpoint/2010/main" val="3020874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Working</a:t>
            </a:r>
          </a:p>
        </p:txBody>
      </p:sp>
      <p:sp>
        <p:nvSpPr>
          <p:cNvPr id="3" name="Content Placeholder 2"/>
          <p:cNvSpPr>
            <a:spLocks noGrp="1"/>
          </p:cNvSpPr>
          <p:nvPr>
            <p:ph idx="1"/>
          </p:nvPr>
        </p:nvSpPr>
        <p:spPr/>
        <p:txBody>
          <a:bodyPr/>
          <a:lstStyle/>
          <a:p>
            <a:r>
              <a:rPr lang="en-US" dirty="0"/>
              <a:t>The following video shares one student’s experience with the pros and cons of working her way through college.</a:t>
            </a:r>
          </a:p>
          <a:p>
            <a:r>
              <a:rPr lang="en-US" dirty="0">
                <a:hlinkClick r:id="rId2"/>
              </a:rPr>
              <a:t>Students Working Through College - Video</a:t>
            </a:r>
            <a:endParaRPr lang="en-US" dirty="0"/>
          </a:p>
          <a:p>
            <a:endParaRPr lang="en-US" dirty="0"/>
          </a:p>
        </p:txBody>
      </p:sp>
    </p:spTree>
    <p:extLst>
      <p:ext uri="{BB962C8B-B14F-4D97-AF65-F5344CB8AC3E}">
        <p14:creationId xmlns:p14="http://schemas.microsoft.com/office/powerpoint/2010/main" val="8092062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Employment Resources</a:t>
            </a:r>
            <a:endParaRPr lang="en-US" dirty="0"/>
          </a:p>
        </p:txBody>
      </p:sp>
      <p:sp>
        <p:nvSpPr>
          <p:cNvPr id="3" name="Content Placeholder 2"/>
          <p:cNvSpPr>
            <a:spLocks noGrp="1"/>
          </p:cNvSpPr>
          <p:nvPr>
            <p:ph idx="1"/>
          </p:nvPr>
        </p:nvSpPr>
        <p:spPr>
          <a:xfrm>
            <a:off x="1069848" y="1672046"/>
            <a:ext cx="10058400" cy="4911634"/>
          </a:xfrm>
        </p:spPr>
        <p:txBody>
          <a:bodyPr>
            <a:normAutofit lnSpcReduction="10000"/>
          </a:bodyPr>
          <a:lstStyle/>
          <a:p>
            <a:pPr fontAlgn="base"/>
            <a:r>
              <a:rPr lang="en-US" dirty="0"/>
              <a:t>We’ve identified some categories of work that are typically available to college students, but what about the actual process of finding a suitable job? Students have a number of employment resources available to them on campus, online, and in the community:</a:t>
            </a:r>
          </a:p>
          <a:p>
            <a:pPr fontAlgn="base"/>
            <a:r>
              <a:rPr lang="en-US" b="1" dirty="0"/>
              <a:t>Career centers</a:t>
            </a:r>
            <a:r>
              <a:rPr lang="en-US" dirty="0"/>
              <a:t>: Most colleges have a career center where students can learn about job opportunities both on and off campus. Refer to San </a:t>
            </a:r>
            <a:r>
              <a:rPr lang="en-US" dirty="0" err="1"/>
              <a:t>Jac’s</a:t>
            </a:r>
            <a:r>
              <a:rPr lang="en-US" dirty="0"/>
              <a:t> Career Services site for more information. </a:t>
            </a:r>
            <a:r>
              <a:rPr lang="en-US" dirty="0">
                <a:hlinkClick r:id="rId2"/>
              </a:rPr>
              <a:t>Career Services Link</a:t>
            </a:r>
            <a:endParaRPr lang="en-US" dirty="0"/>
          </a:p>
          <a:p>
            <a:pPr fontAlgn="base"/>
            <a:r>
              <a:rPr lang="en-US" b="1" dirty="0"/>
              <a:t>Career fairs</a:t>
            </a:r>
            <a:r>
              <a:rPr lang="en-US" dirty="0"/>
              <a:t>: Many colleges organize on-campus career fairs—companies are invited to set up booths and share information with students about potential job and career opportunities.</a:t>
            </a:r>
          </a:p>
          <a:p>
            <a:pPr fontAlgn="base"/>
            <a:r>
              <a:rPr lang="en-US" b="1" dirty="0"/>
              <a:t>Online job search</a:t>
            </a:r>
            <a:r>
              <a:rPr lang="en-US" dirty="0"/>
              <a:t>: Web sites such as </a:t>
            </a:r>
            <a:r>
              <a:rPr lang="en-US" dirty="0" err="1"/>
              <a:t>Careerbuilder</a:t>
            </a:r>
            <a:r>
              <a:rPr lang="en-US" dirty="0"/>
              <a:t>, </a:t>
            </a:r>
            <a:r>
              <a:rPr lang="en-US" dirty="0" err="1"/>
              <a:t>Snagajob</a:t>
            </a:r>
            <a:r>
              <a:rPr lang="en-US" dirty="0"/>
              <a:t>, and even Craigslist post job listings for positions ranging from seasonal retail work to freelance writing opportunities. </a:t>
            </a:r>
          </a:p>
          <a:p>
            <a:pPr fontAlgn="base"/>
            <a:r>
              <a:rPr lang="en-US" b="1" dirty="0"/>
              <a:t>Community businesses and places of worship: </a:t>
            </a:r>
            <a:r>
              <a:rPr lang="en-US" dirty="0"/>
              <a:t>Don’t overlook community bulletin boards in places like neighborhood coffee shops and grocery stores—someone always seems to need a dog walker, house sitter, or nanny.</a:t>
            </a:r>
          </a:p>
          <a:p>
            <a:endParaRPr lang="en-US" dirty="0"/>
          </a:p>
        </p:txBody>
      </p:sp>
    </p:spTree>
    <p:extLst>
      <p:ext uri="{BB962C8B-B14F-4D97-AF65-F5344CB8AC3E}">
        <p14:creationId xmlns:p14="http://schemas.microsoft.com/office/powerpoint/2010/main" val="5621125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Saving: </a:t>
            </a:r>
            <a:br>
              <a:rPr lang="en-US" dirty="0"/>
            </a:br>
            <a:r>
              <a:rPr lang="en-US" dirty="0"/>
              <a:t>Tracking Personal Spending Habits</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r>
              <a:rPr lang="en-US" dirty="0"/>
              <a:t>You may be surprised to find that you can change your spending habits, gain better control over your finances, and wind up with money in the bank. Below are some common hazards you can avoid and tips to get you started:</a:t>
            </a:r>
          </a:p>
          <a:p>
            <a:pPr fontAlgn="base"/>
            <a:r>
              <a:rPr lang="en-US" b="1" dirty="0"/>
              <a:t>New spending responsibilities</a:t>
            </a:r>
            <a:r>
              <a:rPr lang="en-US" dirty="0"/>
              <a:t>: Save extra money you have left at the end of the month, look for coupons, and look for sales.</a:t>
            </a:r>
          </a:p>
          <a:p>
            <a:pPr fontAlgn="base"/>
            <a:r>
              <a:rPr lang="en-US" b="1" dirty="0"/>
              <a:t>Using credit cards</a:t>
            </a:r>
            <a:r>
              <a:rPr lang="en-US" dirty="0"/>
              <a:t>: Owning and using a credit card can be an effective way to build a credit history. However, if you don’t pay them off in full every month, they accrue interest.</a:t>
            </a:r>
          </a:p>
          <a:p>
            <a:pPr fontAlgn="base"/>
            <a:r>
              <a:rPr lang="en-US" b="1" dirty="0"/>
              <a:t>Neglecting to pursue scholarships</a:t>
            </a:r>
            <a:r>
              <a:rPr lang="en-US" dirty="0"/>
              <a:t>: Many college students are either unaware of scholarships they qualify for or they just don’t follow through and apply. Take advantage of the financial aid office.</a:t>
            </a:r>
          </a:p>
          <a:p>
            <a:pPr fontAlgn="base"/>
            <a:r>
              <a:rPr lang="en-US" b="1" dirty="0"/>
              <a:t>Recreational activities</a:t>
            </a:r>
            <a:r>
              <a:rPr lang="en-US" dirty="0"/>
              <a:t>: College students may find themselves with hours of free time. To fill that time, they may want to go to places like restaurants, movies, and shopping centers. Activities such as these can add up fast and cost more money than cooking your own meal at your home or watching a movie on Netflix.</a:t>
            </a:r>
          </a:p>
          <a:p>
            <a:endParaRPr lang="en-US" dirty="0"/>
          </a:p>
        </p:txBody>
      </p:sp>
    </p:spTree>
    <p:extLst>
      <p:ext uri="{BB962C8B-B14F-4D97-AF65-F5344CB8AC3E}">
        <p14:creationId xmlns:p14="http://schemas.microsoft.com/office/powerpoint/2010/main" val="4058417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Saving strategies</a:t>
            </a:r>
          </a:p>
        </p:txBody>
      </p:sp>
      <p:sp>
        <p:nvSpPr>
          <p:cNvPr id="3" name="Content Placeholder 2"/>
          <p:cNvSpPr>
            <a:spLocks noGrp="1"/>
          </p:cNvSpPr>
          <p:nvPr>
            <p:ph idx="1"/>
          </p:nvPr>
        </p:nvSpPr>
        <p:spPr/>
        <p:txBody>
          <a:bodyPr>
            <a:normAutofit lnSpcReduction="10000"/>
          </a:bodyPr>
          <a:lstStyle/>
          <a:p>
            <a:pPr fontAlgn="base"/>
            <a:r>
              <a:rPr lang="en-US" dirty="0"/>
              <a:t>Analyzing your spending habits (as you just did) is the first step. Next, you can try the following:</a:t>
            </a:r>
          </a:p>
          <a:p>
            <a:pPr fontAlgn="base"/>
            <a:r>
              <a:rPr lang="en-US" b="1" dirty="0"/>
              <a:t>Create a detailed budget</a:t>
            </a:r>
            <a:r>
              <a:rPr lang="en-US" dirty="0"/>
              <a:t>: Budgets will enable you to treat yourself while avoiding overspending. </a:t>
            </a:r>
          </a:p>
          <a:p>
            <a:pPr fontAlgn="base"/>
            <a:r>
              <a:rPr lang="en-US" b="1" dirty="0"/>
              <a:t>Cut down on meal costs</a:t>
            </a:r>
            <a:r>
              <a:rPr lang="en-US" dirty="0"/>
              <a:t>: Looking for deals and using coupons at grocery stores will save more money than eating out. </a:t>
            </a:r>
          </a:p>
          <a:p>
            <a:pPr fontAlgn="base"/>
            <a:r>
              <a:rPr lang="en-US" b="1" dirty="0"/>
              <a:t>Save on transportation</a:t>
            </a:r>
            <a:r>
              <a:rPr lang="en-US" dirty="0"/>
              <a:t>: Cut down on the cost of gas (or get rid of your car altogether) by walking to class, riding a bike, or using public transportation. </a:t>
            </a:r>
          </a:p>
          <a:p>
            <a:pPr fontAlgn="base"/>
            <a:r>
              <a:rPr lang="en-US" b="1" dirty="0"/>
              <a:t>Look for discounts and used items</a:t>
            </a:r>
            <a:r>
              <a:rPr lang="en-US" dirty="0"/>
              <a:t>: As long as a textbook isn’t outdated, you can often purchase used or discounted copies online or from other students. </a:t>
            </a:r>
          </a:p>
          <a:p>
            <a:pPr fontAlgn="base"/>
            <a:r>
              <a:rPr lang="en-US" b="1" dirty="0"/>
              <a:t>Apply for scholarships and minimize loans</a:t>
            </a:r>
            <a:r>
              <a:rPr lang="en-US" dirty="0"/>
              <a:t>: Scholarships don’t have to be repaid, and they don’t rack up interest.</a:t>
            </a:r>
          </a:p>
          <a:p>
            <a:endParaRPr lang="en-US" dirty="0"/>
          </a:p>
        </p:txBody>
      </p:sp>
    </p:spTree>
    <p:extLst>
      <p:ext uri="{BB962C8B-B14F-4D97-AF65-F5344CB8AC3E}">
        <p14:creationId xmlns:p14="http://schemas.microsoft.com/office/powerpoint/2010/main" val="3537949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Personal Finance</a:t>
            </a:r>
            <a:br>
              <a:rPr lang="en-US" b="1" dirty="0"/>
            </a:br>
            <a:endParaRPr lang="en-US" dirty="0"/>
          </a:p>
        </p:txBody>
      </p:sp>
      <p:sp>
        <p:nvSpPr>
          <p:cNvPr id="3" name="Content Placeholder 2"/>
          <p:cNvSpPr>
            <a:spLocks noGrp="1"/>
          </p:cNvSpPr>
          <p:nvPr>
            <p:ph idx="1"/>
          </p:nvPr>
        </p:nvSpPr>
        <p:spPr/>
        <p:txBody>
          <a:bodyPr/>
          <a:lstStyle/>
          <a:p>
            <a:r>
              <a:rPr lang="en-US" b="1" dirty="0"/>
              <a:t>Expenses</a:t>
            </a:r>
          </a:p>
          <a:p>
            <a:r>
              <a:rPr lang="en-US" dirty="0"/>
              <a:t>College students are diverse and may be in different stages of their lives. </a:t>
            </a:r>
          </a:p>
          <a:p>
            <a:r>
              <a:rPr lang="en-US" dirty="0"/>
              <a:t>Some students may have just graduated from high school, while other may be older and have families. While these differences will have an impact on financial responsibilities, there are certain financial obligations most college students have to pay for. </a:t>
            </a:r>
          </a:p>
          <a:p>
            <a:r>
              <a:rPr lang="en-US" dirty="0"/>
              <a:t>Some are more expensive, like tuition, while others are less pricey but still important, like books and food. </a:t>
            </a:r>
          </a:p>
          <a:p>
            <a:r>
              <a:rPr lang="en-US" dirty="0"/>
              <a:t>The following slide describes basic expenses associated with college.</a:t>
            </a:r>
            <a:endParaRPr lang="en-US" b="1" dirty="0"/>
          </a:p>
          <a:p>
            <a:endParaRPr lang="en-US" dirty="0"/>
          </a:p>
        </p:txBody>
      </p:sp>
    </p:spTree>
    <p:extLst>
      <p:ext uri="{BB962C8B-B14F-4D97-AF65-F5344CB8AC3E}">
        <p14:creationId xmlns:p14="http://schemas.microsoft.com/office/powerpoint/2010/main" val="26773814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budgeting</a:t>
            </a:r>
          </a:p>
        </p:txBody>
      </p:sp>
      <p:sp>
        <p:nvSpPr>
          <p:cNvPr id="3" name="Content Placeholder 2"/>
          <p:cNvSpPr>
            <a:spLocks noGrp="1"/>
          </p:cNvSpPr>
          <p:nvPr>
            <p:ph idx="1"/>
          </p:nvPr>
        </p:nvSpPr>
        <p:spPr>
          <a:xfrm>
            <a:off x="1069848" y="1854926"/>
            <a:ext cx="10058400" cy="4763588"/>
          </a:xfrm>
        </p:spPr>
        <p:txBody>
          <a:bodyPr>
            <a:normAutofit fontScale="92500"/>
          </a:bodyPr>
          <a:lstStyle/>
          <a:p>
            <a:pPr fontAlgn="base"/>
            <a:r>
              <a:rPr lang="en-US" dirty="0"/>
              <a:t>In essence, a budget is a plan for how you want to spend money. </a:t>
            </a:r>
          </a:p>
          <a:p>
            <a:pPr fontAlgn="base"/>
            <a:r>
              <a:rPr lang="en-US" b="1" dirty="0"/>
              <a:t>Be realistic</a:t>
            </a:r>
            <a:r>
              <a:rPr lang="en-US" dirty="0"/>
              <a:t>: People are often intimidated by budgets because they’re afraid the plans will be too strict or force them to cut back too much. Though a budget may reveal that you indeed spend a lot of money on clothes, that’s okay—it may just also need to show that you spend very little on restaurants and eating out to make up for it. Again, it’s about making choices and being realistic.</a:t>
            </a:r>
          </a:p>
          <a:p>
            <a:pPr fontAlgn="base"/>
            <a:r>
              <a:rPr lang="en-US" b="1" dirty="0"/>
              <a:t>Choose a time line</a:t>
            </a:r>
            <a:r>
              <a:rPr lang="en-US" dirty="0"/>
              <a:t>: Creating a budget for a fixed period of time will help you monitor whether you’re meeting your financial goals. The time line you choose is up to you and your goals.</a:t>
            </a:r>
          </a:p>
          <a:p>
            <a:pPr fontAlgn="base"/>
            <a:r>
              <a:rPr lang="en-US" b="1" dirty="0"/>
              <a:t>Add financial padding</a:t>
            </a:r>
            <a:r>
              <a:rPr lang="en-US" dirty="0"/>
              <a:t>: Even if you feel like your list of financial obligations is already long, try to set aside a certain amount each month for a “rainy day” fund—to pay for unforeseen expenses and emergencies, like car repair, lost textbooks, etc.</a:t>
            </a:r>
          </a:p>
          <a:p>
            <a:pPr fontAlgn="base"/>
            <a:r>
              <a:rPr lang="en-US" b="1" dirty="0"/>
              <a:t>Make adjustments as needed</a:t>
            </a:r>
            <a:r>
              <a:rPr lang="en-US" dirty="0"/>
              <a:t>: While sticking to your budget is important, there’s nothing wrong with revisiting and adjusting your original targets. For example, if you find that you are actually spending $50 more per month on groceries than you intended.</a:t>
            </a:r>
          </a:p>
          <a:p>
            <a:endParaRPr lang="en-US" dirty="0"/>
          </a:p>
        </p:txBody>
      </p:sp>
    </p:spTree>
    <p:extLst>
      <p:ext uri="{BB962C8B-B14F-4D97-AF65-F5344CB8AC3E}">
        <p14:creationId xmlns:p14="http://schemas.microsoft.com/office/powerpoint/2010/main" val="2023280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13012130"/>
              </p:ext>
            </p:extLst>
          </p:nvPr>
        </p:nvGraphicFramePr>
        <p:xfrm>
          <a:off x="687977" y="1380993"/>
          <a:ext cx="10676710" cy="5141726"/>
        </p:xfrm>
        <a:graphic>
          <a:graphicData uri="http://schemas.openxmlformats.org/drawingml/2006/table">
            <a:tbl>
              <a:tblPr firstRow="1" bandRow="1">
                <a:tableStyleId>{5C22544A-7EE6-4342-B048-85BDC9FD1C3A}</a:tableStyleId>
              </a:tblPr>
              <a:tblGrid>
                <a:gridCol w="5338355">
                  <a:extLst>
                    <a:ext uri="{9D8B030D-6E8A-4147-A177-3AD203B41FA5}">
                      <a16:colId xmlns:a16="http://schemas.microsoft.com/office/drawing/2014/main" val="7027877"/>
                    </a:ext>
                  </a:extLst>
                </a:gridCol>
                <a:gridCol w="5338355">
                  <a:extLst>
                    <a:ext uri="{9D8B030D-6E8A-4147-A177-3AD203B41FA5}">
                      <a16:colId xmlns:a16="http://schemas.microsoft.com/office/drawing/2014/main" val="884677536"/>
                    </a:ext>
                  </a:extLst>
                </a:gridCol>
              </a:tblGrid>
              <a:tr h="356035">
                <a:tc>
                  <a:txBody>
                    <a:bodyPr/>
                    <a:lstStyle/>
                    <a:p>
                      <a:r>
                        <a:rPr lang="en-US" sz="1800" dirty="0"/>
                        <a:t>PROS</a:t>
                      </a:r>
                    </a:p>
                  </a:txBody>
                  <a:tcPr/>
                </a:tc>
                <a:tc>
                  <a:txBody>
                    <a:bodyPr/>
                    <a:lstStyle/>
                    <a:p>
                      <a:r>
                        <a:rPr lang="en-US" sz="1800" dirty="0"/>
                        <a:t>CONS</a:t>
                      </a:r>
                    </a:p>
                  </a:txBody>
                  <a:tcPr/>
                </a:tc>
                <a:extLst>
                  <a:ext uri="{0D108BD9-81ED-4DB2-BD59-A6C34878D82A}">
                    <a16:rowId xmlns:a16="http://schemas.microsoft.com/office/drawing/2014/main" val="3564428815"/>
                  </a:ext>
                </a:extLst>
              </a:tr>
              <a:tr h="1519303">
                <a:tc>
                  <a:txBody>
                    <a:bodyPr/>
                    <a:lstStyle/>
                    <a:p>
                      <a:pPr fontAlgn="base"/>
                      <a:r>
                        <a:rPr lang="en-US" sz="1800" b="1" i="0" kern="1200" dirty="0">
                          <a:solidFill>
                            <a:schemeClr val="dk1"/>
                          </a:solidFill>
                          <a:effectLst/>
                          <a:latin typeface="+mn-lt"/>
                          <a:ea typeface="+mn-ea"/>
                          <a:cs typeface="+mn-cs"/>
                        </a:rPr>
                        <a:t>Provides a realistic view of personal finances</a:t>
                      </a:r>
                      <a:r>
                        <a:rPr lang="en-US" sz="1800" b="0" i="0" kern="1200" dirty="0">
                          <a:solidFill>
                            <a:schemeClr val="dk1"/>
                          </a:solidFill>
                          <a:effectLst/>
                          <a:latin typeface="+mn-lt"/>
                          <a:ea typeface="+mn-ea"/>
                          <a:cs typeface="+mn-cs"/>
                        </a:rPr>
                        <a:t>: A personal budget provides an honest snapshot of how much money you make and how much you can spend. </a:t>
                      </a:r>
                    </a:p>
                    <a:p>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Budgets take energy</a:t>
                      </a:r>
                      <a:r>
                        <a:rPr lang="en-US" sz="1800" b="0" i="0" kern="1200" dirty="0">
                          <a:solidFill>
                            <a:schemeClr val="dk1"/>
                          </a:solidFill>
                          <a:effectLst/>
                          <a:latin typeface="+mn-lt"/>
                          <a:ea typeface="+mn-ea"/>
                          <a:cs typeface="+mn-cs"/>
                        </a:rPr>
                        <a:t>: Planning a budget takes dedication. </a:t>
                      </a:r>
                    </a:p>
                  </a:txBody>
                  <a:tcPr/>
                </a:tc>
                <a:extLst>
                  <a:ext uri="{0D108BD9-81ED-4DB2-BD59-A6C34878D82A}">
                    <a16:rowId xmlns:a16="http://schemas.microsoft.com/office/drawing/2014/main" val="330971270"/>
                  </a:ext>
                </a:extLst>
              </a:tr>
              <a:tr h="1691164">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mn-lt"/>
                          <a:ea typeface="+mn-ea"/>
                          <a:cs typeface="+mn-cs"/>
                        </a:rPr>
                        <a:t>Helps you avoid excess spending</a:t>
                      </a:r>
                      <a:r>
                        <a:rPr kumimoji="0" lang="en-US" sz="1800" b="0" i="0" u="none" strike="noStrike" kern="1200" cap="none" spc="0" normalizeH="0" baseline="0" noProof="0" dirty="0">
                          <a:ln>
                            <a:noFill/>
                          </a:ln>
                          <a:solidFill>
                            <a:prstClr val="black"/>
                          </a:solidFill>
                          <a:effectLst/>
                          <a:uLnTx/>
                          <a:uFillTx/>
                          <a:latin typeface="+mn-lt"/>
                          <a:ea typeface="+mn-ea"/>
                          <a:cs typeface="+mn-cs"/>
                        </a:rPr>
                        <a:t>: Because a budget gives you insight into the total picture of your income and expenses, you can make realistic decisions about spending.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Results take time</a:t>
                      </a:r>
                      <a:r>
                        <a:rPr lang="en-US" sz="1800" b="0" i="0" kern="1200" dirty="0">
                          <a:solidFill>
                            <a:schemeClr val="dk1"/>
                          </a:solidFill>
                          <a:effectLst/>
                          <a:latin typeface="+mn-lt"/>
                          <a:ea typeface="+mn-ea"/>
                          <a:cs typeface="+mn-cs"/>
                        </a:rPr>
                        <a:t>: Since most budgets cover a time period of a month, year, or even longer, people may become frustrated waiting to see if their financial situation is better than it was before.</a:t>
                      </a:r>
                    </a:p>
                    <a:p>
                      <a:endParaRPr lang="en-US" sz="1800" dirty="0"/>
                    </a:p>
                  </a:txBody>
                  <a:tcPr/>
                </a:tc>
                <a:extLst>
                  <a:ext uri="{0D108BD9-81ED-4DB2-BD59-A6C34878D82A}">
                    <a16:rowId xmlns:a16="http://schemas.microsoft.com/office/drawing/2014/main" val="4126476847"/>
                  </a:ext>
                </a:extLst>
              </a:tr>
              <a:tr h="15193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Assists in goal setting</a:t>
                      </a:r>
                      <a:r>
                        <a:rPr lang="en-US" sz="1800" b="0" i="0" kern="1200" dirty="0">
                          <a:solidFill>
                            <a:schemeClr val="dk1"/>
                          </a:solidFill>
                          <a:effectLst/>
                          <a:latin typeface="+mn-lt"/>
                          <a:ea typeface="+mn-ea"/>
                          <a:cs typeface="+mn-cs"/>
                        </a:rPr>
                        <a:t>: Since you get to decide how to allocate your money, a budget can help you set goals. </a:t>
                      </a: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Budgets may be strict</a:t>
                      </a:r>
                      <a:r>
                        <a:rPr lang="en-US" sz="1800" b="0" i="0" kern="1200" dirty="0">
                          <a:solidFill>
                            <a:schemeClr val="dk1"/>
                          </a:solidFill>
                          <a:effectLst/>
                          <a:latin typeface="+mn-lt"/>
                          <a:ea typeface="+mn-ea"/>
                          <a:cs typeface="+mn-cs"/>
                        </a:rPr>
                        <a:t>: Some people make budgets that are too restrictive and unrealistic. This can backfire and lead to overspending in one area or abandoning the budget altogether.</a:t>
                      </a:r>
                    </a:p>
                  </a:txBody>
                  <a:tcPr/>
                </a:tc>
                <a:extLst>
                  <a:ext uri="{0D108BD9-81ED-4DB2-BD59-A6C34878D82A}">
                    <a16:rowId xmlns:a16="http://schemas.microsoft.com/office/drawing/2014/main" val="3129275437"/>
                  </a:ext>
                </a:extLst>
              </a:tr>
            </a:tbl>
          </a:graphicData>
        </a:graphic>
      </p:graphicFrame>
      <p:sp>
        <p:nvSpPr>
          <p:cNvPr id="6" name="TextBox 5"/>
          <p:cNvSpPr txBox="1"/>
          <p:nvPr/>
        </p:nvSpPr>
        <p:spPr>
          <a:xfrm>
            <a:off x="836023" y="487680"/>
            <a:ext cx="10363200" cy="584775"/>
          </a:xfrm>
          <a:prstGeom prst="rect">
            <a:avLst/>
          </a:prstGeom>
          <a:noFill/>
        </p:spPr>
        <p:txBody>
          <a:bodyPr wrap="square" rtlCol="0">
            <a:spAutoFit/>
          </a:bodyPr>
          <a:lstStyle/>
          <a:p>
            <a:r>
              <a:rPr lang="en-US" sz="3200" dirty="0"/>
              <a:t>Pros and Cons of Budgeting</a:t>
            </a:r>
          </a:p>
        </p:txBody>
      </p:sp>
    </p:spTree>
    <p:extLst>
      <p:ext uri="{BB962C8B-B14F-4D97-AF65-F5344CB8AC3E}">
        <p14:creationId xmlns:p14="http://schemas.microsoft.com/office/powerpoint/2010/main" val="39500106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Creating a Personal Budget</a:t>
            </a:r>
            <a:endParaRPr lang="en-US" dirty="0"/>
          </a:p>
        </p:txBody>
      </p:sp>
      <p:sp>
        <p:nvSpPr>
          <p:cNvPr id="3" name="Content Placeholder 2"/>
          <p:cNvSpPr>
            <a:spLocks noGrp="1"/>
          </p:cNvSpPr>
          <p:nvPr>
            <p:ph idx="1"/>
          </p:nvPr>
        </p:nvSpPr>
        <p:spPr/>
        <p:txBody>
          <a:bodyPr>
            <a:normAutofit/>
          </a:bodyPr>
          <a:lstStyle/>
          <a:p>
            <a:pPr fontAlgn="base"/>
            <a:r>
              <a:rPr lang="en-US" b="1" dirty="0"/>
              <a:t>Stage 1: Determine Goals</a:t>
            </a:r>
          </a:p>
          <a:p>
            <a:pPr fontAlgn="base"/>
            <a:r>
              <a:rPr lang="en-US" dirty="0"/>
              <a:t>The first strategy to create a successful budget is to determine </a:t>
            </a:r>
            <a:r>
              <a:rPr lang="en-US" b="1" dirty="0"/>
              <a:t>why</a:t>
            </a:r>
            <a:r>
              <a:rPr lang="en-US" dirty="0"/>
              <a:t> you are doing a budget. Setting goals will give you motivation to stay focused and on budget: something “real” to look forward to or achieve.</a:t>
            </a:r>
          </a:p>
          <a:p>
            <a:pPr fontAlgn="base"/>
            <a:r>
              <a:rPr lang="en-US" dirty="0"/>
              <a:t>Try to set both short-term and long-term goals.</a:t>
            </a:r>
          </a:p>
          <a:p>
            <a:pPr fontAlgn="base"/>
            <a:r>
              <a:rPr lang="en-US" b="1" dirty="0"/>
              <a:t>Short term goals </a:t>
            </a:r>
            <a:r>
              <a:rPr lang="en-US" dirty="0"/>
              <a:t>should be things you want to do within 6 months to 1 year, such as paying off a credit card or saving for your emergency fund</a:t>
            </a:r>
          </a:p>
          <a:p>
            <a:pPr fontAlgn="base"/>
            <a:r>
              <a:rPr lang="en-US" b="1" dirty="0"/>
              <a:t>Long term goals </a:t>
            </a:r>
            <a:r>
              <a:rPr lang="en-US" dirty="0"/>
              <a:t>should be things you want to do two or more years down the line, such as paying off college loans or buying a car</a:t>
            </a:r>
          </a:p>
          <a:p>
            <a:pPr fontAlgn="base"/>
            <a:endParaRPr lang="en-US" dirty="0"/>
          </a:p>
          <a:p>
            <a:endParaRPr lang="en-US" dirty="0"/>
          </a:p>
        </p:txBody>
      </p:sp>
    </p:spTree>
    <p:extLst>
      <p:ext uri="{BB962C8B-B14F-4D97-AF65-F5344CB8AC3E}">
        <p14:creationId xmlns:p14="http://schemas.microsoft.com/office/powerpoint/2010/main" val="1541681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Creating a Personal Budget</a:t>
            </a:r>
            <a:endParaRPr lang="en-US" dirty="0"/>
          </a:p>
        </p:txBody>
      </p:sp>
      <p:sp>
        <p:nvSpPr>
          <p:cNvPr id="3" name="Content Placeholder 2"/>
          <p:cNvSpPr>
            <a:spLocks noGrp="1"/>
          </p:cNvSpPr>
          <p:nvPr>
            <p:ph idx="1"/>
          </p:nvPr>
        </p:nvSpPr>
        <p:spPr/>
        <p:txBody>
          <a:bodyPr>
            <a:normAutofit fontScale="62500" lnSpcReduction="20000"/>
          </a:bodyPr>
          <a:lstStyle/>
          <a:p>
            <a:pPr fontAlgn="base"/>
            <a:r>
              <a:rPr lang="en-US" b="1" dirty="0"/>
              <a:t>Stage 2: Define Categories</a:t>
            </a:r>
          </a:p>
          <a:p>
            <a:pPr fontAlgn="base"/>
            <a:r>
              <a:rPr lang="en-US" dirty="0"/>
              <a:t>Make a list of all the things you </a:t>
            </a:r>
            <a:r>
              <a:rPr lang="en-US" i="1" dirty="0"/>
              <a:t>spend money</a:t>
            </a:r>
            <a:r>
              <a:rPr lang="en-US" dirty="0"/>
              <a:t> </a:t>
            </a:r>
            <a:r>
              <a:rPr lang="en-US" i="1" dirty="0"/>
              <a:t>on</a:t>
            </a:r>
            <a:r>
              <a:rPr lang="en-US" dirty="0"/>
              <a:t> and </a:t>
            </a:r>
            <a:r>
              <a:rPr lang="en-US" i="1" dirty="0"/>
              <a:t>save money for</a:t>
            </a:r>
            <a:r>
              <a:rPr lang="en-US" dirty="0"/>
              <a:t>. Once you have your list try to group items together.</a:t>
            </a:r>
          </a:p>
          <a:p>
            <a:pPr fontAlgn="base"/>
            <a:r>
              <a:rPr lang="en-US" dirty="0"/>
              <a:t>Potential categories might include:</a:t>
            </a:r>
          </a:p>
          <a:p>
            <a:pPr fontAlgn="base"/>
            <a:r>
              <a:rPr lang="en-US" dirty="0"/>
              <a:t>Car – gasoline, oil changes, cleaning, upkeep</a:t>
            </a:r>
          </a:p>
          <a:p>
            <a:pPr fontAlgn="base"/>
            <a:r>
              <a:rPr lang="en-US" dirty="0"/>
              <a:t>Entertainment – dates, parties, activities, Netflix or other streaming service subscriptions. Anything fun generally ends up in this area</a:t>
            </a:r>
          </a:p>
          <a:p>
            <a:pPr fontAlgn="base"/>
            <a:r>
              <a:rPr lang="en-US" dirty="0"/>
              <a:t>Food – groceries, dining hall, coffee shops, restaurants, and bars</a:t>
            </a:r>
          </a:p>
          <a:p>
            <a:pPr fontAlgn="base"/>
            <a:r>
              <a:rPr lang="en-US" dirty="0"/>
              <a:t>Household – food, cleaning supplies, personal care, over the counter medicine, and small appliances</a:t>
            </a:r>
          </a:p>
          <a:p>
            <a:pPr fontAlgn="base"/>
            <a:r>
              <a:rPr lang="en-US" dirty="0"/>
              <a:t>Housing – rent or dorm costs</a:t>
            </a:r>
          </a:p>
          <a:p>
            <a:pPr fontAlgn="base"/>
            <a:r>
              <a:rPr lang="en-US" dirty="0"/>
              <a:t>Gifts – gifts for birthdays, Christmas, showers, weddings, Father’s Day etc.</a:t>
            </a:r>
          </a:p>
          <a:p>
            <a:pPr fontAlgn="base"/>
            <a:r>
              <a:rPr lang="en-US" dirty="0"/>
              <a:t>Clothing – clothing, shoes and accessories</a:t>
            </a:r>
          </a:p>
          <a:p>
            <a:pPr fontAlgn="base"/>
            <a:r>
              <a:rPr lang="en-US" dirty="0"/>
              <a:t>Insurance – auto, rental, health, etc.</a:t>
            </a:r>
          </a:p>
          <a:p>
            <a:pPr fontAlgn="base"/>
            <a:r>
              <a:rPr lang="en-US" dirty="0"/>
              <a:t>Savings – any money going to savings for specific reasons or a general emergency fund</a:t>
            </a:r>
          </a:p>
          <a:p>
            <a:pPr fontAlgn="base"/>
            <a:r>
              <a:rPr lang="en-US" dirty="0"/>
              <a:t>Utilities – cell phone, Internet, cable, electric, gas, water, trash, etc.</a:t>
            </a:r>
          </a:p>
          <a:p>
            <a:endParaRPr lang="en-US" dirty="0"/>
          </a:p>
        </p:txBody>
      </p:sp>
    </p:spTree>
    <p:extLst>
      <p:ext uri="{BB962C8B-B14F-4D97-AF65-F5344CB8AC3E}">
        <p14:creationId xmlns:p14="http://schemas.microsoft.com/office/powerpoint/2010/main" val="7992458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Creating a Personal Budget</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b="1" dirty="0"/>
              <a:t>Stage 3: Schedule Adjustments</a:t>
            </a:r>
          </a:p>
          <a:p>
            <a:pPr fontAlgn="base"/>
            <a:r>
              <a:rPr lang="en-US" dirty="0"/>
              <a:t>Getting a budget up and running often works well for a month or two, and then encounters mysterious problems. Spending may balance out well initially, but then grow harder to predict or control.</a:t>
            </a:r>
          </a:p>
          <a:p>
            <a:pPr fontAlgn="base"/>
            <a:r>
              <a:rPr lang="en-US" dirty="0"/>
              <a:t>A key secret: </a:t>
            </a:r>
            <a:r>
              <a:rPr lang="en-US" b="1" dirty="0"/>
              <a:t>budgets need attention and adjustment every month</a:t>
            </a:r>
            <a:r>
              <a:rPr lang="en-US" dirty="0"/>
              <a:t>.</a:t>
            </a:r>
          </a:p>
          <a:p>
            <a:pPr fontAlgn="base"/>
            <a:r>
              <a:rPr lang="en-US" dirty="0"/>
              <a:t>Each month, consider:</a:t>
            </a:r>
          </a:p>
          <a:p>
            <a:pPr fontAlgn="base"/>
            <a:r>
              <a:rPr lang="en-US" dirty="0"/>
              <a:t>What events or activities do I have coming up?</a:t>
            </a:r>
          </a:p>
          <a:p>
            <a:pPr fontAlgn="base"/>
            <a:r>
              <a:rPr lang="en-US" dirty="0"/>
              <a:t>Am I going to be driving more or less?</a:t>
            </a:r>
          </a:p>
          <a:p>
            <a:pPr fontAlgn="base"/>
            <a:r>
              <a:rPr lang="en-US" dirty="0"/>
              <a:t>What holidays are coming up, and what do I need to do to prepare?</a:t>
            </a:r>
          </a:p>
          <a:p>
            <a:pPr fontAlgn="base"/>
            <a:r>
              <a:rPr lang="en-US" dirty="0"/>
              <a:t>Is anyone going to be helping me pay for some categories this month?</a:t>
            </a:r>
          </a:p>
          <a:p>
            <a:pPr fontAlgn="base"/>
            <a:r>
              <a:rPr lang="en-US" dirty="0"/>
              <a:t>If a category of your budget needs to </a:t>
            </a:r>
            <a:r>
              <a:rPr lang="en-US" b="1" dirty="0"/>
              <a:t>increase </a:t>
            </a:r>
            <a:r>
              <a:rPr lang="en-US" dirty="0"/>
              <a:t>its spending</a:t>
            </a:r>
            <a:r>
              <a:rPr lang="en-US" b="1" dirty="0"/>
              <a:t>,</a:t>
            </a:r>
            <a:r>
              <a:rPr lang="en-US" dirty="0"/>
              <a:t> then another area will need to </a:t>
            </a:r>
            <a:r>
              <a:rPr lang="en-US" b="1" dirty="0"/>
              <a:t>decrease </a:t>
            </a:r>
            <a:r>
              <a:rPr lang="en-US" dirty="0"/>
              <a:t>its budget for that month.</a:t>
            </a:r>
          </a:p>
          <a:p>
            <a:endParaRPr lang="en-US" dirty="0"/>
          </a:p>
        </p:txBody>
      </p:sp>
    </p:spTree>
    <p:extLst>
      <p:ext uri="{BB962C8B-B14F-4D97-AF65-F5344CB8AC3E}">
        <p14:creationId xmlns:p14="http://schemas.microsoft.com/office/powerpoint/2010/main" val="19102232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Creating a Personal Budget</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b="1" dirty="0"/>
              <a:t>Stage 4: Consider Expenses that Don’t Happen Each Month</a:t>
            </a:r>
          </a:p>
          <a:p>
            <a:pPr fontAlgn="base"/>
            <a:r>
              <a:rPr lang="en-US" dirty="0"/>
              <a:t>Another challenging area for budgeting concerns things you know you’ll have to pay for, but infrequently or not on a set schedule. Such items include: </a:t>
            </a:r>
          </a:p>
          <a:p>
            <a:pPr fontAlgn="base"/>
            <a:r>
              <a:rPr lang="en-US" dirty="0"/>
              <a:t>taxes</a:t>
            </a:r>
          </a:p>
          <a:p>
            <a:pPr fontAlgn="base"/>
            <a:r>
              <a:rPr lang="en-US" dirty="0"/>
              <a:t>insurance premiums</a:t>
            </a:r>
          </a:p>
          <a:p>
            <a:pPr fontAlgn="base"/>
            <a:r>
              <a:rPr lang="en-US" dirty="0"/>
              <a:t>clothing</a:t>
            </a:r>
          </a:p>
          <a:p>
            <a:pPr fontAlgn="base"/>
            <a:r>
              <a:rPr lang="en-US" dirty="0"/>
              <a:t>vacation</a:t>
            </a:r>
          </a:p>
          <a:p>
            <a:pPr fontAlgn="base"/>
            <a:r>
              <a:rPr lang="en-US" dirty="0"/>
              <a:t>healthcare</a:t>
            </a:r>
          </a:p>
          <a:p>
            <a:pPr fontAlgn="base"/>
            <a:r>
              <a:rPr lang="en-US" dirty="0"/>
              <a:t>You don’t want April to roll around and suddenly have to come up with a big amount of money to pay your taxes.</a:t>
            </a:r>
          </a:p>
          <a:p>
            <a:pPr fontAlgn="base"/>
            <a:r>
              <a:rPr lang="en-US" dirty="0"/>
              <a:t>To prepare ahead of time, start setting money aside every month in a savings account. </a:t>
            </a:r>
          </a:p>
        </p:txBody>
      </p:sp>
    </p:spTree>
    <p:extLst>
      <p:ext uri="{BB962C8B-B14F-4D97-AF65-F5344CB8AC3E}">
        <p14:creationId xmlns:p14="http://schemas.microsoft.com/office/powerpoint/2010/main" val="2055199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Creating a Personal Budget</a:t>
            </a:r>
            <a:endParaRPr lang="en-US" dirty="0"/>
          </a:p>
        </p:txBody>
      </p:sp>
      <p:sp>
        <p:nvSpPr>
          <p:cNvPr id="3" name="Content Placeholder 2"/>
          <p:cNvSpPr>
            <a:spLocks noGrp="1"/>
          </p:cNvSpPr>
          <p:nvPr>
            <p:ph idx="1"/>
          </p:nvPr>
        </p:nvSpPr>
        <p:spPr/>
        <p:txBody>
          <a:bodyPr>
            <a:normAutofit/>
          </a:bodyPr>
          <a:lstStyle/>
          <a:p>
            <a:pPr fontAlgn="base"/>
            <a:r>
              <a:rPr lang="en-US" b="1" dirty="0"/>
              <a:t>The Envelope Method</a:t>
            </a:r>
          </a:p>
          <a:p>
            <a:pPr fontAlgn="base"/>
            <a:r>
              <a:rPr lang="en-US" dirty="0"/>
              <a:t>Still not convinced that making and following a budget is doable? The following video describes a budgeting technique that’s very easy and straightforward to follow: the “Envelope Budget.” </a:t>
            </a:r>
          </a:p>
          <a:p>
            <a:pPr fontAlgn="base"/>
            <a:r>
              <a:rPr lang="en-US" dirty="0">
                <a:hlinkClick r:id="rId2"/>
              </a:rPr>
              <a:t>Envelope Budget</a:t>
            </a:r>
            <a:endParaRPr lang="en-US" dirty="0"/>
          </a:p>
          <a:p>
            <a:pPr fontAlgn="base"/>
            <a:endParaRPr lang="en-US" dirty="0"/>
          </a:p>
        </p:txBody>
      </p:sp>
    </p:spTree>
    <p:extLst>
      <p:ext uri="{BB962C8B-B14F-4D97-AF65-F5344CB8AC3E}">
        <p14:creationId xmlns:p14="http://schemas.microsoft.com/office/powerpoint/2010/main" val="3891580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Budgeting</a:t>
            </a:r>
          </a:p>
        </p:txBody>
      </p:sp>
      <p:sp>
        <p:nvSpPr>
          <p:cNvPr id="3" name="Content Placeholder 2"/>
          <p:cNvSpPr>
            <a:spLocks noGrp="1"/>
          </p:cNvSpPr>
          <p:nvPr>
            <p:ph idx="1"/>
          </p:nvPr>
        </p:nvSpPr>
        <p:spPr/>
        <p:txBody>
          <a:bodyPr/>
          <a:lstStyle/>
          <a:p>
            <a:pPr fontAlgn="base"/>
            <a:r>
              <a:rPr lang="en-US" b="1" dirty="0"/>
              <a:t>Create a Budget Worksheet</a:t>
            </a:r>
          </a:p>
          <a:p>
            <a:pPr fontAlgn="base"/>
            <a:r>
              <a:rPr lang="en-US" b="1" u="sng" dirty="0">
                <a:hlinkClick r:id="rId2"/>
              </a:rPr>
              <a:t>Budget Worksheet</a:t>
            </a:r>
            <a:endParaRPr lang="en-US" dirty="0"/>
          </a:p>
          <a:p>
            <a:pPr fontAlgn="base"/>
            <a:r>
              <a:rPr lang="en-US" dirty="0"/>
              <a:t>Use the following budget worksheet to examine your budget for the previous month.  Where is your money going each month?  What can you cut back or do without?</a:t>
            </a:r>
          </a:p>
          <a:p>
            <a:pPr fontAlgn="base"/>
            <a:r>
              <a:rPr lang="en-US" dirty="0"/>
              <a:t>Submit through the </a:t>
            </a:r>
            <a:r>
              <a:rPr lang="en-US" dirty="0" err="1"/>
              <a:t>turnitin</a:t>
            </a:r>
            <a:r>
              <a:rPr lang="en-US" dirty="0"/>
              <a:t> link provided on blackboard.</a:t>
            </a:r>
          </a:p>
          <a:p>
            <a:endParaRPr lang="en-US" dirty="0"/>
          </a:p>
        </p:txBody>
      </p:sp>
    </p:spTree>
    <p:extLst>
      <p:ext uri="{BB962C8B-B14F-4D97-AF65-F5344CB8AC3E}">
        <p14:creationId xmlns:p14="http://schemas.microsoft.com/office/powerpoint/2010/main" val="693704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95528"/>
          </a:xfrm>
        </p:spPr>
        <p:txBody>
          <a:bodyPr>
            <a:normAutofit fontScale="90000"/>
          </a:bodyPr>
          <a:lstStyle/>
          <a:p>
            <a:r>
              <a:rPr lang="en-US" dirty="0"/>
              <a:t>credit</a:t>
            </a:r>
          </a:p>
        </p:txBody>
      </p:sp>
      <p:sp>
        <p:nvSpPr>
          <p:cNvPr id="3" name="Content Placeholder 2"/>
          <p:cNvSpPr>
            <a:spLocks noGrp="1"/>
          </p:cNvSpPr>
          <p:nvPr>
            <p:ph idx="1"/>
          </p:nvPr>
        </p:nvSpPr>
        <p:spPr>
          <a:xfrm>
            <a:off x="1069848" y="1645921"/>
            <a:ext cx="10058400" cy="4920342"/>
          </a:xfrm>
        </p:spPr>
        <p:txBody>
          <a:bodyPr>
            <a:normAutofit fontScale="92500" lnSpcReduction="20000"/>
          </a:bodyPr>
          <a:lstStyle/>
          <a:p>
            <a:pPr fontAlgn="base"/>
            <a:r>
              <a:rPr lang="en-US" b="1" dirty="0"/>
              <a:t>Credit Card Opportunities</a:t>
            </a:r>
          </a:p>
          <a:p>
            <a:pPr fontAlgn="base"/>
            <a:r>
              <a:rPr lang="en-US" dirty="0"/>
              <a:t>It can be important to build a credit history for certain opportunities down the road (such as getting a loan to buy a house). You may be surprised to learn that there are plenty of companies that offer special options for younger customers, especially students. The following are some offers to look for:</a:t>
            </a:r>
          </a:p>
          <a:p>
            <a:pPr fontAlgn="base"/>
            <a:r>
              <a:rPr lang="en-US" b="1" dirty="0"/>
              <a:t>Error forgiveness</a:t>
            </a:r>
            <a:r>
              <a:rPr lang="en-US" dirty="0"/>
              <a:t>: Since you may be new to the responsibility of owning a credit card, it’s good to look for plans with error forgiveness. This may include a 0 percent annual percentage rate (APR) for the first six months of a contract or waive user penalties if you miss or have a late monthly payment for the first time.</a:t>
            </a:r>
          </a:p>
          <a:p>
            <a:pPr fontAlgn="base"/>
            <a:r>
              <a:rPr lang="en-US" b="1" dirty="0"/>
              <a:t>No extra fees</a:t>
            </a:r>
            <a:r>
              <a:rPr lang="en-US" dirty="0"/>
              <a:t>: Along with 0 percent APRs for the first six months, some credit cards don’t charge students for using their cards in other countries. This is a nice feature for students interested in studying or traveling abroad.</a:t>
            </a:r>
          </a:p>
          <a:p>
            <a:pPr fontAlgn="base"/>
            <a:r>
              <a:rPr lang="en-US" b="1" dirty="0"/>
              <a:t>Rewards for good grades</a:t>
            </a:r>
            <a:r>
              <a:rPr lang="en-US" dirty="0"/>
              <a:t>: Some companies offer credit card agreements that reward students for excelling academically. For example, you may receive cash back every year if you maintain a certain grade-point average.</a:t>
            </a:r>
          </a:p>
          <a:p>
            <a:pPr fontAlgn="base"/>
            <a:r>
              <a:rPr lang="en-US" b="1" dirty="0"/>
              <a:t>Effective customer service</a:t>
            </a:r>
            <a:r>
              <a:rPr lang="en-US" dirty="0"/>
              <a:t>: Credit card companies that have positive customer service reviews often provide extra support in answering questions from new customers. Some companies also have tools for their customers’ online accounts that help them pinpoint their spending and payment habits.</a:t>
            </a:r>
            <a:r>
              <a:rPr lang="en-US" b="1" u="sng" baseline="30000" dirty="0">
                <a:hlinkClick r:id="rId2" tooltip="Gardon, Michael. &quot;Best Credit Cards for Students in 2016.&quot; The Simple Dollar. 10 Feb 2016. Web 12 Feb 2016."/>
              </a:rPr>
              <a:t>[1]</a:t>
            </a:r>
            <a:endParaRPr lang="en-US" dirty="0"/>
          </a:p>
          <a:p>
            <a:endParaRPr lang="en-US" dirty="0"/>
          </a:p>
        </p:txBody>
      </p:sp>
    </p:spTree>
    <p:extLst>
      <p:ext uri="{BB962C8B-B14F-4D97-AF65-F5344CB8AC3E}">
        <p14:creationId xmlns:p14="http://schemas.microsoft.com/office/powerpoint/2010/main" val="18083905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21225534"/>
              </p:ext>
            </p:extLst>
          </p:nvPr>
        </p:nvGraphicFramePr>
        <p:xfrm>
          <a:off x="600891" y="1111027"/>
          <a:ext cx="10676710" cy="5634103"/>
        </p:xfrm>
        <a:graphic>
          <a:graphicData uri="http://schemas.openxmlformats.org/drawingml/2006/table">
            <a:tbl>
              <a:tblPr firstRow="1" bandRow="1">
                <a:tableStyleId>{5C22544A-7EE6-4342-B048-85BDC9FD1C3A}</a:tableStyleId>
              </a:tblPr>
              <a:tblGrid>
                <a:gridCol w="5338355">
                  <a:extLst>
                    <a:ext uri="{9D8B030D-6E8A-4147-A177-3AD203B41FA5}">
                      <a16:colId xmlns:a16="http://schemas.microsoft.com/office/drawing/2014/main" val="7027877"/>
                    </a:ext>
                  </a:extLst>
                </a:gridCol>
                <a:gridCol w="5338355">
                  <a:extLst>
                    <a:ext uri="{9D8B030D-6E8A-4147-A177-3AD203B41FA5}">
                      <a16:colId xmlns:a16="http://schemas.microsoft.com/office/drawing/2014/main" val="884677536"/>
                    </a:ext>
                  </a:extLst>
                </a:gridCol>
              </a:tblGrid>
              <a:tr h="356035">
                <a:tc>
                  <a:txBody>
                    <a:bodyPr/>
                    <a:lstStyle/>
                    <a:p>
                      <a:r>
                        <a:rPr lang="en-US" sz="1800" dirty="0"/>
                        <a:t>PROS</a:t>
                      </a:r>
                    </a:p>
                  </a:txBody>
                  <a:tcPr/>
                </a:tc>
                <a:tc>
                  <a:txBody>
                    <a:bodyPr/>
                    <a:lstStyle/>
                    <a:p>
                      <a:r>
                        <a:rPr lang="en-US" sz="1800" dirty="0"/>
                        <a:t>CONS</a:t>
                      </a:r>
                    </a:p>
                  </a:txBody>
                  <a:tcPr/>
                </a:tc>
                <a:extLst>
                  <a:ext uri="{0D108BD9-81ED-4DB2-BD59-A6C34878D82A}">
                    <a16:rowId xmlns:a16="http://schemas.microsoft.com/office/drawing/2014/main" val="3564428815"/>
                  </a:ext>
                </a:extLst>
              </a:tr>
              <a:tr h="1519303">
                <a:tc>
                  <a:txBody>
                    <a:bodyPr/>
                    <a:lstStyle/>
                    <a:p>
                      <a:pPr fontAlgn="base"/>
                      <a:r>
                        <a:rPr lang="en-US" sz="1800" b="1" i="0" kern="1200" dirty="0">
                          <a:solidFill>
                            <a:schemeClr val="dk1"/>
                          </a:solidFill>
                          <a:effectLst/>
                          <a:latin typeface="+mn-lt"/>
                          <a:ea typeface="+mn-ea"/>
                          <a:cs typeface="+mn-cs"/>
                        </a:rPr>
                        <a:t>Saving money</a:t>
                      </a:r>
                      <a:r>
                        <a:rPr lang="en-US" sz="1800" b="0" i="0" kern="1200" dirty="0">
                          <a:solidFill>
                            <a:schemeClr val="dk1"/>
                          </a:solidFill>
                          <a:effectLst/>
                          <a:latin typeface="+mn-lt"/>
                          <a:ea typeface="+mn-ea"/>
                          <a:cs typeface="+mn-cs"/>
                        </a:rPr>
                        <a:t>: Credit cards can be connected to checking accounts so that companies know where their customers’ money is coming from and they have an account to charge interest rates to.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Overspending</a:t>
                      </a:r>
                      <a:r>
                        <a:rPr lang="en-US" sz="1800" b="0" i="0" kern="1200" dirty="0">
                          <a:solidFill>
                            <a:schemeClr val="dk1"/>
                          </a:solidFill>
                          <a:effectLst/>
                          <a:latin typeface="+mn-lt"/>
                          <a:ea typeface="+mn-ea"/>
                          <a:cs typeface="+mn-cs"/>
                        </a:rPr>
                        <a:t>: If something is out of sight, it may be out of mind, and the same can be true of money. Sometimes people overspend with credit cards because it’s easy to think that you have more money than you really do.</a:t>
                      </a:r>
                    </a:p>
                  </a:txBody>
                  <a:tcPr/>
                </a:tc>
                <a:extLst>
                  <a:ext uri="{0D108BD9-81ED-4DB2-BD59-A6C34878D82A}">
                    <a16:rowId xmlns:a16="http://schemas.microsoft.com/office/drawing/2014/main" val="330971270"/>
                  </a:ext>
                </a:extLst>
              </a:tr>
              <a:tr h="1227224">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Receiving benefits</a:t>
                      </a:r>
                      <a:r>
                        <a:rPr lang="en-US" sz="1800" b="0" i="0" kern="1200" dirty="0">
                          <a:solidFill>
                            <a:schemeClr val="dk1"/>
                          </a:solidFill>
                          <a:effectLst/>
                          <a:latin typeface="+mn-lt"/>
                          <a:ea typeface="+mn-ea"/>
                          <a:cs typeface="+mn-cs"/>
                        </a:rPr>
                        <a:t>: In addition to cash back for good grades, credit card companies may offer other benefits such as store discounts, gas rewards, and points toward air travel.</a:t>
                      </a:r>
                    </a:p>
                  </a:txBody>
                  <a:tcPr/>
                </a:tc>
                <a:tc>
                  <a:txBody>
                    <a:bodyPr/>
                    <a:lstStyle/>
                    <a:p>
                      <a:r>
                        <a:rPr lang="en-US" sz="1800" b="1" i="0" kern="1200" dirty="0">
                          <a:solidFill>
                            <a:schemeClr val="dk1"/>
                          </a:solidFill>
                          <a:effectLst/>
                          <a:latin typeface="+mn-lt"/>
                          <a:ea typeface="+mn-ea"/>
                          <a:cs typeface="+mn-cs"/>
                        </a:rPr>
                        <a:t>Interest</a:t>
                      </a:r>
                      <a:r>
                        <a:rPr lang="en-US" sz="1800" b="0" i="0" kern="1200" dirty="0">
                          <a:solidFill>
                            <a:schemeClr val="dk1"/>
                          </a:solidFill>
                          <a:effectLst/>
                          <a:latin typeface="+mn-lt"/>
                          <a:ea typeface="+mn-ea"/>
                          <a:cs typeface="+mn-cs"/>
                        </a:rPr>
                        <a:t>: Credit card companies with student deals still typically include some level of APR or interest rate. If you don’t pay off the entire balance every month, using a credit card can be expensive.</a:t>
                      </a:r>
                      <a:endParaRPr lang="en-US" sz="1800" dirty="0"/>
                    </a:p>
                  </a:txBody>
                  <a:tcPr/>
                </a:tc>
                <a:extLst>
                  <a:ext uri="{0D108BD9-81ED-4DB2-BD59-A6C34878D82A}">
                    <a16:rowId xmlns:a16="http://schemas.microsoft.com/office/drawing/2014/main" val="4126476847"/>
                  </a:ext>
                </a:extLst>
              </a:tr>
              <a:tr h="15193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Building credit</a:t>
                      </a:r>
                      <a:r>
                        <a:rPr lang="en-US" sz="1800" b="0" i="0" kern="1200" dirty="0">
                          <a:solidFill>
                            <a:schemeClr val="dk1"/>
                          </a:solidFill>
                          <a:effectLst/>
                          <a:latin typeface="+mn-lt"/>
                          <a:ea typeface="+mn-ea"/>
                          <a:cs typeface="+mn-cs"/>
                        </a:rPr>
                        <a:t>: If you pay off your monthly credit card every month on time, you will start building credit and have a good credit score early on. Your credit score can be an important factor later on if you decide to open another account or take out a loan. Some employers may even want to see your credit history.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0" kern="1200" dirty="0">
                          <a:solidFill>
                            <a:schemeClr val="dk1"/>
                          </a:solidFill>
                          <a:effectLst/>
                          <a:latin typeface="+mn-lt"/>
                          <a:ea typeface="+mn-ea"/>
                          <a:cs typeface="+mn-cs"/>
                        </a:rPr>
                        <a:t>Debt</a:t>
                      </a:r>
                      <a:r>
                        <a:rPr lang="en-US" sz="1800" b="0" i="0" kern="1200" dirty="0">
                          <a:solidFill>
                            <a:schemeClr val="dk1"/>
                          </a:solidFill>
                          <a:effectLst/>
                          <a:latin typeface="+mn-lt"/>
                          <a:ea typeface="+mn-ea"/>
                          <a:cs typeface="+mn-cs"/>
                        </a:rPr>
                        <a:t>: Unlike debit cards, credit cards allow users to borrow money that they can pay back at a later date. While this can be useful in emergency situations, you may end up charging more than you can afford to pay back right way, and you may find yourself saddled with debt. Carrying a lot of debt can damage your credit history and score.</a:t>
                      </a:r>
                    </a:p>
                  </a:txBody>
                  <a:tcPr/>
                </a:tc>
                <a:extLst>
                  <a:ext uri="{0D108BD9-81ED-4DB2-BD59-A6C34878D82A}">
                    <a16:rowId xmlns:a16="http://schemas.microsoft.com/office/drawing/2014/main" val="3129275437"/>
                  </a:ext>
                </a:extLst>
              </a:tr>
            </a:tbl>
          </a:graphicData>
        </a:graphic>
      </p:graphicFrame>
      <p:sp>
        <p:nvSpPr>
          <p:cNvPr id="6" name="TextBox 5"/>
          <p:cNvSpPr txBox="1"/>
          <p:nvPr/>
        </p:nvSpPr>
        <p:spPr>
          <a:xfrm>
            <a:off x="836023" y="487680"/>
            <a:ext cx="10363200" cy="461665"/>
          </a:xfrm>
          <a:prstGeom prst="rect">
            <a:avLst/>
          </a:prstGeom>
          <a:noFill/>
        </p:spPr>
        <p:txBody>
          <a:bodyPr wrap="square" rtlCol="0">
            <a:spAutoFit/>
          </a:bodyPr>
          <a:lstStyle/>
          <a:p>
            <a:pPr fontAlgn="base"/>
            <a:r>
              <a:rPr lang="en-US" sz="2400" b="1" dirty="0"/>
              <a:t>Risks and Rewards of Credit</a:t>
            </a:r>
          </a:p>
        </p:txBody>
      </p:sp>
    </p:spTree>
    <p:extLst>
      <p:ext uri="{BB962C8B-B14F-4D97-AF65-F5344CB8AC3E}">
        <p14:creationId xmlns:p14="http://schemas.microsoft.com/office/powerpoint/2010/main" val="1090053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expenses</a:t>
            </a:r>
          </a:p>
        </p:txBody>
      </p:sp>
      <p:sp>
        <p:nvSpPr>
          <p:cNvPr id="3" name="Content Placeholder 2"/>
          <p:cNvSpPr>
            <a:spLocks noGrp="1"/>
          </p:cNvSpPr>
          <p:nvPr>
            <p:ph idx="1"/>
          </p:nvPr>
        </p:nvSpPr>
        <p:spPr/>
        <p:txBody>
          <a:bodyPr>
            <a:normAutofit fontScale="77500" lnSpcReduction="20000"/>
          </a:bodyPr>
          <a:lstStyle/>
          <a:p>
            <a:pPr fontAlgn="base"/>
            <a:r>
              <a:rPr lang="en-US" b="1" dirty="0"/>
              <a:t>Tuition</a:t>
            </a:r>
            <a:r>
              <a:rPr lang="en-US" dirty="0"/>
              <a:t>: This includes the price for attending an institution. Students pay relatively more or less for this based on where they’re going to school and how many credits they’re taking.</a:t>
            </a:r>
          </a:p>
          <a:p>
            <a:pPr fontAlgn="base"/>
            <a:r>
              <a:rPr lang="en-US" b="1" dirty="0"/>
              <a:t>Room and board</a:t>
            </a:r>
            <a:r>
              <a:rPr lang="en-US" dirty="0"/>
              <a:t>: These are essentially “food and shelter” costs. Many college students live in a dorm and eat their meals on campus. Students who live off campus will have to pay for comparable things, like renting an apartment and buying their own groceries.</a:t>
            </a:r>
          </a:p>
          <a:p>
            <a:pPr fontAlgn="base"/>
            <a:r>
              <a:rPr lang="en-US" b="1" dirty="0"/>
              <a:t>Books and supplies</a:t>
            </a:r>
            <a:r>
              <a:rPr lang="en-US" dirty="0"/>
              <a:t>: These include books for classes and supplies like notebooks, writing utensils, and calculators. Textbooks are often very expensive, so many students try to find used textbooks for sale.</a:t>
            </a:r>
          </a:p>
          <a:p>
            <a:pPr fontAlgn="base"/>
            <a:r>
              <a:rPr lang="en-US" b="1" dirty="0"/>
              <a:t>Personal needs</a:t>
            </a:r>
            <a:r>
              <a:rPr lang="en-US" dirty="0"/>
              <a:t>: Regardless of where students live, they typically need money for things like laundry, cell phones, computers, and going out with friends. This expense can vary a lot depending on personal preferences. For instance, some students may prefer to make their own meals while others may prioritize eating out.</a:t>
            </a:r>
          </a:p>
          <a:p>
            <a:pPr fontAlgn="base"/>
            <a:r>
              <a:rPr lang="en-US" b="1" dirty="0"/>
              <a:t>Transportation</a:t>
            </a:r>
            <a:r>
              <a:rPr lang="en-US" dirty="0"/>
              <a:t>: Students who commute by car or need to drive to off-campus activities will need to consider the price of car insurance, maintenance, and gas. Students who attend college in more urban areas may also have public-transportation expenses.</a:t>
            </a:r>
          </a:p>
          <a:p>
            <a:pPr fontAlgn="base"/>
            <a:r>
              <a:rPr lang="en-US" dirty="0"/>
              <a:t>What types of expenses do you think you might face as a college student? The following video will help you review the types of college expenses and examine particular costs that are common for both four-year and two-year institutions.</a:t>
            </a:r>
          </a:p>
          <a:p>
            <a:endParaRPr lang="en-US" dirty="0"/>
          </a:p>
        </p:txBody>
      </p:sp>
    </p:spTree>
    <p:extLst>
      <p:ext uri="{BB962C8B-B14F-4D97-AF65-F5344CB8AC3E}">
        <p14:creationId xmlns:p14="http://schemas.microsoft.com/office/powerpoint/2010/main" val="93677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History and Credit Reports</a:t>
            </a:r>
          </a:p>
        </p:txBody>
      </p:sp>
      <p:sp>
        <p:nvSpPr>
          <p:cNvPr id="3" name="Content Placeholder 2"/>
          <p:cNvSpPr>
            <a:spLocks noGrp="1"/>
          </p:cNvSpPr>
          <p:nvPr>
            <p:ph idx="1"/>
          </p:nvPr>
        </p:nvSpPr>
        <p:spPr/>
        <p:txBody>
          <a:bodyPr>
            <a:normAutofit/>
          </a:bodyPr>
          <a:lstStyle/>
          <a:p>
            <a:r>
              <a:rPr lang="en-US" dirty="0"/>
              <a:t>By law, you’re entitled to one free credit report each year from </a:t>
            </a:r>
            <a:r>
              <a:rPr lang="en-US" b="1" u="sng" dirty="0">
                <a:hlinkClick r:id="rId2"/>
              </a:rPr>
              <a:t>Annual Credit Report</a:t>
            </a:r>
            <a:r>
              <a:rPr lang="en-US" dirty="0"/>
              <a:t>. </a:t>
            </a:r>
          </a:p>
          <a:p>
            <a:r>
              <a:rPr lang="en-US" dirty="0"/>
              <a:t>Although you have to pay extra for your credit score to be included with your credit report, a lot of people use this as a quick reference to gauge how good or bad someone’s credit is. </a:t>
            </a:r>
          </a:p>
          <a:p>
            <a:r>
              <a:rPr lang="en-US" dirty="0"/>
              <a:t>Different companies use slightly different ratings, but 300 or so is considered to be a low credit score, and 700–850 is considered to be high.</a:t>
            </a:r>
          </a:p>
          <a:p>
            <a:r>
              <a:rPr lang="en-US" dirty="0"/>
              <a:t>The following video shows how your credit score is determined and some rules of the road for improving your current credit rating.</a:t>
            </a:r>
          </a:p>
          <a:p>
            <a:r>
              <a:rPr lang="en-US" dirty="0">
                <a:hlinkClick r:id="rId3"/>
              </a:rPr>
              <a:t>https://youtu.be/EV-fF_tQDXg</a:t>
            </a:r>
            <a:endParaRPr lang="en-US" dirty="0"/>
          </a:p>
          <a:p>
            <a:endParaRPr lang="en-US" dirty="0"/>
          </a:p>
        </p:txBody>
      </p:sp>
    </p:spTree>
    <p:extLst>
      <p:ext uri="{BB962C8B-B14F-4D97-AF65-F5344CB8AC3E}">
        <p14:creationId xmlns:p14="http://schemas.microsoft.com/office/powerpoint/2010/main" val="18305493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Resources for Credit Issues</a:t>
            </a:r>
            <a:endParaRPr lang="en-US" dirty="0"/>
          </a:p>
        </p:txBody>
      </p:sp>
      <p:sp>
        <p:nvSpPr>
          <p:cNvPr id="3" name="Content Placeholder 2"/>
          <p:cNvSpPr>
            <a:spLocks noGrp="1"/>
          </p:cNvSpPr>
          <p:nvPr>
            <p:ph idx="1"/>
          </p:nvPr>
        </p:nvSpPr>
        <p:spPr/>
        <p:txBody>
          <a:bodyPr>
            <a:normAutofit fontScale="77500" lnSpcReduction="20000"/>
          </a:bodyPr>
          <a:lstStyle/>
          <a:p>
            <a:pPr fontAlgn="base"/>
            <a:r>
              <a:rPr lang="en-US" dirty="0"/>
              <a:t>Repairing bad credit can take a long time—up to seven years—so it’s important to take action as soon as you’re having trouble paying bills or overspending. Different resources and options are available to help you deal with credit issues, including the following:</a:t>
            </a:r>
          </a:p>
          <a:p>
            <a:pPr fontAlgn="base"/>
            <a:r>
              <a:rPr lang="en-US" b="1" dirty="0"/>
              <a:t>Loan consolidation</a:t>
            </a:r>
            <a:r>
              <a:rPr lang="en-US" dirty="0"/>
              <a:t>: Students may consider having multiple loans consolidated with the federal government so they have to make only one loan payment per month. While this may give you more time pay off student loan debt, it may not be the best option, since the one monthly payment can cost more and accrue a higher interest rate. </a:t>
            </a:r>
          </a:p>
          <a:p>
            <a:pPr fontAlgn="base"/>
            <a:r>
              <a:rPr lang="en-US" b="1" dirty="0"/>
              <a:t>Credit counselors</a:t>
            </a:r>
            <a:r>
              <a:rPr lang="en-US" dirty="0"/>
              <a:t>: Credit counselors are trained to help people develop personal budgets and to provide classes on savings and debt solutions. They may also offer debt management plans in which they work with your credit card and loan companies to arrange a deal and ask you for monthly deposits so that they can help you pay off your debts. </a:t>
            </a:r>
          </a:p>
          <a:p>
            <a:pPr fontAlgn="base"/>
            <a:r>
              <a:rPr lang="en-US" b="1" dirty="0"/>
              <a:t>Debt settlement plans</a:t>
            </a:r>
            <a:r>
              <a:rPr lang="en-US" dirty="0"/>
              <a:t>: Debt collection companies will offer services to their clients that involve talking to credit card and loan companies and coming up with a plan to pay a lump sum instead of the total debt owed. </a:t>
            </a:r>
          </a:p>
          <a:p>
            <a:pPr fontAlgn="base"/>
            <a:r>
              <a:rPr lang="en-US" b="1" dirty="0"/>
              <a:t>Bankruptcy</a:t>
            </a:r>
            <a:r>
              <a:rPr lang="en-US" dirty="0"/>
              <a:t>: Bankruptcy is an official status that is obtained through court procedures, and it means that means you are unable to pay off your debts. People may file for Chapter 13 bankruptcy, which means they don’t lose any assets and have a payment plan of three–five years to pay off their debts, or Chapter 7 bankruptcy, which means they may have to surrender assets that can be used to pay off their debts. </a:t>
            </a:r>
          </a:p>
        </p:txBody>
      </p:sp>
    </p:spTree>
    <p:extLst>
      <p:ext uri="{BB962C8B-B14F-4D97-AF65-F5344CB8AC3E}">
        <p14:creationId xmlns:p14="http://schemas.microsoft.com/office/powerpoint/2010/main" val="295815724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Video – </a:t>
            </a:r>
            <a:br>
              <a:rPr lang="en-US" b="1" dirty="0"/>
            </a:br>
            <a:r>
              <a:rPr lang="en-US" b="1" dirty="0"/>
              <a:t>How To Avoid Credit Card Debt</a:t>
            </a:r>
            <a:endParaRPr lang="en-US" dirty="0"/>
          </a:p>
        </p:txBody>
      </p:sp>
      <p:sp>
        <p:nvSpPr>
          <p:cNvPr id="3" name="Content Placeholder 2"/>
          <p:cNvSpPr>
            <a:spLocks noGrp="1"/>
          </p:cNvSpPr>
          <p:nvPr>
            <p:ph idx="1"/>
          </p:nvPr>
        </p:nvSpPr>
        <p:spPr/>
        <p:txBody>
          <a:bodyPr/>
          <a:lstStyle/>
          <a:p>
            <a:pPr fontAlgn="base"/>
            <a:r>
              <a:rPr lang="en-US" b="1" u="sng" dirty="0">
                <a:hlinkClick r:id="rId2"/>
              </a:rPr>
              <a:t>How To Avoid Credit Card Debt</a:t>
            </a:r>
            <a:endParaRPr lang="en-US" dirty="0"/>
          </a:p>
          <a:p>
            <a:pPr marL="0" indent="0" fontAlgn="base">
              <a:buNone/>
            </a:pPr>
            <a:endParaRPr lang="en-US" dirty="0"/>
          </a:p>
          <a:p>
            <a:endParaRPr lang="en-US" dirty="0"/>
          </a:p>
        </p:txBody>
      </p:sp>
    </p:spTree>
    <p:extLst>
      <p:ext uri="{BB962C8B-B14F-4D97-AF65-F5344CB8AC3E}">
        <p14:creationId xmlns:p14="http://schemas.microsoft.com/office/powerpoint/2010/main" val="296528283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91A4E-6528-4A52-9EF6-04A4F1A04212}"/>
              </a:ext>
            </a:extLst>
          </p:cNvPr>
          <p:cNvSpPr>
            <a:spLocks noGrp="1"/>
          </p:cNvSpPr>
          <p:nvPr>
            <p:ph type="title"/>
          </p:nvPr>
        </p:nvSpPr>
        <p:spPr/>
        <p:txBody>
          <a:bodyPr/>
          <a:lstStyle/>
          <a:p>
            <a:r>
              <a:rPr lang="en-US" dirty="0"/>
              <a:t>Chapter Quiz</a:t>
            </a:r>
          </a:p>
        </p:txBody>
      </p:sp>
      <p:sp>
        <p:nvSpPr>
          <p:cNvPr id="3" name="Content Placeholder 2">
            <a:extLst>
              <a:ext uri="{FF2B5EF4-FFF2-40B4-BE49-F238E27FC236}">
                <a16:creationId xmlns:a16="http://schemas.microsoft.com/office/drawing/2014/main" id="{BB0F564A-8F17-4A81-B853-B3E9D56B1C50}"/>
              </a:ext>
            </a:extLst>
          </p:cNvPr>
          <p:cNvSpPr>
            <a:spLocks noGrp="1"/>
          </p:cNvSpPr>
          <p:nvPr>
            <p:ph idx="1"/>
          </p:nvPr>
        </p:nvSpPr>
        <p:spPr/>
        <p:txBody>
          <a:bodyPr/>
          <a:lstStyle/>
          <a:p>
            <a:r>
              <a:rPr lang="en-US" dirty="0"/>
              <a:t>Make sure to take the practice quiz that is available at the end of each section in </a:t>
            </a:r>
            <a:r>
              <a:rPr lang="en-US"/>
              <a:t>this chapter. </a:t>
            </a:r>
          </a:p>
        </p:txBody>
      </p:sp>
    </p:spTree>
    <p:extLst>
      <p:ext uri="{BB962C8B-B14F-4D97-AF65-F5344CB8AC3E}">
        <p14:creationId xmlns:p14="http://schemas.microsoft.com/office/powerpoint/2010/main" val="234335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price of college</a:t>
            </a:r>
          </a:p>
        </p:txBody>
      </p:sp>
      <p:sp>
        <p:nvSpPr>
          <p:cNvPr id="3" name="Content Placeholder 2"/>
          <p:cNvSpPr>
            <a:spLocks noGrp="1"/>
          </p:cNvSpPr>
          <p:nvPr>
            <p:ph idx="1"/>
          </p:nvPr>
        </p:nvSpPr>
        <p:spPr/>
        <p:txBody>
          <a:bodyPr/>
          <a:lstStyle/>
          <a:p>
            <a:r>
              <a:rPr lang="en-US" dirty="0">
                <a:hlinkClick r:id="rId2"/>
              </a:rPr>
              <a:t>Video Link</a:t>
            </a:r>
            <a:endParaRPr lang="en-US" dirty="0"/>
          </a:p>
          <a:p>
            <a:endParaRPr lang="en-US" dirty="0"/>
          </a:p>
        </p:txBody>
      </p:sp>
    </p:spTree>
    <p:extLst>
      <p:ext uri="{BB962C8B-B14F-4D97-AF65-F5344CB8AC3E}">
        <p14:creationId xmlns:p14="http://schemas.microsoft.com/office/powerpoint/2010/main" val="2390798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ACTIVITY: FINANCIAL WELLNESS</a:t>
            </a:r>
            <a:br>
              <a:rPr lang="en-US" b="1" dirty="0"/>
            </a:b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b="1" dirty="0"/>
              <a:t>Objectives</a:t>
            </a:r>
          </a:p>
          <a:p>
            <a:pPr fontAlgn="base"/>
            <a:r>
              <a:rPr lang="en-US" dirty="0"/>
              <a:t>Identify sources of major and minor expenses in your life</a:t>
            </a:r>
          </a:p>
          <a:p>
            <a:pPr fontAlgn="base"/>
            <a:r>
              <a:rPr lang="en-US" dirty="0"/>
              <a:t>Identify sources of income in your life</a:t>
            </a:r>
          </a:p>
          <a:p>
            <a:pPr fontAlgn="base"/>
            <a:r>
              <a:rPr lang="en-US" dirty="0"/>
              <a:t>Set financial goals and priorities for yourself</a:t>
            </a:r>
          </a:p>
          <a:p>
            <a:pPr fontAlgn="base"/>
            <a:r>
              <a:rPr lang="en-US" b="1" dirty="0"/>
              <a:t>Directions</a:t>
            </a:r>
          </a:p>
          <a:p>
            <a:pPr fontAlgn="base"/>
            <a:r>
              <a:rPr lang="en-US" dirty="0"/>
              <a:t>Identify two larger college expenses and two smaller college expenses that you are responsible for. For example, tuition might be a large college expense while notebooks and folders might be smaller ones.</a:t>
            </a:r>
          </a:p>
          <a:p>
            <a:pPr fontAlgn="base"/>
            <a:r>
              <a:rPr lang="en-US" dirty="0"/>
              <a:t>Describe any sources of income you currently have to cover these expenses.</a:t>
            </a:r>
          </a:p>
          <a:p>
            <a:pPr fontAlgn="base"/>
            <a:r>
              <a:rPr lang="en-US" dirty="0"/>
              <a:t>Explain three financial goals you have for covering your college expenses. For example, you might want to consider work study or taking out another loan.</a:t>
            </a:r>
          </a:p>
          <a:p>
            <a:pPr fontAlgn="base"/>
            <a:r>
              <a:rPr lang="en-US" dirty="0"/>
              <a:t>Follow your instructor’s guidelines for submitting assignments.</a:t>
            </a:r>
          </a:p>
          <a:p>
            <a:endParaRPr lang="en-US" dirty="0"/>
          </a:p>
        </p:txBody>
      </p:sp>
    </p:spTree>
    <p:extLst>
      <p:ext uri="{BB962C8B-B14F-4D97-AF65-F5344CB8AC3E}">
        <p14:creationId xmlns:p14="http://schemas.microsoft.com/office/powerpoint/2010/main" val="7896125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Sources of Income</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fontAlgn="base"/>
            <a:r>
              <a:rPr lang="en-US" dirty="0"/>
              <a:t>Paying for college is a big challenge, but the following financial resources can help:</a:t>
            </a:r>
          </a:p>
          <a:p>
            <a:pPr fontAlgn="base"/>
            <a:r>
              <a:rPr lang="en-US" b="1" dirty="0"/>
              <a:t>Jobs</a:t>
            </a:r>
            <a:r>
              <a:rPr lang="en-US" dirty="0"/>
              <a:t>: Full-time students may find part-time work on or off campus, while part-time students may work during the day and then take evening classes. Students can also talk to their guidance counselor and financial resource department about work-study opportunities, which allow students to receive money for completing work related to their studies.</a:t>
            </a:r>
          </a:p>
          <a:p>
            <a:pPr fontAlgn="base"/>
            <a:r>
              <a:rPr lang="en-US" b="1" dirty="0"/>
              <a:t>Free Application for Federal Student Aid (FAFSA)</a:t>
            </a:r>
            <a:r>
              <a:rPr lang="en-US" dirty="0"/>
              <a:t>: This free application, available </a:t>
            </a:r>
            <a:r>
              <a:rPr lang="en-US" b="1" u="sng" dirty="0">
                <a:hlinkClick r:id="rId2"/>
              </a:rPr>
              <a:t>here</a:t>
            </a:r>
            <a:r>
              <a:rPr lang="en-US" dirty="0"/>
              <a:t>, requires students to answer questions regarding their background and personal finances in order to find out how much financial assistance they might qualify for. The financial assistance comes in the form of government loans, grants, work study, or scholarships. Financial aid will be discussed in greater detail later in this module.</a:t>
            </a:r>
          </a:p>
          <a:p>
            <a:pPr fontAlgn="base"/>
            <a:r>
              <a:rPr lang="en-US" b="1" dirty="0"/>
              <a:t>Loans</a:t>
            </a:r>
            <a:r>
              <a:rPr lang="en-US" dirty="0"/>
              <a:t>: Students can apply for federal loans or personal loans through banks. Loans accrue interest and eventually need to be paid back.</a:t>
            </a:r>
          </a:p>
          <a:p>
            <a:pPr fontAlgn="base"/>
            <a:r>
              <a:rPr lang="en-US" b="1" dirty="0"/>
              <a:t>Grants and scholarships</a:t>
            </a:r>
            <a:r>
              <a:rPr lang="en-US" dirty="0"/>
              <a:t>: Students can apply for grants and scholarships through their institutions, local businesses, or online organizations. Scholarships may be awarded on the basis of merit (grades, achievements, volunteer work, etc.), financial need (economic status), or some other set of criteria (achievements and ethnic background, for instance). Unlike loans, grants and scholarships don’t need to be paid back.</a:t>
            </a:r>
          </a:p>
          <a:p>
            <a:endParaRPr lang="en-US" dirty="0"/>
          </a:p>
        </p:txBody>
      </p:sp>
    </p:spTree>
    <p:extLst>
      <p:ext uri="{BB962C8B-B14F-4D97-AF65-F5344CB8AC3E}">
        <p14:creationId xmlns:p14="http://schemas.microsoft.com/office/powerpoint/2010/main" val="559281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Setting Financial Goals</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dirty="0"/>
              <a:t>Setting financial goals for yourself is one of the best ways to track and manage your expenses. The following strategies can help:</a:t>
            </a:r>
          </a:p>
          <a:p>
            <a:pPr fontAlgn="base"/>
            <a:r>
              <a:rPr lang="en-US" b="1" dirty="0"/>
              <a:t>Create SMART goals</a:t>
            </a:r>
            <a:r>
              <a:rPr lang="en-US" dirty="0"/>
              <a:t>: </a:t>
            </a:r>
            <a:r>
              <a:rPr lang="en-US" i="1" dirty="0"/>
              <a:t>SMART</a:t>
            </a:r>
            <a:r>
              <a:rPr lang="en-US" dirty="0"/>
              <a:t> stands for </a:t>
            </a:r>
            <a:r>
              <a:rPr lang="en-US" i="1" dirty="0"/>
              <a:t>specific, measurable, attainable, realistic</a:t>
            </a:r>
            <a:r>
              <a:rPr lang="en-US" dirty="0"/>
              <a:t>, and </a:t>
            </a:r>
            <a:r>
              <a:rPr lang="en-US" i="1" dirty="0"/>
              <a:t>timely</a:t>
            </a:r>
            <a:r>
              <a:rPr lang="en-US" dirty="0"/>
              <a:t>. These kinds of goals are more manageable and can help you reach your final target more easily. For example, instead of setting a broad, vague goal of “paying for college,” you might set a goal of paying off your two college loans five years after you graduate. This more specific, measurable goal can help you keep track of your progress and whether you need to make changes to reach it.</a:t>
            </a:r>
          </a:p>
          <a:p>
            <a:endParaRPr lang="en-US" dirty="0"/>
          </a:p>
        </p:txBody>
      </p:sp>
    </p:spTree>
    <p:extLst>
      <p:ext uri="{BB962C8B-B14F-4D97-AF65-F5344CB8AC3E}">
        <p14:creationId xmlns:p14="http://schemas.microsoft.com/office/powerpoint/2010/main" val="4220514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Setting Financial Goals</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b="1" dirty="0"/>
              <a:t>Monitor your spending</a:t>
            </a:r>
            <a:r>
              <a:rPr lang="en-US" dirty="0"/>
              <a:t>: Try keeping track of what you spend money on during a one-month period. This can help you see where your money goes and where you may be able to save.</a:t>
            </a:r>
          </a:p>
          <a:p>
            <a:pPr fontAlgn="base"/>
            <a:r>
              <a:rPr lang="en-US" b="1" dirty="0"/>
              <a:t>Create a budget</a:t>
            </a:r>
            <a:r>
              <a:rPr lang="en-US" dirty="0"/>
              <a:t>: Based on what you discovered after monitoring your spending, create a monthly budget you can stick to. While some expenses, such as food and transportation, are necessary, you may find that you can save money on both by riding a bike (instead of driving) to school and eating out in restaurants less.</a:t>
            </a:r>
          </a:p>
          <a:p>
            <a:endParaRPr lang="en-US" dirty="0"/>
          </a:p>
        </p:txBody>
      </p:sp>
    </p:spTree>
    <p:extLst>
      <p:ext uri="{BB962C8B-B14F-4D97-AF65-F5344CB8AC3E}">
        <p14:creationId xmlns:p14="http://schemas.microsoft.com/office/powerpoint/2010/main" val="1227779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Setting Financial Goals</a:t>
            </a:r>
            <a:br>
              <a:rPr lang="en-US" b="1" dirty="0"/>
            </a:br>
            <a:endParaRPr lang="en-US" dirty="0"/>
          </a:p>
        </p:txBody>
      </p:sp>
      <p:sp>
        <p:nvSpPr>
          <p:cNvPr id="3" name="Content Placeholder 2"/>
          <p:cNvSpPr>
            <a:spLocks noGrp="1"/>
          </p:cNvSpPr>
          <p:nvPr>
            <p:ph idx="1"/>
          </p:nvPr>
        </p:nvSpPr>
        <p:spPr/>
        <p:txBody>
          <a:bodyPr>
            <a:normAutofit/>
          </a:bodyPr>
          <a:lstStyle/>
          <a:p>
            <a:pPr fontAlgn="base"/>
            <a:r>
              <a:rPr lang="en-US" b="1" dirty="0"/>
              <a:t>Consider working</a:t>
            </a:r>
            <a:r>
              <a:rPr lang="en-US" dirty="0"/>
              <a:t>: Some students have full-time jobs while attending college, whereas others may not have a lot of time to work if they’re taking a full academic load. Depending on your circumstances, it’s worth looking into employment opportunities both on and off campus. Even if you feel like only a couple hours of work per week are possible, it could help you pay for something like books so you have one less thing to worry about when you graduate.</a:t>
            </a:r>
          </a:p>
          <a:p>
            <a:endParaRPr lang="en-US" dirty="0"/>
          </a:p>
        </p:txBody>
      </p:sp>
    </p:spTree>
    <p:extLst>
      <p:ext uri="{BB962C8B-B14F-4D97-AF65-F5344CB8AC3E}">
        <p14:creationId xmlns:p14="http://schemas.microsoft.com/office/powerpoint/2010/main" val="30966326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106</TotalTime>
  <Words>1121</Words>
  <Application>Microsoft Office PowerPoint</Application>
  <PresentationFormat>Widescreen</PresentationFormat>
  <Paragraphs>207</Paragraphs>
  <Slides>33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Rockwell</vt:lpstr>
      <vt:lpstr>Rockwell Condensed</vt:lpstr>
      <vt:lpstr>Wingdings</vt:lpstr>
      <vt:lpstr>Wood Type</vt:lpstr>
      <vt:lpstr>Financial management</vt:lpstr>
      <vt:lpstr>Personal Finance </vt:lpstr>
      <vt:lpstr>expenses</vt:lpstr>
      <vt:lpstr>What is the price of college</vt:lpstr>
      <vt:lpstr>ACTIVITY: FINANCIAL WELLNESS </vt:lpstr>
      <vt:lpstr>Sources of Income </vt:lpstr>
      <vt:lpstr>Setting Financial Goals </vt:lpstr>
      <vt:lpstr>Setting Financial Goals </vt:lpstr>
      <vt:lpstr>Setting Financial Goals </vt:lpstr>
      <vt:lpstr>Setting Financial Goals </vt:lpstr>
      <vt:lpstr>  Financial Aid/ ACTIVITY: PERSONAL SPENDING HABITS  </vt:lpstr>
      <vt:lpstr>Fill out the following table. Include at least four items under “College Expense.” </vt:lpstr>
      <vt:lpstr>Applying for Financial Aid </vt:lpstr>
      <vt:lpstr>Working</vt:lpstr>
      <vt:lpstr>Working During College:  Pros and Cons</vt:lpstr>
      <vt:lpstr>Working</vt:lpstr>
      <vt:lpstr>Employment Resources</vt:lpstr>
      <vt:lpstr> Saving:  Tracking Personal Spending Habits </vt:lpstr>
      <vt:lpstr>Saving strategies</vt:lpstr>
      <vt:lpstr>budgeting</vt:lpstr>
      <vt:lpstr>PowerPoint Presentation</vt:lpstr>
      <vt:lpstr>Creating a Personal Budget</vt:lpstr>
      <vt:lpstr>Creating a Personal Budget</vt:lpstr>
      <vt:lpstr>Creating a Personal Budget</vt:lpstr>
      <vt:lpstr>Creating a Personal Budget</vt:lpstr>
      <vt:lpstr>Creating a Personal Budget</vt:lpstr>
      <vt:lpstr>Budgeting</vt:lpstr>
      <vt:lpstr>credit</vt:lpstr>
      <vt:lpstr>PowerPoint Presentation</vt:lpstr>
      <vt:lpstr>Credit History and Credit Reports</vt:lpstr>
      <vt:lpstr>Resources for Credit Issues</vt:lpstr>
      <vt:lpstr>Video –  How To Avoid Credit Card Debt</vt:lpstr>
      <vt:lpstr>Chapter Quiz</vt:lpstr>
    </vt:vector>
  </TitlesOfParts>
  <Company>San Jacinto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management</dc:title>
  <dc:creator>Bernal, Rachel</dc:creator>
  <cp:lastModifiedBy>Bernal, Rachel</cp:lastModifiedBy>
  <cp:revision>10</cp:revision>
  <dcterms:created xsi:type="dcterms:W3CDTF">2017-04-25T13:19:02Z</dcterms:created>
  <dcterms:modified xsi:type="dcterms:W3CDTF">2020-08-20T15:03:28Z</dcterms:modified>
</cp:coreProperties>
</file>