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8/20/2020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9EglK8Mk18o" TargetMode="External"/><Relationship Id="rId2" Type="http://schemas.openxmlformats.org/officeDocument/2006/relationships/hyperlink" Target="https://www.ted.com/talks/freeman_hrabowski_4_pillars_of_college_success_in_science/transcript?language=en"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0B16E-45F7-4BC2-8BB3-01098B3E9023}"/>
              </a:ext>
            </a:extLst>
          </p:cNvPr>
          <p:cNvSpPr>
            <a:spLocks noGrp="1"/>
          </p:cNvSpPr>
          <p:nvPr>
            <p:ph type="ctrTitle"/>
          </p:nvPr>
        </p:nvSpPr>
        <p:spPr/>
        <p:txBody>
          <a:bodyPr/>
          <a:lstStyle/>
          <a:p>
            <a:r>
              <a:rPr lang="en-US" dirty="0"/>
              <a:t>Wrap Up</a:t>
            </a:r>
          </a:p>
        </p:txBody>
      </p:sp>
      <p:sp>
        <p:nvSpPr>
          <p:cNvPr id="3" name="Subtitle 2">
            <a:extLst>
              <a:ext uri="{FF2B5EF4-FFF2-40B4-BE49-F238E27FC236}">
                <a16:creationId xmlns:a16="http://schemas.microsoft.com/office/drawing/2014/main" id="{AB93DAFD-0D7E-4D84-B26B-54570C9752F8}"/>
              </a:ext>
            </a:extLst>
          </p:cNvPr>
          <p:cNvSpPr>
            <a:spLocks noGrp="1"/>
          </p:cNvSpPr>
          <p:nvPr>
            <p:ph type="subTitle" idx="1"/>
          </p:nvPr>
        </p:nvSpPr>
        <p:spPr/>
        <p:txBody>
          <a:bodyPr/>
          <a:lstStyle/>
          <a:p>
            <a:r>
              <a:rPr lang="en-US" dirty="0"/>
              <a:t>Chapter 11</a:t>
            </a:r>
          </a:p>
        </p:txBody>
      </p:sp>
    </p:spTree>
    <p:extLst>
      <p:ext uri="{BB962C8B-B14F-4D97-AF65-F5344CB8AC3E}">
        <p14:creationId xmlns:p14="http://schemas.microsoft.com/office/powerpoint/2010/main" val="2311042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8F579-4F88-411E-ACDC-5C9ED6DA6655}"/>
              </a:ext>
            </a:extLst>
          </p:cNvPr>
          <p:cNvSpPr>
            <a:spLocks noGrp="1"/>
          </p:cNvSpPr>
          <p:nvPr>
            <p:ph type="title"/>
          </p:nvPr>
        </p:nvSpPr>
        <p:spPr/>
        <p:txBody>
          <a:bodyPr/>
          <a:lstStyle/>
          <a:p>
            <a:r>
              <a:rPr lang="en-US" b="1" dirty="0"/>
              <a:t>Your Success Track</a:t>
            </a:r>
            <a:br>
              <a:rPr lang="en-US" b="1" dirty="0"/>
            </a:br>
            <a:endParaRPr lang="en-US" dirty="0"/>
          </a:p>
        </p:txBody>
      </p:sp>
      <p:sp>
        <p:nvSpPr>
          <p:cNvPr id="3" name="Content Placeholder 2">
            <a:extLst>
              <a:ext uri="{FF2B5EF4-FFF2-40B4-BE49-F238E27FC236}">
                <a16:creationId xmlns:a16="http://schemas.microsoft.com/office/drawing/2014/main" id="{FA129C44-3638-4634-A015-8142A322751C}"/>
              </a:ext>
            </a:extLst>
          </p:cNvPr>
          <p:cNvSpPr>
            <a:spLocks noGrp="1"/>
          </p:cNvSpPr>
          <p:nvPr>
            <p:ph idx="1"/>
          </p:nvPr>
        </p:nvSpPr>
        <p:spPr/>
        <p:txBody>
          <a:bodyPr/>
          <a:lstStyle/>
          <a:p>
            <a:r>
              <a:rPr lang="en-US" dirty="0"/>
              <a:t>You’ve completed an important first step toward college success completing this course this course, by finishing the College Success module! May the new skills and strategies you’ve gained serve you well not only in college but at work and in any other settings in which college skills become life skills.</a:t>
            </a:r>
          </a:p>
          <a:p>
            <a:endParaRPr lang="en-US" dirty="0"/>
          </a:p>
        </p:txBody>
      </p:sp>
    </p:spTree>
    <p:extLst>
      <p:ext uri="{BB962C8B-B14F-4D97-AF65-F5344CB8AC3E}">
        <p14:creationId xmlns:p14="http://schemas.microsoft.com/office/powerpoint/2010/main" val="3100505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5F2DC-4DC6-413F-98E0-0053ECAF8F39}"/>
              </a:ext>
            </a:extLst>
          </p:cNvPr>
          <p:cNvSpPr>
            <a:spLocks noGrp="1"/>
          </p:cNvSpPr>
          <p:nvPr>
            <p:ph type="title"/>
          </p:nvPr>
        </p:nvSpPr>
        <p:spPr/>
        <p:txBody>
          <a:bodyPr/>
          <a:lstStyle/>
          <a:p>
            <a:r>
              <a:rPr lang="en-US" b="1" dirty="0"/>
              <a:t>Application of Ideas</a:t>
            </a:r>
            <a:br>
              <a:rPr lang="en-US" b="1" dirty="0"/>
            </a:br>
            <a:endParaRPr lang="en-US" dirty="0"/>
          </a:p>
        </p:txBody>
      </p:sp>
      <p:sp>
        <p:nvSpPr>
          <p:cNvPr id="3" name="Content Placeholder 2">
            <a:extLst>
              <a:ext uri="{FF2B5EF4-FFF2-40B4-BE49-F238E27FC236}">
                <a16:creationId xmlns:a16="http://schemas.microsoft.com/office/drawing/2014/main" id="{84DA5151-D06B-406A-8FFA-A717D9324B8A}"/>
              </a:ext>
            </a:extLst>
          </p:cNvPr>
          <p:cNvSpPr>
            <a:spLocks noGrp="1"/>
          </p:cNvSpPr>
          <p:nvPr>
            <p:ph idx="1"/>
          </p:nvPr>
        </p:nvSpPr>
        <p:spPr/>
        <p:txBody>
          <a:bodyPr/>
          <a:lstStyle/>
          <a:p>
            <a:r>
              <a:rPr lang="en-US" dirty="0"/>
              <a:t>Consider the presentation, below, by Freeman Hrabowski, president of the University of Maryland, Baltimore County (UMBC). At the young age of twelve, he marched with Martin Luther King, and now, at UMBC, he works to create an environment that helps underrepresented students—specifically African American, Latino, and low-income learners—get degrees in math and science. In the video he shares the four pillars of UMBC’s approach. It’s an inspiring talk for any college student, no matter what your major may be. You can download a copy of the transcript </a:t>
            </a:r>
            <a:r>
              <a:rPr lang="en-US" dirty="0">
                <a:hlinkClick r:id="rId2"/>
              </a:rPr>
              <a:t>here</a:t>
            </a:r>
            <a:r>
              <a:rPr lang="en-US" dirty="0"/>
              <a:t>.</a:t>
            </a:r>
          </a:p>
          <a:p>
            <a:r>
              <a:rPr lang="en-US" dirty="0">
                <a:hlinkClick r:id="rId3"/>
              </a:rPr>
              <a:t>https://youtu.be/9EglK8Mk18o</a:t>
            </a:r>
            <a:endParaRPr lang="en-US" dirty="0"/>
          </a:p>
          <a:p>
            <a:endParaRPr lang="en-US" dirty="0"/>
          </a:p>
          <a:p>
            <a:endParaRPr lang="en-US" dirty="0"/>
          </a:p>
        </p:txBody>
      </p:sp>
    </p:spTree>
    <p:extLst>
      <p:ext uri="{BB962C8B-B14F-4D97-AF65-F5344CB8AC3E}">
        <p14:creationId xmlns:p14="http://schemas.microsoft.com/office/powerpoint/2010/main" val="4041684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FB392-9746-4C47-8F82-8350D352546F}"/>
              </a:ext>
            </a:extLst>
          </p:cNvPr>
          <p:cNvSpPr>
            <a:spLocks noGrp="1"/>
          </p:cNvSpPr>
          <p:nvPr>
            <p:ph type="title"/>
          </p:nvPr>
        </p:nvSpPr>
        <p:spPr/>
        <p:txBody>
          <a:bodyPr/>
          <a:lstStyle/>
          <a:p>
            <a:r>
              <a:rPr lang="en-US" b="1" dirty="0"/>
              <a:t>Symbols of Success</a:t>
            </a:r>
            <a:br>
              <a:rPr lang="en-US" b="1" dirty="0"/>
            </a:br>
            <a:endParaRPr lang="en-US" dirty="0"/>
          </a:p>
        </p:txBody>
      </p:sp>
      <p:sp>
        <p:nvSpPr>
          <p:cNvPr id="3" name="Content Placeholder 2">
            <a:extLst>
              <a:ext uri="{FF2B5EF4-FFF2-40B4-BE49-F238E27FC236}">
                <a16:creationId xmlns:a16="http://schemas.microsoft.com/office/drawing/2014/main" id="{EA7B2FC8-7B9B-4DD1-833B-B52E63336879}"/>
              </a:ext>
            </a:extLst>
          </p:cNvPr>
          <p:cNvSpPr>
            <a:spLocks noGrp="1"/>
          </p:cNvSpPr>
          <p:nvPr>
            <p:ph idx="1"/>
          </p:nvPr>
        </p:nvSpPr>
        <p:spPr/>
        <p:txBody>
          <a:bodyPr>
            <a:normAutofit lnSpcReduction="10000"/>
          </a:bodyPr>
          <a:lstStyle/>
          <a:p>
            <a:r>
              <a:rPr lang="en-US" dirty="0"/>
              <a:t>As you move more deeply into student life, consider selecting a symbol of your commitment to success. Consider your own personal definition of  “success.” What would a physical representation of that success look like? Many people consider graduation caps or diplomas to be symbols of college success.  If those are meaningful to you, consider choosing one. Alternatively, yours can become more personal—an item that speaks to you as a sign of what you’re working toward and how you’ll know you’ve “made it.”</a:t>
            </a:r>
          </a:p>
          <a:p>
            <a:r>
              <a:rPr lang="en-US" dirty="0"/>
              <a:t>Some ideas from previous students include:</a:t>
            </a:r>
          </a:p>
          <a:p>
            <a:r>
              <a:rPr lang="en-US" dirty="0"/>
              <a:t>a stethoscope, for an aspiring medical student</a:t>
            </a:r>
          </a:p>
          <a:p>
            <a:r>
              <a:rPr lang="en-US" dirty="0"/>
              <a:t>a set of professional salon scissors, for an aspiring beautician</a:t>
            </a:r>
          </a:p>
          <a:p>
            <a:r>
              <a:rPr lang="en-US" dirty="0"/>
              <a:t>an office door nameplate, for an aspiring law student</a:t>
            </a:r>
          </a:p>
          <a:p>
            <a:endParaRPr lang="en-US" dirty="0"/>
          </a:p>
        </p:txBody>
      </p:sp>
    </p:spTree>
    <p:extLst>
      <p:ext uri="{BB962C8B-B14F-4D97-AF65-F5344CB8AC3E}">
        <p14:creationId xmlns:p14="http://schemas.microsoft.com/office/powerpoint/2010/main" val="1868633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FED22-AFF5-4E88-BA11-4FA86CC31E5A}"/>
              </a:ext>
            </a:extLst>
          </p:cNvPr>
          <p:cNvSpPr>
            <a:spLocks noGrp="1"/>
          </p:cNvSpPr>
          <p:nvPr>
            <p:ph type="title"/>
          </p:nvPr>
        </p:nvSpPr>
        <p:spPr/>
        <p:txBody>
          <a:bodyPr/>
          <a:lstStyle/>
          <a:p>
            <a:r>
              <a:rPr lang="en-US" b="1" dirty="0"/>
              <a:t>Symbols of Success</a:t>
            </a:r>
            <a:endParaRPr lang="en-US" dirty="0"/>
          </a:p>
        </p:txBody>
      </p:sp>
      <p:sp>
        <p:nvSpPr>
          <p:cNvPr id="3" name="Content Placeholder 2">
            <a:extLst>
              <a:ext uri="{FF2B5EF4-FFF2-40B4-BE49-F238E27FC236}">
                <a16:creationId xmlns:a16="http://schemas.microsoft.com/office/drawing/2014/main" id="{8948579C-45F2-4CB1-9189-586ED532D57C}"/>
              </a:ext>
            </a:extLst>
          </p:cNvPr>
          <p:cNvSpPr>
            <a:spLocks noGrp="1"/>
          </p:cNvSpPr>
          <p:nvPr>
            <p:ph idx="1"/>
          </p:nvPr>
        </p:nvSpPr>
        <p:spPr/>
        <p:txBody>
          <a:bodyPr/>
          <a:lstStyle/>
          <a:p>
            <a:r>
              <a:rPr lang="en-US" dirty="0"/>
              <a:t>Once you find a meaningful symbol—perhaps an object or an image or even an idea—keep it in a place where you can easily access it. In moments when you need a boost, you can remind yourself that college success begins and ends with your commitment to learning well.</a:t>
            </a:r>
          </a:p>
        </p:txBody>
      </p:sp>
    </p:spTree>
    <p:extLst>
      <p:ext uri="{BB962C8B-B14F-4D97-AF65-F5344CB8AC3E}">
        <p14:creationId xmlns:p14="http://schemas.microsoft.com/office/powerpoint/2010/main" val="3859648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D1AFF-D45A-4447-908E-93F7C1995ADE}"/>
              </a:ext>
            </a:extLst>
          </p:cNvPr>
          <p:cNvSpPr>
            <a:spLocks noGrp="1"/>
          </p:cNvSpPr>
          <p:nvPr>
            <p:ph type="title"/>
          </p:nvPr>
        </p:nvSpPr>
        <p:spPr/>
        <p:txBody>
          <a:bodyPr/>
          <a:lstStyle/>
          <a:p>
            <a:r>
              <a:rPr lang="en-US" dirty="0"/>
              <a:t>Academic Success – Post Test</a:t>
            </a:r>
          </a:p>
        </p:txBody>
      </p:sp>
      <p:sp>
        <p:nvSpPr>
          <p:cNvPr id="3" name="Content Placeholder 2">
            <a:extLst>
              <a:ext uri="{FF2B5EF4-FFF2-40B4-BE49-F238E27FC236}">
                <a16:creationId xmlns:a16="http://schemas.microsoft.com/office/drawing/2014/main" id="{E3A9D9E0-0BD6-4ADF-81C8-A7709D262990}"/>
              </a:ext>
            </a:extLst>
          </p:cNvPr>
          <p:cNvSpPr>
            <a:spLocks noGrp="1"/>
          </p:cNvSpPr>
          <p:nvPr>
            <p:ph idx="1"/>
          </p:nvPr>
        </p:nvSpPr>
        <p:spPr/>
        <p:txBody>
          <a:bodyPr/>
          <a:lstStyle/>
          <a:p>
            <a:r>
              <a:rPr lang="en-US" dirty="0"/>
              <a:t>Make sure to complete the Academic Success Post-Test and submit per your instructors guidelines.</a:t>
            </a:r>
          </a:p>
          <a:p>
            <a:r>
              <a:rPr lang="en-US" dirty="0"/>
              <a:t>What areas can/will you work on for your next semester of college?</a:t>
            </a:r>
          </a:p>
          <a:p>
            <a:r>
              <a:rPr lang="en-US" dirty="0"/>
              <a:t>Good luck and go out and do great things!</a:t>
            </a:r>
          </a:p>
          <a:p>
            <a:pPr marL="0" indent="0">
              <a:buNone/>
            </a:pPr>
            <a:endParaRPr lang="en-US" dirty="0"/>
          </a:p>
        </p:txBody>
      </p:sp>
    </p:spTree>
    <p:extLst>
      <p:ext uri="{BB962C8B-B14F-4D97-AF65-F5344CB8AC3E}">
        <p14:creationId xmlns:p14="http://schemas.microsoft.com/office/powerpoint/2010/main" val="217272902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TotalTime>
  <Words>86</Words>
  <Application>Microsoft Office PowerPoint</Application>
  <PresentationFormat>Widescreen</PresentationFormat>
  <Paragraphs>19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Wingdings 3</vt:lpstr>
      <vt:lpstr>Wisp</vt:lpstr>
      <vt:lpstr>Wrap Up</vt:lpstr>
      <vt:lpstr>Your Success Track </vt:lpstr>
      <vt:lpstr>Application of Ideas </vt:lpstr>
      <vt:lpstr>Symbols of Success </vt:lpstr>
      <vt:lpstr>Symbols of Success</vt:lpstr>
      <vt:lpstr>Academic Success – Post Test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Wrap Up</dc:title>
  <dc:creator>Bernal, Rachel</dc:creator>
  <cp:lastModifiedBy>Bernal, Rachel</cp:lastModifiedBy>
  <cp:revision>2</cp:revision>
  <dcterms:created xsi:type="dcterms:W3CDTF">2020-08-20T15:12:35Z</dcterms:created>
  <dcterms:modified xsi:type="dcterms:W3CDTF">2020-08-20T15:23:08Z</dcterms:modified>
</cp:coreProperties>
</file>