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embeddings/oleObject4.bin" ContentType="application/vnd.openxmlformats-officedocument.oleObject"/>
  <Override PartName="/ppt/notesSlides/notesSlide22.xml" ContentType="application/vnd.openxmlformats-officedocument.presentationml.notesSlide+xml"/>
  <Override PartName="/ppt/embeddings/oleObject5.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26"/>
  </p:notesMasterIdLst>
  <p:handoutMasterIdLst>
    <p:handoutMasterId r:id="rId27"/>
  </p:handoutMasterIdLst>
  <p:sldIdLst>
    <p:sldId id="802" r:id="rId2"/>
    <p:sldId id="803" r:id="rId3"/>
    <p:sldId id="804" r:id="rId4"/>
    <p:sldId id="805" r:id="rId5"/>
    <p:sldId id="806" r:id="rId6"/>
    <p:sldId id="807" r:id="rId7"/>
    <p:sldId id="808" r:id="rId8"/>
    <p:sldId id="809" r:id="rId9"/>
    <p:sldId id="810" r:id="rId10"/>
    <p:sldId id="994" r:id="rId11"/>
    <p:sldId id="811" r:id="rId12"/>
    <p:sldId id="812" r:id="rId13"/>
    <p:sldId id="813" r:id="rId14"/>
    <p:sldId id="814" r:id="rId15"/>
    <p:sldId id="815" r:id="rId16"/>
    <p:sldId id="816" r:id="rId17"/>
    <p:sldId id="817" r:id="rId18"/>
    <p:sldId id="818" r:id="rId19"/>
    <p:sldId id="819" r:id="rId20"/>
    <p:sldId id="820" r:id="rId21"/>
    <p:sldId id="821" r:id="rId22"/>
    <p:sldId id="822" r:id="rId23"/>
    <p:sldId id="823" r:id="rId24"/>
    <p:sldId id="1008" r:id="rId2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6633"/>
    <a:srgbClr val="996600"/>
    <a:srgbClr val="FFFFFF"/>
    <a:srgbClr val="F2FABA"/>
    <a:srgbClr val="663300"/>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564"/>
    </p:cViewPr>
  </p:sorterViewPr>
  <p:notesViewPr>
    <p:cSldViewPr>
      <p:cViewPr>
        <p:scale>
          <a:sx n="100" d="100"/>
          <a:sy n="100" d="100"/>
        </p:scale>
        <p:origin x="-786" y="114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t" anchorCtr="0" compatLnSpc="1">
            <a:prstTxWarp prst="textNoShape">
              <a:avLst/>
            </a:prstTxWarp>
          </a:bodyPr>
          <a:lstStyle>
            <a:lvl1pPr defTabSz="966788">
              <a:defRPr sz="1200" smtClean="0">
                <a:latin typeface="Times New Roman" charset="0"/>
                <a:cs typeface="+mn-cs"/>
              </a:defRPr>
            </a:lvl1pPr>
          </a:lstStyle>
          <a:p>
            <a:pPr>
              <a:defRPr/>
            </a:pPr>
            <a:endParaRPr lang="en-US"/>
          </a:p>
        </p:txBody>
      </p:sp>
      <p:sp>
        <p:nvSpPr>
          <p:cNvPr id="95235"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t" anchorCtr="0" compatLnSpc="1">
            <a:prstTxWarp prst="textNoShape">
              <a:avLst/>
            </a:prstTxWarp>
          </a:bodyPr>
          <a:lstStyle>
            <a:lvl1pPr algn="r" defTabSz="966788">
              <a:defRPr sz="1200" smtClean="0">
                <a:latin typeface="Times New Roman" charset="0"/>
                <a:cs typeface="+mn-cs"/>
              </a:defRPr>
            </a:lvl1pPr>
          </a:lstStyle>
          <a:p>
            <a:pPr>
              <a:defRPr/>
            </a:pPr>
            <a:endParaRPr lang="en-US"/>
          </a:p>
        </p:txBody>
      </p:sp>
      <p:sp>
        <p:nvSpPr>
          <p:cNvPr id="95236"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b" anchorCtr="0" compatLnSpc="1">
            <a:prstTxWarp prst="textNoShape">
              <a:avLst/>
            </a:prstTxWarp>
          </a:bodyPr>
          <a:lstStyle>
            <a:lvl1pPr defTabSz="966788">
              <a:defRPr sz="1200" smtClean="0">
                <a:latin typeface="Times New Roman" charset="0"/>
                <a:cs typeface="+mn-cs"/>
              </a:defRPr>
            </a:lvl1pPr>
          </a:lstStyle>
          <a:p>
            <a:pPr>
              <a:defRPr/>
            </a:pPr>
            <a:endParaRPr lang="en-US"/>
          </a:p>
        </p:txBody>
      </p:sp>
      <p:sp>
        <p:nvSpPr>
          <p:cNvPr id="95237"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b" anchorCtr="0" compatLnSpc="1">
            <a:prstTxWarp prst="textNoShape">
              <a:avLst/>
            </a:prstTxWarp>
          </a:bodyPr>
          <a:lstStyle>
            <a:lvl1pPr algn="r" defTabSz="966788">
              <a:defRPr sz="1200" smtClean="0">
                <a:latin typeface="Times New Roman" charset="0"/>
                <a:cs typeface="+mn-cs"/>
              </a:defRPr>
            </a:lvl1pPr>
          </a:lstStyle>
          <a:p>
            <a:pPr>
              <a:defRPr/>
            </a:pPr>
            <a:fld id="{B0B91A55-18DE-3B42-8335-7F36852ED24F}" type="slidenum">
              <a:rPr lang="en-US"/>
              <a:pPr>
                <a:defRPr/>
              </a:pPr>
              <a:t>‹#›</a:t>
            </a:fld>
            <a:endParaRPr lang="en-US"/>
          </a:p>
        </p:txBody>
      </p:sp>
    </p:spTree>
    <p:extLst>
      <p:ext uri="{BB962C8B-B14F-4D97-AF65-F5344CB8AC3E}">
        <p14:creationId xmlns:p14="http://schemas.microsoft.com/office/powerpoint/2010/main" val="402867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2" name="Rectangle 1028"/>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1029"/>
          <p:cNvSpPr>
            <a:spLocks noGrp="1" noChangeArrowheads="1"/>
          </p:cNvSpPr>
          <p:nvPr>
            <p:ph type="body" sz="quarter" idx="3"/>
          </p:nvPr>
        </p:nvSpPr>
        <p:spPr bwMode="auto">
          <a:xfrm>
            <a:off x="976313" y="4560888"/>
            <a:ext cx="5362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82" name="Rectangle 1038"/>
          <p:cNvSpPr>
            <a:spLocks noGrp="1" noChangeArrowheads="1"/>
          </p:cNvSpPr>
          <p:nvPr>
            <p:ph type="hdr" sz="quarter"/>
          </p:nvPr>
        </p:nvSpPr>
        <p:spPr bwMode="auto">
          <a:xfrm>
            <a:off x="381000" y="152400"/>
            <a:ext cx="33099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t" anchorCtr="0" compatLnSpc="1">
            <a:prstTxWarp prst="textNoShape">
              <a:avLst/>
            </a:prstTxWarp>
          </a:bodyPr>
          <a:lstStyle>
            <a:lvl1pPr defTabSz="1003300">
              <a:defRPr sz="1200" b="1" smtClean="0">
                <a:latin typeface="Perpetua" charset="0"/>
                <a:cs typeface="+mn-cs"/>
              </a:defRPr>
            </a:lvl1pPr>
          </a:lstStyle>
          <a:p>
            <a:pPr>
              <a:defRPr/>
            </a:pPr>
            <a:r>
              <a:rPr lang="en-US"/>
              <a:t>Teacher</a:t>
            </a:r>
            <a:r>
              <a:rPr lang="ja-JP" altLang="en-US">
                <a:latin typeface="Arial"/>
              </a:rPr>
              <a:t>’</a:t>
            </a:r>
            <a:r>
              <a:rPr lang="en-US"/>
              <a:t>s Notes</a:t>
            </a:r>
          </a:p>
        </p:txBody>
      </p:sp>
      <p:sp>
        <p:nvSpPr>
          <p:cNvPr id="32783" name="Rectangle 1039"/>
          <p:cNvSpPr>
            <a:spLocks noGrp="1" noChangeArrowheads="1"/>
          </p:cNvSpPr>
          <p:nvPr>
            <p:ph type="dt" idx="1"/>
          </p:nvPr>
        </p:nvSpPr>
        <p:spPr bwMode="auto">
          <a:xfrm>
            <a:off x="3657600" y="152400"/>
            <a:ext cx="33083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t" anchorCtr="0" compatLnSpc="1">
            <a:prstTxWarp prst="textNoShape">
              <a:avLst/>
            </a:prstTxWarp>
          </a:bodyPr>
          <a:lstStyle>
            <a:lvl1pPr algn="r" defTabSz="1003300">
              <a:defRPr sz="1200" b="1" smtClean="0">
                <a:latin typeface="Perpetua" charset="0"/>
                <a:cs typeface="+mn-cs"/>
              </a:defRPr>
            </a:lvl1pPr>
          </a:lstStyle>
          <a:p>
            <a:pPr>
              <a:defRPr/>
            </a:pPr>
            <a:r>
              <a:rPr lang="en-US"/>
              <a:t>Introduction to Theology</a:t>
            </a:r>
            <a:endParaRPr lang="en-US" b="0">
              <a:latin typeface="Arial" charset="0"/>
            </a:endParaRPr>
          </a:p>
        </p:txBody>
      </p:sp>
      <p:sp>
        <p:nvSpPr>
          <p:cNvPr id="32784" name="Rectangle 1040"/>
          <p:cNvSpPr>
            <a:spLocks noGrp="1" noChangeArrowheads="1"/>
          </p:cNvSpPr>
          <p:nvPr>
            <p:ph type="ftr" sz="quarter" idx="4"/>
          </p:nvPr>
        </p:nvSpPr>
        <p:spPr bwMode="auto">
          <a:xfrm>
            <a:off x="304800" y="8991600"/>
            <a:ext cx="39020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b" anchorCtr="0" compatLnSpc="1">
            <a:prstTxWarp prst="textNoShape">
              <a:avLst/>
            </a:prstTxWarp>
          </a:bodyPr>
          <a:lstStyle>
            <a:lvl1pPr defTabSz="1003300">
              <a:defRPr sz="900" smtClean="0">
                <a:latin typeface="Perpetua" charset="0"/>
                <a:cs typeface="+mn-cs"/>
              </a:defRPr>
            </a:lvl1pPr>
          </a:lstStyle>
          <a:p>
            <a:pPr>
              <a:defRPr/>
            </a:pPr>
            <a:r>
              <a:rPr lang="en-US"/>
              <a:t>Copyright © 2005-2006 Reclaiming the Mind Ministries. All Rights Reserved.</a:t>
            </a:r>
            <a:endParaRPr lang="en-US" sz="1200"/>
          </a:p>
        </p:txBody>
      </p:sp>
      <p:sp>
        <p:nvSpPr>
          <p:cNvPr id="32785" name="Rectangle 1041"/>
          <p:cNvSpPr>
            <a:spLocks noGrp="1" noChangeArrowheads="1"/>
          </p:cNvSpPr>
          <p:nvPr>
            <p:ph type="sldNum" sz="quarter" idx="5"/>
          </p:nvPr>
        </p:nvSpPr>
        <p:spPr bwMode="auto">
          <a:xfrm>
            <a:off x="4343400" y="8991600"/>
            <a:ext cx="26511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00258" tIns="50130" rIns="100258" bIns="50130" numCol="1" anchor="b" anchorCtr="0" compatLnSpc="1">
            <a:prstTxWarp prst="textNoShape">
              <a:avLst/>
            </a:prstTxWarp>
          </a:bodyPr>
          <a:lstStyle>
            <a:lvl1pPr algn="r" defTabSz="1003300">
              <a:defRPr sz="1500" smtClean="0">
                <a:latin typeface="Perpetua" charset="0"/>
                <a:cs typeface="Times New Roman" charset="0"/>
              </a:defRPr>
            </a:lvl1pPr>
          </a:lstStyle>
          <a:p>
            <a:pPr>
              <a:defRPr/>
            </a:pPr>
            <a:r>
              <a:rPr lang="en-US"/>
              <a:t>Slide </a:t>
            </a:r>
            <a:fld id="{5EBA2386-C748-E84A-A96E-DACCA214246C}" type="slidenum">
              <a:rPr lang="en-US"/>
              <a:pPr>
                <a:defRPr/>
              </a:pPr>
              <a:t>‹#›</a:t>
            </a:fld>
            <a:endParaRPr lang="en-US"/>
          </a:p>
        </p:txBody>
      </p:sp>
    </p:spTree>
    <p:extLst>
      <p:ext uri="{BB962C8B-B14F-4D97-AF65-F5344CB8AC3E}">
        <p14:creationId xmlns:p14="http://schemas.microsoft.com/office/powerpoint/2010/main" val="209981738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E0D03722-5670-294F-B330-22B080741846}" type="slidenum">
              <a:rPr lang="en-US"/>
              <a:pPr>
                <a:defRPr/>
              </a:pPr>
              <a:t>1</a:t>
            </a:fld>
            <a:endParaRPr lang="en-US"/>
          </a:p>
        </p:txBody>
      </p:sp>
      <p:sp>
        <p:nvSpPr>
          <p:cNvPr id="155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p:txBody>
          <a:bodyPr/>
          <a:lstStyle/>
          <a:p>
            <a:pPr eaLnBrk="1" hangingPunct="1">
              <a:defRPr/>
            </a:pPr>
            <a:r>
              <a:rPr lang="en-US" b="1" smtClean="0">
                <a:cs typeface="+mn-cs"/>
              </a:rPr>
              <a:t>Session Overview:</a:t>
            </a:r>
            <a:endParaRPr lang="en-US" smtClean="0">
              <a:cs typeface="+mn-cs"/>
            </a:endParaRPr>
          </a:p>
          <a:p>
            <a:pPr eaLnBrk="1" hangingPunct="1">
              <a:defRPr/>
            </a:pPr>
            <a:r>
              <a:rPr lang="en-US" smtClean="0">
                <a:cs typeface="+mn-cs"/>
              </a:rPr>
              <a:t>Why is truth devalued in our culture today? What is Postmodernism? We live in a different world than we did just 20 years ago. People think differently today about the reality and nature of truth. "Your truth is your truth, my truth is my truth-they are both right" is a common belief that we encounter in our Postmodern culture. Why are people thinking in such a manner? By the end of this session, the student should have a better understanding of the history of man's search for truth, learning that the Postmodern view of truth (that truth is relative) comes as a response and reaction to an overly optimistic view of man that came out of the enlightenment. We will begin to answer the question, "How should the Christian respond to a Postmodernism culture?"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281D8DD0-6587-9544-A640-AFC616043D51}" type="slidenum">
              <a:rPr lang="en-US"/>
              <a:pPr>
                <a:defRPr/>
              </a:pPr>
              <a:t>10</a:t>
            </a:fld>
            <a:endParaRPr lang="en-US"/>
          </a:p>
        </p:txBody>
      </p:sp>
      <p:sp>
        <p:nvSpPr>
          <p:cNvPr id="145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5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BBF7D189-4D6B-3941-B87A-814AA9C3A320}" type="slidenum">
              <a:rPr lang="en-US"/>
              <a:pPr>
                <a:defRPr/>
              </a:pPr>
              <a:t>11</a:t>
            </a:fld>
            <a:endParaRPr lang="en-US"/>
          </a:p>
        </p:txBody>
      </p:sp>
      <p:sp>
        <p:nvSpPr>
          <p:cNvPr id="1142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2787" name="Rectangle 3"/>
          <p:cNvSpPr>
            <a:spLocks noGrp="1" noChangeArrowheads="1"/>
          </p:cNvSpPr>
          <p:nvPr>
            <p:ph type="body" idx="1"/>
          </p:nvPr>
        </p:nvSpPr>
        <p:spPr/>
        <p:txBody>
          <a:bodyPr/>
          <a:lstStyle/>
          <a:p>
            <a:pPr eaLnBrk="1" hangingPunct="1">
              <a:defRPr/>
            </a:pPr>
            <a:r>
              <a:rPr lang="en-US" b="1" smtClean="0">
                <a:cs typeface="+mn-cs"/>
              </a:rPr>
              <a:t>Presentation Notes</a:t>
            </a:r>
            <a:r>
              <a:rPr lang="en-US" smtClean="0">
                <a:cs typeface="+mn-cs"/>
              </a:rPr>
              <a:t>:</a:t>
            </a:r>
          </a:p>
          <a:p>
            <a:pPr eaLnBrk="1" hangingPunct="1">
              <a:defRPr/>
            </a:pPr>
            <a:r>
              <a:rPr lang="en-US" smtClean="0">
                <a:cs typeface="+mn-cs"/>
              </a:rPr>
              <a:t>This conversation is meant to demonstrate that the belief that all truth is relative is not necessarily new. What is new, however, is that it has become such an accepted global phenomenon. Until today, those who believed that all truth was relative were fringe groups that were more or less frowned upon by the majority of population and educated philosophers. Today, no matter where you go—philosophy, religion, politics, or the general public—you are frowned upon if you do not hold to a relativistic epistemology.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B00DCCE8-53B8-EB4A-953B-0EC11CE5DF2C}" type="slidenum">
              <a:rPr lang="en-US"/>
              <a:pPr>
                <a:defRPr/>
              </a:pPr>
              <a:t>12</a:t>
            </a:fld>
            <a:endParaRPr lang="en-US"/>
          </a:p>
        </p:txBody>
      </p:sp>
      <p:sp>
        <p:nvSpPr>
          <p:cNvPr id="155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2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F266C452-F3DC-A941-98C7-3E2359523633}" type="slidenum">
              <a:rPr lang="en-US"/>
              <a:pPr>
                <a:defRPr/>
              </a:pPr>
              <a:t>13</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019861BC-A1D8-F849-A9DE-E2FFDECDFBEF}" type="slidenum">
              <a:rPr lang="en-US"/>
              <a:pPr>
                <a:defRPr/>
              </a:pPr>
              <a:t>14</a:t>
            </a:fld>
            <a:endParaRPr lang="en-US"/>
          </a:p>
        </p:txBody>
      </p:sp>
      <p:sp>
        <p:nvSpPr>
          <p:cNvPr id="1146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5A8B12D8-6458-444D-8428-7ED08CB05F25}" type="slidenum">
              <a:rPr lang="en-US"/>
              <a:pPr>
                <a:defRPr/>
              </a:pPr>
              <a:t>15</a:t>
            </a:fld>
            <a:endParaRPr lang="en-US"/>
          </a:p>
        </p:txBody>
      </p:sp>
      <p:sp>
        <p:nvSpPr>
          <p:cNvPr id="1148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8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D225D497-94E7-004E-9DD5-A715A41857DA}" type="slidenum">
              <a:rPr lang="en-US"/>
              <a:pPr>
                <a:defRPr/>
              </a:pPr>
              <a:t>16</a:t>
            </a:fld>
            <a:endParaRPr lang="en-US"/>
          </a:p>
        </p:txBody>
      </p:sp>
      <p:sp>
        <p:nvSpPr>
          <p:cNvPr id="1150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0979" name="Rectangle 3"/>
          <p:cNvSpPr>
            <a:spLocks noGrp="1" noChangeArrowheads="1"/>
          </p:cNvSpPr>
          <p:nvPr>
            <p:ph type="body" idx="1"/>
          </p:nvPr>
        </p:nvSpPr>
        <p:spPr/>
        <p:txBody>
          <a:bodyPr/>
          <a:lstStyle/>
          <a:p>
            <a:pPr eaLnBrk="1" hangingPunct="1">
              <a:defRPr/>
            </a:pPr>
            <a:r>
              <a:rPr lang="en-US" b="1" smtClean="0">
                <a:cs typeface="+mn-cs"/>
              </a:rPr>
              <a:t>Presentation Notes</a:t>
            </a:r>
            <a:r>
              <a:rPr lang="en-US" smtClean="0">
                <a:cs typeface="+mn-cs"/>
              </a:rPr>
              <a:t>:</a:t>
            </a:r>
          </a:p>
          <a:p>
            <a:pPr eaLnBrk="1" hangingPunct="1">
              <a:defRPr/>
            </a:pPr>
            <a:r>
              <a:rPr lang="en-US" smtClean="0">
                <a:cs typeface="+mn-cs"/>
              </a:rPr>
              <a:t>It is important that you view the video on postmodern epistemology to understand how to present this survey. In the video, the stage of truth is illustrated historically to help the students understand why we are in a postmodern world of relativism. </a:t>
            </a:r>
          </a:p>
          <a:p>
            <a:pPr eaLnBrk="1" hangingPunct="1">
              <a:defRPr/>
            </a:pPr>
            <a:endParaRPr lang="en-US" smtClean="0">
              <a:cs typeface="+mn-cs"/>
            </a:endParaRPr>
          </a:p>
          <a:p>
            <a:pPr eaLnBrk="1" hangingPunct="1">
              <a:defRPr/>
            </a:pPr>
            <a:r>
              <a:rPr lang="en-US" smtClean="0">
                <a:cs typeface="+mn-cs"/>
              </a:rPr>
              <a:t>To help build the stage of truth, use people to represent each source of revelation.</a:t>
            </a:r>
          </a:p>
          <a:p>
            <a:pPr eaLnBrk="1" hangingPunct="1">
              <a:defRPr/>
            </a:pPr>
            <a:r>
              <a:rPr lang="en-US" smtClean="0">
                <a:cs typeface="+mn-cs"/>
              </a:rPr>
              <a:t>Reason: A person who majored in math or an engineer.</a:t>
            </a:r>
          </a:p>
          <a:p>
            <a:pPr eaLnBrk="1" hangingPunct="1">
              <a:defRPr/>
            </a:pPr>
            <a:r>
              <a:rPr lang="en-US" smtClean="0">
                <a:cs typeface="+mn-cs"/>
              </a:rPr>
              <a:t>Tradition: The person who comes from the largest immediate family</a:t>
            </a:r>
          </a:p>
          <a:p>
            <a:pPr eaLnBrk="1" hangingPunct="1">
              <a:defRPr/>
            </a:pPr>
            <a:r>
              <a:rPr lang="en-US" smtClean="0">
                <a:cs typeface="+mn-cs"/>
              </a:rPr>
              <a:t>Bible: The person who has the most assigned Bible verses memorized.</a:t>
            </a:r>
          </a:p>
          <a:p>
            <a:pPr eaLnBrk="1" hangingPunct="1">
              <a:defRPr/>
            </a:pPr>
            <a:endParaRPr lang="en-US" smtClean="0">
              <a:cs typeface="+mn-cs"/>
            </a:endParaRPr>
          </a:p>
          <a:p>
            <a:pPr eaLnBrk="1" hangingPunct="1">
              <a:defRPr/>
            </a:pPr>
            <a:r>
              <a:rPr lang="en-US" smtClean="0">
                <a:cs typeface="+mn-cs"/>
              </a:rPr>
              <a:t>After the presentation, you should challenge people with the question, </a:t>
            </a:r>
            <a:r>
              <a:rPr lang="ja-JP" altLang="en-US" smtClean="0">
                <a:latin typeface="Arial"/>
                <a:cs typeface="+mn-cs"/>
              </a:rPr>
              <a:t>“</a:t>
            </a:r>
            <a:r>
              <a:rPr lang="en-US" smtClean="0">
                <a:cs typeface="+mn-cs"/>
              </a:rPr>
              <a:t>What should the Christian stage of truth look like?</a:t>
            </a:r>
            <a:r>
              <a:rPr lang="ja-JP" altLang="en-US" smtClean="0">
                <a:latin typeface="Arial"/>
                <a:cs typeface="+mn-cs"/>
              </a:rPr>
              <a:t>”</a:t>
            </a:r>
            <a:r>
              <a:rPr lang="en-US" smtClean="0">
                <a:cs typeface="+mn-cs"/>
              </a:rPr>
              <a:t> Building this stage of truth is the ultimate purpose of </a:t>
            </a:r>
            <a:r>
              <a:rPr lang="en-US" i="1" smtClean="0">
                <a:cs typeface="+mn-cs"/>
              </a:rPr>
              <a:t>Introduction to Theology</a:t>
            </a:r>
            <a:r>
              <a:rPr lang="en-US" smtClean="0">
                <a:cs typeface="+mn-cs"/>
              </a:rPr>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4ACE9A26-BFC0-6945-B5A8-112D2ED52E6C}" type="slidenum">
              <a:rPr lang="en-US"/>
              <a:pPr>
                <a:defRPr/>
              </a:pPr>
              <a:t>17</a:t>
            </a:fld>
            <a:endParaRPr lang="en-US"/>
          </a:p>
        </p:txBody>
      </p:sp>
      <p:sp>
        <p:nvSpPr>
          <p:cNvPr id="1153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3027" name="Rectangle 3"/>
          <p:cNvSpPr>
            <a:spLocks noGrp="1" noChangeArrowheads="1"/>
          </p:cNvSpPr>
          <p:nvPr>
            <p:ph type="body" idx="1"/>
          </p:nvPr>
        </p:nvSpPr>
        <p:spPr/>
        <p:txBody>
          <a:bodyPr/>
          <a:lstStyle/>
          <a:p>
            <a:pPr eaLnBrk="1" hangingPunct="1">
              <a:defRPr/>
            </a:pPr>
            <a:r>
              <a:rPr lang="en-US" b="1" smtClean="0">
                <a:cs typeface="+mn-cs"/>
              </a:rPr>
              <a:t>Presentation Notes</a:t>
            </a:r>
            <a:r>
              <a:rPr lang="en-US" smtClean="0">
                <a:cs typeface="+mn-cs"/>
              </a:rPr>
              <a:t>:</a:t>
            </a:r>
          </a:p>
          <a:p>
            <a:pPr eaLnBrk="1" hangingPunct="1">
              <a:defRPr/>
            </a:pPr>
            <a:r>
              <a:rPr lang="en-US" smtClean="0">
                <a:cs typeface="+mn-cs"/>
              </a:rPr>
              <a:t>This slide explains that we, according to most scholars, are in the middle to late stages of the transition period into what has been called the postmodern period. </a:t>
            </a:r>
          </a:p>
          <a:p>
            <a:pPr eaLnBrk="1" hangingPunct="1">
              <a:defRPr/>
            </a:pPr>
            <a:endParaRPr lang="en-US" smtClean="0">
              <a:cs typeface="+mn-cs"/>
            </a:endParaRPr>
          </a:p>
          <a:p>
            <a:pPr eaLnBrk="1" hangingPunct="1">
              <a:defRPr/>
            </a:pPr>
            <a:r>
              <a:rPr lang="en-US" smtClean="0">
                <a:cs typeface="+mn-cs"/>
              </a:rPr>
              <a:t>This slide usually ends the third session.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BBEEC7E6-F112-5F4A-A571-3F5EED265A32}" type="slidenum">
              <a:rPr lang="en-US"/>
              <a:pPr>
                <a:defRPr/>
              </a:pPr>
              <a:t>18</a:t>
            </a:fld>
            <a:endParaRPr lang="en-US"/>
          </a:p>
        </p:txBody>
      </p:sp>
      <p:sp>
        <p:nvSpPr>
          <p:cNvPr id="155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4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D707FA22-4216-A14B-B9CE-DC7C1A83AB01}" type="slidenum">
              <a:rPr lang="en-US"/>
              <a:pPr>
                <a:defRPr/>
              </a:pPr>
              <a:t>19</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5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14F107BB-1357-3043-B341-9E236DB0797C}" type="slidenum">
              <a:rPr lang="en-US"/>
              <a:pPr>
                <a:defRPr/>
              </a:pPr>
              <a:t>2</a:t>
            </a:fld>
            <a:endParaRPr lang="en-US"/>
          </a:p>
        </p:txBody>
      </p:sp>
      <p:sp>
        <p:nvSpPr>
          <p:cNvPr id="1127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7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CC5CDC24-74F0-1F45-8B49-48626328E5F2}" type="slidenum">
              <a:rPr lang="en-US"/>
              <a:pPr>
                <a:defRPr/>
              </a:pPr>
              <a:t>20</a:t>
            </a:fld>
            <a:endParaRPr lang="en-US"/>
          </a:p>
        </p:txBody>
      </p:sp>
      <p:sp>
        <p:nvSpPr>
          <p:cNvPr id="1157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23" name="Rectangle 3"/>
          <p:cNvSpPr>
            <a:spLocks noGrp="1" noChangeArrowheads="1"/>
          </p:cNvSpPr>
          <p:nvPr>
            <p:ph type="body" idx="1"/>
          </p:nvPr>
        </p:nvSpPr>
        <p:spPr/>
        <p:txBody>
          <a:bodyPr/>
          <a:lstStyle/>
          <a:p>
            <a:pPr eaLnBrk="1" hangingPunct="1">
              <a:defRPr/>
            </a:pPr>
            <a:r>
              <a:rPr lang="en-US" b="1" smtClean="0">
                <a:cs typeface="+mn-cs"/>
              </a:rPr>
              <a:t>Reference</a:t>
            </a:r>
            <a:r>
              <a:rPr lang="en-US" smtClean="0">
                <a:cs typeface="+mn-cs"/>
              </a:rPr>
              <a:t>:</a:t>
            </a:r>
          </a:p>
          <a:p>
            <a:pPr eaLnBrk="1" hangingPunct="1">
              <a:defRPr/>
            </a:pPr>
            <a:r>
              <a:rPr lang="en-US" smtClean="0">
                <a:cs typeface="+mn-cs"/>
              </a:rPr>
              <a:t>The illustration of Spock and Data is adapted from Stanley Grenz </a:t>
            </a:r>
            <a:r>
              <a:rPr lang="en-US" i="1" smtClean="0">
                <a:cs typeface="+mn-cs"/>
              </a:rPr>
              <a:t>Primer on Postmodernism</a:t>
            </a:r>
            <a:r>
              <a:rPr lang="en-US" smtClean="0">
                <a:cs typeface="+mn-cs"/>
              </a:rPr>
              <a:t> (Grand Rapids, MI: Eerdmans, 1996), 1-10.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0B710259-6B30-7141-A63A-AFAA4E82125B}" type="slidenum">
              <a:rPr lang="en-US"/>
              <a:pPr>
                <a:defRPr/>
              </a:pPr>
              <a:t>21</a:t>
            </a:fld>
            <a:endParaRPr lang="en-US"/>
          </a:p>
        </p:txBody>
      </p:sp>
      <p:sp>
        <p:nvSpPr>
          <p:cNvPr id="155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6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2AC8B100-DAF1-A344-9F10-29D7CEB34371}" type="slidenum">
              <a:rPr lang="en-US"/>
              <a:pPr>
                <a:defRPr/>
              </a:pPr>
              <a:t>22</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6709B019-CF09-984F-9625-2F9D37FBD7D0}" type="slidenum">
              <a:rPr lang="en-US"/>
              <a:pPr>
                <a:defRPr/>
              </a:pPr>
              <a:t>23</a:t>
            </a:fld>
            <a:endParaRPr lang="en-US"/>
          </a:p>
        </p:txBody>
      </p:sp>
      <p:sp>
        <p:nvSpPr>
          <p:cNvPr id="116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1219" name="Rectangle 3"/>
          <p:cNvSpPr>
            <a:spLocks noGrp="1" noChangeArrowheads="1"/>
          </p:cNvSpPr>
          <p:nvPr>
            <p:ph type="body" idx="1"/>
          </p:nvPr>
        </p:nvSpPr>
        <p:spPr/>
        <p:txBody>
          <a:bodyPr/>
          <a:lstStyle/>
          <a:p>
            <a:pPr eaLnBrk="1" hangingPunct="1">
              <a:defRPr/>
            </a:pPr>
            <a:endParaRPr lang="en-US" b="1" smtClean="0">
              <a:cs typeface="+mn-cs"/>
            </a:endParaRPr>
          </a:p>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516BA1E2-5F25-6C49-8422-0D709BF0E38C}" type="slidenum">
              <a:rPr lang="en-US"/>
              <a:pPr>
                <a:defRPr/>
              </a:pPr>
              <a:t>24</a:t>
            </a:fld>
            <a:endParaRPr lang="en-US"/>
          </a:p>
        </p:txBody>
      </p:sp>
      <p:sp>
        <p:nvSpPr>
          <p:cNvPr id="148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9923" name="Rectangle 3"/>
          <p:cNvSpPr>
            <a:spLocks noGrp="1" noChangeArrowheads="1"/>
          </p:cNvSpPr>
          <p:nvPr>
            <p:ph type="body" idx="1"/>
          </p:nvPr>
        </p:nvSpPr>
        <p:spPr/>
        <p:txBody>
          <a:bodyPr/>
          <a:lstStyle/>
          <a:p>
            <a:pPr eaLnBrk="1" hangingPunct="1">
              <a:defRPr/>
            </a:pPr>
            <a:r>
              <a:rPr lang="en-US" b="1" smtClean="0">
                <a:cs typeface="+mn-cs"/>
              </a:rPr>
              <a:t>Activity: Group discussion</a:t>
            </a:r>
          </a:p>
          <a:p>
            <a:pPr eaLnBrk="1" hangingPunct="1">
              <a:defRPr/>
            </a:pPr>
            <a:r>
              <a:rPr lang="en-US" smtClean="0">
                <a:cs typeface="+mn-cs"/>
              </a:rPr>
              <a:t>Have people separate into groups of 5–10 people to discuss the questions found in the student notes. Make sure that each group has a leader who is familiar with the material and </a:t>
            </a:r>
            <a:r>
              <a:rPr lang="en-US" i="1" smtClean="0">
                <a:cs typeface="+mn-cs"/>
              </a:rPr>
              <a:t>able to keep the discussion on track</a:t>
            </a:r>
            <a:r>
              <a:rPr lang="en-US" smtClean="0">
                <a:cs typeface="+mn-cs"/>
              </a:rPr>
              <a:t>. The discussion groups should last no longer than 45 minutes.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1F378B3B-7F2B-E24D-9305-F5BB98CA4914}" type="slidenum">
              <a:rPr lang="en-US"/>
              <a:pPr>
                <a:defRPr/>
              </a:pPr>
              <a:t>3</a:t>
            </a:fld>
            <a:endParaRPr lang="en-US"/>
          </a:p>
        </p:txBody>
      </p:sp>
      <p:sp>
        <p:nvSpPr>
          <p:cNvPr id="1129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9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8DB956B7-B33F-C142-AEB9-A9A76644A8F8}" type="slidenum">
              <a:rPr lang="en-US"/>
              <a:pPr>
                <a:defRPr/>
              </a:pPr>
              <a:t>4</a:t>
            </a:fld>
            <a:endParaRPr lang="en-US"/>
          </a:p>
        </p:txBody>
      </p:sp>
      <p:sp>
        <p:nvSpPr>
          <p:cNvPr id="113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1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7D29BE1B-0A14-F747-A200-34DAD0F68D20}" type="slidenum">
              <a:rPr lang="en-US"/>
              <a:pPr>
                <a:defRPr/>
              </a:pPr>
              <a:t>5</a:t>
            </a:fld>
            <a:endParaRPr lang="en-US"/>
          </a:p>
        </p:txBody>
      </p:sp>
      <p:sp>
        <p:nvSpPr>
          <p:cNvPr id="113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3571" name="Rectangle 3"/>
          <p:cNvSpPr>
            <a:spLocks noGrp="1" noChangeArrowheads="1"/>
          </p:cNvSpPr>
          <p:nvPr>
            <p:ph type="body" idx="1"/>
          </p:nvPr>
        </p:nvSpPr>
        <p:spPr/>
        <p:txBody>
          <a:bodyPr/>
          <a:lstStyle/>
          <a:p>
            <a:pPr eaLnBrk="1" hangingPunct="1">
              <a:defRPr/>
            </a:pPr>
            <a:r>
              <a:rPr lang="en-US" b="1" smtClean="0">
                <a:cs typeface="+mn-cs"/>
              </a:rPr>
              <a:t>Presentation Notes:</a:t>
            </a:r>
          </a:p>
          <a:p>
            <a:pPr eaLnBrk="1" hangingPunct="1">
              <a:defRPr/>
            </a:pPr>
            <a:r>
              <a:rPr lang="en-US" smtClean="0">
                <a:cs typeface="+mn-cs"/>
              </a:rPr>
              <a:t>Relativism and Subjectivism are frequently used interchangeably, but this distinction is helpful, as some people would hold primarily to one or the other.</a:t>
            </a:r>
          </a:p>
          <a:p>
            <a:pPr eaLnBrk="1" hangingPunct="1">
              <a:defRPr/>
            </a:pPr>
            <a:r>
              <a:rPr lang="en-US" smtClean="0">
                <a:cs typeface="+mn-cs"/>
              </a:rPr>
              <a:t>Examples of Pragmatism would be people</a:t>
            </a:r>
            <a:r>
              <a:rPr lang="ja-JP" altLang="en-US" smtClean="0">
                <a:latin typeface="Arial"/>
                <a:cs typeface="+mn-cs"/>
              </a:rPr>
              <a:t>’</a:t>
            </a:r>
            <a:r>
              <a:rPr lang="en-US" smtClean="0">
                <a:cs typeface="+mn-cs"/>
              </a:rPr>
              <a:t>s pragmatic views of divorce (if it makes me happier, ultimately it is right), understanding of ministry success (if there are a lot of people, God is behind it), and the American Revolution (since it was so successful, it was right).</a:t>
            </a:r>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0BCFB166-4681-F747-84C9-D73A80245BD4}" type="slidenum">
              <a:rPr lang="en-US"/>
              <a:pPr>
                <a:defRPr/>
              </a:pPr>
              <a:t>6</a:t>
            </a:fld>
            <a:endParaRPr lang="en-US"/>
          </a:p>
        </p:txBody>
      </p:sp>
      <p:sp>
        <p:nvSpPr>
          <p:cNvPr id="113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5619" name="Rectangle 3"/>
          <p:cNvSpPr>
            <a:spLocks noGrp="1" noChangeArrowheads="1"/>
          </p:cNvSpPr>
          <p:nvPr>
            <p:ph type="body" idx="1"/>
          </p:nvPr>
        </p:nvSpPr>
        <p:spPr/>
        <p:txBody>
          <a:bodyPr/>
          <a:lstStyle/>
          <a:p>
            <a:pPr eaLnBrk="1" hangingPunct="1">
              <a:defRPr/>
            </a:pPr>
            <a:r>
              <a:rPr lang="en-US" b="1" smtClean="0">
                <a:cs typeface="+mn-cs"/>
              </a:rPr>
              <a:t>Activity: Group discussion</a:t>
            </a:r>
          </a:p>
          <a:p>
            <a:pPr eaLnBrk="1" hangingPunct="1">
              <a:defRPr/>
            </a:pPr>
            <a:r>
              <a:rPr lang="en-US" smtClean="0">
                <a:cs typeface="+mn-cs"/>
              </a:rPr>
              <a:t>Let people give their opinions concerning this before moving to the next slide. Give them a few minutes to discuss this.</a:t>
            </a:r>
          </a:p>
          <a:p>
            <a:pPr eaLnBrk="1" hangingPunct="1">
              <a:defRPr/>
            </a:pPr>
            <a:endParaRPr lang="en-US" b="1" smtClean="0">
              <a:cs typeface="+mn-cs"/>
            </a:endParaRPr>
          </a:p>
          <a:p>
            <a:pPr eaLnBrk="1" hangingPunct="1">
              <a:defRPr/>
            </a:pPr>
            <a:r>
              <a:rPr lang="en-US" b="1" smtClean="0">
                <a:cs typeface="+mn-cs"/>
              </a:rPr>
              <a:t>Presentation Notes</a:t>
            </a:r>
            <a:r>
              <a:rPr lang="en-US" smtClean="0">
                <a:cs typeface="+mn-cs"/>
              </a:rPr>
              <a:t>:</a:t>
            </a:r>
          </a:p>
          <a:p>
            <a:pPr eaLnBrk="1" hangingPunct="1">
              <a:defRPr/>
            </a:pPr>
            <a:r>
              <a:rPr lang="en-US" smtClean="0">
                <a:cs typeface="+mn-cs"/>
              </a:rPr>
              <a:t>As will become clear through the rest of this presentation, the first five best represent our postmodern or emerging culture.</a:t>
            </a:r>
          </a:p>
          <a:p>
            <a:pPr eaLnBrk="1" hangingPunct="1">
              <a:defRPr/>
            </a:pPr>
            <a:endParaRPr lang="en-US" smtClean="0">
              <a:cs typeface="+mn-cs"/>
            </a:endParaRPr>
          </a:p>
          <a:p>
            <a:pPr eaLnBrk="1" hangingPunct="1">
              <a:defRPr/>
            </a:pPr>
            <a:r>
              <a:rPr lang="en-US" smtClean="0">
                <a:cs typeface="+mn-cs"/>
              </a:rPr>
              <a:t>Some examples of pragmatism being used in Scripture see Rahab, the Hebrew midwives, and Samuel going to anoint David.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28BEB4F2-7008-BA44-A4B7-5AE496B3E4A7}" type="slidenum">
              <a:rPr lang="en-US"/>
              <a:pPr>
                <a:defRPr/>
              </a:pPr>
              <a:t>7</a:t>
            </a:fld>
            <a:endParaRPr lang="en-US"/>
          </a:p>
        </p:txBody>
      </p:sp>
      <p:sp>
        <p:nvSpPr>
          <p:cNvPr id="1137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7667" name="Rectangle 3"/>
          <p:cNvSpPr>
            <a:spLocks noGrp="1" noChangeArrowheads="1"/>
          </p:cNvSpPr>
          <p:nvPr>
            <p:ph type="body" idx="1"/>
          </p:nvPr>
        </p:nvSpPr>
        <p:spPr/>
        <p:txBody>
          <a:bodyPr/>
          <a:lstStyle/>
          <a:p>
            <a:pPr eaLnBrk="1" hangingPunct="1">
              <a:defRPr/>
            </a:pPr>
            <a:r>
              <a:rPr lang="en-US" b="1" smtClean="0">
                <a:cs typeface="+mn-cs"/>
              </a:rPr>
              <a:t>Activity: Group discussion</a:t>
            </a:r>
          </a:p>
          <a:p>
            <a:pPr eaLnBrk="1" hangingPunct="1">
              <a:defRPr/>
            </a:pPr>
            <a:r>
              <a:rPr lang="en-US" smtClean="0">
                <a:cs typeface="+mn-cs"/>
              </a:rPr>
              <a:t>Discuss this question only for a moment. Let people give their opinions, but do not settle the question since it will be discussed for the next two classes.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060DB292-77A8-694C-9CD2-8B1C2E2BA52A}" type="slidenum">
              <a:rPr lang="en-US"/>
              <a:pPr>
                <a:defRPr/>
              </a:pPr>
              <a:t>8</a:t>
            </a:fld>
            <a:endParaRPr lang="en-US"/>
          </a:p>
        </p:txBody>
      </p:sp>
      <p:sp>
        <p:nvSpPr>
          <p:cNvPr id="143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6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8"/>
          <p:cNvSpPr>
            <a:spLocks noGrp="1" noChangeArrowheads="1"/>
          </p:cNvSpPr>
          <p:nvPr>
            <p:ph type="hdr" sz="quarter"/>
          </p:nvPr>
        </p:nvSpPr>
        <p:spPr/>
        <p:txBody>
          <a:bodyPr/>
          <a:lstStyle/>
          <a:p>
            <a:pPr>
              <a:defRPr/>
            </a:pPr>
            <a:r>
              <a:rPr lang="en-US"/>
              <a:t>Teacher</a:t>
            </a:r>
            <a:r>
              <a:rPr lang="ja-JP" altLang="en-US">
                <a:latin typeface="Arial"/>
              </a:rPr>
              <a:t>’</a:t>
            </a:r>
            <a:r>
              <a:rPr lang="en-US"/>
              <a:t>s Notes</a:t>
            </a:r>
          </a:p>
        </p:txBody>
      </p:sp>
      <p:sp>
        <p:nvSpPr>
          <p:cNvPr id="5" name="Rectangle 1039"/>
          <p:cNvSpPr>
            <a:spLocks noGrp="1" noChangeArrowheads="1"/>
          </p:cNvSpPr>
          <p:nvPr>
            <p:ph type="dt" sz="quarter" idx="1"/>
          </p:nvPr>
        </p:nvSpPr>
        <p:spPr/>
        <p:txBody>
          <a:bodyPr/>
          <a:lstStyle/>
          <a:p>
            <a:pPr>
              <a:defRPr/>
            </a:pPr>
            <a:r>
              <a:rPr lang="en-US"/>
              <a:t>Introduction to Theology</a:t>
            </a:r>
            <a:endParaRPr lang="en-US" b="0">
              <a:latin typeface="Arial" charset="0"/>
            </a:endParaRPr>
          </a:p>
        </p:txBody>
      </p:sp>
      <p:sp>
        <p:nvSpPr>
          <p:cNvPr id="6" name="Rectangle 1040"/>
          <p:cNvSpPr>
            <a:spLocks noGrp="1" noChangeArrowheads="1"/>
          </p:cNvSpPr>
          <p:nvPr>
            <p:ph type="ftr" sz="quarter" idx="4"/>
          </p:nvPr>
        </p:nvSpPr>
        <p:spPr/>
        <p:txBody>
          <a:bodyPr/>
          <a:lstStyle/>
          <a:p>
            <a:pPr>
              <a:defRPr/>
            </a:pPr>
            <a:r>
              <a:rPr lang="en-US"/>
              <a:t>Copyright © 2005-2006 Reclaiming the Mind Ministries. All Rights Reserved.</a:t>
            </a:r>
            <a:endParaRPr lang="en-US" sz="1200"/>
          </a:p>
        </p:txBody>
      </p:sp>
      <p:sp>
        <p:nvSpPr>
          <p:cNvPr id="7" name="Rectangle 1041"/>
          <p:cNvSpPr>
            <a:spLocks noGrp="1" noChangeArrowheads="1"/>
          </p:cNvSpPr>
          <p:nvPr>
            <p:ph type="sldNum" sz="quarter" idx="5"/>
          </p:nvPr>
        </p:nvSpPr>
        <p:spPr/>
        <p:txBody>
          <a:bodyPr/>
          <a:lstStyle/>
          <a:p>
            <a:pPr>
              <a:defRPr/>
            </a:pPr>
            <a:r>
              <a:rPr lang="en-US"/>
              <a:t>Slide </a:t>
            </a:r>
            <a:fld id="{FDAAFF46-5122-D342-8863-461C94FA0F1C}" type="slidenum">
              <a:rPr lang="en-US"/>
              <a:pPr>
                <a:defRPr/>
              </a:pPr>
              <a:t>9</a:t>
            </a:fld>
            <a:endParaRPr lang="en-US"/>
          </a:p>
        </p:txBody>
      </p:sp>
      <p:sp>
        <p:nvSpPr>
          <p:cNvPr id="114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0739" name="Rectangle 3"/>
          <p:cNvSpPr>
            <a:spLocks noGrp="1" noChangeArrowheads="1"/>
          </p:cNvSpPr>
          <p:nvPr>
            <p:ph type="body" idx="1"/>
          </p:nvPr>
        </p:nvSpPr>
        <p:spPr/>
        <p:txBody>
          <a:bodyPr/>
          <a:lstStyle/>
          <a:p>
            <a:pPr eaLnBrk="1" hangingPunct="1">
              <a:defRPr/>
            </a:pPr>
            <a:r>
              <a:rPr lang="en-US" b="1" smtClean="0">
                <a:cs typeface="+mn-cs"/>
              </a:rPr>
              <a:t>Reference</a:t>
            </a:r>
            <a:r>
              <a:rPr lang="en-US" smtClean="0">
                <a:cs typeface="+mn-cs"/>
              </a:rPr>
              <a:t>:</a:t>
            </a:r>
          </a:p>
          <a:p>
            <a:pPr eaLnBrk="1" hangingPunct="1">
              <a:defRPr/>
            </a:pPr>
            <a:r>
              <a:rPr lang="en-US" smtClean="0">
                <a:cs typeface="+mn-cs"/>
              </a:rPr>
              <a:t>Michael Patton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0"/>
          <p:cNvGraphicFramePr>
            <a:graphicFrameLocks noChangeAspect="1"/>
          </p:cNvGraphicFramePr>
          <p:nvPr userDrawn="1"/>
        </p:nvGraphicFramePr>
        <p:xfrm>
          <a:off x="0" y="1447800"/>
          <a:ext cx="4213225" cy="5410200"/>
        </p:xfrm>
        <a:graphic>
          <a:graphicData uri="http://schemas.openxmlformats.org/presentationml/2006/ole">
            <mc:AlternateContent xmlns:mc="http://schemas.openxmlformats.org/markup-compatibility/2006">
              <mc:Choice xmlns:v="urn:schemas-microsoft-com:vml" Requires="v">
                <p:oleObj spid="_x0000_s68609" name="Image" r:id="rId3" imgW="4650900" imgH="5972467" progId="Photoshop.Image.5">
                  <p:embed/>
                </p:oleObj>
              </mc:Choice>
              <mc:Fallback>
                <p:oleObj name="Image" r:id="rId3" imgW="4650900" imgH="5972467" progId="Photoshop.Image.5">
                  <p:embed/>
                  <p:pic>
                    <p:nvPicPr>
                      <p:cNvPr id="0" name=""/>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447800"/>
                        <a:ext cx="4213225" cy="541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7"/>
                                </a:schemeClr>
                              </a:outerShdw>
                            </a:effectLst>
                          </a14:hiddenEffects>
                        </a:ext>
                      </a:extLst>
                    </p:spPr>
                  </p:pic>
                </p:oleObj>
              </mc:Fallback>
            </mc:AlternateContent>
          </a:graphicData>
        </a:graphic>
      </p:graphicFrame>
      <p:sp>
        <p:nvSpPr>
          <p:cNvPr id="5" name="Rectangle 7"/>
          <p:cNvSpPr>
            <a:spLocks noChangeArrowheads="1"/>
          </p:cNvSpPr>
          <p:nvPr userDrawn="1"/>
        </p:nvSpPr>
        <p:spPr bwMode="auto">
          <a:xfrm>
            <a:off x="4191000" y="6553200"/>
            <a:ext cx="320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900">
                <a:cs typeface="+mn-cs"/>
              </a:rPr>
              <a:t>Copyright © 2002-2006, Reclaiming the Mind Ministries.</a:t>
            </a:r>
          </a:p>
        </p:txBody>
      </p:sp>
      <p:pic>
        <p:nvPicPr>
          <p:cNvPr id="6"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77200" y="6248400"/>
            <a:ext cx="8572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38" name="Rectangle 2"/>
          <p:cNvSpPr>
            <a:spLocks noGrp="1" noChangeArrowheads="1"/>
          </p:cNvSpPr>
          <p:nvPr>
            <p:ph type="ctrTitle"/>
          </p:nvPr>
        </p:nvSpPr>
        <p:spPr>
          <a:xfrm>
            <a:off x="2133600" y="304800"/>
            <a:ext cx="6096000" cy="1470025"/>
          </a:xfrm>
        </p:spPr>
        <p:txBody>
          <a:bodyPr/>
          <a:lstStyle>
            <a:lvl1pPr algn="l">
              <a:defRPr/>
            </a:lvl1pPr>
          </a:lstStyle>
          <a:p>
            <a:pPr lvl="0"/>
            <a:r>
              <a:rPr lang="en-US" noProof="0" smtClean="0"/>
              <a:t>Click to edit Master title style</a:t>
            </a:r>
          </a:p>
        </p:txBody>
      </p:sp>
      <p:sp>
        <p:nvSpPr>
          <p:cNvPr id="577539" name="Rectangle 3"/>
          <p:cNvSpPr>
            <a:spLocks noGrp="1" noChangeArrowheads="1"/>
          </p:cNvSpPr>
          <p:nvPr>
            <p:ph type="subTitle" idx="1"/>
          </p:nvPr>
        </p:nvSpPr>
        <p:spPr>
          <a:xfrm>
            <a:off x="4191000" y="2590800"/>
            <a:ext cx="4724400" cy="1752600"/>
          </a:xfrm>
        </p:spPr>
        <p:txBody>
          <a:bodyPr/>
          <a:lstStyle>
            <a:lvl1pPr marL="0" indent="0" algn="ctr">
              <a:buFontTx/>
              <a:buNone/>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8" name="Rectangle 6"/>
          <p:cNvSpPr>
            <a:spLocks noGrp="1" noChangeArrowheads="1"/>
          </p:cNvSpPr>
          <p:nvPr>
            <p:ph type="sldNum" sz="quarter" idx="11"/>
          </p:nvPr>
        </p:nvSpPr>
        <p:spPr/>
        <p:txBody>
          <a:bodyPr/>
          <a:lstStyle>
            <a:lvl1pPr>
              <a:defRPr smtClean="0"/>
            </a:lvl1pPr>
          </a:lstStyle>
          <a:p>
            <a:pPr>
              <a:defRPr/>
            </a:pPr>
            <a:fld id="{5FFC3F54-1270-DA45-9361-E48525EF7384}" type="slidenum">
              <a:rPr lang="en-US"/>
              <a:pPr>
                <a:defRPr/>
              </a:pPr>
              <a:t>‹#›</a:t>
            </a:fld>
            <a:endParaRPr lang="en-US"/>
          </a:p>
        </p:txBody>
      </p:sp>
    </p:spTree>
    <p:extLst>
      <p:ext uri="{BB962C8B-B14F-4D97-AF65-F5344CB8AC3E}">
        <p14:creationId xmlns:p14="http://schemas.microsoft.com/office/powerpoint/2010/main" val="254847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C607B39-093F-F741-9134-F5C4A9DEAF8C}" type="slidenum">
              <a:rPr lang="en-US"/>
              <a:pPr>
                <a:defRPr/>
              </a:pPr>
              <a:t>‹#›</a:t>
            </a:fld>
            <a:endParaRPr lang="en-US"/>
          </a:p>
        </p:txBody>
      </p:sp>
    </p:spTree>
    <p:extLst>
      <p:ext uri="{BB962C8B-B14F-4D97-AF65-F5344CB8AC3E}">
        <p14:creationId xmlns:p14="http://schemas.microsoft.com/office/powerpoint/2010/main" val="409498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FABBEEE-4968-B84D-A03C-27B1A9D6A955}" type="slidenum">
              <a:rPr lang="en-US"/>
              <a:pPr>
                <a:defRPr/>
              </a:pPr>
              <a:t>‹#›</a:t>
            </a:fld>
            <a:endParaRPr lang="en-US"/>
          </a:p>
        </p:txBody>
      </p:sp>
    </p:spTree>
    <p:extLst>
      <p:ext uri="{BB962C8B-B14F-4D97-AF65-F5344CB8AC3E}">
        <p14:creationId xmlns:p14="http://schemas.microsoft.com/office/powerpoint/2010/main" val="569662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84868F14-B94F-024D-99AD-2313FBF3B01A}" type="slidenum">
              <a:rPr lang="en-US"/>
              <a:pPr>
                <a:defRPr/>
              </a:pPr>
              <a:t>‹#›</a:t>
            </a:fld>
            <a:endParaRPr lang="en-US"/>
          </a:p>
        </p:txBody>
      </p:sp>
    </p:spTree>
    <p:extLst>
      <p:ext uri="{BB962C8B-B14F-4D97-AF65-F5344CB8AC3E}">
        <p14:creationId xmlns:p14="http://schemas.microsoft.com/office/powerpoint/2010/main" val="316964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600200" y="1600200"/>
            <a:ext cx="7086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3A546FE-B714-6A44-A96C-7FE4F08267B7}" type="slidenum">
              <a:rPr lang="en-US"/>
              <a:pPr>
                <a:defRPr/>
              </a:pPr>
              <a:t>‹#›</a:t>
            </a:fld>
            <a:endParaRPr lang="en-US"/>
          </a:p>
        </p:txBody>
      </p:sp>
    </p:spTree>
    <p:extLst>
      <p:ext uri="{BB962C8B-B14F-4D97-AF65-F5344CB8AC3E}">
        <p14:creationId xmlns:p14="http://schemas.microsoft.com/office/powerpoint/2010/main" val="358775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00200" y="1600200"/>
            <a:ext cx="7086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2068A6E-F802-B749-8A75-28C50684B618}" type="slidenum">
              <a:rPr lang="en-US"/>
              <a:pPr>
                <a:defRPr/>
              </a:pPr>
              <a:t>‹#›</a:t>
            </a:fld>
            <a:endParaRPr lang="en-US"/>
          </a:p>
        </p:txBody>
      </p:sp>
    </p:spTree>
    <p:extLst>
      <p:ext uri="{BB962C8B-B14F-4D97-AF65-F5344CB8AC3E}">
        <p14:creationId xmlns:p14="http://schemas.microsoft.com/office/powerpoint/2010/main" val="16690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A1F6B1B-B4B3-6B43-B874-976042812960}" type="slidenum">
              <a:rPr lang="en-US"/>
              <a:pPr>
                <a:defRPr/>
              </a:pPr>
              <a:t>‹#›</a:t>
            </a:fld>
            <a:endParaRPr lang="en-US"/>
          </a:p>
        </p:txBody>
      </p:sp>
    </p:spTree>
    <p:extLst>
      <p:ext uri="{BB962C8B-B14F-4D97-AF65-F5344CB8AC3E}">
        <p14:creationId xmlns:p14="http://schemas.microsoft.com/office/powerpoint/2010/main" val="193907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5D1D537-AC5E-3D43-BE94-002D9E0A6764}" type="slidenum">
              <a:rPr lang="en-US"/>
              <a:pPr>
                <a:defRPr/>
              </a:pPr>
              <a:t>‹#›</a:t>
            </a:fld>
            <a:endParaRPr lang="en-US"/>
          </a:p>
        </p:txBody>
      </p:sp>
    </p:spTree>
    <p:extLst>
      <p:ext uri="{BB962C8B-B14F-4D97-AF65-F5344CB8AC3E}">
        <p14:creationId xmlns:p14="http://schemas.microsoft.com/office/powerpoint/2010/main" val="420027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3467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BF241F2-67F8-EC4B-A720-D85184A4E581}" type="slidenum">
              <a:rPr lang="en-US"/>
              <a:pPr>
                <a:defRPr/>
              </a:pPr>
              <a:t>‹#›</a:t>
            </a:fld>
            <a:endParaRPr lang="en-US"/>
          </a:p>
        </p:txBody>
      </p:sp>
    </p:spTree>
    <p:extLst>
      <p:ext uri="{BB962C8B-B14F-4D97-AF65-F5344CB8AC3E}">
        <p14:creationId xmlns:p14="http://schemas.microsoft.com/office/powerpoint/2010/main" val="102786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96E4EDB-35FF-CC4F-9B2A-5952D2EC3A6A}" type="slidenum">
              <a:rPr lang="en-US"/>
              <a:pPr>
                <a:defRPr/>
              </a:pPr>
              <a:t>‹#›</a:t>
            </a:fld>
            <a:endParaRPr lang="en-US"/>
          </a:p>
        </p:txBody>
      </p:sp>
    </p:spTree>
    <p:extLst>
      <p:ext uri="{BB962C8B-B14F-4D97-AF65-F5344CB8AC3E}">
        <p14:creationId xmlns:p14="http://schemas.microsoft.com/office/powerpoint/2010/main" val="219312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23A06E50-45ED-734D-8BAC-1AFFF9D5A036}" type="slidenum">
              <a:rPr lang="en-US"/>
              <a:pPr>
                <a:defRPr/>
              </a:pPr>
              <a:t>‹#›</a:t>
            </a:fld>
            <a:endParaRPr lang="en-US"/>
          </a:p>
        </p:txBody>
      </p:sp>
    </p:spTree>
    <p:extLst>
      <p:ext uri="{BB962C8B-B14F-4D97-AF65-F5344CB8AC3E}">
        <p14:creationId xmlns:p14="http://schemas.microsoft.com/office/powerpoint/2010/main" val="284834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8A0BA60E-3DF4-D843-AFF7-A50C8D509192}" type="slidenum">
              <a:rPr lang="en-US"/>
              <a:pPr>
                <a:defRPr/>
              </a:pPr>
              <a:t>‹#›</a:t>
            </a:fld>
            <a:endParaRPr lang="en-US"/>
          </a:p>
        </p:txBody>
      </p:sp>
    </p:spTree>
    <p:extLst>
      <p:ext uri="{BB962C8B-B14F-4D97-AF65-F5344CB8AC3E}">
        <p14:creationId xmlns:p14="http://schemas.microsoft.com/office/powerpoint/2010/main" val="7989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59C14F9-5361-F74D-83FE-5C1F3C0F297E}" type="slidenum">
              <a:rPr lang="en-US"/>
              <a:pPr>
                <a:defRPr/>
              </a:pPr>
              <a:t>‹#›</a:t>
            </a:fld>
            <a:endParaRPr lang="en-US"/>
          </a:p>
        </p:txBody>
      </p:sp>
    </p:spTree>
    <p:extLst>
      <p:ext uri="{BB962C8B-B14F-4D97-AF65-F5344CB8AC3E}">
        <p14:creationId xmlns:p14="http://schemas.microsoft.com/office/powerpoint/2010/main" val="60184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4A07AF1-AEF3-BD4C-AACF-3D1AC2708828}" type="slidenum">
              <a:rPr lang="en-US"/>
              <a:pPr>
                <a:defRPr/>
              </a:pPr>
              <a:t>‹#›</a:t>
            </a:fld>
            <a:endParaRPr lang="en-US"/>
          </a:p>
        </p:txBody>
      </p:sp>
    </p:spTree>
    <p:extLst>
      <p:ext uri="{BB962C8B-B14F-4D97-AF65-F5344CB8AC3E}">
        <p14:creationId xmlns:p14="http://schemas.microsoft.com/office/powerpoint/2010/main" val="2785011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vmlDrawing" Target="../drawings/vmlDrawing1.vml"/><Relationship Id="rId17" Type="http://schemas.openxmlformats.org/officeDocument/2006/relationships/oleObject" Target="../embeddings/oleObject1.bin"/><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9"/>
          <p:cNvGraphicFramePr>
            <a:graphicFrameLocks noChangeAspect="1"/>
          </p:cNvGraphicFramePr>
          <p:nvPr userDrawn="1"/>
        </p:nvGraphicFramePr>
        <p:xfrm>
          <a:off x="0" y="4572000"/>
          <a:ext cx="1781175" cy="2286000"/>
        </p:xfrm>
        <a:graphic>
          <a:graphicData uri="http://schemas.openxmlformats.org/presentationml/2006/ole">
            <mc:AlternateContent xmlns:mc="http://schemas.openxmlformats.org/markup-compatibility/2006">
              <mc:Choice xmlns:v="urn:schemas-microsoft-com:vml" Requires="v">
                <p:oleObj spid="_x0000_s1033" name="Image" r:id="rId17" imgW="4650900" imgH="5972467" progId="Photoshop.Image.5">
                  <p:embed/>
                </p:oleObj>
              </mc:Choice>
              <mc:Fallback>
                <p:oleObj name="Image" r:id="rId17" imgW="4650900" imgH="5972467" progId="Photoshop.Image.5">
                  <p:embed/>
                  <p:pic>
                    <p:nvPicPr>
                      <p:cNvPr id="0" name="Object 19"/>
                      <p:cNvPicPr>
                        <a:picLocks noChangeAspect="1" noChangeArrowheads="1"/>
                      </p:cNvPicPr>
                      <p:nvPr/>
                    </p:nvPicPr>
                    <p:blipFill>
                      <a:blip r:embed="rId1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4572000"/>
                        <a:ext cx="1781175" cy="228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7"/>
                                </a:schemeClr>
                              </a:outerShdw>
                            </a:effectLst>
                          </a14:hiddenEffects>
                        </a:ext>
                      </a:extLst>
                    </p:spPr>
                  </p:pic>
                </p:oleObj>
              </mc:Fallback>
            </mc:AlternateContent>
          </a:graphicData>
        </a:graphic>
      </p:graphicFrame>
      <p:sp>
        <p:nvSpPr>
          <p:cNvPr id="529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9411" name="Rectangle 3"/>
          <p:cNvSpPr>
            <a:spLocks noGrp="1" noChangeArrowheads="1"/>
          </p:cNvSpPr>
          <p:nvPr>
            <p:ph type="body" idx="1"/>
          </p:nvPr>
        </p:nvSpPr>
        <p:spPr bwMode="auto">
          <a:xfrm>
            <a:off x="1600200" y="1600200"/>
            <a:ext cx="7086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9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529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D4FB8252-C30E-8940-9245-A25CCBC966A2}" type="slidenum">
              <a:rPr lang="en-US"/>
              <a:pPr>
                <a:defRPr/>
              </a:pPr>
              <a:t>‹#›</a:t>
            </a:fld>
            <a:endParaRPr lang="en-US"/>
          </a:p>
        </p:txBody>
      </p:sp>
      <p:sp>
        <p:nvSpPr>
          <p:cNvPr id="529416" name="Rectangle 8"/>
          <p:cNvSpPr>
            <a:spLocks noChangeArrowheads="1"/>
          </p:cNvSpPr>
          <p:nvPr userDrawn="1"/>
        </p:nvSpPr>
        <p:spPr bwMode="auto">
          <a:xfrm>
            <a:off x="1905000" y="6553200"/>
            <a:ext cx="320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900">
                <a:cs typeface="+mn-cs"/>
              </a:rPr>
              <a:t>Copyright © 2002-2006, Reclaiming the Mind Ministries.</a:t>
            </a:r>
          </a:p>
        </p:txBody>
      </p:sp>
      <p:pic>
        <p:nvPicPr>
          <p:cNvPr id="1032" name="Picture 10"/>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77200" y="6248400"/>
            <a:ext cx="8572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ctr" rtl="0" eaLnBrk="0" fontAlgn="base" hangingPunct="0">
        <a:spcBef>
          <a:spcPct val="0"/>
        </a:spcBef>
        <a:spcAft>
          <a:spcPct val="0"/>
        </a:spcAft>
        <a:defRPr sz="4000">
          <a:solidFill>
            <a:srgbClr val="800000"/>
          </a:solidFill>
          <a:effectLst>
            <a:outerShdw blurRad="38100" dist="38100" dir="2700000" algn="tl">
              <a:srgbClr val="DDDDDD"/>
            </a:outerShdw>
          </a:effectLst>
          <a:latin typeface="+mj-lt"/>
          <a:ea typeface="+mj-ea"/>
          <a:cs typeface="ＭＳ Ｐゴシック" charset="0"/>
        </a:defRPr>
      </a:lvl1pPr>
      <a:lvl2pPr algn="ctr" rtl="0" eaLnBrk="0" fontAlgn="base" hangingPunct="0">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cs typeface="ＭＳ Ｐゴシック" charset="0"/>
        </a:defRPr>
      </a:lvl2pPr>
      <a:lvl3pPr algn="ctr" rtl="0" eaLnBrk="0" fontAlgn="base" hangingPunct="0">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cs typeface="ＭＳ Ｐゴシック" charset="0"/>
        </a:defRPr>
      </a:lvl3pPr>
      <a:lvl4pPr algn="ctr" rtl="0" eaLnBrk="0" fontAlgn="base" hangingPunct="0">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cs typeface="ＭＳ Ｐゴシック" charset="0"/>
        </a:defRPr>
      </a:lvl4pPr>
      <a:lvl5pPr algn="ctr" rtl="0" eaLnBrk="0" fontAlgn="base" hangingPunct="0">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cs typeface="ＭＳ Ｐゴシック" charset="0"/>
        </a:defRPr>
      </a:lvl5pPr>
      <a:lvl6pPr marL="457200"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6pPr>
      <a:lvl7pPr marL="914400"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7pPr>
      <a:lvl8pPr marL="1371600"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8pPr>
      <a:lvl9pPr marL="1828800" algn="ctr" rtl="0" fontAlgn="base">
        <a:spcBef>
          <a:spcPct val="0"/>
        </a:spcBef>
        <a:spcAft>
          <a:spcPct val="0"/>
        </a:spcAft>
        <a:defRPr sz="4000">
          <a:solidFill>
            <a:srgbClr val="800000"/>
          </a:solidFill>
          <a:effectLst>
            <a:outerShdw blurRad="38100" dist="38100" dir="2700000" algn="tl">
              <a:srgbClr val="DDDDDD"/>
            </a:outerShdw>
          </a:effectLst>
          <a:latin typeface="Perpetua Titling MT" charset="0"/>
          <a:ea typeface="ＭＳ Ｐゴシック" charset="0"/>
        </a:defRPr>
      </a:lvl9pPr>
    </p:titleStyle>
    <p:bodyStyle>
      <a:lvl1pPr marL="342900" indent="-342900" algn="l" rtl="0" eaLnBrk="0" fontAlgn="base" hangingPunct="0">
        <a:spcBef>
          <a:spcPct val="20000"/>
        </a:spcBef>
        <a:spcAft>
          <a:spcPct val="0"/>
        </a:spcAft>
        <a:buClr>
          <a:srgbClr val="800000"/>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rgbClr val="800000"/>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00"/>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00"/>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00"/>
        </a:buClr>
        <a:buChar char="»"/>
        <a:defRPr sz="2000">
          <a:solidFill>
            <a:schemeClr val="tx1"/>
          </a:solidFill>
          <a:latin typeface="+mn-lt"/>
          <a:ea typeface="+mn-ea"/>
        </a:defRPr>
      </a:lvl5pPr>
      <a:lvl6pPr marL="2514600" indent="-228600" algn="l" rtl="0" fontAlgn="base">
        <a:spcBef>
          <a:spcPct val="20000"/>
        </a:spcBef>
        <a:spcAft>
          <a:spcPct val="0"/>
        </a:spcAft>
        <a:buClr>
          <a:srgbClr val="800000"/>
        </a:buClr>
        <a:buChar char="»"/>
        <a:defRPr sz="2000">
          <a:solidFill>
            <a:schemeClr val="tx1"/>
          </a:solidFill>
          <a:latin typeface="+mn-lt"/>
          <a:ea typeface="+mn-ea"/>
        </a:defRPr>
      </a:lvl6pPr>
      <a:lvl7pPr marL="2971800" indent="-228600" algn="l" rtl="0" fontAlgn="base">
        <a:spcBef>
          <a:spcPct val="20000"/>
        </a:spcBef>
        <a:spcAft>
          <a:spcPct val="0"/>
        </a:spcAft>
        <a:buClr>
          <a:srgbClr val="800000"/>
        </a:buClr>
        <a:buChar char="»"/>
        <a:defRPr sz="2000">
          <a:solidFill>
            <a:schemeClr val="tx1"/>
          </a:solidFill>
          <a:latin typeface="+mn-lt"/>
          <a:ea typeface="+mn-ea"/>
        </a:defRPr>
      </a:lvl7pPr>
      <a:lvl8pPr marL="3429000" indent="-228600" algn="l" rtl="0" fontAlgn="base">
        <a:spcBef>
          <a:spcPct val="20000"/>
        </a:spcBef>
        <a:spcAft>
          <a:spcPct val="0"/>
        </a:spcAft>
        <a:buClr>
          <a:srgbClr val="800000"/>
        </a:buClr>
        <a:buChar char="»"/>
        <a:defRPr sz="2000">
          <a:solidFill>
            <a:schemeClr val="tx1"/>
          </a:solidFill>
          <a:latin typeface="+mn-lt"/>
          <a:ea typeface="+mn-ea"/>
        </a:defRPr>
      </a:lvl8pPr>
      <a:lvl9pPr marL="3886200" indent="-228600" algn="l" rtl="0" fontAlgn="base">
        <a:spcBef>
          <a:spcPct val="20000"/>
        </a:spcBef>
        <a:spcAft>
          <a:spcPct val="0"/>
        </a:spcAft>
        <a:buClr>
          <a:srgbClr val="800000"/>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4.bin"/><Relationship Id="rId5" Type="http://schemas.openxmlformats.org/officeDocument/2006/relationships/image" Target="../media/image4.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5.bin"/><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ctrTitle"/>
          </p:nvPr>
        </p:nvSpPr>
        <p:spPr>
          <a:xfrm>
            <a:off x="2133600" y="762000"/>
            <a:ext cx="6629400" cy="1470025"/>
          </a:xfrm>
        </p:spPr>
        <p:txBody>
          <a:bodyPr/>
          <a:lstStyle/>
          <a:p>
            <a:pPr eaLnBrk="1" hangingPunct="1">
              <a:defRPr/>
            </a:pPr>
            <a:r>
              <a:rPr lang="en-US" sz="3600" smtClean="0">
                <a:latin typeface="Perpetua" charset="0"/>
                <a:cs typeface="+mj-cs"/>
              </a:rPr>
              <a:t>Session 4</a:t>
            </a:r>
            <a:r>
              <a:rPr lang="en-US" sz="3600" smtClean="0">
                <a:cs typeface="+mj-cs"/>
              </a:rPr>
              <a:t/>
            </a:r>
            <a:br>
              <a:rPr lang="en-US" sz="3600" smtClean="0">
                <a:cs typeface="+mj-cs"/>
              </a:rPr>
            </a:br>
            <a:r>
              <a:rPr lang="en-US" sz="3600" smtClean="0">
                <a:cs typeface="+mj-cs"/>
              </a:rPr>
              <a:t>Postmodern Epistemology</a:t>
            </a:r>
          </a:p>
        </p:txBody>
      </p:sp>
      <p:sp>
        <p:nvSpPr>
          <p:cNvPr id="1125379" name="Rectangle 3"/>
          <p:cNvSpPr>
            <a:spLocks noGrp="1" noChangeArrowheads="1"/>
          </p:cNvSpPr>
          <p:nvPr>
            <p:ph type="subTitle" idx="1"/>
          </p:nvPr>
        </p:nvSpPr>
        <p:spPr>
          <a:xfrm>
            <a:off x="3429000" y="2590800"/>
            <a:ext cx="5410200" cy="1752600"/>
          </a:xfrm>
        </p:spPr>
        <p:txBody>
          <a:bodyPr/>
          <a:lstStyle/>
          <a:p>
            <a:pPr eaLnBrk="1" hangingPunct="1">
              <a:defRPr/>
            </a:pPr>
            <a:r>
              <a:rPr lang="en-US" b="1" smtClean="0">
                <a:latin typeface="Bradley Hand ITC" charset="0"/>
                <a:cs typeface="+mn-cs"/>
              </a:rPr>
              <a:t>Understanding Our           Changing Culture</a:t>
            </a:r>
          </a:p>
          <a:p>
            <a:pPr eaLnBrk="1" hangingPunct="1">
              <a:defRPr/>
            </a:pPr>
            <a:endParaRPr lang="en-US" b="1" smtClean="0">
              <a:latin typeface="Perpetua Titling MT"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082"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454083" name="Rectangle 3"/>
          <p:cNvSpPr>
            <a:spLocks noChangeArrowheads="1"/>
          </p:cNvSpPr>
          <p:nvPr/>
        </p:nvSpPr>
        <p:spPr bwMode="auto">
          <a:xfrm>
            <a:off x="838200" y="1635125"/>
            <a:ext cx="8077200" cy="4676775"/>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74998"/>
              </a:schemeClr>
            </a:outerShdw>
          </a:effectLst>
        </p:spPr>
        <p:txBody>
          <a:bodyPr anchor="ctr">
            <a:spAutoFit/>
          </a:bodyPr>
          <a:lstStyle/>
          <a:p>
            <a:pPr>
              <a:spcBef>
                <a:spcPct val="20000"/>
              </a:spcBef>
              <a:buClr>
                <a:schemeClr val="accent2"/>
              </a:buClr>
              <a:buSzPct val="55000"/>
              <a:buFont typeface="Wingdings" charset="0"/>
              <a:buNone/>
              <a:defRPr/>
            </a:pPr>
            <a:r>
              <a:rPr lang="ja-JP" altLang="en-US" sz="2800" b="1">
                <a:latin typeface="Arial"/>
                <a:cs typeface="+mn-cs"/>
              </a:rPr>
              <a:t>“</a:t>
            </a:r>
            <a:r>
              <a:rPr lang="en-US" sz="2800" b="1">
                <a:latin typeface="Bradley Hand ITC" charset="0"/>
                <a:cs typeface="+mn-cs"/>
              </a:rPr>
              <a:t>Apologetically, the question which arises in the postmodern context is the following. How can Christianity</a:t>
            </a:r>
            <a:r>
              <a:rPr lang="ja-JP" altLang="en-US" sz="2800" b="1">
                <a:latin typeface="Arial"/>
                <a:cs typeface="+mn-cs"/>
              </a:rPr>
              <a:t>’</a:t>
            </a:r>
            <a:r>
              <a:rPr lang="en-US" sz="2800" b="1">
                <a:latin typeface="Bradley Hand ITC" charset="0"/>
                <a:cs typeface="+mn-cs"/>
              </a:rPr>
              <a:t>s claims to truth be taken seriously, when there are so many rival alternatives, and when </a:t>
            </a:r>
            <a:r>
              <a:rPr lang="ja-JP" altLang="en-US" sz="2800" b="1">
                <a:latin typeface="Arial"/>
                <a:cs typeface="+mn-cs"/>
              </a:rPr>
              <a:t>‘</a:t>
            </a:r>
            <a:r>
              <a:rPr lang="en-US" sz="2800" b="1">
                <a:latin typeface="Bradley Hand ITC" charset="0"/>
                <a:cs typeface="+mn-cs"/>
              </a:rPr>
              <a:t>truth</a:t>
            </a:r>
            <a:r>
              <a:rPr lang="ja-JP" altLang="en-US" sz="2800" b="1">
                <a:latin typeface="Arial"/>
                <a:cs typeface="+mn-cs"/>
              </a:rPr>
              <a:t>’</a:t>
            </a:r>
            <a:r>
              <a:rPr lang="en-US" sz="2800" b="1">
                <a:latin typeface="Bradley Hand ITC" charset="0"/>
                <a:cs typeface="+mn-cs"/>
              </a:rPr>
              <a:t> itself has become a devalued notion? No-one can lay claim to possession of truth. It is all a question of perspective. The conclusion of this line of thought is as simple as it is devastating: </a:t>
            </a:r>
            <a:r>
              <a:rPr lang="ja-JP" altLang="en-US" sz="2800" b="1">
                <a:latin typeface="Arial"/>
                <a:cs typeface="+mn-cs"/>
              </a:rPr>
              <a:t>‘</a:t>
            </a:r>
            <a:r>
              <a:rPr lang="en-US" sz="2800" b="1">
                <a:latin typeface="Bradley Hand ITC" charset="0"/>
                <a:cs typeface="+mn-cs"/>
              </a:rPr>
              <a:t>the truth is that there is no truth</a:t>
            </a:r>
            <a:r>
              <a:rPr lang="ja-JP" altLang="en-US" sz="2800" b="1">
                <a:latin typeface="Arial"/>
                <a:cs typeface="+mn-cs"/>
              </a:rPr>
              <a:t>”</a:t>
            </a:r>
            <a:endParaRPr lang="en-US" sz="2800" b="1">
              <a:latin typeface="Bradley Hand ITC" charset="0"/>
              <a:cs typeface="+mn-cs"/>
            </a:endParaRPr>
          </a:p>
          <a:p>
            <a:pPr algn="r">
              <a:spcBef>
                <a:spcPct val="20000"/>
              </a:spcBef>
              <a:buClr>
                <a:schemeClr val="accent2"/>
              </a:buClr>
              <a:buSzPct val="55000"/>
              <a:buFont typeface="Wingdings" charset="0"/>
              <a:buNone/>
              <a:defRPr/>
            </a:pPr>
            <a:r>
              <a:rPr lang="en-US" sz="2800" b="1">
                <a:latin typeface="Bradley Hand ITC" charset="0"/>
                <a:cs typeface="+mn-cs"/>
              </a:rPr>
              <a:t>–Alister McGrath</a:t>
            </a:r>
          </a:p>
          <a:p>
            <a:pPr algn="r">
              <a:spcBef>
                <a:spcPct val="20000"/>
              </a:spcBef>
              <a:buClr>
                <a:schemeClr val="accent2"/>
              </a:buClr>
              <a:buSzPct val="55000"/>
              <a:buFont typeface="Wingdings" charset="0"/>
              <a:buNone/>
              <a:defRPr/>
            </a:pPr>
            <a:r>
              <a:rPr lang="en-US" sz="1200">
                <a:cs typeface="+mn-cs"/>
              </a:rPr>
              <a:t>A Passion for Truth (Downers Grove, IL: IVP, 1996), 188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body" idx="1"/>
          </p:nvPr>
        </p:nvSpPr>
        <p:spPr>
          <a:xfrm>
            <a:off x="1600200" y="2514600"/>
            <a:ext cx="6629400" cy="3611563"/>
          </a:xfrm>
        </p:spPr>
        <p:txBody>
          <a:bodyPr/>
          <a:lstStyle/>
          <a:p>
            <a:pPr eaLnBrk="1" hangingPunct="1">
              <a:lnSpc>
                <a:spcPct val="80000"/>
              </a:lnSpc>
              <a:buFontTx/>
              <a:buNone/>
              <a:defRPr/>
            </a:pPr>
            <a:r>
              <a:rPr lang="en-US" sz="2800" b="1" smtClean="0">
                <a:cs typeface="Times New Roman" charset="0"/>
              </a:rPr>
              <a:t>Protagoras:</a:t>
            </a:r>
            <a:r>
              <a:rPr lang="en-US" sz="2800" smtClean="0">
                <a:cs typeface="Times New Roman" charset="0"/>
              </a:rPr>
              <a:t> Truth is relative. It is only a matter of opinion. </a:t>
            </a:r>
          </a:p>
          <a:p>
            <a:pPr eaLnBrk="1" hangingPunct="1">
              <a:lnSpc>
                <a:spcPct val="80000"/>
              </a:lnSpc>
              <a:buFontTx/>
              <a:buNone/>
              <a:defRPr/>
            </a:pPr>
            <a:r>
              <a:rPr lang="en-US" sz="2800" b="1" i="1" smtClean="0">
                <a:cs typeface="Times New Roman" charset="0"/>
              </a:rPr>
              <a:t>Socrates:</a:t>
            </a:r>
            <a:r>
              <a:rPr lang="en-US" sz="2800" i="1" smtClean="0">
                <a:cs typeface="Times New Roman" charset="0"/>
              </a:rPr>
              <a:t> You mean that truth is mere subjective opinion? </a:t>
            </a:r>
            <a:endParaRPr lang="en-US" sz="2800" smtClean="0">
              <a:cs typeface="Times New Roman" charset="0"/>
            </a:endParaRPr>
          </a:p>
          <a:p>
            <a:pPr eaLnBrk="1" hangingPunct="1">
              <a:lnSpc>
                <a:spcPct val="80000"/>
              </a:lnSpc>
              <a:buFontTx/>
              <a:buNone/>
              <a:defRPr/>
            </a:pPr>
            <a:r>
              <a:rPr lang="en-US" sz="2800" b="1" smtClean="0">
                <a:cs typeface="Times New Roman" charset="0"/>
              </a:rPr>
              <a:t>Protagoras:</a:t>
            </a:r>
            <a:r>
              <a:rPr lang="en-US" sz="2800" smtClean="0">
                <a:cs typeface="Times New Roman" charset="0"/>
              </a:rPr>
              <a:t> Exactly. What is true for you is true for you, and what is true for me is true for me. Truth is subjective. </a:t>
            </a:r>
          </a:p>
          <a:p>
            <a:pPr eaLnBrk="1" hangingPunct="1">
              <a:lnSpc>
                <a:spcPct val="80000"/>
              </a:lnSpc>
              <a:buFontTx/>
              <a:buNone/>
              <a:defRPr/>
            </a:pPr>
            <a:r>
              <a:rPr lang="en-US" sz="2800" b="1" i="1" smtClean="0">
                <a:cs typeface="Times New Roman" charset="0"/>
              </a:rPr>
              <a:t>Socrates:</a:t>
            </a:r>
            <a:r>
              <a:rPr lang="en-US" sz="2800" i="1" smtClean="0">
                <a:cs typeface="Times New Roman" charset="0"/>
              </a:rPr>
              <a:t> Do you really mean that? That my opinion is true by virtue of its being my opinion? </a:t>
            </a:r>
          </a:p>
        </p:txBody>
      </p:sp>
      <p:sp>
        <p:nvSpPr>
          <p:cNvPr id="1141764" name="Text Box 4"/>
          <p:cNvSpPr txBox="1">
            <a:spLocks noChangeArrowheads="1"/>
          </p:cNvSpPr>
          <p:nvPr/>
        </p:nvSpPr>
        <p:spPr bwMode="auto">
          <a:xfrm>
            <a:off x="1524000" y="1663700"/>
            <a:ext cx="7162800" cy="774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13500000" algn="ctr" rotWithShape="0">
                    <a:schemeClr val="bg2">
                      <a:alpha val="74998"/>
                    </a:schemeClr>
                  </a:outerShdw>
                </a:effectLst>
              </a14:hiddenEffects>
            </a:ext>
          </a:extLst>
        </p:spPr>
        <p:txBody>
          <a:bodyPr>
            <a:spAutoFit/>
          </a:bodyPr>
          <a:lstStyle/>
          <a:p>
            <a:pPr>
              <a:lnSpc>
                <a:spcPct val="80000"/>
              </a:lnSpc>
              <a:spcBef>
                <a:spcPct val="20000"/>
              </a:spcBef>
              <a:buClr>
                <a:srgbClr val="800000"/>
              </a:buClr>
              <a:defRPr/>
            </a:pPr>
            <a:r>
              <a:rPr lang="en-US" sz="2800" b="1">
                <a:effectLst>
                  <a:outerShdw blurRad="38100" dist="38100" dir="2700000" algn="tl">
                    <a:srgbClr val="DDDDDD"/>
                  </a:outerShdw>
                </a:effectLst>
                <a:latin typeface="Perpetua" charset="0"/>
                <a:cs typeface="+mn-cs"/>
              </a:rPr>
              <a:t>A Conversation Between Protagoras and Socrates (4th Century B.C.)</a:t>
            </a:r>
          </a:p>
        </p:txBody>
      </p:sp>
      <p:sp>
        <p:nvSpPr>
          <p:cNvPr id="1141765" name="Rectangle 5"/>
          <p:cNvSpPr>
            <a:spLocks noGrp="1" noChangeArrowheads="1"/>
          </p:cNvSpPr>
          <p:nvPr>
            <p:ph type="title"/>
          </p:nvPr>
        </p:nvSpPr>
        <p:spPr/>
        <p:txBody>
          <a:bodyPr/>
          <a:lstStyle/>
          <a:p>
            <a:pPr eaLnBrk="1" hangingPunct="1">
              <a:defRPr/>
            </a:pPr>
            <a:r>
              <a:rPr lang="en-US" smtClean="0">
                <a:cs typeface="+mj-cs"/>
              </a:rPr>
              <a:t>Postmodern Epistemology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body" idx="1"/>
          </p:nvPr>
        </p:nvSpPr>
        <p:spPr>
          <a:xfrm>
            <a:off x="1600200" y="1752600"/>
            <a:ext cx="6781800" cy="4373563"/>
          </a:xfrm>
        </p:spPr>
        <p:txBody>
          <a:bodyPr/>
          <a:lstStyle/>
          <a:p>
            <a:pPr eaLnBrk="1" hangingPunct="1">
              <a:buFontTx/>
              <a:buNone/>
              <a:defRPr/>
            </a:pPr>
            <a:r>
              <a:rPr lang="en-US" sz="2800" b="1" smtClean="0">
                <a:cs typeface="Times New Roman" charset="0"/>
              </a:rPr>
              <a:t>Protagoras:</a:t>
            </a:r>
            <a:r>
              <a:rPr lang="en-US" sz="2800" smtClean="0">
                <a:cs typeface="Times New Roman" charset="0"/>
              </a:rPr>
              <a:t> Indeed I do. </a:t>
            </a:r>
          </a:p>
          <a:p>
            <a:pPr eaLnBrk="1" hangingPunct="1">
              <a:buFontTx/>
              <a:buNone/>
              <a:defRPr/>
            </a:pPr>
            <a:r>
              <a:rPr lang="en-US" sz="2800" b="1" i="1" smtClean="0">
                <a:cs typeface="Times New Roman" charset="0"/>
              </a:rPr>
              <a:t>Socrates:</a:t>
            </a:r>
            <a:r>
              <a:rPr lang="en-US" sz="2800" i="1" smtClean="0">
                <a:cs typeface="Times New Roman" charset="0"/>
              </a:rPr>
              <a:t> My opinion is: Truth is absolute, not opinion, and that you, Mr. Protagoras, are absolutely in error. Since this is my opinion, you must grant that it is true according to your philosophy. </a:t>
            </a:r>
          </a:p>
          <a:p>
            <a:pPr eaLnBrk="1" hangingPunct="1">
              <a:buFontTx/>
              <a:buNone/>
              <a:defRPr/>
            </a:pPr>
            <a:r>
              <a:rPr lang="en-US" sz="2800" b="1" smtClean="0">
                <a:cs typeface="Times New Roman" charset="0"/>
              </a:rPr>
              <a:t>Protagoras:</a:t>
            </a:r>
            <a:r>
              <a:rPr lang="en-US" sz="2800" smtClean="0">
                <a:cs typeface="Times New Roman" charset="0"/>
              </a:rPr>
              <a:t> You are quite correct, Socrates. </a:t>
            </a:r>
          </a:p>
        </p:txBody>
      </p:sp>
      <p:sp>
        <p:nvSpPr>
          <p:cNvPr id="1143812" name="Rectangle 4"/>
          <p:cNvSpPr>
            <a:spLocks noGrp="1" noChangeArrowheads="1"/>
          </p:cNvSpPr>
          <p:nvPr>
            <p:ph type="title"/>
          </p:nvPr>
        </p:nvSpPr>
        <p:spPr/>
        <p:txBody>
          <a:bodyPr/>
          <a:lstStyle/>
          <a:p>
            <a:pPr eaLnBrk="1" hangingPunct="1">
              <a:defRPr/>
            </a:pPr>
            <a:r>
              <a:rPr lang="en-US" smtClean="0">
                <a:cs typeface="+mj-cs"/>
              </a:rPr>
              <a:t>Postmodern Epistemology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p:txBody>
          <a:bodyPr/>
          <a:lstStyle/>
          <a:p>
            <a:pPr eaLnBrk="1" hangingPunct="1">
              <a:defRPr/>
            </a:pPr>
            <a:r>
              <a:rPr lang="en-US" smtClean="0">
                <a:cs typeface="+mj-cs"/>
              </a:rPr>
              <a:t>Postmodern Epistemology</a:t>
            </a:r>
          </a:p>
        </p:txBody>
      </p:sp>
      <p:graphicFrame>
        <p:nvGraphicFramePr>
          <p:cNvPr id="1144835" name="Group 3"/>
          <p:cNvGraphicFramePr>
            <a:graphicFrameLocks noGrp="1"/>
          </p:cNvGraphicFramePr>
          <p:nvPr>
            <p:ph idx="1"/>
          </p:nvPr>
        </p:nvGraphicFramePr>
        <p:xfrm>
          <a:off x="2052638" y="2133600"/>
          <a:ext cx="6408737" cy="3206750"/>
        </p:xfrm>
        <a:graphic>
          <a:graphicData uri="http://schemas.openxmlformats.org/drawingml/2006/table">
            <a:tbl>
              <a:tblPr/>
              <a:tblGrid>
                <a:gridCol w="6408737"/>
              </a:tblGrid>
              <a:tr h="640131">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en-US" sz="3600" b="1" i="0" u="none" strike="noStrike" cap="none" normalizeH="0" baseline="0">
                          <a:ln>
                            <a:noFill/>
                          </a:ln>
                          <a:solidFill>
                            <a:schemeClr val="bg1"/>
                          </a:solidFill>
                          <a:effectLst>
                            <a:outerShdw blurRad="38100" dist="38100" dir="2700000" algn="tl">
                              <a:srgbClr val="000000"/>
                            </a:outerShdw>
                          </a:effectLst>
                          <a:latin typeface="Calligrapher" charset="0"/>
                          <a:ea typeface="ＭＳ Ｐゴシック" charset="0"/>
                        </a:rPr>
                        <a:t>Self-defeating Statements</a:t>
                      </a:r>
                      <a:endParaRPr kumimoji="0" lang="en-US" sz="3600" b="0" i="0" u="none" strike="noStrike" cap="none" normalizeH="0" baseline="0">
                        <a:ln>
                          <a:noFill/>
                        </a:ln>
                        <a:solidFill>
                          <a:schemeClr val="bg1"/>
                        </a:solidFill>
                        <a:effectLst/>
                        <a:latin typeface="Calligrapher" charset="0"/>
                        <a:ea typeface="ＭＳ Ｐゴシック" charset="0"/>
                      </a:endParaRP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r>
              <a:tr h="2566619">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ja-JP" altLang="en-US" sz="2800" b="0" i="0" u="none" strike="noStrike" cap="none" normalizeH="0" baseline="0">
                          <a:ln>
                            <a:noFill/>
                          </a:ln>
                          <a:solidFill>
                            <a:schemeClr val="tx1"/>
                          </a:solidFill>
                          <a:effectLst/>
                          <a:latin typeface="Arial"/>
                          <a:ea typeface="ＭＳ Ｐゴシック" charset="0"/>
                        </a:rPr>
                        <a:t>“</a:t>
                      </a:r>
                      <a:r>
                        <a:rPr kumimoji="0" lang="en-US" sz="2800" b="0" i="0" u="none" strike="noStrike" cap="none" normalizeH="0" baseline="0">
                          <a:ln>
                            <a:noFill/>
                          </a:ln>
                          <a:solidFill>
                            <a:schemeClr val="tx1"/>
                          </a:solidFill>
                          <a:effectLst/>
                          <a:latin typeface="Perpetua" charset="0"/>
                          <a:ea typeface="ＭＳ Ｐゴシック" charset="0"/>
                        </a:rPr>
                        <a:t>I cannot speak a word in English.</a:t>
                      </a:r>
                      <a:r>
                        <a:rPr kumimoji="0" lang="ja-JP" altLang="en-US" sz="2800" b="0" i="0" u="none" strike="noStrike" cap="none" normalizeH="0" baseline="0">
                          <a:ln>
                            <a:noFill/>
                          </a:ln>
                          <a:solidFill>
                            <a:schemeClr val="tx1"/>
                          </a:solidFill>
                          <a:effectLst/>
                          <a:latin typeface="Arial"/>
                          <a:ea typeface="ＭＳ Ｐゴシック" charset="0"/>
                        </a:rPr>
                        <a:t>”</a:t>
                      </a:r>
                      <a:endParaRPr kumimoji="0" lang="en-US" sz="2800" b="0" i="0" u="none" strike="noStrike" cap="none" normalizeH="0" baseline="0">
                        <a:ln>
                          <a:noFill/>
                        </a:ln>
                        <a:solidFill>
                          <a:schemeClr val="tx1"/>
                        </a:solidFill>
                        <a:effectLst/>
                        <a:latin typeface="Perpetua"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ja-JP" altLang="en-US" sz="2800" b="0" i="0" u="none" strike="noStrike" cap="none" normalizeH="0" baseline="0">
                          <a:ln>
                            <a:noFill/>
                          </a:ln>
                          <a:solidFill>
                            <a:schemeClr val="tx1"/>
                          </a:solidFill>
                          <a:effectLst/>
                          <a:latin typeface="Arial"/>
                          <a:ea typeface="ＭＳ Ｐゴシック" charset="0"/>
                        </a:rPr>
                        <a:t>“</a:t>
                      </a:r>
                      <a:r>
                        <a:rPr kumimoji="0" lang="en-US" sz="2800" b="0" i="0" u="none" strike="noStrike" cap="none" normalizeH="0" baseline="0">
                          <a:ln>
                            <a:noFill/>
                          </a:ln>
                          <a:solidFill>
                            <a:schemeClr val="tx1"/>
                          </a:solidFill>
                          <a:effectLst/>
                          <a:latin typeface="Perpetua" charset="0"/>
                          <a:ea typeface="ＭＳ Ｐゴシック" charset="0"/>
                        </a:rPr>
                        <a:t>My wife has never been married.</a:t>
                      </a:r>
                      <a:r>
                        <a:rPr kumimoji="0" lang="ja-JP" altLang="en-US" sz="2800" b="0" i="0" u="none" strike="noStrike" cap="none" normalizeH="0" baseline="0">
                          <a:ln>
                            <a:noFill/>
                          </a:ln>
                          <a:solidFill>
                            <a:schemeClr val="tx1"/>
                          </a:solidFill>
                          <a:effectLst/>
                          <a:latin typeface="Arial"/>
                          <a:ea typeface="ＭＳ Ｐゴシック" charset="0"/>
                        </a:rPr>
                        <a:t>”</a:t>
                      </a:r>
                      <a:endParaRPr kumimoji="0" lang="en-US" sz="2800" b="0" i="0" u="none" strike="noStrike" cap="none" normalizeH="0" baseline="0">
                        <a:ln>
                          <a:noFill/>
                        </a:ln>
                        <a:solidFill>
                          <a:schemeClr val="tx1"/>
                        </a:solidFill>
                        <a:effectLst/>
                        <a:latin typeface="Perpetua"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ja-JP" altLang="en-US" sz="2800" b="0" i="0" u="none" strike="noStrike" cap="none" normalizeH="0" baseline="0">
                          <a:ln>
                            <a:noFill/>
                          </a:ln>
                          <a:solidFill>
                            <a:schemeClr val="tx1"/>
                          </a:solidFill>
                          <a:effectLst/>
                          <a:latin typeface="Arial"/>
                          <a:ea typeface="ＭＳ Ｐゴシック" charset="0"/>
                        </a:rPr>
                        <a:t>“</a:t>
                      </a:r>
                      <a:r>
                        <a:rPr kumimoji="0" lang="en-US" sz="2800" b="0" i="0" u="none" strike="noStrike" cap="none" normalizeH="0" baseline="0">
                          <a:ln>
                            <a:noFill/>
                          </a:ln>
                          <a:solidFill>
                            <a:schemeClr val="tx1"/>
                          </a:solidFill>
                          <a:effectLst/>
                          <a:latin typeface="Perpetua" charset="0"/>
                          <a:ea typeface="ＭＳ Ｐゴシック" charset="0"/>
                        </a:rPr>
                        <a:t>We cannot know anything about God.</a:t>
                      </a:r>
                      <a:r>
                        <a:rPr kumimoji="0" lang="ja-JP" altLang="en-US" sz="2800" b="0" i="0" u="none" strike="noStrike" cap="none" normalizeH="0" baseline="0">
                          <a:ln>
                            <a:noFill/>
                          </a:ln>
                          <a:solidFill>
                            <a:schemeClr val="tx1"/>
                          </a:solidFill>
                          <a:effectLst/>
                          <a:latin typeface="Arial"/>
                          <a:ea typeface="ＭＳ Ｐゴシック" charset="0"/>
                        </a:rPr>
                        <a:t>”</a:t>
                      </a:r>
                      <a:endParaRPr kumimoji="0" lang="en-US" sz="2800" b="0" i="0" u="none" strike="noStrike" cap="none" normalizeH="0" baseline="0">
                        <a:ln>
                          <a:noFill/>
                        </a:ln>
                        <a:solidFill>
                          <a:schemeClr val="tx1"/>
                        </a:solidFill>
                        <a:effectLst/>
                        <a:latin typeface="Perpetua"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ja-JP" altLang="en-US" sz="2800" b="0" i="0" u="none" strike="noStrike" cap="none" normalizeH="0" baseline="0">
                          <a:ln>
                            <a:noFill/>
                          </a:ln>
                          <a:solidFill>
                            <a:schemeClr val="tx1"/>
                          </a:solidFill>
                          <a:effectLst/>
                          <a:latin typeface="Arial"/>
                          <a:ea typeface="ＭＳ Ｐゴシック" charset="0"/>
                        </a:rPr>
                        <a:t>“</a:t>
                      </a:r>
                      <a:r>
                        <a:rPr kumimoji="0" lang="en-US" sz="2800" b="0" i="0" u="none" strike="noStrike" cap="none" normalizeH="0" baseline="0">
                          <a:ln>
                            <a:noFill/>
                          </a:ln>
                          <a:solidFill>
                            <a:schemeClr val="tx1"/>
                          </a:solidFill>
                          <a:effectLst/>
                          <a:latin typeface="Perpetua" charset="0"/>
                          <a:ea typeface="ＭＳ Ｐゴシック" charset="0"/>
                        </a:rPr>
                        <a:t>There is no such thing as truth.</a:t>
                      </a:r>
                      <a:r>
                        <a:rPr kumimoji="0" lang="ja-JP" altLang="en-US" sz="2800" b="0" i="0" u="none" strike="noStrike" cap="none" normalizeH="0" baseline="0">
                          <a:ln>
                            <a:noFill/>
                          </a:ln>
                          <a:solidFill>
                            <a:schemeClr val="tx1"/>
                          </a:solidFill>
                          <a:effectLst/>
                          <a:latin typeface="Arial"/>
                          <a:ea typeface="ＭＳ Ｐゴシック" charset="0"/>
                        </a:rPr>
                        <a:t>”</a:t>
                      </a:r>
                      <a:endParaRPr kumimoji="0" lang="en-US" sz="2800" b="0" i="0" u="none" strike="noStrike" cap="none" normalizeH="0" baseline="0">
                        <a:ln>
                          <a:noFill/>
                        </a:ln>
                        <a:solidFill>
                          <a:schemeClr val="tx1"/>
                        </a:solidFill>
                        <a:effectLst/>
                        <a:latin typeface="Perpetua" charset="0"/>
                        <a:ea typeface="ＭＳ Ｐゴシック" charset="0"/>
                      </a:endParaRPr>
                    </a:p>
                    <a:p>
                      <a:pPr marL="0" marR="0" lvl="0" indent="0" algn="ctr" defTabSz="914400" rtl="0" eaLnBrk="1" fontAlgn="base" latinLnBrk="0" hangingPunct="1">
                        <a:lnSpc>
                          <a:spcPct val="100000"/>
                        </a:lnSpc>
                        <a:spcBef>
                          <a:spcPct val="20000"/>
                        </a:spcBef>
                        <a:spcAft>
                          <a:spcPct val="0"/>
                        </a:spcAft>
                        <a:buClr>
                          <a:srgbClr val="800000"/>
                        </a:buClr>
                        <a:buSzTx/>
                        <a:buFontTx/>
                        <a:buNone/>
                        <a:tabLst/>
                      </a:pPr>
                      <a:r>
                        <a:rPr kumimoji="0" lang="ja-JP" altLang="en-US" sz="2800" b="0" i="0" u="none" strike="noStrike" cap="none" normalizeH="0" baseline="0">
                          <a:ln>
                            <a:noFill/>
                          </a:ln>
                          <a:solidFill>
                            <a:schemeClr val="tx1"/>
                          </a:solidFill>
                          <a:effectLst/>
                          <a:latin typeface="Arial"/>
                          <a:ea typeface="ＭＳ Ｐゴシック" charset="0"/>
                        </a:rPr>
                        <a:t>“</a:t>
                      </a:r>
                      <a:r>
                        <a:rPr kumimoji="0" lang="en-US" sz="2800" b="0" i="0" u="none" strike="noStrike" cap="none" normalizeH="0" baseline="0">
                          <a:ln>
                            <a:noFill/>
                          </a:ln>
                          <a:solidFill>
                            <a:schemeClr val="tx1"/>
                          </a:solidFill>
                          <a:effectLst/>
                          <a:latin typeface="Perpetua" charset="0"/>
                          <a:ea typeface="ＭＳ Ｐゴシック" charset="0"/>
                        </a:rPr>
                        <a:t>Truth cannot be known with certainty.</a:t>
                      </a:r>
                      <a:r>
                        <a:rPr kumimoji="0" lang="ja-JP" altLang="en-US" sz="2800" b="0" i="0" u="none" strike="noStrike" cap="none" normalizeH="0" baseline="0">
                          <a:ln>
                            <a:noFill/>
                          </a:ln>
                          <a:solidFill>
                            <a:schemeClr val="tx1"/>
                          </a:solidFill>
                          <a:effectLst/>
                          <a:latin typeface="Arial"/>
                          <a:ea typeface="ＭＳ Ｐゴシック" charset="0"/>
                        </a:rPr>
                        <a:t>”</a:t>
                      </a:r>
                      <a:endParaRPr kumimoji="0" lang="en-US" sz="2800" b="0" i="0" u="none" strike="noStrike" cap="none" normalizeH="0" baseline="0">
                        <a:ln>
                          <a:noFill/>
                        </a:ln>
                        <a:solidFill>
                          <a:schemeClr val="tx1"/>
                        </a:solidFill>
                        <a:effectLst/>
                        <a:latin typeface="Perpetua" charset="0"/>
                        <a:ea typeface="ＭＳ Ｐゴシック" charset="0"/>
                      </a:endParaRP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45859" name="Rectangle 3"/>
          <p:cNvSpPr>
            <a:spLocks noGrp="1" noChangeArrowheads="1"/>
          </p:cNvSpPr>
          <p:nvPr>
            <p:ph type="body" idx="1"/>
          </p:nvPr>
        </p:nvSpPr>
        <p:spPr/>
        <p:txBody>
          <a:bodyPr/>
          <a:lstStyle/>
          <a:p>
            <a:pPr marL="609600" indent="-609600" eaLnBrk="1" hangingPunct="1">
              <a:buFontTx/>
              <a:buNone/>
              <a:defRPr/>
            </a:pPr>
            <a:r>
              <a:rPr lang="en-US" b="1" smtClean="0">
                <a:effectLst>
                  <a:outerShdw blurRad="38100" dist="38100" dir="2700000" algn="tl">
                    <a:srgbClr val="DDDDDD"/>
                  </a:outerShdw>
                </a:effectLst>
                <a:cs typeface="+mn-cs"/>
              </a:rPr>
              <a:t>A short history of western civilization</a:t>
            </a:r>
          </a:p>
          <a:p>
            <a:pPr marL="609600" indent="-609600" eaLnBrk="1" hangingPunct="1">
              <a:buFontTx/>
              <a:buNone/>
              <a:defRPr/>
            </a:pPr>
            <a:r>
              <a:rPr lang="en-US" b="1" smtClean="0">
                <a:cs typeface="+mn-cs"/>
              </a:rPr>
              <a:t>	</a:t>
            </a:r>
            <a:r>
              <a:rPr lang="en-US" sz="2400" b="1" smtClean="0">
                <a:cs typeface="+mn-cs"/>
              </a:rPr>
              <a:t>Three periods:</a:t>
            </a:r>
          </a:p>
          <a:p>
            <a:pPr marL="1314450" lvl="2" indent="-400050" eaLnBrk="1" hangingPunct="1">
              <a:buFont typeface="Wingdings" charset="0"/>
              <a:buAutoNum type="arabicPeriod"/>
              <a:defRPr/>
            </a:pPr>
            <a:r>
              <a:rPr lang="en-US" smtClean="0"/>
              <a:t>Premodern (400-1600 A.D.)</a:t>
            </a:r>
          </a:p>
          <a:p>
            <a:pPr marL="1314450" lvl="2" indent="-400050" eaLnBrk="1" hangingPunct="1">
              <a:buFont typeface="Wingdings" charset="0"/>
              <a:buAutoNum type="arabicPeriod"/>
              <a:defRPr/>
            </a:pPr>
            <a:r>
              <a:rPr lang="en-US" smtClean="0"/>
              <a:t>Modern (1600-1900 A.D.)</a:t>
            </a:r>
          </a:p>
          <a:p>
            <a:pPr marL="1314450" lvl="2" indent="-400050" eaLnBrk="1" hangingPunct="1">
              <a:buFont typeface="Wingdings" charset="0"/>
              <a:buAutoNum type="arabicPeriod"/>
              <a:defRPr/>
            </a:pPr>
            <a:r>
              <a:rPr lang="en-US" smtClean="0"/>
              <a:t>Postmodern (1960-present)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5859">
                                            <p:txEl>
                                              <p:pRg st="0" end="0"/>
                                            </p:txEl>
                                          </p:spTgt>
                                        </p:tgtEl>
                                        <p:attrNameLst>
                                          <p:attrName>style.visibility</p:attrName>
                                        </p:attrNameLst>
                                      </p:cBhvr>
                                      <p:to>
                                        <p:strVal val="visible"/>
                                      </p:to>
                                    </p:set>
                                    <p:animEffect transition="in" filter="blinds(horizontal)">
                                      <p:cBhvr>
                                        <p:cTn id="7" dur="500"/>
                                        <p:tgtEl>
                                          <p:spTgt spid="1145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5859">
                                            <p:txEl>
                                              <p:pRg st="1" end="1"/>
                                            </p:txEl>
                                          </p:spTgt>
                                        </p:tgtEl>
                                        <p:attrNameLst>
                                          <p:attrName>style.visibility</p:attrName>
                                        </p:attrNameLst>
                                      </p:cBhvr>
                                      <p:to>
                                        <p:strVal val="visible"/>
                                      </p:to>
                                    </p:set>
                                    <p:animEffect transition="in" filter="blinds(horizontal)">
                                      <p:cBhvr>
                                        <p:cTn id="12" dur="500"/>
                                        <p:tgtEl>
                                          <p:spTgt spid="1145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5859">
                                            <p:txEl>
                                              <p:pRg st="2" end="2"/>
                                            </p:txEl>
                                          </p:spTgt>
                                        </p:tgtEl>
                                        <p:attrNameLst>
                                          <p:attrName>style.visibility</p:attrName>
                                        </p:attrNameLst>
                                      </p:cBhvr>
                                      <p:to>
                                        <p:strVal val="visible"/>
                                      </p:to>
                                    </p:set>
                                    <p:animEffect transition="in" filter="blinds(horizontal)">
                                      <p:cBhvr>
                                        <p:cTn id="17" dur="500"/>
                                        <p:tgtEl>
                                          <p:spTgt spid="1145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45859">
                                            <p:txEl>
                                              <p:pRg st="3" end="3"/>
                                            </p:txEl>
                                          </p:spTgt>
                                        </p:tgtEl>
                                        <p:attrNameLst>
                                          <p:attrName>style.visibility</p:attrName>
                                        </p:attrNameLst>
                                      </p:cBhvr>
                                      <p:to>
                                        <p:strVal val="visible"/>
                                      </p:to>
                                    </p:set>
                                    <p:animEffect transition="in" filter="blinds(horizontal)">
                                      <p:cBhvr>
                                        <p:cTn id="22" dur="500"/>
                                        <p:tgtEl>
                                          <p:spTgt spid="11458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45859">
                                            <p:txEl>
                                              <p:pRg st="4" end="4"/>
                                            </p:txEl>
                                          </p:spTgt>
                                        </p:tgtEl>
                                        <p:attrNameLst>
                                          <p:attrName>style.visibility</p:attrName>
                                        </p:attrNameLst>
                                      </p:cBhvr>
                                      <p:to>
                                        <p:strVal val="visible"/>
                                      </p:to>
                                    </p:set>
                                    <p:animEffect transition="in" filter="blinds(horizontal)">
                                      <p:cBhvr>
                                        <p:cTn id="27" dur="500"/>
                                        <p:tgtEl>
                                          <p:spTgt spid="1145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859"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790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47907" name="Rectangle 3"/>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47908" name="Line 4"/>
          <p:cNvSpPr>
            <a:spLocks noChangeShapeType="1"/>
          </p:cNvSpPr>
          <p:nvPr/>
        </p:nvSpPr>
        <p:spPr bwMode="auto">
          <a:xfrm>
            <a:off x="685800" y="4267200"/>
            <a:ext cx="8077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147909" name="Text Box 5"/>
          <p:cNvSpPr txBox="1">
            <a:spLocks noChangeArrowheads="1"/>
          </p:cNvSpPr>
          <p:nvPr/>
        </p:nvSpPr>
        <p:spPr bwMode="auto">
          <a:xfrm>
            <a:off x="1195388" y="4281488"/>
            <a:ext cx="1947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defRPr/>
            </a:pPr>
            <a:r>
              <a:rPr lang="en-US" sz="2800">
                <a:solidFill>
                  <a:srgbClr val="800000"/>
                </a:solidFill>
                <a:effectLst>
                  <a:outerShdw blurRad="38100" dist="38100" dir="2700000" algn="tl">
                    <a:srgbClr val="DDDDDD"/>
                  </a:outerShdw>
                </a:effectLst>
                <a:latin typeface="Calligrapher" charset="0"/>
                <a:cs typeface="+mn-cs"/>
              </a:rPr>
              <a:t>Premodern</a:t>
            </a:r>
          </a:p>
        </p:txBody>
      </p:sp>
      <p:sp>
        <p:nvSpPr>
          <p:cNvPr id="1147910" name="Text Box 6"/>
          <p:cNvSpPr txBox="1">
            <a:spLocks noChangeArrowheads="1"/>
          </p:cNvSpPr>
          <p:nvPr/>
        </p:nvSpPr>
        <p:spPr bwMode="auto">
          <a:xfrm>
            <a:off x="4343400" y="4281488"/>
            <a:ext cx="1449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defRPr/>
            </a:pPr>
            <a:r>
              <a:rPr lang="en-US" sz="2800">
                <a:solidFill>
                  <a:srgbClr val="800000"/>
                </a:solidFill>
                <a:effectLst>
                  <a:outerShdw blurRad="38100" dist="38100" dir="2700000" algn="tl">
                    <a:srgbClr val="DDDDDD"/>
                  </a:outerShdw>
                </a:effectLst>
                <a:latin typeface="Calligrapher" charset="0"/>
                <a:cs typeface="+mn-cs"/>
              </a:rPr>
              <a:t>Modern</a:t>
            </a:r>
          </a:p>
        </p:txBody>
      </p:sp>
      <p:sp>
        <p:nvSpPr>
          <p:cNvPr id="1147911" name="Text Box 7"/>
          <p:cNvSpPr txBox="1">
            <a:spLocks noChangeArrowheads="1"/>
          </p:cNvSpPr>
          <p:nvPr/>
        </p:nvSpPr>
        <p:spPr bwMode="auto">
          <a:xfrm>
            <a:off x="6629400" y="4281488"/>
            <a:ext cx="2076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p>
            <a:pPr>
              <a:spcBef>
                <a:spcPct val="20000"/>
              </a:spcBef>
              <a:buClr>
                <a:schemeClr val="accent2"/>
              </a:buClr>
              <a:buSzPct val="55000"/>
              <a:buFont typeface="Wingdings" charset="0"/>
              <a:buNone/>
              <a:defRPr/>
            </a:pPr>
            <a:r>
              <a:rPr lang="en-US" sz="2800">
                <a:solidFill>
                  <a:srgbClr val="800000"/>
                </a:solidFill>
                <a:effectLst>
                  <a:outerShdw blurRad="38100" dist="38100" dir="2700000" algn="tl">
                    <a:srgbClr val="DDDDDD"/>
                  </a:outerShdw>
                </a:effectLst>
                <a:latin typeface="Calligrapher" charset="0"/>
                <a:cs typeface="+mn-cs"/>
              </a:rPr>
              <a:t>Postmodern</a:t>
            </a:r>
          </a:p>
        </p:txBody>
      </p:sp>
      <p:grpSp>
        <p:nvGrpSpPr>
          <p:cNvPr id="33799" name="Group 8"/>
          <p:cNvGrpSpPr>
            <a:grpSpLocks/>
          </p:cNvGrpSpPr>
          <p:nvPr/>
        </p:nvGrpSpPr>
        <p:grpSpPr bwMode="auto">
          <a:xfrm>
            <a:off x="-76200" y="4267200"/>
            <a:ext cx="1098550" cy="914400"/>
            <a:chOff x="-48" y="2688"/>
            <a:chExt cx="692" cy="576"/>
          </a:xfrm>
        </p:grpSpPr>
        <p:sp>
          <p:nvSpPr>
            <p:cNvPr id="1147913" name="Line 9"/>
            <p:cNvSpPr>
              <a:spLocks noChangeShapeType="1"/>
            </p:cNvSpPr>
            <p:nvPr/>
          </p:nvSpPr>
          <p:spPr bwMode="auto">
            <a:xfrm>
              <a:off x="432" y="2688"/>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147914" name="Text Box 10"/>
            <p:cNvSpPr txBox="1">
              <a:spLocks noChangeArrowheads="1"/>
            </p:cNvSpPr>
            <p:nvPr/>
          </p:nvSpPr>
          <p:spPr bwMode="auto">
            <a:xfrm>
              <a:off x="-48" y="2976"/>
              <a:ext cx="6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marL="457200">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20000"/>
                </a:spcBef>
                <a:buClr>
                  <a:schemeClr val="accent2"/>
                </a:buClr>
                <a:buSzPct val="55000"/>
                <a:buFont typeface="Wingdings" charset="0"/>
                <a:buNone/>
                <a:defRPr/>
              </a:pPr>
              <a:r>
                <a:rPr lang="en-US" b="1" smtClean="0">
                  <a:cs typeface="+mn-cs"/>
                </a:rPr>
                <a:t>400</a:t>
              </a:r>
            </a:p>
          </p:txBody>
        </p:sp>
      </p:grpSp>
      <p:grpSp>
        <p:nvGrpSpPr>
          <p:cNvPr id="33800" name="Group 11"/>
          <p:cNvGrpSpPr>
            <a:grpSpLocks/>
          </p:cNvGrpSpPr>
          <p:nvPr/>
        </p:nvGrpSpPr>
        <p:grpSpPr bwMode="auto">
          <a:xfrm>
            <a:off x="2819400" y="4267200"/>
            <a:ext cx="1250950" cy="914400"/>
            <a:chOff x="-48" y="2688"/>
            <a:chExt cx="788" cy="576"/>
          </a:xfrm>
        </p:grpSpPr>
        <p:sp>
          <p:nvSpPr>
            <p:cNvPr id="1147916" name="Line 12"/>
            <p:cNvSpPr>
              <a:spLocks noChangeShapeType="1"/>
            </p:cNvSpPr>
            <p:nvPr/>
          </p:nvSpPr>
          <p:spPr bwMode="auto">
            <a:xfrm>
              <a:off x="432" y="2688"/>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147917" name="Text Box 13"/>
            <p:cNvSpPr txBox="1">
              <a:spLocks noChangeArrowheads="1"/>
            </p:cNvSpPr>
            <p:nvPr/>
          </p:nvSpPr>
          <p:spPr bwMode="auto">
            <a:xfrm>
              <a:off x="-48" y="2976"/>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marL="457200">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20000"/>
                </a:spcBef>
                <a:buClr>
                  <a:schemeClr val="accent2"/>
                </a:buClr>
                <a:buSzPct val="55000"/>
                <a:buFont typeface="Wingdings" charset="0"/>
                <a:buNone/>
                <a:defRPr/>
              </a:pPr>
              <a:r>
                <a:rPr lang="en-US" b="1" smtClean="0">
                  <a:cs typeface="+mn-cs"/>
                </a:rPr>
                <a:t>1600</a:t>
              </a:r>
            </a:p>
          </p:txBody>
        </p:sp>
      </p:grpSp>
      <p:grpSp>
        <p:nvGrpSpPr>
          <p:cNvPr id="33801" name="Group 14"/>
          <p:cNvGrpSpPr>
            <a:grpSpLocks/>
          </p:cNvGrpSpPr>
          <p:nvPr/>
        </p:nvGrpSpPr>
        <p:grpSpPr bwMode="auto">
          <a:xfrm>
            <a:off x="5486400" y="4267200"/>
            <a:ext cx="1250950" cy="914400"/>
            <a:chOff x="-48" y="2688"/>
            <a:chExt cx="788" cy="576"/>
          </a:xfrm>
        </p:grpSpPr>
        <p:sp>
          <p:nvSpPr>
            <p:cNvPr id="1147919" name="Line 15"/>
            <p:cNvSpPr>
              <a:spLocks noChangeShapeType="1"/>
            </p:cNvSpPr>
            <p:nvPr/>
          </p:nvSpPr>
          <p:spPr bwMode="auto">
            <a:xfrm>
              <a:off x="432" y="2688"/>
              <a:ext cx="0" cy="28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147920" name="Text Box 16"/>
            <p:cNvSpPr txBox="1">
              <a:spLocks noChangeArrowheads="1"/>
            </p:cNvSpPr>
            <p:nvPr/>
          </p:nvSpPr>
          <p:spPr bwMode="auto">
            <a:xfrm>
              <a:off x="-48" y="2976"/>
              <a:ext cx="7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spAutoFit/>
            </a:bodyPr>
            <a:lstStyle>
              <a:lvl1pPr marL="457200">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20000"/>
                </a:spcBef>
                <a:buClr>
                  <a:schemeClr val="accent2"/>
                </a:buClr>
                <a:buSzPct val="55000"/>
                <a:buFont typeface="Wingdings" charset="0"/>
                <a:buNone/>
                <a:defRPr/>
              </a:pPr>
              <a:r>
                <a:rPr lang="en-US" b="1" smtClean="0">
                  <a:cs typeface="+mn-cs"/>
                </a:rPr>
                <a:t>1960</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49955" name="Rectangle 3"/>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49956" name="AutoShape 4"/>
          <p:cNvSpPr>
            <a:spLocks noChangeArrowheads="1"/>
          </p:cNvSpPr>
          <p:nvPr/>
        </p:nvSpPr>
        <p:spPr bwMode="auto">
          <a:xfrm>
            <a:off x="990600" y="2362200"/>
            <a:ext cx="7315200" cy="40386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outerShdw blurRad="63500" dist="107763" dir="13500000" algn="ctr" rotWithShape="0">
              <a:schemeClr val="bg2">
                <a:alpha val="74998"/>
              </a:schemeClr>
            </a:outerShdw>
          </a:effectLst>
        </p:spPr>
        <p:txBody>
          <a:bodyPr wrap="none" anchor="ctr"/>
          <a:lstStyle/>
          <a:p>
            <a:pPr algn="ctr">
              <a:spcBef>
                <a:spcPct val="20000"/>
              </a:spcBef>
              <a:buClr>
                <a:schemeClr val="accent2"/>
              </a:buClr>
              <a:buSzPct val="55000"/>
              <a:buFont typeface="Wingdings" charset="0"/>
              <a:buNone/>
              <a:defRPr/>
            </a:pPr>
            <a:r>
              <a:rPr lang="en-US" sz="3600">
                <a:solidFill>
                  <a:srgbClr val="800000"/>
                </a:solidFill>
                <a:effectLst>
                  <a:outerShdw blurRad="38100" dist="38100" dir="2700000" algn="tl">
                    <a:srgbClr val="DDDDDD"/>
                  </a:outerShdw>
                </a:effectLst>
                <a:latin typeface="Calligrapher" charset="0"/>
                <a:cs typeface="+mn-cs"/>
              </a:rPr>
              <a:t>Stage of Truth</a:t>
            </a:r>
          </a:p>
        </p:txBody>
      </p:sp>
      <p:sp>
        <p:nvSpPr>
          <p:cNvPr id="1149957" name="Text Box 5"/>
          <p:cNvSpPr txBox="1">
            <a:spLocks noChangeArrowheads="1"/>
          </p:cNvSpPr>
          <p:nvPr/>
        </p:nvSpPr>
        <p:spPr bwMode="auto">
          <a:xfrm>
            <a:off x="4346575" y="1981200"/>
            <a:ext cx="682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spAutoFit/>
          </a:bodyPr>
          <a:lstStyle/>
          <a:p>
            <a:pPr>
              <a:spcBef>
                <a:spcPct val="50000"/>
              </a:spcBef>
              <a:defRPr/>
            </a:pPr>
            <a:r>
              <a:rPr lang="en-US" sz="1400">
                <a:cs typeface="+mn-cs"/>
              </a:rPr>
              <a:t>Back</a:t>
            </a:r>
          </a:p>
        </p:txBody>
      </p:sp>
      <p:sp>
        <p:nvSpPr>
          <p:cNvPr id="1149958" name="Text Box 6"/>
          <p:cNvSpPr txBox="1">
            <a:spLocks noChangeArrowheads="1"/>
          </p:cNvSpPr>
          <p:nvPr/>
        </p:nvSpPr>
        <p:spPr bwMode="auto">
          <a:xfrm>
            <a:off x="4422775" y="6400800"/>
            <a:ext cx="6826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spAutoFit/>
          </a:bodyPr>
          <a:lstStyle/>
          <a:p>
            <a:pPr>
              <a:spcBef>
                <a:spcPct val="50000"/>
              </a:spcBef>
              <a:defRPr/>
            </a:pPr>
            <a:r>
              <a:rPr lang="en-US" sz="1400">
                <a:cs typeface="+mn-cs"/>
              </a:rPr>
              <a:t>Front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200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52003" name="AutoShape 3"/>
          <p:cNvSpPr>
            <a:spLocks noChangeArrowheads="1"/>
          </p:cNvSpPr>
          <p:nvPr/>
        </p:nvSpPr>
        <p:spPr bwMode="auto">
          <a:xfrm>
            <a:off x="3352800" y="3200400"/>
            <a:ext cx="2663825" cy="1600200"/>
          </a:xfrm>
          <a:prstGeom prst="parallelogram">
            <a:avLst>
              <a:gd name="adj" fmla="val 4161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anchor="ctr"/>
          <a:lstStyle/>
          <a:p>
            <a:pPr marL="9525" algn="ctr">
              <a:spcBef>
                <a:spcPct val="20000"/>
              </a:spcBef>
              <a:buClr>
                <a:schemeClr val="accent2"/>
              </a:buClr>
              <a:buSzPct val="55000"/>
              <a:buFont typeface="Wingdings" charset="0"/>
              <a:buNone/>
              <a:defRPr/>
            </a:pPr>
            <a:r>
              <a:rPr lang="en-US" sz="2800">
                <a:latin typeface="Perpetua" charset="0"/>
                <a:cs typeface="+mn-cs"/>
              </a:rPr>
              <a:t>Transition</a:t>
            </a:r>
          </a:p>
          <a:p>
            <a:pPr marL="9525" algn="ctr">
              <a:spcBef>
                <a:spcPct val="20000"/>
              </a:spcBef>
              <a:buClr>
                <a:schemeClr val="accent2"/>
              </a:buClr>
              <a:buSzPct val="55000"/>
              <a:buFont typeface="Wingdings" charset="0"/>
              <a:buNone/>
              <a:defRPr/>
            </a:pPr>
            <a:r>
              <a:rPr lang="en-US" sz="2800">
                <a:latin typeface="Perpetua" charset="0"/>
                <a:cs typeface="+mn-cs"/>
              </a:rPr>
              <a:t>1960-?</a:t>
            </a:r>
          </a:p>
        </p:txBody>
      </p:sp>
      <p:sp>
        <p:nvSpPr>
          <p:cNvPr id="1152004" name="Rectangle 4"/>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52005" name="AutoShape 5"/>
          <p:cNvSpPr>
            <a:spLocks noChangeArrowheads="1"/>
          </p:cNvSpPr>
          <p:nvPr/>
        </p:nvSpPr>
        <p:spPr bwMode="auto">
          <a:xfrm>
            <a:off x="533400" y="3657600"/>
            <a:ext cx="3352800" cy="2209800"/>
          </a:xfrm>
          <a:prstGeom prst="rightArrow">
            <a:avLst>
              <a:gd name="adj1" fmla="val 50000"/>
              <a:gd name="adj2" fmla="val 37931"/>
            </a:avLst>
          </a:prstGeom>
          <a:solidFill>
            <a:srgbClr val="800000"/>
          </a:solidFill>
          <a:ln w="952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marL="9525" algn="ctr">
              <a:spcBef>
                <a:spcPct val="20000"/>
              </a:spcBef>
              <a:buClr>
                <a:schemeClr val="accent2"/>
              </a:buClr>
              <a:buSzPct val="55000"/>
              <a:buFont typeface="Wingdings" charset="0"/>
              <a:buNone/>
              <a:defRPr/>
            </a:pPr>
            <a:r>
              <a:rPr lang="en-US" sz="2800">
                <a:solidFill>
                  <a:schemeClr val="bg1"/>
                </a:solidFill>
                <a:latin typeface="Calligrapher" charset="0"/>
                <a:cs typeface="+mn-cs"/>
              </a:rPr>
              <a:t>Modern</a:t>
            </a:r>
          </a:p>
        </p:txBody>
      </p:sp>
      <p:sp>
        <p:nvSpPr>
          <p:cNvPr id="1152006" name="AutoShape 6"/>
          <p:cNvSpPr>
            <a:spLocks noChangeArrowheads="1"/>
          </p:cNvSpPr>
          <p:nvPr/>
        </p:nvSpPr>
        <p:spPr bwMode="auto">
          <a:xfrm>
            <a:off x="5562600" y="2057400"/>
            <a:ext cx="3352800" cy="2209800"/>
          </a:xfrm>
          <a:prstGeom prst="rightArrow">
            <a:avLst>
              <a:gd name="adj1" fmla="val 50000"/>
              <a:gd name="adj2" fmla="val 37931"/>
            </a:avLst>
          </a:prstGeom>
          <a:solidFill>
            <a:srgbClr val="800000"/>
          </a:solidFill>
          <a:ln w="952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marL="9525" algn="ctr">
              <a:spcBef>
                <a:spcPct val="20000"/>
              </a:spcBef>
              <a:buClr>
                <a:schemeClr val="accent2"/>
              </a:buClr>
              <a:buSzPct val="55000"/>
              <a:buFont typeface="Wingdings" charset="0"/>
              <a:buNone/>
              <a:defRPr/>
            </a:pPr>
            <a:r>
              <a:rPr lang="en-US" sz="2800">
                <a:solidFill>
                  <a:schemeClr val="bg1"/>
                </a:solidFill>
                <a:latin typeface="Calligrapher" charset="0"/>
                <a:cs typeface="+mn-cs"/>
              </a:rPr>
              <a:t>Postmodern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body" idx="1"/>
          </p:nvPr>
        </p:nvSpPr>
        <p:spPr/>
        <p:txBody>
          <a:bodyPr/>
          <a:lstStyle/>
          <a:p>
            <a:pPr eaLnBrk="1" hangingPunct="1">
              <a:buFontTx/>
              <a:buNone/>
              <a:defRPr/>
            </a:pPr>
            <a:r>
              <a:rPr lang="en-US" sz="4000" b="1" smtClean="0">
                <a:effectLst>
                  <a:outerShdw blurRad="38100" dist="38100" dir="2700000" algn="tl">
                    <a:srgbClr val="DDDDDD"/>
                  </a:outerShdw>
                </a:effectLst>
                <a:cs typeface="+mn-cs"/>
              </a:rPr>
              <a:t>Modern Generation</a:t>
            </a:r>
          </a:p>
          <a:p>
            <a:pPr lvl="1" eaLnBrk="1" hangingPunct="1">
              <a:defRPr/>
            </a:pPr>
            <a:r>
              <a:rPr lang="en-US" sz="3600" smtClean="0"/>
              <a:t>Preboomers</a:t>
            </a:r>
          </a:p>
          <a:p>
            <a:pPr lvl="1" eaLnBrk="1" hangingPunct="1">
              <a:defRPr/>
            </a:pPr>
            <a:r>
              <a:rPr lang="en-US" sz="3600" smtClean="0"/>
              <a:t>Boomers</a:t>
            </a:r>
          </a:p>
          <a:p>
            <a:pPr eaLnBrk="1" hangingPunct="1">
              <a:buFontTx/>
              <a:buNone/>
              <a:defRPr/>
            </a:pPr>
            <a:r>
              <a:rPr lang="en-US" sz="4000" b="1" smtClean="0">
                <a:effectLst>
                  <a:outerShdw blurRad="38100" dist="38100" dir="2700000" algn="tl">
                    <a:srgbClr val="DDDDDD"/>
                  </a:outerShdw>
                </a:effectLst>
                <a:cs typeface="+mn-cs"/>
              </a:rPr>
              <a:t>Postmodern Generation</a:t>
            </a:r>
          </a:p>
          <a:p>
            <a:pPr lvl="1" eaLnBrk="1" hangingPunct="1">
              <a:defRPr/>
            </a:pPr>
            <a:r>
              <a:rPr lang="en-US" sz="3600" smtClean="0"/>
              <a:t>Busters (Gen X)</a:t>
            </a:r>
          </a:p>
          <a:p>
            <a:pPr lvl="1" eaLnBrk="1" hangingPunct="1">
              <a:defRPr/>
            </a:pPr>
            <a:r>
              <a:rPr lang="en-US" sz="3600" smtClean="0"/>
              <a:t>Bridgers (Gen Y)</a:t>
            </a:r>
          </a:p>
        </p:txBody>
      </p:sp>
      <p:sp>
        <p:nvSpPr>
          <p:cNvPr id="1154051" name="Rectangle 3"/>
          <p:cNvSpPr>
            <a:spLocks noChangeArrowheads="1"/>
          </p:cNvSpPr>
          <p:nvPr/>
        </p:nvSpPr>
        <p:spPr bwMode="auto">
          <a:xfrm>
            <a:off x="6248400" y="2590800"/>
            <a:ext cx="990600" cy="838200"/>
          </a:xfrm>
          <a:prstGeom prst="rect">
            <a:avLst/>
          </a:prstGeom>
          <a:solidFill>
            <a:schemeClr val="bg1"/>
          </a:solidFill>
          <a:ln w="317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algn="ctr">
              <a:defRPr/>
            </a:pPr>
            <a:r>
              <a:rPr lang="en-US" sz="3600" b="1">
                <a:solidFill>
                  <a:srgbClr val="800000"/>
                </a:solidFill>
                <a:latin typeface="Times New Roman" charset="0"/>
                <a:cs typeface="+mn-cs"/>
              </a:rPr>
              <a:t>43%</a:t>
            </a:r>
          </a:p>
        </p:txBody>
      </p:sp>
      <p:sp>
        <p:nvSpPr>
          <p:cNvPr id="1154052" name="Rectangle 4"/>
          <p:cNvSpPr>
            <a:spLocks noChangeArrowheads="1"/>
          </p:cNvSpPr>
          <p:nvPr/>
        </p:nvSpPr>
        <p:spPr bwMode="auto">
          <a:xfrm>
            <a:off x="6248400" y="4724400"/>
            <a:ext cx="990600" cy="838200"/>
          </a:xfrm>
          <a:prstGeom prst="rect">
            <a:avLst/>
          </a:prstGeom>
          <a:solidFill>
            <a:schemeClr val="bg1"/>
          </a:solidFill>
          <a:ln w="3175">
            <a:solidFill>
              <a:schemeClr val="tx1"/>
            </a:solidFill>
            <a:miter lim="800000"/>
            <a:headEnd/>
            <a:tailEnd/>
          </a:ln>
          <a:effectLst>
            <a:outerShdw blurRad="63500" dist="107763" dir="13500000" algn="ctr" rotWithShape="0">
              <a:schemeClr val="bg2">
                <a:alpha val="50000"/>
              </a:schemeClr>
            </a:outerShdw>
          </a:effectLst>
        </p:spPr>
        <p:txBody>
          <a:bodyPr wrap="none" anchor="ctr"/>
          <a:lstStyle/>
          <a:p>
            <a:pPr algn="ctr">
              <a:defRPr/>
            </a:pPr>
            <a:r>
              <a:rPr lang="en-US" sz="3600" b="1">
                <a:solidFill>
                  <a:srgbClr val="800000"/>
                </a:solidFill>
                <a:latin typeface="Times New Roman" charset="0"/>
                <a:cs typeface="+mn-cs"/>
              </a:rPr>
              <a:t>57%</a:t>
            </a:r>
          </a:p>
        </p:txBody>
      </p:sp>
      <p:sp>
        <p:nvSpPr>
          <p:cNvPr id="1154053" name="Rectangle 5"/>
          <p:cNvSpPr>
            <a:spLocks noGrp="1" noChangeArrowheads="1"/>
          </p:cNvSpPr>
          <p:nvPr>
            <p:ph type="title"/>
          </p:nvPr>
        </p:nvSpPr>
        <p:spPr/>
        <p:txBody>
          <a:bodyPr/>
          <a:lstStyle/>
          <a:p>
            <a:pPr eaLnBrk="1" hangingPunct="1">
              <a:defRPr/>
            </a:pPr>
            <a:r>
              <a:rPr lang="en-US" smtClean="0">
                <a:cs typeface="+mj-cs"/>
              </a:rPr>
              <a:t>Postmodern Epistemology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55075" name="Rectangle 3"/>
          <p:cNvSpPr>
            <a:spLocks noGrp="1" noChangeArrowheads="1"/>
          </p:cNvSpPr>
          <p:nvPr>
            <p:ph type="body" sz="half" idx="1"/>
          </p:nvPr>
        </p:nvSpPr>
        <p:spPr>
          <a:xfrm>
            <a:off x="685800" y="1828800"/>
            <a:ext cx="3810000" cy="4572000"/>
          </a:xfrm>
        </p:spPr>
        <p:txBody>
          <a:bodyPr/>
          <a:lstStyle/>
          <a:p>
            <a:pPr algn="ctr" eaLnBrk="1" hangingPunct="1">
              <a:lnSpc>
                <a:spcPct val="90000"/>
              </a:lnSpc>
              <a:buFontTx/>
              <a:buNone/>
              <a:defRPr/>
            </a:pPr>
            <a:r>
              <a:rPr lang="en-US" sz="3600" b="1" u="sng" smtClean="0">
                <a:solidFill>
                  <a:srgbClr val="800000"/>
                </a:solidFill>
                <a:effectLst>
                  <a:outerShdw blurRad="38100" dist="38100" dir="2700000" algn="tl">
                    <a:srgbClr val="DDDDDD"/>
                  </a:outerShdw>
                </a:effectLst>
                <a:latin typeface="Calligrapher" charset="0"/>
                <a:cs typeface="+mn-cs"/>
              </a:rPr>
              <a:t>Modernism</a:t>
            </a:r>
          </a:p>
          <a:p>
            <a:pPr eaLnBrk="1" hangingPunct="1">
              <a:lnSpc>
                <a:spcPct val="90000"/>
              </a:lnSpc>
              <a:defRPr/>
            </a:pPr>
            <a:r>
              <a:rPr lang="en-US" smtClean="0">
                <a:cs typeface="+mn-cs"/>
              </a:rPr>
              <a:t>Intellectual</a:t>
            </a:r>
          </a:p>
          <a:p>
            <a:pPr eaLnBrk="1" hangingPunct="1">
              <a:lnSpc>
                <a:spcPct val="90000"/>
              </a:lnSpc>
              <a:defRPr/>
            </a:pPr>
            <a:r>
              <a:rPr lang="en-US" smtClean="0">
                <a:cs typeface="+mn-cs"/>
              </a:rPr>
              <a:t>Reason</a:t>
            </a:r>
          </a:p>
          <a:p>
            <a:pPr eaLnBrk="1" hangingPunct="1">
              <a:lnSpc>
                <a:spcPct val="90000"/>
              </a:lnSpc>
              <a:defRPr/>
            </a:pPr>
            <a:r>
              <a:rPr lang="en-US" smtClean="0">
                <a:cs typeface="+mn-cs"/>
              </a:rPr>
              <a:t>Optimism</a:t>
            </a:r>
          </a:p>
          <a:p>
            <a:pPr eaLnBrk="1" hangingPunct="1">
              <a:lnSpc>
                <a:spcPct val="90000"/>
              </a:lnSpc>
              <a:defRPr/>
            </a:pPr>
            <a:r>
              <a:rPr lang="en-US" smtClean="0">
                <a:cs typeface="+mn-cs"/>
              </a:rPr>
              <a:t>Hope for the future</a:t>
            </a:r>
          </a:p>
          <a:p>
            <a:pPr eaLnBrk="1" hangingPunct="1">
              <a:lnSpc>
                <a:spcPct val="90000"/>
              </a:lnSpc>
              <a:defRPr/>
            </a:pPr>
            <a:r>
              <a:rPr lang="en-US" smtClean="0">
                <a:cs typeface="+mn-cs"/>
              </a:rPr>
              <a:t>Objectivism</a:t>
            </a:r>
          </a:p>
          <a:p>
            <a:pPr eaLnBrk="1" hangingPunct="1">
              <a:lnSpc>
                <a:spcPct val="90000"/>
              </a:lnSpc>
              <a:defRPr/>
            </a:pPr>
            <a:r>
              <a:rPr lang="en-US" smtClean="0">
                <a:cs typeface="+mn-cs"/>
              </a:rPr>
              <a:t>Exclusivism</a:t>
            </a:r>
          </a:p>
          <a:p>
            <a:pPr eaLnBrk="1" hangingPunct="1">
              <a:lnSpc>
                <a:spcPct val="90000"/>
              </a:lnSpc>
              <a:defRPr/>
            </a:pPr>
            <a:r>
              <a:rPr lang="en-US" smtClean="0">
                <a:cs typeface="+mn-cs"/>
              </a:rPr>
              <a:t>Science method</a:t>
            </a:r>
          </a:p>
          <a:p>
            <a:pPr eaLnBrk="1" hangingPunct="1">
              <a:lnSpc>
                <a:spcPct val="90000"/>
              </a:lnSpc>
              <a:defRPr/>
            </a:pPr>
            <a:r>
              <a:rPr lang="en-US" smtClean="0">
                <a:cs typeface="+mn-cs"/>
              </a:rPr>
              <a:t>Man is evolving</a:t>
            </a:r>
          </a:p>
        </p:txBody>
      </p:sp>
      <p:sp>
        <p:nvSpPr>
          <p:cNvPr id="1155076" name="Rectangle 4"/>
          <p:cNvSpPr>
            <a:spLocks noGrp="1" noChangeArrowheads="1"/>
          </p:cNvSpPr>
          <p:nvPr>
            <p:ph type="body" sz="half" idx="2"/>
          </p:nvPr>
        </p:nvSpPr>
        <p:spPr>
          <a:xfrm>
            <a:off x="4343400" y="1828800"/>
            <a:ext cx="4343400" cy="4572000"/>
          </a:xfrm>
        </p:spPr>
        <p:txBody>
          <a:bodyPr/>
          <a:lstStyle/>
          <a:p>
            <a:pPr algn="ctr" eaLnBrk="1" hangingPunct="1">
              <a:lnSpc>
                <a:spcPct val="90000"/>
              </a:lnSpc>
              <a:buFontTx/>
              <a:buNone/>
              <a:defRPr/>
            </a:pPr>
            <a:r>
              <a:rPr lang="en-US" sz="3600" b="1" u="sng" smtClean="0">
                <a:solidFill>
                  <a:srgbClr val="800000"/>
                </a:solidFill>
                <a:effectLst>
                  <a:outerShdw blurRad="38100" dist="38100" dir="2700000" algn="tl">
                    <a:srgbClr val="DDDDDD"/>
                  </a:outerShdw>
                </a:effectLst>
                <a:latin typeface="Calligrapher" charset="0"/>
                <a:cs typeface="+mn-cs"/>
              </a:rPr>
              <a:t>Postmodernism</a:t>
            </a:r>
          </a:p>
          <a:p>
            <a:pPr eaLnBrk="1" hangingPunct="1">
              <a:lnSpc>
                <a:spcPct val="90000"/>
              </a:lnSpc>
              <a:defRPr/>
            </a:pPr>
            <a:r>
              <a:rPr lang="en-US" smtClean="0">
                <a:cs typeface="+mn-cs"/>
              </a:rPr>
              <a:t>Anti-intellectual</a:t>
            </a:r>
          </a:p>
          <a:p>
            <a:pPr eaLnBrk="1" hangingPunct="1">
              <a:lnSpc>
                <a:spcPct val="90000"/>
              </a:lnSpc>
              <a:defRPr/>
            </a:pPr>
            <a:r>
              <a:rPr lang="en-US" smtClean="0">
                <a:cs typeface="+mn-cs"/>
              </a:rPr>
              <a:t>Feeling</a:t>
            </a:r>
          </a:p>
          <a:p>
            <a:pPr eaLnBrk="1" hangingPunct="1">
              <a:lnSpc>
                <a:spcPct val="90000"/>
              </a:lnSpc>
              <a:defRPr/>
            </a:pPr>
            <a:r>
              <a:rPr lang="en-US" smtClean="0">
                <a:cs typeface="+mn-cs"/>
              </a:rPr>
              <a:t>Pessimism</a:t>
            </a:r>
          </a:p>
          <a:p>
            <a:pPr eaLnBrk="1" hangingPunct="1">
              <a:lnSpc>
                <a:spcPct val="90000"/>
              </a:lnSpc>
              <a:defRPr/>
            </a:pPr>
            <a:r>
              <a:rPr lang="en-US" smtClean="0">
                <a:cs typeface="+mn-cs"/>
              </a:rPr>
              <a:t>Despair for the present</a:t>
            </a:r>
          </a:p>
          <a:p>
            <a:pPr eaLnBrk="1" hangingPunct="1">
              <a:lnSpc>
                <a:spcPct val="90000"/>
              </a:lnSpc>
              <a:defRPr/>
            </a:pPr>
            <a:r>
              <a:rPr lang="en-US" smtClean="0">
                <a:cs typeface="+mn-cs"/>
              </a:rPr>
              <a:t>Subjectivism/relativism</a:t>
            </a:r>
          </a:p>
          <a:p>
            <a:pPr eaLnBrk="1" hangingPunct="1">
              <a:lnSpc>
                <a:spcPct val="90000"/>
              </a:lnSpc>
              <a:defRPr/>
            </a:pPr>
            <a:r>
              <a:rPr lang="en-US" smtClean="0">
                <a:cs typeface="+mn-cs"/>
              </a:rPr>
              <a:t>Pluralism/inclusivism</a:t>
            </a:r>
          </a:p>
          <a:p>
            <a:pPr eaLnBrk="1" hangingPunct="1">
              <a:lnSpc>
                <a:spcPct val="90000"/>
              </a:lnSpc>
              <a:defRPr/>
            </a:pPr>
            <a:r>
              <a:rPr lang="en-US" smtClean="0">
                <a:cs typeface="+mn-cs"/>
              </a:rPr>
              <a:t>Distrust in science</a:t>
            </a:r>
          </a:p>
          <a:p>
            <a:pPr eaLnBrk="1" hangingPunct="1">
              <a:lnSpc>
                <a:spcPct val="90000"/>
              </a:lnSpc>
              <a:defRPr/>
            </a:pPr>
            <a:r>
              <a:rPr lang="en-US" smtClean="0">
                <a:cs typeface="+mn-cs"/>
              </a:rPr>
              <a:t>Man is devolving</a:t>
            </a:r>
          </a:p>
        </p:txBody>
      </p:sp>
      <p:sp>
        <p:nvSpPr>
          <p:cNvPr id="1155077" name="Rectangle 5"/>
          <p:cNvSpPr>
            <a:spLocks noGrp="1" noChangeArrowheads="1"/>
          </p:cNvSpPr>
          <p:nvPr>
            <p:ph type="title"/>
          </p:nvPr>
        </p:nvSpPr>
        <p:spPr/>
        <p:txBody>
          <a:bodyPr/>
          <a:lstStyle/>
          <a:p>
            <a:pPr eaLnBrk="1" hangingPunct="1">
              <a:defRPr/>
            </a:pPr>
            <a:r>
              <a:rPr lang="en-US" smtClean="0">
                <a:cs typeface="+mj-cs"/>
              </a:rPr>
              <a:t>Postmodern Epistemology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55075">
                                            <p:txEl>
                                              <p:pRg st="0" end="0"/>
                                            </p:txEl>
                                          </p:spTgt>
                                        </p:tgtEl>
                                        <p:attrNameLst>
                                          <p:attrName>style.visibility</p:attrName>
                                        </p:attrNameLst>
                                      </p:cBhvr>
                                      <p:to>
                                        <p:strVal val="visible"/>
                                      </p:to>
                                    </p:set>
                                    <p:anim calcmode="lin" valueType="num">
                                      <p:cBhvr additive="base">
                                        <p:cTn id="7" dur="500" fill="hold"/>
                                        <p:tgtEl>
                                          <p:spTgt spid="1155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55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5075">
                                            <p:txEl>
                                              <p:pRg st="1" end="1"/>
                                            </p:txEl>
                                          </p:spTgt>
                                        </p:tgtEl>
                                        <p:attrNameLst>
                                          <p:attrName>style.visibility</p:attrName>
                                        </p:attrNameLst>
                                      </p:cBhvr>
                                      <p:to>
                                        <p:strVal val="visible"/>
                                      </p:to>
                                    </p:set>
                                    <p:anim calcmode="lin" valueType="num">
                                      <p:cBhvr additive="base">
                                        <p:cTn id="13" dur="500" fill="hold"/>
                                        <p:tgtEl>
                                          <p:spTgt spid="11550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55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55075">
                                            <p:txEl>
                                              <p:pRg st="2" end="2"/>
                                            </p:txEl>
                                          </p:spTgt>
                                        </p:tgtEl>
                                        <p:attrNameLst>
                                          <p:attrName>style.visibility</p:attrName>
                                        </p:attrNameLst>
                                      </p:cBhvr>
                                      <p:to>
                                        <p:strVal val="visible"/>
                                      </p:to>
                                    </p:set>
                                    <p:anim calcmode="lin" valueType="num">
                                      <p:cBhvr additive="base">
                                        <p:cTn id="19" dur="500" fill="hold"/>
                                        <p:tgtEl>
                                          <p:spTgt spid="11550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55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55075">
                                            <p:txEl>
                                              <p:pRg st="3" end="3"/>
                                            </p:txEl>
                                          </p:spTgt>
                                        </p:tgtEl>
                                        <p:attrNameLst>
                                          <p:attrName>style.visibility</p:attrName>
                                        </p:attrNameLst>
                                      </p:cBhvr>
                                      <p:to>
                                        <p:strVal val="visible"/>
                                      </p:to>
                                    </p:set>
                                    <p:anim calcmode="lin" valueType="num">
                                      <p:cBhvr additive="base">
                                        <p:cTn id="25" dur="500" fill="hold"/>
                                        <p:tgtEl>
                                          <p:spTgt spid="11550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55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55075">
                                            <p:txEl>
                                              <p:pRg st="4" end="4"/>
                                            </p:txEl>
                                          </p:spTgt>
                                        </p:tgtEl>
                                        <p:attrNameLst>
                                          <p:attrName>style.visibility</p:attrName>
                                        </p:attrNameLst>
                                      </p:cBhvr>
                                      <p:to>
                                        <p:strVal val="visible"/>
                                      </p:to>
                                    </p:set>
                                    <p:anim calcmode="lin" valueType="num">
                                      <p:cBhvr additive="base">
                                        <p:cTn id="31" dur="500" fill="hold"/>
                                        <p:tgtEl>
                                          <p:spTgt spid="115507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55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55075">
                                            <p:txEl>
                                              <p:pRg st="5" end="5"/>
                                            </p:txEl>
                                          </p:spTgt>
                                        </p:tgtEl>
                                        <p:attrNameLst>
                                          <p:attrName>style.visibility</p:attrName>
                                        </p:attrNameLst>
                                      </p:cBhvr>
                                      <p:to>
                                        <p:strVal val="visible"/>
                                      </p:to>
                                    </p:set>
                                    <p:anim calcmode="lin" valueType="num">
                                      <p:cBhvr additive="base">
                                        <p:cTn id="37" dur="500" fill="hold"/>
                                        <p:tgtEl>
                                          <p:spTgt spid="115507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550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155075">
                                            <p:txEl>
                                              <p:pRg st="6" end="6"/>
                                            </p:txEl>
                                          </p:spTgt>
                                        </p:tgtEl>
                                        <p:attrNameLst>
                                          <p:attrName>style.visibility</p:attrName>
                                        </p:attrNameLst>
                                      </p:cBhvr>
                                      <p:to>
                                        <p:strVal val="visible"/>
                                      </p:to>
                                    </p:set>
                                    <p:anim calcmode="lin" valueType="num">
                                      <p:cBhvr additive="base">
                                        <p:cTn id="43" dur="500" fill="hold"/>
                                        <p:tgtEl>
                                          <p:spTgt spid="115507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55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55075">
                                            <p:txEl>
                                              <p:pRg st="7" end="7"/>
                                            </p:txEl>
                                          </p:spTgt>
                                        </p:tgtEl>
                                        <p:attrNameLst>
                                          <p:attrName>style.visibility</p:attrName>
                                        </p:attrNameLst>
                                      </p:cBhvr>
                                      <p:to>
                                        <p:strVal val="visible"/>
                                      </p:to>
                                    </p:set>
                                    <p:anim calcmode="lin" valueType="num">
                                      <p:cBhvr additive="base">
                                        <p:cTn id="49" dur="500" fill="hold"/>
                                        <p:tgtEl>
                                          <p:spTgt spid="115507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550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55075">
                                            <p:txEl>
                                              <p:pRg st="8" end="8"/>
                                            </p:txEl>
                                          </p:spTgt>
                                        </p:tgtEl>
                                        <p:attrNameLst>
                                          <p:attrName>style.visibility</p:attrName>
                                        </p:attrNameLst>
                                      </p:cBhvr>
                                      <p:to>
                                        <p:strVal val="visible"/>
                                      </p:to>
                                    </p:set>
                                    <p:anim calcmode="lin" valueType="num">
                                      <p:cBhvr additive="base">
                                        <p:cTn id="55" dur="500" fill="hold"/>
                                        <p:tgtEl>
                                          <p:spTgt spid="1155075">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55075">
                                            <p:txEl>
                                              <p:pRg st="8" end="8"/>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55076">
                                            <p:txEl>
                                              <p:pRg st="0" end="0"/>
                                            </p:txEl>
                                          </p:spTgt>
                                        </p:tgtEl>
                                        <p:attrNameLst>
                                          <p:attrName>style.visibility</p:attrName>
                                        </p:attrNameLst>
                                      </p:cBhvr>
                                      <p:to>
                                        <p:strVal val="visible"/>
                                      </p:to>
                                    </p:set>
                                    <p:anim calcmode="lin" valueType="num">
                                      <p:cBhvr additive="base">
                                        <p:cTn id="59" dur="500" fill="hold"/>
                                        <p:tgtEl>
                                          <p:spTgt spid="115507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155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155076">
                                            <p:txEl>
                                              <p:pRg st="1" end="1"/>
                                            </p:txEl>
                                          </p:spTgt>
                                        </p:tgtEl>
                                        <p:attrNameLst>
                                          <p:attrName>style.visibility</p:attrName>
                                        </p:attrNameLst>
                                      </p:cBhvr>
                                      <p:to>
                                        <p:strVal val="visible"/>
                                      </p:to>
                                    </p:set>
                                    <p:anim calcmode="lin" valueType="num">
                                      <p:cBhvr additive="base">
                                        <p:cTn id="65" dur="500" fill="hold"/>
                                        <p:tgtEl>
                                          <p:spTgt spid="1155076">
                                            <p:txEl>
                                              <p:pRg st="1" end="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1550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155076">
                                            <p:txEl>
                                              <p:pRg st="2" end="2"/>
                                            </p:txEl>
                                          </p:spTgt>
                                        </p:tgtEl>
                                        <p:attrNameLst>
                                          <p:attrName>style.visibility</p:attrName>
                                        </p:attrNameLst>
                                      </p:cBhvr>
                                      <p:to>
                                        <p:strVal val="visible"/>
                                      </p:to>
                                    </p:set>
                                    <p:anim calcmode="lin" valueType="num">
                                      <p:cBhvr additive="base">
                                        <p:cTn id="71" dur="500" fill="hold"/>
                                        <p:tgtEl>
                                          <p:spTgt spid="1155076">
                                            <p:txEl>
                                              <p:pRg st="2" end="2"/>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1550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155076">
                                            <p:txEl>
                                              <p:pRg st="3" end="3"/>
                                            </p:txEl>
                                          </p:spTgt>
                                        </p:tgtEl>
                                        <p:attrNameLst>
                                          <p:attrName>style.visibility</p:attrName>
                                        </p:attrNameLst>
                                      </p:cBhvr>
                                      <p:to>
                                        <p:strVal val="visible"/>
                                      </p:to>
                                    </p:set>
                                    <p:anim calcmode="lin" valueType="num">
                                      <p:cBhvr additive="base">
                                        <p:cTn id="77" dur="500" fill="hold"/>
                                        <p:tgtEl>
                                          <p:spTgt spid="1155076">
                                            <p:txEl>
                                              <p:pRg st="3" end="3"/>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15507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155076">
                                            <p:txEl>
                                              <p:pRg st="4" end="4"/>
                                            </p:txEl>
                                          </p:spTgt>
                                        </p:tgtEl>
                                        <p:attrNameLst>
                                          <p:attrName>style.visibility</p:attrName>
                                        </p:attrNameLst>
                                      </p:cBhvr>
                                      <p:to>
                                        <p:strVal val="visible"/>
                                      </p:to>
                                    </p:set>
                                    <p:anim calcmode="lin" valueType="num">
                                      <p:cBhvr additive="base">
                                        <p:cTn id="83" dur="500" fill="hold"/>
                                        <p:tgtEl>
                                          <p:spTgt spid="1155076">
                                            <p:txEl>
                                              <p:pRg st="4" end="4"/>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15507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1155076">
                                            <p:txEl>
                                              <p:pRg st="5" end="5"/>
                                            </p:txEl>
                                          </p:spTgt>
                                        </p:tgtEl>
                                        <p:attrNameLst>
                                          <p:attrName>style.visibility</p:attrName>
                                        </p:attrNameLst>
                                      </p:cBhvr>
                                      <p:to>
                                        <p:strVal val="visible"/>
                                      </p:to>
                                    </p:set>
                                    <p:anim calcmode="lin" valueType="num">
                                      <p:cBhvr additive="base">
                                        <p:cTn id="89" dur="500" fill="hold"/>
                                        <p:tgtEl>
                                          <p:spTgt spid="1155076">
                                            <p:txEl>
                                              <p:pRg st="5" end="5"/>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15507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1155076">
                                            <p:txEl>
                                              <p:pRg st="6" end="6"/>
                                            </p:txEl>
                                          </p:spTgt>
                                        </p:tgtEl>
                                        <p:attrNameLst>
                                          <p:attrName>style.visibility</p:attrName>
                                        </p:attrNameLst>
                                      </p:cBhvr>
                                      <p:to>
                                        <p:strVal val="visible"/>
                                      </p:to>
                                    </p:set>
                                    <p:anim calcmode="lin" valueType="num">
                                      <p:cBhvr additive="base">
                                        <p:cTn id="95" dur="500" fill="hold"/>
                                        <p:tgtEl>
                                          <p:spTgt spid="1155076">
                                            <p:txEl>
                                              <p:pRg st="6" end="6"/>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115507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1155076">
                                            <p:txEl>
                                              <p:pRg st="7" end="7"/>
                                            </p:txEl>
                                          </p:spTgt>
                                        </p:tgtEl>
                                        <p:attrNameLst>
                                          <p:attrName>style.visibility</p:attrName>
                                        </p:attrNameLst>
                                      </p:cBhvr>
                                      <p:to>
                                        <p:strVal val="visible"/>
                                      </p:to>
                                    </p:set>
                                    <p:anim calcmode="lin" valueType="num">
                                      <p:cBhvr additive="base">
                                        <p:cTn id="101" dur="500" fill="hold"/>
                                        <p:tgtEl>
                                          <p:spTgt spid="1155076">
                                            <p:txEl>
                                              <p:pRg st="7" end="7"/>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115507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1155076">
                                            <p:txEl>
                                              <p:pRg st="8" end="8"/>
                                            </p:txEl>
                                          </p:spTgt>
                                        </p:tgtEl>
                                        <p:attrNameLst>
                                          <p:attrName>style.visibility</p:attrName>
                                        </p:attrNameLst>
                                      </p:cBhvr>
                                      <p:to>
                                        <p:strVal val="visible"/>
                                      </p:to>
                                    </p:set>
                                    <p:anim calcmode="lin" valueType="num">
                                      <p:cBhvr additive="base">
                                        <p:cTn id="107" dur="500" fill="hold"/>
                                        <p:tgtEl>
                                          <p:spTgt spid="1155076">
                                            <p:txEl>
                                              <p:pRg st="8" end="8"/>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115507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5" grpId="0" build="p"/>
      <p:bldP spid="115507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26403" name="Rectangle 3"/>
          <p:cNvSpPr>
            <a:spLocks noGrp="1" noChangeArrowheads="1"/>
          </p:cNvSpPr>
          <p:nvPr>
            <p:ph type="body" idx="1"/>
          </p:nvPr>
        </p:nvSpPr>
        <p:spPr/>
        <p:txBody>
          <a:bodyPr/>
          <a:lstStyle/>
          <a:p>
            <a:pPr eaLnBrk="1" hangingPunct="1">
              <a:buFontTx/>
              <a:buNone/>
              <a:defRPr/>
            </a:pPr>
            <a:endParaRPr lang="en-US" sz="4000" smtClean="0">
              <a:effectLst>
                <a:outerShdw blurRad="38100" dist="38100" dir="2700000" algn="tl">
                  <a:srgbClr val="DDDDDD"/>
                </a:outerShdw>
              </a:effectLst>
              <a:cs typeface="+mn-cs"/>
            </a:endParaRPr>
          </a:p>
          <a:p>
            <a:pPr eaLnBrk="1" hangingPunct="1">
              <a:buFontTx/>
              <a:buNone/>
              <a:defRPr/>
            </a:pPr>
            <a:endParaRPr lang="en-US" sz="4000" smtClean="0">
              <a:effectLst>
                <a:outerShdw blurRad="38100" dist="38100" dir="2700000" algn="tl">
                  <a:srgbClr val="DDDDDD"/>
                </a:outerShdw>
              </a:effectLst>
              <a:cs typeface="+mn-cs"/>
            </a:endParaRPr>
          </a:p>
          <a:p>
            <a:pPr algn="ctr" eaLnBrk="1" hangingPunct="1">
              <a:buFontTx/>
              <a:buNone/>
              <a:defRPr/>
            </a:pPr>
            <a:r>
              <a:rPr lang="en-US" sz="4000" smtClean="0">
                <a:effectLst>
                  <a:outerShdw blurRad="38100" dist="38100" dir="2700000" algn="tl">
                    <a:srgbClr val="DDDDDD"/>
                  </a:outerShdw>
                </a:effectLst>
                <a:cs typeface="+mn-cs"/>
              </a:rPr>
              <a:t>What is Epistemology?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103" name="Rectangle 7"/>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56099" name="Rectangle 3"/>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56100" name="Rectangle 4"/>
          <p:cNvSpPr>
            <a:spLocks noGrp="1" noChangeArrowheads="1"/>
          </p:cNvSpPr>
          <p:nvPr>
            <p:ph type="body" sz="half" idx="2"/>
          </p:nvPr>
        </p:nvSpPr>
        <p:spPr>
          <a:xfrm>
            <a:off x="4724400" y="2255838"/>
            <a:ext cx="3511550" cy="4525962"/>
          </a:xfrm>
        </p:spPr>
        <p:txBody>
          <a:bodyPr/>
          <a:lstStyle/>
          <a:p>
            <a:pPr eaLnBrk="1" hangingPunct="1">
              <a:defRPr/>
            </a:pPr>
            <a:r>
              <a:rPr lang="en-US" sz="2400" smtClean="0">
                <a:cs typeface="+mn-cs"/>
              </a:rPr>
              <a:t>Spock is always logical and objective.</a:t>
            </a:r>
          </a:p>
          <a:p>
            <a:pPr eaLnBrk="1" hangingPunct="1">
              <a:defRPr/>
            </a:pPr>
            <a:r>
              <a:rPr lang="en-US" sz="2400" smtClean="0">
                <a:cs typeface="+mn-cs"/>
              </a:rPr>
              <a:t>Never acts upon feeling, because that would be </a:t>
            </a:r>
            <a:r>
              <a:rPr lang="ja-JP" altLang="en-US" sz="2400" smtClean="0">
                <a:latin typeface="Arial"/>
                <a:cs typeface="+mn-cs"/>
              </a:rPr>
              <a:t>“</a:t>
            </a:r>
            <a:r>
              <a:rPr lang="en-US" sz="2400" smtClean="0">
                <a:cs typeface="+mn-cs"/>
              </a:rPr>
              <a:t>illogical.</a:t>
            </a:r>
            <a:r>
              <a:rPr lang="ja-JP" altLang="en-US" sz="2400" smtClean="0">
                <a:latin typeface="Arial"/>
                <a:cs typeface="+mn-cs"/>
              </a:rPr>
              <a:t>”</a:t>
            </a:r>
            <a:endParaRPr lang="en-US" sz="2400" smtClean="0">
              <a:cs typeface="+mn-cs"/>
            </a:endParaRPr>
          </a:p>
          <a:p>
            <a:pPr algn="ctr" eaLnBrk="1" hangingPunct="1">
              <a:buFontTx/>
              <a:buNone/>
              <a:defRPr/>
            </a:pPr>
            <a:r>
              <a:rPr lang="en-US" sz="2400" i="1" smtClean="0">
                <a:cs typeface="+mn-cs"/>
              </a:rPr>
              <a:t>	</a:t>
            </a:r>
            <a:r>
              <a:rPr lang="ja-JP" altLang="en-US" sz="2400" i="1" smtClean="0">
                <a:latin typeface="Arial"/>
                <a:cs typeface="+mn-cs"/>
              </a:rPr>
              <a:t>“</a:t>
            </a:r>
            <a:r>
              <a:rPr lang="en-US" sz="2400" i="1" smtClean="0">
                <a:cs typeface="+mn-cs"/>
              </a:rPr>
              <a:t>Physical laws simply cannot be ignored. Existence cannot be without them.</a:t>
            </a:r>
            <a:r>
              <a:rPr lang="ja-JP" altLang="en-US" sz="2400" i="1" smtClean="0">
                <a:latin typeface="Arial"/>
                <a:cs typeface="+mn-cs"/>
              </a:rPr>
              <a:t>”</a:t>
            </a:r>
            <a:r>
              <a:rPr lang="en-US" sz="2400" i="1" smtClean="0">
                <a:cs typeface="+mn-cs"/>
              </a:rPr>
              <a:t> </a:t>
            </a:r>
          </a:p>
          <a:p>
            <a:pPr algn="ctr" eaLnBrk="1" hangingPunct="1">
              <a:buFontTx/>
              <a:buNone/>
              <a:defRPr/>
            </a:pPr>
            <a:r>
              <a:rPr lang="en-US" sz="2400" i="1" smtClean="0">
                <a:cs typeface="+mn-cs"/>
              </a:rPr>
              <a:t>	</a:t>
            </a:r>
            <a:r>
              <a:rPr lang="ja-JP" altLang="en-US" sz="2400" i="1" smtClean="0">
                <a:latin typeface="Arial"/>
                <a:cs typeface="+mn-cs"/>
              </a:rPr>
              <a:t>“</a:t>
            </a:r>
            <a:r>
              <a:rPr lang="en-US" sz="2400" i="1" smtClean="0">
                <a:cs typeface="+mn-cs"/>
              </a:rPr>
              <a:t>Pain is a thing of the mind. The mind can be controlled.</a:t>
            </a:r>
            <a:r>
              <a:rPr lang="ja-JP" altLang="en-US" sz="2400" i="1" smtClean="0">
                <a:latin typeface="Arial"/>
                <a:cs typeface="+mn-cs"/>
              </a:rPr>
              <a:t>”</a:t>
            </a:r>
            <a:r>
              <a:rPr lang="en-US" sz="2400" i="1" smtClean="0">
                <a:cs typeface="+mn-cs"/>
              </a:rPr>
              <a:t> </a:t>
            </a:r>
          </a:p>
        </p:txBody>
      </p:sp>
      <p:sp>
        <p:nvSpPr>
          <p:cNvPr id="1156101" name="Rectangle 5"/>
          <p:cNvSpPr>
            <a:spLocks noGrp="1" noChangeArrowheads="1"/>
          </p:cNvSpPr>
          <p:nvPr>
            <p:ph type="body" sz="half" idx="1"/>
          </p:nvPr>
        </p:nvSpPr>
        <p:spPr>
          <a:xfrm>
            <a:off x="1295400" y="1600200"/>
            <a:ext cx="3810000" cy="4525963"/>
          </a:xfrm>
        </p:spPr>
        <p:txBody>
          <a:bodyPr/>
          <a:lstStyle/>
          <a:p>
            <a:pPr marL="0" indent="0" algn="ctr" eaLnBrk="1" hangingPunct="1">
              <a:lnSpc>
                <a:spcPct val="90000"/>
              </a:lnSpc>
              <a:buFontTx/>
              <a:buNone/>
              <a:defRPr/>
            </a:pPr>
            <a:r>
              <a:rPr lang="en-US" b="1" smtClean="0">
                <a:effectLst>
                  <a:outerShdw blurRad="38100" dist="38100" dir="2700000" algn="tl">
                    <a:srgbClr val="DDDDDD"/>
                  </a:outerShdw>
                </a:effectLst>
                <a:cs typeface="+mn-cs"/>
              </a:rPr>
              <a:t>The Ideal Modern Man:</a:t>
            </a:r>
            <a:br>
              <a:rPr lang="en-US" b="1" smtClean="0">
                <a:effectLst>
                  <a:outerShdw blurRad="38100" dist="38100" dir="2700000" algn="tl">
                    <a:srgbClr val="DDDDDD"/>
                  </a:outerShdw>
                </a:effectLst>
                <a:cs typeface="+mn-cs"/>
              </a:rPr>
            </a:br>
            <a:r>
              <a:rPr lang="en-US" sz="4000" b="1" smtClean="0">
                <a:effectLst>
                  <a:outerShdw blurRad="38100" dist="38100" dir="2700000" algn="tl">
                    <a:srgbClr val="DDDDDD"/>
                  </a:outerShdw>
                </a:effectLst>
                <a:cs typeface="+mn-cs"/>
              </a:rPr>
              <a:t>Mr. Spock</a:t>
            </a:r>
          </a:p>
        </p:txBody>
      </p:sp>
      <p:graphicFrame>
        <p:nvGraphicFramePr>
          <p:cNvPr id="44037" name="Object 6"/>
          <p:cNvGraphicFramePr>
            <a:graphicFrameLocks noChangeAspect="1"/>
          </p:cNvGraphicFramePr>
          <p:nvPr/>
        </p:nvGraphicFramePr>
        <p:xfrm>
          <a:off x="1714500" y="2590800"/>
          <a:ext cx="3086100" cy="3124200"/>
        </p:xfrm>
        <a:graphic>
          <a:graphicData uri="http://schemas.openxmlformats.org/presentationml/2006/ole">
            <mc:AlternateContent xmlns:mc="http://schemas.openxmlformats.org/markup-compatibility/2006">
              <mc:Choice xmlns:v="urn:schemas-microsoft-com:vml" Requires="v">
                <p:oleObj spid="_x0000_s44038" name="Image" r:id="rId4" imgW="6010589" imgH="6086834" progId="Photoshop.Image.5">
                  <p:embed/>
                </p:oleObj>
              </mc:Choice>
              <mc:Fallback>
                <p:oleObj name="Image" r:id="rId4" imgW="6010589" imgH="6086834" progId="Photoshop.Image.5">
                  <p:embed/>
                  <p:pic>
                    <p:nvPicPr>
                      <p:cNvPr id="0" name="Object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0" y="2590800"/>
                        <a:ext cx="30861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07763" dir="135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58147" name="Rectangle 3"/>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58148" name="Rectangle 4"/>
          <p:cNvSpPr>
            <a:spLocks noGrp="1" noChangeArrowheads="1"/>
          </p:cNvSpPr>
          <p:nvPr>
            <p:ph type="body" sz="half" idx="2"/>
          </p:nvPr>
        </p:nvSpPr>
        <p:spPr>
          <a:xfrm>
            <a:off x="4876800" y="2636838"/>
            <a:ext cx="3657600" cy="4525962"/>
          </a:xfrm>
        </p:spPr>
        <p:txBody>
          <a:bodyPr/>
          <a:lstStyle/>
          <a:p>
            <a:pPr marL="533400" indent="-533400" eaLnBrk="1" hangingPunct="1">
              <a:lnSpc>
                <a:spcPct val="90000"/>
              </a:lnSpc>
              <a:defRPr/>
            </a:pPr>
            <a:r>
              <a:rPr lang="en-US" smtClean="0">
                <a:cs typeface="+mn-cs"/>
              </a:rPr>
              <a:t>Data is the </a:t>
            </a:r>
            <a:r>
              <a:rPr lang="ja-JP" altLang="en-US" smtClean="0">
                <a:latin typeface="Arial"/>
                <a:cs typeface="+mn-cs"/>
              </a:rPr>
              <a:t>“</a:t>
            </a:r>
            <a:r>
              <a:rPr lang="en-US" smtClean="0">
                <a:cs typeface="+mn-cs"/>
              </a:rPr>
              <a:t>perfect</a:t>
            </a:r>
            <a:r>
              <a:rPr lang="ja-JP" altLang="en-US" smtClean="0">
                <a:latin typeface="Arial"/>
                <a:cs typeface="+mn-cs"/>
              </a:rPr>
              <a:t>”</a:t>
            </a:r>
            <a:r>
              <a:rPr lang="en-US" smtClean="0">
                <a:cs typeface="+mn-cs"/>
              </a:rPr>
              <a:t> modern human.</a:t>
            </a:r>
          </a:p>
          <a:p>
            <a:pPr marL="533400" indent="-533400" eaLnBrk="1" hangingPunct="1">
              <a:lnSpc>
                <a:spcPct val="90000"/>
              </a:lnSpc>
              <a:defRPr/>
            </a:pPr>
            <a:r>
              <a:rPr lang="en-US" smtClean="0">
                <a:cs typeface="+mn-cs"/>
              </a:rPr>
              <a:t>Despite his </a:t>
            </a:r>
            <a:r>
              <a:rPr lang="ja-JP" altLang="en-US" smtClean="0">
                <a:latin typeface="Arial"/>
                <a:cs typeface="+mn-cs"/>
              </a:rPr>
              <a:t>“</a:t>
            </a:r>
            <a:r>
              <a:rPr lang="en-US" smtClean="0">
                <a:cs typeface="+mn-cs"/>
              </a:rPr>
              <a:t>perfection,</a:t>
            </a:r>
            <a:r>
              <a:rPr lang="ja-JP" altLang="en-US" smtClean="0">
                <a:latin typeface="Arial"/>
                <a:cs typeface="+mn-cs"/>
              </a:rPr>
              <a:t>”</a:t>
            </a:r>
            <a:r>
              <a:rPr lang="en-US" smtClean="0">
                <a:cs typeface="+mn-cs"/>
              </a:rPr>
              <a:t> Data . . .</a:t>
            </a:r>
          </a:p>
          <a:p>
            <a:pPr marL="914400" lvl="1" indent="-457200" eaLnBrk="1" hangingPunct="1">
              <a:lnSpc>
                <a:spcPct val="90000"/>
              </a:lnSpc>
              <a:buFontTx/>
              <a:buAutoNum type="arabicPeriod"/>
              <a:defRPr/>
            </a:pPr>
            <a:r>
              <a:rPr lang="en-US" smtClean="0"/>
              <a:t>Wants to be human.</a:t>
            </a:r>
          </a:p>
          <a:p>
            <a:pPr marL="914400" lvl="1" indent="-457200" eaLnBrk="1" hangingPunct="1">
              <a:lnSpc>
                <a:spcPct val="90000"/>
              </a:lnSpc>
              <a:buFontTx/>
              <a:buAutoNum type="arabicPeriod"/>
              <a:defRPr/>
            </a:pPr>
            <a:r>
              <a:rPr lang="en-US" smtClean="0"/>
              <a:t>Rebels against logic.</a:t>
            </a:r>
          </a:p>
          <a:p>
            <a:pPr marL="914400" lvl="1" indent="-457200" eaLnBrk="1" hangingPunct="1">
              <a:lnSpc>
                <a:spcPct val="90000"/>
              </a:lnSpc>
              <a:buFontTx/>
              <a:buAutoNum type="arabicPeriod"/>
              <a:defRPr/>
            </a:pPr>
            <a:r>
              <a:rPr lang="en-US" smtClean="0"/>
              <a:t>Attempts to develop emotions and feelings</a:t>
            </a:r>
          </a:p>
        </p:txBody>
      </p:sp>
      <p:sp>
        <p:nvSpPr>
          <p:cNvPr id="1158149" name="Rectangle 5"/>
          <p:cNvSpPr>
            <a:spLocks noGrp="1" noChangeArrowheads="1"/>
          </p:cNvSpPr>
          <p:nvPr>
            <p:ph type="body" sz="half" idx="1"/>
          </p:nvPr>
        </p:nvSpPr>
        <p:spPr>
          <a:xfrm>
            <a:off x="1066800" y="1600200"/>
            <a:ext cx="5105400" cy="4525963"/>
          </a:xfrm>
        </p:spPr>
        <p:txBody>
          <a:bodyPr/>
          <a:lstStyle/>
          <a:p>
            <a:pPr marL="0" indent="0" algn="ctr" eaLnBrk="1" hangingPunct="1">
              <a:buFontTx/>
              <a:buNone/>
              <a:defRPr/>
            </a:pPr>
            <a:r>
              <a:rPr lang="en-US" b="1" smtClean="0">
                <a:effectLst>
                  <a:outerShdw blurRad="38100" dist="38100" dir="2700000" algn="tl">
                    <a:srgbClr val="DDDDDD"/>
                  </a:outerShdw>
                </a:effectLst>
                <a:cs typeface="+mn-cs"/>
              </a:rPr>
              <a:t>The Ideal Modern Man Mocked:</a:t>
            </a:r>
            <a:br>
              <a:rPr lang="en-US" b="1" smtClean="0">
                <a:effectLst>
                  <a:outerShdw blurRad="38100" dist="38100" dir="2700000" algn="tl">
                    <a:srgbClr val="DDDDDD"/>
                  </a:outerShdw>
                </a:effectLst>
                <a:cs typeface="+mn-cs"/>
              </a:rPr>
            </a:br>
            <a:r>
              <a:rPr lang="en-US" sz="4400" b="1" smtClean="0">
                <a:effectLst>
                  <a:outerShdw blurRad="38100" dist="38100" dir="2700000" algn="tl">
                    <a:srgbClr val="DDDDDD"/>
                  </a:outerShdw>
                </a:effectLst>
                <a:cs typeface="+mn-cs"/>
              </a:rPr>
              <a:t>Data</a:t>
            </a:r>
            <a:endParaRPr lang="en-US" sz="4000" smtClean="0">
              <a:cs typeface="+mn-cs"/>
            </a:endParaRPr>
          </a:p>
        </p:txBody>
      </p:sp>
      <p:graphicFrame>
        <p:nvGraphicFramePr>
          <p:cNvPr id="46085" name="Object 6"/>
          <p:cNvGraphicFramePr>
            <a:graphicFrameLocks noChangeAspect="1"/>
          </p:cNvGraphicFramePr>
          <p:nvPr/>
        </p:nvGraphicFramePr>
        <p:xfrm>
          <a:off x="1981200" y="2743200"/>
          <a:ext cx="2630488" cy="2935288"/>
        </p:xfrm>
        <a:graphic>
          <a:graphicData uri="http://schemas.openxmlformats.org/presentationml/2006/ole">
            <mc:AlternateContent xmlns:mc="http://schemas.openxmlformats.org/markup-compatibility/2006">
              <mc:Choice xmlns:v="urn:schemas-microsoft-com:vml" Requires="v">
                <p:oleObj spid="_x0000_s46086" name="Image" r:id="rId4" imgW="2630427" imgH="2935404" progId="Photoshop.Image.5">
                  <p:embed/>
                </p:oleObj>
              </mc:Choice>
              <mc:Fallback>
                <p:oleObj name="Image" r:id="rId4" imgW="2630427" imgH="2935404" progId="Photoshop.Image.5">
                  <p:embed/>
                  <p:pic>
                    <p:nvPicPr>
                      <p:cNvPr id="0" name="Object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743200"/>
                        <a:ext cx="2630488" cy="2935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107763" dir="135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59171" name="Rectangle 3"/>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59172" name="Rectangle 4"/>
          <p:cNvSpPr>
            <a:spLocks noGrp="1" noChangeArrowheads="1"/>
          </p:cNvSpPr>
          <p:nvPr>
            <p:ph type="body" sz="half" idx="4294967295"/>
          </p:nvPr>
        </p:nvSpPr>
        <p:spPr>
          <a:xfrm>
            <a:off x="4070350" y="1600200"/>
            <a:ext cx="4845050" cy="4191000"/>
          </a:xfrm>
        </p:spPr>
        <p:txBody>
          <a:bodyPr/>
          <a:lstStyle/>
          <a:p>
            <a:pPr eaLnBrk="1" hangingPunct="1">
              <a:defRPr/>
            </a:pPr>
            <a:r>
              <a:rPr lang="en-US" sz="2800" b="1" smtClean="0">
                <a:effectLst>
                  <a:outerShdw blurRad="38100" dist="38100" dir="2700000" algn="tl">
                    <a:srgbClr val="DDDDDD"/>
                  </a:outerShdw>
                </a:effectLst>
                <a:cs typeface="+mn-cs"/>
              </a:rPr>
              <a:t>Premodern</a:t>
            </a:r>
            <a:r>
              <a:rPr lang="en-US" sz="2800" smtClean="0">
                <a:cs typeface="+mn-cs"/>
              </a:rPr>
              <a:t>: </a:t>
            </a:r>
            <a:r>
              <a:rPr lang="ja-JP" altLang="en-US" sz="2800" smtClean="0">
                <a:latin typeface="Arial"/>
                <a:cs typeface="+mn-cs"/>
              </a:rPr>
              <a:t>“</a:t>
            </a:r>
            <a:r>
              <a:rPr lang="en-US" sz="2800" smtClean="0">
                <a:cs typeface="+mn-cs"/>
              </a:rPr>
              <a:t>There</a:t>
            </a:r>
            <a:r>
              <a:rPr lang="ja-JP" altLang="en-US" sz="2800" smtClean="0">
                <a:latin typeface="Arial"/>
                <a:cs typeface="+mn-cs"/>
              </a:rPr>
              <a:t>’</a:t>
            </a:r>
            <a:r>
              <a:rPr lang="en-US" sz="2800" smtClean="0">
                <a:cs typeface="+mn-cs"/>
              </a:rPr>
              <a:t>s balls and there</a:t>
            </a:r>
            <a:r>
              <a:rPr lang="ja-JP" altLang="en-US" sz="2800" smtClean="0">
                <a:latin typeface="Arial"/>
                <a:cs typeface="+mn-cs"/>
              </a:rPr>
              <a:t>’</a:t>
            </a:r>
            <a:r>
              <a:rPr lang="en-US" sz="2800" smtClean="0">
                <a:cs typeface="+mn-cs"/>
              </a:rPr>
              <a:t>s strikes, and I call them as they are.</a:t>
            </a:r>
            <a:r>
              <a:rPr lang="ja-JP" altLang="en-US" sz="2800" smtClean="0">
                <a:latin typeface="Arial"/>
                <a:cs typeface="+mn-cs"/>
              </a:rPr>
              <a:t>”</a:t>
            </a:r>
            <a:endParaRPr lang="en-US" sz="2800" smtClean="0">
              <a:cs typeface="+mn-cs"/>
            </a:endParaRPr>
          </a:p>
          <a:p>
            <a:pPr eaLnBrk="1" hangingPunct="1">
              <a:defRPr/>
            </a:pPr>
            <a:r>
              <a:rPr lang="en-US" sz="2800" b="1" smtClean="0">
                <a:effectLst>
                  <a:outerShdw blurRad="38100" dist="38100" dir="2700000" algn="tl">
                    <a:srgbClr val="DDDDDD"/>
                  </a:outerShdw>
                </a:effectLst>
                <a:cs typeface="+mn-cs"/>
              </a:rPr>
              <a:t>Modern</a:t>
            </a:r>
            <a:r>
              <a:rPr lang="en-US" sz="2800" smtClean="0">
                <a:cs typeface="+mn-cs"/>
              </a:rPr>
              <a:t>: </a:t>
            </a:r>
            <a:r>
              <a:rPr lang="ja-JP" altLang="en-US" sz="2800" smtClean="0">
                <a:latin typeface="Arial"/>
                <a:cs typeface="+mn-cs"/>
              </a:rPr>
              <a:t>“</a:t>
            </a:r>
            <a:r>
              <a:rPr lang="en-US" sz="2800" smtClean="0">
                <a:cs typeface="+mn-cs"/>
              </a:rPr>
              <a:t>There</a:t>
            </a:r>
            <a:r>
              <a:rPr lang="ja-JP" altLang="en-US" sz="2800" smtClean="0">
                <a:latin typeface="Arial"/>
                <a:cs typeface="+mn-cs"/>
              </a:rPr>
              <a:t>’</a:t>
            </a:r>
            <a:r>
              <a:rPr lang="en-US" sz="2800" smtClean="0">
                <a:cs typeface="+mn-cs"/>
              </a:rPr>
              <a:t>s balls and there</a:t>
            </a:r>
            <a:r>
              <a:rPr lang="ja-JP" altLang="en-US" sz="2800" smtClean="0">
                <a:latin typeface="Arial"/>
                <a:cs typeface="+mn-cs"/>
              </a:rPr>
              <a:t>’</a:t>
            </a:r>
            <a:r>
              <a:rPr lang="en-US" sz="2800" smtClean="0">
                <a:cs typeface="+mn-cs"/>
              </a:rPr>
              <a:t>s strikes, and I call them as I see them.</a:t>
            </a:r>
            <a:r>
              <a:rPr lang="ja-JP" altLang="en-US" sz="2800" smtClean="0">
                <a:latin typeface="Arial"/>
                <a:cs typeface="+mn-cs"/>
              </a:rPr>
              <a:t>”</a:t>
            </a:r>
            <a:endParaRPr lang="en-US" sz="2800" smtClean="0">
              <a:cs typeface="+mn-cs"/>
            </a:endParaRPr>
          </a:p>
          <a:p>
            <a:pPr eaLnBrk="1" hangingPunct="1">
              <a:defRPr/>
            </a:pPr>
            <a:r>
              <a:rPr lang="en-US" sz="2800" b="1" smtClean="0">
                <a:effectLst>
                  <a:outerShdw blurRad="38100" dist="38100" dir="2700000" algn="tl">
                    <a:srgbClr val="DDDDDD"/>
                  </a:outerShdw>
                </a:effectLst>
                <a:cs typeface="+mn-cs"/>
              </a:rPr>
              <a:t>Postmodern</a:t>
            </a:r>
            <a:r>
              <a:rPr lang="en-US" sz="2800" smtClean="0">
                <a:cs typeface="+mn-cs"/>
              </a:rPr>
              <a:t>: </a:t>
            </a:r>
            <a:r>
              <a:rPr lang="ja-JP" altLang="en-US" sz="2800" smtClean="0">
                <a:latin typeface="Arial"/>
                <a:cs typeface="+mn-cs"/>
              </a:rPr>
              <a:t>“</a:t>
            </a:r>
            <a:r>
              <a:rPr lang="en-US" sz="2800" smtClean="0">
                <a:cs typeface="+mn-cs"/>
              </a:rPr>
              <a:t>They ain</a:t>
            </a:r>
            <a:r>
              <a:rPr lang="ja-JP" altLang="en-US" sz="2800" smtClean="0">
                <a:latin typeface="Arial"/>
                <a:cs typeface="+mn-cs"/>
              </a:rPr>
              <a:t>’</a:t>
            </a:r>
            <a:r>
              <a:rPr lang="en-US" sz="2800" smtClean="0">
                <a:cs typeface="+mn-cs"/>
              </a:rPr>
              <a:t>t nothing </a:t>
            </a:r>
            <a:r>
              <a:rPr lang="ja-JP" altLang="en-US" sz="2800" smtClean="0">
                <a:latin typeface="Arial"/>
                <a:cs typeface="+mn-cs"/>
              </a:rPr>
              <a:t>‘</a:t>
            </a:r>
            <a:r>
              <a:rPr lang="en-US" sz="2800" smtClean="0">
                <a:cs typeface="+mn-cs"/>
              </a:rPr>
              <a:t>til I call </a:t>
            </a:r>
            <a:r>
              <a:rPr lang="ja-JP" altLang="en-US" sz="2800" smtClean="0">
                <a:latin typeface="Arial"/>
                <a:cs typeface="+mn-cs"/>
              </a:rPr>
              <a:t>‘</a:t>
            </a:r>
            <a:r>
              <a:rPr lang="en-US" sz="2800" smtClean="0">
                <a:cs typeface="+mn-cs"/>
              </a:rPr>
              <a:t>em.</a:t>
            </a:r>
            <a:r>
              <a:rPr lang="ja-JP" altLang="en-US" sz="2800" smtClean="0">
                <a:latin typeface="Arial"/>
                <a:cs typeface="+mn-cs"/>
              </a:rPr>
              <a:t>”</a:t>
            </a:r>
            <a:endParaRPr lang="en-US" sz="2800" smtClean="0">
              <a:cs typeface="+mn-cs"/>
            </a:endParaRPr>
          </a:p>
        </p:txBody>
      </p:sp>
      <p:graphicFrame>
        <p:nvGraphicFramePr>
          <p:cNvPr id="48132" name="Object 5"/>
          <p:cNvGraphicFramePr>
            <a:graphicFrameLocks noChangeAspect="1"/>
          </p:cNvGraphicFramePr>
          <p:nvPr>
            <p:ph idx="1"/>
          </p:nvPr>
        </p:nvGraphicFramePr>
        <p:xfrm>
          <a:off x="0" y="1600200"/>
          <a:ext cx="4081463" cy="4144963"/>
        </p:xfrm>
        <a:graphic>
          <a:graphicData uri="http://schemas.openxmlformats.org/presentationml/2006/ole">
            <mc:AlternateContent xmlns:mc="http://schemas.openxmlformats.org/markup-compatibility/2006">
              <mc:Choice xmlns:v="urn:schemas-microsoft-com:vml" Requires="v">
                <p:oleObj spid="_x0000_s48133" name="Image" r:id="rId4" imgW="8869749" imgH="9009531" progId="Photoshop.Image.5">
                  <p:embed/>
                </p:oleObj>
              </mc:Choice>
              <mc:Fallback>
                <p:oleObj name="Image" r:id="rId4" imgW="8869749" imgH="9009531" progId="Photoshop.Image.5">
                  <p:embed/>
                  <p:pic>
                    <p:nvPicPr>
                      <p:cNvPr id="0" name="Object 5"/>
                      <p:cNvPicPr>
                        <a:picLocks noChangeAspect="1" noChangeArrowheads="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0" y="1600200"/>
                        <a:ext cx="4081463" cy="4144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ChangeArrowheads="1"/>
          </p:cNvSpPr>
          <p:nvPr/>
        </p:nvSpPr>
        <p:spPr bwMode="auto">
          <a:xfrm>
            <a:off x="1752600" y="1981200"/>
            <a:ext cx="6934200" cy="3859213"/>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74998"/>
              </a:schemeClr>
            </a:outerShdw>
          </a:effectLst>
        </p:spPr>
        <p:txBody>
          <a:bodyPr anchor="ctr">
            <a:spAutoFit/>
          </a:bodyPr>
          <a:lstStyle/>
          <a:p>
            <a:pPr>
              <a:spcBef>
                <a:spcPct val="20000"/>
              </a:spcBef>
              <a:buClr>
                <a:schemeClr val="accent2"/>
              </a:buClr>
              <a:buSzPct val="55000"/>
              <a:buFont typeface="Wingdings" charset="0"/>
              <a:buNone/>
              <a:defRPr/>
            </a:pPr>
            <a:r>
              <a:rPr lang="ja-JP" altLang="en-US" sz="2800" b="1">
                <a:latin typeface="Bradley Hand ITC" charset="0"/>
                <a:cs typeface="+mn-cs"/>
              </a:rPr>
              <a:t>“</a:t>
            </a:r>
            <a:r>
              <a:rPr lang="en-US" sz="2800" b="1">
                <a:latin typeface="Bradley Hand ITC" charset="0"/>
                <a:cs typeface="+mn-cs"/>
              </a:rPr>
              <a:t>In Postmodernism, there is no objective, universal truth; there is only the perspective of the group. . . . In postmodernism, all viewpoints, all lifestyles, all beliefs and behaviors are regarded as equally valid. . . . Tolerance has become so important that no exception is tolerated.</a:t>
            </a:r>
            <a:r>
              <a:rPr lang="ja-JP" altLang="en-US" sz="2800" b="1">
                <a:latin typeface="Bradley Hand ITC" charset="0"/>
                <a:cs typeface="+mn-cs"/>
              </a:rPr>
              <a:t>”</a:t>
            </a:r>
            <a:endParaRPr lang="en-US" sz="2800" b="1">
              <a:latin typeface="Bradley Hand ITC" charset="0"/>
              <a:cs typeface="+mn-cs"/>
            </a:endParaRPr>
          </a:p>
          <a:p>
            <a:pPr algn="r">
              <a:spcBef>
                <a:spcPct val="20000"/>
              </a:spcBef>
              <a:buClr>
                <a:schemeClr val="accent2"/>
              </a:buClr>
              <a:buSzPct val="55000"/>
              <a:buFont typeface="Wingdings" charset="0"/>
              <a:buNone/>
              <a:defRPr/>
            </a:pPr>
            <a:r>
              <a:rPr lang="en-US" sz="2800" b="1">
                <a:latin typeface="Bradley Hand ITC" charset="0"/>
                <a:cs typeface="Times New Roman" charset="0"/>
              </a:rPr>
              <a:t>–</a:t>
            </a:r>
            <a:r>
              <a:rPr lang="en-US" sz="2800" b="1">
                <a:latin typeface="Bradley Hand ITC" charset="0"/>
                <a:cs typeface="+mn-cs"/>
              </a:rPr>
              <a:t>Charles Colson </a:t>
            </a:r>
          </a:p>
          <a:p>
            <a:pPr algn="r">
              <a:spcBef>
                <a:spcPct val="20000"/>
              </a:spcBef>
              <a:buClr>
                <a:schemeClr val="accent2"/>
              </a:buClr>
              <a:buSzPct val="55000"/>
              <a:buFont typeface="Wingdings" charset="0"/>
              <a:buNone/>
              <a:defRPr/>
            </a:pPr>
            <a:r>
              <a:rPr lang="en-US" sz="1400" i="1">
                <a:cs typeface="+mn-cs"/>
              </a:rPr>
              <a:t>How Now Shall We Live?</a:t>
            </a:r>
            <a:r>
              <a:rPr lang="en-US" sz="1400">
                <a:cs typeface="+mn-cs"/>
              </a:rPr>
              <a:t> (Wheaton, IL: Tyndale, 1999), 23</a:t>
            </a:r>
          </a:p>
        </p:txBody>
      </p:sp>
      <p:sp>
        <p:nvSpPr>
          <p:cNvPr id="1160195" name="Rectangle 3"/>
          <p:cNvSpPr>
            <a:spLocks noGrp="1" noChangeArrowheads="1"/>
          </p:cNvSpPr>
          <p:nvPr>
            <p:ph type="title"/>
          </p:nvPr>
        </p:nvSpPr>
        <p:spPr/>
        <p:txBody>
          <a:bodyPr/>
          <a:lstStyle/>
          <a:p>
            <a:pPr eaLnBrk="1" hangingPunct="1">
              <a:defRPr/>
            </a:pPr>
            <a:r>
              <a:rPr lang="en-US" smtClean="0">
                <a:cs typeface="+mj-cs"/>
              </a:rPr>
              <a:t>Postmodern Epistemology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ctrTitle"/>
          </p:nvPr>
        </p:nvSpPr>
        <p:spPr/>
        <p:txBody>
          <a:bodyPr/>
          <a:lstStyle/>
          <a:p>
            <a:pPr eaLnBrk="1" hangingPunct="1">
              <a:defRPr/>
            </a:pPr>
            <a:r>
              <a:rPr lang="en-US" smtClean="0">
                <a:cs typeface="+mj-cs"/>
              </a:rPr>
              <a:t>Discussion Groups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28451" name="Rectangle 3"/>
          <p:cNvSpPr>
            <a:spLocks noChangeArrowheads="1"/>
          </p:cNvSpPr>
          <p:nvPr/>
        </p:nvSpPr>
        <p:spPr bwMode="auto">
          <a:xfrm>
            <a:off x="2438400" y="2500313"/>
            <a:ext cx="4800600" cy="2147887"/>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74998"/>
              </a:schemeClr>
            </a:outerShdw>
          </a:effectLst>
        </p:spPr>
        <p:txBody>
          <a:bodyPr anchor="ctr">
            <a:spAutoFit/>
          </a:bodyPr>
          <a:lstStyle/>
          <a:p>
            <a:pPr>
              <a:spcBef>
                <a:spcPct val="20000"/>
              </a:spcBef>
              <a:buClr>
                <a:schemeClr val="accent2"/>
              </a:buClr>
              <a:buSzPct val="55000"/>
              <a:buFont typeface="Wingdings" charset="0"/>
              <a:buNone/>
              <a:defRPr/>
            </a:pPr>
            <a:r>
              <a:rPr lang="ja-JP" altLang="en-US" sz="3200" b="1">
                <a:latin typeface="Arial"/>
                <a:cs typeface="+mn-cs"/>
              </a:rPr>
              <a:t>“</a:t>
            </a:r>
            <a:r>
              <a:rPr lang="en-US" sz="3200" b="1">
                <a:latin typeface="Bradley Hand ITC" charset="0"/>
                <a:cs typeface="+mn-cs"/>
              </a:rPr>
              <a:t>The theory or science of the method or grounds of knowledge.</a:t>
            </a:r>
            <a:r>
              <a:rPr lang="ja-JP" altLang="en-US" sz="3200" b="1">
                <a:latin typeface="Arial"/>
                <a:cs typeface="+mn-cs"/>
              </a:rPr>
              <a:t>”</a:t>
            </a:r>
            <a:endParaRPr lang="en-US" sz="3200" b="1">
              <a:latin typeface="Bradley Hand ITC" charset="0"/>
              <a:cs typeface="+mn-cs"/>
            </a:endParaRPr>
          </a:p>
          <a:p>
            <a:pPr algn="r">
              <a:spcBef>
                <a:spcPct val="20000"/>
              </a:spcBef>
              <a:buClr>
                <a:schemeClr val="accent2"/>
              </a:buClr>
              <a:buSzPct val="55000"/>
              <a:buFont typeface="Wingdings" charset="0"/>
              <a:buNone/>
              <a:defRPr/>
            </a:pPr>
            <a:r>
              <a:rPr lang="en-US" sz="3200" b="1">
                <a:latin typeface="Bradley Hand ITC" charset="0"/>
                <a:cs typeface="+mn-cs"/>
              </a:rPr>
              <a:t>—Webster</a:t>
            </a:r>
            <a:r>
              <a:rPr lang="ja-JP" altLang="en-US" sz="3200" b="1">
                <a:latin typeface="Arial"/>
                <a:cs typeface="+mn-cs"/>
              </a:rPr>
              <a:t>’</a:t>
            </a:r>
            <a:r>
              <a:rPr lang="en-US" sz="3200" b="1">
                <a:latin typeface="Bradley Hand ITC" charset="0"/>
                <a:cs typeface="+mn-cs"/>
              </a:rPr>
              <a:t>s Dictionary</a:t>
            </a:r>
            <a:endParaRPr lang="en-US" sz="2800" b="1">
              <a:latin typeface="Bradley Hand ITC"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30499" name="Rectangle 3"/>
          <p:cNvSpPr>
            <a:spLocks noChangeArrowheads="1"/>
          </p:cNvSpPr>
          <p:nvPr/>
        </p:nvSpPr>
        <p:spPr bwMode="auto">
          <a:xfrm>
            <a:off x="2057400" y="1585913"/>
            <a:ext cx="5943600" cy="4365625"/>
          </a:xfrm>
          <a:prstGeom prst="rect">
            <a:avLst/>
          </a:prstGeom>
          <a:solidFill>
            <a:schemeClr val="bg1"/>
          </a:solidFill>
          <a:ln w="9525">
            <a:solidFill>
              <a:schemeClr val="tx1"/>
            </a:solidFill>
            <a:miter lim="800000"/>
            <a:headEnd/>
            <a:tailEnd/>
          </a:ln>
          <a:effectLst>
            <a:outerShdw blurRad="63500" dist="107763" dir="18900000" algn="ctr" rotWithShape="0">
              <a:schemeClr val="bg2">
                <a:alpha val="74998"/>
              </a:schemeClr>
            </a:outerShdw>
          </a:effectLst>
        </p:spPr>
        <p:txBody>
          <a:bodyPr anchor="ctr">
            <a:spAutoFit/>
          </a:bodyPr>
          <a:lstStyle/>
          <a:p>
            <a:pPr>
              <a:defRPr/>
            </a:pPr>
            <a:r>
              <a:rPr lang="ja-JP" altLang="en-US" sz="3200" b="1">
                <a:latin typeface="Arial"/>
                <a:cs typeface="+mn-cs"/>
              </a:rPr>
              <a:t>“</a:t>
            </a:r>
            <a:r>
              <a:rPr lang="en-US" sz="3200" b="1">
                <a:latin typeface="Bradley Hand ITC" charset="0"/>
                <a:cs typeface="+mn-cs"/>
              </a:rPr>
              <a:t>The branch of philosophy that is concerned with the theory of knowledge. It is an inquiry into the nature and source of knowledge, the bounds of knowledge, and the justification of claims to knowledge.</a:t>
            </a:r>
            <a:r>
              <a:rPr lang="ja-JP" altLang="en-US" sz="3200" b="1">
                <a:latin typeface="Arial"/>
                <a:cs typeface="+mn-cs"/>
              </a:rPr>
              <a:t>”</a:t>
            </a:r>
            <a:endParaRPr lang="en-US" sz="3200" b="1">
              <a:latin typeface="Bradley Hand ITC" charset="0"/>
              <a:cs typeface="+mn-cs"/>
            </a:endParaRPr>
          </a:p>
          <a:p>
            <a:pPr algn="r">
              <a:defRPr/>
            </a:pPr>
            <a:r>
              <a:rPr lang="en-US" sz="3200" b="1">
                <a:latin typeface="Bradley Hand ITC" charset="0"/>
                <a:cs typeface="+mn-cs"/>
              </a:rPr>
              <a:t>—Paul Feinberg</a:t>
            </a:r>
          </a:p>
          <a:p>
            <a:pPr algn="r">
              <a:defRPr/>
            </a:pPr>
            <a:r>
              <a:rPr lang="en-US" sz="1200">
                <a:cs typeface="+mn-cs"/>
              </a:rPr>
              <a:t>Walter A. Elwell ed., </a:t>
            </a:r>
            <a:r>
              <a:rPr lang="ja-JP" altLang="en-US" sz="1200">
                <a:latin typeface="Arial"/>
                <a:cs typeface="+mn-cs"/>
              </a:rPr>
              <a:t>“</a:t>
            </a:r>
            <a:r>
              <a:rPr lang="en-US" sz="1200">
                <a:cs typeface="+mn-cs"/>
              </a:rPr>
              <a:t>Epistemology</a:t>
            </a:r>
            <a:r>
              <a:rPr lang="ja-JP" altLang="en-US" sz="1200">
                <a:latin typeface="Arial"/>
                <a:cs typeface="+mn-cs"/>
              </a:rPr>
              <a:t>”</a:t>
            </a:r>
            <a:r>
              <a:rPr lang="en-US" sz="1200">
                <a:cs typeface="+mn-cs"/>
              </a:rPr>
              <a:t> in </a:t>
            </a:r>
            <a:r>
              <a:rPr lang="en-US" sz="1200" i="1">
                <a:cs typeface="+mn-cs"/>
              </a:rPr>
              <a:t>The Evangelical Dictionary of Theology</a:t>
            </a:r>
            <a:r>
              <a:rPr lang="en-US" sz="1200">
                <a:cs typeface="+mn-cs"/>
              </a:rPr>
              <a:t>           (Grand Rapids, MI: Baker, 2001), 382.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32547" name="Rectangle 3"/>
          <p:cNvSpPr>
            <a:spLocks noGrp="1" noChangeArrowheads="1"/>
          </p:cNvSpPr>
          <p:nvPr>
            <p:ph type="body" idx="1"/>
          </p:nvPr>
        </p:nvSpPr>
        <p:spPr>
          <a:xfrm>
            <a:off x="1600200" y="1595438"/>
            <a:ext cx="7086600" cy="4530725"/>
          </a:xfrm>
        </p:spPr>
        <p:txBody>
          <a:bodyPr/>
          <a:lstStyle/>
          <a:p>
            <a:pPr marL="1828800" indent="-1828800" algn="ctr" eaLnBrk="1" hangingPunct="1">
              <a:lnSpc>
                <a:spcPct val="80000"/>
              </a:lnSpc>
              <a:buFontTx/>
              <a:buNone/>
              <a:defRPr/>
            </a:pPr>
            <a:r>
              <a:rPr lang="en-US" sz="2800" b="1" smtClean="0">
                <a:effectLst>
                  <a:outerShdw blurRad="38100" dist="38100" dir="2700000" algn="tl">
                    <a:srgbClr val="DDDDDD"/>
                  </a:outerShdw>
                </a:effectLst>
                <a:cs typeface="Times New Roman" charset="0"/>
              </a:rPr>
              <a:t>Key Terms</a:t>
            </a:r>
          </a:p>
          <a:p>
            <a:pPr marL="1828800" indent="-1828800" algn="ctr" eaLnBrk="1" hangingPunct="1">
              <a:lnSpc>
                <a:spcPct val="80000"/>
              </a:lnSpc>
              <a:buFontTx/>
              <a:buNone/>
              <a:defRPr/>
            </a:pPr>
            <a:r>
              <a:rPr lang="en-US" sz="2800" b="1" smtClean="0">
                <a:cs typeface="Times New Roman" charset="0"/>
              </a:rPr>
              <a:t> </a:t>
            </a:r>
          </a:p>
          <a:p>
            <a:pPr marL="1828800" indent="-1828800" eaLnBrk="1" hangingPunct="1">
              <a:lnSpc>
                <a:spcPct val="80000"/>
              </a:lnSpc>
              <a:buFontTx/>
              <a:buNone/>
              <a:defRPr/>
            </a:pPr>
            <a:r>
              <a:rPr lang="en-US" sz="2000" b="1" smtClean="0">
                <a:cs typeface="Times New Roman" charset="0"/>
              </a:rPr>
              <a:t>Relativism: 	</a:t>
            </a:r>
            <a:r>
              <a:rPr lang="en-US" sz="2000" smtClean="0">
                <a:cs typeface="Times New Roman" charset="0"/>
              </a:rPr>
              <a:t>The belief that all truth is relative, being determined by some group. </a:t>
            </a:r>
          </a:p>
          <a:p>
            <a:pPr marL="1828800" indent="-1828800" eaLnBrk="1" hangingPunct="1">
              <a:lnSpc>
                <a:spcPct val="80000"/>
              </a:lnSpc>
              <a:buFontTx/>
              <a:buNone/>
              <a:defRPr/>
            </a:pPr>
            <a:r>
              <a:rPr lang="en-US" sz="2000" b="1" smtClean="0">
                <a:cs typeface="Times New Roman" charset="0"/>
              </a:rPr>
              <a:t>Subjectivism: 	</a:t>
            </a:r>
            <a:r>
              <a:rPr lang="en-US" sz="2000" smtClean="0">
                <a:cs typeface="Times New Roman" charset="0"/>
              </a:rPr>
              <a:t>The belief that all truth is subjective, being defined by the perspective of the individual.</a:t>
            </a:r>
            <a:r>
              <a:rPr lang="en-US" sz="2000" b="1" smtClean="0">
                <a:cs typeface="Times New Roman" charset="0"/>
              </a:rPr>
              <a:t> </a:t>
            </a:r>
          </a:p>
          <a:p>
            <a:pPr marL="1828800" indent="-1828800" eaLnBrk="1" hangingPunct="1">
              <a:lnSpc>
                <a:spcPct val="80000"/>
              </a:lnSpc>
              <a:buFontTx/>
              <a:buNone/>
              <a:defRPr/>
            </a:pPr>
            <a:r>
              <a:rPr lang="en-US" sz="2000" b="1" smtClean="0">
                <a:cs typeface="Times New Roman" charset="0"/>
              </a:rPr>
              <a:t>Skepticism:	</a:t>
            </a:r>
            <a:r>
              <a:rPr lang="en-US" sz="2000" smtClean="0">
                <a:cs typeface="Times New Roman" charset="0"/>
              </a:rPr>
              <a:t>The belief that truth cannot be known with certainty.</a:t>
            </a:r>
          </a:p>
          <a:p>
            <a:pPr marL="1828800" indent="-1828800" eaLnBrk="1" hangingPunct="1">
              <a:lnSpc>
                <a:spcPct val="80000"/>
              </a:lnSpc>
              <a:buFontTx/>
              <a:buNone/>
              <a:defRPr/>
            </a:pPr>
            <a:r>
              <a:rPr lang="en-US" sz="2000" b="1" smtClean="0">
                <a:cs typeface="Times New Roman" charset="0"/>
              </a:rPr>
              <a:t>Perspectivism:</a:t>
            </a:r>
            <a:r>
              <a:rPr lang="en-US" sz="2000" smtClean="0">
                <a:cs typeface="Times New Roman" charset="0"/>
              </a:rPr>
              <a:t>	The belief that truth is found in the combined perspectives of many.</a:t>
            </a:r>
          </a:p>
          <a:p>
            <a:pPr marL="1828800" indent="-1828800" eaLnBrk="1" hangingPunct="1">
              <a:lnSpc>
                <a:spcPct val="80000"/>
              </a:lnSpc>
              <a:buFontTx/>
              <a:buNone/>
              <a:defRPr/>
            </a:pPr>
            <a:r>
              <a:rPr lang="en-US" sz="2000" b="1" smtClean="0">
                <a:cs typeface="Times New Roman" charset="0"/>
              </a:rPr>
              <a:t>Pragmatism: 	</a:t>
            </a:r>
            <a:r>
              <a:rPr lang="en-US" sz="2000" smtClean="0">
                <a:cs typeface="Times New Roman" charset="0"/>
              </a:rPr>
              <a:t>The belief that truth is ultimately defined by that which works to accomplish the best outcome. </a:t>
            </a:r>
            <a:r>
              <a:rPr lang="ja-JP" altLang="en-US" sz="2000" smtClean="0">
                <a:latin typeface="Arial"/>
                <a:cs typeface="Times New Roman" charset="0"/>
              </a:rPr>
              <a:t>“</a:t>
            </a:r>
            <a:r>
              <a:rPr lang="en-US" sz="2000" smtClean="0">
                <a:cs typeface="Times New Roman" charset="0"/>
              </a:rPr>
              <a:t>The end justifies the means.</a:t>
            </a:r>
            <a:r>
              <a:rPr lang="ja-JP" altLang="en-US" sz="2000" smtClean="0">
                <a:latin typeface="Arial"/>
                <a:cs typeface="Times New Roman" charset="0"/>
              </a:rPr>
              <a:t>”</a:t>
            </a:r>
            <a:r>
              <a:rPr lang="en-US" sz="2000" smtClean="0">
                <a:cs typeface="Times New Roman" charset="0"/>
              </a:rPr>
              <a:t> </a:t>
            </a:r>
          </a:p>
          <a:p>
            <a:pPr marL="1828800" indent="-1828800" eaLnBrk="1" hangingPunct="1">
              <a:lnSpc>
                <a:spcPct val="80000"/>
              </a:lnSpc>
              <a:buFontTx/>
              <a:buNone/>
              <a:defRPr/>
            </a:pPr>
            <a:r>
              <a:rPr lang="en-US" sz="2000" b="1" smtClean="0">
                <a:cs typeface="Times New Roman" charset="0"/>
              </a:rPr>
              <a:t>Objectivism</a:t>
            </a:r>
            <a:r>
              <a:rPr lang="en-US" sz="2000" smtClean="0">
                <a:cs typeface="Times New Roman" charset="0"/>
              </a:rPr>
              <a:t>:	The belief that truth is an objective reality that exist whether someone believes it or not.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2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2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25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325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325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325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325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32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34595" name="Rectangle 3"/>
          <p:cNvSpPr>
            <a:spLocks noGrp="1" noChangeArrowheads="1"/>
          </p:cNvSpPr>
          <p:nvPr>
            <p:ph type="body" idx="1"/>
          </p:nvPr>
        </p:nvSpPr>
        <p:spPr/>
        <p:txBody>
          <a:bodyPr/>
          <a:lstStyle/>
          <a:p>
            <a:pPr marL="0" indent="0" eaLnBrk="1" hangingPunct="1">
              <a:buFontTx/>
              <a:buNone/>
              <a:tabLst>
                <a:tab pos="0" algn="l"/>
              </a:tabLst>
              <a:defRPr/>
            </a:pPr>
            <a:r>
              <a:rPr lang="en-US" b="1" smtClean="0">
                <a:effectLst>
                  <a:outerShdw blurRad="38100" dist="38100" dir="2700000" algn="tl">
                    <a:srgbClr val="DDDDDD"/>
                  </a:outerShdw>
                </a:effectLst>
                <a:cs typeface="+mn-cs"/>
              </a:rPr>
              <a:t>Which best describes our culture today?</a:t>
            </a:r>
          </a:p>
          <a:p>
            <a:pPr marL="1223963" lvl="1" indent="-533400" eaLnBrk="1" hangingPunct="1">
              <a:buFontTx/>
              <a:buAutoNum type="arabicPeriod"/>
              <a:tabLst>
                <a:tab pos="0" algn="l"/>
              </a:tabLst>
              <a:defRPr/>
            </a:pPr>
            <a:r>
              <a:rPr lang="en-US" smtClean="0"/>
              <a:t>Relativism</a:t>
            </a:r>
          </a:p>
          <a:p>
            <a:pPr marL="1223963" lvl="1" indent="-533400" eaLnBrk="1" hangingPunct="1">
              <a:buFontTx/>
              <a:buAutoNum type="arabicPeriod"/>
              <a:tabLst>
                <a:tab pos="0" algn="l"/>
              </a:tabLst>
              <a:defRPr/>
            </a:pPr>
            <a:r>
              <a:rPr lang="en-US" smtClean="0"/>
              <a:t>Subjectivism</a:t>
            </a:r>
          </a:p>
          <a:p>
            <a:pPr marL="1223963" lvl="1" indent="-533400" eaLnBrk="1" hangingPunct="1">
              <a:buFontTx/>
              <a:buAutoNum type="arabicPeriod"/>
              <a:tabLst>
                <a:tab pos="0" algn="l"/>
              </a:tabLst>
              <a:defRPr/>
            </a:pPr>
            <a:r>
              <a:rPr lang="en-US" smtClean="0"/>
              <a:t>Skepticism</a:t>
            </a:r>
          </a:p>
          <a:p>
            <a:pPr marL="1223963" lvl="1" indent="-533400" eaLnBrk="1" hangingPunct="1">
              <a:buFontTx/>
              <a:buAutoNum type="arabicPeriod"/>
              <a:tabLst>
                <a:tab pos="0" algn="l"/>
              </a:tabLst>
              <a:defRPr/>
            </a:pPr>
            <a:r>
              <a:rPr lang="en-US" smtClean="0"/>
              <a:t>Perspectivalism</a:t>
            </a:r>
          </a:p>
          <a:p>
            <a:pPr marL="1223963" lvl="1" indent="-533400" eaLnBrk="1" hangingPunct="1">
              <a:buFontTx/>
              <a:buAutoNum type="arabicPeriod"/>
              <a:tabLst>
                <a:tab pos="0" algn="l"/>
              </a:tabLst>
              <a:defRPr/>
            </a:pPr>
            <a:r>
              <a:rPr lang="en-US" smtClean="0"/>
              <a:t>Pragmatism</a:t>
            </a:r>
          </a:p>
          <a:p>
            <a:pPr marL="1223963" lvl="1" indent="-533400" eaLnBrk="1" hangingPunct="1">
              <a:buFontTx/>
              <a:buAutoNum type="arabicPeriod"/>
              <a:tabLst>
                <a:tab pos="0" algn="l"/>
              </a:tabLst>
              <a:defRPr/>
            </a:pPr>
            <a:r>
              <a:rPr lang="en-US" smtClean="0"/>
              <a:t>Objectivism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36643" name="Rectangle 3"/>
          <p:cNvSpPr>
            <a:spLocks noGrp="1" noChangeArrowheads="1"/>
          </p:cNvSpPr>
          <p:nvPr>
            <p:ph type="body" idx="1"/>
          </p:nvPr>
        </p:nvSpPr>
        <p:spPr/>
        <p:txBody>
          <a:bodyPr/>
          <a:lstStyle/>
          <a:p>
            <a:pPr marL="609600" indent="-609600" eaLnBrk="1" hangingPunct="1">
              <a:buFontTx/>
              <a:buNone/>
              <a:defRPr/>
            </a:pPr>
            <a:r>
              <a:rPr lang="en-US" b="1" smtClean="0">
                <a:effectLst>
                  <a:outerShdw blurRad="38100" dist="38100" dir="2700000" algn="tl">
                    <a:srgbClr val="DDDDDD"/>
                  </a:outerShdw>
                </a:effectLst>
                <a:cs typeface="+mn-cs"/>
              </a:rPr>
              <a:t>Which is true?</a:t>
            </a:r>
          </a:p>
          <a:p>
            <a:pPr marL="990600" lvl="1" indent="-533400" eaLnBrk="1" hangingPunct="1">
              <a:buFontTx/>
              <a:buAutoNum type="arabicPeriod"/>
              <a:defRPr/>
            </a:pPr>
            <a:r>
              <a:rPr lang="en-US" smtClean="0"/>
              <a:t>Relativism</a:t>
            </a:r>
          </a:p>
          <a:p>
            <a:pPr marL="990600" lvl="1" indent="-533400" eaLnBrk="1" hangingPunct="1">
              <a:buFontTx/>
              <a:buAutoNum type="arabicPeriod"/>
              <a:defRPr/>
            </a:pPr>
            <a:r>
              <a:rPr lang="en-US" smtClean="0"/>
              <a:t>Subjectivism</a:t>
            </a:r>
          </a:p>
          <a:p>
            <a:pPr marL="990600" lvl="1" indent="-533400" eaLnBrk="1" hangingPunct="1">
              <a:buFontTx/>
              <a:buAutoNum type="arabicPeriod"/>
              <a:defRPr/>
            </a:pPr>
            <a:r>
              <a:rPr lang="en-US" smtClean="0"/>
              <a:t>Skepticism</a:t>
            </a:r>
          </a:p>
          <a:p>
            <a:pPr marL="990600" lvl="1" indent="-533400" eaLnBrk="1" hangingPunct="1">
              <a:buFontTx/>
              <a:buAutoNum type="arabicPeriod"/>
              <a:defRPr/>
            </a:pPr>
            <a:r>
              <a:rPr lang="en-US" smtClean="0"/>
              <a:t>Perspectivalism</a:t>
            </a:r>
          </a:p>
          <a:p>
            <a:pPr marL="990600" lvl="1" indent="-533400" eaLnBrk="1" hangingPunct="1">
              <a:buFontTx/>
              <a:buAutoNum type="arabicPeriod"/>
              <a:defRPr/>
            </a:pPr>
            <a:r>
              <a:rPr lang="en-US" smtClean="0"/>
              <a:t>Pragmatism</a:t>
            </a:r>
          </a:p>
          <a:p>
            <a:pPr marL="990600" lvl="1" indent="-533400" eaLnBrk="1" hangingPunct="1">
              <a:buFontTx/>
              <a:buAutoNum type="arabicPeriod"/>
              <a:defRPr/>
            </a:pPr>
            <a:r>
              <a:rPr lang="en-US" smtClean="0"/>
              <a:t>Objectivism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lstStyle/>
          <a:p>
            <a:pPr eaLnBrk="1" hangingPunct="1">
              <a:defRPr/>
            </a:pPr>
            <a:r>
              <a:rPr lang="en-US" smtClean="0">
                <a:cs typeface="+mj-cs"/>
              </a:rPr>
              <a:t>Question</a:t>
            </a:r>
          </a:p>
        </p:txBody>
      </p:sp>
      <p:sp>
        <p:nvSpPr>
          <p:cNvPr id="1138691" name="Rectangle 3"/>
          <p:cNvSpPr>
            <a:spLocks noGrp="1" noChangeArrowheads="1"/>
          </p:cNvSpPr>
          <p:nvPr>
            <p:ph type="body" idx="1"/>
          </p:nvPr>
        </p:nvSpPr>
        <p:spPr/>
        <p:txBody>
          <a:bodyPr/>
          <a:lstStyle/>
          <a:p>
            <a:pPr eaLnBrk="1" hangingPunct="1">
              <a:buFontTx/>
              <a:buNone/>
              <a:defRPr/>
            </a:pPr>
            <a:endParaRPr lang="en-US" sz="4000" smtClean="0">
              <a:effectLst>
                <a:outerShdw blurRad="38100" dist="38100" dir="2700000" algn="tl">
                  <a:srgbClr val="DDDDDD"/>
                </a:outerShdw>
              </a:effectLst>
              <a:cs typeface="+mn-cs"/>
            </a:endParaRPr>
          </a:p>
          <a:p>
            <a:pPr eaLnBrk="1" hangingPunct="1">
              <a:buFontTx/>
              <a:buNone/>
              <a:defRPr/>
            </a:pPr>
            <a:endParaRPr lang="en-US" sz="4000" smtClean="0">
              <a:effectLst>
                <a:outerShdw blurRad="38100" dist="38100" dir="2700000" algn="tl">
                  <a:srgbClr val="DDDDDD"/>
                </a:outerShdw>
              </a:effectLst>
              <a:cs typeface="+mn-cs"/>
            </a:endParaRPr>
          </a:p>
          <a:p>
            <a:pPr algn="ctr" eaLnBrk="1" hangingPunct="1">
              <a:buFontTx/>
              <a:buNone/>
              <a:defRPr/>
            </a:pPr>
            <a:r>
              <a:rPr lang="en-US" sz="4000" smtClean="0">
                <a:effectLst>
                  <a:outerShdw blurRad="38100" dist="38100" dir="2700000" algn="tl">
                    <a:srgbClr val="DDDDDD"/>
                  </a:outerShdw>
                </a:effectLst>
                <a:cs typeface="+mn-cs"/>
              </a:rPr>
              <a:t>What is Postmodernism?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pPr eaLnBrk="1" hangingPunct="1">
              <a:defRPr/>
            </a:pPr>
            <a:r>
              <a:rPr lang="en-US" smtClean="0">
                <a:cs typeface="+mj-cs"/>
              </a:rPr>
              <a:t>Postmodern Epistemology</a:t>
            </a:r>
          </a:p>
        </p:txBody>
      </p:sp>
      <p:sp>
        <p:nvSpPr>
          <p:cNvPr id="1139715" name="Rectangle 3"/>
          <p:cNvSpPr>
            <a:spLocks noChangeArrowheads="1"/>
          </p:cNvSpPr>
          <p:nvPr/>
        </p:nvSpPr>
        <p:spPr bwMode="auto">
          <a:xfrm>
            <a:off x="1600200" y="2208213"/>
            <a:ext cx="7315200" cy="3517900"/>
          </a:xfrm>
          <a:prstGeom prst="rect">
            <a:avLst/>
          </a:prstGeom>
          <a:solidFill>
            <a:schemeClr val="bg1"/>
          </a:solidFill>
          <a:ln w="9525">
            <a:solidFill>
              <a:schemeClr val="tx1"/>
            </a:solidFill>
            <a:miter lim="800000"/>
            <a:headEnd/>
            <a:tailEnd/>
          </a:ln>
          <a:effectLst>
            <a:outerShdw blurRad="63500" dist="107763" dir="13500000" algn="ctr" rotWithShape="0">
              <a:schemeClr val="bg2">
                <a:alpha val="74998"/>
              </a:schemeClr>
            </a:outerShdw>
          </a:effectLst>
        </p:spPr>
        <p:txBody>
          <a:bodyPr anchor="ctr">
            <a:spAutoFit/>
          </a:bodyPr>
          <a:lstStyle/>
          <a:p>
            <a:pPr>
              <a:spcBef>
                <a:spcPct val="20000"/>
              </a:spcBef>
              <a:buClr>
                <a:schemeClr val="accent2"/>
              </a:buClr>
              <a:buSzPct val="55000"/>
              <a:buFont typeface="Wingdings" charset="0"/>
              <a:buNone/>
              <a:defRPr/>
            </a:pPr>
            <a:r>
              <a:rPr lang="ja-JP" altLang="en-US" sz="2800" b="1">
                <a:latin typeface="Arial"/>
                <a:cs typeface="+mn-cs"/>
              </a:rPr>
              <a:t>“</a:t>
            </a:r>
            <a:r>
              <a:rPr lang="en-US" sz="2800" b="1">
                <a:latin typeface="Bradley Hand ITC" charset="0"/>
                <a:cs typeface="+mn-cs"/>
              </a:rPr>
              <a:t>Christian</a:t>
            </a:r>
            <a:r>
              <a:rPr lang="ja-JP" altLang="en-US" sz="2800" b="1">
                <a:latin typeface="Arial"/>
                <a:cs typeface="+mn-cs"/>
              </a:rPr>
              <a:t>’</a:t>
            </a:r>
            <a:r>
              <a:rPr lang="en-US" sz="2800" b="1">
                <a:latin typeface="Bradley Hand ITC" charset="0"/>
                <a:cs typeface="+mn-cs"/>
              </a:rPr>
              <a:t>s today cannot work with the same assumptions that we did just 20 years ago. At that time, people would join you in your search for absolute truth. It is different now. Today, before we begin to lead people to the truth of Jesus Christ, we may have to lead them to the truth of truth. Common ground must be created before the Gospel can be proclaimed</a:t>
            </a:r>
            <a:r>
              <a:rPr lang="ja-JP" altLang="en-US" sz="2800" b="1">
                <a:latin typeface="Arial"/>
                <a:cs typeface="+mn-cs"/>
              </a:rPr>
              <a:t>”</a:t>
            </a:r>
            <a:r>
              <a:rPr lang="en-US" sz="2800" b="1">
                <a:latin typeface="Bradley Hand ITC" charset="0"/>
                <a:cs typeface="+mn-cs"/>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Perpetua Titling MT"/>
        <a:ea typeface="ＭＳ Ｐゴシック"/>
        <a:cs typeface=""/>
      </a:majorFont>
      <a:minorFont>
        <a:latin typeface="Perpet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blurRad="63500" dist="107763" dir="135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blurRad="63500" dist="107763" dir="135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28898</TotalTime>
  <Words>1988</Words>
  <Application>Microsoft Macintosh PowerPoint</Application>
  <PresentationFormat>On-screen Show (4:3)</PresentationFormat>
  <Paragraphs>268</Paragraphs>
  <Slides>24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ＭＳ Ｐゴシック</vt:lpstr>
      <vt:lpstr>Perpetua Titling MT</vt:lpstr>
      <vt:lpstr>Perpetua</vt:lpstr>
      <vt:lpstr>Times New Roman</vt:lpstr>
      <vt:lpstr>Bradley Hand ITC</vt:lpstr>
      <vt:lpstr>Wingdings</vt:lpstr>
      <vt:lpstr>Calligrapher</vt:lpstr>
      <vt:lpstr>1_Default Design</vt:lpstr>
      <vt:lpstr>Adobe Photoshop Image</vt:lpstr>
      <vt:lpstr>Session 4 Postmodern Epistemology</vt:lpstr>
      <vt:lpstr>Postmodern Epistemology</vt:lpstr>
      <vt:lpstr>Postmodern Epistemology</vt:lpstr>
      <vt:lpstr>Postmodern Epistemology</vt:lpstr>
      <vt:lpstr>Postmodern Epistemology</vt:lpstr>
      <vt:lpstr>Postmodern Epistemology</vt:lpstr>
      <vt:lpstr>Postmodern Epistemology</vt:lpstr>
      <vt:lpstr>Question</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Postmodern Epistemology</vt:lpstr>
      <vt:lpstr>Discussion Groups</vt:lpstr>
    </vt:vector>
  </TitlesOfParts>
  <Company>The Theology Program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Presentation</dc:title>
  <dc:subject>Introduction to Theology</dc:subject>
  <dc:creator>Michael Patton and Rhome Dyck</dc:creator>
  <cp:lastModifiedBy>Ted Paul</cp:lastModifiedBy>
  <cp:revision>477</cp:revision>
  <dcterms:created xsi:type="dcterms:W3CDTF">2002-08-22T19:40:34Z</dcterms:created>
  <dcterms:modified xsi:type="dcterms:W3CDTF">2015-03-14T04:38:32Z</dcterms:modified>
  <cp:category>Theology</cp:category>
</cp:coreProperties>
</file>