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7"/>
  </p:notesMasterIdLst>
  <p:handoutMasterIdLst>
    <p:handoutMasterId r:id="rId38"/>
  </p:handoutMasterIdLst>
  <p:sldIdLst>
    <p:sldId id="648" r:id="rId2"/>
    <p:sldId id="320" r:id="rId3"/>
    <p:sldId id="500" r:id="rId4"/>
    <p:sldId id="377" r:id="rId5"/>
    <p:sldId id="389" r:id="rId6"/>
    <p:sldId id="390" r:id="rId7"/>
    <p:sldId id="391" r:id="rId8"/>
    <p:sldId id="660" r:id="rId9"/>
    <p:sldId id="664" r:id="rId10"/>
    <p:sldId id="662" r:id="rId11"/>
    <p:sldId id="665" r:id="rId12"/>
    <p:sldId id="666" r:id="rId13"/>
    <p:sldId id="667" r:id="rId14"/>
    <p:sldId id="668" r:id="rId15"/>
    <p:sldId id="669" r:id="rId16"/>
    <p:sldId id="671" r:id="rId17"/>
    <p:sldId id="672" r:id="rId18"/>
    <p:sldId id="673" r:id="rId19"/>
    <p:sldId id="674" r:id="rId20"/>
    <p:sldId id="675" r:id="rId21"/>
    <p:sldId id="676" r:id="rId22"/>
    <p:sldId id="678" r:id="rId23"/>
    <p:sldId id="679" r:id="rId24"/>
    <p:sldId id="670" r:id="rId25"/>
    <p:sldId id="680" r:id="rId26"/>
    <p:sldId id="661" r:id="rId27"/>
    <p:sldId id="629" r:id="rId28"/>
    <p:sldId id="630" r:id="rId29"/>
    <p:sldId id="632" r:id="rId30"/>
    <p:sldId id="633" r:id="rId31"/>
    <p:sldId id="634" r:id="rId32"/>
    <p:sldId id="636" r:id="rId33"/>
    <p:sldId id="639" r:id="rId34"/>
    <p:sldId id="640" r:id="rId35"/>
    <p:sldId id="690" r:id="rId3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DCFDB"/>
    <a:srgbClr val="FEF8EC"/>
    <a:srgbClr val="EBDDD9"/>
    <a:srgbClr val="E8E5DC"/>
    <a:srgbClr val="F3EBCD"/>
    <a:srgbClr val="CCCC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08" autoAdjust="0"/>
    <p:restoredTop sz="71330" autoAdjust="0"/>
  </p:normalViewPr>
  <p:slideViewPr>
    <p:cSldViewPr>
      <p:cViewPr varScale="1">
        <p:scale>
          <a:sx n="81" d="100"/>
          <a:sy n="81" d="100"/>
        </p:scale>
        <p:origin x="-104"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236"/>
    </p:cViewPr>
  </p:sorterViewPr>
  <p:notesViewPr>
    <p:cSldViewPr>
      <p:cViewPr varScale="1">
        <p:scale>
          <a:sx n="79" d="100"/>
          <a:sy n="79" d="100"/>
        </p:scale>
        <p:origin x="-131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9346"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defTabSz="947738">
              <a:defRPr sz="1200"/>
            </a:lvl1pPr>
          </a:lstStyle>
          <a:p>
            <a:endParaRPr lang="en-US"/>
          </a:p>
        </p:txBody>
      </p:sp>
      <p:sp>
        <p:nvSpPr>
          <p:cNvPr id="569347" name="Rectangle 3"/>
          <p:cNvSpPr>
            <a:spLocks noGrp="1" noChangeArrowheads="1"/>
          </p:cNvSpPr>
          <p:nvPr>
            <p:ph type="dt" sz="quarter" idx="1"/>
          </p:nvPr>
        </p:nvSpPr>
        <p:spPr bwMode="auto">
          <a:xfrm>
            <a:off x="4143375"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algn="r" defTabSz="947738">
              <a:defRPr sz="1200"/>
            </a:lvl1pPr>
          </a:lstStyle>
          <a:p>
            <a:endParaRPr lang="en-US"/>
          </a:p>
        </p:txBody>
      </p:sp>
      <p:sp>
        <p:nvSpPr>
          <p:cNvPr id="569348" name="Rectangle 4"/>
          <p:cNvSpPr>
            <a:spLocks noGrp="1" noChangeArrowheads="1"/>
          </p:cNvSpPr>
          <p:nvPr>
            <p:ph type="ftr" sz="quarter" idx="2"/>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defTabSz="947738">
              <a:defRPr sz="1200"/>
            </a:lvl1pPr>
          </a:lstStyle>
          <a:p>
            <a:endParaRPr lang="en-US"/>
          </a:p>
        </p:txBody>
      </p:sp>
      <p:sp>
        <p:nvSpPr>
          <p:cNvPr id="569349" name="Rectangle 5"/>
          <p:cNvSpPr>
            <a:spLocks noGrp="1" noChangeArrowheads="1"/>
          </p:cNvSpPr>
          <p:nvPr>
            <p:ph type="sldNum" sz="quarter" idx="3"/>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algn="r" defTabSz="947738">
              <a:defRPr sz="1200"/>
            </a:lvl1pPr>
          </a:lstStyle>
          <a:p>
            <a:fld id="{B3323271-35A3-074E-A934-4DBEBA3330FF}" type="slidenum">
              <a:rPr lang="en-US"/>
              <a:pPr/>
              <a:t>‹#›</a:t>
            </a:fld>
            <a:endParaRPr lang="en-US"/>
          </a:p>
        </p:txBody>
      </p:sp>
    </p:spTree>
    <p:extLst>
      <p:ext uri="{BB962C8B-B14F-4D97-AF65-F5344CB8AC3E}">
        <p14:creationId xmlns:p14="http://schemas.microsoft.com/office/powerpoint/2010/main" val="2736502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31838" y="4560888"/>
            <a:ext cx="585152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32" name="Rectangle 12"/>
          <p:cNvSpPr>
            <a:spLocks noGrp="1" noChangeArrowheads="1"/>
          </p:cNvSpPr>
          <p:nvPr>
            <p:ph type="hdr" sz="quarter"/>
          </p:nvPr>
        </p:nvSpPr>
        <p:spPr bwMode="auto">
          <a:xfrm>
            <a:off x="238125" y="157163"/>
            <a:ext cx="33099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defTabSz="1003300">
              <a:defRPr sz="1200" b="1">
                <a:latin typeface="Perpetua" charset="0"/>
              </a:defRPr>
            </a:lvl1pPr>
          </a:lstStyle>
          <a:p>
            <a:r>
              <a:rPr lang="en-US"/>
              <a:t>Teacher</a:t>
            </a:r>
            <a:r>
              <a:rPr lang="ja-JP" altLang="en-US">
                <a:latin typeface="Arial"/>
              </a:rPr>
              <a:t>’</a:t>
            </a:r>
            <a:r>
              <a:rPr lang="en-US"/>
              <a:t>s Notes</a:t>
            </a:r>
          </a:p>
        </p:txBody>
      </p:sp>
      <p:sp>
        <p:nvSpPr>
          <p:cNvPr id="5133" name="Rectangle 13"/>
          <p:cNvSpPr>
            <a:spLocks noGrp="1" noChangeArrowheads="1"/>
          </p:cNvSpPr>
          <p:nvPr>
            <p:ph type="dt" idx="1"/>
          </p:nvPr>
        </p:nvSpPr>
        <p:spPr bwMode="auto">
          <a:xfrm>
            <a:off x="3736975" y="157163"/>
            <a:ext cx="33083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algn="r" defTabSz="1003300">
              <a:defRPr sz="1200" b="1">
                <a:latin typeface="Perpetua" charset="0"/>
              </a:defRPr>
            </a:lvl1pPr>
          </a:lstStyle>
          <a:p>
            <a:r>
              <a:rPr lang="en-US"/>
              <a:t>Humanity and Sin</a:t>
            </a:r>
            <a:endParaRPr lang="en-US" b="0">
              <a:latin typeface="Arial" charset="0"/>
            </a:endParaRPr>
          </a:p>
        </p:txBody>
      </p:sp>
      <p:sp>
        <p:nvSpPr>
          <p:cNvPr id="5134" name="Rectangle 14"/>
          <p:cNvSpPr>
            <a:spLocks noGrp="1" noChangeArrowheads="1"/>
          </p:cNvSpPr>
          <p:nvPr>
            <p:ph type="ftr" sz="quarter" idx="4"/>
          </p:nvPr>
        </p:nvSpPr>
        <p:spPr bwMode="auto">
          <a:xfrm>
            <a:off x="317500" y="8970963"/>
            <a:ext cx="39020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defTabSz="1003300">
              <a:defRPr sz="900">
                <a:latin typeface="Perpetua" charset="0"/>
              </a:defRPr>
            </a:lvl1pPr>
          </a:lstStyle>
          <a:p>
            <a:r>
              <a:rPr lang="en-US"/>
              <a:t>Copyright © 2005-2006 Reclaiming the Mind Ministries. All Rights Reserved.</a:t>
            </a:r>
            <a:endParaRPr lang="en-US" sz="1200"/>
          </a:p>
        </p:txBody>
      </p:sp>
      <p:sp>
        <p:nvSpPr>
          <p:cNvPr id="5135" name="Rectangle 15"/>
          <p:cNvSpPr>
            <a:spLocks noGrp="1" noChangeArrowheads="1"/>
          </p:cNvSpPr>
          <p:nvPr>
            <p:ph type="sldNum" sz="quarter" idx="5"/>
          </p:nvPr>
        </p:nvSpPr>
        <p:spPr bwMode="auto">
          <a:xfrm>
            <a:off x="4611688" y="8970963"/>
            <a:ext cx="24923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algn="r" defTabSz="1003300">
              <a:defRPr sz="1500">
                <a:latin typeface="Perpetua" charset="0"/>
                <a:cs typeface="Times New Roman" charset="0"/>
              </a:defRPr>
            </a:lvl1pPr>
          </a:lstStyle>
          <a:p>
            <a:r>
              <a:rPr lang="en-US"/>
              <a:t>Slide </a:t>
            </a:r>
            <a:fld id="{49947797-4DB2-084D-A1FE-4801191EA62D}" type="slidenum">
              <a:rPr lang="en-US"/>
              <a:pPr/>
              <a:t>‹#›</a:t>
            </a:fld>
            <a:endParaRPr lang="en-US"/>
          </a:p>
        </p:txBody>
      </p:sp>
    </p:spTree>
    <p:extLst>
      <p:ext uri="{BB962C8B-B14F-4D97-AF65-F5344CB8AC3E}">
        <p14:creationId xmlns:p14="http://schemas.microsoft.com/office/powerpoint/2010/main" val="1606804904"/>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5098176-C055-704B-9145-75D3C98866D9}" type="slidenum">
              <a:rPr lang="en-US"/>
              <a:pPr/>
              <a:t>1</a:t>
            </a:fld>
            <a:endParaRPr lang="en-US"/>
          </a:p>
        </p:txBody>
      </p:sp>
      <p:sp>
        <p:nvSpPr>
          <p:cNvPr id="9267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2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38E8518E-799B-7A48-92D2-394681A5B9DF}" type="slidenum">
              <a:rPr lang="en-US"/>
              <a:pPr/>
              <a:t>10</a:t>
            </a:fld>
            <a:endParaRPr lang="en-US"/>
          </a:p>
        </p:txBody>
      </p:sp>
      <p:sp>
        <p:nvSpPr>
          <p:cNvPr id="9287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2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AF5B461F-1A7F-3648-A604-7013A2432B42}" type="slidenum">
              <a:rPr lang="en-US"/>
              <a:pPr/>
              <a:t>11</a:t>
            </a:fld>
            <a:endParaRPr lang="en-US"/>
          </a:p>
        </p:txBody>
      </p:sp>
      <p:sp>
        <p:nvSpPr>
          <p:cNvPr id="8898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89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9C0CECF-0EF0-5443-8EF8-F9BC9EEF821A}" type="slidenum">
              <a:rPr lang="en-US"/>
              <a:pPr/>
              <a:t>12</a:t>
            </a:fld>
            <a:endParaRPr lang="en-US"/>
          </a:p>
        </p:txBody>
      </p:sp>
      <p:sp>
        <p:nvSpPr>
          <p:cNvPr id="8847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84739" name="Rectangle 3"/>
          <p:cNvSpPr>
            <a:spLocks noGrp="1" noChangeArrowheads="1"/>
          </p:cNvSpPr>
          <p:nvPr>
            <p:ph type="body" idx="1"/>
          </p:nvPr>
        </p:nvSpPr>
        <p:spPr/>
        <p:txBody>
          <a:bodyPr/>
          <a:lstStyle/>
          <a:p>
            <a:r>
              <a:rPr lang="en-US" b="1"/>
              <a:t>Presentation notes:</a:t>
            </a:r>
            <a:endParaRPr lang="en-US"/>
          </a:p>
          <a:p>
            <a:r>
              <a:rPr lang="en-US"/>
              <a:t>See also Ecc. 12:7; Isaiah 42:5; Zech. 12:1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099D9F2-B799-4E4D-8FFA-F6689E10AAB4}" type="slidenum">
              <a:rPr lang="en-US"/>
              <a:pPr/>
              <a:t>13</a:t>
            </a:fld>
            <a:endParaRPr lang="en-US"/>
          </a:p>
        </p:txBody>
      </p:sp>
      <p:sp>
        <p:nvSpPr>
          <p:cNvPr id="8908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90883" name="Rectangle 3"/>
          <p:cNvSpPr>
            <a:spLocks noGrp="1" noChangeArrowheads="1"/>
          </p:cNvSpPr>
          <p:nvPr>
            <p:ph type="body" idx="1"/>
          </p:nvPr>
        </p:nvSpPr>
        <p:spPr/>
        <p:txBody>
          <a:bodyPr/>
          <a:lstStyle/>
          <a:p>
            <a:r>
              <a:rPr lang="en-US" b="1"/>
              <a:t>Presentation notes:</a:t>
            </a:r>
            <a:endParaRPr lang="en-US"/>
          </a:p>
          <a:p>
            <a:r>
              <a:rPr lang="en-US"/>
              <a:t>See also Num. 16:22.</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01471550-6CB3-4B44-96B7-1C2965758CF6}" type="slidenum">
              <a:rPr lang="en-US"/>
              <a:pPr/>
              <a:t>14</a:t>
            </a:fld>
            <a:endParaRPr lang="en-US"/>
          </a:p>
        </p:txBody>
      </p:sp>
      <p:sp>
        <p:nvSpPr>
          <p:cNvPr id="8867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8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94C7729-C481-484C-A706-26C39FD10C33}" type="slidenum">
              <a:rPr lang="en-US"/>
              <a:pPr/>
              <a:t>15</a:t>
            </a:fld>
            <a:endParaRPr lang="en-US"/>
          </a:p>
        </p:txBody>
      </p:sp>
      <p:sp>
        <p:nvSpPr>
          <p:cNvPr id="88883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8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81FF439-7C01-224B-93C5-5F5F20DCC4C4}" type="slidenum">
              <a:rPr lang="en-US"/>
              <a:pPr/>
              <a:t>16</a:t>
            </a:fld>
            <a:endParaRPr lang="en-US"/>
          </a:p>
        </p:txBody>
      </p:sp>
      <p:sp>
        <p:nvSpPr>
          <p:cNvPr id="8939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9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37AB388-1A1D-FD45-B4F4-3198E1776678}" type="slidenum">
              <a:rPr lang="en-US"/>
              <a:pPr/>
              <a:t>17</a:t>
            </a:fld>
            <a:endParaRPr lang="en-US"/>
          </a:p>
        </p:txBody>
      </p:sp>
      <p:sp>
        <p:nvSpPr>
          <p:cNvPr id="89600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96003" name="Rectangle 3"/>
          <p:cNvSpPr>
            <a:spLocks noGrp="1" noChangeArrowheads="1"/>
          </p:cNvSpPr>
          <p:nvPr>
            <p:ph type="body" idx="1"/>
          </p:nvPr>
        </p:nvSpPr>
        <p:spPr/>
        <p:txBody>
          <a:bodyPr/>
          <a:lstStyle/>
          <a:p>
            <a:r>
              <a:rPr lang="en-US" b="1"/>
              <a:t>Presentation notes:</a:t>
            </a:r>
            <a:endParaRPr lang="en-US"/>
          </a:p>
          <a:p>
            <a:r>
              <a:rPr lang="en-US"/>
              <a:t>This is a response from the Traducian Theory, not Pre-existence Theory.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49B79851-CFBB-5D45-8219-CF873803F5D9}" type="slidenum">
              <a:rPr lang="en-US"/>
              <a:pPr/>
              <a:t>18</a:t>
            </a:fld>
            <a:endParaRPr lang="en-US"/>
          </a:p>
        </p:txBody>
      </p:sp>
      <p:sp>
        <p:nvSpPr>
          <p:cNvPr id="9297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2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3C210F48-1DBF-504E-B4BF-BE66162D811F}" type="slidenum">
              <a:rPr lang="en-US"/>
              <a:pPr/>
              <a:t>19</a:t>
            </a:fld>
            <a:endParaRPr lang="en-US"/>
          </a:p>
        </p:txBody>
      </p:sp>
      <p:sp>
        <p:nvSpPr>
          <p:cNvPr id="9308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F517D4E-C807-CE40-9D62-0D727BA39E0A}" type="slidenum">
              <a:rPr lang="en-US"/>
              <a:pPr/>
              <a:t>2</a:t>
            </a:fld>
            <a:endParaRPr lang="en-US"/>
          </a:p>
        </p:txBody>
      </p:sp>
      <p:sp>
        <p:nvSpPr>
          <p:cNvPr id="5427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42723" name="Rectangle 3"/>
          <p:cNvSpPr>
            <a:spLocks noGrp="1" noChangeArrowheads="1"/>
          </p:cNvSpPr>
          <p:nvPr>
            <p:ph type="body" idx="1"/>
          </p:nvPr>
        </p:nvSpPr>
        <p:spPr/>
        <p:txBody>
          <a:bodyPr/>
          <a:lstStyle/>
          <a:p>
            <a:r>
              <a:rPr lang="en-US" b="1"/>
              <a:t>Presentation notes:</a:t>
            </a:r>
            <a:endParaRPr lang="en-US"/>
          </a:p>
          <a:p>
            <a:r>
              <a:rPr lang="en-US"/>
              <a:t>Present these questions and allow your students to think about them for a moment. Let them discuss the significance of these questions.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C0BB85B-53D6-B646-AB75-03F36668DDBE}" type="slidenum">
              <a:rPr lang="en-US"/>
              <a:pPr/>
              <a:t>20</a:t>
            </a:fld>
            <a:endParaRPr lang="en-US"/>
          </a:p>
        </p:txBody>
      </p:sp>
      <p:sp>
        <p:nvSpPr>
          <p:cNvPr id="9000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00099" name="Rectangle 3"/>
          <p:cNvSpPr>
            <a:spLocks noGrp="1" noChangeArrowheads="1"/>
          </p:cNvSpPr>
          <p:nvPr>
            <p:ph type="body" idx="1"/>
          </p:nvPr>
        </p:nvSpPr>
        <p:spPr/>
        <p:txBody>
          <a:bodyPr/>
          <a:lstStyle/>
          <a:p>
            <a:r>
              <a:rPr lang="en-US" b="1"/>
              <a:t>Presentation notes:</a:t>
            </a:r>
            <a:endParaRPr lang="en-US"/>
          </a:p>
          <a:p>
            <a:r>
              <a:rPr lang="en-US" i="1"/>
              <a:t>naphash</a:t>
            </a:r>
            <a:r>
              <a:rPr lang="en-US"/>
              <a:t> is the same word that is translated soul in the KJV.</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A83E2B0-9EF9-2140-891F-09D458037347}" type="slidenum">
              <a:rPr lang="en-US"/>
              <a:pPr/>
              <a:t>21</a:t>
            </a:fld>
            <a:endParaRPr lang="en-US"/>
          </a:p>
        </p:txBody>
      </p:sp>
      <p:sp>
        <p:nvSpPr>
          <p:cNvPr id="9318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A7705B89-A8A8-5144-BFF5-2182ECA84C03}" type="slidenum">
              <a:rPr lang="en-US"/>
              <a:pPr/>
              <a:t>22</a:t>
            </a:fld>
            <a:endParaRPr lang="en-US"/>
          </a:p>
        </p:txBody>
      </p:sp>
      <p:sp>
        <p:nvSpPr>
          <p:cNvPr id="9041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04195" name="Rectangle 3"/>
          <p:cNvSpPr>
            <a:spLocks noGrp="1" noChangeArrowheads="1"/>
          </p:cNvSpPr>
          <p:nvPr>
            <p:ph type="body" idx="1"/>
          </p:nvPr>
        </p:nvSpPr>
        <p:spPr/>
        <p:txBody>
          <a:bodyPr/>
          <a:lstStyle/>
          <a:p>
            <a:r>
              <a:rPr lang="en-US" b="1"/>
              <a:t>Presentation notes:</a:t>
            </a:r>
            <a:endParaRPr lang="en-US"/>
          </a:p>
          <a:p>
            <a:r>
              <a:rPr lang="en-US"/>
              <a:t>This passage, like the passages presented in favor of the Creation Theory, gives God credit for creation of the body. All agree that God creates the body indirectly through the parent. Therefore He could have created the soul indirectly through the parents and still receive direct credit for it.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E6F3616-531B-D740-B6D0-31EC7AE4478F}" type="slidenum">
              <a:rPr lang="en-US"/>
              <a:pPr/>
              <a:t>23</a:t>
            </a:fld>
            <a:endParaRPr lang="en-US"/>
          </a:p>
        </p:txBody>
      </p:sp>
      <p:sp>
        <p:nvSpPr>
          <p:cNvPr id="9328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A8D2402-3E73-AC4D-9EEB-72599AAAC2E4}" type="slidenum">
              <a:rPr lang="en-US"/>
              <a:pPr/>
              <a:t>24</a:t>
            </a:fld>
            <a:endParaRPr lang="en-US"/>
          </a:p>
        </p:txBody>
      </p:sp>
      <p:sp>
        <p:nvSpPr>
          <p:cNvPr id="9338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EE7DBD1-33F8-0B49-B35A-4C77BC20BD36}" type="slidenum">
              <a:rPr lang="en-US"/>
              <a:pPr/>
              <a:t>25</a:t>
            </a:fld>
            <a:endParaRPr lang="en-US"/>
          </a:p>
        </p:txBody>
      </p:sp>
      <p:sp>
        <p:nvSpPr>
          <p:cNvPr id="93491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B9875B07-BEC9-6147-82CA-A5858733E860}" type="slidenum">
              <a:rPr lang="en-US"/>
              <a:pPr/>
              <a:t>26</a:t>
            </a:fld>
            <a:endParaRPr lang="en-US"/>
          </a:p>
        </p:txBody>
      </p:sp>
      <p:sp>
        <p:nvSpPr>
          <p:cNvPr id="9359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F9D782A-13B3-894B-88AE-51E53496AD1D}" type="slidenum">
              <a:rPr lang="en-US"/>
              <a:pPr/>
              <a:t>27</a:t>
            </a:fld>
            <a:endParaRPr lang="en-US"/>
          </a:p>
        </p:txBody>
      </p:sp>
      <p:sp>
        <p:nvSpPr>
          <p:cNvPr id="8079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7939" name="Rectangle 3"/>
          <p:cNvSpPr>
            <a:spLocks noGrp="1" noChangeArrowheads="1"/>
          </p:cNvSpPr>
          <p:nvPr>
            <p:ph type="body" idx="1"/>
          </p:nvPr>
        </p:nvSpPr>
        <p:spPr/>
        <p:txBody>
          <a:bodyPr/>
          <a:lstStyle/>
          <a:p>
            <a:r>
              <a:rPr lang="en-US" b="1"/>
              <a:t>Presentation notes:</a:t>
            </a:r>
            <a:endParaRPr lang="en-US"/>
          </a:p>
          <a:p>
            <a:r>
              <a:rPr lang="en-US"/>
              <a:t>This slides evidence our Conditional Unity and Traducian persuasion. If you are not of this persuasion, there is no need to use it.</a:t>
            </a:r>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7BE412C-DDC9-4942-ADA6-893C48CB1B10}" type="slidenum">
              <a:rPr lang="en-US"/>
              <a:pPr/>
              <a:t>28</a:t>
            </a:fld>
            <a:endParaRPr lang="en-US"/>
          </a:p>
        </p:txBody>
      </p:sp>
      <p:sp>
        <p:nvSpPr>
          <p:cNvPr id="8099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9987" name="Rectangle 3"/>
          <p:cNvSpPr>
            <a:spLocks noGrp="1" noChangeArrowheads="1"/>
          </p:cNvSpPr>
          <p:nvPr>
            <p:ph type="body" idx="1"/>
          </p:nvPr>
        </p:nvSpPr>
        <p:spPr/>
        <p:txBody>
          <a:bodyPr/>
          <a:lstStyle/>
          <a:p>
            <a:r>
              <a:rPr lang="en-US" b="1"/>
              <a:t>Presentation notes:</a:t>
            </a:r>
            <a:endParaRPr lang="en-US"/>
          </a:p>
          <a:p>
            <a:r>
              <a:rPr lang="en-US"/>
              <a:t>It would be easy to slip into Gnostic dualism if people believed the soul was created directly by God while the body was only created indirectly. It would seem to give prominence to the soul over the body, thereby lending to an unfavorable disposition about the body.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F387301C-93B1-914D-BFF8-41E751AE64A9}" type="slidenum">
              <a:rPr lang="en-US"/>
              <a:pPr/>
              <a:t>29</a:t>
            </a:fld>
            <a:endParaRPr lang="en-US"/>
          </a:p>
        </p:txBody>
      </p:sp>
      <p:sp>
        <p:nvSpPr>
          <p:cNvPr id="81305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13059" name="Rectangle 3"/>
          <p:cNvSpPr>
            <a:spLocks noGrp="1" noChangeArrowheads="1"/>
          </p:cNvSpPr>
          <p:nvPr>
            <p:ph type="body" idx="1"/>
          </p:nvPr>
        </p:nvSpPr>
        <p:spPr/>
        <p:txBody>
          <a:bodyPr/>
          <a:lstStyle/>
          <a:p>
            <a:pPr>
              <a:lnSpc>
                <a:spcPct val="90000"/>
              </a:lnSpc>
            </a:pPr>
            <a:r>
              <a:rPr lang="en-US" b="1"/>
              <a:t>Presentation notes:</a:t>
            </a:r>
            <a:endParaRPr lang="en-US"/>
          </a:p>
          <a:p>
            <a:pPr>
              <a:lnSpc>
                <a:spcPct val="90000"/>
              </a:lnSpc>
            </a:pPr>
            <a:r>
              <a:rPr lang="en-US"/>
              <a:t>While those who hold to strict dichotomy or trichotomy can also be Traducians, the Traducian Theory of the soul fits best with either monism or Conditional Unity because of the inherent unity they promote.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67F569C-F39F-4E4E-8913-8DB51D7BC57D}" type="slidenum">
              <a:rPr lang="en-US"/>
              <a:pPr/>
              <a:t>3</a:t>
            </a:fld>
            <a:endParaRPr lang="en-US"/>
          </a:p>
        </p:txBody>
      </p:sp>
      <p:sp>
        <p:nvSpPr>
          <p:cNvPr id="9277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2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9D8EB3F-C64E-DA40-9C29-E724D1E9E961}" type="slidenum">
              <a:rPr lang="en-US"/>
              <a:pPr/>
              <a:t>30</a:t>
            </a:fld>
            <a:endParaRPr lang="en-US"/>
          </a:p>
        </p:txBody>
      </p:sp>
      <p:sp>
        <p:nvSpPr>
          <p:cNvPr id="81510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15107" name="Rectangle 3"/>
          <p:cNvSpPr>
            <a:spLocks noGrp="1" noChangeArrowheads="1"/>
          </p:cNvSpPr>
          <p:nvPr>
            <p:ph type="body" idx="1"/>
          </p:nvPr>
        </p:nvSpPr>
        <p:spPr/>
        <p:txBody>
          <a:bodyPr/>
          <a:lstStyle/>
          <a:p>
            <a:r>
              <a:rPr lang="en-US" b="1"/>
              <a:t>Presentation notes:</a:t>
            </a:r>
          </a:p>
          <a:p>
            <a:r>
              <a:rPr lang="en-US"/>
              <a:t>This slide and the next are review slides.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D7EE2D9-97D0-544A-B99E-E3AB1585CD38}" type="slidenum">
              <a:rPr lang="en-US"/>
              <a:pPr/>
              <a:t>31</a:t>
            </a:fld>
            <a:endParaRPr lang="en-US"/>
          </a:p>
        </p:txBody>
      </p:sp>
      <p:sp>
        <p:nvSpPr>
          <p:cNvPr id="8171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1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577E710-B3E6-FC44-A5D0-FCE275A03C91}" type="slidenum">
              <a:rPr lang="en-US"/>
              <a:pPr/>
              <a:t>32</a:t>
            </a:fld>
            <a:endParaRPr lang="en-US"/>
          </a:p>
        </p:txBody>
      </p:sp>
      <p:sp>
        <p:nvSpPr>
          <p:cNvPr id="8202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20227" name="Rectangle 3"/>
          <p:cNvSpPr>
            <a:spLocks noGrp="1" noChangeArrowheads="1"/>
          </p:cNvSpPr>
          <p:nvPr>
            <p:ph type="body" idx="1"/>
          </p:nvPr>
        </p:nvSpPr>
        <p:spPr/>
        <p:txBody>
          <a:bodyPr/>
          <a:lstStyle/>
          <a:p>
            <a:pPr>
              <a:lnSpc>
                <a:spcPct val="90000"/>
              </a:lnSpc>
            </a:pPr>
            <a:r>
              <a:rPr lang="en-US" b="1"/>
              <a:t>Presentation notes:</a:t>
            </a:r>
            <a:endParaRPr lang="en-US"/>
          </a:p>
          <a:p>
            <a:pPr>
              <a:lnSpc>
                <a:spcPct val="90000"/>
              </a:lnSpc>
            </a:pPr>
            <a:r>
              <a:rPr lang="en-US"/>
              <a:t>If original sin affects all aspects of man (material and immaterial), it would seem that the Traducian Theory is necessary. If creationism were correct, and man</a:t>
            </a:r>
            <a:r>
              <a:rPr lang="ja-JP" altLang="en-US">
                <a:latin typeface="Arial"/>
              </a:rPr>
              <a:t>’</a:t>
            </a:r>
            <a:r>
              <a:rPr lang="en-US"/>
              <a:t>s soul was created individually by God, then did God create a sinful soul? Or does the soul become sinful as a result of its union with the body? This again leans towards Gnostic dualism in that the soul is only corrupt because of it contact with the body. The Traducian Theory, on the other hand, sees the soul as an integral part of our heritage and that heritage includes original sin.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3D30353-3919-444A-A517-6AB63A298838}" type="slidenum">
              <a:rPr lang="en-US"/>
              <a:pPr/>
              <a:t>33</a:t>
            </a:fld>
            <a:endParaRPr lang="en-US"/>
          </a:p>
        </p:txBody>
      </p:sp>
      <p:sp>
        <p:nvSpPr>
          <p:cNvPr id="8253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25347" name="Rectangle 3"/>
          <p:cNvSpPr>
            <a:spLocks noGrp="1" noChangeArrowheads="1"/>
          </p:cNvSpPr>
          <p:nvPr>
            <p:ph type="body" idx="1"/>
          </p:nvPr>
        </p:nvSpPr>
        <p:spPr/>
        <p:txBody>
          <a:bodyPr/>
          <a:lstStyle/>
          <a:p>
            <a:pPr>
              <a:lnSpc>
                <a:spcPct val="90000"/>
              </a:lnSpc>
            </a:pPr>
            <a:r>
              <a:rPr lang="en-US" b="1"/>
              <a:t>Presentation notes:</a:t>
            </a:r>
            <a:endParaRPr lang="en-US"/>
          </a:p>
          <a:p>
            <a:pPr>
              <a:lnSpc>
                <a:spcPct val="90000"/>
              </a:lnSpc>
            </a:pPr>
            <a:r>
              <a:rPr lang="en-US"/>
              <a:t>If Traducianism is the correct view, then there is no question that life begins at conception. Creationism, on the other hand, cannot be precise as to when God joins the created soul to the body.</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BA3B4642-621E-2447-9F78-1E5E450DB0CD}" type="slidenum">
              <a:rPr lang="en-US"/>
              <a:pPr/>
              <a:t>34</a:t>
            </a:fld>
            <a:endParaRPr lang="en-US"/>
          </a:p>
        </p:txBody>
      </p:sp>
      <p:sp>
        <p:nvSpPr>
          <p:cNvPr id="93696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3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A06D9F4-EBA4-7F4B-9409-E65485E6436F}" type="slidenum">
              <a:rPr lang="en-US"/>
              <a:pPr/>
              <a:t>35</a:t>
            </a:fld>
            <a:endParaRPr lang="en-US"/>
          </a:p>
        </p:txBody>
      </p:sp>
      <p:sp>
        <p:nvSpPr>
          <p:cNvPr id="10055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005571" name="Rectangle 3"/>
          <p:cNvSpPr>
            <a:spLocks noGrp="1" noChangeArrowheads="1"/>
          </p:cNvSpPr>
          <p:nvPr>
            <p:ph type="body" idx="1"/>
          </p:nvPr>
        </p:nvSpPr>
        <p:spPr/>
        <p:txBody>
          <a:bodyPr/>
          <a:lstStyle/>
          <a:p>
            <a:r>
              <a:rPr lang="en-US" b="1"/>
              <a:t>Activity: group discussion</a:t>
            </a:r>
          </a:p>
          <a:p>
            <a:r>
              <a:rPr lang="en-US"/>
              <a:t>Have people separate into groups of 5-10 people to discuss the questions found in the student notes. Make sure that each group has a leader that is familiar with the material and </a:t>
            </a:r>
            <a:r>
              <a:rPr lang="en-US" i="1"/>
              <a:t>able to keep the discussion on track</a:t>
            </a:r>
            <a:r>
              <a:rPr lang="en-US"/>
              <a:t>. The discussion groups should last no longer than 45 minutes.</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3E34C53-E203-CA43-A451-20D020AAF93D}" type="slidenum">
              <a:rPr lang="en-US"/>
              <a:pPr/>
              <a:t>4</a:t>
            </a:fld>
            <a:endParaRPr lang="en-US"/>
          </a:p>
        </p:txBody>
      </p:sp>
      <p:sp>
        <p:nvSpPr>
          <p:cNvPr id="30515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07A7263-3F41-C749-B9F6-9FBA7273163D}" type="slidenum">
              <a:rPr lang="en-US"/>
              <a:pPr/>
              <a:t>5</a:t>
            </a:fld>
            <a:endParaRPr lang="en-US"/>
          </a:p>
        </p:txBody>
      </p:sp>
      <p:sp>
        <p:nvSpPr>
          <p:cNvPr id="6819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81987" name="Rectangle 3"/>
          <p:cNvSpPr>
            <a:spLocks noGrp="1" noChangeArrowheads="1"/>
          </p:cNvSpPr>
          <p:nvPr>
            <p:ph type="body" idx="1"/>
          </p:nvPr>
        </p:nvSpPr>
        <p:spPr/>
        <p:txBody>
          <a:bodyPr/>
          <a:lstStyle/>
          <a:p>
            <a:r>
              <a:rPr lang="en-US" b="1"/>
              <a:t>Presentation notes:</a:t>
            </a:r>
            <a:endParaRPr lang="en-US"/>
          </a:p>
          <a:p>
            <a:r>
              <a:rPr lang="en-US"/>
              <a:t>Grudem does not take a strong stand for creationism although that is the direction in which he leans (</a:t>
            </a:r>
            <a:r>
              <a:rPr lang="en-US" i="1"/>
              <a:t>Systematic Theology</a:t>
            </a:r>
            <a:r>
              <a:rPr lang="en-US"/>
              <a:t> [Grand Rapids, MI: Zondervan, 1994], 484-486).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B34FE762-C1FE-4545-B75C-E27C07BDA7C2}" type="slidenum">
              <a:rPr lang="en-US"/>
              <a:pPr/>
              <a:t>6</a:t>
            </a:fld>
            <a:endParaRPr lang="en-US"/>
          </a:p>
        </p:txBody>
      </p:sp>
      <p:sp>
        <p:nvSpPr>
          <p:cNvPr id="3020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02083" name="Rectangle 3"/>
          <p:cNvSpPr>
            <a:spLocks noGrp="1" noChangeArrowheads="1"/>
          </p:cNvSpPr>
          <p:nvPr>
            <p:ph type="body" idx="1"/>
          </p:nvPr>
        </p:nvSpPr>
        <p:spPr/>
        <p:txBody>
          <a:bodyPr/>
          <a:lstStyle/>
          <a:p>
            <a:r>
              <a:rPr lang="en-US" b="1"/>
              <a:t>Presentation notes:</a:t>
            </a:r>
            <a:endParaRPr lang="en-US"/>
          </a:p>
          <a:p>
            <a:r>
              <a:rPr lang="en-US"/>
              <a:t>This position is attractive to those who hold to a monistic or a Conditional Unity theory of man discussed earlier because of man</a:t>
            </a:r>
            <a:r>
              <a:rPr lang="ja-JP" altLang="en-US">
                <a:latin typeface="Arial"/>
              </a:rPr>
              <a:t>’</a:t>
            </a:r>
            <a:r>
              <a:rPr lang="en-US"/>
              <a:t>s composite unity. As well, it makes sense because if God created each soul individually, granting that God does create man in a sinful state, it would seem to follow that the soul is created and comes into existence without the stain of sin. Augustine, while uncomfortable with the doctrine and never giving it his full endorsement, favored Traducianism during his controversies with Pelagius, believing that man inherited his sinful state from Adam.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8D496F99-6462-F640-87D6-739159BCD4B0}" type="slidenum">
              <a:rPr lang="en-US"/>
              <a:pPr/>
              <a:t>7</a:t>
            </a:fld>
            <a:endParaRPr lang="en-US"/>
          </a:p>
        </p:txBody>
      </p:sp>
      <p:sp>
        <p:nvSpPr>
          <p:cNvPr id="3041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304131" name="Rectangle 3"/>
          <p:cNvSpPr>
            <a:spLocks noGrp="1" noChangeArrowheads="1"/>
          </p:cNvSpPr>
          <p:nvPr>
            <p:ph type="body" idx="1"/>
          </p:nvPr>
        </p:nvSpPr>
        <p:spPr/>
        <p:txBody>
          <a:bodyPr/>
          <a:lstStyle/>
          <a:p>
            <a:r>
              <a:rPr lang="en-US" b="1"/>
              <a:t>Activity: class discussion</a:t>
            </a:r>
          </a:p>
          <a:p>
            <a:r>
              <a:rPr lang="en-US"/>
              <a:t>Have the class discuss which position they believe is correct.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C5CB904-551F-5C44-9053-EA1F409F79DD}" type="slidenum">
              <a:rPr lang="en-US"/>
              <a:pPr/>
              <a:t>8</a:t>
            </a:fld>
            <a:endParaRPr lang="en-US"/>
          </a:p>
        </p:txBody>
      </p:sp>
      <p:sp>
        <p:nvSpPr>
          <p:cNvPr id="8806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8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26DD71C-395C-B745-BEF3-1853C582D1B7}" type="slidenum">
              <a:rPr lang="en-US"/>
              <a:pPr/>
              <a:t>9</a:t>
            </a:fld>
            <a:endParaRPr lang="en-US"/>
          </a:p>
        </p:txBody>
      </p:sp>
      <p:sp>
        <p:nvSpPr>
          <p:cNvPr id="8796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79619" name="Rectangle 3"/>
          <p:cNvSpPr>
            <a:spLocks noGrp="1" noChangeArrowheads="1"/>
          </p:cNvSpPr>
          <p:nvPr>
            <p:ph type="body" idx="1"/>
          </p:nvPr>
        </p:nvSpPr>
        <p:spPr/>
        <p:txBody>
          <a:bodyPr/>
          <a:lstStyle/>
          <a:p>
            <a:r>
              <a:rPr lang="en-US" b="1"/>
              <a:t>Presentation notes:</a:t>
            </a:r>
            <a:endParaRPr lang="en-US"/>
          </a:p>
          <a:p>
            <a:r>
              <a:rPr lang="en-US"/>
              <a:t>This theory is highly untenable and borders on reincarnation. It has its origin in Greek dualism which drew a sharp distinction between the virtues of the spiritual world and the evils of the material world. Gnostics sought to find the inner spiritual self which was subjected to the material. Plato believed that ideas are eternal in the divine mind. These ideas are not simply abstract non-entities, but are actual living entities. The Pre-existence Theory of the soul believes, like the Gnostics of Platonic thought, that the spirit/soul, which is good, was confined to the body. The primary hope is to be released from this material confinement.</a:t>
            </a:r>
          </a:p>
          <a:p>
            <a:r>
              <a:rPr lang="en-US"/>
              <a:t>This is not an uncommon belief for many Christians today. Much folk theology is built around the idea that our bodies are shells that God </a:t>
            </a:r>
            <a:r>
              <a:rPr lang="ja-JP" altLang="en-US">
                <a:latin typeface="Arial"/>
              </a:rPr>
              <a:t>“</a:t>
            </a:r>
            <a:r>
              <a:rPr lang="en-US"/>
              <a:t>inserts</a:t>
            </a:r>
            <a:r>
              <a:rPr lang="ja-JP" altLang="en-US">
                <a:latin typeface="Arial"/>
              </a:rPr>
              <a:t>”</a:t>
            </a:r>
            <a:r>
              <a:rPr lang="en-US"/>
              <a:t> our pre-existing soul/spirit into. People often wonder if God might have placed them in a different body if things did not work out the way they did with their parents. It is also a common theme in movies today where a person is searching for a body in which to exist. This folk theology represents a variation of the pre-existence theory.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5078" name="Picture 22" descr="Humanity &amp; Sin Background - Color Correc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4738"/>
            <a:ext cx="6400800" cy="5783262"/>
          </a:xfrm>
          <a:prstGeom prst="rect">
            <a:avLst/>
          </a:prstGeom>
          <a:noFill/>
          <a:extLst>
            <a:ext uri="{909E8E84-426E-40dd-AFC4-6F175D3DCCD1}">
              <a14:hiddenFill xmlns:a14="http://schemas.microsoft.com/office/drawing/2010/main">
                <a:solidFill>
                  <a:srgbClr val="FFFFFF"/>
                </a:solidFill>
              </a14:hiddenFill>
            </a:ext>
          </a:extLst>
        </p:spPr>
      </p:pic>
      <p:sp>
        <p:nvSpPr>
          <p:cNvPr id="45058" name="Rectangle 2"/>
          <p:cNvSpPr>
            <a:spLocks noGrp="1" noChangeArrowheads="1"/>
          </p:cNvSpPr>
          <p:nvPr>
            <p:ph type="ctrTitle"/>
          </p:nvPr>
        </p:nvSpPr>
        <p:spPr>
          <a:xfrm>
            <a:off x="685800" y="381000"/>
            <a:ext cx="7772400" cy="1470025"/>
          </a:xfrm>
        </p:spPr>
        <p:txBody>
          <a:bodyPr/>
          <a:lstStyle>
            <a:lvl1pPr>
              <a:defRPr/>
            </a:lvl1pPr>
          </a:lstStyle>
          <a:p>
            <a:pPr lvl="0"/>
            <a:r>
              <a:rPr lang="en-US" noProof="0" smtClean="0"/>
              <a:t>Click to edit Master title style</a:t>
            </a:r>
          </a:p>
        </p:txBody>
      </p:sp>
      <p:sp>
        <p:nvSpPr>
          <p:cNvPr id="45059" name="Rectangle 3"/>
          <p:cNvSpPr>
            <a:spLocks noGrp="1" noChangeArrowheads="1"/>
          </p:cNvSpPr>
          <p:nvPr>
            <p:ph type="subTitle" idx="1"/>
          </p:nvPr>
        </p:nvSpPr>
        <p:spPr>
          <a:xfrm>
            <a:off x="1371600" y="2057400"/>
            <a:ext cx="6400800" cy="1752600"/>
          </a:xfrm>
        </p:spPr>
        <p:txBody>
          <a:bodyPr/>
          <a:lstStyle>
            <a:lvl1pPr marL="0" indent="0" algn="ctr">
              <a:buFontTx/>
              <a:buNone/>
              <a:defRPr/>
            </a:lvl1pPr>
          </a:lstStyle>
          <a:p>
            <a:pPr lvl="0"/>
            <a:r>
              <a:rPr lang="en-US" noProof="0" smtClean="0"/>
              <a:t>Click to edit Master subtitle style</a:t>
            </a:r>
          </a:p>
        </p:txBody>
      </p:sp>
      <p:sp>
        <p:nvSpPr>
          <p:cNvPr id="45068" name="Rectangle 12"/>
          <p:cNvSpPr>
            <a:spLocks noGrp="1" noChangeArrowheads="1"/>
          </p:cNvSpPr>
          <p:nvPr>
            <p:ph type="dt" sz="half" idx="2"/>
          </p:nvPr>
        </p:nvSpPr>
        <p:spPr>
          <a:xfrm>
            <a:off x="4191000" y="6553200"/>
            <a:ext cx="4038600" cy="304800"/>
          </a:xfrm>
        </p:spPr>
        <p:txBody>
          <a:bodyPr/>
          <a:lstStyle>
            <a:lvl1pPr algn="ctr">
              <a:defRPr/>
            </a:lvl1pPr>
          </a:lstStyle>
          <a:p>
            <a:r>
              <a:rPr lang="en-US"/>
              <a:t>Copyright © 2003-2006 Reclaiming the Mind Ministries, All rights reserved.</a:t>
            </a:r>
          </a:p>
        </p:txBody>
      </p:sp>
      <p:pic>
        <p:nvPicPr>
          <p:cNvPr id="45075"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50118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74638"/>
            <a:ext cx="2095500" cy="5775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4638"/>
            <a:ext cx="6134100" cy="5775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478566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172930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57800" y="1524000"/>
            <a:ext cx="34290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57800" y="3862388"/>
            <a:ext cx="34290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955378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76400" y="1524000"/>
            <a:ext cx="7010400" cy="4525963"/>
          </a:xfrm>
        </p:spPr>
        <p:txBody>
          <a:bodyPr/>
          <a:lstStyle/>
          <a:p>
            <a:endParaRPr lang="en-US"/>
          </a:p>
        </p:txBody>
      </p:sp>
      <p:sp>
        <p:nvSpPr>
          <p:cNvPr id="4" name="Date Placeholder 3"/>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166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7038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60705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637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5468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323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0059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09280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519954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74638"/>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76400" y="1524000"/>
            <a:ext cx="7010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42"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umanity &amp; Sin Background - Color Corrected"/>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4276725"/>
            <a:ext cx="2857500" cy="2581275"/>
          </a:xfrm>
          <a:prstGeom prst="rect">
            <a:avLst/>
          </a:prstGeom>
          <a:noFill/>
          <a:extLst>
            <a:ext uri="{909E8E84-426E-40dd-AFC4-6F175D3DCCD1}">
              <a14:hiddenFill xmlns:a14="http://schemas.microsoft.com/office/drawing/2010/main">
                <a:solidFill>
                  <a:srgbClr val="FFFFFF"/>
                </a:solidFill>
              </a14:hiddenFill>
            </a:ext>
          </a:extLst>
        </p:spPr>
      </p:pic>
      <p:sp>
        <p:nvSpPr>
          <p:cNvPr id="1028" name="Rectangle 4"/>
          <p:cNvSpPr>
            <a:spLocks noGrp="1" noChangeArrowheads="1"/>
          </p:cNvSpPr>
          <p:nvPr>
            <p:ph type="dt" sz="half" idx="2"/>
          </p:nvPr>
        </p:nvSpPr>
        <p:spPr bwMode="auto">
          <a:xfrm>
            <a:off x="3429000" y="6629400"/>
            <a:ext cx="419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800"/>
            </a:lvl1pPr>
          </a:lstStyle>
          <a:p>
            <a:r>
              <a:rPr lang="en-US"/>
              <a:t>Copyright © 2003-2006 Reclaiming the Mind Ministries, All rights reserved.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sldNum="0" hdr="0" ftr="0"/>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849924" name="Rectangle 4"/>
          <p:cNvSpPr>
            <a:spLocks noGrp="1" noChangeArrowheads="1"/>
          </p:cNvSpPr>
          <p:nvPr>
            <p:ph type="ctrTitle"/>
          </p:nvPr>
        </p:nvSpPr>
        <p:spPr/>
        <p:txBody>
          <a:bodyPr/>
          <a:lstStyle/>
          <a:p>
            <a:r>
              <a:rPr lang="en-US">
                <a:latin typeface="Perpetua" charset="0"/>
              </a:rPr>
              <a:t>Session 4</a:t>
            </a:r>
            <a:r>
              <a:rPr lang="en-US"/>
              <a:t/>
            </a:r>
            <a:br>
              <a:rPr lang="en-US"/>
            </a:br>
            <a:r>
              <a:rPr lang="en-US"/>
              <a:t>The Creation of the Soul</a:t>
            </a:r>
          </a:p>
        </p:txBody>
      </p:sp>
      <p:sp>
        <p:nvSpPr>
          <p:cNvPr id="849925" name="Rectangle 5"/>
          <p:cNvSpPr>
            <a:spLocks noGrp="1" noChangeArrowheads="1"/>
          </p:cNvSpPr>
          <p:nvPr>
            <p:ph type="subTitle" idx="1"/>
          </p:nvPr>
        </p:nvSpPr>
        <p:spPr/>
        <p:txBody>
          <a:bodyPr/>
          <a:lstStyle/>
          <a:p>
            <a:r>
              <a:rPr lang="en-US" b="1">
                <a:latin typeface="Bradley Hand ITC" charset="0"/>
              </a:rPr>
              <a:t>When and how was the soul created?</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76546" name="Rectangle 2"/>
          <p:cNvSpPr>
            <a:spLocks noGrp="1" noChangeArrowheads="1"/>
          </p:cNvSpPr>
          <p:nvPr>
            <p:ph type="title"/>
          </p:nvPr>
        </p:nvSpPr>
        <p:spPr/>
        <p:txBody>
          <a:bodyPr/>
          <a:lstStyle/>
          <a:p>
            <a:r>
              <a:rPr lang="en-US"/>
              <a:t>Creation of the Soul</a:t>
            </a:r>
          </a:p>
        </p:txBody>
      </p:sp>
      <p:sp>
        <p:nvSpPr>
          <p:cNvPr id="876547"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Arguments for the Creation Theory:</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81666" name="Rectangle 2"/>
          <p:cNvSpPr>
            <a:spLocks noGrp="1" noChangeArrowheads="1"/>
          </p:cNvSpPr>
          <p:nvPr>
            <p:ph type="title"/>
          </p:nvPr>
        </p:nvSpPr>
        <p:spPr/>
        <p:txBody>
          <a:bodyPr/>
          <a:lstStyle/>
          <a:p>
            <a:r>
              <a:rPr lang="en-US"/>
              <a:t>Creation of the Soul</a:t>
            </a:r>
          </a:p>
        </p:txBody>
      </p:sp>
      <p:sp>
        <p:nvSpPr>
          <p:cNvPr id="881667" name="Rectangle 3"/>
          <p:cNvSpPr>
            <a:spLocks noGrp="1" noChangeArrowheads="1"/>
          </p:cNvSpPr>
          <p:nvPr>
            <p:ph type="body" idx="1"/>
          </p:nvPr>
        </p:nvSpPr>
        <p:spPr/>
        <p:txBody>
          <a:bodyPr/>
          <a:lstStyle/>
          <a:p>
            <a:pPr marL="609600" indent="-609600">
              <a:buFontTx/>
              <a:buAutoNum type="arabicPeriod"/>
            </a:pPr>
            <a:r>
              <a:rPr lang="en-US"/>
              <a:t>The creation account evidences that God creates the body from the earth and the soul is created directly by God.</a:t>
            </a:r>
          </a:p>
          <a:p>
            <a:pPr marL="609600" indent="-609600">
              <a:buFontTx/>
              <a:buNone/>
            </a:pPr>
            <a:r>
              <a:rPr lang="en-US"/>
              <a:t>  </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82690" name="Rectangle 2"/>
          <p:cNvSpPr>
            <a:spLocks noGrp="1" noChangeArrowheads="1"/>
          </p:cNvSpPr>
          <p:nvPr>
            <p:ph type="title"/>
          </p:nvPr>
        </p:nvSpPr>
        <p:spPr/>
        <p:txBody>
          <a:bodyPr/>
          <a:lstStyle/>
          <a:p>
            <a:r>
              <a:rPr lang="en-US"/>
              <a:t>Creation of the Soul</a:t>
            </a:r>
          </a:p>
        </p:txBody>
      </p:sp>
      <p:sp>
        <p:nvSpPr>
          <p:cNvPr id="88269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Genesis 2:7  </a:t>
            </a:r>
          </a:p>
          <a:p>
            <a:pPr marL="0" indent="0">
              <a:buFontTx/>
              <a:buNone/>
            </a:pPr>
            <a:r>
              <a:rPr lang="ja-JP" altLang="en-US">
                <a:latin typeface="Arial"/>
              </a:rPr>
              <a:t>“</a:t>
            </a:r>
            <a:r>
              <a:rPr lang="en-US"/>
              <a:t>And the LORD God formed man of the dust of the ground, and breathed into his nostrils the breath of life; and man became a living soul.</a:t>
            </a:r>
            <a:r>
              <a:rPr lang="ja-JP" altLang="en-US">
                <a:latin typeface="Arial"/>
              </a:rPr>
              <a:t>”</a:t>
            </a:r>
            <a:r>
              <a:rPr lang="en-US"/>
              <a:t> (KJV)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83714" name="Rectangle 2"/>
          <p:cNvSpPr>
            <a:spLocks noGrp="1" noChangeArrowheads="1"/>
          </p:cNvSpPr>
          <p:nvPr>
            <p:ph type="title"/>
          </p:nvPr>
        </p:nvSpPr>
        <p:spPr/>
        <p:txBody>
          <a:bodyPr/>
          <a:lstStyle/>
          <a:p>
            <a:r>
              <a:rPr lang="en-US"/>
              <a:t>Creation of the Soul</a:t>
            </a:r>
          </a:p>
        </p:txBody>
      </p:sp>
      <p:sp>
        <p:nvSpPr>
          <p:cNvPr id="883715" name="Rectangle 3"/>
          <p:cNvSpPr>
            <a:spLocks noGrp="1" noChangeArrowheads="1"/>
          </p:cNvSpPr>
          <p:nvPr>
            <p:ph type="body" idx="1"/>
          </p:nvPr>
        </p:nvSpPr>
        <p:spPr/>
        <p:txBody>
          <a:bodyPr/>
          <a:lstStyle/>
          <a:p>
            <a:pPr marL="609600" indent="-609600">
              <a:buFontTx/>
              <a:buAutoNum type="arabicPeriod" startAt="2"/>
            </a:pPr>
            <a:r>
              <a:rPr lang="en-US"/>
              <a:t>The Bible explicitly says that God created the soul.</a:t>
            </a:r>
          </a:p>
          <a:p>
            <a:pPr marL="609600" indent="-609600">
              <a:buFontTx/>
              <a:buNone/>
            </a:pPr>
            <a:r>
              <a:rPr lang="en-US"/>
              <a:t>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85762" name="Rectangle 2"/>
          <p:cNvSpPr>
            <a:spLocks noGrp="1" noChangeArrowheads="1"/>
          </p:cNvSpPr>
          <p:nvPr>
            <p:ph type="title"/>
          </p:nvPr>
        </p:nvSpPr>
        <p:spPr/>
        <p:txBody>
          <a:bodyPr/>
          <a:lstStyle/>
          <a:p>
            <a:r>
              <a:rPr lang="en-US"/>
              <a:t>Creation of the Soul</a:t>
            </a:r>
          </a:p>
        </p:txBody>
      </p:sp>
      <p:sp>
        <p:nvSpPr>
          <p:cNvPr id="885763"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Zechariah 12:1</a:t>
            </a:r>
            <a:r>
              <a:rPr lang="en-US"/>
              <a:t>  </a:t>
            </a:r>
          </a:p>
          <a:p>
            <a:pPr marL="0" indent="0">
              <a:buFontTx/>
              <a:buNone/>
            </a:pPr>
            <a:r>
              <a:rPr lang="ja-JP" altLang="en-US">
                <a:latin typeface="Arial"/>
              </a:rPr>
              <a:t>“</a:t>
            </a:r>
            <a:r>
              <a:rPr lang="en-US"/>
              <a:t>The revelation of the word of the LORD concerning Israel: The LORD—He who stretches out the heavens and lays the foundations of the earth, who forms the human spirit within a person—says.</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87810" name="Rectangle 2"/>
          <p:cNvSpPr>
            <a:spLocks noGrp="1" noChangeArrowheads="1"/>
          </p:cNvSpPr>
          <p:nvPr>
            <p:ph type="title"/>
          </p:nvPr>
        </p:nvSpPr>
        <p:spPr/>
        <p:txBody>
          <a:bodyPr/>
          <a:lstStyle/>
          <a:p>
            <a:r>
              <a:rPr lang="en-US"/>
              <a:t>Creation of the Soul</a:t>
            </a:r>
          </a:p>
        </p:txBody>
      </p:sp>
      <p:sp>
        <p:nvSpPr>
          <p:cNvPr id="88781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Hebrews 12:9</a:t>
            </a:r>
            <a:r>
              <a:rPr lang="en-US"/>
              <a:t>  </a:t>
            </a:r>
          </a:p>
          <a:p>
            <a:pPr marL="0" indent="0">
              <a:buFontTx/>
              <a:buNone/>
            </a:pPr>
            <a:r>
              <a:rPr lang="ja-JP" altLang="en-US">
                <a:latin typeface="Arial"/>
              </a:rPr>
              <a:t>“</a:t>
            </a:r>
            <a:r>
              <a:rPr lang="en-US"/>
              <a:t>Besides, we have experienced discipline from our earthly fathers and we respected them; shall we not submit ourselves all the more to the Father of spirits and receive life?</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2930" name="Rectangle 2"/>
          <p:cNvSpPr>
            <a:spLocks noGrp="1" noChangeArrowheads="1"/>
          </p:cNvSpPr>
          <p:nvPr>
            <p:ph type="title"/>
          </p:nvPr>
        </p:nvSpPr>
        <p:spPr/>
        <p:txBody>
          <a:bodyPr/>
          <a:lstStyle/>
          <a:p>
            <a:r>
              <a:rPr lang="en-US"/>
              <a:t>Creation of the Soul</a:t>
            </a:r>
          </a:p>
        </p:txBody>
      </p:sp>
      <p:sp>
        <p:nvSpPr>
          <p:cNvPr id="892931" name="Rectangle 3"/>
          <p:cNvSpPr>
            <a:spLocks noGrp="1" noChangeArrowheads="1"/>
          </p:cNvSpPr>
          <p:nvPr>
            <p:ph type="body" idx="1"/>
          </p:nvPr>
        </p:nvSpPr>
        <p:spPr/>
        <p:txBody>
          <a:bodyPr/>
          <a:lstStyle/>
          <a:p>
            <a:pPr marL="609600" indent="-609600">
              <a:buFontTx/>
              <a:buAutoNum type="arabicPeriod" startAt="3"/>
            </a:pPr>
            <a:r>
              <a:rPr lang="en-US"/>
              <a:t>Christ was like us in every way, yet without sin. If God does not create each soul individually, Christ</a:t>
            </a:r>
            <a:r>
              <a:rPr lang="ja-JP" altLang="en-US">
                <a:latin typeface="Arial"/>
              </a:rPr>
              <a:t>’</a:t>
            </a:r>
            <a:r>
              <a:rPr lang="en-US"/>
              <a:t>s soul was not created by God, but by Mary (since He is like us in </a:t>
            </a:r>
            <a:r>
              <a:rPr lang="en-US" i="1"/>
              <a:t>every</a:t>
            </a:r>
            <a:r>
              <a:rPr lang="en-US"/>
              <a:t> way). If this is the case, Christ</a:t>
            </a:r>
            <a:r>
              <a:rPr lang="ja-JP" altLang="en-US">
                <a:latin typeface="Arial"/>
              </a:rPr>
              <a:t>’</a:t>
            </a:r>
            <a:r>
              <a:rPr lang="en-US"/>
              <a:t>s soul is sinful like hers. </a:t>
            </a:r>
          </a:p>
          <a:p>
            <a:pPr marL="609600" indent="-609600">
              <a:buFontTx/>
              <a:buNone/>
            </a:pPr>
            <a:r>
              <a:rPr lang="en-US"/>
              <a:t>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4978" name="Rectangle 2"/>
          <p:cNvSpPr>
            <a:spLocks noGrp="1" noChangeArrowheads="1"/>
          </p:cNvSpPr>
          <p:nvPr>
            <p:ph type="title"/>
          </p:nvPr>
        </p:nvSpPr>
        <p:spPr/>
        <p:txBody>
          <a:bodyPr/>
          <a:lstStyle/>
          <a:p>
            <a:r>
              <a:rPr lang="en-US"/>
              <a:t>Creation of the Soul</a:t>
            </a:r>
          </a:p>
        </p:txBody>
      </p:sp>
      <p:sp>
        <p:nvSpPr>
          <p:cNvPr id="894979" name="Rectangle 3"/>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Response to Creation Theory:</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7026" name="Rectangle 2"/>
          <p:cNvSpPr>
            <a:spLocks noGrp="1" noChangeArrowheads="1"/>
          </p:cNvSpPr>
          <p:nvPr>
            <p:ph type="title"/>
          </p:nvPr>
        </p:nvSpPr>
        <p:spPr/>
        <p:txBody>
          <a:bodyPr/>
          <a:lstStyle/>
          <a:p>
            <a:r>
              <a:rPr lang="en-US"/>
              <a:t>Creation of the Soul</a:t>
            </a:r>
          </a:p>
        </p:txBody>
      </p:sp>
      <p:sp>
        <p:nvSpPr>
          <p:cNvPr id="897027" name="Rectangle 3"/>
          <p:cNvSpPr>
            <a:spLocks noGrp="1" noChangeArrowheads="1"/>
          </p:cNvSpPr>
          <p:nvPr>
            <p:ph type="body" idx="1"/>
          </p:nvPr>
        </p:nvSpPr>
        <p:spPr/>
        <p:txBody>
          <a:bodyPr/>
          <a:lstStyle/>
          <a:p>
            <a:pPr marL="609600" indent="-609600">
              <a:buFontTx/>
              <a:buAutoNum type="arabicPeriod"/>
            </a:pPr>
            <a:r>
              <a:rPr lang="en-US"/>
              <a:t>This evidences a bad translation in the KJV. The creation account speaks not to the creation of the soul, but the giving of life as most modern translations recognize. The same is said of the animals when God gives them life.</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8050" name="Rectangle 2"/>
          <p:cNvSpPr>
            <a:spLocks noGrp="1" noChangeArrowheads="1"/>
          </p:cNvSpPr>
          <p:nvPr>
            <p:ph type="title"/>
          </p:nvPr>
        </p:nvSpPr>
        <p:spPr/>
        <p:txBody>
          <a:bodyPr/>
          <a:lstStyle/>
          <a:p>
            <a:r>
              <a:rPr lang="en-US"/>
              <a:t>Creation of the Soul</a:t>
            </a:r>
          </a:p>
        </p:txBody>
      </p:sp>
      <p:sp>
        <p:nvSpPr>
          <p:cNvPr id="89805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Genesis 2:7  </a:t>
            </a:r>
          </a:p>
          <a:p>
            <a:pPr marL="0" indent="0">
              <a:buFontTx/>
              <a:buNone/>
            </a:pPr>
            <a:r>
              <a:rPr lang="ja-JP" altLang="en-US">
                <a:latin typeface="Arial"/>
              </a:rPr>
              <a:t>“</a:t>
            </a:r>
            <a:r>
              <a:rPr lang="en-US"/>
              <a:t>The LORD God formed the man from the soil of the ground and breathed into his nostrils the breath of life, and the man became </a:t>
            </a:r>
            <a:r>
              <a:rPr lang="en-US" i="1"/>
              <a:t>a living being</a:t>
            </a:r>
            <a:r>
              <a:rPr lang="en-US"/>
              <a:t>.</a:t>
            </a:r>
            <a:r>
              <a:rPr lang="ja-JP" altLang="en-US">
                <a:latin typeface="Arial"/>
              </a:rPr>
              <a:t>”</a:t>
            </a:r>
            <a:r>
              <a:rPr lang="en-US"/>
              <a:t> (emphasis added. NET; also see NIV, ESV, NLT, NAS)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148482" name="Rectangle 2"/>
          <p:cNvSpPr>
            <a:spLocks noGrp="1" noChangeArrowheads="1"/>
          </p:cNvSpPr>
          <p:nvPr>
            <p:ph type="title"/>
          </p:nvPr>
        </p:nvSpPr>
        <p:spPr/>
        <p:txBody>
          <a:bodyPr/>
          <a:lstStyle/>
          <a:p>
            <a:r>
              <a:rPr lang="en-US"/>
              <a:t>Creation of the Soul</a:t>
            </a:r>
          </a:p>
        </p:txBody>
      </p:sp>
      <p:sp>
        <p:nvSpPr>
          <p:cNvPr id="148484" name="Rectangle 4"/>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Questions:</a:t>
            </a:r>
          </a:p>
          <a:p>
            <a:pPr marL="990600" lvl="1" indent="-533400"/>
            <a:r>
              <a:rPr lang="en-US"/>
              <a:t>When was the soul created?</a:t>
            </a:r>
          </a:p>
          <a:p>
            <a:pPr marL="990600" lvl="1" indent="-533400"/>
            <a:r>
              <a:rPr lang="en-US"/>
              <a:t>What part, if any, do our parents play in the creation of the soul?</a:t>
            </a:r>
          </a:p>
          <a:p>
            <a:pPr marL="990600" lvl="1" indent="-533400"/>
            <a:r>
              <a:rPr lang="en-US"/>
              <a:t>Is the soul </a:t>
            </a:r>
            <a:r>
              <a:rPr lang="ja-JP" altLang="en-US">
                <a:latin typeface="Arial"/>
              </a:rPr>
              <a:t>“</a:t>
            </a:r>
            <a:r>
              <a:rPr lang="en-US"/>
              <a:t>inserted</a:t>
            </a:r>
            <a:r>
              <a:rPr lang="ja-JP" altLang="en-US">
                <a:latin typeface="Arial"/>
              </a:rPr>
              <a:t>”</a:t>
            </a:r>
            <a:r>
              <a:rPr lang="en-US"/>
              <a:t> into our body? If so, when? At conception? After conception? At birth? Or sometime after birth? </a:t>
            </a:r>
          </a:p>
          <a:p>
            <a:pPr marL="990600" lvl="1" indent="-533400"/>
            <a:r>
              <a:rPr lang="en-US"/>
              <a:t>Does it really matter?</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9074" name="Rectangle 2"/>
          <p:cNvSpPr>
            <a:spLocks noGrp="1" noChangeArrowheads="1"/>
          </p:cNvSpPr>
          <p:nvPr>
            <p:ph type="title"/>
          </p:nvPr>
        </p:nvSpPr>
        <p:spPr/>
        <p:txBody>
          <a:bodyPr/>
          <a:lstStyle/>
          <a:p>
            <a:r>
              <a:rPr lang="en-US"/>
              <a:t>Creation of the Soul</a:t>
            </a:r>
          </a:p>
        </p:txBody>
      </p:sp>
      <p:sp>
        <p:nvSpPr>
          <p:cNvPr id="89907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Genesis 1:30</a:t>
            </a:r>
            <a:r>
              <a:rPr lang="en-US"/>
              <a:t> </a:t>
            </a:r>
          </a:p>
          <a:p>
            <a:pPr marL="0" indent="0">
              <a:buFontTx/>
              <a:buNone/>
            </a:pPr>
            <a:r>
              <a:rPr lang="ja-JP" altLang="en-US">
                <a:latin typeface="Arial"/>
              </a:rPr>
              <a:t>“‘</a:t>
            </a:r>
            <a:r>
              <a:rPr lang="en-US"/>
              <a:t>And to all the animals of the earth, and to every bird of the air, and to all the creatures that move on the ground—everything that has the breath of life [</a:t>
            </a:r>
            <a:r>
              <a:rPr lang="en-US" i="1"/>
              <a:t>nephash</a:t>
            </a:r>
            <a:r>
              <a:rPr lang="en-US"/>
              <a:t>] in it—I give every green plant for food.</a:t>
            </a:r>
            <a:r>
              <a:rPr lang="ja-JP" altLang="en-US">
                <a:latin typeface="Arial"/>
              </a:rPr>
              <a:t>’</a:t>
            </a:r>
            <a:r>
              <a:rPr lang="en-US"/>
              <a:t> It was so.</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901122" name="Rectangle 2"/>
          <p:cNvSpPr>
            <a:spLocks noGrp="1" noChangeArrowheads="1"/>
          </p:cNvSpPr>
          <p:nvPr>
            <p:ph type="title"/>
          </p:nvPr>
        </p:nvSpPr>
        <p:spPr/>
        <p:txBody>
          <a:bodyPr/>
          <a:lstStyle/>
          <a:p>
            <a:r>
              <a:rPr lang="en-US"/>
              <a:t>Creation of the Soul</a:t>
            </a:r>
          </a:p>
        </p:txBody>
      </p:sp>
      <p:sp>
        <p:nvSpPr>
          <p:cNvPr id="901123" name="Rectangle 3"/>
          <p:cNvSpPr>
            <a:spLocks noGrp="1" noChangeArrowheads="1"/>
          </p:cNvSpPr>
          <p:nvPr>
            <p:ph type="body" idx="1"/>
          </p:nvPr>
        </p:nvSpPr>
        <p:spPr/>
        <p:txBody>
          <a:bodyPr/>
          <a:lstStyle/>
          <a:p>
            <a:pPr marL="609600" indent="-609600">
              <a:buFontTx/>
              <a:buAutoNum type="arabicPeriod" startAt="2"/>
            </a:pPr>
            <a:r>
              <a:rPr lang="en-US" sz="2800"/>
              <a:t>This is trying to say too much about the direct creation of the soul. God is the ultimate Creator of all things, material and immaterial, but this does not mean that He does not use intermediaries in the creation process. If this argument were true, then it would also have to mean that God directly created the body without using the parents as the intermediate cause since Psalm 139:13-15 says that God formed our body.</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903170" name="Rectangle 2"/>
          <p:cNvSpPr>
            <a:spLocks noGrp="1" noChangeArrowheads="1"/>
          </p:cNvSpPr>
          <p:nvPr>
            <p:ph type="title"/>
          </p:nvPr>
        </p:nvSpPr>
        <p:spPr/>
        <p:txBody>
          <a:bodyPr/>
          <a:lstStyle/>
          <a:p>
            <a:r>
              <a:rPr lang="en-US"/>
              <a:t>Creation of the Soul</a:t>
            </a:r>
          </a:p>
        </p:txBody>
      </p:sp>
      <p:sp>
        <p:nvSpPr>
          <p:cNvPr id="903171"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Psalm 139:13-15</a:t>
            </a:r>
          </a:p>
          <a:p>
            <a:pPr marL="0" indent="0">
              <a:buFontTx/>
              <a:buNone/>
            </a:pPr>
            <a:r>
              <a:rPr lang="ja-JP" altLang="en-US">
                <a:latin typeface="Arial"/>
              </a:rPr>
              <a:t>“</a:t>
            </a:r>
            <a:r>
              <a:rPr lang="en-US"/>
              <a:t>Certainly you made my mind and heart; you wove me together in my mother's womb. I will give you thanks because your deeds are awesome and amazing. You knew me thoroughly; my bones were not hidden from you, when I was made in secret and sewed together in the depths of the earth.</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905218" name="Rectangle 2"/>
          <p:cNvSpPr>
            <a:spLocks noGrp="1" noChangeArrowheads="1"/>
          </p:cNvSpPr>
          <p:nvPr>
            <p:ph type="title"/>
          </p:nvPr>
        </p:nvSpPr>
        <p:spPr/>
        <p:txBody>
          <a:bodyPr/>
          <a:lstStyle/>
          <a:p>
            <a:r>
              <a:rPr lang="en-US"/>
              <a:t>Creation of the Soul</a:t>
            </a:r>
          </a:p>
        </p:txBody>
      </p:sp>
      <p:sp>
        <p:nvSpPr>
          <p:cNvPr id="905219" name="Rectangle 3"/>
          <p:cNvSpPr>
            <a:spLocks noGrp="1" noChangeArrowheads="1"/>
          </p:cNvSpPr>
          <p:nvPr>
            <p:ph type="body" idx="1"/>
          </p:nvPr>
        </p:nvSpPr>
        <p:spPr/>
        <p:txBody>
          <a:bodyPr/>
          <a:lstStyle/>
          <a:p>
            <a:pPr marL="609600" indent="-609600">
              <a:buFontTx/>
              <a:buAutoNum type="arabicPeriod" startAt="3"/>
            </a:pPr>
            <a:r>
              <a:rPr lang="en-US"/>
              <a:t>It could be that Christ did not have original sin because it is inherited through the Father. This would explain the necessity of the virgin birth.</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91906" name="Rectangle 2"/>
          <p:cNvSpPr>
            <a:spLocks noGrp="1" noChangeArrowheads="1"/>
          </p:cNvSpPr>
          <p:nvPr>
            <p:ph type="title"/>
          </p:nvPr>
        </p:nvSpPr>
        <p:spPr/>
        <p:txBody>
          <a:bodyPr/>
          <a:lstStyle/>
          <a:p>
            <a:r>
              <a:rPr lang="en-US"/>
              <a:t>Creation of the Soul</a:t>
            </a:r>
          </a:p>
        </p:txBody>
      </p:sp>
      <p:sp>
        <p:nvSpPr>
          <p:cNvPr id="891907"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Arguments for Traducian Theory:</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906242" name="Rectangle 2"/>
          <p:cNvSpPr>
            <a:spLocks noGrp="1" noChangeArrowheads="1"/>
          </p:cNvSpPr>
          <p:nvPr>
            <p:ph type="title"/>
          </p:nvPr>
        </p:nvSpPr>
        <p:spPr/>
        <p:txBody>
          <a:bodyPr/>
          <a:lstStyle/>
          <a:p>
            <a:r>
              <a:rPr lang="en-US"/>
              <a:t>Creation of the Soul</a:t>
            </a:r>
          </a:p>
        </p:txBody>
      </p:sp>
      <p:sp>
        <p:nvSpPr>
          <p:cNvPr id="906243" name="Rectangle 3"/>
          <p:cNvSpPr>
            <a:spLocks noGrp="1" noChangeArrowheads="1"/>
          </p:cNvSpPr>
          <p:nvPr>
            <p:ph type="body" idx="1"/>
          </p:nvPr>
        </p:nvSpPr>
        <p:spPr/>
        <p:txBody>
          <a:bodyPr/>
          <a:lstStyle/>
          <a:p>
            <a:pPr marL="609600" indent="-609600">
              <a:buFontTx/>
              <a:buAutoNum type="arabicPeriod"/>
            </a:pPr>
            <a:r>
              <a:rPr lang="en-US" sz="2800"/>
              <a:t>It better explains the inheritance of original sin and corruption as being handed down, in both body and soul, by Adam. </a:t>
            </a:r>
          </a:p>
          <a:p>
            <a:pPr marL="609600" indent="-609600">
              <a:buFontTx/>
              <a:buNone/>
            </a:pPr>
            <a:r>
              <a:rPr lang="en-US" sz="2800"/>
              <a:t>	On the other hand, if God creates each soul directly, and each person is born sinful in both body and soul, then how did the soul become sinful? Did God create a sinful soul and then unite it to the sin corrupted body? This would make God the author of sin—not man.</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75522" name="Rectangle 2"/>
          <p:cNvSpPr>
            <a:spLocks noGrp="1" noChangeArrowheads="1"/>
          </p:cNvSpPr>
          <p:nvPr>
            <p:ph type="title"/>
          </p:nvPr>
        </p:nvSpPr>
        <p:spPr/>
        <p:txBody>
          <a:bodyPr/>
          <a:lstStyle/>
          <a:p>
            <a:r>
              <a:rPr lang="en-US"/>
              <a:t>Creation of the Soul</a:t>
            </a:r>
          </a:p>
        </p:txBody>
      </p:sp>
      <p:sp>
        <p:nvSpPr>
          <p:cNvPr id="875523" name="Rectangle 3"/>
          <p:cNvSpPr>
            <a:spLocks noGrp="1" noChangeArrowheads="1"/>
          </p:cNvSpPr>
          <p:nvPr>
            <p:ph type="body" idx="1"/>
          </p:nvPr>
        </p:nvSpPr>
        <p:spPr/>
        <p:txBody>
          <a:bodyPr/>
          <a:lstStyle/>
          <a:p>
            <a:pPr marL="609600" indent="-609600">
              <a:lnSpc>
                <a:spcPct val="90000"/>
              </a:lnSpc>
              <a:buFontTx/>
              <a:buAutoNum type="arabicPeriod" startAt="2"/>
            </a:pPr>
            <a:r>
              <a:rPr lang="en-US" sz="2800"/>
              <a:t>There is no problem in saying that people have been granted the power to create a soul as well as a body. To object would devalue the miraculous nature of the creation of the body. </a:t>
            </a:r>
          </a:p>
          <a:p>
            <a:pPr marL="609600" indent="-609600">
              <a:lnSpc>
                <a:spcPct val="90000"/>
              </a:lnSpc>
              <a:buFontTx/>
              <a:buNone/>
            </a:pPr>
            <a:r>
              <a:rPr lang="en-US" sz="2800"/>
              <a:t>	On the other hand, to say that God must create the soul directly because man does have such great power of creativity, evidences a Gnostic understanding of the separation between the body and the soul, believing that the soul is more important, virtuous, or miraculous than the body.</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06914" name="Rectangle 2"/>
          <p:cNvSpPr>
            <a:spLocks noGrp="1" noChangeArrowheads="1"/>
          </p:cNvSpPr>
          <p:nvPr>
            <p:ph type="title"/>
          </p:nvPr>
        </p:nvSpPr>
        <p:spPr/>
        <p:txBody>
          <a:bodyPr/>
          <a:lstStyle/>
          <a:p>
            <a:r>
              <a:rPr lang="en-US"/>
              <a:t>Creation of the Soul</a:t>
            </a:r>
          </a:p>
        </p:txBody>
      </p:sp>
      <p:sp>
        <p:nvSpPr>
          <p:cNvPr id="806915" name="Rectangle 3"/>
          <p:cNvSpPr>
            <a:spLocks noGrp="1" noChangeArrowheads="1"/>
          </p:cNvSpPr>
          <p:nvPr>
            <p:ph type="body" idx="1"/>
          </p:nvPr>
        </p:nvSpPr>
        <p:spPr/>
        <p:txBody>
          <a:bodyPr/>
          <a:lstStyle/>
          <a:p>
            <a:pPr marL="0" indent="0">
              <a:buFontTx/>
              <a:buNone/>
            </a:pPr>
            <a:r>
              <a:rPr lang="en-US" b="1">
                <a:effectLst>
                  <a:outerShdw blurRad="38100" dist="38100" dir="2700000" algn="tl">
                    <a:srgbClr val="DDDDDD"/>
                  </a:outerShdw>
                </a:effectLst>
              </a:rPr>
              <a:t>Positive implications of the Traducian Theory:</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08962" name="Rectangle 2"/>
          <p:cNvSpPr>
            <a:spLocks noGrp="1" noChangeArrowheads="1"/>
          </p:cNvSpPr>
          <p:nvPr>
            <p:ph type="title"/>
          </p:nvPr>
        </p:nvSpPr>
        <p:spPr/>
        <p:txBody>
          <a:bodyPr/>
          <a:lstStyle/>
          <a:p>
            <a:r>
              <a:rPr lang="en-US"/>
              <a:t>Creation of the Soul</a:t>
            </a:r>
          </a:p>
        </p:txBody>
      </p:sp>
      <p:sp>
        <p:nvSpPr>
          <p:cNvPr id="808963" name="Rectangle 3"/>
          <p:cNvSpPr>
            <a:spLocks noGrp="1" noChangeArrowheads="1"/>
          </p:cNvSpPr>
          <p:nvPr>
            <p:ph type="body" idx="1"/>
          </p:nvPr>
        </p:nvSpPr>
        <p:spPr/>
        <p:txBody>
          <a:bodyPr/>
          <a:lstStyle/>
          <a:p>
            <a:pPr marL="609600" indent="-609600">
              <a:buFontTx/>
              <a:buAutoNum type="arabicPeriod"/>
            </a:pPr>
            <a:r>
              <a:rPr lang="en-US"/>
              <a:t>It does not give undue prominence to the soul by saying it is the only part of the human constitution that is created </a:t>
            </a:r>
            <a:r>
              <a:rPr lang="en-US" i="1"/>
              <a:t>directly</a:t>
            </a:r>
            <a:r>
              <a:rPr lang="en-US"/>
              <a:t> by God.</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12034" name="Rectangle 2"/>
          <p:cNvSpPr>
            <a:spLocks noGrp="1" noChangeArrowheads="1"/>
          </p:cNvSpPr>
          <p:nvPr>
            <p:ph type="title"/>
          </p:nvPr>
        </p:nvSpPr>
        <p:spPr/>
        <p:txBody>
          <a:bodyPr/>
          <a:lstStyle/>
          <a:p>
            <a:r>
              <a:rPr lang="en-US"/>
              <a:t>Creation of the Soul</a:t>
            </a:r>
          </a:p>
        </p:txBody>
      </p:sp>
      <p:sp>
        <p:nvSpPr>
          <p:cNvPr id="812035" name="Rectangle 3"/>
          <p:cNvSpPr>
            <a:spLocks noGrp="1" noChangeArrowheads="1"/>
          </p:cNvSpPr>
          <p:nvPr>
            <p:ph type="body" idx="1"/>
          </p:nvPr>
        </p:nvSpPr>
        <p:spPr/>
        <p:txBody>
          <a:bodyPr/>
          <a:lstStyle/>
          <a:p>
            <a:pPr marL="609600" indent="-609600">
              <a:buFontTx/>
              <a:buAutoNum type="arabicPeriod" startAt="2"/>
            </a:pPr>
            <a:r>
              <a:rPr lang="en-US"/>
              <a:t>It fits better with the Conditional Unity theory of man.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541698" name="Rectangle 2"/>
          <p:cNvSpPr>
            <a:spLocks noGrp="1" noChangeArrowheads="1"/>
          </p:cNvSpPr>
          <p:nvPr>
            <p:ph type="title"/>
          </p:nvPr>
        </p:nvSpPr>
        <p:spPr/>
        <p:txBody>
          <a:bodyPr/>
          <a:lstStyle/>
          <a:p>
            <a:r>
              <a:rPr lang="en-US"/>
              <a:t>Creation of the Soul</a:t>
            </a:r>
          </a:p>
        </p:txBody>
      </p:sp>
      <p:sp>
        <p:nvSpPr>
          <p:cNvPr id="541699" name="Rectangle 3"/>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Options:</a:t>
            </a:r>
          </a:p>
          <a:p>
            <a:pPr marL="609600" indent="-609600">
              <a:buFontTx/>
              <a:buAutoNum type="arabicPeriod"/>
            </a:pPr>
            <a:r>
              <a:rPr lang="en-US"/>
              <a:t>Pre-existence Theory</a:t>
            </a:r>
          </a:p>
          <a:p>
            <a:pPr marL="609600" indent="-609600">
              <a:buFontTx/>
              <a:buAutoNum type="arabicPeriod"/>
            </a:pPr>
            <a:r>
              <a:rPr lang="en-US"/>
              <a:t>Creation Theory</a:t>
            </a:r>
          </a:p>
          <a:p>
            <a:pPr marL="609600" indent="-609600">
              <a:buFontTx/>
              <a:buAutoNum type="arabicPeriod"/>
            </a:pPr>
            <a:r>
              <a:rPr lang="en-US"/>
              <a:t>Traducian Theory</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14082" name="Rectangle 2"/>
          <p:cNvSpPr>
            <a:spLocks noGrp="1" noChangeArrowheads="1"/>
          </p:cNvSpPr>
          <p:nvPr>
            <p:ph type="title"/>
          </p:nvPr>
        </p:nvSpPr>
        <p:spPr/>
        <p:txBody>
          <a:bodyPr/>
          <a:lstStyle/>
          <a:p>
            <a:r>
              <a:rPr lang="en-US"/>
              <a:t>Creation of the Soul</a:t>
            </a:r>
          </a:p>
        </p:txBody>
      </p:sp>
      <p:sp>
        <p:nvSpPr>
          <p:cNvPr id="814083" name="Rectangle 3"/>
          <p:cNvSpPr>
            <a:spLocks noGrp="1" noChangeArrowheads="1"/>
          </p:cNvSpPr>
          <p:nvPr>
            <p:ph type="body" idx="1"/>
          </p:nvPr>
        </p:nvSpPr>
        <p:spPr/>
        <p:txBody>
          <a:bodyPr/>
          <a:lstStyle/>
          <a:p>
            <a:pPr marL="3605213" indent="-3605213">
              <a:lnSpc>
                <a:spcPct val="90000"/>
              </a:lnSpc>
              <a:buFontTx/>
              <a:buNone/>
            </a:pPr>
            <a:r>
              <a:rPr lang="en-US" sz="2800" b="1"/>
              <a:t>Conditional Unity</a:t>
            </a:r>
            <a:r>
              <a:rPr lang="en-US" sz="2800"/>
              <a:t>:	This position affirms both the essential unity of the material and immaterial part of man and the existence of an intermediate state. A person does not </a:t>
            </a:r>
            <a:r>
              <a:rPr lang="en-US" sz="2800" i="1"/>
              <a:t>have</a:t>
            </a:r>
            <a:r>
              <a:rPr lang="en-US" sz="2800"/>
              <a:t> a body and a soul, but </a:t>
            </a:r>
            <a:r>
              <a:rPr lang="en-US" sz="2800" i="1"/>
              <a:t>is</a:t>
            </a:r>
            <a:r>
              <a:rPr lang="en-US" sz="2800"/>
              <a:t> a body and a soul, neither of which alone make up the whole person.</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Copyright © 2003-2006 Reclaiming the Mind Ministries, All rights reserved.</a:t>
            </a:r>
          </a:p>
        </p:txBody>
      </p:sp>
      <p:sp>
        <p:nvSpPr>
          <p:cNvPr id="816147" name="Rectangle 19"/>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816130" name="Rectangle 2"/>
          <p:cNvSpPr>
            <a:spLocks noGrp="1" noChangeArrowheads="1"/>
          </p:cNvSpPr>
          <p:nvPr>
            <p:ph type="title"/>
          </p:nvPr>
        </p:nvSpPr>
        <p:spPr/>
        <p:txBody>
          <a:bodyPr/>
          <a:lstStyle/>
          <a:p>
            <a:r>
              <a:rPr lang="en-US"/>
              <a:t>Creation of the Soul</a:t>
            </a:r>
          </a:p>
        </p:txBody>
      </p:sp>
      <p:pic>
        <p:nvPicPr>
          <p:cNvPr id="816131" name="Picture 3" descr="PRTH0100"/>
          <p:cNvPicPr>
            <a:picLocks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1622425" y="4581525"/>
            <a:ext cx="739775" cy="16668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grpSp>
        <p:nvGrpSpPr>
          <p:cNvPr id="816132" name="Group 4"/>
          <p:cNvGrpSpPr>
            <a:grpSpLocks/>
          </p:cNvGrpSpPr>
          <p:nvPr/>
        </p:nvGrpSpPr>
        <p:grpSpPr bwMode="auto">
          <a:xfrm>
            <a:off x="990600" y="3886200"/>
            <a:ext cx="4495800" cy="366713"/>
            <a:chOff x="864" y="1584"/>
            <a:chExt cx="4704" cy="222"/>
          </a:xfrm>
        </p:grpSpPr>
        <p:sp>
          <p:nvSpPr>
            <p:cNvPr id="816133" name="Line 5"/>
            <p:cNvSpPr>
              <a:spLocks noChangeShapeType="1"/>
            </p:cNvSpPr>
            <p:nvPr/>
          </p:nvSpPr>
          <p:spPr bwMode="auto">
            <a:xfrm>
              <a:off x="864" y="1584"/>
              <a:ext cx="4704" cy="0"/>
            </a:xfrm>
            <a:prstGeom prst="line">
              <a:avLst/>
            </a:prstGeom>
            <a:noFill/>
            <a:ln w="3810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16134" name="Text Box 6"/>
            <p:cNvSpPr txBox="1">
              <a:spLocks noChangeArrowheads="1"/>
            </p:cNvSpPr>
            <p:nvPr/>
          </p:nvSpPr>
          <p:spPr bwMode="auto">
            <a:xfrm>
              <a:off x="864" y="1584"/>
              <a:ext cx="857"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t>Death</a:t>
              </a:r>
            </a:p>
          </p:txBody>
        </p:sp>
      </p:grpSp>
      <p:sp>
        <p:nvSpPr>
          <p:cNvPr id="816135" name="Text Box 7"/>
          <p:cNvSpPr txBox="1">
            <a:spLocks noChangeArrowheads="1"/>
          </p:cNvSpPr>
          <p:nvPr/>
        </p:nvSpPr>
        <p:spPr bwMode="auto">
          <a:xfrm rot="16200000">
            <a:off x="550862" y="5199063"/>
            <a:ext cx="1914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600" b="1"/>
              <a:t>Fallen Person</a:t>
            </a:r>
          </a:p>
        </p:txBody>
      </p:sp>
      <p:pic>
        <p:nvPicPr>
          <p:cNvPr id="816136" name="Picture 8" descr="PRTH0100"/>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76400" y="1828800"/>
            <a:ext cx="681038" cy="160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816137" name="Line 9"/>
          <p:cNvSpPr>
            <a:spLocks noChangeShapeType="1"/>
          </p:cNvSpPr>
          <p:nvPr/>
        </p:nvSpPr>
        <p:spPr bwMode="auto">
          <a:xfrm flipV="1">
            <a:off x="2035175" y="35052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16138" name="Text Box 10"/>
          <p:cNvSpPr txBox="1">
            <a:spLocks noChangeArrowheads="1"/>
          </p:cNvSpPr>
          <p:nvPr/>
        </p:nvSpPr>
        <p:spPr bwMode="auto">
          <a:xfrm rot="16200000">
            <a:off x="442912" y="2344738"/>
            <a:ext cx="2130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600" b="1"/>
              <a:t>Fractured Person</a:t>
            </a:r>
          </a:p>
        </p:txBody>
      </p:sp>
      <p:sp>
        <p:nvSpPr>
          <p:cNvPr id="816139" name="Text Box 11"/>
          <p:cNvSpPr txBox="1">
            <a:spLocks noChangeArrowheads="1"/>
          </p:cNvSpPr>
          <p:nvPr/>
        </p:nvSpPr>
        <p:spPr bwMode="auto">
          <a:xfrm>
            <a:off x="2568575" y="4997450"/>
            <a:ext cx="281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t>With fallen nature, longing to be without sin</a:t>
            </a:r>
          </a:p>
        </p:txBody>
      </p:sp>
      <p:sp>
        <p:nvSpPr>
          <p:cNvPr id="816140" name="Text Box 12"/>
          <p:cNvSpPr txBox="1">
            <a:spLocks noChangeArrowheads="1"/>
          </p:cNvSpPr>
          <p:nvPr/>
        </p:nvSpPr>
        <p:spPr bwMode="auto">
          <a:xfrm>
            <a:off x="2568575" y="2330450"/>
            <a:ext cx="2819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t>Without fallen nature, longing to be in a sinless body</a:t>
            </a:r>
          </a:p>
        </p:txBody>
      </p:sp>
      <p:sp>
        <p:nvSpPr>
          <p:cNvPr id="816141" name="Line 13"/>
          <p:cNvSpPr>
            <a:spLocks noChangeShapeType="1"/>
          </p:cNvSpPr>
          <p:nvPr/>
        </p:nvSpPr>
        <p:spPr bwMode="auto">
          <a:xfrm>
            <a:off x="5486400" y="1905000"/>
            <a:ext cx="0" cy="4191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16142" name="Text Box 14"/>
          <p:cNvSpPr txBox="1">
            <a:spLocks noChangeArrowheads="1"/>
          </p:cNvSpPr>
          <p:nvPr/>
        </p:nvSpPr>
        <p:spPr bwMode="auto">
          <a:xfrm rot="16200000">
            <a:off x="5006182" y="3756818"/>
            <a:ext cx="1479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Resurrection</a:t>
            </a:r>
          </a:p>
        </p:txBody>
      </p:sp>
      <p:pic>
        <p:nvPicPr>
          <p:cNvPr id="816143" name="Picture 15" descr="PRTH01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9088" y="2362200"/>
            <a:ext cx="1560512"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6144" name="Text Box 16"/>
          <p:cNvSpPr txBox="1">
            <a:spLocks noChangeArrowheads="1"/>
          </p:cNvSpPr>
          <p:nvPr/>
        </p:nvSpPr>
        <p:spPr bwMode="auto">
          <a:xfrm rot="16200000">
            <a:off x="4413250" y="3435350"/>
            <a:ext cx="4037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2800" b="1"/>
              <a:t>Complete Person</a:t>
            </a:r>
          </a:p>
        </p:txBody>
      </p:sp>
      <p:sp>
        <p:nvSpPr>
          <p:cNvPr id="816145" name="Line 17"/>
          <p:cNvSpPr>
            <a:spLocks noChangeShapeType="1"/>
          </p:cNvSpPr>
          <p:nvPr/>
        </p:nvSpPr>
        <p:spPr bwMode="auto">
          <a:xfrm>
            <a:off x="2438400" y="2362200"/>
            <a:ext cx="419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16146" name="Line 18"/>
          <p:cNvSpPr>
            <a:spLocks noChangeShapeType="1"/>
          </p:cNvSpPr>
          <p:nvPr/>
        </p:nvSpPr>
        <p:spPr bwMode="auto">
          <a:xfrm>
            <a:off x="2438400" y="5791200"/>
            <a:ext cx="419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19202" name="Rectangle 2"/>
          <p:cNvSpPr>
            <a:spLocks noGrp="1" noChangeArrowheads="1"/>
          </p:cNvSpPr>
          <p:nvPr>
            <p:ph type="title"/>
          </p:nvPr>
        </p:nvSpPr>
        <p:spPr/>
        <p:txBody>
          <a:bodyPr/>
          <a:lstStyle/>
          <a:p>
            <a:r>
              <a:rPr lang="en-US"/>
              <a:t>Creation of the Soul</a:t>
            </a:r>
          </a:p>
        </p:txBody>
      </p:sp>
      <p:sp>
        <p:nvSpPr>
          <p:cNvPr id="819203" name="Rectangle 3"/>
          <p:cNvSpPr>
            <a:spLocks noGrp="1" noChangeArrowheads="1"/>
          </p:cNvSpPr>
          <p:nvPr>
            <p:ph type="body" idx="1"/>
          </p:nvPr>
        </p:nvSpPr>
        <p:spPr/>
        <p:txBody>
          <a:bodyPr/>
          <a:lstStyle/>
          <a:p>
            <a:pPr marL="609600" indent="-609600">
              <a:buFontTx/>
              <a:buAutoNum type="arabicPeriod" startAt="3"/>
            </a:pPr>
            <a:r>
              <a:rPr lang="en-US"/>
              <a:t>It fits better with the understanding of original sin in that there remains a complete solidarity of the human race.</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24322" name="Rectangle 2"/>
          <p:cNvSpPr>
            <a:spLocks noGrp="1" noChangeArrowheads="1"/>
          </p:cNvSpPr>
          <p:nvPr>
            <p:ph type="title"/>
          </p:nvPr>
        </p:nvSpPr>
        <p:spPr/>
        <p:txBody>
          <a:bodyPr/>
          <a:lstStyle/>
          <a:p>
            <a:r>
              <a:rPr lang="en-US"/>
              <a:t>Creation of the Soul</a:t>
            </a:r>
          </a:p>
        </p:txBody>
      </p:sp>
      <p:sp>
        <p:nvSpPr>
          <p:cNvPr id="824323" name="Rectangle 3"/>
          <p:cNvSpPr>
            <a:spLocks noGrp="1" noChangeArrowheads="1"/>
          </p:cNvSpPr>
          <p:nvPr>
            <p:ph type="body" idx="1"/>
          </p:nvPr>
        </p:nvSpPr>
        <p:spPr/>
        <p:txBody>
          <a:bodyPr/>
          <a:lstStyle/>
          <a:p>
            <a:pPr marL="609600" indent="-609600">
              <a:buFontTx/>
              <a:buAutoNum type="arabicPeriod" startAt="4"/>
            </a:pPr>
            <a:r>
              <a:rPr lang="en-US"/>
              <a:t>There is </a:t>
            </a:r>
            <a:r>
              <a:rPr lang="en-US" i="1"/>
              <a:t>no doubt</a:t>
            </a:r>
            <a:r>
              <a:rPr lang="en-US"/>
              <a:t> that man is a complete and whole person at the time of conception.</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26370" name="Rectangle 2"/>
          <p:cNvSpPr>
            <a:spLocks noGrp="1" noChangeArrowheads="1"/>
          </p:cNvSpPr>
          <p:nvPr>
            <p:ph type="title"/>
          </p:nvPr>
        </p:nvSpPr>
        <p:spPr/>
        <p:txBody>
          <a:bodyPr/>
          <a:lstStyle/>
          <a:p>
            <a:r>
              <a:rPr lang="en-US"/>
              <a:t>Creation of the Soul</a:t>
            </a:r>
          </a:p>
        </p:txBody>
      </p:sp>
      <p:sp>
        <p:nvSpPr>
          <p:cNvPr id="826371" name="Rectangle 3"/>
          <p:cNvSpPr>
            <a:spLocks noGrp="1" noChangeArrowheads="1"/>
          </p:cNvSpPr>
          <p:nvPr>
            <p:ph type="body" idx="1"/>
          </p:nvPr>
        </p:nvSpPr>
        <p:spPr/>
        <p:txBody>
          <a:bodyPr/>
          <a:lstStyle/>
          <a:p>
            <a:pPr marL="0" indent="0">
              <a:buFontTx/>
              <a:buNone/>
            </a:pPr>
            <a:r>
              <a:rPr lang="en-US" sz="2800"/>
              <a:t>If God did not indirectly create man</a:t>
            </a:r>
            <a:r>
              <a:rPr lang="ja-JP" altLang="en-US" sz="2800">
                <a:latin typeface="Arial"/>
              </a:rPr>
              <a:t>’</a:t>
            </a:r>
            <a:r>
              <a:rPr lang="en-US" sz="2800"/>
              <a:t>s soul/spirit through the parents, but directly created it Himself, how can we be sure when He gives the soul to a person? In other words, how do we know when a </a:t>
            </a:r>
            <a:r>
              <a:rPr lang="ja-JP" altLang="en-US" sz="2800">
                <a:latin typeface="Arial"/>
              </a:rPr>
              <a:t>“</a:t>
            </a:r>
            <a:r>
              <a:rPr lang="en-US" sz="2800"/>
              <a:t>fetus</a:t>
            </a:r>
            <a:r>
              <a:rPr lang="ja-JP" altLang="en-US" sz="2800">
                <a:latin typeface="Arial"/>
              </a:rPr>
              <a:t>”</a:t>
            </a:r>
            <a:r>
              <a:rPr lang="en-US" sz="2800"/>
              <a:t> (body) becomes a person (body and soul/spirit)? </a:t>
            </a:r>
          </a:p>
          <a:p>
            <a:pPr lvl="1"/>
            <a:r>
              <a:rPr lang="en-US" sz="2400"/>
              <a:t>At conception?</a:t>
            </a:r>
          </a:p>
          <a:p>
            <a:pPr lvl="1"/>
            <a:r>
              <a:rPr lang="en-US" sz="2400"/>
              <a:t>Sometime after?</a:t>
            </a:r>
          </a:p>
          <a:p>
            <a:pPr lvl="1"/>
            <a:r>
              <a:rPr lang="en-US" sz="2400"/>
              <a:t>At birth?</a:t>
            </a:r>
          </a:p>
          <a:p>
            <a:pPr lvl="1"/>
            <a:r>
              <a:rPr lang="en-US" sz="2400"/>
              <a:t>At the age of accountability?</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1004546" name="Rectangle 2"/>
          <p:cNvSpPr>
            <a:spLocks noGrp="1" noChangeArrowheads="1"/>
          </p:cNvSpPr>
          <p:nvPr>
            <p:ph type="ctrTitle"/>
          </p:nvPr>
        </p:nvSpPr>
        <p:spPr/>
        <p:txBody>
          <a:bodyPr/>
          <a:lstStyle/>
          <a:p>
            <a:r>
              <a:rPr lang="en-US"/>
              <a:t>Discussion Groups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270338" name="Rectangle 2"/>
          <p:cNvSpPr>
            <a:spLocks noGrp="1" noChangeArrowheads="1"/>
          </p:cNvSpPr>
          <p:nvPr>
            <p:ph type="title"/>
          </p:nvPr>
        </p:nvSpPr>
        <p:spPr/>
        <p:txBody>
          <a:bodyPr/>
          <a:lstStyle/>
          <a:p>
            <a:r>
              <a:rPr lang="en-US"/>
              <a:t>Creation of the Soul</a:t>
            </a:r>
          </a:p>
        </p:txBody>
      </p:sp>
      <p:sp>
        <p:nvSpPr>
          <p:cNvPr id="270339" name="Rectangle 3"/>
          <p:cNvSpPr>
            <a:spLocks noGrp="1" noChangeArrowheads="1"/>
          </p:cNvSpPr>
          <p:nvPr>
            <p:ph type="body" idx="1"/>
          </p:nvPr>
        </p:nvSpPr>
        <p:spPr/>
        <p:txBody>
          <a:bodyPr/>
          <a:lstStyle/>
          <a:p>
            <a:pPr marL="3657600" indent="-3657600">
              <a:lnSpc>
                <a:spcPct val="90000"/>
              </a:lnSpc>
              <a:buFontTx/>
              <a:buNone/>
            </a:pPr>
            <a:r>
              <a:rPr lang="en-US" sz="2800" b="1"/>
              <a:t>Pre-existence Theory</a:t>
            </a:r>
            <a:r>
              <a:rPr lang="en-US" sz="2800"/>
              <a:t>: 	This theory teaches that people</a:t>
            </a:r>
            <a:r>
              <a:rPr lang="ja-JP" altLang="en-US" sz="2800">
                <a:latin typeface="Arial"/>
              </a:rPr>
              <a:t>’</a:t>
            </a:r>
            <a:r>
              <a:rPr lang="en-US" sz="2800"/>
              <a:t>s souls/spirits are eternal and, therefore, preexist the creation of their bodies. The sin nature can be attributed to the former state of existence in which the person sinned. </a:t>
            </a:r>
          </a:p>
          <a:p>
            <a:pPr marL="3657600" indent="-3657600">
              <a:lnSpc>
                <a:spcPct val="90000"/>
              </a:lnSpc>
              <a:buFontTx/>
              <a:buNone/>
            </a:pPr>
            <a:r>
              <a:rPr lang="en-US" sz="2800" b="1"/>
              <a:t>Adherents</a:t>
            </a:r>
            <a:r>
              <a:rPr lang="en-US" sz="2800"/>
              <a:t>:	Origen, Delitzsch</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300034" name="Rectangle 2"/>
          <p:cNvSpPr>
            <a:spLocks noGrp="1" noChangeArrowheads="1"/>
          </p:cNvSpPr>
          <p:nvPr>
            <p:ph type="title"/>
          </p:nvPr>
        </p:nvSpPr>
        <p:spPr/>
        <p:txBody>
          <a:bodyPr/>
          <a:lstStyle/>
          <a:p>
            <a:r>
              <a:rPr lang="en-US"/>
              <a:t>Creation of the Soul</a:t>
            </a:r>
          </a:p>
        </p:txBody>
      </p:sp>
      <p:sp>
        <p:nvSpPr>
          <p:cNvPr id="300035" name="Rectangle 3"/>
          <p:cNvSpPr>
            <a:spLocks noGrp="1" noChangeArrowheads="1"/>
          </p:cNvSpPr>
          <p:nvPr>
            <p:ph type="body" idx="1"/>
          </p:nvPr>
        </p:nvSpPr>
        <p:spPr/>
        <p:txBody>
          <a:bodyPr/>
          <a:lstStyle/>
          <a:p>
            <a:pPr marL="3200400" indent="-3200400">
              <a:lnSpc>
                <a:spcPct val="90000"/>
              </a:lnSpc>
              <a:buFontTx/>
              <a:buNone/>
            </a:pPr>
            <a:r>
              <a:rPr lang="en-US" b="1"/>
              <a:t>Creation Theory</a:t>
            </a:r>
            <a:r>
              <a:rPr lang="en-US"/>
              <a:t>: 	This theory teaches that God Himself creates each person</a:t>
            </a:r>
            <a:r>
              <a:rPr lang="ja-JP" altLang="en-US">
                <a:latin typeface="Arial"/>
              </a:rPr>
              <a:t>’</a:t>
            </a:r>
            <a:r>
              <a:rPr lang="en-US"/>
              <a:t>s soul individually, and then places the soul in the body.</a:t>
            </a:r>
          </a:p>
          <a:p>
            <a:pPr marL="3200400" indent="-3200400">
              <a:lnSpc>
                <a:spcPct val="90000"/>
              </a:lnSpc>
              <a:buFontTx/>
              <a:buNone/>
            </a:pPr>
            <a:r>
              <a:rPr lang="en-US" b="1"/>
              <a:t>Adherents</a:t>
            </a:r>
            <a:r>
              <a:rPr lang="en-US"/>
              <a:t>: 	Grudem, Hodge, Berkhof, Calvin, and Roman Catholics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301058" name="Rectangle 2"/>
          <p:cNvSpPr>
            <a:spLocks noGrp="1" noChangeArrowheads="1"/>
          </p:cNvSpPr>
          <p:nvPr>
            <p:ph type="title"/>
          </p:nvPr>
        </p:nvSpPr>
        <p:spPr/>
        <p:txBody>
          <a:bodyPr/>
          <a:lstStyle/>
          <a:p>
            <a:r>
              <a:rPr lang="en-US"/>
              <a:t>Creation of the Soul</a:t>
            </a:r>
          </a:p>
        </p:txBody>
      </p:sp>
      <p:sp>
        <p:nvSpPr>
          <p:cNvPr id="301059" name="Rectangle 3"/>
          <p:cNvSpPr>
            <a:spLocks noGrp="1" noChangeArrowheads="1"/>
          </p:cNvSpPr>
          <p:nvPr>
            <p:ph type="body" idx="1"/>
          </p:nvPr>
        </p:nvSpPr>
        <p:spPr/>
        <p:txBody>
          <a:bodyPr/>
          <a:lstStyle/>
          <a:p>
            <a:pPr marL="3200400" indent="-3200400">
              <a:lnSpc>
                <a:spcPct val="80000"/>
              </a:lnSpc>
              <a:buFontTx/>
              <a:buNone/>
            </a:pPr>
            <a:r>
              <a:rPr lang="en-US" sz="2800" b="1"/>
              <a:t>Traducian Theory</a:t>
            </a:r>
            <a:r>
              <a:rPr lang="en-US" sz="2800"/>
              <a:t>: 	Comes from the Latin </a:t>
            </a:r>
            <a:r>
              <a:rPr lang="en-US" sz="2800" i="1"/>
              <a:t>tradux</a:t>
            </a:r>
            <a:r>
              <a:rPr lang="en-US" sz="2800"/>
              <a:t>, meaning </a:t>
            </a:r>
            <a:r>
              <a:rPr lang="ja-JP" altLang="en-US" sz="2800">
                <a:latin typeface="Arial"/>
              </a:rPr>
              <a:t>“</a:t>
            </a:r>
            <a:r>
              <a:rPr lang="en-US" sz="2800"/>
              <a:t>inheritance, transmission.</a:t>
            </a:r>
            <a:r>
              <a:rPr lang="ja-JP" altLang="en-US" sz="2800">
                <a:latin typeface="Arial"/>
              </a:rPr>
              <a:t>”</a:t>
            </a:r>
            <a:r>
              <a:rPr lang="en-US" sz="2800"/>
              <a:t> This theory teaches that the soul is created in and with the body </a:t>
            </a:r>
            <a:r>
              <a:rPr lang="en-US" sz="2800" i="1"/>
              <a:t>by the parents</a:t>
            </a:r>
            <a:r>
              <a:rPr lang="en-US" sz="2800"/>
              <a:t>. While God is the ultimate creator of all things, he uses people intermediately or as secondary causes. </a:t>
            </a:r>
          </a:p>
          <a:p>
            <a:pPr marL="3200400" indent="-3200400">
              <a:lnSpc>
                <a:spcPct val="80000"/>
              </a:lnSpc>
              <a:buFontTx/>
              <a:buNone/>
            </a:pPr>
            <a:r>
              <a:rPr lang="en-US" sz="2800" b="1"/>
              <a:t>Adherents</a:t>
            </a:r>
            <a:r>
              <a:rPr lang="en-US" sz="2800"/>
              <a:t>: 	Tertullian, Luther, and Jonathan Edwards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303106" name="Rectangle 2"/>
          <p:cNvSpPr>
            <a:spLocks noGrp="1" noChangeArrowheads="1"/>
          </p:cNvSpPr>
          <p:nvPr>
            <p:ph type="title"/>
          </p:nvPr>
        </p:nvSpPr>
        <p:spPr/>
        <p:txBody>
          <a:bodyPr/>
          <a:lstStyle/>
          <a:p>
            <a:r>
              <a:rPr lang="en-US"/>
              <a:t>Creation of the Soul</a:t>
            </a:r>
          </a:p>
        </p:txBody>
      </p:sp>
      <p:sp>
        <p:nvSpPr>
          <p:cNvPr id="303107" name="Rectangle 3"/>
          <p:cNvSpPr>
            <a:spLocks noGrp="1" noChangeArrowheads="1"/>
          </p:cNvSpPr>
          <p:nvPr>
            <p:ph type="body" idx="1"/>
          </p:nvPr>
        </p:nvSpPr>
        <p:spPr/>
        <p:txBody>
          <a:bodyPr/>
          <a:lstStyle/>
          <a:p>
            <a:pPr marL="609600" indent="-609600">
              <a:buFontTx/>
              <a:buNone/>
            </a:pPr>
            <a:r>
              <a:rPr lang="en-US"/>
              <a:t>What say you?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74498" name="Rectangle 2"/>
          <p:cNvSpPr>
            <a:spLocks noGrp="1" noChangeArrowheads="1"/>
          </p:cNvSpPr>
          <p:nvPr>
            <p:ph type="title"/>
          </p:nvPr>
        </p:nvSpPr>
        <p:spPr/>
        <p:txBody>
          <a:bodyPr/>
          <a:lstStyle/>
          <a:p>
            <a:r>
              <a:rPr lang="en-US"/>
              <a:t>Creation of the Soul</a:t>
            </a:r>
          </a:p>
        </p:txBody>
      </p:sp>
      <p:sp>
        <p:nvSpPr>
          <p:cNvPr id="874499" name="Rectangle 3"/>
          <p:cNvSpPr>
            <a:spLocks noGrp="1" noChangeArrowheads="1"/>
          </p:cNvSpPr>
          <p:nvPr>
            <p:ph type="body" idx="1"/>
          </p:nvPr>
        </p:nvSpPr>
        <p:spPr/>
        <p:txBody>
          <a:bodyPr/>
          <a:lstStyle/>
          <a:p>
            <a:pPr>
              <a:buFontTx/>
              <a:buNone/>
            </a:pPr>
            <a:r>
              <a:rPr lang="en-US" b="1">
                <a:effectLst>
                  <a:outerShdw blurRad="38100" dist="38100" dir="2700000" algn="tl">
                    <a:srgbClr val="DDDDDD"/>
                  </a:outerShdw>
                </a:effectLst>
              </a:rPr>
              <a:t>Arguments for Pre-existence Theory:</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78594" name="Rectangle 2"/>
          <p:cNvSpPr>
            <a:spLocks noGrp="1" noChangeArrowheads="1"/>
          </p:cNvSpPr>
          <p:nvPr>
            <p:ph type="title"/>
          </p:nvPr>
        </p:nvSpPr>
        <p:spPr/>
        <p:txBody>
          <a:bodyPr/>
          <a:lstStyle/>
          <a:p>
            <a:r>
              <a:rPr lang="en-US"/>
              <a:t>Creation of the Soul</a:t>
            </a:r>
          </a:p>
        </p:txBody>
      </p:sp>
      <p:sp>
        <p:nvSpPr>
          <p:cNvPr id="878595" name="Rectangle 3"/>
          <p:cNvSpPr>
            <a:spLocks noGrp="1" noChangeArrowheads="1"/>
          </p:cNvSpPr>
          <p:nvPr>
            <p:ph type="body" idx="1"/>
          </p:nvPr>
        </p:nvSpPr>
        <p:spPr/>
        <p:txBody>
          <a:bodyPr/>
          <a:lstStyle/>
          <a:p>
            <a:pPr marL="609600" indent="-609600">
              <a:buFontTx/>
              <a:buAutoNum type="arabicPeriod"/>
            </a:pPr>
            <a:r>
              <a:rPr lang="en-US"/>
              <a:t>No biblical or philosophical arguments to support this view.</a:t>
            </a:r>
          </a:p>
          <a:p>
            <a:pPr marL="609600" indent="-609600">
              <a:buFontTx/>
              <a:buAutoNum type="arabicPeriod"/>
            </a:pPr>
            <a:r>
              <a:rPr lang="en-US"/>
              <a:t>Common outcome of Gnostic Dualism.</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19844</TotalTime>
  <Words>3179</Words>
  <Application>Microsoft Macintosh PowerPoint</Application>
  <PresentationFormat>On-screen Show (4:3)</PresentationFormat>
  <Paragraphs>311</Paragraphs>
  <Slides>35</Slides>
  <Notes>35</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35</vt:i4>
      </vt:variant>
    </vt:vector>
  </HeadingPairs>
  <TitlesOfParts>
    <vt:vector size="52"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Rage Italic</vt:lpstr>
      <vt:lpstr>Bradley Hand ITC</vt:lpstr>
      <vt:lpstr>Bwgrkl</vt:lpstr>
      <vt:lpstr>Wingdings</vt:lpstr>
      <vt:lpstr>Default Design</vt:lpstr>
      <vt:lpstr>Session 4 The 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Creation of the Soul</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Humanity and Sin</dc:subject>
  <dc:creator>Michael Patton and Rhome Dyck</dc:creator>
  <cp:lastModifiedBy>Ted Paul</cp:lastModifiedBy>
  <cp:revision>345</cp:revision>
  <dcterms:created xsi:type="dcterms:W3CDTF">2003-12-30T19:51:30Z</dcterms:created>
  <dcterms:modified xsi:type="dcterms:W3CDTF">2015-06-28T03:49:45Z</dcterms:modified>
</cp:coreProperties>
</file>