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30"/>
  </p:notesMasterIdLst>
  <p:handoutMasterIdLst>
    <p:handoutMasterId r:id="rId31"/>
  </p:handoutMasterIdLst>
  <p:sldIdLst>
    <p:sldId id="303" r:id="rId2"/>
    <p:sldId id="625" r:id="rId3"/>
    <p:sldId id="422" r:id="rId4"/>
    <p:sldId id="520" r:id="rId5"/>
    <p:sldId id="526" r:id="rId6"/>
    <p:sldId id="538" r:id="rId7"/>
    <p:sldId id="645" r:id="rId8"/>
    <p:sldId id="539" r:id="rId9"/>
    <p:sldId id="628" r:id="rId10"/>
    <p:sldId id="527" r:id="rId11"/>
    <p:sldId id="528" r:id="rId12"/>
    <p:sldId id="529" r:id="rId13"/>
    <p:sldId id="530" r:id="rId14"/>
    <p:sldId id="531" r:id="rId15"/>
    <p:sldId id="532" r:id="rId16"/>
    <p:sldId id="533" r:id="rId17"/>
    <p:sldId id="534" r:id="rId18"/>
    <p:sldId id="536" r:id="rId19"/>
    <p:sldId id="535" r:id="rId20"/>
    <p:sldId id="541" r:id="rId21"/>
    <p:sldId id="537" r:id="rId22"/>
    <p:sldId id="540" r:id="rId23"/>
    <p:sldId id="544" r:id="rId24"/>
    <p:sldId id="543" r:id="rId25"/>
    <p:sldId id="545" r:id="rId26"/>
    <p:sldId id="546" r:id="rId27"/>
    <p:sldId id="547" r:id="rId28"/>
    <p:sldId id="696" r:id="rId29"/>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mn-cs"/>
      </a:defRPr>
    </a:lvl1pPr>
    <a:lvl2pPr marL="457200" algn="l" rtl="0" fontAlgn="base">
      <a:spcBef>
        <a:spcPct val="0"/>
      </a:spcBef>
      <a:spcAft>
        <a:spcPct val="0"/>
      </a:spcAft>
      <a:defRPr kern="1200">
        <a:solidFill>
          <a:schemeClr val="tx1"/>
        </a:solidFill>
        <a:latin typeface="Arial" charset="0"/>
        <a:ea typeface="ＭＳ Ｐゴシック" charset="0"/>
        <a:cs typeface="+mn-cs"/>
      </a:defRPr>
    </a:lvl2pPr>
    <a:lvl3pPr marL="914400" algn="l" rtl="0" fontAlgn="base">
      <a:spcBef>
        <a:spcPct val="0"/>
      </a:spcBef>
      <a:spcAft>
        <a:spcPct val="0"/>
      </a:spcAft>
      <a:defRPr kern="1200">
        <a:solidFill>
          <a:schemeClr val="tx1"/>
        </a:solidFill>
        <a:latin typeface="Arial" charset="0"/>
        <a:ea typeface="ＭＳ Ｐゴシック" charset="0"/>
        <a:cs typeface="+mn-cs"/>
      </a:defRPr>
    </a:lvl3pPr>
    <a:lvl4pPr marL="1371600" algn="l" rtl="0" fontAlgn="base">
      <a:spcBef>
        <a:spcPct val="0"/>
      </a:spcBef>
      <a:spcAft>
        <a:spcPct val="0"/>
      </a:spcAft>
      <a:defRPr kern="1200">
        <a:solidFill>
          <a:schemeClr val="tx1"/>
        </a:solidFill>
        <a:latin typeface="Arial" charset="0"/>
        <a:ea typeface="ＭＳ Ｐゴシック" charset="0"/>
        <a:cs typeface="+mn-cs"/>
      </a:defRPr>
    </a:lvl4pPr>
    <a:lvl5pPr marL="1828800" algn="l"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FDCFDB"/>
    <a:srgbClr val="FEF8EC"/>
    <a:srgbClr val="EBDDD9"/>
    <a:srgbClr val="E8E5DC"/>
    <a:srgbClr val="F3EBCD"/>
    <a:srgbClr val="CCCCCC"/>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408" autoAdjust="0"/>
    <p:restoredTop sz="71330" autoAdjust="0"/>
  </p:normalViewPr>
  <p:slideViewPr>
    <p:cSldViewPr>
      <p:cViewPr varScale="1">
        <p:scale>
          <a:sx n="81" d="100"/>
          <a:sy n="81" d="100"/>
        </p:scale>
        <p:origin x="-104" y="-2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236"/>
    </p:cViewPr>
  </p:sorterViewPr>
  <p:notesViewPr>
    <p:cSldViewPr>
      <p:cViewPr varScale="1">
        <p:scale>
          <a:sx n="79" d="100"/>
          <a:sy n="79" d="100"/>
        </p:scale>
        <p:origin x="-1314"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9346" name="Rectangle 2"/>
          <p:cNvSpPr>
            <a:spLocks noGrp="1" noChangeArrowheads="1"/>
          </p:cNvSpPr>
          <p:nvPr>
            <p:ph type="hdr" sz="quarter"/>
          </p:nvPr>
        </p:nvSpPr>
        <p:spPr bwMode="auto">
          <a:xfrm>
            <a:off x="0" y="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4851" tIns="47425" rIns="94851" bIns="47425" numCol="1" anchor="t" anchorCtr="0" compatLnSpc="1">
            <a:prstTxWarp prst="textNoShape">
              <a:avLst/>
            </a:prstTxWarp>
          </a:bodyPr>
          <a:lstStyle>
            <a:lvl1pPr defTabSz="947738">
              <a:defRPr sz="1200"/>
            </a:lvl1pPr>
          </a:lstStyle>
          <a:p>
            <a:endParaRPr lang="en-US"/>
          </a:p>
        </p:txBody>
      </p:sp>
      <p:sp>
        <p:nvSpPr>
          <p:cNvPr id="569347" name="Rectangle 3"/>
          <p:cNvSpPr>
            <a:spLocks noGrp="1" noChangeArrowheads="1"/>
          </p:cNvSpPr>
          <p:nvPr>
            <p:ph type="dt" sz="quarter" idx="1"/>
          </p:nvPr>
        </p:nvSpPr>
        <p:spPr bwMode="auto">
          <a:xfrm>
            <a:off x="4143375" y="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4851" tIns="47425" rIns="94851" bIns="47425" numCol="1" anchor="t" anchorCtr="0" compatLnSpc="1">
            <a:prstTxWarp prst="textNoShape">
              <a:avLst/>
            </a:prstTxWarp>
          </a:bodyPr>
          <a:lstStyle>
            <a:lvl1pPr algn="r" defTabSz="947738">
              <a:defRPr sz="1200"/>
            </a:lvl1pPr>
          </a:lstStyle>
          <a:p>
            <a:endParaRPr lang="en-US"/>
          </a:p>
        </p:txBody>
      </p:sp>
      <p:sp>
        <p:nvSpPr>
          <p:cNvPr id="569348" name="Rectangle 4"/>
          <p:cNvSpPr>
            <a:spLocks noGrp="1" noChangeArrowheads="1"/>
          </p:cNvSpPr>
          <p:nvPr>
            <p:ph type="ftr" sz="quarter" idx="2"/>
          </p:nvPr>
        </p:nvSpPr>
        <p:spPr bwMode="auto">
          <a:xfrm>
            <a:off x="0" y="911860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4851" tIns="47425" rIns="94851" bIns="47425" numCol="1" anchor="b" anchorCtr="0" compatLnSpc="1">
            <a:prstTxWarp prst="textNoShape">
              <a:avLst/>
            </a:prstTxWarp>
          </a:bodyPr>
          <a:lstStyle>
            <a:lvl1pPr defTabSz="947738">
              <a:defRPr sz="1200"/>
            </a:lvl1pPr>
          </a:lstStyle>
          <a:p>
            <a:endParaRPr lang="en-US"/>
          </a:p>
        </p:txBody>
      </p:sp>
      <p:sp>
        <p:nvSpPr>
          <p:cNvPr id="569349" name="Rectangle 5"/>
          <p:cNvSpPr>
            <a:spLocks noGrp="1" noChangeArrowheads="1"/>
          </p:cNvSpPr>
          <p:nvPr>
            <p:ph type="sldNum" sz="quarter" idx="3"/>
          </p:nvPr>
        </p:nvSpPr>
        <p:spPr bwMode="auto">
          <a:xfrm>
            <a:off x="4143375" y="911860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4851" tIns="47425" rIns="94851" bIns="47425" numCol="1" anchor="b" anchorCtr="0" compatLnSpc="1">
            <a:prstTxWarp prst="textNoShape">
              <a:avLst/>
            </a:prstTxWarp>
          </a:bodyPr>
          <a:lstStyle>
            <a:lvl1pPr algn="r" defTabSz="947738">
              <a:defRPr sz="1200"/>
            </a:lvl1pPr>
          </a:lstStyle>
          <a:p>
            <a:fld id="{B3323271-35A3-074E-A934-4DBEBA3330FF}" type="slidenum">
              <a:rPr lang="en-US"/>
              <a:pPr/>
              <a:t>‹#›</a:t>
            </a:fld>
            <a:endParaRPr lang="en-US"/>
          </a:p>
        </p:txBody>
      </p:sp>
    </p:spTree>
    <p:extLst>
      <p:ext uri="{BB962C8B-B14F-4D97-AF65-F5344CB8AC3E}">
        <p14:creationId xmlns:p14="http://schemas.microsoft.com/office/powerpoint/2010/main" val="27365027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4" name="Rectangle 4"/>
          <p:cNvSpPr>
            <a:spLocks noRo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731838" y="4560888"/>
            <a:ext cx="5851525"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53" tIns="48327" rIns="96653" bIns="4832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32" name="Rectangle 12"/>
          <p:cNvSpPr>
            <a:spLocks noGrp="1" noChangeArrowheads="1"/>
          </p:cNvSpPr>
          <p:nvPr>
            <p:ph type="hdr" sz="quarter"/>
          </p:nvPr>
        </p:nvSpPr>
        <p:spPr bwMode="auto">
          <a:xfrm>
            <a:off x="238125" y="157163"/>
            <a:ext cx="330993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100258" tIns="50130" rIns="100258" bIns="50130" numCol="1" anchor="t" anchorCtr="0" compatLnSpc="1">
            <a:prstTxWarp prst="textNoShape">
              <a:avLst/>
            </a:prstTxWarp>
          </a:bodyPr>
          <a:lstStyle>
            <a:lvl1pPr defTabSz="1003300">
              <a:defRPr sz="1200" b="1">
                <a:latin typeface="Perpetua" charset="0"/>
              </a:defRPr>
            </a:lvl1pPr>
          </a:lstStyle>
          <a:p>
            <a:r>
              <a:rPr lang="en-US"/>
              <a:t>Teacher</a:t>
            </a:r>
            <a:r>
              <a:rPr lang="ja-JP" altLang="en-US">
                <a:latin typeface="Arial"/>
              </a:rPr>
              <a:t>’</a:t>
            </a:r>
            <a:r>
              <a:rPr lang="en-US"/>
              <a:t>s Notes</a:t>
            </a:r>
          </a:p>
        </p:txBody>
      </p:sp>
      <p:sp>
        <p:nvSpPr>
          <p:cNvPr id="5133" name="Rectangle 13"/>
          <p:cNvSpPr>
            <a:spLocks noGrp="1" noChangeArrowheads="1"/>
          </p:cNvSpPr>
          <p:nvPr>
            <p:ph type="dt" idx="1"/>
          </p:nvPr>
        </p:nvSpPr>
        <p:spPr bwMode="auto">
          <a:xfrm>
            <a:off x="3736975" y="157163"/>
            <a:ext cx="330835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100258" tIns="50130" rIns="100258" bIns="50130" numCol="1" anchor="t" anchorCtr="0" compatLnSpc="1">
            <a:prstTxWarp prst="textNoShape">
              <a:avLst/>
            </a:prstTxWarp>
          </a:bodyPr>
          <a:lstStyle>
            <a:lvl1pPr algn="r" defTabSz="1003300">
              <a:defRPr sz="1200" b="1">
                <a:latin typeface="Perpetua" charset="0"/>
              </a:defRPr>
            </a:lvl1pPr>
          </a:lstStyle>
          <a:p>
            <a:r>
              <a:rPr lang="en-US"/>
              <a:t>Humanity and Sin</a:t>
            </a:r>
            <a:endParaRPr lang="en-US" b="0">
              <a:latin typeface="Arial" charset="0"/>
            </a:endParaRPr>
          </a:p>
        </p:txBody>
      </p:sp>
      <p:sp>
        <p:nvSpPr>
          <p:cNvPr id="5134" name="Rectangle 14"/>
          <p:cNvSpPr>
            <a:spLocks noGrp="1" noChangeArrowheads="1"/>
          </p:cNvSpPr>
          <p:nvPr>
            <p:ph type="ftr" sz="quarter" idx="4"/>
          </p:nvPr>
        </p:nvSpPr>
        <p:spPr bwMode="auto">
          <a:xfrm>
            <a:off x="317500" y="8970963"/>
            <a:ext cx="39020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100258" tIns="50130" rIns="100258" bIns="50130" numCol="1" anchor="b" anchorCtr="0" compatLnSpc="1">
            <a:prstTxWarp prst="textNoShape">
              <a:avLst/>
            </a:prstTxWarp>
          </a:bodyPr>
          <a:lstStyle>
            <a:lvl1pPr defTabSz="1003300">
              <a:defRPr sz="900">
                <a:latin typeface="Perpetua" charset="0"/>
              </a:defRPr>
            </a:lvl1pPr>
          </a:lstStyle>
          <a:p>
            <a:r>
              <a:rPr lang="en-US"/>
              <a:t>Copyright © 2005-2006 Reclaiming the Mind Ministries. All Rights Reserved.</a:t>
            </a:r>
            <a:endParaRPr lang="en-US" sz="1200"/>
          </a:p>
        </p:txBody>
      </p:sp>
      <p:sp>
        <p:nvSpPr>
          <p:cNvPr id="5135" name="Rectangle 15"/>
          <p:cNvSpPr>
            <a:spLocks noGrp="1" noChangeArrowheads="1"/>
          </p:cNvSpPr>
          <p:nvPr>
            <p:ph type="sldNum" sz="quarter" idx="5"/>
          </p:nvPr>
        </p:nvSpPr>
        <p:spPr bwMode="auto">
          <a:xfrm>
            <a:off x="4611688" y="8970963"/>
            <a:ext cx="24923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100258" tIns="50130" rIns="100258" bIns="50130" numCol="1" anchor="b" anchorCtr="0" compatLnSpc="1">
            <a:prstTxWarp prst="textNoShape">
              <a:avLst/>
            </a:prstTxWarp>
          </a:bodyPr>
          <a:lstStyle>
            <a:lvl1pPr algn="r" defTabSz="1003300">
              <a:defRPr sz="1500">
                <a:latin typeface="Perpetua" charset="0"/>
                <a:cs typeface="Times New Roman" charset="0"/>
              </a:defRPr>
            </a:lvl1pPr>
          </a:lstStyle>
          <a:p>
            <a:r>
              <a:rPr lang="en-US"/>
              <a:t>Slide </a:t>
            </a:r>
            <a:fld id="{49947797-4DB2-084D-A1FE-4801191EA62D}" type="slidenum">
              <a:rPr lang="en-US"/>
              <a:pPr/>
              <a:t>‹#›</a:t>
            </a:fld>
            <a:endParaRPr lang="en-US"/>
          </a:p>
        </p:txBody>
      </p:sp>
    </p:spTree>
    <p:extLst>
      <p:ext uri="{BB962C8B-B14F-4D97-AF65-F5344CB8AC3E}">
        <p14:creationId xmlns:p14="http://schemas.microsoft.com/office/powerpoint/2010/main" val="1606804904"/>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9146A01A-5260-AB46-8B08-1BB819105078}" type="slidenum">
              <a:rPr lang="en-US"/>
              <a:pPr/>
              <a:t>1</a:t>
            </a:fld>
            <a:endParaRPr lang="en-US"/>
          </a:p>
        </p:txBody>
      </p:sp>
      <p:sp>
        <p:nvSpPr>
          <p:cNvPr id="97587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75875" name="Rectangle 3"/>
          <p:cNvSpPr>
            <a:spLocks noGrp="1" noChangeArrowheads="1"/>
          </p:cNvSpPr>
          <p:nvPr>
            <p:ph type="body" idx="1"/>
          </p:nvPr>
        </p:nvSpPr>
        <p:spPr/>
        <p:txBody>
          <a:bodyPr/>
          <a:lstStyle/>
          <a:p>
            <a:r>
              <a:rPr lang="en-US" b="1"/>
              <a:t>Session Overview</a:t>
            </a:r>
            <a:r>
              <a:rPr lang="en-US"/>
              <a:t>: </a:t>
            </a:r>
          </a:p>
          <a:p>
            <a:r>
              <a:rPr lang="en-US"/>
              <a:t>There are not many issues in contemporary church settings that are more intensely debated than the role of men and women in the church. Can women teach? Can women preach? Can a woman hold the office of pastor? Or are they to stay silent in the churches? How about the home? What is the role of each sex? These issues will be looked at with a balanced perspective, understanding that there are good scholars on both sides of the debate who strongly disagree. By the end of this session, students should understand why each side believes the way they do. They should also have a greater appreciation for the complementary diversity that God created men and women with. In this particular session, the student should leave with a basic understanding of the egalitarian arguments.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EE65386E-0124-2743-8D18-6C762DA071D8}" type="slidenum">
              <a:rPr lang="en-US"/>
              <a:pPr/>
              <a:t>10</a:t>
            </a:fld>
            <a:endParaRPr lang="en-US"/>
          </a:p>
        </p:txBody>
      </p:sp>
      <p:sp>
        <p:nvSpPr>
          <p:cNvPr id="60313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03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A591B1BD-9A93-F748-BFA1-BFDCA2A87320}" type="slidenum">
              <a:rPr lang="en-US"/>
              <a:pPr/>
              <a:t>11</a:t>
            </a:fld>
            <a:endParaRPr lang="en-US"/>
          </a:p>
        </p:txBody>
      </p:sp>
      <p:sp>
        <p:nvSpPr>
          <p:cNvPr id="60518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05187" name="Rectangle 3"/>
          <p:cNvSpPr>
            <a:spLocks noGrp="1" noChangeArrowheads="1"/>
          </p:cNvSpPr>
          <p:nvPr>
            <p:ph type="body" idx="1"/>
          </p:nvPr>
        </p:nvSpPr>
        <p:spPr/>
        <p:txBody>
          <a:bodyPr/>
          <a:lstStyle/>
          <a:p>
            <a:endParaRPr lang="en-US" b="1"/>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13977B80-863B-714B-87C0-576BA7AC32F4}" type="slidenum">
              <a:rPr lang="en-US"/>
              <a:pPr/>
              <a:t>12</a:t>
            </a:fld>
            <a:endParaRPr lang="en-US"/>
          </a:p>
        </p:txBody>
      </p:sp>
      <p:sp>
        <p:nvSpPr>
          <p:cNvPr id="60723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07235" name="Rectangle 3"/>
          <p:cNvSpPr>
            <a:spLocks noGrp="1" noChangeArrowheads="1"/>
          </p:cNvSpPr>
          <p:nvPr>
            <p:ph type="body" idx="1"/>
          </p:nvPr>
        </p:nvSpPr>
        <p:spPr/>
        <p:txBody>
          <a:bodyPr/>
          <a:lstStyle/>
          <a:p>
            <a:r>
              <a:rPr lang="en-US" b="1"/>
              <a:t>Presentation notes:</a:t>
            </a:r>
          </a:p>
          <a:p>
            <a:r>
              <a:rPr lang="en-US"/>
              <a:t>The basic idea is that slavery was a cultural institution allowed by God, although he did not approve of it. In the same way, egalitarians would argue that God tolerated the cultural domination of men while he did not approve of it. Slavery, by God</a:t>
            </a:r>
            <a:r>
              <a:rPr lang="ja-JP" altLang="en-US">
                <a:latin typeface="Arial"/>
              </a:rPr>
              <a:t>’</a:t>
            </a:r>
            <a:r>
              <a:rPr lang="en-US"/>
              <a:t>s providential hand, in most civilized cultures was abolished, and the command no longer applies. So also, with civilized cultures who have seen or are witnessing the abolishment of patriarchalism, the command to wives no longer applies.</a:t>
            </a:r>
          </a:p>
          <a:p>
            <a:endParaRPr lang="en-US" b="1"/>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C5308981-122D-E44C-AA6B-71ABFD906116}" type="slidenum">
              <a:rPr lang="en-US"/>
              <a:pPr/>
              <a:t>13</a:t>
            </a:fld>
            <a:endParaRPr lang="en-US"/>
          </a:p>
        </p:txBody>
      </p:sp>
      <p:sp>
        <p:nvSpPr>
          <p:cNvPr id="60928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09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C1EF833C-38EA-2545-97D2-A38DBB1C9F95}" type="slidenum">
              <a:rPr lang="en-US"/>
              <a:pPr/>
              <a:t>14</a:t>
            </a:fld>
            <a:endParaRPr lang="en-US"/>
          </a:p>
        </p:txBody>
      </p:sp>
      <p:sp>
        <p:nvSpPr>
          <p:cNvPr id="61133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11331" name="Rectangle 3"/>
          <p:cNvSpPr>
            <a:spLocks noGrp="1" noChangeArrowheads="1"/>
          </p:cNvSpPr>
          <p:nvPr>
            <p:ph type="body" idx="1"/>
          </p:nvPr>
        </p:nvSpPr>
        <p:spPr/>
        <p:txBody>
          <a:bodyPr/>
          <a:lstStyle/>
          <a:p>
            <a:endParaRPr lang="en-US" b="1"/>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01C7F295-8856-B841-BB0A-7DF9F58B5DA9}" type="slidenum">
              <a:rPr lang="en-US"/>
              <a:pPr/>
              <a:t>15</a:t>
            </a:fld>
            <a:endParaRPr lang="en-US"/>
          </a:p>
        </p:txBody>
      </p:sp>
      <p:sp>
        <p:nvSpPr>
          <p:cNvPr id="61542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15427" name="Rectangle 3"/>
          <p:cNvSpPr>
            <a:spLocks noGrp="1" noChangeArrowheads="1"/>
          </p:cNvSpPr>
          <p:nvPr>
            <p:ph type="body" idx="1"/>
          </p:nvPr>
        </p:nvSpPr>
        <p:spPr/>
        <p:txBody>
          <a:bodyPr/>
          <a:lstStyle/>
          <a:p>
            <a:r>
              <a:rPr lang="en-US" b="1"/>
              <a:t>Presentation notes:</a:t>
            </a:r>
          </a:p>
          <a:p>
            <a:r>
              <a:rPr lang="en-US"/>
              <a:t>The basic idea here is that it was not God</a:t>
            </a:r>
            <a:r>
              <a:rPr lang="ja-JP" altLang="en-US">
                <a:latin typeface="Arial"/>
              </a:rPr>
              <a:t>’</a:t>
            </a:r>
            <a:r>
              <a:rPr lang="en-US"/>
              <a:t>s original intention to have the male </a:t>
            </a:r>
            <a:r>
              <a:rPr lang="ja-JP" altLang="en-US">
                <a:latin typeface="Arial"/>
              </a:rPr>
              <a:t>“</a:t>
            </a:r>
            <a:r>
              <a:rPr lang="en-US"/>
              <a:t>rule over</a:t>
            </a:r>
            <a:r>
              <a:rPr lang="ja-JP" altLang="en-US">
                <a:latin typeface="Arial"/>
              </a:rPr>
              <a:t>”</a:t>
            </a:r>
            <a:r>
              <a:rPr lang="en-US"/>
              <a:t> the female. As a result of the Fall, and in the fallen state, men rule over women.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64B372E6-EC8E-8F4F-83AE-7204736521D3}" type="slidenum">
              <a:rPr lang="en-US"/>
              <a:pPr/>
              <a:t>16</a:t>
            </a:fld>
            <a:endParaRPr lang="en-US"/>
          </a:p>
        </p:txBody>
      </p:sp>
      <p:sp>
        <p:nvSpPr>
          <p:cNvPr id="61747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17475" name="Rectangle 3"/>
          <p:cNvSpPr>
            <a:spLocks noGrp="1" noChangeArrowheads="1"/>
          </p:cNvSpPr>
          <p:nvPr>
            <p:ph type="body" idx="1"/>
          </p:nvPr>
        </p:nvSpPr>
        <p:spPr/>
        <p:txBody>
          <a:bodyPr/>
          <a:lstStyle/>
          <a:p>
            <a:r>
              <a:rPr lang="en-US" b="1"/>
              <a:t>Presentation notes:</a:t>
            </a:r>
          </a:p>
          <a:p>
            <a:r>
              <a:rPr lang="en-US"/>
              <a:t>The argument here is that Christians, who are redeemed and reborn, live differently and are no longer to act in correspondence to their fallen nature by </a:t>
            </a:r>
            <a:r>
              <a:rPr lang="ja-JP" altLang="en-US">
                <a:latin typeface="Arial"/>
              </a:rPr>
              <a:t>“</a:t>
            </a:r>
            <a:r>
              <a:rPr lang="en-US"/>
              <a:t>ruling over</a:t>
            </a:r>
            <a:r>
              <a:rPr lang="ja-JP" altLang="en-US">
                <a:latin typeface="Arial"/>
              </a:rPr>
              <a:t>”</a:t>
            </a:r>
            <a:r>
              <a:rPr lang="en-US"/>
              <a:t> anyone group of people.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4A0BA04A-48DB-9F40-A715-56A8CB5D0CD0}" type="slidenum">
              <a:rPr lang="en-US"/>
              <a:pPr/>
              <a:t>17</a:t>
            </a:fld>
            <a:endParaRPr lang="en-US"/>
          </a:p>
        </p:txBody>
      </p:sp>
      <p:sp>
        <p:nvSpPr>
          <p:cNvPr id="61952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19523" name="Rectangle 3"/>
          <p:cNvSpPr>
            <a:spLocks noGrp="1" noChangeArrowheads="1"/>
          </p:cNvSpPr>
          <p:nvPr>
            <p:ph type="body" idx="1"/>
          </p:nvPr>
        </p:nvSpPr>
        <p:spPr/>
        <p:txBody>
          <a:bodyPr/>
          <a:lstStyle/>
          <a:p>
            <a:endParaRPr lang="en-US" b="1"/>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CA566A66-DD8D-D341-8525-4649FCA9AE41}" type="slidenum">
              <a:rPr lang="en-US"/>
              <a:pPr/>
              <a:t>18</a:t>
            </a:fld>
            <a:endParaRPr lang="en-US"/>
          </a:p>
        </p:txBody>
      </p:sp>
      <p:sp>
        <p:nvSpPr>
          <p:cNvPr id="62361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23619" name="Rectangle 3"/>
          <p:cNvSpPr>
            <a:spLocks noGrp="1" noChangeArrowheads="1"/>
          </p:cNvSpPr>
          <p:nvPr>
            <p:ph type="body" idx="1"/>
          </p:nvPr>
        </p:nvSpPr>
        <p:spPr/>
        <p:txBody>
          <a:bodyPr/>
          <a:lstStyle/>
          <a:p>
            <a:endParaRPr lang="en-US" b="1"/>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DC33039E-6153-F544-8E85-179FC3A409E7}" type="slidenum">
              <a:rPr lang="en-US"/>
              <a:pPr/>
              <a:t>19</a:t>
            </a:fld>
            <a:endParaRPr lang="en-US"/>
          </a:p>
        </p:txBody>
      </p:sp>
      <p:sp>
        <p:nvSpPr>
          <p:cNvPr id="62157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21571" name="Rectangle 3"/>
          <p:cNvSpPr>
            <a:spLocks noGrp="1" noChangeArrowheads="1"/>
          </p:cNvSpPr>
          <p:nvPr>
            <p:ph type="body" idx="1"/>
          </p:nvPr>
        </p:nvSpPr>
        <p:spPr/>
        <p:txBody>
          <a:bodyPr/>
          <a:lstStyle/>
          <a:p>
            <a:endParaRPr lang="en-US" b="1"/>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986C6171-D6D7-9243-B82B-850401741E4F}" type="slidenum">
              <a:rPr lang="en-US"/>
              <a:pPr/>
              <a:t>2</a:t>
            </a:fld>
            <a:endParaRPr lang="en-US"/>
          </a:p>
        </p:txBody>
      </p:sp>
      <p:sp>
        <p:nvSpPr>
          <p:cNvPr id="79974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799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932CF9B3-35EA-7A40-863C-9DCB63243E6C}" type="slidenum">
              <a:rPr lang="en-US"/>
              <a:pPr/>
              <a:t>20</a:t>
            </a:fld>
            <a:endParaRPr lang="en-US"/>
          </a:p>
        </p:txBody>
      </p:sp>
      <p:sp>
        <p:nvSpPr>
          <p:cNvPr id="63078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30787" name="Rectangle 3"/>
          <p:cNvSpPr>
            <a:spLocks noGrp="1" noChangeArrowheads="1"/>
          </p:cNvSpPr>
          <p:nvPr>
            <p:ph type="body" idx="1"/>
          </p:nvPr>
        </p:nvSpPr>
        <p:spPr/>
        <p:txBody>
          <a:bodyPr/>
          <a:lstStyle/>
          <a:p>
            <a:endParaRPr lang="en-US" b="1"/>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623BB4A0-930A-4345-B4E5-F27C20F781F2}" type="slidenum">
              <a:rPr lang="en-US"/>
              <a:pPr/>
              <a:t>21</a:t>
            </a:fld>
            <a:endParaRPr lang="en-US"/>
          </a:p>
        </p:txBody>
      </p:sp>
      <p:sp>
        <p:nvSpPr>
          <p:cNvPr id="62566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25667" name="Rectangle 3"/>
          <p:cNvSpPr>
            <a:spLocks noGrp="1" noChangeArrowheads="1"/>
          </p:cNvSpPr>
          <p:nvPr>
            <p:ph type="body" idx="1"/>
          </p:nvPr>
        </p:nvSpPr>
        <p:spPr/>
        <p:txBody>
          <a:bodyPr/>
          <a:lstStyle/>
          <a:p>
            <a:r>
              <a:rPr lang="en-US" b="1"/>
              <a:t>Presentation notes:</a:t>
            </a:r>
          </a:p>
          <a:p>
            <a:r>
              <a:rPr lang="en-US"/>
              <a:t>As we will see, the opposing position promotes ontological equality (equality in personhood), but functional hierarchy (role distinctions).</a:t>
            </a:r>
            <a:r>
              <a:rPr lang="en-US" b="1"/>
              <a:t>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6B0592D6-DC99-6749-B2F8-4098114AEB34}" type="slidenum">
              <a:rPr lang="en-US"/>
              <a:pPr/>
              <a:t>22</a:t>
            </a:fld>
            <a:endParaRPr lang="en-US"/>
          </a:p>
        </p:txBody>
      </p:sp>
      <p:sp>
        <p:nvSpPr>
          <p:cNvPr id="97997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79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293CB1AA-CBD2-784F-BFC2-0345234FFCE9}" type="slidenum">
              <a:rPr lang="en-US"/>
              <a:pPr/>
              <a:t>23</a:t>
            </a:fld>
            <a:endParaRPr lang="en-US"/>
          </a:p>
        </p:txBody>
      </p:sp>
      <p:sp>
        <p:nvSpPr>
          <p:cNvPr id="980994"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80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1C5F08F7-B11F-5849-A809-8FFA4DE1B14C}" type="slidenum">
              <a:rPr lang="en-US"/>
              <a:pPr/>
              <a:t>24</a:t>
            </a:fld>
            <a:endParaRPr lang="en-US"/>
          </a:p>
        </p:txBody>
      </p:sp>
      <p:sp>
        <p:nvSpPr>
          <p:cNvPr id="63488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34883" name="Rectangle 3"/>
          <p:cNvSpPr>
            <a:spLocks noGrp="1" noChangeArrowheads="1"/>
          </p:cNvSpPr>
          <p:nvPr>
            <p:ph type="body" idx="1"/>
          </p:nvPr>
        </p:nvSpPr>
        <p:spPr/>
        <p:txBody>
          <a:bodyPr/>
          <a:lstStyle/>
          <a:p>
            <a:r>
              <a:rPr lang="en-US" b="1"/>
              <a:t>Reference</a:t>
            </a:r>
            <a:r>
              <a:rPr lang="en-US"/>
              <a:t>:</a:t>
            </a:r>
          </a:p>
          <a:p>
            <a:r>
              <a:rPr lang="en-US"/>
              <a:t>These arguments are taken from Wayne Grudem </a:t>
            </a:r>
            <a:r>
              <a:rPr lang="en-US" i="1"/>
              <a:t>Systematic Theology</a:t>
            </a:r>
            <a:r>
              <a:rPr lang="en-US"/>
              <a:t>, (Grand Rapids, MI: Zondervan, 1994), 460-464.</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D2B41303-6A34-6944-9452-C8E6BC296714}" type="slidenum">
              <a:rPr lang="en-US"/>
              <a:pPr/>
              <a:t>25</a:t>
            </a:fld>
            <a:endParaRPr lang="en-US"/>
          </a:p>
        </p:txBody>
      </p:sp>
      <p:sp>
        <p:nvSpPr>
          <p:cNvPr id="63693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36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695D37AB-E111-7C4B-A062-B636FBE6E27A}" type="slidenum">
              <a:rPr lang="en-US"/>
              <a:pPr/>
              <a:t>26</a:t>
            </a:fld>
            <a:endParaRPr lang="en-US"/>
          </a:p>
        </p:txBody>
      </p:sp>
      <p:sp>
        <p:nvSpPr>
          <p:cNvPr id="63897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38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EB00D999-2F2A-BF47-B04A-174D97BF5CA0}" type="slidenum">
              <a:rPr lang="en-US"/>
              <a:pPr/>
              <a:t>27</a:t>
            </a:fld>
            <a:endParaRPr lang="en-US"/>
          </a:p>
        </p:txBody>
      </p:sp>
      <p:sp>
        <p:nvSpPr>
          <p:cNvPr id="64102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41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08E9B3D5-3780-DC40-B0AB-45F8087B5AA3}" type="slidenum">
              <a:rPr lang="en-US"/>
              <a:pPr/>
              <a:t>28</a:t>
            </a:fld>
            <a:endParaRPr lang="en-US"/>
          </a:p>
        </p:txBody>
      </p:sp>
      <p:sp>
        <p:nvSpPr>
          <p:cNvPr id="102502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1025027" name="Rectangle 3"/>
          <p:cNvSpPr>
            <a:spLocks noGrp="1" noChangeArrowheads="1"/>
          </p:cNvSpPr>
          <p:nvPr>
            <p:ph type="body" idx="1"/>
          </p:nvPr>
        </p:nvSpPr>
        <p:spPr/>
        <p:txBody>
          <a:bodyPr/>
          <a:lstStyle/>
          <a:p>
            <a:r>
              <a:rPr lang="en-US" b="1"/>
              <a:t>Activity: group discussion</a:t>
            </a:r>
          </a:p>
          <a:p>
            <a:r>
              <a:rPr lang="en-US"/>
              <a:t>Have people separate into groups of 5-10 people to discuss the questions found in the student notes. Make sure that each group has a leader that is familiar with the material and </a:t>
            </a:r>
            <a:r>
              <a:rPr lang="en-US" i="1"/>
              <a:t>able to keep the discussion on track</a:t>
            </a:r>
            <a:r>
              <a:rPr lang="en-US"/>
              <a:t>. The discussion groups should last no longer than 45 minutes.</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9CDB8506-6DE2-8542-8FEC-3F9F8510AEDE}" type="slidenum">
              <a:rPr lang="en-US"/>
              <a:pPr/>
              <a:t>3</a:t>
            </a:fld>
            <a:endParaRPr lang="en-US"/>
          </a:p>
        </p:txBody>
      </p:sp>
      <p:sp>
        <p:nvSpPr>
          <p:cNvPr id="57344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573443" name="Rectangle 3"/>
          <p:cNvSpPr>
            <a:spLocks noGrp="1" noChangeArrowheads="1"/>
          </p:cNvSpPr>
          <p:nvPr>
            <p:ph type="body" idx="1"/>
          </p:nvPr>
        </p:nvSpPr>
        <p:spPr/>
        <p:txBody>
          <a:bodyPr/>
          <a:lstStyle/>
          <a:p>
            <a:r>
              <a:rPr lang="en-US" b="1"/>
              <a:t>Activity: group discussion</a:t>
            </a:r>
          </a:p>
          <a:p>
            <a:r>
              <a:rPr lang="en-US"/>
              <a:t>Ask the class these questions. Hopefully it will serve as a primer to the following presentation on the sex of humanity. They are intended to show how we, as individuals, have pride in our masculinity or femininity. It may be observed that the things that men and women like least about themselves are those characteristics or roles that were perverted by the curse (i.e. man</a:t>
            </a:r>
            <a:r>
              <a:rPr lang="ja-JP" altLang="en-US">
                <a:latin typeface="Arial"/>
              </a:rPr>
              <a:t>’</a:t>
            </a:r>
            <a:r>
              <a:rPr lang="en-US"/>
              <a:t>s hardship in labor and women</a:t>
            </a:r>
            <a:r>
              <a:rPr lang="ja-JP" altLang="en-US">
                <a:latin typeface="Arial"/>
              </a:rPr>
              <a:t>’</a:t>
            </a:r>
            <a:r>
              <a:rPr lang="en-US"/>
              <a:t>s pain in childbearing).</a:t>
            </a: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77B6FF98-AA64-A746-B540-D1CEF5989FE3}" type="slidenum">
              <a:rPr lang="en-US"/>
              <a:pPr/>
              <a:t>4</a:t>
            </a:fld>
            <a:endParaRPr lang="en-US"/>
          </a:p>
        </p:txBody>
      </p:sp>
      <p:sp>
        <p:nvSpPr>
          <p:cNvPr id="58777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587779" name="Rectangle 3"/>
          <p:cNvSpPr>
            <a:spLocks noGrp="1" noChangeArrowheads="1"/>
          </p:cNvSpPr>
          <p:nvPr>
            <p:ph type="body" idx="1"/>
          </p:nvPr>
        </p:nvSpPr>
        <p:spPr/>
        <p:txBody>
          <a:bodyPr/>
          <a:lstStyle/>
          <a:p>
            <a:r>
              <a:rPr lang="en-US" b="1"/>
              <a:t>Presentation notes:</a:t>
            </a:r>
          </a:p>
          <a:p>
            <a:r>
              <a:rPr lang="en-US"/>
              <a:t>The argument is made here is that this passage, while having implications to the marriage union, is not limited to it. God was probably speaking more broadly when he said that </a:t>
            </a:r>
            <a:r>
              <a:rPr lang="ja-JP" altLang="en-US">
                <a:latin typeface="Arial"/>
              </a:rPr>
              <a:t>“</a:t>
            </a:r>
            <a:r>
              <a:rPr lang="en-US"/>
              <a:t>it is not good for man to be alone,</a:t>
            </a:r>
            <a:r>
              <a:rPr lang="ja-JP" altLang="en-US">
                <a:latin typeface="Arial"/>
              </a:rPr>
              <a:t>”</a:t>
            </a:r>
            <a:r>
              <a:rPr lang="en-US"/>
              <a:t> speaking of man as male in general. In essence, he was saying that it is not good for males to exist without females. Females, from a theological perspective, complete the human race and the </a:t>
            </a:r>
            <a:r>
              <a:rPr lang="en-US" i="1"/>
              <a:t>imago Dei</a:t>
            </a:r>
            <a:r>
              <a:rPr lang="en-US"/>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B63878E6-C30D-9044-96E9-4BD13B2F6ECC}" type="slidenum">
              <a:rPr lang="en-US"/>
              <a:pPr/>
              <a:t>5</a:t>
            </a:fld>
            <a:endParaRPr lang="en-US"/>
          </a:p>
        </p:txBody>
      </p:sp>
      <p:sp>
        <p:nvSpPr>
          <p:cNvPr id="60109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601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DAF22A2A-2B95-4145-AC84-1D2E6CF441F5}" type="slidenum">
              <a:rPr lang="en-US"/>
              <a:pPr/>
              <a:t>6</a:t>
            </a:fld>
            <a:endParaRPr lang="en-US"/>
          </a:p>
        </p:txBody>
      </p:sp>
      <p:sp>
        <p:nvSpPr>
          <p:cNvPr id="976898"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76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2886B4BE-642A-964D-AD43-FF84269E8B0A}" type="slidenum">
              <a:rPr lang="en-US"/>
              <a:pPr/>
              <a:t>7</a:t>
            </a:fld>
            <a:endParaRPr lang="en-US"/>
          </a:p>
        </p:txBody>
      </p:sp>
      <p:sp>
        <p:nvSpPr>
          <p:cNvPr id="977922"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77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15580C5C-383C-9E4F-BF0C-5B4C11FEE623}" type="slidenum">
              <a:rPr lang="en-US"/>
              <a:pPr/>
              <a:t>8</a:t>
            </a:fld>
            <a:endParaRPr lang="en-US"/>
          </a:p>
        </p:txBody>
      </p:sp>
      <p:sp>
        <p:nvSpPr>
          <p:cNvPr id="978946"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978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hdr" sz="quarter"/>
          </p:nvPr>
        </p:nvSpPr>
        <p:spPr>
          <a:ln/>
        </p:spPr>
        <p:txBody>
          <a:bodyPr/>
          <a:lstStyle/>
          <a:p>
            <a:r>
              <a:rPr lang="en-US"/>
              <a:t>Teacher</a:t>
            </a:r>
            <a:r>
              <a:rPr lang="ja-JP" altLang="en-US">
                <a:latin typeface="Arial"/>
              </a:rPr>
              <a:t>’</a:t>
            </a:r>
            <a:r>
              <a:rPr lang="en-US"/>
              <a:t>s Notes</a:t>
            </a:r>
          </a:p>
        </p:txBody>
      </p:sp>
      <p:sp>
        <p:nvSpPr>
          <p:cNvPr id="5" name="Rectangle 13"/>
          <p:cNvSpPr>
            <a:spLocks noGrp="1" noChangeArrowheads="1"/>
          </p:cNvSpPr>
          <p:nvPr>
            <p:ph type="dt" idx="1"/>
          </p:nvPr>
        </p:nvSpPr>
        <p:spPr>
          <a:ln/>
        </p:spPr>
        <p:txBody>
          <a:bodyPr/>
          <a:lstStyle/>
          <a:p>
            <a:r>
              <a:rPr lang="en-US"/>
              <a:t>Humanity and Sin</a:t>
            </a:r>
            <a:endParaRPr lang="en-US" b="0">
              <a:latin typeface="Arial" charset="0"/>
            </a:endParaRPr>
          </a:p>
        </p:txBody>
      </p:sp>
      <p:sp>
        <p:nvSpPr>
          <p:cNvPr id="6" name="Rectangle 14"/>
          <p:cNvSpPr>
            <a:spLocks noGrp="1" noChangeArrowheads="1"/>
          </p:cNvSpPr>
          <p:nvPr>
            <p:ph type="ftr" sz="quarter" idx="4"/>
          </p:nvPr>
        </p:nvSpPr>
        <p:spPr>
          <a:ln/>
        </p:spPr>
        <p:txBody>
          <a:bodyPr/>
          <a:lstStyle/>
          <a:p>
            <a:r>
              <a:rPr lang="en-US"/>
              <a:t>Copyright © 2005-2006 Reclaiming the Mind Ministries. All Rights Reserved.</a:t>
            </a:r>
            <a:endParaRPr lang="en-US" sz="1200"/>
          </a:p>
        </p:txBody>
      </p:sp>
      <p:sp>
        <p:nvSpPr>
          <p:cNvPr id="7" name="Rectangle 15"/>
          <p:cNvSpPr>
            <a:spLocks noGrp="1" noChangeArrowheads="1"/>
          </p:cNvSpPr>
          <p:nvPr>
            <p:ph type="sldNum" sz="quarter" idx="5"/>
          </p:nvPr>
        </p:nvSpPr>
        <p:spPr>
          <a:ln/>
        </p:spPr>
        <p:txBody>
          <a:bodyPr/>
          <a:lstStyle/>
          <a:p>
            <a:r>
              <a:rPr lang="en-US"/>
              <a:t>Slide </a:t>
            </a:r>
            <a:fld id="{65B89B8F-84A1-9440-BC3D-B47FF75EEB45}" type="slidenum">
              <a:rPr lang="en-US"/>
              <a:pPr/>
              <a:t>9</a:t>
            </a:fld>
            <a:endParaRPr lang="en-US"/>
          </a:p>
        </p:txBody>
      </p:sp>
      <p:sp>
        <p:nvSpPr>
          <p:cNvPr id="805890" name="Rectangle 2"/>
          <p:cNvSpPr>
            <a:spLocks noRot="1" noChangeArrowheads="1" noTextEdit="1"/>
          </p:cNvSpPr>
          <p:nvPr>
            <p:ph type="sldImg"/>
          </p:nvPr>
        </p:nvSpPr>
        <p:spPr>
          <a:ln/>
          <a:extLst>
            <a:ext uri="{FAA26D3D-D897-4be2-8F04-BA451C77F1D7}">
              <ma14:placeholderFlag xmlns:ma14="http://schemas.microsoft.com/office/mac/drawingml/2011/main" val="1"/>
            </a:ext>
          </a:extLst>
        </p:spPr>
      </p:sp>
      <p:sp>
        <p:nvSpPr>
          <p:cNvPr id="80589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45078" name="Picture 22" descr="Humanity &amp; Sin Background - Color Correct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74738"/>
            <a:ext cx="6400800" cy="5783262"/>
          </a:xfrm>
          <a:prstGeom prst="rect">
            <a:avLst/>
          </a:prstGeom>
          <a:noFill/>
          <a:extLst>
            <a:ext uri="{909E8E84-426E-40dd-AFC4-6F175D3DCCD1}">
              <a14:hiddenFill xmlns:a14="http://schemas.microsoft.com/office/drawing/2010/main">
                <a:solidFill>
                  <a:srgbClr val="FFFFFF"/>
                </a:solidFill>
              </a14:hiddenFill>
            </a:ext>
          </a:extLst>
        </p:spPr>
      </p:pic>
      <p:sp>
        <p:nvSpPr>
          <p:cNvPr id="45058" name="Rectangle 2"/>
          <p:cNvSpPr>
            <a:spLocks noGrp="1" noChangeArrowheads="1"/>
          </p:cNvSpPr>
          <p:nvPr>
            <p:ph type="ctrTitle"/>
          </p:nvPr>
        </p:nvSpPr>
        <p:spPr>
          <a:xfrm>
            <a:off x="685800" y="381000"/>
            <a:ext cx="7772400" cy="1470025"/>
          </a:xfrm>
        </p:spPr>
        <p:txBody>
          <a:bodyPr/>
          <a:lstStyle>
            <a:lvl1pPr>
              <a:defRPr/>
            </a:lvl1pPr>
          </a:lstStyle>
          <a:p>
            <a:pPr lvl="0"/>
            <a:r>
              <a:rPr lang="en-US" noProof="0" smtClean="0"/>
              <a:t>Click to edit Master title style</a:t>
            </a:r>
          </a:p>
        </p:txBody>
      </p:sp>
      <p:sp>
        <p:nvSpPr>
          <p:cNvPr id="45059" name="Rectangle 3"/>
          <p:cNvSpPr>
            <a:spLocks noGrp="1" noChangeArrowheads="1"/>
          </p:cNvSpPr>
          <p:nvPr>
            <p:ph type="subTitle" idx="1"/>
          </p:nvPr>
        </p:nvSpPr>
        <p:spPr>
          <a:xfrm>
            <a:off x="1371600" y="2057400"/>
            <a:ext cx="6400800" cy="1752600"/>
          </a:xfrm>
        </p:spPr>
        <p:txBody>
          <a:bodyPr/>
          <a:lstStyle>
            <a:lvl1pPr marL="0" indent="0" algn="ctr">
              <a:buFontTx/>
              <a:buNone/>
              <a:defRPr/>
            </a:lvl1pPr>
          </a:lstStyle>
          <a:p>
            <a:pPr lvl="0"/>
            <a:r>
              <a:rPr lang="en-US" noProof="0" smtClean="0"/>
              <a:t>Click to edit Master subtitle style</a:t>
            </a:r>
          </a:p>
        </p:txBody>
      </p:sp>
      <p:sp>
        <p:nvSpPr>
          <p:cNvPr id="45068" name="Rectangle 12"/>
          <p:cNvSpPr>
            <a:spLocks noGrp="1" noChangeArrowheads="1"/>
          </p:cNvSpPr>
          <p:nvPr>
            <p:ph type="dt" sz="half" idx="2"/>
          </p:nvPr>
        </p:nvSpPr>
        <p:spPr>
          <a:xfrm>
            <a:off x="4191000" y="6553200"/>
            <a:ext cx="4038600" cy="304800"/>
          </a:xfrm>
        </p:spPr>
        <p:txBody>
          <a:bodyPr/>
          <a:lstStyle>
            <a:lvl1pPr algn="ctr">
              <a:defRPr/>
            </a:lvl1pPr>
          </a:lstStyle>
          <a:p>
            <a:r>
              <a:rPr lang="en-US"/>
              <a:t>Copyright © 2003-2006 Reclaiming the Mind Ministries, All rights reserved.</a:t>
            </a:r>
          </a:p>
        </p:txBody>
      </p:sp>
      <p:pic>
        <p:nvPicPr>
          <p:cNvPr id="45075"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7200" y="6288088"/>
            <a:ext cx="914400" cy="4937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501181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274638"/>
            <a:ext cx="2095500" cy="5775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74638"/>
            <a:ext cx="6134100" cy="5775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2478566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676400" y="1524000"/>
            <a:ext cx="3429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524000"/>
            <a:ext cx="3429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429000" y="6629400"/>
            <a:ext cx="4191000" cy="228600"/>
          </a:xfrm>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1729308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676400" y="1524000"/>
            <a:ext cx="3429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257800" y="1524000"/>
            <a:ext cx="34290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257800" y="3862388"/>
            <a:ext cx="34290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3429000" y="6629400"/>
            <a:ext cx="4191000" cy="228600"/>
          </a:xfrm>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29553780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676400" y="1524000"/>
            <a:ext cx="7010400" cy="4525963"/>
          </a:xfrm>
        </p:spPr>
        <p:txBody>
          <a:bodyPr/>
          <a:lstStyle/>
          <a:p>
            <a:endParaRPr lang="en-US"/>
          </a:p>
        </p:txBody>
      </p:sp>
      <p:sp>
        <p:nvSpPr>
          <p:cNvPr id="4" name="Date Placeholder 3"/>
          <p:cNvSpPr>
            <a:spLocks noGrp="1"/>
          </p:cNvSpPr>
          <p:nvPr>
            <p:ph type="dt" sz="half" idx="10"/>
          </p:nvPr>
        </p:nvSpPr>
        <p:spPr>
          <a:xfrm>
            <a:off x="3429000" y="6629400"/>
            <a:ext cx="4191000" cy="228600"/>
          </a:xfrm>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2201669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670383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2607051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76400" y="1524000"/>
            <a:ext cx="3429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524000"/>
            <a:ext cx="3429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33637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354685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2203230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3300599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2092802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Copyright © 2003-2006 Reclaiming the Mind Ministries, All rights reserved.</a:t>
            </a:r>
          </a:p>
        </p:txBody>
      </p:sp>
    </p:spTree>
    <p:extLst>
      <p:ext uri="{BB962C8B-B14F-4D97-AF65-F5344CB8AC3E}">
        <p14:creationId xmlns:p14="http://schemas.microsoft.com/office/powerpoint/2010/main" val="6519954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png"/><Relationship Id="rId17"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274638"/>
            <a:ext cx="8382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76400" y="1524000"/>
            <a:ext cx="7010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42" name="Picture 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077200" y="6288088"/>
            <a:ext cx="914400" cy="493712"/>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umanity &amp; Sin Background - Color Corrected"/>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4276725"/>
            <a:ext cx="2857500" cy="2581275"/>
          </a:xfrm>
          <a:prstGeom prst="rect">
            <a:avLst/>
          </a:prstGeom>
          <a:noFill/>
          <a:extLst>
            <a:ext uri="{909E8E84-426E-40dd-AFC4-6F175D3DCCD1}">
              <a14:hiddenFill xmlns:a14="http://schemas.microsoft.com/office/drawing/2010/main">
                <a:solidFill>
                  <a:srgbClr val="FFFFFF"/>
                </a:solidFill>
              </a14:hiddenFill>
            </a:ext>
          </a:extLst>
        </p:spPr>
      </p:pic>
      <p:sp>
        <p:nvSpPr>
          <p:cNvPr id="1028" name="Rectangle 4"/>
          <p:cNvSpPr>
            <a:spLocks noGrp="1" noChangeArrowheads="1"/>
          </p:cNvSpPr>
          <p:nvPr>
            <p:ph type="dt" sz="half" idx="2"/>
          </p:nvPr>
        </p:nvSpPr>
        <p:spPr bwMode="auto">
          <a:xfrm>
            <a:off x="3429000" y="6629400"/>
            <a:ext cx="4191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800"/>
            </a:lvl1pPr>
          </a:lstStyle>
          <a:p>
            <a:r>
              <a:rPr lang="en-US"/>
              <a:t>Copyright © 2003-2006 Reclaiming the Mind Ministries, All rights reserved.</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5">
        <p:tmplLst>
          <p:tmpl lvl="1">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hf sldNum="0" hdr="0" ftr="0"/>
  <p:txStyles>
    <p:titleStyle>
      <a:lvl1pPr algn="ctr" rtl="0" fontAlgn="base">
        <a:spcBef>
          <a:spcPct val="0"/>
        </a:spcBef>
        <a:spcAft>
          <a:spcPct val="0"/>
        </a:spcAft>
        <a:defRPr sz="4000">
          <a:solidFill>
            <a:srgbClr val="800000"/>
          </a:solidFill>
          <a:effectLst>
            <a:outerShdw blurRad="38100" dist="38100" dir="2700000" algn="tl">
              <a:srgbClr val="DDDDDD"/>
            </a:outerShdw>
          </a:effectLst>
          <a:latin typeface="+mj-lt"/>
          <a:ea typeface="+mj-ea"/>
          <a:cs typeface="+mj-cs"/>
        </a:defRPr>
      </a:lvl1pPr>
      <a:lvl2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2pPr>
      <a:lvl3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3pPr>
      <a:lvl4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4pPr>
      <a:lvl5pPr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5pPr>
      <a:lvl6pPr marL="4572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6pPr>
      <a:lvl7pPr marL="9144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7pPr>
      <a:lvl8pPr marL="13716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8pPr>
      <a:lvl9pPr marL="1828800" algn="ctr" rtl="0" fontAlgn="base">
        <a:spcBef>
          <a:spcPct val="0"/>
        </a:spcBef>
        <a:spcAft>
          <a:spcPct val="0"/>
        </a:spcAft>
        <a:defRPr sz="4000">
          <a:solidFill>
            <a:srgbClr val="800000"/>
          </a:solidFill>
          <a:effectLst>
            <a:outerShdw blurRad="38100" dist="38100" dir="2700000" algn="tl">
              <a:srgbClr val="DDDDDD"/>
            </a:outerShdw>
          </a:effectLst>
          <a:latin typeface="Perpetua Titling MT" charset="0"/>
          <a:ea typeface="ＭＳ Ｐゴシック" charset="0"/>
        </a:defRPr>
      </a:lvl9pPr>
    </p:titleStyle>
    <p:bodyStyle>
      <a:lvl1pPr marL="342900" indent="-342900" algn="l" rtl="0" fontAlgn="base">
        <a:spcBef>
          <a:spcPct val="20000"/>
        </a:spcBef>
        <a:spcAft>
          <a:spcPct val="0"/>
        </a:spcAft>
        <a:buClr>
          <a:srgbClr val="800000"/>
        </a:buClr>
        <a:buChar char="•"/>
        <a:defRPr sz="3200">
          <a:solidFill>
            <a:schemeClr val="tx1"/>
          </a:solidFill>
          <a:latin typeface="+mn-lt"/>
          <a:ea typeface="+mn-ea"/>
          <a:cs typeface="+mn-cs"/>
        </a:defRPr>
      </a:lvl1pPr>
      <a:lvl2pPr marL="742950" indent="-285750" algn="l" rtl="0" fontAlgn="base">
        <a:spcBef>
          <a:spcPct val="20000"/>
        </a:spcBef>
        <a:spcAft>
          <a:spcPct val="0"/>
        </a:spcAft>
        <a:buClr>
          <a:srgbClr val="800000"/>
        </a:buClr>
        <a:buChar char="–"/>
        <a:defRPr sz="2800">
          <a:solidFill>
            <a:schemeClr val="tx1"/>
          </a:solidFill>
          <a:latin typeface="+mn-lt"/>
          <a:ea typeface="+mn-ea"/>
        </a:defRPr>
      </a:lvl2pPr>
      <a:lvl3pPr marL="1143000" indent="-228600" algn="l" rtl="0" fontAlgn="base">
        <a:spcBef>
          <a:spcPct val="20000"/>
        </a:spcBef>
        <a:spcAft>
          <a:spcPct val="0"/>
        </a:spcAft>
        <a:buClr>
          <a:srgbClr val="800000"/>
        </a:buClr>
        <a:buChar char="•"/>
        <a:defRPr sz="2400">
          <a:solidFill>
            <a:schemeClr val="tx1"/>
          </a:solidFill>
          <a:latin typeface="+mn-lt"/>
          <a:ea typeface="+mn-ea"/>
        </a:defRPr>
      </a:lvl3pPr>
      <a:lvl4pPr marL="1600200" indent="-228600" algn="l" rtl="0" fontAlgn="base">
        <a:spcBef>
          <a:spcPct val="20000"/>
        </a:spcBef>
        <a:spcAft>
          <a:spcPct val="0"/>
        </a:spcAft>
        <a:buClr>
          <a:srgbClr val="800000"/>
        </a:buClr>
        <a:buChar char="–"/>
        <a:defRPr sz="2000">
          <a:solidFill>
            <a:schemeClr val="tx1"/>
          </a:solidFill>
          <a:latin typeface="+mn-lt"/>
          <a:ea typeface="+mn-ea"/>
        </a:defRPr>
      </a:lvl4pPr>
      <a:lvl5pPr marL="2057400" indent="-228600" algn="l" rtl="0" fontAlgn="base">
        <a:spcBef>
          <a:spcPct val="20000"/>
        </a:spcBef>
        <a:spcAft>
          <a:spcPct val="0"/>
        </a:spcAft>
        <a:buClr>
          <a:srgbClr val="800000"/>
        </a:buClr>
        <a:buChar char="»"/>
        <a:defRPr sz="2000">
          <a:solidFill>
            <a:schemeClr val="tx1"/>
          </a:solidFill>
          <a:latin typeface="+mn-lt"/>
          <a:ea typeface="+mn-ea"/>
        </a:defRPr>
      </a:lvl5pPr>
      <a:lvl6pPr marL="2514600" indent="-228600" algn="l" rtl="0" fontAlgn="base">
        <a:spcBef>
          <a:spcPct val="20000"/>
        </a:spcBef>
        <a:spcAft>
          <a:spcPct val="0"/>
        </a:spcAft>
        <a:buClr>
          <a:srgbClr val="800000"/>
        </a:buClr>
        <a:buChar char="»"/>
        <a:defRPr sz="2000">
          <a:solidFill>
            <a:schemeClr val="tx1"/>
          </a:solidFill>
          <a:latin typeface="+mn-lt"/>
          <a:ea typeface="+mn-ea"/>
        </a:defRPr>
      </a:lvl6pPr>
      <a:lvl7pPr marL="2971800" indent="-228600" algn="l" rtl="0" fontAlgn="base">
        <a:spcBef>
          <a:spcPct val="20000"/>
        </a:spcBef>
        <a:spcAft>
          <a:spcPct val="0"/>
        </a:spcAft>
        <a:buClr>
          <a:srgbClr val="800000"/>
        </a:buClr>
        <a:buChar char="»"/>
        <a:defRPr sz="2000">
          <a:solidFill>
            <a:schemeClr val="tx1"/>
          </a:solidFill>
          <a:latin typeface="+mn-lt"/>
          <a:ea typeface="+mn-ea"/>
        </a:defRPr>
      </a:lvl7pPr>
      <a:lvl8pPr marL="3429000" indent="-228600" algn="l" rtl="0" fontAlgn="base">
        <a:spcBef>
          <a:spcPct val="20000"/>
        </a:spcBef>
        <a:spcAft>
          <a:spcPct val="0"/>
        </a:spcAft>
        <a:buClr>
          <a:srgbClr val="800000"/>
        </a:buClr>
        <a:buChar char="»"/>
        <a:defRPr sz="2000">
          <a:solidFill>
            <a:schemeClr val="tx1"/>
          </a:solidFill>
          <a:latin typeface="+mn-lt"/>
          <a:ea typeface="+mn-ea"/>
        </a:defRPr>
      </a:lvl8pPr>
      <a:lvl9pPr marL="3886200" indent="-228600" algn="l" rtl="0" fontAlgn="base">
        <a:spcBef>
          <a:spcPct val="20000"/>
        </a:spcBef>
        <a:spcAft>
          <a:spcPct val="0"/>
        </a:spcAft>
        <a:buClr>
          <a:srgbClr val="800000"/>
        </a:buClr>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a:spLocks noGrp="1" noChangeArrowheads="1"/>
          </p:cNvSpPr>
          <p:nvPr>
            <p:ph type="dt" sz="half" idx="2"/>
          </p:nvPr>
        </p:nvSpPr>
        <p:spPr/>
        <p:txBody>
          <a:bodyPr/>
          <a:lstStyle/>
          <a:p>
            <a:r>
              <a:rPr lang="en-US"/>
              <a:t>Copyright © 2003-2006 Reclaiming the Mind Ministries, All rights reserved.</a:t>
            </a:r>
          </a:p>
        </p:txBody>
      </p:sp>
      <p:sp>
        <p:nvSpPr>
          <p:cNvPr id="124932" name="Rectangle 4"/>
          <p:cNvSpPr>
            <a:spLocks noGrp="1" noChangeArrowheads="1"/>
          </p:cNvSpPr>
          <p:nvPr>
            <p:ph type="ctrTitle"/>
          </p:nvPr>
        </p:nvSpPr>
        <p:spPr/>
        <p:txBody>
          <a:bodyPr/>
          <a:lstStyle/>
          <a:p>
            <a:r>
              <a:rPr lang="en-US" sz="3600">
                <a:latin typeface="Perpetua" charset="0"/>
              </a:rPr>
              <a:t>Session 9</a:t>
            </a:r>
            <a:r>
              <a:rPr lang="en-US" sz="3600"/>
              <a:t/>
            </a:r>
            <a:br>
              <a:rPr lang="en-US" sz="3600"/>
            </a:br>
            <a:r>
              <a:rPr lang="en-US" sz="3600"/>
              <a:t>The Sex of Humanity: Egalitarianism</a:t>
            </a:r>
          </a:p>
        </p:txBody>
      </p:sp>
      <p:sp>
        <p:nvSpPr>
          <p:cNvPr id="124933" name="Rectangle 5"/>
          <p:cNvSpPr>
            <a:spLocks noGrp="1" noChangeArrowheads="1"/>
          </p:cNvSpPr>
          <p:nvPr>
            <p:ph type="subTitle" idx="1"/>
          </p:nvPr>
        </p:nvSpPr>
        <p:spPr/>
        <p:txBody>
          <a:bodyPr/>
          <a:lstStyle/>
          <a:p>
            <a:r>
              <a:rPr lang="en-US" b="1">
                <a:latin typeface="Bradley Hand ITC" charset="0"/>
              </a:rPr>
              <a:t>Men and Women: What</a:t>
            </a:r>
            <a:r>
              <a:rPr lang="ja-JP" altLang="en-US" b="1">
                <a:latin typeface="Arial"/>
              </a:rPr>
              <a:t>’</a:t>
            </a:r>
            <a:r>
              <a:rPr lang="en-US" b="1">
                <a:latin typeface="Bradley Hand ITC" charset="0"/>
              </a:rPr>
              <a:t>s the difference?</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02114" name="Rectangle 2"/>
          <p:cNvSpPr>
            <a:spLocks noGrp="1" noChangeArrowheads="1"/>
          </p:cNvSpPr>
          <p:nvPr>
            <p:ph type="title"/>
          </p:nvPr>
        </p:nvSpPr>
        <p:spPr/>
        <p:txBody>
          <a:bodyPr/>
          <a:lstStyle/>
          <a:p>
            <a:r>
              <a:rPr lang="en-US"/>
              <a:t>Egalitarianism</a:t>
            </a:r>
          </a:p>
        </p:txBody>
      </p:sp>
      <p:sp>
        <p:nvSpPr>
          <p:cNvPr id="602116" name="Rectangle 4"/>
          <p:cNvSpPr>
            <a:spLocks noGrp="1" noChangeArrowheads="1"/>
          </p:cNvSpPr>
          <p:nvPr>
            <p:ph type="body" idx="1"/>
          </p:nvPr>
        </p:nvSpPr>
        <p:spPr>
          <a:noFill/>
          <a:ln/>
        </p:spPr>
        <p:txBody>
          <a:bodyPr/>
          <a:lstStyle/>
          <a:p>
            <a:pPr marL="1936750" indent="-1936750">
              <a:lnSpc>
                <a:spcPct val="90000"/>
              </a:lnSpc>
              <a:buFontTx/>
              <a:buNone/>
            </a:pPr>
            <a:r>
              <a:rPr lang="en-US" sz="2400" b="1"/>
              <a:t>Position</a:t>
            </a:r>
            <a:r>
              <a:rPr lang="en-US" sz="2400"/>
              <a:t>:	The Bible teaches that all people are of equal value. Therefore, women are not in any sense, functionally or ontologically, subservient to men. Women and men hold ministry positions according to their gifts, not their gender. The principle of mutual submission teaches that husbands and wives are to submit to each other equally.</a:t>
            </a:r>
          </a:p>
          <a:p>
            <a:pPr marL="1936750" indent="-1936750">
              <a:lnSpc>
                <a:spcPct val="90000"/>
              </a:lnSpc>
              <a:buFontTx/>
              <a:buNone/>
            </a:pPr>
            <a:r>
              <a:rPr lang="en-US" sz="2400" b="1"/>
              <a:t>Adherents</a:t>
            </a:r>
            <a:r>
              <a:rPr lang="en-US" sz="2400"/>
              <a:t>: 	N.T. Wight, Gregory Boyd, Stanley Grenz, Richard Foster, Gordon Fee, Craig Keener</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04162" name="Rectangle 2"/>
          <p:cNvSpPr>
            <a:spLocks noGrp="1" noChangeArrowheads="1"/>
          </p:cNvSpPr>
          <p:nvPr>
            <p:ph type="title"/>
          </p:nvPr>
        </p:nvSpPr>
        <p:spPr/>
        <p:txBody>
          <a:bodyPr/>
          <a:lstStyle/>
          <a:p>
            <a:r>
              <a:rPr lang="en-US"/>
              <a:t>Egalitarianism</a:t>
            </a:r>
          </a:p>
        </p:txBody>
      </p:sp>
      <p:sp>
        <p:nvSpPr>
          <p:cNvPr id="604163" name="Rectangle 3"/>
          <p:cNvSpPr>
            <a:spLocks noGrp="1" noChangeArrowheads="1"/>
          </p:cNvSpPr>
          <p:nvPr>
            <p:ph type="body" idx="1"/>
          </p:nvPr>
        </p:nvSpPr>
        <p:spPr>
          <a:noFill/>
          <a:ln/>
        </p:spPr>
        <p:txBody>
          <a:bodyPr/>
          <a:lstStyle/>
          <a:p>
            <a:pPr marL="1936750" indent="-1936750">
              <a:buFontTx/>
              <a:buNone/>
            </a:pPr>
            <a:r>
              <a:rPr lang="en-US" b="1">
                <a:effectLst>
                  <a:outerShdw blurRad="38100" dist="38100" dir="2700000" algn="tl">
                    <a:srgbClr val="DDDDDD"/>
                  </a:outerShdw>
                </a:effectLst>
              </a:rPr>
              <a:t>Defense of Egalitarianism:</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06210" name="Rectangle 2"/>
          <p:cNvSpPr>
            <a:spLocks noGrp="1" noChangeArrowheads="1"/>
          </p:cNvSpPr>
          <p:nvPr>
            <p:ph type="title"/>
          </p:nvPr>
        </p:nvSpPr>
        <p:spPr/>
        <p:txBody>
          <a:bodyPr/>
          <a:lstStyle/>
          <a:p>
            <a:r>
              <a:rPr lang="en-US"/>
              <a:t>Egalitarianism</a:t>
            </a:r>
          </a:p>
        </p:txBody>
      </p:sp>
      <p:sp>
        <p:nvSpPr>
          <p:cNvPr id="606211" name="Rectangle 3"/>
          <p:cNvSpPr>
            <a:spLocks noGrp="1" noChangeArrowheads="1"/>
          </p:cNvSpPr>
          <p:nvPr>
            <p:ph type="body" idx="1"/>
          </p:nvPr>
        </p:nvSpPr>
        <p:spPr>
          <a:noFill/>
          <a:ln/>
        </p:spPr>
        <p:txBody>
          <a:bodyPr/>
          <a:lstStyle/>
          <a:p>
            <a:pPr marL="609600" indent="-609600">
              <a:buFontTx/>
              <a:buAutoNum type="arabicPeriod"/>
            </a:pPr>
            <a:r>
              <a:rPr lang="en-US"/>
              <a:t>Patriarchalism (male domination) is a cultural phenomenon that God chose not to deal with, but to regulate as he also did with slavery.</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08258" name="Rectangle 2"/>
          <p:cNvSpPr>
            <a:spLocks noGrp="1" noChangeArrowheads="1"/>
          </p:cNvSpPr>
          <p:nvPr>
            <p:ph type="title"/>
          </p:nvPr>
        </p:nvSpPr>
        <p:spPr/>
        <p:txBody>
          <a:bodyPr/>
          <a:lstStyle/>
          <a:p>
            <a:r>
              <a:rPr lang="en-US"/>
              <a:t>Egalitarianism</a:t>
            </a:r>
          </a:p>
        </p:txBody>
      </p:sp>
      <p:sp>
        <p:nvSpPr>
          <p:cNvPr id="608259" name="Rectangle 3"/>
          <p:cNvSpPr>
            <a:spLocks noGrp="1" noChangeArrowheads="1"/>
          </p:cNvSpPr>
          <p:nvPr>
            <p:ph type="body" idx="1"/>
          </p:nvPr>
        </p:nvSpPr>
        <p:spPr>
          <a:xfrm>
            <a:off x="1600200" y="1295400"/>
            <a:ext cx="7010400" cy="4525963"/>
          </a:xfrm>
          <a:noFill/>
          <a:ln/>
        </p:spPr>
        <p:txBody>
          <a:bodyPr/>
          <a:lstStyle/>
          <a:p>
            <a:pPr marL="0" indent="0">
              <a:buFontTx/>
              <a:buNone/>
            </a:pPr>
            <a:r>
              <a:rPr lang="en-US" sz="2800" b="1">
                <a:effectLst>
                  <a:outerShdw blurRad="38100" dist="38100" dir="2700000" algn="tl">
                    <a:srgbClr val="DDDDDD"/>
                  </a:outerShdw>
                </a:effectLst>
              </a:rPr>
              <a:t>Colossians 3:18-22</a:t>
            </a:r>
          </a:p>
          <a:p>
            <a:pPr marL="0" indent="0">
              <a:buFontTx/>
              <a:buNone/>
            </a:pPr>
            <a:r>
              <a:rPr lang="ja-JP" altLang="en-US" sz="2800">
                <a:latin typeface="Arial"/>
              </a:rPr>
              <a:t>“</a:t>
            </a:r>
            <a:r>
              <a:rPr lang="en-US" sz="2800"/>
              <a:t>Wives, be subject to your husbands, as is fitting in the Lord. Husbands, love your wives and do not be embittered against them. Children, be obedient to your parents in all things, for this is well-pleasing to the Lord. Fathers, do not exasperate your children, so that they will not lose heart. Slaves, in all things obey those who are your masters on earth, not with external service, as those who </a:t>
            </a:r>
            <a:r>
              <a:rPr lang="en-US" sz="2800" i="1"/>
              <a:t>merely </a:t>
            </a:r>
            <a:r>
              <a:rPr lang="en-US" sz="2800"/>
              <a:t>please men, but with sincerity of heart, fearing the Lord.</a:t>
            </a:r>
            <a:r>
              <a:rPr lang="ja-JP" altLang="en-US" sz="2800">
                <a:latin typeface="Arial"/>
              </a:rPr>
              <a:t>”</a:t>
            </a:r>
            <a:endParaRPr lang="en-US" sz="280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10306" name="Rectangle 2"/>
          <p:cNvSpPr>
            <a:spLocks noGrp="1" noChangeArrowheads="1"/>
          </p:cNvSpPr>
          <p:nvPr>
            <p:ph type="title"/>
          </p:nvPr>
        </p:nvSpPr>
        <p:spPr/>
        <p:txBody>
          <a:bodyPr/>
          <a:lstStyle/>
          <a:p>
            <a:r>
              <a:rPr lang="en-US"/>
              <a:t>Egalitarianism</a:t>
            </a:r>
          </a:p>
        </p:txBody>
      </p:sp>
      <p:sp>
        <p:nvSpPr>
          <p:cNvPr id="610307" name="Rectangle 3"/>
          <p:cNvSpPr>
            <a:spLocks noGrp="1" noChangeArrowheads="1"/>
          </p:cNvSpPr>
          <p:nvPr>
            <p:ph type="body" idx="1"/>
          </p:nvPr>
        </p:nvSpPr>
        <p:spPr>
          <a:noFill/>
          <a:ln/>
        </p:spPr>
        <p:txBody>
          <a:bodyPr/>
          <a:lstStyle/>
          <a:p>
            <a:pPr marL="609600" indent="-609600">
              <a:buFontTx/>
              <a:buAutoNum type="arabicPeriod" startAt="2"/>
            </a:pPr>
            <a:r>
              <a:rPr lang="en-US"/>
              <a:t>Male leadership and domination is a result of the Fall that is reversed when we are restored in Christ.</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14402" name="Rectangle 2"/>
          <p:cNvSpPr>
            <a:spLocks noGrp="1" noChangeArrowheads="1"/>
          </p:cNvSpPr>
          <p:nvPr>
            <p:ph type="title"/>
          </p:nvPr>
        </p:nvSpPr>
        <p:spPr/>
        <p:txBody>
          <a:bodyPr/>
          <a:lstStyle/>
          <a:p>
            <a:r>
              <a:rPr lang="en-US"/>
              <a:t>Egalitarianism</a:t>
            </a:r>
          </a:p>
        </p:txBody>
      </p:sp>
      <p:sp>
        <p:nvSpPr>
          <p:cNvPr id="614403" name="Rectangle 3"/>
          <p:cNvSpPr>
            <a:spLocks noGrp="1" noChangeArrowheads="1"/>
          </p:cNvSpPr>
          <p:nvPr>
            <p:ph type="body" idx="1"/>
          </p:nvPr>
        </p:nvSpPr>
        <p:spPr>
          <a:noFill/>
          <a:ln/>
        </p:spPr>
        <p:txBody>
          <a:bodyPr/>
          <a:lstStyle/>
          <a:p>
            <a:pPr marL="0" indent="0">
              <a:buFontTx/>
              <a:buNone/>
            </a:pPr>
            <a:r>
              <a:rPr lang="en-US" b="1">
                <a:effectLst>
                  <a:outerShdw blurRad="38100" dist="38100" dir="2700000" algn="tl">
                    <a:srgbClr val="DDDDDD"/>
                  </a:outerShdw>
                </a:effectLst>
              </a:rPr>
              <a:t>Genesis 3:16</a:t>
            </a:r>
          </a:p>
          <a:p>
            <a:pPr marL="0" indent="0">
              <a:buFontTx/>
              <a:buNone/>
            </a:pPr>
            <a:r>
              <a:rPr lang="ja-JP" altLang="en-US">
                <a:latin typeface="Arial"/>
              </a:rPr>
              <a:t>“</a:t>
            </a:r>
            <a:r>
              <a:rPr lang="en-US"/>
              <a:t>To the woman He said, </a:t>
            </a:r>
            <a:r>
              <a:rPr lang="ja-JP" altLang="en-US">
                <a:latin typeface="Arial"/>
              </a:rPr>
              <a:t>‘</a:t>
            </a:r>
            <a:r>
              <a:rPr lang="en-US"/>
              <a:t>I will greatly multiply Your pain in childbirth, in pain you will bring forth children; yet your desire will be for your husband, and he will rule over you.</a:t>
            </a:r>
            <a:r>
              <a:rPr lang="ja-JP" altLang="en-US">
                <a:latin typeface="Arial"/>
              </a:rPr>
              <a:t>’”</a:t>
            </a:r>
            <a:endParaRPr lang="en-US"/>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16450" name="Rectangle 2"/>
          <p:cNvSpPr>
            <a:spLocks noGrp="1" noChangeArrowheads="1"/>
          </p:cNvSpPr>
          <p:nvPr>
            <p:ph type="title"/>
          </p:nvPr>
        </p:nvSpPr>
        <p:spPr/>
        <p:txBody>
          <a:bodyPr/>
          <a:lstStyle/>
          <a:p>
            <a:r>
              <a:rPr lang="en-US"/>
              <a:t>Egalitarianism</a:t>
            </a:r>
          </a:p>
        </p:txBody>
      </p:sp>
      <p:sp>
        <p:nvSpPr>
          <p:cNvPr id="616451" name="Rectangle 3"/>
          <p:cNvSpPr>
            <a:spLocks noGrp="1" noChangeArrowheads="1"/>
          </p:cNvSpPr>
          <p:nvPr>
            <p:ph type="body" idx="1"/>
          </p:nvPr>
        </p:nvSpPr>
        <p:spPr>
          <a:noFill/>
          <a:ln/>
        </p:spPr>
        <p:txBody>
          <a:bodyPr/>
          <a:lstStyle/>
          <a:p>
            <a:pPr marL="0" indent="0">
              <a:buFontTx/>
              <a:buNone/>
            </a:pPr>
            <a:r>
              <a:rPr lang="en-US" b="1">
                <a:effectLst>
                  <a:outerShdw blurRad="38100" dist="38100" dir="2700000" algn="tl">
                    <a:srgbClr val="DDDDDD"/>
                  </a:outerShdw>
                </a:effectLst>
              </a:rPr>
              <a:t>Galatians 3:28</a:t>
            </a:r>
          </a:p>
          <a:p>
            <a:pPr marL="0" indent="0">
              <a:buFontTx/>
              <a:buNone/>
            </a:pPr>
            <a:r>
              <a:rPr lang="ja-JP" altLang="en-US">
                <a:latin typeface="Arial"/>
              </a:rPr>
              <a:t>“</a:t>
            </a:r>
            <a:r>
              <a:rPr lang="en-US"/>
              <a:t>There is neither Jew nor Greek, there is neither slave nor free man, there is neither male nor female; for you are all one in Christ Jesus.</a:t>
            </a:r>
            <a:r>
              <a:rPr lang="ja-JP" altLang="en-US">
                <a:latin typeface="Arial"/>
              </a:rPr>
              <a:t>”</a:t>
            </a:r>
            <a:endParaRPr lang="en-US"/>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18498" name="Rectangle 2"/>
          <p:cNvSpPr>
            <a:spLocks noGrp="1" noChangeArrowheads="1"/>
          </p:cNvSpPr>
          <p:nvPr>
            <p:ph type="title"/>
          </p:nvPr>
        </p:nvSpPr>
        <p:spPr/>
        <p:txBody>
          <a:bodyPr/>
          <a:lstStyle/>
          <a:p>
            <a:r>
              <a:rPr lang="en-US"/>
              <a:t>Egalitarianism</a:t>
            </a:r>
          </a:p>
        </p:txBody>
      </p:sp>
      <p:sp>
        <p:nvSpPr>
          <p:cNvPr id="618499" name="Rectangle 3"/>
          <p:cNvSpPr>
            <a:spLocks noGrp="1" noChangeArrowheads="1"/>
          </p:cNvSpPr>
          <p:nvPr>
            <p:ph type="body" idx="1"/>
          </p:nvPr>
        </p:nvSpPr>
        <p:spPr>
          <a:noFill/>
          <a:ln/>
        </p:spPr>
        <p:txBody>
          <a:bodyPr/>
          <a:lstStyle/>
          <a:p>
            <a:pPr marL="609600" indent="-609600">
              <a:buFontTx/>
              <a:buAutoNum type="arabicPeriod" startAt="3"/>
            </a:pPr>
            <a:r>
              <a:rPr lang="en-US"/>
              <a:t>The Bible has many examples of women who were leaders, teachers, and prophetesses who exercised authority over men.</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22594" name="Rectangle 2"/>
          <p:cNvSpPr>
            <a:spLocks noGrp="1" noChangeArrowheads="1"/>
          </p:cNvSpPr>
          <p:nvPr>
            <p:ph type="title"/>
          </p:nvPr>
        </p:nvSpPr>
        <p:spPr/>
        <p:txBody>
          <a:bodyPr/>
          <a:lstStyle/>
          <a:p>
            <a:r>
              <a:rPr lang="en-US"/>
              <a:t>Egalitarianism</a:t>
            </a:r>
          </a:p>
        </p:txBody>
      </p:sp>
      <p:sp>
        <p:nvSpPr>
          <p:cNvPr id="622595" name="Rectangle 3"/>
          <p:cNvSpPr>
            <a:spLocks noGrp="1" noChangeArrowheads="1"/>
          </p:cNvSpPr>
          <p:nvPr>
            <p:ph type="body" idx="1"/>
          </p:nvPr>
        </p:nvSpPr>
        <p:spPr>
          <a:noFill/>
          <a:ln/>
        </p:spPr>
        <p:txBody>
          <a:bodyPr/>
          <a:lstStyle/>
          <a:p>
            <a:pPr marL="609600" indent="-609600"/>
            <a:r>
              <a:rPr lang="en-US" sz="2800"/>
              <a:t>Miriam is stated to be a leader of the Exodus alongside Moses and Aaron (Micah 6:4).</a:t>
            </a:r>
          </a:p>
          <a:p>
            <a:pPr marL="609600" indent="-609600"/>
            <a:r>
              <a:rPr lang="en-US" sz="2800"/>
              <a:t>Deborah served as a judge in Israel (Judges 4-5).</a:t>
            </a:r>
          </a:p>
          <a:p>
            <a:pPr marL="609600" indent="-609600"/>
            <a:r>
              <a:rPr lang="en-US" sz="2800"/>
              <a:t>Huldah was a prophetess consulted by both men and women (2 Kings 22:14).</a:t>
            </a:r>
          </a:p>
          <a:p>
            <a:pPr marL="609600" indent="-609600"/>
            <a:r>
              <a:rPr lang="en-US" sz="2800"/>
              <a:t>There were prophetesses in the New Testament who carried the authority of their office teaching men (Luke 2:36-38; Acts 2:16-18; 21:8-9; 1 Corinthians 11:4-5).</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20546" name="Rectangle 2"/>
          <p:cNvSpPr>
            <a:spLocks noGrp="1" noChangeArrowheads="1"/>
          </p:cNvSpPr>
          <p:nvPr>
            <p:ph type="title"/>
          </p:nvPr>
        </p:nvSpPr>
        <p:spPr/>
        <p:txBody>
          <a:bodyPr/>
          <a:lstStyle/>
          <a:p>
            <a:r>
              <a:rPr lang="en-US"/>
              <a:t>Egalitarianism</a:t>
            </a:r>
          </a:p>
        </p:txBody>
      </p:sp>
      <p:sp>
        <p:nvSpPr>
          <p:cNvPr id="620547" name="Rectangle 3"/>
          <p:cNvSpPr>
            <a:spLocks noGrp="1" noChangeArrowheads="1"/>
          </p:cNvSpPr>
          <p:nvPr>
            <p:ph type="body" idx="1"/>
          </p:nvPr>
        </p:nvSpPr>
        <p:spPr>
          <a:noFill/>
          <a:ln/>
        </p:spPr>
        <p:txBody>
          <a:bodyPr/>
          <a:lstStyle/>
          <a:p>
            <a:pPr marL="609600" indent="-609600">
              <a:buFontTx/>
              <a:buAutoNum type="arabicPeriod" startAt="4"/>
            </a:pPr>
            <a:r>
              <a:rPr lang="en-US"/>
              <a:t>History has conclusively demonstrated that women have been very effective spiritual leaders and pastors.</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798722" name="Rectangle 2"/>
          <p:cNvSpPr>
            <a:spLocks noGrp="1" noChangeArrowheads="1"/>
          </p:cNvSpPr>
          <p:nvPr>
            <p:ph type="title"/>
          </p:nvPr>
        </p:nvSpPr>
        <p:spPr>
          <a:xfrm>
            <a:off x="0" y="274638"/>
            <a:ext cx="9144000" cy="1143000"/>
          </a:xfrm>
        </p:spPr>
        <p:txBody>
          <a:bodyPr/>
          <a:lstStyle/>
          <a:p>
            <a:r>
              <a:rPr lang="en-US"/>
              <a:t>Questions</a:t>
            </a:r>
          </a:p>
        </p:txBody>
      </p:sp>
      <p:sp>
        <p:nvSpPr>
          <p:cNvPr id="798723" name="Rectangle 3"/>
          <p:cNvSpPr>
            <a:spLocks noGrp="1" noChangeArrowheads="1"/>
          </p:cNvSpPr>
          <p:nvPr>
            <p:ph type="body" idx="1"/>
          </p:nvPr>
        </p:nvSpPr>
        <p:spPr/>
        <p:txBody>
          <a:bodyPr/>
          <a:lstStyle/>
          <a:p>
            <a:pPr marL="0" indent="0" algn="ctr">
              <a:buFontTx/>
              <a:buNone/>
            </a:pPr>
            <a:endParaRPr lang="en-US" sz="4000">
              <a:effectLst>
                <a:outerShdw blurRad="38100" dist="38100" dir="2700000" algn="tl">
                  <a:srgbClr val="DDDDDD"/>
                </a:outerShdw>
              </a:effectLst>
            </a:endParaRPr>
          </a:p>
          <a:p>
            <a:pPr marL="0" indent="0" algn="ctr">
              <a:buFontTx/>
              <a:buNone/>
            </a:pPr>
            <a:r>
              <a:rPr lang="en-US" sz="4000">
                <a:effectLst>
                  <a:outerShdw blurRad="38100" dist="38100" dir="2700000" algn="tl">
                    <a:srgbClr val="DDDDDD"/>
                  </a:outerShdw>
                </a:effectLst>
              </a:rPr>
              <a:t>Men and Women: How are we different?</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29762" name="Rectangle 2"/>
          <p:cNvSpPr>
            <a:spLocks noGrp="1" noChangeArrowheads="1"/>
          </p:cNvSpPr>
          <p:nvPr>
            <p:ph type="title"/>
          </p:nvPr>
        </p:nvSpPr>
        <p:spPr/>
        <p:txBody>
          <a:bodyPr/>
          <a:lstStyle/>
          <a:p>
            <a:r>
              <a:rPr lang="en-US"/>
              <a:t>Egalitarianism</a:t>
            </a:r>
          </a:p>
        </p:txBody>
      </p:sp>
      <p:sp>
        <p:nvSpPr>
          <p:cNvPr id="629763" name="Rectangle 3"/>
          <p:cNvSpPr>
            <a:spLocks noGrp="1" noChangeArrowheads="1"/>
          </p:cNvSpPr>
          <p:nvPr>
            <p:ph type="body" idx="1"/>
          </p:nvPr>
        </p:nvSpPr>
        <p:spPr>
          <a:noFill/>
          <a:ln/>
        </p:spPr>
        <p:txBody>
          <a:bodyPr/>
          <a:lstStyle/>
          <a:p>
            <a:pPr marL="609600" indent="-609600"/>
            <a:r>
              <a:rPr lang="en-US"/>
              <a:t>Catharine Booth</a:t>
            </a:r>
          </a:p>
          <a:p>
            <a:pPr marL="609600" indent="-609600"/>
            <a:r>
              <a:rPr lang="en-US"/>
              <a:t>Joan of Arc</a:t>
            </a:r>
          </a:p>
          <a:p>
            <a:pPr marL="609600" indent="-609600"/>
            <a:r>
              <a:rPr lang="en-US"/>
              <a:t>Amy Carmichael</a:t>
            </a:r>
          </a:p>
          <a:p>
            <a:pPr marL="609600" indent="-609600"/>
            <a:r>
              <a:rPr lang="en-US"/>
              <a:t>Corrie Ten Boon</a:t>
            </a:r>
          </a:p>
          <a:p>
            <a:pPr marL="609600" indent="-609600"/>
            <a:r>
              <a:rPr lang="en-US"/>
              <a:t>Elisabeth Elliott</a:t>
            </a:r>
          </a:p>
          <a:p>
            <a:pPr marL="609600" indent="-609600"/>
            <a:r>
              <a:rPr lang="en-US"/>
              <a:t>Joyce Meyers</a:t>
            </a:r>
          </a:p>
          <a:p>
            <a:pPr marL="609600" indent="-609600"/>
            <a:endParaRPr lang="en-US"/>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24642" name="Rectangle 2"/>
          <p:cNvSpPr>
            <a:spLocks noGrp="1" noChangeArrowheads="1"/>
          </p:cNvSpPr>
          <p:nvPr>
            <p:ph type="title"/>
          </p:nvPr>
        </p:nvSpPr>
        <p:spPr/>
        <p:txBody>
          <a:bodyPr/>
          <a:lstStyle/>
          <a:p>
            <a:r>
              <a:rPr lang="en-US"/>
              <a:t>Egalitarianism</a:t>
            </a:r>
          </a:p>
        </p:txBody>
      </p:sp>
      <p:sp>
        <p:nvSpPr>
          <p:cNvPr id="624643" name="Rectangle 3"/>
          <p:cNvSpPr>
            <a:spLocks noGrp="1" noChangeArrowheads="1"/>
          </p:cNvSpPr>
          <p:nvPr>
            <p:ph type="body" idx="1"/>
          </p:nvPr>
        </p:nvSpPr>
        <p:spPr>
          <a:noFill/>
          <a:ln/>
        </p:spPr>
        <p:txBody>
          <a:bodyPr/>
          <a:lstStyle/>
          <a:p>
            <a:pPr marL="609600" indent="-609600">
              <a:buFontTx/>
              <a:buAutoNum type="arabicPeriod" startAt="5"/>
            </a:pPr>
            <a:r>
              <a:rPr lang="en-US"/>
              <a:t>Despite claims to the contrary, it is hard to see how stating that women are denied the opportunity of exercising spiritual headship over men does not demean the ontological value of women.</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28738" name="Rectangle 2"/>
          <p:cNvSpPr>
            <a:spLocks noGrp="1" noChangeArrowheads="1"/>
          </p:cNvSpPr>
          <p:nvPr>
            <p:ph type="title"/>
          </p:nvPr>
        </p:nvSpPr>
        <p:spPr/>
        <p:txBody>
          <a:bodyPr/>
          <a:lstStyle/>
          <a:p>
            <a:r>
              <a:rPr lang="en-US"/>
              <a:t>Egalitarianism</a:t>
            </a:r>
          </a:p>
        </p:txBody>
      </p:sp>
      <p:sp>
        <p:nvSpPr>
          <p:cNvPr id="628739" name="Rectangle 3"/>
          <p:cNvSpPr>
            <a:spLocks noGrp="1" noChangeArrowheads="1"/>
          </p:cNvSpPr>
          <p:nvPr>
            <p:ph type="body" idx="1"/>
          </p:nvPr>
        </p:nvSpPr>
        <p:spPr/>
        <p:txBody>
          <a:bodyPr/>
          <a:lstStyle/>
          <a:p>
            <a:pPr marL="533400" indent="-533400">
              <a:buFontTx/>
              <a:buNone/>
            </a:pPr>
            <a:r>
              <a:rPr lang="en-US" b="1">
                <a:effectLst>
                  <a:outerShdw blurRad="38100" dist="38100" dir="2700000" algn="tl">
                    <a:srgbClr val="DDDDDD"/>
                  </a:outerShdw>
                </a:effectLst>
              </a:rPr>
              <a:t>Response to Egalitarianism:</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33858" name="Rectangle 2"/>
          <p:cNvSpPr>
            <a:spLocks noGrp="1" noChangeArrowheads="1"/>
          </p:cNvSpPr>
          <p:nvPr>
            <p:ph type="title"/>
          </p:nvPr>
        </p:nvSpPr>
        <p:spPr/>
        <p:txBody>
          <a:bodyPr/>
          <a:lstStyle/>
          <a:p>
            <a:r>
              <a:rPr lang="en-US"/>
              <a:t>Egalitarianism</a:t>
            </a:r>
          </a:p>
        </p:txBody>
      </p:sp>
      <p:sp>
        <p:nvSpPr>
          <p:cNvPr id="633859" name="Rectangle 3"/>
          <p:cNvSpPr>
            <a:spLocks noGrp="1" noChangeArrowheads="1"/>
          </p:cNvSpPr>
          <p:nvPr>
            <p:ph type="body" idx="1"/>
          </p:nvPr>
        </p:nvSpPr>
        <p:spPr/>
        <p:txBody>
          <a:bodyPr/>
          <a:lstStyle/>
          <a:p>
            <a:pPr marL="533400" indent="-533400">
              <a:buFontTx/>
              <a:buAutoNum type="arabicPeriod"/>
            </a:pPr>
            <a:r>
              <a:rPr lang="en-US"/>
              <a:t>While it is true that God sometimes does not reform cultural issues immediately, a husband</a:t>
            </a:r>
            <a:r>
              <a:rPr lang="ja-JP" altLang="en-US">
                <a:latin typeface="Arial"/>
              </a:rPr>
              <a:t>’</a:t>
            </a:r>
            <a:r>
              <a:rPr lang="en-US"/>
              <a:t>s leadership is not a cultural issue any more than children obeying their parents (Eph. 6:1) is a cultural issue.</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32834" name="Rectangle 2"/>
          <p:cNvSpPr>
            <a:spLocks noGrp="1" noChangeArrowheads="1"/>
          </p:cNvSpPr>
          <p:nvPr>
            <p:ph type="title"/>
          </p:nvPr>
        </p:nvSpPr>
        <p:spPr/>
        <p:txBody>
          <a:bodyPr/>
          <a:lstStyle/>
          <a:p>
            <a:r>
              <a:rPr lang="en-US"/>
              <a:t>Egalitarianism</a:t>
            </a:r>
          </a:p>
        </p:txBody>
      </p:sp>
      <p:sp>
        <p:nvSpPr>
          <p:cNvPr id="632835" name="Rectangle 3"/>
          <p:cNvSpPr>
            <a:spLocks noGrp="1" noChangeArrowheads="1"/>
          </p:cNvSpPr>
          <p:nvPr>
            <p:ph type="body" idx="1"/>
          </p:nvPr>
        </p:nvSpPr>
        <p:spPr/>
        <p:txBody>
          <a:bodyPr/>
          <a:lstStyle/>
          <a:p>
            <a:pPr marL="609600" indent="-609600">
              <a:buFontTx/>
              <a:buAutoNum type="arabicPeriod" startAt="2"/>
            </a:pPr>
            <a:r>
              <a:rPr lang="en-US" sz="2800"/>
              <a:t>There is much evidence that clearly shows that male leadership is not a result of the Fall:</a:t>
            </a:r>
          </a:p>
          <a:p>
            <a:pPr marL="990600" lvl="1" indent="-533400">
              <a:buFontTx/>
              <a:buChar char="•"/>
            </a:pPr>
            <a:r>
              <a:rPr lang="en-US" sz="2400"/>
              <a:t>Adam was created first.</a:t>
            </a:r>
          </a:p>
          <a:p>
            <a:pPr marL="990600" lvl="1" indent="-533400">
              <a:buFontTx/>
              <a:buChar char="•"/>
            </a:pPr>
            <a:r>
              <a:rPr lang="en-US" sz="2400"/>
              <a:t>Eve was created as a completer.</a:t>
            </a:r>
          </a:p>
          <a:p>
            <a:pPr marL="990600" lvl="1" indent="-533400">
              <a:buFontTx/>
              <a:buChar char="•"/>
            </a:pPr>
            <a:r>
              <a:rPr lang="en-US" sz="2400"/>
              <a:t>Adam named Eve.</a:t>
            </a:r>
          </a:p>
          <a:p>
            <a:pPr marL="990600" lvl="1" indent="-533400">
              <a:buFontTx/>
              <a:buChar char="•"/>
            </a:pPr>
            <a:r>
              <a:rPr lang="en-US" sz="2400"/>
              <a:t>God spoke to Adam first after the Fall.</a:t>
            </a:r>
          </a:p>
          <a:p>
            <a:pPr marL="990600" lvl="1" indent="-533400">
              <a:buFontTx/>
              <a:buChar char="•"/>
            </a:pPr>
            <a:r>
              <a:rPr lang="en-US" sz="2400"/>
              <a:t>Adam, not Eve, represents the human race in the Fall (Romans 5:12-19).</a:t>
            </a:r>
          </a:p>
          <a:p>
            <a:pPr marL="990600" lvl="1" indent="-533400">
              <a:buFontTx/>
              <a:buChar char="•"/>
            </a:pPr>
            <a:r>
              <a:rPr lang="en-US" sz="2400"/>
              <a:t>The curse brought distortion of previous roles, not the introduction of new role.</a:t>
            </a:r>
          </a:p>
          <a:p>
            <a:pPr marL="609600" indent="-609600">
              <a:buFontTx/>
              <a:buAutoNum type="arabicPeriod" startAt="2"/>
            </a:pPr>
            <a:endParaRPr lang="en-US" sz="280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35906" name="Rectangle 2"/>
          <p:cNvSpPr>
            <a:spLocks noGrp="1" noChangeArrowheads="1"/>
          </p:cNvSpPr>
          <p:nvPr>
            <p:ph type="title"/>
          </p:nvPr>
        </p:nvSpPr>
        <p:spPr/>
        <p:txBody>
          <a:bodyPr/>
          <a:lstStyle/>
          <a:p>
            <a:r>
              <a:rPr lang="en-US"/>
              <a:t>Egalitarianism</a:t>
            </a:r>
          </a:p>
        </p:txBody>
      </p:sp>
      <p:sp>
        <p:nvSpPr>
          <p:cNvPr id="635907" name="Rectangle 3"/>
          <p:cNvSpPr>
            <a:spLocks noGrp="1" noChangeArrowheads="1"/>
          </p:cNvSpPr>
          <p:nvPr>
            <p:ph type="body" idx="1"/>
          </p:nvPr>
        </p:nvSpPr>
        <p:spPr/>
        <p:txBody>
          <a:bodyPr/>
          <a:lstStyle/>
          <a:p>
            <a:pPr marL="609600" indent="-609600">
              <a:buFontTx/>
              <a:buAutoNum type="arabicPeriod" startAt="3"/>
            </a:pPr>
            <a:r>
              <a:rPr lang="en-US"/>
              <a:t>Many of the examples, such as Deborah, are the exception because of the lack of male leadership. Women, however, did effectively prophesy and hold leadership positions in the early church and can in today</a:t>
            </a:r>
            <a:r>
              <a:rPr lang="ja-JP" altLang="en-US">
                <a:latin typeface="Arial"/>
              </a:rPr>
              <a:t>’</a:t>
            </a:r>
            <a:r>
              <a:rPr lang="en-US"/>
              <a:t>s church as well. The debate is not whether women can be leaders or teachers, but whether they can be in authority over men. </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37954" name="Rectangle 2"/>
          <p:cNvSpPr>
            <a:spLocks noGrp="1" noChangeArrowheads="1"/>
          </p:cNvSpPr>
          <p:nvPr>
            <p:ph type="title"/>
          </p:nvPr>
        </p:nvSpPr>
        <p:spPr/>
        <p:txBody>
          <a:bodyPr/>
          <a:lstStyle/>
          <a:p>
            <a:r>
              <a:rPr lang="en-US"/>
              <a:t>Egalitarianism</a:t>
            </a:r>
          </a:p>
        </p:txBody>
      </p:sp>
      <p:sp>
        <p:nvSpPr>
          <p:cNvPr id="637955" name="Rectangle 3"/>
          <p:cNvSpPr>
            <a:spLocks noGrp="1" noChangeArrowheads="1"/>
          </p:cNvSpPr>
          <p:nvPr>
            <p:ph type="body" idx="1"/>
          </p:nvPr>
        </p:nvSpPr>
        <p:spPr/>
        <p:txBody>
          <a:bodyPr/>
          <a:lstStyle/>
          <a:p>
            <a:pPr marL="609600" indent="-609600">
              <a:buFontTx/>
              <a:buAutoNum type="arabicPeriod" startAt="4"/>
            </a:pPr>
            <a:r>
              <a:rPr lang="en-US"/>
              <a:t>Again, it is agreed that women have been and are very effective leaders. But referring to the success of women who have occupied a position of spiritual leadership over men is pragmatic at best. God may bless ministries in spite of their shortcomings, and not because of them. </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40002" name="Rectangle 2"/>
          <p:cNvSpPr>
            <a:spLocks noGrp="1" noChangeArrowheads="1"/>
          </p:cNvSpPr>
          <p:nvPr>
            <p:ph type="title"/>
          </p:nvPr>
        </p:nvSpPr>
        <p:spPr/>
        <p:txBody>
          <a:bodyPr/>
          <a:lstStyle/>
          <a:p>
            <a:r>
              <a:rPr lang="en-US"/>
              <a:t>Egalitarianism</a:t>
            </a:r>
          </a:p>
        </p:txBody>
      </p:sp>
      <p:sp>
        <p:nvSpPr>
          <p:cNvPr id="640003" name="Rectangle 3"/>
          <p:cNvSpPr>
            <a:spLocks noGrp="1" noChangeArrowheads="1"/>
          </p:cNvSpPr>
          <p:nvPr>
            <p:ph type="body" idx="1"/>
          </p:nvPr>
        </p:nvSpPr>
        <p:spPr/>
        <p:txBody>
          <a:bodyPr/>
          <a:lstStyle/>
          <a:p>
            <a:pPr marL="609600" indent="-609600">
              <a:buFontTx/>
              <a:buAutoNum type="arabicPeriod" startAt="5"/>
            </a:pPr>
            <a:r>
              <a:rPr lang="en-US"/>
              <a:t>Stating that people are genetically prepared for particular services is not a dishonor and it does not promote an ontological hierarchy. Acknowledgement is easily made that men are not prepared for childbirth, but this in no way devalues their person; it just substantiates that their role is not childbearing.</a:t>
            </a: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Grp="1" noChangeArrowheads="1"/>
          </p:cNvSpPr>
          <p:nvPr>
            <p:ph type="dt" sz="half" idx="2"/>
          </p:nvPr>
        </p:nvSpPr>
        <p:spPr/>
        <p:txBody>
          <a:bodyPr/>
          <a:lstStyle/>
          <a:p>
            <a:r>
              <a:rPr lang="en-US"/>
              <a:t>Copyright © 2003-2006 Reclaiming the Mind Ministries, All rights reserved.</a:t>
            </a:r>
          </a:p>
        </p:txBody>
      </p:sp>
      <p:sp>
        <p:nvSpPr>
          <p:cNvPr id="1024002" name="Rectangle 2"/>
          <p:cNvSpPr>
            <a:spLocks noGrp="1" noChangeArrowheads="1"/>
          </p:cNvSpPr>
          <p:nvPr>
            <p:ph type="ctrTitle"/>
          </p:nvPr>
        </p:nvSpPr>
        <p:spPr/>
        <p:txBody>
          <a:bodyPr/>
          <a:lstStyle/>
          <a:p>
            <a:r>
              <a:rPr lang="en-US"/>
              <a:t>Discussion Groups</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388098" name="Rectangle 2"/>
          <p:cNvSpPr>
            <a:spLocks noGrp="1" noChangeArrowheads="1"/>
          </p:cNvSpPr>
          <p:nvPr>
            <p:ph type="title"/>
          </p:nvPr>
        </p:nvSpPr>
        <p:spPr/>
        <p:txBody>
          <a:bodyPr/>
          <a:lstStyle/>
          <a:p>
            <a:r>
              <a:rPr lang="en-US"/>
              <a:t>The Sex of Humanity</a:t>
            </a:r>
          </a:p>
        </p:txBody>
      </p:sp>
      <p:sp>
        <p:nvSpPr>
          <p:cNvPr id="388099" name="Rectangle 3"/>
          <p:cNvSpPr>
            <a:spLocks noGrp="1" noChangeArrowheads="1"/>
          </p:cNvSpPr>
          <p:nvPr>
            <p:ph type="body" idx="1"/>
          </p:nvPr>
        </p:nvSpPr>
        <p:spPr/>
        <p:txBody>
          <a:bodyPr/>
          <a:lstStyle/>
          <a:p>
            <a:pPr marL="609600" indent="-609600">
              <a:buFontTx/>
              <a:buAutoNum type="arabicPeriod"/>
            </a:pPr>
            <a:r>
              <a:rPr lang="en-US" b="1">
                <a:effectLst>
                  <a:outerShdw blurRad="38100" dist="38100" dir="2700000" algn="tl">
                    <a:srgbClr val="DDDDDD"/>
                  </a:outerShdw>
                </a:effectLst>
              </a:rPr>
              <a:t>To the women</a:t>
            </a:r>
            <a:r>
              <a:rPr lang="en-US"/>
              <a:t>: What do you like most about being a woman?</a:t>
            </a:r>
          </a:p>
          <a:p>
            <a:pPr marL="609600" indent="-609600">
              <a:buFontTx/>
              <a:buAutoNum type="arabicPeriod"/>
            </a:pPr>
            <a:r>
              <a:rPr lang="en-US" b="1">
                <a:effectLst>
                  <a:outerShdw blurRad="38100" dist="38100" dir="2700000" algn="tl">
                    <a:srgbClr val="DDDDDD"/>
                  </a:outerShdw>
                </a:effectLst>
              </a:rPr>
              <a:t>To the men</a:t>
            </a:r>
            <a:r>
              <a:rPr lang="en-US"/>
              <a:t>: What do you like most about being a man?</a:t>
            </a:r>
          </a:p>
          <a:p>
            <a:pPr marL="609600" indent="-609600">
              <a:buFontTx/>
              <a:buAutoNum type="arabicPeriod"/>
            </a:pPr>
            <a:r>
              <a:rPr lang="en-US" b="1">
                <a:effectLst>
                  <a:outerShdw blurRad="38100" dist="38100" dir="2700000" algn="tl">
                    <a:srgbClr val="DDDDDD"/>
                  </a:outerShdw>
                </a:effectLst>
              </a:rPr>
              <a:t>To the women</a:t>
            </a:r>
            <a:r>
              <a:rPr lang="en-US"/>
              <a:t>: What do you like least about being a woman?</a:t>
            </a:r>
          </a:p>
          <a:p>
            <a:pPr marL="609600" indent="-609600">
              <a:buFontTx/>
              <a:buAutoNum type="arabicPeriod"/>
            </a:pPr>
            <a:r>
              <a:rPr lang="en-US" b="1">
                <a:effectLst>
                  <a:outerShdw blurRad="38100" dist="38100" dir="2700000" algn="tl">
                    <a:srgbClr val="DDDDDD"/>
                  </a:outerShdw>
                </a:effectLst>
              </a:rPr>
              <a:t>To the men</a:t>
            </a:r>
            <a:r>
              <a:rPr lang="en-US"/>
              <a:t>: What do you like least about being a man?</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586754" name="Rectangle 2"/>
          <p:cNvSpPr>
            <a:spLocks noGrp="1" noChangeArrowheads="1"/>
          </p:cNvSpPr>
          <p:nvPr>
            <p:ph type="title"/>
          </p:nvPr>
        </p:nvSpPr>
        <p:spPr/>
        <p:txBody>
          <a:bodyPr/>
          <a:lstStyle/>
          <a:p>
            <a:r>
              <a:rPr lang="en-US"/>
              <a:t>The Sex of Humanity</a:t>
            </a:r>
          </a:p>
        </p:txBody>
      </p:sp>
      <p:sp>
        <p:nvSpPr>
          <p:cNvPr id="586755" name="Rectangle 3"/>
          <p:cNvSpPr>
            <a:spLocks noGrp="1" noChangeArrowheads="1"/>
          </p:cNvSpPr>
          <p:nvPr>
            <p:ph type="body" idx="1"/>
          </p:nvPr>
        </p:nvSpPr>
        <p:spPr/>
        <p:txBody>
          <a:bodyPr/>
          <a:lstStyle/>
          <a:p>
            <a:pPr marL="609600" indent="-609600">
              <a:buFontTx/>
              <a:buNone/>
            </a:pPr>
            <a:r>
              <a:rPr lang="en-US"/>
              <a:t>Read Genesis 2:18-25</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600066" name="Rectangle 2"/>
          <p:cNvSpPr>
            <a:spLocks noGrp="1" noChangeArrowheads="1"/>
          </p:cNvSpPr>
          <p:nvPr>
            <p:ph type="title"/>
          </p:nvPr>
        </p:nvSpPr>
        <p:spPr/>
        <p:txBody>
          <a:bodyPr/>
          <a:lstStyle/>
          <a:p>
            <a:r>
              <a:rPr lang="en-US"/>
              <a:t>The Sex of Humanity</a:t>
            </a:r>
          </a:p>
        </p:txBody>
      </p:sp>
      <p:sp>
        <p:nvSpPr>
          <p:cNvPr id="600067" name="Rectangle 3"/>
          <p:cNvSpPr>
            <a:spLocks noGrp="1" noChangeArrowheads="1"/>
          </p:cNvSpPr>
          <p:nvPr>
            <p:ph type="body" idx="1"/>
          </p:nvPr>
        </p:nvSpPr>
        <p:spPr/>
        <p:txBody>
          <a:bodyPr/>
          <a:lstStyle/>
          <a:p>
            <a:pPr marL="609600" indent="-609600">
              <a:buFontTx/>
              <a:buNone/>
            </a:pPr>
            <a:r>
              <a:rPr lang="en-US" b="1">
                <a:effectLst>
                  <a:outerShdw blurRad="38100" dist="38100" dir="2700000" algn="tl">
                    <a:srgbClr val="DDDDDD"/>
                  </a:outerShdw>
                </a:effectLst>
              </a:rPr>
              <a:t>Two Positions:</a:t>
            </a:r>
          </a:p>
          <a:p>
            <a:pPr marL="609600" indent="-609600">
              <a:buFontTx/>
              <a:buAutoNum type="arabicPeriod"/>
            </a:pPr>
            <a:r>
              <a:rPr lang="en-US"/>
              <a:t>Egalitarianism</a:t>
            </a:r>
          </a:p>
          <a:p>
            <a:pPr marL="609600" indent="-609600">
              <a:buFontTx/>
              <a:buAutoNum type="arabicPeriod"/>
            </a:pPr>
            <a:r>
              <a:rPr lang="en-US"/>
              <a:t>Complementarianism</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Copyright © 2003-2006 Reclaiming the Mind Ministries, All rights reserved.</a:t>
            </a:r>
          </a:p>
        </p:txBody>
      </p:sp>
      <p:sp>
        <p:nvSpPr>
          <p:cNvPr id="626690" name="Rectangle 2"/>
          <p:cNvSpPr>
            <a:spLocks noGrp="1" noChangeArrowheads="1"/>
          </p:cNvSpPr>
          <p:nvPr>
            <p:ph type="title"/>
          </p:nvPr>
        </p:nvSpPr>
        <p:spPr/>
        <p:txBody>
          <a:bodyPr/>
          <a:lstStyle/>
          <a:p>
            <a:r>
              <a:rPr lang="en-US"/>
              <a:t>The Sex of Humanity</a:t>
            </a:r>
          </a:p>
        </p:txBody>
      </p:sp>
      <p:sp>
        <p:nvSpPr>
          <p:cNvPr id="626692" name="Rectangle 4"/>
          <p:cNvSpPr>
            <a:spLocks noChangeArrowheads="1"/>
          </p:cNvSpPr>
          <p:nvPr/>
        </p:nvSpPr>
        <p:spPr bwMode="auto">
          <a:xfrm>
            <a:off x="3048000" y="4114800"/>
            <a:ext cx="4724400" cy="1927225"/>
          </a:xfrm>
          <a:prstGeom prst="rect">
            <a:avLst/>
          </a:prstGeom>
          <a:solidFill>
            <a:schemeClr val="bg1"/>
          </a:solidFill>
          <a:ln w="9525">
            <a:solidFill>
              <a:schemeClr val="tx1"/>
            </a:solidFill>
            <a:miter lim="800000"/>
            <a:headEnd/>
            <a:tailEnd/>
          </a:ln>
          <a:effectLst>
            <a:outerShdw blurRad="63500" dist="107763" dir="13500000" algn="ctr" rotWithShape="0">
              <a:schemeClr val="bg2">
                <a:alpha val="50000"/>
              </a:schemeClr>
            </a:outerShdw>
          </a:effectLst>
        </p:spPr>
        <p:txBody>
          <a:bodyPr anchor="ctr">
            <a:spAutoFit/>
          </a:bodyPr>
          <a:lstStyle/>
          <a:p>
            <a:r>
              <a:rPr lang="ja-JP" altLang="en-US" sz="2400" b="1">
                <a:latin typeface="Bradley Hand ITC" charset="0"/>
              </a:rPr>
              <a:t>“</a:t>
            </a:r>
            <a:r>
              <a:rPr lang="en-US" sz="2400" b="1">
                <a:latin typeface="Bradley Hand ITC" charset="0"/>
              </a:rPr>
              <a:t>Many women have received power through the grace of God and performed many deeds of manly valor.</a:t>
            </a:r>
            <a:r>
              <a:rPr lang="ja-JP" altLang="en-US" sz="2400" b="1">
                <a:latin typeface="Bradley Hand ITC" charset="0"/>
              </a:rPr>
              <a:t>”</a:t>
            </a:r>
            <a:endParaRPr lang="en-US" sz="2400" b="1">
              <a:latin typeface="Bradley Hand ITC" charset="0"/>
            </a:endParaRPr>
          </a:p>
          <a:p>
            <a:pPr algn="r"/>
            <a:r>
              <a:rPr lang="en-US" sz="2400" b="1">
                <a:latin typeface="Bradley Hand ITC" charset="0"/>
                <a:cs typeface="Arial" charset="0"/>
              </a:rPr>
              <a:t>–Clement of Alexandria</a:t>
            </a:r>
          </a:p>
        </p:txBody>
      </p:sp>
      <p:sp>
        <p:nvSpPr>
          <p:cNvPr id="626693" name="Rectangle 5"/>
          <p:cNvSpPr>
            <a:spLocks noChangeArrowheads="1"/>
          </p:cNvSpPr>
          <p:nvPr/>
        </p:nvSpPr>
        <p:spPr bwMode="auto">
          <a:xfrm>
            <a:off x="1066800" y="1752600"/>
            <a:ext cx="6248400" cy="1562100"/>
          </a:xfrm>
          <a:prstGeom prst="rect">
            <a:avLst/>
          </a:prstGeom>
          <a:solidFill>
            <a:schemeClr val="bg1"/>
          </a:solidFill>
          <a:ln w="9525">
            <a:solidFill>
              <a:schemeClr val="tx1"/>
            </a:solidFill>
            <a:miter lim="800000"/>
            <a:headEnd/>
            <a:tailEnd/>
          </a:ln>
          <a:effectLst>
            <a:outerShdw blurRad="63500" dist="107763" dir="13500000" algn="ctr" rotWithShape="0">
              <a:schemeClr val="bg2">
                <a:alpha val="50000"/>
              </a:schemeClr>
            </a:outerShdw>
          </a:effectLst>
        </p:spPr>
        <p:txBody>
          <a:bodyPr anchor="ctr">
            <a:spAutoFit/>
          </a:bodyPr>
          <a:lstStyle/>
          <a:p>
            <a:r>
              <a:rPr lang="ja-JP" altLang="en-US" sz="2400" b="1">
                <a:latin typeface="Bradley Hand ITC" charset="0"/>
              </a:rPr>
              <a:t>“</a:t>
            </a:r>
            <a:r>
              <a:rPr lang="en-US" sz="2400" b="1">
                <a:latin typeface="Bradley Hand ITC" charset="0"/>
              </a:rPr>
              <a:t>A women, however learned and holy, may not take upon herself to teach in an assembly of men.</a:t>
            </a:r>
            <a:r>
              <a:rPr lang="ja-JP" altLang="en-US" sz="2400" b="1">
                <a:latin typeface="Bradley Hand ITC" charset="0"/>
              </a:rPr>
              <a:t>”</a:t>
            </a:r>
            <a:endParaRPr lang="en-US" sz="2400" b="1">
              <a:latin typeface="Bradley Hand ITC" charset="0"/>
            </a:endParaRPr>
          </a:p>
          <a:p>
            <a:pPr algn="r"/>
            <a:r>
              <a:rPr lang="en-US" sz="2400" b="1">
                <a:latin typeface="Bradley Hand ITC" charset="0"/>
                <a:cs typeface="Arial" charset="0"/>
              </a:rPr>
              <a:t>–the Synod of Carthage, </a:t>
            </a:r>
            <a:r>
              <a:rPr lang="en-US" b="1">
                <a:latin typeface="Bradley Hand ITC" charset="0"/>
                <a:cs typeface="Arial" charset="0"/>
              </a:rPr>
              <a:t>A.D.</a:t>
            </a:r>
            <a:r>
              <a:rPr lang="en-US" sz="2400" b="1">
                <a:latin typeface="Bradley Hand ITC" charset="0"/>
                <a:cs typeface="Arial" charset="0"/>
              </a:rPr>
              <a:t> 398</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43778" name="Rectangle 2"/>
          <p:cNvSpPr>
            <a:spLocks noGrp="1" noChangeArrowheads="1"/>
          </p:cNvSpPr>
          <p:nvPr>
            <p:ph type="title"/>
          </p:nvPr>
        </p:nvSpPr>
        <p:spPr/>
        <p:txBody>
          <a:bodyPr/>
          <a:lstStyle/>
          <a:p>
            <a:r>
              <a:rPr lang="en-US"/>
              <a:t>The Sex of Humanity</a:t>
            </a:r>
          </a:p>
        </p:txBody>
      </p:sp>
      <p:sp>
        <p:nvSpPr>
          <p:cNvPr id="843779" name="Rectangle 3"/>
          <p:cNvSpPr>
            <a:spLocks noChangeArrowheads="1"/>
          </p:cNvSpPr>
          <p:nvPr/>
        </p:nvSpPr>
        <p:spPr bwMode="auto">
          <a:xfrm>
            <a:off x="1600200" y="1981200"/>
            <a:ext cx="6705600" cy="2663825"/>
          </a:xfrm>
          <a:prstGeom prst="rect">
            <a:avLst/>
          </a:prstGeom>
          <a:solidFill>
            <a:schemeClr val="bg1"/>
          </a:solidFill>
          <a:ln w="9525">
            <a:solidFill>
              <a:schemeClr val="tx1"/>
            </a:solidFill>
            <a:miter lim="800000"/>
            <a:headEnd/>
            <a:tailEnd/>
          </a:ln>
          <a:effectLst>
            <a:outerShdw blurRad="63500" dist="107763" dir="13500000" algn="ctr" rotWithShape="0">
              <a:schemeClr val="bg2">
                <a:alpha val="50000"/>
              </a:schemeClr>
            </a:outerShdw>
          </a:effectLst>
        </p:spPr>
        <p:txBody>
          <a:bodyPr anchor="ctr">
            <a:spAutoFit/>
          </a:bodyPr>
          <a:lstStyle/>
          <a:p>
            <a:r>
              <a:rPr lang="ja-JP" altLang="en-US" sz="2800" b="1">
                <a:latin typeface="Bradley Hand ITC" charset="0"/>
              </a:rPr>
              <a:t>“</a:t>
            </a:r>
            <a:r>
              <a:rPr lang="en-US" sz="2800" b="1">
                <a:latin typeface="Bradley Hand ITC" charset="0"/>
              </a:rPr>
              <a:t>You are the Devil</a:t>
            </a:r>
            <a:r>
              <a:rPr lang="ja-JP" altLang="en-US" sz="2800" b="1">
                <a:latin typeface="Bradley Hand ITC" charset="0"/>
              </a:rPr>
              <a:t>’</a:t>
            </a:r>
            <a:r>
              <a:rPr lang="en-US" sz="2800" b="1">
                <a:latin typeface="Bradley Hand ITC" charset="0"/>
              </a:rPr>
              <a:t>s gateway; you are the unsealer of that tree; you are the first forsaker of the divine law; you are the one who persuaded him whom the Devil was not brave enough to approach.</a:t>
            </a:r>
            <a:r>
              <a:rPr lang="ja-JP" altLang="en-US" sz="2800" b="1">
                <a:latin typeface="Bradley Hand ITC" charset="0"/>
              </a:rPr>
              <a:t>”</a:t>
            </a:r>
            <a:endParaRPr lang="en-US" sz="2800" b="1">
              <a:latin typeface="Bradley Hand ITC" charset="0"/>
            </a:endParaRPr>
          </a:p>
          <a:p>
            <a:pPr algn="r"/>
            <a:r>
              <a:rPr lang="en-US" sz="2800" b="1">
                <a:latin typeface="Bradley Hand ITC" charset="0"/>
                <a:cs typeface="Arial" charset="0"/>
              </a:rPr>
              <a:t>–Tertullian</a:t>
            </a:r>
            <a:endParaRPr lang="en-US" sz="2800" b="1" i="1">
              <a:latin typeface="Bradley Hand ITC" charset="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7714" name="Rectangle 2"/>
          <p:cNvSpPr>
            <a:spLocks noGrp="1" noChangeArrowheads="1"/>
          </p:cNvSpPr>
          <p:nvPr>
            <p:ph type="title"/>
          </p:nvPr>
        </p:nvSpPr>
        <p:spPr/>
        <p:txBody>
          <a:bodyPr/>
          <a:lstStyle/>
          <a:p>
            <a:r>
              <a:rPr lang="en-US"/>
              <a:t>The Sex of Humanity</a:t>
            </a:r>
          </a:p>
        </p:txBody>
      </p:sp>
      <p:sp>
        <p:nvSpPr>
          <p:cNvPr id="627718" name="Rectangle 6"/>
          <p:cNvSpPr>
            <a:spLocks noChangeArrowheads="1"/>
          </p:cNvSpPr>
          <p:nvPr/>
        </p:nvSpPr>
        <p:spPr bwMode="auto">
          <a:xfrm>
            <a:off x="762000" y="1371600"/>
            <a:ext cx="7620000" cy="4799013"/>
          </a:xfrm>
          <a:prstGeom prst="rect">
            <a:avLst/>
          </a:prstGeom>
          <a:solidFill>
            <a:schemeClr val="bg1"/>
          </a:solidFill>
          <a:ln w="9525">
            <a:solidFill>
              <a:schemeClr val="tx1"/>
            </a:solidFill>
            <a:miter lim="800000"/>
            <a:headEnd/>
            <a:tailEnd/>
          </a:ln>
          <a:effectLst>
            <a:outerShdw blurRad="63500" dist="107763" dir="13500000" algn="ctr" rotWithShape="0">
              <a:schemeClr val="bg2">
                <a:alpha val="50000"/>
              </a:schemeClr>
            </a:outerShdw>
          </a:effectLst>
        </p:spPr>
        <p:txBody>
          <a:bodyPr anchor="ctr">
            <a:spAutoFit/>
          </a:bodyPr>
          <a:lstStyle/>
          <a:p>
            <a:r>
              <a:rPr lang="ja-JP" altLang="en-US" sz="2800" b="1">
                <a:latin typeface="Bradley Hand ITC" charset="0"/>
              </a:rPr>
              <a:t>“</a:t>
            </a:r>
            <a:r>
              <a:rPr lang="en-US" sz="2800" b="1">
                <a:latin typeface="Bradley Hand ITC" charset="0"/>
              </a:rPr>
              <a:t>A woman must quietly receive instruction with entire submissiveness. But I do not allow a woman to teach or exercise authority over a man, but to remain quiet. For it was Adam who was first created, </a:t>
            </a:r>
            <a:r>
              <a:rPr lang="en-US" sz="2800" b="1" i="1">
                <a:latin typeface="Bradley Hand ITC" charset="0"/>
              </a:rPr>
              <a:t>and </a:t>
            </a:r>
            <a:r>
              <a:rPr lang="en-US" sz="2800" b="1">
                <a:latin typeface="Bradley Hand ITC" charset="0"/>
              </a:rPr>
              <a:t>then Eve. And </a:t>
            </a:r>
            <a:r>
              <a:rPr lang="en-US" sz="2800" b="1" i="1">
                <a:latin typeface="Bradley Hand ITC" charset="0"/>
              </a:rPr>
              <a:t>it was </a:t>
            </a:r>
            <a:r>
              <a:rPr lang="en-US" sz="2800" b="1">
                <a:latin typeface="Bradley Hand ITC" charset="0"/>
              </a:rPr>
              <a:t>not Adam </a:t>
            </a:r>
            <a:r>
              <a:rPr lang="en-US" sz="2800" b="1" i="1">
                <a:latin typeface="Bradley Hand ITC" charset="0"/>
              </a:rPr>
              <a:t>who </a:t>
            </a:r>
            <a:r>
              <a:rPr lang="en-US" sz="2800" b="1">
                <a:latin typeface="Bradley Hand ITC" charset="0"/>
              </a:rPr>
              <a:t>was deceived, but the woman being deceived, fell into transgression. But </a:t>
            </a:r>
            <a:r>
              <a:rPr lang="en-US" sz="2800" b="1" i="1">
                <a:latin typeface="Bradley Hand ITC" charset="0"/>
              </a:rPr>
              <a:t>women </a:t>
            </a:r>
            <a:r>
              <a:rPr lang="en-US" sz="2800" b="1">
                <a:latin typeface="Bradley Hand ITC" charset="0"/>
              </a:rPr>
              <a:t>will be preserved through the bearing of children if they continue in faith and love and sanctity with self-restraint.</a:t>
            </a:r>
            <a:r>
              <a:rPr lang="ja-JP" altLang="en-US" sz="2800" b="1">
                <a:latin typeface="Bradley Hand ITC" charset="0"/>
              </a:rPr>
              <a:t>”</a:t>
            </a:r>
            <a:endParaRPr lang="en-US" sz="2800" b="1">
              <a:latin typeface="Bradley Hand ITC" charset="0"/>
            </a:endParaRPr>
          </a:p>
          <a:p>
            <a:pPr algn="r"/>
            <a:r>
              <a:rPr lang="en-US" sz="2800" b="1">
                <a:latin typeface="Bradley Hand ITC" charset="0"/>
                <a:cs typeface="Arial" charset="0"/>
              </a:rPr>
              <a:t>–Paul, 1 Tim. 2:11-15</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Copyright © 2003-2006 Reclaiming the Mind Ministries, All rights reserved.</a:t>
            </a:r>
          </a:p>
        </p:txBody>
      </p:sp>
      <p:sp>
        <p:nvSpPr>
          <p:cNvPr id="804866" name="Rectangle 2"/>
          <p:cNvSpPr>
            <a:spLocks noGrp="1" noChangeArrowheads="1"/>
          </p:cNvSpPr>
          <p:nvPr>
            <p:ph type="title"/>
          </p:nvPr>
        </p:nvSpPr>
        <p:spPr>
          <a:xfrm>
            <a:off x="0" y="274638"/>
            <a:ext cx="9144000" cy="1143000"/>
          </a:xfrm>
        </p:spPr>
        <p:txBody>
          <a:bodyPr/>
          <a:lstStyle/>
          <a:p>
            <a:r>
              <a:rPr lang="en-US"/>
              <a:t>Egalitarianism</a:t>
            </a:r>
          </a:p>
        </p:txBody>
      </p:sp>
      <p:sp>
        <p:nvSpPr>
          <p:cNvPr id="804867" name="Rectangle 3"/>
          <p:cNvSpPr>
            <a:spLocks noGrp="1" noChangeArrowheads="1"/>
          </p:cNvSpPr>
          <p:nvPr>
            <p:ph type="body" idx="1"/>
          </p:nvPr>
        </p:nvSpPr>
        <p:spPr/>
        <p:txBody>
          <a:bodyPr/>
          <a:lstStyle/>
          <a:p>
            <a:pPr marL="0" indent="0" algn="ctr">
              <a:buFontTx/>
              <a:buNone/>
            </a:pPr>
            <a:endParaRPr lang="en-US" sz="4000">
              <a:effectLst>
                <a:outerShdw blurRad="38100" dist="38100" dir="2700000" algn="tl">
                  <a:srgbClr val="DDDDDD"/>
                </a:outerShdw>
              </a:effectLst>
            </a:endParaRPr>
          </a:p>
          <a:p>
            <a:pPr marL="0" indent="0" algn="ctr">
              <a:buFontTx/>
              <a:buNone/>
            </a:pPr>
            <a:r>
              <a:rPr lang="en-US" sz="4000">
                <a:effectLst>
                  <a:outerShdw blurRad="38100" dist="38100" dir="2700000" algn="tl">
                    <a:srgbClr val="DDDDDD"/>
                  </a:outerShdw>
                </a:effectLst>
              </a:rPr>
              <a:t>What is the Egalitarian view?</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Perpetua Titling MT"/>
        <a:ea typeface="ＭＳ Ｐゴシック"/>
        <a:cs typeface=""/>
      </a:majorFont>
      <a:minorFont>
        <a:latin typeface="Perpetu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19847</TotalTime>
  <Words>2650</Words>
  <Application>Microsoft Macintosh PowerPoint</Application>
  <PresentationFormat>On-screen Show (4:3)</PresentationFormat>
  <Paragraphs>242</Paragraphs>
  <Slides>28</Slides>
  <Notes>28</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28</vt:i4>
      </vt:variant>
    </vt:vector>
  </HeadingPairs>
  <TitlesOfParts>
    <vt:vector size="45" baseType="lpstr">
      <vt:lpstr>Arial</vt:lpstr>
      <vt:lpstr>Perpetua Titling MT</vt:lpstr>
      <vt:lpstr>Perpetua</vt:lpstr>
      <vt:lpstr>Times New Roman</vt:lpstr>
      <vt:lpstr>Calligrapher</vt:lpstr>
      <vt:lpstr>Herald</vt:lpstr>
      <vt:lpstr>Magneto</vt:lpstr>
      <vt:lpstr>Wide Latin</vt:lpstr>
      <vt:lpstr>Pegasus</vt:lpstr>
      <vt:lpstr>SimSun</vt:lpstr>
      <vt:lpstr>Playbill</vt:lpstr>
      <vt:lpstr>Algerian</vt:lpstr>
      <vt:lpstr>Rage Italic</vt:lpstr>
      <vt:lpstr>Bradley Hand ITC</vt:lpstr>
      <vt:lpstr>Bwgrkl</vt:lpstr>
      <vt:lpstr>Wingdings</vt:lpstr>
      <vt:lpstr>Default Design</vt:lpstr>
      <vt:lpstr>Session 9 The Sex of Humanity: Egalitarianism</vt:lpstr>
      <vt:lpstr>Questions</vt:lpstr>
      <vt:lpstr>The Sex of Humanity</vt:lpstr>
      <vt:lpstr>The Sex of Humanity</vt:lpstr>
      <vt:lpstr>The Sex of Humanity</vt:lpstr>
      <vt:lpstr>The Sex of Humanity</vt:lpstr>
      <vt:lpstr>The Sex of Humanity</vt:lpstr>
      <vt:lpstr>The Sex of Humanity</vt:lpstr>
      <vt:lpstr>Egalitarianism</vt:lpstr>
      <vt:lpstr>Egalitarianism</vt:lpstr>
      <vt:lpstr>Egalitarianism</vt:lpstr>
      <vt:lpstr>Egalitarianism</vt:lpstr>
      <vt:lpstr>Egalitarianism</vt:lpstr>
      <vt:lpstr>Egalitarianism</vt:lpstr>
      <vt:lpstr>Egalitarianism</vt:lpstr>
      <vt:lpstr>Egalitarianism</vt:lpstr>
      <vt:lpstr>Egalitarianism</vt:lpstr>
      <vt:lpstr>Egalitarianism</vt:lpstr>
      <vt:lpstr>Egalitarianism</vt:lpstr>
      <vt:lpstr>Egalitarianism</vt:lpstr>
      <vt:lpstr>Egalitarianism</vt:lpstr>
      <vt:lpstr>Egalitarianism</vt:lpstr>
      <vt:lpstr>Egalitarianism</vt:lpstr>
      <vt:lpstr>Egalitarianism</vt:lpstr>
      <vt:lpstr>Egalitarianism</vt:lpstr>
      <vt:lpstr>Egalitarianism</vt:lpstr>
      <vt:lpstr>Egalitarianism</vt:lpstr>
      <vt:lpstr>Discussion Groups</vt:lpstr>
    </vt:vector>
  </TitlesOfParts>
  <Company>The Theology Program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Theology Leader's Guide</dc:title>
  <dc:subject>Humanity and Sin</dc:subject>
  <dc:creator>Michael Patton and Rhome Dyck</dc:creator>
  <cp:lastModifiedBy>Ted Paul</cp:lastModifiedBy>
  <cp:revision>350</cp:revision>
  <dcterms:created xsi:type="dcterms:W3CDTF">2003-12-30T19:51:30Z</dcterms:created>
  <dcterms:modified xsi:type="dcterms:W3CDTF">2015-06-28T03:52:17Z</dcterms:modified>
</cp:coreProperties>
</file>