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heme/themeOverride1.xml" ContentType="application/vnd.openxmlformats-officedocument.themeOverr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36"/>
  </p:notesMasterIdLst>
  <p:handoutMasterIdLst>
    <p:handoutMasterId r:id="rId37"/>
  </p:handoutMasterIdLst>
  <p:sldIdLst>
    <p:sldId id="655" r:id="rId2"/>
    <p:sldId id="626" r:id="rId3"/>
    <p:sldId id="549" r:id="rId4"/>
    <p:sldId id="542" r:id="rId5"/>
    <p:sldId id="550" r:id="rId6"/>
    <p:sldId id="551" r:id="rId7"/>
    <p:sldId id="552" r:id="rId8"/>
    <p:sldId id="553" r:id="rId9"/>
    <p:sldId id="554" r:id="rId10"/>
    <p:sldId id="555" r:id="rId11"/>
    <p:sldId id="556" r:id="rId12"/>
    <p:sldId id="559" r:id="rId13"/>
    <p:sldId id="557" r:id="rId14"/>
    <p:sldId id="561" r:id="rId15"/>
    <p:sldId id="565" r:id="rId16"/>
    <p:sldId id="562" r:id="rId17"/>
    <p:sldId id="563" r:id="rId18"/>
    <p:sldId id="564" r:id="rId19"/>
    <p:sldId id="566" r:id="rId20"/>
    <p:sldId id="548" r:id="rId21"/>
    <p:sldId id="568" r:id="rId22"/>
    <p:sldId id="569" r:id="rId23"/>
    <p:sldId id="567" r:id="rId24"/>
    <p:sldId id="570" r:id="rId25"/>
    <p:sldId id="571" r:id="rId26"/>
    <p:sldId id="517" r:id="rId27"/>
    <p:sldId id="519" r:id="rId28"/>
    <p:sldId id="298" r:id="rId29"/>
    <p:sldId id="525" r:id="rId30"/>
    <p:sldId id="523" r:id="rId31"/>
    <p:sldId id="524" r:id="rId32"/>
    <p:sldId id="518" r:id="rId33"/>
    <p:sldId id="427" r:id="rId34"/>
    <p:sldId id="697" r:id="rId3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DCFDB"/>
    <a:srgbClr val="FEF8EC"/>
    <a:srgbClr val="EBDDD9"/>
    <a:srgbClr val="E8E5DC"/>
    <a:srgbClr val="F3EBCD"/>
    <a:srgbClr val="CCCC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08" autoAdjust="0"/>
    <p:restoredTop sz="71330" autoAdjust="0"/>
  </p:normalViewPr>
  <p:slideViewPr>
    <p:cSldViewPr>
      <p:cViewPr varScale="1">
        <p:scale>
          <a:sx n="81" d="100"/>
          <a:sy n="81" d="100"/>
        </p:scale>
        <p:origin x="-104"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236"/>
    </p:cViewPr>
  </p:sorterViewPr>
  <p:notesViewPr>
    <p:cSldViewPr>
      <p:cViewPr varScale="1">
        <p:scale>
          <a:sx n="79" d="100"/>
          <a:sy n="79" d="100"/>
        </p:scale>
        <p:origin x="-1314"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9346"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t" anchorCtr="0" compatLnSpc="1">
            <a:prstTxWarp prst="textNoShape">
              <a:avLst/>
            </a:prstTxWarp>
          </a:bodyPr>
          <a:lstStyle>
            <a:lvl1pPr defTabSz="947738">
              <a:defRPr sz="1200"/>
            </a:lvl1pPr>
          </a:lstStyle>
          <a:p>
            <a:endParaRPr lang="en-US"/>
          </a:p>
        </p:txBody>
      </p:sp>
      <p:sp>
        <p:nvSpPr>
          <p:cNvPr id="569347" name="Rectangle 3"/>
          <p:cNvSpPr>
            <a:spLocks noGrp="1" noChangeArrowheads="1"/>
          </p:cNvSpPr>
          <p:nvPr>
            <p:ph type="dt" sz="quarter" idx="1"/>
          </p:nvPr>
        </p:nvSpPr>
        <p:spPr bwMode="auto">
          <a:xfrm>
            <a:off x="4143375"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t" anchorCtr="0" compatLnSpc="1">
            <a:prstTxWarp prst="textNoShape">
              <a:avLst/>
            </a:prstTxWarp>
          </a:bodyPr>
          <a:lstStyle>
            <a:lvl1pPr algn="r" defTabSz="947738">
              <a:defRPr sz="1200"/>
            </a:lvl1pPr>
          </a:lstStyle>
          <a:p>
            <a:endParaRPr lang="en-US"/>
          </a:p>
        </p:txBody>
      </p:sp>
      <p:sp>
        <p:nvSpPr>
          <p:cNvPr id="569348" name="Rectangle 4"/>
          <p:cNvSpPr>
            <a:spLocks noGrp="1" noChangeArrowheads="1"/>
          </p:cNvSpPr>
          <p:nvPr>
            <p:ph type="ftr" sz="quarter" idx="2"/>
          </p:nvPr>
        </p:nvSpPr>
        <p:spPr bwMode="auto">
          <a:xfrm>
            <a:off x="0"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b" anchorCtr="0" compatLnSpc="1">
            <a:prstTxWarp prst="textNoShape">
              <a:avLst/>
            </a:prstTxWarp>
          </a:bodyPr>
          <a:lstStyle>
            <a:lvl1pPr defTabSz="947738">
              <a:defRPr sz="1200"/>
            </a:lvl1pPr>
          </a:lstStyle>
          <a:p>
            <a:endParaRPr lang="en-US"/>
          </a:p>
        </p:txBody>
      </p:sp>
      <p:sp>
        <p:nvSpPr>
          <p:cNvPr id="569349" name="Rectangle 5"/>
          <p:cNvSpPr>
            <a:spLocks noGrp="1" noChangeArrowheads="1"/>
          </p:cNvSpPr>
          <p:nvPr>
            <p:ph type="sldNum" sz="quarter" idx="3"/>
          </p:nvPr>
        </p:nvSpPr>
        <p:spPr bwMode="auto">
          <a:xfrm>
            <a:off x="4143375"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b" anchorCtr="0" compatLnSpc="1">
            <a:prstTxWarp prst="textNoShape">
              <a:avLst/>
            </a:prstTxWarp>
          </a:bodyPr>
          <a:lstStyle>
            <a:lvl1pPr algn="r" defTabSz="947738">
              <a:defRPr sz="1200"/>
            </a:lvl1pPr>
          </a:lstStyle>
          <a:p>
            <a:fld id="{B3323271-35A3-074E-A934-4DBEBA3330FF}" type="slidenum">
              <a:rPr lang="en-US"/>
              <a:pPr/>
              <a:t>‹#›</a:t>
            </a:fld>
            <a:endParaRPr lang="en-US"/>
          </a:p>
        </p:txBody>
      </p:sp>
    </p:spTree>
    <p:extLst>
      <p:ext uri="{BB962C8B-B14F-4D97-AF65-F5344CB8AC3E}">
        <p14:creationId xmlns:p14="http://schemas.microsoft.com/office/powerpoint/2010/main" val="2736502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Ro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731838" y="4560888"/>
            <a:ext cx="585152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32" name="Rectangle 12"/>
          <p:cNvSpPr>
            <a:spLocks noGrp="1" noChangeArrowheads="1"/>
          </p:cNvSpPr>
          <p:nvPr>
            <p:ph type="hdr" sz="quarter"/>
          </p:nvPr>
        </p:nvSpPr>
        <p:spPr bwMode="auto">
          <a:xfrm>
            <a:off x="238125" y="157163"/>
            <a:ext cx="33099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t" anchorCtr="0" compatLnSpc="1">
            <a:prstTxWarp prst="textNoShape">
              <a:avLst/>
            </a:prstTxWarp>
          </a:bodyPr>
          <a:lstStyle>
            <a:lvl1pPr defTabSz="1003300">
              <a:defRPr sz="1200" b="1">
                <a:latin typeface="Perpetua" charset="0"/>
              </a:defRPr>
            </a:lvl1pPr>
          </a:lstStyle>
          <a:p>
            <a:r>
              <a:rPr lang="en-US"/>
              <a:t>Teacher</a:t>
            </a:r>
            <a:r>
              <a:rPr lang="ja-JP" altLang="en-US">
                <a:latin typeface="Arial"/>
              </a:rPr>
              <a:t>’</a:t>
            </a:r>
            <a:r>
              <a:rPr lang="en-US"/>
              <a:t>s Notes</a:t>
            </a:r>
          </a:p>
        </p:txBody>
      </p:sp>
      <p:sp>
        <p:nvSpPr>
          <p:cNvPr id="5133" name="Rectangle 13"/>
          <p:cNvSpPr>
            <a:spLocks noGrp="1" noChangeArrowheads="1"/>
          </p:cNvSpPr>
          <p:nvPr>
            <p:ph type="dt" idx="1"/>
          </p:nvPr>
        </p:nvSpPr>
        <p:spPr bwMode="auto">
          <a:xfrm>
            <a:off x="3736975" y="157163"/>
            <a:ext cx="33083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t" anchorCtr="0" compatLnSpc="1">
            <a:prstTxWarp prst="textNoShape">
              <a:avLst/>
            </a:prstTxWarp>
          </a:bodyPr>
          <a:lstStyle>
            <a:lvl1pPr algn="r" defTabSz="1003300">
              <a:defRPr sz="1200" b="1">
                <a:latin typeface="Perpetua" charset="0"/>
              </a:defRPr>
            </a:lvl1pPr>
          </a:lstStyle>
          <a:p>
            <a:r>
              <a:rPr lang="en-US"/>
              <a:t>Humanity and Sin</a:t>
            </a:r>
            <a:endParaRPr lang="en-US" b="0">
              <a:latin typeface="Arial" charset="0"/>
            </a:endParaRPr>
          </a:p>
        </p:txBody>
      </p:sp>
      <p:sp>
        <p:nvSpPr>
          <p:cNvPr id="5134" name="Rectangle 14"/>
          <p:cNvSpPr>
            <a:spLocks noGrp="1" noChangeArrowheads="1"/>
          </p:cNvSpPr>
          <p:nvPr>
            <p:ph type="ftr" sz="quarter" idx="4"/>
          </p:nvPr>
        </p:nvSpPr>
        <p:spPr bwMode="auto">
          <a:xfrm>
            <a:off x="317500" y="8970963"/>
            <a:ext cx="39020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b" anchorCtr="0" compatLnSpc="1">
            <a:prstTxWarp prst="textNoShape">
              <a:avLst/>
            </a:prstTxWarp>
          </a:bodyPr>
          <a:lstStyle>
            <a:lvl1pPr defTabSz="1003300">
              <a:defRPr sz="900">
                <a:latin typeface="Perpetua" charset="0"/>
              </a:defRPr>
            </a:lvl1pPr>
          </a:lstStyle>
          <a:p>
            <a:r>
              <a:rPr lang="en-US"/>
              <a:t>Copyright © 2005-2006 Reclaiming the Mind Ministries. All Rights Reserved.</a:t>
            </a:r>
            <a:endParaRPr lang="en-US" sz="1200"/>
          </a:p>
        </p:txBody>
      </p:sp>
      <p:sp>
        <p:nvSpPr>
          <p:cNvPr id="5135" name="Rectangle 15"/>
          <p:cNvSpPr>
            <a:spLocks noGrp="1" noChangeArrowheads="1"/>
          </p:cNvSpPr>
          <p:nvPr>
            <p:ph type="sldNum" sz="quarter" idx="5"/>
          </p:nvPr>
        </p:nvSpPr>
        <p:spPr bwMode="auto">
          <a:xfrm>
            <a:off x="4611688" y="8970963"/>
            <a:ext cx="24923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b" anchorCtr="0" compatLnSpc="1">
            <a:prstTxWarp prst="textNoShape">
              <a:avLst/>
            </a:prstTxWarp>
          </a:bodyPr>
          <a:lstStyle>
            <a:lvl1pPr algn="r" defTabSz="1003300">
              <a:defRPr sz="1500">
                <a:latin typeface="Perpetua" charset="0"/>
                <a:cs typeface="Times New Roman" charset="0"/>
              </a:defRPr>
            </a:lvl1pPr>
          </a:lstStyle>
          <a:p>
            <a:r>
              <a:rPr lang="en-US"/>
              <a:t>Slide </a:t>
            </a:r>
            <a:fld id="{49947797-4DB2-084D-A1FE-4801191EA62D}" type="slidenum">
              <a:rPr lang="en-US"/>
              <a:pPr/>
              <a:t>‹#›</a:t>
            </a:fld>
            <a:endParaRPr lang="en-US"/>
          </a:p>
        </p:txBody>
      </p:sp>
    </p:spTree>
    <p:extLst>
      <p:ext uri="{BB962C8B-B14F-4D97-AF65-F5344CB8AC3E}">
        <p14:creationId xmlns:p14="http://schemas.microsoft.com/office/powerpoint/2010/main" val="1606804904"/>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FD8A77E8-E49E-2E4E-B423-641CA4FFA09F}" type="slidenum">
              <a:rPr lang="en-US"/>
              <a:pPr/>
              <a:t>1</a:t>
            </a:fld>
            <a:endParaRPr lang="en-US"/>
          </a:p>
        </p:txBody>
      </p:sp>
      <p:sp>
        <p:nvSpPr>
          <p:cNvPr id="98201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7BC589E7-6795-314C-8B9A-4A7D62DCDAE4}" type="slidenum">
              <a:rPr lang="en-US"/>
              <a:pPr/>
              <a:t>10</a:t>
            </a:fld>
            <a:endParaRPr lang="en-US"/>
          </a:p>
        </p:txBody>
      </p:sp>
      <p:sp>
        <p:nvSpPr>
          <p:cNvPr id="6604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60483" name="Rectangle 3"/>
          <p:cNvSpPr>
            <a:spLocks noGrp="1" noChangeArrowheads="1"/>
          </p:cNvSpPr>
          <p:nvPr>
            <p:ph type="body" idx="1"/>
          </p:nvPr>
        </p:nvSpPr>
        <p:spPr/>
        <p:txBody>
          <a:bodyPr/>
          <a:lstStyle/>
          <a:p>
            <a:r>
              <a:rPr lang="en-US" b="1"/>
              <a:t>Presentation notes:</a:t>
            </a:r>
            <a:endParaRPr lang="en-US"/>
          </a:p>
          <a:p>
            <a:r>
              <a:rPr lang="en-US"/>
              <a:t>The NET Bible note on the passage is helpful:</a:t>
            </a:r>
          </a:p>
          <a:p>
            <a:r>
              <a:rPr lang="ja-JP" altLang="en-US">
                <a:latin typeface="Arial"/>
              </a:rPr>
              <a:t>“</a:t>
            </a:r>
            <a:r>
              <a:rPr lang="en-US" i="1"/>
              <a:t>For they are not permitted to speak.</a:t>
            </a:r>
            <a:r>
              <a:rPr lang="en-US"/>
              <a:t> In light of 11:2–16, which gives permission for women to pray or prophesy in the church meetings, the silence commanded here seems not to involve the absolute prohibition of a woman addressing the assembly. Therefore (1) some take </a:t>
            </a:r>
            <a:r>
              <a:rPr lang="en-US" i="1"/>
              <a:t>be silent</a:t>
            </a:r>
            <a:r>
              <a:rPr lang="en-US"/>
              <a:t> to mean not taking an authoritative teaching role as 1 Tim 2 indicates, but (2) the better suggestion is to relate it to the preceding regulations about evaluating the prophets (v. 29). Here Paul would be indicating that the women should not speak up during such an evaluation, since such questioning would be in violation of the submission to male leadership that the OT calls for (</a:t>
            </a:r>
            <a:r>
              <a:rPr lang="en-US" i="1"/>
              <a:t>the law</a:t>
            </a:r>
            <a:r>
              <a:rPr lang="en-US"/>
              <a:t>, e.g., Gen 2:18).</a:t>
            </a:r>
            <a:r>
              <a:rPr lang="ja-JP" altLang="en-US">
                <a:latin typeface="Arial"/>
              </a:rPr>
              <a:t>”</a:t>
            </a:r>
            <a:endParaRPr lang="en-US"/>
          </a:p>
          <a:p>
            <a:r>
              <a:rPr lang="en-US"/>
              <a:t>Biblical Studies Press. (2003; 2003). </a:t>
            </a:r>
            <a:r>
              <a:rPr lang="en-US" i="1"/>
              <a:t>The NET Bible; Bible. English. NET Bible.</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C84E2AAD-C9A6-F549-BE5D-7C0351A7E507}" type="slidenum">
              <a:rPr lang="en-US"/>
              <a:pPr/>
              <a:t>11</a:t>
            </a:fld>
            <a:endParaRPr lang="en-US"/>
          </a:p>
        </p:txBody>
      </p:sp>
      <p:sp>
        <p:nvSpPr>
          <p:cNvPr id="6625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62531" name="Rectangle 3"/>
          <p:cNvSpPr>
            <a:spLocks noGrp="1" noChangeArrowheads="1"/>
          </p:cNvSpPr>
          <p:nvPr>
            <p:ph type="body" idx="1"/>
          </p:nvPr>
        </p:nvSpPr>
        <p:spPr/>
        <p:txBody>
          <a:bodyPr/>
          <a:lstStyle/>
          <a:p>
            <a:r>
              <a:rPr lang="en-US" b="1"/>
              <a:t>Presentation notes:</a:t>
            </a:r>
            <a:endParaRPr lang="en-US"/>
          </a:p>
          <a:p>
            <a:r>
              <a:rPr lang="en-US"/>
              <a:t>In this passage, Paul is speaking to the issue of women having their heads uncovered. Although this passage is notoriously difficult to interpret, it seems clear that women who had their heads uncovered were symbolically displaying a lack of submission to the male headship in their lives.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87E3F985-0056-2048-944A-2F03B73A9928}" type="slidenum">
              <a:rPr lang="en-US"/>
              <a:pPr/>
              <a:t>12</a:t>
            </a:fld>
            <a:endParaRPr lang="en-US"/>
          </a:p>
        </p:txBody>
      </p:sp>
      <p:sp>
        <p:nvSpPr>
          <p:cNvPr id="9840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4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0BB86D83-F4C2-1147-AC9A-7C3D49BD566A}" type="slidenum">
              <a:rPr lang="en-US"/>
              <a:pPr/>
              <a:t>13</a:t>
            </a:fld>
            <a:endParaRPr lang="en-US"/>
          </a:p>
        </p:txBody>
      </p:sp>
      <p:sp>
        <p:nvSpPr>
          <p:cNvPr id="9850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5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FE74E9EB-25D4-E94F-BBBA-9F5AB2833D57}" type="slidenum">
              <a:rPr lang="en-US"/>
              <a:pPr/>
              <a:t>14</a:t>
            </a:fld>
            <a:endParaRPr lang="en-US"/>
          </a:p>
        </p:txBody>
      </p:sp>
      <p:sp>
        <p:nvSpPr>
          <p:cNvPr id="9861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6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5E0022D3-5C58-2644-B95A-6804A41F3B1B}" type="slidenum">
              <a:rPr lang="en-US"/>
              <a:pPr/>
              <a:t>15</a:t>
            </a:fld>
            <a:endParaRPr lang="en-US"/>
          </a:p>
        </p:txBody>
      </p:sp>
      <p:sp>
        <p:nvSpPr>
          <p:cNvPr id="67174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71747" name="Rectangle 3"/>
          <p:cNvSpPr>
            <a:spLocks noGrp="1" noChangeArrowheads="1"/>
          </p:cNvSpPr>
          <p:nvPr>
            <p:ph type="body" idx="1"/>
          </p:nvPr>
        </p:nvSpPr>
        <p:spPr/>
        <p:txBody>
          <a:bodyPr/>
          <a:lstStyle/>
          <a:p>
            <a:r>
              <a:rPr lang="en-US" b="1"/>
              <a:t>Presentation notes:</a:t>
            </a:r>
            <a:endParaRPr lang="en-US"/>
          </a:p>
          <a:p>
            <a:r>
              <a:rPr lang="en-US"/>
              <a:t>This slide gives the background of the curse which shows how men would rule harshly over the women. This is important for the complementarian argument. Concerning the word </a:t>
            </a:r>
            <a:r>
              <a:rPr lang="ja-JP" altLang="en-US">
                <a:latin typeface="Arial"/>
              </a:rPr>
              <a:t>“</a:t>
            </a:r>
            <a:r>
              <a:rPr lang="en-US"/>
              <a:t>rule,</a:t>
            </a:r>
            <a:r>
              <a:rPr lang="ja-JP" altLang="en-US">
                <a:latin typeface="Arial"/>
              </a:rPr>
              <a:t>”</a:t>
            </a:r>
            <a:r>
              <a:rPr lang="en-US"/>
              <a:t> the NET Bible states, </a:t>
            </a:r>
            <a:r>
              <a:rPr lang="ja-JP" altLang="en-US">
                <a:latin typeface="Arial"/>
              </a:rPr>
              <a:t>“</a:t>
            </a:r>
            <a:r>
              <a:rPr lang="en-US"/>
              <a:t>The Hebrew verb </a:t>
            </a:r>
            <a:r>
              <a:rPr lang="he-IL"/>
              <a:t>משׁל</a:t>
            </a:r>
            <a:r>
              <a:rPr lang="en-US"/>
              <a:t> (māšāl) means </a:t>
            </a:r>
            <a:r>
              <a:rPr lang="ja-JP" altLang="en-US">
                <a:latin typeface="Arial"/>
              </a:rPr>
              <a:t>‘</a:t>
            </a:r>
            <a:r>
              <a:rPr lang="en-US"/>
              <a:t>to rule over,</a:t>
            </a:r>
            <a:r>
              <a:rPr lang="ja-JP" altLang="en-US">
                <a:latin typeface="Arial"/>
              </a:rPr>
              <a:t>’</a:t>
            </a:r>
            <a:r>
              <a:rPr lang="en-US"/>
              <a:t> but in a way that emphasizes powerful control, domination, or mastery.</a:t>
            </a:r>
            <a:r>
              <a:rPr lang="ja-JP" altLang="en-US">
                <a:latin typeface="Arial"/>
              </a:rPr>
              <a:t>”</a:t>
            </a:r>
            <a:r>
              <a:rPr lang="en-US"/>
              <a:t> (</a:t>
            </a:r>
            <a:r>
              <a:rPr lang="en-US" i="1"/>
              <a:t>The NET Bible; </a:t>
            </a:r>
            <a:r>
              <a:rPr lang="en-US"/>
              <a:t>Biblical Studies Press, 2003).</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5EA62980-479D-B84C-B421-90BBA920C25B}" type="slidenum">
              <a:rPr lang="en-US"/>
              <a:pPr/>
              <a:t>16</a:t>
            </a:fld>
            <a:endParaRPr lang="en-US"/>
          </a:p>
        </p:txBody>
      </p:sp>
      <p:sp>
        <p:nvSpPr>
          <p:cNvPr id="98713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7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A3CEFC53-1E60-9E48-8D4A-888FC79464C7}" type="slidenum">
              <a:rPr lang="en-US"/>
              <a:pPr/>
              <a:t>17</a:t>
            </a:fld>
            <a:endParaRPr lang="en-US"/>
          </a:p>
        </p:txBody>
      </p:sp>
      <p:sp>
        <p:nvSpPr>
          <p:cNvPr id="6686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68675" name="Rectangle 3"/>
          <p:cNvSpPr>
            <a:spLocks noGrp="1" noChangeArrowheads="1"/>
          </p:cNvSpPr>
          <p:nvPr>
            <p:ph type="body" idx="1"/>
          </p:nvPr>
        </p:nvSpPr>
        <p:spPr/>
        <p:txBody>
          <a:bodyPr/>
          <a:lstStyle/>
          <a:p>
            <a:r>
              <a:rPr lang="en-US" b="1"/>
              <a:t>Presentation notes:</a:t>
            </a:r>
            <a:endParaRPr lang="en-US"/>
          </a:p>
          <a:p>
            <a:r>
              <a:rPr lang="en-US"/>
              <a:t>We must not fail to see the importance of this command. Husbands are not to abuse their role in the family, but rather fulfill their role by loving their wives. This command comes with a terrible warning unlike any other given in the New Testament. In essence, failure to treat women with dignity and respect will sever the man</a:t>
            </a:r>
            <a:r>
              <a:rPr lang="ja-JP" altLang="en-US">
                <a:latin typeface="Arial"/>
              </a:rPr>
              <a:t>’</a:t>
            </a:r>
            <a:r>
              <a:rPr lang="en-US"/>
              <a:t>s relationship with God to such a degree that his prayers will fall on deaf ears. God will not tolerate men to abusing their leadership responsibility.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FE3C8F50-CABA-0444-9D85-F18E733C173E}" type="slidenum">
              <a:rPr lang="en-US"/>
              <a:pPr/>
              <a:t>18</a:t>
            </a:fld>
            <a:endParaRPr lang="en-US"/>
          </a:p>
        </p:txBody>
      </p:sp>
      <p:sp>
        <p:nvSpPr>
          <p:cNvPr id="6696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69699" name="Rectangle 3"/>
          <p:cNvSpPr>
            <a:spLocks noGrp="1" noChangeArrowheads="1"/>
          </p:cNvSpPr>
          <p:nvPr>
            <p:ph type="body" idx="1"/>
          </p:nvPr>
        </p:nvSpPr>
        <p:spPr/>
        <p:txBody>
          <a:bodyPr/>
          <a:lstStyle/>
          <a:p>
            <a:r>
              <a:rPr lang="en-US" b="1"/>
              <a:t>Presentation notes:</a:t>
            </a:r>
            <a:endParaRPr lang="en-US"/>
          </a:p>
          <a:p>
            <a:r>
              <a:rPr lang="en-US"/>
              <a:t>Literally, the phrase </a:t>
            </a:r>
            <a:r>
              <a:rPr lang="ja-JP" altLang="en-US">
                <a:latin typeface="Arial"/>
              </a:rPr>
              <a:t>“</a:t>
            </a:r>
            <a:r>
              <a:rPr lang="en-US"/>
              <a:t>do not be embittered</a:t>
            </a:r>
            <a:r>
              <a:rPr lang="ja-JP" altLang="en-US">
                <a:latin typeface="Arial"/>
              </a:rPr>
              <a:t>”</a:t>
            </a:r>
            <a:r>
              <a:rPr lang="en-US"/>
              <a:t> is </a:t>
            </a:r>
            <a:r>
              <a:rPr lang="ja-JP" altLang="en-US">
                <a:latin typeface="Arial"/>
              </a:rPr>
              <a:t>“</a:t>
            </a:r>
            <a:r>
              <a:rPr lang="en-US"/>
              <a:t>to make bitter or to be resentful.</a:t>
            </a:r>
            <a:r>
              <a:rPr lang="ja-JP" altLang="en-US">
                <a:latin typeface="Arial"/>
              </a:rPr>
              <a:t>”</a:t>
            </a:r>
            <a:r>
              <a:rPr lang="en-US"/>
              <a:t> It carries the idea of harshness. The key command here is that men love their wives and not abuse their leadership role by harshly ruling over them. This is not an option for males as leaders. </a:t>
            </a:r>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722E60D7-4CA6-6C40-B270-F452F36D5255}" type="slidenum">
              <a:rPr lang="en-US"/>
              <a:pPr/>
              <a:t>19</a:t>
            </a:fld>
            <a:endParaRPr lang="en-US"/>
          </a:p>
        </p:txBody>
      </p:sp>
      <p:sp>
        <p:nvSpPr>
          <p:cNvPr id="67379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73795" name="Rectangle 3"/>
          <p:cNvSpPr>
            <a:spLocks noGrp="1" noChangeArrowheads="1"/>
          </p:cNvSpPr>
          <p:nvPr>
            <p:ph type="body" idx="1"/>
          </p:nvPr>
        </p:nvSpPr>
        <p:spPr/>
        <p:txBody>
          <a:bodyPr/>
          <a:lstStyle/>
          <a:p>
            <a:r>
              <a:rPr lang="en-US" b="1"/>
              <a:t>Presentation notes:</a:t>
            </a:r>
            <a:endParaRPr lang="en-US"/>
          </a:p>
          <a:p>
            <a:r>
              <a:rPr lang="en-US"/>
              <a:t>While this would not be the primary argument used by Complementarians, it is one with which people need to struggle.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C6E392C2-F668-2145-828D-7A4A7CBE6135}" type="slidenum">
              <a:rPr lang="en-US"/>
              <a:pPr/>
              <a:t>2</a:t>
            </a:fld>
            <a:endParaRPr lang="en-US"/>
          </a:p>
        </p:txBody>
      </p:sp>
      <p:sp>
        <p:nvSpPr>
          <p:cNvPr id="80179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0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DE550E62-A388-5649-9754-3493942BB598}" type="slidenum">
              <a:rPr lang="en-US"/>
              <a:pPr/>
              <a:t>20</a:t>
            </a:fld>
            <a:endParaRPr lang="en-US"/>
          </a:p>
        </p:txBody>
      </p:sp>
      <p:sp>
        <p:nvSpPr>
          <p:cNvPr id="9881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8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6742E5D-83E6-5545-A8B8-7B0E99D4528A}" type="slidenum">
              <a:rPr lang="en-US"/>
              <a:pPr/>
              <a:t>21</a:t>
            </a:fld>
            <a:endParaRPr lang="en-US"/>
          </a:p>
        </p:txBody>
      </p:sp>
      <p:sp>
        <p:nvSpPr>
          <p:cNvPr id="9891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9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500B797C-520F-B548-98C8-08433C9A2746}" type="slidenum">
              <a:rPr lang="en-US"/>
              <a:pPr/>
              <a:t>22</a:t>
            </a:fld>
            <a:endParaRPr lang="en-US"/>
          </a:p>
        </p:txBody>
      </p:sp>
      <p:sp>
        <p:nvSpPr>
          <p:cNvPr id="6778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77891" name="Rectangle 3"/>
          <p:cNvSpPr>
            <a:spLocks noGrp="1" noChangeArrowheads="1"/>
          </p:cNvSpPr>
          <p:nvPr>
            <p:ph type="body" idx="1"/>
          </p:nvPr>
        </p:nvSpPr>
        <p:spPr/>
        <p:txBody>
          <a:bodyPr/>
          <a:lstStyle/>
          <a:p>
            <a:r>
              <a:rPr lang="en-US" b="1"/>
              <a:t>Presentation notes:</a:t>
            </a:r>
            <a:endParaRPr lang="en-US"/>
          </a:p>
          <a:p>
            <a:r>
              <a:rPr lang="en-US"/>
              <a:t>The egalitarian would agree that there are major physiological differences which create roles that cannot be traversed (such as child bearing), and that these roles are part of the completion of humanity. They would disagree as to the original creation of hierarchical role distinctions in which one sex has functional headship over another.</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7C01214D-5F3B-C54B-8001-ED1CEBBA2365}" type="slidenum">
              <a:rPr lang="en-US"/>
              <a:pPr/>
              <a:t>23</a:t>
            </a:fld>
            <a:endParaRPr lang="en-US"/>
          </a:p>
        </p:txBody>
      </p:sp>
      <p:sp>
        <p:nvSpPr>
          <p:cNvPr id="99021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90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775E51A-ABAB-9448-9CF9-7A3BE714017B}" type="slidenum">
              <a:rPr lang="en-US"/>
              <a:pPr/>
              <a:t>24</a:t>
            </a:fld>
            <a:endParaRPr lang="en-US"/>
          </a:p>
        </p:txBody>
      </p:sp>
      <p:sp>
        <p:nvSpPr>
          <p:cNvPr id="99123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91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9222C40-7F9E-9C48-B5A9-0A43D70FC0F5}" type="slidenum">
              <a:rPr lang="en-US"/>
              <a:pPr/>
              <a:t>25</a:t>
            </a:fld>
            <a:endParaRPr lang="en-US"/>
          </a:p>
        </p:txBody>
      </p:sp>
      <p:sp>
        <p:nvSpPr>
          <p:cNvPr id="99225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92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14D71C0E-8ABB-2C4B-BD8E-8356BF85C844}" type="slidenum">
              <a:rPr lang="en-US"/>
              <a:pPr/>
              <a:t>26</a:t>
            </a:fld>
            <a:endParaRPr lang="en-US"/>
          </a:p>
        </p:txBody>
      </p:sp>
      <p:sp>
        <p:nvSpPr>
          <p:cNvPr id="5765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76515" name="Rectangle 3"/>
          <p:cNvSpPr>
            <a:spLocks noGrp="1" noChangeArrowheads="1"/>
          </p:cNvSpPr>
          <p:nvPr>
            <p:ph type="body" idx="1"/>
          </p:nvPr>
        </p:nvSpPr>
        <p:spPr/>
        <p:txBody>
          <a:bodyPr/>
          <a:lstStyle/>
          <a:p>
            <a:r>
              <a:rPr lang="en-US" b="1"/>
              <a:t>Presentation notes:</a:t>
            </a:r>
          </a:p>
          <a:p>
            <a:r>
              <a:rPr lang="en-US"/>
              <a:t>This slide and the slides that follow further explain the complementarian position.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47169696-2E63-AF45-9FE6-04EF79608717}" type="slidenum">
              <a:rPr lang="en-US"/>
              <a:pPr/>
              <a:t>27</a:t>
            </a:fld>
            <a:endParaRPr lang="en-US"/>
          </a:p>
        </p:txBody>
      </p:sp>
      <p:sp>
        <p:nvSpPr>
          <p:cNvPr id="58061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80611" name="Rectangle 3"/>
          <p:cNvSpPr>
            <a:spLocks noGrp="1" noChangeArrowheads="1"/>
          </p:cNvSpPr>
          <p:nvPr>
            <p:ph type="body" idx="1"/>
          </p:nvPr>
        </p:nvSpPr>
        <p:spPr/>
        <p:txBody>
          <a:bodyPr/>
          <a:lstStyle/>
          <a:p>
            <a:r>
              <a:rPr lang="en-US" b="1"/>
              <a:t>Presentation notes:</a:t>
            </a:r>
            <a:endParaRPr lang="en-US"/>
          </a:p>
          <a:p>
            <a:r>
              <a:rPr lang="en-US"/>
              <a:t>The purpose here is to present the biological differences between male and female in order to show how God has given each sex a particular gift which carries great dignity and that these distinctions are necessary for the human race to be fully functional. </a:t>
            </a:r>
          </a:p>
          <a:p>
            <a:endParaRPr lang="en-US"/>
          </a:p>
          <a:p>
            <a:r>
              <a:rPr lang="en-US" b="1"/>
              <a:t>References</a:t>
            </a:r>
            <a:r>
              <a:rPr lang="en-US"/>
              <a:t>:</a:t>
            </a:r>
          </a:p>
          <a:p>
            <a:r>
              <a:rPr lang="en-US"/>
              <a:t>Most of the material presented is adapted from Gregg Johnson</a:t>
            </a:r>
            <a:r>
              <a:rPr lang="ja-JP" altLang="en-US">
                <a:latin typeface="Arial"/>
              </a:rPr>
              <a:t>’</a:t>
            </a:r>
            <a:r>
              <a:rPr lang="en-US"/>
              <a:t>s chapter </a:t>
            </a:r>
            <a:r>
              <a:rPr lang="ja-JP" altLang="en-US">
                <a:latin typeface="Arial"/>
              </a:rPr>
              <a:t>“</a:t>
            </a:r>
            <a:r>
              <a:rPr lang="en-US"/>
              <a:t>The Biological Basis for Gender-Specific Behavior</a:t>
            </a:r>
            <a:r>
              <a:rPr lang="ja-JP" altLang="en-US">
                <a:latin typeface="Arial"/>
              </a:rPr>
              <a:t>”</a:t>
            </a:r>
            <a:r>
              <a:rPr lang="en-US"/>
              <a:t> in Wayne Grudem and John Piper</a:t>
            </a:r>
            <a:r>
              <a:rPr lang="ja-JP" altLang="en-US">
                <a:latin typeface="Arial"/>
              </a:rPr>
              <a:t>’</a:t>
            </a:r>
            <a:r>
              <a:rPr lang="en-US"/>
              <a:t>s book </a:t>
            </a:r>
            <a:r>
              <a:rPr lang="en-US" i="1"/>
              <a:t>Recovering Biblical Manhood and Womanhood</a:t>
            </a:r>
            <a:r>
              <a:rPr lang="en-US"/>
              <a:t>, 280-293.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352F6C27-3117-AA4B-B7CF-5E8EF5F1C95B}" type="slidenum">
              <a:rPr lang="en-US"/>
              <a:pPr/>
              <a:t>28</a:t>
            </a:fld>
            <a:endParaRPr lang="en-US"/>
          </a:p>
        </p:txBody>
      </p:sp>
      <p:sp>
        <p:nvSpPr>
          <p:cNvPr id="5744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74467" name="Rectangle 3"/>
          <p:cNvSpPr>
            <a:spLocks noGrp="1" noChangeArrowheads="1"/>
          </p:cNvSpPr>
          <p:nvPr>
            <p:ph type="body" idx="1"/>
          </p:nvPr>
        </p:nvSpPr>
        <p:spPr/>
        <p:txBody>
          <a:bodyPr/>
          <a:lstStyle/>
          <a:p>
            <a:r>
              <a:rPr lang="en-US" b="1"/>
              <a:t>Presentation notes:</a:t>
            </a:r>
            <a:endParaRPr lang="en-US"/>
          </a:p>
          <a:p>
            <a:r>
              <a:rPr lang="en-US"/>
              <a:t>The purpose here is to present the biological differences between male and female in order to show how God has given each sex a particular gift which carries great dignity and that these distinctions are necessary for the human race to be fully functional. </a:t>
            </a:r>
          </a:p>
          <a:p>
            <a:endParaRPr lang="en-US"/>
          </a:p>
          <a:p>
            <a:r>
              <a:rPr lang="en-US" b="1"/>
              <a:t>References</a:t>
            </a:r>
            <a:r>
              <a:rPr lang="en-US"/>
              <a:t>:</a:t>
            </a:r>
          </a:p>
          <a:p>
            <a:r>
              <a:rPr lang="en-US"/>
              <a:t>Most of the material presented is adapted from Gregg Johnson</a:t>
            </a:r>
            <a:r>
              <a:rPr lang="ja-JP" altLang="en-US">
                <a:latin typeface="Arial"/>
              </a:rPr>
              <a:t>’</a:t>
            </a:r>
            <a:r>
              <a:rPr lang="en-US"/>
              <a:t>s chapter </a:t>
            </a:r>
            <a:r>
              <a:rPr lang="ja-JP" altLang="en-US">
                <a:latin typeface="Arial"/>
              </a:rPr>
              <a:t>“</a:t>
            </a:r>
            <a:r>
              <a:rPr lang="en-US"/>
              <a:t>The Biological Basis for Gender-Specific Behavior</a:t>
            </a:r>
            <a:r>
              <a:rPr lang="ja-JP" altLang="en-US">
                <a:latin typeface="Arial"/>
              </a:rPr>
              <a:t>”</a:t>
            </a:r>
            <a:r>
              <a:rPr lang="en-US"/>
              <a:t> in Wayne Grudem and John Piper</a:t>
            </a:r>
            <a:r>
              <a:rPr lang="ja-JP" altLang="en-US">
                <a:latin typeface="Arial"/>
              </a:rPr>
              <a:t>’</a:t>
            </a:r>
            <a:r>
              <a:rPr lang="en-US"/>
              <a:t>s book </a:t>
            </a:r>
            <a:r>
              <a:rPr lang="en-US" i="1"/>
              <a:t>Recovering Biblical Manhood and Womanhood</a:t>
            </a:r>
            <a:r>
              <a:rPr lang="en-US"/>
              <a:t>, 280-293.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E3322BF-7D7D-1A49-94FB-25F24167A4AC}" type="slidenum">
              <a:rPr lang="en-US"/>
              <a:pPr/>
              <a:t>29</a:t>
            </a:fld>
            <a:endParaRPr lang="en-US"/>
          </a:p>
        </p:txBody>
      </p:sp>
      <p:sp>
        <p:nvSpPr>
          <p:cNvPr id="59801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98019" name="Rectangle 3"/>
          <p:cNvSpPr>
            <a:spLocks noGrp="1" noChangeArrowheads="1"/>
          </p:cNvSpPr>
          <p:nvPr>
            <p:ph type="body" idx="1"/>
          </p:nvPr>
        </p:nvSpPr>
        <p:spPr/>
        <p:txBody>
          <a:bodyPr/>
          <a:lstStyle/>
          <a:p>
            <a:r>
              <a:rPr lang="en-US" b="1"/>
              <a:t>Presentation notes:</a:t>
            </a:r>
            <a:endParaRPr lang="en-US"/>
          </a:p>
          <a:p>
            <a:r>
              <a:rPr lang="en-US"/>
              <a:t>The purpose of this slide is to dignify what it means to be a man and what it means to be a women. Notice the relationship in the complementary role to that of the Scriptures covered thus far. This may simply be viewed as a review slide.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89348591-02E3-A545-95E7-F7F016A552DD}" type="slidenum">
              <a:rPr lang="en-US"/>
              <a:pPr/>
              <a:t>3</a:t>
            </a:fld>
            <a:endParaRPr lang="en-US"/>
          </a:p>
        </p:txBody>
      </p:sp>
      <p:sp>
        <p:nvSpPr>
          <p:cNvPr id="6440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44099" name="Rectangle 3"/>
          <p:cNvSpPr>
            <a:spLocks noGrp="1" noChangeArrowheads="1"/>
          </p:cNvSpPr>
          <p:nvPr>
            <p:ph type="body" idx="1"/>
          </p:nvPr>
        </p:nvSpPr>
        <p:spPr/>
        <p:txBody>
          <a:bodyPr/>
          <a:lstStyle/>
          <a:p>
            <a:endParaRPr lang="en-US" b="1"/>
          </a:p>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80ED08D4-269A-F744-BE99-C44F1E101AAA}" type="slidenum">
              <a:rPr lang="en-US"/>
              <a:pPr/>
              <a:t>30</a:t>
            </a:fld>
            <a:endParaRPr lang="en-US"/>
          </a:p>
        </p:txBody>
      </p:sp>
      <p:sp>
        <p:nvSpPr>
          <p:cNvPr id="5939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93923" name="Rectangle 3"/>
          <p:cNvSpPr>
            <a:spLocks noGrp="1" noChangeArrowheads="1"/>
          </p:cNvSpPr>
          <p:nvPr>
            <p:ph type="body" idx="1"/>
          </p:nvPr>
        </p:nvSpPr>
        <p:spPr/>
        <p:txBody>
          <a:bodyPr/>
          <a:lstStyle/>
          <a:p>
            <a:r>
              <a:rPr lang="en-US" b="1"/>
              <a:t>Explanations of slide:</a:t>
            </a:r>
            <a:endParaRPr lang="en-US"/>
          </a:p>
          <a:p>
            <a:r>
              <a:rPr lang="en-US"/>
              <a:t>This demonstrates what it would be like if God did not create the opposite sex. </a:t>
            </a:r>
          </a:p>
          <a:p>
            <a:endParaRPr lang="en-US"/>
          </a:p>
          <a:p>
            <a:r>
              <a:rPr lang="en-US" b="1"/>
              <a:t>Activity</a:t>
            </a:r>
            <a:r>
              <a:rPr lang="en-US"/>
              <a:t>:</a:t>
            </a:r>
          </a:p>
          <a:p>
            <a:r>
              <a:rPr lang="en-US"/>
              <a:t>Have your audience imagine what the world would be like if there were no females.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AC8178CD-8F8F-7644-A610-0128D9479B41}" type="slidenum">
              <a:rPr lang="en-US"/>
              <a:pPr/>
              <a:t>31</a:t>
            </a:fld>
            <a:endParaRPr lang="en-US"/>
          </a:p>
        </p:txBody>
      </p:sp>
      <p:sp>
        <p:nvSpPr>
          <p:cNvPr id="5959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95971" name="Rectangle 3"/>
          <p:cNvSpPr>
            <a:spLocks noGrp="1" noChangeArrowheads="1"/>
          </p:cNvSpPr>
          <p:nvPr>
            <p:ph type="body" idx="1"/>
          </p:nvPr>
        </p:nvSpPr>
        <p:spPr/>
        <p:txBody>
          <a:bodyPr/>
          <a:lstStyle/>
          <a:p>
            <a:r>
              <a:rPr lang="en-US" b="1"/>
              <a:t>Explanations of slide:</a:t>
            </a:r>
            <a:endParaRPr lang="en-US"/>
          </a:p>
          <a:p>
            <a:r>
              <a:rPr lang="en-US"/>
              <a:t>This demonstrates what it would be like if God did not create the opposite sex. </a:t>
            </a:r>
          </a:p>
          <a:p>
            <a:endParaRPr lang="en-US"/>
          </a:p>
          <a:p>
            <a:r>
              <a:rPr lang="en-US" b="1"/>
              <a:t>Activity</a:t>
            </a:r>
            <a:r>
              <a:rPr lang="en-US"/>
              <a:t>:</a:t>
            </a:r>
          </a:p>
          <a:p>
            <a:r>
              <a:rPr lang="en-US"/>
              <a:t>Have your audience imagine what the world would be like if there were no males.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3F521ADA-FEED-8C45-8F77-9DC95D1C9C6E}" type="slidenum">
              <a:rPr lang="en-US"/>
              <a:pPr/>
              <a:t>32</a:t>
            </a:fld>
            <a:endParaRPr lang="en-US"/>
          </a:p>
        </p:txBody>
      </p:sp>
      <p:sp>
        <p:nvSpPr>
          <p:cNvPr id="5785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78563" name="Rectangle 3"/>
          <p:cNvSpPr>
            <a:spLocks noGrp="1" noChangeArrowheads="1"/>
          </p:cNvSpPr>
          <p:nvPr>
            <p:ph type="body" idx="1"/>
          </p:nvPr>
        </p:nvSpPr>
        <p:spPr/>
        <p:txBody>
          <a:bodyPr/>
          <a:lstStyle/>
          <a:p>
            <a:r>
              <a:rPr lang="en-US" b="1"/>
              <a:t>Reference:</a:t>
            </a:r>
          </a:p>
          <a:p>
            <a:r>
              <a:rPr lang="en-US"/>
              <a:t>Wayne Grudem and John Piper ed. </a:t>
            </a:r>
            <a:r>
              <a:rPr lang="en-US" i="1"/>
              <a:t>Recovering Biblical Manhood and Womanhood</a:t>
            </a:r>
            <a:r>
              <a:rPr lang="en-US"/>
              <a:t>, 285, 293.</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89F05FDE-7607-DF4D-B549-2C6B0589E2ED}" type="slidenum">
              <a:rPr lang="en-US"/>
              <a:pPr/>
              <a:t>33</a:t>
            </a:fld>
            <a:endParaRPr lang="en-US"/>
          </a:p>
        </p:txBody>
      </p:sp>
      <p:sp>
        <p:nvSpPr>
          <p:cNvPr id="3993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399363" name="Rectangle 3"/>
          <p:cNvSpPr>
            <a:spLocks noGrp="1" noChangeArrowheads="1"/>
          </p:cNvSpPr>
          <p:nvPr>
            <p:ph type="body" idx="1"/>
          </p:nvPr>
        </p:nvSpPr>
        <p:spPr/>
        <p:txBody>
          <a:bodyPr/>
          <a:lstStyle/>
          <a:p>
            <a:r>
              <a:rPr lang="en-US" b="1"/>
              <a:t>Explanation of Slide:</a:t>
            </a:r>
          </a:p>
          <a:p>
            <a:r>
              <a:rPr lang="en-US"/>
              <a:t>This is a summary quote of the doctrine of humanity. It lays out our primary purpose thus far, explaining that humanity is inherently evil </a:t>
            </a:r>
            <a:r>
              <a:rPr lang="en-US" i="1"/>
              <a:t>and</a:t>
            </a:r>
            <a:r>
              <a:rPr lang="en-US"/>
              <a:t> has great dignity as image bearers.</a:t>
            </a:r>
            <a:endParaRPr lang="en-US" b="1"/>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B0D7D187-C4C2-AA47-8298-1C1966123E2A}" type="slidenum">
              <a:rPr lang="en-US"/>
              <a:pPr/>
              <a:t>34</a:t>
            </a:fld>
            <a:endParaRPr lang="en-US"/>
          </a:p>
        </p:txBody>
      </p:sp>
      <p:sp>
        <p:nvSpPr>
          <p:cNvPr id="10270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027075" name="Rectangle 3"/>
          <p:cNvSpPr>
            <a:spLocks noGrp="1" noChangeArrowheads="1"/>
          </p:cNvSpPr>
          <p:nvPr>
            <p:ph type="body" idx="1"/>
          </p:nvPr>
        </p:nvSpPr>
        <p:spPr/>
        <p:txBody>
          <a:bodyPr/>
          <a:lstStyle/>
          <a:p>
            <a:r>
              <a:rPr lang="en-US" b="1"/>
              <a:t>Activity: group discussion</a:t>
            </a:r>
          </a:p>
          <a:p>
            <a:r>
              <a:rPr lang="en-US"/>
              <a:t>Have people separate into groups of 5-10 people to discuss the questions found in the student notes. Make sure that each group has a leader that is familiar with the material and </a:t>
            </a:r>
            <a:r>
              <a:rPr lang="en-US" i="1"/>
              <a:t>able to keep the discussion on track</a:t>
            </a:r>
            <a:r>
              <a:rPr lang="en-US"/>
              <a:t>. The discussion groups should last no longer than 45 minutes.</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8291D50-1B75-8342-9A5D-42AB985EE472}" type="slidenum">
              <a:rPr lang="en-US"/>
              <a:pPr/>
              <a:t>4</a:t>
            </a:fld>
            <a:endParaRPr lang="en-US"/>
          </a:p>
        </p:txBody>
      </p:sp>
      <p:sp>
        <p:nvSpPr>
          <p:cNvPr id="98304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3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9049C0D9-DA44-3740-9926-C7593D368834}" type="slidenum">
              <a:rPr lang="en-US"/>
              <a:pPr/>
              <a:t>5</a:t>
            </a:fld>
            <a:endParaRPr lang="en-US"/>
          </a:p>
        </p:txBody>
      </p:sp>
      <p:sp>
        <p:nvSpPr>
          <p:cNvPr id="64614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4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8BF9765-8228-0846-865A-27307C506E78}" type="slidenum">
              <a:rPr lang="en-US"/>
              <a:pPr/>
              <a:t>6</a:t>
            </a:fld>
            <a:endParaRPr lang="en-US"/>
          </a:p>
        </p:txBody>
      </p:sp>
      <p:sp>
        <p:nvSpPr>
          <p:cNvPr id="64819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48195" name="Rectangle 3"/>
          <p:cNvSpPr>
            <a:spLocks noGrp="1" noChangeArrowheads="1"/>
          </p:cNvSpPr>
          <p:nvPr>
            <p:ph type="body" idx="1"/>
          </p:nvPr>
        </p:nvSpPr>
        <p:spPr/>
        <p:txBody>
          <a:bodyPr/>
          <a:lstStyle/>
          <a:p>
            <a:r>
              <a:rPr lang="en-US" b="1"/>
              <a:t>Presentation notes:</a:t>
            </a:r>
            <a:endParaRPr lang="en-US"/>
          </a:p>
          <a:p>
            <a:r>
              <a:rPr lang="en-US"/>
              <a:t>The primary case that the complementarian intends to make is that just as a man cannot be expected to perform the role of women (childbirth, childrearing, etc.), neither can the women be expected to fulfill the role of the man (lead, teach, harsh labor, etc.).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1E033660-C414-1947-9FBD-0CECD71F05BD}" type="slidenum">
              <a:rPr lang="en-US"/>
              <a:pPr/>
              <a:t>7</a:t>
            </a:fld>
            <a:endParaRPr lang="en-US"/>
          </a:p>
        </p:txBody>
      </p:sp>
      <p:sp>
        <p:nvSpPr>
          <p:cNvPr id="65024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5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01FB4EC3-D6B5-2449-A4AF-2E92984EDC39}" type="slidenum">
              <a:rPr lang="en-US"/>
              <a:pPr/>
              <a:t>8</a:t>
            </a:fld>
            <a:endParaRPr lang="en-US"/>
          </a:p>
        </p:txBody>
      </p:sp>
      <p:sp>
        <p:nvSpPr>
          <p:cNvPr id="6522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52291" name="Rectangle 3"/>
          <p:cNvSpPr>
            <a:spLocks noGrp="1" noChangeArrowheads="1"/>
          </p:cNvSpPr>
          <p:nvPr>
            <p:ph type="body" idx="1"/>
          </p:nvPr>
        </p:nvSpPr>
        <p:spPr/>
        <p:txBody>
          <a:bodyPr/>
          <a:lstStyle/>
          <a:p>
            <a:r>
              <a:rPr lang="en-US" b="1"/>
              <a:t>Presentation notes:</a:t>
            </a:r>
            <a:endParaRPr lang="en-US"/>
          </a:p>
          <a:p>
            <a:r>
              <a:rPr lang="en-US"/>
              <a:t>This slide gives the background of the curse which shows how women, as a result of the Fall, will want to control their husbands. This is important for the complementarian argument. The best translation of this verse would carry the idea of </a:t>
            </a:r>
            <a:r>
              <a:rPr lang="ja-JP" altLang="en-US">
                <a:latin typeface="Arial"/>
              </a:rPr>
              <a:t>“</a:t>
            </a:r>
            <a:r>
              <a:rPr lang="en-US"/>
              <a:t>control.</a:t>
            </a:r>
            <a:r>
              <a:rPr lang="ja-JP" altLang="en-US">
                <a:latin typeface="Arial"/>
              </a:rPr>
              <a:t>”</a:t>
            </a:r>
            <a:r>
              <a:rPr lang="en-US"/>
              <a:t> This makes the most sense considering the following statement about husbands. It is also verified by the use of the word in Gen 4:7 that refers to sin</a:t>
            </a:r>
            <a:r>
              <a:rPr lang="ja-JP" altLang="en-US">
                <a:latin typeface="Arial"/>
              </a:rPr>
              <a:t>’</a:t>
            </a:r>
            <a:r>
              <a:rPr lang="en-US"/>
              <a:t>s desire to control and dominate Cain. The NET Bible notes convey the idea well: </a:t>
            </a:r>
            <a:r>
              <a:rPr lang="ja-JP" altLang="en-US">
                <a:latin typeface="Arial"/>
              </a:rPr>
              <a:t>“</a:t>
            </a:r>
            <a:r>
              <a:rPr lang="en-US"/>
              <a:t>In Genesis 3:16 the Lord announces a struggle, a conflict between the man and the woman. She will desire to control him, but he will dominate her instead. This interpretation also fits the tone of the passage, which is a judgment oracle. See further Susan T. Foh, </a:t>
            </a:r>
            <a:r>
              <a:rPr lang="ja-JP" altLang="en-US">
                <a:latin typeface="Arial"/>
              </a:rPr>
              <a:t>“</a:t>
            </a:r>
            <a:r>
              <a:rPr lang="en-US"/>
              <a:t>What is the Woman</a:t>
            </a:r>
            <a:r>
              <a:rPr lang="ja-JP" altLang="en-US">
                <a:latin typeface="Arial"/>
              </a:rPr>
              <a:t>’</a:t>
            </a:r>
            <a:r>
              <a:rPr lang="en-US"/>
              <a:t>s Desire?</a:t>
            </a:r>
            <a:r>
              <a:rPr lang="ja-JP" altLang="en-US">
                <a:latin typeface="Arial"/>
              </a:rPr>
              <a:t>”</a:t>
            </a:r>
            <a:r>
              <a:rPr lang="en-US"/>
              <a:t> </a:t>
            </a:r>
            <a:r>
              <a:rPr lang="en-US" i="1">
                <a:hlinkClick r:id="" action="ppaction://noaction"/>
              </a:rPr>
              <a:t>WTJ</a:t>
            </a:r>
            <a:r>
              <a:rPr lang="en-US"/>
              <a:t> 37 (1975): 376-83</a:t>
            </a:r>
            <a:r>
              <a:rPr lang="ja-JP" altLang="en-US">
                <a:latin typeface="Arial"/>
              </a:rPr>
              <a:t>”</a:t>
            </a:r>
            <a:r>
              <a:rPr lang="en-US"/>
              <a:t> (</a:t>
            </a:r>
            <a:r>
              <a:rPr lang="en-US" i="1"/>
              <a:t>The NET Bible; </a:t>
            </a:r>
            <a:r>
              <a:rPr lang="en-US"/>
              <a:t>Biblical Studies Press).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CF63FA2D-38A7-F442-844D-C1E3B0949692}" type="slidenum">
              <a:rPr lang="en-US"/>
              <a:pPr/>
              <a:t>9</a:t>
            </a:fld>
            <a:endParaRPr lang="en-US"/>
          </a:p>
        </p:txBody>
      </p:sp>
      <p:sp>
        <p:nvSpPr>
          <p:cNvPr id="6553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55363" name="Rectangle 3"/>
          <p:cNvSpPr>
            <a:spLocks noGrp="1" noChangeArrowheads="1"/>
          </p:cNvSpPr>
          <p:nvPr>
            <p:ph type="body" idx="1"/>
          </p:nvPr>
        </p:nvSpPr>
        <p:spPr/>
        <p:txBody>
          <a:bodyPr/>
          <a:lstStyle/>
          <a:p>
            <a:r>
              <a:rPr lang="en-US" b="1"/>
              <a:t>Presentation notes:</a:t>
            </a:r>
            <a:endParaRPr lang="en-US"/>
          </a:p>
          <a:p>
            <a:r>
              <a:rPr lang="en-US"/>
              <a:t>As Paul wrote to Timothy at Ephesus, women in the Christian church were experiencing liberation as believers, understanding their dignity as God</a:t>
            </a:r>
            <a:r>
              <a:rPr lang="ja-JP" altLang="en-US">
                <a:latin typeface="Arial"/>
              </a:rPr>
              <a:t>’</a:t>
            </a:r>
            <a:r>
              <a:rPr lang="en-US"/>
              <a:t>s children as equal to that of men. This was quite novel for the day. Many of the women may have begun to believe that their equality with men extended to their role, duties, or functions within the church and family. While Paul was a leader in the 1</a:t>
            </a:r>
            <a:r>
              <a:rPr lang="en-US" baseline="30000"/>
              <a:t>st</a:t>
            </a:r>
            <a:r>
              <a:rPr lang="en-US"/>
              <a:t> century women</a:t>
            </a:r>
            <a:r>
              <a:rPr lang="ja-JP" altLang="en-US">
                <a:latin typeface="Arial"/>
              </a:rPr>
              <a:t>’</a:t>
            </a:r>
            <a:r>
              <a:rPr lang="en-US"/>
              <a:t>s </a:t>
            </a:r>
            <a:r>
              <a:rPr lang="ja-JP" altLang="en-US">
                <a:latin typeface="Arial"/>
              </a:rPr>
              <a:t>“</a:t>
            </a:r>
            <a:r>
              <a:rPr lang="en-US"/>
              <a:t>liberation movement,</a:t>
            </a:r>
            <a:r>
              <a:rPr lang="ja-JP" altLang="en-US">
                <a:latin typeface="Arial"/>
              </a:rPr>
              <a:t>”</a:t>
            </a:r>
            <a:r>
              <a:rPr lang="en-US"/>
              <a:t> he did not allow this liberation to pervert the role distinction that were a part of creation. Here he warns that women are not allowed to teach or be in authority in the local church. Many complementarians would see this prohibition as extending primarily to the office of bishop, presbyter, or pastor.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5078" name="Picture 22" descr="Humanity &amp; Sin Background - Color Correc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74738"/>
            <a:ext cx="6400800" cy="5783262"/>
          </a:xfrm>
          <a:prstGeom prst="rect">
            <a:avLst/>
          </a:prstGeom>
          <a:noFill/>
          <a:extLst>
            <a:ext uri="{909E8E84-426E-40dd-AFC4-6F175D3DCCD1}">
              <a14:hiddenFill xmlns:a14="http://schemas.microsoft.com/office/drawing/2010/main">
                <a:solidFill>
                  <a:srgbClr val="FFFFFF"/>
                </a:solidFill>
              </a14:hiddenFill>
            </a:ext>
          </a:extLst>
        </p:spPr>
      </p:pic>
      <p:sp>
        <p:nvSpPr>
          <p:cNvPr id="45058" name="Rectangle 2"/>
          <p:cNvSpPr>
            <a:spLocks noGrp="1" noChangeArrowheads="1"/>
          </p:cNvSpPr>
          <p:nvPr>
            <p:ph type="ctrTitle"/>
          </p:nvPr>
        </p:nvSpPr>
        <p:spPr>
          <a:xfrm>
            <a:off x="685800" y="381000"/>
            <a:ext cx="7772400" cy="1470025"/>
          </a:xfrm>
        </p:spPr>
        <p:txBody>
          <a:bodyPr/>
          <a:lstStyle>
            <a:lvl1pPr>
              <a:defRPr/>
            </a:lvl1pPr>
          </a:lstStyle>
          <a:p>
            <a:pPr lvl="0"/>
            <a:r>
              <a:rPr lang="en-US" noProof="0" smtClean="0"/>
              <a:t>Click to edit Master title style</a:t>
            </a:r>
          </a:p>
        </p:txBody>
      </p:sp>
      <p:sp>
        <p:nvSpPr>
          <p:cNvPr id="45059" name="Rectangle 3"/>
          <p:cNvSpPr>
            <a:spLocks noGrp="1" noChangeArrowheads="1"/>
          </p:cNvSpPr>
          <p:nvPr>
            <p:ph type="subTitle" idx="1"/>
          </p:nvPr>
        </p:nvSpPr>
        <p:spPr>
          <a:xfrm>
            <a:off x="1371600" y="2057400"/>
            <a:ext cx="6400800" cy="1752600"/>
          </a:xfrm>
        </p:spPr>
        <p:txBody>
          <a:bodyPr/>
          <a:lstStyle>
            <a:lvl1pPr marL="0" indent="0" algn="ctr">
              <a:buFontTx/>
              <a:buNone/>
              <a:defRPr/>
            </a:lvl1pPr>
          </a:lstStyle>
          <a:p>
            <a:pPr lvl="0"/>
            <a:r>
              <a:rPr lang="en-US" noProof="0" smtClean="0"/>
              <a:t>Click to edit Master subtitle style</a:t>
            </a:r>
          </a:p>
        </p:txBody>
      </p:sp>
      <p:sp>
        <p:nvSpPr>
          <p:cNvPr id="45068" name="Rectangle 12"/>
          <p:cNvSpPr>
            <a:spLocks noGrp="1" noChangeArrowheads="1"/>
          </p:cNvSpPr>
          <p:nvPr>
            <p:ph type="dt" sz="half" idx="2"/>
          </p:nvPr>
        </p:nvSpPr>
        <p:spPr>
          <a:xfrm>
            <a:off x="4191000" y="6553200"/>
            <a:ext cx="4038600" cy="304800"/>
          </a:xfrm>
        </p:spPr>
        <p:txBody>
          <a:bodyPr/>
          <a:lstStyle>
            <a:lvl1pPr algn="ctr">
              <a:defRPr/>
            </a:lvl1pPr>
          </a:lstStyle>
          <a:p>
            <a:r>
              <a:rPr lang="en-US"/>
              <a:t>Copyright © 2003-2006 Reclaiming the Mind Ministries, All rights reserved.</a:t>
            </a:r>
          </a:p>
        </p:txBody>
      </p:sp>
      <p:pic>
        <p:nvPicPr>
          <p:cNvPr id="45075"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6288088"/>
            <a:ext cx="914400" cy="4937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50118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74638"/>
            <a:ext cx="2095500" cy="5775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74638"/>
            <a:ext cx="6134100" cy="5775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478566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764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1729308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57800" y="1524000"/>
            <a:ext cx="34290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57800" y="3862388"/>
            <a:ext cx="34290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955378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76400" y="1524000"/>
            <a:ext cx="7010400" cy="4525963"/>
          </a:xfrm>
        </p:spPr>
        <p:txBody>
          <a:bodyPr/>
          <a:lstStyle/>
          <a:p>
            <a:endParaRPr lang="en-US"/>
          </a:p>
        </p:txBody>
      </p:sp>
      <p:sp>
        <p:nvSpPr>
          <p:cNvPr id="4" name="Date Placeholder 3"/>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20166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67038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60705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524000"/>
            <a:ext cx="3429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524000"/>
            <a:ext cx="3429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3637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5468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20323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30059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09280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6519954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7"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74638"/>
            <a:ext cx="8382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76400" y="1524000"/>
            <a:ext cx="7010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42" name="Picture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77200" y="6288088"/>
            <a:ext cx="914400" cy="493712"/>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umanity &amp; Sin Background - Color Corrected"/>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4276725"/>
            <a:ext cx="2857500" cy="2581275"/>
          </a:xfrm>
          <a:prstGeom prst="rect">
            <a:avLst/>
          </a:prstGeom>
          <a:noFill/>
          <a:extLst>
            <a:ext uri="{909E8E84-426E-40dd-AFC4-6F175D3DCCD1}">
              <a14:hiddenFill xmlns:a14="http://schemas.microsoft.com/office/drawing/2010/main">
                <a:solidFill>
                  <a:srgbClr val="FFFFFF"/>
                </a:solidFill>
              </a14:hiddenFill>
            </a:ext>
          </a:extLst>
        </p:spPr>
      </p:pic>
      <p:sp>
        <p:nvSpPr>
          <p:cNvPr id="1028" name="Rectangle 4"/>
          <p:cNvSpPr>
            <a:spLocks noGrp="1" noChangeArrowheads="1"/>
          </p:cNvSpPr>
          <p:nvPr>
            <p:ph type="dt" sz="half" idx="2"/>
          </p:nvPr>
        </p:nvSpPr>
        <p:spPr bwMode="auto">
          <a:xfrm>
            <a:off x="3429000" y="6629400"/>
            <a:ext cx="4191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800"/>
            </a:lvl1pPr>
          </a:lstStyle>
          <a:p>
            <a:r>
              <a:rPr lang="en-US"/>
              <a:t>Copyright © 2003-2006 Reclaiming the Mind Ministries, All rights reserved.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sldNum="0" hdr="0" ftr="0"/>
  <p:txStyles>
    <p:titleStyle>
      <a:lvl1pPr algn="ctr" rtl="0" fontAlgn="base">
        <a:spcBef>
          <a:spcPct val="0"/>
        </a:spcBef>
        <a:spcAft>
          <a:spcPct val="0"/>
        </a:spcAft>
        <a:defRPr sz="4000">
          <a:solidFill>
            <a:srgbClr val="800000"/>
          </a:solidFill>
          <a:effectLst>
            <a:outerShdw blurRad="38100" dist="38100" dir="2700000" algn="tl">
              <a:srgbClr val="DDDDDD"/>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2pPr>
      <a:lvl3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3pPr>
      <a:lvl4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4pPr>
      <a:lvl5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5pPr>
      <a:lvl6pPr marL="4572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6pPr>
      <a:lvl7pPr marL="9144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7pPr>
      <a:lvl8pPr marL="13716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8pPr>
      <a:lvl9pPr marL="18288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9pPr>
    </p:titleStyle>
    <p:bodyStyle>
      <a:lvl1pPr marL="342900" indent="-342900" algn="l" rtl="0" fontAlgn="base">
        <a:spcBef>
          <a:spcPct val="20000"/>
        </a:spcBef>
        <a:spcAft>
          <a:spcPct val="0"/>
        </a:spcAft>
        <a:buClr>
          <a:srgbClr val="8000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a:solidFill>
            <a:schemeClr val="tx1"/>
          </a:solidFill>
          <a:latin typeface="+mn-lt"/>
          <a:ea typeface="+mn-ea"/>
        </a:defRPr>
      </a:lvl2pPr>
      <a:lvl3pPr marL="1143000" indent="-228600" algn="l" rtl="0" fontAlgn="base">
        <a:spcBef>
          <a:spcPct val="20000"/>
        </a:spcBef>
        <a:spcAft>
          <a:spcPct val="0"/>
        </a:spcAft>
        <a:buClr>
          <a:srgbClr val="800000"/>
        </a:buClr>
        <a:buChar char="•"/>
        <a:defRPr sz="2400">
          <a:solidFill>
            <a:schemeClr val="tx1"/>
          </a:solidFill>
          <a:latin typeface="+mn-lt"/>
          <a:ea typeface="+mn-ea"/>
        </a:defRPr>
      </a:lvl3pPr>
      <a:lvl4pPr marL="1600200" indent="-228600" algn="l" rtl="0" fontAlgn="base">
        <a:spcBef>
          <a:spcPct val="20000"/>
        </a:spcBef>
        <a:spcAft>
          <a:spcPct val="0"/>
        </a:spcAft>
        <a:buClr>
          <a:srgbClr val="800000"/>
        </a:buClr>
        <a:buChar char="–"/>
        <a:defRPr sz="2000">
          <a:solidFill>
            <a:schemeClr val="tx1"/>
          </a:solidFill>
          <a:latin typeface="+mn-lt"/>
          <a:ea typeface="+mn-ea"/>
        </a:defRPr>
      </a:lvl4pPr>
      <a:lvl5pPr marL="2057400" indent="-228600" algn="l" rtl="0" fontAlgn="base">
        <a:spcBef>
          <a:spcPct val="20000"/>
        </a:spcBef>
        <a:spcAft>
          <a:spcPct val="0"/>
        </a:spcAft>
        <a:buClr>
          <a:srgbClr val="800000"/>
        </a:buClr>
        <a:buChar char="»"/>
        <a:defRPr sz="2000">
          <a:solidFill>
            <a:schemeClr val="tx1"/>
          </a:solidFill>
          <a:latin typeface="+mn-lt"/>
          <a:ea typeface="+mn-ea"/>
        </a:defRPr>
      </a:lvl5pPr>
      <a:lvl6pPr marL="2514600" indent="-228600" algn="l" rtl="0" fontAlgn="base">
        <a:spcBef>
          <a:spcPct val="20000"/>
        </a:spcBef>
        <a:spcAft>
          <a:spcPct val="0"/>
        </a:spcAft>
        <a:buClr>
          <a:srgbClr val="800000"/>
        </a:buClr>
        <a:buChar char="»"/>
        <a:defRPr sz="2000">
          <a:solidFill>
            <a:schemeClr val="tx1"/>
          </a:solidFill>
          <a:latin typeface="+mn-lt"/>
          <a:ea typeface="+mn-ea"/>
        </a:defRPr>
      </a:lvl6pPr>
      <a:lvl7pPr marL="2971800" indent="-228600" algn="l" rtl="0" fontAlgn="base">
        <a:spcBef>
          <a:spcPct val="20000"/>
        </a:spcBef>
        <a:spcAft>
          <a:spcPct val="0"/>
        </a:spcAft>
        <a:buClr>
          <a:srgbClr val="800000"/>
        </a:buClr>
        <a:buChar char="»"/>
        <a:defRPr sz="2000">
          <a:solidFill>
            <a:schemeClr val="tx1"/>
          </a:solidFill>
          <a:latin typeface="+mn-lt"/>
          <a:ea typeface="+mn-ea"/>
        </a:defRPr>
      </a:lvl7pPr>
      <a:lvl8pPr marL="3429000" indent="-228600" algn="l" rtl="0" fontAlgn="base">
        <a:spcBef>
          <a:spcPct val="20000"/>
        </a:spcBef>
        <a:spcAft>
          <a:spcPct val="0"/>
        </a:spcAft>
        <a:buClr>
          <a:srgbClr val="800000"/>
        </a:buClr>
        <a:buChar char="»"/>
        <a:defRPr sz="2000">
          <a:solidFill>
            <a:schemeClr val="tx1"/>
          </a:solidFill>
          <a:latin typeface="+mn-lt"/>
          <a:ea typeface="+mn-ea"/>
        </a:defRPr>
      </a:lvl8pPr>
      <a:lvl9pPr marL="3886200" indent="-228600" algn="l" rtl="0" fontAlgn="base">
        <a:spcBef>
          <a:spcPct val="20000"/>
        </a:spcBef>
        <a:spcAft>
          <a:spcPct val="0"/>
        </a:spcAft>
        <a:buClr>
          <a:srgbClr val="800000"/>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 Id="rId3"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dt" sz="half" idx="2"/>
          </p:nvPr>
        </p:nvSpPr>
        <p:spPr/>
        <p:txBody>
          <a:bodyPr/>
          <a:lstStyle/>
          <a:p>
            <a:r>
              <a:rPr lang="en-US"/>
              <a:t>Copyright © 2003-2006 Reclaiming the Mind Ministries, All rights reserved.</a:t>
            </a:r>
          </a:p>
        </p:txBody>
      </p:sp>
      <p:sp>
        <p:nvSpPr>
          <p:cNvPr id="863236" name="Rectangle 4"/>
          <p:cNvSpPr>
            <a:spLocks noGrp="1" noChangeArrowheads="1"/>
          </p:cNvSpPr>
          <p:nvPr>
            <p:ph type="ctrTitle"/>
          </p:nvPr>
        </p:nvSpPr>
        <p:spPr/>
        <p:txBody>
          <a:bodyPr/>
          <a:lstStyle/>
          <a:p>
            <a:r>
              <a:rPr lang="en-US" sz="3600">
                <a:latin typeface="Perpetua" charset="0"/>
              </a:rPr>
              <a:t>Session 10</a:t>
            </a:r>
            <a:r>
              <a:rPr lang="en-US" sz="3600"/>
              <a:t/>
            </a:r>
            <a:br>
              <a:rPr lang="en-US" sz="3600"/>
            </a:br>
            <a:r>
              <a:rPr lang="en-US" sz="3600"/>
              <a:t>The Sex of Humanity: Complementarianism</a:t>
            </a:r>
          </a:p>
        </p:txBody>
      </p:sp>
      <p:sp>
        <p:nvSpPr>
          <p:cNvPr id="863237" name="Rectangle 5"/>
          <p:cNvSpPr>
            <a:spLocks noGrp="1" noChangeArrowheads="1"/>
          </p:cNvSpPr>
          <p:nvPr>
            <p:ph type="subTitle" idx="1"/>
          </p:nvPr>
        </p:nvSpPr>
        <p:spPr/>
        <p:txBody>
          <a:bodyPr/>
          <a:lstStyle/>
          <a:p>
            <a:r>
              <a:rPr lang="en-US" b="1">
                <a:latin typeface="Bradley Hand ITC" charset="0"/>
              </a:rPr>
              <a:t>Created equal and different</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56386" name="Rectangle 2"/>
          <p:cNvSpPr>
            <a:spLocks noGrp="1" noChangeArrowheads="1"/>
          </p:cNvSpPr>
          <p:nvPr>
            <p:ph type="title"/>
          </p:nvPr>
        </p:nvSpPr>
        <p:spPr/>
        <p:txBody>
          <a:bodyPr/>
          <a:lstStyle/>
          <a:p>
            <a:r>
              <a:rPr lang="en-US"/>
              <a:t>Complementarianism</a:t>
            </a:r>
          </a:p>
        </p:txBody>
      </p:sp>
      <p:sp>
        <p:nvSpPr>
          <p:cNvPr id="65638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Corinthians 14:34-35 </a:t>
            </a:r>
          </a:p>
          <a:p>
            <a:pPr marL="0" indent="0">
              <a:buFontTx/>
              <a:buNone/>
            </a:pPr>
            <a:r>
              <a:rPr lang="ja-JP" altLang="en-US">
                <a:latin typeface="Arial"/>
              </a:rPr>
              <a:t>“</a:t>
            </a:r>
            <a:r>
              <a:rPr lang="en-US"/>
              <a:t>The women are to keep silent in the churches; for they are not permitted to speak, but are to subject themselves, just as the Law also says. If they desire to learn anything, let them ask their own husbands at home; for it is improper for a woman to speak in church.</a:t>
            </a:r>
            <a:r>
              <a:rPr lang="ja-JP" altLang="en-US">
                <a:latin typeface="Arial"/>
              </a:rPr>
              <a: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57410" name="Rectangle 2"/>
          <p:cNvSpPr>
            <a:spLocks noGrp="1" noChangeArrowheads="1"/>
          </p:cNvSpPr>
          <p:nvPr>
            <p:ph type="title"/>
          </p:nvPr>
        </p:nvSpPr>
        <p:spPr/>
        <p:txBody>
          <a:bodyPr/>
          <a:lstStyle/>
          <a:p>
            <a:r>
              <a:rPr lang="en-US"/>
              <a:t>Complementarianism</a:t>
            </a:r>
          </a:p>
        </p:txBody>
      </p:sp>
      <p:sp>
        <p:nvSpPr>
          <p:cNvPr id="65741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Corinthians 11:3</a:t>
            </a:r>
          </a:p>
          <a:p>
            <a:pPr marL="0" indent="0">
              <a:buFontTx/>
              <a:buNone/>
            </a:pPr>
            <a:r>
              <a:rPr lang="ja-JP" altLang="en-US">
                <a:latin typeface="Arial"/>
              </a:rPr>
              <a:t>“</a:t>
            </a:r>
            <a:r>
              <a:rPr lang="en-US"/>
              <a:t>But I want you to understand that Christ is the head of every man, and the man is the head of a woman, and God is the head of Christ.</a:t>
            </a:r>
            <a:r>
              <a:rPr lang="ja-JP" altLang="en-US">
                <a:latin typeface="Arial"/>
              </a:rPr>
              <a:t>”</a:t>
            </a:r>
            <a:endParaRPr lang="en-US"/>
          </a:p>
          <a:p>
            <a:pPr marL="0" indent="0">
              <a:buFontTx/>
              <a:buNone/>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61506" name="Rectangle 2"/>
          <p:cNvSpPr>
            <a:spLocks noGrp="1" noChangeArrowheads="1"/>
          </p:cNvSpPr>
          <p:nvPr>
            <p:ph type="title"/>
          </p:nvPr>
        </p:nvSpPr>
        <p:spPr/>
        <p:txBody>
          <a:bodyPr/>
          <a:lstStyle/>
          <a:p>
            <a:r>
              <a:rPr lang="en-US"/>
              <a:t>Complementarianism</a:t>
            </a:r>
          </a:p>
        </p:txBody>
      </p:sp>
      <p:sp>
        <p:nvSpPr>
          <p:cNvPr id="66150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Colossians 3:18</a:t>
            </a:r>
          </a:p>
          <a:p>
            <a:pPr marL="0" indent="0">
              <a:buFontTx/>
              <a:buNone/>
            </a:pPr>
            <a:r>
              <a:rPr lang="ja-JP" altLang="en-US">
                <a:latin typeface="Arial"/>
              </a:rPr>
              <a:t>“</a:t>
            </a:r>
            <a:r>
              <a:rPr lang="en-US"/>
              <a:t>Wives, submit to your husbands, as is fitting in the Lord.</a:t>
            </a:r>
            <a:r>
              <a:rPr lang="ja-JP" altLang="en-US">
                <a:latin typeface="Arial"/>
              </a:rPr>
              <a:t>”</a:t>
            </a:r>
            <a:r>
              <a:rPr lang="en-US"/>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58434" name="Rectangle 2"/>
          <p:cNvSpPr>
            <a:spLocks noGrp="1" noChangeArrowheads="1"/>
          </p:cNvSpPr>
          <p:nvPr>
            <p:ph type="title"/>
          </p:nvPr>
        </p:nvSpPr>
        <p:spPr/>
        <p:txBody>
          <a:bodyPr/>
          <a:lstStyle/>
          <a:p>
            <a:r>
              <a:rPr lang="en-US"/>
              <a:t>Complementarianism</a:t>
            </a:r>
          </a:p>
        </p:txBody>
      </p:sp>
      <p:sp>
        <p:nvSpPr>
          <p:cNvPr id="65843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Titus 2:5 </a:t>
            </a:r>
          </a:p>
          <a:p>
            <a:pPr marL="0" indent="0">
              <a:buFontTx/>
              <a:buNone/>
            </a:pPr>
            <a:r>
              <a:rPr lang="ja-JP" altLang="en-US">
                <a:latin typeface="Arial"/>
              </a:rPr>
              <a:t>“</a:t>
            </a:r>
            <a:r>
              <a:rPr lang="en-US"/>
              <a:t>[Women are] to be sensible, pure, workers at home, kind, being subject to their own husbands, so that the word of God will not be dishonored.</a:t>
            </a:r>
            <a:r>
              <a:rPr lang="ja-JP" altLang="en-US">
                <a:latin typeface="Arial"/>
              </a:rPr>
              <a:t>”</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64578" name="Rectangle 2"/>
          <p:cNvSpPr>
            <a:spLocks noGrp="1" noChangeArrowheads="1"/>
          </p:cNvSpPr>
          <p:nvPr>
            <p:ph type="title"/>
          </p:nvPr>
        </p:nvSpPr>
        <p:spPr/>
        <p:txBody>
          <a:bodyPr/>
          <a:lstStyle/>
          <a:p>
            <a:r>
              <a:rPr lang="en-US"/>
              <a:t>Complementarianism</a:t>
            </a:r>
          </a:p>
        </p:txBody>
      </p:sp>
      <p:sp>
        <p:nvSpPr>
          <p:cNvPr id="664579" name="Rectangle 3"/>
          <p:cNvSpPr>
            <a:spLocks noGrp="1" noChangeArrowheads="1"/>
          </p:cNvSpPr>
          <p:nvPr>
            <p:ph type="body" idx="1"/>
          </p:nvPr>
        </p:nvSpPr>
        <p:spPr/>
        <p:txBody>
          <a:bodyPr/>
          <a:lstStyle/>
          <a:p>
            <a:pPr marL="609600" indent="-609600">
              <a:buFontTx/>
              <a:buAutoNum type="arabicPeriod" startAt="4"/>
            </a:pPr>
            <a:r>
              <a:rPr lang="en-US"/>
              <a:t>The New Testament writers constantly had to address men who abused their role as leaders. This is part of the curse. The instruction to men, however, is not to stop leading, but to lead in a way that is sensitive, encouraging, and loving.</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70722" name="Rectangle 2"/>
          <p:cNvSpPr>
            <a:spLocks noGrp="1" noChangeArrowheads="1"/>
          </p:cNvSpPr>
          <p:nvPr>
            <p:ph type="title"/>
          </p:nvPr>
        </p:nvSpPr>
        <p:spPr/>
        <p:txBody>
          <a:bodyPr/>
          <a:lstStyle/>
          <a:p>
            <a:r>
              <a:rPr lang="en-US"/>
              <a:t>Complementarianism</a:t>
            </a:r>
          </a:p>
        </p:txBody>
      </p:sp>
      <p:sp>
        <p:nvSpPr>
          <p:cNvPr id="67072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 Genesis 3:16 </a:t>
            </a:r>
          </a:p>
          <a:p>
            <a:pPr marL="0" indent="0">
              <a:buFontTx/>
              <a:buNone/>
            </a:pPr>
            <a:r>
              <a:rPr lang="ja-JP" altLang="en-US">
                <a:latin typeface="Arial"/>
              </a:rPr>
              <a:t>“</a:t>
            </a:r>
            <a:r>
              <a:rPr lang="en-US"/>
              <a:t>To the woman He said, </a:t>
            </a:r>
            <a:r>
              <a:rPr lang="ja-JP" altLang="en-US">
                <a:latin typeface="Arial"/>
              </a:rPr>
              <a:t>‘</a:t>
            </a:r>
            <a:r>
              <a:rPr lang="en-US"/>
              <a:t>I will greatly multiply your pain in childbirth, in pain you will bring forth children; yet your desire will be for your husband, and he will rule over you.</a:t>
            </a:r>
            <a:r>
              <a:rPr lang="ja-JP" altLang="en-US">
                <a:latin typeface="Arial"/>
              </a:rPr>
              <a: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65602" name="Rectangle 2"/>
          <p:cNvSpPr>
            <a:spLocks noGrp="1" noChangeArrowheads="1"/>
          </p:cNvSpPr>
          <p:nvPr>
            <p:ph type="title"/>
          </p:nvPr>
        </p:nvSpPr>
        <p:spPr/>
        <p:txBody>
          <a:bodyPr/>
          <a:lstStyle/>
          <a:p>
            <a:r>
              <a:rPr lang="en-US"/>
              <a:t>Complementarianism</a:t>
            </a:r>
          </a:p>
        </p:txBody>
      </p:sp>
      <p:sp>
        <p:nvSpPr>
          <p:cNvPr id="66560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Ephesians 5:25a, 28, 33a</a:t>
            </a:r>
          </a:p>
          <a:p>
            <a:pPr marL="0" indent="0">
              <a:buFontTx/>
              <a:buNone/>
            </a:pPr>
            <a:r>
              <a:rPr lang="ja-JP" altLang="en-US">
                <a:latin typeface="Arial"/>
              </a:rPr>
              <a:t>“</a:t>
            </a:r>
            <a:r>
              <a:rPr lang="en-US"/>
              <a:t>Husbands, love your wives, just as Christ also loved the church and gave Himself up for her. . . . So husbands ought also to love their own wives as their own bodies. He who loves his own wife loves himself. . . . Nevertheless, each individual among you also is to love his own wife even as himself . . .</a:t>
            </a:r>
            <a:r>
              <a:rPr lang="ja-JP" altLang="en-US">
                <a:latin typeface="Arial"/>
              </a:rPr>
              <a:t>”</a:t>
            </a:r>
            <a:r>
              <a:rPr lang="en-US"/>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66626" name="Rectangle 2"/>
          <p:cNvSpPr>
            <a:spLocks noGrp="1" noChangeArrowheads="1"/>
          </p:cNvSpPr>
          <p:nvPr>
            <p:ph type="title"/>
          </p:nvPr>
        </p:nvSpPr>
        <p:spPr/>
        <p:txBody>
          <a:bodyPr/>
          <a:lstStyle/>
          <a:p>
            <a:r>
              <a:rPr lang="en-US"/>
              <a:t>Complementarianism</a:t>
            </a:r>
          </a:p>
        </p:txBody>
      </p:sp>
      <p:sp>
        <p:nvSpPr>
          <p:cNvPr id="66662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Peter 3:7</a:t>
            </a:r>
          </a:p>
          <a:p>
            <a:pPr marL="0" indent="0">
              <a:buFontTx/>
              <a:buNone/>
            </a:pPr>
            <a:r>
              <a:rPr lang="ja-JP" altLang="en-US">
                <a:latin typeface="Arial"/>
              </a:rPr>
              <a:t>“</a:t>
            </a:r>
            <a:r>
              <a:rPr lang="en-US"/>
              <a:t>You husbands in the same way, live with your wives in an understanding way, as with someone weaker, since she is a woman; and show her honor as a fellow heir of the grace of life, so that your prayers will not be hindered.</a:t>
            </a:r>
            <a:r>
              <a:rPr lang="ja-JP" altLang="en-US">
                <a:latin typeface="Arial"/>
              </a:rPr>
              <a: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67650" name="Rectangle 2"/>
          <p:cNvSpPr>
            <a:spLocks noGrp="1" noChangeArrowheads="1"/>
          </p:cNvSpPr>
          <p:nvPr>
            <p:ph type="title"/>
          </p:nvPr>
        </p:nvSpPr>
        <p:spPr/>
        <p:txBody>
          <a:bodyPr/>
          <a:lstStyle/>
          <a:p>
            <a:r>
              <a:rPr lang="en-US"/>
              <a:t>Complementarianism</a:t>
            </a:r>
          </a:p>
        </p:txBody>
      </p:sp>
      <p:sp>
        <p:nvSpPr>
          <p:cNvPr id="66765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Colossians 3:19</a:t>
            </a:r>
          </a:p>
          <a:p>
            <a:pPr marL="0" indent="0">
              <a:buFontTx/>
              <a:buNone/>
            </a:pPr>
            <a:r>
              <a:rPr lang="ja-JP" altLang="en-US">
                <a:latin typeface="Arial"/>
              </a:rPr>
              <a:t>“</a:t>
            </a:r>
            <a:r>
              <a:rPr lang="en-US"/>
              <a:t>Husbands, love your wives and do not be embittered against them.</a:t>
            </a:r>
            <a:r>
              <a:rPr lang="ja-JP" altLang="en-US">
                <a:latin typeface="Arial"/>
              </a:rPr>
              <a: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72770" name="Rectangle 2"/>
          <p:cNvSpPr>
            <a:spLocks noGrp="1" noChangeArrowheads="1"/>
          </p:cNvSpPr>
          <p:nvPr>
            <p:ph type="title"/>
          </p:nvPr>
        </p:nvSpPr>
        <p:spPr/>
        <p:txBody>
          <a:bodyPr/>
          <a:lstStyle/>
          <a:p>
            <a:r>
              <a:rPr lang="en-US"/>
              <a:t>Complementarianism</a:t>
            </a:r>
          </a:p>
        </p:txBody>
      </p:sp>
      <p:sp>
        <p:nvSpPr>
          <p:cNvPr id="672771" name="Rectangle 3"/>
          <p:cNvSpPr>
            <a:spLocks noGrp="1" noChangeArrowheads="1"/>
          </p:cNvSpPr>
          <p:nvPr>
            <p:ph type="body" idx="1"/>
          </p:nvPr>
        </p:nvSpPr>
        <p:spPr/>
        <p:txBody>
          <a:bodyPr/>
          <a:lstStyle/>
          <a:p>
            <a:pPr marL="609600" indent="-609600">
              <a:buFontTx/>
              <a:buAutoNum type="arabicPeriod" startAt="5"/>
            </a:pPr>
            <a:r>
              <a:rPr lang="en-US"/>
              <a:t>Most of church history has adhered to a complementarian view.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00770" name="Rectangle 2"/>
          <p:cNvSpPr>
            <a:spLocks noGrp="1" noChangeArrowheads="1"/>
          </p:cNvSpPr>
          <p:nvPr>
            <p:ph type="title"/>
          </p:nvPr>
        </p:nvSpPr>
        <p:spPr>
          <a:xfrm>
            <a:off x="0" y="274638"/>
            <a:ext cx="9144000" cy="1143000"/>
          </a:xfrm>
        </p:spPr>
        <p:txBody>
          <a:bodyPr/>
          <a:lstStyle/>
          <a:p>
            <a:r>
              <a:rPr lang="en-US"/>
              <a:t>Complementarianism</a:t>
            </a:r>
          </a:p>
        </p:txBody>
      </p:sp>
      <p:sp>
        <p:nvSpPr>
          <p:cNvPr id="800771" name="Rectangle 3"/>
          <p:cNvSpPr>
            <a:spLocks noGrp="1" noChangeArrowheads="1"/>
          </p:cNvSpPr>
          <p:nvPr>
            <p:ph type="body" idx="1"/>
          </p:nvPr>
        </p:nvSpPr>
        <p:spPr/>
        <p:txBody>
          <a:bodyPr/>
          <a:lstStyle/>
          <a:p>
            <a:pPr marL="0" indent="0" algn="ctr">
              <a:buFontTx/>
              <a:buNone/>
            </a:pPr>
            <a:endParaRPr lang="en-US" sz="4000">
              <a:effectLst>
                <a:outerShdw blurRad="38100" dist="38100" dir="2700000" algn="tl">
                  <a:srgbClr val="DDDDDD"/>
                </a:outerShdw>
              </a:effectLst>
            </a:endParaRPr>
          </a:p>
          <a:p>
            <a:pPr marL="0" indent="0" algn="ctr">
              <a:buFontTx/>
              <a:buNone/>
            </a:pPr>
            <a:r>
              <a:rPr lang="en-US" sz="4000">
                <a:effectLst>
                  <a:outerShdw blurRad="38100" dist="38100" dir="2700000" algn="tl">
                    <a:srgbClr val="DDDDDD"/>
                  </a:outerShdw>
                </a:effectLst>
              </a:rPr>
              <a:t>What is the Complementarian view?</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42050" name="Rectangle 2"/>
          <p:cNvSpPr>
            <a:spLocks noGrp="1" noChangeArrowheads="1"/>
          </p:cNvSpPr>
          <p:nvPr>
            <p:ph type="title"/>
          </p:nvPr>
        </p:nvSpPr>
        <p:spPr/>
        <p:txBody>
          <a:bodyPr/>
          <a:lstStyle/>
          <a:p>
            <a:r>
              <a:rPr lang="en-US"/>
              <a:t>Complementarianism</a:t>
            </a:r>
          </a:p>
        </p:txBody>
      </p:sp>
      <p:sp>
        <p:nvSpPr>
          <p:cNvPr id="642051" name="Rectangle 3"/>
          <p:cNvSpPr>
            <a:spLocks noGrp="1" noChangeArrowheads="1"/>
          </p:cNvSpPr>
          <p:nvPr>
            <p:ph type="body" idx="1"/>
          </p:nvPr>
        </p:nvSpPr>
        <p:spPr/>
        <p:txBody>
          <a:bodyPr/>
          <a:lstStyle/>
          <a:p>
            <a:pPr marL="533400" indent="-533400">
              <a:buFontTx/>
              <a:buNone/>
            </a:pPr>
            <a:r>
              <a:rPr lang="en-US" b="1">
                <a:effectLst>
                  <a:outerShdw blurRad="38100" dist="38100" dir="2700000" algn="tl">
                    <a:srgbClr val="DDDDDD"/>
                  </a:outerShdw>
                </a:effectLst>
              </a:rPr>
              <a:t>Response to Complementarianism:</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75842" name="Rectangle 2"/>
          <p:cNvSpPr>
            <a:spLocks noGrp="1" noChangeArrowheads="1"/>
          </p:cNvSpPr>
          <p:nvPr>
            <p:ph type="title"/>
          </p:nvPr>
        </p:nvSpPr>
        <p:spPr/>
        <p:txBody>
          <a:bodyPr/>
          <a:lstStyle/>
          <a:p>
            <a:r>
              <a:rPr lang="en-US"/>
              <a:t>Complementarianism</a:t>
            </a:r>
          </a:p>
        </p:txBody>
      </p:sp>
      <p:sp>
        <p:nvSpPr>
          <p:cNvPr id="675843" name="Rectangle 3"/>
          <p:cNvSpPr>
            <a:spLocks noGrp="1" noChangeArrowheads="1"/>
          </p:cNvSpPr>
          <p:nvPr>
            <p:ph type="body" idx="1"/>
          </p:nvPr>
        </p:nvSpPr>
        <p:spPr/>
        <p:txBody>
          <a:bodyPr/>
          <a:lstStyle/>
          <a:p>
            <a:pPr marL="533400" indent="-533400">
              <a:buFontTx/>
              <a:buAutoNum type="arabicPeriod"/>
            </a:pPr>
            <a:r>
              <a:rPr lang="en-US"/>
              <a:t>These illustrations of male leadership were descriptive, not prescriptive. In other words, male leadership, like slavery, was a cultural phenomenon that God chose not to overthrow at the time.</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76866" name="Rectangle 2"/>
          <p:cNvSpPr>
            <a:spLocks noGrp="1" noChangeArrowheads="1"/>
          </p:cNvSpPr>
          <p:nvPr>
            <p:ph type="title"/>
          </p:nvPr>
        </p:nvSpPr>
        <p:spPr/>
        <p:txBody>
          <a:bodyPr/>
          <a:lstStyle/>
          <a:p>
            <a:r>
              <a:rPr lang="en-US"/>
              <a:t>Complementarianism</a:t>
            </a:r>
          </a:p>
        </p:txBody>
      </p:sp>
      <p:sp>
        <p:nvSpPr>
          <p:cNvPr id="676867" name="Rectangle 3"/>
          <p:cNvSpPr>
            <a:spLocks noGrp="1" noChangeArrowheads="1"/>
          </p:cNvSpPr>
          <p:nvPr>
            <p:ph type="body" idx="1"/>
          </p:nvPr>
        </p:nvSpPr>
        <p:spPr/>
        <p:txBody>
          <a:bodyPr/>
          <a:lstStyle/>
          <a:p>
            <a:pPr marL="609600" indent="-609600">
              <a:buFontTx/>
              <a:buAutoNum type="arabicPeriod" startAt="2"/>
            </a:pPr>
            <a:r>
              <a:rPr lang="en-US"/>
              <a:t>While it is agreed that the woman was created to complete </a:t>
            </a:r>
            <a:r>
              <a:rPr lang="en-US" i="1"/>
              <a:t>humanity </a:t>
            </a:r>
            <a:r>
              <a:rPr lang="en-US"/>
              <a:t>(not man), this does not necessitate that God intended a functional hierarchy. Male leadership, rulership, domination, whatever name it goes by, was a product of the Fall, not creation.</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74818" name="Rectangle 2"/>
          <p:cNvSpPr>
            <a:spLocks noGrp="1" noChangeArrowheads="1"/>
          </p:cNvSpPr>
          <p:nvPr>
            <p:ph type="title"/>
          </p:nvPr>
        </p:nvSpPr>
        <p:spPr/>
        <p:txBody>
          <a:bodyPr/>
          <a:lstStyle/>
          <a:p>
            <a:r>
              <a:rPr lang="en-US"/>
              <a:t>Complementarianism</a:t>
            </a:r>
          </a:p>
        </p:txBody>
      </p:sp>
      <p:sp>
        <p:nvSpPr>
          <p:cNvPr id="674819" name="Rectangle 3"/>
          <p:cNvSpPr>
            <a:spLocks noGrp="1" noChangeArrowheads="1"/>
          </p:cNvSpPr>
          <p:nvPr>
            <p:ph type="body" idx="1"/>
          </p:nvPr>
        </p:nvSpPr>
        <p:spPr/>
        <p:txBody>
          <a:bodyPr/>
          <a:lstStyle/>
          <a:p>
            <a:pPr marL="533400" indent="-533400">
              <a:lnSpc>
                <a:spcPct val="90000"/>
              </a:lnSpc>
              <a:buFontTx/>
              <a:buAutoNum type="arabicPeriod" startAt="3"/>
            </a:pPr>
            <a:r>
              <a:rPr lang="en-US" sz="2800"/>
              <a:t>Paul was writing to cultural situations that do not demand universal application. For example, when Paul wrote to Timothy in Ephesus, there were women, who were former cult prostitutes and uneducated (typically only receiving secondhand instruction from their husbands), were attempting to </a:t>
            </a:r>
            <a:r>
              <a:rPr lang="ja-JP" altLang="en-US" sz="2800">
                <a:latin typeface="Arial"/>
              </a:rPr>
              <a:t>“</a:t>
            </a:r>
            <a:r>
              <a:rPr lang="en-US" sz="2800"/>
              <a:t>fill the pulpit.</a:t>
            </a:r>
            <a:r>
              <a:rPr lang="ja-JP" altLang="en-US" sz="2800">
                <a:latin typeface="Arial"/>
              </a:rPr>
              <a:t>”</a:t>
            </a:r>
            <a:r>
              <a:rPr lang="en-US" sz="2800"/>
              <a:t> He uses the Eve to </a:t>
            </a:r>
            <a:r>
              <a:rPr lang="en-US" sz="2800" i="1"/>
              <a:t>illustrate</a:t>
            </a:r>
            <a:r>
              <a:rPr lang="en-US" sz="2800"/>
              <a:t> how destructive secondhand information can be. He does not use the events in the Garden as a universal principle. Paul</a:t>
            </a:r>
            <a:r>
              <a:rPr lang="ja-JP" altLang="en-US" sz="2800">
                <a:latin typeface="Arial"/>
              </a:rPr>
              <a:t>’</a:t>
            </a:r>
            <a:r>
              <a:rPr lang="en-US" sz="2800"/>
              <a:t>s command here is then purely cultural.</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78914" name="Rectangle 2"/>
          <p:cNvSpPr>
            <a:spLocks noGrp="1" noChangeArrowheads="1"/>
          </p:cNvSpPr>
          <p:nvPr>
            <p:ph type="title"/>
          </p:nvPr>
        </p:nvSpPr>
        <p:spPr/>
        <p:txBody>
          <a:bodyPr/>
          <a:lstStyle/>
          <a:p>
            <a:r>
              <a:rPr lang="en-US"/>
              <a:t>Complementarianism</a:t>
            </a:r>
          </a:p>
        </p:txBody>
      </p:sp>
      <p:sp>
        <p:nvSpPr>
          <p:cNvPr id="678915" name="Rectangle 3"/>
          <p:cNvSpPr>
            <a:spLocks noGrp="1" noChangeArrowheads="1"/>
          </p:cNvSpPr>
          <p:nvPr>
            <p:ph type="body" idx="1"/>
          </p:nvPr>
        </p:nvSpPr>
        <p:spPr/>
        <p:txBody>
          <a:bodyPr/>
          <a:lstStyle/>
          <a:p>
            <a:pPr marL="609600" indent="-609600">
              <a:buFontTx/>
              <a:buAutoNum type="arabicPeriod" startAt="4"/>
            </a:pPr>
            <a:r>
              <a:rPr lang="en-US"/>
              <a:t>These passages in the New Testament do not regulate how husbands are to rule, but do instruct on how they are to relate. They are to love their wives and not rule over them.</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79938" name="Rectangle 2"/>
          <p:cNvSpPr>
            <a:spLocks noGrp="1" noChangeArrowheads="1"/>
          </p:cNvSpPr>
          <p:nvPr>
            <p:ph type="title"/>
          </p:nvPr>
        </p:nvSpPr>
        <p:spPr/>
        <p:txBody>
          <a:bodyPr/>
          <a:lstStyle/>
          <a:p>
            <a:r>
              <a:rPr lang="en-US"/>
              <a:t>Complementarianism</a:t>
            </a:r>
          </a:p>
        </p:txBody>
      </p:sp>
      <p:sp>
        <p:nvSpPr>
          <p:cNvPr id="679939" name="Rectangle 3"/>
          <p:cNvSpPr>
            <a:spLocks noGrp="1" noChangeArrowheads="1"/>
          </p:cNvSpPr>
          <p:nvPr>
            <p:ph type="body" idx="1"/>
          </p:nvPr>
        </p:nvSpPr>
        <p:spPr/>
        <p:txBody>
          <a:bodyPr/>
          <a:lstStyle/>
          <a:p>
            <a:pPr marL="609600" indent="-609600">
              <a:buFontTx/>
              <a:buAutoNum type="arabicPeriod" startAt="5"/>
            </a:pPr>
            <a:r>
              <a:rPr lang="en-US"/>
              <a:t>It is a sad fact that the history of the Church is littered with abusive relationships coming from man</a:t>
            </a:r>
            <a:r>
              <a:rPr lang="ja-JP" altLang="en-US">
                <a:latin typeface="Arial"/>
              </a:rPr>
              <a:t>’</a:t>
            </a:r>
            <a:r>
              <a:rPr lang="en-US"/>
              <a:t>s sinful tendency to dominate. Christians abused the Jews, they justified slavery, and they forced people to convert during the Inquisitions. Any appeal to history carries little weight in these areas and might even work against the complementarian view.  </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575490" name="Rectangle 2"/>
          <p:cNvSpPr>
            <a:spLocks noGrp="1" noChangeArrowheads="1"/>
          </p:cNvSpPr>
          <p:nvPr>
            <p:ph type="title"/>
          </p:nvPr>
        </p:nvSpPr>
        <p:spPr/>
        <p:txBody>
          <a:bodyPr/>
          <a:lstStyle/>
          <a:p>
            <a:r>
              <a:rPr lang="en-US"/>
              <a:t>Complementarianism</a:t>
            </a:r>
          </a:p>
        </p:txBody>
      </p:sp>
      <p:sp>
        <p:nvSpPr>
          <p:cNvPr id="575492" name="Rectangle 4"/>
          <p:cNvSpPr>
            <a:spLocks noChangeArrowheads="1"/>
          </p:cNvSpPr>
          <p:nvPr/>
        </p:nvSpPr>
        <p:spPr bwMode="auto">
          <a:xfrm>
            <a:off x="1066800" y="1947863"/>
            <a:ext cx="7543800" cy="3752850"/>
          </a:xfrm>
          <a:prstGeom prst="rect">
            <a:avLst/>
          </a:prstGeom>
          <a:solidFill>
            <a:schemeClr val="bg1"/>
          </a:solidFill>
          <a:ln w="9525">
            <a:solidFill>
              <a:schemeClr val="tx1"/>
            </a:solidFill>
            <a:miter lim="800000"/>
            <a:headEnd/>
            <a:tailEnd/>
          </a:ln>
          <a:effectLst>
            <a:outerShdw blurRad="63500" dist="107763" dir="18900000" algn="ctr" rotWithShape="0">
              <a:schemeClr val="bg2">
                <a:alpha val="50000"/>
              </a:schemeClr>
            </a:outerShdw>
          </a:effectLst>
        </p:spPr>
        <p:txBody>
          <a:bodyPr anchor="ctr">
            <a:spAutoFit/>
          </a:bodyPr>
          <a:lstStyle/>
          <a:p>
            <a:r>
              <a:rPr lang="ja-JP" altLang="en-US" sz="2400" b="1">
                <a:latin typeface="Bradley Hand ITC" charset="0"/>
              </a:rPr>
              <a:t>“</a:t>
            </a:r>
            <a:r>
              <a:rPr lang="en-US" sz="2400" b="1">
                <a:latin typeface="Bradley Hand ITC" charset="0"/>
              </a:rPr>
              <a:t>Of two-hundred and fifty cultures studies, males dominate in almost all. Males are almost always the rule makers, hunters, builders, fashioners of weapons, workers in metal, wood, or stone. Women are mostly care givers and most involved in child rearing. . . . The fact that these universals transcend divergent animal groups and cultures suggests that there must be predeterminants of gender-related behavior.</a:t>
            </a:r>
            <a:r>
              <a:rPr lang="ja-JP" altLang="en-US" sz="2400" b="1">
                <a:latin typeface="Bradley Hand ITC" charset="0"/>
              </a:rPr>
              <a:t>”</a:t>
            </a:r>
            <a:r>
              <a:rPr lang="en-US" sz="2400" b="1">
                <a:latin typeface="Bradley Hand ITC" charset="0"/>
              </a:rPr>
              <a:t> </a:t>
            </a:r>
          </a:p>
          <a:p>
            <a:pPr algn="r"/>
            <a:r>
              <a:rPr lang="en-US" sz="2400" b="1">
                <a:latin typeface="Bradley Hand ITC" charset="0"/>
                <a:cs typeface="Arial" charset="0"/>
              </a:rPr>
              <a:t>–</a:t>
            </a:r>
            <a:r>
              <a:rPr lang="en-US" sz="2400" b="1">
                <a:latin typeface="Bradley Hand ITC" charset="0"/>
              </a:rPr>
              <a:t>Gregg Johnson</a:t>
            </a:r>
          </a:p>
          <a:p>
            <a:pPr algn="r"/>
            <a:r>
              <a:rPr lang="en-US" sz="1200"/>
              <a:t>Wayne Grudem and John Piper ed. </a:t>
            </a:r>
            <a:r>
              <a:rPr lang="en-US" sz="1200" i="1"/>
              <a:t>Recovering Biblical Manhood and Womanhood</a:t>
            </a:r>
            <a:r>
              <a:rPr lang="en-US" sz="1200"/>
              <a:t> (Wheaton, IL: Crossway, 1991), 281</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579586" name="Rectangle 2"/>
          <p:cNvSpPr>
            <a:spLocks noGrp="1" noChangeArrowheads="1"/>
          </p:cNvSpPr>
          <p:nvPr>
            <p:ph type="title"/>
          </p:nvPr>
        </p:nvSpPr>
        <p:spPr/>
        <p:txBody>
          <a:bodyPr/>
          <a:lstStyle/>
          <a:p>
            <a:r>
              <a:rPr lang="en-US" sz="3600"/>
              <a:t>Biological Differences between the sexes</a:t>
            </a:r>
          </a:p>
        </p:txBody>
      </p:sp>
      <p:sp>
        <p:nvSpPr>
          <p:cNvPr id="579599" name="Rectangle 15"/>
          <p:cNvSpPr>
            <a:spLocks noGrp="1" noChangeArrowheads="1"/>
          </p:cNvSpPr>
          <p:nvPr>
            <p:ph type="body" idx="1"/>
          </p:nvPr>
        </p:nvSpPr>
        <p:spPr/>
        <p:txBody>
          <a:bodyPr/>
          <a:lstStyle/>
          <a:p>
            <a:pPr>
              <a:lnSpc>
                <a:spcPct val="80000"/>
              </a:lnSpc>
              <a:buFontTx/>
              <a:buNone/>
            </a:pPr>
            <a:r>
              <a:rPr lang="en-US" sz="2800" b="1">
                <a:effectLst>
                  <a:outerShdw blurRad="38100" dist="38100" dir="2700000" algn="tl">
                    <a:srgbClr val="DDDDDD"/>
                  </a:outerShdw>
                </a:effectLst>
              </a:rPr>
              <a:t>Women:</a:t>
            </a:r>
          </a:p>
          <a:p>
            <a:pPr>
              <a:lnSpc>
                <a:spcPct val="80000"/>
              </a:lnSpc>
            </a:pPr>
            <a:r>
              <a:rPr lang="en-US" sz="2000"/>
              <a:t>Store more fat and retain more heat.</a:t>
            </a:r>
          </a:p>
          <a:p>
            <a:pPr>
              <a:lnSpc>
                <a:spcPct val="80000"/>
              </a:lnSpc>
            </a:pPr>
            <a:r>
              <a:rPr lang="en-US" sz="2000"/>
              <a:t>Have more white blood cells and B and T lymphocytes (can fight off infection faster).</a:t>
            </a:r>
          </a:p>
          <a:p>
            <a:pPr>
              <a:lnSpc>
                <a:spcPct val="80000"/>
              </a:lnSpc>
            </a:pPr>
            <a:r>
              <a:rPr lang="en-US" sz="2000"/>
              <a:t>Are more perceptive due to a more responsive sensory system: finer body hair, more acute sense of hearing, taste, touch, and smell.</a:t>
            </a:r>
          </a:p>
          <a:p>
            <a:pPr>
              <a:lnSpc>
                <a:spcPct val="80000"/>
              </a:lnSpc>
            </a:pPr>
            <a:r>
              <a:rPr lang="en-US" sz="2000"/>
              <a:t>Can discriminate color better (particularly on the red end of the spectrum).</a:t>
            </a:r>
          </a:p>
          <a:p>
            <a:pPr>
              <a:lnSpc>
                <a:spcPct val="80000"/>
              </a:lnSpc>
            </a:pPr>
            <a:r>
              <a:rPr lang="en-US" sz="2000"/>
              <a:t>Have less testosterone (are more patient, stay in immediate family longer).</a:t>
            </a:r>
          </a:p>
          <a:p>
            <a:pPr>
              <a:lnSpc>
                <a:spcPct val="80000"/>
              </a:lnSpc>
            </a:pPr>
            <a:r>
              <a:rPr lang="en-US" sz="2000"/>
              <a:t>A baby</a:t>
            </a:r>
            <a:r>
              <a:rPr lang="ja-JP" altLang="en-US" sz="2000">
                <a:latin typeface="Arial"/>
              </a:rPr>
              <a:t>’</a:t>
            </a:r>
            <a:r>
              <a:rPr lang="en-US" sz="2000"/>
              <a:t>s cry triggers involuntary responses. </a:t>
            </a:r>
          </a:p>
          <a:p>
            <a:pPr>
              <a:lnSpc>
                <a:spcPct val="80000"/>
              </a:lnSpc>
            </a:pPr>
            <a:r>
              <a:rPr lang="en-US" sz="2000"/>
              <a:t>Produce more cortisol during prolonged stressful situations. (Cortisol reduces the serotonin which can lead to depression.)</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114690" name="Rectangle 2"/>
          <p:cNvSpPr>
            <a:spLocks noGrp="1" noChangeArrowheads="1"/>
          </p:cNvSpPr>
          <p:nvPr>
            <p:ph type="title"/>
          </p:nvPr>
        </p:nvSpPr>
        <p:spPr/>
        <p:txBody>
          <a:bodyPr/>
          <a:lstStyle/>
          <a:p>
            <a:r>
              <a:rPr lang="en-US" sz="3600"/>
              <a:t>Biological Differences between the sexes</a:t>
            </a:r>
          </a:p>
        </p:txBody>
      </p:sp>
      <p:sp>
        <p:nvSpPr>
          <p:cNvPr id="114731" name="Rectangle 43"/>
          <p:cNvSpPr>
            <a:spLocks noGrp="1" noChangeArrowheads="1"/>
          </p:cNvSpPr>
          <p:nvPr>
            <p:ph type="body" idx="1"/>
          </p:nvPr>
        </p:nvSpPr>
        <p:spPr>
          <a:xfrm>
            <a:off x="1676400" y="1219200"/>
            <a:ext cx="7010400" cy="4525963"/>
          </a:xfrm>
        </p:spPr>
        <p:txBody>
          <a:bodyPr/>
          <a:lstStyle/>
          <a:p>
            <a:pPr>
              <a:lnSpc>
                <a:spcPct val="90000"/>
              </a:lnSpc>
              <a:buFontTx/>
              <a:buNone/>
            </a:pPr>
            <a:r>
              <a:rPr lang="en-US" b="1">
                <a:effectLst>
                  <a:outerShdw blurRad="38100" dist="38100" dir="2700000" algn="tl">
                    <a:srgbClr val="DDDDDD"/>
                  </a:outerShdw>
                </a:effectLst>
              </a:rPr>
              <a:t>Men:</a:t>
            </a:r>
          </a:p>
          <a:p>
            <a:pPr>
              <a:lnSpc>
                <a:spcPct val="90000"/>
              </a:lnSpc>
            </a:pPr>
            <a:r>
              <a:rPr lang="en-US" sz="2400"/>
              <a:t>Have ten percent higher metabolic rate.</a:t>
            </a:r>
          </a:p>
          <a:p>
            <a:pPr>
              <a:lnSpc>
                <a:spcPct val="90000"/>
              </a:lnSpc>
            </a:pPr>
            <a:r>
              <a:rPr lang="en-US" sz="2400"/>
              <a:t>Have fifty percent more muscle mass.</a:t>
            </a:r>
          </a:p>
          <a:p>
            <a:pPr>
              <a:lnSpc>
                <a:spcPct val="90000"/>
              </a:lnSpc>
            </a:pPr>
            <a:r>
              <a:rPr lang="en-US" sz="2400"/>
              <a:t>Have more sweat glands to dissipate heat faster.</a:t>
            </a:r>
          </a:p>
          <a:p>
            <a:pPr>
              <a:lnSpc>
                <a:spcPct val="90000"/>
              </a:lnSpc>
            </a:pPr>
            <a:r>
              <a:rPr lang="en-US" sz="2400"/>
              <a:t>Have ten percent more red blood cells (wounds heal faster).</a:t>
            </a:r>
          </a:p>
          <a:p>
            <a:pPr>
              <a:lnSpc>
                <a:spcPct val="90000"/>
              </a:lnSpc>
            </a:pPr>
            <a:r>
              <a:rPr lang="en-US" sz="2400"/>
              <a:t>Have fifteen times higher testosterone after puberty (more aggressive, sexually active, enjoy competitive sports, leave immediate family earlier, and are prone to argue).</a:t>
            </a:r>
          </a:p>
          <a:p>
            <a:pPr>
              <a:lnSpc>
                <a:spcPct val="90000"/>
              </a:lnSpc>
            </a:pPr>
            <a:r>
              <a:rPr lang="en-US" sz="2400"/>
              <a:t>Produce more testosterone during prolonged stressful times giving more endurance, but are more apt to have hypertension.</a:t>
            </a:r>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Date Placeholder 3"/>
          <p:cNvSpPr>
            <a:spLocks noGrp="1"/>
          </p:cNvSpPr>
          <p:nvPr>
            <p:ph type="dt" sz="half" idx="10"/>
          </p:nvPr>
        </p:nvSpPr>
        <p:spPr/>
        <p:txBody>
          <a:bodyPr/>
          <a:lstStyle/>
          <a:p>
            <a:r>
              <a:rPr lang="en-US"/>
              <a:t>Copyright © 2003-2006 Reclaiming the Mind Ministries, All rights reserved.</a:t>
            </a:r>
          </a:p>
        </p:txBody>
      </p:sp>
      <p:sp>
        <p:nvSpPr>
          <p:cNvPr id="596994"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grpSp>
        <p:nvGrpSpPr>
          <p:cNvPr id="596995" name="Group 3"/>
          <p:cNvGrpSpPr>
            <a:grpSpLocks/>
          </p:cNvGrpSpPr>
          <p:nvPr/>
        </p:nvGrpSpPr>
        <p:grpSpPr bwMode="auto">
          <a:xfrm>
            <a:off x="3665538" y="76200"/>
            <a:ext cx="2128837" cy="1066800"/>
            <a:chOff x="2496" y="960"/>
            <a:chExt cx="1341" cy="672"/>
          </a:xfrm>
        </p:grpSpPr>
        <p:sp>
          <p:nvSpPr>
            <p:cNvPr id="596996" name="AutoShape 4"/>
            <p:cNvSpPr>
              <a:spLocks noChangeArrowheads="1"/>
            </p:cNvSpPr>
            <p:nvPr/>
          </p:nvSpPr>
          <p:spPr bwMode="auto">
            <a:xfrm>
              <a:off x="2832" y="1056"/>
              <a:ext cx="576" cy="576"/>
            </a:xfrm>
            <a:custGeom>
              <a:avLst/>
              <a:gdLst>
                <a:gd name="G0" fmla="+- 1006 0 0"/>
                <a:gd name="G1" fmla="+- 21600 0 1006"/>
                <a:gd name="G2" fmla="+- 21600 0 10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06" y="10800"/>
                  </a:moveTo>
                  <a:cubicBezTo>
                    <a:pt x="1006" y="16209"/>
                    <a:pt x="5391" y="20594"/>
                    <a:pt x="10800" y="20594"/>
                  </a:cubicBezTo>
                  <a:cubicBezTo>
                    <a:pt x="16209" y="20594"/>
                    <a:pt x="20594" y="16209"/>
                    <a:pt x="20594" y="10800"/>
                  </a:cubicBezTo>
                  <a:cubicBezTo>
                    <a:pt x="20594" y="5391"/>
                    <a:pt x="16209" y="1006"/>
                    <a:pt x="10800" y="1006"/>
                  </a:cubicBezTo>
                  <a:cubicBezTo>
                    <a:pt x="5391" y="1006"/>
                    <a:pt x="1006" y="5391"/>
                    <a:pt x="1006" y="10800"/>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96997" name="Text Box 5"/>
            <p:cNvSpPr txBox="1">
              <a:spLocks noChangeArrowheads="1"/>
            </p:cNvSpPr>
            <p:nvPr/>
          </p:nvSpPr>
          <p:spPr bwMode="auto">
            <a:xfrm>
              <a:off x="2496" y="1163"/>
              <a:ext cx="134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990000"/>
                  </a:solidFill>
                </a:rPr>
                <a:t>Image of God</a:t>
              </a:r>
            </a:p>
          </p:txBody>
        </p:sp>
        <p:sp>
          <p:nvSpPr>
            <p:cNvPr id="596998" name="AutoShape 6"/>
            <p:cNvSpPr>
              <a:spLocks noChangeArrowheads="1"/>
            </p:cNvSpPr>
            <p:nvPr/>
          </p:nvSpPr>
          <p:spPr bwMode="auto">
            <a:xfrm>
              <a:off x="2784" y="960"/>
              <a:ext cx="672" cy="576"/>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596999" name="Group 7"/>
          <p:cNvGrpSpPr>
            <a:grpSpLocks/>
          </p:cNvGrpSpPr>
          <p:nvPr/>
        </p:nvGrpSpPr>
        <p:grpSpPr bwMode="auto">
          <a:xfrm>
            <a:off x="1905000" y="1219200"/>
            <a:ext cx="5410200" cy="2667000"/>
            <a:chOff x="1200" y="768"/>
            <a:chExt cx="3408" cy="1680"/>
          </a:xfrm>
        </p:grpSpPr>
        <p:grpSp>
          <p:nvGrpSpPr>
            <p:cNvPr id="597000" name="Group 8"/>
            <p:cNvGrpSpPr>
              <a:grpSpLocks/>
            </p:cNvGrpSpPr>
            <p:nvPr/>
          </p:nvGrpSpPr>
          <p:grpSpPr bwMode="auto">
            <a:xfrm>
              <a:off x="1200" y="768"/>
              <a:ext cx="1730" cy="1680"/>
              <a:chOff x="1200" y="768"/>
              <a:chExt cx="1730" cy="1680"/>
            </a:xfrm>
          </p:grpSpPr>
          <p:sp>
            <p:nvSpPr>
              <p:cNvPr id="597001" name="Line 9"/>
              <p:cNvSpPr>
                <a:spLocks noChangeShapeType="1"/>
              </p:cNvSpPr>
              <p:nvPr/>
            </p:nvSpPr>
            <p:spPr bwMode="auto">
              <a:xfrm flipH="1">
                <a:off x="1730" y="768"/>
                <a:ext cx="120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97002" name="Rectangle 10"/>
              <p:cNvSpPr>
                <a:spLocks noChangeArrowheads="1"/>
              </p:cNvSpPr>
              <p:nvPr/>
            </p:nvSpPr>
            <p:spPr bwMode="auto">
              <a:xfrm>
                <a:off x="1200" y="1200"/>
                <a:ext cx="1102" cy="12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en-US" sz="1300" u="sng"/>
                  <a:t>Primary Traits</a:t>
                </a:r>
              </a:p>
              <a:p>
                <a:r>
                  <a:rPr lang="en-US" sz="1300"/>
                  <a:t>Independent</a:t>
                </a:r>
              </a:p>
              <a:p>
                <a:r>
                  <a:rPr lang="en-US" sz="1300"/>
                  <a:t>Logical</a:t>
                </a:r>
              </a:p>
              <a:p>
                <a:r>
                  <a:rPr lang="en-US" sz="1300"/>
                  <a:t>Ambitious</a:t>
                </a:r>
              </a:p>
              <a:p>
                <a:endParaRPr lang="en-US" sz="1300"/>
              </a:p>
              <a:p>
                <a:r>
                  <a:rPr lang="en-US" sz="1300" u="sng"/>
                  <a:t>Biological Traits</a:t>
                </a:r>
              </a:p>
              <a:p>
                <a:r>
                  <a:rPr lang="en-US" sz="1300"/>
                  <a:t>Strong</a:t>
                </a:r>
              </a:p>
              <a:p>
                <a:r>
                  <a:rPr lang="en-US" sz="1300"/>
                  <a:t>Heals quickly</a:t>
                </a:r>
              </a:p>
              <a:p>
                <a:r>
                  <a:rPr lang="en-US" sz="1300"/>
                  <a:t>High testosterone</a:t>
                </a:r>
              </a:p>
              <a:p>
                <a:endParaRPr lang="en-US" sz="1300"/>
              </a:p>
            </p:txBody>
          </p:sp>
        </p:grpSp>
        <p:grpSp>
          <p:nvGrpSpPr>
            <p:cNvPr id="597003" name="Group 11"/>
            <p:cNvGrpSpPr>
              <a:grpSpLocks/>
            </p:cNvGrpSpPr>
            <p:nvPr/>
          </p:nvGrpSpPr>
          <p:grpSpPr bwMode="auto">
            <a:xfrm>
              <a:off x="2930" y="768"/>
              <a:ext cx="1678" cy="1680"/>
              <a:chOff x="2930" y="768"/>
              <a:chExt cx="1678" cy="1680"/>
            </a:xfrm>
          </p:grpSpPr>
          <p:sp>
            <p:nvSpPr>
              <p:cNvPr id="597004" name="Line 12"/>
              <p:cNvSpPr>
                <a:spLocks noChangeShapeType="1"/>
              </p:cNvSpPr>
              <p:nvPr/>
            </p:nvSpPr>
            <p:spPr bwMode="auto">
              <a:xfrm>
                <a:off x="2930" y="768"/>
                <a:ext cx="1152"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97005" name="Rectangle 13"/>
              <p:cNvSpPr>
                <a:spLocks noChangeArrowheads="1"/>
              </p:cNvSpPr>
              <p:nvPr/>
            </p:nvSpPr>
            <p:spPr bwMode="auto">
              <a:xfrm>
                <a:off x="3502" y="1200"/>
                <a:ext cx="1106" cy="12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en-US" sz="1300" u="sng"/>
                  <a:t>Primary Traits</a:t>
                </a:r>
              </a:p>
              <a:p>
                <a:r>
                  <a:rPr lang="en-US" sz="1300"/>
                  <a:t>Relational</a:t>
                </a:r>
              </a:p>
              <a:p>
                <a:r>
                  <a:rPr lang="en-US" sz="1300"/>
                  <a:t>Emotionally Sensitive</a:t>
                </a:r>
              </a:p>
              <a:p>
                <a:r>
                  <a:rPr lang="en-US" sz="1300"/>
                  <a:t>Compassionate</a:t>
                </a:r>
              </a:p>
              <a:p>
                <a:endParaRPr lang="en-US" sz="1300"/>
              </a:p>
              <a:p>
                <a:r>
                  <a:rPr lang="en-US" sz="1300" u="sng"/>
                  <a:t>Biological Traits</a:t>
                </a:r>
              </a:p>
              <a:p>
                <a:r>
                  <a:rPr lang="en-US" sz="1300"/>
                  <a:t>Perceptive</a:t>
                </a:r>
              </a:p>
              <a:p>
                <a:r>
                  <a:rPr lang="en-US" sz="1300"/>
                  <a:t>Fights infection</a:t>
                </a:r>
              </a:p>
              <a:p>
                <a:r>
                  <a:rPr lang="en-US" sz="1300"/>
                  <a:t>Low testosterone</a:t>
                </a:r>
              </a:p>
              <a:p>
                <a:endParaRPr lang="en-US" sz="1300"/>
              </a:p>
            </p:txBody>
          </p:sp>
        </p:grpSp>
      </p:grpSp>
      <p:sp>
        <p:nvSpPr>
          <p:cNvPr id="597006" name="Text Box 14"/>
          <p:cNvSpPr txBox="1">
            <a:spLocks noChangeArrowheads="1"/>
          </p:cNvSpPr>
          <p:nvPr/>
        </p:nvSpPr>
        <p:spPr bwMode="auto">
          <a:xfrm>
            <a:off x="2328863" y="1295400"/>
            <a:ext cx="798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latin typeface="Bradley Hand ITC" charset="0"/>
              </a:rPr>
              <a:t>Male</a:t>
            </a:r>
          </a:p>
        </p:txBody>
      </p:sp>
      <p:sp>
        <p:nvSpPr>
          <p:cNvPr id="597007" name="Text Box 15"/>
          <p:cNvSpPr txBox="1">
            <a:spLocks noChangeArrowheads="1"/>
          </p:cNvSpPr>
          <p:nvPr/>
        </p:nvSpPr>
        <p:spPr bwMode="auto">
          <a:xfrm>
            <a:off x="5870575" y="1295400"/>
            <a:ext cx="1076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latin typeface="Bradley Hand ITC" charset="0"/>
              </a:rPr>
              <a:t>Female</a:t>
            </a:r>
          </a:p>
        </p:txBody>
      </p:sp>
      <p:sp>
        <p:nvSpPr>
          <p:cNvPr id="597008" name="Text Box 16"/>
          <p:cNvSpPr txBox="1">
            <a:spLocks noChangeArrowheads="1"/>
          </p:cNvSpPr>
          <p:nvPr/>
        </p:nvSpPr>
        <p:spPr bwMode="auto">
          <a:xfrm>
            <a:off x="3981450" y="1327150"/>
            <a:ext cx="1339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000" b="1" i="1">
                <a:solidFill>
                  <a:srgbClr val="990000"/>
                </a:solidFill>
                <a:latin typeface="Perpetua" charset="0"/>
              </a:rPr>
              <a:t>Ontological</a:t>
            </a:r>
          </a:p>
          <a:p>
            <a:pPr algn="ctr"/>
            <a:r>
              <a:rPr lang="en-US" sz="2000" b="1" i="1">
                <a:solidFill>
                  <a:srgbClr val="990000"/>
                </a:solidFill>
                <a:latin typeface="Perpetua" charset="0"/>
              </a:rPr>
              <a:t>Equality</a:t>
            </a:r>
          </a:p>
        </p:txBody>
      </p:sp>
      <p:sp>
        <p:nvSpPr>
          <p:cNvPr id="597009" name="Text Box 17"/>
          <p:cNvSpPr txBox="1">
            <a:spLocks noChangeArrowheads="1"/>
          </p:cNvSpPr>
          <p:nvPr/>
        </p:nvSpPr>
        <p:spPr bwMode="auto">
          <a:xfrm>
            <a:off x="4014788" y="3352800"/>
            <a:ext cx="12588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000" b="1" i="1">
                <a:solidFill>
                  <a:srgbClr val="990000"/>
                </a:solidFill>
                <a:latin typeface="Perpetua" charset="0"/>
              </a:rPr>
              <a:t>Functional</a:t>
            </a:r>
          </a:p>
          <a:p>
            <a:pPr algn="ctr"/>
            <a:r>
              <a:rPr lang="en-US" sz="2000" b="1" i="1">
                <a:solidFill>
                  <a:srgbClr val="990000"/>
                </a:solidFill>
                <a:latin typeface="Perpetua" charset="0"/>
              </a:rPr>
              <a:t>Hierarchy</a:t>
            </a:r>
          </a:p>
        </p:txBody>
      </p:sp>
      <p:sp>
        <p:nvSpPr>
          <p:cNvPr id="597010" name="Text Box 18"/>
          <p:cNvSpPr txBox="1">
            <a:spLocks noChangeArrowheads="1"/>
          </p:cNvSpPr>
          <p:nvPr/>
        </p:nvSpPr>
        <p:spPr bwMode="auto">
          <a:xfrm>
            <a:off x="228600" y="152400"/>
            <a:ext cx="3124200" cy="955675"/>
          </a:xfrm>
          <a:prstGeom prst="rect">
            <a:avLst/>
          </a:prstGeom>
          <a:solidFill>
            <a:srgbClr val="990000"/>
          </a:solidFill>
          <a:ln w="9525">
            <a:solidFill>
              <a:srgbClr val="990000"/>
            </a:solidFill>
            <a:miter lim="800000"/>
            <a:headEnd/>
            <a:tailEnd/>
          </a:ln>
          <a:effectLst>
            <a:outerShdw blurRad="63500" dist="107763" dir="13500000" algn="ctr" rotWithShape="0">
              <a:schemeClr val="bg2">
                <a:alpha val="50000"/>
              </a:schemeClr>
            </a:outerShdw>
          </a:effectLst>
        </p:spPr>
        <p:txBody>
          <a:bodyPr>
            <a:spAutoFit/>
          </a:bodyPr>
          <a:lstStyle/>
          <a:p>
            <a:pPr algn="ctr">
              <a:spcBef>
                <a:spcPct val="50000"/>
              </a:spcBef>
            </a:pPr>
            <a:r>
              <a:rPr lang="en-US" sz="2800" b="1">
                <a:solidFill>
                  <a:schemeClr val="bg1"/>
                </a:solidFill>
                <a:latin typeface="Perpetua" charset="0"/>
              </a:rPr>
              <a:t>Complementarian Anthropology</a:t>
            </a:r>
          </a:p>
        </p:txBody>
      </p:sp>
      <p:grpSp>
        <p:nvGrpSpPr>
          <p:cNvPr id="597011" name="Group 19"/>
          <p:cNvGrpSpPr>
            <a:grpSpLocks/>
          </p:cNvGrpSpPr>
          <p:nvPr/>
        </p:nvGrpSpPr>
        <p:grpSpPr bwMode="auto">
          <a:xfrm>
            <a:off x="76200" y="4038600"/>
            <a:ext cx="6556375" cy="304800"/>
            <a:chOff x="48" y="2544"/>
            <a:chExt cx="4130" cy="192"/>
          </a:xfrm>
        </p:grpSpPr>
        <p:sp>
          <p:nvSpPr>
            <p:cNvPr id="597012" name="Text Box 20"/>
            <p:cNvSpPr txBox="1">
              <a:spLocks noChangeArrowheads="1"/>
            </p:cNvSpPr>
            <p:nvPr/>
          </p:nvSpPr>
          <p:spPr bwMode="auto">
            <a:xfrm>
              <a:off x="1479" y="2563"/>
              <a:ext cx="3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Father</a:t>
              </a:r>
            </a:p>
          </p:txBody>
        </p:sp>
        <p:sp>
          <p:nvSpPr>
            <p:cNvPr id="597013" name="Text Box 21"/>
            <p:cNvSpPr txBox="1">
              <a:spLocks noChangeArrowheads="1"/>
            </p:cNvSpPr>
            <p:nvPr/>
          </p:nvSpPr>
          <p:spPr bwMode="auto">
            <a:xfrm>
              <a:off x="3892" y="2544"/>
              <a:ext cx="28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Son</a:t>
              </a:r>
            </a:p>
          </p:txBody>
        </p:sp>
        <p:sp>
          <p:nvSpPr>
            <p:cNvPr id="597014" name="Text Box 22"/>
            <p:cNvSpPr txBox="1">
              <a:spLocks noChangeArrowheads="1"/>
            </p:cNvSpPr>
            <p:nvPr/>
          </p:nvSpPr>
          <p:spPr bwMode="auto">
            <a:xfrm>
              <a:off x="48" y="2551"/>
              <a:ext cx="9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Trinitarian Analogy</a:t>
              </a:r>
            </a:p>
          </p:txBody>
        </p:sp>
        <p:sp>
          <p:nvSpPr>
            <p:cNvPr id="597015" name="Text Box 23"/>
            <p:cNvSpPr txBox="1">
              <a:spLocks noChangeArrowheads="1"/>
            </p:cNvSpPr>
            <p:nvPr/>
          </p:nvSpPr>
          <p:spPr bwMode="auto">
            <a:xfrm>
              <a:off x="2493" y="2582"/>
              <a:ext cx="77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000" b="1">
                  <a:latin typeface="Perpetua" charset="0"/>
                </a:rPr>
                <a:t>(1 Corinthians 11:3)</a:t>
              </a:r>
            </a:p>
          </p:txBody>
        </p:sp>
      </p:grpSp>
      <p:grpSp>
        <p:nvGrpSpPr>
          <p:cNvPr id="597016" name="Group 24"/>
          <p:cNvGrpSpPr>
            <a:grpSpLocks/>
          </p:cNvGrpSpPr>
          <p:nvPr/>
        </p:nvGrpSpPr>
        <p:grpSpPr bwMode="auto">
          <a:xfrm>
            <a:off x="76200" y="4373563"/>
            <a:ext cx="6781800" cy="290512"/>
            <a:chOff x="48" y="2755"/>
            <a:chExt cx="4272" cy="183"/>
          </a:xfrm>
        </p:grpSpPr>
        <p:sp>
          <p:nvSpPr>
            <p:cNvPr id="597017" name="Text Box 25"/>
            <p:cNvSpPr txBox="1">
              <a:spLocks noChangeArrowheads="1"/>
            </p:cNvSpPr>
            <p:nvPr/>
          </p:nvSpPr>
          <p:spPr bwMode="auto">
            <a:xfrm>
              <a:off x="1179" y="2755"/>
              <a:ext cx="71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200"/>
                <a:t>           Leader</a:t>
              </a:r>
            </a:p>
          </p:txBody>
        </p:sp>
        <p:sp>
          <p:nvSpPr>
            <p:cNvPr id="597018" name="Text Box 26"/>
            <p:cNvSpPr txBox="1">
              <a:spLocks noChangeArrowheads="1"/>
            </p:cNvSpPr>
            <p:nvPr/>
          </p:nvSpPr>
          <p:spPr bwMode="auto">
            <a:xfrm>
              <a:off x="3601" y="2755"/>
              <a:ext cx="71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      Completer</a:t>
              </a:r>
            </a:p>
          </p:txBody>
        </p:sp>
        <p:sp>
          <p:nvSpPr>
            <p:cNvPr id="597019" name="Text Box 27"/>
            <p:cNvSpPr txBox="1">
              <a:spLocks noChangeArrowheads="1"/>
            </p:cNvSpPr>
            <p:nvPr/>
          </p:nvSpPr>
          <p:spPr bwMode="auto">
            <a:xfrm>
              <a:off x="48" y="2763"/>
              <a:ext cx="98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Theological Function</a:t>
              </a:r>
            </a:p>
          </p:txBody>
        </p:sp>
        <p:sp>
          <p:nvSpPr>
            <p:cNvPr id="597020" name="Text Box 28"/>
            <p:cNvSpPr txBox="1">
              <a:spLocks noChangeArrowheads="1"/>
            </p:cNvSpPr>
            <p:nvPr/>
          </p:nvSpPr>
          <p:spPr bwMode="auto">
            <a:xfrm>
              <a:off x="2549" y="2784"/>
              <a:ext cx="69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000" b="1">
                  <a:latin typeface="Perpetua" charset="0"/>
                </a:rPr>
                <a:t>(Genesis 2:18, 23)</a:t>
              </a:r>
            </a:p>
          </p:txBody>
        </p:sp>
      </p:grpSp>
      <p:grpSp>
        <p:nvGrpSpPr>
          <p:cNvPr id="597021" name="Group 29"/>
          <p:cNvGrpSpPr>
            <a:grpSpLocks/>
          </p:cNvGrpSpPr>
          <p:nvPr/>
        </p:nvGrpSpPr>
        <p:grpSpPr bwMode="auto">
          <a:xfrm>
            <a:off x="76200" y="5105400"/>
            <a:ext cx="7397750" cy="822325"/>
            <a:chOff x="48" y="3216"/>
            <a:chExt cx="4660" cy="518"/>
          </a:xfrm>
        </p:grpSpPr>
        <p:sp>
          <p:nvSpPr>
            <p:cNvPr id="597022" name="Text Box 30"/>
            <p:cNvSpPr txBox="1">
              <a:spLocks noChangeArrowheads="1"/>
            </p:cNvSpPr>
            <p:nvPr/>
          </p:nvSpPr>
          <p:spPr bwMode="auto">
            <a:xfrm>
              <a:off x="3314" y="3216"/>
              <a:ext cx="1394"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Primary: 	Encouragement </a:t>
              </a:r>
            </a:p>
            <a:p>
              <a:r>
                <a:rPr lang="en-US" sz="1200"/>
                <a:t>		Mercy</a:t>
              </a:r>
            </a:p>
            <a:p>
              <a:r>
                <a:rPr lang="en-US" sz="1200"/>
                <a:t>Secondary: 	Teaching </a:t>
              </a:r>
            </a:p>
            <a:p>
              <a:r>
                <a:rPr lang="en-US" sz="1200"/>
                <a:t>		Evangelism</a:t>
              </a:r>
            </a:p>
          </p:txBody>
        </p:sp>
        <p:sp>
          <p:nvSpPr>
            <p:cNvPr id="597023" name="Text Box 31"/>
            <p:cNvSpPr txBox="1">
              <a:spLocks noChangeArrowheads="1"/>
            </p:cNvSpPr>
            <p:nvPr/>
          </p:nvSpPr>
          <p:spPr bwMode="auto">
            <a:xfrm>
              <a:off x="1008" y="3216"/>
              <a:ext cx="1394"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Primary: 	Teaching </a:t>
              </a:r>
            </a:p>
            <a:p>
              <a:r>
                <a:rPr lang="en-US" sz="1200"/>
                <a:t>		Evangelism</a:t>
              </a:r>
            </a:p>
            <a:p>
              <a:r>
                <a:rPr lang="en-US" sz="1200"/>
                <a:t>Secondary: 	Encouragement </a:t>
              </a:r>
            </a:p>
            <a:p>
              <a:r>
                <a:rPr lang="en-US" sz="1200"/>
                <a:t>		Mercy</a:t>
              </a:r>
            </a:p>
          </p:txBody>
        </p:sp>
        <p:sp>
          <p:nvSpPr>
            <p:cNvPr id="597024" name="Text Box 32"/>
            <p:cNvSpPr txBox="1">
              <a:spLocks noChangeArrowheads="1"/>
            </p:cNvSpPr>
            <p:nvPr/>
          </p:nvSpPr>
          <p:spPr bwMode="auto">
            <a:xfrm>
              <a:off x="48" y="3216"/>
              <a:ext cx="80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Church Function</a:t>
              </a:r>
            </a:p>
          </p:txBody>
        </p:sp>
      </p:grpSp>
      <p:grpSp>
        <p:nvGrpSpPr>
          <p:cNvPr id="597025" name="Group 33"/>
          <p:cNvGrpSpPr>
            <a:grpSpLocks/>
          </p:cNvGrpSpPr>
          <p:nvPr/>
        </p:nvGrpSpPr>
        <p:grpSpPr bwMode="auto">
          <a:xfrm>
            <a:off x="76200" y="4754563"/>
            <a:ext cx="6861175" cy="274637"/>
            <a:chOff x="48" y="2995"/>
            <a:chExt cx="4322" cy="173"/>
          </a:xfrm>
        </p:grpSpPr>
        <p:sp>
          <p:nvSpPr>
            <p:cNvPr id="597026" name="Text Box 34"/>
            <p:cNvSpPr txBox="1">
              <a:spLocks noChangeArrowheads="1"/>
            </p:cNvSpPr>
            <p:nvPr/>
          </p:nvSpPr>
          <p:spPr bwMode="auto">
            <a:xfrm>
              <a:off x="1449" y="2995"/>
              <a:ext cx="42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Worker</a:t>
              </a:r>
            </a:p>
          </p:txBody>
        </p:sp>
        <p:sp>
          <p:nvSpPr>
            <p:cNvPr id="597027" name="Text Box 35"/>
            <p:cNvSpPr txBox="1">
              <a:spLocks noChangeArrowheads="1"/>
            </p:cNvSpPr>
            <p:nvPr/>
          </p:nvSpPr>
          <p:spPr bwMode="auto">
            <a:xfrm>
              <a:off x="3734" y="2995"/>
              <a:ext cx="6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Child bearer</a:t>
              </a:r>
            </a:p>
          </p:txBody>
        </p:sp>
        <p:sp>
          <p:nvSpPr>
            <p:cNvPr id="597028" name="Text Box 36"/>
            <p:cNvSpPr txBox="1">
              <a:spLocks noChangeArrowheads="1"/>
            </p:cNvSpPr>
            <p:nvPr/>
          </p:nvSpPr>
          <p:spPr bwMode="auto">
            <a:xfrm>
              <a:off x="48" y="2995"/>
              <a:ext cx="77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Family Function</a:t>
              </a:r>
            </a:p>
          </p:txBody>
        </p:sp>
        <p:sp>
          <p:nvSpPr>
            <p:cNvPr id="597029" name="Text Box 37"/>
            <p:cNvSpPr txBox="1">
              <a:spLocks noChangeArrowheads="1"/>
            </p:cNvSpPr>
            <p:nvPr/>
          </p:nvSpPr>
          <p:spPr bwMode="auto">
            <a:xfrm>
              <a:off x="2360" y="3003"/>
              <a:ext cx="107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000" b="1">
                  <a:latin typeface="Perpetua" charset="0"/>
                </a:rPr>
                <a:t>(Genesis 3:16-19, 1 Tim. 2:13)</a:t>
              </a:r>
            </a:p>
          </p:txBody>
        </p:sp>
      </p:grpSp>
      <p:sp>
        <p:nvSpPr>
          <p:cNvPr id="597030" name="Text Box 38"/>
          <p:cNvSpPr txBox="1">
            <a:spLocks noChangeArrowheads="1"/>
          </p:cNvSpPr>
          <p:nvPr/>
        </p:nvSpPr>
        <p:spPr bwMode="auto">
          <a:xfrm>
            <a:off x="4487863" y="5910263"/>
            <a:ext cx="184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endParaRPr lang="en-US" sz="1000" b="1">
              <a:latin typeface="Perpetua" charset="0"/>
            </a:endParaRPr>
          </a:p>
        </p:txBody>
      </p:sp>
      <p:grpSp>
        <p:nvGrpSpPr>
          <p:cNvPr id="597031" name="Group 39"/>
          <p:cNvGrpSpPr>
            <a:grpSpLocks/>
          </p:cNvGrpSpPr>
          <p:nvPr/>
        </p:nvGrpSpPr>
        <p:grpSpPr bwMode="auto">
          <a:xfrm>
            <a:off x="76200" y="5897563"/>
            <a:ext cx="6629400" cy="287337"/>
            <a:chOff x="48" y="3715"/>
            <a:chExt cx="4176" cy="181"/>
          </a:xfrm>
        </p:grpSpPr>
        <p:sp>
          <p:nvSpPr>
            <p:cNvPr id="597032" name="Text Box 40"/>
            <p:cNvSpPr txBox="1">
              <a:spLocks noChangeArrowheads="1"/>
            </p:cNvSpPr>
            <p:nvPr/>
          </p:nvSpPr>
          <p:spPr bwMode="auto">
            <a:xfrm>
              <a:off x="1440" y="3715"/>
              <a:ext cx="46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Respect</a:t>
              </a:r>
            </a:p>
          </p:txBody>
        </p:sp>
        <p:sp>
          <p:nvSpPr>
            <p:cNvPr id="597033" name="Text Box 41"/>
            <p:cNvSpPr txBox="1">
              <a:spLocks noChangeArrowheads="1"/>
            </p:cNvSpPr>
            <p:nvPr/>
          </p:nvSpPr>
          <p:spPr bwMode="auto">
            <a:xfrm>
              <a:off x="3901" y="3715"/>
              <a:ext cx="3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Love</a:t>
              </a:r>
            </a:p>
          </p:txBody>
        </p:sp>
        <p:sp>
          <p:nvSpPr>
            <p:cNvPr id="597034" name="Text Box 42"/>
            <p:cNvSpPr txBox="1">
              <a:spLocks noChangeArrowheads="1"/>
            </p:cNvSpPr>
            <p:nvPr/>
          </p:nvSpPr>
          <p:spPr bwMode="auto">
            <a:xfrm>
              <a:off x="48" y="3723"/>
              <a:ext cx="99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Primary Marital Need</a:t>
              </a:r>
            </a:p>
          </p:txBody>
        </p:sp>
        <p:sp>
          <p:nvSpPr>
            <p:cNvPr id="597035" name="Text Box 43"/>
            <p:cNvSpPr txBox="1">
              <a:spLocks noChangeArrowheads="1"/>
            </p:cNvSpPr>
            <p:nvPr/>
          </p:nvSpPr>
          <p:spPr bwMode="auto">
            <a:xfrm>
              <a:off x="2650" y="3723"/>
              <a:ext cx="47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000" b="1">
                  <a:latin typeface="Perpetua" charset="0"/>
                </a:rPr>
                <a:t>(Eph. 5:33)</a:t>
              </a:r>
            </a:p>
          </p:txBody>
        </p:sp>
      </p:grpSp>
      <p:grpSp>
        <p:nvGrpSpPr>
          <p:cNvPr id="597036" name="Group 44"/>
          <p:cNvGrpSpPr>
            <a:grpSpLocks/>
          </p:cNvGrpSpPr>
          <p:nvPr/>
        </p:nvGrpSpPr>
        <p:grpSpPr bwMode="auto">
          <a:xfrm>
            <a:off x="76200" y="6197600"/>
            <a:ext cx="7831138" cy="579438"/>
            <a:chOff x="48" y="3904"/>
            <a:chExt cx="4933" cy="365"/>
          </a:xfrm>
        </p:grpSpPr>
        <p:sp>
          <p:nvSpPr>
            <p:cNvPr id="597037" name="Text Box 45"/>
            <p:cNvSpPr txBox="1">
              <a:spLocks noChangeArrowheads="1"/>
            </p:cNvSpPr>
            <p:nvPr/>
          </p:nvSpPr>
          <p:spPr bwMode="auto">
            <a:xfrm>
              <a:off x="891" y="3923"/>
              <a:ext cx="1475"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1195388" indent="-1195388">
                <a:defRPr>
                  <a:solidFill>
                    <a:schemeClr val="tx1"/>
                  </a:solidFill>
                  <a:latin typeface="Arial" charset="0"/>
                  <a:ea typeface="ＭＳ Ｐゴシック" charset="0"/>
                </a:defRPr>
              </a:lvl1pPr>
              <a:lvl2pPr marL="1609725">
                <a:defRPr>
                  <a:solidFill>
                    <a:schemeClr val="tx1"/>
                  </a:solidFill>
                  <a:latin typeface="Arial" charset="0"/>
                  <a:ea typeface="ＭＳ Ｐゴシック" charset="0"/>
                </a:defRPr>
              </a:lvl2pPr>
              <a:lvl3pPr marL="1724025">
                <a:defRPr>
                  <a:solidFill>
                    <a:schemeClr val="tx1"/>
                  </a:solidFill>
                  <a:latin typeface="Arial" charset="0"/>
                  <a:ea typeface="ＭＳ Ｐゴシック" charset="0"/>
                </a:defRPr>
              </a:lvl3pPr>
              <a:lvl4pPr marL="1838325">
                <a:defRPr>
                  <a:solidFill>
                    <a:schemeClr val="tx1"/>
                  </a:solidFill>
                  <a:latin typeface="Arial" charset="0"/>
                  <a:ea typeface="ＭＳ Ｐゴシック" charset="0"/>
                </a:defRPr>
              </a:lvl4pPr>
              <a:lvl5pPr marL="1952625">
                <a:defRPr>
                  <a:solidFill>
                    <a:schemeClr val="tx1"/>
                  </a:solidFill>
                  <a:latin typeface="Arial" charset="0"/>
                  <a:ea typeface="ＭＳ Ｐゴシック" charset="0"/>
                </a:defRPr>
              </a:lvl5pPr>
              <a:lvl6pPr marL="2409825" fontAlgn="base">
                <a:spcBef>
                  <a:spcPct val="0"/>
                </a:spcBef>
                <a:spcAft>
                  <a:spcPct val="0"/>
                </a:spcAft>
                <a:defRPr>
                  <a:solidFill>
                    <a:schemeClr val="tx1"/>
                  </a:solidFill>
                  <a:latin typeface="Arial" charset="0"/>
                  <a:ea typeface="ＭＳ Ｐゴシック" charset="0"/>
                </a:defRPr>
              </a:lvl6pPr>
              <a:lvl7pPr marL="2867025" fontAlgn="base">
                <a:spcBef>
                  <a:spcPct val="0"/>
                </a:spcBef>
                <a:spcAft>
                  <a:spcPct val="0"/>
                </a:spcAft>
                <a:defRPr>
                  <a:solidFill>
                    <a:schemeClr val="tx1"/>
                  </a:solidFill>
                  <a:latin typeface="Arial" charset="0"/>
                  <a:ea typeface="ＭＳ Ｐゴシック" charset="0"/>
                </a:defRPr>
              </a:lvl7pPr>
              <a:lvl8pPr marL="3324225" fontAlgn="base">
                <a:spcBef>
                  <a:spcPct val="0"/>
                </a:spcBef>
                <a:spcAft>
                  <a:spcPct val="0"/>
                </a:spcAft>
                <a:defRPr>
                  <a:solidFill>
                    <a:schemeClr val="tx1"/>
                  </a:solidFill>
                  <a:latin typeface="Arial" charset="0"/>
                  <a:ea typeface="ＭＳ Ｐゴシック" charset="0"/>
                </a:defRPr>
              </a:lvl8pPr>
              <a:lvl9pPr marL="3781425" fontAlgn="base">
                <a:spcBef>
                  <a:spcPct val="0"/>
                </a:spcBef>
                <a:spcAft>
                  <a:spcPct val="0"/>
                </a:spcAft>
                <a:defRPr>
                  <a:solidFill>
                    <a:schemeClr val="tx1"/>
                  </a:solidFill>
                  <a:latin typeface="Arial" charset="0"/>
                  <a:ea typeface="ＭＳ Ｐゴシック" charset="0"/>
                </a:defRPr>
              </a:lvl9pPr>
            </a:lstStyle>
            <a:p>
              <a:r>
                <a:rPr lang="en-US" sz="1000"/>
                <a:t>Passive Punishment: Hardship in work</a:t>
              </a:r>
            </a:p>
            <a:p>
              <a:r>
                <a:rPr lang="en-US" sz="1000"/>
                <a:t>Active sin tendency: 	Abuse authority/</a:t>
              </a:r>
            </a:p>
            <a:p>
              <a:r>
                <a:rPr lang="en-US" sz="1000"/>
                <a:t>	Rule harshly</a:t>
              </a:r>
            </a:p>
          </p:txBody>
        </p:sp>
        <p:sp>
          <p:nvSpPr>
            <p:cNvPr id="597038" name="Text Box 46"/>
            <p:cNvSpPr txBox="1">
              <a:spLocks noChangeArrowheads="1"/>
            </p:cNvSpPr>
            <p:nvPr/>
          </p:nvSpPr>
          <p:spPr bwMode="auto">
            <a:xfrm>
              <a:off x="48" y="3915"/>
              <a:ext cx="7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Effect of the Fall</a:t>
              </a:r>
            </a:p>
          </p:txBody>
        </p:sp>
        <p:sp>
          <p:nvSpPr>
            <p:cNvPr id="597039" name="Text Box 47"/>
            <p:cNvSpPr txBox="1">
              <a:spLocks noChangeArrowheads="1"/>
            </p:cNvSpPr>
            <p:nvPr/>
          </p:nvSpPr>
          <p:spPr bwMode="auto">
            <a:xfrm>
              <a:off x="3262" y="3904"/>
              <a:ext cx="171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1195388" indent="-1195388">
                <a:defRPr>
                  <a:solidFill>
                    <a:schemeClr val="tx1"/>
                  </a:solidFill>
                  <a:latin typeface="Arial" charset="0"/>
                  <a:ea typeface="ＭＳ Ｐゴシック" charset="0"/>
                </a:defRPr>
              </a:lvl1pPr>
              <a:lvl2pPr marL="1609725">
                <a:defRPr>
                  <a:solidFill>
                    <a:schemeClr val="tx1"/>
                  </a:solidFill>
                  <a:latin typeface="Arial" charset="0"/>
                  <a:ea typeface="ＭＳ Ｐゴシック" charset="0"/>
                </a:defRPr>
              </a:lvl2pPr>
              <a:lvl3pPr marL="1724025">
                <a:defRPr>
                  <a:solidFill>
                    <a:schemeClr val="tx1"/>
                  </a:solidFill>
                  <a:latin typeface="Arial" charset="0"/>
                  <a:ea typeface="ＭＳ Ｐゴシック" charset="0"/>
                </a:defRPr>
              </a:lvl3pPr>
              <a:lvl4pPr marL="1838325">
                <a:defRPr>
                  <a:solidFill>
                    <a:schemeClr val="tx1"/>
                  </a:solidFill>
                  <a:latin typeface="Arial" charset="0"/>
                  <a:ea typeface="ＭＳ Ｐゴシック" charset="0"/>
                </a:defRPr>
              </a:lvl4pPr>
              <a:lvl5pPr marL="1952625">
                <a:defRPr>
                  <a:solidFill>
                    <a:schemeClr val="tx1"/>
                  </a:solidFill>
                  <a:latin typeface="Arial" charset="0"/>
                  <a:ea typeface="ＭＳ Ｐゴシック" charset="0"/>
                </a:defRPr>
              </a:lvl5pPr>
              <a:lvl6pPr marL="2409825" fontAlgn="base">
                <a:spcBef>
                  <a:spcPct val="0"/>
                </a:spcBef>
                <a:spcAft>
                  <a:spcPct val="0"/>
                </a:spcAft>
                <a:defRPr>
                  <a:solidFill>
                    <a:schemeClr val="tx1"/>
                  </a:solidFill>
                  <a:latin typeface="Arial" charset="0"/>
                  <a:ea typeface="ＭＳ Ｐゴシック" charset="0"/>
                </a:defRPr>
              </a:lvl6pPr>
              <a:lvl7pPr marL="2867025" fontAlgn="base">
                <a:spcBef>
                  <a:spcPct val="0"/>
                </a:spcBef>
                <a:spcAft>
                  <a:spcPct val="0"/>
                </a:spcAft>
                <a:defRPr>
                  <a:solidFill>
                    <a:schemeClr val="tx1"/>
                  </a:solidFill>
                  <a:latin typeface="Arial" charset="0"/>
                  <a:ea typeface="ＭＳ Ｐゴシック" charset="0"/>
                </a:defRPr>
              </a:lvl7pPr>
              <a:lvl8pPr marL="3324225" fontAlgn="base">
                <a:spcBef>
                  <a:spcPct val="0"/>
                </a:spcBef>
                <a:spcAft>
                  <a:spcPct val="0"/>
                </a:spcAft>
                <a:defRPr>
                  <a:solidFill>
                    <a:schemeClr val="tx1"/>
                  </a:solidFill>
                  <a:latin typeface="Arial" charset="0"/>
                  <a:ea typeface="ＭＳ Ｐゴシック" charset="0"/>
                </a:defRPr>
              </a:lvl8pPr>
              <a:lvl9pPr marL="3781425" fontAlgn="base">
                <a:spcBef>
                  <a:spcPct val="0"/>
                </a:spcBef>
                <a:spcAft>
                  <a:spcPct val="0"/>
                </a:spcAft>
                <a:defRPr>
                  <a:solidFill>
                    <a:schemeClr val="tx1"/>
                  </a:solidFill>
                  <a:latin typeface="Arial" charset="0"/>
                  <a:ea typeface="ＭＳ Ｐゴシック" charset="0"/>
                </a:defRPr>
              </a:lvl9pPr>
            </a:lstStyle>
            <a:p>
              <a:r>
                <a:rPr lang="en-US" sz="1000"/>
                <a:t>Passive Punishment: Pain in childbirth</a:t>
              </a:r>
            </a:p>
            <a:p>
              <a:r>
                <a:rPr lang="en-US" sz="1000"/>
                <a:t>Active sin tendency: 	Desire to rule over man/</a:t>
              </a:r>
            </a:p>
            <a:p>
              <a:r>
                <a:rPr lang="en-US" sz="1000"/>
                <a:t>	Rebel against authority</a:t>
              </a:r>
            </a:p>
          </p:txBody>
        </p:sp>
        <p:sp>
          <p:nvSpPr>
            <p:cNvPr id="597040" name="Text Box 48"/>
            <p:cNvSpPr txBox="1">
              <a:spLocks noChangeArrowheads="1"/>
            </p:cNvSpPr>
            <p:nvPr/>
          </p:nvSpPr>
          <p:spPr bwMode="auto">
            <a:xfrm>
              <a:off x="2565" y="3915"/>
              <a:ext cx="68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000" b="1">
                  <a:latin typeface="Perpetua" charset="0"/>
                </a:rPr>
                <a:t>(Genesis 3:16-19)</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70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nodeType="clickEffect">
                                  <p:stCondLst>
                                    <p:cond delay="0"/>
                                  </p:stCondLst>
                                  <p:childTnLst>
                                    <p:set>
                                      <p:cBhvr>
                                        <p:cTn id="10" dur="1" fill="hold">
                                          <p:stCondLst>
                                            <p:cond delay="0"/>
                                          </p:stCondLst>
                                        </p:cTn>
                                        <p:tgtEl>
                                          <p:spTgt spid="596999"/>
                                        </p:tgtEl>
                                        <p:attrNameLst>
                                          <p:attrName>style.visibility</p:attrName>
                                        </p:attrNameLst>
                                      </p:cBhvr>
                                      <p:to>
                                        <p:strVal val="visible"/>
                                      </p:to>
                                    </p:set>
                                    <p:animEffect transition="in" filter="wipe(up)">
                                      <p:cBhvr>
                                        <p:cTn id="11" dur="500"/>
                                        <p:tgtEl>
                                          <p:spTgt spid="59699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97009"/>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597011"/>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597016"/>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597025"/>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597021"/>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nodeType="clickEffect">
                                  <p:stCondLst>
                                    <p:cond delay="0"/>
                                  </p:stCondLst>
                                  <p:childTnLst>
                                    <p:set>
                                      <p:cBhvr>
                                        <p:cTn id="35" dur="1" fill="hold">
                                          <p:stCondLst>
                                            <p:cond delay="0"/>
                                          </p:stCondLst>
                                        </p:cTn>
                                        <p:tgtEl>
                                          <p:spTgt spid="597031"/>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597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008" grpId="0"/>
      <p:bldP spid="59700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43074" name="Rectangle 2"/>
          <p:cNvSpPr>
            <a:spLocks noGrp="1" noChangeArrowheads="1"/>
          </p:cNvSpPr>
          <p:nvPr>
            <p:ph type="title"/>
          </p:nvPr>
        </p:nvSpPr>
        <p:spPr/>
        <p:txBody>
          <a:bodyPr/>
          <a:lstStyle/>
          <a:p>
            <a:r>
              <a:rPr lang="en-US"/>
              <a:t>Complementarianism</a:t>
            </a:r>
          </a:p>
        </p:txBody>
      </p:sp>
      <p:sp>
        <p:nvSpPr>
          <p:cNvPr id="643075" name="Rectangle 3"/>
          <p:cNvSpPr>
            <a:spLocks noGrp="1" noChangeArrowheads="1"/>
          </p:cNvSpPr>
          <p:nvPr>
            <p:ph type="body" idx="1"/>
          </p:nvPr>
        </p:nvSpPr>
        <p:spPr>
          <a:noFill/>
          <a:ln/>
        </p:spPr>
        <p:txBody>
          <a:bodyPr/>
          <a:lstStyle/>
          <a:p>
            <a:pPr marL="1936750" indent="-1936750">
              <a:lnSpc>
                <a:spcPct val="90000"/>
              </a:lnSpc>
              <a:buFontTx/>
              <a:buNone/>
            </a:pPr>
            <a:r>
              <a:rPr lang="en-US" sz="2800" b="1"/>
              <a:t>Position</a:t>
            </a:r>
            <a:r>
              <a:rPr lang="en-US" sz="2800"/>
              <a:t>:	The Bible teaches that men and women are of equal worth, dignity, and responsibility before God (ontological equality). The Bible also teaches that men and women have different roles to play in society, the family, and the church. These roles do not compete but complement each other.</a:t>
            </a:r>
          </a:p>
          <a:p>
            <a:pPr marL="1936750" indent="-1936750">
              <a:lnSpc>
                <a:spcPct val="90000"/>
              </a:lnSpc>
              <a:buFontTx/>
              <a:buNone/>
            </a:pPr>
            <a:r>
              <a:rPr lang="en-US" sz="2800" b="1"/>
              <a:t>Adherents</a:t>
            </a:r>
            <a:r>
              <a:rPr lang="en-US" sz="2800"/>
              <a:t>: 	Wayne Grudem, John Piper, Douglas Moo, Charles Swindoll, John MacArthur</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a:t>Copyright © 2003-2006 Reclaiming the Mind Ministries, All rights reserved.</a:t>
            </a:r>
          </a:p>
        </p:txBody>
      </p:sp>
      <p:sp>
        <p:nvSpPr>
          <p:cNvPr id="592898"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grpSp>
        <p:nvGrpSpPr>
          <p:cNvPr id="592899" name="Group 3"/>
          <p:cNvGrpSpPr>
            <a:grpSpLocks/>
          </p:cNvGrpSpPr>
          <p:nvPr/>
        </p:nvGrpSpPr>
        <p:grpSpPr bwMode="auto">
          <a:xfrm>
            <a:off x="3665538" y="76200"/>
            <a:ext cx="2128837" cy="1066800"/>
            <a:chOff x="2496" y="960"/>
            <a:chExt cx="1341" cy="672"/>
          </a:xfrm>
        </p:grpSpPr>
        <p:sp>
          <p:nvSpPr>
            <p:cNvPr id="592900" name="AutoShape 4"/>
            <p:cNvSpPr>
              <a:spLocks noChangeArrowheads="1"/>
            </p:cNvSpPr>
            <p:nvPr/>
          </p:nvSpPr>
          <p:spPr bwMode="auto">
            <a:xfrm>
              <a:off x="2832" y="1056"/>
              <a:ext cx="576" cy="576"/>
            </a:xfrm>
            <a:custGeom>
              <a:avLst/>
              <a:gdLst>
                <a:gd name="G0" fmla="+- 1006 0 0"/>
                <a:gd name="G1" fmla="+- 21600 0 1006"/>
                <a:gd name="G2" fmla="+- 21600 0 10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06" y="10800"/>
                  </a:moveTo>
                  <a:cubicBezTo>
                    <a:pt x="1006" y="16209"/>
                    <a:pt x="5391" y="20594"/>
                    <a:pt x="10800" y="20594"/>
                  </a:cubicBezTo>
                  <a:cubicBezTo>
                    <a:pt x="16209" y="20594"/>
                    <a:pt x="20594" y="16209"/>
                    <a:pt x="20594" y="10800"/>
                  </a:cubicBezTo>
                  <a:cubicBezTo>
                    <a:pt x="20594" y="5391"/>
                    <a:pt x="16209" y="1006"/>
                    <a:pt x="10800" y="1006"/>
                  </a:cubicBezTo>
                  <a:cubicBezTo>
                    <a:pt x="5391" y="1006"/>
                    <a:pt x="1006" y="5391"/>
                    <a:pt x="1006" y="10800"/>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92901" name="Text Box 5"/>
            <p:cNvSpPr txBox="1">
              <a:spLocks noChangeArrowheads="1"/>
            </p:cNvSpPr>
            <p:nvPr/>
          </p:nvSpPr>
          <p:spPr bwMode="auto">
            <a:xfrm>
              <a:off x="2496" y="1163"/>
              <a:ext cx="134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990000"/>
                  </a:solidFill>
                </a:rPr>
                <a:t>Image of God</a:t>
              </a:r>
            </a:p>
          </p:txBody>
        </p:sp>
        <p:sp>
          <p:nvSpPr>
            <p:cNvPr id="592902" name="AutoShape 6"/>
            <p:cNvSpPr>
              <a:spLocks noChangeArrowheads="1"/>
            </p:cNvSpPr>
            <p:nvPr/>
          </p:nvSpPr>
          <p:spPr bwMode="auto">
            <a:xfrm>
              <a:off x="2784" y="960"/>
              <a:ext cx="672" cy="576"/>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592904" name="Group 8"/>
          <p:cNvGrpSpPr>
            <a:grpSpLocks/>
          </p:cNvGrpSpPr>
          <p:nvPr/>
        </p:nvGrpSpPr>
        <p:grpSpPr bwMode="auto">
          <a:xfrm>
            <a:off x="1905000" y="1219200"/>
            <a:ext cx="2746375" cy="2667000"/>
            <a:chOff x="1200" y="768"/>
            <a:chExt cx="1730" cy="1680"/>
          </a:xfrm>
        </p:grpSpPr>
        <p:sp>
          <p:nvSpPr>
            <p:cNvPr id="592905" name="Line 9"/>
            <p:cNvSpPr>
              <a:spLocks noChangeShapeType="1"/>
            </p:cNvSpPr>
            <p:nvPr/>
          </p:nvSpPr>
          <p:spPr bwMode="auto">
            <a:xfrm flipH="1">
              <a:off x="1730" y="768"/>
              <a:ext cx="120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92906" name="Rectangle 10"/>
            <p:cNvSpPr>
              <a:spLocks noChangeArrowheads="1"/>
            </p:cNvSpPr>
            <p:nvPr/>
          </p:nvSpPr>
          <p:spPr bwMode="auto">
            <a:xfrm>
              <a:off x="1200" y="1200"/>
              <a:ext cx="1102" cy="12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en-US" sz="1300" u="sng"/>
                <a:t>Primary Traits</a:t>
              </a:r>
            </a:p>
            <a:p>
              <a:r>
                <a:rPr lang="en-US" sz="1300"/>
                <a:t>Independent</a:t>
              </a:r>
            </a:p>
            <a:p>
              <a:r>
                <a:rPr lang="en-US" sz="1300"/>
                <a:t>Logical</a:t>
              </a:r>
            </a:p>
            <a:p>
              <a:r>
                <a:rPr lang="en-US" sz="1300"/>
                <a:t>Ambitious</a:t>
              </a:r>
            </a:p>
            <a:p>
              <a:endParaRPr lang="en-US" sz="1300"/>
            </a:p>
            <a:p>
              <a:r>
                <a:rPr lang="en-US" sz="1300" u="sng"/>
                <a:t>Biological Traits</a:t>
              </a:r>
            </a:p>
            <a:p>
              <a:r>
                <a:rPr lang="en-US" sz="1300"/>
                <a:t>Strong</a:t>
              </a:r>
            </a:p>
            <a:p>
              <a:r>
                <a:rPr lang="en-US" sz="1300"/>
                <a:t>Heals quick</a:t>
              </a:r>
            </a:p>
            <a:p>
              <a:r>
                <a:rPr lang="en-US" sz="1300"/>
                <a:t>High testosterone</a:t>
              </a:r>
            </a:p>
            <a:p>
              <a:endParaRPr lang="en-US" sz="1300"/>
            </a:p>
          </p:txBody>
        </p:sp>
      </p:grpSp>
      <p:sp>
        <p:nvSpPr>
          <p:cNvPr id="592910" name="Text Box 14"/>
          <p:cNvSpPr txBox="1">
            <a:spLocks noChangeArrowheads="1"/>
          </p:cNvSpPr>
          <p:nvPr/>
        </p:nvSpPr>
        <p:spPr bwMode="auto">
          <a:xfrm>
            <a:off x="2328863" y="1295400"/>
            <a:ext cx="798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latin typeface="Bradley Hand ITC" charset="0"/>
              </a:rPr>
              <a:t>Male</a:t>
            </a:r>
          </a:p>
        </p:txBody>
      </p:sp>
      <p:sp>
        <p:nvSpPr>
          <p:cNvPr id="592914" name="Text Box 18"/>
          <p:cNvSpPr txBox="1">
            <a:spLocks noChangeArrowheads="1"/>
          </p:cNvSpPr>
          <p:nvPr/>
        </p:nvSpPr>
        <p:spPr bwMode="auto">
          <a:xfrm>
            <a:off x="228600" y="152400"/>
            <a:ext cx="3124200" cy="955675"/>
          </a:xfrm>
          <a:prstGeom prst="rect">
            <a:avLst/>
          </a:prstGeom>
          <a:solidFill>
            <a:srgbClr val="990000"/>
          </a:solidFill>
          <a:ln w="9525">
            <a:solidFill>
              <a:srgbClr val="990000"/>
            </a:solidFill>
            <a:miter lim="800000"/>
            <a:headEnd/>
            <a:tailEnd/>
          </a:ln>
          <a:effectLst>
            <a:outerShdw blurRad="63500" dist="107763" dir="13500000" algn="ctr" rotWithShape="0">
              <a:schemeClr val="bg2">
                <a:alpha val="50000"/>
              </a:schemeClr>
            </a:outerShdw>
          </a:effectLst>
        </p:spPr>
        <p:txBody>
          <a:bodyPr>
            <a:spAutoFit/>
          </a:bodyPr>
          <a:lstStyle/>
          <a:p>
            <a:pPr algn="ctr">
              <a:spcBef>
                <a:spcPct val="50000"/>
              </a:spcBef>
            </a:pPr>
            <a:r>
              <a:rPr lang="en-US" sz="2800" b="1">
                <a:solidFill>
                  <a:schemeClr val="bg1"/>
                </a:solidFill>
                <a:latin typeface="Perpetua" charset="0"/>
              </a:rPr>
              <a:t>Incomplete     Image of God</a:t>
            </a:r>
          </a:p>
        </p:txBody>
      </p:sp>
      <p:sp>
        <p:nvSpPr>
          <p:cNvPr id="592916" name="Text Box 20"/>
          <p:cNvSpPr txBox="1">
            <a:spLocks noChangeArrowheads="1"/>
          </p:cNvSpPr>
          <p:nvPr/>
        </p:nvSpPr>
        <p:spPr bwMode="auto">
          <a:xfrm>
            <a:off x="2347913" y="4068763"/>
            <a:ext cx="62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Father</a:t>
            </a:r>
          </a:p>
        </p:txBody>
      </p:sp>
      <p:sp>
        <p:nvSpPr>
          <p:cNvPr id="592918" name="Text Box 22"/>
          <p:cNvSpPr txBox="1">
            <a:spLocks noChangeArrowheads="1"/>
          </p:cNvSpPr>
          <p:nvPr/>
        </p:nvSpPr>
        <p:spPr bwMode="auto">
          <a:xfrm>
            <a:off x="76200" y="4049713"/>
            <a:ext cx="14636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Trinitarian Analogy</a:t>
            </a:r>
          </a:p>
        </p:txBody>
      </p:sp>
      <p:sp>
        <p:nvSpPr>
          <p:cNvPr id="592921" name="Text Box 25"/>
          <p:cNvSpPr txBox="1">
            <a:spLocks noChangeArrowheads="1"/>
          </p:cNvSpPr>
          <p:nvPr/>
        </p:nvSpPr>
        <p:spPr bwMode="auto">
          <a:xfrm>
            <a:off x="2057400" y="4373563"/>
            <a:ext cx="12985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Leader/Authority</a:t>
            </a:r>
          </a:p>
        </p:txBody>
      </p:sp>
      <p:sp>
        <p:nvSpPr>
          <p:cNvPr id="592923" name="Text Box 27"/>
          <p:cNvSpPr txBox="1">
            <a:spLocks noChangeArrowheads="1"/>
          </p:cNvSpPr>
          <p:nvPr/>
        </p:nvSpPr>
        <p:spPr bwMode="auto">
          <a:xfrm>
            <a:off x="76200" y="4386263"/>
            <a:ext cx="15605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Theological Function</a:t>
            </a:r>
          </a:p>
        </p:txBody>
      </p:sp>
      <p:sp>
        <p:nvSpPr>
          <p:cNvPr id="592927" name="Text Box 31"/>
          <p:cNvSpPr txBox="1">
            <a:spLocks noChangeArrowheads="1"/>
          </p:cNvSpPr>
          <p:nvPr/>
        </p:nvSpPr>
        <p:spPr bwMode="auto">
          <a:xfrm>
            <a:off x="1600200" y="5105400"/>
            <a:ext cx="22129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Primary: 	Teaching </a:t>
            </a:r>
          </a:p>
          <a:p>
            <a:r>
              <a:rPr lang="en-US" sz="1200"/>
              <a:t>		Evangelism</a:t>
            </a:r>
          </a:p>
          <a:p>
            <a:r>
              <a:rPr lang="en-US" sz="1200"/>
              <a:t>Secondary: 	Encouragement </a:t>
            </a:r>
          </a:p>
          <a:p>
            <a:r>
              <a:rPr lang="en-US" sz="1200"/>
              <a:t>		Mercy</a:t>
            </a:r>
          </a:p>
        </p:txBody>
      </p:sp>
      <p:sp>
        <p:nvSpPr>
          <p:cNvPr id="592928" name="Text Box 32"/>
          <p:cNvSpPr txBox="1">
            <a:spLocks noChangeArrowheads="1"/>
          </p:cNvSpPr>
          <p:nvPr/>
        </p:nvSpPr>
        <p:spPr bwMode="auto">
          <a:xfrm>
            <a:off x="76200" y="5148263"/>
            <a:ext cx="1284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Church Function</a:t>
            </a:r>
          </a:p>
        </p:txBody>
      </p:sp>
      <p:sp>
        <p:nvSpPr>
          <p:cNvPr id="592930" name="Text Box 34"/>
          <p:cNvSpPr txBox="1">
            <a:spLocks noChangeArrowheads="1"/>
          </p:cNvSpPr>
          <p:nvPr/>
        </p:nvSpPr>
        <p:spPr bwMode="auto">
          <a:xfrm>
            <a:off x="2300288" y="4754563"/>
            <a:ext cx="674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Worker</a:t>
            </a:r>
          </a:p>
        </p:txBody>
      </p:sp>
      <p:sp>
        <p:nvSpPr>
          <p:cNvPr id="592932" name="Text Box 36"/>
          <p:cNvSpPr txBox="1">
            <a:spLocks noChangeArrowheads="1"/>
          </p:cNvSpPr>
          <p:nvPr/>
        </p:nvSpPr>
        <p:spPr bwMode="auto">
          <a:xfrm>
            <a:off x="76200" y="4754563"/>
            <a:ext cx="12303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Family Function</a:t>
            </a:r>
          </a:p>
        </p:txBody>
      </p:sp>
      <p:sp>
        <p:nvSpPr>
          <p:cNvPr id="592936" name="Text Box 40"/>
          <p:cNvSpPr txBox="1">
            <a:spLocks noChangeArrowheads="1"/>
          </p:cNvSpPr>
          <p:nvPr/>
        </p:nvSpPr>
        <p:spPr bwMode="auto">
          <a:xfrm>
            <a:off x="2286000" y="5897563"/>
            <a:ext cx="741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Respect</a:t>
            </a:r>
          </a:p>
        </p:txBody>
      </p:sp>
      <p:sp>
        <p:nvSpPr>
          <p:cNvPr id="592938" name="Text Box 42"/>
          <p:cNvSpPr txBox="1">
            <a:spLocks noChangeArrowheads="1"/>
          </p:cNvSpPr>
          <p:nvPr/>
        </p:nvSpPr>
        <p:spPr bwMode="auto">
          <a:xfrm>
            <a:off x="76200" y="5910263"/>
            <a:ext cx="15859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Primary Marital Need</a:t>
            </a:r>
          </a:p>
        </p:txBody>
      </p:sp>
      <p:sp>
        <p:nvSpPr>
          <p:cNvPr id="592941" name="Text Box 45"/>
          <p:cNvSpPr txBox="1">
            <a:spLocks noChangeArrowheads="1"/>
          </p:cNvSpPr>
          <p:nvPr/>
        </p:nvSpPr>
        <p:spPr bwMode="auto">
          <a:xfrm>
            <a:off x="1414463" y="6227763"/>
            <a:ext cx="234156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1195388" indent="-1195388">
              <a:defRPr>
                <a:solidFill>
                  <a:schemeClr val="tx1"/>
                </a:solidFill>
                <a:latin typeface="Arial" charset="0"/>
                <a:ea typeface="ＭＳ Ｐゴシック" charset="0"/>
              </a:defRPr>
            </a:lvl1pPr>
            <a:lvl2pPr marL="1609725">
              <a:defRPr>
                <a:solidFill>
                  <a:schemeClr val="tx1"/>
                </a:solidFill>
                <a:latin typeface="Arial" charset="0"/>
                <a:ea typeface="ＭＳ Ｐゴシック" charset="0"/>
              </a:defRPr>
            </a:lvl2pPr>
            <a:lvl3pPr marL="1724025">
              <a:defRPr>
                <a:solidFill>
                  <a:schemeClr val="tx1"/>
                </a:solidFill>
                <a:latin typeface="Arial" charset="0"/>
                <a:ea typeface="ＭＳ Ｐゴシック" charset="0"/>
              </a:defRPr>
            </a:lvl3pPr>
            <a:lvl4pPr marL="1838325">
              <a:defRPr>
                <a:solidFill>
                  <a:schemeClr val="tx1"/>
                </a:solidFill>
                <a:latin typeface="Arial" charset="0"/>
                <a:ea typeface="ＭＳ Ｐゴシック" charset="0"/>
              </a:defRPr>
            </a:lvl4pPr>
            <a:lvl5pPr marL="1952625">
              <a:defRPr>
                <a:solidFill>
                  <a:schemeClr val="tx1"/>
                </a:solidFill>
                <a:latin typeface="Arial" charset="0"/>
                <a:ea typeface="ＭＳ Ｐゴシック" charset="0"/>
              </a:defRPr>
            </a:lvl5pPr>
            <a:lvl6pPr marL="2409825" fontAlgn="base">
              <a:spcBef>
                <a:spcPct val="0"/>
              </a:spcBef>
              <a:spcAft>
                <a:spcPct val="0"/>
              </a:spcAft>
              <a:defRPr>
                <a:solidFill>
                  <a:schemeClr val="tx1"/>
                </a:solidFill>
                <a:latin typeface="Arial" charset="0"/>
                <a:ea typeface="ＭＳ Ｐゴシック" charset="0"/>
              </a:defRPr>
            </a:lvl6pPr>
            <a:lvl7pPr marL="2867025" fontAlgn="base">
              <a:spcBef>
                <a:spcPct val="0"/>
              </a:spcBef>
              <a:spcAft>
                <a:spcPct val="0"/>
              </a:spcAft>
              <a:defRPr>
                <a:solidFill>
                  <a:schemeClr val="tx1"/>
                </a:solidFill>
                <a:latin typeface="Arial" charset="0"/>
                <a:ea typeface="ＭＳ Ｐゴシック" charset="0"/>
              </a:defRPr>
            </a:lvl7pPr>
            <a:lvl8pPr marL="3324225" fontAlgn="base">
              <a:spcBef>
                <a:spcPct val="0"/>
              </a:spcBef>
              <a:spcAft>
                <a:spcPct val="0"/>
              </a:spcAft>
              <a:defRPr>
                <a:solidFill>
                  <a:schemeClr val="tx1"/>
                </a:solidFill>
                <a:latin typeface="Arial" charset="0"/>
                <a:ea typeface="ＭＳ Ｐゴシック" charset="0"/>
              </a:defRPr>
            </a:lvl8pPr>
            <a:lvl9pPr marL="3781425" fontAlgn="base">
              <a:spcBef>
                <a:spcPct val="0"/>
              </a:spcBef>
              <a:spcAft>
                <a:spcPct val="0"/>
              </a:spcAft>
              <a:defRPr>
                <a:solidFill>
                  <a:schemeClr val="tx1"/>
                </a:solidFill>
                <a:latin typeface="Arial" charset="0"/>
                <a:ea typeface="ＭＳ Ｐゴシック" charset="0"/>
              </a:defRPr>
            </a:lvl9pPr>
          </a:lstStyle>
          <a:p>
            <a:r>
              <a:rPr lang="en-US" sz="1000"/>
              <a:t>Passive Punishment: Hardship in work</a:t>
            </a:r>
          </a:p>
          <a:p>
            <a:r>
              <a:rPr lang="en-US" sz="1000"/>
              <a:t>Active sin tendency: 	Abuse authority/</a:t>
            </a:r>
          </a:p>
          <a:p>
            <a:r>
              <a:rPr lang="en-US" sz="1000"/>
              <a:t>	Rule harshly</a:t>
            </a:r>
          </a:p>
        </p:txBody>
      </p:sp>
      <p:sp>
        <p:nvSpPr>
          <p:cNvPr id="592942" name="Text Box 46"/>
          <p:cNvSpPr txBox="1">
            <a:spLocks noChangeArrowheads="1"/>
          </p:cNvSpPr>
          <p:nvPr/>
        </p:nvSpPr>
        <p:spPr bwMode="auto">
          <a:xfrm>
            <a:off x="76200" y="6215063"/>
            <a:ext cx="1228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b="1">
                <a:solidFill>
                  <a:srgbClr val="990000"/>
                </a:solidFill>
                <a:latin typeface="Perpetua" charset="0"/>
              </a:rPr>
              <a:t>Effect of the Fall</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a:t>Copyright © 2003-2006 Reclaiming the Mind Ministries, All rights reserved.</a:t>
            </a:r>
          </a:p>
        </p:txBody>
      </p:sp>
      <p:sp>
        <p:nvSpPr>
          <p:cNvPr id="594946"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sp>
        <p:nvSpPr>
          <p:cNvPr id="594948" name="AutoShape 4"/>
          <p:cNvSpPr>
            <a:spLocks noChangeArrowheads="1"/>
          </p:cNvSpPr>
          <p:nvPr/>
        </p:nvSpPr>
        <p:spPr bwMode="auto">
          <a:xfrm>
            <a:off x="4198938" y="228600"/>
            <a:ext cx="914400" cy="914400"/>
          </a:xfrm>
          <a:custGeom>
            <a:avLst/>
            <a:gdLst>
              <a:gd name="G0" fmla="+- 1006 0 0"/>
              <a:gd name="G1" fmla="+- 21600 0 1006"/>
              <a:gd name="G2" fmla="+- 21600 0 10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006" y="10800"/>
                </a:moveTo>
                <a:cubicBezTo>
                  <a:pt x="1006" y="16209"/>
                  <a:pt x="5391" y="20594"/>
                  <a:pt x="10800" y="20594"/>
                </a:cubicBezTo>
                <a:cubicBezTo>
                  <a:pt x="16209" y="20594"/>
                  <a:pt x="20594" y="16209"/>
                  <a:pt x="20594" y="10800"/>
                </a:cubicBezTo>
                <a:cubicBezTo>
                  <a:pt x="20594" y="5391"/>
                  <a:pt x="16209" y="1006"/>
                  <a:pt x="10800" y="1006"/>
                </a:cubicBezTo>
                <a:cubicBezTo>
                  <a:pt x="5391" y="1006"/>
                  <a:pt x="1006" y="5391"/>
                  <a:pt x="1006" y="10800"/>
                </a:cubicBez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94949" name="Text Box 5"/>
          <p:cNvSpPr txBox="1">
            <a:spLocks noChangeArrowheads="1"/>
          </p:cNvSpPr>
          <p:nvPr/>
        </p:nvSpPr>
        <p:spPr bwMode="auto">
          <a:xfrm>
            <a:off x="3665538" y="398463"/>
            <a:ext cx="2128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990000"/>
                </a:solidFill>
              </a:rPr>
              <a:t>Image of God</a:t>
            </a:r>
          </a:p>
        </p:txBody>
      </p:sp>
      <p:sp>
        <p:nvSpPr>
          <p:cNvPr id="594950" name="AutoShape 6"/>
          <p:cNvSpPr>
            <a:spLocks noChangeArrowheads="1"/>
          </p:cNvSpPr>
          <p:nvPr/>
        </p:nvSpPr>
        <p:spPr bwMode="auto">
          <a:xfrm>
            <a:off x="4122738" y="76200"/>
            <a:ext cx="1066800" cy="91440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594955" name="Group 11"/>
          <p:cNvGrpSpPr>
            <a:grpSpLocks/>
          </p:cNvGrpSpPr>
          <p:nvPr/>
        </p:nvGrpSpPr>
        <p:grpSpPr bwMode="auto">
          <a:xfrm>
            <a:off x="4651375" y="1219200"/>
            <a:ext cx="2663825" cy="2667000"/>
            <a:chOff x="2930" y="768"/>
            <a:chExt cx="1678" cy="1680"/>
          </a:xfrm>
        </p:grpSpPr>
        <p:sp>
          <p:nvSpPr>
            <p:cNvPr id="594956" name="Line 12"/>
            <p:cNvSpPr>
              <a:spLocks noChangeShapeType="1"/>
            </p:cNvSpPr>
            <p:nvPr/>
          </p:nvSpPr>
          <p:spPr bwMode="auto">
            <a:xfrm>
              <a:off x="2930" y="768"/>
              <a:ext cx="1152"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94957" name="Rectangle 13"/>
            <p:cNvSpPr>
              <a:spLocks noChangeArrowheads="1"/>
            </p:cNvSpPr>
            <p:nvPr/>
          </p:nvSpPr>
          <p:spPr bwMode="auto">
            <a:xfrm>
              <a:off x="3502" y="1200"/>
              <a:ext cx="1106" cy="12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en-US" sz="1300" u="sng"/>
                <a:t>Primary Traits</a:t>
              </a:r>
            </a:p>
            <a:p>
              <a:r>
                <a:rPr lang="en-US" sz="1300"/>
                <a:t>Relational</a:t>
              </a:r>
            </a:p>
            <a:p>
              <a:r>
                <a:rPr lang="en-US" sz="1300"/>
                <a:t>Emotionally Sensitive</a:t>
              </a:r>
            </a:p>
            <a:p>
              <a:r>
                <a:rPr lang="en-US" sz="1300"/>
                <a:t>Compassionate</a:t>
              </a:r>
            </a:p>
            <a:p>
              <a:endParaRPr lang="en-US" sz="1300"/>
            </a:p>
            <a:p>
              <a:r>
                <a:rPr lang="en-US" sz="1300" u="sng"/>
                <a:t>Biological Traits</a:t>
              </a:r>
            </a:p>
            <a:p>
              <a:r>
                <a:rPr lang="en-US" sz="1300"/>
                <a:t>Perceptive</a:t>
              </a:r>
            </a:p>
            <a:p>
              <a:r>
                <a:rPr lang="en-US" sz="1300"/>
                <a:t>Fights infection</a:t>
              </a:r>
            </a:p>
            <a:p>
              <a:r>
                <a:rPr lang="en-US" sz="1300"/>
                <a:t>Low testosterone</a:t>
              </a:r>
            </a:p>
            <a:p>
              <a:endParaRPr lang="en-US" sz="1300"/>
            </a:p>
          </p:txBody>
        </p:sp>
      </p:grpSp>
      <p:sp>
        <p:nvSpPr>
          <p:cNvPr id="594959" name="Text Box 15"/>
          <p:cNvSpPr txBox="1">
            <a:spLocks noChangeArrowheads="1"/>
          </p:cNvSpPr>
          <p:nvPr/>
        </p:nvSpPr>
        <p:spPr bwMode="auto">
          <a:xfrm>
            <a:off x="5870575" y="1295400"/>
            <a:ext cx="1076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latin typeface="Bradley Hand ITC" charset="0"/>
              </a:rPr>
              <a:t>Female</a:t>
            </a:r>
          </a:p>
        </p:txBody>
      </p:sp>
      <p:sp>
        <p:nvSpPr>
          <p:cNvPr id="594962" name="Text Box 18"/>
          <p:cNvSpPr txBox="1">
            <a:spLocks noChangeArrowheads="1"/>
          </p:cNvSpPr>
          <p:nvPr/>
        </p:nvSpPr>
        <p:spPr bwMode="auto">
          <a:xfrm>
            <a:off x="228600" y="152400"/>
            <a:ext cx="3124200" cy="955675"/>
          </a:xfrm>
          <a:prstGeom prst="rect">
            <a:avLst/>
          </a:prstGeom>
          <a:solidFill>
            <a:srgbClr val="990000"/>
          </a:solidFill>
          <a:ln w="9525">
            <a:solidFill>
              <a:srgbClr val="990000"/>
            </a:solidFill>
            <a:miter lim="800000"/>
            <a:headEnd/>
            <a:tailEnd/>
          </a:ln>
          <a:effectLst>
            <a:outerShdw blurRad="63500" dist="107763" dir="13500000" algn="ctr" rotWithShape="0">
              <a:schemeClr val="bg2">
                <a:alpha val="50000"/>
              </a:schemeClr>
            </a:outerShdw>
          </a:effectLst>
        </p:spPr>
        <p:txBody>
          <a:bodyPr>
            <a:spAutoFit/>
          </a:bodyPr>
          <a:lstStyle/>
          <a:p>
            <a:pPr algn="ctr">
              <a:spcBef>
                <a:spcPct val="50000"/>
              </a:spcBef>
            </a:pPr>
            <a:r>
              <a:rPr lang="en-US" sz="2800" b="1">
                <a:solidFill>
                  <a:schemeClr val="bg1"/>
                </a:solidFill>
                <a:latin typeface="Perpetua" charset="0"/>
              </a:rPr>
              <a:t>Incomplete     Image of God</a:t>
            </a:r>
          </a:p>
        </p:txBody>
      </p:sp>
      <p:sp>
        <p:nvSpPr>
          <p:cNvPr id="594965" name="Text Box 21"/>
          <p:cNvSpPr txBox="1">
            <a:spLocks noChangeArrowheads="1"/>
          </p:cNvSpPr>
          <p:nvPr/>
        </p:nvSpPr>
        <p:spPr bwMode="auto">
          <a:xfrm>
            <a:off x="6178550" y="4038600"/>
            <a:ext cx="4540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Son</a:t>
            </a:r>
          </a:p>
        </p:txBody>
      </p:sp>
      <p:sp>
        <p:nvSpPr>
          <p:cNvPr id="594970" name="Text Box 26"/>
          <p:cNvSpPr txBox="1">
            <a:spLocks noChangeArrowheads="1"/>
          </p:cNvSpPr>
          <p:nvPr/>
        </p:nvSpPr>
        <p:spPr bwMode="auto">
          <a:xfrm>
            <a:off x="5716588" y="4373563"/>
            <a:ext cx="13731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Helper/Completer</a:t>
            </a:r>
          </a:p>
        </p:txBody>
      </p:sp>
      <p:sp>
        <p:nvSpPr>
          <p:cNvPr id="594974" name="Text Box 30"/>
          <p:cNvSpPr txBox="1">
            <a:spLocks noChangeArrowheads="1"/>
          </p:cNvSpPr>
          <p:nvPr/>
        </p:nvSpPr>
        <p:spPr bwMode="auto">
          <a:xfrm>
            <a:off x="5260975" y="5105400"/>
            <a:ext cx="22129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Primary: 	Encouragement </a:t>
            </a:r>
          </a:p>
          <a:p>
            <a:r>
              <a:rPr lang="en-US" sz="1200"/>
              <a:t>		Mercy</a:t>
            </a:r>
          </a:p>
          <a:p>
            <a:r>
              <a:rPr lang="en-US" sz="1200"/>
              <a:t>Secondary: 	Teaching </a:t>
            </a:r>
          </a:p>
          <a:p>
            <a:r>
              <a:rPr lang="en-US" sz="1200"/>
              <a:t>		Evangelism</a:t>
            </a:r>
          </a:p>
        </p:txBody>
      </p:sp>
      <p:sp>
        <p:nvSpPr>
          <p:cNvPr id="594979" name="Text Box 35"/>
          <p:cNvSpPr txBox="1">
            <a:spLocks noChangeArrowheads="1"/>
          </p:cNvSpPr>
          <p:nvPr/>
        </p:nvSpPr>
        <p:spPr bwMode="auto">
          <a:xfrm>
            <a:off x="5927725" y="4754563"/>
            <a:ext cx="10096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200"/>
              <a:t>Child bearer</a:t>
            </a:r>
          </a:p>
        </p:txBody>
      </p:sp>
      <p:sp>
        <p:nvSpPr>
          <p:cNvPr id="594985" name="Text Box 41"/>
          <p:cNvSpPr txBox="1">
            <a:spLocks noChangeArrowheads="1"/>
          </p:cNvSpPr>
          <p:nvPr/>
        </p:nvSpPr>
        <p:spPr bwMode="auto">
          <a:xfrm>
            <a:off x="6192838" y="5897563"/>
            <a:ext cx="5127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457200" indent="-457200">
              <a:defRPr>
                <a:solidFill>
                  <a:schemeClr val="tx1"/>
                </a:solidFill>
                <a:latin typeface="Arial" charset="0"/>
                <a:ea typeface="ＭＳ Ｐゴシック" charset="0"/>
              </a:defRPr>
            </a:lvl1pPr>
            <a:lvl2pPr marL="571500">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fontAlgn="base">
              <a:spcBef>
                <a:spcPct val="0"/>
              </a:spcBef>
              <a:spcAft>
                <a:spcPct val="0"/>
              </a:spcAft>
              <a:defRPr>
                <a:solidFill>
                  <a:schemeClr val="tx1"/>
                </a:solidFill>
                <a:latin typeface="Arial" charset="0"/>
                <a:ea typeface="ＭＳ Ｐゴシック" charset="0"/>
              </a:defRPr>
            </a:lvl6pPr>
            <a:lvl7pPr fontAlgn="base">
              <a:spcBef>
                <a:spcPct val="0"/>
              </a:spcBef>
              <a:spcAft>
                <a:spcPct val="0"/>
              </a:spcAft>
              <a:defRPr>
                <a:solidFill>
                  <a:schemeClr val="tx1"/>
                </a:solidFill>
                <a:latin typeface="Arial" charset="0"/>
                <a:ea typeface="ＭＳ Ｐゴシック" charset="0"/>
              </a:defRPr>
            </a:lvl7pPr>
            <a:lvl8pPr fontAlgn="base">
              <a:spcBef>
                <a:spcPct val="0"/>
              </a:spcBef>
              <a:spcAft>
                <a:spcPct val="0"/>
              </a:spcAft>
              <a:defRPr>
                <a:solidFill>
                  <a:schemeClr val="tx1"/>
                </a:solidFill>
                <a:latin typeface="Arial" charset="0"/>
                <a:ea typeface="ＭＳ Ｐゴシック" charset="0"/>
              </a:defRPr>
            </a:lvl8pPr>
            <a:lvl9pPr fontAlgn="base">
              <a:spcBef>
                <a:spcPct val="0"/>
              </a:spcBef>
              <a:spcAft>
                <a:spcPct val="0"/>
              </a:spcAft>
              <a:defRPr>
                <a:solidFill>
                  <a:schemeClr val="tx1"/>
                </a:solidFill>
                <a:latin typeface="Arial" charset="0"/>
                <a:ea typeface="ＭＳ Ｐゴシック" charset="0"/>
              </a:defRPr>
            </a:lvl9pPr>
          </a:lstStyle>
          <a:p>
            <a:r>
              <a:rPr lang="en-US" sz="1200"/>
              <a:t>Love</a:t>
            </a:r>
          </a:p>
        </p:txBody>
      </p:sp>
      <p:sp>
        <p:nvSpPr>
          <p:cNvPr id="594991" name="Text Box 47"/>
          <p:cNvSpPr txBox="1">
            <a:spLocks noChangeArrowheads="1"/>
          </p:cNvSpPr>
          <p:nvPr/>
        </p:nvSpPr>
        <p:spPr bwMode="auto">
          <a:xfrm>
            <a:off x="5178425" y="6197600"/>
            <a:ext cx="27289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marL="1195388" indent="-1195388">
              <a:defRPr>
                <a:solidFill>
                  <a:schemeClr val="tx1"/>
                </a:solidFill>
                <a:latin typeface="Arial" charset="0"/>
                <a:ea typeface="ＭＳ Ｐゴシック" charset="0"/>
              </a:defRPr>
            </a:lvl1pPr>
            <a:lvl2pPr marL="1609725">
              <a:defRPr>
                <a:solidFill>
                  <a:schemeClr val="tx1"/>
                </a:solidFill>
                <a:latin typeface="Arial" charset="0"/>
                <a:ea typeface="ＭＳ Ｐゴシック" charset="0"/>
              </a:defRPr>
            </a:lvl2pPr>
            <a:lvl3pPr marL="1724025">
              <a:defRPr>
                <a:solidFill>
                  <a:schemeClr val="tx1"/>
                </a:solidFill>
                <a:latin typeface="Arial" charset="0"/>
                <a:ea typeface="ＭＳ Ｐゴシック" charset="0"/>
              </a:defRPr>
            </a:lvl3pPr>
            <a:lvl4pPr marL="1838325">
              <a:defRPr>
                <a:solidFill>
                  <a:schemeClr val="tx1"/>
                </a:solidFill>
                <a:latin typeface="Arial" charset="0"/>
                <a:ea typeface="ＭＳ Ｐゴシック" charset="0"/>
              </a:defRPr>
            </a:lvl4pPr>
            <a:lvl5pPr marL="1952625">
              <a:defRPr>
                <a:solidFill>
                  <a:schemeClr val="tx1"/>
                </a:solidFill>
                <a:latin typeface="Arial" charset="0"/>
                <a:ea typeface="ＭＳ Ｐゴシック" charset="0"/>
              </a:defRPr>
            </a:lvl5pPr>
            <a:lvl6pPr marL="2409825" fontAlgn="base">
              <a:spcBef>
                <a:spcPct val="0"/>
              </a:spcBef>
              <a:spcAft>
                <a:spcPct val="0"/>
              </a:spcAft>
              <a:defRPr>
                <a:solidFill>
                  <a:schemeClr val="tx1"/>
                </a:solidFill>
                <a:latin typeface="Arial" charset="0"/>
                <a:ea typeface="ＭＳ Ｐゴシック" charset="0"/>
              </a:defRPr>
            </a:lvl6pPr>
            <a:lvl7pPr marL="2867025" fontAlgn="base">
              <a:spcBef>
                <a:spcPct val="0"/>
              </a:spcBef>
              <a:spcAft>
                <a:spcPct val="0"/>
              </a:spcAft>
              <a:defRPr>
                <a:solidFill>
                  <a:schemeClr val="tx1"/>
                </a:solidFill>
                <a:latin typeface="Arial" charset="0"/>
                <a:ea typeface="ＭＳ Ｐゴシック" charset="0"/>
              </a:defRPr>
            </a:lvl7pPr>
            <a:lvl8pPr marL="3324225" fontAlgn="base">
              <a:spcBef>
                <a:spcPct val="0"/>
              </a:spcBef>
              <a:spcAft>
                <a:spcPct val="0"/>
              </a:spcAft>
              <a:defRPr>
                <a:solidFill>
                  <a:schemeClr val="tx1"/>
                </a:solidFill>
                <a:latin typeface="Arial" charset="0"/>
                <a:ea typeface="ＭＳ Ｐゴシック" charset="0"/>
              </a:defRPr>
            </a:lvl8pPr>
            <a:lvl9pPr marL="3781425" fontAlgn="base">
              <a:spcBef>
                <a:spcPct val="0"/>
              </a:spcBef>
              <a:spcAft>
                <a:spcPct val="0"/>
              </a:spcAft>
              <a:defRPr>
                <a:solidFill>
                  <a:schemeClr val="tx1"/>
                </a:solidFill>
                <a:latin typeface="Arial" charset="0"/>
                <a:ea typeface="ＭＳ Ｐゴシック" charset="0"/>
              </a:defRPr>
            </a:lvl9pPr>
          </a:lstStyle>
          <a:p>
            <a:r>
              <a:rPr lang="en-US" sz="1000"/>
              <a:t>Passive Punishment: Pain in childbirth</a:t>
            </a:r>
          </a:p>
          <a:p>
            <a:r>
              <a:rPr lang="en-US" sz="1000"/>
              <a:t>Active sin tendency: 	Desire to rule over man/</a:t>
            </a:r>
          </a:p>
          <a:p>
            <a:r>
              <a:rPr lang="en-US" sz="1000"/>
              <a:t>	Rebel against authority</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p:txBody>
          <a:bodyPr/>
          <a:lstStyle/>
          <a:p>
            <a:r>
              <a:rPr lang="en-US"/>
              <a:t>Complementarianism</a:t>
            </a:r>
          </a:p>
        </p:txBody>
      </p:sp>
      <p:sp>
        <p:nvSpPr>
          <p:cNvPr id="577539" name="Rectangle 3"/>
          <p:cNvSpPr>
            <a:spLocks noChangeArrowheads="1"/>
          </p:cNvSpPr>
          <p:nvPr/>
        </p:nvSpPr>
        <p:spPr bwMode="auto">
          <a:xfrm>
            <a:off x="533400" y="1539875"/>
            <a:ext cx="8077200" cy="4567238"/>
          </a:xfrm>
          <a:prstGeom prst="rect">
            <a:avLst/>
          </a:prstGeom>
          <a:solidFill>
            <a:schemeClr val="bg1"/>
          </a:solidFill>
          <a:ln w="9525">
            <a:solidFill>
              <a:schemeClr val="tx1"/>
            </a:solidFill>
            <a:miter lim="800000"/>
            <a:headEnd/>
            <a:tailEnd/>
          </a:ln>
          <a:effectLst>
            <a:outerShdw blurRad="63500" dist="107763" dir="18900000" algn="ctr" rotWithShape="0">
              <a:schemeClr val="bg2">
                <a:alpha val="50000"/>
              </a:schemeClr>
            </a:outerShdw>
          </a:effectLst>
        </p:spPr>
        <p:txBody>
          <a:bodyPr anchor="ctr">
            <a:spAutoFit/>
          </a:bodyPr>
          <a:lstStyle/>
          <a:p>
            <a:r>
              <a:rPr lang="ja-JP" altLang="en-US" sz="2000" b="1">
                <a:latin typeface="Bradley Hand ITC" charset="0"/>
              </a:rPr>
              <a:t>“</a:t>
            </a:r>
            <a:r>
              <a:rPr lang="en-US" sz="2000" b="1">
                <a:latin typeface="Bradley Hand ITC" charset="0"/>
              </a:rPr>
              <a:t>God has given each sex special gifts to carry out its task. This is not to argue that these gifts should only find expression in child rearing in the case of women or providing and protecting in the case of men. Yet it is out of this God-given design that these gifts arose and flourished. While today</a:t>
            </a:r>
            <a:r>
              <a:rPr lang="ja-JP" altLang="en-US" sz="2000" b="1">
                <a:latin typeface="Bradley Hand ITC" charset="0"/>
              </a:rPr>
              <a:t>’</a:t>
            </a:r>
            <a:r>
              <a:rPr lang="en-US" sz="2000" b="1">
                <a:latin typeface="Bradley Hand ITC" charset="0"/>
              </a:rPr>
              <a:t>s technology may have reduced the need for such rigid division of labor, the gender gifts and aptitudes remain. . . . Our culture has changed, and the demands for traditional roles may have varied, yet our basic, God-given physiological differences have not. We excel at different gifts, and all the gifts are needed. Let us hope that , by recognizing the existence of gender differences, we can better understand each other and help to maximize each other</a:t>
            </a:r>
            <a:r>
              <a:rPr lang="ja-JP" altLang="en-US" sz="2000" b="1">
                <a:latin typeface="Bradley Hand ITC" charset="0"/>
              </a:rPr>
              <a:t>’</a:t>
            </a:r>
            <a:r>
              <a:rPr lang="en-US" sz="2000" b="1">
                <a:latin typeface="Bradley Hand ITC" charset="0"/>
              </a:rPr>
              <a:t>s potentials. Likewise, by accepting our God-given gifts, we can resist cultural pressures to become what we are not and seek to master gifts we don</a:t>
            </a:r>
            <a:r>
              <a:rPr lang="ja-JP" altLang="en-US" sz="2000" b="1">
                <a:latin typeface="Bradley Hand ITC" charset="0"/>
              </a:rPr>
              <a:t>’</a:t>
            </a:r>
            <a:r>
              <a:rPr lang="en-US" sz="2000" b="1">
                <a:latin typeface="Bradley Hand ITC" charset="0"/>
              </a:rPr>
              <a:t>t possess.</a:t>
            </a:r>
            <a:r>
              <a:rPr lang="ja-JP" altLang="en-US" sz="2000" b="1">
                <a:latin typeface="Bradley Hand ITC" charset="0"/>
              </a:rPr>
              <a:t>”</a:t>
            </a:r>
            <a:endParaRPr lang="en-US" sz="2000" b="1">
              <a:latin typeface="Bradley Hand ITC" charset="0"/>
            </a:endParaRPr>
          </a:p>
          <a:p>
            <a:pPr algn="r"/>
            <a:r>
              <a:rPr lang="en-US" sz="2000" b="1">
                <a:latin typeface="Bradley Hand ITC" charset="0"/>
                <a:cs typeface="Arial" charset="0"/>
              </a:rPr>
              <a:t>–</a:t>
            </a:r>
            <a:r>
              <a:rPr lang="en-US" sz="2000" b="1">
                <a:latin typeface="Bradley Hand ITC" charset="0"/>
              </a:rPr>
              <a:t>Gregg  Johnson</a:t>
            </a:r>
          </a:p>
          <a:p>
            <a:pPr algn="r">
              <a:spcBef>
                <a:spcPct val="30000"/>
              </a:spcBef>
            </a:pPr>
            <a:r>
              <a:rPr lang="en-US" sz="1000"/>
              <a:t>Wayne Grudem and John Piper ed. </a:t>
            </a:r>
            <a:r>
              <a:rPr lang="en-US" sz="1000" i="1"/>
              <a:t>Recovering Biblical Manhood and Womanhood</a:t>
            </a:r>
            <a:r>
              <a:rPr lang="en-US" sz="1000"/>
              <a:t> (Wheaton, IL: Crossway, 1991), 293</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r>
              <a:rPr lang="en-US"/>
              <a:t>Complementarianism</a:t>
            </a:r>
          </a:p>
        </p:txBody>
      </p:sp>
      <p:sp>
        <p:nvSpPr>
          <p:cNvPr id="398340" name="Rectangle 4"/>
          <p:cNvSpPr>
            <a:spLocks noChangeArrowheads="1"/>
          </p:cNvSpPr>
          <p:nvPr/>
        </p:nvSpPr>
        <p:spPr bwMode="auto">
          <a:xfrm>
            <a:off x="457200" y="1808163"/>
            <a:ext cx="8382000" cy="4283075"/>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r>
              <a:rPr lang="ja-JP" altLang="en-US" sz="2600" b="1">
                <a:latin typeface="Arial"/>
              </a:rPr>
              <a:t>“</a:t>
            </a:r>
            <a:r>
              <a:rPr lang="en-US" sz="2600" b="1">
                <a:latin typeface="Bradley Hand ITC" charset="0"/>
              </a:rPr>
              <a:t>People all around us are confused about who they are. Often in our attempt to honor God, we fail to realize the unique role God has given us in his kingdom. In this confusion, we vacillate between self-degradation and self-importance. Scripture, however, provides a balanced portrait of human beings. We are images of clay, but designed to represent the authority of the King of the universe. In this balanced perspective, we live with humility and dignity as images of God.</a:t>
            </a:r>
          </a:p>
          <a:p>
            <a:pPr algn="r"/>
            <a:r>
              <a:rPr lang="en-US" sz="2600" b="1">
                <a:latin typeface="Bradley Hand ITC" charset="0"/>
              </a:rPr>
              <a:t>–Richard Pratt</a:t>
            </a:r>
          </a:p>
          <a:p>
            <a:pPr algn="r"/>
            <a:r>
              <a:rPr lang="en-US" sz="1400"/>
              <a:t>Richard Pratt, </a:t>
            </a:r>
            <a:r>
              <a:rPr lang="en-US" sz="1400" i="1"/>
              <a:t>Designed for Dignity</a:t>
            </a:r>
            <a:r>
              <a:rPr lang="en-US" sz="1400"/>
              <a:t> (Phillipsburg, NJ: P&amp;R Publishing, 1993), 21</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Grp="1" noChangeArrowheads="1"/>
          </p:cNvSpPr>
          <p:nvPr>
            <p:ph type="dt" sz="half" idx="2"/>
          </p:nvPr>
        </p:nvSpPr>
        <p:spPr/>
        <p:txBody>
          <a:bodyPr/>
          <a:lstStyle/>
          <a:p>
            <a:r>
              <a:rPr lang="en-US"/>
              <a:t>Copyright © 2003-2006 Reclaiming the Mind Ministries, All rights reserved.</a:t>
            </a:r>
          </a:p>
        </p:txBody>
      </p:sp>
      <p:sp>
        <p:nvSpPr>
          <p:cNvPr id="1026050" name="Rectangle 2"/>
          <p:cNvSpPr>
            <a:spLocks noGrp="1" noChangeArrowheads="1"/>
          </p:cNvSpPr>
          <p:nvPr>
            <p:ph type="ctrTitle"/>
          </p:nvPr>
        </p:nvSpPr>
        <p:spPr/>
        <p:txBody>
          <a:bodyPr/>
          <a:lstStyle/>
          <a:p>
            <a:r>
              <a:rPr lang="en-US"/>
              <a:t>Discussion Groups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31810" name="Rectangle 2"/>
          <p:cNvSpPr>
            <a:spLocks noGrp="1" noChangeArrowheads="1"/>
          </p:cNvSpPr>
          <p:nvPr>
            <p:ph type="title"/>
          </p:nvPr>
        </p:nvSpPr>
        <p:spPr/>
        <p:txBody>
          <a:bodyPr/>
          <a:lstStyle/>
          <a:p>
            <a:r>
              <a:rPr lang="en-US"/>
              <a:t>Complementarianism</a:t>
            </a:r>
          </a:p>
        </p:txBody>
      </p:sp>
      <p:sp>
        <p:nvSpPr>
          <p:cNvPr id="631811" name="Rectangle 3"/>
          <p:cNvSpPr>
            <a:spLocks noGrp="1" noChangeArrowheads="1"/>
          </p:cNvSpPr>
          <p:nvPr>
            <p:ph type="body" idx="1"/>
          </p:nvPr>
        </p:nvSpPr>
        <p:spPr/>
        <p:txBody>
          <a:bodyPr/>
          <a:lstStyle/>
          <a:p>
            <a:pPr marL="533400" indent="-533400">
              <a:buFontTx/>
              <a:buNone/>
            </a:pPr>
            <a:r>
              <a:rPr lang="en-US" b="1">
                <a:effectLst>
                  <a:outerShdw blurRad="38100" dist="38100" dir="2700000" algn="tl">
                    <a:srgbClr val="DDDDDD"/>
                  </a:outerShdw>
                </a:effectLst>
              </a:rPr>
              <a:t>Defense of Complementarianism:</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45122" name="Rectangle 2"/>
          <p:cNvSpPr>
            <a:spLocks noGrp="1" noChangeArrowheads="1"/>
          </p:cNvSpPr>
          <p:nvPr>
            <p:ph type="title"/>
          </p:nvPr>
        </p:nvSpPr>
        <p:spPr/>
        <p:txBody>
          <a:bodyPr/>
          <a:lstStyle/>
          <a:p>
            <a:r>
              <a:rPr lang="en-US"/>
              <a:t>Complementarianism</a:t>
            </a:r>
          </a:p>
        </p:txBody>
      </p:sp>
      <p:sp>
        <p:nvSpPr>
          <p:cNvPr id="645123" name="Rectangle 3"/>
          <p:cNvSpPr>
            <a:spLocks noGrp="1" noChangeArrowheads="1"/>
          </p:cNvSpPr>
          <p:nvPr>
            <p:ph type="body" idx="1"/>
          </p:nvPr>
        </p:nvSpPr>
        <p:spPr>
          <a:noFill/>
          <a:ln/>
        </p:spPr>
        <p:txBody>
          <a:bodyPr/>
          <a:lstStyle/>
          <a:p>
            <a:pPr marL="609600" indent="-609600">
              <a:buFontTx/>
              <a:buAutoNum type="arabicPeriod"/>
            </a:pPr>
            <a:r>
              <a:rPr lang="en-US" sz="2800"/>
              <a:t>The Bible illustrates male leadership from the beginning of creation.</a:t>
            </a:r>
          </a:p>
          <a:p>
            <a:pPr marL="1257300" lvl="1" indent="-533400">
              <a:buFontTx/>
              <a:buChar char="•"/>
            </a:pPr>
            <a:r>
              <a:rPr lang="en-US" sz="2400"/>
              <a:t>Adam named the animals (Genesis 2:20).</a:t>
            </a:r>
          </a:p>
          <a:p>
            <a:pPr marL="1257300" lvl="1" indent="-533400">
              <a:buFontTx/>
              <a:buChar char="•"/>
            </a:pPr>
            <a:r>
              <a:rPr lang="en-US" sz="2400"/>
              <a:t>Adam named Eve (Genesis 2:23).</a:t>
            </a:r>
          </a:p>
          <a:p>
            <a:pPr marL="1257300" lvl="1" indent="-533400">
              <a:buFontTx/>
              <a:buChar char="•"/>
            </a:pPr>
            <a:r>
              <a:rPr lang="en-US" sz="2400"/>
              <a:t>God approached Adam first after the fall (Genesis 2:9).</a:t>
            </a:r>
          </a:p>
          <a:p>
            <a:pPr marL="1257300" lvl="1" indent="-533400">
              <a:buFontTx/>
              <a:buChar char="•"/>
            </a:pPr>
            <a:r>
              <a:rPr lang="en-US" sz="2400"/>
              <a:t>There were no women priests.</a:t>
            </a:r>
          </a:p>
          <a:p>
            <a:pPr marL="1257300" lvl="1" indent="-533400">
              <a:buFontTx/>
              <a:buChar char="•"/>
            </a:pPr>
            <a:r>
              <a:rPr lang="en-US" sz="2400"/>
              <a:t>The God-ordained rulers of Israel were male.</a:t>
            </a:r>
          </a:p>
          <a:p>
            <a:pPr marL="1257300" lvl="1" indent="-533400">
              <a:buFontTx/>
              <a:buChar char="•"/>
            </a:pPr>
            <a:r>
              <a:rPr lang="en-US" sz="2400"/>
              <a:t>Jesus</a:t>
            </a:r>
            <a:r>
              <a:rPr lang="ja-JP" altLang="en-US" sz="2400">
                <a:latin typeface="Arial"/>
              </a:rPr>
              <a:t>’</a:t>
            </a:r>
            <a:r>
              <a:rPr lang="en-US" sz="2400"/>
              <a:t> apostles were all male.</a:t>
            </a:r>
          </a:p>
          <a:p>
            <a:pPr marL="1257300" lvl="1" indent="-533400">
              <a:buFontTx/>
              <a:buChar char="•"/>
            </a:pPr>
            <a:r>
              <a:rPr lang="en-US" sz="2400"/>
              <a:t>The bishops/presbyters/pastors were all male (1 Timothy 3:2; Titus. 1:6).</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47170" name="Rectangle 2"/>
          <p:cNvSpPr>
            <a:spLocks noGrp="1" noChangeArrowheads="1"/>
          </p:cNvSpPr>
          <p:nvPr>
            <p:ph type="title"/>
          </p:nvPr>
        </p:nvSpPr>
        <p:spPr/>
        <p:txBody>
          <a:bodyPr/>
          <a:lstStyle/>
          <a:p>
            <a:r>
              <a:rPr lang="en-US"/>
              <a:t>Complementarianism</a:t>
            </a:r>
          </a:p>
        </p:txBody>
      </p:sp>
      <p:sp>
        <p:nvSpPr>
          <p:cNvPr id="647171" name="Rectangle 3"/>
          <p:cNvSpPr>
            <a:spLocks noGrp="1" noChangeArrowheads="1"/>
          </p:cNvSpPr>
          <p:nvPr>
            <p:ph type="body" idx="1"/>
          </p:nvPr>
        </p:nvSpPr>
        <p:spPr>
          <a:noFill/>
          <a:ln/>
        </p:spPr>
        <p:txBody>
          <a:bodyPr/>
          <a:lstStyle/>
          <a:p>
            <a:pPr marL="609600" indent="-609600">
              <a:lnSpc>
                <a:spcPct val="90000"/>
              </a:lnSpc>
              <a:buFontTx/>
              <a:buAutoNum type="arabicPeriod" startAt="2"/>
            </a:pPr>
            <a:r>
              <a:rPr lang="en-US" sz="2400"/>
              <a:t>Eve was created as a completer. In order for one to be incomplete, he or she must lack something. Adam lacked something that caused God to say, </a:t>
            </a:r>
            <a:r>
              <a:rPr lang="ja-JP" altLang="en-US" sz="2400">
                <a:latin typeface="Arial"/>
              </a:rPr>
              <a:t>“</a:t>
            </a:r>
            <a:r>
              <a:rPr lang="en-US" sz="2400"/>
              <a:t>It is not good for man to be alone</a:t>
            </a:r>
            <a:r>
              <a:rPr lang="ja-JP" altLang="en-US" sz="2400">
                <a:latin typeface="Arial"/>
              </a:rPr>
              <a:t>”</a:t>
            </a:r>
            <a:r>
              <a:rPr lang="en-US" sz="2400"/>
              <a:t> (Genesis 2:18). Eve was created to complete that which was lacking. It is important to realize that she was not simply a second attempt at perfection. Eve was created with essential characteristics that Adam did not have. Likewise, Adam was created with characteristics that Eve did not have. They were created to complement each other. Therefore, the role distinction is essential for humanity to be complete.</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49218" name="Rectangle 2"/>
          <p:cNvSpPr>
            <a:spLocks noGrp="1" noChangeArrowheads="1"/>
          </p:cNvSpPr>
          <p:nvPr>
            <p:ph type="title"/>
          </p:nvPr>
        </p:nvSpPr>
        <p:spPr/>
        <p:txBody>
          <a:bodyPr/>
          <a:lstStyle/>
          <a:p>
            <a:r>
              <a:rPr lang="en-US"/>
              <a:t>Complementarianism</a:t>
            </a:r>
          </a:p>
        </p:txBody>
      </p:sp>
      <p:sp>
        <p:nvSpPr>
          <p:cNvPr id="649219" name="Rectangle 3"/>
          <p:cNvSpPr>
            <a:spLocks noGrp="1" noChangeArrowheads="1"/>
          </p:cNvSpPr>
          <p:nvPr>
            <p:ph type="body" idx="1"/>
          </p:nvPr>
        </p:nvSpPr>
        <p:spPr>
          <a:noFill/>
          <a:ln/>
        </p:spPr>
        <p:txBody>
          <a:bodyPr/>
          <a:lstStyle/>
          <a:p>
            <a:pPr marL="609600" indent="-609600">
              <a:buFontTx/>
              <a:buAutoNum type="arabicPeriod" startAt="3"/>
            </a:pPr>
            <a:r>
              <a:rPr lang="en-US"/>
              <a:t>Paul constantly had to address women who were failing to understand the importance of their role as women or who were in outright rebellion against it. These women were blurring the God-ordained roles and attempting to usurp the role of man. This rebellion is part of the curse.</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51266" name="Rectangle 2"/>
          <p:cNvSpPr>
            <a:spLocks noGrp="1" noChangeArrowheads="1"/>
          </p:cNvSpPr>
          <p:nvPr>
            <p:ph type="title"/>
          </p:nvPr>
        </p:nvSpPr>
        <p:spPr/>
        <p:txBody>
          <a:bodyPr/>
          <a:lstStyle/>
          <a:p>
            <a:r>
              <a:rPr lang="en-US"/>
              <a:t>Complementarianism</a:t>
            </a:r>
          </a:p>
        </p:txBody>
      </p:sp>
      <p:sp>
        <p:nvSpPr>
          <p:cNvPr id="651267" name="Rectangle 3"/>
          <p:cNvSpPr>
            <a:spLocks noGrp="1" noChangeArrowheads="1"/>
          </p:cNvSpPr>
          <p:nvPr>
            <p:ph type="body" idx="1"/>
          </p:nvPr>
        </p:nvSpPr>
        <p:spPr>
          <a:noFill/>
          <a:ln/>
        </p:spPr>
        <p:txBody>
          <a:bodyPr/>
          <a:lstStyle/>
          <a:p>
            <a:pPr marL="0" indent="0">
              <a:buFontTx/>
              <a:buNone/>
            </a:pPr>
            <a:r>
              <a:rPr lang="en-US" b="1">
                <a:effectLst>
                  <a:outerShdw blurRad="38100" dist="38100" dir="2700000" algn="tl">
                    <a:srgbClr val="DDDDDD"/>
                  </a:outerShdw>
                </a:effectLst>
              </a:rPr>
              <a:t>Genesis 3:16	</a:t>
            </a:r>
          </a:p>
          <a:p>
            <a:pPr marL="0" indent="0">
              <a:buFontTx/>
              <a:buNone/>
            </a:pPr>
            <a:r>
              <a:rPr lang="ja-JP" altLang="en-US">
                <a:latin typeface="Arial"/>
              </a:rPr>
              <a:t>“</a:t>
            </a:r>
            <a:r>
              <a:rPr lang="en-US"/>
              <a:t>To the woman He said, </a:t>
            </a:r>
            <a:r>
              <a:rPr lang="ja-JP" altLang="en-US">
                <a:latin typeface="Arial"/>
              </a:rPr>
              <a:t>‘</a:t>
            </a:r>
            <a:r>
              <a:rPr lang="en-US"/>
              <a:t>I will greatly multiply your pain in childbirth, in pain you will bring forth children; </a:t>
            </a:r>
            <a:r>
              <a:rPr lang="en-US" i="1"/>
              <a:t>yet you will want to control you husband</a:t>
            </a:r>
            <a:r>
              <a:rPr lang="en-US"/>
              <a:t>, and he will rule over you.</a:t>
            </a:r>
            <a:r>
              <a:rPr lang="ja-JP" altLang="en-US">
                <a:latin typeface="Arial"/>
              </a:rPr>
              <a:t>’”</a:t>
            </a:r>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54338" name="Rectangle 2"/>
          <p:cNvSpPr>
            <a:spLocks noGrp="1" noChangeArrowheads="1"/>
          </p:cNvSpPr>
          <p:nvPr>
            <p:ph type="title"/>
          </p:nvPr>
        </p:nvSpPr>
        <p:spPr/>
        <p:txBody>
          <a:bodyPr/>
          <a:lstStyle/>
          <a:p>
            <a:r>
              <a:rPr lang="en-US"/>
              <a:t>Complementarianism</a:t>
            </a:r>
          </a:p>
        </p:txBody>
      </p:sp>
      <p:sp>
        <p:nvSpPr>
          <p:cNvPr id="654339" name="Rectangle 3"/>
          <p:cNvSpPr>
            <a:spLocks noGrp="1" noChangeArrowheads="1"/>
          </p:cNvSpPr>
          <p:nvPr>
            <p:ph type="body" idx="1"/>
          </p:nvPr>
        </p:nvSpPr>
        <p:spPr>
          <a:noFill/>
          <a:ln/>
        </p:spPr>
        <p:txBody>
          <a:bodyPr/>
          <a:lstStyle/>
          <a:p>
            <a:pPr marL="0" indent="0">
              <a:buFontTx/>
              <a:buNone/>
            </a:pPr>
            <a:r>
              <a:rPr lang="en-US" sz="2800" b="1">
                <a:effectLst>
                  <a:outerShdw blurRad="38100" dist="38100" dir="2700000" algn="tl">
                    <a:srgbClr val="DDDDDD"/>
                  </a:outerShdw>
                </a:effectLst>
              </a:rPr>
              <a:t>1 Tim. 2:12-15</a:t>
            </a:r>
          </a:p>
          <a:p>
            <a:pPr marL="0" indent="0">
              <a:buFontTx/>
              <a:buNone/>
            </a:pPr>
            <a:r>
              <a:rPr lang="ja-JP" altLang="en-US" sz="2800">
                <a:latin typeface="Arial"/>
              </a:rPr>
              <a:t>“</a:t>
            </a:r>
            <a:r>
              <a:rPr lang="en-US" sz="2800"/>
              <a:t>But I do not allow a woman to teach or exercise authority over a man, but to remain quiet. For it was Adam who was first created, and then Eve. And it was not Adam who was deceived, but the woman being deceived, fell into transgression. But women will be preserved through the bearing of children if they continue in faith and love and sanctity with self-restraint.</a:t>
            </a:r>
            <a:r>
              <a:rPr lang="ja-JP" altLang="en-US" sz="2800">
                <a:latin typeface="Arial"/>
              </a:rPr>
              <a:t>”</a:t>
            </a:r>
            <a:endParaRPr lang="en-US" sz="280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Perpetua Titling MT"/>
        <a:ea typeface="ＭＳ Ｐゴシック"/>
        <a:cs typeface=""/>
      </a:majorFont>
      <a:minorFont>
        <a:latin typeface="Perpetu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19847</TotalTime>
  <Words>4535</Words>
  <Application>Microsoft Macintosh PowerPoint</Application>
  <PresentationFormat>On-screen Show (4:3)</PresentationFormat>
  <Paragraphs>430</Paragraphs>
  <Slides>34</Slides>
  <Notes>34</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34</vt:i4>
      </vt:variant>
    </vt:vector>
  </HeadingPairs>
  <TitlesOfParts>
    <vt:vector size="51" baseType="lpstr">
      <vt:lpstr>Arial</vt:lpstr>
      <vt:lpstr>Perpetua Titling MT</vt:lpstr>
      <vt:lpstr>Perpetua</vt:lpstr>
      <vt:lpstr>Times New Roman</vt:lpstr>
      <vt:lpstr>Calligrapher</vt:lpstr>
      <vt:lpstr>Herald</vt:lpstr>
      <vt:lpstr>Magneto</vt:lpstr>
      <vt:lpstr>Wide Latin</vt:lpstr>
      <vt:lpstr>Pegasus</vt:lpstr>
      <vt:lpstr>SimSun</vt:lpstr>
      <vt:lpstr>Playbill</vt:lpstr>
      <vt:lpstr>Algerian</vt:lpstr>
      <vt:lpstr>Rage Italic</vt:lpstr>
      <vt:lpstr>Bradley Hand ITC</vt:lpstr>
      <vt:lpstr>Bwgrkl</vt:lpstr>
      <vt:lpstr>Wingdings</vt:lpstr>
      <vt:lpstr>Default Design</vt:lpstr>
      <vt:lpstr>Session 10 The Sex of Humanity: 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Complementarianism</vt:lpstr>
      <vt:lpstr>Biological Differences between the sexes</vt:lpstr>
      <vt:lpstr>Biological Differences between the sexes</vt:lpstr>
      <vt:lpstr>PowerPoint Presentation</vt:lpstr>
      <vt:lpstr>PowerPoint Presentation</vt:lpstr>
      <vt:lpstr>PowerPoint Presentation</vt:lpstr>
      <vt:lpstr>Complementarianism</vt:lpstr>
      <vt:lpstr>Complementarianism</vt:lpstr>
      <vt:lpstr>Discussion Groups</vt:lpstr>
    </vt:vector>
  </TitlesOfParts>
  <Company>The Theology Program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Theology Leader's Guide</dc:title>
  <dc:subject>Humanity and Sin</dc:subject>
  <dc:creator>Michael Patton and Rhome Dyck</dc:creator>
  <cp:lastModifiedBy>Ted Paul</cp:lastModifiedBy>
  <cp:revision>351</cp:revision>
  <dcterms:created xsi:type="dcterms:W3CDTF">2003-12-30T19:51:30Z</dcterms:created>
  <dcterms:modified xsi:type="dcterms:W3CDTF">2015-06-28T03:52:32Z</dcterms:modified>
</cp:coreProperties>
</file>