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Lst>
  <p:notesMasterIdLst>
    <p:notesMasterId r:id="rId37"/>
  </p:notesMasterIdLst>
  <p:sldIdLst>
    <p:sldId id="568" r:id="rId2"/>
    <p:sldId id="570" r:id="rId3"/>
    <p:sldId id="569" r:id="rId4"/>
    <p:sldId id="571" r:id="rId5"/>
    <p:sldId id="572" r:id="rId6"/>
    <p:sldId id="573" r:id="rId7"/>
    <p:sldId id="574"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736" r:id="rId34"/>
    <p:sldId id="782" r:id="rId35"/>
    <p:sldId id="1097" r:id="rId36"/>
  </p:sldIdLst>
  <p:sldSz cx="9144000" cy="6858000" type="screen4x3"/>
  <p:notesSz cx="7315200" cy="9601200"/>
  <p:defaultTextStyle>
    <a:defPPr>
      <a:defRPr lang="en-US"/>
    </a:defPPr>
    <a:lvl1pPr algn="l" rtl="0" fontAlgn="base">
      <a:spcBef>
        <a:spcPct val="50000"/>
      </a:spcBef>
      <a:spcAft>
        <a:spcPct val="0"/>
      </a:spcAft>
      <a:buChar char="•"/>
      <a:defRPr kern="1200">
        <a:solidFill>
          <a:schemeClr val="tx1"/>
        </a:solidFill>
        <a:latin typeface="Perpetua" charset="0"/>
        <a:ea typeface="ＭＳ Ｐゴシック" charset="0"/>
        <a:cs typeface="+mn-cs"/>
      </a:defRPr>
    </a:lvl1pPr>
    <a:lvl2pPr marL="457200" algn="l" rtl="0" fontAlgn="base">
      <a:spcBef>
        <a:spcPct val="50000"/>
      </a:spcBef>
      <a:spcAft>
        <a:spcPct val="0"/>
      </a:spcAft>
      <a:buChar char="•"/>
      <a:defRPr kern="1200">
        <a:solidFill>
          <a:schemeClr val="tx1"/>
        </a:solidFill>
        <a:latin typeface="Perpetua" charset="0"/>
        <a:ea typeface="ＭＳ Ｐゴシック" charset="0"/>
        <a:cs typeface="+mn-cs"/>
      </a:defRPr>
    </a:lvl2pPr>
    <a:lvl3pPr marL="914400" algn="l" rtl="0" fontAlgn="base">
      <a:spcBef>
        <a:spcPct val="50000"/>
      </a:spcBef>
      <a:spcAft>
        <a:spcPct val="0"/>
      </a:spcAft>
      <a:buChar char="•"/>
      <a:defRPr kern="1200">
        <a:solidFill>
          <a:schemeClr val="tx1"/>
        </a:solidFill>
        <a:latin typeface="Perpetua" charset="0"/>
        <a:ea typeface="ＭＳ Ｐゴシック" charset="0"/>
        <a:cs typeface="+mn-cs"/>
      </a:defRPr>
    </a:lvl3pPr>
    <a:lvl4pPr marL="1371600" algn="l" rtl="0" fontAlgn="base">
      <a:spcBef>
        <a:spcPct val="50000"/>
      </a:spcBef>
      <a:spcAft>
        <a:spcPct val="0"/>
      </a:spcAft>
      <a:buChar char="•"/>
      <a:defRPr kern="1200">
        <a:solidFill>
          <a:schemeClr val="tx1"/>
        </a:solidFill>
        <a:latin typeface="Perpetua" charset="0"/>
        <a:ea typeface="ＭＳ Ｐゴシック" charset="0"/>
        <a:cs typeface="+mn-cs"/>
      </a:defRPr>
    </a:lvl4pPr>
    <a:lvl5pPr marL="1828800" algn="l" rtl="0" fontAlgn="base">
      <a:spcBef>
        <a:spcPct val="50000"/>
      </a:spcBef>
      <a:spcAft>
        <a:spcPct val="0"/>
      </a:spcAft>
      <a:buChar char="•"/>
      <a:defRPr kern="1200">
        <a:solidFill>
          <a:schemeClr val="tx1"/>
        </a:solidFill>
        <a:latin typeface="Perpetua" charset="0"/>
        <a:ea typeface="ＭＳ Ｐゴシック" charset="0"/>
        <a:cs typeface="+mn-cs"/>
      </a:defRPr>
    </a:lvl5pPr>
    <a:lvl6pPr marL="2286000" algn="l" defTabSz="457200" rtl="0" eaLnBrk="1" latinLnBrk="0" hangingPunct="1">
      <a:defRPr kern="1200">
        <a:solidFill>
          <a:schemeClr val="tx1"/>
        </a:solidFill>
        <a:latin typeface="Perpetua" charset="0"/>
        <a:ea typeface="ＭＳ Ｐゴシック" charset="0"/>
        <a:cs typeface="+mn-cs"/>
      </a:defRPr>
    </a:lvl6pPr>
    <a:lvl7pPr marL="2743200" algn="l" defTabSz="457200" rtl="0" eaLnBrk="1" latinLnBrk="0" hangingPunct="1">
      <a:defRPr kern="1200">
        <a:solidFill>
          <a:schemeClr val="tx1"/>
        </a:solidFill>
        <a:latin typeface="Perpetua" charset="0"/>
        <a:ea typeface="ＭＳ Ｐゴシック" charset="0"/>
        <a:cs typeface="+mn-cs"/>
      </a:defRPr>
    </a:lvl7pPr>
    <a:lvl8pPr marL="3200400" algn="l" defTabSz="457200" rtl="0" eaLnBrk="1" latinLnBrk="0" hangingPunct="1">
      <a:defRPr kern="1200">
        <a:solidFill>
          <a:schemeClr val="tx1"/>
        </a:solidFill>
        <a:latin typeface="Perpetua" charset="0"/>
        <a:ea typeface="ＭＳ Ｐゴシック" charset="0"/>
        <a:cs typeface="+mn-cs"/>
      </a:defRPr>
    </a:lvl8pPr>
    <a:lvl9pPr marL="3657600" algn="l" defTabSz="457200" rtl="0" eaLnBrk="1" latinLnBrk="0" hangingPunct="1">
      <a:defRPr kern="1200">
        <a:solidFill>
          <a:schemeClr val="tx1"/>
        </a:solidFill>
        <a:latin typeface="Perpetu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C0000"/>
    <a:srgbClr val="99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2" autoAdjust="0"/>
    <p:restoredTop sz="79507" autoAdjust="0"/>
  </p:normalViewPr>
  <p:slideViewPr>
    <p:cSldViewPr>
      <p:cViewPr varScale="1">
        <p:scale>
          <a:sx n="81" d="100"/>
          <a:sy n="81" d="100"/>
        </p:scale>
        <p:origin x="-12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64"/>
    </p:cViewPr>
  </p:sorterViewPr>
  <p:notesViewPr>
    <p:cSldViewPr>
      <p:cViewPr>
        <p:scale>
          <a:sx n="150" d="100"/>
          <a:sy n="150" d="100"/>
        </p:scale>
        <p:origin x="-72" y="417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0"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47" tIns="48324" rIns="96647" bIns="483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4" name="Rectangle 8"/>
          <p:cNvSpPr>
            <a:spLocks noGrp="1" noChangeArrowheads="1"/>
          </p:cNvSpPr>
          <p:nvPr>
            <p:ph type="hdr" sz="quarter"/>
          </p:nvPr>
        </p:nvSpPr>
        <p:spPr bwMode="auto">
          <a:xfrm>
            <a:off x="238125" y="157163"/>
            <a:ext cx="33099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t" anchorCtr="0" compatLnSpc="1">
            <a:prstTxWarp prst="textNoShape">
              <a:avLst/>
            </a:prstTxWarp>
          </a:bodyPr>
          <a:lstStyle>
            <a:lvl1pPr defTabSz="1003300">
              <a:spcBef>
                <a:spcPct val="0"/>
              </a:spcBef>
              <a:buFontTx/>
              <a:buNone/>
              <a:defRPr sz="1200" b="1"/>
            </a:lvl1pPr>
          </a:lstStyle>
          <a:p>
            <a:r>
              <a:rPr lang="en-US"/>
              <a:t>Teacher</a:t>
            </a:r>
            <a:r>
              <a:rPr lang="ja-JP" altLang="en-US">
                <a:latin typeface="Arial"/>
              </a:rPr>
              <a:t>’</a:t>
            </a:r>
            <a:r>
              <a:rPr lang="en-US"/>
              <a:t>s Notes</a:t>
            </a:r>
          </a:p>
        </p:txBody>
      </p:sp>
      <p:sp>
        <p:nvSpPr>
          <p:cNvPr id="121865" name="Rectangle 9"/>
          <p:cNvSpPr>
            <a:spLocks noGrp="1" noChangeArrowheads="1"/>
          </p:cNvSpPr>
          <p:nvPr>
            <p:ph type="dt" idx="1"/>
          </p:nvPr>
        </p:nvSpPr>
        <p:spPr bwMode="auto">
          <a:xfrm>
            <a:off x="3736975" y="157163"/>
            <a:ext cx="33083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t" anchorCtr="0" compatLnSpc="1">
            <a:prstTxWarp prst="textNoShape">
              <a:avLst/>
            </a:prstTxWarp>
          </a:bodyPr>
          <a:lstStyle>
            <a:lvl1pPr algn="r" defTabSz="1003300">
              <a:spcBef>
                <a:spcPct val="0"/>
              </a:spcBef>
              <a:buFontTx/>
              <a:buNone/>
              <a:defRPr sz="1200" b="1"/>
            </a:lvl1pPr>
          </a:lstStyle>
          <a:p>
            <a:r>
              <a:rPr lang="en-US"/>
              <a:t>Soteriology</a:t>
            </a:r>
            <a:endParaRPr lang="en-US" b="0">
              <a:latin typeface="Arial" charset="0"/>
            </a:endParaRPr>
          </a:p>
        </p:txBody>
      </p:sp>
      <p:sp>
        <p:nvSpPr>
          <p:cNvPr id="121866" name="Rectangle 10"/>
          <p:cNvSpPr>
            <a:spLocks noGrp="1" noChangeArrowheads="1"/>
          </p:cNvSpPr>
          <p:nvPr>
            <p:ph type="ftr" sz="quarter" idx="4"/>
          </p:nvPr>
        </p:nvSpPr>
        <p:spPr bwMode="auto">
          <a:xfrm>
            <a:off x="317500" y="8970963"/>
            <a:ext cx="39020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b" anchorCtr="0" compatLnSpc="1">
            <a:prstTxWarp prst="textNoShape">
              <a:avLst/>
            </a:prstTxWarp>
          </a:bodyPr>
          <a:lstStyle>
            <a:lvl1pPr defTabSz="1003300">
              <a:spcBef>
                <a:spcPct val="0"/>
              </a:spcBef>
              <a:buFontTx/>
              <a:buNone/>
              <a:defRPr sz="900"/>
            </a:lvl1pPr>
          </a:lstStyle>
          <a:p>
            <a:r>
              <a:rPr lang="en-US"/>
              <a:t>Copyright © 2004-2006 Reclaiming the Mind Ministries. All Rights Reserved.</a:t>
            </a:r>
            <a:endParaRPr lang="en-US" sz="1200"/>
          </a:p>
        </p:txBody>
      </p:sp>
      <p:sp>
        <p:nvSpPr>
          <p:cNvPr id="121867" name="Rectangle 11"/>
          <p:cNvSpPr>
            <a:spLocks noGrp="1" noChangeArrowheads="1"/>
          </p:cNvSpPr>
          <p:nvPr>
            <p:ph type="sldNum" sz="quarter" idx="5"/>
          </p:nvPr>
        </p:nvSpPr>
        <p:spPr bwMode="auto">
          <a:xfrm>
            <a:off x="4532313" y="8970963"/>
            <a:ext cx="2571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b" anchorCtr="0" compatLnSpc="1">
            <a:prstTxWarp prst="textNoShape">
              <a:avLst/>
            </a:prstTxWarp>
          </a:bodyPr>
          <a:lstStyle>
            <a:lvl1pPr algn="r" defTabSz="1003300">
              <a:spcBef>
                <a:spcPct val="0"/>
              </a:spcBef>
              <a:buFontTx/>
              <a:buNone/>
              <a:defRPr sz="1500">
                <a:cs typeface="Times New Roman" charset="0"/>
              </a:defRPr>
            </a:lvl1pPr>
          </a:lstStyle>
          <a:p>
            <a:r>
              <a:rPr lang="en-US"/>
              <a:t>Slide </a:t>
            </a:r>
            <a:fld id="{D708BDCD-FE3D-CF4C-9681-77EA88C8D822}" type="slidenum">
              <a:rPr lang="en-US"/>
              <a:pPr/>
              <a:t>‹#›</a:t>
            </a:fld>
            <a:endParaRPr lang="en-US"/>
          </a:p>
        </p:txBody>
      </p:sp>
    </p:spTree>
    <p:extLst>
      <p:ext uri="{BB962C8B-B14F-4D97-AF65-F5344CB8AC3E}">
        <p14:creationId xmlns:p14="http://schemas.microsoft.com/office/powerpoint/2010/main" val="13744414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4C882274-08CD-5845-9CF4-374EA1A548AD}" type="slidenum">
              <a:rPr lang="en-US"/>
              <a:pPr/>
              <a:t>1</a:t>
            </a:fld>
            <a:endParaRPr lang="en-US"/>
          </a:p>
        </p:txBody>
      </p:sp>
      <p:sp>
        <p:nvSpPr>
          <p:cNvPr id="16322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62E3AD56-C2C4-414D-AD49-818147CA432D}" type="slidenum">
              <a:rPr lang="en-US"/>
              <a:pPr/>
              <a:t>13</a:t>
            </a:fld>
            <a:endParaRPr lang="en-US"/>
          </a:p>
        </p:txBody>
      </p:sp>
      <p:sp>
        <p:nvSpPr>
          <p:cNvPr id="7075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07587" name="Rectangle 3"/>
          <p:cNvSpPr>
            <a:spLocks noGrp="1" noChangeArrowheads="1"/>
          </p:cNvSpPr>
          <p:nvPr>
            <p:ph type="body" idx="1"/>
          </p:nvPr>
        </p:nvSpPr>
        <p:spPr/>
        <p:txBody>
          <a:bodyPr/>
          <a:lstStyle/>
          <a:p>
            <a:r>
              <a:rPr lang="en-US" b="1"/>
              <a:t>Presentation Notes</a:t>
            </a:r>
            <a:r>
              <a:rPr lang="en-US"/>
              <a:t>:</a:t>
            </a:r>
          </a:p>
          <a:p>
            <a:r>
              <a:rPr lang="en-US"/>
              <a:t>Part of this slide was first presented as part of the </a:t>
            </a:r>
            <a:r>
              <a:rPr lang="ja-JP" altLang="en-US">
                <a:latin typeface="Arial"/>
              </a:rPr>
              <a:t>“</a:t>
            </a:r>
            <a:r>
              <a:rPr lang="en-US"/>
              <a:t>Traditions in Theology</a:t>
            </a:r>
            <a:r>
              <a:rPr lang="ja-JP" altLang="en-US">
                <a:latin typeface="Arial"/>
              </a:rPr>
              <a:t>”</a:t>
            </a:r>
            <a:r>
              <a:rPr lang="en-US"/>
              <a:t> lecture in </a:t>
            </a:r>
            <a:r>
              <a:rPr lang="en-US" i="1"/>
              <a:t>Introduction to Theology</a:t>
            </a:r>
            <a:r>
              <a:rPr lang="en-US"/>
              <a:t>, and it was also used in </a:t>
            </a:r>
            <a:r>
              <a:rPr lang="en-US" i="1"/>
              <a:t>Humanity and Sin</a:t>
            </a:r>
            <a:r>
              <a:rPr lang="en-US"/>
              <a:t>. It was during these lessons that we demonstrated how the Protestant Church divided very early between those of the Reformed position and those of the Arminian tradition over of the issue of free will. Our understanding and view of the inherent disposition of man will greatly impact where we place ourselves theologically in the Church. Now we see how it impacts people</a:t>
            </a:r>
            <a:r>
              <a:rPr lang="ja-JP" altLang="en-US">
                <a:latin typeface="Arial"/>
              </a:rPr>
              <a:t>’</a:t>
            </a:r>
            <a:r>
              <a:rPr lang="en-US"/>
              <a:t>s understanding of election. All those from the Arminian tradition must deny unconditional election (the Reformed position) since it would nullify libertarian freedom.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D88E62C-0210-E04B-9496-D7D136165BA5}" type="slidenum">
              <a:rPr lang="en-US"/>
              <a:pPr/>
              <a:t>14</a:t>
            </a:fld>
            <a:endParaRPr lang="en-US"/>
          </a:p>
        </p:txBody>
      </p:sp>
      <p:sp>
        <p:nvSpPr>
          <p:cNvPr id="7096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09635" name="Rectangle 3"/>
          <p:cNvSpPr>
            <a:spLocks noGrp="1" noChangeArrowheads="1"/>
          </p:cNvSpPr>
          <p:nvPr>
            <p:ph type="body" idx="1"/>
          </p:nvPr>
        </p:nvSpPr>
        <p:spPr/>
        <p:txBody>
          <a:bodyPr/>
          <a:lstStyle/>
          <a:p>
            <a:r>
              <a:rPr lang="en-US" b="1"/>
              <a:t>Reference</a:t>
            </a:r>
            <a:r>
              <a:rPr lang="en-US"/>
              <a:t>:</a:t>
            </a:r>
          </a:p>
          <a:p>
            <a:r>
              <a:rPr lang="en-US"/>
              <a:t>Augustine, </a:t>
            </a:r>
            <a:r>
              <a:rPr lang="en-US" i="1"/>
              <a:t>Admonition and Grace</a:t>
            </a:r>
            <a:r>
              <a:rPr lang="en-US"/>
              <a:t>, 8.17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E9D5C945-65F3-964C-80A9-8AABC486B43C}" type="slidenum">
              <a:rPr lang="en-US"/>
              <a:pPr/>
              <a:t>15</a:t>
            </a:fld>
            <a:endParaRPr lang="en-US"/>
          </a:p>
        </p:txBody>
      </p:sp>
      <p:sp>
        <p:nvSpPr>
          <p:cNvPr id="16117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r>
              <a:rPr lang="en-US" b="1"/>
              <a:t>Presentation Notes</a:t>
            </a:r>
            <a:r>
              <a:rPr lang="en-US"/>
              <a:t>:</a:t>
            </a:r>
          </a:p>
          <a:p>
            <a:r>
              <a:rPr lang="en-US"/>
              <a:t>This is a chart that we began in </a:t>
            </a:r>
            <a:r>
              <a:rPr lang="en-US" i="1"/>
              <a:t>Humanity and Sin</a:t>
            </a:r>
            <a:r>
              <a:rPr lang="en-US"/>
              <a:t>. It will be completed during this course.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8D0B21B-3654-264E-B6A8-360FF5F67040}" type="slidenum">
              <a:rPr lang="en-US"/>
              <a:pPr/>
              <a:t>16</a:t>
            </a:fld>
            <a:endParaRPr lang="en-US"/>
          </a:p>
        </p:txBody>
      </p:sp>
      <p:sp>
        <p:nvSpPr>
          <p:cNvPr id="16128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12803" name="Rectangle 3"/>
          <p:cNvSpPr>
            <a:spLocks noGrp="1" noChangeArrowheads="1"/>
          </p:cNvSpPr>
          <p:nvPr>
            <p:ph type="body" idx="1"/>
          </p:nvPr>
        </p:nvSpPr>
        <p:spPr/>
        <p:txBody>
          <a:bodyPr/>
          <a:lstStyle/>
          <a:p>
            <a:r>
              <a:rPr lang="en-US" b="1"/>
              <a:t>Presentation Notes</a:t>
            </a:r>
            <a:r>
              <a:rPr lang="en-US"/>
              <a:t>:</a:t>
            </a:r>
          </a:p>
          <a:p>
            <a:r>
              <a:rPr lang="en-US"/>
              <a:t>This is a chart that we began in </a:t>
            </a:r>
            <a:r>
              <a:rPr lang="en-US" i="1"/>
              <a:t>Humanity and Sin</a:t>
            </a:r>
            <a:r>
              <a:rPr lang="en-US"/>
              <a:t>. It will be completed during this course.</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F004857-F8FD-9143-AF3D-FBB1BBC23C2F}" type="slidenum">
              <a:rPr lang="en-US"/>
              <a:pPr/>
              <a:t>18</a:t>
            </a:fld>
            <a:endParaRPr lang="en-US"/>
          </a:p>
        </p:txBody>
      </p:sp>
      <p:sp>
        <p:nvSpPr>
          <p:cNvPr id="7147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r>
              <a:rPr lang="en-US" b="1"/>
              <a:t>Presentation Notes</a:t>
            </a:r>
            <a:r>
              <a:rPr lang="en-US"/>
              <a:t>:</a:t>
            </a:r>
          </a:p>
          <a:p>
            <a:r>
              <a:rPr lang="en-US"/>
              <a:t>This argument is based on an Augustinian/Reformed understanding of human depravity. If one holds to a Reformed understanding of total depravity, it would be a logical necessity to remain consistent and hold to unconditional election.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463A413-A09F-1D41-853A-0F7650FE5DAA}" type="slidenum">
              <a:rPr lang="en-US"/>
              <a:pPr/>
              <a:t>19</a:t>
            </a:fld>
            <a:endParaRPr lang="en-US"/>
          </a:p>
        </p:txBody>
      </p:sp>
      <p:sp>
        <p:nvSpPr>
          <p:cNvPr id="7168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r>
              <a:rPr lang="en-US" b="1"/>
              <a:t>Presentation Notes</a:t>
            </a:r>
            <a:r>
              <a:rPr lang="en-US"/>
              <a:t>:</a:t>
            </a:r>
          </a:p>
          <a:p>
            <a:r>
              <a:rPr lang="en-US"/>
              <a:t>The idea here is that no one left to their own free will would ever chose God. If anyone is saved and did not choose God, then the necessary deduction is that God must have chosen them.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C51C59D-FB87-464C-B5D4-09D70D790C33}" type="slidenum">
              <a:rPr lang="en-US"/>
              <a:pPr/>
              <a:t>20</a:t>
            </a:fld>
            <a:endParaRPr lang="en-US"/>
          </a:p>
        </p:txBody>
      </p:sp>
      <p:sp>
        <p:nvSpPr>
          <p:cNvPr id="7188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18851" name="Rectangle 3"/>
          <p:cNvSpPr>
            <a:spLocks noGrp="1" noChangeArrowheads="1"/>
          </p:cNvSpPr>
          <p:nvPr>
            <p:ph type="body" idx="1"/>
          </p:nvPr>
        </p:nvSpPr>
        <p:spPr/>
        <p:txBody>
          <a:bodyPr/>
          <a:lstStyle/>
          <a:p>
            <a:r>
              <a:rPr lang="en-US" b="1"/>
              <a:t>Presentation Notes</a:t>
            </a:r>
            <a:r>
              <a:rPr lang="en-US"/>
              <a:t>:</a:t>
            </a:r>
          </a:p>
          <a:p>
            <a:r>
              <a:rPr lang="en-US"/>
              <a:t>The idea here is that man cannot contribute anything to his salvation, just as an Ethiopian cannot do anything to change the color of his skin. Both are both outside of the ability of man. God, therefore, according to the unconditional election view, must unconditionally elect people to salvation.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2A7B5B8-470A-9F42-8D57-9E9EDB6F57B5}" type="slidenum">
              <a:rPr lang="en-US"/>
              <a:pPr/>
              <a:t>21</a:t>
            </a:fld>
            <a:endParaRPr lang="en-US"/>
          </a:p>
        </p:txBody>
      </p:sp>
      <p:sp>
        <p:nvSpPr>
          <p:cNvPr id="7208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20899" name="Rectangle 3"/>
          <p:cNvSpPr>
            <a:spLocks noGrp="1" noChangeArrowheads="1"/>
          </p:cNvSpPr>
          <p:nvPr>
            <p:ph type="body" idx="1"/>
          </p:nvPr>
        </p:nvSpPr>
        <p:spPr/>
        <p:txBody>
          <a:bodyPr/>
          <a:lstStyle/>
          <a:p>
            <a:r>
              <a:rPr lang="en-US" b="1"/>
              <a:t>Presentation Notes</a:t>
            </a:r>
            <a:r>
              <a:rPr lang="en-US"/>
              <a:t>:</a:t>
            </a:r>
          </a:p>
          <a:p>
            <a:r>
              <a:rPr lang="en-US"/>
              <a:t>Proponents of the unconditional election view would say that Scriptures such as this (see also Gen. 8:21; Jer. 17:9; Eph 2:1-3), which speak of the enslavement of the human will to the lust of their hearts, would make conditional election false, since enslaved man would not of his own </a:t>
            </a:r>
            <a:r>
              <a:rPr lang="ja-JP" altLang="en-US">
                <a:latin typeface="Arial"/>
              </a:rPr>
              <a:t>“</a:t>
            </a:r>
            <a:r>
              <a:rPr lang="en-US"/>
              <a:t>free will</a:t>
            </a:r>
            <a:r>
              <a:rPr lang="ja-JP" altLang="en-US">
                <a:latin typeface="Arial"/>
              </a:rPr>
              <a:t>”</a:t>
            </a:r>
            <a:r>
              <a:rPr lang="en-US"/>
              <a:t> choose God. His </a:t>
            </a:r>
            <a:r>
              <a:rPr lang="ja-JP" altLang="en-US">
                <a:latin typeface="Arial"/>
              </a:rPr>
              <a:t>“</a:t>
            </a:r>
            <a:r>
              <a:rPr lang="en-US"/>
              <a:t>free will</a:t>
            </a:r>
            <a:r>
              <a:rPr lang="ja-JP" altLang="en-US">
                <a:latin typeface="Arial"/>
              </a:rPr>
              <a:t>”</a:t>
            </a:r>
            <a:r>
              <a:rPr lang="en-US"/>
              <a:t> will only choose evil until it is liberated by God</a:t>
            </a:r>
            <a:r>
              <a:rPr lang="ja-JP" altLang="en-US">
                <a:latin typeface="Arial"/>
              </a:rPr>
              <a:t>’</a:t>
            </a:r>
            <a:r>
              <a:rPr lang="en-US"/>
              <a:t>s unconditional sovereign grace.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0829FCE-B165-F444-8092-1125BD4C048A}" type="slidenum">
              <a:rPr lang="en-US"/>
              <a:pPr/>
              <a:t>22</a:t>
            </a:fld>
            <a:endParaRPr lang="en-US"/>
          </a:p>
        </p:txBody>
      </p:sp>
      <p:sp>
        <p:nvSpPr>
          <p:cNvPr id="7229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22947" name="Rectangle 3"/>
          <p:cNvSpPr>
            <a:spLocks noGrp="1" noChangeArrowheads="1"/>
          </p:cNvSpPr>
          <p:nvPr>
            <p:ph type="body" idx="1"/>
          </p:nvPr>
        </p:nvSpPr>
        <p:spPr/>
        <p:txBody>
          <a:bodyPr/>
          <a:lstStyle/>
          <a:p>
            <a:r>
              <a:rPr lang="en-US" b="1"/>
              <a:t>Presentation Notes</a:t>
            </a:r>
            <a:r>
              <a:rPr lang="en-US"/>
              <a:t>:</a:t>
            </a:r>
          </a:p>
          <a:p>
            <a:r>
              <a:rPr lang="en-US"/>
              <a:t>These passages make it clear that </a:t>
            </a:r>
            <a:r>
              <a:rPr lang="ja-JP" altLang="en-US">
                <a:latin typeface="Arial"/>
              </a:rPr>
              <a:t>“</a:t>
            </a:r>
            <a:r>
              <a:rPr lang="en-US"/>
              <a:t>no one</a:t>
            </a:r>
            <a:r>
              <a:rPr lang="ja-JP" altLang="en-US">
                <a:latin typeface="Arial"/>
              </a:rPr>
              <a:t>”</a:t>
            </a:r>
            <a:r>
              <a:rPr lang="en-US"/>
              <a:t> (Gk. </a:t>
            </a:r>
            <a:r>
              <a:rPr lang="en-US" i="1"/>
              <a:t>oudeis,</a:t>
            </a:r>
            <a:r>
              <a:rPr lang="en-US"/>
              <a:t> </a:t>
            </a:r>
            <a:r>
              <a:rPr lang="ja-JP" altLang="en-US">
                <a:latin typeface="Arial"/>
              </a:rPr>
              <a:t>“</a:t>
            </a:r>
            <a:r>
              <a:rPr lang="en-US"/>
              <a:t>no individual</a:t>
            </a:r>
            <a:r>
              <a:rPr lang="ja-JP" altLang="en-US">
                <a:latin typeface="Arial"/>
              </a:rPr>
              <a:t>”</a:t>
            </a:r>
            <a:r>
              <a:rPr lang="en-US"/>
              <a:t>) </a:t>
            </a:r>
            <a:r>
              <a:rPr lang="ja-JP" altLang="en-US">
                <a:latin typeface="Arial"/>
              </a:rPr>
              <a:t>“</a:t>
            </a:r>
            <a:r>
              <a:rPr lang="en-US"/>
              <a:t>can</a:t>
            </a:r>
            <a:r>
              <a:rPr lang="ja-JP" altLang="en-US">
                <a:latin typeface="Arial"/>
              </a:rPr>
              <a:t>”</a:t>
            </a:r>
            <a:r>
              <a:rPr lang="en-US"/>
              <a:t> (Gk. </a:t>
            </a:r>
            <a:r>
              <a:rPr lang="en-US" i="1"/>
              <a:t>dunamai</a:t>
            </a:r>
            <a:r>
              <a:rPr lang="en-US"/>
              <a:t>, </a:t>
            </a:r>
            <a:r>
              <a:rPr lang="ja-JP" altLang="en-US">
                <a:latin typeface="Arial"/>
              </a:rPr>
              <a:t>“</a:t>
            </a:r>
            <a:r>
              <a:rPr lang="en-US"/>
              <a:t>to be able</a:t>
            </a:r>
            <a:r>
              <a:rPr lang="ja-JP" altLang="en-US">
                <a:latin typeface="Arial"/>
              </a:rPr>
              <a:t>”</a:t>
            </a:r>
            <a:r>
              <a:rPr lang="en-US"/>
              <a:t>) come to God unless God intervenes and gives them the ability. The word for draw (Gk. </a:t>
            </a:r>
            <a:r>
              <a:rPr lang="en-US" i="1"/>
              <a:t>helko</a:t>
            </a:r>
            <a:r>
              <a:rPr lang="en-US"/>
              <a:t>) used in John 6:44 is also used seven other times in the New Testament (John 12:32; 18:10; 21:6, 11; Acts 16:19; 21:30; Jas. 2:6) and always means </a:t>
            </a:r>
            <a:r>
              <a:rPr lang="ja-JP" altLang="en-US">
                <a:latin typeface="Arial"/>
              </a:rPr>
              <a:t>“</a:t>
            </a:r>
            <a:r>
              <a:rPr lang="en-US"/>
              <a:t>to drag with force.</a:t>
            </a:r>
            <a:r>
              <a:rPr lang="ja-JP" altLang="en-US">
                <a:latin typeface="Arial"/>
              </a:rPr>
              <a:t>”</a:t>
            </a:r>
            <a:r>
              <a:rPr lang="en-US"/>
              <a:t> The idea is that the Father has to draw people in such a way because their wills, in their depraved state, would not willingly respond.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9BE1147-F506-8244-AEDD-AAC22B670CFC}" type="slidenum">
              <a:rPr lang="en-US"/>
              <a:pPr/>
              <a:t>23</a:t>
            </a:fld>
            <a:endParaRPr lang="en-US"/>
          </a:p>
        </p:txBody>
      </p:sp>
      <p:sp>
        <p:nvSpPr>
          <p:cNvPr id="7249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24995" name="Rectangle 3"/>
          <p:cNvSpPr>
            <a:spLocks noGrp="1" noChangeArrowheads="1"/>
          </p:cNvSpPr>
          <p:nvPr>
            <p:ph type="body" idx="1"/>
          </p:nvPr>
        </p:nvSpPr>
        <p:spPr/>
        <p:txBody>
          <a:bodyPr/>
          <a:lstStyle/>
          <a:p>
            <a:r>
              <a:rPr lang="en-US" b="1"/>
              <a:t>Presentation Notes</a:t>
            </a:r>
            <a:r>
              <a:rPr lang="en-US"/>
              <a:t>:</a:t>
            </a:r>
          </a:p>
          <a:p>
            <a:r>
              <a:rPr lang="en-US"/>
              <a:t>If someone were to argue that God gives all people the ability (as does the Arminian position of previenient grace), then he would have to advocate universalism since, according to this verse, all whom the Father grants to come to Christ will come (future active indicative of </a:t>
            </a:r>
            <a:r>
              <a:rPr lang="en-US" i="1"/>
              <a:t>hexo </a:t>
            </a:r>
            <a:r>
              <a:rPr lang="ja-JP" altLang="en-US" i="1">
                <a:latin typeface="Arial"/>
              </a:rPr>
              <a:t>“</a:t>
            </a:r>
            <a:r>
              <a:rPr lang="en-US"/>
              <a:t>to come or arrive</a:t>
            </a:r>
            <a:r>
              <a:rPr lang="ja-JP" altLang="en-US">
                <a:latin typeface="Arial"/>
              </a:rPr>
              <a:t>”</a:t>
            </a:r>
            <a:r>
              <a:rPr lang="en-US"/>
              <a:t>, not the subjunctive </a:t>
            </a:r>
            <a:r>
              <a:rPr lang="ja-JP" altLang="en-US">
                <a:latin typeface="Arial"/>
              </a:rPr>
              <a:t>“</a:t>
            </a:r>
            <a:r>
              <a:rPr lang="en-US"/>
              <a:t>might or may come</a:t>
            </a:r>
            <a:r>
              <a:rPr lang="ja-JP" altLang="en-US">
                <a:latin typeface="Arial"/>
              </a:rPr>
              <a:t>”</a:t>
            </a:r>
            <a:r>
              <a:rPr lang="en-US"/>
              <a:t>) to Christ.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AD792CD-5504-7B4F-94BA-CF05055BAD17}" type="slidenum">
              <a:rPr lang="en-US"/>
              <a:pPr/>
              <a:t>3</a:t>
            </a:fld>
            <a:endParaRPr lang="en-US"/>
          </a:p>
        </p:txBody>
      </p:sp>
      <p:sp>
        <p:nvSpPr>
          <p:cNvPr id="6881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688131" name="Rectangle 3"/>
          <p:cNvSpPr>
            <a:spLocks noGrp="1" noChangeArrowheads="1"/>
          </p:cNvSpPr>
          <p:nvPr>
            <p:ph type="body" idx="1"/>
          </p:nvPr>
        </p:nvSpPr>
        <p:spPr/>
        <p:txBody>
          <a:bodyPr/>
          <a:lstStyle/>
          <a:p>
            <a:r>
              <a:rPr lang="en-US" b="1"/>
              <a:t>Presentation Notes</a:t>
            </a:r>
            <a:r>
              <a:rPr lang="en-US"/>
              <a:t>:</a:t>
            </a:r>
          </a:p>
          <a:p>
            <a:r>
              <a:rPr lang="en-US"/>
              <a:t>Election is highlighted, showing that it is the first aspect of salvation that will be covered. The Arminian and Catholic traditions, as we will see, would label election as a God-man aspect since they base election on God</a:t>
            </a:r>
            <a:r>
              <a:rPr lang="ja-JP" altLang="en-US">
                <a:latin typeface="Arial"/>
              </a:rPr>
              <a:t>’</a:t>
            </a:r>
            <a:r>
              <a:rPr lang="en-US"/>
              <a:t>s foreknowledge of man</a:t>
            </a:r>
            <a:r>
              <a:rPr lang="ja-JP" altLang="en-US">
                <a:latin typeface="Arial"/>
              </a:rPr>
              <a:t>’</a:t>
            </a:r>
            <a:r>
              <a:rPr lang="en-US"/>
              <a:t>s faith.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294C543-BA8A-A54F-AAC2-DF39942CE491}" type="slidenum">
              <a:rPr lang="en-US"/>
              <a:pPr/>
              <a:t>24</a:t>
            </a:fld>
            <a:endParaRPr lang="en-US"/>
          </a:p>
        </p:txBody>
      </p:sp>
      <p:sp>
        <p:nvSpPr>
          <p:cNvPr id="7270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2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EB26AB82-8CD8-0E46-B824-CA6B3D6F1858}" type="slidenum">
              <a:rPr lang="en-US"/>
              <a:pPr/>
              <a:t>25</a:t>
            </a:fld>
            <a:endParaRPr lang="en-US"/>
          </a:p>
        </p:txBody>
      </p:sp>
      <p:sp>
        <p:nvSpPr>
          <p:cNvPr id="7290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29091" name="Rectangle 3"/>
          <p:cNvSpPr>
            <a:spLocks noGrp="1" noChangeArrowheads="1"/>
          </p:cNvSpPr>
          <p:nvPr>
            <p:ph type="body" idx="1"/>
          </p:nvPr>
        </p:nvSpPr>
        <p:spPr/>
        <p:txBody>
          <a:bodyPr/>
          <a:lstStyle/>
          <a:p>
            <a:r>
              <a:rPr lang="en-US" b="1"/>
              <a:t>Presentation Notes</a:t>
            </a:r>
            <a:r>
              <a:rPr lang="en-US"/>
              <a:t>:</a:t>
            </a:r>
          </a:p>
          <a:p>
            <a:r>
              <a:rPr lang="en-US"/>
              <a:t>Some would object saying that Christ is only speaking to the Apostles. While this might be true, it seems to be a case of picking and choosing according to a preset theology (in this case, conditional election). These same people would more than likely have no objection to applying the previous verse (15) about being a friend of Christ or the following verse</a:t>
            </a:r>
            <a:r>
              <a:rPr lang="ja-JP" altLang="en-US">
                <a:latin typeface="Arial"/>
              </a:rPr>
              <a:t>’</a:t>
            </a:r>
            <a:r>
              <a:rPr lang="en-US"/>
              <a:t>s (17) command to love one another to all people, not just the Apostles.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B5201C1-2497-3B41-9C17-99E60CA71026}" type="slidenum">
              <a:rPr lang="en-US"/>
              <a:pPr/>
              <a:t>26</a:t>
            </a:fld>
            <a:endParaRPr lang="en-US"/>
          </a:p>
        </p:txBody>
      </p:sp>
      <p:sp>
        <p:nvSpPr>
          <p:cNvPr id="7311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31139" name="Rectangle 3"/>
          <p:cNvSpPr>
            <a:spLocks noGrp="1" noChangeArrowheads="1"/>
          </p:cNvSpPr>
          <p:nvPr>
            <p:ph type="body" idx="1"/>
          </p:nvPr>
        </p:nvSpPr>
        <p:spPr/>
        <p:txBody>
          <a:bodyPr/>
          <a:lstStyle/>
          <a:p>
            <a:r>
              <a:rPr lang="en-US" b="1"/>
              <a:t>Presentation Notes</a:t>
            </a:r>
            <a:r>
              <a:rPr lang="en-US"/>
              <a:t>:</a:t>
            </a:r>
          </a:p>
          <a:p>
            <a:r>
              <a:rPr lang="en-US"/>
              <a:t>According to unconditional election advocates, this verse slams the door on advocates of conditional election in that it explicitly states that election was </a:t>
            </a:r>
            <a:r>
              <a:rPr lang="en-US" i="1"/>
              <a:t>even before they were born or had done anything good or bad.</a:t>
            </a:r>
            <a:r>
              <a:rPr lang="en-US"/>
              <a:t> This entire section (ch. 9–11) of Paul</a:t>
            </a:r>
            <a:r>
              <a:rPr lang="ja-JP" altLang="en-US">
                <a:latin typeface="Arial"/>
              </a:rPr>
              <a:t>’</a:t>
            </a:r>
            <a:r>
              <a:rPr lang="en-US"/>
              <a:t>s letter to the Romans makes a strong case for unconditional election.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9C949350-1304-F74C-88D8-085A57D22D24}" type="slidenum">
              <a:rPr lang="en-US"/>
              <a:pPr/>
              <a:t>27</a:t>
            </a:fld>
            <a:endParaRPr lang="en-US"/>
          </a:p>
        </p:txBody>
      </p:sp>
      <p:sp>
        <p:nvSpPr>
          <p:cNvPr id="7331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3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EEEC4E01-5391-B34D-A738-641CC2DA547D}" type="slidenum">
              <a:rPr lang="en-US"/>
              <a:pPr/>
              <a:t>28</a:t>
            </a:fld>
            <a:endParaRPr lang="en-US"/>
          </a:p>
        </p:txBody>
      </p:sp>
      <p:sp>
        <p:nvSpPr>
          <p:cNvPr id="7352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35235" name="Rectangle 3"/>
          <p:cNvSpPr>
            <a:spLocks noGrp="1" noChangeArrowheads="1"/>
          </p:cNvSpPr>
          <p:nvPr>
            <p:ph type="body" idx="1"/>
          </p:nvPr>
        </p:nvSpPr>
        <p:spPr/>
        <p:txBody>
          <a:bodyPr/>
          <a:lstStyle/>
          <a:p>
            <a:r>
              <a:rPr lang="en-US" sz="1000" b="1"/>
              <a:t>Presentation Notes</a:t>
            </a:r>
            <a:r>
              <a:rPr lang="en-US" sz="1000"/>
              <a:t>:</a:t>
            </a:r>
          </a:p>
          <a:p>
            <a:r>
              <a:rPr lang="en-US" sz="1000"/>
              <a:t>The argument is made by advocates of unconditional election that Paul writes this section to vindicate God</a:t>
            </a:r>
            <a:r>
              <a:rPr lang="ja-JP" altLang="en-US" sz="1000">
                <a:latin typeface="Arial"/>
              </a:rPr>
              <a:t>’</a:t>
            </a:r>
            <a:r>
              <a:rPr lang="en-US" sz="1000"/>
              <a:t>s righteousness to the would-be objector who doubts God</a:t>
            </a:r>
            <a:r>
              <a:rPr lang="ja-JP" altLang="en-US" sz="1000">
                <a:latin typeface="Arial"/>
              </a:rPr>
              <a:t>’</a:t>
            </a:r>
            <a:r>
              <a:rPr lang="en-US" sz="1000"/>
              <a:t>s promise of salvation and security (8:28–39) based on the current unbelieving state of Israel, who was also given many great promises. The basic objection would be this: </a:t>
            </a:r>
            <a:r>
              <a:rPr lang="ja-JP" altLang="en-US" sz="1000">
                <a:latin typeface="Arial"/>
              </a:rPr>
              <a:t>“</a:t>
            </a:r>
            <a:r>
              <a:rPr lang="en-US" sz="1000"/>
              <a:t>God may promise us the guarantee of salvation and glorification, but how do we know that He will keep His word? He gave many promises to the nation of Israel, and they are not being fulfilled. Israel, as a nation, has rejected the Messiah and is cursed by God.</a:t>
            </a:r>
            <a:r>
              <a:rPr lang="ja-JP" altLang="en-US" sz="1000">
                <a:latin typeface="Arial"/>
              </a:rPr>
              <a:t>”</a:t>
            </a:r>
            <a:r>
              <a:rPr lang="en-US" sz="1000"/>
              <a:t> Paul</a:t>
            </a:r>
            <a:r>
              <a:rPr lang="ja-JP" altLang="en-US" sz="1000">
                <a:latin typeface="Arial"/>
              </a:rPr>
              <a:t>’</a:t>
            </a:r>
            <a:r>
              <a:rPr lang="en-US" sz="1000"/>
              <a:t>s response is that they are being fulfilled, but only through God</a:t>
            </a:r>
            <a:r>
              <a:rPr lang="ja-JP" altLang="en-US" sz="1000">
                <a:latin typeface="Arial"/>
              </a:rPr>
              <a:t>’</a:t>
            </a:r>
            <a:r>
              <a:rPr lang="en-US" sz="1000"/>
              <a:t>s elect within Israel. God only works through the ones whom He has elected to receive the promises. He gives Jacob and Esau as example of how God has always worked through the elect. Both were of Israel, but both did not receive the promise—only the elect (Jacob) received the promise.</a:t>
            </a:r>
          </a:p>
          <a:p>
            <a:r>
              <a:rPr lang="en-US" sz="1000"/>
              <a:t>To the unconditional election advocate, the most important observation concerning this section is the objector</a:t>
            </a:r>
            <a:r>
              <a:rPr lang="ja-JP" altLang="en-US" sz="1000">
                <a:latin typeface="Arial"/>
              </a:rPr>
              <a:t>’</a:t>
            </a:r>
            <a:r>
              <a:rPr lang="en-US" sz="1000"/>
              <a:t>s response to Paul</a:t>
            </a:r>
            <a:r>
              <a:rPr lang="ja-JP" altLang="en-US" sz="1000">
                <a:latin typeface="Arial"/>
              </a:rPr>
              <a:t>’</a:t>
            </a:r>
            <a:r>
              <a:rPr lang="en-US" sz="1000"/>
              <a:t>s seemingly unfair presentation of unconditional election. Notice that it was of disgust and disbelief (9:14, 19). In essence, this imaginary objector (Paul</a:t>
            </a:r>
            <a:r>
              <a:rPr lang="ja-JP" altLang="en-US" sz="1000">
                <a:latin typeface="Arial"/>
              </a:rPr>
              <a:t>’</a:t>
            </a:r>
            <a:r>
              <a:rPr lang="en-US" sz="1000"/>
              <a:t>s use of a diatribe) could not believe that God would hold someone responsible for something he did (i.e., not believe, harden his heart) when he could not have done otherwise. This is essentially the same argument that the advocates of conditional election raise—</a:t>
            </a:r>
            <a:r>
              <a:rPr lang="ja-JP" altLang="en-US" sz="1000">
                <a:latin typeface="Arial"/>
              </a:rPr>
              <a:t>“</a:t>
            </a:r>
            <a:r>
              <a:rPr lang="en-US" sz="1000"/>
              <a:t>it</a:t>
            </a:r>
            <a:r>
              <a:rPr lang="ja-JP" altLang="en-US" sz="1000">
                <a:latin typeface="Arial"/>
              </a:rPr>
              <a:t>’</a:t>
            </a:r>
            <a:r>
              <a:rPr lang="en-US" sz="1000"/>
              <a:t>s not fair.</a:t>
            </a:r>
            <a:r>
              <a:rPr lang="ja-JP" altLang="en-US" sz="1000">
                <a:latin typeface="Arial"/>
              </a:rPr>
              <a:t>”</a:t>
            </a:r>
            <a:r>
              <a:rPr lang="en-US" sz="1000"/>
              <a:t> Paul</a:t>
            </a:r>
            <a:r>
              <a:rPr lang="ja-JP" altLang="en-US" sz="1000">
                <a:latin typeface="Arial"/>
              </a:rPr>
              <a:t>’</a:t>
            </a:r>
            <a:r>
              <a:rPr lang="en-US" sz="1000"/>
              <a:t>s response is telling. Paul does not tell the objector that he has misunderstood what he is saying and then review his presentation to clarify his position as one that is teaching conditional election. He verifies that the objector</a:t>
            </a:r>
            <a:r>
              <a:rPr lang="ja-JP" altLang="en-US" sz="1000">
                <a:latin typeface="Arial"/>
              </a:rPr>
              <a:t>’</a:t>
            </a:r>
            <a:r>
              <a:rPr lang="en-US" sz="1000"/>
              <a:t>s understanding is correct, but that his reaction is wrong. In essence Paul says, </a:t>
            </a:r>
            <a:r>
              <a:rPr lang="ja-JP" altLang="en-US" sz="1000">
                <a:latin typeface="Arial"/>
              </a:rPr>
              <a:t>“</a:t>
            </a:r>
            <a:r>
              <a:rPr lang="en-US" sz="1000"/>
              <a:t>Who do you think you are questioning God</a:t>
            </a:r>
            <a:r>
              <a:rPr lang="ja-JP" altLang="en-US" sz="1000">
                <a:latin typeface="Arial"/>
              </a:rPr>
              <a:t>’</a:t>
            </a:r>
            <a:r>
              <a:rPr lang="en-US" sz="1000"/>
              <a:t>s righteousness?</a:t>
            </a:r>
            <a:r>
              <a:rPr lang="ja-JP" altLang="en-US" sz="1000">
                <a:latin typeface="Arial"/>
              </a:rPr>
              <a:t>”</a:t>
            </a:r>
            <a:r>
              <a:rPr lang="en-US" sz="1000"/>
              <a:t> He does not answer with a </a:t>
            </a:r>
            <a:r>
              <a:rPr lang="ja-JP" altLang="en-US" sz="1000">
                <a:latin typeface="Arial"/>
              </a:rPr>
              <a:t>“</a:t>
            </a:r>
            <a:r>
              <a:rPr lang="en-US" sz="1000"/>
              <a:t>why,</a:t>
            </a:r>
            <a:r>
              <a:rPr lang="ja-JP" altLang="en-US" sz="1000">
                <a:latin typeface="Arial"/>
              </a:rPr>
              <a:t>”</a:t>
            </a:r>
            <a:r>
              <a:rPr lang="en-US" sz="1000"/>
              <a:t> but a </a:t>
            </a:r>
            <a:r>
              <a:rPr lang="ja-JP" altLang="en-US" sz="1000">
                <a:latin typeface="Arial"/>
              </a:rPr>
              <a:t>“</a:t>
            </a:r>
            <a:r>
              <a:rPr lang="en-US" sz="1000"/>
              <a:t>who.</a:t>
            </a:r>
            <a:r>
              <a:rPr lang="ja-JP" altLang="en-US" sz="1000">
                <a:latin typeface="Arial"/>
              </a:rPr>
              <a:t>”</a:t>
            </a:r>
            <a:r>
              <a:rPr lang="en-US" sz="1000"/>
              <a:t> This is the same rebuke that Job receives when he questions God</a:t>
            </a:r>
            <a:r>
              <a:rPr lang="ja-JP" altLang="en-US" sz="1000">
                <a:latin typeface="Arial"/>
              </a:rPr>
              <a:t>’</a:t>
            </a:r>
            <a:r>
              <a:rPr lang="en-US" sz="1000"/>
              <a:t>s righteousness (Job 38–42).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854C945-3B28-8C47-8844-B04B9326C4DD}" type="slidenum">
              <a:rPr lang="en-US"/>
              <a:pPr/>
              <a:t>29</a:t>
            </a:fld>
            <a:endParaRPr lang="en-US"/>
          </a:p>
        </p:txBody>
      </p:sp>
      <p:sp>
        <p:nvSpPr>
          <p:cNvPr id="7372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37283" name="Rectangle 3"/>
          <p:cNvSpPr>
            <a:spLocks noGrp="1" noChangeArrowheads="1"/>
          </p:cNvSpPr>
          <p:nvPr>
            <p:ph type="body" idx="1"/>
          </p:nvPr>
        </p:nvSpPr>
        <p:spPr/>
        <p:txBody>
          <a:bodyPr/>
          <a:lstStyle/>
          <a:p>
            <a:r>
              <a:rPr lang="en-US" b="1"/>
              <a:t>Presentation Notes</a:t>
            </a:r>
            <a:r>
              <a:rPr lang="en-US"/>
              <a:t>:</a:t>
            </a:r>
          </a:p>
          <a:p>
            <a:r>
              <a:rPr lang="en-US"/>
              <a:t>The unconditional election advocate would see Job as illustrative of how we should humble ourselves to God</a:t>
            </a:r>
            <a:r>
              <a:rPr lang="ja-JP" altLang="en-US">
                <a:latin typeface="Arial"/>
              </a:rPr>
              <a:t>’</a:t>
            </a:r>
            <a:r>
              <a:rPr lang="en-US"/>
              <a:t>s plan, though it may seem unfair. Job was ready to question God</a:t>
            </a:r>
            <a:r>
              <a:rPr lang="ja-JP" altLang="en-US">
                <a:latin typeface="Arial"/>
              </a:rPr>
              <a:t>’</a:t>
            </a:r>
            <a:r>
              <a:rPr lang="en-US"/>
              <a:t>s righteousness, just as those who deny unconditional election. Although, like Job, we may not understand why God does things the way that he does, we must trust in Him to do what is right. We cannot place our thoughts above His thoughts.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DBEB0CF2-40EC-2249-B2AE-F5EE8AB1EE3A}" type="slidenum">
              <a:rPr lang="en-US"/>
              <a:pPr/>
              <a:t>30</a:t>
            </a:fld>
            <a:endParaRPr lang="en-US"/>
          </a:p>
        </p:txBody>
      </p:sp>
      <p:sp>
        <p:nvSpPr>
          <p:cNvPr id="7393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39331" name="Rectangle 3"/>
          <p:cNvSpPr>
            <a:spLocks noGrp="1" noChangeArrowheads="1"/>
          </p:cNvSpPr>
          <p:nvPr>
            <p:ph type="body" idx="1"/>
          </p:nvPr>
        </p:nvSpPr>
        <p:spPr/>
        <p:txBody>
          <a:bodyPr/>
          <a:lstStyle/>
          <a:p>
            <a:r>
              <a:rPr lang="en-US" b="1"/>
              <a:t>Presentation Notes</a:t>
            </a:r>
            <a:r>
              <a:rPr lang="en-US"/>
              <a:t>:</a:t>
            </a:r>
          </a:p>
          <a:p>
            <a:r>
              <a:rPr lang="en-US"/>
              <a:t>The idea here is that if people are elect based on their own faith, then they are saved based on their own merit, no matter how small that merit is. When all is said and done, the reason why one person would be in heaven and not another is not the grace of God, but the work of man—faith. This would nullify the concept of grace alone, as it is not grace that gives one faith, but man</a:t>
            </a:r>
            <a:r>
              <a:rPr lang="ja-JP" altLang="en-US">
                <a:latin typeface="Arial"/>
              </a:rPr>
              <a:t>’</a:t>
            </a:r>
            <a:r>
              <a:rPr lang="en-US"/>
              <a:t>s own volition. It would nullify salvation being to God</a:t>
            </a:r>
            <a:r>
              <a:rPr lang="ja-JP" altLang="en-US">
                <a:latin typeface="Arial"/>
              </a:rPr>
              <a:t>’</a:t>
            </a:r>
            <a:r>
              <a:rPr lang="en-US"/>
              <a:t>s glory alone, as it would be in small part to man</a:t>
            </a:r>
            <a:r>
              <a:rPr lang="ja-JP" altLang="en-US">
                <a:latin typeface="Arial"/>
              </a:rPr>
              <a:t>’</a:t>
            </a:r>
            <a:r>
              <a:rPr lang="en-US"/>
              <a:t>s glory.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FFAB2E20-5CFC-2E4D-8FE4-F968A583AD3F}" type="slidenum">
              <a:rPr lang="en-US"/>
              <a:pPr/>
              <a:t>31</a:t>
            </a:fld>
            <a:endParaRPr lang="en-US"/>
          </a:p>
        </p:txBody>
      </p:sp>
      <p:sp>
        <p:nvSpPr>
          <p:cNvPr id="7413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41379" name="Rectangle 3"/>
          <p:cNvSpPr>
            <a:spLocks noGrp="1" noChangeArrowheads="1"/>
          </p:cNvSpPr>
          <p:nvPr>
            <p:ph type="body" idx="1"/>
          </p:nvPr>
        </p:nvSpPr>
        <p:spPr/>
        <p:txBody>
          <a:bodyPr/>
          <a:lstStyle/>
          <a:p>
            <a:r>
              <a:rPr lang="en-US" b="1"/>
              <a:t>Presentation Notes</a:t>
            </a:r>
            <a:r>
              <a:rPr lang="en-US"/>
              <a:t>:</a:t>
            </a:r>
          </a:p>
          <a:p>
            <a:r>
              <a:rPr lang="en-US"/>
              <a:t>This verse tells us that salvation is </a:t>
            </a:r>
            <a:r>
              <a:rPr lang="en-US" i="1"/>
              <a:t>sola gratia</a:t>
            </a:r>
            <a:r>
              <a:rPr lang="en-US"/>
              <a:t>. The faith that is spoken of here is given as a gift by God (the </a:t>
            </a:r>
            <a:r>
              <a:rPr lang="ja-JP" altLang="en-US">
                <a:latin typeface="Arial"/>
              </a:rPr>
              <a:t>“</a:t>
            </a:r>
            <a:r>
              <a:rPr lang="en-US"/>
              <a:t>that</a:t>
            </a:r>
            <a:r>
              <a:rPr lang="ja-JP" altLang="en-US">
                <a:latin typeface="Arial"/>
              </a:rPr>
              <a:t>”</a:t>
            </a:r>
            <a:r>
              <a:rPr lang="en-US"/>
              <a:t>, Gk. </a:t>
            </a:r>
            <a:r>
              <a:rPr lang="en-US" i="1"/>
              <a:t>touto, </a:t>
            </a:r>
            <a:r>
              <a:rPr lang="en-US"/>
              <a:t>of verse 8 speaks of the whole process of salvation). Therefore, even the faith that people have is a gracious gift given to us unconditionally by God. Therefore, according to the unconditional election advocate, we have </a:t>
            </a:r>
            <a:r>
              <a:rPr lang="en-US" i="1"/>
              <a:t>nothing</a:t>
            </a:r>
            <a:r>
              <a:rPr lang="en-US"/>
              <a:t> at all to boast about—not even our faith.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20D41CC2-2842-AB48-8ACF-ADE66EFA7DE4}" type="slidenum">
              <a:rPr lang="en-US"/>
              <a:pPr/>
              <a:t>32</a:t>
            </a:fld>
            <a:endParaRPr lang="en-US"/>
          </a:p>
        </p:txBody>
      </p:sp>
      <p:sp>
        <p:nvSpPr>
          <p:cNvPr id="7434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43427" name="Rectangle 3"/>
          <p:cNvSpPr>
            <a:spLocks noGrp="1" noChangeArrowheads="1"/>
          </p:cNvSpPr>
          <p:nvPr>
            <p:ph type="body" idx="1"/>
          </p:nvPr>
        </p:nvSpPr>
        <p:spPr/>
        <p:txBody>
          <a:bodyPr/>
          <a:lstStyle/>
          <a:p>
            <a:r>
              <a:rPr lang="en-US" b="1"/>
              <a:t>Presentation Notes</a:t>
            </a:r>
            <a:r>
              <a:rPr lang="en-US"/>
              <a:t>:</a:t>
            </a:r>
          </a:p>
          <a:p>
            <a:r>
              <a:rPr lang="en-US"/>
              <a:t>In other words, the unconditional election argument would state that if people have no preset disposition or compelling outside influence that causes them to choose good or evil (Arminian view of free will), salvation would be like flipping a coin. There would be just as many believers as unbelievers. But this is not the testimony of Scripture. Christ states that there are many more people who are dying in unbelief than in belief (Matt. 7:13-14). And how would one explain the account at the time of the flood when Noah was the only righteous person on the entire earth. Why weren</a:t>
            </a:r>
            <a:r>
              <a:rPr lang="ja-JP" altLang="en-US">
                <a:latin typeface="Arial"/>
              </a:rPr>
              <a:t>’</a:t>
            </a:r>
            <a:r>
              <a:rPr lang="en-US"/>
              <a:t>t there more believers? If one were to say that it was because they had bad influences from their family and culture, then that is just another way of saying that outside influences </a:t>
            </a:r>
            <a:r>
              <a:rPr lang="en-US" i="1"/>
              <a:t>compelled</a:t>
            </a:r>
            <a:r>
              <a:rPr lang="en-US"/>
              <a:t> them to reject God. God is in control of where people are born and to whom they are born (Acts 17:26). Why did God place them in that situation? Where is the prevenient grace that was supposed to give them equal opportunity? The fact is that the situation proves that they did not have equal opportunity. God did not choose these people who are destined for destruction. They were the reprobate (non-elect).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7BAF0FB1-A43C-EE4C-8A40-38AD67428A2F}" type="slidenum">
              <a:rPr lang="en-US"/>
              <a:pPr/>
              <a:t>33</a:t>
            </a:fld>
            <a:endParaRPr lang="en-US"/>
          </a:p>
        </p:txBody>
      </p:sp>
      <p:sp>
        <p:nvSpPr>
          <p:cNvPr id="9758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975875" name="Rectangle 3"/>
          <p:cNvSpPr>
            <a:spLocks noGrp="1" noChangeArrowheads="1"/>
          </p:cNvSpPr>
          <p:nvPr>
            <p:ph type="body" idx="1"/>
          </p:nvPr>
        </p:nvSpPr>
        <p:spPr/>
        <p:txBody>
          <a:bodyPr/>
          <a:lstStyle/>
          <a:p>
            <a:r>
              <a:rPr lang="en-US" b="1"/>
              <a:t>Activity: Buzz groups</a:t>
            </a:r>
          </a:p>
          <a:p>
            <a:r>
              <a:rPr lang="en-US"/>
              <a:t>Have the class break up into pairs and discuss the difficulties raised by the doctrine of unconditional election brings up. Have all your students put themselves in the place of an antagonist (no matter what tradition they are from) and give some objections to the doctrine of unconditional election. People must learn to empathize if they are going to do theology well.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39F9A7D-0D2B-C445-9827-C78515770BF3}" type="slidenum">
              <a:rPr lang="en-US"/>
              <a:pPr/>
              <a:t>6</a:t>
            </a:fld>
            <a:endParaRPr lang="en-US"/>
          </a:p>
        </p:txBody>
      </p:sp>
      <p:sp>
        <p:nvSpPr>
          <p:cNvPr id="6932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693251" name="Rectangle 3"/>
          <p:cNvSpPr>
            <a:spLocks noGrp="1" noChangeArrowheads="1"/>
          </p:cNvSpPr>
          <p:nvPr>
            <p:ph type="body" idx="1"/>
          </p:nvPr>
        </p:nvSpPr>
        <p:spPr/>
        <p:txBody>
          <a:bodyPr/>
          <a:lstStyle/>
          <a:p>
            <a:r>
              <a:rPr lang="en-US" b="1"/>
              <a:t>Presentation Notes</a:t>
            </a:r>
            <a:r>
              <a:rPr lang="en-US"/>
              <a:t>:</a:t>
            </a:r>
          </a:p>
          <a:p>
            <a:r>
              <a:rPr lang="en-US"/>
              <a:t>These are the primary words that the Bible uses to describe God</a:t>
            </a:r>
            <a:r>
              <a:rPr lang="ja-JP" altLang="en-US">
                <a:latin typeface="Arial"/>
              </a:rPr>
              <a:t>’</a:t>
            </a:r>
            <a:r>
              <a:rPr lang="en-US"/>
              <a:t>s election of people to salvation.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593DE57A-9AFA-0540-B8C0-34B6C7BFD7C5}" type="slidenum">
              <a:rPr lang="en-US"/>
              <a:pPr/>
              <a:t>34</a:t>
            </a:fld>
            <a:endParaRPr lang="en-US"/>
          </a:p>
        </p:txBody>
      </p:sp>
      <p:sp>
        <p:nvSpPr>
          <p:cNvPr id="16138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r>
              <a:rPr lang="en-US" b="1"/>
              <a:t>Presentation Notes</a:t>
            </a:r>
            <a:r>
              <a:rPr lang="en-US"/>
              <a:t>:</a:t>
            </a:r>
          </a:p>
          <a:p>
            <a:r>
              <a:rPr lang="en-US"/>
              <a:t>This slide is to remind people of the stage of truth first presented in </a:t>
            </a:r>
            <a:r>
              <a:rPr lang="en-US" i="1"/>
              <a:t>Introduction to Theology</a:t>
            </a:r>
            <a:r>
              <a:rPr lang="en-US"/>
              <a:t>. Many times people follow the dictum that </a:t>
            </a:r>
            <a:r>
              <a:rPr lang="ja-JP" altLang="en-US">
                <a:latin typeface="Arial"/>
              </a:rPr>
              <a:t>“</a:t>
            </a:r>
            <a:r>
              <a:rPr lang="en-US"/>
              <a:t>the palatability of a doctrine determines its veracity.</a:t>
            </a:r>
            <a:r>
              <a:rPr lang="ja-JP" altLang="en-US">
                <a:latin typeface="Arial"/>
              </a:rPr>
              <a:t>”</a:t>
            </a:r>
            <a:r>
              <a:rPr lang="en-US"/>
              <a:t> In this case, many find the doctrine of unconditional election unpalatable and, therefore, reject it. But if this dictum is to guide our theology, then emotions, not Scripture, would be at the front of the stage (</a:t>
            </a:r>
            <a:r>
              <a:rPr lang="en-US" i="1"/>
              <a:t>contra</a:t>
            </a:r>
            <a:r>
              <a:rPr lang="en-US"/>
              <a:t> </a:t>
            </a:r>
            <a:r>
              <a:rPr lang="en-US" i="1"/>
              <a:t>sola scriptura</a:t>
            </a:r>
            <a:r>
              <a:rPr lang="en-US"/>
              <a:t>). People certainly may remain within the bounds of Christian orthodoxy while denying the doctrine of unconditional election, but they must ask if they are doing so for exegetical or emotional reasons. There is nothing wrong with being intellectually honest here.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045C083-2174-D640-80AC-7CF98D621942}" type="slidenum">
              <a:rPr lang="en-US"/>
              <a:pPr/>
              <a:t>35</a:t>
            </a:fld>
            <a:endParaRPr lang="en-US"/>
          </a:p>
        </p:txBody>
      </p:sp>
      <p:sp>
        <p:nvSpPr>
          <p:cNvPr id="1643522" name="Rectangle 2"/>
          <p:cNvSpPr>
            <a:spLocks noRot="1" noChangeArrowheads="1" noTextEdit="1"/>
          </p:cNvSpPr>
          <p:nvPr>
            <p:ph type="sldImg"/>
          </p:nvPr>
        </p:nvSpPr>
        <p:spPr>
          <a:xfrm>
            <a:off x="1257300" y="719138"/>
            <a:ext cx="4800600" cy="3600450"/>
          </a:xfrm>
          <a:ln/>
          <a:extLst>
            <a:ext uri="{FAA26D3D-D897-4be2-8F04-BA451C77F1D7}">
              <ma14:placeholderFlag xmlns:ma14="http://schemas.microsoft.com/office/mac/drawingml/2011/main" val="1"/>
            </a:ext>
          </a:extLst>
        </p:spPr>
      </p:sp>
      <p:sp>
        <p:nvSpPr>
          <p:cNvPr id="1643523" name="Rectangle 3"/>
          <p:cNvSpPr>
            <a:spLocks noGrp="1" noChangeArrowheads="1"/>
          </p:cNvSpPr>
          <p:nvPr>
            <p:ph type="body" idx="1"/>
          </p:nvPr>
        </p:nvSpPr>
        <p:spPr>
          <a:xfrm>
            <a:off x="731838" y="4560888"/>
            <a:ext cx="5851525" cy="4321175"/>
          </a:xfrm>
        </p:spPr>
        <p:txBody>
          <a:bodyPr/>
          <a:lstStyle/>
          <a:p>
            <a:r>
              <a:rPr lang="en-US" b="1"/>
              <a:t>Activity: Group discussion</a:t>
            </a:r>
          </a:p>
          <a:p>
            <a:r>
              <a:rPr lang="en-US"/>
              <a:t>Have your students separate into groups of 5-10 people to discuss the questions found in the student notes. Make sure that each group has a leader that is familiar with the material and </a:t>
            </a:r>
            <a:r>
              <a:rPr lang="en-US" i="1"/>
              <a:t>able to keep the discussion on track</a:t>
            </a:r>
            <a:r>
              <a:rPr lang="en-US"/>
              <a:t>. The discussion groups should last no longer than forty-five minutes.</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ECEF2950-F138-9F49-BFC5-04A3FEDF78D9}" type="slidenum">
              <a:rPr lang="en-US"/>
              <a:pPr/>
              <a:t>7</a:t>
            </a:fld>
            <a:endParaRPr lang="en-US"/>
          </a:p>
        </p:txBody>
      </p:sp>
      <p:sp>
        <p:nvSpPr>
          <p:cNvPr id="6952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695299" name="Rectangle 3"/>
          <p:cNvSpPr>
            <a:spLocks noGrp="1" noChangeArrowheads="1"/>
          </p:cNvSpPr>
          <p:nvPr>
            <p:ph type="body" idx="1"/>
          </p:nvPr>
        </p:nvSpPr>
        <p:spPr/>
        <p:txBody>
          <a:bodyPr/>
          <a:lstStyle/>
          <a:p>
            <a:r>
              <a:rPr lang="en-US" b="1"/>
              <a:t>Activity: Group discussion</a:t>
            </a:r>
          </a:p>
          <a:p>
            <a:r>
              <a:rPr lang="en-US"/>
              <a:t>Have the class look up some of these Scripture references. We have given our suggestions by marking some with bold font.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3F708416-7292-1D4A-8327-3F45C6BB6C94}" type="slidenum">
              <a:rPr lang="en-US"/>
              <a:pPr/>
              <a:t>8</a:t>
            </a:fld>
            <a:endParaRPr lang="en-US"/>
          </a:p>
        </p:txBody>
      </p:sp>
      <p:sp>
        <p:nvSpPr>
          <p:cNvPr id="6973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697347" name="Rectangle 3"/>
          <p:cNvSpPr>
            <a:spLocks noGrp="1" noChangeArrowheads="1"/>
          </p:cNvSpPr>
          <p:nvPr>
            <p:ph type="body" idx="1"/>
          </p:nvPr>
        </p:nvSpPr>
        <p:spPr/>
        <p:txBody>
          <a:bodyPr/>
          <a:lstStyle/>
          <a:p>
            <a:r>
              <a:rPr lang="en-US" b="1"/>
              <a:t>Presentation Notes</a:t>
            </a:r>
            <a:r>
              <a:rPr lang="en-US"/>
              <a:t>:</a:t>
            </a:r>
          </a:p>
          <a:p>
            <a:r>
              <a:rPr lang="en-US"/>
              <a:t>These are the two primary positions on the doctrine of election. There are variants of these positions, but it is important that your students become familiar with these two in particular because they are broadly representative and because most people will generally adhere to one or the other.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8A6C8821-BBFF-E440-81B7-25530EE36F16}" type="slidenum">
              <a:rPr lang="en-US"/>
              <a:pPr/>
              <a:t>9</a:t>
            </a:fld>
            <a:endParaRPr lang="en-US"/>
          </a:p>
        </p:txBody>
      </p:sp>
      <p:sp>
        <p:nvSpPr>
          <p:cNvPr id="6993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699395" name="Rectangle 3"/>
          <p:cNvSpPr>
            <a:spLocks noGrp="1" noChangeArrowheads="1"/>
          </p:cNvSpPr>
          <p:nvPr>
            <p:ph type="body" idx="1"/>
          </p:nvPr>
        </p:nvSpPr>
        <p:spPr/>
        <p:txBody>
          <a:bodyPr/>
          <a:lstStyle/>
          <a:p>
            <a:r>
              <a:rPr lang="en-US" b="1"/>
              <a:t>Presentation Notes</a:t>
            </a:r>
            <a:r>
              <a:rPr lang="en-US"/>
              <a:t>:</a:t>
            </a:r>
          </a:p>
          <a:p>
            <a:r>
              <a:rPr lang="en-US"/>
              <a:t>This is a reorientation slide. Everyone should already be familiar with Calvinism and Arminianism from </a:t>
            </a:r>
            <a:r>
              <a:rPr lang="en-US" i="1"/>
              <a:t>Humanity and Sin</a:t>
            </a:r>
            <a:r>
              <a:rPr lang="en-US"/>
              <a:t>. This will help place the forthcoming presentation in context. If you have completed </a:t>
            </a:r>
            <a:r>
              <a:rPr lang="en-US" i="1"/>
              <a:t>Humanity and Sin</a:t>
            </a:r>
            <a:r>
              <a:rPr lang="en-US"/>
              <a:t>, it is suggested that you do so by purchasing the DVDs along with the PowerPoint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CA3D3E74-A938-554A-8EC3-63FFC54F7239}" type="slidenum">
              <a:rPr lang="en-US"/>
              <a:pPr/>
              <a:t>10</a:t>
            </a:fld>
            <a:endParaRPr lang="en-US"/>
          </a:p>
        </p:txBody>
      </p:sp>
      <p:sp>
        <p:nvSpPr>
          <p:cNvPr id="7014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B5A9A1D9-029B-FC46-AE93-1355F35E0D9B}" type="slidenum">
              <a:rPr lang="en-US"/>
              <a:pPr/>
              <a:t>11</a:t>
            </a:fld>
            <a:endParaRPr lang="en-US"/>
          </a:p>
        </p:txBody>
      </p:sp>
      <p:sp>
        <p:nvSpPr>
          <p:cNvPr id="7034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Teacher</a:t>
            </a:r>
            <a:r>
              <a:rPr lang="ja-JP" altLang="en-US">
                <a:latin typeface="Arial"/>
              </a:rPr>
              <a:t>’</a:t>
            </a:r>
            <a:r>
              <a:rPr lang="en-US"/>
              <a:t>s Notes</a:t>
            </a:r>
          </a:p>
        </p:txBody>
      </p:sp>
      <p:sp>
        <p:nvSpPr>
          <p:cNvPr id="5" name="Rectangle 9"/>
          <p:cNvSpPr>
            <a:spLocks noGrp="1" noChangeArrowheads="1"/>
          </p:cNvSpPr>
          <p:nvPr>
            <p:ph type="dt" idx="1"/>
          </p:nvPr>
        </p:nvSpPr>
        <p:spPr>
          <a:ln/>
        </p:spPr>
        <p:txBody>
          <a:bodyPr/>
          <a:lstStyle/>
          <a:p>
            <a:r>
              <a:rPr lang="en-US"/>
              <a:t>Soteriology</a:t>
            </a:r>
            <a:endParaRPr lang="en-US" b="0">
              <a:latin typeface="Arial" charset="0"/>
            </a:endParaRPr>
          </a:p>
        </p:txBody>
      </p:sp>
      <p:sp>
        <p:nvSpPr>
          <p:cNvPr id="6" name="Rectangle 10"/>
          <p:cNvSpPr>
            <a:spLocks noGrp="1" noChangeArrowheads="1"/>
          </p:cNvSpPr>
          <p:nvPr>
            <p:ph type="ftr" sz="quarter" idx="4"/>
          </p:nvPr>
        </p:nvSpPr>
        <p:spPr>
          <a:ln/>
        </p:spPr>
        <p:txBody>
          <a:bodyPr/>
          <a:lstStyle/>
          <a:p>
            <a:r>
              <a:rPr lang="en-US"/>
              <a:t>Copyright © 2004-2006 Reclaiming the Mind Ministries. All Rights Reserved.</a:t>
            </a:r>
            <a:endParaRPr lang="en-US" sz="1200"/>
          </a:p>
        </p:txBody>
      </p:sp>
      <p:sp>
        <p:nvSpPr>
          <p:cNvPr id="7" name="Rectangle 11"/>
          <p:cNvSpPr>
            <a:spLocks noGrp="1" noChangeArrowheads="1"/>
          </p:cNvSpPr>
          <p:nvPr>
            <p:ph type="sldNum" sz="quarter" idx="5"/>
          </p:nvPr>
        </p:nvSpPr>
        <p:spPr>
          <a:ln/>
        </p:spPr>
        <p:txBody>
          <a:bodyPr/>
          <a:lstStyle/>
          <a:p>
            <a:r>
              <a:rPr lang="en-US"/>
              <a:t>Slide </a:t>
            </a:r>
            <a:fld id="{7462925A-2746-2F4C-BAE5-34AA3545D16F}" type="slidenum">
              <a:rPr lang="en-US"/>
              <a:pPr/>
              <a:t>12</a:t>
            </a:fld>
            <a:endParaRPr lang="en-US"/>
          </a:p>
        </p:txBody>
      </p:sp>
      <p:sp>
        <p:nvSpPr>
          <p:cNvPr id="7055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05539" name="Rectangle 3"/>
          <p:cNvSpPr>
            <a:spLocks noGrp="1" noChangeArrowheads="1"/>
          </p:cNvSpPr>
          <p:nvPr>
            <p:ph type="body" idx="1"/>
          </p:nvPr>
        </p:nvSpPr>
        <p:spPr/>
        <p:txBody>
          <a:bodyPr/>
          <a:lstStyle/>
          <a:p>
            <a:r>
              <a:rPr lang="en-US" b="1"/>
              <a:t>Presentation Notes</a:t>
            </a:r>
            <a:r>
              <a:rPr lang="en-US"/>
              <a:t>:</a:t>
            </a:r>
          </a:p>
          <a:p>
            <a:r>
              <a:rPr lang="en-US"/>
              <a:t>Augustine of Hippo was the first Church father to explain and defend unconditional election. The Catholic Church as a whole agreed with Augustine</a:t>
            </a:r>
            <a:r>
              <a:rPr lang="ja-JP" altLang="en-US">
                <a:latin typeface="Arial"/>
              </a:rPr>
              <a:t>’</a:t>
            </a:r>
            <a:r>
              <a:rPr lang="en-US"/>
              <a:t>s view of sin, grace, and predestination (</a:t>
            </a:r>
            <a:r>
              <a:rPr lang="en-US" i="1"/>
              <a:t>conta</a:t>
            </a:r>
            <a:r>
              <a:rPr lang="en-US"/>
              <a:t> Cassian and Pelagius) as expressed in the Council of Orange (http://www.iclnet.org/pub/resources/text/history/council.orange.txt). They did, however, deny double predestination. Martin Luther later sought to bring the Catholic Church back to its affirmation of Augustinianism in his debates against Erasmus. The Catholic Church had drifted from Augustinianism to a form of Cassianism or Semi-Pelagianism (which affirmed conditional election). The affirmation of unconditional election lay behind the reformation principle of </a:t>
            </a:r>
            <a:r>
              <a:rPr lang="en-US" i="1"/>
              <a:t>sola gratia</a:t>
            </a:r>
            <a:r>
              <a:rPr lang="en-US"/>
              <a:t> (</a:t>
            </a:r>
            <a:r>
              <a:rPr lang="ja-JP" altLang="en-US">
                <a:latin typeface="Arial"/>
              </a:rPr>
              <a:t>“</a:t>
            </a:r>
            <a:r>
              <a:rPr lang="en-US"/>
              <a:t>grace alone</a:t>
            </a:r>
            <a:r>
              <a:rPr lang="ja-JP" altLang="en-US">
                <a:latin typeface="Arial"/>
              </a:rPr>
              <a:t>”</a:t>
            </a:r>
            <a:r>
              <a:rPr lang="en-US"/>
              <a:t>) and </a:t>
            </a:r>
            <a:r>
              <a:rPr lang="en-US" i="1"/>
              <a:t>sola deo gloria</a:t>
            </a:r>
            <a:r>
              <a:rPr lang="en-US"/>
              <a:t> (</a:t>
            </a:r>
            <a:r>
              <a:rPr lang="ja-JP" altLang="en-US">
                <a:latin typeface="Arial"/>
              </a:rPr>
              <a:t>“</a:t>
            </a:r>
            <a:r>
              <a:rPr lang="en-US"/>
              <a:t>to God alone be the glory</a:t>
            </a:r>
            <a:r>
              <a:rPr lang="ja-JP" altLang="en-US">
                <a:latin typeface="Arial"/>
              </a:rPr>
              <a:t>”</a:t>
            </a:r>
            <a:r>
              <a:rPr lang="en-US"/>
              <a:t>).</a:t>
            </a:r>
          </a:p>
          <a:p>
            <a:r>
              <a:rPr lang="en-US"/>
              <a:t>There are some other notable early Church fathers, such as Tertullian, Athanasius, and Ambrose, who seem to affirm unconditional election (Demarest, 114).</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aphicFrame>
        <p:nvGraphicFramePr>
          <p:cNvPr id="1669122" name="Object 2"/>
          <p:cNvGraphicFramePr>
            <a:graphicFrameLocks noChangeAspect="1"/>
          </p:cNvGraphicFramePr>
          <p:nvPr userDrawn="1"/>
        </p:nvGraphicFramePr>
        <p:xfrm>
          <a:off x="0" y="0"/>
          <a:ext cx="2916238" cy="6858000"/>
        </p:xfrm>
        <a:graphic>
          <a:graphicData uri="http://schemas.openxmlformats.org/presentationml/2006/ole">
            <mc:AlternateContent xmlns:mc="http://schemas.openxmlformats.org/markup-compatibility/2006">
              <mc:Choice xmlns:v="urn:schemas-microsoft-com:vml" Requires="v">
                <p:oleObj spid="_x0000_s1669128" name="Image" r:id="rId3" imgW="3786798" imgH="8907872" progId="Photoshop.Image.5">
                  <p:embed/>
                </p:oleObj>
              </mc:Choice>
              <mc:Fallback>
                <p:oleObj name="Image" r:id="rId3" imgW="3786798" imgH="8907872" progId="Photoshop.Image.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16238" cy="68580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69123" name="Rectangle 3"/>
          <p:cNvSpPr>
            <a:spLocks noGrp="1" noChangeArrowheads="1"/>
          </p:cNvSpPr>
          <p:nvPr>
            <p:ph type="ctrTitle"/>
          </p:nvPr>
        </p:nvSpPr>
        <p:spPr>
          <a:xfrm>
            <a:off x="1371600" y="990600"/>
            <a:ext cx="6858000" cy="1470025"/>
          </a:xfrm>
        </p:spPr>
        <p:txBody>
          <a:bodyPr/>
          <a:lstStyle>
            <a:lvl1pPr algn="l">
              <a:defRPr/>
            </a:lvl1pPr>
          </a:lstStyle>
          <a:p>
            <a:pPr lvl="0"/>
            <a:r>
              <a:rPr lang="en-US" noProof="0" smtClean="0"/>
              <a:t>Click to edit Master title style</a:t>
            </a:r>
          </a:p>
        </p:txBody>
      </p:sp>
      <p:sp>
        <p:nvSpPr>
          <p:cNvPr id="1669124" name="Rectangle 4"/>
          <p:cNvSpPr>
            <a:spLocks noGrp="1" noChangeArrowheads="1"/>
          </p:cNvSpPr>
          <p:nvPr>
            <p:ph type="subTitle" idx="1"/>
          </p:nvPr>
        </p:nvSpPr>
        <p:spPr>
          <a:xfrm>
            <a:off x="2438400" y="3048000"/>
            <a:ext cx="5943600" cy="1752600"/>
          </a:xfrm>
        </p:spPr>
        <p:txBody>
          <a:bodyPr/>
          <a:lstStyle>
            <a:lvl1pPr marL="0" indent="0" algn="ctr">
              <a:buFontTx/>
              <a:buNone/>
              <a:defRPr b="1">
                <a:latin typeface="Bradley Hand ITC" charset="0"/>
              </a:defRPr>
            </a:lvl1pPr>
          </a:lstStyle>
          <a:p>
            <a:pPr lvl="0"/>
            <a:r>
              <a:rPr lang="en-US" noProof="0" smtClean="0"/>
              <a:t>Click to edit Master subtitle style</a:t>
            </a:r>
          </a:p>
        </p:txBody>
      </p:sp>
      <p:sp>
        <p:nvSpPr>
          <p:cNvPr id="1669125" name="Rectangle 5"/>
          <p:cNvSpPr>
            <a:spLocks noChangeArrowheads="1"/>
          </p:cNvSpPr>
          <p:nvPr userDrawn="1"/>
        </p:nvSpPr>
        <p:spPr bwMode="auto">
          <a:xfrm>
            <a:off x="2667000" y="6629400"/>
            <a:ext cx="312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0"/>
              </a:spcBef>
              <a:buFontTx/>
              <a:buNone/>
            </a:pPr>
            <a:r>
              <a:rPr lang="en-US" sz="900">
                <a:latin typeface="Arial" charset="0"/>
              </a:rPr>
              <a:t>Copyright © 2003-2006 Reclaiming the Mind Ministries.</a:t>
            </a:r>
          </a:p>
        </p:txBody>
      </p:sp>
      <p:pic>
        <p:nvPicPr>
          <p:cNvPr id="1669126"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39075" y="6172200"/>
            <a:ext cx="1076325" cy="58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02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46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600200"/>
            <a:ext cx="6934200" cy="4525963"/>
          </a:xfrm>
        </p:spPr>
        <p:txBody>
          <a:bodyPr/>
          <a:lstStyle/>
          <a:p>
            <a:endParaRPr lang="en-US"/>
          </a:p>
        </p:txBody>
      </p:sp>
    </p:spTree>
    <p:extLst>
      <p:ext uri="{BB962C8B-B14F-4D97-AF65-F5344CB8AC3E}">
        <p14:creationId xmlns:p14="http://schemas.microsoft.com/office/powerpoint/2010/main" val="421111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0" y="1600200"/>
            <a:ext cx="33909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600200"/>
            <a:ext cx="33909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24000" y="3938588"/>
            <a:ext cx="33909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67300" y="3938588"/>
            <a:ext cx="33909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27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82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362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73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390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390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8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036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44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11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235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4423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vmlDrawing" Target="../drawings/vmlDrawing1.vml"/><Relationship Id="rId17" Type="http://schemas.openxmlformats.org/officeDocument/2006/relationships/oleObject" Target="../embeddings/oleObject1.bin"/><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68098" name="Object 2"/>
          <p:cNvGraphicFramePr>
            <a:graphicFrameLocks noChangeAspect="1"/>
          </p:cNvGraphicFramePr>
          <p:nvPr userDrawn="1"/>
        </p:nvGraphicFramePr>
        <p:xfrm>
          <a:off x="0" y="2743200"/>
          <a:ext cx="1749425" cy="4114800"/>
        </p:xfrm>
        <a:graphic>
          <a:graphicData uri="http://schemas.openxmlformats.org/presentationml/2006/ole">
            <mc:AlternateContent xmlns:mc="http://schemas.openxmlformats.org/markup-compatibility/2006">
              <mc:Choice xmlns:v="urn:schemas-microsoft-com:vml" Requires="v">
                <p:oleObj spid="_x0000_s1668104" name="Image" r:id="rId17" imgW="3786798" imgH="8907872" progId="Photoshop.Image.5">
                  <p:embed/>
                </p:oleObj>
              </mc:Choice>
              <mc:Fallback>
                <p:oleObj name="Image" r:id="rId17" imgW="3786798" imgH="8907872" progId="Photoshop.Image.5">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743200"/>
                        <a:ext cx="1749425" cy="41148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68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68100" name="Rectangle 4"/>
          <p:cNvSpPr>
            <a:spLocks noGrp="1" noChangeArrowheads="1"/>
          </p:cNvSpPr>
          <p:nvPr>
            <p:ph type="body" idx="1"/>
          </p:nvPr>
        </p:nvSpPr>
        <p:spPr bwMode="auto">
          <a:xfrm>
            <a:off x="1524000" y="1600200"/>
            <a:ext cx="6934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68101" name="Rectangle 5"/>
          <p:cNvSpPr>
            <a:spLocks noChangeArrowheads="1"/>
          </p:cNvSpPr>
          <p:nvPr userDrawn="1"/>
        </p:nvSpPr>
        <p:spPr bwMode="auto">
          <a:xfrm>
            <a:off x="1676400" y="6629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0"/>
              </a:spcBef>
              <a:buFontTx/>
              <a:buNone/>
            </a:pPr>
            <a:r>
              <a:rPr lang="en-US" sz="900">
                <a:latin typeface="Arial" charset="0"/>
              </a:rPr>
              <a:t>Copyright © 2003-2006 Reclaiming the Mind Ministries.</a:t>
            </a:r>
          </a:p>
        </p:txBody>
      </p:sp>
      <p:pic>
        <p:nvPicPr>
          <p:cNvPr id="1668102" name="Picture 6"/>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39075" y="6172200"/>
            <a:ext cx="1076325" cy="5810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8100">
                                            <p:txEl>
                                              <p:pRg st="0" end="0"/>
                                            </p:txEl>
                                          </p:spTgt>
                                        </p:tgtEl>
                                        <p:attrNameLst>
                                          <p:attrName>style.visibility</p:attrName>
                                        </p:attrNameLst>
                                      </p:cBhvr>
                                      <p:to>
                                        <p:strVal val="visible"/>
                                      </p:to>
                                    </p:set>
                                    <p:animEffect transition="in" filter="blinds(horizontal)">
                                      <p:cBhvr>
                                        <p:cTn id="7" dur="500"/>
                                        <p:tgtEl>
                                          <p:spTgt spid="1668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68100">
                                            <p:txEl>
                                              <p:pRg st="1" end="1"/>
                                            </p:txEl>
                                          </p:spTgt>
                                        </p:tgtEl>
                                        <p:attrNameLst>
                                          <p:attrName>style.visibility</p:attrName>
                                        </p:attrNameLst>
                                      </p:cBhvr>
                                      <p:to>
                                        <p:strVal val="visible"/>
                                      </p:to>
                                    </p:set>
                                    <p:animEffect transition="in" filter="blinds(horizontal)">
                                      <p:cBhvr>
                                        <p:cTn id="12" dur="500"/>
                                        <p:tgtEl>
                                          <p:spTgt spid="1668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68100">
                                            <p:txEl>
                                              <p:pRg st="2" end="2"/>
                                            </p:txEl>
                                          </p:spTgt>
                                        </p:tgtEl>
                                        <p:attrNameLst>
                                          <p:attrName>style.visibility</p:attrName>
                                        </p:attrNameLst>
                                      </p:cBhvr>
                                      <p:to>
                                        <p:strVal val="visible"/>
                                      </p:to>
                                    </p:set>
                                    <p:animEffect transition="in" filter="blinds(horizontal)">
                                      <p:cBhvr>
                                        <p:cTn id="17" dur="500"/>
                                        <p:tgtEl>
                                          <p:spTgt spid="1668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68100">
                                            <p:txEl>
                                              <p:pRg st="3" end="3"/>
                                            </p:txEl>
                                          </p:spTgt>
                                        </p:tgtEl>
                                        <p:attrNameLst>
                                          <p:attrName>style.visibility</p:attrName>
                                        </p:attrNameLst>
                                      </p:cBhvr>
                                      <p:to>
                                        <p:strVal val="visible"/>
                                      </p:to>
                                    </p:set>
                                    <p:animEffect transition="in" filter="blinds(horizontal)">
                                      <p:cBhvr>
                                        <p:cTn id="22" dur="500"/>
                                        <p:tgtEl>
                                          <p:spTgt spid="16681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68100">
                                            <p:txEl>
                                              <p:pRg st="4" end="4"/>
                                            </p:txEl>
                                          </p:spTgt>
                                        </p:tgtEl>
                                        <p:attrNameLst>
                                          <p:attrName>style.visibility</p:attrName>
                                        </p:attrNameLst>
                                      </p:cBhvr>
                                      <p:to>
                                        <p:strVal val="visible"/>
                                      </p:to>
                                    </p:set>
                                    <p:animEffect transition="in" filter="blinds(horizontal)">
                                      <p:cBhvr>
                                        <p:cTn id="27" dur="500"/>
                                        <p:tgtEl>
                                          <p:spTgt spid="1668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8100" grpId="0" build="p" bldLvl="5">
        <p:tmplLst>
          <p:tmpl lvl="1">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2">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3">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4">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 lvl="5">
            <p:tnLst>
              <p:par>
                <p:cTn xmlns:p14="http://schemas.microsoft.com/office/powerpoint/2010/main" presetID="3" presetClass="entr" presetSubtype="10" fill="hold" nodeType="clickEffect">
                  <p:stCondLst>
                    <p:cond delay="0"/>
                  </p:stCondLst>
                  <p:childTnLst>
                    <p:set>
                      <p:cBhvr>
                        <p:cTn dur="1" fill="hold">
                          <p:stCondLst>
                            <p:cond delay="0"/>
                          </p:stCondLst>
                        </p:cTn>
                        <p:tgtEl>
                          <p:spTgt spid="1668100"/>
                        </p:tgtEl>
                        <p:attrNameLst>
                          <p:attrName>style.visibility</p:attrName>
                        </p:attrNameLst>
                      </p:cBhvr>
                      <p:to>
                        <p:strVal val="visible"/>
                      </p:to>
                    </p:set>
                    <p:animEffect transition="in" filter="blinds(horizontal)">
                      <p:cBhvr>
                        <p:cTn dur="500"/>
                        <p:tgtEl>
                          <p:spTgt spid="1668100"/>
                        </p:tgtEl>
                      </p:cBhvr>
                    </p:animEffect>
                  </p:childTnLst>
                </p:cTn>
              </p:par>
            </p:tnLst>
          </p:tmpl>
        </p:tmplLst>
      </p:bldP>
    </p:bldLst>
  </p:timing>
  <p:txStyles>
    <p:titleStyle>
      <a:lvl1pPr algn="ctr" rtl="0" fontAlgn="base">
        <a:spcBef>
          <a:spcPct val="0"/>
        </a:spcBef>
        <a:spcAft>
          <a:spcPct val="0"/>
        </a:spcAft>
        <a:defRPr sz="4000">
          <a:solidFill>
            <a:srgbClr val="990000"/>
          </a:solidFill>
          <a:effectLst>
            <a:outerShdw blurRad="38100" dist="38100" dir="2700000" algn="tl">
              <a:srgbClr val="DDDDDD"/>
            </a:outerShdw>
          </a:effectLst>
          <a:latin typeface="+mj-lt"/>
          <a:ea typeface="+mj-ea"/>
          <a:cs typeface="+mj-cs"/>
        </a:defRPr>
      </a:lvl1pPr>
      <a:lvl2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2pPr>
      <a:lvl3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3pPr>
      <a:lvl4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4pPr>
      <a:lvl5pPr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5pPr>
      <a:lvl6pPr marL="4572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6pPr>
      <a:lvl7pPr marL="9144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7pPr>
      <a:lvl8pPr marL="13716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8pPr>
      <a:lvl9pPr marL="1828800" algn="ctr" rtl="0" fontAlgn="base">
        <a:spcBef>
          <a:spcPct val="0"/>
        </a:spcBef>
        <a:spcAft>
          <a:spcPct val="0"/>
        </a:spcAft>
        <a:defRPr sz="4000">
          <a:solidFill>
            <a:srgbClr val="990000"/>
          </a:solidFill>
          <a:effectLst>
            <a:outerShdw blurRad="38100" dist="38100" dir="2700000" algn="tl">
              <a:srgbClr val="DDDDDD"/>
            </a:outerShdw>
          </a:effectLst>
          <a:latin typeface="Perpetua Titling MT" charset="0"/>
          <a:ea typeface="ＭＳ Ｐゴシック" charset="0"/>
        </a:defRPr>
      </a:lvl9pPr>
    </p:titleStyle>
    <p:bodyStyle>
      <a:lvl1pPr marL="342900" indent="-342900" algn="l" rtl="0" fontAlgn="base">
        <a:spcBef>
          <a:spcPct val="20000"/>
        </a:spcBef>
        <a:spcAft>
          <a:spcPct val="0"/>
        </a:spcAft>
        <a:buClr>
          <a:srgbClr val="990000"/>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990000"/>
        </a:buClr>
        <a:buChar char="–"/>
        <a:defRPr sz="2800">
          <a:solidFill>
            <a:schemeClr val="tx1"/>
          </a:solidFill>
          <a:latin typeface="+mn-lt"/>
          <a:ea typeface="+mn-ea"/>
        </a:defRPr>
      </a:lvl2pPr>
      <a:lvl3pPr marL="1143000" indent="-228600" algn="l" rtl="0" fontAlgn="base">
        <a:spcBef>
          <a:spcPct val="20000"/>
        </a:spcBef>
        <a:spcAft>
          <a:spcPct val="0"/>
        </a:spcAft>
        <a:buClr>
          <a:srgbClr val="990000"/>
        </a:buClr>
        <a:buChar char="•"/>
        <a:defRPr sz="2400">
          <a:solidFill>
            <a:schemeClr val="tx1"/>
          </a:solidFill>
          <a:latin typeface="+mn-lt"/>
          <a:ea typeface="+mn-ea"/>
        </a:defRPr>
      </a:lvl3pPr>
      <a:lvl4pPr marL="1600200" indent="-228600" algn="l" rtl="0" fontAlgn="base">
        <a:spcBef>
          <a:spcPct val="20000"/>
        </a:spcBef>
        <a:spcAft>
          <a:spcPct val="0"/>
        </a:spcAft>
        <a:buClr>
          <a:srgbClr val="990000"/>
        </a:buClr>
        <a:buChar char="–"/>
        <a:defRPr sz="2000">
          <a:solidFill>
            <a:schemeClr val="tx1"/>
          </a:solidFill>
          <a:latin typeface="+mn-lt"/>
          <a:ea typeface="+mn-ea"/>
        </a:defRPr>
      </a:lvl4pPr>
      <a:lvl5pPr marL="2057400" indent="-228600" algn="l" rtl="0" fontAlgn="base">
        <a:spcBef>
          <a:spcPct val="20000"/>
        </a:spcBef>
        <a:spcAft>
          <a:spcPct val="0"/>
        </a:spcAft>
        <a:buClr>
          <a:srgbClr val="990000"/>
        </a:buClr>
        <a:buChar char="»"/>
        <a:defRPr sz="2000">
          <a:solidFill>
            <a:schemeClr val="tx1"/>
          </a:solidFill>
          <a:latin typeface="+mn-lt"/>
          <a:ea typeface="+mn-ea"/>
        </a:defRPr>
      </a:lvl5pPr>
      <a:lvl6pPr marL="2514600" indent="-228600" algn="l" rtl="0" fontAlgn="base">
        <a:spcBef>
          <a:spcPct val="20000"/>
        </a:spcBef>
        <a:spcAft>
          <a:spcPct val="0"/>
        </a:spcAft>
        <a:buClr>
          <a:srgbClr val="990000"/>
        </a:buClr>
        <a:buChar char="»"/>
        <a:defRPr sz="2000">
          <a:solidFill>
            <a:schemeClr val="tx1"/>
          </a:solidFill>
          <a:latin typeface="+mn-lt"/>
          <a:ea typeface="+mn-ea"/>
        </a:defRPr>
      </a:lvl6pPr>
      <a:lvl7pPr marL="2971800" indent="-228600" algn="l" rtl="0" fontAlgn="base">
        <a:spcBef>
          <a:spcPct val="20000"/>
        </a:spcBef>
        <a:spcAft>
          <a:spcPct val="0"/>
        </a:spcAft>
        <a:buClr>
          <a:srgbClr val="990000"/>
        </a:buClr>
        <a:buChar char="»"/>
        <a:defRPr sz="2000">
          <a:solidFill>
            <a:schemeClr val="tx1"/>
          </a:solidFill>
          <a:latin typeface="+mn-lt"/>
          <a:ea typeface="+mn-ea"/>
        </a:defRPr>
      </a:lvl7pPr>
      <a:lvl8pPr marL="3429000" indent="-228600" algn="l" rtl="0" fontAlgn="base">
        <a:spcBef>
          <a:spcPct val="20000"/>
        </a:spcBef>
        <a:spcAft>
          <a:spcPct val="0"/>
        </a:spcAft>
        <a:buClr>
          <a:srgbClr val="990000"/>
        </a:buClr>
        <a:buChar char="»"/>
        <a:defRPr sz="2000">
          <a:solidFill>
            <a:schemeClr val="tx1"/>
          </a:solidFill>
          <a:latin typeface="+mn-lt"/>
          <a:ea typeface="+mn-ea"/>
        </a:defRPr>
      </a:lvl8pPr>
      <a:lvl9pPr marL="3886200" indent="-228600" algn="l" rtl="0" fontAlgn="base">
        <a:spcBef>
          <a:spcPct val="20000"/>
        </a:spcBef>
        <a:spcAft>
          <a:spcPct val="0"/>
        </a:spcAft>
        <a:buClr>
          <a:srgbClr val="990000"/>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iclnet.org/pub/resources/text/history/council.orange.t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3" name="Rectangle 3"/>
          <p:cNvSpPr>
            <a:spLocks noGrp="1" noChangeArrowheads="1"/>
          </p:cNvSpPr>
          <p:nvPr>
            <p:ph type="subTitle" idx="1"/>
          </p:nvPr>
        </p:nvSpPr>
        <p:spPr/>
        <p:txBody>
          <a:bodyPr/>
          <a:lstStyle/>
          <a:p>
            <a:r>
              <a:rPr lang="en-US"/>
              <a:t>Session 2</a:t>
            </a:r>
          </a:p>
        </p:txBody>
      </p:sp>
      <p:sp>
        <p:nvSpPr>
          <p:cNvPr id="686084" name="Rectangle 4"/>
          <p:cNvSpPr>
            <a:spLocks noGrp="1" noChangeArrowheads="1"/>
          </p:cNvSpPr>
          <p:nvPr>
            <p:ph type="ctrTitle"/>
          </p:nvPr>
        </p:nvSpPr>
        <p:spPr/>
        <p:txBody>
          <a:bodyPr/>
          <a:lstStyle/>
          <a:p>
            <a:r>
              <a:rPr lang="en-US"/>
              <a:t>Unconditional Election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74638"/>
            <a:ext cx="9144000" cy="1143000"/>
          </a:xfrm>
        </p:spPr>
        <p:txBody>
          <a:bodyPr/>
          <a:lstStyle/>
          <a:p>
            <a:r>
              <a:rPr lang="en-US"/>
              <a:t>Question</a:t>
            </a:r>
          </a:p>
        </p:txBody>
      </p:sp>
      <p:sp>
        <p:nvSpPr>
          <p:cNvPr id="700419" name="Rectangle 3"/>
          <p:cNvSpPr>
            <a:spLocks noGrp="1" noChangeArrowheads="1"/>
          </p:cNvSpPr>
          <p:nvPr>
            <p:ph type="body" idx="1"/>
          </p:nvPr>
        </p:nvSpPr>
        <p:spPr/>
        <p:txBody>
          <a:bodyPr/>
          <a:lstStyle/>
          <a:p>
            <a:pPr algn="ctr">
              <a:buFontTx/>
              <a:buNone/>
            </a:pPr>
            <a:endParaRPr lang="en-US" sz="4000">
              <a:effectLst>
                <a:outerShdw blurRad="38100" dist="38100" dir="2700000" algn="tl">
                  <a:srgbClr val="DDDDDD"/>
                </a:outerShdw>
              </a:effectLst>
            </a:endParaRPr>
          </a:p>
          <a:p>
            <a:pPr algn="ctr">
              <a:buFontTx/>
              <a:buNone/>
            </a:pPr>
            <a:r>
              <a:rPr lang="en-US" sz="4000">
                <a:effectLst>
                  <a:outerShdw blurRad="38100" dist="38100" dir="2700000" algn="tl">
                    <a:srgbClr val="DDDDDD"/>
                  </a:outerShdw>
                </a:effectLst>
              </a:rPr>
              <a:t>Is predestination unconditional?</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0" y="274638"/>
            <a:ext cx="9144000" cy="1143000"/>
          </a:xfrm>
        </p:spPr>
        <p:txBody>
          <a:bodyPr/>
          <a:lstStyle/>
          <a:p>
            <a:r>
              <a:rPr lang="en-US"/>
              <a:t>Election</a:t>
            </a:r>
          </a:p>
        </p:txBody>
      </p:sp>
      <p:sp>
        <p:nvSpPr>
          <p:cNvPr id="702467" name="Rectangle 3"/>
          <p:cNvSpPr>
            <a:spLocks noGrp="1" noChangeArrowheads="1"/>
          </p:cNvSpPr>
          <p:nvPr>
            <p:ph type="body" idx="1"/>
          </p:nvPr>
        </p:nvSpPr>
        <p:spPr>
          <a:xfrm>
            <a:off x="1981200" y="1447800"/>
            <a:ext cx="6705600" cy="5029200"/>
          </a:xfrm>
        </p:spPr>
        <p:txBody>
          <a:bodyPr/>
          <a:lstStyle/>
          <a:p>
            <a:pPr marL="3657600" indent="-3657600">
              <a:lnSpc>
                <a:spcPct val="80000"/>
              </a:lnSpc>
              <a:buFontTx/>
              <a:buNone/>
            </a:pPr>
            <a:r>
              <a:rPr lang="en-US" sz="2800" b="1"/>
              <a:t>Unconditional Election:</a:t>
            </a:r>
            <a:r>
              <a:rPr lang="en-US" sz="2800"/>
              <a:t> The belief that God predestined people for salvation before the beginning of time. </a:t>
            </a:r>
            <a:br>
              <a:rPr lang="en-US" sz="2800"/>
            </a:br>
            <a:r>
              <a:rPr lang="en-US" sz="2800"/>
              <a:t>God</a:t>
            </a:r>
            <a:r>
              <a:rPr lang="ja-JP" altLang="en-US" sz="2800">
                <a:latin typeface="Arial"/>
              </a:rPr>
              <a:t>’</a:t>
            </a:r>
            <a:r>
              <a:rPr lang="en-US" sz="2800"/>
              <a:t>s election is not conditioned by anything in man, good or evil, foreseen or present, but upon God</a:t>
            </a:r>
            <a:r>
              <a:rPr lang="ja-JP" altLang="en-US" sz="2800">
                <a:latin typeface="Arial"/>
              </a:rPr>
              <a:t>’</a:t>
            </a:r>
            <a:r>
              <a:rPr lang="en-US" sz="2800"/>
              <a:t>s sovereign choice. </a:t>
            </a:r>
            <a:endParaRPr lang="en-US" sz="1000"/>
          </a:p>
          <a:p>
            <a:pPr marL="3657600" indent="-3657600">
              <a:lnSpc>
                <a:spcPct val="80000"/>
              </a:lnSpc>
              <a:buFontTx/>
              <a:buNone/>
            </a:pPr>
            <a:r>
              <a:rPr lang="en-US" sz="2800" b="1"/>
              <a:t>Proponents:</a:t>
            </a:r>
            <a:r>
              <a:rPr lang="en-US" sz="2800"/>
              <a:t>	Augustine, Reformed Protestants</a:t>
            </a:r>
            <a:r>
              <a:rPr lang="en-US" sz="2400"/>
              <a: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04515" name="Rectangle 3"/>
          <p:cNvSpPr>
            <a:spLocks noGrp="1" noChangeArrowheads="1"/>
          </p:cNvSpPr>
          <p:nvPr>
            <p:ph type="title"/>
          </p:nvPr>
        </p:nvSpPr>
        <p:spPr>
          <a:xfrm>
            <a:off x="0" y="274638"/>
            <a:ext cx="9144000" cy="1143000"/>
          </a:xfrm>
        </p:spPr>
        <p:txBody>
          <a:bodyPr/>
          <a:lstStyle/>
          <a:p>
            <a:r>
              <a:rPr lang="en-US"/>
              <a:t>Unconditional Election</a:t>
            </a:r>
          </a:p>
        </p:txBody>
      </p:sp>
      <p:sp>
        <p:nvSpPr>
          <p:cNvPr id="704516" name="Line 4"/>
          <p:cNvSpPr>
            <a:spLocks noChangeShapeType="1"/>
          </p:cNvSpPr>
          <p:nvPr/>
        </p:nvSpPr>
        <p:spPr bwMode="auto">
          <a:xfrm>
            <a:off x="228600" y="5486400"/>
            <a:ext cx="876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4517" name="Text Box 5"/>
          <p:cNvSpPr txBox="1">
            <a:spLocks noChangeArrowheads="1"/>
          </p:cNvSpPr>
          <p:nvPr/>
        </p:nvSpPr>
        <p:spPr bwMode="auto">
          <a:xfrm>
            <a:off x="7543800" y="5638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b="1">
                <a:latin typeface="Bradley Hand ITC" charset="0"/>
              </a:rPr>
              <a:t>2000 A.D.</a:t>
            </a:r>
          </a:p>
        </p:txBody>
      </p:sp>
      <p:sp>
        <p:nvSpPr>
          <p:cNvPr id="704518" name="Text Box 6"/>
          <p:cNvSpPr txBox="1">
            <a:spLocks noChangeArrowheads="1"/>
          </p:cNvSpPr>
          <p:nvPr/>
        </p:nvSpPr>
        <p:spPr bwMode="auto">
          <a:xfrm>
            <a:off x="76200" y="5638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b="1">
                <a:latin typeface="Bradley Hand ITC" charset="0"/>
              </a:rPr>
              <a:t>100 A.D.</a:t>
            </a:r>
          </a:p>
        </p:txBody>
      </p:sp>
      <p:sp>
        <p:nvSpPr>
          <p:cNvPr id="704519" name="Text Box 7"/>
          <p:cNvSpPr txBox="1">
            <a:spLocks noChangeArrowheads="1"/>
          </p:cNvSpPr>
          <p:nvPr/>
        </p:nvSpPr>
        <p:spPr bwMode="auto">
          <a:xfrm>
            <a:off x="1371600" y="5029200"/>
            <a:ext cx="2895600"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b="1">
                <a:effectLst>
                  <a:outerShdw blurRad="38100" dist="38100" dir="2700000" algn="tl">
                    <a:srgbClr val="DDDDDD"/>
                  </a:outerShdw>
                </a:effectLst>
              </a:rPr>
              <a:t>Augustine (400)</a:t>
            </a:r>
          </a:p>
        </p:txBody>
      </p:sp>
      <p:sp>
        <p:nvSpPr>
          <p:cNvPr id="704520" name="Text Box 8"/>
          <p:cNvSpPr txBox="1">
            <a:spLocks noChangeArrowheads="1"/>
          </p:cNvSpPr>
          <p:nvPr/>
        </p:nvSpPr>
        <p:spPr bwMode="auto">
          <a:xfrm>
            <a:off x="5181600" y="5013325"/>
            <a:ext cx="2895600"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b="1">
                <a:effectLst>
                  <a:outerShdw blurRad="38100" dist="38100" dir="2700000" algn="tl">
                    <a:srgbClr val="DDDDDD"/>
                  </a:outerShdw>
                </a:effectLst>
              </a:rPr>
              <a:t>Martin Luther (1500)</a:t>
            </a:r>
          </a:p>
        </p:txBody>
      </p:sp>
      <p:sp>
        <p:nvSpPr>
          <p:cNvPr id="704521" name="Text Box 9"/>
          <p:cNvSpPr txBox="1">
            <a:spLocks noChangeArrowheads="1"/>
          </p:cNvSpPr>
          <p:nvPr/>
        </p:nvSpPr>
        <p:spPr bwMode="auto">
          <a:xfrm>
            <a:off x="5638800" y="4708525"/>
            <a:ext cx="2895600"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b="1">
                <a:effectLst>
                  <a:outerShdw blurRad="38100" dist="38100" dir="2700000" algn="tl">
                    <a:srgbClr val="DDDDDD"/>
                  </a:outerShdw>
                </a:effectLst>
              </a:rPr>
              <a:t>John Calvin (1600)</a:t>
            </a:r>
          </a:p>
        </p:txBody>
      </p:sp>
      <p:sp>
        <p:nvSpPr>
          <p:cNvPr id="704522" name="Text Box 10"/>
          <p:cNvSpPr txBox="1">
            <a:spLocks noChangeArrowheads="1"/>
          </p:cNvSpPr>
          <p:nvPr/>
        </p:nvSpPr>
        <p:spPr bwMode="auto">
          <a:xfrm>
            <a:off x="5943600" y="4403725"/>
            <a:ext cx="2895600"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b="1">
                <a:effectLst>
                  <a:outerShdw blurRad="38100" dist="38100" dir="2700000" algn="tl">
                    <a:srgbClr val="DDDDDD"/>
                  </a:outerShdw>
                </a:effectLst>
              </a:rPr>
              <a:t>John Whitfield (1750)</a:t>
            </a:r>
          </a:p>
        </p:txBody>
      </p:sp>
      <p:sp>
        <p:nvSpPr>
          <p:cNvPr id="704523" name="Text Box 11"/>
          <p:cNvSpPr txBox="1">
            <a:spLocks noChangeArrowheads="1"/>
          </p:cNvSpPr>
          <p:nvPr/>
        </p:nvSpPr>
        <p:spPr bwMode="auto">
          <a:xfrm>
            <a:off x="1676400" y="5638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b="1">
                <a:latin typeface="Bradley Hand ITC" charset="0"/>
              </a:rPr>
              <a:t>400 A.D.</a:t>
            </a:r>
          </a:p>
        </p:txBody>
      </p:sp>
      <p:sp>
        <p:nvSpPr>
          <p:cNvPr id="704524" name="Text Box 12"/>
          <p:cNvSpPr txBox="1">
            <a:spLocks noChangeArrowheads="1"/>
          </p:cNvSpPr>
          <p:nvPr/>
        </p:nvSpPr>
        <p:spPr bwMode="auto">
          <a:xfrm>
            <a:off x="5257800" y="563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None/>
            </a:pPr>
            <a:r>
              <a:rPr lang="en-US" sz="2400" b="1">
                <a:latin typeface="Bradley Hand ITC" charset="0"/>
              </a:rPr>
              <a:t>1600 A.D.</a:t>
            </a:r>
          </a:p>
        </p:txBody>
      </p:sp>
      <p:sp>
        <p:nvSpPr>
          <p:cNvPr id="704525" name="Text Box 13"/>
          <p:cNvSpPr txBox="1">
            <a:spLocks noChangeArrowheads="1"/>
          </p:cNvSpPr>
          <p:nvPr/>
        </p:nvSpPr>
        <p:spPr bwMode="auto">
          <a:xfrm>
            <a:off x="6248400" y="4098925"/>
            <a:ext cx="2895600"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b="1">
                <a:effectLst>
                  <a:outerShdw blurRad="38100" dist="38100" dir="2700000" algn="tl">
                    <a:srgbClr val="DDDDDD"/>
                  </a:outerShdw>
                </a:effectLst>
              </a:rPr>
              <a:t>Charles Spurgeon (1850)</a:t>
            </a:r>
          </a:p>
        </p:txBody>
      </p:sp>
      <p:sp>
        <p:nvSpPr>
          <p:cNvPr id="704526" name="Text Box 14">
            <a:hlinkClick r:id="rId3"/>
          </p:cNvPr>
          <p:cNvSpPr txBox="1">
            <a:spLocks noChangeArrowheads="1"/>
          </p:cNvSpPr>
          <p:nvPr/>
        </p:nvSpPr>
        <p:spPr bwMode="auto">
          <a:xfrm>
            <a:off x="2057400" y="4724400"/>
            <a:ext cx="2895600"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b="1">
                <a:effectLst>
                  <a:outerShdw blurRad="38100" dist="38100" dir="2700000" algn="tl">
                    <a:srgbClr val="DDDDDD"/>
                  </a:outerShdw>
                </a:effectLst>
              </a:rPr>
              <a:t>Council of Orange (529)</a:t>
            </a:r>
          </a:p>
        </p:txBody>
      </p:sp>
      <p:sp>
        <p:nvSpPr>
          <p:cNvPr id="704527" name="Text Box 15"/>
          <p:cNvSpPr txBox="1">
            <a:spLocks noChangeArrowheads="1"/>
          </p:cNvSpPr>
          <p:nvPr/>
        </p:nvSpPr>
        <p:spPr bwMode="auto">
          <a:xfrm>
            <a:off x="3124200" y="4403725"/>
            <a:ext cx="2895600" cy="3968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2000" b="1">
                <a:effectLst>
                  <a:outerShdw blurRad="38100" dist="38100" dir="2700000" algn="tl">
                    <a:srgbClr val="DDDDDD"/>
                  </a:outerShdw>
                </a:effectLst>
              </a:rPr>
              <a:t>Thomas Aquinas (1250)</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ChangeArrowheads="1"/>
          </p:cNvSpPr>
          <p:nvPr/>
        </p:nvSpPr>
        <p:spPr bwMode="auto">
          <a:xfrm>
            <a:off x="-228600" y="0"/>
            <a:ext cx="93726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06563" name="Group 3"/>
          <p:cNvGrpSpPr>
            <a:grpSpLocks/>
          </p:cNvGrpSpPr>
          <p:nvPr/>
        </p:nvGrpSpPr>
        <p:grpSpPr bwMode="auto">
          <a:xfrm>
            <a:off x="1219200" y="2209800"/>
            <a:ext cx="7010400" cy="2667000"/>
            <a:chOff x="768" y="1392"/>
            <a:chExt cx="4416" cy="1680"/>
          </a:xfrm>
        </p:grpSpPr>
        <p:sp>
          <p:nvSpPr>
            <p:cNvPr id="706564" name="Line 4"/>
            <p:cNvSpPr>
              <a:spLocks noChangeShapeType="1"/>
            </p:cNvSpPr>
            <p:nvPr/>
          </p:nvSpPr>
          <p:spPr bwMode="auto">
            <a:xfrm>
              <a:off x="864" y="2055"/>
              <a:ext cx="42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65" name="Text Box 5"/>
            <p:cNvSpPr txBox="1">
              <a:spLocks noChangeArrowheads="1"/>
            </p:cNvSpPr>
            <p:nvPr/>
          </p:nvSpPr>
          <p:spPr bwMode="auto">
            <a:xfrm>
              <a:off x="768" y="1784"/>
              <a:ext cx="1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400" b="1">
                  <a:solidFill>
                    <a:srgbClr val="800000"/>
                  </a:solidFill>
                  <a:effectLst>
                    <a:outerShdw blurRad="38100" dist="38100" dir="2700000" algn="tl">
                      <a:srgbClr val="DDDDDD"/>
                    </a:outerShdw>
                  </a:effectLst>
                  <a:latin typeface="Times New Roman" charset="0"/>
                </a:rPr>
                <a:t>Reformed Tradition</a:t>
              </a:r>
            </a:p>
          </p:txBody>
        </p:sp>
        <p:sp>
          <p:nvSpPr>
            <p:cNvPr id="706566" name="Line 6"/>
            <p:cNvSpPr>
              <a:spLocks noChangeShapeType="1"/>
            </p:cNvSpPr>
            <p:nvPr/>
          </p:nvSpPr>
          <p:spPr bwMode="auto">
            <a:xfrm>
              <a:off x="1499" y="2064"/>
              <a:ext cx="37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67" name="Line 7"/>
            <p:cNvSpPr>
              <a:spLocks noChangeShapeType="1"/>
            </p:cNvSpPr>
            <p:nvPr/>
          </p:nvSpPr>
          <p:spPr bwMode="auto">
            <a:xfrm>
              <a:off x="1869" y="3024"/>
              <a:ext cx="32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68" name="Text Box 8"/>
            <p:cNvSpPr txBox="1">
              <a:spLocks noChangeArrowheads="1"/>
            </p:cNvSpPr>
            <p:nvPr/>
          </p:nvSpPr>
          <p:spPr bwMode="auto">
            <a:xfrm>
              <a:off x="960" y="2784"/>
              <a:ext cx="17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400" b="1">
                  <a:solidFill>
                    <a:srgbClr val="800000"/>
                  </a:solidFill>
                  <a:effectLst>
                    <a:outerShdw blurRad="38100" dist="38100" dir="2700000" algn="tl">
                      <a:srgbClr val="DDDDDD"/>
                    </a:outerShdw>
                  </a:effectLst>
                  <a:latin typeface="Times New Roman" charset="0"/>
                </a:rPr>
                <a:t>Arminian Tradition</a:t>
              </a:r>
            </a:p>
          </p:txBody>
        </p:sp>
        <p:sp>
          <p:nvSpPr>
            <p:cNvPr id="706569" name="Line 9"/>
            <p:cNvSpPr>
              <a:spLocks noChangeShapeType="1"/>
            </p:cNvSpPr>
            <p:nvPr/>
          </p:nvSpPr>
          <p:spPr bwMode="auto">
            <a:xfrm flipV="1">
              <a:off x="4336" y="2496"/>
              <a:ext cx="528"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70" name="Text Box 10"/>
            <p:cNvSpPr txBox="1">
              <a:spLocks noChangeArrowheads="1"/>
            </p:cNvSpPr>
            <p:nvPr/>
          </p:nvSpPr>
          <p:spPr bwMode="auto">
            <a:xfrm rot="-2689620">
              <a:off x="4042" y="2591"/>
              <a:ext cx="9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Pentecostals</a:t>
              </a:r>
            </a:p>
          </p:txBody>
        </p:sp>
        <p:sp>
          <p:nvSpPr>
            <p:cNvPr id="706571" name="Line 11"/>
            <p:cNvSpPr>
              <a:spLocks noChangeShapeType="1"/>
            </p:cNvSpPr>
            <p:nvPr/>
          </p:nvSpPr>
          <p:spPr bwMode="auto">
            <a:xfrm flipV="1">
              <a:off x="3014" y="2496"/>
              <a:ext cx="528"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72" name="Text Box 12"/>
            <p:cNvSpPr txBox="1">
              <a:spLocks noChangeArrowheads="1"/>
            </p:cNvSpPr>
            <p:nvPr/>
          </p:nvSpPr>
          <p:spPr bwMode="auto">
            <a:xfrm rot="-2689620">
              <a:off x="2736" y="2622"/>
              <a:ext cx="8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Methodists</a:t>
              </a:r>
            </a:p>
          </p:txBody>
        </p:sp>
        <p:sp>
          <p:nvSpPr>
            <p:cNvPr id="706573" name="Line 13"/>
            <p:cNvSpPr>
              <a:spLocks noChangeShapeType="1"/>
            </p:cNvSpPr>
            <p:nvPr/>
          </p:nvSpPr>
          <p:spPr bwMode="auto">
            <a:xfrm flipV="1">
              <a:off x="3277" y="2496"/>
              <a:ext cx="528"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74" name="Text Box 14"/>
            <p:cNvSpPr txBox="1">
              <a:spLocks noChangeArrowheads="1"/>
            </p:cNvSpPr>
            <p:nvPr/>
          </p:nvSpPr>
          <p:spPr bwMode="auto">
            <a:xfrm rot="-2689620">
              <a:off x="3005" y="2635"/>
              <a:ext cx="8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Wesleyans</a:t>
              </a:r>
            </a:p>
          </p:txBody>
        </p:sp>
        <p:sp>
          <p:nvSpPr>
            <p:cNvPr id="706575" name="Line 15"/>
            <p:cNvSpPr>
              <a:spLocks noChangeShapeType="1"/>
            </p:cNvSpPr>
            <p:nvPr/>
          </p:nvSpPr>
          <p:spPr bwMode="auto">
            <a:xfrm flipV="1">
              <a:off x="4016" y="2240"/>
              <a:ext cx="784" cy="7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76" name="Text Box 16"/>
            <p:cNvSpPr txBox="1">
              <a:spLocks noChangeArrowheads="1"/>
            </p:cNvSpPr>
            <p:nvPr/>
          </p:nvSpPr>
          <p:spPr bwMode="auto">
            <a:xfrm rot="-2689620">
              <a:off x="3656" y="2475"/>
              <a:ext cx="1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Church of Christ</a:t>
              </a:r>
            </a:p>
          </p:txBody>
        </p:sp>
        <p:sp>
          <p:nvSpPr>
            <p:cNvPr id="706577" name="Line 17"/>
            <p:cNvSpPr>
              <a:spLocks noChangeShapeType="1"/>
            </p:cNvSpPr>
            <p:nvPr/>
          </p:nvSpPr>
          <p:spPr bwMode="auto">
            <a:xfrm flipV="1">
              <a:off x="4628" y="2564"/>
              <a:ext cx="460" cy="4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78" name="Text Box 18"/>
            <p:cNvSpPr txBox="1">
              <a:spLocks noChangeArrowheads="1"/>
            </p:cNvSpPr>
            <p:nvPr/>
          </p:nvSpPr>
          <p:spPr bwMode="auto">
            <a:xfrm rot="-2689620">
              <a:off x="4357" y="2638"/>
              <a:ext cx="8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Nazarenes</a:t>
              </a:r>
            </a:p>
          </p:txBody>
        </p:sp>
        <p:sp>
          <p:nvSpPr>
            <p:cNvPr id="706579" name="Line 19"/>
            <p:cNvSpPr>
              <a:spLocks noChangeShapeType="1"/>
            </p:cNvSpPr>
            <p:nvPr/>
          </p:nvSpPr>
          <p:spPr bwMode="auto">
            <a:xfrm flipV="1">
              <a:off x="3632" y="2192"/>
              <a:ext cx="832" cy="8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80" name="Text Box 20"/>
            <p:cNvSpPr txBox="1">
              <a:spLocks noChangeArrowheads="1"/>
            </p:cNvSpPr>
            <p:nvPr/>
          </p:nvSpPr>
          <p:spPr bwMode="auto">
            <a:xfrm rot="-2689620">
              <a:off x="3290" y="2464"/>
              <a:ext cx="1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Free-will Baptists</a:t>
              </a:r>
            </a:p>
          </p:txBody>
        </p:sp>
        <p:sp>
          <p:nvSpPr>
            <p:cNvPr id="706581" name="Line 21"/>
            <p:cNvSpPr>
              <a:spLocks noChangeShapeType="1"/>
            </p:cNvSpPr>
            <p:nvPr/>
          </p:nvSpPr>
          <p:spPr bwMode="auto">
            <a:xfrm flipV="1">
              <a:off x="2987" y="1586"/>
              <a:ext cx="469" cy="4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82" name="Text Box 22"/>
            <p:cNvSpPr txBox="1">
              <a:spLocks noChangeArrowheads="1"/>
            </p:cNvSpPr>
            <p:nvPr/>
          </p:nvSpPr>
          <p:spPr bwMode="auto">
            <a:xfrm rot="-2689620">
              <a:off x="2688" y="1686"/>
              <a:ext cx="83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 Calvinists</a:t>
              </a:r>
            </a:p>
          </p:txBody>
        </p:sp>
        <p:sp>
          <p:nvSpPr>
            <p:cNvPr id="706583" name="Line 23"/>
            <p:cNvSpPr>
              <a:spLocks noChangeShapeType="1"/>
            </p:cNvSpPr>
            <p:nvPr/>
          </p:nvSpPr>
          <p:spPr bwMode="auto">
            <a:xfrm flipV="1">
              <a:off x="3273" y="1392"/>
              <a:ext cx="663" cy="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84" name="Text Box 24"/>
            <p:cNvSpPr txBox="1">
              <a:spLocks noChangeArrowheads="1"/>
            </p:cNvSpPr>
            <p:nvPr/>
          </p:nvSpPr>
          <p:spPr bwMode="auto">
            <a:xfrm rot="-2689620">
              <a:off x="2928" y="1591"/>
              <a:ext cx="109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 Presbyterians</a:t>
              </a:r>
            </a:p>
          </p:txBody>
        </p:sp>
        <p:sp>
          <p:nvSpPr>
            <p:cNvPr id="706585" name="Line 25"/>
            <p:cNvSpPr>
              <a:spLocks noChangeShapeType="1"/>
            </p:cNvSpPr>
            <p:nvPr/>
          </p:nvSpPr>
          <p:spPr bwMode="auto">
            <a:xfrm flipV="1">
              <a:off x="2698" y="1527"/>
              <a:ext cx="528"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86" name="Text Box 26"/>
            <p:cNvSpPr txBox="1">
              <a:spLocks noChangeArrowheads="1"/>
            </p:cNvSpPr>
            <p:nvPr/>
          </p:nvSpPr>
          <p:spPr bwMode="auto">
            <a:xfrm rot="-2689620">
              <a:off x="2400" y="1632"/>
              <a:ext cx="8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 Lutherans</a:t>
              </a:r>
            </a:p>
          </p:txBody>
        </p:sp>
        <p:sp>
          <p:nvSpPr>
            <p:cNvPr id="706587" name="Line 27"/>
            <p:cNvSpPr>
              <a:spLocks noChangeShapeType="1"/>
            </p:cNvSpPr>
            <p:nvPr/>
          </p:nvSpPr>
          <p:spPr bwMode="auto">
            <a:xfrm flipV="1">
              <a:off x="3555" y="1527"/>
              <a:ext cx="528"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88" name="Text Box 28"/>
            <p:cNvSpPr txBox="1">
              <a:spLocks noChangeArrowheads="1"/>
            </p:cNvSpPr>
            <p:nvPr/>
          </p:nvSpPr>
          <p:spPr bwMode="auto">
            <a:xfrm rot="-2689620">
              <a:off x="3264" y="1667"/>
              <a:ext cx="8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  Reformed</a:t>
              </a:r>
            </a:p>
          </p:txBody>
        </p:sp>
        <p:sp>
          <p:nvSpPr>
            <p:cNvPr id="706589" name="Line 29"/>
            <p:cNvSpPr>
              <a:spLocks noChangeShapeType="1"/>
            </p:cNvSpPr>
            <p:nvPr/>
          </p:nvSpPr>
          <p:spPr bwMode="auto">
            <a:xfrm flipV="1">
              <a:off x="3888" y="1671"/>
              <a:ext cx="384"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endParaRPr lang="en-US"/>
            </a:p>
          </p:txBody>
        </p:sp>
        <p:sp>
          <p:nvSpPr>
            <p:cNvPr id="706590" name="Text Box 30"/>
            <p:cNvSpPr txBox="1">
              <a:spLocks noChangeArrowheads="1"/>
            </p:cNvSpPr>
            <p:nvPr/>
          </p:nvSpPr>
          <p:spPr bwMode="auto">
            <a:xfrm rot="-2689620">
              <a:off x="3606" y="1729"/>
              <a:ext cx="7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pPr>
              <a:r>
                <a:rPr lang="en-US" sz="2000" b="1">
                  <a:solidFill>
                    <a:srgbClr val="800000"/>
                  </a:solidFill>
                  <a:effectLst>
                    <a:outerShdw blurRad="38100" dist="38100" dir="2700000" algn="tl">
                      <a:srgbClr val="DDDDDD"/>
                    </a:outerShdw>
                  </a:effectLst>
                  <a:latin typeface="Times New Roman" charset="0"/>
                </a:rPr>
                <a:t> Baptists</a:t>
              </a:r>
            </a:p>
          </p:txBody>
        </p:sp>
      </p:grpSp>
      <p:sp>
        <p:nvSpPr>
          <p:cNvPr id="706591" name="Rectangle 31"/>
          <p:cNvSpPr>
            <a:spLocks noGrp="1" noChangeArrowheads="1"/>
          </p:cNvSpPr>
          <p:nvPr>
            <p:ph type="title"/>
          </p:nvPr>
        </p:nvSpPr>
        <p:spPr>
          <a:xfrm>
            <a:off x="-228600" y="274638"/>
            <a:ext cx="9372600" cy="1143000"/>
          </a:xfrm>
        </p:spPr>
        <p:txBody>
          <a:bodyPr/>
          <a:lstStyle/>
          <a:p>
            <a:r>
              <a:rPr lang="en-US"/>
              <a:t>Unconditional Election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08611" name="Rectangle 3"/>
          <p:cNvSpPr>
            <a:spLocks noChangeArrowheads="1"/>
          </p:cNvSpPr>
          <p:nvPr/>
        </p:nvSpPr>
        <p:spPr bwMode="auto">
          <a:xfrm>
            <a:off x="2438400" y="2024063"/>
            <a:ext cx="5410200" cy="2847975"/>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anchor="ctr">
            <a:spAutoFit/>
          </a:bodyPr>
          <a:lstStyle/>
          <a:p>
            <a:pPr>
              <a:spcBef>
                <a:spcPct val="0"/>
              </a:spcBef>
              <a:buFontTx/>
              <a:buNone/>
            </a:pPr>
            <a:r>
              <a:rPr lang="ja-JP" altLang="en-US" sz="3600" b="1">
                <a:latin typeface="Bradley Hand ITC" charset="0"/>
              </a:rPr>
              <a:t>“</a:t>
            </a:r>
            <a:r>
              <a:rPr lang="en-US" sz="3600" b="1">
                <a:latin typeface="Bradley Hand ITC" charset="0"/>
              </a:rPr>
              <a:t>The human will does not attain grace through freedom, but freedom through grace.</a:t>
            </a:r>
            <a:r>
              <a:rPr lang="ja-JP" altLang="en-US" sz="3600" b="1">
                <a:latin typeface="Bradley Hand ITC" charset="0"/>
              </a:rPr>
              <a:t>”</a:t>
            </a:r>
            <a:endParaRPr lang="en-US" sz="3600" b="1">
              <a:latin typeface="Bradley Hand ITC" charset="0"/>
            </a:endParaRPr>
          </a:p>
          <a:p>
            <a:pPr algn="r">
              <a:spcBef>
                <a:spcPct val="0"/>
              </a:spcBef>
              <a:buFontTx/>
              <a:buNone/>
            </a:pPr>
            <a:r>
              <a:rPr lang="en-US" sz="3600" b="1">
                <a:latin typeface="Bradley Hand ITC" charset="0"/>
                <a:cs typeface="Arial" charset="0"/>
              </a:rPr>
              <a:t>–</a:t>
            </a:r>
            <a:r>
              <a:rPr lang="en-US" sz="3600" b="1">
                <a:latin typeface="Bradley Hand ITC" charset="0"/>
              </a:rPr>
              <a:t>Augustine of Hippo</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10659" name="Rectangle 3"/>
          <p:cNvSpPr>
            <a:spLocks noGrp="1" noChangeArrowheads="1"/>
          </p:cNvSpPr>
          <p:nvPr>
            <p:ph type="title"/>
          </p:nvPr>
        </p:nvSpPr>
        <p:spPr>
          <a:xfrm>
            <a:off x="0" y="274638"/>
            <a:ext cx="9144000" cy="1143000"/>
          </a:xfrm>
        </p:spPr>
        <p:txBody>
          <a:bodyPr/>
          <a:lstStyle/>
          <a:p>
            <a:r>
              <a:rPr lang="en-US"/>
              <a:t>Tulip</a:t>
            </a:r>
          </a:p>
        </p:txBody>
      </p:sp>
      <p:grpSp>
        <p:nvGrpSpPr>
          <p:cNvPr id="710660" name="Group 4"/>
          <p:cNvGrpSpPr>
            <a:grpSpLocks/>
          </p:cNvGrpSpPr>
          <p:nvPr/>
        </p:nvGrpSpPr>
        <p:grpSpPr bwMode="auto">
          <a:xfrm>
            <a:off x="2286000" y="1600200"/>
            <a:ext cx="5105400" cy="4495800"/>
            <a:chOff x="1440" y="1008"/>
            <a:chExt cx="3216" cy="2832"/>
          </a:xfrm>
        </p:grpSpPr>
        <p:sp>
          <p:nvSpPr>
            <p:cNvPr id="710661" name="Rectangle 5"/>
            <p:cNvSpPr>
              <a:spLocks noChangeArrowheads="1"/>
            </p:cNvSpPr>
            <p:nvPr/>
          </p:nvSpPr>
          <p:spPr bwMode="auto">
            <a:xfrm>
              <a:off x="2112" y="1008"/>
              <a:ext cx="2544" cy="2832"/>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50000"/>
                </a:schemeClr>
              </a:outerShdw>
            </a:effectLst>
          </p:spPr>
          <p:txBody>
            <a:bodyPr/>
            <a:lstStyle/>
            <a:p>
              <a:pPr>
                <a:spcBef>
                  <a:spcPct val="0"/>
                </a:spcBef>
                <a:buFontTx/>
                <a:buNone/>
              </a:pPr>
              <a:r>
                <a:rPr lang="en-US" sz="1200" b="1">
                  <a:latin typeface="Arial" charset="0"/>
                </a:rPr>
                <a:t>Total Depravity</a:t>
              </a:r>
              <a:r>
                <a:rPr lang="en-US" sz="1200">
                  <a:latin typeface="Arial" charset="0"/>
                </a:rPr>
                <a:t>: Humanity has fallen into a state of radical corruption that has affected </a:t>
              </a:r>
              <a:r>
                <a:rPr lang="en-US" sz="1200" i="1">
                  <a:latin typeface="Arial" charset="0"/>
                </a:rPr>
                <a:t>every</a:t>
              </a:r>
              <a:r>
                <a:rPr lang="en-US" sz="1200">
                  <a:latin typeface="Arial" charset="0"/>
                </a:rPr>
                <a:t> aspect of who we are. The imago Dei has been marred, but not destroyed.</a:t>
              </a:r>
            </a:p>
            <a:p>
              <a:pPr>
                <a:spcBef>
                  <a:spcPct val="0"/>
                </a:spcBef>
                <a:buFontTx/>
                <a:buNone/>
              </a:pPr>
              <a:endParaRPr lang="en-US" sz="1400">
                <a:latin typeface="Arial" charset="0"/>
              </a:endParaRPr>
            </a:p>
            <a:p>
              <a:pPr>
                <a:spcBef>
                  <a:spcPct val="0"/>
                </a:spcBef>
                <a:buFontTx/>
                <a:buNone/>
              </a:pPr>
              <a:r>
                <a:rPr lang="en-US" sz="1200" b="1">
                  <a:latin typeface="Arial" charset="0"/>
                </a:rPr>
                <a:t>Unconditional Election</a:t>
              </a:r>
              <a:r>
                <a:rPr lang="en-US" sz="1200">
                  <a:latin typeface="Arial" charset="0"/>
                </a:rPr>
                <a:t>: The belief that God predestined people for salvation before the beginning of time. This election was not based or conditioned upon anything in man, good or evil, foreseen or present, but upon God</a:t>
              </a:r>
              <a:r>
                <a:rPr lang="ja-JP" altLang="en-US" sz="1200">
                  <a:latin typeface="Arial"/>
                </a:rPr>
                <a:t>’</a:t>
              </a:r>
              <a:r>
                <a:rPr lang="en-US" sz="1200">
                  <a:latin typeface="Arial" charset="0"/>
                </a:rPr>
                <a:t>s sovereign choice.</a:t>
              </a:r>
              <a:endParaRPr lang="en-US" sz="1600">
                <a:latin typeface="Arial" charset="0"/>
              </a:endParaRPr>
            </a:p>
            <a:p>
              <a:pPr>
                <a:spcBef>
                  <a:spcPct val="0"/>
                </a:spcBef>
                <a:buFontTx/>
                <a:buNone/>
              </a:pPr>
              <a:endParaRPr lang="en-US" sz="1600">
                <a:latin typeface="Arial" charset="0"/>
              </a:endParaRPr>
            </a:p>
            <a:p>
              <a:pPr>
                <a:spcBef>
                  <a:spcPct val="0"/>
                </a:spcBef>
                <a:buFontTx/>
                <a:buNone/>
              </a:pPr>
              <a:endParaRPr lang="en-US" sz="1600">
                <a:latin typeface="Arial" charset="0"/>
              </a:endParaRPr>
            </a:p>
          </p:txBody>
        </p:sp>
        <p:sp>
          <p:nvSpPr>
            <p:cNvPr id="710662" name="Rectangle 6"/>
            <p:cNvSpPr>
              <a:spLocks noChangeArrowheads="1"/>
            </p:cNvSpPr>
            <p:nvPr/>
          </p:nvSpPr>
          <p:spPr bwMode="auto">
            <a:xfrm>
              <a:off x="1440" y="1008"/>
              <a:ext cx="672" cy="2832"/>
            </a:xfrm>
            <a:prstGeom prst="rect">
              <a:avLst/>
            </a:prstGeom>
            <a:solidFill>
              <a:srgbClr val="990000"/>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algn="ctr">
                <a:spcBef>
                  <a:spcPct val="0"/>
                </a:spcBef>
                <a:buFontTx/>
                <a:buNone/>
              </a:pPr>
              <a:r>
                <a:rPr lang="en-US" sz="6000" b="1">
                  <a:solidFill>
                    <a:schemeClr val="bg1"/>
                  </a:solidFill>
                  <a:latin typeface="Perpetua Titling MT" charset="0"/>
                </a:rPr>
                <a:t>T</a:t>
              </a:r>
            </a:p>
            <a:p>
              <a:pPr algn="ctr">
                <a:spcBef>
                  <a:spcPct val="0"/>
                </a:spcBef>
                <a:buFontTx/>
                <a:buNone/>
              </a:pPr>
              <a:r>
                <a:rPr lang="en-US" sz="6000" b="1">
                  <a:solidFill>
                    <a:schemeClr val="bg1"/>
                  </a:solidFill>
                  <a:latin typeface="Perpetua Titling MT" charset="0"/>
                </a:rPr>
                <a:t>U</a:t>
              </a:r>
            </a:p>
            <a:p>
              <a:pPr algn="ctr">
                <a:spcBef>
                  <a:spcPct val="0"/>
                </a:spcBef>
                <a:buFontTx/>
                <a:buNone/>
              </a:pPr>
              <a:r>
                <a:rPr lang="en-US" sz="6000" b="1">
                  <a:solidFill>
                    <a:schemeClr val="bg1"/>
                  </a:solidFill>
                  <a:latin typeface="Perpetua Titling MT" charset="0"/>
                </a:rPr>
                <a:t>L</a:t>
              </a:r>
            </a:p>
            <a:p>
              <a:pPr algn="ctr">
                <a:spcBef>
                  <a:spcPct val="0"/>
                </a:spcBef>
                <a:buFontTx/>
                <a:buNone/>
              </a:pPr>
              <a:r>
                <a:rPr lang="en-US" sz="6000" b="1">
                  <a:solidFill>
                    <a:schemeClr val="bg1"/>
                  </a:solidFill>
                  <a:latin typeface="Perpetua Titling MT" charset="0"/>
                </a:rPr>
                <a:t>I</a:t>
              </a:r>
            </a:p>
            <a:p>
              <a:pPr algn="ctr">
                <a:spcBef>
                  <a:spcPct val="0"/>
                </a:spcBef>
                <a:buFontTx/>
                <a:buNone/>
              </a:pPr>
              <a:r>
                <a:rPr lang="en-US" sz="6000" b="1">
                  <a:solidFill>
                    <a:schemeClr val="bg1"/>
                  </a:solidFill>
                  <a:latin typeface="Perpetua Titling MT" charset="0"/>
                </a:rPr>
                <a:t>P</a:t>
              </a: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711683" name="Group 3"/>
          <p:cNvGraphicFramePr>
            <a:graphicFrameLocks noGrp="1"/>
          </p:cNvGraphicFramePr>
          <p:nvPr/>
        </p:nvGraphicFramePr>
        <p:xfrm>
          <a:off x="1219200" y="1295400"/>
          <a:ext cx="7162800" cy="4953001"/>
        </p:xfrm>
        <a:graphic>
          <a:graphicData uri="http://schemas.openxmlformats.org/drawingml/2006/table">
            <a:tbl>
              <a:tblPr/>
              <a:tblGrid>
                <a:gridCol w="3581400"/>
                <a:gridCol w="3581400"/>
              </a:tblGrid>
              <a:tr h="671513">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36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Calvinism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36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Arminianism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4281488">
                <a:tc>
                  <a:txBody>
                    <a:bodyPr/>
                    <a:lstStyle/>
                    <a:p>
                      <a:pPr marL="282575" marR="0" lvl="0" indent="-282575"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T</a:t>
                      </a:r>
                      <a:r>
                        <a:rPr kumimoji="0" lang="en-US" sz="2400" b="0" i="0" u="none" strike="noStrike" cap="none" normalizeH="0" baseline="0">
                          <a:ln>
                            <a:noFill/>
                          </a:ln>
                          <a:solidFill>
                            <a:schemeClr val="tx1"/>
                          </a:solidFill>
                          <a:effectLst/>
                          <a:latin typeface="Perpetua" charset="0"/>
                          <a:ea typeface="ＭＳ Ｐゴシック" charset="0"/>
                        </a:rPr>
                        <a:t>otal Depravity (Radical    Depravity)</a:t>
                      </a:r>
                    </a:p>
                    <a:p>
                      <a:pPr marL="282575" marR="0" lvl="0" indent="-282575"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U</a:t>
                      </a:r>
                      <a:r>
                        <a:rPr kumimoji="0" lang="en-US" sz="2400" b="0" i="0" u="none" strike="noStrike" cap="none" normalizeH="0" baseline="0">
                          <a:ln>
                            <a:noFill/>
                          </a:ln>
                          <a:solidFill>
                            <a:schemeClr val="tx1"/>
                          </a:solidFill>
                          <a:effectLst/>
                          <a:latin typeface="Perpetua" charset="0"/>
                          <a:ea typeface="ＭＳ Ｐゴシック" charset="0"/>
                        </a:rPr>
                        <a:t>nconditional Election</a:t>
                      </a:r>
                    </a:p>
                    <a:p>
                      <a:pPr marL="282575" marR="0" lvl="0" indent="-282575"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L</a:t>
                      </a:r>
                      <a:endParaRPr kumimoji="0" lang="en-US" sz="2400" b="0" i="0" u="none" strike="noStrike" cap="none" normalizeH="0" baseline="0">
                        <a:ln>
                          <a:noFill/>
                        </a:ln>
                        <a:solidFill>
                          <a:schemeClr val="tx1"/>
                        </a:solidFill>
                        <a:effectLst/>
                        <a:latin typeface="Perpetua" charset="0"/>
                        <a:ea typeface="ＭＳ Ｐゴシック" charset="0"/>
                      </a:endParaRPr>
                    </a:p>
                    <a:p>
                      <a:pPr marL="282575" marR="0" lvl="0" indent="-282575" algn="l" defTabSz="914400" rtl="0" eaLnBrk="1" fontAlgn="base" latinLnBrk="0" hangingPunct="1">
                        <a:lnSpc>
                          <a:spcPct val="100000"/>
                        </a:lnSpc>
                        <a:spcBef>
                          <a:spcPct val="20000"/>
                        </a:spcBef>
                        <a:spcAft>
                          <a:spcPct val="0"/>
                        </a:spcAft>
                        <a:buClr>
                          <a:srgbClr val="990000"/>
                        </a:buClr>
                        <a:buSzTx/>
                        <a:buFontTx/>
                        <a:buNone/>
                        <a:tabLst/>
                      </a:pPr>
                      <a:endParaRPr kumimoji="0" lang="en-US" sz="2400" b="0" i="0" u="none" strike="noStrike" cap="none" normalizeH="0" baseline="0">
                        <a:ln>
                          <a:noFill/>
                        </a:ln>
                        <a:solidFill>
                          <a:schemeClr val="tx1"/>
                        </a:solidFill>
                        <a:effectLst/>
                        <a:latin typeface="Perpetua" charset="0"/>
                        <a:ea typeface="ＭＳ Ｐゴシック" charset="0"/>
                      </a:endParaRPr>
                    </a:p>
                    <a:p>
                      <a:pPr marL="282575" marR="0" lvl="0" indent="-282575"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I</a:t>
                      </a:r>
                      <a:endParaRPr kumimoji="0" lang="en-US" sz="2400" b="0" i="0" u="none" strike="noStrike" cap="none" normalizeH="0" baseline="0">
                        <a:ln>
                          <a:noFill/>
                        </a:ln>
                        <a:solidFill>
                          <a:schemeClr val="tx1"/>
                        </a:solidFill>
                        <a:effectLst/>
                        <a:latin typeface="Perpetua" charset="0"/>
                        <a:ea typeface="ＭＳ Ｐゴシック" charset="0"/>
                      </a:endParaRPr>
                    </a:p>
                    <a:p>
                      <a:pPr marL="282575" marR="0" lvl="0" indent="-282575" algn="l" defTabSz="914400" rtl="0" eaLnBrk="1" fontAlgn="base" latinLnBrk="0" hangingPunct="1">
                        <a:lnSpc>
                          <a:spcPct val="100000"/>
                        </a:lnSpc>
                        <a:spcBef>
                          <a:spcPct val="20000"/>
                        </a:spcBef>
                        <a:spcAft>
                          <a:spcPct val="0"/>
                        </a:spcAft>
                        <a:buClr>
                          <a:srgbClr val="990000"/>
                        </a:buClr>
                        <a:buSzTx/>
                        <a:buFontTx/>
                        <a:buNone/>
                        <a:tabLst/>
                      </a:pPr>
                      <a:endParaRPr kumimoji="0" lang="en-US" sz="2400" b="0" i="0" u="none" strike="noStrike" cap="none" normalizeH="0" baseline="0">
                        <a:ln>
                          <a:noFill/>
                        </a:ln>
                        <a:solidFill>
                          <a:schemeClr val="tx1"/>
                        </a:solidFill>
                        <a:effectLst/>
                        <a:latin typeface="Perpetua" charset="0"/>
                        <a:ea typeface="ＭＳ Ｐゴシック" charset="0"/>
                      </a:endParaRPr>
                    </a:p>
                    <a:p>
                      <a:pPr marL="282575" marR="0" lvl="0" indent="-282575" algn="l" defTabSz="914400" rtl="0" eaLnBrk="1" fontAlgn="base" latinLnBrk="0" hangingPunct="1">
                        <a:lnSpc>
                          <a:spcPct val="100000"/>
                        </a:lnSpc>
                        <a:spcBef>
                          <a:spcPct val="20000"/>
                        </a:spcBef>
                        <a:spcAft>
                          <a:spcPct val="0"/>
                        </a:spcAft>
                        <a:buClr>
                          <a:srgbClr val="990000"/>
                        </a:buClr>
                        <a:buSzTx/>
                        <a:buFontTx/>
                        <a:buNone/>
                        <a:tabLst/>
                      </a:pPr>
                      <a:r>
                        <a:rPr kumimoji="0" lang="en-US" sz="3200" b="1" i="0" u="none" strike="noStrike" cap="none" normalizeH="0" baseline="0">
                          <a:ln>
                            <a:noFill/>
                          </a:ln>
                          <a:solidFill>
                            <a:srgbClr val="990000"/>
                          </a:solidFill>
                          <a:effectLst>
                            <a:outerShdw blurRad="38100" dist="38100" dir="2700000" algn="tl">
                              <a:srgbClr val="DDDDDD"/>
                            </a:outerShdw>
                          </a:effectLst>
                          <a:latin typeface="Perpetua" charset="0"/>
                          <a:ea typeface="ＭＳ Ｐゴシック" charset="0"/>
                        </a:rPr>
                        <a:t>P</a:t>
                      </a:r>
                      <a:endParaRPr kumimoji="0" lang="en-US" sz="2400" b="0" i="0" u="none" strike="noStrike" cap="none" normalizeH="0" baseline="0">
                        <a:ln>
                          <a:noFill/>
                        </a:ln>
                        <a:solidFill>
                          <a:schemeClr val="tx1"/>
                        </a:solidFill>
                        <a:effectLst/>
                        <a:latin typeface="Perpetu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tx1"/>
                          </a:solidFill>
                          <a:effectLst/>
                          <a:latin typeface="Perpetua" charset="0"/>
                          <a:ea typeface="ＭＳ Ｐゴシック" charset="0"/>
                        </a:rPr>
                        <a:t>Partial Depravity</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3200" b="0" i="0" u="none" strike="noStrike" cap="none" normalizeH="0" baseline="0">
                        <a:ln>
                          <a:noFill/>
                        </a:ln>
                        <a:solidFill>
                          <a:schemeClr val="tx1"/>
                        </a:solidFill>
                        <a:effectLst/>
                        <a:latin typeface="Perpetu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tx1"/>
                          </a:solidFill>
                          <a:effectLst/>
                          <a:latin typeface="Perpetua" charset="0"/>
                          <a:ea typeface="ＭＳ Ｐゴシック" charset="0"/>
                        </a:rPr>
                        <a:t>Conditional Election</a:t>
                      </a: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1000" b="0" i="0" u="none" strike="noStrike" cap="none" normalizeH="0" baseline="0">
                        <a:ln>
                          <a:noFill/>
                        </a:ln>
                        <a:solidFill>
                          <a:schemeClr val="tx1"/>
                        </a:solidFill>
                        <a:effectLst/>
                        <a:latin typeface="Perpetu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rgbClr val="990000"/>
                        </a:buClr>
                        <a:buSzTx/>
                        <a:buFontTx/>
                        <a:buNone/>
                        <a:tabLst/>
                      </a:pPr>
                      <a:endParaRPr kumimoji="0" lang="en-US" sz="2400" b="0" i="0"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1694" name="Rectangle 14"/>
          <p:cNvSpPr>
            <a:spLocks noGrp="1" noChangeArrowheads="1"/>
          </p:cNvSpPr>
          <p:nvPr>
            <p:ph type="title"/>
          </p:nvPr>
        </p:nvSpPr>
        <p:spPr>
          <a:xfrm>
            <a:off x="0" y="274638"/>
            <a:ext cx="9144000" cy="1143000"/>
          </a:xfrm>
        </p:spPr>
        <p:txBody>
          <a:bodyPr/>
          <a:lstStyle/>
          <a:p>
            <a:r>
              <a:rPr lang="en-US"/>
              <a:t>Tulip</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12707" name="Rectangle 3"/>
          <p:cNvSpPr>
            <a:spLocks noGrp="1" noChangeArrowheads="1"/>
          </p:cNvSpPr>
          <p:nvPr>
            <p:ph type="body" idx="1"/>
          </p:nvPr>
        </p:nvSpPr>
        <p:spPr/>
        <p:txBody>
          <a:bodyPr/>
          <a:lstStyle/>
          <a:p>
            <a:pPr>
              <a:buFontTx/>
              <a:buNone/>
            </a:pPr>
            <a:r>
              <a:rPr lang="en-US"/>
              <a:t>Defense of unconditional election:</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13731" name="Rectangle 3"/>
          <p:cNvSpPr>
            <a:spLocks noGrp="1" noChangeArrowheads="1"/>
          </p:cNvSpPr>
          <p:nvPr>
            <p:ph type="body" idx="1"/>
          </p:nvPr>
        </p:nvSpPr>
        <p:spPr/>
        <p:txBody>
          <a:bodyPr/>
          <a:lstStyle/>
          <a:p>
            <a:pPr marL="609600" indent="-609600">
              <a:lnSpc>
                <a:spcPct val="90000"/>
              </a:lnSpc>
              <a:buFontTx/>
              <a:buAutoNum type="arabicPeriod"/>
            </a:pPr>
            <a:r>
              <a:rPr lang="en-US"/>
              <a:t>Election must be unconditional and individual, because man is totally depraved. If election were conditioned upon the choice of man, no one would ever be elect, since man does not have the inclination or ability to choose God on his own. The only thing that man contributes to his salvation is sin. Therefore, God must unconditionally predestine people to salvation.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15779" name="Rectangle 3"/>
          <p:cNvSpPr>
            <a:spLocks noGrp="1" noChangeArrowheads="1"/>
          </p:cNvSpPr>
          <p:nvPr>
            <p:ph type="body" idx="1"/>
          </p:nvPr>
        </p:nvSpPr>
        <p:spPr/>
        <p:txBody>
          <a:bodyPr/>
          <a:lstStyle/>
          <a:p>
            <a:pPr marL="0" indent="0">
              <a:lnSpc>
                <a:spcPct val="80000"/>
              </a:lnSpc>
              <a:buFontTx/>
              <a:buNone/>
            </a:pPr>
            <a:r>
              <a:rPr lang="en-US" sz="2800" b="1">
                <a:effectLst>
                  <a:outerShdw blurRad="38100" dist="38100" dir="2700000" algn="tl">
                    <a:srgbClr val="DDDDDD"/>
                  </a:outerShdw>
                </a:effectLst>
              </a:rPr>
              <a:t>Rom. 3:10–18   </a:t>
            </a:r>
          </a:p>
          <a:p>
            <a:pPr marL="0" indent="0">
              <a:lnSpc>
                <a:spcPct val="80000"/>
              </a:lnSpc>
              <a:buFontTx/>
              <a:buNone/>
            </a:pPr>
            <a:r>
              <a:rPr lang="ja-JP" altLang="en-US" sz="2800">
                <a:latin typeface="Arial"/>
              </a:rPr>
              <a:t>“</a:t>
            </a:r>
            <a:r>
              <a:rPr lang="en-US" sz="2800"/>
              <a:t>Just as it is written: </a:t>
            </a:r>
            <a:r>
              <a:rPr lang="ja-JP" altLang="en-US" sz="2800">
                <a:latin typeface="Arial"/>
              </a:rPr>
              <a:t>‘</a:t>
            </a:r>
            <a:r>
              <a:rPr lang="en-US" sz="2800"/>
              <a:t>There is no one righteous, not even one, there is no one who understands, there is no one who seeks God. All have turned away, together they have become worthless; there is no one who shows kindness, not even one. Their throats are open graves, they deceive with their tongues, the poison of asps is under their lips. Their mouths are full of cursing and bitterness. Their feet are swift to shed blood, ruin and misery are in their paths, and the way of peace they have not known. There is no fear of God before their eyes.</a:t>
            </a:r>
            <a:r>
              <a:rPr lang="ja-JP" altLang="en-US" sz="2800">
                <a:latin typeface="Arial"/>
              </a:rPr>
              <a:t>’”</a:t>
            </a:r>
            <a:endParaRPr lang="en-US" sz="28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0" y="274638"/>
            <a:ext cx="9144000" cy="1143000"/>
          </a:xfrm>
        </p:spPr>
        <p:txBody>
          <a:bodyPr/>
          <a:lstStyle/>
          <a:p>
            <a:r>
              <a:rPr lang="en-US"/>
              <a:t>Question</a:t>
            </a:r>
          </a:p>
        </p:txBody>
      </p:sp>
      <p:sp>
        <p:nvSpPr>
          <p:cNvPr id="689156" name="Rectangle 4"/>
          <p:cNvSpPr>
            <a:spLocks noGrp="1" noChangeArrowheads="1"/>
          </p:cNvSpPr>
          <p:nvPr>
            <p:ph type="body" idx="1"/>
          </p:nvPr>
        </p:nvSpPr>
        <p:spPr/>
        <p:txBody>
          <a:bodyPr/>
          <a:lstStyle/>
          <a:p>
            <a:pPr marL="0" indent="0" algn="ctr">
              <a:buFontTx/>
              <a:buNone/>
            </a:pPr>
            <a:endParaRPr lang="en-US" sz="4000">
              <a:effectLst>
                <a:outerShdw blurRad="38100" dist="38100" dir="2700000" algn="tl">
                  <a:srgbClr val="DDDDDD"/>
                </a:outerShdw>
              </a:effectLst>
            </a:endParaRPr>
          </a:p>
          <a:p>
            <a:pPr marL="0" indent="0" algn="ctr">
              <a:buFontTx/>
              <a:buNone/>
            </a:pPr>
            <a:r>
              <a:rPr lang="en-US" sz="4000">
                <a:effectLst>
                  <a:outerShdw blurRad="38100" dist="38100" dir="2700000" algn="tl">
                    <a:srgbClr val="DDDDDD"/>
                  </a:outerShdw>
                </a:effectLst>
              </a:rPr>
              <a:t>What is predestination/election?</a:t>
            </a:r>
          </a:p>
          <a:p>
            <a:pPr marL="0" indent="0"/>
            <a:endParaRPr lang="en-US" sz="4000">
              <a:effectLst>
                <a:outerShdw blurRad="38100" dist="38100" dir="2700000" algn="tl">
                  <a:srgbClr val="DDDDDD"/>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17827"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Jer. 13:23 </a:t>
            </a:r>
          </a:p>
          <a:p>
            <a:pPr marL="0" indent="0">
              <a:buFontTx/>
              <a:buNone/>
            </a:pPr>
            <a:r>
              <a:rPr lang="ja-JP" altLang="en-US">
                <a:latin typeface="Arial"/>
              </a:rPr>
              <a:t>“</a:t>
            </a:r>
            <a:r>
              <a:rPr lang="en-US"/>
              <a:t>Can the Ethiopian change his skin or the leopard his spots? Then you also can do good who are accustomed to doing evil.</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19875"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Titus. 3:3 </a:t>
            </a:r>
          </a:p>
          <a:p>
            <a:pPr marL="0" indent="0">
              <a:buFontTx/>
              <a:buNone/>
            </a:pPr>
            <a:r>
              <a:rPr lang="ja-JP" altLang="en-US">
                <a:latin typeface="Arial"/>
              </a:rPr>
              <a:t>“</a:t>
            </a:r>
            <a:r>
              <a:rPr lang="en-US"/>
              <a:t>For we also once were foolish ourselves, disobedient, deceived, enslaved to various lusts and pleasures, spending our life in malice and envy, hateful, hating one another.</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21923" name="Rectangle 3"/>
          <p:cNvSpPr>
            <a:spLocks noGrp="1" noChangeArrowheads="1"/>
          </p:cNvSpPr>
          <p:nvPr>
            <p:ph type="body" idx="1"/>
          </p:nvPr>
        </p:nvSpPr>
        <p:spPr/>
        <p:txBody>
          <a:bodyPr/>
          <a:lstStyle/>
          <a:p>
            <a:pPr marL="0" indent="0">
              <a:lnSpc>
                <a:spcPct val="90000"/>
              </a:lnSpc>
              <a:buFontTx/>
              <a:buNone/>
            </a:pPr>
            <a:r>
              <a:rPr lang="en-US" b="1">
                <a:effectLst>
                  <a:outerShdw blurRad="38100" dist="38100" dir="2700000" algn="tl">
                    <a:srgbClr val="DDDDDD"/>
                  </a:outerShdw>
                </a:effectLst>
              </a:rPr>
              <a:t>Jn. 6:44 </a:t>
            </a:r>
          </a:p>
          <a:p>
            <a:pPr marL="0" indent="0">
              <a:lnSpc>
                <a:spcPct val="90000"/>
              </a:lnSpc>
              <a:buFontTx/>
              <a:buNone/>
            </a:pPr>
            <a:r>
              <a:rPr lang="ja-JP" altLang="en-US">
                <a:latin typeface="Arial"/>
              </a:rPr>
              <a:t>“</a:t>
            </a:r>
            <a:r>
              <a:rPr lang="en-US"/>
              <a:t>No one can come to Me unless the Father who sent Me draws him; and I will raise him up on the last day.</a:t>
            </a:r>
            <a:r>
              <a:rPr lang="ja-JP" altLang="en-US">
                <a:latin typeface="Arial"/>
              </a:rPr>
              <a:t>”</a:t>
            </a:r>
            <a:endParaRPr lang="en-US"/>
          </a:p>
          <a:p>
            <a:pPr marL="0" indent="0">
              <a:lnSpc>
                <a:spcPct val="90000"/>
              </a:lnSpc>
              <a:buFontTx/>
              <a:buNone/>
            </a:pPr>
            <a:r>
              <a:rPr lang="en-US" b="1">
                <a:effectLst>
                  <a:outerShdw blurRad="38100" dist="38100" dir="2700000" algn="tl">
                    <a:srgbClr val="DDDDDD"/>
                  </a:outerShdw>
                </a:effectLst>
              </a:rPr>
              <a:t>Jn. 6:65  </a:t>
            </a:r>
          </a:p>
          <a:p>
            <a:pPr marL="0" indent="0">
              <a:lnSpc>
                <a:spcPct val="90000"/>
              </a:lnSpc>
              <a:buFontTx/>
              <a:buNone/>
            </a:pPr>
            <a:r>
              <a:rPr lang="ja-JP" altLang="en-US">
                <a:latin typeface="Arial"/>
              </a:rPr>
              <a:t>“</a:t>
            </a:r>
            <a:r>
              <a:rPr lang="en-US"/>
              <a:t>And He was saying, </a:t>
            </a:r>
            <a:r>
              <a:rPr lang="ja-JP" altLang="en-US">
                <a:latin typeface="Arial"/>
              </a:rPr>
              <a:t>‘</a:t>
            </a:r>
            <a:r>
              <a:rPr lang="en-US"/>
              <a:t>For this reason I have said to you, that no one can come to Me unless it has been granted him from the Father.</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23971"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Jn. 6:37 </a:t>
            </a:r>
          </a:p>
          <a:p>
            <a:pPr marL="0" indent="0">
              <a:buFontTx/>
              <a:buNone/>
            </a:pPr>
            <a:r>
              <a:rPr lang="ja-JP" altLang="en-US">
                <a:latin typeface="Arial"/>
              </a:rPr>
              <a:t>“</a:t>
            </a:r>
            <a:r>
              <a:rPr lang="en-US"/>
              <a:t>Everyone whom the Father gives me will come to me, and the one who comes to me I will never send away.</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26019" name="Rectangle 3"/>
          <p:cNvSpPr>
            <a:spLocks noGrp="1" noChangeArrowheads="1"/>
          </p:cNvSpPr>
          <p:nvPr>
            <p:ph type="body" idx="1"/>
          </p:nvPr>
        </p:nvSpPr>
        <p:spPr/>
        <p:txBody>
          <a:bodyPr/>
          <a:lstStyle/>
          <a:p>
            <a:pPr marL="609600" indent="-609600">
              <a:buFontTx/>
              <a:buAutoNum type="arabicPeriod" startAt="2"/>
            </a:pPr>
            <a:r>
              <a:rPr lang="en-US"/>
              <a:t>The Bible clearly teaches that election is not conditioned on man.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28067"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Jn. 15:16   </a:t>
            </a:r>
          </a:p>
          <a:p>
            <a:pPr marL="0" indent="0">
              <a:buFontTx/>
              <a:buNone/>
            </a:pPr>
            <a:r>
              <a:rPr lang="ja-JP" altLang="en-US">
                <a:latin typeface="Arial"/>
              </a:rPr>
              <a:t>“</a:t>
            </a:r>
            <a:r>
              <a:rPr lang="en-US"/>
              <a:t>You did not choose Me but I chose you, and appointed you that you would go and bear fruit, and that your fruit would remain, so that whatever you ask of the Father in My name He may give to you.</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30115" name="Rectangle 3"/>
          <p:cNvSpPr>
            <a:spLocks noGrp="1" noChangeArrowheads="1"/>
          </p:cNvSpPr>
          <p:nvPr>
            <p:ph type="body" idx="1"/>
          </p:nvPr>
        </p:nvSpPr>
        <p:spPr/>
        <p:txBody>
          <a:bodyPr/>
          <a:lstStyle/>
          <a:p>
            <a:pPr marL="0" indent="0">
              <a:lnSpc>
                <a:spcPct val="90000"/>
              </a:lnSpc>
              <a:buFontTx/>
              <a:buNone/>
            </a:pPr>
            <a:r>
              <a:rPr lang="en-US" b="1">
                <a:effectLst>
                  <a:outerShdw blurRad="38100" dist="38100" dir="2700000" algn="tl">
                    <a:srgbClr val="DDDDDD"/>
                  </a:outerShdw>
                </a:effectLst>
              </a:rPr>
              <a:t>Rom. 9:10–13   </a:t>
            </a:r>
          </a:p>
          <a:p>
            <a:pPr marL="0" indent="0">
              <a:lnSpc>
                <a:spcPct val="90000"/>
              </a:lnSpc>
              <a:buFontTx/>
              <a:buNone/>
            </a:pPr>
            <a:r>
              <a:rPr lang="ja-JP" altLang="en-US">
                <a:latin typeface="Arial"/>
              </a:rPr>
              <a:t>“</a:t>
            </a:r>
            <a:r>
              <a:rPr lang="en-US"/>
              <a:t>Not only that, but when Rebekah had conceived children by one man, our ancestor Isaac—even before they were born or had done anything good or bad (so that God</a:t>
            </a:r>
            <a:r>
              <a:rPr lang="ja-JP" altLang="en-US">
                <a:latin typeface="Arial"/>
              </a:rPr>
              <a:t>’</a:t>
            </a:r>
            <a:r>
              <a:rPr lang="en-US"/>
              <a:t>s purpose in election would stand, not by works but by his calling)—it was said to her, </a:t>
            </a:r>
            <a:r>
              <a:rPr lang="ja-JP" altLang="en-US">
                <a:latin typeface="Arial"/>
              </a:rPr>
              <a:t>‘</a:t>
            </a:r>
            <a:r>
              <a:rPr lang="en-US"/>
              <a:t>The older will serve the younger,</a:t>
            </a:r>
            <a:r>
              <a:rPr lang="ja-JP" altLang="en-US">
                <a:latin typeface="Arial"/>
              </a:rPr>
              <a:t>’</a:t>
            </a:r>
            <a:r>
              <a:rPr lang="en-US"/>
              <a:t> just as it is written: </a:t>
            </a:r>
            <a:r>
              <a:rPr lang="ja-JP" altLang="en-US">
                <a:latin typeface="Arial"/>
              </a:rPr>
              <a:t>‘</a:t>
            </a:r>
            <a:r>
              <a:rPr lang="en-US"/>
              <a:t>Jacob I loved, but Esau I hated.</a:t>
            </a:r>
            <a:r>
              <a:rPr lang="ja-JP" altLang="en-US">
                <a:latin typeface="Arial"/>
              </a:rPr>
              <a:t>’”</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32163" name="Rectangle 3"/>
          <p:cNvSpPr>
            <a:spLocks noGrp="1" noChangeArrowheads="1"/>
          </p:cNvSpPr>
          <p:nvPr>
            <p:ph type="body" idx="1"/>
          </p:nvPr>
        </p:nvSpPr>
        <p:spPr/>
        <p:txBody>
          <a:bodyPr/>
          <a:lstStyle/>
          <a:p>
            <a:pPr marL="609600" indent="-609600">
              <a:buFontTx/>
              <a:buAutoNum type="arabicPeriod" startAt="3"/>
            </a:pPr>
            <a:r>
              <a:rPr lang="en-US"/>
              <a:t>The words </a:t>
            </a:r>
            <a:r>
              <a:rPr lang="ja-JP" altLang="en-US">
                <a:latin typeface="Arial"/>
              </a:rPr>
              <a:t>“</a:t>
            </a:r>
            <a:r>
              <a:rPr lang="en-US"/>
              <a:t>predestine,</a:t>
            </a:r>
            <a:r>
              <a:rPr lang="ja-JP" altLang="en-US">
                <a:latin typeface="Arial"/>
              </a:rPr>
              <a:t>”</a:t>
            </a:r>
            <a:r>
              <a:rPr lang="en-US"/>
              <a:t> </a:t>
            </a:r>
            <a:r>
              <a:rPr lang="ja-JP" altLang="en-US">
                <a:latin typeface="Arial"/>
              </a:rPr>
              <a:t>“</a:t>
            </a:r>
            <a:r>
              <a:rPr lang="en-US"/>
              <a:t>choose,</a:t>
            </a:r>
            <a:r>
              <a:rPr lang="ja-JP" altLang="en-US">
                <a:latin typeface="Arial"/>
              </a:rPr>
              <a:t>”</a:t>
            </a:r>
            <a:r>
              <a:rPr lang="en-US"/>
              <a:t> </a:t>
            </a:r>
            <a:r>
              <a:rPr lang="ja-JP" altLang="en-US">
                <a:latin typeface="Arial"/>
              </a:rPr>
              <a:t>“</a:t>
            </a:r>
            <a:r>
              <a:rPr lang="en-US"/>
              <a:t>appoint,</a:t>
            </a:r>
            <a:r>
              <a:rPr lang="ja-JP" altLang="en-US">
                <a:latin typeface="Arial"/>
              </a:rPr>
              <a:t>”</a:t>
            </a:r>
            <a:r>
              <a:rPr lang="en-US"/>
              <a:t> and </a:t>
            </a:r>
            <a:r>
              <a:rPr lang="ja-JP" altLang="en-US">
                <a:latin typeface="Arial"/>
              </a:rPr>
              <a:t>“</a:t>
            </a:r>
            <a:r>
              <a:rPr lang="en-US"/>
              <a:t>foreknow</a:t>
            </a:r>
            <a:r>
              <a:rPr lang="ja-JP" altLang="en-US">
                <a:latin typeface="Arial"/>
              </a:rPr>
              <a:t>”</a:t>
            </a:r>
            <a:r>
              <a:rPr lang="en-US"/>
              <a:t> are all in the active voice, which speaks of the initiative of the actor behind the action (God). One would have to have a preconceived bias against the doctrine of election in order to interpret these words in a conditional sense.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34211" name="Rectangle 3"/>
          <p:cNvSpPr>
            <a:spLocks noGrp="1" noChangeArrowheads="1"/>
          </p:cNvSpPr>
          <p:nvPr>
            <p:ph type="body" idx="1"/>
          </p:nvPr>
        </p:nvSpPr>
        <p:spPr/>
        <p:txBody>
          <a:bodyPr/>
          <a:lstStyle/>
          <a:p>
            <a:pPr marL="609600" indent="-609600">
              <a:buFontTx/>
              <a:buAutoNum type="arabicPeriod" startAt="4"/>
            </a:pPr>
            <a:r>
              <a:rPr lang="en-US"/>
              <a:t>Rom. 9:8–29 clearly and contextually teach unconditional election of individuals.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36259" name="Rectangle 3"/>
          <p:cNvSpPr>
            <a:spLocks noGrp="1" noChangeArrowheads="1"/>
          </p:cNvSpPr>
          <p:nvPr>
            <p:ph type="body" idx="1"/>
          </p:nvPr>
        </p:nvSpPr>
        <p:spPr/>
        <p:txBody>
          <a:bodyPr/>
          <a:lstStyle/>
          <a:p>
            <a:pPr marL="0" indent="0">
              <a:lnSpc>
                <a:spcPct val="90000"/>
              </a:lnSpc>
              <a:buFontTx/>
              <a:buNone/>
            </a:pPr>
            <a:r>
              <a:rPr lang="en-US" sz="2800" b="1">
                <a:effectLst>
                  <a:outerShdw blurRad="38100" dist="38100" dir="2700000" algn="tl">
                    <a:srgbClr val="DDDDDD"/>
                  </a:outerShdw>
                </a:effectLst>
              </a:rPr>
              <a:t>Job 42:1–6</a:t>
            </a:r>
          </a:p>
          <a:p>
            <a:pPr marL="0" indent="0">
              <a:lnSpc>
                <a:spcPct val="90000"/>
              </a:lnSpc>
              <a:buFontTx/>
              <a:buNone/>
            </a:pPr>
            <a:r>
              <a:rPr lang="ja-JP" altLang="en-US" sz="2800">
                <a:latin typeface="Arial"/>
              </a:rPr>
              <a:t>“</a:t>
            </a:r>
            <a:r>
              <a:rPr lang="en-US" sz="2800"/>
              <a:t>Then Job answered the LORD and said, </a:t>
            </a:r>
            <a:r>
              <a:rPr lang="ja-JP" altLang="en-US" sz="2800">
                <a:latin typeface="Arial"/>
              </a:rPr>
              <a:t>‘</a:t>
            </a:r>
            <a:r>
              <a:rPr lang="en-US" sz="2800"/>
              <a:t>I know that You can do all things, and that no purpose of Yours can be thwarted. Who is this that hides counsel without knowledge? Therefore I have declared that which I did not understand, things too wonderful for me, which I did not know. Hear, now, and I will speak; I will ask You, and You instruct me. I have heard of You by the hearing of the ear; but now my eye sees You; therefore I retract, and I repent in dust and ashes.</a:t>
            </a:r>
            <a:r>
              <a:rPr lang="ja-JP" altLang="en-US" sz="2800">
                <a:latin typeface="Arial"/>
              </a:rPr>
              <a:t>”</a:t>
            </a:r>
            <a:r>
              <a:rPr lang="en-US" sz="2800"/>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pPr>
            <a:endParaRPr lang="en-US">
              <a:latin typeface="Arial" charset="0"/>
            </a:endParaRPr>
          </a:p>
        </p:txBody>
      </p:sp>
      <p:sp>
        <p:nvSpPr>
          <p:cNvPr id="687119" name="Rectangle 15"/>
          <p:cNvSpPr>
            <a:spLocks noGrp="1" noChangeArrowheads="1"/>
          </p:cNvSpPr>
          <p:nvPr>
            <p:ph type="title"/>
          </p:nvPr>
        </p:nvSpPr>
        <p:spPr>
          <a:xfrm>
            <a:off x="0" y="274638"/>
            <a:ext cx="9144000" cy="1143000"/>
          </a:xfrm>
        </p:spPr>
        <p:txBody>
          <a:bodyPr/>
          <a:lstStyle/>
          <a:p>
            <a:r>
              <a:rPr lang="en-US"/>
              <a:t>Election</a:t>
            </a:r>
          </a:p>
        </p:txBody>
      </p:sp>
      <p:pic>
        <p:nvPicPr>
          <p:cNvPr id="687137" name="Picture 33" descr="PRTH010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91288" y="2209800"/>
            <a:ext cx="549275" cy="1195388"/>
          </a:xfrm>
          <a:noFill/>
          <a:ln/>
          <a:effectLst>
            <a:outerShdw blurRad="63500" dist="63500" dir="13987806"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7138" name="Group 34"/>
          <p:cNvGrpSpPr>
            <a:grpSpLocks/>
          </p:cNvGrpSpPr>
          <p:nvPr/>
        </p:nvGrpSpPr>
        <p:grpSpPr bwMode="auto">
          <a:xfrm>
            <a:off x="304800" y="3886200"/>
            <a:ext cx="6019800" cy="914400"/>
            <a:chOff x="192" y="2448"/>
            <a:chExt cx="3792" cy="576"/>
          </a:xfrm>
        </p:grpSpPr>
        <p:sp>
          <p:nvSpPr>
            <p:cNvPr id="687139" name="Text Box 35"/>
            <p:cNvSpPr txBox="1">
              <a:spLocks noChangeArrowheads="1"/>
            </p:cNvSpPr>
            <p:nvPr/>
          </p:nvSpPr>
          <p:spPr bwMode="auto">
            <a:xfrm>
              <a:off x="1824" y="2774"/>
              <a:ext cx="420"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solidFill>
                    <a:srgbClr val="990000"/>
                  </a:solidFill>
                  <a:latin typeface="Calligrapher" charset="0"/>
                </a:rPr>
                <a:t>Past</a:t>
              </a:r>
            </a:p>
          </p:txBody>
        </p:sp>
        <p:sp>
          <p:nvSpPr>
            <p:cNvPr id="687140" name="AutoShape 36"/>
            <p:cNvSpPr>
              <a:spLocks/>
            </p:cNvSpPr>
            <p:nvPr/>
          </p:nvSpPr>
          <p:spPr bwMode="auto">
            <a:xfrm rot="16200000">
              <a:off x="1944" y="696"/>
              <a:ext cx="288" cy="3792"/>
            </a:xfrm>
            <a:prstGeom prst="leftBracket">
              <a:avLst>
                <a:gd name="adj" fmla="val 109722"/>
              </a:avLst>
            </a:prstGeom>
            <a:noFill/>
            <a:ln w="57150">
              <a:solidFill>
                <a:srgbClr val="99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687141" name="Group 37"/>
          <p:cNvGrpSpPr>
            <a:grpSpLocks/>
          </p:cNvGrpSpPr>
          <p:nvPr/>
        </p:nvGrpSpPr>
        <p:grpSpPr bwMode="auto">
          <a:xfrm>
            <a:off x="6469063" y="3886200"/>
            <a:ext cx="998537" cy="914400"/>
            <a:chOff x="4075" y="2448"/>
            <a:chExt cx="629" cy="576"/>
          </a:xfrm>
        </p:grpSpPr>
        <p:sp>
          <p:nvSpPr>
            <p:cNvPr id="687142" name="Text Box 38"/>
            <p:cNvSpPr txBox="1">
              <a:spLocks noChangeArrowheads="1"/>
            </p:cNvSpPr>
            <p:nvPr/>
          </p:nvSpPr>
          <p:spPr bwMode="auto">
            <a:xfrm>
              <a:off x="4075" y="2774"/>
              <a:ext cx="629"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latin typeface="Calligrapher" charset="0"/>
                </a:rPr>
                <a:t>Present</a:t>
              </a:r>
            </a:p>
          </p:txBody>
        </p:sp>
        <p:sp>
          <p:nvSpPr>
            <p:cNvPr id="687143" name="AutoShape 39"/>
            <p:cNvSpPr>
              <a:spLocks/>
            </p:cNvSpPr>
            <p:nvPr/>
          </p:nvSpPr>
          <p:spPr bwMode="auto">
            <a:xfrm rot="16200000">
              <a:off x="4224" y="2352"/>
              <a:ext cx="288" cy="480"/>
            </a:xfrm>
            <a:prstGeom prst="leftBracket">
              <a:avLst>
                <a:gd name="adj" fmla="val 13889"/>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687144" name="Group 40"/>
          <p:cNvGrpSpPr>
            <a:grpSpLocks/>
          </p:cNvGrpSpPr>
          <p:nvPr/>
        </p:nvGrpSpPr>
        <p:grpSpPr bwMode="auto">
          <a:xfrm>
            <a:off x="7832725" y="3886200"/>
            <a:ext cx="930275" cy="914400"/>
            <a:chOff x="4934" y="2448"/>
            <a:chExt cx="586" cy="576"/>
          </a:xfrm>
        </p:grpSpPr>
        <p:sp>
          <p:nvSpPr>
            <p:cNvPr id="687145" name="Text Box 41"/>
            <p:cNvSpPr txBox="1">
              <a:spLocks noChangeArrowheads="1"/>
            </p:cNvSpPr>
            <p:nvPr/>
          </p:nvSpPr>
          <p:spPr bwMode="auto">
            <a:xfrm>
              <a:off x="4934" y="2774"/>
              <a:ext cx="586" cy="2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000">
                  <a:latin typeface="Calligrapher" charset="0"/>
                </a:rPr>
                <a:t>Future</a:t>
              </a:r>
            </a:p>
          </p:txBody>
        </p:sp>
        <p:sp>
          <p:nvSpPr>
            <p:cNvPr id="687146" name="AutoShape 42"/>
            <p:cNvSpPr>
              <a:spLocks/>
            </p:cNvSpPr>
            <p:nvPr/>
          </p:nvSpPr>
          <p:spPr bwMode="auto">
            <a:xfrm rot="16200000">
              <a:off x="5088" y="2352"/>
              <a:ext cx="288" cy="480"/>
            </a:xfrm>
            <a:prstGeom prst="leftBracket">
              <a:avLst>
                <a:gd name="adj" fmla="val 13889"/>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687147" name="Group 43"/>
          <p:cNvGrpSpPr>
            <a:grpSpLocks/>
          </p:cNvGrpSpPr>
          <p:nvPr/>
        </p:nvGrpSpPr>
        <p:grpSpPr bwMode="auto">
          <a:xfrm>
            <a:off x="7467600" y="3378200"/>
            <a:ext cx="1371600" cy="457200"/>
            <a:chOff x="4704" y="2128"/>
            <a:chExt cx="864" cy="288"/>
          </a:xfrm>
        </p:grpSpPr>
        <p:sp>
          <p:nvSpPr>
            <p:cNvPr id="687148" name="Line 44"/>
            <p:cNvSpPr>
              <a:spLocks noChangeShapeType="1"/>
            </p:cNvSpPr>
            <p:nvPr/>
          </p:nvSpPr>
          <p:spPr bwMode="auto">
            <a:xfrm>
              <a:off x="4704"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687149" name="Text Box 45"/>
            <p:cNvSpPr txBox="1">
              <a:spLocks noChangeArrowheads="1"/>
            </p:cNvSpPr>
            <p:nvPr/>
          </p:nvSpPr>
          <p:spPr bwMode="auto">
            <a:xfrm>
              <a:off x="4922" y="2128"/>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Glorification</a:t>
              </a:r>
            </a:p>
            <a:p>
              <a:pPr>
                <a:spcBef>
                  <a:spcPct val="0"/>
                </a:spcBef>
                <a:buFontTx/>
                <a:buNone/>
              </a:pPr>
              <a:r>
                <a:rPr lang="en-US" sz="1200" b="1">
                  <a:effectLst>
                    <a:outerShdw blurRad="38100" dist="38100" dir="2700000" algn="tl">
                      <a:srgbClr val="DDDDDD"/>
                    </a:outerShdw>
                  </a:effectLst>
                  <a:latin typeface="Times New Roman" charset="0"/>
                </a:rPr>
                <a:t>(God)</a:t>
              </a:r>
            </a:p>
          </p:txBody>
        </p:sp>
      </p:grpSp>
      <p:sp>
        <p:nvSpPr>
          <p:cNvPr id="687150" name="Text Box 46"/>
          <p:cNvSpPr txBox="1">
            <a:spLocks noChangeArrowheads="1"/>
          </p:cNvSpPr>
          <p:nvPr/>
        </p:nvSpPr>
        <p:spPr bwMode="auto">
          <a:xfrm>
            <a:off x="152400" y="3365500"/>
            <a:ext cx="74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solidFill>
                  <a:srgbClr val="990000"/>
                </a:solidFill>
                <a:effectLst>
                  <a:outerShdw blurRad="38100" dist="38100" dir="2700000" algn="tl">
                    <a:srgbClr val="DDDDDD"/>
                  </a:outerShdw>
                </a:effectLst>
                <a:latin typeface="Times New Roman" charset="0"/>
              </a:rPr>
              <a:t> </a:t>
            </a:r>
            <a:r>
              <a:rPr lang="en-US" sz="1200" b="1" i="1">
                <a:solidFill>
                  <a:srgbClr val="990000"/>
                </a:solidFill>
                <a:effectLst>
                  <a:outerShdw blurRad="38100" dist="38100" dir="2700000" algn="tl">
                    <a:srgbClr val="DDDDDD"/>
                  </a:outerShdw>
                </a:effectLst>
                <a:latin typeface="Times New Roman" charset="0"/>
              </a:rPr>
              <a:t>Election</a:t>
            </a:r>
          </a:p>
          <a:p>
            <a:pPr>
              <a:spcBef>
                <a:spcPct val="0"/>
              </a:spcBef>
              <a:buFontTx/>
              <a:buNone/>
            </a:pPr>
            <a:r>
              <a:rPr lang="en-US" sz="1200" b="1" i="1">
                <a:solidFill>
                  <a:srgbClr val="990000"/>
                </a:solidFill>
                <a:effectLst>
                  <a:outerShdw blurRad="38100" dist="38100" dir="2700000" algn="tl">
                    <a:srgbClr val="DDDDDD"/>
                  </a:outerShdw>
                </a:effectLst>
                <a:latin typeface="Times New Roman" charset="0"/>
              </a:rPr>
              <a:t>(God)</a:t>
            </a:r>
          </a:p>
        </p:txBody>
      </p:sp>
      <p:grpSp>
        <p:nvGrpSpPr>
          <p:cNvPr id="687151" name="Group 47"/>
          <p:cNvGrpSpPr>
            <a:grpSpLocks/>
          </p:cNvGrpSpPr>
          <p:nvPr/>
        </p:nvGrpSpPr>
        <p:grpSpPr bwMode="auto">
          <a:xfrm>
            <a:off x="838200" y="2286000"/>
            <a:ext cx="1600200" cy="1295400"/>
            <a:chOff x="528" y="1440"/>
            <a:chExt cx="1008" cy="816"/>
          </a:xfrm>
        </p:grpSpPr>
        <p:sp>
          <p:nvSpPr>
            <p:cNvPr id="687152" name="Line 48"/>
            <p:cNvSpPr>
              <a:spLocks noChangeShapeType="1"/>
            </p:cNvSpPr>
            <p:nvPr/>
          </p:nvSpPr>
          <p:spPr bwMode="auto">
            <a:xfrm>
              <a:off x="528"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nchor="ctr">
              <a:spAutoFit/>
            </a:bodyPr>
            <a:lstStyle/>
            <a:p>
              <a:endParaRPr lang="en-US"/>
            </a:p>
          </p:txBody>
        </p:sp>
        <p:grpSp>
          <p:nvGrpSpPr>
            <p:cNvPr id="687153" name="Group 49"/>
            <p:cNvGrpSpPr>
              <a:grpSpLocks/>
            </p:cNvGrpSpPr>
            <p:nvPr/>
          </p:nvGrpSpPr>
          <p:grpSpPr bwMode="auto">
            <a:xfrm>
              <a:off x="528" y="1440"/>
              <a:ext cx="1008" cy="816"/>
              <a:chOff x="528" y="1488"/>
              <a:chExt cx="1008" cy="816"/>
            </a:xfrm>
          </p:grpSpPr>
          <p:grpSp>
            <p:nvGrpSpPr>
              <p:cNvPr id="687154" name="Group 50"/>
              <p:cNvGrpSpPr>
                <a:grpSpLocks/>
              </p:cNvGrpSpPr>
              <p:nvPr/>
            </p:nvGrpSpPr>
            <p:grpSpPr bwMode="auto">
              <a:xfrm>
                <a:off x="624" y="1844"/>
                <a:ext cx="384" cy="460"/>
                <a:chOff x="1392" y="1988"/>
                <a:chExt cx="384" cy="460"/>
              </a:xfrm>
            </p:grpSpPr>
            <p:sp>
              <p:nvSpPr>
                <p:cNvPr id="687155" name="Line 51"/>
                <p:cNvSpPr>
                  <a:spLocks noChangeShapeType="1"/>
                </p:cNvSpPr>
                <p:nvPr/>
              </p:nvSpPr>
              <p:spPr bwMode="auto">
                <a:xfrm>
                  <a:off x="1584" y="1988"/>
                  <a:ext cx="0" cy="460"/>
                </a:xfrm>
                <a:prstGeom prst="line">
                  <a:avLst/>
                </a:prstGeom>
                <a:noFill/>
                <a:ln w="38100">
                  <a:solidFill>
                    <a:schemeClr val="tx1"/>
                  </a:solidFill>
                  <a:round/>
                  <a:headEnd/>
                  <a:tailEnd/>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687156" name="Line 52"/>
                <p:cNvSpPr>
                  <a:spLocks noChangeShapeType="1"/>
                </p:cNvSpPr>
                <p:nvPr/>
              </p:nvSpPr>
              <p:spPr bwMode="auto">
                <a:xfrm>
                  <a:off x="1392" y="2180"/>
                  <a:ext cx="384" cy="0"/>
                </a:xfrm>
                <a:prstGeom prst="line">
                  <a:avLst/>
                </a:prstGeom>
                <a:noFill/>
                <a:ln w="38100">
                  <a:solidFill>
                    <a:schemeClr val="tx1"/>
                  </a:solidFill>
                  <a:round/>
                  <a:headEnd/>
                  <a:tailEnd/>
                </a:ln>
                <a:effectLst>
                  <a:outerShdw blurRad="63500"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687157" name="Text Box 53"/>
              <p:cNvSpPr txBox="1">
                <a:spLocks noChangeArrowheads="1"/>
              </p:cNvSpPr>
              <p:nvPr/>
            </p:nvSpPr>
            <p:spPr bwMode="auto">
              <a:xfrm>
                <a:off x="528" y="1488"/>
                <a:ext cx="1008" cy="346"/>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pPr>
                <a:r>
                  <a:rPr lang="en-US" sz="1200" b="1">
                    <a:effectLst>
                      <a:outerShdw blurRad="38100" dist="38100" dir="2700000" algn="tl">
                        <a:srgbClr val="DDDDDD"/>
                      </a:outerShdw>
                    </a:effectLst>
                    <a:latin typeface="Times New Roman" charset="0"/>
                  </a:rPr>
                  <a:t>Atonement</a:t>
                </a:r>
              </a:p>
              <a:p>
                <a:pPr>
                  <a:buFontTx/>
                  <a:buNone/>
                </a:pPr>
                <a:r>
                  <a:rPr lang="en-US" sz="1200" b="1">
                    <a:effectLst>
                      <a:outerShdw blurRad="38100" dist="38100" dir="2700000" algn="tl">
                        <a:srgbClr val="DDDDDD"/>
                      </a:outerShdw>
                    </a:effectLst>
                    <a:latin typeface="Times New Roman" charset="0"/>
                  </a:rPr>
                  <a:t>(God) </a:t>
                </a:r>
              </a:p>
            </p:txBody>
          </p:sp>
        </p:grpSp>
      </p:grpSp>
      <p:grpSp>
        <p:nvGrpSpPr>
          <p:cNvPr id="687158" name="Group 54"/>
          <p:cNvGrpSpPr>
            <a:grpSpLocks/>
          </p:cNvGrpSpPr>
          <p:nvPr/>
        </p:nvGrpSpPr>
        <p:grpSpPr bwMode="auto">
          <a:xfrm>
            <a:off x="6096000" y="3378200"/>
            <a:ext cx="1371600" cy="457200"/>
            <a:chOff x="3840" y="2128"/>
            <a:chExt cx="864" cy="288"/>
          </a:xfrm>
        </p:grpSpPr>
        <p:sp>
          <p:nvSpPr>
            <p:cNvPr id="687159" name="Line 55"/>
            <p:cNvSpPr>
              <a:spLocks noChangeShapeType="1"/>
            </p:cNvSpPr>
            <p:nvPr/>
          </p:nvSpPr>
          <p:spPr bwMode="auto">
            <a:xfrm>
              <a:off x="3840" y="2208"/>
              <a:ext cx="24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687160" name="Text Box 56"/>
            <p:cNvSpPr txBox="1">
              <a:spLocks noChangeArrowheads="1"/>
            </p:cNvSpPr>
            <p:nvPr/>
          </p:nvSpPr>
          <p:spPr bwMode="auto">
            <a:xfrm>
              <a:off x="4022" y="2128"/>
              <a:ext cx="6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Sanctification</a:t>
              </a:r>
            </a:p>
            <a:p>
              <a:pPr>
                <a:spcBef>
                  <a:spcPct val="0"/>
                </a:spcBef>
                <a:buFontTx/>
                <a:buNone/>
              </a:pPr>
              <a:r>
                <a:rPr lang="en-US" sz="1200" b="1">
                  <a:effectLst>
                    <a:outerShdw blurRad="38100" dist="38100" dir="2700000" algn="tl">
                      <a:srgbClr val="DDDDDD"/>
                    </a:outerShdw>
                  </a:effectLst>
                  <a:latin typeface="Times New Roman" charset="0"/>
                </a:rPr>
                <a:t>(God-man)</a:t>
              </a:r>
            </a:p>
          </p:txBody>
        </p:sp>
      </p:grpSp>
      <p:grpSp>
        <p:nvGrpSpPr>
          <p:cNvPr id="687161" name="Group 57"/>
          <p:cNvGrpSpPr>
            <a:grpSpLocks/>
          </p:cNvGrpSpPr>
          <p:nvPr/>
        </p:nvGrpSpPr>
        <p:grpSpPr bwMode="auto">
          <a:xfrm>
            <a:off x="1371600" y="3378200"/>
            <a:ext cx="963613" cy="457200"/>
            <a:chOff x="864" y="2128"/>
            <a:chExt cx="607" cy="288"/>
          </a:xfrm>
        </p:grpSpPr>
        <p:sp>
          <p:nvSpPr>
            <p:cNvPr id="687162" name="Line 58"/>
            <p:cNvSpPr>
              <a:spLocks noChangeShapeType="1"/>
            </p:cNvSpPr>
            <p:nvPr/>
          </p:nvSpPr>
          <p:spPr bwMode="auto">
            <a:xfrm>
              <a:off x="86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687163" name="Text Box 59"/>
            <p:cNvSpPr txBox="1">
              <a:spLocks noChangeArrowheads="1"/>
            </p:cNvSpPr>
            <p:nvPr/>
          </p:nvSpPr>
          <p:spPr bwMode="auto">
            <a:xfrm>
              <a:off x="1056" y="2128"/>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Calling</a:t>
              </a:r>
            </a:p>
            <a:p>
              <a:pPr>
                <a:spcBef>
                  <a:spcPct val="0"/>
                </a:spcBef>
                <a:buFontTx/>
                <a:buNone/>
              </a:pPr>
              <a:r>
                <a:rPr lang="en-US" sz="1200" b="1">
                  <a:effectLst>
                    <a:outerShdw blurRad="38100" dist="38100" dir="2700000" algn="tl">
                      <a:srgbClr val="DDDDDD"/>
                    </a:outerShdw>
                  </a:effectLst>
                  <a:latin typeface="Times New Roman" charset="0"/>
                </a:rPr>
                <a:t>(God)</a:t>
              </a:r>
            </a:p>
          </p:txBody>
        </p:sp>
      </p:grpSp>
      <p:grpSp>
        <p:nvGrpSpPr>
          <p:cNvPr id="687164" name="Group 60"/>
          <p:cNvGrpSpPr>
            <a:grpSpLocks/>
          </p:cNvGrpSpPr>
          <p:nvPr/>
        </p:nvGrpSpPr>
        <p:grpSpPr bwMode="auto">
          <a:xfrm>
            <a:off x="2286000" y="3378200"/>
            <a:ext cx="1362075" cy="457200"/>
            <a:chOff x="1440" y="2128"/>
            <a:chExt cx="858" cy="288"/>
          </a:xfrm>
        </p:grpSpPr>
        <p:sp>
          <p:nvSpPr>
            <p:cNvPr id="687165" name="Line 61"/>
            <p:cNvSpPr>
              <a:spLocks noChangeShapeType="1"/>
            </p:cNvSpPr>
            <p:nvPr/>
          </p:nvSpPr>
          <p:spPr bwMode="auto">
            <a:xfrm>
              <a:off x="144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687166" name="Text Box 62"/>
            <p:cNvSpPr txBox="1">
              <a:spLocks noChangeArrowheads="1"/>
            </p:cNvSpPr>
            <p:nvPr/>
          </p:nvSpPr>
          <p:spPr bwMode="auto">
            <a:xfrm>
              <a:off x="1632" y="2128"/>
              <a:ext cx="6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Regeneration</a:t>
              </a:r>
            </a:p>
            <a:p>
              <a:pPr>
                <a:spcBef>
                  <a:spcPct val="0"/>
                </a:spcBef>
                <a:buFontTx/>
                <a:buNone/>
              </a:pPr>
              <a:r>
                <a:rPr lang="en-US" sz="1200" b="1">
                  <a:effectLst>
                    <a:outerShdw blurRad="38100" dist="38100" dir="2700000" algn="tl">
                      <a:srgbClr val="DDDDDD"/>
                    </a:outerShdw>
                  </a:effectLst>
                  <a:latin typeface="Times New Roman" charset="0"/>
                </a:rPr>
                <a:t>(God)</a:t>
              </a:r>
            </a:p>
          </p:txBody>
        </p:sp>
      </p:grpSp>
      <p:grpSp>
        <p:nvGrpSpPr>
          <p:cNvPr id="687167" name="Group 63"/>
          <p:cNvGrpSpPr>
            <a:grpSpLocks/>
          </p:cNvGrpSpPr>
          <p:nvPr/>
        </p:nvGrpSpPr>
        <p:grpSpPr bwMode="auto">
          <a:xfrm>
            <a:off x="3657600" y="3378200"/>
            <a:ext cx="1233488" cy="457200"/>
            <a:chOff x="2304" y="2128"/>
            <a:chExt cx="777" cy="288"/>
          </a:xfrm>
        </p:grpSpPr>
        <p:sp>
          <p:nvSpPr>
            <p:cNvPr id="687168" name="Line 64"/>
            <p:cNvSpPr>
              <a:spLocks noChangeShapeType="1"/>
            </p:cNvSpPr>
            <p:nvPr/>
          </p:nvSpPr>
          <p:spPr bwMode="auto">
            <a:xfrm>
              <a:off x="2304"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sp>
          <p:nvSpPr>
            <p:cNvPr id="687169" name="Text Box 65"/>
            <p:cNvSpPr txBox="1">
              <a:spLocks noChangeArrowheads="1"/>
            </p:cNvSpPr>
            <p:nvPr/>
          </p:nvSpPr>
          <p:spPr bwMode="auto">
            <a:xfrm>
              <a:off x="2496" y="2128"/>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Conversion</a:t>
              </a:r>
            </a:p>
            <a:p>
              <a:pPr>
                <a:spcBef>
                  <a:spcPct val="0"/>
                </a:spcBef>
                <a:buFontTx/>
                <a:buNone/>
              </a:pPr>
              <a:r>
                <a:rPr lang="en-US" sz="1200" b="1">
                  <a:effectLst>
                    <a:outerShdw blurRad="38100" dist="38100" dir="2700000" algn="tl">
                      <a:srgbClr val="DDDDDD"/>
                    </a:outerShdw>
                  </a:effectLst>
                  <a:latin typeface="Times New Roman" charset="0"/>
                </a:rPr>
                <a:t>(God-man)</a:t>
              </a:r>
            </a:p>
          </p:txBody>
        </p:sp>
      </p:grpSp>
      <p:grpSp>
        <p:nvGrpSpPr>
          <p:cNvPr id="687170" name="Group 66"/>
          <p:cNvGrpSpPr>
            <a:grpSpLocks/>
          </p:cNvGrpSpPr>
          <p:nvPr/>
        </p:nvGrpSpPr>
        <p:grpSpPr bwMode="auto">
          <a:xfrm>
            <a:off x="4810125" y="3378200"/>
            <a:ext cx="1360488" cy="457200"/>
            <a:chOff x="3030" y="2128"/>
            <a:chExt cx="857" cy="288"/>
          </a:xfrm>
        </p:grpSpPr>
        <p:sp>
          <p:nvSpPr>
            <p:cNvPr id="687171" name="Text Box 67"/>
            <p:cNvSpPr txBox="1">
              <a:spLocks noChangeArrowheads="1"/>
            </p:cNvSpPr>
            <p:nvPr/>
          </p:nvSpPr>
          <p:spPr bwMode="auto">
            <a:xfrm>
              <a:off x="3264" y="2128"/>
              <a:ext cx="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Justification</a:t>
              </a:r>
            </a:p>
            <a:p>
              <a:pPr>
                <a:spcBef>
                  <a:spcPct val="0"/>
                </a:spcBef>
                <a:buFontTx/>
                <a:buNone/>
              </a:pPr>
              <a:r>
                <a:rPr lang="en-US" sz="1200" b="1">
                  <a:effectLst>
                    <a:outerShdw blurRad="38100" dist="38100" dir="2700000" algn="tl">
                      <a:srgbClr val="DDDDDD"/>
                    </a:outerShdw>
                  </a:effectLst>
                  <a:latin typeface="Times New Roman" charset="0"/>
                </a:rPr>
                <a:t>(God)</a:t>
              </a:r>
            </a:p>
          </p:txBody>
        </p:sp>
        <p:sp>
          <p:nvSpPr>
            <p:cNvPr id="687172" name="Line 68"/>
            <p:cNvSpPr>
              <a:spLocks noChangeShapeType="1"/>
            </p:cNvSpPr>
            <p:nvPr/>
          </p:nvSpPr>
          <p:spPr bwMode="auto">
            <a:xfrm>
              <a:off x="3030" y="2208"/>
              <a:ext cx="23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lstStyle/>
            <a:p>
              <a:endParaRPr lang="en-US"/>
            </a:p>
          </p:txBody>
        </p:sp>
      </p:grpSp>
      <p:grpSp>
        <p:nvGrpSpPr>
          <p:cNvPr id="687173" name="Group 69"/>
          <p:cNvGrpSpPr>
            <a:grpSpLocks/>
          </p:cNvGrpSpPr>
          <p:nvPr/>
        </p:nvGrpSpPr>
        <p:grpSpPr bwMode="auto">
          <a:xfrm>
            <a:off x="3886200" y="3840163"/>
            <a:ext cx="1403350" cy="350837"/>
            <a:chOff x="2448" y="2419"/>
            <a:chExt cx="884" cy="221"/>
          </a:xfrm>
        </p:grpSpPr>
        <p:sp>
          <p:nvSpPr>
            <p:cNvPr id="687174" name="AutoShape 70"/>
            <p:cNvSpPr>
              <a:spLocks/>
            </p:cNvSpPr>
            <p:nvPr/>
          </p:nvSpPr>
          <p:spPr bwMode="auto">
            <a:xfrm rot="5400000">
              <a:off x="2736" y="2323"/>
              <a:ext cx="144" cy="336"/>
            </a:xfrm>
            <a:prstGeom prst="leftBrace">
              <a:avLst>
                <a:gd name="adj1" fmla="val 1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87175" name="Text Box 71"/>
            <p:cNvSpPr txBox="1">
              <a:spLocks noChangeArrowheads="1"/>
            </p:cNvSpPr>
            <p:nvPr/>
          </p:nvSpPr>
          <p:spPr bwMode="auto">
            <a:xfrm>
              <a:off x="2448" y="2467"/>
              <a:ext cx="3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Faith</a:t>
              </a:r>
            </a:p>
          </p:txBody>
        </p:sp>
        <p:sp>
          <p:nvSpPr>
            <p:cNvPr id="687176" name="Text Box 72"/>
            <p:cNvSpPr txBox="1">
              <a:spLocks noChangeArrowheads="1"/>
            </p:cNvSpPr>
            <p:nvPr/>
          </p:nvSpPr>
          <p:spPr bwMode="auto">
            <a:xfrm>
              <a:off x="2736" y="2467"/>
              <a:ext cx="5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1200" b="1">
                  <a:effectLst>
                    <a:outerShdw blurRad="38100" dist="38100" dir="2700000" algn="tl">
                      <a:srgbClr val="DDDDDD"/>
                    </a:outerShdw>
                  </a:effectLst>
                  <a:latin typeface="Times New Roman" charset="0"/>
                </a:rPr>
                <a:t>Repentance</a:t>
              </a:r>
            </a:p>
          </p:txBody>
        </p:sp>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38307" name="Rectangle 3"/>
          <p:cNvSpPr>
            <a:spLocks noGrp="1" noChangeArrowheads="1"/>
          </p:cNvSpPr>
          <p:nvPr>
            <p:ph type="body" idx="1"/>
          </p:nvPr>
        </p:nvSpPr>
        <p:spPr/>
        <p:txBody>
          <a:bodyPr/>
          <a:lstStyle/>
          <a:p>
            <a:pPr marL="609600" indent="-609600">
              <a:buFontTx/>
              <a:buAutoNum type="arabicPeriod" startAt="5"/>
            </a:pPr>
            <a:r>
              <a:rPr lang="en-US"/>
              <a:t>Salvation is by </a:t>
            </a:r>
            <a:r>
              <a:rPr lang="en-US" i="1"/>
              <a:t>sola gratia</a:t>
            </a:r>
            <a:r>
              <a:rPr lang="en-US"/>
              <a:t> (grace alone) and for </a:t>
            </a:r>
            <a:r>
              <a:rPr lang="en-US" i="1"/>
              <a:t>sola Deo gloria </a:t>
            </a:r>
            <a:r>
              <a:rPr lang="en-US"/>
              <a:t>(God</a:t>
            </a:r>
            <a:r>
              <a:rPr lang="ja-JP" altLang="en-US">
                <a:latin typeface="Arial"/>
              </a:rPr>
              <a:t>’</a:t>
            </a:r>
            <a:r>
              <a:rPr lang="en-US"/>
              <a:t>s glory alone). If people are elect based on their own choice, then merit is gained through the work of the individual (i.e., their faith). Salvation would not be </a:t>
            </a:r>
            <a:r>
              <a:rPr lang="en-US" i="1"/>
              <a:t>sola gratia</a:t>
            </a:r>
            <a:r>
              <a:rPr lang="en-US"/>
              <a:t> and </a:t>
            </a:r>
            <a:r>
              <a:rPr lang="en-US" i="1"/>
              <a:t>sola Deo gloria</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40355"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Eph. 2:8–9</a:t>
            </a:r>
          </a:p>
          <a:p>
            <a:pPr marL="0" indent="0">
              <a:buFontTx/>
              <a:buNone/>
            </a:pPr>
            <a:r>
              <a:rPr lang="ja-JP" altLang="en-US">
                <a:latin typeface="Arial"/>
              </a:rPr>
              <a:t>“</a:t>
            </a:r>
            <a:r>
              <a:rPr lang="en-US"/>
              <a:t>For by grace you have been saved through faith; and that not of yourselves, it is the gift of God; not as a result of works, so that no one may boast.</a:t>
            </a:r>
            <a:r>
              <a:rPr lang="ja-JP" altLang="en-US">
                <a:latin typeface="Arial"/>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742403" name="Rectangle 3"/>
          <p:cNvSpPr>
            <a:spLocks noGrp="1" noChangeArrowheads="1"/>
          </p:cNvSpPr>
          <p:nvPr>
            <p:ph type="body" idx="1"/>
          </p:nvPr>
        </p:nvSpPr>
        <p:spPr/>
        <p:txBody>
          <a:bodyPr/>
          <a:lstStyle/>
          <a:p>
            <a:pPr marL="609600" indent="-609600">
              <a:buFontTx/>
              <a:buAutoNum type="arabicPeriod" startAt="6"/>
            </a:pPr>
            <a:r>
              <a:rPr lang="en-US"/>
              <a:t>If all people of all time have </a:t>
            </a:r>
            <a:r>
              <a:rPr lang="ja-JP" altLang="en-US">
                <a:latin typeface="Arial"/>
              </a:rPr>
              <a:t>“</a:t>
            </a:r>
            <a:r>
              <a:rPr lang="en-US"/>
              <a:t>equal opportunity</a:t>
            </a:r>
            <a:r>
              <a:rPr lang="ja-JP" altLang="en-US">
                <a:latin typeface="Arial"/>
              </a:rPr>
              <a:t>”</a:t>
            </a:r>
            <a:r>
              <a:rPr lang="en-US"/>
              <a:t> to come to the Lord through God</a:t>
            </a:r>
            <a:r>
              <a:rPr lang="ja-JP" altLang="en-US">
                <a:latin typeface="Arial"/>
              </a:rPr>
              <a:t>’</a:t>
            </a:r>
            <a:r>
              <a:rPr lang="en-US"/>
              <a:t>s prevenient grace and their own free will, why is it that salvation is not more evenly dispersed?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a:xfrm>
            <a:off x="0" y="274638"/>
            <a:ext cx="9144000" cy="1143000"/>
          </a:xfrm>
        </p:spPr>
        <p:txBody>
          <a:bodyPr/>
          <a:lstStyle/>
          <a:p>
            <a:r>
              <a:rPr lang="en-US"/>
              <a:t>Unconditional Election</a:t>
            </a:r>
          </a:p>
        </p:txBody>
      </p:sp>
      <p:sp>
        <p:nvSpPr>
          <p:cNvPr id="974851" name="Rectangle 3"/>
          <p:cNvSpPr>
            <a:spLocks noGrp="1" noChangeArrowheads="1"/>
          </p:cNvSpPr>
          <p:nvPr>
            <p:ph type="body" idx="1"/>
          </p:nvPr>
        </p:nvSpPr>
        <p:spPr/>
        <p:txBody>
          <a:bodyPr/>
          <a:lstStyle/>
          <a:p>
            <a:pPr marL="0" indent="0">
              <a:buFontTx/>
              <a:buNone/>
            </a:pPr>
            <a:r>
              <a:rPr lang="en-US" b="1">
                <a:effectLst>
                  <a:outerShdw blurRad="38100" dist="38100" dir="2700000" algn="tl">
                    <a:srgbClr val="DDDDDD"/>
                  </a:outerShdw>
                </a:effectLst>
              </a:rPr>
              <a:t>List some objections to the doctrine of unconditional election.</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a:t>Stage of Truth</a:t>
            </a:r>
          </a:p>
        </p:txBody>
      </p:sp>
      <p:sp>
        <p:nvSpPr>
          <p:cNvPr id="1063940" name="AutoShape 4"/>
          <p:cNvSpPr>
            <a:spLocks noChangeArrowheads="1"/>
          </p:cNvSpPr>
          <p:nvPr/>
        </p:nvSpPr>
        <p:spPr bwMode="auto">
          <a:xfrm>
            <a:off x="990600" y="1752600"/>
            <a:ext cx="7315200" cy="4038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outerShdw blurRad="63500" dist="107763" dir="13500000" algn="ctr" rotWithShape="0">
              <a:schemeClr val="bg2">
                <a:alpha val="74998"/>
              </a:schemeClr>
            </a:outerShdw>
          </a:effectLst>
        </p:spPr>
        <p:txBody>
          <a:bodyPr wrap="none" anchor="ctr"/>
          <a:lstStyle/>
          <a:p>
            <a:pPr marL="457200" algn="ctr">
              <a:spcBef>
                <a:spcPct val="20000"/>
              </a:spcBef>
              <a:buClr>
                <a:schemeClr val="accent2"/>
              </a:buClr>
              <a:buSzPct val="55000"/>
              <a:buFont typeface="Wingdings" charset="0"/>
              <a:buNone/>
            </a:pPr>
            <a:endParaRPr lang="en-US" sz="2400">
              <a:latin typeface="Times New Roman" charset="0"/>
            </a:endParaRPr>
          </a:p>
        </p:txBody>
      </p:sp>
      <p:sp>
        <p:nvSpPr>
          <p:cNvPr id="1063941" name="Text Box 5"/>
          <p:cNvSpPr txBox="1">
            <a:spLocks noChangeArrowheads="1"/>
          </p:cNvSpPr>
          <p:nvPr/>
        </p:nvSpPr>
        <p:spPr bwMode="auto">
          <a:xfrm>
            <a:off x="3810000" y="5281613"/>
            <a:ext cx="1673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a:spcBef>
                <a:spcPct val="0"/>
              </a:spcBef>
              <a:defRPr>
                <a:solidFill>
                  <a:schemeClr val="tx1"/>
                </a:solidFill>
                <a:latin typeface="Arial" charset="0"/>
                <a:ea typeface="ＭＳ Ｐゴシック" charset="0"/>
              </a:defRPr>
            </a:lvl1pPr>
            <a:lvl2pPr marL="503238">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2"/>
              </a:buClr>
              <a:buSzPct val="55000"/>
              <a:buFont typeface="Wingdings" charset="0"/>
              <a:buNone/>
            </a:pPr>
            <a:r>
              <a:rPr lang="en-US" sz="3200">
                <a:latin typeface="Times New Roman" charset="0"/>
              </a:rPr>
              <a:t>Scripture</a:t>
            </a:r>
          </a:p>
        </p:txBody>
      </p:sp>
      <p:sp>
        <p:nvSpPr>
          <p:cNvPr id="1063942" name="Text Box 6"/>
          <p:cNvSpPr txBox="1">
            <a:spLocks noChangeArrowheads="1"/>
          </p:cNvSpPr>
          <p:nvPr/>
        </p:nvSpPr>
        <p:spPr bwMode="auto">
          <a:xfrm>
            <a:off x="2438400" y="4419600"/>
            <a:ext cx="169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a:spcBef>
                <a:spcPct val="0"/>
              </a:spcBef>
              <a:defRPr>
                <a:solidFill>
                  <a:schemeClr val="tx1"/>
                </a:solidFill>
                <a:latin typeface="Arial" charset="0"/>
                <a:ea typeface="ＭＳ Ｐゴシック" charset="0"/>
              </a:defRPr>
            </a:lvl1pPr>
            <a:lvl2pPr marL="503238">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2"/>
              </a:buClr>
              <a:buSzPct val="55000"/>
              <a:buFont typeface="Wingdings" charset="0"/>
              <a:buNone/>
            </a:pPr>
            <a:r>
              <a:rPr lang="en-US" sz="3200">
                <a:latin typeface="Times New Roman" charset="0"/>
              </a:rPr>
              <a:t>Tradition</a:t>
            </a:r>
          </a:p>
        </p:txBody>
      </p:sp>
      <p:sp>
        <p:nvSpPr>
          <p:cNvPr id="1063943" name="Text Box 7"/>
          <p:cNvSpPr txBox="1">
            <a:spLocks noChangeArrowheads="1"/>
          </p:cNvSpPr>
          <p:nvPr/>
        </p:nvSpPr>
        <p:spPr bwMode="auto">
          <a:xfrm>
            <a:off x="1524000" y="2133600"/>
            <a:ext cx="2012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a:spcBef>
                <a:spcPct val="0"/>
              </a:spcBef>
              <a:defRPr>
                <a:solidFill>
                  <a:schemeClr val="tx1"/>
                </a:solidFill>
                <a:latin typeface="Arial" charset="0"/>
                <a:ea typeface="ＭＳ Ｐゴシック" charset="0"/>
              </a:defRPr>
            </a:lvl1pPr>
            <a:lvl2pPr marL="503238">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2"/>
              </a:buClr>
              <a:buSzPct val="55000"/>
              <a:buFont typeface="Wingdings" charset="0"/>
              <a:buNone/>
            </a:pPr>
            <a:r>
              <a:rPr lang="en-US" sz="3200">
                <a:latin typeface="Times New Roman" charset="0"/>
              </a:rPr>
              <a:t>Experience</a:t>
            </a:r>
          </a:p>
        </p:txBody>
      </p:sp>
      <p:sp>
        <p:nvSpPr>
          <p:cNvPr id="1063944" name="Text Box 8"/>
          <p:cNvSpPr txBox="1">
            <a:spLocks noChangeArrowheads="1"/>
          </p:cNvSpPr>
          <p:nvPr/>
        </p:nvSpPr>
        <p:spPr bwMode="auto">
          <a:xfrm>
            <a:off x="3124200" y="3276600"/>
            <a:ext cx="3335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a:spcBef>
                <a:spcPct val="0"/>
              </a:spcBef>
              <a:defRPr>
                <a:solidFill>
                  <a:schemeClr val="tx1"/>
                </a:solidFill>
                <a:latin typeface="Arial" charset="0"/>
                <a:ea typeface="ＭＳ Ｐゴシック" charset="0"/>
              </a:defRPr>
            </a:lvl1pPr>
            <a:lvl2pPr marL="503238">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55000"/>
              <a:buFont typeface="Wingdings" charset="0"/>
              <a:buNone/>
            </a:pPr>
            <a:r>
              <a:rPr lang="en-US" sz="3200">
                <a:latin typeface="Times New Roman" charset="0"/>
              </a:rPr>
              <a:t>General Revelation</a:t>
            </a:r>
          </a:p>
        </p:txBody>
      </p:sp>
      <p:sp>
        <p:nvSpPr>
          <p:cNvPr id="1063945" name="Text Box 9"/>
          <p:cNvSpPr txBox="1">
            <a:spLocks noChangeArrowheads="1"/>
          </p:cNvSpPr>
          <p:nvPr/>
        </p:nvSpPr>
        <p:spPr bwMode="auto">
          <a:xfrm>
            <a:off x="5475288" y="4419600"/>
            <a:ext cx="1382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a:spcBef>
                <a:spcPct val="0"/>
              </a:spcBef>
              <a:defRPr>
                <a:solidFill>
                  <a:schemeClr val="tx1"/>
                </a:solidFill>
                <a:latin typeface="Arial" charset="0"/>
                <a:ea typeface="ＭＳ Ｐゴシック" charset="0"/>
              </a:defRPr>
            </a:lvl1pPr>
            <a:lvl2pPr marL="503238">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2"/>
              </a:buClr>
              <a:buSzPct val="55000"/>
              <a:buFont typeface="Wingdings" charset="0"/>
              <a:buNone/>
            </a:pPr>
            <a:r>
              <a:rPr lang="en-US" sz="3200">
                <a:latin typeface="Times New Roman" charset="0"/>
              </a:rPr>
              <a:t>Reason</a:t>
            </a:r>
          </a:p>
        </p:txBody>
      </p:sp>
      <p:sp>
        <p:nvSpPr>
          <p:cNvPr id="1063946" name="Text Box 10"/>
          <p:cNvSpPr txBox="1">
            <a:spLocks noChangeArrowheads="1"/>
          </p:cNvSpPr>
          <p:nvPr/>
        </p:nvSpPr>
        <p:spPr bwMode="auto">
          <a:xfrm>
            <a:off x="6096000" y="2133600"/>
            <a:ext cx="1741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a:spcBef>
                <a:spcPct val="0"/>
              </a:spcBef>
              <a:defRPr>
                <a:solidFill>
                  <a:schemeClr val="tx1"/>
                </a:solidFill>
                <a:latin typeface="Arial" charset="0"/>
                <a:ea typeface="ＭＳ Ｐゴシック" charset="0"/>
              </a:defRPr>
            </a:lvl1pPr>
            <a:lvl2pPr marL="503238">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2"/>
              </a:buClr>
              <a:buSzPct val="55000"/>
              <a:buFont typeface="Wingdings" charset="0"/>
              <a:buNone/>
            </a:pPr>
            <a:r>
              <a:rPr lang="en-US" sz="3200">
                <a:latin typeface="Times New Roman" charset="0"/>
              </a:rPr>
              <a:t>Emotions</a:t>
            </a:r>
          </a:p>
        </p:txBody>
      </p:sp>
      <p:sp>
        <p:nvSpPr>
          <p:cNvPr id="1063948" name="Text Box 12"/>
          <p:cNvSpPr txBox="1">
            <a:spLocks noChangeArrowheads="1"/>
          </p:cNvSpPr>
          <p:nvPr/>
        </p:nvSpPr>
        <p:spPr bwMode="auto">
          <a:xfrm>
            <a:off x="4191000" y="5791200"/>
            <a:ext cx="762000" cy="3667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Tx/>
              <a:buNone/>
            </a:pPr>
            <a:r>
              <a:rPr lang="en-US"/>
              <a:t>Front</a:t>
            </a:r>
          </a:p>
        </p:txBody>
      </p:sp>
      <p:sp>
        <p:nvSpPr>
          <p:cNvPr id="1063949" name="Text Box 13"/>
          <p:cNvSpPr txBox="1">
            <a:spLocks noChangeArrowheads="1"/>
          </p:cNvSpPr>
          <p:nvPr/>
        </p:nvSpPr>
        <p:spPr bwMode="auto">
          <a:xfrm>
            <a:off x="4191000" y="1371600"/>
            <a:ext cx="762000" cy="3667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Tx/>
              <a:buNone/>
            </a:pPr>
            <a:r>
              <a:rPr lang="en-US"/>
              <a:t>Back</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ChangeArrowheads="1"/>
          </p:cNvSpPr>
          <p:nvPr>
            <p:ph type="ctrTitle"/>
          </p:nvPr>
        </p:nvSpPr>
        <p:spPr/>
        <p:txBody>
          <a:bodyPr/>
          <a:lstStyle/>
          <a:p>
            <a:r>
              <a:rPr lang="en-US"/>
              <a:t>Discussion Groups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0" y="274638"/>
            <a:ext cx="9144000" cy="1143000"/>
          </a:xfrm>
        </p:spPr>
        <p:txBody>
          <a:bodyPr/>
          <a:lstStyle/>
          <a:p>
            <a:r>
              <a:rPr lang="en-US"/>
              <a:t>Election</a:t>
            </a:r>
          </a:p>
        </p:txBody>
      </p:sp>
      <p:sp>
        <p:nvSpPr>
          <p:cNvPr id="690179" name="Rectangle 3"/>
          <p:cNvSpPr>
            <a:spLocks noChangeArrowheads="1"/>
          </p:cNvSpPr>
          <p:nvPr/>
        </p:nvSpPr>
        <p:spPr bwMode="auto">
          <a:xfrm>
            <a:off x="1905000" y="1952625"/>
            <a:ext cx="6934200" cy="3513138"/>
          </a:xfrm>
          <a:prstGeom prst="rect">
            <a:avLst/>
          </a:prstGeom>
          <a:solidFill>
            <a:schemeClr val="bg1"/>
          </a:solidFill>
          <a:ln w="9525">
            <a:solidFill>
              <a:schemeClr val="tx1"/>
            </a:solidFill>
            <a:miter lim="800000"/>
            <a:headEnd/>
            <a:tailEnd/>
          </a:ln>
          <a:effectLst>
            <a:outerShdw blurRad="63500" dist="107763" dir="18900000" algn="ctr" rotWithShape="0">
              <a:schemeClr val="bg2">
                <a:alpha val="50000"/>
              </a:schemeClr>
            </a:outerShdw>
          </a:effectLst>
        </p:spPr>
        <p:txBody>
          <a:bodyPr anchor="ctr">
            <a:spAutoFit/>
          </a:bodyPr>
          <a:lstStyle/>
          <a:p>
            <a:pPr>
              <a:spcBef>
                <a:spcPct val="0"/>
              </a:spcBef>
              <a:buFontTx/>
              <a:buNone/>
            </a:pPr>
            <a:r>
              <a:rPr lang="ja-JP" altLang="en-US" sz="3200" b="1">
                <a:latin typeface="Arial"/>
              </a:rPr>
              <a:t>“</a:t>
            </a:r>
            <a:r>
              <a:rPr lang="en-US" sz="3200" b="1">
                <a:latin typeface="Bradley Hand ITC" charset="0"/>
              </a:rPr>
              <a:t>This issue is not whether or not the Bible teaches election and predestination, for that is clear to all. But the issue is, </a:t>
            </a:r>
            <a:r>
              <a:rPr lang="ja-JP" altLang="en-US" sz="3200" b="1">
                <a:latin typeface="Arial"/>
              </a:rPr>
              <a:t>‘</a:t>
            </a:r>
            <a:r>
              <a:rPr lang="en-US" sz="3200" b="1">
                <a:latin typeface="Bradley Hand ITC" charset="0"/>
              </a:rPr>
              <a:t>What does it mean to be elect or predestined?</a:t>
            </a:r>
            <a:r>
              <a:rPr lang="ja-JP" altLang="en-US" sz="3200" b="1">
                <a:latin typeface="Arial"/>
              </a:rPr>
              <a:t>’</a:t>
            </a:r>
            <a:r>
              <a:rPr lang="en-US" sz="3200" b="1">
                <a:latin typeface="Bradley Hand ITC" charset="0"/>
              </a:rPr>
              <a:t> How one answers this question will place him in one theological tradition or another.</a:t>
            </a:r>
            <a:r>
              <a:rPr lang="ja-JP" altLang="en-US" sz="3200" b="1">
                <a:latin typeface="Arial"/>
              </a:rPr>
              <a:t>”</a:t>
            </a:r>
            <a:endParaRPr lang="en-US" sz="3200" b="1">
              <a:latin typeface="Bradley Hand ITC"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0" y="274638"/>
            <a:ext cx="9144000" cy="1143000"/>
          </a:xfrm>
        </p:spPr>
        <p:txBody>
          <a:bodyPr/>
          <a:lstStyle/>
          <a:p>
            <a:r>
              <a:rPr lang="en-US"/>
              <a:t>Election</a:t>
            </a:r>
          </a:p>
        </p:txBody>
      </p:sp>
      <p:sp>
        <p:nvSpPr>
          <p:cNvPr id="691203" name="Rectangle 3"/>
          <p:cNvSpPr>
            <a:spLocks noGrp="1" noChangeArrowheads="1"/>
          </p:cNvSpPr>
          <p:nvPr>
            <p:ph type="body" idx="1"/>
          </p:nvPr>
        </p:nvSpPr>
        <p:spPr/>
        <p:txBody>
          <a:bodyPr/>
          <a:lstStyle/>
          <a:p>
            <a:pPr marL="0" indent="0">
              <a:buFontTx/>
              <a:buNone/>
            </a:pPr>
            <a:r>
              <a:rPr lang="en-US" sz="2800" b="1">
                <a:effectLst>
                  <a:outerShdw blurRad="38100" dist="38100" dir="2700000" algn="tl">
                    <a:srgbClr val="DDDDDD"/>
                  </a:outerShdw>
                </a:effectLst>
              </a:rPr>
              <a:t>Romans 8:28–30   </a:t>
            </a:r>
          </a:p>
          <a:p>
            <a:pPr marL="0" indent="0">
              <a:buFontTx/>
              <a:buNone/>
            </a:pPr>
            <a:r>
              <a:rPr lang="ja-JP" altLang="en-US" sz="2800">
                <a:latin typeface="Arial"/>
              </a:rPr>
              <a:t>“</a:t>
            </a:r>
            <a:r>
              <a:rPr lang="en-US" sz="2800"/>
              <a:t>And we know that all things work together for good for those who love God, who are called according to his purpose, because those whom he foreknew he also predestined to be conformed to the image of his Son, that his Son would be the firstborn among many brothers and sisters.  And those he predestined, he also called; and those he called, he also justified; and those he justified, he also glorified.</a:t>
            </a:r>
            <a:r>
              <a:rPr lang="ja-JP" altLang="en-US" sz="2800">
                <a:latin typeface="Arial"/>
              </a:rPr>
              <a:t>”</a:t>
            </a:r>
            <a:endParaRPr lang="en-US" sz="28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0" y="274638"/>
            <a:ext cx="9144000" cy="1143000"/>
          </a:xfrm>
        </p:spPr>
        <p:txBody>
          <a:bodyPr/>
          <a:lstStyle/>
          <a:p>
            <a:r>
              <a:rPr lang="en-US"/>
              <a:t>Election</a:t>
            </a:r>
          </a:p>
        </p:txBody>
      </p:sp>
      <p:sp>
        <p:nvSpPr>
          <p:cNvPr id="692228" name="Rectangle 4"/>
          <p:cNvSpPr>
            <a:spLocks noGrp="1" noChangeArrowheads="1"/>
          </p:cNvSpPr>
          <p:nvPr>
            <p:ph type="body" idx="1"/>
          </p:nvPr>
        </p:nvSpPr>
        <p:spPr/>
        <p:txBody>
          <a:bodyPr/>
          <a:lstStyle/>
          <a:p>
            <a:pPr>
              <a:buFontTx/>
              <a:buNone/>
            </a:pPr>
            <a:r>
              <a:rPr lang="en-US" b="1">
                <a:effectLst>
                  <a:outerShdw blurRad="38100" dist="38100" dir="2700000" algn="tl">
                    <a:srgbClr val="DDDDDD"/>
                  </a:outerShdw>
                </a:effectLst>
              </a:rPr>
              <a:t>Words of Election:</a:t>
            </a:r>
          </a:p>
          <a:p>
            <a:r>
              <a:rPr lang="en-US"/>
              <a:t>Election</a:t>
            </a:r>
          </a:p>
          <a:p>
            <a:r>
              <a:rPr lang="en-US"/>
              <a:t>Predestination</a:t>
            </a:r>
          </a:p>
          <a:p>
            <a:r>
              <a:rPr lang="en-US"/>
              <a:t>Choose</a:t>
            </a:r>
          </a:p>
          <a:p>
            <a:r>
              <a:rPr lang="en-US"/>
              <a:t>Foreknow</a:t>
            </a:r>
          </a:p>
          <a:p>
            <a:r>
              <a:rPr lang="en-US"/>
              <a:t>Appoint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694275" name="Rectangle 3"/>
          <p:cNvSpPr>
            <a:spLocks noGrp="1" noChangeArrowheads="1"/>
          </p:cNvSpPr>
          <p:nvPr>
            <p:ph type="title"/>
          </p:nvPr>
        </p:nvSpPr>
        <p:spPr>
          <a:xfrm>
            <a:off x="0" y="274638"/>
            <a:ext cx="9144000" cy="1143000"/>
          </a:xfrm>
        </p:spPr>
        <p:txBody>
          <a:bodyPr/>
          <a:lstStyle/>
          <a:p>
            <a:r>
              <a:rPr lang="en-US"/>
              <a:t>Election</a:t>
            </a:r>
          </a:p>
        </p:txBody>
      </p:sp>
      <p:graphicFrame>
        <p:nvGraphicFramePr>
          <p:cNvPr id="694307" name="Group 35"/>
          <p:cNvGraphicFramePr>
            <a:graphicFrameLocks noGrp="1"/>
          </p:cNvGraphicFramePr>
          <p:nvPr>
            <p:ph idx="1"/>
          </p:nvPr>
        </p:nvGraphicFramePr>
        <p:xfrm>
          <a:off x="381000" y="1349375"/>
          <a:ext cx="8382000" cy="5401628"/>
        </p:xfrm>
        <a:graphic>
          <a:graphicData uri="http://schemas.openxmlformats.org/drawingml/2006/table">
            <a:tbl>
              <a:tblPr/>
              <a:tblGrid>
                <a:gridCol w="1676400"/>
                <a:gridCol w="1676400"/>
                <a:gridCol w="1524000"/>
                <a:gridCol w="1676400"/>
                <a:gridCol w="1828800"/>
              </a:tblGrid>
              <a:tr h="609600">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Election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Predestine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Choose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Foreknow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20000"/>
                        </a:spcBef>
                        <a:spcAft>
                          <a:spcPct val="0"/>
                        </a:spcAft>
                        <a:buClr>
                          <a:srgbClr val="990000"/>
                        </a:buClr>
                        <a:buSzTx/>
                        <a:buFontTx/>
                        <a:buNone/>
                        <a:tabLst/>
                      </a:pPr>
                      <a:r>
                        <a:rPr kumimoji="0" lang="en-US" sz="2400" b="0"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Appoint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179638">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Gk. </a:t>
                      </a:r>
                      <a:r>
                        <a:rPr kumimoji="0" lang="en-US" sz="2000" b="0" i="1" u="none" strike="noStrike" cap="none" normalizeH="0" baseline="0">
                          <a:ln>
                            <a:noFill/>
                          </a:ln>
                          <a:solidFill>
                            <a:schemeClr val="tx1"/>
                          </a:solidFill>
                          <a:effectLst/>
                          <a:latin typeface="Perpetua" charset="0"/>
                          <a:ea typeface="ＭＳ Ｐゴシック" charset="0"/>
                        </a:rPr>
                        <a:t>ekloge</a:t>
                      </a:r>
                      <a:r>
                        <a:rPr kumimoji="0" lang="en-US" sz="2000" b="0" i="0" u="none" strike="noStrike" cap="none" normalizeH="0" baseline="0">
                          <a:ln>
                            <a:noFill/>
                          </a:ln>
                          <a:solidFill>
                            <a:schemeClr val="tx1"/>
                          </a:solidFill>
                          <a:effectLst/>
                          <a:latin typeface="Perpetua" charset="0"/>
                          <a:ea typeface="ＭＳ Ｐゴシック" charset="0"/>
                        </a:rPr>
                        <a:t>: to call out or choose (Liddle-Scott); selection, choosing (BAGD)</a:t>
                      </a:r>
                      <a:endParaRPr kumimoji="0" lang="en-US" sz="2000" b="0" i="1" u="none" strike="noStrike" cap="none" normalizeH="0" baseline="0">
                        <a:ln>
                          <a:noFill/>
                        </a:ln>
                        <a:solidFill>
                          <a:schemeClr val="tx1"/>
                        </a:solidFill>
                        <a:effectLst/>
                        <a:latin typeface="Perpetu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Gk. </a:t>
                      </a:r>
                      <a:r>
                        <a:rPr kumimoji="0" lang="en-US" sz="2000" b="0" i="1" u="none" strike="noStrike" cap="none" normalizeH="0" baseline="0">
                          <a:ln>
                            <a:noFill/>
                          </a:ln>
                          <a:solidFill>
                            <a:schemeClr val="tx1"/>
                          </a:solidFill>
                          <a:effectLst/>
                          <a:latin typeface="Perpetua" charset="0"/>
                          <a:ea typeface="ＭＳ Ｐゴシック" charset="0"/>
                        </a:rPr>
                        <a:t>proorizo</a:t>
                      </a:r>
                      <a:r>
                        <a:rPr kumimoji="0" lang="en-US" sz="2000" b="0" i="0" u="none" strike="noStrike" cap="none" normalizeH="0" baseline="0">
                          <a:ln>
                            <a:noFill/>
                          </a:ln>
                          <a:solidFill>
                            <a:schemeClr val="tx1"/>
                          </a:solidFill>
                          <a:effectLst/>
                          <a:latin typeface="Perpetua" charset="0"/>
                          <a:ea typeface="ＭＳ Ｐゴシック" charset="0"/>
                        </a:rPr>
                        <a:t>: to decide upon beforehand, to predestine (BAGD)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Gk. </a:t>
                      </a:r>
                      <a:r>
                        <a:rPr kumimoji="0" lang="en-US" sz="2000" b="0" i="1" u="none" strike="noStrike" cap="none" normalizeH="0" baseline="0">
                          <a:ln>
                            <a:noFill/>
                          </a:ln>
                          <a:solidFill>
                            <a:schemeClr val="tx1"/>
                          </a:solidFill>
                          <a:effectLst/>
                          <a:latin typeface="Perpetua" charset="0"/>
                          <a:ea typeface="ＭＳ Ｐゴシック" charset="0"/>
                        </a:rPr>
                        <a:t>aireo</a:t>
                      </a:r>
                      <a:r>
                        <a:rPr kumimoji="0" lang="en-US" sz="2000" b="0" i="0" u="none" strike="noStrike" cap="none" normalizeH="0" baseline="0">
                          <a:ln>
                            <a:noFill/>
                          </a:ln>
                          <a:solidFill>
                            <a:schemeClr val="tx1"/>
                          </a:solidFill>
                          <a:effectLst/>
                          <a:latin typeface="Perpetua" charset="0"/>
                          <a:ea typeface="ＭＳ Ｐゴシック" charset="0"/>
                        </a:rPr>
                        <a:t>: to choose something for something (BAGD)</a:t>
                      </a:r>
                      <a:endParaRPr kumimoji="0" lang="en-US" sz="2000" b="0" i="1" u="none" strike="noStrike" cap="none" normalizeH="0" baseline="0">
                        <a:ln>
                          <a:noFill/>
                        </a:ln>
                        <a:solidFill>
                          <a:schemeClr val="tx1"/>
                        </a:solidFill>
                        <a:effectLst/>
                        <a:latin typeface="Perpetu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Gk. </a:t>
                      </a:r>
                      <a:r>
                        <a:rPr kumimoji="0" lang="en-US" sz="2000" b="0" i="1" u="none" strike="noStrike" cap="none" normalizeH="0" baseline="0">
                          <a:ln>
                            <a:noFill/>
                          </a:ln>
                          <a:solidFill>
                            <a:schemeClr val="tx1"/>
                          </a:solidFill>
                          <a:effectLst/>
                          <a:latin typeface="Perpetua" charset="0"/>
                          <a:ea typeface="ＭＳ Ｐゴシック" charset="0"/>
                        </a:rPr>
                        <a:t>prognosis</a:t>
                      </a:r>
                      <a:r>
                        <a:rPr kumimoji="0" lang="en-US" sz="2000" b="0" i="0" u="none" strike="noStrike" cap="none" normalizeH="0" baseline="0">
                          <a:ln>
                            <a:noFill/>
                          </a:ln>
                          <a:solidFill>
                            <a:schemeClr val="tx1"/>
                          </a:solidFill>
                          <a:effectLst/>
                          <a:latin typeface="Perpetua" charset="0"/>
                          <a:ea typeface="ＭＳ Ｐゴシック" charset="0"/>
                        </a:rPr>
                        <a:t>: to know beforehand, to purpose (USB); to choose beforehand (BAGD)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Gk. </a:t>
                      </a:r>
                      <a:r>
                        <a:rPr kumimoji="0" lang="en-US" sz="2000" b="0" i="1" u="none" strike="noStrike" cap="none" normalizeH="0" baseline="0">
                          <a:ln>
                            <a:noFill/>
                          </a:ln>
                          <a:solidFill>
                            <a:schemeClr val="tx1"/>
                          </a:solidFill>
                          <a:effectLst/>
                          <a:latin typeface="Perpetua" charset="0"/>
                          <a:ea typeface="ＭＳ Ｐゴシック" charset="0"/>
                        </a:rPr>
                        <a:t>tasso</a:t>
                      </a:r>
                      <a:r>
                        <a:rPr kumimoji="0" lang="en-US" sz="2000" b="0" i="0" u="none" strike="noStrike" cap="none" normalizeH="0" baseline="0">
                          <a:ln>
                            <a:noFill/>
                          </a:ln>
                          <a:solidFill>
                            <a:schemeClr val="tx1"/>
                          </a:solidFill>
                          <a:effectLst/>
                          <a:latin typeface="Perpetua" charset="0"/>
                          <a:ea typeface="ＭＳ Ｐゴシック" charset="0"/>
                        </a:rPr>
                        <a:t>: to assign, cause to be, command (Louw-Nida); to belong to, to be classed among those possessing (BAGD)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Matt. 24:22; Mk. 13:27; </a:t>
                      </a:r>
                      <a:r>
                        <a:rPr kumimoji="0" lang="en-US" sz="2000" b="1" i="0" u="none" strike="noStrike" cap="none" normalizeH="0" baseline="0">
                          <a:ln>
                            <a:noFill/>
                          </a:ln>
                          <a:solidFill>
                            <a:schemeClr val="tx1"/>
                          </a:solidFill>
                          <a:effectLst/>
                          <a:latin typeface="Perpetua" charset="0"/>
                          <a:ea typeface="ＭＳ Ｐゴシック" charset="0"/>
                        </a:rPr>
                        <a:t>Rom. 8:33</a:t>
                      </a:r>
                      <a:r>
                        <a:rPr kumimoji="0" lang="en-US" sz="2000" b="0" i="0" u="none" strike="noStrike" cap="none" normalizeH="0" baseline="0">
                          <a:ln>
                            <a:noFill/>
                          </a:ln>
                          <a:solidFill>
                            <a:schemeClr val="tx1"/>
                          </a:solidFill>
                          <a:effectLst/>
                          <a:latin typeface="Perpetua" charset="0"/>
                          <a:ea typeface="ＭＳ Ｐゴシック" charset="0"/>
                        </a:rPr>
                        <a:t>, </a:t>
                      </a:r>
                      <a:r>
                        <a:rPr kumimoji="0" lang="en-US" sz="2000" b="1" i="0" u="none" strike="noStrike" cap="none" normalizeH="0" baseline="0">
                          <a:ln>
                            <a:noFill/>
                          </a:ln>
                          <a:solidFill>
                            <a:schemeClr val="tx1"/>
                          </a:solidFill>
                          <a:effectLst/>
                          <a:latin typeface="Perpetua" charset="0"/>
                          <a:ea typeface="ＭＳ Ｐゴシック" charset="0"/>
                        </a:rPr>
                        <a:t>11:7</a:t>
                      </a:r>
                      <a:r>
                        <a:rPr kumimoji="0" lang="en-US" sz="2000" b="0" i="0" u="none" strike="noStrike" cap="none" normalizeH="0" baseline="0">
                          <a:ln>
                            <a:noFill/>
                          </a:ln>
                          <a:solidFill>
                            <a:schemeClr val="tx1"/>
                          </a:solidFill>
                          <a:effectLst/>
                          <a:latin typeface="Perpetua" charset="0"/>
                          <a:ea typeface="ＭＳ Ｐゴシック" charset="0"/>
                        </a:rPr>
                        <a:t>; Col. 3:12; </a:t>
                      </a:r>
                      <a:r>
                        <a:rPr kumimoji="0" lang="en-US" sz="2000" b="1" i="0" u="none" strike="noStrike" cap="none" normalizeH="0" baseline="0">
                          <a:ln>
                            <a:noFill/>
                          </a:ln>
                          <a:solidFill>
                            <a:schemeClr val="tx1"/>
                          </a:solidFill>
                          <a:effectLst/>
                          <a:latin typeface="Perpetua" charset="0"/>
                          <a:ea typeface="ＭＳ Ｐゴシック" charset="0"/>
                        </a:rPr>
                        <a:t>2 Tim 2:10</a:t>
                      </a:r>
                      <a:r>
                        <a:rPr kumimoji="0" lang="en-US" sz="2000" b="0" i="0" u="none" strike="noStrike" cap="none" normalizeH="0" baseline="0">
                          <a:ln>
                            <a:noFill/>
                          </a:ln>
                          <a:solidFill>
                            <a:schemeClr val="tx1"/>
                          </a:solidFill>
                          <a:effectLst/>
                          <a:latin typeface="Perpetua" charset="0"/>
                          <a:ea typeface="ＭＳ Ｐゴシック" charset="0"/>
                        </a:rPr>
                        <a:t>; Tit. 1:1; </a:t>
                      </a:r>
                      <a:r>
                        <a:rPr kumimoji="0" lang="en-US" sz="2000" b="1" i="0" u="none" strike="noStrike" cap="none" normalizeH="0" baseline="0">
                          <a:ln>
                            <a:noFill/>
                          </a:ln>
                          <a:solidFill>
                            <a:schemeClr val="tx1"/>
                          </a:solidFill>
                          <a:effectLst/>
                          <a:latin typeface="Perpetua" charset="0"/>
                          <a:ea typeface="ＭＳ Ｐゴシック" charset="0"/>
                        </a:rPr>
                        <a:t>1 Pet. 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Rom. 8:29-30; </a:t>
                      </a:r>
                      <a:r>
                        <a:rPr kumimoji="0" lang="en-US" sz="2000" b="1" i="0" u="none" strike="noStrike" cap="none" normalizeH="0" baseline="0">
                          <a:ln>
                            <a:noFill/>
                          </a:ln>
                          <a:solidFill>
                            <a:schemeClr val="tx1"/>
                          </a:solidFill>
                          <a:effectLst/>
                          <a:latin typeface="Perpetua" charset="0"/>
                          <a:ea typeface="ＭＳ Ｐゴシック" charset="0"/>
                        </a:rPr>
                        <a:t>Eph. 1:5,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1" i="0" u="none" strike="noStrike" cap="none" normalizeH="0" baseline="0">
                          <a:ln>
                            <a:noFill/>
                          </a:ln>
                          <a:solidFill>
                            <a:schemeClr val="tx1"/>
                          </a:solidFill>
                          <a:effectLst/>
                          <a:latin typeface="Perpetua" charset="0"/>
                          <a:ea typeface="ＭＳ Ｐゴシック" charset="0"/>
                        </a:rPr>
                        <a:t>2 Thes. 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0" i="0" u="none" strike="noStrike" cap="none" normalizeH="0" baseline="0">
                          <a:ln>
                            <a:noFill/>
                          </a:ln>
                          <a:solidFill>
                            <a:schemeClr val="tx1"/>
                          </a:solidFill>
                          <a:effectLst/>
                          <a:latin typeface="Perpetua" charset="0"/>
                          <a:ea typeface="ＭＳ Ｐゴシック" charset="0"/>
                        </a:rPr>
                        <a:t>Rom. 8:29; </a:t>
                      </a:r>
                      <a:br>
                        <a:rPr kumimoji="0" lang="en-US" sz="2000" b="0" i="0" u="none" strike="noStrike" cap="none" normalizeH="0" baseline="0">
                          <a:ln>
                            <a:noFill/>
                          </a:ln>
                          <a:solidFill>
                            <a:schemeClr val="tx1"/>
                          </a:solidFill>
                          <a:effectLst/>
                          <a:latin typeface="Perpetua" charset="0"/>
                          <a:ea typeface="ＭＳ Ｐゴシック" charset="0"/>
                        </a:rPr>
                      </a:br>
                      <a:r>
                        <a:rPr kumimoji="0" lang="en-US" sz="2000" b="1" i="0" u="none" strike="noStrike" cap="none" normalizeH="0" baseline="0">
                          <a:ln>
                            <a:noFill/>
                          </a:ln>
                          <a:solidFill>
                            <a:schemeClr val="tx1"/>
                          </a:solidFill>
                          <a:effectLst/>
                          <a:latin typeface="Perpetua" charset="0"/>
                          <a:ea typeface="ＭＳ Ｐゴシック" charset="0"/>
                        </a:rPr>
                        <a:t>1 Pet.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000" b="1" i="0" u="none" strike="noStrike" cap="none" normalizeH="0" baseline="0">
                          <a:ln>
                            <a:noFill/>
                          </a:ln>
                          <a:solidFill>
                            <a:schemeClr val="tx1"/>
                          </a:solidFill>
                          <a:effectLst/>
                          <a:latin typeface="Perpetua" charset="0"/>
                          <a:ea typeface="ＭＳ Ｐゴシック" charset="0"/>
                        </a:rPr>
                        <a:t>Acts 13:48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0" y="274638"/>
            <a:ext cx="9144000" cy="1143000"/>
          </a:xfrm>
        </p:spPr>
        <p:txBody>
          <a:bodyPr/>
          <a:lstStyle/>
          <a:p>
            <a:r>
              <a:rPr lang="en-US"/>
              <a:t>Election</a:t>
            </a:r>
          </a:p>
        </p:txBody>
      </p:sp>
      <p:sp>
        <p:nvSpPr>
          <p:cNvPr id="696323" name="Rectangle 3"/>
          <p:cNvSpPr>
            <a:spLocks noGrp="1" noChangeArrowheads="1"/>
          </p:cNvSpPr>
          <p:nvPr>
            <p:ph type="body" idx="1"/>
          </p:nvPr>
        </p:nvSpPr>
        <p:spPr/>
        <p:txBody>
          <a:bodyPr/>
          <a:lstStyle/>
          <a:p>
            <a:pPr marL="609600" indent="-609600">
              <a:buFontTx/>
              <a:buNone/>
            </a:pPr>
            <a:r>
              <a:rPr lang="en-US" b="1"/>
              <a:t>Two Positions:</a:t>
            </a:r>
          </a:p>
          <a:p>
            <a:pPr marL="990600" lvl="1" indent="-533400">
              <a:buFontTx/>
              <a:buAutoNum type="arabicPeriod"/>
            </a:pPr>
            <a:r>
              <a:rPr lang="en-US"/>
              <a:t>Unconditional Election </a:t>
            </a:r>
          </a:p>
          <a:p>
            <a:pPr marL="990600" lvl="1" indent="-533400">
              <a:buFontTx/>
              <a:buAutoNum type="arabicPeriod"/>
            </a:pPr>
            <a:r>
              <a:rPr lang="en-US"/>
              <a:t>Conditional Election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23">
                                            <p:txEl>
                                              <p:pRg st="0" end="0"/>
                                            </p:txEl>
                                          </p:spTgt>
                                        </p:tgtEl>
                                        <p:attrNameLst>
                                          <p:attrName>style.visibility</p:attrName>
                                        </p:attrNameLst>
                                      </p:cBhvr>
                                      <p:to>
                                        <p:strVal val="visible"/>
                                      </p:to>
                                    </p:set>
                                    <p:anim calcmode="lin" valueType="num">
                                      <p:cBhvr additive="base">
                                        <p:cTn id="7" dur="500" fill="hold"/>
                                        <p:tgtEl>
                                          <p:spTgt spid="6963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23">
                                            <p:txEl>
                                              <p:pRg st="1" end="1"/>
                                            </p:txEl>
                                          </p:spTgt>
                                        </p:tgtEl>
                                        <p:attrNameLst>
                                          <p:attrName>style.visibility</p:attrName>
                                        </p:attrNameLst>
                                      </p:cBhvr>
                                      <p:to>
                                        <p:strVal val="visible"/>
                                      </p:to>
                                    </p:set>
                                    <p:anim calcmode="lin" valueType="num">
                                      <p:cBhvr additive="base">
                                        <p:cTn id="13" dur="500" fill="hold"/>
                                        <p:tgtEl>
                                          <p:spTgt spid="6963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96323">
                                            <p:txEl>
                                              <p:pRg st="2" end="2"/>
                                            </p:txEl>
                                          </p:spTgt>
                                        </p:tgtEl>
                                        <p:attrNameLst>
                                          <p:attrName>style.visibility</p:attrName>
                                        </p:attrNameLst>
                                      </p:cBhvr>
                                      <p:to>
                                        <p:strVal val="visible"/>
                                      </p:to>
                                    </p:set>
                                    <p:anim calcmode="lin" valueType="num">
                                      <p:cBhvr additive="base">
                                        <p:cTn id="19" dur="500" fill="hold"/>
                                        <p:tgtEl>
                                          <p:spTgt spid="6963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963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698371" name="Rectangle 3"/>
          <p:cNvSpPr>
            <a:spLocks noGrp="1" noChangeArrowheads="1"/>
          </p:cNvSpPr>
          <p:nvPr>
            <p:ph type="title"/>
          </p:nvPr>
        </p:nvSpPr>
        <p:spPr>
          <a:xfrm>
            <a:off x="0" y="274638"/>
            <a:ext cx="9144000" cy="1143000"/>
          </a:xfrm>
        </p:spPr>
        <p:txBody>
          <a:bodyPr/>
          <a:lstStyle/>
          <a:p>
            <a:r>
              <a:rPr lang="en-US"/>
              <a:t>Election</a:t>
            </a:r>
          </a:p>
        </p:txBody>
      </p:sp>
      <p:graphicFrame>
        <p:nvGraphicFramePr>
          <p:cNvPr id="698401" name="Group 33"/>
          <p:cNvGraphicFramePr>
            <a:graphicFrameLocks noGrp="1"/>
          </p:cNvGraphicFramePr>
          <p:nvPr>
            <p:ph idx="1"/>
          </p:nvPr>
        </p:nvGraphicFramePr>
        <p:xfrm>
          <a:off x="914400" y="1824038"/>
          <a:ext cx="7543800" cy="4194048"/>
        </p:xfrm>
        <a:graphic>
          <a:graphicData uri="http://schemas.openxmlformats.org/drawingml/2006/table">
            <a:tbl>
              <a:tblPr/>
              <a:tblGrid>
                <a:gridCol w="3771900"/>
                <a:gridCol w="3771900"/>
              </a:tblGrid>
              <a:tr h="311150">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800" b="0" i="0" u="none" strike="noStrike" cap="none" normalizeH="0" baseline="0">
                          <a:ln>
                            <a:noFill/>
                          </a:ln>
                          <a:solidFill>
                            <a:schemeClr val="bg1"/>
                          </a:solidFill>
                          <a:effectLst/>
                          <a:latin typeface="Calligrapher" charset="0"/>
                          <a:ea typeface="ＭＳ Ｐゴシック" charset="0"/>
                        </a:rPr>
                        <a:t>Unconditional Election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Tx/>
                        <a:buNone/>
                        <a:tabLst/>
                      </a:pPr>
                      <a:r>
                        <a:rPr kumimoji="0" lang="en-US" sz="2800" b="0" i="0" u="none" strike="noStrike" cap="none" normalizeH="0" baseline="0">
                          <a:ln>
                            <a:noFill/>
                          </a:ln>
                          <a:solidFill>
                            <a:schemeClr val="bg1"/>
                          </a:solidFill>
                          <a:effectLst/>
                          <a:latin typeface="Calligrapher" charset="0"/>
                          <a:ea typeface="ＭＳ Ｐゴシック" charset="0"/>
                        </a:rPr>
                        <a:t>Conditional Election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289050">
                <a:tc>
                  <a:txBody>
                    <a:bodyPr/>
                    <a:lstStyle/>
                    <a:p>
                      <a:pPr marL="119063" marR="0" lvl="0" indent="-119063" algn="l" defTabSz="914400" rtl="0" eaLnBrk="1" fontAlgn="base" latinLnBrk="0" hangingPunct="1">
                        <a:lnSpc>
                          <a:spcPct val="100000"/>
                        </a:lnSpc>
                        <a:spcBef>
                          <a:spcPct val="20000"/>
                        </a:spcBef>
                        <a:spcAft>
                          <a:spcPct val="0"/>
                        </a:spcAft>
                        <a:buClr>
                          <a:srgbClr val="990000"/>
                        </a:buClr>
                        <a:buSzTx/>
                        <a:buFontTx/>
                        <a:buChar char="•"/>
                        <a:tabLst/>
                      </a:pPr>
                      <a:r>
                        <a:rPr kumimoji="0" lang="en-US" sz="2800" b="0" i="0" u="none" strike="noStrike" cap="none" normalizeH="0" baseline="0">
                          <a:ln>
                            <a:noFill/>
                          </a:ln>
                          <a:solidFill>
                            <a:schemeClr val="tx1"/>
                          </a:solidFill>
                          <a:effectLst/>
                          <a:latin typeface="Perpetua" charset="0"/>
                          <a:ea typeface="ＭＳ Ｐゴシック" charset="0"/>
                        </a:rPr>
                        <a:t>Calvinism</a:t>
                      </a:r>
                    </a:p>
                    <a:p>
                      <a:pPr marL="119063" marR="0" lvl="0" indent="-119063" algn="l" defTabSz="914400" rtl="0" eaLnBrk="1" fontAlgn="base" latinLnBrk="0" hangingPunct="1">
                        <a:lnSpc>
                          <a:spcPct val="100000"/>
                        </a:lnSpc>
                        <a:spcBef>
                          <a:spcPct val="20000"/>
                        </a:spcBef>
                        <a:spcAft>
                          <a:spcPct val="0"/>
                        </a:spcAft>
                        <a:buClr>
                          <a:srgbClr val="990000"/>
                        </a:buClr>
                        <a:buSzTx/>
                        <a:buFontTx/>
                        <a:buChar char="•"/>
                        <a:tabLst/>
                      </a:pPr>
                      <a:r>
                        <a:rPr kumimoji="0" lang="en-US" sz="2800" b="0" i="0" u="none" strike="noStrike" cap="none" normalizeH="0" baseline="0">
                          <a:ln>
                            <a:noFill/>
                          </a:ln>
                          <a:solidFill>
                            <a:schemeClr val="tx1"/>
                          </a:solidFill>
                          <a:effectLst/>
                          <a:latin typeface="Perpetua" charset="0"/>
                          <a:ea typeface="ＭＳ Ｐゴシック" charset="0"/>
                        </a:rPr>
                        <a:t>Libertarian free will: No</a:t>
                      </a:r>
                    </a:p>
                    <a:p>
                      <a:pPr marL="119063" marR="0" lvl="0" indent="-119063" algn="l" defTabSz="914400" rtl="0" eaLnBrk="1" fontAlgn="base" latinLnBrk="0" hangingPunct="1">
                        <a:lnSpc>
                          <a:spcPct val="100000"/>
                        </a:lnSpc>
                        <a:spcBef>
                          <a:spcPct val="20000"/>
                        </a:spcBef>
                        <a:spcAft>
                          <a:spcPct val="0"/>
                        </a:spcAft>
                        <a:buClr>
                          <a:srgbClr val="990000"/>
                        </a:buClr>
                        <a:buSzTx/>
                        <a:buFontTx/>
                        <a:buChar char="•"/>
                        <a:tabLst/>
                      </a:pPr>
                      <a:r>
                        <a:rPr kumimoji="0" lang="en-US" sz="2800" b="0" i="0" u="none" strike="noStrike" cap="none" normalizeH="0" baseline="0">
                          <a:ln>
                            <a:noFill/>
                          </a:ln>
                          <a:solidFill>
                            <a:schemeClr val="tx1"/>
                          </a:solidFill>
                          <a:effectLst/>
                          <a:latin typeface="Perpetua" charset="0"/>
                          <a:ea typeface="ＭＳ Ｐゴシック" charset="0"/>
                        </a:rPr>
                        <a:t>Def. of freedom: People are free to act according to their ability. People do not, however, have the ability on their own to choose God.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
                          <a:srgbClr val="990000"/>
                        </a:buClr>
                        <a:buSzTx/>
                        <a:buFontTx/>
                        <a:buChar char="•"/>
                        <a:tabLst/>
                      </a:pPr>
                      <a:r>
                        <a:rPr kumimoji="0" lang="en-US" sz="2800" b="0" i="0" u="none" strike="noStrike" cap="none" normalizeH="0" baseline="0">
                          <a:ln>
                            <a:noFill/>
                          </a:ln>
                          <a:solidFill>
                            <a:schemeClr val="tx1"/>
                          </a:solidFill>
                          <a:effectLst/>
                          <a:latin typeface="Perpetua" charset="0"/>
                          <a:ea typeface="ＭＳ Ｐゴシック" charset="0"/>
                        </a:rPr>
                        <a:t>Arminianism</a:t>
                      </a:r>
                    </a:p>
                    <a:p>
                      <a:pPr marL="119063" marR="0" lvl="0" indent="-119063" algn="l" defTabSz="914400" rtl="0" eaLnBrk="1" fontAlgn="base" latinLnBrk="0" hangingPunct="1">
                        <a:lnSpc>
                          <a:spcPct val="100000"/>
                        </a:lnSpc>
                        <a:spcBef>
                          <a:spcPct val="20000"/>
                        </a:spcBef>
                        <a:spcAft>
                          <a:spcPct val="0"/>
                        </a:spcAft>
                        <a:buClr>
                          <a:srgbClr val="990000"/>
                        </a:buClr>
                        <a:buSzTx/>
                        <a:buFontTx/>
                        <a:buChar char="•"/>
                        <a:tabLst/>
                      </a:pPr>
                      <a:r>
                        <a:rPr kumimoji="0" lang="en-US" sz="2800" b="0" i="0" u="none" strike="noStrike" cap="none" normalizeH="0" baseline="0">
                          <a:ln>
                            <a:noFill/>
                          </a:ln>
                          <a:solidFill>
                            <a:schemeClr val="tx1"/>
                          </a:solidFill>
                          <a:effectLst/>
                          <a:latin typeface="Perpetua" charset="0"/>
                          <a:ea typeface="ＭＳ Ｐゴシック" charset="0"/>
                        </a:rPr>
                        <a:t>Libertarian free will: Yes</a:t>
                      </a:r>
                    </a:p>
                    <a:p>
                      <a:pPr marL="119063" marR="0" lvl="0" indent="-119063" algn="l" defTabSz="914400" rtl="0" eaLnBrk="1" fontAlgn="base" latinLnBrk="0" hangingPunct="1">
                        <a:lnSpc>
                          <a:spcPct val="100000"/>
                        </a:lnSpc>
                        <a:spcBef>
                          <a:spcPct val="20000"/>
                        </a:spcBef>
                        <a:spcAft>
                          <a:spcPct val="0"/>
                        </a:spcAft>
                        <a:buClr>
                          <a:srgbClr val="990000"/>
                        </a:buClr>
                        <a:buSzTx/>
                        <a:buFontTx/>
                        <a:buChar char="•"/>
                        <a:tabLst/>
                      </a:pPr>
                      <a:r>
                        <a:rPr kumimoji="0" lang="en-US" sz="2800" b="0" i="0" u="none" strike="noStrike" cap="none" normalizeH="0" baseline="0">
                          <a:ln>
                            <a:noFill/>
                          </a:ln>
                          <a:solidFill>
                            <a:schemeClr val="tx1"/>
                          </a:solidFill>
                          <a:effectLst/>
                          <a:latin typeface="Perpetua" charset="0"/>
                          <a:ea typeface="ＭＳ Ｐゴシック" charset="0"/>
                        </a:rPr>
                        <a:t>Def. of freedom: People are free to choose God through prevenient grace. All people have equal opportunity to be saved.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Perpetua Titling MT"/>
        <a:ea typeface="ＭＳ Ｐゴシック"/>
        <a:cs typeface=""/>
      </a:majorFont>
      <a:minorFont>
        <a:latin typeface="Perpet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sz="1800" b="0" i="0" u="none" strike="noStrike" cap="none" normalizeH="0" baseline="0">
            <a:ln>
              <a:noFill/>
            </a:ln>
            <a:solidFill>
              <a:schemeClr val="tx1"/>
            </a:solidFill>
            <a:effectLst/>
            <a:latin typeface="Perpetua" charset="0"/>
            <a:ea typeface="ＭＳ Ｐゴシック" charset="0"/>
          </a:defRPr>
        </a:defPPr>
      </a:lstStyle>
    </a:spDef>
    <a:lnDef>
      <a:spPr bwMode="auto">
        <a:xfrm>
          <a:off x="0" y="0"/>
          <a:ext cx="1" cy="1"/>
        </a:xfrm>
        <a:custGeom>
          <a:avLst/>
          <a:gdLst/>
          <a:ahLst/>
          <a:cxnLst/>
          <a:rect l="0" t="0" r="0" b="0"/>
          <a:pathLst/>
        </a:custGeom>
        <a:solidFill>
          <a:srgbClr val="99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AutoNum type="arabicPeriod"/>
          <a:tabLst/>
          <a:defRPr kumimoji="0" lang="en-US" sz="1800" b="0" i="0" u="none" strike="noStrike" cap="none" normalizeH="0" baseline="0">
            <a:ln>
              <a:noFill/>
            </a:ln>
            <a:solidFill>
              <a:schemeClr val="tx1"/>
            </a:solidFill>
            <a:effectLst/>
            <a:latin typeface="Perpetua"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11197</TotalTime>
  <Words>4607</Words>
  <Application>Microsoft Macintosh PowerPoint</Application>
  <PresentationFormat>On-screen Show (4:3)</PresentationFormat>
  <Paragraphs>358</Paragraphs>
  <Slides>35</Slides>
  <Notes>31</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8" baseType="lpstr">
      <vt:lpstr>Arial</vt:lpstr>
      <vt:lpstr>Perpetua Titling MT</vt:lpstr>
      <vt:lpstr>Perpetua</vt:lpstr>
      <vt:lpstr>Bradley Hand ITC</vt:lpstr>
      <vt:lpstr>Times New Roman</vt:lpstr>
      <vt:lpstr>Barrett Extended</vt:lpstr>
      <vt:lpstr>Calligrapher</vt:lpstr>
      <vt:lpstr>Forte</vt:lpstr>
      <vt:lpstr>Herald</vt:lpstr>
      <vt:lpstr>Magneto</vt:lpstr>
      <vt:lpstr>Wide Latin</vt:lpstr>
      <vt:lpstr>Pegasus</vt:lpstr>
      <vt:lpstr>SimSun</vt:lpstr>
      <vt:lpstr>Playbill</vt:lpstr>
      <vt:lpstr>Algerian</vt:lpstr>
      <vt:lpstr>Brisk Extended</vt:lpstr>
      <vt:lpstr>Rage Italic</vt:lpstr>
      <vt:lpstr>Wingdings</vt:lpstr>
      <vt:lpstr>Steamer</vt:lpstr>
      <vt:lpstr>Bwgrkn</vt:lpstr>
      <vt:lpstr>Bwgrkl</vt:lpstr>
      <vt:lpstr>1_Default Design</vt:lpstr>
      <vt:lpstr>Adobe Photoshop Image</vt:lpstr>
      <vt:lpstr>Unconditional Election</vt:lpstr>
      <vt:lpstr>Question</vt:lpstr>
      <vt:lpstr>Election</vt:lpstr>
      <vt:lpstr>Election</vt:lpstr>
      <vt:lpstr>Election</vt:lpstr>
      <vt:lpstr>Election</vt:lpstr>
      <vt:lpstr>Election</vt:lpstr>
      <vt:lpstr>Election</vt:lpstr>
      <vt:lpstr>Election</vt:lpstr>
      <vt:lpstr>Question</vt:lpstr>
      <vt:lpstr>Election</vt:lpstr>
      <vt:lpstr>Unconditional Election</vt:lpstr>
      <vt:lpstr>Unconditional Election</vt:lpstr>
      <vt:lpstr>Unconditional Election</vt:lpstr>
      <vt:lpstr>Tulip</vt:lpstr>
      <vt:lpstr>Tulip</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Unconditional Election</vt:lpstr>
      <vt:lpstr>Stage of Truth</vt:lpstr>
      <vt:lpstr>Discussion Groups</vt:lpstr>
    </vt:vector>
  </TitlesOfParts>
  <Company>The Theology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Theology Leader's Guide</dc:title>
  <dc:subject>Soteriology</dc:subject>
  <dc:creator>Michael Patton and Rhome Dyck</dc:creator>
  <cp:lastModifiedBy>Ted Paul</cp:lastModifiedBy>
  <cp:revision>366</cp:revision>
  <dcterms:created xsi:type="dcterms:W3CDTF">2004-05-12T18:36:55Z</dcterms:created>
  <dcterms:modified xsi:type="dcterms:W3CDTF">2015-06-28T02:38:04Z</dcterms:modified>
  <cp:category>Theology</cp:category>
</cp:coreProperties>
</file>